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4"/>
  </p:notesMasterIdLst>
  <p:sldIdLst>
    <p:sldId id="326" r:id="rId2"/>
    <p:sldId id="330" r:id="rId3"/>
    <p:sldId id="314" r:id="rId4"/>
    <p:sldId id="329" r:id="rId5"/>
    <p:sldId id="327" r:id="rId6"/>
    <p:sldId id="333" r:id="rId7"/>
    <p:sldId id="335" r:id="rId8"/>
    <p:sldId id="334" r:id="rId9"/>
    <p:sldId id="338" r:id="rId10"/>
    <p:sldId id="331" r:id="rId11"/>
    <p:sldId id="336" r:id="rId12"/>
    <p:sldId id="332" r:id="rId13"/>
    <p:sldId id="340" r:id="rId14"/>
    <p:sldId id="318" r:id="rId15"/>
    <p:sldId id="319" r:id="rId16"/>
    <p:sldId id="320" r:id="rId17"/>
    <p:sldId id="322" r:id="rId18"/>
    <p:sldId id="323" r:id="rId19"/>
    <p:sldId id="337" r:id="rId20"/>
    <p:sldId id="324" r:id="rId21"/>
    <p:sldId id="325" r:id="rId22"/>
    <p:sldId id="34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 Su" userId="4370a677-99f8-42c4-8738-70314ac03a39" providerId="ADAL" clId="{1A900495-8ED1-48CA-A0E8-841BA0450E68}"/>
    <pc:docChg chg="addSld modSld">
      <pc:chgData name="Gang Su" userId="4370a677-99f8-42c4-8738-70314ac03a39" providerId="ADAL" clId="{1A900495-8ED1-48CA-A0E8-841BA0450E68}" dt="2021-11-03T21:44:56.274" v="95" actId="20577"/>
      <pc:docMkLst>
        <pc:docMk/>
      </pc:docMkLst>
      <pc:sldChg chg="modSp">
        <pc:chgData name="Gang Su" userId="4370a677-99f8-42c4-8738-70314ac03a39" providerId="ADAL" clId="{1A900495-8ED1-48CA-A0E8-841BA0450E68}" dt="2021-11-03T21:44:56.274" v="95" actId="20577"/>
        <pc:sldMkLst>
          <pc:docMk/>
          <pc:sldMk cId="2680562901" sldId="329"/>
        </pc:sldMkLst>
        <pc:spChg chg="mod">
          <ac:chgData name="Gang Su" userId="4370a677-99f8-42c4-8738-70314ac03a39" providerId="ADAL" clId="{1A900495-8ED1-48CA-A0E8-841BA0450E68}" dt="2021-11-03T21:44:56.274" v="95" actId="20577"/>
          <ac:spMkLst>
            <pc:docMk/>
            <pc:sldMk cId="2680562901" sldId="329"/>
            <ac:spMk id="3" creationId="{C97E29C2-9E78-4AF3-8738-AAD60DF83916}"/>
          </ac:spMkLst>
        </pc:spChg>
      </pc:sldChg>
      <pc:sldChg chg="modSp add">
        <pc:chgData name="Gang Su" userId="4370a677-99f8-42c4-8738-70314ac03a39" providerId="ADAL" clId="{1A900495-8ED1-48CA-A0E8-841BA0450E68}" dt="2021-11-02T13:32:10.200" v="50" actId="20577"/>
        <pc:sldMkLst>
          <pc:docMk/>
          <pc:sldMk cId="314918828" sldId="341"/>
        </pc:sldMkLst>
        <pc:spChg chg="mod">
          <ac:chgData name="Gang Su" userId="4370a677-99f8-42c4-8738-70314ac03a39" providerId="ADAL" clId="{1A900495-8ED1-48CA-A0E8-841BA0450E68}" dt="2021-11-02T13:30:07.181" v="10" actId="20577"/>
          <ac:spMkLst>
            <pc:docMk/>
            <pc:sldMk cId="314918828" sldId="341"/>
            <ac:spMk id="2" creationId="{CECDAE6B-2399-4CDF-8F73-AC80A052337B}"/>
          </ac:spMkLst>
        </pc:spChg>
        <pc:spChg chg="mod">
          <ac:chgData name="Gang Su" userId="4370a677-99f8-42c4-8738-70314ac03a39" providerId="ADAL" clId="{1A900495-8ED1-48CA-A0E8-841BA0450E68}" dt="2021-11-02T13:32:10.200" v="50" actId="20577"/>
          <ac:spMkLst>
            <pc:docMk/>
            <pc:sldMk cId="314918828" sldId="341"/>
            <ac:spMk id="3" creationId="{6B9F149E-E14E-4015-829F-FCA8C47202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A2C8E-C3FE-41E1-BF53-72D2DA505ECA}"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1929A-1E3F-4F59-B292-E12592BC9AA3}" type="slidenum">
              <a:rPr lang="en-US" smtClean="0"/>
              <a:t>‹#›</a:t>
            </a:fld>
            <a:endParaRPr lang="en-US"/>
          </a:p>
        </p:txBody>
      </p:sp>
    </p:spTree>
    <p:extLst>
      <p:ext uri="{BB962C8B-B14F-4D97-AF65-F5344CB8AC3E}">
        <p14:creationId xmlns:p14="http://schemas.microsoft.com/office/powerpoint/2010/main" val="238050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a:t>1. All RL based on MDP; Unlike value based methods, skip estimation, directly. Use NN, that’s why continuous</a:t>
                </a:r>
              </a:p>
              <a:p>
                <a:pPr marL="0" indent="0">
                  <a:buNone/>
                </a:pPr>
                <a:r>
                  <a:rPr lang="en-US"/>
                  <a:t>2. We try to change the parameter </a:t>
                </a:r>
                <a14:m>
                  <m:oMath xmlns:m="http://schemas.openxmlformats.org/officeDocument/2006/math">
                    <m:r>
                      <a:rPr lang="en-US" i="1" dirty="0" smtClean="0">
                        <a:latin typeface="Cambria Math" panose="02040503050406030204" pitchFamily="18" charset="0"/>
                      </a:rPr>
                      <m:t>𝜃</m:t>
                    </m:r>
                    <m:r>
                      <a:rPr lang="en-US" b="0" i="1" dirty="0" smtClean="0">
                        <a:latin typeface="Cambria Math" panose="02040503050406030204" pitchFamily="18" charset="0"/>
                      </a:rPr>
                      <m:t> </m:t>
                    </m:r>
                  </m:oMath>
                </a14:m>
                <a:r>
                  <a:rPr lang="en-US"/>
                  <a:t>of the policy network such that we hopefully</a:t>
                </a:r>
                <a:r>
                  <a:rPr lang="en-US" baseline="0"/>
                  <a:t> find the policy that can get high reward in the environment. </a:t>
                </a:r>
              </a:p>
              <a:p>
                <a:pPr marL="0" indent="0">
                  <a:buNone/>
                </a:pPr>
                <a:r>
                  <a:rPr lang="en-US" baseline="0"/>
                  <a:t>3. Understanding is intuitively. </a:t>
                </a:r>
                <a:endParaRPr lang="en-US"/>
              </a:p>
            </p:txBody>
          </p:sp>
        </mc:Choice>
        <mc:Fallback xmlns="">
          <p:sp>
            <p:nvSpPr>
              <p:cNvPr id="3" name="Notes Placeholder 2"/>
              <p:cNvSpPr>
                <a:spLocks noGrp="1"/>
              </p:cNvSpPr>
              <p:nvPr>
                <p:ph type="body" idx="1"/>
              </p:nvPr>
            </p:nvSpPr>
            <p:spPr/>
            <p:txBody>
              <a:bodyPr/>
              <a:lstStyle/>
              <a:p>
                <a:pPr marL="0" indent="0">
                  <a:buNone/>
                </a:pPr>
                <a:r>
                  <a:rPr lang="en-US"/>
                  <a:t>1. All RL based on MDP; Unlike value based methods, skip estimation, directly. Use NN, that’s why continuous</a:t>
                </a:r>
              </a:p>
              <a:p>
                <a:pPr marL="0" indent="0">
                  <a:buNone/>
                </a:pPr>
                <a:r>
                  <a:rPr lang="en-US"/>
                  <a:t>2. We try to change the parameter </a:t>
                </a:r>
                <a:r>
                  <a:rPr lang="en-US" i="0" dirty="0">
                    <a:latin typeface="Cambria Math" panose="02040503050406030204" pitchFamily="18" charset="0"/>
                  </a:rPr>
                  <a:t>𝜃</a:t>
                </a:r>
                <a:r>
                  <a:rPr lang="en-US" b="0" i="0" dirty="0">
                    <a:latin typeface="Cambria Math" panose="02040503050406030204" pitchFamily="18" charset="0"/>
                  </a:rPr>
                  <a:t> </a:t>
                </a:r>
                <a:r>
                  <a:rPr lang="en-US"/>
                  <a:t>of the policy network such that we hopefully</a:t>
                </a:r>
                <a:r>
                  <a:rPr lang="en-US" baseline="0"/>
                  <a:t> find the policy that can get high reward in the environment. </a:t>
                </a:r>
              </a:p>
              <a:p>
                <a:pPr marL="0" indent="0">
                  <a:buNone/>
                </a:pPr>
                <a:r>
                  <a:rPr lang="en-US" baseline="0"/>
                  <a:t>3. Understanding is intuitively. </a:t>
                </a:r>
                <a:endParaRPr lang="en-US"/>
              </a:p>
            </p:txBody>
          </p:sp>
        </mc:Fallback>
      </mc:AlternateContent>
      <p:sp>
        <p:nvSpPr>
          <p:cNvPr id="4" name="Slide Number Placeholder 3"/>
          <p:cNvSpPr>
            <a:spLocks noGrp="1"/>
          </p:cNvSpPr>
          <p:nvPr>
            <p:ph type="sldNum" sz="quarter" idx="5"/>
          </p:nvPr>
        </p:nvSpPr>
        <p:spPr/>
        <p:txBody>
          <a:bodyPr/>
          <a:lstStyle/>
          <a:p>
            <a:fld id="{8CE1929A-1E3F-4F59-B292-E12592BC9AA3}" type="slidenum">
              <a:rPr lang="en-US" smtClean="0"/>
              <a:t>3</a:t>
            </a:fld>
            <a:endParaRPr lang="en-US"/>
          </a:p>
        </p:txBody>
      </p:sp>
    </p:spTree>
    <p:extLst>
      <p:ext uri="{BB962C8B-B14F-4D97-AF65-F5344CB8AC3E}">
        <p14:creationId xmlns:p14="http://schemas.microsoft.com/office/powerpoint/2010/main" val="162568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None/>
            </a:pPr>
            <a:endParaRPr lang="en-US"/>
          </a:p>
        </p:txBody>
      </p:sp>
      <p:sp>
        <p:nvSpPr>
          <p:cNvPr id="4" name="Slide Number Placeholder 3"/>
          <p:cNvSpPr>
            <a:spLocks noGrp="1"/>
          </p:cNvSpPr>
          <p:nvPr>
            <p:ph type="sldNum" sz="quarter" idx="5"/>
          </p:nvPr>
        </p:nvSpPr>
        <p:spPr/>
        <p:txBody>
          <a:bodyPr/>
          <a:lstStyle/>
          <a:p>
            <a:fld id="{8CE1929A-1E3F-4F59-B292-E12592BC9AA3}" type="slidenum">
              <a:rPr lang="en-US" smtClean="0"/>
              <a:t>12</a:t>
            </a:fld>
            <a:endParaRPr lang="en-US"/>
          </a:p>
        </p:txBody>
      </p:sp>
    </p:spTree>
    <p:extLst>
      <p:ext uri="{BB962C8B-B14F-4D97-AF65-F5344CB8AC3E}">
        <p14:creationId xmlns:p14="http://schemas.microsoft.com/office/powerpoint/2010/main" val="3381719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None/>
            </a:pPr>
            <a:endParaRPr lang="en-US"/>
          </a:p>
        </p:txBody>
      </p:sp>
      <p:sp>
        <p:nvSpPr>
          <p:cNvPr id="4" name="Slide Number Placeholder 3"/>
          <p:cNvSpPr>
            <a:spLocks noGrp="1"/>
          </p:cNvSpPr>
          <p:nvPr>
            <p:ph type="sldNum" sz="quarter" idx="5"/>
          </p:nvPr>
        </p:nvSpPr>
        <p:spPr/>
        <p:txBody>
          <a:bodyPr/>
          <a:lstStyle/>
          <a:p>
            <a:fld id="{8CE1929A-1E3F-4F59-B292-E12592BC9AA3}" type="slidenum">
              <a:rPr lang="en-US" smtClean="0"/>
              <a:t>13</a:t>
            </a:fld>
            <a:endParaRPr lang="en-US"/>
          </a:p>
        </p:txBody>
      </p:sp>
    </p:spTree>
    <p:extLst>
      <p:ext uri="{BB962C8B-B14F-4D97-AF65-F5344CB8AC3E}">
        <p14:creationId xmlns:p14="http://schemas.microsoft.com/office/powerpoint/2010/main" val="387503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so a single bad step can collapse the policy performance </a:t>
            </a:r>
          </a:p>
          <a:p>
            <a:r>
              <a:rPr lang="en-US" sz="1200" b="0" i="0" kern="1200">
                <a:solidFill>
                  <a:schemeClr val="tx1"/>
                </a:solidFill>
                <a:effectLst/>
                <a:latin typeface="+mn-lt"/>
                <a:ea typeface="+mn-ea"/>
                <a:cs typeface="+mn-cs"/>
              </a:rPr>
              <a:t>how can we take the biggest possible improvement step without performance collapse </a:t>
            </a:r>
            <a:endParaRPr lang="en-US"/>
          </a:p>
        </p:txBody>
      </p:sp>
      <p:sp>
        <p:nvSpPr>
          <p:cNvPr id="4" name="Slide Number Placeholder 3"/>
          <p:cNvSpPr>
            <a:spLocks noGrp="1"/>
          </p:cNvSpPr>
          <p:nvPr>
            <p:ph type="sldNum" sz="quarter" idx="5"/>
          </p:nvPr>
        </p:nvSpPr>
        <p:spPr/>
        <p:txBody>
          <a:bodyPr/>
          <a:lstStyle/>
          <a:p>
            <a:fld id="{8CE1929A-1E3F-4F59-B292-E12592BC9AA3}" type="slidenum">
              <a:rPr lang="en-US" smtClean="0"/>
              <a:t>4</a:t>
            </a:fld>
            <a:endParaRPr lang="en-US"/>
          </a:p>
        </p:txBody>
      </p:sp>
    </p:spTree>
    <p:extLst>
      <p:ext uri="{BB962C8B-B14F-4D97-AF65-F5344CB8AC3E}">
        <p14:creationId xmlns:p14="http://schemas.microsoft.com/office/powerpoint/2010/main" val="163230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Before the introduction to trust region methods, let me first discuss the difference between on-policy method and off-policy method. What is the drawback of the on-policy algorithm? One of the drawbacks is the sample effiency. We use pi_theta to collect data. But when theta is updated. We have to sample training data again. Therefore, the goal is using the sample data from pi_theta_prime to train theta.</a:t>
            </a:r>
          </a:p>
        </p:txBody>
      </p:sp>
      <p:sp>
        <p:nvSpPr>
          <p:cNvPr id="4" name="Slide Number Placeholder 3"/>
          <p:cNvSpPr>
            <a:spLocks noGrp="1"/>
          </p:cNvSpPr>
          <p:nvPr>
            <p:ph type="sldNum" sz="quarter" idx="5"/>
          </p:nvPr>
        </p:nvSpPr>
        <p:spPr/>
        <p:txBody>
          <a:bodyPr/>
          <a:lstStyle/>
          <a:p>
            <a:fld id="{8CE1929A-1E3F-4F59-B292-E12592BC9AA3}" type="slidenum">
              <a:rPr lang="en-US" smtClean="0"/>
              <a:t>5</a:t>
            </a:fld>
            <a:endParaRPr lang="en-US"/>
          </a:p>
        </p:txBody>
      </p:sp>
    </p:spTree>
    <p:extLst>
      <p:ext uri="{BB962C8B-B14F-4D97-AF65-F5344CB8AC3E}">
        <p14:creationId xmlns:p14="http://schemas.microsoft.com/office/powerpoint/2010/main" val="198729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we all know, we need objective function for rl problem. How do we optimize these objective functions? There are essentially two important classes, line search methods as well as trust region methods. Now line search methods are by far perhaps the simplest and most well known techniques because they include gradient descent. So what does line search method do? They first find a direction of improvement and then after that, it will take a step in that direction and then try to optimize that step so that you make some good improvement. In contrast, if we consider trust region method, then in their cases, it’s more like the other way around and then you can think of them as some sort of dual to line search methods. Here you first select a trust region and you can think of the trust region as really being some upper bound on a step length. So in other words, it's almost like you're starting with the step length instead of finishing with the step length. So the idea is that we're going to define some region around our current estimate and the we're going to search in that region and then because that region is bounded then we obviously cannot have a step length that's going to be too large </a:t>
            </a:r>
          </a:p>
        </p:txBody>
      </p:sp>
      <p:sp>
        <p:nvSpPr>
          <p:cNvPr id="4" name="Slide Number Placeholder 3"/>
          <p:cNvSpPr>
            <a:spLocks noGrp="1"/>
          </p:cNvSpPr>
          <p:nvPr>
            <p:ph type="sldNum" sz="quarter" idx="5"/>
          </p:nvPr>
        </p:nvSpPr>
        <p:spPr/>
        <p:txBody>
          <a:bodyPr/>
          <a:lstStyle/>
          <a:p>
            <a:fld id="{8CE1929A-1E3F-4F59-B292-E12592BC9AA3}" type="slidenum">
              <a:rPr lang="en-US" smtClean="0"/>
              <a:t>6</a:t>
            </a:fld>
            <a:endParaRPr lang="en-US"/>
          </a:p>
        </p:txBody>
      </p:sp>
    </p:spTree>
    <p:extLst>
      <p:ext uri="{BB962C8B-B14F-4D97-AF65-F5344CB8AC3E}">
        <p14:creationId xmlns:p14="http://schemas.microsoft.com/office/powerpoint/2010/main" val="350079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why should we consider trust region method or what's the advantage of trust region? The idea here here is that in many situations the objective that we want to optimize, let's call it f, is going to be complex and doing optimization based on this is not easy. So one way to get around the complexities is to arppoximate the f with f_tilde. And the f_tilde is a simpler objective. And then what I'll do is solve my opitimization problem with respect to that simpler objective and use that as a solution or another estimate. This is a good approach, however, there is a problem. The optimum x_tilde_star, which is the optimum based on f_tilde, might be ina region where f_tilde poorly approximates f and therefore x_tilde_star might be far from optimal. So one solution to this is restrict the search to a region where we trust f_tilde to approximate f well.</a:t>
            </a:r>
            <a:endParaRPr lang="en-US"/>
          </a:p>
        </p:txBody>
      </p:sp>
      <p:sp>
        <p:nvSpPr>
          <p:cNvPr id="4" name="Slide Number Placeholder 3"/>
          <p:cNvSpPr>
            <a:spLocks noGrp="1"/>
          </p:cNvSpPr>
          <p:nvPr>
            <p:ph type="sldNum" sz="quarter" idx="5"/>
          </p:nvPr>
        </p:nvSpPr>
        <p:spPr/>
        <p:txBody>
          <a:bodyPr/>
          <a:lstStyle/>
          <a:p>
            <a:fld id="{8CE1929A-1E3F-4F59-B292-E12592BC9AA3}" type="slidenum">
              <a:rPr lang="en-US" smtClean="0"/>
              <a:t>7</a:t>
            </a:fld>
            <a:endParaRPr lang="en-US"/>
          </a:p>
        </p:txBody>
      </p:sp>
    </p:spTree>
    <p:extLst>
      <p:ext uri="{BB962C8B-B14F-4D97-AF65-F5344CB8AC3E}">
        <p14:creationId xmlns:p14="http://schemas.microsoft.com/office/powerpoint/2010/main" val="2262376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an example of trust region method. So here is the idea that we might have an ovjective that is complex let's say high-dimension non-linear and we'll want to approximate it with a surrogate objective that is simpler, perhaps quadratic and can be optimized very efficiently and reliably. So here, our contours of surrogate fn might diverge from the original objective so we need to limit the search to a small region that we can trust. So the idea is that the trust region is a region where the surrogate is a good approximation of the original function and this way any improvements that we estimate based on the surrogate should be a good estimate as well of the imporvement with respect to the original objective. So these trust region method then can ensure  good convergence and almost monotonic improvement simply because with the turst region, we can make sure that all these estimates are reliable.</a:t>
            </a:r>
            <a:endParaRPr lang="en-US"/>
          </a:p>
        </p:txBody>
      </p:sp>
      <p:sp>
        <p:nvSpPr>
          <p:cNvPr id="4" name="Slide Number Placeholder 3"/>
          <p:cNvSpPr>
            <a:spLocks noGrp="1"/>
          </p:cNvSpPr>
          <p:nvPr>
            <p:ph type="sldNum" sz="quarter" idx="5"/>
          </p:nvPr>
        </p:nvSpPr>
        <p:spPr/>
        <p:txBody>
          <a:bodyPr/>
          <a:lstStyle/>
          <a:p>
            <a:fld id="{8CE1929A-1E3F-4F59-B292-E12592BC9AA3}" type="slidenum">
              <a:rPr lang="en-US" smtClean="0"/>
              <a:t>8</a:t>
            </a:fld>
            <a:endParaRPr lang="en-US"/>
          </a:p>
        </p:txBody>
      </p:sp>
    </p:spTree>
    <p:extLst>
      <p:ext uri="{BB962C8B-B14F-4D97-AF65-F5344CB8AC3E}">
        <p14:creationId xmlns:p14="http://schemas.microsoft.com/office/powerpoint/2010/main" val="1068490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apply trust region method to policy optimization. In doing so, we want to consider some trust region either with respect to the paramter theta or the policy pi_theta. When we choose the trust region, we want to look at what is our ultimate objetive and then in the case of reinforcement learning, the objective is typically to maximize the value function since that encodes the sum of expected rewards. So we choose trust region if it is with respect to the policy and let's policies are stochastic then a small change in a policy would usually correspond to a change in probability of choosing some action and that will lead to a gradual change in the value function. So this is a good thing because the changes tend to be smooth. Now in contrast, if we consider trust regions with respect to parameter theta and let's say theta encodes the weights of neural network  either for the value function or something else then if our neural network is quite expressive, it might capture some discontinuities which means that a small chang with respect to the parameters might lead to a large or drastic change in the value function. So it will generally be better for us to work with trust regions defined in terms of the policy simply because that tends to lead to smoother changes.</a:t>
            </a:r>
            <a:endParaRPr lang="en-US"/>
          </a:p>
        </p:txBody>
      </p:sp>
      <p:sp>
        <p:nvSpPr>
          <p:cNvPr id="4" name="Slide Number Placeholder 3"/>
          <p:cNvSpPr>
            <a:spLocks noGrp="1"/>
          </p:cNvSpPr>
          <p:nvPr>
            <p:ph type="sldNum" sz="quarter" idx="5"/>
          </p:nvPr>
        </p:nvSpPr>
        <p:spPr/>
        <p:txBody>
          <a:bodyPr/>
          <a:lstStyle/>
          <a:p>
            <a:fld id="{8CE1929A-1E3F-4F59-B292-E12592BC9AA3}" type="slidenum">
              <a:rPr lang="en-US" smtClean="0"/>
              <a:t>9</a:t>
            </a:fld>
            <a:endParaRPr lang="en-US"/>
          </a:p>
        </p:txBody>
      </p:sp>
    </p:spTree>
    <p:extLst>
      <p:ext uri="{BB962C8B-B14F-4D97-AF65-F5344CB8AC3E}">
        <p14:creationId xmlns:p14="http://schemas.microsoft.com/office/powerpoint/2010/main" val="105628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None/>
            </a:pPr>
            <a:endParaRPr lang="en-US"/>
          </a:p>
        </p:txBody>
      </p:sp>
      <p:sp>
        <p:nvSpPr>
          <p:cNvPr id="4" name="Slide Number Placeholder 3"/>
          <p:cNvSpPr>
            <a:spLocks noGrp="1"/>
          </p:cNvSpPr>
          <p:nvPr>
            <p:ph type="sldNum" sz="quarter" idx="5"/>
          </p:nvPr>
        </p:nvSpPr>
        <p:spPr/>
        <p:txBody>
          <a:bodyPr/>
          <a:lstStyle/>
          <a:p>
            <a:fld id="{8CE1929A-1E3F-4F59-B292-E12592BC9AA3}" type="slidenum">
              <a:rPr lang="en-US" smtClean="0"/>
              <a:t>10</a:t>
            </a:fld>
            <a:endParaRPr lang="en-US"/>
          </a:p>
        </p:txBody>
      </p:sp>
    </p:spTree>
    <p:extLst>
      <p:ext uri="{BB962C8B-B14F-4D97-AF65-F5344CB8AC3E}">
        <p14:creationId xmlns:p14="http://schemas.microsoft.com/office/powerpoint/2010/main" val="2938373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None/>
            </a:pPr>
            <a:endParaRPr lang="en-US"/>
          </a:p>
        </p:txBody>
      </p:sp>
      <p:sp>
        <p:nvSpPr>
          <p:cNvPr id="4" name="Slide Number Placeholder 3"/>
          <p:cNvSpPr>
            <a:spLocks noGrp="1"/>
          </p:cNvSpPr>
          <p:nvPr>
            <p:ph type="sldNum" sz="quarter" idx="5"/>
          </p:nvPr>
        </p:nvSpPr>
        <p:spPr/>
        <p:txBody>
          <a:bodyPr/>
          <a:lstStyle/>
          <a:p>
            <a:fld id="{8CE1929A-1E3F-4F59-B292-E12592BC9AA3}" type="slidenum">
              <a:rPr lang="en-US" smtClean="0"/>
              <a:t>11</a:t>
            </a:fld>
            <a:endParaRPr lang="en-US"/>
          </a:p>
        </p:txBody>
      </p:sp>
    </p:spTree>
    <p:extLst>
      <p:ext uri="{BB962C8B-B14F-4D97-AF65-F5344CB8AC3E}">
        <p14:creationId xmlns:p14="http://schemas.microsoft.com/office/powerpoint/2010/main" val="355615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71B462F-DF61-4A08-9231-735B2A22CC86}" type="datetime1">
              <a:rPr lang="en-US" smtClean="0"/>
              <a:t>11/3/2021</a:t>
            </a:fld>
            <a:endParaRPr lang="en-US"/>
          </a:p>
        </p:txBody>
      </p:sp>
      <p:sp>
        <p:nvSpPr>
          <p:cNvPr id="5" name="Footer Placeholder 4"/>
          <p:cNvSpPr>
            <a:spLocks noGrp="1"/>
          </p:cNvSpPr>
          <p:nvPr>
            <p:ph type="ftr" sz="quarter" idx="11"/>
          </p:nvPr>
        </p:nvSpPr>
        <p:spPr/>
        <p:txBody>
          <a:bodyPr/>
          <a:lstStyle/>
          <a:p>
            <a:r>
              <a:rPr lang="en-US"/>
              <a:t>Yikang, Gang</a:t>
            </a:r>
          </a:p>
        </p:txBody>
      </p:sp>
      <p:sp>
        <p:nvSpPr>
          <p:cNvPr id="6" name="Slide Number Placeholder 5"/>
          <p:cNvSpPr>
            <a:spLocks noGrp="1"/>
          </p:cNvSpPr>
          <p:nvPr>
            <p:ph type="sldNum" sz="quarter" idx="12"/>
          </p:nvPr>
        </p:nvSpPr>
        <p:spPr/>
        <p:txBody>
          <a:bodyPr/>
          <a:lstStyle/>
          <a:p>
            <a:fld id="{6CBDA9D0-39C0-4752-98DE-57A22EA158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85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0292F7-C8FC-4FFC-8489-3DFE5050F9D2}" type="datetime1">
              <a:rPr lang="en-US" smtClean="0"/>
              <a:t>11/3/2021</a:t>
            </a:fld>
            <a:endParaRPr lang="en-US"/>
          </a:p>
        </p:txBody>
      </p:sp>
      <p:sp>
        <p:nvSpPr>
          <p:cNvPr id="5" name="Footer Placeholder 4"/>
          <p:cNvSpPr>
            <a:spLocks noGrp="1"/>
          </p:cNvSpPr>
          <p:nvPr>
            <p:ph type="ftr" sz="quarter" idx="11"/>
          </p:nvPr>
        </p:nvSpPr>
        <p:spPr/>
        <p:txBody>
          <a:bodyPr/>
          <a:lstStyle/>
          <a:p>
            <a:r>
              <a:rPr lang="en-US"/>
              <a:t>Yikang, Gang</a:t>
            </a:r>
          </a:p>
        </p:txBody>
      </p:sp>
      <p:sp>
        <p:nvSpPr>
          <p:cNvPr id="6" name="Slide Number Placeholder 5"/>
          <p:cNvSpPr>
            <a:spLocks noGrp="1"/>
          </p:cNvSpPr>
          <p:nvPr>
            <p:ph type="sldNum" sz="quarter" idx="12"/>
          </p:nvPr>
        </p:nvSpPr>
        <p:spPr/>
        <p:txBody>
          <a:bodyPr/>
          <a:lstStyle/>
          <a:p>
            <a:fld id="{6CBDA9D0-39C0-4752-98DE-57A22EA158CD}" type="slidenum">
              <a:rPr lang="en-US" smtClean="0"/>
              <a:t>‹#›</a:t>
            </a:fld>
            <a:endParaRPr lang="en-US"/>
          </a:p>
        </p:txBody>
      </p:sp>
    </p:spTree>
    <p:extLst>
      <p:ext uri="{BB962C8B-B14F-4D97-AF65-F5344CB8AC3E}">
        <p14:creationId xmlns:p14="http://schemas.microsoft.com/office/powerpoint/2010/main" val="410546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A20E1B-76A9-42D1-A6BE-FD4668AF90EB}" type="datetime1">
              <a:rPr lang="en-US" smtClean="0"/>
              <a:t>11/3/2021</a:t>
            </a:fld>
            <a:endParaRPr lang="en-US"/>
          </a:p>
        </p:txBody>
      </p:sp>
      <p:sp>
        <p:nvSpPr>
          <p:cNvPr id="5" name="Footer Placeholder 4"/>
          <p:cNvSpPr>
            <a:spLocks noGrp="1"/>
          </p:cNvSpPr>
          <p:nvPr>
            <p:ph type="ftr" sz="quarter" idx="11"/>
          </p:nvPr>
        </p:nvSpPr>
        <p:spPr/>
        <p:txBody>
          <a:bodyPr/>
          <a:lstStyle/>
          <a:p>
            <a:r>
              <a:rPr lang="en-US"/>
              <a:t>Yikang, Gang</a:t>
            </a:r>
          </a:p>
        </p:txBody>
      </p:sp>
      <p:sp>
        <p:nvSpPr>
          <p:cNvPr id="6" name="Slide Number Placeholder 5"/>
          <p:cNvSpPr>
            <a:spLocks noGrp="1"/>
          </p:cNvSpPr>
          <p:nvPr>
            <p:ph type="sldNum" sz="quarter" idx="12"/>
          </p:nvPr>
        </p:nvSpPr>
        <p:spPr/>
        <p:txBody>
          <a:bodyPr/>
          <a:lstStyle/>
          <a:p>
            <a:fld id="{6CBDA9D0-39C0-4752-98DE-57A22EA158CD}" type="slidenum">
              <a:rPr lang="en-US" smtClean="0"/>
              <a:t>‹#›</a:t>
            </a:fld>
            <a:endParaRPr lang="en-US"/>
          </a:p>
        </p:txBody>
      </p:sp>
    </p:spTree>
    <p:extLst>
      <p:ext uri="{BB962C8B-B14F-4D97-AF65-F5344CB8AC3E}">
        <p14:creationId xmlns:p14="http://schemas.microsoft.com/office/powerpoint/2010/main" val="179643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0D3D9-B8F1-474E-8CD4-4E75D112FF0F}" type="datetime1">
              <a:rPr lang="en-US" smtClean="0"/>
              <a:t>11/3/2021</a:t>
            </a:fld>
            <a:endParaRPr lang="en-US"/>
          </a:p>
        </p:txBody>
      </p:sp>
      <p:sp>
        <p:nvSpPr>
          <p:cNvPr id="5" name="Footer Placeholder 4"/>
          <p:cNvSpPr>
            <a:spLocks noGrp="1"/>
          </p:cNvSpPr>
          <p:nvPr>
            <p:ph type="ftr" sz="quarter" idx="11"/>
          </p:nvPr>
        </p:nvSpPr>
        <p:spPr/>
        <p:txBody>
          <a:bodyPr/>
          <a:lstStyle/>
          <a:p>
            <a:r>
              <a:rPr lang="en-US"/>
              <a:t>Yikang, Gang</a:t>
            </a:r>
          </a:p>
        </p:txBody>
      </p:sp>
      <p:sp>
        <p:nvSpPr>
          <p:cNvPr id="6" name="Slide Number Placeholder 5"/>
          <p:cNvSpPr>
            <a:spLocks noGrp="1"/>
          </p:cNvSpPr>
          <p:nvPr>
            <p:ph type="sldNum" sz="quarter" idx="12"/>
          </p:nvPr>
        </p:nvSpPr>
        <p:spPr/>
        <p:txBody>
          <a:bodyPr/>
          <a:lstStyle/>
          <a:p>
            <a:fld id="{6CBDA9D0-39C0-4752-98DE-57A22EA158CD}" type="slidenum">
              <a:rPr lang="en-US" smtClean="0"/>
              <a:t>‹#›</a:t>
            </a:fld>
            <a:endParaRPr lang="en-US"/>
          </a:p>
        </p:txBody>
      </p:sp>
    </p:spTree>
    <p:extLst>
      <p:ext uri="{BB962C8B-B14F-4D97-AF65-F5344CB8AC3E}">
        <p14:creationId xmlns:p14="http://schemas.microsoft.com/office/powerpoint/2010/main" val="78525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6063C8-1CF3-4CE3-9C03-F78FDEBDDACB}" type="datetime1">
              <a:rPr lang="en-US" smtClean="0"/>
              <a:t>11/3/2021</a:t>
            </a:fld>
            <a:endParaRPr lang="en-US"/>
          </a:p>
        </p:txBody>
      </p:sp>
      <p:sp>
        <p:nvSpPr>
          <p:cNvPr id="5" name="Footer Placeholder 4"/>
          <p:cNvSpPr>
            <a:spLocks noGrp="1"/>
          </p:cNvSpPr>
          <p:nvPr>
            <p:ph type="ftr" sz="quarter" idx="11"/>
          </p:nvPr>
        </p:nvSpPr>
        <p:spPr/>
        <p:txBody>
          <a:bodyPr/>
          <a:lstStyle/>
          <a:p>
            <a:r>
              <a:rPr lang="en-US"/>
              <a:t>Yikang, Gang</a:t>
            </a:r>
          </a:p>
        </p:txBody>
      </p:sp>
      <p:sp>
        <p:nvSpPr>
          <p:cNvPr id="6" name="Slide Number Placeholder 5"/>
          <p:cNvSpPr>
            <a:spLocks noGrp="1"/>
          </p:cNvSpPr>
          <p:nvPr>
            <p:ph type="sldNum" sz="quarter" idx="12"/>
          </p:nvPr>
        </p:nvSpPr>
        <p:spPr/>
        <p:txBody>
          <a:bodyPr/>
          <a:lstStyle/>
          <a:p>
            <a:fld id="{6CBDA9D0-39C0-4752-98DE-57A22EA158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90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24F1F5-0F7E-4519-9F2E-CF8C09E8C9D1}" type="datetime1">
              <a:rPr lang="en-US" smtClean="0"/>
              <a:t>11/3/2021</a:t>
            </a:fld>
            <a:endParaRPr lang="en-US"/>
          </a:p>
        </p:txBody>
      </p:sp>
      <p:sp>
        <p:nvSpPr>
          <p:cNvPr id="6" name="Footer Placeholder 5"/>
          <p:cNvSpPr>
            <a:spLocks noGrp="1"/>
          </p:cNvSpPr>
          <p:nvPr>
            <p:ph type="ftr" sz="quarter" idx="11"/>
          </p:nvPr>
        </p:nvSpPr>
        <p:spPr/>
        <p:txBody>
          <a:bodyPr/>
          <a:lstStyle/>
          <a:p>
            <a:r>
              <a:rPr lang="en-US"/>
              <a:t>Yikang, Gang</a:t>
            </a:r>
          </a:p>
        </p:txBody>
      </p:sp>
      <p:sp>
        <p:nvSpPr>
          <p:cNvPr id="7" name="Slide Number Placeholder 6"/>
          <p:cNvSpPr>
            <a:spLocks noGrp="1"/>
          </p:cNvSpPr>
          <p:nvPr>
            <p:ph type="sldNum" sz="quarter" idx="12"/>
          </p:nvPr>
        </p:nvSpPr>
        <p:spPr/>
        <p:txBody>
          <a:bodyPr/>
          <a:lstStyle/>
          <a:p>
            <a:fld id="{6CBDA9D0-39C0-4752-98DE-57A22EA158CD}" type="slidenum">
              <a:rPr lang="en-US" smtClean="0"/>
              <a:t>‹#›</a:t>
            </a:fld>
            <a:endParaRPr lang="en-US"/>
          </a:p>
        </p:txBody>
      </p:sp>
    </p:spTree>
    <p:extLst>
      <p:ext uri="{BB962C8B-B14F-4D97-AF65-F5344CB8AC3E}">
        <p14:creationId xmlns:p14="http://schemas.microsoft.com/office/powerpoint/2010/main" val="121783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7D59DE-7AF9-496A-921C-A0ED00237603}" type="datetime1">
              <a:rPr lang="en-US" smtClean="0"/>
              <a:t>11/3/2021</a:t>
            </a:fld>
            <a:endParaRPr lang="en-US"/>
          </a:p>
        </p:txBody>
      </p:sp>
      <p:sp>
        <p:nvSpPr>
          <p:cNvPr id="8" name="Footer Placeholder 7"/>
          <p:cNvSpPr>
            <a:spLocks noGrp="1"/>
          </p:cNvSpPr>
          <p:nvPr>
            <p:ph type="ftr" sz="quarter" idx="11"/>
          </p:nvPr>
        </p:nvSpPr>
        <p:spPr/>
        <p:txBody>
          <a:bodyPr/>
          <a:lstStyle/>
          <a:p>
            <a:r>
              <a:rPr lang="en-US"/>
              <a:t>Yikang, Gang</a:t>
            </a:r>
          </a:p>
        </p:txBody>
      </p:sp>
      <p:sp>
        <p:nvSpPr>
          <p:cNvPr id="9" name="Slide Number Placeholder 8"/>
          <p:cNvSpPr>
            <a:spLocks noGrp="1"/>
          </p:cNvSpPr>
          <p:nvPr>
            <p:ph type="sldNum" sz="quarter" idx="12"/>
          </p:nvPr>
        </p:nvSpPr>
        <p:spPr/>
        <p:txBody>
          <a:bodyPr/>
          <a:lstStyle/>
          <a:p>
            <a:fld id="{6CBDA9D0-39C0-4752-98DE-57A22EA158CD}" type="slidenum">
              <a:rPr lang="en-US" smtClean="0"/>
              <a:t>‹#›</a:t>
            </a:fld>
            <a:endParaRPr lang="en-US"/>
          </a:p>
        </p:txBody>
      </p:sp>
    </p:spTree>
    <p:extLst>
      <p:ext uri="{BB962C8B-B14F-4D97-AF65-F5344CB8AC3E}">
        <p14:creationId xmlns:p14="http://schemas.microsoft.com/office/powerpoint/2010/main" val="215667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44C75C-6127-4BBA-83FE-DA45700AE8AD}" type="datetime1">
              <a:rPr lang="en-US" smtClean="0"/>
              <a:t>11/3/2021</a:t>
            </a:fld>
            <a:endParaRPr lang="en-US"/>
          </a:p>
        </p:txBody>
      </p:sp>
      <p:sp>
        <p:nvSpPr>
          <p:cNvPr id="4" name="Footer Placeholder 3"/>
          <p:cNvSpPr>
            <a:spLocks noGrp="1"/>
          </p:cNvSpPr>
          <p:nvPr>
            <p:ph type="ftr" sz="quarter" idx="11"/>
          </p:nvPr>
        </p:nvSpPr>
        <p:spPr/>
        <p:txBody>
          <a:bodyPr/>
          <a:lstStyle/>
          <a:p>
            <a:r>
              <a:rPr lang="en-US"/>
              <a:t>Yikang, Gang</a:t>
            </a:r>
          </a:p>
        </p:txBody>
      </p:sp>
      <p:sp>
        <p:nvSpPr>
          <p:cNvPr id="5" name="Slide Number Placeholder 4"/>
          <p:cNvSpPr>
            <a:spLocks noGrp="1"/>
          </p:cNvSpPr>
          <p:nvPr>
            <p:ph type="sldNum" sz="quarter" idx="12"/>
          </p:nvPr>
        </p:nvSpPr>
        <p:spPr/>
        <p:txBody>
          <a:bodyPr/>
          <a:lstStyle/>
          <a:p>
            <a:fld id="{6CBDA9D0-39C0-4752-98DE-57A22EA158CD}" type="slidenum">
              <a:rPr lang="en-US" smtClean="0"/>
              <a:t>‹#›</a:t>
            </a:fld>
            <a:endParaRPr lang="en-US"/>
          </a:p>
        </p:txBody>
      </p:sp>
    </p:spTree>
    <p:extLst>
      <p:ext uri="{BB962C8B-B14F-4D97-AF65-F5344CB8AC3E}">
        <p14:creationId xmlns:p14="http://schemas.microsoft.com/office/powerpoint/2010/main" val="239010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886448-BA23-4001-AB4A-12ED05B498FF}" type="datetime1">
              <a:rPr lang="en-US" smtClean="0"/>
              <a:t>11/3/2021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Yikang, Gang</a:t>
            </a:r>
          </a:p>
        </p:txBody>
      </p:sp>
      <p:sp>
        <p:nvSpPr>
          <p:cNvPr id="9" name="Slide Number Placeholder 8"/>
          <p:cNvSpPr>
            <a:spLocks noGrp="1"/>
          </p:cNvSpPr>
          <p:nvPr>
            <p:ph type="sldNum" sz="quarter" idx="12"/>
          </p:nvPr>
        </p:nvSpPr>
        <p:spPr/>
        <p:txBody>
          <a:bodyPr/>
          <a:lstStyle/>
          <a:p>
            <a:fld id="{6CBDA9D0-39C0-4752-98DE-57A22EA158CD}" type="slidenum">
              <a:rPr lang="en-US" smtClean="0"/>
              <a:t>‹#›</a:t>
            </a:fld>
            <a:endParaRPr lang="en-US"/>
          </a:p>
        </p:txBody>
      </p:sp>
    </p:spTree>
    <p:extLst>
      <p:ext uri="{BB962C8B-B14F-4D97-AF65-F5344CB8AC3E}">
        <p14:creationId xmlns:p14="http://schemas.microsoft.com/office/powerpoint/2010/main" val="90512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F43002-45E9-4BFC-9FF8-0868E7528B37}" type="datetime1">
              <a:rPr lang="en-US" smtClean="0"/>
              <a:t>11/3/2021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Yikang, Gang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BDA9D0-39C0-4752-98DE-57A22EA158CD}" type="slidenum">
              <a:rPr lang="en-US" smtClean="0"/>
              <a:t>‹#›</a:t>
            </a:fld>
            <a:endParaRPr lang="en-US"/>
          </a:p>
        </p:txBody>
      </p:sp>
    </p:spTree>
    <p:extLst>
      <p:ext uri="{BB962C8B-B14F-4D97-AF65-F5344CB8AC3E}">
        <p14:creationId xmlns:p14="http://schemas.microsoft.com/office/powerpoint/2010/main" val="43912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777672-E74A-4FE4-A445-024B46E9427C}" type="datetime1">
              <a:rPr lang="en-US" smtClean="0"/>
              <a:t>11/3/2021</a:t>
            </a:fld>
            <a:endParaRPr lang="en-US"/>
          </a:p>
        </p:txBody>
      </p:sp>
      <p:sp>
        <p:nvSpPr>
          <p:cNvPr id="6" name="Footer Placeholder 5"/>
          <p:cNvSpPr>
            <a:spLocks noGrp="1"/>
          </p:cNvSpPr>
          <p:nvPr>
            <p:ph type="ftr" sz="quarter" idx="11"/>
          </p:nvPr>
        </p:nvSpPr>
        <p:spPr/>
        <p:txBody>
          <a:bodyPr/>
          <a:lstStyle/>
          <a:p>
            <a:r>
              <a:rPr lang="en-US"/>
              <a:t>Yikang, Gang</a:t>
            </a:r>
          </a:p>
        </p:txBody>
      </p:sp>
      <p:sp>
        <p:nvSpPr>
          <p:cNvPr id="7" name="Slide Number Placeholder 6"/>
          <p:cNvSpPr>
            <a:spLocks noGrp="1"/>
          </p:cNvSpPr>
          <p:nvPr>
            <p:ph type="sldNum" sz="quarter" idx="12"/>
          </p:nvPr>
        </p:nvSpPr>
        <p:spPr/>
        <p:txBody>
          <a:bodyPr/>
          <a:lstStyle/>
          <a:p>
            <a:fld id="{6CBDA9D0-39C0-4752-98DE-57A22EA158CD}" type="slidenum">
              <a:rPr lang="en-US" smtClean="0"/>
              <a:t>‹#›</a:t>
            </a:fld>
            <a:endParaRPr lang="en-US"/>
          </a:p>
        </p:txBody>
      </p:sp>
    </p:spTree>
    <p:extLst>
      <p:ext uri="{BB962C8B-B14F-4D97-AF65-F5344CB8AC3E}">
        <p14:creationId xmlns:p14="http://schemas.microsoft.com/office/powerpoint/2010/main" val="3721818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40461A-60F4-41D8-863B-8832C9CD438A}" type="datetime1">
              <a:rPr lang="en-US" smtClean="0"/>
              <a:t>11/3/2021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Yikang, Gang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BDA9D0-39C0-4752-98DE-57A22EA158C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8664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ikhilbarhate99/PPO-PyTorch/blob/master/PPO.py"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rail.eecs.berkeley.edu/deeprlcourse/static/slides/lec-9.pdf" TargetMode="External"/><Relationship Id="rId2" Type="http://schemas.openxmlformats.org/officeDocument/2006/relationships/hyperlink" Target="https://spinningup.openai.com/en/latest/algorithms/ppo.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2D80-28ED-434D-8D44-C013E6A0854B}"/>
              </a:ext>
            </a:extLst>
          </p:cNvPr>
          <p:cNvSpPr>
            <a:spLocks noGrp="1"/>
          </p:cNvSpPr>
          <p:nvPr>
            <p:ph type="ctrTitle"/>
          </p:nvPr>
        </p:nvSpPr>
        <p:spPr/>
        <p:txBody>
          <a:bodyPr>
            <a:normAutofit/>
          </a:bodyPr>
          <a:lstStyle/>
          <a:p>
            <a:r>
              <a:rPr lang="en-US" sz="6600"/>
              <a:t>Proximal Policy Optimization</a:t>
            </a:r>
          </a:p>
        </p:txBody>
      </p:sp>
      <p:sp>
        <p:nvSpPr>
          <p:cNvPr id="3" name="Subtitle 2">
            <a:extLst>
              <a:ext uri="{FF2B5EF4-FFF2-40B4-BE49-F238E27FC236}">
                <a16:creationId xmlns:a16="http://schemas.microsoft.com/office/drawing/2014/main" id="{FE9ABFB6-FD13-4058-BBB8-052B924BF3BA}"/>
              </a:ext>
            </a:extLst>
          </p:cNvPr>
          <p:cNvSpPr>
            <a:spLocks noGrp="1"/>
          </p:cNvSpPr>
          <p:nvPr>
            <p:ph type="subTitle" idx="1"/>
          </p:nvPr>
        </p:nvSpPr>
        <p:spPr>
          <a:xfrm>
            <a:off x="1100051" y="4455620"/>
            <a:ext cx="10058400" cy="1543964"/>
          </a:xfrm>
        </p:spPr>
        <p:txBody>
          <a:bodyPr>
            <a:normAutofit/>
          </a:bodyPr>
          <a:lstStyle/>
          <a:p>
            <a:r>
              <a:rPr lang="en-US"/>
              <a:t>Yikang, Gang</a:t>
            </a:r>
          </a:p>
        </p:txBody>
      </p:sp>
    </p:spTree>
    <p:extLst>
      <p:ext uri="{BB962C8B-B14F-4D97-AF65-F5344CB8AC3E}">
        <p14:creationId xmlns:p14="http://schemas.microsoft.com/office/powerpoint/2010/main" val="168539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p:txBody>
          <a:bodyPr/>
          <a:lstStyle/>
          <a:p>
            <a:r>
              <a:rPr lang="en-US"/>
              <a:t>Why Does Policy Gradient Work?</a:t>
            </a:r>
          </a:p>
        </p:txBody>
      </p:sp>
      <p:sp>
        <p:nvSpPr>
          <p:cNvPr id="3" name="Content Placeholder 2">
            <a:extLst>
              <a:ext uri="{FF2B5EF4-FFF2-40B4-BE49-F238E27FC236}">
                <a16:creationId xmlns:a16="http://schemas.microsoft.com/office/drawing/2014/main" id="{D4972D92-CAE9-4A27-8C7B-EA474DAD5B51}"/>
              </a:ext>
            </a:extLst>
          </p:cNvPr>
          <p:cNvSpPr>
            <a:spLocks noGrp="1"/>
          </p:cNvSpPr>
          <p:nvPr>
            <p:ph sz="half" idx="1"/>
          </p:nvPr>
        </p:nvSpPr>
        <p:spPr/>
        <p:txBody>
          <a:bodyPr>
            <a:normAutofit/>
          </a:bodyPr>
          <a:lstStyle/>
          <a:p>
            <a:pPr marL="0" indent="0">
              <a:buNone/>
            </a:pPr>
            <a:r>
              <a:rPr lang="en-US"/>
              <a:t> </a:t>
            </a:r>
          </a:p>
        </p:txBody>
      </p:sp>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8327C1A1-81E9-44D9-B92C-3D5D39388B58}"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10</a:t>
            </a:fld>
            <a:endParaRPr lang="en-US"/>
          </a:p>
        </p:txBody>
      </p:sp>
      <p:pic>
        <p:nvPicPr>
          <p:cNvPr id="13" name="Picture 14" descr="Text&#10;&#10;Description automatically generated">
            <a:extLst>
              <a:ext uri="{FF2B5EF4-FFF2-40B4-BE49-F238E27FC236}">
                <a16:creationId xmlns:a16="http://schemas.microsoft.com/office/drawing/2014/main" id="{B363E09A-8358-4A9C-B2CA-6E2B450D803E}"/>
              </a:ext>
            </a:extLst>
          </p:cNvPr>
          <p:cNvPicPr>
            <a:picLocks noGrp="1" noChangeAspect="1"/>
          </p:cNvPicPr>
          <p:nvPr>
            <p:ph sz="half" idx="2"/>
          </p:nvPr>
        </p:nvPicPr>
        <p:blipFill>
          <a:blip r:embed="rId3"/>
          <a:stretch>
            <a:fillRect/>
          </a:stretch>
        </p:blipFill>
        <p:spPr>
          <a:xfrm>
            <a:off x="1099541" y="1845267"/>
            <a:ext cx="4288055" cy="4023360"/>
          </a:xfrm>
        </p:spPr>
      </p:pic>
      <p:pic>
        <p:nvPicPr>
          <p:cNvPr id="16" name="Picture 16" descr="A picture containing text, sign, vector graphics&#10;&#10;Description automatically generated">
            <a:extLst>
              <a:ext uri="{FF2B5EF4-FFF2-40B4-BE49-F238E27FC236}">
                <a16:creationId xmlns:a16="http://schemas.microsoft.com/office/drawing/2014/main" id="{6AA945EF-C328-496E-B215-08072821A1AC}"/>
              </a:ext>
            </a:extLst>
          </p:cNvPr>
          <p:cNvPicPr>
            <a:picLocks noChangeAspect="1"/>
          </p:cNvPicPr>
          <p:nvPr/>
        </p:nvPicPr>
        <p:blipFill>
          <a:blip r:embed="rId4"/>
          <a:stretch>
            <a:fillRect/>
          </a:stretch>
        </p:blipFill>
        <p:spPr>
          <a:xfrm>
            <a:off x="6735580" y="2277397"/>
            <a:ext cx="3161675" cy="2246992"/>
          </a:xfrm>
          <a:prstGeom prst="rect">
            <a:avLst/>
          </a:prstGeom>
        </p:spPr>
      </p:pic>
    </p:spTree>
    <p:extLst>
      <p:ext uri="{BB962C8B-B14F-4D97-AF65-F5344CB8AC3E}">
        <p14:creationId xmlns:p14="http://schemas.microsoft.com/office/powerpoint/2010/main" val="141467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p:txBody>
          <a:bodyPr/>
          <a:lstStyle/>
          <a:p>
            <a:r>
              <a:rPr lang="en-US">
                <a:ea typeface="+mj-lt"/>
                <a:cs typeface="+mj-lt"/>
              </a:rPr>
              <a:t>Policy  Gradient as Policy  Iteration</a:t>
            </a:r>
            <a:endParaRPr lang="en-US"/>
          </a:p>
        </p:txBody>
      </p:sp>
      <p:sp>
        <p:nvSpPr>
          <p:cNvPr id="3" name="Content Placeholder 2">
            <a:extLst>
              <a:ext uri="{FF2B5EF4-FFF2-40B4-BE49-F238E27FC236}">
                <a16:creationId xmlns:a16="http://schemas.microsoft.com/office/drawing/2014/main" id="{D4972D92-CAE9-4A27-8C7B-EA474DAD5B51}"/>
              </a:ext>
            </a:extLst>
          </p:cNvPr>
          <p:cNvSpPr>
            <a:spLocks noGrp="1"/>
          </p:cNvSpPr>
          <p:nvPr>
            <p:ph sz="half" idx="1"/>
          </p:nvPr>
        </p:nvSpPr>
        <p:spPr/>
        <p:txBody>
          <a:bodyPr>
            <a:normAutofit/>
          </a:bodyPr>
          <a:lstStyle/>
          <a:p>
            <a:pPr marL="0" indent="0">
              <a:buNone/>
            </a:pPr>
            <a:r>
              <a:rPr lang="en-US"/>
              <a:t> </a:t>
            </a:r>
          </a:p>
        </p:txBody>
      </p:sp>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8327C1A1-81E9-44D9-B92C-3D5D39388B58}"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11</a:t>
            </a:fld>
            <a:endParaRPr lang="en-US"/>
          </a:p>
        </p:txBody>
      </p:sp>
      <p:pic>
        <p:nvPicPr>
          <p:cNvPr id="2" name="Picture 8" descr="A picture containing text, watch, clock&#10;&#10;Description automatically generated">
            <a:extLst>
              <a:ext uri="{FF2B5EF4-FFF2-40B4-BE49-F238E27FC236}">
                <a16:creationId xmlns:a16="http://schemas.microsoft.com/office/drawing/2014/main" id="{45C8D31C-D130-42D3-8699-0AA88973D147}"/>
              </a:ext>
            </a:extLst>
          </p:cNvPr>
          <p:cNvPicPr>
            <a:picLocks noGrp="1" noChangeAspect="1"/>
          </p:cNvPicPr>
          <p:nvPr>
            <p:ph sz="half" idx="2"/>
          </p:nvPr>
        </p:nvPicPr>
        <p:blipFill>
          <a:blip r:embed="rId3"/>
          <a:stretch>
            <a:fillRect/>
          </a:stretch>
        </p:blipFill>
        <p:spPr>
          <a:xfrm>
            <a:off x="8444182" y="1843616"/>
            <a:ext cx="2707974" cy="639297"/>
          </a:xfrm>
        </p:spPr>
      </p:pic>
      <p:grpSp>
        <p:nvGrpSpPr>
          <p:cNvPr id="11" name="Group 10">
            <a:extLst>
              <a:ext uri="{FF2B5EF4-FFF2-40B4-BE49-F238E27FC236}">
                <a16:creationId xmlns:a16="http://schemas.microsoft.com/office/drawing/2014/main" id="{0213D3A2-0753-40B0-BADF-C14183D90092}"/>
              </a:ext>
            </a:extLst>
          </p:cNvPr>
          <p:cNvGrpSpPr/>
          <p:nvPr/>
        </p:nvGrpSpPr>
        <p:grpSpPr>
          <a:xfrm>
            <a:off x="1080017" y="1866640"/>
            <a:ext cx="7365166" cy="4368058"/>
            <a:chOff x="1098755" y="1841656"/>
            <a:chExt cx="7365166" cy="4368058"/>
          </a:xfrm>
        </p:grpSpPr>
        <p:pic>
          <p:nvPicPr>
            <p:cNvPr id="9" name="Picture 9">
              <a:extLst>
                <a:ext uri="{FF2B5EF4-FFF2-40B4-BE49-F238E27FC236}">
                  <a16:creationId xmlns:a16="http://schemas.microsoft.com/office/drawing/2014/main" id="{D26D8626-A3F7-41DB-AB23-936B0851D085}"/>
                </a:ext>
              </a:extLst>
            </p:cNvPr>
            <p:cNvPicPr>
              <a:picLocks noChangeAspect="1"/>
            </p:cNvPicPr>
            <p:nvPr/>
          </p:nvPicPr>
          <p:blipFill>
            <a:blip r:embed="rId4"/>
            <a:stretch>
              <a:fillRect/>
            </a:stretch>
          </p:blipFill>
          <p:spPr>
            <a:xfrm>
              <a:off x="1098755" y="1841656"/>
              <a:ext cx="7365166" cy="4368058"/>
            </a:xfrm>
            <a:prstGeom prst="rect">
              <a:avLst/>
            </a:prstGeom>
          </p:spPr>
        </p:pic>
        <p:pic>
          <p:nvPicPr>
            <p:cNvPr id="10" name="Picture 10">
              <a:extLst>
                <a:ext uri="{FF2B5EF4-FFF2-40B4-BE49-F238E27FC236}">
                  <a16:creationId xmlns:a16="http://schemas.microsoft.com/office/drawing/2014/main" id="{10D1ECC7-26F0-4195-ABB1-DDFB07079646}"/>
                </a:ext>
              </a:extLst>
            </p:cNvPr>
            <p:cNvPicPr>
              <a:picLocks noChangeAspect="1"/>
            </p:cNvPicPr>
            <p:nvPr/>
          </p:nvPicPr>
          <p:blipFill>
            <a:blip r:embed="rId5"/>
            <a:stretch>
              <a:fillRect/>
            </a:stretch>
          </p:blipFill>
          <p:spPr>
            <a:xfrm>
              <a:off x="5717498" y="2080835"/>
              <a:ext cx="2743200" cy="585216"/>
            </a:xfrm>
            <a:prstGeom prst="rect">
              <a:avLst/>
            </a:prstGeom>
          </p:spPr>
        </p:pic>
      </p:grpSp>
    </p:spTree>
    <p:extLst>
      <p:ext uri="{BB962C8B-B14F-4D97-AF65-F5344CB8AC3E}">
        <p14:creationId xmlns:p14="http://schemas.microsoft.com/office/powerpoint/2010/main" val="41825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p:txBody>
          <a:bodyPr/>
          <a:lstStyle/>
          <a:p>
            <a:r>
              <a:rPr lang="en-US">
                <a:ea typeface="+mj-lt"/>
                <a:cs typeface="+mj-lt"/>
              </a:rPr>
              <a:t>Policy  Gradient as Policy  Iteration</a:t>
            </a:r>
          </a:p>
        </p:txBody>
      </p:sp>
      <p:sp>
        <p:nvSpPr>
          <p:cNvPr id="3" name="Content Placeholder 2">
            <a:extLst>
              <a:ext uri="{FF2B5EF4-FFF2-40B4-BE49-F238E27FC236}">
                <a16:creationId xmlns:a16="http://schemas.microsoft.com/office/drawing/2014/main" id="{D4972D92-CAE9-4A27-8C7B-EA474DAD5B51}"/>
              </a:ext>
            </a:extLst>
          </p:cNvPr>
          <p:cNvSpPr>
            <a:spLocks noGrp="1"/>
          </p:cNvSpPr>
          <p:nvPr>
            <p:ph sz="half" idx="1"/>
          </p:nvPr>
        </p:nvSpPr>
        <p:spPr/>
        <p:txBody>
          <a:bodyPr>
            <a:normAutofit/>
          </a:bodyPr>
          <a:lstStyle/>
          <a:p>
            <a:pPr marL="0" indent="0">
              <a:buNone/>
            </a:pPr>
            <a:r>
              <a:rPr lang="en-US"/>
              <a:t> </a:t>
            </a:r>
          </a:p>
        </p:txBody>
      </p:sp>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8327C1A1-81E9-44D9-B92C-3D5D39388B58}"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12</a:t>
            </a:fld>
            <a:endParaRPr lang="en-US"/>
          </a:p>
        </p:txBody>
      </p:sp>
      <p:pic>
        <p:nvPicPr>
          <p:cNvPr id="2" name="Picture 8" descr="Diagram&#10;&#10;Description automatically generated">
            <a:extLst>
              <a:ext uri="{FF2B5EF4-FFF2-40B4-BE49-F238E27FC236}">
                <a16:creationId xmlns:a16="http://schemas.microsoft.com/office/drawing/2014/main" id="{754BD069-BBCC-4A8D-9458-CCE3D45C0FFB}"/>
              </a:ext>
            </a:extLst>
          </p:cNvPr>
          <p:cNvPicPr>
            <a:picLocks noGrp="1" noChangeAspect="1"/>
          </p:cNvPicPr>
          <p:nvPr>
            <p:ph sz="half" idx="2"/>
          </p:nvPr>
        </p:nvPicPr>
        <p:blipFill>
          <a:blip r:embed="rId3"/>
          <a:stretch>
            <a:fillRect/>
          </a:stretch>
        </p:blipFill>
        <p:spPr>
          <a:xfrm>
            <a:off x="1096281" y="1848331"/>
            <a:ext cx="4937760" cy="1181522"/>
          </a:xfrm>
        </p:spPr>
      </p:pic>
      <p:pic>
        <p:nvPicPr>
          <p:cNvPr id="8" name="Picture 8" descr="Diagram&#10;&#10;Description automatically generated">
            <a:extLst>
              <a:ext uri="{FF2B5EF4-FFF2-40B4-BE49-F238E27FC236}">
                <a16:creationId xmlns:a16="http://schemas.microsoft.com/office/drawing/2014/main" id="{FAFC4871-D3E4-4ADC-B318-77665735BBEF}"/>
              </a:ext>
            </a:extLst>
          </p:cNvPr>
          <p:cNvPicPr>
            <a:picLocks noChangeAspect="1"/>
          </p:cNvPicPr>
          <p:nvPr/>
        </p:nvPicPr>
        <p:blipFill>
          <a:blip r:embed="rId4"/>
          <a:stretch>
            <a:fillRect/>
          </a:stretch>
        </p:blipFill>
        <p:spPr>
          <a:xfrm>
            <a:off x="1098755" y="3808741"/>
            <a:ext cx="7309054" cy="2067291"/>
          </a:xfrm>
          <a:prstGeom prst="rect">
            <a:avLst/>
          </a:prstGeom>
        </p:spPr>
      </p:pic>
      <p:pic>
        <p:nvPicPr>
          <p:cNvPr id="9" name="Picture 9" descr="Text, letter&#10;&#10;Description automatically generated">
            <a:extLst>
              <a:ext uri="{FF2B5EF4-FFF2-40B4-BE49-F238E27FC236}">
                <a16:creationId xmlns:a16="http://schemas.microsoft.com/office/drawing/2014/main" id="{05E77945-E153-4B50-917E-D975FDE4E95C}"/>
              </a:ext>
            </a:extLst>
          </p:cNvPr>
          <p:cNvPicPr>
            <a:picLocks noChangeAspect="1"/>
          </p:cNvPicPr>
          <p:nvPr/>
        </p:nvPicPr>
        <p:blipFill>
          <a:blip r:embed="rId5"/>
          <a:stretch>
            <a:fillRect/>
          </a:stretch>
        </p:blipFill>
        <p:spPr>
          <a:xfrm>
            <a:off x="7723239" y="1758840"/>
            <a:ext cx="3492909" cy="2221901"/>
          </a:xfrm>
          <a:prstGeom prst="rect">
            <a:avLst/>
          </a:prstGeom>
        </p:spPr>
      </p:pic>
      <p:sp>
        <p:nvSpPr>
          <p:cNvPr id="13" name="Rectangle 12">
            <a:extLst>
              <a:ext uri="{FF2B5EF4-FFF2-40B4-BE49-F238E27FC236}">
                <a16:creationId xmlns:a16="http://schemas.microsoft.com/office/drawing/2014/main" id="{DB6C2F91-6692-4E92-883B-56559D4FC98B}"/>
              </a:ext>
            </a:extLst>
          </p:cNvPr>
          <p:cNvSpPr/>
          <p:nvPr/>
        </p:nvSpPr>
        <p:spPr>
          <a:xfrm>
            <a:off x="5100889" y="4552436"/>
            <a:ext cx="2020249" cy="5208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14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p:txBody>
          <a:bodyPr/>
          <a:lstStyle/>
          <a:p>
            <a:r>
              <a:rPr lang="en-US">
                <a:ea typeface="+mj-lt"/>
                <a:cs typeface="+mj-lt"/>
              </a:rPr>
              <a:t>Bounding  The Distribution  Change</a:t>
            </a:r>
            <a:endParaRPr lang="en-US"/>
          </a:p>
        </p:txBody>
      </p:sp>
      <p:sp>
        <p:nvSpPr>
          <p:cNvPr id="3" name="Content Placeholder 2">
            <a:extLst>
              <a:ext uri="{FF2B5EF4-FFF2-40B4-BE49-F238E27FC236}">
                <a16:creationId xmlns:a16="http://schemas.microsoft.com/office/drawing/2014/main" id="{D4972D92-CAE9-4A27-8C7B-EA474DAD5B51}"/>
              </a:ext>
            </a:extLst>
          </p:cNvPr>
          <p:cNvSpPr>
            <a:spLocks noGrp="1"/>
          </p:cNvSpPr>
          <p:nvPr>
            <p:ph sz="half" idx="1"/>
          </p:nvPr>
        </p:nvSpPr>
        <p:spPr/>
        <p:txBody>
          <a:bodyPr>
            <a:normAutofit/>
          </a:bodyPr>
          <a:lstStyle/>
          <a:p>
            <a:pPr marL="0" indent="0">
              <a:buNone/>
            </a:pPr>
            <a:r>
              <a:rPr lang="en-US"/>
              <a:t> </a:t>
            </a:r>
          </a:p>
        </p:txBody>
      </p:sp>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8327C1A1-81E9-44D9-B92C-3D5D39388B58}"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13</a:t>
            </a:fld>
            <a:endParaRPr lang="en-US"/>
          </a:p>
        </p:txBody>
      </p:sp>
      <p:pic>
        <p:nvPicPr>
          <p:cNvPr id="2" name="Picture 8" descr="Text, letter&#10;&#10;Description automatically generated">
            <a:extLst>
              <a:ext uri="{FF2B5EF4-FFF2-40B4-BE49-F238E27FC236}">
                <a16:creationId xmlns:a16="http://schemas.microsoft.com/office/drawing/2014/main" id="{9D9F35EF-26B5-41AD-AB5D-CA13D737B949}"/>
              </a:ext>
            </a:extLst>
          </p:cNvPr>
          <p:cNvPicPr>
            <a:picLocks noGrp="1" noChangeAspect="1"/>
          </p:cNvPicPr>
          <p:nvPr>
            <p:ph sz="half" idx="2"/>
          </p:nvPr>
        </p:nvPicPr>
        <p:blipFill>
          <a:blip r:embed="rId3"/>
          <a:stretch>
            <a:fillRect/>
          </a:stretch>
        </p:blipFill>
        <p:spPr>
          <a:xfrm>
            <a:off x="1185722" y="1922320"/>
            <a:ext cx="8716530" cy="3669066"/>
          </a:xfrm>
        </p:spPr>
      </p:pic>
      <p:pic>
        <p:nvPicPr>
          <p:cNvPr id="9" name="Picture 9">
            <a:extLst>
              <a:ext uri="{FF2B5EF4-FFF2-40B4-BE49-F238E27FC236}">
                <a16:creationId xmlns:a16="http://schemas.microsoft.com/office/drawing/2014/main" id="{C24B1BC8-1211-42DC-B9F6-CF6C3BCEDA87}"/>
              </a:ext>
            </a:extLst>
          </p:cNvPr>
          <p:cNvPicPr>
            <a:picLocks noChangeAspect="1"/>
          </p:cNvPicPr>
          <p:nvPr/>
        </p:nvPicPr>
        <p:blipFill>
          <a:blip r:embed="rId4"/>
          <a:stretch>
            <a:fillRect/>
          </a:stretch>
        </p:blipFill>
        <p:spPr>
          <a:xfrm>
            <a:off x="7851489" y="3079073"/>
            <a:ext cx="2047875" cy="1162050"/>
          </a:xfrm>
          <a:prstGeom prst="rect">
            <a:avLst/>
          </a:prstGeom>
        </p:spPr>
      </p:pic>
    </p:spTree>
    <p:extLst>
      <p:ext uri="{BB962C8B-B14F-4D97-AF65-F5344CB8AC3E}">
        <p14:creationId xmlns:p14="http://schemas.microsoft.com/office/powerpoint/2010/main" val="360008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546348D-F36B-45EC-AE68-9F41D83A44BF}"/>
              </a:ext>
            </a:extLst>
          </p:cNvPr>
          <p:cNvSpPr>
            <a:spLocks noGrp="1"/>
          </p:cNvSpPr>
          <p:nvPr>
            <p:ph type="title"/>
          </p:nvPr>
        </p:nvSpPr>
        <p:spPr/>
        <p:txBody>
          <a:bodyPr/>
          <a:lstStyle/>
          <a:p>
            <a:r>
              <a:rPr lang="en-US"/>
              <a:t>What We Get So Far?</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82B8EFFA-D3B7-42E0-8201-6A49FDD984A1}"/>
                  </a:ext>
                </a:extLst>
              </p:cNvPr>
              <p:cNvSpPr>
                <a:spLocks noGrp="1"/>
              </p:cNvSpPr>
              <p:nvPr>
                <p:ph sz="half" idx="2"/>
              </p:nvPr>
            </p:nvSpPr>
            <p:spPr>
              <a:xfrm>
                <a:off x="7121258" y="2374220"/>
                <a:ext cx="4033112" cy="3328956"/>
              </a:xfrm>
            </p:spPr>
            <p:txBody>
              <a:bodyPr>
                <a:normAutofit fontScale="70000" lnSpcReduction="20000"/>
              </a:bodyPr>
              <a:lstStyle/>
              <a:p>
                <a:pPr>
                  <a:buFont typeface="Courier New" panose="02070309020205020404" pitchFamily="49" charset="0"/>
                  <a:buChar char="o"/>
                </a:pPr>
                <a:r>
                  <a:rPr lang="en-US"/>
                  <a:t> </a:t>
                </a:r>
                <a14:m>
                  <m:oMath xmlns:m="http://schemas.openxmlformats.org/officeDocument/2006/math">
                    <m:r>
                      <m:rPr>
                        <m:sty m:val="p"/>
                      </m:rPr>
                      <a:rPr lang="en-US" i="1">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𝜋</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𝜃</m:t>
                            </m:r>
                          </m:e>
                        </m:d>
                      </m:sub>
                    </m:sSub>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𝜃</m:t>
                            </m:r>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 </m:t>
                        </m:r>
                        <m:r>
                          <m:rPr>
                            <m:sty m:val="p"/>
                          </m:rP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i="1">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𝜃</m:t>
                                </m:r>
                              </m:e>
                            </m:d>
                          </m:e>
                        </m:func>
                      </m:e>
                    </m:d>
                  </m:oMath>
                </a14:m>
                <a:r>
                  <a:rPr lang="en-US"/>
                  <a:t> </a:t>
                </a:r>
              </a:p>
              <a:p>
                <a:pPr>
                  <a:buFont typeface="Courier New" panose="02070309020205020404" pitchFamily="49" charset="0"/>
                  <a:buChar char="o"/>
                </a:pPr>
                <a:endParaRPr lang="en-US"/>
              </a:p>
              <a:p>
                <a:pPr>
                  <a:buFont typeface="Courier New" panose="02070309020205020404" pitchFamily="49" charset="0"/>
                  <a:buChar char="o"/>
                </a:pPr>
                <a:r>
                  <a:rPr lang="en-US"/>
                  <a:t> </a:t>
                </a:r>
                <a14:m>
                  <m:oMath xmlns:m="http://schemas.openxmlformats.org/officeDocument/2006/math">
                    <m:r>
                      <m:rPr>
                        <m:sty m:val="p"/>
                      </m:rPr>
                      <a:rPr lang="en-US" i="1">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𝜃</m:t>
                        </m:r>
                      </m:e>
                    </m:d>
                    <m:r>
                      <a:rPr lang="en-US" i="1" smtClean="0">
                        <a:latin typeface="Cambria Math" panose="02040503050406030204" pitchFamily="18" charset="0"/>
                      </a:rPr>
                      <m:t>=</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𝜋</m:t>
                        </m:r>
                        <m:r>
                          <a:rPr lang="en-US" b="0" i="1" smtClean="0">
                            <a:latin typeface="Cambria Math" panose="02040503050406030204" pitchFamily="18" charset="0"/>
                          </a:rPr>
                          <m:t>′</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𝑆</m:t>
                            </m:r>
                            <m:r>
                              <a:rPr lang="en-US" i="1">
                                <a:latin typeface="Cambria Math" panose="02040503050406030204" pitchFamily="18" charset="0"/>
                              </a:rPr>
                              <m:t>; </m:t>
                            </m:r>
                            <m:sSup>
                              <m:sSupPr>
                                <m:ctrlPr>
                                  <a:rPr lang="en-US" i="1" smtClean="0">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e>
                        </m:d>
                      </m:sub>
                    </m:sSub>
                    <m:d>
                      <m:dPr>
                        <m:begChr m:val="["/>
                        <m:endChr m:val="]"/>
                        <m:ctrlPr>
                          <a:rPr lang="en-US" i="1">
                            <a:latin typeface="Cambria Math" panose="02040503050406030204" pitchFamily="18" charset="0"/>
                          </a:rPr>
                        </m:ctrlPr>
                      </m:dPr>
                      <m:e>
                        <m:r>
                          <a:rPr lang="en-US" b="0" i="1" smtClean="0">
                            <a:latin typeface="Cambria Math" panose="02040503050406030204" pitchFamily="18" charset="0"/>
                          </a:rPr>
                          <m:t> </m:t>
                        </m:r>
                        <m:f>
                          <m:fPr>
                            <m:ctrlPr>
                              <a:rPr lang="en-US" i="1" dirty="0">
                                <a:latin typeface="Cambria Math" panose="02040503050406030204" pitchFamily="18" charset="0"/>
                              </a:rPr>
                            </m:ctrlPr>
                          </m:fPr>
                          <m:num>
                            <m:r>
                              <a:rPr lang="en-US" i="1">
                                <a:latin typeface="Cambria Math" panose="02040503050406030204" pitchFamily="18" charset="0"/>
                              </a:rPr>
                              <m:t>𝜋</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𝜃</m:t>
                                </m:r>
                              </m:e>
                            </m:d>
                          </m:num>
                          <m:den>
                            <m:r>
                              <a:rPr lang="en-US" i="1">
                                <a:latin typeface="Cambria Math" panose="02040503050406030204" pitchFamily="18" charset="0"/>
                              </a:rPr>
                              <m:t>𝜋</m:t>
                            </m:r>
                            <m:r>
                              <a:rPr lang="en-US" i="1">
                                <a:latin typeface="Cambria Math" panose="02040503050406030204" pitchFamily="18" charset="0"/>
                              </a:rPr>
                              <m:t>′</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𝑆</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e>
                            </m:d>
                          </m:den>
                        </m:f>
                        <m:sSup>
                          <m:sSupPr>
                            <m:ctrlPr>
                              <a:rPr lang="en-US" i="1">
                                <a:latin typeface="Cambria Math" panose="02040503050406030204" pitchFamily="18" charset="0"/>
                              </a:rPr>
                            </m:ctrlPr>
                          </m:sSupPr>
                          <m:e>
                            <m:r>
                              <a:rPr lang="en-US" i="1">
                                <a:latin typeface="Cambria Math" panose="02040503050406030204" pitchFamily="18" charset="0"/>
                              </a:rPr>
                              <m:t>𝐴</m:t>
                            </m:r>
                          </m:e>
                          <m:sup>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m:rPr>
                            <m:sty m:val="p"/>
                          </m:rP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i="1">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𝑆</m:t>
                                </m:r>
                                <m:r>
                                  <a:rPr lang="en-US" i="1" smtClean="0">
                                    <a:latin typeface="Cambria Math" panose="02040503050406030204" pitchFamily="18" charset="0"/>
                                  </a:rPr>
                                  <m:t>;</m:t>
                                </m:r>
                                <m:r>
                                  <a:rPr lang="en-US" i="1">
                                    <a:latin typeface="Cambria Math" panose="02040503050406030204" pitchFamily="18" charset="0"/>
                                  </a:rPr>
                                  <m:t>𝜃</m:t>
                                </m:r>
                              </m:e>
                            </m:d>
                          </m:e>
                        </m:func>
                      </m:e>
                    </m:d>
                  </m:oMath>
                </a14:m>
                <a:r>
                  <a:rPr lang="en-US"/>
                  <a:t> </a:t>
                </a:r>
              </a:p>
              <a:p>
                <a:pPr>
                  <a:buFont typeface="Courier New" panose="02070309020205020404" pitchFamily="49" charset="0"/>
                  <a:buChar char="o"/>
                </a:pPr>
                <a:endParaRPr lang="en-US"/>
              </a:p>
              <a:p>
                <a:pPr>
                  <a:buFont typeface="Courier New" panose="02070309020205020404" pitchFamily="49" charset="0"/>
                  <a:buChar char="o"/>
                </a:pPr>
                <a:r>
                  <a:rPr lang="en-US"/>
                  <a:t> Sample the data from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oMath>
                </a14:m>
                <a:r>
                  <a:rPr lang="en-US"/>
                  <a:t>. </a:t>
                </a:r>
              </a:p>
              <a:p>
                <a:pPr>
                  <a:buFont typeface="Courier New" panose="02070309020205020404" pitchFamily="49" charset="0"/>
                  <a:buChar char="o"/>
                </a:pPr>
                <a:r>
                  <a:rPr lang="en-US"/>
                  <a:t> Use the data to train </a:t>
                </a:r>
                <a14:m>
                  <m:oMath xmlns:m="http://schemas.openxmlformats.org/officeDocument/2006/math">
                    <m:r>
                      <a:rPr lang="en-US" i="1" dirty="0" smtClean="0">
                        <a:latin typeface="Cambria Math" panose="02040503050406030204" pitchFamily="18" charset="0"/>
                      </a:rPr>
                      <m:t>𝜃</m:t>
                    </m:r>
                    <m:r>
                      <a:rPr lang="en-US" b="0" i="1" dirty="0" smtClean="0">
                        <a:latin typeface="Cambria Math" panose="02040503050406030204" pitchFamily="18" charset="0"/>
                      </a:rPr>
                      <m:t> </m:t>
                    </m:r>
                  </m:oMath>
                </a14:m>
                <a:r>
                  <a:rPr lang="en-US"/>
                  <a:t>many times.  </a:t>
                </a:r>
              </a:p>
              <a:p>
                <a:pPr>
                  <a:buFont typeface="Courier New" panose="02070309020205020404" pitchFamily="49" charset="0"/>
                  <a:buChar char="o"/>
                </a:pPr>
                <a14:m>
                  <m:oMath xmlns:m="http://schemas.openxmlformats.org/officeDocument/2006/math">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𝑗</m:t>
                        </m:r>
                      </m:e>
                    </m:acc>
                    <m:d>
                      <m:dPr>
                        <m:ctrlPr>
                          <a:rPr lang="en-US" i="1">
                            <a:latin typeface="Cambria Math" panose="02040503050406030204" pitchFamily="18" charset="0"/>
                          </a:rPr>
                        </m:ctrlPr>
                      </m:dPr>
                      <m:e>
                        <m:r>
                          <a:rPr lang="en-US" i="1">
                            <a:latin typeface="Cambria Math" panose="02040503050406030204" pitchFamily="18" charset="0"/>
                          </a:rPr>
                          <m:t>𝜃</m:t>
                        </m:r>
                      </m:e>
                    </m:d>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𝜋</m:t>
                        </m:r>
                        <m:r>
                          <a:rPr lang="en-US" i="1">
                            <a:latin typeface="Cambria Math" panose="02040503050406030204" pitchFamily="18" charset="0"/>
                          </a:rPr>
                          <m:t>′</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𝑆</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e>
                        </m:d>
                      </m:sub>
                    </m:sSub>
                    <m:d>
                      <m:dPr>
                        <m:begChr m:val="["/>
                        <m:endChr m:val="]"/>
                        <m:ctrlPr>
                          <a:rPr lang="en-US" i="1">
                            <a:latin typeface="Cambria Math" panose="02040503050406030204" pitchFamily="18" charset="0"/>
                          </a:rPr>
                        </m:ctrlPr>
                      </m:dPr>
                      <m:e>
                        <m:r>
                          <a:rPr lang="en-US" i="1">
                            <a:latin typeface="Cambria Math" panose="02040503050406030204" pitchFamily="18" charset="0"/>
                          </a:rPr>
                          <m:t> </m:t>
                        </m:r>
                        <m:f>
                          <m:fPr>
                            <m:ctrlPr>
                              <a:rPr lang="en-US" i="1" dirty="0">
                                <a:latin typeface="Cambria Math" panose="02040503050406030204" pitchFamily="18" charset="0"/>
                              </a:rPr>
                            </m:ctrlPr>
                          </m:fPr>
                          <m:num>
                            <m:r>
                              <a:rPr lang="en-US" i="1">
                                <a:latin typeface="Cambria Math" panose="02040503050406030204" pitchFamily="18" charset="0"/>
                              </a:rPr>
                              <m:t>𝜋</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𝜃</m:t>
                                </m:r>
                              </m:e>
                            </m:d>
                          </m:num>
                          <m:den>
                            <m:r>
                              <a:rPr lang="en-US" i="1">
                                <a:latin typeface="Cambria Math" panose="02040503050406030204" pitchFamily="18" charset="0"/>
                              </a:rPr>
                              <m:t>𝜋</m:t>
                            </m:r>
                            <m:r>
                              <a:rPr lang="en-US" i="1">
                                <a:latin typeface="Cambria Math" panose="02040503050406030204" pitchFamily="18" charset="0"/>
                              </a:rPr>
                              <m:t>′</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𝑆</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e>
                            </m:d>
                          </m:den>
                        </m:f>
                        <m:sSup>
                          <m:sSupPr>
                            <m:ctrlPr>
                              <a:rPr lang="en-US" i="1">
                                <a:latin typeface="Cambria Math" panose="02040503050406030204" pitchFamily="18" charset="0"/>
                              </a:rPr>
                            </m:ctrlPr>
                          </m:sSupPr>
                          <m:e>
                            <m:r>
                              <a:rPr lang="en-US" i="1">
                                <a:latin typeface="Cambria Math" panose="02040503050406030204" pitchFamily="18" charset="0"/>
                              </a:rPr>
                              <m:t>𝐴</m:t>
                            </m:r>
                          </m:e>
                          <m:sup>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a:p>
            </p:txBody>
          </p:sp>
        </mc:Choice>
        <mc:Fallback xmlns="">
          <p:sp>
            <p:nvSpPr>
              <p:cNvPr id="14" name="Content Placeholder 13">
                <a:extLst>
                  <a:ext uri="{FF2B5EF4-FFF2-40B4-BE49-F238E27FC236}">
                    <a16:creationId xmlns:a16="http://schemas.microsoft.com/office/drawing/2014/main" id="{82B8EFFA-D3B7-42E0-8201-6A49FDD984A1}"/>
                  </a:ext>
                </a:extLst>
              </p:cNvPr>
              <p:cNvSpPr>
                <a:spLocks noGrp="1" noRot="1" noChangeAspect="1" noMove="1" noResize="1" noEditPoints="1" noAdjustHandles="1" noChangeArrowheads="1" noChangeShapeType="1" noTextEdit="1"/>
              </p:cNvSpPr>
              <p:nvPr>
                <p:ph sz="half" idx="2"/>
              </p:nvPr>
            </p:nvSpPr>
            <p:spPr>
              <a:xfrm>
                <a:off x="7121258" y="2374220"/>
                <a:ext cx="4033112" cy="3328956"/>
              </a:xfrm>
              <a:blipFill>
                <a:blip r:embed="rId2"/>
                <a:stretch>
                  <a:fillRect l="-2568" t="-511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F83A23A-A986-46E4-93D2-18D279351790}"/>
              </a:ext>
            </a:extLst>
          </p:cNvPr>
          <p:cNvSpPr>
            <a:spLocks noGrp="1"/>
          </p:cNvSpPr>
          <p:nvPr>
            <p:ph type="dt" sz="half" idx="10"/>
          </p:nvPr>
        </p:nvSpPr>
        <p:spPr/>
        <p:txBody>
          <a:bodyPr/>
          <a:lstStyle/>
          <a:p>
            <a:fld id="{2594E56A-62F6-430B-A826-04C2C0FFF580}" type="datetime1">
              <a:rPr lang="en-US" smtClean="0"/>
              <a:t>11/3/2021</a:t>
            </a:fld>
            <a:endParaRPr lang="en-US"/>
          </a:p>
        </p:txBody>
      </p:sp>
      <p:sp>
        <p:nvSpPr>
          <p:cNvPr id="5" name="Footer Placeholder 4">
            <a:extLst>
              <a:ext uri="{FF2B5EF4-FFF2-40B4-BE49-F238E27FC236}">
                <a16:creationId xmlns:a16="http://schemas.microsoft.com/office/drawing/2014/main" id="{377A35FF-2A25-4A4E-86E3-864514EFA042}"/>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E30BD2EE-DF6E-4A28-84B9-65FFAC6F8B38}"/>
              </a:ext>
            </a:extLst>
          </p:cNvPr>
          <p:cNvSpPr>
            <a:spLocks noGrp="1"/>
          </p:cNvSpPr>
          <p:nvPr>
            <p:ph type="sldNum" sz="quarter" idx="12"/>
          </p:nvPr>
        </p:nvSpPr>
        <p:spPr/>
        <p:txBody>
          <a:bodyPr/>
          <a:lstStyle/>
          <a:p>
            <a:fld id="{6CBDA9D0-39C0-4752-98DE-57A22EA158CD}" type="slidenum">
              <a:rPr lang="en-US" smtClean="0"/>
              <a:t>14</a:t>
            </a:fld>
            <a:endParaRPr lang="en-US"/>
          </a:p>
        </p:txBody>
      </p:sp>
      <p:sp>
        <p:nvSpPr>
          <p:cNvPr id="17" name="Rectangle 16">
            <a:extLst>
              <a:ext uri="{FF2B5EF4-FFF2-40B4-BE49-F238E27FC236}">
                <a16:creationId xmlns:a16="http://schemas.microsoft.com/office/drawing/2014/main" id="{F05E7791-F19B-4552-A34A-2049AC3A45CC}"/>
              </a:ext>
            </a:extLst>
          </p:cNvPr>
          <p:cNvSpPr/>
          <p:nvPr/>
        </p:nvSpPr>
        <p:spPr>
          <a:xfrm>
            <a:off x="8277938" y="3175919"/>
            <a:ext cx="699039" cy="3426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9428B605-9C71-41D8-9C20-16A69D78B359}"/>
              </a:ext>
            </a:extLst>
          </p:cNvPr>
          <p:cNvPicPr>
            <a:picLocks noGrp="1" noChangeAspect="1"/>
          </p:cNvPicPr>
          <p:nvPr>
            <p:ph sz="half" idx="1"/>
          </p:nvPr>
        </p:nvPicPr>
        <p:blipFill>
          <a:blip r:embed="rId3"/>
          <a:stretch>
            <a:fillRect/>
          </a:stretch>
        </p:blipFill>
        <p:spPr>
          <a:xfrm>
            <a:off x="1189456" y="3009067"/>
            <a:ext cx="5644453" cy="1475465"/>
          </a:xfrm>
        </p:spPr>
      </p:pic>
    </p:spTree>
    <p:extLst>
      <p:ext uri="{BB962C8B-B14F-4D97-AF65-F5344CB8AC3E}">
        <p14:creationId xmlns:p14="http://schemas.microsoft.com/office/powerpoint/2010/main" val="160895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D5F0-59A1-499E-BBCF-5BF198C24D99}"/>
              </a:ext>
            </a:extLst>
          </p:cNvPr>
          <p:cNvSpPr>
            <a:spLocks noGrp="1"/>
          </p:cNvSpPr>
          <p:nvPr>
            <p:ph type="title"/>
          </p:nvPr>
        </p:nvSpPr>
        <p:spPr/>
        <p:txBody>
          <a:bodyPr/>
          <a:lstStyle/>
          <a:p>
            <a:r>
              <a:rPr lang="en-US"/>
              <a:t>Issue of Important Sampling </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3AB762C-D397-4834-A623-E98E7D6A94C5}"/>
                  </a:ext>
                </a:extLst>
              </p:cNvPr>
              <p:cNvSpPr>
                <a:spLocks noGrp="1"/>
              </p:cNvSpPr>
              <p:nvPr>
                <p:ph sz="half" idx="2"/>
              </p:nvPr>
            </p:nvSpPr>
            <p:spPr>
              <a:xfrm>
                <a:off x="6217920" y="1845735"/>
                <a:ext cx="4937760" cy="4023360"/>
              </a:xfrm>
            </p:spPr>
            <p:txBody>
              <a:bodyPr/>
              <a:lstStyle/>
              <a:p>
                <a:pPr>
                  <a:buFont typeface="Courier New" panose="02070309020205020404" pitchFamily="49" charset="0"/>
                  <a:buChar char="o"/>
                </a:pPr>
                <a:r>
                  <a:rPr lang="en-US"/>
                  <a:t>Variance </a:t>
                </a:r>
              </a:p>
              <a:p>
                <a:pPr>
                  <a:buFont typeface="Courier New" panose="02070309020205020404" pitchFamily="49" charset="0"/>
                  <a:buChar char="o"/>
                </a:pPr>
                <a:r>
                  <a:rPr lang="en-US"/>
                  <a:t> </a:t>
                </a:r>
                <a14:m>
                  <m:oMath xmlns:m="http://schemas.openxmlformats.org/officeDocument/2006/math">
                    <m:r>
                      <a:rPr lang="en-US" i="1">
                        <a:latin typeface="Cambria Math" panose="02040503050406030204" pitchFamily="18" charset="0"/>
                      </a:rPr>
                      <m:t>𝜋</m:t>
                    </m:r>
                    <m:r>
                      <a:rPr lang="en-US" i="1">
                        <a:latin typeface="Cambria Math" panose="02040503050406030204" pitchFamily="18" charset="0"/>
                      </a:rPr>
                      <m:t>′</m:t>
                    </m:r>
                  </m:oMath>
                </a14:m>
                <a:r>
                  <a:rPr lang="en-US"/>
                  <a:t> close to </a:t>
                </a:r>
                <a14:m>
                  <m:oMath xmlns:m="http://schemas.openxmlformats.org/officeDocument/2006/math">
                    <m:r>
                      <a:rPr lang="en-US" i="1">
                        <a:latin typeface="Cambria Math" panose="02040503050406030204" pitchFamily="18" charset="0"/>
                      </a:rPr>
                      <m:t>𝜋</m:t>
                    </m:r>
                    <m:r>
                      <a:rPr lang="en-US" b="0" i="1" smtClean="0">
                        <a:latin typeface="Cambria Math" panose="02040503050406030204" pitchFamily="18" charset="0"/>
                      </a:rPr>
                      <m:t> </m:t>
                    </m:r>
                  </m:oMath>
                </a14:m>
                <a:endParaRPr lang="en-US"/>
              </a:p>
              <a:p>
                <a:pPr>
                  <a:buFont typeface="Courier New" panose="02070309020205020404" pitchFamily="49" charset="0"/>
                  <a:buChar char="o"/>
                </a:pPr>
                <a:r>
                  <a:rPr lang="en-US"/>
                  <a:t> KL Divergence? Why use KL Divergence? </a:t>
                </a:r>
              </a:p>
              <a:p>
                <a:pPr>
                  <a:buFont typeface="Courier New" panose="02070309020205020404" pitchFamily="49" charset="0"/>
                  <a:buChar char="o"/>
                </a:pPr>
                <a:r>
                  <a:rPr lang="en-US"/>
                  <a:t>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𝐷</m:t>
                        </m:r>
                      </m:e>
                      <m:sub>
                        <m:r>
                          <a:rPr lang="en-US" b="0" i="1" dirty="0" smtClean="0">
                            <a:latin typeface="Cambria Math" panose="02040503050406030204" pitchFamily="18" charset="0"/>
                          </a:rPr>
                          <m:t>𝐾𝐿</m:t>
                        </m:r>
                      </m:sub>
                    </m:sSub>
                    <m:d>
                      <m:dPr>
                        <m:ctrlPr>
                          <a:rPr lang="en-US" i="1" dirty="0">
                            <a:latin typeface="Cambria Math" panose="02040503050406030204" pitchFamily="18" charset="0"/>
                          </a:rPr>
                        </m:ctrlPr>
                      </m:dPr>
                      <m:e>
                        <m:r>
                          <m:rPr>
                            <m:sty m:val="p"/>
                          </m:rPr>
                          <a:rPr lang="en-US" b="0" i="0" dirty="0" smtClean="0">
                            <a:latin typeface="Cambria Math" panose="02040503050406030204" pitchFamily="18" charset="0"/>
                          </a:rPr>
                          <m:t>p</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q</m:t>
                        </m:r>
                      </m:e>
                    </m:d>
                    <m:r>
                      <a:rPr lang="en-US" i="0" dirty="0">
                        <a:latin typeface="Cambria Math" panose="02040503050406030204" pitchFamily="18" charset="0"/>
                      </a:rPr>
                      <m:t>=</m:t>
                    </m:r>
                    <m:nary>
                      <m:naryPr>
                        <m:chr m:val="∑"/>
                        <m:limLoc m:val="undOvr"/>
                        <m:grow m:val="on"/>
                        <m:ctrlPr>
                          <a:rPr lang="en-US" i="1" dirty="0" smtClean="0">
                            <a:latin typeface="Cambria Math" panose="02040503050406030204" pitchFamily="18" charset="0"/>
                          </a:rPr>
                        </m:ctrlPr>
                      </m:naryPr>
                      <m:sub>
                        <m:r>
                          <a:rPr lang="en-US" b="0" i="1" dirty="0" smtClean="0">
                            <a:latin typeface="Cambria Math" panose="02040503050406030204" pitchFamily="18" charset="0"/>
                          </a:rPr>
                          <m:t>𝑖</m:t>
                        </m:r>
                        <m:r>
                          <a:rPr lang="en-US" i="0" dirty="0">
                            <a:latin typeface="Cambria Math" panose="02040503050406030204" pitchFamily="18" charset="0"/>
                          </a:rPr>
                          <m:t>=1</m:t>
                        </m:r>
                      </m:sub>
                      <m:sup>
                        <m:r>
                          <a:rPr lang="en-US" i="1" dirty="0">
                            <a:latin typeface="Cambria Math" panose="02040503050406030204" pitchFamily="18" charset="0"/>
                          </a:rPr>
                          <m:t>𝑁</m:t>
                        </m:r>
                      </m:sup>
                      <m:e>
                        <m:r>
                          <m:rPr>
                            <m:sty m:val="p"/>
                          </m:rPr>
                          <a:rPr lang="en-US" b="0" i="0" dirty="0" smtClean="0">
                            <a:latin typeface="Cambria Math" panose="02040503050406030204" pitchFamily="18" charset="0"/>
                          </a:rPr>
                          <m:t>p</m:t>
                        </m:r>
                      </m:e>
                    </m:nary>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e>
                    </m:d>
                    <m:r>
                      <a:rPr lang="en-US" i="0" dirty="0" smtClean="0">
                        <a:latin typeface="Cambria Math" panose="02040503050406030204" pitchFamily="18" charset="0"/>
                      </a:rPr>
                      <m:t>⋅</m:t>
                    </m:r>
                    <m:func>
                      <m:funcPr>
                        <m:ctrlPr>
                          <a:rPr lang="en-US" i="1" dirty="0">
                            <a:latin typeface="Cambria Math" panose="02040503050406030204" pitchFamily="18" charset="0"/>
                          </a:rPr>
                        </m:ctrlPr>
                      </m:funcPr>
                      <m:fName>
                        <m:r>
                          <a:rPr lang="en-US" b="0" i="1" dirty="0" smtClean="0">
                            <a:latin typeface="Cambria Math" panose="02040503050406030204" pitchFamily="18" charset="0"/>
                          </a:rPr>
                          <m:t>𝑙𝑜𝑔</m:t>
                        </m:r>
                      </m:fName>
                      <m:e>
                        <m:f>
                          <m:fPr>
                            <m:ctrlPr>
                              <a:rPr lang="en-US" i="1" dirty="0">
                                <a:latin typeface="Cambria Math" panose="02040503050406030204" pitchFamily="18" charset="0"/>
                              </a:rPr>
                            </m:ctrlPr>
                          </m:fPr>
                          <m:num>
                            <m:r>
                              <a:rPr lang="en-US" b="0" i="1" dirty="0" smtClean="0">
                                <a:latin typeface="Cambria Math" panose="02040503050406030204" pitchFamily="18" charset="0"/>
                              </a:rPr>
                              <m:t>𝑝</m:t>
                            </m:r>
                            <m:d>
                              <m:dPr>
                                <m:ctrlPr>
                                  <a:rPr lang="en-US"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𝑖</m:t>
                                    </m:r>
                                  </m:sub>
                                </m:sSub>
                              </m:e>
                            </m:d>
                          </m:num>
                          <m:den>
                            <m:r>
                              <a:rPr lang="en-US" i="1" dirty="0">
                                <a:latin typeface="Cambria Math" panose="02040503050406030204" pitchFamily="18" charset="0"/>
                              </a:rPr>
                              <m:t>𝑞</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e>
                            </m:d>
                          </m:den>
                        </m:f>
                      </m:e>
                    </m:func>
                  </m:oMath>
                </a14:m>
                <a:endParaRPr lang="en-US"/>
              </a:p>
            </p:txBody>
          </p:sp>
        </mc:Choice>
        <mc:Fallback xmlns="">
          <p:sp>
            <p:nvSpPr>
              <p:cNvPr id="8" name="Content Placeholder 7">
                <a:extLst>
                  <a:ext uri="{FF2B5EF4-FFF2-40B4-BE49-F238E27FC236}">
                    <a16:creationId xmlns:a16="http://schemas.microsoft.com/office/drawing/2014/main" id="{13AB762C-D397-4834-A623-E98E7D6A94C5}"/>
                  </a:ext>
                </a:extLst>
              </p:cNvPr>
              <p:cNvSpPr>
                <a:spLocks noGrp="1" noRot="1" noChangeAspect="1" noMove="1" noResize="1" noEditPoints="1" noAdjustHandles="1" noChangeArrowheads="1" noChangeShapeType="1" noTextEdit="1"/>
              </p:cNvSpPr>
              <p:nvPr>
                <p:ph sz="half" idx="2"/>
              </p:nvPr>
            </p:nvSpPr>
            <p:spPr>
              <a:xfrm>
                <a:off x="6217920" y="1845735"/>
                <a:ext cx="4937760" cy="4023360"/>
              </a:xfrm>
              <a:blipFill>
                <a:blip r:embed="rId2"/>
                <a:stretch>
                  <a:fillRect l="-2963" t="-16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7173715-839D-45A2-99A6-13D0BA1E5F51}"/>
              </a:ext>
            </a:extLst>
          </p:cNvPr>
          <p:cNvSpPr>
            <a:spLocks noGrp="1"/>
          </p:cNvSpPr>
          <p:nvPr>
            <p:ph type="dt" sz="half" idx="10"/>
          </p:nvPr>
        </p:nvSpPr>
        <p:spPr/>
        <p:txBody>
          <a:bodyPr/>
          <a:lstStyle/>
          <a:p>
            <a:fld id="{B7F6A242-DED2-4807-8E73-A60374F82DCF}" type="datetime1">
              <a:rPr lang="en-US" smtClean="0"/>
              <a:t>11/3/2021</a:t>
            </a:fld>
            <a:endParaRPr lang="en-US"/>
          </a:p>
        </p:txBody>
      </p:sp>
      <p:sp>
        <p:nvSpPr>
          <p:cNvPr id="5" name="Footer Placeholder 4">
            <a:extLst>
              <a:ext uri="{FF2B5EF4-FFF2-40B4-BE49-F238E27FC236}">
                <a16:creationId xmlns:a16="http://schemas.microsoft.com/office/drawing/2014/main" id="{E7C64B2F-5CF5-4059-90BB-9E052BD6E67F}"/>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A958C628-9B45-4CA3-95CE-4D2CC8FE8570}"/>
              </a:ext>
            </a:extLst>
          </p:cNvPr>
          <p:cNvSpPr>
            <a:spLocks noGrp="1"/>
          </p:cNvSpPr>
          <p:nvPr>
            <p:ph type="sldNum" sz="quarter" idx="12"/>
          </p:nvPr>
        </p:nvSpPr>
        <p:spPr/>
        <p:txBody>
          <a:bodyPr/>
          <a:lstStyle/>
          <a:p>
            <a:fld id="{6CBDA9D0-39C0-4752-98DE-57A22EA158CD}" type="slidenum">
              <a:rPr lang="en-US" smtClean="0"/>
              <a:t>15</a:t>
            </a:fld>
            <a:endParaRPr lang="en-US"/>
          </a:p>
        </p:txBody>
      </p:sp>
      <p:pic>
        <p:nvPicPr>
          <p:cNvPr id="9" name="Content Placeholder 8">
            <a:extLst>
              <a:ext uri="{FF2B5EF4-FFF2-40B4-BE49-F238E27FC236}">
                <a16:creationId xmlns:a16="http://schemas.microsoft.com/office/drawing/2014/main" id="{A2613291-6174-4825-AF42-2265FEFFB49A}"/>
              </a:ext>
            </a:extLst>
          </p:cNvPr>
          <p:cNvPicPr>
            <a:picLocks noGrp="1" noChangeAspect="1"/>
          </p:cNvPicPr>
          <p:nvPr>
            <p:ph sz="half" idx="1"/>
          </p:nvPr>
        </p:nvPicPr>
        <p:blipFill rotWithShape="1">
          <a:blip r:embed="rId3"/>
          <a:srcRect t="1" r="-218" b="700"/>
          <a:stretch/>
        </p:blipFill>
        <p:spPr>
          <a:xfrm>
            <a:off x="1096963" y="2347584"/>
            <a:ext cx="4938712" cy="3020082"/>
          </a:xfrm>
          <a:prstGeom prst="rect">
            <a:avLst/>
          </a:prstGeom>
        </p:spPr>
      </p:pic>
    </p:spTree>
    <p:extLst>
      <p:ext uri="{BB962C8B-B14F-4D97-AF65-F5344CB8AC3E}">
        <p14:creationId xmlns:p14="http://schemas.microsoft.com/office/powerpoint/2010/main" val="195581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FED90D-4E9A-4BD4-8018-A17D0E4C35AD}"/>
              </a:ext>
            </a:extLst>
          </p:cNvPr>
          <p:cNvSpPr>
            <a:spLocks noGrp="1"/>
          </p:cNvSpPr>
          <p:nvPr>
            <p:ph type="title"/>
          </p:nvPr>
        </p:nvSpPr>
        <p:spPr/>
        <p:txBody>
          <a:bodyPr/>
          <a:lstStyle/>
          <a:p>
            <a:r>
              <a:rPr lang="en-US"/>
              <a:t>PPO Algorithm (Adaptive KL Penalty) </a:t>
            </a:r>
          </a:p>
        </p:txBody>
      </p:sp>
      <p:sp>
        <p:nvSpPr>
          <p:cNvPr id="8" name="Content Placeholder 7">
            <a:extLst>
              <a:ext uri="{FF2B5EF4-FFF2-40B4-BE49-F238E27FC236}">
                <a16:creationId xmlns:a16="http://schemas.microsoft.com/office/drawing/2014/main" id="{310E7B77-277F-4DFD-9276-C4DFDEF7CF77}"/>
              </a:ext>
            </a:extLst>
          </p:cNvPr>
          <p:cNvSpPr>
            <a:spLocks noGrp="1"/>
          </p:cNvSpPr>
          <p:nvPr>
            <p:ph sz="half" idx="1"/>
          </p:nvPr>
        </p:nvSpPr>
        <p:spPr/>
        <p:txBody>
          <a:bodyPr/>
          <a:lstStyle/>
          <a:p>
            <a:r>
              <a:rPr lang="en-US" u="sng"/>
              <a:t>Trust Region Policy Optimization (TRPO) </a:t>
            </a:r>
          </a:p>
          <a:p>
            <a:pPr marL="0" indent="0">
              <a:buNone/>
            </a:pPr>
            <a:endParaRPr lang="en-US"/>
          </a:p>
          <a:p>
            <a:pPr marL="0" indent="0">
              <a:buNone/>
            </a:pPr>
            <a:endParaRPr lang="en-US"/>
          </a:p>
          <a:p>
            <a:pPr marL="0" indent="0">
              <a:buNone/>
            </a:pPr>
            <a:endParaRPr lang="en-US"/>
          </a:p>
          <a:p>
            <a:pPr marL="0" indent="0">
              <a:buNone/>
            </a:pPr>
            <a:endParaRPr lang="en-US"/>
          </a:p>
          <a:p>
            <a:pPr>
              <a:buFont typeface="Courier New" panose="02070309020205020404" pitchFamily="49" charset="0"/>
              <a:buChar char="o"/>
            </a:pPr>
            <a:r>
              <a:rPr lang="en-US"/>
              <a:t> Computation is complicated.  </a:t>
            </a:r>
          </a:p>
        </p:txBody>
      </p:sp>
      <p:sp>
        <p:nvSpPr>
          <p:cNvPr id="9" name="Content Placeholder 8">
            <a:extLst>
              <a:ext uri="{FF2B5EF4-FFF2-40B4-BE49-F238E27FC236}">
                <a16:creationId xmlns:a16="http://schemas.microsoft.com/office/drawing/2014/main" id="{FA68362B-424C-42DB-BAD2-4E12C0443E58}"/>
              </a:ext>
            </a:extLst>
          </p:cNvPr>
          <p:cNvSpPr>
            <a:spLocks noGrp="1"/>
          </p:cNvSpPr>
          <p:nvPr>
            <p:ph sz="half" idx="2"/>
          </p:nvPr>
        </p:nvSpPr>
        <p:spPr/>
        <p:txBody>
          <a:bodyPr/>
          <a:lstStyle/>
          <a:p>
            <a:r>
              <a:rPr lang="en-US" u="sng"/>
              <a:t>Proximal Policy Optimization (PPO) </a:t>
            </a:r>
          </a:p>
          <a:p>
            <a:pPr marL="0" indent="0">
              <a:buNone/>
            </a:pPr>
            <a:endParaRPr lang="en-US" u="sng"/>
          </a:p>
        </p:txBody>
      </p:sp>
      <p:sp>
        <p:nvSpPr>
          <p:cNvPr id="4" name="Date Placeholder 3">
            <a:extLst>
              <a:ext uri="{FF2B5EF4-FFF2-40B4-BE49-F238E27FC236}">
                <a16:creationId xmlns:a16="http://schemas.microsoft.com/office/drawing/2014/main" id="{73451378-A30D-484F-B502-58EB276B3CBC}"/>
              </a:ext>
            </a:extLst>
          </p:cNvPr>
          <p:cNvSpPr>
            <a:spLocks noGrp="1"/>
          </p:cNvSpPr>
          <p:nvPr>
            <p:ph type="dt" sz="half" idx="10"/>
          </p:nvPr>
        </p:nvSpPr>
        <p:spPr/>
        <p:txBody>
          <a:bodyPr/>
          <a:lstStyle/>
          <a:p>
            <a:fld id="{48EE9DB5-2261-4D52-9487-DEAF1EBD22E9}" type="datetime1">
              <a:rPr lang="en-US" smtClean="0"/>
              <a:t>11/3/2021</a:t>
            </a:fld>
            <a:endParaRPr lang="en-US"/>
          </a:p>
        </p:txBody>
      </p:sp>
      <p:sp>
        <p:nvSpPr>
          <p:cNvPr id="5" name="Footer Placeholder 4">
            <a:extLst>
              <a:ext uri="{FF2B5EF4-FFF2-40B4-BE49-F238E27FC236}">
                <a16:creationId xmlns:a16="http://schemas.microsoft.com/office/drawing/2014/main" id="{F6CB96A1-AABE-443B-90B3-105540AEDDA1}"/>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1F06C069-9381-47D9-B51F-6D44C90780F4}"/>
              </a:ext>
            </a:extLst>
          </p:cNvPr>
          <p:cNvSpPr>
            <a:spLocks noGrp="1"/>
          </p:cNvSpPr>
          <p:nvPr>
            <p:ph type="sldNum" sz="quarter" idx="12"/>
          </p:nvPr>
        </p:nvSpPr>
        <p:spPr/>
        <p:txBody>
          <a:bodyPr/>
          <a:lstStyle/>
          <a:p>
            <a:fld id="{6CBDA9D0-39C0-4752-98DE-57A22EA158CD}" type="slidenum">
              <a:rPr lang="en-US" smtClean="0"/>
              <a:t>16</a:t>
            </a:fld>
            <a:endParaRPr lang="en-US"/>
          </a:p>
        </p:txBody>
      </p:sp>
      <p:pic>
        <p:nvPicPr>
          <p:cNvPr id="10" name="Picture 9">
            <a:extLst>
              <a:ext uri="{FF2B5EF4-FFF2-40B4-BE49-F238E27FC236}">
                <a16:creationId xmlns:a16="http://schemas.microsoft.com/office/drawing/2014/main" id="{D0A98BF2-F13B-4935-BBA4-D667C010B73B}"/>
              </a:ext>
            </a:extLst>
          </p:cNvPr>
          <p:cNvPicPr>
            <a:picLocks noChangeAspect="1"/>
          </p:cNvPicPr>
          <p:nvPr/>
        </p:nvPicPr>
        <p:blipFill>
          <a:blip r:embed="rId2"/>
          <a:stretch>
            <a:fillRect/>
          </a:stretch>
        </p:blipFill>
        <p:spPr>
          <a:xfrm>
            <a:off x="1476501" y="2533264"/>
            <a:ext cx="3743202" cy="942390"/>
          </a:xfrm>
          <a:prstGeom prst="rect">
            <a:avLst/>
          </a:prstGeom>
        </p:spPr>
      </p:pic>
      <p:pic>
        <p:nvPicPr>
          <p:cNvPr id="11" name="Picture 10">
            <a:extLst>
              <a:ext uri="{FF2B5EF4-FFF2-40B4-BE49-F238E27FC236}">
                <a16:creationId xmlns:a16="http://schemas.microsoft.com/office/drawing/2014/main" id="{476BCE63-6D4D-45BC-9CA7-323BE82CE88E}"/>
              </a:ext>
            </a:extLst>
          </p:cNvPr>
          <p:cNvPicPr>
            <a:picLocks noChangeAspect="1"/>
          </p:cNvPicPr>
          <p:nvPr/>
        </p:nvPicPr>
        <p:blipFill>
          <a:blip r:embed="rId3"/>
          <a:stretch>
            <a:fillRect/>
          </a:stretch>
        </p:blipFill>
        <p:spPr>
          <a:xfrm>
            <a:off x="6217920" y="2740103"/>
            <a:ext cx="4034902" cy="528711"/>
          </a:xfrm>
          <a:prstGeom prst="rect">
            <a:avLst/>
          </a:prstGeom>
        </p:spPr>
      </p:pic>
      <p:pic>
        <p:nvPicPr>
          <p:cNvPr id="2" name="Picture 1">
            <a:extLst>
              <a:ext uri="{FF2B5EF4-FFF2-40B4-BE49-F238E27FC236}">
                <a16:creationId xmlns:a16="http://schemas.microsoft.com/office/drawing/2014/main" id="{807B92CF-8681-4EB4-A701-537FCEDD0A18}"/>
              </a:ext>
            </a:extLst>
          </p:cNvPr>
          <p:cNvPicPr>
            <a:picLocks noChangeAspect="1"/>
          </p:cNvPicPr>
          <p:nvPr/>
        </p:nvPicPr>
        <p:blipFill>
          <a:blip r:embed="rId4"/>
          <a:stretch>
            <a:fillRect/>
          </a:stretch>
        </p:blipFill>
        <p:spPr>
          <a:xfrm>
            <a:off x="6150568" y="3991729"/>
            <a:ext cx="4169606" cy="1074798"/>
          </a:xfrm>
          <a:prstGeom prst="rect">
            <a:avLst/>
          </a:prstGeom>
        </p:spPr>
      </p:pic>
    </p:spTree>
    <p:extLst>
      <p:ext uri="{BB962C8B-B14F-4D97-AF65-F5344CB8AC3E}">
        <p14:creationId xmlns:p14="http://schemas.microsoft.com/office/powerpoint/2010/main" val="382880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E217-03CE-4090-A2D5-7C3C675609C6}"/>
              </a:ext>
            </a:extLst>
          </p:cNvPr>
          <p:cNvSpPr>
            <a:spLocks noGrp="1"/>
          </p:cNvSpPr>
          <p:nvPr>
            <p:ph type="title"/>
          </p:nvPr>
        </p:nvSpPr>
        <p:spPr/>
        <p:txBody>
          <a:bodyPr/>
          <a:lstStyle/>
          <a:p>
            <a:r>
              <a:rPr lang="en-US"/>
              <a:t>PPOv2 Algorithm (Clip) </a:t>
            </a:r>
          </a:p>
        </p:txBody>
      </p:sp>
      <p:sp>
        <p:nvSpPr>
          <p:cNvPr id="4" name="Date Placeholder 3">
            <a:extLst>
              <a:ext uri="{FF2B5EF4-FFF2-40B4-BE49-F238E27FC236}">
                <a16:creationId xmlns:a16="http://schemas.microsoft.com/office/drawing/2014/main" id="{A5398EB2-5FEB-480B-A3E5-267D5929471F}"/>
              </a:ext>
            </a:extLst>
          </p:cNvPr>
          <p:cNvSpPr>
            <a:spLocks noGrp="1"/>
          </p:cNvSpPr>
          <p:nvPr>
            <p:ph type="dt" sz="half" idx="10"/>
          </p:nvPr>
        </p:nvSpPr>
        <p:spPr/>
        <p:txBody>
          <a:bodyPr/>
          <a:lstStyle/>
          <a:p>
            <a:fld id="{98022BE0-32A5-4D0F-896A-E96D9697ACC0}" type="datetime1">
              <a:rPr lang="en-US" smtClean="0"/>
              <a:t>11/3/2021</a:t>
            </a:fld>
            <a:endParaRPr lang="en-US"/>
          </a:p>
        </p:txBody>
      </p:sp>
      <p:sp>
        <p:nvSpPr>
          <p:cNvPr id="5" name="Footer Placeholder 4">
            <a:extLst>
              <a:ext uri="{FF2B5EF4-FFF2-40B4-BE49-F238E27FC236}">
                <a16:creationId xmlns:a16="http://schemas.microsoft.com/office/drawing/2014/main" id="{F90EB3A1-69E1-410A-B370-DBD377EA1318}"/>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96EBA20F-344C-47C6-B84E-F1C5E5269943}"/>
              </a:ext>
            </a:extLst>
          </p:cNvPr>
          <p:cNvSpPr>
            <a:spLocks noGrp="1"/>
          </p:cNvSpPr>
          <p:nvPr>
            <p:ph type="sldNum" sz="quarter" idx="12"/>
          </p:nvPr>
        </p:nvSpPr>
        <p:spPr>
          <a:xfrm>
            <a:off x="9843655" y="6439893"/>
            <a:ext cx="1312025" cy="365125"/>
          </a:xfrm>
        </p:spPr>
        <p:txBody>
          <a:bodyPr/>
          <a:lstStyle/>
          <a:p>
            <a:fld id="{6CBDA9D0-39C0-4752-98DE-57A22EA158CD}" type="slidenum">
              <a:rPr lang="en-US" smtClean="0"/>
              <a:t>17</a:t>
            </a:fld>
            <a:endParaRPr lang="en-US"/>
          </a:p>
        </p:txBody>
      </p:sp>
      <p:pic>
        <p:nvPicPr>
          <p:cNvPr id="13" name="Content Placeholder 12">
            <a:extLst>
              <a:ext uri="{FF2B5EF4-FFF2-40B4-BE49-F238E27FC236}">
                <a16:creationId xmlns:a16="http://schemas.microsoft.com/office/drawing/2014/main" id="{D8EB777D-0EC0-4800-9D4A-9AB27953DCC4}"/>
              </a:ext>
            </a:extLst>
          </p:cNvPr>
          <p:cNvPicPr>
            <a:picLocks noGrp="1" noChangeAspect="1"/>
          </p:cNvPicPr>
          <p:nvPr>
            <p:ph sz="half" idx="1"/>
          </p:nvPr>
        </p:nvPicPr>
        <p:blipFill>
          <a:blip r:embed="rId2"/>
          <a:stretch>
            <a:fillRect/>
          </a:stretch>
        </p:blipFill>
        <p:spPr>
          <a:xfrm>
            <a:off x="1157288" y="1971194"/>
            <a:ext cx="4938712" cy="556675"/>
          </a:xfrm>
          <a:prstGeom prst="rect">
            <a:avLst/>
          </a:prstGeom>
        </p:spPr>
      </p:pic>
      <p:pic>
        <p:nvPicPr>
          <p:cNvPr id="12" name="Content Placeholder 6">
            <a:extLst>
              <a:ext uri="{FF2B5EF4-FFF2-40B4-BE49-F238E27FC236}">
                <a16:creationId xmlns:a16="http://schemas.microsoft.com/office/drawing/2014/main" id="{6D88EF2A-4CE4-4344-94B2-BEA4A2CD46A6}"/>
              </a:ext>
            </a:extLst>
          </p:cNvPr>
          <p:cNvPicPr>
            <a:picLocks noGrp="1" noChangeAspect="1"/>
          </p:cNvPicPr>
          <p:nvPr>
            <p:ph sz="half" idx="2"/>
          </p:nvPr>
        </p:nvPicPr>
        <p:blipFill>
          <a:blip r:embed="rId3"/>
          <a:stretch>
            <a:fillRect/>
          </a:stretch>
        </p:blipFill>
        <p:spPr>
          <a:xfrm>
            <a:off x="6040426" y="2898803"/>
            <a:ext cx="4937125" cy="2191842"/>
          </a:xfrm>
          <a:prstGeom prst="rect">
            <a:avLst/>
          </a:prstGeom>
        </p:spPr>
      </p:pic>
      <p:pic>
        <p:nvPicPr>
          <p:cNvPr id="14" name="Picture 13">
            <a:extLst>
              <a:ext uri="{FF2B5EF4-FFF2-40B4-BE49-F238E27FC236}">
                <a16:creationId xmlns:a16="http://schemas.microsoft.com/office/drawing/2014/main" id="{71D7C487-8EF9-4DFC-BBE2-591F20CF8EED}"/>
              </a:ext>
            </a:extLst>
          </p:cNvPr>
          <p:cNvPicPr>
            <a:picLocks noChangeAspect="1"/>
          </p:cNvPicPr>
          <p:nvPr/>
        </p:nvPicPr>
        <p:blipFill>
          <a:blip r:embed="rId4"/>
          <a:stretch>
            <a:fillRect/>
          </a:stretch>
        </p:blipFill>
        <p:spPr>
          <a:xfrm>
            <a:off x="1036637" y="3223929"/>
            <a:ext cx="3260434" cy="2008900"/>
          </a:xfrm>
          <a:prstGeom prst="rect">
            <a:avLst/>
          </a:prstGeom>
        </p:spPr>
      </p:pic>
      <p:cxnSp>
        <p:nvCxnSpPr>
          <p:cNvPr id="18" name="Straight Connector 17">
            <a:extLst>
              <a:ext uri="{FF2B5EF4-FFF2-40B4-BE49-F238E27FC236}">
                <a16:creationId xmlns:a16="http://schemas.microsoft.com/office/drawing/2014/main" id="{5486884E-CB12-41F3-8A6D-2A2A61B0C862}"/>
              </a:ext>
            </a:extLst>
          </p:cNvPr>
          <p:cNvCxnSpPr>
            <a:cxnSpLocks/>
          </p:cNvCxnSpPr>
          <p:nvPr/>
        </p:nvCxnSpPr>
        <p:spPr>
          <a:xfrm flipV="1">
            <a:off x="1791477" y="3350237"/>
            <a:ext cx="2253198" cy="1328401"/>
          </a:xfrm>
          <a:prstGeom prst="line">
            <a:avLst/>
          </a:prstGeom>
          <a:ln w="38100">
            <a:solidFill>
              <a:srgbClr val="92D05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0E89593-7455-4B7A-A2A1-913936138043}"/>
              </a:ext>
            </a:extLst>
          </p:cNvPr>
          <p:cNvGrpSpPr/>
          <p:nvPr/>
        </p:nvGrpSpPr>
        <p:grpSpPr>
          <a:xfrm>
            <a:off x="1828800" y="3721504"/>
            <a:ext cx="2468271" cy="957134"/>
            <a:chOff x="1855090" y="3847213"/>
            <a:chExt cx="2468271" cy="957134"/>
          </a:xfrm>
        </p:grpSpPr>
        <p:cxnSp>
          <p:nvCxnSpPr>
            <p:cNvPr id="25" name="Straight Connector 24">
              <a:extLst>
                <a:ext uri="{FF2B5EF4-FFF2-40B4-BE49-F238E27FC236}">
                  <a16:creationId xmlns:a16="http://schemas.microsoft.com/office/drawing/2014/main" id="{9B7E813C-BD25-4053-8A63-AC3A4CEBB28F}"/>
                </a:ext>
              </a:extLst>
            </p:cNvPr>
            <p:cNvCxnSpPr>
              <a:cxnSpLocks/>
            </p:cNvCxnSpPr>
            <p:nvPr/>
          </p:nvCxnSpPr>
          <p:spPr>
            <a:xfrm flipV="1">
              <a:off x="1855090" y="3847213"/>
              <a:ext cx="1623527" cy="9571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465F733-C246-4A76-A1D9-83EFBD64F1A3}"/>
                </a:ext>
              </a:extLst>
            </p:cNvPr>
            <p:cNvCxnSpPr>
              <a:cxnSpLocks/>
            </p:cNvCxnSpPr>
            <p:nvPr/>
          </p:nvCxnSpPr>
          <p:spPr>
            <a:xfrm>
              <a:off x="3478617" y="3847213"/>
              <a:ext cx="8447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6A83418-AD91-42A7-8783-A4C744855AC7}"/>
              </a:ext>
            </a:extLst>
          </p:cNvPr>
          <p:cNvGrpSpPr/>
          <p:nvPr/>
        </p:nvGrpSpPr>
        <p:grpSpPr>
          <a:xfrm>
            <a:off x="1531160" y="3350236"/>
            <a:ext cx="2440295" cy="957134"/>
            <a:chOff x="1913546" y="3842325"/>
            <a:chExt cx="2440295" cy="957134"/>
          </a:xfrm>
        </p:grpSpPr>
        <p:cxnSp>
          <p:nvCxnSpPr>
            <p:cNvPr id="32" name="Straight Connector 31">
              <a:extLst>
                <a:ext uri="{FF2B5EF4-FFF2-40B4-BE49-F238E27FC236}">
                  <a16:creationId xmlns:a16="http://schemas.microsoft.com/office/drawing/2014/main" id="{951F5B73-C7D2-4AA9-8F5A-CEBF585D5CB9}"/>
                </a:ext>
              </a:extLst>
            </p:cNvPr>
            <p:cNvCxnSpPr>
              <a:cxnSpLocks/>
            </p:cNvCxnSpPr>
            <p:nvPr/>
          </p:nvCxnSpPr>
          <p:spPr>
            <a:xfrm flipV="1">
              <a:off x="2730314" y="3842325"/>
              <a:ext cx="1623527" cy="9571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AF14FD-2BF6-46F1-B9FF-669A0BEF21F5}"/>
                </a:ext>
              </a:extLst>
            </p:cNvPr>
            <p:cNvCxnSpPr>
              <a:cxnSpLocks/>
            </p:cNvCxnSpPr>
            <p:nvPr/>
          </p:nvCxnSpPr>
          <p:spPr>
            <a:xfrm>
              <a:off x="1913546" y="4799459"/>
              <a:ext cx="8447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34" name="Picture 33">
            <a:extLst>
              <a:ext uri="{FF2B5EF4-FFF2-40B4-BE49-F238E27FC236}">
                <a16:creationId xmlns:a16="http://schemas.microsoft.com/office/drawing/2014/main" id="{76A9221C-5A5C-4E51-A42A-0204A83DD375}"/>
              </a:ext>
            </a:extLst>
          </p:cNvPr>
          <p:cNvPicPr>
            <a:picLocks noChangeAspect="1"/>
          </p:cNvPicPr>
          <p:nvPr/>
        </p:nvPicPr>
        <p:blipFill>
          <a:blip r:embed="rId5"/>
          <a:stretch>
            <a:fillRect/>
          </a:stretch>
        </p:blipFill>
        <p:spPr>
          <a:xfrm>
            <a:off x="6720638" y="1906626"/>
            <a:ext cx="1704906" cy="466904"/>
          </a:xfrm>
          <a:prstGeom prst="rect">
            <a:avLst/>
          </a:prstGeom>
        </p:spPr>
      </p:pic>
    </p:spTree>
    <p:extLst>
      <p:ext uri="{BB962C8B-B14F-4D97-AF65-F5344CB8AC3E}">
        <p14:creationId xmlns:p14="http://schemas.microsoft.com/office/powerpoint/2010/main" val="245898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3A8D-9F3E-4D01-9EFA-66614C178138}"/>
              </a:ext>
            </a:extLst>
          </p:cNvPr>
          <p:cNvSpPr>
            <a:spLocks noGrp="1"/>
          </p:cNvSpPr>
          <p:nvPr>
            <p:ph type="title"/>
          </p:nvPr>
        </p:nvSpPr>
        <p:spPr/>
        <p:txBody>
          <a:bodyPr/>
          <a:lstStyle/>
          <a:p>
            <a:r>
              <a:rPr lang="en-US"/>
              <a:t>Comparison  </a:t>
            </a:r>
          </a:p>
        </p:txBody>
      </p:sp>
      <p:sp>
        <p:nvSpPr>
          <p:cNvPr id="4" name="Date Placeholder 3">
            <a:extLst>
              <a:ext uri="{FF2B5EF4-FFF2-40B4-BE49-F238E27FC236}">
                <a16:creationId xmlns:a16="http://schemas.microsoft.com/office/drawing/2014/main" id="{85211C74-69A5-45C3-888F-991969CC0D9F}"/>
              </a:ext>
            </a:extLst>
          </p:cNvPr>
          <p:cNvSpPr>
            <a:spLocks noGrp="1"/>
          </p:cNvSpPr>
          <p:nvPr>
            <p:ph type="dt" sz="half" idx="10"/>
          </p:nvPr>
        </p:nvSpPr>
        <p:spPr/>
        <p:txBody>
          <a:bodyPr/>
          <a:lstStyle/>
          <a:p>
            <a:fld id="{C0566BDB-848A-44C7-A828-7B0574E4CEF7}" type="datetime1">
              <a:rPr lang="en-US" smtClean="0"/>
              <a:t>11/3/2021</a:t>
            </a:fld>
            <a:endParaRPr lang="en-US"/>
          </a:p>
        </p:txBody>
      </p:sp>
      <p:sp>
        <p:nvSpPr>
          <p:cNvPr id="5" name="Footer Placeholder 4">
            <a:extLst>
              <a:ext uri="{FF2B5EF4-FFF2-40B4-BE49-F238E27FC236}">
                <a16:creationId xmlns:a16="http://schemas.microsoft.com/office/drawing/2014/main" id="{78D73633-4A1E-4E76-BC12-BA71377E7F71}"/>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D17D8A95-2B1C-4FD3-ACCE-68B448E19E64}"/>
              </a:ext>
            </a:extLst>
          </p:cNvPr>
          <p:cNvSpPr>
            <a:spLocks noGrp="1"/>
          </p:cNvSpPr>
          <p:nvPr>
            <p:ph type="sldNum" sz="quarter" idx="12"/>
          </p:nvPr>
        </p:nvSpPr>
        <p:spPr/>
        <p:txBody>
          <a:bodyPr/>
          <a:lstStyle/>
          <a:p>
            <a:fld id="{6CBDA9D0-39C0-4752-98DE-57A22EA158CD}" type="slidenum">
              <a:rPr lang="en-US" smtClean="0"/>
              <a:t>18</a:t>
            </a:fld>
            <a:endParaRPr lang="en-US"/>
          </a:p>
        </p:txBody>
      </p:sp>
      <p:pic>
        <p:nvPicPr>
          <p:cNvPr id="14" name="Content Placeholder 10">
            <a:extLst>
              <a:ext uri="{FF2B5EF4-FFF2-40B4-BE49-F238E27FC236}">
                <a16:creationId xmlns:a16="http://schemas.microsoft.com/office/drawing/2014/main" id="{28BE83CB-224A-467D-B049-349D1734EC86}"/>
              </a:ext>
            </a:extLst>
          </p:cNvPr>
          <p:cNvPicPr>
            <a:picLocks noGrp="1" noChangeAspect="1"/>
          </p:cNvPicPr>
          <p:nvPr>
            <p:ph sz="half" idx="2"/>
          </p:nvPr>
        </p:nvPicPr>
        <p:blipFill>
          <a:blip r:embed="rId2"/>
          <a:stretch>
            <a:fillRect/>
          </a:stretch>
        </p:blipFill>
        <p:spPr>
          <a:xfrm>
            <a:off x="6218238" y="2178134"/>
            <a:ext cx="4937125" cy="3358982"/>
          </a:xfrm>
          <a:prstGeom prst="rect">
            <a:avLst/>
          </a:prstGeom>
        </p:spPr>
      </p:pic>
      <p:pic>
        <p:nvPicPr>
          <p:cNvPr id="15" name="Content Placeholder 14">
            <a:extLst>
              <a:ext uri="{FF2B5EF4-FFF2-40B4-BE49-F238E27FC236}">
                <a16:creationId xmlns:a16="http://schemas.microsoft.com/office/drawing/2014/main" id="{77C84E91-8560-4F08-A273-06EA84BD59A1}"/>
              </a:ext>
            </a:extLst>
          </p:cNvPr>
          <p:cNvPicPr>
            <a:picLocks noGrp="1" noChangeAspect="1"/>
          </p:cNvPicPr>
          <p:nvPr>
            <p:ph sz="half" idx="1"/>
          </p:nvPr>
        </p:nvPicPr>
        <p:blipFill>
          <a:blip r:embed="rId3"/>
          <a:stretch>
            <a:fillRect/>
          </a:stretch>
        </p:blipFill>
        <p:spPr>
          <a:xfrm>
            <a:off x="1097280" y="3201865"/>
            <a:ext cx="4938712" cy="795627"/>
          </a:xfrm>
          <a:prstGeom prst="rect">
            <a:avLst/>
          </a:prstGeom>
        </p:spPr>
      </p:pic>
    </p:spTree>
    <p:extLst>
      <p:ext uri="{BB962C8B-B14F-4D97-AF65-F5344CB8AC3E}">
        <p14:creationId xmlns:p14="http://schemas.microsoft.com/office/powerpoint/2010/main" val="157231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3A8D-9F3E-4D01-9EFA-66614C178138}"/>
              </a:ext>
            </a:extLst>
          </p:cNvPr>
          <p:cNvSpPr>
            <a:spLocks noGrp="1"/>
          </p:cNvSpPr>
          <p:nvPr>
            <p:ph type="title"/>
          </p:nvPr>
        </p:nvSpPr>
        <p:spPr/>
        <p:txBody>
          <a:bodyPr/>
          <a:lstStyle/>
          <a:p>
            <a:r>
              <a:rPr lang="en-US"/>
              <a:t>PPOv2 Pseudocode </a:t>
            </a:r>
          </a:p>
        </p:txBody>
      </p:sp>
      <p:pic>
        <p:nvPicPr>
          <p:cNvPr id="11" name="Content Placeholder 10">
            <a:extLst>
              <a:ext uri="{FF2B5EF4-FFF2-40B4-BE49-F238E27FC236}">
                <a16:creationId xmlns:a16="http://schemas.microsoft.com/office/drawing/2014/main" id="{AAB8CD2C-4B74-457D-B24F-85C6710B192A}"/>
              </a:ext>
            </a:extLst>
          </p:cNvPr>
          <p:cNvPicPr>
            <a:picLocks noGrp="1" noChangeAspect="1"/>
          </p:cNvPicPr>
          <p:nvPr>
            <p:ph idx="1"/>
          </p:nvPr>
        </p:nvPicPr>
        <p:blipFill>
          <a:blip r:embed="rId2"/>
          <a:stretch>
            <a:fillRect/>
          </a:stretch>
        </p:blipFill>
        <p:spPr>
          <a:xfrm>
            <a:off x="2931408" y="1846263"/>
            <a:ext cx="6389509" cy="4022725"/>
          </a:xfrm>
          <a:prstGeom prst="rect">
            <a:avLst/>
          </a:prstGeom>
        </p:spPr>
      </p:pic>
      <p:sp>
        <p:nvSpPr>
          <p:cNvPr id="4" name="Date Placeholder 3">
            <a:extLst>
              <a:ext uri="{FF2B5EF4-FFF2-40B4-BE49-F238E27FC236}">
                <a16:creationId xmlns:a16="http://schemas.microsoft.com/office/drawing/2014/main" id="{85211C74-69A5-45C3-888F-991969CC0D9F}"/>
              </a:ext>
            </a:extLst>
          </p:cNvPr>
          <p:cNvSpPr>
            <a:spLocks noGrp="1"/>
          </p:cNvSpPr>
          <p:nvPr>
            <p:ph type="dt" sz="half" idx="10"/>
          </p:nvPr>
        </p:nvSpPr>
        <p:spPr/>
        <p:txBody>
          <a:bodyPr/>
          <a:lstStyle/>
          <a:p>
            <a:fld id="{C0566BDB-848A-44C7-A828-7B0574E4CEF7}" type="datetime1">
              <a:rPr lang="en-US" smtClean="0"/>
              <a:t>11/3/2021</a:t>
            </a:fld>
            <a:endParaRPr lang="en-US"/>
          </a:p>
        </p:txBody>
      </p:sp>
      <p:sp>
        <p:nvSpPr>
          <p:cNvPr id="5" name="Footer Placeholder 4">
            <a:extLst>
              <a:ext uri="{FF2B5EF4-FFF2-40B4-BE49-F238E27FC236}">
                <a16:creationId xmlns:a16="http://schemas.microsoft.com/office/drawing/2014/main" id="{78D73633-4A1E-4E76-BC12-BA71377E7F71}"/>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D17D8A95-2B1C-4FD3-ACCE-68B448E19E64}"/>
              </a:ext>
            </a:extLst>
          </p:cNvPr>
          <p:cNvSpPr>
            <a:spLocks noGrp="1"/>
          </p:cNvSpPr>
          <p:nvPr>
            <p:ph type="sldNum" sz="quarter" idx="12"/>
          </p:nvPr>
        </p:nvSpPr>
        <p:spPr/>
        <p:txBody>
          <a:bodyPr/>
          <a:lstStyle/>
          <a:p>
            <a:fld id="{6CBDA9D0-39C0-4752-98DE-57A22EA158CD}" type="slidenum">
              <a:rPr lang="en-US" smtClean="0"/>
              <a:t>19</a:t>
            </a:fld>
            <a:endParaRPr lang="en-US"/>
          </a:p>
        </p:txBody>
      </p:sp>
      <p:sp>
        <p:nvSpPr>
          <p:cNvPr id="3" name="TextBox 2">
            <a:extLst>
              <a:ext uri="{FF2B5EF4-FFF2-40B4-BE49-F238E27FC236}">
                <a16:creationId xmlns:a16="http://schemas.microsoft.com/office/drawing/2014/main" id="{66B5C69C-769E-4A53-B676-72FCE88D1356}"/>
              </a:ext>
            </a:extLst>
          </p:cNvPr>
          <p:cNvSpPr txBox="1"/>
          <p:nvPr/>
        </p:nvSpPr>
        <p:spPr>
          <a:xfrm>
            <a:off x="8627164" y="5948943"/>
            <a:ext cx="3564835" cy="400110"/>
          </a:xfrm>
          <a:prstGeom prst="rect">
            <a:avLst/>
          </a:prstGeom>
          <a:noFill/>
        </p:spPr>
        <p:txBody>
          <a:bodyPr wrap="square" rtlCol="0">
            <a:spAutoFit/>
          </a:bodyPr>
          <a:lstStyle/>
          <a:p>
            <a:r>
              <a:rPr lang="en-US" sz="1000">
                <a:hlinkClick r:id="rId3"/>
              </a:rPr>
              <a:t>PPO-PyTorch/PPO.py at master · nikhilbarhate99/PPO-</a:t>
            </a:r>
            <a:r>
              <a:rPr lang="en-US" sz="1000" err="1">
                <a:hlinkClick r:id="rId3"/>
              </a:rPr>
              <a:t>PyTorch</a:t>
            </a:r>
            <a:r>
              <a:rPr lang="en-US" sz="1000">
                <a:hlinkClick r:id="rId3"/>
              </a:rPr>
              <a:t> (github.com)</a:t>
            </a:r>
            <a:endParaRPr lang="en-US" sz="1000"/>
          </a:p>
        </p:txBody>
      </p:sp>
    </p:spTree>
    <p:extLst>
      <p:ext uri="{BB962C8B-B14F-4D97-AF65-F5344CB8AC3E}">
        <p14:creationId xmlns:p14="http://schemas.microsoft.com/office/powerpoint/2010/main" val="23970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B4F1-072D-4A16-8F16-73465A080F2C}"/>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887CDD5B-1410-48C1-B7E2-ED4B3F9AB8B4}"/>
              </a:ext>
            </a:extLst>
          </p:cNvPr>
          <p:cNvSpPr>
            <a:spLocks noGrp="1"/>
          </p:cNvSpPr>
          <p:nvPr>
            <p:ph idx="1"/>
          </p:nvPr>
        </p:nvSpPr>
        <p:spPr>
          <a:xfrm>
            <a:off x="1097280" y="1864396"/>
            <a:ext cx="10058400" cy="4023360"/>
          </a:xfrm>
        </p:spPr>
        <p:txBody>
          <a:bodyPr/>
          <a:lstStyle/>
          <a:p>
            <a:pPr marL="457200" indent="-457200">
              <a:buFont typeface="+mj-lt"/>
              <a:buAutoNum type="arabicPeriod"/>
            </a:pPr>
            <a:r>
              <a:rPr lang="en-US"/>
              <a:t>Background	(Gang) </a:t>
            </a:r>
          </a:p>
          <a:p>
            <a:pPr marL="457200" indent="-457200">
              <a:buFont typeface="+mj-lt"/>
              <a:buAutoNum type="arabicPeriod"/>
            </a:pPr>
            <a:r>
              <a:rPr lang="en-US"/>
              <a:t>Theoretical Part (</a:t>
            </a:r>
            <a:r>
              <a:rPr lang="en-US" err="1"/>
              <a:t>YiKang</a:t>
            </a:r>
            <a:r>
              <a:rPr lang="en-US"/>
              <a:t>) </a:t>
            </a:r>
          </a:p>
          <a:p>
            <a:pPr marL="457200" indent="-457200">
              <a:buFont typeface="+mj-lt"/>
              <a:buAutoNum type="arabicPeriod"/>
            </a:pPr>
            <a:r>
              <a:rPr lang="en-US"/>
              <a:t>Algorithm and Experiment (Gang) </a:t>
            </a:r>
          </a:p>
          <a:p>
            <a:pPr marL="457200" indent="-457200">
              <a:buFont typeface="+mj-lt"/>
              <a:buAutoNum type="arabicPeriod"/>
            </a:pPr>
            <a:endParaRPr lang="en-US"/>
          </a:p>
        </p:txBody>
      </p:sp>
      <p:sp>
        <p:nvSpPr>
          <p:cNvPr id="4" name="Date Placeholder 3">
            <a:extLst>
              <a:ext uri="{FF2B5EF4-FFF2-40B4-BE49-F238E27FC236}">
                <a16:creationId xmlns:a16="http://schemas.microsoft.com/office/drawing/2014/main" id="{AFCF03B0-9BA9-49D3-BED6-0A196522DB34}"/>
              </a:ext>
            </a:extLst>
          </p:cNvPr>
          <p:cNvSpPr>
            <a:spLocks noGrp="1"/>
          </p:cNvSpPr>
          <p:nvPr>
            <p:ph type="dt" sz="half" idx="10"/>
          </p:nvPr>
        </p:nvSpPr>
        <p:spPr/>
        <p:txBody>
          <a:bodyPr/>
          <a:lstStyle/>
          <a:p>
            <a:fld id="{F070D3D9-B8F1-474E-8CD4-4E75D112FF0F}" type="datetime1">
              <a:rPr lang="en-US" smtClean="0"/>
              <a:t>11/3/2021</a:t>
            </a:fld>
            <a:endParaRPr lang="en-US"/>
          </a:p>
        </p:txBody>
      </p:sp>
      <p:sp>
        <p:nvSpPr>
          <p:cNvPr id="5" name="Footer Placeholder 4">
            <a:extLst>
              <a:ext uri="{FF2B5EF4-FFF2-40B4-BE49-F238E27FC236}">
                <a16:creationId xmlns:a16="http://schemas.microsoft.com/office/drawing/2014/main" id="{56F9C432-3C62-4D11-A9E2-4DDBBACC1EF8}"/>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CD32A278-D295-4D87-B1BF-F63FC7ECF5C9}"/>
              </a:ext>
            </a:extLst>
          </p:cNvPr>
          <p:cNvSpPr>
            <a:spLocks noGrp="1"/>
          </p:cNvSpPr>
          <p:nvPr>
            <p:ph type="sldNum" sz="quarter" idx="12"/>
          </p:nvPr>
        </p:nvSpPr>
        <p:spPr/>
        <p:txBody>
          <a:bodyPr/>
          <a:lstStyle/>
          <a:p>
            <a:fld id="{6CBDA9D0-39C0-4752-98DE-57A22EA158CD}" type="slidenum">
              <a:rPr lang="en-US" smtClean="0"/>
              <a:t>2</a:t>
            </a:fld>
            <a:endParaRPr lang="en-US"/>
          </a:p>
        </p:txBody>
      </p:sp>
    </p:spTree>
    <p:extLst>
      <p:ext uri="{BB962C8B-B14F-4D97-AF65-F5344CB8AC3E}">
        <p14:creationId xmlns:p14="http://schemas.microsoft.com/office/powerpoint/2010/main" val="4054683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6DDF-B8F9-4D5C-8972-DF26D421C133}"/>
              </a:ext>
            </a:extLst>
          </p:cNvPr>
          <p:cNvSpPr>
            <a:spLocks noGrp="1"/>
          </p:cNvSpPr>
          <p:nvPr>
            <p:ph type="title"/>
          </p:nvPr>
        </p:nvSpPr>
        <p:spPr/>
        <p:txBody>
          <a:bodyPr/>
          <a:lstStyle/>
          <a:p>
            <a:r>
              <a:rPr lang="en-US"/>
              <a:t>Experiments in Continuous Domain </a:t>
            </a:r>
          </a:p>
        </p:txBody>
      </p:sp>
      <p:pic>
        <p:nvPicPr>
          <p:cNvPr id="7" name="Content Placeholder 6">
            <a:extLst>
              <a:ext uri="{FF2B5EF4-FFF2-40B4-BE49-F238E27FC236}">
                <a16:creationId xmlns:a16="http://schemas.microsoft.com/office/drawing/2014/main" id="{54071648-4E29-45C3-92A0-40BD58B1D6AD}"/>
              </a:ext>
            </a:extLst>
          </p:cNvPr>
          <p:cNvPicPr>
            <a:picLocks noGrp="1" noChangeAspect="1"/>
          </p:cNvPicPr>
          <p:nvPr>
            <p:ph idx="1"/>
          </p:nvPr>
        </p:nvPicPr>
        <p:blipFill>
          <a:blip r:embed="rId2"/>
          <a:stretch>
            <a:fillRect/>
          </a:stretch>
        </p:blipFill>
        <p:spPr>
          <a:xfrm>
            <a:off x="1906711" y="1846263"/>
            <a:ext cx="8438904" cy="4022725"/>
          </a:xfrm>
          <a:prstGeom prst="rect">
            <a:avLst/>
          </a:prstGeom>
        </p:spPr>
      </p:pic>
      <p:sp>
        <p:nvSpPr>
          <p:cNvPr id="4" name="Date Placeholder 3">
            <a:extLst>
              <a:ext uri="{FF2B5EF4-FFF2-40B4-BE49-F238E27FC236}">
                <a16:creationId xmlns:a16="http://schemas.microsoft.com/office/drawing/2014/main" id="{B3EBF5E8-E298-4245-8DBD-90B48935543C}"/>
              </a:ext>
            </a:extLst>
          </p:cNvPr>
          <p:cNvSpPr>
            <a:spLocks noGrp="1"/>
          </p:cNvSpPr>
          <p:nvPr>
            <p:ph type="dt" sz="half" idx="10"/>
          </p:nvPr>
        </p:nvSpPr>
        <p:spPr/>
        <p:txBody>
          <a:bodyPr/>
          <a:lstStyle/>
          <a:p>
            <a:fld id="{3CCA78AB-D7AA-4B4B-AE39-08CA21C852B7}" type="datetime1">
              <a:rPr lang="en-US" smtClean="0"/>
              <a:t>11/3/2021</a:t>
            </a:fld>
            <a:endParaRPr lang="en-US"/>
          </a:p>
        </p:txBody>
      </p:sp>
      <p:sp>
        <p:nvSpPr>
          <p:cNvPr id="5" name="Footer Placeholder 4">
            <a:extLst>
              <a:ext uri="{FF2B5EF4-FFF2-40B4-BE49-F238E27FC236}">
                <a16:creationId xmlns:a16="http://schemas.microsoft.com/office/drawing/2014/main" id="{DB81898D-44CF-4B0A-B680-59CF5D4735A2}"/>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F96BFE53-E41A-4AA1-9690-AC977391A3D5}"/>
              </a:ext>
            </a:extLst>
          </p:cNvPr>
          <p:cNvSpPr>
            <a:spLocks noGrp="1"/>
          </p:cNvSpPr>
          <p:nvPr>
            <p:ph type="sldNum" sz="quarter" idx="12"/>
          </p:nvPr>
        </p:nvSpPr>
        <p:spPr/>
        <p:txBody>
          <a:bodyPr/>
          <a:lstStyle/>
          <a:p>
            <a:fld id="{6CBDA9D0-39C0-4752-98DE-57A22EA158CD}" type="slidenum">
              <a:rPr lang="en-US" smtClean="0"/>
              <a:t>20</a:t>
            </a:fld>
            <a:endParaRPr lang="en-US"/>
          </a:p>
        </p:txBody>
      </p:sp>
    </p:spTree>
    <p:extLst>
      <p:ext uri="{BB962C8B-B14F-4D97-AF65-F5344CB8AC3E}">
        <p14:creationId xmlns:p14="http://schemas.microsoft.com/office/powerpoint/2010/main" val="615836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6D2E-CF40-497C-8D68-59B6B3DF6B9F}"/>
              </a:ext>
            </a:extLst>
          </p:cNvPr>
          <p:cNvSpPr>
            <a:spLocks noGrp="1"/>
          </p:cNvSpPr>
          <p:nvPr>
            <p:ph type="title"/>
          </p:nvPr>
        </p:nvSpPr>
        <p:spPr/>
        <p:txBody>
          <a:bodyPr/>
          <a:lstStyle/>
          <a:p>
            <a:r>
              <a:rPr lang="en-US"/>
              <a:t>Experiments in Atari Domain </a:t>
            </a:r>
          </a:p>
        </p:txBody>
      </p:sp>
      <p:pic>
        <p:nvPicPr>
          <p:cNvPr id="7" name="Content Placeholder 6">
            <a:extLst>
              <a:ext uri="{FF2B5EF4-FFF2-40B4-BE49-F238E27FC236}">
                <a16:creationId xmlns:a16="http://schemas.microsoft.com/office/drawing/2014/main" id="{DF9B6089-F0AF-425F-92B6-D44470695B81}"/>
              </a:ext>
            </a:extLst>
          </p:cNvPr>
          <p:cNvPicPr>
            <a:picLocks noGrp="1" noChangeAspect="1"/>
          </p:cNvPicPr>
          <p:nvPr>
            <p:ph idx="1"/>
          </p:nvPr>
        </p:nvPicPr>
        <p:blipFill>
          <a:blip r:embed="rId2"/>
          <a:stretch>
            <a:fillRect/>
          </a:stretch>
        </p:blipFill>
        <p:spPr>
          <a:xfrm>
            <a:off x="1066800" y="2771030"/>
            <a:ext cx="10058400" cy="1836319"/>
          </a:xfrm>
          <a:prstGeom prst="rect">
            <a:avLst/>
          </a:prstGeom>
        </p:spPr>
      </p:pic>
      <p:sp>
        <p:nvSpPr>
          <p:cNvPr id="4" name="Date Placeholder 3">
            <a:extLst>
              <a:ext uri="{FF2B5EF4-FFF2-40B4-BE49-F238E27FC236}">
                <a16:creationId xmlns:a16="http://schemas.microsoft.com/office/drawing/2014/main" id="{82C12BC9-FC7B-473F-99C6-DE5B78481C6E}"/>
              </a:ext>
            </a:extLst>
          </p:cNvPr>
          <p:cNvSpPr>
            <a:spLocks noGrp="1"/>
          </p:cNvSpPr>
          <p:nvPr>
            <p:ph type="dt" sz="half" idx="10"/>
          </p:nvPr>
        </p:nvSpPr>
        <p:spPr/>
        <p:txBody>
          <a:bodyPr/>
          <a:lstStyle/>
          <a:p>
            <a:fld id="{6436CF46-C133-4D5F-A6EC-47D36E73D121}" type="datetime1">
              <a:rPr lang="en-US" smtClean="0"/>
              <a:t>11/3/2021</a:t>
            </a:fld>
            <a:endParaRPr lang="en-US"/>
          </a:p>
        </p:txBody>
      </p:sp>
      <p:sp>
        <p:nvSpPr>
          <p:cNvPr id="5" name="Footer Placeholder 4">
            <a:extLst>
              <a:ext uri="{FF2B5EF4-FFF2-40B4-BE49-F238E27FC236}">
                <a16:creationId xmlns:a16="http://schemas.microsoft.com/office/drawing/2014/main" id="{66668E36-2D69-4813-9EDD-5AEAEFAFF53A}"/>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3BA91CE-73E9-402F-9FE5-40142FACE5A7}"/>
              </a:ext>
            </a:extLst>
          </p:cNvPr>
          <p:cNvSpPr>
            <a:spLocks noGrp="1"/>
          </p:cNvSpPr>
          <p:nvPr>
            <p:ph type="sldNum" sz="quarter" idx="12"/>
          </p:nvPr>
        </p:nvSpPr>
        <p:spPr/>
        <p:txBody>
          <a:bodyPr/>
          <a:lstStyle/>
          <a:p>
            <a:fld id="{6CBDA9D0-39C0-4752-98DE-57A22EA158CD}" type="slidenum">
              <a:rPr lang="en-US" smtClean="0"/>
              <a:t>21</a:t>
            </a:fld>
            <a:endParaRPr lang="en-US"/>
          </a:p>
        </p:txBody>
      </p:sp>
    </p:spTree>
    <p:extLst>
      <p:ext uri="{BB962C8B-B14F-4D97-AF65-F5344CB8AC3E}">
        <p14:creationId xmlns:p14="http://schemas.microsoft.com/office/powerpoint/2010/main" val="2983848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AE6B-2399-4CDF-8F73-AC80A052337B}"/>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6B9F149E-E14E-4015-829F-FCA8C4720208}"/>
              </a:ext>
            </a:extLst>
          </p:cNvPr>
          <p:cNvSpPr>
            <a:spLocks noGrp="1"/>
          </p:cNvSpPr>
          <p:nvPr>
            <p:ph idx="1"/>
          </p:nvPr>
        </p:nvSpPr>
        <p:spPr/>
        <p:txBody>
          <a:bodyPr/>
          <a:lstStyle/>
          <a:p>
            <a:pPr marL="457200" indent="-457200">
              <a:buFont typeface="+mj-lt"/>
              <a:buAutoNum type="arabicPeriod"/>
            </a:pPr>
            <a:r>
              <a:rPr lang="en-US" dirty="0"/>
              <a:t>Schulman, John et al. “Trust Region Policy Optimization.” </a:t>
            </a:r>
            <a:r>
              <a:rPr lang="en-US" i="1" dirty="0" err="1"/>
              <a:t>ArXiv</a:t>
            </a:r>
            <a:r>
              <a:rPr lang="en-US" dirty="0"/>
              <a:t> abs/1502.05477 (2015): n. </a:t>
            </a:r>
            <a:r>
              <a:rPr lang="en-US" dirty="0" err="1"/>
              <a:t>pag</a:t>
            </a:r>
            <a:r>
              <a:rPr lang="en-US" dirty="0"/>
              <a:t>. </a:t>
            </a:r>
          </a:p>
          <a:p>
            <a:pPr marL="457200" indent="-457200">
              <a:buFont typeface="+mj-lt"/>
              <a:buAutoNum type="arabicPeriod"/>
            </a:pPr>
            <a:r>
              <a:rPr lang="en-US" dirty="0"/>
              <a:t>Schulman, John et al. “Proximal Policy Optimization Algorithms.” </a:t>
            </a:r>
            <a:r>
              <a:rPr lang="en-US" i="1" dirty="0" err="1"/>
              <a:t>ArXiv</a:t>
            </a:r>
            <a:r>
              <a:rPr lang="en-US" dirty="0"/>
              <a:t> abs/1707.06347 (2017): n. </a:t>
            </a:r>
            <a:r>
              <a:rPr lang="en-US" dirty="0" err="1"/>
              <a:t>pag</a:t>
            </a:r>
            <a:r>
              <a:rPr lang="en-US" dirty="0"/>
              <a:t>. </a:t>
            </a:r>
          </a:p>
          <a:p>
            <a:pPr marL="457200" indent="-457200">
              <a:buFont typeface="+mj-lt"/>
              <a:buAutoNum type="arabicPeriod"/>
            </a:pPr>
            <a:r>
              <a:rPr lang="en-US" dirty="0">
                <a:hlinkClick r:id="rId2"/>
              </a:rPr>
              <a:t>Proximal Policy Optimization — Spinning Up documentation (openai.com)</a:t>
            </a:r>
            <a:r>
              <a:rPr lang="en-US" dirty="0"/>
              <a:t> </a:t>
            </a:r>
          </a:p>
          <a:p>
            <a:pPr marL="457200" indent="-457200">
              <a:buFont typeface="+mj-lt"/>
              <a:buAutoNum type="arabicPeriod"/>
            </a:pPr>
            <a:r>
              <a:rPr lang="en-US" dirty="0">
                <a:hlinkClick r:id="rId3"/>
              </a:rPr>
              <a:t>PowerPoint Presentation (berkeley.edu)</a:t>
            </a:r>
            <a:r>
              <a:rPr lang="en-US" dirty="0"/>
              <a:t> </a:t>
            </a:r>
          </a:p>
          <a:p>
            <a:pPr marL="457200" indent="-457200">
              <a:buFont typeface="+mj-lt"/>
              <a:buAutoNum type="arabicPeriod"/>
            </a:pPr>
            <a:endParaRPr lang="en-US" dirty="0"/>
          </a:p>
        </p:txBody>
      </p:sp>
      <p:sp>
        <p:nvSpPr>
          <p:cNvPr id="4" name="Date Placeholder 3">
            <a:extLst>
              <a:ext uri="{FF2B5EF4-FFF2-40B4-BE49-F238E27FC236}">
                <a16:creationId xmlns:a16="http://schemas.microsoft.com/office/drawing/2014/main" id="{3BBF9772-5EE0-4DC2-B48A-34724F14C30D}"/>
              </a:ext>
            </a:extLst>
          </p:cNvPr>
          <p:cNvSpPr>
            <a:spLocks noGrp="1"/>
          </p:cNvSpPr>
          <p:nvPr>
            <p:ph type="dt" sz="half" idx="10"/>
          </p:nvPr>
        </p:nvSpPr>
        <p:spPr/>
        <p:txBody>
          <a:bodyPr/>
          <a:lstStyle/>
          <a:p>
            <a:fld id="{F070D3D9-B8F1-474E-8CD4-4E75D112FF0F}" type="datetime1">
              <a:rPr lang="en-US" smtClean="0"/>
              <a:t>11/3/2021</a:t>
            </a:fld>
            <a:endParaRPr lang="en-US"/>
          </a:p>
        </p:txBody>
      </p:sp>
      <p:sp>
        <p:nvSpPr>
          <p:cNvPr id="5" name="Footer Placeholder 4">
            <a:extLst>
              <a:ext uri="{FF2B5EF4-FFF2-40B4-BE49-F238E27FC236}">
                <a16:creationId xmlns:a16="http://schemas.microsoft.com/office/drawing/2014/main" id="{9940BC1D-6578-43DB-96CE-B11BD99F39A0}"/>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B336DE57-942E-475C-A224-C0ED03378BCF}"/>
              </a:ext>
            </a:extLst>
          </p:cNvPr>
          <p:cNvSpPr>
            <a:spLocks noGrp="1"/>
          </p:cNvSpPr>
          <p:nvPr>
            <p:ph type="sldNum" sz="quarter" idx="12"/>
          </p:nvPr>
        </p:nvSpPr>
        <p:spPr/>
        <p:txBody>
          <a:bodyPr/>
          <a:lstStyle/>
          <a:p>
            <a:fld id="{6CBDA9D0-39C0-4752-98DE-57A22EA158CD}" type="slidenum">
              <a:rPr lang="en-US" smtClean="0"/>
              <a:t>22</a:t>
            </a:fld>
            <a:endParaRPr lang="en-US"/>
          </a:p>
        </p:txBody>
      </p:sp>
    </p:spTree>
    <p:extLst>
      <p:ext uri="{BB962C8B-B14F-4D97-AF65-F5344CB8AC3E}">
        <p14:creationId xmlns:p14="http://schemas.microsoft.com/office/powerpoint/2010/main" val="31491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a:xfrm>
            <a:off x="1097280" y="267942"/>
            <a:ext cx="10058400" cy="1450757"/>
          </a:xfrm>
        </p:spPr>
        <p:txBody>
          <a:bodyPr/>
          <a:lstStyle/>
          <a:p>
            <a:r>
              <a:rPr lang="en-US"/>
              <a:t>Review of Policy Gradient</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93A8FC3-35AD-47E5-827C-67F917FA156E}"/>
                  </a:ext>
                </a:extLst>
              </p:cNvPr>
              <p:cNvSpPr>
                <a:spLocks noGrp="1"/>
              </p:cNvSpPr>
              <p:nvPr>
                <p:ph sz="half" idx="2"/>
              </p:nvPr>
            </p:nvSpPr>
            <p:spPr>
              <a:xfrm>
                <a:off x="6274723" y="1845735"/>
                <a:ext cx="4937760" cy="4023360"/>
              </a:xfrm>
            </p:spPr>
            <p:txBody>
              <a:bodyPr/>
              <a:lstStyle/>
              <a:p>
                <a:pPr>
                  <a:buFont typeface="Courier New" panose="02070309020205020404" pitchFamily="49" charset="0"/>
                  <a:buChar char="o"/>
                </a:pPr>
                <a:r>
                  <a:rPr lang="en-US"/>
                  <a:t> </a:t>
                </a:r>
                <a14:m>
                  <m:oMath xmlns:m="http://schemas.openxmlformats.org/officeDocument/2006/math">
                    <m:r>
                      <m:rPr>
                        <m:sty m:val="p"/>
                      </m:rPr>
                      <a:rPr lang="en-US" i="1">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𝜋</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𝑎</m:t>
                                </m:r>
                              </m:e>
                            </m:d>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𝜃</m:t>
                            </m:r>
                          </m:e>
                        </m:d>
                      </m:sub>
                    </m:sSub>
                    <m:d>
                      <m:dPr>
                        <m:begChr m:val="["/>
                        <m:endChr m:val="]"/>
                        <m:ctrlPr>
                          <a:rPr lang="en-US" i="1">
                            <a:latin typeface="Cambria Math" panose="02040503050406030204" pitchFamily="18" charset="0"/>
                          </a:rPr>
                        </m:ctrlPr>
                      </m:dPr>
                      <m:e>
                        <m:r>
                          <a:rPr lang="en-US" i="1">
                            <a:latin typeface="Cambria Math" panose="02040503050406030204" pitchFamily="18" charset="0"/>
                          </a:rPr>
                          <m:t>𝑅</m:t>
                        </m:r>
                        <m:r>
                          <a:rPr lang="en-US" b="0" i="1" smtClean="0">
                            <a:latin typeface="Cambria Math" panose="02040503050406030204" pitchFamily="18" charset="0"/>
                          </a:rPr>
                          <m:t> </m:t>
                        </m:r>
                        <m:r>
                          <m:rPr>
                            <m:sty m:val="p"/>
                          </m:rP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i="1">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𝜃</m:t>
                                </m:r>
                              </m:e>
                            </m:d>
                          </m:e>
                        </m:func>
                      </m:e>
                    </m:d>
                  </m:oMath>
                </a14:m>
                <a:endParaRPr lang="en-US"/>
              </a:p>
              <a:p>
                <a:pPr marL="0" indent="0">
                  <a:buNone/>
                </a:pPr>
                <a:endParaRPr lang="en-US"/>
              </a:p>
              <a:p>
                <a:pPr>
                  <a:buFont typeface="Courier New" panose="02070309020205020404" pitchFamily="49" charset="0"/>
                  <a:buChar char="o"/>
                </a:pPr>
                <a:r>
                  <a:rPr lang="en-US"/>
                  <a:t> Reinforce: R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𝐺</m:t>
                        </m:r>
                      </m:e>
                      <m:sub>
                        <m:r>
                          <a:rPr lang="en-US" i="1" smtClean="0">
                            <a:latin typeface="Cambria Math" panose="02040503050406030204" pitchFamily="18" charset="0"/>
                          </a:rPr>
                          <m:t>𝑡</m:t>
                        </m:r>
                      </m:sub>
                    </m:sSub>
                  </m:oMath>
                </a14:m>
                <a:endParaRPr lang="en-US"/>
              </a:p>
              <a:p>
                <a:pPr>
                  <a:buFont typeface="Courier New" panose="02070309020205020404" pitchFamily="49" charset="0"/>
                  <a:buChar char="o"/>
                </a:pPr>
                <a:r>
                  <a:rPr lang="en-US"/>
                  <a:t> Actor-Critic: R =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i="1">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𝑤</m:t>
                        </m:r>
                      </m:e>
                    </m:d>
                  </m:oMath>
                </a14:m>
                <a:r>
                  <a:rPr lang="en-US"/>
                  <a:t> or </a:t>
                </a:r>
                <a14:m>
                  <m:oMath xmlns:m="http://schemas.openxmlformats.org/officeDocument/2006/math">
                    <m:r>
                      <m:rPr>
                        <m:sty m:val="p"/>
                      </m:rPr>
                      <a:rPr lang="en-US" dirty="0" smtClean="0">
                        <a:latin typeface="Cambria Math" panose="02040503050406030204" pitchFamily="18" charset="0"/>
                      </a:rPr>
                      <m:t>Δ</m:t>
                    </m:r>
                    <m:r>
                      <m:rPr>
                        <m:sty m:val="p"/>
                      </m:rPr>
                      <a:rPr lang="en-US" b="0" i="0" dirty="0" smtClean="0">
                        <a:latin typeface="Cambria Math" panose="02040503050406030204" pitchFamily="18" charset="0"/>
                      </a:rPr>
                      <m:t>V</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𝑠</m:t>
                        </m:r>
                      </m:e>
                    </m:d>
                  </m:oMath>
                </a14:m>
                <a:endParaRPr lang="en-US"/>
              </a:p>
              <a:p>
                <a:pPr>
                  <a:buFont typeface="Courier New" panose="02070309020205020404" pitchFamily="49" charset="0"/>
                  <a:buChar char="o"/>
                </a:pPr>
                <a:r>
                  <a:rPr lang="en-US"/>
                  <a:t> A2C: R = </a:t>
                </a:r>
                <a14:m>
                  <m:oMath xmlns:m="http://schemas.openxmlformats.org/officeDocument/2006/math">
                    <m:r>
                      <a:rPr lang="en-US" b="0" i="1" smtClean="0">
                        <a:latin typeface="Cambria Math" panose="02040503050406030204" pitchFamily="18" charset="0"/>
                      </a:rPr>
                      <m:t>𝐴</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𝑤</m:t>
                        </m:r>
                      </m:e>
                    </m:d>
                    <m:r>
                      <a:rPr lang="en-US" b="0" i="1" smtClean="0">
                        <a:latin typeface="Cambria Math" panose="02040503050406030204" pitchFamily="18" charset="0"/>
                      </a:rPr>
                      <m:t> </m:t>
                    </m:r>
                  </m:oMath>
                </a14:m>
                <a:endParaRPr lang="en-US"/>
              </a:p>
              <a:p>
                <a:pPr>
                  <a:buFont typeface="Courier New" panose="02070309020205020404" pitchFamily="49" charset="0"/>
                  <a:buChar char="o"/>
                </a:pPr>
                <a:endParaRPr lang="en-US"/>
              </a:p>
            </p:txBody>
          </p:sp>
        </mc:Choice>
        <mc:Fallback xmlns="">
          <p:sp>
            <p:nvSpPr>
              <p:cNvPr id="9" name="Content Placeholder 8">
                <a:extLst>
                  <a:ext uri="{FF2B5EF4-FFF2-40B4-BE49-F238E27FC236}">
                    <a16:creationId xmlns:a16="http://schemas.microsoft.com/office/drawing/2014/main" id="{B93A8FC3-35AD-47E5-827C-67F917FA156E}"/>
                  </a:ext>
                </a:extLst>
              </p:cNvPr>
              <p:cNvSpPr>
                <a:spLocks noGrp="1" noRot="1" noChangeAspect="1" noMove="1" noResize="1" noEditPoints="1" noAdjustHandles="1" noChangeArrowheads="1" noChangeShapeType="1" noTextEdit="1"/>
              </p:cNvSpPr>
              <p:nvPr>
                <p:ph sz="half" idx="2"/>
              </p:nvPr>
            </p:nvSpPr>
            <p:spPr>
              <a:xfrm>
                <a:off x="6274723" y="1845735"/>
                <a:ext cx="4937760" cy="4023360"/>
              </a:xfrm>
              <a:blipFill>
                <a:blip r:embed="rId3"/>
                <a:stretch>
                  <a:fillRect l="-2963" t="-6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486F87BE-910F-4BBC-88FD-33E5562D1C06}"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3</a:t>
            </a:fld>
            <a:endParaRPr lang="en-US"/>
          </a:p>
        </p:txBody>
      </p:sp>
      <p:pic>
        <p:nvPicPr>
          <p:cNvPr id="18" name="Content Placeholder 17">
            <a:extLst>
              <a:ext uri="{FF2B5EF4-FFF2-40B4-BE49-F238E27FC236}">
                <a16:creationId xmlns:a16="http://schemas.microsoft.com/office/drawing/2014/main" id="{7D781C85-9D29-4E04-A86A-FF0684691B66}"/>
              </a:ext>
            </a:extLst>
          </p:cNvPr>
          <p:cNvPicPr>
            <a:picLocks noGrp="1" noChangeAspect="1"/>
          </p:cNvPicPr>
          <p:nvPr>
            <p:ph sz="half" idx="1"/>
          </p:nvPr>
        </p:nvPicPr>
        <p:blipFill>
          <a:blip r:embed="rId4"/>
          <a:stretch>
            <a:fillRect/>
          </a:stretch>
        </p:blipFill>
        <p:spPr>
          <a:xfrm>
            <a:off x="1158149" y="1845735"/>
            <a:ext cx="4822804" cy="1731575"/>
          </a:xfrm>
          <a:prstGeom prst="rect">
            <a:avLst/>
          </a:prstGeom>
        </p:spPr>
      </p:pic>
      <p:grpSp>
        <p:nvGrpSpPr>
          <p:cNvPr id="43" name="Group 42">
            <a:extLst>
              <a:ext uri="{FF2B5EF4-FFF2-40B4-BE49-F238E27FC236}">
                <a16:creationId xmlns:a16="http://schemas.microsoft.com/office/drawing/2014/main" id="{1A3B79D1-DA65-4834-829E-2F62693C504C}"/>
              </a:ext>
            </a:extLst>
          </p:cNvPr>
          <p:cNvGrpSpPr/>
          <p:nvPr/>
        </p:nvGrpSpPr>
        <p:grpSpPr>
          <a:xfrm>
            <a:off x="453778" y="4318804"/>
            <a:ext cx="5642222" cy="1640996"/>
            <a:chOff x="275056" y="4354695"/>
            <a:chExt cx="5642222" cy="1640996"/>
          </a:xfrm>
        </p:grpSpPr>
        <p:pic>
          <p:nvPicPr>
            <p:cNvPr id="24" name="Picture 23">
              <a:extLst>
                <a:ext uri="{FF2B5EF4-FFF2-40B4-BE49-F238E27FC236}">
                  <a16:creationId xmlns:a16="http://schemas.microsoft.com/office/drawing/2014/main" id="{2E8B7928-F551-4417-A136-B24614632978}"/>
                </a:ext>
              </a:extLst>
            </p:cNvPr>
            <p:cNvPicPr>
              <a:picLocks noChangeAspect="1"/>
            </p:cNvPicPr>
            <p:nvPr/>
          </p:nvPicPr>
          <p:blipFill>
            <a:blip r:embed="rId5"/>
            <a:stretch>
              <a:fillRect/>
            </a:stretch>
          </p:blipFill>
          <p:spPr>
            <a:xfrm>
              <a:off x="275056" y="4354695"/>
              <a:ext cx="1292487" cy="1132291"/>
            </a:xfrm>
            <a:prstGeom prst="rect">
              <a:avLst/>
            </a:prstGeom>
          </p:spPr>
        </p:pic>
        <p:sp>
          <p:nvSpPr>
            <p:cNvPr id="29" name="Arrow: Right 28">
              <a:extLst>
                <a:ext uri="{FF2B5EF4-FFF2-40B4-BE49-F238E27FC236}">
                  <a16:creationId xmlns:a16="http://schemas.microsoft.com/office/drawing/2014/main" id="{816173AF-201C-4AAA-92A6-AFCFD76A2341}"/>
                </a:ext>
              </a:extLst>
            </p:cNvPr>
            <p:cNvSpPr/>
            <p:nvPr/>
          </p:nvSpPr>
          <p:spPr>
            <a:xfrm>
              <a:off x="1567542" y="4777273"/>
              <a:ext cx="569167" cy="55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50039E5-F3EC-4711-8D64-C4A745A3600A}"/>
                </a:ext>
              </a:extLst>
            </p:cNvPr>
            <p:cNvSpPr/>
            <p:nvPr/>
          </p:nvSpPr>
          <p:spPr>
            <a:xfrm>
              <a:off x="2136709" y="4354695"/>
              <a:ext cx="2108720" cy="113229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Neural Network</a:t>
              </a:r>
            </a:p>
          </p:txBody>
        </p:sp>
        <p:sp>
          <p:nvSpPr>
            <p:cNvPr id="33" name="Arrow: Right 32">
              <a:extLst>
                <a:ext uri="{FF2B5EF4-FFF2-40B4-BE49-F238E27FC236}">
                  <a16:creationId xmlns:a16="http://schemas.microsoft.com/office/drawing/2014/main" id="{34D06BF1-2BAE-4D55-88AB-23143AD1B88D}"/>
                </a:ext>
              </a:extLst>
            </p:cNvPr>
            <p:cNvSpPr/>
            <p:nvPr/>
          </p:nvSpPr>
          <p:spPr>
            <a:xfrm>
              <a:off x="4245429" y="4833257"/>
              <a:ext cx="457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0F3D1DA-FD26-4DB9-859D-14AFA12600DF}"/>
                </a:ext>
              </a:extLst>
            </p:cNvPr>
            <p:cNvSpPr/>
            <p:nvPr/>
          </p:nvSpPr>
          <p:spPr>
            <a:xfrm>
              <a:off x="4702629" y="4478694"/>
              <a:ext cx="177281" cy="12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9D0F143-EA77-4142-8CA7-F5AA2D779135}"/>
                </a:ext>
              </a:extLst>
            </p:cNvPr>
            <p:cNvSpPr/>
            <p:nvPr/>
          </p:nvSpPr>
          <p:spPr>
            <a:xfrm>
              <a:off x="4702629" y="4777273"/>
              <a:ext cx="177281" cy="12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AF99E57-D741-4999-80A9-BE41AC90D088}"/>
                </a:ext>
              </a:extLst>
            </p:cNvPr>
            <p:cNvSpPr/>
            <p:nvPr/>
          </p:nvSpPr>
          <p:spPr>
            <a:xfrm>
              <a:off x="4702628" y="5078675"/>
              <a:ext cx="177281" cy="122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8400420-A381-4955-8881-1C5602A7BB03}"/>
                </a:ext>
              </a:extLst>
            </p:cNvPr>
            <p:cNvSpPr txBox="1"/>
            <p:nvPr/>
          </p:nvSpPr>
          <p:spPr>
            <a:xfrm>
              <a:off x="4963884" y="4386045"/>
              <a:ext cx="877078" cy="307777"/>
            </a:xfrm>
            <a:prstGeom prst="rect">
              <a:avLst/>
            </a:prstGeom>
            <a:noFill/>
          </p:spPr>
          <p:txBody>
            <a:bodyPr wrap="square" rtlCol="0">
              <a:spAutoFit/>
            </a:bodyPr>
            <a:lstStyle/>
            <a:p>
              <a:r>
                <a:rPr lang="en-US" sz="1400"/>
                <a:t>Up = 0.5</a:t>
              </a:r>
            </a:p>
          </p:txBody>
        </p:sp>
        <p:sp>
          <p:nvSpPr>
            <p:cNvPr id="38" name="TextBox 37">
              <a:extLst>
                <a:ext uri="{FF2B5EF4-FFF2-40B4-BE49-F238E27FC236}">
                  <a16:creationId xmlns:a16="http://schemas.microsoft.com/office/drawing/2014/main" id="{97EE83E3-DA4D-4FA2-931D-D5F715ADA06E}"/>
                </a:ext>
              </a:extLst>
            </p:cNvPr>
            <p:cNvSpPr txBox="1"/>
            <p:nvPr/>
          </p:nvSpPr>
          <p:spPr>
            <a:xfrm>
              <a:off x="4963885" y="4648591"/>
              <a:ext cx="953392" cy="307777"/>
            </a:xfrm>
            <a:prstGeom prst="rect">
              <a:avLst/>
            </a:prstGeom>
            <a:noFill/>
          </p:spPr>
          <p:txBody>
            <a:bodyPr wrap="square" rtlCol="0">
              <a:spAutoFit/>
            </a:bodyPr>
            <a:lstStyle/>
            <a:p>
              <a:r>
                <a:rPr lang="en-US" sz="1400"/>
                <a:t>Right = 0.2</a:t>
              </a:r>
            </a:p>
          </p:txBody>
        </p:sp>
        <p:sp>
          <p:nvSpPr>
            <p:cNvPr id="39" name="TextBox 38">
              <a:extLst>
                <a:ext uri="{FF2B5EF4-FFF2-40B4-BE49-F238E27FC236}">
                  <a16:creationId xmlns:a16="http://schemas.microsoft.com/office/drawing/2014/main" id="{1203F0F0-2EE8-4B97-8E4D-71ACB9B6E0DE}"/>
                </a:ext>
              </a:extLst>
            </p:cNvPr>
            <p:cNvSpPr txBox="1"/>
            <p:nvPr/>
          </p:nvSpPr>
          <p:spPr>
            <a:xfrm>
              <a:off x="4963886" y="4952676"/>
              <a:ext cx="953392" cy="307777"/>
            </a:xfrm>
            <a:prstGeom prst="rect">
              <a:avLst/>
            </a:prstGeom>
            <a:noFill/>
          </p:spPr>
          <p:txBody>
            <a:bodyPr wrap="square" rtlCol="0">
              <a:spAutoFit/>
            </a:bodyPr>
            <a:lstStyle/>
            <a:p>
              <a:r>
                <a:rPr lang="en-US" sz="1400"/>
                <a:t>Left = 0.3 </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3DD1053-3400-470D-9813-4984154ECD18}"/>
                    </a:ext>
                  </a:extLst>
                </p:cNvPr>
                <p:cNvSpPr txBox="1"/>
                <p:nvPr/>
              </p:nvSpPr>
              <p:spPr>
                <a:xfrm>
                  <a:off x="1978090" y="5626359"/>
                  <a:ext cx="264056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𝜃</m:t>
                            </m:r>
                          </m:e>
                          <m:sub>
                            <m:r>
                              <a:rPr lang="en-US" i="1" smtClean="0">
                                <a:latin typeface="Cambria Math" panose="02040503050406030204" pitchFamily="18" charset="0"/>
                              </a:rPr>
                              <m:t>𝑡</m:t>
                            </m:r>
                            <m:r>
                              <a:rPr lang="en-US" i="1" smtClean="0">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𝜃</m:t>
                            </m:r>
                          </m:e>
                          <m:sub>
                            <m:r>
                              <a:rPr lang="en-US" i="1" smtClean="0">
                                <a:latin typeface="Cambria Math" panose="02040503050406030204" pitchFamily="18" charset="0"/>
                              </a:rPr>
                              <m:t>𝑡</m:t>
                            </m:r>
                          </m:sub>
                        </m:sSub>
                        <m:r>
                          <a:rPr lang="en-US" i="1" smtClean="0">
                            <a:latin typeface="Cambria Math" panose="02040503050406030204" pitchFamily="18" charset="0"/>
                          </a:rPr>
                          <m:t>+</m:t>
                        </m:r>
                        <m:r>
                          <a:rPr lang="en-US" i="1" dirty="0" smtClean="0">
                            <a:latin typeface="Cambria Math" panose="02040503050406030204" pitchFamily="18" charset="0"/>
                          </a:rPr>
                          <m:t>𝛼</m:t>
                        </m:r>
                        <m:r>
                          <m:rPr>
                            <m:sty m:val="p"/>
                          </m:rPr>
                          <a:rPr lang="en-US" i="1" smtClean="0">
                            <a:latin typeface="Cambria Math" panose="02040503050406030204" pitchFamily="18" charset="0"/>
                          </a:rPr>
                          <m:t>∇</m:t>
                        </m:r>
                        <m:r>
                          <a:rPr lang="en-US" b="0" i="1" smtClean="0">
                            <a:latin typeface="Cambria Math" panose="02040503050406030204" pitchFamily="18" charset="0"/>
                          </a:rPr>
                          <m:t>𝐽</m:t>
                        </m:r>
                        <m:d>
                          <m:dPr>
                            <m:ctrlPr>
                              <a:rPr lang="en-US" i="1" smtClean="0">
                                <a:latin typeface="Cambria Math" panose="02040503050406030204" pitchFamily="18" charset="0"/>
                              </a:rPr>
                            </m:ctrlPr>
                          </m:dPr>
                          <m:e>
                            <m:r>
                              <a:rPr lang="en-US" i="1" smtClean="0">
                                <a:latin typeface="Cambria Math" panose="02040503050406030204" pitchFamily="18" charset="0"/>
                              </a:rPr>
                              <m:t>𝜃</m:t>
                            </m:r>
                          </m:e>
                        </m:d>
                      </m:oMath>
                    </m:oMathPara>
                  </a14:m>
                  <a:endParaRPr lang="en-US"/>
                </a:p>
              </p:txBody>
            </p:sp>
          </mc:Choice>
          <mc:Fallback xmlns="">
            <p:sp>
              <p:nvSpPr>
                <p:cNvPr id="42" name="TextBox 41">
                  <a:extLst>
                    <a:ext uri="{FF2B5EF4-FFF2-40B4-BE49-F238E27FC236}">
                      <a16:creationId xmlns:a16="http://schemas.microsoft.com/office/drawing/2014/main" id="{D3DD1053-3400-470D-9813-4984154ECD18}"/>
                    </a:ext>
                  </a:extLst>
                </p:cNvPr>
                <p:cNvSpPr txBox="1">
                  <a:spLocks noRot="1" noChangeAspect="1" noMove="1" noResize="1" noEditPoints="1" noAdjustHandles="1" noChangeArrowheads="1" noChangeShapeType="1" noTextEdit="1"/>
                </p:cNvSpPr>
                <p:nvPr/>
              </p:nvSpPr>
              <p:spPr>
                <a:xfrm>
                  <a:off x="1978090" y="5626359"/>
                  <a:ext cx="2640563" cy="369332"/>
                </a:xfrm>
                <a:prstGeom prst="rect">
                  <a:avLst/>
                </a:prstGeom>
                <a:blipFill>
                  <a:blip r:embed="rId6"/>
                  <a:stretch>
                    <a:fillRect b="-9836"/>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B3AEC07F-C597-4435-98E9-B8693DCBA7E0}"/>
              </a:ext>
            </a:extLst>
          </p:cNvPr>
          <p:cNvGrpSpPr/>
          <p:nvPr/>
        </p:nvGrpSpPr>
        <p:grpSpPr>
          <a:xfrm>
            <a:off x="6274722" y="4334516"/>
            <a:ext cx="4092275" cy="1116579"/>
            <a:chOff x="6080564" y="4980963"/>
            <a:chExt cx="4092275" cy="1116579"/>
          </a:xfrm>
        </p:grpSpPr>
        <p:pic>
          <p:nvPicPr>
            <p:cNvPr id="44" name="Picture 43">
              <a:extLst>
                <a:ext uri="{FF2B5EF4-FFF2-40B4-BE49-F238E27FC236}">
                  <a16:creationId xmlns:a16="http://schemas.microsoft.com/office/drawing/2014/main" id="{B5C3D873-45B5-4ECB-BE67-E3F290EEF6E1}"/>
                </a:ext>
              </a:extLst>
            </p:cNvPr>
            <p:cNvPicPr>
              <a:picLocks noChangeAspect="1"/>
            </p:cNvPicPr>
            <p:nvPr/>
          </p:nvPicPr>
          <p:blipFill>
            <a:blip r:embed="rId7"/>
            <a:stretch>
              <a:fillRect/>
            </a:stretch>
          </p:blipFill>
          <p:spPr>
            <a:xfrm>
              <a:off x="6080564" y="4981198"/>
              <a:ext cx="1467786" cy="1116344"/>
            </a:xfrm>
            <a:prstGeom prst="rect">
              <a:avLst/>
            </a:prstGeom>
          </p:spPr>
        </p:pic>
        <p:sp>
          <p:nvSpPr>
            <p:cNvPr id="45" name="Arrow: Right 44">
              <a:extLst>
                <a:ext uri="{FF2B5EF4-FFF2-40B4-BE49-F238E27FC236}">
                  <a16:creationId xmlns:a16="http://schemas.microsoft.com/office/drawing/2014/main" id="{E5ACFF4D-36B6-4948-BE0B-DF50EFD20AEF}"/>
                </a:ext>
              </a:extLst>
            </p:cNvPr>
            <p:cNvSpPr/>
            <p:nvPr/>
          </p:nvSpPr>
          <p:spPr>
            <a:xfrm>
              <a:off x="7767851" y="5528647"/>
              <a:ext cx="620369" cy="6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E1138BD5-7C6D-4B5D-9B33-5C3A28649BDD}"/>
                </a:ext>
              </a:extLst>
            </p:cNvPr>
            <p:cNvPicPr>
              <a:picLocks noChangeAspect="1"/>
            </p:cNvPicPr>
            <p:nvPr/>
          </p:nvPicPr>
          <p:blipFill rotWithShape="1">
            <a:blip r:embed="rId8"/>
            <a:srcRect t="2256"/>
            <a:stretch/>
          </p:blipFill>
          <p:spPr>
            <a:xfrm>
              <a:off x="8607721" y="4980963"/>
              <a:ext cx="1565118" cy="1116344"/>
            </a:xfrm>
            <a:prstGeom prst="rect">
              <a:avLst/>
            </a:prstGeom>
          </p:spPr>
        </p:pic>
      </p:grpSp>
    </p:spTree>
    <p:extLst>
      <p:ext uri="{BB962C8B-B14F-4D97-AF65-F5344CB8AC3E}">
        <p14:creationId xmlns:p14="http://schemas.microsoft.com/office/powerpoint/2010/main" val="72710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9A6F-7FFF-408B-853D-318349603301}"/>
              </a:ext>
            </a:extLst>
          </p:cNvPr>
          <p:cNvSpPr>
            <a:spLocks noGrp="1"/>
          </p:cNvSpPr>
          <p:nvPr>
            <p:ph type="title"/>
          </p:nvPr>
        </p:nvSpPr>
        <p:spPr/>
        <p:txBody>
          <a:bodyPr/>
          <a:lstStyle/>
          <a:p>
            <a:r>
              <a:rPr lang="en-US"/>
              <a:t>Limitations of Policy Gradient </a:t>
            </a:r>
          </a:p>
        </p:txBody>
      </p:sp>
      <p:sp>
        <p:nvSpPr>
          <p:cNvPr id="3" name="Content Placeholder 2">
            <a:extLst>
              <a:ext uri="{FF2B5EF4-FFF2-40B4-BE49-F238E27FC236}">
                <a16:creationId xmlns:a16="http://schemas.microsoft.com/office/drawing/2014/main" id="{C97E29C2-9E78-4AF3-8738-AAD60DF83916}"/>
              </a:ext>
            </a:extLst>
          </p:cNvPr>
          <p:cNvSpPr>
            <a:spLocks noGrp="1"/>
          </p:cNvSpPr>
          <p:nvPr>
            <p:ph sz="half" idx="1"/>
          </p:nvPr>
        </p:nvSpPr>
        <p:spPr>
          <a:xfrm>
            <a:off x="1097279" y="1864395"/>
            <a:ext cx="4937760" cy="4023360"/>
          </a:xfrm>
        </p:spPr>
        <p:txBody>
          <a:bodyPr/>
          <a:lstStyle/>
          <a:p>
            <a:r>
              <a:rPr lang="en-US" dirty="0"/>
              <a:t>Data Inefficient </a:t>
            </a:r>
          </a:p>
          <a:p>
            <a:pPr>
              <a:buFont typeface="Courier New" panose="02070309020205020404" pitchFamily="49" charset="0"/>
              <a:buChar char="o"/>
            </a:pPr>
            <a:r>
              <a:rPr lang="en-US" dirty="0"/>
              <a:t> Sample once, update once </a:t>
            </a:r>
          </a:p>
          <a:p>
            <a:pPr>
              <a:buFont typeface="Courier New" panose="02070309020205020404" pitchFamily="49" charset="0"/>
              <a:buChar char="o"/>
            </a:pPr>
            <a:r>
              <a:rPr lang="en-US" dirty="0"/>
              <a:t> On-policy learning can be extremely inefficient. </a:t>
            </a:r>
          </a:p>
          <a:p>
            <a:pPr>
              <a:buFont typeface="Courier New" panose="02070309020205020404" pitchFamily="49" charset="0"/>
              <a:buChar char="o"/>
            </a:pPr>
            <a:endParaRPr lang="en-US" dirty="0"/>
          </a:p>
        </p:txBody>
      </p:sp>
      <p:sp>
        <p:nvSpPr>
          <p:cNvPr id="4" name="Content Placeholder 3">
            <a:extLst>
              <a:ext uri="{FF2B5EF4-FFF2-40B4-BE49-F238E27FC236}">
                <a16:creationId xmlns:a16="http://schemas.microsoft.com/office/drawing/2014/main" id="{B27C292C-150D-4134-ADAC-4B699A148CF6}"/>
              </a:ext>
            </a:extLst>
          </p:cNvPr>
          <p:cNvSpPr>
            <a:spLocks noGrp="1"/>
          </p:cNvSpPr>
          <p:nvPr>
            <p:ph sz="half" idx="2"/>
          </p:nvPr>
        </p:nvSpPr>
        <p:spPr>
          <a:xfrm>
            <a:off x="6217920" y="1827074"/>
            <a:ext cx="4937760" cy="4023360"/>
          </a:xfrm>
        </p:spPr>
        <p:txBody>
          <a:bodyPr/>
          <a:lstStyle/>
          <a:p>
            <a:r>
              <a:rPr lang="en-US"/>
              <a:t>Not Robust</a:t>
            </a:r>
          </a:p>
          <a:p>
            <a:endParaRPr lang="en-US"/>
          </a:p>
        </p:txBody>
      </p:sp>
      <p:sp>
        <p:nvSpPr>
          <p:cNvPr id="5" name="Date Placeholder 4">
            <a:extLst>
              <a:ext uri="{FF2B5EF4-FFF2-40B4-BE49-F238E27FC236}">
                <a16:creationId xmlns:a16="http://schemas.microsoft.com/office/drawing/2014/main" id="{04DE7D81-C184-46B4-B14A-5B324F29530F}"/>
              </a:ext>
            </a:extLst>
          </p:cNvPr>
          <p:cNvSpPr>
            <a:spLocks noGrp="1"/>
          </p:cNvSpPr>
          <p:nvPr>
            <p:ph type="dt" sz="half" idx="10"/>
          </p:nvPr>
        </p:nvSpPr>
        <p:spPr/>
        <p:txBody>
          <a:bodyPr/>
          <a:lstStyle/>
          <a:p>
            <a:fld id="{C124F1F5-0F7E-4519-9F2E-CF8C09E8C9D1}" type="datetime1">
              <a:rPr lang="en-US" smtClean="0"/>
              <a:t>11/3/2021</a:t>
            </a:fld>
            <a:endParaRPr lang="en-US"/>
          </a:p>
        </p:txBody>
      </p:sp>
      <p:sp>
        <p:nvSpPr>
          <p:cNvPr id="6" name="Footer Placeholder 5">
            <a:extLst>
              <a:ext uri="{FF2B5EF4-FFF2-40B4-BE49-F238E27FC236}">
                <a16:creationId xmlns:a16="http://schemas.microsoft.com/office/drawing/2014/main" id="{964F791C-625B-42F9-89E3-A005D868FEAE}"/>
              </a:ext>
            </a:extLst>
          </p:cNvPr>
          <p:cNvSpPr>
            <a:spLocks noGrp="1"/>
          </p:cNvSpPr>
          <p:nvPr>
            <p:ph type="ftr" sz="quarter" idx="11"/>
          </p:nvPr>
        </p:nvSpPr>
        <p:spPr/>
        <p:txBody>
          <a:bodyPr/>
          <a:lstStyle/>
          <a:p>
            <a:r>
              <a:rPr lang="en-US"/>
              <a:t>Yikang, Gang</a:t>
            </a:r>
          </a:p>
        </p:txBody>
      </p:sp>
      <p:sp>
        <p:nvSpPr>
          <p:cNvPr id="7" name="Slide Number Placeholder 6">
            <a:extLst>
              <a:ext uri="{FF2B5EF4-FFF2-40B4-BE49-F238E27FC236}">
                <a16:creationId xmlns:a16="http://schemas.microsoft.com/office/drawing/2014/main" id="{064004EC-B14B-44CB-9C61-0C2FDAAD66C6}"/>
              </a:ext>
            </a:extLst>
          </p:cNvPr>
          <p:cNvSpPr>
            <a:spLocks noGrp="1"/>
          </p:cNvSpPr>
          <p:nvPr>
            <p:ph type="sldNum" sz="quarter" idx="12"/>
          </p:nvPr>
        </p:nvSpPr>
        <p:spPr/>
        <p:txBody>
          <a:bodyPr/>
          <a:lstStyle/>
          <a:p>
            <a:fld id="{6CBDA9D0-39C0-4752-98DE-57A22EA158CD}" type="slidenum">
              <a:rPr lang="en-US" smtClean="0"/>
              <a:t>4</a:t>
            </a:fld>
            <a:endParaRPr lang="en-US"/>
          </a:p>
        </p:txBody>
      </p:sp>
      <p:pic>
        <p:nvPicPr>
          <p:cNvPr id="9" name="Picture 8">
            <a:extLst>
              <a:ext uri="{FF2B5EF4-FFF2-40B4-BE49-F238E27FC236}">
                <a16:creationId xmlns:a16="http://schemas.microsoft.com/office/drawing/2014/main" id="{04EA4A46-854D-4F40-BD09-DF2DF9043A33}"/>
              </a:ext>
            </a:extLst>
          </p:cNvPr>
          <p:cNvPicPr>
            <a:picLocks noChangeAspect="1"/>
          </p:cNvPicPr>
          <p:nvPr/>
        </p:nvPicPr>
        <p:blipFill>
          <a:blip r:embed="rId3"/>
          <a:stretch>
            <a:fillRect/>
          </a:stretch>
        </p:blipFill>
        <p:spPr>
          <a:xfrm>
            <a:off x="5577541" y="2586762"/>
            <a:ext cx="5862895" cy="3096812"/>
          </a:xfrm>
          <a:prstGeom prst="rect">
            <a:avLst/>
          </a:prstGeom>
        </p:spPr>
      </p:pic>
      <p:pic>
        <p:nvPicPr>
          <p:cNvPr id="14" name="Picture 13">
            <a:extLst>
              <a:ext uri="{FF2B5EF4-FFF2-40B4-BE49-F238E27FC236}">
                <a16:creationId xmlns:a16="http://schemas.microsoft.com/office/drawing/2014/main" id="{FD4D7878-EB91-450D-9ECF-7EBD03A178A1}"/>
              </a:ext>
            </a:extLst>
          </p:cNvPr>
          <p:cNvPicPr>
            <a:picLocks noChangeAspect="1"/>
          </p:cNvPicPr>
          <p:nvPr/>
        </p:nvPicPr>
        <p:blipFill>
          <a:blip r:embed="rId4"/>
          <a:stretch>
            <a:fillRect/>
          </a:stretch>
        </p:blipFill>
        <p:spPr>
          <a:xfrm>
            <a:off x="10345966" y="2161281"/>
            <a:ext cx="1497510" cy="994921"/>
          </a:xfrm>
          <a:prstGeom prst="rect">
            <a:avLst/>
          </a:prstGeom>
        </p:spPr>
      </p:pic>
    </p:spTree>
    <p:extLst>
      <p:ext uri="{BB962C8B-B14F-4D97-AF65-F5344CB8AC3E}">
        <p14:creationId xmlns:p14="http://schemas.microsoft.com/office/powerpoint/2010/main" val="268056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p:txBody>
          <a:bodyPr/>
          <a:lstStyle/>
          <a:p>
            <a:r>
              <a:rPr lang="en-US"/>
              <a:t>On-Policy  -&gt; Off-Policy </a:t>
            </a:r>
          </a:p>
        </p:txBody>
      </p:sp>
      <p:sp>
        <p:nvSpPr>
          <p:cNvPr id="3" name="Content Placeholder 2">
            <a:extLst>
              <a:ext uri="{FF2B5EF4-FFF2-40B4-BE49-F238E27FC236}">
                <a16:creationId xmlns:a16="http://schemas.microsoft.com/office/drawing/2014/main" id="{D4972D92-CAE9-4A27-8C7B-EA474DAD5B51}"/>
              </a:ext>
            </a:extLst>
          </p:cNvPr>
          <p:cNvSpPr>
            <a:spLocks noGrp="1"/>
          </p:cNvSpPr>
          <p:nvPr>
            <p:ph sz="half" idx="1"/>
          </p:nvPr>
        </p:nvSpPr>
        <p:spPr/>
        <p:txBody>
          <a:bodyPr>
            <a:normAutofit/>
          </a:bodyPr>
          <a:lstStyle/>
          <a:p>
            <a:pPr marL="0" indent="0">
              <a:buNone/>
            </a:pPr>
            <a:r>
              <a:rPr lang="en-US"/>
              <a:t> </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93A8FC3-35AD-47E5-827C-67F917FA156E}"/>
                  </a:ext>
                </a:extLst>
              </p:cNvPr>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𝜋</m:t>
                          </m:r>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𝜃</m:t>
                              </m:r>
                            </m:e>
                          </m:d>
                        </m:sub>
                      </m:sSub>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𝜃</m:t>
                              </m:r>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 </m:t>
                          </m:r>
                          <m:r>
                            <m:rPr>
                              <m:sty m:val="p"/>
                            </m:rP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i="1">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𝜃</m:t>
                                  </m:r>
                                </m:e>
                              </m:d>
                            </m:e>
                          </m:func>
                        </m:e>
                      </m:d>
                    </m:oMath>
                  </m:oMathPara>
                </a14:m>
                <a:endParaRPr lang="en-US"/>
              </a:p>
              <a:p>
                <a:pPr>
                  <a:buFont typeface="Courier New" panose="02070309020205020404" pitchFamily="49" charset="0"/>
                  <a:buChar char="o"/>
                </a:pPr>
                <a:r>
                  <a:rPr lang="en-US"/>
                  <a:t>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oMath>
                </a14:m>
                <a:r>
                  <a:rPr lang="en-US"/>
                  <a:t> to collect data. When </a:t>
                </a:r>
                <a14:m>
                  <m:oMath xmlns:m="http://schemas.openxmlformats.org/officeDocument/2006/math">
                    <m:r>
                      <a:rPr lang="en-US" i="1">
                        <a:latin typeface="Cambria Math" panose="02040503050406030204" pitchFamily="18" charset="0"/>
                      </a:rPr>
                      <m:t>𝜃</m:t>
                    </m:r>
                  </m:oMath>
                </a14:m>
                <a:r>
                  <a:rPr lang="en-US"/>
                  <a:t> is updated, we have to sample training data again. </a:t>
                </a:r>
              </a:p>
              <a:p>
                <a:pPr>
                  <a:buFont typeface="Courier New" panose="02070309020205020404" pitchFamily="49" charset="0"/>
                  <a:buChar char="o"/>
                </a:pPr>
                <a:r>
                  <a:rPr lang="en-US"/>
                  <a:t> Goal: Using the sample from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𝜋</m:t>
                        </m:r>
                      </m:e>
                      <m:sub>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dirty="0">
                                <a:latin typeface="Cambria Math" panose="02040503050406030204" pitchFamily="18" charset="0"/>
                              </a:rPr>
                              <m:t>′</m:t>
                            </m:r>
                          </m:sup>
                        </m:sSup>
                      </m:sub>
                    </m:sSub>
                  </m:oMath>
                </a14:m>
                <a:r>
                  <a:rPr lang="en-US"/>
                  <a:t> to train </a:t>
                </a:r>
                <a14:m>
                  <m:oMath xmlns:m="http://schemas.openxmlformats.org/officeDocument/2006/math">
                    <m:r>
                      <a:rPr lang="en-US" i="1" dirty="0">
                        <a:latin typeface="Cambria Math" panose="02040503050406030204" pitchFamily="18" charset="0"/>
                      </a:rPr>
                      <m:t>𝜃</m:t>
                    </m:r>
                    <m:r>
                      <a:rPr lang="en-US" i="1" dirty="0">
                        <a:latin typeface="Cambria Math" panose="02040503050406030204" pitchFamily="18" charset="0"/>
                      </a:rPr>
                      <m:t>. </m:t>
                    </m:r>
                  </m:oMath>
                </a14:m>
                <a:endParaRPr lang="en-US"/>
              </a:p>
              <a:p>
                <a:pPr marL="0" indent="0">
                  <a:buNone/>
                </a:pP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𝜃</m:t>
                        </m:r>
                      </m:e>
                      <m:sup>
                        <m:r>
                          <a:rPr lang="en-US" dirty="0">
                            <a:latin typeface="Cambria Math" panose="02040503050406030204" pitchFamily="18" charset="0"/>
                          </a:rPr>
                          <m:t>′</m:t>
                        </m:r>
                      </m:sup>
                    </m:sSup>
                  </m:oMath>
                </a14:m>
                <a:r>
                  <a:rPr lang="en-US"/>
                  <a:t> is fixed, so we can collect a batch of sample data and then training. </a:t>
                </a:r>
              </a:p>
              <a:p>
                <a:pPr marL="0" indent="0">
                  <a:buNone/>
                </a:pPr>
                <a:endParaRPr lang="en-US"/>
              </a:p>
            </p:txBody>
          </p:sp>
        </mc:Choice>
        <mc:Fallback xmlns="">
          <p:sp>
            <p:nvSpPr>
              <p:cNvPr id="9" name="Content Placeholder 8">
                <a:extLst>
                  <a:ext uri="{FF2B5EF4-FFF2-40B4-BE49-F238E27FC236}">
                    <a16:creationId xmlns:a16="http://schemas.microsoft.com/office/drawing/2014/main" id="{B93A8FC3-35AD-47E5-827C-67F917FA156E}"/>
                  </a:ext>
                </a:extLst>
              </p:cNvPr>
              <p:cNvSpPr>
                <a:spLocks noGrp="1" noRot="1" noChangeAspect="1" noMove="1" noResize="1" noEditPoints="1" noAdjustHandles="1" noChangeArrowheads="1" noChangeShapeType="1" noTextEdit="1"/>
              </p:cNvSpPr>
              <p:nvPr>
                <p:ph sz="half" idx="2"/>
              </p:nvPr>
            </p:nvSpPr>
            <p:spPr>
              <a:blipFill>
                <a:blip r:embed="rId3"/>
                <a:stretch>
                  <a:fillRect l="-3086" t="-6061" r="-61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8327C1A1-81E9-44D9-B92C-3D5D39388B58}"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5</a:t>
            </a:fld>
            <a:endParaRPr lang="en-US"/>
          </a:p>
        </p:txBody>
      </p:sp>
      <p:pic>
        <p:nvPicPr>
          <p:cNvPr id="10" name="Picture 9">
            <a:extLst>
              <a:ext uri="{FF2B5EF4-FFF2-40B4-BE49-F238E27FC236}">
                <a16:creationId xmlns:a16="http://schemas.microsoft.com/office/drawing/2014/main" id="{065A6FC6-3043-4BC6-99C2-52E9DDD4C53D}"/>
              </a:ext>
            </a:extLst>
          </p:cNvPr>
          <p:cNvPicPr>
            <a:picLocks noChangeAspect="1"/>
          </p:cNvPicPr>
          <p:nvPr/>
        </p:nvPicPr>
        <p:blipFill>
          <a:blip r:embed="rId4"/>
          <a:stretch>
            <a:fillRect/>
          </a:stretch>
        </p:blipFill>
        <p:spPr>
          <a:xfrm>
            <a:off x="1767677" y="1922326"/>
            <a:ext cx="3466113" cy="2516183"/>
          </a:xfrm>
          <a:prstGeom prst="rect">
            <a:avLst/>
          </a:prstGeom>
        </p:spPr>
      </p:pic>
      <p:pic>
        <p:nvPicPr>
          <p:cNvPr id="11" name="Picture 10">
            <a:extLst>
              <a:ext uri="{FF2B5EF4-FFF2-40B4-BE49-F238E27FC236}">
                <a16:creationId xmlns:a16="http://schemas.microsoft.com/office/drawing/2014/main" id="{27AEA202-E65D-4BC6-8307-56D8FD793E9E}"/>
              </a:ext>
            </a:extLst>
          </p:cNvPr>
          <p:cNvPicPr>
            <a:picLocks noChangeAspect="1"/>
          </p:cNvPicPr>
          <p:nvPr/>
        </p:nvPicPr>
        <p:blipFill>
          <a:blip r:embed="rId5"/>
          <a:stretch>
            <a:fillRect/>
          </a:stretch>
        </p:blipFill>
        <p:spPr>
          <a:xfrm>
            <a:off x="1727538" y="4603763"/>
            <a:ext cx="3506252" cy="850872"/>
          </a:xfrm>
          <a:prstGeom prst="rect">
            <a:avLst/>
          </a:prstGeom>
        </p:spPr>
      </p:pic>
      <p:cxnSp>
        <p:nvCxnSpPr>
          <p:cNvPr id="12" name="Straight Connector 11">
            <a:extLst>
              <a:ext uri="{FF2B5EF4-FFF2-40B4-BE49-F238E27FC236}">
                <a16:creationId xmlns:a16="http://schemas.microsoft.com/office/drawing/2014/main" id="{AE1D9B56-FF0F-49D2-9E52-D6B64FFD9D32}"/>
              </a:ext>
            </a:extLst>
          </p:cNvPr>
          <p:cNvCxnSpPr/>
          <p:nvPr/>
        </p:nvCxnSpPr>
        <p:spPr>
          <a:xfrm>
            <a:off x="2048949" y="5141167"/>
            <a:ext cx="32744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A7AECD-9078-4119-BE4B-AE7D0CB08EEB}"/>
              </a:ext>
            </a:extLst>
          </p:cNvPr>
          <p:cNvCxnSpPr/>
          <p:nvPr/>
        </p:nvCxnSpPr>
        <p:spPr>
          <a:xfrm>
            <a:off x="3974841" y="2155371"/>
            <a:ext cx="1138335" cy="6718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51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p:txBody>
          <a:bodyPr/>
          <a:lstStyle/>
          <a:p>
            <a:r>
              <a:rPr lang="en-US">
                <a:ea typeface="+mj-lt"/>
                <a:cs typeface="+mj-lt"/>
              </a:rPr>
              <a:t>Two  Important  Classes</a:t>
            </a:r>
            <a:endParaRPr lang="en-US"/>
          </a:p>
        </p:txBody>
      </p:sp>
      <p:sp>
        <p:nvSpPr>
          <p:cNvPr id="3" name="Content Placeholder 2">
            <a:extLst>
              <a:ext uri="{FF2B5EF4-FFF2-40B4-BE49-F238E27FC236}">
                <a16:creationId xmlns:a16="http://schemas.microsoft.com/office/drawing/2014/main" id="{D4972D92-CAE9-4A27-8C7B-EA474DAD5B51}"/>
              </a:ext>
            </a:extLst>
          </p:cNvPr>
          <p:cNvSpPr>
            <a:spLocks noGrp="1"/>
          </p:cNvSpPr>
          <p:nvPr>
            <p:ph sz="half" idx="1"/>
          </p:nvPr>
        </p:nvSpPr>
        <p:spPr/>
        <p:txBody>
          <a:bodyPr>
            <a:normAutofit/>
          </a:bodyPr>
          <a:lstStyle/>
          <a:p>
            <a:pPr marL="0" indent="0">
              <a:buNone/>
            </a:pPr>
            <a:r>
              <a:rPr lang="en-US"/>
              <a:t> </a:t>
            </a:r>
          </a:p>
        </p:txBody>
      </p:sp>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8327C1A1-81E9-44D9-B92C-3D5D39388B58}"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6</a:t>
            </a:fld>
            <a:endParaRPr lang="en-US"/>
          </a:p>
        </p:txBody>
      </p:sp>
      <p:pic>
        <p:nvPicPr>
          <p:cNvPr id="2" name="Picture 8" descr="Graphical user interface, text, application&#10;&#10;Description automatically generated">
            <a:extLst>
              <a:ext uri="{FF2B5EF4-FFF2-40B4-BE49-F238E27FC236}">
                <a16:creationId xmlns:a16="http://schemas.microsoft.com/office/drawing/2014/main" id="{18128CD7-D603-4F2A-8516-4EFE88A9DAA9}"/>
              </a:ext>
            </a:extLst>
          </p:cNvPr>
          <p:cNvPicPr>
            <a:picLocks noGrp="1" noChangeAspect="1"/>
          </p:cNvPicPr>
          <p:nvPr>
            <p:ph sz="half" idx="2"/>
          </p:nvPr>
        </p:nvPicPr>
        <p:blipFill>
          <a:blip r:embed="rId3"/>
          <a:stretch>
            <a:fillRect/>
          </a:stretch>
        </p:blipFill>
        <p:spPr>
          <a:xfrm>
            <a:off x="1099001" y="2088557"/>
            <a:ext cx="6374317" cy="3071892"/>
          </a:xfrm>
        </p:spPr>
      </p:pic>
    </p:spTree>
    <p:extLst>
      <p:ext uri="{BB962C8B-B14F-4D97-AF65-F5344CB8AC3E}">
        <p14:creationId xmlns:p14="http://schemas.microsoft.com/office/powerpoint/2010/main" val="45489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p:txBody>
          <a:bodyPr/>
          <a:lstStyle/>
          <a:p>
            <a:r>
              <a:rPr lang="en-US">
                <a:ea typeface="+mj-lt"/>
                <a:cs typeface="+mj-lt"/>
              </a:rPr>
              <a:t>Trust  Region  Methods</a:t>
            </a:r>
            <a:endParaRPr lang="en-US"/>
          </a:p>
        </p:txBody>
      </p:sp>
      <p:sp>
        <p:nvSpPr>
          <p:cNvPr id="3" name="Content Placeholder 2">
            <a:extLst>
              <a:ext uri="{FF2B5EF4-FFF2-40B4-BE49-F238E27FC236}">
                <a16:creationId xmlns:a16="http://schemas.microsoft.com/office/drawing/2014/main" id="{D4972D92-CAE9-4A27-8C7B-EA474DAD5B51}"/>
              </a:ext>
            </a:extLst>
          </p:cNvPr>
          <p:cNvSpPr>
            <a:spLocks noGrp="1"/>
          </p:cNvSpPr>
          <p:nvPr>
            <p:ph sz="half" idx="1"/>
          </p:nvPr>
        </p:nvSpPr>
        <p:spPr/>
        <p:txBody>
          <a:bodyPr>
            <a:normAutofit/>
          </a:bodyPr>
          <a:lstStyle/>
          <a:p>
            <a:pPr marL="0" indent="0">
              <a:buNone/>
            </a:pPr>
            <a:r>
              <a:rPr lang="en-US"/>
              <a:t> </a:t>
            </a:r>
          </a:p>
        </p:txBody>
      </p:sp>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8327C1A1-81E9-44D9-B92C-3D5D39388B58}"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7</a:t>
            </a:fld>
            <a:endParaRPr lang="en-US"/>
          </a:p>
        </p:txBody>
      </p:sp>
      <p:pic>
        <p:nvPicPr>
          <p:cNvPr id="2" name="Picture 8" descr="Text&#10;&#10;Description automatically generated">
            <a:extLst>
              <a:ext uri="{FF2B5EF4-FFF2-40B4-BE49-F238E27FC236}">
                <a16:creationId xmlns:a16="http://schemas.microsoft.com/office/drawing/2014/main" id="{CAB4C162-A7BC-4B25-9437-CBC3A3ADCEAB}"/>
              </a:ext>
            </a:extLst>
          </p:cNvPr>
          <p:cNvPicPr>
            <a:picLocks noGrp="1" noChangeAspect="1"/>
          </p:cNvPicPr>
          <p:nvPr>
            <p:ph sz="half" idx="2"/>
          </p:nvPr>
        </p:nvPicPr>
        <p:blipFill>
          <a:blip r:embed="rId3"/>
          <a:stretch>
            <a:fillRect/>
          </a:stretch>
        </p:blipFill>
        <p:spPr>
          <a:xfrm>
            <a:off x="1096281" y="1948408"/>
            <a:ext cx="7442366" cy="4024127"/>
          </a:xfrm>
        </p:spPr>
      </p:pic>
    </p:spTree>
    <p:extLst>
      <p:ext uri="{BB962C8B-B14F-4D97-AF65-F5344CB8AC3E}">
        <p14:creationId xmlns:p14="http://schemas.microsoft.com/office/powerpoint/2010/main" val="391793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p:txBody>
          <a:bodyPr/>
          <a:lstStyle/>
          <a:p>
            <a:r>
              <a:rPr lang="en-US">
                <a:ea typeface="+mj-lt"/>
                <a:cs typeface="+mj-lt"/>
              </a:rPr>
              <a:t>Trust  Region  Methods</a:t>
            </a:r>
            <a:endParaRPr lang="en-US"/>
          </a:p>
        </p:txBody>
      </p:sp>
      <p:sp>
        <p:nvSpPr>
          <p:cNvPr id="3" name="Content Placeholder 2">
            <a:extLst>
              <a:ext uri="{FF2B5EF4-FFF2-40B4-BE49-F238E27FC236}">
                <a16:creationId xmlns:a16="http://schemas.microsoft.com/office/drawing/2014/main" id="{D4972D92-CAE9-4A27-8C7B-EA474DAD5B51}"/>
              </a:ext>
            </a:extLst>
          </p:cNvPr>
          <p:cNvSpPr>
            <a:spLocks noGrp="1"/>
          </p:cNvSpPr>
          <p:nvPr>
            <p:ph sz="half" idx="1"/>
          </p:nvPr>
        </p:nvSpPr>
        <p:spPr/>
        <p:txBody>
          <a:bodyPr>
            <a:normAutofit/>
          </a:bodyPr>
          <a:lstStyle/>
          <a:p>
            <a:pPr marL="0" indent="0">
              <a:buNone/>
            </a:pPr>
            <a:r>
              <a:rPr lang="en-US"/>
              <a:t> </a:t>
            </a:r>
          </a:p>
        </p:txBody>
      </p:sp>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8327C1A1-81E9-44D9-B92C-3D5D39388B58}"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8</a:t>
            </a:fld>
            <a:endParaRPr lang="en-US"/>
          </a:p>
        </p:txBody>
      </p:sp>
      <p:pic>
        <p:nvPicPr>
          <p:cNvPr id="9" name="Picture 9" descr="Diagram&#10;&#10;Description automatically generated">
            <a:extLst>
              <a:ext uri="{FF2B5EF4-FFF2-40B4-BE49-F238E27FC236}">
                <a16:creationId xmlns:a16="http://schemas.microsoft.com/office/drawing/2014/main" id="{A0979906-FD6D-4CC2-8E44-2DC64985D1DE}"/>
              </a:ext>
            </a:extLst>
          </p:cNvPr>
          <p:cNvPicPr>
            <a:picLocks noGrp="1" noChangeAspect="1"/>
          </p:cNvPicPr>
          <p:nvPr>
            <p:ph sz="half" idx="2"/>
          </p:nvPr>
        </p:nvPicPr>
        <p:blipFill>
          <a:blip r:embed="rId3"/>
          <a:stretch>
            <a:fillRect/>
          </a:stretch>
        </p:blipFill>
        <p:spPr>
          <a:xfrm>
            <a:off x="1099001" y="1865670"/>
            <a:ext cx="8329284" cy="4269591"/>
          </a:xfrm>
        </p:spPr>
      </p:pic>
      <p:pic>
        <p:nvPicPr>
          <p:cNvPr id="10" name="Picture 10">
            <a:extLst>
              <a:ext uri="{FF2B5EF4-FFF2-40B4-BE49-F238E27FC236}">
                <a16:creationId xmlns:a16="http://schemas.microsoft.com/office/drawing/2014/main" id="{77DD9C01-6B99-48B1-BED0-631634107C0A}"/>
              </a:ext>
            </a:extLst>
          </p:cNvPr>
          <p:cNvPicPr>
            <a:picLocks noChangeAspect="1"/>
          </p:cNvPicPr>
          <p:nvPr/>
        </p:nvPicPr>
        <p:blipFill>
          <a:blip r:embed="rId4"/>
          <a:stretch>
            <a:fillRect/>
          </a:stretch>
        </p:blipFill>
        <p:spPr>
          <a:xfrm>
            <a:off x="8178775" y="5030449"/>
            <a:ext cx="1743075" cy="1219200"/>
          </a:xfrm>
          <a:prstGeom prst="rect">
            <a:avLst/>
          </a:prstGeom>
        </p:spPr>
      </p:pic>
    </p:spTree>
    <p:extLst>
      <p:ext uri="{BB962C8B-B14F-4D97-AF65-F5344CB8AC3E}">
        <p14:creationId xmlns:p14="http://schemas.microsoft.com/office/powerpoint/2010/main" val="256360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FD12B3-4587-4B5F-BB22-ACEA27AF92F8}"/>
              </a:ext>
            </a:extLst>
          </p:cNvPr>
          <p:cNvSpPr>
            <a:spLocks noGrp="1"/>
          </p:cNvSpPr>
          <p:nvPr>
            <p:ph type="title"/>
          </p:nvPr>
        </p:nvSpPr>
        <p:spPr/>
        <p:txBody>
          <a:bodyPr/>
          <a:lstStyle/>
          <a:p>
            <a:r>
              <a:rPr lang="en-US">
                <a:ea typeface="+mj-lt"/>
                <a:cs typeface="+mj-lt"/>
              </a:rPr>
              <a:t>Trust  Region  for  Policies</a:t>
            </a:r>
            <a:endParaRPr lang="en-US"/>
          </a:p>
        </p:txBody>
      </p:sp>
      <p:sp>
        <p:nvSpPr>
          <p:cNvPr id="3" name="Content Placeholder 2">
            <a:extLst>
              <a:ext uri="{FF2B5EF4-FFF2-40B4-BE49-F238E27FC236}">
                <a16:creationId xmlns:a16="http://schemas.microsoft.com/office/drawing/2014/main" id="{D4972D92-CAE9-4A27-8C7B-EA474DAD5B51}"/>
              </a:ext>
            </a:extLst>
          </p:cNvPr>
          <p:cNvSpPr>
            <a:spLocks noGrp="1"/>
          </p:cNvSpPr>
          <p:nvPr>
            <p:ph sz="half" idx="1"/>
          </p:nvPr>
        </p:nvSpPr>
        <p:spPr/>
        <p:txBody>
          <a:bodyPr>
            <a:normAutofit/>
          </a:bodyPr>
          <a:lstStyle/>
          <a:p>
            <a:pPr marL="0" indent="0">
              <a:buNone/>
            </a:pPr>
            <a:r>
              <a:rPr lang="en-US"/>
              <a:t> </a:t>
            </a:r>
          </a:p>
        </p:txBody>
      </p:sp>
      <p:sp>
        <p:nvSpPr>
          <p:cNvPr id="4" name="Date Placeholder 3">
            <a:extLst>
              <a:ext uri="{FF2B5EF4-FFF2-40B4-BE49-F238E27FC236}">
                <a16:creationId xmlns:a16="http://schemas.microsoft.com/office/drawing/2014/main" id="{4CC9D4E0-5D98-4EF7-BF6C-195FAFFF7AE9}"/>
              </a:ext>
            </a:extLst>
          </p:cNvPr>
          <p:cNvSpPr>
            <a:spLocks noGrp="1"/>
          </p:cNvSpPr>
          <p:nvPr>
            <p:ph type="dt" sz="half" idx="10"/>
          </p:nvPr>
        </p:nvSpPr>
        <p:spPr/>
        <p:txBody>
          <a:bodyPr/>
          <a:lstStyle/>
          <a:p>
            <a:fld id="{8327C1A1-81E9-44D9-B92C-3D5D39388B58}" type="datetime1">
              <a:rPr lang="en-US" smtClean="0"/>
              <a:t>11/3/2021</a:t>
            </a:fld>
            <a:endParaRPr lang="en-US"/>
          </a:p>
        </p:txBody>
      </p:sp>
      <p:sp>
        <p:nvSpPr>
          <p:cNvPr id="5" name="Footer Placeholder 4">
            <a:extLst>
              <a:ext uri="{FF2B5EF4-FFF2-40B4-BE49-F238E27FC236}">
                <a16:creationId xmlns:a16="http://schemas.microsoft.com/office/drawing/2014/main" id="{3B922C03-F4C3-4BA7-A706-5F49D3F2C22B}"/>
              </a:ext>
            </a:extLst>
          </p:cNvPr>
          <p:cNvSpPr>
            <a:spLocks noGrp="1"/>
          </p:cNvSpPr>
          <p:nvPr>
            <p:ph type="ftr" sz="quarter" idx="11"/>
          </p:nvPr>
        </p:nvSpPr>
        <p:spPr/>
        <p:txBody>
          <a:bodyPr/>
          <a:lstStyle/>
          <a:p>
            <a:r>
              <a:rPr lang="en-US"/>
              <a:t>Yikang, Gang</a:t>
            </a:r>
          </a:p>
        </p:txBody>
      </p:sp>
      <p:sp>
        <p:nvSpPr>
          <p:cNvPr id="6" name="Slide Number Placeholder 5">
            <a:extLst>
              <a:ext uri="{FF2B5EF4-FFF2-40B4-BE49-F238E27FC236}">
                <a16:creationId xmlns:a16="http://schemas.microsoft.com/office/drawing/2014/main" id="{6EBCAAA7-E7F4-4931-A584-F024DDFC7842}"/>
              </a:ext>
            </a:extLst>
          </p:cNvPr>
          <p:cNvSpPr>
            <a:spLocks noGrp="1"/>
          </p:cNvSpPr>
          <p:nvPr>
            <p:ph type="sldNum" sz="quarter" idx="12"/>
          </p:nvPr>
        </p:nvSpPr>
        <p:spPr/>
        <p:txBody>
          <a:bodyPr/>
          <a:lstStyle/>
          <a:p>
            <a:fld id="{6CBDA9D0-39C0-4752-98DE-57A22EA158CD}" type="slidenum">
              <a:rPr lang="en-US" smtClean="0"/>
              <a:t>9</a:t>
            </a:fld>
            <a:endParaRPr lang="en-US"/>
          </a:p>
        </p:txBody>
      </p:sp>
      <p:pic>
        <p:nvPicPr>
          <p:cNvPr id="2" name="Picture 8" descr="Text&#10;&#10;Description automatically generated">
            <a:extLst>
              <a:ext uri="{FF2B5EF4-FFF2-40B4-BE49-F238E27FC236}">
                <a16:creationId xmlns:a16="http://schemas.microsoft.com/office/drawing/2014/main" id="{6D713485-8068-49C1-95CF-A0E64B77AA88}"/>
              </a:ext>
            </a:extLst>
          </p:cNvPr>
          <p:cNvPicPr>
            <a:picLocks noGrp="1" noChangeAspect="1"/>
          </p:cNvPicPr>
          <p:nvPr>
            <p:ph sz="half" idx="2"/>
          </p:nvPr>
        </p:nvPicPr>
        <p:blipFill>
          <a:blip r:embed="rId3"/>
          <a:stretch>
            <a:fillRect/>
          </a:stretch>
        </p:blipFill>
        <p:spPr>
          <a:xfrm>
            <a:off x="1189969" y="1950017"/>
            <a:ext cx="6911465" cy="3995928"/>
          </a:xfrm>
        </p:spPr>
      </p:pic>
    </p:spTree>
    <p:extLst>
      <p:ext uri="{BB962C8B-B14F-4D97-AF65-F5344CB8AC3E}">
        <p14:creationId xmlns:p14="http://schemas.microsoft.com/office/powerpoint/2010/main" val="13820757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1541</Words>
  <Application>Microsoft Office PowerPoint</Application>
  <PresentationFormat>Widescreen</PresentationFormat>
  <Paragraphs>160</Paragraphs>
  <Slides>22</Slides>
  <Notes>11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Cambria Math</vt:lpstr>
      <vt:lpstr>Courier New</vt:lpstr>
      <vt:lpstr>Retrospect</vt:lpstr>
      <vt:lpstr>Proximal Policy Optimization</vt:lpstr>
      <vt:lpstr>Outline</vt:lpstr>
      <vt:lpstr>Review of Policy Gradient</vt:lpstr>
      <vt:lpstr>Limitations of Policy Gradient </vt:lpstr>
      <vt:lpstr>On-Policy  -&gt; Off-Policy </vt:lpstr>
      <vt:lpstr>Two  Important  Classes</vt:lpstr>
      <vt:lpstr>Trust  Region  Methods</vt:lpstr>
      <vt:lpstr>Trust  Region  Methods</vt:lpstr>
      <vt:lpstr>Trust  Region  for  Policies</vt:lpstr>
      <vt:lpstr>Why Does Policy Gradient Work?</vt:lpstr>
      <vt:lpstr>Policy  Gradient as Policy  Iteration</vt:lpstr>
      <vt:lpstr>Policy  Gradient as Policy  Iteration</vt:lpstr>
      <vt:lpstr>Bounding  The Distribution  Change</vt:lpstr>
      <vt:lpstr>What We Get So Far?</vt:lpstr>
      <vt:lpstr>Issue of Important Sampling </vt:lpstr>
      <vt:lpstr>PPO Algorithm (Adaptive KL Penalty) </vt:lpstr>
      <vt:lpstr>PPOv2 Algorithm (Clip) </vt:lpstr>
      <vt:lpstr>Comparison  </vt:lpstr>
      <vt:lpstr>PPOv2 Pseudocode </vt:lpstr>
      <vt:lpstr>Experiments in Continuous Domain </vt:lpstr>
      <vt:lpstr>Experiments in Atari Domain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optimization of adding new sensors</dc:title>
  <dc:creator>Gang Su</dc:creator>
  <cp:lastModifiedBy>Gang Su</cp:lastModifiedBy>
  <cp:revision>1</cp:revision>
  <dcterms:created xsi:type="dcterms:W3CDTF">2021-08-22T19:23:16Z</dcterms:created>
  <dcterms:modified xsi:type="dcterms:W3CDTF">2021-11-03T21:44:57Z</dcterms:modified>
</cp:coreProperties>
</file>