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9" r:id="rId3"/>
    <p:sldId id="280" r:id="rId4"/>
    <p:sldId id="284" r:id="rId5"/>
    <p:sldId id="257" r:id="rId6"/>
    <p:sldId id="258" r:id="rId7"/>
    <p:sldId id="259" r:id="rId8"/>
    <p:sldId id="272" r:id="rId9"/>
    <p:sldId id="260" r:id="rId10"/>
    <p:sldId id="263" r:id="rId11"/>
    <p:sldId id="264" r:id="rId12"/>
    <p:sldId id="266" r:id="rId13"/>
    <p:sldId id="267" r:id="rId14"/>
    <p:sldId id="268" r:id="rId15"/>
    <p:sldId id="270" r:id="rId16"/>
    <p:sldId id="271" r:id="rId17"/>
    <p:sldId id="274" r:id="rId18"/>
    <p:sldId id="275" r:id="rId19"/>
    <p:sldId id="276" r:id="rId20"/>
    <p:sldId id="278" r:id="rId21"/>
    <p:sldId id="282" r:id="rId22"/>
    <p:sldId id="285" r:id="rId23"/>
    <p:sldId id="277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7980" autoAdjust="0"/>
  </p:normalViewPr>
  <p:slideViewPr>
    <p:cSldViewPr snapToGrid="0">
      <p:cViewPr varScale="1">
        <p:scale>
          <a:sx n="59" d="100"/>
          <a:sy n="59" d="100"/>
        </p:scale>
        <p:origin x="1618" y="67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8623E-F88D-4B1B-8E35-47887B931091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1AD64-7795-4EF1-9590-A5DB2F4C8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256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131E7-4914-4F2C-8A4D-33409058B6DA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F505A-9786-46EC-973D-DD8F10BC20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93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505A-9786-46EC-973D-DD8F10BC20E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9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505A-9786-46EC-973D-DD8F10BC20E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086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505A-9786-46EC-973D-DD8F10BC20E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567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505A-9786-46EC-973D-DD8F10BC20E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71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505A-9786-46EC-973D-DD8F10BC20E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724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505A-9786-46EC-973D-DD8F10BC20E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334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505A-9786-46EC-973D-DD8F10BC20E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104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505A-9786-46EC-973D-DD8F10BC20E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885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505A-9786-46EC-973D-DD8F10BC20E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880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505A-9786-46EC-973D-DD8F10BC20E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512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505A-9786-46EC-973D-DD8F10BC20E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35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505A-9786-46EC-973D-DD8F10BC20E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290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505A-9786-46EC-973D-DD8F10BC20E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36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505A-9786-46EC-973D-DD8F10BC20E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697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505A-9786-46EC-973D-DD8F10BC20E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192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505A-9786-46EC-973D-DD8F10BC20E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69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505A-9786-46EC-973D-DD8F10BC20E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336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505A-9786-46EC-973D-DD8F10BC20E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610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505A-9786-46EC-973D-DD8F10BC20E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034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505A-9786-46EC-973D-DD8F10BC20E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90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DD6A-DB39-4BBA-98FD-F2E2B2FCAE80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35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720-1AC9-47B6-9FB3-7BA46E65D10B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955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221B-D456-4C25-92D8-57EB17CE3849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86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D566-E99B-46FF-BFEA-795185F51101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135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DEA7-B600-4EE7-AAA0-56AB74EFD622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33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8030-775B-43F9-9956-4524B84B4C78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345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7C2-4F30-4709-97D4-2BC31C6C890B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701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2CCF-9316-48FF-9F1B-0848E9092960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69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DF50-AA74-4242-9561-FFFCFDFB7880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742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9686-F876-4C9C-9C6C-D876D6DF4ED9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91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B8D1-8C04-4D5A-85F2-81680F05A592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525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413164"/>
            <a:ext cx="10515600" cy="4763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AF61C-CEE2-494F-AF93-BB5563950768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09A66-AB51-47A6-80B7-81BD2B5AA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16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altLang="en-US" sz="3200" kern="1200" dirty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bc.com/zhongwen/trad/china/2015/04/150401_china_9_cities_environmentn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https://biendata-cdn.b0.upaiyun.com/media/competition/2018/04/12/72295585649468892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8599"/>
            <a:ext cx="7823365" cy="376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08945"/>
          </a:xfrm>
        </p:spPr>
        <p:txBody>
          <a:bodyPr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en-US" altLang="zh-TW" b="1" dirty="0" smtClean="0">
                <a:solidFill>
                  <a:srgbClr val="002060"/>
                </a:solidFill>
              </a:rPr>
              <a:t>KDD CUP</a:t>
            </a:r>
            <a:r>
              <a:rPr lang="zh-TW" altLang="en-US" b="1" dirty="0" smtClean="0">
                <a:solidFill>
                  <a:srgbClr val="002060"/>
                </a:solidFill>
              </a:rPr>
              <a:t> </a:t>
            </a:r>
            <a:r>
              <a:rPr lang="en-US" altLang="zh-TW" b="1" dirty="0" smtClean="0">
                <a:solidFill>
                  <a:srgbClr val="002060"/>
                </a:solidFill>
              </a:rPr>
              <a:t>2018</a:t>
            </a:r>
            <a:br>
              <a:rPr lang="en-US" altLang="zh-TW" b="1" dirty="0" smtClean="0">
                <a:solidFill>
                  <a:srgbClr val="002060"/>
                </a:solidFill>
              </a:rPr>
            </a:br>
            <a:r>
              <a:rPr lang="zh-TW" altLang="en-US" sz="5300" b="1" dirty="0" smtClean="0">
                <a:solidFill>
                  <a:srgbClr val="002060"/>
                </a:solidFill>
              </a:rPr>
              <a:t>打東東</a:t>
            </a:r>
            <a:endParaRPr lang="zh-TW" altLang="en-US" sz="5300" b="1" dirty="0">
              <a:solidFill>
                <a:srgbClr val="00206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978939" y="4016831"/>
            <a:ext cx="3961269" cy="1655762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 smtClean="0"/>
              <a:t>指導老師：李漢銘 教授</a:t>
            </a:r>
            <a:endParaRPr lang="en-US" altLang="zh-TW" sz="2000" dirty="0" smtClean="0"/>
          </a:p>
          <a:p>
            <a:pPr algn="l"/>
            <a:r>
              <a:rPr lang="zh-TW" altLang="en-US" sz="2000" dirty="0" smtClean="0"/>
              <a:t>學生：</a:t>
            </a:r>
            <a:r>
              <a:rPr lang="en-US" altLang="zh-TW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M10615032 </a:t>
            </a:r>
            <a:r>
              <a:rPr lang="zh-TW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宋狄勳</a:t>
            </a:r>
            <a:endParaRPr lang="en-US" altLang="zh-TW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zh-TW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D10507007 </a:t>
            </a:r>
            <a:r>
              <a:rPr lang="zh-TW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連國辰</a:t>
            </a:r>
            <a:endParaRPr lang="en-US" altLang="zh-TW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zh-TW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 M10615095 </a:t>
            </a:r>
            <a:r>
              <a:rPr lang="zh-TW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謝義桐</a:t>
            </a:r>
            <a:endParaRPr lang="zh-TW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en-US" altLang="zh-TW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zh-TW" altLang="en-US" dirty="0"/>
          </a:p>
        </p:txBody>
      </p:sp>
      <p:sp>
        <p:nvSpPr>
          <p:cNvPr id="8" name="AutoShape 10" descr="ãKDD CUP2018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4784560" cy="47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8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285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77538"/>
            <a:ext cx="10515600" cy="4799425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400" b="1" dirty="0"/>
              <a:t>Step 2 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zh-TW" altLang="en-US" sz="2200" b="1" dirty="0"/>
              <a:t> </a:t>
            </a:r>
            <a:r>
              <a:rPr lang="zh-TW" altLang="en-US" sz="2200" b="1" dirty="0" smtClean="0"/>
              <a:t>  </a:t>
            </a:r>
            <a:r>
              <a:rPr lang="en-US" altLang="zh-TW" sz="2200" b="1" dirty="0" smtClean="0"/>
              <a:t>Join </a:t>
            </a:r>
            <a:r>
              <a:rPr lang="en-US" altLang="zh-TW" sz="2200" b="1" dirty="0"/>
              <a:t>Dataset </a:t>
            </a:r>
            <a:r>
              <a:rPr lang="en-US" altLang="zh-TW" sz="2200" b="1" dirty="0" smtClean="0"/>
              <a:t>:</a:t>
            </a:r>
          </a:p>
          <a:p>
            <a:pPr lvl="1">
              <a:spcAft>
                <a:spcPts val="1200"/>
              </a:spcAft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依據條件合併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zh-TW" sz="2200" b="1" dirty="0" smtClean="0"/>
          </a:p>
          <a:p>
            <a:pPr marL="0" indent="0">
              <a:spcAft>
                <a:spcPts val="1200"/>
              </a:spcAft>
              <a:buNone/>
            </a:pPr>
            <a:endParaRPr lang="en-US" altLang="zh-TW" sz="2200" b="1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819" y="3010097"/>
            <a:ext cx="5457295" cy="144850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409" y="4967436"/>
            <a:ext cx="5548345" cy="1375782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0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285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77538"/>
            <a:ext cx="10515600" cy="4799425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</a:t>
            </a:r>
            <a:r>
              <a:rPr lang="en-US" altLang="zh-TW" sz="2400" b="1" dirty="0"/>
              <a:t>3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200" b="1" dirty="0" smtClean="0"/>
              <a:t>Select Columns in Dataset :</a:t>
            </a:r>
          </a:p>
          <a:p>
            <a:pPr lvl="1">
              <a:spcAft>
                <a:spcPts val="1200"/>
              </a:spcAft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選定要輸入的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152" y="3694122"/>
            <a:ext cx="5541695" cy="992764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80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285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77538"/>
            <a:ext cx="10515600" cy="4799425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</a:t>
            </a:r>
            <a:r>
              <a:rPr lang="en-US" altLang="zh-TW" sz="2400" b="1" dirty="0" smtClean="0"/>
              <a:t>4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200" b="1" dirty="0" smtClean="0"/>
              <a:t>Clip Values :</a:t>
            </a:r>
          </a:p>
          <a:p>
            <a:pPr lvl="1">
              <a:spcAft>
                <a:spcPts val="1200"/>
              </a:spcAft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檢測異常值，並將具有異常的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掉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524" y="3850140"/>
            <a:ext cx="5391341" cy="99200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97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285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77538"/>
            <a:ext cx="10515600" cy="4799425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</a:t>
            </a:r>
            <a:r>
              <a:rPr lang="en-US" altLang="zh-TW" sz="2400" b="1" dirty="0"/>
              <a:t>5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200" b="1" dirty="0" smtClean="0"/>
              <a:t>Clean Missing Data :</a:t>
            </a:r>
          </a:p>
          <a:p>
            <a:pPr lvl="1">
              <a:spcAft>
                <a:spcPts val="1200"/>
              </a:spcAft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檢測有無空的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，並填入當天欄位的平均值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354" y="3903148"/>
            <a:ext cx="5095132" cy="96394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71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285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77538"/>
            <a:ext cx="10515600" cy="4799425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</a:t>
            </a:r>
            <a:r>
              <a:rPr lang="en-US" altLang="zh-TW" sz="2400" b="1" dirty="0" smtClean="0"/>
              <a:t>6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200" b="1" dirty="0" smtClean="0"/>
              <a:t>Execute Python Script :</a:t>
            </a:r>
          </a:p>
          <a:p>
            <a:pPr lvl="1">
              <a:spcAft>
                <a:spcPts val="1200"/>
              </a:spcAft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這個模塊允許使用者撰寫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Script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執行指令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Aft>
                <a:spcPts val="1200"/>
              </a:spcAft>
              <a:buNone/>
            </a:pPr>
            <a:endParaRPr lang="en-US" altLang="zh-TW" sz="2200" b="1" dirty="0" smtClean="0"/>
          </a:p>
          <a:p>
            <a:pPr lvl="1">
              <a:spcAft>
                <a:spcPts val="1200"/>
              </a:spcAft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825" y="4132615"/>
            <a:ext cx="4892792" cy="90753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6843" y="1204655"/>
            <a:ext cx="1018887" cy="480529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5977" y="1240280"/>
            <a:ext cx="1177576" cy="5007933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10153403" y="3744246"/>
            <a:ext cx="392190" cy="2339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0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285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77538"/>
            <a:ext cx="10515600" cy="4799425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</a:t>
            </a:r>
            <a:r>
              <a:rPr lang="en-US" altLang="zh-TW" sz="2400" b="1" dirty="0"/>
              <a:t>7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200" b="1" dirty="0" smtClean="0"/>
              <a:t>Split Data and Add Rows :</a:t>
            </a:r>
          </a:p>
          <a:p>
            <a:pPr lvl="1">
              <a:spcAft>
                <a:spcPts val="1200"/>
              </a:spcAft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有鑑於前面的分析，要分開交通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尖峰時段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離峰時段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Aft>
                <a:spcPts val="1200"/>
              </a:spcAft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Split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將尖峰時段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~9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時、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17~19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獨立出來，再使用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Rows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合併，剩餘的部分就是離峰時段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Aft>
                <a:spcPts val="1200"/>
              </a:spcAft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360" y="3751790"/>
            <a:ext cx="5500749" cy="299759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6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285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77538"/>
            <a:ext cx="10515600" cy="4799425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</a:t>
            </a:r>
            <a:r>
              <a:rPr lang="en-US" altLang="zh-TW" sz="2400" b="1" dirty="0" smtClean="0"/>
              <a:t>8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zh-TW" sz="2200" b="1" dirty="0"/>
              <a:t>Select Columns in Dataset :</a:t>
            </a:r>
          </a:p>
          <a:p>
            <a:pPr lvl="1">
              <a:spcAft>
                <a:spcPts val="1200"/>
              </a:spcAft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要把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PM2.5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PM10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O3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，拆成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份分開預測，使用此模塊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Exclude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其餘兩個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endParaRPr lang="zh-TW" altLang="en-US" dirty="0"/>
          </a:p>
          <a:p>
            <a:pPr marL="0" indent="0">
              <a:spcAft>
                <a:spcPts val="1200"/>
              </a:spcAft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152" y="3694122"/>
            <a:ext cx="5541695" cy="99276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7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285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77538"/>
            <a:ext cx="10515600" cy="4799425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</a:t>
            </a:r>
            <a:r>
              <a:rPr lang="en-US" altLang="zh-TW" sz="2400" b="1" dirty="0"/>
              <a:t>9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zh-TW" sz="2200" b="1" dirty="0"/>
              <a:t>Boosted Decision Tree Regression</a:t>
            </a:r>
            <a:r>
              <a:rPr lang="en-US" altLang="zh-TW" sz="2200" b="1" dirty="0" smtClean="0"/>
              <a:t>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zh-TW" altLang="en-US" sz="2200" b="1" dirty="0"/>
              <a:t>使用此模塊來創建一個使用</a:t>
            </a:r>
            <a:r>
              <a:rPr lang="en-US" altLang="zh-TW" sz="2200" b="1" dirty="0"/>
              <a:t>boosting</a:t>
            </a:r>
            <a:r>
              <a:rPr lang="zh-TW" altLang="en-US" sz="2200" b="1" dirty="0"/>
              <a:t>的回歸</a:t>
            </a:r>
            <a:r>
              <a:rPr lang="zh-TW" altLang="en-US" sz="2200" b="1" dirty="0" smtClean="0"/>
              <a:t>樹 </a:t>
            </a:r>
            <a:r>
              <a:rPr lang="zh-TW" altLang="en-US" sz="2200" b="1" dirty="0"/>
              <a:t>，這種回歸方法是一種監督學習方法</a:t>
            </a:r>
            <a:endParaRPr lang="en-US" altLang="zh-TW" sz="2200" b="1" dirty="0"/>
          </a:p>
          <a:p>
            <a:pPr lvl="1">
              <a:spcAft>
                <a:spcPts val="1200"/>
              </a:spcAft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595" y="3888388"/>
            <a:ext cx="5286886" cy="967818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61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4057134" y="2446366"/>
            <a:ext cx="174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</a:t>
            </a:r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峰</a:t>
            </a:r>
            <a:r>
              <a:rPr lang="en-US" altLang="zh-TW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</a:t>
            </a:r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285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77538"/>
            <a:ext cx="10515600" cy="4799425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400" b="1" dirty="0"/>
              <a:t>Step </a:t>
            </a:r>
            <a:r>
              <a:rPr lang="en-US" altLang="zh-TW" sz="2400" b="1" dirty="0" smtClean="0"/>
              <a:t>10 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zh-TW" sz="2400" b="1" dirty="0" smtClean="0"/>
              <a:t>Train Model, Score Model and Evaluate Model : 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zh-TW" sz="8000" b="1" dirty="0" smtClean="0"/>
          </a:p>
          <a:p>
            <a:pPr marL="0" indent="0">
              <a:spcAft>
                <a:spcPts val="1200"/>
              </a:spcAft>
              <a:buNone/>
            </a:pPr>
            <a:endParaRPr lang="en-US" altLang="zh-TW" sz="2200" b="1" dirty="0"/>
          </a:p>
          <a:p>
            <a:pPr lvl="1">
              <a:spcAft>
                <a:spcPts val="1200"/>
              </a:spcAft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186" y="2754143"/>
            <a:ext cx="8134723" cy="391134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125361" y="2446366"/>
            <a:ext cx="174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尖峰</a:t>
            </a:r>
            <a:r>
              <a:rPr lang="en-US" altLang="zh-TW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</a:t>
            </a:r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418606" y="2446366"/>
            <a:ext cx="174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</a:t>
            </a:r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峰</a:t>
            </a:r>
            <a:r>
              <a:rPr lang="en-US" altLang="zh-TW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</a:t>
            </a:r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endParaRPr lang="zh-TW" altLang="en-US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237870" y="2446366"/>
            <a:ext cx="174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尖峰</a:t>
            </a:r>
            <a:r>
              <a:rPr lang="en-US" altLang="zh-TW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Label</a:t>
            </a:r>
            <a:endParaRPr lang="zh-TW" altLang="en-US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87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285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77538"/>
            <a:ext cx="10515600" cy="4799425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</a:t>
            </a:r>
            <a:r>
              <a:rPr lang="en-US" altLang="zh-TW" sz="2400" b="1" dirty="0" smtClean="0"/>
              <a:t>11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zh-TW" sz="2200" b="1" dirty="0" smtClean="0"/>
              <a:t>Convert to CSV : </a:t>
            </a:r>
          </a:p>
          <a:p>
            <a:pPr>
              <a:spcAft>
                <a:spcPts val="1200"/>
              </a:spcAft>
            </a:pPr>
            <a:r>
              <a:rPr lang="zh-TW" altLang="en-US" b="1" dirty="0" smtClean="0"/>
              <a:t>將尖峰與離峰的預測資料合併起來</a:t>
            </a:r>
            <a:r>
              <a:rPr lang="zh-TW" altLang="en-US" b="1" dirty="0" smtClean="0"/>
              <a:t>，</a:t>
            </a:r>
            <a:r>
              <a:rPr lang="zh-TW" altLang="en-US" b="1" dirty="0"/>
              <a:t>並</a:t>
            </a:r>
            <a:r>
              <a:rPr lang="zh-TW" altLang="en-US" b="1" dirty="0" smtClean="0"/>
              <a:t>觀察</a:t>
            </a:r>
            <a:r>
              <a:rPr lang="zh-TW" altLang="en-US" b="1" dirty="0" smtClean="0"/>
              <a:t>預測的結果</a:t>
            </a:r>
            <a:endParaRPr lang="en-US" altLang="zh-TW" b="1" dirty="0"/>
          </a:p>
          <a:p>
            <a:pPr lvl="1">
              <a:spcAft>
                <a:spcPts val="1200"/>
              </a:spcAft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100" y="3142353"/>
            <a:ext cx="6827811" cy="306074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9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機動車影響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2329" y="1558775"/>
            <a:ext cx="11087341" cy="406306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38200" y="6040582"/>
            <a:ext cx="1010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BBC </a:t>
            </a:r>
            <a:r>
              <a:rPr lang="zh-TW" altLang="en-US" dirty="0"/>
              <a:t>中文</a:t>
            </a:r>
            <a:r>
              <a:rPr lang="zh-TW" altLang="en-US" dirty="0" smtClean="0"/>
              <a:t>網</a:t>
            </a:r>
            <a:r>
              <a:rPr lang="en-US" altLang="zh-TW" dirty="0" smtClean="0"/>
              <a:t>:http://www.bbc.com/zhongwen/trad/china/2015/04/150401_china_9_cities_environmentnt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02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遇到的問題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zh-TW" altLang="en-US" sz="2400" dirty="0" smtClean="0"/>
              <a:t>尋找更適合</a:t>
            </a:r>
            <a:r>
              <a:rPr lang="zh-TW" altLang="en-US" sz="2400" dirty="0"/>
              <a:t>的演算法，與正規化方式</a:t>
            </a:r>
            <a:endParaRPr lang="en-US" altLang="zh-TW" sz="2400" dirty="0"/>
          </a:p>
          <a:p>
            <a:pPr>
              <a:spcAft>
                <a:spcPts val="1800"/>
              </a:spcAft>
            </a:pPr>
            <a:r>
              <a:rPr lang="zh-TW" altLang="en-US" sz="2400" dirty="0" smtClean="0"/>
              <a:t>需要在</a:t>
            </a:r>
            <a:r>
              <a:rPr lang="zh-TW" altLang="en-US" sz="2400" dirty="0"/>
              <a:t>合適的</a:t>
            </a:r>
            <a:r>
              <a:rPr lang="en-US" altLang="zh-TW" sz="2400" dirty="0"/>
              <a:t>Data</a:t>
            </a:r>
            <a:r>
              <a:rPr lang="zh-TW" altLang="en-US" sz="2400" dirty="0"/>
              <a:t>中創造出更有用的</a:t>
            </a:r>
            <a:r>
              <a:rPr lang="en-US" altLang="zh-TW" sz="2400" dirty="0"/>
              <a:t>Feature</a:t>
            </a:r>
            <a:r>
              <a:rPr lang="zh-TW" altLang="en-US" sz="2400" dirty="0"/>
              <a:t>，並分開進行訓練</a:t>
            </a:r>
            <a:endParaRPr lang="en-US" altLang="zh-TW" sz="2400" dirty="0"/>
          </a:p>
          <a:p>
            <a:pPr>
              <a:spcAft>
                <a:spcPts val="1800"/>
              </a:spcAft>
            </a:pPr>
            <a:endParaRPr lang="en-US" altLang="zh-TW" sz="2400" dirty="0" smtClean="0"/>
          </a:p>
          <a:p>
            <a:pPr>
              <a:spcAft>
                <a:spcPts val="1800"/>
              </a:spcAft>
            </a:pPr>
            <a:endParaRPr lang="en-US" altLang="zh-TW" sz="2400" dirty="0" smtClean="0"/>
          </a:p>
          <a:p>
            <a:pPr>
              <a:spcAft>
                <a:spcPts val="1800"/>
              </a:spcAft>
            </a:pPr>
            <a:endParaRPr lang="en-US" altLang="zh-TW" sz="24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68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改進方</a:t>
            </a:r>
            <a:r>
              <a:rPr lang="zh-TW" altLang="en-US" dirty="0"/>
              <a:t>法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15" name="內容版面配置區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zh-TW" altLang="en-US" sz="2400" dirty="0" smtClean="0"/>
              <a:t>根據不同季節分開做</a:t>
            </a:r>
            <a:r>
              <a:rPr lang="en-US" altLang="zh-TW" sz="2400" dirty="0" smtClean="0"/>
              <a:t>Training</a:t>
            </a:r>
            <a:r>
              <a:rPr lang="zh-TW" altLang="en-US" sz="2400" dirty="0" smtClean="0"/>
              <a:t>和</a:t>
            </a:r>
            <a:r>
              <a:rPr lang="en-US" altLang="zh-TW" sz="2400" dirty="0" smtClean="0"/>
              <a:t>Testing</a:t>
            </a:r>
          </a:p>
          <a:p>
            <a:pPr>
              <a:spcAft>
                <a:spcPts val="1800"/>
              </a:spcAft>
            </a:pPr>
            <a:endParaRPr lang="en-US" altLang="zh-TW" sz="2400" dirty="0" smtClean="0"/>
          </a:p>
          <a:p>
            <a:pPr>
              <a:spcAft>
                <a:spcPts val="1800"/>
              </a:spcAft>
            </a:pPr>
            <a:endParaRPr lang="en-US" altLang="zh-TW" sz="2400" dirty="0" smtClean="0"/>
          </a:p>
          <a:p>
            <a:pPr>
              <a:spcAft>
                <a:spcPts val="1800"/>
              </a:spcAft>
            </a:pPr>
            <a:endParaRPr lang="en-US" altLang="zh-TW" sz="2400" dirty="0" smtClean="0"/>
          </a:p>
          <a:p>
            <a:endParaRPr lang="zh-TW" altLang="en-US" dirty="0"/>
          </a:p>
        </p:txBody>
      </p:sp>
      <p:pic>
        <p:nvPicPr>
          <p:cNvPr id="29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936" y="2627251"/>
            <a:ext cx="10062128" cy="2128765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447799" y="5620325"/>
            <a:ext cx="9560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4B4F56"/>
                </a:solidFill>
                <a:latin typeface="Helvetica" panose="020B0604020202020204" pitchFamily="34" charset="0"/>
              </a:rPr>
              <a:t>BBC </a:t>
            </a:r>
            <a:r>
              <a:rPr lang="zh-TW" altLang="en-US" dirty="0">
                <a:solidFill>
                  <a:srgbClr val="4B4F56"/>
                </a:solidFill>
                <a:latin typeface="Helvetica" panose="020B0604020202020204" pitchFamily="34" charset="0"/>
              </a:rPr>
              <a:t>中文網</a:t>
            </a:r>
            <a:r>
              <a:rPr lang="en-US" altLang="zh-TW" dirty="0">
                <a:solidFill>
                  <a:srgbClr val="4B4F56"/>
                </a:solidFill>
                <a:latin typeface="Helvetica" panose="020B0604020202020204" pitchFamily="34" charset="0"/>
              </a:rPr>
              <a:t>:</a:t>
            </a:r>
            <a:r>
              <a:rPr lang="en-US" altLang="zh-TW" dirty="0">
                <a:solidFill>
                  <a:srgbClr val="365899"/>
                </a:solidFill>
                <a:latin typeface="Helvetica" panose="020B0604020202020204" pitchFamily="34" charset="0"/>
                <a:hlinkClick r:id="rId4"/>
              </a:rPr>
              <a:t>http://www.bbc.com/zhongwen/trad/china/2015/04/150401_china_9_cities_environmentnt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143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改進方</a:t>
            </a:r>
            <a:r>
              <a:rPr lang="zh-TW" altLang="en-US" dirty="0"/>
              <a:t>法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2072" y="2138556"/>
            <a:ext cx="6350574" cy="411509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52972" y="6410037"/>
            <a:ext cx="507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百度地圖</a:t>
            </a:r>
            <a:r>
              <a:rPr lang="en-US" altLang="zh-TW" dirty="0" smtClean="0"/>
              <a:t>:</a:t>
            </a:r>
            <a:r>
              <a:rPr lang="zh-TW" altLang="en-US" dirty="0" smtClean="0"/>
              <a:t>工業區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 rot="15390507">
            <a:off x="5285983" y="4025282"/>
            <a:ext cx="1801091" cy="95134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3307869" y="2360904"/>
            <a:ext cx="1717964" cy="42487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9658903">
            <a:off x="6584919" y="2218665"/>
            <a:ext cx="1717964" cy="42487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20120222">
            <a:off x="3413064" y="3303685"/>
            <a:ext cx="1717964" cy="42487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8476730">
            <a:off x="4312394" y="4049730"/>
            <a:ext cx="1426878" cy="35288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5254560" y="2334842"/>
            <a:ext cx="1179444" cy="117944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>
          <a:xfrm>
            <a:off x="838200" y="1413164"/>
            <a:ext cx="10515600" cy="4763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zh-TW" altLang="en-US" sz="2400" dirty="0" smtClean="0"/>
              <a:t>根據風向影響程度決定不同</a:t>
            </a:r>
            <a:r>
              <a:rPr lang="zh-TW" altLang="en-US" sz="2400" dirty="0"/>
              <a:t>的</a:t>
            </a:r>
            <a:r>
              <a:rPr lang="zh-TW" altLang="en-US" sz="2400" dirty="0" smtClean="0"/>
              <a:t>權重</a:t>
            </a:r>
            <a:endParaRPr lang="en-US" altLang="zh-TW" sz="2400" dirty="0" smtClean="0"/>
          </a:p>
          <a:p>
            <a:pPr>
              <a:spcAft>
                <a:spcPts val="1800"/>
              </a:spcAft>
            </a:pPr>
            <a:endParaRPr lang="en-US" altLang="zh-TW" sz="2400" dirty="0" smtClean="0"/>
          </a:p>
          <a:p>
            <a:pPr>
              <a:spcAft>
                <a:spcPts val="1800"/>
              </a:spcAft>
            </a:pPr>
            <a:endParaRPr lang="en-US" altLang="zh-TW" sz="2400" dirty="0" smtClean="0"/>
          </a:p>
          <a:p>
            <a:pPr>
              <a:spcAft>
                <a:spcPts val="1800"/>
              </a:spcAft>
            </a:pPr>
            <a:endParaRPr lang="en-US" altLang="zh-TW" sz="2400" dirty="0" smtClean="0"/>
          </a:p>
          <a:p>
            <a:pPr>
              <a:spcAft>
                <a:spcPts val="1800"/>
              </a:spcAft>
            </a:pPr>
            <a:endParaRPr lang="en-US" altLang="zh-TW" sz="24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056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3514"/>
            <a:ext cx="10515600" cy="43234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20000" dirty="0" smtClean="0">
                <a:solidFill>
                  <a:srgbClr val="0070C0"/>
                </a:solidFill>
              </a:rPr>
              <a:t>Q&amp;A</a:t>
            </a:r>
            <a:endParaRPr lang="zh-TW" altLang="en-US" sz="20000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8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機動車影響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147907"/>
            <a:ext cx="6160651" cy="35907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69957"/>
            <a:ext cx="5963176" cy="346873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158833" y="5362097"/>
            <a:ext cx="6003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2016 </a:t>
            </a:r>
            <a:r>
              <a:rPr lang="zh-CN" altLang="en-US" dirty="0"/>
              <a:t>北京市交通发展年度报</a:t>
            </a:r>
            <a:r>
              <a:rPr lang="zh-CN" altLang="en-US" dirty="0" smtClean="0"/>
              <a:t>告</a:t>
            </a:r>
            <a:r>
              <a:rPr lang="en-US" altLang="zh-CN" dirty="0" smtClean="0"/>
              <a:t>-</a:t>
            </a:r>
            <a:r>
              <a:rPr lang="zh-CN" altLang="en-US" dirty="0" smtClean="0"/>
              <a:t>北京</a:t>
            </a:r>
            <a:r>
              <a:rPr lang="zh-CN" altLang="en-US" dirty="0"/>
              <a:t>交通发展</a:t>
            </a:r>
            <a:r>
              <a:rPr lang="zh-CN" altLang="en-US" dirty="0" smtClean="0"/>
              <a:t>研究院</a:t>
            </a:r>
            <a:endParaRPr lang="en-US" altLang="zh-CN" dirty="0" smtClean="0"/>
          </a:p>
          <a:p>
            <a:r>
              <a:rPr lang="en-US" altLang="zh-CN" dirty="0" smtClean="0"/>
              <a:t>http://www.bjtrc.org.cn/InfoCenter/NewsAttach/2016%E5%B9%B4%E5%8C%97%E4%BA%AC%E4%BA%A4%E9%80%9A%E5%8F%91%E5%B1%95%E5%B9%B4%E6%8A%A5_20161202124122244.pdf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2641600" y="1385455"/>
            <a:ext cx="0" cy="27524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493490" y="1385455"/>
            <a:ext cx="0" cy="27524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7564582" y="1269957"/>
            <a:ext cx="0" cy="27524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0104581" y="1269957"/>
            <a:ext cx="0" cy="27524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93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 sz="2800" dirty="0" smtClean="0"/>
              <a:t>Temperature</a:t>
            </a:r>
            <a:r>
              <a:rPr lang="en-US" altLang="zh-TW" sz="2800" dirty="0"/>
              <a:t> </a:t>
            </a:r>
            <a:endParaRPr lang="en-US" altLang="zh-TW" sz="2800" dirty="0"/>
          </a:p>
          <a:p>
            <a:pPr>
              <a:spcAft>
                <a:spcPts val="600"/>
              </a:spcAft>
            </a:pPr>
            <a:r>
              <a:rPr lang="en-US" altLang="zh-TW" sz="2800" dirty="0"/>
              <a:t>Pressure</a:t>
            </a:r>
          </a:p>
          <a:p>
            <a:pPr>
              <a:spcAft>
                <a:spcPts val="600"/>
              </a:spcAft>
            </a:pPr>
            <a:r>
              <a:rPr lang="en-US" altLang="zh-TW" sz="2800" dirty="0"/>
              <a:t>H</a:t>
            </a:r>
            <a:r>
              <a:rPr lang="en-US" altLang="zh-TW" sz="2800" dirty="0" smtClean="0"/>
              <a:t>umidity</a:t>
            </a:r>
            <a:r>
              <a:rPr lang="en-US" altLang="zh-TW" sz="2800" dirty="0"/>
              <a:t> </a:t>
            </a:r>
            <a:endParaRPr lang="en-US" altLang="zh-TW" sz="2800" dirty="0"/>
          </a:p>
          <a:p>
            <a:pPr>
              <a:spcAft>
                <a:spcPts val="600"/>
              </a:spcAft>
            </a:pPr>
            <a:r>
              <a:rPr lang="en-US" altLang="zh-TW" sz="2800" dirty="0" err="1" smtClean="0"/>
              <a:t>Wind_speed</a:t>
            </a:r>
            <a:endParaRPr lang="en-US" altLang="zh-TW" sz="2800" dirty="0"/>
          </a:p>
          <a:p>
            <a:pPr>
              <a:spcAft>
                <a:spcPts val="600"/>
              </a:spcAft>
            </a:pPr>
            <a:r>
              <a:rPr lang="en-US" altLang="zh-TW" sz="2800" dirty="0" smtClean="0"/>
              <a:t>Weather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20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實驗工具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Microsoft Azure Machine Learning Studio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011" y="1963529"/>
            <a:ext cx="8768375" cy="4213434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87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52" y="1972710"/>
            <a:ext cx="10058400" cy="34956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Ranking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52052" y="3913239"/>
            <a:ext cx="10301748" cy="3539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6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237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" y="958362"/>
            <a:ext cx="11291888" cy="5688983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72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237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981" y="958362"/>
            <a:ext cx="7902038" cy="583034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23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400" b="1" dirty="0"/>
              <a:t>Step 1 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zh-TW" sz="2200" b="1" dirty="0"/>
              <a:t>   </a:t>
            </a:r>
            <a:r>
              <a:rPr lang="zh-TW" altLang="en-US" sz="2200" b="1" dirty="0"/>
              <a:t>上傳</a:t>
            </a:r>
            <a:r>
              <a:rPr lang="en-US" altLang="zh-TW" sz="2200" b="1" dirty="0"/>
              <a:t>Dataset </a:t>
            </a:r>
            <a:r>
              <a:rPr lang="en-US" altLang="zh-TW" sz="2200" b="1" dirty="0" smtClean="0"/>
              <a:t>:</a:t>
            </a:r>
          </a:p>
          <a:p>
            <a:pPr lvl="1">
              <a:spcAft>
                <a:spcPts val="1200"/>
              </a:spcAft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Data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上傳到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822" y="3502812"/>
            <a:ext cx="5734050" cy="5059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822" y="4503361"/>
            <a:ext cx="5734050" cy="51449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81299" y="3639426"/>
            <a:ext cx="2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Training Data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81299" y="4575945"/>
            <a:ext cx="2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Testing Data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A66-AB51-47A6-80B7-81BD2B5AAE9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99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LAB主題</Template>
  <TotalTime>599</TotalTime>
  <Words>466</Words>
  <Application>Microsoft Office PowerPoint</Application>
  <PresentationFormat>寬螢幕</PresentationFormat>
  <Paragraphs>145</Paragraphs>
  <Slides>23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等线</vt:lpstr>
      <vt:lpstr>微軟正黑體</vt:lpstr>
      <vt:lpstr>新細明體</vt:lpstr>
      <vt:lpstr>Arial</vt:lpstr>
      <vt:lpstr>Calibri</vt:lpstr>
      <vt:lpstr>Helvetica</vt:lpstr>
      <vt:lpstr>Office 佈景主題</vt:lpstr>
      <vt:lpstr>KDD CUP 2018 打東東</vt:lpstr>
      <vt:lpstr>機動車影響</vt:lpstr>
      <vt:lpstr>機動車影響</vt:lpstr>
      <vt:lpstr>Feature</vt:lpstr>
      <vt:lpstr>實驗工具</vt:lpstr>
      <vt:lpstr>Ranking</vt:lpstr>
      <vt:lpstr>流程圖</vt:lpstr>
      <vt:lpstr>流程圖</vt:lpstr>
      <vt:lpstr>實驗流程</vt:lpstr>
      <vt:lpstr>實驗流程</vt:lpstr>
      <vt:lpstr>實驗流程</vt:lpstr>
      <vt:lpstr>實驗流程</vt:lpstr>
      <vt:lpstr>實驗流程</vt:lpstr>
      <vt:lpstr>實驗流程</vt:lpstr>
      <vt:lpstr>實驗流程</vt:lpstr>
      <vt:lpstr>實驗流程</vt:lpstr>
      <vt:lpstr>實驗流程</vt:lpstr>
      <vt:lpstr>實驗流程</vt:lpstr>
      <vt:lpstr>實驗流程</vt:lpstr>
      <vt:lpstr>遇到的問題</vt:lpstr>
      <vt:lpstr>改進方法</vt:lpstr>
      <vt:lpstr>改進方法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 2018</dc:title>
  <dc:creator>ISLAB</dc:creator>
  <cp:lastModifiedBy>ISLAB</cp:lastModifiedBy>
  <cp:revision>192</cp:revision>
  <dcterms:created xsi:type="dcterms:W3CDTF">2018-05-02T11:54:45Z</dcterms:created>
  <dcterms:modified xsi:type="dcterms:W3CDTF">2018-05-03T09:15:30Z</dcterms:modified>
</cp:coreProperties>
</file>