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notesSlides/notesSlide1.xml" ContentType="application/vnd.openxmlformats-officedocument.presentationml.notesSlide+xml"/>
  <Override PartName="/ppt/ink/ink8.xml" ContentType="application/inkml+xml"/>
  <Override PartName="/ppt/ink/ink9.xml" ContentType="application/inkml+xml"/>
  <Override PartName="/ppt/ink/ink10.xml" ContentType="application/inkml+xml"/>
  <Override PartName="/ppt/ink/ink11.xml" ContentType="application/inkml+xml"/>
  <Override PartName="/ppt/notesSlides/notesSlide2.xml" ContentType="application/vnd.openxmlformats-officedocument.presentationml.notesSlide+xml"/>
  <Override PartName="/ppt/ink/ink12.xml" ContentType="application/inkml+xml"/>
  <Override PartName="/ppt/ink/ink13.xml" ContentType="application/inkml+xml"/>
  <Override PartName="/ppt/ink/ink1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70" r:id="rId5"/>
    <p:sldId id="261" r:id="rId6"/>
    <p:sldId id="272" r:id="rId7"/>
    <p:sldId id="262" r:id="rId8"/>
    <p:sldId id="273" r:id="rId9"/>
    <p:sldId id="263" r:id="rId10"/>
    <p:sldId id="265" r:id="rId11"/>
    <p:sldId id="274" r:id="rId12"/>
    <p:sldId id="275" r:id="rId13"/>
    <p:sldId id="278" r:id="rId14"/>
    <p:sldId id="267" r:id="rId15"/>
    <p:sldId id="277" r:id="rId16"/>
    <p:sldId id="27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CC89FD1-AF0C-4DBE-9E17-4D097D550CCB}">
          <p14:sldIdLst>
            <p14:sldId id="256"/>
            <p14:sldId id="257"/>
            <p14:sldId id="258"/>
            <p14:sldId id="270"/>
            <p14:sldId id="261"/>
            <p14:sldId id="272"/>
            <p14:sldId id="262"/>
            <p14:sldId id="273"/>
            <p14:sldId id="263"/>
            <p14:sldId id="265"/>
            <p14:sldId id="274"/>
            <p14:sldId id="275"/>
            <p14:sldId id="278"/>
            <p14:sldId id="267"/>
            <p14:sldId id="277"/>
            <p14:sldId id="27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A7EA"/>
    <a:srgbClr val="D5A3C7"/>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741" autoAdjust="0"/>
  </p:normalViewPr>
  <p:slideViewPr>
    <p:cSldViewPr snapToGrid="0">
      <p:cViewPr varScale="1">
        <p:scale>
          <a:sx n="73" d="100"/>
          <a:sy n="73" d="100"/>
        </p:scale>
        <p:origin x="40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15T09:41:41.056"/>
    </inkml:context>
    <inkml:brush xml:id="br0">
      <inkml:brushProperty name="width" value="0.05" units="cm"/>
      <inkml:brushProperty name="height" value="0.05" units="cm"/>
    </inkml:brush>
  </inkml:definitions>
  <inkml:trace contextRef="#ctx0" brushRef="#br0">1 11 4816 0 0,'3'3'0'0'0,"1"-6"56"0"0,-4-5 48 0 0,0 6-8 0 0,1 2-48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16T05:14:16.189"/>
    </inkml:context>
    <inkml:brush xml:id="br0">
      <inkml:brushProperty name="width" value="0.05" units="cm"/>
      <inkml:brushProperty name="height" value="0.05" units="cm"/>
    </inkml:brush>
  </inkml:definitions>
  <inkml:trace contextRef="#ctx0" brushRef="#br0">13 2 2000 0 0,'0'3'0'0'0,"0"1"8"0"0,-5-11 8 0 0,0 5 24 0 0,2 11 8 0 0,11-3-16 0 0,17 8-64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16T06:22:36.608"/>
    </inkml:context>
    <inkml:brush xml:id="br0">
      <inkml:brushProperty name="width" value="0.05" units="cm"/>
      <inkml:brushProperty name="height" value="0.05" units="cm"/>
    </inkml:brush>
  </inkml:definitions>
  <inkml:trace contextRef="#ctx0" brushRef="#br0">31 74 10040 0 0,'0'0'0'0'0,"-8"-13"128"0"0,-6-20 120 0 0,6 9 128 0 0,8 21 152 0 0,0 11-200 0 0,0-3-176 0 0,0 0-72 0 0,0 0-80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16T07:06:12.941"/>
    </inkml:context>
    <inkml:brush xml:id="br0">
      <inkml:brushProperty name="width" value="0.05" units="cm"/>
      <inkml:brushProperty name="height" value="0.05" units="cm"/>
    </inkml:brush>
  </inkml:definitions>
  <inkml:trace contextRef="#ctx0" brushRef="#br0">94 21 10152 0 0,'-7'-3'0'0'0,"-7"-3"120"0"0,-11 1 136 0 0,4-2 104 0 0,9 7 96 0 0,3 0-168 0 0,4 0-176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16T07:14:50.476"/>
    </inkml:context>
    <inkml:brush xml:id="br0">
      <inkml:brushProperty name="width" value="0.05" units="cm"/>
      <inkml:brushProperty name="height" value="0.05" units="cm"/>
    </inkml:brush>
  </inkml:definitions>
  <inkml:trace contextRef="#ctx0" brushRef="#br0">128 60 3000 0 0,'0'-4'1'0'0,"-2"-4"2"0"0,0 0 2 0 0,-3-3 9 0 0,-2-7 31 0 0,6 7 7 0 0,1 12-27 0 0,0 0 1 0 0,0 1-1 0 0,-1-1 1 0 0,1 0-1 0 0,0 0 1 0 0,0 0-1 0 0,0 0 1 0 0,-1 0-1 0 0,1 0 0 0 0,-1-1 1 0 0,1 1-1 0 0,-1 0 1 0 0,1 0-1 0 0,-1 0 1 0 0,1 0-1 0 0,-1 0 1 0 0,0-1-1 0 0,1 1 0 0 0,-1 0 1 0 0,0 0-1 0 0,0-1 1 0 0,0 1-1 0 0,0-1 1 0 0,1 1-1 0 0,-1-1 1 0 0,0 1-1 0 0,0-1 1 0 0,0 1-1 0 0,0-1 0 0 0,-2 1 1 0 0,-1 0 13 0 0,0 1 1 0 0,0 0-1 0 0,1 1 1 0 0,-1-1 0 0 0,0 1-1 0 0,1 0 1 0 0,-6 5-1 0 0,-25 30 56 0 0,12-5 1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16T08:50:38.226"/>
    </inkml:context>
    <inkml:brush xml:id="br0">
      <inkml:brushProperty name="width" value="0.05" units="cm"/>
      <inkml:brushProperty name="height" value="0.05" units="cm"/>
    </inkml:brush>
  </inkml:definitions>
  <inkml:trace contextRef="#ctx0" brushRef="#br0">60 43 4312 0 0,'3'0'0'0'0,"-12"-9"48"0"0,-19-10 40 0 0,2 5 48 0 0,30 16 24 0 0,8 10-32 0 0,-3 2-40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20T15:33:35.929"/>
    </inkml:context>
    <inkml:brush xml:id="br0">
      <inkml:brushProperty name="width" value="0.05" units="cm"/>
      <inkml:brushProperty name="height" value="0.05" units="cm"/>
    </inkml:brush>
  </inkml:definitions>
  <inkml:trace contextRef="#ctx0" brushRef="#br0">18 9 2504 0 0,'-1'0'0'0'0,"-2"0"0"0"0,0-4 0 0 0,-2-1 0 0 0,2 7-16 0 0,0 5 16 0 0,3-4-136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15T09:41:44.157"/>
    </inkml:context>
    <inkml:brush xml:id="br0">
      <inkml:brushProperty name="width" value="0.05" units="cm"/>
      <inkml:brushProperty name="height" value="0.05" units="cm"/>
    </inkml:brush>
  </inkml:definitions>
  <inkml:trace contextRef="#ctx0" brushRef="#br0">0 4 8536 0 0,'0'-3'0'0'0,"0"6"0"0"0,0 7 0 0 0,10-10 8 0 0,17 0 8 0 0,1 0-8 0 0,0 0-8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15T09:41:45.850"/>
    </inkml:context>
    <inkml:brush xml:id="br0">
      <inkml:brushProperty name="width" value="0.05" units="cm"/>
      <inkml:brushProperty name="height" value="0.05" units="cm"/>
    </inkml:brush>
  </inkml:definitions>
  <inkml:trace contextRef="#ctx0" brushRef="#br0">0 2 9144 0 0,'2'0'0'0'0,"5"-1"0"0"0,-2 1-8 0 0,18 1 0 0 0,22 21-64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15T09:41:48.766"/>
    </inkml:context>
    <inkml:brush xml:id="br0">
      <inkml:brushProperty name="width" value="0.05" units="cm"/>
      <inkml:brushProperty name="height" value="0.05" units="cm"/>
    </inkml:brush>
  </inkml:definitions>
  <inkml:trace contextRef="#ctx0" brushRef="#br0">7 1 4912 0 0,'-4'8'0'0'0,"1"-3"0"0"0,11-18-16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15T09:41:49.725"/>
    </inkml:context>
    <inkml:brush xml:id="br0">
      <inkml:brushProperty name="width" value="0.05" units="cm"/>
      <inkml:brushProperty name="height" value="0.05" units="cm"/>
    </inkml:brush>
  </inkml:definitions>
  <inkml:trace contextRef="#ctx0" brushRef="#br0">1 1 1600 0 0,'1'0'0'0'0,"6"0"0"0"0,-2 0 0 0 0,7 8 8 0 0,-1 0-8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15T09:41:50.085"/>
    </inkml:context>
    <inkml:brush xml:id="br0">
      <inkml:brushProperty name="width" value="0.05" units="cm"/>
      <inkml:brushProperty name="height" value="0.05" units="cm"/>
    </inkml:brush>
  </inkml:definitions>
  <inkml:trace contextRef="#ctx0" brushRef="#br0">3 1 6728 0 0,'-2'0'0'0'0,"4"8"88"0"0,1 10 96 0 0,-3 4 248 0 0,8-2 240 0 0,12 18-336 0 0,-7-13-144 0 0,2 4 0 0 0,2 0-8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16T05:14:14.695"/>
    </inkml:context>
    <inkml:brush xml:id="br0">
      <inkml:brushProperty name="width" value="0.05" units="cm"/>
      <inkml:brushProperty name="height" value="0.05" units="cm"/>
    </inkml:brush>
  </inkml:definitions>
  <inkml:trace contextRef="#ctx0" brushRef="#br0">1 0 3712 0 0,'5'4'9'0'0,"11"8"-4"0"0,-16-12-1 0 0,0 0-1 0 0,0 0 0 0 0,-1 0 1 0 0,1 0-1 0 0,0 0 1 0 0,0 0-1 0 0,0 0 0 0 0,-1 0 1 0 0,1 0-1 0 0,0 0 0 0 0,0 0 1 0 0,0 0-1 0 0,0 0 1 0 0,-1 0-1 0 0,1 0 0 0 0,0 0 1 0 0,0 0-1 0 0,0 1 0 0 0,0-1 1 0 0,-1 0-1 0 0,1 0 0 0 0,0 0 1 0 0,0 0-1 0 0,0 0 1 0 0,0 0-1 0 0,0 0 0 0 0,0 1 1 0 0,-1-1-1 0 0,1 0 0 0 0,0 0 1 0 0,0 0-1 0 0,0 0 1 0 0,0 0-1 0 0,0 1 0 0 0,0-1 1 0 0,0 0-1 0 0,0 0 0 0 0,0 0 1 0 0,0 0-1 0 0,0 1 0 0 0,0-1 1 0 0,0 0-1 0 0,0 0 1 0 0,0 0-1 0 0,0 0 0 0 0,0 1 1 0 0,0-1-1 0 0,0 0 0 0 0,0 0 1 0 0,0 0-1 0 0,0 0 1 0 0,0 1-1 0 0,0-1 0 0 0,0 0 1 0 0,0 0-1 0 0,0 0 0 0 0,0 0 1 0 0,0 1-1 0 0,0-1 0 0 0,1 0 1 0 0,-1 0-1 0 0,0 0 1 0 0,-17 0 721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16T05:14:15.827"/>
    </inkml:context>
    <inkml:brush xml:id="br0">
      <inkml:brushProperty name="width" value="0.05" units="cm"/>
      <inkml:brushProperty name="height" value="0.05" units="cm"/>
    </inkml:brush>
  </inkml:definitions>
  <inkml:trace contextRef="#ctx0" brushRef="#br0">10 0 2304 0 0,'-3'4'0'0'0,"0"5"0"0"0,-1-4-8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D9C0E8-1186-48FA-939D-D14568794B03}" type="datetimeFigureOut">
              <a:rPr lang="en-IN" smtClean="0"/>
              <a:t>23-05-2022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5785F0-D389-4028-9285-E07221814CBA}" type="slidenum">
              <a:rPr lang="en-IN" smtClean="0"/>
              <a:t>‹#›</a:t>
            </a:fld>
            <a:endParaRPr lang="en-IN"/>
          </a:p>
        </p:txBody>
      </p:sp>
    </p:spTree>
    <p:extLst>
      <p:ext uri="{BB962C8B-B14F-4D97-AF65-F5344CB8AC3E}">
        <p14:creationId xmlns:p14="http://schemas.microsoft.com/office/powerpoint/2010/main" val="23241631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Isolation_forest#cite_note-:0-1"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STIXGeneral-Regular"/>
              </a:rPr>
              <a:t>However, it is hard to apply these systems in large open areas for a variety of reasons such as high cost, energy usage by the sensors, and the necessary proximity of the sensor to the fire for accurate sensing resulting in physical damage to the sensors </a:t>
            </a:r>
            <a:endParaRPr lang="en-IN" dirty="0"/>
          </a:p>
        </p:txBody>
      </p:sp>
      <p:sp>
        <p:nvSpPr>
          <p:cNvPr id="4" name="Slide Number Placeholder 3"/>
          <p:cNvSpPr>
            <a:spLocks noGrp="1"/>
          </p:cNvSpPr>
          <p:nvPr>
            <p:ph type="sldNum" sz="quarter" idx="5"/>
          </p:nvPr>
        </p:nvSpPr>
        <p:spPr/>
        <p:txBody>
          <a:bodyPr/>
          <a:lstStyle/>
          <a:p>
            <a:fld id="{295785F0-D389-4028-9285-E07221814CBA}" type="slidenum">
              <a:rPr lang="en-IN" smtClean="0"/>
              <a:t>3</a:t>
            </a:fld>
            <a:endParaRPr lang="en-IN"/>
          </a:p>
        </p:txBody>
      </p:sp>
    </p:spTree>
    <p:extLst>
      <p:ext uri="{BB962C8B-B14F-4D97-AF65-F5344CB8AC3E}">
        <p14:creationId xmlns:p14="http://schemas.microsoft.com/office/powerpoint/2010/main" val="2473746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1" i="0" dirty="0">
                <a:solidFill>
                  <a:srgbClr val="202122"/>
                </a:solidFill>
                <a:effectLst/>
                <a:latin typeface="Arial" panose="020B0604020202020204" pitchFamily="34" charset="0"/>
              </a:rPr>
              <a:t>Swamping</a:t>
            </a:r>
            <a:r>
              <a:rPr lang="en-US" b="0" i="0" dirty="0">
                <a:solidFill>
                  <a:srgbClr val="202122"/>
                </a:solidFill>
                <a:effectLst/>
                <a:latin typeface="Arial" panose="020B0604020202020204" pitchFamily="34" charset="0"/>
              </a:rPr>
              <a:t>: when normal instances are too close to anomalies, the number of partitions required to separate anomalies increases, a phenomenon known as </a:t>
            </a:r>
            <a:r>
              <a:rPr lang="en-US" b="0" i="1" dirty="0">
                <a:solidFill>
                  <a:srgbClr val="202122"/>
                </a:solidFill>
                <a:effectLst/>
                <a:latin typeface="Arial" panose="020B0604020202020204" pitchFamily="34" charset="0"/>
              </a:rPr>
              <a:t>swamping</a:t>
            </a:r>
            <a:r>
              <a:rPr lang="en-US" b="0" i="0" dirty="0">
                <a:solidFill>
                  <a:srgbClr val="202122"/>
                </a:solidFill>
                <a:effectLst/>
                <a:latin typeface="Arial" panose="020B0604020202020204" pitchFamily="34" charset="0"/>
              </a:rPr>
              <a:t>, which makes it more difficult for </a:t>
            </a:r>
            <a:r>
              <a:rPr lang="en-US" b="0" i="0" dirty="0" err="1">
                <a:solidFill>
                  <a:srgbClr val="202122"/>
                </a:solidFill>
                <a:effectLst/>
                <a:latin typeface="Arial" panose="020B0604020202020204" pitchFamily="34" charset="0"/>
              </a:rPr>
              <a:t>iForest</a:t>
            </a:r>
            <a:r>
              <a:rPr lang="en-US" b="0" i="0" dirty="0">
                <a:solidFill>
                  <a:srgbClr val="202122"/>
                </a:solidFill>
                <a:effectLst/>
                <a:latin typeface="Arial" panose="020B0604020202020204" pitchFamily="34" charset="0"/>
              </a:rPr>
              <a:t> to discriminate between anomalies and normal points. One of the main reasons for swamping is the presence of too much data for the purpose of anomaly detection, which implies one possible solution to the problem is sub-sampling. Since </a:t>
            </a:r>
            <a:r>
              <a:rPr lang="en-US" b="0" i="0" dirty="0" err="1">
                <a:solidFill>
                  <a:srgbClr val="202122"/>
                </a:solidFill>
                <a:effectLst/>
                <a:latin typeface="Arial" panose="020B0604020202020204" pitchFamily="34" charset="0"/>
              </a:rPr>
              <a:t>iForest</a:t>
            </a:r>
            <a:r>
              <a:rPr lang="en-US" b="0" i="0" dirty="0">
                <a:solidFill>
                  <a:srgbClr val="202122"/>
                </a:solidFill>
                <a:effectLst/>
                <a:latin typeface="Arial" panose="020B0604020202020204" pitchFamily="34" charset="0"/>
              </a:rPr>
              <a:t> respond very well to sub-sampling in terms of performance, the reduction of the number of points in the sample is also a good way to reduce the effect of swamping.</a:t>
            </a:r>
            <a:r>
              <a:rPr lang="en-US" b="0" i="0" u="none" strike="noStrike" baseline="30000" dirty="0">
                <a:solidFill>
                  <a:srgbClr val="0645AD"/>
                </a:solidFill>
                <a:effectLst/>
                <a:latin typeface="Arial" panose="020B0604020202020204" pitchFamily="34" charset="0"/>
                <a:hlinkClick r:id="rId3"/>
              </a:rPr>
              <a:t>[1]</a:t>
            </a:r>
            <a:endParaRPr lang="en-US" b="0" i="0" dirty="0">
              <a:solidFill>
                <a:srgbClr val="202122"/>
              </a:solidFill>
              <a:effectLst/>
              <a:latin typeface="Arial" panose="020B0604020202020204" pitchFamily="34" charset="0"/>
            </a:endParaRPr>
          </a:p>
          <a:p>
            <a:pPr algn="l">
              <a:buFont typeface="Arial" panose="020B0604020202020204" pitchFamily="34" charset="0"/>
              <a:buChar char="•"/>
            </a:pPr>
            <a:r>
              <a:rPr lang="en-US" b="1" i="0" dirty="0">
                <a:solidFill>
                  <a:srgbClr val="202122"/>
                </a:solidFill>
                <a:effectLst/>
                <a:latin typeface="Arial" panose="020B0604020202020204" pitchFamily="34" charset="0"/>
              </a:rPr>
              <a:t>Masking</a:t>
            </a:r>
            <a:r>
              <a:rPr lang="en-US" b="0" i="0" dirty="0">
                <a:solidFill>
                  <a:srgbClr val="202122"/>
                </a:solidFill>
                <a:effectLst/>
                <a:latin typeface="Arial" panose="020B0604020202020204" pitchFamily="34" charset="0"/>
              </a:rPr>
              <a:t>: when the number of anomalies is high it is possible that some of those aggregate in a dense and large cluster, making it more difficult to separate the single anomalies and, in turn, to detect such points as anomalous. Similarly to swamping, this phenomenon (known as “</a:t>
            </a:r>
            <a:r>
              <a:rPr lang="en-US" b="0" i="1" dirty="0">
                <a:solidFill>
                  <a:srgbClr val="202122"/>
                </a:solidFill>
                <a:effectLst/>
                <a:latin typeface="Arial" panose="020B0604020202020204" pitchFamily="34" charset="0"/>
              </a:rPr>
              <a:t>masking</a:t>
            </a:r>
            <a:r>
              <a:rPr lang="en-US" b="0" i="0" dirty="0">
                <a:solidFill>
                  <a:srgbClr val="202122"/>
                </a:solidFill>
                <a:effectLst/>
                <a:latin typeface="Arial" panose="020B0604020202020204" pitchFamily="34" charset="0"/>
              </a:rPr>
              <a:t>”) is also more likely when the number of points in the sample is big, and can be alleviated through sub-sampling.</a:t>
            </a:r>
            <a:r>
              <a:rPr lang="en-US" b="0" i="0" u="none" strike="noStrike" baseline="30000" dirty="0">
                <a:solidFill>
                  <a:srgbClr val="0645AD"/>
                </a:solidFill>
                <a:effectLst/>
                <a:latin typeface="Arial" panose="020B0604020202020204" pitchFamily="34" charset="0"/>
                <a:hlinkClick r:id="rId3"/>
              </a:rPr>
              <a:t>[1]</a:t>
            </a:r>
            <a:endParaRPr lang="en-US" b="0" i="0" u="none" strike="noStrike" baseline="30000" dirty="0">
              <a:solidFill>
                <a:srgbClr val="0645AD"/>
              </a:solidFill>
              <a:effectLst/>
              <a:latin typeface="Arial" panose="020B0604020202020204" pitchFamily="34" charset="0"/>
            </a:endParaRPr>
          </a:p>
          <a:p>
            <a:endParaRPr lang="en-IN" dirty="0"/>
          </a:p>
        </p:txBody>
      </p:sp>
      <p:sp>
        <p:nvSpPr>
          <p:cNvPr id="4" name="Slide Number Placeholder 3"/>
          <p:cNvSpPr>
            <a:spLocks noGrp="1"/>
          </p:cNvSpPr>
          <p:nvPr>
            <p:ph type="sldNum" sz="quarter" idx="5"/>
          </p:nvPr>
        </p:nvSpPr>
        <p:spPr/>
        <p:txBody>
          <a:bodyPr/>
          <a:lstStyle/>
          <a:p>
            <a:fld id="{295785F0-D389-4028-9285-E07221814CBA}" type="slidenum">
              <a:rPr lang="en-IN" smtClean="0"/>
              <a:t>9</a:t>
            </a:fld>
            <a:endParaRPr lang="en-IN"/>
          </a:p>
        </p:txBody>
      </p:sp>
    </p:spTree>
    <p:extLst>
      <p:ext uri="{BB962C8B-B14F-4D97-AF65-F5344CB8AC3E}">
        <p14:creationId xmlns:p14="http://schemas.microsoft.com/office/powerpoint/2010/main" val="2819270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F672A-1187-4D4D-B445-C0644C062F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36AC8FD-A0F6-4A1E-994F-2D9E5F1139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5CA1AA5-5424-499D-AAFB-1F4039F3DEFC}"/>
              </a:ext>
            </a:extLst>
          </p:cNvPr>
          <p:cNvSpPr>
            <a:spLocks noGrp="1"/>
          </p:cNvSpPr>
          <p:nvPr>
            <p:ph type="dt" sz="half" idx="10"/>
          </p:nvPr>
        </p:nvSpPr>
        <p:spPr/>
        <p:txBody>
          <a:bodyPr/>
          <a:lstStyle/>
          <a:p>
            <a:fld id="{E2EEAA59-00F0-4745-83C5-8F856DFBA93B}" type="datetimeFigureOut">
              <a:rPr lang="en-IN" smtClean="0"/>
              <a:t>23-05-2022</a:t>
            </a:fld>
            <a:endParaRPr lang="en-IN"/>
          </a:p>
        </p:txBody>
      </p:sp>
      <p:sp>
        <p:nvSpPr>
          <p:cNvPr id="5" name="Footer Placeholder 4">
            <a:extLst>
              <a:ext uri="{FF2B5EF4-FFF2-40B4-BE49-F238E27FC236}">
                <a16:creationId xmlns:a16="http://schemas.microsoft.com/office/drawing/2014/main" id="{361C8600-EA18-4DF9-BD92-65FD90AE4A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23828A-DDFE-49FC-A042-3D485DC82665}"/>
              </a:ext>
            </a:extLst>
          </p:cNvPr>
          <p:cNvSpPr>
            <a:spLocks noGrp="1"/>
          </p:cNvSpPr>
          <p:nvPr>
            <p:ph type="sldNum" sz="quarter" idx="12"/>
          </p:nvPr>
        </p:nvSpPr>
        <p:spPr/>
        <p:txBody>
          <a:bodyPr/>
          <a:lstStyle/>
          <a:p>
            <a:fld id="{BCB27BE9-400A-497B-8B77-A436457F82CB}" type="slidenum">
              <a:rPr lang="en-IN" smtClean="0"/>
              <a:t>‹#›</a:t>
            </a:fld>
            <a:endParaRPr lang="en-IN"/>
          </a:p>
        </p:txBody>
      </p:sp>
    </p:spTree>
    <p:extLst>
      <p:ext uri="{BB962C8B-B14F-4D97-AF65-F5344CB8AC3E}">
        <p14:creationId xmlns:p14="http://schemas.microsoft.com/office/powerpoint/2010/main" val="1234124160"/>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FE7AE-0275-41BA-BA92-5D053A2B018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A84BBDB-58BC-4E3A-85CA-9AF19EDC35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03A0B5-5676-4456-B527-9EAC3DD3EA3C}"/>
              </a:ext>
            </a:extLst>
          </p:cNvPr>
          <p:cNvSpPr>
            <a:spLocks noGrp="1"/>
          </p:cNvSpPr>
          <p:nvPr>
            <p:ph type="dt" sz="half" idx="10"/>
          </p:nvPr>
        </p:nvSpPr>
        <p:spPr/>
        <p:txBody>
          <a:bodyPr/>
          <a:lstStyle/>
          <a:p>
            <a:fld id="{E2EEAA59-00F0-4745-83C5-8F856DFBA93B}" type="datetimeFigureOut">
              <a:rPr lang="en-IN" smtClean="0"/>
              <a:t>23-05-2022</a:t>
            </a:fld>
            <a:endParaRPr lang="en-IN"/>
          </a:p>
        </p:txBody>
      </p:sp>
      <p:sp>
        <p:nvSpPr>
          <p:cNvPr id="5" name="Footer Placeholder 4">
            <a:extLst>
              <a:ext uri="{FF2B5EF4-FFF2-40B4-BE49-F238E27FC236}">
                <a16:creationId xmlns:a16="http://schemas.microsoft.com/office/drawing/2014/main" id="{B165530D-8D34-47A9-A419-2DFD0A7A8D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A8396E-B353-46E8-B0BD-59E7BAAFDAD8}"/>
              </a:ext>
            </a:extLst>
          </p:cNvPr>
          <p:cNvSpPr>
            <a:spLocks noGrp="1"/>
          </p:cNvSpPr>
          <p:nvPr>
            <p:ph type="sldNum" sz="quarter" idx="12"/>
          </p:nvPr>
        </p:nvSpPr>
        <p:spPr/>
        <p:txBody>
          <a:bodyPr/>
          <a:lstStyle/>
          <a:p>
            <a:fld id="{BCB27BE9-400A-497B-8B77-A436457F82CB}" type="slidenum">
              <a:rPr lang="en-IN" smtClean="0"/>
              <a:t>‹#›</a:t>
            </a:fld>
            <a:endParaRPr lang="en-IN"/>
          </a:p>
        </p:txBody>
      </p:sp>
    </p:spTree>
    <p:extLst>
      <p:ext uri="{BB962C8B-B14F-4D97-AF65-F5344CB8AC3E}">
        <p14:creationId xmlns:p14="http://schemas.microsoft.com/office/powerpoint/2010/main" val="4127816438"/>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28A6CA-9EF9-4E2A-8501-EB0F3021F5A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4CE7A47-4932-4685-90C0-73B88CAF95A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7BC83C-F35A-4AAC-A1B4-F9DA594DC3BE}"/>
              </a:ext>
            </a:extLst>
          </p:cNvPr>
          <p:cNvSpPr>
            <a:spLocks noGrp="1"/>
          </p:cNvSpPr>
          <p:nvPr>
            <p:ph type="dt" sz="half" idx="10"/>
          </p:nvPr>
        </p:nvSpPr>
        <p:spPr/>
        <p:txBody>
          <a:bodyPr/>
          <a:lstStyle/>
          <a:p>
            <a:fld id="{E2EEAA59-00F0-4745-83C5-8F856DFBA93B}" type="datetimeFigureOut">
              <a:rPr lang="en-IN" smtClean="0"/>
              <a:t>23-05-2022</a:t>
            </a:fld>
            <a:endParaRPr lang="en-IN"/>
          </a:p>
        </p:txBody>
      </p:sp>
      <p:sp>
        <p:nvSpPr>
          <p:cNvPr id="5" name="Footer Placeholder 4">
            <a:extLst>
              <a:ext uri="{FF2B5EF4-FFF2-40B4-BE49-F238E27FC236}">
                <a16:creationId xmlns:a16="http://schemas.microsoft.com/office/drawing/2014/main" id="{444671D2-2CAE-4502-A77A-829B966484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C8708C-093D-4EA1-9B1B-EB149EF59FF2}"/>
              </a:ext>
            </a:extLst>
          </p:cNvPr>
          <p:cNvSpPr>
            <a:spLocks noGrp="1"/>
          </p:cNvSpPr>
          <p:nvPr>
            <p:ph type="sldNum" sz="quarter" idx="12"/>
          </p:nvPr>
        </p:nvSpPr>
        <p:spPr/>
        <p:txBody>
          <a:bodyPr/>
          <a:lstStyle/>
          <a:p>
            <a:fld id="{BCB27BE9-400A-497B-8B77-A436457F82CB}" type="slidenum">
              <a:rPr lang="en-IN" smtClean="0"/>
              <a:t>‹#›</a:t>
            </a:fld>
            <a:endParaRPr lang="en-IN"/>
          </a:p>
        </p:txBody>
      </p:sp>
    </p:spTree>
    <p:extLst>
      <p:ext uri="{BB962C8B-B14F-4D97-AF65-F5344CB8AC3E}">
        <p14:creationId xmlns:p14="http://schemas.microsoft.com/office/powerpoint/2010/main" val="1481214346"/>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71C2C-5437-4ADF-92D2-43FBC3BFBFC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4598510-7564-4392-8980-11F2164FAC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FC1E0C-3E31-41B9-A5F8-89CF1DFDBB8E}"/>
              </a:ext>
            </a:extLst>
          </p:cNvPr>
          <p:cNvSpPr>
            <a:spLocks noGrp="1"/>
          </p:cNvSpPr>
          <p:nvPr>
            <p:ph type="dt" sz="half" idx="10"/>
          </p:nvPr>
        </p:nvSpPr>
        <p:spPr/>
        <p:txBody>
          <a:bodyPr/>
          <a:lstStyle/>
          <a:p>
            <a:fld id="{E2EEAA59-00F0-4745-83C5-8F856DFBA93B}" type="datetimeFigureOut">
              <a:rPr lang="en-IN" smtClean="0"/>
              <a:t>23-05-2022</a:t>
            </a:fld>
            <a:endParaRPr lang="en-IN"/>
          </a:p>
        </p:txBody>
      </p:sp>
      <p:sp>
        <p:nvSpPr>
          <p:cNvPr id="5" name="Footer Placeholder 4">
            <a:extLst>
              <a:ext uri="{FF2B5EF4-FFF2-40B4-BE49-F238E27FC236}">
                <a16:creationId xmlns:a16="http://schemas.microsoft.com/office/drawing/2014/main" id="{D5E50764-1876-46CB-8A00-CD86D10DD3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A0E922-2A2A-48D1-ABCE-7B8CCA4F40D7}"/>
              </a:ext>
            </a:extLst>
          </p:cNvPr>
          <p:cNvSpPr>
            <a:spLocks noGrp="1"/>
          </p:cNvSpPr>
          <p:nvPr>
            <p:ph type="sldNum" sz="quarter" idx="12"/>
          </p:nvPr>
        </p:nvSpPr>
        <p:spPr/>
        <p:txBody>
          <a:bodyPr/>
          <a:lstStyle/>
          <a:p>
            <a:fld id="{BCB27BE9-400A-497B-8B77-A436457F82CB}" type="slidenum">
              <a:rPr lang="en-IN" smtClean="0"/>
              <a:t>‹#›</a:t>
            </a:fld>
            <a:endParaRPr lang="en-IN"/>
          </a:p>
        </p:txBody>
      </p:sp>
    </p:spTree>
    <p:extLst>
      <p:ext uri="{BB962C8B-B14F-4D97-AF65-F5344CB8AC3E}">
        <p14:creationId xmlns:p14="http://schemas.microsoft.com/office/powerpoint/2010/main" val="3446065075"/>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9C988-52A8-42B6-AFBF-A41C46DD1E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A0209FA-3029-4C5E-8231-763DB3A795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7462C3-C72A-4183-904A-26424517B87A}"/>
              </a:ext>
            </a:extLst>
          </p:cNvPr>
          <p:cNvSpPr>
            <a:spLocks noGrp="1"/>
          </p:cNvSpPr>
          <p:nvPr>
            <p:ph type="dt" sz="half" idx="10"/>
          </p:nvPr>
        </p:nvSpPr>
        <p:spPr/>
        <p:txBody>
          <a:bodyPr/>
          <a:lstStyle/>
          <a:p>
            <a:fld id="{E2EEAA59-00F0-4745-83C5-8F856DFBA93B}" type="datetimeFigureOut">
              <a:rPr lang="en-IN" smtClean="0"/>
              <a:t>23-05-2022</a:t>
            </a:fld>
            <a:endParaRPr lang="en-IN"/>
          </a:p>
        </p:txBody>
      </p:sp>
      <p:sp>
        <p:nvSpPr>
          <p:cNvPr id="5" name="Footer Placeholder 4">
            <a:extLst>
              <a:ext uri="{FF2B5EF4-FFF2-40B4-BE49-F238E27FC236}">
                <a16:creationId xmlns:a16="http://schemas.microsoft.com/office/drawing/2014/main" id="{45A2E20E-D1FB-4E1A-8885-E31C5C6465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8FE831-084E-4A12-A7AC-3FA5921DD986}"/>
              </a:ext>
            </a:extLst>
          </p:cNvPr>
          <p:cNvSpPr>
            <a:spLocks noGrp="1"/>
          </p:cNvSpPr>
          <p:nvPr>
            <p:ph type="sldNum" sz="quarter" idx="12"/>
          </p:nvPr>
        </p:nvSpPr>
        <p:spPr/>
        <p:txBody>
          <a:bodyPr/>
          <a:lstStyle/>
          <a:p>
            <a:fld id="{BCB27BE9-400A-497B-8B77-A436457F82CB}" type="slidenum">
              <a:rPr lang="en-IN" smtClean="0"/>
              <a:t>‹#›</a:t>
            </a:fld>
            <a:endParaRPr lang="en-IN"/>
          </a:p>
        </p:txBody>
      </p:sp>
    </p:spTree>
    <p:extLst>
      <p:ext uri="{BB962C8B-B14F-4D97-AF65-F5344CB8AC3E}">
        <p14:creationId xmlns:p14="http://schemas.microsoft.com/office/powerpoint/2010/main" val="4079340249"/>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86D29-E8E3-4577-8598-FC681422774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52C051C-E8B0-4974-B9EB-4A61E53FB6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C0D7585-5AC3-4600-976E-1EB1B31F274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DAEE1D2-509D-4D4E-9E9C-753A91CB8730}"/>
              </a:ext>
            </a:extLst>
          </p:cNvPr>
          <p:cNvSpPr>
            <a:spLocks noGrp="1"/>
          </p:cNvSpPr>
          <p:nvPr>
            <p:ph type="dt" sz="half" idx="10"/>
          </p:nvPr>
        </p:nvSpPr>
        <p:spPr/>
        <p:txBody>
          <a:bodyPr/>
          <a:lstStyle/>
          <a:p>
            <a:fld id="{E2EEAA59-00F0-4745-83C5-8F856DFBA93B}" type="datetimeFigureOut">
              <a:rPr lang="en-IN" smtClean="0"/>
              <a:t>23-05-2022</a:t>
            </a:fld>
            <a:endParaRPr lang="en-IN"/>
          </a:p>
        </p:txBody>
      </p:sp>
      <p:sp>
        <p:nvSpPr>
          <p:cNvPr id="6" name="Footer Placeholder 5">
            <a:extLst>
              <a:ext uri="{FF2B5EF4-FFF2-40B4-BE49-F238E27FC236}">
                <a16:creationId xmlns:a16="http://schemas.microsoft.com/office/drawing/2014/main" id="{6B79AFD7-2EA7-46AE-8F16-F29159D0554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883F90-0740-4415-BAF6-4CC7A0B9D9AE}"/>
              </a:ext>
            </a:extLst>
          </p:cNvPr>
          <p:cNvSpPr>
            <a:spLocks noGrp="1"/>
          </p:cNvSpPr>
          <p:nvPr>
            <p:ph type="sldNum" sz="quarter" idx="12"/>
          </p:nvPr>
        </p:nvSpPr>
        <p:spPr/>
        <p:txBody>
          <a:bodyPr/>
          <a:lstStyle/>
          <a:p>
            <a:fld id="{BCB27BE9-400A-497B-8B77-A436457F82CB}" type="slidenum">
              <a:rPr lang="en-IN" smtClean="0"/>
              <a:t>‹#›</a:t>
            </a:fld>
            <a:endParaRPr lang="en-IN"/>
          </a:p>
        </p:txBody>
      </p:sp>
    </p:spTree>
    <p:extLst>
      <p:ext uri="{BB962C8B-B14F-4D97-AF65-F5344CB8AC3E}">
        <p14:creationId xmlns:p14="http://schemas.microsoft.com/office/powerpoint/2010/main" val="3685548904"/>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6B306-EE80-49F3-9A60-8805DEFFFE3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4856C98-D01F-49B8-AB24-26CB57994F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D31A95-9800-467C-AA20-2EB2FCC5E7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83804AF-9E07-470F-A405-CC0EF93AF7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3885B5-F47B-4BA1-8EEB-A9B2523C91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5338C9B-E00A-48F0-9B9A-4775F20D5729}"/>
              </a:ext>
            </a:extLst>
          </p:cNvPr>
          <p:cNvSpPr>
            <a:spLocks noGrp="1"/>
          </p:cNvSpPr>
          <p:nvPr>
            <p:ph type="dt" sz="half" idx="10"/>
          </p:nvPr>
        </p:nvSpPr>
        <p:spPr/>
        <p:txBody>
          <a:bodyPr/>
          <a:lstStyle/>
          <a:p>
            <a:fld id="{E2EEAA59-00F0-4745-83C5-8F856DFBA93B}" type="datetimeFigureOut">
              <a:rPr lang="en-IN" smtClean="0"/>
              <a:t>23-05-2022</a:t>
            </a:fld>
            <a:endParaRPr lang="en-IN"/>
          </a:p>
        </p:txBody>
      </p:sp>
      <p:sp>
        <p:nvSpPr>
          <p:cNvPr id="8" name="Footer Placeholder 7">
            <a:extLst>
              <a:ext uri="{FF2B5EF4-FFF2-40B4-BE49-F238E27FC236}">
                <a16:creationId xmlns:a16="http://schemas.microsoft.com/office/drawing/2014/main" id="{84A67047-6DAA-49D2-ACF8-51BC154BEBE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4A5AE75-7616-4E07-9E4A-A4A6C3341BBD}"/>
              </a:ext>
            </a:extLst>
          </p:cNvPr>
          <p:cNvSpPr>
            <a:spLocks noGrp="1"/>
          </p:cNvSpPr>
          <p:nvPr>
            <p:ph type="sldNum" sz="quarter" idx="12"/>
          </p:nvPr>
        </p:nvSpPr>
        <p:spPr/>
        <p:txBody>
          <a:bodyPr/>
          <a:lstStyle/>
          <a:p>
            <a:fld id="{BCB27BE9-400A-497B-8B77-A436457F82CB}" type="slidenum">
              <a:rPr lang="en-IN" smtClean="0"/>
              <a:t>‹#›</a:t>
            </a:fld>
            <a:endParaRPr lang="en-IN"/>
          </a:p>
        </p:txBody>
      </p:sp>
    </p:spTree>
    <p:extLst>
      <p:ext uri="{BB962C8B-B14F-4D97-AF65-F5344CB8AC3E}">
        <p14:creationId xmlns:p14="http://schemas.microsoft.com/office/powerpoint/2010/main" val="99534308"/>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9DE55-51F7-4ECE-9EB2-045D24AF8CB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D0C061B-5B49-4B90-8925-BC73B8320B44}"/>
              </a:ext>
            </a:extLst>
          </p:cNvPr>
          <p:cNvSpPr>
            <a:spLocks noGrp="1"/>
          </p:cNvSpPr>
          <p:nvPr>
            <p:ph type="dt" sz="half" idx="10"/>
          </p:nvPr>
        </p:nvSpPr>
        <p:spPr/>
        <p:txBody>
          <a:bodyPr/>
          <a:lstStyle/>
          <a:p>
            <a:fld id="{E2EEAA59-00F0-4745-83C5-8F856DFBA93B}" type="datetimeFigureOut">
              <a:rPr lang="en-IN" smtClean="0"/>
              <a:t>23-05-2022</a:t>
            </a:fld>
            <a:endParaRPr lang="en-IN"/>
          </a:p>
        </p:txBody>
      </p:sp>
      <p:sp>
        <p:nvSpPr>
          <p:cNvPr id="4" name="Footer Placeholder 3">
            <a:extLst>
              <a:ext uri="{FF2B5EF4-FFF2-40B4-BE49-F238E27FC236}">
                <a16:creationId xmlns:a16="http://schemas.microsoft.com/office/drawing/2014/main" id="{F8BD9A99-1EBA-4334-AE6A-0A5290E6EE0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A6EC238-1E72-424C-9931-8919B0C392DE}"/>
              </a:ext>
            </a:extLst>
          </p:cNvPr>
          <p:cNvSpPr>
            <a:spLocks noGrp="1"/>
          </p:cNvSpPr>
          <p:nvPr>
            <p:ph type="sldNum" sz="quarter" idx="12"/>
          </p:nvPr>
        </p:nvSpPr>
        <p:spPr/>
        <p:txBody>
          <a:bodyPr/>
          <a:lstStyle/>
          <a:p>
            <a:fld id="{BCB27BE9-400A-497B-8B77-A436457F82CB}" type="slidenum">
              <a:rPr lang="en-IN" smtClean="0"/>
              <a:t>‹#›</a:t>
            </a:fld>
            <a:endParaRPr lang="en-IN"/>
          </a:p>
        </p:txBody>
      </p:sp>
    </p:spTree>
    <p:extLst>
      <p:ext uri="{BB962C8B-B14F-4D97-AF65-F5344CB8AC3E}">
        <p14:creationId xmlns:p14="http://schemas.microsoft.com/office/powerpoint/2010/main" val="2356526084"/>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3C9AD5-4E27-4EB1-A718-A56A8AE0500C}"/>
              </a:ext>
            </a:extLst>
          </p:cNvPr>
          <p:cNvSpPr>
            <a:spLocks noGrp="1"/>
          </p:cNvSpPr>
          <p:nvPr>
            <p:ph type="dt" sz="half" idx="10"/>
          </p:nvPr>
        </p:nvSpPr>
        <p:spPr/>
        <p:txBody>
          <a:bodyPr/>
          <a:lstStyle/>
          <a:p>
            <a:fld id="{E2EEAA59-00F0-4745-83C5-8F856DFBA93B}" type="datetimeFigureOut">
              <a:rPr lang="en-IN" smtClean="0"/>
              <a:t>23-05-2022</a:t>
            </a:fld>
            <a:endParaRPr lang="en-IN"/>
          </a:p>
        </p:txBody>
      </p:sp>
      <p:sp>
        <p:nvSpPr>
          <p:cNvPr id="3" name="Footer Placeholder 2">
            <a:extLst>
              <a:ext uri="{FF2B5EF4-FFF2-40B4-BE49-F238E27FC236}">
                <a16:creationId xmlns:a16="http://schemas.microsoft.com/office/drawing/2014/main" id="{98F86D95-75AD-49F7-8979-E2E6E5311A8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6F21C08-4B90-462D-A62F-9A2E362B250A}"/>
              </a:ext>
            </a:extLst>
          </p:cNvPr>
          <p:cNvSpPr>
            <a:spLocks noGrp="1"/>
          </p:cNvSpPr>
          <p:nvPr>
            <p:ph type="sldNum" sz="quarter" idx="12"/>
          </p:nvPr>
        </p:nvSpPr>
        <p:spPr/>
        <p:txBody>
          <a:bodyPr/>
          <a:lstStyle/>
          <a:p>
            <a:fld id="{BCB27BE9-400A-497B-8B77-A436457F82CB}" type="slidenum">
              <a:rPr lang="en-IN" smtClean="0"/>
              <a:t>‹#›</a:t>
            </a:fld>
            <a:endParaRPr lang="en-IN"/>
          </a:p>
        </p:txBody>
      </p:sp>
    </p:spTree>
    <p:extLst>
      <p:ext uri="{BB962C8B-B14F-4D97-AF65-F5344CB8AC3E}">
        <p14:creationId xmlns:p14="http://schemas.microsoft.com/office/powerpoint/2010/main" val="124671016"/>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B739C-9BB4-4856-A43A-BE5DAC9945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0BB7D0A-BC4B-4C3B-B00A-68A8BFCEF7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56B8B3E-4990-4710-8A54-AFE4C19898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1CD875-6357-4BF2-978C-F61C81D6576B}"/>
              </a:ext>
            </a:extLst>
          </p:cNvPr>
          <p:cNvSpPr>
            <a:spLocks noGrp="1"/>
          </p:cNvSpPr>
          <p:nvPr>
            <p:ph type="dt" sz="half" idx="10"/>
          </p:nvPr>
        </p:nvSpPr>
        <p:spPr/>
        <p:txBody>
          <a:bodyPr/>
          <a:lstStyle/>
          <a:p>
            <a:fld id="{E2EEAA59-00F0-4745-83C5-8F856DFBA93B}" type="datetimeFigureOut">
              <a:rPr lang="en-IN" smtClean="0"/>
              <a:t>23-05-2022</a:t>
            </a:fld>
            <a:endParaRPr lang="en-IN"/>
          </a:p>
        </p:txBody>
      </p:sp>
      <p:sp>
        <p:nvSpPr>
          <p:cNvPr id="6" name="Footer Placeholder 5">
            <a:extLst>
              <a:ext uri="{FF2B5EF4-FFF2-40B4-BE49-F238E27FC236}">
                <a16:creationId xmlns:a16="http://schemas.microsoft.com/office/drawing/2014/main" id="{46196A33-65D6-4FBA-8CBD-D4097FB832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0D189CC-6E09-47DC-BC70-4CC5FAD60F96}"/>
              </a:ext>
            </a:extLst>
          </p:cNvPr>
          <p:cNvSpPr>
            <a:spLocks noGrp="1"/>
          </p:cNvSpPr>
          <p:nvPr>
            <p:ph type="sldNum" sz="quarter" idx="12"/>
          </p:nvPr>
        </p:nvSpPr>
        <p:spPr/>
        <p:txBody>
          <a:bodyPr/>
          <a:lstStyle/>
          <a:p>
            <a:fld id="{BCB27BE9-400A-497B-8B77-A436457F82CB}" type="slidenum">
              <a:rPr lang="en-IN" smtClean="0"/>
              <a:t>‹#›</a:t>
            </a:fld>
            <a:endParaRPr lang="en-IN"/>
          </a:p>
        </p:txBody>
      </p:sp>
    </p:spTree>
    <p:extLst>
      <p:ext uri="{BB962C8B-B14F-4D97-AF65-F5344CB8AC3E}">
        <p14:creationId xmlns:p14="http://schemas.microsoft.com/office/powerpoint/2010/main" val="718713992"/>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D45D5-9086-4764-8B1C-D6C761E0CA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C379E6D-5CC1-4B24-BA0C-93D23C2C90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08D47BC-963B-42A2-ABC6-EF72FE2E40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8AB1D2-9190-4379-8771-E783550F5C99}"/>
              </a:ext>
            </a:extLst>
          </p:cNvPr>
          <p:cNvSpPr>
            <a:spLocks noGrp="1"/>
          </p:cNvSpPr>
          <p:nvPr>
            <p:ph type="dt" sz="half" idx="10"/>
          </p:nvPr>
        </p:nvSpPr>
        <p:spPr/>
        <p:txBody>
          <a:bodyPr/>
          <a:lstStyle/>
          <a:p>
            <a:fld id="{E2EEAA59-00F0-4745-83C5-8F856DFBA93B}" type="datetimeFigureOut">
              <a:rPr lang="en-IN" smtClean="0"/>
              <a:t>23-05-2022</a:t>
            </a:fld>
            <a:endParaRPr lang="en-IN"/>
          </a:p>
        </p:txBody>
      </p:sp>
      <p:sp>
        <p:nvSpPr>
          <p:cNvPr id="6" name="Footer Placeholder 5">
            <a:extLst>
              <a:ext uri="{FF2B5EF4-FFF2-40B4-BE49-F238E27FC236}">
                <a16:creationId xmlns:a16="http://schemas.microsoft.com/office/drawing/2014/main" id="{B6CC956E-7FA8-46C6-9685-03DE82DF54E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D346B21-E9F8-47F5-AE78-1E061AF585B0}"/>
              </a:ext>
            </a:extLst>
          </p:cNvPr>
          <p:cNvSpPr>
            <a:spLocks noGrp="1"/>
          </p:cNvSpPr>
          <p:nvPr>
            <p:ph type="sldNum" sz="quarter" idx="12"/>
          </p:nvPr>
        </p:nvSpPr>
        <p:spPr/>
        <p:txBody>
          <a:bodyPr/>
          <a:lstStyle/>
          <a:p>
            <a:fld id="{BCB27BE9-400A-497B-8B77-A436457F82CB}" type="slidenum">
              <a:rPr lang="en-IN" smtClean="0"/>
              <a:t>‹#›</a:t>
            </a:fld>
            <a:endParaRPr lang="en-IN"/>
          </a:p>
        </p:txBody>
      </p:sp>
    </p:spTree>
    <p:extLst>
      <p:ext uri="{BB962C8B-B14F-4D97-AF65-F5344CB8AC3E}">
        <p14:creationId xmlns:p14="http://schemas.microsoft.com/office/powerpoint/2010/main" val="3663969902"/>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chemeClr val="accent1">
                <a:lumMod val="60000"/>
                <a:lumOff val="40000"/>
              </a:schemeClr>
            </a:gs>
            <a:gs pos="0">
              <a:schemeClr val="accent2">
                <a:lumMod val="40000"/>
                <a:lumOff val="60000"/>
              </a:schemeClr>
            </a:gs>
            <a:gs pos="74000">
              <a:schemeClr val="accent1">
                <a:lumMod val="45000"/>
                <a:lumOff val="55000"/>
              </a:schemeClr>
            </a:gs>
            <a:gs pos="100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16F17C-8A69-4949-8CF3-D8F0E81B76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96D39AA-718E-4754-830A-9A445A967D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F3EAA2-57CC-487A-8FE9-6FD5232DB4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EEAA59-00F0-4745-83C5-8F856DFBA93B}" type="datetimeFigureOut">
              <a:rPr lang="en-IN" smtClean="0"/>
              <a:t>23-05-2022</a:t>
            </a:fld>
            <a:endParaRPr lang="en-IN"/>
          </a:p>
        </p:txBody>
      </p:sp>
      <p:sp>
        <p:nvSpPr>
          <p:cNvPr id="5" name="Footer Placeholder 4">
            <a:extLst>
              <a:ext uri="{FF2B5EF4-FFF2-40B4-BE49-F238E27FC236}">
                <a16:creationId xmlns:a16="http://schemas.microsoft.com/office/drawing/2014/main" id="{152EDD91-F586-4221-A209-7DADEFF1FB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1CC4D15-C502-419F-A63C-1A98E3F24A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B27BE9-400A-497B-8B77-A436457F82CB}" type="slidenum">
              <a:rPr lang="en-IN" smtClean="0"/>
              <a:t>‹#›</a:t>
            </a:fld>
            <a:endParaRPr lang="en-IN"/>
          </a:p>
        </p:txBody>
      </p:sp>
    </p:spTree>
    <p:extLst>
      <p:ext uri="{BB962C8B-B14F-4D97-AF65-F5344CB8AC3E}">
        <p14:creationId xmlns:p14="http://schemas.microsoft.com/office/powerpoint/2010/main" val="20769311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1.xml"/><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customXml" Target="../ink/ink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ustomXml" Target="../ink/ink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customXml" Target="../ink/ink6.xml"/><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customXml" Target="../ink/ink3.xml"/><Relationship Id="rId1" Type="http://schemas.openxmlformats.org/officeDocument/2006/relationships/slideLayout" Target="../slideLayouts/slideLayout2.xml"/><Relationship Id="rId6" Type="http://schemas.openxmlformats.org/officeDocument/2006/relationships/customXml" Target="../ink/ink5.xml"/><Relationship Id="rId11" Type="http://schemas.openxmlformats.org/officeDocument/2006/relationships/image" Target="../media/image5.png"/><Relationship Id="rId5" Type="http://schemas.openxmlformats.org/officeDocument/2006/relationships/image" Target="../media/image3.png"/><Relationship Id="rId10" Type="http://schemas.openxmlformats.org/officeDocument/2006/relationships/customXml" Target="../ink/ink7.xml"/><Relationship Id="rId4" Type="http://schemas.openxmlformats.org/officeDocument/2006/relationships/customXml" Target="../ink/ink4.xml"/><Relationship Id="rId9"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customXml" Target="../ink/ink8.xml"/><Relationship Id="rId7" Type="http://schemas.openxmlformats.org/officeDocument/2006/relationships/customXml" Target="../ink/ink10.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customXml" Target="../ink/ink9.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1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customXml" Target="../ink/ink13.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F0B2E-398A-41FC-B563-39B4329C2EBC}"/>
              </a:ext>
            </a:extLst>
          </p:cNvPr>
          <p:cNvSpPr>
            <a:spLocks noGrp="1"/>
          </p:cNvSpPr>
          <p:nvPr>
            <p:ph type="title"/>
          </p:nvPr>
        </p:nvSpPr>
        <p:spPr>
          <a:xfrm>
            <a:off x="827773" y="-1395663"/>
            <a:ext cx="10256520" cy="7594331"/>
          </a:xfrm>
        </p:spPr>
        <p:txBody>
          <a:bodyPr>
            <a:normAutofit fontScale="90000"/>
          </a:bodyPr>
          <a:lstStyle/>
          <a:p>
            <a:r>
              <a:rPr lang="en-US" dirty="0"/>
              <a:t>				</a:t>
            </a:r>
            <a:br>
              <a:rPr lang="en-US" dirty="0"/>
            </a:br>
            <a:br>
              <a:rPr lang="en-US" dirty="0"/>
            </a:br>
            <a:br>
              <a:rPr lang="en-US" dirty="0"/>
            </a:br>
            <a:r>
              <a:rPr lang="en-US" dirty="0"/>
              <a:t>				</a:t>
            </a:r>
            <a:br>
              <a:rPr lang="en-US" dirty="0"/>
            </a:br>
            <a:br>
              <a:rPr lang="en-US" dirty="0"/>
            </a:br>
            <a:br>
              <a:rPr lang="en-US" dirty="0"/>
            </a:br>
            <a:r>
              <a:rPr lang="en-US" dirty="0"/>
              <a:t>			  </a:t>
            </a:r>
            <a:r>
              <a:rPr lang="en-US" b="1" dirty="0"/>
              <a:t>SHESAFE APPLICATION</a:t>
            </a:r>
            <a:br>
              <a:rPr lang="en-US" dirty="0"/>
            </a:br>
            <a:br>
              <a:rPr lang="en-US" dirty="0"/>
            </a:br>
            <a:br>
              <a:rPr lang="en-US" dirty="0"/>
            </a:br>
            <a:br>
              <a:rPr lang="en-US" dirty="0"/>
            </a:br>
            <a:r>
              <a:rPr lang="en-US" dirty="0"/>
              <a:t>						 	</a:t>
            </a:r>
            <a:r>
              <a:rPr lang="en-US" sz="3600" dirty="0"/>
              <a:t>By,</a:t>
            </a:r>
            <a:br>
              <a:rPr lang="en-US" sz="3600" dirty="0"/>
            </a:br>
            <a:r>
              <a:rPr lang="en-US" sz="3600" dirty="0"/>
              <a:t>							Ganga Kannan M</a:t>
            </a:r>
            <a:br>
              <a:rPr lang="en-US" sz="3600" dirty="0"/>
            </a:br>
            <a:r>
              <a:rPr lang="en-US" sz="3600" dirty="0"/>
              <a:t>							MCA-A,49</a:t>
            </a:r>
            <a:endParaRPr lang="en-IN" sz="3600" dirty="0"/>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7F6380F9-436D-414F-A91F-38DFDBAD722D}"/>
                  </a:ext>
                </a:extLst>
              </p14:cNvPr>
              <p14:cNvContentPartPr/>
              <p14:nvPr/>
            </p14:nvContentPartPr>
            <p14:xfrm>
              <a:off x="8879381" y="3115402"/>
              <a:ext cx="3240" cy="5040"/>
            </p14:xfrm>
          </p:contentPart>
        </mc:Choice>
        <mc:Fallback xmlns="">
          <p:pic>
            <p:nvPicPr>
              <p:cNvPr id="3" name="Ink 2">
                <a:extLst>
                  <a:ext uri="{FF2B5EF4-FFF2-40B4-BE49-F238E27FC236}">
                    <a16:creationId xmlns:a16="http://schemas.microsoft.com/office/drawing/2014/main" id="{7F6380F9-436D-414F-A91F-38DFDBAD722D}"/>
                  </a:ext>
                </a:extLst>
              </p:cNvPr>
              <p:cNvPicPr/>
              <p:nvPr/>
            </p:nvPicPr>
            <p:blipFill>
              <a:blip r:embed="rId3"/>
              <a:stretch>
                <a:fillRect/>
              </a:stretch>
            </p:blipFill>
            <p:spPr>
              <a:xfrm>
                <a:off x="8870741" y="3106762"/>
                <a:ext cx="20880" cy="226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D4EE2DF0-957F-32F5-7365-39005C943FC0}"/>
                  </a:ext>
                </a:extLst>
              </p14:cNvPr>
              <p14:cNvContentPartPr/>
              <p14:nvPr/>
            </p14:nvContentPartPr>
            <p14:xfrm>
              <a:off x="10745554" y="1177954"/>
              <a:ext cx="6840" cy="4680"/>
            </p14:xfrm>
          </p:contentPart>
        </mc:Choice>
        <mc:Fallback xmlns="">
          <p:pic>
            <p:nvPicPr>
              <p:cNvPr id="4" name="Ink 3">
                <a:extLst>
                  <a:ext uri="{FF2B5EF4-FFF2-40B4-BE49-F238E27FC236}">
                    <a16:creationId xmlns:a16="http://schemas.microsoft.com/office/drawing/2014/main" id="{D4EE2DF0-957F-32F5-7365-39005C943FC0}"/>
                  </a:ext>
                </a:extLst>
              </p:cNvPr>
              <p:cNvPicPr/>
              <p:nvPr/>
            </p:nvPicPr>
            <p:blipFill>
              <a:blip r:embed="rId5"/>
              <a:stretch>
                <a:fillRect/>
              </a:stretch>
            </p:blipFill>
            <p:spPr>
              <a:xfrm>
                <a:off x="10736554" y="1168954"/>
                <a:ext cx="24480" cy="22320"/>
              </a:xfrm>
              <a:prstGeom prst="rect">
                <a:avLst/>
              </a:prstGeom>
            </p:spPr>
          </p:pic>
        </mc:Fallback>
      </mc:AlternateContent>
    </p:spTree>
    <p:extLst>
      <p:ext uri="{BB962C8B-B14F-4D97-AF65-F5344CB8AC3E}">
        <p14:creationId xmlns:p14="http://schemas.microsoft.com/office/powerpoint/2010/main" val="207608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2866A-D25C-4E36-A03C-B35A37692C8B}"/>
              </a:ext>
            </a:extLst>
          </p:cNvPr>
          <p:cNvSpPr>
            <a:spLocks noGrp="1"/>
          </p:cNvSpPr>
          <p:nvPr>
            <p:ph type="title"/>
          </p:nvPr>
        </p:nvSpPr>
        <p:spPr>
          <a:xfrm>
            <a:off x="838200" y="336249"/>
            <a:ext cx="10515600" cy="1325563"/>
          </a:xfrm>
        </p:spPr>
        <p:txBody>
          <a:bodyPr/>
          <a:lstStyle/>
          <a:p>
            <a:pPr algn="ctr"/>
            <a:r>
              <a:rPr lang="en-US" dirty="0">
                <a:latin typeface="Arial Black" panose="020B0A04020102020204" pitchFamily="34" charset="0"/>
              </a:rPr>
              <a:t>6. Modules</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9B9E8543-4771-42B4-8C5C-6EC33C8995BC}"/>
              </a:ext>
            </a:extLst>
          </p:cNvPr>
          <p:cNvSpPr>
            <a:spLocks noGrp="1"/>
          </p:cNvSpPr>
          <p:nvPr>
            <p:ph idx="1"/>
          </p:nvPr>
        </p:nvSpPr>
        <p:spPr>
          <a:xfrm>
            <a:off x="288758" y="1661812"/>
            <a:ext cx="11065042" cy="4515151"/>
          </a:xfrm>
        </p:spPr>
        <p:txBody>
          <a:bodyPr/>
          <a:lstStyle/>
          <a:p>
            <a:pPr marL="342900" marR="0" lvl="0" indent="-342900" algn="just">
              <a:lnSpc>
                <a:spcPct val="200000"/>
              </a:lnSpc>
              <a:spcBef>
                <a:spcPts val="0"/>
              </a:spcBef>
              <a:spcAft>
                <a:spcPts val="0"/>
              </a:spcAft>
              <a:buFont typeface="+mj-lt"/>
              <a:buAutoNum type="arabicParenR"/>
            </a:pPr>
            <a:r>
              <a:rPr lang="en-US" b="1" u="sng" dirty="0">
                <a:effectLst/>
                <a:latin typeface="Times New Roman" panose="02020603050405020304" pitchFamily="18" charset="0"/>
                <a:ea typeface="Calibri" panose="020F0502020204030204" pitchFamily="34" charset="0"/>
                <a:cs typeface="Times New Roman" panose="02020603050405020304" pitchFamily="18" charset="0"/>
              </a:rPr>
              <a:t>Police Module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200000"/>
              </a:lnSpc>
              <a:spcBef>
                <a:spcPts val="0"/>
              </a:spcBef>
              <a:spcAft>
                <a:spcPts val="0"/>
              </a:spcAft>
              <a:buFont typeface="+mj-lt"/>
              <a:buAutoNum type="alphaUcParenR"/>
            </a:pPr>
            <a:r>
              <a:rPr lang="en-US" dirty="0">
                <a:effectLst/>
                <a:latin typeface="Times New Roman" panose="02020603050405020304" pitchFamily="18" charset="0"/>
                <a:ea typeface="Calibri" panose="020F0502020204030204" pitchFamily="34" charset="0"/>
                <a:cs typeface="Times New Roman" panose="02020603050405020304" pitchFamily="18" charset="0"/>
              </a:rPr>
              <a:t>Login with username and password</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200000"/>
              </a:lnSpc>
              <a:spcBef>
                <a:spcPts val="0"/>
              </a:spcBef>
              <a:spcAft>
                <a:spcPts val="0"/>
              </a:spcAft>
              <a:buFont typeface="+mj-lt"/>
              <a:buAutoNum type="alphaUcParenR"/>
            </a:pPr>
            <a:r>
              <a:rPr lang="en-US" dirty="0">
                <a:effectLst/>
                <a:latin typeface="Times New Roman" panose="02020603050405020304" pitchFamily="18" charset="0"/>
                <a:ea typeface="Calibri" panose="020F0502020204030204" pitchFamily="34" charset="0"/>
                <a:cs typeface="Times New Roman" panose="02020603050405020304" pitchFamily="18" charset="0"/>
              </a:rPr>
              <a:t>Add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hospitals,police</a:t>
            </a:r>
            <a:r>
              <a:rPr lang="en-US" dirty="0">
                <a:effectLst/>
                <a:latin typeface="Times New Roman" panose="02020603050405020304" pitchFamily="18" charset="0"/>
                <a:ea typeface="Calibri" panose="020F0502020204030204" pitchFamily="34" charset="0"/>
                <a:cs typeface="Times New Roman" panose="02020603050405020304" pitchFamily="18" charset="0"/>
              </a:rPr>
              <a:t> station,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etc</a:t>
            </a:r>
            <a:r>
              <a:rPr lang="en-US" dirty="0">
                <a:effectLst/>
                <a:latin typeface="Times New Roman" panose="02020603050405020304" pitchFamily="18" charset="0"/>
                <a:ea typeface="Calibri" panose="020F0502020204030204" pitchFamily="34" charset="0"/>
                <a:cs typeface="Times New Roman" panose="02020603050405020304" pitchFamily="18" charset="0"/>
              </a:rPr>
              <a:t> for emergency help</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200000"/>
              </a:lnSpc>
              <a:spcBef>
                <a:spcPts val="0"/>
              </a:spcBef>
              <a:spcAft>
                <a:spcPts val="0"/>
              </a:spcAft>
              <a:buFont typeface="+mj-lt"/>
              <a:buAutoNum type="alphaUcParenR"/>
            </a:pPr>
            <a:r>
              <a:rPr lang="en-US" dirty="0">
                <a:effectLst/>
                <a:latin typeface="Times New Roman" panose="02020603050405020304" pitchFamily="18" charset="0"/>
                <a:ea typeface="Calibri" panose="020F0502020204030204" pitchFamily="34" charset="0"/>
                <a:cs typeface="Times New Roman" panose="02020603050405020304" pitchFamily="18" charset="0"/>
              </a:rPr>
              <a:t>View user request for adding an area to black list, adding area to black list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182880" indent="0" algn="just">
              <a:lnSpc>
                <a:spcPct val="150000"/>
              </a:lnSpc>
              <a:spcBef>
                <a:spcPts val="0"/>
              </a:spcBef>
              <a:spcAft>
                <a:spcPts val="800"/>
              </a:spcAft>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697871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9A40FA-2FF2-DABB-1942-153B3E788EED}"/>
              </a:ext>
            </a:extLst>
          </p:cNvPr>
          <p:cNvSpPr txBox="1"/>
          <p:nvPr/>
        </p:nvSpPr>
        <p:spPr>
          <a:xfrm>
            <a:off x="243840" y="172720"/>
            <a:ext cx="8900160" cy="6001771"/>
          </a:xfrm>
          <a:prstGeom prst="rect">
            <a:avLst/>
          </a:prstGeom>
          <a:noFill/>
        </p:spPr>
        <p:txBody>
          <a:bodyPr wrap="square">
            <a:spAutoFit/>
          </a:bodyPr>
          <a:lstStyle/>
          <a:p>
            <a:pPr marR="0" lvl="0" algn="just">
              <a:lnSpc>
                <a:spcPct val="200000"/>
              </a:lnSpc>
              <a:spcBef>
                <a:spcPts val="0"/>
              </a:spcBef>
              <a:spcAft>
                <a:spcPts val="0"/>
              </a:spcAft>
            </a:pPr>
            <a:r>
              <a:rPr lang="en-US" sz="2800" b="1" u="sng">
                <a:effectLst/>
                <a:latin typeface="Times New Roman" panose="02020603050405020304" pitchFamily="18" charset="0"/>
                <a:ea typeface="Calibri" panose="020F0502020204030204" pitchFamily="34" charset="0"/>
                <a:cs typeface="Times New Roman" panose="02020603050405020304" pitchFamily="18" charset="0"/>
              </a:rPr>
              <a:t>2)User </a:t>
            </a:r>
            <a:r>
              <a:rPr lang="en-US" sz="2800" b="1" u="sng" dirty="0">
                <a:effectLst/>
                <a:latin typeface="Times New Roman" panose="02020603050405020304" pitchFamily="18" charset="0"/>
                <a:ea typeface="Calibri" panose="020F0502020204030204" pitchFamily="34" charset="0"/>
                <a:cs typeface="Times New Roman" panose="02020603050405020304" pitchFamily="18" charset="0"/>
              </a:rPr>
              <a:t>Module</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200000"/>
              </a:lnSpc>
              <a:spcBef>
                <a:spcPts val="0"/>
              </a:spcBef>
              <a:spcAft>
                <a:spcPts val="0"/>
              </a:spcAft>
              <a:buFont typeface="+mj-lt"/>
              <a:buAutoNum type="alphaUcParenR"/>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Registration using basic details</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200000"/>
              </a:lnSpc>
              <a:spcBef>
                <a:spcPts val="0"/>
              </a:spcBef>
              <a:spcAft>
                <a:spcPts val="0"/>
              </a:spcAft>
              <a:buFont typeface="+mj-lt"/>
              <a:buAutoNum type="alphaUcParenR"/>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Login with username and password</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200000"/>
              </a:lnSpc>
              <a:spcBef>
                <a:spcPts val="0"/>
              </a:spcBef>
              <a:spcAft>
                <a:spcPts val="0"/>
              </a:spcAft>
              <a:buFont typeface="+mj-lt"/>
              <a:buAutoNum type="alphaUcParenR"/>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Add emergency contacts with phone number and email.</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200000"/>
              </a:lnSpc>
              <a:spcBef>
                <a:spcPts val="0"/>
              </a:spcBef>
              <a:spcAft>
                <a:spcPts val="0"/>
              </a:spcAft>
              <a:buFont typeface="+mj-lt"/>
              <a:buAutoNum type="alphaUcParenR"/>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Update latitude and longitude</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200000"/>
              </a:lnSpc>
              <a:spcBef>
                <a:spcPts val="0"/>
              </a:spcBef>
              <a:spcAft>
                <a:spcPts val="0"/>
              </a:spcAft>
              <a:buFont typeface="+mj-lt"/>
              <a:buAutoNum type="alphaUcParenR"/>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View current location</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200000"/>
              </a:lnSpc>
              <a:spcBef>
                <a:spcPts val="0"/>
              </a:spcBef>
              <a:spcAft>
                <a:spcPts val="0"/>
              </a:spcAft>
              <a:buFont typeface="+mj-lt"/>
              <a:buAutoNum type="alphaUcParenR"/>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View nearby police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station,hospital,etc</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for help</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31524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C8BC9F-599F-48CE-E277-933BCFB10E3F}"/>
              </a:ext>
            </a:extLst>
          </p:cNvPr>
          <p:cNvSpPr txBox="1"/>
          <p:nvPr/>
        </p:nvSpPr>
        <p:spPr>
          <a:xfrm>
            <a:off x="91440" y="0"/>
            <a:ext cx="12273280" cy="7727628"/>
          </a:xfrm>
          <a:prstGeom prst="rect">
            <a:avLst/>
          </a:prstGeom>
          <a:noFill/>
        </p:spPr>
        <p:txBody>
          <a:bodyPr wrap="square">
            <a:spAutoFit/>
          </a:bodyPr>
          <a:lstStyle/>
          <a:p>
            <a:pPr marR="0" lvl="0" algn="just">
              <a:lnSpc>
                <a:spcPct val="200000"/>
              </a:lnSpc>
              <a:spcBef>
                <a:spcPts val="0"/>
              </a:spcBef>
              <a:spcAft>
                <a:spcPts val="0"/>
              </a:spcAft>
            </a:pP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3) </a:t>
            </a:r>
            <a:r>
              <a:rPr lang="en-US" sz="2800" b="1" u="sng" dirty="0">
                <a:effectLst/>
                <a:latin typeface="Times New Roman" panose="02020603050405020304" pitchFamily="18" charset="0"/>
                <a:ea typeface="Calibri" panose="020F0502020204030204" pitchFamily="34" charset="0"/>
                <a:cs typeface="Times New Roman" panose="02020603050405020304" pitchFamily="18" charset="0"/>
              </a:rPr>
              <a:t>Siren </a:t>
            </a:r>
            <a:r>
              <a:rPr lang="en-US" sz="2800" b="1" u="sng" dirty="0">
                <a:latin typeface="Times New Roman" panose="02020603050405020304" pitchFamily="18" charset="0"/>
                <a:ea typeface="Calibri" panose="020F0502020204030204" pitchFamily="34" charset="0"/>
                <a:cs typeface="Times New Roman" panose="02020603050405020304" pitchFamily="18" charset="0"/>
              </a:rPr>
              <a:t>Alarm </a:t>
            </a: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is added to play police siren in emergency situation</a:t>
            </a:r>
            <a:endParaRPr lang="en-IN" sz="2800" dirty="0">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200000"/>
              </a:lnSpc>
              <a:spcBef>
                <a:spcPts val="0"/>
              </a:spcBef>
              <a:spcAft>
                <a:spcPts val="0"/>
              </a:spcAft>
            </a:pPr>
            <a:r>
              <a:rPr lang="en-IN" sz="2800" b="1" u="sng" dirty="0">
                <a:latin typeface="Calibri" panose="020F0502020204030204" pitchFamily="34" charset="0"/>
                <a:ea typeface="Calibri" panose="020F0502020204030204" pitchFamily="34" charset="0"/>
                <a:cs typeface="Times New Roman" panose="02020603050405020304" pitchFamily="18" charset="0"/>
              </a:rPr>
              <a:t>4) Panic Alert Generation</a:t>
            </a:r>
          </a:p>
          <a:p>
            <a:pPr marR="0" lvl="0" algn="just">
              <a:lnSpc>
                <a:spcPct val="200000"/>
              </a:lnSpc>
              <a:spcBef>
                <a:spcPts val="0"/>
              </a:spcBef>
              <a:spcAft>
                <a:spcPts val="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A)</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Shaking phone in any danger condition</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200000"/>
              </a:lnSpc>
              <a:spcBef>
                <a:spcPts val="0"/>
              </a:spcBef>
              <a:spcAft>
                <a:spcPts val="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Get current location of user</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200000"/>
              </a:lnSpc>
              <a:spcBef>
                <a:spcPts val="0"/>
              </a:spcBef>
              <a:spcAft>
                <a:spcPts val="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C)</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)Send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sms</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alert and   to added emergency contacts phone number</a:t>
            </a:r>
          </a:p>
          <a:p>
            <a:pPr marR="0" lvl="0" algn="just">
              <a:lnSpc>
                <a:spcPct val="200000"/>
              </a:lnSpc>
              <a:spcBef>
                <a:spcPts val="0"/>
              </a:spcBef>
              <a:spcAft>
                <a:spcPts val="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5)</a:t>
            </a:r>
            <a:r>
              <a:rPr lang="en-US" sz="1800" b="1" u="sng"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u="sng" dirty="0">
                <a:effectLst/>
                <a:latin typeface="Times New Roman" panose="02020603050405020304" pitchFamily="18" charset="0"/>
                <a:ea typeface="Calibri" panose="020F0502020204030204" pitchFamily="34" charset="0"/>
                <a:cs typeface="Times New Roman" panose="02020603050405020304" pitchFamily="18" charset="0"/>
              </a:rPr>
              <a:t>Audio Alert Generation</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200000"/>
              </a:lnSpc>
              <a:spcBef>
                <a:spcPts val="0"/>
              </a:spcBef>
              <a:spcAft>
                <a:spcPts val="0"/>
              </a:spcAft>
              <a:buFont typeface="+mj-lt"/>
              <a:buAutoNum type="alphaUcParenR"/>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Record audio</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200000"/>
              </a:lnSpc>
              <a:spcBef>
                <a:spcPts val="0"/>
              </a:spcBef>
              <a:spcAft>
                <a:spcPts val="0"/>
              </a:spcAft>
              <a:buFont typeface="+mj-lt"/>
              <a:buAutoNum type="alphaUcParenR"/>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Send audio with location details to added  emergency contact email address</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200000"/>
              </a:lnSpc>
              <a:spcBef>
                <a:spcPts val="0"/>
              </a:spcBef>
              <a:spcAft>
                <a:spcPts val="0"/>
              </a:spcAft>
            </a:pP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63045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993A02-1670-6CF9-611A-C91B2847DA57}"/>
              </a:ext>
            </a:extLst>
          </p:cNvPr>
          <p:cNvSpPr txBox="1"/>
          <p:nvPr/>
        </p:nvSpPr>
        <p:spPr>
          <a:xfrm>
            <a:off x="792480" y="-87086"/>
            <a:ext cx="8351520" cy="3416448"/>
          </a:xfrm>
          <a:prstGeom prst="rect">
            <a:avLst/>
          </a:prstGeom>
          <a:noFill/>
        </p:spPr>
        <p:txBody>
          <a:bodyPr wrap="square">
            <a:spAutoFit/>
          </a:bodyPr>
          <a:lstStyle/>
          <a:p>
            <a:pPr marR="0" lvl="0" algn="just">
              <a:lnSpc>
                <a:spcPct val="200000"/>
              </a:lnSpc>
              <a:spcBef>
                <a:spcPts val="0"/>
              </a:spcBef>
              <a:spcAft>
                <a:spcPts val="0"/>
              </a:spcAft>
            </a:pPr>
            <a:r>
              <a:rPr lang="en-US" sz="2800" b="1" u="sng" dirty="0">
                <a:latin typeface="Times New Roman" panose="02020603050405020304" pitchFamily="18" charset="0"/>
                <a:ea typeface="Calibri" panose="020F0502020204030204" pitchFamily="34" charset="0"/>
                <a:cs typeface="Times New Roman" panose="02020603050405020304" pitchFamily="18" charset="0"/>
              </a:rPr>
              <a:t>6</a:t>
            </a:r>
            <a:r>
              <a:rPr lang="en-US" sz="2800" b="1" u="sng" dirty="0">
                <a:effectLst/>
                <a:latin typeface="Times New Roman" panose="02020603050405020304" pitchFamily="18" charset="0"/>
                <a:ea typeface="Calibri" panose="020F0502020204030204" pitchFamily="34" charset="0"/>
                <a:cs typeface="Times New Roman" panose="02020603050405020304" pitchFamily="18" charset="0"/>
              </a:rPr>
              <a:t>) Blacklist Area Identification</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200000"/>
              </a:lnSpc>
              <a:spcBef>
                <a:spcPts val="0"/>
              </a:spcBef>
              <a:spcAft>
                <a:spcPts val="0"/>
              </a:spcAft>
              <a:tabLst>
                <a:tab pos="266700" algn="l"/>
              </a:tabLst>
            </a:pPr>
            <a:r>
              <a:rPr lang="en-US" sz="2800" dirty="0">
                <a:latin typeface="Times New Roman" panose="02020603050405020304" pitchFamily="18" charset="0"/>
                <a:ea typeface="Calibri" panose="020F0502020204030204" pitchFamily="34" charset="0"/>
                <a:cs typeface="Times New Roman" panose="02020603050405020304" pitchFamily="18" charset="0"/>
              </a:rPr>
              <a:t>A</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)Capture image using camera</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200000"/>
              </a:lnSpc>
              <a:spcBef>
                <a:spcPts val="0"/>
              </a:spcBef>
              <a:spcAft>
                <a:spcPts val="0"/>
              </a:spcAft>
              <a:tabLst>
                <a:tab pos="266700" algn="l"/>
              </a:tabLst>
            </a:pPr>
            <a:r>
              <a:rPr lang="en-US" sz="2800" dirty="0">
                <a:latin typeface="Times New Roman" panose="02020603050405020304" pitchFamily="18" charset="0"/>
                <a:ea typeface="Calibri" panose="020F0502020204030204" pitchFamily="34" charset="0"/>
                <a:cs typeface="Times New Roman" panose="02020603050405020304" pitchFamily="18" charset="0"/>
              </a:rPr>
              <a:t>B</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)Send blacklist area image with location details and more info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4736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BD6D6-57CD-4F58-A42A-8498B097C2BF}"/>
              </a:ext>
            </a:extLst>
          </p:cNvPr>
          <p:cNvSpPr>
            <a:spLocks noGrp="1"/>
          </p:cNvSpPr>
          <p:nvPr>
            <p:ph type="title" idx="4294967295"/>
          </p:nvPr>
        </p:nvSpPr>
        <p:spPr>
          <a:xfrm>
            <a:off x="0" y="-307975"/>
            <a:ext cx="10564813" cy="1998663"/>
          </a:xfrm>
        </p:spPr>
        <p:txBody>
          <a:bodyPr/>
          <a:lstStyle/>
          <a:p>
            <a:pPr algn="ctr"/>
            <a:r>
              <a:rPr lang="en-US" dirty="0">
                <a:latin typeface="Arial Black" panose="020B0A04020102020204" pitchFamily="34" charset="0"/>
              </a:rPr>
              <a:t>7.SYSTEM DESIGN</a:t>
            </a:r>
            <a:endParaRPr lang="en-IN" dirty="0">
              <a:latin typeface="Arial Black" panose="020B0A04020102020204" pitchFamily="34" charset="0"/>
            </a:endParaRP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9EAC5002-2C3A-1DDD-2287-3B0912453679}"/>
                  </a:ext>
                </a:extLst>
              </p14:cNvPr>
              <p14:cNvContentPartPr/>
              <p14:nvPr/>
            </p14:nvContentPartPr>
            <p14:xfrm>
              <a:off x="5690080" y="3088560"/>
              <a:ext cx="23040" cy="15480"/>
            </p14:xfrm>
          </p:contentPart>
        </mc:Choice>
        <mc:Fallback xmlns="">
          <p:pic>
            <p:nvPicPr>
              <p:cNvPr id="4" name="Ink 3">
                <a:extLst>
                  <a:ext uri="{FF2B5EF4-FFF2-40B4-BE49-F238E27FC236}">
                    <a16:creationId xmlns:a16="http://schemas.microsoft.com/office/drawing/2014/main" id="{9EAC5002-2C3A-1DDD-2287-3B0912453679}"/>
                  </a:ext>
                </a:extLst>
              </p:cNvPr>
              <p:cNvPicPr/>
              <p:nvPr/>
            </p:nvPicPr>
            <p:blipFill>
              <a:blip r:embed="rId3"/>
              <a:stretch>
                <a:fillRect/>
              </a:stretch>
            </p:blipFill>
            <p:spPr>
              <a:xfrm>
                <a:off x="5681080" y="3079920"/>
                <a:ext cx="40680" cy="33120"/>
              </a:xfrm>
              <a:prstGeom prst="rect">
                <a:avLst/>
              </a:prstGeom>
            </p:spPr>
          </p:pic>
        </mc:Fallback>
      </mc:AlternateContent>
      <p:sp>
        <p:nvSpPr>
          <p:cNvPr id="12" name="TextBox 11">
            <a:extLst>
              <a:ext uri="{FF2B5EF4-FFF2-40B4-BE49-F238E27FC236}">
                <a16:creationId xmlns:a16="http://schemas.microsoft.com/office/drawing/2014/main" id="{3C848BB6-DE41-7ED7-E23C-18FAE844DC87}"/>
              </a:ext>
            </a:extLst>
          </p:cNvPr>
          <p:cNvSpPr txBox="1"/>
          <p:nvPr/>
        </p:nvSpPr>
        <p:spPr>
          <a:xfrm>
            <a:off x="209006" y="1219200"/>
            <a:ext cx="11721737" cy="6608476"/>
          </a:xfrm>
          <a:prstGeom prst="rect">
            <a:avLst/>
          </a:prstGeom>
          <a:noFill/>
        </p:spPr>
        <p:txBody>
          <a:bodyPr wrap="square">
            <a:spAutoFit/>
          </a:bodyPr>
          <a:lstStyle/>
          <a:p>
            <a:pPr marL="0" marR="0" algn="just">
              <a:lnSpc>
                <a:spcPct val="200000"/>
              </a:lnSpc>
              <a:spcBef>
                <a:spcPts val="0"/>
              </a:spcBef>
              <a:spcAft>
                <a:spcPts val="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The project will create by using Android studio. Django will be used as backend.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Sqlite</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database will be used to store data. We are using GPS in the mobile phone to access location of the user. Accuracy of latitude and longitude value may occur.</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200000"/>
              </a:lnSpc>
              <a:spcBef>
                <a:spcPts val="0"/>
              </a:spcBef>
              <a:spcAft>
                <a:spcPts val="0"/>
              </a:spcAft>
            </a:pPr>
            <a:r>
              <a:rPr lang="en-US" sz="1800" u="sng" dirty="0">
                <a:effectLst/>
                <a:latin typeface="Times New Roman" panose="02020603050405020304" pitchFamily="18" charset="0"/>
                <a:ea typeface="Calibri" panose="020F0502020204030204" pitchFamily="34" charset="0"/>
                <a:cs typeface="Times New Roman" panose="02020603050405020304" pitchFamily="18" charset="0"/>
              </a:rPr>
              <a:t>Hardware Specification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200000"/>
              </a:lnSpc>
              <a:spcBef>
                <a:spcPts val="0"/>
              </a:spcBef>
              <a:spcAft>
                <a:spcPts val="0"/>
              </a:spcAft>
              <a:buFont typeface="Wingdings" panose="05000000000000000000" pitchFamily="2" charset="2"/>
              <a:buChar char=""/>
              <a:tabLst>
                <a:tab pos="5334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Processor: i5 or i7 (i7 is better)</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200000"/>
              </a:lnSpc>
              <a:spcBef>
                <a:spcPts val="0"/>
              </a:spcBef>
              <a:spcAft>
                <a:spcPts val="0"/>
              </a:spcAft>
              <a:buFont typeface="Wingdings" panose="05000000000000000000" pitchFamily="2" charset="2"/>
              <a:buChar char=""/>
              <a:tabLst>
                <a:tab pos="5334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RAM: 12GB (Minimum)</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200000"/>
              </a:lnSpc>
              <a:spcBef>
                <a:spcPts val="0"/>
              </a:spcBef>
              <a:spcAft>
                <a:spcPts val="0"/>
              </a:spcAft>
              <a:buFont typeface="Wingdings" panose="05000000000000000000" pitchFamily="2" charset="2"/>
              <a:buChar char=""/>
              <a:tabLst>
                <a:tab pos="5334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Hard Disk: 500GB or above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200000"/>
              </a:lnSpc>
              <a:spcBef>
                <a:spcPts val="0"/>
              </a:spcBef>
              <a:spcAft>
                <a:spcPts val="0"/>
              </a:spcAft>
              <a:buFont typeface="Wingdings" panose="05000000000000000000" pitchFamily="2" charset="2"/>
              <a:buChar char=""/>
              <a:tabLst>
                <a:tab pos="5334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Mouse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200000"/>
              </a:lnSpc>
              <a:spcBef>
                <a:spcPts val="0"/>
              </a:spcBef>
              <a:spcAft>
                <a:spcPts val="0"/>
              </a:spcAft>
              <a:buFont typeface="Wingdings" panose="05000000000000000000" pitchFamily="2" charset="2"/>
              <a:buChar char=""/>
              <a:tabLst>
                <a:tab pos="5334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Keyboard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200000"/>
              </a:lnSpc>
              <a:spcBef>
                <a:spcPts val="0"/>
              </a:spcBef>
              <a:spcAft>
                <a:spcPts val="0"/>
              </a:spcAft>
            </a:pPr>
            <a:r>
              <a:rPr lang="en-GB" sz="16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44739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F19D7A-EDEA-BFB0-5561-95B8ABC945C9}"/>
              </a:ext>
            </a:extLst>
          </p:cNvPr>
          <p:cNvSpPr txBox="1"/>
          <p:nvPr/>
        </p:nvSpPr>
        <p:spPr>
          <a:xfrm>
            <a:off x="650240" y="386080"/>
            <a:ext cx="8493760" cy="3337260"/>
          </a:xfrm>
          <a:prstGeom prst="rect">
            <a:avLst/>
          </a:prstGeom>
          <a:noFill/>
        </p:spPr>
        <p:txBody>
          <a:bodyPr wrap="square">
            <a:spAutoFit/>
          </a:bodyPr>
          <a:lstStyle/>
          <a:p>
            <a:pPr marL="0" marR="0" algn="just">
              <a:lnSpc>
                <a:spcPct val="200000"/>
              </a:lnSpc>
              <a:spcBef>
                <a:spcPts val="0"/>
              </a:spcBef>
              <a:spcAft>
                <a:spcPts val="0"/>
              </a:spcAft>
            </a:pPr>
            <a:r>
              <a:rPr lang="en-US" sz="1800" u="sng" dirty="0">
                <a:effectLst/>
                <a:latin typeface="Times New Roman" panose="02020603050405020304" pitchFamily="18" charset="0"/>
                <a:ea typeface="Calibri" panose="020F0502020204030204" pitchFamily="34" charset="0"/>
                <a:cs typeface="Times New Roman" panose="02020603050405020304" pitchFamily="18" charset="0"/>
              </a:rPr>
              <a:t>Software Specification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200000"/>
              </a:lnSpc>
              <a:spcBef>
                <a:spcPts val="0"/>
              </a:spcBef>
              <a:spcAft>
                <a:spcPts val="0"/>
              </a:spcAft>
              <a:buFont typeface="Wingdings" panose="05000000000000000000" pitchFamily="2" charset="2"/>
              <a:buChar char=""/>
              <a:tabLst>
                <a:tab pos="5334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Tool: Android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studio,Python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200000"/>
              </a:lnSpc>
              <a:spcBef>
                <a:spcPts val="0"/>
              </a:spcBef>
              <a:spcAft>
                <a:spcPts val="0"/>
              </a:spcAft>
              <a:buFont typeface="Wingdings" panose="05000000000000000000" pitchFamily="2" charset="2"/>
              <a:buChar char=""/>
              <a:tabLst>
                <a:tab pos="5334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Language: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Java,Python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200000"/>
              </a:lnSpc>
              <a:spcBef>
                <a:spcPts val="0"/>
              </a:spcBef>
              <a:spcAft>
                <a:spcPts val="0"/>
              </a:spcAft>
              <a:buFont typeface="Wingdings" panose="05000000000000000000" pitchFamily="2" charset="2"/>
              <a:buChar char=""/>
              <a:tabLst>
                <a:tab pos="5334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Operating System: Windows 7 or later</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200000"/>
              </a:lnSpc>
              <a:spcBef>
                <a:spcPts val="0"/>
              </a:spcBef>
              <a:spcAft>
                <a:spcPts val="0"/>
              </a:spcAft>
              <a:buFont typeface="Wingdings" panose="05000000000000000000" pitchFamily="2" charset="2"/>
              <a:buChar char=""/>
              <a:tabLst>
                <a:tab pos="5334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Front End :: Android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200000"/>
              </a:lnSpc>
              <a:spcBef>
                <a:spcPts val="0"/>
              </a:spcBef>
              <a:spcAft>
                <a:spcPts val="0"/>
              </a:spcAft>
              <a:buFont typeface="Wingdings" panose="05000000000000000000" pitchFamily="2" charset="2"/>
              <a:buChar char=""/>
              <a:tabLst>
                <a:tab pos="5334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Back end:: Django</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31790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9D118E-B2F0-645D-2456-0E93AEE73EF8}"/>
              </a:ext>
            </a:extLst>
          </p:cNvPr>
          <p:cNvSpPr txBox="1"/>
          <p:nvPr/>
        </p:nvSpPr>
        <p:spPr>
          <a:xfrm>
            <a:off x="3135086" y="3048782"/>
            <a:ext cx="4537166" cy="769441"/>
          </a:xfrm>
          <a:prstGeom prst="rect">
            <a:avLst/>
          </a:prstGeom>
          <a:noFill/>
        </p:spPr>
        <p:txBody>
          <a:bodyPr wrap="square">
            <a:spAutoFit/>
          </a:bodyPr>
          <a:lstStyle/>
          <a:p>
            <a:r>
              <a:rPr lang="en-US" sz="4400" b="1">
                <a:latin typeface="Times New Roman" panose="02020603050405020304" pitchFamily="18" charset="0"/>
                <a:cs typeface="Times New Roman" panose="02020603050405020304" pitchFamily="18" charset="0"/>
              </a:rPr>
              <a:t>     THANK </a:t>
            </a:r>
            <a:r>
              <a:rPr lang="en-US" sz="4400" b="1" dirty="0">
                <a:latin typeface="Times New Roman" panose="02020603050405020304" pitchFamily="18" charset="0"/>
                <a:cs typeface="Times New Roman" panose="02020603050405020304" pitchFamily="18" charset="0"/>
              </a:rPr>
              <a:t>YOU</a:t>
            </a:r>
            <a:endParaRPr lang="en-IN" sz="4400" b="1" dirty="0"/>
          </a:p>
        </p:txBody>
      </p:sp>
    </p:spTree>
    <p:extLst>
      <p:ext uri="{BB962C8B-B14F-4D97-AF65-F5344CB8AC3E}">
        <p14:creationId xmlns:p14="http://schemas.microsoft.com/office/powerpoint/2010/main" val="1925186980"/>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48440-E098-4F68-9274-C3603F9324D1}"/>
              </a:ext>
            </a:extLst>
          </p:cNvPr>
          <p:cNvSpPr>
            <a:spLocks noGrp="1"/>
          </p:cNvSpPr>
          <p:nvPr>
            <p:ph type="title"/>
          </p:nvPr>
        </p:nvSpPr>
        <p:spPr>
          <a:xfrm>
            <a:off x="838200" y="336250"/>
            <a:ext cx="10515600" cy="1325563"/>
          </a:xfrm>
        </p:spPr>
        <p:txBody>
          <a:bodyPr/>
          <a:lstStyle/>
          <a:p>
            <a:pPr algn="ctr"/>
            <a:r>
              <a:rPr lang="en-US" b="1" dirty="0">
                <a:latin typeface="Arial Black" panose="020B0A04020102020204" pitchFamily="34" charset="0"/>
                <a:cs typeface="Times New Roman" panose="02020603050405020304" pitchFamily="18" charset="0"/>
              </a:rPr>
              <a:t>2 . Relevance</a:t>
            </a:r>
            <a:r>
              <a:rPr lang="en-US" b="1" dirty="0">
                <a:latin typeface="Arial Black" panose="020B0A04020102020204" pitchFamily="34" charset="0"/>
              </a:rPr>
              <a:t> of the Topic</a:t>
            </a:r>
            <a:endParaRPr lang="en-IN" b="1" dirty="0">
              <a:latin typeface="Arial Black" panose="020B0A04020102020204" pitchFamily="34" charset="0"/>
            </a:endParaRPr>
          </a:p>
        </p:txBody>
      </p:sp>
      <p:sp>
        <p:nvSpPr>
          <p:cNvPr id="16" name="Content Placeholder 15">
            <a:extLst>
              <a:ext uri="{FF2B5EF4-FFF2-40B4-BE49-F238E27FC236}">
                <a16:creationId xmlns:a16="http://schemas.microsoft.com/office/drawing/2014/main" id="{2D356767-E91C-4CFC-8C2E-C99F31BC5421}"/>
              </a:ext>
            </a:extLst>
          </p:cNvPr>
          <p:cNvSpPr>
            <a:spLocks noGrp="1"/>
          </p:cNvSpPr>
          <p:nvPr>
            <p:ph idx="1"/>
          </p:nvPr>
        </p:nvSpPr>
        <p:spPr>
          <a:xfrm>
            <a:off x="838200" y="1825625"/>
            <a:ext cx="10515600" cy="4854308"/>
          </a:xfrm>
        </p:spPr>
        <p:txBody>
          <a:bodyPr>
            <a:normAutofit/>
          </a:bodyPr>
          <a:lstStyle/>
          <a:p>
            <a:pPr marL="91440" indent="0" algn="just">
              <a:lnSpc>
                <a:spcPct val="150000"/>
              </a:lnSpc>
              <a:spcBef>
                <a:spcPts val="0"/>
              </a:spcBef>
              <a:spcAft>
                <a:spcPts val="800"/>
              </a:spcAft>
            </a:pPr>
            <a:r>
              <a:rPr lang="en-US" b="0" i="0" dirty="0">
                <a:solidFill>
                  <a:srgbClr val="000000"/>
                </a:solidFill>
                <a:effectLst/>
                <a:latin typeface="Helvetica" panose="020B0604020202020204" pitchFamily="34" charset="0"/>
              </a:rPr>
              <a:t>Attacks on women in India are at an all time high. </a:t>
            </a:r>
          </a:p>
          <a:p>
            <a:pPr marL="91440" indent="0" algn="just">
              <a:lnSpc>
                <a:spcPct val="150000"/>
              </a:lnSpc>
              <a:spcBef>
                <a:spcPts val="0"/>
              </a:spcBef>
              <a:spcAft>
                <a:spcPts val="800"/>
              </a:spcAft>
            </a:pPr>
            <a:r>
              <a:rPr lang="en-US" b="0" i="0" dirty="0">
                <a:solidFill>
                  <a:srgbClr val="000000"/>
                </a:solidFill>
                <a:effectLst/>
                <a:latin typeface="Helvetica" panose="020B0604020202020204" pitchFamily="34" charset="0"/>
              </a:rPr>
              <a:t>Even the most secured cities are not safer for woman any more.</a:t>
            </a:r>
          </a:p>
          <a:p>
            <a:pPr marL="91440" indent="0" algn="just">
              <a:lnSpc>
                <a:spcPct val="150000"/>
              </a:lnSpc>
              <a:spcBef>
                <a:spcPts val="0"/>
              </a:spcBef>
              <a:spcAft>
                <a:spcPts val="800"/>
              </a:spcAft>
            </a:pPr>
            <a:r>
              <a:rPr lang="en-US" b="0" i="0" dirty="0">
                <a:solidFill>
                  <a:srgbClr val="000000"/>
                </a:solidFill>
                <a:effectLst/>
                <a:latin typeface="Helvetica" panose="020B0604020202020204" pitchFamily="34" charset="0"/>
              </a:rPr>
              <a:t>To help out women in such tough times, the companies have introduced security apps on Smartphones. </a:t>
            </a:r>
          </a:p>
          <a:p>
            <a:pPr marL="91440" indent="0" algn="just">
              <a:lnSpc>
                <a:spcPct val="150000"/>
              </a:lnSpc>
              <a:spcBef>
                <a:spcPts val="0"/>
              </a:spcBef>
              <a:spcAft>
                <a:spcPts val="800"/>
              </a:spcAft>
            </a:pPr>
            <a:r>
              <a:rPr lang="en-US" b="0" i="0" dirty="0">
                <a:solidFill>
                  <a:srgbClr val="000000"/>
                </a:solidFill>
                <a:effectLst/>
                <a:latin typeface="Helvetica" panose="020B0604020202020204" pitchFamily="34" charset="0"/>
              </a:rPr>
              <a:t>The Smartphone loaded with women security apps can help emergency alert to selected people. </a:t>
            </a:r>
            <a:endParaRPr lang="en-IN" dirty="0">
              <a:solidFill>
                <a:schemeClr val="bg1"/>
              </a:solidFill>
            </a:endParaRP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CEF91B39-41F6-4F45-A086-72D44E22355C}"/>
                  </a:ext>
                </a:extLst>
              </p14:cNvPr>
              <p14:cNvContentPartPr/>
              <p14:nvPr/>
            </p14:nvContentPartPr>
            <p14:xfrm>
              <a:off x="3406301" y="912202"/>
              <a:ext cx="33840" cy="5040"/>
            </p14:xfrm>
          </p:contentPart>
        </mc:Choice>
        <mc:Fallback xmlns="">
          <p:pic>
            <p:nvPicPr>
              <p:cNvPr id="3" name="Ink 2">
                <a:extLst>
                  <a:ext uri="{FF2B5EF4-FFF2-40B4-BE49-F238E27FC236}">
                    <a16:creationId xmlns:a16="http://schemas.microsoft.com/office/drawing/2014/main" id="{CEF91B39-41F6-4F45-A086-72D44E22355C}"/>
                  </a:ext>
                </a:extLst>
              </p:cNvPr>
              <p:cNvPicPr/>
              <p:nvPr/>
            </p:nvPicPr>
            <p:blipFill>
              <a:blip r:embed="rId3"/>
              <a:stretch>
                <a:fillRect/>
              </a:stretch>
            </p:blipFill>
            <p:spPr>
              <a:xfrm>
                <a:off x="3397301" y="903562"/>
                <a:ext cx="51480" cy="226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53C1FC05-67BD-42F5-AA17-B225D4610097}"/>
                  </a:ext>
                </a:extLst>
              </p14:cNvPr>
              <p14:cNvContentPartPr/>
              <p14:nvPr/>
            </p14:nvContentPartPr>
            <p14:xfrm>
              <a:off x="4327181" y="744442"/>
              <a:ext cx="29520" cy="8640"/>
            </p14:xfrm>
          </p:contentPart>
        </mc:Choice>
        <mc:Fallback xmlns="">
          <p:pic>
            <p:nvPicPr>
              <p:cNvPr id="4" name="Ink 3">
                <a:extLst>
                  <a:ext uri="{FF2B5EF4-FFF2-40B4-BE49-F238E27FC236}">
                    <a16:creationId xmlns:a16="http://schemas.microsoft.com/office/drawing/2014/main" id="{53C1FC05-67BD-42F5-AA17-B225D4610097}"/>
                  </a:ext>
                </a:extLst>
              </p:cNvPr>
              <p:cNvPicPr/>
              <p:nvPr/>
            </p:nvPicPr>
            <p:blipFill>
              <a:blip r:embed="rId5"/>
              <a:stretch>
                <a:fillRect/>
              </a:stretch>
            </p:blipFill>
            <p:spPr>
              <a:xfrm>
                <a:off x="4318181" y="735802"/>
                <a:ext cx="47160" cy="262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11E9DF3A-872E-461F-9A40-54FA5B7024B1}"/>
                  </a:ext>
                </a:extLst>
              </p14:cNvPr>
              <p14:cNvContentPartPr/>
              <p14:nvPr/>
            </p14:nvContentPartPr>
            <p14:xfrm>
              <a:off x="4802741" y="979162"/>
              <a:ext cx="3240" cy="5040"/>
            </p14:xfrm>
          </p:contentPart>
        </mc:Choice>
        <mc:Fallback xmlns="">
          <p:pic>
            <p:nvPicPr>
              <p:cNvPr id="5" name="Ink 4">
                <a:extLst>
                  <a:ext uri="{FF2B5EF4-FFF2-40B4-BE49-F238E27FC236}">
                    <a16:creationId xmlns:a16="http://schemas.microsoft.com/office/drawing/2014/main" id="{11E9DF3A-872E-461F-9A40-54FA5B7024B1}"/>
                  </a:ext>
                </a:extLst>
              </p:cNvPr>
              <p:cNvPicPr/>
              <p:nvPr/>
            </p:nvPicPr>
            <p:blipFill>
              <a:blip r:embed="rId7"/>
              <a:stretch>
                <a:fillRect/>
              </a:stretch>
            </p:blipFill>
            <p:spPr>
              <a:xfrm>
                <a:off x="4793741" y="970522"/>
                <a:ext cx="20880" cy="226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55B4984E-877B-42D6-A55F-4DC3F19943E4}"/>
                  </a:ext>
                </a:extLst>
              </p14:cNvPr>
              <p14:cNvContentPartPr/>
              <p14:nvPr/>
            </p14:nvContentPartPr>
            <p14:xfrm>
              <a:off x="3551381" y="993562"/>
              <a:ext cx="13680" cy="6480"/>
            </p14:xfrm>
          </p:contentPart>
        </mc:Choice>
        <mc:Fallback xmlns="">
          <p:pic>
            <p:nvPicPr>
              <p:cNvPr id="6" name="Ink 5">
                <a:extLst>
                  <a:ext uri="{FF2B5EF4-FFF2-40B4-BE49-F238E27FC236}">
                    <a16:creationId xmlns:a16="http://schemas.microsoft.com/office/drawing/2014/main" id="{55B4984E-877B-42D6-A55F-4DC3F19943E4}"/>
                  </a:ext>
                </a:extLst>
              </p:cNvPr>
              <p:cNvPicPr/>
              <p:nvPr/>
            </p:nvPicPr>
            <p:blipFill>
              <a:blip r:embed="rId9"/>
              <a:stretch>
                <a:fillRect/>
              </a:stretch>
            </p:blipFill>
            <p:spPr>
              <a:xfrm>
                <a:off x="3542741" y="984922"/>
                <a:ext cx="3132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F79ED9B2-BDD2-4A61-880C-95C6C66D032B}"/>
                  </a:ext>
                </a:extLst>
              </p14:cNvPr>
              <p14:cNvContentPartPr/>
              <p14:nvPr/>
            </p14:nvContentPartPr>
            <p14:xfrm>
              <a:off x="3609341" y="813202"/>
              <a:ext cx="28440" cy="68400"/>
            </p14:xfrm>
          </p:contentPart>
        </mc:Choice>
        <mc:Fallback xmlns="">
          <p:pic>
            <p:nvPicPr>
              <p:cNvPr id="7" name="Ink 6">
                <a:extLst>
                  <a:ext uri="{FF2B5EF4-FFF2-40B4-BE49-F238E27FC236}">
                    <a16:creationId xmlns:a16="http://schemas.microsoft.com/office/drawing/2014/main" id="{F79ED9B2-BDD2-4A61-880C-95C6C66D032B}"/>
                  </a:ext>
                </a:extLst>
              </p:cNvPr>
              <p:cNvPicPr/>
              <p:nvPr/>
            </p:nvPicPr>
            <p:blipFill>
              <a:blip r:embed="rId11"/>
              <a:stretch>
                <a:fillRect/>
              </a:stretch>
            </p:blipFill>
            <p:spPr>
              <a:xfrm>
                <a:off x="3600701" y="804562"/>
                <a:ext cx="46080" cy="86040"/>
              </a:xfrm>
              <a:prstGeom prst="rect">
                <a:avLst/>
              </a:prstGeom>
            </p:spPr>
          </p:pic>
        </mc:Fallback>
      </mc:AlternateContent>
    </p:spTree>
    <p:extLst>
      <p:ext uri="{BB962C8B-B14F-4D97-AF65-F5344CB8AC3E}">
        <p14:creationId xmlns:p14="http://schemas.microsoft.com/office/powerpoint/2010/main" val="1999396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6CFF0-6AC3-44AA-99A7-A0C75CA3322B}"/>
              </a:ext>
            </a:extLst>
          </p:cNvPr>
          <p:cNvSpPr>
            <a:spLocks noGrp="1"/>
          </p:cNvSpPr>
          <p:nvPr>
            <p:ph type="title" idx="4294967295"/>
          </p:nvPr>
        </p:nvSpPr>
        <p:spPr>
          <a:xfrm>
            <a:off x="0" y="336249"/>
            <a:ext cx="10515600" cy="1325563"/>
          </a:xfrm>
        </p:spPr>
        <p:txBody>
          <a:bodyPr/>
          <a:lstStyle/>
          <a:p>
            <a:pPr algn="ctr"/>
            <a:r>
              <a:rPr lang="en-US" dirty="0">
                <a:latin typeface="Arial Black" panose="020B0A04020102020204" pitchFamily="34" charset="0"/>
              </a:rPr>
              <a:t>3.Description of the Project</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B421FBAF-70C7-441E-BBAF-1DD1EEB0341B}"/>
              </a:ext>
            </a:extLst>
          </p:cNvPr>
          <p:cNvSpPr>
            <a:spLocks noGrp="1"/>
          </p:cNvSpPr>
          <p:nvPr>
            <p:ph idx="4294967295"/>
          </p:nvPr>
        </p:nvSpPr>
        <p:spPr>
          <a:xfrm>
            <a:off x="125128" y="1318661"/>
            <a:ext cx="11665819" cy="5361272"/>
          </a:xfrm>
        </p:spPr>
        <p:txBody>
          <a:bodyPr>
            <a:noAutofit/>
          </a:bodyPr>
          <a:lstStyle/>
          <a:p>
            <a:pPr marL="182880" indent="0" algn="just">
              <a:lnSpc>
                <a:spcPct val="160000"/>
              </a:lnSpc>
              <a:spcBef>
                <a:spcPts val="0"/>
              </a:spcBef>
              <a:spcAft>
                <a:spcPts val="800"/>
              </a:spcAft>
            </a:pPr>
            <a:r>
              <a:rPr lang="en-US" dirty="0"/>
              <a:t>Safety for women has become a major issue as the day-by-day cases increasing in all over the world.</a:t>
            </a:r>
          </a:p>
          <a:p>
            <a:pPr marL="182880" indent="0" algn="just">
              <a:lnSpc>
                <a:spcPct val="160000"/>
              </a:lnSpc>
              <a:spcBef>
                <a:spcPts val="0"/>
              </a:spcBef>
              <a:spcAft>
                <a:spcPts val="800"/>
              </a:spcAft>
            </a:pPr>
            <a:r>
              <a:rPr lang="en-US" dirty="0"/>
              <a:t> This proposed project explains women's safety and their security by using an application to send alert message, showing safe location &amp; alert authorities.</a:t>
            </a:r>
          </a:p>
          <a:p>
            <a:pPr marL="182880" indent="0" algn="just">
              <a:lnSpc>
                <a:spcPct val="160000"/>
              </a:lnSpc>
              <a:spcBef>
                <a:spcPts val="0"/>
              </a:spcBef>
              <a:spcAft>
                <a:spcPts val="800"/>
              </a:spcAft>
            </a:pPr>
            <a:r>
              <a:rPr lang="en-US" dirty="0"/>
              <a:t> It suggests a replacement view to use technology to guard women. </a:t>
            </a:r>
          </a:p>
          <a:p>
            <a:pPr marL="182880" indent="0" algn="just">
              <a:lnSpc>
                <a:spcPct val="160000"/>
              </a:lnSpc>
              <a:spcBef>
                <a:spcPts val="0"/>
              </a:spcBef>
              <a:spcAft>
                <a:spcPts val="800"/>
              </a:spcAft>
            </a:pPr>
            <a:endParaRPr lang="en-US" b="0" i="0" dirty="0">
              <a:effectLst/>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8A7BAA77-B51B-4F9C-85E7-5A207B012722}"/>
                  </a:ext>
                </a:extLst>
              </p14:cNvPr>
              <p14:cNvContentPartPr/>
              <p14:nvPr/>
            </p14:nvContentPartPr>
            <p14:xfrm>
              <a:off x="5595461" y="3520762"/>
              <a:ext cx="7920" cy="8640"/>
            </p14:xfrm>
          </p:contentPart>
        </mc:Choice>
        <mc:Fallback xmlns="">
          <p:pic>
            <p:nvPicPr>
              <p:cNvPr id="4" name="Ink 3">
                <a:extLst>
                  <a:ext uri="{FF2B5EF4-FFF2-40B4-BE49-F238E27FC236}">
                    <a16:creationId xmlns:a16="http://schemas.microsoft.com/office/drawing/2014/main" id="{8A7BAA77-B51B-4F9C-85E7-5A207B012722}"/>
                  </a:ext>
                </a:extLst>
              </p:cNvPr>
              <p:cNvPicPr/>
              <p:nvPr/>
            </p:nvPicPr>
            <p:blipFill>
              <a:blip r:embed="rId4"/>
              <a:stretch>
                <a:fillRect/>
              </a:stretch>
            </p:blipFill>
            <p:spPr>
              <a:xfrm>
                <a:off x="5586821" y="3511762"/>
                <a:ext cx="25560" cy="262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61721465-B68B-499F-840D-72A4C95EDA63}"/>
                  </a:ext>
                </a:extLst>
              </p14:cNvPr>
              <p14:cNvContentPartPr/>
              <p14:nvPr/>
            </p14:nvContentPartPr>
            <p14:xfrm>
              <a:off x="5598701" y="3481882"/>
              <a:ext cx="3960" cy="6840"/>
            </p14:xfrm>
          </p:contentPart>
        </mc:Choice>
        <mc:Fallback xmlns="">
          <p:pic>
            <p:nvPicPr>
              <p:cNvPr id="5" name="Ink 4">
                <a:extLst>
                  <a:ext uri="{FF2B5EF4-FFF2-40B4-BE49-F238E27FC236}">
                    <a16:creationId xmlns:a16="http://schemas.microsoft.com/office/drawing/2014/main" id="{61721465-B68B-499F-840D-72A4C95EDA63}"/>
                  </a:ext>
                </a:extLst>
              </p:cNvPr>
              <p:cNvPicPr/>
              <p:nvPr/>
            </p:nvPicPr>
            <p:blipFill>
              <a:blip r:embed="rId6"/>
              <a:stretch>
                <a:fillRect/>
              </a:stretch>
            </p:blipFill>
            <p:spPr>
              <a:xfrm>
                <a:off x="5589701" y="3472882"/>
                <a:ext cx="21600" cy="244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2A8DA0DA-15EF-420B-BD7E-8631261E0CAA}"/>
                  </a:ext>
                </a:extLst>
              </p14:cNvPr>
              <p14:cNvContentPartPr/>
              <p14:nvPr/>
            </p14:nvContentPartPr>
            <p14:xfrm>
              <a:off x="5604101" y="3437602"/>
              <a:ext cx="12240" cy="10440"/>
            </p14:xfrm>
          </p:contentPart>
        </mc:Choice>
        <mc:Fallback xmlns="">
          <p:pic>
            <p:nvPicPr>
              <p:cNvPr id="6" name="Ink 5">
                <a:extLst>
                  <a:ext uri="{FF2B5EF4-FFF2-40B4-BE49-F238E27FC236}">
                    <a16:creationId xmlns:a16="http://schemas.microsoft.com/office/drawing/2014/main" id="{2A8DA0DA-15EF-420B-BD7E-8631261E0CAA}"/>
                  </a:ext>
                </a:extLst>
              </p:cNvPr>
              <p:cNvPicPr/>
              <p:nvPr/>
            </p:nvPicPr>
            <p:blipFill>
              <a:blip r:embed="rId8"/>
              <a:stretch>
                <a:fillRect/>
              </a:stretch>
            </p:blipFill>
            <p:spPr>
              <a:xfrm>
                <a:off x="5595101" y="3428602"/>
                <a:ext cx="29880" cy="28080"/>
              </a:xfrm>
              <a:prstGeom prst="rect">
                <a:avLst/>
              </a:prstGeom>
            </p:spPr>
          </p:pic>
        </mc:Fallback>
      </mc:AlternateContent>
    </p:spTree>
    <p:extLst>
      <p:ext uri="{BB962C8B-B14F-4D97-AF65-F5344CB8AC3E}">
        <p14:creationId xmlns:p14="http://schemas.microsoft.com/office/powerpoint/2010/main" val="4268416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C8731A-8E26-4CE4-8DAE-AAE8209E9441}"/>
              </a:ext>
            </a:extLst>
          </p:cNvPr>
          <p:cNvSpPr txBox="1"/>
          <p:nvPr/>
        </p:nvSpPr>
        <p:spPr>
          <a:xfrm>
            <a:off x="-125128" y="-1"/>
            <a:ext cx="11839073" cy="6627584"/>
          </a:xfrm>
          <a:prstGeom prst="rect">
            <a:avLst/>
          </a:prstGeom>
          <a:noFill/>
        </p:spPr>
        <p:txBody>
          <a:bodyPr wrap="square">
            <a:spAutoFit/>
          </a:bodyPr>
          <a:lstStyle/>
          <a:p>
            <a:pPr marL="640080" indent="-457200" algn="just">
              <a:lnSpc>
                <a:spcPct val="160000"/>
              </a:lnSpc>
              <a:spcBef>
                <a:spcPts val="0"/>
              </a:spcBef>
              <a:spcAft>
                <a:spcPts val="800"/>
              </a:spcAft>
              <a:buFont typeface="Arial" panose="020B0604020202020204" pitchFamily="34" charset="0"/>
              <a:buChar char="•"/>
            </a:pPr>
            <a:r>
              <a:rPr lang="en-US" sz="2800" dirty="0"/>
              <a:t>In this project, an android based smartphone with an integrated feature that alerts and provides location-based information. </a:t>
            </a:r>
          </a:p>
          <a:p>
            <a:pPr marL="640080" indent="-457200" algn="just">
              <a:lnSpc>
                <a:spcPct val="160000"/>
              </a:lnSpc>
              <a:spcBef>
                <a:spcPts val="0"/>
              </a:spcBef>
              <a:spcAft>
                <a:spcPts val="800"/>
              </a:spcAft>
              <a:buFont typeface="Arial" panose="020B0604020202020204" pitchFamily="34" charset="0"/>
              <a:buChar char="•"/>
            </a:pPr>
            <a:r>
              <a:rPr lang="en-US" sz="2800" dirty="0"/>
              <a:t>It provides </a:t>
            </a:r>
            <a:r>
              <a:rPr lang="en-US" sz="2800" dirty="0" err="1"/>
              <a:t>self-defence</a:t>
            </a:r>
            <a:r>
              <a:rPr lang="en-US" sz="2800" dirty="0"/>
              <a:t> and SMS alert when a woman is in danger. </a:t>
            </a:r>
          </a:p>
          <a:p>
            <a:pPr marL="640080" indent="-457200" algn="just">
              <a:lnSpc>
                <a:spcPct val="160000"/>
              </a:lnSpc>
              <a:spcBef>
                <a:spcPts val="0"/>
              </a:spcBef>
              <a:spcAft>
                <a:spcPts val="800"/>
              </a:spcAft>
              <a:buFont typeface="Arial" panose="020B0604020202020204" pitchFamily="34" charset="0"/>
              <a:buChar char="•"/>
            </a:pPr>
            <a:r>
              <a:rPr lang="en-US" sz="2800" dirty="0"/>
              <a:t>When the phone is </a:t>
            </a:r>
            <a:r>
              <a:rPr lang="en-US" sz="2800" dirty="0" err="1"/>
              <a:t>shaked</a:t>
            </a:r>
            <a:r>
              <a:rPr lang="en-US" sz="2800" dirty="0"/>
              <a:t> thrice, an alert message to contact send alert SMS with (GPS) Global positioning system location to emergency contacts.</a:t>
            </a:r>
          </a:p>
          <a:p>
            <a:pPr marL="640080" indent="-457200" algn="just">
              <a:lnSpc>
                <a:spcPct val="160000"/>
              </a:lnSpc>
              <a:spcBef>
                <a:spcPts val="0"/>
              </a:spcBef>
              <a:spcAft>
                <a:spcPts val="800"/>
              </a:spcAft>
              <a:buFont typeface="Arial" panose="020B0604020202020204" pitchFamily="34" charset="0"/>
              <a:buChar char="•"/>
            </a:pPr>
            <a:r>
              <a:rPr lang="en-US" sz="2800"/>
              <a:t> </a:t>
            </a:r>
            <a:r>
              <a:rPr lang="en-US" sz="2800" dirty="0"/>
              <a:t>A</a:t>
            </a:r>
            <a:r>
              <a:rPr lang="en-US" sz="2800"/>
              <a:t>lso </a:t>
            </a:r>
            <a:r>
              <a:rPr lang="en-US" sz="2800" dirty="0"/>
              <a:t>includes features such as audio recording. It can be activated by SOS button key</a:t>
            </a:r>
          </a:p>
          <a:p>
            <a:pPr marL="640080" indent="-457200" algn="just">
              <a:lnSpc>
                <a:spcPct val="160000"/>
              </a:lnSpc>
              <a:spcBef>
                <a:spcPts val="0"/>
              </a:spcBef>
              <a:spcAft>
                <a:spcPts val="800"/>
              </a:spcAft>
              <a:buFont typeface="Arial" panose="020B0604020202020204" pitchFamily="34" charset="0"/>
              <a:buChar char="•"/>
            </a:pPr>
            <a:r>
              <a:rPr lang="en-US" sz="2800" dirty="0"/>
              <a:t>So, Continuous Showing the safe zone location foremost useful features of this technique.</a:t>
            </a:r>
            <a:endParaRPr lang="en-IN" sz="2800" dirty="0">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1C81F997-9845-4509-B5F2-D1FB069A691B}"/>
                  </a:ext>
                </a:extLst>
              </p14:cNvPr>
              <p14:cNvContentPartPr/>
              <p14:nvPr/>
            </p14:nvContentPartPr>
            <p14:xfrm>
              <a:off x="5215661" y="2209358"/>
              <a:ext cx="11160" cy="26640"/>
            </p14:xfrm>
          </p:contentPart>
        </mc:Choice>
        <mc:Fallback xmlns="">
          <p:pic>
            <p:nvPicPr>
              <p:cNvPr id="4" name="Ink 3">
                <a:extLst>
                  <a:ext uri="{FF2B5EF4-FFF2-40B4-BE49-F238E27FC236}">
                    <a16:creationId xmlns:a16="http://schemas.microsoft.com/office/drawing/2014/main" id="{1C81F997-9845-4509-B5F2-D1FB069A691B}"/>
                  </a:ext>
                </a:extLst>
              </p:cNvPr>
              <p:cNvPicPr/>
              <p:nvPr/>
            </p:nvPicPr>
            <p:blipFill>
              <a:blip r:embed="rId3"/>
              <a:stretch>
                <a:fillRect/>
              </a:stretch>
            </p:blipFill>
            <p:spPr>
              <a:xfrm>
                <a:off x="5207021" y="2200718"/>
                <a:ext cx="28800" cy="44280"/>
              </a:xfrm>
              <a:prstGeom prst="rect">
                <a:avLst/>
              </a:prstGeom>
            </p:spPr>
          </p:pic>
        </mc:Fallback>
      </mc:AlternateContent>
    </p:spTree>
    <p:extLst>
      <p:ext uri="{BB962C8B-B14F-4D97-AF65-F5344CB8AC3E}">
        <p14:creationId xmlns:p14="http://schemas.microsoft.com/office/powerpoint/2010/main" val="720504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FAEED-8B81-45DB-96CF-490D2341E119}"/>
              </a:ext>
            </a:extLst>
          </p:cNvPr>
          <p:cNvSpPr>
            <a:spLocks noGrp="1"/>
          </p:cNvSpPr>
          <p:nvPr>
            <p:ph type="title"/>
          </p:nvPr>
        </p:nvSpPr>
        <p:spPr/>
        <p:txBody>
          <a:bodyPr/>
          <a:lstStyle/>
          <a:p>
            <a:pPr algn="ctr"/>
            <a:r>
              <a:rPr lang="en-US" dirty="0">
                <a:latin typeface="Arial Black" panose="020B0A04020102020204" pitchFamily="34" charset="0"/>
              </a:rPr>
              <a:t>4.Objectives </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7AC36B85-4B06-4B0E-A91E-BE976DD9C51F}"/>
              </a:ext>
            </a:extLst>
          </p:cNvPr>
          <p:cNvSpPr>
            <a:spLocks noGrp="1"/>
          </p:cNvSpPr>
          <p:nvPr>
            <p:ph idx="1"/>
          </p:nvPr>
        </p:nvSpPr>
        <p:spPr>
          <a:xfrm>
            <a:off x="0" y="1511166"/>
            <a:ext cx="11353800" cy="4665797"/>
          </a:xfrm>
        </p:spPr>
        <p:txBody>
          <a:bodyPr>
            <a:normAutofit/>
          </a:bodyPr>
          <a:lstStyle/>
          <a:p>
            <a:pPr marL="0" marR="0" algn="just">
              <a:lnSpc>
                <a:spcPct val="200000"/>
              </a:lnSpc>
              <a:spcBef>
                <a:spcPts val="0"/>
              </a:spcBef>
              <a:spcAft>
                <a:spcPts val="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To develop a mobile application called women safety which ensures the safety of women. The app includes the following features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200000"/>
              </a:lnSpc>
              <a:spcBef>
                <a:spcPts val="0"/>
              </a:spcBef>
              <a:spcAft>
                <a:spcPts val="0"/>
              </a:spcAft>
              <a:buFont typeface="Wingdings" panose="05000000000000000000" pitchFamily="2" charset="2"/>
              <a:buChar char=""/>
              <a:tabLst>
                <a:tab pos="266700" algn="l"/>
              </a:tabLst>
            </a:pPr>
            <a:r>
              <a:rPr lang="en-US" dirty="0">
                <a:effectLst/>
                <a:latin typeface="Times New Roman" panose="02020603050405020304" pitchFamily="18" charset="0"/>
                <a:ea typeface="Calibri" panose="020F0502020204030204" pitchFamily="34" charset="0"/>
                <a:cs typeface="Times New Roman" panose="02020603050405020304" pitchFamily="18" charset="0"/>
              </a:rPr>
              <a:t>User can generate a distress signal if any abnormal condition occur</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200000"/>
              </a:lnSpc>
              <a:spcBef>
                <a:spcPts val="0"/>
              </a:spcBef>
              <a:spcAft>
                <a:spcPts val="0"/>
              </a:spcAft>
              <a:buFont typeface="Wingdings" panose="05000000000000000000" pitchFamily="2" charset="2"/>
              <a:buChar char=""/>
              <a:tabLst>
                <a:tab pos="266700" algn="l"/>
              </a:tabLst>
            </a:pPr>
            <a:r>
              <a:rPr lang="en-US" dirty="0">
                <a:effectLst/>
                <a:latin typeface="Times New Roman" panose="02020603050405020304" pitchFamily="18" charset="0"/>
                <a:ea typeface="Calibri" panose="020F0502020204030204" pitchFamily="34" charset="0"/>
                <a:cs typeface="Times New Roman" panose="02020603050405020304" pitchFamily="18" charset="0"/>
              </a:rPr>
              <a:t>User can view their current location and send to emergency contact if any danger situation occur</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8704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2D381F9-5601-F37E-EE6A-7B2D977EEAA6}"/>
              </a:ext>
            </a:extLst>
          </p:cNvPr>
          <p:cNvSpPr txBox="1"/>
          <p:nvPr/>
        </p:nvSpPr>
        <p:spPr>
          <a:xfrm>
            <a:off x="335280" y="386080"/>
            <a:ext cx="8808720" cy="2554674"/>
          </a:xfrm>
          <a:prstGeom prst="rect">
            <a:avLst/>
          </a:prstGeom>
          <a:noFill/>
        </p:spPr>
        <p:txBody>
          <a:bodyPr wrap="square">
            <a:spAutoFit/>
          </a:bodyPr>
          <a:lstStyle/>
          <a:p>
            <a:pPr marL="342900" marR="0" lvl="0" indent="-342900" algn="just">
              <a:lnSpc>
                <a:spcPct val="200000"/>
              </a:lnSpc>
              <a:spcBef>
                <a:spcPts val="0"/>
              </a:spcBef>
              <a:spcAft>
                <a:spcPts val="0"/>
              </a:spcAft>
              <a:buFont typeface="Wingdings" panose="05000000000000000000" pitchFamily="2" charset="2"/>
              <a:buChar char=""/>
              <a:tabLst>
                <a:tab pos="266700" algn="l"/>
              </a:tabLs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Get details of nearby police station or hospital</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200000"/>
              </a:lnSpc>
              <a:spcBef>
                <a:spcPts val="0"/>
              </a:spcBef>
              <a:spcAft>
                <a:spcPts val="0"/>
              </a:spcAft>
              <a:buFont typeface="Wingdings" panose="05000000000000000000" pitchFamily="2" charset="2"/>
              <a:buChar char=""/>
              <a:tabLst>
                <a:tab pos="266700" algn="l"/>
              </a:tabLs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Add blacklist area and get alert if user is in  the added area</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64249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C6484-CA74-4B95-8333-330D4617E7DA}"/>
              </a:ext>
            </a:extLst>
          </p:cNvPr>
          <p:cNvSpPr>
            <a:spLocks noGrp="1"/>
          </p:cNvSpPr>
          <p:nvPr>
            <p:ph type="title" idx="4294967295"/>
          </p:nvPr>
        </p:nvSpPr>
        <p:spPr>
          <a:xfrm>
            <a:off x="0" y="-487363"/>
            <a:ext cx="10515600" cy="1325563"/>
          </a:xfrm>
        </p:spPr>
        <p:txBody>
          <a:bodyPr/>
          <a:lstStyle/>
          <a:p>
            <a:pPr algn="r"/>
            <a:br>
              <a:rPr lang="en-US" dirty="0">
                <a:latin typeface="Arial Black" panose="020B0A04020102020204" pitchFamily="34" charset="0"/>
              </a:rPr>
            </a:br>
            <a:r>
              <a:rPr lang="en-US" dirty="0">
                <a:latin typeface="Arial Black" panose="020B0A04020102020204" pitchFamily="34" charset="0"/>
              </a:rPr>
              <a:t>5.Existing and Proposed System</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361EA01E-8317-4F24-A266-D4CF3C378EA4}"/>
              </a:ext>
            </a:extLst>
          </p:cNvPr>
          <p:cNvSpPr>
            <a:spLocks noGrp="1"/>
          </p:cNvSpPr>
          <p:nvPr>
            <p:ph idx="4294967295"/>
          </p:nvPr>
        </p:nvSpPr>
        <p:spPr>
          <a:xfrm>
            <a:off x="0" y="722313"/>
            <a:ext cx="12104688" cy="6043612"/>
          </a:xfrm>
        </p:spPr>
        <p:txBody>
          <a:bodyPr>
            <a:noAutofit/>
          </a:bodyPr>
          <a:lstStyle/>
          <a:p>
            <a:pPr marL="182880" indent="0" algn="just">
              <a:lnSpc>
                <a:spcPct val="150000"/>
              </a:lnSpc>
              <a:spcBef>
                <a:spcPts val="0"/>
              </a:spcBef>
              <a:spcAft>
                <a:spcPts val="800"/>
              </a:spcAft>
              <a:buNone/>
            </a:pPr>
            <a:r>
              <a:rPr lang="en-US" b="1" dirty="0">
                <a:latin typeface="Times New Roman" panose="02020603050405020304" pitchFamily="18" charset="0"/>
                <a:cs typeface="Times New Roman" panose="02020603050405020304" pitchFamily="18" charset="0"/>
              </a:rPr>
              <a:t>Existing System</a:t>
            </a:r>
          </a:p>
          <a:p>
            <a:pPr marL="640080" indent="-457200" algn="just">
              <a:lnSpc>
                <a:spcPct val="150000"/>
              </a:lnSpc>
              <a:spcBef>
                <a:spcPts val="0"/>
              </a:spcBef>
              <a:spcAft>
                <a:spcPts val="800"/>
              </a:spcAft>
            </a:pPr>
            <a:r>
              <a:rPr lang="en-US" dirty="0"/>
              <a:t>The existing system consists of making calls manually to the emergency contacts from the mobile phones when the women face an uncomfortable situation. </a:t>
            </a:r>
          </a:p>
          <a:p>
            <a:pPr marL="640080" indent="-457200" algn="just">
              <a:lnSpc>
                <a:spcPct val="150000"/>
              </a:lnSpc>
              <a:spcBef>
                <a:spcPts val="0"/>
              </a:spcBef>
              <a:spcAft>
                <a:spcPts val="800"/>
              </a:spcAft>
            </a:pPr>
            <a:r>
              <a:rPr lang="en-US" dirty="0"/>
              <a:t>By the time she makes the calls the opponents may become alert and may not allow her to do so. </a:t>
            </a:r>
          </a:p>
          <a:p>
            <a:pPr marL="640080" indent="-457200" algn="just">
              <a:lnSpc>
                <a:spcPct val="150000"/>
              </a:lnSpc>
              <a:spcBef>
                <a:spcPts val="0"/>
              </a:spcBef>
              <a:spcAft>
                <a:spcPts val="800"/>
              </a:spcAft>
            </a:pPr>
            <a:r>
              <a:rPr lang="en-US" dirty="0"/>
              <a:t>Or in the worst case she might have to face much more worst situation. By the time the contacted people come she might have the worst part of the situation done to her.</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2636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88C2B1B-37CD-5A60-ECC0-026F62C6A85E}"/>
              </a:ext>
            </a:extLst>
          </p:cNvPr>
          <p:cNvSpPr txBox="1"/>
          <p:nvPr/>
        </p:nvSpPr>
        <p:spPr>
          <a:xfrm>
            <a:off x="-233680" y="213360"/>
            <a:ext cx="9377680" cy="1962204"/>
          </a:xfrm>
          <a:prstGeom prst="rect">
            <a:avLst/>
          </a:prstGeom>
          <a:noFill/>
        </p:spPr>
        <p:txBody>
          <a:bodyPr wrap="square">
            <a:spAutoFit/>
          </a:bodyPr>
          <a:lstStyle/>
          <a:p>
            <a:pPr marL="640080" indent="-457200" algn="just">
              <a:lnSpc>
                <a:spcPct val="150000"/>
              </a:lnSpc>
              <a:spcBef>
                <a:spcPts val="0"/>
              </a:spcBef>
              <a:spcAft>
                <a:spcPts val="800"/>
              </a:spcAft>
              <a:buFont typeface="Arial" panose="020B0604020202020204" pitchFamily="34" charset="0"/>
              <a:buChar char="•"/>
            </a:pPr>
            <a:r>
              <a:rPr lang="en-US" sz="2800" dirty="0"/>
              <a:t> Making the calls manually to the emergency contacts is a drawback of the existing system. Also it takes more time to intimate when in there is an emergency situation.</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6857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6CA8FC-6576-4280-8D02-766454953C42}"/>
              </a:ext>
            </a:extLst>
          </p:cNvPr>
          <p:cNvSpPr txBox="1"/>
          <p:nvPr/>
        </p:nvSpPr>
        <p:spPr>
          <a:xfrm>
            <a:off x="0" y="86627"/>
            <a:ext cx="12191999" cy="5262979"/>
          </a:xfrm>
          <a:prstGeom prst="rect">
            <a:avLst/>
          </a:prstGeom>
          <a:noFill/>
        </p:spPr>
        <p:txBody>
          <a:bodyPr wrap="square">
            <a:spAutoFit/>
          </a:bodyPr>
          <a:lstStyle/>
          <a:p>
            <a:pPr algn="l"/>
            <a:r>
              <a:rPr lang="en-US" sz="2800" b="1" dirty="0">
                <a:latin typeface="Times New Roman" panose="02020603050405020304" pitchFamily="18" charset="0"/>
                <a:cs typeface="Times New Roman" panose="02020603050405020304" pitchFamily="18" charset="0"/>
              </a:rPr>
              <a:t>   </a:t>
            </a:r>
            <a:r>
              <a:rPr lang="en-US" sz="2800" b="1" i="0" dirty="0">
                <a:effectLst/>
                <a:latin typeface="Times New Roman" panose="02020603050405020304" pitchFamily="18" charset="0"/>
                <a:cs typeface="Times New Roman" panose="02020603050405020304" pitchFamily="18" charset="0"/>
              </a:rPr>
              <a:t>Proposed System</a:t>
            </a:r>
          </a:p>
          <a:p>
            <a:pPr algn="l"/>
            <a:endParaRPr lang="en-US" sz="2800" b="0" i="0" dirty="0">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800" dirty="0"/>
              <a:t>The proposed system is developed to overcome the disadvantages of the existing system specified earlier. </a:t>
            </a:r>
          </a:p>
          <a:p>
            <a:pPr marL="342900" indent="-342900" algn="l">
              <a:buFont typeface="Arial" panose="020B0604020202020204" pitchFamily="34" charset="0"/>
              <a:buChar char="•"/>
            </a:pPr>
            <a:r>
              <a:rPr lang="en-US" sz="2800" dirty="0"/>
              <a:t>We can create Interactive Women Safety Security user application using Android Mobile Application. </a:t>
            </a:r>
          </a:p>
          <a:p>
            <a:pPr marL="342900" indent="-342900" algn="l">
              <a:buFont typeface="Arial" panose="020B0604020202020204" pitchFamily="34" charset="0"/>
              <a:buChar char="•"/>
            </a:pPr>
            <a:r>
              <a:rPr lang="en-US" sz="2800" dirty="0"/>
              <a:t>The app developed has panic button that allows the user to press when she is in an </a:t>
            </a:r>
            <a:r>
              <a:rPr lang="en-US" sz="2800" dirty="0" err="1"/>
              <a:t>unfavourable</a:t>
            </a:r>
            <a:r>
              <a:rPr lang="en-US" sz="2800" dirty="0"/>
              <a:t> situation. </a:t>
            </a:r>
          </a:p>
          <a:p>
            <a:pPr marL="342900" indent="-342900" algn="l">
              <a:buFont typeface="Arial" panose="020B0604020202020204" pitchFamily="34" charset="0"/>
              <a:buChar char="•"/>
            </a:pPr>
            <a:r>
              <a:rPr lang="en-US" sz="2800" dirty="0"/>
              <a:t>Pressing this button intimates to her emergency contacts and to the nearest police station about her situation immediately.</a:t>
            </a:r>
          </a:p>
          <a:p>
            <a:pPr marL="342900" indent="-342900" algn="l">
              <a:buFont typeface="Arial" panose="020B0604020202020204" pitchFamily="34" charset="0"/>
              <a:buChar char="•"/>
            </a:pPr>
            <a:r>
              <a:rPr lang="en-US" sz="2800" dirty="0"/>
              <a:t> The police can reach the spot at the earliest before any thing worse could happen</a:t>
            </a:r>
            <a:endParaRPr lang="en-US" sz="2800" b="0" i="0" dirty="0">
              <a:effectLst/>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9CEA83A8-C2C0-4121-8EA2-81DDD48270EC}"/>
                  </a:ext>
                </a:extLst>
              </p14:cNvPr>
              <p14:cNvContentPartPr/>
              <p14:nvPr/>
            </p14:nvContentPartPr>
            <p14:xfrm>
              <a:off x="8478120" y="6894080"/>
              <a:ext cx="33840" cy="7920"/>
            </p14:xfrm>
          </p:contentPart>
        </mc:Choice>
        <mc:Fallback xmlns="">
          <p:pic>
            <p:nvPicPr>
              <p:cNvPr id="2" name="Ink 1">
                <a:extLst>
                  <a:ext uri="{FF2B5EF4-FFF2-40B4-BE49-F238E27FC236}">
                    <a16:creationId xmlns:a16="http://schemas.microsoft.com/office/drawing/2014/main" id="{9CEA83A8-C2C0-4121-8EA2-81DDD48270EC}"/>
                  </a:ext>
                </a:extLst>
              </p:cNvPr>
              <p:cNvPicPr/>
              <p:nvPr/>
            </p:nvPicPr>
            <p:blipFill>
              <a:blip r:embed="rId4"/>
              <a:stretch>
                <a:fillRect/>
              </a:stretch>
            </p:blipFill>
            <p:spPr>
              <a:xfrm>
                <a:off x="8469480" y="6885080"/>
                <a:ext cx="51480" cy="255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623AED2D-99C7-45EC-A7F5-7CF8D4287DAB}"/>
                  </a:ext>
                </a:extLst>
              </p14:cNvPr>
              <p14:cNvContentPartPr/>
              <p14:nvPr/>
            </p14:nvContentPartPr>
            <p14:xfrm>
              <a:off x="1745040" y="3906480"/>
              <a:ext cx="46440" cy="43200"/>
            </p14:xfrm>
          </p:contentPart>
        </mc:Choice>
        <mc:Fallback xmlns="">
          <p:pic>
            <p:nvPicPr>
              <p:cNvPr id="7" name="Ink 6">
                <a:extLst>
                  <a:ext uri="{FF2B5EF4-FFF2-40B4-BE49-F238E27FC236}">
                    <a16:creationId xmlns:a16="http://schemas.microsoft.com/office/drawing/2014/main" id="{623AED2D-99C7-45EC-A7F5-7CF8D4287DAB}"/>
                  </a:ext>
                </a:extLst>
              </p:cNvPr>
              <p:cNvPicPr/>
              <p:nvPr/>
            </p:nvPicPr>
            <p:blipFill>
              <a:blip r:embed="rId6"/>
              <a:stretch>
                <a:fillRect/>
              </a:stretch>
            </p:blipFill>
            <p:spPr>
              <a:xfrm>
                <a:off x="1736040" y="3897480"/>
                <a:ext cx="64080" cy="60840"/>
              </a:xfrm>
              <a:prstGeom prst="rect">
                <a:avLst/>
              </a:prstGeom>
            </p:spPr>
          </p:pic>
        </mc:Fallback>
      </mc:AlternateContent>
    </p:spTree>
    <p:extLst>
      <p:ext uri="{BB962C8B-B14F-4D97-AF65-F5344CB8AC3E}">
        <p14:creationId xmlns:p14="http://schemas.microsoft.com/office/powerpoint/2010/main" val="500099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2618</TotalTime>
  <Words>1083</Words>
  <Application>Microsoft Office PowerPoint</Application>
  <PresentationFormat>Widescreen</PresentationFormat>
  <Paragraphs>80</Paragraphs>
  <Slides>16</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Arial Black</vt:lpstr>
      <vt:lpstr>Calibri</vt:lpstr>
      <vt:lpstr>Calibri Light</vt:lpstr>
      <vt:lpstr>Helvetica</vt:lpstr>
      <vt:lpstr>STIXGeneral-Regular</vt:lpstr>
      <vt:lpstr>Times New Roman</vt:lpstr>
      <vt:lpstr>Wingdings</vt:lpstr>
      <vt:lpstr>Office Theme</vt:lpstr>
      <vt:lpstr>                   SHESAFE APPLICATION            By,        Ganga Kannan M        MCA-A,49</vt:lpstr>
      <vt:lpstr>2 . Relevance of the Topic</vt:lpstr>
      <vt:lpstr>3.Description of the Project</vt:lpstr>
      <vt:lpstr>PowerPoint Presentation</vt:lpstr>
      <vt:lpstr>4.Objectives </vt:lpstr>
      <vt:lpstr>PowerPoint Presentation</vt:lpstr>
      <vt:lpstr> 5.Existing and Proposed System</vt:lpstr>
      <vt:lpstr>PowerPoint Presentation</vt:lpstr>
      <vt:lpstr>PowerPoint Presentation</vt:lpstr>
      <vt:lpstr>6. Modules</vt:lpstr>
      <vt:lpstr>PowerPoint Presentation</vt:lpstr>
      <vt:lpstr>PowerPoint Presentation</vt:lpstr>
      <vt:lpstr>PowerPoint Presentation</vt:lpstr>
      <vt:lpstr>7.SYSTEM DESIGN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FIRE DETECTION</dc:title>
  <dc:creator>Ganga kn</dc:creator>
  <cp:lastModifiedBy>Ganga kn</cp:lastModifiedBy>
  <cp:revision>40</cp:revision>
  <dcterms:created xsi:type="dcterms:W3CDTF">2022-01-15T09:36:40Z</dcterms:created>
  <dcterms:modified xsi:type="dcterms:W3CDTF">2022-05-23T04:53:04Z</dcterms:modified>
</cp:coreProperties>
</file>