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06C4C0-1080-4E79-A213-F6BC24C84C36}">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3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5C77-2295-FC8E-8023-3D68FE6FC9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A936CB80-CC09-27B3-D0BF-C4EA8BC94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0334BA39-8D56-0969-1FB2-913963FC19C5}"/>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5" name="Footer Placeholder 4">
            <a:extLst>
              <a:ext uri="{FF2B5EF4-FFF2-40B4-BE49-F238E27FC236}">
                <a16:creationId xmlns:a16="http://schemas.microsoft.com/office/drawing/2014/main" id="{0CED7E24-6E39-4C7B-351B-AE885B33A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38F34-D9C2-43F1-5192-6FAA669E3F8B}"/>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55511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C46D-B650-D317-2582-A96B22A3B898}"/>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105AD8A6-02E5-B070-680E-1B0147E7E5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CE009330-73D4-4C1C-B146-07A2E4F2E3B1}"/>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5" name="Footer Placeholder 4">
            <a:extLst>
              <a:ext uri="{FF2B5EF4-FFF2-40B4-BE49-F238E27FC236}">
                <a16:creationId xmlns:a16="http://schemas.microsoft.com/office/drawing/2014/main" id="{E75DD2D1-8AC0-1186-C2D2-69F20FBB1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E9A70-1986-B0B5-7F3F-81AB4280A54F}"/>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414431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FE0BD-6233-E3E8-F02B-BAAC8BED161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238150E1-0112-0EF7-940E-F14D3196157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BAAC9D6-D5B5-EA5F-6CEE-B96748A670F6}"/>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5" name="Footer Placeholder 4">
            <a:extLst>
              <a:ext uri="{FF2B5EF4-FFF2-40B4-BE49-F238E27FC236}">
                <a16:creationId xmlns:a16="http://schemas.microsoft.com/office/drawing/2014/main" id="{55C16918-C502-C869-9750-3E31229CE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A523D7-73FC-B8A5-7C64-F04852DB4898}"/>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234733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718E-2C78-E04D-B4B1-2F555CB3708D}"/>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D6C2E43D-3849-7753-4212-0AAD75F9E6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9EBA353-B9DC-132F-7B20-B1280B6922D5}"/>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5" name="Footer Placeholder 4">
            <a:extLst>
              <a:ext uri="{FF2B5EF4-FFF2-40B4-BE49-F238E27FC236}">
                <a16:creationId xmlns:a16="http://schemas.microsoft.com/office/drawing/2014/main" id="{070E6C1A-A9C0-0D2D-518B-D27EF4B01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CCB04-82D2-4120-DDFF-57CBF03776D6}"/>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186187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CC9A-35CB-5E9C-B51B-C9582B1D07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26A32CC3-9A01-9F8C-FEFF-43DFA2539F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CABFF41-71F4-092E-1E2D-7D5C410E7AA8}"/>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5" name="Footer Placeholder 4">
            <a:extLst>
              <a:ext uri="{FF2B5EF4-FFF2-40B4-BE49-F238E27FC236}">
                <a16:creationId xmlns:a16="http://schemas.microsoft.com/office/drawing/2014/main" id="{583FB28D-B80F-BE66-F6BA-6B6671066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1CEE4-4AF5-5D64-4FF2-0FCE2AA80197}"/>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369198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B34-0C28-6E61-ABE6-7037F0FE685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020365B-B579-1A74-3A94-C7A75756C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1809F439-CF73-E06F-463B-A02C924FAC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3349C8C1-0D41-F850-B24C-14D973A25380}"/>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6" name="Footer Placeholder 5">
            <a:extLst>
              <a:ext uri="{FF2B5EF4-FFF2-40B4-BE49-F238E27FC236}">
                <a16:creationId xmlns:a16="http://schemas.microsoft.com/office/drawing/2014/main" id="{B821E550-F4D8-81DE-7A59-723234FAAF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53E76-0158-D652-FD41-66063A08A978}"/>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319156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9D73-8147-1942-FEE2-74E6EA0A6C92}"/>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DB09E59E-F344-3778-8E01-4FBDB02C6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03DA8C-DF6B-F3C8-7751-4CF497044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E240EC04-BCC3-055F-48E8-3DDAAFE5A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1DCDC2-3A7F-2DA9-1EDB-54503FE14A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C82D1B92-49D0-0309-CC13-D813F96E8198}"/>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8" name="Footer Placeholder 7">
            <a:extLst>
              <a:ext uri="{FF2B5EF4-FFF2-40B4-BE49-F238E27FC236}">
                <a16:creationId xmlns:a16="http://schemas.microsoft.com/office/drawing/2014/main" id="{9EA52647-C97A-9150-7B13-3318AEED65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2B041E-7935-06E6-ACC5-8280721D88D9}"/>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65036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6D21-F973-623F-87A9-552577EAD42B}"/>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02B3E644-14E0-014C-4EA3-C5E1C4C9C62D}"/>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4" name="Footer Placeholder 3">
            <a:extLst>
              <a:ext uri="{FF2B5EF4-FFF2-40B4-BE49-F238E27FC236}">
                <a16:creationId xmlns:a16="http://schemas.microsoft.com/office/drawing/2014/main" id="{88171F61-9D27-89A5-F14C-126BBE7FF7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62D601-655F-B3CF-34CF-02C4AB85F5E9}"/>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205787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F89DC-B9B5-76BB-6B31-80485ECBEA69}"/>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3" name="Footer Placeholder 2">
            <a:extLst>
              <a:ext uri="{FF2B5EF4-FFF2-40B4-BE49-F238E27FC236}">
                <a16:creationId xmlns:a16="http://schemas.microsoft.com/office/drawing/2014/main" id="{A8575EBA-F961-542B-0A98-685911DAF0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8D6E5E-52DD-AEC8-0B67-ECC79BC36D54}"/>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41222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3FCC-1700-EB0A-CF9B-C4CA507F86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1438515D-97FC-1354-7CF5-24C3F6051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10868606-2B83-0720-32D5-3AA3BD2E2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EBFCF1-6B87-7B2D-B80C-EFD80F35CB14}"/>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6" name="Footer Placeholder 5">
            <a:extLst>
              <a:ext uri="{FF2B5EF4-FFF2-40B4-BE49-F238E27FC236}">
                <a16:creationId xmlns:a16="http://schemas.microsoft.com/office/drawing/2014/main" id="{4F9DC092-9E56-8749-3971-5253F7776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F57BE6-7B0A-40AD-2787-96A091ADB8B9}"/>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135721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F5AB-F1E3-9720-4B53-8E8197E400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015D7FC7-7387-02F4-CAC1-9AE1F4FA8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87E19A-AA56-2B2C-6613-90AF60A6F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791689-31D9-BAF9-521B-D4D1A08BB9C5}"/>
              </a:ext>
            </a:extLst>
          </p:cNvPr>
          <p:cNvSpPr>
            <a:spLocks noGrp="1"/>
          </p:cNvSpPr>
          <p:nvPr>
            <p:ph type="dt" sz="half" idx="10"/>
          </p:nvPr>
        </p:nvSpPr>
        <p:spPr/>
        <p:txBody>
          <a:bodyPr/>
          <a:lstStyle/>
          <a:p>
            <a:fld id="{2759BF17-32D9-4BD7-A63B-F8210E3AA232}" type="datetimeFigureOut">
              <a:rPr lang="en-IN" smtClean="0"/>
              <a:t>25-01-2024</a:t>
            </a:fld>
            <a:endParaRPr lang="en-IN"/>
          </a:p>
        </p:txBody>
      </p:sp>
      <p:sp>
        <p:nvSpPr>
          <p:cNvPr id="6" name="Footer Placeholder 5">
            <a:extLst>
              <a:ext uri="{FF2B5EF4-FFF2-40B4-BE49-F238E27FC236}">
                <a16:creationId xmlns:a16="http://schemas.microsoft.com/office/drawing/2014/main" id="{B59A6943-2F52-2740-8364-31CF1AFEF2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7F6097-9471-F4F1-28EF-62A7507C1A42}"/>
              </a:ext>
            </a:extLst>
          </p:cNvPr>
          <p:cNvSpPr>
            <a:spLocks noGrp="1"/>
          </p:cNvSpPr>
          <p:nvPr>
            <p:ph type="sldNum" sz="quarter" idx="12"/>
          </p:nvPr>
        </p:nvSpPr>
        <p:spPr/>
        <p:txBody>
          <a:bodyPr/>
          <a:lstStyle/>
          <a:p>
            <a:fld id="{C07EF1C1-33CE-4AF1-8F6A-82A2BC1F6CF1}" type="slidenum">
              <a:rPr lang="en-IN" smtClean="0"/>
              <a:t>‹#›</a:t>
            </a:fld>
            <a:endParaRPr lang="en-IN"/>
          </a:p>
        </p:txBody>
      </p:sp>
    </p:spTree>
    <p:extLst>
      <p:ext uri="{BB962C8B-B14F-4D97-AF65-F5344CB8AC3E}">
        <p14:creationId xmlns:p14="http://schemas.microsoft.com/office/powerpoint/2010/main" val="365720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CE504-3499-0144-96F4-A711193D81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1FAB6056-2396-C003-8C6E-45EB6ED08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3E70090A-A791-1CC1-B23B-E556F20F7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9BF17-32D9-4BD7-A63B-F8210E3AA232}" type="datetimeFigureOut">
              <a:rPr lang="en-IN" smtClean="0"/>
              <a:t>25-01-2024</a:t>
            </a:fld>
            <a:endParaRPr lang="en-IN"/>
          </a:p>
        </p:txBody>
      </p:sp>
      <p:sp>
        <p:nvSpPr>
          <p:cNvPr id="5" name="Footer Placeholder 4">
            <a:extLst>
              <a:ext uri="{FF2B5EF4-FFF2-40B4-BE49-F238E27FC236}">
                <a16:creationId xmlns:a16="http://schemas.microsoft.com/office/drawing/2014/main" id="{84500DF1-63B8-5431-34ED-C9E2AF5E3A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C687DD-30D6-229E-C42F-5D9862949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EF1C1-33CE-4AF1-8F6A-82A2BC1F6CF1}" type="slidenum">
              <a:rPr lang="en-IN" smtClean="0"/>
              <a:t>‹#›</a:t>
            </a:fld>
            <a:endParaRPr lang="en-IN"/>
          </a:p>
        </p:txBody>
      </p:sp>
    </p:spTree>
    <p:extLst>
      <p:ext uri="{BB962C8B-B14F-4D97-AF65-F5344CB8AC3E}">
        <p14:creationId xmlns:p14="http://schemas.microsoft.com/office/powerpoint/2010/main" val="355371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3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49E2-319F-0932-B25D-D5952AE44D07}"/>
              </a:ext>
            </a:extLst>
          </p:cNvPr>
          <p:cNvSpPr>
            <a:spLocks noGrp="1"/>
          </p:cNvSpPr>
          <p:nvPr>
            <p:ph type="ctrTitle"/>
          </p:nvPr>
        </p:nvSpPr>
        <p:spPr>
          <a:xfrm>
            <a:off x="2067791" y="2649682"/>
            <a:ext cx="8385464" cy="1485900"/>
          </a:xfrm>
        </p:spPr>
        <p:txBody>
          <a:bodyPr>
            <a:normAutofit/>
          </a:bodyPr>
          <a:lstStyle/>
          <a:p>
            <a:r>
              <a:rPr lang="en-IN" sz="8000" b="1" dirty="0">
                <a:solidFill>
                  <a:schemeClr val="bg1">
                    <a:lumMod val="95000"/>
                  </a:schemeClr>
                </a:solidFill>
                <a:latin typeface="Algerian" panose="04020705040A02060702" pitchFamily="82" charset="0"/>
              </a:rPr>
              <a:t>FINANCE DOMAIN</a:t>
            </a:r>
          </a:p>
        </p:txBody>
      </p:sp>
    </p:spTree>
    <p:extLst>
      <p:ext uri="{BB962C8B-B14F-4D97-AF65-F5344CB8AC3E}">
        <p14:creationId xmlns:p14="http://schemas.microsoft.com/office/powerpoint/2010/main" val="117640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3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4047-97A1-0BA8-C0E7-E78F208EAF77}"/>
              </a:ext>
            </a:extLst>
          </p:cNvPr>
          <p:cNvSpPr>
            <a:spLocks noGrp="1"/>
          </p:cNvSpPr>
          <p:nvPr>
            <p:ph type="title"/>
          </p:nvPr>
        </p:nvSpPr>
        <p:spPr>
          <a:xfrm>
            <a:off x="838200" y="93518"/>
            <a:ext cx="4107873" cy="651523"/>
          </a:xfrm>
        </p:spPr>
        <p:txBody>
          <a:bodyPr>
            <a:normAutofit fontScale="90000"/>
          </a:bodyPr>
          <a:lstStyle/>
          <a:p>
            <a:r>
              <a:rPr lang="en-IN" sz="2800" b="1" dirty="0">
                <a:solidFill>
                  <a:schemeClr val="bg1">
                    <a:lumMod val="95000"/>
                  </a:schemeClr>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644B6763-9518-DA19-793E-C37B0467CD23}"/>
              </a:ext>
            </a:extLst>
          </p:cNvPr>
          <p:cNvSpPr>
            <a:spLocks noGrp="1"/>
          </p:cNvSpPr>
          <p:nvPr>
            <p:ph idx="1"/>
          </p:nvPr>
        </p:nvSpPr>
        <p:spPr/>
        <p:txBody>
          <a:bodyPr>
            <a:normAutofit/>
          </a:bodyPr>
          <a:lstStyle/>
          <a:p>
            <a:pPr marL="514350" indent="-514350">
              <a:buClr>
                <a:srgbClr val="FFFF00"/>
              </a:buClr>
              <a:buFont typeface="+mj-lt"/>
              <a:buAutoNum type="arabicPeriod"/>
            </a:pPr>
            <a:r>
              <a:rPr lang="en-IN" sz="2000" b="1" dirty="0">
                <a:solidFill>
                  <a:srgbClr val="FFFF00"/>
                </a:solidFill>
              </a:rPr>
              <a:t>Total Loan Applications:</a:t>
            </a:r>
            <a:r>
              <a:rPr lang="en-IN" sz="2000" b="1" dirty="0">
                <a:solidFill>
                  <a:schemeClr val="bg1"/>
                </a:solidFill>
              </a:rPr>
              <a:t> </a:t>
            </a:r>
            <a:r>
              <a:rPr lang="en-IN" sz="2000" dirty="0">
                <a:solidFill>
                  <a:schemeClr val="bg1"/>
                </a:solidFill>
                <a:latin typeface="Arial Narrow" panose="020B0606020202030204" pitchFamily="34" charset="0"/>
              </a:rPr>
              <a:t>We need to calculate the total number of loan applications received during a specific period. Additionally, it is essential to monitor the Month-to-Date (MtD) loan application and track changes Month-over-Month (MoM).</a:t>
            </a:r>
            <a:endParaRPr lang="en-IN" sz="2000" dirty="0">
              <a:solidFill>
                <a:srgbClr val="FFFF00"/>
              </a:solidFill>
              <a:latin typeface="Arial Narrow" panose="020B0606020202030204" pitchFamily="34" charset="0"/>
            </a:endParaRPr>
          </a:p>
          <a:p>
            <a:pPr marL="514350" indent="-514350">
              <a:buClr>
                <a:srgbClr val="FFFF00"/>
              </a:buClr>
              <a:buFont typeface="+mj-lt"/>
              <a:buAutoNum type="arabicPeriod"/>
            </a:pPr>
            <a:r>
              <a:rPr lang="en-IN" sz="2000" b="1" dirty="0">
                <a:solidFill>
                  <a:srgbClr val="FFFF00"/>
                </a:solidFill>
              </a:rPr>
              <a:t>Total Funded Amount: </a:t>
            </a:r>
            <a:r>
              <a:rPr lang="en-IN" sz="2000" dirty="0">
                <a:solidFill>
                  <a:schemeClr val="bg1"/>
                </a:solidFill>
                <a:latin typeface="Arial Narrow" panose="020B0606020202030204" pitchFamily="34" charset="0"/>
              </a:rPr>
              <a:t>Understanding the total amount of funds disbursed as loans is crucial. We also want to keep an eye on the MtD Total Funded Amount and analyse the MoM changes in this metrics.</a:t>
            </a:r>
          </a:p>
          <a:p>
            <a:pPr marL="514350" indent="-514350">
              <a:buClr>
                <a:srgbClr val="FFFF00"/>
              </a:buClr>
              <a:buFont typeface="+mj-lt"/>
              <a:buAutoNum type="arabicPeriod"/>
            </a:pPr>
            <a:r>
              <a:rPr lang="en-IN" sz="2000" b="1" dirty="0">
                <a:solidFill>
                  <a:srgbClr val="FFFF00"/>
                </a:solidFill>
              </a:rPr>
              <a:t>Total Amount Received: </a:t>
            </a:r>
            <a:r>
              <a:rPr lang="en-IN" sz="2000" dirty="0">
                <a:solidFill>
                  <a:schemeClr val="bg1"/>
                </a:solidFill>
                <a:latin typeface="Arial Narrow" panose="020B0606020202030204" pitchFamily="34" charset="0"/>
              </a:rPr>
              <a:t>Tracking the total amount received from borrowers is essential for assessing the bank’s cash flow and loan repayment. We should analyse the MtD Total Amount Received </a:t>
            </a:r>
            <a:r>
              <a:rPr lang="en-IN" sz="2000" dirty="0" err="1">
                <a:solidFill>
                  <a:schemeClr val="bg1"/>
                </a:solidFill>
                <a:latin typeface="Arial Narrow" panose="020B0606020202030204" pitchFamily="34" charset="0"/>
              </a:rPr>
              <a:t>andobserve</a:t>
            </a:r>
            <a:r>
              <a:rPr lang="en-IN" sz="2000" dirty="0">
                <a:solidFill>
                  <a:schemeClr val="bg1"/>
                </a:solidFill>
                <a:latin typeface="Arial Narrow" panose="020B0606020202030204" pitchFamily="34" charset="0"/>
              </a:rPr>
              <a:t> the MoM changes.</a:t>
            </a:r>
            <a:endParaRPr lang="en-IN" sz="2000" b="1" dirty="0">
              <a:solidFill>
                <a:srgbClr val="FFFF00"/>
              </a:solidFill>
            </a:endParaRPr>
          </a:p>
          <a:p>
            <a:pPr marL="514350" indent="-514350">
              <a:buClr>
                <a:srgbClr val="FFFF00"/>
              </a:buClr>
              <a:buFont typeface="+mj-lt"/>
              <a:buAutoNum type="arabicPeriod"/>
            </a:pPr>
            <a:r>
              <a:rPr lang="en-IN" sz="2000" b="1" dirty="0">
                <a:solidFill>
                  <a:srgbClr val="FFFF00"/>
                </a:solidFill>
              </a:rPr>
              <a:t>Average Interest Rate: </a:t>
            </a:r>
            <a:r>
              <a:rPr lang="en-IN" sz="2000" dirty="0">
                <a:solidFill>
                  <a:schemeClr val="bg1"/>
                </a:solidFill>
                <a:latin typeface="Arial Narrow" panose="020B0606020202030204" pitchFamily="34" charset="0"/>
              </a:rPr>
              <a:t>Calculating the average interest rate across all loans, MtD and monitoring the MoM variations in interest rates will provide insights into our lending portfolio’s overall cost.</a:t>
            </a:r>
            <a:endParaRPr lang="en-IN" sz="2000" b="1" dirty="0">
              <a:solidFill>
                <a:srgbClr val="FFFF00"/>
              </a:solidFill>
            </a:endParaRPr>
          </a:p>
          <a:p>
            <a:pPr marL="514350" indent="-514350">
              <a:buClr>
                <a:srgbClr val="FFFF00"/>
              </a:buClr>
              <a:buFont typeface="+mj-lt"/>
              <a:buAutoNum type="arabicPeriod"/>
            </a:pPr>
            <a:r>
              <a:rPr lang="en-IN" sz="2000" b="1" dirty="0">
                <a:solidFill>
                  <a:srgbClr val="FFFF00"/>
                </a:solidFill>
              </a:rPr>
              <a:t>Average Debt-to-Income Ratio (DTI): </a:t>
            </a:r>
            <a:r>
              <a:rPr lang="en-IN" sz="2000" dirty="0">
                <a:solidFill>
                  <a:schemeClr val="bg1"/>
                </a:solidFill>
                <a:latin typeface="Arial Narrow" panose="020B0606020202030204" pitchFamily="34" charset="0"/>
              </a:rPr>
              <a:t>Evaluating the average DTI for our borrowers helps us gauge their financial health. We need to compute the average DTI for all loans, MtD and track MoM fluctuations.</a:t>
            </a:r>
            <a:endParaRPr lang="en-IN" sz="2000" b="1" dirty="0">
              <a:solidFill>
                <a:srgbClr val="FFFF00"/>
              </a:solidFill>
            </a:endParaRPr>
          </a:p>
        </p:txBody>
      </p:sp>
      <p:sp>
        <p:nvSpPr>
          <p:cNvPr id="4" name="Title 1">
            <a:extLst>
              <a:ext uri="{FF2B5EF4-FFF2-40B4-BE49-F238E27FC236}">
                <a16:creationId xmlns:a16="http://schemas.microsoft.com/office/drawing/2014/main" id="{27BB64C5-C7F8-5405-03DD-B8127C467280}"/>
              </a:ext>
            </a:extLst>
          </p:cNvPr>
          <p:cNvSpPr txBox="1">
            <a:spLocks/>
          </p:cNvSpPr>
          <p:nvPr/>
        </p:nvSpPr>
        <p:spPr>
          <a:xfrm>
            <a:off x="838200" y="836538"/>
            <a:ext cx="3785756" cy="38843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highlight>
                  <a:srgbClr val="FFFF00"/>
                </a:highlight>
                <a:latin typeface="Arial" panose="020B0604020202020204" pitchFamily="34" charset="0"/>
                <a:cs typeface="Arial" panose="020B0604020202020204" pitchFamily="34" charset="0"/>
              </a:rPr>
              <a:t>DASHBOARD 1: SUMMARY</a:t>
            </a:r>
          </a:p>
        </p:txBody>
      </p:sp>
      <p:sp>
        <p:nvSpPr>
          <p:cNvPr id="5" name="Title 1">
            <a:extLst>
              <a:ext uri="{FF2B5EF4-FFF2-40B4-BE49-F238E27FC236}">
                <a16:creationId xmlns:a16="http://schemas.microsoft.com/office/drawing/2014/main" id="{D3820A5E-E3AF-411F-D223-883897F1835D}"/>
              </a:ext>
            </a:extLst>
          </p:cNvPr>
          <p:cNvSpPr txBox="1">
            <a:spLocks/>
          </p:cNvSpPr>
          <p:nvPr/>
        </p:nvSpPr>
        <p:spPr>
          <a:xfrm>
            <a:off x="838200" y="1316469"/>
            <a:ext cx="6144491" cy="509156"/>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rgbClr val="FFC000"/>
                </a:solidFill>
                <a:latin typeface="Arial" panose="020B0604020202020204" pitchFamily="34" charset="0"/>
                <a:cs typeface="Arial" panose="020B0604020202020204" pitchFamily="34" charset="0"/>
              </a:rPr>
              <a:t>Key Performance Indicators(KPIs) Requirements :</a:t>
            </a:r>
          </a:p>
        </p:txBody>
      </p:sp>
    </p:spTree>
    <p:extLst>
      <p:ext uri="{BB962C8B-B14F-4D97-AF65-F5344CB8AC3E}">
        <p14:creationId xmlns:p14="http://schemas.microsoft.com/office/powerpoint/2010/main" val="177854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3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4047-97A1-0BA8-C0E7-E78F208EAF77}"/>
              </a:ext>
            </a:extLst>
          </p:cNvPr>
          <p:cNvSpPr>
            <a:spLocks noGrp="1"/>
          </p:cNvSpPr>
          <p:nvPr>
            <p:ph type="title"/>
          </p:nvPr>
        </p:nvSpPr>
        <p:spPr>
          <a:xfrm>
            <a:off x="839788" y="201397"/>
            <a:ext cx="4553094" cy="611619"/>
          </a:xfrm>
        </p:spPr>
        <p:txBody>
          <a:bodyPr vert="horz" lIns="91440" tIns="45720" rIns="91440" bIns="45720" rtlCol="0" anchor="ctr">
            <a:normAutofit/>
          </a:bodyPr>
          <a:lstStyle/>
          <a:p>
            <a:r>
              <a:rPr lang="en-IN" sz="2500" b="1" dirty="0">
                <a:solidFill>
                  <a:schemeClr val="bg1">
                    <a:lumMod val="95000"/>
                  </a:schemeClr>
                </a:solidFill>
                <a:latin typeface="Arial" panose="020B0604020202020204" pitchFamily="34" charset="0"/>
                <a:cs typeface="Arial" panose="020B0604020202020204" pitchFamily="34" charset="0"/>
              </a:rPr>
              <a:t>PROBLEM STATEMENT</a:t>
            </a:r>
          </a:p>
        </p:txBody>
      </p:sp>
      <p:sp>
        <p:nvSpPr>
          <p:cNvPr id="12" name="Text Placeholder 11">
            <a:extLst>
              <a:ext uri="{FF2B5EF4-FFF2-40B4-BE49-F238E27FC236}">
                <a16:creationId xmlns:a16="http://schemas.microsoft.com/office/drawing/2014/main" id="{44BB20C9-1089-F1E8-9849-4A8B9BE4567C}"/>
              </a:ext>
            </a:extLst>
          </p:cNvPr>
          <p:cNvSpPr>
            <a:spLocks noGrp="1"/>
          </p:cNvSpPr>
          <p:nvPr>
            <p:ph type="body" idx="1"/>
          </p:nvPr>
        </p:nvSpPr>
        <p:spPr>
          <a:xfrm>
            <a:off x="839788" y="2040154"/>
            <a:ext cx="2339830" cy="464921"/>
          </a:xfrm>
        </p:spPr>
        <p:txBody>
          <a:bodyPr>
            <a:normAutofit/>
          </a:bodyPr>
          <a:lstStyle/>
          <a:p>
            <a:r>
              <a:rPr lang="en-IN" sz="2200" dirty="0">
                <a:solidFill>
                  <a:srgbClr val="00B0F0"/>
                </a:solidFill>
              </a:rPr>
              <a:t>Good Loan :</a:t>
            </a:r>
          </a:p>
        </p:txBody>
      </p:sp>
      <p:sp>
        <p:nvSpPr>
          <p:cNvPr id="3" name="Content Placeholder 2">
            <a:extLst>
              <a:ext uri="{FF2B5EF4-FFF2-40B4-BE49-F238E27FC236}">
                <a16:creationId xmlns:a16="http://schemas.microsoft.com/office/drawing/2014/main" id="{644B6763-9518-DA19-793E-C37B0467CD23}"/>
              </a:ext>
            </a:extLst>
          </p:cNvPr>
          <p:cNvSpPr>
            <a:spLocks noGrp="1"/>
          </p:cNvSpPr>
          <p:nvPr>
            <p:ph sz="half" idx="2"/>
          </p:nvPr>
        </p:nvSpPr>
        <p:spPr>
          <a:xfrm>
            <a:off x="839788" y="2505075"/>
            <a:ext cx="5157787" cy="1765589"/>
          </a:xfrm>
        </p:spPr>
        <p:txBody>
          <a:bodyPr>
            <a:normAutofit/>
          </a:bodyPr>
          <a:lstStyle/>
          <a:p>
            <a:pPr marL="514350" indent="-514350">
              <a:buClr>
                <a:schemeClr val="bg1"/>
              </a:buClr>
              <a:buFont typeface="+mj-lt"/>
              <a:buAutoNum type="arabicPeriod"/>
            </a:pPr>
            <a:r>
              <a:rPr lang="en-IN" sz="2000" dirty="0">
                <a:solidFill>
                  <a:schemeClr val="bg1"/>
                </a:solidFill>
                <a:latin typeface="Arial Narrow" panose="020B0606020202030204" pitchFamily="34" charset="0"/>
              </a:rPr>
              <a:t>Good Loan Application Percentage</a:t>
            </a:r>
          </a:p>
          <a:p>
            <a:pPr marL="514350" indent="-514350">
              <a:buClr>
                <a:schemeClr val="bg1"/>
              </a:buClr>
              <a:buFont typeface="+mj-lt"/>
              <a:buAutoNum type="arabicPeriod"/>
            </a:pPr>
            <a:r>
              <a:rPr lang="en-IN" sz="2000" dirty="0">
                <a:solidFill>
                  <a:schemeClr val="bg1"/>
                </a:solidFill>
                <a:latin typeface="Arial Narrow" panose="020B0606020202030204" pitchFamily="34" charset="0"/>
              </a:rPr>
              <a:t>Good Loan Applications</a:t>
            </a:r>
          </a:p>
          <a:p>
            <a:pPr marL="514350" indent="-514350">
              <a:buClr>
                <a:schemeClr val="bg1"/>
              </a:buClr>
              <a:buFont typeface="+mj-lt"/>
              <a:buAutoNum type="arabicPeriod"/>
            </a:pPr>
            <a:r>
              <a:rPr lang="en-IN" sz="2000" dirty="0">
                <a:solidFill>
                  <a:schemeClr val="bg1"/>
                </a:solidFill>
                <a:latin typeface="Arial Narrow" panose="020B0606020202030204" pitchFamily="34" charset="0"/>
              </a:rPr>
              <a:t>Good Loan Funded Amount</a:t>
            </a:r>
          </a:p>
          <a:p>
            <a:pPr marL="514350" indent="-514350">
              <a:buClr>
                <a:schemeClr val="bg1"/>
              </a:buClr>
              <a:buFont typeface="+mj-lt"/>
              <a:buAutoNum type="arabicPeriod"/>
            </a:pPr>
            <a:r>
              <a:rPr lang="en-IN" sz="2000" dirty="0">
                <a:solidFill>
                  <a:schemeClr val="bg1"/>
                </a:solidFill>
                <a:latin typeface="Arial Narrow" panose="020B0606020202030204" pitchFamily="34" charset="0"/>
              </a:rPr>
              <a:t>Good Loan Total Received Amount</a:t>
            </a:r>
          </a:p>
          <a:p>
            <a:pPr marL="514350" indent="-514350">
              <a:buClr>
                <a:srgbClr val="FFFF00"/>
              </a:buClr>
              <a:buFont typeface="+mj-lt"/>
              <a:buAutoNum type="arabicPeriod"/>
            </a:pPr>
            <a:endParaRPr lang="en-IN" dirty="0"/>
          </a:p>
          <a:p>
            <a:pPr marL="0" indent="0">
              <a:buClr>
                <a:srgbClr val="FFFF00"/>
              </a:buClr>
              <a:buNone/>
            </a:pPr>
            <a:endParaRPr lang="en-IN" dirty="0"/>
          </a:p>
        </p:txBody>
      </p:sp>
      <p:sp>
        <p:nvSpPr>
          <p:cNvPr id="13" name="Text Placeholder 12">
            <a:extLst>
              <a:ext uri="{FF2B5EF4-FFF2-40B4-BE49-F238E27FC236}">
                <a16:creationId xmlns:a16="http://schemas.microsoft.com/office/drawing/2014/main" id="{ABBF34B4-7E0B-758F-FEE0-EF70C6C957C8}"/>
              </a:ext>
            </a:extLst>
          </p:cNvPr>
          <p:cNvSpPr>
            <a:spLocks noGrp="1"/>
          </p:cNvSpPr>
          <p:nvPr>
            <p:ph type="body" sz="quarter" idx="3"/>
          </p:nvPr>
        </p:nvSpPr>
        <p:spPr>
          <a:xfrm>
            <a:off x="6172200" y="1995918"/>
            <a:ext cx="3553691" cy="509156"/>
          </a:xfrm>
        </p:spPr>
        <p:txBody>
          <a:bodyPr/>
          <a:lstStyle/>
          <a:p>
            <a:r>
              <a:rPr lang="en-IN" dirty="0">
                <a:solidFill>
                  <a:srgbClr val="00B0F0"/>
                </a:solidFill>
              </a:rPr>
              <a:t>Bad Loan:</a:t>
            </a:r>
          </a:p>
        </p:txBody>
      </p:sp>
      <p:sp>
        <p:nvSpPr>
          <p:cNvPr id="11" name="Content Placeholder 2">
            <a:extLst>
              <a:ext uri="{FF2B5EF4-FFF2-40B4-BE49-F238E27FC236}">
                <a16:creationId xmlns:a16="http://schemas.microsoft.com/office/drawing/2014/main" id="{644B6763-9518-DA19-793E-C37B0467CD23}"/>
              </a:ext>
            </a:extLst>
          </p:cNvPr>
          <p:cNvSpPr>
            <a:spLocks noGrp="1"/>
          </p:cNvSpPr>
          <p:nvPr>
            <p:ph sz="quarter" idx="4"/>
          </p:nvPr>
        </p:nvSpPr>
        <p:spPr>
          <a:xfrm>
            <a:off x="6172200" y="2505074"/>
            <a:ext cx="4925291" cy="1765589"/>
          </a:xfrm>
        </p:spPr>
        <p:txBody>
          <a:bodyPr>
            <a:normAutofit/>
          </a:bodyPr>
          <a:lstStyle/>
          <a:p>
            <a:pPr marL="514350" indent="-514350">
              <a:buClr>
                <a:schemeClr val="bg1"/>
              </a:buClr>
              <a:buFont typeface="+mj-lt"/>
              <a:buAutoNum type="arabicPeriod"/>
            </a:pPr>
            <a:r>
              <a:rPr lang="en-IN" sz="2000" dirty="0">
                <a:solidFill>
                  <a:schemeClr val="bg1"/>
                </a:solidFill>
                <a:latin typeface="Arial Narrow" panose="020B0606020202030204" pitchFamily="34" charset="0"/>
              </a:rPr>
              <a:t>Bad Loan Application Percentage</a:t>
            </a:r>
          </a:p>
          <a:p>
            <a:pPr marL="514350" indent="-514350">
              <a:buClr>
                <a:schemeClr val="bg1"/>
              </a:buClr>
              <a:buFont typeface="+mj-lt"/>
              <a:buAutoNum type="arabicPeriod"/>
            </a:pPr>
            <a:r>
              <a:rPr lang="en-IN" sz="2000" dirty="0">
                <a:solidFill>
                  <a:schemeClr val="bg1"/>
                </a:solidFill>
                <a:latin typeface="Arial Narrow" panose="020B0606020202030204" pitchFamily="34" charset="0"/>
              </a:rPr>
              <a:t>Bad Loan Applications</a:t>
            </a:r>
          </a:p>
          <a:p>
            <a:pPr marL="514350" indent="-514350">
              <a:buClr>
                <a:schemeClr val="bg1"/>
              </a:buClr>
              <a:buFont typeface="+mj-lt"/>
              <a:buAutoNum type="arabicPeriod"/>
            </a:pPr>
            <a:r>
              <a:rPr lang="en-IN" sz="2000" dirty="0">
                <a:solidFill>
                  <a:schemeClr val="bg1"/>
                </a:solidFill>
                <a:latin typeface="Arial Narrow" panose="020B0606020202030204" pitchFamily="34" charset="0"/>
              </a:rPr>
              <a:t>Bad Loan Funded Amount</a:t>
            </a:r>
          </a:p>
          <a:p>
            <a:pPr marL="514350" indent="-514350">
              <a:buClr>
                <a:schemeClr val="bg1"/>
              </a:buClr>
              <a:buFont typeface="+mj-lt"/>
              <a:buAutoNum type="arabicPeriod"/>
            </a:pPr>
            <a:r>
              <a:rPr lang="en-IN" sz="2000" dirty="0">
                <a:solidFill>
                  <a:schemeClr val="bg1"/>
                </a:solidFill>
                <a:latin typeface="Arial Narrow" panose="020B0606020202030204" pitchFamily="34" charset="0"/>
              </a:rPr>
              <a:t>Bad  Loan Total Received Amount</a:t>
            </a:r>
          </a:p>
          <a:p>
            <a:pPr marL="514350" indent="-514350">
              <a:buClr>
                <a:srgbClr val="FFFF00"/>
              </a:buClr>
              <a:buFont typeface="+mj-lt"/>
              <a:buAutoNum type="arabicPeriod"/>
            </a:pPr>
            <a:endParaRPr lang="en-IN" sz="2000" dirty="0">
              <a:latin typeface="Arial Narrow" panose="020B0606020202030204" pitchFamily="34" charset="0"/>
            </a:endParaRPr>
          </a:p>
          <a:p>
            <a:pPr marL="0" indent="0">
              <a:buClr>
                <a:srgbClr val="FFFF00"/>
              </a:buClr>
              <a:buNone/>
            </a:pPr>
            <a:endParaRPr lang="en-IN" sz="2000" dirty="0">
              <a:latin typeface="Arial Narrow" panose="020B0606020202030204" pitchFamily="34" charset="0"/>
            </a:endParaRPr>
          </a:p>
        </p:txBody>
      </p:sp>
      <p:sp>
        <p:nvSpPr>
          <p:cNvPr id="4" name="Title 1">
            <a:extLst>
              <a:ext uri="{FF2B5EF4-FFF2-40B4-BE49-F238E27FC236}">
                <a16:creationId xmlns:a16="http://schemas.microsoft.com/office/drawing/2014/main" id="{27BB64C5-C7F8-5405-03DD-B8127C467280}"/>
              </a:ext>
            </a:extLst>
          </p:cNvPr>
          <p:cNvSpPr txBox="1">
            <a:spLocks/>
          </p:cNvSpPr>
          <p:nvPr/>
        </p:nvSpPr>
        <p:spPr>
          <a:xfrm>
            <a:off x="839788" y="779714"/>
            <a:ext cx="3785756" cy="38843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highlight>
                  <a:srgbClr val="FFFF00"/>
                </a:highlight>
                <a:latin typeface="Arial" panose="020B0604020202020204" pitchFamily="34" charset="0"/>
                <a:cs typeface="Arial" panose="020B0604020202020204" pitchFamily="34" charset="0"/>
              </a:rPr>
              <a:t>DASHBOARD 1: SUMMARY</a:t>
            </a:r>
          </a:p>
        </p:txBody>
      </p:sp>
      <p:sp>
        <p:nvSpPr>
          <p:cNvPr id="5" name="Title 1">
            <a:extLst>
              <a:ext uri="{FF2B5EF4-FFF2-40B4-BE49-F238E27FC236}">
                <a16:creationId xmlns:a16="http://schemas.microsoft.com/office/drawing/2014/main" id="{D3820A5E-E3AF-411F-D223-883897F1835D}"/>
              </a:ext>
            </a:extLst>
          </p:cNvPr>
          <p:cNvSpPr txBox="1">
            <a:spLocks/>
          </p:cNvSpPr>
          <p:nvPr/>
        </p:nvSpPr>
        <p:spPr>
          <a:xfrm>
            <a:off x="755074" y="1224972"/>
            <a:ext cx="4274126" cy="5091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900" b="1" dirty="0">
                <a:solidFill>
                  <a:srgbClr val="FFC000"/>
                </a:solidFill>
                <a:latin typeface="Arial" panose="020B0604020202020204" pitchFamily="34" charset="0"/>
                <a:cs typeface="Arial" panose="020B0604020202020204" pitchFamily="34" charset="0"/>
              </a:rPr>
              <a:t>Good Loan Vs Bad Loan KPI’s :</a:t>
            </a:r>
          </a:p>
        </p:txBody>
      </p:sp>
      <p:sp>
        <p:nvSpPr>
          <p:cNvPr id="14" name="Title 1">
            <a:extLst>
              <a:ext uri="{FF2B5EF4-FFF2-40B4-BE49-F238E27FC236}">
                <a16:creationId xmlns:a16="http://schemas.microsoft.com/office/drawing/2014/main" id="{9EEAB885-3CE5-09B1-2843-D985BF491B84}"/>
              </a:ext>
            </a:extLst>
          </p:cNvPr>
          <p:cNvSpPr txBox="1">
            <a:spLocks/>
          </p:cNvSpPr>
          <p:nvPr/>
        </p:nvSpPr>
        <p:spPr>
          <a:xfrm>
            <a:off x="755074" y="4372659"/>
            <a:ext cx="4274126" cy="5091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900" b="1" dirty="0">
                <a:solidFill>
                  <a:srgbClr val="FFC000"/>
                </a:solidFill>
                <a:latin typeface="Arial" panose="020B0604020202020204" pitchFamily="34" charset="0"/>
                <a:cs typeface="Arial" panose="020B0604020202020204" pitchFamily="34" charset="0"/>
              </a:rPr>
              <a:t>Loan Status Grid View :</a:t>
            </a:r>
          </a:p>
        </p:txBody>
      </p:sp>
      <p:sp>
        <p:nvSpPr>
          <p:cNvPr id="15" name="TextBox 14">
            <a:extLst>
              <a:ext uri="{FF2B5EF4-FFF2-40B4-BE49-F238E27FC236}">
                <a16:creationId xmlns:a16="http://schemas.microsoft.com/office/drawing/2014/main" id="{697D9497-EFF7-D18D-C9CC-2ECF03503A85}"/>
              </a:ext>
            </a:extLst>
          </p:cNvPr>
          <p:cNvSpPr txBox="1"/>
          <p:nvPr/>
        </p:nvSpPr>
        <p:spPr>
          <a:xfrm>
            <a:off x="839788" y="4881815"/>
            <a:ext cx="10858500" cy="1477328"/>
          </a:xfrm>
          <a:prstGeom prst="rect">
            <a:avLst/>
          </a:prstGeom>
          <a:noFill/>
        </p:spPr>
        <p:txBody>
          <a:bodyPr wrap="square" rtlCol="0">
            <a:spAutoFit/>
          </a:bodyPr>
          <a:lstStyle/>
          <a:p>
            <a:r>
              <a:rPr lang="en-IN" dirty="0">
                <a:solidFill>
                  <a:schemeClr val="bg1"/>
                </a:solidFill>
              </a:rPr>
              <a:t>In order to gain a comprehensive overview of our lending operations and monitor the performance of loans, we aim to create a grid view report categorized by ‘Loan Status’. By providing insights into metrics such as ‘Total Loan Applications’, ‘Total Funded Amount’, ‘Total Amount Received’, ‘Month-to-Date (MtD) Funded Amount’, ‘MtD Amount Received’, Average Interest Rate’, and ‘Average Debt-to-Income Ratio(DTI)’, this grid view will empower us to make data driven decisions and assess the health of our loan portfolio.</a:t>
            </a:r>
          </a:p>
        </p:txBody>
      </p:sp>
    </p:spTree>
    <p:extLst>
      <p:ext uri="{BB962C8B-B14F-4D97-AF65-F5344CB8AC3E}">
        <p14:creationId xmlns:p14="http://schemas.microsoft.com/office/powerpoint/2010/main" val="158765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3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4047-97A1-0BA8-C0E7-E78F208EAF77}"/>
              </a:ext>
            </a:extLst>
          </p:cNvPr>
          <p:cNvSpPr>
            <a:spLocks noGrp="1"/>
          </p:cNvSpPr>
          <p:nvPr>
            <p:ph type="title"/>
          </p:nvPr>
        </p:nvSpPr>
        <p:spPr>
          <a:xfrm>
            <a:off x="838200" y="93518"/>
            <a:ext cx="4107873" cy="651523"/>
          </a:xfrm>
        </p:spPr>
        <p:txBody>
          <a:bodyPr>
            <a:normAutofit fontScale="90000"/>
          </a:bodyPr>
          <a:lstStyle/>
          <a:p>
            <a:r>
              <a:rPr lang="en-IN" sz="2800" b="1" dirty="0">
                <a:solidFill>
                  <a:schemeClr val="bg1">
                    <a:lumMod val="95000"/>
                  </a:schemeClr>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644B6763-9518-DA19-793E-C37B0467CD23}"/>
              </a:ext>
            </a:extLst>
          </p:cNvPr>
          <p:cNvSpPr>
            <a:spLocks noGrp="1"/>
          </p:cNvSpPr>
          <p:nvPr>
            <p:ph idx="1"/>
          </p:nvPr>
        </p:nvSpPr>
        <p:spPr/>
        <p:txBody>
          <a:bodyPr>
            <a:normAutofit fontScale="92500" lnSpcReduction="10000"/>
          </a:bodyPr>
          <a:lstStyle/>
          <a:p>
            <a:pPr marL="514350" indent="-514350">
              <a:buClr>
                <a:srgbClr val="FFFF00"/>
              </a:buClr>
              <a:buFont typeface="+mj-lt"/>
              <a:buAutoNum type="arabicPeriod"/>
            </a:pPr>
            <a:r>
              <a:rPr lang="en-IN" sz="2000" b="1" dirty="0">
                <a:solidFill>
                  <a:srgbClr val="FFFF00"/>
                </a:solidFill>
              </a:rPr>
              <a:t>Monthly Trends by Issue Date (Line Chart):</a:t>
            </a:r>
            <a:r>
              <a:rPr lang="en-IN" sz="2000" b="1" dirty="0">
                <a:solidFill>
                  <a:schemeClr val="bg1"/>
                </a:solidFill>
              </a:rPr>
              <a:t> </a:t>
            </a:r>
            <a:r>
              <a:rPr lang="en-IN" sz="2000" dirty="0">
                <a:solidFill>
                  <a:schemeClr val="bg1"/>
                </a:solidFill>
                <a:latin typeface="Arial Narrow" panose="020B0606020202030204" pitchFamily="34" charset="0"/>
              </a:rPr>
              <a:t>To identify seasonality and long-term trends in lending activities.</a:t>
            </a:r>
            <a:endParaRPr lang="en-IN" sz="2000" dirty="0">
              <a:solidFill>
                <a:srgbClr val="FFFF00"/>
              </a:solidFill>
              <a:latin typeface="Arial Narrow" panose="020B0606020202030204" pitchFamily="34" charset="0"/>
            </a:endParaRPr>
          </a:p>
          <a:p>
            <a:pPr marL="514350" indent="-514350">
              <a:buClr>
                <a:srgbClr val="FFFF00"/>
              </a:buClr>
              <a:buFont typeface="+mj-lt"/>
              <a:buAutoNum type="arabicPeriod"/>
            </a:pPr>
            <a:r>
              <a:rPr lang="en-IN" sz="2000" b="1" dirty="0">
                <a:solidFill>
                  <a:srgbClr val="FFFF00"/>
                </a:solidFill>
              </a:rPr>
              <a:t>Regional Analysis by State (Filled Map): </a:t>
            </a:r>
            <a:r>
              <a:rPr lang="en-IN" sz="2000" dirty="0">
                <a:solidFill>
                  <a:schemeClr val="bg1"/>
                </a:solidFill>
                <a:latin typeface="Arial Narrow" panose="020B0606020202030204" pitchFamily="34" charset="0"/>
              </a:rPr>
              <a:t>To identify regions with significant lending activity and assess regional disparities.</a:t>
            </a:r>
          </a:p>
          <a:p>
            <a:pPr marL="514350" indent="-514350">
              <a:buClr>
                <a:srgbClr val="FFFF00"/>
              </a:buClr>
              <a:buFont typeface="+mj-lt"/>
              <a:buAutoNum type="arabicPeriod"/>
            </a:pPr>
            <a:r>
              <a:rPr lang="en-IN" sz="2000" b="1" dirty="0">
                <a:solidFill>
                  <a:srgbClr val="FFFF00"/>
                </a:solidFill>
              </a:rPr>
              <a:t>Loan Term Analysis (Donut Chart): </a:t>
            </a:r>
            <a:r>
              <a:rPr lang="en-IN" sz="2000" dirty="0">
                <a:solidFill>
                  <a:schemeClr val="bg1"/>
                </a:solidFill>
                <a:latin typeface="Arial Narrow" panose="020B0606020202030204" pitchFamily="34" charset="0"/>
              </a:rPr>
              <a:t>To allow the client to understand the distribution of loans across various term lengths.</a:t>
            </a:r>
            <a:endParaRPr lang="en-IN" sz="2000" b="1" dirty="0">
              <a:solidFill>
                <a:srgbClr val="FFFF00"/>
              </a:solidFill>
            </a:endParaRPr>
          </a:p>
          <a:p>
            <a:pPr marL="514350" indent="-514350">
              <a:buClr>
                <a:srgbClr val="FFFF00"/>
              </a:buClr>
              <a:buFont typeface="+mj-lt"/>
              <a:buAutoNum type="arabicPeriod"/>
            </a:pPr>
            <a:r>
              <a:rPr lang="en-IN" sz="2000" b="1" dirty="0">
                <a:solidFill>
                  <a:srgbClr val="FFFF00"/>
                </a:solidFill>
              </a:rPr>
              <a:t>Employee Length Analysis (Bar Chart): </a:t>
            </a:r>
            <a:r>
              <a:rPr lang="en-IN" sz="2000" dirty="0">
                <a:solidFill>
                  <a:schemeClr val="bg1"/>
                </a:solidFill>
                <a:latin typeface="Arial Narrow" panose="020B0606020202030204" pitchFamily="34" charset="0"/>
              </a:rPr>
              <a:t>How lending metrics are distributed among borrowers with different employment lengths, helping us assess the impact of employment history on loan applications.</a:t>
            </a:r>
            <a:endParaRPr lang="en-IN" sz="2000" b="1" dirty="0">
              <a:solidFill>
                <a:srgbClr val="FFFF00"/>
              </a:solidFill>
            </a:endParaRPr>
          </a:p>
          <a:p>
            <a:pPr marL="514350" indent="-514350">
              <a:buClr>
                <a:srgbClr val="FFFF00"/>
              </a:buClr>
              <a:buFont typeface="+mj-lt"/>
              <a:buAutoNum type="arabicPeriod"/>
            </a:pPr>
            <a:r>
              <a:rPr lang="en-IN" sz="2000" b="1" dirty="0">
                <a:solidFill>
                  <a:srgbClr val="FFFF00"/>
                </a:solidFill>
              </a:rPr>
              <a:t>Loan Purpose Breakdown (Bar Chart): </a:t>
            </a:r>
            <a:r>
              <a:rPr lang="en-IN" sz="2000" dirty="0">
                <a:solidFill>
                  <a:schemeClr val="bg1"/>
                </a:solidFill>
                <a:latin typeface="Arial Narrow" panose="020B0606020202030204" pitchFamily="34" charset="0"/>
              </a:rPr>
              <a:t>Will provide a visual breakdown of loan metrics based on the stated purposes of loans, aiding in the understanding of the primary reasons borrowers seek financing.</a:t>
            </a:r>
          </a:p>
          <a:p>
            <a:pPr marL="514350" indent="-514350">
              <a:buClr>
                <a:srgbClr val="FFFF00"/>
              </a:buClr>
              <a:buFont typeface="+mj-lt"/>
              <a:buAutoNum type="arabicPeriod"/>
            </a:pPr>
            <a:r>
              <a:rPr lang="en-IN" sz="2000" b="1" dirty="0">
                <a:solidFill>
                  <a:srgbClr val="FFFF00"/>
                </a:solidFill>
              </a:rPr>
              <a:t>Home Ownership Analysis (Tree Map): </a:t>
            </a:r>
            <a:r>
              <a:rPr lang="en-IN" sz="2000" dirty="0">
                <a:solidFill>
                  <a:schemeClr val="bg1"/>
                </a:solidFill>
                <a:latin typeface="Arial Narrow" panose="020B0606020202030204" pitchFamily="34" charset="0"/>
                <a:cs typeface="Arial" panose="020B0604020202020204" pitchFamily="34" charset="0"/>
              </a:rPr>
              <a:t>For a hierarchical view of how home ownership impacts loan applications and disbursements.</a:t>
            </a:r>
          </a:p>
          <a:p>
            <a:pPr marL="0" indent="0">
              <a:buClr>
                <a:srgbClr val="FFFF00"/>
              </a:buClr>
              <a:buNone/>
            </a:pPr>
            <a:endParaRPr lang="en-IN" sz="2000" b="1" dirty="0">
              <a:solidFill>
                <a:schemeClr val="bg1"/>
              </a:solidFill>
              <a:latin typeface="Arial Narrow" panose="020B0606020202030204" pitchFamily="34" charset="0"/>
            </a:endParaRPr>
          </a:p>
          <a:p>
            <a:pPr marL="0" indent="0">
              <a:buClr>
                <a:srgbClr val="FFFF00"/>
              </a:buClr>
              <a:buNone/>
            </a:pPr>
            <a:r>
              <a:rPr lang="en-IN" sz="2000" b="1" dirty="0">
                <a:solidFill>
                  <a:schemeClr val="bg1"/>
                </a:solidFill>
                <a:latin typeface="Arial Narrow" panose="020B0606020202030204" pitchFamily="34" charset="0"/>
              </a:rPr>
              <a:t> </a:t>
            </a:r>
            <a:endParaRPr lang="en-IN" sz="2000" b="1" dirty="0">
              <a:solidFill>
                <a:srgbClr val="FFFF00"/>
              </a:solidFill>
            </a:endParaRPr>
          </a:p>
        </p:txBody>
      </p:sp>
      <p:sp>
        <p:nvSpPr>
          <p:cNvPr id="4" name="Title 1">
            <a:extLst>
              <a:ext uri="{FF2B5EF4-FFF2-40B4-BE49-F238E27FC236}">
                <a16:creationId xmlns:a16="http://schemas.microsoft.com/office/drawing/2014/main" id="{27BB64C5-C7F8-5405-03DD-B8127C467280}"/>
              </a:ext>
            </a:extLst>
          </p:cNvPr>
          <p:cNvSpPr txBox="1">
            <a:spLocks/>
          </p:cNvSpPr>
          <p:nvPr/>
        </p:nvSpPr>
        <p:spPr>
          <a:xfrm>
            <a:off x="838200" y="836538"/>
            <a:ext cx="3785756" cy="38843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highlight>
                  <a:srgbClr val="FFFF00"/>
                </a:highlight>
                <a:latin typeface="Arial" panose="020B0604020202020204" pitchFamily="34" charset="0"/>
                <a:cs typeface="Arial" panose="020B0604020202020204" pitchFamily="34" charset="0"/>
              </a:rPr>
              <a:t>DASHBOARD 2: OVERVIEW</a:t>
            </a:r>
          </a:p>
        </p:txBody>
      </p:sp>
      <p:sp>
        <p:nvSpPr>
          <p:cNvPr id="5" name="Title 1">
            <a:extLst>
              <a:ext uri="{FF2B5EF4-FFF2-40B4-BE49-F238E27FC236}">
                <a16:creationId xmlns:a16="http://schemas.microsoft.com/office/drawing/2014/main" id="{D3820A5E-E3AF-411F-D223-883897F1835D}"/>
              </a:ext>
            </a:extLst>
          </p:cNvPr>
          <p:cNvSpPr txBox="1">
            <a:spLocks/>
          </p:cNvSpPr>
          <p:nvPr/>
        </p:nvSpPr>
        <p:spPr>
          <a:xfrm>
            <a:off x="838200" y="1316469"/>
            <a:ext cx="6144491" cy="5091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rgbClr val="FFC000"/>
                </a:solidFill>
                <a:latin typeface="Arial" panose="020B0604020202020204" pitchFamily="34" charset="0"/>
                <a:cs typeface="Arial" panose="020B0604020202020204" pitchFamily="34" charset="0"/>
              </a:rPr>
              <a:t>CHARTS :</a:t>
            </a:r>
          </a:p>
        </p:txBody>
      </p:sp>
    </p:spTree>
    <p:extLst>
      <p:ext uri="{BB962C8B-B14F-4D97-AF65-F5344CB8AC3E}">
        <p14:creationId xmlns:p14="http://schemas.microsoft.com/office/powerpoint/2010/main" val="1563368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512</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Algerian</vt:lpstr>
      <vt:lpstr>Arial</vt:lpstr>
      <vt:lpstr>Arial Narrow</vt:lpstr>
      <vt:lpstr>Calibri</vt:lpstr>
      <vt:lpstr>Calibri Light</vt:lpstr>
      <vt:lpstr>Office Theme</vt:lpstr>
      <vt:lpstr>FINANCE DOMAIN</vt:lpstr>
      <vt:lpstr>PROBLEM STATEMENT</vt:lpstr>
      <vt:lpstr>PROBLEM STATEMENT</vt:lpstr>
      <vt:lpstr>PROBLEM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DOMAIN</dc:title>
  <dc:creator>ADITHYA S DARSAN</dc:creator>
  <cp:lastModifiedBy>ADITHYA S DARSAN</cp:lastModifiedBy>
  <cp:revision>1</cp:revision>
  <dcterms:created xsi:type="dcterms:W3CDTF">2024-01-25T07:46:56Z</dcterms:created>
  <dcterms:modified xsi:type="dcterms:W3CDTF">2024-01-25T08:28:53Z</dcterms:modified>
</cp:coreProperties>
</file>