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rchivo Black" charset="1" panose="020B0A03020202020B04"/>
      <p:regular r:id="rId12"/>
    </p:embeddedFont>
    <p:embeddedFont>
      <p:font typeface="Garet" charset="1" panose="00000000000000000000"/>
      <p:regular r:id="rId13"/>
    </p:embeddedFont>
    <p:embeddedFont>
      <p:font typeface="Garet Bold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8460282"/>
            <a:ext cx="1880002" cy="946837"/>
          </a:xfrm>
          <a:custGeom>
            <a:avLst/>
            <a:gdLst/>
            <a:ahLst/>
            <a:cxnLst/>
            <a:rect r="r" b="b" t="t" l="l"/>
            <a:pathLst>
              <a:path h="946837" w="1880002">
                <a:moveTo>
                  <a:pt x="0" y="0"/>
                </a:moveTo>
                <a:lnTo>
                  <a:pt x="1880002" y="0"/>
                </a:lnTo>
                <a:lnTo>
                  <a:pt x="1880002" y="946837"/>
                </a:lnTo>
                <a:lnTo>
                  <a:pt x="0" y="946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773367" y="6854114"/>
            <a:ext cx="9373830" cy="2079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48"/>
              </a:lnSpc>
            </a:pPr>
            <a:r>
              <a:rPr lang="en-US" sz="2748" spc="-21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Designed by : Ganga GR</a:t>
            </a:r>
          </a:p>
          <a:p>
            <a:pPr algn="just">
              <a:lnSpc>
                <a:spcPts val="2748"/>
              </a:lnSpc>
            </a:pPr>
          </a:p>
          <a:p>
            <a:pPr algn="just">
              <a:lnSpc>
                <a:spcPts val="2748"/>
              </a:lnSpc>
            </a:pPr>
            <a:r>
              <a:rPr lang="en-US" sz="2748" spc="-21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Tool                : Microsoft Power BI</a:t>
            </a:r>
          </a:p>
          <a:p>
            <a:pPr algn="just">
              <a:lnSpc>
                <a:spcPts val="2748"/>
              </a:lnSpc>
            </a:pPr>
          </a:p>
          <a:p>
            <a:pPr algn="just">
              <a:lnSpc>
                <a:spcPts val="2748"/>
              </a:lnSpc>
            </a:pPr>
            <a:r>
              <a:rPr lang="en-US" sz="2748" spc="-21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Dataset          : Kaggle Sales Dataset</a:t>
            </a:r>
          </a:p>
          <a:p>
            <a:pPr algn="just" marL="0" indent="0" lvl="0">
              <a:lnSpc>
                <a:spcPts val="2748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802094" y="2506633"/>
            <a:ext cx="10773446" cy="3380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490"/>
              </a:lnSpc>
              <a:spcBef>
                <a:spcPct val="0"/>
              </a:spcBef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SALES &amp; </a:t>
            </a:r>
            <a:r>
              <a:rPr lang="en-US" sz="10885" spc="-859" u="none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PROFIT DASHBOARD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-10800000">
            <a:off x="15953786" y="-1591961"/>
            <a:ext cx="2611028" cy="4114800"/>
          </a:xfrm>
          <a:custGeom>
            <a:avLst/>
            <a:gdLst/>
            <a:ahLst/>
            <a:cxnLst/>
            <a:rect r="r" b="b" t="t" l="l"/>
            <a:pathLst>
              <a:path h="4114800" w="2611028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64963" y="2177611"/>
            <a:ext cx="7279037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Objective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09902" y="3346986"/>
            <a:ext cx="13455349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Provide interactive insights into company sales performance to support data-driven decisions.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09902" y="4848159"/>
            <a:ext cx="5016359" cy="2277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KPIs</a:t>
            </a:r>
            <a:r>
              <a:rPr lang="en-US" sz="3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Tota</a:t>
            </a:r>
            <a:r>
              <a:rPr lang="en-US" sz="23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 Sales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Total Profit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Profit Margin</a:t>
            </a:r>
          </a:p>
          <a:p>
            <a:pPr algn="l" marL="518157" indent="-259078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Total Quantity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17693" y="1815737"/>
            <a:ext cx="13652613" cy="7645463"/>
          </a:xfrm>
          <a:custGeom>
            <a:avLst/>
            <a:gdLst/>
            <a:ahLst/>
            <a:cxnLst/>
            <a:rect r="r" b="b" t="t" l="l"/>
            <a:pathLst>
              <a:path h="7645463" w="13652613">
                <a:moveTo>
                  <a:pt x="0" y="0"/>
                </a:moveTo>
                <a:lnTo>
                  <a:pt x="13652614" y="0"/>
                </a:lnTo>
                <a:lnTo>
                  <a:pt x="13652614" y="7645463"/>
                </a:lnTo>
                <a:lnTo>
                  <a:pt x="0" y="76454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04139" y="516051"/>
            <a:ext cx="7279037" cy="151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Dashboard Overview</a:t>
            </a:r>
          </a:p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-10800000">
            <a:off x="15953786" y="-1591961"/>
            <a:ext cx="2611028" cy="4114800"/>
          </a:xfrm>
          <a:custGeom>
            <a:avLst/>
            <a:gdLst/>
            <a:ahLst/>
            <a:cxnLst/>
            <a:rect r="r" b="b" t="t" l="l"/>
            <a:pathLst>
              <a:path h="4114800" w="2611028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64963" y="2177611"/>
            <a:ext cx="7279037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Key Insights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73563" y="3268176"/>
            <a:ext cx="13740875" cy="4735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Tota</a:t>
            </a:r>
            <a:r>
              <a:rPr lang="en-US" sz="3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 Sales</a:t>
            </a:r>
            <a:r>
              <a:rPr lang="en-US" sz="34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 6M |</a:t>
            </a:r>
            <a:r>
              <a:rPr lang="en-US" sz="3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Profit</a:t>
            </a:r>
            <a:r>
              <a:rPr lang="en-US" sz="34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 2M | Margin: 26% | Quantity: 13K</a:t>
            </a:r>
          </a:p>
          <a:p>
            <a:pPr algn="l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Highest sales in Office Supplies</a:t>
            </a:r>
          </a:p>
          <a:p>
            <a:pPr algn="l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Newyork </a:t>
            </a:r>
            <a:r>
              <a:rPr lang="en-US" sz="34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→ t</a:t>
            </a:r>
            <a:r>
              <a:rPr lang="en-US" sz="3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</a:t>
            </a:r>
            <a:r>
              <a:rPr lang="en-US" sz="34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 s</a:t>
            </a:r>
            <a:r>
              <a:rPr lang="en-US" sz="3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ta</a:t>
            </a:r>
            <a:r>
              <a:rPr lang="en-US" sz="34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te by sa</a:t>
            </a:r>
            <a:r>
              <a:rPr lang="en-US" sz="3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</a:t>
            </a:r>
            <a:r>
              <a:rPr lang="en-US" sz="34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es</a:t>
            </a:r>
          </a:p>
          <a:p>
            <a:pPr algn="l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Debit Card </a:t>
            </a:r>
            <a:r>
              <a:rPr lang="en-US" sz="34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is most </a:t>
            </a:r>
            <a:r>
              <a:rPr lang="en-US" sz="3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</a:t>
            </a:r>
            <a:r>
              <a:rPr lang="en-US" sz="34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sed p</a:t>
            </a:r>
            <a:r>
              <a:rPr lang="en-US" sz="3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</a:t>
            </a:r>
            <a:r>
              <a:rPr lang="en-US" sz="34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yme</a:t>
            </a:r>
            <a:r>
              <a:rPr lang="en-US" sz="3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nt</a:t>
            </a:r>
            <a:r>
              <a:rPr lang="en-US" sz="34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me</a:t>
            </a:r>
            <a:r>
              <a:rPr lang="en-US" sz="3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</a:t>
            </a:r>
            <a:r>
              <a:rPr lang="en-US" sz="34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hod and EMI is the less used.</a:t>
            </a:r>
          </a:p>
          <a:p>
            <a:pPr algn="l" marL="755641" indent="-377820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May, October, December have highest sales where March, October, December have highest profit.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953786" y="-2205146"/>
            <a:ext cx="2611028" cy="4114800"/>
          </a:xfrm>
          <a:custGeom>
            <a:avLst/>
            <a:gdLst/>
            <a:ahLst/>
            <a:cxnLst/>
            <a:rect r="r" b="b" t="t" l="l"/>
            <a:pathLst>
              <a:path h="4114800" w="2611028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74313" y="1123950"/>
            <a:ext cx="11352958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Business Recommendations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78287" y="2637255"/>
            <a:ext cx="16014437" cy="6995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1" indent="-367026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Boost Office</a:t>
            </a:r>
            <a:r>
              <a:rPr lang="en-US" b="true" sz="33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Supplies</a:t>
            </a:r>
            <a:r>
              <a:rPr lang="en-US" b="true" sz="3399" u="non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:</a:t>
            </a:r>
            <a:r>
              <a:rPr lang="en-US" sz="33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F</a:t>
            </a:r>
            <a:r>
              <a:rPr lang="en-US" sz="3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ocus</a:t>
            </a:r>
            <a:r>
              <a:rPr lang="en-US" sz="33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marketing and offers on the top-selling category.</a:t>
            </a:r>
          </a:p>
          <a:p>
            <a:pPr algn="l" marL="734051" indent="-367026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99" u="non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Target Key Reg</a:t>
            </a:r>
            <a:r>
              <a:rPr lang="en-US" b="true" sz="3399" u="non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ions:</a:t>
            </a:r>
            <a:r>
              <a:rPr lang="en-US" sz="33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Strengthen stock and ads in high-sales states like </a:t>
            </a:r>
            <a:r>
              <a:rPr lang="en-US" sz="33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New York.</a:t>
            </a:r>
          </a:p>
          <a:p>
            <a:pPr algn="l" marL="734051" indent="-367026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99" u="non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Promote Digi</a:t>
            </a:r>
            <a:r>
              <a:rPr lang="en-US" b="true" sz="3399" u="non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tal P</a:t>
            </a:r>
            <a:r>
              <a:rPr lang="en-US" b="true" sz="33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aymen</a:t>
            </a:r>
            <a:r>
              <a:rPr lang="en-US" b="true" sz="3399" u="non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ts: </a:t>
            </a:r>
            <a:r>
              <a:rPr lang="en-US" sz="33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Offer cashback for UPI/EMI to increas</a:t>
            </a:r>
            <a:r>
              <a:rPr lang="en-US" sz="33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 adoption.</a:t>
            </a:r>
          </a:p>
          <a:p>
            <a:pPr algn="l" marL="734051" indent="-367026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99" u="non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Plan for Peak</a:t>
            </a:r>
            <a:r>
              <a:rPr lang="en-US" b="true" sz="3399" u="non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Months:</a:t>
            </a:r>
            <a:r>
              <a:rPr lang="en-US" sz="33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Prep</a:t>
            </a:r>
            <a:r>
              <a:rPr lang="en-US" sz="3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ar</a:t>
            </a:r>
            <a:r>
              <a:rPr lang="en-US" sz="33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 inven</a:t>
            </a:r>
            <a:r>
              <a:rPr lang="en-US" sz="3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</a:t>
            </a:r>
            <a:r>
              <a:rPr lang="en-US" sz="33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ory and campaigns for </a:t>
            </a:r>
            <a:r>
              <a:rPr lang="en-US" sz="33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May, Oct, Dec.</a:t>
            </a:r>
          </a:p>
          <a:p>
            <a:pPr algn="l" marL="734051" indent="-367026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99" u="non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Increase Profit Margins:</a:t>
            </a:r>
            <a:r>
              <a:rPr lang="en-US" sz="33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Optimize costs and focus on high-margin products.</a:t>
            </a:r>
          </a:p>
          <a:p>
            <a:pPr algn="l" marL="734051" indent="-367026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99" u="non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Retain Customers: </a:t>
            </a:r>
            <a:r>
              <a:rPr lang="en-US" sz="33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Launch loyalty programs and personalized deals.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93173" y="4836201"/>
            <a:ext cx="7203393" cy="938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8307" spc="-6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DAG231-jHt8</dc:identifier>
  <dcterms:modified xsi:type="dcterms:W3CDTF">2011-08-01T06:04:30Z</dcterms:modified>
  <cp:revision>1</cp:revision>
  <dc:title>This presentation has live captioning</dc:title>
</cp:coreProperties>
</file>