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3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0CC"/>
    <a:srgbClr val="0066CC"/>
    <a:srgbClr val="344529"/>
    <a:srgbClr val="2B3922"/>
    <a:srgbClr val="2E3722"/>
    <a:srgbClr val="FCF7F1"/>
    <a:srgbClr val="B8D233"/>
    <a:srgbClr val="5CC6D6"/>
    <a:srgbClr val="F8D22F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SENTIMENT CLASSIFICATION WITH CUSTOM NAMED ENTITY RECOGNITION</a:t>
            </a:r>
            <a:endParaRPr lang="en-US" sz="1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Ganga Babu M, Daniel.V, Bhagavathi Perumal, Narendar Punithan, Pradeep Kumar 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43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C2511A-865A-4AC3-A489-C8948A54A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0" r="630"/>
          <a:stretch/>
        </p:blipFill>
        <p:spPr>
          <a:xfrm>
            <a:off x="3724712" y="2095021"/>
            <a:ext cx="4295163" cy="1829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5EE135-2769-4706-B5CD-D23D26079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61" y="2384438"/>
            <a:ext cx="924054" cy="126700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B19322-DB2E-4686-8278-B8AEEB900AF8}"/>
              </a:ext>
            </a:extLst>
          </p:cNvPr>
          <p:cNvSpPr/>
          <p:nvPr/>
        </p:nvSpPr>
        <p:spPr>
          <a:xfrm>
            <a:off x="2286862" y="2833381"/>
            <a:ext cx="1140903" cy="369115"/>
          </a:xfrm>
          <a:prstGeom prst="roundRect">
            <a:avLst/>
          </a:prstGeom>
        </p:spPr>
        <p:style>
          <a:lnRef idx="1">
            <a:schemeClr val="dk1"/>
          </a:lnRef>
          <a:fillRef idx="100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Pre-Processing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130DEE-99DB-4865-B511-168EF7305E9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989915" y="3017939"/>
            <a:ext cx="296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BC3CF5-D42C-48A7-9B83-EFF2D577F2A2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3427765" y="3009549"/>
            <a:ext cx="296947" cy="8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C041B4-CA5F-4AFF-804C-12DB07F9AC65}"/>
              </a:ext>
            </a:extLst>
          </p:cNvPr>
          <p:cNvSpPr txBox="1"/>
          <p:nvPr/>
        </p:nvSpPr>
        <p:spPr>
          <a:xfrm>
            <a:off x="3169438" y="3982837"/>
            <a:ext cx="179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Dense Embeddings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FC7784-5AF4-43AF-962D-E179F90177A9}"/>
              </a:ext>
            </a:extLst>
          </p:cNvPr>
          <p:cNvSpPr txBox="1"/>
          <p:nvPr/>
        </p:nvSpPr>
        <p:spPr>
          <a:xfrm>
            <a:off x="3246539" y="4224398"/>
            <a:ext cx="1718141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word2Vec, KMeans, Gensim, </a:t>
            </a:r>
          </a:p>
          <a:p>
            <a:r>
              <a:rPr lang="en-US" sz="1050" dirty="0"/>
              <a:t>Rule-based NLP, TextBlob vs VADER</a:t>
            </a:r>
          </a:p>
          <a:p>
            <a:r>
              <a:rPr lang="en-US" sz="1050" dirty="0"/>
              <a:t>BERT- AutoModel : HuggingFace</a:t>
            </a:r>
          </a:p>
          <a:p>
            <a:r>
              <a:rPr lang="en-US" sz="1050" dirty="0"/>
              <a:t>Auto-</a:t>
            </a:r>
            <a:r>
              <a:rPr lang="en-US" sz="1050" dirty="0" err="1"/>
              <a:t>tokeniser</a:t>
            </a:r>
            <a:r>
              <a:rPr lang="en-US" sz="1050" dirty="0"/>
              <a:t> &amp; Ktrain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3F8951-4E7E-441E-92E5-CE6302443D9F}"/>
              </a:ext>
            </a:extLst>
          </p:cNvPr>
          <p:cNvSpPr txBox="1"/>
          <p:nvPr/>
        </p:nvSpPr>
        <p:spPr>
          <a:xfrm>
            <a:off x="4964682" y="4024798"/>
            <a:ext cx="198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DNN -Hidden Layer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CBA222-1526-44B0-84A5-8B42E58C92FA}"/>
              </a:ext>
            </a:extLst>
          </p:cNvPr>
          <p:cNvSpPr/>
          <p:nvPr/>
        </p:nvSpPr>
        <p:spPr>
          <a:xfrm>
            <a:off x="8547088" y="2756830"/>
            <a:ext cx="1358050" cy="522215"/>
          </a:xfrm>
          <a:prstGeom prst="roundRect">
            <a:avLst/>
          </a:prstGeom>
          <a:solidFill>
            <a:srgbClr val="5490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4C1E28-5227-4096-B80E-BB25EC297F31}"/>
              </a:ext>
            </a:extLst>
          </p:cNvPr>
          <p:cNvCxnSpPr>
            <a:stCxn id="5" idx="3"/>
            <a:endCxn id="23" idx="1"/>
          </p:cNvCxnSpPr>
          <p:nvPr/>
        </p:nvCxnSpPr>
        <p:spPr>
          <a:xfrm>
            <a:off x="8019875" y="3009549"/>
            <a:ext cx="527213" cy="8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A84EAC12-0961-4843-9DB3-D2EE82EAAFF4}"/>
              </a:ext>
            </a:extLst>
          </p:cNvPr>
          <p:cNvGraphicFramePr>
            <a:graphicFrameLocks noGrp="1"/>
          </p:cNvGraphicFramePr>
          <p:nvPr/>
        </p:nvGraphicFramePr>
        <p:xfrm>
          <a:off x="10223704" y="2240394"/>
          <a:ext cx="126846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462">
                  <a:extLst>
                    <a:ext uri="{9D8B030D-6E8A-4147-A177-3AD203B41FA5}">
                      <a16:colId xmlns:a16="http://schemas.microsoft.com/office/drawing/2014/main" val="3273031717"/>
                    </a:ext>
                  </a:extLst>
                </a:gridCol>
              </a:tblGrid>
              <a:tr h="249154">
                <a:tc>
                  <a:txBody>
                    <a:bodyPr/>
                    <a:lstStyle/>
                    <a:p>
                      <a:r>
                        <a:rPr lang="en-US" sz="12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59496"/>
                  </a:ext>
                </a:extLst>
              </a:tr>
              <a:tr h="249154">
                <a:tc>
                  <a:txBody>
                    <a:bodyPr/>
                    <a:lstStyle/>
                    <a:p>
                      <a:r>
                        <a:rPr lang="en-US" sz="12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00290"/>
                  </a:ext>
                </a:extLst>
              </a:tr>
              <a:tr h="249154">
                <a:tc>
                  <a:txBody>
                    <a:bodyPr/>
                    <a:lstStyle/>
                    <a:p>
                      <a:r>
                        <a:rPr lang="en-US" sz="1200" dirty="0"/>
                        <a:t>Partially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0187"/>
                  </a:ext>
                </a:extLst>
              </a:tr>
              <a:tr h="249154">
                <a:tc>
                  <a:txBody>
                    <a:bodyPr/>
                    <a:lstStyle/>
                    <a:p>
                      <a:r>
                        <a:rPr lang="en-US" sz="1200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883254"/>
                  </a:ext>
                </a:extLst>
              </a:tr>
              <a:tr h="249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Partially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15240"/>
                  </a:ext>
                </a:extLst>
              </a:tr>
              <a:tr h="249154">
                <a:tc>
                  <a:txBody>
                    <a:bodyPr/>
                    <a:lstStyle/>
                    <a:p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77180"/>
                  </a:ext>
                </a:extLst>
              </a:tr>
            </a:tbl>
          </a:graphicData>
        </a:graphic>
      </p:graphicFrame>
      <p:sp>
        <p:nvSpPr>
          <p:cNvPr id="27" name="Double Brace 26">
            <a:extLst>
              <a:ext uri="{FF2B5EF4-FFF2-40B4-BE49-F238E27FC236}">
                <a16:creationId xmlns:a16="http://schemas.microsoft.com/office/drawing/2014/main" id="{296C7CC4-373E-4BFF-A4E6-42396DEED968}"/>
              </a:ext>
            </a:extLst>
          </p:cNvPr>
          <p:cNvSpPr/>
          <p:nvPr/>
        </p:nvSpPr>
        <p:spPr>
          <a:xfrm>
            <a:off x="9905138" y="2194243"/>
            <a:ext cx="1905595" cy="173822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BE7850-F7C1-4E31-B1D0-4B4CABA21B03}"/>
              </a:ext>
            </a:extLst>
          </p:cNvPr>
          <p:cNvSpPr txBox="1"/>
          <p:nvPr/>
        </p:nvSpPr>
        <p:spPr>
          <a:xfrm>
            <a:off x="918328" y="3709039"/>
            <a:ext cx="13837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Websites: YELP, IMDB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D387-A7C6-469F-913A-3182015DC874}"/>
              </a:ext>
            </a:extLst>
          </p:cNvPr>
          <p:cNvSpPr txBox="1"/>
          <p:nvPr/>
        </p:nvSpPr>
        <p:spPr>
          <a:xfrm>
            <a:off x="5201573" y="4343888"/>
            <a:ext cx="1507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Bert – Pretrained Model</a:t>
            </a:r>
          </a:p>
        </p:txBody>
      </p:sp>
    </p:spTree>
    <p:extLst>
      <p:ext uri="{BB962C8B-B14F-4D97-AF65-F5344CB8AC3E}">
        <p14:creationId xmlns:p14="http://schemas.microsoft.com/office/powerpoint/2010/main" val="2484992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68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Garamond</vt:lpstr>
      <vt:lpstr>SavonVTI</vt:lpstr>
      <vt:lpstr>SENTIMENT CLASSIFICATION WITH CUSTOM NAMED ENTITY RECOGNITION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CLASSIFICATION WITH CUSTOM NAMED ENTITY RECOGNITION</dc:title>
  <dc:creator>Ganga Babu</dc:creator>
  <cp:lastModifiedBy>Ganga Babu</cp:lastModifiedBy>
  <cp:revision>1</cp:revision>
  <dcterms:created xsi:type="dcterms:W3CDTF">2021-09-21T02:20:44Z</dcterms:created>
  <dcterms:modified xsi:type="dcterms:W3CDTF">2021-09-21T02:36:10Z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