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8" r:id="rId3"/>
    <p:sldId id="269" r:id="rId4"/>
    <p:sldId id="267" r:id="rId5"/>
    <p:sldId id="270" r:id="rId6"/>
    <p:sldId id="257" r:id="rId7"/>
    <p:sldId id="260" r:id="rId8"/>
    <p:sldId id="261" r:id="rId9"/>
    <p:sldId id="263" r:id="rId10"/>
    <p:sldId id="264" r:id="rId11"/>
    <p:sldId id="265" r:id="rId12"/>
    <p:sldId id="266" r:id="rId13"/>
    <p:sldId id="271" r:id="rId14"/>
    <p:sldId id="272" r:id="rId15"/>
    <p:sldId id="273" r:id="rId16"/>
    <p:sldId id="274" r:id="rId17"/>
    <p:sldId id="27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DFC0A2-07BF-4443-B1D4-EB3123D21CFF}">
          <p14:sldIdLst>
            <p14:sldId id="256"/>
            <p14:sldId id="268"/>
            <p14:sldId id="269"/>
            <p14:sldId id="267"/>
            <p14:sldId id="270"/>
          </p14:sldIdLst>
        </p14:section>
        <p14:section name="Untitled Section" id="{8D082F2B-92B7-4782-88DE-5680037A7653}">
          <p14:sldIdLst>
            <p14:sldId id="257"/>
            <p14:sldId id="260"/>
            <p14:sldId id="261"/>
            <p14:sldId id="263"/>
            <p14:sldId id="264"/>
            <p14:sldId id="265"/>
            <p14:sldId id="266"/>
            <p14:sldId id="271"/>
            <p14:sldId id="272"/>
            <p14:sldId id="273"/>
            <p14:sldId id="274"/>
            <p14:sldId id="27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6/30/2023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0069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6/30/2023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155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6/30/2023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096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6/30/2023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0986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6/30/2023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2226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6/30/2023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425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6/30/2023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676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6/30/2023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3334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6/30/2023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6943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6/30/2023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896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6/30/2023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1556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6/30/2023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6599361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E814C2-C7A5-3816-4D83-6FA910D9CEB2}"/>
              </a:ext>
            </a:extLst>
          </p:cNvPr>
          <p:cNvSpPr>
            <a:spLocks noGrp="1"/>
          </p:cNvSpPr>
          <p:nvPr>
            <p:ph type="ctrTitle"/>
          </p:nvPr>
        </p:nvSpPr>
        <p:spPr>
          <a:xfrm>
            <a:off x="612648" y="557783"/>
            <a:ext cx="3901736" cy="3130807"/>
          </a:xfrm>
        </p:spPr>
        <p:txBody>
          <a:bodyPr>
            <a:normAutofit/>
          </a:bodyPr>
          <a:lstStyle/>
          <a:p>
            <a:r>
              <a:rPr lang="en-US" dirty="0"/>
              <a:t>Mockito	</a:t>
            </a:r>
            <a:endParaRPr lang="en-IN" dirty="0"/>
          </a:p>
        </p:txBody>
      </p:sp>
      <p:sp>
        <p:nvSpPr>
          <p:cNvPr id="3" name="Subtitle 2">
            <a:extLst>
              <a:ext uri="{FF2B5EF4-FFF2-40B4-BE49-F238E27FC236}">
                <a16:creationId xmlns:a16="http://schemas.microsoft.com/office/drawing/2014/main" id="{58693D75-1F19-2C69-F47F-58DEF131E841}"/>
              </a:ext>
            </a:extLst>
          </p:cNvPr>
          <p:cNvSpPr>
            <a:spLocks noGrp="1"/>
          </p:cNvSpPr>
          <p:nvPr>
            <p:ph type="subTitle" idx="1"/>
          </p:nvPr>
        </p:nvSpPr>
        <p:spPr>
          <a:xfrm>
            <a:off x="612648" y="3902206"/>
            <a:ext cx="3901736" cy="2240529"/>
          </a:xfrm>
        </p:spPr>
        <p:txBody>
          <a:bodyPr>
            <a:normAutofit fontScale="92500" lnSpcReduction="20000"/>
          </a:bodyPr>
          <a:lstStyle/>
          <a:p>
            <a:r>
              <a:rPr lang="en-US" b="0" i="0" dirty="0">
                <a:solidFill>
                  <a:srgbClr val="4D5156"/>
                </a:solidFill>
                <a:effectLst/>
                <a:latin typeface="arial" panose="020B0604020202020204" pitchFamily="34" charset="0"/>
              </a:rPr>
              <a:t>Mockito is an open source testing framework for Java released under the MIT License. The framework allows the creation of test double objects in automated unit tests for the purpose of test-driven development or behavior-driven development.</a:t>
            </a:r>
            <a:endParaRPr lang="en-IN" dirty="0"/>
          </a:p>
        </p:txBody>
      </p:sp>
      <p:pic>
        <p:nvPicPr>
          <p:cNvPr id="4" name="Picture 3" descr="A colorful light bulb with business icons">
            <a:extLst>
              <a:ext uri="{FF2B5EF4-FFF2-40B4-BE49-F238E27FC236}">
                <a16:creationId xmlns:a16="http://schemas.microsoft.com/office/drawing/2014/main" id="{A4302D6D-0DB7-DF1B-FB80-DF3BD3B1EE71}"/>
              </a:ext>
            </a:extLst>
          </p:cNvPr>
          <p:cNvPicPr>
            <a:picLocks noChangeAspect="1"/>
          </p:cNvPicPr>
          <p:nvPr/>
        </p:nvPicPr>
        <p:blipFill rotWithShape="1">
          <a:blip r:embed="rId2"/>
          <a:srcRect l="8976" r="17162"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8837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C0FC-C27E-CE07-AC62-6E9F82C8EDA5}"/>
              </a:ext>
            </a:extLst>
          </p:cNvPr>
          <p:cNvSpPr>
            <a:spLocks noGrp="1"/>
          </p:cNvSpPr>
          <p:nvPr>
            <p:ph type="title"/>
          </p:nvPr>
        </p:nvSpPr>
        <p:spPr>
          <a:xfrm>
            <a:off x="609599" y="1"/>
            <a:ext cx="10972800" cy="894080"/>
          </a:xfrm>
        </p:spPr>
        <p:txBody>
          <a:bodyPr/>
          <a:lstStyle/>
          <a:p>
            <a:r>
              <a:rPr lang="en-US" dirty="0"/>
              <a:t>Your first Mock</a:t>
            </a:r>
            <a:endParaRPr lang="en-IN" dirty="0"/>
          </a:p>
        </p:txBody>
      </p:sp>
      <p:pic>
        <p:nvPicPr>
          <p:cNvPr id="5" name="Content Placeholder 4" descr="A picture containing text, screenshot, font&#10;&#10;Description automatically generated">
            <a:extLst>
              <a:ext uri="{FF2B5EF4-FFF2-40B4-BE49-F238E27FC236}">
                <a16:creationId xmlns:a16="http://schemas.microsoft.com/office/drawing/2014/main" id="{988D6053-695F-14DB-ADF8-A6A611258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212" y="894081"/>
            <a:ext cx="6633575" cy="5862319"/>
          </a:xfrm>
        </p:spPr>
      </p:pic>
    </p:spTree>
    <p:extLst>
      <p:ext uri="{BB962C8B-B14F-4D97-AF65-F5344CB8AC3E}">
        <p14:creationId xmlns:p14="http://schemas.microsoft.com/office/powerpoint/2010/main" val="42975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6FF-AEFA-C587-C54D-C2C0060C7419}"/>
              </a:ext>
            </a:extLst>
          </p:cNvPr>
          <p:cNvSpPr>
            <a:spLocks noGrp="1"/>
          </p:cNvSpPr>
          <p:nvPr>
            <p:ph type="title"/>
          </p:nvPr>
        </p:nvSpPr>
        <p:spPr>
          <a:xfrm>
            <a:off x="609600" y="1"/>
            <a:ext cx="10972800" cy="715962"/>
          </a:xfrm>
        </p:spPr>
        <p:txBody>
          <a:bodyPr>
            <a:normAutofit fontScale="90000"/>
          </a:bodyPr>
          <a:lstStyle/>
          <a:p>
            <a:r>
              <a:rPr lang="en-US" dirty="0"/>
              <a:t>Using Mockito Annotations</a:t>
            </a:r>
            <a:endParaRPr lang="en-IN" dirty="0"/>
          </a:p>
        </p:txBody>
      </p:sp>
      <p:pic>
        <p:nvPicPr>
          <p:cNvPr id="5" name="Content Placeholder 4" descr="A picture containing text, screenshot&#10;&#10;Description automatically generated">
            <a:extLst>
              <a:ext uri="{FF2B5EF4-FFF2-40B4-BE49-F238E27FC236}">
                <a16:creationId xmlns:a16="http://schemas.microsoft.com/office/drawing/2014/main" id="{A1E978C4-7301-DA95-9327-F0501F48C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068" y="634682"/>
            <a:ext cx="7353611" cy="6223317"/>
          </a:xfrm>
        </p:spPr>
      </p:pic>
    </p:spTree>
    <p:extLst>
      <p:ext uri="{BB962C8B-B14F-4D97-AF65-F5344CB8AC3E}">
        <p14:creationId xmlns:p14="http://schemas.microsoft.com/office/powerpoint/2010/main" val="11528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0A96-21D9-DCB2-ED1B-77D489DD0DF6}"/>
              </a:ext>
            </a:extLst>
          </p:cNvPr>
          <p:cNvSpPr>
            <a:spLocks noGrp="1"/>
          </p:cNvSpPr>
          <p:nvPr>
            <p:ph type="title"/>
          </p:nvPr>
        </p:nvSpPr>
        <p:spPr>
          <a:xfrm>
            <a:off x="609600" y="18257"/>
            <a:ext cx="10972800" cy="865664"/>
          </a:xfrm>
        </p:spPr>
        <p:txBody>
          <a:bodyPr/>
          <a:lstStyle/>
          <a:p>
            <a:r>
              <a:rPr lang="en-US" dirty="0"/>
              <a:t>Mocking List Interface</a:t>
            </a:r>
            <a:endParaRPr lang="en-IN" dirty="0"/>
          </a:p>
        </p:txBody>
      </p:sp>
      <p:pic>
        <p:nvPicPr>
          <p:cNvPr id="6" name="Content Placeholder 5" descr="A screenshot of a computer program&#10;&#10;Description automatically generated with low confidence">
            <a:extLst>
              <a:ext uri="{FF2B5EF4-FFF2-40B4-BE49-F238E27FC236}">
                <a16:creationId xmlns:a16="http://schemas.microsoft.com/office/drawing/2014/main" id="{86B84D11-A3ED-4675-47B9-DDDFD1108B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741680"/>
            <a:ext cx="6172200" cy="6004560"/>
          </a:xfrm>
        </p:spPr>
      </p:pic>
      <p:pic>
        <p:nvPicPr>
          <p:cNvPr id="8" name="Content Placeholder 7" descr="A screenshot of a computer program&#10;&#10;Description automatically generated with medium confidence">
            <a:extLst>
              <a:ext uri="{FF2B5EF4-FFF2-40B4-BE49-F238E27FC236}">
                <a16:creationId xmlns:a16="http://schemas.microsoft.com/office/drawing/2014/main" id="{E208844A-F921-B5B0-7C89-93FAB0BFEBA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741680"/>
            <a:ext cx="6482080" cy="6004560"/>
          </a:xfrm>
        </p:spPr>
      </p:pic>
    </p:spTree>
    <p:extLst>
      <p:ext uri="{BB962C8B-B14F-4D97-AF65-F5344CB8AC3E}">
        <p14:creationId xmlns:p14="http://schemas.microsoft.com/office/powerpoint/2010/main" val="403572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920D-AAF7-7C4C-934B-8208C66B3175}"/>
              </a:ext>
            </a:extLst>
          </p:cNvPr>
          <p:cNvSpPr>
            <a:spLocks noGrp="1"/>
          </p:cNvSpPr>
          <p:nvPr>
            <p:ph type="title"/>
          </p:nvPr>
        </p:nvSpPr>
        <p:spPr>
          <a:xfrm>
            <a:off x="609600" y="81281"/>
            <a:ext cx="10972800" cy="944880"/>
          </a:xfrm>
        </p:spPr>
        <p:txBody>
          <a:bodyPr/>
          <a:lstStyle/>
          <a:p>
            <a:r>
              <a:rPr lang="en-US" dirty="0"/>
              <a:t>Reasons why we use Mockito </a:t>
            </a:r>
            <a:endParaRPr lang="en-IN" dirty="0"/>
          </a:p>
        </p:txBody>
      </p:sp>
      <p:sp>
        <p:nvSpPr>
          <p:cNvPr id="3" name="Content Placeholder 2">
            <a:extLst>
              <a:ext uri="{FF2B5EF4-FFF2-40B4-BE49-F238E27FC236}">
                <a16:creationId xmlns:a16="http://schemas.microsoft.com/office/drawing/2014/main" id="{2AD68543-D1AB-2030-F133-2610E9C291A0}"/>
              </a:ext>
            </a:extLst>
          </p:cNvPr>
          <p:cNvSpPr>
            <a:spLocks noGrp="1"/>
          </p:cNvSpPr>
          <p:nvPr>
            <p:ph idx="1"/>
          </p:nvPr>
        </p:nvSpPr>
        <p:spPr>
          <a:xfrm>
            <a:off x="609600" y="1026160"/>
            <a:ext cx="10972800" cy="5116577"/>
          </a:xfrm>
        </p:spPr>
        <p:txBody>
          <a:bodyPr/>
          <a:lstStyle/>
          <a:p>
            <a:pPr marL="457200" indent="-457200">
              <a:buAutoNum type="arabicPeriod"/>
            </a:pPr>
            <a:r>
              <a:rPr lang="en-US" dirty="0">
                <a:latin typeface="Bookman Old Style" panose="02050604050505020204" pitchFamily="18" charset="0"/>
              </a:rPr>
              <a:t>Manage code Quality Variability</a:t>
            </a:r>
          </a:p>
          <a:p>
            <a:pPr marL="457200" indent="-457200">
              <a:buAutoNum type="arabicPeriod"/>
            </a:pPr>
            <a:r>
              <a:rPr lang="en-IN" dirty="0"/>
              <a:t>Organized and Effective Unit Testing</a:t>
            </a:r>
          </a:p>
          <a:p>
            <a:pPr marL="457200" indent="-457200">
              <a:buAutoNum type="arabicPeriod"/>
            </a:pPr>
            <a:r>
              <a:rPr lang="en-IN" dirty="0"/>
              <a:t>Object Isolation</a:t>
            </a:r>
          </a:p>
          <a:p>
            <a:pPr marL="457200" indent="-457200">
              <a:buAutoNum type="arabicPeriod"/>
            </a:pPr>
            <a:r>
              <a:rPr lang="en-IN" dirty="0"/>
              <a:t>Confirm Design Options before Coding</a:t>
            </a:r>
          </a:p>
          <a:p>
            <a:pPr marL="457200" indent="-457200">
              <a:buAutoNum type="arabicPeriod"/>
            </a:pPr>
            <a:r>
              <a:rPr lang="en-IN" dirty="0"/>
              <a:t>Supports TDD or Early Testing </a:t>
            </a:r>
          </a:p>
          <a:p>
            <a:pPr marL="457200" indent="-457200">
              <a:buAutoNum type="arabicPeriod"/>
            </a:pPr>
            <a:r>
              <a:rPr lang="en-IN" dirty="0"/>
              <a:t>Supports Testing of Backend Operations</a:t>
            </a:r>
          </a:p>
        </p:txBody>
      </p:sp>
    </p:spTree>
    <p:extLst>
      <p:ext uri="{BB962C8B-B14F-4D97-AF65-F5344CB8AC3E}">
        <p14:creationId xmlns:p14="http://schemas.microsoft.com/office/powerpoint/2010/main" val="110479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71BB-766F-90A0-E3E3-77026D275252}"/>
              </a:ext>
            </a:extLst>
          </p:cNvPr>
          <p:cNvSpPr>
            <a:spLocks noGrp="1"/>
          </p:cNvSpPr>
          <p:nvPr>
            <p:ph type="title"/>
          </p:nvPr>
        </p:nvSpPr>
        <p:spPr>
          <a:xfrm>
            <a:off x="609600" y="1"/>
            <a:ext cx="10972800" cy="640080"/>
          </a:xfrm>
        </p:spPr>
        <p:txBody>
          <a:bodyPr>
            <a:normAutofit fontScale="90000"/>
          </a:bodyPr>
          <a:lstStyle/>
          <a:p>
            <a:r>
              <a:rPr lang="en-US" dirty="0"/>
              <a:t>Mockito Argument Matcher any()</a:t>
            </a:r>
            <a:endParaRPr lang="en-IN" dirty="0"/>
          </a:p>
        </p:txBody>
      </p:sp>
      <p:pic>
        <p:nvPicPr>
          <p:cNvPr id="5" name="Content Placeholder 4" descr="A picture containing text, screenshot, font&#10;&#10;Description automatically generated">
            <a:extLst>
              <a:ext uri="{FF2B5EF4-FFF2-40B4-BE49-F238E27FC236}">
                <a16:creationId xmlns:a16="http://schemas.microsoft.com/office/drawing/2014/main" id="{010EF8BB-D51E-E34C-D2B1-318C8070F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965200"/>
            <a:ext cx="10972800" cy="5709920"/>
          </a:xfrm>
        </p:spPr>
      </p:pic>
    </p:spTree>
    <p:extLst>
      <p:ext uri="{BB962C8B-B14F-4D97-AF65-F5344CB8AC3E}">
        <p14:creationId xmlns:p14="http://schemas.microsoft.com/office/powerpoint/2010/main" val="271130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3759-CCC1-B3F6-A735-0EB4EC94F819}"/>
              </a:ext>
            </a:extLst>
          </p:cNvPr>
          <p:cNvSpPr>
            <a:spLocks noGrp="1"/>
          </p:cNvSpPr>
          <p:nvPr>
            <p:ph type="title"/>
          </p:nvPr>
        </p:nvSpPr>
        <p:spPr/>
        <p:txBody>
          <a:bodyPr/>
          <a:lstStyle/>
          <a:p>
            <a:r>
              <a:rPr lang="en-US" dirty="0"/>
              <a:t>Eq()</a:t>
            </a:r>
            <a:endParaRPr lang="en-IN" dirty="0"/>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FDE9F454-7E90-2803-FE84-284CB5A5D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642" y="116840"/>
            <a:ext cx="7118716" cy="6624320"/>
          </a:xfrm>
        </p:spPr>
      </p:pic>
    </p:spTree>
    <p:extLst>
      <p:ext uri="{BB962C8B-B14F-4D97-AF65-F5344CB8AC3E}">
        <p14:creationId xmlns:p14="http://schemas.microsoft.com/office/powerpoint/2010/main" val="361926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EADA-C347-2E55-E646-CA13AC849E86}"/>
              </a:ext>
            </a:extLst>
          </p:cNvPr>
          <p:cNvSpPr>
            <a:spLocks noGrp="1"/>
          </p:cNvSpPr>
          <p:nvPr>
            <p:ph type="title"/>
          </p:nvPr>
        </p:nvSpPr>
        <p:spPr>
          <a:xfrm>
            <a:off x="609600" y="71121"/>
            <a:ext cx="10972800" cy="812800"/>
          </a:xfrm>
        </p:spPr>
        <p:txBody>
          <a:bodyPr/>
          <a:lstStyle/>
          <a:p>
            <a:r>
              <a:rPr lang="en-US" dirty="0"/>
              <a:t>Additional Matchers</a:t>
            </a:r>
            <a:endParaRPr lang="en-IN" dirty="0"/>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F8D1B7ED-E814-FA0B-C924-985AA7A33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781050"/>
            <a:ext cx="11338559" cy="6076950"/>
          </a:xfrm>
        </p:spPr>
      </p:pic>
    </p:spTree>
    <p:extLst>
      <p:ext uri="{BB962C8B-B14F-4D97-AF65-F5344CB8AC3E}">
        <p14:creationId xmlns:p14="http://schemas.microsoft.com/office/powerpoint/2010/main" val="97380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CDA47-8574-B2DD-D334-2ED349CFD94C}"/>
              </a:ext>
            </a:extLst>
          </p:cNvPr>
          <p:cNvSpPr>
            <a:spLocks noGrp="1"/>
          </p:cNvSpPr>
          <p:nvPr>
            <p:ph type="title"/>
          </p:nvPr>
        </p:nvSpPr>
        <p:spPr>
          <a:xfrm>
            <a:off x="609600" y="669856"/>
            <a:ext cx="6658405" cy="1451174"/>
          </a:xfrm>
        </p:spPr>
        <p:txBody>
          <a:bodyPr vert="horz" lIns="91440" tIns="45720" rIns="91440" bIns="45720" rtlCol="0" anchor="ctr">
            <a:normAutofit/>
          </a:bodyPr>
          <a:lstStyle/>
          <a:p>
            <a:pPr>
              <a:lnSpc>
                <a:spcPct val="90000"/>
              </a:lnSpc>
            </a:pPr>
            <a:r>
              <a:rPr lang="en-US" sz="4600"/>
              <a:t>Verify Argument Matchers</a:t>
            </a:r>
          </a:p>
        </p:txBody>
      </p:sp>
      <p:pic>
        <p:nvPicPr>
          <p:cNvPr id="5" name="Content Placeholder 4" descr="A screen shot of a computer code&#10;&#10;Description automatically generated with low confidence">
            <a:extLst>
              <a:ext uri="{FF2B5EF4-FFF2-40B4-BE49-F238E27FC236}">
                <a16:creationId xmlns:a16="http://schemas.microsoft.com/office/drawing/2014/main" id="{F18E365A-28BA-4DCE-04FB-8F0A96D5A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60" y="2426551"/>
            <a:ext cx="9966960" cy="4198481"/>
          </a:xfrm>
          <a:prstGeom prst="rect">
            <a:avLst/>
          </a:prstGeom>
        </p:spPr>
      </p:pic>
    </p:spTree>
    <p:extLst>
      <p:ext uri="{BB962C8B-B14F-4D97-AF65-F5344CB8AC3E}">
        <p14:creationId xmlns:p14="http://schemas.microsoft.com/office/powerpoint/2010/main" val="150873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2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25CE-1CCE-5EE5-D983-8BEC41A6BA25}"/>
              </a:ext>
            </a:extLst>
          </p:cNvPr>
          <p:cNvSpPr>
            <a:spLocks noGrp="1"/>
          </p:cNvSpPr>
          <p:nvPr>
            <p:ph type="title"/>
          </p:nvPr>
        </p:nvSpPr>
        <p:spPr/>
        <p:txBody>
          <a:bodyPr/>
          <a:lstStyle/>
          <a:p>
            <a:r>
              <a:rPr lang="en-US" dirty="0"/>
              <a:t>Stub</a:t>
            </a:r>
            <a:endParaRPr lang="en-IN" dirty="0"/>
          </a:p>
        </p:txBody>
      </p:sp>
      <p:sp>
        <p:nvSpPr>
          <p:cNvPr id="3" name="Content Placeholder 2">
            <a:extLst>
              <a:ext uri="{FF2B5EF4-FFF2-40B4-BE49-F238E27FC236}">
                <a16:creationId xmlns:a16="http://schemas.microsoft.com/office/drawing/2014/main" id="{6F159722-13B7-7F8F-60A2-1FEC992FCB07}"/>
              </a:ext>
            </a:extLst>
          </p:cNvPr>
          <p:cNvSpPr>
            <a:spLocks noGrp="1"/>
          </p:cNvSpPr>
          <p:nvPr>
            <p:ph idx="1"/>
          </p:nvPr>
        </p:nvSpPr>
        <p:spPr/>
        <p:txBody>
          <a:bodyPr/>
          <a:lstStyle/>
          <a:p>
            <a:pPr algn="l" fontAlgn="base"/>
            <a:r>
              <a:rPr lang="en-US" b="0" i="0" dirty="0">
                <a:solidFill>
                  <a:srgbClr val="212121"/>
                </a:solidFill>
                <a:effectLst/>
                <a:latin typeface="Gordita"/>
              </a:rPr>
              <a:t>A stub interface simulates an actual object by using a few methods. It's an object with pre-existing data that delivers a constant value regardless of input. You can utilize it when the test suite is simple and hard-coded values aren't an issue. Both developers and testers also use it. However, you cannot share it due to compatibility issues caused by hard-coding of resources, deployment dependencies, and platforms.</a:t>
            </a:r>
          </a:p>
          <a:p>
            <a:pPr algn="l" fontAlgn="base"/>
            <a:r>
              <a:rPr lang="en-US" b="0" i="0" dirty="0">
                <a:solidFill>
                  <a:srgbClr val="212121"/>
                </a:solidFill>
                <a:effectLst/>
                <a:latin typeface="Gordita"/>
              </a:rPr>
              <a:t>You can also use the stub for Hypertext Transfer Protocol (HTTP) communication, which some refer to as a virtual service. Furthermore, it can be used to match database objects. In other words, a stub can be used as a dummy module to test an application while the actual module is being developed. Furthermore, the stub alleviates any issues that may arise during the implementation of the actual object.</a:t>
            </a:r>
          </a:p>
          <a:p>
            <a:endParaRPr lang="en-IN" dirty="0"/>
          </a:p>
        </p:txBody>
      </p:sp>
    </p:spTree>
    <p:extLst>
      <p:ext uri="{BB962C8B-B14F-4D97-AF65-F5344CB8AC3E}">
        <p14:creationId xmlns:p14="http://schemas.microsoft.com/office/powerpoint/2010/main" val="3429821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font, circle, screenshot&#10;&#10;Description automatically generated">
            <a:extLst>
              <a:ext uri="{FF2B5EF4-FFF2-40B4-BE49-F238E27FC236}">
                <a16:creationId xmlns:a16="http://schemas.microsoft.com/office/drawing/2014/main" id="{E8D02C63-53B9-4192-2ACE-0A83FB580EBC}"/>
              </a:ext>
            </a:extLst>
          </p:cNvPr>
          <p:cNvPicPr>
            <a:picLocks noChangeAspect="1"/>
          </p:cNvPicPr>
          <p:nvPr/>
        </p:nvPicPr>
        <p:blipFill rotWithShape="1">
          <a:blip r:embed="rId2">
            <a:extLst>
              <a:ext uri="{28A0092B-C50C-407E-A947-70E740481C1C}">
                <a14:useLocalDpi xmlns:a14="http://schemas.microsoft.com/office/drawing/2010/main" val="0"/>
              </a:ext>
            </a:extLst>
          </a:blip>
          <a:srcRect t="3976" r="-1" b="3787"/>
          <a:stretch/>
        </p:blipFill>
        <p:spPr>
          <a:xfrm>
            <a:off x="20" y="10"/>
            <a:ext cx="12188932" cy="6857990"/>
          </a:xfrm>
          <a:prstGeom prst="rect">
            <a:avLst/>
          </a:prstGeom>
        </p:spPr>
      </p:pic>
      <p:sp useBgFill="1">
        <p:nvSpPr>
          <p:cNvPr id="12" name="Freeform: Shape 11">
            <a:extLst>
              <a:ext uri="{FF2B5EF4-FFF2-40B4-BE49-F238E27FC236}">
                <a16:creationId xmlns:a16="http://schemas.microsoft.com/office/drawing/2014/main" id="{21BF0945-C385-4C17-AB85-F84EA317E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30"/>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444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558A-C8D0-A4CE-234A-FF59C685EFD1}"/>
              </a:ext>
            </a:extLst>
          </p:cNvPr>
          <p:cNvSpPr>
            <a:spLocks noGrp="1"/>
          </p:cNvSpPr>
          <p:nvPr>
            <p:ph type="title"/>
          </p:nvPr>
        </p:nvSpPr>
        <p:spPr/>
        <p:txBody>
          <a:bodyPr/>
          <a:lstStyle/>
          <a:p>
            <a:r>
              <a:rPr lang="en-US" dirty="0"/>
              <a:t>Mock</a:t>
            </a:r>
            <a:endParaRPr lang="en-IN" dirty="0"/>
          </a:p>
        </p:txBody>
      </p:sp>
      <p:sp>
        <p:nvSpPr>
          <p:cNvPr id="3" name="Content Placeholder 2">
            <a:extLst>
              <a:ext uri="{FF2B5EF4-FFF2-40B4-BE49-F238E27FC236}">
                <a16:creationId xmlns:a16="http://schemas.microsoft.com/office/drawing/2014/main" id="{39CD90A6-108E-7751-584D-5A74F917FA9E}"/>
              </a:ext>
            </a:extLst>
          </p:cNvPr>
          <p:cNvSpPr>
            <a:spLocks noGrp="1"/>
          </p:cNvSpPr>
          <p:nvPr>
            <p:ph idx="1"/>
          </p:nvPr>
        </p:nvSpPr>
        <p:spPr>
          <a:xfrm>
            <a:off x="609600" y="1883347"/>
            <a:ext cx="10972800" cy="4974653"/>
          </a:xfrm>
        </p:spPr>
        <p:txBody>
          <a:bodyPr/>
          <a:lstStyle/>
          <a:p>
            <a:pPr algn="l" fontAlgn="base"/>
            <a:r>
              <a:rPr lang="en-US" b="0" i="0" dirty="0">
                <a:solidFill>
                  <a:srgbClr val="212121"/>
                </a:solidFill>
                <a:effectLst/>
                <a:latin typeface="Gordita"/>
              </a:rPr>
              <a:t>Mock is an interface that we program to compare the outputs from the tests to the expected outcomes. You can frequently use third-party libraries such as Mockito and </a:t>
            </a:r>
            <a:r>
              <a:rPr lang="en-US" b="0" i="0" dirty="0" err="1">
                <a:solidFill>
                  <a:srgbClr val="212121"/>
                </a:solidFill>
                <a:effectLst/>
                <a:latin typeface="Gordita"/>
              </a:rPr>
              <a:t>JMock</a:t>
            </a:r>
            <a:r>
              <a:rPr lang="en-US" b="0" i="0" dirty="0">
                <a:solidFill>
                  <a:srgbClr val="212121"/>
                </a:solidFill>
                <a:effectLst/>
                <a:latin typeface="Gordita"/>
              </a:rPr>
              <a:t> to accomplish this. It also comes in handy when you have an extensive test suite, and each test demands a different set of data.</a:t>
            </a:r>
          </a:p>
          <a:p>
            <a:pPr algn="l" fontAlgn="base"/>
            <a:r>
              <a:rPr lang="en-US" b="0" i="0" dirty="0">
                <a:solidFill>
                  <a:srgbClr val="212121"/>
                </a:solidFill>
                <a:effectLst/>
                <a:latin typeface="Gordita"/>
              </a:rPr>
              <a:t>Maintaining a stub becomes too expensive in this situation. A mock allows the test to keep its data configuration. Both developers and testers can also use it. However, due to compatibility issues arising from hard-coding of resources, deployment dependencies, and platforms, you cannot share it with a larger community.</a:t>
            </a:r>
          </a:p>
          <a:p>
            <a:pPr algn="l" fontAlgn="base"/>
            <a:r>
              <a:rPr lang="en-US" b="0" i="0" dirty="0">
                <a:solidFill>
                  <a:srgbClr val="212121"/>
                </a:solidFill>
                <a:effectLst/>
                <a:latin typeface="Gordita"/>
              </a:rPr>
              <a:t>A mock can also track how many times we call a method, function, or object and the order of calls. It also monitors communication between classes. For mocking reasons, we can utilize the method ‘mock()’.</a:t>
            </a:r>
          </a:p>
          <a:p>
            <a:endParaRPr lang="en-IN" dirty="0"/>
          </a:p>
        </p:txBody>
      </p:sp>
    </p:spTree>
    <p:extLst>
      <p:ext uri="{BB962C8B-B14F-4D97-AF65-F5344CB8AC3E}">
        <p14:creationId xmlns:p14="http://schemas.microsoft.com/office/powerpoint/2010/main" val="426802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font, colorfulness, creativity&#10;&#10;Description automatically generated">
            <a:extLst>
              <a:ext uri="{FF2B5EF4-FFF2-40B4-BE49-F238E27FC236}">
                <a16:creationId xmlns:a16="http://schemas.microsoft.com/office/drawing/2014/main" id="{11345679-6967-CFEB-A776-1255A1AE153F}"/>
              </a:ext>
            </a:extLst>
          </p:cNvPr>
          <p:cNvPicPr>
            <a:picLocks noChangeAspect="1"/>
          </p:cNvPicPr>
          <p:nvPr/>
        </p:nvPicPr>
        <p:blipFill rotWithShape="1">
          <a:blip r:embed="rId2">
            <a:extLst>
              <a:ext uri="{28A0092B-C50C-407E-A947-70E740481C1C}">
                <a14:useLocalDpi xmlns:a14="http://schemas.microsoft.com/office/drawing/2010/main" val="0"/>
              </a:ext>
            </a:extLst>
          </a:blip>
          <a:srcRect r="-1" b="4230"/>
          <a:stretch/>
        </p:blipFill>
        <p:spPr>
          <a:xfrm>
            <a:off x="20" y="10"/>
            <a:ext cx="12188932" cy="6857990"/>
          </a:xfrm>
          <a:prstGeom prst="rect">
            <a:avLst/>
          </a:prstGeom>
        </p:spPr>
      </p:pic>
      <p:sp useBgFill="1">
        <p:nvSpPr>
          <p:cNvPr id="10" name="Freeform: Shape 9">
            <a:extLst>
              <a:ext uri="{FF2B5EF4-FFF2-40B4-BE49-F238E27FC236}">
                <a16:creationId xmlns:a16="http://schemas.microsoft.com/office/drawing/2014/main" id="{21BF0945-C385-4C17-AB85-F84EA317E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30"/>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CF21E-03D2-51E3-3E4D-6075152E973C}"/>
              </a:ext>
            </a:extLst>
          </p:cNvPr>
          <p:cNvSpPr txBox="1"/>
          <p:nvPr/>
        </p:nvSpPr>
        <p:spPr>
          <a:xfrm>
            <a:off x="3048000" y="197346"/>
            <a:ext cx="6096000"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80000"/>
                </a:solidFill>
                <a:effectLst/>
                <a:latin typeface="var(--bs-font-monospace)"/>
              </a:rPr>
              <a:t>// @RunWith attaches a runner with the test class to initialize the test data</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6666"/>
                </a:solidFill>
                <a:effectLst/>
                <a:latin typeface="var(--bs-font-monospace)"/>
              </a:rPr>
              <a:t>@RunWith</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MockitoJUnitRunner</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MathApplicationTester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private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private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CalculatorService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6666"/>
                </a:solidFill>
                <a:effectLst/>
                <a:latin typeface="var(--bs-font-monospace)"/>
              </a:rPr>
              <a:t>@Before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setUp</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new</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MathApplication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mock</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CalculatorService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setCalculatorService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chemeClr val="tx1"/>
                </a:solidFill>
                <a:effectLst/>
              </a:rPr>
              <a:t> </a:t>
            </a:r>
            <a:endParaRPr lang="en-US" altLang="en-US" sz="1800" dirty="0">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6666"/>
                </a:solidFill>
                <a:effectLst/>
                <a:latin typeface="var(--bs-font-monospace)"/>
              </a:rPr>
              <a:t>@Test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testAddAndSubtract</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//add the behavior to add numbers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when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thenReturn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30.0</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//subtract the behavior to subtract numbers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when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thenReturn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880000"/>
                </a:solidFill>
                <a:effectLst/>
                <a:latin typeface="var(--bs-font-monospace)"/>
              </a:rPr>
              <a:t>//test the subtract functionality</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Assert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assertEquals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0</a:t>
            </a:r>
            <a:r>
              <a:rPr kumimoji="0" lang="en-US" altLang="en-US" sz="1800" b="0" i="0" u="none" strike="noStrike" cap="none" normalizeH="0" baseline="0" dirty="0">
                <a:ln>
                  <a:noFill/>
                </a:ln>
                <a:solidFill>
                  <a:srgbClr val="666600"/>
                </a:solidFill>
                <a:effectLst/>
                <a:latin typeface="var(--bs-font-monospace)"/>
              </a:rPr>
              <a:t>);</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880000"/>
                </a:solidFill>
                <a:effectLst/>
                <a:latin typeface="var(--bs-font-monospace)"/>
              </a:rPr>
              <a:t>//test the add functionality</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Assert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assertEquals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mathApplication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30.0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rgbClr val="880000"/>
                </a:solidFill>
                <a:effectLst/>
                <a:latin typeface="var(--bs-font-monospace)"/>
              </a:rPr>
              <a:t>//verify call to </a:t>
            </a:r>
            <a:r>
              <a:rPr kumimoji="0" lang="en-US" altLang="en-US" sz="1800" b="0" i="0" u="none" strike="noStrike" cap="none" normalizeH="0" baseline="0" dirty="0" err="1">
                <a:ln>
                  <a:noFill/>
                </a:ln>
                <a:solidFill>
                  <a:srgbClr val="880000"/>
                </a:solidFill>
                <a:effectLst/>
                <a:latin typeface="var(--bs-font-monospace)"/>
              </a:rPr>
              <a:t>calcService</a:t>
            </a:r>
            <a:r>
              <a:rPr kumimoji="0" lang="en-US" altLang="en-US" sz="1800" b="0" i="0" u="none" strike="noStrike" cap="none" normalizeH="0" baseline="0" dirty="0">
                <a:ln>
                  <a:noFill/>
                </a:ln>
                <a:solidFill>
                  <a:srgbClr val="880000"/>
                </a:solidFill>
                <a:effectLst/>
                <a:latin typeface="var(--bs-font-monospace)"/>
              </a:rPr>
              <a:t> is made or not</a:t>
            </a:r>
            <a:r>
              <a:rPr kumimoji="0" lang="en-US" altLang="en-US" sz="1800" b="0" i="0" u="none" strike="noStrike" cap="none" normalizeH="0" baseline="0" dirty="0">
                <a:ln>
                  <a:noFill/>
                </a:ln>
                <a:solidFill>
                  <a:srgbClr val="000000"/>
                </a:solidFill>
                <a:effectLst/>
                <a:latin typeface="var(--bs-font-monospace)"/>
              </a:rPr>
              <a:t> verify</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88"/>
                </a:solidFill>
                <a:effectLst/>
                <a:latin typeface="var(--bs-font-monospace)"/>
              </a:rPr>
              <a:t>add</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verify</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calcService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subtract</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20.0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6666"/>
                </a:solidFill>
                <a:effectLst/>
                <a:latin typeface="var(--bs-font-monospace)"/>
              </a:rPr>
              <a:t>10.0</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84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D41B-7D78-4AB0-D363-7A6396151479}"/>
              </a:ext>
            </a:extLst>
          </p:cNvPr>
          <p:cNvSpPr>
            <a:spLocks noGrp="1"/>
          </p:cNvSpPr>
          <p:nvPr>
            <p:ph type="title"/>
          </p:nvPr>
        </p:nvSpPr>
        <p:spPr/>
        <p:txBody>
          <a:bodyPr/>
          <a:lstStyle/>
          <a:p>
            <a:r>
              <a:rPr lang="en-US" dirty="0"/>
              <a:t>Tester class</a:t>
            </a:r>
            <a:endParaRPr lang="en-IN" dirty="0"/>
          </a:p>
        </p:txBody>
      </p:sp>
      <p:sp>
        <p:nvSpPr>
          <p:cNvPr id="4" name="Rectangle 1">
            <a:extLst>
              <a:ext uri="{FF2B5EF4-FFF2-40B4-BE49-F238E27FC236}">
                <a16:creationId xmlns:a16="http://schemas.microsoft.com/office/drawing/2014/main" id="{F069DF96-4972-776F-6B10-9971D7FDEF9D}"/>
              </a:ext>
            </a:extLst>
          </p:cNvPr>
          <p:cNvSpPr>
            <a:spLocks noGrp="1" noChangeArrowheads="1"/>
          </p:cNvSpPr>
          <p:nvPr>
            <p:ph idx="1"/>
          </p:nvPr>
        </p:nvSpPr>
        <p:spPr bwMode="auto">
          <a:xfrm>
            <a:off x="924339" y="2991339"/>
            <a:ext cx="6520439" cy="36471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JUnitCore</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Result</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import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org</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junit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runner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notification</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Failure</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class</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TestRunner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public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static</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000088"/>
                </a:solidFill>
                <a:effectLst/>
                <a:latin typeface="var(--bs-font-monospace)"/>
              </a:rPr>
              <a:t>void</a:t>
            </a:r>
            <a:r>
              <a:rPr kumimoji="0" lang="en-US" altLang="en-US" sz="1800" b="0" i="0" u="none" strike="noStrike" cap="none" normalizeH="0" baseline="0" dirty="0">
                <a:ln>
                  <a:noFill/>
                </a:ln>
                <a:solidFill>
                  <a:srgbClr val="000000"/>
                </a:solidFill>
                <a:effectLst/>
                <a:latin typeface="var(--bs-font-monospace)"/>
              </a:rPr>
              <a:t> main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String</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args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0066"/>
                </a:solidFill>
                <a:effectLst/>
                <a:latin typeface="var(--bs-font-monospace)"/>
              </a:rPr>
              <a:t>Result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JUnitCore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runClasses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660066"/>
                </a:solidFill>
                <a:effectLst/>
                <a:latin typeface="var(--bs-font-monospace)"/>
              </a:rPr>
              <a:t>MathApplicationTester</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class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88"/>
                </a:solidFill>
                <a:effectLst/>
                <a:latin typeface="var(--bs-font-monospace)"/>
              </a:rPr>
              <a:t>for</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660066"/>
                </a:solidFill>
                <a:effectLst/>
                <a:latin typeface="var(--bs-font-monospace)"/>
              </a:rPr>
              <a:t>Failure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failure</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getFailures</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System</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out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println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failure</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toString</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err="1">
                <a:ln>
                  <a:noFill/>
                </a:ln>
                <a:solidFill>
                  <a:srgbClr val="660066"/>
                </a:solidFill>
                <a:effectLst/>
                <a:latin typeface="var(--bs-font-monospace)"/>
              </a:rPr>
              <a:t>System</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88"/>
                </a:solidFill>
                <a:effectLst/>
                <a:latin typeface="var(--bs-font-monospace)"/>
              </a:rPr>
              <a:t>out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println</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result</a:t>
            </a:r>
            <a:r>
              <a:rPr kumimoji="0" lang="en-US" altLang="en-US" sz="1800" b="0" i="0" u="none" strike="noStrike" cap="none" normalizeH="0" baseline="0" dirty="0" err="1">
                <a:ln>
                  <a:noFill/>
                </a:ln>
                <a:solidFill>
                  <a:srgbClr val="666600"/>
                </a:solidFill>
                <a:effectLst/>
                <a:latin typeface="var(--bs-font-monospace)"/>
              </a:rPr>
              <a:t>.</a:t>
            </a:r>
            <a:r>
              <a:rPr kumimoji="0" lang="en-US" altLang="en-US" sz="1800" b="0" i="0" u="none" strike="noStrike" cap="none" normalizeH="0" baseline="0" dirty="0" err="1">
                <a:ln>
                  <a:noFill/>
                </a:ln>
                <a:solidFill>
                  <a:srgbClr val="000000"/>
                </a:solidFill>
                <a:effectLst/>
                <a:latin typeface="var(--bs-font-monospace)"/>
              </a:rPr>
              <a:t>wasSuccessful</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ar(--bs-font-monospace)"/>
              </a:rPr>
              <a:t> </a:t>
            </a:r>
            <a:r>
              <a:rPr kumimoji="0" lang="en-US" altLang="en-US" sz="1800" b="0" i="0" u="none" strike="noStrike" cap="none" normalizeH="0" baseline="0" dirty="0">
                <a:ln>
                  <a:noFill/>
                </a:ln>
                <a:solidFill>
                  <a:srgbClr val="666600"/>
                </a:solidFill>
                <a:effectLst/>
                <a:latin typeface="var(--bs-font-monospace)"/>
              </a:rPr>
              <a:t>}</a:t>
            </a:r>
            <a:r>
              <a:rPr kumimoji="0" lang="en-US" altLang="en-US" sz="18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222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106-4437-D01D-B2BD-F562BE7DF1C4}"/>
              </a:ext>
            </a:extLst>
          </p:cNvPr>
          <p:cNvSpPr>
            <a:spLocks noGrp="1"/>
          </p:cNvSpPr>
          <p:nvPr>
            <p:ph type="title"/>
          </p:nvPr>
        </p:nvSpPr>
        <p:spPr/>
        <p:txBody>
          <a:bodyPr/>
          <a:lstStyle/>
          <a:p>
            <a:r>
              <a:rPr lang="en-US" dirty="0"/>
              <a:t>Basic Steps of Mocking:</a:t>
            </a:r>
            <a:endParaRPr lang="en-IN" dirty="0"/>
          </a:p>
        </p:txBody>
      </p:sp>
      <p:sp>
        <p:nvSpPr>
          <p:cNvPr id="3" name="Content Placeholder 2">
            <a:extLst>
              <a:ext uri="{FF2B5EF4-FFF2-40B4-BE49-F238E27FC236}">
                <a16:creationId xmlns:a16="http://schemas.microsoft.com/office/drawing/2014/main" id="{DF3DB0A0-0EAD-E539-9E95-42D65B09EDA2}"/>
              </a:ext>
            </a:extLst>
          </p:cNvPr>
          <p:cNvSpPr>
            <a:spLocks noGrp="1"/>
          </p:cNvSpPr>
          <p:nvPr>
            <p:ph idx="1"/>
          </p:nvPr>
        </p:nvSpPr>
        <p:spPr/>
        <p:txBody>
          <a:bodyPr/>
          <a:lstStyle/>
          <a:p>
            <a:pPr algn="l">
              <a:buFont typeface="Arial" panose="020B0604020202020204" pitchFamily="34" charset="0"/>
              <a:buChar char="•"/>
            </a:pPr>
            <a:r>
              <a:rPr lang="en-US" b="0" i="0" dirty="0">
                <a:solidFill>
                  <a:srgbClr val="637381"/>
                </a:solidFill>
                <a:effectLst/>
                <a:latin typeface="Inter"/>
              </a:rPr>
              <a:t>Step 1 : Setting up an example using http://start.spring.io.</a:t>
            </a:r>
          </a:p>
          <a:p>
            <a:pPr algn="l">
              <a:buFont typeface="Arial" panose="020B0604020202020204" pitchFamily="34" charset="0"/>
              <a:buChar char="•"/>
            </a:pPr>
            <a:r>
              <a:rPr lang="en-US" b="0" i="0" dirty="0">
                <a:solidFill>
                  <a:srgbClr val="637381"/>
                </a:solidFill>
                <a:effectLst/>
                <a:latin typeface="Inter"/>
              </a:rPr>
              <a:t>Step 2 : Using a Stubs – Disadvantages</a:t>
            </a:r>
          </a:p>
          <a:p>
            <a:pPr algn="l">
              <a:buFont typeface="Arial" panose="020B0604020202020204" pitchFamily="34" charset="0"/>
              <a:buChar char="•"/>
            </a:pPr>
            <a:r>
              <a:rPr lang="en-US" b="0" i="0" dirty="0">
                <a:solidFill>
                  <a:srgbClr val="637381"/>
                </a:solidFill>
                <a:effectLst/>
                <a:latin typeface="Inter"/>
              </a:rPr>
              <a:t>How can I get DataServiceStub to return various data depending on the situation?</a:t>
            </a:r>
          </a:p>
          <a:p>
            <a:pPr algn="l">
              <a:buFont typeface="Arial" panose="020B0604020202020204" pitchFamily="34" charset="0"/>
              <a:buChar char="•"/>
            </a:pPr>
            <a:r>
              <a:rPr lang="en-US" b="0" i="0" dirty="0">
                <a:solidFill>
                  <a:srgbClr val="637381"/>
                </a:solidFill>
                <a:effectLst/>
                <a:latin typeface="Inter"/>
              </a:rPr>
              <a:t>The DataServiceStub implementations should be updated whenever the DataService interface is changed with new methods.</a:t>
            </a:r>
          </a:p>
          <a:p>
            <a:pPr algn="l">
              <a:buFont typeface="Arial" panose="020B0604020202020204" pitchFamily="34" charset="0"/>
              <a:buChar char="•"/>
            </a:pPr>
            <a:r>
              <a:rPr lang="en-US" b="0" i="0" dirty="0">
                <a:solidFill>
                  <a:srgbClr val="637381"/>
                </a:solidFill>
                <a:effectLst/>
                <a:latin typeface="Inter"/>
              </a:rPr>
              <a:t>Step 3 : Your first mock.</a:t>
            </a:r>
          </a:p>
          <a:p>
            <a:pPr algn="l">
              <a:buFont typeface="Arial" panose="020B0604020202020204" pitchFamily="34" charset="0"/>
              <a:buChar char="•"/>
            </a:pPr>
            <a:r>
              <a:rPr lang="en-US" b="0" i="0" dirty="0">
                <a:solidFill>
                  <a:srgbClr val="637381"/>
                </a:solidFill>
                <a:effectLst/>
                <a:latin typeface="Inter"/>
              </a:rPr>
              <a:t>Step 4 : Using Mockito Annotations - @Mock, @InjectMocks, @RunWith(MockitoJUnitRunner.class)</a:t>
            </a:r>
          </a:p>
          <a:p>
            <a:pPr algn="l">
              <a:buFont typeface="Arial" panose="020B0604020202020204" pitchFamily="34" charset="0"/>
              <a:buChar char="•"/>
            </a:pPr>
            <a:r>
              <a:rPr lang="en-US" b="0" i="0" dirty="0">
                <a:solidFill>
                  <a:srgbClr val="637381"/>
                </a:solidFill>
                <a:effectLst/>
                <a:latin typeface="Inter"/>
              </a:rPr>
              <a:t>Step 5 : Mocking List interface</a:t>
            </a:r>
          </a:p>
          <a:p>
            <a:endParaRPr lang="en-IN" dirty="0"/>
          </a:p>
        </p:txBody>
      </p:sp>
    </p:spTree>
    <p:extLst>
      <p:ext uri="{BB962C8B-B14F-4D97-AF65-F5344CB8AC3E}">
        <p14:creationId xmlns:p14="http://schemas.microsoft.com/office/powerpoint/2010/main" val="36188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E98B-12FD-884C-FF92-02E0B18C8F0E}"/>
              </a:ext>
            </a:extLst>
          </p:cNvPr>
          <p:cNvSpPr>
            <a:spLocks noGrp="1"/>
          </p:cNvSpPr>
          <p:nvPr>
            <p:ph type="title"/>
          </p:nvPr>
        </p:nvSpPr>
        <p:spPr>
          <a:xfrm>
            <a:off x="609600" y="557785"/>
            <a:ext cx="10972800" cy="671576"/>
          </a:xfrm>
        </p:spPr>
        <p:txBody>
          <a:bodyPr>
            <a:normAutofit fontScale="90000"/>
          </a:bodyPr>
          <a:lstStyle/>
          <a:p>
            <a:r>
              <a:rPr lang="en-US" dirty="0"/>
              <a:t>Using a stub </a:t>
            </a:r>
            <a:br>
              <a:rPr lang="en-US" dirty="0"/>
            </a:br>
            <a:endParaRPr lang="en-IN" dirty="0"/>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20609A47-6A7F-B256-326C-C8990BAE9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626" y="660400"/>
            <a:ext cx="6756747" cy="5476979"/>
          </a:xfrm>
        </p:spPr>
      </p:pic>
    </p:spTree>
    <p:extLst>
      <p:ext uri="{BB962C8B-B14F-4D97-AF65-F5344CB8AC3E}">
        <p14:creationId xmlns:p14="http://schemas.microsoft.com/office/powerpoint/2010/main" val="1656651600"/>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104</TotalTime>
  <Words>766</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Avenir Next LT Pro</vt:lpstr>
      <vt:lpstr>Bookman Old Style</vt:lpstr>
      <vt:lpstr>Gordita</vt:lpstr>
      <vt:lpstr>Inter</vt:lpstr>
      <vt:lpstr>Posterama</vt:lpstr>
      <vt:lpstr>var(--bs-font-monospace)</vt:lpstr>
      <vt:lpstr>SplashVTI</vt:lpstr>
      <vt:lpstr>Mockito </vt:lpstr>
      <vt:lpstr>Stub</vt:lpstr>
      <vt:lpstr>PowerPoint Presentation</vt:lpstr>
      <vt:lpstr>Mock</vt:lpstr>
      <vt:lpstr>PowerPoint Presentation</vt:lpstr>
      <vt:lpstr>PowerPoint Presentation</vt:lpstr>
      <vt:lpstr>Tester class</vt:lpstr>
      <vt:lpstr>Basic Steps of Mocking:</vt:lpstr>
      <vt:lpstr>Using a stub  </vt:lpstr>
      <vt:lpstr>Your first Mock</vt:lpstr>
      <vt:lpstr>Using Mockito Annotations</vt:lpstr>
      <vt:lpstr>Mocking List Interface</vt:lpstr>
      <vt:lpstr>Reasons why we use Mockito </vt:lpstr>
      <vt:lpstr>Mockito Argument Matcher any()</vt:lpstr>
      <vt:lpstr>Eq()</vt:lpstr>
      <vt:lpstr>Additional Matchers</vt:lpstr>
      <vt:lpstr>Verify Argument Matchers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 </dc:title>
  <dc:creator>Himanshu Dixit</dc:creator>
  <cp:lastModifiedBy>Himanshu Dixit</cp:lastModifiedBy>
  <cp:revision>2</cp:revision>
  <dcterms:created xsi:type="dcterms:W3CDTF">2023-06-30T05:10:55Z</dcterms:created>
  <dcterms:modified xsi:type="dcterms:W3CDTF">2023-06-30T07:12:03Z</dcterms:modified>
</cp:coreProperties>
</file>