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9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124955"/>
            <a:ext cx="12189460" cy="731520"/>
          </a:xfrm>
          <a:custGeom>
            <a:avLst/>
            <a:gdLst/>
            <a:ahLst/>
            <a:cxnLst/>
            <a:rect l="l" t="t" r="r" b="b"/>
            <a:pathLst>
              <a:path w="12189460" h="731520">
                <a:moveTo>
                  <a:pt x="12188952" y="0"/>
                </a:moveTo>
                <a:lnTo>
                  <a:pt x="0" y="0"/>
                </a:lnTo>
                <a:lnTo>
                  <a:pt x="0" y="731520"/>
                </a:lnTo>
                <a:lnTo>
                  <a:pt x="12188952" y="731520"/>
                </a:lnTo>
                <a:lnTo>
                  <a:pt x="12188952" y="0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118859"/>
            <a:ext cx="12189460" cy="737870"/>
          </a:xfrm>
          <a:custGeom>
            <a:avLst/>
            <a:gdLst/>
            <a:ahLst/>
            <a:cxnLst/>
            <a:rect l="l" t="t" r="r" b="b"/>
            <a:pathLst>
              <a:path w="12189460" h="737870">
                <a:moveTo>
                  <a:pt x="0" y="731519"/>
                </a:moveTo>
                <a:lnTo>
                  <a:pt x="0" y="737615"/>
                </a:lnTo>
                <a:lnTo>
                  <a:pt x="6858" y="737615"/>
                </a:lnTo>
                <a:lnTo>
                  <a:pt x="0" y="731519"/>
                </a:lnTo>
                <a:close/>
              </a:path>
              <a:path w="12189460" h="737870">
                <a:moveTo>
                  <a:pt x="6858" y="6095"/>
                </a:moveTo>
                <a:lnTo>
                  <a:pt x="0" y="12953"/>
                </a:lnTo>
                <a:lnTo>
                  <a:pt x="0" y="731519"/>
                </a:lnTo>
                <a:lnTo>
                  <a:pt x="6858" y="737615"/>
                </a:lnTo>
                <a:lnTo>
                  <a:pt x="6858" y="6095"/>
                </a:lnTo>
                <a:close/>
              </a:path>
              <a:path w="12189460" h="737870">
                <a:moveTo>
                  <a:pt x="12182856" y="731519"/>
                </a:moveTo>
                <a:lnTo>
                  <a:pt x="6858" y="731519"/>
                </a:lnTo>
                <a:lnTo>
                  <a:pt x="6858" y="737615"/>
                </a:lnTo>
                <a:lnTo>
                  <a:pt x="12182856" y="737615"/>
                </a:lnTo>
                <a:lnTo>
                  <a:pt x="12182856" y="731519"/>
                </a:lnTo>
                <a:close/>
              </a:path>
              <a:path w="12189460" h="737870">
                <a:moveTo>
                  <a:pt x="12182856" y="6095"/>
                </a:moveTo>
                <a:lnTo>
                  <a:pt x="12182856" y="737615"/>
                </a:lnTo>
                <a:lnTo>
                  <a:pt x="12188952" y="731519"/>
                </a:lnTo>
                <a:lnTo>
                  <a:pt x="12188952" y="12953"/>
                </a:lnTo>
                <a:lnTo>
                  <a:pt x="12182856" y="6095"/>
                </a:lnTo>
                <a:close/>
              </a:path>
              <a:path w="12189460" h="737870">
                <a:moveTo>
                  <a:pt x="12188952" y="731519"/>
                </a:moveTo>
                <a:lnTo>
                  <a:pt x="12182856" y="737615"/>
                </a:lnTo>
                <a:lnTo>
                  <a:pt x="12188952" y="737615"/>
                </a:lnTo>
                <a:lnTo>
                  <a:pt x="12188952" y="731519"/>
                </a:lnTo>
                <a:close/>
              </a:path>
              <a:path w="12189460" h="737870">
                <a:moveTo>
                  <a:pt x="12188952" y="0"/>
                </a:moveTo>
                <a:lnTo>
                  <a:pt x="0" y="0"/>
                </a:lnTo>
                <a:lnTo>
                  <a:pt x="0" y="12953"/>
                </a:lnTo>
                <a:lnTo>
                  <a:pt x="6858" y="6095"/>
                </a:lnTo>
                <a:lnTo>
                  <a:pt x="12188952" y="6095"/>
                </a:lnTo>
                <a:lnTo>
                  <a:pt x="12188952" y="0"/>
                </a:lnTo>
                <a:close/>
              </a:path>
              <a:path w="12189460" h="737870">
                <a:moveTo>
                  <a:pt x="12182856" y="6095"/>
                </a:moveTo>
                <a:lnTo>
                  <a:pt x="6858" y="6095"/>
                </a:lnTo>
                <a:lnTo>
                  <a:pt x="6858" y="12953"/>
                </a:lnTo>
                <a:lnTo>
                  <a:pt x="12182856" y="12953"/>
                </a:lnTo>
                <a:lnTo>
                  <a:pt x="12182856" y="6095"/>
                </a:lnTo>
                <a:close/>
              </a:path>
              <a:path w="12189460" h="737870">
                <a:moveTo>
                  <a:pt x="12188952" y="6095"/>
                </a:moveTo>
                <a:lnTo>
                  <a:pt x="12182856" y="6095"/>
                </a:lnTo>
                <a:lnTo>
                  <a:pt x="12188952" y="12953"/>
                </a:lnTo>
                <a:lnTo>
                  <a:pt x="12188952" y="6095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4426" y="724915"/>
            <a:ext cx="1096314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8483" y="1832101"/>
            <a:ext cx="10035032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17430" y="4783835"/>
            <a:ext cx="2271522" cy="2055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96250" y="0"/>
            <a:ext cx="4092702" cy="1399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950464" y="2259838"/>
            <a:ext cx="5825490" cy="947419"/>
            <a:chOff x="2950464" y="2259838"/>
            <a:chExt cx="5825490" cy="947419"/>
          </a:xfrm>
        </p:grpSpPr>
        <p:sp>
          <p:nvSpPr>
            <p:cNvPr id="5" name="object 5"/>
            <p:cNvSpPr/>
            <p:nvPr/>
          </p:nvSpPr>
          <p:spPr>
            <a:xfrm>
              <a:off x="2950464" y="2259838"/>
              <a:ext cx="5825490" cy="9474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50464" y="2259838"/>
              <a:ext cx="5825490" cy="9474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66008" y="2335021"/>
            <a:ext cx="4995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Business</a:t>
            </a:r>
            <a:r>
              <a:rPr b="1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</a:p>
          <a:p>
            <a:pPr algn="ctr"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Open </a:t>
            </a: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Coffee </a:t>
            </a: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Shop </a:t>
            </a: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Nearby</a:t>
            </a:r>
            <a:r>
              <a:rPr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Supermarket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16427" y="3880357"/>
            <a:ext cx="6036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9340" marR="5080" indent="-105727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rlito"/>
                <a:cs typeface="Carlito"/>
              </a:rPr>
              <a:t>Capstone Project </a:t>
            </a:r>
            <a:r>
              <a:rPr sz="2400" b="1" dirty="0">
                <a:latin typeface="Carlito"/>
                <a:cs typeface="Carlito"/>
              </a:rPr>
              <a:t>- </a:t>
            </a:r>
            <a:r>
              <a:rPr sz="2400" b="1" spc="-5" dirty="0">
                <a:latin typeface="Carlito"/>
                <a:cs typeface="Carlito"/>
              </a:rPr>
              <a:t>The </a:t>
            </a:r>
            <a:r>
              <a:rPr sz="2400" b="1" spc="-15" dirty="0">
                <a:latin typeface="Carlito"/>
                <a:cs typeface="Carlito"/>
              </a:rPr>
              <a:t>Battle </a:t>
            </a:r>
            <a:r>
              <a:rPr sz="2400" b="1" dirty="0">
                <a:latin typeface="Carlito"/>
                <a:cs typeface="Carlito"/>
              </a:rPr>
              <a:t>of </a:t>
            </a:r>
            <a:r>
              <a:rPr sz="2400" b="1" spc="-5" dirty="0">
                <a:latin typeface="Carlito"/>
                <a:cs typeface="Carlito"/>
              </a:rPr>
              <a:t>Neighborhoods  Applied </a:t>
            </a:r>
            <a:r>
              <a:rPr sz="2400" b="1" spc="-15" dirty="0">
                <a:latin typeface="Carlito"/>
                <a:cs typeface="Carlito"/>
              </a:rPr>
              <a:t>Data </a:t>
            </a:r>
            <a:r>
              <a:rPr sz="2400" b="1" spc="-5" dirty="0">
                <a:latin typeface="Carlito"/>
                <a:cs typeface="Carlito"/>
              </a:rPr>
              <a:t>Science</a:t>
            </a:r>
            <a:r>
              <a:rPr sz="2400" b="1" spc="1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Capstone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00" y="5830316"/>
            <a:ext cx="2070100" cy="733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i="1" spc="-5" dirty="0">
                <a:latin typeface="Carlito"/>
                <a:cs typeface="Carlito"/>
              </a:rPr>
              <a:t>Gangadhar Bhuvan</a:t>
            </a:r>
            <a:endParaRPr sz="1800" dirty="0">
              <a:latin typeface="Carlito"/>
              <a:cs typeface="Carlito"/>
            </a:endParaRPr>
          </a:p>
          <a:p>
            <a:pPr marL="116839">
              <a:lnSpc>
                <a:spcPct val="100000"/>
              </a:lnSpc>
              <a:spcBef>
                <a:spcPts val="1325"/>
              </a:spcBef>
            </a:pPr>
            <a:r>
              <a:rPr sz="1800" b="1" spc="-5" dirty="0">
                <a:latin typeface="Carlito"/>
                <a:cs typeface="Carlito"/>
              </a:rPr>
              <a:t>August </a:t>
            </a:r>
            <a:r>
              <a:rPr sz="1800" b="1" dirty="0">
                <a:latin typeface="Carlito"/>
                <a:cs typeface="Carlito"/>
              </a:rPr>
              <a:t>-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2020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426" y="724915"/>
            <a:ext cx="2353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 </a:t>
            </a:r>
            <a:r>
              <a:rPr spc="-10" dirty="0"/>
              <a:t>Problem</a:t>
            </a:r>
            <a:r>
              <a:rPr spc="-95" dirty="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4576" y="2069084"/>
            <a:ext cx="847217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Deciding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run </a:t>
            </a:r>
            <a:r>
              <a:rPr sz="1800" spc="-20" dirty="0">
                <a:latin typeface="Carlito"/>
                <a:cs typeface="Carlito"/>
              </a:rPr>
              <a:t>my </a:t>
            </a:r>
            <a:r>
              <a:rPr sz="1800" spc="-5" dirty="0">
                <a:latin typeface="Carlito"/>
                <a:cs typeface="Carlito"/>
              </a:rPr>
              <a:t>own business by opening </a:t>
            </a:r>
            <a:r>
              <a:rPr sz="1800" spc="-10" dirty="0">
                <a:latin typeface="Carlito"/>
                <a:cs typeface="Carlito"/>
              </a:rPr>
              <a:t>new </a:t>
            </a:r>
            <a:r>
              <a:rPr sz="1800" spc="-15" dirty="0">
                <a:latin typeface="Carlito"/>
                <a:cs typeface="Carlito"/>
              </a:rPr>
              <a:t>Coffee </a:t>
            </a:r>
            <a:r>
              <a:rPr sz="1800" spc="-5" dirty="0">
                <a:latin typeface="Carlito"/>
                <a:cs typeface="Carlito"/>
              </a:rPr>
              <a:t>shop with only </a:t>
            </a:r>
            <a:r>
              <a:rPr sz="1800" spc="-55" dirty="0">
                <a:latin typeface="Carlito"/>
                <a:cs typeface="Carlito"/>
              </a:rPr>
              <a:t>Take </a:t>
            </a:r>
            <a:r>
              <a:rPr sz="1800" spc="-15" dirty="0">
                <a:latin typeface="Carlito"/>
                <a:cs typeface="Carlito"/>
              </a:rPr>
              <a:t>Away </a:t>
            </a:r>
            <a:r>
              <a:rPr sz="1800" spc="-5" dirty="0">
                <a:latin typeface="Carlito"/>
                <a:cs typeface="Carlito"/>
              </a:rPr>
              <a:t>service.  </a:t>
            </a:r>
            <a:r>
              <a:rPr sz="1800" spc="-10" dirty="0">
                <a:latin typeface="Carlito"/>
                <a:cs typeface="Carlito"/>
              </a:rPr>
              <a:t>For that we </a:t>
            </a:r>
            <a:r>
              <a:rPr sz="1800" spc="-5" dirty="0">
                <a:latin typeface="Carlito"/>
                <a:cs typeface="Carlito"/>
              </a:rPr>
              <a:t>need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find </a:t>
            </a:r>
            <a:r>
              <a:rPr sz="1800" spc="-10" dirty="0">
                <a:latin typeface="Carlito"/>
                <a:cs typeface="Carlito"/>
              </a:rPr>
              <a:t>suitable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proper location </a:t>
            </a:r>
            <a:r>
              <a:rPr sz="1800" spc="-15" dirty="0">
                <a:latin typeface="Carlito"/>
                <a:cs typeface="Carlito"/>
              </a:rPr>
              <a:t>for</a:t>
            </a:r>
            <a:r>
              <a:rPr sz="1800" spc="1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it.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By </a:t>
            </a:r>
            <a:r>
              <a:rPr sz="1800" spc="-5" dirty="0">
                <a:latin typeface="Carlito"/>
                <a:cs typeface="Carlito"/>
              </a:rPr>
              <a:t>considering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"/>
              <a:tabLst>
                <a:tab pos="298450" algn="l"/>
              </a:tabLst>
            </a:pPr>
            <a:r>
              <a:rPr sz="1800" b="1" dirty="0">
                <a:latin typeface="Carlito"/>
                <a:cs typeface="Carlito"/>
              </a:rPr>
              <a:t>The </a:t>
            </a:r>
            <a:r>
              <a:rPr sz="1800" b="1" spc="-10" dirty="0">
                <a:latin typeface="Carlito"/>
                <a:cs typeface="Carlito"/>
              </a:rPr>
              <a:t>Coffee </a:t>
            </a:r>
            <a:r>
              <a:rPr sz="1800" b="1" spc="-5" dirty="0">
                <a:latin typeface="Carlito"/>
                <a:cs typeface="Carlito"/>
              </a:rPr>
              <a:t>Shop </a:t>
            </a:r>
            <a:r>
              <a:rPr sz="1800" b="1" dirty="0">
                <a:latin typeface="Carlito"/>
                <a:cs typeface="Carlito"/>
              </a:rPr>
              <a:t>need </a:t>
            </a:r>
            <a:r>
              <a:rPr sz="1800" b="1" spc="-10" dirty="0">
                <a:latin typeface="Carlito"/>
                <a:cs typeface="Carlito"/>
              </a:rPr>
              <a:t>to </a:t>
            </a:r>
            <a:r>
              <a:rPr sz="1800" b="1" dirty="0">
                <a:latin typeface="Carlito"/>
                <a:cs typeface="Carlito"/>
              </a:rPr>
              <a:t>be </a:t>
            </a:r>
            <a:r>
              <a:rPr sz="1800" b="1" spc="-5" dirty="0">
                <a:latin typeface="Carlito"/>
                <a:cs typeface="Carlito"/>
              </a:rPr>
              <a:t>near </a:t>
            </a:r>
            <a:r>
              <a:rPr sz="1800" b="1" spc="-10" dirty="0">
                <a:latin typeface="Carlito"/>
                <a:cs typeface="Carlito"/>
              </a:rPr>
              <a:t>by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Supermarket.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"/>
              <a:tabLst>
                <a:tab pos="298450" algn="l"/>
              </a:tabLst>
            </a:pPr>
            <a:r>
              <a:rPr sz="1800" b="1" spc="-5" dirty="0">
                <a:latin typeface="Carlito"/>
                <a:cs typeface="Carlito"/>
              </a:rPr>
              <a:t>List of </a:t>
            </a:r>
            <a:r>
              <a:rPr sz="1800" b="1" spc="-10" dirty="0">
                <a:latin typeface="Carlito"/>
                <a:cs typeface="Carlito"/>
              </a:rPr>
              <a:t>supermarkets existing </a:t>
            </a:r>
            <a:r>
              <a:rPr sz="1800" b="1" dirty="0">
                <a:latin typeface="Carlito"/>
                <a:cs typeface="Carlito"/>
              </a:rPr>
              <a:t>in </a:t>
            </a:r>
            <a:r>
              <a:rPr sz="1800" b="1" spc="-5" dirty="0">
                <a:latin typeface="Carlito"/>
                <a:cs typeface="Carlito"/>
              </a:rPr>
              <a:t>the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City.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"/>
              <a:tabLst>
                <a:tab pos="298450" algn="l"/>
              </a:tabLst>
            </a:pPr>
            <a:r>
              <a:rPr sz="1800" b="1" spc="-5" dirty="0">
                <a:latin typeface="Carlito"/>
                <a:cs typeface="Carlito"/>
              </a:rPr>
              <a:t>List of the </a:t>
            </a:r>
            <a:r>
              <a:rPr sz="1800" b="1" spc="-10" dirty="0">
                <a:latin typeface="Carlito"/>
                <a:cs typeface="Carlito"/>
              </a:rPr>
              <a:t>Coffee </a:t>
            </a:r>
            <a:r>
              <a:rPr sz="1800" b="1" spc="-5" dirty="0">
                <a:latin typeface="Carlito"/>
                <a:cs typeface="Carlito"/>
              </a:rPr>
              <a:t>Shops near </a:t>
            </a:r>
            <a:r>
              <a:rPr sz="1800" b="1" spc="-10" dirty="0">
                <a:latin typeface="Carlito"/>
                <a:cs typeface="Carlito"/>
              </a:rPr>
              <a:t>to </a:t>
            </a:r>
            <a:r>
              <a:rPr sz="1800" b="1" spc="-5" dirty="0">
                <a:latin typeface="Carlito"/>
                <a:cs typeface="Carlito"/>
              </a:rPr>
              <a:t>each</a:t>
            </a:r>
            <a:r>
              <a:rPr sz="1800" b="1" spc="-2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Supermarket.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44211" y="394715"/>
            <a:ext cx="7444740" cy="400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118859"/>
            <a:ext cx="12189460" cy="737870"/>
            <a:chOff x="0" y="6118859"/>
            <a:chExt cx="12189460" cy="737870"/>
          </a:xfrm>
        </p:grpSpPr>
        <p:sp>
          <p:nvSpPr>
            <p:cNvPr id="4" name="object 4"/>
            <p:cNvSpPr/>
            <p:nvPr/>
          </p:nvSpPr>
          <p:spPr>
            <a:xfrm>
              <a:off x="0" y="6124955"/>
              <a:ext cx="12189460" cy="731520"/>
            </a:xfrm>
            <a:custGeom>
              <a:avLst/>
              <a:gdLst/>
              <a:ahLst/>
              <a:cxnLst/>
              <a:rect l="l" t="t" r="r" b="b"/>
              <a:pathLst>
                <a:path w="12189460" h="731520">
                  <a:moveTo>
                    <a:pt x="12188952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12188952" y="73152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118859"/>
              <a:ext cx="12189460" cy="737870"/>
            </a:xfrm>
            <a:custGeom>
              <a:avLst/>
              <a:gdLst/>
              <a:ahLst/>
              <a:cxnLst/>
              <a:rect l="l" t="t" r="r" b="b"/>
              <a:pathLst>
                <a:path w="12189460" h="737870">
                  <a:moveTo>
                    <a:pt x="0" y="731519"/>
                  </a:moveTo>
                  <a:lnTo>
                    <a:pt x="0" y="737615"/>
                  </a:lnTo>
                  <a:lnTo>
                    <a:pt x="6858" y="737615"/>
                  </a:lnTo>
                  <a:lnTo>
                    <a:pt x="0" y="731519"/>
                  </a:lnTo>
                  <a:close/>
                </a:path>
                <a:path w="12189460" h="737870">
                  <a:moveTo>
                    <a:pt x="6858" y="6095"/>
                  </a:moveTo>
                  <a:lnTo>
                    <a:pt x="0" y="12953"/>
                  </a:lnTo>
                  <a:lnTo>
                    <a:pt x="0" y="731519"/>
                  </a:lnTo>
                  <a:lnTo>
                    <a:pt x="6858" y="737615"/>
                  </a:lnTo>
                  <a:lnTo>
                    <a:pt x="6858" y="6095"/>
                  </a:lnTo>
                  <a:close/>
                </a:path>
                <a:path w="12189460" h="737870">
                  <a:moveTo>
                    <a:pt x="12182856" y="731519"/>
                  </a:moveTo>
                  <a:lnTo>
                    <a:pt x="6858" y="731519"/>
                  </a:lnTo>
                  <a:lnTo>
                    <a:pt x="6858" y="737615"/>
                  </a:lnTo>
                  <a:lnTo>
                    <a:pt x="12182856" y="737615"/>
                  </a:lnTo>
                  <a:lnTo>
                    <a:pt x="12182856" y="731519"/>
                  </a:lnTo>
                  <a:close/>
                </a:path>
                <a:path w="12189460" h="737870">
                  <a:moveTo>
                    <a:pt x="12182856" y="6095"/>
                  </a:moveTo>
                  <a:lnTo>
                    <a:pt x="12182856" y="737615"/>
                  </a:lnTo>
                  <a:lnTo>
                    <a:pt x="12188952" y="731519"/>
                  </a:lnTo>
                  <a:lnTo>
                    <a:pt x="12188952" y="12953"/>
                  </a:lnTo>
                  <a:lnTo>
                    <a:pt x="12182856" y="6095"/>
                  </a:lnTo>
                  <a:close/>
                </a:path>
                <a:path w="12189460" h="737870">
                  <a:moveTo>
                    <a:pt x="12188952" y="731519"/>
                  </a:moveTo>
                  <a:lnTo>
                    <a:pt x="12182856" y="737615"/>
                  </a:lnTo>
                  <a:lnTo>
                    <a:pt x="12188952" y="737615"/>
                  </a:lnTo>
                  <a:lnTo>
                    <a:pt x="12188952" y="731519"/>
                  </a:lnTo>
                  <a:close/>
                </a:path>
                <a:path w="12189460" h="737870">
                  <a:moveTo>
                    <a:pt x="12188952" y="0"/>
                  </a:moveTo>
                  <a:lnTo>
                    <a:pt x="0" y="0"/>
                  </a:lnTo>
                  <a:lnTo>
                    <a:pt x="0" y="12953"/>
                  </a:lnTo>
                  <a:lnTo>
                    <a:pt x="6858" y="6095"/>
                  </a:lnTo>
                  <a:lnTo>
                    <a:pt x="12188952" y="6095"/>
                  </a:lnTo>
                  <a:lnTo>
                    <a:pt x="12188952" y="0"/>
                  </a:lnTo>
                  <a:close/>
                </a:path>
                <a:path w="12189460" h="737870">
                  <a:moveTo>
                    <a:pt x="12182856" y="6095"/>
                  </a:moveTo>
                  <a:lnTo>
                    <a:pt x="6858" y="6095"/>
                  </a:lnTo>
                  <a:lnTo>
                    <a:pt x="6858" y="12953"/>
                  </a:lnTo>
                  <a:lnTo>
                    <a:pt x="12182856" y="12953"/>
                  </a:lnTo>
                  <a:lnTo>
                    <a:pt x="12182856" y="6095"/>
                  </a:lnTo>
                  <a:close/>
                </a:path>
                <a:path w="12189460" h="737870">
                  <a:moveTo>
                    <a:pt x="12188952" y="6095"/>
                  </a:moveTo>
                  <a:lnTo>
                    <a:pt x="12182856" y="6095"/>
                  </a:lnTo>
                  <a:lnTo>
                    <a:pt x="12188952" y="12953"/>
                  </a:lnTo>
                  <a:lnTo>
                    <a:pt x="12188952" y="609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4426" y="724915"/>
            <a:ext cx="749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Data</a:t>
            </a:r>
            <a:r>
              <a:rPr spc="-85" dirty="0"/>
              <a:t> </a:t>
            </a:r>
            <a:r>
              <a:rPr dirty="0"/>
              <a:t>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16928" y="4521200"/>
            <a:ext cx="3326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dirty="0">
                <a:latin typeface="Carlito"/>
                <a:cs typeface="Carlito"/>
              </a:rPr>
              <a:t>The </a:t>
            </a:r>
            <a:r>
              <a:rPr sz="1800" b="1" spc="-10" dirty="0">
                <a:latin typeface="Carlito"/>
                <a:cs typeface="Carlito"/>
              </a:rPr>
              <a:t>Central </a:t>
            </a:r>
            <a:r>
              <a:rPr sz="1800" b="1" spc="-5" dirty="0">
                <a:latin typeface="Carlito"/>
                <a:cs typeface="Carlito"/>
              </a:rPr>
              <a:t>point </a:t>
            </a:r>
            <a:r>
              <a:rPr sz="1800" b="1" dirty="0">
                <a:latin typeface="Carlito"/>
                <a:cs typeface="Carlito"/>
              </a:rPr>
              <a:t>: </a:t>
            </a:r>
            <a:r>
              <a:rPr sz="1800" b="1" spc="-5" dirty="0">
                <a:latin typeface="Carlito"/>
                <a:cs typeface="Carlito"/>
              </a:rPr>
              <a:t>Doha </a:t>
            </a:r>
            <a:r>
              <a:rPr sz="1800" b="1" dirty="0">
                <a:latin typeface="Carlito"/>
                <a:cs typeface="Carlito"/>
              </a:rPr>
              <a:t>-</a:t>
            </a:r>
            <a:r>
              <a:rPr sz="1800" b="1" spc="-9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Qatar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302" y="1883155"/>
            <a:ext cx="423735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Font typeface="Arial"/>
              <a:buChar char=""/>
              <a:tabLst>
                <a:tab pos="350520" algn="l"/>
                <a:tab pos="351155" algn="l"/>
              </a:tabLst>
            </a:pPr>
            <a:r>
              <a:rPr sz="1800" spc="-5" dirty="0">
                <a:latin typeface="Carlito"/>
                <a:cs typeface="Carlito"/>
              </a:rPr>
              <a:t>Obtaining the Geo </a:t>
            </a:r>
            <a:r>
              <a:rPr sz="1800" spc="-10" dirty="0">
                <a:latin typeface="Carlito"/>
                <a:cs typeface="Carlito"/>
              </a:rPr>
              <a:t>coordinates </a:t>
            </a:r>
            <a:r>
              <a:rPr sz="1800" spc="-5" dirty="0">
                <a:latin typeface="Carlito"/>
                <a:cs typeface="Carlito"/>
              </a:rPr>
              <a:t>of the </a:t>
            </a:r>
            <a:r>
              <a:rPr sz="1800" spc="-25" dirty="0">
                <a:latin typeface="Carlito"/>
                <a:cs typeface="Carlito"/>
              </a:rPr>
              <a:t>city.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"/>
              <a:tabLst>
                <a:tab pos="298450" algn="l"/>
              </a:tabLst>
            </a:pP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10" dirty="0">
                <a:latin typeface="Carlito"/>
                <a:cs typeface="Carlito"/>
              </a:rPr>
              <a:t>Foursquare</a:t>
            </a:r>
            <a:r>
              <a:rPr sz="1800" dirty="0">
                <a:latin typeface="Carlito"/>
                <a:cs typeface="Carlito"/>
              </a:rPr>
              <a:t> API:</a:t>
            </a:r>
            <a:endParaRPr sz="1800">
              <a:latin typeface="Carlito"/>
              <a:cs typeface="Carlito"/>
            </a:endParaRPr>
          </a:p>
          <a:p>
            <a:pPr marL="12700" marR="627380">
              <a:lnSpc>
                <a:spcPct val="100000"/>
              </a:lnSpc>
              <a:buChar char="-"/>
              <a:tabLst>
                <a:tab pos="297815" algn="l"/>
                <a:tab pos="298450" algn="l"/>
              </a:tabLst>
            </a:pPr>
            <a:r>
              <a:rPr sz="1800" spc="-5" dirty="0">
                <a:latin typeface="Carlito"/>
                <a:cs typeface="Carlito"/>
              </a:rPr>
              <a:t>Finding the </a:t>
            </a:r>
            <a:r>
              <a:rPr sz="1800" spc="-10" dirty="0">
                <a:latin typeface="Carlito"/>
                <a:cs typeface="Carlito"/>
              </a:rPr>
              <a:t>list </a:t>
            </a:r>
            <a:r>
              <a:rPr sz="1800" spc="-5" dirty="0">
                <a:latin typeface="Carlito"/>
                <a:cs typeface="Carlito"/>
              </a:rPr>
              <a:t>of the </a:t>
            </a:r>
            <a:r>
              <a:rPr sz="1800" spc="-10" dirty="0">
                <a:latin typeface="Carlito"/>
                <a:cs typeface="Carlito"/>
              </a:rPr>
              <a:t>Supermarkets  </a:t>
            </a:r>
            <a:r>
              <a:rPr sz="1800" spc="-5" dirty="0">
                <a:latin typeface="Carlito"/>
                <a:cs typeface="Carlito"/>
              </a:rPr>
              <a:t>in the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city</a:t>
            </a:r>
            <a:endParaRPr sz="1800">
              <a:latin typeface="Carlito"/>
              <a:cs typeface="Carlito"/>
            </a:endParaRPr>
          </a:p>
          <a:p>
            <a:pPr marL="12700" marR="227329">
              <a:lnSpc>
                <a:spcPct val="100000"/>
              </a:lnSpc>
              <a:buChar char="-"/>
              <a:tabLst>
                <a:tab pos="297815" algn="l"/>
                <a:tab pos="298450" algn="l"/>
              </a:tabLst>
            </a:pPr>
            <a:r>
              <a:rPr sz="1800" spc="-5" dirty="0">
                <a:latin typeface="Carlito"/>
                <a:cs typeface="Carlito"/>
              </a:rPr>
              <a:t>Finding the </a:t>
            </a:r>
            <a:r>
              <a:rPr sz="1800" spc="-10" dirty="0">
                <a:latin typeface="Carlito"/>
                <a:cs typeface="Carlito"/>
              </a:rPr>
              <a:t>list </a:t>
            </a:r>
            <a:r>
              <a:rPr sz="1800" spc="-5" dirty="0">
                <a:latin typeface="Carlito"/>
                <a:cs typeface="Carlito"/>
              </a:rPr>
              <a:t>of the </a:t>
            </a:r>
            <a:r>
              <a:rPr sz="1800" spc="-15" dirty="0">
                <a:latin typeface="Carlito"/>
                <a:cs typeface="Carlito"/>
              </a:rPr>
              <a:t>Coffee </a:t>
            </a:r>
            <a:r>
              <a:rPr sz="1800" spc="-5" dirty="0">
                <a:latin typeface="Carlito"/>
                <a:cs typeface="Carlito"/>
              </a:rPr>
              <a:t>Shops near 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each the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Supermarket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426" y="724915"/>
            <a:ext cx="3739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Data </a:t>
            </a:r>
            <a:r>
              <a:rPr spc="-15" dirty="0"/>
              <a:t>Wrangling </a:t>
            </a:r>
            <a:r>
              <a:rPr dirty="0"/>
              <a:t>and </a:t>
            </a:r>
            <a:r>
              <a:rPr spc="-5" dirty="0"/>
              <a:t>Cleaning</a:t>
            </a:r>
            <a:r>
              <a:rPr spc="-75" dirty="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516" y="1899158"/>
            <a:ext cx="396303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Within </a:t>
            </a:r>
            <a:r>
              <a:rPr sz="1800" spc="-5" dirty="0">
                <a:latin typeface="Carlito"/>
                <a:cs typeface="Carlito"/>
              </a:rPr>
              <a:t>perimeter of </a:t>
            </a:r>
            <a:r>
              <a:rPr sz="1800" spc="-10" dirty="0">
                <a:latin typeface="Carlito"/>
                <a:cs typeface="Carlito"/>
              </a:rPr>
              <a:t>25Km around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30" dirty="0">
                <a:latin typeface="Carlito"/>
                <a:cs typeface="Carlito"/>
              </a:rPr>
              <a:t>city,  </a:t>
            </a:r>
            <a:r>
              <a:rPr sz="1800" spc="-10" dirty="0">
                <a:latin typeface="Carlito"/>
                <a:cs typeface="Carlito"/>
              </a:rPr>
              <a:t>we found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1800" dirty="0">
                <a:latin typeface="Carlito"/>
                <a:cs typeface="Carlito"/>
              </a:rPr>
              <a:t>-	</a:t>
            </a:r>
            <a:r>
              <a:rPr sz="1800" b="1" dirty="0">
                <a:latin typeface="Carlito"/>
                <a:cs typeface="Carlito"/>
              </a:rPr>
              <a:t>40 </a:t>
            </a:r>
            <a:r>
              <a:rPr sz="1800" b="1" spc="-10" dirty="0">
                <a:latin typeface="Carlito"/>
                <a:cs typeface="Carlito"/>
              </a:rPr>
              <a:t>Supermarkets.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12700" marR="798195">
              <a:lnSpc>
                <a:spcPct val="100000"/>
              </a:lnSpc>
            </a:pPr>
            <a:r>
              <a:rPr sz="1800" spc="-25" dirty="0">
                <a:latin typeface="Carlito"/>
                <a:cs typeface="Carlito"/>
              </a:rPr>
              <a:t>Tracking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Coffee </a:t>
            </a:r>
            <a:r>
              <a:rPr sz="1800" spc="-5" dirty="0">
                <a:latin typeface="Carlito"/>
                <a:cs typeface="Carlito"/>
              </a:rPr>
              <a:t>Shops </a:t>
            </a:r>
            <a:r>
              <a:rPr sz="1800" spc="-10" dirty="0">
                <a:latin typeface="Carlito"/>
                <a:cs typeface="Carlito"/>
              </a:rPr>
              <a:t>existing  </a:t>
            </a:r>
            <a:r>
              <a:rPr sz="1800" spc="-5" dirty="0">
                <a:latin typeface="Carlito"/>
                <a:cs typeface="Carlito"/>
              </a:rPr>
              <a:t>near by the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supermarkets:</a:t>
            </a:r>
            <a:endParaRPr sz="1800">
              <a:latin typeface="Carlito"/>
              <a:cs typeface="Carlito"/>
            </a:endParaRPr>
          </a:p>
          <a:p>
            <a:pPr marL="64769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- </a:t>
            </a:r>
            <a:r>
              <a:rPr sz="1800" b="1" spc="-5" dirty="0">
                <a:latin typeface="Carlito"/>
                <a:cs typeface="Carlito"/>
              </a:rPr>
              <a:t>120 </a:t>
            </a:r>
            <a:r>
              <a:rPr sz="1800" b="1" spc="-10" dirty="0">
                <a:latin typeface="Carlito"/>
                <a:cs typeface="Carlito"/>
              </a:rPr>
              <a:t>Coffee </a:t>
            </a:r>
            <a:r>
              <a:rPr sz="1800" b="1" spc="-5" dirty="0">
                <a:latin typeface="Carlito"/>
                <a:cs typeface="Carlito"/>
              </a:rPr>
              <a:t>Shop and</a:t>
            </a:r>
            <a:r>
              <a:rPr sz="1800" b="1" spc="-10" dirty="0">
                <a:latin typeface="Carlito"/>
                <a:cs typeface="Carlito"/>
              </a:rPr>
              <a:t> </a:t>
            </a:r>
            <a:r>
              <a:rPr sz="1800" b="1" spc="-15" dirty="0">
                <a:latin typeface="Carlito"/>
                <a:cs typeface="Carlito"/>
              </a:rPr>
              <a:t>Café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2700" marR="1001394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The both </a:t>
            </a:r>
            <a:r>
              <a:rPr sz="1800" spc="-10" dirty="0">
                <a:latin typeface="Carlito"/>
                <a:cs typeface="Carlito"/>
              </a:rPr>
              <a:t>subcategory </a:t>
            </a:r>
            <a:r>
              <a:rPr sz="1800" spc="-5" dirty="0">
                <a:latin typeface="Carlito"/>
                <a:cs typeface="Carlito"/>
              </a:rPr>
              <a:t>had been  </a:t>
            </a:r>
            <a:r>
              <a:rPr sz="1800" spc="-10" dirty="0">
                <a:latin typeface="Carlito"/>
                <a:cs typeface="Carlito"/>
              </a:rPr>
              <a:t>considered </a:t>
            </a:r>
            <a:r>
              <a:rPr sz="1800" spc="-5" dirty="0">
                <a:latin typeface="Carlito"/>
                <a:cs typeface="Carlito"/>
              </a:rPr>
              <a:t>in our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Dataframe.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31614" y="942594"/>
            <a:ext cx="7603236" cy="408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426" y="724915"/>
            <a:ext cx="18408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Methodology</a:t>
            </a:r>
            <a:r>
              <a:rPr spc="-75" dirty="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6167" y="1677415"/>
            <a:ext cx="854329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-"/>
              <a:tabLst>
                <a:tab pos="297815" algn="l"/>
                <a:tab pos="298450" algn="l"/>
              </a:tabLst>
            </a:pPr>
            <a:r>
              <a:rPr sz="1800" spc="-5" dirty="0">
                <a:latin typeface="Carlito"/>
                <a:cs typeface="Carlito"/>
              </a:rPr>
              <a:t>Conda, Geopy </a:t>
            </a:r>
            <a:r>
              <a:rPr sz="1800" dirty="0">
                <a:latin typeface="Carlito"/>
                <a:cs typeface="Carlito"/>
              </a:rPr>
              <a:t>&amp; </a:t>
            </a:r>
            <a:r>
              <a:rPr sz="1800" spc="-10" dirty="0">
                <a:latin typeface="Carlito"/>
                <a:cs typeface="Carlito"/>
              </a:rPr>
              <a:t>Folium </a:t>
            </a:r>
            <a:r>
              <a:rPr sz="1800" dirty="0">
                <a:latin typeface="Carlito"/>
                <a:cs typeface="Carlito"/>
              </a:rPr>
              <a:t>: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Geo </a:t>
            </a:r>
            <a:r>
              <a:rPr sz="1800" spc="-10" dirty="0">
                <a:latin typeface="Carlito"/>
                <a:cs typeface="Carlito"/>
              </a:rPr>
              <a:t>Coordinates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mapping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Char char="-"/>
              <a:tabLst>
                <a:tab pos="297815" algn="l"/>
                <a:tab pos="298450" algn="l"/>
              </a:tabLst>
            </a:pPr>
            <a:r>
              <a:rPr sz="1800" spc="-10" dirty="0">
                <a:latin typeface="Carlito"/>
                <a:cs typeface="Carlito"/>
              </a:rPr>
              <a:t>Foursquare </a:t>
            </a:r>
            <a:r>
              <a:rPr sz="1800" dirty="0">
                <a:latin typeface="Carlito"/>
                <a:cs typeface="Carlito"/>
              </a:rPr>
              <a:t>API :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10" dirty="0">
                <a:latin typeface="Carlito"/>
                <a:cs typeface="Carlito"/>
              </a:rPr>
              <a:t>retrieve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supermarkets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20" dirty="0">
                <a:latin typeface="Carlito"/>
                <a:cs typeface="Carlito"/>
              </a:rPr>
              <a:t>coffee </a:t>
            </a:r>
            <a:r>
              <a:rPr sz="1800" spc="-5" dirty="0">
                <a:latin typeface="Carlito"/>
                <a:cs typeface="Carlito"/>
              </a:rPr>
              <a:t>Shops </a:t>
            </a:r>
            <a:r>
              <a:rPr sz="1800" spc="-10" dirty="0">
                <a:latin typeface="Carlito"/>
                <a:cs typeface="Carlito"/>
              </a:rPr>
              <a:t>existing from </a:t>
            </a:r>
            <a:r>
              <a:rPr sz="1800" spc="-5" dirty="0">
                <a:latin typeface="Carlito"/>
                <a:cs typeface="Carlito"/>
              </a:rPr>
              <a:t>the</a:t>
            </a:r>
            <a:r>
              <a:rPr sz="1800" spc="1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city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Char char="-"/>
              <a:tabLst>
                <a:tab pos="297815" algn="l"/>
                <a:tab pos="298450" algn="l"/>
              </a:tabLst>
            </a:pPr>
            <a:r>
              <a:rPr sz="1800" spc="-10" dirty="0">
                <a:latin typeface="Carlito"/>
                <a:cs typeface="Carlito"/>
              </a:rPr>
              <a:t>Pandas </a:t>
            </a:r>
            <a:r>
              <a:rPr sz="1800" dirty="0">
                <a:latin typeface="Carlito"/>
                <a:cs typeface="Carlito"/>
              </a:rPr>
              <a:t>: </a:t>
            </a:r>
            <a:r>
              <a:rPr sz="1800" spc="-10" dirty="0">
                <a:latin typeface="Carlito"/>
                <a:cs typeface="Carlito"/>
              </a:rPr>
              <a:t>to merge </a:t>
            </a:r>
            <a:r>
              <a:rPr sz="1800" spc="-5" dirty="0">
                <a:latin typeface="Carlito"/>
                <a:cs typeface="Carlito"/>
              </a:rPr>
              <a:t>the both </a:t>
            </a:r>
            <a:r>
              <a:rPr sz="1800" spc="-15" dirty="0">
                <a:latin typeface="Carlito"/>
                <a:cs typeface="Carlito"/>
              </a:rPr>
              <a:t>Dataframes </a:t>
            </a:r>
            <a:r>
              <a:rPr sz="1800" spc="-5" dirty="0">
                <a:latin typeface="Carlito"/>
                <a:cs typeface="Carlito"/>
              </a:rPr>
              <a:t>of the </a:t>
            </a:r>
            <a:r>
              <a:rPr sz="1800" spc="-15" dirty="0">
                <a:latin typeface="Carlito"/>
                <a:cs typeface="Carlito"/>
              </a:rPr>
              <a:t>Coffee </a:t>
            </a:r>
            <a:r>
              <a:rPr sz="1800" spc="-5" dirty="0">
                <a:latin typeface="Carlito"/>
                <a:cs typeface="Carlito"/>
              </a:rPr>
              <a:t>shops near </a:t>
            </a:r>
            <a:r>
              <a:rPr sz="1800" spc="-15" dirty="0">
                <a:latin typeface="Carlito"/>
                <a:cs typeface="Carlito"/>
              </a:rPr>
              <a:t>to</a:t>
            </a:r>
            <a:r>
              <a:rPr sz="1800" spc="1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supermarkets.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Char char="-"/>
              <a:tabLst>
                <a:tab pos="297815" algn="l"/>
                <a:tab pos="298450" algn="l"/>
              </a:tabLst>
            </a:pPr>
            <a:r>
              <a:rPr sz="1800" spc="-5" dirty="0">
                <a:latin typeface="Carlito"/>
                <a:cs typeface="Carlito"/>
              </a:rPr>
              <a:t>K-means </a:t>
            </a:r>
            <a:r>
              <a:rPr sz="1800" dirty="0">
                <a:latin typeface="Carlito"/>
                <a:cs typeface="Carlito"/>
              </a:rPr>
              <a:t>: </a:t>
            </a:r>
            <a:r>
              <a:rPr sz="1800" spc="-15" dirty="0">
                <a:latin typeface="Carlito"/>
                <a:cs typeface="Carlito"/>
              </a:rPr>
              <a:t>Clusters </a:t>
            </a:r>
            <a:r>
              <a:rPr sz="1800" spc="-5" dirty="0">
                <a:latin typeface="Carlito"/>
                <a:cs typeface="Carlito"/>
              </a:rPr>
              <a:t>the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Supermarkets.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Char char="-"/>
              <a:tabLst>
                <a:tab pos="297815" algn="l"/>
                <a:tab pos="298450" algn="l"/>
              </a:tabLst>
            </a:pPr>
            <a:r>
              <a:rPr sz="1800" spc="-5" dirty="0">
                <a:latin typeface="Carlito"/>
                <a:cs typeface="Carlito"/>
              </a:rPr>
              <a:t>Depending on the Elbow method </a:t>
            </a:r>
            <a:r>
              <a:rPr sz="1800" dirty="0">
                <a:latin typeface="Carlito"/>
                <a:cs typeface="Carlito"/>
              </a:rPr>
              <a:t>, 3 </a:t>
            </a:r>
            <a:r>
              <a:rPr sz="1800" spc="-10" dirty="0">
                <a:latin typeface="Carlito"/>
                <a:cs typeface="Carlito"/>
              </a:rPr>
              <a:t>clusters </a:t>
            </a:r>
            <a:r>
              <a:rPr sz="1800" dirty="0">
                <a:latin typeface="Carlito"/>
                <a:cs typeface="Carlito"/>
              </a:rPr>
              <a:t>has </a:t>
            </a:r>
            <a:r>
              <a:rPr sz="1800" spc="-5" dirty="0">
                <a:latin typeface="Carlito"/>
                <a:cs typeface="Carlito"/>
              </a:rPr>
              <a:t>been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calculated.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4265" y="3069335"/>
            <a:ext cx="7313676" cy="2828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426" y="724915"/>
            <a:ext cx="938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Result</a:t>
            </a:r>
            <a:r>
              <a:rPr spc="-90" dirty="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6704" y="5501132"/>
            <a:ext cx="2625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Supermarkets </a:t>
            </a:r>
            <a:r>
              <a:rPr sz="1800" b="1" spc="-15" dirty="0">
                <a:latin typeface="Carlito"/>
                <a:cs typeface="Carlito"/>
              </a:rPr>
              <a:t>Clusters</a:t>
            </a:r>
            <a:r>
              <a:rPr sz="1800" b="1" spc="-5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Map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2993" y="1173480"/>
            <a:ext cx="11590020" cy="4775200"/>
            <a:chOff x="332993" y="1173480"/>
            <a:chExt cx="11590020" cy="4775200"/>
          </a:xfrm>
        </p:grpSpPr>
        <p:sp>
          <p:nvSpPr>
            <p:cNvPr id="5" name="object 5"/>
            <p:cNvSpPr/>
            <p:nvPr/>
          </p:nvSpPr>
          <p:spPr>
            <a:xfrm>
              <a:off x="332993" y="1173480"/>
              <a:ext cx="9303258" cy="29710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5934" y="2073402"/>
              <a:ext cx="7117079" cy="38747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426" y="724915"/>
            <a:ext cx="146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85" dirty="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636" y="1597406"/>
            <a:ext cx="7810500" cy="2411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40" dirty="0">
                <a:latin typeface="Carlito"/>
                <a:cs typeface="Carlito"/>
              </a:rPr>
              <a:t>We </a:t>
            </a:r>
            <a:r>
              <a:rPr sz="2000" spc="-15" dirty="0">
                <a:latin typeface="Carlito"/>
                <a:cs typeface="Carlito"/>
              </a:rPr>
              <a:t>found </a:t>
            </a:r>
            <a:r>
              <a:rPr sz="2000" spc="-10" dirty="0">
                <a:latin typeface="Carlito"/>
                <a:cs typeface="Carlito"/>
              </a:rPr>
              <a:t>that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cluster </a:t>
            </a:r>
            <a:r>
              <a:rPr sz="2000" spc="-5" dirty="0">
                <a:latin typeface="Carlito"/>
                <a:cs typeface="Carlito"/>
              </a:rPr>
              <a:t>1 and 2 and similar with </a:t>
            </a:r>
            <a:r>
              <a:rPr sz="2000" spc="-10" dirty="0">
                <a:latin typeface="Carlito"/>
                <a:cs typeface="Carlito"/>
              </a:rPr>
              <a:t>little </a:t>
            </a:r>
            <a:r>
              <a:rPr sz="2000" spc="-5" dirty="0">
                <a:latin typeface="Carlito"/>
                <a:cs typeface="Carlito"/>
              </a:rPr>
              <a:t>bit of </a:t>
            </a:r>
            <a:r>
              <a:rPr sz="2000" spc="-15" dirty="0">
                <a:latin typeface="Carlito"/>
                <a:cs typeface="Carlito"/>
              </a:rPr>
              <a:t>difference </a:t>
            </a:r>
            <a:r>
              <a:rPr sz="2000" spc="-5" dirty="0">
                <a:latin typeface="Carlito"/>
                <a:cs typeface="Carlito"/>
              </a:rPr>
              <a:t>on  the </a:t>
            </a:r>
            <a:r>
              <a:rPr sz="2000" spc="-10" dirty="0">
                <a:latin typeface="Carlito"/>
                <a:cs typeface="Carlito"/>
              </a:rPr>
              <a:t>distance </a:t>
            </a:r>
            <a:r>
              <a:rPr sz="2000" spc="-5" dirty="0">
                <a:latin typeface="Carlito"/>
                <a:cs typeface="Carlito"/>
              </a:rPr>
              <a:t>of the </a:t>
            </a:r>
            <a:r>
              <a:rPr sz="2000" spc="-20" dirty="0">
                <a:latin typeface="Carlito"/>
                <a:cs typeface="Carlito"/>
              </a:rPr>
              <a:t>coffee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shops.</a:t>
            </a:r>
            <a:endParaRPr sz="2000">
              <a:latin typeface="Carlito"/>
              <a:cs typeface="Carlito"/>
            </a:endParaRPr>
          </a:p>
          <a:p>
            <a:pPr marL="12700" marR="28511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The both </a:t>
            </a:r>
            <a:r>
              <a:rPr sz="2000" spc="-15" dirty="0">
                <a:latin typeface="Carlito"/>
                <a:cs typeface="Carlito"/>
              </a:rPr>
              <a:t>clusters </a:t>
            </a:r>
            <a:r>
              <a:rPr sz="2000" spc="-5" dirty="0">
                <a:latin typeface="Carlito"/>
                <a:cs typeface="Carlito"/>
              </a:rPr>
              <a:t>(1 &amp; 2)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spc="-5" dirty="0">
                <a:latin typeface="Carlito"/>
                <a:cs typeface="Carlito"/>
              </a:rPr>
              <a:t>small </a:t>
            </a:r>
            <a:r>
              <a:rPr sz="2000" spc="-10" dirty="0">
                <a:latin typeface="Carlito"/>
                <a:cs typeface="Carlito"/>
              </a:rPr>
              <a:t>numbers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20" dirty="0">
                <a:latin typeface="Carlito"/>
                <a:cs typeface="Carlito"/>
              </a:rPr>
              <a:t>coffee </a:t>
            </a:r>
            <a:r>
              <a:rPr sz="2000" spc="-10" dirty="0">
                <a:latin typeface="Carlito"/>
                <a:cs typeface="Carlito"/>
              </a:rPr>
              <a:t>shops </a:t>
            </a:r>
            <a:r>
              <a:rPr sz="2000" spc="-5" dirty="0">
                <a:latin typeface="Carlito"/>
                <a:cs typeface="Carlito"/>
              </a:rPr>
              <a:t>near </a:t>
            </a:r>
            <a:r>
              <a:rPr sz="2000" spc="-10" dirty="0">
                <a:latin typeface="Carlito"/>
                <a:cs typeface="Carlito"/>
              </a:rPr>
              <a:t>by </a:t>
            </a:r>
            <a:r>
              <a:rPr sz="2000" spc="-5" dirty="0">
                <a:latin typeface="Carlito"/>
                <a:cs typeface="Carlito"/>
              </a:rPr>
              <a:t>the  </a:t>
            </a:r>
            <a:r>
              <a:rPr sz="2000" spc="-10" dirty="0">
                <a:latin typeface="Carlito"/>
                <a:cs typeface="Carlito"/>
              </a:rPr>
              <a:t>supermarkets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rlito"/>
              <a:cs typeface="Carlito"/>
            </a:endParaRPr>
          </a:p>
          <a:p>
            <a:pPr marL="12700" marR="84074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Regarding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cluster </a:t>
            </a:r>
            <a:r>
              <a:rPr sz="2000" spc="-5" dirty="0">
                <a:latin typeface="Carlito"/>
                <a:cs typeface="Carlito"/>
              </a:rPr>
              <a:t>3 : </a:t>
            </a:r>
            <a:r>
              <a:rPr sz="2000" spc="-15" dirty="0">
                <a:latin typeface="Carlito"/>
                <a:cs typeface="Carlito"/>
              </a:rPr>
              <a:t>having </a:t>
            </a:r>
            <a:r>
              <a:rPr sz="2000" spc="-5" dirty="0">
                <a:latin typeface="Carlito"/>
                <a:cs typeface="Carlito"/>
              </a:rPr>
              <a:t>the same </a:t>
            </a:r>
            <a:r>
              <a:rPr sz="2000" spc="-10" dirty="0">
                <a:latin typeface="Carlito"/>
                <a:cs typeface="Carlito"/>
              </a:rPr>
              <a:t>distance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spc="-5" dirty="0">
                <a:latin typeface="Carlito"/>
                <a:cs typeface="Carlito"/>
              </a:rPr>
              <a:t>the  </a:t>
            </a:r>
            <a:r>
              <a:rPr sz="2000" spc="-10" dirty="0">
                <a:latin typeface="Carlito"/>
                <a:cs typeface="Carlito"/>
              </a:rPr>
              <a:t>supermarkets </a:t>
            </a:r>
            <a:r>
              <a:rPr sz="2000" spc="-15" dirty="0">
                <a:latin typeface="Carlito"/>
                <a:cs typeface="Carlito"/>
              </a:rPr>
              <a:t>however </a:t>
            </a:r>
            <a:r>
              <a:rPr sz="2000" spc="-5" dirty="0">
                <a:latin typeface="Carlito"/>
                <a:cs typeface="Carlito"/>
              </a:rPr>
              <a:t>with big number of </a:t>
            </a:r>
            <a:r>
              <a:rPr sz="2000" spc="-20" dirty="0">
                <a:latin typeface="Carlito"/>
                <a:cs typeface="Carlito"/>
              </a:rPr>
              <a:t>coffee </a:t>
            </a:r>
            <a:r>
              <a:rPr sz="2000" spc="-10" dirty="0">
                <a:latin typeface="Carlito"/>
                <a:cs typeface="Carlito"/>
              </a:rPr>
              <a:t>shops around </a:t>
            </a:r>
            <a:r>
              <a:rPr sz="2000" spc="-5" dirty="0">
                <a:latin typeface="Carlito"/>
                <a:cs typeface="Carlito"/>
              </a:rPr>
              <a:t>the  </a:t>
            </a:r>
            <a:r>
              <a:rPr sz="2000" spc="-15" dirty="0">
                <a:latin typeface="Carlito"/>
                <a:cs typeface="Carlito"/>
              </a:rPr>
              <a:t>target.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426" y="724915"/>
            <a:ext cx="1526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  <a:r>
              <a:rPr spc="-90" dirty="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8483" y="1832101"/>
            <a:ext cx="752475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40" dirty="0">
                <a:latin typeface="Carlito"/>
                <a:cs typeface="Carlito"/>
              </a:rPr>
              <a:t>We </a:t>
            </a:r>
            <a:r>
              <a:rPr sz="2000" spc="-10" dirty="0">
                <a:latin typeface="Carlito"/>
                <a:cs typeface="Carlito"/>
              </a:rPr>
              <a:t>can go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the 1 </a:t>
            </a:r>
            <a:r>
              <a:rPr sz="2000" spc="-30" dirty="0">
                <a:latin typeface="Carlito"/>
                <a:cs typeface="Carlito"/>
              </a:rPr>
              <a:t>cluster, </a:t>
            </a:r>
            <a:r>
              <a:rPr sz="2000" spc="-15" dirty="0">
                <a:latin typeface="Carlito"/>
                <a:cs typeface="Carlito"/>
              </a:rPr>
              <a:t>however </a:t>
            </a:r>
            <a:r>
              <a:rPr sz="2000" spc="-10" dirty="0">
                <a:latin typeface="Carlito"/>
                <a:cs typeface="Carlito"/>
              </a:rPr>
              <a:t>others points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15" dirty="0">
                <a:latin typeface="Carlito"/>
                <a:cs typeface="Carlito"/>
              </a:rPr>
              <a:t>parameters </a:t>
            </a:r>
            <a:r>
              <a:rPr sz="2000" spc="-10" dirty="0">
                <a:latin typeface="Carlito"/>
                <a:cs typeface="Carlito"/>
              </a:rPr>
              <a:t>need 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spc="-10" dirty="0">
                <a:latin typeface="Carlito"/>
                <a:cs typeface="Carlito"/>
              </a:rPr>
              <a:t>considered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"/>
              <a:tabLst>
                <a:tab pos="297815" algn="l"/>
                <a:tab pos="298450" algn="l"/>
              </a:tabLst>
            </a:pPr>
            <a:r>
              <a:rPr sz="2000" spc="-5" dirty="0">
                <a:latin typeface="Carlito"/>
                <a:cs typeface="Carlito"/>
              </a:rPr>
              <a:t>Opening time of the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supermarkets.</a:t>
            </a:r>
            <a:endParaRPr sz="20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"/>
              <a:tabLst>
                <a:tab pos="297815" algn="l"/>
                <a:tab pos="298450" algn="l"/>
              </a:tabLst>
            </a:pPr>
            <a:r>
              <a:rPr sz="2000" spc="-15" dirty="0">
                <a:latin typeface="Carlito"/>
                <a:cs typeface="Carlito"/>
              </a:rPr>
              <a:t>Customers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frequency.</a:t>
            </a:r>
            <a:endParaRPr sz="20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"/>
              <a:tabLst>
                <a:tab pos="297815" algn="l"/>
                <a:tab pos="298450" algn="l"/>
              </a:tabLst>
            </a:pPr>
            <a:r>
              <a:rPr sz="2000" spc="-5" dirty="0">
                <a:latin typeface="Carlito"/>
                <a:cs typeface="Carlito"/>
              </a:rPr>
              <a:t>Bus </a:t>
            </a:r>
            <a:r>
              <a:rPr sz="2000" spc="-15" dirty="0">
                <a:latin typeface="Carlito"/>
                <a:cs typeface="Carlito"/>
              </a:rPr>
              <a:t>stations </a:t>
            </a:r>
            <a:r>
              <a:rPr sz="2000" spc="-5" dirty="0">
                <a:latin typeface="Carlito"/>
                <a:cs typeface="Carlito"/>
              </a:rPr>
              <a:t>near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55" dirty="0">
                <a:latin typeface="Carlito"/>
                <a:cs typeface="Carlito"/>
              </a:rPr>
              <a:t>by.</a:t>
            </a:r>
            <a:endParaRPr sz="20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"/>
              <a:tabLst>
                <a:tab pos="297815" algn="l"/>
                <a:tab pos="298450" algn="l"/>
              </a:tabLst>
            </a:pPr>
            <a:r>
              <a:rPr sz="2000" spc="-10" dirty="0">
                <a:latin typeface="Carlito"/>
                <a:cs typeface="Carlito"/>
              </a:rPr>
              <a:t>Possibility to </a:t>
            </a:r>
            <a:r>
              <a:rPr sz="2000" spc="-5" dirty="0">
                <a:latin typeface="Carlito"/>
                <a:cs typeface="Carlito"/>
              </a:rPr>
              <a:t>open </a:t>
            </a:r>
            <a:r>
              <a:rPr sz="2000" spc="-10" dirty="0">
                <a:latin typeface="Carlito"/>
                <a:cs typeface="Carlito"/>
              </a:rPr>
              <a:t>at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entrance </a:t>
            </a:r>
            <a:r>
              <a:rPr sz="2000" spc="-5" dirty="0">
                <a:latin typeface="Carlito"/>
                <a:cs typeface="Carlito"/>
              </a:rPr>
              <a:t>and the </a:t>
            </a:r>
            <a:r>
              <a:rPr sz="2000" spc="-15" dirty="0">
                <a:latin typeface="Carlito"/>
                <a:cs typeface="Carlito"/>
              </a:rPr>
              <a:t>exit </a:t>
            </a:r>
            <a:r>
              <a:rPr sz="2000" spc="-5" dirty="0">
                <a:latin typeface="Carlito"/>
                <a:cs typeface="Carlito"/>
              </a:rPr>
              <a:t>of the</a:t>
            </a:r>
            <a:r>
              <a:rPr sz="2000" spc="1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supermarkets.</a:t>
            </a:r>
            <a:endParaRPr sz="20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"/>
              <a:tabLst>
                <a:tab pos="297815" algn="l"/>
                <a:tab pos="298450" algn="l"/>
              </a:tabLst>
            </a:pPr>
            <a:r>
              <a:rPr sz="2000" spc="-10" dirty="0">
                <a:latin typeface="Carlito"/>
                <a:cs typeface="Carlito"/>
              </a:rPr>
              <a:t>Property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price.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328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Carlito</vt:lpstr>
      <vt:lpstr>Office Theme</vt:lpstr>
      <vt:lpstr>Business Project Open Coffee Shop Nearby Supermarket</vt:lpstr>
      <vt:lpstr>Business Problem :</vt:lpstr>
      <vt:lpstr>Data :</vt:lpstr>
      <vt:lpstr>Data Wrangling and Cleaning :</vt:lpstr>
      <vt:lpstr>Methodology :</vt:lpstr>
      <vt:lpstr>Result :</vt:lpstr>
      <vt:lpstr>Discussion :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Project Open Coffee Shop Nearby Supermarket</dc:title>
  <dc:creator>Gangadhar Bhuvan</dc:creator>
  <cp:lastModifiedBy>Admin</cp:lastModifiedBy>
  <cp:revision>2</cp:revision>
  <dcterms:created xsi:type="dcterms:W3CDTF">2020-08-15T18:40:06Z</dcterms:created>
  <dcterms:modified xsi:type="dcterms:W3CDTF">2020-08-15T18:43:08Z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PDFescape Desktop</vt:lpwstr>
  </property>
  <property fmtid="{D5CDD505-2E9C-101B-9397-08002B2CF9AE}" pid="3" name="LastSaved">
    <vt:filetime>2020-08-15T00:00:00Z</vt:filetime>
  </property>
</Properties>
</file>