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2" r:id="rId2"/>
    <p:sldId id="283" r:id="rId3"/>
    <p:sldId id="292" r:id="rId4"/>
    <p:sldId id="284" r:id="rId5"/>
    <p:sldId id="285" r:id="rId6"/>
    <p:sldId id="286" r:id="rId7"/>
    <p:sldId id="291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B70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43BCC-109C-4490-A91E-641C84FEAEA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77434-B550-4D63-BDC4-C2F9EADA8F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Challenges in Traditional Machine Learning Workflows</a:t>
          </a:r>
          <a:endParaRPr lang="en-US" sz="2000" dirty="0"/>
        </a:p>
      </dgm:t>
    </dgm:pt>
    <dgm:pt modelId="{F045A5D2-1B81-4863-8201-813E9A4E546D}" type="parTrans" cxnId="{17692B54-44D3-486F-8989-A2536961E7FB}">
      <dgm:prSet/>
      <dgm:spPr/>
      <dgm:t>
        <a:bodyPr/>
        <a:lstStyle/>
        <a:p>
          <a:endParaRPr lang="en-US"/>
        </a:p>
      </dgm:t>
    </dgm:pt>
    <dgm:pt modelId="{69B81411-80DC-4BE6-8D7B-D9E0769C5073}" type="sibTrans" cxnId="{17692B54-44D3-486F-8989-A2536961E7FB}">
      <dgm:prSet/>
      <dgm:spPr/>
      <dgm:t>
        <a:bodyPr/>
        <a:lstStyle/>
        <a:p>
          <a:endParaRPr lang="en-US"/>
        </a:p>
      </dgm:t>
    </dgm:pt>
    <dgm:pt modelId="{D6BCBDD0-58EE-47B0-99AC-A105BFCFA8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Manual deployment processes are time-consuming and error-prone.</a:t>
          </a:r>
          <a:endParaRPr lang="en-US" sz="1200" dirty="0"/>
        </a:p>
      </dgm:t>
    </dgm:pt>
    <dgm:pt modelId="{848413FF-6C41-4D65-A2D9-1B3DBC1147AD}" type="parTrans" cxnId="{0079AB32-2839-4E53-9AC5-41EED3C8D52B}">
      <dgm:prSet/>
      <dgm:spPr/>
      <dgm:t>
        <a:bodyPr/>
        <a:lstStyle/>
        <a:p>
          <a:endParaRPr lang="en-US"/>
        </a:p>
      </dgm:t>
    </dgm:pt>
    <dgm:pt modelId="{2DE3E44E-23A6-4121-88B2-EE0EEA510B16}" type="sibTrans" cxnId="{0079AB32-2839-4E53-9AC5-41EED3C8D52B}">
      <dgm:prSet/>
      <dgm:spPr/>
      <dgm:t>
        <a:bodyPr/>
        <a:lstStyle/>
        <a:p>
          <a:endParaRPr lang="en-US"/>
        </a:p>
      </dgm:t>
    </dgm:pt>
    <dgm:pt modelId="{6C50A543-C61E-45FC-A4BF-9654C9D8F3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Difficulties in collaboration between data scientists, engineers, and IT teams.</a:t>
          </a:r>
          <a:endParaRPr lang="en-US" sz="1200" dirty="0"/>
        </a:p>
      </dgm:t>
    </dgm:pt>
    <dgm:pt modelId="{5658F230-3C26-4445-9097-4A22326803BF}" type="parTrans" cxnId="{CC9CDC4D-20CB-4F0F-9EBB-9A53713A9BEC}">
      <dgm:prSet/>
      <dgm:spPr/>
      <dgm:t>
        <a:bodyPr/>
        <a:lstStyle/>
        <a:p>
          <a:endParaRPr lang="en-US"/>
        </a:p>
      </dgm:t>
    </dgm:pt>
    <dgm:pt modelId="{D844D52B-2845-41B7-B910-F837BD5C89E1}" type="sibTrans" cxnId="{CC9CDC4D-20CB-4F0F-9EBB-9A53713A9BEC}">
      <dgm:prSet/>
      <dgm:spPr/>
      <dgm:t>
        <a:bodyPr/>
        <a:lstStyle/>
        <a:p>
          <a:endParaRPr lang="en-US"/>
        </a:p>
      </dgm:t>
    </dgm:pt>
    <dgm:pt modelId="{61CEE4CF-E8E3-4D5A-8060-A88CAFA99F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Lack of version control for data, code, and models.</a:t>
          </a:r>
          <a:endParaRPr lang="en-US" sz="1200" dirty="0"/>
        </a:p>
      </dgm:t>
    </dgm:pt>
    <dgm:pt modelId="{C7E9E099-DEF3-4203-BED0-ABC339CFD3B8}" type="parTrans" cxnId="{DA34222E-DB11-49A0-8C3B-9F59596C3737}">
      <dgm:prSet/>
      <dgm:spPr/>
      <dgm:t>
        <a:bodyPr/>
        <a:lstStyle/>
        <a:p>
          <a:endParaRPr lang="en-US"/>
        </a:p>
      </dgm:t>
    </dgm:pt>
    <dgm:pt modelId="{0BCC99C3-6B3F-4147-B05A-AB679BD985C6}" type="sibTrans" cxnId="{DA34222E-DB11-49A0-8C3B-9F59596C3737}">
      <dgm:prSet/>
      <dgm:spPr/>
      <dgm:t>
        <a:bodyPr/>
        <a:lstStyle/>
        <a:p>
          <a:endParaRPr lang="en-US"/>
        </a:p>
      </dgm:t>
    </dgm:pt>
    <dgm:pt modelId="{73D849AB-540C-446F-8902-2190DE9CB0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Scalability Issues</a:t>
          </a:r>
          <a:endParaRPr lang="en-US" sz="2000"/>
        </a:p>
      </dgm:t>
    </dgm:pt>
    <dgm:pt modelId="{939105F7-AEF4-486B-8D22-414B691498CD}" type="parTrans" cxnId="{F7F0258C-6166-409E-A7FB-DBCF3CA8021F}">
      <dgm:prSet/>
      <dgm:spPr/>
      <dgm:t>
        <a:bodyPr/>
        <a:lstStyle/>
        <a:p>
          <a:endParaRPr lang="en-US"/>
        </a:p>
      </dgm:t>
    </dgm:pt>
    <dgm:pt modelId="{E9655E62-072D-4051-97C7-A4C4C999FDC8}" type="sibTrans" cxnId="{F7F0258C-6166-409E-A7FB-DBCF3CA8021F}">
      <dgm:prSet/>
      <dgm:spPr/>
      <dgm:t>
        <a:bodyPr/>
        <a:lstStyle/>
        <a:p>
          <a:endParaRPr lang="en-US"/>
        </a:p>
      </dgm:t>
    </dgm:pt>
    <dgm:pt modelId="{F23E0CBB-25F5-4215-AA69-898E4AB5A7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Models work in experiments but fail to handle real-world production loads.</a:t>
          </a:r>
          <a:endParaRPr lang="en-US" sz="1200" dirty="0"/>
        </a:p>
      </dgm:t>
    </dgm:pt>
    <dgm:pt modelId="{C9841020-C94A-40E1-80D8-1273EE4F62EA}" type="parTrans" cxnId="{EC7A124F-86B6-462B-A8AA-ABFDCFDA023A}">
      <dgm:prSet/>
      <dgm:spPr/>
      <dgm:t>
        <a:bodyPr/>
        <a:lstStyle/>
        <a:p>
          <a:endParaRPr lang="en-US"/>
        </a:p>
      </dgm:t>
    </dgm:pt>
    <dgm:pt modelId="{AE5B774B-5BCF-4E3C-B356-0AB8B1741E1F}" type="sibTrans" cxnId="{EC7A124F-86B6-462B-A8AA-ABFDCFDA023A}">
      <dgm:prSet/>
      <dgm:spPr/>
      <dgm:t>
        <a:bodyPr/>
        <a:lstStyle/>
        <a:p>
          <a:endParaRPr lang="en-US"/>
        </a:p>
      </dgm:t>
    </dgm:pt>
    <dgm:pt modelId="{1D0EC22D-5CB0-4595-A683-1F14033CB5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Monitoring and Maintenance Challenges</a:t>
          </a:r>
          <a:endParaRPr lang="en-US" sz="2000"/>
        </a:p>
      </dgm:t>
    </dgm:pt>
    <dgm:pt modelId="{0909AD57-5AB0-4425-BBE7-F4A567882003}" type="parTrans" cxnId="{0D95F020-57E9-4C18-B0A0-F6086F23EF60}">
      <dgm:prSet/>
      <dgm:spPr/>
      <dgm:t>
        <a:bodyPr/>
        <a:lstStyle/>
        <a:p>
          <a:endParaRPr lang="en-US"/>
        </a:p>
      </dgm:t>
    </dgm:pt>
    <dgm:pt modelId="{9134AA87-B2BC-45C5-B766-BC7579C21886}" type="sibTrans" cxnId="{0D95F020-57E9-4C18-B0A0-F6086F23EF60}">
      <dgm:prSet/>
      <dgm:spPr/>
      <dgm:t>
        <a:bodyPr/>
        <a:lstStyle/>
        <a:p>
          <a:endParaRPr lang="en-US"/>
        </a:p>
      </dgm:t>
    </dgm:pt>
    <dgm:pt modelId="{5BB30A20-8986-48FD-9A91-0D02B38EE5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Deployed models degrade over time without proper monitoring.</a:t>
          </a:r>
          <a:endParaRPr lang="en-US" sz="1200" dirty="0"/>
        </a:p>
      </dgm:t>
    </dgm:pt>
    <dgm:pt modelId="{DDF1E798-7E5B-46D3-9E53-8F2DE940E16C}" type="parTrans" cxnId="{CF9BD851-36A3-4C00-A307-2BFDAB374839}">
      <dgm:prSet/>
      <dgm:spPr/>
      <dgm:t>
        <a:bodyPr/>
        <a:lstStyle/>
        <a:p>
          <a:endParaRPr lang="en-US"/>
        </a:p>
      </dgm:t>
    </dgm:pt>
    <dgm:pt modelId="{AC3A437D-8EC9-41DC-9EA7-7BFB1DD09047}" type="sibTrans" cxnId="{CF9BD851-36A3-4C00-A307-2BFDAB374839}">
      <dgm:prSet/>
      <dgm:spPr/>
      <dgm:t>
        <a:bodyPr/>
        <a:lstStyle/>
        <a:p>
          <a:endParaRPr lang="en-US"/>
        </a:p>
      </dgm:t>
    </dgm:pt>
    <dgm:pt modelId="{E38DD964-A614-45D9-8DEF-C0A562B15F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Bridging the Gap</a:t>
          </a:r>
          <a:endParaRPr lang="en-US" sz="2000"/>
        </a:p>
      </dgm:t>
    </dgm:pt>
    <dgm:pt modelId="{236D7B89-3E95-417E-AAB7-EB9CADEBCF04}" type="parTrans" cxnId="{85D4BE35-6416-4E89-A943-1C5FDCCC4337}">
      <dgm:prSet/>
      <dgm:spPr/>
      <dgm:t>
        <a:bodyPr/>
        <a:lstStyle/>
        <a:p>
          <a:endParaRPr lang="en-US"/>
        </a:p>
      </dgm:t>
    </dgm:pt>
    <dgm:pt modelId="{F1A22662-41CF-4860-BE49-8F89CB1133C2}" type="sibTrans" cxnId="{85D4BE35-6416-4E89-A943-1C5FDCCC4337}">
      <dgm:prSet/>
      <dgm:spPr/>
      <dgm:t>
        <a:bodyPr/>
        <a:lstStyle/>
        <a:p>
          <a:endParaRPr lang="en-US"/>
        </a:p>
      </dgm:t>
    </dgm:pt>
    <dgm:pt modelId="{3ED494C7-740C-4C80-8D9F-F854BED1D0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MLOps provides automation, scalability, and continuous integration/delivery (CI/CD) for ML projects.</a:t>
          </a:r>
          <a:endParaRPr lang="en-US" sz="1200" dirty="0"/>
        </a:p>
      </dgm:t>
    </dgm:pt>
    <dgm:pt modelId="{45640E56-88F8-4B37-B95F-76684271B5E9}" type="parTrans" cxnId="{7F01ACAD-4B03-4A8A-A75D-61BA58992D28}">
      <dgm:prSet/>
      <dgm:spPr/>
      <dgm:t>
        <a:bodyPr/>
        <a:lstStyle/>
        <a:p>
          <a:endParaRPr lang="en-US"/>
        </a:p>
      </dgm:t>
    </dgm:pt>
    <dgm:pt modelId="{07829560-53CE-475F-A7FE-B5B5F8BF5C76}" type="sibTrans" cxnId="{7F01ACAD-4B03-4A8A-A75D-61BA58992D28}">
      <dgm:prSet/>
      <dgm:spPr/>
      <dgm:t>
        <a:bodyPr/>
        <a:lstStyle/>
        <a:p>
          <a:endParaRPr lang="en-US"/>
        </a:p>
      </dgm:t>
    </dgm:pt>
    <dgm:pt modelId="{9D0F5228-D105-43B6-9B00-85844303015E}" type="pres">
      <dgm:prSet presAssocID="{59A43BCC-109C-4490-A91E-641C84FEAEA1}" presName="root" presStyleCnt="0">
        <dgm:presLayoutVars>
          <dgm:dir/>
          <dgm:resizeHandles val="exact"/>
        </dgm:presLayoutVars>
      </dgm:prSet>
      <dgm:spPr/>
    </dgm:pt>
    <dgm:pt modelId="{8C3E35B7-CFB2-42C3-A233-2E6A323CC48A}" type="pres">
      <dgm:prSet presAssocID="{6CA77434-B550-4D63-BDC4-C2F9EADA8FA8}" presName="compNode" presStyleCnt="0"/>
      <dgm:spPr/>
    </dgm:pt>
    <dgm:pt modelId="{EC0F6B52-DAA3-4DB1-AEC1-E9F36599848A}" type="pres">
      <dgm:prSet presAssocID="{6CA77434-B550-4D63-BDC4-C2F9EADA8FA8}" presName="bgRect" presStyleLbl="bgShp" presStyleIdx="0" presStyleCnt="4"/>
      <dgm:spPr/>
    </dgm:pt>
    <dgm:pt modelId="{B860CFDC-DB1B-4B72-BE84-370D091D7F8D}" type="pres">
      <dgm:prSet presAssocID="{6CA77434-B550-4D63-BDC4-C2F9EADA8F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89E7C4-A0F0-41C4-A0CB-5044085C6B3A}" type="pres">
      <dgm:prSet presAssocID="{6CA77434-B550-4D63-BDC4-C2F9EADA8FA8}" presName="spaceRect" presStyleCnt="0"/>
      <dgm:spPr/>
    </dgm:pt>
    <dgm:pt modelId="{31836195-F76B-424B-AE37-18FF0B5EA477}" type="pres">
      <dgm:prSet presAssocID="{6CA77434-B550-4D63-BDC4-C2F9EADA8FA8}" presName="parTx" presStyleLbl="revTx" presStyleIdx="0" presStyleCnt="8">
        <dgm:presLayoutVars>
          <dgm:chMax val="0"/>
          <dgm:chPref val="0"/>
        </dgm:presLayoutVars>
      </dgm:prSet>
      <dgm:spPr/>
    </dgm:pt>
    <dgm:pt modelId="{E3DB839A-6EDE-4B11-ABFF-297AFE1B68F1}" type="pres">
      <dgm:prSet presAssocID="{6CA77434-B550-4D63-BDC4-C2F9EADA8FA8}" presName="desTx" presStyleLbl="revTx" presStyleIdx="1" presStyleCnt="8">
        <dgm:presLayoutVars/>
      </dgm:prSet>
      <dgm:spPr/>
    </dgm:pt>
    <dgm:pt modelId="{EAEBF6FC-2413-4170-9D71-4DA431C161BF}" type="pres">
      <dgm:prSet presAssocID="{69B81411-80DC-4BE6-8D7B-D9E0769C5073}" presName="sibTrans" presStyleCnt="0"/>
      <dgm:spPr/>
    </dgm:pt>
    <dgm:pt modelId="{EABAF417-6111-476D-A7C8-5D7185750548}" type="pres">
      <dgm:prSet presAssocID="{73D849AB-540C-446F-8902-2190DE9CB064}" presName="compNode" presStyleCnt="0"/>
      <dgm:spPr/>
    </dgm:pt>
    <dgm:pt modelId="{29103221-044C-4B5E-9EEA-3A58BCA41A3A}" type="pres">
      <dgm:prSet presAssocID="{73D849AB-540C-446F-8902-2190DE9CB064}" presName="bgRect" presStyleLbl="bgShp" presStyleIdx="1" presStyleCnt="4"/>
      <dgm:spPr/>
    </dgm:pt>
    <dgm:pt modelId="{CF35455F-2B20-4996-9FC2-31403FBA22AB}" type="pres">
      <dgm:prSet presAssocID="{73D849AB-540C-446F-8902-2190DE9CB0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21286D45-55C8-4477-BBE4-3692C21F5B35}" type="pres">
      <dgm:prSet presAssocID="{73D849AB-540C-446F-8902-2190DE9CB064}" presName="spaceRect" presStyleCnt="0"/>
      <dgm:spPr/>
    </dgm:pt>
    <dgm:pt modelId="{5CBBA4C9-40EF-4A22-9868-AF0B7E17227B}" type="pres">
      <dgm:prSet presAssocID="{73D849AB-540C-446F-8902-2190DE9CB064}" presName="parTx" presStyleLbl="revTx" presStyleIdx="2" presStyleCnt="8">
        <dgm:presLayoutVars>
          <dgm:chMax val="0"/>
          <dgm:chPref val="0"/>
        </dgm:presLayoutVars>
      </dgm:prSet>
      <dgm:spPr/>
    </dgm:pt>
    <dgm:pt modelId="{ED5AAE1B-503D-4420-AF5B-3E7B64CECA77}" type="pres">
      <dgm:prSet presAssocID="{73D849AB-540C-446F-8902-2190DE9CB064}" presName="desTx" presStyleLbl="revTx" presStyleIdx="3" presStyleCnt="8">
        <dgm:presLayoutVars/>
      </dgm:prSet>
      <dgm:spPr/>
    </dgm:pt>
    <dgm:pt modelId="{4CF2FA2C-C776-487E-A01C-5F2005DD5786}" type="pres">
      <dgm:prSet presAssocID="{E9655E62-072D-4051-97C7-A4C4C999FDC8}" presName="sibTrans" presStyleCnt="0"/>
      <dgm:spPr/>
    </dgm:pt>
    <dgm:pt modelId="{823E2D8C-F8D2-4A01-8AC0-782DAAC14C5F}" type="pres">
      <dgm:prSet presAssocID="{1D0EC22D-5CB0-4595-A683-1F14033CB539}" presName="compNode" presStyleCnt="0"/>
      <dgm:spPr/>
    </dgm:pt>
    <dgm:pt modelId="{07CD53F3-FAEA-4AC0-85C7-73692DF2B45A}" type="pres">
      <dgm:prSet presAssocID="{1D0EC22D-5CB0-4595-A683-1F14033CB539}" presName="bgRect" presStyleLbl="bgShp" presStyleIdx="2" presStyleCnt="4"/>
      <dgm:spPr/>
    </dgm:pt>
    <dgm:pt modelId="{9992DF57-9574-40A3-B735-6B60A9C99489}" type="pres">
      <dgm:prSet presAssocID="{1D0EC22D-5CB0-4595-A683-1F14033CB5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C2D2ACA-DB91-4573-90CC-00BECD0571E9}" type="pres">
      <dgm:prSet presAssocID="{1D0EC22D-5CB0-4595-A683-1F14033CB539}" presName="spaceRect" presStyleCnt="0"/>
      <dgm:spPr/>
    </dgm:pt>
    <dgm:pt modelId="{9A696641-E65E-4CFD-AE51-072D59DFC3BC}" type="pres">
      <dgm:prSet presAssocID="{1D0EC22D-5CB0-4595-A683-1F14033CB539}" presName="parTx" presStyleLbl="revTx" presStyleIdx="4" presStyleCnt="8">
        <dgm:presLayoutVars>
          <dgm:chMax val="0"/>
          <dgm:chPref val="0"/>
        </dgm:presLayoutVars>
      </dgm:prSet>
      <dgm:spPr/>
    </dgm:pt>
    <dgm:pt modelId="{74A8A547-2CE8-4C96-B2CC-181C3D6C7740}" type="pres">
      <dgm:prSet presAssocID="{1D0EC22D-5CB0-4595-A683-1F14033CB539}" presName="desTx" presStyleLbl="revTx" presStyleIdx="5" presStyleCnt="8">
        <dgm:presLayoutVars/>
      </dgm:prSet>
      <dgm:spPr/>
    </dgm:pt>
    <dgm:pt modelId="{AD808D77-94F7-4894-BC21-A15D5B550D3A}" type="pres">
      <dgm:prSet presAssocID="{9134AA87-B2BC-45C5-B766-BC7579C21886}" presName="sibTrans" presStyleCnt="0"/>
      <dgm:spPr/>
    </dgm:pt>
    <dgm:pt modelId="{F978B98E-6704-4ECC-A22A-BD1623BDE372}" type="pres">
      <dgm:prSet presAssocID="{E38DD964-A614-45D9-8DEF-C0A562B15F99}" presName="compNode" presStyleCnt="0"/>
      <dgm:spPr/>
    </dgm:pt>
    <dgm:pt modelId="{0DA61694-180B-448C-BAEB-A4D9264D9F58}" type="pres">
      <dgm:prSet presAssocID="{E38DD964-A614-45D9-8DEF-C0A562B15F99}" presName="bgRect" presStyleLbl="bgShp" presStyleIdx="3" presStyleCnt="4"/>
      <dgm:spPr/>
    </dgm:pt>
    <dgm:pt modelId="{15C5BA27-7BB7-44B7-8706-0DA871458676}" type="pres">
      <dgm:prSet presAssocID="{E38DD964-A614-45D9-8DEF-C0A562B15F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1F76A34-D3F0-4D92-8DF8-732DA31A7D5D}" type="pres">
      <dgm:prSet presAssocID="{E38DD964-A614-45D9-8DEF-C0A562B15F99}" presName="spaceRect" presStyleCnt="0"/>
      <dgm:spPr/>
    </dgm:pt>
    <dgm:pt modelId="{F917D78C-B5A6-493C-962E-9C4D76B47C48}" type="pres">
      <dgm:prSet presAssocID="{E38DD964-A614-45D9-8DEF-C0A562B15F99}" presName="parTx" presStyleLbl="revTx" presStyleIdx="6" presStyleCnt="8">
        <dgm:presLayoutVars>
          <dgm:chMax val="0"/>
          <dgm:chPref val="0"/>
        </dgm:presLayoutVars>
      </dgm:prSet>
      <dgm:spPr/>
    </dgm:pt>
    <dgm:pt modelId="{47F82592-13DF-4358-8433-E73607DD8C0B}" type="pres">
      <dgm:prSet presAssocID="{E38DD964-A614-45D9-8DEF-C0A562B15F99}" presName="desTx" presStyleLbl="revTx" presStyleIdx="7" presStyleCnt="8">
        <dgm:presLayoutVars/>
      </dgm:prSet>
      <dgm:spPr/>
    </dgm:pt>
  </dgm:ptLst>
  <dgm:cxnLst>
    <dgm:cxn modelId="{DBD6DE00-8151-4C11-8128-F4B3EEFAEF23}" type="presOf" srcId="{73D849AB-540C-446F-8902-2190DE9CB064}" destId="{5CBBA4C9-40EF-4A22-9868-AF0B7E17227B}" srcOrd="0" destOrd="0" presId="urn:microsoft.com/office/officeart/2018/2/layout/IconVerticalSolidList"/>
    <dgm:cxn modelId="{1EC04B13-7B32-4230-9B81-0BCBF5225B43}" type="presOf" srcId="{61CEE4CF-E8E3-4D5A-8060-A88CAFA99F66}" destId="{E3DB839A-6EDE-4B11-ABFF-297AFE1B68F1}" srcOrd="0" destOrd="2" presId="urn:microsoft.com/office/officeart/2018/2/layout/IconVerticalSolidList"/>
    <dgm:cxn modelId="{B11A9B1C-ACE3-4474-9045-FA51C4E14D7D}" type="presOf" srcId="{5BB30A20-8986-48FD-9A91-0D02B38EE575}" destId="{74A8A547-2CE8-4C96-B2CC-181C3D6C7740}" srcOrd="0" destOrd="0" presId="urn:microsoft.com/office/officeart/2018/2/layout/IconVerticalSolidList"/>
    <dgm:cxn modelId="{0D95F020-57E9-4C18-B0A0-F6086F23EF60}" srcId="{59A43BCC-109C-4490-A91E-641C84FEAEA1}" destId="{1D0EC22D-5CB0-4595-A683-1F14033CB539}" srcOrd="2" destOrd="0" parTransId="{0909AD57-5AB0-4425-BBE7-F4A567882003}" sibTransId="{9134AA87-B2BC-45C5-B766-BC7579C21886}"/>
    <dgm:cxn modelId="{DA34222E-DB11-49A0-8C3B-9F59596C3737}" srcId="{6CA77434-B550-4D63-BDC4-C2F9EADA8FA8}" destId="{61CEE4CF-E8E3-4D5A-8060-A88CAFA99F66}" srcOrd="2" destOrd="0" parTransId="{C7E9E099-DEF3-4203-BED0-ABC339CFD3B8}" sibTransId="{0BCC99C3-6B3F-4147-B05A-AB679BD985C6}"/>
    <dgm:cxn modelId="{0079AB32-2839-4E53-9AC5-41EED3C8D52B}" srcId="{6CA77434-B550-4D63-BDC4-C2F9EADA8FA8}" destId="{D6BCBDD0-58EE-47B0-99AC-A105BFCFA8C6}" srcOrd="0" destOrd="0" parTransId="{848413FF-6C41-4D65-A2D9-1B3DBC1147AD}" sibTransId="{2DE3E44E-23A6-4121-88B2-EE0EEA510B16}"/>
    <dgm:cxn modelId="{85D4BE35-6416-4E89-A943-1C5FDCCC4337}" srcId="{59A43BCC-109C-4490-A91E-641C84FEAEA1}" destId="{E38DD964-A614-45D9-8DEF-C0A562B15F99}" srcOrd="3" destOrd="0" parTransId="{236D7B89-3E95-417E-AAB7-EB9CADEBCF04}" sibTransId="{F1A22662-41CF-4860-BE49-8F89CB1133C2}"/>
    <dgm:cxn modelId="{4FE7CC65-727B-4D9F-8952-F936FCCDA5FA}" type="presOf" srcId="{1D0EC22D-5CB0-4595-A683-1F14033CB539}" destId="{9A696641-E65E-4CFD-AE51-072D59DFC3BC}" srcOrd="0" destOrd="0" presId="urn:microsoft.com/office/officeart/2018/2/layout/IconVerticalSolidList"/>
    <dgm:cxn modelId="{757B166A-B129-4D24-B8B0-3C1C2FEFF011}" type="presOf" srcId="{F23E0CBB-25F5-4215-AA69-898E4AB5A7DB}" destId="{ED5AAE1B-503D-4420-AF5B-3E7B64CECA77}" srcOrd="0" destOrd="0" presId="urn:microsoft.com/office/officeart/2018/2/layout/IconVerticalSolidList"/>
    <dgm:cxn modelId="{F6CBCF6C-2A5D-4819-8A33-AD09F4C47208}" type="presOf" srcId="{6CA77434-B550-4D63-BDC4-C2F9EADA8FA8}" destId="{31836195-F76B-424B-AE37-18FF0B5EA477}" srcOrd="0" destOrd="0" presId="urn:microsoft.com/office/officeart/2018/2/layout/IconVerticalSolidList"/>
    <dgm:cxn modelId="{CC9CDC4D-20CB-4F0F-9EBB-9A53713A9BEC}" srcId="{6CA77434-B550-4D63-BDC4-C2F9EADA8FA8}" destId="{6C50A543-C61E-45FC-A4BF-9654C9D8F3DE}" srcOrd="1" destOrd="0" parTransId="{5658F230-3C26-4445-9097-4A22326803BF}" sibTransId="{D844D52B-2845-41B7-B910-F837BD5C89E1}"/>
    <dgm:cxn modelId="{EC7A124F-86B6-462B-A8AA-ABFDCFDA023A}" srcId="{73D849AB-540C-446F-8902-2190DE9CB064}" destId="{F23E0CBB-25F5-4215-AA69-898E4AB5A7DB}" srcOrd="0" destOrd="0" parTransId="{C9841020-C94A-40E1-80D8-1273EE4F62EA}" sibTransId="{AE5B774B-5BCF-4E3C-B356-0AB8B1741E1F}"/>
    <dgm:cxn modelId="{CF9BD851-36A3-4C00-A307-2BFDAB374839}" srcId="{1D0EC22D-5CB0-4595-A683-1F14033CB539}" destId="{5BB30A20-8986-48FD-9A91-0D02B38EE575}" srcOrd="0" destOrd="0" parTransId="{DDF1E798-7E5B-46D3-9E53-8F2DE940E16C}" sibTransId="{AC3A437D-8EC9-41DC-9EA7-7BFB1DD09047}"/>
    <dgm:cxn modelId="{EAF0B473-8249-4049-BE86-480291B75E03}" type="presOf" srcId="{59A43BCC-109C-4490-A91E-641C84FEAEA1}" destId="{9D0F5228-D105-43B6-9B00-85844303015E}" srcOrd="0" destOrd="0" presId="urn:microsoft.com/office/officeart/2018/2/layout/IconVerticalSolidList"/>
    <dgm:cxn modelId="{17692B54-44D3-486F-8989-A2536961E7FB}" srcId="{59A43BCC-109C-4490-A91E-641C84FEAEA1}" destId="{6CA77434-B550-4D63-BDC4-C2F9EADA8FA8}" srcOrd="0" destOrd="0" parTransId="{F045A5D2-1B81-4863-8201-813E9A4E546D}" sibTransId="{69B81411-80DC-4BE6-8D7B-D9E0769C5073}"/>
    <dgm:cxn modelId="{0F275E7F-0DEA-4A7D-B6E1-02C9CD00D8EA}" type="presOf" srcId="{E38DD964-A614-45D9-8DEF-C0A562B15F99}" destId="{F917D78C-B5A6-493C-962E-9C4D76B47C48}" srcOrd="0" destOrd="0" presId="urn:microsoft.com/office/officeart/2018/2/layout/IconVerticalSolidList"/>
    <dgm:cxn modelId="{F7F0258C-6166-409E-A7FB-DBCF3CA8021F}" srcId="{59A43BCC-109C-4490-A91E-641C84FEAEA1}" destId="{73D849AB-540C-446F-8902-2190DE9CB064}" srcOrd="1" destOrd="0" parTransId="{939105F7-AEF4-486B-8D22-414B691498CD}" sibTransId="{E9655E62-072D-4051-97C7-A4C4C999FDC8}"/>
    <dgm:cxn modelId="{F3571B8F-8253-4B30-B870-6CD60A93EC84}" type="presOf" srcId="{6C50A543-C61E-45FC-A4BF-9654C9D8F3DE}" destId="{E3DB839A-6EDE-4B11-ABFF-297AFE1B68F1}" srcOrd="0" destOrd="1" presId="urn:microsoft.com/office/officeart/2018/2/layout/IconVerticalSolidList"/>
    <dgm:cxn modelId="{7F01ACAD-4B03-4A8A-A75D-61BA58992D28}" srcId="{E38DD964-A614-45D9-8DEF-C0A562B15F99}" destId="{3ED494C7-740C-4C80-8D9F-F854BED1D0E1}" srcOrd="0" destOrd="0" parTransId="{45640E56-88F8-4B37-B95F-76684271B5E9}" sibTransId="{07829560-53CE-475F-A7FE-B5B5F8BF5C76}"/>
    <dgm:cxn modelId="{64B021CD-5B2C-4F26-ADF6-B93CF8893EAC}" type="presOf" srcId="{D6BCBDD0-58EE-47B0-99AC-A105BFCFA8C6}" destId="{E3DB839A-6EDE-4B11-ABFF-297AFE1B68F1}" srcOrd="0" destOrd="0" presId="urn:microsoft.com/office/officeart/2018/2/layout/IconVerticalSolidList"/>
    <dgm:cxn modelId="{A0D447EC-952E-43A3-95A2-A56DF4EE97B2}" type="presOf" srcId="{3ED494C7-740C-4C80-8D9F-F854BED1D0E1}" destId="{47F82592-13DF-4358-8433-E73607DD8C0B}" srcOrd="0" destOrd="0" presId="urn:microsoft.com/office/officeart/2018/2/layout/IconVerticalSolidList"/>
    <dgm:cxn modelId="{99C87596-F23D-4E6A-BFB2-00C13FF359C3}" type="presParOf" srcId="{9D0F5228-D105-43B6-9B00-85844303015E}" destId="{8C3E35B7-CFB2-42C3-A233-2E6A323CC48A}" srcOrd="0" destOrd="0" presId="urn:microsoft.com/office/officeart/2018/2/layout/IconVerticalSolidList"/>
    <dgm:cxn modelId="{551A8014-3C61-4449-A090-180488E0CB4F}" type="presParOf" srcId="{8C3E35B7-CFB2-42C3-A233-2E6A323CC48A}" destId="{EC0F6B52-DAA3-4DB1-AEC1-E9F36599848A}" srcOrd="0" destOrd="0" presId="urn:microsoft.com/office/officeart/2018/2/layout/IconVerticalSolidList"/>
    <dgm:cxn modelId="{81347265-2B61-463F-AD21-E2C477A2EF50}" type="presParOf" srcId="{8C3E35B7-CFB2-42C3-A233-2E6A323CC48A}" destId="{B860CFDC-DB1B-4B72-BE84-370D091D7F8D}" srcOrd="1" destOrd="0" presId="urn:microsoft.com/office/officeart/2018/2/layout/IconVerticalSolidList"/>
    <dgm:cxn modelId="{28573542-A970-4A7E-B233-7BA16F25523C}" type="presParOf" srcId="{8C3E35B7-CFB2-42C3-A233-2E6A323CC48A}" destId="{E289E7C4-A0F0-41C4-A0CB-5044085C6B3A}" srcOrd="2" destOrd="0" presId="urn:microsoft.com/office/officeart/2018/2/layout/IconVerticalSolidList"/>
    <dgm:cxn modelId="{75E7BF00-443F-4067-837B-02FAF006E78A}" type="presParOf" srcId="{8C3E35B7-CFB2-42C3-A233-2E6A323CC48A}" destId="{31836195-F76B-424B-AE37-18FF0B5EA477}" srcOrd="3" destOrd="0" presId="urn:microsoft.com/office/officeart/2018/2/layout/IconVerticalSolidList"/>
    <dgm:cxn modelId="{6A3DE418-558B-4D4B-8FF6-B257287DAAF7}" type="presParOf" srcId="{8C3E35B7-CFB2-42C3-A233-2E6A323CC48A}" destId="{E3DB839A-6EDE-4B11-ABFF-297AFE1B68F1}" srcOrd="4" destOrd="0" presId="urn:microsoft.com/office/officeart/2018/2/layout/IconVerticalSolidList"/>
    <dgm:cxn modelId="{6B9606AE-BA6D-437B-940A-84C138243C20}" type="presParOf" srcId="{9D0F5228-D105-43B6-9B00-85844303015E}" destId="{EAEBF6FC-2413-4170-9D71-4DA431C161BF}" srcOrd="1" destOrd="0" presId="urn:microsoft.com/office/officeart/2018/2/layout/IconVerticalSolidList"/>
    <dgm:cxn modelId="{575E3881-DCCD-4DDF-BD7F-469B0AFC69DE}" type="presParOf" srcId="{9D0F5228-D105-43B6-9B00-85844303015E}" destId="{EABAF417-6111-476D-A7C8-5D7185750548}" srcOrd="2" destOrd="0" presId="urn:microsoft.com/office/officeart/2018/2/layout/IconVerticalSolidList"/>
    <dgm:cxn modelId="{6401DB60-6ACA-4373-A3BF-485E5CCB2566}" type="presParOf" srcId="{EABAF417-6111-476D-A7C8-5D7185750548}" destId="{29103221-044C-4B5E-9EEA-3A58BCA41A3A}" srcOrd="0" destOrd="0" presId="urn:microsoft.com/office/officeart/2018/2/layout/IconVerticalSolidList"/>
    <dgm:cxn modelId="{D7E4425B-EDA6-41F4-9262-6CCA2E84A69D}" type="presParOf" srcId="{EABAF417-6111-476D-A7C8-5D7185750548}" destId="{CF35455F-2B20-4996-9FC2-31403FBA22AB}" srcOrd="1" destOrd="0" presId="urn:microsoft.com/office/officeart/2018/2/layout/IconVerticalSolidList"/>
    <dgm:cxn modelId="{913AA108-16B4-4D9B-A95D-BCA164071720}" type="presParOf" srcId="{EABAF417-6111-476D-A7C8-5D7185750548}" destId="{21286D45-55C8-4477-BBE4-3692C21F5B35}" srcOrd="2" destOrd="0" presId="urn:microsoft.com/office/officeart/2018/2/layout/IconVerticalSolidList"/>
    <dgm:cxn modelId="{43005537-80A7-4CB9-AC23-29DFC07F4981}" type="presParOf" srcId="{EABAF417-6111-476D-A7C8-5D7185750548}" destId="{5CBBA4C9-40EF-4A22-9868-AF0B7E17227B}" srcOrd="3" destOrd="0" presId="urn:microsoft.com/office/officeart/2018/2/layout/IconVerticalSolidList"/>
    <dgm:cxn modelId="{6091F831-D9E3-4E0D-B26C-B5F9D3F5CB63}" type="presParOf" srcId="{EABAF417-6111-476D-A7C8-5D7185750548}" destId="{ED5AAE1B-503D-4420-AF5B-3E7B64CECA77}" srcOrd="4" destOrd="0" presId="urn:microsoft.com/office/officeart/2018/2/layout/IconVerticalSolidList"/>
    <dgm:cxn modelId="{16631FE1-584B-47C0-BCE4-C045B02FBB6D}" type="presParOf" srcId="{9D0F5228-D105-43B6-9B00-85844303015E}" destId="{4CF2FA2C-C776-487E-A01C-5F2005DD5786}" srcOrd="3" destOrd="0" presId="urn:microsoft.com/office/officeart/2018/2/layout/IconVerticalSolidList"/>
    <dgm:cxn modelId="{1579A33C-C79D-4160-BC2D-E07AC5C4CD78}" type="presParOf" srcId="{9D0F5228-D105-43B6-9B00-85844303015E}" destId="{823E2D8C-F8D2-4A01-8AC0-782DAAC14C5F}" srcOrd="4" destOrd="0" presId="urn:microsoft.com/office/officeart/2018/2/layout/IconVerticalSolidList"/>
    <dgm:cxn modelId="{B9527E0B-69CF-40EF-BE7A-7285F77460EF}" type="presParOf" srcId="{823E2D8C-F8D2-4A01-8AC0-782DAAC14C5F}" destId="{07CD53F3-FAEA-4AC0-85C7-73692DF2B45A}" srcOrd="0" destOrd="0" presId="urn:microsoft.com/office/officeart/2018/2/layout/IconVerticalSolidList"/>
    <dgm:cxn modelId="{2B406DC8-005A-4C45-A965-908ED21BEC36}" type="presParOf" srcId="{823E2D8C-F8D2-4A01-8AC0-782DAAC14C5F}" destId="{9992DF57-9574-40A3-B735-6B60A9C99489}" srcOrd="1" destOrd="0" presId="urn:microsoft.com/office/officeart/2018/2/layout/IconVerticalSolidList"/>
    <dgm:cxn modelId="{F31417A8-1C19-4733-98CB-F4329E6D1963}" type="presParOf" srcId="{823E2D8C-F8D2-4A01-8AC0-782DAAC14C5F}" destId="{9C2D2ACA-DB91-4573-90CC-00BECD0571E9}" srcOrd="2" destOrd="0" presId="urn:microsoft.com/office/officeart/2018/2/layout/IconVerticalSolidList"/>
    <dgm:cxn modelId="{E0BFBBF4-B69C-4E8D-80F8-C49567F47F75}" type="presParOf" srcId="{823E2D8C-F8D2-4A01-8AC0-782DAAC14C5F}" destId="{9A696641-E65E-4CFD-AE51-072D59DFC3BC}" srcOrd="3" destOrd="0" presId="urn:microsoft.com/office/officeart/2018/2/layout/IconVerticalSolidList"/>
    <dgm:cxn modelId="{67C7935E-E02A-44BF-A477-84F5BA03B7F5}" type="presParOf" srcId="{823E2D8C-F8D2-4A01-8AC0-782DAAC14C5F}" destId="{74A8A547-2CE8-4C96-B2CC-181C3D6C7740}" srcOrd="4" destOrd="0" presId="urn:microsoft.com/office/officeart/2018/2/layout/IconVerticalSolidList"/>
    <dgm:cxn modelId="{B87B563D-865A-48BB-A160-19F901D8D2BD}" type="presParOf" srcId="{9D0F5228-D105-43B6-9B00-85844303015E}" destId="{AD808D77-94F7-4894-BC21-A15D5B550D3A}" srcOrd="5" destOrd="0" presId="urn:microsoft.com/office/officeart/2018/2/layout/IconVerticalSolidList"/>
    <dgm:cxn modelId="{72D21653-8ED6-4E13-A0D7-398B88292A56}" type="presParOf" srcId="{9D0F5228-D105-43B6-9B00-85844303015E}" destId="{F978B98E-6704-4ECC-A22A-BD1623BDE372}" srcOrd="6" destOrd="0" presId="urn:microsoft.com/office/officeart/2018/2/layout/IconVerticalSolidList"/>
    <dgm:cxn modelId="{8090A35C-534F-47A5-A0BD-FDBA6ED7D92A}" type="presParOf" srcId="{F978B98E-6704-4ECC-A22A-BD1623BDE372}" destId="{0DA61694-180B-448C-BAEB-A4D9264D9F58}" srcOrd="0" destOrd="0" presId="urn:microsoft.com/office/officeart/2018/2/layout/IconVerticalSolidList"/>
    <dgm:cxn modelId="{C2BB0C02-550A-46E5-8DAD-2A3F4EF62C4F}" type="presParOf" srcId="{F978B98E-6704-4ECC-A22A-BD1623BDE372}" destId="{15C5BA27-7BB7-44B7-8706-0DA871458676}" srcOrd="1" destOrd="0" presId="urn:microsoft.com/office/officeart/2018/2/layout/IconVerticalSolidList"/>
    <dgm:cxn modelId="{95BE3E85-FA09-4E1B-92FA-9405B4AD99E7}" type="presParOf" srcId="{F978B98E-6704-4ECC-A22A-BD1623BDE372}" destId="{01F76A34-D3F0-4D92-8DF8-732DA31A7D5D}" srcOrd="2" destOrd="0" presId="urn:microsoft.com/office/officeart/2018/2/layout/IconVerticalSolidList"/>
    <dgm:cxn modelId="{15767DAD-13CE-499B-8ED5-5DB80B19334B}" type="presParOf" srcId="{F978B98E-6704-4ECC-A22A-BD1623BDE372}" destId="{F917D78C-B5A6-493C-962E-9C4D76B47C48}" srcOrd="3" destOrd="0" presId="urn:microsoft.com/office/officeart/2018/2/layout/IconVerticalSolidList"/>
    <dgm:cxn modelId="{CFCDF11B-6A36-44DA-A798-9022D81B06E6}" type="presParOf" srcId="{F978B98E-6704-4ECC-A22A-BD1623BDE372}" destId="{47F82592-13DF-4358-8433-E73607DD8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6B52-DAA3-4DB1-AEC1-E9F36599848A}">
      <dsp:nvSpPr>
        <dsp:cNvPr id="0" name=""/>
        <dsp:cNvSpPr/>
      </dsp:nvSpPr>
      <dsp:spPr>
        <a:xfrm>
          <a:off x="0" y="4719"/>
          <a:ext cx="10564090" cy="10985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0CFDC-DB1B-4B72-BE84-370D091D7F8D}">
      <dsp:nvSpPr>
        <dsp:cNvPr id="0" name=""/>
        <dsp:cNvSpPr/>
      </dsp:nvSpPr>
      <dsp:spPr>
        <a:xfrm>
          <a:off x="332308" y="251891"/>
          <a:ext cx="604196" cy="604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6195-F76B-424B-AE37-18FF0B5EA477}">
      <dsp:nvSpPr>
        <dsp:cNvPr id="0" name=""/>
        <dsp:cNvSpPr/>
      </dsp:nvSpPr>
      <dsp:spPr>
        <a:xfrm>
          <a:off x="1268813" y="4719"/>
          <a:ext cx="4753840" cy="1098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62" tIns="116262" rIns="116262" bIns="1162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Challenges in Traditional Machine Learning Workflows</a:t>
          </a:r>
          <a:endParaRPr lang="en-US" sz="2000" kern="1200" dirty="0"/>
        </a:p>
      </dsp:txBody>
      <dsp:txXfrm>
        <a:off x="1268813" y="4719"/>
        <a:ext cx="4753840" cy="1098539"/>
      </dsp:txXfrm>
    </dsp:sp>
    <dsp:sp modelId="{E3DB839A-6EDE-4B11-ABFF-297AFE1B68F1}">
      <dsp:nvSpPr>
        <dsp:cNvPr id="0" name=""/>
        <dsp:cNvSpPr/>
      </dsp:nvSpPr>
      <dsp:spPr>
        <a:xfrm>
          <a:off x="6022654" y="4719"/>
          <a:ext cx="4540196" cy="1098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62" tIns="116262" rIns="116262" bIns="11626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Manual deployment processes are time-consuming and error-prone.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Difficulties in collaboration between data scientists, engineers, and IT teams.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Lack of version control for data, code, and models.</a:t>
          </a:r>
          <a:endParaRPr lang="en-US" sz="1200" kern="1200" dirty="0"/>
        </a:p>
      </dsp:txBody>
      <dsp:txXfrm>
        <a:off x="6022654" y="4719"/>
        <a:ext cx="4540196" cy="1098539"/>
      </dsp:txXfrm>
    </dsp:sp>
    <dsp:sp modelId="{29103221-044C-4B5E-9EEA-3A58BCA41A3A}">
      <dsp:nvSpPr>
        <dsp:cNvPr id="0" name=""/>
        <dsp:cNvSpPr/>
      </dsp:nvSpPr>
      <dsp:spPr>
        <a:xfrm>
          <a:off x="0" y="1377894"/>
          <a:ext cx="10564090" cy="10985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5455F-2B20-4996-9FC2-31403FBA22AB}">
      <dsp:nvSpPr>
        <dsp:cNvPr id="0" name=""/>
        <dsp:cNvSpPr/>
      </dsp:nvSpPr>
      <dsp:spPr>
        <a:xfrm>
          <a:off x="332308" y="1625065"/>
          <a:ext cx="604196" cy="604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BA4C9-40EF-4A22-9868-AF0B7E17227B}">
      <dsp:nvSpPr>
        <dsp:cNvPr id="0" name=""/>
        <dsp:cNvSpPr/>
      </dsp:nvSpPr>
      <dsp:spPr>
        <a:xfrm>
          <a:off x="1268813" y="1377894"/>
          <a:ext cx="4753840" cy="1098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62" tIns="116262" rIns="116262" bIns="1162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Scalability Issues</a:t>
          </a:r>
          <a:endParaRPr lang="en-US" sz="2000" kern="1200"/>
        </a:p>
      </dsp:txBody>
      <dsp:txXfrm>
        <a:off x="1268813" y="1377894"/>
        <a:ext cx="4753840" cy="1098539"/>
      </dsp:txXfrm>
    </dsp:sp>
    <dsp:sp modelId="{ED5AAE1B-503D-4420-AF5B-3E7B64CECA77}">
      <dsp:nvSpPr>
        <dsp:cNvPr id="0" name=""/>
        <dsp:cNvSpPr/>
      </dsp:nvSpPr>
      <dsp:spPr>
        <a:xfrm>
          <a:off x="6022654" y="1377894"/>
          <a:ext cx="4540196" cy="1098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62" tIns="116262" rIns="116262" bIns="11626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Models work in experiments but fail to handle real-world production loads.</a:t>
          </a:r>
          <a:endParaRPr lang="en-US" sz="1200" kern="1200" dirty="0"/>
        </a:p>
      </dsp:txBody>
      <dsp:txXfrm>
        <a:off x="6022654" y="1377894"/>
        <a:ext cx="4540196" cy="1098539"/>
      </dsp:txXfrm>
    </dsp:sp>
    <dsp:sp modelId="{07CD53F3-FAEA-4AC0-85C7-73692DF2B45A}">
      <dsp:nvSpPr>
        <dsp:cNvPr id="0" name=""/>
        <dsp:cNvSpPr/>
      </dsp:nvSpPr>
      <dsp:spPr>
        <a:xfrm>
          <a:off x="0" y="2751068"/>
          <a:ext cx="10564090" cy="10985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2DF57-9574-40A3-B735-6B60A9C99489}">
      <dsp:nvSpPr>
        <dsp:cNvPr id="0" name=""/>
        <dsp:cNvSpPr/>
      </dsp:nvSpPr>
      <dsp:spPr>
        <a:xfrm>
          <a:off x="332308" y="2998240"/>
          <a:ext cx="604196" cy="604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96641-E65E-4CFD-AE51-072D59DFC3BC}">
      <dsp:nvSpPr>
        <dsp:cNvPr id="0" name=""/>
        <dsp:cNvSpPr/>
      </dsp:nvSpPr>
      <dsp:spPr>
        <a:xfrm>
          <a:off x="1268813" y="2751068"/>
          <a:ext cx="4753840" cy="1098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62" tIns="116262" rIns="116262" bIns="1162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Monitoring and Maintenance Challenges</a:t>
          </a:r>
          <a:endParaRPr lang="en-US" sz="2000" kern="1200"/>
        </a:p>
      </dsp:txBody>
      <dsp:txXfrm>
        <a:off x="1268813" y="2751068"/>
        <a:ext cx="4753840" cy="1098539"/>
      </dsp:txXfrm>
    </dsp:sp>
    <dsp:sp modelId="{74A8A547-2CE8-4C96-B2CC-181C3D6C7740}">
      <dsp:nvSpPr>
        <dsp:cNvPr id="0" name=""/>
        <dsp:cNvSpPr/>
      </dsp:nvSpPr>
      <dsp:spPr>
        <a:xfrm>
          <a:off x="6022654" y="2751068"/>
          <a:ext cx="4540196" cy="1098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62" tIns="116262" rIns="116262" bIns="11626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Deployed models degrade over time without proper monitoring.</a:t>
          </a:r>
          <a:endParaRPr lang="en-US" sz="1200" kern="1200" dirty="0"/>
        </a:p>
      </dsp:txBody>
      <dsp:txXfrm>
        <a:off x="6022654" y="2751068"/>
        <a:ext cx="4540196" cy="1098539"/>
      </dsp:txXfrm>
    </dsp:sp>
    <dsp:sp modelId="{0DA61694-180B-448C-BAEB-A4D9264D9F58}">
      <dsp:nvSpPr>
        <dsp:cNvPr id="0" name=""/>
        <dsp:cNvSpPr/>
      </dsp:nvSpPr>
      <dsp:spPr>
        <a:xfrm>
          <a:off x="0" y="4124243"/>
          <a:ext cx="10564090" cy="10985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5BA27-7BB7-44B7-8706-0DA871458676}">
      <dsp:nvSpPr>
        <dsp:cNvPr id="0" name=""/>
        <dsp:cNvSpPr/>
      </dsp:nvSpPr>
      <dsp:spPr>
        <a:xfrm>
          <a:off x="332308" y="4371414"/>
          <a:ext cx="604196" cy="604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7D78C-B5A6-493C-962E-9C4D76B47C48}">
      <dsp:nvSpPr>
        <dsp:cNvPr id="0" name=""/>
        <dsp:cNvSpPr/>
      </dsp:nvSpPr>
      <dsp:spPr>
        <a:xfrm>
          <a:off x="1268813" y="4124243"/>
          <a:ext cx="4753840" cy="1098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62" tIns="116262" rIns="116262" bIns="1162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Bridging the Gap</a:t>
          </a:r>
          <a:endParaRPr lang="en-US" sz="2000" kern="1200"/>
        </a:p>
      </dsp:txBody>
      <dsp:txXfrm>
        <a:off x="1268813" y="4124243"/>
        <a:ext cx="4753840" cy="1098539"/>
      </dsp:txXfrm>
    </dsp:sp>
    <dsp:sp modelId="{47F82592-13DF-4358-8433-E73607DD8C0B}">
      <dsp:nvSpPr>
        <dsp:cNvPr id="0" name=""/>
        <dsp:cNvSpPr/>
      </dsp:nvSpPr>
      <dsp:spPr>
        <a:xfrm>
          <a:off x="6022654" y="4124243"/>
          <a:ext cx="4540196" cy="1098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62" tIns="116262" rIns="116262" bIns="11626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MLOps provides automation, scalability, and continuous integration/delivery (CI/CD) for ML projects.</a:t>
          </a:r>
          <a:endParaRPr lang="en-US" sz="1200" kern="1200" dirty="0"/>
        </a:p>
      </dsp:txBody>
      <dsp:txXfrm>
        <a:off x="6022654" y="4124243"/>
        <a:ext cx="4540196" cy="1098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Docker Tutorial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5C70-8DA8-499D-9549-DC4E4770B8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Gangadhar 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E6EB-3B09-41FD-A9B4-C4C558D0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4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Docker Tutorial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27F70-DF14-4A07-AF46-EFEDCFE6F7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Gangadhar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4F0B-5D10-4DC2-A8C0-BC285489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28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38F63-0B10-4CE4-B741-8D7B6CA5456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7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5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4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8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AE59A0-F1D0-E262-38CD-D0619556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7579"/>
            <a:ext cx="12192000" cy="695328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811270" y="685800"/>
            <a:ext cx="127037" cy="12703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-323328" y="1033028"/>
            <a:ext cx="8040255" cy="1753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76"/>
              </a:lnSpc>
            </a:pPr>
            <a:r>
              <a:rPr lang="en-US" sz="5400" b="1" dirty="0">
                <a:solidFill>
                  <a:srgbClr val="FFFFFF"/>
                </a:solidFill>
                <a:latin typeface="HK Grotesk Bold"/>
              </a:rPr>
              <a:t>Introduction to MLOps: Bridging ML and DevOps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07818" y="5157421"/>
            <a:ext cx="2881745" cy="1335101"/>
            <a:chOff x="0" y="-85725"/>
            <a:chExt cx="10474437" cy="2670204"/>
          </a:xfrm>
        </p:grpSpPr>
        <p:sp>
          <p:nvSpPr>
            <p:cNvPr id="8" name="TextBox 8"/>
            <p:cNvSpPr txBox="1"/>
            <p:nvPr/>
          </p:nvSpPr>
          <p:spPr>
            <a:xfrm>
              <a:off x="0" y="1148188"/>
              <a:ext cx="10474437" cy="1436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1867" dirty="0">
                  <a:solidFill>
                    <a:srgbClr val="F0F2F6"/>
                  </a:solidFill>
                  <a:latin typeface="Clear Sans Regular"/>
                </a:rPr>
                <a:t>Machine Learning Engineer </a:t>
              </a: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1867" dirty="0">
                  <a:solidFill>
                    <a:srgbClr val="F0F2F6"/>
                  </a:solidFill>
                  <a:latin typeface="Clear Sans Regular"/>
                </a:rPr>
                <a:t>@Tiger Analytics, Bengaluru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10474437" cy="1102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4"/>
                </a:lnSpc>
                <a:spcBef>
                  <a:spcPct val="0"/>
                </a:spcBef>
              </a:pPr>
              <a:r>
                <a:rPr lang="en-US" sz="2667" dirty="0">
                  <a:solidFill>
                    <a:srgbClr val="F0F2F6"/>
                  </a:solidFill>
                  <a:latin typeface="Clear Sans Regular Bold"/>
                </a:rPr>
                <a:t>GANGADHAR S</a:t>
              </a:r>
              <a:endParaRPr lang="en-US" sz="2667" b="1" dirty="0">
                <a:solidFill>
                  <a:srgbClr val="F0F2F6"/>
                </a:solidFill>
                <a:latin typeface="Clear Sans Regular Bold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45360" y="3068260"/>
            <a:ext cx="4786649" cy="360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  <a:spcBef>
                <a:spcPct val="0"/>
              </a:spcBef>
            </a:pPr>
            <a:r>
              <a:rPr lang="en-US" sz="2133" dirty="0">
                <a:solidFill>
                  <a:srgbClr val="FFFF00"/>
                </a:solidFill>
                <a:latin typeface="Clear Sans Regular"/>
              </a:rPr>
              <a:t>Building Scalable and Efficient ML Pipelines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5156" y="435647"/>
            <a:ext cx="4491008" cy="36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  <a:spcBef>
                <a:spcPct val="0"/>
              </a:spcBef>
            </a:pPr>
            <a:r>
              <a:rPr lang="en-US" sz="2133" dirty="0">
                <a:solidFill>
                  <a:srgbClr val="F0F2F6"/>
                </a:solidFill>
                <a:latin typeface="Clear Sans Regular"/>
              </a:rPr>
              <a:t> 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F89B0EA-A9E0-97A3-CFD3-7D17244CA0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990109" cy="39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52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A9A4323-8CE9-BCB5-6E82-B1344C82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2" b="4678"/>
          <a:stretch/>
        </p:blipFill>
        <p:spPr bwMode="auto">
          <a:xfrm>
            <a:off x="0" y="10"/>
            <a:ext cx="1219199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8087F-06A2-6E11-62FF-1FBB6DBF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Essential Tools and Platforms for MLOps</a:t>
            </a:r>
          </a:p>
        </p:txBody>
      </p:sp>
      <p:sp>
        <p:nvSpPr>
          <p:cNvPr id="3080" name="Content Placeholder 2">
            <a:extLst>
              <a:ext uri="{FF2B5EF4-FFF2-40B4-BE49-F238E27FC236}">
                <a16:creationId xmlns:a16="http://schemas.microsoft.com/office/drawing/2014/main" id="{35146A1D-A402-0F2F-2A38-96F2B8A7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700" b="1" dirty="0">
                <a:solidFill>
                  <a:srgbClr val="FFFFFF"/>
                </a:solidFill>
              </a:rPr>
              <a:t>Pipeline Orchestration: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Kubeflow: Kubernetes-native platform for deploying, monitoring, and managing ML models.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Apache Airflow: Manages complex workflows and data pipelines.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Azure Pipelines: Integrates with Azure DevOps for CI/CD automation.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b="1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700" b="1" dirty="0">
                <a:solidFill>
                  <a:srgbClr val="FFFFFF"/>
                </a:solidFill>
              </a:rPr>
              <a:t>Model Serving: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TensorFlow Serving: Serves TensorFlow models in production environments.</a:t>
            </a:r>
          </a:p>
          <a:p>
            <a:pPr>
              <a:lnSpc>
                <a:spcPct val="90000"/>
              </a:lnSpc>
            </a:pPr>
            <a:r>
              <a:rPr lang="en-IN" sz="1700" b="1" dirty="0" err="1">
                <a:solidFill>
                  <a:srgbClr val="FFFFFF"/>
                </a:solidFill>
              </a:rPr>
              <a:t>FastAPI</a:t>
            </a:r>
            <a:r>
              <a:rPr lang="en-IN" sz="1700" b="1" dirty="0">
                <a:solidFill>
                  <a:srgbClr val="FFFFFF"/>
                </a:solidFill>
              </a:rPr>
              <a:t>/Flask: Lightweight frameworks to deploy custom APIs for model inference.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Seldon Core: Open-source platform for deploying and scaling machine learning models on Kubernetes.</a:t>
            </a:r>
          </a:p>
        </p:txBody>
      </p:sp>
    </p:spTree>
    <p:extLst>
      <p:ext uri="{BB962C8B-B14F-4D97-AF65-F5344CB8AC3E}">
        <p14:creationId xmlns:p14="http://schemas.microsoft.com/office/powerpoint/2010/main" val="13824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A blue background with dots and lines&#10;&#10;Description automatically generated">
            <a:extLst>
              <a:ext uri="{FF2B5EF4-FFF2-40B4-BE49-F238E27FC236}">
                <a16:creationId xmlns:a16="http://schemas.microsoft.com/office/drawing/2014/main" id="{6A9A4323-8CE9-BCB5-6E82-B1344C82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2" b="4678"/>
          <a:stretch/>
        </p:blipFill>
        <p:spPr bwMode="auto">
          <a:xfrm>
            <a:off x="0" y="10"/>
            <a:ext cx="1219199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8087F-06A2-6E11-62FF-1FBB6DBF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Essential Tools and Platforms for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6A1D-A402-0F2F-2A38-96F2B8A7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700" b="1" dirty="0">
                <a:solidFill>
                  <a:srgbClr val="FFFFFF"/>
                </a:solidFill>
              </a:rPr>
              <a:t>Containerization and Deployment: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Docker: Containers for packaging applications and dependencies.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Kubernetes: Orchestrates containerized applications for scalability and reliability.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b="1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700" b="1" dirty="0">
                <a:solidFill>
                  <a:srgbClr val="FFFFFF"/>
                </a:solidFill>
              </a:rPr>
              <a:t>Monitoring and Logging: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Prometheus: Collects and stores metrics for monitoring.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Grafana: Visualizes metrics and creates dashboards.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ELK Stack (Elasticsearch, Logstash, Kibana): Centralizes and </a:t>
            </a:r>
            <a:r>
              <a:rPr lang="en-IN" sz="1700" b="1" dirty="0" err="1">
                <a:solidFill>
                  <a:srgbClr val="FFFFFF"/>
                </a:solidFill>
              </a:rPr>
              <a:t>analyzes</a:t>
            </a:r>
            <a:r>
              <a:rPr lang="en-IN" sz="1700" b="1" dirty="0">
                <a:solidFill>
                  <a:srgbClr val="FFFFFF"/>
                </a:solidFill>
              </a:rPr>
              <a:t> logs.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b="1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700" b="1" dirty="0">
                <a:solidFill>
                  <a:srgbClr val="FFFFFF"/>
                </a:solidFill>
              </a:rPr>
              <a:t>Infrastructure as Code (</a:t>
            </a:r>
            <a:r>
              <a:rPr lang="en-IN" sz="1700" b="1" dirty="0" err="1">
                <a:solidFill>
                  <a:srgbClr val="FFFFFF"/>
                </a:solidFill>
              </a:rPr>
              <a:t>IaC</a:t>
            </a:r>
            <a:r>
              <a:rPr lang="en-IN" sz="1700" b="1" dirty="0">
                <a:solidFill>
                  <a:srgbClr val="FFFFFF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Terraform: Manages infrastructure through code for reproducibility.</a:t>
            </a:r>
          </a:p>
          <a:p>
            <a:pPr>
              <a:lnSpc>
                <a:spcPct val="90000"/>
              </a:lnSpc>
            </a:pPr>
            <a:r>
              <a:rPr lang="en-IN" sz="1700" b="1" dirty="0">
                <a:solidFill>
                  <a:srgbClr val="FFFFFF"/>
                </a:solidFill>
              </a:rPr>
              <a:t>Ansible: Automates configuration management and application deployment.</a:t>
            </a:r>
          </a:p>
        </p:txBody>
      </p:sp>
    </p:spTree>
    <p:extLst>
      <p:ext uri="{BB962C8B-B14F-4D97-AF65-F5344CB8AC3E}">
        <p14:creationId xmlns:p14="http://schemas.microsoft.com/office/powerpoint/2010/main" val="924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A9A4323-8CE9-BCB5-6E82-B1344C82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r="8468"/>
          <a:stretch/>
        </p:blipFill>
        <p:spPr bwMode="auto">
          <a:xfrm>
            <a:off x="255049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8087F-06A2-6E11-62FF-1FBB6DBF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388039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chemeClr val="accent6">
                    <a:lumMod val="75000"/>
                  </a:schemeClr>
                </a:solidFill>
              </a:rPr>
              <a:t>Agenda</a:t>
            </a:r>
            <a:r>
              <a:rPr lang="en-IN" sz="40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6A1D-A402-0F2F-2A38-96F2B8A7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164"/>
            <a:ext cx="3822189" cy="44237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7030A0"/>
                </a:solidFill>
              </a:rPr>
              <a:t>Introduction to </a:t>
            </a:r>
            <a:r>
              <a:rPr lang="en-IN" sz="2400" b="1" dirty="0" err="1">
                <a:solidFill>
                  <a:srgbClr val="7030A0"/>
                </a:solidFill>
              </a:rPr>
              <a:t>MLOps</a:t>
            </a:r>
            <a:endParaRPr lang="en-IN" sz="2400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400" b="1" dirty="0">
                <a:solidFill>
                  <a:srgbClr val="7030A0"/>
                </a:solidFill>
              </a:rPr>
              <a:t>What is </a:t>
            </a:r>
            <a:r>
              <a:rPr lang="en-IN" sz="2400" b="1" dirty="0" err="1">
                <a:solidFill>
                  <a:srgbClr val="7030A0"/>
                </a:solidFill>
              </a:rPr>
              <a:t>MLOps</a:t>
            </a:r>
            <a:endParaRPr lang="en-IN" sz="2400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400" b="1" dirty="0">
                <a:solidFill>
                  <a:srgbClr val="7030A0"/>
                </a:solidFill>
              </a:rPr>
              <a:t>Why it is essential</a:t>
            </a:r>
          </a:p>
          <a:p>
            <a:pPr marL="304815" lvl="1" indent="0">
              <a:lnSpc>
                <a:spcPct val="90000"/>
              </a:lnSpc>
              <a:buNone/>
            </a:pPr>
            <a:endParaRPr lang="en-IN" sz="2400" b="1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b="1" dirty="0" err="1">
                <a:solidFill>
                  <a:srgbClr val="7030A0"/>
                </a:solidFill>
              </a:rPr>
              <a:t>MLOps</a:t>
            </a:r>
            <a:r>
              <a:rPr lang="en-IN" sz="2400" b="1" dirty="0">
                <a:solidFill>
                  <a:srgbClr val="7030A0"/>
                </a:solidFill>
              </a:rPr>
              <a:t> Lifecycle</a:t>
            </a:r>
          </a:p>
          <a:p>
            <a:pPr lvl="1">
              <a:lnSpc>
                <a:spcPct val="90000"/>
              </a:lnSpc>
            </a:pPr>
            <a:r>
              <a:rPr lang="en-IN" sz="2400" b="1" dirty="0">
                <a:solidFill>
                  <a:srgbClr val="7030A0"/>
                </a:solidFill>
              </a:rPr>
              <a:t>Data pipelines</a:t>
            </a:r>
          </a:p>
          <a:p>
            <a:pPr lvl="1">
              <a:lnSpc>
                <a:spcPct val="90000"/>
              </a:lnSpc>
            </a:pPr>
            <a:r>
              <a:rPr lang="en-IN" sz="2400" b="1" dirty="0">
                <a:solidFill>
                  <a:srgbClr val="7030A0"/>
                </a:solidFill>
              </a:rPr>
              <a:t>ML pipelines</a:t>
            </a:r>
          </a:p>
          <a:p>
            <a:pPr lvl="1">
              <a:lnSpc>
                <a:spcPct val="90000"/>
              </a:lnSpc>
            </a:pPr>
            <a:r>
              <a:rPr lang="en-IN" sz="2400" b="1" dirty="0">
                <a:solidFill>
                  <a:srgbClr val="7030A0"/>
                </a:solidFill>
              </a:rPr>
              <a:t>CI-CD pipelines</a:t>
            </a:r>
          </a:p>
          <a:p>
            <a:pPr marL="304815" lvl="1" indent="0">
              <a:lnSpc>
                <a:spcPct val="90000"/>
              </a:lnSpc>
              <a:buNone/>
            </a:pPr>
            <a:endParaRPr lang="en-IN" sz="2400" b="1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7030A0"/>
                </a:solidFill>
              </a:rPr>
              <a:t>Deployment</a:t>
            </a:r>
          </a:p>
          <a:p>
            <a:pPr marL="0" indent="0">
              <a:lnSpc>
                <a:spcPct val="90000"/>
              </a:lnSpc>
              <a:buNone/>
            </a:pPr>
            <a:endParaRPr lang="en-IN" sz="2400" b="1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7030A0"/>
                </a:solidFill>
              </a:rPr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416977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515-6753-6A69-784D-ECCC91A6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E4D9-1EEB-8F9F-C4B5-2D7FC60B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59766E-982B-211D-9E49-6375E862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2836" cy="690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7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087F-06A2-6E11-62FF-1FBB6DBF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Unlocking the power of </a:t>
            </a:r>
            <a:r>
              <a:rPr lang="en-IN" sz="3600" b="1" dirty="0" err="1">
                <a:solidFill>
                  <a:schemeClr val="accent6">
                    <a:lumMod val="75000"/>
                  </a:schemeClr>
                </a:solidFill>
              </a:rPr>
              <a:t>MLOps</a:t>
            </a: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6A1D-A402-0F2F-2A38-96F2B8A7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7030A0"/>
                </a:solidFill>
              </a:rPr>
              <a:t>What is </a:t>
            </a:r>
            <a:r>
              <a:rPr lang="en-IN" sz="1800" b="1" dirty="0" err="1">
                <a:solidFill>
                  <a:srgbClr val="7030A0"/>
                </a:solidFill>
              </a:rPr>
              <a:t>MLOps</a:t>
            </a:r>
            <a:r>
              <a:rPr lang="en-IN" sz="1800" b="1" dirty="0">
                <a:solidFill>
                  <a:srgbClr val="7030A0"/>
                </a:solidFill>
              </a:rPr>
              <a:t>?</a:t>
            </a:r>
          </a:p>
          <a:p>
            <a:pPr marL="304815" lvl="1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Bridging the gap between Machine Learning and Operational Excellence</a:t>
            </a:r>
          </a:p>
          <a:p>
            <a:pPr marL="38101" indent="0">
              <a:buNone/>
            </a:pPr>
            <a:br>
              <a:rPr lang="en-US" sz="1800" b="1" dirty="0"/>
            </a:br>
            <a:r>
              <a:rPr lang="en-US" sz="1800" b="1" dirty="0">
                <a:solidFill>
                  <a:srgbClr val="7030A0"/>
                </a:solidFill>
              </a:rPr>
              <a:t>85% of AI projects never make it to production. Let's explore how MLOps changes that.</a:t>
            </a:r>
          </a:p>
          <a:p>
            <a:pPr marL="38101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38101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What’s the point of building a great model if it never gets deployed?</a:t>
            </a:r>
            <a:endParaRPr lang="en-IN" sz="1800" b="1" dirty="0">
              <a:solidFill>
                <a:srgbClr val="7030A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4418D5-6C1A-BE48-B491-6F01BAB5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6792" y="2031101"/>
            <a:ext cx="6204325" cy="27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6A9A4323-8CE9-BCB5-6E82-B1344C82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r="8468"/>
          <a:stretch/>
        </p:blipFill>
        <p:spPr bwMode="auto">
          <a:xfrm>
            <a:off x="0" y="10"/>
            <a:ext cx="1219199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8087F-06A2-6E11-62FF-1FBB6DBF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6449291" cy="650875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solidFill>
                  <a:srgbClr val="FFFF00"/>
                </a:solidFill>
              </a:rPr>
              <a:t>Why do we need </a:t>
            </a:r>
            <a:r>
              <a:rPr lang="en-IN" sz="4000" b="1" dirty="0" err="1">
                <a:solidFill>
                  <a:srgbClr val="FFFF00"/>
                </a:solidFill>
              </a:rPr>
              <a:t>MLOps</a:t>
            </a:r>
            <a:r>
              <a:rPr lang="en-IN" sz="4000" b="1" dirty="0">
                <a:solidFill>
                  <a:srgbClr val="FFFF00"/>
                </a:solidFill>
              </a:rPr>
              <a:t>?</a:t>
            </a:r>
          </a:p>
        </p:txBody>
      </p:sp>
      <p:graphicFrame>
        <p:nvGraphicFramePr>
          <p:cNvPr id="3078" name="Content Placeholder 2">
            <a:extLst>
              <a:ext uri="{FF2B5EF4-FFF2-40B4-BE49-F238E27FC236}">
                <a16:creationId xmlns:a16="http://schemas.microsoft.com/office/drawing/2014/main" id="{F72A4003-E4C8-234D-3849-B58061DA2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324712"/>
              </p:ext>
            </p:extLst>
          </p:nvPr>
        </p:nvGraphicFramePr>
        <p:xfrm>
          <a:off x="838199" y="1381114"/>
          <a:ext cx="10564091" cy="5227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979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07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A74C11A-27AF-EB5E-D28A-125B8D09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b="1" dirty="0">
                <a:solidFill>
                  <a:srgbClr val="0070C0"/>
                </a:solidFill>
              </a:rPr>
              <a:t>ML Lifecyle:</a:t>
            </a:r>
          </a:p>
        </p:txBody>
      </p:sp>
      <p:grpSp>
        <p:nvGrpSpPr>
          <p:cNvPr id="7181" name="Group 718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182" name="Rectangle 718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3" name="Rectangle 718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4" name="Rectangle 718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Machine Learning Project Life Cycle - Pianalytix - Build Real-World Tech  Projects">
            <a:extLst>
              <a:ext uri="{FF2B5EF4-FFF2-40B4-BE49-F238E27FC236}">
                <a16:creationId xmlns:a16="http://schemas.microsoft.com/office/drawing/2014/main" id="{21E1AD87-631C-A740-9581-EF9F6313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" r="8257" b="3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A74C11A-27AF-EB5E-D28A-125B8D09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6" y="0"/>
            <a:ext cx="3822189" cy="986221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err="1">
                <a:solidFill>
                  <a:schemeClr val="accent6">
                    <a:lumMod val="75000"/>
                  </a:schemeClr>
                </a:solidFill>
              </a:rPr>
              <a:t>MLOps</a:t>
            </a:r>
            <a:r>
              <a:rPr lang="en-IN" sz="4000" b="1" dirty="0">
                <a:solidFill>
                  <a:schemeClr val="accent6">
                    <a:lumMod val="75000"/>
                  </a:schemeClr>
                </a:solidFill>
              </a:rPr>
              <a:t> Lifecyle: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2B0CD-5457-CB22-A0AE-0CBF1C71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61739"/>
            <a:ext cx="5902036" cy="3105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7EEF6-7B6B-087C-7ABA-5B1A067D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4" y="3967676"/>
            <a:ext cx="555897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55288-73E3-EF12-2E46-D815F5E66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504" y="2042546"/>
            <a:ext cx="6461496" cy="37518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2032C0-B15F-5110-18D4-C6FAB4DC01F3}"/>
              </a:ext>
            </a:extLst>
          </p:cNvPr>
          <p:cNvSpPr txBox="1">
            <a:spLocks/>
          </p:cNvSpPr>
          <p:nvPr/>
        </p:nvSpPr>
        <p:spPr>
          <a:xfrm>
            <a:off x="5224829" y="-3533"/>
            <a:ext cx="5786071" cy="986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err="1">
                <a:solidFill>
                  <a:srgbClr val="0070C0"/>
                </a:solidFill>
              </a:rPr>
              <a:t>MLOps</a:t>
            </a:r>
            <a:r>
              <a:rPr lang="en-IN" sz="4000" b="1" dirty="0">
                <a:solidFill>
                  <a:srgbClr val="0070C0"/>
                </a:solidFill>
              </a:rPr>
              <a:t> = </a:t>
            </a:r>
            <a:r>
              <a:rPr lang="en-IN" sz="4000" b="1" dirty="0" err="1">
                <a:solidFill>
                  <a:srgbClr val="0070C0"/>
                </a:solidFill>
              </a:rPr>
              <a:t>DataML</a:t>
            </a:r>
            <a:r>
              <a:rPr lang="en-IN" sz="4000" b="1" dirty="0">
                <a:solidFill>
                  <a:srgbClr val="0070C0"/>
                </a:solidFill>
              </a:rPr>
              <a:t> + DevOps</a:t>
            </a:r>
          </a:p>
        </p:txBody>
      </p:sp>
    </p:spTree>
    <p:extLst>
      <p:ext uri="{BB962C8B-B14F-4D97-AF65-F5344CB8AC3E}">
        <p14:creationId xmlns:p14="http://schemas.microsoft.com/office/powerpoint/2010/main" val="12212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6A9A4323-8CE9-BCB5-6E82-B1344C82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r="8468"/>
          <a:stretch/>
        </p:blipFill>
        <p:spPr bwMode="auto">
          <a:xfrm>
            <a:off x="0" y="10"/>
            <a:ext cx="1219199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8087F-06A2-6E11-62FF-1FBB6DBF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6449291" cy="650875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solidFill>
                  <a:srgbClr val="FFFF00"/>
                </a:solidFill>
              </a:rPr>
              <a:t>What Makes Up </a:t>
            </a:r>
            <a:r>
              <a:rPr lang="en-IN" sz="4000" b="1" dirty="0" err="1">
                <a:solidFill>
                  <a:srgbClr val="FFFF00"/>
                </a:solidFill>
              </a:rPr>
              <a:t>MLOps</a:t>
            </a:r>
            <a:r>
              <a:rPr lang="en-IN" sz="4000" b="1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6A1D-A402-0F2F-2A38-96F2B8A7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2218"/>
            <a:ext cx="10564091" cy="5486399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Data Management: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Versioning, cleaning, and pre-processing data.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Ensuring data quality and consistency across environments.</a:t>
            </a:r>
          </a:p>
          <a:p>
            <a:pPr marL="304815" lvl="1" indent="0">
              <a:buNone/>
            </a:pPr>
            <a:endParaRPr lang="en-US" sz="2134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Model Development: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Collaborative experimentation with version control for models and code.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Tools like Git, </a:t>
            </a:r>
            <a:r>
              <a:rPr lang="en-US" sz="2134" b="1" dirty="0" err="1">
                <a:solidFill>
                  <a:schemeClr val="bg1">
                    <a:lumMod val="95000"/>
                  </a:schemeClr>
                </a:solidFill>
              </a:rPr>
              <a:t>MLFlow</a:t>
            </a:r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, or DVC for tracking changes.</a:t>
            </a:r>
          </a:p>
          <a:p>
            <a:pPr marL="304815" lvl="1" indent="0">
              <a:buNone/>
            </a:pPr>
            <a:endParaRPr lang="en-US" sz="2134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CI/CD Pipelines: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Automating model training, validation, and deployment.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Integration of testing stages to ensure quality.</a:t>
            </a:r>
          </a:p>
          <a:p>
            <a:pPr marL="304815" lvl="1" indent="0">
              <a:buNone/>
            </a:pPr>
            <a:endParaRPr lang="en-US" sz="2134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Monitoring and Logging: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Observing model performance in production.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Detecting drift in data or predictions.</a:t>
            </a:r>
          </a:p>
          <a:p>
            <a:pPr marL="304815" lvl="1" indent="0">
              <a:buNone/>
            </a:pPr>
            <a:endParaRPr lang="en-US" sz="2134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Infrastructure Automation: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Managing resources like cloud storage, compute, and orchestration tools.</a:t>
            </a:r>
          </a:p>
          <a:p>
            <a:pPr lvl="1"/>
            <a:r>
              <a:rPr lang="en-US" sz="2134" b="1" dirty="0">
                <a:solidFill>
                  <a:schemeClr val="bg1">
                    <a:lumMod val="95000"/>
                  </a:schemeClr>
                </a:solidFill>
              </a:rPr>
              <a:t>Tools like Kubernetes, Terraform, and Docker for scalability and reproducibility.</a:t>
            </a:r>
            <a:endParaRPr lang="en-IN" sz="2134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A9A4323-8CE9-BCB5-6E82-B1344C82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2" b="4678"/>
          <a:stretch/>
        </p:blipFill>
        <p:spPr bwMode="auto">
          <a:xfrm>
            <a:off x="0" y="10"/>
            <a:ext cx="1219199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8087F-06A2-6E11-62FF-1FBB6DBF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Essential Tools and Platforms for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6A1D-A402-0F2F-2A38-96F2B8A7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FFFF"/>
                </a:solidFill>
              </a:rPr>
              <a:t>Version Control and Collaboration:</a:t>
            </a:r>
          </a:p>
          <a:p>
            <a:r>
              <a:rPr lang="en-IN" sz="2000" b="1" dirty="0">
                <a:solidFill>
                  <a:srgbClr val="FFFFFF"/>
                </a:solidFill>
              </a:rPr>
              <a:t>Git: For source code and model versioning.</a:t>
            </a:r>
          </a:p>
          <a:p>
            <a:r>
              <a:rPr lang="en-IN" sz="2000" b="1" dirty="0">
                <a:solidFill>
                  <a:srgbClr val="FFFFFF"/>
                </a:solidFill>
              </a:rPr>
              <a:t>GitHub/GitLab/Bitbucket: Platforms for collaborative development and repository management.</a:t>
            </a:r>
          </a:p>
          <a:p>
            <a:pPr marL="0" indent="0">
              <a:buNone/>
            </a:pPr>
            <a:endParaRPr lang="en-IN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FFFFFF"/>
                </a:solidFill>
              </a:rPr>
              <a:t>Experiment Tracking:</a:t>
            </a:r>
          </a:p>
          <a:p>
            <a:r>
              <a:rPr lang="en-IN" sz="2000" b="1" dirty="0" err="1">
                <a:solidFill>
                  <a:srgbClr val="FFFFFF"/>
                </a:solidFill>
              </a:rPr>
              <a:t>MLflow</a:t>
            </a:r>
            <a:r>
              <a:rPr lang="en-IN" sz="2000" b="1" dirty="0">
                <a:solidFill>
                  <a:srgbClr val="FFFFFF"/>
                </a:solidFill>
              </a:rPr>
              <a:t>: Tracks experiments, models, and metrics.</a:t>
            </a:r>
          </a:p>
          <a:p>
            <a:r>
              <a:rPr lang="en-IN" sz="2000" b="1" dirty="0">
                <a:solidFill>
                  <a:srgbClr val="FFFFFF"/>
                </a:solidFill>
              </a:rPr>
              <a:t>Weights &amp; Biases: Provides experiment tracking, visualization, and collaboration features.</a:t>
            </a:r>
          </a:p>
        </p:txBody>
      </p:sp>
    </p:spTree>
    <p:extLst>
      <p:ext uri="{BB962C8B-B14F-4D97-AF65-F5344CB8AC3E}">
        <p14:creationId xmlns:p14="http://schemas.microsoft.com/office/powerpoint/2010/main" val="26493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8556</TotalTime>
  <Words>563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Clear Sans Regular</vt:lpstr>
      <vt:lpstr>Clear Sans Regular Bold</vt:lpstr>
      <vt:lpstr>HK Grotesk Bold</vt:lpstr>
      <vt:lpstr>1_Office Theme</vt:lpstr>
      <vt:lpstr>PowerPoint Presentation</vt:lpstr>
      <vt:lpstr>Agenda:</vt:lpstr>
      <vt:lpstr>PowerPoint Presentation</vt:lpstr>
      <vt:lpstr>Unlocking the power of MLOps?</vt:lpstr>
      <vt:lpstr>Why do we need MLOps?</vt:lpstr>
      <vt:lpstr>ML Lifecyle:</vt:lpstr>
      <vt:lpstr>MLOps Lifecyle:</vt:lpstr>
      <vt:lpstr>What Makes Up MLOps?</vt:lpstr>
      <vt:lpstr>Essential Tools and Platforms for MLOps</vt:lpstr>
      <vt:lpstr>   Essential Tools and Platforms for MLOps</vt:lpstr>
      <vt:lpstr>Essential Tools and Platforms for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Synchronization</dc:title>
  <dc:creator>Windows User</dc:creator>
  <cp:lastModifiedBy>Gangadhar Shankarappa</cp:lastModifiedBy>
  <cp:revision>159</cp:revision>
  <dcterms:created xsi:type="dcterms:W3CDTF">2020-04-14T04:45:59Z</dcterms:created>
  <dcterms:modified xsi:type="dcterms:W3CDTF">2025-01-10T15:54:58Z</dcterms:modified>
</cp:coreProperties>
</file>