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3"/>
  </p:notesMasterIdLst>
  <p:handoutMasterIdLst>
    <p:handoutMasterId r:id="rId14"/>
  </p:handoutMasterIdLst>
  <p:sldIdLst>
    <p:sldId id="256" r:id="rId2"/>
    <p:sldId id="257" r:id="rId3"/>
    <p:sldId id="273" r:id="rId4"/>
    <p:sldId id="276" r:id="rId5"/>
    <p:sldId id="280" r:id="rId6"/>
    <p:sldId id="274" r:id="rId7"/>
    <p:sldId id="275" r:id="rId8"/>
    <p:sldId id="277" r:id="rId9"/>
    <p:sldId id="279" r:id="rId10"/>
    <p:sldId id="278" r:id="rId11"/>
    <p:sldId id="27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18-12-2024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extLst>
      <p:ext uri="{BB962C8B-B14F-4D97-AF65-F5344CB8AC3E}">
        <p14:creationId xmlns:p14="http://schemas.microsoft.com/office/powerpoint/2010/main" val="325652924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18-12-2024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extLst>
      <p:ext uri="{BB962C8B-B14F-4D97-AF65-F5344CB8AC3E}">
        <p14:creationId xmlns:p14="http://schemas.microsoft.com/office/powerpoint/2010/main" val="168595950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959A3652-50D4-4FDF-8386-41D9AF369814}"/>
              </a:ext>
            </a:extLst>
          </p:cNvPr>
          <p:cNvSpPr txBox="1">
            <a:spLocks/>
          </p:cNvSpPr>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a16="http://schemas.microsoft.com/office/drawing/2014/main" id="{B31DCAD4-E344-44EC-AB07-C9E97F2AF1A1}"/>
              </a:ext>
            </a:extLst>
          </p:cNvPr>
          <p:cNvSpPr txBox="1">
            <a:spLocks/>
          </p:cNvSpPr>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2F22E408-EF1D-4BD0-98E0-8FC4C9B3A82C}"/>
              </a:ext>
            </a:extLst>
          </p:cNvPr>
          <p:cNvSpPr txBox="1">
            <a:spLocks/>
          </p:cNvSpPr>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E7651D7E-4AFA-4EAA-B423-DDD0ED684DAE}"/>
              </a:ext>
            </a:extLst>
          </p:cNvPr>
          <p:cNvSpPr txBox="1">
            <a:spLocks/>
          </p:cNvSpPr>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C25449CC-CB33-491F-903E-B38334CA8A09}"/>
              </a:ext>
            </a:extLst>
          </p:cNvPr>
          <p:cNvSpPr txBox="1">
            <a:spLocks/>
          </p:cNvSpPr>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973203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a:extLst>
              <a:ext uri="{FF2B5EF4-FFF2-40B4-BE49-F238E27FC236}">
                <a16:creationId xmlns:a16="http://schemas.microsoft.com/office/drawing/2014/main" id="{BB998037-E035-4CAB-833F-75CAE5A73D0B}"/>
              </a:ext>
            </a:extLst>
          </p:cNvPr>
          <p:cNvSpPr txBox="1">
            <a:spLocks/>
          </p:cNvSpPr>
          <p:nvPr userDrawn="1"/>
        </p:nvSpPr>
        <p:spPr>
          <a:xfrm>
            <a:off x="777239" y="6642828"/>
            <a:ext cx="5654039" cy="215172"/>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(Data Science)</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BC5DB233-EECA-4CB3-99D6-5066ABF08F18}"/>
              </a:ext>
            </a:extLst>
          </p:cNvPr>
          <p:cNvSpPr txBox="1">
            <a:spLocks/>
          </p:cNvSpPr>
          <p:nvPr userDrawn="1"/>
        </p:nvSpPr>
        <p:spPr>
          <a:xfrm>
            <a:off x="6431278" y="6641866"/>
            <a:ext cx="5322917" cy="216133"/>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CB262772-2230-41D2-9B79-2AECA3A31396}"/>
              </a:ext>
            </a:extLst>
          </p:cNvPr>
          <p:cNvSpPr txBox="1">
            <a:spLocks/>
          </p:cNvSpPr>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1B44364A-DBDE-4F64-9D13-B56BF0C232A3}"/>
              </a:ext>
            </a:extLst>
          </p:cNvPr>
          <p:cNvSpPr txBox="1">
            <a:spLocks/>
          </p:cNvSpPr>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Detection Of </a:t>
            </a:r>
            <a:r>
              <a:rPr lang="en-US" sz="1500" b="1" i="1" dirty="0" err="1">
                <a:solidFill>
                  <a:schemeClr val="bg1"/>
                </a:solidFill>
                <a:effectLst/>
                <a:latin typeface="Times New Roman" panose="02020603050405020304" pitchFamily="18" charset="0"/>
                <a:cs typeface="Times New Roman" panose="02020603050405020304" pitchFamily="18" charset="0"/>
              </a:rPr>
              <a:t>Suicidial</a:t>
            </a:r>
            <a:r>
              <a:rPr lang="en-US" sz="1500" b="1" i="1" dirty="0">
                <a:solidFill>
                  <a:schemeClr val="bg1"/>
                </a:solidFill>
                <a:effectLst/>
                <a:latin typeface="Times New Roman" panose="02020603050405020304" pitchFamily="18" charset="0"/>
                <a:cs typeface="Times New Roman" panose="02020603050405020304" pitchFamily="18" charset="0"/>
              </a:rPr>
              <a:t> Ideation Using Machine Learning</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72D5020-7DF7-495B-96CC-4064365630D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a:extLst>
              <a:ext uri="{FF2B5EF4-FFF2-40B4-BE49-F238E27FC236}">
                <a16:creationId xmlns:a16="http://schemas.microsoft.com/office/drawing/2014/main" id="{1D25D96C-1396-47B4-9E8C-C053C7555307}"/>
              </a:ext>
            </a:extLst>
          </p:cNvPr>
          <p:cNvSpPr txBox="1">
            <a:spLocks/>
          </p:cNvSpPr>
          <p:nvPr userDrawn="1"/>
        </p:nvSpPr>
        <p:spPr>
          <a:xfrm>
            <a:off x="0" y="6642828"/>
            <a:ext cx="777239" cy="21517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B- 05</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5978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14516546"/>
      </p:ext>
    </p:extLst>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a:spLocks/>
          </p:cNvSpPr>
          <p:nvPr/>
        </p:nvSpPr>
        <p:spPr>
          <a:xfrm>
            <a:off x="6095991" y="1783000"/>
            <a:ext cx="2382924" cy="584534"/>
          </a:xfrm>
          <a:prstGeom prst="rect">
            <a:avLst/>
          </a:prstGeom>
        </p:spPr>
        <p:txBody>
          <a:bodyPr vert="horz" lIns="91440" tIns="45720" rIns="91440" bIns="45720" rtlCol="0">
            <a:normAutofit fontScale="850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300"/>
              </a:spcBef>
            </a:pPr>
            <a:r>
              <a:rPr lang="en-US" sz="2600" b="0" dirty="0">
                <a:effectLst>
                  <a:outerShdw blurRad="38100" dist="38100" dir="2700000" algn="tl">
                    <a:srgbClr val="000000">
                      <a:alpha val="43137"/>
                    </a:srgbClr>
                  </a:outerShdw>
                </a:effectLst>
              </a:rPr>
              <a:t>RAMYA SREE G</a:t>
            </a:r>
          </a:p>
          <a:p>
            <a:pPr>
              <a:spcBef>
                <a:spcPts val="300"/>
              </a:spcBef>
            </a:pPr>
            <a:r>
              <a:rPr lang="en-US" sz="1200" b="0" dirty="0"/>
              <a:t>Roll No. 214G1A3284</a:t>
            </a:r>
          </a:p>
        </p:txBody>
      </p:sp>
      <p:sp>
        <p:nvSpPr>
          <p:cNvPr id="6" name="Subtitle 11"/>
          <p:cNvSpPr txBox="1">
            <a:spLocks/>
          </p:cNvSpPr>
          <p:nvPr/>
        </p:nvSpPr>
        <p:spPr>
          <a:xfrm>
            <a:off x="3759654" y="2475580"/>
            <a:ext cx="4672674" cy="89804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1400" b="0" i="1" dirty="0"/>
              <a:t>Under the guidance of</a:t>
            </a:r>
          </a:p>
          <a:p>
            <a:pPr>
              <a:spcBef>
                <a:spcPts val="200"/>
              </a:spcBef>
            </a:pPr>
            <a:r>
              <a:rPr lang="en-US" sz="2400" b="0" dirty="0">
                <a:effectLst>
                  <a:outerShdw blurRad="38100" dist="38100" dir="2700000" algn="tl">
                    <a:srgbClr val="000000">
                      <a:alpha val="43137"/>
                    </a:srgbClr>
                  </a:outerShdw>
                </a:effectLst>
              </a:rPr>
              <a:t>Mr. E. </a:t>
            </a:r>
            <a:r>
              <a:rPr lang="en-US" sz="2400" b="0" dirty="0" err="1">
                <a:effectLst>
                  <a:outerShdw blurRad="38100" dist="38100" dir="2700000" algn="tl">
                    <a:srgbClr val="000000">
                      <a:alpha val="43137"/>
                    </a:srgbClr>
                  </a:outerShdw>
                </a:effectLst>
              </a:rPr>
              <a:t>Nagaprabhakar</a:t>
            </a:r>
            <a:r>
              <a:rPr lang="en-US" sz="2400" b="0" dirty="0">
                <a:effectLst>
                  <a:outerShdw blurRad="38100" dist="38100" dir="2700000" algn="tl">
                    <a:srgbClr val="000000">
                      <a:alpha val="43137"/>
                    </a:srgbClr>
                  </a:outerShdw>
                </a:effectLst>
              </a:rPr>
              <a:t>, </a:t>
            </a:r>
            <a:r>
              <a:rPr lang="en-US" sz="2400" b="0" baseline="-25000" dirty="0">
                <a:effectLst>
                  <a:outerShdw blurRad="38100" dist="38100" dir="2700000" algn="tl">
                    <a:srgbClr val="000000">
                      <a:alpha val="43137"/>
                    </a:srgbClr>
                  </a:outerShdw>
                </a:effectLst>
              </a:rPr>
              <a:t>M. Tech.,(</a:t>
            </a:r>
            <a:r>
              <a:rPr lang="en-US" sz="2400" b="0" baseline="-25000" dirty="0" err="1">
                <a:effectLst>
                  <a:outerShdw blurRad="38100" dist="38100" dir="2700000" algn="tl">
                    <a:srgbClr val="000000">
                      <a:alpha val="43137"/>
                    </a:srgbClr>
                  </a:outerShdw>
                </a:effectLst>
              </a:rPr>
              <a:t>Ph.D</a:t>
            </a:r>
            <a:r>
              <a:rPr lang="en-US" sz="2400" b="0" baseline="-25000" dirty="0">
                <a:effectLst>
                  <a:outerShdw blurRad="38100" dist="38100" dir="2700000" algn="tl">
                    <a:srgbClr val="000000">
                      <a:alpha val="43137"/>
                    </a:srgbClr>
                  </a:outerShdw>
                </a:effectLst>
              </a:rPr>
              <a:t>).</a:t>
            </a:r>
            <a:endParaRPr lang="en-IN" sz="2400" b="0" baseline="-25000" dirty="0">
              <a:effectLst>
                <a:outerShdw blurRad="38100" dist="38100" dir="2700000" algn="tl">
                  <a:srgbClr val="000000">
                    <a:alpha val="43137"/>
                  </a:srgbClr>
                </a:outerShdw>
              </a:effectLst>
            </a:endParaRPr>
          </a:p>
          <a:p>
            <a:pPr>
              <a:spcBef>
                <a:spcPts val="200"/>
              </a:spcBef>
            </a:pPr>
            <a:r>
              <a:rPr lang="en-IN" sz="1400" b="0" dirty="0"/>
              <a:t>Assistant Professor</a:t>
            </a:r>
          </a:p>
        </p:txBody>
      </p:sp>
      <p:sp>
        <p:nvSpPr>
          <p:cNvPr id="7" name="Subtitle 11"/>
          <p:cNvSpPr txBox="1">
            <a:spLocks/>
          </p:cNvSpPr>
          <p:nvPr/>
        </p:nvSpPr>
        <p:spPr>
          <a:xfrm>
            <a:off x="1514475" y="516253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(Data Science)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2024 - 2025</a:t>
            </a:r>
            <a:endParaRPr lang="en-US" sz="2500" b="0" dirty="0"/>
          </a:p>
          <a:p>
            <a:endParaRPr lang="en-IN" b="0" dirty="0"/>
          </a:p>
        </p:txBody>
      </p:sp>
      <p:sp>
        <p:nvSpPr>
          <p:cNvPr id="12" name="Subtitle 11">
            <a:extLst>
              <a:ext uri="{FF2B5EF4-FFF2-40B4-BE49-F238E27FC236}">
                <a16:creationId xmlns:a16="http://schemas.microsoft.com/office/drawing/2014/main" id="{76632DCF-444C-4AB9-A9A9-24B78326A786}"/>
              </a:ext>
            </a:extLst>
          </p:cNvPr>
          <p:cNvSpPr txBox="1">
            <a:spLocks/>
          </p:cNvSpPr>
          <p:nvPr/>
        </p:nvSpPr>
        <p:spPr>
          <a:xfrm>
            <a:off x="3574384"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KARUNA K</a:t>
            </a:r>
          </a:p>
          <a:p>
            <a:pPr>
              <a:spcBef>
                <a:spcPts val="300"/>
              </a:spcBef>
            </a:pPr>
            <a:r>
              <a:rPr lang="en-US" sz="1200" b="0" dirty="0"/>
              <a:t>Roll No. 214G1A32C9</a:t>
            </a:r>
          </a:p>
        </p:txBody>
      </p:sp>
      <p:sp>
        <p:nvSpPr>
          <p:cNvPr id="13" name="Subtitle 11">
            <a:extLst>
              <a:ext uri="{FF2B5EF4-FFF2-40B4-BE49-F238E27FC236}">
                <a16:creationId xmlns:a16="http://schemas.microsoft.com/office/drawing/2014/main" id="{F3C3CADE-4DE0-4FED-8446-912E92DB0292}"/>
              </a:ext>
            </a:extLst>
          </p:cNvPr>
          <p:cNvSpPr txBox="1">
            <a:spLocks/>
          </p:cNvSpPr>
          <p:nvPr/>
        </p:nvSpPr>
        <p:spPr>
          <a:xfrm>
            <a:off x="8617598"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PALLAVI U</a:t>
            </a:r>
          </a:p>
          <a:p>
            <a:pPr>
              <a:spcBef>
                <a:spcPts val="300"/>
              </a:spcBef>
            </a:pPr>
            <a:r>
              <a:rPr lang="en-US" sz="1200" b="0" dirty="0"/>
              <a:t>Roll No. 214G1A3271</a:t>
            </a:r>
          </a:p>
        </p:txBody>
      </p:sp>
      <p:sp>
        <p:nvSpPr>
          <p:cNvPr id="14" name="Subtitle 11">
            <a:extLst>
              <a:ext uri="{FF2B5EF4-FFF2-40B4-BE49-F238E27FC236}">
                <a16:creationId xmlns:a16="http://schemas.microsoft.com/office/drawing/2014/main" id="{7DD300AE-D81E-4AC8-BC57-566B57D6C660}"/>
              </a:ext>
            </a:extLst>
          </p:cNvPr>
          <p:cNvSpPr txBox="1">
            <a:spLocks/>
          </p:cNvSpPr>
          <p:nvPr/>
        </p:nvSpPr>
        <p:spPr>
          <a:xfrm>
            <a:off x="1191460"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PAVAN SAI C</a:t>
            </a:r>
          </a:p>
          <a:p>
            <a:pPr>
              <a:spcBef>
                <a:spcPts val="300"/>
              </a:spcBef>
            </a:pPr>
            <a:r>
              <a:rPr lang="en-US" sz="1200" b="0" dirty="0"/>
              <a:t>Roll No. 214G1A3273</a:t>
            </a:r>
          </a:p>
        </p:txBody>
      </p:sp>
      <p:sp>
        <p:nvSpPr>
          <p:cNvPr id="17" name="Rectangle: Rounded Corners 16">
            <a:extLst>
              <a:ext uri="{FF2B5EF4-FFF2-40B4-BE49-F238E27FC236}">
                <a16:creationId xmlns:a16="http://schemas.microsoft.com/office/drawing/2014/main" id="{F2213882-6464-4A96-96D5-EA4F95F404DE}"/>
              </a:ext>
            </a:extLst>
          </p:cNvPr>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Detection Of Suicidals Ideation Using Machine Learning</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6C50F0CE-B0FB-48DA-AD7D-E96A1D3BC2A8}"/>
              </a:ext>
            </a:extLst>
          </p:cNvPr>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a:extLst>
              <a:ext uri="{FF2B5EF4-FFF2-40B4-BE49-F238E27FC236}">
                <a16:creationId xmlns:a16="http://schemas.microsoft.com/office/drawing/2014/main" id="{894CA60F-9532-4FDC-90D1-528E33CD3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2105" y="3477046"/>
            <a:ext cx="1843673" cy="1685487"/>
          </a:xfrm>
          <a:prstGeom prst="rect">
            <a:avLst/>
          </a:prstGeom>
        </p:spPr>
      </p:pic>
    </p:spTree>
    <p:extLst>
      <p:ext uri="{BB962C8B-B14F-4D97-AF65-F5344CB8AC3E}">
        <p14:creationId xmlns:p14="http://schemas.microsoft.com/office/powerpoint/2010/main" val="3655500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920484"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3513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496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IN" dirty="0"/>
          </a:p>
        </p:txBody>
      </p:sp>
      <p:sp>
        <p:nvSpPr>
          <p:cNvPr id="4" name="Content Placeholder 3">
            <a:extLst>
              <a:ext uri="{FF2B5EF4-FFF2-40B4-BE49-F238E27FC236}">
                <a16:creationId xmlns:a16="http://schemas.microsoft.com/office/drawing/2014/main" id="{C2C6A87F-D139-A9CD-73E7-27DDE5020FE1}"/>
              </a:ext>
            </a:extLst>
          </p:cNvPr>
          <p:cNvSpPr>
            <a:spLocks noGrp="1"/>
          </p:cNvSpPr>
          <p:nvPr>
            <p:ph idx="1"/>
          </p:nvPr>
        </p:nvSpPr>
        <p:spPr/>
        <p:txBody>
          <a:bodyPr/>
          <a:lstStyle/>
          <a:p>
            <a:pPr marL="0" indent="0">
              <a:buNone/>
            </a:pPr>
            <a:r>
              <a:rPr lang="en-US" dirty="0"/>
              <a:t>		Suicide is increasingly becoming a serious concern for the society. In fact, it is one of the largest cause of deaths in today’s world. Hence it is necessary to stop this menace by developing accurate prediction systems based on available data. The paper primarily analysis the suicide data, identify significant attributes contributing towards suicide attempt and predict future such attempts with significant precision. A comparison between 2 machine learning algorithms: - Decision Tee, and Naïve Bayes for suicide prediction has been made here. The scope of this research is to understand the effectiveness of these algorithms for preventing future suicides. Analyzing and predicting suicide attempts is a complex and critical challenge in public health. This problem involves collecting and analyzing data on various risk factors, such as mental health, social, and demographic factors, to identify patterns and early warning signs.</a:t>
            </a:r>
          </a:p>
        </p:txBody>
      </p:sp>
    </p:spTree>
    <p:extLst>
      <p:ext uri="{BB962C8B-B14F-4D97-AF65-F5344CB8AC3E}">
        <p14:creationId xmlns:p14="http://schemas.microsoft.com/office/powerpoint/2010/main" val="1751120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92D7B-CF16-46D8-8243-8661747A4014}"/>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rmAutofit/>
          </a:bodyPr>
          <a:lstStyle/>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Abstract</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Introduction</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Literature survey </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Proposed Work </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References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GitHub Link</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Queries</a:t>
            </a:r>
            <a:endParaRPr lang="en-IN" dirty="0"/>
          </a:p>
        </p:txBody>
      </p:sp>
    </p:spTree>
    <p:extLst>
      <p:ext uri="{BB962C8B-B14F-4D97-AF65-F5344CB8AC3E}">
        <p14:creationId xmlns:p14="http://schemas.microsoft.com/office/powerpoint/2010/main" val="532094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232F6-FBCB-466E-BBD9-82200D06C6BD}"/>
              </a:ext>
            </a:extLst>
          </p:cNvPr>
          <p:cNvSpPr>
            <a:spLocks noGrp="1"/>
          </p:cNvSpPr>
          <p:nvPr>
            <p:ph type="title"/>
          </p:nvPr>
        </p:nvSpPr>
        <p:spPr/>
        <p:txBody>
          <a:bodyPr/>
          <a:lstStyle/>
          <a:p>
            <a:r>
              <a:rPr lang="en-US" dirty="0"/>
              <a:t>Introduction</a:t>
            </a:r>
            <a:endParaRPr lang="en-IN" dirty="0"/>
          </a:p>
        </p:txBody>
      </p:sp>
      <p:sp>
        <p:nvSpPr>
          <p:cNvPr id="6" name="Content Placeholder 2">
            <a:extLst>
              <a:ext uri="{FF2B5EF4-FFF2-40B4-BE49-F238E27FC236}">
                <a16:creationId xmlns:a16="http://schemas.microsoft.com/office/drawing/2014/main" id="{7AC86CD8-CB6D-4B54-951B-2D0FC1B8710A}"/>
              </a:ext>
            </a:extLst>
          </p:cNvPr>
          <p:cNvSpPr>
            <a:spLocks noGrp="1"/>
          </p:cNvSpPr>
          <p:nvPr>
            <p:ph idx="1"/>
          </p:nvPr>
        </p:nvSpPr>
        <p:spPr>
          <a:xfrm>
            <a:off x="199505" y="1097279"/>
            <a:ext cx="11779135" cy="5394960"/>
          </a:xfrm>
        </p:spPr>
        <p:txBody>
          <a:bodyPr>
            <a:normAutofit/>
          </a:bodyPr>
          <a:lstStyle/>
          <a:p>
            <a:pPr marL="457200" indent="-457200">
              <a:buFont typeface="Wingdings" panose="05000000000000000000" pitchFamily="2" charset="2"/>
              <a:buChar char="Ø"/>
            </a:pPr>
            <a:r>
              <a:rPr lang="en-US" dirty="0"/>
              <a:t>Suicide is a significant societal concern, ranking among the top causes of mortality globally.</a:t>
            </a:r>
          </a:p>
          <a:p>
            <a:pPr marL="457200" indent="-457200">
              <a:buFont typeface="Wingdings" panose="05000000000000000000" pitchFamily="2" charset="2"/>
              <a:buChar char="Ø"/>
            </a:pPr>
            <a:r>
              <a:rPr lang="en-US" dirty="0"/>
              <a:t>Despite progress in mental health awareness, there is still a critical need for data-driven methods to:</a:t>
            </a:r>
          </a:p>
          <a:p>
            <a:pPr marL="1371600" lvl="2" indent="-457200">
              <a:buFont typeface="Wingdings" panose="05000000000000000000" pitchFamily="2" charset="2"/>
              <a:buChar char="Ø"/>
            </a:pPr>
            <a:r>
              <a:rPr lang="en-US" sz="2800" dirty="0"/>
              <a:t>Identify individuals at risk.</a:t>
            </a:r>
          </a:p>
          <a:p>
            <a:pPr marL="1371600" lvl="2" indent="-457200">
              <a:buFont typeface="Wingdings" panose="05000000000000000000" pitchFamily="2" charset="2"/>
              <a:buChar char="Ø"/>
            </a:pPr>
            <a:r>
              <a:rPr lang="en-US" sz="2800" dirty="0"/>
              <a:t>Enable timely and effective interventions.</a:t>
            </a:r>
          </a:p>
          <a:p>
            <a:pPr marL="457200" indent="-457200">
              <a:buFont typeface="Wingdings" panose="05000000000000000000" pitchFamily="2" charset="2"/>
              <a:buChar char="Ø"/>
            </a:pPr>
            <a:r>
              <a:rPr lang="en-US" dirty="0"/>
              <a:t>Machine learning-based predictive systems can:</a:t>
            </a:r>
          </a:p>
          <a:p>
            <a:pPr marL="1371600" lvl="2" indent="-457200">
              <a:buFont typeface="Wingdings" panose="05000000000000000000" pitchFamily="2" charset="2"/>
              <a:buChar char="Ø"/>
            </a:pPr>
            <a:r>
              <a:rPr lang="en-US" sz="2800" dirty="0"/>
              <a:t>Help understand patterns and factors contributing to suicide.</a:t>
            </a:r>
          </a:p>
          <a:p>
            <a:pPr marL="1371600" lvl="2" indent="-457200">
              <a:buFont typeface="Wingdings" panose="05000000000000000000" pitchFamily="2" charset="2"/>
              <a:buChar char="Ø"/>
            </a:pPr>
            <a:r>
              <a:rPr lang="en-US" sz="2800" dirty="0"/>
              <a:t>Provide actionable insights for prevention efforts.</a:t>
            </a:r>
          </a:p>
        </p:txBody>
      </p:sp>
    </p:spTree>
    <p:extLst>
      <p:ext uri="{BB962C8B-B14F-4D97-AF65-F5344CB8AC3E}">
        <p14:creationId xmlns:p14="http://schemas.microsoft.com/office/powerpoint/2010/main" val="316781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0F626-7D61-C538-4D58-A39105599DCF}"/>
              </a:ext>
            </a:extLst>
          </p:cNvPr>
          <p:cNvSpPr>
            <a:spLocks noGrp="1"/>
          </p:cNvSpPr>
          <p:nvPr>
            <p:ph type="title"/>
          </p:nvPr>
        </p:nvSpPr>
        <p:spPr/>
        <p:txBody>
          <a:bodyPr/>
          <a:lstStyle/>
          <a:p>
            <a:r>
              <a:rPr lang="en-US" dirty="0"/>
              <a:t>Cond…,</a:t>
            </a:r>
          </a:p>
        </p:txBody>
      </p:sp>
      <p:sp>
        <p:nvSpPr>
          <p:cNvPr id="3" name="Content Placeholder 2">
            <a:extLst>
              <a:ext uri="{FF2B5EF4-FFF2-40B4-BE49-F238E27FC236}">
                <a16:creationId xmlns:a16="http://schemas.microsoft.com/office/drawing/2014/main" id="{A5529079-1D15-E917-A699-8128ED91A296}"/>
              </a:ext>
            </a:extLst>
          </p:cNvPr>
          <p:cNvSpPr>
            <a:spLocks noGrp="1"/>
          </p:cNvSpPr>
          <p:nvPr>
            <p:ph idx="1"/>
          </p:nvPr>
        </p:nvSpPr>
        <p:spPr/>
        <p:txBody>
          <a:bodyPr/>
          <a:lstStyle/>
          <a:p>
            <a:r>
              <a:rPr lang="en-US" dirty="0"/>
              <a:t>This study evaluates the potential of two machine learning algorithms:</a:t>
            </a:r>
          </a:p>
          <a:p>
            <a:pPr lvl="2">
              <a:buFont typeface="Wingdings" panose="05000000000000000000" pitchFamily="2" charset="2"/>
              <a:buChar char="Ø"/>
            </a:pPr>
            <a:r>
              <a:rPr lang="en-US" sz="2800" dirty="0"/>
              <a:t>Decision Tree</a:t>
            </a:r>
          </a:p>
          <a:p>
            <a:pPr lvl="2">
              <a:buFont typeface="Wingdings" panose="05000000000000000000" pitchFamily="2" charset="2"/>
              <a:buChar char="Ø"/>
            </a:pPr>
            <a:r>
              <a:rPr lang="en-US" sz="2800" dirty="0"/>
              <a:t>Naïve Bayes</a:t>
            </a:r>
          </a:p>
          <a:p>
            <a:pPr marL="457200" indent="-457200">
              <a:buFont typeface="Wingdings" panose="05000000000000000000" pitchFamily="2" charset="2"/>
              <a:buChar char="Ø"/>
            </a:pPr>
            <a:r>
              <a:rPr lang="en-US" dirty="0"/>
              <a:t>The research aims to:</a:t>
            </a:r>
          </a:p>
          <a:p>
            <a:pPr marL="1371600" lvl="2" indent="-457200">
              <a:buFont typeface="Wingdings" panose="05000000000000000000" pitchFamily="2" charset="2"/>
              <a:buChar char="Ø"/>
            </a:pPr>
            <a:r>
              <a:rPr lang="en-US" sz="2800" dirty="0"/>
              <a:t>Assess the effectiveness of these algorithms in predicting and preventing suicide attempts.</a:t>
            </a:r>
          </a:p>
          <a:p>
            <a:pPr marL="1371600" lvl="2" indent="-457200">
              <a:buFont typeface="Wingdings" panose="05000000000000000000" pitchFamily="2" charset="2"/>
              <a:buChar char="Ø"/>
            </a:pPr>
            <a:r>
              <a:rPr lang="en-US" sz="2800" dirty="0"/>
              <a:t>Highlight the importance of data analysis in identifying significant patterns.</a:t>
            </a:r>
          </a:p>
          <a:p>
            <a:pPr marL="1371600" lvl="2" indent="-457200">
              <a:buFont typeface="Wingdings" panose="05000000000000000000" pitchFamily="2" charset="2"/>
              <a:buChar char="Ø"/>
            </a:pPr>
            <a:r>
              <a:rPr lang="en-US" sz="2800" dirty="0"/>
              <a:t>Lay the foundation for future prevention strategies through machine learning models</a:t>
            </a:r>
          </a:p>
          <a:p>
            <a:pPr marL="0" indent="0">
              <a:buNone/>
            </a:pPr>
            <a:endParaRPr lang="en-US" dirty="0"/>
          </a:p>
        </p:txBody>
      </p:sp>
    </p:spTree>
    <p:extLst>
      <p:ext uri="{BB962C8B-B14F-4D97-AF65-F5344CB8AC3E}">
        <p14:creationId xmlns:p14="http://schemas.microsoft.com/office/powerpoint/2010/main" val="3461292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4B1F9-5637-475E-835E-7AA9BC8EA59B}"/>
              </a:ext>
            </a:extLst>
          </p:cNvPr>
          <p:cNvSpPr>
            <a:spLocks noGrp="1"/>
          </p:cNvSpPr>
          <p:nvPr>
            <p:ph type="title"/>
          </p:nvPr>
        </p:nvSpPr>
        <p:spPr/>
        <p:txBody>
          <a:bodyPr/>
          <a:lstStyle/>
          <a:p>
            <a:pPr algn="just"/>
            <a:r>
              <a:rPr lang="en-US" dirty="0"/>
              <a:t>Literature Survey</a:t>
            </a:r>
            <a:endParaRPr lang="en-IN" dirty="0"/>
          </a:p>
        </p:txBody>
      </p:sp>
      <p:graphicFrame>
        <p:nvGraphicFramePr>
          <p:cNvPr id="3" name="Table 2">
            <a:extLst>
              <a:ext uri="{FF2B5EF4-FFF2-40B4-BE49-F238E27FC236}">
                <a16:creationId xmlns:a16="http://schemas.microsoft.com/office/drawing/2014/main" id="{E3724B96-9C9C-BF71-74CF-E01F6539898C}"/>
              </a:ext>
            </a:extLst>
          </p:cNvPr>
          <p:cNvGraphicFramePr>
            <a:graphicFrameLocks noGrp="1"/>
          </p:cNvGraphicFramePr>
          <p:nvPr>
            <p:extLst>
              <p:ext uri="{D42A27DB-BD31-4B8C-83A1-F6EECF244321}">
                <p14:modId xmlns:p14="http://schemas.microsoft.com/office/powerpoint/2010/main" val="1884523277"/>
              </p:ext>
            </p:extLst>
          </p:nvPr>
        </p:nvGraphicFramePr>
        <p:xfrm>
          <a:off x="89453" y="878077"/>
          <a:ext cx="12026346" cy="5610187"/>
        </p:xfrm>
        <a:graphic>
          <a:graphicData uri="http://schemas.openxmlformats.org/drawingml/2006/table">
            <a:tbl>
              <a:tblPr firstRow="1" bandRow="1">
                <a:tableStyleId>{5C22544A-7EE6-4342-B048-85BDC9FD1C3A}</a:tableStyleId>
              </a:tblPr>
              <a:tblGrid>
                <a:gridCol w="500319">
                  <a:extLst>
                    <a:ext uri="{9D8B030D-6E8A-4147-A177-3AD203B41FA5}">
                      <a16:colId xmlns:a16="http://schemas.microsoft.com/office/drawing/2014/main" val="1877128159"/>
                    </a:ext>
                  </a:extLst>
                </a:gridCol>
                <a:gridCol w="3081601">
                  <a:extLst>
                    <a:ext uri="{9D8B030D-6E8A-4147-A177-3AD203B41FA5}">
                      <a16:colId xmlns:a16="http://schemas.microsoft.com/office/drawing/2014/main" val="2353965450"/>
                    </a:ext>
                  </a:extLst>
                </a:gridCol>
                <a:gridCol w="1584545">
                  <a:extLst>
                    <a:ext uri="{9D8B030D-6E8A-4147-A177-3AD203B41FA5}">
                      <a16:colId xmlns:a16="http://schemas.microsoft.com/office/drawing/2014/main" val="4271515949"/>
                    </a:ext>
                  </a:extLst>
                </a:gridCol>
                <a:gridCol w="1516497">
                  <a:extLst>
                    <a:ext uri="{9D8B030D-6E8A-4147-A177-3AD203B41FA5}">
                      <a16:colId xmlns:a16="http://schemas.microsoft.com/office/drawing/2014/main" val="919807571"/>
                    </a:ext>
                  </a:extLst>
                </a:gridCol>
                <a:gridCol w="1467892">
                  <a:extLst>
                    <a:ext uri="{9D8B030D-6E8A-4147-A177-3AD203B41FA5}">
                      <a16:colId xmlns:a16="http://schemas.microsoft.com/office/drawing/2014/main" val="2381179260"/>
                    </a:ext>
                  </a:extLst>
                </a:gridCol>
                <a:gridCol w="2391400">
                  <a:extLst>
                    <a:ext uri="{9D8B030D-6E8A-4147-A177-3AD203B41FA5}">
                      <a16:colId xmlns:a16="http://schemas.microsoft.com/office/drawing/2014/main" val="1551066819"/>
                    </a:ext>
                  </a:extLst>
                </a:gridCol>
                <a:gridCol w="1484092">
                  <a:extLst>
                    <a:ext uri="{9D8B030D-6E8A-4147-A177-3AD203B41FA5}">
                      <a16:colId xmlns:a16="http://schemas.microsoft.com/office/drawing/2014/main" val="652884482"/>
                    </a:ext>
                  </a:extLst>
                </a:gridCol>
              </a:tblGrid>
              <a:tr h="672427">
                <a:tc>
                  <a:txBody>
                    <a:bodyPr/>
                    <a:lstStyle/>
                    <a:p>
                      <a:r>
                        <a:rPr lang="en-US" dirty="0"/>
                        <a:t>No</a:t>
                      </a:r>
                    </a:p>
                  </a:txBody>
                  <a:tcPr/>
                </a:tc>
                <a:tc>
                  <a:txBody>
                    <a:bodyPr/>
                    <a:lstStyle/>
                    <a:p>
                      <a:r>
                        <a:rPr lang="en-US" dirty="0"/>
                        <a:t>Title</a:t>
                      </a:r>
                    </a:p>
                  </a:txBody>
                  <a:tcPr/>
                </a:tc>
                <a:tc>
                  <a:txBody>
                    <a:bodyPr/>
                    <a:lstStyle/>
                    <a:p>
                      <a:r>
                        <a:rPr lang="en-US" dirty="0"/>
                        <a:t>Author</a:t>
                      </a:r>
                    </a:p>
                  </a:txBody>
                  <a:tcPr/>
                </a:tc>
                <a:tc>
                  <a:txBody>
                    <a:bodyPr/>
                    <a:lstStyle/>
                    <a:p>
                      <a:r>
                        <a:rPr lang="en-US" dirty="0"/>
                        <a:t>Journal Name &amp; Year</a:t>
                      </a:r>
                    </a:p>
                  </a:txBody>
                  <a:tcPr/>
                </a:tc>
                <a:tc>
                  <a:txBody>
                    <a:bodyPr/>
                    <a:lstStyle/>
                    <a:p>
                      <a:r>
                        <a:rPr lang="en-US" dirty="0"/>
                        <a:t>Methodology Adapted</a:t>
                      </a:r>
                    </a:p>
                  </a:txBody>
                  <a:tcPr/>
                </a:tc>
                <a:tc>
                  <a:txBody>
                    <a:bodyPr/>
                    <a:lstStyle/>
                    <a:p>
                      <a:r>
                        <a:rPr lang="en-US" dirty="0"/>
                        <a:t>Key Findings</a:t>
                      </a:r>
                    </a:p>
                  </a:txBody>
                  <a:tcPr/>
                </a:tc>
                <a:tc>
                  <a:txBody>
                    <a:bodyPr/>
                    <a:lstStyle/>
                    <a:p>
                      <a:r>
                        <a:rPr lang="en-US" dirty="0"/>
                        <a:t>Gaps</a:t>
                      </a:r>
                    </a:p>
                  </a:txBody>
                  <a:tcPr/>
                </a:tc>
                <a:extLst>
                  <a:ext uri="{0D108BD9-81ED-4DB2-BD59-A6C34878D82A}">
                    <a16:rowId xmlns:a16="http://schemas.microsoft.com/office/drawing/2014/main" val="4113324784"/>
                  </a:ext>
                </a:extLst>
              </a:tr>
              <a:tr h="1115689">
                <a:tc>
                  <a:txBody>
                    <a:bodyPr/>
                    <a:lstStyle/>
                    <a:p>
                      <a:r>
                        <a:rPr lang="en-US" dirty="0"/>
                        <a:t>1</a:t>
                      </a:r>
                    </a:p>
                  </a:txBody>
                  <a:tcPr/>
                </a:tc>
                <a:tc>
                  <a:txBody>
                    <a:bodyPr/>
                    <a:lstStyle/>
                    <a:p>
                      <a:r>
                        <a:rPr lang="en-US" dirty="0"/>
                        <a:t>Suicidal Ideation Detection: A Review of Machine Learning Methods and Applications</a:t>
                      </a:r>
                    </a:p>
                  </a:txBody>
                  <a:tcPr/>
                </a:tc>
                <a:tc>
                  <a:txBody>
                    <a:bodyPr/>
                    <a:lstStyle/>
                    <a:p>
                      <a:r>
                        <a:rPr lang="fr-FR" dirty="0" err="1"/>
                        <a:t>Shaoxiong</a:t>
                      </a:r>
                      <a:r>
                        <a:rPr lang="fr-FR" dirty="0"/>
                        <a:t> Ji, </a:t>
                      </a:r>
                      <a:r>
                        <a:rPr lang="fr-FR" dirty="0" err="1"/>
                        <a:t>Shirui</a:t>
                      </a:r>
                      <a:r>
                        <a:rPr lang="fr-FR" dirty="0"/>
                        <a:t> Pan, Xue Li, Erik Cambria, and </a:t>
                      </a:r>
                      <a:r>
                        <a:rPr lang="fr-FR" dirty="0" err="1"/>
                        <a:t>Guodong</a:t>
                      </a:r>
                      <a:r>
                        <a:rPr lang="fr-FR" dirty="0"/>
                        <a:t> Long</a:t>
                      </a:r>
                      <a:endParaRPr lang="en-US" dirty="0"/>
                    </a:p>
                  </a:txBody>
                  <a:tcPr/>
                </a:tc>
                <a:tc>
                  <a:txBody>
                    <a:bodyPr/>
                    <a:lstStyle/>
                    <a:p>
                      <a:r>
                        <a:rPr lang="en-US" dirty="0"/>
                        <a:t>IEEE Transaction s on</a:t>
                      </a:r>
                      <a:r>
                        <a:rPr lang="en-US" baseline="0" dirty="0"/>
                        <a:t> </a:t>
                      </a:r>
                      <a:r>
                        <a:rPr lang="en-US" dirty="0"/>
                        <a:t>Computational Social Systems,2020.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Machine Learning Techniques.</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Machine learning can be effective in detecting suicidal ideation.</a:t>
                      </a:r>
                    </a:p>
                  </a:txBody>
                  <a:tcPr/>
                </a:tc>
                <a:tc>
                  <a:txBody>
                    <a:bodyPr/>
                    <a:lstStyle/>
                    <a:p>
                      <a:r>
                        <a:rPr lang="en-US" dirty="0"/>
                        <a:t>Limited availability of labeled data for suicidal ideation detection.</a:t>
                      </a:r>
                    </a:p>
                  </a:txBody>
                  <a:tcPr/>
                </a:tc>
                <a:extLst>
                  <a:ext uri="{0D108BD9-81ED-4DB2-BD59-A6C34878D82A}">
                    <a16:rowId xmlns:a16="http://schemas.microsoft.com/office/drawing/2014/main" val="3143579915"/>
                  </a:ext>
                </a:extLst>
              </a:tr>
              <a:tr h="1369589">
                <a:tc>
                  <a:txBody>
                    <a:bodyPr/>
                    <a:lstStyle/>
                    <a:p>
                      <a:r>
                        <a:rPr lang="en-US" dirty="0"/>
                        <a:t>2</a:t>
                      </a:r>
                    </a:p>
                  </a:txBody>
                  <a:tcPr/>
                </a:tc>
                <a:tc>
                  <a:txBody>
                    <a:bodyPr/>
                    <a:lstStyle/>
                    <a:p>
                      <a:r>
                        <a:rPr lang="en-US" dirty="0"/>
                        <a:t>A Suicidal Ideation Detection Framework on Social Media Using Machine Learning and Genetic Algorithms.</a:t>
                      </a:r>
                    </a:p>
                  </a:txBody>
                  <a:tcPr/>
                </a:tc>
                <a:tc>
                  <a:txBody>
                    <a:bodyPr/>
                    <a:lstStyle/>
                    <a:p>
                      <a:r>
                        <a:rPr lang="en-US" dirty="0"/>
                        <a:t>Abdallah </a:t>
                      </a:r>
                      <a:r>
                        <a:rPr lang="en-US" dirty="0" err="1"/>
                        <a:t>Basyouni</a:t>
                      </a:r>
                      <a:r>
                        <a:rPr lang="en-US" dirty="0"/>
                        <a:t>, Abdullah Alharbi, Hatem </a:t>
                      </a:r>
                      <a:r>
                        <a:rPr lang="en-US" dirty="0" err="1"/>
                        <a:t>AbdulKader</a:t>
                      </a:r>
                      <a:r>
                        <a:rPr lang="en-US" dirty="0"/>
                        <a:t>, Wail S. </a:t>
                      </a:r>
                      <a:r>
                        <a:rPr lang="en-US" dirty="0" err="1"/>
                        <a:t>Elkilani</a:t>
                      </a:r>
                      <a:r>
                        <a:rPr lang="en-US" dirty="0"/>
                        <a:t>.</a:t>
                      </a:r>
                    </a:p>
                  </a:txBody>
                  <a:tcPr/>
                </a:tc>
                <a:tc>
                  <a:txBody>
                    <a:bodyPr/>
                    <a:lstStyle/>
                    <a:p>
                      <a:r>
                        <a:rPr lang="en-US" dirty="0"/>
                        <a:t>IEEE Access,2024.</a:t>
                      </a:r>
                    </a:p>
                  </a:txBody>
                  <a:tcPr/>
                </a:tc>
                <a:tc>
                  <a:txBody>
                    <a:bodyPr/>
                    <a:lstStyle/>
                    <a:p>
                      <a:r>
                        <a:rPr lang="en-US" dirty="0"/>
                        <a:t>machine learning classifiers and a genetic algorithm.</a:t>
                      </a:r>
                    </a:p>
                  </a:txBody>
                  <a:tcPr/>
                </a:tc>
                <a:tc>
                  <a:txBody>
                    <a:bodyPr/>
                    <a:lstStyle/>
                    <a:p>
                      <a:r>
                        <a:rPr lang="en-US" dirty="0"/>
                        <a:t>The most commonly used machine learning algorithms were random forest, support vector machine, and logistic regression</a:t>
                      </a:r>
                    </a:p>
                  </a:txBody>
                  <a:tcPr/>
                </a:tc>
                <a:tc>
                  <a:txBody>
                    <a:bodyPr/>
                    <a:lstStyle/>
                    <a:p>
                      <a:r>
                        <a:rPr lang="en-US" dirty="0"/>
                        <a:t>Lack of standardization in data collection.</a:t>
                      </a:r>
                    </a:p>
                  </a:txBody>
                  <a:tcPr/>
                </a:tc>
                <a:extLst>
                  <a:ext uri="{0D108BD9-81ED-4DB2-BD59-A6C34878D82A}">
                    <a16:rowId xmlns:a16="http://schemas.microsoft.com/office/drawing/2014/main" val="1578985494"/>
                  </a:ext>
                </a:extLst>
              </a:tr>
              <a:tr h="1369589">
                <a:tc>
                  <a:txBody>
                    <a:bodyPr/>
                    <a:lstStyle/>
                    <a:p>
                      <a:r>
                        <a:rPr lang="en-US" dirty="0"/>
                        <a:t>3</a:t>
                      </a:r>
                    </a:p>
                  </a:txBody>
                  <a:tcPr/>
                </a:tc>
                <a:tc>
                  <a:txBody>
                    <a:bodyPr/>
                    <a:lstStyle/>
                    <a:p>
                      <a:r>
                        <a:rPr lang="en-US" dirty="0"/>
                        <a:t>Detection of Suicidal Ideation in Clinical Interviews for Depression Using Natural Language Processing and Machine Learning</a:t>
                      </a:r>
                    </a:p>
                  </a:txBody>
                  <a:tcPr/>
                </a:tc>
                <a:tc>
                  <a:txBody>
                    <a:bodyPr/>
                    <a:lstStyle/>
                    <a:p>
                      <a:r>
                        <a:rPr lang="en-US" dirty="0"/>
                        <a:t>Tim M H Li, Jie Chen, </a:t>
                      </a:r>
                      <a:r>
                        <a:rPr lang="en-US" dirty="0" err="1"/>
                        <a:t>Yaping</a:t>
                      </a:r>
                      <a:r>
                        <a:rPr lang="en-US" dirty="0"/>
                        <a:t> Liu.</a:t>
                      </a:r>
                    </a:p>
                  </a:txBody>
                  <a:tcPr/>
                </a:tc>
                <a:tc>
                  <a:txBody>
                    <a:bodyPr/>
                    <a:lstStyle/>
                    <a:p>
                      <a:r>
                        <a:rPr lang="en-US" dirty="0"/>
                        <a:t>MIR Medical Informatics,</a:t>
                      </a:r>
                    </a:p>
                    <a:p>
                      <a:r>
                        <a:rPr lang="en-US" dirty="0"/>
                        <a:t>2023.</a:t>
                      </a:r>
                    </a:p>
                  </a:txBody>
                  <a:tcPr/>
                </a:tc>
                <a:tc>
                  <a:txBody>
                    <a:bodyPr/>
                    <a:lstStyle/>
                    <a:p>
                      <a:r>
                        <a:rPr lang="en-US" dirty="0"/>
                        <a:t>Machine learning models</a:t>
                      </a:r>
                    </a:p>
                  </a:txBody>
                  <a:tcPr/>
                </a:tc>
                <a:tc>
                  <a:txBody>
                    <a:bodyPr/>
                    <a:lstStyle/>
                    <a:p>
                      <a:r>
                        <a:rPr lang="en-US" dirty="0"/>
                        <a:t>suicidal ideation from clinical interview data in patients</a:t>
                      </a:r>
                    </a:p>
                  </a:txBody>
                  <a:tcPr/>
                </a:tc>
                <a:tc>
                  <a:txBody>
                    <a:bodyPr/>
                    <a:lstStyle/>
                    <a:p>
                      <a:r>
                        <a:rPr lang="en-US" dirty="0"/>
                        <a:t>limited generalizability to other populations.</a:t>
                      </a:r>
                    </a:p>
                  </a:txBody>
                  <a:tcPr/>
                </a:tc>
                <a:extLst>
                  <a:ext uri="{0D108BD9-81ED-4DB2-BD59-A6C34878D82A}">
                    <a16:rowId xmlns:a16="http://schemas.microsoft.com/office/drawing/2014/main" val="967871686"/>
                  </a:ext>
                </a:extLst>
              </a:tr>
            </a:tbl>
          </a:graphicData>
        </a:graphic>
      </p:graphicFrame>
    </p:spTree>
    <p:extLst>
      <p:ext uri="{BB962C8B-B14F-4D97-AF65-F5344CB8AC3E}">
        <p14:creationId xmlns:p14="http://schemas.microsoft.com/office/powerpoint/2010/main" val="1021553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3C8ED-E8F7-40CD-8D41-BF01C7A7853D}"/>
              </a:ext>
            </a:extLst>
          </p:cNvPr>
          <p:cNvSpPr>
            <a:spLocks noGrp="1"/>
          </p:cNvSpPr>
          <p:nvPr>
            <p:ph type="title"/>
          </p:nvPr>
        </p:nvSpPr>
        <p:spPr/>
        <p:txBody>
          <a:bodyPr/>
          <a:lstStyle/>
          <a:p>
            <a:r>
              <a:rPr lang="en-US" dirty="0"/>
              <a:t>Proposed System</a:t>
            </a:r>
            <a:endParaRPr lang="en-IN" dirty="0"/>
          </a:p>
        </p:txBody>
      </p:sp>
      <p:sp>
        <p:nvSpPr>
          <p:cNvPr id="7" name="Content Placeholder 2">
            <a:extLst>
              <a:ext uri="{FF2B5EF4-FFF2-40B4-BE49-F238E27FC236}">
                <a16:creationId xmlns:a16="http://schemas.microsoft.com/office/drawing/2014/main" id="{2798DA22-7CB2-43B1-8B38-789CEC28484F}"/>
              </a:ext>
            </a:extLst>
          </p:cNvPr>
          <p:cNvSpPr>
            <a:spLocks noGrp="1"/>
          </p:cNvSpPr>
          <p:nvPr>
            <p:ph idx="1"/>
          </p:nvPr>
        </p:nvSpPr>
        <p:spPr>
          <a:xfrm>
            <a:off x="199505" y="1097279"/>
            <a:ext cx="11779135" cy="5394960"/>
          </a:xfrm>
        </p:spPr>
        <p:txBody>
          <a:bodyPr>
            <a:normAutofit/>
          </a:bodyPr>
          <a:lstStyle/>
          <a:p>
            <a:pPr marL="0" indent="0">
              <a:buNone/>
            </a:pPr>
            <a:r>
              <a:rPr lang="en-US" dirty="0"/>
              <a:t>The proposed work involves the following steps:</a:t>
            </a:r>
          </a:p>
          <a:p>
            <a:pPr marL="457200" indent="-457200">
              <a:buFont typeface="Wingdings" panose="05000000000000000000" pitchFamily="2" charset="2"/>
              <a:buChar char="Ø"/>
            </a:pPr>
            <a:r>
              <a:rPr lang="en-US" dirty="0"/>
              <a:t>Seriousness of this problem has prompted research attention. This paper first analyses suicide data and identify significant attributes contributing towards suicide attempt through various visualizations. Further a comparison of the accuracies of 2 algorithms: “Decision Tree”, “Naïve Bayes” is made for future suicide prediction and prevention.</a:t>
            </a:r>
          </a:p>
          <a:p>
            <a:pPr marL="457200" indent="-457200">
              <a:buFont typeface="Wingdings" panose="05000000000000000000" pitchFamily="2" charset="2"/>
              <a:buChar char="Ø"/>
            </a:pPr>
            <a:r>
              <a:rPr lang="en-US" b="1" dirty="0"/>
              <a:t>Decision Tree</a:t>
            </a:r>
            <a:r>
              <a:rPr lang="en-US" dirty="0"/>
              <a:t>: A flowchart-like structure that splits data into decision nodes based on feature thresholds. It is useful for understanding the decision-making process and identifying key factors.</a:t>
            </a:r>
          </a:p>
          <a:p>
            <a:pPr marL="457200" indent="-457200">
              <a:buFont typeface="Wingdings" panose="05000000000000000000" pitchFamily="2" charset="2"/>
              <a:buChar char="Ø"/>
            </a:pPr>
            <a:r>
              <a:rPr lang="en-US" b="1" dirty="0"/>
              <a:t>Naïve Bayes</a:t>
            </a:r>
            <a:r>
              <a:rPr lang="en-US" dirty="0"/>
              <a:t>: A probabilistic classifier based on Bayes' theorem, assuming feature independence. It is particularly effective with high-dimensional data and text-based analysis (e.g., social media posts).</a:t>
            </a:r>
          </a:p>
          <a:p>
            <a:pPr marL="457200" indent="-457200">
              <a:buFont typeface="Wingdings" panose="05000000000000000000" pitchFamily="2" charset="2"/>
              <a:buChar char="Ø"/>
            </a:pPr>
            <a:endParaRPr lang="en-US" dirty="0"/>
          </a:p>
          <a:p>
            <a:pPr marL="0" indent="0">
              <a:buNone/>
            </a:pPr>
            <a:endParaRPr lang="en-US" dirty="0"/>
          </a:p>
        </p:txBody>
      </p:sp>
    </p:spTree>
    <p:extLst>
      <p:ext uri="{BB962C8B-B14F-4D97-AF65-F5344CB8AC3E}">
        <p14:creationId xmlns:p14="http://schemas.microsoft.com/office/powerpoint/2010/main" val="3465084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71C01-5208-489A-A3A6-AF3CB24A4AB4}"/>
              </a:ext>
            </a:extLst>
          </p:cNvPr>
          <p:cNvSpPr>
            <a:spLocks noGrp="1"/>
          </p:cNvSpPr>
          <p:nvPr>
            <p:ph type="title"/>
          </p:nvPr>
        </p:nvSpPr>
        <p:spPr/>
        <p:txBody>
          <a:bodyPr/>
          <a:lstStyle/>
          <a:p>
            <a:r>
              <a:rPr lang="en-IN" dirty="0"/>
              <a:t>Reference</a:t>
            </a:r>
          </a:p>
        </p:txBody>
      </p:sp>
      <p:sp>
        <p:nvSpPr>
          <p:cNvPr id="3" name="Content Placeholder 2">
            <a:extLst>
              <a:ext uri="{FF2B5EF4-FFF2-40B4-BE49-F238E27FC236}">
                <a16:creationId xmlns:a16="http://schemas.microsoft.com/office/drawing/2014/main" id="{2C39AA8B-A301-49BF-9DA8-22F614053810}"/>
              </a:ext>
            </a:extLst>
          </p:cNvPr>
          <p:cNvSpPr>
            <a:spLocks noGrp="1"/>
          </p:cNvSpPr>
          <p:nvPr>
            <p:ph idx="1"/>
          </p:nvPr>
        </p:nvSpPr>
        <p:spPr/>
        <p:txBody>
          <a:bodyPr>
            <a:normAutofit fontScale="92500" lnSpcReduction="20000"/>
          </a:bodyPr>
          <a:lstStyle/>
          <a:p>
            <a:pPr algn="just">
              <a:lnSpc>
                <a:spcPct val="170000"/>
              </a:lnSpc>
            </a:pPr>
            <a:r>
              <a:rPr lang="en-US" dirty="0">
                <a:latin typeface="Times New Roman" panose="02020603050405020304" pitchFamily="18" charset="0"/>
                <a:cs typeface="Times New Roman" panose="02020603050405020304" pitchFamily="18" charset="0"/>
              </a:rPr>
              <a:t>[1] WHO. Causes of Death 2008: Data Sources and Methods. Department of Health Statistics and Informatics, World Health Organization; Geneva, Switzerland: 2011. </a:t>
            </a:r>
            <a:endParaRPr lang="en-IN" dirty="0">
              <a:latin typeface="Times New Roman" panose="02020603050405020304" pitchFamily="18" charset="0"/>
              <a:cs typeface="Times New Roman" panose="02020603050405020304" pitchFamily="18" charset="0"/>
            </a:endParaRPr>
          </a:p>
          <a:p>
            <a:pPr algn="just">
              <a:lnSpc>
                <a:spcPct val="170000"/>
              </a:lnSpc>
            </a:pPr>
            <a:r>
              <a:rPr lang="en-US" dirty="0">
                <a:latin typeface="Times New Roman" panose="02020603050405020304" pitchFamily="18" charset="0"/>
                <a:cs typeface="Times New Roman" panose="02020603050405020304" pitchFamily="18" charset="0"/>
              </a:rPr>
              <a:t>[2] Vijayakumar L.</a:t>
            </a:r>
            <a:r>
              <a:rPr lang="en-US" sz="3000" dirty="0">
                <a:latin typeface="Times New Roman" panose="02020603050405020304" pitchFamily="18" charset="0"/>
                <a:cs typeface="Times New Roman" panose="02020603050405020304" pitchFamily="18" charset="0"/>
              </a:rPr>
              <a:t> Indian </a:t>
            </a:r>
            <a:r>
              <a:rPr lang="en-US" dirty="0">
                <a:latin typeface="Times New Roman" panose="02020603050405020304" pitchFamily="18" charset="0"/>
                <a:cs typeface="Times New Roman" panose="02020603050405020304" pitchFamily="18" charset="0"/>
              </a:rPr>
              <a:t>research on suicide. Indian J Psychiatry.  2010;52: S291–S296. doi:10.4103/0019- 5545.69255. </a:t>
            </a:r>
            <a:endParaRPr lang="en-IN" dirty="0">
              <a:latin typeface="Times New Roman" panose="02020603050405020304" pitchFamily="18" charset="0"/>
              <a:cs typeface="Times New Roman" panose="02020603050405020304" pitchFamily="18" charset="0"/>
            </a:endParaRPr>
          </a:p>
          <a:p>
            <a:pPr algn="just">
              <a:lnSpc>
                <a:spcPct val="170000"/>
              </a:lnSpc>
            </a:pPr>
            <a:r>
              <a:rPr lang="en-US" dirty="0">
                <a:latin typeface="Times New Roman" panose="02020603050405020304" pitchFamily="18" charset="0"/>
                <a:cs typeface="Times New Roman" panose="02020603050405020304" pitchFamily="18" charset="0"/>
              </a:rPr>
              <a:t>[3] Radhakrishnan R, Andrade C. Suicide: An Indian perspective. Indian J Psychiatry. 2012; 54:304–19. </a:t>
            </a:r>
            <a:endParaRPr lang="en-IN" dirty="0">
              <a:latin typeface="Times New Roman" panose="02020603050405020304" pitchFamily="18" charset="0"/>
              <a:cs typeface="Times New Roman" panose="02020603050405020304" pitchFamily="18" charset="0"/>
            </a:endParaRPr>
          </a:p>
          <a:p>
            <a:pPr algn="just">
              <a:lnSpc>
                <a:spcPct val="170000"/>
              </a:lnSpc>
            </a:pPr>
            <a:r>
              <a:rPr lang="en-US" dirty="0">
                <a:latin typeface="Times New Roman" panose="02020603050405020304" pitchFamily="18" charset="0"/>
                <a:cs typeface="Times New Roman" panose="02020603050405020304" pitchFamily="18" charset="0"/>
              </a:rPr>
              <a:t>[4] </a:t>
            </a:r>
            <a:r>
              <a:rPr lang="en-US" dirty="0" err="1">
                <a:latin typeface="Times New Roman" panose="02020603050405020304" pitchFamily="18" charset="0"/>
                <a:cs typeface="Times New Roman" panose="02020603050405020304" pitchFamily="18" charset="0"/>
              </a:rPr>
              <a:t>Varnik</a:t>
            </a:r>
            <a:r>
              <a:rPr lang="en-US" dirty="0">
                <a:latin typeface="Times New Roman" panose="02020603050405020304" pitchFamily="18" charset="0"/>
                <a:cs typeface="Times New Roman" panose="02020603050405020304" pitchFamily="18" charset="0"/>
              </a:rPr>
              <a:t> P. Suicide in the world. Int. J. Environ. Res. Public Health. 2012; 9:760–771.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10.3390/ijerph9030760.</a:t>
            </a:r>
            <a:endParaRPr lang="en-IN" dirty="0">
              <a:latin typeface="Times New Roman" panose="02020603050405020304" pitchFamily="18" charset="0"/>
              <a:cs typeface="Times New Roman" panose="02020603050405020304" pitchFamily="18" charset="0"/>
            </a:endParaRPr>
          </a:p>
          <a:p>
            <a:pPr marL="577850" indent="-577850">
              <a:buNone/>
            </a:pPr>
            <a:endParaRPr lang="en-US" dirty="0"/>
          </a:p>
        </p:txBody>
      </p:sp>
    </p:spTree>
    <p:extLst>
      <p:ext uri="{BB962C8B-B14F-4D97-AF65-F5344CB8AC3E}">
        <p14:creationId xmlns:p14="http://schemas.microsoft.com/office/powerpoint/2010/main" val="788754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3C8ED-E8F7-40CD-8D41-BF01C7A7853D}"/>
              </a:ext>
            </a:extLst>
          </p:cNvPr>
          <p:cNvSpPr>
            <a:spLocks noGrp="1"/>
          </p:cNvSpPr>
          <p:nvPr>
            <p:ph type="title"/>
          </p:nvPr>
        </p:nvSpPr>
        <p:spPr/>
        <p:txBody>
          <a:bodyPr/>
          <a:lstStyle/>
          <a:p>
            <a:r>
              <a:rPr lang="en-IN" sz="4400" b="0" strike="noStrike" spc="-1" dirty="0">
                <a:solidFill>
                  <a:srgbClr val="FFFFFF"/>
                </a:solidFill>
                <a:latin typeface="Times New Roman"/>
              </a:rPr>
              <a:t>Git Hub Dashboard</a:t>
            </a:r>
            <a:endParaRPr lang="en-IN" dirty="0"/>
          </a:p>
        </p:txBody>
      </p:sp>
      <p:sp>
        <p:nvSpPr>
          <p:cNvPr id="4" name="Content Placeholder 2">
            <a:extLst>
              <a:ext uri="{FF2B5EF4-FFF2-40B4-BE49-F238E27FC236}">
                <a16:creationId xmlns:a16="http://schemas.microsoft.com/office/drawing/2014/main" id="{D0230333-6268-988A-D03E-098BB3A2845B}"/>
              </a:ext>
            </a:extLst>
          </p:cNvPr>
          <p:cNvSpPr txBox="1">
            <a:spLocks/>
          </p:cNvSpPr>
          <p:nvPr/>
        </p:nvSpPr>
        <p:spPr>
          <a:xfrm>
            <a:off x="199505" y="5497285"/>
            <a:ext cx="11779135" cy="994953"/>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q"/>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pic>
        <p:nvPicPr>
          <p:cNvPr id="11" name="Picture 10">
            <a:extLst>
              <a:ext uri="{FF2B5EF4-FFF2-40B4-BE49-F238E27FC236}">
                <a16:creationId xmlns:a16="http://schemas.microsoft.com/office/drawing/2014/main" id="{ED6BAEDE-FCD2-94AF-9AF2-3A99591A5E3E}"/>
              </a:ext>
            </a:extLst>
          </p:cNvPr>
          <p:cNvPicPr>
            <a:picLocks noChangeAspect="1"/>
          </p:cNvPicPr>
          <p:nvPr/>
        </p:nvPicPr>
        <p:blipFill rotWithShape="1">
          <a:blip r:embed="rId2"/>
          <a:srcRect l="1625" t="24605" r="78751" b="18256"/>
          <a:stretch/>
        </p:blipFill>
        <p:spPr>
          <a:xfrm>
            <a:off x="2198915" y="4125685"/>
            <a:ext cx="468086" cy="195943"/>
          </a:xfrm>
          <a:prstGeom prst="rect">
            <a:avLst/>
          </a:prstGeom>
        </p:spPr>
      </p:pic>
      <p:pic>
        <p:nvPicPr>
          <p:cNvPr id="12" name="Picture 11">
            <a:extLst>
              <a:ext uri="{FF2B5EF4-FFF2-40B4-BE49-F238E27FC236}">
                <a16:creationId xmlns:a16="http://schemas.microsoft.com/office/drawing/2014/main" id="{2C470F4D-121C-AD0E-B441-3D4678B99933}"/>
              </a:ext>
            </a:extLst>
          </p:cNvPr>
          <p:cNvPicPr>
            <a:picLocks noChangeAspect="1"/>
          </p:cNvPicPr>
          <p:nvPr/>
        </p:nvPicPr>
        <p:blipFill rotWithShape="1">
          <a:blip r:embed="rId2"/>
          <a:srcRect l="1625" t="24605" r="78751" b="18256"/>
          <a:stretch/>
        </p:blipFill>
        <p:spPr>
          <a:xfrm>
            <a:off x="2057401" y="2166256"/>
            <a:ext cx="468086" cy="217716"/>
          </a:xfrm>
          <a:prstGeom prst="rect">
            <a:avLst/>
          </a:prstGeom>
        </p:spPr>
      </p:pic>
      <p:pic>
        <p:nvPicPr>
          <p:cNvPr id="13" name="Picture 12">
            <a:extLst>
              <a:ext uri="{FF2B5EF4-FFF2-40B4-BE49-F238E27FC236}">
                <a16:creationId xmlns:a16="http://schemas.microsoft.com/office/drawing/2014/main" id="{BB1E50EC-577C-CC91-939F-2DB8FC4054A7}"/>
              </a:ext>
            </a:extLst>
          </p:cNvPr>
          <p:cNvPicPr>
            <a:picLocks noChangeAspect="1"/>
          </p:cNvPicPr>
          <p:nvPr/>
        </p:nvPicPr>
        <p:blipFill rotWithShape="1">
          <a:blip r:embed="rId2"/>
          <a:srcRect l="1625" t="24605" r="78751" b="18256"/>
          <a:stretch/>
        </p:blipFill>
        <p:spPr>
          <a:xfrm>
            <a:off x="2302331" y="1654925"/>
            <a:ext cx="468086" cy="195943"/>
          </a:xfrm>
          <a:prstGeom prst="rect">
            <a:avLst/>
          </a:prstGeom>
        </p:spPr>
      </p:pic>
      <p:pic>
        <p:nvPicPr>
          <p:cNvPr id="8" name="Content Placeholder 7">
            <a:extLst>
              <a:ext uri="{FF2B5EF4-FFF2-40B4-BE49-F238E27FC236}">
                <a16:creationId xmlns:a16="http://schemas.microsoft.com/office/drawing/2014/main" id="{FCD9CF03-7139-8A1C-83C9-1786FF9F4B1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6409" y="1096963"/>
            <a:ext cx="10299607" cy="4985785"/>
          </a:xfrm>
        </p:spPr>
      </p:pic>
    </p:spTree>
    <p:extLst>
      <p:ext uri="{BB962C8B-B14F-4D97-AF65-F5344CB8AC3E}">
        <p14:creationId xmlns:p14="http://schemas.microsoft.com/office/powerpoint/2010/main" val="3279406396"/>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6640</TotalTime>
  <Words>855</Words>
  <Application>Microsoft Office PowerPoint</Application>
  <PresentationFormat>Widescreen</PresentationFormat>
  <Paragraphs>87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Courier New</vt:lpstr>
      <vt:lpstr>Times New Roman</vt:lpstr>
      <vt:lpstr>Wingdings</vt:lpstr>
      <vt:lpstr>Custom Design</vt:lpstr>
      <vt:lpstr>PowerPoint Presentation</vt:lpstr>
      <vt:lpstr>Abstract</vt:lpstr>
      <vt:lpstr>Contents</vt:lpstr>
      <vt:lpstr>Introduction</vt:lpstr>
      <vt:lpstr>Cond…,</vt:lpstr>
      <vt:lpstr>Literature Survey</vt:lpstr>
      <vt:lpstr>Proposed System</vt:lpstr>
      <vt:lpstr>Reference</vt:lpstr>
      <vt:lpstr>Git Hub Dashboard</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Ramya sree</cp:lastModifiedBy>
  <cp:revision>122</cp:revision>
  <dcterms:created xsi:type="dcterms:W3CDTF">2019-06-11T05:35:51Z</dcterms:created>
  <dcterms:modified xsi:type="dcterms:W3CDTF">2024-12-19T15:58:42Z</dcterms:modified>
</cp:coreProperties>
</file>