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21"/>
  </p:notesMasterIdLst>
  <p:handoutMasterIdLst>
    <p:handoutMasterId r:id="rId22"/>
  </p:handoutMasterIdLst>
  <p:sldIdLst>
    <p:sldId id="256" r:id="rId2"/>
    <p:sldId id="273" r:id="rId3"/>
    <p:sldId id="257" r:id="rId4"/>
    <p:sldId id="295" r:id="rId5"/>
    <p:sldId id="280" r:id="rId6"/>
    <p:sldId id="281" r:id="rId7"/>
    <p:sldId id="276" r:id="rId8"/>
    <p:sldId id="297" r:id="rId9"/>
    <p:sldId id="298" r:id="rId10"/>
    <p:sldId id="299" r:id="rId11"/>
    <p:sldId id="293" r:id="rId12"/>
    <p:sldId id="290" r:id="rId13"/>
    <p:sldId id="289" r:id="rId14"/>
    <p:sldId id="300" r:id="rId15"/>
    <p:sldId id="301" r:id="rId16"/>
    <p:sldId id="277" r:id="rId17"/>
    <p:sldId id="279" r:id="rId18"/>
    <p:sldId id="278" r:id="rId19"/>
    <p:sldId id="272"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545"/>
    <a:srgbClr val="FF6600"/>
    <a:srgbClr val="009900"/>
    <a:srgbClr val="F4AF83"/>
    <a:srgbClr val="006666"/>
    <a:srgbClr val="0099FF"/>
    <a:srgbClr val="008080"/>
    <a:srgbClr val="0F9F7D"/>
    <a:srgbClr val="008000"/>
    <a:srgbClr val="AFAB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6" d="100"/>
          <a:sy n="66" d="100"/>
        </p:scale>
        <p:origin x="668" y="-44"/>
      </p:cViewPr>
      <p:guideLst/>
    </p:cSldViewPr>
  </p:slideViewPr>
  <p:notesTextViewPr>
    <p:cViewPr>
      <p:scale>
        <a:sx n="1" d="1"/>
        <a:sy n="1" d="1"/>
      </p:scale>
      <p:origin x="0" y="0"/>
    </p:cViewPr>
  </p:notesTextViewPr>
  <p:notesViewPr>
    <p:cSldViewPr snapToGrid="0">
      <p:cViewPr varScale="1">
        <p:scale>
          <a:sx n="52" d="100"/>
          <a:sy n="52" d="100"/>
        </p:scale>
        <p:origin x="2680" y="6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Hi to all</a:t>
            </a: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6E5FBE0-5C21-4E83-8069-52D09BCDD71E}" type="datetimeFigureOut">
              <a:rPr lang="en-IN" smtClean="0"/>
              <a:t>25-12-2024</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36C5872-5BF2-424D-ADD9-174D7927D36A}" type="slidenum">
              <a:rPr lang="en-IN" smtClean="0"/>
              <a:t>‹#›</a:t>
            </a:fld>
            <a:endParaRPr lang="en-IN"/>
          </a:p>
        </p:txBody>
      </p:sp>
    </p:spTree>
    <p:extLst>
      <p:ext uri="{BB962C8B-B14F-4D97-AF65-F5344CB8AC3E}">
        <p14:creationId xmlns:p14="http://schemas.microsoft.com/office/powerpoint/2010/main" val="3256529248"/>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Hi to all</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846DD5-0A30-46AD-B2E1-F25508726044}" type="datetimeFigureOut">
              <a:rPr lang="en-IN" smtClean="0"/>
              <a:t>25-12-2024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FFBC11-2ED2-450E-A0CC-CEA7380C613F}" type="slidenum">
              <a:rPr lang="en-IN" smtClean="0"/>
              <a:t>‹#›</a:t>
            </a:fld>
            <a:endParaRPr lang="en-IN"/>
          </a:p>
        </p:txBody>
      </p:sp>
    </p:spTree>
    <p:extLst>
      <p:ext uri="{BB962C8B-B14F-4D97-AF65-F5344CB8AC3E}">
        <p14:creationId xmlns:p14="http://schemas.microsoft.com/office/powerpoint/2010/main" val="168595950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Date Placeholder 3">
            <a:extLst>
              <a:ext uri="{FF2B5EF4-FFF2-40B4-BE49-F238E27FC236}">
                <a16:creationId xmlns:a16="http://schemas.microsoft.com/office/drawing/2014/main" id="{959A3652-50D4-4FDF-8386-41D9AF369814}"/>
              </a:ext>
            </a:extLst>
          </p:cNvPr>
          <p:cNvSpPr txBox="1">
            <a:spLocks/>
          </p:cNvSpPr>
          <p:nvPr userDrawn="1"/>
        </p:nvSpPr>
        <p:spPr>
          <a:xfrm>
            <a:off x="777239" y="6634573"/>
            <a:ext cx="5781822" cy="220979"/>
          </a:xfrm>
          <a:prstGeom prst="rect">
            <a:avLst/>
          </a:prstGeom>
          <a:solidFill>
            <a:srgbClr val="00206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6" name="Date Placeholder 3">
            <a:extLst>
              <a:ext uri="{FF2B5EF4-FFF2-40B4-BE49-F238E27FC236}">
                <a16:creationId xmlns:a16="http://schemas.microsoft.com/office/drawing/2014/main" id="{B31DCAD4-E344-44EC-AB07-C9E97F2AF1A1}"/>
              </a:ext>
            </a:extLst>
          </p:cNvPr>
          <p:cNvSpPr txBox="1">
            <a:spLocks/>
          </p:cNvSpPr>
          <p:nvPr userDrawn="1"/>
        </p:nvSpPr>
        <p:spPr>
          <a:xfrm>
            <a:off x="6559062" y="6634573"/>
            <a:ext cx="5195133" cy="220979"/>
          </a:xfrm>
          <a:prstGeom prst="rect">
            <a:avLst/>
          </a:prstGeom>
          <a:solidFill>
            <a:srgbClr val="00808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7" name="Date Placeholder 3">
            <a:extLst>
              <a:ext uri="{FF2B5EF4-FFF2-40B4-BE49-F238E27FC236}">
                <a16:creationId xmlns:a16="http://schemas.microsoft.com/office/drawing/2014/main" id="{2F22E408-EF1D-4BD0-98E0-8FC4C9B3A82C}"/>
              </a:ext>
            </a:extLst>
          </p:cNvPr>
          <p:cNvSpPr txBox="1">
            <a:spLocks/>
          </p:cNvSpPr>
          <p:nvPr userDrawn="1"/>
        </p:nvSpPr>
        <p:spPr>
          <a:xfrm>
            <a:off x="11754196" y="6637020"/>
            <a:ext cx="437803" cy="220979"/>
          </a:xfrm>
          <a:prstGeom prst="rect">
            <a:avLst/>
          </a:prstGeom>
          <a:solidFill>
            <a:schemeClr val="accent4"/>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8" name="Date Placeholder 3">
            <a:extLst>
              <a:ext uri="{FF2B5EF4-FFF2-40B4-BE49-F238E27FC236}">
                <a16:creationId xmlns:a16="http://schemas.microsoft.com/office/drawing/2014/main" id="{E7651D7E-4AFA-4EAA-B423-DDD0ED684DAE}"/>
              </a:ext>
            </a:extLst>
          </p:cNvPr>
          <p:cNvSpPr txBox="1">
            <a:spLocks/>
          </p:cNvSpPr>
          <p:nvPr userDrawn="1"/>
        </p:nvSpPr>
        <p:spPr>
          <a:xfrm>
            <a:off x="-1" y="-1"/>
            <a:ext cx="12191999" cy="232759"/>
          </a:xfrm>
          <a:prstGeom prst="rect">
            <a:avLst/>
          </a:prstGeom>
          <a:solidFill>
            <a:srgbClr val="006666"/>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500" b="1" i="1" dirty="0">
              <a:solidFill>
                <a:schemeClr val="bg1"/>
              </a:solidFill>
              <a:effectLst/>
              <a:latin typeface="Times New Roman" panose="02020603050405020304" pitchFamily="18" charset="0"/>
              <a:cs typeface="Times New Roman" panose="02020603050405020304" pitchFamily="18" charset="0"/>
            </a:endParaRPr>
          </a:p>
        </p:txBody>
      </p:sp>
      <p:sp>
        <p:nvSpPr>
          <p:cNvPr id="9" name="Date Placeholder 3">
            <a:extLst>
              <a:ext uri="{FF2B5EF4-FFF2-40B4-BE49-F238E27FC236}">
                <a16:creationId xmlns:a16="http://schemas.microsoft.com/office/drawing/2014/main" id="{C25449CC-CB33-491F-903E-B38334CA8A09}"/>
              </a:ext>
            </a:extLst>
          </p:cNvPr>
          <p:cNvSpPr txBox="1">
            <a:spLocks/>
          </p:cNvSpPr>
          <p:nvPr userDrawn="1"/>
        </p:nvSpPr>
        <p:spPr>
          <a:xfrm>
            <a:off x="0" y="6634573"/>
            <a:ext cx="777239" cy="221522"/>
          </a:xfrm>
          <a:prstGeom prst="rect">
            <a:avLst/>
          </a:prstGeom>
          <a:solidFill>
            <a:schemeClr val="accent2">
              <a:lumMod val="75000"/>
            </a:schemeClr>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09732032"/>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 y="232759"/>
            <a:ext cx="12192000" cy="714892"/>
          </a:xfrm>
          <a:prstGeom prst="rect">
            <a:avLst/>
          </a:prstGeom>
          <a:solidFill>
            <a:srgbClr val="FF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lvl1pPr>
              <a:defRPr b="0" cap="none" spc="0">
                <a:ln w="0"/>
                <a:solidFill>
                  <a:schemeClr val="bg1"/>
                </a:solidFill>
                <a:effectLst>
                  <a:outerShdw blurRad="38100" dist="25400" dir="5400000" algn="ctr" rotWithShape="0">
                    <a:srgbClr val="6E747A">
                      <a:alpha val="43000"/>
                    </a:srgbClr>
                  </a:outerShdw>
                </a:effectLst>
              </a:defRPr>
            </a:lvl1pPr>
          </a:lstStyle>
          <a:p>
            <a:r>
              <a:rPr lang="en-US" dirty="0"/>
              <a:t>Click to edit Master title style</a:t>
            </a:r>
            <a:endParaRPr lang="en-IN" dirty="0"/>
          </a:p>
        </p:txBody>
      </p:sp>
      <p:sp>
        <p:nvSpPr>
          <p:cNvPr id="3" name="Content Placeholder 2"/>
          <p:cNvSpPr>
            <a:spLocks noGrp="1"/>
          </p:cNvSpPr>
          <p:nvPr>
            <p:ph idx="1"/>
          </p:nvPr>
        </p:nvSpPr>
        <p:spPr>
          <a:xfrm>
            <a:off x="199505" y="1097279"/>
            <a:ext cx="11779135" cy="5394960"/>
          </a:xfrm>
        </p:spPr>
        <p:txBody>
          <a:bodyPr/>
          <a:lstStyle>
            <a:lvl1pPr marL="228600" indent="-228600">
              <a:buFont typeface="Wingdings" panose="05000000000000000000" pitchFamily="2" charset="2"/>
              <a:buChar char="Ø"/>
              <a:defRPr/>
            </a:lvl1pPr>
            <a:lvl2pPr marL="685800" indent="-228600">
              <a:buFont typeface="Wingdings" panose="05000000000000000000" pitchFamily="2" charset="2"/>
              <a:buChar char="q"/>
              <a:defRPr/>
            </a:lvl2pPr>
            <a:lvl3pPr marL="1143000" indent="-228600">
              <a:buFont typeface="Courier New" panose="02070309020205020404" pitchFamily="49" charset="0"/>
              <a:buChar char="o"/>
              <a:defRPr/>
            </a:lvl3pPr>
            <a:lvl4pPr marL="1600200" indent="-228600">
              <a:buFont typeface="Wingdings" panose="05000000000000000000" pitchFamily="2" charset="2"/>
              <a:buChar char="§"/>
              <a:defRPr/>
            </a:lvl4pPr>
            <a:lvl5pPr marL="2057400" indent="-228600">
              <a:buFont typeface="Arial" panose="020B0604020202020204" pitchFamily="34" charset="0"/>
              <a:buChar cha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Date Placeholder 3">
            <a:extLst>
              <a:ext uri="{FF2B5EF4-FFF2-40B4-BE49-F238E27FC236}">
                <a16:creationId xmlns:a16="http://schemas.microsoft.com/office/drawing/2014/main" id="{BB998037-E035-4CAB-833F-75CAE5A73D0B}"/>
              </a:ext>
            </a:extLst>
          </p:cNvPr>
          <p:cNvSpPr txBox="1">
            <a:spLocks/>
          </p:cNvSpPr>
          <p:nvPr userDrawn="1"/>
        </p:nvSpPr>
        <p:spPr>
          <a:xfrm>
            <a:off x="777239" y="6642828"/>
            <a:ext cx="5654039" cy="215172"/>
          </a:xfrm>
          <a:prstGeom prst="rect">
            <a:avLst/>
          </a:prstGeom>
          <a:solidFill>
            <a:srgbClr val="00206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Dept. of Computer Science and Engineering (Data Science)</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7" name="Date Placeholder 3">
            <a:extLst>
              <a:ext uri="{FF2B5EF4-FFF2-40B4-BE49-F238E27FC236}">
                <a16:creationId xmlns:a16="http://schemas.microsoft.com/office/drawing/2014/main" id="{BC5DB233-EECA-4CB3-99D6-5066ABF08F18}"/>
              </a:ext>
            </a:extLst>
          </p:cNvPr>
          <p:cNvSpPr txBox="1">
            <a:spLocks/>
          </p:cNvSpPr>
          <p:nvPr userDrawn="1"/>
        </p:nvSpPr>
        <p:spPr>
          <a:xfrm>
            <a:off x="6431278" y="6641866"/>
            <a:ext cx="5322917" cy="216133"/>
          </a:xfrm>
          <a:prstGeom prst="rect">
            <a:avLst/>
          </a:prstGeom>
          <a:solidFill>
            <a:srgbClr val="00808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Srinivasa Ramanujan Institute of Technology</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8" name="Date Placeholder 3">
            <a:extLst>
              <a:ext uri="{FF2B5EF4-FFF2-40B4-BE49-F238E27FC236}">
                <a16:creationId xmlns:a16="http://schemas.microsoft.com/office/drawing/2014/main" id="{CB262772-2230-41D2-9B79-2AECA3A31396}"/>
              </a:ext>
            </a:extLst>
          </p:cNvPr>
          <p:cNvSpPr txBox="1">
            <a:spLocks/>
          </p:cNvSpPr>
          <p:nvPr userDrawn="1"/>
        </p:nvSpPr>
        <p:spPr>
          <a:xfrm>
            <a:off x="11754196" y="6641865"/>
            <a:ext cx="437803" cy="216133"/>
          </a:xfrm>
          <a:prstGeom prst="rect">
            <a:avLst/>
          </a:prstGeom>
          <a:solidFill>
            <a:schemeClr val="accent4"/>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DAC095C-C545-42F9-B93D-2B3224753C51}" type="slidenum">
              <a:rPr lang="en-US" sz="1600" b="1" smtClean="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fld>
            <a:endParaRPr lang="en-IN" sz="16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9" name="Date Placeholder 3">
            <a:extLst>
              <a:ext uri="{FF2B5EF4-FFF2-40B4-BE49-F238E27FC236}">
                <a16:creationId xmlns:a16="http://schemas.microsoft.com/office/drawing/2014/main" id="{1B44364A-DBDE-4F64-9D13-B56BF0C232A3}"/>
              </a:ext>
            </a:extLst>
          </p:cNvPr>
          <p:cNvSpPr txBox="1">
            <a:spLocks/>
          </p:cNvSpPr>
          <p:nvPr userDrawn="1"/>
        </p:nvSpPr>
        <p:spPr>
          <a:xfrm>
            <a:off x="-1" y="0"/>
            <a:ext cx="12191999" cy="232759"/>
          </a:xfrm>
          <a:prstGeom prst="rect">
            <a:avLst/>
          </a:prstGeom>
          <a:solidFill>
            <a:srgbClr val="006666"/>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500" b="1" i="1" dirty="0">
                <a:solidFill>
                  <a:schemeClr val="bg1"/>
                </a:solidFill>
                <a:effectLst/>
                <a:latin typeface="Times New Roman" panose="02020603050405020304" pitchFamily="18" charset="0"/>
                <a:cs typeface="Times New Roman" panose="02020603050405020304" pitchFamily="18" charset="0"/>
              </a:rPr>
              <a:t>Detection Of Suicidals Ideation Using Machine Learning</a:t>
            </a:r>
            <a:endParaRPr lang="en-IN" sz="1500" b="1" i="1" dirty="0">
              <a:solidFill>
                <a:schemeClr val="bg1"/>
              </a:solidFill>
              <a:effectLst/>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A72D5020-7DF7-495B-96CC-4064365630D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506200" y="5956065"/>
            <a:ext cx="685800" cy="685800"/>
          </a:xfrm>
          <a:prstGeom prst="rect">
            <a:avLst/>
          </a:prstGeom>
        </p:spPr>
      </p:pic>
      <p:sp>
        <p:nvSpPr>
          <p:cNvPr id="10" name="Date Placeholder 3">
            <a:extLst>
              <a:ext uri="{FF2B5EF4-FFF2-40B4-BE49-F238E27FC236}">
                <a16:creationId xmlns:a16="http://schemas.microsoft.com/office/drawing/2014/main" id="{1D25D96C-1396-47B4-9E8C-C053C7555307}"/>
              </a:ext>
            </a:extLst>
          </p:cNvPr>
          <p:cNvSpPr txBox="1">
            <a:spLocks/>
          </p:cNvSpPr>
          <p:nvPr userDrawn="1"/>
        </p:nvSpPr>
        <p:spPr>
          <a:xfrm>
            <a:off x="0" y="6642828"/>
            <a:ext cx="777239" cy="215172"/>
          </a:xfrm>
          <a:prstGeom prst="rect">
            <a:avLst/>
          </a:prstGeom>
          <a:solidFill>
            <a:schemeClr val="accent2">
              <a:lumMod val="75000"/>
            </a:schemeClr>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 B - 05</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8559783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114516546"/>
      </p:ext>
    </p:extLst>
  </p:cSld>
  <p:clrMap bg1="lt1" tx1="dk1" bg2="lt2" tx2="dk2" accent1="accent1" accent2="accent2" accent3="accent3" accent4="accent4" accent5="accent5" accent6="accent6" hlink="hlink" folHlink="folHlink"/>
  <p:sldLayoutIdLst>
    <p:sldLayoutId id="2147483651" r:id="rId1"/>
    <p:sldLayoutId id="2147483652" r:id="rId2"/>
  </p:sldLayoutIdLst>
  <p:txStyles>
    <p:titleStyle>
      <a:lvl1pPr algn="l" defTabSz="914400" rtl="0" eaLnBrk="1" latinLnBrk="0" hangingPunct="1">
        <a:lnSpc>
          <a:spcPct val="90000"/>
        </a:lnSpc>
        <a:spcBef>
          <a:spcPct val="0"/>
        </a:spcBef>
        <a:buNone/>
        <a:defRPr sz="44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just" defTabSz="914400" rtl="0" eaLnBrk="1" latinLnBrk="0" hangingPunct="1">
        <a:lnSpc>
          <a:spcPct val="90000"/>
        </a:lnSpc>
        <a:spcBef>
          <a:spcPts val="1000"/>
        </a:spcBef>
        <a:buFont typeface="Wingdings" panose="05000000000000000000" pitchFamily="2" charset="2"/>
        <a:buChar char="q"/>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just" defTabSz="914400" rtl="0" eaLnBrk="1" latinLnBrk="0" hangingPunct="1">
        <a:lnSpc>
          <a:spcPct val="90000"/>
        </a:lnSpc>
        <a:spcBef>
          <a:spcPts val="500"/>
        </a:spcBef>
        <a:buFont typeface="Wingdings" panose="05000000000000000000" pitchFamily="2" charset="2"/>
        <a:buChar char="Ø"/>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just" defTabSz="914400" rtl="0" eaLnBrk="1" latinLnBrk="0" hangingPunct="1">
        <a:lnSpc>
          <a:spcPct val="90000"/>
        </a:lnSpc>
        <a:spcBef>
          <a:spcPts val="500"/>
        </a:spcBef>
        <a:buFont typeface="Courier New" panose="02070309020205020404" pitchFamily="49" charset="0"/>
        <a:buChar char="o"/>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just"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11"/>
          <p:cNvSpPr txBox="1">
            <a:spLocks/>
          </p:cNvSpPr>
          <p:nvPr/>
        </p:nvSpPr>
        <p:spPr>
          <a:xfrm>
            <a:off x="6095991" y="1783000"/>
            <a:ext cx="2382924" cy="584534"/>
          </a:xfrm>
          <a:prstGeom prst="rect">
            <a:avLst/>
          </a:prstGeom>
        </p:spPr>
        <p:txBody>
          <a:bodyPr vert="horz" lIns="91440" tIns="45720" rIns="91440" bIns="45720" rtlCol="0">
            <a:normAutofit fontScale="850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2600" b="0" dirty="0">
                <a:effectLst>
                  <a:outerShdw blurRad="38100" dist="38100" dir="2700000" algn="tl">
                    <a:srgbClr val="000000">
                      <a:alpha val="43137"/>
                    </a:srgbClr>
                  </a:outerShdw>
                </a:effectLst>
              </a:rPr>
              <a:t>G. RAMYA SREE</a:t>
            </a:r>
          </a:p>
          <a:p>
            <a:pPr>
              <a:spcBef>
                <a:spcPts val="300"/>
              </a:spcBef>
            </a:pPr>
            <a:r>
              <a:rPr lang="en-US" sz="1200" b="0" dirty="0"/>
              <a:t>Roll No. 214G1A3284</a:t>
            </a:r>
          </a:p>
        </p:txBody>
      </p:sp>
      <p:sp>
        <p:nvSpPr>
          <p:cNvPr id="6" name="Subtitle 11"/>
          <p:cNvSpPr txBox="1">
            <a:spLocks/>
          </p:cNvSpPr>
          <p:nvPr/>
        </p:nvSpPr>
        <p:spPr>
          <a:xfrm>
            <a:off x="3759654" y="2475580"/>
            <a:ext cx="4672674" cy="89804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1400" b="0" i="1" dirty="0"/>
              <a:t>Under the guidance of</a:t>
            </a:r>
          </a:p>
          <a:p>
            <a:pPr>
              <a:spcBef>
                <a:spcPts val="200"/>
              </a:spcBef>
            </a:pPr>
            <a:r>
              <a:rPr lang="en-US" sz="2400" b="0" dirty="0">
                <a:effectLst>
                  <a:outerShdw blurRad="38100" dist="38100" dir="2700000" algn="tl">
                    <a:srgbClr val="000000">
                      <a:alpha val="43137"/>
                    </a:srgbClr>
                  </a:outerShdw>
                </a:effectLst>
              </a:rPr>
              <a:t>Mr. E. </a:t>
            </a:r>
            <a:r>
              <a:rPr lang="en-US" sz="2400" b="0" dirty="0" err="1">
                <a:effectLst>
                  <a:outerShdw blurRad="38100" dist="38100" dir="2700000" algn="tl">
                    <a:srgbClr val="000000">
                      <a:alpha val="43137"/>
                    </a:srgbClr>
                  </a:outerShdw>
                </a:effectLst>
              </a:rPr>
              <a:t>Nagaprabhakar</a:t>
            </a:r>
            <a:r>
              <a:rPr lang="en-US" sz="2400" b="0" dirty="0">
                <a:effectLst>
                  <a:outerShdw blurRad="38100" dist="38100" dir="2700000" algn="tl">
                    <a:srgbClr val="000000">
                      <a:alpha val="43137"/>
                    </a:srgbClr>
                  </a:outerShdw>
                </a:effectLst>
              </a:rPr>
              <a:t> </a:t>
            </a:r>
            <a:r>
              <a:rPr lang="en-US" sz="2400" b="0" baseline="-25000" dirty="0">
                <a:effectLst>
                  <a:outerShdw blurRad="38100" dist="38100" dir="2700000" algn="tl">
                    <a:srgbClr val="000000">
                      <a:alpha val="43137"/>
                    </a:srgbClr>
                  </a:outerShdw>
                </a:effectLst>
              </a:rPr>
              <a:t>M. Tech</a:t>
            </a:r>
            <a:r>
              <a:rPr lang="en-US" sz="1600" b="0" baseline="-25000" dirty="0">
                <a:effectLst>
                  <a:outerShdw blurRad="38100" dist="38100" dir="2700000" algn="tl">
                    <a:srgbClr val="000000">
                      <a:alpha val="43137"/>
                    </a:srgbClr>
                  </a:outerShdw>
                </a:effectLst>
              </a:rPr>
              <a:t>.,(</a:t>
            </a:r>
            <a:r>
              <a:rPr lang="en-US" sz="1600" b="0" baseline="-25000" dirty="0" err="1">
                <a:effectLst>
                  <a:outerShdw blurRad="38100" dist="38100" dir="2700000" algn="tl">
                    <a:srgbClr val="000000">
                      <a:alpha val="43137"/>
                    </a:srgbClr>
                  </a:outerShdw>
                </a:effectLst>
              </a:rPr>
              <a:t>Ph.D</a:t>
            </a:r>
            <a:r>
              <a:rPr lang="en-US" sz="1600" b="0" baseline="-25000" dirty="0">
                <a:effectLst>
                  <a:outerShdw blurRad="38100" dist="38100" dir="2700000" algn="tl">
                    <a:srgbClr val="000000">
                      <a:alpha val="43137"/>
                    </a:srgbClr>
                  </a:outerShdw>
                </a:effectLst>
              </a:rPr>
              <a:t>)</a:t>
            </a:r>
            <a:endParaRPr lang="en-IN" sz="1600" b="0" baseline="-25000" dirty="0">
              <a:effectLst>
                <a:outerShdw blurRad="38100" dist="38100" dir="2700000" algn="tl">
                  <a:srgbClr val="000000">
                    <a:alpha val="43137"/>
                  </a:srgbClr>
                </a:outerShdw>
              </a:effectLst>
            </a:endParaRPr>
          </a:p>
          <a:p>
            <a:pPr>
              <a:spcBef>
                <a:spcPts val="200"/>
              </a:spcBef>
            </a:pPr>
            <a:r>
              <a:rPr lang="en-IN" sz="1400" b="0" dirty="0"/>
              <a:t>Assistant Professor</a:t>
            </a:r>
          </a:p>
        </p:txBody>
      </p:sp>
      <p:sp>
        <p:nvSpPr>
          <p:cNvPr id="7" name="Subtitle 11"/>
          <p:cNvSpPr txBox="1">
            <a:spLocks/>
          </p:cNvSpPr>
          <p:nvPr/>
        </p:nvSpPr>
        <p:spPr>
          <a:xfrm>
            <a:off x="1514475" y="5162533"/>
            <a:ext cx="9163049" cy="1427181"/>
          </a:xfrm>
          <a:prstGeom prst="rect">
            <a:avLst/>
          </a:prstGeom>
        </p:spPr>
        <p:txBody>
          <a:bodyPr vert="horz" lIns="91440" tIns="45720" rIns="91440" bIns="45720" rtlCol="0">
            <a:normAutofit fontScale="5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500"/>
              </a:spcBef>
            </a:pPr>
            <a:r>
              <a:rPr lang="en-US" sz="4200" b="0" dirty="0">
                <a:effectLst>
                  <a:outerShdw blurRad="38100" dist="38100" dir="2700000" algn="tl">
                    <a:srgbClr val="000000">
                      <a:alpha val="43137"/>
                    </a:srgbClr>
                  </a:outerShdw>
                </a:effectLst>
              </a:rPr>
              <a:t>Department of Computer Science and Engineering (Data Science)      </a:t>
            </a:r>
          </a:p>
          <a:p>
            <a:pPr>
              <a:spcBef>
                <a:spcPts val="500"/>
              </a:spcBef>
            </a:pPr>
            <a:r>
              <a:rPr lang="en-US" sz="6500" b="0" dirty="0">
                <a:solidFill>
                  <a:srgbClr val="FF0000"/>
                </a:solidFill>
                <a:effectLst>
                  <a:outerShdw blurRad="38100" dist="38100" dir="2700000" algn="tl">
                    <a:srgbClr val="000000">
                      <a:alpha val="43137"/>
                    </a:srgbClr>
                  </a:outerShdw>
                </a:effectLst>
              </a:rPr>
              <a:t>Srinivasa Ramanujan Institute of Technology</a:t>
            </a:r>
          </a:p>
          <a:p>
            <a:pPr>
              <a:spcBef>
                <a:spcPts val="300"/>
              </a:spcBef>
            </a:pPr>
            <a:r>
              <a:rPr lang="en-US" sz="2100" dirty="0">
                <a:effectLst/>
                <a:ea typeface="Times New Roman" panose="02020603050405020304" pitchFamily="18" charset="0"/>
              </a:rPr>
              <a:t>(Affiliated to JNTUA &amp; Approved by AICTE) (Accredited by NAAC with ‘A’ Grade &amp; Accredited by NBA (EEE, ECE &amp; CSE)</a:t>
            </a:r>
            <a:endParaRPr lang="en-US" sz="2100" b="0" dirty="0"/>
          </a:p>
          <a:p>
            <a:pPr>
              <a:spcBef>
                <a:spcPts val="300"/>
              </a:spcBef>
            </a:pPr>
            <a:r>
              <a:rPr lang="en-US" sz="2300" dirty="0" err="1"/>
              <a:t>Rotarypuram</a:t>
            </a:r>
            <a:r>
              <a:rPr lang="en-US" sz="2300" dirty="0"/>
              <a:t> Village, B K </a:t>
            </a:r>
            <a:r>
              <a:rPr lang="en-US" sz="2300" dirty="0" err="1"/>
              <a:t>Samudram</a:t>
            </a:r>
            <a:r>
              <a:rPr lang="en-US" sz="2300" dirty="0"/>
              <a:t> Mandal, </a:t>
            </a:r>
            <a:r>
              <a:rPr lang="en-US" sz="2300" dirty="0" err="1"/>
              <a:t>Ananthapuramu</a:t>
            </a:r>
            <a:r>
              <a:rPr lang="en-US" sz="2300" dirty="0"/>
              <a:t> – 515701.</a:t>
            </a:r>
          </a:p>
          <a:p>
            <a:pPr>
              <a:spcAft>
                <a:spcPts val="100"/>
              </a:spcAft>
            </a:pPr>
            <a:r>
              <a:rPr lang="en-US" sz="2500" dirty="0">
                <a:solidFill>
                  <a:schemeClr val="accent1">
                    <a:lumMod val="50000"/>
                  </a:schemeClr>
                </a:solidFill>
              </a:rPr>
              <a:t>2024 - 2025</a:t>
            </a:r>
            <a:endParaRPr lang="en-US" sz="2500" b="0" dirty="0"/>
          </a:p>
          <a:p>
            <a:endParaRPr lang="en-IN" b="0" dirty="0"/>
          </a:p>
        </p:txBody>
      </p:sp>
      <p:sp>
        <p:nvSpPr>
          <p:cNvPr id="12" name="Subtitle 11">
            <a:extLst>
              <a:ext uri="{FF2B5EF4-FFF2-40B4-BE49-F238E27FC236}">
                <a16:creationId xmlns:a16="http://schemas.microsoft.com/office/drawing/2014/main" id="{76632DCF-444C-4AB9-A9A9-24B78326A786}"/>
              </a:ext>
            </a:extLst>
          </p:cNvPr>
          <p:cNvSpPr txBox="1">
            <a:spLocks/>
          </p:cNvSpPr>
          <p:nvPr/>
        </p:nvSpPr>
        <p:spPr>
          <a:xfrm>
            <a:off x="3574384" y="1783000"/>
            <a:ext cx="2382924" cy="584534"/>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2600" b="0" dirty="0">
                <a:effectLst>
                  <a:outerShdw blurRad="38100" dist="38100" dir="2700000" algn="tl">
                    <a:srgbClr val="000000">
                      <a:alpha val="43137"/>
                    </a:srgbClr>
                  </a:outerShdw>
                </a:effectLst>
              </a:rPr>
              <a:t>U. PALLAVI</a:t>
            </a:r>
          </a:p>
          <a:p>
            <a:pPr>
              <a:spcBef>
                <a:spcPts val="300"/>
              </a:spcBef>
            </a:pPr>
            <a:r>
              <a:rPr lang="en-US" sz="1200" b="0" dirty="0"/>
              <a:t>Roll No. 214G1A321</a:t>
            </a:r>
          </a:p>
        </p:txBody>
      </p:sp>
      <p:sp>
        <p:nvSpPr>
          <p:cNvPr id="13" name="Subtitle 11">
            <a:extLst>
              <a:ext uri="{FF2B5EF4-FFF2-40B4-BE49-F238E27FC236}">
                <a16:creationId xmlns:a16="http://schemas.microsoft.com/office/drawing/2014/main" id="{F3C3CADE-4DE0-4FED-8446-912E92DB0292}"/>
              </a:ext>
            </a:extLst>
          </p:cNvPr>
          <p:cNvSpPr txBox="1">
            <a:spLocks/>
          </p:cNvSpPr>
          <p:nvPr/>
        </p:nvSpPr>
        <p:spPr>
          <a:xfrm>
            <a:off x="8617598" y="1783000"/>
            <a:ext cx="2382924" cy="584534"/>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2600" b="0" dirty="0">
                <a:effectLst>
                  <a:outerShdw blurRad="38100" dist="38100" dir="2700000" algn="tl">
                    <a:srgbClr val="000000">
                      <a:alpha val="43137"/>
                    </a:srgbClr>
                  </a:outerShdw>
                </a:effectLst>
              </a:rPr>
              <a:t>K. KARUNA</a:t>
            </a:r>
          </a:p>
          <a:p>
            <a:pPr>
              <a:spcBef>
                <a:spcPts val="300"/>
              </a:spcBef>
            </a:pPr>
            <a:r>
              <a:rPr lang="en-US" sz="1200" b="0" dirty="0"/>
              <a:t>Roll No. 214G1A32C9</a:t>
            </a:r>
          </a:p>
        </p:txBody>
      </p:sp>
      <p:sp>
        <p:nvSpPr>
          <p:cNvPr id="14" name="Subtitle 11">
            <a:extLst>
              <a:ext uri="{FF2B5EF4-FFF2-40B4-BE49-F238E27FC236}">
                <a16:creationId xmlns:a16="http://schemas.microsoft.com/office/drawing/2014/main" id="{7DD300AE-D81E-4AC8-BC57-566B57D6C660}"/>
              </a:ext>
            </a:extLst>
          </p:cNvPr>
          <p:cNvSpPr txBox="1">
            <a:spLocks/>
          </p:cNvSpPr>
          <p:nvPr/>
        </p:nvSpPr>
        <p:spPr>
          <a:xfrm>
            <a:off x="1191460" y="1783000"/>
            <a:ext cx="2382924" cy="584534"/>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2600" b="0" dirty="0">
                <a:effectLst>
                  <a:outerShdw blurRad="38100" dist="38100" dir="2700000" algn="tl">
                    <a:srgbClr val="000000">
                      <a:alpha val="43137"/>
                    </a:srgbClr>
                  </a:outerShdw>
                </a:effectLst>
              </a:rPr>
              <a:t>C. PAVAN SAI</a:t>
            </a:r>
          </a:p>
          <a:p>
            <a:pPr>
              <a:spcBef>
                <a:spcPts val="300"/>
              </a:spcBef>
            </a:pPr>
            <a:r>
              <a:rPr lang="en-US" sz="1200" b="0" dirty="0"/>
              <a:t>Roll No. 224G5A3273</a:t>
            </a:r>
          </a:p>
        </p:txBody>
      </p:sp>
      <p:sp>
        <p:nvSpPr>
          <p:cNvPr id="17" name="Rectangle: Rounded Corners 16">
            <a:extLst>
              <a:ext uri="{FF2B5EF4-FFF2-40B4-BE49-F238E27FC236}">
                <a16:creationId xmlns:a16="http://schemas.microsoft.com/office/drawing/2014/main" id="{F2213882-6464-4A96-96D5-EA4F95F404DE}"/>
              </a:ext>
            </a:extLst>
          </p:cNvPr>
          <p:cNvSpPr/>
          <p:nvPr/>
        </p:nvSpPr>
        <p:spPr>
          <a:xfrm>
            <a:off x="755009" y="335271"/>
            <a:ext cx="10528183" cy="857864"/>
          </a:xfrm>
          <a:prstGeom prst="roundRect">
            <a:avLst/>
          </a:prstGeom>
          <a:solidFill>
            <a:srgbClr val="FF6600"/>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Detection Of Suicidals Ideation Using Machine Learning</a:t>
            </a:r>
            <a:endParaRPr lang="en-IN"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8" name="Rectangle 17">
            <a:extLst>
              <a:ext uri="{FF2B5EF4-FFF2-40B4-BE49-F238E27FC236}">
                <a16:creationId xmlns:a16="http://schemas.microsoft.com/office/drawing/2014/main" id="{6C50F0CE-B0FB-48DA-AD7D-E96A1D3BC2A8}"/>
              </a:ext>
            </a:extLst>
          </p:cNvPr>
          <p:cNvSpPr/>
          <p:nvPr/>
        </p:nvSpPr>
        <p:spPr>
          <a:xfrm>
            <a:off x="2714840" y="1261696"/>
            <a:ext cx="6762303" cy="338041"/>
          </a:xfrm>
          <a:prstGeom prst="rect">
            <a:avLst/>
          </a:prstGeom>
        </p:spPr>
        <p:txBody>
          <a:bodyPr wrap="square">
            <a:spAutoFit/>
          </a:bodyPr>
          <a:lstStyle/>
          <a:p>
            <a:pPr algn="ctr">
              <a:lnSpc>
                <a:spcPct val="107000"/>
              </a:lnSpc>
              <a:spcBef>
                <a:spcPts val="500"/>
              </a:spcBef>
              <a:spcAft>
                <a:spcPts val="500"/>
              </a:spcAft>
            </a:pPr>
            <a:r>
              <a:rPr lang="en-IN" sz="1600" i="1" dirty="0">
                <a:solidFill>
                  <a:srgbClr val="000000"/>
                </a:solidFill>
                <a:latin typeface="Times New Roman" panose="02020603050405020304" pitchFamily="18" charset="0"/>
                <a:ea typeface="Calibri" panose="020F0502020204030204" pitchFamily="34" charset="0"/>
              </a:rPr>
              <a:t>by</a:t>
            </a:r>
          </a:p>
        </p:txBody>
      </p:sp>
      <p:pic>
        <p:nvPicPr>
          <p:cNvPr id="5" name="Picture 4">
            <a:extLst>
              <a:ext uri="{FF2B5EF4-FFF2-40B4-BE49-F238E27FC236}">
                <a16:creationId xmlns:a16="http://schemas.microsoft.com/office/drawing/2014/main" id="{894CA60F-9532-4FDC-90D1-528E33CD32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42105" y="3477046"/>
            <a:ext cx="1843673" cy="1685487"/>
          </a:xfrm>
          <a:prstGeom prst="rect">
            <a:avLst/>
          </a:prstGeom>
        </p:spPr>
      </p:pic>
    </p:spTree>
    <p:extLst>
      <p:ext uri="{BB962C8B-B14F-4D97-AF65-F5344CB8AC3E}">
        <p14:creationId xmlns:p14="http://schemas.microsoft.com/office/powerpoint/2010/main" val="36555005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5BF54-5497-2695-7701-0FFE846BBA3C}"/>
              </a:ext>
            </a:extLst>
          </p:cNvPr>
          <p:cNvSpPr>
            <a:spLocks noGrp="1"/>
          </p:cNvSpPr>
          <p:nvPr>
            <p:ph type="title"/>
          </p:nvPr>
        </p:nvSpPr>
        <p:spPr/>
        <p:txBody>
          <a:bodyPr/>
          <a:lstStyle/>
          <a:p>
            <a:r>
              <a:rPr lang="en-US" dirty="0"/>
              <a:t>Planning</a:t>
            </a:r>
            <a:endParaRPr lang="en-IN" dirty="0"/>
          </a:p>
        </p:txBody>
      </p:sp>
      <p:sp>
        <p:nvSpPr>
          <p:cNvPr id="4" name="Rectangle 1">
            <a:extLst>
              <a:ext uri="{FF2B5EF4-FFF2-40B4-BE49-F238E27FC236}">
                <a16:creationId xmlns:a16="http://schemas.microsoft.com/office/drawing/2014/main" id="{F531F4A0-6605-861E-B065-7DBE3CA4A3E8}"/>
              </a:ext>
            </a:extLst>
          </p:cNvPr>
          <p:cNvSpPr>
            <a:spLocks noGrp="1" noChangeArrowheads="1"/>
          </p:cNvSpPr>
          <p:nvPr>
            <p:ph idx="1"/>
          </p:nvPr>
        </p:nvSpPr>
        <p:spPr bwMode="auto">
          <a:xfrm>
            <a:off x="0" y="2935545"/>
            <a:ext cx="121920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None/>
              <a:tabLst/>
            </a:pPr>
            <a:endParaRPr lang="en-US" altLang="en-US" sz="2400" dirty="0"/>
          </a:p>
          <a:p>
            <a:pPr marR="0" lvl="0"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2400" b="0" i="0" u="none" strike="noStrike" cap="none" normalizeH="0" baseline="0" dirty="0">
              <a:ln>
                <a:noFill/>
              </a:ln>
              <a:solidFill>
                <a:schemeClr val="tx1"/>
              </a:solidFill>
              <a:effectLst/>
            </a:endParaRPr>
          </a:p>
          <a:p>
            <a:pPr marR="0" lvl="0"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altLang="en-US" sz="2400" dirty="0"/>
          </a:p>
          <a:p>
            <a:pPr marR="0" lvl="0"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2400" b="0" i="0" u="none" strike="noStrike" cap="none" normalizeH="0" baseline="0" dirty="0">
              <a:ln>
                <a:noFill/>
              </a:ln>
              <a:solidFill>
                <a:schemeClr val="tx1"/>
              </a:solidFill>
              <a:effectLst/>
            </a:endParaRPr>
          </a:p>
        </p:txBody>
      </p:sp>
      <p:sp>
        <p:nvSpPr>
          <p:cNvPr id="23" name="Rectangle 20">
            <a:extLst>
              <a:ext uri="{FF2B5EF4-FFF2-40B4-BE49-F238E27FC236}">
                <a16:creationId xmlns:a16="http://schemas.microsoft.com/office/drawing/2014/main" id="{8F9935EA-EAFB-DB0E-579F-0581904A3B0E}"/>
              </a:ext>
            </a:extLst>
          </p:cNvPr>
          <p:cNvSpPr>
            <a:spLocks noChangeArrowheads="1"/>
          </p:cNvSpPr>
          <p:nvPr/>
        </p:nvSpPr>
        <p:spPr bwMode="auto">
          <a:xfrm>
            <a:off x="65316" y="-515597"/>
            <a:ext cx="11705152" cy="91409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just" defTabSz="914400" rtl="0" eaLnBrk="0" fontAlgn="base" latinLnBrk="0" hangingPunct="0">
              <a:lnSpc>
                <a:spcPct val="150000"/>
              </a:lnSpc>
              <a:spcBef>
                <a:spcPct val="0"/>
              </a:spcBef>
              <a:spcAft>
                <a:spcPct val="0"/>
              </a:spcAft>
              <a:buClrTx/>
              <a:buSzTx/>
              <a:buFont typeface="Wingdings" panose="05000000000000000000" pitchFamily="2" charset="2"/>
              <a:buChar char="q"/>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just" defTabSz="914400" rtl="0" eaLnBrk="0" fontAlgn="base" latinLnBrk="0" hangingPunct="0">
              <a:lnSpc>
                <a:spcPct val="150000"/>
              </a:lnSpc>
              <a:spcBef>
                <a:spcPct val="0"/>
              </a:spcBef>
              <a:spcAft>
                <a:spcPct val="0"/>
              </a:spcAft>
              <a:buClrTx/>
              <a:buSzTx/>
              <a:buFont typeface="Wingdings" panose="05000000000000000000" pitchFamily="2" charset="2"/>
              <a:buChar char="q"/>
              <a:tabLst/>
            </a:pPr>
            <a:endParaRPr lang="en-US" altLang="en-US" sz="2400" dirty="0">
              <a:latin typeface="Times New Roman" panose="02020603050405020304" pitchFamily="18" charset="0"/>
              <a:cs typeface="Times New Roman" panose="02020603050405020304" pitchFamily="18" charset="0"/>
            </a:endParaRPr>
          </a:p>
          <a:p>
            <a:pPr marL="342900" marR="0" lvl="0" indent="-342900" algn="just" defTabSz="914400" rtl="0" eaLnBrk="0" fontAlgn="base" latinLnBrk="0" hangingPunct="0">
              <a:lnSpc>
                <a:spcPct val="150000"/>
              </a:lnSpc>
              <a:spcBef>
                <a:spcPct val="0"/>
              </a:spcBef>
              <a:spcAft>
                <a:spcPct val="0"/>
              </a:spcAft>
              <a:buClrTx/>
              <a:buSzTx/>
              <a:buFont typeface="Wingdings" panose="05000000000000000000" pitchFamily="2" charset="2"/>
              <a:buChar char="q"/>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 Define the problem and research objectives.  </a:t>
            </a:r>
          </a:p>
          <a:p>
            <a:pPr marL="342900" marR="0" lvl="0" indent="-342900" algn="just" defTabSz="914400" rtl="0" eaLnBrk="0" fontAlgn="base" latinLnBrk="0" hangingPunct="0">
              <a:lnSpc>
                <a:spcPct val="150000"/>
              </a:lnSpc>
              <a:spcBef>
                <a:spcPct val="0"/>
              </a:spcBef>
              <a:spcAft>
                <a:spcPct val="0"/>
              </a:spcAft>
              <a:buClrTx/>
              <a:buSzTx/>
              <a:buFont typeface="Wingdings" panose="05000000000000000000" pitchFamily="2" charset="2"/>
              <a:buChar char="q"/>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 Set the research goals for analyzing data and comparing algorithms.  </a:t>
            </a:r>
          </a:p>
          <a:p>
            <a:pPr marL="342900" marR="0" lvl="0" indent="-342900" algn="just" defTabSz="914400" rtl="0" eaLnBrk="0" fontAlgn="base" latinLnBrk="0" hangingPunct="0">
              <a:lnSpc>
                <a:spcPct val="150000"/>
              </a:lnSpc>
              <a:spcBef>
                <a:spcPct val="0"/>
              </a:spcBef>
              <a:spcAft>
                <a:spcPct val="0"/>
              </a:spcAft>
              <a:buClrTx/>
              <a:buSzTx/>
              <a:buFont typeface="Wingdings" panose="05000000000000000000" pitchFamily="2" charset="2"/>
              <a:buChar char="q"/>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3. Collect relevant datasets from reliable sources.  </a:t>
            </a:r>
          </a:p>
          <a:p>
            <a:pPr marL="342900" marR="0" lvl="0" indent="-342900" algn="just" defTabSz="914400" rtl="0" eaLnBrk="0" fontAlgn="base" latinLnBrk="0" hangingPunct="0">
              <a:lnSpc>
                <a:spcPct val="150000"/>
              </a:lnSpc>
              <a:spcBef>
                <a:spcPct val="0"/>
              </a:spcBef>
              <a:spcAft>
                <a:spcPct val="0"/>
              </a:spcAft>
              <a:buClrTx/>
              <a:buSzTx/>
              <a:buFont typeface="Wingdings" panose="05000000000000000000" pitchFamily="2" charset="2"/>
              <a:buChar char="q"/>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4. Clean and prepare the data for analysis.  </a:t>
            </a:r>
          </a:p>
          <a:p>
            <a:pPr marL="342900" marR="0" lvl="0" indent="-342900" algn="just" defTabSz="914400" rtl="0" eaLnBrk="0" fontAlgn="base" latinLnBrk="0" hangingPunct="0">
              <a:lnSpc>
                <a:spcPct val="150000"/>
              </a:lnSpc>
              <a:spcBef>
                <a:spcPct val="0"/>
              </a:spcBef>
              <a:spcAft>
                <a:spcPct val="0"/>
              </a:spcAft>
              <a:buClrTx/>
              <a:buSzTx/>
              <a:buFont typeface="Wingdings" panose="05000000000000000000" pitchFamily="2" charset="2"/>
              <a:buChar char="q"/>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5. Explore the data to understand patterns and correlations.  </a:t>
            </a:r>
          </a:p>
          <a:p>
            <a:pPr marL="342900" marR="0" lvl="0" indent="-342900" algn="just" defTabSz="914400" rtl="0" eaLnBrk="0" fontAlgn="base" latinLnBrk="0" hangingPunct="0">
              <a:lnSpc>
                <a:spcPct val="150000"/>
              </a:lnSpc>
              <a:spcBef>
                <a:spcPct val="0"/>
              </a:spcBef>
              <a:spcAft>
                <a:spcPct val="0"/>
              </a:spcAft>
              <a:buClrTx/>
              <a:buSzTx/>
              <a:buFont typeface="Wingdings" panose="05000000000000000000" pitchFamily="2" charset="2"/>
              <a:buChar char="q"/>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6. Select key features influencing suicide attempts.  </a:t>
            </a:r>
          </a:p>
          <a:p>
            <a:pPr marL="342900" marR="0" lvl="0" indent="-342900" algn="just" defTabSz="914400" rtl="0" eaLnBrk="0" fontAlgn="base" latinLnBrk="0" hangingPunct="0">
              <a:lnSpc>
                <a:spcPct val="150000"/>
              </a:lnSpc>
              <a:spcBef>
                <a:spcPct val="0"/>
              </a:spcBef>
              <a:spcAft>
                <a:spcPct val="0"/>
              </a:spcAft>
              <a:buClrTx/>
              <a:buSzTx/>
              <a:buFont typeface="Wingdings" panose="05000000000000000000" pitchFamily="2" charset="2"/>
              <a:buChar char="q"/>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7. Implement and train Decision Tree and Naïve Bayes models.  </a:t>
            </a:r>
          </a:p>
          <a:p>
            <a:pPr marL="342900" marR="0" lvl="0" indent="-342900" algn="just" defTabSz="914400" rtl="0" eaLnBrk="0" fontAlgn="base" latinLnBrk="0" hangingPunct="0">
              <a:lnSpc>
                <a:spcPct val="150000"/>
              </a:lnSpc>
              <a:spcBef>
                <a:spcPct val="0"/>
              </a:spcBef>
              <a:spcAft>
                <a:spcPct val="0"/>
              </a:spcAft>
              <a:buClrTx/>
              <a:buSzTx/>
              <a:buFont typeface="Wingdings" panose="05000000000000000000" pitchFamily="2" charset="2"/>
              <a:buChar char="q"/>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8. Evaluate the performance of the models using relevant metrics.  </a:t>
            </a:r>
          </a:p>
          <a:p>
            <a:pPr marL="342900" marR="0" lvl="0" indent="-342900" algn="just" defTabSz="914400" rtl="0" eaLnBrk="0" fontAlgn="base" latinLnBrk="0" hangingPunct="0">
              <a:lnSpc>
                <a:spcPct val="150000"/>
              </a:lnSpc>
              <a:spcBef>
                <a:spcPct val="0"/>
              </a:spcBef>
              <a:spcAft>
                <a:spcPct val="0"/>
              </a:spcAft>
              <a:buClrTx/>
              <a:buSzTx/>
              <a:buFont typeface="Wingdings" panose="05000000000000000000" pitchFamily="2" charset="2"/>
              <a:buChar char="q"/>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9. Compare the effectiveness of Decision Tree and Naïve Bayes algorithms.  </a:t>
            </a:r>
          </a:p>
          <a:p>
            <a:pPr marL="342900" marR="0" lvl="0" indent="-342900" algn="just" defTabSz="914400" rtl="0" eaLnBrk="0" fontAlgn="base" latinLnBrk="0" hangingPunct="0">
              <a:lnSpc>
                <a:spcPct val="150000"/>
              </a:lnSpc>
              <a:spcBef>
                <a:spcPct val="0"/>
              </a:spcBef>
              <a:spcAft>
                <a:spcPct val="0"/>
              </a:spcAft>
              <a:buClrTx/>
              <a:buSzTx/>
              <a:buFont typeface="Wingdings" panose="05000000000000000000" pitchFamily="2" charset="2"/>
              <a:buChar char="q"/>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10. Conclude the findings and recommend strategies for suicide prevention.</a:t>
            </a:r>
            <a:endParaRPr lang="en-US" altLang="en-US" sz="2400" dirty="0">
              <a:latin typeface="Times New Roman" panose="02020603050405020304" pitchFamily="18" charset="0"/>
              <a:cs typeface="Times New Roman" panose="02020603050405020304" pitchFamily="18" charset="0"/>
            </a:endParaRPr>
          </a:p>
          <a:p>
            <a:pPr marR="0" lvl="0" algn="just" defTabSz="914400" rtl="0" eaLnBrk="0" fontAlgn="base" latinLnBrk="0" hangingPunct="0">
              <a:lnSpc>
                <a:spcPct val="150000"/>
              </a:lnSpc>
              <a:spcBef>
                <a:spcPct val="0"/>
              </a:spcBef>
              <a:spcAft>
                <a:spcPct val="0"/>
              </a:spcAft>
              <a:buClrTx/>
              <a:buSzTx/>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endParaRPr lang="en-US" altLang="en-US" sz="2400" dirty="0">
              <a:latin typeface="Times New Roman" panose="02020603050405020304" pitchFamily="18" charset="0"/>
              <a:cs typeface="Times New Roman" panose="02020603050405020304"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endParaRPr lang="en-US" altLang="en-US" sz="2400" dirty="0">
              <a:latin typeface="Times New Roman" panose="02020603050405020304" pitchFamily="18" charset="0"/>
              <a:cs typeface="Times New Roman" panose="02020603050405020304"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340133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9911D-26D8-045B-99D4-19CA69065D18}"/>
              </a:ext>
            </a:extLst>
          </p:cNvPr>
          <p:cNvSpPr>
            <a:spLocks noGrp="1"/>
          </p:cNvSpPr>
          <p:nvPr>
            <p:ph type="title"/>
          </p:nvPr>
        </p:nvSpPr>
        <p:spPr/>
        <p:txBody>
          <a:bodyPr/>
          <a:lstStyle/>
          <a:p>
            <a:r>
              <a:rPr lang="en-US" sz="4400" b="1" dirty="0">
                <a:latin typeface="Times New Roman" panose="02020603050405020304" pitchFamily="18" charset="0"/>
                <a:cs typeface="Times New Roman" panose="02020603050405020304" pitchFamily="18" charset="0"/>
              </a:rPr>
              <a:t>REQUIREMENTS</a:t>
            </a:r>
            <a:endParaRPr lang="en-IN" dirty="0"/>
          </a:p>
        </p:txBody>
      </p:sp>
      <p:sp>
        <p:nvSpPr>
          <p:cNvPr id="3" name="Content Placeholder 2">
            <a:extLst>
              <a:ext uri="{FF2B5EF4-FFF2-40B4-BE49-F238E27FC236}">
                <a16:creationId xmlns:a16="http://schemas.microsoft.com/office/drawing/2014/main" id="{DB493833-7416-1E68-153C-2EAA2886D34B}"/>
              </a:ext>
            </a:extLst>
          </p:cNvPr>
          <p:cNvSpPr>
            <a:spLocks noGrp="1"/>
          </p:cNvSpPr>
          <p:nvPr>
            <p:ph idx="1"/>
          </p:nvPr>
        </p:nvSpPr>
        <p:spPr/>
        <p:txBody>
          <a:bodyPr>
            <a:noAutofit/>
          </a:bodyPr>
          <a:lstStyle/>
          <a:p>
            <a:pPr marL="0" indent="0" algn="just" fontAlgn="base">
              <a:lnSpc>
                <a:spcPct val="150000"/>
              </a:lnSpc>
              <a:buNone/>
            </a:pPr>
            <a:r>
              <a:rPr lang="en-US" sz="1800" dirty="0">
                <a:latin typeface="Times New Roman" panose="02020603050405020304" pitchFamily="18" charset="0"/>
                <a:cs typeface="Times New Roman" panose="02020603050405020304" pitchFamily="18" charset="0"/>
              </a:rPr>
              <a:t>Requirement’s analysis is very critical process that enables the success of a system or software project to be assessed. Requirements are generally split into two types: Functional and non-functional requirements.</a:t>
            </a:r>
          </a:p>
          <a:p>
            <a:pPr algn="just" fontAlgn="base">
              <a:lnSpc>
                <a:spcPct val="150000"/>
              </a:lnSpc>
            </a:pPr>
            <a:r>
              <a:rPr lang="en-US" sz="1800" b="1" dirty="0">
                <a:latin typeface="Times New Roman" panose="02020603050405020304" pitchFamily="18" charset="0"/>
                <a:cs typeface="Times New Roman" panose="02020603050405020304" pitchFamily="18" charset="0"/>
              </a:rPr>
              <a:t>Functional Requirements</a:t>
            </a:r>
            <a:r>
              <a:rPr lang="en-US" sz="1800" dirty="0">
                <a:latin typeface="Times New Roman" panose="02020603050405020304" pitchFamily="18" charset="0"/>
                <a:cs typeface="Times New Roman" panose="02020603050405020304" pitchFamily="18" charset="0"/>
              </a:rPr>
              <a:t>: Functional requirements define the core features that the system must provide, such as data collection, preprocessing, feature selection, and model implementation. These requirements directly relate to the system’s operations and output, ensuring that the end user’s needs are met. Examples include allowing users to upload suicide-related data, implementing machine learning algorithms like Decision Tree and Naïve Bayes, and generating predictions and reports based on the model results.</a:t>
            </a:r>
          </a:p>
          <a:p>
            <a:pPr algn="just" fontAlgn="base">
              <a:lnSpc>
                <a:spcPct val="150000"/>
              </a:lnSpc>
            </a:pPr>
            <a:r>
              <a:rPr lang="en-US" sz="1800" b="1" dirty="0">
                <a:latin typeface="Times New Roman" panose="02020603050405020304" pitchFamily="18" charset="0"/>
                <a:cs typeface="Times New Roman" panose="02020603050405020304" pitchFamily="18" charset="0"/>
              </a:rPr>
              <a:t>Non-functional requirements</a:t>
            </a:r>
            <a:r>
              <a:rPr lang="en-US" sz="1800" dirty="0">
                <a:latin typeface="Times New Roman" panose="02020603050405020304" pitchFamily="18" charset="0"/>
                <a:cs typeface="Times New Roman" panose="02020603050405020304" pitchFamily="18" charset="0"/>
              </a:rPr>
              <a:t>: Non-functional requirements focus on the system’s quality attributes, such as performance, scalability, and security. These ensure the system operates efficiently and reliably while maintaining user privacy and compliance with data protection regulations. They also emphasize usability, maintainability, and ethical considerations, ensuring the system is user-friendly, easy to update, and follows responsible guidelines when handling sensitive data</a:t>
            </a:r>
            <a:br>
              <a:rPr lang="en-US" sz="1800" dirty="0">
                <a:latin typeface="Times New Roman" panose="02020603050405020304" pitchFamily="18" charset="0"/>
                <a:cs typeface="Times New Roman" panose="02020603050405020304" pitchFamily="18" charset="0"/>
              </a:rPr>
            </a:br>
            <a:endParaRPr lang="en-US" sz="1800" dirty="0">
              <a:latin typeface="Times New Roman" panose="02020603050405020304" pitchFamily="18" charset="0"/>
              <a:cs typeface="Times New Roman" panose="02020603050405020304" pitchFamily="18" charset="0"/>
            </a:endParaRPr>
          </a:p>
          <a:p>
            <a:endParaRPr lang="en-IN" sz="1800" dirty="0"/>
          </a:p>
          <a:p>
            <a:pPr algn="just" fontAlgn="base"/>
            <a:endParaRPr lang="en-US" sz="1800" dirty="0">
              <a:latin typeface="Times New Roman" panose="02020603050405020304" pitchFamily="18" charset="0"/>
              <a:cs typeface="Times New Roman" panose="02020603050405020304" pitchFamily="18" charset="0"/>
            </a:endParaRPr>
          </a:p>
          <a:p>
            <a:endParaRPr lang="en-IN" sz="1800" dirty="0"/>
          </a:p>
          <a:p>
            <a:pPr marL="0" indent="0" algn="ctr">
              <a:buNone/>
            </a:pPr>
            <a:endParaRPr lang="en-IN" sz="1800" dirty="0"/>
          </a:p>
        </p:txBody>
      </p:sp>
    </p:spTree>
    <p:extLst>
      <p:ext uri="{BB962C8B-B14F-4D97-AF65-F5344CB8AC3E}">
        <p14:creationId xmlns:p14="http://schemas.microsoft.com/office/powerpoint/2010/main" val="29257074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9056B-5381-3443-0D7A-8C86F8D83180}"/>
              </a:ext>
            </a:extLst>
          </p:cNvPr>
          <p:cNvSpPr>
            <a:spLocks noGrp="1"/>
          </p:cNvSpPr>
          <p:nvPr>
            <p:ph type="title"/>
          </p:nvPr>
        </p:nvSpPr>
        <p:spPr>
          <a:xfrm>
            <a:off x="-6928" y="214098"/>
            <a:ext cx="12192000" cy="714892"/>
          </a:xfrm>
        </p:spPr>
        <p:txBody>
          <a:bodyPr/>
          <a:lstStyle/>
          <a:p>
            <a:r>
              <a:rPr lang="en-US" b="1" dirty="0" err="1"/>
              <a:t>Cont</a:t>
            </a:r>
            <a:r>
              <a:rPr lang="en-US" b="1" dirty="0"/>
              <a:t>…</a:t>
            </a:r>
            <a:endParaRPr lang="en-IN" dirty="0"/>
          </a:p>
        </p:txBody>
      </p:sp>
      <p:sp>
        <p:nvSpPr>
          <p:cNvPr id="3" name="Content Placeholder 2">
            <a:extLst>
              <a:ext uri="{FF2B5EF4-FFF2-40B4-BE49-F238E27FC236}">
                <a16:creationId xmlns:a16="http://schemas.microsoft.com/office/drawing/2014/main" id="{510B5343-261D-8B6A-BB30-79D412E22FCF}"/>
              </a:ext>
            </a:extLst>
          </p:cNvPr>
          <p:cNvSpPr>
            <a:spLocks noGrp="1"/>
          </p:cNvSpPr>
          <p:nvPr>
            <p:ph idx="1"/>
          </p:nvPr>
        </p:nvSpPr>
        <p:spPr>
          <a:xfrm>
            <a:off x="199505" y="1097279"/>
            <a:ext cx="5828071" cy="5394960"/>
          </a:xfrm>
        </p:spPr>
        <p:txBody>
          <a:bodyPr>
            <a:normAutofit/>
          </a:bodyPr>
          <a:lstStyle/>
          <a:p>
            <a:pPr marL="118745" indent="0" algn="just">
              <a:lnSpc>
                <a:spcPct val="150000"/>
              </a:lnSpc>
              <a:buFont typeface="Arial" panose="020B0604020202020204"/>
              <a:buNone/>
            </a:pPr>
            <a:r>
              <a:rPr lang="en-US" sz="2000" b="1" dirty="0">
                <a:solidFill>
                  <a:schemeClr val="accent3">
                    <a:lumMod val="50000"/>
                  </a:schemeClr>
                </a:solidFill>
                <a:latin typeface="Times New Roman" panose="02020603050405020304" pitchFamily="18" charset="0"/>
                <a:cs typeface="Times New Roman" panose="02020603050405020304" pitchFamily="18" charset="0"/>
              </a:rPr>
              <a:t>SOFTWARE REQUIREMEN</a:t>
            </a:r>
            <a:r>
              <a:rPr lang="en-US" sz="2000" b="1" dirty="0">
                <a:solidFill>
                  <a:schemeClr val="accent3">
                    <a:lumMod val="50000"/>
                  </a:schemeClr>
                </a:solidFill>
              </a:rPr>
              <a:t>T</a:t>
            </a:r>
            <a:r>
              <a:rPr lang="en-US" sz="2000" b="1" dirty="0">
                <a:solidFill>
                  <a:schemeClr val="accent3">
                    <a:lumMod val="50000"/>
                  </a:schemeClr>
                </a:solidFill>
                <a:latin typeface="Times New Roman" panose="02020603050405020304" pitchFamily="18" charset="0"/>
                <a:cs typeface="Times New Roman" panose="02020603050405020304" pitchFamily="18" charset="0"/>
              </a:rPr>
              <a:t>S</a:t>
            </a:r>
          </a:p>
          <a:p>
            <a:pPr algn="just">
              <a:lnSpc>
                <a:spcPct val="150000"/>
              </a:lnSpc>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Operating System</a:t>
            </a:r>
            <a:r>
              <a:rPr lang="en-US" sz="2000" dirty="0"/>
              <a:t>  </a:t>
            </a:r>
            <a:r>
              <a:rPr lang="en-US" sz="2000" dirty="0">
                <a:latin typeface="Times New Roman" panose="02020603050405020304" pitchFamily="18" charset="0"/>
                <a:cs typeface="Times New Roman" panose="02020603050405020304" pitchFamily="18" charset="0"/>
              </a:rPr>
              <a:t>:  Windows 7/8/10</a:t>
            </a:r>
          </a:p>
          <a:p>
            <a:pPr algn="just">
              <a:lnSpc>
                <a:spcPct val="150000"/>
              </a:lnSpc>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Server side Script</a:t>
            </a:r>
            <a:r>
              <a:rPr lang="en-US" sz="2000" dirty="0"/>
              <a:t> </a:t>
            </a:r>
            <a:r>
              <a:rPr lang="en-US" sz="2000" dirty="0">
                <a:latin typeface="Times New Roman" panose="02020603050405020304" pitchFamily="18" charset="0"/>
                <a:cs typeface="Times New Roman" panose="02020603050405020304" pitchFamily="18" charset="0"/>
              </a:rPr>
              <a:t>:  HTML, CSS, Bootstrap &amp; JS</a:t>
            </a:r>
          </a:p>
          <a:p>
            <a:pPr algn="just">
              <a:lnSpc>
                <a:spcPct val="150000"/>
              </a:lnSpc>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Programming Language	:  Python</a:t>
            </a:r>
          </a:p>
          <a:p>
            <a:pPr algn="just">
              <a:lnSpc>
                <a:spcPct val="150000"/>
              </a:lnSpc>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Libraries</a:t>
            </a:r>
            <a:r>
              <a:rPr lang="en-US" sz="2000" dirty="0"/>
              <a:t> </a:t>
            </a:r>
            <a:r>
              <a:rPr lang="en-US" sz="2000" dirty="0">
                <a:latin typeface="Times New Roman" panose="02020603050405020304" pitchFamily="18" charset="0"/>
                <a:cs typeface="Times New Roman" panose="02020603050405020304" pitchFamily="18" charset="0"/>
              </a:rPr>
              <a:t>:  Django, Pandas, </a:t>
            </a:r>
            <a:r>
              <a:rPr lang="en-US" sz="2000" dirty="0" err="1">
                <a:latin typeface="Times New Roman" panose="02020603050405020304" pitchFamily="18" charset="0"/>
                <a:cs typeface="Times New Roman" panose="02020603050405020304" pitchFamily="18" charset="0"/>
              </a:rPr>
              <a:t>Mysql.connector</a:t>
            </a:r>
            <a:r>
              <a:rPr lang="en-US" sz="2000" dirty="0">
                <a:latin typeface="Times New Roman" panose="02020603050405020304" pitchFamily="18" charset="0"/>
                <a:cs typeface="Times New Roman" panose="02020603050405020304" pitchFamily="18" charset="0"/>
              </a:rPr>
              <a:t>, OS, </a:t>
            </a:r>
            <a:r>
              <a:rPr lang="en-US" sz="2000" dirty="0" err="1">
                <a:latin typeface="Times New Roman" panose="02020603050405020304" pitchFamily="18" charset="0"/>
                <a:cs typeface="Times New Roman" panose="02020603050405020304" pitchFamily="18" charset="0"/>
              </a:rPr>
              <a:t>Smtplib</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Numpy</a:t>
            </a:r>
            <a:endParaRPr lang="en-US" sz="2000"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IDE/Workbench :  VS Code</a:t>
            </a:r>
            <a:endParaRPr lang="en-IN" sz="2000" dirty="0"/>
          </a:p>
        </p:txBody>
      </p:sp>
      <p:sp>
        <p:nvSpPr>
          <p:cNvPr id="5" name="TextBox 4">
            <a:extLst>
              <a:ext uri="{FF2B5EF4-FFF2-40B4-BE49-F238E27FC236}">
                <a16:creationId xmlns:a16="http://schemas.microsoft.com/office/drawing/2014/main" id="{B8BCC623-AD7D-F0E6-0B1C-5847232EB220}"/>
              </a:ext>
            </a:extLst>
          </p:cNvPr>
          <p:cNvSpPr txBox="1"/>
          <p:nvPr/>
        </p:nvSpPr>
        <p:spPr>
          <a:xfrm>
            <a:off x="6714930" y="1194320"/>
            <a:ext cx="5828071" cy="3939540"/>
          </a:xfrm>
          <a:prstGeom prst="rect">
            <a:avLst/>
          </a:prstGeom>
          <a:noFill/>
        </p:spPr>
        <p:txBody>
          <a:bodyPr wrap="square">
            <a:spAutoFit/>
          </a:bodyPr>
          <a:lstStyle/>
          <a:p>
            <a:pPr marL="0" indent="0" algn="ctr">
              <a:buNone/>
            </a:pPr>
            <a:r>
              <a:rPr lang="en-US" sz="2000" b="1" dirty="0">
                <a:latin typeface="Times New Roman" panose="02020603050405020304" pitchFamily="18" charset="0"/>
                <a:cs typeface="Times New Roman" panose="02020603050405020304" pitchFamily="18" charset="0"/>
              </a:rPr>
              <a:t>HARDWARE REQUIREMENTS</a:t>
            </a:r>
          </a:p>
          <a:p>
            <a:pPr marL="118745" indent="0" algn="just">
              <a:lnSpc>
                <a:spcPct val="150000"/>
              </a:lnSpc>
              <a:buNone/>
            </a:pPr>
            <a:endParaRPr lang="en-US" sz="2000" dirty="0">
              <a:solidFill>
                <a:schemeClr val="accent3">
                  <a:lumMod val="50000"/>
                </a:schemeClr>
              </a:solidFill>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   Processor  - I3/Intel Processor</a:t>
            </a:r>
            <a:endParaRPr lang="en-US" sz="2000" b="1" dirty="0">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   RAM        - 8GB (min)</a:t>
            </a:r>
            <a:endParaRPr lang="en-US" sz="2000" b="1" dirty="0">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   Hard Disk  - 128 GB</a:t>
            </a:r>
          </a:p>
          <a:p>
            <a:pPr marL="342900" indent="-342900" algn="just">
              <a:lnSpc>
                <a:spcPct val="150000"/>
              </a:lnSpc>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   Key Board  - Standard Windows Keyboard</a:t>
            </a:r>
          </a:p>
          <a:p>
            <a:pPr marL="342900" indent="-342900" algn="just">
              <a:lnSpc>
                <a:spcPct val="150000"/>
              </a:lnSpc>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   Mouse        - Two or Three Button Mouse</a:t>
            </a:r>
          </a:p>
          <a:p>
            <a:pPr marL="342900" indent="-342900" algn="just">
              <a:lnSpc>
                <a:spcPct val="150000"/>
              </a:lnSpc>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   Monitor      - Any</a:t>
            </a:r>
          </a:p>
          <a:p>
            <a:endParaRPr lang="en-IN" sz="2000" dirty="0"/>
          </a:p>
        </p:txBody>
      </p:sp>
    </p:spTree>
    <p:extLst>
      <p:ext uri="{BB962C8B-B14F-4D97-AF65-F5344CB8AC3E}">
        <p14:creationId xmlns:p14="http://schemas.microsoft.com/office/powerpoint/2010/main" val="14670284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25E0D-0BD1-1330-C019-C24F6906B974}"/>
              </a:ext>
            </a:extLst>
          </p:cNvPr>
          <p:cNvSpPr>
            <a:spLocks noGrp="1"/>
          </p:cNvSpPr>
          <p:nvPr>
            <p:ph type="title"/>
          </p:nvPr>
        </p:nvSpPr>
        <p:spPr/>
        <p:txBody>
          <a:bodyPr/>
          <a:lstStyle/>
          <a:p>
            <a:r>
              <a:rPr lang="en-IN" dirty="0"/>
              <a:t>Data </a:t>
            </a:r>
            <a:r>
              <a:rPr lang="en-IN" dirty="0" err="1"/>
              <a:t>FlowDiagram</a:t>
            </a:r>
            <a:endParaRPr lang="en-IN" dirty="0"/>
          </a:p>
        </p:txBody>
      </p:sp>
      <p:sp>
        <p:nvSpPr>
          <p:cNvPr id="3" name="Content Placeholder 2">
            <a:extLst>
              <a:ext uri="{FF2B5EF4-FFF2-40B4-BE49-F238E27FC236}">
                <a16:creationId xmlns:a16="http://schemas.microsoft.com/office/drawing/2014/main" id="{99631B04-6799-D533-0F27-A660A35AFB0B}"/>
              </a:ext>
            </a:extLst>
          </p:cNvPr>
          <p:cNvSpPr>
            <a:spLocks noGrp="1"/>
          </p:cNvSpPr>
          <p:nvPr>
            <p:ph idx="1"/>
          </p:nvPr>
        </p:nvSpPr>
        <p:spPr>
          <a:xfrm>
            <a:off x="199505" y="1097279"/>
            <a:ext cx="11779135" cy="4693921"/>
          </a:xfrm>
        </p:spPr>
        <p:txBody>
          <a:bodyPr/>
          <a:lstStyle/>
          <a:p>
            <a:pPr marL="0" indent="0">
              <a:buNone/>
            </a:pPr>
            <a:r>
              <a:rPr lang="en-IN" dirty="0"/>
              <a:t> </a:t>
            </a:r>
          </a:p>
        </p:txBody>
      </p:sp>
      <p:sp>
        <p:nvSpPr>
          <p:cNvPr id="6" name="TextBox 5">
            <a:extLst>
              <a:ext uri="{FF2B5EF4-FFF2-40B4-BE49-F238E27FC236}">
                <a16:creationId xmlns:a16="http://schemas.microsoft.com/office/drawing/2014/main" id="{41ADBBC5-2B5F-B233-BC9B-27091BEA87CA}"/>
              </a:ext>
            </a:extLst>
          </p:cNvPr>
          <p:cNvSpPr txBox="1"/>
          <p:nvPr/>
        </p:nvSpPr>
        <p:spPr>
          <a:xfrm>
            <a:off x="3705072" y="6038544"/>
            <a:ext cx="4980822" cy="677108"/>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Figure: </a:t>
            </a:r>
            <a:r>
              <a:rPr lang="en-US" sz="2000" dirty="0">
                <a:latin typeface="Times New Roman" panose="02020603050405020304" pitchFamily="18" charset="0"/>
                <a:cs typeface="Times New Roman" panose="02020603050405020304" pitchFamily="18" charset="0"/>
              </a:rPr>
              <a:t> Working Flow of Proposed system</a:t>
            </a:r>
          </a:p>
          <a:p>
            <a:endParaRPr lang="en-IN" dirty="0"/>
          </a:p>
        </p:txBody>
      </p:sp>
      <p:pic>
        <p:nvPicPr>
          <p:cNvPr id="5" name="Picture 4">
            <a:extLst>
              <a:ext uri="{FF2B5EF4-FFF2-40B4-BE49-F238E27FC236}">
                <a16:creationId xmlns:a16="http://schemas.microsoft.com/office/drawing/2014/main" id="{CAC333CC-17B8-D78D-12A8-A433D5099DFB}"/>
              </a:ext>
            </a:extLst>
          </p:cNvPr>
          <p:cNvPicPr/>
          <p:nvPr/>
        </p:nvPicPr>
        <p:blipFill>
          <a:blip r:embed="rId2">
            <a:extLst>
              <a:ext uri="{28A0092B-C50C-407E-A947-70E740481C1C}">
                <a14:useLocalDpi xmlns:a14="http://schemas.microsoft.com/office/drawing/2010/main" val="0"/>
              </a:ext>
            </a:extLst>
          </a:blip>
          <a:stretch>
            <a:fillRect/>
          </a:stretch>
        </p:blipFill>
        <p:spPr>
          <a:xfrm>
            <a:off x="352926" y="901591"/>
            <a:ext cx="10539663" cy="2638425"/>
          </a:xfrm>
          <a:prstGeom prst="rect">
            <a:avLst/>
          </a:prstGeom>
        </p:spPr>
      </p:pic>
      <p:pic>
        <p:nvPicPr>
          <p:cNvPr id="7" name="Picture 6">
            <a:extLst>
              <a:ext uri="{FF2B5EF4-FFF2-40B4-BE49-F238E27FC236}">
                <a16:creationId xmlns:a16="http://schemas.microsoft.com/office/drawing/2014/main" id="{6E24E327-0FBB-6213-5A81-B6D8CFD2B337}"/>
              </a:ext>
            </a:extLst>
          </p:cNvPr>
          <p:cNvPicPr>
            <a:picLocks noChangeAspect="1"/>
          </p:cNvPicPr>
          <p:nvPr/>
        </p:nvPicPr>
        <p:blipFill>
          <a:blip r:embed="rId3"/>
          <a:stretch>
            <a:fillRect/>
          </a:stretch>
        </p:blipFill>
        <p:spPr>
          <a:xfrm>
            <a:off x="721895" y="3444239"/>
            <a:ext cx="10539663" cy="3279932"/>
          </a:xfrm>
          <a:prstGeom prst="rect">
            <a:avLst/>
          </a:prstGeom>
        </p:spPr>
      </p:pic>
    </p:spTree>
    <p:extLst>
      <p:ext uri="{BB962C8B-B14F-4D97-AF65-F5344CB8AC3E}">
        <p14:creationId xmlns:p14="http://schemas.microsoft.com/office/powerpoint/2010/main" val="33345192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D160F-3FA9-E959-88AB-A844129D3F92}"/>
              </a:ext>
            </a:extLst>
          </p:cNvPr>
          <p:cNvSpPr>
            <a:spLocks noGrp="1"/>
          </p:cNvSpPr>
          <p:nvPr>
            <p:ph type="title"/>
          </p:nvPr>
        </p:nvSpPr>
        <p:spPr/>
        <p:txBody>
          <a:bodyPr/>
          <a:lstStyle/>
          <a:p>
            <a:r>
              <a:rPr lang="en-IN" dirty="0"/>
              <a:t>Data preprocessing techniques</a:t>
            </a:r>
          </a:p>
        </p:txBody>
      </p:sp>
      <p:sp>
        <p:nvSpPr>
          <p:cNvPr id="3" name="Content Placeholder 2">
            <a:extLst>
              <a:ext uri="{FF2B5EF4-FFF2-40B4-BE49-F238E27FC236}">
                <a16:creationId xmlns:a16="http://schemas.microsoft.com/office/drawing/2014/main" id="{7E833748-EFEF-4BC9-EE13-768D25EF2922}"/>
              </a:ext>
            </a:extLst>
          </p:cNvPr>
          <p:cNvSpPr>
            <a:spLocks noGrp="1"/>
          </p:cNvSpPr>
          <p:nvPr>
            <p:ph idx="1"/>
          </p:nvPr>
        </p:nvSpPr>
        <p:spPr/>
        <p:txBody>
          <a:bodyPr>
            <a:noAutofit/>
          </a:bodyPr>
          <a:lstStyle/>
          <a:p>
            <a:r>
              <a:rPr lang="en-US" sz="2400" b="1" dirty="0"/>
              <a:t>Data Validation</a:t>
            </a:r>
            <a:r>
              <a:rPr lang="en-US" sz="2400" dirty="0"/>
              <a:t>: Ensure the suicide-related datasets are of the correct type, size, and format before processing to avoid any errors in data analysis</a:t>
            </a:r>
          </a:p>
          <a:p>
            <a:r>
              <a:rPr lang="en-US" sz="2400" b="1" dirty="0"/>
              <a:t>Data Cleaning</a:t>
            </a:r>
            <a:r>
              <a:rPr lang="en-US" sz="2400" dirty="0"/>
              <a:t>: Remove unnecessary metadata, duplicates, and incomplete records from the dataset to maintain data quality and accuracy for better predictions.</a:t>
            </a:r>
          </a:p>
          <a:p>
            <a:r>
              <a:rPr lang="en-US" sz="2400" b="1" dirty="0"/>
              <a:t>Feature Selection</a:t>
            </a:r>
            <a:r>
              <a:rPr lang="en-US" sz="2400" dirty="0"/>
              <a:t>: Identify and retain the most relevant features (such as age, gender, and psychological factors) from the dataset that contribute to predicting suicide attempts</a:t>
            </a:r>
          </a:p>
          <a:p>
            <a:r>
              <a:rPr lang="en-US" sz="2400" b="1" dirty="0"/>
              <a:t>Data Transformation</a:t>
            </a:r>
            <a:r>
              <a:rPr lang="en-US" sz="2400" dirty="0"/>
              <a:t>: Standardize or normalize numerical data to ensure uniformity and prevent any single feature from disproportionately influencing the model.</a:t>
            </a:r>
          </a:p>
          <a:p>
            <a:r>
              <a:rPr lang="en-US" sz="2400" b="1" dirty="0"/>
              <a:t>Handling Missing Values</a:t>
            </a:r>
            <a:r>
              <a:rPr lang="en-US" sz="2400" dirty="0"/>
              <a:t>: Use techniques such as imputation or removal to handle missing data points that could impact the integrity of the analysis.</a:t>
            </a:r>
          </a:p>
          <a:p>
            <a:r>
              <a:rPr lang="en-US" sz="2400" b="1" dirty="0"/>
              <a:t>Feature Encoding</a:t>
            </a:r>
            <a:r>
              <a:rPr lang="en-US" sz="2400" dirty="0"/>
              <a:t>: Convert categorical variables (such as gender, location, etc.) into numerical formats using methods like one-hot encoding or label encoding for model compatibility.</a:t>
            </a:r>
          </a:p>
        </p:txBody>
      </p:sp>
    </p:spTree>
    <p:extLst>
      <p:ext uri="{BB962C8B-B14F-4D97-AF65-F5344CB8AC3E}">
        <p14:creationId xmlns:p14="http://schemas.microsoft.com/office/powerpoint/2010/main" val="32188757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410C3-9F0C-14DD-92C0-249FD4336B0A}"/>
              </a:ext>
            </a:extLst>
          </p:cNvPr>
          <p:cNvSpPr>
            <a:spLocks noGrp="1"/>
          </p:cNvSpPr>
          <p:nvPr>
            <p:ph type="title"/>
          </p:nvPr>
        </p:nvSpPr>
        <p:spPr/>
        <p:txBody>
          <a:bodyPr/>
          <a:lstStyle/>
          <a:p>
            <a:r>
              <a:rPr lang="en-US" dirty="0"/>
              <a:t>Contd..,</a:t>
            </a:r>
          </a:p>
        </p:txBody>
      </p:sp>
      <p:sp>
        <p:nvSpPr>
          <p:cNvPr id="3" name="Content Placeholder 2">
            <a:extLst>
              <a:ext uri="{FF2B5EF4-FFF2-40B4-BE49-F238E27FC236}">
                <a16:creationId xmlns:a16="http://schemas.microsoft.com/office/drawing/2014/main" id="{571116DE-E3E3-1DBE-F83D-09FFBFA115F8}"/>
              </a:ext>
            </a:extLst>
          </p:cNvPr>
          <p:cNvSpPr>
            <a:spLocks noGrp="1"/>
          </p:cNvSpPr>
          <p:nvPr>
            <p:ph idx="1"/>
          </p:nvPr>
        </p:nvSpPr>
        <p:spPr/>
        <p:txBody>
          <a:bodyPr/>
          <a:lstStyle/>
          <a:p>
            <a:r>
              <a:rPr lang="en-US" sz="2400" b="1" dirty="0"/>
              <a:t>Data Splitting</a:t>
            </a:r>
            <a:r>
              <a:rPr lang="en-US" sz="2400" dirty="0"/>
              <a:t>: Divide the dataset into training and testing sets to ensure the model can be trained effectively and evaluated accurately</a:t>
            </a:r>
          </a:p>
          <a:p>
            <a:r>
              <a:rPr lang="en-US" sz="2400" b="1" dirty="0"/>
              <a:t>Error Detection</a:t>
            </a:r>
            <a:r>
              <a:rPr lang="en-US" sz="2400" dirty="0"/>
              <a:t>: Use checksums or hash functions to detect any corruption in the dataset during collection, upload, or preprocessing stages.</a:t>
            </a:r>
          </a:p>
          <a:p>
            <a:r>
              <a:rPr lang="en-US" sz="2400" b="1" dirty="0"/>
              <a:t>Data Augmentation</a:t>
            </a:r>
            <a:r>
              <a:rPr lang="en-US" sz="2400" dirty="0"/>
              <a:t>: Apply techniques like oversampling or </a:t>
            </a:r>
            <a:r>
              <a:rPr lang="en-US" sz="2400" dirty="0" err="1"/>
              <a:t>undersampling</a:t>
            </a:r>
            <a:r>
              <a:rPr lang="en-US" sz="2400" dirty="0"/>
              <a:t> to balance the dataset, especially if the data is imbalanced between suicide attempts and non-attempts</a:t>
            </a:r>
          </a:p>
          <a:p>
            <a:r>
              <a:rPr lang="en-US" sz="2400" b="1" dirty="0"/>
              <a:t>Data Integration</a:t>
            </a:r>
            <a:r>
              <a:rPr lang="en-US" sz="2400" dirty="0"/>
              <a:t>: Combine multiple datasets (e.g., from different regions or time periods) into a single, cohesive dataset for more comprehensive model training and better prediction performance.</a:t>
            </a:r>
            <a:endParaRPr lang="en-IN" sz="2400" dirty="0"/>
          </a:p>
          <a:p>
            <a:endParaRPr lang="en-US" dirty="0"/>
          </a:p>
        </p:txBody>
      </p:sp>
    </p:spTree>
    <p:extLst>
      <p:ext uri="{BB962C8B-B14F-4D97-AF65-F5344CB8AC3E}">
        <p14:creationId xmlns:p14="http://schemas.microsoft.com/office/powerpoint/2010/main" val="24862390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71C01-5208-489A-A3A6-AF3CB24A4AB4}"/>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2C39AA8B-A301-49BF-9DA8-22F614053810}"/>
              </a:ext>
            </a:extLst>
          </p:cNvPr>
          <p:cNvSpPr>
            <a:spLocks noGrp="1"/>
          </p:cNvSpPr>
          <p:nvPr>
            <p:ph idx="1"/>
          </p:nvPr>
        </p:nvSpPr>
        <p:spPr>
          <a:xfrm>
            <a:off x="-1" y="947651"/>
            <a:ext cx="12045822" cy="5544588"/>
          </a:xfrm>
        </p:spPr>
        <p:txBody>
          <a:bodyPr>
            <a:noAutofit/>
          </a:bodyPr>
          <a:lstStyle/>
          <a:p>
            <a:pPr algn="just">
              <a:lnSpc>
                <a:spcPct val="170000"/>
              </a:lnSpc>
            </a:pPr>
            <a:r>
              <a:rPr lang="en-US" sz="2400" dirty="0">
                <a:latin typeface="Times New Roman" panose="02020603050405020304" pitchFamily="18" charset="0"/>
                <a:cs typeface="Times New Roman" panose="02020603050405020304" pitchFamily="18" charset="0"/>
              </a:rPr>
              <a:t>[1] WHO. Causes of Death 2008: Data Sources and Methods. Department of Health Statistics and Informatics, World Health Organization; Geneva, Switzerland: 2011. </a:t>
            </a:r>
            <a:endParaRPr lang="en-IN" sz="2400" dirty="0">
              <a:latin typeface="Times New Roman" panose="02020603050405020304" pitchFamily="18" charset="0"/>
              <a:cs typeface="Times New Roman" panose="02020603050405020304" pitchFamily="18" charset="0"/>
            </a:endParaRPr>
          </a:p>
          <a:p>
            <a:pPr algn="just">
              <a:lnSpc>
                <a:spcPct val="170000"/>
              </a:lnSpc>
            </a:pPr>
            <a:r>
              <a:rPr lang="en-US" sz="2400" dirty="0">
                <a:latin typeface="Times New Roman" panose="02020603050405020304" pitchFamily="18" charset="0"/>
                <a:cs typeface="Times New Roman" panose="02020603050405020304" pitchFamily="18" charset="0"/>
              </a:rPr>
              <a:t>[2] Vijayakumar L. Indian research on suicide. Indian J Psychiatry.  2010;52: S291–S296. doi:10.4103/0019- 5545.69255. </a:t>
            </a:r>
            <a:endParaRPr lang="en-IN" sz="2400" dirty="0">
              <a:latin typeface="Times New Roman" panose="02020603050405020304" pitchFamily="18" charset="0"/>
              <a:cs typeface="Times New Roman" panose="02020603050405020304" pitchFamily="18" charset="0"/>
            </a:endParaRPr>
          </a:p>
          <a:p>
            <a:pPr algn="just">
              <a:lnSpc>
                <a:spcPct val="170000"/>
              </a:lnSpc>
            </a:pPr>
            <a:r>
              <a:rPr lang="en-US" sz="2400" dirty="0">
                <a:latin typeface="Times New Roman" panose="02020603050405020304" pitchFamily="18" charset="0"/>
                <a:cs typeface="Times New Roman" panose="02020603050405020304" pitchFamily="18" charset="0"/>
              </a:rPr>
              <a:t>[3] Radhakrishnan R, Andrade C. Suicide: An Indian perspective. Indian J Psychiatry. 2012; 54:304–19. </a:t>
            </a:r>
            <a:endParaRPr lang="en-IN" sz="2400" dirty="0">
              <a:latin typeface="Times New Roman" panose="02020603050405020304" pitchFamily="18" charset="0"/>
              <a:cs typeface="Times New Roman" panose="02020603050405020304" pitchFamily="18" charset="0"/>
            </a:endParaRPr>
          </a:p>
          <a:p>
            <a:pPr algn="just">
              <a:lnSpc>
                <a:spcPct val="170000"/>
              </a:lnSpc>
            </a:pPr>
            <a:r>
              <a:rPr lang="en-US" sz="2400" dirty="0">
                <a:latin typeface="Times New Roman" panose="02020603050405020304" pitchFamily="18" charset="0"/>
                <a:cs typeface="Times New Roman" panose="02020603050405020304" pitchFamily="18" charset="0"/>
              </a:rPr>
              <a:t>[4] </a:t>
            </a:r>
            <a:r>
              <a:rPr lang="en-US" sz="2400" dirty="0" err="1">
                <a:latin typeface="Times New Roman" panose="02020603050405020304" pitchFamily="18" charset="0"/>
                <a:cs typeface="Times New Roman" panose="02020603050405020304" pitchFamily="18" charset="0"/>
              </a:rPr>
              <a:t>Varnik</a:t>
            </a:r>
            <a:r>
              <a:rPr lang="en-US" sz="2400" dirty="0">
                <a:latin typeface="Times New Roman" panose="02020603050405020304" pitchFamily="18" charset="0"/>
                <a:cs typeface="Times New Roman" panose="02020603050405020304" pitchFamily="18" charset="0"/>
              </a:rPr>
              <a:t> P. Suicide in the world. Int. J. Environ. Res. Public Health. 2012; 9:760–771. </a:t>
            </a:r>
            <a:r>
              <a:rPr lang="en-US" sz="2400" dirty="0" err="1">
                <a:latin typeface="Times New Roman" panose="02020603050405020304" pitchFamily="18" charset="0"/>
                <a:cs typeface="Times New Roman" panose="02020603050405020304" pitchFamily="18" charset="0"/>
              </a:rPr>
              <a:t>doi</a:t>
            </a:r>
            <a:r>
              <a:rPr lang="en-US" sz="2400" dirty="0">
                <a:latin typeface="Times New Roman" panose="02020603050405020304" pitchFamily="18" charset="0"/>
                <a:cs typeface="Times New Roman" panose="02020603050405020304" pitchFamily="18" charset="0"/>
              </a:rPr>
              <a:t>: 10.3390/ijerph9030760.</a:t>
            </a:r>
            <a:endParaRPr lang="en-IN" sz="2400" dirty="0">
              <a:latin typeface="Times New Roman" panose="02020603050405020304" pitchFamily="18" charset="0"/>
              <a:cs typeface="Times New Roman" panose="02020603050405020304" pitchFamily="18" charset="0"/>
            </a:endParaRPr>
          </a:p>
          <a:p>
            <a:pPr marL="577850" indent="-577850">
              <a:buNone/>
            </a:pPr>
            <a:endParaRPr lang="en-US" sz="1600" dirty="0"/>
          </a:p>
          <a:p>
            <a:pPr marL="577850" indent="-577850">
              <a:buNone/>
            </a:pPr>
            <a:endParaRPr lang="en-US" sz="1600" dirty="0"/>
          </a:p>
        </p:txBody>
      </p:sp>
    </p:spTree>
    <p:extLst>
      <p:ext uri="{BB962C8B-B14F-4D97-AF65-F5344CB8AC3E}">
        <p14:creationId xmlns:p14="http://schemas.microsoft.com/office/powerpoint/2010/main" val="7887549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3C8ED-E8F7-40CD-8D41-BF01C7A7853D}"/>
              </a:ext>
            </a:extLst>
          </p:cNvPr>
          <p:cNvSpPr>
            <a:spLocks noGrp="1"/>
          </p:cNvSpPr>
          <p:nvPr>
            <p:ph type="title"/>
          </p:nvPr>
        </p:nvSpPr>
        <p:spPr/>
        <p:txBody>
          <a:bodyPr/>
          <a:lstStyle/>
          <a:p>
            <a:r>
              <a:rPr lang="en-IN" sz="4400" b="0" strike="noStrike" spc="-1" dirty="0">
                <a:solidFill>
                  <a:srgbClr val="FFFFFF"/>
                </a:solidFill>
                <a:latin typeface="Times New Roman"/>
              </a:rPr>
              <a:t>Git Hub Dashboard</a:t>
            </a:r>
            <a:endParaRPr lang="en-IN" dirty="0"/>
          </a:p>
        </p:txBody>
      </p:sp>
      <p:sp>
        <p:nvSpPr>
          <p:cNvPr id="4" name="Content Placeholder 2">
            <a:extLst>
              <a:ext uri="{FF2B5EF4-FFF2-40B4-BE49-F238E27FC236}">
                <a16:creationId xmlns:a16="http://schemas.microsoft.com/office/drawing/2014/main" id="{D0230333-6268-988A-D03E-098BB3A2845B}"/>
              </a:ext>
            </a:extLst>
          </p:cNvPr>
          <p:cNvSpPr txBox="1">
            <a:spLocks/>
          </p:cNvSpPr>
          <p:nvPr/>
        </p:nvSpPr>
        <p:spPr>
          <a:xfrm>
            <a:off x="199505" y="5497285"/>
            <a:ext cx="11779135" cy="994953"/>
          </a:xfrm>
          <a:prstGeom prst="rect">
            <a:avLst/>
          </a:prstGeom>
        </p:spPr>
        <p:txBody>
          <a:bodyPr vert="horz" lIns="91440" tIns="45720" rIns="91440" bIns="45720" rtlCol="0">
            <a:normAutofit/>
          </a:bodyPr>
          <a:lstStyle>
            <a:lvl1pPr marL="228600" indent="-228600" algn="just" defTabSz="914400" rtl="0" eaLnBrk="1" latinLnBrk="0" hangingPunct="1">
              <a:lnSpc>
                <a:spcPct val="90000"/>
              </a:lnSpc>
              <a:spcBef>
                <a:spcPts val="1000"/>
              </a:spcBef>
              <a:buFont typeface="Wingdings" panose="05000000000000000000" pitchFamily="2" charset="2"/>
              <a:buChar char="Ø"/>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just" defTabSz="914400" rtl="0" eaLnBrk="1" latinLnBrk="0" hangingPunct="1">
              <a:lnSpc>
                <a:spcPct val="90000"/>
              </a:lnSpc>
              <a:spcBef>
                <a:spcPts val="500"/>
              </a:spcBef>
              <a:buFont typeface="Wingdings" panose="05000000000000000000" pitchFamily="2" charset="2"/>
              <a:buChar char="q"/>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just" defTabSz="914400" rtl="0" eaLnBrk="1" latinLnBrk="0" hangingPunct="1">
              <a:lnSpc>
                <a:spcPct val="90000"/>
              </a:lnSpc>
              <a:spcBef>
                <a:spcPts val="500"/>
              </a:spcBef>
              <a:buFont typeface="Courier New" panose="02070309020205020404" pitchFamily="49" charset="0"/>
              <a:buChar char="o"/>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just"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p>
        </p:txBody>
      </p:sp>
      <p:pic>
        <p:nvPicPr>
          <p:cNvPr id="11" name="Picture 10">
            <a:extLst>
              <a:ext uri="{FF2B5EF4-FFF2-40B4-BE49-F238E27FC236}">
                <a16:creationId xmlns:a16="http://schemas.microsoft.com/office/drawing/2014/main" id="{ED6BAEDE-FCD2-94AF-9AF2-3A99591A5E3E}"/>
              </a:ext>
            </a:extLst>
          </p:cNvPr>
          <p:cNvPicPr>
            <a:picLocks noChangeAspect="1"/>
          </p:cNvPicPr>
          <p:nvPr/>
        </p:nvPicPr>
        <p:blipFill rotWithShape="1">
          <a:blip r:embed="rId2"/>
          <a:srcRect l="1625" t="24605" r="78751" b="18256"/>
          <a:stretch/>
        </p:blipFill>
        <p:spPr>
          <a:xfrm>
            <a:off x="2198915" y="4125685"/>
            <a:ext cx="468086" cy="195943"/>
          </a:xfrm>
          <a:prstGeom prst="rect">
            <a:avLst/>
          </a:prstGeom>
        </p:spPr>
      </p:pic>
      <p:pic>
        <p:nvPicPr>
          <p:cNvPr id="12" name="Picture 11">
            <a:extLst>
              <a:ext uri="{FF2B5EF4-FFF2-40B4-BE49-F238E27FC236}">
                <a16:creationId xmlns:a16="http://schemas.microsoft.com/office/drawing/2014/main" id="{2C470F4D-121C-AD0E-B441-3D4678B99933}"/>
              </a:ext>
            </a:extLst>
          </p:cNvPr>
          <p:cNvPicPr>
            <a:picLocks noChangeAspect="1"/>
          </p:cNvPicPr>
          <p:nvPr/>
        </p:nvPicPr>
        <p:blipFill rotWithShape="1">
          <a:blip r:embed="rId2"/>
          <a:srcRect l="1625" t="24605" r="78751" b="18256"/>
          <a:stretch/>
        </p:blipFill>
        <p:spPr>
          <a:xfrm>
            <a:off x="2057401" y="2166256"/>
            <a:ext cx="468086" cy="217716"/>
          </a:xfrm>
          <a:prstGeom prst="rect">
            <a:avLst/>
          </a:prstGeom>
        </p:spPr>
      </p:pic>
      <p:pic>
        <p:nvPicPr>
          <p:cNvPr id="13" name="Picture 12">
            <a:extLst>
              <a:ext uri="{FF2B5EF4-FFF2-40B4-BE49-F238E27FC236}">
                <a16:creationId xmlns:a16="http://schemas.microsoft.com/office/drawing/2014/main" id="{BB1E50EC-577C-CC91-939F-2DB8FC4054A7}"/>
              </a:ext>
            </a:extLst>
          </p:cNvPr>
          <p:cNvPicPr>
            <a:picLocks noChangeAspect="1"/>
          </p:cNvPicPr>
          <p:nvPr/>
        </p:nvPicPr>
        <p:blipFill rotWithShape="1">
          <a:blip r:embed="rId2"/>
          <a:srcRect l="1625" t="24605" r="78751" b="18256"/>
          <a:stretch/>
        </p:blipFill>
        <p:spPr>
          <a:xfrm>
            <a:off x="2302331" y="1654925"/>
            <a:ext cx="468086" cy="195943"/>
          </a:xfrm>
          <a:prstGeom prst="rect">
            <a:avLst/>
          </a:prstGeom>
        </p:spPr>
      </p:pic>
      <p:sp>
        <p:nvSpPr>
          <p:cNvPr id="7" name="Content Placeholder 6">
            <a:extLst>
              <a:ext uri="{FF2B5EF4-FFF2-40B4-BE49-F238E27FC236}">
                <a16:creationId xmlns:a16="http://schemas.microsoft.com/office/drawing/2014/main" id="{97FE618A-F58D-E548-B575-2FF5970DB5C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2794063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53613" y="2375670"/>
            <a:ext cx="6920484" cy="1595117"/>
          </a:xfrm>
          <a:prstGeom prst="rect">
            <a:avLst/>
          </a:prstGeom>
        </p:spPr>
        <p:txBody>
          <a:bodyPr wrap="none">
            <a:spAutoFit/>
          </a:bodyPr>
          <a:lstStyle/>
          <a:p>
            <a:pPr>
              <a:lnSpc>
                <a:spcPct val="107000"/>
              </a:lnSpc>
              <a:spcAft>
                <a:spcPts val="800"/>
              </a:spcAft>
            </a:pPr>
            <a:r>
              <a:rPr lang="en-US" sz="9600" i="1" dirty="0">
                <a:ln w="0"/>
                <a:solidFill>
                  <a:srgbClr val="FF6600"/>
                </a:solidFill>
                <a:effectLst>
                  <a:outerShdw blurRad="38100" dist="25400" dir="5400000" algn="ctr" rotWithShape="0">
                    <a:srgbClr val="6E747A">
                      <a:alpha val="43000"/>
                    </a:srgbClr>
                  </a:outerShdw>
                </a:effectLst>
                <a:latin typeface="Times New Roman" panose="02020603050405020304" pitchFamily="18" charset="0"/>
                <a:ea typeface="Calibri" panose="020F0502020204030204" pitchFamily="34" charset="0"/>
                <a:cs typeface="Times New Roman" panose="02020603050405020304" pitchFamily="18" charset="0"/>
              </a:rPr>
              <a:t>Any Queries?</a:t>
            </a:r>
            <a:endParaRPr lang="en-IN" sz="9600" dirty="0">
              <a:ln w="0"/>
              <a:solidFill>
                <a:srgbClr val="FF6600"/>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35130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53613" y="2375670"/>
            <a:ext cx="6603859" cy="1595117"/>
          </a:xfrm>
          <a:prstGeom prst="rect">
            <a:avLst/>
          </a:prstGeom>
        </p:spPr>
        <p:txBody>
          <a:bodyPr wrap="none">
            <a:spAutoFit/>
          </a:bodyPr>
          <a:lstStyle/>
          <a:p>
            <a:pPr>
              <a:lnSpc>
                <a:spcPct val="107000"/>
              </a:lnSpc>
              <a:spcAft>
                <a:spcPts val="800"/>
              </a:spcAft>
            </a:pPr>
            <a:r>
              <a:rPr lang="en-US" sz="9600" i="1" dirty="0">
                <a:ln w="0"/>
                <a:solidFill>
                  <a:srgbClr val="FF6600"/>
                </a:solidFill>
                <a:effectLst>
                  <a:outerShdw blurRad="38100" dist="25400" dir="5400000" algn="ctr" rotWithShape="0">
                    <a:srgbClr val="6E747A">
                      <a:alpha val="43000"/>
                    </a:srgbClr>
                  </a:outerShdw>
                </a:effectLst>
                <a:latin typeface="Times New Roman" panose="02020603050405020304" pitchFamily="18" charset="0"/>
                <a:ea typeface="Calibri" panose="020F0502020204030204" pitchFamily="34" charset="0"/>
                <a:cs typeface="Times New Roman" panose="02020603050405020304" pitchFamily="18" charset="0"/>
              </a:rPr>
              <a:t>Thank You!!!</a:t>
            </a:r>
            <a:endParaRPr lang="en-IN" sz="9600" dirty="0">
              <a:ln w="0"/>
              <a:solidFill>
                <a:srgbClr val="FF6600"/>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24965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92D7B-CF16-46D8-8243-8661747A4014}"/>
              </a:ext>
            </a:extLst>
          </p:cNvPr>
          <p:cNvSpPr>
            <a:spLocks noGrp="1"/>
          </p:cNvSpPr>
          <p:nvPr>
            <p:ph type="title"/>
          </p:nvPr>
        </p:nvSpPr>
        <p:spPr/>
        <p:txBody>
          <a:bodyPr/>
          <a:lstStyle/>
          <a:p>
            <a:r>
              <a:rPr lang="en-US" dirty="0"/>
              <a:t>Contents</a:t>
            </a:r>
            <a:endParaRPr lang="en-IN" dirty="0"/>
          </a:p>
        </p:txBody>
      </p:sp>
      <p:sp>
        <p:nvSpPr>
          <p:cNvPr id="3" name="Content Placeholder 2">
            <a:extLst>
              <a:ext uri="{FF2B5EF4-FFF2-40B4-BE49-F238E27FC236}">
                <a16:creationId xmlns:a16="http://schemas.microsoft.com/office/drawing/2014/main" id="{0B9CA917-AD8E-4861-804D-4A5A6A205591}"/>
              </a:ext>
            </a:extLst>
          </p:cNvPr>
          <p:cNvSpPr>
            <a:spLocks noGrp="1"/>
          </p:cNvSpPr>
          <p:nvPr>
            <p:ph idx="1"/>
          </p:nvPr>
        </p:nvSpPr>
        <p:spPr>
          <a:xfrm>
            <a:off x="199505" y="1097279"/>
            <a:ext cx="5006977" cy="5394960"/>
          </a:xfrm>
        </p:spPr>
        <p:txBody>
          <a:bodyPr>
            <a:normAutofit fontScale="92500" lnSpcReduction="10000"/>
          </a:bodyPr>
          <a:lstStyle/>
          <a:p>
            <a:pPr marL="461963" indent="-461963">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Abstract		</a:t>
            </a:r>
          </a:p>
          <a:p>
            <a:pPr marL="461963" indent="-461963">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Problem Statement</a:t>
            </a:r>
          </a:p>
          <a:p>
            <a:pPr marL="461963" indent="-461963">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Objectives</a:t>
            </a:r>
          </a:p>
          <a:p>
            <a:pPr marL="461963" indent="-461963">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Literature survey </a:t>
            </a:r>
          </a:p>
          <a:p>
            <a:pPr marL="461963" indent="-461963">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Proposed Work </a:t>
            </a:r>
          </a:p>
          <a:p>
            <a:pPr marL="461963" indent="-461963">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Introduction</a:t>
            </a:r>
          </a:p>
          <a:p>
            <a:pPr marL="461963" indent="-461963">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Existing System</a:t>
            </a:r>
          </a:p>
          <a:p>
            <a:pPr marL="461963" indent="-461963">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Proposed System</a:t>
            </a:r>
          </a:p>
        </p:txBody>
      </p:sp>
      <p:sp>
        <p:nvSpPr>
          <p:cNvPr id="5" name="TextBox 4">
            <a:extLst>
              <a:ext uri="{FF2B5EF4-FFF2-40B4-BE49-F238E27FC236}">
                <a16:creationId xmlns:a16="http://schemas.microsoft.com/office/drawing/2014/main" id="{039A4CAC-15CA-1DFF-D1E2-2708C452071F}"/>
              </a:ext>
            </a:extLst>
          </p:cNvPr>
          <p:cNvSpPr txBox="1"/>
          <p:nvPr/>
        </p:nvSpPr>
        <p:spPr>
          <a:xfrm>
            <a:off x="5719664" y="938321"/>
            <a:ext cx="5980923" cy="6447855"/>
          </a:xfrm>
          <a:prstGeom prst="rect">
            <a:avLst/>
          </a:prstGeom>
          <a:noFill/>
        </p:spPr>
        <p:txBody>
          <a:bodyPr wrap="square">
            <a:spAutoFit/>
          </a:bodyPr>
          <a:lstStyle/>
          <a:p>
            <a:pPr marL="461963" indent="-461963">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sz="2600" dirty="0">
                <a:latin typeface="Times New Roman" panose="02020603050405020304" pitchFamily="18" charset="0"/>
                <a:cs typeface="Times New Roman" panose="02020603050405020304" pitchFamily="18" charset="0"/>
              </a:rPr>
              <a:t>Planning</a:t>
            </a:r>
          </a:p>
          <a:p>
            <a:pPr marL="461963" indent="-461963">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sz="2600" dirty="0">
                <a:latin typeface="Times New Roman" panose="02020603050405020304" pitchFamily="18" charset="0"/>
                <a:cs typeface="Times New Roman" panose="02020603050405020304" pitchFamily="18" charset="0"/>
              </a:rPr>
              <a:t>Requirements</a:t>
            </a:r>
          </a:p>
          <a:p>
            <a:pPr marL="461963" indent="-461963">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sz="2600" dirty="0">
                <a:latin typeface="Times New Roman" panose="02020603050405020304" pitchFamily="18" charset="0"/>
                <a:cs typeface="Times New Roman" panose="02020603050405020304" pitchFamily="18" charset="0"/>
              </a:rPr>
              <a:t>UML Diagram</a:t>
            </a:r>
          </a:p>
          <a:p>
            <a:pPr marL="461963" indent="-461963">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sz="2600" dirty="0">
                <a:latin typeface="Times New Roman" panose="02020603050405020304" pitchFamily="18" charset="0"/>
                <a:cs typeface="Times New Roman" panose="02020603050405020304" pitchFamily="18" charset="0"/>
              </a:rPr>
              <a:t>Data Flow Diagram</a:t>
            </a:r>
          </a:p>
          <a:p>
            <a:pPr marL="461963" indent="-461963">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sz="2600" dirty="0">
                <a:latin typeface="Times New Roman" panose="02020603050405020304" pitchFamily="18" charset="0"/>
                <a:cs typeface="Times New Roman" panose="02020603050405020304" pitchFamily="18" charset="0"/>
              </a:rPr>
              <a:t>Data Processing Techniques</a:t>
            </a:r>
          </a:p>
          <a:p>
            <a:pPr marL="461963" indent="-461963">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sz="2600" dirty="0">
                <a:latin typeface="Times New Roman" panose="02020603050405020304" pitchFamily="18" charset="0"/>
                <a:cs typeface="Times New Roman" panose="02020603050405020304" pitchFamily="18" charset="0"/>
              </a:rPr>
              <a:t>References</a:t>
            </a:r>
          </a:p>
          <a:p>
            <a:pPr marL="461963" indent="-461963">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sz="2600" dirty="0">
                <a:latin typeface="Times New Roman" panose="02020603050405020304" pitchFamily="18" charset="0"/>
                <a:cs typeface="Times New Roman" panose="02020603050405020304" pitchFamily="18" charset="0"/>
              </a:rPr>
              <a:t>GitHub Link</a:t>
            </a:r>
          </a:p>
          <a:p>
            <a:pPr marL="461963" indent="-461963">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sz="2600" dirty="0">
                <a:latin typeface="Times New Roman" panose="02020603050405020304" pitchFamily="18" charset="0"/>
                <a:cs typeface="Times New Roman" panose="02020603050405020304" pitchFamily="18" charset="0"/>
              </a:rPr>
              <a:t>Queries</a:t>
            </a:r>
          </a:p>
          <a:p>
            <a:pPr marL="461963" indent="-461963">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endParaRPr lang="en-US"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320946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a:t>
            </a:r>
            <a:endParaRPr lang="en-IN" dirty="0"/>
          </a:p>
        </p:txBody>
      </p:sp>
      <p:sp>
        <p:nvSpPr>
          <p:cNvPr id="6" name="Content Placeholder 2">
            <a:extLst>
              <a:ext uri="{FF2B5EF4-FFF2-40B4-BE49-F238E27FC236}">
                <a16:creationId xmlns:a16="http://schemas.microsoft.com/office/drawing/2014/main" id="{8D3944A0-0FCB-46FB-9E73-72A37CA2B00B}"/>
              </a:ext>
            </a:extLst>
          </p:cNvPr>
          <p:cNvSpPr>
            <a:spLocks noGrp="1"/>
          </p:cNvSpPr>
          <p:nvPr>
            <p:ph idx="1"/>
          </p:nvPr>
        </p:nvSpPr>
        <p:spPr>
          <a:xfrm>
            <a:off x="-67179" y="1084217"/>
            <a:ext cx="12259179" cy="5449584"/>
          </a:xfrm>
        </p:spPr>
        <p:txBody>
          <a:bodyPr>
            <a:noAutofit/>
          </a:bodyPr>
          <a:lstStyle/>
          <a:p>
            <a:pPr marL="0" indent="0" algn="just">
              <a:lnSpc>
                <a:spcPct val="115000"/>
              </a:lnSpc>
              <a:spcAft>
                <a:spcPts val="800"/>
              </a:spcAft>
              <a:buNone/>
            </a:pPr>
            <a:r>
              <a:rPr lang="en-US" sz="2400" dirty="0">
                <a:ea typeface="Calibri" panose="020F0502020204030204" pitchFamily="34" charset="0"/>
              </a:rPr>
              <a:t>		</a:t>
            </a:r>
            <a:r>
              <a:rPr lang="en-US" sz="2400" dirty="0"/>
              <a:t> Suicide is increasingly becoming a serious concern for the society. In fact, it is one of the largest cause of deaths in today’s world. Hence it is necessary to stop this menace by developing accurate prediction systems based on available data. The paper primarily analysis the suicide data, identify significant attributes contributing towards suicide attempt and predict future such attempts with significant precision. A comparison between 2 machine learning algorithms: - Decision Tee, and Naïve Bayes for suicide prediction has been made here. The scope of this research is to understand the effectiveness of these algorithms for preventing future suicides. Analyzing and predicting suicide attempts is a complex and critical challenge in public health. This problem involves collecting and analyzing data on various risk factors, such as mental health, social, and demographic factors, to identify patterns and early warning signs</a:t>
            </a:r>
            <a:r>
              <a:rPr lang="en-IN" sz="2200" dirty="0">
                <a:ea typeface="Calibri" panose="020F0502020204030204" pitchFamily="34" charset="0"/>
              </a:rPr>
              <a:t>.</a:t>
            </a:r>
          </a:p>
        </p:txBody>
      </p:sp>
    </p:spTree>
    <p:extLst>
      <p:ext uri="{BB962C8B-B14F-4D97-AF65-F5344CB8AC3E}">
        <p14:creationId xmlns:p14="http://schemas.microsoft.com/office/powerpoint/2010/main" val="17511205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92AF8-49DD-96A6-A777-DB5D8AFB4AA7}"/>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71F8C4B9-74C9-ACFF-DE2B-13C5BD977F6C}"/>
              </a:ext>
            </a:extLst>
          </p:cNvPr>
          <p:cNvSpPr>
            <a:spLocks noGrp="1"/>
          </p:cNvSpPr>
          <p:nvPr>
            <p:ph idx="1"/>
          </p:nvPr>
        </p:nvSpPr>
        <p:spPr/>
        <p:txBody>
          <a:bodyPr>
            <a:normAutofit/>
          </a:bodyPr>
          <a:lstStyle/>
          <a:p>
            <a:pPr marL="0" indent="0">
              <a:lnSpc>
                <a:spcPct val="150000"/>
              </a:lnSpc>
              <a:buNone/>
            </a:pPr>
            <a:r>
              <a:rPr lang="en-IN" sz="22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a:latin typeface="Times New Roman" panose="02020603050405020304" pitchFamily="18" charset="0"/>
                <a:ea typeface="Calibri" panose="020F0502020204030204" pitchFamily="34" charset="0"/>
                <a:cs typeface="Times New Roman" panose="02020603050405020304" pitchFamily="18" charset="0"/>
              </a:rPr>
              <a:t>The increasing prevalence of suicide as a major cause of death worldwide poses a significant challenge to societal well-being. Effective prevention strategies require accurate prediction systems to identify individuals at risk and enable timely interventions. This research aims to analyze suicide-related data, identify key attributes influencing suicide attempts, and compare the performance of two machine learning algorithms—Decision Tree and Naïve Bayes—in predicting such incidents. The objective is to evaluate the effectiveness of these algorithms in aiding suicide prevention efforts and reducing the occurrence of future suicide attempts.</a:t>
            </a:r>
            <a:endParaRPr lang="en-IN" sz="2400" dirty="0"/>
          </a:p>
        </p:txBody>
      </p:sp>
    </p:spTree>
    <p:extLst>
      <p:ext uri="{BB962C8B-B14F-4D97-AF65-F5344CB8AC3E}">
        <p14:creationId xmlns:p14="http://schemas.microsoft.com/office/powerpoint/2010/main" val="35017557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1F7EE-8F47-1455-8842-92CBB29387E9}"/>
              </a:ext>
            </a:extLst>
          </p:cNvPr>
          <p:cNvSpPr>
            <a:spLocks noGrp="1"/>
          </p:cNvSpPr>
          <p:nvPr>
            <p:ph type="title"/>
          </p:nvPr>
        </p:nvSpPr>
        <p:spPr/>
        <p:txBody>
          <a:bodyPr/>
          <a:lstStyle/>
          <a:p>
            <a:r>
              <a:rPr lang="en-IN" dirty="0"/>
              <a:t>Objective Of Project</a:t>
            </a:r>
          </a:p>
        </p:txBody>
      </p:sp>
      <p:sp>
        <p:nvSpPr>
          <p:cNvPr id="3" name="Content Placeholder 2">
            <a:extLst>
              <a:ext uri="{FF2B5EF4-FFF2-40B4-BE49-F238E27FC236}">
                <a16:creationId xmlns:a16="http://schemas.microsoft.com/office/drawing/2014/main" id="{A274AE80-4BA0-4C37-1996-1CA774216AD7}"/>
              </a:ext>
            </a:extLst>
          </p:cNvPr>
          <p:cNvSpPr>
            <a:spLocks noGrp="1"/>
          </p:cNvSpPr>
          <p:nvPr>
            <p:ph idx="1"/>
          </p:nvPr>
        </p:nvSpPr>
        <p:spPr/>
        <p:txBody>
          <a:bodyPr>
            <a:normAutofit/>
          </a:bodyPr>
          <a:lstStyle/>
          <a:p>
            <a:pPr algn="l">
              <a:lnSpc>
                <a:spcPct val="150000"/>
              </a:lnSpc>
            </a:pPr>
            <a:r>
              <a:rPr lang="en-US" sz="2400" dirty="0"/>
              <a:t>The primary objective of this project is to develop a robust and accurate suicide prediction system by analyzing relevant data to identify significant factors contributing to suicide attempts.</a:t>
            </a:r>
          </a:p>
          <a:p>
            <a:pPr algn="l">
              <a:lnSpc>
                <a:spcPct val="150000"/>
              </a:lnSpc>
            </a:pPr>
            <a:r>
              <a:rPr lang="en-US" sz="2400" dirty="0"/>
              <a:t>Specifically, the project aims to identify and analyze key attributes influencing suicide attempts through data analysis. Implement and evaluate two machine learning algorithms—Decision Tree and Naïve Bayes—for predicting suicide attempts.</a:t>
            </a:r>
          </a:p>
          <a:p>
            <a:pPr algn="l">
              <a:lnSpc>
                <a:spcPct val="150000"/>
              </a:lnSpc>
            </a:pPr>
            <a:r>
              <a:rPr lang="en-US" sz="2400" dirty="0"/>
              <a:t>Provide insights to support early interventions and preventive measures, ultimately contributing to a reduction in suicide rates.</a:t>
            </a:r>
          </a:p>
          <a:p>
            <a:pPr algn="l">
              <a:lnSpc>
                <a:spcPct val="150000"/>
              </a:lnSpc>
            </a:pPr>
            <a:endParaRPr lang="en-US" sz="2400" dirty="0"/>
          </a:p>
          <a:p>
            <a:pPr algn="l">
              <a:lnSpc>
                <a:spcPct val="200000"/>
              </a:lnSpc>
            </a:pPr>
            <a:endParaRPr lang="en-US" sz="2400" dirty="0"/>
          </a:p>
          <a:p>
            <a:pPr algn="l">
              <a:lnSpc>
                <a:spcPct val="200000"/>
              </a:lnSpc>
            </a:pPr>
            <a:endParaRPr lang="en-IN" sz="2400" dirty="0"/>
          </a:p>
        </p:txBody>
      </p:sp>
    </p:spTree>
    <p:extLst>
      <p:ext uri="{BB962C8B-B14F-4D97-AF65-F5344CB8AC3E}">
        <p14:creationId xmlns:p14="http://schemas.microsoft.com/office/powerpoint/2010/main" val="29935499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97A1D-CBEE-1D34-8F97-5899473B977D}"/>
              </a:ext>
            </a:extLst>
          </p:cNvPr>
          <p:cNvSpPr>
            <a:spLocks noGrp="1"/>
          </p:cNvSpPr>
          <p:nvPr>
            <p:ph type="title"/>
          </p:nvPr>
        </p:nvSpPr>
        <p:spPr/>
        <p:txBody>
          <a:bodyPr/>
          <a:lstStyle/>
          <a:p>
            <a:r>
              <a:rPr lang="en-IN" dirty="0"/>
              <a:t>Literature Survey</a:t>
            </a:r>
          </a:p>
        </p:txBody>
      </p:sp>
      <p:graphicFrame>
        <p:nvGraphicFramePr>
          <p:cNvPr id="8" name="Content Placeholder 7">
            <a:extLst>
              <a:ext uri="{FF2B5EF4-FFF2-40B4-BE49-F238E27FC236}">
                <a16:creationId xmlns:a16="http://schemas.microsoft.com/office/drawing/2014/main" id="{04F5A9B1-3C70-D902-823A-C945B0E830F9}"/>
              </a:ext>
            </a:extLst>
          </p:cNvPr>
          <p:cNvGraphicFramePr>
            <a:graphicFrameLocks noGrp="1"/>
          </p:cNvGraphicFramePr>
          <p:nvPr>
            <p:ph idx="1"/>
            <p:extLst>
              <p:ext uri="{D42A27DB-BD31-4B8C-83A1-F6EECF244321}">
                <p14:modId xmlns:p14="http://schemas.microsoft.com/office/powerpoint/2010/main" val="3594389103"/>
              </p:ext>
            </p:extLst>
          </p:nvPr>
        </p:nvGraphicFramePr>
        <p:xfrm>
          <a:off x="-2" y="947651"/>
          <a:ext cx="12191999" cy="6126480"/>
        </p:xfrm>
        <a:graphic>
          <a:graphicData uri="http://schemas.openxmlformats.org/drawingml/2006/table">
            <a:tbl>
              <a:tblPr firstRow="1" bandRow="1">
                <a:tableStyleId>{5C22544A-7EE6-4342-B048-85BDC9FD1C3A}</a:tableStyleId>
              </a:tblPr>
              <a:tblGrid>
                <a:gridCol w="363038">
                  <a:extLst>
                    <a:ext uri="{9D8B030D-6E8A-4147-A177-3AD203B41FA5}">
                      <a16:colId xmlns:a16="http://schemas.microsoft.com/office/drawing/2014/main" val="1357136870"/>
                    </a:ext>
                  </a:extLst>
                </a:gridCol>
                <a:gridCol w="2740876">
                  <a:extLst>
                    <a:ext uri="{9D8B030D-6E8A-4147-A177-3AD203B41FA5}">
                      <a16:colId xmlns:a16="http://schemas.microsoft.com/office/drawing/2014/main" val="2292640976"/>
                    </a:ext>
                  </a:extLst>
                </a:gridCol>
                <a:gridCol w="1669762">
                  <a:extLst>
                    <a:ext uri="{9D8B030D-6E8A-4147-A177-3AD203B41FA5}">
                      <a16:colId xmlns:a16="http://schemas.microsoft.com/office/drawing/2014/main" val="1724583953"/>
                    </a:ext>
                  </a:extLst>
                </a:gridCol>
                <a:gridCol w="1649275">
                  <a:extLst>
                    <a:ext uri="{9D8B030D-6E8A-4147-A177-3AD203B41FA5}">
                      <a16:colId xmlns:a16="http://schemas.microsoft.com/office/drawing/2014/main" val="610459610"/>
                    </a:ext>
                  </a:extLst>
                </a:gridCol>
                <a:gridCol w="1495615">
                  <a:extLst>
                    <a:ext uri="{9D8B030D-6E8A-4147-A177-3AD203B41FA5}">
                      <a16:colId xmlns:a16="http://schemas.microsoft.com/office/drawing/2014/main" val="521618743"/>
                    </a:ext>
                  </a:extLst>
                </a:gridCol>
                <a:gridCol w="2427814">
                  <a:extLst>
                    <a:ext uri="{9D8B030D-6E8A-4147-A177-3AD203B41FA5}">
                      <a16:colId xmlns:a16="http://schemas.microsoft.com/office/drawing/2014/main" val="4064469685"/>
                    </a:ext>
                  </a:extLst>
                </a:gridCol>
                <a:gridCol w="1845619">
                  <a:extLst>
                    <a:ext uri="{9D8B030D-6E8A-4147-A177-3AD203B41FA5}">
                      <a16:colId xmlns:a16="http://schemas.microsoft.com/office/drawing/2014/main" val="3850867305"/>
                    </a:ext>
                  </a:extLst>
                </a:gridCol>
              </a:tblGrid>
              <a:tr h="878413">
                <a:tc>
                  <a:txBody>
                    <a:bodyPr/>
                    <a:lstStyle/>
                    <a:p>
                      <a:r>
                        <a:rPr lang="en-IN" dirty="0">
                          <a:ln>
                            <a:noFill/>
                          </a:ln>
                          <a:latin typeface="Times New Roman" panose="02020603050405020304" pitchFamily="18" charset="0"/>
                          <a:cs typeface="Times New Roman" panose="02020603050405020304" pitchFamily="18" charset="0"/>
                        </a:rPr>
                        <a:t>No</a:t>
                      </a:r>
                    </a:p>
                  </a:txBody>
                  <a:tcPr/>
                </a:tc>
                <a:tc>
                  <a:txBody>
                    <a:bodyPr/>
                    <a:lstStyle/>
                    <a:p>
                      <a:r>
                        <a:rPr lang="en-IN" dirty="0">
                          <a:ln>
                            <a:noFill/>
                          </a:ln>
                          <a:latin typeface="Times New Roman" panose="02020603050405020304" pitchFamily="18" charset="0"/>
                          <a:cs typeface="Times New Roman" panose="02020603050405020304" pitchFamily="18" charset="0"/>
                        </a:rPr>
                        <a:t>Title</a:t>
                      </a:r>
                    </a:p>
                  </a:txBody>
                  <a:tcPr/>
                </a:tc>
                <a:tc>
                  <a:txBody>
                    <a:bodyPr/>
                    <a:lstStyle/>
                    <a:p>
                      <a:r>
                        <a:rPr lang="en-IN" dirty="0">
                          <a:ln>
                            <a:noFill/>
                          </a:ln>
                          <a:latin typeface="Times New Roman" panose="02020603050405020304" pitchFamily="18" charset="0"/>
                          <a:cs typeface="Times New Roman" panose="02020603050405020304" pitchFamily="18" charset="0"/>
                        </a:rPr>
                        <a:t>Author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n>
                            <a:noFill/>
                          </a:ln>
                        </a:rPr>
                        <a:t>Journal Name &amp; Year</a:t>
                      </a:r>
                    </a:p>
                    <a:p>
                      <a:endParaRPr lang="en-IN" dirty="0">
                        <a:ln>
                          <a:noFill/>
                        </a:ln>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n>
                            <a:noFill/>
                          </a:ln>
                        </a:rPr>
                        <a:t>Methodology Adapted</a:t>
                      </a:r>
                    </a:p>
                    <a:p>
                      <a:endParaRPr lang="en-IN" dirty="0">
                        <a:ln>
                          <a:noFill/>
                        </a:ln>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n>
                            <a:noFill/>
                          </a:ln>
                        </a:rPr>
                        <a:t>Key Findings</a:t>
                      </a:r>
                    </a:p>
                    <a:p>
                      <a:endParaRPr lang="en-IN" dirty="0">
                        <a:ln>
                          <a:noFill/>
                        </a:ln>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Calibri" panose="020F0502020204030204"/>
                          <a:ea typeface="+mn-ea"/>
                          <a:cs typeface="+mn-cs"/>
                        </a:rPr>
                        <a:t>Gaps</a:t>
                      </a:r>
                      <a:endParaRPr kumimoji="0" lang="en-US" sz="1800" b="1" i="0" u="none" strike="noStrike" kern="1200" cap="none" spc="0" normalizeH="0" baseline="0" noProof="0" dirty="0">
                        <a:ln>
                          <a:noFill/>
                        </a:ln>
                        <a:solidFill>
                          <a:prstClr val="white"/>
                        </a:solidFill>
                        <a:effectLst/>
                        <a:uLnTx/>
                        <a:uFillTx/>
                        <a:latin typeface="Calibri" panose="020F0502020204030204"/>
                        <a:ea typeface="+mn-ea"/>
                        <a:cs typeface="+mn-cs"/>
                      </a:endParaRPr>
                    </a:p>
                  </a:txBody>
                  <a:tcPr/>
                </a:tc>
                <a:extLst>
                  <a:ext uri="{0D108BD9-81ED-4DB2-BD59-A6C34878D82A}">
                    <a16:rowId xmlns:a16="http://schemas.microsoft.com/office/drawing/2014/main" val="2733511932"/>
                  </a:ext>
                </a:extLst>
              </a:tr>
              <a:tr h="1668984">
                <a:tc>
                  <a:txBody>
                    <a:bodyPr/>
                    <a:lstStyle/>
                    <a:p>
                      <a:r>
                        <a:rPr lang="en-IN" dirty="0">
                          <a:ln>
                            <a:noFill/>
                          </a:ln>
                          <a:latin typeface="Times New Roman" panose="02020603050405020304" pitchFamily="18" charset="0"/>
                          <a:cs typeface="Times New Roman" panose="02020603050405020304" pitchFamily="18" charset="0"/>
                        </a:rPr>
                        <a: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n>
                            <a:noFill/>
                          </a:ln>
                        </a:rPr>
                        <a:t>Suicidal Ideation Detection: A Review of Machine Learning Methods and Applications.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err="1">
                          <a:ln>
                            <a:noFill/>
                          </a:ln>
                        </a:rPr>
                        <a:t>Shaoxiong</a:t>
                      </a:r>
                      <a:r>
                        <a:rPr lang="fr-FR" dirty="0">
                          <a:ln>
                            <a:noFill/>
                          </a:ln>
                        </a:rPr>
                        <a:t> Ji, </a:t>
                      </a:r>
                      <a:r>
                        <a:rPr lang="fr-FR" dirty="0" err="1">
                          <a:ln>
                            <a:noFill/>
                          </a:ln>
                        </a:rPr>
                        <a:t>Shirui</a:t>
                      </a:r>
                      <a:r>
                        <a:rPr lang="fr-FR" dirty="0">
                          <a:ln>
                            <a:noFill/>
                          </a:ln>
                        </a:rPr>
                        <a:t> Pan, Xue </a:t>
                      </a:r>
                      <a:r>
                        <a:rPr lang="fr-FR" dirty="0" err="1">
                          <a:ln>
                            <a:noFill/>
                          </a:ln>
                        </a:rPr>
                        <a:t>Li,ErikCambria</a:t>
                      </a:r>
                      <a:r>
                        <a:rPr lang="fr-FR" dirty="0">
                          <a:ln>
                            <a:noFill/>
                          </a:ln>
                        </a:rPr>
                        <a:t>, </a:t>
                      </a:r>
                      <a:r>
                        <a:rPr lang="fr-FR" dirty="0" err="1">
                          <a:ln>
                            <a:noFill/>
                          </a:ln>
                        </a:rPr>
                        <a:t>Guodong</a:t>
                      </a:r>
                      <a:r>
                        <a:rPr lang="fr-FR" dirty="0">
                          <a:ln>
                            <a:noFill/>
                          </a:ln>
                        </a:rPr>
                        <a:t> Long</a:t>
                      </a:r>
                      <a:r>
                        <a:rPr lang="en-US" sz="1800" b="0" kern="1200" dirty="0">
                          <a:ln>
                            <a:noFill/>
                          </a:ln>
                          <a:solidFill>
                            <a:schemeClr val="tx1"/>
                          </a:solidFill>
                          <a:effectLst/>
                          <a:latin typeface="Times New Roman" panose="02020603050405020304" pitchFamily="18" charset="0"/>
                          <a:cs typeface="Times New Roman" panose="02020603050405020304" pitchFamily="18" charset="0"/>
                        </a:rPr>
                        <a:t>.</a:t>
                      </a:r>
                      <a:endParaRPr lang="en-US" dirty="0">
                        <a:ln>
                          <a:noFill/>
                        </a:ln>
                      </a:endParaRPr>
                    </a:p>
                  </a:txBody>
                  <a:tcPr/>
                </a:tc>
                <a:tc>
                  <a:txBody>
                    <a:bodyPr/>
                    <a:lstStyle/>
                    <a:p>
                      <a:r>
                        <a:rPr lang="en-US" dirty="0">
                          <a:ln>
                            <a:noFill/>
                          </a:ln>
                        </a:rPr>
                        <a:t>IEEE </a:t>
                      </a:r>
                      <a:r>
                        <a:rPr lang="en-US" dirty="0" err="1">
                          <a:ln>
                            <a:noFill/>
                          </a:ln>
                        </a:rPr>
                        <a:t>Transactionson</a:t>
                      </a:r>
                      <a:r>
                        <a:rPr lang="en-US" baseline="0" dirty="0">
                          <a:ln>
                            <a:noFill/>
                          </a:ln>
                        </a:rPr>
                        <a:t> </a:t>
                      </a:r>
                      <a:r>
                        <a:rPr lang="en-US" dirty="0">
                          <a:ln>
                            <a:noFill/>
                          </a:ln>
                        </a:rPr>
                        <a:t>Computational Social Systems,</a:t>
                      </a:r>
                    </a:p>
                    <a:p>
                      <a:r>
                        <a:rPr lang="en-US" dirty="0">
                          <a:ln>
                            <a:noFill/>
                          </a:ln>
                        </a:rPr>
                        <a:t>2020.</a:t>
                      </a:r>
                      <a:endParaRPr lang="en-IN" dirty="0">
                        <a:ln>
                          <a:noFill/>
                        </a:ln>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n>
                            <a:noFill/>
                          </a:ln>
                        </a:rPr>
                        <a:t>Machine Learning Techniques.</a:t>
                      </a:r>
                    </a:p>
                    <a:p>
                      <a:endParaRPr lang="en-IN" dirty="0">
                        <a:ln>
                          <a:noFill/>
                        </a:ln>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n>
                            <a:noFill/>
                          </a:ln>
                        </a:rPr>
                        <a:t>Machine learning can be effective in detecting suicidal ideation.</a:t>
                      </a:r>
                    </a:p>
                    <a:p>
                      <a:endParaRPr lang="en-IN" dirty="0">
                        <a:ln>
                          <a:noFill/>
                        </a:ln>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n>
                            <a:noFill/>
                          </a:ln>
                        </a:rPr>
                        <a:t>Limited availability of labeled data for suicidal ideation detection.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white"/>
                        </a:solidFill>
                        <a:effectLst/>
                        <a:uLnTx/>
                        <a:uFillTx/>
                        <a:latin typeface="Calibri" panose="020F0502020204030204"/>
                        <a:ea typeface="+mn-ea"/>
                        <a:cs typeface="+mn-cs"/>
                      </a:endParaRPr>
                    </a:p>
                  </a:txBody>
                  <a:tcPr/>
                </a:tc>
                <a:extLst>
                  <a:ext uri="{0D108BD9-81ED-4DB2-BD59-A6C34878D82A}">
                    <a16:rowId xmlns:a16="http://schemas.microsoft.com/office/drawing/2014/main" val="97427888"/>
                  </a:ext>
                </a:extLst>
              </a:tr>
              <a:tr h="1470743">
                <a:tc>
                  <a:txBody>
                    <a:bodyPr/>
                    <a:lstStyle/>
                    <a:p>
                      <a:r>
                        <a:rPr lang="en-IN" dirty="0">
                          <a:ln>
                            <a:noFill/>
                          </a:ln>
                          <a:latin typeface="Times New Roman" panose="02020603050405020304" pitchFamily="18" charset="0"/>
                          <a:cs typeface="Times New Roman" panose="02020603050405020304" pitchFamily="18" charset="0"/>
                        </a:rPr>
                        <a:t>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n>
                            <a:noFill/>
                          </a:ln>
                        </a:rPr>
                        <a:t>A Suicidal Ideation Detection Framework on Social Media Using Machine Learning and Genetic Algorithms.</a:t>
                      </a:r>
                    </a:p>
                    <a:p>
                      <a:endParaRPr lang="en-IN" dirty="0">
                        <a:ln>
                          <a:noFill/>
                        </a:ln>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n>
                            <a:noFill/>
                          </a:ln>
                        </a:rPr>
                        <a:t>Abdallah </a:t>
                      </a:r>
                      <a:r>
                        <a:rPr lang="en-US" dirty="0" err="1">
                          <a:ln>
                            <a:noFill/>
                          </a:ln>
                        </a:rPr>
                        <a:t>Basyouni</a:t>
                      </a:r>
                      <a:r>
                        <a:rPr lang="en-US" dirty="0">
                          <a:ln>
                            <a:noFill/>
                          </a:ln>
                        </a:rPr>
                        <a:t>, Abdullah Alharbi, Hatem.</a:t>
                      </a:r>
                      <a:endParaRPr lang="en-IN" dirty="0">
                        <a:ln>
                          <a:noFill/>
                        </a:ln>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n>
                            <a:noFill/>
                          </a:ln>
                        </a:rPr>
                        <a:t>IEEE Access,2024.</a:t>
                      </a:r>
                    </a:p>
                    <a:p>
                      <a:endParaRPr lang="en-IN" dirty="0">
                        <a:ln>
                          <a:noFill/>
                        </a:ln>
                        <a:noFill/>
                        <a:latin typeface="Times New Roman" panose="02020603050405020304" pitchFamily="18" charset="0"/>
                        <a:cs typeface="Times New Roman" panose="02020603050405020304" pitchFamily="18" charset="0"/>
                      </a:endParaRPr>
                    </a:p>
                  </a:txBody>
                  <a:tcPr marB="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n>
                            <a:noFill/>
                          </a:ln>
                        </a:rPr>
                        <a:t>machine learning classifiers and a genetic algorithm.</a:t>
                      </a:r>
                    </a:p>
                    <a:p>
                      <a:endParaRPr lang="en-IN" dirty="0">
                        <a:ln>
                          <a:noFill/>
                        </a:ln>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n>
                            <a:noFill/>
                          </a:ln>
                        </a:rPr>
                        <a:t>used machine learning algorithms were random forest, SVM and logistic regression</a:t>
                      </a:r>
                    </a:p>
                    <a:p>
                      <a:endParaRPr lang="en-IN" dirty="0">
                        <a:ln>
                          <a:noFill/>
                        </a:ln>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n>
                            <a:noFill/>
                          </a:ln>
                        </a:rPr>
                        <a:t>Lack of standardization in data collection.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white"/>
                        </a:solidFill>
                        <a:effectLst/>
                        <a:uLnTx/>
                        <a:uFillTx/>
                        <a:latin typeface="Calibri" panose="020F0502020204030204"/>
                        <a:ea typeface="+mn-ea"/>
                        <a:cs typeface="+mn-cs"/>
                      </a:endParaRPr>
                    </a:p>
                  </a:txBody>
                  <a:tcPr/>
                </a:tc>
                <a:extLst>
                  <a:ext uri="{0D108BD9-81ED-4DB2-BD59-A6C34878D82A}">
                    <a16:rowId xmlns:a16="http://schemas.microsoft.com/office/drawing/2014/main" val="2722286729"/>
                  </a:ext>
                </a:extLst>
              </a:tr>
              <a:tr h="1580864">
                <a:tc>
                  <a:txBody>
                    <a:bodyPr/>
                    <a:lstStyle/>
                    <a:p>
                      <a:r>
                        <a:rPr lang="en-IN" dirty="0">
                          <a:ln>
                            <a:noFill/>
                          </a:ln>
                          <a:latin typeface="Times New Roman" panose="02020603050405020304" pitchFamily="18" charset="0"/>
                          <a:cs typeface="Times New Roman" panose="02020603050405020304" pitchFamily="18" charset="0"/>
                        </a:rPr>
                        <a:t>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n>
                            <a:noFill/>
                          </a:ln>
                        </a:rPr>
                        <a:t>Detection of Suicidal Ideation in Clinical Interviews for Depression Using NLP and Machine Learning</a:t>
                      </a:r>
                    </a:p>
                    <a:p>
                      <a:endParaRPr lang="en-IN" dirty="0">
                        <a:ln>
                          <a:noFill/>
                        </a:ln>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n>
                            <a:noFill/>
                          </a:ln>
                        </a:rPr>
                        <a:t>Tim M H Li, Jie Chen, </a:t>
                      </a:r>
                      <a:r>
                        <a:rPr lang="en-US" dirty="0" err="1">
                          <a:ln>
                            <a:noFill/>
                          </a:ln>
                        </a:rPr>
                        <a:t>Yaping</a:t>
                      </a:r>
                      <a:r>
                        <a:rPr lang="en-US" dirty="0">
                          <a:ln>
                            <a:noFill/>
                          </a:ln>
                        </a:rPr>
                        <a:t> Liu.</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ln>
                          <a:noFill/>
                        </a:ln>
                        <a:latin typeface="Times New Roman" panose="02020603050405020304" pitchFamily="18" charset="0"/>
                        <a:cs typeface="Times New Roman" panose="02020603050405020304" pitchFamily="18" charset="0"/>
                      </a:endParaRPr>
                    </a:p>
                  </a:txBody>
                  <a:tcPr/>
                </a:tc>
                <a:tc>
                  <a:txBody>
                    <a:bodyPr/>
                    <a:lstStyle/>
                    <a:p>
                      <a:r>
                        <a:rPr lang="en-US" dirty="0">
                          <a:ln>
                            <a:noFill/>
                          </a:ln>
                        </a:rPr>
                        <a:t>MIR Medical Informatics,</a:t>
                      </a:r>
                    </a:p>
                    <a:p>
                      <a:r>
                        <a:rPr lang="en-US" dirty="0">
                          <a:ln>
                            <a:noFill/>
                          </a:ln>
                        </a:rPr>
                        <a:t>2023.</a:t>
                      </a:r>
                    </a:p>
                    <a:p>
                      <a:endParaRPr lang="en-IN" dirty="0">
                        <a:ln>
                          <a:noFill/>
                        </a:ln>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n>
                            <a:noFill/>
                          </a:ln>
                        </a:rPr>
                        <a:t>Machine learning models</a:t>
                      </a:r>
                    </a:p>
                    <a:p>
                      <a:endParaRPr lang="en-IN" dirty="0">
                        <a:ln>
                          <a:noFill/>
                        </a:ln>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n>
                            <a:noFill/>
                          </a:ln>
                        </a:rPr>
                        <a:t>suicidal ideation from clinical interview data in patients</a:t>
                      </a:r>
                    </a:p>
                    <a:p>
                      <a:endParaRPr lang="en-IN" dirty="0">
                        <a:ln>
                          <a:noFill/>
                        </a:ln>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n>
                            <a:noFill/>
                          </a:ln>
                        </a:rPr>
                        <a:t>limited generalizability to other populations.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white"/>
                        </a:solidFill>
                        <a:effectLst/>
                        <a:uLnTx/>
                        <a:uFillTx/>
                        <a:latin typeface="Calibri" panose="020F0502020204030204"/>
                        <a:ea typeface="+mn-ea"/>
                        <a:cs typeface="+mn-cs"/>
                      </a:endParaRPr>
                    </a:p>
                  </a:txBody>
                  <a:tcPr/>
                </a:tc>
                <a:extLst>
                  <a:ext uri="{0D108BD9-81ED-4DB2-BD59-A6C34878D82A}">
                    <a16:rowId xmlns:a16="http://schemas.microsoft.com/office/drawing/2014/main" val="572031581"/>
                  </a:ext>
                </a:extLst>
              </a:tr>
            </a:tbl>
          </a:graphicData>
        </a:graphic>
      </p:graphicFrame>
    </p:spTree>
    <p:extLst>
      <p:ext uri="{BB962C8B-B14F-4D97-AF65-F5344CB8AC3E}">
        <p14:creationId xmlns:p14="http://schemas.microsoft.com/office/powerpoint/2010/main" val="34051219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232F6-FBCB-466E-BBD9-82200D06C6BD}"/>
              </a:ext>
            </a:extLst>
          </p:cNvPr>
          <p:cNvSpPr>
            <a:spLocks noGrp="1"/>
          </p:cNvSpPr>
          <p:nvPr>
            <p:ph type="title"/>
          </p:nvPr>
        </p:nvSpPr>
        <p:spPr/>
        <p:txBody>
          <a:bodyPr/>
          <a:lstStyle/>
          <a:p>
            <a:r>
              <a:rPr lang="en-US" dirty="0"/>
              <a:t>Introduction</a:t>
            </a:r>
            <a:endParaRPr lang="en-IN" dirty="0"/>
          </a:p>
        </p:txBody>
      </p:sp>
      <p:sp>
        <p:nvSpPr>
          <p:cNvPr id="6" name="Content Placeholder 2">
            <a:extLst>
              <a:ext uri="{FF2B5EF4-FFF2-40B4-BE49-F238E27FC236}">
                <a16:creationId xmlns:a16="http://schemas.microsoft.com/office/drawing/2014/main" id="{7AC86CD8-CB6D-4B54-951B-2D0FC1B8710A}"/>
              </a:ext>
            </a:extLst>
          </p:cNvPr>
          <p:cNvSpPr>
            <a:spLocks noGrp="1"/>
          </p:cNvSpPr>
          <p:nvPr>
            <p:ph idx="1"/>
          </p:nvPr>
        </p:nvSpPr>
        <p:spPr>
          <a:xfrm>
            <a:off x="199505" y="1119673"/>
            <a:ext cx="11779135" cy="5372565"/>
          </a:xfrm>
        </p:spPr>
        <p:txBody>
          <a:bodyPr>
            <a:normAutofit/>
          </a:bodyPr>
          <a:lstStyle/>
          <a:p>
            <a:pPr marL="457200" indent="-457200">
              <a:buFont typeface="Wingdings" panose="05000000000000000000" pitchFamily="2" charset="2"/>
              <a:buChar char="Ø"/>
            </a:pPr>
            <a:r>
              <a:rPr lang="en-US" sz="2400" dirty="0"/>
              <a:t>Suicide is a significant societal concern, ranking among the top causes of mortality globally.</a:t>
            </a:r>
          </a:p>
          <a:p>
            <a:pPr marL="457200" indent="-457200">
              <a:buFont typeface="Wingdings" panose="05000000000000000000" pitchFamily="2" charset="2"/>
              <a:buChar char="Ø"/>
            </a:pPr>
            <a:r>
              <a:rPr lang="en-US" sz="2400" dirty="0"/>
              <a:t>Despite progress in mental health awareness, there is still a critical need for data-driven methods to:</a:t>
            </a:r>
          </a:p>
          <a:p>
            <a:pPr marL="1371600" lvl="2" indent="-457200">
              <a:buFont typeface="Wingdings" panose="05000000000000000000" pitchFamily="2" charset="2"/>
              <a:buChar char="Ø"/>
            </a:pPr>
            <a:r>
              <a:rPr lang="en-US" sz="2400" dirty="0"/>
              <a:t>Identify individuals at risk.</a:t>
            </a:r>
          </a:p>
          <a:p>
            <a:pPr marL="1371600" lvl="2" indent="-457200">
              <a:buFont typeface="Wingdings" panose="05000000000000000000" pitchFamily="2" charset="2"/>
              <a:buChar char="Ø"/>
            </a:pPr>
            <a:r>
              <a:rPr lang="en-US" sz="2400" dirty="0"/>
              <a:t>Enable timely and effective interventions.</a:t>
            </a:r>
          </a:p>
          <a:p>
            <a:pPr marL="457200" indent="-457200"/>
            <a:r>
              <a:rPr lang="en-US" sz="2400" dirty="0"/>
              <a:t>Machine learning-based predictive systems can:</a:t>
            </a:r>
          </a:p>
          <a:p>
            <a:pPr lvl="2">
              <a:buFont typeface="Wingdings" panose="05000000000000000000" pitchFamily="2" charset="2"/>
              <a:buChar char="Ø"/>
            </a:pPr>
            <a:r>
              <a:rPr lang="en-US" sz="2400" dirty="0"/>
              <a:t>Help understand patterns and factors contributing to suicide.</a:t>
            </a:r>
          </a:p>
          <a:p>
            <a:pPr lvl="2">
              <a:buFont typeface="Wingdings" panose="05000000000000000000" pitchFamily="2" charset="2"/>
              <a:buChar char="Ø"/>
            </a:pPr>
            <a:r>
              <a:rPr lang="en-US" sz="2400" dirty="0"/>
              <a:t>Provide actionable insights for prevention efforts.</a:t>
            </a:r>
          </a:p>
          <a:p>
            <a:r>
              <a:rPr lang="en-US" sz="2400" dirty="0"/>
              <a:t>This study evaluates the potential of two machine learning algorithms:</a:t>
            </a:r>
          </a:p>
          <a:p>
            <a:pPr lvl="2">
              <a:buFont typeface="Wingdings" panose="05000000000000000000" pitchFamily="2" charset="2"/>
              <a:buChar char="Ø"/>
            </a:pPr>
            <a:r>
              <a:rPr lang="en-US" sz="2400" dirty="0"/>
              <a:t>Decision Tree</a:t>
            </a:r>
          </a:p>
          <a:p>
            <a:pPr lvl="2">
              <a:buFont typeface="Wingdings" panose="05000000000000000000" pitchFamily="2" charset="2"/>
              <a:buChar char="Ø"/>
            </a:pPr>
            <a:r>
              <a:rPr lang="en-US" sz="2400" dirty="0"/>
              <a:t>Naïve Bayes</a:t>
            </a:r>
          </a:p>
          <a:p>
            <a:pPr lvl="2">
              <a:buFont typeface="Wingdings" panose="05000000000000000000" pitchFamily="2" charset="2"/>
              <a:buChar char="Ø"/>
            </a:pPr>
            <a:endParaRPr lang="en-US" sz="1800" dirty="0"/>
          </a:p>
          <a:p>
            <a:pPr marL="0" indent="0">
              <a:buNone/>
            </a:pPr>
            <a:endParaRPr lang="en-US" dirty="0"/>
          </a:p>
        </p:txBody>
      </p:sp>
    </p:spTree>
    <p:extLst>
      <p:ext uri="{BB962C8B-B14F-4D97-AF65-F5344CB8AC3E}">
        <p14:creationId xmlns:p14="http://schemas.microsoft.com/office/powerpoint/2010/main" val="3167814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DE791-E35F-8500-EFA8-3761B4A263B9}"/>
              </a:ext>
            </a:extLst>
          </p:cNvPr>
          <p:cNvSpPr>
            <a:spLocks noGrp="1"/>
          </p:cNvSpPr>
          <p:nvPr>
            <p:ph type="title"/>
          </p:nvPr>
        </p:nvSpPr>
        <p:spPr/>
        <p:txBody>
          <a:bodyPr/>
          <a:lstStyle/>
          <a:p>
            <a:r>
              <a:rPr lang="en-IN" dirty="0" err="1"/>
              <a:t>Exixting</a:t>
            </a:r>
            <a:r>
              <a:rPr lang="en-IN" dirty="0"/>
              <a:t> System</a:t>
            </a:r>
          </a:p>
        </p:txBody>
      </p:sp>
      <p:sp>
        <p:nvSpPr>
          <p:cNvPr id="3" name="Content Placeholder 2">
            <a:extLst>
              <a:ext uri="{FF2B5EF4-FFF2-40B4-BE49-F238E27FC236}">
                <a16:creationId xmlns:a16="http://schemas.microsoft.com/office/drawing/2014/main" id="{1DC3BEBF-57BB-4740-25F4-E6B3BA83123C}"/>
              </a:ext>
            </a:extLst>
          </p:cNvPr>
          <p:cNvSpPr>
            <a:spLocks noGrp="1"/>
          </p:cNvSpPr>
          <p:nvPr>
            <p:ph idx="1"/>
          </p:nvPr>
        </p:nvSpPr>
        <p:spPr/>
        <p:txBody>
          <a:bodyPr>
            <a:normAutofit/>
          </a:bodyPr>
          <a:lstStyle/>
          <a:p>
            <a:pPr algn="just">
              <a:lnSpc>
                <a:spcPct val="150000"/>
              </a:lnSpc>
            </a:pPr>
            <a:r>
              <a:rPr lang="en-US" sz="2800" dirty="0">
                <a:latin typeface="Times New Roman" panose="02020603050405020304" pitchFamily="18" charset="0"/>
                <a:cs typeface="Times New Roman" panose="02020603050405020304" pitchFamily="18" charset="0"/>
              </a:rPr>
              <a:t>Initial accuracies reported by Decision Tree and Random Forest were 71.38%. and 54.57% respectively. Hence some hyper parameters were adjusted to improve the performances. A script was run to find out the specific value of random state parameter for which both the algorithms reported maximum accuracy. Further class weight=” balanced” parameter was set for Random Forest to deal with the unbalanced classes of the target variable (attempt suicide) in the dataset.</a:t>
            </a:r>
            <a:endParaRPr lang="en-IN" sz="2800" dirty="0">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1294894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20ADC-4C1E-B5CA-C9CC-973F5568417A}"/>
              </a:ext>
            </a:extLst>
          </p:cNvPr>
          <p:cNvSpPr>
            <a:spLocks noGrp="1"/>
          </p:cNvSpPr>
          <p:nvPr>
            <p:ph type="title"/>
          </p:nvPr>
        </p:nvSpPr>
        <p:spPr/>
        <p:txBody>
          <a:bodyPr/>
          <a:lstStyle/>
          <a:p>
            <a:r>
              <a:rPr lang="en-IN" dirty="0"/>
              <a:t>Proposed System</a:t>
            </a:r>
          </a:p>
        </p:txBody>
      </p:sp>
      <p:sp>
        <p:nvSpPr>
          <p:cNvPr id="3" name="Content Placeholder 2">
            <a:extLst>
              <a:ext uri="{FF2B5EF4-FFF2-40B4-BE49-F238E27FC236}">
                <a16:creationId xmlns:a16="http://schemas.microsoft.com/office/drawing/2014/main" id="{2AFC1758-9D99-6005-BAC5-0B9081CBB82A}"/>
              </a:ext>
            </a:extLst>
          </p:cNvPr>
          <p:cNvSpPr>
            <a:spLocks noGrp="1"/>
          </p:cNvSpPr>
          <p:nvPr>
            <p:ph idx="1"/>
          </p:nvPr>
        </p:nvSpPr>
        <p:spPr/>
        <p:txBody>
          <a:bodyPr>
            <a:normAutofit/>
          </a:bodyPr>
          <a:lstStyle/>
          <a:p>
            <a:pPr>
              <a:lnSpc>
                <a:spcPct val="150000"/>
              </a:lnSpc>
            </a:pPr>
            <a:r>
              <a:rPr lang="en-US" sz="2800" dirty="0">
                <a:latin typeface="Times New Roman" panose="02020603050405020304" pitchFamily="18" charset="0"/>
                <a:cs typeface="Times New Roman" panose="02020603050405020304" pitchFamily="18" charset="0"/>
              </a:rPr>
              <a:t>Seriousness of this problem has prompted research attention. This paper first analyses suicide data and identify significant attributes contributing towards suicide attempt through various visualizations. Further a comparison of the accuracies of 2 algorithms: “Decision Tree”, “Naïve Bayes” is made for future suicide prediction and prevention.</a:t>
            </a:r>
            <a:endParaRPr lang="en-IN" sz="2800" dirty="0">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3114307380"/>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1331</TotalTime>
  <Words>1679</Words>
  <Application>Microsoft Office PowerPoint</Application>
  <PresentationFormat>Widescreen</PresentationFormat>
  <Paragraphs>153</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Courier New</vt:lpstr>
      <vt:lpstr>Times New Roman</vt:lpstr>
      <vt:lpstr>Wingdings</vt:lpstr>
      <vt:lpstr>Custom Design</vt:lpstr>
      <vt:lpstr>PowerPoint Presentation</vt:lpstr>
      <vt:lpstr>Contents</vt:lpstr>
      <vt:lpstr>Abstract</vt:lpstr>
      <vt:lpstr>Problem statement</vt:lpstr>
      <vt:lpstr>Objective Of Project</vt:lpstr>
      <vt:lpstr>Literature Survey</vt:lpstr>
      <vt:lpstr>Introduction</vt:lpstr>
      <vt:lpstr>Exixting System</vt:lpstr>
      <vt:lpstr>Proposed System</vt:lpstr>
      <vt:lpstr>Planning</vt:lpstr>
      <vt:lpstr>REQUIREMENTS</vt:lpstr>
      <vt:lpstr>Cont…</vt:lpstr>
      <vt:lpstr>Data FlowDiagram</vt:lpstr>
      <vt:lpstr>Data preprocessing techniques</vt:lpstr>
      <vt:lpstr>Contd..,</vt:lpstr>
      <vt:lpstr>References</vt:lpstr>
      <vt:lpstr>Git Hub Dashboard</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venkatesh k</dc:creator>
  <cp:lastModifiedBy>Ramya sree</cp:lastModifiedBy>
  <cp:revision>126</cp:revision>
  <dcterms:created xsi:type="dcterms:W3CDTF">2019-06-11T05:35:51Z</dcterms:created>
  <dcterms:modified xsi:type="dcterms:W3CDTF">2024-12-25T16:26:47Z</dcterms:modified>
</cp:coreProperties>
</file>