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31"/>
  </p:notesMasterIdLst>
  <p:sldIdLst>
    <p:sldId id="358" r:id="rId5"/>
    <p:sldId id="357" r:id="rId6"/>
    <p:sldId id="384" r:id="rId7"/>
    <p:sldId id="409" r:id="rId8"/>
    <p:sldId id="386" r:id="rId9"/>
    <p:sldId id="369" r:id="rId10"/>
    <p:sldId id="416" r:id="rId11"/>
    <p:sldId id="417" r:id="rId12"/>
    <p:sldId id="387" r:id="rId13"/>
    <p:sldId id="355" r:id="rId14"/>
    <p:sldId id="411" r:id="rId15"/>
    <p:sldId id="413" r:id="rId16"/>
    <p:sldId id="414" r:id="rId17"/>
    <p:sldId id="397" r:id="rId18"/>
    <p:sldId id="402" r:id="rId19"/>
    <p:sldId id="405" r:id="rId20"/>
    <p:sldId id="400" r:id="rId21"/>
    <p:sldId id="404" r:id="rId22"/>
    <p:sldId id="389" r:id="rId23"/>
    <p:sldId id="420" r:id="rId24"/>
    <p:sldId id="391" r:id="rId25"/>
    <p:sldId id="363" r:id="rId26"/>
    <p:sldId id="368" r:id="rId27"/>
    <p:sldId id="377" r:id="rId28"/>
    <p:sldId id="418" r:id="rId29"/>
    <p:sldId id="367" r:id="rId30"/>
  </p:sldIdLst>
  <p:sldSz cx="12192000" cy="6858000"/>
  <p:notesSz cx="6858000" cy="9144000"/>
  <p:embeddedFontLst>
    <p:embeddedFont>
      <p:font typeface="SRH Text Light" panose="020B0604020202020204" charset="0"/>
      <p:regular r:id="rId32"/>
      <p:italic r:id="rId33"/>
    </p:embeddedFont>
    <p:embeddedFont>
      <p:font typeface="STIX Two Text" panose="020B0604020202020204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6B29"/>
    <a:srgbClr val="ED7D31"/>
    <a:srgbClr val="6E6E70"/>
    <a:srgbClr val="D7702B"/>
    <a:srgbClr val="BB5903"/>
    <a:srgbClr val="343D40"/>
    <a:srgbClr val="3F4242"/>
    <a:srgbClr val="050505"/>
    <a:srgbClr val="0E0E0E"/>
    <a:srgbClr val="3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DB2C4-B226-6D40-AC3C-55D6F8BD0C00}" v="1840" dt="2024-09-16T19:41:25.925"/>
    <p1510:client id="{277B747F-8325-43CE-A29A-FC08FD9CFB97}" v="183" dt="2024-09-16T19:39:23.953"/>
    <p1510:client id="{8A72110F-7DE7-11FB-8633-0B29218B6D58}" v="1" dt="2024-09-16T20:19:05.815"/>
    <p1510:client id="{DEA52B97-FC14-4515-9BC7-BD52E39749B6}" v="66" dt="2024-09-16T19:40:4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469EB-67E2-C64E-A085-F9338580049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8C1C1F32-7B74-604F-9404-D4B4DF3903D0}">
      <dgm:prSet phldrT="[Text]"/>
      <dgm:spPr>
        <a:solidFill>
          <a:srgbClr val="F7B992"/>
        </a:solidFill>
      </dgm:spPr>
      <dgm:t>
        <a:bodyPr lIns="396000"/>
        <a:lstStyle/>
        <a:p>
          <a:pPr algn="just"/>
          <a:r>
            <a:rPr lang="de-DE" b="1" err="1"/>
            <a:t>Identify</a:t>
          </a:r>
          <a:r>
            <a:rPr lang="de-DE" b="1"/>
            <a:t> New </a:t>
          </a:r>
          <a:r>
            <a:rPr lang="de-DE" b="1" err="1"/>
            <a:t>Markets</a:t>
          </a:r>
          <a:endParaRPr lang="de-DE" b="1"/>
        </a:p>
      </dgm:t>
    </dgm:pt>
    <dgm:pt modelId="{D992267C-CC72-934E-A6FC-41C77DFEF3B3}" type="parTrans" cxnId="{94E217F9-BB0B-FA4F-A0E8-90B468638801}">
      <dgm:prSet/>
      <dgm:spPr/>
      <dgm:t>
        <a:bodyPr/>
        <a:lstStyle/>
        <a:p>
          <a:pPr algn="just"/>
          <a:endParaRPr lang="de-DE" b="1"/>
        </a:p>
      </dgm:t>
    </dgm:pt>
    <dgm:pt modelId="{221B41EA-CB6C-1C41-A117-2F3543CFCD91}" type="sibTrans" cxnId="{94E217F9-BB0B-FA4F-A0E8-90B468638801}">
      <dgm:prSet/>
      <dgm:spPr/>
      <dgm:t>
        <a:bodyPr/>
        <a:lstStyle/>
        <a:p>
          <a:pPr algn="just"/>
          <a:endParaRPr lang="de-DE" b="1"/>
        </a:p>
      </dgm:t>
    </dgm:pt>
    <dgm:pt modelId="{9F13D1F3-0807-E54E-B453-219CF08EC7AE}">
      <dgm:prSet phldrT="[Text]"/>
      <dgm:spPr>
        <a:solidFill>
          <a:srgbClr val="ED7D31"/>
        </a:solidFill>
      </dgm:spPr>
      <dgm:t>
        <a:bodyPr lIns="396000"/>
        <a:lstStyle/>
        <a:p>
          <a:pPr algn="just"/>
          <a:r>
            <a:rPr lang="de-DE" b="1"/>
            <a:t>Connect Knowledge</a:t>
          </a:r>
        </a:p>
      </dgm:t>
    </dgm:pt>
    <dgm:pt modelId="{8D798AE4-4372-C440-8423-12BC975D563B}" type="parTrans" cxnId="{33CAE577-E1B3-6248-AB0A-4EE8CFEBA0D8}">
      <dgm:prSet/>
      <dgm:spPr/>
      <dgm:t>
        <a:bodyPr/>
        <a:lstStyle/>
        <a:p>
          <a:pPr algn="just"/>
          <a:endParaRPr lang="de-DE" b="1"/>
        </a:p>
      </dgm:t>
    </dgm:pt>
    <dgm:pt modelId="{DA45294D-2FB2-F449-91C1-26BA28E42099}" type="sibTrans" cxnId="{33CAE577-E1B3-6248-AB0A-4EE8CFEBA0D8}">
      <dgm:prSet/>
      <dgm:spPr/>
      <dgm:t>
        <a:bodyPr/>
        <a:lstStyle/>
        <a:p>
          <a:pPr algn="just"/>
          <a:endParaRPr lang="de-DE" b="1"/>
        </a:p>
      </dgm:t>
    </dgm:pt>
    <dgm:pt modelId="{2CF32090-4F89-8044-9236-44D9582707B3}">
      <dgm:prSet phldrT="[Text]"/>
      <dgm:spPr>
        <a:solidFill>
          <a:srgbClr val="F7B992"/>
        </a:solidFill>
      </dgm:spPr>
      <dgm:t>
        <a:bodyPr lIns="648000"/>
        <a:lstStyle/>
        <a:p>
          <a:pPr algn="just"/>
          <a:r>
            <a:rPr lang="de-DE" b="1"/>
            <a:t>Ask Questions</a:t>
          </a:r>
        </a:p>
      </dgm:t>
    </dgm:pt>
    <dgm:pt modelId="{2F97F01E-8B32-9F43-AF71-7A710FB117F8}" type="parTrans" cxnId="{016AB7FE-ECD9-4540-A52B-AC315B009337}">
      <dgm:prSet/>
      <dgm:spPr/>
      <dgm:t>
        <a:bodyPr/>
        <a:lstStyle/>
        <a:p>
          <a:pPr algn="just"/>
          <a:endParaRPr lang="de-DE" b="1"/>
        </a:p>
      </dgm:t>
    </dgm:pt>
    <dgm:pt modelId="{53999502-23AF-3D43-AECA-FAEF40DBC731}" type="sibTrans" cxnId="{016AB7FE-ECD9-4540-A52B-AC315B009337}">
      <dgm:prSet/>
      <dgm:spPr/>
      <dgm:t>
        <a:bodyPr/>
        <a:lstStyle/>
        <a:p>
          <a:pPr algn="just"/>
          <a:endParaRPr lang="de-DE" b="1"/>
        </a:p>
      </dgm:t>
    </dgm:pt>
    <dgm:pt modelId="{733782C1-A1C8-7D4D-BE2A-B61B68A4FCEA}">
      <dgm:prSet phldrT="[Text]"/>
      <dgm:spPr>
        <a:solidFill>
          <a:srgbClr val="F7B992"/>
        </a:solidFill>
      </dgm:spPr>
      <dgm:t>
        <a:bodyPr anchor="ctr" anchorCtr="1"/>
        <a:lstStyle/>
        <a:p>
          <a:pPr algn="just"/>
          <a:r>
            <a:rPr lang="de-DE" b="1"/>
            <a:t>Deliver Solutions</a:t>
          </a:r>
        </a:p>
      </dgm:t>
    </dgm:pt>
    <dgm:pt modelId="{11711EB0-6810-FE43-8D6D-ABD62B6F945E}" type="parTrans" cxnId="{6C54C5C0-0A4D-824E-8C4E-B22B1ED567EF}">
      <dgm:prSet/>
      <dgm:spPr/>
      <dgm:t>
        <a:bodyPr/>
        <a:lstStyle/>
        <a:p>
          <a:pPr algn="just"/>
          <a:endParaRPr lang="de-DE" b="1"/>
        </a:p>
      </dgm:t>
    </dgm:pt>
    <dgm:pt modelId="{BA17DF68-A30C-DD47-BFB6-0DA3BF1AFD50}" type="sibTrans" cxnId="{6C54C5C0-0A4D-824E-8C4E-B22B1ED567EF}">
      <dgm:prSet/>
      <dgm:spPr/>
      <dgm:t>
        <a:bodyPr/>
        <a:lstStyle/>
        <a:p>
          <a:pPr algn="just"/>
          <a:endParaRPr lang="de-DE" b="1"/>
        </a:p>
      </dgm:t>
    </dgm:pt>
    <dgm:pt modelId="{07BEFED2-9022-B944-82A2-B7F7BE47CE5C}" type="pres">
      <dgm:prSet presAssocID="{11A469EB-67E2-C64E-A085-F9338580049E}" presName="Name0" presStyleCnt="0">
        <dgm:presLayoutVars>
          <dgm:dir/>
          <dgm:resizeHandles val="exact"/>
        </dgm:presLayoutVars>
      </dgm:prSet>
      <dgm:spPr/>
    </dgm:pt>
    <dgm:pt modelId="{22E4881F-1043-6C4D-A7EB-F813C907F34B}" type="pres">
      <dgm:prSet presAssocID="{8C1C1F32-7B74-604F-9404-D4B4DF3903D0}" presName="parTxOnly" presStyleLbl="node1" presStyleIdx="0" presStyleCnt="4" custLinFactNeighborY="-5880">
        <dgm:presLayoutVars>
          <dgm:bulletEnabled val="1"/>
        </dgm:presLayoutVars>
      </dgm:prSet>
      <dgm:spPr/>
    </dgm:pt>
    <dgm:pt modelId="{6A7B5022-A0A7-CC4D-805B-6D66557885AD}" type="pres">
      <dgm:prSet presAssocID="{221B41EA-CB6C-1C41-A117-2F3543CFCD91}" presName="parSpace" presStyleCnt="0"/>
      <dgm:spPr/>
    </dgm:pt>
    <dgm:pt modelId="{23FF5D68-3A2E-C449-A449-C89CB785C07B}" type="pres">
      <dgm:prSet presAssocID="{9F13D1F3-0807-E54E-B453-219CF08EC7AE}" presName="parTxOnly" presStyleLbl="node1" presStyleIdx="1" presStyleCnt="4" custLinFactNeighborY="-5880">
        <dgm:presLayoutVars>
          <dgm:bulletEnabled val="1"/>
        </dgm:presLayoutVars>
      </dgm:prSet>
      <dgm:spPr/>
    </dgm:pt>
    <dgm:pt modelId="{AC782585-4A90-A348-A3F6-61DF17708E15}" type="pres">
      <dgm:prSet presAssocID="{DA45294D-2FB2-F449-91C1-26BA28E42099}" presName="parSpace" presStyleCnt="0"/>
      <dgm:spPr/>
    </dgm:pt>
    <dgm:pt modelId="{7E128D6E-D7E1-C349-8261-2E0B0C80EFC5}" type="pres">
      <dgm:prSet presAssocID="{2CF32090-4F89-8044-9236-44D9582707B3}" presName="parTxOnly" presStyleLbl="node1" presStyleIdx="2" presStyleCnt="4">
        <dgm:presLayoutVars>
          <dgm:bulletEnabled val="1"/>
        </dgm:presLayoutVars>
      </dgm:prSet>
      <dgm:spPr/>
    </dgm:pt>
    <dgm:pt modelId="{B73924F6-BDAD-2E4F-A0C8-5FD5898BD722}" type="pres">
      <dgm:prSet presAssocID="{53999502-23AF-3D43-AECA-FAEF40DBC731}" presName="parSpace" presStyleCnt="0"/>
      <dgm:spPr/>
    </dgm:pt>
    <dgm:pt modelId="{46C12994-60D9-5D46-BF13-FC90EF93FEFE}" type="pres">
      <dgm:prSet presAssocID="{733782C1-A1C8-7D4D-BE2A-B61B68A4FCEA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4A5C839-0B01-FF45-8348-7BEBA50B60D7}" type="presOf" srcId="{8C1C1F32-7B74-604F-9404-D4B4DF3903D0}" destId="{22E4881F-1043-6C4D-A7EB-F813C907F34B}" srcOrd="0" destOrd="0" presId="urn:microsoft.com/office/officeart/2005/8/layout/hChevron3"/>
    <dgm:cxn modelId="{E9B1E646-AA15-D74A-B26F-2D6FDB384E23}" type="presOf" srcId="{9F13D1F3-0807-E54E-B453-219CF08EC7AE}" destId="{23FF5D68-3A2E-C449-A449-C89CB785C07B}" srcOrd="0" destOrd="0" presId="urn:microsoft.com/office/officeart/2005/8/layout/hChevron3"/>
    <dgm:cxn modelId="{33CAE577-E1B3-6248-AB0A-4EE8CFEBA0D8}" srcId="{11A469EB-67E2-C64E-A085-F9338580049E}" destId="{9F13D1F3-0807-E54E-B453-219CF08EC7AE}" srcOrd="1" destOrd="0" parTransId="{8D798AE4-4372-C440-8423-12BC975D563B}" sibTransId="{DA45294D-2FB2-F449-91C1-26BA28E42099}"/>
    <dgm:cxn modelId="{38273A7B-3501-474D-A3AF-F60CAEDAB2A4}" type="presOf" srcId="{2CF32090-4F89-8044-9236-44D9582707B3}" destId="{7E128D6E-D7E1-C349-8261-2E0B0C80EFC5}" srcOrd="0" destOrd="0" presId="urn:microsoft.com/office/officeart/2005/8/layout/hChevron3"/>
    <dgm:cxn modelId="{5CEB0E90-F596-2442-B1F1-78902589FC38}" type="presOf" srcId="{733782C1-A1C8-7D4D-BE2A-B61B68A4FCEA}" destId="{46C12994-60D9-5D46-BF13-FC90EF93FEFE}" srcOrd="0" destOrd="0" presId="urn:microsoft.com/office/officeart/2005/8/layout/hChevron3"/>
    <dgm:cxn modelId="{6C54C5C0-0A4D-824E-8C4E-B22B1ED567EF}" srcId="{11A469EB-67E2-C64E-A085-F9338580049E}" destId="{733782C1-A1C8-7D4D-BE2A-B61B68A4FCEA}" srcOrd="3" destOrd="0" parTransId="{11711EB0-6810-FE43-8D6D-ABD62B6F945E}" sibTransId="{BA17DF68-A30C-DD47-BFB6-0DA3BF1AFD50}"/>
    <dgm:cxn modelId="{238223E6-5DFF-B64B-93E8-BF7674E1D5C7}" type="presOf" srcId="{11A469EB-67E2-C64E-A085-F9338580049E}" destId="{07BEFED2-9022-B944-82A2-B7F7BE47CE5C}" srcOrd="0" destOrd="0" presId="urn:microsoft.com/office/officeart/2005/8/layout/hChevron3"/>
    <dgm:cxn modelId="{94E217F9-BB0B-FA4F-A0E8-90B468638801}" srcId="{11A469EB-67E2-C64E-A085-F9338580049E}" destId="{8C1C1F32-7B74-604F-9404-D4B4DF3903D0}" srcOrd="0" destOrd="0" parTransId="{D992267C-CC72-934E-A6FC-41C77DFEF3B3}" sibTransId="{221B41EA-CB6C-1C41-A117-2F3543CFCD91}"/>
    <dgm:cxn modelId="{016AB7FE-ECD9-4540-A52B-AC315B009337}" srcId="{11A469EB-67E2-C64E-A085-F9338580049E}" destId="{2CF32090-4F89-8044-9236-44D9582707B3}" srcOrd="2" destOrd="0" parTransId="{2F97F01E-8B32-9F43-AF71-7A710FB117F8}" sibTransId="{53999502-23AF-3D43-AECA-FAEF40DBC731}"/>
    <dgm:cxn modelId="{32902BF9-15D2-4B4F-A1F4-93603A1105BB}" type="presParOf" srcId="{07BEFED2-9022-B944-82A2-B7F7BE47CE5C}" destId="{22E4881F-1043-6C4D-A7EB-F813C907F34B}" srcOrd="0" destOrd="0" presId="urn:microsoft.com/office/officeart/2005/8/layout/hChevron3"/>
    <dgm:cxn modelId="{4025CA7F-A364-184C-BFA3-C3AC396E9307}" type="presParOf" srcId="{07BEFED2-9022-B944-82A2-B7F7BE47CE5C}" destId="{6A7B5022-A0A7-CC4D-805B-6D66557885AD}" srcOrd="1" destOrd="0" presId="urn:microsoft.com/office/officeart/2005/8/layout/hChevron3"/>
    <dgm:cxn modelId="{CEA5FCA2-7A31-0842-B6C9-89859F188A03}" type="presParOf" srcId="{07BEFED2-9022-B944-82A2-B7F7BE47CE5C}" destId="{23FF5D68-3A2E-C449-A449-C89CB785C07B}" srcOrd="2" destOrd="0" presId="urn:microsoft.com/office/officeart/2005/8/layout/hChevron3"/>
    <dgm:cxn modelId="{DA30DEB0-3B42-FA42-BCFF-59AAD36C3814}" type="presParOf" srcId="{07BEFED2-9022-B944-82A2-B7F7BE47CE5C}" destId="{AC782585-4A90-A348-A3F6-61DF17708E15}" srcOrd="3" destOrd="0" presId="urn:microsoft.com/office/officeart/2005/8/layout/hChevron3"/>
    <dgm:cxn modelId="{B9C60421-AA69-714D-A221-E6FD74E0C3FA}" type="presParOf" srcId="{07BEFED2-9022-B944-82A2-B7F7BE47CE5C}" destId="{7E128D6E-D7E1-C349-8261-2E0B0C80EFC5}" srcOrd="4" destOrd="0" presId="urn:microsoft.com/office/officeart/2005/8/layout/hChevron3"/>
    <dgm:cxn modelId="{1E715A33-64BA-4940-A0FE-1619FB541AF4}" type="presParOf" srcId="{07BEFED2-9022-B944-82A2-B7F7BE47CE5C}" destId="{B73924F6-BDAD-2E4F-A0C8-5FD5898BD722}" srcOrd="5" destOrd="0" presId="urn:microsoft.com/office/officeart/2005/8/layout/hChevron3"/>
    <dgm:cxn modelId="{9D97FF85-4572-7A45-9D72-947E27CE4607}" type="presParOf" srcId="{07BEFED2-9022-B944-82A2-B7F7BE47CE5C}" destId="{46C12994-60D9-5D46-BF13-FC90EF93F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469EB-67E2-C64E-A085-F9338580049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8C1C1F32-7B74-604F-9404-D4B4DF3903D0}">
      <dgm:prSet phldrT="[Text]"/>
      <dgm:spPr>
        <a:solidFill>
          <a:srgbClr val="F7B992"/>
        </a:solidFill>
      </dgm:spPr>
      <dgm:t>
        <a:bodyPr lIns="396000"/>
        <a:lstStyle/>
        <a:p>
          <a:pPr algn="just"/>
          <a:r>
            <a:rPr lang="de-DE" b="1" err="1"/>
            <a:t>Identify</a:t>
          </a:r>
          <a:r>
            <a:rPr lang="de-DE" b="1"/>
            <a:t> New </a:t>
          </a:r>
          <a:r>
            <a:rPr lang="de-DE" b="1" err="1"/>
            <a:t>Markets</a:t>
          </a:r>
          <a:endParaRPr lang="de-DE" b="1"/>
        </a:p>
      </dgm:t>
    </dgm:pt>
    <dgm:pt modelId="{D992267C-CC72-934E-A6FC-41C77DFEF3B3}" type="parTrans" cxnId="{94E217F9-BB0B-FA4F-A0E8-90B468638801}">
      <dgm:prSet/>
      <dgm:spPr/>
      <dgm:t>
        <a:bodyPr/>
        <a:lstStyle/>
        <a:p>
          <a:pPr algn="just"/>
          <a:endParaRPr lang="de-DE" b="1"/>
        </a:p>
      </dgm:t>
    </dgm:pt>
    <dgm:pt modelId="{221B41EA-CB6C-1C41-A117-2F3543CFCD91}" type="sibTrans" cxnId="{94E217F9-BB0B-FA4F-A0E8-90B468638801}">
      <dgm:prSet/>
      <dgm:spPr/>
      <dgm:t>
        <a:bodyPr/>
        <a:lstStyle/>
        <a:p>
          <a:pPr algn="just"/>
          <a:endParaRPr lang="de-DE" b="1"/>
        </a:p>
      </dgm:t>
    </dgm:pt>
    <dgm:pt modelId="{9F13D1F3-0807-E54E-B453-219CF08EC7AE}">
      <dgm:prSet phldrT="[Text]"/>
      <dgm:spPr>
        <a:solidFill>
          <a:srgbClr val="F7B992"/>
        </a:solidFill>
      </dgm:spPr>
      <dgm:t>
        <a:bodyPr lIns="396000"/>
        <a:lstStyle/>
        <a:p>
          <a:pPr algn="just"/>
          <a:r>
            <a:rPr lang="de-DE" b="1"/>
            <a:t>Connect Knowledge</a:t>
          </a:r>
        </a:p>
      </dgm:t>
    </dgm:pt>
    <dgm:pt modelId="{8D798AE4-4372-C440-8423-12BC975D563B}" type="parTrans" cxnId="{33CAE577-E1B3-6248-AB0A-4EE8CFEBA0D8}">
      <dgm:prSet/>
      <dgm:spPr/>
      <dgm:t>
        <a:bodyPr/>
        <a:lstStyle/>
        <a:p>
          <a:pPr algn="just"/>
          <a:endParaRPr lang="de-DE" b="1"/>
        </a:p>
      </dgm:t>
    </dgm:pt>
    <dgm:pt modelId="{DA45294D-2FB2-F449-91C1-26BA28E42099}" type="sibTrans" cxnId="{33CAE577-E1B3-6248-AB0A-4EE8CFEBA0D8}">
      <dgm:prSet/>
      <dgm:spPr/>
      <dgm:t>
        <a:bodyPr/>
        <a:lstStyle/>
        <a:p>
          <a:pPr algn="just"/>
          <a:endParaRPr lang="de-DE" b="1"/>
        </a:p>
      </dgm:t>
    </dgm:pt>
    <dgm:pt modelId="{2CF32090-4F89-8044-9236-44D9582707B3}">
      <dgm:prSet phldrT="[Text]"/>
      <dgm:spPr>
        <a:solidFill>
          <a:srgbClr val="ED7D31"/>
        </a:solidFill>
      </dgm:spPr>
      <dgm:t>
        <a:bodyPr lIns="648000"/>
        <a:lstStyle/>
        <a:p>
          <a:pPr algn="just"/>
          <a:r>
            <a:rPr lang="de-DE" b="1"/>
            <a:t>Ask Questions</a:t>
          </a:r>
        </a:p>
      </dgm:t>
    </dgm:pt>
    <dgm:pt modelId="{2F97F01E-8B32-9F43-AF71-7A710FB117F8}" type="parTrans" cxnId="{016AB7FE-ECD9-4540-A52B-AC315B009337}">
      <dgm:prSet/>
      <dgm:spPr/>
      <dgm:t>
        <a:bodyPr/>
        <a:lstStyle/>
        <a:p>
          <a:pPr algn="just"/>
          <a:endParaRPr lang="de-DE" b="1"/>
        </a:p>
      </dgm:t>
    </dgm:pt>
    <dgm:pt modelId="{53999502-23AF-3D43-AECA-FAEF40DBC731}" type="sibTrans" cxnId="{016AB7FE-ECD9-4540-A52B-AC315B009337}">
      <dgm:prSet/>
      <dgm:spPr/>
      <dgm:t>
        <a:bodyPr/>
        <a:lstStyle/>
        <a:p>
          <a:pPr algn="just"/>
          <a:endParaRPr lang="de-DE" b="1"/>
        </a:p>
      </dgm:t>
    </dgm:pt>
    <dgm:pt modelId="{733782C1-A1C8-7D4D-BE2A-B61B68A4FCEA}">
      <dgm:prSet phldrT="[Text]"/>
      <dgm:spPr>
        <a:solidFill>
          <a:srgbClr val="F7B992"/>
        </a:solidFill>
      </dgm:spPr>
      <dgm:t>
        <a:bodyPr anchor="ctr" anchorCtr="1"/>
        <a:lstStyle/>
        <a:p>
          <a:pPr algn="just"/>
          <a:r>
            <a:rPr lang="de-DE" b="1"/>
            <a:t>Deliver Solutions</a:t>
          </a:r>
        </a:p>
      </dgm:t>
    </dgm:pt>
    <dgm:pt modelId="{11711EB0-6810-FE43-8D6D-ABD62B6F945E}" type="parTrans" cxnId="{6C54C5C0-0A4D-824E-8C4E-B22B1ED567EF}">
      <dgm:prSet/>
      <dgm:spPr/>
      <dgm:t>
        <a:bodyPr/>
        <a:lstStyle/>
        <a:p>
          <a:pPr algn="just"/>
          <a:endParaRPr lang="de-DE" b="1"/>
        </a:p>
      </dgm:t>
    </dgm:pt>
    <dgm:pt modelId="{BA17DF68-A30C-DD47-BFB6-0DA3BF1AFD50}" type="sibTrans" cxnId="{6C54C5C0-0A4D-824E-8C4E-B22B1ED567EF}">
      <dgm:prSet/>
      <dgm:spPr/>
      <dgm:t>
        <a:bodyPr/>
        <a:lstStyle/>
        <a:p>
          <a:pPr algn="just"/>
          <a:endParaRPr lang="de-DE" b="1"/>
        </a:p>
      </dgm:t>
    </dgm:pt>
    <dgm:pt modelId="{07BEFED2-9022-B944-82A2-B7F7BE47CE5C}" type="pres">
      <dgm:prSet presAssocID="{11A469EB-67E2-C64E-A085-F9338580049E}" presName="Name0" presStyleCnt="0">
        <dgm:presLayoutVars>
          <dgm:dir/>
          <dgm:resizeHandles val="exact"/>
        </dgm:presLayoutVars>
      </dgm:prSet>
      <dgm:spPr/>
    </dgm:pt>
    <dgm:pt modelId="{22E4881F-1043-6C4D-A7EB-F813C907F34B}" type="pres">
      <dgm:prSet presAssocID="{8C1C1F32-7B74-604F-9404-D4B4DF3903D0}" presName="parTxOnly" presStyleLbl="node1" presStyleIdx="0" presStyleCnt="4" custLinFactNeighborY="5880">
        <dgm:presLayoutVars>
          <dgm:bulletEnabled val="1"/>
        </dgm:presLayoutVars>
      </dgm:prSet>
      <dgm:spPr/>
    </dgm:pt>
    <dgm:pt modelId="{6A7B5022-A0A7-CC4D-805B-6D66557885AD}" type="pres">
      <dgm:prSet presAssocID="{221B41EA-CB6C-1C41-A117-2F3543CFCD91}" presName="parSpace" presStyleCnt="0"/>
      <dgm:spPr/>
    </dgm:pt>
    <dgm:pt modelId="{23FF5D68-3A2E-C449-A449-C89CB785C07B}" type="pres">
      <dgm:prSet presAssocID="{9F13D1F3-0807-E54E-B453-219CF08EC7AE}" presName="parTxOnly" presStyleLbl="node1" presStyleIdx="1" presStyleCnt="4">
        <dgm:presLayoutVars>
          <dgm:bulletEnabled val="1"/>
        </dgm:presLayoutVars>
      </dgm:prSet>
      <dgm:spPr/>
    </dgm:pt>
    <dgm:pt modelId="{AC782585-4A90-A348-A3F6-61DF17708E15}" type="pres">
      <dgm:prSet presAssocID="{DA45294D-2FB2-F449-91C1-26BA28E42099}" presName="parSpace" presStyleCnt="0"/>
      <dgm:spPr/>
    </dgm:pt>
    <dgm:pt modelId="{7E128D6E-D7E1-C349-8261-2E0B0C80EFC5}" type="pres">
      <dgm:prSet presAssocID="{2CF32090-4F89-8044-9236-44D9582707B3}" presName="parTxOnly" presStyleLbl="node1" presStyleIdx="2" presStyleCnt="4">
        <dgm:presLayoutVars>
          <dgm:bulletEnabled val="1"/>
        </dgm:presLayoutVars>
      </dgm:prSet>
      <dgm:spPr/>
    </dgm:pt>
    <dgm:pt modelId="{B73924F6-BDAD-2E4F-A0C8-5FD5898BD722}" type="pres">
      <dgm:prSet presAssocID="{53999502-23AF-3D43-AECA-FAEF40DBC731}" presName="parSpace" presStyleCnt="0"/>
      <dgm:spPr/>
    </dgm:pt>
    <dgm:pt modelId="{46C12994-60D9-5D46-BF13-FC90EF93FEFE}" type="pres">
      <dgm:prSet presAssocID="{733782C1-A1C8-7D4D-BE2A-B61B68A4FCEA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4A5C839-0B01-FF45-8348-7BEBA50B60D7}" type="presOf" srcId="{8C1C1F32-7B74-604F-9404-D4B4DF3903D0}" destId="{22E4881F-1043-6C4D-A7EB-F813C907F34B}" srcOrd="0" destOrd="0" presId="urn:microsoft.com/office/officeart/2005/8/layout/hChevron3"/>
    <dgm:cxn modelId="{E9B1E646-AA15-D74A-B26F-2D6FDB384E23}" type="presOf" srcId="{9F13D1F3-0807-E54E-B453-219CF08EC7AE}" destId="{23FF5D68-3A2E-C449-A449-C89CB785C07B}" srcOrd="0" destOrd="0" presId="urn:microsoft.com/office/officeart/2005/8/layout/hChevron3"/>
    <dgm:cxn modelId="{33CAE577-E1B3-6248-AB0A-4EE8CFEBA0D8}" srcId="{11A469EB-67E2-C64E-A085-F9338580049E}" destId="{9F13D1F3-0807-E54E-B453-219CF08EC7AE}" srcOrd="1" destOrd="0" parTransId="{8D798AE4-4372-C440-8423-12BC975D563B}" sibTransId="{DA45294D-2FB2-F449-91C1-26BA28E42099}"/>
    <dgm:cxn modelId="{38273A7B-3501-474D-A3AF-F60CAEDAB2A4}" type="presOf" srcId="{2CF32090-4F89-8044-9236-44D9582707B3}" destId="{7E128D6E-D7E1-C349-8261-2E0B0C80EFC5}" srcOrd="0" destOrd="0" presId="urn:microsoft.com/office/officeart/2005/8/layout/hChevron3"/>
    <dgm:cxn modelId="{5CEB0E90-F596-2442-B1F1-78902589FC38}" type="presOf" srcId="{733782C1-A1C8-7D4D-BE2A-B61B68A4FCEA}" destId="{46C12994-60D9-5D46-BF13-FC90EF93FEFE}" srcOrd="0" destOrd="0" presId="urn:microsoft.com/office/officeart/2005/8/layout/hChevron3"/>
    <dgm:cxn modelId="{6C54C5C0-0A4D-824E-8C4E-B22B1ED567EF}" srcId="{11A469EB-67E2-C64E-A085-F9338580049E}" destId="{733782C1-A1C8-7D4D-BE2A-B61B68A4FCEA}" srcOrd="3" destOrd="0" parTransId="{11711EB0-6810-FE43-8D6D-ABD62B6F945E}" sibTransId="{BA17DF68-A30C-DD47-BFB6-0DA3BF1AFD50}"/>
    <dgm:cxn modelId="{238223E6-5DFF-B64B-93E8-BF7674E1D5C7}" type="presOf" srcId="{11A469EB-67E2-C64E-A085-F9338580049E}" destId="{07BEFED2-9022-B944-82A2-B7F7BE47CE5C}" srcOrd="0" destOrd="0" presId="urn:microsoft.com/office/officeart/2005/8/layout/hChevron3"/>
    <dgm:cxn modelId="{94E217F9-BB0B-FA4F-A0E8-90B468638801}" srcId="{11A469EB-67E2-C64E-A085-F9338580049E}" destId="{8C1C1F32-7B74-604F-9404-D4B4DF3903D0}" srcOrd="0" destOrd="0" parTransId="{D992267C-CC72-934E-A6FC-41C77DFEF3B3}" sibTransId="{221B41EA-CB6C-1C41-A117-2F3543CFCD91}"/>
    <dgm:cxn modelId="{016AB7FE-ECD9-4540-A52B-AC315B009337}" srcId="{11A469EB-67E2-C64E-A085-F9338580049E}" destId="{2CF32090-4F89-8044-9236-44D9582707B3}" srcOrd="2" destOrd="0" parTransId="{2F97F01E-8B32-9F43-AF71-7A710FB117F8}" sibTransId="{53999502-23AF-3D43-AECA-FAEF40DBC731}"/>
    <dgm:cxn modelId="{32902BF9-15D2-4B4F-A1F4-93603A1105BB}" type="presParOf" srcId="{07BEFED2-9022-B944-82A2-B7F7BE47CE5C}" destId="{22E4881F-1043-6C4D-A7EB-F813C907F34B}" srcOrd="0" destOrd="0" presId="urn:microsoft.com/office/officeart/2005/8/layout/hChevron3"/>
    <dgm:cxn modelId="{4025CA7F-A364-184C-BFA3-C3AC396E9307}" type="presParOf" srcId="{07BEFED2-9022-B944-82A2-B7F7BE47CE5C}" destId="{6A7B5022-A0A7-CC4D-805B-6D66557885AD}" srcOrd="1" destOrd="0" presId="urn:microsoft.com/office/officeart/2005/8/layout/hChevron3"/>
    <dgm:cxn modelId="{CEA5FCA2-7A31-0842-B6C9-89859F188A03}" type="presParOf" srcId="{07BEFED2-9022-B944-82A2-B7F7BE47CE5C}" destId="{23FF5D68-3A2E-C449-A449-C89CB785C07B}" srcOrd="2" destOrd="0" presId="urn:microsoft.com/office/officeart/2005/8/layout/hChevron3"/>
    <dgm:cxn modelId="{DA30DEB0-3B42-FA42-BCFF-59AAD36C3814}" type="presParOf" srcId="{07BEFED2-9022-B944-82A2-B7F7BE47CE5C}" destId="{AC782585-4A90-A348-A3F6-61DF17708E15}" srcOrd="3" destOrd="0" presId="urn:microsoft.com/office/officeart/2005/8/layout/hChevron3"/>
    <dgm:cxn modelId="{B9C60421-AA69-714D-A221-E6FD74E0C3FA}" type="presParOf" srcId="{07BEFED2-9022-B944-82A2-B7F7BE47CE5C}" destId="{7E128D6E-D7E1-C349-8261-2E0B0C80EFC5}" srcOrd="4" destOrd="0" presId="urn:microsoft.com/office/officeart/2005/8/layout/hChevron3"/>
    <dgm:cxn modelId="{1E715A33-64BA-4940-A0FE-1619FB541AF4}" type="presParOf" srcId="{07BEFED2-9022-B944-82A2-B7F7BE47CE5C}" destId="{B73924F6-BDAD-2E4F-A0C8-5FD5898BD722}" srcOrd="5" destOrd="0" presId="urn:microsoft.com/office/officeart/2005/8/layout/hChevron3"/>
    <dgm:cxn modelId="{9D97FF85-4572-7A45-9D72-947E27CE4607}" type="presParOf" srcId="{07BEFED2-9022-B944-82A2-B7F7BE47CE5C}" destId="{46C12994-60D9-5D46-BF13-FC90EF93F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469EB-67E2-C64E-A085-F9338580049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8C1C1F32-7B74-604F-9404-D4B4DF3903D0}">
      <dgm:prSet phldrT="[Text]"/>
      <dgm:spPr>
        <a:solidFill>
          <a:srgbClr val="F7B992"/>
        </a:solidFill>
      </dgm:spPr>
      <dgm:t>
        <a:bodyPr lIns="396000"/>
        <a:lstStyle/>
        <a:p>
          <a:pPr algn="just"/>
          <a:r>
            <a:rPr lang="de-DE" b="1" err="1"/>
            <a:t>Identify</a:t>
          </a:r>
          <a:r>
            <a:rPr lang="de-DE" b="1"/>
            <a:t> New </a:t>
          </a:r>
          <a:r>
            <a:rPr lang="de-DE" b="1" err="1"/>
            <a:t>Markets</a:t>
          </a:r>
          <a:endParaRPr lang="de-DE" b="1"/>
        </a:p>
      </dgm:t>
    </dgm:pt>
    <dgm:pt modelId="{D992267C-CC72-934E-A6FC-41C77DFEF3B3}" type="parTrans" cxnId="{94E217F9-BB0B-FA4F-A0E8-90B468638801}">
      <dgm:prSet/>
      <dgm:spPr/>
      <dgm:t>
        <a:bodyPr/>
        <a:lstStyle/>
        <a:p>
          <a:pPr algn="just"/>
          <a:endParaRPr lang="de-DE" b="1"/>
        </a:p>
      </dgm:t>
    </dgm:pt>
    <dgm:pt modelId="{221B41EA-CB6C-1C41-A117-2F3543CFCD91}" type="sibTrans" cxnId="{94E217F9-BB0B-FA4F-A0E8-90B468638801}">
      <dgm:prSet/>
      <dgm:spPr/>
      <dgm:t>
        <a:bodyPr/>
        <a:lstStyle/>
        <a:p>
          <a:pPr algn="just"/>
          <a:endParaRPr lang="de-DE" b="1"/>
        </a:p>
      </dgm:t>
    </dgm:pt>
    <dgm:pt modelId="{9F13D1F3-0807-E54E-B453-219CF08EC7AE}">
      <dgm:prSet phldrT="[Text]"/>
      <dgm:spPr>
        <a:solidFill>
          <a:srgbClr val="F7B992"/>
        </a:solidFill>
      </dgm:spPr>
      <dgm:t>
        <a:bodyPr lIns="396000"/>
        <a:lstStyle/>
        <a:p>
          <a:pPr algn="just"/>
          <a:r>
            <a:rPr lang="de-DE" b="1"/>
            <a:t>Connect Knowledge</a:t>
          </a:r>
        </a:p>
      </dgm:t>
    </dgm:pt>
    <dgm:pt modelId="{8D798AE4-4372-C440-8423-12BC975D563B}" type="parTrans" cxnId="{33CAE577-E1B3-6248-AB0A-4EE8CFEBA0D8}">
      <dgm:prSet/>
      <dgm:spPr/>
      <dgm:t>
        <a:bodyPr/>
        <a:lstStyle/>
        <a:p>
          <a:pPr algn="just"/>
          <a:endParaRPr lang="de-DE" b="1"/>
        </a:p>
      </dgm:t>
    </dgm:pt>
    <dgm:pt modelId="{DA45294D-2FB2-F449-91C1-26BA28E42099}" type="sibTrans" cxnId="{33CAE577-E1B3-6248-AB0A-4EE8CFEBA0D8}">
      <dgm:prSet/>
      <dgm:spPr/>
      <dgm:t>
        <a:bodyPr/>
        <a:lstStyle/>
        <a:p>
          <a:pPr algn="just"/>
          <a:endParaRPr lang="de-DE" b="1"/>
        </a:p>
      </dgm:t>
    </dgm:pt>
    <dgm:pt modelId="{2CF32090-4F89-8044-9236-44D9582707B3}">
      <dgm:prSet phldrT="[Text]"/>
      <dgm:spPr>
        <a:solidFill>
          <a:srgbClr val="F7B992"/>
        </a:solidFill>
      </dgm:spPr>
      <dgm:t>
        <a:bodyPr lIns="648000"/>
        <a:lstStyle/>
        <a:p>
          <a:pPr algn="just"/>
          <a:r>
            <a:rPr lang="de-DE" b="1"/>
            <a:t>Ask Questions</a:t>
          </a:r>
        </a:p>
      </dgm:t>
    </dgm:pt>
    <dgm:pt modelId="{2F97F01E-8B32-9F43-AF71-7A710FB117F8}" type="parTrans" cxnId="{016AB7FE-ECD9-4540-A52B-AC315B009337}">
      <dgm:prSet/>
      <dgm:spPr/>
      <dgm:t>
        <a:bodyPr/>
        <a:lstStyle/>
        <a:p>
          <a:pPr algn="just"/>
          <a:endParaRPr lang="de-DE" b="1"/>
        </a:p>
      </dgm:t>
    </dgm:pt>
    <dgm:pt modelId="{53999502-23AF-3D43-AECA-FAEF40DBC731}" type="sibTrans" cxnId="{016AB7FE-ECD9-4540-A52B-AC315B009337}">
      <dgm:prSet/>
      <dgm:spPr/>
      <dgm:t>
        <a:bodyPr/>
        <a:lstStyle/>
        <a:p>
          <a:pPr algn="just"/>
          <a:endParaRPr lang="de-DE" b="1"/>
        </a:p>
      </dgm:t>
    </dgm:pt>
    <dgm:pt modelId="{733782C1-A1C8-7D4D-BE2A-B61B68A4FCEA}">
      <dgm:prSet phldrT="[Text]"/>
      <dgm:spPr>
        <a:solidFill>
          <a:srgbClr val="ED7D31"/>
        </a:solidFill>
      </dgm:spPr>
      <dgm:t>
        <a:bodyPr anchor="ctr" anchorCtr="1"/>
        <a:lstStyle/>
        <a:p>
          <a:pPr algn="just"/>
          <a:r>
            <a:rPr lang="de-DE" b="1"/>
            <a:t>Deliver Solutions</a:t>
          </a:r>
        </a:p>
      </dgm:t>
    </dgm:pt>
    <dgm:pt modelId="{11711EB0-6810-FE43-8D6D-ABD62B6F945E}" type="parTrans" cxnId="{6C54C5C0-0A4D-824E-8C4E-B22B1ED567EF}">
      <dgm:prSet/>
      <dgm:spPr/>
      <dgm:t>
        <a:bodyPr/>
        <a:lstStyle/>
        <a:p>
          <a:pPr algn="just"/>
          <a:endParaRPr lang="de-DE" b="1"/>
        </a:p>
      </dgm:t>
    </dgm:pt>
    <dgm:pt modelId="{BA17DF68-A30C-DD47-BFB6-0DA3BF1AFD50}" type="sibTrans" cxnId="{6C54C5C0-0A4D-824E-8C4E-B22B1ED567EF}">
      <dgm:prSet/>
      <dgm:spPr/>
      <dgm:t>
        <a:bodyPr/>
        <a:lstStyle/>
        <a:p>
          <a:pPr algn="just"/>
          <a:endParaRPr lang="de-DE" b="1"/>
        </a:p>
      </dgm:t>
    </dgm:pt>
    <dgm:pt modelId="{07BEFED2-9022-B944-82A2-B7F7BE47CE5C}" type="pres">
      <dgm:prSet presAssocID="{11A469EB-67E2-C64E-A085-F9338580049E}" presName="Name0" presStyleCnt="0">
        <dgm:presLayoutVars>
          <dgm:dir/>
          <dgm:resizeHandles val="exact"/>
        </dgm:presLayoutVars>
      </dgm:prSet>
      <dgm:spPr/>
    </dgm:pt>
    <dgm:pt modelId="{22E4881F-1043-6C4D-A7EB-F813C907F34B}" type="pres">
      <dgm:prSet presAssocID="{8C1C1F32-7B74-604F-9404-D4B4DF3903D0}" presName="parTxOnly" presStyleLbl="node1" presStyleIdx="0" presStyleCnt="4" custLinFactNeighborY="5880">
        <dgm:presLayoutVars>
          <dgm:bulletEnabled val="1"/>
        </dgm:presLayoutVars>
      </dgm:prSet>
      <dgm:spPr/>
    </dgm:pt>
    <dgm:pt modelId="{6A7B5022-A0A7-CC4D-805B-6D66557885AD}" type="pres">
      <dgm:prSet presAssocID="{221B41EA-CB6C-1C41-A117-2F3543CFCD91}" presName="parSpace" presStyleCnt="0"/>
      <dgm:spPr/>
    </dgm:pt>
    <dgm:pt modelId="{23FF5D68-3A2E-C449-A449-C89CB785C07B}" type="pres">
      <dgm:prSet presAssocID="{9F13D1F3-0807-E54E-B453-219CF08EC7AE}" presName="parTxOnly" presStyleLbl="node1" presStyleIdx="1" presStyleCnt="4">
        <dgm:presLayoutVars>
          <dgm:bulletEnabled val="1"/>
        </dgm:presLayoutVars>
      </dgm:prSet>
      <dgm:spPr/>
    </dgm:pt>
    <dgm:pt modelId="{AC782585-4A90-A348-A3F6-61DF17708E15}" type="pres">
      <dgm:prSet presAssocID="{DA45294D-2FB2-F449-91C1-26BA28E42099}" presName="parSpace" presStyleCnt="0"/>
      <dgm:spPr/>
    </dgm:pt>
    <dgm:pt modelId="{7E128D6E-D7E1-C349-8261-2E0B0C80EFC5}" type="pres">
      <dgm:prSet presAssocID="{2CF32090-4F89-8044-9236-44D9582707B3}" presName="parTxOnly" presStyleLbl="node1" presStyleIdx="2" presStyleCnt="4">
        <dgm:presLayoutVars>
          <dgm:bulletEnabled val="1"/>
        </dgm:presLayoutVars>
      </dgm:prSet>
      <dgm:spPr/>
    </dgm:pt>
    <dgm:pt modelId="{B73924F6-BDAD-2E4F-A0C8-5FD5898BD722}" type="pres">
      <dgm:prSet presAssocID="{53999502-23AF-3D43-AECA-FAEF40DBC731}" presName="parSpace" presStyleCnt="0"/>
      <dgm:spPr/>
    </dgm:pt>
    <dgm:pt modelId="{46C12994-60D9-5D46-BF13-FC90EF93FEFE}" type="pres">
      <dgm:prSet presAssocID="{733782C1-A1C8-7D4D-BE2A-B61B68A4FCEA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4A5C839-0B01-FF45-8348-7BEBA50B60D7}" type="presOf" srcId="{8C1C1F32-7B74-604F-9404-D4B4DF3903D0}" destId="{22E4881F-1043-6C4D-A7EB-F813C907F34B}" srcOrd="0" destOrd="0" presId="urn:microsoft.com/office/officeart/2005/8/layout/hChevron3"/>
    <dgm:cxn modelId="{E9B1E646-AA15-D74A-B26F-2D6FDB384E23}" type="presOf" srcId="{9F13D1F3-0807-E54E-B453-219CF08EC7AE}" destId="{23FF5D68-3A2E-C449-A449-C89CB785C07B}" srcOrd="0" destOrd="0" presId="urn:microsoft.com/office/officeart/2005/8/layout/hChevron3"/>
    <dgm:cxn modelId="{33CAE577-E1B3-6248-AB0A-4EE8CFEBA0D8}" srcId="{11A469EB-67E2-C64E-A085-F9338580049E}" destId="{9F13D1F3-0807-E54E-B453-219CF08EC7AE}" srcOrd="1" destOrd="0" parTransId="{8D798AE4-4372-C440-8423-12BC975D563B}" sibTransId="{DA45294D-2FB2-F449-91C1-26BA28E42099}"/>
    <dgm:cxn modelId="{38273A7B-3501-474D-A3AF-F60CAEDAB2A4}" type="presOf" srcId="{2CF32090-4F89-8044-9236-44D9582707B3}" destId="{7E128D6E-D7E1-C349-8261-2E0B0C80EFC5}" srcOrd="0" destOrd="0" presId="urn:microsoft.com/office/officeart/2005/8/layout/hChevron3"/>
    <dgm:cxn modelId="{5CEB0E90-F596-2442-B1F1-78902589FC38}" type="presOf" srcId="{733782C1-A1C8-7D4D-BE2A-B61B68A4FCEA}" destId="{46C12994-60D9-5D46-BF13-FC90EF93FEFE}" srcOrd="0" destOrd="0" presId="urn:microsoft.com/office/officeart/2005/8/layout/hChevron3"/>
    <dgm:cxn modelId="{6C54C5C0-0A4D-824E-8C4E-B22B1ED567EF}" srcId="{11A469EB-67E2-C64E-A085-F9338580049E}" destId="{733782C1-A1C8-7D4D-BE2A-B61B68A4FCEA}" srcOrd="3" destOrd="0" parTransId="{11711EB0-6810-FE43-8D6D-ABD62B6F945E}" sibTransId="{BA17DF68-A30C-DD47-BFB6-0DA3BF1AFD50}"/>
    <dgm:cxn modelId="{238223E6-5DFF-B64B-93E8-BF7674E1D5C7}" type="presOf" srcId="{11A469EB-67E2-C64E-A085-F9338580049E}" destId="{07BEFED2-9022-B944-82A2-B7F7BE47CE5C}" srcOrd="0" destOrd="0" presId="urn:microsoft.com/office/officeart/2005/8/layout/hChevron3"/>
    <dgm:cxn modelId="{94E217F9-BB0B-FA4F-A0E8-90B468638801}" srcId="{11A469EB-67E2-C64E-A085-F9338580049E}" destId="{8C1C1F32-7B74-604F-9404-D4B4DF3903D0}" srcOrd="0" destOrd="0" parTransId="{D992267C-CC72-934E-A6FC-41C77DFEF3B3}" sibTransId="{221B41EA-CB6C-1C41-A117-2F3543CFCD91}"/>
    <dgm:cxn modelId="{016AB7FE-ECD9-4540-A52B-AC315B009337}" srcId="{11A469EB-67E2-C64E-A085-F9338580049E}" destId="{2CF32090-4F89-8044-9236-44D9582707B3}" srcOrd="2" destOrd="0" parTransId="{2F97F01E-8B32-9F43-AF71-7A710FB117F8}" sibTransId="{53999502-23AF-3D43-AECA-FAEF40DBC731}"/>
    <dgm:cxn modelId="{32902BF9-15D2-4B4F-A1F4-93603A1105BB}" type="presParOf" srcId="{07BEFED2-9022-B944-82A2-B7F7BE47CE5C}" destId="{22E4881F-1043-6C4D-A7EB-F813C907F34B}" srcOrd="0" destOrd="0" presId="urn:microsoft.com/office/officeart/2005/8/layout/hChevron3"/>
    <dgm:cxn modelId="{4025CA7F-A364-184C-BFA3-C3AC396E9307}" type="presParOf" srcId="{07BEFED2-9022-B944-82A2-B7F7BE47CE5C}" destId="{6A7B5022-A0A7-CC4D-805B-6D66557885AD}" srcOrd="1" destOrd="0" presId="urn:microsoft.com/office/officeart/2005/8/layout/hChevron3"/>
    <dgm:cxn modelId="{CEA5FCA2-7A31-0842-B6C9-89859F188A03}" type="presParOf" srcId="{07BEFED2-9022-B944-82A2-B7F7BE47CE5C}" destId="{23FF5D68-3A2E-C449-A449-C89CB785C07B}" srcOrd="2" destOrd="0" presId="urn:microsoft.com/office/officeart/2005/8/layout/hChevron3"/>
    <dgm:cxn modelId="{DA30DEB0-3B42-FA42-BCFF-59AAD36C3814}" type="presParOf" srcId="{07BEFED2-9022-B944-82A2-B7F7BE47CE5C}" destId="{AC782585-4A90-A348-A3F6-61DF17708E15}" srcOrd="3" destOrd="0" presId="urn:microsoft.com/office/officeart/2005/8/layout/hChevron3"/>
    <dgm:cxn modelId="{B9C60421-AA69-714D-A221-E6FD74E0C3FA}" type="presParOf" srcId="{07BEFED2-9022-B944-82A2-B7F7BE47CE5C}" destId="{7E128D6E-D7E1-C349-8261-2E0B0C80EFC5}" srcOrd="4" destOrd="0" presId="urn:microsoft.com/office/officeart/2005/8/layout/hChevron3"/>
    <dgm:cxn modelId="{1E715A33-64BA-4940-A0FE-1619FB541AF4}" type="presParOf" srcId="{07BEFED2-9022-B944-82A2-B7F7BE47CE5C}" destId="{B73924F6-BDAD-2E4F-A0C8-5FD5898BD722}" srcOrd="5" destOrd="0" presId="urn:microsoft.com/office/officeart/2005/8/layout/hChevron3"/>
    <dgm:cxn modelId="{9D97FF85-4572-7A45-9D72-947E27CE4607}" type="presParOf" srcId="{07BEFED2-9022-B944-82A2-B7F7BE47CE5C}" destId="{46C12994-60D9-5D46-BF13-FC90EF93FEF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881F-1043-6C4D-A7EB-F813C907F34B}">
      <dsp:nvSpPr>
        <dsp:cNvPr id="0" name=""/>
        <dsp:cNvSpPr/>
      </dsp:nvSpPr>
      <dsp:spPr>
        <a:xfrm>
          <a:off x="3269" y="0"/>
          <a:ext cx="3280699" cy="288000"/>
        </a:xfrm>
        <a:prstGeom prst="homePlate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err="1"/>
            <a:t>Identify</a:t>
          </a:r>
          <a:r>
            <a:rPr lang="de-DE" sz="1400" b="1" kern="1200"/>
            <a:t> New </a:t>
          </a:r>
          <a:r>
            <a:rPr lang="de-DE" sz="1400" b="1" kern="1200" err="1"/>
            <a:t>Markets</a:t>
          </a:r>
          <a:endParaRPr lang="de-DE" sz="1400" b="1" kern="1200"/>
        </a:p>
      </dsp:txBody>
      <dsp:txXfrm>
        <a:off x="3269" y="0"/>
        <a:ext cx="3208699" cy="288000"/>
      </dsp:txXfrm>
    </dsp:sp>
    <dsp:sp modelId="{23FF5D68-3A2E-C449-A449-C89CB785C07B}">
      <dsp:nvSpPr>
        <dsp:cNvPr id="0" name=""/>
        <dsp:cNvSpPr/>
      </dsp:nvSpPr>
      <dsp:spPr>
        <a:xfrm>
          <a:off x="2627829" y="0"/>
          <a:ext cx="3280699" cy="28800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Connect Knowledge</a:t>
          </a:r>
        </a:p>
      </dsp:txBody>
      <dsp:txXfrm>
        <a:off x="2771829" y="0"/>
        <a:ext cx="2992699" cy="288000"/>
      </dsp:txXfrm>
    </dsp:sp>
    <dsp:sp modelId="{7E128D6E-D7E1-C349-8261-2E0B0C80EFC5}">
      <dsp:nvSpPr>
        <dsp:cNvPr id="0" name=""/>
        <dsp:cNvSpPr/>
      </dsp:nvSpPr>
      <dsp:spPr>
        <a:xfrm>
          <a:off x="5252389" y="0"/>
          <a:ext cx="3280699" cy="288000"/>
        </a:xfrm>
        <a:prstGeom prst="chevron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Ask Questions</a:t>
          </a:r>
        </a:p>
      </dsp:txBody>
      <dsp:txXfrm>
        <a:off x="5396389" y="0"/>
        <a:ext cx="2992699" cy="288000"/>
      </dsp:txXfrm>
    </dsp:sp>
    <dsp:sp modelId="{46C12994-60D9-5D46-BF13-FC90EF93FEFE}">
      <dsp:nvSpPr>
        <dsp:cNvPr id="0" name=""/>
        <dsp:cNvSpPr/>
      </dsp:nvSpPr>
      <dsp:spPr>
        <a:xfrm>
          <a:off x="7876949" y="0"/>
          <a:ext cx="3280699" cy="288000"/>
        </a:xfrm>
        <a:prstGeom prst="chevron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1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Deliver Solutions</a:t>
          </a:r>
        </a:p>
      </dsp:txBody>
      <dsp:txXfrm>
        <a:off x="8020949" y="0"/>
        <a:ext cx="2992699" cy="28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881F-1043-6C4D-A7EB-F813C907F34B}">
      <dsp:nvSpPr>
        <dsp:cNvPr id="0" name=""/>
        <dsp:cNvSpPr/>
      </dsp:nvSpPr>
      <dsp:spPr>
        <a:xfrm>
          <a:off x="3269" y="0"/>
          <a:ext cx="3280699" cy="288000"/>
        </a:xfrm>
        <a:prstGeom prst="homePlate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err="1"/>
            <a:t>Identify</a:t>
          </a:r>
          <a:r>
            <a:rPr lang="de-DE" sz="1400" b="1" kern="1200"/>
            <a:t> New </a:t>
          </a:r>
          <a:r>
            <a:rPr lang="de-DE" sz="1400" b="1" kern="1200" err="1"/>
            <a:t>Markets</a:t>
          </a:r>
          <a:endParaRPr lang="de-DE" sz="1400" b="1" kern="1200"/>
        </a:p>
      </dsp:txBody>
      <dsp:txXfrm>
        <a:off x="3269" y="0"/>
        <a:ext cx="3208699" cy="288000"/>
      </dsp:txXfrm>
    </dsp:sp>
    <dsp:sp modelId="{23FF5D68-3A2E-C449-A449-C89CB785C07B}">
      <dsp:nvSpPr>
        <dsp:cNvPr id="0" name=""/>
        <dsp:cNvSpPr/>
      </dsp:nvSpPr>
      <dsp:spPr>
        <a:xfrm>
          <a:off x="2627829" y="0"/>
          <a:ext cx="3280699" cy="288000"/>
        </a:xfrm>
        <a:prstGeom prst="chevron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Connect Knowledge</a:t>
          </a:r>
        </a:p>
      </dsp:txBody>
      <dsp:txXfrm>
        <a:off x="2771829" y="0"/>
        <a:ext cx="2992699" cy="288000"/>
      </dsp:txXfrm>
    </dsp:sp>
    <dsp:sp modelId="{7E128D6E-D7E1-C349-8261-2E0B0C80EFC5}">
      <dsp:nvSpPr>
        <dsp:cNvPr id="0" name=""/>
        <dsp:cNvSpPr/>
      </dsp:nvSpPr>
      <dsp:spPr>
        <a:xfrm>
          <a:off x="5252389" y="0"/>
          <a:ext cx="3280699" cy="28800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Ask Questions</a:t>
          </a:r>
        </a:p>
      </dsp:txBody>
      <dsp:txXfrm>
        <a:off x="5396389" y="0"/>
        <a:ext cx="2992699" cy="288000"/>
      </dsp:txXfrm>
    </dsp:sp>
    <dsp:sp modelId="{46C12994-60D9-5D46-BF13-FC90EF93FEFE}">
      <dsp:nvSpPr>
        <dsp:cNvPr id="0" name=""/>
        <dsp:cNvSpPr/>
      </dsp:nvSpPr>
      <dsp:spPr>
        <a:xfrm>
          <a:off x="7876948" y="0"/>
          <a:ext cx="3280699" cy="288000"/>
        </a:xfrm>
        <a:prstGeom prst="chevron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1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Deliver Solutions</a:t>
          </a:r>
        </a:p>
      </dsp:txBody>
      <dsp:txXfrm>
        <a:off x="8020948" y="0"/>
        <a:ext cx="2992699" cy="28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881F-1043-6C4D-A7EB-F813C907F34B}">
      <dsp:nvSpPr>
        <dsp:cNvPr id="0" name=""/>
        <dsp:cNvSpPr/>
      </dsp:nvSpPr>
      <dsp:spPr>
        <a:xfrm>
          <a:off x="3269" y="0"/>
          <a:ext cx="3280699" cy="288000"/>
        </a:xfrm>
        <a:prstGeom prst="homePlate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err="1"/>
            <a:t>Identify</a:t>
          </a:r>
          <a:r>
            <a:rPr lang="de-DE" sz="1400" b="1" kern="1200"/>
            <a:t> New </a:t>
          </a:r>
          <a:r>
            <a:rPr lang="de-DE" sz="1400" b="1" kern="1200" err="1"/>
            <a:t>Markets</a:t>
          </a:r>
          <a:endParaRPr lang="de-DE" sz="1400" b="1" kern="1200"/>
        </a:p>
      </dsp:txBody>
      <dsp:txXfrm>
        <a:off x="3269" y="0"/>
        <a:ext cx="3208699" cy="288000"/>
      </dsp:txXfrm>
    </dsp:sp>
    <dsp:sp modelId="{23FF5D68-3A2E-C449-A449-C89CB785C07B}">
      <dsp:nvSpPr>
        <dsp:cNvPr id="0" name=""/>
        <dsp:cNvSpPr/>
      </dsp:nvSpPr>
      <dsp:spPr>
        <a:xfrm>
          <a:off x="2627829" y="0"/>
          <a:ext cx="3280699" cy="288000"/>
        </a:xfrm>
        <a:prstGeom prst="chevron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Connect Knowledge</a:t>
          </a:r>
        </a:p>
      </dsp:txBody>
      <dsp:txXfrm>
        <a:off x="2771829" y="0"/>
        <a:ext cx="2992699" cy="288000"/>
      </dsp:txXfrm>
    </dsp:sp>
    <dsp:sp modelId="{7E128D6E-D7E1-C349-8261-2E0B0C80EFC5}">
      <dsp:nvSpPr>
        <dsp:cNvPr id="0" name=""/>
        <dsp:cNvSpPr/>
      </dsp:nvSpPr>
      <dsp:spPr>
        <a:xfrm>
          <a:off x="5252389" y="0"/>
          <a:ext cx="3280699" cy="288000"/>
        </a:xfrm>
        <a:prstGeom prst="chevron">
          <a:avLst/>
        </a:prstGeom>
        <a:solidFill>
          <a:srgbClr val="F7B9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000" tIns="37338" rIns="18669" bIns="37338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Ask Questions</a:t>
          </a:r>
        </a:p>
      </dsp:txBody>
      <dsp:txXfrm>
        <a:off x="5396389" y="0"/>
        <a:ext cx="2992699" cy="288000"/>
      </dsp:txXfrm>
    </dsp:sp>
    <dsp:sp modelId="{46C12994-60D9-5D46-BF13-FC90EF93FEFE}">
      <dsp:nvSpPr>
        <dsp:cNvPr id="0" name=""/>
        <dsp:cNvSpPr/>
      </dsp:nvSpPr>
      <dsp:spPr>
        <a:xfrm>
          <a:off x="7876948" y="0"/>
          <a:ext cx="3280699" cy="28800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1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Deliver Solutions</a:t>
          </a:r>
        </a:p>
      </dsp:txBody>
      <dsp:txXfrm>
        <a:off x="8020948" y="0"/>
        <a:ext cx="2992699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F67B-1D96-44BD-B9EA-02854C466C18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400E-78F7-456B-B710-CD61521B28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85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400E-78F7-456B-B710-CD61521B28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A400E-78F7-456B-B710-CD61521B28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84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aw 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8D1F398-A3FC-996B-1DAE-5879F17599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326F00AF-A944-1FBF-A0E0-1A3A525B05F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image by clicking on icon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4" y="2448000"/>
            <a:ext cx="5737226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4" y="5953125"/>
            <a:ext cx="7200000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A799B1-BD97-9F55-9DB7-5DC4AF6A9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82B0E89-6698-75B0-38AD-C8191EBE38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1987938"/>
            <a:ext cx="7673974" cy="38806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TIX Two Text" pitchFamily="2" charset="0"/>
              </a:defRPr>
            </a:lvl1pPr>
            <a:lvl2pPr marL="447675" indent="0">
              <a:buNone/>
              <a:defRPr>
                <a:latin typeface="STIX Two Text" pitchFamily="2" charset="0"/>
              </a:defRPr>
            </a:lvl2pPr>
            <a:lvl3pPr marL="914400" indent="0">
              <a:buNone/>
              <a:defRPr>
                <a:latin typeface="STIX Two Text" pitchFamily="2" charset="0"/>
              </a:defRPr>
            </a:lvl3pPr>
            <a:lvl4pPr marL="1343025" indent="0">
              <a:buNone/>
              <a:defRPr>
                <a:latin typeface="STIX Two Text" pitchFamily="2" charset="0"/>
              </a:defRPr>
            </a:lvl4pPr>
            <a:lvl5pPr marL="1887538" indent="0">
              <a:buNone/>
              <a:defRPr>
                <a:latin typeface="STIX Two Text" pitchFamily="2" charset="0"/>
              </a:defRPr>
            </a:lvl5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9288D58-132B-A829-A824-052FD2D13FCA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203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92A80CF-A102-9486-1CDC-98F964BD2D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5" y="2448000"/>
            <a:ext cx="9000000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900000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5953125"/>
            <a:ext cx="8748277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5E0BAF-00B4-1ADC-1356-1E3A2FC084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30875AD-3421-95C1-9F50-CEAB2E6B4B7E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4581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255-2B70-4C4E-A95C-C58EEB01C13F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874" y="1543050"/>
            <a:ext cx="11657014" cy="4272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7" name="Textplatzhalter 7">
            <a:extLst>
              <a:ext uri="{FF2B5EF4-FFF2-40B4-BE49-F238E27FC236}">
                <a16:creationId xmlns:a16="http://schemas.microsoft.com/office/drawing/2014/main" id="{9E2247F7-2A00-CAD7-3000-06D3E359CF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*Edit </a:t>
            </a:r>
            <a:r>
              <a:rPr lang="de-DE" err="1"/>
              <a:t>footnote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0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874" y="2166551"/>
            <a:ext cx="11657014" cy="36493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CC0DFC9-B4D5-6E09-BCED-9815BF41BB1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69874" y="1547749"/>
            <a:ext cx="11652250" cy="618801"/>
          </a:xfrm>
        </p:spPr>
        <p:txBody>
          <a:bodyPr>
            <a:normAutofit/>
          </a:bodyPr>
          <a:lstStyle>
            <a:lvl1pPr marL="0" indent="0" algn="l">
              <a:buNone/>
              <a:defRPr sz="1600" b="1" spc="0">
                <a:solidFill>
                  <a:schemeClr val="tx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Edit Master </a:t>
            </a:r>
            <a:r>
              <a:rPr lang="de-DE" err="1"/>
              <a:t>Subtitle</a:t>
            </a:r>
            <a:r>
              <a:rPr lang="de-DE"/>
              <a:t> Format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947F9F8-DE31-8334-B955-6477DA062B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9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itzmark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4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A41441-4E44-448C-BE5C-FF17845B5EC7}" type="datetime1">
              <a:rPr lang="de-DE" smtClean="0"/>
              <a:pPr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13" y="1980000"/>
            <a:ext cx="11652250" cy="1495665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457A3D4-37AB-9B5A-3AB3-ED853718EF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1165225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6BBBC5-7E12-EADC-D561-6469FBC81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4163483"/>
            <a:ext cx="11657013" cy="1652432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88CE3D9-6EE1-D200-6999-479D326DD2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875" y="3731483"/>
            <a:ext cx="11649075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pic>
        <p:nvPicPr>
          <p:cNvPr id="12" name="Grafik 11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35780387-A50D-5100-4656-AA413E691E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CB97D5-2704-0189-D243-601A0A35A8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69875"/>
            <a:ext cx="54000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500350"/>
            <a:ext cx="900000" cy="288000"/>
          </a:xfrm>
        </p:spPr>
        <p:txBody>
          <a:bodyPr/>
          <a:lstStyle/>
          <a:p>
            <a:fld id="{CEFCC56C-431F-4B17-BD0E-239E9D370FD3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96000" y="6500350"/>
            <a:ext cx="4206126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1548000"/>
            <a:ext cx="5826125" cy="42679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pic>
        <p:nvPicPr>
          <p:cNvPr id="19" name="Grafik 18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52826C9-A5A7-D1CC-9CAD-A06106059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E1B3344-3124-7E97-EE6A-6BDB0C3A59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99163" cy="6858000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Add image by clicking on icon</a:t>
            </a:r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6EEF8C7A-56CD-71F2-0612-F359E765F3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815915"/>
            <a:ext cx="5826124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4" y="269875"/>
            <a:ext cx="111600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Edit Master Title Format</a:t>
            </a:r>
          </a:p>
        </p:txBody>
      </p:sp>
      <p:pic>
        <p:nvPicPr>
          <p:cNvPr id="19" name="Grafik 18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52826C9-A5A7-D1CC-9CAD-A06106059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B62BE20-7F92-694A-7293-DAFB465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9874" y="6500350"/>
            <a:ext cx="900000" cy="288000"/>
          </a:xfrm>
        </p:spPr>
        <p:txBody>
          <a:bodyPr/>
          <a:lstStyle/>
          <a:p>
            <a:fld id="{3BE62301-7A8C-420F-865D-CCC9EA1BB91D}" type="datetime1">
              <a:rPr lang="de-DE" smtClean="0"/>
              <a:t>16.09.2024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E4DC29B-E49F-EFFA-FF1C-D844FF6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3138" y="6500350"/>
            <a:ext cx="97200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98A8EC4-552C-9680-2FEA-6B64F57C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F334E97A-A8BC-D0FA-3B01-9D74A14BEB62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543050"/>
            <a:ext cx="5830888" cy="467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diagram by clicking on symbol</a:t>
            </a:r>
            <a:endParaRPr lang="de-DE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302BAD3F-BD91-4BD3-B2DC-2D57B44D0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13" y="1980000"/>
            <a:ext cx="5828987" cy="1620000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6AA1FFF-E9BC-F3E2-4858-BC9E84C933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5828987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91F71261-A636-4138-AF57-D340F1C6FE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876" y="4159665"/>
            <a:ext cx="5831370" cy="1639938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4EC60880-E207-4FFF-9A01-CCB70547B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875" y="3727665"/>
            <a:ext cx="5827399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DEFFBD5B-7245-FBF6-9063-A299B79FFF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C11BA-B7B0-EE89-E989-D3A899AE4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1CC93-CD0B-9D10-45B4-1AD347B6EB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9874" y="1543050"/>
            <a:ext cx="5737226" cy="4272865"/>
          </a:xfrm>
        </p:spPr>
        <p:txBody>
          <a:bodyPr tIns="46800" bIns="468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B3B7DD-65A6-91F2-E15E-1FE5D660725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488" y="1543050"/>
            <a:ext cx="5735638" cy="4272865"/>
          </a:xfrm>
        </p:spPr>
        <p:txBody>
          <a:bodyPr tIns="46800" bIns="468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7217C-B7EC-50A3-FA5B-06896172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FC08-86EE-4E23-97F3-33857277B76D}" type="datetime1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5BBCD-B31C-0E8C-531C-77221191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DBE50-FDE7-C6FA-848D-C1C0B41B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051BAE8-79FE-6A62-A532-E4713BA505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C1095686-2891-523D-B350-1532F065CC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2860BDB-5BCD-5844-A085-55E4421AEE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8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41F3F-9E46-69B3-1B4F-43D05EAF0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81E3E-DC4E-1F3F-EF9F-5EB233452B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875" y="1543050"/>
            <a:ext cx="5727700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4C1F36-2B27-3728-0EAE-A4B1D51B2B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9875" y="2268001"/>
            <a:ext cx="5727700" cy="3547914"/>
          </a:xfrm>
        </p:spPr>
        <p:txBody>
          <a:bodyPr tIns="90000" bIns="90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7F149A-EFA8-2674-B704-3237CE3DADC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543050"/>
            <a:ext cx="5732461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777A9B-8519-BC36-FE82-2D1F14655C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94425" y="2268000"/>
            <a:ext cx="5727699" cy="3547913"/>
          </a:xfrm>
        </p:spPr>
        <p:txBody>
          <a:bodyPr tIns="90000" bIns="90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AC8E7F-BD19-5FC1-312C-95237A1E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4ADC-C0C7-4B2F-B3C8-E4EB84FC27D8}" type="datetime1">
              <a:rPr lang="de-DE" smtClean="0"/>
              <a:t>16.09.2024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BEF63D-ECC1-15F6-53F6-B49BAC2E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CF6D3-E1A9-9546-18A7-70FB9F5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AA08023D-893C-B98E-1CC3-9AEB850D4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2B2FDF4-73CE-3097-31EF-7B03C21B78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09AEF3B6-55CE-3460-76CF-3E967F5780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FA125C-FDF9-4A18-9646-4BA910297A1D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7D7930-A846-76EE-00E6-A572745FAD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6717"/>
            <a:ext cx="287132" cy="4857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99113C6-4FDE-2D1C-0A7D-C96E6B214FCA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18762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usiness 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1D069DCB-170D-040C-4327-A0B33ABAC6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image by clicking on icon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4" y="2448000"/>
            <a:ext cx="5737226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4" y="5953125"/>
            <a:ext cx="7200000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118409AA-5059-925E-205A-9EECDA463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2FCE7465-0AAF-CA9F-5519-5FCA253AC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1987938"/>
            <a:ext cx="7673974" cy="38806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STIX Two Text" pitchFamily="2" charset="0"/>
              </a:defRPr>
            </a:lvl1pPr>
            <a:lvl2pPr marL="447675" indent="0">
              <a:buNone/>
              <a:defRPr>
                <a:latin typeface="STIX Two Text" pitchFamily="2" charset="0"/>
              </a:defRPr>
            </a:lvl2pPr>
            <a:lvl3pPr marL="914400" indent="0">
              <a:buNone/>
              <a:defRPr>
                <a:latin typeface="STIX Two Text" pitchFamily="2" charset="0"/>
              </a:defRPr>
            </a:lvl3pPr>
            <a:lvl4pPr marL="1343025" indent="0">
              <a:buNone/>
              <a:defRPr>
                <a:latin typeface="STIX Two Text" pitchFamily="2" charset="0"/>
              </a:defRPr>
            </a:lvl4pPr>
            <a:lvl5pPr marL="1887538" indent="0">
              <a:buNone/>
              <a:defRPr>
                <a:latin typeface="STIX Two Text" pitchFamily="2" charset="0"/>
              </a:defRPr>
            </a:lvl5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5198E9-91B0-4802-928C-3661FB463795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874" y="1549112"/>
            <a:ext cx="11657014" cy="4266803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7D7930-A846-76EE-00E6-A572745FAD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1A27F0B2-F0DF-3F6A-46F7-053F41C4C2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E88D8F-D1AE-EA83-BE66-BB11F5F96FE8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8320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Subheadlin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5198E9-91B0-4802-928C-3661FB463795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2672E24-85F2-E05B-B3E5-1BFCDE0D6B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874" y="2166550"/>
            <a:ext cx="11657014" cy="3649365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1A27F0B2-F0DF-3F6A-46F7-053F41C4C2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B85EA7B-71A0-5302-1734-770F319188A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69874" y="1547749"/>
            <a:ext cx="11652250" cy="618801"/>
          </a:xfrm>
        </p:spPr>
        <p:txBody>
          <a:bodyPr>
            <a:normAutofit/>
          </a:bodyPr>
          <a:lstStyle>
            <a:lvl1pPr marL="0" indent="0" algn="l">
              <a:buNone/>
              <a:defRPr sz="1600" b="1" spc="0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Subtitle</a:t>
            </a:r>
            <a:r>
              <a:rPr lang="de-DE"/>
              <a:t> Format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5B3F748-8C31-816C-7E57-436FE992F2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4F5D330-3A7D-A047-02AB-4D141FE98DAC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33084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itzmarke Subhea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57A8ABF-112D-24F0-662D-384173873A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AFD373-ADE9-F8D4-2C04-D2573A767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4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A41441-4E44-448C-BE5C-FF17845B5EC7}" type="datetime1">
              <a:rPr lang="de-DE" smtClean="0"/>
              <a:pPr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13" y="1980000"/>
            <a:ext cx="11652250" cy="1495665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C457A3D4-37AB-9B5A-3AB3-ED853718EF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1165225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6BBBC5-7E12-EADC-D561-6469FBC811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4163483"/>
            <a:ext cx="11657013" cy="1652432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88CE3D9-6EE1-D200-6999-479D326DD2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875" y="3731483"/>
            <a:ext cx="11649075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CB97D5-2704-0189-D243-601A0A35A8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874" y="5815915"/>
            <a:ext cx="11652250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54EF1F-FBC8-5F24-1428-AC74A4144D74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32229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Bil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3C90353-AB64-FEDF-A88E-21B31CEE33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69875"/>
            <a:ext cx="540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71B613-4586-A781-6A3E-D057A0B64F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1548000"/>
            <a:ext cx="5826125" cy="4267915"/>
          </a:xfrm>
        </p:spPr>
        <p:txBody>
          <a:bodyPr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9AF4D3-FF00-1F17-87C2-AA67A97232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CF80284-39C8-7F1C-1F0D-88BB4BF6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500350"/>
            <a:ext cx="90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50AB0D-43CA-4DB8-9368-5FA0BB72B618}" type="datetime1">
              <a:rPr lang="de-DE" smtClean="0"/>
              <a:t>16.09.2024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33C7406-3925-C752-7E37-5775FB29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96000" y="6500350"/>
            <a:ext cx="4206126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AA43F4C7-5349-BD57-EBAD-8CA7B82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F8D0DFE-A14B-4B97-90A2-D7091617E6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99163" cy="6858000"/>
          </a:xfrm>
          <a:solidFill>
            <a:schemeClr val="accent3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Add image by clicking on icon</a:t>
            </a:r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1516E15-FBC2-3700-2E4A-C89A7BCA2F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5815915"/>
            <a:ext cx="5826124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0D9A5A-4AE0-2275-4B35-4599C6D3AC58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1203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Diagramm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09CEA73-5ED3-69EB-4EAF-A07AD08117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3DDD0-DA40-8471-0EE5-984EC57FD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4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B62BE20-7F92-694A-7293-DAFB465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9874" y="6500350"/>
            <a:ext cx="90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AE2513-AA39-4AA9-8FDF-C3AF9EF5018E}" type="datetime1">
              <a:rPr lang="de-DE" smtClean="0"/>
              <a:t>16.09.2024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E4DC29B-E49F-EFFA-FF1C-D844FF6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3138" y="6500350"/>
            <a:ext cx="972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98A8EC4-552C-9680-2FEA-6B64F57C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F334E97A-A8BC-D0FA-3B01-9D74A14BEB6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1543050"/>
            <a:ext cx="5830888" cy="4679950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FCCF12-664D-4976-A7D5-9D667B19CC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7A3864DA-0DE9-C521-205E-E79090C76A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13" y="1980000"/>
            <a:ext cx="5828987" cy="1620000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C1D54522-ED96-DBCB-5E9A-FFA30623F1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547750"/>
            <a:ext cx="5828987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rgbClr val="007EC5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9FE0ED54-D5BC-0EC7-875A-6A8704E92D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876" y="4177175"/>
            <a:ext cx="5831370" cy="1620000"/>
          </a:xfrm>
        </p:spPr>
        <p:txBody>
          <a:bodyPr/>
          <a:lstStyle>
            <a:lvl1pPr marL="360363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9FA3EDEF-37C8-1327-481F-E04C27681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875" y="3745175"/>
            <a:ext cx="5827399" cy="396000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A0413EF-3AC8-F573-95A2-D7D9CF8FF5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BFE34E-530C-F7BE-BD4A-0555A0195668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5018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467EBC2-F925-AE68-92BE-486D482395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3C11BA-B7B0-EE89-E989-D3A899AE4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1CC93-CD0B-9D10-45B4-1AD347B6EB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9874" y="1543050"/>
            <a:ext cx="5737226" cy="4272865"/>
          </a:xfrm>
        </p:spPr>
        <p:txBody>
          <a:bodyPr tIns="46800" bIns="468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B3B7DD-65A6-91F2-E15E-1FE5D660725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4900" y="1543050"/>
            <a:ext cx="5737226" cy="4272865"/>
          </a:xfrm>
        </p:spPr>
        <p:txBody>
          <a:bodyPr tIns="46800" bIns="468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7217C-B7EC-50A3-FA5B-06896172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D1D99A-8EFE-464C-9AE0-A4470BF95135}" type="datetime1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5BBCD-B31C-0E8C-531C-77221191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DBE50-FDE7-C6FA-848D-C1C0B41B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51DF6D-9259-1FCE-C325-AAAA47A09F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CAD6EA-9F69-F464-5B2C-3EAE591470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7FB5803E-F849-FB99-0D0F-A11CCB588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1049A2-2CAF-8625-8758-EDB9731A71AC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3425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Subhead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916DD99-F6BC-1A28-3B4E-9177C55E57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941F3F-9E46-69B3-1B4F-43D05EAF0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69875"/>
            <a:ext cx="11160000" cy="10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81E3E-DC4E-1F3F-EF9F-5EB233452B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875" y="1543050"/>
            <a:ext cx="5727700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4C1F36-2B27-3728-0EAE-A4B1D51B2B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9875" y="2268001"/>
            <a:ext cx="5727700" cy="3547914"/>
          </a:xfrm>
        </p:spPr>
        <p:txBody>
          <a:bodyPr tIns="90000" bIns="900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7F149A-EFA8-2674-B704-3237CE3DADC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543050"/>
            <a:ext cx="5732461" cy="648000"/>
          </a:xfrm>
        </p:spPr>
        <p:txBody>
          <a:bodyPr tIns="90000" bIns="90000" anchor="t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777A9B-8519-BC36-FE82-2D1F14655C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94425" y="2268000"/>
            <a:ext cx="5727699" cy="3547913"/>
          </a:xfrm>
        </p:spPr>
        <p:txBody>
          <a:bodyPr tIns="90000" bIns="90000"/>
          <a:lstStyle>
            <a:lvl1pPr marL="360363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8038" indent="-360363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4125" indent="-33972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701800" indent="-358775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236788" indent="-3492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AC8E7F-BD19-5FC1-312C-95237A1E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1199CC-3426-43C3-A433-3063C774757A}" type="datetime1">
              <a:rPr lang="de-DE" smtClean="0"/>
              <a:t>16.09.2024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BEF63D-ECC1-15F6-53F6-B49BAC2E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CF6D3-E1A9-9546-18A7-70FB9F5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AC30A1-860E-E360-28D6-780E145F93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D894E93-6B32-8867-E072-04A0969078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5343D7B4-7F22-D188-A238-F4C0086D94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6488" y="5815915"/>
            <a:ext cx="5737226" cy="4213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pPr lvl="0"/>
            <a:r>
              <a:rPr lang="de-DE"/>
              <a:t>* Edit </a:t>
            </a:r>
            <a:r>
              <a:rPr lang="de-DE" err="1"/>
              <a:t>footnote</a:t>
            </a:r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22072B-B82E-4DB6-CDCF-AF2F745538FD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31990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ß Roy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5" y="269874"/>
            <a:ext cx="11160126" cy="540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/>
              <a:t>„Insert </a:t>
            </a:r>
            <a:r>
              <a:rPr lang="de-DE" err="1"/>
              <a:t>quote</a:t>
            </a:r>
            <a:r>
              <a:rPr lang="de-DE"/>
              <a:t>“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4" y="5953125"/>
            <a:ext cx="8748278" cy="536575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en-US"/>
              <a:t>Enter the name of the person quoted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8A6335-357A-BAD7-8801-03AD22774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06A734-D8B5-CFB6-B05F-AF695F87FBED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2342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ß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5" y="269874"/>
            <a:ext cx="11160126" cy="540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de-DE"/>
              <a:t>„ Insert </a:t>
            </a:r>
            <a:r>
              <a:rPr lang="de-DE" err="1"/>
              <a:t>quote</a:t>
            </a:r>
            <a:r>
              <a:rPr lang="de-DE"/>
              <a:t>“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4" y="5953125"/>
            <a:ext cx="8748278" cy="536575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en-US"/>
              <a:t>Enter the name of the person quoted</a:t>
            </a:r>
            <a:endParaRPr lang="de-DE"/>
          </a:p>
        </p:txBody>
      </p:sp>
      <p:pic>
        <p:nvPicPr>
          <p:cNvPr id="6" name="Grafik 5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957AECD8-7AD7-A4AC-C1AF-4B219ED83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49603D7-A47E-E48D-62B2-84D7BD505242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0282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klein Roy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4" y="269874"/>
            <a:ext cx="11657013" cy="6219826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„Insert </a:t>
            </a:r>
            <a:r>
              <a:rPr lang="de-DE" err="1"/>
              <a:t>quote</a:t>
            </a:r>
            <a:r>
              <a:rPr lang="de-DE"/>
              <a:t>“</a:t>
            </a:r>
            <a:br>
              <a:rPr lang="de-DE"/>
            </a:br>
            <a:br>
              <a:rPr lang="de-DE"/>
            </a:br>
            <a:r>
              <a:rPr lang="en-US"/>
              <a:t>Enter the name of the person quoted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8A6335-357A-BAD7-8801-03AD22774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421A64-E859-3586-C89C-BCA6DA8497C1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31257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7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838F020-B6DB-445C-1185-68AB882E8EBD}"/>
              </a:ext>
            </a:extLst>
          </p:cNvPr>
          <p:cNvSpPr txBox="1">
            <a:spLocks/>
          </p:cNvSpPr>
          <p:nvPr userDrawn="1"/>
        </p:nvSpPr>
        <p:spPr>
          <a:xfrm>
            <a:off x="269875" y="269875"/>
            <a:ext cx="11657013" cy="558800"/>
          </a:xfrm>
          <a:prstGeom prst="rect">
            <a:avLst/>
          </a:prstGeom>
        </p:spPr>
        <p:txBody>
          <a:bodyPr vert="horz" lIns="90000" tIns="54000" rIns="90000" bIns="5400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r>
              <a:rPr lang="de-DE" sz="2800">
                <a:solidFill>
                  <a:schemeClr val="accent3"/>
                </a:solidFill>
              </a:rPr>
              <a:t>Agenda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A695FF-7934-310F-6BFF-7C81747C8D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4F65BA73-1467-0C6A-69A4-ED11298AF0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425" y="154305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22354FB-31E8-D340-DC23-3EC0E18FB0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112" y="154305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FC054585-898F-098B-2568-D06D8FFD58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875" y="278362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A2F93D8C-A1A4-7689-F721-C063D7BC1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875" y="402420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F9F3DAD-5D5F-3D24-C251-9B692F858A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526477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6A1640B1-1B6B-2AC6-C51C-40FB080E81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95425" y="278362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000AB522-6993-7FB2-CA95-151A07892D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95425" y="402420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E04475A5-0054-8A35-883A-5F4722ACED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95425" y="526477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4A118062-2279-550C-C2B4-A496ED9A35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26313" y="154305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39E928E9-CED2-8DCE-6499-45AB9FD929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54305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CB1D30-E528-4502-84AE-AB362F1CF4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00763" y="278362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B0CDABD-0A43-30EF-AB7E-0A4EEF2D67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0763" y="4024200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C8ACE65-9054-1DB6-A9B1-511014F6CB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0763" y="5264775"/>
            <a:ext cx="1230313" cy="9000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28B92C28-1081-ACF3-F192-CC8D84701C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26313" y="278362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438AA455-D860-5640-00BF-90141A41DB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26313" y="4024200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740C7BB7-F5CF-AA8B-8A51-B006BBE384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26313" y="5264775"/>
            <a:ext cx="4600575" cy="900000"/>
          </a:xfrm>
          <a:noFill/>
        </p:spPr>
        <p:txBody>
          <a:bodyPr anchor="ctr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8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A8BFA15-F6E8-3B33-8241-CD70D24E275E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568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klein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D9A545B-616C-63CA-0685-0EB76A6968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4" y="269874"/>
            <a:ext cx="11657013" cy="621982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„Insert </a:t>
            </a:r>
            <a:r>
              <a:rPr lang="de-DE" err="1"/>
              <a:t>quote</a:t>
            </a:r>
            <a:r>
              <a:rPr lang="de-DE"/>
              <a:t>“</a:t>
            </a:r>
            <a:br>
              <a:rPr lang="de-DE"/>
            </a:br>
            <a:br>
              <a:rPr lang="de-DE"/>
            </a:br>
            <a:r>
              <a:rPr lang="en-US"/>
              <a:t>Enter the name of the person quoted</a:t>
            </a:r>
            <a:endParaRPr lang="de-DE"/>
          </a:p>
        </p:txBody>
      </p:sp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B06BD2C-9190-1A05-CC99-983AA9B7F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12423F7-E951-109B-FE80-1F07F46A3FFE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7629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E3849-4941-F054-7F13-6FA2C78E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761F-FA83-4BA2-89E0-4882427F231B}" type="datetime1">
              <a:rPr lang="de-DE" smtClean="0"/>
              <a:t>16.09.2024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C10CC2-4540-8C92-683F-6897D2E8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F605B0-6FAF-50CC-DC95-A683F4D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0DA4472-E625-76E3-28D4-746B6F6857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3233BA1-B469-8CF4-3882-44E0A4248F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034FA-481D-58A8-898F-896F2CD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893053-01EC-488D-8EAB-9C852DF96C91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638-2C3A-A644-DF21-8EBF4B0F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FBDAD-1940-00E8-8592-FF431CB8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47D9E50-696B-EBB7-3E7E-D79B65D48B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7D7930-A846-76EE-00E6-A572745FAD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6998" y="355600"/>
            <a:ext cx="287132" cy="4857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871CA05-1B41-ED14-07B3-BDDABC3624D0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7365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tel Roya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7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9F6838A-069B-8457-DD00-86D194DA9A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543050"/>
            <a:ext cx="11657013" cy="3200400"/>
          </a:xfrm>
          <a:noFill/>
        </p:spPr>
        <p:txBody>
          <a:bodyPr anchor="b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52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C953D0-B26F-2518-99AA-F74A58A3F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4743450"/>
            <a:ext cx="4140200" cy="17462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099D55-8AA1-3E95-A397-8DD452A76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D37B895-6912-EDA3-3B00-E25C7697294B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20578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tel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9F6838A-069B-8457-DD00-86D194DA9A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543050"/>
            <a:ext cx="11657013" cy="3200400"/>
          </a:xfrm>
          <a:noFill/>
        </p:spPr>
        <p:txBody>
          <a:bodyPr anchor="b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52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C953D0-B26F-2518-99AA-F74A58A3F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4743450"/>
            <a:ext cx="4140200" cy="17462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15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094072-6DCD-7D73-0F34-09830A2B4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D8CCF7B-E3AE-A110-F140-EA3EA6B88271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37622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tel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DE6A42F-399B-BE78-E012-3A9F13D052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9F6838A-069B-8457-DD00-86D194DA9A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543050"/>
            <a:ext cx="11657013" cy="3200400"/>
          </a:xfrm>
          <a:noFill/>
        </p:spPr>
        <p:txBody>
          <a:bodyPr anchor="b"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5200">
                <a:solidFill>
                  <a:schemeClr val="bg1"/>
                </a:solidFill>
              </a:defRPr>
            </a:lvl1pPr>
            <a:lvl2pPr marL="1790700" indent="-714375">
              <a:buClr>
                <a:schemeClr val="accent1"/>
              </a:buClr>
              <a:buFont typeface="+mj-lt"/>
              <a:buAutoNum type="alphaLcPeriod"/>
              <a:defRPr sz="4000">
                <a:solidFill>
                  <a:schemeClr val="bg1"/>
                </a:solidFill>
              </a:defRPr>
            </a:lvl2pPr>
            <a:lvl3pPr marL="1257300" indent="-342900"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C953D0-B26F-2518-99AA-F74A58A3F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4743450"/>
            <a:ext cx="4140200" cy="174625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115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01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143F62-6F2A-2A10-5B85-3167C70D89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8D965F-E366-A806-14D4-8197D519C8BC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30225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hell Bild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14863E0-7F16-7D61-515A-287C3EE5E3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Add image by clicking on icon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9663" y="2448000"/>
            <a:ext cx="5737225" cy="3420000"/>
          </a:xfrm>
        </p:spPr>
        <p:txBody>
          <a:bodyPr anchor="t">
            <a:normAutofit/>
          </a:bodyPr>
          <a:lstStyle>
            <a:lvl1pPr algn="l">
              <a:defRPr sz="5200"/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89662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89664" y="5953125"/>
            <a:ext cx="3664630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pic>
        <p:nvPicPr>
          <p:cNvPr id="4" name="Grafik 3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9DE9D91-7757-91F9-BAF5-A62B831F0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dunkel Bild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E984374-5FBD-F5BB-8BD0-3C19EA806988}"/>
              </a:ext>
            </a:extLst>
          </p:cNvPr>
          <p:cNvSpPr/>
          <p:nvPr userDrawn="1"/>
        </p:nvSpPr>
        <p:spPr>
          <a:xfrm>
            <a:off x="0" y="-155448"/>
            <a:ext cx="12192000" cy="6858000"/>
          </a:xfrm>
          <a:prstGeom prst="rect">
            <a:avLst/>
          </a:prstGeom>
          <a:solidFill>
            <a:srgbClr val="24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D42FF178-F796-E6B3-85D1-24F850B9AF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6096001" cy="68580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Add image by clicking on icon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6489" y="2448000"/>
            <a:ext cx="5737225" cy="3075298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86488" y="1980000"/>
            <a:ext cx="5737226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86488" y="5599712"/>
            <a:ext cx="5737224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66C6F6-9DF4-35F0-CF1B-866732396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840962-B9AA-7125-A58B-4BA5BB38EA10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10268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E768B-A819-0A1A-D5F2-07E8156CC5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875" y="2448000"/>
            <a:ext cx="9000000" cy="3420000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de-DE"/>
              <a:t>Edit Master Title Format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AD639-127E-2C4C-AD90-717E1092B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874" y="1980000"/>
            <a:ext cx="9000000" cy="396000"/>
          </a:xfrm>
        </p:spPr>
        <p:txBody>
          <a:bodyPr>
            <a:normAutofit/>
          </a:bodyPr>
          <a:lstStyle>
            <a:lvl1pPr marL="0" indent="0" algn="l">
              <a:buNone/>
              <a:defRPr sz="1400" spc="0">
                <a:solidFill>
                  <a:schemeClr val="accent4"/>
                </a:solidFill>
                <a:latin typeface="STIX Two Tex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APEX MARKS ALWAYS IN CAPITALS</a:t>
            </a:r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05713F-DCC4-2A44-3724-71831157D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5953125"/>
            <a:ext cx="8755253" cy="536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476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43025" indent="0">
              <a:buFontTx/>
              <a:buNone/>
              <a:defRPr/>
            </a:lvl4pPr>
            <a:lvl5pPr marL="1887538" indent="0">
              <a:buFontTx/>
              <a:buNone/>
              <a:defRPr/>
            </a:lvl5pPr>
          </a:lstStyle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</p:txBody>
      </p:sp>
      <p:pic>
        <p:nvPicPr>
          <p:cNvPr id="4" name="Grafik 3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0FA68A7D-CF77-0845-97C2-51B71094B7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2918" y="355600"/>
            <a:ext cx="287132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EDD1919-7E37-2C48-A921-AE3FDA7016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297629296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7772400" imgH="10058400" progId="TCLayout.ActiveDocument.1">
                  <p:embed/>
                </p:oleObj>
              </mc:Choice>
              <mc:Fallback>
                <p:oleObj name="think-cell Folie" r:id="rId35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EDD1919-7E37-2C48-A921-AE3FDA701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7C7B7-1395-578E-F042-DE399EDB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4" y="269875"/>
            <a:ext cx="11160000" cy="1008000"/>
          </a:xfrm>
          <a:prstGeom prst="rect">
            <a:avLst/>
          </a:prstGeom>
        </p:spPr>
        <p:txBody>
          <a:bodyPr vert="horz" lIns="90000" tIns="54000" rIns="90000" bIns="54000" rtlCol="0" anchor="t">
            <a:normAutofit/>
          </a:bodyPr>
          <a:lstStyle/>
          <a:p>
            <a:r>
              <a:rPr lang="de-DE"/>
              <a:t>Edit Master Title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E3A35-3C03-688C-AD7A-38BD70C8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74" y="1548000"/>
            <a:ext cx="11657014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Edit </a:t>
            </a:r>
            <a:r>
              <a:rPr lang="de-DE" err="1"/>
              <a:t>master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format</a:t>
            </a:r>
            <a:endParaRPr lang="de-DE"/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 err="1"/>
              <a:t>Fourth</a:t>
            </a:r>
            <a:r>
              <a:rPr lang="de-DE"/>
              <a:t> Level</a:t>
            </a:r>
          </a:p>
          <a:p>
            <a:pPr lvl="4"/>
            <a:r>
              <a:rPr lang="de-DE" err="1"/>
              <a:t>Fifth</a:t>
            </a:r>
            <a:r>
              <a:rPr lang="de-DE"/>
              <a:t>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93B88-3C8B-8C06-051B-72A816DB4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9874" y="6500350"/>
            <a:ext cx="900000" cy="288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242B2D"/>
                </a:solidFill>
                <a:latin typeface="+mj-lt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DB76E4BF-B0D4-459B-998C-9B6E8F50EAA2}" type="datetime1">
              <a:rPr lang="de-DE" smtClean="0"/>
              <a:pPr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7C80D-8C3C-6514-6EA9-76E5B9AAD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3138" y="6500350"/>
            <a:ext cx="9720000" cy="288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65C53-BE13-DF0D-A3A4-434963BE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126" y="6500350"/>
            <a:ext cx="720000" cy="288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>
                <a:solidFill>
                  <a:srgbClr val="242B2D"/>
                </a:solidFill>
                <a:latin typeface="+mj-lt"/>
                <a:ea typeface="SRH Text" panose="020B0503020204020204" pitchFamily="34" charset="0"/>
                <a:cs typeface="SRH Text" panose="020B0503020204020204" pitchFamily="34" charset="0"/>
              </a:defRPr>
            </a:lvl1pPr>
          </a:lstStyle>
          <a:p>
            <a:fld id="{5D62ADFC-A6CF-4693-B995-B5DE17EDA11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88E165-3B73-A1D7-C7CA-2602BF9D0764}"/>
              </a:ext>
            </a:extLst>
          </p:cNvPr>
          <p:cNvSpPr txBox="1"/>
          <p:nvPr userDrawn="1"/>
        </p:nvSpPr>
        <p:spPr>
          <a:xfrm>
            <a:off x="9018152" y="6212701"/>
            <a:ext cx="30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>
                <a:latin typeface="STIX Two Text" pitchFamily="2" charset="0"/>
              </a:rPr>
              <a:t>EBS UNIVERSITÄT STUDENT CONTENT</a:t>
            </a:r>
          </a:p>
        </p:txBody>
      </p:sp>
    </p:spTree>
    <p:extLst>
      <p:ext uri="{BB962C8B-B14F-4D97-AF65-F5344CB8AC3E}">
        <p14:creationId xmlns:p14="http://schemas.microsoft.com/office/powerpoint/2010/main" val="9895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7" r:id="rId3"/>
    <p:sldLayoutId id="2147483678" r:id="rId4"/>
    <p:sldLayoutId id="2147483679" r:id="rId5"/>
    <p:sldLayoutId id="2147483680" r:id="rId6"/>
    <p:sldLayoutId id="2147483673" r:id="rId7"/>
    <p:sldLayoutId id="2147483674" r:id="rId8"/>
    <p:sldLayoutId id="2147483666" r:id="rId9"/>
    <p:sldLayoutId id="2147483663" r:id="rId10"/>
    <p:sldLayoutId id="2147483661" r:id="rId11"/>
    <p:sldLayoutId id="2147483698" r:id="rId12"/>
    <p:sldLayoutId id="2147483701" r:id="rId13"/>
    <p:sldLayoutId id="2147483665" r:id="rId14"/>
    <p:sldLayoutId id="2147483675" r:id="rId15"/>
    <p:sldLayoutId id="2147483693" r:id="rId16"/>
    <p:sldLayoutId id="2147483652" r:id="rId17"/>
    <p:sldLayoutId id="2147483653" r:id="rId18"/>
    <p:sldLayoutId id="2147483695" r:id="rId19"/>
    <p:sldLayoutId id="2147483699" r:id="rId20"/>
    <p:sldLayoutId id="2147483702" r:id="rId21"/>
    <p:sldLayoutId id="2147483703" r:id="rId22"/>
    <p:sldLayoutId id="2147483676" r:id="rId23"/>
    <p:sldLayoutId id="2147483694" r:id="rId24"/>
    <p:sldLayoutId id="2147483696" r:id="rId25"/>
    <p:sldLayoutId id="2147483697" r:id="rId26"/>
    <p:sldLayoutId id="2147483686" r:id="rId27"/>
    <p:sldLayoutId id="2147483687" r:id="rId28"/>
    <p:sldLayoutId id="2147483689" r:id="rId29"/>
    <p:sldLayoutId id="2147483691" r:id="rId30"/>
    <p:sldLayoutId id="2147483655" r:id="rId31"/>
    <p:sldLayoutId id="2147483700" r:id="rId3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7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1pPr>
      <a:lvl2pPr marL="808038" indent="-360363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7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7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3pPr>
      <a:lvl4pPr marL="1701800" indent="-358775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7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4pPr>
      <a:lvl5pPr marL="2236788" indent="-34925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7"/>
        </a:buBlip>
        <a:defRPr sz="1600" kern="1200">
          <a:solidFill>
            <a:srgbClr val="242B2D"/>
          </a:solidFill>
          <a:latin typeface="SRH Text Light" panose="020B0403020204020204" pitchFamily="34" charset="0"/>
          <a:ea typeface="SRH Text Light" panose="020B0403020204020204" pitchFamily="34" charset="0"/>
          <a:cs typeface="SRH Text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4" userDrawn="1">
          <p15:clr>
            <a:srgbClr val="F26B43"/>
          </p15:clr>
        </p15:guide>
        <p15:guide id="2" orient="horz" pos="224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pos="170" userDrawn="1">
          <p15:clr>
            <a:srgbClr val="F26B43"/>
          </p15:clr>
        </p15:guide>
        <p15:guide id="6" orient="horz" pos="170" userDrawn="1">
          <p15:clr>
            <a:srgbClr val="F26B43"/>
          </p15:clr>
        </p15:guide>
        <p15:guide id="7" pos="7513" userDrawn="1">
          <p15:clr>
            <a:srgbClr val="F26B43"/>
          </p15:clr>
        </p15:guide>
        <p15:guide id="8" orient="horz" pos="972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3897" userDrawn="1">
          <p15:clr>
            <a:srgbClr val="F26B43"/>
          </p15:clr>
        </p15:guide>
        <p15:guide id="11" pos="3784" userDrawn="1">
          <p15:clr>
            <a:srgbClr val="F26B43"/>
          </p15:clr>
        </p15:guide>
        <p15:guide id="12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sv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2.wmf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40.xml"/><Relationship Id="rId7" Type="http://schemas.openxmlformats.org/officeDocument/2006/relationships/diagramData" Target="../diagrams/data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.wmf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1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1.xml"/><Relationship Id="rId9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diagramColors" Target="../diagrams/colors2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12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43.xml"/><Relationship Id="rId16" Type="http://schemas.openxmlformats.org/officeDocument/2006/relationships/image" Target="../media/image22.sv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diagramLayout" Target="../diagrams/layout2.xml"/><Relationship Id="rId5" Type="http://schemas.openxmlformats.org/officeDocument/2006/relationships/tags" Target="../tags/tag46.xml"/><Relationship Id="rId15" Type="http://schemas.openxmlformats.org/officeDocument/2006/relationships/image" Target="../media/image21.png"/><Relationship Id="rId10" Type="http://schemas.openxmlformats.org/officeDocument/2006/relationships/diagramData" Target="../diagrams/data2.xml"/><Relationship Id="rId4" Type="http://schemas.openxmlformats.org/officeDocument/2006/relationships/tags" Target="../tags/tag45.xml"/><Relationship Id="rId9" Type="http://schemas.openxmlformats.org/officeDocument/2006/relationships/image" Target="../media/image2.wmf"/><Relationship Id="rId14" Type="http://schemas.microsoft.com/office/2007/relationships/diagramDrawing" Target="../diagrams/drawing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microsoft.com/office/2007/relationships/diagramDrawing" Target="../diagrams/drawing3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12.xml"/><Relationship Id="rId12" Type="http://schemas.openxmlformats.org/officeDocument/2006/relationships/diagramColors" Target="../diagrams/colors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diagramQuickStyle" Target="../diagrams/quickStyle3.xml"/><Relationship Id="rId5" Type="http://schemas.openxmlformats.org/officeDocument/2006/relationships/tags" Target="../tags/tag52.xml"/><Relationship Id="rId10" Type="http://schemas.openxmlformats.org/officeDocument/2006/relationships/diagramLayout" Target="../diagrams/layout3.xml"/><Relationship Id="rId4" Type="http://schemas.openxmlformats.org/officeDocument/2006/relationships/tags" Target="../tags/tag51.xml"/><Relationship Id="rId9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2.wm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new.abb.com/products/robotics/de/service/nachr%C3%BCstung-modernisierung-upgrades" TargetMode="External"/><Relationship Id="rId13" Type="http://schemas.openxmlformats.org/officeDocument/2006/relationships/hyperlink" Target="https://new.abb.com/products/robotics/de/applikationen" TargetMode="External"/><Relationship Id="rId18" Type="http://schemas.openxmlformats.org/officeDocument/2006/relationships/hyperlink" Target="https://www.universal-robots.com/de/fallbeispiele/" TargetMode="External"/><Relationship Id="rId26" Type="http://schemas.openxmlformats.org/officeDocument/2006/relationships/hyperlink" Target="https://new.abb.com/products/robotics/de/applikationsausruestung/oekosystem" TargetMode="External"/><Relationship Id="rId3" Type="http://schemas.openxmlformats.org/officeDocument/2006/relationships/hyperlink" Target="https://new.abb.com/products/robotics/de/schulung" TargetMode="External"/><Relationship Id="rId21" Type="http://schemas.openxmlformats.org/officeDocument/2006/relationships/hyperlink" Target="https://new.abb.com/products/robotics/de/software-digitale-loesungen/applikationssoftware/wizard" TargetMode="External"/><Relationship Id="rId7" Type="http://schemas.openxmlformats.org/officeDocument/2006/relationships/hyperlink" Target="https://new.abb.com/products/robotics/de/service" TargetMode="External"/><Relationship Id="rId12" Type="http://schemas.openxmlformats.org/officeDocument/2006/relationships/hyperlink" Target="https://new.abb.com/products/robotics/de/software-digitale-loesungen/applikationssoftware" TargetMode="External"/><Relationship Id="rId17" Type="http://schemas.openxmlformats.org/officeDocument/2006/relationships/hyperlink" Target="https://www.fanuc.eu/de/de/fallbeispiele-von-kunden" TargetMode="External"/><Relationship Id="rId25" Type="http://schemas.openxmlformats.org/officeDocument/2006/relationships/hyperlink" Target="https://new.abb.com/products/robotics/de/applikationsausruestung" TargetMode="External"/><Relationship Id="rId2" Type="http://schemas.openxmlformats.org/officeDocument/2006/relationships/hyperlink" Target="https://www.fanuc-academy.de/" TargetMode="External"/><Relationship Id="rId16" Type="http://schemas.openxmlformats.org/officeDocument/2006/relationships/hyperlink" Target="https://www.kuka.com/de-de/branchen/loesungsdatenbank" TargetMode="External"/><Relationship Id="rId20" Type="http://schemas.openxmlformats.org/officeDocument/2006/relationships/hyperlink" Target="https://new.abb.com/products/robotics/de/robotstudio/robotstudio-deskto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nuc.eu/de/de/lifetime-management" TargetMode="External"/><Relationship Id="rId11" Type="http://schemas.openxmlformats.org/officeDocument/2006/relationships/hyperlink" Target="https://www.fanuc.eu/de/de/applikationen" TargetMode="External"/><Relationship Id="rId24" Type="http://schemas.openxmlformats.org/officeDocument/2006/relationships/hyperlink" Target="https://myur.universal-robots.com/" TargetMode="External"/><Relationship Id="rId5" Type="http://schemas.openxmlformats.org/officeDocument/2006/relationships/hyperlink" Target="https://www.kuka.com/de-de/services/my-kuka" TargetMode="External"/><Relationship Id="rId15" Type="http://schemas.openxmlformats.org/officeDocument/2006/relationships/hyperlink" Target="https://www.universal-robots.com/de/branchen/" TargetMode="External"/><Relationship Id="rId23" Type="http://schemas.openxmlformats.org/officeDocument/2006/relationships/hyperlink" Target="https://new.abb.com/products/robotics/de/service/connected-services" TargetMode="External"/><Relationship Id="rId10" Type="http://schemas.openxmlformats.org/officeDocument/2006/relationships/hyperlink" Target="https://www.kuka.com/de-de/robot-guide" TargetMode="External"/><Relationship Id="rId19" Type="http://schemas.openxmlformats.org/officeDocument/2006/relationships/hyperlink" Target="https://new.abb.com/products/robotics/de/software-digitale-loesungen" TargetMode="External"/><Relationship Id="rId4" Type="http://schemas.openxmlformats.org/officeDocument/2006/relationships/hyperlink" Target="https://academy.universal-robots.com/de" TargetMode="External"/><Relationship Id="rId9" Type="http://schemas.openxmlformats.org/officeDocument/2006/relationships/hyperlink" Target="https://www.kuka.com/de-de/branchen" TargetMode="External"/><Relationship Id="rId14" Type="http://schemas.openxmlformats.org/officeDocument/2006/relationships/hyperlink" Target="https://new.abb.com/products/robotics/de/branchen" TargetMode="External"/><Relationship Id="rId22" Type="http://schemas.openxmlformats.org/officeDocument/2006/relationships/hyperlink" Target="https://www.universal-robots.com/de/builder/" TargetMode="External"/><Relationship Id="rId27" Type="http://schemas.openxmlformats.org/officeDocument/2006/relationships/hyperlink" Target="https://forum.universal-robot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Im Haus, Person, Wand enthält.&#10;&#10;Automatisch generierte Beschreibung">
            <a:extLst>
              <a:ext uri="{FF2B5EF4-FFF2-40B4-BE49-F238E27FC236}">
                <a16:creationId xmlns:a16="http://schemas.microsoft.com/office/drawing/2014/main" id="{E886AA6D-8E4C-DBA9-A03D-3D4C520D1B3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Titel 27">
            <a:extLst>
              <a:ext uri="{FF2B5EF4-FFF2-40B4-BE49-F238E27FC236}">
                <a16:creationId xmlns:a16="http://schemas.microsoft.com/office/drawing/2014/main" id="{3BC6C50A-D1B3-43E9-3133-B8A41858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74" y="2448000"/>
            <a:ext cx="5737226" cy="2682800"/>
          </a:xfrm>
          <a:solidFill>
            <a:schemeClr val="bg1">
              <a:alpha val="90000"/>
            </a:schemeClr>
          </a:solidFill>
        </p:spPr>
        <p:txBody>
          <a:bodyPr anchor="ctr">
            <a:noAutofit/>
          </a:bodyPr>
          <a:lstStyle/>
          <a:p>
            <a:r>
              <a:rPr lang="de-DE" sz="4000" b="1"/>
              <a:t>Adapting KUKA</a:t>
            </a:r>
            <a:br>
              <a:rPr lang="de-DE" sz="4000" b="1"/>
            </a:br>
            <a:r>
              <a:rPr lang="de-DE" sz="3600" i="1"/>
              <a:t>How KUKA can enter New Markets with Software-defined Products</a:t>
            </a:r>
            <a:endParaRPr lang="de-DE" sz="4000" i="1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BCC21844-176B-6282-0C5F-F6E2EC024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702" y="6349648"/>
            <a:ext cx="3190006" cy="287705"/>
          </a:xfrm>
          <a:solidFill>
            <a:schemeClr val="bg1">
              <a:alpha val="51000"/>
            </a:schemeClr>
          </a:solidFill>
        </p:spPr>
        <p:txBody>
          <a:bodyPr anchor="ctr">
            <a:normAutofit fontScale="62500" lnSpcReduction="20000"/>
          </a:bodyPr>
          <a:lstStyle/>
          <a:p>
            <a:r>
              <a:rPr lang="de-DE" b="1"/>
              <a:t>Picture: KUKA Group „</a:t>
            </a:r>
            <a:r>
              <a:rPr lang="de-DE" b="1" err="1"/>
              <a:t>Rob_KUKA.MixedReality_Image</a:t>
            </a:r>
            <a:r>
              <a:rPr lang="de-DE" b="1"/>
              <a:t> 4“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237020D7-0A5A-B91E-ACCD-CF7B084F81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875" y="5225526"/>
            <a:ext cx="5737225" cy="768873"/>
          </a:xfrm>
          <a:solidFill>
            <a:schemeClr val="bg1">
              <a:alpha val="9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de-DE" sz="1800">
                <a:latin typeface="+mj-lt"/>
              </a:rPr>
              <a:t>Yang Zhang, </a:t>
            </a:r>
            <a:r>
              <a:rPr lang="de-DE" sz="1800" err="1">
                <a:latin typeface="+mj-lt"/>
              </a:rPr>
              <a:t>Hiya</a:t>
            </a:r>
            <a:r>
              <a:rPr lang="de-DE" sz="1800">
                <a:latin typeface="+mj-lt"/>
              </a:rPr>
              <a:t> Sharma, </a:t>
            </a:r>
            <a:r>
              <a:rPr lang="de-DE" sz="1800" err="1">
                <a:latin typeface="+mj-lt"/>
              </a:rPr>
              <a:t>Sakshat</a:t>
            </a:r>
            <a:r>
              <a:rPr lang="de-DE" sz="1800">
                <a:latin typeface="+mj-lt"/>
              </a:rPr>
              <a:t> </a:t>
            </a:r>
            <a:r>
              <a:rPr lang="de-DE" sz="1800" err="1">
                <a:latin typeface="+mj-lt"/>
              </a:rPr>
              <a:t>Sawant</a:t>
            </a:r>
            <a:r>
              <a:rPr lang="de-DE" sz="1800">
                <a:latin typeface="+mj-lt"/>
              </a:rPr>
              <a:t>,</a:t>
            </a:r>
            <a:br>
              <a:rPr lang="de-DE" sz="1800">
                <a:latin typeface="+mj-lt"/>
              </a:rPr>
            </a:br>
            <a:r>
              <a:rPr lang="de-DE" sz="1800" err="1">
                <a:latin typeface="+mj-lt"/>
              </a:rPr>
              <a:t>Vashisth</a:t>
            </a:r>
            <a:r>
              <a:rPr lang="de-DE" sz="1800">
                <a:latin typeface="+mj-lt"/>
              </a:rPr>
              <a:t> Patel, Sebastian Delles</a:t>
            </a:r>
          </a:p>
        </p:txBody>
      </p:sp>
    </p:spTree>
    <p:extLst>
      <p:ext uri="{BB962C8B-B14F-4D97-AF65-F5344CB8AC3E}">
        <p14:creationId xmlns:p14="http://schemas.microsoft.com/office/powerpoint/2010/main" val="31338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38058-0AB9-9443-4D88-B14F4557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en-US"/>
              <a:t>Popular Strategies for Software-defined Products in Literature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3D8B08-82F9-2D37-8B3A-7B745321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95E307-A31A-86DB-E4EA-18D82148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4CE96F-5905-4EA2-0B69-3D8E7D3A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273AE5-5CE6-FC3E-98C5-38243B8AF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48" y="5815915"/>
            <a:ext cx="11407776" cy="421373"/>
          </a:xfrm>
        </p:spPr>
        <p:txBody>
          <a:bodyPr/>
          <a:lstStyle/>
          <a:p>
            <a:r>
              <a:rPr lang="de-DE"/>
              <a:t>Sources: </a:t>
            </a:r>
            <a:r>
              <a:rPr lang="de-DE" b="0" i="1"/>
              <a:t>Azizi &amp; </a:t>
            </a:r>
            <a:r>
              <a:rPr lang="de-DE" b="0" i="1" err="1"/>
              <a:t>Barenji</a:t>
            </a:r>
            <a:r>
              <a:rPr lang="de-DE" b="0" i="1"/>
              <a:t> (2023); </a:t>
            </a:r>
            <a:r>
              <a:rPr lang="de-DE" b="0" i="1" err="1"/>
              <a:t>Crespi</a:t>
            </a:r>
            <a:r>
              <a:rPr lang="de-DE" b="0" i="1"/>
              <a:t> (2023,); Hausberg et al. (2019); Hoe (2022); Mishra et al. (2024); </a:t>
            </a:r>
            <a:r>
              <a:rPr lang="de-DE" b="0" i="1" err="1"/>
              <a:t>Molenaar</a:t>
            </a:r>
            <a:r>
              <a:rPr lang="de-DE" b="0" i="1"/>
              <a:t> (2022); Perez </a:t>
            </a:r>
            <a:r>
              <a:rPr lang="de-DE" b="0" i="1" err="1"/>
              <a:t>Mengual</a:t>
            </a:r>
            <a:r>
              <a:rPr lang="de-DE" b="0" i="1"/>
              <a:t> (2023); Tao et al. (2019); Zhu et al. (2016)</a:t>
            </a:r>
          </a:p>
          <a:p>
            <a:endParaRPr lang="de-DE"/>
          </a:p>
        </p:txBody>
      </p:sp>
      <p:sp>
        <p:nvSpPr>
          <p:cNvPr id="8" name="ee4pContent1">
            <a:extLst>
              <a:ext uri="{FF2B5EF4-FFF2-40B4-BE49-F238E27FC236}">
                <a16:creationId xmlns:a16="http://schemas.microsoft.com/office/drawing/2014/main" id="{91E5E969-AA8F-DF21-52EE-029610864D64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14349" y="2179416"/>
            <a:ext cx="3597286" cy="3528988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045" indent="-360045">
              <a:lnSpc>
                <a:spcPct val="90000"/>
              </a:lnSpc>
              <a:spcBef>
                <a:spcPts val="1000"/>
              </a:spcBef>
              <a:buClrTx/>
              <a:buBlip>
                <a:blip r:embed="rId9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„A platform is a business model that aims to facilitate value-creating interactions between external producers and consumers.“ (Molenaar, 2022, p. 4)</a:t>
            </a:r>
          </a:p>
          <a:p>
            <a:pPr marL="360045" indent="-360045">
              <a:lnSpc>
                <a:spcPct val="90000"/>
              </a:lnSpc>
              <a:spcBef>
                <a:spcPts val="1000"/>
              </a:spcBef>
              <a:buClrTx/>
              <a:buBlip>
                <a:blip r:embed="rId9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Enables interactions and reduces transaction-costs</a:t>
            </a:r>
          </a:p>
          <a:p>
            <a:pPr marL="360045" indent="-360045">
              <a:lnSpc>
                <a:spcPct val="90000"/>
              </a:lnSpc>
              <a:spcBef>
                <a:spcPts val="1000"/>
              </a:spcBef>
              <a:buClrTx/>
              <a:buBlip>
                <a:blip r:embed="rId9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Value increases with more users</a:t>
            </a:r>
          </a:p>
        </p:txBody>
      </p:sp>
      <p:sp>
        <p:nvSpPr>
          <p:cNvPr id="9" name="ee4pContent1">
            <a:extLst>
              <a:ext uri="{FF2B5EF4-FFF2-40B4-BE49-F238E27FC236}">
                <a16:creationId xmlns:a16="http://schemas.microsoft.com/office/drawing/2014/main" id="{9B81B8A7-DAB1-C766-2AA1-3C08CFDF35F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296165" y="2179415"/>
            <a:ext cx="3597286" cy="3528988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SRH Text Light"/>
                <a:ea typeface="SRH Text Light"/>
                <a:cs typeface="SRH Text Light"/>
              </a:rPr>
              <a:t>Focus on the customers demand – not standardized products (“supply”)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SRH Text Light"/>
                <a:ea typeface="SRH Text Light"/>
                <a:cs typeface="SRH Text Light"/>
              </a:rPr>
              <a:t>Needs interaction and collaboration with different parties</a:t>
            </a:r>
          </a:p>
          <a:p>
            <a:pPr lvl="1"/>
            <a:endParaRPr lang="en-US" sz="1700">
              <a:latin typeface="+mn-lt"/>
            </a:endParaRPr>
          </a:p>
          <a:p>
            <a:pPr lvl="1"/>
            <a:endParaRPr lang="en-US" sz="1700">
              <a:latin typeface="+mn-lt"/>
            </a:endParaRPr>
          </a:p>
        </p:txBody>
      </p:sp>
      <p:sp>
        <p:nvSpPr>
          <p:cNvPr id="10" name="ee4pContent1">
            <a:extLst>
              <a:ext uri="{FF2B5EF4-FFF2-40B4-BE49-F238E27FC236}">
                <a16:creationId xmlns:a16="http://schemas.microsoft.com/office/drawing/2014/main" id="{ADFB9AD9-8129-29E7-0F0D-16A8FC1EB7A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77981" y="2179416"/>
            <a:ext cx="3597286" cy="3528988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 anchor="t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Virtual replica of hardware-products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Bi-directional connectivity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Live data from device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Advantages:</a:t>
            </a:r>
          </a:p>
          <a:p>
            <a:pPr marL="766445" lvl="2" indent="-360045">
              <a:lnSpc>
                <a:spcPct val="90000"/>
              </a:lnSpc>
              <a:spcBef>
                <a:spcPts val="1000"/>
              </a:spcBef>
              <a:buClrTx/>
              <a:buBlip>
                <a:blip r:embed="rId9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Accelerates design-phase </a:t>
            </a:r>
          </a:p>
          <a:p>
            <a:pPr marL="766445" lvl="2" indent="-360045">
              <a:lnSpc>
                <a:spcPct val="90000"/>
              </a:lnSpc>
              <a:spcBef>
                <a:spcPts val="1000"/>
              </a:spcBef>
              <a:buClrTx/>
              <a:buBlip>
                <a:blip r:embed="rId9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Reduce errors</a:t>
            </a:r>
          </a:p>
          <a:p>
            <a:pPr marL="766445" lvl="2" indent="-360045">
              <a:lnSpc>
                <a:spcPct val="90000"/>
              </a:lnSpc>
              <a:spcBef>
                <a:spcPts val="1000"/>
              </a:spcBef>
              <a:buClrTx/>
              <a:buBlip>
                <a:blip r:embed="rId9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/>
                <a:cs typeface="SRH Text Light"/>
              </a:rPr>
              <a:t>Optimize workflow &amp; process</a:t>
            </a:r>
          </a:p>
          <a:p>
            <a:pPr lvl="1"/>
            <a:endParaRPr lang="en-US" sz="1700">
              <a:latin typeface="+mn-lt"/>
              <a:cs typeface="Arial"/>
            </a:endParaRPr>
          </a:p>
          <a:p>
            <a:pPr lvl="1"/>
            <a:endParaRPr lang="en-US" sz="1700">
              <a:latin typeface="+mn-lt"/>
              <a:ea typeface="SRH Text Light"/>
            </a:endParaRPr>
          </a:p>
        </p:txBody>
      </p:sp>
      <p:sp>
        <p:nvSpPr>
          <p:cNvPr id="11" name="ee4pHeader1">
            <a:extLst>
              <a:ext uri="{FF2B5EF4-FFF2-40B4-BE49-F238E27FC236}">
                <a16:creationId xmlns:a16="http://schemas.microsoft.com/office/drawing/2014/main" id="{7941590F-BC13-3375-8361-92F3EAF2FD2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14349" y="1717677"/>
            <a:ext cx="3597286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Platforms and Ecosystems</a:t>
            </a:r>
          </a:p>
        </p:txBody>
      </p:sp>
      <p:sp>
        <p:nvSpPr>
          <p:cNvPr id="12" name="ee4pHeader1">
            <a:extLst>
              <a:ext uri="{FF2B5EF4-FFF2-40B4-BE49-F238E27FC236}">
                <a16:creationId xmlns:a16="http://schemas.microsoft.com/office/drawing/2014/main" id="{703341A1-B235-C528-4D1C-2814704A8AD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296165" y="1717677"/>
            <a:ext cx="3597286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Demand Chain</a:t>
            </a:r>
          </a:p>
        </p:txBody>
      </p:sp>
      <p:sp>
        <p:nvSpPr>
          <p:cNvPr id="13" name="ee4pHeader1">
            <a:extLst>
              <a:ext uri="{FF2B5EF4-FFF2-40B4-BE49-F238E27FC236}">
                <a16:creationId xmlns:a16="http://schemas.microsoft.com/office/drawing/2014/main" id="{310B3568-3E4A-9B33-7799-0793631608F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077981" y="1717677"/>
            <a:ext cx="3597286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Digital Twin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3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30EB7EE5-A853-E806-A50B-FBCCA6A9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69875"/>
            <a:ext cx="10915524" cy="1008000"/>
          </a:xfrm>
        </p:spPr>
        <p:txBody>
          <a:bodyPr/>
          <a:lstStyle/>
          <a:p>
            <a:r>
              <a:rPr lang="en-US" sz="2800">
                <a:latin typeface="SRH Text Light"/>
                <a:ea typeface="SRH Text Light"/>
                <a:cs typeface="SRH Text Light"/>
              </a:rPr>
              <a:t>There are 4 Common Business Models for Software Products</a:t>
            </a:r>
            <a:br>
              <a:rPr lang="de-DE" sz="2800"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rPr>
            </a:b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363EA9-E2E9-C7C2-9169-689BECD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4ADC-C0C7-4B2F-B3C8-E4EB84FC27D8}" type="datetime1">
              <a:rPr lang="de-DE" smtClean="0"/>
              <a:t>16.09.2024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B93600-93B4-793B-88BB-DD6E1730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F14966-0ACF-F019-DD4D-25198E51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11</a:t>
            </a:fld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D2AEF60-B6DA-6671-A172-EBDD7210F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994" y="5815915"/>
            <a:ext cx="11429130" cy="42137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de-DE"/>
              <a:t>Sources: </a:t>
            </a:r>
            <a:r>
              <a:rPr lang="de-DE" b="0" i="1"/>
              <a:t>Farid (2024); Hussain (2024)</a:t>
            </a:r>
            <a:endParaRPr lang="de-DE"/>
          </a:p>
        </p:txBody>
      </p:sp>
      <p:sp>
        <p:nvSpPr>
          <p:cNvPr id="4" name="ee4pContent1">
            <a:extLst>
              <a:ext uri="{FF2B5EF4-FFF2-40B4-BE49-F238E27FC236}">
                <a16:creationId xmlns:a16="http://schemas.microsoft.com/office/drawing/2014/main" id="{415F750F-7D80-64B9-A41A-A36C1B045EE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14350" y="2179415"/>
            <a:ext cx="2640696" cy="1874483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Traditional </a:t>
            </a: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approach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Selling perpetual licenses for a one-time fee. 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/>
              <a:cs typeface="SRH Text Light"/>
            </a:endParaRPr>
          </a:p>
        </p:txBody>
      </p:sp>
      <p:sp>
        <p:nvSpPr>
          <p:cNvPr id="5" name="ee4pContent1">
            <a:extLst>
              <a:ext uri="{FF2B5EF4-FFF2-40B4-BE49-F238E27FC236}">
                <a16:creationId xmlns:a16="http://schemas.microsoft.com/office/drawing/2014/main" id="{66ACF987-355C-9A01-C4C5-8C7C9F32B39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354423" y="2179416"/>
            <a:ext cx="2640696" cy="1874482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Modern software approach</a:t>
            </a:r>
          </a:p>
          <a:p>
            <a:pPr marL="360045" indent="-360045">
              <a:lnSpc>
                <a:spcPct val="90000"/>
              </a:lnSpc>
              <a:spcBef>
                <a:spcPts val="1000"/>
              </a:spcBef>
              <a:buClrTx/>
              <a:buBlip>
                <a:blip r:embed="rId14"/>
              </a:buBlip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C</a:t>
            </a:r>
            <a:r>
              <a:rPr kumimoji="0" lang="en-US" sz="1700" b="0" i="0" u="none" strike="noStrike" kern="1200" cap="none" spc="0" normalizeH="0" baseline="0" noProof="0" err="1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ustomers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 pay a recurring fee ➔ more predictable cash flows </a:t>
            </a:r>
          </a:p>
        </p:txBody>
      </p:sp>
      <p:sp>
        <p:nvSpPr>
          <p:cNvPr id="6" name="ee4pContent1">
            <a:extLst>
              <a:ext uri="{FF2B5EF4-FFF2-40B4-BE49-F238E27FC236}">
                <a16:creationId xmlns:a16="http://schemas.microsoft.com/office/drawing/2014/main" id="{2243B67D-6ED1-7317-E4F8-7840D3E1840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194496" y="2179415"/>
            <a:ext cx="2640696" cy="1874483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Offering a free basic and a paid version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Difference in features</a:t>
            </a:r>
            <a:endParaRPr lang="en-US" sz="1700">
              <a:solidFill>
                <a:srgbClr val="242B2D"/>
              </a:solidFill>
              <a:latin typeface="+mn-lt"/>
              <a:ea typeface="SRH Text Light"/>
              <a:cs typeface="SRH Text Light"/>
            </a:endParaRP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A</a:t>
            </a:r>
            <a:r>
              <a:rPr kumimoji="0" lang="en-US" sz="1700" b="0" i="0" u="none" strike="noStrike" kern="1200" cap="none" spc="0" normalizeH="0" baseline="0" noProof="0" err="1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ttracts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 a large user base quickly</a:t>
            </a:r>
          </a:p>
        </p:txBody>
      </p:sp>
      <p:sp>
        <p:nvSpPr>
          <p:cNvPr id="10" name="ee4pContent1">
            <a:extLst>
              <a:ext uri="{FF2B5EF4-FFF2-40B4-BE49-F238E27FC236}">
                <a16:creationId xmlns:a16="http://schemas.microsoft.com/office/drawing/2014/main" id="{A4C28A37-FAB1-BC5C-45F6-3627C22DE88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34570" y="2179415"/>
            <a:ext cx="2640696" cy="1874483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Charging based on the number of users or devices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B2B-Market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Enhanced Support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/>
              <a:cs typeface="SRH Text Light"/>
            </a:endParaRPr>
          </a:p>
        </p:txBody>
      </p:sp>
      <p:sp>
        <p:nvSpPr>
          <p:cNvPr id="11" name="ee4pHeader1">
            <a:extLst>
              <a:ext uri="{FF2B5EF4-FFF2-40B4-BE49-F238E27FC236}">
                <a16:creationId xmlns:a16="http://schemas.microsoft.com/office/drawing/2014/main" id="{64C58C33-A35C-08E4-5BE6-6512BB644C2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14350" y="1540937"/>
            <a:ext cx="2640696" cy="63847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Sales (One-time purchase)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3" name="ee4pHeader1">
            <a:extLst>
              <a:ext uri="{FF2B5EF4-FFF2-40B4-BE49-F238E27FC236}">
                <a16:creationId xmlns:a16="http://schemas.microsoft.com/office/drawing/2014/main" id="{FE09AF55-D556-2BC8-3C83-00AB6E73009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54424" y="1540937"/>
            <a:ext cx="2640696" cy="63847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Subscription-based (SaaS)</a:t>
            </a: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6" name="ee4pHeader1">
            <a:extLst>
              <a:ext uri="{FF2B5EF4-FFF2-40B4-BE49-F238E27FC236}">
                <a16:creationId xmlns:a16="http://schemas.microsoft.com/office/drawing/2014/main" id="{F1C1B5F9-33DC-FB06-A6F5-FC9D072EA5DE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194496" y="1540937"/>
            <a:ext cx="2640696" cy="63847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Freemium</a:t>
            </a:r>
          </a:p>
        </p:txBody>
      </p:sp>
      <p:sp>
        <p:nvSpPr>
          <p:cNvPr id="17" name="ee4pHeader1">
            <a:extLst>
              <a:ext uri="{FF2B5EF4-FFF2-40B4-BE49-F238E27FC236}">
                <a16:creationId xmlns:a16="http://schemas.microsoft.com/office/drawing/2014/main" id="{118790E1-1734-8472-0C8B-E9FE44BCEAA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9034570" y="1540937"/>
            <a:ext cx="2640696" cy="63847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Volume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Licensing</a:t>
            </a:r>
          </a:p>
        </p:txBody>
      </p:sp>
      <p:sp>
        <p:nvSpPr>
          <p:cNvPr id="19" name="ee4pContent1">
            <a:extLst>
              <a:ext uri="{FF2B5EF4-FFF2-40B4-BE49-F238E27FC236}">
                <a16:creationId xmlns:a16="http://schemas.microsoft.com/office/drawing/2014/main" id="{7F240395-1DBC-92F4-6899-982D3A226DC7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14350" y="4291365"/>
            <a:ext cx="2640696" cy="1524550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700" b="1">
                <a:solidFill>
                  <a:srgbClr val="CE6B29"/>
                </a:solidFill>
                <a:latin typeface="+mn-lt"/>
                <a:ea typeface="SRH Text Light"/>
                <a:cs typeface="SRH Text Light"/>
              </a:rPr>
              <a:t>Examples (historically)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Windows OS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Microsoft Office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/>
              <a:cs typeface="SRH Text Light"/>
            </a:endParaRP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/>
              <a:cs typeface="SRH Text Light"/>
            </a:endParaRP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334BAE8A-7502-CFF9-74CB-B692986A9CFE}"/>
              </a:ext>
            </a:extLst>
          </p:cNvPr>
          <p:cNvCxnSpPr>
            <a:cxnSpLocks/>
          </p:cNvCxnSpPr>
          <p:nvPr/>
        </p:nvCxnSpPr>
        <p:spPr>
          <a:xfrm>
            <a:off x="514350" y="4166453"/>
            <a:ext cx="2640696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e4pContent1">
            <a:extLst>
              <a:ext uri="{FF2B5EF4-FFF2-40B4-BE49-F238E27FC236}">
                <a16:creationId xmlns:a16="http://schemas.microsoft.com/office/drawing/2014/main" id="{50F5061F-7D9D-BB86-0D5A-5DE7A3A7B930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354423" y="4291365"/>
            <a:ext cx="2640696" cy="1524550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1" i="0" u="none" strike="noStrike" kern="1200" cap="none" spc="0" normalizeH="0" baseline="0" noProof="0">
                <a:ln>
                  <a:noFill/>
                </a:ln>
                <a:solidFill>
                  <a:srgbClr val="CE6B29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Examples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Microsoft 365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/>
                <a:cs typeface="SRH Text Light"/>
              </a:rPr>
              <a:t>Adobe Creative Suite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/>
              <a:cs typeface="SRH Text Light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14CAF97-79D7-1808-3BF0-88BB1227A146}"/>
              </a:ext>
            </a:extLst>
          </p:cNvPr>
          <p:cNvCxnSpPr>
            <a:cxnSpLocks/>
          </p:cNvCxnSpPr>
          <p:nvPr/>
        </p:nvCxnSpPr>
        <p:spPr>
          <a:xfrm>
            <a:off x="3354423" y="4169351"/>
            <a:ext cx="2640696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e4pContent1">
            <a:extLst>
              <a:ext uri="{FF2B5EF4-FFF2-40B4-BE49-F238E27FC236}">
                <a16:creationId xmlns:a16="http://schemas.microsoft.com/office/drawing/2014/main" id="{57F22D79-66B4-8130-C7FF-B956C62CAEBD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194496" y="4303723"/>
            <a:ext cx="2640696" cy="1524550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1" i="0" u="none" strike="noStrike" kern="1200" cap="none" spc="0" normalizeH="0" baseline="0" noProof="0">
                <a:ln>
                  <a:noFill/>
                </a:ln>
                <a:solidFill>
                  <a:srgbClr val="CE6B29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Examples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Slack 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Dropbox</a:t>
            </a:r>
          </a:p>
        </p:txBody>
      </p:sp>
      <p:sp>
        <p:nvSpPr>
          <p:cNvPr id="27" name="ee4pContent1">
            <a:extLst>
              <a:ext uri="{FF2B5EF4-FFF2-40B4-BE49-F238E27FC236}">
                <a16:creationId xmlns:a16="http://schemas.microsoft.com/office/drawing/2014/main" id="{A75B1DB9-284F-93D1-E88D-185B78DCE234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9058310" y="4303723"/>
            <a:ext cx="2640696" cy="1524550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00" b="1" i="0" u="none" strike="noStrike" kern="1200" cap="none" spc="0" normalizeH="0" baseline="0" noProof="0">
                <a:ln>
                  <a:noFill/>
                </a:ln>
                <a:solidFill>
                  <a:srgbClr val="CE6B29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Example</a:t>
            </a:r>
          </a:p>
          <a:p>
            <a:pPr marL="360045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/>
                <a:cs typeface="SRH Text Light"/>
              </a:rPr>
              <a:t>Microsoft Volume Licensing for enterprises</a:t>
            </a: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F959F5B-3942-92C8-6C9D-18BFB022C311}"/>
              </a:ext>
            </a:extLst>
          </p:cNvPr>
          <p:cNvCxnSpPr>
            <a:cxnSpLocks/>
          </p:cNvCxnSpPr>
          <p:nvPr/>
        </p:nvCxnSpPr>
        <p:spPr>
          <a:xfrm>
            <a:off x="6194496" y="4185278"/>
            <a:ext cx="2640696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B2ABB9AE-4C62-B11D-3C04-50776D2679A7}"/>
              </a:ext>
            </a:extLst>
          </p:cNvPr>
          <p:cNvCxnSpPr>
            <a:cxnSpLocks/>
          </p:cNvCxnSpPr>
          <p:nvPr/>
        </p:nvCxnSpPr>
        <p:spPr>
          <a:xfrm>
            <a:off x="9058310" y="4203497"/>
            <a:ext cx="2640696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4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CBBFE-C9AA-7A70-496C-EE0BCC31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47" y="348580"/>
            <a:ext cx="11375479" cy="10080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+mn-lt"/>
                <a:ea typeface="SRH Text" panose="020B0604020202020204" charset="0"/>
                <a:cs typeface="SRH Text" panose="020B0604020202020204" charset="0"/>
              </a:rPr>
              <a:t>Strategic actions of successful Software-focus Companies.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9462F8-7B21-7A12-FDB5-4443642C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35B5-9EDE-4776-821A-C86C6DABF7FB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C9D95-BB42-2AAB-680B-0F6FD2EC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A3DA8-166A-5971-D7BB-D684042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AC20B04B-D1C4-3260-B844-1A1E96B4E4EB}"/>
              </a:ext>
            </a:extLst>
          </p:cNvPr>
          <p:cNvSpPr txBox="1">
            <a:spLocks/>
          </p:cNvSpPr>
          <p:nvPr/>
        </p:nvSpPr>
        <p:spPr>
          <a:xfrm>
            <a:off x="4328662" y="1418764"/>
            <a:ext cx="3420000" cy="2194871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 lIns="91440" tIns="45720" rIns="91440" bIns="45720" anchor="t"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effectLst/>
              <a:latin typeface="+mn-lt"/>
              <a:ea typeface="Aptos" panose="020B000402020202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solidFill>
                <a:srgbClr val="CE6B29"/>
              </a:solidFill>
              <a:effectLst/>
              <a:latin typeface="+mn-lt"/>
              <a:ea typeface="Aptos" panose="020B000402020202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solidFill>
                <a:srgbClr val="CE6B29"/>
              </a:solidFill>
              <a:effectLst/>
              <a:latin typeface="+mn-lt"/>
              <a:ea typeface="Aptos" panose="020B000402020202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b="1" kern="100">
                <a:solidFill>
                  <a:srgbClr val="CE6B29"/>
                </a:solidFill>
                <a:effectLst/>
                <a:latin typeface="+mn-lt"/>
                <a:ea typeface="Aptos" panose="020B0004020202020204" pitchFamily="34" charset="0"/>
                <a:cs typeface="Times New Roman"/>
              </a:rPr>
              <a:t>Lessons for KUKA</a:t>
            </a:r>
            <a:endParaRPr lang="en-US" sz="1700" kern="100">
              <a:solidFill>
                <a:srgbClr val="CE6B29"/>
              </a:solidFill>
              <a:latin typeface="+mn-lt"/>
              <a:ea typeface="Aptos" panose="020B0004020202020204" pitchFamily="34" charset="0"/>
              <a:cs typeface="Times New Roman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100">
                <a:effectLst/>
                <a:latin typeface="+mn-lt"/>
                <a:ea typeface="Aptos" panose="020B0004020202020204" pitchFamily="34" charset="0"/>
                <a:cs typeface="Times New Roman"/>
              </a:rPr>
              <a:t>Focus on digital twin to simulate robotic operations and predict maintenance issues.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25F0A36-E325-AB33-1B7E-B89A01B5EE8E}"/>
              </a:ext>
            </a:extLst>
          </p:cNvPr>
          <p:cNvSpPr txBox="1">
            <a:spLocks/>
          </p:cNvSpPr>
          <p:nvPr/>
        </p:nvSpPr>
        <p:spPr>
          <a:xfrm>
            <a:off x="513548" y="1405435"/>
            <a:ext cx="3420000" cy="2194872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b="1" kern="100">
                <a:solidFill>
                  <a:srgbClr val="CE6B29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Lessons for KUKA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Move from Single-Sale Purchases to SaaS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0823DD7-180A-BBE0-096C-493D98D094EC}"/>
              </a:ext>
            </a:extLst>
          </p:cNvPr>
          <p:cNvSpPr txBox="1">
            <a:spLocks/>
          </p:cNvSpPr>
          <p:nvPr/>
        </p:nvSpPr>
        <p:spPr>
          <a:xfrm>
            <a:off x="8143776" y="1418764"/>
            <a:ext cx="3420000" cy="2177009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b="1" kern="100">
                <a:solidFill>
                  <a:srgbClr val="CE6B29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Lessons for KUKA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Develop a platform for remote diagnostics, predictive maintenance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34B136B7-034D-274F-013E-39142E2F90BB}"/>
              </a:ext>
            </a:extLst>
          </p:cNvPr>
          <p:cNvSpPr txBox="1">
            <a:spLocks/>
          </p:cNvSpPr>
          <p:nvPr/>
        </p:nvSpPr>
        <p:spPr>
          <a:xfrm>
            <a:off x="546647" y="3966599"/>
            <a:ext cx="5256000" cy="2063787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kern="10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b="1" kern="100">
                <a:solidFill>
                  <a:srgbClr val="CE6B29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Lessons for KUKA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Continuous software </a:t>
            </a:r>
            <a:r>
              <a:rPr lang="en-US" sz="1700" kern="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17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pdates with new features and usability improvements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199CC3B-E250-9EED-6929-8EEA7169B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096" y="1535613"/>
            <a:ext cx="2752607" cy="5875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F20648B-B78E-EFC7-D257-6FA397B67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1723" y="1481027"/>
            <a:ext cx="3028553" cy="717691"/>
          </a:xfrm>
          <a:prstGeom prst="rect">
            <a:avLst/>
          </a:prstGeom>
        </p:spPr>
      </p:pic>
      <p:pic>
        <p:nvPicPr>
          <p:cNvPr id="17" name="Grafik 16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2964836A-6D2F-C4DE-80F4-A67DC7424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20" y="1461779"/>
            <a:ext cx="702912" cy="70291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81CD8DA-1083-D505-5920-68770D4A7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6810"/>
          <a:stretch/>
        </p:blipFill>
        <p:spPr>
          <a:xfrm>
            <a:off x="1651320" y="4068172"/>
            <a:ext cx="2654300" cy="452300"/>
          </a:xfrm>
          <a:prstGeom prst="rect">
            <a:avLst/>
          </a:prstGeom>
        </p:spPr>
      </p:pic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E94CDB1D-3F48-2BF6-AC2D-4BBBC9E76F53}"/>
              </a:ext>
            </a:extLst>
          </p:cNvPr>
          <p:cNvSpPr txBox="1">
            <a:spLocks/>
          </p:cNvSpPr>
          <p:nvPr/>
        </p:nvSpPr>
        <p:spPr>
          <a:xfrm>
            <a:off x="6306126" y="3966598"/>
            <a:ext cx="5256000" cy="2063787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kern="10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b="1" kern="100">
                <a:solidFill>
                  <a:srgbClr val="CE6B29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Lessons for KUKA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Build an ecosystem connecting different products and solutions.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5E3DC15-486C-6987-DF4B-FF4DA2C998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2822" y="4065737"/>
            <a:ext cx="522608" cy="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40716F-73B9-46B7-DA18-336B46E2A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4400">
                <a:latin typeface="SRH Text Light"/>
                <a:ea typeface="SRH Text Light"/>
                <a:cs typeface="SRH Text Light"/>
              </a:rPr>
              <a:t>Strategic Approach for entering New Markets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57DE9-63AE-D831-71A7-763FFA9E7B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SRH Text Light"/>
                <a:ea typeface="SRH Text Light"/>
                <a:cs typeface="SRH Text Ligh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401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67E50-FC11-8AD6-D42D-E52F24D0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en-US"/>
              <a:t>A 4-Step approach to enter New Markets and show the customer what they need.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13B665-5EE4-BD08-47A4-06033C3A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581ECF-7A58-5BB8-78C7-BC6C15A1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6F59C-E4C8-1287-9C1E-C27D6A82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935DA80-C811-3C6F-2834-D40365F7C3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ee4pContent1">
            <a:extLst>
              <a:ext uri="{FF2B5EF4-FFF2-40B4-BE49-F238E27FC236}">
                <a16:creationId xmlns:a16="http://schemas.microsoft.com/office/drawing/2014/main" id="{E2F2D21F-7EC1-7A5B-2A94-8F65983BB04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17502" y="1717679"/>
            <a:ext cx="8957764" cy="921923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Low market penetration with robots</a:t>
            </a:r>
          </a:p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Face labor-shortage</a:t>
            </a:r>
          </a:p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Have </a:t>
            </a: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repetitive and simple tasks (i.e. mostly untrained-workers are hired)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</p:txBody>
      </p:sp>
      <p:sp>
        <p:nvSpPr>
          <p:cNvPr id="9" name="ee4pContent2">
            <a:extLst>
              <a:ext uri="{FF2B5EF4-FFF2-40B4-BE49-F238E27FC236}">
                <a16:creationId xmlns:a16="http://schemas.microsoft.com/office/drawing/2014/main" id="{B8C4DAEF-5930-E875-DD97-E3023062B85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17502" y="2717055"/>
            <a:ext cx="8957764" cy="921923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It is</a:t>
            </a: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 all about interdisciplinary</a:t>
            </a:r>
          </a:p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Robot experts and industry experts working together</a:t>
            </a:r>
          </a:p>
        </p:txBody>
      </p:sp>
      <p:sp>
        <p:nvSpPr>
          <p:cNvPr id="10" name="ee4pContent3">
            <a:extLst>
              <a:ext uri="{FF2B5EF4-FFF2-40B4-BE49-F238E27FC236}">
                <a16:creationId xmlns:a16="http://schemas.microsoft.com/office/drawing/2014/main" id="{19725817-8869-8458-535D-ACA76BA5C6D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17502" y="3710107"/>
            <a:ext cx="8957764" cy="921923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Identify routine tasks and daily problems in workshops and discuss solutions</a:t>
            </a:r>
          </a:p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Identification of of processes with field observations</a:t>
            </a:r>
            <a:endParaRPr lang="en-US" sz="1800">
              <a:latin typeface="+mn-lt"/>
            </a:endParaRPr>
          </a:p>
        </p:txBody>
      </p:sp>
      <p:sp>
        <p:nvSpPr>
          <p:cNvPr id="11" name="ee4pContent4">
            <a:extLst>
              <a:ext uri="{FF2B5EF4-FFF2-40B4-BE49-F238E27FC236}">
                <a16:creationId xmlns:a16="http://schemas.microsoft.com/office/drawing/2014/main" id="{42BB5424-EFA9-082C-43B1-1C376C8C895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717502" y="4703159"/>
            <a:ext cx="8957764" cy="921923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Hol</a:t>
            </a:r>
            <a:r>
              <a:rPr lang="en-US" sz="1800" err="1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istic</a:t>
            </a: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 approach from KUKA to integrator with industry specific solutions</a:t>
            </a:r>
            <a:endParaRPr lang="en-US" sz="1800">
              <a:latin typeface="+mn-lt"/>
            </a:endParaRPr>
          </a:p>
        </p:txBody>
      </p:sp>
      <p:sp>
        <p:nvSpPr>
          <p:cNvPr id="12" name="ee4pHeader1">
            <a:extLst>
              <a:ext uri="{FF2B5EF4-FFF2-40B4-BE49-F238E27FC236}">
                <a16:creationId xmlns:a16="http://schemas.microsoft.com/office/drawing/2014/main" id="{C22BF327-0B31-1EA1-84B3-080619D2328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5400000">
            <a:off x="929110" y="1302918"/>
            <a:ext cx="1181225" cy="2010747"/>
          </a:xfrm>
          <a:prstGeom prst="homePlate">
            <a:avLst>
              <a:gd name="adj" fmla="val 21792"/>
            </a:avLst>
          </a:prstGeom>
          <a:solidFill>
            <a:srgbClr val="ED7D31"/>
          </a:solidFill>
          <a:ln w="9525" cmpd="sng">
            <a:noFill/>
            <a:prstDash val="solid"/>
            <a:miter lim="800000"/>
            <a:headEnd/>
            <a:tailEnd/>
          </a:ln>
          <a:effectLst/>
        </p:spPr>
        <p:txBody>
          <a:bodyPr vert="vert270" lIns="90000" tIns="46800" rIns="90000" bIns="46800" anchor="ctr" anchorCtr="1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  <a:latin typeface="+mn-lt"/>
              </a:rPr>
              <a:t>Identify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  <a:latin typeface="+mn-lt"/>
              </a:rPr>
              <a:t>New Markets</a:t>
            </a:r>
            <a:endParaRPr lang="de-DE" sz="2000" b="1">
              <a:solidFill>
                <a:schemeClr val="bg1"/>
              </a:solidFill>
            </a:endParaRPr>
          </a:p>
        </p:txBody>
      </p:sp>
      <p:sp>
        <p:nvSpPr>
          <p:cNvPr id="13" name="ee4pHeader3">
            <a:extLst>
              <a:ext uri="{FF2B5EF4-FFF2-40B4-BE49-F238E27FC236}">
                <a16:creationId xmlns:a16="http://schemas.microsoft.com/office/drawing/2014/main" id="{C38924F1-8788-714D-6773-BB7540F8235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5400000">
            <a:off x="932272" y="3292184"/>
            <a:ext cx="1174901" cy="2010747"/>
          </a:xfrm>
          <a:prstGeom prst="chevron">
            <a:avLst>
              <a:gd name="adj" fmla="val 22412"/>
            </a:avLst>
          </a:prstGeom>
          <a:solidFill>
            <a:srgbClr val="ED7D31"/>
          </a:solidFill>
          <a:ln w="9525" cmpd="sng">
            <a:noFill/>
            <a:prstDash val="solid"/>
            <a:miter lim="800000"/>
            <a:headEnd/>
            <a:tailEnd/>
          </a:ln>
          <a:effectLst/>
        </p:spPr>
        <p:txBody>
          <a:bodyPr vert="vert270" lIns="180000" tIns="46800" anchor="ctr" anchorCtr="1"/>
          <a:lstStyle/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>
                <a:solidFill>
                  <a:schemeClr val="bg1"/>
                </a:solidFill>
              </a:rPr>
              <a:t>Ask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4" name="ee4pHeader2">
            <a:extLst>
              <a:ext uri="{FF2B5EF4-FFF2-40B4-BE49-F238E27FC236}">
                <a16:creationId xmlns:a16="http://schemas.microsoft.com/office/drawing/2014/main" id="{81FF9214-EDA7-AC51-A323-7F33850AEE9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 rot="5400000">
            <a:off x="932272" y="2299132"/>
            <a:ext cx="1174901" cy="2010747"/>
          </a:xfrm>
          <a:prstGeom prst="chevron">
            <a:avLst>
              <a:gd name="adj" fmla="val 22412"/>
            </a:avLst>
          </a:prstGeom>
          <a:solidFill>
            <a:srgbClr val="ED7D31"/>
          </a:solidFill>
          <a:ln w="9525" cmpd="sng">
            <a:noFill/>
            <a:prstDash val="solid"/>
            <a:miter lim="800000"/>
            <a:headEnd/>
            <a:tailEnd/>
          </a:ln>
          <a:effectLst/>
        </p:spPr>
        <p:txBody>
          <a:bodyPr vert="vert270" lIns="180000" tIns="46800" anchor="ctr" anchorCtr="1"/>
          <a:lstStyle/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>
                <a:solidFill>
                  <a:schemeClr val="bg1"/>
                </a:solidFill>
              </a:rPr>
              <a:t>Connect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ee4pHeader4">
            <a:extLst>
              <a:ext uri="{FF2B5EF4-FFF2-40B4-BE49-F238E27FC236}">
                <a16:creationId xmlns:a16="http://schemas.microsoft.com/office/drawing/2014/main" id="{DBE1A469-6D69-F0CC-71D3-A72605703DC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5400000">
            <a:off x="932273" y="4285235"/>
            <a:ext cx="1174900" cy="2010747"/>
          </a:xfrm>
          <a:prstGeom prst="chevron">
            <a:avLst>
              <a:gd name="adj" fmla="val 22412"/>
            </a:avLst>
          </a:prstGeom>
          <a:solidFill>
            <a:srgbClr val="ED7D31"/>
          </a:solidFill>
          <a:ln w="9525" cmpd="sng">
            <a:noFill/>
            <a:prstDash val="solid"/>
            <a:miter lim="800000"/>
            <a:headEnd/>
            <a:tailEnd/>
          </a:ln>
          <a:effectLst/>
        </p:spPr>
        <p:txBody>
          <a:bodyPr vert="vert270" lIns="180000" tIns="46800" anchor="ctr" anchorCtr="1"/>
          <a:lstStyle/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>
                <a:solidFill>
                  <a:schemeClr val="bg1"/>
                </a:solidFill>
              </a:rPr>
              <a:t>Deliver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6" name="Nach rechts gekrümmter Pfeil 5">
            <a:extLst>
              <a:ext uri="{FF2B5EF4-FFF2-40B4-BE49-F238E27FC236}">
                <a16:creationId xmlns:a16="http://schemas.microsoft.com/office/drawing/2014/main" id="{725D829C-9517-F43D-FC8B-2C136AC31EB3}"/>
              </a:ext>
            </a:extLst>
          </p:cNvPr>
          <p:cNvSpPr/>
          <p:nvPr/>
        </p:nvSpPr>
        <p:spPr>
          <a:xfrm rot="10800000">
            <a:off x="11093351" y="2178640"/>
            <a:ext cx="937550" cy="3020993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339D-26A0-E406-0E01-2B1CD589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en-US"/>
              <a:t>To find solutions for an industry you need an interdisciplinary team.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AC2BA3-725D-6CC3-C908-56A10975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29D1B-A922-F600-8688-F4C4313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744C76-4659-16F4-E639-AFB48B5C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5B6C17-C64A-38D8-9901-3B07F6710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ee4pContent1">
            <a:extLst>
              <a:ext uri="{FF2B5EF4-FFF2-40B4-BE49-F238E27FC236}">
                <a16:creationId xmlns:a16="http://schemas.microsoft.com/office/drawing/2014/main" id="{27BBE447-B26D-36A0-6844-425E78488C9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14351" y="2179415"/>
            <a:ext cx="5485013" cy="3135535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1" indent="0">
              <a:buNone/>
            </a:pPr>
            <a:r>
              <a:rPr lang="en-US" sz="2000" b="1">
                <a:latin typeface="+mn-lt"/>
              </a:rPr>
              <a:t>KUKA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Project manager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Intern</a:t>
            </a:r>
          </a:p>
          <a:p>
            <a:pPr lvl="1"/>
            <a:endParaRPr lang="en-US" sz="2000">
              <a:latin typeface="+mn-lt"/>
            </a:endParaRPr>
          </a:p>
          <a:p>
            <a:pPr marL="0" lvl="1" indent="0">
              <a:buNone/>
            </a:pPr>
            <a:r>
              <a:rPr lang="en-US" sz="2000" b="1">
                <a:latin typeface="+mn-lt"/>
              </a:rPr>
              <a:t>KUKA Partner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Selected and reliable Integrator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Accessory manufacturer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Application developer</a:t>
            </a:r>
            <a:endParaRPr lang="en-US" sz="1800">
              <a:latin typeface="+mn-lt"/>
            </a:endParaRPr>
          </a:p>
        </p:txBody>
      </p:sp>
      <p:sp>
        <p:nvSpPr>
          <p:cNvPr id="9" name="ee4pContent1">
            <a:extLst>
              <a:ext uri="{FF2B5EF4-FFF2-40B4-BE49-F238E27FC236}">
                <a16:creationId xmlns:a16="http://schemas.microsoft.com/office/drawing/2014/main" id="{EEDAE90B-2FEC-BDA1-FF42-2DA1D580F10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190256" y="2179415"/>
            <a:ext cx="5485013" cy="3212392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1" indent="0">
              <a:buNone/>
            </a:pPr>
            <a:r>
              <a:rPr lang="en-US" sz="2000" b="1">
                <a:latin typeface="+mn-lt"/>
              </a:rPr>
              <a:t>Industry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Individual and small chains 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Guilds and chambers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>
              <a:latin typeface="+mn-lt"/>
            </a:endParaRPr>
          </a:p>
          <a:p>
            <a:pPr marL="0" lvl="1" indent="0">
              <a:buNone/>
            </a:pPr>
            <a:r>
              <a:rPr lang="en-US" sz="2000" b="1">
                <a:latin typeface="+mn-lt"/>
              </a:rPr>
              <a:t>Industry Partner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Manufacturer used devices and tools</a:t>
            </a:r>
            <a:endParaRPr lang="en-US" sz="1800">
              <a:latin typeface="+mn-lt"/>
            </a:endParaRPr>
          </a:p>
        </p:txBody>
      </p:sp>
      <p:sp>
        <p:nvSpPr>
          <p:cNvPr id="10" name="ee4pHeader1">
            <a:extLst>
              <a:ext uri="{FF2B5EF4-FFF2-40B4-BE49-F238E27FC236}">
                <a16:creationId xmlns:a16="http://schemas.microsoft.com/office/drawing/2014/main" id="{520A0723-BF5B-E897-9844-F5582141552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14349" y="1717677"/>
            <a:ext cx="5485013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Automation Experts</a:t>
            </a:r>
          </a:p>
        </p:txBody>
      </p:sp>
      <p:sp>
        <p:nvSpPr>
          <p:cNvPr id="11" name="ee4pHeader1">
            <a:extLst>
              <a:ext uri="{FF2B5EF4-FFF2-40B4-BE49-F238E27FC236}">
                <a16:creationId xmlns:a16="http://schemas.microsoft.com/office/drawing/2014/main" id="{C4F0F2D3-852A-B0AF-60A3-8FCD371748F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90254" y="1717677"/>
            <a:ext cx="5485013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Industry Experts</a:t>
            </a:r>
          </a:p>
        </p:txBody>
      </p:sp>
      <p:graphicFrame>
        <p:nvGraphicFramePr>
          <p:cNvPr id="20" name="Inhaltsplatzhalter 15">
            <a:extLst>
              <a:ext uri="{FF2B5EF4-FFF2-40B4-BE49-F238E27FC236}">
                <a16:creationId xmlns:a16="http://schemas.microsoft.com/office/drawing/2014/main" id="{1416544B-DE70-BC57-A718-1AB0C2DBEB00}"/>
              </a:ext>
            </a:extLst>
          </p:cNvPr>
          <p:cNvGraphicFramePr>
            <a:graphicFrameLocks/>
          </p:cNvGraphicFramePr>
          <p:nvPr/>
        </p:nvGraphicFramePr>
        <p:xfrm>
          <a:off x="514348" y="1201609"/>
          <a:ext cx="11160919" cy="2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18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9F705221-A25C-E8D4-3AE3-401342CAA42A}"/>
              </a:ext>
            </a:extLst>
          </p:cNvPr>
          <p:cNvSpPr/>
          <p:nvPr/>
        </p:nvSpPr>
        <p:spPr>
          <a:xfrm>
            <a:off x="3186142" y="5092051"/>
            <a:ext cx="5771584" cy="65574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40A8D9-7463-3651-2142-3C120F8D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en-US"/>
              <a:t>Understanding the tasks, processes of the customer is the fundament for a Holistic Solution.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02F8AF-E6D7-4DA5-1435-F6600378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F82EC0-568B-236D-A96D-16AEC99F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C3077E-C29A-85B4-B707-93CBBF0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A7C8E68-9933-FBE3-4D32-90BF4BBF1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ee4pContent1">
            <a:extLst>
              <a:ext uri="{FF2B5EF4-FFF2-40B4-BE49-F238E27FC236}">
                <a16:creationId xmlns:a16="http://schemas.microsoft.com/office/drawing/2014/main" id="{09272975-5841-C6E2-4568-0C3196221A0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14349" y="2179415"/>
            <a:ext cx="5003204" cy="2499171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Identify routine tasks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Identify current problems</a:t>
            </a:r>
            <a:endParaRPr lang="en-US" sz="1800">
              <a:solidFill>
                <a:srgbClr val="242B2D"/>
              </a:solidFill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Show robots in a lab environment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Discuss how robots could help</a:t>
            </a:r>
            <a:endParaRPr lang="en-US" sz="1800">
              <a:latin typeface="+mn-lt"/>
            </a:endParaRPr>
          </a:p>
        </p:txBody>
      </p:sp>
      <p:sp>
        <p:nvSpPr>
          <p:cNvPr id="11" name="ee4pContent1">
            <a:extLst>
              <a:ext uri="{FF2B5EF4-FFF2-40B4-BE49-F238E27FC236}">
                <a16:creationId xmlns:a16="http://schemas.microsoft.com/office/drawing/2014/main" id="{B587EE32-31CF-D1BA-9432-5788E85F5A6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72063" y="2179415"/>
            <a:ext cx="5003204" cy="2499171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Identify which process could be automated 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Identify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how viable solutions can look like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Explore product, tools and machines in use</a:t>
            </a:r>
            <a:endParaRPr lang="en-US" sz="1800">
              <a:latin typeface="+mn-lt"/>
            </a:endParaRPr>
          </a:p>
        </p:txBody>
      </p:sp>
      <p:sp>
        <p:nvSpPr>
          <p:cNvPr id="12" name="ee4pHeader1">
            <a:extLst>
              <a:ext uri="{FF2B5EF4-FFF2-40B4-BE49-F238E27FC236}">
                <a16:creationId xmlns:a16="http://schemas.microsoft.com/office/drawing/2014/main" id="{075775F4-9C07-4866-948F-52F88ECE90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14349" y="1717677"/>
            <a:ext cx="5003204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Workshops </a:t>
            </a:r>
          </a:p>
        </p:txBody>
      </p:sp>
      <p:sp>
        <p:nvSpPr>
          <p:cNvPr id="13" name="ee4pHeader1">
            <a:extLst>
              <a:ext uri="{FF2B5EF4-FFF2-40B4-BE49-F238E27FC236}">
                <a16:creationId xmlns:a16="http://schemas.microsoft.com/office/drawing/2014/main" id="{499CE6BD-A303-AE9B-E0C7-4E640D27AB9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672063" y="1717677"/>
            <a:ext cx="5003204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Field Observations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07EF7DE9-9F7C-8929-B529-BB4B957A2D8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84550" y="2689931"/>
            <a:ext cx="1395645" cy="130614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8000">
                <a:solidFill>
                  <a:schemeClr val="accent1"/>
                </a:solidFill>
                <a:cs typeface="Arial" charset="0"/>
              </a:rPr>
              <a:t>+</a:t>
            </a:r>
          </a:p>
        </p:txBody>
      </p:sp>
      <p:sp>
        <p:nvSpPr>
          <p:cNvPr id="15" name="Nach oben gekrümmter Pfeil 14">
            <a:extLst>
              <a:ext uri="{FF2B5EF4-FFF2-40B4-BE49-F238E27FC236}">
                <a16:creationId xmlns:a16="http://schemas.microsoft.com/office/drawing/2014/main" id="{533CFB0C-465F-C405-DDA5-5304040C402F}"/>
              </a:ext>
            </a:extLst>
          </p:cNvPr>
          <p:cNvSpPr/>
          <p:nvPr/>
        </p:nvSpPr>
        <p:spPr>
          <a:xfrm>
            <a:off x="4747947" y="4086977"/>
            <a:ext cx="2668853" cy="602085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Nach oben gekrümmter Pfeil 15">
            <a:extLst>
              <a:ext uri="{FF2B5EF4-FFF2-40B4-BE49-F238E27FC236}">
                <a16:creationId xmlns:a16="http://schemas.microsoft.com/office/drawing/2014/main" id="{D58B220D-5018-8091-92E6-88D533456B26}"/>
              </a:ext>
            </a:extLst>
          </p:cNvPr>
          <p:cNvSpPr/>
          <p:nvPr/>
        </p:nvSpPr>
        <p:spPr>
          <a:xfrm rot="10800000">
            <a:off x="4747947" y="1630487"/>
            <a:ext cx="2668853" cy="602085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18" name="Inhaltsplatzhalter 15">
            <a:extLst>
              <a:ext uri="{FF2B5EF4-FFF2-40B4-BE49-F238E27FC236}">
                <a16:creationId xmlns:a16="http://schemas.microsoft.com/office/drawing/2014/main" id="{45902E15-3463-2025-3259-FABD29D4B17F}"/>
              </a:ext>
            </a:extLst>
          </p:cNvPr>
          <p:cNvGraphicFramePr>
            <a:graphicFrameLocks/>
          </p:cNvGraphicFramePr>
          <p:nvPr/>
        </p:nvGraphicFramePr>
        <p:xfrm>
          <a:off x="514349" y="1201609"/>
          <a:ext cx="11160918" cy="2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A0A89728-FDAA-AE4C-3F7A-0E86A958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5591" t="32714" b="30622"/>
          <a:stretch/>
        </p:blipFill>
        <p:spPr>
          <a:xfrm>
            <a:off x="6558948" y="5212577"/>
            <a:ext cx="2252721" cy="421374"/>
          </a:xfr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EC86A5A-CCE8-596F-E2F5-3F664EB7A540}"/>
              </a:ext>
            </a:extLst>
          </p:cNvPr>
          <p:cNvSpPr txBox="1"/>
          <p:nvPr/>
        </p:nvSpPr>
        <p:spPr>
          <a:xfrm>
            <a:off x="3186142" y="5228695"/>
            <a:ext cx="32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Organized and moderated by</a:t>
            </a:r>
          </a:p>
        </p:txBody>
      </p:sp>
      <p:sp>
        <p:nvSpPr>
          <p:cNvPr id="6" name="ee4pHeader1">
            <a:extLst>
              <a:ext uri="{FF2B5EF4-FFF2-40B4-BE49-F238E27FC236}">
                <a16:creationId xmlns:a16="http://schemas.microsoft.com/office/drawing/2014/main" id="{480F8189-ADD1-2DA6-245D-F9D0343A95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169874" y="1729074"/>
            <a:ext cx="3597286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Workshops</a:t>
            </a:r>
          </a:p>
        </p:txBody>
      </p:sp>
    </p:spTree>
    <p:extLst>
      <p:ext uri="{BB962C8B-B14F-4D97-AF65-F5344CB8AC3E}">
        <p14:creationId xmlns:p14="http://schemas.microsoft.com/office/powerpoint/2010/main" val="11126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EEC0A-EF74-6827-5EED-0B9C502D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en-US"/>
              <a:t>Do not act as a Robot company. Be an active stakeholder in the target market and show them what they need.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0D8027-4ACC-C9C0-54BA-2D30FCE0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C5C25C-221F-6F54-A72D-411EF27E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C28FE0-C30A-B1E4-CD85-F1F408B5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8B9E60F-EEA4-4307-0F5C-22D9DF4521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ee4pContent1">
            <a:extLst>
              <a:ext uri="{FF2B5EF4-FFF2-40B4-BE49-F238E27FC236}">
                <a16:creationId xmlns:a16="http://schemas.microsoft.com/office/drawing/2014/main" id="{95B8525A-991A-E4AE-A465-9C89E3A697C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14349" y="2179415"/>
            <a:ext cx="3597286" cy="3371325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Project status to ongoing business unit</a:t>
            </a:r>
          </a:p>
          <a:p>
            <a:pPr marL="766763" lvl="2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KUKA Markets (Industry Name)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Project manager continues as Unit manager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Stakeholder stay connected as Advisory Council</a:t>
            </a:r>
            <a:endParaRPr lang="en-US" sz="1700">
              <a:latin typeface="+mn-lt"/>
            </a:endParaRPr>
          </a:p>
        </p:txBody>
      </p:sp>
      <p:sp>
        <p:nvSpPr>
          <p:cNvPr id="9" name="ee4pContent1">
            <a:extLst>
              <a:ext uri="{FF2B5EF4-FFF2-40B4-BE49-F238E27FC236}">
                <a16:creationId xmlns:a16="http://schemas.microsoft.com/office/drawing/2014/main" id="{A0467BD9-8CAF-9248-0B6A-832B0EC9BE84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296165" y="2179415"/>
            <a:ext cx="3597286" cy="3371325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Best cases with focus on generic tasks in specific industry</a:t>
            </a:r>
            <a:endParaRPr lang="en-US" sz="1700">
              <a:solidFill>
                <a:srgbClr val="242B2D"/>
              </a:solidFill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Connecting with specialized</a:t>
            </a:r>
            <a:endParaRPr lang="en-US" sz="1700">
              <a:solidFill>
                <a:srgbClr val="242B2D"/>
              </a:solidFill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L="766763" lvl="2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Integrator</a:t>
            </a:r>
          </a:p>
          <a:p>
            <a:pPr marL="766763" lvl="2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Accesso</a:t>
            </a:r>
            <a:r>
              <a:rPr lang="en-US" sz="1700" err="1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ries</a:t>
            </a:r>
            <a:endParaRPr lang="en-US" sz="1700">
              <a:solidFill>
                <a:srgbClr val="242B2D"/>
              </a:solidFill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L="766763" lvl="2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Developers</a:t>
            </a:r>
          </a:p>
          <a:p>
            <a:pPr marL="766763" lvl="2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Manufacturer</a:t>
            </a:r>
          </a:p>
          <a:p>
            <a:pPr marL="360363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Robot as a Ser</a:t>
            </a:r>
            <a:r>
              <a:rPr lang="en-US" sz="17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vice including renting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lvl="1"/>
            <a:endParaRPr lang="en-US" sz="1700">
              <a:latin typeface="+mn-lt"/>
            </a:endParaRPr>
          </a:p>
        </p:txBody>
      </p:sp>
      <p:sp>
        <p:nvSpPr>
          <p:cNvPr id="10" name="ee4pContent1">
            <a:extLst>
              <a:ext uri="{FF2B5EF4-FFF2-40B4-BE49-F238E27FC236}">
                <a16:creationId xmlns:a16="http://schemas.microsoft.com/office/drawing/2014/main" id="{66D91B9D-71A5-D125-503B-B8D52899BDC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077981" y="2179415"/>
            <a:ext cx="3597286" cy="3371325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Attending industry specific conferences and trade shows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Workshops in conjunction with chambers and guilds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8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Publish articles in industry specific papers</a:t>
            </a:r>
            <a:endParaRPr lang="en-US" sz="1700">
              <a:solidFill>
                <a:srgbClr val="242B2D"/>
              </a:solidFill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L="766763" lvl="2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Academic journals</a:t>
            </a:r>
          </a:p>
          <a:p>
            <a:pPr marL="766763" lvl="2" indent="-360363">
              <a:lnSpc>
                <a:spcPct val="90000"/>
              </a:lnSpc>
              <a:spcBef>
                <a:spcPts val="1000"/>
              </a:spcBef>
              <a:buClrTx/>
              <a:buBlip>
                <a:blip r:embed="rId8"/>
              </a:buBlip>
              <a:defRPr/>
            </a:pPr>
            <a:r>
              <a:rPr lang="en-US" sz="17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Non-academic journals</a:t>
            </a:r>
            <a:endParaRPr lang="en-US" sz="1700">
              <a:latin typeface="+mn-lt"/>
            </a:endParaRPr>
          </a:p>
        </p:txBody>
      </p:sp>
      <p:sp>
        <p:nvSpPr>
          <p:cNvPr id="11" name="ee4pHeader1">
            <a:extLst>
              <a:ext uri="{FF2B5EF4-FFF2-40B4-BE49-F238E27FC236}">
                <a16:creationId xmlns:a16="http://schemas.microsoft.com/office/drawing/2014/main" id="{4772948E-7401-C12B-7FD6-A71F24ACF30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14349" y="1717677"/>
            <a:ext cx="3597286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From Project to Business</a:t>
            </a:r>
          </a:p>
        </p:txBody>
      </p:sp>
      <p:sp>
        <p:nvSpPr>
          <p:cNvPr id="12" name="ee4pHeader1">
            <a:extLst>
              <a:ext uri="{FF2B5EF4-FFF2-40B4-BE49-F238E27FC236}">
                <a16:creationId xmlns:a16="http://schemas.microsoft.com/office/drawing/2014/main" id="{0AFD4E9C-4DD2-DE46-6D66-B63EB448F91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296165" y="1717677"/>
            <a:ext cx="3597286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13" name="ee4pHeader1">
            <a:extLst>
              <a:ext uri="{FF2B5EF4-FFF2-40B4-BE49-F238E27FC236}">
                <a16:creationId xmlns:a16="http://schemas.microsoft.com/office/drawing/2014/main" id="{E8C3345F-5B9A-EA2E-18FA-4236B1ED5C9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8077981" y="1717677"/>
            <a:ext cx="3597286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Marketing</a:t>
            </a:r>
          </a:p>
        </p:txBody>
      </p:sp>
      <p:graphicFrame>
        <p:nvGraphicFramePr>
          <p:cNvPr id="20" name="Inhaltsplatzhalter 15">
            <a:extLst>
              <a:ext uri="{FF2B5EF4-FFF2-40B4-BE49-F238E27FC236}">
                <a16:creationId xmlns:a16="http://schemas.microsoft.com/office/drawing/2014/main" id="{D2EDF35B-FDB0-B68F-E363-30D05313B740}"/>
              </a:ext>
            </a:extLst>
          </p:cNvPr>
          <p:cNvGraphicFramePr>
            <a:graphicFrameLocks/>
          </p:cNvGraphicFramePr>
          <p:nvPr/>
        </p:nvGraphicFramePr>
        <p:xfrm>
          <a:off x="514349" y="1201609"/>
          <a:ext cx="11160918" cy="2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08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339D-26A0-E406-0E01-2B1CD589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en-US"/>
              <a:t>An interdisciplinary approach brings advantages and benefits for every stakeholder.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AC2BA3-725D-6CC3-C908-56A10975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29D1B-A922-F600-8688-F4C4313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744C76-4659-16F4-E639-AFB48B5C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18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5B6C17-C64A-38D8-9901-3B07F6710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ee4pContent1">
            <a:extLst>
              <a:ext uri="{FF2B5EF4-FFF2-40B4-BE49-F238E27FC236}">
                <a16:creationId xmlns:a16="http://schemas.microsoft.com/office/drawing/2014/main" id="{27BBE447-B26D-36A0-6844-425E78488C9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14351" y="2179415"/>
            <a:ext cx="5485013" cy="3371325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1" indent="0">
              <a:buNone/>
            </a:pPr>
            <a:r>
              <a:rPr lang="en-US" sz="2000" b="1">
                <a:latin typeface="+mn-lt"/>
              </a:rPr>
              <a:t>KUKA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Growth with entering new markets</a:t>
            </a:r>
            <a:endParaRPr lang="en-US" sz="1800">
              <a:solidFill>
                <a:srgbClr val="242B2D"/>
              </a:solidFill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First mover </a:t>
            </a: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dvantage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+mn-l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Connecting with new partners in industry (exclusivity)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endParaRPr lang="en-US" sz="1800">
              <a:latin typeface="+mn-lt"/>
            </a:endParaRPr>
          </a:p>
          <a:p>
            <a:pPr marL="0" lvl="1" indent="0">
              <a:buNone/>
            </a:pPr>
            <a:r>
              <a:rPr lang="en-US" sz="2000" b="1">
                <a:latin typeface="+mn-lt"/>
              </a:rPr>
              <a:t>KUKA Partner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Enter new markets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ntensify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 connection with KUKA</a:t>
            </a:r>
            <a:endParaRPr lang="en-US" sz="1800">
              <a:latin typeface="+mn-lt"/>
            </a:endParaRPr>
          </a:p>
          <a:p>
            <a:pPr lvl="1"/>
            <a:endParaRPr lang="en-US" sz="1800">
              <a:latin typeface="+mn-lt"/>
            </a:endParaRPr>
          </a:p>
          <a:p>
            <a:pPr lvl="1"/>
            <a:endParaRPr lang="en-US" sz="1800">
              <a:latin typeface="+mn-lt"/>
            </a:endParaRPr>
          </a:p>
        </p:txBody>
      </p:sp>
      <p:sp>
        <p:nvSpPr>
          <p:cNvPr id="9" name="ee4pContent1">
            <a:extLst>
              <a:ext uri="{FF2B5EF4-FFF2-40B4-BE49-F238E27FC236}">
                <a16:creationId xmlns:a16="http://schemas.microsoft.com/office/drawing/2014/main" id="{EEDAE90B-2FEC-BDA1-FF42-2DA1D580F10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190256" y="2179415"/>
            <a:ext cx="5485013" cy="3371325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lvl="1" indent="0">
              <a:buNone/>
            </a:pPr>
            <a:r>
              <a:rPr lang="en-US" sz="2000" b="1">
                <a:latin typeface="+mn-lt"/>
              </a:rPr>
              <a:t>Industry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Solution for labor shortages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Competitive advantages to other firms</a:t>
            </a:r>
          </a:p>
          <a:p>
            <a:pPr lvl="1"/>
            <a:endParaRPr lang="en-US" sz="1800">
              <a:latin typeface="+mn-lt"/>
            </a:endParaRPr>
          </a:p>
          <a:p>
            <a:pPr lvl="1"/>
            <a:endParaRPr lang="en-US" sz="1800">
              <a:latin typeface="+mn-lt"/>
            </a:endParaRPr>
          </a:p>
          <a:p>
            <a:pPr marL="0" lvl="1" indent="0">
              <a:buNone/>
            </a:pPr>
            <a:r>
              <a:rPr lang="en-US" sz="2000" b="1">
                <a:latin typeface="+mn-lt"/>
              </a:rPr>
              <a:t>Industry Partner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+mn-lt"/>
                <a:ea typeface="SRH Text Light" panose="020B0403020204020204" pitchFamily="34" charset="0"/>
                <a:cs typeface="SRH Text Light" panose="020B0403020204020204" pitchFamily="34" charset="0"/>
              </a:rPr>
              <a:t>Added value trough symbiosis with KUKA</a:t>
            </a:r>
          </a:p>
          <a:p>
            <a:pPr lvl="1"/>
            <a:endParaRPr lang="en-US" sz="1800">
              <a:latin typeface="+mn-lt"/>
            </a:endParaRPr>
          </a:p>
          <a:p>
            <a:pPr lvl="1"/>
            <a:endParaRPr lang="en-US" sz="1800">
              <a:latin typeface="+mn-lt"/>
            </a:endParaRPr>
          </a:p>
          <a:p>
            <a:pPr lvl="1"/>
            <a:endParaRPr lang="en-US" sz="1800">
              <a:latin typeface="+mn-lt"/>
            </a:endParaRPr>
          </a:p>
        </p:txBody>
      </p:sp>
      <p:sp>
        <p:nvSpPr>
          <p:cNvPr id="10" name="ee4pHeader1">
            <a:extLst>
              <a:ext uri="{FF2B5EF4-FFF2-40B4-BE49-F238E27FC236}">
                <a16:creationId xmlns:a16="http://schemas.microsoft.com/office/drawing/2014/main" id="{520A0723-BF5B-E897-9844-F5582141552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14349" y="1717677"/>
            <a:ext cx="5485013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Automation Experts</a:t>
            </a:r>
          </a:p>
        </p:txBody>
      </p:sp>
      <p:sp>
        <p:nvSpPr>
          <p:cNvPr id="11" name="ee4pHeader1">
            <a:extLst>
              <a:ext uri="{FF2B5EF4-FFF2-40B4-BE49-F238E27FC236}">
                <a16:creationId xmlns:a16="http://schemas.microsoft.com/office/drawing/2014/main" id="{C4F0F2D3-852A-B0AF-60A3-8FCD371748F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90254" y="1717677"/>
            <a:ext cx="5485013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Industry Experts</a:t>
            </a:r>
          </a:p>
        </p:txBody>
      </p:sp>
    </p:spTree>
    <p:extLst>
      <p:ext uri="{BB962C8B-B14F-4D97-AF65-F5344CB8AC3E}">
        <p14:creationId xmlns:p14="http://schemas.microsoft.com/office/powerpoint/2010/main" val="21471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40716F-73B9-46B7-DA18-336B46E2A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4400">
                <a:latin typeface="SRH Text Light"/>
                <a:ea typeface="SRH Text Light"/>
                <a:cs typeface="SRH Text Light"/>
              </a:rPr>
              <a:t>Executive Summary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57DE9-63AE-D831-71A7-763FFA9E7B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SRH Text Light"/>
                <a:ea typeface="SRH Text Light"/>
                <a:cs typeface="SRH Text Ligh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2938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26153C-A55E-6FED-3C5F-F105FB785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SRH Text Light"/>
                <a:ea typeface="SRH Text Light"/>
                <a:cs typeface="SRH Text Light"/>
              </a:rPr>
              <a:t>Introduction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DED10-836F-1234-D7C5-F5DCCEDC6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2234CD-E277-32E4-1F34-286B81483D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6B9AE5-D91D-9F1E-0555-377A2C8A1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F254F6-8A9F-C5C3-E8AC-2155D458ED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4E05FA-0BFB-566F-986A-D6F927B0E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Competitor and Market Analysis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E64BD7-3172-8DC3-8445-3C18A1F481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Learnings from Software Firms and Competitors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9E47152-4EBA-A0B2-6725-D6E51B40D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Strategic Approach for entering New Markets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8DBCF3A-A0C7-DCE0-DE00-FB7CD85EDD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latin typeface="SRH Text Light"/>
                <a:ea typeface="SRH Text Light"/>
                <a:cs typeface="SRH Text Light"/>
              </a:rPr>
              <a:t>Executive Summary</a:t>
            </a:r>
            <a:endParaRPr lang="en-US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D7FDE18-5852-BAE4-33DD-756A24B4E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2B3A0AE-4011-B95D-CDB0-9782AF4604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ED9B53-FF4E-B97F-98F4-25D0C7237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817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339D-26A0-E406-0E01-2B1CD589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AC2BA3-725D-6CC3-C908-56A10975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29D1B-A922-F600-8688-F4C4313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744C76-4659-16F4-E639-AFB48B5C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3114FA-9006-7585-1512-26409ECA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5B6C17-C64A-38D8-9901-3B07F6710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ee4pContent1">
            <a:extLst>
              <a:ext uri="{FF2B5EF4-FFF2-40B4-BE49-F238E27FC236}">
                <a16:creationId xmlns:a16="http://schemas.microsoft.com/office/drawing/2014/main" id="{27BBE447-B26D-36A0-6844-425E78488C9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14351" y="2002675"/>
            <a:ext cx="11160916" cy="3813240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E6B29"/>
                </a:solidFill>
                <a:effectLst/>
                <a:uLnTx/>
                <a:uFillTx/>
                <a:latin typeface="SRH Text Light"/>
                <a:ea typeface="SRH Text Light" panose="020B0403020204020204" pitchFamily="34" charset="0"/>
                <a:cs typeface="SRH Text Light" panose="020B0403020204020204" pitchFamily="34" charset="0"/>
              </a:rPr>
              <a:t>Problem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 panose="020B0403020204020204" pitchFamily="34" charset="0"/>
                <a:cs typeface="SRH Text Light" panose="020B0403020204020204" pitchFamily="34" charset="0"/>
              </a:rPr>
              <a:t>For further growth KUKA needs to enter new markets with its software-defined products.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lang="en-US" sz="1800">
              <a:solidFill>
                <a:srgbClr val="242B2D"/>
              </a:solidFill>
              <a:latin typeface="SRH Text Light"/>
              <a:ea typeface="SRH Text Light" panose="020B0403020204020204" pitchFamily="34" charset="0"/>
              <a:cs typeface="SRH Text Light" panose="020B0403020204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E6B29"/>
                </a:solidFill>
                <a:effectLst/>
                <a:uLnTx/>
                <a:uFillTx/>
                <a:latin typeface="SRH Text Light"/>
                <a:ea typeface="SRH Text Light" panose="020B0403020204020204" pitchFamily="34" charset="0"/>
                <a:cs typeface="SRH Text Light" panose="020B0403020204020204" pitchFamily="34" charset="0"/>
              </a:rPr>
              <a:t>Strategic Solution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/>
                <a:ea typeface="SRH Text Light" panose="020B0403020204020204" pitchFamily="34" charset="0"/>
                <a:cs typeface="SRH Text Light" panose="020B0403020204020204" pitchFamily="34" charset="0"/>
              </a:rPr>
              <a:t>Find new markets with low automation.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sz="1800">
                <a:solidFill>
                  <a:srgbClr val="242B2D"/>
                </a:solidFill>
                <a:latin typeface="SRH Text Light"/>
                <a:ea typeface="SRH Text Light" panose="020B0403020204020204" pitchFamily="34" charset="0"/>
                <a:cs typeface="SRH Text Light" panose="020B0403020204020204" pitchFamily="34" charset="0"/>
              </a:rPr>
              <a:t>Connect people from automation and target industry.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sz="1800">
                <a:latin typeface="+mn-lt"/>
              </a:rPr>
              <a:t>Identify problems and routine task.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sz="1800">
                <a:latin typeface="+mn-lt"/>
              </a:rPr>
              <a:t>Develop together solutions and approaches in workshops and field observations.</a:t>
            </a:r>
          </a:p>
          <a:p>
            <a:pPr marL="360363" marR="0" lvl="0" indent="-360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sz="1800">
                <a:latin typeface="+mn-lt"/>
              </a:rPr>
              <a:t>Address target market with conferences, workshops and journals and deliver ongoing industry specific solutions with an advisory council.</a:t>
            </a:r>
          </a:p>
        </p:txBody>
      </p:sp>
      <p:sp>
        <p:nvSpPr>
          <p:cNvPr id="10" name="ee4pHeader1">
            <a:extLst>
              <a:ext uri="{FF2B5EF4-FFF2-40B4-BE49-F238E27FC236}">
                <a16:creationId xmlns:a16="http://schemas.microsoft.com/office/drawing/2014/main" id="{520A0723-BF5B-E897-9844-F5582141552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12679" y="1540937"/>
            <a:ext cx="11160918" cy="461738"/>
          </a:xfrm>
          <a:prstGeom prst="rect">
            <a:avLst/>
          </a:prstGeom>
          <a:solidFill>
            <a:srgbClr val="ED7D31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Problem and Solution</a:t>
            </a:r>
          </a:p>
        </p:txBody>
      </p:sp>
    </p:spTree>
    <p:extLst>
      <p:ext uri="{BB962C8B-B14F-4D97-AF65-F5344CB8AC3E}">
        <p14:creationId xmlns:p14="http://schemas.microsoft.com/office/powerpoint/2010/main" val="134866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40716F-73B9-46B7-DA18-336B46E2A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9367" y="2911335"/>
            <a:ext cx="8072582" cy="1043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4400" err="1">
                <a:latin typeface="SRH Text Light"/>
                <a:ea typeface="SRH Text Light"/>
                <a:cs typeface="SRH Text Light"/>
              </a:rPr>
              <a:t>Thank</a:t>
            </a:r>
            <a:r>
              <a:rPr lang="de-DE" sz="4400">
                <a:latin typeface="SRH Text Light"/>
                <a:ea typeface="SRH Text Light"/>
                <a:cs typeface="SRH Text Light"/>
              </a:rPr>
              <a:t> you </a:t>
            </a:r>
            <a:r>
              <a:rPr lang="de-DE" sz="4400" err="1">
                <a:latin typeface="SRH Text Light"/>
                <a:ea typeface="SRH Text Light"/>
                <a:cs typeface="SRH Text Light"/>
              </a:rPr>
              <a:t>for</a:t>
            </a:r>
            <a:r>
              <a:rPr lang="de-DE" sz="4400">
                <a:latin typeface="SRH Text Light"/>
                <a:ea typeface="SRH Text Light"/>
                <a:cs typeface="SRH Text Light"/>
              </a:rPr>
              <a:t> </a:t>
            </a:r>
            <a:r>
              <a:rPr lang="de-DE" sz="4400" err="1">
                <a:latin typeface="SRH Text Light"/>
                <a:ea typeface="SRH Text Light"/>
                <a:cs typeface="SRH Text Light"/>
              </a:rPr>
              <a:t>your</a:t>
            </a:r>
            <a:r>
              <a:rPr lang="de-DE" sz="4400">
                <a:latin typeface="SRH Text Light"/>
                <a:ea typeface="SRH Text Light"/>
                <a:cs typeface="SRH Text Light"/>
              </a:rPr>
              <a:t> </a:t>
            </a:r>
            <a:r>
              <a:rPr lang="de-DE" sz="4400" err="1">
                <a:latin typeface="SRH Text Light"/>
                <a:ea typeface="SRH Text Light"/>
                <a:cs typeface="SRH Text Light"/>
              </a:rPr>
              <a:t>attention</a:t>
            </a:r>
            <a:endParaRPr lang="en-US" sz="4400" err="1"/>
          </a:p>
        </p:txBody>
      </p:sp>
    </p:spTree>
    <p:extLst>
      <p:ext uri="{BB962C8B-B14F-4D97-AF65-F5344CB8AC3E}">
        <p14:creationId xmlns:p14="http://schemas.microsoft.com/office/powerpoint/2010/main" val="4315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3E154CB-25ED-F09E-E68C-152F96E50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Appendix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44401-6782-2840-A3E1-DD0A6DDF8A8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00813"/>
            <a:ext cx="900113" cy="287337"/>
          </a:xfrm>
        </p:spPr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5DE2C2-A654-92F2-D9E0-442D1992D2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275" y="6500813"/>
            <a:ext cx="720725" cy="287337"/>
          </a:xfrm>
        </p:spPr>
        <p:txBody>
          <a:bodyPr/>
          <a:lstStyle/>
          <a:p>
            <a:fld id="{5D62ADFC-A6CF-4693-B995-B5DE17EDA11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7B867-0D4E-6AEA-6181-85810842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 and </a:t>
            </a:r>
            <a:r>
              <a:rPr lang="de-DE" err="1"/>
              <a:t>Literature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459F2-28F7-6E84-10C3-96BE9809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DCBF7F-70D4-98AA-26F9-EDAE31CD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6964D7-74F6-8DEE-286A-8BB26F1F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76EAAD-1C55-9612-7E4F-CC205DF9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Ameen, N., </a:t>
            </a:r>
            <a:r>
              <a:rPr lang="de-DE" err="1"/>
              <a:t>Tarhini</a:t>
            </a:r>
            <a:r>
              <a:rPr lang="de-DE"/>
              <a:t>, A., Reppel, A., &amp; Anand, A. (2021). Customer </a:t>
            </a:r>
            <a:r>
              <a:rPr lang="de-DE" err="1"/>
              <a:t>experiences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artificial</a:t>
            </a:r>
            <a:r>
              <a:rPr lang="de-DE"/>
              <a:t> </a:t>
            </a:r>
            <a:r>
              <a:rPr lang="de-DE" err="1"/>
              <a:t>intelligence</a:t>
            </a:r>
            <a:r>
              <a:rPr lang="de-DE"/>
              <a:t>. Computers in Human </a:t>
            </a:r>
            <a:r>
              <a:rPr lang="de-DE" err="1"/>
              <a:t>Behavior</a:t>
            </a:r>
            <a:r>
              <a:rPr lang="de-DE"/>
              <a:t>, 114, 106548. https://</a:t>
            </a:r>
            <a:r>
              <a:rPr lang="de-DE" err="1"/>
              <a:t>doi.org</a:t>
            </a:r>
            <a:r>
              <a:rPr lang="de-DE"/>
              <a:t>/10.1016/j.chb.2020.106548</a:t>
            </a:r>
          </a:p>
          <a:p>
            <a:r>
              <a:rPr lang="de-DE" err="1"/>
              <a:t>AppDirect</a:t>
            </a:r>
            <a:r>
              <a:rPr lang="de-DE"/>
              <a:t>. (2024). ABB </a:t>
            </a:r>
            <a:r>
              <a:rPr lang="de-DE" err="1"/>
              <a:t>Creates</a:t>
            </a:r>
            <a:r>
              <a:rPr lang="de-DE"/>
              <a:t> </a:t>
            </a:r>
            <a:r>
              <a:rPr lang="de-DE" err="1"/>
              <a:t>Ecosystem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Digital Solutions—</a:t>
            </a:r>
            <a:r>
              <a:rPr lang="de-DE" err="1"/>
              <a:t>AppDirect</a:t>
            </a:r>
            <a:r>
              <a:rPr lang="de-DE"/>
              <a:t>. https://</a:t>
            </a:r>
            <a:r>
              <a:rPr lang="de-DE" err="1"/>
              <a:t>www.appdirect.com</a:t>
            </a:r>
            <a:r>
              <a:rPr lang="de-DE"/>
              <a:t>/</a:t>
            </a:r>
            <a:r>
              <a:rPr lang="de-DE" err="1"/>
              <a:t>customers</a:t>
            </a:r>
            <a:r>
              <a:rPr lang="de-DE"/>
              <a:t>/</a:t>
            </a:r>
            <a:r>
              <a:rPr lang="de-DE" err="1"/>
              <a:t>abb</a:t>
            </a:r>
            <a:endParaRPr lang="de-DE"/>
          </a:p>
          <a:p>
            <a:r>
              <a:rPr lang="de-DE"/>
              <a:t>Azizi, A., &amp; </a:t>
            </a:r>
            <a:r>
              <a:rPr lang="de-DE" err="1"/>
              <a:t>Barenji</a:t>
            </a:r>
            <a:r>
              <a:rPr lang="de-DE"/>
              <a:t>, R. V. (Eds.). (2023). Industry 4.0: Technologies, </a:t>
            </a:r>
            <a:r>
              <a:rPr lang="de-DE" err="1"/>
              <a:t>Applications</a:t>
            </a:r>
            <a:r>
              <a:rPr lang="de-DE"/>
              <a:t>, and Challenges. Springer Nature Singapore. https://</a:t>
            </a:r>
            <a:r>
              <a:rPr lang="de-DE" err="1"/>
              <a:t>doi.org</a:t>
            </a:r>
            <a:r>
              <a:rPr lang="de-DE"/>
              <a:t>/10.1007/978-981-19-2012-7</a:t>
            </a:r>
          </a:p>
          <a:p>
            <a:r>
              <a:rPr lang="de-DE" err="1"/>
              <a:t>Crespi</a:t>
            </a:r>
            <a:r>
              <a:rPr lang="de-DE"/>
              <a:t>, N., </a:t>
            </a:r>
            <a:r>
              <a:rPr lang="de-DE" err="1"/>
              <a:t>Drobot</a:t>
            </a:r>
            <a:r>
              <a:rPr lang="de-DE"/>
              <a:t>, A. T., &amp; Minerva, R. (Eds.). (2023). The Digital Twin. Springer International Publishing. https://</a:t>
            </a:r>
            <a:r>
              <a:rPr lang="de-DE" err="1"/>
              <a:t>doi.org</a:t>
            </a:r>
            <a:r>
              <a:rPr lang="de-DE"/>
              <a:t>/10.1007/978-3-031-21343-4</a:t>
            </a:r>
          </a:p>
          <a:p>
            <a:r>
              <a:rPr lang="de-DE"/>
              <a:t>Dinh, T. N., &amp; Thai, M. T. (2018). AI and Blockchain: A Disruptive Integration. Computer, 51(9), 48–53. https://</a:t>
            </a:r>
            <a:r>
              <a:rPr lang="de-DE" err="1"/>
              <a:t>doi.org</a:t>
            </a:r>
            <a:r>
              <a:rPr lang="de-DE"/>
              <a:t>/10.1109/MC.2018.3620971</a:t>
            </a:r>
          </a:p>
          <a:p>
            <a:r>
              <a:rPr lang="de-DE"/>
              <a:t>Farid, A. (2024, </a:t>
            </a:r>
            <a:r>
              <a:rPr lang="de-DE" err="1"/>
              <a:t>July</a:t>
            </a:r>
            <a:r>
              <a:rPr lang="de-DE"/>
              <a:t> 11). </a:t>
            </a:r>
            <a:r>
              <a:rPr lang="de-DE" err="1"/>
              <a:t>Evaluating</a:t>
            </a:r>
            <a:r>
              <a:rPr lang="de-DE"/>
              <a:t> 6 Common Software Business Models In 2024. https://</a:t>
            </a:r>
            <a:r>
              <a:rPr lang="de-DE" err="1"/>
              <a:t>upstackstudio.com</a:t>
            </a:r>
            <a:r>
              <a:rPr lang="de-DE"/>
              <a:t>/</a:t>
            </a:r>
            <a:r>
              <a:rPr lang="de-DE" err="1"/>
              <a:t>blog</a:t>
            </a:r>
            <a:r>
              <a:rPr lang="de-DE"/>
              <a:t>/software-business-models/</a:t>
            </a:r>
          </a:p>
          <a:p>
            <a:r>
              <a:rPr lang="de-DE"/>
              <a:t>Goto, M., &amp; </a:t>
            </a:r>
            <a:r>
              <a:rPr lang="de-DE" err="1"/>
              <a:t>Arakawa</a:t>
            </a:r>
            <a:r>
              <a:rPr lang="de-DE"/>
              <a:t>, M. (2023). Digital </a:t>
            </a:r>
            <a:r>
              <a:rPr lang="de-DE" err="1"/>
              <a:t>Platform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Improving</a:t>
            </a:r>
            <a:r>
              <a:rPr lang="de-DE"/>
              <a:t> Development Efficiency and </a:t>
            </a:r>
            <a:r>
              <a:rPr lang="de-DE" err="1"/>
              <a:t>Profitability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Robot System Integrators. In A. </a:t>
            </a:r>
            <a:r>
              <a:rPr lang="de-DE" err="1"/>
              <a:t>Khare</a:t>
            </a:r>
            <a:r>
              <a:rPr lang="de-DE"/>
              <a:t> &amp; W. W. Baber (Eds.), </a:t>
            </a:r>
            <a:r>
              <a:rPr lang="de-DE" err="1"/>
              <a:t>Adopting</a:t>
            </a:r>
            <a:r>
              <a:rPr lang="de-DE"/>
              <a:t> and </a:t>
            </a:r>
            <a:r>
              <a:rPr lang="de-DE" err="1"/>
              <a:t>Adapting</a:t>
            </a:r>
            <a:r>
              <a:rPr lang="de-DE"/>
              <a:t> Innovation in </a:t>
            </a:r>
            <a:r>
              <a:rPr lang="de-DE" err="1"/>
              <a:t>Japan’s</a:t>
            </a:r>
            <a:r>
              <a:rPr lang="de-DE"/>
              <a:t> Digital Transformation (pp. 17–36). Springer Nature Singapore. https://</a:t>
            </a:r>
            <a:r>
              <a:rPr lang="de-DE" err="1"/>
              <a:t>doi.org</a:t>
            </a:r>
            <a:r>
              <a:rPr lang="de-DE"/>
              <a:t>/10.1007/978-981-99-0321-4_2</a:t>
            </a:r>
          </a:p>
          <a:p>
            <a:r>
              <a:rPr lang="de-DE"/>
              <a:t>Hausberg, J. P., </a:t>
            </a:r>
            <a:r>
              <a:rPr lang="de-DE" err="1"/>
              <a:t>Liere-Netheler</a:t>
            </a:r>
            <a:r>
              <a:rPr lang="de-DE"/>
              <a:t>, K., </a:t>
            </a:r>
            <a:r>
              <a:rPr lang="de-DE" err="1"/>
              <a:t>Packmohr</a:t>
            </a:r>
            <a:r>
              <a:rPr lang="de-DE"/>
              <a:t>, S., </a:t>
            </a:r>
            <a:r>
              <a:rPr lang="de-DE" err="1"/>
              <a:t>Pakura</a:t>
            </a:r>
            <a:r>
              <a:rPr lang="de-DE"/>
              <a:t>, S., &amp; Vogelsang, K. (2019). Research </a:t>
            </a:r>
            <a:r>
              <a:rPr lang="de-DE" err="1"/>
              <a:t>streams</a:t>
            </a:r>
            <a:r>
              <a:rPr lang="de-DE"/>
              <a:t> on digital </a:t>
            </a:r>
            <a:r>
              <a:rPr lang="de-DE" err="1"/>
              <a:t>transformation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a </a:t>
            </a:r>
            <a:r>
              <a:rPr lang="de-DE" err="1"/>
              <a:t>holistic</a:t>
            </a:r>
            <a:r>
              <a:rPr lang="de-DE"/>
              <a:t> </a:t>
            </a:r>
            <a:r>
              <a:rPr lang="de-DE" err="1"/>
              <a:t>business</a:t>
            </a:r>
            <a:r>
              <a:rPr lang="de-DE"/>
              <a:t> </a:t>
            </a:r>
            <a:r>
              <a:rPr lang="de-DE" err="1"/>
              <a:t>perspective</a:t>
            </a:r>
            <a:r>
              <a:rPr lang="de-DE"/>
              <a:t>: A </a:t>
            </a:r>
            <a:r>
              <a:rPr lang="de-DE" err="1"/>
              <a:t>systematic</a:t>
            </a:r>
            <a:r>
              <a:rPr lang="de-DE"/>
              <a:t> </a:t>
            </a:r>
            <a:r>
              <a:rPr lang="de-DE" err="1"/>
              <a:t>literature</a:t>
            </a:r>
            <a:r>
              <a:rPr lang="de-DE"/>
              <a:t> review and </a:t>
            </a:r>
            <a:r>
              <a:rPr lang="de-DE" err="1"/>
              <a:t>citation</a:t>
            </a:r>
            <a:r>
              <a:rPr lang="de-DE"/>
              <a:t> network </a:t>
            </a:r>
            <a:r>
              <a:rPr lang="de-DE" err="1"/>
              <a:t>analysis</a:t>
            </a:r>
            <a:r>
              <a:rPr lang="de-DE"/>
              <a:t>. Journal </a:t>
            </a:r>
            <a:r>
              <a:rPr lang="de-DE" err="1"/>
              <a:t>of</a:t>
            </a:r>
            <a:r>
              <a:rPr lang="de-DE"/>
              <a:t> Business Economics, 89(8–9), 931–963. https://</a:t>
            </a:r>
            <a:r>
              <a:rPr lang="de-DE" err="1"/>
              <a:t>doi.org</a:t>
            </a:r>
            <a:r>
              <a:rPr lang="de-DE"/>
              <a:t>/10.1007/s11573-019-00956-z</a:t>
            </a:r>
          </a:p>
          <a:p>
            <a:r>
              <a:rPr lang="de-DE"/>
              <a:t>Hoe, S. L. (2022). Digital Transformation: </a:t>
            </a:r>
            <a:r>
              <a:rPr lang="de-DE" err="1"/>
              <a:t>Strategy</a:t>
            </a:r>
            <a:r>
              <a:rPr lang="de-DE"/>
              <a:t>, </a:t>
            </a:r>
            <a:r>
              <a:rPr lang="de-DE" err="1"/>
              <a:t>Execution</a:t>
            </a:r>
            <a:r>
              <a:rPr lang="de-DE"/>
              <a:t>, and Technology (1st </a:t>
            </a:r>
            <a:r>
              <a:rPr lang="de-DE" err="1"/>
              <a:t>ed</a:t>
            </a:r>
            <a:r>
              <a:rPr lang="de-DE"/>
              <a:t>.). Auerbach Publications. https://</a:t>
            </a:r>
            <a:r>
              <a:rPr lang="de-DE" err="1"/>
              <a:t>doi.org</a:t>
            </a:r>
            <a:r>
              <a:rPr lang="de-DE"/>
              <a:t>/10.1201/9781003311393</a:t>
            </a:r>
          </a:p>
          <a:p>
            <a:r>
              <a:rPr lang="de-DE"/>
              <a:t>Hussain, A. A., &amp; Al‐</a:t>
            </a:r>
            <a:r>
              <a:rPr lang="de-DE" err="1"/>
              <a:t>Turjman</a:t>
            </a:r>
            <a:r>
              <a:rPr lang="de-DE"/>
              <a:t>, F. (2021). </a:t>
            </a:r>
            <a:r>
              <a:rPr lang="de-DE" err="1"/>
              <a:t>Artificial</a:t>
            </a:r>
            <a:r>
              <a:rPr lang="de-DE"/>
              <a:t> </a:t>
            </a:r>
            <a:r>
              <a:rPr lang="de-DE" err="1"/>
              <a:t>intelligence</a:t>
            </a:r>
            <a:r>
              <a:rPr lang="de-DE"/>
              <a:t> and </a:t>
            </a:r>
            <a:r>
              <a:rPr lang="de-DE" err="1"/>
              <a:t>blockchain</a:t>
            </a:r>
            <a:r>
              <a:rPr lang="de-DE"/>
              <a:t>: A review. Transactions on Emerging Telecommunications Technologies, 32(9), e4268. https://</a:t>
            </a:r>
            <a:r>
              <a:rPr lang="de-DE" err="1"/>
              <a:t>doi.org</a:t>
            </a:r>
            <a:r>
              <a:rPr lang="de-DE"/>
              <a:t>/10.1002/ett.4268</a:t>
            </a:r>
          </a:p>
          <a:p>
            <a:r>
              <a:rPr lang="de-DE"/>
              <a:t>Hussain, M. A. (2024). Top </a:t>
            </a:r>
            <a:r>
              <a:rPr lang="de-DE" err="1"/>
              <a:t>business</a:t>
            </a:r>
            <a:r>
              <a:rPr lang="de-DE"/>
              <a:t> </a:t>
            </a:r>
            <a:r>
              <a:rPr lang="de-DE" err="1"/>
              <a:t>models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software</a:t>
            </a:r>
            <a:r>
              <a:rPr lang="de-DE"/>
              <a:t> </a:t>
            </a:r>
            <a:r>
              <a:rPr lang="de-DE" err="1"/>
              <a:t>industry</a:t>
            </a:r>
            <a:r>
              <a:rPr lang="de-DE"/>
              <a:t>, </a:t>
            </a:r>
            <a:r>
              <a:rPr lang="de-DE" err="1"/>
              <a:t>along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frameworks</a:t>
            </a:r>
            <a:r>
              <a:rPr lang="de-DE"/>
              <a:t> and </a:t>
            </a:r>
            <a:r>
              <a:rPr lang="de-DE" err="1"/>
              <a:t>examples</a:t>
            </a:r>
            <a:r>
              <a:rPr lang="de-DE"/>
              <a:t> | LinkedIn. https://</a:t>
            </a:r>
            <a:r>
              <a:rPr lang="de-DE" err="1"/>
              <a:t>www.linkedin.com</a:t>
            </a:r>
            <a:r>
              <a:rPr lang="de-DE"/>
              <a:t>/pulse/top-business-models-software-industry-along-examples-hussain-1lahf/</a:t>
            </a:r>
          </a:p>
          <a:p>
            <a:r>
              <a:rPr lang="de-DE"/>
              <a:t>KUKA. (2023). </a:t>
            </a:r>
            <a:r>
              <a:rPr lang="de-DE" err="1"/>
              <a:t>Artificial</a:t>
            </a:r>
            <a:r>
              <a:rPr lang="de-DE"/>
              <a:t> </a:t>
            </a:r>
            <a:r>
              <a:rPr lang="de-DE" err="1"/>
              <a:t>intelligence</a:t>
            </a:r>
            <a:r>
              <a:rPr lang="de-DE"/>
              <a:t>: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train</a:t>
            </a:r>
            <a:r>
              <a:rPr lang="de-DE"/>
              <a:t> a </a:t>
            </a:r>
            <a:r>
              <a:rPr lang="de-DE" err="1"/>
              <a:t>neural</a:t>
            </a:r>
            <a:r>
              <a:rPr lang="de-DE"/>
              <a:t> network. KUKA AG. https://</a:t>
            </a:r>
            <a:r>
              <a:rPr lang="de-DE" err="1"/>
              <a:t>www.kuka.com</a:t>
            </a:r>
            <a:r>
              <a:rPr lang="de-DE"/>
              <a:t>/en-de/</a:t>
            </a:r>
            <a:r>
              <a:rPr lang="de-DE" err="1"/>
              <a:t>company</a:t>
            </a:r>
            <a:r>
              <a:rPr lang="de-DE"/>
              <a:t>/</a:t>
            </a:r>
            <a:r>
              <a:rPr lang="de-DE" err="1"/>
              <a:t>iimagazine</a:t>
            </a:r>
            <a:r>
              <a:rPr lang="de-DE"/>
              <a:t>/2023/08/</a:t>
            </a:r>
            <a:r>
              <a:rPr lang="de-DE" err="1"/>
              <a:t>micropsi</a:t>
            </a:r>
            <a:r>
              <a:rPr lang="de-DE"/>
              <a:t>-und-</a:t>
            </a:r>
            <a:r>
              <a:rPr lang="de-DE" err="1"/>
              <a:t>kuka</a:t>
            </a:r>
            <a:endParaRPr lang="de-DE"/>
          </a:p>
          <a:p>
            <a:r>
              <a:rPr lang="de-DE"/>
              <a:t>KUKA. (2024). </a:t>
            </a:r>
            <a:r>
              <a:rPr lang="de-DE" err="1"/>
              <a:t>KUKA’s</a:t>
            </a:r>
            <a:r>
              <a:rPr lang="de-DE"/>
              <a:t> </a:t>
            </a:r>
            <a:r>
              <a:rPr lang="de-DE" err="1"/>
              <a:t>mission</a:t>
            </a:r>
            <a:r>
              <a:rPr lang="de-DE"/>
              <a:t>: Automation and </a:t>
            </a:r>
            <a:r>
              <a:rPr lang="de-DE" err="1"/>
              <a:t>robotics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everyone</a:t>
            </a:r>
            <a:r>
              <a:rPr lang="de-DE"/>
              <a:t>. KUKA AG. https://</a:t>
            </a:r>
            <a:r>
              <a:rPr lang="de-DE" err="1"/>
              <a:t>www.kuka.com</a:t>
            </a:r>
            <a:r>
              <a:rPr lang="de-DE"/>
              <a:t>/en-de/</a:t>
            </a:r>
            <a:r>
              <a:rPr lang="de-DE" err="1"/>
              <a:t>future-production</a:t>
            </a:r>
            <a:r>
              <a:rPr lang="de-DE"/>
              <a:t>/kuka-mission-2030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579B5CA-689B-5E6E-E18D-509FA2F2B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5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7B867-0D4E-6AEA-6181-85810842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 and </a:t>
            </a:r>
            <a:r>
              <a:rPr lang="de-DE" err="1"/>
              <a:t>Literature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459F2-28F7-6E84-10C3-96BE9809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DCBF7F-70D4-98AA-26F9-EDAE31CD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6964D7-74F6-8DEE-286A-8BB26F1F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76EAAD-1C55-9612-7E4F-CC205DF9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err="1"/>
              <a:t>Kulläng</a:t>
            </a:r>
            <a:r>
              <a:rPr lang="de-DE"/>
              <a:t>, R. (2024). </a:t>
            </a:r>
            <a:r>
              <a:rPr lang="de-DE" err="1"/>
              <a:t>From</a:t>
            </a:r>
            <a:r>
              <a:rPr lang="de-DE"/>
              <a:t> a Hardware-First </a:t>
            </a:r>
            <a:r>
              <a:rPr lang="de-DE" err="1"/>
              <a:t>to</a:t>
            </a:r>
            <a:r>
              <a:rPr lang="de-DE"/>
              <a:t> a Software-First Business. https://</a:t>
            </a:r>
            <a:r>
              <a:rPr lang="de-DE" err="1"/>
              <a:t>www.modularmanagement.com</a:t>
            </a:r>
            <a:r>
              <a:rPr lang="de-DE"/>
              <a:t>/</a:t>
            </a:r>
            <a:r>
              <a:rPr lang="de-DE" err="1"/>
              <a:t>blog</a:t>
            </a:r>
            <a:r>
              <a:rPr lang="de-DE"/>
              <a:t>/</a:t>
            </a:r>
            <a:r>
              <a:rPr lang="de-DE" err="1"/>
              <a:t>from</a:t>
            </a:r>
            <a:r>
              <a:rPr lang="de-DE"/>
              <a:t>-a-hardware-first-</a:t>
            </a:r>
            <a:r>
              <a:rPr lang="de-DE" err="1"/>
              <a:t>to</a:t>
            </a:r>
            <a:r>
              <a:rPr lang="de-DE"/>
              <a:t>-a-software-first-business</a:t>
            </a:r>
          </a:p>
          <a:p>
            <a:r>
              <a:rPr lang="de-DE"/>
              <a:t>Kumar, V. (2023). Digital </a:t>
            </a:r>
            <a:r>
              <a:rPr lang="de-DE" err="1"/>
              <a:t>Platforms</a:t>
            </a:r>
            <a:r>
              <a:rPr lang="de-DE"/>
              <a:t>. In V. Kumar, The </a:t>
            </a:r>
            <a:r>
              <a:rPr lang="de-DE" err="1"/>
              <a:t>Economic</a:t>
            </a:r>
            <a:r>
              <a:rPr lang="de-DE"/>
              <a:t> Value </a:t>
            </a:r>
            <a:r>
              <a:rPr lang="de-DE" err="1"/>
              <a:t>of</a:t>
            </a:r>
            <a:r>
              <a:rPr lang="de-DE"/>
              <a:t> Digital Disruption (pp. 331–393). Springer Nature Singapore. https://</a:t>
            </a:r>
            <a:r>
              <a:rPr lang="de-DE" err="1"/>
              <a:t>doi.org</a:t>
            </a:r>
            <a:r>
              <a:rPr lang="de-DE"/>
              <a:t>/10.1007/978-981-19-8148-7_4</a:t>
            </a:r>
          </a:p>
          <a:p>
            <a:r>
              <a:rPr lang="de-DE" err="1"/>
              <a:t>Laccourreye</a:t>
            </a:r>
            <a:r>
              <a:rPr lang="de-DE"/>
              <a:t>, O., &amp; </a:t>
            </a:r>
            <a:r>
              <a:rPr lang="de-DE" err="1"/>
              <a:t>Maisonneuve</a:t>
            </a:r>
            <a:r>
              <a:rPr lang="de-DE"/>
              <a:t>, H. (2019). French </a:t>
            </a:r>
            <a:r>
              <a:rPr lang="de-DE" err="1"/>
              <a:t>scientific</a:t>
            </a:r>
            <a:r>
              <a:rPr lang="de-DE"/>
              <a:t> </a:t>
            </a:r>
            <a:r>
              <a:rPr lang="de-DE" err="1"/>
              <a:t>medical</a:t>
            </a:r>
            <a:r>
              <a:rPr lang="de-DE"/>
              <a:t> </a:t>
            </a:r>
            <a:r>
              <a:rPr lang="de-DE" err="1"/>
              <a:t>journals</a:t>
            </a:r>
            <a:r>
              <a:rPr lang="de-DE"/>
              <a:t> </a:t>
            </a:r>
            <a:r>
              <a:rPr lang="de-DE" err="1"/>
              <a:t>confronted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developments</a:t>
            </a:r>
            <a:r>
              <a:rPr lang="de-DE"/>
              <a:t> in </a:t>
            </a:r>
            <a:r>
              <a:rPr lang="de-DE" err="1"/>
              <a:t>medical</a:t>
            </a:r>
            <a:r>
              <a:rPr lang="de-DE"/>
              <a:t> </a:t>
            </a:r>
            <a:r>
              <a:rPr lang="de-DE" err="1"/>
              <a:t>writing</a:t>
            </a:r>
            <a:r>
              <a:rPr lang="de-DE"/>
              <a:t>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transformation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medical</a:t>
            </a:r>
            <a:r>
              <a:rPr lang="de-DE"/>
              <a:t> press. European </a:t>
            </a:r>
            <a:r>
              <a:rPr lang="de-DE" err="1"/>
              <a:t>Annals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Otorhinolaryngology</a:t>
            </a:r>
            <a:r>
              <a:rPr lang="de-DE"/>
              <a:t>, Head and Neck </a:t>
            </a:r>
            <a:r>
              <a:rPr lang="de-DE" err="1"/>
              <a:t>Diseases</a:t>
            </a:r>
            <a:r>
              <a:rPr lang="de-DE"/>
              <a:t>, 136(6), 475–480. https://</a:t>
            </a:r>
            <a:r>
              <a:rPr lang="de-DE" err="1"/>
              <a:t>doi.org</a:t>
            </a:r>
            <a:r>
              <a:rPr lang="de-DE"/>
              <a:t>/10.1016/j.anorl.2019.09.002</a:t>
            </a:r>
          </a:p>
          <a:p>
            <a:r>
              <a:rPr lang="de-DE" err="1"/>
              <a:t>Mallikarjunaradhya</a:t>
            </a:r>
            <a:r>
              <a:rPr lang="de-DE"/>
              <a:t>, V., &amp; </a:t>
            </a:r>
            <a:r>
              <a:rPr lang="de-DE" err="1"/>
              <a:t>Pothukuchi</a:t>
            </a:r>
            <a:r>
              <a:rPr lang="de-DE"/>
              <a:t>, A. S. (2021). The Future </a:t>
            </a:r>
            <a:r>
              <a:rPr lang="de-DE" err="1"/>
              <a:t>of</a:t>
            </a:r>
            <a:r>
              <a:rPr lang="de-DE"/>
              <a:t> SAAS Startups: </a:t>
            </a:r>
            <a:r>
              <a:rPr lang="de-DE" err="1"/>
              <a:t>How</a:t>
            </a:r>
            <a:r>
              <a:rPr lang="de-DE"/>
              <a:t> AI </a:t>
            </a:r>
            <a:r>
              <a:rPr lang="de-DE" err="1"/>
              <a:t>Accelerates</a:t>
            </a:r>
            <a:r>
              <a:rPr lang="de-DE"/>
              <a:t> Market Research and </a:t>
            </a:r>
            <a:r>
              <a:rPr lang="de-DE" err="1"/>
              <a:t>Product</a:t>
            </a:r>
            <a:r>
              <a:rPr lang="de-DE"/>
              <a:t> Development. Asian Journal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Multidisciplinary</a:t>
            </a:r>
            <a:r>
              <a:rPr lang="de-DE"/>
              <a:t> Research &amp; Review, 2(4), 444–450.</a:t>
            </a:r>
          </a:p>
          <a:p>
            <a:r>
              <a:rPr lang="de-DE"/>
              <a:t>Mishra, A., El </a:t>
            </a:r>
            <a:r>
              <a:rPr lang="de-DE" err="1"/>
              <a:t>Barachi</a:t>
            </a:r>
            <a:r>
              <a:rPr lang="de-DE"/>
              <a:t>, M., &amp; Kumar, M. (Eds.). (2024). </a:t>
            </a:r>
            <a:r>
              <a:rPr lang="de-DE" err="1"/>
              <a:t>Transforming</a:t>
            </a:r>
            <a:r>
              <a:rPr lang="de-DE"/>
              <a:t> Industry </a:t>
            </a:r>
            <a:r>
              <a:rPr lang="de-DE" err="1"/>
              <a:t>using</a:t>
            </a:r>
            <a:r>
              <a:rPr lang="de-DE"/>
              <a:t> Digital Twin Technology. Springer Nature </a:t>
            </a:r>
            <a:r>
              <a:rPr lang="de-DE" err="1"/>
              <a:t>Switzerland</a:t>
            </a:r>
            <a:r>
              <a:rPr lang="de-DE"/>
              <a:t>. https://</a:t>
            </a:r>
            <a:r>
              <a:rPr lang="de-DE" err="1"/>
              <a:t>doi.org</a:t>
            </a:r>
            <a:r>
              <a:rPr lang="de-DE"/>
              <a:t>/10.1007/978-3-031-58523-4</a:t>
            </a:r>
          </a:p>
          <a:p>
            <a:r>
              <a:rPr lang="de-DE" err="1"/>
              <a:t>Molenaar</a:t>
            </a:r>
            <a:r>
              <a:rPr lang="de-DE"/>
              <a:t>, C. (2022). Demand-</a:t>
            </a:r>
            <a:r>
              <a:rPr lang="de-DE" err="1"/>
              <a:t>driven</a:t>
            </a:r>
            <a:r>
              <a:rPr lang="de-DE"/>
              <a:t> </a:t>
            </a:r>
            <a:r>
              <a:rPr lang="de-DE" err="1"/>
              <a:t>business</a:t>
            </a:r>
            <a:r>
              <a:rPr lang="de-DE"/>
              <a:t> </a:t>
            </a:r>
            <a:r>
              <a:rPr lang="de-DE" err="1"/>
              <a:t>strategy</a:t>
            </a:r>
            <a:r>
              <a:rPr lang="de-DE"/>
              <a:t>: Digital </a:t>
            </a:r>
            <a:r>
              <a:rPr lang="de-DE" err="1"/>
              <a:t>transformation</a:t>
            </a:r>
            <a:r>
              <a:rPr lang="de-DE"/>
              <a:t> and </a:t>
            </a:r>
            <a:r>
              <a:rPr lang="de-DE" err="1"/>
              <a:t>business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innovation</a:t>
            </a:r>
            <a:r>
              <a:rPr lang="de-DE"/>
              <a:t>. Routledge.</a:t>
            </a:r>
          </a:p>
          <a:p>
            <a:r>
              <a:rPr lang="de-DE"/>
              <a:t>Perez </a:t>
            </a:r>
            <a:r>
              <a:rPr lang="de-DE" err="1"/>
              <a:t>Mengual</a:t>
            </a:r>
            <a:r>
              <a:rPr lang="de-DE"/>
              <a:t>, M. (2023). </a:t>
            </a:r>
            <a:r>
              <a:rPr lang="de-DE" err="1"/>
              <a:t>Designing</a:t>
            </a:r>
            <a:r>
              <a:rPr lang="de-DE"/>
              <a:t> </a:t>
            </a:r>
            <a:r>
              <a:rPr lang="de-DE" err="1"/>
              <a:t>physical</a:t>
            </a:r>
            <a:r>
              <a:rPr lang="de-DE"/>
              <a:t> </a:t>
            </a:r>
            <a:r>
              <a:rPr lang="de-DE" err="1"/>
              <a:t>interaction</a:t>
            </a:r>
            <a:r>
              <a:rPr lang="de-DE"/>
              <a:t> </a:t>
            </a:r>
            <a:r>
              <a:rPr lang="de-DE" err="1"/>
              <a:t>platforms</a:t>
            </a:r>
            <a:r>
              <a:rPr lang="de-DE"/>
              <a:t>. Springer Gabler.</a:t>
            </a:r>
          </a:p>
          <a:p>
            <a:r>
              <a:rPr lang="de-DE" err="1"/>
              <a:t>Saponaro</a:t>
            </a:r>
            <a:r>
              <a:rPr lang="de-DE"/>
              <a:t>, M., Le Gal, D., Gao, M., </a:t>
            </a:r>
            <a:r>
              <a:rPr lang="de-DE" err="1"/>
              <a:t>Guisiano</a:t>
            </a:r>
            <a:r>
              <a:rPr lang="de-DE"/>
              <a:t>, M., &amp; </a:t>
            </a:r>
            <a:r>
              <a:rPr lang="de-DE" err="1"/>
              <a:t>Maniere</a:t>
            </a:r>
            <a:r>
              <a:rPr lang="de-DE"/>
              <a:t>, I. C. (2018). Challenges and </a:t>
            </a:r>
            <a:r>
              <a:rPr lang="de-DE" err="1"/>
              <a:t>Opportunities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Artificial</a:t>
            </a:r>
            <a:r>
              <a:rPr lang="de-DE"/>
              <a:t> </a:t>
            </a:r>
            <a:r>
              <a:rPr lang="de-DE" err="1"/>
              <a:t>Intelligence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Fashion World. 2018 International Conference on Intelligent and Innovative Computing </a:t>
            </a:r>
            <a:r>
              <a:rPr lang="de-DE" err="1"/>
              <a:t>Applications</a:t>
            </a:r>
            <a:r>
              <a:rPr lang="de-DE"/>
              <a:t> (ICONIC), 1–5. https://</a:t>
            </a:r>
            <a:r>
              <a:rPr lang="de-DE" err="1"/>
              <a:t>doi.org</a:t>
            </a:r>
            <a:r>
              <a:rPr lang="de-DE"/>
              <a:t>/10.1109/ICONIC.2018.8601258</a:t>
            </a:r>
          </a:p>
          <a:p>
            <a:r>
              <a:rPr lang="de-DE"/>
              <a:t>Tao, F., Zhang, M., &amp; Nee, A. Y. C. (2019). Digital </a:t>
            </a:r>
            <a:r>
              <a:rPr lang="de-DE" err="1"/>
              <a:t>twin</a:t>
            </a:r>
            <a:r>
              <a:rPr lang="de-DE"/>
              <a:t> </a:t>
            </a:r>
            <a:r>
              <a:rPr lang="de-DE" err="1"/>
              <a:t>driven</a:t>
            </a:r>
            <a:r>
              <a:rPr lang="de-DE"/>
              <a:t> smart </a:t>
            </a:r>
            <a:r>
              <a:rPr lang="de-DE" err="1"/>
              <a:t>manufacturing</a:t>
            </a:r>
            <a:r>
              <a:rPr lang="de-DE"/>
              <a:t>. Academic press.</a:t>
            </a:r>
          </a:p>
          <a:p>
            <a:r>
              <a:rPr lang="de-DE"/>
              <a:t>T-Systems. (2024). KUKA Edge Computing. https://</a:t>
            </a:r>
            <a:r>
              <a:rPr lang="de-DE" err="1"/>
              <a:t>www.t-systems.com</a:t>
            </a:r>
            <a:r>
              <a:rPr lang="de-DE"/>
              <a:t>/de/en/</a:t>
            </a:r>
            <a:r>
              <a:rPr lang="de-DE" err="1"/>
              <a:t>iot</a:t>
            </a:r>
            <a:r>
              <a:rPr lang="de-DE"/>
              <a:t>-and-</a:t>
            </a:r>
            <a:r>
              <a:rPr lang="de-DE" err="1"/>
              <a:t>edge</a:t>
            </a:r>
            <a:r>
              <a:rPr lang="de-DE"/>
              <a:t>/</a:t>
            </a:r>
            <a:r>
              <a:rPr lang="de-DE" err="1"/>
              <a:t>solutions</a:t>
            </a:r>
            <a:r>
              <a:rPr lang="de-DE"/>
              <a:t>/</a:t>
            </a:r>
            <a:r>
              <a:rPr lang="de-DE" err="1"/>
              <a:t>kuka-edge-computing</a:t>
            </a:r>
            <a:endParaRPr lang="de-DE"/>
          </a:p>
          <a:p>
            <a:r>
              <a:rPr lang="de-DE" err="1"/>
              <a:t>Univeral</a:t>
            </a:r>
            <a:r>
              <a:rPr lang="de-DE"/>
              <a:t> Robots. (2024). Release Notes 5.13.0. https://</a:t>
            </a:r>
            <a:r>
              <a:rPr lang="de-DE" err="1"/>
              <a:t>www.universal-robots.com</a:t>
            </a:r>
            <a:r>
              <a:rPr lang="de-DE"/>
              <a:t>/</a:t>
            </a:r>
            <a:r>
              <a:rPr lang="de-DE" err="1"/>
              <a:t>articles</a:t>
            </a:r>
            <a:r>
              <a:rPr lang="de-DE"/>
              <a:t>/</a:t>
            </a:r>
            <a:r>
              <a:rPr lang="de-DE" err="1"/>
              <a:t>ur</a:t>
            </a:r>
            <a:r>
              <a:rPr lang="de-DE"/>
              <a:t>/release-</a:t>
            </a:r>
            <a:r>
              <a:rPr lang="de-DE" err="1"/>
              <a:t>notes</a:t>
            </a:r>
            <a:r>
              <a:rPr lang="de-DE"/>
              <a:t>/release-note-software-version-513xx/</a:t>
            </a:r>
          </a:p>
          <a:p>
            <a:r>
              <a:rPr lang="de-DE"/>
              <a:t>Zhu, X., Song, B., Ni, Y., Ren, Y., &amp; Li, R. (2016). </a:t>
            </a:r>
            <a:r>
              <a:rPr lang="de-DE" err="1"/>
              <a:t>Prosumer</a:t>
            </a:r>
            <a:r>
              <a:rPr lang="de-DE"/>
              <a:t> Economy—</a:t>
            </a:r>
            <a:r>
              <a:rPr lang="de-DE" err="1"/>
              <a:t>From</a:t>
            </a:r>
            <a:r>
              <a:rPr lang="de-DE"/>
              <a:t> Supply Chain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Prosumer</a:t>
            </a:r>
            <a:r>
              <a:rPr lang="de-DE"/>
              <a:t> Economy. In X. Zhu, B. Song, Y. Ni, Y. Ren, &amp; R. Li (Eds.), Business Trends in </a:t>
            </a:r>
            <a:r>
              <a:rPr lang="de-DE" err="1"/>
              <a:t>the</a:t>
            </a:r>
            <a:r>
              <a:rPr lang="de-DE"/>
              <a:t> Digital </a:t>
            </a:r>
            <a:r>
              <a:rPr lang="de-DE" err="1"/>
              <a:t>Era</a:t>
            </a:r>
            <a:r>
              <a:rPr lang="de-DE"/>
              <a:t>: Evolution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Theories</a:t>
            </a:r>
            <a:r>
              <a:rPr lang="de-DE"/>
              <a:t> and </a:t>
            </a:r>
            <a:r>
              <a:rPr lang="de-DE" err="1"/>
              <a:t>Applications</a:t>
            </a:r>
            <a:r>
              <a:rPr lang="de-DE"/>
              <a:t> (pp. 123–141). Springer Singapore. https://</a:t>
            </a:r>
            <a:r>
              <a:rPr lang="de-DE" err="1"/>
              <a:t>doi.org</a:t>
            </a:r>
            <a:r>
              <a:rPr lang="de-DE"/>
              <a:t>/10.1007/978-981-10-1079-8_7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579B5CA-689B-5E6E-E18D-509FA2F2B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CCD62-2F09-67BC-6CBD-247AF690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C6211-FAC1-5A98-0308-7C3836C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71BFC3-CF5A-4A6E-160F-7EEBF95B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78C8-9F4E-2579-3622-A1E7917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BA3153-6E20-2176-21C6-4BC8FCEE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 12</a:t>
            </a:r>
          </a:p>
          <a:p>
            <a:pPr lvl="1"/>
            <a:r>
              <a:rPr lang="en-US"/>
              <a:t>Logo of Microsoft Corporation.</a:t>
            </a:r>
          </a:p>
          <a:p>
            <a:pPr lvl="1"/>
            <a:r>
              <a:rPr lang="en-US"/>
              <a:t>Logo of Siemens AG</a:t>
            </a:r>
          </a:p>
          <a:p>
            <a:pPr lvl="1"/>
            <a:r>
              <a:rPr lang="en-US"/>
              <a:t>Logo of General Electric Company.</a:t>
            </a:r>
          </a:p>
          <a:p>
            <a:pPr lvl="1"/>
            <a:r>
              <a:rPr lang="en-US"/>
              <a:t>Logo of Tesla Inc.</a:t>
            </a:r>
          </a:p>
          <a:p>
            <a:pPr lvl="1"/>
            <a:r>
              <a:rPr lang="en-US"/>
              <a:t>Logo of Apple Inc.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061A36-3A25-B6ED-32DD-E2D42F1395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D79D4E-4DA6-A859-AE1F-358A4581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 Analysis in the robotic field - Sources</a:t>
            </a:r>
            <a:endParaRPr lang="de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B460327A-3B4A-503E-55B8-CE7C83611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135799"/>
              </p:ext>
            </p:extLst>
          </p:nvPr>
        </p:nvGraphicFramePr>
        <p:xfrm>
          <a:off x="269873" y="1419367"/>
          <a:ext cx="11652249" cy="4364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008">
                  <a:extLst>
                    <a:ext uri="{9D8B030D-6E8A-4147-A177-3AD203B41FA5}">
                      <a16:colId xmlns:a16="http://schemas.microsoft.com/office/drawing/2014/main" val="1257847295"/>
                    </a:ext>
                  </a:extLst>
                </a:gridCol>
                <a:gridCol w="2594148">
                  <a:extLst>
                    <a:ext uri="{9D8B030D-6E8A-4147-A177-3AD203B41FA5}">
                      <a16:colId xmlns:a16="http://schemas.microsoft.com/office/drawing/2014/main" val="1426771766"/>
                    </a:ext>
                  </a:extLst>
                </a:gridCol>
                <a:gridCol w="1662921">
                  <a:extLst>
                    <a:ext uri="{9D8B030D-6E8A-4147-A177-3AD203B41FA5}">
                      <a16:colId xmlns:a16="http://schemas.microsoft.com/office/drawing/2014/main" val="4213162573"/>
                    </a:ext>
                  </a:extLst>
                </a:gridCol>
                <a:gridCol w="4144733">
                  <a:extLst>
                    <a:ext uri="{9D8B030D-6E8A-4147-A177-3AD203B41FA5}">
                      <a16:colId xmlns:a16="http://schemas.microsoft.com/office/drawing/2014/main" val="2742049562"/>
                    </a:ext>
                  </a:extLst>
                </a:gridCol>
                <a:gridCol w="1661439">
                  <a:extLst>
                    <a:ext uri="{9D8B030D-6E8A-4147-A177-3AD203B41FA5}">
                      <a16:colId xmlns:a16="http://schemas.microsoft.com/office/drawing/2014/main" val="3760352901"/>
                    </a:ext>
                  </a:extLst>
                </a:gridCol>
              </a:tblGrid>
              <a:tr h="81128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 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Kuka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Fanuc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ABB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 err="1">
                          <a:effectLst/>
                        </a:rPr>
                        <a:t>Univeral</a:t>
                      </a:r>
                      <a:r>
                        <a:rPr lang="de-DE" sz="800" b="1">
                          <a:effectLst/>
                        </a:rPr>
                        <a:t> Robots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1638322332"/>
                  </a:ext>
                </a:extLst>
              </a:tr>
              <a:tr h="325203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Academy, eLearning, </a:t>
                      </a:r>
                      <a:r>
                        <a:rPr lang="de-DE" sz="800" b="1" err="1">
                          <a:effectLst/>
                        </a:rPr>
                        <a:t>etc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"/>
                        </a:rPr>
                        <a:t>https://www.fanuc-academy.de/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3"/>
                        </a:rPr>
                        <a:t>https://new.abb.com/products/robotics/de/schulung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4"/>
                        </a:rPr>
                        <a:t>https://academy.universal-robots.com/de</a:t>
                      </a: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3124655719"/>
                  </a:ext>
                </a:extLst>
              </a:tr>
              <a:tr h="445512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Lifetime Management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5"/>
                        </a:rPr>
                        <a:t>https://www.kuka.com/de-de/services/my-kuka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6"/>
                        </a:rPr>
                        <a:t>https://www.fanuc.eu/de/de/lifetime-management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7"/>
                        </a:rPr>
                        <a:t>https://new.abb.com/products/robotics/de/service</a:t>
                      </a:r>
                      <a:endParaRPr lang="de-DE" sz="800">
                        <a:effectLst/>
                      </a:endParaRP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8"/>
                        </a:rPr>
                        <a:t>https://new.abb.com/products/robotics/de/service/nachr%C3%BCstung-modernisierung-upgrades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2034163943"/>
                  </a:ext>
                </a:extLst>
              </a:tr>
              <a:tr h="813353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 err="1">
                          <a:effectLst/>
                        </a:rPr>
                        <a:t>Overview</a:t>
                      </a:r>
                      <a:r>
                        <a:rPr lang="de-DE" sz="800" b="1">
                          <a:effectLst/>
                        </a:rPr>
                        <a:t> </a:t>
                      </a:r>
                      <a:r>
                        <a:rPr lang="de-DE" sz="800" b="1" err="1">
                          <a:effectLst/>
                        </a:rPr>
                        <a:t>Applications</a:t>
                      </a:r>
                      <a:r>
                        <a:rPr lang="de-DE" sz="800" b="1">
                          <a:effectLst/>
                        </a:rPr>
                        <a:t> and Industries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9"/>
                        </a:rPr>
                        <a:t>https://www.kuka.com/de-de/branchen</a:t>
                      </a:r>
                      <a:endParaRPr lang="de-DE" sz="800">
                        <a:effectLst/>
                      </a:endParaRP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0"/>
                        </a:rPr>
                        <a:t>https://www.kuka.com/de-de/robot-guide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1"/>
                        </a:rPr>
                        <a:t>https://www.fanuc.eu/de/de/applikationen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2"/>
                        </a:rPr>
                        <a:t>https://new.abb.com/products/robotics/de/software-digitale-loesungen/applikationssoftware</a:t>
                      </a:r>
                      <a:endParaRPr lang="de-DE" sz="800">
                        <a:effectLst/>
                      </a:endParaRP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3"/>
                        </a:rPr>
                        <a:t>https://new.abb.com/products/robotics/de/applikationen</a:t>
                      </a:r>
                      <a:endParaRPr lang="de-DE" sz="800">
                        <a:effectLst/>
                      </a:endParaRP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4"/>
                        </a:rPr>
                        <a:t>https://new.abb.com/products/robotics/de/branchen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5"/>
                        </a:rPr>
                        <a:t>https://www.universal-robots.com/de/branchen/#</a:t>
                      </a:r>
                      <a:endParaRPr lang="de-DE" sz="800">
                        <a:effectLst/>
                      </a:endParaRP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5"/>
                        </a:rPr>
                        <a:t>https://www.universal-robots.com/de/branchen/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937764119"/>
                  </a:ext>
                </a:extLst>
              </a:tr>
              <a:tr h="40425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Best Cases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  <a:hlinkClick r:id="rId16"/>
                        </a:rPr>
                        <a:t>https://www.kuka.com/de-de/branchen/loesungsdatenbank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7"/>
                        </a:rPr>
                        <a:t>https://www.fanuc.eu/de/de/fallbeispiele-von-kunden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800" u="sng">
                          <a:effectLst/>
                          <a:hlinkClick r:id="rId18"/>
                        </a:rPr>
                        <a:t>https://www.universal-robots.com/de/fallbeispiele/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3372704528"/>
                  </a:ext>
                </a:extLst>
              </a:tr>
              <a:tr h="242691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Software Focus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19"/>
                        </a:rPr>
                        <a:t>https://new.abb.com/products/robotics/de/software-digitale-loesungen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2357277353"/>
                  </a:ext>
                </a:extLst>
              </a:tr>
              <a:tr h="528023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VR, Simulation and non-</a:t>
                      </a:r>
                      <a:r>
                        <a:rPr lang="de-DE" sz="800" b="1" err="1">
                          <a:effectLst/>
                        </a:rPr>
                        <a:t>Programming</a:t>
                      </a:r>
                      <a:r>
                        <a:rPr lang="de-DE" sz="800" b="1">
                          <a:effectLst/>
                        </a:rPr>
                        <a:t> Generator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0"/>
                        </a:rPr>
                        <a:t>https://new.abb.com/products/robotics/de/robotstudio/robotstudio-desktop</a:t>
                      </a:r>
                      <a:endParaRPr lang="de-DE" sz="800">
                        <a:effectLst/>
                      </a:endParaRP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1"/>
                        </a:rPr>
                        <a:t>https://new.abb.com/products/robotics/de/software-digitale-loesungen/applikationssoftware/wizard</a:t>
                      </a: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2"/>
                        </a:rPr>
                        <a:t>https://www.universal-robots.com/de/builder/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2289220765"/>
                  </a:ext>
                </a:extLst>
              </a:tr>
              <a:tr h="325203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Monitoring and remote </a:t>
                      </a:r>
                      <a:r>
                        <a:rPr lang="de-DE" sz="800" b="1" err="1">
                          <a:effectLst/>
                        </a:rPr>
                        <a:t>control</a:t>
                      </a:r>
                      <a:r>
                        <a:rPr lang="de-DE" sz="800" b="1">
                          <a:effectLst/>
                        </a:rPr>
                        <a:t> </a:t>
                      </a:r>
                      <a:r>
                        <a:rPr lang="de-DE" sz="800" b="1" err="1">
                          <a:effectLst/>
                        </a:rPr>
                        <a:t>solutions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5"/>
                        </a:rPr>
                        <a:t>https://www.kuka.com/de-de/services/my-kuka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3"/>
                        </a:rPr>
                        <a:t>https://new.abb.com/products/robotics/de/service/connected-services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4"/>
                        </a:rPr>
                        <a:t>https://myur.universal-robots.com/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1487339263"/>
                  </a:ext>
                </a:extLst>
              </a:tr>
              <a:tr h="565819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Accessories</a:t>
                      </a:r>
                      <a:r>
                        <a:rPr lang="de-DE" sz="800" b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800" b="1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Linked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5"/>
                        </a:rPr>
                        <a:t>https://new.abb.com/products/robotics/de/applikationsausruestung</a:t>
                      </a:r>
                      <a:endParaRPr lang="de-DE" sz="800">
                        <a:effectLst/>
                      </a:endParaRPr>
                    </a:p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6"/>
                        </a:rPr>
                        <a:t>https://new.abb.com/products/robotics/de/applikationsausruestung/oekosystem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1709756187"/>
                  </a:ext>
                </a:extLst>
              </a:tr>
              <a:tr h="325203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b="1">
                          <a:effectLst/>
                        </a:rPr>
                        <a:t>Forum</a:t>
                      </a:r>
                      <a:endParaRPr lang="de-DE" sz="800" b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24" marR="210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de-DE" sz="800" u="sng">
                          <a:effectLst/>
                          <a:hlinkClick r:id="rId27"/>
                        </a:rPr>
                        <a:t>https://forum.universal-robots.com/</a:t>
                      </a:r>
                      <a:endParaRPr lang="de-DE" sz="800">
                        <a:effectLst/>
                      </a:endParaRPr>
                    </a:p>
                  </a:txBody>
                  <a:tcPr marL="21024" marR="21024" marT="0" marB="0"/>
                </a:tc>
                <a:extLst>
                  <a:ext uri="{0D108BD9-81ED-4DB2-BD59-A6C34878D82A}">
                    <a16:rowId xmlns:a16="http://schemas.microsoft.com/office/drawing/2014/main" val="909377625"/>
                  </a:ext>
                </a:extLst>
              </a:tr>
            </a:tbl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8F28DFA-B821-B0EC-3C46-7B350784F5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Sources</a:t>
            </a:r>
            <a:r>
              <a:rPr lang="de-DE" i="1"/>
              <a:t>: </a:t>
            </a:r>
            <a:r>
              <a:rPr lang="de-DE" b="0" i="1"/>
              <a:t>As </a:t>
            </a:r>
            <a:r>
              <a:rPr lang="de-DE" b="0" i="1" err="1"/>
              <a:t>of</a:t>
            </a:r>
            <a:r>
              <a:rPr lang="de-DE" b="0" i="1"/>
              <a:t> 2024-08-27. Links in </a:t>
            </a:r>
            <a:r>
              <a:rPr lang="de-DE" b="0" i="1" err="1"/>
              <a:t>the</a:t>
            </a:r>
            <a:r>
              <a:rPr lang="de-DE" b="0" i="1"/>
              <a:t> </a:t>
            </a:r>
            <a:r>
              <a:rPr lang="de-DE" b="0" i="1" err="1"/>
              <a:t>appendix</a:t>
            </a:r>
            <a:r>
              <a:rPr lang="de-DE" b="0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3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40716F-73B9-46B7-DA18-336B46E2A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4400" err="1">
                <a:latin typeface="SRH Text Light"/>
                <a:ea typeface="SRH Text Light"/>
                <a:cs typeface="SRH Text Light"/>
              </a:rPr>
              <a:t>Introduction</a:t>
            </a:r>
            <a:endParaRPr lang="en-US" err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57DE9-63AE-D831-71A7-763FFA9E7B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SRH Text Light"/>
                <a:ea typeface="SRH Text Light"/>
                <a:cs typeface="SRH Text Light"/>
              </a:rPr>
              <a:t>01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5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67E50-FC11-8AD6-D42D-E52F24D0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6" cy="1008000"/>
          </a:xfrm>
        </p:spPr>
        <p:txBody>
          <a:bodyPr/>
          <a:lstStyle/>
          <a:p>
            <a:r>
              <a:rPr lang="en-US"/>
              <a:t>Analyzing the problem to find the best solution for KUKA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13B665-5EE4-BD08-47A4-06033C3A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581ECF-7A58-5BB8-78C7-BC6C15A1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Adapting KUKA – Group 2 (Market Entry Strategy)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6F59C-E4C8-1287-9C1E-C27D6A82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en-US" smtClean="0"/>
              <a:t>4</a:t>
            </a:fld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935DA80-C811-3C6F-2834-D40365F7C3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5415" y="5950641"/>
            <a:ext cx="10916709" cy="421373"/>
          </a:xfrm>
        </p:spPr>
        <p:txBody>
          <a:bodyPr/>
          <a:lstStyle/>
          <a:p>
            <a:r>
              <a:rPr lang="en-US" b="0"/>
              <a:t>* Elmar </a:t>
            </a:r>
            <a:r>
              <a:rPr lang="en-US" b="0" err="1"/>
              <a:t>Schauppel</a:t>
            </a:r>
            <a:r>
              <a:rPr lang="en-US" b="0"/>
              <a:t>, paraphrased; ** Steve Jobs</a:t>
            </a:r>
          </a:p>
        </p:txBody>
      </p:sp>
      <p:sp>
        <p:nvSpPr>
          <p:cNvPr id="8" name="ee4pContent1">
            <a:extLst>
              <a:ext uri="{FF2B5EF4-FFF2-40B4-BE49-F238E27FC236}">
                <a16:creationId xmlns:a16="http://schemas.microsoft.com/office/drawing/2014/main" id="{87640D9A-AD45-E156-B001-BE0D0328A4B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936000" y="1743777"/>
            <a:ext cx="4320000" cy="1303742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rPr>
              <a:t>Develop a strategy for KUKA to enter new markets with emphasis on software defined products</a:t>
            </a:r>
          </a:p>
        </p:txBody>
      </p:sp>
      <p:sp>
        <p:nvSpPr>
          <p:cNvPr id="9" name="ee4pContent2">
            <a:extLst>
              <a:ext uri="{FF2B5EF4-FFF2-40B4-BE49-F238E27FC236}">
                <a16:creationId xmlns:a16="http://schemas.microsoft.com/office/drawing/2014/main" id="{873E348E-5057-D47E-668E-BD7378653A0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05417" y="4472519"/>
            <a:ext cx="4320000" cy="1283414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srgbClr val="242B2D"/>
                </a:solidFill>
                <a:effectLst/>
                <a:uLnTx/>
                <a:uFillTx/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rPr>
              <a:t>“People don’t know what they want until you show it to them.”**</a:t>
            </a:r>
          </a:p>
        </p:txBody>
      </p:sp>
      <p:sp>
        <p:nvSpPr>
          <p:cNvPr id="11" name="ee4pContent4">
            <a:extLst>
              <a:ext uri="{FF2B5EF4-FFF2-40B4-BE49-F238E27FC236}">
                <a16:creationId xmlns:a16="http://schemas.microsoft.com/office/drawing/2014/main" id="{92CD9FFE-CAA0-9174-23EA-C5DE2EDBC1E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66583" y="4472519"/>
            <a:ext cx="4320000" cy="1283414"/>
          </a:xfrm>
          <a:prstGeom prst="rect">
            <a:avLst/>
          </a:prstGeom>
          <a:solidFill>
            <a:srgbClr val="6E6E70">
              <a:alpha val="10000"/>
            </a:srgbClr>
          </a:solidFill>
          <a:ln w="9525" cmpd="sng">
            <a:noFill/>
            <a:prstDash val="solid"/>
          </a:ln>
        </p:spPr>
        <p:txBody>
          <a:bodyPr vert="horz" lIns="90000" tIns="90000" rIns="90000" bIns="90000" rtlCol="0" anchor="ctr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rPr>
              <a:t>Focus on </a:t>
            </a:r>
            <a:r>
              <a:rPr lang="en-US" sz="2000" b="1">
                <a:solidFill>
                  <a:srgbClr val="BB5903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rPr>
              <a:t>existing</a:t>
            </a:r>
            <a:r>
              <a:rPr lang="en-US" sz="20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rPr>
              <a:t> products instead of developing new solutions</a:t>
            </a:r>
            <a:endParaRPr kumimoji="0" lang="en-US" sz="2000" b="0" i="0" u="none" strike="noStrike" kern="1200" cap="none" spc="0" normalizeH="0" baseline="0">
              <a:ln>
                <a:noFill/>
              </a:ln>
              <a:solidFill>
                <a:srgbClr val="242B2D"/>
              </a:solidFill>
              <a:effectLst/>
              <a:uLnTx/>
              <a:uFillTx/>
              <a:latin typeface="SRH Text Light" panose="020B0403020204020204" pitchFamily="34" charset="0"/>
              <a:ea typeface="SRH Text Light" panose="020B0403020204020204" pitchFamily="34" charset="0"/>
              <a:cs typeface="SRH Text Light" panose="020B0403020204020204" pitchFamily="34" charset="0"/>
            </a:endParaRP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EBF33F8F-89DA-5334-5711-CFD88CB4406D}"/>
              </a:ext>
            </a:extLst>
          </p:cNvPr>
          <p:cNvCxnSpPr>
            <a:cxnSpLocks noChangeShapeType="1"/>
            <a:stCxn id="8" idx="2"/>
            <a:endCxn id="16" idx="0"/>
          </p:cNvCxnSpPr>
          <p:nvPr>
            <p:custDataLst>
              <p:tags r:id="rId4"/>
            </p:custDataLst>
          </p:nvPr>
        </p:nvCxnSpPr>
        <p:spPr bwMode="auto">
          <a:xfrm rot="5400000">
            <a:off x="4355854" y="1857081"/>
            <a:ext cx="549708" cy="2930585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accent1">
                <a:lumMod val="100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15C7A1E4-B787-074A-BCBC-9036100225F7}"/>
              </a:ext>
            </a:extLst>
          </p:cNvPr>
          <p:cNvCxnSpPr>
            <a:cxnSpLocks noChangeShapeType="1"/>
            <a:stCxn id="8" idx="2"/>
            <a:endCxn id="18" idx="0"/>
          </p:cNvCxnSpPr>
          <p:nvPr>
            <p:custDataLst>
              <p:tags r:id="rId5"/>
            </p:custDataLst>
          </p:nvPr>
        </p:nvCxnSpPr>
        <p:spPr bwMode="auto">
          <a:xfrm rot="16200000" flipH="1">
            <a:off x="7286437" y="1857081"/>
            <a:ext cx="549708" cy="2930583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accent1">
                <a:lumMod val="100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ee4pHeader1">
            <a:extLst>
              <a:ext uri="{FF2B5EF4-FFF2-40B4-BE49-F238E27FC236}">
                <a16:creationId xmlns:a16="http://schemas.microsoft.com/office/drawing/2014/main" id="{88F96CB0-97DF-2563-6D7A-B492D573ADE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936000" y="1250098"/>
            <a:ext cx="4320000" cy="493677"/>
          </a:xfrm>
          <a:prstGeom prst="rect">
            <a:avLst/>
          </a:prstGeom>
          <a:solidFill>
            <a:srgbClr val="ED7D31"/>
          </a:solidFill>
          <a:ln w="9525" cmpd="sng">
            <a:noFill/>
            <a:prstDash val="solid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6" name="ee4pHeader2">
            <a:extLst>
              <a:ext uri="{FF2B5EF4-FFF2-40B4-BE49-F238E27FC236}">
                <a16:creationId xmlns:a16="http://schemas.microsoft.com/office/drawing/2014/main" id="{A934CBE0-C632-EF02-777A-0A51A58AE933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005415" y="3597227"/>
            <a:ext cx="4320000" cy="875292"/>
          </a:xfrm>
          <a:prstGeom prst="rect">
            <a:avLst/>
          </a:prstGeom>
          <a:solidFill>
            <a:srgbClr val="ED7D31"/>
          </a:solidFill>
          <a:ln w="9525" cmpd="sng">
            <a:noFill/>
            <a:prstDash val="solid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Customer cannot describe their problem or their need*</a:t>
            </a:r>
          </a:p>
        </p:txBody>
      </p:sp>
      <p:sp>
        <p:nvSpPr>
          <p:cNvPr id="18" name="ee4pHeader4">
            <a:extLst>
              <a:ext uri="{FF2B5EF4-FFF2-40B4-BE49-F238E27FC236}">
                <a16:creationId xmlns:a16="http://schemas.microsoft.com/office/drawing/2014/main" id="{32C791F8-B2E9-911B-90DD-FAE55F58DFF1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866583" y="3597227"/>
            <a:ext cx="4320000" cy="875292"/>
          </a:xfrm>
          <a:prstGeom prst="rect">
            <a:avLst/>
          </a:prstGeom>
          <a:solidFill>
            <a:srgbClr val="ED7D31"/>
          </a:solidFill>
          <a:ln w="9525" cmpd="sng">
            <a:noFill/>
            <a:prstDash val="solid"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2000" b="1">
                <a:solidFill>
                  <a:schemeClr val="bg1"/>
                </a:solidFill>
              </a:rPr>
              <a:t>KUKA has already a lot of Software-defined Products</a:t>
            </a:r>
          </a:p>
        </p:txBody>
      </p:sp>
    </p:spTree>
    <p:extLst>
      <p:ext uri="{BB962C8B-B14F-4D97-AF65-F5344CB8AC3E}">
        <p14:creationId xmlns:p14="http://schemas.microsoft.com/office/powerpoint/2010/main" val="41288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40716F-73B9-46B7-DA18-336B46E2A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err="1">
                <a:latin typeface="SRH Text Light"/>
                <a:ea typeface="SRH Text Light"/>
                <a:cs typeface="SRH Text Light"/>
              </a:rPr>
              <a:t>Competitor</a:t>
            </a:r>
            <a:r>
              <a:rPr lang="de-DE" sz="2800">
                <a:latin typeface="SRH Text Light"/>
                <a:ea typeface="SRH Text Light"/>
                <a:cs typeface="SRH Text Light"/>
              </a:rPr>
              <a:t> and Market Analysis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57DE9-63AE-D831-71A7-763FFA9E7B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SRH Text Light"/>
                <a:ea typeface="SRH Text Light"/>
                <a:cs typeface="SRH Text Light"/>
              </a:rPr>
              <a:t>02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33581214-7530-6563-4B51-D17DE7BEB889}"/>
              </a:ext>
            </a:extLst>
          </p:cNvPr>
          <p:cNvSpPr txBox="1">
            <a:spLocks/>
          </p:cNvSpPr>
          <p:nvPr/>
        </p:nvSpPr>
        <p:spPr>
          <a:xfrm>
            <a:off x="556786" y="3559654"/>
            <a:ext cx="7738921" cy="1763811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 vert="horz" lIns="91440" tIns="46800" rIns="91440" bIns="46800" rtlCol="0" anchor="ctr">
            <a:norm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>
                <a:solidFill>
                  <a:srgbClr val="CE6B29"/>
                </a:solidFill>
                <a:latin typeface="SRH Text Light"/>
                <a:ea typeface="SRH Text Light"/>
                <a:cs typeface="SRH Text Light"/>
              </a:rPr>
              <a:t>Benefits</a:t>
            </a:r>
            <a:endParaRPr lang="en-US">
              <a:solidFill>
                <a:srgbClr val="CE6B29"/>
              </a:solidFill>
              <a:latin typeface="SRH Text Light"/>
              <a:ea typeface="SRH Text Light"/>
              <a:cs typeface="SRH Text Light"/>
            </a:endParaRPr>
          </a:p>
          <a:p>
            <a:pPr marL="360045" indent="-360045"/>
            <a:r>
              <a:rPr lang="en-US"/>
              <a:t>Higher profit margins</a:t>
            </a:r>
          </a:p>
          <a:p>
            <a:pPr marL="360045" indent="-360045"/>
            <a:r>
              <a:rPr lang="en-US"/>
              <a:t>Recurring revenue streams</a:t>
            </a:r>
          </a:p>
          <a:p>
            <a:pPr marL="360045" indent="-360045"/>
            <a:r>
              <a:rPr lang="en-US"/>
              <a:t>Improved adaptability to market changes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408D0A-8925-C6D5-6154-EACC3267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6" y="269875"/>
            <a:ext cx="10915527" cy="1008000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</a:rPr>
              <a:t>The shift from Hardware to Software in Robotics has b</a:t>
            </a:r>
            <a:r>
              <a:rPr lang="en-US"/>
              <a:t>een</a:t>
            </a:r>
            <a:br>
              <a:rPr lang="en-US"/>
            </a:br>
            <a:r>
              <a:rPr lang="en-US"/>
              <a:t>significant</a:t>
            </a:r>
            <a:r>
              <a:rPr lang="en-US" b="0" i="0">
                <a:effectLst/>
              </a:rPr>
              <a:t> in the recent </a:t>
            </a:r>
            <a:r>
              <a:rPr lang="en-US"/>
              <a:t>y</a:t>
            </a:r>
            <a:r>
              <a:rPr lang="en-US" b="0" i="0">
                <a:effectLst/>
              </a:rPr>
              <a:t>ears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83D4A-B0B6-6EAF-1B09-D46374B8E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346" y="1533329"/>
            <a:ext cx="7823802" cy="1601043"/>
          </a:xfrm>
          <a:solidFill>
            <a:srgbClr val="6E6E70">
              <a:alpha val="10000"/>
            </a:srgbClr>
          </a:solidFill>
        </p:spPr>
        <p:txBody>
          <a:bodyPr vert="horz" lIns="91440" tIns="46800" rIns="91440" bIns="46800" rtlCol="0" anchor="ctr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CE6B29"/>
                </a:solidFill>
              </a:rPr>
              <a:t>Industry Trends</a:t>
            </a:r>
          </a:p>
          <a:p>
            <a:pPr marL="360045" indent="-360045"/>
            <a:r>
              <a:rPr lang="en-US"/>
              <a:t>Increasing demand for integrated solutions</a:t>
            </a:r>
          </a:p>
          <a:p>
            <a:pPr marL="360045" indent="-360045"/>
            <a:r>
              <a:rPr lang="en-US"/>
              <a:t>Growing importance of digitalization and Industry 4.0</a:t>
            </a:r>
          </a:p>
          <a:p>
            <a:pPr marL="360045" indent="-360045"/>
            <a:r>
              <a:rPr lang="en-US">
                <a:latin typeface="SRH Text Light"/>
                <a:ea typeface="SRH Text Light"/>
                <a:cs typeface="SRH Text Light"/>
              </a:rPr>
              <a:t>Shift towards software-defined products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B5C73C-88BB-CDC6-4EEA-7A30C896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9874" y="6500350"/>
            <a:ext cx="900000" cy="28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23D74BC-4781-4EED-81D9-4BEB5C69FF65}" type="datetime1">
              <a:rPr lang="de-DE" smtClean="0"/>
              <a:pPr>
                <a:spcAft>
                  <a:spcPts val="600"/>
                </a:spcAft>
              </a:pPr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73953E-0D56-91DA-D143-AF92622E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3138" y="6500350"/>
            <a:ext cx="9720000" cy="28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5F4F1A-DF87-A715-23BE-93C4C12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126" y="6500350"/>
            <a:ext cx="720000" cy="28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5D62ADFC-A6CF-4693-B995-B5DE17EDA11B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48EAC82-223A-430E-96CF-201207102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6786" y="5815915"/>
            <a:ext cx="5450314" cy="421373"/>
          </a:xfrm>
        </p:spPr>
        <p:txBody>
          <a:bodyPr>
            <a:normAutofit/>
          </a:bodyPr>
          <a:lstStyle/>
          <a:p>
            <a:r>
              <a:rPr lang="de-DE"/>
              <a:t>Sources: </a:t>
            </a:r>
            <a:r>
              <a:rPr lang="en-US" b="0" i="1">
                <a:effectLst/>
              </a:rPr>
              <a:t>T-Systems (2024)</a:t>
            </a:r>
          </a:p>
          <a:p>
            <a:endParaRPr lang="de-DE"/>
          </a:p>
        </p:txBody>
      </p:sp>
      <p:pic>
        <p:nvPicPr>
          <p:cNvPr id="9" name="Graphic 8" descr="Robot Hand with solid fill">
            <a:extLst>
              <a:ext uri="{FF2B5EF4-FFF2-40B4-BE49-F238E27FC236}">
                <a16:creationId xmlns:a16="http://schemas.microsoft.com/office/drawing/2014/main" id="{4B0466E9-297C-86AB-C44F-299C39FE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298" y="1534535"/>
            <a:ext cx="1637817" cy="1599235"/>
          </a:xfrm>
          <a:prstGeom prst="rect">
            <a:avLst/>
          </a:prstGeom>
        </p:spPr>
      </p:pic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89A6D957-3B58-CF5A-CF2A-F82CEF755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1298" y="3762336"/>
            <a:ext cx="1483488" cy="14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D9A84AE-CA8D-11F4-511B-DE84B82F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269875"/>
            <a:ext cx="10915525" cy="1008000"/>
          </a:xfrm>
        </p:spPr>
        <p:txBody>
          <a:bodyPr/>
          <a:lstStyle/>
          <a:p>
            <a:r>
              <a:rPr lang="de-DE">
                <a:latin typeface="SRH Text Light"/>
                <a:ea typeface="SRH Text Light"/>
                <a:cs typeface="SRH Text Light"/>
              </a:rPr>
              <a:t>Integrators play a major </a:t>
            </a:r>
            <a:r>
              <a:rPr lang="en-US">
                <a:latin typeface="SRH Text Light"/>
                <a:ea typeface="SRH Text Light"/>
                <a:cs typeface="SRH Text Light"/>
              </a:rPr>
              <a:t>role</a:t>
            </a:r>
            <a:r>
              <a:rPr lang="de-DE">
                <a:latin typeface="SRH Text Light"/>
                <a:ea typeface="SRH Text Light"/>
                <a:cs typeface="SRH Text Light"/>
              </a:rPr>
              <a:t> in New Small Business’ Market.</a:t>
            </a:r>
            <a:endParaRPr lang="de-DE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6299D672-CC06-5BDF-04AD-F9D497236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348" y="1543050"/>
            <a:ext cx="5276852" cy="3286454"/>
          </a:xfrm>
          <a:solidFill>
            <a:srgbClr val="6E6E70">
              <a:alpha val="10000"/>
            </a:srgbClr>
          </a:solidFill>
        </p:spPr>
        <p:txBody>
          <a:bodyPr vert="horz" lIns="91440" tIns="90000" rIns="91440" bIns="9000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700" b="1">
                <a:solidFill>
                  <a:srgbClr val="CE6B29"/>
                </a:solidFill>
                <a:latin typeface="SRH Text Light"/>
                <a:ea typeface="SRH Text Light"/>
                <a:cs typeface="SRH Text Light"/>
              </a:rPr>
              <a:t>Status Quo</a:t>
            </a:r>
          </a:p>
          <a:p>
            <a:pPr marL="360045" indent="-360045"/>
            <a:endParaRPr lang="en-US" sz="1700">
              <a:latin typeface="SRH Text Light"/>
              <a:ea typeface="SRH Text Light"/>
              <a:cs typeface="SRH Text Light"/>
            </a:endParaRP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They have expertise in specific field and are better equipped to solve specific consumer problems.</a:t>
            </a: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Ability of integrators highly affect the success and failure of the new entry strategy.</a:t>
            </a: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Certain challenges in the integrator-consumer relations which could become more apparent during the market entry in the new consumer segment.</a:t>
            </a:r>
            <a:br>
              <a:rPr lang="en-US" sz="1700"/>
            </a:br>
            <a:endParaRPr lang="en-US" sz="1700"/>
          </a:p>
          <a:p>
            <a:pPr marL="360045" indent="-360045"/>
            <a:endParaRPr lang="en-US" sz="170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1919AB-EC1C-A557-79E3-B1751A82C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166" y="1543050"/>
            <a:ext cx="5411101" cy="3286454"/>
          </a:xfrm>
          <a:solidFill>
            <a:srgbClr val="6E6E70">
              <a:alpha val="1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rgbClr val="CE6B29"/>
                </a:solidFill>
              </a:rPr>
              <a:t>Future Challenges</a:t>
            </a:r>
          </a:p>
          <a:p>
            <a:endParaRPr lang="en-US" sz="1700"/>
          </a:p>
          <a:p>
            <a:r>
              <a:rPr lang="en-US" sz="1700"/>
              <a:t>Limited understanding of the potential applications to new customers.</a:t>
            </a:r>
          </a:p>
          <a:p>
            <a:r>
              <a:rPr lang="en-US" sz="1700"/>
              <a:t>Difficulty for finding suitable integrators for clients.</a:t>
            </a:r>
          </a:p>
          <a:p>
            <a:r>
              <a:rPr lang="en-US" sz="1700"/>
              <a:t>Accurate description of the product requirements by consumers and regular communication with respect to the progress of the project.</a:t>
            </a:r>
          </a:p>
          <a:p>
            <a:endParaRPr lang="en-US" sz="170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004DB-3A6F-C636-B92D-B367A91D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FC930-FBC4-FA0D-FEE0-D4B95E40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A7DB-E397-B1DD-8F04-6453716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18BF3C7-6143-6877-4B56-DE385FA77A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39DE48-279A-739F-AB16-4BAA3EB8BB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6786" y="5815915"/>
            <a:ext cx="5450314" cy="421373"/>
          </a:xfrm>
        </p:spPr>
        <p:txBody>
          <a:bodyPr>
            <a:normAutofit/>
          </a:bodyPr>
          <a:lstStyle/>
          <a:p>
            <a:r>
              <a:rPr lang="de-DE"/>
              <a:t>Sources: </a:t>
            </a:r>
            <a:r>
              <a:rPr lang="en-US" b="0" i="1">
                <a:effectLst/>
              </a:rPr>
              <a:t>Goto &amp; Arakawa (2023)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16" grpId="0" uiExpand="1" build="p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D9A84AE-CA8D-11F4-511B-DE84B82F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269875"/>
            <a:ext cx="10915526" cy="1008000"/>
          </a:xfrm>
        </p:spPr>
        <p:txBody>
          <a:bodyPr/>
          <a:lstStyle/>
          <a:p>
            <a:r>
              <a:rPr lang="en-US">
                <a:latin typeface="SRH Text Light"/>
                <a:ea typeface="SRH Text Light"/>
                <a:cs typeface="SRH Text Light"/>
              </a:rPr>
              <a:t>The interviews provided a varied opinion about the various stakeholders of the Robotics industry.</a:t>
            </a:r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6299D672-CC06-5BDF-04AD-F9D497236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49" y="1507984"/>
            <a:ext cx="5483225" cy="2134822"/>
          </a:xfrm>
          <a:solidFill>
            <a:srgbClr val="6E6E70">
              <a:alpha val="10000"/>
            </a:srgbClr>
          </a:solidFill>
        </p:spPr>
        <p:txBody>
          <a:bodyPr vert="horz" lIns="91440" tIns="90000" rIns="91440" bIns="90000" rtlCol="0" anchor="t">
            <a:no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rgbClr val="CE6B29"/>
                </a:solidFill>
                <a:latin typeface="SRH Text Light"/>
                <a:ea typeface="SRH Text Light"/>
                <a:cs typeface="SRH Text Light"/>
              </a:rPr>
              <a:t>HAI Robotics</a:t>
            </a: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Focus on Asian market</a:t>
            </a:r>
            <a:endParaRPr lang="en-US" sz="1700"/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Sells mainly to integrators </a:t>
            </a: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Speed is prioritized over software quality.</a:t>
            </a: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Focus more on hardware because it is more profitability for them</a:t>
            </a:r>
            <a:br>
              <a:rPr lang="en-US" sz="1700"/>
            </a:br>
            <a:endParaRPr lang="en-US" sz="1700"/>
          </a:p>
          <a:p>
            <a:pPr marL="360045" indent="-360045"/>
            <a:endParaRPr lang="en-US" sz="170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1919AB-EC1C-A557-79E3-B1751A82C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6924" y="1542172"/>
            <a:ext cx="5148343" cy="4273742"/>
          </a:xfrm>
          <a:solidFill>
            <a:srgbClr val="6E6E70">
              <a:alpha val="10000"/>
            </a:srgbClr>
          </a:solidFill>
        </p:spPr>
        <p:txBody>
          <a:bodyPr vert="horz" lIns="91440" tIns="90000" rIns="91440" bIns="90000" rtlCol="0" anchor="t"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rgbClr val="CE6B29"/>
                </a:solidFill>
                <a:latin typeface="SRH Text Light"/>
                <a:ea typeface="SRH Text Light"/>
                <a:cs typeface="SRH Text Light"/>
              </a:rPr>
              <a:t>Industry Insights</a:t>
            </a: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Lean optimizations and path planning are areas of interest in the robotics field.</a:t>
            </a:r>
            <a:endParaRPr lang="en-US" sz="1700"/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Most medium-sized robotics companies do not focus heavily on marketing; instead, they rely more on reputation and PR activities. </a:t>
            </a:r>
            <a:endParaRPr lang="en-US" sz="1700"/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The effectiveness of these efforts is uncertain because, in B2B sales, customers often buy from the salesperson rather than the product itself.</a:t>
            </a:r>
            <a:endParaRPr lang="en-US" sz="1700"/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For large companies, data analytics is essential for understanding customer needs, while R&amp;D companies need marketing mainly for attracting investments.</a:t>
            </a:r>
          </a:p>
          <a:p>
            <a:pPr marL="360045" indent="-360045"/>
            <a:endParaRPr lang="en-US" sz="1700"/>
          </a:p>
          <a:p>
            <a:pPr marL="360045" indent="-360045"/>
            <a:endParaRPr lang="en-US" sz="170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004DB-3A6F-C636-B92D-B367A91D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74BC-4781-4EED-81D9-4BEB5C69FF65}" type="datetime1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FC930-FBC4-FA0D-FEE0-D4B95E40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Adapting</a:t>
            </a:r>
            <a:r>
              <a:rPr lang="de-DE"/>
              <a:t> KUKA – Group 2 (Market Entry </a:t>
            </a:r>
            <a:r>
              <a:rPr lang="de-DE" err="1"/>
              <a:t>Strategy</a:t>
            </a:r>
            <a:r>
              <a:rPr lang="de-DE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A7DB-E397-B1DD-8F04-6453716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ADFC-A6CF-4693-B995-B5DE17EDA11B}" type="slidenum">
              <a:rPr lang="de-DE" smtClean="0"/>
              <a:t>8</a:t>
            </a:fld>
            <a:endParaRPr lang="de-DE"/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FC4BE4E0-385E-6B7E-0EC2-9E22C17A92E6}"/>
              </a:ext>
            </a:extLst>
          </p:cNvPr>
          <p:cNvSpPr txBox="1">
            <a:spLocks/>
          </p:cNvSpPr>
          <p:nvPr/>
        </p:nvSpPr>
        <p:spPr>
          <a:xfrm>
            <a:off x="514347" y="3907102"/>
            <a:ext cx="5483227" cy="1908812"/>
          </a:xfrm>
          <a:prstGeom prst="rect">
            <a:avLst/>
          </a:prstGeom>
          <a:solidFill>
            <a:srgbClr val="6E6E70">
              <a:alpha val="10000"/>
            </a:srgbClr>
          </a:solidFill>
        </p:spPr>
        <p:txBody>
          <a:bodyPr vert="horz" lIns="91440" tIns="90000" rIns="91440" bIns="90000" rtlCol="0" anchor="t"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  <a:lvl2pPr marL="808038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3pPr>
            <a:lvl4pPr marL="1701800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4pPr>
            <a:lvl5pPr marL="223678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242B2D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>
                <a:solidFill>
                  <a:srgbClr val="CE6B29"/>
                </a:solidFill>
                <a:latin typeface="SRH Text Light"/>
                <a:ea typeface="SRH Text Light"/>
                <a:cs typeface="SRH Text Light"/>
              </a:rPr>
              <a:t>Universal Robots</a:t>
            </a:r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Working towards textually conveying scenarios to the robots to make it learn on the job</a:t>
            </a:r>
            <a:endParaRPr lang="en-US" sz="1700"/>
          </a:p>
          <a:p>
            <a:pPr marL="360045" indent="-360045"/>
            <a:r>
              <a:rPr lang="en-US" sz="1700">
                <a:latin typeface="SRH Text Light"/>
                <a:ea typeface="SRH Text Light"/>
                <a:cs typeface="SRH Text Light"/>
              </a:rPr>
              <a:t>AI-powered algorithms analyze data from sensors to enable robots to work in unstructured environments, such as moving assembly lines. </a:t>
            </a:r>
            <a:br>
              <a:rPr lang="en-US" sz="1700"/>
            </a:br>
            <a:endParaRPr lang="en-US" sz="1700"/>
          </a:p>
          <a:p>
            <a:pPr marL="360045" indent="-360045"/>
            <a:endParaRPr lang="en-US" sz="170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65C21EFC-53EB-B030-BCF0-27E9D4C58C92}"/>
              </a:ext>
            </a:extLst>
          </p:cNvPr>
          <p:cNvSpPr txBox="1">
            <a:spLocks/>
          </p:cNvSpPr>
          <p:nvPr/>
        </p:nvSpPr>
        <p:spPr>
          <a:xfrm>
            <a:off x="271756" y="6236054"/>
            <a:ext cx="5816594" cy="415333"/>
          </a:xfrm>
          <a:prstGeom prst="rect">
            <a:avLst/>
          </a:prstGeom>
        </p:spPr>
        <p:txBody>
          <a:bodyPr vert="horz" lIns="90000" tIns="54000" rIns="90000" bIns="5400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SRH Text Light" panose="020B0403020204020204" pitchFamily="34" charset="0"/>
                <a:ea typeface="SRH Text Light" panose="020B0403020204020204" pitchFamily="34" charset="0"/>
                <a:cs typeface="SRH Text Light" panose="020B04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36EB6EE-79D6-B061-A70C-84D65494E7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16" grpId="0" uiExpand="1" build="p" animBg="1"/>
      <p:bldP spid="11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40716F-73B9-46B7-DA18-336B46E2A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4400" err="1">
                <a:latin typeface="SRH Text Light"/>
                <a:ea typeface="SRH Text Light"/>
                <a:cs typeface="SRH Text Light"/>
              </a:rPr>
              <a:t>Learnings</a:t>
            </a:r>
            <a:r>
              <a:rPr lang="de-DE" sz="4400">
                <a:latin typeface="SRH Text Light"/>
                <a:ea typeface="SRH Text Light"/>
                <a:cs typeface="SRH Text Light"/>
              </a:rPr>
              <a:t> </a:t>
            </a:r>
            <a:r>
              <a:rPr lang="de-DE" sz="4400" err="1">
                <a:latin typeface="SRH Text Light"/>
                <a:ea typeface="SRH Text Light"/>
                <a:cs typeface="SRH Text Light"/>
              </a:rPr>
              <a:t>from</a:t>
            </a:r>
            <a:r>
              <a:rPr lang="de-DE" sz="4400">
                <a:latin typeface="SRH Text Light"/>
                <a:ea typeface="SRH Text Light"/>
                <a:cs typeface="SRH Text Light"/>
              </a:rPr>
              <a:t> Software </a:t>
            </a:r>
            <a:r>
              <a:rPr lang="de-DE" sz="4400" err="1">
                <a:latin typeface="SRH Text Light"/>
                <a:ea typeface="SRH Text Light"/>
                <a:cs typeface="SRH Text Light"/>
              </a:rPr>
              <a:t>Firms</a:t>
            </a:r>
            <a:endParaRPr lang="de-DE" sz="4400" err="1">
              <a:solidFill>
                <a:srgbClr val="000000"/>
              </a:solidFill>
              <a:latin typeface="SRH Text Light"/>
              <a:ea typeface="SRH Text Light"/>
              <a:cs typeface="SRH Text Light"/>
            </a:endParaRPr>
          </a:p>
          <a:p>
            <a:r>
              <a:rPr lang="de-DE" sz="4400">
                <a:latin typeface="SRH Text Light"/>
                <a:ea typeface="SRH Text Light"/>
                <a:cs typeface="SRH Text Light"/>
              </a:rPr>
              <a:t>and </a:t>
            </a:r>
            <a:r>
              <a:rPr lang="de-DE" sz="4400" err="1">
                <a:latin typeface="SRH Text Light"/>
                <a:ea typeface="SRH Text Light"/>
                <a:cs typeface="SRH Text Light"/>
              </a:rPr>
              <a:t>Competitors</a:t>
            </a:r>
            <a:endParaRPr lang="de-DE" sz="4400">
              <a:solidFill>
                <a:srgbClr val="000000"/>
              </a:solidFill>
              <a:latin typeface="SRH Text Light"/>
              <a:ea typeface="SRH Text Light"/>
              <a:cs typeface="SRH Text Ligh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457DE9-63AE-D831-71A7-763FFA9E7B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SRH Text Light"/>
                <a:ea typeface="SRH Text Light"/>
                <a:cs typeface="SRH Text Light"/>
              </a:rPr>
              <a:t>03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#10;    &lt;layouts&gt;&#10;        &lt;layout name=&quot;Box 1&quot; id=&quot;1_1&quot;&gt;&#10;            &lt;standard&gt;&#10;                &lt;textframe marginTop=&quot;6&quot; horizontalAnchor=&quot;1&quot; marginLeft=&quot;0&quot; marginBottom=&quot;6&quot; marginRight=&quot;0&quot; orientation=&quot;1&quot; verticalAnchor=&quot;1&quot;/&gt;&#10;                &lt;font bold=&quot;0&quot; name=&quot;+mn-lt&quot; italic=&quot;0&quot; color=&quot;13&quot;/&gt;&#10;                &lt;paragraphformat lineRuleAfter=&quot;&quot; lineRuleBefore=&quot;&quot; leftIndent=&quot;0&quot; rightIndent=&quot;0&quot; firstLineIndent=&quot;0&quot; lineRuleWithin=&quot;&quot; spaceWithin=&quot;&quot; spaceBefore=&quot;&quot; spaceAfter=&quot;&quot;/&gt;&#10;                &lt;fill visible=&quot;0&quot;/&gt;&#10;                &lt;line visible=&quot;0&quot;/&gt;&#10;                &lt;shadow visible=&quot;0&quot;/&gt;&#10;                &lt;bulletformat visible=&quot;0&quot;/&gt;&#10;            &lt;/standard&gt;&#10;            &lt;agenda createSingleAgendaSlide=&quot;1&quot; createSeparatingSlides=&quot;1&quot; subtitle=&quot;&quot; startItemNo=&quot;1&quot; fontSizeAuto=&quot;1&quot; title=&quot;Agenda&quot; createBackupSlide=&quot;1&quot; sizingModeId=&quot;2&quot; fontSize=&quot;16&quot; startTime=&quot;540&quot; name=&quot;New Agenda&quot; timeFormatId=&quot;1&quot;/&gt;&#10;            &lt;columns&gt;&#10;                &lt;column checked=&quot;1&quot; rightSpacing=&quot;0&quot; fixedWidth=&quot;31.50472&quot; field=&quot;itemno&quot; label=&quot;No.&quot; leftSpacing=&quot;0&quot; dock=&quot;1&quot;/&gt;&#10;                &lt;column dock=&quot;1&quot; label=&quot;Topic&quot; leftSpacing=&quot;5&quot; field=&quot;topic&quot; rightDistribute=&quot;1&quot;/&gt;&#10;                &lt;column checked=&quot;1&quot; visible=&quot;1&quot; field=&quot;responsible&quot; label=&quot;Responsible&quot; leftSpacing=&quot;10&quot; rightDistribute=&quot;1&quot; dock=&quot;1&quot;/&gt;&#10;                &lt;column checked=&quot;0&quot; visible=&quot;1&quot; field=&quot;freecolumn&quot; label=&quot;&quot; leftSpacing=&quot;10&quot; rightDistribute=&quot;1&quot; dock=&quot;1&quot;/&gt;&#10;                &lt;column checked=&quot;1&quot; rightSpacing=&quot;6&quot; visible=&quot;1&quot; field=&quot;timeslot&quot; label=&quot;Time Slot&quot; leftSpacing=&quot;10&quot; dock=&quot;2&quot;/&gt;&#10;                &lt;column checked=&quot;0&quot; rightSpacing=&quot;6&quot; visible=&quot;1&quot; field=&quot;pageno&quot; label=&quot;Page No.&quot; leftSpacing=&quot;10&quot; dock=&quot;2&quot;/&gt;&#10;            &lt;/columns&gt;&#10;            &lt;position top=&quot;135.25&quot; width=&quot;878.8124&quot; left=&quot;40.49992&quot; height=&quot;350.25&quot;/&gt;&#10;            &lt;settings backupSlideTitle=&quot;Backup: %agendaName%&quot; allowedTimeFormatIds=&quot;1|2|3&quot; allowedLevels=&quot;4&quot; customLayoutName=&quot;Nur Titel|Title Only&quot; itemNoFormats=&quot;{1}¦{1}.{2}¦{3:alphaLC}¦{3:alphaLC}.{4:alphaLC}&quot; topMargin=&quot;0&quot; allowedFontSizes=&quot;8|9|10|10.5|11|12|14|16|18&quot; singleAgendaSlideSelected=&quot;0&quot; slideLayout=&quot;11&quot; customLayoutIndex=&quot;&quot; allowedSizingModeIds=&quot;1|2&quot; showBreak=&quot;1&quot; leftMargin=&quot;0&quot;/&gt;&#10;            &lt;cases&gt;&#10;                &lt;case topMaxSpacing=&quot;5&quot; level=&quot;1&quot; selected=&quot;0&quot; bottomMinSpacing=&quot;0&quot; topMinSpacing=&quot;5&quot; break=&quot;0&quot; bottomMaxSpacing=&quot;0&quot;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5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1&quot; bottomMinSpacing=&quot;0&quot; topMinSpacing=&quot;5&quot; break=&quot;0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5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0&quot; bottomMinSpacing=&quot;0&quot; topMinSpacing=&quot;5&quot; break=&quot;1&quot; bottomMaxSpacing=&quot;0&quot;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 italic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    &lt;case topMaxSpacing=&quot;5&quot; level=&quot;1&quot; selected=&quot;1&quot; bottomMinSpacing=&quot;0&quot; topMinSpacing=&quot;5&quot; break=&quot;1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 italic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&lt;/cases&gt;&#10;            &lt;elements/&gt;&#10;        &lt;/layout&gt;&#10;    &lt;/layouts&gt;&#10;    &lt;contents&gt;&#10;        &lt;agenda createBackupSlide=&quot;0&quot; startTime=&quot;540&quot; title=&quot;Agenda&quot; backupSlideId=&quot;&quot; backupSectionId=&quot;&quot; createSeparatingSlides=&quot;0&quot; timeFormatId=&quot;1&quot; fontSize=&quot;16&quot; sizingModeId=&quot;1&quot; name=&quot;Market Entry Strategy&quot; createIndicators=&quot;0&quot; createSingleAgendaSlide=&quot;1&quot; startItemNo=&quot;1&quot; layoutId=&quot;1_1&quot; singleSlideId=&quot;f6b80c5f-1ac7-499f-bc6d-f032bb683b63&quot; subtitle=&quot;&quot; fontSizeAuto=&quot;1&quot; createSections=&quot;0&quot;&gt;&#10;            &lt;columns&gt;&#10;                &lt;column label=&quot;No.&quot; field=&quot;itemno&quot; leftSpacing=&quot;0&quot; rightSpacing=&quot;0&quot; fixedWidth=&quot;31.50471999999999488&quot; checked=&quot;1&quot; dock=&quot;1&quot;/&gt;&#10;                &lt;column leftSpacing=&quot;5&quot; label=&quot;Topic&quot; field=&quot;topic&quot; fixedWidth=&quot;0&quot; dock=&quot;1&quot; rightSpacing=&quot;496.940432786603&quot;/&gt;&#10;                &lt;column rightSpacing=&quot;0&quot; leftSpacing=&quot;10&quot; field=&quot;responsible&quot; fixedWidth=&quot;0&quot; label=&quot;Responsible&quot; visible=&quot;1&quot; checked=&quot;0&quot; dock=&quot;1&quot;/&gt;&#10;                &lt;column rightSpacing=&quot;0&quot; leftSpacing=&quot;10&quot; dock=&quot;1&quot; visible=&quot;1&quot; label=&quot;&quot; field=&quot;freecolumn&quot; fixedWidth=&quot;0&quot; checked=&quot;0&quot;/&gt;&#10;                &lt;column visible=&quot;1&quot; leftSpacing=&quot;10&quot; checked=&quot;0&quot; dock=&quot;2&quot; rightSpacing=&quot;6&quot; fixedWidth=&quot;0&quot; field=&quot;timeslot&quot; label=&quot;Time Slot&quot;/&gt;&#10;                &lt;column dock=&quot;2&quot; rightSpacing=&quot;6&quot; field=&quot;pageno&quot; fixedWidth=&quot;0&quot; visible=&quot;1&quot; checked=&quot;0&quot; leftSpacing=&quot;10&quot; label=&quot;Page No.&quot;/&gt;&#10;            &lt;/columns&gt;&#10;            &lt;items&gt;&#10;                &lt;item showAgendaItem=&quot;1&quot; sectionId=&quot;&quot; generateAgendaSlide=&quot;1&quot; parentId=&quot;&quot; level=&quot;1&quot; isBreak=&quot;0&quot; duration=&quot;30&quot; id=&quot;41cbbd67-6d51-4a8b-bd1a-9da22112bab7&quot; topic=&quot;Problems, Needs and Goals&quot; agendaSlideId=&quot;&quot;/&gt;&#10;                &lt;item level=&quot;1&quot; isBreak=&quot;0&quot; sectionId=&quot;&quot; showAgendaItem=&quot;1&quot; topic=&quot;Strategies of Digital &amp;amp; Software Companies&quot; duration=&quot;30&quot; parentId=&quot;&quot; generateAgendaSlide=&quot;1&quot; agendaSlideId=&quot;&quot; id=&quot;fe48993c-59f8-40eb-8298-c3c729986e38&quot;/&gt;&#10;                &lt;item isBreak=&quot;0&quot; id=&quot;9e64d09b-c7aa-42b5-84ed-089890cfac01&quot; parentId=&quot;fe48993c-59f8-40eb-8298-c3c729986e38&quot; sectionId=&quot;&quot; level=&quot;2&quot; agendaSlideId=&quot;&quot; generateAgendaSlide=&quot;1&quot; duration=&quot;30&quot; showAgendaItem=&quot;1&quot; topic=&quot;Platforms, Hubs and Ecosystems&quot;/&gt;&#10;                &lt;item isBreak=&quot;0&quot; topic=&quot;Success with Demand Chains&quot; sectionId=&quot;&quot; showAgendaItem=&quot;1&quot; id=&quot;05a55cae-acdb-4492-a2a9-46bfe028f484&quot; level=&quot;2&quot; duration=&quot;30&quot; parentId=&quot;fe48993c-59f8-40eb-8298-c3c729986e38&quot; agendaSlideId=&quot;&quot; generateAgendaSlide=&quot;1&quot;/&gt;&#10;                &lt;item parentId=&quot;fe48993c-59f8-40eb-8298-c3c729986e38&quot; isBreak=&quot;0&quot; id=&quot;bc9af879-5b63-49fe-b29c-a890f0981a5c&quot; duration=&quot;30&quot; agendaSlideId=&quot;&quot; showAgendaItem=&quot;1&quot; generateAgendaSlide=&quot;1&quot; level=&quot;2&quot; sectionId=&quot;&quot; topic=&quot;Digital Twin&quot;/&gt;&#10;                &lt;item level=&quot;1&quot; isBreak=&quot;0&quot; duration=&quot;30&quot; topic=&quot;Competitor Analysis&quot; sectionId=&quot;&quot; agendaSlideId=&quot;&quot; showAgendaItem=&quot;1&quot; generateAgendaSlide=&quot;1&quot; parentId=&quot;&quot; id=&quot;8b538002-5a04-436e-a0fc-c4fb4ca71491&quot;/&gt;&#10;                &lt;item generateAgendaSlide=&quot;1&quot; isBreak=&quot;0&quot; showAgendaItem=&quot;1&quot; level=&quot;1&quot; topic=&quot;Applying on Kuka&quot; sectionId=&quot;&quot; duration=&quot;30&quot; id=&quot;29df7f5d-5bec-4cbc-8a67-9cd0b49ab0c3&quot; parentId=&quot;&quot; agendaSlideId=&quot;&quot;/&gt;&#10;                &lt;item parentId=&quot;29df7f5d-5bec-4cbc-8a67-9cd0b49ab0c3&quot; showAgendaItem=&quot;1&quot; id=&quot;3c5d1d01-a5b0-4cc8-ba9f-c4f73845a56c&quot; generateAgendaSlide=&quot;1&quot; sectionId=&quot;&quot; agendaSlideId=&quot;&quot; topic=&quot;Strategic Positioning&quot; level=&quot;2&quot; isBreak=&quot;0&quot; duration=&quot;30&quot;/&gt;&#10;                &lt;item topic=&quot;Customer Journey&quot; isBreak=&quot;0&quot; level=&quot;2&quot; generateAgendaSlide=&quot;1&quot; id=&quot;2cd1dffd-82c5-4d32-8188-b3bc1dc233d6&quot; agendaSlideId=&quot;&quot; duration=&quot;30&quot; showAgendaItem=&quot;1&quot; parentId=&quot;29df7f5d-5bec-4cbc-8a67-9cd0b49ab0c3&quot; sectionId=&quot;&quot;/&gt;&#10;                &lt;item showAgendaItem=&quot;1&quot; agendaSlideId=&quot;&quot; level=&quot;2&quot; sectionId=&quot;&quot; id=&quot;206573a5-f586-4042-b308-b91fd04ce4d8&quot; duration=&quot;30&quot; generateAgendaSlide=&quot;1&quot; isBreak=&quot;0&quot; topic=&quot;Architecture&quot; parentId=&quot;29df7f5d-5bec-4cbc-8a67-9cd0b49ab0c3&quot;/&gt;&#10;            &lt;/items&gt;&#10;        &lt;/agenda&gt;&#10;    &lt;/contents&gt;&#10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2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heme/theme1.xml><?xml version="1.0" encoding="utf-8"?>
<a:theme xmlns:a="http://schemas.openxmlformats.org/drawingml/2006/main" name="EBS hell">
  <a:themeElements>
    <a:clrScheme name="EBS 2022">
      <a:dk1>
        <a:srgbClr val="242B2D"/>
      </a:dk1>
      <a:lt1>
        <a:sysClr val="window" lastClr="FFFFFF"/>
      </a:lt1>
      <a:dk2>
        <a:srgbClr val="151E53"/>
      </a:dk2>
      <a:lt2>
        <a:srgbClr val="F5F5F3"/>
      </a:lt2>
      <a:accent1>
        <a:srgbClr val="6E6E70"/>
      </a:accent1>
      <a:accent2>
        <a:srgbClr val="0A508C"/>
      </a:accent2>
      <a:accent3>
        <a:srgbClr val="CECDCD"/>
      </a:accent3>
      <a:accent4>
        <a:srgbClr val="007EC5"/>
      </a:accent4>
      <a:accent5>
        <a:srgbClr val="3E4242"/>
      </a:accent5>
      <a:accent6>
        <a:srgbClr val="E0A28B"/>
      </a:accent6>
      <a:hlink>
        <a:srgbClr val="007EC5"/>
      </a:hlink>
      <a:folHlink>
        <a:srgbClr val="E56E3C"/>
      </a:folHlink>
    </a:clrScheme>
    <a:fontScheme name="EBS">
      <a:majorFont>
        <a:latin typeface="SRH Text Light"/>
        <a:ea typeface=""/>
        <a:cs typeface=""/>
      </a:majorFont>
      <a:minorFont>
        <a:latin typeface="SRH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C8401C39-6363-45A3-ACBC-DF96A0652C91}" vid="{DB82F108-9732-4AC6-BBBE-7C422640654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54AB342C54FC141BECF0C08CC51A771" ma:contentTypeVersion="4" ma:contentTypeDescription="Ein neues Dokument erstellen." ma:contentTypeScope="" ma:versionID="9e5da3a736de62bcca5b333632583df5">
  <xsd:schema xmlns:xsd="http://www.w3.org/2001/XMLSchema" xmlns:xs="http://www.w3.org/2001/XMLSchema" xmlns:p="http://schemas.microsoft.com/office/2006/metadata/properties" xmlns:ns2="711d3f63-e71e-40e0-b730-8c53cfa3606b" targetNamespace="http://schemas.microsoft.com/office/2006/metadata/properties" ma:root="true" ma:fieldsID="50dd3864d19e9ab0b402e4a9666635cb" ns2:_="">
    <xsd:import namespace="711d3f63-e71e-40e0-b730-8c53cfa360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d3f63-e71e-40e0-b730-8c53cfa36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0EF12-0A1A-4FA6-AF31-F94C6386B605}">
  <ds:schemaRefs>
    <ds:schemaRef ds:uri="711d3f63-e71e-40e0-b730-8c53cfa360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9D9AC0-AD94-4C1A-A7E3-46B505826D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774A6-F678-48FC-9E90-FE8ADB93D917}">
  <ds:schemaRefs>
    <ds:schemaRef ds:uri="711d3f63-e71e-40e0-b730-8c53cfa360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EBS hell</Template>
  <Application>Microsoft Office PowerPoint</Application>
  <PresentationFormat>Widescreen</PresentationFormat>
  <Slides>26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EBS hell</vt:lpstr>
      <vt:lpstr>Adapting KUKA How KUKA can enter New Markets with Software-defined Products</vt:lpstr>
      <vt:lpstr>PowerPoint Presentation</vt:lpstr>
      <vt:lpstr>PowerPoint Presentation</vt:lpstr>
      <vt:lpstr>Analyzing the problem to find the best solution for KUKA</vt:lpstr>
      <vt:lpstr>PowerPoint Presentation</vt:lpstr>
      <vt:lpstr>The shift from Hardware to Software in Robotics has been significant in the recent years</vt:lpstr>
      <vt:lpstr>Integrators play a major role in New Small Business’ Market.</vt:lpstr>
      <vt:lpstr>The interviews provided a varied opinion about the various stakeholders of the Robotics industry.</vt:lpstr>
      <vt:lpstr>PowerPoint Presentation</vt:lpstr>
      <vt:lpstr>Popular Strategies for Software-defined Products in Literature</vt:lpstr>
      <vt:lpstr>There are 4 Common Business Models for Software Products </vt:lpstr>
      <vt:lpstr>Strategic actions of successful Software-focus Companies.</vt:lpstr>
      <vt:lpstr>PowerPoint Presentation</vt:lpstr>
      <vt:lpstr>A 4-Step approach to enter New Markets and show the customer what they need.</vt:lpstr>
      <vt:lpstr>To find solutions for an industry you need an interdisciplinary team.</vt:lpstr>
      <vt:lpstr>Understanding the tasks, processes of the customer is the fundament for a Holistic Solution.</vt:lpstr>
      <vt:lpstr>Do not act as a Robot company. Be an active stakeholder in the target market and show them what they need.</vt:lpstr>
      <vt:lpstr>An interdisciplinary approach brings advantages and benefits for every stakeholder.</vt:lpstr>
      <vt:lpstr>PowerPoint Presentation</vt:lpstr>
      <vt:lpstr>Executive Summary</vt:lpstr>
      <vt:lpstr>PowerPoint Presentation</vt:lpstr>
      <vt:lpstr>Appendix</vt:lpstr>
      <vt:lpstr>Sources and Literature</vt:lpstr>
      <vt:lpstr>Sources and Literature</vt:lpstr>
      <vt:lpstr>Images</vt:lpstr>
      <vt:lpstr>Competitor Analysis in the robotic field -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Delles</dc:creator>
  <cp:revision>5</cp:revision>
  <dcterms:created xsi:type="dcterms:W3CDTF">2024-08-31T10:01:52Z</dcterms:created>
  <dcterms:modified xsi:type="dcterms:W3CDTF">2024-09-16T20:20:27Z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0x010100654AB342C54FC141BECF0C08CC51A771</vt:lpwstr>
  </property>
</Properties>
</file>