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Libre Franklin"/>
      <p:regular r:id="rId17"/>
      <p:bold r:id="rId18"/>
      <p:italic r:id="rId19"/>
      <p:boldItalic r:id="rId20"/>
    </p:embeddedFont>
    <p:embeddedFont>
      <p:font typeface="Roboto"/>
      <p:regular r:id="rId21"/>
      <p:bold r:id="rId22"/>
      <p:italic r:id="rId23"/>
      <p:boldItalic r:id="rId24"/>
    </p:embeddedFon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regular.fntdata"/><Relationship Id="rId16" Type="http://schemas.openxmlformats.org/officeDocument/2006/relationships/slide" Target="slides/slide11.xml"/><Relationship Id="rId19" Type="http://schemas.openxmlformats.org/officeDocument/2006/relationships/font" Target="fonts/LibreFranklin-italic.fntdata"/><Relationship Id="rId18" Type="http://schemas.openxmlformats.org/officeDocument/2006/relationships/font" Target="fonts/LibreFranklin-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iencedirect.com/topics/agricultural-and-biological-sciences/thylakoid" TargetMode="External"/><Relationship Id="rId3" Type="http://schemas.openxmlformats.org/officeDocument/2006/relationships/hyperlink" Target="https://www.sciencedirect.com/topics/agricultural-and-biological-sciences/photosystem-i" TargetMode="External"/><Relationship Id="rId4" Type="http://schemas.openxmlformats.org/officeDocument/2006/relationships/hyperlink" Target="https://www.sciencedirect.com/topics/agricultural-and-biological-sciences/photosystem-ii" TargetMode="External"/><Relationship Id="rId5" Type="http://schemas.openxmlformats.org/officeDocument/2006/relationships/hyperlink" Target="https://www.sciencedirect.com/topics/agricultural-and-biological-sciences/photosystem-ii"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99736f680f_1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99736f680f_1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d599af9f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1d599af9f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99736f680f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99736f680f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d599af9f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1d599af9f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Transitioning towards a post-oil society (the so-called ecological transition) requires breakthroughs in finding new catalytic materials that are efficient and stable.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99736f680f_1_1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99736f680f_1_1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Bioinspired catalysis has many applications in renewable energy and energy harvesting. For example, bioinspired catalysts can be used to produce hydrogen gas from water, which can be used as a clean fuel source. They can also be used to convert carbon dioxide into useful products, such as fuels and chemicals. Additionally, bioinspired catalysts can be used in energy harvesting devices, such as solar cells and fuel cells, to improve their efficiency.</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Extra: </a:t>
            </a:r>
            <a:r>
              <a:rPr lang="en" sz="1500">
                <a:solidFill>
                  <a:srgbClr val="2E2E2E"/>
                </a:solidFill>
              </a:rPr>
              <a:t>photosystems are found in the </a:t>
            </a:r>
            <a:r>
              <a:rPr lang="en" sz="1500" u="sng">
                <a:solidFill>
                  <a:srgbClr val="2E2E2E"/>
                </a:solidFill>
                <a:hlinkClick r:id="rId2">
                  <a:extLst>
                    <a:ext uri="{A12FA001-AC4F-418D-AE19-62706E023703}">
                      <ahyp:hlinkClr val="tx"/>
                    </a:ext>
                  </a:extLst>
                </a:hlinkClick>
              </a:rPr>
              <a:t>thylakoid</a:t>
            </a:r>
            <a:r>
              <a:rPr lang="en" sz="1500">
                <a:solidFill>
                  <a:srgbClr val="2E2E2E"/>
                </a:solidFill>
              </a:rPr>
              <a:t> membranes. There are two kinds of photosystems: </a:t>
            </a:r>
            <a:r>
              <a:rPr lang="en" sz="1500" u="sng">
                <a:solidFill>
                  <a:srgbClr val="2E2E2E"/>
                </a:solidFill>
                <a:hlinkClick r:id="rId3">
                  <a:extLst>
                    <a:ext uri="{A12FA001-AC4F-418D-AE19-62706E023703}">
                      <ahyp:hlinkClr val="tx"/>
                    </a:ext>
                  </a:extLst>
                </a:hlinkClick>
              </a:rPr>
              <a:t>photosystem I</a:t>
            </a:r>
            <a:r>
              <a:rPr lang="en" sz="1500">
                <a:solidFill>
                  <a:srgbClr val="2E2E2E"/>
                </a:solidFill>
              </a:rPr>
              <a:t> (PSI) and </a:t>
            </a:r>
            <a:r>
              <a:rPr lang="en" sz="1500" u="sng">
                <a:solidFill>
                  <a:srgbClr val="2E2E2E"/>
                </a:solidFill>
                <a:hlinkClick r:id="rId4">
                  <a:extLst>
                    <a:ext uri="{A12FA001-AC4F-418D-AE19-62706E023703}">
                      <ahyp:hlinkClr val="tx"/>
                    </a:ext>
                  </a:extLst>
                </a:hlinkClick>
              </a:rPr>
              <a:t>photosystem II</a:t>
            </a:r>
            <a:r>
              <a:rPr lang="en" sz="1500">
                <a:solidFill>
                  <a:srgbClr val="2E2E2E"/>
                </a:solidFill>
              </a:rPr>
              <a:t> (PSII) (Fig. 3.3). </a:t>
            </a:r>
            <a:r>
              <a:rPr lang="en" sz="1500" u="sng">
                <a:solidFill>
                  <a:srgbClr val="2E2E2E"/>
                </a:solidFill>
                <a:hlinkClick r:id="rId5">
                  <a:extLst>
                    <a:ext uri="{A12FA001-AC4F-418D-AE19-62706E023703}">
                      <ahyp:hlinkClr val="tx"/>
                    </a:ext>
                  </a:extLst>
                </a:hlinkClick>
              </a:rPr>
              <a:t>PSII</a:t>
            </a:r>
            <a:r>
              <a:rPr lang="en" sz="1500">
                <a:solidFill>
                  <a:srgbClr val="2E2E2E"/>
                </a:solidFill>
              </a:rPr>
              <a:t> acts first during the light transformation process in photosynthesis, but it was named PSII because it was discovered second.</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1d599af9f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1d599af9f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Bioinspired catalysis has many applications in renewable energy and energy harvesting. For example, bioinspired catalysts can be used to produce hydrogen gas from water, which can be used as a clean fuel source. They can also be used to convert carbon dioxide into useful products, such as fuels and chemicals. Additionally, bioinspired catalysts can be used in energy harvesting devices, such as solar cells and fuel cells, to improve their efficiency.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1d599af9f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1d599af9f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74151"/>
                </a:solidFill>
                <a:latin typeface="Roboto"/>
                <a:ea typeface="Roboto"/>
                <a:cs typeface="Roboto"/>
                <a:sym typeface="Roboto"/>
              </a:rPr>
              <a:t>Glucose + O2 → Gluconolactone + H+ + e-</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Enzymatic biofuel cells are bioinspired because they mimic the way living organisms generate energy through biochemical reactions. Just like the way cells use enzymes to catalyze reactions and generate energy, enzymatic biofuel cells also use enzymes as catalysts to convert chemical energy into electrical energy.</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 sz="1200">
                <a:solidFill>
                  <a:srgbClr val="374151"/>
                </a:solidFill>
                <a:highlight>
                  <a:srgbClr val="F7F7F8"/>
                </a:highlight>
                <a:latin typeface="Roboto"/>
                <a:ea typeface="Roboto"/>
                <a:cs typeface="Roboto"/>
                <a:sym typeface="Roboto"/>
              </a:rPr>
              <a:t>Furthermore, the choice of enzymes used in enzymatic biofuel cells is often inspired by natural systems. For example, glucose oxidase and laccase are enzymes that are naturally found in fungi and bacteria, where they play important roles in the metabolism of organic compounds. By using these enzymes in biofuel cells, researchers are able to harness the natural abilities of these enzymes to efficiently convert organic compounds into electricity.</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None/>
            </a:pPr>
            <a:r>
              <a:rPr lang="en" sz="1000">
                <a:solidFill>
                  <a:srgbClr val="222222"/>
                </a:solidFill>
                <a:highlight>
                  <a:srgbClr val="FFFFFF"/>
                </a:highlight>
              </a:rPr>
              <a:t>Sony has developed a biofuel cell using sugar as the fuel and enzymes as catalysts to power a Walkman</a:t>
            </a:r>
            <a:r>
              <a:rPr lang="en">
                <a:solidFill>
                  <a:srgbClr val="222222"/>
                </a:solidFill>
                <a:highlight>
                  <a:srgbClr val="FFFFFF"/>
                </a:highlight>
              </a:rPr>
              <a:t>®</a:t>
            </a:r>
            <a:endParaRPr>
              <a:solidFill>
                <a:srgbClr val="222222"/>
              </a:solidFill>
              <a:highlight>
                <a:srgbClr val="FFFFFF"/>
              </a:highlight>
            </a:endParaRPr>
          </a:p>
          <a:p>
            <a:pPr indent="0" lvl="0" marL="0" rtl="0" algn="l">
              <a:lnSpc>
                <a:spcPct val="115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d599af9f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1d599af9f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integrate photosynthetic proteins or microorganisms with semiconducting nanomaterials to harvest and store solar energy in chemical bonds.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Photosystem II is a protein complex located in the thylakoid membranes of chloroplasts in plant cells, as well as in the membranes of cyanobacteria and some algae. It is responsible for the initial step of the light-dependent reactions of photosynthesis, which involves capturing light energy and using it to oxidize water and generate oxygen, protons, and electrons.</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d599af9f2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d599af9f2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Symmetrical</a:t>
            </a:r>
            <a:r>
              <a:rPr lang="en" sz="1200">
                <a:solidFill>
                  <a:srgbClr val="374151"/>
                </a:solidFill>
                <a:highlight>
                  <a:srgbClr val="F7F7F8"/>
                </a:highlight>
                <a:latin typeface="Roboto"/>
                <a:ea typeface="Roboto"/>
                <a:cs typeface="Roboto"/>
                <a:sym typeface="Roboto"/>
              </a:rPr>
              <a:t> cell membranes with charged surfaces is the best practice for selective diffusion nowadays.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Due to presence of same membrane surfaces both sides, the counterions get accumulated on the surfaces which decrease the ionic flow.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Problem with selectivity and </a:t>
            </a:r>
            <a:r>
              <a:rPr lang="en" sz="1200">
                <a:solidFill>
                  <a:srgbClr val="374151"/>
                </a:solidFill>
                <a:highlight>
                  <a:srgbClr val="F7F7F8"/>
                </a:highlight>
                <a:latin typeface="Roboto"/>
                <a:ea typeface="Roboto"/>
                <a:cs typeface="Roboto"/>
                <a:sym typeface="Roboto"/>
              </a:rPr>
              <a:t>permeability</a:t>
            </a:r>
            <a:r>
              <a:rPr lang="en" sz="1200">
                <a:solidFill>
                  <a:srgbClr val="374151"/>
                </a:solidFill>
                <a:highlight>
                  <a:srgbClr val="F7F7F8"/>
                </a:highlight>
                <a:latin typeface="Roboto"/>
                <a:ea typeface="Roboto"/>
                <a:cs typeface="Roboto"/>
                <a:sym typeface="Roboto"/>
              </a:rPr>
              <a:t>.</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Eel : Presence of K ions in cytoplasm and Na ions in extraellularmatrix requires different shape of membrane pores.</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A  :  Meso and AAO heterogeneous membrane for osmotic  energy harvesting</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B  :  500 nm tailor made membrane to increase permeability</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374151"/>
                </a:solidFill>
                <a:highlight>
                  <a:srgbClr val="F7F7F8"/>
                </a:highlight>
                <a:latin typeface="Roboto"/>
                <a:ea typeface="Roboto"/>
                <a:cs typeface="Roboto"/>
                <a:sym typeface="Roboto"/>
              </a:rPr>
              <a:t>Challenges (antifouling ability and ultra-high permeability is a problem)</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396f5685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396f5685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d599af9f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d599af9f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200">
              <a:solidFill>
                <a:srgbClr val="374151"/>
              </a:solidFill>
              <a:highlight>
                <a:srgbClr val="F7F7F8"/>
              </a:highlight>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1" Type="http://schemas.openxmlformats.org/officeDocument/2006/relationships/hyperlink" Target="https://www.sciencedirect.com/topics/agricultural-and-biological-sciences/photosystem" TargetMode="External"/><Relationship Id="rId10" Type="http://schemas.openxmlformats.org/officeDocument/2006/relationships/hyperlink" Target="https://www.sciencedirect.com/topics/agricultural-and-biological-sciences/photosystem" TargetMode="External"/><Relationship Id="rId13" Type="http://schemas.openxmlformats.org/officeDocument/2006/relationships/hyperlink" Target="https://doi.org/10.1016/j.jelechem.2021.115431" TargetMode="External"/><Relationship Id="rId12" Type="http://schemas.openxmlformats.org/officeDocument/2006/relationships/hyperlink" Target="https://doi.org/10.1016/j.jelechem.2021.115431" TargetMode="External"/><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i.org/10.3390/en3010023" TargetMode="External"/><Relationship Id="rId4" Type="http://schemas.openxmlformats.org/officeDocument/2006/relationships/hyperlink" Target="https://doi.org/10.3390/en3010023" TargetMode="External"/><Relationship Id="rId9" Type="http://schemas.openxmlformats.org/officeDocument/2006/relationships/hyperlink" Target="https://en.wikipedia.org/wiki/Enzymatic_biofuel_cell" TargetMode="External"/><Relationship Id="rId5" Type="http://schemas.openxmlformats.org/officeDocument/2006/relationships/hyperlink" Target="https://doi.org/10.1016/j.coelec.2020.06.007" TargetMode="External"/><Relationship Id="rId6" Type="http://schemas.openxmlformats.org/officeDocument/2006/relationships/hyperlink" Target="https://doi.org/10.1016/j.coelec.2020.06.007" TargetMode="External"/><Relationship Id="rId7" Type="http://schemas.openxmlformats.org/officeDocument/2006/relationships/hyperlink" Target="https://en.wikipedia.org/wiki/Cytochrome_P450" TargetMode="External"/><Relationship Id="rId8" Type="http://schemas.openxmlformats.org/officeDocument/2006/relationships/hyperlink" Target="https://en.wikipedia.org/wiki/Enzymatic_biofuel_cel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2114400" y="358200"/>
            <a:ext cx="7029600" cy="94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800">
                <a:solidFill>
                  <a:srgbClr val="FFFFFF"/>
                </a:solidFill>
                <a:latin typeface="Montserrat"/>
                <a:ea typeface="Montserrat"/>
                <a:cs typeface="Montserrat"/>
                <a:sym typeface="Montserrat"/>
              </a:rPr>
              <a:t>ES 415</a:t>
            </a:r>
            <a:endParaRPr b="1" sz="3800">
              <a:solidFill>
                <a:srgbClr val="FFFFFF"/>
              </a:solidFill>
              <a:latin typeface="Montserrat"/>
              <a:ea typeface="Montserrat"/>
              <a:cs typeface="Montserrat"/>
              <a:sym typeface="Montserrat"/>
            </a:endParaRPr>
          </a:p>
        </p:txBody>
      </p:sp>
      <p:sp>
        <p:nvSpPr>
          <p:cNvPr id="135" name="Google Shape;135;p13"/>
          <p:cNvSpPr txBox="1"/>
          <p:nvPr/>
        </p:nvSpPr>
        <p:spPr>
          <a:xfrm>
            <a:off x="2316825" y="1308000"/>
            <a:ext cx="6760800" cy="1619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300">
                <a:solidFill>
                  <a:srgbClr val="82C7A5"/>
                </a:solidFill>
                <a:latin typeface="Lato"/>
                <a:ea typeface="Lato"/>
                <a:cs typeface="Lato"/>
                <a:sym typeface="Lato"/>
              </a:rPr>
              <a:t>Bioinspired Catalysts for renewable energy/Energy Harvesting</a:t>
            </a:r>
            <a:endParaRPr b="1" sz="3300">
              <a:solidFill>
                <a:srgbClr val="82C7A5"/>
              </a:solidFill>
              <a:latin typeface="Lato"/>
              <a:ea typeface="Lato"/>
              <a:cs typeface="Lato"/>
              <a:sym typeface="Lato"/>
            </a:endParaRPr>
          </a:p>
        </p:txBody>
      </p:sp>
      <p:sp>
        <p:nvSpPr>
          <p:cNvPr id="136" name="Google Shape;136;p13"/>
          <p:cNvSpPr txBox="1"/>
          <p:nvPr/>
        </p:nvSpPr>
        <p:spPr>
          <a:xfrm>
            <a:off x="3277125" y="4309750"/>
            <a:ext cx="4912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dk2"/>
                </a:solidFill>
                <a:latin typeface="Lato"/>
                <a:ea typeface="Lato"/>
                <a:cs typeface="Lato"/>
                <a:sym typeface="Lato"/>
              </a:rPr>
              <a:t>Patel Vashisth       19110158</a:t>
            </a:r>
            <a:endParaRPr b="1" sz="2400">
              <a:solidFill>
                <a:schemeClr val="dk2"/>
              </a:solidFill>
              <a:latin typeface="Lato"/>
              <a:ea typeface="Lato"/>
              <a:cs typeface="Lato"/>
              <a:sym typeface="Lato"/>
            </a:endParaRPr>
          </a:p>
          <a:p>
            <a:pPr indent="0" lvl="0" marL="0" rtl="0" algn="l">
              <a:spcBef>
                <a:spcPts val="0"/>
              </a:spcBef>
              <a:spcAft>
                <a:spcPts val="0"/>
              </a:spcAft>
              <a:buNone/>
            </a:pPr>
            <a:r>
              <a:rPr b="1" lang="en" sz="2400">
                <a:solidFill>
                  <a:srgbClr val="D9D9D9"/>
                </a:solidFill>
                <a:latin typeface="Lato"/>
                <a:ea typeface="Lato"/>
                <a:cs typeface="Lato"/>
                <a:sym typeface="Lato"/>
              </a:rPr>
              <a:t>Umang Agrawal   19110173</a:t>
            </a:r>
            <a:endParaRPr b="1" sz="2400">
              <a:solidFill>
                <a:srgbClr val="D9D9D9"/>
              </a:solidFill>
              <a:latin typeface="Lato"/>
              <a:ea typeface="Lato"/>
              <a:cs typeface="Lato"/>
              <a:sym typeface="Lato"/>
            </a:endParaRPr>
          </a:p>
          <a:p>
            <a:pPr indent="0" lvl="0" marL="0" rtl="0" algn="l">
              <a:spcBef>
                <a:spcPts val="0"/>
              </a:spcBef>
              <a:spcAft>
                <a:spcPts val="0"/>
              </a:spcAft>
              <a:buNone/>
            </a:pPr>
            <a:r>
              <a:t/>
            </a:r>
            <a:endParaRPr b="1" sz="2400">
              <a:solidFill>
                <a:srgbClr val="D9D9D9"/>
              </a:solidFill>
              <a:latin typeface="Lato"/>
              <a:ea typeface="Lato"/>
              <a:cs typeface="Lato"/>
              <a:sym typeface="Lato"/>
            </a:endParaRPr>
          </a:p>
        </p:txBody>
      </p:sp>
      <p:sp>
        <p:nvSpPr>
          <p:cNvPr id="137" name="Google Shape;137;p13"/>
          <p:cNvSpPr txBox="1"/>
          <p:nvPr/>
        </p:nvSpPr>
        <p:spPr>
          <a:xfrm>
            <a:off x="3277125" y="3425963"/>
            <a:ext cx="48402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highlight>
                  <a:schemeClr val="dk1"/>
                </a:highlight>
              </a:rPr>
              <a:t>Under the Guidance of </a:t>
            </a:r>
            <a:r>
              <a:rPr b="1" lang="en" sz="1300">
                <a:solidFill>
                  <a:schemeClr val="lt1"/>
                </a:solidFill>
                <a:highlight>
                  <a:schemeClr val="dk1"/>
                </a:highlight>
              </a:rPr>
              <a:t>Prof. Raghavan Ranganathan </a:t>
            </a:r>
            <a:endParaRPr b="1">
              <a:solidFill>
                <a:schemeClr val="lt1"/>
              </a:solidFill>
              <a:highlight>
                <a:schemeClr val="dk1"/>
              </a:highlight>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type="title"/>
          </p:nvPr>
        </p:nvSpPr>
        <p:spPr>
          <a:xfrm>
            <a:off x="1297500" y="393750"/>
            <a:ext cx="7038900" cy="495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000">
                <a:solidFill>
                  <a:srgbClr val="93C47D"/>
                </a:solidFill>
                <a:latin typeface="Libre Franklin"/>
                <a:ea typeface="Libre Franklin"/>
                <a:cs typeface="Libre Franklin"/>
                <a:sym typeface="Libre Franklin"/>
              </a:rPr>
              <a:t>References</a:t>
            </a:r>
            <a:endParaRPr b="1" sz="3000">
              <a:latin typeface="Libre Franklin"/>
              <a:ea typeface="Libre Franklin"/>
              <a:cs typeface="Libre Franklin"/>
              <a:sym typeface="Libre Franklin"/>
            </a:endParaRPr>
          </a:p>
        </p:txBody>
      </p:sp>
      <p:sp>
        <p:nvSpPr>
          <p:cNvPr id="207" name="Google Shape;207;p22"/>
          <p:cNvSpPr txBox="1"/>
          <p:nvPr>
            <p:ph idx="1" type="body"/>
          </p:nvPr>
        </p:nvSpPr>
        <p:spPr>
          <a:xfrm>
            <a:off x="1297500" y="1119000"/>
            <a:ext cx="7038900" cy="3171000"/>
          </a:xfrm>
          <a:prstGeom prst="rect">
            <a:avLst/>
          </a:prstGeom>
          <a:solidFill>
            <a:schemeClr val="dk1"/>
          </a:solidFill>
        </p:spPr>
        <p:txBody>
          <a:bodyPr anchorCtr="0" anchor="t" bIns="91425" lIns="91425" spcFirstLastPara="1" rIns="91425" wrap="square" tIns="91425">
            <a:noAutofit/>
          </a:bodyPr>
          <a:lstStyle/>
          <a:p>
            <a:pPr indent="-298450" lvl="0" marL="457200" rtl="0" algn="l">
              <a:spcBef>
                <a:spcPts val="0"/>
              </a:spcBef>
              <a:spcAft>
                <a:spcPts val="0"/>
              </a:spcAft>
              <a:buSzPts val="1100"/>
              <a:buFont typeface="Be Vietnam"/>
              <a:buChar char="●"/>
            </a:pPr>
            <a:r>
              <a:rPr lang="en" sz="1100">
                <a:latin typeface="Roboto"/>
                <a:ea typeface="Roboto"/>
                <a:cs typeface="Roboto"/>
                <a:sym typeface="Roboto"/>
              </a:rPr>
              <a:t>Yu, E.H.; Scott, K. Enzymatic Biofuel Cells—Fabrication of Enzyme Electrodes. Energies 2010, 3, 23-42.</a:t>
            </a:r>
            <a:r>
              <a:rPr lang="en" sz="1100">
                <a:uFill>
                  <a:noFill/>
                </a:uFill>
                <a:latin typeface="Roboto"/>
                <a:ea typeface="Roboto"/>
                <a:cs typeface="Roboto"/>
                <a:sym typeface="Roboto"/>
                <a:hlinkClick r:id="rId3"/>
              </a:rPr>
              <a:t> </a:t>
            </a:r>
            <a:r>
              <a:rPr lang="en" sz="1100" u="sng">
                <a:latin typeface="Roboto"/>
                <a:ea typeface="Roboto"/>
                <a:cs typeface="Roboto"/>
                <a:sym typeface="Roboto"/>
                <a:hlinkClick r:id="rId4"/>
              </a:rPr>
              <a:t>https://doi.org/10.3390/en3010023</a:t>
            </a:r>
            <a:r>
              <a:rPr lang="en" sz="1100">
                <a:latin typeface="Roboto"/>
                <a:ea typeface="Roboto"/>
                <a:cs typeface="Roboto"/>
                <a:sym typeface="Roboto"/>
              </a:rPr>
              <a:t>.</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Yu, E.H., Scott, K. (2020). Enzymatic Biofuel Cells—Fabrication of Enzyme Electrodes. Current Opinion in Electrochemistry, 22, 88-94.</a:t>
            </a:r>
            <a:r>
              <a:rPr lang="en" sz="1100">
                <a:uFill>
                  <a:noFill/>
                </a:uFill>
                <a:latin typeface="Roboto"/>
                <a:ea typeface="Roboto"/>
                <a:cs typeface="Roboto"/>
                <a:sym typeface="Roboto"/>
                <a:hlinkClick r:id="rId5"/>
              </a:rPr>
              <a:t> </a:t>
            </a:r>
            <a:r>
              <a:rPr lang="en" sz="1100" u="sng">
                <a:latin typeface="Roboto"/>
                <a:ea typeface="Roboto"/>
                <a:cs typeface="Roboto"/>
                <a:sym typeface="Roboto"/>
                <a:hlinkClick r:id="rId6"/>
              </a:rPr>
              <a:t>https://doi.org/10.1016/j.coelec.2020.06.007</a:t>
            </a:r>
            <a:r>
              <a:rPr lang="en" sz="1100">
                <a:latin typeface="Roboto"/>
                <a:ea typeface="Roboto"/>
                <a:cs typeface="Roboto"/>
                <a:sym typeface="Roboto"/>
              </a:rPr>
              <a:t>.</a:t>
            </a:r>
            <a:endParaRPr sz="1100">
              <a:latin typeface="Roboto"/>
              <a:ea typeface="Roboto"/>
              <a:cs typeface="Roboto"/>
              <a:sym typeface="Roboto"/>
            </a:endParaRPr>
          </a:p>
          <a:p>
            <a:pPr indent="-298450" lvl="0" marL="457200" rtl="0" algn="l">
              <a:lnSpc>
                <a:spcPct val="175000"/>
              </a:lnSpc>
              <a:spcBef>
                <a:spcPts val="0"/>
              </a:spcBef>
              <a:spcAft>
                <a:spcPts val="0"/>
              </a:spcAft>
              <a:buSzPts val="1100"/>
              <a:buFont typeface="Roboto"/>
              <a:buChar char="●"/>
            </a:pPr>
            <a:r>
              <a:rPr lang="en" sz="1100">
                <a:latin typeface="Roboto"/>
                <a:ea typeface="Roboto"/>
                <a:cs typeface="Roboto"/>
                <a:sym typeface="Roboto"/>
              </a:rPr>
              <a:t>""Cytochrome P450." Wikipedia. Accessed April 25, 2023. </a:t>
            </a:r>
            <a:r>
              <a:rPr lang="en" sz="1100" u="sng">
                <a:latin typeface="Roboto"/>
                <a:ea typeface="Roboto"/>
                <a:cs typeface="Roboto"/>
                <a:sym typeface="Roboto"/>
                <a:hlinkClick r:id="rId7"/>
              </a:rPr>
              <a:t>https://en.wikipedia.org/wiki/Cytochrome_P450</a:t>
            </a:r>
            <a:r>
              <a:rPr lang="en" sz="1100">
                <a:latin typeface="Roboto"/>
                <a:ea typeface="Roboto"/>
                <a:cs typeface="Roboto"/>
                <a:sym typeface="Roboto"/>
              </a:rPr>
              <a:t>.</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"Enzymatic Biofuel Cell." Wikipedia. Accessed April 25, 2023.</a:t>
            </a:r>
            <a:r>
              <a:rPr lang="en" sz="1100">
                <a:uFill>
                  <a:noFill/>
                </a:uFill>
                <a:latin typeface="Roboto"/>
                <a:ea typeface="Roboto"/>
                <a:cs typeface="Roboto"/>
                <a:sym typeface="Roboto"/>
                <a:hlinkClick r:id="rId8"/>
              </a:rPr>
              <a:t> </a:t>
            </a:r>
            <a:r>
              <a:rPr lang="en" sz="1100" u="sng">
                <a:latin typeface="Roboto"/>
                <a:ea typeface="Roboto"/>
                <a:cs typeface="Roboto"/>
                <a:sym typeface="Roboto"/>
                <a:hlinkClick r:id="rId9"/>
              </a:rPr>
              <a:t>https://en.wikipedia.org/wiki/Enzymatic_biofuel_cell</a:t>
            </a:r>
            <a:r>
              <a:rPr lang="en" sz="1100">
                <a:latin typeface="Roboto"/>
                <a:ea typeface="Roboto"/>
                <a:cs typeface="Roboto"/>
                <a:sym typeface="Roboto"/>
              </a:rPr>
              <a:t>.</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"Photosystem." ScienceDirect. Accessed April 25, 2023.</a:t>
            </a:r>
            <a:r>
              <a:rPr lang="en" sz="1100">
                <a:uFill>
                  <a:noFill/>
                </a:uFill>
                <a:latin typeface="Roboto"/>
                <a:ea typeface="Roboto"/>
                <a:cs typeface="Roboto"/>
                <a:sym typeface="Roboto"/>
                <a:hlinkClick r:id="rId10"/>
              </a:rPr>
              <a:t> </a:t>
            </a:r>
            <a:r>
              <a:rPr lang="en" sz="1100" u="sng">
                <a:latin typeface="Roboto"/>
                <a:ea typeface="Roboto"/>
                <a:cs typeface="Roboto"/>
                <a:sym typeface="Roboto"/>
                <a:hlinkClick r:id="rId11"/>
              </a:rPr>
              <a:t>https://www.sciencedirect.com/topics/agricultural-and-biological-sciences/photosystem</a:t>
            </a:r>
            <a:r>
              <a:rPr lang="en" sz="1100">
                <a:latin typeface="Roboto"/>
                <a:ea typeface="Roboto"/>
                <a:cs typeface="Roboto"/>
                <a:sym typeface="Roboto"/>
              </a:rPr>
              <a:t>.</a:t>
            </a:r>
            <a:endParaRPr sz="1100">
              <a:latin typeface="Roboto"/>
              <a:ea typeface="Roboto"/>
              <a:cs typeface="Roboto"/>
              <a:sym typeface="Roboto"/>
            </a:endParaRPr>
          </a:p>
          <a:p>
            <a:pPr indent="-298450" lvl="0" marL="457200" rtl="0" algn="l">
              <a:spcBef>
                <a:spcPts val="0"/>
              </a:spcBef>
              <a:spcAft>
                <a:spcPts val="0"/>
              </a:spcAft>
              <a:buSzPts val="1100"/>
              <a:buFont typeface="Roboto"/>
              <a:buChar char="●"/>
            </a:pPr>
            <a:r>
              <a:rPr lang="en" sz="1100">
                <a:latin typeface="Roboto"/>
                <a:ea typeface="Roboto"/>
                <a:cs typeface="Roboto"/>
                <a:sym typeface="Roboto"/>
              </a:rPr>
              <a:t>L. Castro-Grijalba, R. Reyes-Serrano, G. Morales-Ortega, J. F. Escobar-García, S. Martínez-Martínez, E. A. Chavez-Rivas, "Electrochemical analysis of a glucose/O2 enzymatic biofuel cell using [FeFe]-hydrogenases and bilirubin oxidase immobilized on chitosan-carbon nanotubes," Journal of Electroanalytical Chemistry, vol. 895, 2021, article number 115431.</a:t>
            </a:r>
            <a:r>
              <a:rPr lang="en" sz="1100">
                <a:uFill>
                  <a:noFill/>
                </a:uFill>
                <a:latin typeface="Roboto"/>
                <a:ea typeface="Roboto"/>
                <a:cs typeface="Roboto"/>
                <a:sym typeface="Roboto"/>
                <a:hlinkClick r:id="rId12"/>
              </a:rPr>
              <a:t> </a:t>
            </a:r>
            <a:r>
              <a:rPr lang="en" sz="1100" u="sng">
                <a:latin typeface="Roboto"/>
                <a:ea typeface="Roboto"/>
                <a:cs typeface="Roboto"/>
                <a:sym typeface="Roboto"/>
                <a:hlinkClick r:id="rId13"/>
              </a:rPr>
              <a:t>https://doi.org/10.1016/j.jelechem.2021.115431</a:t>
            </a:r>
            <a:endParaRPr sz="11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3"/>
          <p:cNvSpPr txBox="1"/>
          <p:nvPr>
            <p:ph idx="1" type="body"/>
          </p:nvPr>
        </p:nvSpPr>
        <p:spPr>
          <a:xfrm>
            <a:off x="2590625" y="17419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5200"/>
              <a:t>THANK YOU! </a:t>
            </a:r>
            <a:r>
              <a:rPr lang="en" sz="4000"/>
              <a:t> </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4"/>
          <p:cNvSpPr txBox="1"/>
          <p:nvPr>
            <p:ph type="title"/>
          </p:nvPr>
        </p:nvSpPr>
        <p:spPr>
          <a:xfrm>
            <a:off x="1297500" y="393750"/>
            <a:ext cx="7038900" cy="495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000">
                <a:solidFill>
                  <a:srgbClr val="93C47D"/>
                </a:solidFill>
                <a:latin typeface="Libre Franklin"/>
                <a:ea typeface="Libre Franklin"/>
                <a:cs typeface="Libre Franklin"/>
                <a:sym typeface="Libre Franklin"/>
              </a:rPr>
              <a:t>Introduction</a:t>
            </a:r>
            <a:endParaRPr b="1" sz="3000">
              <a:solidFill>
                <a:srgbClr val="93C47D"/>
              </a:solidFill>
              <a:latin typeface="Libre Franklin"/>
              <a:ea typeface="Libre Franklin"/>
              <a:cs typeface="Libre Franklin"/>
              <a:sym typeface="Libre Franklin"/>
            </a:endParaRPr>
          </a:p>
        </p:txBody>
      </p:sp>
      <p:sp>
        <p:nvSpPr>
          <p:cNvPr id="143" name="Google Shape;143;p14"/>
          <p:cNvSpPr txBox="1"/>
          <p:nvPr>
            <p:ph idx="1" type="body"/>
          </p:nvPr>
        </p:nvSpPr>
        <p:spPr>
          <a:xfrm>
            <a:off x="1297500" y="1119000"/>
            <a:ext cx="7038900" cy="3171000"/>
          </a:xfrm>
          <a:prstGeom prst="rect">
            <a:avLst/>
          </a:prstGeom>
          <a:solidFill>
            <a:schemeClr val="dk1"/>
          </a:solidFill>
        </p:spPr>
        <p:txBody>
          <a:bodyPr anchorCtr="0" anchor="t" bIns="91425" lIns="91425" spcFirstLastPara="1" rIns="91425" wrap="square" tIns="91425">
            <a:noAutofit/>
          </a:bodyPr>
          <a:lstStyle/>
          <a:p>
            <a:pPr indent="-311150" lvl="0" marL="457200" rtl="0" algn="l">
              <a:lnSpc>
                <a:spcPct val="150000"/>
              </a:lnSpc>
              <a:spcBef>
                <a:spcPts val="0"/>
              </a:spcBef>
              <a:spcAft>
                <a:spcPts val="0"/>
              </a:spcAft>
              <a:buSzPts val="1300"/>
              <a:buFont typeface="Be Vietnam"/>
              <a:buChar char="●"/>
            </a:pPr>
            <a:r>
              <a:rPr lang="en">
                <a:latin typeface="Be Vietnam"/>
                <a:ea typeface="Be Vietnam"/>
                <a:cs typeface="Be Vietnam"/>
                <a:sym typeface="Be Vietnam"/>
              </a:rPr>
              <a:t>Renewable energy and energy harvesting play a critical role in addressing the growing energy demands of the world, while also reducing greenhouse gas emissions and mitigating climate change.</a:t>
            </a:r>
            <a:endParaRPr>
              <a:latin typeface="Be Vietnam"/>
              <a:ea typeface="Be Vietnam"/>
              <a:cs typeface="Be Vietnam"/>
              <a:sym typeface="Be Vietnam"/>
            </a:endParaRPr>
          </a:p>
          <a:p>
            <a:pPr indent="-311150" lvl="0" marL="457200" rtl="0" algn="l">
              <a:lnSpc>
                <a:spcPct val="150000"/>
              </a:lnSpc>
              <a:spcBef>
                <a:spcPts val="0"/>
              </a:spcBef>
              <a:spcAft>
                <a:spcPts val="0"/>
              </a:spcAft>
              <a:buSzPts val="1300"/>
              <a:buFont typeface="Be Vietnam"/>
              <a:buChar char="●"/>
            </a:pPr>
            <a:r>
              <a:rPr lang="en">
                <a:latin typeface="Be Vietnam"/>
                <a:ea typeface="Be Vietnam"/>
                <a:cs typeface="Be Vietnam"/>
                <a:sym typeface="Be Vietnam"/>
              </a:rPr>
              <a:t>Bioinspired catalysts are catalysts that are designed based on natural catalysts found in biological systems, such as enzymes. </a:t>
            </a:r>
            <a:endParaRPr>
              <a:latin typeface="Be Vietnam"/>
              <a:ea typeface="Be Vietnam"/>
              <a:cs typeface="Be Vietnam"/>
              <a:sym typeface="Be Vietnam"/>
            </a:endParaRPr>
          </a:p>
          <a:p>
            <a:pPr indent="-311150" lvl="0" marL="457200" rtl="0" algn="l">
              <a:lnSpc>
                <a:spcPct val="150000"/>
              </a:lnSpc>
              <a:spcBef>
                <a:spcPts val="0"/>
              </a:spcBef>
              <a:spcAft>
                <a:spcPts val="0"/>
              </a:spcAft>
              <a:buSzPts val="1300"/>
              <a:buFont typeface="Be Vietnam"/>
              <a:buChar char="●"/>
            </a:pPr>
            <a:r>
              <a:rPr lang="en">
                <a:latin typeface="Be Vietnam"/>
                <a:ea typeface="Be Vietnam"/>
                <a:cs typeface="Be Vietnam"/>
                <a:sym typeface="Be Vietnam"/>
              </a:rPr>
              <a:t>These catalysts are designed to mimic the structure and function of the natural catalysts, and they are used to accelerate chemical reactions in a variety of applications, including renewable energy and energy harvesting.</a:t>
            </a:r>
            <a:endParaRPr>
              <a:latin typeface="Be Vietnam"/>
              <a:ea typeface="Be Vietnam"/>
              <a:cs typeface="Be Vietnam"/>
              <a:sym typeface="Be Vietnam"/>
            </a:endParaRPr>
          </a:p>
          <a:p>
            <a:pPr indent="-311150" lvl="0" marL="457200" rtl="0" algn="l">
              <a:lnSpc>
                <a:spcPct val="150000"/>
              </a:lnSpc>
              <a:spcBef>
                <a:spcPts val="0"/>
              </a:spcBef>
              <a:spcAft>
                <a:spcPts val="0"/>
              </a:spcAft>
              <a:buSzPts val="1300"/>
              <a:buFont typeface="Be Vietnam"/>
              <a:buChar char="●"/>
            </a:pPr>
            <a:r>
              <a:rPr lang="en">
                <a:latin typeface="Be Vietnam"/>
                <a:ea typeface="Be Vietnam"/>
                <a:cs typeface="Be Vietnam"/>
                <a:sym typeface="Be Vietnam"/>
              </a:rPr>
              <a:t>Bioinspired catalysts are particularly relevant to renewable energy and energy harvesting because they are often more efficient and selective than traditional catalysts</a:t>
            </a:r>
            <a:endParaRPr>
              <a:latin typeface="Be Vietnam"/>
              <a:ea typeface="Be Vietnam"/>
              <a:cs typeface="Be Vietnam"/>
              <a:sym typeface="Be Vietnam"/>
            </a:endParaRPr>
          </a:p>
          <a:p>
            <a:pPr indent="0" lvl="0" marL="0" rtl="0" algn="l">
              <a:spcBef>
                <a:spcPts val="1200"/>
              </a:spcBef>
              <a:spcAft>
                <a:spcPts val="1200"/>
              </a:spcAft>
              <a:buNone/>
            </a:pPr>
            <a:r>
              <a:t/>
            </a:r>
            <a:endParaRPr>
              <a:latin typeface="Be Vietnam"/>
              <a:ea typeface="Be Vietnam"/>
              <a:cs typeface="Be Vietnam"/>
              <a:sym typeface="Be Vietna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495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000">
                <a:solidFill>
                  <a:srgbClr val="93C47D"/>
                </a:solidFill>
                <a:latin typeface="Libre Franklin"/>
                <a:ea typeface="Libre Franklin"/>
                <a:cs typeface="Libre Franklin"/>
                <a:sym typeface="Libre Franklin"/>
              </a:rPr>
              <a:t>Examples of Bioinspired Catalysts</a:t>
            </a:r>
            <a:endParaRPr b="1" sz="3000">
              <a:solidFill>
                <a:srgbClr val="93C47D"/>
              </a:solidFill>
              <a:latin typeface="Libre Franklin"/>
              <a:ea typeface="Libre Franklin"/>
              <a:cs typeface="Libre Franklin"/>
              <a:sym typeface="Libre Franklin"/>
            </a:endParaRPr>
          </a:p>
          <a:p>
            <a:pPr indent="0" lvl="0" marL="0" rtl="0" algn="ctr">
              <a:spcBef>
                <a:spcPts val="0"/>
              </a:spcBef>
              <a:spcAft>
                <a:spcPts val="0"/>
              </a:spcAft>
              <a:buNone/>
            </a:pPr>
            <a:r>
              <a:t/>
            </a:r>
            <a:endParaRPr b="1" sz="3000">
              <a:latin typeface="Libre Franklin"/>
              <a:ea typeface="Libre Franklin"/>
              <a:cs typeface="Libre Franklin"/>
              <a:sym typeface="Libre Franklin"/>
            </a:endParaRPr>
          </a:p>
        </p:txBody>
      </p:sp>
      <p:sp>
        <p:nvSpPr>
          <p:cNvPr id="149" name="Google Shape;149;p15"/>
          <p:cNvSpPr txBox="1"/>
          <p:nvPr>
            <p:ph idx="1" type="body"/>
          </p:nvPr>
        </p:nvSpPr>
        <p:spPr>
          <a:xfrm>
            <a:off x="1297500" y="1030500"/>
            <a:ext cx="7332600" cy="31710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latin typeface="Libre Franklin"/>
                <a:ea typeface="Libre Franklin"/>
                <a:cs typeface="Libre Franklin"/>
                <a:sym typeface="Libre Franklin"/>
              </a:rPr>
              <a:t>Bioinspired catalysis is a field of research that aims to mimic or learn from the catalytic processes that occur in living organisms, such as enzymes, cofactors and photosynthetic systems</a:t>
            </a:r>
            <a:endParaRPr sz="1200">
              <a:latin typeface="Libre Franklin"/>
              <a:ea typeface="Libre Franklin"/>
              <a:cs typeface="Libre Franklin"/>
              <a:sym typeface="Libre Franklin"/>
            </a:endParaRPr>
          </a:p>
          <a:p>
            <a:pPr indent="0" lvl="0" marL="0" rtl="0" algn="l">
              <a:spcBef>
                <a:spcPts val="1500"/>
              </a:spcBef>
              <a:spcAft>
                <a:spcPts val="0"/>
              </a:spcAft>
              <a:buNone/>
            </a:pPr>
            <a:r>
              <a:rPr lang="en" sz="1200">
                <a:latin typeface="Libre Franklin"/>
                <a:ea typeface="Libre Franklin"/>
                <a:cs typeface="Libre Franklin"/>
                <a:sym typeface="Libre Franklin"/>
              </a:rPr>
              <a:t>Some key examples of bioinspired catalysts include:</a:t>
            </a:r>
            <a:endParaRPr sz="1200">
              <a:latin typeface="Libre Franklin"/>
              <a:ea typeface="Libre Franklin"/>
              <a:cs typeface="Libre Franklin"/>
              <a:sym typeface="Libre Franklin"/>
            </a:endParaRPr>
          </a:p>
          <a:p>
            <a:pPr indent="-304800" lvl="0" marL="457200" rtl="0" algn="l">
              <a:spcBef>
                <a:spcPts val="1500"/>
              </a:spcBef>
              <a:spcAft>
                <a:spcPts val="0"/>
              </a:spcAft>
              <a:buClr>
                <a:schemeClr val="lt1"/>
              </a:buClr>
              <a:buSzPts val="1200"/>
              <a:buFont typeface="Libre Franklin"/>
              <a:buAutoNum type="arabicPeriod"/>
            </a:pPr>
            <a:r>
              <a:rPr lang="en" sz="1200">
                <a:latin typeface="Libre Franklin"/>
                <a:ea typeface="Libre Franklin"/>
                <a:cs typeface="Libre Franklin"/>
                <a:sym typeface="Libre Franklin"/>
              </a:rPr>
              <a:t>Photosystem II (PSII) - This is a complex of proteins and pigments found in plants and algae that is responsible for converting sunlight into chemical energy. </a:t>
            </a:r>
            <a:endParaRPr sz="1200">
              <a:latin typeface="Libre Franklin"/>
              <a:ea typeface="Libre Franklin"/>
              <a:cs typeface="Libre Franklin"/>
              <a:sym typeface="Libre Franklin"/>
            </a:endParaRPr>
          </a:p>
          <a:p>
            <a:pPr indent="-304800" lvl="0" marL="457200" rtl="0" algn="l">
              <a:spcBef>
                <a:spcPts val="0"/>
              </a:spcBef>
              <a:spcAft>
                <a:spcPts val="0"/>
              </a:spcAft>
              <a:buClr>
                <a:schemeClr val="lt1"/>
              </a:buClr>
              <a:buSzPts val="1200"/>
              <a:buFont typeface="Libre Franklin"/>
              <a:buAutoNum type="arabicPeriod"/>
            </a:pPr>
            <a:r>
              <a:rPr lang="en" sz="1200">
                <a:latin typeface="Libre Franklin"/>
                <a:ea typeface="Libre Franklin"/>
                <a:cs typeface="Libre Franklin"/>
                <a:sym typeface="Libre Franklin"/>
              </a:rPr>
              <a:t>Hydrogenases - These are enzymes found in some bacteria that catalyze the conversion of protons and electrons into hydrogen gas. </a:t>
            </a:r>
            <a:endParaRPr sz="1200">
              <a:latin typeface="Libre Franklin"/>
              <a:ea typeface="Libre Franklin"/>
              <a:cs typeface="Libre Franklin"/>
              <a:sym typeface="Libre Franklin"/>
            </a:endParaRPr>
          </a:p>
          <a:p>
            <a:pPr indent="-304800" lvl="0" marL="457200" rtl="0" algn="l">
              <a:spcBef>
                <a:spcPts val="0"/>
              </a:spcBef>
              <a:spcAft>
                <a:spcPts val="0"/>
              </a:spcAft>
              <a:buClr>
                <a:schemeClr val="lt1"/>
              </a:buClr>
              <a:buSzPts val="1200"/>
              <a:buFont typeface="Libre Franklin"/>
              <a:buAutoNum type="arabicPeriod"/>
            </a:pPr>
            <a:r>
              <a:rPr lang="en" sz="1200">
                <a:latin typeface="Libre Franklin"/>
                <a:ea typeface="Libre Franklin"/>
                <a:cs typeface="Libre Franklin"/>
                <a:sym typeface="Libre Franklin"/>
              </a:rPr>
              <a:t>Cytochrome P450 - This is a family of enzymes found in many organisms that are involved in the metabolism of drugs and other compounds. </a:t>
            </a:r>
            <a:endParaRPr sz="1200">
              <a:latin typeface="Libre Franklin"/>
              <a:ea typeface="Libre Franklin"/>
              <a:cs typeface="Libre Franklin"/>
              <a:sym typeface="Libre Franklin"/>
            </a:endParaRPr>
          </a:p>
          <a:p>
            <a:pPr indent="0" lvl="0" marL="0" rtl="0" algn="l">
              <a:spcBef>
                <a:spcPts val="1500"/>
              </a:spcBef>
              <a:spcAft>
                <a:spcPts val="1200"/>
              </a:spcAft>
              <a:buNone/>
            </a:pPr>
            <a:r>
              <a:t/>
            </a:r>
            <a:endParaRPr sz="1200">
              <a:latin typeface="Libre Franklin"/>
              <a:ea typeface="Libre Franklin"/>
              <a:cs typeface="Libre Franklin"/>
              <a:sym typeface="Libre Franklin"/>
            </a:endParaRPr>
          </a:p>
        </p:txBody>
      </p:sp>
      <p:pic>
        <p:nvPicPr>
          <p:cNvPr id="150" name="Google Shape;150;p15"/>
          <p:cNvPicPr preferRelativeResize="0"/>
          <p:nvPr/>
        </p:nvPicPr>
        <p:blipFill rotWithShape="1">
          <a:blip r:embed="rId3">
            <a:alphaModFix/>
          </a:blip>
          <a:srcRect b="0" l="13894" r="14743" t="0"/>
          <a:stretch/>
        </p:blipFill>
        <p:spPr>
          <a:xfrm>
            <a:off x="210175" y="3621475"/>
            <a:ext cx="2712225" cy="1522025"/>
          </a:xfrm>
          <a:prstGeom prst="rect">
            <a:avLst/>
          </a:prstGeom>
          <a:noFill/>
          <a:ln>
            <a:noFill/>
          </a:ln>
        </p:spPr>
      </p:pic>
      <p:pic>
        <p:nvPicPr>
          <p:cNvPr id="151" name="Google Shape;151;p15"/>
          <p:cNvPicPr preferRelativeResize="0"/>
          <p:nvPr/>
        </p:nvPicPr>
        <p:blipFill>
          <a:blip r:embed="rId4">
            <a:alphaModFix/>
          </a:blip>
          <a:stretch>
            <a:fillRect/>
          </a:stretch>
        </p:blipFill>
        <p:spPr>
          <a:xfrm>
            <a:off x="3472908" y="3621475"/>
            <a:ext cx="2491943" cy="1522025"/>
          </a:xfrm>
          <a:prstGeom prst="rect">
            <a:avLst/>
          </a:prstGeom>
          <a:noFill/>
          <a:ln>
            <a:noFill/>
          </a:ln>
        </p:spPr>
      </p:pic>
      <p:pic>
        <p:nvPicPr>
          <p:cNvPr id="152" name="Google Shape;152;p15"/>
          <p:cNvPicPr preferRelativeResize="0"/>
          <p:nvPr/>
        </p:nvPicPr>
        <p:blipFill rotWithShape="1">
          <a:blip r:embed="rId5">
            <a:alphaModFix/>
          </a:blip>
          <a:srcRect b="7291" l="9714" r="17790" t="10132"/>
          <a:stretch/>
        </p:blipFill>
        <p:spPr>
          <a:xfrm>
            <a:off x="6515350" y="3621475"/>
            <a:ext cx="2335900" cy="1522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495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000">
                <a:solidFill>
                  <a:srgbClr val="93C47D"/>
                </a:solidFill>
                <a:latin typeface="Libre Franklin"/>
                <a:ea typeface="Libre Franklin"/>
                <a:cs typeface="Libre Franklin"/>
                <a:sym typeface="Libre Franklin"/>
              </a:rPr>
              <a:t>Types of Bioinspired Catalysts</a:t>
            </a:r>
            <a:endParaRPr b="1" sz="3000">
              <a:solidFill>
                <a:srgbClr val="93C47D"/>
              </a:solidFill>
              <a:latin typeface="Libre Franklin"/>
              <a:ea typeface="Libre Franklin"/>
              <a:cs typeface="Libre Franklin"/>
              <a:sym typeface="Libre Franklin"/>
            </a:endParaRPr>
          </a:p>
          <a:p>
            <a:pPr indent="0" lvl="0" marL="0" rtl="0" algn="ctr">
              <a:spcBef>
                <a:spcPts val="0"/>
              </a:spcBef>
              <a:spcAft>
                <a:spcPts val="0"/>
              </a:spcAft>
              <a:buNone/>
            </a:pPr>
            <a:r>
              <a:t/>
            </a:r>
            <a:endParaRPr b="1" sz="3000">
              <a:latin typeface="Libre Franklin"/>
              <a:ea typeface="Libre Franklin"/>
              <a:cs typeface="Libre Franklin"/>
              <a:sym typeface="Libre Franklin"/>
            </a:endParaRPr>
          </a:p>
        </p:txBody>
      </p:sp>
      <p:sp>
        <p:nvSpPr>
          <p:cNvPr id="158" name="Google Shape;158;p16"/>
          <p:cNvSpPr txBox="1"/>
          <p:nvPr>
            <p:ph idx="1" type="body"/>
          </p:nvPr>
        </p:nvSpPr>
        <p:spPr>
          <a:xfrm>
            <a:off x="3541825" y="1030500"/>
            <a:ext cx="5088300" cy="31710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Be Vietnam"/>
                <a:ea typeface="Be Vietnam"/>
                <a:cs typeface="Be Vietnam"/>
                <a:sym typeface="Be Vietnam"/>
              </a:rPr>
              <a:t>These are the types of bioinspired catalysts used for energy harvesting:-</a:t>
            </a:r>
            <a:endParaRPr sz="1200">
              <a:latin typeface="Be Vietnam"/>
              <a:ea typeface="Be Vietnam"/>
              <a:cs typeface="Be Vietnam"/>
              <a:sym typeface="Be Vietnam"/>
            </a:endParaRPr>
          </a:p>
          <a:p>
            <a:pPr indent="0" lvl="0" marL="0" rtl="0" algn="l">
              <a:spcBef>
                <a:spcPts val="0"/>
              </a:spcBef>
              <a:spcAft>
                <a:spcPts val="0"/>
              </a:spcAft>
              <a:buNone/>
            </a:pPr>
            <a:r>
              <a:t/>
            </a:r>
            <a:endParaRPr sz="1200">
              <a:latin typeface="Be Vietnam"/>
              <a:ea typeface="Be Vietnam"/>
              <a:cs typeface="Be Vietnam"/>
              <a:sym typeface="Be Vietnam"/>
            </a:endParaRPr>
          </a:p>
          <a:p>
            <a:pPr indent="-304800" lvl="0" marL="457200" rtl="0" algn="l">
              <a:spcBef>
                <a:spcPts val="1500"/>
              </a:spcBef>
              <a:spcAft>
                <a:spcPts val="0"/>
              </a:spcAft>
              <a:buSzPts val="1200"/>
              <a:buFont typeface="Libre Franklin"/>
              <a:buAutoNum type="arabicPeriod"/>
            </a:pPr>
            <a:r>
              <a:rPr b="1" lang="en" sz="1200">
                <a:latin typeface="Libre Franklin"/>
                <a:ea typeface="Libre Franklin"/>
                <a:cs typeface="Libre Franklin"/>
                <a:sym typeface="Libre Franklin"/>
              </a:rPr>
              <a:t>Enzymatic biofuel cells</a:t>
            </a:r>
            <a:r>
              <a:rPr lang="en" sz="1200">
                <a:latin typeface="Libre Franklin"/>
                <a:ea typeface="Libre Franklin"/>
                <a:cs typeface="Libre Franklin"/>
                <a:sym typeface="Libre Franklin"/>
              </a:rPr>
              <a:t>: Use enzymes to convert organic fuels into electrical energy; potential for medical devices and small electronic devices</a:t>
            </a:r>
            <a:endParaRPr sz="1200">
              <a:latin typeface="Libre Franklin"/>
              <a:ea typeface="Libre Franklin"/>
              <a:cs typeface="Libre Franklin"/>
              <a:sym typeface="Libre Franklin"/>
            </a:endParaRPr>
          </a:p>
          <a:p>
            <a:pPr indent="-304800" lvl="0" marL="457200" rtl="0" algn="l">
              <a:spcBef>
                <a:spcPts val="0"/>
              </a:spcBef>
              <a:spcAft>
                <a:spcPts val="0"/>
              </a:spcAft>
              <a:buSzPts val="1200"/>
              <a:buFont typeface="Libre Franklin"/>
              <a:buAutoNum type="arabicPeriod"/>
            </a:pPr>
            <a:r>
              <a:rPr b="1" lang="en" sz="1200">
                <a:latin typeface="Libre Franklin"/>
                <a:ea typeface="Libre Franklin"/>
                <a:cs typeface="Libre Franklin"/>
                <a:sym typeface="Libre Franklin"/>
              </a:rPr>
              <a:t>Photosynthetic biohybrid systems</a:t>
            </a:r>
            <a:r>
              <a:rPr lang="en" sz="1200">
                <a:latin typeface="Libre Franklin"/>
                <a:ea typeface="Libre Franklin"/>
                <a:cs typeface="Libre Franklin"/>
                <a:sym typeface="Libre Franklin"/>
              </a:rPr>
              <a:t>: Use natural or artificial photosynthetic complexes to convert solar energy into electrical energy; high energy conversion efficiencies and sustainable</a:t>
            </a:r>
            <a:endParaRPr sz="1200">
              <a:latin typeface="Libre Franklin"/>
              <a:ea typeface="Libre Franklin"/>
              <a:cs typeface="Libre Franklin"/>
              <a:sym typeface="Libre Franklin"/>
            </a:endParaRPr>
          </a:p>
          <a:p>
            <a:pPr indent="-304800" lvl="0" marL="457200" rtl="0" algn="l">
              <a:spcBef>
                <a:spcPts val="0"/>
              </a:spcBef>
              <a:spcAft>
                <a:spcPts val="0"/>
              </a:spcAft>
              <a:buSzPts val="1200"/>
              <a:buFont typeface="Libre Franklin"/>
              <a:buAutoNum type="arabicPeriod"/>
            </a:pPr>
            <a:r>
              <a:rPr b="1" lang="en" sz="1200">
                <a:latin typeface="Libre Franklin"/>
                <a:ea typeface="Libre Franklin"/>
                <a:cs typeface="Libre Franklin"/>
                <a:sym typeface="Libre Franklin"/>
              </a:rPr>
              <a:t>Biomimetic membranes:</a:t>
            </a:r>
            <a:r>
              <a:rPr lang="en" sz="1200">
                <a:latin typeface="Libre Franklin"/>
                <a:ea typeface="Libre Franklin"/>
                <a:cs typeface="Libre Franklin"/>
                <a:sym typeface="Libre Franklin"/>
              </a:rPr>
              <a:t> Synthetic membranes that mimic natural biological membranes; used for proton exchange reactions in energy harvesting processes such as fuel cells and electrolysis</a:t>
            </a:r>
            <a:endParaRPr sz="1200">
              <a:latin typeface="Libre Franklin"/>
              <a:ea typeface="Libre Franklin"/>
              <a:cs typeface="Libre Franklin"/>
              <a:sym typeface="Libre Franklin"/>
            </a:endParaRPr>
          </a:p>
          <a:p>
            <a:pPr indent="-304800" lvl="0" marL="457200" rtl="0" algn="l">
              <a:spcBef>
                <a:spcPts val="0"/>
              </a:spcBef>
              <a:spcAft>
                <a:spcPts val="0"/>
              </a:spcAft>
              <a:buSzPts val="1200"/>
              <a:buFont typeface="Libre Franklin"/>
              <a:buAutoNum type="arabicPeriod"/>
            </a:pPr>
            <a:r>
              <a:rPr b="1" lang="en" sz="1200">
                <a:latin typeface="Libre Franklin"/>
                <a:ea typeface="Libre Franklin"/>
                <a:cs typeface="Libre Franklin"/>
                <a:sym typeface="Libre Franklin"/>
              </a:rPr>
              <a:t>Bioinspired electrocatalysts: </a:t>
            </a:r>
            <a:r>
              <a:rPr lang="en" sz="1200">
                <a:latin typeface="Libre Franklin"/>
                <a:ea typeface="Libre Franklin"/>
                <a:cs typeface="Libre Franklin"/>
                <a:sym typeface="Libre Franklin"/>
              </a:rPr>
              <a:t>Materials that mimic natural enzymes to enhance efficiency of chemical reactions in fuel cells</a:t>
            </a:r>
            <a:endParaRPr sz="1200">
              <a:latin typeface="Libre Franklin"/>
              <a:ea typeface="Libre Franklin"/>
              <a:cs typeface="Libre Franklin"/>
              <a:sym typeface="Libre Franklin"/>
            </a:endParaRPr>
          </a:p>
          <a:p>
            <a:pPr indent="0" lvl="0" marL="0" rtl="0" algn="l">
              <a:spcBef>
                <a:spcPts val="1500"/>
              </a:spcBef>
              <a:spcAft>
                <a:spcPts val="0"/>
              </a:spcAft>
              <a:buNone/>
            </a:pPr>
            <a:r>
              <a:t/>
            </a:r>
            <a:endParaRPr sz="1200">
              <a:latin typeface="Be Vietnam"/>
              <a:ea typeface="Be Vietnam"/>
              <a:cs typeface="Be Vietnam"/>
              <a:sym typeface="Be Vietnam"/>
            </a:endParaRPr>
          </a:p>
          <a:p>
            <a:pPr indent="0" lvl="0" marL="0" rtl="0" algn="l">
              <a:spcBef>
                <a:spcPts val="1500"/>
              </a:spcBef>
              <a:spcAft>
                <a:spcPts val="0"/>
              </a:spcAft>
              <a:buNone/>
            </a:pPr>
            <a:r>
              <a:t/>
            </a:r>
            <a:endParaRPr sz="1200">
              <a:latin typeface="Be Vietnam"/>
              <a:ea typeface="Be Vietnam"/>
              <a:cs typeface="Be Vietnam"/>
              <a:sym typeface="Be Vietnam"/>
            </a:endParaRPr>
          </a:p>
          <a:p>
            <a:pPr indent="0" lvl="0" marL="0" rtl="0" algn="l">
              <a:spcBef>
                <a:spcPts val="1500"/>
              </a:spcBef>
              <a:spcAft>
                <a:spcPts val="1200"/>
              </a:spcAft>
              <a:buNone/>
            </a:pPr>
            <a:r>
              <a:t/>
            </a:r>
            <a:endParaRPr sz="1200">
              <a:latin typeface="Be Vietnam"/>
              <a:ea typeface="Be Vietnam"/>
              <a:cs typeface="Be Vietnam"/>
              <a:sym typeface="Be Vietnam"/>
            </a:endParaRPr>
          </a:p>
        </p:txBody>
      </p:sp>
      <p:pic>
        <p:nvPicPr>
          <p:cNvPr id="159" name="Google Shape;159;p16"/>
          <p:cNvPicPr preferRelativeResize="0"/>
          <p:nvPr/>
        </p:nvPicPr>
        <p:blipFill rotWithShape="1">
          <a:blip r:embed="rId3">
            <a:alphaModFix/>
          </a:blip>
          <a:srcRect b="35612" l="0" r="0" t="0"/>
          <a:stretch/>
        </p:blipFill>
        <p:spPr>
          <a:xfrm>
            <a:off x="459400" y="1475600"/>
            <a:ext cx="2772700" cy="1702675"/>
          </a:xfrm>
          <a:prstGeom prst="rect">
            <a:avLst/>
          </a:prstGeom>
          <a:noFill/>
          <a:ln>
            <a:noFill/>
          </a:ln>
        </p:spPr>
      </p:pic>
      <p:pic>
        <p:nvPicPr>
          <p:cNvPr id="160" name="Google Shape;160;p16"/>
          <p:cNvPicPr preferRelativeResize="0"/>
          <p:nvPr/>
        </p:nvPicPr>
        <p:blipFill rotWithShape="1">
          <a:blip r:embed="rId4">
            <a:alphaModFix/>
          </a:blip>
          <a:srcRect b="0" l="0" r="52834" t="0"/>
          <a:stretch/>
        </p:blipFill>
        <p:spPr>
          <a:xfrm>
            <a:off x="534987" y="3277825"/>
            <a:ext cx="2621525" cy="1790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297500" y="393750"/>
            <a:ext cx="7038900" cy="495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000">
                <a:solidFill>
                  <a:srgbClr val="93C47D"/>
                </a:solidFill>
                <a:latin typeface="Libre Franklin"/>
                <a:ea typeface="Libre Franklin"/>
                <a:cs typeface="Libre Franklin"/>
                <a:sym typeface="Libre Franklin"/>
              </a:rPr>
              <a:t>Enzymatic Biofuel Cells</a:t>
            </a:r>
            <a:endParaRPr b="1" sz="3000">
              <a:latin typeface="Libre Franklin"/>
              <a:ea typeface="Libre Franklin"/>
              <a:cs typeface="Libre Franklin"/>
              <a:sym typeface="Libre Franklin"/>
            </a:endParaRPr>
          </a:p>
        </p:txBody>
      </p:sp>
      <p:sp>
        <p:nvSpPr>
          <p:cNvPr id="166" name="Google Shape;166;p17"/>
          <p:cNvSpPr txBox="1"/>
          <p:nvPr>
            <p:ph idx="1" type="body"/>
          </p:nvPr>
        </p:nvSpPr>
        <p:spPr>
          <a:xfrm>
            <a:off x="1297500" y="1030500"/>
            <a:ext cx="7332600" cy="31710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Be Vietnam"/>
              <a:ea typeface="Be Vietnam"/>
              <a:cs typeface="Be Vietnam"/>
              <a:sym typeface="Be Vietnam"/>
            </a:endParaRPr>
          </a:p>
          <a:p>
            <a:pPr indent="0" lvl="0" marL="0" rtl="0" algn="l">
              <a:spcBef>
                <a:spcPts val="1500"/>
              </a:spcBef>
              <a:spcAft>
                <a:spcPts val="0"/>
              </a:spcAft>
              <a:buNone/>
            </a:pPr>
            <a:r>
              <a:t/>
            </a:r>
            <a:endParaRPr sz="1200">
              <a:latin typeface="Be Vietnam"/>
              <a:ea typeface="Be Vietnam"/>
              <a:cs typeface="Be Vietnam"/>
              <a:sym typeface="Be Vietnam"/>
            </a:endParaRPr>
          </a:p>
          <a:p>
            <a:pPr indent="0" lvl="0" marL="0" rtl="0" algn="l">
              <a:spcBef>
                <a:spcPts val="1500"/>
              </a:spcBef>
              <a:spcAft>
                <a:spcPts val="1200"/>
              </a:spcAft>
              <a:buNone/>
            </a:pPr>
            <a:r>
              <a:t/>
            </a:r>
            <a:endParaRPr sz="1200">
              <a:latin typeface="Be Vietnam"/>
              <a:ea typeface="Be Vietnam"/>
              <a:cs typeface="Be Vietnam"/>
              <a:sym typeface="Be Vietnam"/>
            </a:endParaRPr>
          </a:p>
        </p:txBody>
      </p:sp>
      <p:sp>
        <p:nvSpPr>
          <p:cNvPr id="167" name="Google Shape;167;p17"/>
          <p:cNvSpPr txBox="1"/>
          <p:nvPr>
            <p:ph idx="1" type="body"/>
          </p:nvPr>
        </p:nvSpPr>
        <p:spPr>
          <a:xfrm>
            <a:off x="3497400" y="1085800"/>
            <a:ext cx="5132700" cy="3171000"/>
          </a:xfrm>
          <a:prstGeom prst="rect">
            <a:avLst/>
          </a:prstGeom>
          <a:solidFill>
            <a:schemeClr val="dk1"/>
          </a:solidFill>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SzPts val="1200"/>
              <a:buFont typeface="Libre Franklin"/>
              <a:buChar char="●"/>
            </a:pPr>
            <a:r>
              <a:rPr lang="en" sz="1200">
                <a:latin typeface="Libre Franklin"/>
                <a:ea typeface="Libre Franklin"/>
                <a:cs typeface="Libre Franklin"/>
                <a:sym typeface="Libre Franklin"/>
              </a:rPr>
              <a:t>Enzymatic biofuel cells (EBFCs) are promising devices for biomedical, environmental and portable applications, as they can use renewable and biocompatible fuels and operate at mild conditions.</a:t>
            </a:r>
            <a:endParaRPr sz="1200">
              <a:latin typeface="Libre Franklin"/>
              <a:ea typeface="Libre Franklin"/>
              <a:cs typeface="Libre Franklin"/>
              <a:sym typeface="Libre Franklin"/>
            </a:endParaRPr>
          </a:p>
          <a:p>
            <a:pPr indent="-304800" lvl="0" marL="457200" rtl="0" algn="l">
              <a:lnSpc>
                <a:spcPct val="150000"/>
              </a:lnSpc>
              <a:spcBef>
                <a:spcPts val="0"/>
              </a:spcBef>
              <a:spcAft>
                <a:spcPts val="0"/>
              </a:spcAft>
              <a:buSzPts val="1200"/>
              <a:buFont typeface="Libre Franklin"/>
              <a:buChar char="●"/>
            </a:pPr>
            <a:r>
              <a:rPr lang="en" sz="1200">
                <a:latin typeface="Libre Franklin"/>
                <a:ea typeface="Libre Franklin"/>
                <a:cs typeface="Libre Franklin"/>
                <a:sym typeface="Libre Franklin"/>
              </a:rPr>
              <a:t>At the anode, glucose is oxidized by glucose oxidase to produce gluconolactone. While at cathode, oxygen is reduced by laccase to produce water </a:t>
            </a:r>
            <a:endParaRPr sz="1200">
              <a:latin typeface="Libre Franklin"/>
              <a:ea typeface="Libre Franklin"/>
              <a:cs typeface="Libre Franklin"/>
              <a:sym typeface="Libre Franklin"/>
            </a:endParaRPr>
          </a:p>
          <a:p>
            <a:pPr indent="-304800" lvl="0" marL="457200" rtl="0" algn="l">
              <a:lnSpc>
                <a:spcPct val="150000"/>
              </a:lnSpc>
              <a:spcBef>
                <a:spcPts val="0"/>
              </a:spcBef>
              <a:spcAft>
                <a:spcPts val="0"/>
              </a:spcAft>
              <a:buSzPts val="1200"/>
              <a:buFont typeface="Libre Franklin"/>
              <a:buChar char="●"/>
            </a:pPr>
            <a:r>
              <a:rPr lang="en" sz="1200">
                <a:latin typeface="Libre Franklin"/>
                <a:ea typeface="Libre Franklin"/>
                <a:cs typeface="Libre Franklin"/>
                <a:sym typeface="Libre Franklin"/>
              </a:rPr>
              <a:t>Enzymatic biofuel cells have advantages such as cost-effectiveness(easy to mass-produce and cheaper than precious metals), mild operating conditions, and high efficiency, scalability, versatility, and selectivity.</a:t>
            </a:r>
            <a:endParaRPr sz="1200">
              <a:latin typeface="Libre Franklin"/>
              <a:ea typeface="Libre Franklin"/>
              <a:cs typeface="Libre Franklin"/>
              <a:sym typeface="Libre Franklin"/>
            </a:endParaRPr>
          </a:p>
          <a:p>
            <a:pPr indent="-304800" lvl="0" marL="457200" rtl="0" algn="l">
              <a:lnSpc>
                <a:spcPct val="150000"/>
              </a:lnSpc>
              <a:spcBef>
                <a:spcPts val="0"/>
              </a:spcBef>
              <a:spcAft>
                <a:spcPts val="0"/>
              </a:spcAft>
              <a:buSzPts val="1200"/>
              <a:buFont typeface="Libre Franklin"/>
              <a:buChar char="●"/>
            </a:pPr>
            <a:r>
              <a:rPr lang="en" sz="1200">
                <a:latin typeface="Libre Franklin"/>
                <a:ea typeface="Libre Franklin"/>
                <a:cs typeface="Libre Franklin"/>
                <a:sym typeface="Libre Franklin"/>
              </a:rPr>
              <a:t>As they can process organic compounds such as sugars, S</a:t>
            </a:r>
            <a:r>
              <a:rPr lang="en" sz="1200">
                <a:latin typeface="Libre Franklin"/>
                <a:ea typeface="Libre Franklin"/>
                <a:cs typeface="Libre Franklin"/>
                <a:sym typeface="Libre Franklin"/>
              </a:rPr>
              <a:t>ony has developed a biofuel cell using sugar as the fuel and enzymes as catalysts to power a Walkman®</a:t>
            </a:r>
            <a:endParaRPr sz="1200">
              <a:latin typeface="Libre Franklin"/>
              <a:ea typeface="Libre Franklin"/>
              <a:cs typeface="Libre Franklin"/>
              <a:sym typeface="Libre Franklin"/>
            </a:endParaRPr>
          </a:p>
          <a:p>
            <a:pPr indent="0" lvl="0" marL="457200" rtl="0" algn="l">
              <a:lnSpc>
                <a:spcPct val="150000"/>
              </a:lnSpc>
              <a:spcBef>
                <a:spcPts val="1200"/>
              </a:spcBef>
              <a:spcAft>
                <a:spcPts val="0"/>
              </a:spcAft>
              <a:buNone/>
            </a:pPr>
            <a:r>
              <a:t/>
            </a:r>
            <a:endParaRPr sz="1200">
              <a:latin typeface="Libre Franklin"/>
              <a:ea typeface="Libre Franklin"/>
              <a:cs typeface="Libre Franklin"/>
              <a:sym typeface="Libre Franklin"/>
            </a:endParaRPr>
          </a:p>
          <a:p>
            <a:pPr indent="0" lvl="0" marL="0" rtl="0" algn="l">
              <a:spcBef>
                <a:spcPts val="1200"/>
              </a:spcBef>
              <a:spcAft>
                <a:spcPts val="1200"/>
              </a:spcAft>
              <a:buNone/>
            </a:pPr>
            <a:r>
              <a:t/>
            </a:r>
            <a:endParaRPr sz="1200">
              <a:latin typeface="Libre Franklin"/>
              <a:ea typeface="Libre Franklin"/>
              <a:cs typeface="Libre Franklin"/>
              <a:sym typeface="Libre Franklin"/>
            </a:endParaRPr>
          </a:p>
        </p:txBody>
      </p:sp>
      <p:pic>
        <p:nvPicPr>
          <p:cNvPr id="168" name="Google Shape;168;p17"/>
          <p:cNvPicPr preferRelativeResize="0"/>
          <p:nvPr/>
        </p:nvPicPr>
        <p:blipFill>
          <a:blip r:embed="rId3">
            <a:alphaModFix/>
          </a:blip>
          <a:stretch>
            <a:fillRect/>
          </a:stretch>
        </p:blipFill>
        <p:spPr>
          <a:xfrm>
            <a:off x="90700" y="1641500"/>
            <a:ext cx="3506425" cy="249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7038900" cy="495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000">
                <a:solidFill>
                  <a:srgbClr val="93C47D"/>
                </a:solidFill>
                <a:latin typeface="Libre Franklin"/>
                <a:ea typeface="Libre Franklin"/>
                <a:cs typeface="Libre Franklin"/>
                <a:sym typeface="Libre Franklin"/>
              </a:rPr>
              <a:t>Photosynthetic Biohybrid System </a:t>
            </a:r>
            <a:endParaRPr b="1" sz="3000">
              <a:latin typeface="Libre Franklin"/>
              <a:ea typeface="Libre Franklin"/>
              <a:cs typeface="Libre Franklin"/>
              <a:sym typeface="Libre Franklin"/>
            </a:endParaRPr>
          </a:p>
        </p:txBody>
      </p:sp>
      <p:sp>
        <p:nvSpPr>
          <p:cNvPr id="174" name="Google Shape;174;p18"/>
          <p:cNvSpPr txBox="1"/>
          <p:nvPr>
            <p:ph idx="1" type="body"/>
          </p:nvPr>
        </p:nvSpPr>
        <p:spPr>
          <a:xfrm>
            <a:off x="1297500" y="1030500"/>
            <a:ext cx="7332600" cy="31710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Be Vietnam"/>
              <a:ea typeface="Be Vietnam"/>
              <a:cs typeface="Be Vietnam"/>
              <a:sym typeface="Be Vietnam"/>
            </a:endParaRPr>
          </a:p>
          <a:p>
            <a:pPr indent="0" lvl="0" marL="0" rtl="0" algn="l">
              <a:spcBef>
                <a:spcPts val="1500"/>
              </a:spcBef>
              <a:spcAft>
                <a:spcPts val="0"/>
              </a:spcAft>
              <a:buNone/>
            </a:pPr>
            <a:r>
              <a:t/>
            </a:r>
            <a:endParaRPr sz="1200">
              <a:latin typeface="Be Vietnam"/>
              <a:ea typeface="Be Vietnam"/>
              <a:cs typeface="Be Vietnam"/>
              <a:sym typeface="Be Vietnam"/>
            </a:endParaRPr>
          </a:p>
          <a:p>
            <a:pPr indent="0" lvl="0" marL="0" rtl="0" algn="l">
              <a:spcBef>
                <a:spcPts val="1500"/>
              </a:spcBef>
              <a:spcAft>
                <a:spcPts val="1200"/>
              </a:spcAft>
              <a:buNone/>
            </a:pPr>
            <a:r>
              <a:t/>
            </a:r>
            <a:endParaRPr sz="1200">
              <a:latin typeface="Be Vietnam"/>
              <a:ea typeface="Be Vietnam"/>
              <a:cs typeface="Be Vietnam"/>
              <a:sym typeface="Be Vietnam"/>
            </a:endParaRPr>
          </a:p>
        </p:txBody>
      </p:sp>
      <p:sp>
        <p:nvSpPr>
          <p:cNvPr id="175" name="Google Shape;175;p18"/>
          <p:cNvSpPr txBox="1"/>
          <p:nvPr>
            <p:ph idx="1" type="body"/>
          </p:nvPr>
        </p:nvSpPr>
        <p:spPr>
          <a:xfrm>
            <a:off x="3221100" y="1344025"/>
            <a:ext cx="5409000" cy="3171000"/>
          </a:xfrm>
          <a:prstGeom prst="rect">
            <a:avLst/>
          </a:prstGeom>
          <a:solidFill>
            <a:schemeClr val="dk1"/>
          </a:solidFill>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ibre Franklin"/>
              <a:buChar char="●"/>
            </a:pPr>
            <a:r>
              <a:rPr lang="en" sz="1200">
                <a:latin typeface="Libre Franklin"/>
                <a:ea typeface="Libre Franklin"/>
                <a:cs typeface="Libre Franklin"/>
                <a:sym typeface="Libre Franklin"/>
              </a:rPr>
              <a:t>Photosynthetic Biohybrid Systems seek to mimic the natural process of photosynthesis by using living photosynthetic organisms or their components to generate electrical energy. </a:t>
            </a:r>
            <a:endParaRPr sz="1200">
              <a:latin typeface="Libre Franklin"/>
              <a:ea typeface="Libre Franklin"/>
              <a:cs typeface="Libre Franklin"/>
              <a:sym typeface="Libre Franklin"/>
            </a:endParaRPr>
          </a:p>
          <a:p>
            <a:pPr indent="-304800" lvl="0" marL="457200" rtl="0" algn="l">
              <a:spcBef>
                <a:spcPts val="0"/>
              </a:spcBef>
              <a:spcAft>
                <a:spcPts val="0"/>
              </a:spcAft>
              <a:buSzPts val="1200"/>
              <a:buFont typeface="Libre Franklin"/>
              <a:buChar char="●"/>
            </a:pPr>
            <a:r>
              <a:rPr lang="en" sz="1200">
                <a:latin typeface="Libre Franklin"/>
                <a:ea typeface="Libre Franklin"/>
                <a:cs typeface="Libre Franklin"/>
                <a:sym typeface="Libre Franklin"/>
              </a:rPr>
              <a:t>It is based on the working of photosystem, which consists of a network of proteins and pigments that absorb light and use its energy to generate an electron flow.</a:t>
            </a:r>
            <a:endParaRPr sz="1200">
              <a:latin typeface="Libre Franklin"/>
              <a:ea typeface="Libre Franklin"/>
              <a:cs typeface="Libre Franklin"/>
              <a:sym typeface="Libre Franklin"/>
            </a:endParaRPr>
          </a:p>
          <a:p>
            <a:pPr indent="-304800" lvl="0" marL="457200" rtl="0" algn="l">
              <a:spcBef>
                <a:spcPts val="0"/>
              </a:spcBef>
              <a:spcAft>
                <a:spcPts val="0"/>
              </a:spcAft>
              <a:buSzPts val="1200"/>
              <a:buFont typeface="Libre Franklin"/>
              <a:buChar char="●"/>
            </a:pPr>
            <a:r>
              <a:rPr lang="en" sz="1200">
                <a:latin typeface="Libre Franklin"/>
                <a:ea typeface="Libre Franklin"/>
                <a:cs typeface="Libre Franklin"/>
                <a:sym typeface="Libre Franklin"/>
              </a:rPr>
              <a:t>A photosynthetic biohybrid system typically consists of these two parts: </a:t>
            </a:r>
            <a:endParaRPr sz="1200">
              <a:latin typeface="Libre Franklin"/>
              <a:ea typeface="Libre Franklin"/>
              <a:cs typeface="Libre Franklin"/>
              <a:sym typeface="Libre Franklin"/>
            </a:endParaRPr>
          </a:p>
          <a:p>
            <a:pPr indent="-304800" lvl="1" marL="914400" rtl="0" algn="l">
              <a:spcBef>
                <a:spcPts val="0"/>
              </a:spcBef>
              <a:spcAft>
                <a:spcPts val="0"/>
              </a:spcAft>
              <a:buSzPts val="1200"/>
              <a:buFont typeface="Libre Franklin"/>
              <a:buChar char="○"/>
            </a:pPr>
            <a:r>
              <a:rPr lang="en" sz="1200">
                <a:latin typeface="Libre Franklin"/>
                <a:ea typeface="Libre Franklin"/>
                <a:cs typeface="Libre Franklin"/>
                <a:sym typeface="Libre Franklin"/>
              </a:rPr>
              <a:t>Light-harvesting part: </a:t>
            </a:r>
            <a:r>
              <a:rPr lang="en" sz="1200">
                <a:latin typeface="Libre Franklin"/>
                <a:ea typeface="Libre Franklin"/>
                <a:cs typeface="Libre Franklin"/>
                <a:sym typeface="Libre Franklin"/>
              </a:rPr>
              <a:t> Made of artificial materials that can absorb and transfer light energy efficiently, such as nanomaterials, polymers or dye molecules</a:t>
            </a:r>
            <a:endParaRPr sz="1200">
              <a:latin typeface="Libre Franklin"/>
              <a:ea typeface="Libre Franklin"/>
              <a:cs typeface="Libre Franklin"/>
              <a:sym typeface="Libre Franklin"/>
            </a:endParaRPr>
          </a:p>
          <a:p>
            <a:pPr indent="-304800" lvl="1" marL="914400" rtl="0" algn="l">
              <a:spcBef>
                <a:spcPts val="0"/>
              </a:spcBef>
              <a:spcAft>
                <a:spcPts val="0"/>
              </a:spcAft>
              <a:buSzPts val="1200"/>
              <a:buFont typeface="Libre Franklin"/>
              <a:buChar char="○"/>
            </a:pPr>
            <a:r>
              <a:rPr lang="en" sz="1200">
                <a:latin typeface="Libre Franklin"/>
                <a:ea typeface="Libre Franklin"/>
                <a:cs typeface="Libre Franklin"/>
                <a:sym typeface="Libre Franklin"/>
              </a:rPr>
              <a:t>Catalytic part. Made of biological components that can use the light energy to drive specific reactions, such as water splitting, carbon dioxide reduction or organic synthesis.</a:t>
            </a:r>
            <a:endParaRPr sz="1200">
              <a:latin typeface="Libre Franklin"/>
              <a:ea typeface="Libre Franklin"/>
              <a:cs typeface="Libre Franklin"/>
              <a:sym typeface="Libre Franklin"/>
            </a:endParaRPr>
          </a:p>
        </p:txBody>
      </p:sp>
      <p:pic>
        <p:nvPicPr>
          <p:cNvPr id="176" name="Google Shape;176;p18"/>
          <p:cNvPicPr preferRelativeResize="0"/>
          <p:nvPr/>
        </p:nvPicPr>
        <p:blipFill>
          <a:blip r:embed="rId3">
            <a:alphaModFix/>
          </a:blip>
          <a:stretch>
            <a:fillRect/>
          </a:stretch>
        </p:blipFill>
        <p:spPr>
          <a:xfrm>
            <a:off x="184300" y="1589500"/>
            <a:ext cx="2957525" cy="2829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ph type="title"/>
          </p:nvPr>
        </p:nvSpPr>
        <p:spPr>
          <a:xfrm>
            <a:off x="1297500" y="393750"/>
            <a:ext cx="7038900" cy="495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000">
                <a:solidFill>
                  <a:srgbClr val="93C47D"/>
                </a:solidFill>
                <a:latin typeface="Libre Franklin"/>
                <a:ea typeface="Libre Franklin"/>
                <a:cs typeface="Libre Franklin"/>
                <a:sym typeface="Libre Franklin"/>
              </a:rPr>
              <a:t>Biomimetic Membranes</a:t>
            </a:r>
            <a:endParaRPr b="1" sz="3000">
              <a:latin typeface="Libre Franklin"/>
              <a:ea typeface="Libre Franklin"/>
              <a:cs typeface="Libre Franklin"/>
              <a:sym typeface="Libre Franklin"/>
            </a:endParaRPr>
          </a:p>
        </p:txBody>
      </p:sp>
      <p:sp>
        <p:nvSpPr>
          <p:cNvPr id="182" name="Google Shape;182;p19"/>
          <p:cNvSpPr txBox="1"/>
          <p:nvPr>
            <p:ph idx="1" type="body"/>
          </p:nvPr>
        </p:nvSpPr>
        <p:spPr>
          <a:xfrm>
            <a:off x="1297500" y="1030500"/>
            <a:ext cx="7332600" cy="31710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t/>
            </a:r>
            <a:endParaRPr sz="1200">
              <a:latin typeface="Be Vietnam"/>
              <a:ea typeface="Be Vietnam"/>
              <a:cs typeface="Be Vietnam"/>
              <a:sym typeface="Be Vietnam"/>
            </a:endParaRPr>
          </a:p>
          <a:p>
            <a:pPr indent="0" lvl="0" marL="0" rtl="0" algn="l">
              <a:spcBef>
                <a:spcPts val="1500"/>
              </a:spcBef>
              <a:spcAft>
                <a:spcPts val="0"/>
              </a:spcAft>
              <a:buNone/>
            </a:pPr>
            <a:r>
              <a:t/>
            </a:r>
            <a:endParaRPr sz="1200">
              <a:latin typeface="Be Vietnam"/>
              <a:ea typeface="Be Vietnam"/>
              <a:cs typeface="Be Vietnam"/>
              <a:sym typeface="Be Vietnam"/>
            </a:endParaRPr>
          </a:p>
          <a:p>
            <a:pPr indent="0" lvl="0" marL="0" rtl="0" algn="l">
              <a:spcBef>
                <a:spcPts val="1500"/>
              </a:spcBef>
              <a:spcAft>
                <a:spcPts val="1200"/>
              </a:spcAft>
              <a:buNone/>
            </a:pPr>
            <a:r>
              <a:t/>
            </a:r>
            <a:endParaRPr sz="1200">
              <a:latin typeface="Be Vietnam"/>
              <a:ea typeface="Be Vietnam"/>
              <a:cs typeface="Be Vietnam"/>
              <a:sym typeface="Be Vietnam"/>
            </a:endParaRPr>
          </a:p>
        </p:txBody>
      </p:sp>
      <p:sp>
        <p:nvSpPr>
          <p:cNvPr id="183" name="Google Shape;183;p19"/>
          <p:cNvSpPr txBox="1"/>
          <p:nvPr>
            <p:ph idx="1" type="body"/>
          </p:nvPr>
        </p:nvSpPr>
        <p:spPr>
          <a:xfrm>
            <a:off x="0" y="3136550"/>
            <a:ext cx="9144000" cy="1885500"/>
          </a:xfrm>
          <a:prstGeom prst="rect">
            <a:avLst/>
          </a:prstGeom>
          <a:solidFill>
            <a:schemeClr val="dk1"/>
          </a:solidFill>
        </p:spPr>
        <p:txBody>
          <a:bodyPr anchorCtr="0" anchor="t" bIns="91425" lIns="91425" spcFirstLastPara="1" rIns="91425" wrap="square" tIns="91425">
            <a:noAutofit/>
          </a:bodyPr>
          <a:lstStyle/>
          <a:p>
            <a:pPr indent="-311150" lvl="0" marL="457200" rtl="0" algn="l">
              <a:spcBef>
                <a:spcPts val="0"/>
              </a:spcBef>
              <a:spcAft>
                <a:spcPts val="0"/>
              </a:spcAft>
              <a:buSzPts val="1300"/>
              <a:buFont typeface="Libre Franklin"/>
              <a:buChar char="●"/>
            </a:pPr>
            <a:r>
              <a:rPr lang="en">
                <a:latin typeface="Libre Franklin"/>
                <a:ea typeface="Libre Franklin"/>
                <a:cs typeface="Libre Franklin"/>
                <a:sym typeface="Libre Franklin"/>
              </a:rPr>
              <a:t>A unique kind of renewable energy generation from salinity  gradient at the river - sea junction.</a:t>
            </a:r>
            <a:endParaRPr>
              <a:latin typeface="Libre Franklin"/>
              <a:ea typeface="Libre Franklin"/>
              <a:cs typeface="Libre Franklin"/>
              <a:sym typeface="Libre Franklin"/>
            </a:endParaRPr>
          </a:p>
          <a:p>
            <a:pPr indent="-311150" lvl="0" marL="457200" rtl="0" algn="l">
              <a:spcBef>
                <a:spcPts val="0"/>
              </a:spcBef>
              <a:spcAft>
                <a:spcPts val="0"/>
              </a:spcAft>
              <a:buSzPts val="1300"/>
              <a:buFont typeface="Libre Franklin"/>
              <a:buChar char="●"/>
            </a:pPr>
            <a:r>
              <a:rPr lang="en">
                <a:latin typeface="Libre Franklin"/>
                <a:ea typeface="Libre Franklin"/>
                <a:cs typeface="Libre Franklin"/>
                <a:sym typeface="Libre Franklin"/>
              </a:rPr>
              <a:t>Two approaches : 1) Pressure related osmosis, 2) Reversed Electrodialysis.</a:t>
            </a:r>
            <a:endParaRPr>
              <a:latin typeface="Libre Franklin"/>
              <a:ea typeface="Libre Franklin"/>
              <a:cs typeface="Libre Franklin"/>
              <a:sym typeface="Libre Franklin"/>
            </a:endParaRPr>
          </a:p>
          <a:p>
            <a:pPr indent="-311150" lvl="0" marL="457200" rtl="0" algn="l">
              <a:spcBef>
                <a:spcPts val="0"/>
              </a:spcBef>
              <a:spcAft>
                <a:spcPts val="0"/>
              </a:spcAft>
              <a:buSzPts val="1300"/>
              <a:buFont typeface="Libre Franklin"/>
              <a:buChar char="●"/>
            </a:pPr>
            <a:r>
              <a:rPr lang="en">
                <a:latin typeface="Libre Franklin"/>
                <a:ea typeface="Libre Franklin"/>
                <a:cs typeface="Libre Franklin"/>
                <a:sym typeface="Libre Franklin"/>
              </a:rPr>
              <a:t>Eel produces </a:t>
            </a:r>
            <a:r>
              <a:rPr lang="en">
                <a:latin typeface="Libre Franklin"/>
                <a:ea typeface="Libre Franklin"/>
                <a:cs typeface="Libre Franklin"/>
                <a:sym typeface="Libre Franklin"/>
              </a:rPr>
              <a:t>electricity by selectively accumulating different ions with cell membranes.</a:t>
            </a:r>
            <a:endParaRPr>
              <a:latin typeface="Libre Franklin"/>
              <a:ea typeface="Libre Franklin"/>
              <a:cs typeface="Libre Franklin"/>
              <a:sym typeface="Libre Franklin"/>
            </a:endParaRPr>
          </a:p>
          <a:p>
            <a:pPr indent="-311150" lvl="0" marL="457200" rtl="0" algn="l">
              <a:spcBef>
                <a:spcPts val="0"/>
              </a:spcBef>
              <a:spcAft>
                <a:spcPts val="0"/>
              </a:spcAft>
              <a:buSzPts val="1300"/>
              <a:buFont typeface="Libre Franklin"/>
              <a:buChar char="●"/>
            </a:pPr>
            <a:r>
              <a:rPr lang="en">
                <a:latin typeface="Libre Franklin"/>
                <a:ea typeface="Libre Franklin"/>
                <a:cs typeface="Libre Franklin"/>
                <a:sym typeface="Libre Franklin"/>
              </a:rPr>
              <a:t>Presence of electrocyte cells help generate electricity when there is a need for response. </a:t>
            </a:r>
            <a:endParaRPr>
              <a:latin typeface="Libre Franklin"/>
              <a:ea typeface="Libre Franklin"/>
              <a:cs typeface="Libre Franklin"/>
              <a:sym typeface="Libre Franklin"/>
            </a:endParaRPr>
          </a:p>
          <a:p>
            <a:pPr indent="-311150" lvl="0" marL="457200" rtl="0" algn="l">
              <a:spcBef>
                <a:spcPts val="0"/>
              </a:spcBef>
              <a:spcAft>
                <a:spcPts val="0"/>
              </a:spcAft>
              <a:buSzPts val="1300"/>
              <a:buFont typeface="Libre Franklin"/>
              <a:buChar char="●"/>
            </a:pPr>
            <a:r>
              <a:rPr lang="en">
                <a:latin typeface="Libre Franklin"/>
                <a:ea typeface="Libre Franklin"/>
                <a:cs typeface="Libre Franklin"/>
                <a:sym typeface="Libre Franklin"/>
              </a:rPr>
              <a:t>The heterogeneous membrane </a:t>
            </a:r>
            <a:r>
              <a:rPr lang="en">
                <a:latin typeface="Libre Franklin"/>
                <a:ea typeface="Libre Franklin"/>
                <a:cs typeface="Libre Franklin"/>
                <a:sym typeface="Libre Franklin"/>
              </a:rPr>
              <a:t>structure</a:t>
            </a:r>
            <a:r>
              <a:rPr lang="en">
                <a:latin typeface="Libre Franklin"/>
                <a:ea typeface="Libre Franklin"/>
                <a:cs typeface="Libre Franklin"/>
                <a:sym typeface="Libre Franklin"/>
              </a:rPr>
              <a:t> of eel cells has been implemented in different biomimetic material</a:t>
            </a:r>
            <a:endParaRPr>
              <a:latin typeface="Libre Franklin"/>
              <a:ea typeface="Libre Franklin"/>
              <a:cs typeface="Libre Franklin"/>
              <a:sym typeface="Libre Franklin"/>
            </a:endParaRPr>
          </a:p>
          <a:p>
            <a:pPr indent="-311150" lvl="0" marL="457200" rtl="0" algn="l">
              <a:spcBef>
                <a:spcPts val="0"/>
              </a:spcBef>
              <a:spcAft>
                <a:spcPts val="0"/>
              </a:spcAft>
              <a:buSzPts val="1300"/>
              <a:buFont typeface="Libre Franklin"/>
              <a:buChar char="●"/>
            </a:pPr>
            <a:r>
              <a:rPr lang="en">
                <a:latin typeface="Libre Franklin"/>
                <a:ea typeface="Libre Franklin"/>
                <a:cs typeface="Libre Franklin"/>
                <a:sym typeface="Libre Franklin"/>
              </a:rPr>
              <a:t>Ion exchange </a:t>
            </a:r>
            <a:r>
              <a:rPr lang="en">
                <a:latin typeface="Libre Franklin"/>
                <a:ea typeface="Libre Franklin"/>
                <a:cs typeface="Libre Franklin"/>
                <a:sym typeface="Libre Franklin"/>
              </a:rPr>
              <a:t>membrane</a:t>
            </a:r>
            <a:r>
              <a:rPr lang="en">
                <a:latin typeface="Libre Franklin"/>
                <a:ea typeface="Libre Franklin"/>
                <a:cs typeface="Libre Franklin"/>
                <a:sym typeface="Libre Franklin"/>
              </a:rPr>
              <a:t> with symmetrical structure has problem of counterion accumulation at surface.</a:t>
            </a:r>
            <a:endParaRPr>
              <a:latin typeface="Libre Franklin"/>
              <a:ea typeface="Libre Franklin"/>
              <a:cs typeface="Libre Franklin"/>
              <a:sym typeface="Libre Franklin"/>
            </a:endParaRPr>
          </a:p>
          <a:p>
            <a:pPr indent="-311150" lvl="0" marL="457200" rtl="0" algn="l">
              <a:spcBef>
                <a:spcPts val="0"/>
              </a:spcBef>
              <a:spcAft>
                <a:spcPts val="0"/>
              </a:spcAft>
              <a:buSzPts val="1300"/>
              <a:buFont typeface="Libre Franklin"/>
              <a:buChar char="●"/>
            </a:pPr>
            <a:r>
              <a:rPr lang="en">
                <a:latin typeface="Libre Franklin"/>
                <a:ea typeface="Libre Franklin"/>
                <a:cs typeface="Libre Franklin"/>
                <a:sym typeface="Libre Franklin"/>
              </a:rPr>
              <a:t>The </a:t>
            </a:r>
            <a:r>
              <a:rPr lang="en">
                <a:latin typeface="Libre Franklin"/>
                <a:ea typeface="Libre Franklin"/>
                <a:cs typeface="Libre Franklin"/>
                <a:sym typeface="Libre Franklin"/>
              </a:rPr>
              <a:t>different</a:t>
            </a:r>
            <a:r>
              <a:rPr lang="en">
                <a:latin typeface="Libre Franklin"/>
                <a:ea typeface="Libre Franklin"/>
                <a:cs typeface="Libre Franklin"/>
                <a:sym typeface="Libre Franklin"/>
              </a:rPr>
              <a:t> surfaces on both sides of membrane helps in removing this </a:t>
            </a:r>
            <a:r>
              <a:rPr lang="en">
                <a:latin typeface="Libre Franklin"/>
                <a:ea typeface="Libre Franklin"/>
                <a:cs typeface="Libre Franklin"/>
                <a:sym typeface="Libre Franklin"/>
              </a:rPr>
              <a:t>hindrance</a:t>
            </a:r>
            <a:r>
              <a:rPr lang="en">
                <a:latin typeface="Libre Franklin"/>
                <a:ea typeface="Libre Franklin"/>
                <a:cs typeface="Libre Franklin"/>
                <a:sym typeface="Libre Franklin"/>
              </a:rPr>
              <a:t>. </a:t>
            </a:r>
            <a:endParaRPr>
              <a:latin typeface="Libre Franklin"/>
              <a:ea typeface="Libre Franklin"/>
              <a:cs typeface="Libre Franklin"/>
              <a:sym typeface="Libre Franklin"/>
            </a:endParaRPr>
          </a:p>
        </p:txBody>
      </p:sp>
      <p:pic>
        <p:nvPicPr>
          <p:cNvPr id="184" name="Google Shape;184;p19"/>
          <p:cNvPicPr preferRelativeResize="0"/>
          <p:nvPr/>
        </p:nvPicPr>
        <p:blipFill>
          <a:blip r:embed="rId3">
            <a:alphaModFix/>
          </a:blip>
          <a:stretch>
            <a:fillRect/>
          </a:stretch>
        </p:blipFill>
        <p:spPr>
          <a:xfrm>
            <a:off x="0" y="1375675"/>
            <a:ext cx="3615125" cy="1525075"/>
          </a:xfrm>
          <a:prstGeom prst="rect">
            <a:avLst/>
          </a:prstGeom>
          <a:noFill/>
          <a:ln>
            <a:noFill/>
          </a:ln>
        </p:spPr>
      </p:pic>
      <p:pic>
        <p:nvPicPr>
          <p:cNvPr id="185" name="Google Shape;185;p19"/>
          <p:cNvPicPr preferRelativeResize="0"/>
          <p:nvPr/>
        </p:nvPicPr>
        <p:blipFill rotWithShape="1">
          <a:blip r:embed="rId4">
            <a:alphaModFix/>
          </a:blip>
          <a:srcRect b="55545" l="0" r="53959" t="0"/>
          <a:stretch/>
        </p:blipFill>
        <p:spPr>
          <a:xfrm>
            <a:off x="3686625" y="1375675"/>
            <a:ext cx="1959499" cy="1525075"/>
          </a:xfrm>
          <a:prstGeom prst="rect">
            <a:avLst/>
          </a:prstGeom>
          <a:noFill/>
          <a:ln>
            <a:noFill/>
          </a:ln>
        </p:spPr>
      </p:pic>
      <p:pic>
        <p:nvPicPr>
          <p:cNvPr id="186" name="Google Shape;186;p19"/>
          <p:cNvPicPr preferRelativeResize="0"/>
          <p:nvPr/>
        </p:nvPicPr>
        <p:blipFill rotWithShape="1">
          <a:blip r:embed="rId4">
            <a:alphaModFix/>
          </a:blip>
          <a:srcRect b="57109" l="58579" r="4592" t="1410"/>
          <a:stretch/>
        </p:blipFill>
        <p:spPr>
          <a:xfrm>
            <a:off x="5728550" y="1375675"/>
            <a:ext cx="1653625" cy="1525075"/>
          </a:xfrm>
          <a:prstGeom prst="rect">
            <a:avLst/>
          </a:prstGeom>
          <a:noFill/>
          <a:ln>
            <a:noFill/>
          </a:ln>
        </p:spPr>
      </p:pic>
      <p:pic>
        <p:nvPicPr>
          <p:cNvPr id="187" name="Google Shape;187;p19"/>
          <p:cNvPicPr preferRelativeResize="0"/>
          <p:nvPr/>
        </p:nvPicPr>
        <p:blipFill rotWithShape="1">
          <a:blip r:embed="rId4">
            <a:alphaModFix/>
          </a:blip>
          <a:srcRect b="0" l="4318" r="57695" t="54710"/>
          <a:stretch/>
        </p:blipFill>
        <p:spPr>
          <a:xfrm>
            <a:off x="7479000" y="1375675"/>
            <a:ext cx="1653625" cy="1525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0"/>
          <p:cNvSpPr txBox="1"/>
          <p:nvPr>
            <p:ph type="title"/>
          </p:nvPr>
        </p:nvSpPr>
        <p:spPr>
          <a:xfrm>
            <a:off x="1297500" y="393750"/>
            <a:ext cx="7038900" cy="495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000">
                <a:solidFill>
                  <a:srgbClr val="93C47D"/>
                </a:solidFill>
                <a:latin typeface="Libre Franklin"/>
                <a:ea typeface="Libre Franklin"/>
                <a:cs typeface="Libre Franklin"/>
                <a:sym typeface="Libre Franklin"/>
              </a:rPr>
              <a:t>Bioinspired Electrocatalysts</a:t>
            </a:r>
            <a:endParaRPr b="1" sz="3000">
              <a:solidFill>
                <a:srgbClr val="93C47D"/>
              </a:solidFill>
              <a:latin typeface="Libre Franklin"/>
              <a:ea typeface="Libre Franklin"/>
              <a:cs typeface="Libre Franklin"/>
              <a:sym typeface="Libre Franklin"/>
            </a:endParaRPr>
          </a:p>
        </p:txBody>
      </p:sp>
      <p:sp>
        <p:nvSpPr>
          <p:cNvPr id="193" name="Google Shape;193;p20"/>
          <p:cNvSpPr txBox="1"/>
          <p:nvPr>
            <p:ph idx="1" type="body"/>
          </p:nvPr>
        </p:nvSpPr>
        <p:spPr>
          <a:xfrm>
            <a:off x="3236425" y="1119000"/>
            <a:ext cx="5348100" cy="36249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Libre Franklin"/>
              <a:buChar char="●"/>
            </a:pPr>
            <a:r>
              <a:rPr lang="en">
                <a:latin typeface="Libre Franklin"/>
                <a:ea typeface="Libre Franklin"/>
                <a:cs typeface="Libre Franklin"/>
                <a:sym typeface="Libre Franklin"/>
              </a:rPr>
              <a:t>Oxygen Reduction Reactions are necessary to </a:t>
            </a:r>
            <a:r>
              <a:rPr lang="en">
                <a:latin typeface="Libre Franklin"/>
                <a:ea typeface="Libre Franklin"/>
                <a:cs typeface="Libre Franklin"/>
                <a:sym typeface="Libre Franklin"/>
              </a:rPr>
              <a:t>produce</a:t>
            </a:r>
            <a:r>
              <a:rPr lang="en">
                <a:latin typeface="Libre Franklin"/>
                <a:ea typeface="Libre Franklin"/>
                <a:cs typeface="Libre Franklin"/>
                <a:sym typeface="Libre Franklin"/>
              </a:rPr>
              <a:t> electrical energy from Hydrogen fuels.</a:t>
            </a:r>
            <a:endParaRPr>
              <a:latin typeface="Libre Franklin"/>
              <a:ea typeface="Libre Franklin"/>
              <a:cs typeface="Libre Franklin"/>
              <a:sym typeface="Libre Franklin"/>
            </a:endParaRPr>
          </a:p>
          <a:p>
            <a:pPr indent="-311150" lvl="0" marL="457200" rtl="0" algn="l">
              <a:spcBef>
                <a:spcPts val="0"/>
              </a:spcBef>
              <a:spcAft>
                <a:spcPts val="0"/>
              </a:spcAft>
              <a:buSzPts val="1300"/>
              <a:buFont typeface="Libre Franklin"/>
              <a:buChar char="●"/>
            </a:pPr>
            <a:r>
              <a:rPr lang="en">
                <a:latin typeface="Libre Franklin"/>
                <a:ea typeface="Libre Franklin"/>
                <a:cs typeface="Libre Franklin"/>
                <a:sym typeface="Libre Franklin"/>
              </a:rPr>
              <a:t>Nobel-metal are predominantly used as the ORR catalysts which make the process coastly.</a:t>
            </a:r>
            <a:endParaRPr>
              <a:latin typeface="Libre Franklin"/>
              <a:ea typeface="Libre Franklin"/>
              <a:cs typeface="Libre Franklin"/>
              <a:sym typeface="Libre Franklin"/>
            </a:endParaRPr>
          </a:p>
          <a:p>
            <a:pPr indent="-311150" lvl="0" marL="457200" rtl="0" algn="l">
              <a:spcBef>
                <a:spcPts val="0"/>
              </a:spcBef>
              <a:spcAft>
                <a:spcPts val="0"/>
              </a:spcAft>
              <a:buSzPts val="1300"/>
              <a:buFont typeface="Libre Franklin"/>
              <a:buChar char="●"/>
            </a:pPr>
            <a:r>
              <a:rPr lang="en">
                <a:latin typeface="Libre Franklin"/>
                <a:ea typeface="Libre Franklin"/>
                <a:cs typeface="Libre Franklin"/>
                <a:sym typeface="Libre Franklin"/>
              </a:rPr>
              <a:t>Mamy cathodic materials used have relatively higher overpotential for the reaction.</a:t>
            </a:r>
            <a:endParaRPr>
              <a:latin typeface="Libre Franklin"/>
              <a:ea typeface="Libre Franklin"/>
              <a:cs typeface="Libre Franklin"/>
              <a:sym typeface="Libre Franklin"/>
            </a:endParaRPr>
          </a:p>
          <a:p>
            <a:pPr indent="-311150" lvl="0" marL="457200" rtl="0" algn="l">
              <a:spcBef>
                <a:spcPts val="0"/>
              </a:spcBef>
              <a:spcAft>
                <a:spcPts val="0"/>
              </a:spcAft>
              <a:buSzPts val="1300"/>
              <a:buFont typeface="Libre Franklin"/>
              <a:buChar char="●"/>
            </a:pPr>
            <a:r>
              <a:rPr lang="en">
                <a:latin typeface="Libre Franklin"/>
                <a:ea typeface="Libre Franklin"/>
                <a:cs typeface="Libre Franklin"/>
                <a:sym typeface="Libre Franklin"/>
              </a:rPr>
              <a:t>Nature undergoes similar process of oxygen reduction. The enzyme used in many bacterias, fungi is Laccase.</a:t>
            </a:r>
            <a:endParaRPr>
              <a:latin typeface="Libre Franklin"/>
              <a:ea typeface="Libre Franklin"/>
              <a:cs typeface="Libre Franklin"/>
              <a:sym typeface="Libre Franklin"/>
            </a:endParaRPr>
          </a:p>
          <a:p>
            <a:pPr indent="-311150" lvl="0" marL="457200" rtl="0" algn="l">
              <a:spcBef>
                <a:spcPts val="0"/>
              </a:spcBef>
              <a:spcAft>
                <a:spcPts val="0"/>
              </a:spcAft>
              <a:buSzPts val="1300"/>
              <a:buFont typeface="Libre Franklin"/>
              <a:buChar char="●"/>
            </a:pPr>
            <a:r>
              <a:rPr lang="en">
                <a:latin typeface="Libre Franklin"/>
                <a:ea typeface="Libre Franklin"/>
                <a:cs typeface="Libre Franklin"/>
                <a:sym typeface="Libre Franklin"/>
              </a:rPr>
              <a:t>The biomimetic cathode used is rGO-TADPyCu.</a:t>
            </a:r>
            <a:endParaRPr>
              <a:latin typeface="Libre Franklin"/>
              <a:ea typeface="Libre Franklin"/>
              <a:cs typeface="Libre Franklin"/>
              <a:sym typeface="Libre Franklin"/>
            </a:endParaRPr>
          </a:p>
          <a:p>
            <a:pPr indent="-311150" lvl="0" marL="457200" rtl="0" algn="l">
              <a:spcBef>
                <a:spcPts val="0"/>
              </a:spcBef>
              <a:spcAft>
                <a:spcPts val="0"/>
              </a:spcAft>
              <a:buSzPts val="1300"/>
              <a:buFont typeface="Libre Franklin"/>
              <a:buChar char="●"/>
            </a:pPr>
            <a:r>
              <a:rPr lang="en">
                <a:latin typeface="Libre Franklin"/>
                <a:ea typeface="Libre Franklin"/>
                <a:cs typeface="Libre Franklin"/>
                <a:sym typeface="Libre Franklin"/>
              </a:rPr>
              <a:t>The reaction taking place at anode is,</a:t>
            </a:r>
            <a:endParaRPr>
              <a:latin typeface="Libre Franklin"/>
              <a:ea typeface="Libre Franklin"/>
              <a:cs typeface="Libre Franklin"/>
              <a:sym typeface="Libre Franklin"/>
            </a:endParaRPr>
          </a:p>
          <a:p>
            <a:pPr indent="0" lvl="0" marL="0" rtl="0" algn="ctr">
              <a:spcBef>
                <a:spcPts val="1200"/>
              </a:spcBef>
              <a:spcAft>
                <a:spcPts val="0"/>
              </a:spcAft>
              <a:buNone/>
            </a:pPr>
            <a:r>
              <a:rPr lang="en" sz="1500">
                <a:highlight>
                  <a:schemeClr val="dk1"/>
                </a:highlight>
                <a:latin typeface="Libre Franklin"/>
                <a:ea typeface="Libre Franklin"/>
                <a:cs typeface="Libre Franklin"/>
                <a:sym typeface="Libre Franklin"/>
              </a:rPr>
              <a:t>4H</a:t>
            </a:r>
            <a:r>
              <a:rPr baseline="30000" lang="en" sz="1500">
                <a:highlight>
                  <a:schemeClr val="dk1"/>
                </a:highlight>
                <a:latin typeface="Libre Franklin"/>
                <a:ea typeface="Libre Franklin"/>
                <a:cs typeface="Libre Franklin"/>
                <a:sym typeface="Libre Franklin"/>
              </a:rPr>
              <a:t>+</a:t>
            </a:r>
            <a:r>
              <a:rPr lang="en" sz="1500">
                <a:highlight>
                  <a:schemeClr val="dk1"/>
                </a:highlight>
                <a:latin typeface="Libre Franklin"/>
                <a:ea typeface="Libre Franklin"/>
                <a:cs typeface="Libre Franklin"/>
                <a:sym typeface="Libre Franklin"/>
              </a:rPr>
              <a:t> + 4e</a:t>
            </a:r>
            <a:r>
              <a:rPr baseline="30000" lang="en" sz="1500">
                <a:highlight>
                  <a:schemeClr val="dk1"/>
                </a:highlight>
                <a:latin typeface="Libre Franklin"/>
                <a:ea typeface="Libre Franklin"/>
                <a:cs typeface="Libre Franklin"/>
                <a:sym typeface="Libre Franklin"/>
              </a:rPr>
              <a:t>-</a:t>
            </a:r>
            <a:r>
              <a:rPr lang="en" sz="1500">
                <a:highlight>
                  <a:schemeClr val="dk1"/>
                </a:highlight>
                <a:latin typeface="Libre Franklin"/>
                <a:ea typeface="Libre Franklin"/>
                <a:cs typeface="Libre Franklin"/>
                <a:sym typeface="Libre Franklin"/>
              </a:rPr>
              <a:t> + O</a:t>
            </a:r>
            <a:r>
              <a:rPr baseline="-25000" lang="en" sz="1500">
                <a:highlight>
                  <a:schemeClr val="dk1"/>
                </a:highlight>
                <a:latin typeface="Libre Franklin"/>
                <a:ea typeface="Libre Franklin"/>
                <a:cs typeface="Libre Franklin"/>
                <a:sym typeface="Libre Franklin"/>
              </a:rPr>
              <a:t>2</a:t>
            </a:r>
            <a:r>
              <a:rPr lang="en" sz="1500">
                <a:highlight>
                  <a:schemeClr val="dk1"/>
                </a:highlight>
                <a:latin typeface="Libre Franklin"/>
                <a:ea typeface="Libre Franklin"/>
                <a:cs typeface="Libre Franklin"/>
                <a:sym typeface="Libre Franklin"/>
              </a:rPr>
              <a:t> → 2H</a:t>
            </a:r>
            <a:r>
              <a:rPr baseline="-25000" lang="en" sz="1500">
                <a:highlight>
                  <a:schemeClr val="dk1"/>
                </a:highlight>
                <a:latin typeface="Libre Franklin"/>
                <a:ea typeface="Libre Franklin"/>
                <a:cs typeface="Libre Franklin"/>
                <a:sym typeface="Libre Franklin"/>
              </a:rPr>
              <a:t>2</a:t>
            </a:r>
            <a:r>
              <a:rPr lang="en" sz="1500">
                <a:highlight>
                  <a:schemeClr val="dk1"/>
                </a:highlight>
                <a:latin typeface="Libre Franklin"/>
                <a:ea typeface="Libre Franklin"/>
                <a:cs typeface="Libre Franklin"/>
                <a:sym typeface="Libre Franklin"/>
              </a:rPr>
              <a:t>O</a:t>
            </a:r>
            <a:endParaRPr sz="1500">
              <a:highlight>
                <a:schemeClr val="dk1"/>
              </a:highlight>
              <a:latin typeface="Libre Franklin"/>
              <a:ea typeface="Libre Franklin"/>
              <a:cs typeface="Libre Franklin"/>
              <a:sym typeface="Libre Franklin"/>
            </a:endParaRPr>
          </a:p>
          <a:p>
            <a:pPr indent="0" lvl="0" marL="0" rtl="0" algn="l">
              <a:spcBef>
                <a:spcPts val="0"/>
              </a:spcBef>
              <a:spcAft>
                <a:spcPts val="0"/>
              </a:spcAft>
              <a:buNone/>
            </a:pPr>
            <a:r>
              <a:t/>
            </a:r>
            <a:endParaRPr sz="1500">
              <a:highlight>
                <a:schemeClr val="dk1"/>
              </a:highlight>
              <a:latin typeface="Libre Franklin"/>
              <a:ea typeface="Libre Franklin"/>
              <a:cs typeface="Libre Franklin"/>
              <a:sym typeface="Libre Franklin"/>
            </a:endParaRPr>
          </a:p>
          <a:p>
            <a:pPr indent="-323850" lvl="0" marL="457200" rtl="0" algn="l">
              <a:spcBef>
                <a:spcPts val="0"/>
              </a:spcBef>
              <a:spcAft>
                <a:spcPts val="0"/>
              </a:spcAft>
              <a:buSzPts val="1500"/>
              <a:buFont typeface="Libre Franklin"/>
              <a:buChar char="●"/>
            </a:pPr>
            <a:r>
              <a:rPr lang="en" sz="1500">
                <a:highlight>
                  <a:schemeClr val="dk1"/>
                </a:highlight>
                <a:latin typeface="Libre Franklin"/>
                <a:ea typeface="Libre Franklin"/>
                <a:cs typeface="Libre Franklin"/>
                <a:sym typeface="Libre Franklin"/>
              </a:rPr>
              <a:t> Cu ions have a high efficiency in transportation of electrons for oxygen reduction.</a:t>
            </a:r>
            <a:endParaRPr>
              <a:highlight>
                <a:schemeClr val="dk1"/>
              </a:highlight>
              <a:latin typeface="Libre Franklin"/>
              <a:ea typeface="Libre Franklin"/>
              <a:cs typeface="Libre Franklin"/>
              <a:sym typeface="Libre Franklin"/>
            </a:endParaRPr>
          </a:p>
        </p:txBody>
      </p:sp>
      <p:pic>
        <p:nvPicPr>
          <p:cNvPr id="194" name="Google Shape;194;p20"/>
          <p:cNvPicPr preferRelativeResize="0"/>
          <p:nvPr/>
        </p:nvPicPr>
        <p:blipFill rotWithShape="1">
          <a:blip r:embed="rId3">
            <a:alphaModFix/>
          </a:blip>
          <a:srcRect b="0" l="47911" r="0" t="0"/>
          <a:stretch/>
        </p:blipFill>
        <p:spPr>
          <a:xfrm>
            <a:off x="248500" y="2996807"/>
            <a:ext cx="2518275" cy="1948593"/>
          </a:xfrm>
          <a:prstGeom prst="rect">
            <a:avLst/>
          </a:prstGeom>
          <a:noFill/>
          <a:ln>
            <a:noFill/>
          </a:ln>
        </p:spPr>
      </p:pic>
      <p:pic>
        <p:nvPicPr>
          <p:cNvPr id="195" name="Google Shape;195;p20"/>
          <p:cNvPicPr preferRelativeResize="0"/>
          <p:nvPr/>
        </p:nvPicPr>
        <p:blipFill rotWithShape="1">
          <a:blip r:embed="rId3">
            <a:alphaModFix/>
          </a:blip>
          <a:srcRect b="0" l="0" r="51837" t="0"/>
          <a:stretch/>
        </p:blipFill>
        <p:spPr>
          <a:xfrm>
            <a:off x="248500" y="889350"/>
            <a:ext cx="2518275" cy="2107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1"/>
          <p:cNvSpPr txBox="1"/>
          <p:nvPr>
            <p:ph type="title"/>
          </p:nvPr>
        </p:nvSpPr>
        <p:spPr>
          <a:xfrm>
            <a:off x="1297500" y="393750"/>
            <a:ext cx="7038900" cy="495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3000">
                <a:solidFill>
                  <a:srgbClr val="93C47D"/>
                </a:solidFill>
                <a:latin typeface="Libre Franklin"/>
                <a:ea typeface="Libre Franklin"/>
                <a:cs typeface="Libre Franklin"/>
                <a:sym typeface="Libre Franklin"/>
              </a:rPr>
              <a:t>Challenges and Future Directions</a:t>
            </a:r>
            <a:endParaRPr b="1" sz="3000">
              <a:latin typeface="Libre Franklin"/>
              <a:ea typeface="Libre Franklin"/>
              <a:cs typeface="Libre Franklin"/>
              <a:sym typeface="Libre Franklin"/>
            </a:endParaRPr>
          </a:p>
        </p:txBody>
      </p:sp>
      <p:sp>
        <p:nvSpPr>
          <p:cNvPr id="201" name="Google Shape;201;p21"/>
          <p:cNvSpPr txBox="1"/>
          <p:nvPr>
            <p:ph idx="1" type="body"/>
          </p:nvPr>
        </p:nvSpPr>
        <p:spPr>
          <a:xfrm>
            <a:off x="1297500" y="1119000"/>
            <a:ext cx="7038900" cy="3719700"/>
          </a:xfrm>
          <a:prstGeom prst="rect">
            <a:avLst/>
          </a:prstGeom>
          <a:solidFill>
            <a:schemeClr val="dk1"/>
          </a:solidFill>
        </p:spPr>
        <p:txBody>
          <a:bodyPr anchorCtr="0" anchor="t" bIns="91425" lIns="91425" spcFirstLastPara="1" rIns="91425" wrap="square" tIns="91425">
            <a:noAutofit/>
          </a:bodyPr>
          <a:lstStyle/>
          <a:p>
            <a:pPr indent="-304800" lvl="0" marL="457200" rtl="0" algn="l">
              <a:spcBef>
                <a:spcPts val="0"/>
              </a:spcBef>
              <a:spcAft>
                <a:spcPts val="0"/>
              </a:spcAft>
              <a:buSzPts val="1200"/>
              <a:buFont typeface="Libre Franklin"/>
              <a:buChar char="●"/>
            </a:pPr>
            <a:r>
              <a:rPr lang="en" sz="1200">
                <a:solidFill>
                  <a:srgbClr val="B6D7A8"/>
                </a:solidFill>
                <a:latin typeface="Libre Franklin"/>
                <a:ea typeface="Libre Franklin"/>
                <a:cs typeface="Libre Franklin"/>
                <a:sym typeface="Libre Franklin"/>
              </a:rPr>
              <a:t>Challenges associated</a:t>
            </a:r>
            <a:r>
              <a:rPr lang="en" sz="1200">
                <a:latin typeface="Libre Franklin"/>
                <a:ea typeface="Libre Franklin"/>
                <a:cs typeface="Libre Franklin"/>
                <a:sym typeface="Libre Franklin"/>
              </a:rPr>
              <a:t>:</a:t>
            </a:r>
            <a:endParaRPr sz="1200">
              <a:latin typeface="Libre Franklin"/>
              <a:ea typeface="Libre Franklin"/>
              <a:cs typeface="Libre Franklin"/>
              <a:sym typeface="Libre Franklin"/>
            </a:endParaRPr>
          </a:p>
          <a:p>
            <a:pPr indent="-304800" lvl="1" marL="914400" rtl="0" algn="l">
              <a:spcBef>
                <a:spcPts val="0"/>
              </a:spcBef>
              <a:spcAft>
                <a:spcPts val="0"/>
              </a:spcAft>
              <a:buSzPts val="1200"/>
              <a:buFont typeface="Libre Franklin"/>
              <a:buChar char="○"/>
            </a:pPr>
            <a:r>
              <a:rPr lang="en" sz="1200">
                <a:latin typeface="Libre Franklin"/>
                <a:ea typeface="Libre Franklin"/>
                <a:cs typeface="Libre Franklin"/>
                <a:sym typeface="Libre Franklin"/>
              </a:rPr>
              <a:t>Stability of enzymes in different environment conditions for longer times.</a:t>
            </a:r>
            <a:endParaRPr sz="1200">
              <a:latin typeface="Libre Franklin"/>
              <a:ea typeface="Libre Franklin"/>
              <a:cs typeface="Libre Franklin"/>
              <a:sym typeface="Libre Franklin"/>
            </a:endParaRPr>
          </a:p>
          <a:p>
            <a:pPr indent="-304800" lvl="1" marL="914400" rtl="0" algn="l">
              <a:spcBef>
                <a:spcPts val="0"/>
              </a:spcBef>
              <a:spcAft>
                <a:spcPts val="0"/>
              </a:spcAft>
              <a:buSzPts val="1200"/>
              <a:buFont typeface="Libre Franklin"/>
              <a:buChar char="○"/>
            </a:pPr>
            <a:r>
              <a:rPr lang="en" sz="1200">
                <a:latin typeface="Libre Franklin"/>
                <a:ea typeface="Libre Franklin"/>
                <a:cs typeface="Libre Franklin"/>
                <a:sym typeface="Libre Franklin"/>
              </a:rPr>
              <a:t>Mimicking</a:t>
            </a:r>
            <a:r>
              <a:rPr lang="en" sz="1200">
                <a:latin typeface="Libre Franklin"/>
                <a:ea typeface="Libre Franklin"/>
                <a:cs typeface="Libre Franklin"/>
                <a:sym typeface="Libre Franklin"/>
              </a:rPr>
              <a:t> the structure at various length scales and its production.</a:t>
            </a:r>
            <a:endParaRPr sz="1200">
              <a:latin typeface="Libre Franklin"/>
              <a:ea typeface="Libre Franklin"/>
              <a:cs typeface="Libre Franklin"/>
              <a:sym typeface="Libre Franklin"/>
            </a:endParaRPr>
          </a:p>
          <a:p>
            <a:pPr indent="-304800" lvl="1" marL="914400" rtl="0" algn="l">
              <a:spcBef>
                <a:spcPts val="0"/>
              </a:spcBef>
              <a:spcAft>
                <a:spcPts val="0"/>
              </a:spcAft>
              <a:buSzPts val="1200"/>
              <a:buFont typeface="Libre Franklin"/>
              <a:buChar char="○"/>
            </a:pPr>
            <a:r>
              <a:rPr lang="en" sz="1200">
                <a:latin typeface="Libre Franklin"/>
                <a:ea typeface="Libre Franklin"/>
                <a:cs typeface="Libre Franklin"/>
                <a:sym typeface="Libre Franklin"/>
              </a:rPr>
              <a:t>Scaling up their use to make larger platforms.</a:t>
            </a:r>
            <a:endParaRPr sz="1200">
              <a:latin typeface="Libre Franklin"/>
              <a:ea typeface="Libre Franklin"/>
              <a:cs typeface="Libre Franklin"/>
              <a:sym typeface="Libre Franklin"/>
            </a:endParaRPr>
          </a:p>
          <a:p>
            <a:pPr indent="-304800" lvl="1" marL="914400" rtl="0" algn="l">
              <a:spcBef>
                <a:spcPts val="0"/>
              </a:spcBef>
              <a:spcAft>
                <a:spcPts val="0"/>
              </a:spcAft>
              <a:buSzPts val="1200"/>
              <a:buFont typeface="Libre Franklin"/>
              <a:buChar char="○"/>
            </a:pPr>
            <a:r>
              <a:rPr lang="en" sz="1200">
                <a:latin typeface="Libre Franklin"/>
                <a:ea typeface="Libre Franklin"/>
                <a:cs typeface="Libre Franklin"/>
                <a:sym typeface="Libre Franklin"/>
              </a:rPr>
              <a:t>Integration into existing renewable energy systems.</a:t>
            </a:r>
            <a:endParaRPr sz="1200">
              <a:latin typeface="Libre Franklin"/>
              <a:ea typeface="Libre Franklin"/>
              <a:cs typeface="Libre Franklin"/>
              <a:sym typeface="Libre Franklin"/>
            </a:endParaRPr>
          </a:p>
          <a:p>
            <a:pPr indent="-304800" lvl="1" marL="914400" rtl="0" algn="l">
              <a:spcBef>
                <a:spcPts val="0"/>
              </a:spcBef>
              <a:spcAft>
                <a:spcPts val="0"/>
              </a:spcAft>
              <a:buSzPts val="1200"/>
              <a:buFont typeface="Libre Franklin"/>
              <a:buChar char="○"/>
            </a:pPr>
            <a:r>
              <a:rPr lang="en" sz="1200">
                <a:latin typeface="Libre Franklin"/>
                <a:ea typeface="Libre Franklin"/>
                <a:cs typeface="Libre Franklin"/>
                <a:sym typeface="Libre Franklin"/>
              </a:rPr>
              <a:t>Poor</a:t>
            </a:r>
            <a:r>
              <a:rPr lang="en" sz="1200">
                <a:latin typeface="Libre Franklin"/>
                <a:ea typeface="Libre Franklin"/>
                <a:cs typeface="Libre Franklin"/>
                <a:sym typeface="Libre Franklin"/>
              </a:rPr>
              <a:t> understanding of natural structures and establishment of structure property relationships.</a:t>
            </a:r>
            <a:endParaRPr sz="1200">
              <a:latin typeface="Libre Franklin"/>
              <a:ea typeface="Libre Franklin"/>
              <a:cs typeface="Libre Franklin"/>
              <a:sym typeface="Libre Franklin"/>
            </a:endParaRPr>
          </a:p>
          <a:p>
            <a:pPr indent="-304800" lvl="0" marL="457200" rtl="0" algn="l">
              <a:spcBef>
                <a:spcPts val="0"/>
              </a:spcBef>
              <a:spcAft>
                <a:spcPts val="0"/>
              </a:spcAft>
              <a:buClr>
                <a:srgbClr val="D9EAD3"/>
              </a:buClr>
              <a:buSzPts val="1200"/>
              <a:buFont typeface="Libre Franklin"/>
              <a:buChar char="●"/>
            </a:pPr>
            <a:r>
              <a:rPr lang="en" sz="1200">
                <a:solidFill>
                  <a:srgbClr val="D9EAD3"/>
                </a:solidFill>
                <a:latin typeface="Libre Franklin"/>
                <a:ea typeface="Libre Franklin"/>
                <a:cs typeface="Libre Franklin"/>
                <a:sym typeface="Libre Franklin"/>
              </a:rPr>
              <a:t>Future Directions:</a:t>
            </a:r>
            <a:endParaRPr sz="1200">
              <a:solidFill>
                <a:srgbClr val="D9EAD3"/>
              </a:solidFill>
              <a:latin typeface="Libre Franklin"/>
              <a:ea typeface="Libre Franklin"/>
              <a:cs typeface="Libre Franklin"/>
              <a:sym typeface="Libre Franklin"/>
            </a:endParaRPr>
          </a:p>
          <a:p>
            <a:pPr indent="-304800" lvl="1" marL="914400" rtl="0" algn="l">
              <a:spcBef>
                <a:spcPts val="0"/>
              </a:spcBef>
              <a:spcAft>
                <a:spcPts val="0"/>
              </a:spcAft>
              <a:buSzPts val="1200"/>
              <a:buFont typeface="Libre Franklin"/>
              <a:buChar char="○"/>
            </a:pPr>
            <a:r>
              <a:rPr lang="en" sz="1200">
                <a:latin typeface="Libre Franklin"/>
                <a:ea typeface="Libre Franklin"/>
                <a:cs typeface="Libre Franklin"/>
                <a:sym typeface="Libre Franklin"/>
              </a:rPr>
              <a:t>Photosynthetic Biohybrid system-  Improving light-harvesting efficiency, and enhancing charge transfer mechanisms.</a:t>
            </a:r>
            <a:endParaRPr sz="1200">
              <a:latin typeface="Libre Franklin"/>
              <a:ea typeface="Libre Franklin"/>
              <a:cs typeface="Libre Franklin"/>
              <a:sym typeface="Libre Franklin"/>
            </a:endParaRPr>
          </a:p>
          <a:p>
            <a:pPr indent="-304800" lvl="1" marL="914400" rtl="0" algn="l">
              <a:spcBef>
                <a:spcPts val="0"/>
              </a:spcBef>
              <a:spcAft>
                <a:spcPts val="0"/>
              </a:spcAft>
              <a:buSzPts val="1200"/>
              <a:buFont typeface="Libre Franklin"/>
              <a:buChar char="○"/>
            </a:pPr>
            <a:r>
              <a:rPr lang="en" sz="1200">
                <a:latin typeface="Libre Franklin"/>
                <a:ea typeface="Libre Franklin"/>
                <a:cs typeface="Libre Franklin"/>
                <a:sym typeface="Libre Franklin"/>
              </a:rPr>
              <a:t>Enzymatic Biofuel Cells- Increasing the load of enzymes, and optimizing enzymes fixation strategies.</a:t>
            </a:r>
            <a:endParaRPr sz="1200">
              <a:latin typeface="Libre Franklin"/>
              <a:ea typeface="Libre Franklin"/>
              <a:cs typeface="Libre Franklin"/>
              <a:sym typeface="Libre Franklin"/>
            </a:endParaRPr>
          </a:p>
          <a:p>
            <a:pPr indent="-304800" lvl="1" marL="914400" rtl="0" algn="l">
              <a:spcBef>
                <a:spcPts val="0"/>
              </a:spcBef>
              <a:spcAft>
                <a:spcPts val="0"/>
              </a:spcAft>
              <a:buSzPts val="1200"/>
              <a:buFont typeface="Libre Franklin"/>
              <a:buChar char="○"/>
            </a:pPr>
            <a:r>
              <a:rPr lang="en" sz="1200">
                <a:latin typeface="Libre Franklin"/>
                <a:ea typeface="Libre Franklin"/>
                <a:cs typeface="Libre Franklin"/>
                <a:sym typeface="Libre Franklin"/>
              </a:rPr>
              <a:t>Biomimetic Membranes- Improved efficiency in marine environment, and large scale structures. </a:t>
            </a:r>
            <a:endParaRPr sz="1200">
              <a:latin typeface="Libre Franklin"/>
              <a:ea typeface="Libre Franklin"/>
              <a:cs typeface="Libre Franklin"/>
              <a:sym typeface="Libre Franklin"/>
            </a:endParaRPr>
          </a:p>
          <a:p>
            <a:pPr indent="-304800" lvl="1" marL="914400" rtl="0" algn="l">
              <a:spcBef>
                <a:spcPts val="0"/>
              </a:spcBef>
              <a:spcAft>
                <a:spcPts val="0"/>
              </a:spcAft>
              <a:buSzPts val="1200"/>
              <a:buFont typeface="Libre Franklin"/>
              <a:buChar char="○"/>
            </a:pPr>
            <a:r>
              <a:rPr lang="en" sz="1200">
                <a:latin typeface="Libre Franklin"/>
                <a:ea typeface="Libre Franklin"/>
                <a:cs typeface="Libre Franklin"/>
                <a:sym typeface="Libre Franklin"/>
              </a:rPr>
              <a:t>Bioinspired Catalysts- better control over ORR reactions, and cost-effective cathode production.</a:t>
            </a:r>
            <a:endParaRPr sz="1200">
              <a:latin typeface="Libre Franklin"/>
              <a:ea typeface="Libre Franklin"/>
              <a:cs typeface="Libre Franklin"/>
              <a:sym typeface="Libre Franklin"/>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