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85" r:id="rId12"/>
    <p:sldId id="302" r:id="rId13"/>
    <p:sldId id="290" r:id="rId14"/>
    <p:sldId id="291" r:id="rId15"/>
    <p:sldId id="288" r:id="rId16"/>
    <p:sldId id="289" r:id="rId17"/>
    <p:sldId id="292" r:id="rId18"/>
    <p:sldId id="293" r:id="rId19"/>
    <p:sldId id="297" r:id="rId20"/>
    <p:sldId id="298" r:id="rId21"/>
    <p:sldId id="299" r:id="rId22"/>
    <p:sldId id="300" r:id="rId23"/>
    <p:sldId id="301" r:id="rId24"/>
    <p:sldId id="271" r:id="rId25"/>
    <p:sldId id="295" r:id="rId26"/>
    <p:sldId id="29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4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0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0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0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4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2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3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3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3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3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4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8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9:44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24575,'1067'0'-1365,"-1044"0"-5461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20:12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24575,'4940'0'-1365,"-4923"0"-5461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7:17:5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53F0A-9060-4672-A16B-6A966276C35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EE8DB-DA9C-46BD-A1E7-D3DDF2D9C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0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EE8DB-DA9C-46BD-A1E7-D3DDF2D9CA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67A-499F-F584-782C-D2FE686B8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D9C16-393A-F79C-CD87-109940E1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D105-2D30-2017-DD9A-B7691D46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A284-D6D0-2E02-A8C4-9ACFCA41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B5E0-C213-9AC1-4ACB-98826F10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0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A57F-A882-9280-9986-73061A73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A3090-174B-1B33-3135-D3BEF388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C718-328C-4A0E-292E-F3EA4684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6D1D-3E83-9E8D-8F84-6EEBCB63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CE0A-565D-B378-75F6-FEE14198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F807F-8C62-898C-C683-46C151B5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A38B9-0C72-73EE-9E10-94403458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1408-0F88-335B-D281-AD3CF944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9560-5811-AB4F-B345-65A6BF33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0C3E-57B3-85C3-3A66-D71BF34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4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BB53-F8B0-419C-D0C6-98A879F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2D90-41EC-20BC-3284-060F75DC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AB57-8E95-6DA6-5B07-DD7FC5FA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D551-8E8E-C558-885E-29F70CA5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6F47-677D-8D3A-3193-A2EB06A5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2AA2-D151-FEB6-2286-6F63EFDB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C917-31DA-82B3-7287-0D22B1EC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F6F3-138E-59C6-549C-EA9521C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79B2-A7FB-09DD-806A-48188E29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E9FD-93B9-41EE-D92D-055B4A32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21D-743D-9A62-3069-A4193EA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6E15-D0F1-9D92-C0CE-48D795C0D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62F0D-3B31-69A0-13CB-69EB51B9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FFF17-9E59-0BEF-9F0D-76C33D73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F7D9-B79C-C42C-41C0-CCD4C942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509B-0941-A062-3A33-2D673538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A626-FBD0-E573-D461-89B28EDA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82E8-AC07-A3F9-F6F5-A077A221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EDFB-CA64-3E14-BAEB-49E693BA2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5FE3B-D3CC-9AD2-303D-BABEE9F97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E447E-928B-278E-BF1F-C61C78C43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9570A-7CD8-1FC1-2305-10CA579D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88F8-A2C5-A63C-8BB3-33A0B5AB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BE0CE-192E-9BEA-ECA2-74B0099F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0DD-85C9-201E-7742-12561350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AA345-D3B5-7333-2AA6-8FA7F79C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328B1-66AC-5388-DD12-D5E0CFF7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50971-D120-A74A-8311-15409BAA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6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7E789-B194-8528-75BC-04968759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71A85-CC58-5482-A71F-CCF67362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617E-7640-305F-96D6-9F419D4C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64C0-6A6F-1641-EC9D-78D077C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E80C-E302-E3E1-E792-421E56A1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78C8-3AFC-B52B-5C34-9711CF3F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C995-40D9-894F-53F2-972A04A1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A99A-5598-7658-7930-1446D955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C15F6-5CF8-376B-2979-3E1736CA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6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3CF1-1770-7148-6DE6-6620814B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780C-4581-988A-1433-AAA85B9DF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230C-1467-7437-4D9A-F92EF3AD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51F9-18FC-538E-BEEE-0DAEAC7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97E1B-8021-00ED-3D6A-2BDB5157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F4037-696D-273E-41F1-2617138F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661DE-A882-60C0-3B96-3C951A36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9AD3-F5B9-E222-8A94-EDAB13B8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30B2-E68F-D1FF-7E41-BEDBD6E9C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0E0D-1BCD-4AAB-85DA-271BEF15CA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EF6D-06A0-1B62-B639-679DF6A0D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0A71-5C65-73F2-05B9-BF1F44E00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BAA5-B9FC-46FF-9CEF-8AD92E99A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26" Type="http://schemas.openxmlformats.org/officeDocument/2006/relationships/customXml" Target="../ink/ink23.xml"/><Relationship Id="rId21" Type="http://schemas.openxmlformats.org/officeDocument/2006/relationships/customXml" Target="../ink/ink18.xml"/><Relationship Id="rId34" Type="http://schemas.openxmlformats.org/officeDocument/2006/relationships/customXml" Target="../ink/ink3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30.xml"/><Relationship Id="rId2" Type="http://schemas.openxmlformats.org/officeDocument/2006/relationships/image" Target="../media/image6.pn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32" Type="http://schemas.openxmlformats.org/officeDocument/2006/relationships/customXml" Target="../ink/ink29.xml"/><Relationship Id="rId37" Type="http://schemas.openxmlformats.org/officeDocument/2006/relationships/image" Target="../media/image9.png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2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31" Type="http://schemas.openxmlformats.org/officeDocument/2006/relationships/customXml" Target="../ink/ink28.xml"/><Relationship Id="rId4" Type="http://schemas.openxmlformats.org/officeDocument/2006/relationships/image" Target="../media/image7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image" Target="../media/image8.png"/><Relationship Id="rId8" Type="http://schemas.openxmlformats.org/officeDocument/2006/relationships/customXml" Target="../ink/ink5.xml"/><Relationship Id="rId3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9270" y="0"/>
            <a:ext cx="12483547" cy="700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/>
          <p:cNvSpPr txBox="1"/>
          <p:nvPr/>
        </p:nvSpPr>
        <p:spPr>
          <a:xfrm>
            <a:off x="1748519" y="167029"/>
            <a:ext cx="9323673" cy="118379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</a:rPr>
              <a:t>             </a:t>
            </a:r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                       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UGC(Autonomous)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Kandlakoya,Medchal Road,Hyd-501 401</a:t>
            </a:r>
            <a:br>
              <a:rPr lang="en-US" sz="24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 </a:t>
            </a:r>
            <a:endParaRPr lang="en-I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175260" y="1991360"/>
            <a:ext cx="11661139" cy="1437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Major Project On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IDENTIFICATION FOR MULTILINGUAL MACHINE TRANSLATION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67" y="180964"/>
            <a:ext cx="2106516" cy="1577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9" y="0"/>
            <a:ext cx="2106516" cy="2106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039" y="3180521"/>
            <a:ext cx="137397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: 17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                                                                                         BATCH MEMBERS: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Ms. Raheem Unnisa</a:t>
            </a:r>
            <a:r>
              <a:rPr lang="en-US" sz="2000" dirty="0"/>
              <a:t>                           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217R1A0590   G SRAVIKA REDDY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Department                                                      217R1A0586   E SAI KUMAR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217R1A0587   G BHAVISH REDDY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J. Narasimharao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CSE Department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                                                                                                           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87A6-463F-DB5C-F286-87160432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7270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6ACB-8FB9-8798-2709-31D2FE78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471195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novelty of the proposed Language Identification (LID) system for Multilingual Machine Translation (MT) lies in its ability to handle complex, real-world multilingual scenarios with advanced features not typically found in existing systems.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multimodal language identification, where both text and audio inputs are processed seamlessly, enabling real-time identification in diverse contexts such as live audio streams or video conferencing.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system’s ability to detect and manage code-switching where multiple languages are used within the same sentence or conversation is a critical innovation, ensuring accurate translation of multilingual content.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hierarchical identification, distinguishing between languages and their dialects, which is essential for improving translation precision. </a:t>
            </a:r>
          </a:p>
        </p:txBody>
      </p:sp>
    </p:spTree>
    <p:extLst>
      <p:ext uri="{BB962C8B-B14F-4D97-AF65-F5344CB8AC3E}">
        <p14:creationId xmlns:p14="http://schemas.microsoft.com/office/powerpoint/2010/main" val="36823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512C-B227-D43B-46E7-D727EFDC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41F0C-003F-7179-C009-37922152D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81" y="1690688"/>
            <a:ext cx="7108722" cy="4346318"/>
          </a:xfrm>
        </p:spPr>
      </p:pic>
    </p:spTree>
    <p:extLst>
      <p:ext uri="{BB962C8B-B14F-4D97-AF65-F5344CB8AC3E}">
        <p14:creationId xmlns:p14="http://schemas.microsoft.com/office/powerpoint/2010/main" val="260360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78BF-5FC2-2D02-B0BB-A9548D3D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26D7-AEB7-94E2-718E-95322708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/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user has to give Text as input.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user has to preprocess the text, Run the KNN, SVM and Random Forest algorithms, identify the language and translate it into the given requirement with high accuracy.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6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7BB4-6572-B9FE-67E1-16F44254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2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305C-0B9F-E303-B731-A530FE79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1463D-44DC-6586-ABFD-042896FC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19" y="1671483"/>
            <a:ext cx="7551175" cy="51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4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EC46-010D-881E-9A8B-7BF594EB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3F570-C31F-F8BF-23B7-B5D242B47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2045111"/>
            <a:ext cx="7592485" cy="3647766"/>
          </a:xfrm>
        </p:spPr>
      </p:pic>
    </p:spTree>
    <p:extLst>
      <p:ext uri="{BB962C8B-B14F-4D97-AF65-F5344CB8AC3E}">
        <p14:creationId xmlns:p14="http://schemas.microsoft.com/office/powerpoint/2010/main" val="129247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3C01-F3C4-4A8F-65B2-4E62494F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0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F91A3-CCCC-729B-6DFA-2E135491D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20" y="1127760"/>
            <a:ext cx="8950959" cy="5730240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8E971-8C68-3C22-7528-C252AD75A489}"/>
              </a:ext>
            </a:extLst>
          </p:cNvPr>
          <p:cNvCxnSpPr/>
          <p:nvPr/>
        </p:nvCxnSpPr>
        <p:spPr>
          <a:xfrm>
            <a:off x="2876918" y="6579746"/>
            <a:ext cx="176981" cy="1769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A7D74-1A19-E3E2-805C-AC623DA3328E}"/>
              </a:ext>
            </a:extLst>
          </p:cNvPr>
          <p:cNvCxnSpPr/>
          <p:nvPr/>
        </p:nvCxnSpPr>
        <p:spPr>
          <a:xfrm flipH="1">
            <a:off x="2877574" y="6577780"/>
            <a:ext cx="176981" cy="1769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5D8F4-FC15-300F-8EDF-1425D3A929DD}"/>
              </a:ext>
            </a:extLst>
          </p:cNvPr>
          <p:cNvCxnSpPr/>
          <p:nvPr/>
        </p:nvCxnSpPr>
        <p:spPr>
          <a:xfrm>
            <a:off x="8370856" y="6577780"/>
            <a:ext cx="213360" cy="1769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704F2-B666-8E99-87A2-ECAC19C609BB}"/>
              </a:ext>
            </a:extLst>
          </p:cNvPr>
          <p:cNvCxnSpPr/>
          <p:nvPr/>
        </p:nvCxnSpPr>
        <p:spPr>
          <a:xfrm flipH="1">
            <a:off x="8402320" y="6577780"/>
            <a:ext cx="162560" cy="1769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1ECFAC-DCAE-95BE-979C-75E0301A672E}"/>
              </a:ext>
            </a:extLst>
          </p:cNvPr>
          <p:cNvGrpSpPr/>
          <p:nvPr/>
        </p:nvGrpSpPr>
        <p:grpSpPr>
          <a:xfrm>
            <a:off x="2693721" y="1346988"/>
            <a:ext cx="360" cy="360"/>
            <a:chOff x="2693721" y="134698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5B7470-9FC4-4FAF-5CF7-4F2EBA9DB2AF}"/>
                    </a:ext>
                  </a:extLst>
                </p14:cNvPr>
                <p14:cNvContentPartPr/>
                <p14:nvPr/>
              </p14:nvContentPartPr>
              <p14:xfrm>
                <a:off x="2693721" y="134698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5B7470-9FC4-4FAF-5CF7-4F2EBA9DB2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472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1FD1B4-49C4-D09D-1FFF-C4CBB6BE48F1}"/>
                    </a:ext>
                  </a:extLst>
                </p14:cNvPr>
                <p14:cNvContentPartPr/>
                <p14:nvPr/>
              </p14:nvContentPartPr>
              <p14:xfrm>
                <a:off x="2693721" y="134698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1FD1B4-49C4-D09D-1FFF-C4CBB6BE48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472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56B146-3489-8284-C813-3249C05139BC}"/>
                    </a:ext>
                  </a:extLst>
                </p14:cNvPr>
                <p14:cNvContentPartPr/>
                <p14:nvPr/>
              </p14:nvContentPartPr>
              <p14:xfrm>
                <a:off x="2693721" y="13469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56B146-3489-8284-C813-3249C05139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472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CDED68-175B-686B-112D-7EEE1E941160}"/>
                    </a:ext>
                  </a:extLst>
                </p14:cNvPr>
                <p14:cNvContentPartPr/>
                <p14:nvPr/>
              </p14:nvContentPartPr>
              <p14:xfrm>
                <a:off x="2693721" y="134698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CDED68-175B-686B-112D-7EEE1E9411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472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4AF5BC-8D84-C695-AE6D-6E97605040A1}"/>
                    </a:ext>
                  </a:extLst>
                </p14:cNvPr>
                <p14:cNvContentPartPr/>
                <p14:nvPr/>
              </p14:nvContentPartPr>
              <p14:xfrm>
                <a:off x="2693721" y="134698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4AF5BC-8D84-C695-AE6D-6E97605040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472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70CAD1-7E9B-17DD-22EE-113404D771FC}"/>
                    </a:ext>
                  </a:extLst>
                </p14:cNvPr>
                <p14:cNvContentPartPr/>
                <p14:nvPr/>
              </p14:nvContentPartPr>
              <p14:xfrm>
                <a:off x="2693721" y="1346988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70CAD1-7E9B-17DD-22EE-113404D771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472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5C527A-CAD1-AFCF-6E3F-4A636A531BF8}"/>
              </a:ext>
            </a:extLst>
          </p:cNvPr>
          <p:cNvGrpSpPr/>
          <p:nvPr/>
        </p:nvGrpSpPr>
        <p:grpSpPr>
          <a:xfrm>
            <a:off x="2703801" y="1415748"/>
            <a:ext cx="360" cy="360"/>
            <a:chOff x="2703801" y="14157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D0A4EB-52D7-1D99-A2D3-34983F5F596B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D0A4EB-52D7-1D99-A2D3-34983F5F59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9BF64D-8795-CD7E-EE77-0AAF54945170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9BF64D-8795-CD7E-EE77-0AAF549451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7030BD-4D80-7621-168E-87E964412CE2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7030BD-4D80-7621-168E-87E964412C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8BCA28-6DD5-D099-0B6F-07913288E75A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8BCA28-6DD5-D099-0B6F-07913288E7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6226E6-8569-2A7D-AEE8-1E042107959E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6226E6-8569-2A7D-AEE8-1E04210795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407FD8-3B72-A6EB-3C36-86C945E5B12B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407FD8-3B72-A6EB-3C36-86C945E5B1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119BAD-759A-29B0-B5A9-A9247E498D6B}"/>
                    </a:ext>
                  </a:extLst>
                </p14:cNvPr>
                <p14:cNvContentPartPr/>
                <p14:nvPr/>
              </p14:nvContentPartPr>
              <p14:xfrm>
                <a:off x="2703801" y="1415748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119BAD-759A-29B0-B5A9-A9247E498D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5161" y="1406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8316E4-F827-5DD9-941F-C44864297983}"/>
              </a:ext>
            </a:extLst>
          </p:cNvPr>
          <p:cNvGrpSpPr/>
          <p:nvPr/>
        </p:nvGrpSpPr>
        <p:grpSpPr>
          <a:xfrm>
            <a:off x="7541481" y="1346988"/>
            <a:ext cx="360" cy="360"/>
            <a:chOff x="7541481" y="134698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65D064-D7A8-B58A-81E7-50A35C1D173A}"/>
                    </a:ext>
                  </a:extLst>
                </p14:cNvPr>
                <p14:cNvContentPartPr/>
                <p14:nvPr/>
              </p14:nvContentPartPr>
              <p14:xfrm>
                <a:off x="7541481" y="1346988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65D064-D7A8-B58A-81E7-50A35C1D17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477987-9A15-B75F-63BF-11596A082D36}"/>
                    </a:ext>
                  </a:extLst>
                </p14:cNvPr>
                <p14:cNvContentPartPr/>
                <p14:nvPr/>
              </p14:nvContentPartPr>
              <p14:xfrm>
                <a:off x="7541481" y="134698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477987-9A15-B75F-63BF-11596A082D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30EBC3-B509-0195-931E-67AF8CD74473}"/>
                    </a:ext>
                  </a:extLst>
                </p14:cNvPr>
                <p14:cNvContentPartPr/>
                <p14:nvPr/>
              </p14:nvContentPartPr>
              <p14:xfrm>
                <a:off x="7541481" y="134698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30EBC3-B509-0195-931E-67AF8CD744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DCB069-882D-4F7D-815F-91D491C2AFF7}"/>
                    </a:ext>
                  </a:extLst>
                </p14:cNvPr>
                <p14:cNvContentPartPr/>
                <p14:nvPr/>
              </p14:nvContentPartPr>
              <p14:xfrm>
                <a:off x="7541481" y="134698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DCB069-882D-4F7D-815F-91D491C2AF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CEB52D-6247-F822-95F6-681465A6F967}"/>
                    </a:ext>
                  </a:extLst>
                </p14:cNvPr>
                <p14:cNvContentPartPr/>
                <p14:nvPr/>
              </p14:nvContentPartPr>
              <p14:xfrm>
                <a:off x="7541481" y="1346988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CEB52D-6247-F822-95F6-681465A6F9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33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749498-C254-F0BD-1760-88488DAC88CA}"/>
              </a:ext>
            </a:extLst>
          </p:cNvPr>
          <p:cNvGrpSpPr/>
          <p:nvPr/>
        </p:nvGrpSpPr>
        <p:grpSpPr>
          <a:xfrm>
            <a:off x="7541481" y="1425468"/>
            <a:ext cx="10080" cy="10440"/>
            <a:chOff x="7541481" y="1425468"/>
            <a:chExt cx="1008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76A897-7972-6A22-621E-6CD4CDA23D45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76A897-7972-6A22-621E-6CD4CDA23D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1960DE-489F-8FDA-009E-1C9F788B9B59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1960DE-489F-8FDA-009E-1C9F788B9B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88C6A5-659B-AB6A-EEE7-3B2955117FF2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88C6A5-659B-AB6A-EEE7-3B2955117F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2C3D46-460B-2DC7-CAC0-D0C1BB20C185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2C3D46-460B-2DC7-CAC0-D0C1BB20C1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647E89-D669-5104-2A3D-8C1C48A38A18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647E89-D669-5104-2A3D-8C1C48A38A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5A67B1-6552-660F-41AF-41A57CA675B8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15A67B1-6552-660F-41AF-41A57CA675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831D01-C465-FE59-8D13-3A3EE51D5344}"/>
                    </a:ext>
                  </a:extLst>
                </p14:cNvPr>
                <p14:cNvContentPartPr/>
                <p14:nvPr/>
              </p14:nvContentPartPr>
              <p14:xfrm>
                <a:off x="7541481" y="1425468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831D01-C465-FE59-8D13-3A3EE51D53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2481" y="1416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174D5F-38CE-972A-F0C0-59F145B6D9F1}"/>
                    </a:ext>
                  </a:extLst>
                </p14:cNvPr>
                <p14:cNvContentPartPr/>
                <p14:nvPr/>
              </p14:nvContentPartPr>
              <p14:xfrm>
                <a:off x="7551201" y="143554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174D5F-38CE-972A-F0C0-59F145B6D9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2201" y="1426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53E2E6-5C5E-AD98-2BEF-BFF798D74EBA}"/>
                    </a:ext>
                  </a:extLst>
                </p14:cNvPr>
                <p14:cNvContentPartPr/>
                <p14:nvPr/>
              </p14:nvContentPartPr>
              <p14:xfrm>
                <a:off x="7551201" y="1435548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53E2E6-5C5E-AD98-2BEF-BFF798D74E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2201" y="1426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56EF86-3CCF-872B-AAFC-99C744A724A0}"/>
                    </a:ext>
                  </a:extLst>
                </p14:cNvPr>
                <p14:cNvContentPartPr/>
                <p14:nvPr/>
              </p14:nvContentPartPr>
              <p14:xfrm>
                <a:off x="7551201" y="1435548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56EF86-3CCF-872B-AAFC-99C744A724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2201" y="1426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E7F031-2438-C5A8-3F25-363284D65D2A}"/>
                    </a:ext>
                  </a:extLst>
                </p14:cNvPr>
                <p14:cNvContentPartPr/>
                <p14:nvPr/>
              </p14:nvContentPartPr>
              <p14:xfrm>
                <a:off x="7551201" y="1435548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E7F031-2438-C5A8-3F25-363284D65D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2201" y="1426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EDAE4F-00BD-8191-4F71-E13CECBD71D3}"/>
                    </a:ext>
                  </a:extLst>
                </p14:cNvPr>
                <p14:cNvContentPartPr/>
                <p14:nvPr/>
              </p14:nvContentPartPr>
              <p14:xfrm>
                <a:off x="7551201" y="1435548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EDAE4F-00BD-8191-4F71-E13CECBD71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2201" y="1426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FDEC71-CB38-519F-2FCC-FC892946BC63}"/>
                  </a:ext>
                </a:extLst>
              </p14:cNvPr>
              <p14:cNvContentPartPr/>
              <p14:nvPr/>
            </p14:nvContentPartPr>
            <p14:xfrm>
              <a:off x="2782281" y="1484508"/>
              <a:ext cx="3927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FDEC71-CB38-519F-2FCC-FC892946BC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6161" y="1478388"/>
                <a:ext cx="405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E15EC98-DDFC-7798-AAF3-F6D6EA6D2786}"/>
                  </a:ext>
                </a:extLst>
              </p14:cNvPr>
              <p14:cNvContentPartPr/>
              <p14:nvPr/>
            </p14:nvContentPartPr>
            <p14:xfrm>
              <a:off x="7619961" y="1494588"/>
              <a:ext cx="178488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E15EC98-DDFC-7798-AAF3-F6D6EA6D27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3841" y="1488468"/>
                <a:ext cx="179712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67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DDEC-CA5E-004A-CE57-BD055E47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28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921C8-0B7C-012E-9C2C-0F3DB23A0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61" y="1002890"/>
            <a:ext cx="6371304" cy="5855111"/>
          </a:xfrm>
        </p:spPr>
      </p:pic>
    </p:spTree>
    <p:extLst>
      <p:ext uri="{BB962C8B-B14F-4D97-AF65-F5344CB8AC3E}">
        <p14:creationId xmlns:p14="http://schemas.microsoft.com/office/powerpoint/2010/main" val="192876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4F9C-0121-D3EB-40BD-DDAAD9C2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087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9139-A7AF-399B-DE42-9C6566A0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7371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messagebox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*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simpledialog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tkinter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filedialog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tkinter.filedialog import askopenfilename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 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accuracy_score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sklearn.model_selection import train_test_split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os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precision_score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recall_score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f1_score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sklearn.preprocessing import LabelEncoder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13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BF7F-CEB6-0870-88EF-2A8D2BC0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66243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sklearn.preprocessing import StandardScaler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sklearn.feature_extraction.text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#loading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sklearn.metrics import accuracy_score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googletrans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Translator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filename global X,Y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accuracy, precision, recall,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scaler, dataset,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tfidf_vectorizer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labels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tkinter.Tk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("Language Identification for Multilingual Machine Translation") #designing main screen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main.geometry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("1300x1200")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 = Translator()</a:t>
            </a:r>
          </a:p>
        </p:txBody>
      </p:sp>
    </p:spTree>
    <p:extLst>
      <p:ext uri="{BB962C8B-B14F-4D97-AF65-F5344CB8AC3E}">
        <p14:creationId xmlns:p14="http://schemas.microsoft.com/office/powerpoint/2010/main" val="286421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0258-BF9F-C158-70AC-55C587F8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8452-B9B6-B8F9-583B-24382D0C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187769"/>
            <a:ext cx="5550535" cy="65024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EA0F12-6AC9-F217-64F8-75D99AE26D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930400"/>
            <a:ext cx="5550535" cy="42592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C9D7-65C0-48C7-4886-0879B1FDE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7769"/>
            <a:ext cx="5183188" cy="65024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AD6625-868F-E4E3-D482-CBE9AD7830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0400"/>
            <a:ext cx="5550534" cy="4259262"/>
          </a:xfrm>
        </p:spPr>
      </p:pic>
    </p:spTree>
    <p:extLst>
      <p:ext uri="{BB962C8B-B14F-4D97-AF65-F5344CB8AC3E}">
        <p14:creationId xmlns:p14="http://schemas.microsoft.com/office/powerpoint/2010/main" val="5837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CDAC-A132-46E5-B629-4F7FE99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149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EDD2-1814-5A33-FCFB-F54D9A84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702968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of Project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1356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F49-98B2-F34D-E7BF-65DF3057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1379200" cy="87439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DATASET UPLOADED                                         PREPROCESS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C0516-C715-5C80-ED4F-CE46CB6CC7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61440"/>
            <a:ext cx="5613400" cy="47345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67918-EDAE-B87E-6706-A81343EDE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61440"/>
            <a:ext cx="5613400" cy="4734560"/>
          </a:xfrm>
        </p:spPr>
      </p:pic>
    </p:spTree>
    <p:extLst>
      <p:ext uri="{BB962C8B-B14F-4D97-AF65-F5344CB8AC3E}">
        <p14:creationId xmlns:p14="http://schemas.microsoft.com/office/powerpoint/2010/main" val="214522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0C1-082F-A30C-BEA2-29EBDAA3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65125"/>
            <a:ext cx="11297920" cy="83375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TRAIN KNN ALGORITHM                          TRAIN SVM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E8ED07-6FAC-B0E7-522B-2F7DB42BC5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381761"/>
            <a:ext cx="5572760" cy="46227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A1B256-BAF3-A80A-0A01-BD063C031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81761"/>
            <a:ext cx="5572760" cy="4622799"/>
          </a:xfrm>
        </p:spPr>
      </p:pic>
    </p:spTree>
    <p:extLst>
      <p:ext uri="{BB962C8B-B14F-4D97-AF65-F5344CB8AC3E}">
        <p14:creationId xmlns:p14="http://schemas.microsoft.com/office/powerpoint/2010/main" val="67950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A9CA-2016-2A29-7F8C-B28FD66C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125"/>
            <a:ext cx="10764520" cy="82359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TRAIN RANDOMFOREST                        CONFUSION MATRIX                      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47D50A-15EF-3475-14FC-BF5E13A540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351280"/>
            <a:ext cx="5430520" cy="4825682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C2FDEAF-7FFD-B99B-E0EB-2BF1DF055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51280"/>
            <a:ext cx="5430520" cy="4825682"/>
          </a:xfrm>
        </p:spPr>
      </p:pic>
    </p:spTree>
    <p:extLst>
      <p:ext uri="{BB962C8B-B14F-4D97-AF65-F5344CB8AC3E}">
        <p14:creationId xmlns:p14="http://schemas.microsoft.com/office/powerpoint/2010/main" val="244441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F08D-D32D-C422-0B89-2FE0C45B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79120"/>
            <a:ext cx="11176000" cy="7112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LANGUAGE IDENTIFICATION AND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CB969-9CE7-1B62-5CAD-E9C5E6848D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66240"/>
            <a:ext cx="5511800" cy="45107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ED6552-BB48-E146-B281-F0F3B82C53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6240"/>
            <a:ext cx="5511800" cy="4510723"/>
          </a:xfrm>
        </p:spPr>
      </p:pic>
    </p:spTree>
    <p:extLst>
      <p:ext uri="{BB962C8B-B14F-4D97-AF65-F5344CB8AC3E}">
        <p14:creationId xmlns:p14="http://schemas.microsoft.com/office/powerpoint/2010/main" val="279371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3EB6-A3CF-AB41-CF0E-CE10C8F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E900-9D93-46B7-2DC8-EAD09E6F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Language Identification (LID) system for Multilingual Machine Translation (MT) offers a highly efficient and innovative solution for addressing the complexities of multilingual environments.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multimodal inputs (text and audio), handling real-time code-switching, and incorporating dialect identification, the system ensures accurate language detection, paving the way for more precise translations.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use of confidence scoring and zero-shot learning enables robust performance, particularly for low-resource languages, while the feedback-driven improvement mechanism allows for continuous refinement.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scale for large applications like live translation, social media, and global customer support, the system sets a new standard in multilingual MT by providing both accuracy and adaptability in a diverse, multilingual world.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95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A46E-77AB-8866-D571-3C887820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05664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2210-D463-5C3D-8899-5D1B1CF4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354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future scope of language identification for multilingual machine translation includes several exciting and impactful areas: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Identification and Translation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Improving the speed and accuracy of language identification in real-time applications, such as live translation services and interactive multilingual systems.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Handling Code-Switching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Enhancing models to effectively identify and manage code-switching, where speakers mix languages within a single sentence or conversation, which is increasingly common in multilingual contexts.</a:t>
            </a:r>
          </a:p>
          <a:p>
            <a:pPr marL="457200" lvl="0" indent="-457200" algn="just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Ethical and Inclusive Practices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Ensuring that language identification and translation technologies are designed and deployed in ways that respect linguistic diversity and cultural nuances, promoting inclusivity and fairness.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Other NLP Tasks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Combining language identification with other NLP tasks, such as sentiment analysis, named entity recognition, and summarization, to enhance the overall performance and usability of multilingual systems.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13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3CA-EFED-DEF2-B17F-81862ACE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40"/>
            <a:ext cx="10515600" cy="112776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9073-87DB-82B2-EA38-1B713446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836160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K. B. R. G. et al. (2004)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Language Identification in the Wild, IEEE Transactions on Pattern Analysis and Machine Intelligence.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L. J. &amp; S. G. (2013)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Multilingual Neural Machine Translation with a Shared Attention Mechanism, Proceedings of the Conference on Empirical Methods in Natural Language Processing (EMNLP).</a:t>
            </a:r>
            <a:endParaRPr 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M. et al. (2019)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BERT: Pre-training of Deep Bidirectional Transformers for Language Understanding, arrive preprint arXiv:1810.04805.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 et al. (2020)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Survey on Multilingual Neural Machine Translation, IEEE Transactions on Neural Networks and Learning Systems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 B. et al. (2021)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Context-Aware Language Identification for Machine Translation, IEEE Transactions on Audio, Speech, and Language Processing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9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6B3A-2A5C-C52B-7F53-1203DB89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50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E91D-857B-75CD-2DEB-54C379AE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13"/>
            <a:ext cx="10515600" cy="143550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C153-D2E3-F8D0-EEAA-CC664630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2"/>
            <a:ext cx="10515600" cy="487055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translation is the process of translating a text in one natural language into another natural language using computer system. 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Translating a document containing a single source language content is easy but when the information in the source document is given in multilingual format then there is a need to identify the languages that are involved in such multilingual document. 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 identification is the task in natural language processing that automatically identifies the natural language in which the content in given document are written in.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p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roject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n-gram based and machine learning based language identifiers are trained and used to identify three Indian languages such as Hindi, Marathi and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Tamil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present in a document given for machine translation. 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observed that, support vector machine-based language identifier is more accurate than any other technique and it achieves 89% accuracy that is 18% more than traditional n-gram based approach.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762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B0A-FFC9-DF86-DDF3-82539F18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0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739E-F316-70D7-3D6A-D7312755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Numerous existing systems for language identification have employed traditional algorithms that predate the recent advancements in machine learning. 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foundational methods is the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algorithm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groups input texts into clusters based on their linguistic features.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 classical approach is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 Mixture Models (GMMs)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model the distribution of language features using multiple Gaussian distributions.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Hidden Markov Models (HMMs)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been utilized, particularly in speech recognition contexts, for their ability to model sequences of observations.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Lastly,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Fuzzy Logic Systems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been explored for their capacity to handle uncertainty in language identification, offering a degree of flexibility that traditional algorithms lack.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620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163A-229D-32AD-E126-6FC6E82B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5E1D-B479-CC39-AB2E-D4A09EBF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82293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Inability to Capture Complex Patterns: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Traditional algorithms often rely on simplistic statistical methods that may not adequately capture the intricate and nuanced patterns inherent in language data.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and Ambiguous Texts: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Identifying languages in short or ambiguous texts remains a challenge for many systems. Models may struggle with limited context or texts containing multiple languages.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Limited Scalability: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Many traditional algorithms, such as K-means and Gaussian Mixture Models, struggle to scale effectively with large datasets.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Low-Resource Languages: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Many existing systems perform poorly with low-resource languages due to limited training data and lack of linguistic resources.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Code-Switching: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Handling texts with mixed languages (code-switching) requires sophisticated models that can understand and process multiple languages within a single input.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97A-50D6-E444-5413-08C81EF5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5685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E86-075A-D644-C078-FE8DDF96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4"/>
            <a:ext cx="10515600" cy="46824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proposed system for language identification, we have implemented and evaluated various machine learning algorithms, including Support Vector Machines (SVM), K-Nearest Neighbors (KNN), and Random Forest. </a:t>
            </a: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algorithm's performance is rigorously tested using several metrics, such as accuracy, precision, recall, and F1 score, alongside visual representation through confusion matrix graphs. </a:t>
            </a: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comprehensive evaluation allows for a nuanced understanding of each algorithm's strengths and weaknesses in accurately identifying languages across multilingual datasets. </a:t>
            </a: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findings indicate that Random Forest consistently outperforms the other algorithms, achieving the highest accuracy rates.</a:t>
            </a:r>
          </a:p>
          <a:p>
            <a:pPr algn="just">
              <a:lnSpc>
                <a:spcPct val="1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superiority can be attributed to its ability to handle high-dimensional data effectively, reduce the risk of overfitting, and integrate the results of multiple decision trees, thereby enhancing the robustness and reliability of language identification in diverse contexts. 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319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FD62-06E4-4F69-9EB9-FF4B4A3D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AE46-010F-4185-EF5C-EE06713A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system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Identification for Multilingual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Machine Translation offers several advantages over existing systems: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Accuracy: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integration of advanced models and hybrid approaches improves the accuracy of language identification, particularly in challenging scenarios such as code-switching and low-resource languages.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system's architecture is designed to scale efficiently, handling a broad range of languages and varying text volumes.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Efficiency: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processing capabilities ensure that the system can be seamlessly integrated into live multilingual MT pipelines, enhancing overall translation efficiency.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Robust Performance Across Datasets: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The use of advanced machine learning algorithms allows the system to perform consistently well across a variety of multilingual datasets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78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EF0D-97B1-3BD1-4F89-B6144CAE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1587-EE38-1592-58C5-0150F782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  <a:endParaRPr lang="en-IN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b="1" kern="1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IN" sz="1800" b="1" kern="1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="1" kern="1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IN" sz="1800" kern="100" spc="1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1800" kern="100" spc="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IN" sz="1800" kern="100" spc="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IN" sz="1800" kern="100" spc="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100" spc="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800" kern="100" spc="-3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I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1800" kern="1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GB</a:t>
            </a:r>
            <a:r>
              <a:rPr lang="en-IN" sz="1800" kern="1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(min)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65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b="1" kern="1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 </a:t>
            </a:r>
            <a:r>
              <a:rPr lang="en-IN" sz="1800" b="1" kern="1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isk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-  </a:t>
            </a:r>
            <a:r>
              <a:rPr lang="en-IN" sz="1800" kern="1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 GB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7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90CA-292E-4E8F-F068-ABCCFE4CC0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7084" y="599768"/>
            <a:ext cx="9758515" cy="557719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Operating system 	     :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Server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Coding Language	     :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3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1701</Words>
  <Application>Microsoft Office PowerPoint</Application>
  <PresentationFormat>Widescreen</PresentationFormat>
  <Paragraphs>155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CONTENTS</vt:lpstr>
      <vt:lpstr>ABSTRACT</vt:lpstr>
      <vt:lpstr>EXISTING SYSTEM</vt:lpstr>
      <vt:lpstr>DISADVANTAGES</vt:lpstr>
      <vt:lpstr>PROPOSED SYSTEM</vt:lpstr>
      <vt:lpstr>ADVANTAGES</vt:lpstr>
      <vt:lpstr>SYSTEM REQUIREMENTS</vt:lpstr>
      <vt:lpstr>PowerPoint Presentation</vt:lpstr>
      <vt:lpstr>NOVELTY OF PROJECT</vt:lpstr>
      <vt:lpstr>ARCHITECTURE</vt:lpstr>
      <vt:lpstr>MODULES</vt:lpstr>
      <vt:lpstr>UML DIAGRAMS</vt:lpstr>
      <vt:lpstr>CLASS DIAGRAM</vt:lpstr>
      <vt:lpstr>SEQUENCE DIAGRAM</vt:lpstr>
      <vt:lpstr>ACTIVITY DIAGRAM</vt:lpstr>
      <vt:lpstr>SAMPLE CODE</vt:lpstr>
      <vt:lpstr>PowerPoint Presentation</vt:lpstr>
      <vt:lpstr>RESULTS</vt:lpstr>
      <vt:lpstr>          DATASET UPLOADED                                         PREPROCESS DATA</vt:lpstr>
      <vt:lpstr>         TRAIN KNN ALGORITHM                          TRAIN SVM ALGORITHM</vt:lpstr>
      <vt:lpstr>         TRAIN RANDOMFOREST                        CONFUSION MATRIX                       </vt:lpstr>
      <vt:lpstr>                  LANGUAGE IDENTIFICATION AND DETECTION</vt:lpstr>
      <vt:lpstr>CONCLUSION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Sravika Reddy</dc:creator>
  <cp:lastModifiedBy>Sravika Reddy</cp:lastModifiedBy>
  <cp:revision>35</cp:revision>
  <dcterms:created xsi:type="dcterms:W3CDTF">2024-09-19T05:10:32Z</dcterms:created>
  <dcterms:modified xsi:type="dcterms:W3CDTF">2025-03-03T08:23:18Z</dcterms:modified>
</cp:coreProperties>
</file>