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36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9765240d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6e976524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a8ac738c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6ea8ac738c_1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ea8ac738c_1_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a8ac738c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ea8ac738c_1_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FPN은 input image area의 크기에 따라 roi_level이 주어진다.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이때 log2가 계산된다.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Roi pooling은 feature extraction을 위해 사용된다.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서로 다른 크기의 roi를 pyramid level에 넣어야 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우리는 feature pyramid가 image pyramid로부터 생성된 것으로 여긴다.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우리는 region-based detecto를 사용 가능하다. 그것들이 image pyramid에서 작동하는 것처럼.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공식적으로는 우리는 roi의 w와 h를 우리의 feature pyramid의 level Pk에 assig한다. 다음 식을 통해서.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roi를 계산 후 얘를 feature pyramid에 넣는다.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식에서, 224는 ImageNet에서 정한 pre-training size이고, k_0은 RoI가 224 x 224(w x h)의 면적을 가질 때 mapping되는 target level이다.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ResNet-based Faster R-CNN 시스템은 C_4를 single-scale feature map으로 사용하는데, 그래서 우리도 k_0을 4로 둔다.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roi의 scale이 더 작아지면, 예를 들어 224의 ½로 줄어들면, 그건 더 finer한 resolution level로 mapped 되어야 한다. (즉, k=3으로)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2의 제곱승으로 upsampling되기 때문에 log2를 사용한다.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겉을 squeeze해준다.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ea8ac738c_1_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a8ac738c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6ea8ac738c_1_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Tf.where(condition, x, 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x, y가 둘다 없으면 이 함수는 condition을 만족하는 elements들의 coordinate 들을 retur한다.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이때 coordinat들은 2-D tensor인데, 첫 dim(rows)은 conditio의 참을 만족하는 elemen의 개수고, 두번째 dim(column)은 그 true elemen들의 coordinat이다.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Tf.gather_nd(params, indices)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Boxes = [batch, num_boxes, (y1, x1, y2, x2)] </a:t>
            </a:r>
            <a:r>
              <a:rPr b="1" lang="ko">
                <a:solidFill>
                  <a:srgbClr val="FF0000"/>
                </a:solidFill>
              </a:rPr>
              <a:t>= [batch, num_boxes, 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Batch indexin할 때는 batch 까주기 🡺 그림대로 하면 됨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Ix = [number of true elements, coordinates of those true elements]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Level_boxes = boxes에서 ix에 해당하는 부분의 ‘좌표’가져오면 됨. Batch를 제외하고는 dim이 같으니까.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Paramas의 1</a:t>
            </a:r>
            <a:r>
              <a:rPr baseline="30000" lang="ko"/>
              <a:t>st</a:t>
            </a:r>
            <a:r>
              <a:rPr lang="ko"/>
              <a:t> N-dim slice를 규정한다.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Stop_gradient: input값이 그대로 output 값으로 전달된다.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ea8ac738c_1_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a8ac738c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6ea8ac738c_1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ea8ac738c_1_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a8ac738c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ea8ac738c_1_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Tf.expand_dims(input, axis)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axis에 additional dimensino이 추가된 tensor를 retur한다.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추가된 dim을 넣어줄 공간인 box_range에 box_to_level을 추가. </a:t>
            </a:r>
            <a:endParaRPr/>
          </a:p>
        </p:txBody>
      </p:sp>
      <p:sp>
        <p:nvSpPr>
          <p:cNvPr id="214" name="Google Shape;214;g6ea8ac738c_1_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a8ac738c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6ea8ac738c_1_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ea8ac738c_1_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a8ac738c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6ea8ac738c_1_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ea8ac738c_1_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9765240d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6e976524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d3c077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ea6d3c0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a6d3c077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ea6d3c0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a6d3c077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6ea6d3c0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a8ac738c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ea8ac738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a8ac738c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6ea8ac738c_1_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ea8ac738c_1_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a8ac738c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6ea8ac738c_1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부분이 FPN의 classifier와 regressor head 부분의 computation을 계산하는 파트이다.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중 feature pyramid의 각 level에서 수행될 RoI Align은 roi와 image_meta, 그리고 각 level에서의 feature map의 list를 담는다.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함수의 자세한 모양은 다음과 같다. </a:t>
            </a:r>
            <a:endParaRPr/>
          </a:p>
        </p:txBody>
      </p:sp>
      <p:sp>
        <p:nvSpPr>
          <p:cNvPr id="167" name="Google Shape;167;g6ea8ac738c_1_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a8ac738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ea8ac738c_1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생성자의 매개변수로 pool_shape 정보를 받고 tuple로 저장한다. </a:t>
            </a:r>
            <a:endParaRPr/>
          </a:p>
        </p:txBody>
      </p:sp>
      <p:sp>
        <p:nvSpPr>
          <p:cNvPr id="174" name="Google Shape;174;g6ea8ac738c_1_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2062819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3600">
                <a:latin typeface="Lato"/>
                <a:ea typeface="Lato"/>
                <a:cs typeface="Lato"/>
                <a:sym typeface="Lato"/>
              </a:rPr>
              <a:t>Mask R-CNN</a:t>
            </a:r>
            <a:br>
              <a:rPr b="1" lang="ko" sz="3600">
                <a:latin typeface="Lato"/>
                <a:ea typeface="Lato"/>
                <a:cs typeface="Lato"/>
                <a:sym typeface="Lato"/>
              </a:rPr>
            </a:br>
            <a:br>
              <a:rPr b="1" lang="ko" sz="3600">
                <a:latin typeface="Lato"/>
                <a:ea typeface="Lato"/>
                <a:cs typeface="Lato"/>
                <a:sym typeface="Lato"/>
              </a:rPr>
            </a:br>
            <a:r>
              <a:rPr b="1" lang="ko" sz="2000">
                <a:latin typeface="Lato"/>
                <a:ea typeface="Lato"/>
                <a:cs typeface="Lato"/>
                <a:sym typeface="Lato"/>
              </a:rPr>
              <a:t>(Mask R-CNN)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 Facebook AI Research, CVPR 2018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“Parse”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650" y="1579144"/>
            <a:ext cx="4242538" cy="243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646" y="1579144"/>
            <a:ext cx="3974557" cy="244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4215866" y="1241658"/>
            <a:ext cx="3385686" cy="15465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8" l="-674" r="-1618" t="-88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100"/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2. Assign RoI to pyramid level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493" y="2964399"/>
            <a:ext cx="3589095" cy="46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7761" y="1857579"/>
            <a:ext cx="1941896" cy="31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2412" y="1773214"/>
            <a:ext cx="2803358" cy="171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6500" y="3694304"/>
            <a:ext cx="6415088" cy="7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565686"/>
            <a:ext cx="7886700" cy="287057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3. Apply RoI Align to each P2 to P5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4. Packing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536859"/>
            <a:ext cx="7886700" cy="92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5. Rearrange order of pooled features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328" l="0" r="-1686" t="0"/>
          <a:stretch/>
        </p:blipFill>
        <p:spPr>
          <a:xfrm>
            <a:off x="628649" y="2303245"/>
            <a:ext cx="8019649" cy="91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6. Re-add the batch dimension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138" l="0" r="32341" t="68628"/>
          <a:stretch/>
        </p:blipFill>
        <p:spPr>
          <a:xfrm>
            <a:off x="1234440" y="2873140"/>
            <a:ext cx="6186638" cy="50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7. Compute output shape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281" y="2999924"/>
            <a:ext cx="6929438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05159" y="246124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71649" y="6634354"/>
            <a:ext cx="4572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 startAt="2"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Loss 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 = smooth L1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10235" y="288828"/>
            <a:ext cx="6734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" sz="3200">
                <a:latin typeface="Open Sans"/>
                <a:ea typeface="Open Sans"/>
                <a:cs typeface="Open Sans"/>
                <a:sym typeface="Open Sans"/>
              </a:rPr>
              <a:t>Architecture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750" y="1066103"/>
            <a:ext cx="4021383" cy="38448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5"/>
          <p:cNvGrpSpPr/>
          <p:nvPr/>
        </p:nvGrpSpPr>
        <p:grpSpPr>
          <a:xfrm>
            <a:off x="410225" y="1131753"/>
            <a:ext cx="1727025" cy="1524046"/>
            <a:chOff x="1038325" y="1058803"/>
            <a:chExt cx="1727025" cy="1524046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36625" y="1058803"/>
              <a:ext cx="1228725" cy="119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 txBox="1"/>
            <p:nvPr/>
          </p:nvSpPr>
          <p:spPr>
            <a:xfrm>
              <a:off x="1879799" y="2267249"/>
              <a:ext cx="542400" cy="31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b="1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038325" y="1469928"/>
              <a:ext cx="498300" cy="27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2252150" y="1577750"/>
            <a:ext cx="547200" cy="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132233" y="1682767"/>
            <a:ext cx="6930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resize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044008" y="1066100"/>
            <a:ext cx="514800" cy="20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1024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5400000">
            <a:off x="2772283" y="1521200"/>
            <a:ext cx="514800" cy="20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1024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192869" y="481981"/>
            <a:ext cx="371700" cy="67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615939" y="422383"/>
            <a:ext cx="1063200" cy="33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ResNet-101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085494" y="1246350"/>
            <a:ext cx="2185500" cy="80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100883" y="2094985"/>
            <a:ext cx="2185500" cy="67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 rot="-1633358">
            <a:off x="5289299" y="1898667"/>
            <a:ext cx="1472950" cy="2007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26575" y="1453400"/>
            <a:ext cx="514800" cy="33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FPN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 rot="-1633593">
            <a:off x="6067925" y="3018705"/>
            <a:ext cx="836703" cy="1318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888425" y="2698600"/>
            <a:ext cx="1260300" cy="33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Apply delta to box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425" y="3208899"/>
            <a:ext cx="1476375" cy="109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>
            <a:endCxn id="78" idx="0"/>
          </p:cNvCxnSpPr>
          <p:nvPr/>
        </p:nvCxnSpPr>
        <p:spPr>
          <a:xfrm rot="10800000">
            <a:off x="1522888" y="1131753"/>
            <a:ext cx="6640500" cy="1739100"/>
          </a:xfrm>
          <a:prstGeom prst="curvedConnector4">
            <a:avLst>
              <a:gd fmla="val 1645" name="adj1"/>
              <a:gd fmla="val 113692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5"/>
          <p:cNvSpPr/>
          <p:nvPr/>
        </p:nvSpPr>
        <p:spPr>
          <a:xfrm>
            <a:off x="1340632" y="1208750"/>
            <a:ext cx="371700" cy="67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340625" y="1934625"/>
            <a:ext cx="135600" cy="99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71650" y="3034900"/>
            <a:ext cx="1580400" cy="33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Normalize box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340625" y="3371200"/>
            <a:ext cx="135600" cy="50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64325" y="3981700"/>
            <a:ext cx="1888200" cy="33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Open Sans"/>
                <a:ea typeface="Open Sans"/>
                <a:cs typeface="Open Sans"/>
                <a:sym typeface="Open Sans"/>
              </a:rPr>
              <a:t>non-max-suppression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309650" y="3257324"/>
            <a:ext cx="3038000" cy="859500"/>
          </a:xfrm>
          <a:custGeom>
            <a:rect b="b" l="l" r="r" t="t"/>
            <a:pathLst>
              <a:path extrusionOk="0" h="34380" w="121520">
                <a:moveTo>
                  <a:pt x="0" y="34380"/>
                </a:moveTo>
                <a:cubicBezTo>
                  <a:pt x="7930" y="34380"/>
                  <a:pt x="14208" y="27096"/>
                  <a:pt x="20399" y="22141"/>
                </a:cubicBezTo>
                <a:cubicBezTo>
                  <a:pt x="27554" y="16415"/>
                  <a:pt x="36087" y="12653"/>
                  <a:pt x="43712" y="7570"/>
                </a:cubicBezTo>
                <a:cubicBezTo>
                  <a:pt x="51418" y="2433"/>
                  <a:pt x="61679" y="2973"/>
                  <a:pt x="70814" y="1450"/>
                </a:cubicBezTo>
                <a:cubicBezTo>
                  <a:pt x="87700" y="-1365"/>
                  <a:pt x="107831" y="-671"/>
                  <a:pt x="121520" y="961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3340800"/>
            <a:ext cx="42386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25" y="1131753"/>
            <a:ext cx="3686777" cy="384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205159" y="246124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71649" y="6634354"/>
            <a:ext cx="4572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 startAt="2"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Loss 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 = smooth L1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10235" y="288828"/>
            <a:ext cx="6734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" sz="3200">
                <a:latin typeface="Open Sans"/>
                <a:ea typeface="Open Sans"/>
                <a:cs typeface="Open Sans"/>
                <a:sym typeface="Open Sans"/>
              </a:rPr>
              <a:t>ResNet-101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5" y="951125"/>
            <a:ext cx="5340976" cy="28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16850"/>
            <a:ext cx="5734050" cy="1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975" y="2160000"/>
            <a:ext cx="4077575" cy="17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205159" y="246124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71649" y="6634354"/>
            <a:ext cx="4572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 startAt="2"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Loss 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 = smooth L1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10235" y="288828"/>
            <a:ext cx="6734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" sz="3200">
                <a:latin typeface="Open Sans"/>
                <a:ea typeface="Open Sans"/>
                <a:cs typeface="Open Sans"/>
                <a:sym typeface="Open Sans"/>
              </a:rPr>
              <a:t>FPN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47" y="1852846"/>
            <a:ext cx="5545825" cy="26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050" y="1701475"/>
            <a:ext cx="2798825" cy="5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971" y="1672245"/>
            <a:ext cx="657225" cy="5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3196" y="1672245"/>
            <a:ext cx="657225" cy="5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0432" y="1845575"/>
            <a:ext cx="904485" cy="3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7945" y="1452175"/>
            <a:ext cx="904485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-228600" y="3458000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C2 : 256 x 256</a:t>
            </a:r>
            <a:endParaRPr sz="1000"/>
          </a:p>
        </p:txBody>
      </p:sp>
      <p:sp>
        <p:nvSpPr>
          <p:cNvPr id="127" name="Google Shape;127;p17"/>
          <p:cNvSpPr txBox="1"/>
          <p:nvPr/>
        </p:nvSpPr>
        <p:spPr>
          <a:xfrm>
            <a:off x="817975" y="4117450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C1 : 256 x 256</a:t>
            </a:r>
            <a:endParaRPr sz="1000"/>
          </a:p>
        </p:txBody>
      </p:sp>
      <p:sp>
        <p:nvSpPr>
          <p:cNvPr id="128" name="Google Shape;128;p17"/>
          <p:cNvSpPr txBox="1"/>
          <p:nvPr/>
        </p:nvSpPr>
        <p:spPr>
          <a:xfrm>
            <a:off x="-72100" y="2798550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C3 : 128 x 128</a:t>
            </a:r>
            <a:endParaRPr sz="1000"/>
          </a:p>
        </p:txBody>
      </p:sp>
      <p:sp>
        <p:nvSpPr>
          <p:cNvPr id="129" name="Google Shape;129;p17"/>
          <p:cNvSpPr txBox="1"/>
          <p:nvPr/>
        </p:nvSpPr>
        <p:spPr>
          <a:xfrm>
            <a:off x="51125" y="2237575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C4 : 64 x 64</a:t>
            </a:r>
            <a:endParaRPr sz="1000"/>
          </a:p>
        </p:txBody>
      </p:sp>
      <p:sp>
        <p:nvSpPr>
          <p:cNvPr id="130" name="Google Shape;130;p17"/>
          <p:cNvSpPr txBox="1"/>
          <p:nvPr/>
        </p:nvSpPr>
        <p:spPr>
          <a:xfrm>
            <a:off x="130575" y="1791163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C5 : 32 x 32</a:t>
            </a:r>
            <a:endParaRPr sz="1000"/>
          </a:p>
        </p:txBody>
      </p:sp>
      <p:sp>
        <p:nvSpPr>
          <p:cNvPr id="131" name="Google Shape;131;p17"/>
          <p:cNvSpPr txBox="1"/>
          <p:nvPr/>
        </p:nvSpPr>
        <p:spPr>
          <a:xfrm>
            <a:off x="5373725" y="3458013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2 : 256 x 256</a:t>
            </a:r>
            <a:endParaRPr sz="1000"/>
          </a:p>
        </p:txBody>
      </p:sp>
      <p:sp>
        <p:nvSpPr>
          <p:cNvPr id="132" name="Google Shape;132;p17"/>
          <p:cNvSpPr txBox="1"/>
          <p:nvPr/>
        </p:nvSpPr>
        <p:spPr>
          <a:xfrm>
            <a:off x="5206775" y="2864238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3 : 128 x 128</a:t>
            </a:r>
            <a:endParaRPr sz="1000"/>
          </a:p>
        </p:txBody>
      </p:sp>
      <p:sp>
        <p:nvSpPr>
          <p:cNvPr id="133" name="Google Shape;133;p17"/>
          <p:cNvSpPr txBox="1"/>
          <p:nvPr/>
        </p:nvSpPr>
        <p:spPr>
          <a:xfrm>
            <a:off x="5060450" y="2179088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4 : 64 x 64</a:t>
            </a:r>
            <a:endParaRPr sz="1000"/>
          </a:p>
        </p:txBody>
      </p:sp>
      <p:sp>
        <p:nvSpPr>
          <p:cNvPr id="134" name="Google Shape;134;p17"/>
          <p:cNvSpPr txBox="1"/>
          <p:nvPr/>
        </p:nvSpPr>
        <p:spPr>
          <a:xfrm>
            <a:off x="4909275" y="1898613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5 : 32 x 32</a:t>
            </a:r>
            <a:endParaRPr sz="1000"/>
          </a:p>
        </p:txBody>
      </p:sp>
      <p:sp>
        <p:nvSpPr>
          <p:cNvPr id="135" name="Google Shape;135;p17"/>
          <p:cNvSpPr txBox="1"/>
          <p:nvPr/>
        </p:nvSpPr>
        <p:spPr>
          <a:xfrm>
            <a:off x="4909275" y="1577138"/>
            <a:ext cx="126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P6 : 16 x 16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rot="-1444">
            <a:off x="6517175" y="1951863"/>
            <a:ext cx="7143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-1444">
            <a:off x="6517175" y="2343913"/>
            <a:ext cx="7143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 rot="-1444">
            <a:off x="6517175" y="2864401"/>
            <a:ext cx="7143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-1444">
            <a:off x="6517175" y="3511251"/>
            <a:ext cx="7143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517175" y="1577150"/>
            <a:ext cx="6573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3 x 3</a:t>
            </a:r>
            <a:endParaRPr sz="1000"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9237" y="72200"/>
            <a:ext cx="2516821" cy="1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4046850" y="380300"/>
            <a:ext cx="1402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&lt;Upsampling&gt;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bilinear interpolation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205159" y="246124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71649" y="6634354"/>
            <a:ext cx="4572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 startAt="2"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Loss 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R = smooth L1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10235" y="288828"/>
            <a:ext cx="6734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ko" sz="3200">
                <a:latin typeface="Open Sans"/>
                <a:ea typeface="Open Sans"/>
                <a:cs typeface="Open Sans"/>
                <a:sym typeface="Open Sans"/>
              </a:rPr>
              <a:t>RPN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0" y="1036953"/>
            <a:ext cx="3888464" cy="384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425" y="1781925"/>
            <a:ext cx="5114376" cy="17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3426600" y="1908591"/>
            <a:ext cx="2290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Pyramid RoI Align Layer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Feature Pyramid Network Head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595" y="1369219"/>
            <a:ext cx="6304811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0. Pyramid RoI Align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122" y="1675805"/>
            <a:ext cx="7193756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ko" sz="3000">
                <a:latin typeface="Times New Roman"/>
                <a:ea typeface="Times New Roman"/>
                <a:cs typeface="Times New Roman"/>
                <a:sym typeface="Times New Roman"/>
              </a:rPr>
              <a:t>1. Assign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3" y="1750814"/>
            <a:ext cx="6429375" cy="250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