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258" r:id="rId4"/>
    <p:sldId id="261" r:id="rId5"/>
    <p:sldId id="302" r:id="rId6"/>
    <p:sldId id="303" r:id="rId7"/>
    <p:sldId id="291" r:id="rId8"/>
    <p:sldId id="293" r:id="rId9"/>
    <p:sldId id="294" r:id="rId10"/>
    <p:sldId id="295" r:id="rId11"/>
    <p:sldId id="296" r:id="rId12"/>
    <p:sldId id="297" r:id="rId13"/>
    <p:sldId id="298" r:id="rId14"/>
    <p:sldId id="263" r:id="rId15"/>
    <p:sldId id="281" r:id="rId16"/>
    <p:sldId id="265" r:id="rId17"/>
    <p:sldId id="267" r:id="rId18"/>
    <p:sldId id="266" r:id="rId19"/>
    <p:sldId id="268" r:id="rId20"/>
    <p:sldId id="269" r:id="rId21"/>
    <p:sldId id="276" r:id="rId22"/>
    <p:sldId id="271" r:id="rId23"/>
    <p:sldId id="272" r:id="rId24"/>
    <p:sldId id="273" r:id="rId25"/>
    <p:sldId id="274" r:id="rId26"/>
    <p:sldId id="275" r:id="rId27"/>
    <p:sldId id="277" r:id="rId28"/>
    <p:sldId id="279" r:id="rId29"/>
    <p:sldId id="278" r:id="rId30"/>
    <p:sldId id="280" r:id="rId31"/>
    <p:sldId id="282" r:id="rId32"/>
    <p:sldId id="283" r:id="rId33"/>
    <p:sldId id="284" r:id="rId34"/>
    <p:sldId id="286" r:id="rId35"/>
    <p:sldId id="287" r:id="rId36"/>
    <p:sldId id="292" r:id="rId37"/>
    <p:sldId id="262" r:id="rId38"/>
    <p:sldId id="310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264" r:id="rId49"/>
    <p:sldId id="307" r:id="rId50"/>
    <p:sldId id="308" r:id="rId51"/>
    <p:sldId id="309" r:id="rId52"/>
    <p:sldId id="290" r:id="rId53"/>
    <p:sldId id="299" r:id="rId54"/>
    <p:sldId id="300" r:id="rId55"/>
    <p:sldId id="301" r:id="rId56"/>
    <p:sldId id="304" r:id="rId57"/>
    <p:sldId id="305" r:id="rId58"/>
    <p:sldId id="306" r:id="rId5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81" autoAdjust="0"/>
  </p:normalViewPr>
  <p:slideViewPr>
    <p:cSldViewPr snapToGrid="0">
      <p:cViewPr varScale="1">
        <p:scale>
          <a:sx n="79" d="100"/>
          <a:sy n="79" d="100"/>
        </p:scale>
        <p:origin x="10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customschemas.google.com/relationships/presentationmetadata" Target="meta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1857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66403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22384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678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340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8378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91777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1245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98862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812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20142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7906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7520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2601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5727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5963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7272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2341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50116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1508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3331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56536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53710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732796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947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40237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865022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70630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8183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6250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35076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8770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56447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1230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68879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2827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08175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90036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04693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1598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829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97190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96991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779272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74130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03436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691543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463864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916706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73549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251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372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4053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337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6292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4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6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4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</a:pPr>
            <a:r>
              <a:rPr lang="ko-KR" altLang="en-US" dirty="0"/>
              <a:t>이강현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), </a:t>
            </a:r>
            <a:r>
              <a:rPr lang="ko-KR" altLang="en-US" dirty="0"/>
              <a:t>권경민</a:t>
            </a:r>
            <a:r>
              <a:rPr lang="en-US" altLang="ko-KR" dirty="0"/>
              <a:t>, </a:t>
            </a:r>
            <a:r>
              <a:rPr lang="ko-KR" altLang="en-US" dirty="0"/>
              <a:t>김민석</a:t>
            </a:r>
            <a:r>
              <a:rPr lang="en-US" altLang="ko-KR" dirty="0"/>
              <a:t>, </a:t>
            </a:r>
            <a:r>
              <a:rPr lang="ko-KR" altLang="en-US" dirty="0"/>
              <a:t>이문형</a:t>
            </a:r>
            <a:r>
              <a:rPr lang="en-US" altLang="ko-KR" dirty="0"/>
              <a:t>, </a:t>
            </a:r>
            <a:r>
              <a:rPr lang="ko-KR" altLang="en-US" dirty="0"/>
              <a:t>이재규</a:t>
            </a:r>
            <a:endParaRPr lang="en-US" altLang="ko-KR"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altLang="ko-KR" dirty="0" err="1"/>
              <a:t>DeepDive</a:t>
            </a:r>
            <a:r>
              <a:rPr lang="en-US" altLang="ko-KR" dirty="0"/>
              <a:t> – Team Project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 </a:t>
            </a:r>
            <a:r>
              <a:rPr lang="ko-KR" altLang="en-US" dirty="0"/>
              <a:t>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D</a:t>
            </a:r>
            <a:r>
              <a:rPr lang="ko-KR" altLang="en-US" dirty="0"/>
              <a:t>조 </a:t>
            </a:r>
            <a:r>
              <a:rPr lang="en-US" dirty="0" err="1"/>
              <a:t>DeepDive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48CE3D7E-B331-49E0-8B29-B305E0EC87FB}"/>
              </a:ext>
            </a:extLst>
          </p:cNvPr>
          <p:cNvSpPr/>
          <p:nvPr/>
        </p:nvSpPr>
        <p:spPr>
          <a:xfrm>
            <a:off x="1297373" y="1793637"/>
            <a:ext cx="6640497" cy="104552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92" name="표 2">
            <a:extLst>
              <a:ext uri="{FF2B5EF4-FFF2-40B4-BE49-F238E27FC236}">
                <a16:creationId xmlns:a16="http://schemas.microsoft.com/office/drawing/2014/main" id="{43DBC5BC-6CA0-4FF4-B1CB-29CCBBC48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749969"/>
              </p:ext>
            </p:extLst>
          </p:nvPr>
        </p:nvGraphicFramePr>
        <p:xfrm>
          <a:off x="2290687" y="253399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93" name="표 2">
            <a:extLst>
              <a:ext uri="{FF2B5EF4-FFF2-40B4-BE49-F238E27FC236}">
                <a16:creationId xmlns:a16="http://schemas.microsoft.com/office/drawing/2014/main" id="{A38BAC4A-3BBF-4675-A7A6-735D89E62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367956"/>
              </p:ext>
            </p:extLst>
          </p:nvPr>
        </p:nvGraphicFramePr>
        <p:xfrm>
          <a:off x="2290687" y="2174889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94" name="TextBox 93">
            <a:extLst>
              <a:ext uri="{FF2B5EF4-FFF2-40B4-BE49-F238E27FC236}">
                <a16:creationId xmlns:a16="http://schemas.microsoft.com/office/drawing/2014/main" id="{0B1B743A-150D-41FF-9BA3-9A69C4441227}"/>
              </a:ext>
            </a:extLst>
          </p:cNvPr>
          <p:cNvSpPr txBox="1"/>
          <p:nvPr/>
        </p:nvSpPr>
        <p:spPr>
          <a:xfrm>
            <a:off x="1464323" y="216213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C54A0A-AB9E-4533-98D7-A10A2DCCDE42}"/>
              </a:ext>
            </a:extLst>
          </p:cNvPr>
          <p:cNvSpPr txBox="1"/>
          <p:nvPr/>
        </p:nvSpPr>
        <p:spPr>
          <a:xfrm>
            <a:off x="1448294" y="253042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9F0A927-69A7-49F9-94FA-19BF81464201}"/>
              </a:ext>
            </a:extLst>
          </p:cNvPr>
          <p:cNvSpPr txBox="1"/>
          <p:nvPr/>
        </p:nvSpPr>
        <p:spPr>
          <a:xfrm>
            <a:off x="1448294" y="1793637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w 1 0x1234ABCD</a:t>
            </a:r>
            <a:endParaRPr lang="ko-KR" altLang="en-US" sz="1000" dirty="0"/>
          </a:p>
        </p:txBody>
      </p:sp>
      <p:graphicFrame>
        <p:nvGraphicFramePr>
          <p:cNvPr id="97" name="표 2">
            <a:extLst>
              <a:ext uri="{FF2B5EF4-FFF2-40B4-BE49-F238E27FC236}">
                <a16:creationId xmlns:a16="http://schemas.microsoft.com/office/drawing/2014/main" id="{52D9D9B4-421A-42C2-90EF-B249171E8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647078"/>
              </p:ext>
            </p:extLst>
          </p:nvPr>
        </p:nvGraphicFramePr>
        <p:xfrm>
          <a:off x="2306112" y="429569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98" name="표 2">
            <a:extLst>
              <a:ext uri="{FF2B5EF4-FFF2-40B4-BE49-F238E27FC236}">
                <a16:creationId xmlns:a16="http://schemas.microsoft.com/office/drawing/2014/main" id="{E9CC7C09-B231-4BF9-A479-F90805D87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38239"/>
              </p:ext>
            </p:extLst>
          </p:nvPr>
        </p:nvGraphicFramePr>
        <p:xfrm>
          <a:off x="2290686" y="397881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99" name="TextBox 98">
            <a:extLst>
              <a:ext uri="{FF2B5EF4-FFF2-40B4-BE49-F238E27FC236}">
                <a16:creationId xmlns:a16="http://schemas.microsoft.com/office/drawing/2014/main" id="{FE4A7E93-B678-4D1E-8CE1-6841C855D8F3}"/>
              </a:ext>
            </a:extLst>
          </p:cNvPr>
          <p:cNvSpPr txBox="1"/>
          <p:nvPr/>
        </p:nvSpPr>
        <p:spPr>
          <a:xfrm>
            <a:off x="1448293" y="392414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10CDBDA-435D-476F-B6B4-60C10F334BC8}"/>
              </a:ext>
            </a:extLst>
          </p:cNvPr>
          <p:cNvSpPr txBox="1"/>
          <p:nvPr/>
        </p:nvSpPr>
        <p:spPr>
          <a:xfrm>
            <a:off x="1463719" y="429211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8A4CA09-8BD3-4D68-9B24-1DEBC5CDE9D1}"/>
              </a:ext>
            </a:extLst>
          </p:cNvPr>
          <p:cNvSpPr txBox="1"/>
          <p:nvPr/>
        </p:nvSpPr>
        <p:spPr>
          <a:xfrm>
            <a:off x="1448293" y="3559145"/>
            <a:ext cx="21323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w 1 0x1234ABCD / e 1 3</a:t>
            </a:r>
            <a:endParaRPr lang="ko-KR" altLang="en-US" sz="1000" dirty="0"/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4922C6DE-6011-4B4F-9837-0DD7DBEEAAC1}"/>
              </a:ext>
            </a:extLst>
          </p:cNvPr>
          <p:cNvSpPr/>
          <p:nvPr/>
        </p:nvSpPr>
        <p:spPr>
          <a:xfrm>
            <a:off x="1297373" y="3544453"/>
            <a:ext cx="6640496" cy="106675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2620DD3-8A9F-4E17-A97F-7890BB3366E5}"/>
              </a:ext>
            </a:extLst>
          </p:cNvPr>
          <p:cNvSpPr txBox="1"/>
          <p:nvPr/>
        </p:nvSpPr>
        <p:spPr>
          <a:xfrm>
            <a:off x="129452" y="2100389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W 1 0x1234ABCD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D0CD2C6-134E-44C3-89E8-14C760145146}"/>
              </a:ext>
            </a:extLst>
          </p:cNvPr>
          <p:cNvSpPr txBox="1"/>
          <p:nvPr/>
        </p:nvSpPr>
        <p:spPr>
          <a:xfrm flipH="1">
            <a:off x="7972147" y="1977072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E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W </a:t>
            </a:r>
            <a:r>
              <a:rPr lang="ko-KR" altLang="en-US" dirty="0">
                <a:latin typeface="Consolas" panose="020B0609020204030204" pitchFamily="49" charset="0"/>
              </a:rPr>
              <a:t>명령어가 범위에 포함 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W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명령어를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05" name="화살표: 아래쪽 104">
            <a:extLst>
              <a:ext uri="{FF2B5EF4-FFF2-40B4-BE49-F238E27FC236}">
                <a16:creationId xmlns:a16="http://schemas.microsoft.com/office/drawing/2014/main" id="{8C5321F0-3264-49FD-A655-B74885DDFCEE}"/>
              </a:ext>
            </a:extLst>
          </p:cNvPr>
          <p:cNvSpPr/>
          <p:nvPr/>
        </p:nvSpPr>
        <p:spPr>
          <a:xfrm>
            <a:off x="3858580" y="4714338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06" name="표 2">
            <a:extLst>
              <a:ext uri="{FF2B5EF4-FFF2-40B4-BE49-F238E27FC236}">
                <a16:creationId xmlns:a16="http://schemas.microsoft.com/office/drawing/2014/main" id="{81485756-FEE2-4BE2-93EA-DB4F848890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2074"/>
              </p:ext>
            </p:extLst>
          </p:nvPr>
        </p:nvGraphicFramePr>
        <p:xfrm>
          <a:off x="2350382" y="6304017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07" name="표 2">
            <a:extLst>
              <a:ext uri="{FF2B5EF4-FFF2-40B4-BE49-F238E27FC236}">
                <a16:creationId xmlns:a16="http://schemas.microsoft.com/office/drawing/2014/main" id="{8D17FCFE-FE3D-40E7-ACEA-DD6EC0396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923538"/>
              </p:ext>
            </p:extLst>
          </p:nvPr>
        </p:nvGraphicFramePr>
        <p:xfrm>
          <a:off x="2334956" y="5987138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08" name="TextBox 107">
            <a:extLst>
              <a:ext uri="{FF2B5EF4-FFF2-40B4-BE49-F238E27FC236}">
                <a16:creationId xmlns:a16="http://schemas.microsoft.com/office/drawing/2014/main" id="{AC8C4B63-7D85-40F0-9D10-B96567C7B1A2}"/>
              </a:ext>
            </a:extLst>
          </p:cNvPr>
          <p:cNvSpPr txBox="1"/>
          <p:nvPr/>
        </p:nvSpPr>
        <p:spPr>
          <a:xfrm>
            <a:off x="1492563" y="593247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18DB6EE-D388-441D-A2B0-65884C1A02C0}"/>
              </a:ext>
            </a:extLst>
          </p:cNvPr>
          <p:cNvSpPr txBox="1"/>
          <p:nvPr/>
        </p:nvSpPr>
        <p:spPr>
          <a:xfrm>
            <a:off x="1507989" y="63004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1FA01C-BBF0-447E-903E-040801DB236D}"/>
              </a:ext>
            </a:extLst>
          </p:cNvPr>
          <p:cNvSpPr txBox="1"/>
          <p:nvPr/>
        </p:nvSpPr>
        <p:spPr>
          <a:xfrm>
            <a:off x="1492047" y="550863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3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11" name="사각형: 둥근 모서리 110">
            <a:extLst>
              <a:ext uri="{FF2B5EF4-FFF2-40B4-BE49-F238E27FC236}">
                <a16:creationId xmlns:a16="http://schemas.microsoft.com/office/drawing/2014/main" id="{1324CC0A-F49B-494C-8623-F11FEC69A6D6}"/>
              </a:ext>
            </a:extLst>
          </p:cNvPr>
          <p:cNvSpPr/>
          <p:nvPr/>
        </p:nvSpPr>
        <p:spPr>
          <a:xfrm>
            <a:off x="1341643" y="5508631"/>
            <a:ext cx="6640496" cy="106675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05D3D89-6D66-462B-9C02-0597E5ABE483}"/>
              </a:ext>
            </a:extLst>
          </p:cNvPr>
          <p:cNvSpPr txBox="1"/>
          <p:nvPr/>
        </p:nvSpPr>
        <p:spPr>
          <a:xfrm>
            <a:off x="132043" y="5921876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ED00E2A-E298-45E8-8E1C-50BC5EBD66EF}"/>
              </a:ext>
            </a:extLst>
          </p:cNvPr>
          <p:cNvSpPr txBox="1"/>
          <p:nvPr/>
        </p:nvSpPr>
        <p:spPr>
          <a:xfrm>
            <a:off x="114571" y="3831813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E 1 3</a:t>
            </a:r>
            <a:endParaRPr lang="ko-KR" altLang="en-US" sz="1000" dirty="0"/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46BA052-D530-4C07-B702-A68704378CCE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3A79AB9-D0A5-4EC3-99D3-90121FD43C8F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24" name="직사각형 123">
            <a:extLst>
              <a:ext uri="{FF2B5EF4-FFF2-40B4-BE49-F238E27FC236}">
                <a16:creationId xmlns:a16="http://schemas.microsoft.com/office/drawing/2014/main" id="{2EBE8AC9-6A8D-4D19-AC46-3BC468B32834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539A68B-860E-4989-814E-948253C65A15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CF81C4B-EA20-460C-AB60-51ADEA1E05A5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69A9932-DA6A-479F-8083-7AF1EFB1B72B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0329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424E41E-A79B-4048-A0AD-FFE4ABB74914}"/>
              </a:ext>
            </a:extLst>
          </p:cNvPr>
          <p:cNvGrpSpPr/>
          <p:nvPr/>
        </p:nvGrpSpPr>
        <p:grpSpPr>
          <a:xfrm>
            <a:off x="747126" y="1276350"/>
            <a:ext cx="5348874" cy="4968996"/>
            <a:chOff x="2044112" y="501176"/>
            <a:chExt cx="5458999" cy="6204192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85EB5DF-D0AB-48E2-85ED-7B81202C47FD}"/>
                </a:ext>
              </a:extLst>
            </p:cNvPr>
            <p:cNvSpPr/>
            <p:nvPr/>
          </p:nvSpPr>
          <p:spPr>
            <a:xfrm>
              <a:off x="2246050" y="1074198"/>
              <a:ext cx="1340529" cy="134052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ED5C2F0-8A9F-400B-BFD2-2BF3BB35E160}"/>
                </a:ext>
              </a:extLst>
            </p:cNvPr>
            <p:cNvSpPr/>
            <p:nvPr/>
          </p:nvSpPr>
          <p:spPr>
            <a:xfrm>
              <a:off x="6162582" y="1074197"/>
              <a:ext cx="1340529" cy="134052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38B3C7F-1FED-48E9-B976-75605BF21B41}"/>
                </a:ext>
              </a:extLst>
            </p:cNvPr>
            <p:cNvSpPr/>
            <p:nvPr/>
          </p:nvSpPr>
          <p:spPr>
            <a:xfrm>
              <a:off x="2246050" y="4833594"/>
              <a:ext cx="1340529" cy="134052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36" name="TextBox 8">
              <a:extLst>
                <a:ext uri="{FF2B5EF4-FFF2-40B4-BE49-F238E27FC236}">
                  <a16:creationId xmlns:a16="http://schemas.microsoft.com/office/drawing/2014/main" id="{6BE670C3-F72E-4351-AC06-427BF0117172}"/>
                </a:ext>
              </a:extLst>
            </p:cNvPr>
            <p:cNvSpPr txBox="1"/>
            <p:nvPr/>
          </p:nvSpPr>
          <p:spPr>
            <a:xfrm>
              <a:off x="2444069" y="1559795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ERASED</a:t>
              </a:r>
            </a:p>
          </p:txBody>
        </p:sp>
        <p:sp>
          <p:nvSpPr>
            <p:cNvPr id="37" name="TextBox 9">
              <a:extLst>
                <a:ext uri="{FF2B5EF4-FFF2-40B4-BE49-F238E27FC236}">
                  <a16:creationId xmlns:a16="http://schemas.microsoft.com/office/drawing/2014/main" id="{ABDC157F-0061-43FC-8138-0CF568BE0FAC}"/>
                </a:ext>
              </a:extLst>
            </p:cNvPr>
            <p:cNvSpPr txBox="1"/>
            <p:nvPr/>
          </p:nvSpPr>
          <p:spPr>
            <a:xfrm>
              <a:off x="2317431" y="5319192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MODIFIED</a:t>
              </a:r>
            </a:p>
          </p:txBody>
        </p:sp>
        <p:sp>
          <p:nvSpPr>
            <p:cNvPr id="38" name="TextBox 10">
              <a:extLst>
                <a:ext uri="{FF2B5EF4-FFF2-40B4-BE49-F238E27FC236}">
                  <a16:creationId xmlns:a16="http://schemas.microsoft.com/office/drawing/2014/main" id="{DE4C9826-679A-4E85-ADDE-428988871079}"/>
                </a:ext>
              </a:extLst>
            </p:cNvPr>
            <p:cNvSpPr txBox="1"/>
            <p:nvPr/>
          </p:nvSpPr>
          <p:spPr>
            <a:xfrm>
              <a:off x="6423919" y="1559795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dirty="0">
                  <a:latin typeface="Consolas" panose="020B0609020204030204" pitchFamily="49" charset="0"/>
                </a:rPr>
                <a:t>CLEAN</a:t>
              </a:r>
            </a:p>
          </p:txBody>
        </p: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A668BA7-2781-4F9A-9D27-7F40DFA3123F}"/>
                </a:ext>
              </a:extLst>
            </p:cNvPr>
            <p:cNvCxnSpPr>
              <a:cxnSpLocks/>
            </p:cNvCxnSpPr>
            <p:nvPr/>
          </p:nvCxnSpPr>
          <p:spPr>
            <a:xfrm>
              <a:off x="3586579" y="1559795"/>
              <a:ext cx="26141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5DE82A78-A9CD-4800-97DC-B9F452FD8E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2130" y="1989831"/>
              <a:ext cx="265864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9DBB7C94-8F1F-4EC3-A4AA-48ADF43214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5992" y="2359162"/>
              <a:ext cx="0" cy="25141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26F267B7-CD21-42B2-BA33-CC14F738538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364" y="2359162"/>
              <a:ext cx="0" cy="25141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97F2D9A7-5887-4D12-9756-09F0185F4D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85653" y="2068253"/>
              <a:ext cx="2843703" cy="297843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FB925292-A0F9-42B2-AACC-DB43B300B9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7960" y="2359162"/>
              <a:ext cx="2908997" cy="31100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연결선: 꺾임 44">
              <a:extLst>
                <a:ext uri="{FF2B5EF4-FFF2-40B4-BE49-F238E27FC236}">
                  <a16:creationId xmlns:a16="http://schemas.microsoft.com/office/drawing/2014/main" id="{4A773153-B866-4A95-9F9B-CAECF11C9AC6}"/>
                </a:ext>
              </a:extLst>
            </p:cNvPr>
            <p:cNvCxnSpPr>
              <a:stCxn id="33" idx="2"/>
              <a:endCxn id="33" idx="0"/>
            </p:cNvCxnSpPr>
            <p:nvPr/>
          </p:nvCxnSpPr>
          <p:spPr>
            <a:xfrm rot="10800000" flipH="1">
              <a:off x="2246049" y="1074199"/>
              <a:ext cx="670265" cy="670265"/>
            </a:xfrm>
            <a:prstGeom prst="bentConnector4">
              <a:avLst>
                <a:gd name="adj1" fmla="val -37896"/>
                <a:gd name="adj2" fmla="val 13259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연결선: 꺾임 45">
              <a:extLst>
                <a:ext uri="{FF2B5EF4-FFF2-40B4-BE49-F238E27FC236}">
                  <a16:creationId xmlns:a16="http://schemas.microsoft.com/office/drawing/2014/main" id="{B35DD021-ED49-402E-A91A-A8069C838A6C}"/>
                </a:ext>
              </a:extLst>
            </p:cNvPr>
            <p:cNvCxnSpPr>
              <a:stCxn id="35" idx="2"/>
              <a:endCxn id="35" idx="4"/>
            </p:cNvCxnSpPr>
            <p:nvPr/>
          </p:nvCxnSpPr>
          <p:spPr>
            <a:xfrm rot="10800000" flipH="1" flipV="1">
              <a:off x="2246049" y="5503859"/>
              <a:ext cx="670265" cy="670264"/>
            </a:xfrm>
            <a:prstGeom prst="bentConnector4">
              <a:avLst>
                <a:gd name="adj1" fmla="val -27783"/>
                <a:gd name="adj2" fmla="val 132685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55">
              <a:extLst>
                <a:ext uri="{FF2B5EF4-FFF2-40B4-BE49-F238E27FC236}">
                  <a16:creationId xmlns:a16="http://schemas.microsoft.com/office/drawing/2014/main" id="{C77C9B23-2208-4544-AC15-093D94F7A262}"/>
                </a:ext>
              </a:extLst>
            </p:cNvPr>
            <p:cNvSpPr txBox="1"/>
            <p:nvPr/>
          </p:nvSpPr>
          <p:spPr>
            <a:xfrm>
              <a:off x="4201798" y="1977774"/>
              <a:ext cx="1416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Init, flush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794B81D2-49E8-47EB-B140-9C66B3641D65}"/>
                </a:ext>
              </a:extLst>
            </p:cNvPr>
            <p:cNvSpPr txBox="1"/>
            <p:nvPr/>
          </p:nvSpPr>
          <p:spPr>
            <a:xfrm>
              <a:off x="4605540" y="128055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49" name="TextBox 57">
              <a:extLst>
                <a:ext uri="{FF2B5EF4-FFF2-40B4-BE49-F238E27FC236}">
                  <a16:creationId xmlns:a16="http://schemas.microsoft.com/office/drawing/2014/main" id="{B45C2746-40E9-4AE3-B7B1-6CB9755A6AA0}"/>
                </a:ext>
              </a:extLst>
            </p:cNvPr>
            <p:cNvSpPr txBox="1"/>
            <p:nvPr/>
          </p:nvSpPr>
          <p:spPr>
            <a:xfrm rot="18772818">
              <a:off x="4939362" y="385478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flush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0" name="TextBox 58">
              <a:extLst>
                <a:ext uri="{FF2B5EF4-FFF2-40B4-BE49-F238E27FC236}">
                  <a16:creationId xmlns:a16="http://schemas.microsoft.com/office/drawing/2014/main" id="{8DEA2045-EFF2-455B-9062-EABC328F439C}"/>
                </a:ext>
              </a:extLst>
            </p:cNvPr>
            <p:cNvSpPr txBox="1"/>
            <p:nvPr/>
          </p:nvSpPr>
          <p:spPr>
            <a:xfrm rot="18814723">
              <a:off x="4372621" y="3367693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1" name="TextBox 60">
              <a:extLst>
                <a:ext uri="{FF2B5EF4-FFF2-40B4-BE49-F238E27FC236}">
                  <a16:creationId xmlns:a16="http://schemas.microsoft.com/office/drawing/2014/main" id="{434F6067-2E8A-41B6-9FEF-F4BC9562C50F}"/>
                </a:ext>
              </a:extLst>
            </p:cNvPr>
            <p:cNvSpPr txBox="1"/>
            <p:nvPr/>
          </p:nvSpPr>
          <p:spPr>
            <a:xfrm rot="16200000">
              <a:off x="3018140" y="3150528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2" name="TextBox 61">
              <a:extLst>
                <a:ext uri="{FF2B5EF4-FFF2-40B4-BE49-F238E27FC236}">
                  <a16:creationId xmlns:a16="http://schemas.microsoft.com/office/drawing/2014/main" id="{F7064154-DCAD-416E-AC2F-CD314518D34F}"/>
                </a:ext>
              </a:extLst>
            </p:cNvPr>
            <p:cNvSpPr txBox="1"/>
            <p:nvPr/>
          </p:nvSpPr>
          <p:spPr>
            <a:xfrm rot="16200000">
              <a:off x="2131433" y="3173005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3" name="TextBox 62">
              <a:extLst>
                <a:ext uri="{FF2B5EF4-FFF2-40B4-BE49-F238E27FC236}">
                  <a16:creationId xmlns:a16="http://schemas.microsoft.com/office/drawing/2014/main" id="{63FFF27A-2959-41AE-AD69-69E47E847A3F}"/>
                </a:ext>
              </a:extLst>
            </p:cNvPr>
            <p:cNvSpPr txBox="1"/>
            <p:nvPr/>
          </p:nvSpPr>
          <p:spPr>
            <a:xfrm>
              <a:off x="2044112" y="6428369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Write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  <p:sp>
          <p:nvSpPr>
            <p:cNvPr id="54" name="TextBox 63">
              <a:extLst>
                <a:ext uri="{FF2B5EF4-FFF2-40B4-BE49-F238E27FC236}">
                  <a16:creationId xmlns:a16="http://schemas.microsoft.com/office/drawing/2014/main" id="{BEFD5F45-AAE8-44FE-A123-5F6286C47A00}"/>
                </a:ext>
              </a:extLst>
            </p:cNvPr>
            <p:cNvSpPr txBox="1"/>
            <p:nvPr/>
          </p:nvSpPr>
          <p:spPr>
            <a:xfrm>
              <a:off x="2131432" y="501176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200" dirty="0">
                  <a:latin typeface="Consolas" panose="020B0609020204030204" pitchFamily="49" charset="0"/>
                </a:rPr>
                <a:t>Erase</a:t>
              </a:r>
              <a:endParaRPr lang="ko-KR" altLang="en-US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8671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04172A-1CA3-4419-A801-B11775C33E23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Command Buffer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1669AC-2376-4F54-99E0-A1811B2665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0" y="1708927"/>
            <a:ext cx="11306792" cy="4187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3562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45A904F0-80AE-493E-AF86-6E3FAD46A559}"/>
              </a:ext>
            </a:extLst>
          </p:cNvPr>
          <p:cNvSpPr/>
          <p:nvPr/>
        </p:nvSpPr>
        <p:spPr>
          <a:xfrm>
            <a:off x="1226237" y="991691"/>
            <a:ext cx="6640497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1534AA5-0944-4072-9BFC-AA1DBA175CAF}"/>
              </a:ext>
            </a:extLst>
          </p:cNvPr>
          <p:cNvSpPr/>
          <p:nvPr/>
        </p:nvSpPr>
        <p:spPr>
          <a:xfrm>
            <a:off x="10090923" y="297253"/>
            <a:ext cx="1852837" cy="517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5B7C891B-6A32-4777-B5FC-10BEE1B12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551" y="2034041"/>
            <a:ext cx="5496264" cy="243840"/>
          </a:xfrm>
          <a:prstGeom prst="rect">
            <a:avLst/>
          </a:prstGeom>
        </p:spPr>
      </p:pic>
      <p:pic>
        <p:nvPicPr>
          <p:cNvPr id="8" name="table">
            <a:extLst>
              <a:ext uri="{FF2B5EF4-FFF2-40B4-BE49-F238E27FC236}">
                <a16:creationId xmlns:a16="http://schemas.microsoft.com/office/drawing/2014/main" id="{07E0F7AE-DF1D-4DBF-AB74-FA74F9DF7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551" y="1674936"/>
            <a:ext cx="5496264" cy="243840"/>
          </a:xfrm>
          <a:prstGeom prst="rect">
            <a:avLst/>
          </a:prstGeom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9153BA5B-1C89-46D1-AB48-3E55E385883A}"/>
              </a:ext>
            </a:extLst>
          </p:cNvPr>
          <p:cNvSpPr txBox="1"/>
          <p:nvPr/>
        </p:nvSpPr>
        <p:spPr>
          <a:xfrm>
            <a:off x="1393187" y="16621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0" name="TextBox 28">
            <a:extLst>
              <a:ext uri="{FF2B5EF4-FFF2-40B4-BE49-F238E27FC236}">
                <a16:creationId xmlns:a16="http://schemas.microsoft.com/office/drawing/2014/main" id="{6BFAD4EB-11BE-4BAC-BED9-34AB46D143D1}"/>
              </a:ext>
            </a:extLst>
          </p:cNvPr>
          <p:cNvSpPr txBox="1"/>
          <p:nvPr/>
        </p:nvSpPr>
        <p:spPr>
          <a:xfrm>
            <a:off x="1377158" y="2030469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62D9A0E2-8846-4162-BEA9-4BB7BAF1B8F6}"/>
              </a:ext>
            </a:extLst>
          </p:cNvPr>
          <p:cNvSpPr txBox="1"/>
          <p:nvPr/>
        </p:nvSpPr>
        <p:spPr>
          <a:xfrm>
            <a:off x="1377158" y="1293684"/>
            <a:ext cx="10807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Buffer  :  e 1 3 </a:t>
            </a:r>
            <a:endParaRPr lang="ko-KR" altLang="en-US" sz="1000" dirty="0"/>
          </a:p>
        </p:txBody>
      </p:sp>
      <p:pic>
        <p:nvPicPr>
          <p:cNvPr id="12" name="table">
            <a:extLst>
              <a:ext uri="{FF2B5EF4-FFF2-40B4-BE49-F238E27FC236}">
                <a16:creationId xmlns:a16="http://schemas.microsoft.com/office/drawing/2014/main" id="{323D106A-C980-4E84-8808-323BCC0D66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4976" y="3795737"/>
            <a:ext cx="5496264" cy="243840"/>
          </a:xfrm>
          <a:prstGeom prst="rect">
            <a:avLst/>
          </a:prstGeom>
        </p:spPr>
      </p:pic>
      <p:pic>
        <p:nvPicPr>
          <p:cNvPr id="13" name="table">
            <a:extLst>
              <a:ext uri="{FF2B5EF4-FFF2-40B4-BE49-F238E27FC236}">
                <a16:creationId xmlns:a16="http://schemas.microsoft.com/office/drawing/2014/main" id="{0D8181CD-FAD6-40EB-ABF1-CD4D195A37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9550" y="3478858"/>
            <a:ext cx="5496264" cy="243840"/>
          </a:xfrm>
          <a:prstGeom prst="rect">
            <a:avLst/>
          </a:prstGeom>
        </p:spPr>
      </p:pic>
      <p:sp>
        <p:nvSpPr>
          <p:cNvPr id="14" name="TextBox 32">
            <a:extLst>
              <a:ext uri="{FF2B5EF4-FFF2-40B4-BE49-F238E27FC236}">
                <a16:creationId xmlns:a16="http://schemas.microsoft.com/office/drawing/2014/main" id="{A0E51CE4-9502-4F3B-B3B4-A654FD7EE3BC}"/>
              </a:ext>
            </a:extLst>
          </p:cNvPr>
          <p:cNvSpPr txBox="1"/>
          <p:nvPr/>
        </p:nvSpPr>
        <p:spPr>
          <a:xfrm>
            <a:off x="1377157" y="342419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5" name="TextBox 33">
            <a:extLst>
              <a:ext uri="{FF2B5EF4-FFF2-40B4-BE49-F238E27FC236}">
                <a16:creationId xmlns:a16="http://schemas.microsoft.com/office/drawing/2014/main" id="{B470FD3B-BD90-4C59-832F-BEF7FD35F5D1}"/>
              </a:ext>
            </a:extLst>
          </p:cNvPr>
          <p:cNvSpPr txBox="1"/>
          <p:nvPr/>
        </p:nvSpPr>
        <p:spPr>
          <a:xfrm>
            <a:off x="1392583" y="379216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6" name="TextBox 34">
            <a:extLst>
              <a:ext uri="{FF2B5EF4-FFF2-40B4-BE49-F238E27FC236}">
                <a16:creationId xmlns:a16="http://schemas.microsoft.com/office/drawing/2014/main" id="{BAAC44DB-0491-4B8C-93E2-BD3877D32D10}"/>
              </a:ext>
            </a:extLst>
          </p:cNvPr>
          <p:cNvSpPr txBox="1"/>
          <p:nvPr/>
        </p:nvSpPr>
        <p:spPr>
          <a:xfrm>
            <a:off x="1377157" y="3059192"/>
            <a:ext cx="1656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Buffer  :  e 1 3    / e 4 3 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8B3820-7A78-411E-AD09-F6A5FD60B236}"/>
              </a:ext>
            </a:extLst>
          </p:cNvPr>
          <p:cNvSpPr/>
          <p:nvPr/>
        </p:nvSpPr>
        <p:spPr>
          <a:xfrm>
            <a:off x="10271436" y="512046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C37385DA-4661-4E00-8818-F526E783975E}"/>
              </a:ext>
            </a:extLst>
          </p:cNvPr>
          <p:cNvSpPr txBox="1"/>
          <p:nvPr/>
        </p:nvSpPr>
        <p:spPr>
          <a:xfrm>
            <a:off x="11212469" y="547874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7998748-7908-4218-A2C5-EC384EAAF130}"/>
              </a:ext>
            </a:extLst>
          </p:cNvPr>
          <p:cNvSpPr/>
          <p:nvPr/>
        </p:nvSpPr>
        <p:spPr>
          <a:xfrm>
            <a:off x="1226237" y="2827343"/>
            <a:ext cx="6640496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20" name="TextBox 40">
            <a:extLst>
              <a:ext uri="{FF2B5EF4-FFF2-40B4-BE49-F238E27FC236}">
                <a16:creationId xmlns:a16="http://schemas.microsoft.com/office/drawing/2014/main" id="{402050FA-0970-4FDD-80D6-F78A4EC3ECAF}"/>
              </a:ext>
            </a:extLst>
          </p:cNvPr>
          <p:cNvSpPr txBox="1"/>
          <p:nvPr/>
        </p:nvSpPr>
        <p:spPr>
          <a:xfrm>
            <a:off x="58316" y="1600436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#1</a:t>
            </a:r>
          </a:p>
          <a:p>
            <a:pPr algn="ctr"/>
            <a:r>
              <a:rPr lang="en-US" altLang="ko-KR" sz="1200" dirty="0"/>
              <a:t>E 1 3</a:t>
            </a:r>
            <a:endParaRPr lang="ko-KR" altLang="en-US" sz="1200" dirty="0"/>
          </a:p>
        </p:txBody>
      </p:sp>
      <p:sp>
        <p:nvSpPr>
          <p:cNvPr id="21" name="TextBox 41">
            <a:extLst>
              <a:ext uri="{FF2B5EF4-FFF2-40B4-BE49-F238E27FC236}">
                <a16:creationId xmlns:a16="http://schemas.microsoft.com/office/drawing/2014/main" id="{5B998E9C-B0A1-44E6-91BC-D96E1D2B5190}"/>
              </a:ext>
            </a:extLst>
          </p:cNvPr>
          <p:cNvSpPr txBox="1"/>
          <p:nvPr/>
        </p:nvSpPr>
        <p:spPr>
          <a:xfrm>
            <a:off x="46415" y="3440792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#2</a:t>
            </a:r>
          </a:p>
          <a:p>
            <a:pPr algn="ctr"/>
            <a:r>
              <a:rPr lang="en-US" altLang="ko-KR" sz="1200" dirty="0"/>
              <a:t>E 4 3</a:t>
            </a:r>
            <a:endParaRPr lang="ko-KR" altLang="en-US" sz="1200" dirty="0"/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D5D80833-4475-4193-9D73-B95A5BF75CF8}"/>
              </a:ext>
            </a:extLst>
          </p:cNvPr>
          <p:cNvSpPr txBox="1"/>
          <p:nvPr/>
        </p:nvSpPr>
        <p:spPr>
          <a:xfrm flipH="1">
            <a:off x="7955510" y="1674936"/>
            <a:ext cx="421985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>
                <a:latin typeface="Consolas" panose="020B0609020204030204" pitchFamily="49" charset="0"/>
              </a:rPr>
              <a:t>mergeAble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1. Merge </a:t>
            </a:r>
            <a:r>
              <a:rPr lang="ko-KR" altLang="en-US" dirty="0">
                <a:latin typeface="Consolas" panose="020B0609020204030204" pitchFamily="49" charset="0"/>
              </a:rPr>
              <a:t>하려는 명령어가 연속적인지 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2. 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모두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Erased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로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이 되어있는지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?</a:t>
            </a:r>
          </a:p>
          <a:p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Modified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상태라면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Ignore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할 수 없는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Write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Command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있다는 의미이므로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, merge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를 위해서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status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가 모두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Erased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상태여야 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</a:p>
          <a:p>
            <a:b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</a:rPr>
            </a:b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3. Merge</a:t>
            </a:r>
            <a:r>
              <a:rPr lang="ko-KR" altLang="en-US" dirty="0">
                <a:latin typeface="Consolas" panose="020B0609020204030204" pitchFamily="49" charset="0"/>
              </a:rPr>
              <a:t> 후의 범위가 </a:t>
            </a:r>
            <a:r>
              <a:rPr lang="en-US" altLang="ko-KR" dirty="0">
                <a:latin typeface="Consolas" panose="020B0609020204030204" pitchFamily="49" charset="0"/>
              </a:rPr>
              <a:t>10 </a:t>
            </a:r>
            <a:r>
              <a:rPr lang="ko-KR" altLang="en-US" dirty="0">
                <a:latin typeface="Consolas" panose="020B0609020204030204" pitchFamily="49" charset="0"/>
              </a:rPr>
              <a:t>이하인지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r>
              <a:rPr lang="ko-KR" altLang="en-US" dirty="0">
                <a:latin typeface="Consolas" panose="020B0609020204030204" pitchFamily="49" charset="0"/>
              </a:rPr>
              <a:t> </a:t>
            </a:r>
            <a:endParaRPr lang="en-US" altLang="ko-KR" dirty="0">
              <a:latin typeface="Consolas" panose="020B0609020204030204" pitchFamily="49" charset="0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64CD4B47-8D6F-4CCE-8FDD-A736D16A96F9}"/>
              </a:ext>
            </a:extLst>
          </p:cNvPr>
          <p:cNvSpPr/>
          <p:nvPr/>
        </p:nvSpPr>
        <p:spPr>
          <a:xfrm>
            <a:off x="3787444" y="4463266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merge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24" name="table">
            <a:extLst>
              <a:ext uri="{FF2B5EF4-FFF2-40B4-BE49-F238E27FC236}">
                <a16:creationId xmlns:a16="http://schemas.microsoft.com/office/drawing/2014/main" id="{B5042391-0299-4A52-A1C7-0ED33BF0D2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4976" y="6195687"/>
            <a:ext cx="5496264" cy="243840"/>
          </a:xfrm>
          <a:prstGeom prst="rect">
            <a:avLst/>
          </a:prstGeom>
        </p:spPr>
      </p:pic>
      <p:pic>
        <p:nvPicPr>
          <p:cNvPr id="25" name="table">
            <a:extLst>
              <a:ext uri="{FF2B5EF4-FFF2-40B4-BE49-F238E27FC236}">
                <a16:creationId xmlns:a16="http://schemas.microsoft.com/office/drawing/2014/main" id="{2E3BCEBF-EA89-494C-884A-816BD85A2B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19550" y="5878808"/>
            <a:ext cx="5496264" cy="243840"/>
          </a:xfrm>
          <a:prstGeom prst="rect">
            <a:avLst/>
          </a:prstGeom>
        </p:spPr>
      </p:pic>
      <p:sp>
        <p:nvSpPr>
          <p:cNvPr id="27" name="TextBox 46">
            <a:extLst>
              <a:ext uri="{FF2B5EF4-FFF2-40B4-BE49-F238E27FC236}">
                <a16:creationId xmlns:a16="http://schemas.microsoft.com/office/drawing/2014/main" id="{34485933-4DC5-410D-A1F4-5C0B5248E506}"/>
              </a:ext>
            </a:extLst>
          </p:cNvPr>
          <p:cNvSpPr txBox="1"/>
          <p:nvPr/>
        </p:nvSpPr>
        <p:spPr>
          <a:xfrm>
            <a:off x="1377157" y="582414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28" name="TextBox 47">
            <a:extLst>
              <a:ext uri="{FF2B5EF4-FFF2-40B4-BE49-F238E27FC236}">
                <a16:creationId xmlns:a16="http://schemas.microsoft.com/office/drawing/2014/main" id="{934CED75-DADE-4694-84EE-B8A60CA4703D}"/>
              </a:ext>
            </a:extLst>
          </p:cNvPr>
          <p:cNvSpPr txBox="1"/>
          <p:nvPr/>
        </p:nvSpPr>
        <p:spPr>
          <a:xfrm>
            <a:off x="1392583" y="619211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29" name="TextBox 48">
            <a:extLst>
              <a:ext uri="{FF2B5EF4-FFF2-40B4-BE49-F238E27FC236}">
                <a16:creationId xmlns:a16="http://schemas.microsoft.com/office/drawing/2014/main" id="{5D7063D6-8501-4EA5-9597-A64CDD287C9F}"/>
              </a:ext>
            </a:extLst>
          </p:cNvPr>
          <p:cNvSpPr txBox="1"/>
          <p:nvPr/>
        </p:nvSpPr>
        <p:spPr>
          <a:xfrm>
            <a:off x="1376641" y="5400301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6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8A4AD88-433F-451F-8A3F-B4EE9579336E}"/>
              </a:ext>
            </a:extLst>
          </p:cNvPr>
          <p:cNvSpPr/>
          <p:nvPr/>
        </p:nvSpPr>
        <p:spPr>
          <a:xfrm>
            <a:off x="1226237" y="5227293"/>
            <a:ext cx="6640496" cy="156305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000"/>
          </a:p>
        </p:txBody>
      </p:sp>
      <p:sp>
        <p:nvSpPr>
          <p:cNvPr id="31" name="TextBox 50">
            <a:extLst>
              <a:ext uri="{FF2B5EF4-FFF2-40B4-BE49-F238E27FC236}">
                <a16:creationId xmlns:a16="http://schemas.microsoft.com/office/drawing/2014/main" id="{2161DB58-5346-4A60-886F-D9A55BAC2AF7}"/>
              </a:ext>
            </a:extLst>
          </p:cNvPr>
          <p:cNvSpPr txBox="1"/>
          <p:nvPr/>
        </p:nvSpPr>
        <p:spPr>
          <a:xfrm>
            <a:off x="16637" y="5813546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200" dirty="0"/>
              <a:t>Command #2’</a:t>
            </a:r>
          </a:p>
        </p:txBody>
      </p:sp>
    </p:spTree>
    <p:extLst>
      <p:ext uri="{BB962C8B-B14F-4D97-AF65-F5344CB8AC3E}">
        <p14:creationId xmlns:p14="http://schemas.microsoft.com/office/powerpoint/2010/main" val="263783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0559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EFA023-4523-406E-BBD3-3069FD771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898" y="1687397"/>
            <a:ext cx="4814157" cy="438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691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23CD6C-28B4-4306-820B-20B8523C1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391" y="2451442"/>
            <a:ext cx="2815950" cy="24964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Layered Architecture</a:t>
            </a:r>
            <a:r>
              <a:rPr lang="ko-KR" altLang="en-US" sz="2800" dirty="0">
                <a:latin typeface="+mn-ea"/>
                <a:ea typeface="+mn-ea"/>
              </a:rPr>
              <a:t>로 </a:t>
            </a:r>
            <a:r>
              <a:rPr lang="en-US" altLang="ko-KR" sz="2800" dirty="0">
                <a:latin typeface="+mn-ea"/>
                <a:ea typeface="+mn-ea"/>
              </a:rPr>
              <a:t>UI</a:t>
            </a:r>
            <a:r>
              <a:rPr lang="ko-KR" altLang="en-US" sz="2800" dirty="0">
                <a:latin typeface="+mn-ea"/>
                <a:ea typeface="+mn-ea"/>
              </a:rPr>
              <a:t>와 비즈니스 로직을 분리하여 설계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0528A6-EDC9-4571-AA55-DBAD4B3CF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1873" y="2185172"/>
            <a:ext cx="2667000" cy="1514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0380CA7-B3B8-4BA8-A52E-21FAD0D17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2269" y="3429000"/>
            <a:ext cx="2747534" cy="167950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297225-E8A6-46CE-B1FF-09BAD6598D79}"/>
              </a:ext>
            </a:extLst>
          </p:cNvPr>
          <p:cNvCxnSpPr/>
          <p:nvPr/>
        </p:nvCxnSpPr>
        <p:spPr>
          <a:xfrm>
            <a:off x="5731497" y="1951348"/>
            <a:ext cx="0" cy="416664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2933A-702E-4E5B-99AE-8597BAA86E1C}"/>
              </a:ext>
            </a:extLst>
          </p:cNvPr>
          <p:cNvSpPr txBox="1"/>
          <p:nvPr/>
        </p:nvSpPr>
        <p:spPr>
          <a:xfrm>
            <a:off x="688157" y="5350921"/>
            <a:ext cx="4666268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</a:rPr>
              <a:t>UI (Presentation)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612DF-CAD9-430C-96CA-F8860B358C21}"/>
              </a:ext>
            </a:extLst>
          </p:cNvPr>
          <p:cNvSpPr txBox="1"/>
          <p:nvPr/>
        </p:nvSpPr>
        <p:spPr>
          <a:xfrm>
            <a:off x="7061854" y="5350920"/>
            <a:ext cx="3863812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</a:rPr>
              <a:t> Business Layer</a:t>
            </a:r>
          </a:p>
        </p:txBody>
      </p:sp>
    </p:spTree>
    <p:extLst>
      <p:ext uri="{BB962C8B-B14F-4D97-AF65-F5344CB8AC3E}">
        <p14:creationId xmlns:p14="http://schemas.microsoft.com/office/powerpoint/2010/main" val="402575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UI</a:t>
            </a:r>
            <a:r>
              <a:rPr lang="ko-KR" altLang="en-US" sz="2800" dirty="0">
                <a:latin typeface="+mn-ea"/>
                <a:ea typeface="+mn-ea"/>
              </a:rPr>
              <a:t>와 비즈니스 로직을 분리하여 설계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2297225-E8A6-46CE-B1FF-09BAD6598D79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3A2933A-702E-4E5B-99AE-8597BAA86E1C}"/>
              </a:ext>
            </a:extLst>
          </p:cNvPr>
          <p:cNvSpPr txBox="1"/>
          <p:nvPr/>
        </p:nvSpPr>
        <p:spPr>
          <a:xfrm>
            <a:off x="456023" y="2967335"/>
            <a:ext cx="2089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000" b="1" dirty="0">
                <a:latin typeface="+mn-ea"/>
                <a:ea typeface="+mn-ea"/>
              </a:rPr>
              <a:t>UI (Presentation) 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C612DF-CAD9-430C-96CA-F8860B358C21}"/>
              </a:ext>
            </a:extLst>
          </p:cNvPr>
          <p:cNvSpPr txBox="1"/>
          <p:nvPr/>
        </p:nvSpPr>
        <p:spPr>
          <a:xfrm>
            <a:off x="328759" y="5735160"/>
            <a:ext cx="2289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000" b="1" dirty="0">
                <a:latin typeface="+mn-ea"/>
                <a:ea typeface="+mn-ea"/>
              </a:rPr>
              <a:t> Business Logic Layer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0EFF90-C0D6-4E93-BB18-5CD30D2FF55E}"/>
              </a:ext>
            </a:extLst>
          </p:cNvPr>
          <p:cNvSpPr/>
          <p:nvPr/>
        </p:nvSpPr>
        <p:spPr>
          <a:xfrm>
            <a:off x="2618297" y="197778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18EC55-B51F-4550-ACF9-4BE13873446B}"/>
              </a:ext>
            </a:extLst>
          </p:cNvPr>
          <p:cNvSpPr/>
          <p:nvPr/>
        </p:nvSpPr>
        <p:spPr>
          <a:xfrm>
            <a:off x="2618297" y="359734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Command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9989AA-0C53-4383-B5AA-7F5961F73407}"/>
              </a:ext>
            </a:extLst>
          </p:cNvPr>
          <p:cNvSpPr/>
          <p:nvPr/>
        </p:nvSpPr>
        <p:spPr>
          <a:xfrm>
            <a:off x="2618297" y="2787561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21BDF-1B39-4EFE-94A5-D2527556DF0D}"/>
              </a:ext>
            </a:extLst>
          </p:cNvPr>
          <p:cNvSpPr/>
          <p:nvPr/>
        </p:nvSpPr>
        <p:spPr>
          <a:xfrm>
            <a:off x="2618297" y="52168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Service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702433AB-9EA2-4777-86EA-EB8B1176E84C}"/>
              </a:ext>
            </a:extLst>
          </p:cNvPr>
          <p:cNvSpPr/>
          <p:nvPr/>
        </p:nvSpPr>
        <p:spPr>
          <a:xfrm>
            <a:off x="2618297" y="602667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Infrastructure</a:t>
            </a:r>
            <a:endParaRPr lang="ko-KR" alt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5B1EFB-0819-449E-9E9C-6E07675B6FE3}"/>
              </a:ext>
            </a:extLst>
          </p:cNvPr>
          <p:cNvSpPr txBox="1"/>
          <p:nvPr/>
        </p:nvSpPr>
        <p:spPr>
          <a:xfrm>
            <a:off x="5552390" y="2072888"/>
            <a:ext cx="6551625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사용자의 입출력을 받고 결과를 출력하는 </a:t>
            </a:r>
            <a:r>
              <a:rPr lang="en-US" altLang="ko-KR" sz="1800" dirty="0">
                <a:latin typeface="+mn-ea"/>
                <a:ea typeface="+mn-ea"/>
              </a:rPr>
              <a:t>Console App.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7825F3-CAB0-45E1-8D2F-5C531C17B008}"/>
              </a:ext>
            </a:extLst>
          </p:cNvPr>
          <p:cNvSpPr/>
          <p:nvPr/>
        </p:nvSpPr>
        <p:spPr>
          <a:xfrm>
            <a:off x="2618297" y="434150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View</a:t>
            </a:r>
            <a:endParaRPr lang="ko-KR" alt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47904B-B1B3-454E-B67C-F00B574EEA74}"/>
              </a:ext>
            </a:extLst>
          </p:cNvPr>
          <p:cNvSpPr txBox="1"/>
          <p:nvPr/>
        </p:nvSpPr>
        <p:spPr>
          <a:xfrm>
            <a:off x="5552389" y="2771938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사용자의 입력을 해석하고 </a:t>
            </a:r>
            <a:r>
              <a:rPr lang="en-US" altLang="ko-KR" sz="1800" dirty="0">
                <a:latin typeface="+mn-ea"/>
                <a:ea typeface="+mn-ea"/>
              </a:rPr>
              <a:t>Parsing</a:t>
            </a:r>
            <a:r>
              <a:rPr lang="ko-KR" altLang="en-US" sz="1800" dirty="0">
                <a:latin typeface="+mn-ea"/>
                <a:ea typeface="+mn-ea"/>
              </a:rPr>
              <a:t>하여 맞는 </a:t>
            </a:r>
            <a:r>
              <a:rPr lang="en-US" altLang="ko-KR" sz="1800" dirty="0">
                <a:latin typeface="+mn-ea"/>
                <a:ea typeface="+mn-ea"/>
              </a:rPr>
              <a:t>Command </a:t>
            </a:r>
          </a:p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1800" dirty="0">
                <a:latin typeface="+mn-ea"/>
                <a:ea typeface="+mn-ea"/>
              </a:rPr>
              <a:t>(ex. Fullread command) </a:t>
            </a:r>
            <a:r>
              <a:rPr lang="ko-KR" altLang="en-US" sz="1800" dirty="0">
                <a:latin typeface="+mn-ea"/>
                <a:ea typeface="+mn-ea"/>
              </a:rPr>
              <a:t>객체 생성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F65E3F-98B3-40B0-82C4-BFE986993682}"/>
              </a:ext>
            </a:extLst>
          </p:cNvPr>
          <p:cNvSpPr txBox="1"/>
          <p:nvPr/>
        </p:nvSpPr>
        <p:spPr>
          <a:xfrm>
            <a:off x="5552389" y="3579357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수행해야 할 작업을 </a:t>
            </a:r>
            <a:r>
              <a:rPr lang="en-US" altLang="ko-KR" sz="1800" dirty="0">
                <a:latin typeface="+mn-ea"/>
                <a:ea typeface="+mn-ea"/>
              </a:rPr>
              <a:t>Service</a:t>
            </a:r>
            <a:r>
              <a:rPr lang="ko-KR" altLang="en-US" sz="1800" dirty="0">
                <a:latin typeface="+mn-ea"/>
                <a:ea typeface="+mn-ea"/>
              </a:rPr>
              <a:t>에 위임하고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결과를 받아 </a:t>
            </a:r>
            <a:r>
              <a:rPr lang="en-US" altLang="ko-KR" sz="1800" dirty="0">
                <a:latin typeface="+mn-ea"/>
                <a:ea typeface="+mn-ea"/>
              </a:rPr>
              <a:t>View </a:t>
            </a:r>
            <a:r>
              <a:rPr lang="ko-KR" altLang="en-US" sz="1800" dirty="0">
                <a:latin typeface="+mn-ea"/>
                <a:ea typeface="+mn-ea"/>
              </a:rPr>
              <a:t>객체를 생성하여 반환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59761D-803A-457F-8E14-4F211A02B915}"/>
              </a:ext>
            </a:extLst>
          </p:cNvPr>
          <p:cNvSpPr txBox="1"/>
          <p:nvPr/>
        </p:nvSpPr>
        <p:spPr>
          <a:xfrm>
            <a:off x="5552389" y="4366987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결과를 </a:t>
            </a:r>
            <a:r>
              <a:rPr lang="en-US" altLang="ko-KR" sz="1800" dirty="0">
                <a:latin typeface="+mn-ea"/>
                <a:ea typeface="+mn-ea"/>
              </a:rPr>
              <a:t>Application</a:t>
            </a:r>
            <a:r>
              <a:rPr lang="ko-KR" altLang="en-US" sz="1800" dirty="0">
                <a:latin typeface="+mn-ea"/>
                <a:ea typeface="+mn-ea"/>
              </a:rPr>
              <a:t>에서 전달해준 </a:t>
            </a:r>
            <a:r>
              <a:rPr lang="en-US" altLang="ko-KR" sz="1800" dirty="0">
                <a:latin typeface="+mn-ea"/>
                <a:ea typeface="+mn-ea"/>
              </a:rPr>
              <a:t>stream/logger</a:t>
            </a:r>
            <a:r>
              <a:rPr lang="ko-KR" altLang="en-US" sz="1800" dirty="0">
                <a:latin typeface="+mn-ea"/>
                <a:ea typeface="+mn-ea"/>
              </a:rPr>
              <a:t>에 정해진대로 출력하는 역할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27FF2F-E892-41BA-B380-5FAEDBC651C6}"/>
              </a:ext>
            </a:extLst>
          </p:cNvPr>
          <p:cNvSpPr txBox="1"/>
          <p:nvPr/>
        </p:nvSpPr>
        <p:spPr>
          <a:xfrm>
            <a:off x="5552389" y="5328895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수행해야 할 </a:t>
            </a:r>
            <a:r>
              <a:rPr lang="en-US" altLang="ko-KR" sz="1800" dirty="0">
                <a:latin typeface="+mn-ea"/>
                <a:ea typeface="+mn-ea"/>
              </a:rPr>
              <a:t>Business Logic (ex. </a:t>
            </a:r>
            <a:r>
              <a:rPr lang="en-US" altLang="ko-KR" sz="1800" dirty="0" err="1">
                <a:latin typeface="+mn-ea"/>
                <a:ea typeface="+mn-ea"/>
              </a:rPr>
              <a:t>SsdFullWriteService</a:t>
            </a:r>
            <a:r>
              <a:rPr lang="ko-KR" altLang="en-US" sz="1800" dirty="0">
                <a:latin typeface="+mn-ea"/>
                <a:ea typeface="+mn-ea"/>
              </a:rPr>
              <a:t>는 </a:t>
            </a:r>
            <a:r>
              <a:rPr lang="en-US" altLang="ko-KR" sz="1800" dirty="0">
                <a:latin typeface="+mn-ea"/>
                <a:ea typeface="+mn-ea"/>
              </a:rPr>
              <a:t>Max LBA</a:t>
            </a:r>
            <a:r>
              <a:rPr lang="ko-KR" altLang="en-US" sz="1800" dirty="0">
                <a:latin typeface="+mn-ea"/>
                <a:ea typeface="+mn-ea"/>
              </a:rPr>
              <a:t>까지 하나씩 </a:t>
            </a:r>
            <a:r>
              <a:rPr lang="en-US" altLang="ko-KR" sz="1800" dirty="0">
                <a:latin typeface="+mn-ea"/>
                <a:ea typeface="+mn-ea"/>
              </a:rPr>
              <a:t>Write </a:t>
            </a:r>
            <a:r>
              <a:rPr lang="ko-KR" altLang="en-US" sz="1800" dirty="0">
                <a:latin typeface="+mn-ea"/>
                <a:ea typeface="+mn-ea"/>
              </a:rPr>
              <a:t>하는 </a:t>
            </a:r>
            <a:r>
              <a:rPr lang="en-US" altLang="ko-KR" sz="1800" dirty="0">
                <a:latin typeface="+mn-ea"/>
                <a:ea typeface="+mn-ea"/>
              </a:rPr>
              <a:t>logic</a:t>
            </a:r>
            <a:r>
              <a:rPr lang="ko-KR" altLang="en-US" sz="1800" dirty="0">
                <a:latin typeface="+mn-ea"/>
                <a:ea typeface="+mn-ea"/>
              </a:rPr>
              <a:t>을 가지고 있음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3DAE6-B1CA-4DC0-B3E6-27D018E5522C}"/>
              </a:ext>
            </a:extLst>
          </p:cNvPr>
          <p:cNvSpPr txBox="1"/>
          <p:nvPr/>
        </p:nvSpPr>
        <p:spPr>
          <a:xfrm>
            <a:off x="5552389" y="6032496"/>
            <a:ext cx="6551625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기술 종속성이 강한 객체 </a:t>
            </a:r>
            <a:r>
              <a:rPr lang="en-US" altLang="ko-KR" sz="1800" dirty="0">
                <a:latin typeface="+mn-ea"/>
                <a:ea typeface="+mn-ea"/>
              </a:rPr>
              <a:t>(ex. </a:t>
            </a:r>
            <a:r>
              <a:rPr lang="ko-KR" altLang="en-US" sz="1800" dirty="0">
                <a:latin typeface="+mn-ea"/>
                <a:ea typeface="+mn-ea"/>
              </a:rPr>
              <a:t>실제로 </a:t>
            </a:r>
            <a:r>
              <a:rPr lang="en-US" altLang="ko-KR" sz="1800" dirty="0">
                <a:latin typeface="+mn-ea"/>
                <a:ea typeface="+mn-ea"/>
              </a:rPr>
              <a:t>SSD</a:t>
            </a:r>
            <a:r>
              <a:rPr lang="ko-KR" altLang="en-US" sz="1800" dirty="0">
                <a:latin typeface="+mn-ea"/>
                <a:ea typeface="+mn-ea"/>
              </a:rPr>
              <a:t>와 통신</a:t>
            </a:r>
            <a:r>
              <a:rPr lang="en-US" altLang="ko-KR" sz="1800" dirty="0">
                <a:latin typeface="+mn-ea"/>
                <a:ea typeface="+mn-ea"/>
              </a:rPr>
              <a:t>, </a:t>
            </a:r>
            <a:r>
              <a:rPr lang="ko-KR" altLang="en-US" sz="1800" dirty="0">
                <a:latin typeface="+mn-ea"/>
                <a:ea typeface="+mn-ea"/>
              </a:rPr>
              <a:t>데이터베이스 작업 등등</a:t>
            </a:r>
            <a:r>
              <a:rPr lang="en-US" altLang="ko-KR" sz="1800" dirty="0">
                <a:latin typeface="+mn-ea"/>
                <a:ea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3304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327186" y="1708928"/>
            <a:ext cx="6571083" cy="474051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BA6AE25-C33B-437C-B445-9EAAA5953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348" y="2706759"/>
            <a:ext cx="1149834" cy="1019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23ED8B-6511-47C2-8D47-2A5716605C09}"/>
              </a:ext>
            </a:extLst>
          </p:cNvPr>
          <p:cNvSpPr txBox="1"/>
          <p:nvPr/>
        </p:nvSpPr>
        <p:spPr>
          <a:xfrm>
            <a:off x="8430913" y="2889934"/>
            <a:ext cx="3035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Shell&gt; write 0 0x45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35733" y="199064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13F0F-BBE3-4EFA-A606-5B64BC7976F9}"/>
              </a:ext>
            </a:extLst>
          </p:cNvPr>
          <p:cNvSpPr/>
          <p:nvPr/>
        </p:nvSpPr>
        <p:spPr>
          <a:xfrm>
            <a:off x="575594" y="2095500"/>
            <a:ext cx="5882369" cy="921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사용자로부터 입력을 받음</a:t>
            </a:r>
            <a:endParaRPr lang="en-US" altLang="ko-KR" sz="2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06218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038845" y="4068384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770520" y="4386116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2313F0F-BBE3-4EFA-A606-5B64BC7976F9}"/>
              </a:ext>
            </a:extLst>
          </p:cNvPr>
          <p:cNvSpPr/>
          <p:nvPr/>
        </p:nvSpPr>
        <p:spPr>
          <a:xfrm>
            <a:off x="778972" y="2430659"/>
            <a:ext cx="5882369" cy="921821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193" y="3575828"/>
            <a:ext cx="5196753" cy="3168391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185193" y="3604623"/>
            <a:ext cx="5196753" cy="310726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29830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502195" y="4703848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332536" y="3685364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46EE8944-1630-47DB-9BF2-1F523068010B}"/>
              </a:ext>
            </a:extLst>
          </p:cNvPr>
          <p:cNvSpPr/>
          <p:nvPr/>
        </p:nvSpPr>
        <p:spPr>
          <a:xfrm rot="20393484">
            <a:off x="236763" y="3484661"/>
            <a:ext cx="738433" cy="134274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19495" y="2581949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02AEF5-95AE-4B3F-932B-8AF5817A98EC}"/>
              </a:ext>
            </a:extLst>
          </p:cNvPr>
          <p:cNvSpPr txBox="1"/>
          <p:nvPr/>
        </p:nvSpPr>
        <p:spPr>
          <a:xfrm>
            <a:off x="7502195" y="5500538"/>
            <a:ext cx="4328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Bool IsSupport(</a:t>
            </a:r>
            <a:r>
              <a:rPr lang="en-US" altLang="ko-KR" sz="2000" b="1" dirty="0">
                <a:solidFill>
                  <a:srgbClr val="FF0000"/>
                </a:solidFill>
              </a:rPr>
              <a:t>vector&lt;string&gt;&amp; userInput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3B084A-89BB-4D59-B76B-059735EA6E50}"/>
              </a:ext>
            </a:extLst>
          </p:cNvPr>
          <p:cNvSpPr txBox="1"/>
          <p:nvPr/>
        </p:nvSpPr>
        <p:spPr>
          <a:xfrm>
            <a:off x="7805394" y="3429000"/>
            <a:ext cx="3742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b="1" dirty="0"/>
              <a:t>vector&lt;ICommandMapper&gt;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352208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218433" y="3368560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950108" y="3686292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trans="51000"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56" y="1582258"/>
            <a:ext cx="6408808" cy="39073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973202" y="3100230"/>
            <a:ext cx="5466510" cy="1102286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332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681783" y="4004024"/>
            <a:ext cx="3419096" cy="565626"/>
          </a:xfrm>
          <a:prstGeom prst="roundRect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256491" y="2903816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24696" y="2529078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C0C1B5-7876-4059-B3CA-EF491C8336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364" y="4773821"/>
            <a:ext cx="6953250" cy="1552575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FACAE951-7D19-4EF2-97D2-ADE33E3CC6AC}"/>
              </a:ext>
            </a:extLst>
          </p:cNvPr>
          <p:cNvSpPr/>
          <p:nvPr/>
        </p:nvSpPr>
        <p:spPr>
          <a:xfrm rot="3689109">
            <a:off x="7321899" y="4476105"/>
            <a:ext cx="398615" cy="37853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676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974EAC3-14FC-42D1-948F-D897472D4D74}"/>
              </a:ext>
            </a:extLst>
          </p:cNvPr>
          <p:cNvSpPr/>
          <p:nvPr/>
        </p:nvSpPr>
        <p:spPr>
          <a:xfrm>
            <a:off x="8218433" y="3368560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CDC8687-917D-4AF8-AF63-2AC622745113}"/>
              </a:ext>
            </a:extLst>
          </p:cNvPr>
          <p:cNvSpPr/>
          <p:nvPr/>
        </p:nvSpPr>
        <p:spPr>
          <a:xfrm>
            <a:off x="7950108" y="3686292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CCD7760-E858-4527-A368-E8BBDA5EABBD}"/>
              </a:ext>
            </a:extLst>
          </p:cNvPr>
          <p:cNvSpPr/>
          <p:nvPr/>
        </p:nvSpPr>
        <p:spPr>
          <a:xfrm>
            <a:off x="7300584" y="1415127"/>
            <a:ext cx="4530055" cy="51327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 trans="51000"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4128C04-A7E9-4B86-8D87-DD47060B448B}"/>
              </a:ext>
            </a:extLst>
          </p:cNvPr>
          <p:cNvSpPr/>
          <p:nvPr/>
        </p:nvSpPr>
        <p:spPr>
          <a:xfrm>
            <a:off x="8120717" y="114319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B42B2-11F4-468E-B386-51C8B8AE4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956" y="1582258"/>
            <a:ext cx="6408808" cy="390736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104313" y="4251918"/>
            <a:ext cx="5677265" cy="31773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CAF8A5-B638-4069-AACB-B5ADAAED51D0}"/>
              </a:ext>
            </a:extLst>
          </p:cNvPr>
          <p:cNvSpPr txBox="1"/>
          <p:nvPr/>
        </p:nvSpPr>
        <p:spPr>
          <a:xfrm>
            <a:off x="7902045" y="1963686"/>
            <a:ext cx="332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/>
              <a:t>write 0 0x45</a:t>
            </a:r>
            <a:endParaRPr lang="ko-KR" altLang="en-US" sz="2400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F3CBEC1-BAFE-4822-A9C1-86CD7955C7A9}"/>
              </a:ext>
            </a:extLst>
          </p:cNvPr>
          <p:cNvSpPr/>
          <p:nvPr/>
        </p:nvSpPr>
        <p:spPr>
          <a:xfrm>
            <a:off x="7681783" y="4004024"/>
            <a:ext cx="3419096" cy="565626"/>
          </a:xfrm>
          <a:prstGeom prst="roundRect">
            <a:avLst/>
          </a:prstGeom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074717E-6259-4DA9-AB8F-8C084F305D71}"/>
              </a:ext>
            </a:extLst>
          </p:cNvPr>
          <p:cNvSpPr txBox="1"/>
          <p:nvPr/>
        </p:nvSpPr>
        <p:spPr>
          <a:xfrm>
            <a:off x="9256491" y="2903816"/>
            <a:ext cx="716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9A1B7D88-B706-4E27-A044-5DF95C065721}"/>
              </a:ext>
            </a:extLst>
          </p:cNvPr>
          <p:cNvSpPr/>
          <p:nvPr/>
        </p:nvSpPr>
        <p:spPr>
          <a:xfrm>
            <a:off x="9424696" y="2529078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893550" y="5195127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698F3549-A47E-4D69-8315-2B1CB225DCBB}"/>
              </a:ext>
            </a:extLst>
          </p:cNvPr>
          <p:cNvSpPr/>
          <p:nvPr/>
        </p:nvSpPr>
        <p:spPr>
          <a:xfrm>
            <a:off x="9436307" y="4665374"/>
            <a:ext cx="356804" cy="39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413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223587" y="4161607"/>
            <a:ext cx="5177213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655351" y="1707371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B1022B-CD3A-41E7-9B3E-55048FC31702}"/>
              </a:ext>
            </a:extLst>
          </p:cNvPr>
          <p:cNvSpPr txBox="1"/>
          <p:nvPr/>
        </p:nvSpPr>
        <p:spPr>
          <a:xfrm>
            <a:off x="7655351" y="3051694"/>
            <a:ext cx="34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IView* view = Execute();</a:t>
            </a:r>
            <a:endParaRPr lang="ko-KR" altLang="en-US" sz="2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8D8AF0-6C23-45D8-8543-6AE2697E463D}"/>
              </a:ext>
            </a:extLst>
          </p:cNvPr>
          <p:cNvSpPr/>
          <p:nvPr/>
        </p:nvSpPr>
        <p:spPr>
          <a:xfrm>
            <a:off x="7433436" y="3029788"/>
            <a:ext cx="4095345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5501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DC65AC0-12C7-4130-879D-FD90F79ACCE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2CE9B2-8D75-4C09-86F4-3F3D644631D9}"/>
              </a:ext>
            </a:extLst>
          </p:cNvPr>
          <p:cNvSpPr/>
          <p:nvPr/>
        </p:nvSpPr>
        <p:spPr>
          <a:xfrm>
            <a:off x="1223587" y="4161607"/>
            <a:ext cx="5177213" cy="503767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8BC3FE3-51A6-4A39-B8EA-8D936829FD82}"/>
              </a:ext>
            </a:extLst>
          </p:cNvPr>
          <p:cNvSpPr/>
          <p:nvPr/>
        </p:nvSpPr>
        <p:spPr>
          <a:xfrm>
            <a:off x="7702485" y="1443420"/>
            <a:ext cx="3419096" cy="11667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  <a:p>
            <a:pPr algn="ctr"/>
            <a:r>
              <a:rPr lang="en-US" altLang="ko-KR" sz="2400" dirty="0"/>
              <a:t>(LBA: 0, Data: 0x45)</a:t>
            </a:r>
            <a:endParaRPr lang="ko-KR" altLang="en-US" sz="24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7702484" y="3429000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8023" y="4804884"/>
            <a:ext cx="8893890" cy="1518095"/>
          </a:xfrm>
          <a:prstGeom prst="rect">
            <a:avLst/>
          </a:prstGeom>
        </p:spPr>
      </p:pic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66F71581-BC5B-482D-B083-59140C403E67}"/>
              </a:ext>
            </a:extLst>
          </p:cNvPr>
          <p:cNvSpPr/>
          <p:nvPr/>
        </p:nvSpPr>
        <p:spPr>
          <a:xfrm>
            <a:off x="9257949" y="2749691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90789-3B85-4683-9DFA-198362F8E54E}"/>
              </a:ext>
            </a:extLst>
          </p:cNvPr>
          <p:cNvSpPr txBox="1"/>
          <p:nvPr/>
        </p:nvSpPr>
        <p:spPr>
          <a:xfrm>
            <a:off x="7856566" y="4125575"/>
            <a:ext cx="341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/>
              <a:t>Lba</a:t>
            </a:r>
            <a:r>
              <a:rPr lang="en-US" altLang="ko-KR" sz="2400" dirty="0"/>
              <a:t> = 0, data = 0x45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68242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506227" y="1201366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7" y="1910906"/>
            <a:ext cx="8000600" cy="136562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8A78FFB-B769-418C-B68D-A8D161DE4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7" y="4227627"/>
            <a:ext cx="7383487" cy="2320230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EA83AFAE-16D4-4855-9481-8B784E3A5D56}"/>
              </a:ext>
            </a:extLst>
          </p:cNvPr>
          <p:cNvSpPr/>
          <p:nvPr/>
        </p:nvSpPr>
        <p:spPr>
          <a:xfrm>
            <a:off x="506227" y="3581474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14A6E7-3B43-480C-98D1-F373F1958D8D}"/>
              </a:ext>
            </a:extLst>
          </p:cNvPr>
          <p:cNvSpPr txBox="1"/>
          <p:nvPr/>
        </p:nvSpPr>
        <p:spPr>
          <a:xfrm>
            <a:off x="3925323" y="3689190"/>
            <a:ext cx="3964391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1800" dirty="0">
                <a:latin typeface="+mn-ea"/>
                <a:ea typeface="+mn-ea"/>
              </a:rPr>
              <a:t>실제 </a:t>
            </a:r>
            <a:r>
              <a:rPr lang="en-US" altLang="ko-KR" sz="1800" dirty="0">
                <a:latin typeface="+mn-ea"/>
                <a:ea typeface="+mn-ea"/>
              </a:rPr>
              <a:t>ssd.exe</a:t>
            </a:r>
            <a:r>
              <a:rPr lang="ko-KR" altLang="en-US" sz="1800" dirty="0">
                <a:latin typeface="+mn-ea"/>
                <a:ea typeface="+mn-ea"/>
              </a:rPr>
              <a:t> 호출</a:t>
            </a: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E75FEF1C-3817-4CA2-93F9-A66ABCB041BE}"/>
              </a:ext>
            </a:extLst>
          </p:cNvPr>
          <p:cNvSpPr/>
          <p:nvPr/>
        </p:nvSpPr>
        <p:spPr>
          <a:xfrm>
            <a:off x="4640571" y="3099677"/>
            <a:ext cx="356804" cy="3927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52A5C17-7099-4745-92B2-DB0F594A7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5890" y="4328399"/>
            <a:ext cx="2667000" cy="1514475"/>
          </a:xfrm>
          <a:prstGeom prst="rect">
            <a:avLst/>
          </a:prstGeom>
        </p:spPr>
      </p:pic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BD3E3567-79F5-472A-A3B6-903382E78365}"/>
              </a:ext>
            </a:extLst>
          </p:cNvPr>
          <p:cNvSpPr/>
          <p:nvPr/>
        </p:nvSpPr>
        <p:spPr>
          <a:xfrm rot="16200000">
            <a:off x="8713201" y="4652040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2198E159-DBFA-4F7D-97F1-5DAF4924F205}"/>
              </a:ext>
            </a:extLst>
          </p:cNvPr>
          <p:cNvSpPr/>
          <p:nvPr/>
        </p:nvSpPr>
        <p:spPr>
          <a:xfrm rot="5400000" flipH="1">
            <a:off x="8713201" y="5075291"/>
            <a:ext cx="308165" cy="55902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674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C9ACA10-99BE-4E8B-B876-F83F510F2643}"/>
              </a:ext>
            </a:extLst>
          </p:cNvPr>
          <p:cNvSpPr/>
          <p:nvPr/>
        </p:nvSpPr>
        <p:spPr>
          <a:xfrm>
            <a:off x="506227" y="4052441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87B31A-EEA4-4EEE-B635-DB810888A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27" y="4897586"/>
            <a:ext cx="8893890" cy="1518095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B0EABFB-D21E-440E-BD91-7A14D6E8DCD0}"/>
              </a:ext>
            </a:extLst>
          </p:cNvPr>
          <p:cNvSpPr/>
          <p:nvPr/>
        </p:nvSpPr>
        <p:spPr>
          <a:xfrm>
            <a:off x="506227" y="1248022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85F21D-554E-40E0-8870-9F8EB3A4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27" y="1981922"/>
            <a:ext cx="8893890" cy="1651128"/>
          </a:xfrm>
          <a:prstGeom prst="rect">
            <a:avLst/>
          </a:prstGeom>
        </p:spPr>
      </p:pic>
      <p:sp>
        <p:nvSpPr>
          <p:cNvPr id="6" name="화살표: 오른쪽으로 구부러짐 5">
            <a:extLst>
              <a:ext uri="{FF2B5EF4-FFF2-40B4-BE49-F238E27FC236}">
                <a16:creationId xmlns:a16="http://schemas.microsoft.com/office/drawing/2014/main" id="{C3FDD485-1EDF-4437-8EE7-799E75BFB2F8}"/>
              </a:ext>
            </a:extLst>
          </p:cNvPr>
          <p:cNvSpPr/>
          <p:nvPr/>
        </p:nvSpPr>
        <p:spPr>
          <a:xfrm flipH="1" flipV="1">
            <a:off x="8959174" y="2801565"/>
            <a:ext cx="2191589" cy="3005847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DDC8216-649C-475D-9D13-BD86242DD029}"/>
              </a:ext>
            </a:extLst>
          </p:cNvPr>
          <p:cNvSpPr/>
          <p:nvPr/>
        </p:nvSpPr>
        <p:spPr>
          <a:xfrm>
            <a:off x="8512089" y="4052440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SsdWriteResult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DE8E0EA-D384-4A92-A793-7ABE92CFABC5}"/>
              </a:ext>
            </a:extLst>
          </p:cNvPr>
          <p:cNvSpPr/>
          <p:nvPr/>
        </p:nvSpPr>
        <p:spPr>
          <a:xfrm>
            <a:off x="5107457" y="2950154"/>
            <a:ext cx="1789454" cy="318340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A6607B-0C38-492C-B11B-A736533AF30E}"/>
              </a:ext>
            </a:extLst>
          </p:cNvPr>
          <p:cNvSpPr/>
          <p:nvPr/>
        </p:nvSpPr>
        <p:spPr>
          <a:xfrm>
            <a:off x="605979" y="5028897"/>
            <a:ext cx="1884301" cy="41859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26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84630B-6C8E-488F-88E0-3CEED6A15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464577" y="1143198"/>
            <a:ext cx="6317002" cy="455721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CD8AB3BB-4260-4AFE-91CB-249E17367975}"/>
              </a:ext>
            </a:extLst>
          </p:cNvPr>
          <p:cNvSpPr/>
          <p:nvPr/>
        </p:nvSpPr>
        <p:spPr>
          <a:xfrm>
            <a:off x="1301409" y="4696628"/>
            <a:ext cx="4642192" cy="721678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13EDE2-465D-4ED5-84C0-8B93093208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03" y="4888351"/>
            <a:ext cx="4382320" cy="105991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5E9AF84-FF95-4AAF-AC42-9C11747E8DEC}"/>
              </a:ext>
            </a:extLst>
          </p:cNvPr>
          <p:cNvSpPr/>
          <p:nvPr/>
        </p:nvSpPr>
        <p:spPr>
          <a:xfrm>
            <a:off x="7459018" y="5236310"/>
            <a:ext cx="2609110" cy="610013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66423B0-3220-4FBE-9599-BA9B830243B8}"/>
              </a:ext>
            </a:extLst>
          </p:cNvPr>
          <p:cNvSpPr/>
          <p:nvPr/>
        </p:nvSpPr>
        <p:spPr>
          <a:xfrm>
            <a:off x="7826715" y="4157306"/>
            <a:ext cx="3419096" cy="5570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WriteView</a:t>
            </a:r>
          </a:p>
        </p:txBody>
      </p:sp>
    </p:spTree>
    <p:extLst>
      <p:ext uri="{BB962C8B-B14F-4D97-AF65-F5344CB8AC3E}">
        <p14:creationId xmlns:p14="http://schemas.microsoft.com/office/powerpoint/2010/main" val="4288039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단점 </a:t>
            </a:r>
            <a:r>
              <a:rPr lang="en-US" altLang="ko-KR" sz="2800" dirty="0">
                <a:latin typeface="+mn-ea"/>
                <a:ea typeface="+mn-ea"/>
              </a:rPr>
              <a:t>: </a:t>
            </a:r>
            <a:r>
              <a:rPr lang="ko-KR" altLang="en-US" sz="2800" dirty="0">
                <a:latin typeface="+mn-ea"/>
                <a:ea typeface="+mn-ea"/>
              </a:rPr>
              <a:t>의존성 지옥</a:t>
            </a:r>
            <a:r>
              <a:rPr lang="en-US" altLang="ko-KR" sz="2800" dirty="0">
                <a:latin typeface="+mn-ea"/>
                <a:ea typeface="+mn-ea"/>
              </a:rPr>
              <a:t>…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30EFF90-C0D6-4E93-BB18-5CD30D2FF55E}"/>
              </a:ext>
            </a:extLst>
          </p:cNvPr>
          <p:cNvSpPr/>
          <p:nvPr/>
        </p:nvSpPr>
        <p:spPr>
          <a:xfrm>
            <a:off x="1081325" y="1831354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18EC55-B51F-4550-ACF9-4BE13873446B}"/>
              </a:ext>
            </a:extLst>
          </p:cNvPr>
          <p:cNvSpPr/>
          <p:nvPr/>
        </p:nvSpPr>
        <p:spPr>
          <a:xfrm>
            <a:off x="3775887" y="3452974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049989AA-0C53-4383-B5AA-7F5961F73407}"/>
              </a:ext>
            </a:extLst>
          </p:cNvPr>
          <p:cNvSpPr/>
          <p:nvPr/>
        </p:nvSpPr>
        <p:spPr>
          <a:xfrm>
            <a:off x="2696117" y="2609539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FBD21BDF-1B39-4EFE-94A5-D2527556DF0D}"/>
              </a:ext>
            </a:extLst>
          </p:cNvPr>
          <p:cNvSpPr/>
          <p:nvPr/>
        </p:nvSpPr>
        <p:spPr>
          <a:xfrm>
            <a:off x="5871385" y="506357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57825F3-CAB0-45E1-8D2F-5C531C17B008}"/>
              </a:ext>
            </a:extLst>
          </p:cNvPr>
          <p:cNvSpPr/>
          <p:nvPr/>
        </p:nvSpPr>
        <p:spPr>
          <a:xfrm>
            <a:off x="4670832" y="4262753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3" name="화살표: 오른쪽으로 구부러짐 2">
            <a:extLst>
              <a:ext uri="{FF2B5EF4-FFF2-40B4-BE49-F238E27FC236}">
                <a16:creationId xmlns:a16="http://schemas.microsoft.com/office/drawing/2014/main" id="{B6243E7E-171A-4700-950C-806449F249E9}"/>
              </a:ext>
            </a:extLst>
          </p:cNvPr>
          <p:cNvSpPr/>
          <p:nvPr/>
        </p:nvSpPr>
        <p:spPr>
          <a:xfrm rot="18991705">
            <a:off x="2029919" y="2568139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화살표: 오른쪽으로 구부러짐 20">
            <a:extLst>
              <a:ext uri="{FF2B5EF4-FFF2-40B4-BE49-F238E27FC236}">
                <a16:creationId xmlns:a16="http://schemas.microsoft.com/office/drawing/2014/main" id="{E882506E-C301-4B32-80F2-622DFC00DAF5}"/>
              </a:ext>
            </a:extLst>
          </p:cNvPr>
          <p:cNvSpPr/>
          <p:nvPr/>
        </p:nvSpPr>
        <p:spPr>
          <a:xfrm rot="18991705">
            <a:off x="3109690" y="3413981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화살표: 오른쪽으로 구부러짐 26">
            <a:extLst>
              <a:ext uri="{FF2B5EF4-FFF2-40B4-BE49-F238E27FC236}">
                <a16:creationId xmlns:a16="http://schemas.microsoft.com/office/drawing/2014/main" id="{32300CE0-8524-43CE-B9B7-3B79E422C116}"/>
              </a:ext>
            </a:extLst>
          </p:cNvPr>
          <p:cNvSpPr/>
          <p:nvPr/>
        </p:nvSpPr>
        <p:spPr>
          <a:xfrm rot="18991705">
            <a:off x="4093275" y="4187639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화살표: 오른쪽으로 구부러짐 27">
            <a:extLst>
              <a:ext uri="{FF2B5EF4-FFF2-40B4-BE49-F238E27FC236}">
                <a16:creationId xmlns:a16="http://schemas.microsoft.com/office/drawing/2014/main" id="{78E0B6D7-A0C0-4717-A4C8-A06BB67DC80E}"/>
              </a:ext>
            </a:extLst>
          </p:cNvPr>
          <p:cNvSpPr/>
          <p:nvPr/>
        </p:nvSpPr>
        <p:spPr>
          <a:xfrm rot="18991705">
            <a:off x="5291794" y="5053721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296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해결 방안 </a:t>
            </a:r>
            <a:r>
              <a:rPr lang="en-US" altLang="ko-KR" sz="2800" dirty="0">
                <a:latin typeface="+mn-ea"/>
                <a:ea typeface="+mn-ea"/>
              </a:rPr>
              <a:t>: DI </a:t>
            </a:r>
            <a:r>
              <a:rPr lang="ko-KR" altLang="en-US" sz="2800" dirty="0">
                <a:latin typeface="+mn-ea"/>
                <a:ea typeface="+mn-ea"/>
              </a:rPr>
              <a:t>컨테이너 도입 </a:t>
            </a:r>
            <a:r>
              <a:rPr lang="en-US" altLang="ko-KR" sz="2800" dirty="0">
                <a:latin typeface="+mn-ea"/>
                <a:ea typeface="+mn-ea"/>
              </a:rPr>
              <a:t>: </a:t>
            </a:r>
            <a:r>
              <a:rPr lang="ko-KR" altLang="en-US" sz="2800" dirty="0">
                <a:latin typeface="+mn-ea"/>
                <a:ea typeface="+mn-ea"/>
              </a:rPr>
              <a:t>객체의 라이프사이클과 의존관계 설정을 담당함</a:t>
            </a:r>
            <a:endParaRPr lang="en-US" altLang="ko-KR" sz="2800" dirty="0">
              <a:latin typeface="+mn-ea"/>
              <a:ea typeface="+mn-ea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FE86B27-A31C-4DAB-9238-D7A69CDD719D}"/>
              </a:ext>
            </a:extLst>
          </p:cNvPr>
          <p:cNvGrpSpPr/>
          <p:nvPr/>
        </p:nvGrpSpPr>
        <p:grpSpPr>
          <a:xfrm>
            <a:off x="605980" y="2096727"/>
            <a:ext cx="9501058" cy="4421137"/>
            <a:chOff x="605980" y="1825558"/>
            <a:chExt cx="10629900" cy="497885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67D3F13-51B3-4949-A277-5663EEB13F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980" y="1825558"/>
              <a:ext cx="9039225" cy="19812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B9B35814-EF5A-41F3-A5CB-BA54AABA1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5980" y="4011546"/>
              <a:ext cx="10629900" cy="12668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F0E9661-EA6E-40F6-89F9-893F4B8A5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5980" y="5476875"/>
              <a:ext cx="8606114" cy="1327539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3CE7D8BE-4BF0-41A5-B12E-3572B8A639D9}"/>
                </a:ext>
              </a:extLst>
            </p:cNvPr>
            <p:cNvSpPr/>
            <p:nvPr/>
          </p:nvSpPr>
          <p:spPr>
            <a:xfrm>
              <a:off x="4706090" y="2925233"/>
              <a:ext cx="1957357" cy="43080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FE7A86A-B0C6-437D-9792-B3E18F7C53F0}"/>
                </a:ext>
              </a:extLst>
            </p:cNvPr>
            <p:cNvSpPr/>
            <p:nvPr/>
          </p:nvSpPr>
          <p:spPr>
            <a:xfrm>
              <a:off x="9278523" y="4429553"/>
              <a:ext cx="1843057" cy="366183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6239ED7-DE10-4A71-93F8-45FE2F50A729}"/>
                </a:ext>
              </a:extLst>
            </p:cNvPr>
            <p:cNvSpPr/>
            <p:nvPr/>
          </p:nvSpPr>
          <p:spPr>
            <a:xfrm>
              <a:off x="739302" y="4047395"/>
              <a:ext cx="5356698" cy="1049899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F31F7E3-F99D-4F3D-A634-BBE9859D75AC}"/>
                </a:ext>
              </a:extLst>
            </p:cNvPr>
            <p:cNvSpPr/>
            <p:nvPr/>
          </p:nvSpPr>
          <p:spPr>
            <a:xfrm>
              <a:off x="739302" y="5519254"/>
              <a:ext cx="5124478" cy="1183103"/>
            </a:xfrm>
            <a:prstGeom prst="rect">
              <a:avLst/>
            </a:prstGeom>
            <a:noFill/>
            <a:ln w="31750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62544337-7CAC-4D87-987B-7DCBAA2E3CB4}"/>
                </a:ext>
              </a:extLst>
            </p:cNvPr>
            <p:cNvCxnSpPr/>
            <p:nvPr/>
          </p:nvCxnSpPr>
          <p:spPr>
            <a:xfrm flipV="1">
              <a:off x="5920930" y="4795736"/>
              <a:ext cx="3291164" cy="723518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CE070260-2AF6-4B69-A8BA-084CD19C54AF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5125592" y="3356042"/>
              <a:ext cx="559177" cy="64922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1450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704FFD-A1D6-41EA-B864-0A7C66A379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Application</a:t>
            </a:r>
            <a:r>
              <a:rPr lang="ko-KR" altLang="en-US" sz="2800" dirty="0">
                <a:latin typeface="+mn-ea"/>
                <a:ea typeface="+mn-ea"/>
              </a:rPr>
              <a:t>은 </a:t>
            </a:r>
            <a:r>
              <a:rPr lang="en-US" altLang="ko-KR" sz="2800" dirty="0">
                <a:latin typeface="+mn-ea"/>
                <a:ea typeface="+mn-ea"/>
              </a:rPr>
              <a:t>DI </a:t>
            </a:r>
            <a:r>
              <a:rPr lang="ko-KR" altLang="en-US" sz="2800" dirty="0">
                <a:latin typeface="+mn-ea"/>
                <a:ea typeface="+mn-ea"/>
              </a:rPr>
              <a:t>컨테이너로부터 </a:t>
            </a:r>
            <a:r>
              <a:rPr lang="en-US" altLang="ko-KR" sz="2800" dirty="0">
                <a:latin typeface="+mn-ea"/>
                <a:ea typeface="+mn-ea"/>
              </a:rPr>
              <a:t>CommandMapper</a:t>
            </a:r>
            <a:r>
              <a:rPr lang="ko-KR" altLang="en-US" sz="2800" dirty="0">
                <a:latin typeface="+mn-ea"/>
                <a:ea typeface="+mn-ea"/>
              </a:rPr>
              <a:t>만 의존성 주입 받으면 복잡한 의존관계 설정은 한방에 끝남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4540601-47EA-44EC-A571-FADBE38B7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19" y="4176074"/>
            <a:ext cx="11590539" cy="2524910"/>
          </a:xfrm>
          <a:prstGeom prst="rect">
            <a:avLst/>
          </a:prstGeom>
        </p:spPr>
      </p:pic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69718B-966B-4EDF-93CB-282100BC0D26}"/>
              </a:ext>
            </a:extLst>
          </p:cNvPr>
          <p:cNvSpPr/>
          <p:nvPr/>
        </p:nvSpPr>
        <p:spPr>
          <a:xfrm>
            <a:off x="5828686" y="5378865"/>
            <a:ext cx="2714410" cy="465753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D8257FFC-5241-4A09-B5EB-767772949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2762" y="2267632"/>
            <a:ext cx="5301252" cy="2818982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6B935683-D1F8-408C-B5B4-352B58F798A4}"/>
              </a:ext>
            </a:extLst>
          </p:cNvPr>
          <p:cNvSpPr/>
          <p:nvPr/>
        </p:nvSpPr>
        <p:spPr>
          <a:xfrm>
            <a:off x="503993" y="2322924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F503C16-DE6F-487F-A63B-21C4E762EB71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7185891" y="2774099"/>
            <a:ext cx="320256" cy="2604766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03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1. </a:t>
            </a:r>
            <a:r>
              <a:rPr lang="ko-KR" altLang="en-US" dirty="0"/>
              <a:t>조원 소개 및 역할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06950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권경민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김민석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 err="1"/>
              <a:t>이강현</a:t>
            </a:r>
            <a:r>
              <a:rPr lang="en-US" altLang="ko-KR" dirty="0"/>
              <a:t>(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: TestShell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이문형 </a:t>
            </a:r>
            <a:r>
              <a:rPr lang="en-US" altLang="ko-KR" dirty="0"/>
              <a:t>: SSD </a:t>
            </a:r>
            <a:r>
              <a:rPr lang="ko-KR" altLang="en-US" dirty="0"/>
              <a:t>담당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dirty="0"/>
              <a:t>이재규 </a:t>
            </a:r>
            <a:r>
              <a:rPr lang="en-US" altLang="ko-KR" dirty="0"/>
              <a:t>: TestShell </a:t>
            </a:r>
            <a:r>
              <a:rPr lang="ko-KR" altLang="en-US" dirty="0"/>
              <a:t>담당</a:t>
            </a:r>
            <a:r>
              <a:rPr lang="en-US" altLang="ko-KR" dirty="0"/>
              <a:t>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667BE-BC53-4446-93B6-EC97812E9485}"/>
              </a:ext>
            </a:extLst>
          </p:cNvPr>
          <p:cNvSpPr txBox="1"/>
          <p:nvPr/>
        </p:nvSpPr>
        <p:spPr>
          <a:xfrm>
            <a:off x="202675" y="1228797"/>
            <a:ext cx="11741085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DI </a:t>
            </a:r>
            <a:r>
              <a:rPr lang="ko-KR" altLang="en-US" sz="2800" dirty="0">
                <a:latin typeface="+mn-ea"/>
                <a:ea typeface="+mn-ea"/>
              </a:rPr>
              <a:t>컨테이너의 도입을 통해</a:t>
            </a:r>
            <a:endParaRPr lang="en-US" altLang="ko-KR" sz="2800" dirty="0">
              <a:latin typeface="+mn-ea"/>
              <a:ea typeface="+mn-ea"/>
            </a:endParaRP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800" dirty="0">
                <a:latin typeface="+mn-ea"/>
                <a:ea typeface="+mn-ea"/>
              </a:rPr>
              <a:t>애플리케이션이 </a:t>
            </a:r>
            <a:r>
              <a:rPr lang="en-US" altLang="ko-KR" sz="2800" dirty="0">
                <a:latin typeface="+mn-ea"/>
                <a:ea typeface="+mn-ea"/>
              </a:rPr>
              <a:t>“</a:t>
            </a:r>
            <a:r>
              <a:rPr lang="ko-KR" altLang="en-US" sz="2800" dirty="0">
                <a:latin typeface="+mn-ea"/>
                <a:ea typeface="+mn-ea"/>
              </a:rPr>
              <a:t>사용 영역</a:t>
            </a:r>
            <a:r>
              <a:rPr lang="en-US" altLang="ko-KR" sz="2800" dirty="0">
                <a:latin typeface="+mn-ea"/>
                <a:ea typeface="+mn-ea"/>
              </a:rPr>
              <a:t>＂</a:t>
            </a:r>
            <a:r>
              <a:rPr lang="ko-KR" altLang="en-US" sz="2800" dirty="0">
                <a:latin typeface="+mn-ea"/>
                <a:ea typeface="+mn-ea"/>
              </a:rPr>
              <a:t>과 </a:t>
            </a:r>
            <a:r>
              <a:rPr lang="en-US" altLang="ko-KR" sz="2800" dirty="0">
                <a:latin typeface="+mn-ea"/>
                <a:ea typeface="+mn-ea"/>
              </a:rPr>
              <a:t>“</a:t>
            </a:r>
            <a:r>
              <a:rPr lang="ko-KR" altLang="en-US" sz="2800" dirty="0">
                <a:latin typeface="+mn-ea"/>
                <a:ea typeface="+mn-ea"/>
              </a:rPr>
              <a:t>구성</a:t>
            </a:r>
            <a:r>
              <a:rPr lang="en-US" altLang="ko-KR" sz="2800" dirty="0">
                <a:latin typeface="+mn-ea"/>
                <a:ea typeface="+mn-ea"/>
              </a:rPr>
              <a:t>(Configuration) </a:t>
            </a:r>
            <a:r>
              <a:rPr lang="ko-KR" altLang="en-US" sz="2800" dirty="0">
                <a:latin typeface="+mn-ea"/>
                <a:ea typeface="+mn-ea"/>
              </a:rPr>
              <a:t>영역</a:t>
            </a:r>
            <a:r>
              <a:rPr lang="en-US" altLang="ko-KR" sz="2800" dirty="0">
                <a:latin typeface="+mn-ea"/>
                <a:ea typeface="+mn-ea"/>
              </a:rPr>
              <a:t>”</a:t>
            </a:r>
            <a:r>
              <a:rPr lang="ko-KR" altLang="en-US" sz="2800" dirty="0">
                <a:latin typeface="+mn-ea"/>
                <a:ea typeface="+mn-ea"/>
              </a:rPr>
              <a:t>으로 분리됨</a:t>
            </a:r>
            <a:endParaRPr lang="en-US" altLang="ko-KR" sz="2800" dirty="0">
              <a:latin typeface="+mn-ea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79194" y="2967335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사용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35517" y="5377336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구성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05493" y="2271860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35517" y="5820701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79196" y="3488530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3942CD-E582-402D-BE6F-67C7A088C105}"/>
              </a:ext>
            </a:extLst>
          </p:cNvPr>
          <p:cNvSpPr/>
          <p:nvPr/>
        </p:nvSpPr>
        <p:spPr>
          <a:xfrm>
            <a:off x="3135592" y="258637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</a:t>
            </a:r>
            <a:endParaRPr lang="ko-KR" altLang="en-US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35592" y="352931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ICommandMapper</a:t>
            </a:r>
            <a:endParaRPr lang="ko-KR" altLang="en-US" sz="20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48395" y="240170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Service</a:t>
            </a:r>
            <a:endParaRPr lang="ko-KR" altLang="en-US" sz="2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48394" y="324599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Infrastructure</a:t>
            </a:r>
            <a:endParaRPr lang="ko-KR" altLang="en-US" sz="2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788086" y="406710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IView</a:t>
            </a: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17797" y="4094941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12483" y="537733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XXCommandMapper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906507" y="2808135"/>
            <a:ext cx="703336" cy="310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299517" y="5915635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</a:t>
            </a:r>
            <a:endParaRPr lang="ko-KR" altLang="en-US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45438" y="5463143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XXView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70290" y="4598717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92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F7AC84-0AC9-4859-89D3-380305279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325" y="1292669"/>
            <a:ext cx="7410934" cy="304652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232FD0CB-9352-4D3F-8BC1-B7C74EEF2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0906" y="4596508"/>
            <a:ext cx="1727099" cy="1574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1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54371" y="5048062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534400" y="3810219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각본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54371" y="5334907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감독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24347" y="2229431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54371" y="5778272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봉준호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534402" y="4331414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&lt;</a:t>
            </a:r>
            <a:r>
              <a:rPr lang="ko-KR" altLang="en-US" sz="2400" dirty="0"/>
              <a:t>기생충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54446" y="348688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박충숙 역할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67249" y="235928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연출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67248" y="320356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소품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806940" y="402467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김기우 역할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36651" y="4052512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31337" y="5334907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장혜진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754277" y="2724346"/>
            <a:ext cx="1874420" cy="31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318371" y="587320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송강호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64292" y="5420714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최우식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89144" y="4556288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4CE946-0075-4390-830D-2B0F35F41E8F}"/>
              </a:ext>
            </a:extLst>
          </p:cNvPr>
          <p:cNvSpPr/>
          <p:nvPr/>
        </p:nvSpPr>
        <p:spPr>
          <a:xfrm>
            <a:off x="3154446" y="200905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김기택 역할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2BDC8EF-80D8-4640-B78D-7A8ED2C8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8" y="1141911"/>
            <a:ext cx="1677530" cy="248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85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54371" y="5048062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98048" y="2924906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각본 작가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54371" y="5334907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감독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24347" y="2229431"/>
            <a:ext cx="0" cy="4194928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54371" y="5778272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봉준호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98050" y="3446101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&lt;</a:t>
            </a:r>
            <a:r>
              <a:rPr lang="ko-KR" altLang="en-US" sz="2400" dirty="0"/>
              <a:t>기생충</a:t>
            </a:r>
            <a:r>
              <a:rPr lang="en-US" altLang="ko-KR" sz="2400" dirty="0"/>
              <a:t>&gt;</a:t>
            </a:r>
            <a:endParaRPr lang="ko-KR" altLang="en-US" sz="24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54446" y="348688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박충숙 역할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67249" y="2359280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연출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67248" y="320356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소품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806940" y="402467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김기우 역할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36651" y="4052512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31337" y="5334907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장혜진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754277" y="2724346"/>
            <a:ext cx="1874420" cy="3148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318371" y="5873206"/>
            <a:ext cx="2620652" cy="67465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???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64292" y="5420714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최우식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89144" y="4556288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54CE946-0075-4390-830D-2B0F35F41E8F}"/>
              </a:ext>
            </a:extLst>
          </p:cNvPr>
          <p:cNvSpPr/>
          <p:nvPr/>
        </p:nvSpPr>
        <p:spPr>
          <a:xfrm>
            <a:off x="3154446" y="2009052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/>
              <a:t>김기택 역할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70F26E-6541-4738-A1C8-CB26580F1BE4}"/>
              </a:ext>
            </a:extLst>
          </p:cNvPr>
          <p:cNvSpPr txBox="1"/>
          <p:nvPr/>
        </p:nvSpPr>
        <p:spPr>
          <a:xfrm>
            <a:off x="225457" y="1118699"/>
            <a:ext cx="11741085" cy="12557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latin typeface="+mn-ea"/>
                <a:ea typeface="+mn-ea"/>
              </a:rPr>
              <a:t>중간에 배우가 바뀌어도 다른 역할에 영향을 미치면 안된다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  <a:r>
              <a:rPr lang="ko-KR" altLang="en-US" sz="2800" dirty="0">
                <a:latin typeface="+mn-ea"/>
                <a:ea typeface="+mn-ea"/>
              </a:rPr>
              <a:t>  </a:t>
            </a:r>
            <a:endParaRPr lang="en-US" altLang="ko-KR" sz="2800" dirty="0">
              <a:latin typeface="+mn-ea"/>
              <a:ea typeface="+mn-ea"/>
            </a:endParaRPr>
          </a:p>
          <a:p>
            <a:pPr marL="17780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en-US" altLang="ko-KR" sz="2800" dirty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2800" dirty="0">
                <a:latin typeface="+mn-ea"/>
                <a:ea typeface="+mn-ea"/>
              </a:rPr>
              <a:t>모든 프로세스가 </a:t>
            </a:r>
            <a:r>
              <a:rPr lang="en-US" altLang="ko-KR" sz="2800" dirty="0">
                <a:latin typeface="+mn-ea"/>
                <a:ea typeface="+mn-ea"/>
              </a:rPr>
              <a:t>“</a:t>
            </a:r>
            <a:r>
              <a:rPr lang="ko-KR" altLang="en-US" sz="2800" dirty="0">
                <a:latin typeface="+mn-ea"/>
                <a:ea typeface="+mn-ea"/>
              </a:rPr>
              <a:t>구체</a:t>
            </a:r>
            <a:r>
              <a:rPr lang="en-US" altLang="ko-KR" sz="2800" dirty="0">
                <a:latin typeface="+mn-ea"/>
                <a:ea typeface="+mn-ea"/>
              </a:rPr>
              <a:t>”</a:t>
            </a:r>
            <a:r>
              <a:rPr lang="ko-KR" altLang="en-US" sz="2800" dirty="0">
                <a:latin typeface="+mn-ea"/>
                <a:ea typeface="+mn-ea"/>
              </a:rPr>
              <a:t>적인 배우가 아닌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”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 에 의존</a:t>
            </a:r>
            <a:r>
              <a:rPr lang="ko-KR" altLang="en-US" sz="2800" dirty="0">
                <a:latin typeface="+mn-ea"/>
                <a:ea typeface="+mn-ea"/>
              </a:rPr>
              <a:t>해야 가능하다</a:t>
            </a:r>
            <a:r>
              <a:rPr lang="en-US" altLang="ko-KR" sz="28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9115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667BE-BC53-4446-93B6-EC97812E9485}"/>
              </a:ext>
            </a:extLst>
          </p:cNvPr>
          <p:cNvSpPr txBox="1"/>
          <p:nvPr/>
        </p:nvSpPr>
        <p:spPr>
          <a:xfrm>
            <a:off x="202675" y="1228797"/>
            <a:ext cx="11741085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latin typeface="+mn-ea"/>
                <a:ea typeface="+mn-ea"/>
              </a:rPr>
              <a:t>“</a:t>
            </a:r>
            <a:r>
              <a:rPr lang="ko-KR" altLang="en-US" sz="2400" dirty="0">
                <a:latin typeface="+mn-ea"/>
                <a:ea typeface="+mn-ea"/>
              </a:rPr>
              <a:t>구체</a:t>
            </a:r>
            <a:r>
              <a:rPr lang="en-US" altLang="ko-KR" sz="2400" dirty="0">
                <a:latin typeface="+mn-ea"/>
                <a:ea typeface="+mn-ea"/>
              </a:rPr>
              <a:t>” </a:t>
            </a:r>
            <a:r>
              <a:rPr lang="ko-KR" altLang="en-US" sz="2400" dirty="0">
                <a:latin typeface="+mn-ea"/>
                <a:ea typeface="+mn-ea"/>
              </a:rPr>
              <a:t>클래스가 아닌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)”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에 의존</a:t>
            </a:r>
            <a:r>
              <a:rPr lang="ko-KR" altLang="en-US" sz="2400" dirty="0">
                <a:latin typeface="+mn-ea"/>
                <a:ea typeface="+mn-ea"/>
              </a:rPr>
              <a:t>하고 있음</a:t>
            </a:r>
            <a:r>
              <a:rPr lang="en-US" altLang="ko-KR" sz="2400" dirty="0">
                <a:latin typeface="+mn-ea"/>
                <a:ea typeface="+mn-ea"/>
              </a:rPr>
              <a:t>. -&gt;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DIP 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원칙 준수</a:t>
            </a:r>
            <a:endParaRPr lang="en-US" altLang="ko-KR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400" dirty="0">
                <a:latin typeface="+mn-ea"/>
                <a:ea typeface="+mn-ea"/>
              </a:rPr>
              <a:t>“</a:t>
            </a:r>
            <a:r>
              <a:rPr lang="ko-KR" altLang="en-US" sz="2400" dirty="0">
                <a:latin typeface="+mn-ea"/>
                <a:ea typeface="+mn-ea"/>
              </a:rPr>
              <a:t>구체</a:t>
            </a:r>
            <a:r>
              <a:rPr lang="en-US" altLang="ko-KR" sz="2400" dirty="0">
                <a:latin typeface="+mn-ea"/>
                <a:ea typeface="+mn-ea"/>
              </a:rPr>
              <a:t>” </a:t>
            </a:r>
            <a:r>
              <a:rPr lang="ko-KR" altLang="en-US" sz="2400" dirty="0">
                <a:latin typeface="+mn-ea"/>
                <a:ea typeface="+mn-ea"/>
              </a:rPr>
              <a:t>클래스가 변경되어도 사용 영역에 영향을 미치지 않음 </a:t>
            </a:r>
            <a:r>
              <a:rPr lang="en-US" altLang="ko-KR" sz="2400" dirty="0">
                <a:latin typeface="+mn-ea"/>
                <a:ea typeface="+mn-ea"/>
              </a:rPr>
              <a:t>-&gt; </a:t>
            </a:r>
            <a:r>
              <a:rPr lang="en-US" altLang="ko-KR" sz="2400" b="1" dirty="0">
                <a:solidFill>
                  <a:srgbClr val="FF0000"/>
                </a:solidFill>
                <a:latin typeface="+mn-ea"/>
                <a:ea typeface="+mn-ea"/>
              </a:rPr>
              <a:t>OCP</a:t>
            </a:r>
            <a:r>
              <a:rPr lang="ko-KR" altLang="en-US" sz="2400" b="1" dirty="0">
                <a:solidFill>
                  <a:srgbClr val="FF0000"/>
                </a:solidFill>
                <a:latin typeface="+mn-ea"/>
                <a:ea typeface="+mn-ea"/>
              </a:rPr>
              <a:t>원칙 준수</a:t>
            </a:r>
            <a:endParaRPr lang="en-US" altLang="ko-KR" sz="2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ABE4FF1-9123-43DC-8112-92542CD02298}"/>
              </a:ext>
            </a:extLst>
          </p:cNvPr>
          <p:cNvCxnSpPr>
            <a:cxnSpLocks/>
          </p:cNvCxnSpPr>
          <p:nvPr/>
        </p:nvCxnSpPr>
        <p:spPr>
          <a:xfrm>
            <a:off x="535517" y="5090491"/>
            <a:ext cx="11323403" cy="0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DE788-97B6-47F0-BA86-19776584DDDD}"/>
              </a:ext>
            </a:extLst>
          </p:cNvPr>
          <p:cNvSpPr txBox="1"/>
          <p:nvPr/>
        </p:nvSpPr>
        <p:spPr>
          <a:xfrm>
            <a:off x="479194" y="2967335"/>
            <a:ext cx="1973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사용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11D8EBE-FFF4-4864-AE2F-F9263CA3B3FF}"/>
              </a:ext>
            </a:extLst>
          </p:cNvPr>
          <p:cNvSpPr txBox="1"/>
          <p:nvPr/>
        </p:nvSpPr>
        <p:spPr>
          <a:xfrm>
            <a:off x="535517" y="5377336"/>
            <a:ext cx="1917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ko-KR" altLang="en-US" sz="2000" b="1" dirty="0">
                <a:latin typeface="+mn-ea"/>
                <a:ea typeface="+mn-ea"/>
              </a:rPr>
              <a:t>구성 영역</a:t>
            </a:r>
            <a:endParaRPr lang="en-US" altLang="ko-KR" sz="2000" b="1" dirty="0">
              <a:latin typeface="+mn-ea"/>
              <a:ea typeface="+mn-ea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FE798A5-650B-460C-AAD0-FAAAE97541F5}"/>
              </a:ext>
            </a:extLst>
          </p:cNvPr>
          <p:cNvCxnSpPr>
            <a:cxnSpLocks/>
          </p:cNvCxnSpPr>
          <p:nvPr/>
        </p:nvCxnSpPr>
        <p:spPr>
          <a:xfrm>
            <a:off x="2705493" y="2586375"/>
            <a:ext cx="0" cy="388041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AFD0478-AE17-42D8-8285-E4BC2ADD1A89}"/>
              </a:ext>
            </a:extLst>
          </p:cNvPr>
          <p:cNvSpPr/>
          <p:nvPr/>
        </p:nvSpPr>
        <p:spPr>
          <a:xfrm>
            <a:off x="535517" y="5820701"/>
            <a:ext cx="1917316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IoC</a:t>
            </a:r>
            <a:endParaRPr lang="ko-KR" altLang="en-US" sz="2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A8A3C97-29AC-497C-BF6A-1FDB2DE95ACC}"/>
              </a:ext>
            </a:extLst>
          </p:cNvPr>
          <p:cNvSpPr/>
          <p:nvPr/>
        </p:nvSpPr>
        <p:spPr>
          <a:xfrm>
            <a:off x="479196" y="3488530"/>
            <a:ext cx="1973638" cy="4651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13942CD-E582-402D-BE6F-67C7A088C105}"/>
              </a:ext>
            </a:extLst>
          </p:cNvPr>
          <p:cNvSpPr/>
          <p:nvPr/>
        </p:nvSpPr>
        <p:spPr>
          <a:xfrm>
            <a:off x="3135592" y="258637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</a:t>
            </a:r>
            <a:endParaRPr lang="ko-KR" altLang="en-US" sz="20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B756171B-DAD6-4692-B475-BECE3728E221}"/>
              </a:ext>
            </a:extLst>
          </p:cNvPr>
          <p:cNvSpPr/>
          <p:nvPr/>
        </p:nvSpPr>
        <p:spPr>
          <a:xfrm>
            <a:off x="3135592" y="3529315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ICommandMapper</a:t>
            </a:r>
            <a:endParaRPr lang="ko-KR" altLang="en-US" sz="2000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FEE635F-0BA7-414A-9CDF-41A61861441A}"/>
              </a:ext>
            </a:extLst>
          </p:cNvPr>
          <p:cNvSpPr/>
          <p:nvPr/>
        </p:nvSpPr>
        <p:spPr>
          <a:xfrm>
            <a:off x="8948395" y="2401709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Service</a:t>
            </a:r>
            <a:endParaRPr lang="ko-KR" altLang="en-US" sz="20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204983EB-5FAD-4DD2-8977-B93CDEAEC02B}"/>
              </a:ext>
            </a:extLst>
          </p:cNvPr>
          <p:cNvSpPr/>
          <p:nvPr/>
        </p:nvSpPr>
        <p:spPr>
          <a:xfrm>
            <a:off x="8948394" y="3245996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Infrastructure</a:t>
            </a:r>
            <a:endParaRPr lang="ko-KR" altLang="en-US" sz="20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567E0123-F11F-4EFF-A50E-55DEBF65F0A0}"/>
              </a:ext>
            </a:extLst>
          </p:cNvPr>
          <p:cNvSpPr/>
          <p:nvPr/>
        </p:nvSpPr>
        <p:spPr>
          <a:xfrm>
            <a:off x="6788086" y="4067108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/>
              <a:t>IView</a:t>
            </a:r>
            <a:endParaRPr lang="ko-KR" altLang="en-US" sz="20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C4D7882-3C19-4CF6-A56B-5534E96C98A9}"/>
              </a:ext>
            </a:extLst>
          </p:cNvPr>
          <p:cNvCxnSpPr>
            <a:cxnSpLocks/>
            <a:stCxn id="11" idx="0"/>
            <a:endCxn id="29" idx="2"/>
          </p:cNvCxnSpPr>
          <p:nvPr/>
        </p:nvCxnSpPr>
        <p:spPr>
          <a:xfrm flipH="1" flipV="1">
            <a:off x="4517797" y="4094941"/>
            <a:ext cx="105012" cy="1282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C24B4B06-1B77-4C06-BD02-9FC7C384E114}"/>
              </a:ext>
            </a:extLst>
          </p:cNvPr>
          <p:cNvSpPr/>
          <p:nvPr/>
        </p:nvSpPr>
        <p:spPr>
          <a:xfrm>
            <a:off x="3312483" y="5377336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XXCommandMapper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9156C1F-B7CA-4E5D-A268-4004F9D4A910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906507" y="2808135"/>
            <a:ext cx="703336" cy="310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4434E599-213A-4FD0-A5F0-BB2B56606AEE}"/>
              </a:ext>
            </a:extLst>
          </p:cNvPr>
          <p:cNvSpPr/>
          <p:nvPr/>
        </p:nvSpPr>
        <p:spPr>
          <a:xfrm>
            <a:off x="5299517" y="5915635"/>
            <a:ext cx="2620652" cy="67465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XXCommand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2A54491-D3F2-4C8E-9147-69258FC0B712}"/>
              </a:ext>
            </a:extLst>
          </p:cNvPr>
          <p:cNvSpPr/>
          <p:nvPr/>
        </p:nvSpPr>
        <p:spPr>
          <a:xfrm>
            <a:off x="7745438" y="5463143"/>
            <a:ext cx="2620652" cy="67465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XXView</a:t>
            </a:r>
            <a:endParaRPr lang="ko-KR" altLang="en-US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DD6B8097-84E0-470A-BA70-399EEE711E43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8170290" y="4598717"/>
            <a:ext cx="885474" cy="864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544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F84630B-6C8E-488F-88E0-3CEED6A150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8166"/>
          <a:stretch/>
        </p:blipFill>
        <p:spPr>
          <a:xfrm>
            <a:off x="605980" y="1803074"/>
            <a:ext cx="6690366" cy="48265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923A01-21D9-4428-A277-15EE02C3AF2D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latin typeface="+mn-ea"/>
                <a:ea typeface="+mn-ea"/>
              </a:rPr>
              <a:t>“</a:t>
            </a:r>
            <a:r>
              <a:rPr lang="ko-KR" altLang="en-US" sz="2800" dirty="0">
                <a:latin typeface="+mn-ea"/>
                <a:ea typeface="+mn-ea"/>
              </a:rPr>
              <a:t>구체</a:t>
            </a:r>
            <a:r>
              <a:rPr lang="en-US" altLang="ko-KR" sz="2800" dirty="0">
                <a:latin typeface="+mn-ea"/>
                <a:ea typeface="+mn-ea"/>
              </a:rPr>
              <a:t>” </a:t>
            </a:r>
            <a:r>
              <a:rPr lang="ko-KR" altLang="en-US" sz="2800" dirty="0">
                <a:latin typeface="+mn-ea"/>
                <a:ea typeface="+mn-ea"/>
              </a:rPr>
              <a:t>클래스가 아닌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“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역할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인터페이스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  <a:ea typeface="+mn-ea"/>
              </a:rPr>
              <a:t>)”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  <a:ea typeface="+mn-ea"/>
              </a:rPr>
              <a:t>에 의존</a:t>
            </a:r>
            <a:r>
              <a:rPr lang="ko-KR" altLang="en-US" sz="2800" dirty="0">
                <a:latin typeface="+mn-ea"/>
                <a:ea typeface="+mn-ea"/>
              </a:rPr>
              <a:t>하고 있음</a:t>
            </a:r>
            <a:endParaRPr lang="en-US" altLang="ko-KR" sz="28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8384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TestShell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23A01-21D9-4428-A277-15EE02C3AF2D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예시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) 3-4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일차 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Runner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요구사항 추가에 유연하게 대응 가능하였음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828C768-D6F3-4CAA-93DD-9A2CEBCDE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2680" y="1921220"/>
            <a:ext cx="4357306" cy="309666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1AB9C6E-5A7D-46CD-A49A-333CF0538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658" y="2062623"/>
            <a:ext cx="1149834" cy="10193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6CABEE-9D72-4C70-9A60-6B017B44CC51}"/>
              </a:ext>
            </a:extLst>
          </p:cNvPr>
          <p:cNvSpPr txBox="1"/>
          <p:nvPr/>
        </p:nvSpPr>
        <p:spPr>
          <a:xfrm>
            <a:off x="2303491" y="2062623"/>
            <a:ext cx="4357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Shell&gt; 1_FullWriteAndReadCompare</a:t>
            </a:r>
          </a:p>
          <a:p>
            <a:r>
              <a:rPr lang="en-US" altLang="ko-KR" sz="1800" dirty="0"/>
              <a:t>Shell&gt; 2_PartialLBAWrite</a:t>
            </a:r>
          </a:p>
          <a:p>
            <a:r>
              <a:rPr lang="en-US" altLang="ko-KR" sz="1800" dirty="0"/>
              <a:t>Shell&gt; 3_WriteReadAging</a:t>
            </a:r>
          </a:p>
          <a:p>
            <a:r>
              <a:rPr lang="en-US" altLang="ko-KR" sz="1800" dirty="0"/>
              <a:t>Shell&gt; 4_EraseAndWriteAging</a:t>
            </a:r>
          </a:p>
          <a:p>
            <a:endParaRPr lang="ko-KR" altLang="en-US" sz="18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0329494C-7575-4809-909E-21CC0C5D09B1}"/>
              </a:ext>
            </a:extLst>
          </p:cNvPr>
          <p:cNvCxnSpPr>
            <a:cxnSpLocks/>
          </p:cNvCxnSpPr>
          <p:nvPr/>
        </p:nvCxnSpPr>
        <p:spPr>
          <a:xfrm>
            <a:off x="6660796" y="1848728"/>
            <a:ext cx="0" cy="2996649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3A9898-45AE-47B8-9951-C9DBCC7FD4E3}"/>
              </a:ext>
            </a:extLst>
          </p:cNvPr>
          <p:cNvSpPr/>
          <p:nvPr/>
        </p:nvSpPr>
        <p:spPr>
          <a:xfrm>
            <a:off x="5673976" y="4594646"/>
            <a:ext cx="1973638" cy="4651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Application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FED5E5F-5E0C-4F90-A8BD-76387BAC3DC7}"/>
              </a:ext>
            </a:extLst>
          </p:cNvPr>
          <p:cNvSpPr/>
          <p:nvPr/>
        </p:nvSpPr>
        <p:spPr>
          <a:xfrm>
            <a:off x="5201856" y="5464736"/>
            <a:ext cx="3508990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FlushCommandMapper</a:t>
            </a:r>
            <a:endParaRPr lang="ko-KR" altLang="en-US" sz="2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D98800D-F2B6-4E45-9CA4-446DD9AF554E}"/>
              </a:ext>
            </a:extLst>
          </p:cNvPr>
          <p:cNvSpPr/>
          <p:nvPr/>
        </p:nvSpPr>
        <p:spPr>
          <a:xfrm>
            <a:off x="4933531" y="5782468"/>
            <a:ext cx="3419096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ReadCommandMapper</a:t>
            </a:r>
            <a:endParaRPr lang="ko-KR" altLang="en-US" sz="2400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E8C40A-A359-43DE-A6D6-C05A7D6760F9}"/>
              </a:ext>
            </a:extLst>
          </p:cNvPr>
          <p:cNvSpPr/>
          <p:nvPr/>
        </p:nvSpPr>
        <p:spPr>
          <a:xfrm>
            <a:off x="4665206" y="6100200"/>
            <a:ext cx="3419096" cy="565626"/>
          </a:xfrm>
          <a:prstGeom prst="roundRect">
            <a:avLst/>
          </a:prstGeom>
          <a:ln w="603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83885544-E87B-4A96-98D3-CCF9258D3228}"/>
              </a:ext>
            </a:extLst>
          </p:cNvPr>
          <p:cNvCxnSpPr>
            <a:cxnSpLocks/>
          </p:cNvCxnSpPr>
          <p:nvPr/>
        </p:nvCxnSpPr>
        <p:spPr>
          <a:xfrm>
            <a:off x="605980" y="5194761"/>
            <a:ext cx="11202971" cy="65183"/>
          </a:xfrm>
          <a:prstGeom prst="line">
            <a:avLst/>
          </a:prstGeom>
          <a:ln w="2540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A478E2B-C999-4323-9BB5-64AF819AE1A8}"/>
              </a:ext>
            </a:extLst>
          </p:cNvPr>
          <p:cNvSpPr/>
          <p:nvPr/>
        </p:nvSpPr>
        <p:spPr>
          <a:xfrm>
            <a:off x="6995421" y="1928007"/>
            <a:ext cx="4703229" cy="3061962"/>
          </a:xfrm>
          <a:prstGeom prst="rect">
            <a:avLst/>
          </a:prstGeom>
          <a:noFill/>
          <a:ln w="317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424C6D89-3C60-4700-8E0C-3F6A7E0C4A6F}"/>
              </a:ext>
            </a:extLst>
          </p:cNvPr>
          <p:cNvSpPr/>
          <p:nvPr/>
        </p:nvSpPr>
        <p:spPr>
          <a:xfrm>
            <a:off x="6466788" y="5125809"/>
            <a:ext cx="377070" cy="33507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EE56CF-14E3-4968-93F0-33AEBBDD120E}"/>
              </a:ext>
            </a:extLst>
          </p:cNvPr>
          <p:cNvSpPr txBox="1"/>
          <p:nvPr/>
        </p:nvSpPr>
        <p:spPr>
          <a:xfrm>
            <a:off x="9254301" y="2043242"/>
            <a:ext cx="2554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FF0000"/>
                </a:solidFill>
              </a:rPr>
              <a:t>추가된 부분</a:t>
            </a:r>
          </a:p>
        </p:txBody>
      </p:sp>
    </p:spTree>
    <p:extLst>
      <p:ext uri="{BB962C8B-B14F-4D97-AF65-F5344CB8AC3E}">
        <p14:creationId xmlns:p14="http://schemas.microsoft.com/office/powerpoint/2010/main" val="39937865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3. TDD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19394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</a:t>
            </a:r>
            <a:r>
              <a:rPr lang="ko-KR" altLang="en-US" sz="2800" dirty="0">
                <a:latin typeface="+mn-ea"/>
                <a:ea typeface="+mn-ea"/>
              </a:rPr>
              <a:t>구현 전 </a:t>
            </a:r>
            <a:r>
              <a:rPr lang="en-US" altLang="ko-KR" sz="2800" dirty="0">
                <a:latin typeface="+mn-ea"/>
                <a:ea typeface="+mn-ea"/>
              </a:rPr>
              <a:t>Test Unit </a:t>
            </a:r>
            <a:r>
              <a:rPr lang="ko-KR" altLang="en-US" sz="2800" dirty="0">
                <a:latin typeface="+mn-ea"/>
                <a:ea typeface="+mn-ea"/>
              </a:rPr>
              <a:t>작성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19D97E-9112-4F43-A748-897047DDD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6" y="1977782"/>
            <a:ext cx="7561892" cy="421008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9BAA721-3C84-4D63-A7C0-04FC0E5666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405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</a:t>
            </a:r>
            <a:r>
              <a:rPr lang="ko-KR" altLang="en-US" sz="2800" dirty="0">
                <a:latin typeface="+mn-ea"/>
                <a:ea typeface="+mn-ea"/>
              </a:rPr>
              <a:t>구현 전 </a:t>
            </a:r>
            <a:r>
              <a:rPr lang="en-US" altLang="ko-KR" sz="2800" dirty="0">
                <a:latin typeface="+mn-ea"/>
                <a:ea typeface="+mn-ea"/>
              </a:rPr>
              <a:t>– All Fail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50FFD6-84F9-43E0-9344-2991A03BF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2"/>
            <a:ext cx="7381617" cy="3291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8612D6-34EB-4B7E-A2F9-ACC9AD865D7B}"/>
              </a:ext>
            </a:extLst>
          </p:cNvPr>
          <p:cNvSpPr txBox="1"/>
          <p:nvPr/>
        </p:nvSpPr>
        <p:spPr>
          <a:xfrm>
            <a:off x="804575" y="2686639"/>
            <a:ext cx="6623747" cy="247925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57F438-5229-4596-A8AA-1CD20989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13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- SSD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75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Write </a:t>
            </a:r>
            <a:r>
              <a:rPr lang="ko-KR" altLang="en-US" sz="2800" dirty="0">
                <a:latin typeface="+mn-ea"/>
                <a:ea typeface="+mn-ea"/>
              </a:rPr>
              <a:t>명령어 입력 일부 구현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415B719-7EF9-408D-9871-71C3BB574B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76" y="1977782"/>
            <a:ext cx="11133130" cy="41968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E1F77C0-1C5B-4E04-9D6F-3786E20F26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449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6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5969DC-C2EA-4637-A2A0-5A930D673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2795235"/>
            <a:ext cx="7381616" cy="323020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152B2EF-FB89-4637-B61E-6B24A0A4D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1977780"/>
            <a:ext cx="7337563" cy="5486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1D90513-3EF8-4AA9-8616-6261CBF1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91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Write </a:t>
            </a:r>
            <a:r>
              <a:rPr lang="ko-KR" altLang="en-US" sz="2800" dirty="0">
                <a:latin typeface="+mn-ea"/>
                <a:ea typeface="+mn-ea"/>
              </a:rPr>
              <a:t>명령어 입력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9507B8-B6AA-4D20-9291-38363A8F7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2"/>
            <a:ext cx="8735351" cy="4436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2A3E1AD-BCA3-412C-8195-D2EB20189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9816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1, 6, 10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2B2EF-FB89-4637-B61E-6B24A0A4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2565841"/>
            <a:ext cx="7337563" cy="5486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7BBDFFB-C904-4D47-B47D-DC7455D24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3800453"/>
            <a:ext cx="7337562" cy="269161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1618F2-DB65-4A57-8FC8-9345E47DB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75" y="1977780"/>
            <a:ext cx="7337562" cy="508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5859A-0178-4FBA-8C5F-8377A39A1A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575" y="3193737"/>
            <a:ext cx="7337562" cy="504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4B779CE-A05C-455F-8A7C-2D8E0B4937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807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Erase </a:t>
            </a:r>
            <a:r>
              <a:rPr lang="ko-KR" altLang="en-US" sz="2800" dirty="0">
                <a:latin typeface="+mn-ea"/>
                <a:ea typeface="+mn-ea"/>
              </a:rPr>
              <a:t>명령어 입력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4FEC79-D64D-4DFB-9D04-03D86D497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1"/>
            <a:ext cx="8792477" cy="19909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A4ABD7B-F1FA-441B-A182-3BA8605D6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4051959"/>
            <a:ext cx="5182323" cy="24958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6DC71A7-17B7-4A96-982E-A42CF081D4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751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1, 6, 9, 10</a:t>
            </a:r>
            <a:r>
              <a:rPr lang="ko-KR" altLang="en-US" sz="2800" dirty="0">
                <a:latin typeface="+mn-ea"/>
                <a:ea typeface="+mn-ea"/>
              </a:rPr>
              <a:t>번 </a:t>
            </a:r>
            <a:r>
              <a:rPr lang="en-US" altLang="ko-KR" sz="2800" dirty="0">
                <a:latin typeface="+mn-ea"/>
                <a:ea typeface="+mn-ea"/>
              </a:rPr>
              <a:t>Pass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152B2EF-FB89-4637-B61E-6B24A0A4D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2565841"/>
            <a:ext cx="7337563" cy="54860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1618F2-DB65-4A57-8FC8-9345E47DB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5" y="1977780"/>
            <a:ext cx="7337562" cy="5087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F95859A-0178-4FBA-8C5F-8377A39A1A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575" y="3793908"/>
            <a:ext cx="7337562" cy="50487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9E3C00-4CF6-4B33-AAF4-96957A2DDAC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12805"/>
          <a:stretch/>
        </p:blipFill>
        <p:spPr>
          <a:xfrm>
            <a:off x="804575" y="4378080"/>
            <a:ext cx="7337562" cy="221114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9CB267-266F-4131-A6ED-3DB85A8811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576" y="3193738"/>
            <a:ext cx="7337562" cy="5208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0FBA896-59DD-4D72-B1F7-4D77EBFF5D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46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Erase </a:t>
            </a:r>
            <a:r>
              <a:rPr lang="ko-KR" altLang="en-US" sz="2800" dirty="0">
                <a:latin typeface="+mn-ea"/>
                <a:ea typeface="+mn-ea"/>
              </a:rPr>
              <a:t>명령어 입력 코너 케이스 구현 완료</a:t>
            </a:r>
            <a:endParaRPr lang="en-US" altLang="ko-KR" sz="2800" dirty="0">
              <a:latin typeface="+mn-ea"/>
              <a:ea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0C996C-4263-46C5-BD4E-5713EFF04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7781"/>
            <a:ext cx="8245555" cy="23014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E2D1AA-39DB-49BC-95DC-A93DAB96E3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576" y="4328859"/>
            <a:ext cx="4691252" cy="22468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C4E457B-90D3-4000-8A89-1014B93AB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4997" y="61860"/>
            <a:ext cx="1637302" cy="76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817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3</a:t>
            </a:r>
            <a:r>
              <a:rPr lang="en-US" dirty="0"/>
              <a:t>. </a:t>
            </a:r>
            <a:r>
              <a:rPr lang="en-US" altLang="ko-KR" dirty="0"/>
              <a:t>TDD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5AAC9A-E930-42B8-846D-561491BD9B3B}"/>
              </a:ext>
            </a:extLst>
          </p:cNvPr>
          <p:cNvSpPr txBox="1"/>
          <p:nvPr/>
        </p:nvSpPr>
        <p:spPr>
          <a:xfrm>
            <a:off x="202675" y="1228797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 err="1">
                <a:latin typeface="+mn-ea"/>
                <a:ea typeface="+mn-ea"/>
              </a:rPr>
              <a:t>IgnoreCommand</a:t>
            </a:r>
            <a:r>
              <a:rPr lang="en-US" altLang="ko-KR" sz="2800" dirty="0">
                <a:latin typeface="+mn-ea"/>
                <a:ea typeface="+mn-ea"/>
              </a:rPr>
              <a:t> Unit Test – All Pass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29586D-D8AC-4F37-97D5-2D1CC2EBF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575" y="1975423"/>
            <a:ext cx="6991391" cy="4291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DD2C6D-58A5-4673-8CCB-D40D94FE2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779" y="123015"/>
            <a:ext cx="1609912" cy="71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925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5072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60A283E-1630-4EDF-8E76-A32EDAF1EEFB}"/>
              </a:ext>
            </a:extLst>
          </p:cNvPr>
          <p:cNvSpPr/>
          <p:nvPr/>
        </p:nvSpPr>
        <p:spPr>
          <a:xfrm>
            <a:off x="1081325" y="1831354"/>
            <a:ext cx="2764409" cy="565626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Application</a:t>
            </a:r>
            <a:endParaRPr lang="ko-KR" altLang="en-US" sz="2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A656F5-01FF-4C75-AA1A-0480ECF4B7D8}"/>
              </a:ext>
            </a:extLst>
          </p:cNvPr>
          <p:cNvSpPr/>
          <p:nvPr/>
        </p:nvSpPr>
        <p:spPr>
          <a:xfrm>
            <a:off x="3775887" y="3452974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D23E44-A257-4EB6-BED3-7B388CFBFB69}"/>
              </a:ext>
            </a:extLst>
          </p:cNvPr>
          <p:cNvSpPr/>
          <p:nvPr/>
        </p:nvSpPr>
        <p:spPr>
          <a:xfrm>
            <a:off x="2696117" y="2609539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38FDB3-C816-499F-9889-FFB55543327E}"/>
              </a:ext>
            </a:extLst>
          </p:cNvPr>
          <p:cNvSpPr/>
          <p:nvPr/>
        </p:nvSpPr>
        <p:spPr>
          <a:xfrm>
            <a:off x="5871385" y="5063577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4566E5-54D0-49AF-85F9-0D7C5407DD46}"/>
              </a:ext>
            </a:extLst>
          </p:cNvPr>
          <p:cNvSpPr/>
          <p:nvPr/>
        </p:nvSpPr>
        <p:spPr>
          <a:xfrm>
            <a:off x="4670832" y="4262753"/>
            <a:ext cx="2764409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23" name="화살표: 오른쪽으로 구부러짐 22">
            <a:extLst>
              <a:ext uri="{FF2B5EF4-FFF2-40B4-BE49-F238E27FC236}">
                <a16:creationId xmlns:a16="http://schemas.microsoft.com/office/drawing/2014/main" id="{C1ED67C9-3B30-418A-937A-1A41D890AEDB}"/>
              </a:ext>
            </a:extLst>
          </p:cNvPr>
          <p:cNvSpPr/>
          <p:nvPr/>
        </p:nvSpPr>
        <p:spPr>
          <a:xfrm rot="18991705">
            <a:off x="2029919" y="2568139"/>
            <a:ext cx="443855" cy="565626"/>
          </a:xfrm>
          <a:prstGeom prst="curved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2B12E18F-7430-464E-B432-83F45CE16C47}"/>
              </a:ext>
            </a:extLst>
          </p:cNvPr>
          <p:cNvSpPr/>
          <p:nvPr/>
        </p:nvSpPr>
        <p:spPr>
          <a:xfrm rot="18991705">
            <a:off x="3109690" y="3413981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9330691B-793A-42C1-BE9B-1F77CBA8FBCC}"/>
              </a:ext>
            </a:extLst>
          </p:cNvPr>
          <p:cNvSpPr/>
          <p:nvPr/>
        </p:nvSpPr>
        <p:spPr>
          <a:xfrm rot="18991705">
            <a:off x="4093275" y="4187639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으로 구부러짐 25">
            <a:extLst>
              <a:ext uri="{FF2B5EF4-FFF2-40B4-BE49-F238E27FC236}">
                <a16:creationId xmlns:a16="http://schemas.microsoft.com/office/drawing/2014/main" id="{D5FEF2B5-EBF5-4286-994F-6A8228F8B1FE}"/>
              </a:ext>
            </a:extLst>
          </p:cNvPr>
          <p:cNvSpPr/>
          <p:nvPr/>
        </p:nvSpPr>
        <p:spPr>
          <a:xfrm rot="18991705">
            <a:off x="5291794" y="5053721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2A15A6-67BE-4065-B371-9AD4762B0734}"/>
              </a:ext>
            </a:extLst>
          </p:cNvPr>
          <p:cNvSpPr/>
          <p:nvPr/>
        </p:nvSpPr>
        <p:spPr>
          <a:xfrm>
            <a:off x="2467787" y="2547208"/>
            <a:ext cx="3942742" cy="726401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17845-F3B9-4829-8C0D-E1D5D7539A05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테스트를 해야 하는데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의존성이 복잡하다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622539-5D1F-476E-8475-763818CDE1D0}"/>
              </a:ext>
            </a:extLst>
          </p:cNvPr>
          <p:cNvSpPr txBox="1"/>
          <p:nvPr/>
        </p:nvSpPr>
        <p:spPr>
          <a:xfrm>
            <a:off x="6540296" y="2588046"/>
            <a:ext cx="5426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&lt;- </a:t>
            </a:r>
            <a:r>
              <a:rPr lang="ko-KR" altLang="en-US" sz="3200" b="1" dirty="0">
                <a:solidFill>
                  <a:srgbClr val="FF0000"/>
                </a:solidFill>
              </a:rPr>
              <a:t>테스트 하고자 하는 대상</a:t>
            </a:r>
          </a:p>
        </p:txBody>
      </p:sp>
    </p:spTree>
    <p:extLst>
      <p:ext uri="{BB962C8B-B14F-4D97-AF65-F5344CB8AC3E}">
        <p14:creationId xmlns:p14="http://schemas.microsoft.com/office/powerpoint/2010/main" val="3142165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 Class Diagram</a:t>
            </a:r>
            <a:endParaRPr dirty="0"/>
          </a:p>
        </p:txBody>
      </p:sp>
      <p:pic>
        <p:nvPicPr>
          <p:cNvPr id="32" name="Picture 4">
            <a:extLst>
              <a:ext uri="{FF2B5EF4-FFF2-40B4-BE49-F238E27FC236}">
                <a16:creationId xmlns:a16="http://schemas.microsoft.com/office/drawing/2014/main" id="{53DAB6FF-FE78-43FA-823E-BCF4032FD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992" y="1088438"/>
            <a:ext cx="5387975" cy="5459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2721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DA656F5-01FF-4C75-AA1A-0480ECF4B7D8}"/>
              </a:ext>
            </a:extLst>
          </p:cNvPr>
          <p:cNvSpPr/>
          <p:nvPr/>
        </p:nvSpPr>
        <p:spPr>
          <a:xfrm>
            <a:off x="2436646" y="2732270"/>
            <a:ext cx="3490675" cy="565626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MockWriteCommand</a:t>
            </a:r>
            <a:endParaRPr lang="ko-KR" altLang="en-US" sz="2400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8D23E44-A257-4EB6-BED3-7B388CFBFB69}"/>
              </a:ext>
            </a:extLst>
          </p:cNvPr>
          <p:cNvSpPr/>
          <p:nvPr/>
        </p:nvSpPr>
        <p:spPr>
          <a:xfrm>
            <a:off x="1356876" y="1888835"/>
            <a:ext cx="3568494" cy="5656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WriteCommandMapper</a:t>
            </a:r>
            <a:endParaRPr lang="ko-KR" altLang="en-US" sz="2400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238FDB3-C816-499F-9889-FFB55543327E}"/>
              </a:ext>
            </a:extLst>
          </p:cNvPr>
          <p:cNvSpPr/>
          <p:nvPr/>
        </p:nvSpPr>
        <p:spPr>
          <a:xfrm>
            <a:off x="4532144" y="4342873"/>
            <a:ext cx="2764409" cy="5656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SsdController</a:t>
            </a:r>
            <a:endParaRPr lang="ko-KR" altLang="en-US" sz="2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24566E5-54D0-49AF-85F9-0D7C5407DD46}"/>
              </a:ext>
            </a:extLst>
          </p:cNvPr>
          <p:cNvSpPr/>
          <p:nvPr/>
        </p:nvSpPr>
        <p:spPr>
          <a:xfrm>
            <a:off x="3331591" y="3542049"/>
            <a:ext cx="2764409" cy="565626"/>
          </a:xfrm>
          <a:prstGeom prst="round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/>
              <a:t>SsdWriteService</a:t>
            </a:r>
            <a:endParaRPr lang="ko-KR" altLang="en-US" sz="2400" dirty="0"/>
          </a:p>
        </p:txBody>
      </p:sp>
      <p:sp>
        <p:nvSpPr>
          <p:cNvPr id="24" name="화살표: 오른쪽으로 구부러짐 23">
            <a:extLst>
              <a:ext uri="{FF2B5EF4-FFF2-40B4-BE49-F238E27FC236}">
                <a16:creationId xmlns:a16="http://schemas.microsoft.com/office/drawing/2014/main" id="{2B12E18F-7430-464E-B432-83F45CE16C47}"/>
              </a:ext>
            </a:extLst>
          </p:cNvPr>
          <p:cNvSpPr/>
          <p:nvPr/>
        </p:nvSpPr>
        <p:spPr>
          <a:xfrm rot="18991705">
            <a:off x="1770449" y="2693277"/>
            <a:ext cx="443855" cy="565626"/>
          </a:xfrm>
          <a:prstGeom prst="curved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화살표: 오른쪽으로 구부러짐 24">
            <a:extLst>
              <a:ext uri="{FF2B5EF4-FFF2-40B4-BE49-F238E27FC236}">
                <a16:creationId xmlns:a16="http://schemas.microsoft.com/office/drawing/2014/main" id="{9330691B-793A-42C1-BE9B-1F77CBA8FBCC}"/>
              </a:ext>
            </a:extLst>
          </p:cNvPr>
          <p:cNvSpPr/>
          <p:nvPr/>
        </p:nvSpPr>
        <p:spPr>
          <a:xfrm rot="18991705">
            <a:off x="2754034" y="3466935"/>
            <a:ext cx="443855" cy="565626"/>
          </a:xfrm>
          <a:prstGeom prst="curvedRightArrow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화살표: 오른쪽으로 구부러짐 25">
            <a:extLst>
              <a:ext uri="{FF2B5EF4-FFF2-40B4-BE49-F238E27FC236}">
                <a16:creationId xmlns:a16="http://schemas.microsoft.com/office/drawing/2014/main" id="{D5FEF2B5-EBF5-4286-994F-6A8228F8B1FE}"/>
              </a:ext>
            </a:extLst>
          </p:cNvPr>
          <p:cNvSpPr/>
          <p:nvPr/>
        </p:nvSpPr>
        <p:spPr>
          <a:xfrm rot="18991705">
            <a:off x="3952553" y="4333017"/>
            <a:ext cx="443855" cy="565626"/>
          </a:xfrm>
          <a:prstGeom prst="curvedRightArrow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2A15A6-67BE-4065-B371-9AD4762B0734}"/>
              </a:ext>
            </a:extLst>
          </p:cNvPr>
          <p:cNvSpPr/>
          <p:nvPr/>
        </p:nvSpPr>
        <p:spPr>
          <a:xfrm>
            <a:off x="1128546" y="1772322"/>
            <a:ext cx="4967454" cy="1619500"/>
          </a:xfrm>
          <a:prstGeom prst="rect">
            <a:avLst/>
          </a:prstGeom>
          <a:noFill/>
          <a:ln w="508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17845-F3B9-4829-8C0D-E1D5D7539A05}"/>
              </a:ext>
            </a:extLst>
          </p:cNvPr>
          <p:cNvSpPr txBox="1"/>
          <p:nvPr/>
        </p:nvSpPr>
        <p:spPr>
          <a:xfrm>
            <a:off x="225457" y="1200516"/>
            <a:ext cx="11741085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Mock</a:t>
            </a:r>
            <a:r>
              <a:rPr lang="ko-KR" altLang="en-US" sz="2800" dirty="0">
                <a:solidFill>
                  <a:schemeClr val="tx1"/>
                </a:solidFill>
                <a:latin typeface="+mn-ea"/>
                <a:ea typeface="+mn-ea"/>
              </a:rPr>
              <a:t>을 사용하여 줄줄이 사탕처럼 연결되는 의존성을 끊어준다</a:t>
            </a:r>
            <a:r>
              <a:rPr lang="en-US" altLang="ko-KR" sz="280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D23111-B77F-4328-88BA-3EA49D864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79" y="4993469"/>
            <a:ext cx="6379624" cy="173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337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4. Mocking </a:t>
            </a:r>
            <a:r>
              <a:rPr lang="ko-KR" altLang="en-US" dirty="0"/>
              <a:t>활용 예시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95BE607-318F-4E8E-A980-0976B2409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690" y="1032597"/>
            <a:ext cx="5274621" cy="335657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6BF1BC-DDBE-413C-A0F3-014C1BF6F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4570" y="4198477"/>
            <a:ext cx="6694311" cy="243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49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5. </a:t>
            </a:r>
            <a:r>
              <a:rPr lang="ko-KR" altLang="en-US" dirty="0" err="1"/>
              <a:t>리팩토링을</a:t>
            </a:r>
            <a:r>
              <a:rPr lang="ko-KR" altLang="en-US" dirty="0"/>
              <a:t> 통한 </a:t>
            </a:r>
            <a:r>
              <a:rPr lang="ko-KR" altLang="en-US" dirty="0" err="1"/>
              <a:t>클린코드</a:t>
            </a:r>
            <a:r>
              <a:rPr lang="ko-KR" altLang="en-US" dirty="0"/>
              <a:t> 전후 비교 예시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59671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4A5EB16-8C7C-4C81-B179-B8114BAE596D}"/>
              </a:ext>
            </a:extLst>
          </p:cNvPr>
          <p:cNvGrpSpPr/>
          <p:nvPr/>
        </p:nvGrpSpPr>
        <p:grpSpPr>
          <a:xfrm>
            <a:off x="298546" y="1085191"/>
            <a:ext cx="5397404" cy="5772809"/>
            <a:chOff x="269971" y="735174"/>
            <a:chExt cx="5397404" cy="577280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4F04A1F-C35E-4AE5-A7A3-3F29A0B0F6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2393" b="63358"/>
            <a:stretch/>
          </p:blipFill>
          <p:spPr>
            <a:xfrm>
              <a:off x="269971" y="735174"/>
              <a:ext cx="5397404" cy="25128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F45E717E-BC0D-41DC-A23F-4CFB2037BF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142" t="34343" r="34901"/>
            <a:stretch/>
          </p:blipFill>
          <p:spPr>
            <a:xfrm>
              <a:off x="269971" y="3574923"/>
              <a:ext cx="5397404" cy="293306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63F8C1-8D5D-434B-ACFD-7301A77E8A79}"/>
                </a:ext>
              </a:extLst>
            </p:cNvPr>
            <p:cNvSpPr txBox="1"/>
            <p:nvPr/>
          </p:nvSpPr>
          <p:spPr>
            <a:xfrm>
              <a:off x="2658156" y="3136511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…</a:t>
              </a:r>
              <a:endParaRPr lang="ko-KR" altLang="en-US" dirty="0"/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DE0A724-D57C-420E-A789-E9FE4CBAB0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350" y="1581470"/>
            <a:ext cx="4791075" cy="36766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E48C9E4-05EC-464A-AC10-CE1A5EF33BAF}"/>
              </a:ext>
            </a:extLst>
          </p:cNvPr>
          <p:cNvSpPr/>
          <p:nvPr/>
        </p:nvSpPr>
        <p:spPr>
          <a:xfrm>
            <a:off x="5981700" y="3562991"/>
            <a:ext cx="723900" cy="466724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698EB36-641D-4003-84F6-63727C9C61E8}"/>
              </a:ext>
            </a:extLst>
          </p:cNvPr>
          <p:cNvSpPr/>
          <p:nvPr/>
        </p:nvSpPr>
        <p:spPr>
          <a:xfrm>
            <a:off x="6991350" y="5579242"/>
            <a:ext cx="4791075" cy="103822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기능 단위로 함수 추출하여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코드의 가독성 향상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45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E4E1F43-72E9-4E91-872F-04DA48BF79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657" b="8897"/>
          <a:stretch/>
        </p:blipFill>
        <p:spPr>
          <a:xfrm>
            <a:off x="6276975" y="1066799"/>
            <a:ext cx="5517309" cy="23078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5BAABF-A03F-4DBE-A991-78CAD03E6D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955"/>
          <a:stretch/>
        </p:blipFill>
        <p:spPr>
          <a:xfrm>
            <a:off x="6276975" y="3612818"/>
            <a:ext cx="5499279" cy="32004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2A71A2-9F79-43A9-9690-DC23485BDC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950" y="1938338"/>
            <a:ext cx="5499279" cy="41019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AC4A408-71EF-44EB-8181-1341F0E09BB2}"/>
              </a:ext>
            </a:extLst>
          </p:cNvPr>
          <p:cNvSpPr/>
          <p:nvPr/>
        </p:nvSpPr>
        <p:spPr>
          <a:xfrm>
            <a:off x="914400" y="2752724"/>
            <a:ext cx="4038600" cy="4381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5F9AF5B-843A-4D69-8AE1-361B486B5F63}"/>
              </a:ext>
            </a:extLst>
          </p:cNvPr>
          <p:cNvSpPr/>
          <p:nvPr/>
        </p:nvSpPr>
        <p:spPr>
          <a:xfrm>
            <a:off x="914400" y="3924300"/>
            <a:ext cx="4038600" cy="4857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764CD8F-607E-4559-B7E5-F1597C67BDA9}"/>
              </a:ext>
            </a:extLst>
          </p:cNvPr>
          <p:cNvSpPr/>
          <p:nvPr/>
        </p:nvSpPr>
        <p:spPr>
          <a:xfrm>
            <a:off x="6753225" y="2533649"/>
            <a:ext cx="5041059" cy="923926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7FA6DCA6-BAED-4447-A73A-0837422B578B}"/>
              </a:ext>
            </a:extLst>
          </p:cNvPr>
          <p:cNvSpPr/>
          <p:nvPr/>
        </p:nvSpPr>
        <p:spPr>
          <a:xfrm>
            <a:off x="4676775" y="2960356"/>
            <a:ext cx="552450" cy="1304925"/>
          </a:xfrm>
          <a:prstGeom prst="arc">
            <a:avLst>
              <a:gd name="adj1" fmla="val 16200000"/>
              <a:gd name="adj2" fmla="val 540332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8043F0E-73C6-4884-B23A-1A930148FB96}"/>
              </a:ext>
            </a:extLst>
          </p:cNvPr>
          <p:cNvCxnSpPr>
            <a:endCxn id="15" idx="1"/>
          </p:cNvCxnSpPr>
          <p:nvPr/>
        </p:nvCxnSpPr>
        <p:spPr>
          <a:xfrm flipV="1">
            <a:off x="5229225" y="2995612"/>
            <a:ext cx="1524000" cy="6172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9782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5. </a:t>
            </a:r>
            <a:r>
              <a:rPr lang="ko-KR" altLang="en-US" dirty="0"/>
              <a:t>리팩토링 사례</a:t>
            </a:r>
            <a:endParaRPr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9BF3F99-BB5F-4926-ABC6-72963E45B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111" y="1116066"/>
            <a:ext cx="11153775" cy="462586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A87C594-22BA-4E5C-A3C4-CCD514563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9974" y="5955265"/>
            <a:ext cx="497205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33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0620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 </a:t>
            </a:r>
            <a:r>
              <a:rPr lang="en-US" altLang="ko-KR" dirty="0"/>
              <a:t>– Factory Pattern</a:t>
            </a:r>
            <a:endParaRPr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783F9A-59B8-4120-BB55-BD5C88A6BF83}"/>
              </a:ext>
            </a:extLst>
          </p:cNvPr>
          <p:cNvSpPr/>
          <p:nvPr/>
        </p:nvSpPr>
        <p:spPr>
          <a:xfrm>
            <a:off x="1169553" y="1451727"/>
            <a:ext cx="1018095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SSD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CE1CBF4-BC46-41D5-9EF4-0A6ECFB2DB94}"/>
              </a:ext>
            </a:extLst>
          </p:cNvPr>
          <p:cNvSpPr/>
          <p:nvPr/>
        </p:nvSpPr>
        <p:spPr>
          <a:xfrm>
            <a:off x="5392130" y="1451728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MemoryFactory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DB7EA3-9C2D-4704-B59A-40BBE754CFD4}"/>
              </a:ext>
            </a:extLst>
          </p:cNvPr>
          <p:cNvSpPr/>
          <p:nvPr/>
        </p:nvSpPr>
        <p:spPr>
          <a:xfrm>
            <a:off x="6533714" y="2516996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</a:t>
            </a:r>
            <a:r>
              <a:rPr lang="en-US" altLang="ko-KR" dirty="0" err="1"/>
              <a:t>RealMemory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6C26CF-8865-40C8-B422-9C0EAED0EE7E}"/>
              </a:ext>
            </a:extLst>
          </p:cNvPr>
          <p:cNvSpPr/>
          <p:nvPr/>
        </p:nvSpPr>
        <p:spPr>
          <a:xfrm>
            <a:off x="4364917" y="2516996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</a:t>
            </a:r>
            <a:r>
              <a:rPr lang="en-US" altLang="ko-KR" dirty="0" err="1"/>
              <a:t>FileMemory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EC6AFE-3BD1-4998-9091-4AB16E59DAC6}"/>
              </a:ext>
            </a:extLst>
          </p:cNvPr>
          <p:cNvSpPr/>
          <p:nvPr/>
        </p:nvSpPr>
        <p:spPr>
          <a:xfrm>
            <a:off x="8702511" y="2516996"/>
            <a:ext cx="1921497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Create </a:t>
            </a:r>
            <a:r>
              <a:rPr lang="en-US" altLang="ko-KR" dirty="0" err="1"/>
              <a:t>TempMemory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1DB077-294F-42D9-AE90-73583CCF1C24}"/>
              </a:ext>
            </a:extLst>
          </p:cNvPr>
          <p:cNvSpPr txBox="1"/>
          <p:nvPr/>
        </p:nvSpPr>
        <p:spPr>
          <a:xfrm>
            <a:off x="10840346" y="262234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D1B46E-C260-4153-A75F-0AB5B0B924F7}"/>
              </a:ext>
            </a:extLst>
          </p:cNvPr>
          <p:cNvSpPr/>
          <p:nvPr/>
        </p:nvSpPr>
        <p:spPr>
          <a:xfrm>
            <a:off x="8569905" y="2224726"/>
            <a:ext cx="3505831" cy="10322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10DAD0-C1AB-450A-B993-24500AEBFB0A}"/>
              </a:ext>
            </a:extLst>
          </p:cNvPr>
          <p:cNvSpPr txBox="1"/>
          <p:nvPr/>
        </p:nvSpPr>
        <p:spPr>
          <a:xfrm>
            <a:off x="9901627" y="1910583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Can Extend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89E44D-503F-48BB-8BE6-4061092A13D2}"/>
              </a:ext>
            </a:extLst>
          </p:cNvPr>
          <p:cNvSpPr/>
          <p:nvPr/>
        </p:nvSpPr>
        <p:spPr>
          <a:xfrm>
            <a:off x="764199" y="2476124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IMemory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186C89-A626-48F3-8488-804E3259D832}"/>
              </a:ext>
            </a:extLst>
          </p:cNvPr>
          <p:cNvSpPr/>
          <p:nvPr/>
        </p:nvSpPr>
        <p:spPr>
          <a:xfrm>
            <a:off x="255152" y="4114850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FileMemory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4784C1F-3847-4395-B936-5E702F58406E}"/>
              </a:ext>
            </a:extLst>
          </p:cNvPr>
          <p:cNvSpPr/>
          <p:nvPr/>
        </p:nvSpPr>
        <p:spPr>
          <a:xfrm>
            <a:off x="2349474" y="4113313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FileMemory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F7902B-72AA-45D0-BDFD-2861A3A9BA34}"/>
              </a:ext>
            </a:extLst>
          </p:cNvPr>
          <p:cNvSpPr/>
          <p:nvPr/>
        </p:nvSpPr>
        <p:spPr>
          <a:xfrm>
            <a:off x="4443796" y="4102289"/>
            <a:ext cx="1828801" cy="5184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TempMemory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4BE66C0-F759-4BA9-82BB-B022E4C05225}"/>
              </a:ext>
            </a:extLst>
          </p:cNvPr>
          <p:cNvSpPr/>
          <p:nvPr/>
        </p:nvSpPr>
        <p:spPr>
          <a:xfrm>
            <a:off x="4331146" y="3869638"/>
            <a:ext cx="3505831" cy="1032274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95F891-FDF3-415C-BC8A-42E1927283E8}"/>
              </a:ext>
            </a:extLst>
          </p:cNvPr>
          <p:cNvSpPr txBox="1"/>
          <p:nvPr/>
        </p:nvSpPr>
        <p:spPr>
          <a:xfrm>
            <a:off x="5662868" y="3564922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Can Extend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50DE4F-70C1-4B6C-A9BF-AB8FE73F229B}"/>
              </a:ext>
            </a:extLst>
          </p:cNvPr>
          <p:cNvSpPr txBox="1"/>
          <p:nvPr/>
        </p:nvSpPr>
        <p:spPr>
          <a:xfrm>
            <a:off x="6690585" y="417270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EA57DA1-542A-473D-805A-E7391752A991}"/>
              </a:ext>
            </a:extLst>
          </p:cNvPr>
          <p:cNvCxnSpPr>
            <a:stCxn id="19" idx="0"/>
            <a:endCxn id="10" idx="2"/>
          </p:cNvCxnSpPr>
          <p:nvPr/>
        </p:nvCxnSpPr>
        <p:spPr>
          <a:xfrm flipV="1">
            <a:off x="1678600" y="1970201"/>
            <a:ext cx="1" cy="505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01FF8803-BA52-4714-AD52-F73F8A74AFAB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2187648" y="1710964"/>
            <a:ext cx="3204482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31832B0-4CC1-48FB-B939-860D139E0EA8}"/>
              </a:ext>
            </a:extLst>
          </p:cNvPr>
          <p:cNvCxnSpPr>
            <a:stCxn id="11" idx="1"/>
            <a:endCxn id="19" idx="3"/>
          </p:cNvCxnSpPr>
          <p:nvPr/>
        </p:nvCxnSpPr>
        <p:spPr>
          <a:xfrm flipH="1">
            <a:off x="2593000" y="1710965"/>
            <a:ext cx="2799130" cy="102439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6DCDF7-337E-429B-9976-C5839F6CD0BB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1169553" y="2994598"/>
            <a:ext cx="509047" cy="11202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BA2CA3-31CB-4606-808B-0A73D6FC563B}"/>
              </a:ext>
            </a:extLst>
          </p:cNvPr>
          <p:cNvCxnSpPr>
            <a:stCxn id="27" idx="0"/>
            <a:endCxn id="19" idx="2"/>
          </p:cNvCxnSpPr>
          <p:nvPr/>
        </p:nvCxnSpPr>
        <p:spPr>
          <a:xfrm flipH="1" flipV="1">
            <a:off x="1678600" y="2994598"/>
            <a:ext cx="1585275" cy="111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F62C2EA-3AA9-4AF2-BBCD-6EFE73C9C0D7}"/>
              </a:ext>
            </a:extLst>
          </p:cNvPr>
          <p:cNvCxnSpPr>
            <a:stCxn id="28" idx="0"/>
            <a:endCxn id="19" idx="2"/>
          </p:cNvCxnSpPr>
          <p:nvPr/>
        </p:nvCxnSpPr>
        <p:spPr>
          <a:xfrm flipH="1" flipV="1">
            <a:off x="1678600" y="2994598"/>
            <a:ext cx="3679597" cy="1107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2257E4B-3531-471D-958D-7C9F9FD0A44A}"/>
              </a:ext>
            </a:extLst>
          </p:cNvPr>
          <p:cNvSpPr txBox="1"/>
          <p:nvPr/>
        </p:nvSpPr>
        <p:spPr>
          <a:xfrm>
            <a:off x="1699168" y="3265852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inheritance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1E1988B-6629-45D5-995C-00AC7AFFF147}"/>
              </a:ext>
            </a:extLst>
          </p:cNvPr>
          <p:cNvSpPr txBox="1"/>
          <p:nvPr/>
        </p:nvSpPr>
        <p:spPr>
          <a:xfrm>
            <a:off x="2523084" y="1993152"/>
            <a:ext cx="2470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Get Memory through Factory</a:t>
            </a:r>
            <a:endParaRPr lang="ko-KR" altLang="en-US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99BCF7C-4AF4-490A-B081-F1515509A243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5279318" y="1970202"/>
            <a:ext cx="1027213" cy="54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F5BC6AAD-DFC5-4586-842A-4434ED9FC4FF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306531" y="1970202"/>
            <a:ext cx="1141584" cy="54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D2A3E06F-4628-43C0-8EDF-1DAB527B8C0B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>
            <a:off x="6306531" y="1970202"/>
            <a:ext cx="3356729" cy="546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1CC11D7-B1D3-48B5-9769-2B779F823F74}"/>
              </a:ext>
            </a:extLst>
          </p:cNvPr>
          <p:cNvSpPr txBox="1"/>
          <p:nvPr/>
        </p:nvSpPr>
        <p:spPr>
          <a:xfrm>
            <a:off x="5908031" y="2056861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Create Memory Type</a:t>
            </a:r>
            <a:endParaRPr lang="ko-KR" altLang="en-US" dirty="0"/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2935168D-B10F-46BD-9ACC-A3C60F0E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2256" y="3654618"/>
            <a:ext cx="4153480" cy="1814458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1900732E-5867-4EB9-B06E-D261EEB42A99}"/>
              </a:ext>
            </a:extLst>
          </p:cNvPr>
          <p:cNvSpPr txBox="1"/>
          <p:nvPr/>
        </p:nvSpPr>
        <p:spPr>
          <a:xfrm>
            <a:off x="527901" y="5684366"/>
            <a:ext cx="99645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SSD Class </a:t>
            </a:r>
            <a:r>
              <a:rPr lang="ko-KR" altLang="en-US" dirty="0"/>
              <a:t>에서는 </a:t>
            </a:r>
            <a:r>
              <a:rPr lang="en-US" altLang="ko-KR" dirty="0" err="1"/>
              <a:t>initNand</a:t>
            </a:r>
            <a:r>
              <a:rPr lang="en-US" altLang="ko-KR" dirty="0"/>
              <a:t>() </a:t>
            </a:r>
            <a:r>
              <a:rPr lang="ko-KR" altLang="en-US" dirty="0"/>
              <a:t>시 </a:t>
            </a:r>
            <a:r>
              <a:rPr lang="en-US" altLang="ko-KR" dirty="0" err="1"/>
              <a:t>memoryFacotry</a:t>
            </a:r>
            <a:r>
              <a:rPr lang="en-US" altLang="ko-KR" dirty="0"/>
              <a:t> </a:t>
            </a:r>
            <a:r>
              <a:rPr lang="ko-KR" altLang="en-US" dirty="0"/>
              <a:t>를 통해 </a:t>
            </a:r>
            <a:r>
              <a:rPr lang="en-US" altLang="ko-KR" dirty="0" err="1"/>
              <a:t>FileMemory</a:t>
            </a:r>
            <a:r>
              <a:rPr lang="en-US" altLang="ko-KR" dirty="0"/>
              <a:t> </a:t>
            </a:r>
            <a:r>
              <a:rPr lang="ko-KR" altLang="en-US" dirty="0"/>
              <a:t>를 할당 받음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</a:t>
            </a:r>
            <a:r>
              <a:rPr lang="en-US" altLang="ko-KR" dirty="0"/>
              <a:t>memory type </a:t>
            </a:r>
            <a:r>
              <a:rPr lang="ko-KR" altLang="en-US" dirty="0"/>
              <a:t>이 변경되면 호출하는 </a:t>
            </a:r>
            <a:r>
              <a:rPr lang="en-US" altLang="ko-KR" dirty="0" err="1"/>
              <a:t>memoryFactory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create method </a:t>
            </a:r>
            <a:r>
              <a:rPr lang="ko-KR" altLang="en-US" dirty="0"/>
              <a:t>만 변경하면 코드의 큰 수정 없이 적용이 가능함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다양한 </a:t>
            </a:r>
            <a:r>
              <a:rPr lang="en-US" altLang="ko-KR" dirty="0"/>
              <a:t>memory type </a:t>
            </a:r>
            <a:r>
              <a:rPr lang="ko-KR" altLang="en-US" dirty="0"/>
              <a:t>으로의 확장이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4159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6. </a:t>
            </a:r>
            <a:r>
              <a:rPr lang="ko-KR" altLang="en-US" dirty="0"/>
              <a:t>디자인 패턴 사용 사례 </a:t>
            </a:r>
            <a:r>
              <a:rPr lang="en-US" altLang="ko-KR" dirty="0"/>
              <a:t>– Strategy Pattern</a:t>
            </a:r>
            <a:endParaRPr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FA39305-BD1E-46AB-8BAD-5286BDBF35F0}"/>
              </a:ext>
            </a:extLst>
          </p:cNvPr>
          <p:cNvSpPr/>
          <p:nvPr/>
        </p:nvSpPr>
        <p:spPr>
          <a:xfrm>
            <a:off x="1427866" y="1472863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CommnadBufferAlgorithm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BA48346-9FD7-44DE-B1B3-6B4EB902F84E}"/>
              </a:ext>
            </a:extLst>
          </p:cNvPr>
          <p:cNvSpPr/>
          <p:nvPr/>
        </p:nvSpPr>
        <p:spPr>
          <a:xfrm>
            <a:off x="6793289" y="1472863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ICommandHandler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6F719F4-1DA2-4D40-9DB1-F7DF0916CC5C}"/>
              </a:ext>
            </a:extLst>
          </p:cNvPr>
          <p:cNvSpPr/>
          <p:nvPr/>
        </p:nvSpPr>
        <p:spPr>
          <a:xfrm>
            <a:off x="8312575" y="2879069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EraseCommandHandler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27866E-FE7D-4E20-9C0A-E55A4F280E84}"/>
              </a:ext>
            </a:extLst>
          </p:cNvPr>
          <p:cNvSpPr/>
          <p:nvPr/>
        </p:nvSpPr>
        <p:spPr>
          <a:xfrm>
            <a:off x="5407548" y="2879069"/>
            <a:ext cx="2384982" cy="91440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WriteCommandHandler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9E9ABE22-761C-4063-A569-4D1017AF7D46}"/>
              </a:ext>
            </a:extLst>
          </p:cNvPr>
          <p:cNvCxnSpPr>
            <a:stCxn id="49" idx="0"/>
            <a:endCxn id="47" idx="2"/>
          </p:cNvCxnSpPr>
          <p:nvPr/>
        </p:nvCxnSpPr>
        <p:spPr>
          <a:xfrm flipV="1">
            <a:off x="6600039" y="2387263"/>
            <a:ext cx="1385741" cy="49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741DD16-D706-46C6-B09D-7CA985A52E8B}"/>
              </a:ext>
            </a:extLst>
          </p:cNvPr>
          <p:cNvCxnSpPr>
            <a:stCxn id="48" idx="0"/>
            <a:endCxn id="47" idx="2"/>
          </p:cNvCxnSpPr>
          <p:nvPr/>
        </p:nvCxnSpPr>
        <p:spPr>
          <a:xfrm flipH="1" flipV="1">
            <a:off x="7985780" y="2387263"/>
            <a:ext cx="1519286" cy="49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81781B-192A-4DAF-91C2-2A9B795331AF}"/>
              </a:ext>
            </a:extLst>
          </p:cNvPr>
          <p:cNvSpPr txBox="1"/>
          <p:nvPr/>
        </p:nvSpPr>
        <p:spPr>
          <a:xfrm>
            <a:off x="7451018" y="2498937"/>
            <a:ext cx="10695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Inheritance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10CB258-7EDA-4799-BBF0-79296E049359}"/>
              </a:ext>
            </a:extLst>
          </p:cNvPr>
          <p:cNvCxnSpPr>
            <a:stCxn id="46" idx="3"/>
            <a:endCxn id="47" idx="1"/>
          </p:cNvCxnSpPr>
          <p:nvPr/>
        </p:nvCxnSpPr>
        <p:spPr>
          <a:xfrm>
            <a:off x="3812848" y="1930063"/>
            <a:ext cx="2980441" cy="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686E256-D339-498D-AD8B-24BF88C827E1}"/>
              </a:ext>
            </a:extLst>
          </p:cNvPr>
          <p:cNvSpPr txBox="1"/>
          <p:nvPr/>
        </p:nvSpPr>
        <p:spPr>
          <a:xfrm>
            <a:off x="4424462" y="1547575"/>
            <a:ext cx="1757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Handle Method</a:t>
            </a:r>
            <a:endParaRPr lang="ko-KR" altLang="en-US" dirty="0"/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329DA19C-1E1A-44E9-96D0-F36465F67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12" y="3843806"/>
            <a:ext cx="6249272" cy="1733792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C0682319-F1F0-4BE1-9508-43AE97F130D9}"/>
              </a:ext>
            </a:extLst>
          </p:cNvPr>
          <p:cNvSpPr txBox="1"/>
          <p:nvPr/>
        </p:nvSpPr>
        <p:spPr>
          <a:xfrm>
            <a:off x="688211" y="5809193"/>
            <a:ext cx="96291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CommandBufferAlgorithm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Run time </a:t>
            </a:r>
            <a:r>
              <a:rPr lang="ko-KR" altLang="en-US" dirty="0"/>
              <a:t>에 </a:t>
            </a:r>
            <a:r>
              <a:rPr lang="en-US" altLang="ko-KR" dirty="0" err="1"/>
              <a:t>commandType</a:t>
            </a:r>
            <a:r>
              <a:rPr lang="en-US" altLang="ko-KR" dirty="0"/>
              <a:t> </a:t>
            </a:r>
            <a:r>
              <a:rPr lang="ko-KR" altLang="en-US" dirty="0"/>
              <a:t>에 따라 각기 다른 동작을 해야 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Strategy Pattern </a:t>
            </a:r>
            <a:r>
              <a:rPr lang="ko-KR" altLang="en-US" dirty="0"/>
              <a:t>을 적용하여 그저 </a:t>
            </a:r>
            <a:r>
              <a:rPr lang="en-US" altLang="ko-KR" dirty="0" err="1"/>
              <a:t>commandHandler</a:t>
            </a:r>
            <a:r>
              <a:rPr lang="en-US" altLang="ko-KR" dirty="0"/>
              <a:t> </a:t>
            </a:r>
            <a:r>
              <a:rPr lang="ko-KR" altLang="en-US" dirty="0"/>
              <a:t>의 </a:t>
            </a:r>
            <a:r>
              <a:rPr lang="en-US" altLang="ko-KR" dirty="0"/>
              <a:t>handle method </a:t>
            </a:r>
            <a:r>
              <a:rPr lang="ko-KR" altLang="en-US" dirty="0"/>
              <a:t>호출을 통해 각기 다른 동작을 수행할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</a:t>
            </a:r>
            <a:r>
              <a:rPr lang="en-US" altLang="ko-KR" dirty="0"/>
              <a:t>Write </a:t>
            </a:r>
            <a:r>
              <a:rPr lang="ko-KR" altLang="en-US" dirty="0"/>
              <a:t>나 </a:t>
            </a:r>
            <a:r>
              <a:rPr lang="en-US" altLang="ko-KR" dirty="0"/>
              <a:t>Erase </a:t>
            </a:r>
            <a:r>
              <a:rPr lang="ko-KR" altLang="en-US" dirty="0"/>
              <a:t>가 아닌 다른 </a:t>
            </a:r>
            <a:r>
              <a:rPr lang="en-US" altLang="ko-KR" dirty="0"/>
              <a:t>Command </a:t>
            </a:r>
            <a:r>
              <a:rPr lang="ko-KR" altLang="en-US" dirty="0"/>
              <a:t>가 추가 되더라도 쉽게 </a:t>
            </a:r>
            <a:r>
              <a:rPr lang="en-US" altLang="ko-KR" dirty="0"/>
              <a:t>logic </a:t>
            </a:r>
            <a:r>
              <a:rPr lang="ko-KR" altLang="en-US" dirty="0"/>
              <a:t>추가가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864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 Class Diagram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8270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229636AC-47DA-4831-B899-3D4EE74E699D}"/>
              </a:ext>
            </a:extLst>
          </p:cNvPr>
          <p:cNvSpPr/>
          <p:nvPr/>
        </p:nvSpPr>
        <p:spPr>
          <a:xfrm>
            <a:off x="1297373" y="2054101"/>
            <a:ext cx="6640497" cy="1070650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36" name="표 2">
            <a:extLst>
              <a:ext uri="{FF2B5EF4-FFF2-40B4-BE49-F238E27FC236}">
                <a16:creationId xmlns:a16="http://schemas.microsoft.com/office/drawing/2014/main" id="{2A49A567-771D-4C86-AA36-0CDE32FBC8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980083"/>
              </p:ext>
            </p:extLst>
          </p:nvPr>
        </p:nvGraphicFramePr>
        <p:xfrm>
          <a:off x="2290687" y="281958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7" name="표 2">
            <a:extLst>
              <a:ext uri="{FF2B5EF4-FFF2-40B4-BE49-F238E27FC236}">
                <a16:creationId xmlns:a16="http://schemas.microsoft.com/office/drawing/2014/main" id="{1E1DD291-4FBD-4C38-94BD-6538E9065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59862"/>
              </p:ext>
            </p:extLst>
          </p:nvPr>
        </p:nvGraphicFramePr>
        <p:xfrm>
          <a:off x="2290687" y="2460479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666A4E83-708C-4584-97AE-63CE175106EA}"/>
              </a:ext>
            </a:extLst>
          </p:cNvPr>
          <p:cNvSpPr txBox="1"/>
          <p:nvPr/>
        </p:nvSpPr>
        <p:spPr>
          <a:xfrm>
            <a:off x="1464323" y="244772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1F7ABA-B06A-45F5-877E-6ADF212B82BD}"/>
              </a:ext>
            </a:extLst>
          </p:cNvPr>
          <p:cNvSpPr txBox="1"/>
          <p:nvPr/>
        </p:nvSpPr>
        <p:spPr>
          <a:xfrm>
            <a:off x="1448294" y="2816012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1C6485-87AD-447B-9511-819429D9279A}"/>
              </a:ext>
            </a:extLst>
          </p:cNvPr>
          <p:cNvSpPr txBox="1"/>
          <p:nvPr/>
        </p:nvSpPr>
        <p:spPr>
          <a:xfrm>
            <a:off x="1448294" y="2079227"/>
            <a:ext cx="1781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w 1 0x1234ABCD </a:t>
            </a:r>
            <a:endParaRPr lang="ko-KR" altLang="en-US" sz="1000" dirty="0"/>
          </a:p>
        </p:txBody>
      </p:sp>
      <p:graphicFrame>
        <p:nvGraphicFramePr>
          <p:cNvPr id="41" name="표 2">
            <a:extLst>
              <a:ext uri="{FF2B5EF4-FFF2-40B4-BE49-F238E27FC236}">
                <a16:creationId xmlns:a16="http://schemas.microsoft.com/office/drawing/2014/main" id="{5CA9EF5B-CDD0-4E1B-999B-F128BD2739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05639"/>
              </p:ext>
            </p:extLst>
          </p:nvPr>
        </p:nvGraphicFramePr>
        <p:xfrm>
          <a:off x="2290686" y="4240867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42" name="표 2">
            <a:extLst>
              <a:ext uri="{FF2B5EF4-FFF2-40B4-BE49-F238E27FC236}">
                <a16:creationId xmlns:a16="http://schemas.microsoft.com/office/drawing/2014/main" id="{83CF056A-0E02-4F98-82AA-1EFF659676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834"/>
              </p:ext>
            </p:extLst>
          </p:nvPr>
        </p:nvGraphicFramePr>
        <p:xfrm>
          <a:off x="2275260" y="3923988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2A5E899D-E684-412F-9A8F-6F7B7F9EF06C}"/>
              </a:ext>
            </a:extLst>
          </p:cNvPr>
          <p:cNvSpPr txBox="1"/>
          <p:nvPr/>
        </p:nvSpPr>
        <p:spPr>
          <a:xfrm>
            <a:off x="1432867" y="3869324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F7A1A3C-3BE7-42EA-8418-1C0285BF8389}"/>
              </a:ext>
            </a:extLst>
          </p:cNvPr>
          <p:cNvSpPr txBox="1"/>
          <p:nvPr/>
        </p:nvSpPr>
        <p:spPr>
          <a:xfrm>
            <a:off x="1448293" y="423729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33BFEE7-35F0-4284-8544-5FDD549D6B6C}"/>
              </a:ext>
            </a:extLst>
          </p:cNvPr>
          <p:cNvSpPr txBox="1"/>
          <p:nvPr/>
        </p:nvSpPr>
        <p:spPr>
          <a:xfrm>
            <a:off x="1432867" y="3504322"/>
            <a:ext cx="2967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w 1 0x1234ABCD    / w 1 0xABCD1234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87A3A54-47D1-404E-A3C8-BDD192B5EA64}"/>
              </a:ext>
            </a:extLst>
          </p:cNvPr>
          <p:cNvSpPr/>
          <p:nvPr/>
        </p:nvSpPr>
        <p:spPr>
          <a:xfrm>
            <a:off x="1477886" y="1191812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1219BF-6F61-4F3E-97BA-BA763F668987}"/>
              </a:ext>
            </a:extLst>
          </p:cNvPr>
          <p:cNvSpPr txBox="1"/>
          <p:nvPr/>
        </p:nvSpPr>
        <p:spPr>
          <a:xfrm>
            <a:off x="2418919" y="1227640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FE2110-C81A-4155-BC42-763E306E2CEE}"/>
              </a:ext>
            </a:extLst>
          </p:cNvPr>
          <p:cNvSpPr/>
          <p:nvPr/>
        </p:nvSpPr>
        <p:spPr>
          <a:xfrm>
            <a:off x="1281947" y="3435853"/>
            <a:ext cx="6640496" cy="1120529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0CB100A-A0AA-4A70-97D9-16FE3BE68F92}"/>
              </a:ext>
            </a:extLst>
          </p:cNvPr>
          <p:cNvSpPr txBox="1"/>
          <p:nvPr/>
        </p:nvSpPr>
        <p:spPr>
          <a:xfrm>
            <a:off x="129452" y="2385979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W 1 0x1234ABCD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EF6A7A-7EB4-42EB-A9E8-9D698FD35D18}"/>
              </a:ext>
            </a:extLst>
          </p:cNvPr>
          <p:cNvSpPr txBox="1"/>
          <p:nvPr/>
        </p:nvSpPr>
        <p:spPr>
          <a:xfrm flipH="1">
            <a:off x="7972147" y="2262662"/>
            <a:ext cx="4219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W</a:t>
            </a:r>
            <a:r>
              <a:rPr lang="ko-KR" altLang="en-US" dirty="0">
                <a:latin typeface="Consolas" panose="020B0609020204030204" pitchFamily="49" charset="0"/>
              </a:rPr>
              <a:t>라면 이전에 같은 주소에 값이 써졌는가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최근에 입력된 명령어를 제외하고 같은 주소에 쓰인 값들은 모두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184BCD1F-5461-4BD5-A168-D99E294A1832}"/>
              </a:ext>
            </a:extLst>
          </p:cNvPr>
          <p:cNvSpPr/>
          <p:nvPr/>
        </p:nvSpPr>
        <p:spPr>
          <a:xfrm>
            <a:off x="3954811" y="4624660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52" name="표 2">
            <a:extLst>
              <a:ext uri="{FF2B5EF4-FFF2-40B4-BE49-F238E27FC236}">
                <a16:creationId xmlns:a16="http://schemas.microsoft.com/office/drawing/2014/main" id="{888F1C4B-3A55-480D-A60E-7688C715A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008723"/>
              </p:ext>
            </p:extLst>
          </p:nvPr>
        </p:nvGraphicFramePr>
        <p:xfrm>
          <a:off x="2340390" y="635249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53" name="표 2">
            <a:extLst>
              <a:ext uri="{FF2B5EF4-FFF2-40B4-BE49-F238E27FC236}">
                <a16:creationId xmlns:a16="http://schemas.microsoft.com/office/drawing/2014/main" id="{C1765A2F-ADF4-4D74-9A40-7C36C54B29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92464"/>
              </p:ext>
            </p:extLst>
          </p:nvPr>
        </p:nvGraphicFramePr>
        <p:xfrm>
          <a:off x="2324964" y="603561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7AF51828-D1A0-482C-AEE6-2F7F25B4C737}"/>
              </a:ext>
            </a:extLst>
          </p:cNvPr>
          <p:cNvSpPr txBox="1"/>
          <p:nvPr/>
        </p:nvSpPr>
        <p:spPr>
          <a:xfrm>
            <a:off x="1482571" y="598094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AD2104-5CBC-484D-AE9B-AB273891A38F}"/>
              </a:ext>
            </a:extLst>
          </p:cNvPr>
          <p:cNvSpPr txBox="1"/>
          <p:nvPr/>
        </p:nvSpPr>
        <p:spPr>
          <a:xfrm>
            <a:off x="1497997" y="6348920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6E127F7-F2C6-4F2C-B1C7-68D72BD88D74}"/>
              </a:ext>
            </a:extLst>
          </p:cNvPr>
          <p:cNvSpPr txBox="1"/>
          <p:nvPr/>
        </p:nvSpPr>
        <p:spPr>
          <a:xfrm>
            <a:off x="1482055" y="5557106"/>
            <a:ext cx="27478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w 1 0xABCD1234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E32464D-FBFE-48D1-BF64-9E2A5D28492C}"/>
              </a:ext>
            </a:extLst>
          </p:cNvPr>
          <p:cNvSpPr/>
          <p:nvPr/>
        </p:nvSpPr>
        <p:spPr>
          <a:xfrm>
            <a:off x="1331651" y="5384098"/>
            <a:ext cx="6640496" cy="1292927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E3BAC8A-E93D-4729-8F3B-45BF2E122629}"/>
              </a:ext>
            </a:extLst>
          </p:cNvPr>
          <p:cNvSpPr txBox="1"/>
          <p:nvPr/>
        </p:nvSpPr>
        <p:spPr>
          <a:xfrm>
            <a:off x="122051" y="597035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3300174-B1E9-4332-B698-19C6A190A9C3}"/>
              </a:ext>
            </a:extLst>
          </p:cNvPr>
          <p:cNvSpPr/>
          <p:nvPr/>
        </p:nvSpPr>
        <p:spPr>
          <a:xfrm>
            <a:off x="3772819" y="1174379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6AFFCF0-6836-48D6-83BC-FC5FAE11C1B4}"/>
              </a:ext>
            </a:extLst>
          </p:cNvPr>
          <p:cNvSpPr txBox="1"/>
          <p:nvPr/>
        </p:nvSpPr>
        <p:spPr>
          <a:xfrm>
            <a:off x="4713852" y="1210207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50F3C932-0EEE-4693-88FE-593A8208FE86}"/>
              </a:ext>
            </a:extLst>
          </p:cNvPr>
          <p:cNvSpPr/>
          <p:nvPr/>
        </p:nvSpPr>
        <p:spPr>
          <a:xfrm>
            <a:off x="6232647" y="1167526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6961F52-2EBF-46CD-BC1F-7AC61CD26ED3}"/>
              </a:ext>
            </a:extLst>
          </p:cNvPr>
          <p:cNvSpPr txBox="1"/>
          <p:nvPr/>
        </p:nvSpPr>
        <p:spPr>
          <a:xfrm>
            <a:off x="7173680" y="120335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BE69EAB-2149-47EA-A341-66DB8C891D0D}"/>
              </a:ext>
            </a:extLst>
          </p:cNvPr>
          <p:cNvSpPr txBox="1"/>
          <p:nvPr/>
        </p:nvSpPr>
        <p:spPr>
          <a:xfrm>
            <a:off x="99145" y="3776990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W 1 0xABCD1234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5165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1A6A4C81-E571-45D4-A078-BC0E385F5325}"/>
              </a:ext>
            </a:extLst>
          </p:cNvPr>
          <p:cNvSpPr/>
          <p:nvPr/>
        </p:nvSpPr>
        <p:spPr>
          <a:xfrm>
            <a:off x="1461949" y="1741577"/>
            <a:ext cx="6640497" cy="109163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109" name="표 2">
            <a:extLst>
              <a:ext uri="{FF2B5EF4-FFF2-40B4-BE49-F238E27FC236}">
                <a16:creationId xmlns:a16="http://schemas.microsoft.com/office/drawing/2014/main" id="{42BE488A-2381-44C0-9FC7-DE5246A7C6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911844"/>
              </p:ext>
            </p:extLst>
          </p:nvPr>
        </p:nvGraphicFramePr>
        <p:xfrm>
          <a:off x="2455263" y="2494556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10" name="표 2">
            <a:extLst>
              <a:ext uri="{FF2B5EF4-FFF2-40B4-BE49-F238E27FC236}">
                <a16:creationId xmlns:a16="http://schemas.microsoft.com/office/drawing/2014/main" id="{1431891E-52E9-4C59-A62B-E29BD3FE3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6282707"/>
              </p:ext>
            </p:extLst>
          </p:nvPr>
        </p:nvGraphicFramePr>
        <p:xfrm>
          <a:off x="2455263" y="213545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11" name="TextBox 110">
            <a:extLst>
              <a:ext uri="{FF2B5EF4-FFF2-40B4-BE49-F238E27FC236}">
                <a16:creationId xmlns:a16="http://schemas.microsoft.com/office/drawing/2014/main" id="{5EE2EA0F-DBBE-4C0B-8A9A-14B64121B1EB}"/>
              </a:ext>
            </a:extLst>
          </p:cNvPr>
          <p:cNvSpPr txBox="1"/>
          <p:nvPr/>
        </p:nvSpPr>
        <p:spPr>
          <a:xfrm>
            <a:off x="1628899" y="212269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DA8F60B-76B9-480E-A387-7EE3FF52B07D}"/>
              </a:ext>
            </a:extLst>
          </p:cNvPr>
          <p:cNvSpPr txBox="1"/>
          <p:nvPr/>
        </p:nvSpPr>
        <p:spPr>
          <a:xfrm>
            <a:off x="1612870" y="2490984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EC6E566-F443-4AA8-A419-110DCA7AFA17}"/>
              </a:ext>
            </a:extLst>
          </p:cNvPr>
          <p:cNvSpPr txBox="1"/>
          <p:nvPr/>
        </p:nvSpPr>
        <p:spPr>
          <a:xfrm>
            <a:off x="1612870" y="1754199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e 1 4</a:t>
            </a:r>
            <a:endParaRPr lang="ko-KR" altLang="en-US" sz="1000" dirty="0"/>
          </a:p>
        </p:txBody>
      </p:sp>
      <p:graphicFrame>
        <p:nvGraphicFramePr>
          <p:cNvPr id="114" name="표 2">
            <a:extLst>
              <a:ext uri="{FF2B5EF4-FFF2-40B4-BE49-F238E27FC236}">
                <a16:creationId xmlns:a16="http://schemas.microsoft.com/office/drawing/2014/main" id="{D1E09A20-3866-4149-86B5-4A153979F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530854"/>
              </p:ext>
            </p:extLst>
          </p:nvPr>
        </p:nvGraphicFramePr>
        <p:xfrm>
          <a:off x="2465115" y="388971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15" name="표 2">
            <a:extLst>
              <a:ext uri="{FF2B5EF4-FFF2-40B4-BE49-F238E27FC236}">
                <a16:creationId xmlns:a16="http://schemas.microsoft.com/office/drawing/2014/main" id="{F90D6EBF-B2E9-49EA-836B-74748B283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84376"/>
              </p:ext>
            </p:extLst>
          </p:nvPr>
        </p:nvGraphicFramePr>
        <p:xfrm>
          <a:off x="2449689" y="357283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16" name="TextBox 115">
            <a:extLst>
              <a:ext uri="{FF2B5EF4-FFF2-40B4-BE49-F238E27FC236}">
                <a16:creationId xmlns:a16="http://schemas.microsoft.com/office/drawing/2014/main" id="{C6271A7B-7B99-429C-84DD-E8F412AC77A3}"/>
              </a:ext>
            </a:extLst>
          </p:cNvPr>
          <p:cNvSpPr txBox="1"/>
          <p:nvPr/>
        </p:nvSpPr>
        <p:spPr>
          <a:xfrm>
            <a:off x="1607296" y="3518168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6ABF852-6D95-4CD5-81B0-52400361A7C9}"/>
              </a:ext>
            </a:extLst>
          </p:cNvPr>
          <p:cNvSpPr txBox="1"/>
          <p:nvPr/>
        </p:nvSpPr>
        <p:spPr>
          <a:xfrm>
            <a:off x="1622722" y="3886139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1E1CE2-C813-472A-85C9-DA4D0267DD03}"/>
              </a:ext>
            </a:extLst>
          </p:cNvPr>
          <p:cNvSpPr txBox="1"/>
          <p:nvPr/>
        </p:nvSpPr>
        <p:spPr>
          <a:xfrm>
            <a:off x="1607296" y="3153166"/>
            <a:ext cx="22669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e 1 4    / w 1 0xABCD1234</a:t>
            </a:r>
            <a:endParaRPr lang="ko-KR" altLang="en-US" sz="1000" dirty="0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A96D9491-7BAF-467B-8EBC-1B6B513646AE}"/>
              </a:ext>
            </a:extLst>
          </p:cNvPr>
          <p:cNvSpPr/>
          <p:nvPr/>
        </p:nvSpPr>
        <p:spPr>
          <a:xfrm>
            <a:off x="1456376" y="3098425"/>
            <a:ext cx="6640496" cy="110680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9F407BF5-7218-453A-9949-E210247C8898}"/>
              </a:ext>
            </a:extLst>
          </p:cNvPr>
          <p:cNvSpPr txBox="1"/>
          <p:nvPr/>
        </p:nvSpPr>
        <p:spPr>
          <a:xfrm>
            <a:off x="294028" y="2060951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E 1 4</a:t>
            </a:r>
            <a:endParaRPr lang="ko-KR" altLang="en-US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002ADCB-8D63-430B-B828-0DE6A0F3F888}"/>
              </a:ext>
            </a:extLst>
          </p:cNvPr>
          <p:cNvSpPr txBox="1"/>
          <p:nvPr/>
        </p:nvSpPr>
        <p:spPr>
          <a:xfrm flipH="1">
            <a:off x="8136723" y="1937634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W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E </a:t>
            </a:r>
            <a:r>
              <a:rPr lang="ko-KR" altLang="en-US" dirty="0">
                <a:latin typeface="Consolas" panose="020B0609020204030204" pitchFamily="49" charset="0"/>
              </a:rPr>
              <a:t>명령어의 가장자리 </a:t>
            </a:r>
            <a:r>
              <a:rPr lang="en-US" altLang="ko-KR" dirty="0">
                <a:latin typeface="Consolas" panose="020B0609020204030204" pitchFamily="49" charset="0"/>
              </a:rPr>
              <a:t>index</a:t>
            </a:r>
            <a:r>
              <a:rPr lang="ko-KR" altLang="en-US" dirty="0">
                <a:latin typeface="Consolas" panose="020B0609020204030204" pitchFamily="49" charset="0"/>
              </a:rPr>
              <a:t>에 </a:t>
            </a:r>
            <a:r>
              <a:rPr lang="en-US" altLang="ko-KR" dirty="0">
                <a:latin typeface="Consolas" panose="020B0609020204030204" pitchFamily="49" charset="0"/>
              </a:rPr>
              <a:t>write </a:t>
            </a:r>
            <a:r>
              <a:rPr lang="ko-KR" altLang="en-US" dirty="0">
                <a:latin typeface="Consolas" panose="020B0609020204030204" pitchFamily="49" charset="0"/>
              </a:rPr>
              <a:t>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E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size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를 줄임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화살표: 아래쪽 121">
            <a:extLst>
              <a:ext uri="{FF2B5EF4-FFF2-40B4-BE49-F238E27FC236}">
                <a16:creationId xmlns:a16="http://schemas.microsoft.com/office/drawing/2014/main" id="{03EEDC11-F42C-4FC0-8A17-8616CCA897F3}"/>
              </a:ext>
            </a:extLst>
          </p:cNvPr>
          <p:cNvSpPr/>
          <p:nvPr/>
        </p:nvSpPr>
        <p:spPr>
          <a:xfrm>
            <a:off x="4017583" y="4318393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123" name="표 2">
            <a:extLst>
              <a:ext uri="{FF2B5EF4-FFF2-40B4-BE49-F238E27FC236}">
                <a16:creationId xmlns:a16="http://schemas.microsoft.com/office/drawing/2014/main" id="{143641B7-E5BF-45F0-B3C9-BC4337416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390595"/>
              </p:ext>
            </p:extLst>
          </p:nvPr>
        </p:nvGraphicFramePr>
        <p:xfrm>
          <a:off x="2465115" y="605432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/>
                        <a:t>modified</a:t>
                      </a:r>
                      <a:endParaRPr lang="ko-KR" altLang="en-US" sz="900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124" name="표 2">
            <a:extLst>
              <a:ext uri="{FF2B5EF4-FFF2-40B4-BE49-F238E27FC236}">
                <a16:creationId xmlns:a16="http://schemas.microsoft.com/office/drawing/2014/main" id="{46770B08-0394-4AA8-A811-64B4A5FB16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175314"/>
              </p:ext>
            </p:extLst>
          </p:nvPr>
        </p:nvGraphicFramePr>
        <p:xfrm>
          <a:off x="2449689" y="5737444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DBC8F48E-CEAA-4ED1-9E18-9B3AE10F7006}"/>
              </a:ext>
            </a:extLst>
          </p:cNvPr>
          <p:cNvSpPr txBox="1"/>
          <p:nvPr/>
        </p:nvSpPr>
        <p:spPr>
          <a:xfrm>
            <a:off x="1607296" y="5682780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CEF803C7-6923-4209-A5DC-3F0B426BC443}"/>
              </a:ext>
            </a:extLst>
          </p:cNvPr>
          <p:cNvSpPr txBox="1"/>
          <p:nvPr/>
        </p:nvSpPr>
        <p:spPr>
          <a:xfrm>
            <a:off x="1622722" y="6050751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E294CF3-0067-4BE6-ADB0-BE64F5C9DAB5}"/>
              </a:ext>
            </a:extLst>
          </p:cNvPr>
          <p:cNvSpPr txBox="1"/>
          <p:nvPr/>
        </p:nvSpPr>
        <p:spPr>
          <a:xfrm>
            <a:off x="1606780" y="5258937"/>
            <a:ext cx="34756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2 3 / w 1 0xABCD1234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128" name="사각형: 둥근 모서리 127">
            <a:extLst>
              <a:ext uri="{FF2B5EF4-FFF2-40B4-BE49-F238E27FC236}">
                <a16:creationId xmlns:a16="http://schemas.microsoft.com/office/drawing/2014/main" id="{20185EF4-3DDA-43BD-9D53-54552C5B2296}"/>
              </a:ext>
            </a:extLst>
          </p:cNvPr>
          <p:cNvSpPr/>
          <p:nvPr/>
        </p:nvSpPr>
        <p:spPr>
          <a:xfrm>
            <a:off x="1456376" y="5085929"/>
            <a:ext cx="6640496" cy="135297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FD72C619-9D4C-44B3-BB0E-6C84639A612D}"/>
              </a:ext>
            </a:extLst>
          </p:cNvPr>
          <p:cNvSpPr txBox="1"/>
          <p:nvPr/>
        </p:nvSpPr>
        <p:spPr>
          <a:xfrm>
            <a:off x="246776" y="5672182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D6073E6E-CC7F-4E2F-A704-D21EDFE32B18}"/>
              </a:ext>
            </a:extLst>
          </p:cNvPr>
          <p:cNvSpPr txBox="1"/>
          <p:nvPr/>
        </p:nvSpPr>
        <p:spPr>
          <a:xfrm>
            <a:off x="273574" y="3425834"/>
            <a:ext cx="12121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W 1 0xABCD1234</a:t>
            </a:r>
            <a:endParaRPr lang="ko-KR" altLang="en-US" sz="1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id="{96A0F648-FC68-489A-B883-0C9B05B0437F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3FF1D34-D6BB-46E8-B20B-023802FC73AF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A094BA2A-EEE2-4020-80EB-035E1C4B8642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30F5146-5C93-45D3-8A82-865DCCB1053A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EA81F0AF-1883-44A9-9972-16E09140A065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F82F9C5-D4AA-4EAC-BEAB-AD1F2A91DDE1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3205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</a:t>
            </a:r>
            <a:r>
              <a:rPr lang="en-US" altLang="ko-KR" dirty="0"/>
              <a:t>– SSD</a:t>
            </a:r>
            <a:endParaRPr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39521F0-5AE2-4C72-A278-FB0400E4F7BA}"/>
              </a:ext>
            </a:extLst>
          </p:cNvPr>
          <p:cNvSpPr/>
          <p:nvPr/>
        </p:nvSpPr>
        <p:spPr>
          <a:xfrm>
            <a:off x="1364048" y="1613646"/>
            <a:ext cx="6640497" cy="115299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graphicFrame>
        <p:nvGraphicFramePr>
          <p:cNvPr id="33" name="표 2">
            <a:extLst>
              <a:ext uri="{FF2B5EF4-FFF2-40B4-BE49-F238E27FC236}">
                <a16:creationId xmlns:a16="http://schemas.microsoft.com/office/drawing/2014/main" id="{CB717A12-0A04-4EFF-A161-FFBF14E8A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969584"/>
              </p:ext>
            </p:extLst>
          </p:nvPr>
        </p:nvGraphicFramePr>
        <p:xfrm>
          <a:off x="2357362" y="243227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4" name="표 2">
            <a:extLst>
              <a:ext uri="{FF2B5EF4-FFF2-40B4-BE49-F238E27FC236}">
                <a16:creationId xmlns:a16="http://schemas.microsoft.com/office/drawing/2014/main" id="{59738AF0-271A-44E4-9220-930217953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76239"/>
              </p:ext>
            </p:extLst>
          </p:nvPr>
        </p:nvGraphicFramePr>
        <p:xfrm>
          <a:off x="2357362" y="2073165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846427D4-103E-4F02-B024-D4B2BE9321E7}"/>
              </a:ext>
            </a:extLst>
          </p:cNvPr>
          <p:cNvSpPr txBox="1"/>
          <p:nvPr/>
        </p:nvSpPr>
        <p:spPr>
          <a:xfrm>
            <a:off x="1530998" y="2060406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26678-C7E9-4C57-AB6E-EDF9CC62C348}"/>
              </a:ext>
            </a:extLst>
          </p:cNvPr>
          <p:cNvSpPr txBox="1"/>
          <p:nvPr/>
        </p:nvSpPr>
        <p:spPr>
          <a:xfrm>
            <a:off x="1514969" y="242869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E93B47-41A6-419E-8788-D3F1534C9E93}"/>
              </a:ext>
            </a:extLst>
          </p:cNvPr>
          <p:cNvSpPr txBox="1"/>
          <p:nvPr/>
        </p:nvSpPr>
        <p:spPr>
          <a:xfrm>
            <a:off x="1514969" y="1691913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 e 1 4</a:t>
            </a:r>
            <a:endParaRPr lang="ko-KR" altLang="en-US" sz="1000" dirty="0"/>
          </a:p>
        </p:txBody>
      </p:sp>
      <p:graphicFrame>
        <p:nvGraphicFramePr>
          <p:cNvPr id="38" name="표 2">
            <a:extLst>
              <a:ext uri="{FF2B5EF4-FFF2-40B4-BE49-F238E27FC236}">
                <a16:creationId xmlns:a16="http://schemas.microsoft.com/office/drawing/2014/main" id="{DF89D86B-AE74-47D7-90C8-CBAE401C4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86564"/>
              </p:ext>
            </p:extLst>
          </p:nvPr>
        </p:nvGraphicFramePr>
        <p:xfrm>
          <a:off x="2407065" y="3947540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39" name="표 2">
            <a:extLst>
              <a:ext uri="{FF2B5EF4-FFF2-40B4-BE49-F238E27FC236}">
                <a16:creationId xmlns:a16="http://schemas.microsoft.com/office/drawing/2014/main" id="{5BE42A60-C501-40BA-ADF1-C9CAE1E89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204830"/>
              </p:ext>
            </p:extLst>
          </p:nvPr>
        </p:nvGraphicFramePr>
        <p:xfrm>
          <a:off x="2391639" y="3630661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474ACA3C-EB2D-4B5D-9863-55A5ACAE66FA}"/>
              </a:ext>
            </a:extLst>
          </p:cNvPr>
          <p:cNvSpPr txBox="1"/>
          <p:nvPr/>
        </p:nvSpPr>
        <p:spPr>
          <a:xfrm>
            <a:off x="1549246" y="357599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18E080-1699-40F6-BA20-2F4DCA37DDE9}"/>
              </a:ext>
            </a:extLst>
          </p:cNvPr>
          <p:cNvSpPr txBox="1"/>
          <p:nvPr/>
        </p:nvSpPr>
        <p:spPr>
          <a:xfrm>
            <a:off x="1564672" y="3943968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F5AF3CA-B6CA-48E0-A457-F265590684F0}"/>
              </a:ext>
            </a:extLst>
          </p:cNvPr>
          <p:cNvSpPr txBox="1"/>
          <p:nvPr/>
        </p:nvSpPr>
        <p:spPr>
          <a:xfrm>
            <a:off x="1549246" y="3210995"/>
            <a:ext cx="1566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Buffer  : e 1 4    / e 1 3</a:t>
            </a:r>
            <a:endParaRPr lang="ko-KR" altLang="en-US" sz="10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75EA48D-4745-4FE0-8188-2B3620627CE2}"/>
              </a:ext>
            </a:extLst>
          </p:cNvPr>
          <p:cNvSpPr/>
          <p:nvPr/>
        </p:nvSpPr>
        <p:spPr>
          <a:xfrm>
            <a:off x="1398326" y="3140145"/>
            <a:ext cx="6640496" cy="1152993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7B230DA-1E4F-449E-BC98-8C5C76A60F94}"/>
              </a:ext>
            </a:extLst>
          </p:cNvPr>
          <p:cNvSpPr txBox="1"/>
          <p:nvPr/>
        </p:nvSpPr>
        <p:spPr>
          <a:xfrm>
            <a:off x="196127" y="1998665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#1</a:t>
            </a:r>
          </a:p>
          <a:p>
            <a:r>
              <a:rPr lang="en-US" altLang="ko-KR" sz="1000" dirty="0"/>
              <a:t>E 1 4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F97CA7-A563-4A73-A409-77BA821D70F2}"/>
              </a:ext>
            </a:extLst>
          </p:cNvPr>
          <p:cNvSpPr txBox="1"/>
          <p:nvPr/>
        </p:nvSpPr>
        <p:spPr>
          <a:xfrm flipH="1">
            <a:off x="8038822" y="1875348"/>
            <a:ext cx="4219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latin typeface="Consolas" panose="020B0609020204030204" pitchFamily="49" charset="0"/>
              </a:rPr>
              <a:t>ignoreCommand</a:t>
            </a:r>
            <a:r>
              <a:rPr lang="ko-KR" altLang="en-US" dirty="0">
                <a:latin typeface="Consolas" panose="020B0609020204030204" pitchFamily="49" charset="0"/>
              </a:rPr>
              <a:t>의 체크항목</a:t>
            </a:r>
            <a:endParaRPr lang="en-US" altLang="ko-KR" dirty="0">
              <a:latin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- </a:t>
            </a:r>
            <a:r>
              <a:rPr lang="ko-KR" altLang="en-US" dirty="0">
                <a:latin typeface="Consolas" panose="020B0609020204030204" pitchFamily="49" charset="0"/>
              </a:rPr>
              <a:t>가장 최근에 입력된 명령어가 </a:t>
            </a:r>
            <a:r>
              <a:rPr lang="en-US" altLang="ko-KR" dirty="0">
                <a:latin typeface="Consolas" panose="020B0609020204030204" pitchFamily="49" charset="0"/>
              </a:rPr>
              <a:t>E</a:t>
            </a:r>
            <a:r>
              <a:rPr lang="ko-KR" altLang="en-US" dirty="0">
                <a:latin typeface="Consolas" panose="020B0609020204030204" pitchFamily="49" charset="0"/>
              </a:rPr>
              <a:t>라면 이전에 입력 된 </a:t>
            </a:r>
            <a:r>
              <a:rPr lang="en-US" altLang="ko-KR" dirty="0">
                <a:latin typeface="Consolas" panose="020B0609020204030204" pitchFamily="49" charset="0"/>
              </a:rPr>
              <a:t>E </a:t>
            </a:r>
            <a:r>
              <a:rPr lang="ko-KR" altLang="en-US" dirty="0">
                <a:latin typeface="Consolas" panose="020B0609020204030204" pitchFamily="49" charset="0"/>
              </a:rPr>
              <a:t>명령어의 범위에 포함 되는가</a:t>
            </a:r>
            <a:r>
              <a:rPr lang="en-US" altLang="ko-KR" dirty="0">
                <a:latin typeface="Consolas" panose="020B0609020204030204" pitchFamily="49" charset="0"/>
              </a:rPr>
              <a:t>?</a:t>
            </a:r>
            <a:br>
              <a:rPr lang="en-US" altLang="ko-KR" dirty="0">
                <a:latin typeface="Consolas" panose="020B0609020204030204" pitchFamily="49" charset="0"/>
              </a:rPr>
            </a:b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** E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명령어를 제거</a:t>
            </a:r>
            <a:endParaRPr lang="en-US" altLang="ko-KR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화살표: 아래쪽 45">
            <a:extLst>
              <a:ext uri="{FF2B5EF4-FFF2-40B4-BE49-F238E27FC236}">
                <a16:creationId xmlns:a16="http://schemas.microsoft.com/office/drawing/2014/main" id="{24D16669-713F-4206-91A6-1802A8EF5860}"/>
              </a:ext>
            </a:extLst>
          </p:cNvPr>
          <p:cNvSpPr/>
          <p:nvPr/>
        </p:nvSpPr>
        <p:spPr>
          <a:xfrm>
            <a:off x="3877630" y="4487749"/>
            <a:ext cx="1518082" cy="691160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ignore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aphicFrame>
        <p:nvGraphicFramePr>
          <p:cNvPr id="47" name="표 2">
            <a:extLst>
              <a:ext uri="{FF2B5EF4-FFF2-40B4-BE49-F238E27FC236}">
                <a16:creationId xmlns:a16="http://schemas.microsoft.com/office/drawing/2014/main" id="{F1D1BF77-8CE0-4375-A896-B42B97F09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518820"/>
              </p:ext>
            </p:extLst>
          </p:nvPr>
        </p:nvGraphicFramePr>
        <p:xfrm>
          <a:off x="2433516" y="6187812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erased</a:t>
                      </a:r>
                      <a:endParaRPr lang="ko-KR" altLang="en-US" sz="9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/>
                        <a:t>erased</a:t>
                      </a:r>
                      <a:endParaRPr lang="ko-KR" alt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graphicFrame>
        <p:nvGraphicFramePr>
          <p:cNvPr id="48" name="표 2">
            <a:extLst>
              <a:ext uri="{FF2B5EF4-FFF2-40B4-BE49-F238E27FC236}">
                <a16:creationId xmlns:a16="http://schemas.microsoft.com/office/drawing/2014/main" id="{1F2CD240-37D4-4CE4-A354-A2A14E26F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23511"/>
              </p:ext>
            </p:extLst>
          </p:nvPr>
        </p:nvGraphicFramePr>
        <p:xfrm>
          <a:off x="2418090" y="5870933"/>
          <a:ext cx="5496264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033">
                  <a:extLst>
                    <a:ext uri="{9D8B030D-6E8A-4147-A177-3AD203B41FA5}">
                      <a16:colId xmlns:a16="http://schemas.microsoft.com/office/drawing/2014/main" val="86777590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048831165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314446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232898542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1818295219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287241570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590926081"/>
                    </a:ext>
                  </a:extLst>
                </a:gridCol>
                <a:gridCol w="687033">
                  <a:extLst>
                    <a:ext uri="{9D8B030D-6E8A-4147-A177-3AD203B41FA5}">
                      <a16:colId xmlns:a16="http://schemas.microsoft.com/office/drawing/2014/main" val="466491273"/>
                    </a:ext>
                  </a:extLst>
                </a:gridCol>
              </a:tblGrid>
              <a:tr h="2426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>
                          <a:solidFill>
                            <a:schemeClr val="tx1"/>
                          </a:solidFill>
                        </a:rPr>
                        <a:t>7 …</a:t>
                      </a:r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4412376"/>
                  </a:ext>
                </a:extLst>
              </a:tr>
            </a:tbl>
          </a:graphicData>
        </a:graphic>
      </p:graphicFrame>
      <p:sp>
        <p:nvSpPr>
          <p:cNvPr id="49" name="TextBox 48">
            <a:extLst>
              <a:ext uri="{FF2B5EF4-FFF2-40B4-BE49-F238E27FC236}">
                <a16:creationId xmlns:a16="http://schemas.microsoft.com/office/drawing/2014/main" id="{634103BC-EC71-41EB-B19F-CFA57F6B1279}"/>
              </a:ext>
            </a:extLst>
          </p:cNvPr>
          <p:cNvSpPr txBox="1"/>
          <p:nvPr/>
        </p:nvSpPr>
        <p:spPr>
          <a:xfrm>
            <a:off x="1575697" y="581626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index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B6DF3FD-C573-45AF-BDFC-9B3F5F00C77A}"/>
              </a:ext>
            </a:extLst>
          </p:cNvPr>
          <p:cNvSpPr txBox="1"/>
          <p:nvPr/>
        </p:nvSpPr>
        <p:spPr>
          <a:xfrm>
            <a:off x="1591123" y="6184240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status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8259DD-F846-4915-BEBE-8658DDBC336F}"/>
              </a:ext>
            </a:extLst>
          </p:cNvPr>
          <p:cNvSpPr txBox="1"/>
          <p:nvPr/>
        </p:nvSpPr>
        <p:spPr>
          <a:xfrm>
            <a:off x="1575181" y="5392426"/>
            <a:ext cx="15520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Buffer  : e 1 4</a:t>
            </a:r>
            <a:endParaRPr lang="ko-KR" altLang="en-US" sz="1600" b="1" dirty="0">
              <a:solidFill>
                <a:schemeClr val="accent5">
                  <a:lumMod val="7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68323DF0-62DC-4AD8-9282-70DCE8C8BE31}"/>
              </a:ext>
            </a:extLst>
          </p:cNvPr>
          <p:cNvSpPr/>
          <p:nvPr/>
        </p:nvSpPr>
        <p:spPr>
          <a:xfrm>
            <a:off x="1424777" y="5350919"/>
            <a:ext cx="6640496" cy="115299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00DF07-6083-4B9A-A02E-6B7C7ACBF156}"/>
              </a:ext>
            </a:extLst>
          </p:cNvPr>
          <p:cNvSpPr txBox="1"/>
          <p:nvPr/>
        </p:nvSpPr>
        <p:spPr>
          <a:xfrm>
            <a:off x="215177" y="5805671"/>
            <a:ext cx="11753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4A02B4B-35E2-41E0-9233-A6EC4F9A918B}"/>
              </a:ext>
            </a:extLst>
          </p:cNvPr>
          <p:cNvSpPr txBox="1"/>
          <p:nvPr/>
        </p:nvSpPr>
        <p:spPr>
          <a:xfrm>
            <a:off x="215524" y="3483663"/>
            <a:ext cx="11400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Command #2</a:t>
            </a:r>
          </a:p>
          <a:p>
            <a:r>
              <a:rPr lang="en-US" altLang="ko-KR" sz="1000" dirty="0"/>
              <a:t>E 1 3</a:t>
            </a:r>
            <a:endParaRPr lang="ko-KR" altLang="en-US" sz="10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80DD65-01AF-4F9D-A891-E7E747D5002E}"/>
              </a:ext>
            </a:extLst>
          </p:cNvPr>
          <p:cNvSpPr/>
          <p:nvPr/>
        </p:nvSpPr>
        <p:spPr>
          <a:xfrm>
            <a:off x="556612" y="1144388"/>
            <a:ext cx="941033" cy="3486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4BFAAD0-0399-474F-A4A0-B3223C8D784B}"/>
              </a:ext>
            </a:extLst>
          </p:cNvPr>
          <p:cNvSpPr txBox="1"/>
          <p:nvPr/>
        </p:nvSpPr>
        <p:spPr>
          <a:xfrm>
            <a:off x="1497645" y="1180216"/>
            <a:ext cx="7312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erased</a:t>
            </a:r>
            <a:endParaRPr lang="ko-KR" altLang="en-US" sz="12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7A6C6F7-6F2C-4E95-B4E3-0B140567D83F}"/>
              </a:ext>
            </a:extLst>
          </p:cNvPr>
          <p:cNvSpPr/>
          <p:nvPr/>
        </p:nvSpPr>
        <p:spPr>
          <a:xfrm>
            <a:off x="2851545" y="1126955"/>
            <a:ext cx="941033" cy="348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A67E089-C11B-49D1-873C-965867E13C93}"/>
              </a:ext>
            </a:extLst>
          </p:cNvPr>
          <p:cNvSpPr txBox="1"/>
          <p:nvPr/>
        </p:nvSpPr>
        <p:spPr>
          <a:xfrm>
            <a:off x="3792578" y="1162783"/>
            <a:ext cx="893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modified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4FC8017A-A676-463E-8FF6-B74E5D6B51BE}"/>
              </a:ext>
            </a:extLst>
          </p:cNvPr>
          <p:cNvSpPr/>
          <p:nvPr/>
        </p:nvSpPr>
        <p:spPr>
          <a:xfrm>
            <a:off x="5311373" y="1120102"/>
            <a:ext cx="941033" cy="3486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6C397AA-31F4-4F34-9A70-C60093BBEB9B}"/>
              </a:ext>
            </a:extLst>
          </p:cNvPr>
          <p:cNvSpPr txBox="1"/>
          <p:nvPr/>
        </p:nvSpPr>
        <p:spPr>
          <a:xfrm>
            <a:off x="6252406" y="115593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: clean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431816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1656</Words>
  <Application>Microsoft Office PowerPoint</Application>
  <PresentationFormat>와이드스크린</PresentationFormat>
  <Paragraphs>500</Paragraphs>
  <Slides>58</Slides>
  <Notes>58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3" baseType="lpstr">
      <vt:lpstr>Malgun Gothic</vt:lpstr>
      <vt:lpstr>Malgun Gothic</vt:lpstr>
      <vt:lpstr>Arial</vt:lpstr>
      <vt:lpstr>Consolas</vt:lpstr>
      <vt:lpstr>Office 테마</vt:lpstr>
      <vt:lpstr>PowerPoint 프레젠테이션</vt:lpstr>
      <vt:lpstr>PowerPoint 프레젠테이션</vt:lpstr>
      <vt:lpstr>1. 조원 소개 및 역할</vt:lpstr>
      <vt:lpstr>PowerPoint 프레젠테이션</vt:lpstr>
      <vt:lpstr>2. 기능 구현 소개 – SSD Class Diagram</vt:lpstr>
      <vt:lpstr>2. 기능 구현 소개 – SSD Class Diagram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2. 기능 구현 소개 – SSD</vt:lpstr>
      <vt:lpstr>PowerPoint 프레젠테이션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2. 기능 구현 소개 - TestShell</vt:lpstr>
      <vt:lpstr>PowerPoint 프레젠테이션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3. TDD 활용 예시</vt:lpstr>
      <vt:lpstr>PowerPoint 프레젠테이션</vt:lpstr>
      <vt:lpstr>4. Mocking 활용 예시</vt:lpstr>
      <vt:lpstr>4. Mocking 활용 예시</vt:lpstr>
      <vt:lpstr>4. Mocking 활용 예시</vt:lpstr>
      <vt:lpstr>PowerPoint 프레젠테이션</vt:lpstr>
      <vt:lpstr>5. 리팩토링 사례</vt:lpstr>
      <vt:lpstr>5. 리팩토링 사례</vt:lpstr>
      <vt:lpstr>5. 리팩토링 사례</vt:lpstr>
      <vt:lpstr>PowerPoint 프레젠테이션</vt:lpstr>
      <vt:lpstr>6. 디자인 패턴 사용 사례 – Factory Pattern</vt:lpstr>
      <vt:lpstr>6. 디자인 패턴 사용 사례 – Strategy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162</cp:revision>
  <dcterms:created xsi:type="dcterms:W3CDTF">2024-04-15T01:50:35Z</dcterms:created>
  <dcterms:modified xsi:type="dcterms:W3CDTF">2025-05-22T02:15:31Z</dcterms:modified>
</cp:coreProperties>
</file>