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63" r:id="rId5"/>
    <p:sldId id="281" r:id="rId6"/>
    <p:sldId id="265" r:id="rId7"/>
    <p:sldId id="267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325" r:id="rId20"/>
    <p:sldId id="278" r:id="rId21"/>
    <p:sldId id="280" r:id="rId22"/>
    <p:sldId id="282" r:id="rId23"/>
    <p:sldId id="283" r:id="rId24"/>
    <p:sldId id="284" r:id="rId25"/>
    <p:sldId id="286" r:id="rId26"/>
    <p:sldId id="287" r:id="rId27"/>
    <p:sldId id="292" r:id="rId28"/>
    <p:sldId id="261" r:id="rId29"/>
    <p:sldId id="302" r:id="rId30"/>
    <p:sldId id="296" r:id="rId31"/>
    <p:sldId id="297" r:id="rId32"/>
    <p:sldId id="293" r:id="rId33"/>
    <p:sldId id="291" r:id="rId34"/>
    <p:sldId id="294" r:id="rId35"/>
    <p:sldId id="295" r:id="rId36"/>
    <p:sldId id="298" r:id="rId37"/>
    <p:sldId id="262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64" r:id="rId49"/>
    <p:sldId id="307" r:id="rId50"/>
    <p:sldId id="308" r:id="rId51"/>
    <p:sldId id="309" r:id="rId52"/>
    <p:sldId id="290" r:id="rId53"/>
    <p:sldId id="299" r:id="rId54"/>
    <p:sldId id="300" r:id="rId55"/>
    <p:sldId id="301" r:id="rId56"/>
    <p:sldId id="304" r:id="rId57"/>
    <p:sldId id="305" r:id="rId58"/>
    <p:sldId id="324" r:id="rId59"/>
    <p:sldId id="306" r:id="rId60"/>
    <p:sldId id="321" r:id="rId61"/>
    <p:sldId id="320" r:id="rId62"/>
    <p:sldId id="322" r:id="rId6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028" autoAdjust="0"/>
  </p:normalViewPr>
  <p:slideViewPr>
    <p:cSldViewPr snapToGrid="0">
      <p:cViewPr varScale="1">
        <p:scale>
          <a:sx n="74" d="100"/>
          <a:sy n="74" d="100"/>
        </p:scale>
        <p:origin x="11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48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03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3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6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00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71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21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69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61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92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53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37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185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75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433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549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674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893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550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719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이런식으로</a:t>
            </a:r>
            <a:r>
              <a:rPr lang="ko-KR" altLang="en-US" dirty="0"/>
              <a:t> 동작하도록 설계를 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209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425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Erase 1~4</a:t>
            </a:r>
            <a:r>
              <a:rPr lang="ko-KR" altLang="en-US" dirty="0"/>
              <a:t>인 상태에서</a:t>
            </a:r>
            <a:r>
              <a:rPr lang="en-US" altLang="ko-KR" dirty="0"/>
              <a:t>, 1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가 들어왔기 때문에 </a:t>
            </a:r>
            <a:r>
              <a:rPr lang="en-US" altLang="ko-KR" dirty="0"/>
              <a:t>Erase 2~4</a:t>
            </a:r>
            <a:r>
              <a:rPr lang="ko-KR" altLang="en-US" dirty="0"/>
              <a:t>로 최적화됨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37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Overwrite</a:t>
            </a:r>
            <a:r>
              <a:rPr lang="ko-KR" altLang="en-US" dirty="0"/>
              <a:t>가 들어오면</a:t>
            </a:r>
            <a:r>
              <a:rPr lang="en-US" altLang="ko-KR" dirty="0"/>
              <a:t>, </a:t>
            </a:r>
            <a:r>
              <a:rPr lang="ko-KR" altLang="en-US" dirty="0"/>
              <a:t>먼저 들어온 </a:t>
            </a:r>
            <a:r>
              <a:rPr lang="en-US" altLang="ko-KR" dirty="0"/>
              <a:t>Write Command</a:t>
            </a:r>
            <a:r>
              <a:rPr lang="ko-KR" altLang="en-US" dirty="0"/>
              <a:t>를 무시하여 최적화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053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이미 지워진 영역을 또 </a:t>
            </a:r>
            <a:r>
              <a:rPr lang="en-US" altLang="ko-KR" dirty="0"/>
              <a:t>Erase</a:t>
            </a:r>
            <a:r>
              <a:rPr lang="ko-KR" altLang="en-US" dirty="0"/>
              <a:t>하려고 하면</a:t>
            </a:r>
            <a:r>
              <a:rPr lang="en-US" altLang="ko-KR" dirty="0"/>
              <a:t>, </a:t>
            </a:r>
            <a:r>
              <a:rPr lang="ko-KR" altLang="en-US" dirty="0"/>
              <a:t>최근에 들어온 명령어를 무시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292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</a:t>
            </a:r>
            <a:r>
              <a:rPr lang="ko-KR" altLang="en-US" dirty="0"/>
              <a:t>가 들어온 다음</a:t>
            </a:r>
            <a:r>
              <a:rPr lang="en-US" altLang="ko-KR" dirty="0"/>
              <a:t>, </a:t>
            </a:r>
            <a:r>
              <a:rPr lang="ko-KR" altLang="en-US" dirty="0"/>
              <a:t>그 영역을 </a:t>
            </a:r>
            <a:r>
              <a:rPr lang="en-US" altLang="ko-KR" dirty="0"/>
              <a:t>Erase</a:t>
            </a:r>
            <a:r>
              <a:rPr lang="ko-KR" altLang="en-US" dirty="0"/>
              <a:t>하는 명령이 들어오면</a:t>
            </a:r>
            <a:r>
              <a:rPr lang="en-US" altLang="ko-KR" dirty="0"/>
              <a:t>, </a:t>
            </a:r>
            <a:r>
              <a:rPr lang="ko-KR" altLang="en-US" dirty="0"/>
              <a:t>앞서 들어온 </a:t>
            </a:r>
            <a:r>
              <a:rPr lang="en-US" altLang="ko-KR" dirty="0"/>
              <a:t>Write</a:t>
            </a:r>
            <a:r>
              <a:rPr lang="ko-KR" altLang="en-US" dirty="0"/>
              <a:t>는 무시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857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Erase</a:t>
            </a:r>
            <a:r>
              <a:rPr lang="ko-KR" altLang="en-US" dirty="0"/>
              <a:t>하려는 영역이 이어져 있고 그 크기의 합이 </a:t>
            </a:r>
            <a:r>
              <a:rPr lang="en-US" altLang="ko-KR" dirty="0"/>
              <a:t>10 </a:t>
            </a:r>
            <a:r>
              <a:rPr lang="ko-KR" altLang="en-US" dirty="0"/>
              <a:t>이하이면 </a:t>
            </a:r>
            <a:r>
              <a:rPr lang="en-US" altLang="ko-KR" dirty="0"/>
              <a:t>Erase Command </a:t>
            </a:r>
            <a:r>
              <a:rPr lang="ko-KR" altLang="en-US" dirty="0"/>
              <a:t>하나로 </a:t>
            </a:r>
            <a:r>
              <a:rPr lang="ko-KR" altLang="en-US" dirty="0" err="1"/>
              <a:t>퉁침</a:t>
            </a:r>
            <a:r>
              <a:rPr lang="en-US" altLang="ko-KR" dirty="0"/>
              <a:t>. (3</a:t>
            </a:r>
            <a:r>
              <a:rPr lang="ko-KR" altLang="en-US" dirty="0"/>
              <a:t>개 </a:t>
            </a:r>
            <a:r>
              <a:rPr lang="en-US" altLang="ko-KR" dirty="0"/>
              <a:t>Status </a:t>
            </a:r>
            <a:r>
              <a:rPr lang="ko-KR" altLang="en-US" dirty="0"/>
              <a:t>중 </a:t>
            </a:r>
            <a:r>
              <a:rPr lang="en-US" altLang="ko-KR" dirty="0"/>
              <a:t>erase</a:t>
            </a:r>
            <a:r>
              <a:rPr lang="ko-KR" altLang="en-US" dirty="0"/>
              <a:t>인 상태만 가능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아직 </a:t>
            </a:r>
            <a:r>
              <a:rPr lang="en-US" altLang="ko-KR" dirty="0"/>
              <a:t>flush </a:t>
            </a:r>
            <a:r>
              <a:rPr lang="ko-KR" altLang="en-US" dirty="0"/>
              <a:t>되지 않은 </a:t>
            </a:r>
            <a:r>
              <a:rPr lang="en-US" altLang="ko-KR" dirty="0"/>
              <a:t>write</a:t>
            </a:r>
            <a:r>
              <a:rPr lang="ko-KR" altLang="en-US" dirty="0"/>
              <a:t>가 존재하여 </a:t>
            </a:r>
            <a:r>
              <a:rPr lang="en-US" altLang="ko-KR" dirty="0"/>
              <a:t>Modified</a:t>
            </a:r>
            <a:r>
              <a:rPr lang="ko-KR" altLang="en-US" dirty="0"/>
              <a:t>이면 </a:t>
            </a:r>
            <a:r>
              <a:rPr lang="en-US" altLang="ko-KR" dirty="0"/>
              <a:t>X)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486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5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97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7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644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2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88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28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817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00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69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59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8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178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927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41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43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15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638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1670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지금은 </a:t>
            </a:r>
            <a:r>
              <a:rPr lang="en-US" altLang="ko-KR" dirty="0"/>
              <a:t>File</a:t>
            </a:r>
            <a:r>
              <a:rPr lang="ko-KR" altLang="en-US" dirty="0"/>
              <a:t>을 사용하는 </a:t>
            </a:r>
            <a:r>
              <a:rPr lang="en-US" altLang="ko-KR" dirty="0"/>
              <a:t>NAND</a:t>
            </a:r>
            <a:r>
              <a:rPr lang="ko-KR" altLang="en-US" dirty="0"/>
              <a:t>를 쓰고 있지만</a:t>
            </a:r>
            <a:r>
              <a:rPr lang="en-US" altLang="ko-KR" dirty="0"/>
              <a:t>, </a:t>
            </a:r>
            <a:r>
              <a:rPr lang="ko-KR" altLang="en-US" dirty="0"/>
              <a:t>나중에 실제 </a:t>
            </a:r>
            <a:r>
              <a:rPr lang="en-US" altLang="ko-KR" dirty="0"/>
              <a:t>NAND</a:t>
            </a:r>
            <a:r>
              <a:rPr lang="ko-KR" altLang="en-US" dirty="0"/>
              <a:t>나 </a:t>
            </a:r>
            <a:r>
              <a:rPr lang="en-US" altLang="ko-KR" dirty="0"/>
              <a:t>In-Memory NAND</a:t>
            </a:r>
            <a:r>
              <a:rPr lang="ko-KR" altLang="en-US" dirty="0"/>
              <a:t>로 교체해도 </a:t>
            </a:r>
            <a:r>
              <a:rPr lang="en-US" altLang="ko-KR" dirty="0"/>
              <a:t>Client </a:t>
            </a:r>
            <a:r>
              <a:rPr lang="ko-KR" altLang="en-US" dirty="0"/>
              <a:t>코드의 수정 없이 변경될 수 있도록 팩토리 패턴을 적용함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3549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6046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dirty="0"/>
              <a:t>나중에 새로운 종류의 </a:t>
            </a:r>
            <a:r>
              <a:rPr lang="en-US" altLang="ko-KR" dirty="0"/>
              <a:t>Command</a:t>
            </a:r>
            <a:r>
              <a:rPr lang="ko-KR" altLang="en-US" dirty="0"/>
              <a:t>가 추가되어도 </a:t>
            </a:r>
            <a:r>
              <a:rPr lang="en-US" altLang="ko-KR" dirty="0"/>
              <a:t>Client</a:t>
            </a:r>
            <a:r>
              <a:rPr lang="ko-KR" altLang="en-US" dirty="0"/>
              <a:t>의 코드</a:t>
            </a:r>
            <a:r>
              <a:rPr lang="en-US" altLang="ko-KR" dirty="0"/>
              <a:t>(</a:t>
            </a:r>
            <a:r>
              <a:rPr lang="en-US" altLang="ko-KR" dirty="0" err="1"/>
              <a:t>CommnadBufferAlgorithm</a:t>
            </a:r>
            <a:r>
              <a:rPr lang="en-US" altLang="ko-KR" dirty="0"/>
              <a:t>)</a:t>
            </a:r>
            <a:r>
              <a:rPr lang="ko-KR" altLang="en-US" dirty="0"/>
              <a:t>의 수정 없이 </a:t>
            </a:r>
            <a:r>
              <a:rPr lang="en-US" altLang="ko-KR" dirty="0" err="1"/>
              <a:t>CommandHandler</a:t>
            </a:r>
            <a:r>
              <a:rPr lang="ko-KR" altLang="en-US" dirty="0"/>
              <a:t>를 유연하게 추가할 수 있도록 전략 패턴을 도입함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006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6032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6805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29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54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973202" y="3100230"/>
            <a:ext cx="5466510" cy="1102286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0C1B5-7876-4059-B3CA-EF491C83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4" y="4773821"/>
            <a:ext cx="6953250" cy="1552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ACAE951-7D19-4EF2-97D2-ADE33E3CC6AC}"/>
              </a:ext>
            </a:extLst>
          </p:cNvPr>
          <p:cNvSpPr/>
          <p:nvPr/>
        </p:nvSpPr>
        <p:spPr>
          <a:xfrm rot="3689109">
            <a:off x="7321899" y="4476105"/>
            <a:ext cx="398615" cy="378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6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04313" y="4251918"/>
            <a:ext cx="5677265" cy="3177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893550" y="5195127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98F3549-A47E-4D69-8315-2B1CB225DCBB}"/>
              </a:ext>
            </a:extLst>
          </p:cNvPr>
          <p:cNvSpPr/>
          <p:nvPr/>
        </p:nvSpPr>
        <p:spPr>
          <a:xfrm>
            <a:off x="9436307" y="4665374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655351" y="1707371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1022B-CD3A-41E7-9B3E-55048FC31702}"/>
              </a:ext>
            </a:extLst>
          </p:cNvPr>
          <p:cNvSpPr txBox="1"/>
          <p:nvPr/>
        </p:nvSpPr>
        <p:spPr>
          <a:xfrm>
            <a:off x="7655351" y="3051694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IView* view = Execute();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D8AF0-6C23-45D8-8543-6AE2697E463D}"/>
              </a:ext>
            </a:extLst>
          </p:cNvPr>
          <p:cNvSpPr/>
          <p:nvPr/>
        </p:nvSpPr>
        <p:spPr>
          <a:xfrm>
            <a:off x="7433436" y="3029788"/>
            <a:ext cx="4095345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36002" y="1150394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7702484" y="342900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3" y="4804884"/>
            <a:ext cx="8893890" cy="15180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F71581-BC5B-482D-B083-59140C403E67}"/>
              </a:ext>
            </a:extLst>
          </p:cNvPr>
          <p:cNvSpPr/>
          <p:nvPr/>
        </p:nvSpPr>
        <p:spPr>
          <a:xfrm>
            <a:off x="9257949" y="27496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0789-3B85-4683-9DFA-198362F8E54E}"/>
              </a:ext>
            </a:extLst>
          </p:cNvPr>
          <p:cNvSpPr txBox="1"/>
          <p:nvPr/>
        </p:nvSpPr>
        <p:spPr>
          <a:xfrm>
            <a:off x="7856566" y="4125575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Lba</a:t>
            </a:r>
            <a:r>
              <a:rPr lang="en-US" altLang="ko-KR" sz="2400" dirty="0"/>
              <a:t> = 0, data = 0x45</a:t>
            </a:r>
            <a:endParaRPr lang="ko-KR" altLang="en-US" sz="24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DBEEBA6-4A7F-4B4D-AEBD-EF26A8CE0D53}"/>
              </a:ext>
            </a:extLst>
          </p:cNvPr>
          <p:cNvCxnSpPr>
            <a:cxnSpLocks/>
          </p:cNvCxnSpPr>
          <p:nvPr/>
        </p:nvCxnSpPr>
        <p:spPr>
          <a:xfrm>
            <a:off x="7143750" y="3080716"/>
            <a:ext cx="4918751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31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120136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1910906"/>
            <a:ext cx="8000600" cy="136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78FFB-B769-418C-B68D-A8D161DE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4227627"/>
            <a:ext cx="7383487" cy="232023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83AFAE-16D4-4855-9481-8B784E3A5D56}"/>
              </a:ext>
            </a:extLst>
          </p:cNvPr>
          <p:cNvSpPr/>
          <p:nvPr/>
        </p:nvSpPr>
        <p:spPr>
          <a:xfrm>
            <a:off x="506227" y="3581474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A6E7-3B43-480C-98D1-F373F1958D8D}"/>
              </a:ext>
            </a:extLst>
          </p:cNvPr>
          <p:cNvSpPr txBox="1"/>
          <p:nvPr/>
        </p:nvSpPr>
        <p:spPr>
          <a:xfrm>
            <a:off x="3925323" y="3689190"/>
            <a:ext cx="39643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실제 </a:t>
            </a:r>
            <a:r>
              <a:rPr lang="en-US" altLang="ko-KR" sz="1800" dirty="0">
                <a:latin typeface="+mn-ea"/>
                <a:ea typeface="+mn-ea"/>
              </a:rPr>
              <a:t>ssd.exe</a:t>
            </a:r>
            <a:r>
              <a:rPr lang="ko-KR" altLang="en-US" sz="1800" dirty="0">
                <a:latin typeface="+mn-ea"/>
                <a:ea typeface="+mn-ea"/>
              </a:rPr>
              <a:t> 호출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75FEF1C-3817-4CA2-93F9-A66ABCB041BE}"/>
              </a:ext>
            </a:extLst>
          </p:cNvPr>
          <p:cNvSpPr/>
          <p:nvPr/>
        </p:nvSpPr>
        <p:spPr>
          <a:xfrm>
            <a:off x="4640571" y="3099677"/>
            <a:ext cx="356804" cy="392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A5C17-7099-4745-92B2-DB0F594A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0" y="4328399"/>
            <a:ext cx="2667000" cy="15144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E3567-79F5-472A-A3B6-903382E78365}"/>
              </a:ext>
            </a:extLst>
          </p:cNvPr>
          <p:cNvSpPr/>
          <p:nvPr/>
        </p:nvSpPr>
        <p:spPr>
          <a:xfrm rot="16200000">
            <a:off x="8713201" y="4652040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198E159-DBFA-4F7D-97F1-5DAF4924F205}"/>
              </a:ext>
            </a:extLst>
          </p:cNvPr>
          <p:cNvSpPr/>
          <p:nvPr/>
        </p:nvSpPr>
        <p:spPr>
          <a:xfrm rot="5400000" flipH="1">
            <a:off x="8713201" y="50752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7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4052441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4897586"/>
            <a:ext cx="8893890" cy="151809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0EABFB-D21E-440E-BD91-7A14D6E8DCD0}"/>
              </a:ext>
            </a:extLst>
          </p:cNvPr>
          <p:cNvSpPr/>
          <p:nvPr/>
        </p:nvSpPr>
        <p:spPr>
          <a:xfrm>
            <a:off x="506227" y="1248022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5F21D-554E-40E0-8870-9F8EB3A4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1981922"/>
            <a:ext cx="8893890" cy="1651128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C3FDD485-1EDF-4437-8EE7-799E75BFB2F8}"/>
              </a:ext>
            </a:extLst>
          </p:cNvPr>
          <p:cNvSpPr/>
          <p:nvPr/>
        </p:nvSpPr>
        <p:spPr>
          <a:xfrm flipH="1" flipV="1">
            <a:off x="8959174" y="2801565"/>
            <a:ext cx="2191589" cy="30058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C8216-649C-475D-9D13-BD86242DD029}"/>
              </a:ext>
            </a:extLst>
          </p:cNvPr>
          <p:cNvSpPr/>
          <p:nvPr/>
        </p:nvSpPr>
        <p:spPr>
          <a:xfrm>
            <a:off x="8512089" y="405244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SsdWriteResult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E8E0EA-D384-4A92-A793-7ABE92CFABC5}"/>
              </a:ext>
            </a:extLst>
          </p:cNvPr>
          <p:cNvSpPr/>
          <p:nvPr/>
        </p:nvSpPr>
        <p:spPr>
          <a:xfrm>
            <a:off x="5107457" y="2950154"/>
            <a:ext cx="1789454" cy="31834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6607B-0C38-492C-B11B-A736533AF30E}"/>
              </a:ext>
            </a:extLst>
          </p:cNvPr>
          <p:cNvSpPr/>
          <p:nvPr/>
        </p:nvSpPr>
        <p:spPr>
          <a:xfrm>
            <a:off x="605979" y="5028897"/>
            <a:ext cx="1884301" cy="41859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AB3BB-4260-4AFE-91CB-249E17367975}"/>
              </a:ext>
            </a:extLst>
          </p:cNvPr>
          <p:cNvSpPr/>
          <p:nvPr/>
        </p:nvSpPr>
        <p:spPr>
          <a:xfrm>
            <a:off x="1301409" y="4696628"/>
            <a:ext cx="4642192" cy="721678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3EDE2-465D-4ED5-84C0-8B930932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03" y="4888351"/>
            <a:ext cx="4382320" cy="10599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E9AF84-FF95-4AAF-AC42-9C11747E8DEC}"/>
              </a:ext>
            </a:extLst>
          </p:cNvPr>
          <p:cNvSpPr/>
          <p:nvPr/>
        </p:nvSpPr>
        <p:spPr>
          <a:xfrm>
            <a:off x="7459018" y="5236310"/>
            <a:ext cx="2609110" cy="61001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6423B0-3220-4FBE-9599-BA9B830243B8}"/>
              </a:ext>
            </a:extLst>
          </p:cNvPr>
          <p:cNvSpPr/>
          <p:nvPr/>
        </p:nvSpPr>
        <p:spPr>
          <a:xfrm>
            <a:off x="7826715" y="415730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09A9FD-41BC-4A87-971F-309025D9E8B4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EBA6AE-0C2D-476A-B2C8-B7DE6944E517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214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단점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의존성 지옥</a:t>
            </a:r>
            <a:r>
              <a:rPr lang="en-US" altLang="ko-KR" sz="2800" dirty="0">
                <a:latin typeface="+mn-ea"/>
                <a:ea typeface="+mn-ea"/>
              </a:rPr>
              <a:t>…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924940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3619502" y="359940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539732" y="2755967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5715000" y="521000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4514447" y="440918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B6243E7E-171A-4700-950C-806449F249E9}"/>
              </a:ext>
            </a:extLst>
          </p:cNvPr>
          <p:cNvSpPr/>
          <p:nvPr/>
        </p:nvSpPr>
        <p:spPr>
          <a:xfrm rot="18991705">
            <a:off x="1873534" y="271456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E882506E-C301-4B32-80F2-622DFC00DAF5}"/>
              </a:ext>
            </a:extLst>
          </p:cNvPr>
          <p:cNvSpPr/>
          <p:nvPr/>
        </p:nvSpPr>
        <p:spPr>
          <a:xfrm rot="18991705">
            <a:off x="2953305" y="356040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32300CE0-8524-43CE-B9B7-3B79E422C116}"/>
              </a:ext>
            </a:extLst>
          </p:cNvPr>
          <p:cNvSpPr/>
          <p:nvPr/>
        </p:nvSpPr>
        <p:spPr>
          <a:xfrm rot="18991705">
            <a:off x="3936890" y="433406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78E0B6D7-A0C0-4717-A4C8-A06BB67DC80E}"/>
              </a:ext>
            </a:extLst>
          </p:cNvPr>
          <p:cNvSpPr/>
          <p:nvPr/>
        </p:nvSpPr>
        <p:spPr>
          <a:xfrm rot="18991705">
            <a:off x="5135409" y="520014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5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해결 방안 </a:t>
            </a:r>
            <a:r>
              <a:rPr lang="en-US" altLang="ko-KR" sz="2800" dirty="0">
                <a:latin typeface="+mn-ea"/>
                <a:ea typeface="+mn-ea"/>
              </a:rPr>
              <a:t>: DI </a:t>
            </a:r>
            <a:r>
              <a:rPr lang="ko-KR" altLang="en-US" sz="2800" dirty="0">
                <a:latin typeface="+mn-ea"/>
                <a:ea typeface="+mn-ea"/>
              </a:rPr>
              <a:t>컨테이너 도입</a:t>
            </a:r>
            <a:endParaRPr lang="en-US" altLang="ko-KR" sz="2800" dirty="0"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객체의 라이프사이클과 의존관계 설정을 전담함</a:t>
            </a:r>
            <a:endParaRPr lang="en-US" altLang="ko-KR" sz="2800" dirty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E86B27-A31C-4DAB-9238-D7A69CDD719D}"/>
              </a:ext>
            </a:extLst>
          </p:cNvPr>
          <p:cNvGrpSpPr/>
          <p:nvPr/>
        </p:nvGrpSpPr>
        <p:grpSpPr>
          <a:xfrm>
            <a:off x="605980" y="2096727"/>
            <a:ext cx="9501058" cy="4421137"/>
            <a:chOff x="605980" y="1825558"/>
            <a:chExt cx="10629900" cy="4978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7D3F13-51B3-4949-A277-5663EEB1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0" y="1825558"/>
              <a:ext cx="9039225" cy="1981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B35814-EF5A-41F3-A5CB-BA54AABA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80" y="4011546"/>
              <a:ext cx="10629900" cy="1266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0E9661-EA6E-40F6-89F9-893F4B8A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80" y="5476875"/>
              <a:ext cx="8606114" cy="132753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E7D8BE-4BF0-41A5-B12E-3572B8A639D9}"/>
                </a:ext>
              </a:extLst>
            </p:cNvPr>
            <p:cNvSpPr/>
            <p:nvPr/>
          </p:nvSpPr>
          <p:spPr>
            <a:xfrm>
              <a:off x="4706090" y="2925233"/>
              <a:ext cx="1957357" cy="4308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7A86A-B0C6-437D-9792-B3E18F7C53F0}"/>
                </a:ext>
              </a:extLst>
            </p:cNvPr>
            <p:cNvSpPr/>
            <p:nvPr/>
          </p:nvSpPr>
          <p:spPr>
            <a:xfrm>
              <a:off x="9278523" y="4429553"/>
              <a:ext cx="1843057" cy="3661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239ED7-DE10-4A71-93F8-45FE2F50A729}"/>
                </a:ext>
              </a:extLst>
            </p:cNvPr>
            <p:cNvSpPr/>
            <p:nvPr/>
          </p:nvSpPr>
          <p:spPr>
            <a:xfrm>
              <a:off x="739302" y="4047395"/>
              <a:ext cx="5356698" cy="10498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1F7E3-F99D-4F3D-A634-BBE9859D75AC}"/>
                </a:ext>
              </a:extLst>
            </p:cNvPr>
            <p:cNvSpPr/>
            <p:nvPr/>
          </p:nvSpPr>
          <p:spPr>
            <a:xfrm>
              <a:off x="739302" y="5519254"/>
              <a:ext cx="5124478" cy="11831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2544337-7CAC-4D87-987B-7DCBAA2E3CB4}"/>
                </a:ext>
              </a:extLst>
            </p:cNvPr>
            <p:cNvCxnSpPr/>
            <p:nvPr/>
          </p:nvCxnSpPr>
          <p:spPr>
            <a:xfrm flipV="1">
              <a:off x="5920930" y="4795736"/>
              <a:ext cx="3291164" cy="7235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070260-2AF6-4B69-A8BA-084CD19C54AF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125592" y="3356042"/>
              <a:ext cx="559177" cy="6492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05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의존성 주입이 끝난 </a:t>
            </a:r>
            <a:r>
              <a:rPr lang="en-US" altLang="ko-KR" sz="2800" dirty="0" err="1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들만 받으면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148A7EF-EC88-4B39-A7D4-E095232C9D3E}"/>
              </a:ext>
            </a:extLst>
          </p:cNvPr>
          <p:cNvSpPr/>
          <p:nvPr/>
        </p:nvSpPr>
        <p:spPr>
          <a:xfrm>
            <a:off x="1524636" y="252099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EBB515A-6688-409F-8FAB-7989EA14DEC7}"/>
              </a:ext>
            </a:extLst>
          </p:cNvPr>
          <p:cNvSpPr/>
          <p:nvPr/>
        </p:nvSpPr>
        <p:spPr>
          <a:xfrm>
            <a:off x="6633387" y="401860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985E4F3-C3AE-4770-AFCE-3B419EF85EE5}"/>
              </a:ext>
            </a:extLst>
          </p:cNvPr>
          <p:cNvSpPr/>
          <p:nvPr/>
        </p:nvSpPr>
        <p:spPr>
          <a:xfrm>
            <a:off x="5553617" y="317516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C66B5C0-B5FA-4F60-A412-C0ECD6A3C76D}"/>
              </a:ext>
            </a:extLst>
          </p:cNvPr>
          <p:cNvSpPr/>
          <p:nvPr/>
        </p:nvSpPr>
        <p:spPr>
          <a:xfrm>
            <a:off x="8728885" y="562920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3FBDDA-FE51-4E93-B7A2-782709282748}"/>
              </a:ext>
            </a:extLst>
          </p:cNvPr>
          <p:cNvSpPr/>
          <p:nvPr/>
        </p:nvSpPr>
        <p:spPr>
          <a:xfrm>
            <a:off x="7528332" y="48283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16" name="화살표: 오른쪽으로 구부러짐 15">
            <a:extLst>
              <a:ext uri="{FF2B5EF4-FFF2-40B4-BE49-F238E27FC236}">
                <a16:creationId xmlns:a16="http://schemas.microsoft.com/office/drawing/2014/main" id="{16830F51-571D-4DF6-9B3B-8538F5D41DAE}"/>
              </a:ext>
            </a:extLst>
          </p:cNvPr>
          <p:cNvSpPr/>
          <p:nvPr/>
        </p:nvSpPr>
        <p:spPr>
          <a:xfrm rot="18991705">
            <a:off x="5967190" y="397960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43D18DAC-1841-492F-A1A5-34D8D1626A75}"/>
              </a:ext>
            </a:extLst>
          </p:cNvPr>
          <p:cNvSpPr/>
          <p:nvPr/>
        </p:nvSpPr>
        <p:spPr>
          <a:xfrm rot="18991705">
            <a:off x="6950775" y="4753265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FDF24B9B-6560-4302-BB2D-1508D7FDF5FE}"/>
              </a:ext>
            </a:extLst>
          </p:cNvPr>
          <p:cNvSpPr/>
          <p:nvPr/>
        </p:nvSpPr>
        <p:spPr>
          <a:xfrm rot="18991705">
            <a:off x="8149294" y="561934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3EEC23E-B21F-4737-B5C9-11F5B890AEF2}"/>
              </a:ext>
            </a:extLst>
          </p:cNvPr>
          <p:cNvSpPr/>
          <p:nvPr/>
        </p:nvSpPr>
        <p:spPr>
          <a:xfrm>
            <a:off x="5257799" y="2365581"/>
            <a:ext cx="6572839" cy="4182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8E1E8A3-6EC5-4AA1-9B71-E5BFF5DD7A21}"/>
              </a:ext>
            </a:extLst>
          </p:cNvPr>
          <p:cNvSpPr/>
          <p:nvPr/>
        </p:nvSpPr>
        <p:spPr>
          <a:xfrm>
            <a:off x="7092017" y="21228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DEFFA5BE-91D9-400E-BCE7-C869C407E03D}"/>
              </a:ext>
            </a:extLst>
          </p:cNvPr>
          <p:cNvSpPr/>
          <p:nvPr/>
        </p:nvSpPr>
        <p:spPr>
          <a:xfrm rot="12548168">
            <a:off x="4537811" y="2986957"/>
            <a:ext cx="839435" cy="3350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B9194-27AB-4CF2-B34F-B8C6F8A0D3EB}"/>
              </a:ext>
            </a:extLst>
          </p:cNvPr>
          <p:cNvSpPr txBox="1"/>
          <p:nvPr/>
        </p:nvSpPr>
        <p:spPr>
          <a:xfrm>
            <a:off x="503507" y="3429000"/>
            <a:ext cx="4466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Application</a:t>
            </a:r>
            <a:r>
              <a:rPr lang="ko-KR" altLang="en-US" sz="2400" b="1" dirty="0">
                <a:solidFill>
                  <a:srgbClr val="FF0000"/>
                </a:solidFill>
              </a:rPr>
              <a:t>을 생성하기 위해서</a:t>
            </a:r>
            <a:r>
              <a:rPr lang="en-US" altLang="ko-KR" sz="2400" b="1" dirty="0">
                <a:solidFill>
                  <a:srgbClr val="FF0000"/>
                </a:solidFill>
              </a:rPr>
              <a:t> vector&lt;ICommandMapper&gt;</a:t>
            </a:r>
            <a:r>
              <a:rPr lang="ko-KR" altLang="en-US" sz="2400" b="1" dirty="0">
                <a:solidFill>
                  <a:srgbClr val="FF0000"/>
                </a:solidFill>
              </a:rPr>
              <a:t>만 있으면 된다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생성 단계에서 다른건 관심이 없다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의존성 주입이 끝난 </a:t>
            </a:r>
            <a:r>
              <a:rPr lang="en-US" altLang="ko-KR" sz="2800" dirty="0" err="1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들만 받으면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4540601-47EA-44EC-A571-FADBE38B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9" y="4176074"/>
            <a:ext cx="11590539" cy="252491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69718B-966B-4EDF-93CB-282100BC0D26}"/>
              </a:ext>
            </a:extLst>
          </p:cNvPr>
          <p:cNvSpPr/>
          <p:nvPr/>
        </p:nvSpPr>
        <p:spPr>
          <a:xfrm>
            <a:off x="5828686" y="5378865"/>
            <a:ext cx="2714410" cy="46575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257FFC-5241-4A09-B5EB-7677729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62" y="2267632"/>
            <a:ext cx="5301252" cy="2818982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B935683-D1F8-408C-B5B4-352B58F798A4}"/>
              </a:ext>
            </a:extLst>
          </p:cNvPr>
          <p:cNvSpPr/>
          <p:nvPr/>
        </p:nvSpPr>
        <p:spPr>
          <a:xfrm>
            <a:off x="503993" y="232292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503C16-DE6F-487F-A63B-21C4E762EB7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85891" y="2774099"/>
            <a:ext cx="320256" cy="260476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54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컨테이너의 도입을 통해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800" dirty="0">
                <a:latin typeface="+mn-ea"/>
                <a:ea typeface="+mn-ea"/>
              </a:rPr>
              <a:t>애플리케이션이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사용 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과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구성</a:t>
            </a:r>
            <a:r>
              <a:rPr lang="en-US" altLang="ko-KR" sz="2800" b="1" dirty="0">
                <a:latin typeface="+mn-ea"/>
                <a:ea typeface="+mn-ea"/>
              </a:rPr>
              <a:t>(Configuration) </a:t>
            </a:r>
            <a:r>
              <a:rPr lang="ko-KR" altLang="en-US" sz="2800" b="1" dirty="0">
                <a:latin typeface="+mn-ea"/>
                <a:ea typeface="+mn-ea"/>
              </a:rPr>
              <a:t>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으로 분리됨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271860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63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7AC84-0AC9-4859-89D3-38030527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313" y="1240141"/>
            <a:ext cx="7410934" cy="3046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FD0CB-9352-4D3F-8BC1-B7C74EEF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756" y="4566866"/>
            <a:ext cx="2173294" cy="198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534400" y="3810219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534402" y="4331414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송강호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DC8EF-80D8-4640-B78D-7A8ED2C8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8" y="1141911"/>
            <a:ext cx="1677530" cy="24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6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98048" y="2924906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98050" y="3446101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0F26E-6541-4738-A1C8-CB26580F1BE4}"/>
              </a:ext>
            </a:extLst>
          </p:cNvPr>
          <p:cNvSpPr txBox="1"/>
          <p:nvPr/>
        </p:nvSpPr>
        <p:spPr>
          <a:xfrm>
            <a:off x="225457" y="1118699"/>
            <a:ext cx="1174108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중간에 배우가 바뀌어도 다른 역할에 영향을 미치면 안된다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 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+mn-ea"/>
                <a:ea typeface="+mn-ea"/>
              </a:rPr>
              <a:t>모든 프로세스가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적인 배우가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에 의존</a:t>
            </a:r>
            <a:r>
              <a:rPr lang="ko-KR" altLang="en-US" sz="2800" dirty="0">
                <a:latin typeface="+mn-ea"/>
                <a:ea typeface="+mn-ea"/>
              </a:rPr>
              <a:t>해야 가능하다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396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아닌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400" dirty="0">
                <a:latin typeface="+mn-ea"/>
                <a:ea typeface="+mn-ea"/>
              </a:rPr>
              <a:t>하고 있음</a:t>
            </a:r>
            <a:r>
              <a:rPr lang="en-US" altLang="ko-KR" sz="2400" dirty="0">
                <a:latin typeface="+mn-ea"/>
                <a:ea typeface="+mn-ea"/>
              </a:rPr>
              <a:t>. 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DIP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변경되어도 사용 영역에 영향을 미치지 않음 </a:t>
            </a:r>
            <a:r>
              <a:rPr lang="en-US" altLang="ko-KR" sz="2400" dirty="0">
                <a:latin typeface="+mn-ea"/>
                <a:ea typeface="+mn-ea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OCP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586375"/>
            <a:ext cx="0" cy="388041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XXCommand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16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605980" y="1803074"/>
            <a:ext cx="6690366" cy="482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진짜로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 </a:t>
            </a:r>
            <a:r>
              <a:rPr lang="ko-KR" altLang="en-US" sz="2800" dirty="0">
                <a:latin typeface="+mn-ea"/>
                <a:ea typeface="+mn-ea"/>
              </a:rPr>
              <a:t>클래스가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800" dirty="0">
                <a:latin typeface="+mn-ea"/>
                <a:ea typeface="+mn-ea"/>
              </a:rPr>
              <a:t>하고 있음</a:t>
            </a:r>
            <a:endParaRPr lang="en-US" altLang="ko-KR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188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예시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) 3-4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일차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Runner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요구사항 추가에 유연하게 대응 가능하였음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8C768-D6F3-4CAA-93DD-9A2CEBCD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80" y="1683096"/>
            <a:ext cx="3735196" cy="26545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B9C6E-5A7D-46CD-A49A-333CF0538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" y="1824498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CABEE-9D72-4C70-9A60-6B017B44CC51}"/>
              </a:ext>
            </a:extLst>
          </p:cNvPr>
          <p:cNvSpPr txBox="1"/>
          <p:nvPr/>
        </p:nvSpPr>
        <p:spPr>
          <a:xfrm>
            <a:off x="2303491" y="1824498"/>
            <a:ext cx="4357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Shell&gt; 1_FullWriteAndReadCompare</a:t>
            </a:r>
          </a:p>
          <a:p>
            <a:r>
              <a:rPr lang="en-US" altLang="ko-KR" sz="1800" dirty="0"/>
              <a:t>Shell&gt; 2_PartialLBAWrite</a:t>
            </a:r>
          </a:p>
          <a:p>
            <a:r>
              <a:rPr lang="en-US" altLang="ko-KR" sz="1800" dirty="0"/>
              <a:t>Shell&gt; 3_WriteReadAging</a:t>
            </a:r>
          </a:p>
          <a:p>
            <a:r>
              <a:rPr lang="en-US" altLang="ko-KR" sz="1800" dirty="0"/>
              <a:t>Shell&gt; 4_EraseAndWriteAging</a:t>
            </a:r>
          </a:p>
          <a:p>
            <a:endParaRPr lang="ko-KR" altLang="en-US" sz="1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29494C-7575-4809-909E-21CC0C5D09B1}"/>
              </a:ext>
            </a:extLst>
          </p:cNvPr>
          <p:cNvCxnSpPr>
            <a:cxnSpLocks/>
          </p:cNvCxnSpPr>
          <p:nvPr/>
        </p:nvCxnSpPr>
        <p:spPr>
          <a:xfrm>
            <a:off x="6660796" y="1610603"/>
            <a:ext cx="0" cy="299664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ED5E5F-5E0C-4F90-A8BD-76387BAC3DC7}"/>
              </a:ext>
            </a:extLst>
          </p:cNvPr>
          <p:cNvSpPr/>
          <p:nvPr/>
        </p:nvSpPr>
        <p:spPr>
          <a:xfrm>
            <a:off x="5904132" y="5240929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8800D-F2B6-4E45-9CA4-446DD9AF554E}"/>
              </a:ext>
            </a:extLst>
          </p:cNvPr>
          <p:cNvSpPr/>
          <p:nvPr/>
        </p:nvSpPr>
        <p:spPr>
          <a:xfrm>
            <a:off x="5635807" y="5558661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E8C40A-A359-43DE-A6D6-C05A7D6760F9}"/>
              </a:ext>
            </a:extLst>
          </p:cNvPr>
          <p:cNvSpPr/>
          <p:nvPr/>
        </p:nvSpPr>
        <p:spPr>
          <a:xfrm>
            <a:off x="5367482" y="5876392"/>
            <a:ext cx="3419096" cy="857959"/>
          </a:xfrm>
          <a:prstGeom prst="roundRect">
            <a:avLst/>
          </a:prstGeom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EraseAndWriteAgingCommandMapper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885544-E87B-4A96-98D3-CCF9258D3228}"/>
              </a:ext>
            </a:extLst>
          </p:cNvPr>
          <p:cNvCxnSpPr>
            <a:cxnSpLocks/>
          </p:cNvCxnSpPr>
          <p:nvPr/>
        </p:nvCxnSpPr>
        <p:spPr>
          <a:xfrm>
            <a:off x="605980" y="4956636"/>
            <a:ext cx="11202971" cy="6518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478E2B-C999-4323-9BB5-64AF819AE1A8}"/>
              </a:ext>
            </a:extLst>
          </p:cNvPr>
          <p:cNvSpPr/>
          <p:nvPr/>
        </p:nvSpPr>
        <p:spPr>
          <a:xfrm>
            <a:off x="6995421" y="1689882"/>
            <a:ext cx="4625079" cy="254605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4C6D89-3C60-4700-8E0C-3F6A7E0C4A6F}"/>
              </a:ext>
            </a:extLst>
          </p:cNvPr>
          <p:cNvSpPr/>
          <p:nvPr/>
        </p:nvSpPr>
        <p:spPr>
          <a:xfrm>
            <a:off x="6466788" y="4887684"/>
            <a:ext cx="377070" cy="335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E56CF-14E3-4968-93F0-33AEBBDD120E}"/>
              </a:ext>
            </a:extLst>
          </p:cNvPr>
          <p:cNvSpPr txBox="1"/>
          <p:nvPr/>
        </p:nvSpPr>
        <p:spPr>
          <a:xfrm>
            <a:off x="9254301" y="1805117"/>
            <a:ext cx="255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추가된 부분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D3EF7-5F1C-40E0-91FC-709AD22E969F}"/>
              </a:ext>
            </a:extLst>
          </p:cNvPr>
          <p:cNvSpPr txBox="1"/>
          <p:nvPr/>
        </p:nvSpPr>
        <p:spPr>
          <a:xfrm>
            <a:off x="605980" y="5280384"/>
            <a:ext cx="4928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Application </a:t>
            </a:r>
            <a:r>
              <a:rPr lang="ko-KR" altLang="en-US" sz="3200" b="1" dirty="0">
                <a:solidFill>
                  <a:srgbClr val="FF0000"/>
                </a:solidFill>
              </a:rPr>
              <a:t>이외의 부분은 변경이 필요없다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3A9898-45AE-47B8-9951-C9DBCC7FD4E3}"/>
              </a:ext>
            </a:extLst>
          </p:cNvPr>
          <p:cNvSpPr/>
          <p:nvPr/>
        </p:nvSpPr>
        <p:spPr>
          <a:xfrm>
            <a:off x="5635807" y="4346868"/>
            <a:ext cx="1973638" cy="4651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22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194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 Class Diagram</a:t>
            </a:r>
            <a:endParaRPr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3DAB6FF-FE78-43FA-823E-BCF4032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2" y="1088438"/>
            <a:ext cx="5387975" cy="54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2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 err="1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24E41E-A79B-4048-A0AD-FFE4ABB74914}"/>
              </a:ext>
            </a:extLst>
          </p:cNvPr>
          <p:cNvGrpSpPr/>
          <p:nvPr/>
        </p:nvGrpSpPr>
        <p:grpSpPr>
          <a:xfrm>
            <a:off x="937626" y="1921221"/>
            <a:ext cx="4977399" cy="4340346"/>
            <a:chOff x="2044112" y="501176"/>
            <a:chExt cx="5458999" cy="62041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5EB5DF-D0AB-48E2-85ED-7B81202C47FD}"/>
                </a:ext>
              </a:extLst>
            </p:cNvPr>
            <p:cNvSpPr/>
            <p:nvPr/>
          </p:nvSpPr>
          <p:spPr>
            <a:xfrm>
              <a:off x="2246050" y="1074198"/>
              <a:ext cx="1340529" cy="13405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D5C2F0-8A9F-400B-BFD2-2BF3BB35E160}"/>
                </a:ext>
              </a:extLst>
            </p:cNvPr>
            <p:cNvSpPr/>
            <p:nvPr/>
          </p:nvSpPr>
          <p:spPr>
            <a:xfrm>
              <a:off x="6162582" y="1074197"/>
              <a:ext cx="1340529" cy="134052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38B3C7F-1FED-48E9-B976-75605BF21B41}"/>
                </a:ext>
              </a:extLst>
            </p:cNvPr>
            <p:cNvSpPr/>
            <p:nvPr/>
          </p:nvSpPr>
          <p:spPr>
            <a:xfrm>
              <a:off x="2246050" y="4833594"/>
              <a:ext cx="1340529" cy="13405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6BE670C3-F72E-4351-AC06-427BF0117172}"/>
                </a:ext>
              </a:extLst>
            </p:cNvPr>
            <p:cNvSpPr txBox="1"/>
            <p:nvPr/>
          </p:nvSpPr>
          <p:spPr>
            <a:xfrm>
              <a:off x="2444069" y="155979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ERASED</a:t>
              </a: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BDC157F-0061-43FC-8138-0CF568BE0FAC}"/>
                </a:ext>
              </a:extLst>
            </p:cNvPr>
            <p:cNvSpPr txBox="1"/>
            <p:nvPr/>
          </p:nvSpPr>
          <p:spPr>
            <a:xfrm>
              <a:off x="2317431" y="531919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MODIFIED</a:t>
              </a: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DE4C9826-679A-4E85-ADDE-428988871079}"/>
                </a:ext>
              </a:extLst>
            </p:cNvPr>
            <p:cNvSpPr txBox="1"/>
            <p:nvPr/>
          </p:nvSpPr>
          <p:spPr>
            <a:xfrm>
              <a:off x="6423919" y="15597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CLEAN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A668BA7-2781-4F9A-9D27-7F40DFA3123F}"/>
                </a:ext>
              </a:extLst>
            </p:cNvPr>
            <p:cNvCxnSpPr>
              <a:cxnSpLocks/>
            </p:cNvCxnSpPr>
            <p:nvPr/>
          </p:nvCxnSpPr>
          <p:spPr>
            <a:xfrm>
              <a:off x="3586579" y="1559795"/>
              <a:ext cx="2614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DE82A78-A9CD-4800-97DC-B9F452FD8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130" y="1989831"/>
              <a:ext cx="2658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DBB7C94-8F1F-4EC3-A4AA-48ADF432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992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6F267B7-CD21-42B2-BA33-CC14F738538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64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F2D9A7-5887-4D12-9756-09F0185F4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653" y="2068253"/>
              <a:ext cx="2843703" cy="29784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B925292-A0F9-42B2-AACC-DB43B300B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60" y="2359162"/>
              <a:ext cx="2908997" cy="31100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A773153-B866-4A95-9F9B-CAECF11C9AC6}"/>
                </a:ext>
              </a:extLst>
            </p:cNvPr>
            <p:cNvCxnSpPr>
              <a:stCxn id="33" idx="2"/>
              <a:endCxn id="33" idx="0"/>
            </p:cNvCxnSpPr>
            <p:nvPr/>
          </p:nvCxnSpPr>
          <p:spPr>
            <a:xfrm rot="10800000" flipH="1">
              <a:off x="2246049" y="1074199"/>
              <a:ext cx="670265" cy="670265"/>
            </a:xfrm>
            <a:prstGeom prst="bentConnector4">
              <a:avLst>
                <a:gd name="adj1" fmla="val -37896"/>
                <a:gd name="adj2" fmla="val 13259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5DD021-ED49-402E-A91A-A8069C838A6C}"/>
                </a:ext>
              </a:extLst>
            </p:cNvPr>
            <p:cNvCxnSpPr>
              <a:stCxn id="35" idx="2"/>
              <a:endCxn id="35" idx="4"/>
            </p:cNvCxnSpPr>
            <p:nvPr/>
          </p:nvCxnSpPr>
          <p:spPr>
            <a:xfrm rot="10800000" flipH="1" flipV="1">
              <a:off x="2246049" y="5503859"/>
              <a:ext cx="670265" cy="670264"/>
            </a:xfrm>
            <a:prstGeom prst="bentConnector4">
              <a:avLst>
                <a:gd name="adj1" fmla="val -27783"/>
                <a:gd name="adj2" fmla="val 132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C77C9B23-2208-4544-AC15-093D94F7A262}"/>
                </a:ext>
              </a:extLst>
            </p:cNvPr>
            <p:cNvSpPr txBox="1"/>
            <p:nvPr/>
          </p:nvSpPr>
          <p:spPr>
            <a:xfrm>
              <a:off x="4201798" y="1977774"/>
              <a:ext cx="1416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Init, 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794B81D2-49E8-47EB-B140-9C66B3641D65}"/>
                </a:ext>
              </a:extLst>
            </p:cNvPr>
            <p:cNvSpPr txBox="1"/>
            <p:nvPr/>
          </p:nvSpPr>
          <p:spPr>
            <a:xfrm>
              <a:off x="4605540" y="128055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B45C2746-40E9-4AE3-B7B1-6CB9755A6AA0}"/>
                </a:ext>
              </a:extLst>
            </p:cNvPr>
            <p:cNvSpPr txBox="1"/>
            <p:nvPr/>
          </p:nvSpPr>
          <p:spPr>
            <a:xfrm rot="18772818">
              <a:off x="4939362" y="38547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8DEA2045-EFF2-455B-9062-EABC328F439C}"/>
                </a:ext>
              </a:extLst>
            </p:cNvPr>
            <p:cNvSpPr txBox="1"/>
            <p:nvPr/>
          </p:nvSpPr>
          <p:spPr>
            <a:xfrm rot="18814723">
              <a:off x="4372621" y="3367693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434F6067-2E8A-41B6-9FEF-F4BC9562C50F}"/>
                </a:ext>
              </a:extLst>
            </p:cNvPr>
            <p:cNvSpPr txBox="1"/>
            <p:nvPr/>
          </p:nvSpPr>
          <p:spPr>
            <a:xfrm rot="16200000">
              <a:off x="3018140" y="315052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61">
              <a:extLst>
                <a:ext uri="{FF2B5EF4-FFF2-40B4-BE49-F238E27FC236}">
                  <a16:creationId xmlns:a16="http://schemas.microsoft.com/office/drawing/2014/main" id="{F7064154-DCAD-416E-AC2F-CD314518D34F}"/>
                </a:ext>
              </a:extLst>
            </p:cNvPr>
            <p:cNvSpPr txBox="1"/>
            <p:nvPr/>
          </p:nvSpPr>
          <p:spPr>
            <a:xfrm rot="16200000">
              <a:off x="2131433" y="317300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62">
              <a:extLst>
                <a:ext uri="{FF2B5EF4-FFF2-40B4-BE49-F238E27FC236}">
                  <a16:creationId xmlns:a16="http://schemas.microsoft.com/office/drawing/2014/main" id="{63FFF27A-2959-41AE-AD69-69E47E847A3F}"/>
                </a:ext>
              </a:extLst>
            </p:cNvPr>
            <p:cNvSpPr txBox="1"/>
            <p:nvPr/>
          </p:nvSpPr>
          <p:spPr>
            <a:xfrm>
              <a:off x="2044112" y="6428369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BEFD5F45-AAE8-44FE-A123-5F6286C47A00}"/>
                </a:ext>
              </a:extLst>
            </p:cNvPr>
            <p:cNvSpPr txBox="1"/>
            <p:nvPr/>
          </p:nvSpPr>
          <p:spPr>
            <a:xfrm>
              <a:off x="2131432" y="501176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A0C8674-3486-4F70-B2BE-DFC5708EA6F6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SSD Command Buffer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의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State Machine</a:t>
            </a:r>
          </a:p>
        </p:txBody>
      </p:sp>
    </p:spTree>
    <p:extLst>
      <p:ext uri="{BB962C8B-B14F-4D97-AF65-F5344CB8AC3E}">
        <p14:creationId xmlns:p14="http://schemas.microsoft.com/office/powerpoint/2010/main" val="3641446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4172A-1CA3-4419-A801-B11775C33E23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Software</a:t>
            </a:r>
            <a:r>
              <a:rPr lang="ko-KR" altLang="en-US" sz="2800" dirty="0">
                <a:latin typeface="+mn-ea"/>
                <a:ea typeface="+mn-ea"/>
              </a:rPr>
              <a:t>로 구현한 </a:t>
            </a:r>
            <a:r>
              <a:rPr lang="en-US" altLang="ko-KR" sz="2800" dirty="0">
                <a:latin typeface="+mn-ea"/>
                <a:ea typeface="+mn-ea"/>
              </a:rPr>
              <a:t>SSD</a:t>
            </a:r>
            <a:r>
              <a:rPr lang="ko-KR" altLang="en-US" sz="2800" dirty="0">
                <a:latin typeface="+mn-ea"/>
                <a:ea typeface="+mn-ea"/>
              </a:rPr>
              <a:t>의 동작 </a:t>
            </a:r>
            <a:r>
              <a:rPr lang="en-US" altLang="ko-KR" sz="2800" dirty="0">
                <a:latin typeface="+mn-ea"/>
                <a:ea typeface="+mn-ea"/>
              </a:rPr>
              <a:t>Flow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69AC-2376-4F54-99E0-A1811B26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708927"/>
            <a:ext cx="11306792" cy="4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19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6A4C81-E571-45D4-A078-BC0E385F5325}"/>
              </a:ext>
            </a:extLst>
          </p:cNvPr>
          <p:cNvSpPr/>
          <p:nvPr/>
        </p:nvSpPr>
        <p:spPr>
          <a:xfrm>
            <a:off x="1461949" y="1741577"/>
            <a:ext cx="6640497" cy="10916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109" name="표 2">
            <a:extLst>
              <a:ext uri="{FF2B5EF4-FFF2-40B4-BE49-F238E27FC236}">
                <a16:creationId xmlns:a16="http://schemas.microsoft.com/office/drawing/2014/main" id="{42BE488A-2381-44C0-9FC7-DE5246A7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11844"/>
              </p:ext>
            </p:extLst>
          </p:nvPr>
        </p:nvGraphicFramePr>
        <p:xfrm>
          <a:off x="2455263" y="2494556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0" name="표 2">
            <a:extLst>
              <a:ext uri="{FF2B5EF4-FFF2-40B4-BE49-F238E27FC236}">
                <a16:creationId xmlns:a16="http://schemas.microsoft.com/office/drawing/2014/main" id="{1431891E-52E9-4C59-A62B-E29BD3FE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82707"/>
              </p:ext>
            </p:extLst>
          </p:nvPr>
        </p:nvGraphicFramePr>
        <p:xfrm>
          <a:off x="2455263" y="213545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5EE2EA0F-DBBE-4C0B-8A9A-14B64121B1EB}"/>
              </a:ext>
            </a:extLst>
          </p:cNvPr>
          <p:cNvSpPr txBox="1"/>
          <p:nvPr/>
        </p:nvSpPr>
        <p:spPr>
          <a:xfrm>
            <a:off x="1628899" y="212269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A8F60B-76B9-480E-A387-7EE3FF52B07D}"/>
              </a:ext>
            </a:extLst>
          </p:cNvPr>
          <p:cNvSpPr txBox="1"/>
          <p:nvPr/>
        </p:nvSpPr>
        <p:spPr>
          <a:xfrm>
            <a:off x="1612870" y="249098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C6E566-F443-4AA8-A419-110DCA7AFA17}"/>
              </a:ext>
            </a:extLst>
          </p:cNvPr>
          <p:cNvSpPr txBox="1"/>
          <p:nvPr/>
        </p:nvSpPr>
        <p:spPr>
          <a:xfrm>
            <a:off x="1612870" y="175419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114" name="표 2">
            <a:extLst>
              <a:ext uri="{FF2B5EF4-FFF2-40B4-BE49-F238E27FC236}">
                <a16:creationId xmlns:a16="http://schemas.microsoft.com/office/drawing/2014/main" id="{D1E09A20-3866-4149-86B5-4A15397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0854"/>
              </p:ext>
            </p:extLst>
          </p:nvPr>
        </p:nvGraphicFramePr>
        <p:xfrm>
          <a:off x="2465115" y="38897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5" name="표 2">
            <a:extLst>
              <a:ext uri="{FF2B5EF4-FFF2-40B4-BE49-F238E27FC236}">
                <a16:creationId xmlns:a16="http://schemas.microsoft.com/office/drawing/2014/main" id="{F90D6EBF-B2E9-49EA-836B-74748B28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4376"/>
              </p:ext>
            </p:extLst>
          </p:nvPr>
        </p:nvGraphicFramePr>
        <p:xfrm>
          <a:off x="2449689" y="357283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C6271A7B-7B99-429C-84DD-E8F412AC77A3}"/>
              </a:ext>
            </a:extLst>
          </p:cNvPr>
          <p:cNvSpPr txBox="1"/>
          <p:nvPr/>
        </p:nvSpPr>
        <p:spPr>
          <a:xfrm>
            <a:off x="1607296" y="3518168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ABF852-6D95-4CD5-81B0-52400361A7C9}"/>
              </a:ext>
            </a:extLst>
          </p:cNvPr>
          <p:cNvSpPr txBox="1"/>
          <p:nvPr/>
        </p:nvSpPr>
        <p:spPr>
          <a:xfrm>
            <a:off x="1622722" y="388613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1E1CE2-C813-472A-85C9-DA4D0267DD03}"/>
              </a:ext>
            </a:extLst>
          </p:cNvPr>
          <p:cNvSpPr txBox="1"/>
          <p:nvPr/>
        </p:nvSpPr>
        <p:spPr>
          <a:xfrm>
            <a:off x="1607296" y="3153166"/>
            <a:ext cx="2266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w 1 0xABCD1234</a:t>
            </a:r>
            <a:endParaRPr lang="ko-KR" altLang="en-US" sz="10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96D9491-7BAF-467B-8EBC-1B6B513646AE}"/>
              </a:ext>
            </a:extLst>
          </p:cNvPr>
          <p:cNvSpPr/>
          <p:nvPr/>
        </p:nvSpPr>
        <p:spPr>
          <a:xfrm>
            <a:off x="1456376" y="3098425"/>
            <a:ext cx="6640496" cy="11068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407BF5-7218-453A-9949-E210247C8898}"/>
              </a:ext>
            </a:extLst>
          </p:cNvPr>
          <p:cNvSpPr txBox="1"/>
          <p:nvPr/>
        </p:nvSpPr>
        <p:spPr>
          <a:xfrm>
            <a:off x="294028" y="206095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02ADCB-8D63-430B-B828-0DE6A0F3F888}"/>
              </a:ext>
            </a:extLst>
          </p:cNvPr>
          <p:cNvSpPr txBox="1"/>
          <p:nvPr/>
        </p:nvSpPr>
        <p:spPr>
          <a:xfrm flipH="1">
            <a:off x="8136723" y="1937634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가장자리 </a:t>
            </a:r>
            <a:r>
              <a:rPr lang="en-US" altLang="ko-KR" dirty="0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ko-KR" altLang="en-US" dirty="0">
                <a:latin typeface="Consolas" panose="020B0609020204030204" pitchFamily="49" charset="0"/>
              </a:rPr>
              <a:t>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줄임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03EEDC11-F42C-4FC0-8A17-8616CCA897F3}"/>
              </a:ext>
            </a:extLst>
          </p:cNvPr>
          <p:cNvSpPr/>
          <p:nvPr/>
        </p:nvSpPr>
        <p:spPr>
          <a:xfrm>
            <a:off x="4017583" y="4318393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3" name="표 2">
            <a:extLst>
              <a:ext uri="{FF2B5EF4-FFF2-40B4-BE49-F238E27FC236}">
                <a16:creationId xmlns:a16="http://schemas.microsoft.com/office/drawing/2014/main" id="{143641B7-E5BF-45F0-B3C9-BC43374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0595"/>
              </p:ext>
            </p:extLst>
          </p:nvPr>
        </p:nvGraphicFramePr>
        <p:xfrm>
          <a:off x="2465115" y="605432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24" name="표 2">
            <a:extLst>
              <a:ext uri="{FF2B5EF4-FFF2-40B4-BE49-F238E27FC236}">
                <a16:creationId xmlns:a16="http://schemas.microsoft.com/office/drawing/2014/main" id="{46770B08-0394-4AA8-A811-64B4A5FB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75314"/>
              </p:ext>
            </p:extLst>
          </p:nvPr>
        </p:nvGraphicFramePr>
        <p:xfrm>
          <a:off x="2449689" y="573744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BC8F48E-CEAA-4ED1-9E18-9B3AE10F7006}"/>
              </a:ext>
            </a:extLst>
          </p:cNvPr>
          <p:cNvSpPr txBox="1"/>
          <p:nvPr/>
        </p:nvSpPr>
        <p:spPr>
          <a:xfrm>
            <a:off x="1607296" y="568278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F803C7-6923-4209-A5DC-3F0B426BC443}"/>
              </a:ext>
            </a:extLst>
          </p:cNvPr>
          <p:cNvSpPr txBox="1"/>
          <p:nvPr/>
        </p:nvSpPr>
        <p:spPr>
          <a:xfrm>
            <a:off x="1622722" y="6050751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294CF3-0067-4BE6-ADB0-BE64F5C9DAB5}"/>
              </a:ext>
            </a:extLst>
          </p:cNvPr>
          <p:cNvSpPr txBox="1"/>
          <p:nvPr/>
        </p:nvSpPr>
        <p:spPr>
          <a:xfrm>
            <a:off x="1606780" y="5258937"/>
            <a:ext cx="347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2 3 /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0185EF4-3DDA-43BD-9D53-54552C5B2296}"/>
              </a:ext>
            </a:extLst>
          </p:cNvPr>
          <p:cNvSpPr/>
          <p:nvPr/>
        </p:nvSpPr>
        <p:spPr>
          <a:xfrm>
            <a:off x="1456376" y="5085929"/>
            <a:ext cx="6640496" cy="135297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72C619-9D4C-44B3-BB0E-6C84639A612D}"/>
              </a:ext>
            </a:extLst>
          </p:cNvPr>
          <p:cNvSpPr txBox="1"/>
          <p:nvPr/>
        </p:nvSpPr>
        <p:spPr>
          <a:xfrm>
            <a:off x="246776" y="5672182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073E6E-CC7F-4E2F-A704-D21EDFE32B18}"/>
              </a:ext>
            </a:extLst>
          </p:cNvPr>
          <p:cNvSpPr txBox="1"/>
          <p:nvPr/>
        </p:nvSpPr>
        <p:spPr>
          <a:xfrm>
            <a:off x="273574" y="342583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A0F648-FC68-489A-B883-0C9B05B0437F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FF1D34-D6BB-46E8-B20B-023802FC73A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94BA2A-EEE2-4020-80EB-035E1C4B8642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0F5146-5C93-45D3-8A82-865DCCB1053A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A81F0AF-1883-44A9-9972-16E09140A06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82F9C5-D4AA-4EAC-BEAB-AD1F2A91DDE1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2058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29636AC-47DA-4831-B899-3D4EE74E699D}"/>
              </a:ext>
            </a:extLst>
          </p:cNvPr>
          <p:cNvSpPr/>
          <p:nvPr/>
        </p:nvSpPr>
        <p:spPr>
          <a:xfrm>
            <a:off x="1297373" y="2054101"/>
            <a:ext cx="6640497" cy="1070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2A49A567-771D-4C86-AA36-0CDE32FB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0083"/>
              </p:ext>
            </p:extLst>
          </p:nvPr>
        </p:nvGraphicFramePr>
        <p:xfrm>
          <a:off x="2290687" y="281958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1E1DD291-4FBD-4C38-94BD-6538E9065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9862"/>
              </p:ext>
            </p:extLst>
          </p:nvPr>
        </p:nvGraphicFramePr>
        <p:xfrm>
          <a:off x="2290687" y="246047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66A4E83-708C-4584-97AE-63CE175106EA}"/>
              </a:ext>
            </a:extLst>
          </p:cNvPr>
          <p:cNvSpPr txBox="1"/>
          <p:nvPr/>
        </p:nvSpPr>
        <p:spPr>
          <a:xfrm>
            <a:off x="1464323" y="244772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F7ABA-B06A-45F5-877E-6ADF212B82BD}"/>
              </a:ext>
            </a:extLst>
          </p:cNvPr>
          <p:cNvSpPr txBox="1"/>
          <p:nvPr/>
        </p:nvSpPr>
        <p:spPr>
          <a:xfrm>
            <a:off x="1448294" y="281601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1C6485-87AD-447B-9511-819429D9279A}"/>
              </a:ext>
            </a:extLst>
          </p:cNvPr>
          <p:cNvSpPr txBox="1"/>
          <p:nvPr/>
        </p:nvSpPr>
        <p:spPr>
          <a:xfrm>
            <a:off x="1448294" y="2079227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 </a:t>
            </a:r>
            <a:endParaRPr lang="ko-KR" altLang="en-US" sz="10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5CA9EF5B-CDD0-4E1B-999B-F128BD27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5639"/>
              </p:ext>
            </p:extLst>
          </p:nvPr>
        </p:nvGraphicFramePr>
        <p:xfrm>
          <a:off x="2290686" y="424086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83CF056A-0E02-4F98-82AA-1EFF6596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4"/>
              </p:ext>
            </p:extLst>
          </p:nvPr>
        </p:nvGraphicFramePr>
        <p:xfrm>
          <a:off x="2275260" y="392398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A5E899D-E684-412F-9A8F-6F7B7F9EF06C}"/>
              </a:ext>
            </a:extLst>
          </p:cNvPr>
          <p:cNvSpPr txBox="1"/>
          <p:nvPr/>
        </p:nvSpPr>
        <p:spPr>
          <a:xfrm>
            <a:off x="1432867" y="386932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7A1A3C-3BE7-42EA-8418-1C0285BF8389}"/>
              </a:ext>
            </a:extLst>
          </p:cNvPr>
          <p:cNvSpPr txBox="1"/>
          <p:nvPr/>
        </p:nvSpPr>
        <p:spPr>
          <a:xfrm>
            <a:off x="1448293" y="423729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3BFEE7-35F0-4284-8544-5FDD549D6B6C}"/>
              </a:ext>
            </a:extLst>
          </p:cNvPr>
          <p:cNvSpPr txBox="1"/>
          <p:nvPr/>
        </p:nvSpPr>
        <p:spPr>
          <a:xfrm>
            <a:off x="1432867" y="3504322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   / w 1 0xABCD1234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7A3A54-47D1-404E-A3C8-BDD192B5EA64}"/>
              </a:ext>
            </a:extLst>
          </p:cNvPr>
          <p:cNvSpPr/>
          <p:nvPr/>
        </p:nvSpPr>
        <p:spPr>
          <a:xfrm>
            <a:off x="1477886" y="1191812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219BF-6F61-4F3E-97BA-BA763F668987}"/>
              </a:ext>
            </a:extLst>
          </p:cNvPr>
          <p:cNvSpPr txBox="1"/>
          <p:nvPr/>
        </p:nvSpPr>
        <p:spPr>
          <a:xfrm>
            <a:off x="2418919" y="12276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FE2110-C81A-4155-BC42-763E306E2CEE}"/>
              </a:ext>
            </a:extLst>
          </p:cNvPr>
          <p:cNvSpPr/>
          <p:nvPr/>
        </p:nvSpPr>
        <p:spPr>
          <a:xfrm>
            <a:off x="1281947" y="3435853"/>
            <a:ext cx="6640496" cy="1120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B100A-A0AA-4A70-97D9-16FE3BE68F92}"/>
              </a:ext>
            </a:extLst>
          </p:cNvPr>
          <p:cNvSpPr txBox="1"/>
          <p:nvPr/>
        </p:nvSpPr>
        <p:spPr>
          <a:xfrm>
            <a:off x="129452" y="238597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F6A7A-7EB4-42EB-A9E8-9D698FD35D18}"/>
              </a:ext>
            </a:extLst>
          </p:cNvPr>
          <p:cNvSpPr txBox="1"/>
          <p:nvPr/>
        </p:nvSpPr>
        <p:spPr>
          <a:xfrm flipH="1">
            <a:off x="7972147" y="2262662"/>
            <a:ext cx="4219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같은 주소에 값이 써졌는가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최근에 입력된 명령어를 제외하고 같은 주소에 쓰인 값들은 모두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4BCD1F-5461-4BD5-A168-D99E294A1832}"/>
              </a:ext>
            </a:extLst>
          </p:cNvPr>
          <p:cNvSpPr/>
          <p:nvPr/>
        </p:nvSpPr>
        <p:spPr>
          <a:xfrm>
            <a:off x="3954811" y="4624660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888F1C4B-3A55-480D-A60E-7688C715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8723"/>
              </p:ext>
            </p:extLst>
          </p:nvPr>
        </p:nvGraphicFramePr>
        <p:xfrm>
          <a:off x="2340390" y="635249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C1765A2F-ADF4-4D74-9A40-7C36C54B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2464"/>
              </p:ext>
            </p:extLst>
          </p:nvPr>
        </p:nvGraphicFramePr>
        <p:xfrm>
          <a:off x="2324964" y="603561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AF51828-D1A0-482C-AEE6-2F7F25B4C737}"/>
              </a:ext>
            </a:extLst>
          </p:cNvPr>
          <p:cNvSpPr txBox="1"/>
          <p:nvPr/>
        </p:nvSpPr>
        <p:spPr>
          <a:xfrm>
            <a:off x="1482571" y="598094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D2104-5CBC-484D-AE9B-AB273891A38F}"/>
              </a:ext>
            </a:extLst>
          </p:cNvPr>
          <p:cNvSpPr txBox="1"/>
          <p:nvPr/>
        </p:nvSpPr>
        <p:spPr>
          <a:xfrm>
            <a:off x="1497997" y="634892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E127F7-F2C6-4F2C-B1C7-68D72BD88D74}"/>
              </a:ext>
            </a:extLst>
          </p:cNvPr>
          <p:cNvSpPr txBox="1"/>
          <p:nvPr/>
        </p:nvSpPr>
        <p:spPr>
          <a:xfrm>
            <a:off x="1482055" y="5557106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E32464D-FBFE-48D1-BF64-9E2A5D28492C}"/>
              </a:ext>
            </a:extLst>
          </p:cNvPr>
          <p:cNvSpPr/>
          <p:nvPr/>
        </p:nvSpPr>
        <p:spPr>
          <a:xfrm>
            <a:off x="1331651" y="5384098"/>
            <a:ext cx="6640496" cy="12929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3BAC8A-E93D-4729-8F3B-45BF2E122629}"/>
              </a:ext>
            </a:extLst>
          </p:cNvPr>
          <p:cNvSpPr txBox="1"/>
          <p:nvPr/>
        </p:nvSpPr>
        <p:spPr>
          <a:xfrm>
            <a:off x="122051" y="597035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300174-B1E9-4332-B698-19C6A190A9C3}"/>
              </a:ext>
            </a:extLst>
          </p:cNvPr>
          <p:cNvSpPr/>
          <p:nvPr/>
        </p:nvSpPr>
        <p:spPr>
          <a:xfrm>
            <a:off x="3772819" y="1174379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FFCF0-6836-48D6-83BC-FC5FAE11C1B4}"/>
              </a:ext>
            </a:extLst>
          </p:cNvPr>
          <p:cNvSpPr txBox="1"/>
          <p:nvPr/>
        </p:nvSpPr>
        <p:spPr>
          <a:xfrm>
            <a:off x="4713852" y="121020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F3C932-0EEE-4693-88FE-593A8208FE86}"/>
              </a:ext>
            </a:extLst>
          </p:cNvPr>
          <p:cNvSpPr/>
          <p:nvPr/>
        </p:nvSpPr>
        <p:spPr>
          <a:xfrm>
            <a:off x="6232647" y="1167526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61F52-2EBF-46CD-BC1F-7AC61CD26ED3}"/>
              </a:ext>
            </a:extLst>
          </p:cNvPr>
          <p:cNvSpPr txBox="1"/>
          <p:nvPr/>
        </p:nvSpPr>
        <p:spPr>
          <a:xfrm>
            <a:off x="7173680" y="120335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E69EAB-2149-47EA-A341-66DB8C891D0D}"/>
              </a:ext>
            </a:extLst>
          </p:cNvPr>
          <p:cNvSpPr txBox="1"/>
          <p:nvPr/>
        </p:nvSpPr>
        <p:spPr>
          <a:xfrm>
            <a:off x="99145" y="377699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1653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9521F0-5AE2-4C72-A278-FB0400E4F7BA}"/>
              </a:ext>
            </a:extLst>
          </p:cNvPr>
          <p:cNvSpPr/>
          <p:nvPr/>
        </p:nvSpPr>
        <p:spPr>
          <a:xfrm>
            <a:off x="1364048" y="1613646"/>
            <a:ext cx="6640497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CB717A12-0A04-4EFF-A161-FFBF14E8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9584"/>
              </p:ext>
            </p:extLst>
          </p:nvPr>
        </p:nvGraphicFramePr>
        <p:xfrm>
          <a:off x="2357362" y="243227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59738AF0-271A-44E4-9220-93021795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6239"/>
              </p:ext>
            </p:extLst>
          </p:nvPr>
        </p:nvGraphicFramePr>
        <p:xfrm>
          <a:off x="2357362" y="2073165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46427D4-103E-4F02-B024-D4B2BE9321E7}"/>
              </a:ext>
            </a:extLst>
          </p:cNvPr>
          <p:cNvSpPr txBox="1"/>
          <p:nvPr/>
        </p:nvSpPr>
        <p:spPr>
          <a:xfrm>
            <a:off x="1530998" y="2060406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26678-C7E9-4C57-AB6E-EDF9CC62C348}"/>
              </a:ext>
            </a:extLst>
          </p:cNvPr>
          <p:cNvSpPr txBox="1"/>
          <p:nvPr/>
        </p:nvSpPr>
        <p:spPr>
          <a:xfrm>
            <a:off x="1514969" y="242869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93B47-41A6-419E-8788-D3F1534C9E93}"/>
              </a:ext>
            </a:extLst>
          </p:cNvPr>
          <p:cNvSpPr txBox="1"/>
          <p:nvPr/>
        </p:nvSpPr>
        <p:spPr>
          <a:xfrm>
            <a:off x="1514969" y="169191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F89D86B-AE74-47D7-90C8-CBAE401C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86564"/>
              </p:ext>
            </p:extLst>
          </p:nvPr>
        </p:nvGraphicFramePr>
        <p:xfrm>
          <a:off x="2407065" y="394754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5BE42A60-C501-40BA-ADF1-C9CAE1E8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04830"/>
              </p:ext>
            </p:extLst>
          </p:nvPr>
        </p:nvGraphicFramePr>
        <p:xfrm>
          <a:off x="2391639" y="363066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74ACA3C-EB2D-4B5D-9863-55A5ACAE66FA}"/>
              </a:ext>
            </a:extLst>
          </p:cNvPr>
          <p:cNvSpPr txBox="1"/>
          <p:nvPr/>
        </p:nvSpPr>
        <p:spPr>
          <a:xfrm>
            <a:off x="1549246" y="357599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8E080-1699-40F6-BA20-2F4DCA37DDE9}"/>
              </a:ext>
            </a:extLst>
          </p:cNvPr>
          <p:cNvSpPr txBox="1"/>
          <p:nvPr/>
        </p:nvSpPr>
        <p:spPr>
          <a:xfrm>
            <a:off x="1564672" y="394396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AF3CA-B6CA-48E0-A457-F265590684F0}"/>
              </a:ext>
            </a:extLst>
          </p:cNvPr>
          <p:cNvSpPr txBox="1"/>
          <p:nvPr/>
        </p:nvSpPr>
        <p:spPr>
          <a:xfrm>
            <a:off x="1549246" y="3210995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e 1 3</a:t>
            </a:r>
            <a:endParaRPr lang="ko-KR" altLang="en-US" sz="1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5EA48D-4745-4FE0-8188-2B3620627CE2}"/>
              </a:ext>
            </a:extLst>
          </p:cNvPr>
          <p:cNvSpPr/>
          <p:nvPr/>
        </p:nvSpPr>
        <p:spPr>
          <a:xfrm>
            <a:off x="1398326" y="3140145"/>
            <a:ext cx="6640496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B230DA-1E4F-449E-BC98-8C5C76A60F94}"/>
              </a:ext>
            </a:extLst>
          </p:cNvPr>
          <p:cNvSpPr txBox="1"/>
          <p:nvPr/>
        </p:nvSpPr>
        <p:spPr>
          <a:xfrm>
            <a:off x="196127" y="1998665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97CA7-A563-4A73-A409-77BA821D70F2}"/>
              </a:ext>
            </a:extLst>
          </p:cNvPr>
          <p:cNvSpPr txBox="1"/>
          <p:nvPr/>
        </p:nvSpPr>
        <p:spPr>
          <a:xfrm flipH="1">
            <a:off x="8038822" y="1875348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D16669-713F-4206-91A6-1802A8EF5860}"/>
              </a:ext>
            </a:extLst>
          </p:cNvPr>
          <p:cNvSpPr/>
          <p:nvPr/>
        </p:nvSpPr>
        <p:spPr>
          <a:xfrm>
            <a:off x="3877630" y="4487749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F1D1BF77-8CE0-4375-A896-B42B97F0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8820"/>
              </p:ext>
            </p:extLst>
          </p:nvPr>
        </p:nvGraphicFramePr>
        <p:xfrm>
          <a:off x="2433516" y="618781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1F2CD240-37D4-4CE4-A354-A2A14E26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3511"/>
              </p:ext>
            </p:extLst>
          </p:nvPr>
        </p:nvGraphicFramePr>
        <p:xfrm>
          <a:off x="2418090" y="587093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34103BC-EC71-41EB-B19F-CFA57F6B1279}"/>
              </a:ext>
            </a:extLst>
          </p:cNvPr>
          <p:cNvSpPr txBox="1"/>
          <p:nvPr/>
        </p:nvSpPr>
        <p:spPr>
          <a:xfrm>
            <a:off x="1575697" y="5816269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DF3FD-C573-45AF-BDFC-9B3F5F00C77A}"/>
              </a:ext>
            </a:extLst>
          </p:cNvPr>
          <p:cNvSpPr txBox="1"/>
          <p:nvPr/>
        </p:nvSpPr>
        <p:spPr>
          <a:xfrm>
            <a:off x="1591123" y="618424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259DD-F846-4915-BEBE-8658DDBC336F}"/>
              </a:ext>
            </a:extLst>
          </p:cNvPr>
          <p:cNvSpPr txBox="1"/>
          <p:nvPr/>
        </p:nvSpPr>
        <p:spPr>
          <a:xfrm>
            <a:off x="1575181" y="539242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8323DF0-62DC-4AD8-9282-70DCE8C8BE31}"/>
              </a:ext>
            </a:extLst>
          </p:cNvPr>
          <p:cNvSpPr/>
          <p:nvPr/>
        </p:nvSpPr>
        <p:spPr>
          <a:xfrm>
            <a:off x="1424777" y="5350919"/>
            <a:ext cx="6640496" cy="11529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00DF07-6083-4B9A-A02E-6B7C7ACBF156}"/>
              </a:ext>
            </a:extLst>
          </p:cNvPr>
          <p:cNvSpPr txBox="1"/>
          <p:nvPr/>
        </p:nvSpPr>
        <p:spPr>
          <a:xfrm>
            <a:off x="215177" y="580567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A02B4B-35E2-41E0-9233-A6EC4F9A918B}"/>
              </a:ext>
            </a:extLst>
          </p:cNvPr>
          <p:cNvSpPr txBox="1"/>
          <p:nvPr/>
        </p:nvSpPr>
        <p:spPr>
          <a:xfrm>
            <a:off x="215524" y="348366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80DD65-01AF-4F9D-A891-E7E747D5002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BFAAD0-0399-474F-A4A0-B3223C8D784B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A6C6F7-6F2C-4E95-B4E3-0B140567D83F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7E089-C11B-49D1-873C-965867E13C93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C8017A-A676-463E-8FF6-B74E5D6B51BE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C397AA-31F4-4F34-9A70-C60093BBEB9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81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8CE3D7E-B331-49E0-8B29-B305E0EC87FB}"/>
              </a:ext>
            </a:extLst>
          </p:cNvPr>
          <p:cNvSpPr/>
          <p:nvPr/>
        </p:nvSpPr>
        <p:spPr>
          <a:xfrm>
            <a:off x="1297373" y="1793637"/>
            <a:ext cx="6640497" cy="104552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92" name="표 2">
            <a:extLst>
              <a:ext uri="{FF2B5EF4-FFF2-40B4-BE49-F238E27FC236}">
                <a16:creationId xmlns:a16="http://schemas.microsoft.com/office/drawing/2014/main" id="{43DBC5BC-6CA0-4FF4-B1CB-29CCBBC4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9969"/>
              </p:ext>
            </p:extLst>
          </p:nvPr>
        </p:nvGraphicFramePr>
        <p:xfrm>
          <a:off x="2290687" y="253399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3" name="표 2">
            <a:extLst>
              <a:ext uri="{FF2B5EF4-FFF2-40B4-BE49-F238E27FC236}">
                <a16:creationId xmlns:a16="http://schemas.microsoft.com/office/drawing/2014/main" id="{A38BAC4A-3BBF-4675-A7A6-735D89E6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67956"/>
              </p:ext>
            </p:extLst>
          </p:nvPr>
        </p:nvGraphicFramePr>
        <p:xfrm>
          <a:off x="2290687" y="217488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0B1B743A-150D-41FF-9BA3-9A69C4441227}"/>
              </a:ext>
            </a:extLst>
          </p:cNvPr>
          <p:cNvSpPr txBox="1"/>
          <p:nvPr/>
        </p:nvSpPr>
        <p:spPr>
          <a:xfrm>
            <a:off x="1464323" y="2162130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C54A0A-AB9E-4533-98D7-A10A2DCCDE42}"/>
              </a:ext>
            </a:extLst>
          </p:cNvPr>
          <p:cNvSpPr txBox="1"/>
          <p:nvPr/>
        </p:nvSpPr>
        <p:spPr>
          <a:xfrm>
            <a:off x="1448294" y="253042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F0A927-69A7-49F9-94FA-19BF81464201}"/>
              </a:ext>
            </a:extLst>
          </p:cNvPr>
          <p:cNvSpPr txBox="1"/>
          <p:nvPr/>
        </p:nvSpPr>
        <p:spPr>
          <a:xfrm>
            <a:off x="1448294" y="1793637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</a:t>
            </a:r>
            <a:endParaRPr lang="ko-KR" altLang="en-US" sz="1000" dirty="0"/>
          </a:p>
        </p:txBody>
      </p:sp>
      <p:graphicFrame>
        <p:nvGraphicFramePr>
          <p:cNvPr id="97" name="표 2">
            <a:extLst>
              <a:ext uri="{FF2B5EF4-FFF2-40B4-BE49-F238E27FC236}">
                <a16:creationId xmlns:a16="http://schemas.microsoft.com/office/drawing/2014/main" id="{52D9D9B4-421A-42C2-90EF-B249171E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47078"/>
              </p:ext>
            </p:extLst>
          </p:nvPr>
        </p:nvGraphicFramePr>
        <p:xfrm>
          <a:off x="2306112" y="429569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E9CC7C09-B231-4BF9-A479-F90805D8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38239"/>
              </p:ext>
            </p:extLst>
          </p:nvPr>
        </p:nvGraphicFramePr>
        <p:xfrm>
          <a:off x="2290686" y="39788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E4A7E93-B678-4D1E-8CE1-6841C855D8F3}"/>
              </a:ext>
            </a:extLst>
          </p:cNvPr>
          <p:cNvSpPr txBox="1"/>
          <p:nvPr/>
        </p:nvSpPr>
        <p:spPr>
          <a:xfrm>
            <a:off x="1448293" y="392414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CDBDA-435D-476F-B6B4-60C10F334BC8}"/>
              </a:ext>
            </a:extLst>
          </p:cNvPr>
          <p:cNvSpPr txBox="1"/>
          <p:nvPr/>
        </p:nvSpPr>
        <p:spPr>
          <a:xfrm>
            <a:off x="1463719" y="429211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8A4CA09-8BD3-4D68-9B24-1DEBC5CDE9D1}"/>
              </a:ext>
            </a:extLst>
          </p:cNvPr>
          <p:cNvSpPr txBox="1"/>
          <p:nvPr/>
        </p:nvSpPr>
        <p:spPr>
          <a:xfrm>
            <a:off x="1448293" y="3559145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/ e 1 3</a:t>
            </a:r>
            <a:endParaRPr lang="ko-KR" altLang="en-US" sz="10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922C6DE-6011-4B4F-9837-0DD7DBEEAAC1}"/>
              </a:ext>
            </a:extLst>
          </p:cNvPr>
          <p:cNvSpPr/>
          <p:nvPr/>
        </p:nvSpPr>
        <p:spPr>
          <a:xfrm>
            <a:off x="1297373" y="3544453"/>
            <a:ext cx="6640496" cy="106675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620DD3-8A9F-4E17-A97F-7890BB3366E5}"/>
              </a:ext>
            </a:extLst>
          </p:cNvPr>
          <p:cNvSpPr txBox="1"/>
          <p:nvPr/>
        </p:nvSpPr>
        <p:spPr>
          <a:xfrm>
            <a:off x="129452" y="210038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0CD2C6-134E-44C3-89E8-14C760145146}"/>
              </a:ext>
            </a:extLst>
          </p:cNvPr>
          <p:cNvSpPr txBox="1"/>
          <p:nvPr/>
        </p:nvSpPr>
        <p:spPr>
          <a:xfrm flipH="1">
            <a:off x="7972147" y="1977072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W </a:t>
            </a:r>
            <a:r>
              <a:rPr lang="ko-KR" altLang="en-US" dirty="0">
                <a:latin typeface="Consolas" panose="020B0609020204030204" pitchFamily="49" charset="0"/>
              </a:rPr>
              <a:t>명령어가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W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8C5321F0-3264-49FD-A655-B74885DDFCEE}"/>
              </a:ext>
            </a:extLst>
          </p:cNvPr>
          <p:cNvSpPr/>
          <p:nvPr/>
        </p:nvSpPr>
        <p:spPr>
          <a:xfrm>
            <a:off x="3858580" y="4714338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6" name="표 2">
            <a:extLst>
              <a:ext uri="{FF2B5EF4-FFF2-40B4-BE49-F238E27FC236}">
                <a16:creationId xmlns:a16="http://schemas.microsoft.com/office/drawing/2014/main" id="{81485756-FEE2-4BE2-93EA-DB4F8488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074"/>
              </p:ext>
            </p:extLst>
          </p:nvPr>
        </p:nvGraphicFramePr>
        <p:xfrm>
          <a:off x="2350382" y="630401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07" name="표 2">
            <a:extLst>
              <a:ext uri="{FF2B5EF4-FFF2-40B4-BE49-F238E27FC236}">
                <a16:creationId xmlns:a16="http://schemas.microsoft.com/office/drawing/2014/main" id="{8D17FCFE-FE3D-40E7-ACEA-DD6EC0396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23538"/>
              </p:ext>
            </p:extLst>
          </p:nvPr>
        </p:nvGraphicFramePr>
        <p:xfrm>
          <a:off x="2334956" y="598713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AC8C4B63-7D85-40F0-9D10-B96567C7B1A2}"/>
              </a:ext>
            </a:extLst>
          </p:cNvPr>
          <p:cNvSpPr txBox="1"/>
          <p:nvPr/>
        </p:nvSpPr>
        <p:spPr>
          <a:xfrm>
            <a:off x="1492563" y="593247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8DB6EE-D388-441D-A2B0-65884C1A02C0}"/>
              </a:ext>
            </a:extLst>
          </p:cNvPr>
          <p:cNvSpPr txBox="1"/>
          <p:nvPr/>
        </p:nvSpPr>
        <p:spPr>
          <a:xfrm>
            <a:off x="1507989" y="63004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1FA01C-BBF0-447E-903E-040801DB236D}"/>
              </a:ext>
            </a:extLst>
          </p:cNvPr>
          <p:cNvSpPr txBox="1"/>
          <p:nvPr/>
        </p:nvSpPr>
        <p:spPr>
          <a:xfrm>
            <a:off x="1492047" y="55086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324CC0A-F49B-494C-8623-F11FEC69A6D6}"/>
              </a:ext>
            </a:extLst>
          </p:cNvPr>
          <p:cNvSpPr/>
          <p:nvPr/>
        </p:nvSpPr>
        <p:spPr>
          <a:xfrm>
            <a:off x="1341643" y="5508631"/>
            <a:ext cx="6640496" cy="10667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5D3D89-6D66-462B-9C02-0597E5ABE483}"/>
              </a:ext>
            </a:extLst>
          </p:cNvPr>
          <p:cNvSpPr txBox="1"/>
          <p:nvPr/>
        </p:nvSpPr>
        <p:spPr>
          <a:xfrm>
            <a:off x="132043" y="592187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D00E2A-E298-45E8-8E1C-50BC5EBD66EF}"/>
              </a:ext>
            </a:extLst>
          </p:cNvPr>
          <p:cNvSpPr txBox="1"/>
          <p:nvPr/>
        </p:nvSpPr>
        <p:spPr>
          <a:xfrm>
            <a:off x="114571" y="383181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46BA052-D530-4C07-B702-A68704378CC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79AB9-D0A5-4EC3-99D3-90121FD43C8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BE8AC9-6A8D-4D19-AC46-3BC468B32834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39A68B-860E-4989-814E-948253C65A15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CF81C4B-EA20-460C-AB60-51ADEA1E05A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9A9932-DA6A-479F-8083-7AF1EFB1B72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329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A904F0-80AE-493E-AF86-6E3FAD46A559}"/>
              </a:ext>
            </a:extLst>
          </p:cNvPr>
          <p:cNvSpPr/>
          <p:nvPr/>
        </p:nvSpPr>
        <p:spPr>
          <a:xfrm>
            <a:off x="1226237" y="991691"/>
            <a:ext cx="6640497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34AA5-0944-4072-9BFC-AA1DBA175CAF}"/>
              </a:ext>
            </a:extLst>
          </p:cNvPr>
          <p:cNvSpPr/>
          <p:nvPr/>
        </p:nvSpPr>
        <p:spPr>
          <a:xfrm>
            <a:off x="10090922" y="427667"/>
            <a:ext cx="1852837" cy="517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B7C891B-6A32-4777-B5FC-10BEE1B1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1" y="2034041"/>
            <a:ext cx="5496264" cy="24384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07E0F7AE-DF1D-4DBF-AB74-FA74F9DF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51" y="1674936"/>
            <a:ext cx="5496264" cy="24384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9153BA5B-1C89-46D1-AB48-3E55E385883A}"/>
              </a:ext>
            </a:extLst>
          </p:cNvPr>
          <p:cNvSpPr txBox="1"/>
          <p:nvPr/>
        </p:nvSpPr>
        <p:spPr>
          <a:xfrm>
            <a:off x="1393187" y="1662177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6BFAD4EB-11BE-4BAC-BED9-34AB46D143D1}"/>
              </a:ext>
            </a:extLst>
          </p:cNvPr>
          <p:cNvSpPr txBox="1"/>
          <p:nvPr/>
        </p:nvSpPr>
        <p:spPr>
          <a:xfrm>
            <a:off x="1377158" y="203046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62D9A0E2-8846-4162-BEA9-4BB7BAF1B8F6}"/>
              </a:ext>
            </a:extLst>
          </p:cNvPr>
          <p:cNvSpPr txBox="1"/>
          <p:nvPr/>
        </p:nvSpPr>
        <p:spPr>
          <a:xfrm>
            <a:off x="1377158" y="129368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</a:t>
            </a:r>
            <a:endParaRPr lang="ko-KR" altLang="en-US" sz="10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323D106A-C980-4E84-8808-323BCC0D6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76" y="3795737"/>
            <a:ext cx="5496264" cy="243840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0D8181CD-FAD6-40EB-ABF1-CD4D195A3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550" y="3478858"/>
            <a:ext cx="5496264" cy="243840"/>
          </a:xfrm>
          <a:prstGeom prst="rect">
            <a:avLst/>
          </a:prstGeom>
        </p:spPr>
      </p:pic>
      <p:sp>
        <p:nvSpPr>
          <p:cNvPr id="14" name="TextBox 32">
            <a:extLst>
              <a:ext uri="{FF2B5EF4-FFF2-40B4-BE49-F238E27FC236}">
                <a16:creationId xmlns:a16="http://schemas.microsoft.com/office/drawing/2014/main" id="{A0E51CE4-9502-4F3B-B3B4-A654FD7EE3BC}"/>
              </a:ext>
            </a:extLst>
          </p:cNvPr>
          <p:cNvSpPr txBox="1"/>
          <p:nvPr/>
        </p:nvSpPr>
        <p:spPr>
          <a:xfrm>
            <a:off x="1377157" y="342419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B470FD3B-BD90-4C59-832F-BEF7FD35F5D1}"/>
              </a:ext>
            </a:extLst>
          </p:cNvPr>
          <p:cNvSpPr txBox="1"/>
          <p:nvPr/>
        </p:nvSpPr>
        <p:spPr>
          <a:xfrm>
            <a:off x="1392583" y="379216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BAAC44DB-0491-4B8C-93E2-BD3877D32D10}"/>
              </a:ext>
            </a:extLst>
          </p:cNvPr>
          <p:cNvSpPr txBox="1"/>
          <p:nvPr/>
        </p:nvSpPr>
        <p:spPr>
          <a:xfrm>
            <a:off x="1377157" y="3059192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   / e 4 3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8B3820-7A78-411E-AD09-F6A5FD60B236}"/>
              </a:ext>
            </a:extLst>
          </p:cNvPr>
          <p:cNvSpPr/>
          <p:nvPr/>
        </p:nvSpPr>
        <p:spPr>
          <a:xfrm>
            <a:off x="10271436" y="512046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37385DA-4661-4E00-8818-F526E783975E}"/>
              </a:ext>
            </a:extLst>
          </p:cNvPr>
          <p:cNvSpPr txBox="1"/>
          <p:nvPr/>
        </p:nvSpPr>
        <p:spPr>
          <a:xfrm>
            <a:off x="11212469" y="54787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98748-7908-4218-A2C5-EC384EAAF130}"/>
              </a:ext>
            </a:extLst>
          </p:cNvPr>
          <p:cNvSpPr/>
          <p:nvPr/>
        </p:nvSpPr>
        <p:spPr>
          <a:xfrm>
            <a:off x="1226237" y="282734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402050FA-0970-4FDD-80D6-F78A4EC3ECAF}"/>
              </a:ext>
            </a:extLst>
          </p:cNvPr>
          <p:cNvSpPr txBox="1"/>
          <p:nvPr/>
        </p:nvSpPr>
        <p:spPr>
          <a:xfrm>
            <a:off x="58316" y="160043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#1</a:t>
            </a:r>
          </a:p>
          <a:p>
            <a:pPr algn="ctr"/>
            <a:r>
              <a:rPr lang="en-US" altLang="ko-KR" sz="1200" dirty="0"/>
              <a:t>E 1 3</a:t>
            </a:r>
            <a:endParaRPr lang="ko-KR" altLang="en-US" sz="1200" dirty="0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5B998E9C-B0A1-44E6-91BC-D96E1D2B5190}"/>
              </a:ext>
            </a:extLst>
          </p:cNvPr>
          <p:cNvSpPr txBox="1"/>
          <p:nvPr/>
        </p:nvSpPr>
        <p:spPr>
          <a:xfrm>
            <a:off x="46415" y="344079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</a:t>
            </a:r>
          </a:p>
          <a:p>
            <a:pPr algn="ctr"/>
            <a:r>
              <a:rPr lang="en-US" altLang="ko-KR" sz="1200" dirty="0"/>
              <a:t>E 4 3</a:t>
            </a:r>
            <a:endParaRPr lang="ko-KR" altLang="en-US" sz="120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5D80833-4475-4193-9D73-B95A5BF75CF8}"/>
              </a:ext>
            </a:extLst>
          </p:cNvPr>
          <p:cNvSpPr txBox="1"/>
          <p:nvPr/>
        </p:nvSpPr>
        <p:spPr>
          <a:xfrm flipH="1">
            <a:off x="7955510" y="1674936"/>
            <a:ext cx="4219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Consolas" panose="020B0609020204030204" pitchFamily="49" charset="0"/>
              </a:rPr>
              <a:t>mergeAble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1. Merge </a:t>
            </a:r>
            <a:r>
              <a:rPr lang="ko-KR" altLang="en-US" dirty="0">
                <a:latin typeface="Consolas" panose="020B0609020204030204" pitchFamily="49" charset="0"/>
              </a:rPr>
              <a:t>하려는 명령어가 연속적인지 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2.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이 되어있는지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Modified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상태라면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Ignore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할 수 없는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있다는 의미이므로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, merge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위해서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상태여야 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3. Merge</a:t>
            </a:r>
            <a:r>
              <a:rPr lang="ko-KR" altLang="en-US" dirty="0">
                <a:latin typeface="Consolas" panose="020B0609020204030204" pitchFamily="49" charset="0"/>
              </a:rPr>
              <a:t> 후의 범위가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Consolas" panose="020B0609020204030204" pitchFamily="49" charset="0"/>
              </a:rPr>
              <a:t>이하인지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4CD4B47-8D6F-4CCE-8FDD-A736D16A96F9}"/>
              </a:ext>
            </a:extLst>
          </p:cNvPr>
          <p:cNvSpPr/>
          <p:nvPr/>
        </p:nvSpPr>
        <p:spPr>
          <a:xfrm>
            <a:off x="3787444" y="4463266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B5042391-0299-4A52-A1C7-0ED33BF0D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976" y="6195687"/>
            <a:ext cx="5496264" cy="24384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2E3BCEBF-EA89-494C-884A-816BD85A2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550" y="5878808"/>
            <a:ext cx="5496264" cy="243840"/>
          </a:xfrm>
          <a:prstGeom prst="rect">
            <a:avLst/>
          </a:prstGeom>
        </p:spPr>
      </p:pic>
      <p:sp>
        <p:nvSpPr>
          <p:cNvPr id="27" name="TextBox 46">
            <a:extLst>
              <a:ext uri="{FF2B5EF4-FFF2-40B4-BE49-F238E27FC236}">
                <a16:creationId xmlns:a16="http://schemas.microsoft.com/office/drawing/2014/main" id="{34485933-4DC5-410D-A1F4-5C0B5248E506}"/>
              </a:ext>
            </a:extLst>
          </p:cNvPr>
          <p:cNvSpPr txBox="1"/>
          <p:nvPr/>
        </p:nvSpPr>
        <p:spPr>
          <a:xfrm>
            <a:off x="1377157" y="5824144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LBA</a:t>
            </a:r>
            <a:endParaRPr lang="ko-KR" altLang="en-US" sz="1000" dirty="0"/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934CED75-DADE-4694-84EE-B8A60CA4703D}"/>
              </a:ext>
            </a:extLst>
          </p:cNvPr>
          <p:cNvSpPr txBox="1"/>
          <p:nvPr/>
        </p:nvSpPr>
        <p:spPr>
          <a:xfrm>
            <a:off x="1392583" y="619211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5D7063D6-8501-4EA5-9597-A64CDD287C9F}"/>
              </a:ext>
            </a:extLst>
          </p:cNvPr>
          <p:cNvSpPr txBox="1"/>
          <p:nvPr/>
        </p:nvSpPr>
        <p:spPr>
          <a:xfrm>
            <a:off x="1376641" y="540030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6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A4AD88-433F-451F-8A3F-B4EE9579336E}"/>
              </a:ext>
            </a:extLst>
          </p:cNvPr>
          <p:cNvSpPr/>
          <p:nvPr/>
        </p:nvSpPr>
        <p:spPr>
          <a:xfrm>
            <a:off x="1226237" y="522729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2161DB58-5346-4A60-886F-D9A55BAC2AF7}"/>
              </a:ext>
            </a:extLst>
          </p:cNvPr>
          <p:cNvSpPr txBox="1"/>
          <p:nvPr/>
        </p:nvSpPr>
        <p:spPr>
          <a:xfrm>
            <a:off x="16637" y="581354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#2’</a:t>
            </a:r>
          </a:p>
        </p:txBody>
      </p:sp>
    </p:spTree>
    <p:extLst>
      <p:ext uri="{BB962C8B-B14F-4D97-AF65-F5344CB8AC3E}">
        <p14:creationId xmlns:p14="http://schemas.microsoft.com/office/powerpoint/2010/main" val="3116497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Test Unit </a:t>
            </a:r>
            <a:r>
              <a:rPr lang="ko-KR" altLang="en-US" sz="2800" dirty="0">
                <a:latin typeface="+mn-ea"/>
                <a:ea typeface="+mn-ea"/>
              </a:rPr>
              <a:t>작성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9D97E-9112-4F43-A748-897047D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6" y="1977782"/>
            <a:ext cx="7561892" cy="4210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BAA721-3C84-4D63-A7C0-04FC0E56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– All Fail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0FFD6-84F9-43E0-9344-2991A03B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7381617" cy="329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612D6-34EB-4B7E-A2F9-ACC9AD865D7B}"/>
              </a:ext>
            </a:extLst>
          </p:cNvPr>
          <p:cNvSpPr txBox="1"/>
          <p:nvPr/>
        </p:nvSpPr>
        <p:spPr>
          <a:xfrm>
            <a:off x="804575" y="2686639"/>
            <a:ext cx="6623747" cy="2479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7F438-5229-4596-A8AA-1CD20989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1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65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일부 구현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5B719-7EF9-408D-9871-71C3BB57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6" y="1977782"/>
            <a:ext cx="11133130" cy="4196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F77C0-1C5B-4E04-9D6F-3786E20F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6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969DC-C2EA-4637-A2A0-5A930D67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795235"/>
            <a:ext cx="7381616" cy="3230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3" cy="54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90513-3EF8-4AA9-8616-6261CBF1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507B8-B6AA-4D20-9291-38363A8F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8735351" cy="4436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3E1AD-BCA3-412C-8195-D2EB20189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BBDFFB-C904-4D47-B47D-DC7455D2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3800453"/>
            <a:ext cx="7337562" cy="2691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5" y="3193737"/>
            <a:ext cx="7337562" cy="504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779CE-A05C-455F-8A7C-2D8E0B493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FEC79-D64D-4DFB-9D04-03D86D49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792477" cy="19909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ABD7B-F1FA-441B-A182-3BA8605D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4051959"/>
            <a:ext cx="5182323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C71A7-17B7-4A96-982E-A42CF081D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1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9,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테스트가 깨지는 케이스 발생 </a:t>
            </a:r>
            <a:r>
              <a:rPr lang="en-US" altLang="ko-KR" sz="2800" dirty="0">
                <a:latin typeface="+mn-ea"/>
                <a:ea typeface="+mn-ea"/>
              </a:rPr>
              <a:t>(</a:t>
            </a:r>
            <a:r>
              <a:rPr lang="ko-KR" altLang="en-US" sz="2800" dirty="0">
                <a:latin typeface="+mn-ea"/>
                <a:ea typeface="+mn-ea"/>
              </a:rPr>
              <a:t>코너 케이스에 대한 처리가 추가로 필요</a:t>
            </a:r>
            <a:r>
              <a:rPr lang="en-US" altLang="ko-KR" sz="28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FF6D84-1391-480C-8ECC-F427F4997B55}"/>
              </a:ext>
            </a:extLst>
          </p:cNvPr>
          <p:cNvGrpSpPr/>
          <p:nvPr/>
        </p:nvGrpSpPr>
        <p:grpSpPr>
          <a:xfrm>
            <a:off x="804575" y="2587336"/>
            <a:ext cx="6583361" cy="4001890"/>
            <a:chOff x="804575" y="1977780"/>
            <a:chExt cx="7337563" cy="46114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52B2EF-FB89-4637-B61E-6B24A0A4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575" y="2565841"/>
              <a:ext cx="7337563" cy="54860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1618F2-DB65-4A57-8FC8-9345E47D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575" y="1977780"/>
              <a:ext cx="7337562" cy="5087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95859A-0178-4FBA-8C5F-8377A39A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575" y="3793908"/>
              <a:ext cx="7337562" cy="50487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39E3C00-4CF6-4B33-AAF4-96957A2DDA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2805"/>
            <a:stretch/>
          </p:blipFill>
          <p:spPr>
            <a:xfrm>
              <a:off x="804575" y="4378080"/>
              <a:ext cx="7337562" cy="221114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9CB267-266F-4131-A6ED-3DB85A88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576" y="3193738"/>
              <a:ext cx="7337562" cy="52087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0FBA896-59DD-4D72-B1F7-4D77EBFF5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48170" y="91843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코너 케이스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C996C-4263-46C5-BD4E-5713EFF0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245555" cy="2301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2D1AA-39DB-49BC-95DC-A93DAB96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6" y="4328859"/>
            <a:ext cx="4691252" cy="2246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4E457B-90D3-4000-8A89-1014B93A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1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All 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9586D-D8AC-4F37-97D5-2D1CC2EB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5423"/>
            <a:ext cx="6991391" cy="429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D2C6D-58A5-4673-8CCB-D40D94FE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2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72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0A283E-1630-4EDF-8E76-A32EDAF1EEFB}"/>
              </a:ext>
            </a:extLst>
          </p:cNvPr>
          <p:cNvSpPr/>
          <p:nvPr/>
        </p:nvSpPr>
        <p:spPr>
          <a:xfrm>
            <a:off x="1081325" y="2309019"/>
            <a:ext cx="2764409" cy="5656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3775887" y="393063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2696117" y="3087204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5871385" y="554124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4670832" y="474041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C1ED67C9-3B30-418A-937A-1A41D890AEDB}"/>
              </a:ext>
            </a:extLst>
          </p:cNvPr>
          <p:cNvSpPr/>
          <p:nvPr/>
        </p:nvSpPr>
        <p:spPr>
          <a:xfrm rot="18991705">
            <a:off x="2029919" y="3045804"/>
            <a:ext cx="443855" cy="565626"/>
          </a:xfrm>
          <a:prstGeom prst="curved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3109690" y="389164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4093275" y="4665304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5291794" y="553138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2467787" y="3024873"/>
            <a:ext cx="3942742" cy="726401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겨우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WriteCommandMapper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 하나 테스트하려는데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너무 많은 객체들이 필요하다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622539-5D1F-476E-8475-763818CDE1D0}"/>
              </a:ext>
            </a:extLst>
          </p:cNvPr>
          <p:cNvSpPr txBox="1"/>
          <p:nvPr/>
        </p:nvSpPr>
        <p:spPr>
          <a:xfrm>
            <a:off x="6540296" y="3065711"/>
            <a:ext cx="542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&lt;- </a:t>
            </a:r>
            <a:r>
              <a:rPr lang="ko-KR" altLang="en-US" sz="3200" b="1" dirty="0">
                <a:solidFill>
                  <a:srgbClr val="FF0000"/>
                </a:solidFill>
              </a:rPr>
              <a:t>테스트 하고자 하는 대상</a:t>
            </a:r>
          </a:p>
        </p:txBody>
      </p:sp>
    </p:spTree>
    <p:extLst>
      <p:ext uri="{BB962C8B-B14F-4D97-AF65-F5344CB8AC3E}">
        <p14:creationId xmlns:p14="http://schemas.microsoft.com/office/powerpoint/2010/main" val="31421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FA023-4523-406E-BBD3-3069FD77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998" y="2265820"/>
            <a:ext cx="4367677" cy="3981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65E8A-B029-4952-BB29-4AD679D2591F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목표 </a:t>
            </a:r>
            <a:r>
              <a:rPr lang="en-US" altLang="ko-KR" sz="2800" dirty="0">
                <a:latin typeface="+mn-ea"/>
                <a:ea typeface="+mn-ea"/>
              </a:rPr>
              <a:t>: 3~4</a:t>
            </a:r>
            <a:r>
              <a:rPr lang="ko-KR" altLang="en-US" sz="2800" dirty="0">
                <a:latin typeface="+mn-ea"/>
                <a:ea typeface="+mn-ea"/>
              </a:rPr>
              <a:t>일차에 뭐가 추가될지 모른다</a:t>
            </a:r>
            <a:r>
              <a:rPr lang="en-US" altLang="ko-KR" sz="2800" dirty="0">
                <a:latin typeface="+mn-ea"/>
                <a:ea typeface="+mn-ea"/>
              </a:rPr>
              <a:t>. </a:t>
            </a:r>
            <a:r>
              <a:rPr lang="ko-KR" altLang="en-US" sz="2800" dirty="0">
                <a:latin typeface="+mn-ea"/>
                <a:ea typeface="+mn-ea"/>
              </a:rPr>
              <a:t>요구사항 변경에 유연한 대응을 위해 </a:t>
            </a:r>
            <a:r>
              <a:rPr lang="en-US" altLang="ko-KR" sz="2800" dirty="0">
                <a:latin typeface="+mn-ea"/>
                <a:ea typeface="+mn-ea"/>
              </a:rPr>
              <a:t>SOLID </a:t>
            </a:r>
            <a:r>
              <a:rPr lang="ko-KR" altLang="en-US" sz="2800" dirty="0">
                <a:latin typeface="+mn-ea"/>
                <a:ea typeface="+mn-ea"/>
              </a:rPr>
              <a:t>원칙을 지키며 개발하자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280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2436646" y="2732270"/>
            <a:ext cx="3490675" cy="565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MockWriteCommand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1356876" y="188883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4532144" y="4342873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3331591" y="3542049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1770449" y="269327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2754034" y="3466935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3952553" y="4333017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1128546" y="1772322"/>
            <a:ext cx="4967454" cy="161950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Mock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을 사용하여 줄줄이 사탕처럼 연결되는 의존성을 끊어준다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23111-B77F-4328-88BA-3EA49D86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6" y="4993469"/>
            <a:ext cx="6379624" cy="1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E607-318F-4E8E-A980-0976B240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0" y="1032597"/>
            <a:ext cx="5274621" cy="3356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BF1BC-DDBE-413C-A0F3-014C1BF6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4198477"/>
            <a:ext cx="6694311" cy="24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4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비교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7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A5EB16-8C7C-4C81-B179-B8114BAE596D}"/>
              </a:ext>
            </a:extLst>
          </p:cNvPr>
          <p:cNvGrpSpPr/>
          <p:nvPr/>
        </p:nvGrpSpPr>
        <p:grpSpPr>
          <a:xfrm>
            <a:off x="298546" y="1085191"/>
            <a:ext cx="5397404" cy="5772809"/>
            <a:chOff x="269971" y="735174"/>
            <a:chExt cx="5397404" cy="57728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F04A1F-C35E-4AE5-A7A3-3F29A0B0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393" b="63358"/>
            <a:stretch/>
          </p:blipFill>
          <p:spPr>
            <a:xfrm>
              <a:off x="269971" y="735174"/>
              <a:ext cx="5397404" cy="2512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45E717E-BC0D-41DC-A23F-4CFB2037B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42" t="34343" r="34901"/>
            <a:stretch/>
          </p:blipFill>
          <p:spPr>
            <a:xfrm>
              <a:off x="269971" y="3574923"/>
              <a:ext cx="5397404" cy="2933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63F8C1-8D5D-434B-ACFD-7301A77E8A79}"/>
                </a:ext>
              </a:extLst>
            </p:cNvPr>
            <p:cNvSpPr txBox="1"/>
            <p:nvPr/>
          </p:nvSpPr>
          <p:spPr>
            <a:xfrm>
              <a:off x="2658156" y="313651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DE0A724-D57C-420E-A789-E9FE4CBA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1581470"/>
            <a:ext cx="47910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E48C9E4-05EC-464A-AC10-CE1A5EF33BAF}"/>
              </a:ext>
            </a:extLst>
          </p:cNvPr>
          <p:cNvSpPr/>
          <p:nvPr/>
        </p:nvSpPr>
        <p:spPr>
          <a:xfrm>
            <a:off x="5981700" y="3562991"/>
            <a:ext cx="723900" cy="4667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98EB36-641D-4003-84F6-63727C9C61E8}"/>
              </a:ext>
            </a:extLst>
          </p:cNvPr>
          <p:cNvSpPr/>
          <p:nvPr/>
        </p:nvSpPr>
        <p:spPr>
          <a:xfrm>
            <a:off x="6991350" y="5579242"/>
            <a:ext cx="47910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단위로 함수 추출하여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가독성 향상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4A62121-7CA0-478E-B993-2CC9CC602929}"/>
              </a:ext>
            </a:extLst>
          </p:cNvPr>
          <p:cNvGrpSpPr/>
          <p:nvPr/>
        </p:nvGrpSpPr>
        <p:grpSpPr>
          <a:xfrm>
            <a:off x="605980" y="1763016"/>
            <a:ext cx="10273302" cy="4918339"/>
            <a:chOff x="361950" y="1066799"/>
            <a:chExt cx="11432334" cy="574641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E4E1F43-72E9-4E91-872F-04DA48BF79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657" b="8897"/>
            <a:stretch/>
          </p:blipFill>
          <p:spPr>
            <a:xfrm>
              <a:off x="6276975" y="1066799"/>
              <a:ext cx="5517309" cy="23078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D5BAABF-A03F-4DBE-A991-78CAD03E6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955"/>
            <a:stretch/>
          </p:blipFill>
          <p:spPr>
            <a:xfrm>
              <a:off x="6276975" y="3612818"/>
              <a:ext cx="5499279" cy="3200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72A71A2-9F79-43A9-9690-DC23485BD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1950" y="1938338"/>
              <a:ext cx="5499279" cy="41019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AC4A408-71EF-44EB-8181-1341F0E09BB2}"/>
                </a:ext>
              </a:extLst>
            </p:cNvPr>
            <p:cNvSpPr/>
            <p:nvPr/>
          </p:nvSpPr>
          <p:spPr>
            <a:xfrm>
              <a:off x="914400" y="2752724"/>
              <a:ext cx="4038600" cy="43815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5F9AF5B-843A-4D69-8AE1-361B486B5F63}"/>
                </a:ext>
              </a:extLst>
            </p:cNvPr>
            <p:cNvSpPr/>
            <p:nvPr/>
          </p:nvSpPr>
          <p:spPr>
            <a:xfrm>
              <a:off x="914400" y="3924300"/>
              <a:ext cx="4038600" cy="48577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4764CD8F-607E-4559-B7E5-F1597C67BDA9}"/>
                </a:ext>
              </a:extLst>
            </p:cNvPr>
            <p:cNvSpPr/>
            <p:nvPr/>
          </p:nvSpPr>
          <p:spPr>
            <a:xfrm>
              <a:off x="6753225" y="2533649"/>
              <a:ext cx="5041059" cy="923926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7FA6DCA6-BAED-4447-A73A-0837422B578B}"/>
                </a:ext>
              </a:extLst>
            </p:cNvPr>
            <p:cNvSpPr/>
            <p:nvPr/>
          </p:nvSpPr>
          <p:spPr>
            <a:xfrm>
              <a:off x="4676775" y="2960356"/>
              <a:ext cx="552450" cy="1304925"/>
            </a:xfrm>
            <a:prstGeom prst="arc">
              <a:avLst>
                <a:gd name="adj1" fmla="val 16200000"/>
                <a:gd name="adj2" fmla="val 540332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8043F0E-73C6-4884-B23A-1A930148FB96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229225" y="2995612"/>
              <a:ext cx="1524000" cy="6172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AFFD8A-95CD-43C9-8076-F32553E716A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Fixture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를 작성하여 중복되는 코드를 제거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978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BF3F99-BB5F-4926-ABC6-72963E45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" y="1703771"/>
            <a:ext cx="9736716" cy="4038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87C594-22BA-4E5C-A3C4-CCD5145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4" y="5955265"/>
            <a:ext cx="4972050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4F9449-335F-4A1C-98D0-9F8774959C5B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사용되지 않는 코드 제거</a:t>
            </a:r>
            <a:endParaRPr lang="en-US" altLang="ko-KR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293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62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Factory Pattern</a:t>
            </a:r>
            <a:endParaRPr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8B4881-E01B-4D69-B453-D6922A164C56}"/>
              </a:ext>
            </a:extLst>
          </p:cNvPr>
          <p:cNvGrpSpPr/>
          <p:nvPr/>
        </p:nvGrpSpPr>
        <p:grpSpPr>
          <a:xfrm>
            <a:off x="255152" y="2088573"/>
            <a:ext cx="11039766" cy="4334457"/>
            <a:chOff x="255152" y="1451727"/>
            <a:chExt cx="11820584" cy="497130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783F9A-59B8-4120-BB55-BD5C88A6BF83}"/>
                </a:ext>
              </a:extLst>
            </p:cNvPr>
            <p:cNvSpPr/>
            <p:nvPr/>
          </p:nvSpPr>
          <p:spPr>
            <a:xfrm>
              <a:off x="1169553" y="1451727"/>
              <a:ext cx="1018095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CE1CBF4-BC46-41D5-9EF4-0A6ECFB2DB94}"/>
                </a:ext>
              </a:extLst>
            </p:cNvPr>
            <p:cNvSpPr/>
            <p:nvPr/>
          </p:nvSpPr>
          <p:spPr>
            <a:xfrm>
              <a:off x="5392130" y="1451728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MemoryFactory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8DB7EA3-9C2D-4704-B59A-40BBE754CFD4}"/>
                </a:ext>
              </a:extLst>
            </p:cNvPr>
            <p:cNvSpPr/>
            <p:nvPr/>
          </p:nvSpPr>
          <p:spPr>
            <a:xfrm>
              <a:off x="6533714" y="2516996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Create </a:t>
              </a:r>
              <a:r>
                <a:rPr lang="en-US" altLang="ko-KR" dirty="0" err="1"/>
                <a:t>RealMemory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36C26CF-8865-40C8-B422-9C0EAED0EE7E}"/>
                </a:ext>
              </a:extLst>
            </p:cNvPr>
            <p:cNvSpPr/>
            <p:nvPr/>
          </p:nvSpPr>
          <p:spPr>
            <a:xfrm>
              <a:off x="4364917" y="2516996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Create </a:t>
              </a:r>
              <a:r>
                <a:rPr lang="en-US" altLang="ko-KR" dirty="0" err="1"/>
                <a:t>FileMemory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5EC6AFE-3BD1-4998-9091-4AB16E59DAC6}"/>
                </a:ext>
              </a:extLst>
            </p:cNvPr>
            <p:cNvSpPr/>
            <p:nvPr/>
          </p:nvSpPr>
          <p:spPr>
            <a:xfrm>
              <a:off x="8702511" y="2516996"/>
              <a:ext cx="1921497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Create </a:t>
              </a:r>
              <a:r>
                <a:rPr lang="en-US" altLang="ko-KR" dirty="0" err="1"/>
                <a:t>TempMemory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1DB077-294F-42D9-AE90-73583CCF1C24}"/>
                </a:ext>
              </a:extLst>
            </p:cNvPr>
            <p:cNvSpPr txBox="1"/>
            <p:nvPr/>
          </p:nvSpPr>
          <p:spPr>
            <a:xfrm>
              <a:off x="10840346" y="26223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D1B46E-C260-4153-A75F-0AB5B0B924F7}"/>
                </a:ext>
              </a:extLst>
            </p:cNvPr>
            <p:cNvSpPr/>
            <p:nvPr/>
          </p:nvSpPr>
          <p:spPr>
            <a:xfrm>
              <a:off x="8569905" y="2224726"/>
              <a:ext cx="3505831" cy="103227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10DAD0-C1AB-450A-B993-24500AEBFB0A}"/>
                </a:ext>
              </a:extLst>
            </p:cNvPr>
            <p:cNvSpPr txBox="1"/>
            <p:nvPr/>
          </p:nvSpPr>
          <p:spPr>
            <a:xfrm>
              <a:off x="9901627" y="191058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Can Extend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E89E44D-503F-48BB-8BE6-4061092A13D2}"/>
                </a:ext>
              </a:extLst>
            </p:cNvPr>
            <p:cNvSpPr/>
            <p:nvPr/>
          </p:nvSpPr>
          <p:spPr>
            <a:xfrm>
              <a:off x="764199" y="2476124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IMemory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8186C89-A626-48F3-8488-804E3259D832}"/>
                </a:ext>
              </a:extLst>
            </p:cNvPr>
            <p:cNvSpPr/>
            <p:nvPr/>
          </p:nvSpPr>
          <p:spPr>
            <a:xfrm>
              <a:off x="255152" y="4114850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FileMemory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4784C1F-3847-4395-B936-5E702F58406E}"/>
                </a:ext>
              </a:extLst>
            </p:cNvPr>
            <p:cNvSpPr/>
            <p:nvPr/>
          </p:nvSpPr>
          <p:spPr>
            <a:xfrm>
              <a:off x="2349474" y="4113313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FileMemory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4F7902B-72AA-45D0-BDFD-2861A3A9BA34}"/>
                </a:ext>
              </a:extLst>
            </p:cNvPr>
            <p:cNvSpPr/>
            <p:nvPr/>
          </p:nvSpPr>
          <p:spPr>
            <a:xfrm>
              <a:off x="4443796" y="4102289"/>
              <a:ext cx="1828801" cy="5184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TempMemory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4BE66C0-F759-4BA9-82BB-B022E4C05225}"/>
                </a:ext>
              </a:extLst>
            </p:cNvPr>
            <p:cNvSpPr/>
            <p:nvPr/>
          </p:nvSpPr>
          <p:spPr>
            <a:xfrm>
              <a:off x="4331146" y="3869638"/>
              <a:ext cx="3505831" cy="103227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95F891-FDF3-415C-BC8A-42E1927283E8}"/>
                </a:ext>
              </a:extLst>
            </p:cNvPr>
            <p:cNvSpPr txBox="1"/>
            <p:nvPr/>
          </p:nvSpPr>
          <p:spPr>
            <a:xfrm>
              <a:off x="5662868" y="3564922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Can Extend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50DE4F-70C1-4B6C-A9BF-AB8FE73F229B}"/>
                </a:ext>
              </a:extLst>
            </p:cNvPr>
            <p:cNvSpPr txBox="1"/>
            <p:nvPr/>
          </p:nvSpPr>
          <p:spPr>
            <a:xfrm>
              <a:off x="6690585" y="417270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EA57DA1-542A-473D-805A-E7391752A991}"/>
                </a:ext>
              </a:extLst>
            </p:cNvPr>
            <p:cNvCxnSpPr>
              <a:stCxn id="19" idx="0"/>
              <a:endCxn id="10" idx="2"/>
            </p:cNvCxnSpPr>
            <p:nvPr/>
          </p:nvCxnSpPr>
          <p:spPr>
            <a:xfrm flipV="1">
              <a:off x="1678600" y="1970201"/>
              <a:ext cx="1" cy="505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01FF8803-BA52-4714-AD52-F73F8A74AFAB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2187648" y="1710964"/>
              <a:ext cx="320448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31832B0-4CC1-48FB-B939-860D139E0EA8}"/>
                </a:ext>
              </a:extLst>
            </p:cNvPr>
            <p:cNvCxnSpPr>
              <a:stCxn id="11" idx="1"/>
              <a:endCxn id="19" idx="3"/>
            </p:cNvCxnSpPr>
            <p:nvPr/>
          </p:nvCxnSpPr>
          <p:spPr>
            <a:xfrm flipH="1">
              <a:off x="2593000" y="1710965"/>
              <a:ext cx="2799130" cy="102439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56DCDF7-337E-429B-9976-C5839F6CD0BB}"/>
                </a:ext>
              </a:extLst>
            </p:cNvPr>
            <p:cNvCxnSpPr>
              <a:stCxn id="20" idx="0"/>
              <a:endCxn id="19" idx="2"/>
            </p:cNvCxnSpPr>
            <p:nvPr/>
          </p:nvCxnSpPr>
          <p:spPr>
            <a:xfrm flipV="1">
              <a:off x="1169553" y="2994598"/>
              <a:ext cx="509047" cy="1120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CCBA2CA3-31CB-4606-808B-0A73D6FC563B}"/>
                </a:ext>
              </a:extLst>
            </p:cNvPr>
            <p:cNvCxnSpPr>
              <a:stCxn id="27" idx="0"/>
              <a:endCxn id="19" idx="2"/>
            </p:cNvCxnSpPr>
            <p:nvPr/>
          </p:nvCxnSpPr>
          <p:spPr>
            <a:xfrm flipH="1" flipV="1">
              <a:off x="1678600" y="2994598"/>
              <a:ext cx="1585275" cy="1118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F62C2EA-3AA9-4AF2-BBCD-6EFE73C9C0D7}"/>
                </a:ext>
              </a:extLst>
            </p:cNvPr>
            <p:cNvCxnSpPr>
              <a:stCxn id="28" idx="0"/>
              <a:endCxn id="19" idx="2"/>
            </p:cNvCxnSpPr>
            <p:nvPr/>
          </p:nvCxnSpPr>
          <p:spPr>
            <a:xfrm flipH="1" flipV="1">
              <a:off x="1678600" y="2994598"/>
              <a:ext cx="3679597" cy="110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257E4B-3531-471D-958D-7C9F9FD0A44A}"/>
                </a:ext>
              </a:extLst>
            </p:cNvPr>
            <p:cNvSpPr txBox="1"/>
            <p:nvPr/>
          </p:nvSpPr>
          <p:spPr>
            <a:xfrm>
              <a:off x="1699168" y="3265852"/>
              <a:ext cx="1059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inheritance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1E1988B-6629-45D5-995C-00AC7AFFF147}"/>
                </a:ext>
              </a:extLst>
            </p:cNvPr>
            <p:cNvSpPr txBox="1"/>
            <p:nvPr/>
          </p:nvSpPr>
          <p:spPr>
            <a:xfrm>
              <a:off x="2523084" y="1993152"/>
              <a:ext cx="24705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Get Memory through Factory</a:t>
              </a:r>
              <a:endParaRPr lang="ko-KR" altLang="en-US" dirty="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99BCF7C-4AF4-490A-B081-F1515509A243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 flipH="1">
              <a:off x="5279318" y="1970202"/>
              <a:ext cx="1027213" cy="54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5BC6AAD-DFC5-4586-842A-4434ED9FC4FF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306531" y="1970202"/>
              <a:ext cx="1141584" cy="54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D2A3E06F-4628-43C0-8EDF-1DAB527B8C0B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6306531" y="1970202"/>
              <a:ext cx="3356729" cy="5467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1CC11D7-B1D3-48B5-9769-2B779F823F74}"/>
                </a:ext>
              </a:extLst>
            </p:cNvPr>
            <p:cNvSpPr txBox="1"/>
            <p:nvPr/>
          </p:nvSpPr>
          <p:spPr>
            <a:xfrm>
              <a:off x="5908031" y="2056861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Create Memory Type</a:t>
              </a:r>
              <a:endParaRPr lang="ko-KR" altLang="en-US" dirty="0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2935168D-B10F-46BD-9ACC-A3C60F0E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2256" y="3654618"/>
              <a:ext cx="4153480" cy="181445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00732E-5867-4EB9-B06E-D261EEB42A99}"/>
                </a:ext>
              </a:extLst>
            </p:cNvPr>
            <p:cNvSpPr txBox="1"/>
            <p:nvPr/>
          </p:nvSpPr>
          <p:spPr>
            <a:xfrm>
              <a:off x="527901" y="5684366"/>
              <a:ext cx="996458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SSD Class </a:t>
              </a:r>
              <a:r>
                <a:rPr lang="ko-KR" altLang="en-US" dirty="0"/>
                <a:t>에서는 </a:t>
              </a:r>
              <a:r>
                <a:rPr lang="en-US" altLang="ko-KR" dirty="0" err="1"/>
                <a:t>initNand</a:t>
              </a:r>
              <a:r>
                <a:rPr lang="en-US" altLang="ko-KR" dirty="0"/>
                <a:t>() </a:t>
              </a:r>
              <a:r>
                <a:rPr lang="ko-KR" altLang="en-US" dirty="0"/>
                <a:t>시 </a:t>
              </a:r>
              <a:r>
                <a:rPr lang="en-US" altLang="ko-KR" dirty="0" err="1"/>
                <a:t>memoryFacotry</a:t>
              </a:r>
              <a:r>
                <a:rPr lang="en-US" altLang="ko-KR" dirty="0"/>
                <a:t> </a:t>
              </a:r>
              <a:r>
                <a:rPr lang="ko-KR" altLang="en-US" dirty="0"/>
                <a:t>를 통해 </a:t>
              </a:r>
              <a:r>
                <a:rPr lang="en-US" altLang="ko-KR" dirty="0" err="1"/>
                <a:t>FileMemory</a:t>
              </a:r>
              <a:r>
                <a:rPr lang="en-US" altLang="ko-KR" dirty="0"/>
                <a:t> </a:t>
              </a:r>
              <a:r>
                <a:rPr lang="ko-KR" altLang="en-US" dirty="0"/>
                <a:t>를 할당 받음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만약 </a:t>
              </a:r>
              <a:r>
                <a:rPr lang="en-US" altLang="ko-KR" dirty="0"/>
                <a:t>memory type </a:t>
              </a:r>
              <a:r>
                <a:rPr lang="ko-KR" altLang="en-US" dirty="0"/>
                <a:t>이 변경되면 호출하는 </a:t>
              </a:r>
              <a:r>
                <a:rPr lang="en-US" altLang="ko-KR" dirty="0" err="1"/>
                <a:t>memoryFactory</a:t>
              </a:r>
              <a:r>
                <a:rPr lang="en-US" altLang="ko-KR" dirty="0"/>
                <a:t> </a:t>
              </a:r>
              <a:r>
                <a:rPr lang="ko-KR" altLang="en-US" dirty="0"/>
                <a:t>의 </a:t>
              </a:r>
              <a:r>
                <a:rPr lang="en-US" altLang="ko-KR" dirty="0"/>
                <a:t>create method </a:t>
              </a:r>
              <a:r>
                <a:rPr lang="ko-KR" altLang="en-US" dirty="0"/>
                <a:t>만 변경하면 코드의 큰 수정 없이 적용이 가능함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이를 통해 다양한 </a:t>
              </a:r>
              <a:r>
                <a:rPr lang="en-US" altLang="ko-KR" dirty="0"/>
                <a:t>memory type </a:t>
              </a:r>
              <a:r>
                <a:rPr lang="ko-KR" altLang="en-US" dirty="0"/>
                <a:t>으로의 확장이 가능함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829D29B-F4F4-4F07-BC3A-9D79C3CE0E3B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NAND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에 해당하는 부분을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 Factory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로 구현</a:t>
            </a:r>
            <a:endParaRPr lang="en-US" altLang="ko-KR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415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33778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Command Pattern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F92F-F952-4001-B646-D91A05E3C9FF}"/>
              </a:ext>
            </a:extLst>
          </p:cNvPr>
          <p:cNvSpPr txBox="1"/>
          <p:nvPr/>
        </p:nvSpPr>
        <p:spPr>
          <a:xfrm>
            <a:off x="729804" y="1157615"/>
            <a:ext cx="11337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실행될 기능을 </a:t>
            </a:r>
            <a:r>
              <a:rPr lang="ko-KR" altLang="en-US" sz="1800" dirty="0" err="1"/>
              <a:t>캡슐화함으로써</a:t>
            </a:r>
            <a:r>
              <a:rPr lang="ko-KR" altLang="en-US" sz="1800" dirty="0"/>
              <a:t> 주어진 여러 기능을 실행할 수 있는 재사용성이 높은 클래스를 설계하는 패턴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Runner</a:t>
            </a:r>
            <a:r>
              <a:rPr lang="ko-KR" altLang="en-US" sz="1800" dirty="0"/>
              <a:t>에서 </a:t>
            </a:r>
            <a:r>
              <a:rPr lang="en-US" altLang="ko-KR" sz="1800" dirty="0"/>
              <a:t>script.txt</a:t>
            </a:r>
            <a:r>
              <a:rPr lang="ko-KR" altLang="en-US" sz="1800" dirty="0"/>
              <a:t>로 </a:t>
            </a:r>
            <a:r>
              <a:rPr lang="en-US" altLang="ko-KR" sz="1800" dirty="0"/>
              <a:t>1_FullWriteAndReadCompare</a:t>
            </a:r>
            <a:r>
              <a:rPr lang="ko-KR" altLang="en-US" sz="1800" dirty="0"/>
              <a:t>을 실행하던 </a:t>
            </a:r>
            <a:r>
              <a:rPr lang="en-US" altLang="ko-KR" sz="1800" dirty="0"/>
              <a:t>Shell</a:t>
            </a:r>
            <a:r>
              <a:rPr lang="ko-KR" altLang="en-US" sz="1800" dirty="0"/>
              <a:t>에서 실행하던 </a:t>
            </a:r>
            <a:r>
              <a:rPr lang="en-US" altLang="ko-KR" sz="1800" dirty="0" err="1"/>
              <a:t>FullWriteAndReadCompareCommand</a:t>
            </a:r>
            <a:r>
              <a:rPr lang="ko-KR" altLang="en-US" sz="1800" dirty="0"/>
              <a:t>로 연결되어 코드 재사용성이 높아졌다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3FE34-04D4-488E-A569-88ADBF96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0" y="2278617"/>
            <a:ext cx="5356620" cy="3006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6BBDDC-5033-427A-AAA9-6FC276163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35" y="4385513"/>
            <a:ext cx="6829425" cy="22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0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Strategy Pattern</a:t>
            </a:r>
            <a:endParaRPr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A39305-BD1E-46AB-8BAD-5286BDBF35F0}"/>
              </a:ext>
            </a:extLst>
          </p:cNvPr>
          <p:cNvSpPr/>
          <p:nvPr/>
        </p:nvSpPr>
        <p:spPr>
          <a:xfrm>
            <a:off x="1427866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CommnadBufferAlgorithm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48346-9FD7-44DE-B1B3-6B4EB902F84E}"/>
              </a:ext>
            </a:extLst>
          </p:cNvPr>
          <p:cNvSpPr/>
          <p:nvPr/>
        </p:nvSpPr>
        <p:spPr>
          <a:xfrm>
            <a:off x="6793289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ICommandHandler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F719F4-1DA2-4D40-9DB1-F7DF0916CC5C}"/>
              </a:ext>
            </a:extLst>
          </p:cNvPr>
          <p:cNvSpPr/>
          <p:nvPr/>
        </p:nvSpPr>
        <p:spPr>
          <a:xfrm>
            <a:off x="8312575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EraseCommandHandler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27866E-FE7D-4E20-9C0A-E55A4F280E84}"/>
              </a:ext>
            </a:extLst>
          </p:cNvPr>
          <p:cNvSpPr/>
          <p:nvPr/>
        </p:nvSpPr>
        <p:spPr>
          <a:xfrm>
            <a:off x="5407548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WriteCommandHandler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9ABE22-761C-4063-A569-4D1017AF7D46}"/>
              </a:ext>
            </a:extLst>
          </p:cNvPr>
          <p:cNvCxnSpPr>
            <a:stCxn id="49" idx="0"/>
            <a:endCxn id="47" idx="2"/>
          </p:cNvCxnSpPr>
          <p:nvPr/>
        </p:nvCxnSpPr>
        <p:spPr>
          <a:xfrm flipV="1">
            <a:off x="6600039" y="2387263"/>
            <a:ext cx="1385741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41DD16-D706-46C6-B09D-7CA985A52E8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7985780" y="2387263"/>
            <a:ext cx="1519286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81781B-192A-4DAF-91C2-2A9B795331AF}"/>
              </a:ext>
            </a:extLst>
          </p:cNvPr>
          <p:cNvSpPr txBox="1"/>
          <p:nvPr/>
        </p:nvSpPr>
        <p:spPr>
          <a:xfrm>
            <a:off x="7451018" y="249893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0CB258-7EDA-4799-BBF0-79296E04935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3812848" y="1930063"/>
            <a:ext cx="298044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686E256-D339-498D-AD8B-24BF88C827E1}"/>
              </a:ext>
            </a:extLst>
          </p:cNvPr>
          <p:cNvSpPr txBox="1"/>
          <p:nvPr/>
        </p:nvSpPr>
        <p:spPr>
          <a:xfrm>
            <a:off x="4424462" y="154757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Handle Method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29DA19C-1E1A-44E9-96D0-F36465F6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" y="3843806"/>
            <a:ext cx="6249272" cy="1733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0682319-F1F0-4BE1-9508-43AE97F130D9}"/>
              </a:ext>
            </a:extLst>
          </p:cNvPr>
          <p:cNvSpPr txBox="1"/>
          <p:nvPr/>
        </p:nvSpPr>
        <p:spPr>
          <a:xfrm>
            <a:off x="688211" y="5809193"/>
            <a:ext cx="962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CommandBufferAlgorithm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Run time </a:t>
            </a:r>
            <a:r>
              <a:rPr lang="ko-KR" altLang="en-US" dirty="0"/>
              <a:t>에 </a:t>
            </a:r>
            <a:r>
              <a:rPr lang="en-US" altLang="ko-KR" dirty="0" err="1"/>
              <a:t>commandType</a:t>
            </a:r>
            <a:r>
              <a:rPr lang="en-US" altLang="ko-KR" dirty="0"/>
              <a:t> </a:t>
            </a:r>
            <a:r>
              <a:rPr lang="ko-KR" altLang="en-US" dirty="0"/>
              <a:t>에 따라 각기 다른 동작을 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Strategy Pattern </a:t>
            </a:r>
            <a:r>
              <a:rPr lang="ko-KR" altLang="en-US" dirty="0"/>
              <a:t>을 적용하여 그저 </a:t>
            </a:r>
            <a:r>
              <a:rPr lang="en-US" altLang="ko-KR" dirty="0" err="1"/>
              <a:t>commandHandler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handle method </a:t>
            </a:r>
            <a:r>
              <a:rPr lang="ko-KR" altLang="en-US" dirty="0"/>
              <a:t>호출을 통해 각기 다른 동작을 수행할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Write </a:t>
            </a:r>
            <a:r>
              <a:rPr lang="ko-KR" altLang="en-US" dirty="0"/>
              <a:t>나 </a:t>
            </a:r>
            <a:r>
              <a:rPr lang="en-US" altLang="ko-KR" dirty="0"/>
              <a:t>Erase </a:t>
            </a:r>
            <a:r>
              <a:rPr lang="ko-KR" altLang="en-US" dirty="0"/>
              <a:t>가 아닌 다른 </a:t>
            </a:r>
            <a:r>
              <a:rPr lang="en-US" altLang="ko-KR" dirty="0"/>
              <a:t>Command </a:t>
            </a:r>
            <a:r>
              <a:rPr lang="ko-KR" altLang="en-US" dirty="0"/>
              <a:t>가 추가 되더라도 쉽게 </a:t>
            </a:r>
            <a:r>
              <a:rPr lang="en-US" altLang="ko-KR" dirty="0"/>
              <a:t>logic </a:t>
            </a:r>
            <a:r>
              <a:rPr lang="ko-KR" altLang="en-US" dirty="0"/>
              <a:t>추가가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D6C-28B4-4306-820B-20B8523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1" y="2451442"/>
            <a:ext cx="2815950" cy="249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Layered Architecture</a:t>
            </a:r>
            <a:r>
              <a:rPr lang="ko-KR" altLang="en-US" sz="2800" dirty="0">
                <a:latin typeface="+mn-ea"/>
                <a:ea typeface="+mn-ea"/>
              </a:rPr>
              <a:t>로 </a:t>
            </a: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528A6-EDC9-4571-AA55-DBAD4B3C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73" y="2185172"/>
            <a:ext cx="2667000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80CA7-B3B8-4BA8-A52E-21FAD0D17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9" y="3429000"/>
            <a:ext cx="2747534" cy="16795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/>
          <p:nvPr/>
        </p:nvCxnSpPr>
        <p:spPr>
          <a:xfrm>
            <a:off x="5731497" y="1951348"/>
            <a:ext cx="0" cy="416664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688157" y="5350921"/>
            <a:ext cx="4666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6581873" y="5350920"/>
            <a:ext cx="38638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151066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7. </a:t>
            </a: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075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85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25457" y="1314522"/>
            <a:ext cx="11741085" cy="374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CLI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어플리케이션 개발도 생각보다 만만하지 않음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로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….)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테스트 코드의 중요성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(LBA, Size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와 같은 각종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Edge Case…)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디자인 패턴을 적용하니 재사용성도 좋아지고 가독성도 좋아졌다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TDD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적용하려고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  <a:ea typeface="+mn-ea"/>
              </a:rPr>
              <a:t>할때는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막상 귀찮았는데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TDD Cycle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을 지키면서 개발하니 좋았습니다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개발해야 하는 내용도 명확해지고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변경점이 생긴 이후에 바로바로 테스트를 진행하니 디버깅 시간도 매우 줄었습니다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그리고 팀원분들의 좋은 코드 습관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디자인 패턴 적용 사례들을 보면서 저에게 많은 도움이 된 매우 유익한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  <a:ea typeface="+mn-ea"/>
              </a:rPr>
              <a:t>시간이였습니다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2117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456023" y="2967335"/>
            <a:ext cx="2089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328759" y="5735160"/>
            <a:ext cx="2289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 Business Logic Layer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2618297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2618297" y="359734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18297" y="278756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2618297" y="52168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2433AB-9EA2-4777-86EA-EB8B1176E84C}"/>
              </a:ext>
            </a:extLst>
          </p:cNvPr>
          <p:cNvSpPr/>
          <p:nvPr/>
        </p:nvSpPr>
        <p:spPr>
          <a:xfrm>
            <a:off x="2618297" y="60266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Infrastructure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B1EFB-0819-449E-9E9C-6E07675B6FE3}"/>
              </a:ext>
            </a:extLst>
          </p:cNvPr>
          <p:cNvSpPr txBox="1"/>
          <p:nvPr/>
        </p:nvSpPr>
        <p:spPr>
          <a:xfrm>
            <a:off x="5552390" y="2072888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입출력을 받고 결과를 출력하는 </a:t>
            </a:r>
            <a:r>
              <a:rPr lang="en-US" altLang="ko-KR" sz="1800" dirty="0">
                <a:latin typeface="+mn-ea"/>
                <a:ea typeface="+mn-ea"/>
              </a:rPr>
              <a:t>Console App.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2618297" y="434150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View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47904B-B1B3-454E-B67C-F00B574EEA74}"/>
              </a:ext>
            </a:extLst>
          </p:cNvPr>
          <p:cNvSpPr txBox="1"/>
          <p:nvPr/>
        </p:nvSpPr>
        <p:spPr>
          <a:xfrm>
            <a:off x="5552389" y="2771938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입력을 해석하고 </a:t>
            </a:r>
            <a:r>
              <a:rPr lang="en-US" altLang="ko-KR" sz="1800" dirty="0">
                <a:latin typeface="+mn-ea"/>
                <a:ea typeface="+mn-ea"/>
              </a:rPr>
              <a:t>Parsing</a:t>
            </a:r>
            <a:r>
              <a:rPr lang="ko-KR" altLang="en-US" sz="1800" dirty="0">
                <a:latin typeface="+mn-ea"/>
                <a:ea typeface="+mn-ea"/>
              </a:rPr>
              <a:t>하여 맞는 </a:t>
            </a:r>
            <a:r>
              <a:rPr lang="en-US" altLang="ko-KR" sz="1800" dirty="0">
                <a:latin typeface="+mn-ea"/>
                <a:ea typeface="+mn-ea"/>
              </a:rPr>
              <a:t>Command </a:t>
            </a:r>
          </a:p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1800" dirty="0">
                <a:latin typeface="+mn-ea"/>
                <a:ea typeface="+mn-ea"/>
              </a:rPr>
              <a:t>(ex. Fullread command) </a:t>
            </a:r>
            <a:r>
              <a:rPr lang="ko-KR" altLang="en-US" sz="1800" dirty="0">
                <a:latin typeface="+mn-ea"/>
                <a:ea typeface="+mn-ea"/>
              </a:rPr>
              <a:t>객체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65E3F-98B3-40B0-82C4-BFE986993682}"/>
              </a:ext>
            </a:extLst>
          </p:cNvPr>
          <p:cNvSpPr txBox="1"/>
          <p:nvPr/>
        </p:nvSpPr>
        <p:spPr>
          <a:xfrm>
            <a:off x="5552389" y="357935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작업을 </a:t>
            </a:r>
            <a:r>
              <a:rPr lang="en-US" altLang="ko-KR" sz="1800" dirty="0">
                <a:latin typeface="+mn-ea"/>
                <a:ea typeface="+mn-ea"/>
              </a:rPr>
              <a:t>Service</a:t>
            </a:r>
            <a:r>
              <a:rPr lang="ko-KR" altLang="en-US" sz="1800" dirty="0">
                <a:latin typeface="+mn-ea"/>
                <a:ea typeface="+mn-ea"/>
              </a:rPr>
              <a:t>에 위임하고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결과를 받아 </a:t>
            </a:r>
            <a:r>
              <a:rPr lang="en-US" altLang="ko-KR" sz="1800" dirty="0">
                <a:latin typeface="+mn-ea"/>
                <a:ea typeface="+mn-ea"/>
              </a:rPr>
              <a:t>View </a:t>
            </a:r>
            <a:r>
              <a:rPr lang="ko-KR" altLang="en-US" sz="1800" dirty="0">
                <a:latin typeface="+mn-ea"/>
                <a:ea typeface="+mn-ea"/>
              </a:rPr>
              <a:t>객체를 생성하여 반환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9761D-803A-457F-8E14-4F211A02B915}"/>
              </a:ext>
            </a:extLst>
          </p:cNvPr>
          <p:cNvSpPr txBox="1"/>
          <p:nvPr/>
        </p:nvSpPr>
        <p:spPr>
          <a:xfrm>
            <a:off x="5552389" y="436698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결과를 </a:t>
            </a:r>
            <a:r>
              <a:rPr lang="en-US" altLang="ko-KR" sz="1800" dirty="0">
                <a:latin typeface="+mn-ea"/>
                <a:ea typeface="+mn-ea"/>
              </a:rPr>
              <a:t>Application</a:t>
            </a:r>
            <a:r>
              <a:rPr lang="ko-KR" altLang="en-US" sz="1800" dirty="0">
                <a:latin typeface="+mn-ea"/>
                <a:ea typeface="+mn-ea"/>
              </a:rPr>
              <a:t>에서 전달해준 </a:t>
            </a:r>
            <a:r>
              <a:rPr lang="en-US" altLang="ko-KR" sz="1800" dirty="0">
                <a:latin typeface="+mn-ea"/>
                <a:ea typeface="+mn-ea"/>
              </a:rPr>
              <a:t>stream/logger</a:t>
            </a:r>
            <a:r>
              <a:rPr lang="ko-KR" altLang="en-US" sz="1800" dirty="0">
                <a:latin typeface="+mn-ea"/>
                <a:ea typeface="+mn-ea"/>
              </a:rPr>
              <a:t>에 정해진대로 출력하는 역할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7FF2F-E892-41BA-B380-5FAEDBC651C6}"/>
              </a:ext>
            </a:extLst>
          </p:cNvPr>
          <p:cNvSpPr txBox="1"/>
          <p:nvPr/>
        </p:nvSpPr>
        <p:spPr>
          <a:xfrm>
            <a:off x="5552389" y="5328895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</a:t>
            </a:r>
            <a:r>
              <a:rPr lang="en-US" altLang="ko-KR" sz="1800" dirty="0">
                <a:latin typeface="+mn-ea"/>
                <a:ea typeface="+mn-ea"/>
              </a:rPr>
              <a:t>Business Logic (ex. </a:t>
            </a:r>
            <a:r>
              <a:rPr lang="en-US" altLang="ko-KR" sz="1800" dirty="0" err="1">
                <a:latin typeface="+mn-ea"/>
                <a:ea typeface="+mn-ea"/>
              </a:rPr>
              <a:t>SsdFullWriteService</a:t>
            </a:r>
            <a:r>
              <a:rPr lang="ko-KR" altLang="en-US" sz="1800" dirty="0">
                <a:latin typeface="+mn-ea"/>
                <a:ea typeface="+mn-ea"/>
              </a:rPr>
              <a:t>는 </a:t>
            </a:r>
            <a:r>
              <a:rPr lang="en-US" altLang="ko-KR" sz="1800" dirty="0">
                <a:latin typeface="+mn-ea"/>
                <a:ea typeface="+mn-ea"/>
              </a:rPr>
              <a:t>Max LBA</a:t>
            </a:r>
            <a:r>
              <a:rPr lang="ko-KR" altLang="en-US" sz="1800" dirty="0">
                <a:latin typeface="+mn-ea"/>
                <a:ea typeface="+mn-ea"/>
              </a:rPr>
              <a:t>까지 하나씩 </a:t>
            </a:r>
            <a:r>
              <a:rPr lang="en-US" altLang="ko-KR" sz="1800" dirty="0">
                <a:latin typeface="+mn-ea"/>
                <a:ea typeface="+mn-ea"/>
              </a:rPr>
              <a:t>Write </a:t>
            </a:r>
            <a:r>
              <a:rPr lang="ko-KR" altLang="en-US" sz="1800" dirty="0">
                <a:latin typeface="+mn-ea"/>
                <a:ea typeface="+mn-ea"/>
              </a:rPr>
              <a:t>하는 </a:t>
            </a:r>
            <a:r>
              <a:rPr lang="en-US" altLang="ko-KR" sz="1800" dirty="0">
                <a:latin typeface="+mn-ea"/>
                <a:ea typeface="+mn-ea"/>
              </a:rPr>
              <a:t>logic</a:t>
            </a:r>
            <a:r>
              <a:rPr lang="ko-KR" altLang="en-US" sz="1800" dirty="0">
                <a:latin typeface="+mn-ea"/>
                <a:ea typeface="+mn-ea"/>
              </a:rPr>
              <a:t>을 가지고 있음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3DAE6-B1CA-4DC0-B3E6-27D018E5522C}"/>
              </a:ext>
            </a:extLst>
          </p:cNvPr>
          <p:cNvSpPr txBox="1"/>
          <p:nvPr/>
        </p:nvSpPr>
        <p:spPr>
          <a:xfrm>
            <a:off x="5552389" y="6032496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기술 종속성이 강한 객체 </a:t>
            </a:r>
            <a:r>
              <a:rPr lang="en-US" altLang="ko-KR" sz="1800" dirty="0">
                <a:latin typeface="+mn-ea"/>
                <a:ea typeface="+mn-ea"/>
              </a:rPr>
              <a:t>(ex. </a:t>
            </a:r>
            <a:r>
              <a:rPr lang="ko-KR" altLang="en-US" sz="1800" dirty="0">
                <a:latin typeface="+mn-ea"/>
                <a:ea typeface="+mn-ea"/>
              </a:rPr>
              <a:t>실제로 </a:t>
            </a:r>
            <a:r>
              <a:rPr lang="en-US" altLang="ko-KR" sz="1800" dirty="0">
                <a:latin typeface="+mn-ea"/>
                <a:ea typeface="+mn-ea"/>
              </a:rPr>
              <a:t>SSD</a:t>
            </a:r>
            <a:r>
              <a:rPr lang="ko-KR" altLang="en-US" sz="1800" dirty="0">
                <a:latin typeface="+mn-ea"/>
                <a:ea typeface="+mn-ea"/>
              </a:rPr>
              <a:t>와 통신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데이터베이스 작업 등등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B5682C-55AB-405E-9D3A-40148AF88FF7}"/>
              </a:ext>
            </a:extLst>
          </p:cNvPr>
          <p:cNvSpPr/>
          <p:nvPr/>
        </p:nvSpPr>
        <p:spPr>
          <a:xfrm>
            <a:off x="269992" y="2144214"/>
            <a:ext cx="186029" cy="42372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327186" y="1708928"/>
            <a:ext cx="6571083" cy="474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A6AE25-C33B-437C-B445-9EAAA595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48" y="2706759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3ED8B-6511-47C2-8D47-2A5716605C09}"/>
              </a:ext>
            </a:extLst>
          </p:cNvPr>
          <p:cNvSpPr txBox="1"/>
          <p:nvPr/>
        </p:nvSpPr>
        <p:spPr>
          <a:xfrm>
            <a:off x="8430913" y="2889934"/>
            <a:ext cx="303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Shell&gt; write 0 0x45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35733" y="199064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575594" y="2095500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사용자로부터 입력을 받음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2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038845" y="4068384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770520" y="4386116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778972" y="2430659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93" y="3575828"/>
            <a:ext cx="5196753" cy="3168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85193" y="3604623"/>
            <a:ext cx="5196753" cy="31072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298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502195" y="470384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332536" y="3685364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6EE8944-1630-47DB-9BF2-1F523068010B}"/>
              </a:ext>
            </a:extLst>
          </p:cNvPr>
          <p:cNvSpPr/>
          <p:nvPr/>
        </p:nvSpPr>
        <p:spPr>
          <a:xfrm rot="20393484">
            <a:off x="236763" y="3484661"/>
            <a:ext cx="738433" cy="134274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19495" y="2581949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2AEF5-95AE-4B3F-932B-8AF5817A98EC}"/>
              </a:ext>
            </a:extLst>
          </p:cNvPr>
          <p:cNvSpPr txBox="1"/>
          <p:nvPr/>
        </p:nvSpPr>
        <p:spPr>
          <a:xfrm>
            <a:off x="7502195" y="5500538"/>
            <a:ext cx="432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Bool IsSupport(</a:t>
            </a:r>
            <a:r>
              <a:rPr lang="en-US" altLang="ko-KR" sz="2000" b="1" dirty="0">
                <a:solidFill>
                  <a:srgbClr val="FF0000"/>
                </a:solidFill>
              </a:rPr>
              <a:t>vector&lt;string&gt;&amp; userInput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B084A-89BB-4D59-B76B-059735EA6E50}"/>
              </a:ext>
            </a:extLst>
          </p:cNvPr>
          <p:cNvSpPr txBox="1"/>
          <p:nvPr/>
        </p:nvSpPr>
        <p:spPr>
          <a:xfrm>
            <a:off x="7805394" y="3429000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vector&lt;ICommandMapper&gt;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4042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2053</Words>
  <Application>Microsoft Office PowerPoint</Application>
  <PresentationFormat>와이드스크린</PresentationFormat>
  <Paragraphs>539</Paragraphs>
  <Slides>62</Slides>
  <Notes>62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PowerPoint 프레젠테이션</vt:lpstr>
      <vt:lpstr>2. 기능 구현 소개 – SSD Class Diagram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PowerPoint 프레젠테이션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PowerPoint 프레젠테이션</vt:lpstr>
      <vt:lpstr>4. Mocking 활용 예시</vt:lpstr>
      <vt:lpstr>4. Mocking 활용 예시</vt:lpstr>
      <vt:lpstr>4. Mocking 활용 예시</vt:lpstr>
      <vt:lpstr>PowerPoint 프레젠테이션</vt:lpstr>
      <vt:lpstr>5. 리팩토링 사례</vt:lpstr>
      <vt:lpstr>5. 리팩토링 사례</vt:lpstr>
      <vt:lpstr>5. 리팩토링 사례</vt:lpstr>
      <vt:lpstr>PowerPoint 프레젠테이션</vt:lpstr>
      <vt:lpstr>6. 디자인 패턴 사용 사례 – Factory Pattern</vt:lpstr>
      <vt:lpstr>6. 디자인 패턴 사용 사례 – Command Pattern</vt:lpstr>
      <vt:lpstr>6. 디자인 패턴 사용 사례 – Strategy Pattern</vt:lpstr>
      <vt:lpstr>PowerPoint 프레젠테이션</vt:lpstr>
      <vt:lpstr>PowerPoint 프레젠테이션</vt:lpstr>
      <vt:lpstr>8.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237</cp:revision>
  <dcterms:created xsi:type="dcterms:W3CDTF">2024-04-15T01:50:35Z</dcterms:created>
  <dcterms:modified xsi:type="dcterms:W3CDTF">2025-05-22T04:02:58Z</dcterms:modified>
</cp:coreProperties>
</file>