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91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55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312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68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075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68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32305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05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874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96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17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186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7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7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8223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04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74671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2317" y="220321"/>
            <a:ext cx="7766936" cy="1646302"/>
          </a:xfrm>
        </p:spPr>
        <p:txBody>
          <a:bodyPr/>
          <a:lstStyle/>
          <a:p>
            <a:pPr algn="ctr"/>
            <a:r>
              <a:rPr lang="en-US" sz="7200" i="1" dirty="0" err="1">
                <a:effectLst>
                  <a:outerShdw blurRad="38100" dist="38100" dir="2700000" algn="tl">
                    <a:srgbClr val="000000">
                      <a:alpha val="43137"/>
                    </a:srgbClr>
                  </a:outerShdw>
                </a:effectLst>
              </a:rPr>
              <a:t>Covidome</a:t>
            </a:r>
            <a:endParaRPr lang="en-US" sz="7200"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07067" y="5108108"/>
            <a:ext cx="7766936" cy="1529571"/>
          </a:xfrm>
        </p:spPr>
        <p:txBody>
          <a:bodyPr>
            <a:normAutofit lnSpcReduction="10000"/>
          </a:bodyPr>
          <a:lstStyle/>
          <a:p>
            <a:pPr algn="l"/>
            <a:r>
              <a:rPr lang="en-US" b="1" i="1" u="sng" dirty="0"/>
              <a:t>Group 18</a:t>
            </a:r>
          </a:p>
          <a:p>
            <a:pPr algn="l"/>
            <a:r>
              <a:rPr lang="en-US" dirty="0" err="1"/>
              <a:t>P.Samarasinghe</a:t>
            </a:r>
            <a:endParaRPr lang="en-US" dirty="0"/>
          </a:p>
          <a:p>
            <a:pPr algn="l"/>
            <a:r>
              <a:rPr lang="en-US" dirty="0" err="1"/>
              <a:t>K.A.G.D.Maheekumara</a:t>
            </a:r>
            <a:endParaRPr lang="en-US" dirty="0"/>
          </a:p>
          <a:p>
            <a:pPr algn="l"/>
            <a:r>
              <a:rPr lang="en-US" dirty="0" err="1"/>
              <a:t>K.K.D.R.P.Kannangara</a:t>
            </a:r>
            <a:endParaRPr lang="en-US" dirty="0"/>
          </a:p>
        </p:txBody>
      </p:sp>
    </p:spTree>
    <p:extLst>
      <p:ext uri="{BB962C8B-B14F-4D97-AF65-F5344CB8AC3E}">
        <p14:creationId xmlns:p14="http://schemas.microsoft.com/office/powerpoint/2010/main" val="268655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1B36-F358-45CF-B20B-22CBFE584D76}"/>
              </a:ext>
            </a:extLst>
          </p:cNvPr>
          <p:cNvSpPr>
            <a:spLocks noGrp="1"/>
          </p:cNvSpPr>
          <p:nvPr>
            <p:ph type="title"/>
          </p:nvPr>
        </p:nvSpPr>
        <p:spPr>
          <a:xfrm>
            <a:off x="2657055" y="2512380"/>
            <a:ext cx="5847752" cy="1518081"/>
          </a:xfrm>
        </p:spPr>
        <p:txBody>
          <a:bodyPr>
            <a:noAutofit/>
          </a:bodyPr>
          <a:lstStyle/>
          <a:p>
            <a:pPr algn="ctr"/>
            <a:r>
              <a:rPr lang="en-US" sz="7200" dirty="0"/>
              <a:t>THANK YOU !</a:t>
            </a:r>
          </a:p>
        </p:txBody>
      </p:sp>
    </p:spTree>
    <p:extLst>
      <p:ext uri="{BB962C8B-B14F-4D97-AF65-F5344CB8AC3E}">
        <p14:creationId xmlns:p14="http://schemas.microsoft.com/office/powerpoint/2010/main" val="282345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517877"/>
          </a:xfrm>
        </p:spPr>
        <p:txBody>
          <a:bodyPr>
            <a:normAutofit fontScale="90000"/>
          </a:bodyPr>
          <a:lstStyle/>
          <a:p>
            <a:r>
              <a:rPr lang="en-US" dirty="0"/>
              <a:t>Problem</a:t>
            </a:r>
            <a:br>
              <a:rPr lang="en-US" dirty="0"/>
            </a:br>
            <a:br>
              <a:rPr lang="en-US" dirty="0"/>
            </a:br>
            <a:r>
              <a:rPr lang="en-US" sz="1800" dirty="0" err="1"/>
              <a:t>Eventhough</a:t>
            </a:r>
            <a:r>
              <a:rPr lang="en-US" sz="1800" dirty="0"/>
              <a:t> the best way to stay away from </a:t>
            </a:r>
            <a:r>
              <a:rPr lang="en-US" sz="1800" dirty="0" err="1"/>
              <a:t>covid</a:t>
            </a:r>
            <a:r>
              <a:rPr lang="en-US" sz="1800" dirty="0"/>
              <a:t> 19 is staying at home in order to satisfy our basic needs and wants we have to interact with people. So is there any way to identify High </a:t>
            </a:r>
            <a:r>
              <a:rPr lang="en-US" sz="1800" dirty="0" err="1"/>
              <a:t>Covid</a:t>
            </a:r>
            <a:r>
              <a:rPr lang="en-US" sz="1800" dirty="0"/>
              <a:t> risky areas?</a:t>
            </a:r>
            <a:br>
              <a:rPr lang="en-US" sz="1600" dirty="0"/>
            </a:br>
            <a:br>
              <a:rPr lang="en-US" sz="1600" dirty="0"/>
            </a:br>
            <a:r>
              <a:rPr lang="en-US" dirty="0"/>
              <a:t>Solution</a:t>
            </a:r>
            <a:br>
              <a:rPr lang="en-US" dirty="0"/>
            </a:br>
            <a:br>
              <a:rPr lang="en-US" dirty="0"/>
            </a:br>
            <a:r>
              <a:rPr lang="en-US" sz="1800" dirty="0"/>
              <a:t>Using this application we can track the location of a person and sending a notification to the user if he enters or leaves a </a:t>
            </a:r>
            <a:r>
              <a:rPr lang="en-US" sz="1800" dirty="0" err="1"/>
              <a:t>covid</a:t>
            </a:r>
            <a:r>
              <a:rPr lang="en-US" sz="1800" dirty="0"/>
              <a:t> red zone (Location with high density of </a:t>
            </a:r>
            <a:r>
              <a:rPr lang="en-US" sz="1800" dirty="0" err="1"/>
              <a:t>covid</a:t>
            </a:r>
            <a:r>
              <a:rPr lang="en-US" sz="1800" dirty="0"/>
              <a:t> patients). Which will help to avoid </a:t>
            </a:r>
            <a:r>
              <a:rPr lang="en-US" sz="1800" dirty="0" err="1"/>
              <a:t>covid</a:t>
            </a:r>
            <a:r>
              <a:rPr lang="en-US" sz="1800" dirty="0"/>
              <a:t> spread to a certain extent.</a:t>
            </a:r>
            <a:br>
              <a:rPr lang="en-US" dirty="0"/>
            </a:br>
            <a:br>
              <a:rPr lang="en-US" dirty="0"/>
            </a:br>
            <a:br>
              <a:rPr lang="en-US" dirty="0"/>
            </a:br>
            <a:endParaRPr lang="en-US" dirty="0"/>
          </a:p>
        </p:txBody>
      </p:sp>
    </p:spTree>
    <p:extLst>
      <p:ext uri="{BB962C8B-B14F-4D97-AF65-F5344CB8AC3E}">
        <p14:creationId xmlns:p14="http://schemas.microsoft.com/office/powerpoint/2010/main" val="407937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825525"/>
          </a:xfrm>
        </p:spPr>
        <p:txBody>
          <a:bodyPr/>
          <a:lstStyle/>
          <a:p>
            <a:r>
              <a:rPr lang="en-US" b="1" dirty="0"/>
              <a:t>System overview and operation</a:t>
            </a:r>
            <a:br>
              <a:rPr lang="en-US" b="1" dirty="0"/>
            </a:br>
            <a:r>
              <a:rPr lang="en-US" sz="2000" b="1" dirty="0"/>
              <a:t>Interconnection between node red and Mobile application</a:t>
            </a:r>
            <a:br>
              <a:rPr lang="en-US" sz="1800" b="1" dirty="0"/>
            </a:br>
            <a:r>
              <a:rPr lang="en-US" sz="1600" b="1" dirty="0"/>
              <a:t> </a:t>
            </a:r>
            <a:br>
              <a:rPr lang="en-US" sz="1600" b="1" dirty="0"/>
            </a:br>
            <a:r>
              <a:rPr lang="en-US" sz="1600" b="1" dirty="0"/>
              <a:t>We use a mobile phone application called </a:t>
            </a:r>
            <a:r>
              <a:rPr lang="en-US" sz="1600" b="1" dirty="0" err="1"/>
              <a:t>owntracks</a:t>
            </a:r>
            <a:r>
              <a:rPr lang="en-US" sz="1600" b="1" dirty="0"/>
              <a:t> which provides the  </a:t>
            </a:r>
            <a:r>
              <a:rPr lang="en-US" sz="1600" b="1" dirty="0" err="1"/>
              <a:t>the</a:t>
            </a:r>
            <a:r>
              <a:rPr lang="en-US" sz="1600" b="1" dirty="0"/>
              <a:t> location of the user. Our location data will be relayed to Node red through a public </a:t>
            </a:r>
            <a:r>
              <a:rPr lang="en-US" sz="1600" b="1" dirty="0" err="1"/>
              <a:t>webhook</a:t>
            </a:r>
            <a:r>
              <a:rPr lang="en-US" sz="1600" b="1" dirty="0"/>
              <a:t> relay address.</a:t>
            </a:r>
            <a:br>
              <a:rPr lang="en-US" sz="1600" b="1" dirty="0"/>
            </a:br>
            <a:br>
              <a:rPr lang="en-US" sz="1800" b="1" dirty="0">
                <a:latin typeface="+mn-lt"/>
              </a:rPr>
            </a:br>
            <a:br>
              <a:rPr lang="en-US" sz="1800" b="1" dirty="0">
                <a:latin typeface="+mn-lt"/>
              </a:rPr>
            </a:br>
            <a:r>
              <a:rPr lang="en-US" sz="1800" b="1" dirty="0">
                <a:latin typeface="+mn-lt"/>
              </a:rPr>
              <a:t>Why </a:t>
            </a:r>
            <a:r>
              <a:rPr lang="en-US" sz="1800" b="1" dirty="0" err="1">
                <a:latin typeface="+mn-lt"/>
              </a:rPr>
              <a:t>webhooks</a:t>
            </a:r>
            <a:r>
              <a:rPr lang="en-US" sz="1800" b="1" dirty="0">
                <a:latin typeface="+mn-lt"/>
              </a:rPr>
              <a:t>?</a:t>
            </a:r>
            <a:br>
              <a:rPr lang="en-US" sz="1800" b="1" dirty="0">
                <a:latin typeface="+mn-lt"/>
              </a:rPr>
            </a:br>
            <a:br>
              <a:rPr lang="en-US" sz="1800" b="1" dirty="0">
                <a:latin typeface="+mn-lt"/>
              </a:rPr>
            </a:br>
            <a:r>
              <a:rPr lang="en-US" sz="1800" dirty="0" err="1">
                <a:latin typeface="+mn-lt"/>
              </a:rPr>
              <a:t>Webhook</a:t>
            </a:r>
            <a:r>
              <a:rPr lang="en-US" sz="1800" dirty="0">
                <a:latin typeface="+mn-lt"/>
              </a:rPr>
              <a:t> Relay provides public endpoints which can accept </a:t>
            </a:r>
            <a:r>
              <a:rPr lang="en-US" sz="1800" dirty="0" err="1">
                <a:latin typeface="+mn-lt"/>
              </a:rPr>
              <a:t>webhooks</a:t>
            </a:r>
            <a:r>
              <a:rPr lang="en-US" sz="1800" dirty="0">
                <a:latin typeface="+mn-lt"/>
              </a:rPr>
              <a:t> and then, based on user defined rules, forward them to either public or internal destinations.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971" y="4411074"/>
            <a:ext cx="3991393" cy="2048100"/>
          </a:xfrm>
          <a:prstGeom prst="rect">
            <a:avLst/>
          </a:prstGeom>
        </p:spPr>
      </p:pic>
    </p:spTree>
    <p:extLst>
      <p:ext uri="{BB962C8B-B14F-4D97-AF65-F5344CB8AC3E}">
        <p14:creationId xmlns:p14="http://schemas.microsoft.com/office/powerpoint/2010/main" val="14697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768432" cy="5507421"/>
          </a:xfrm>
        </p:spPr>
        <p:txBody>
          <a:bodyPr/>
          <a:lstStyle/>
          <a:p>
            <a:r>
              <a:rPr lang="en-US" dirty="0"/>
              <a:t>Node Red operation</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51722"/>
            <a:ext cx="10658072" cy="26423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1" y="3737418"/>
            <a:ext cx="4423217" cy="3021725"/>
          </a:xfrm>
          <a:prstGeom prst="rect">
            <a:avLst/>
          </a:prstGeom>
        </p:spPr>
      </p:pic>
    </p:spTree>
    <p:extLst>
      <p:ext uri="{BB962C8B-B14F-4D97-AF65-F5344CB8AC3E}">
        <p14:creationId xmlns:p14="http://schemas.microsoft.com/office/powerpoint/2010/main" val="336996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6CC8-BBBF-4FB0-9F97-3D3AE8EA844D}"/>
              </a:ext>
            </a:extLst>
          </p:cNvPr>
          <p:cNvSpPr>
            <a:spLocks noGrp="1"/>
          </p:cNvSpPr>
          <p:nvPr>
            <p:ph type="title"/>
          </p:nvPr>
        </p:nvSpPr>
        <p:spPr>
          <a:xfrm>
            <a:off x="677334" y="609600"/>
            <a:ext cx="8596668" cy="1237488"/>
          </a:xfrm>
        </p:spPr>
        <p:txBody>
          <a:bodyPr>
            <a:normAutofit fontScale="90000"/>
          </a:bodyPr>
          <a:lstStyle/>
          <a:p>
            <a:r>
              <a:rPr lang="en-US" dirty="0"/>
              <a:t>Node Red to Node MCU</a:t>
            </a:r>
            <a:br>
              <a:rPr lang="en-US" dirty="0"/>
            </a:br>
            <a:br>
              <a:rPr lang="en-US" dirty="0"/>
            </a:br>
            <a:r>
              <a:rPr lang="en-US" sz="2700" b="1" u="sng" dirty="0">
                <a:solidFill>
                  <a:schemeClr val="tx1"/>
                </a:solidFill>
              </a:rPr>
              <a:t>Flow chart</a:t>
            </a:r>
            <a:br>
              <a:rPr lang="en-US" dirty="0"/>
            </a:br>
            <a:endParaRPr lang="en-US" dirty="0"/>
          </a:p>
        </p:txBody>
      </p:sp>
      <p:sp>
        <p:nvSpPr>
          <p:cNvPr id="3" name="Rectangle: Rounded Corners 2">
            <a:extLst>
              <a:ext uri="{FF2B5EF4-FFF2-40B4-BE49-F238E27FC236}">
                <a16:creationId xmlns:a16="http://schemas.microsoft.com/office/drawing/2014/main" id="{B8585159-3B3C-46E6-807F-4734CB4B46F8}"/>
              </a:ext>
            </a:extLst>
          </p:cNvPr>
          <p:cNvSpPr/>
          <p:nvPr/>
        </p:nvSpPr>
        <p:spPr>
          <a:xfrm>
            <a:off x="922283" y="2392417"/>
            <a:ext cx="1300656" cy="496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NODE RED</a:t>
            </a:r>
          </a:p>
        </p:txBody>
      </p:sp>
      <p:sp>
        <p:nvSpPr>
          <p:cNvPr id="4" name="Rectangle: Rounded Corners 3">
            <a:extLst>
              <a:ext uri="{FF2B5EF4-FFF2-40B4-BE49-F238E27FC236}">
                <a16:creationId xmlns:a16="http://schemas.microsoft.com/office/drawing/2014/main" id="{612F0317-D62F-4E01-A016-0FE6E1F972E0}"/>
              </a:ext>
            </a:extLst>
          </p:cNvPr>
          <p:cNvSpPr/>
          <p:nvPr/>
        </p:nvSpPr>
        <p:spPr>
          <a:xfrm>
            <a:off x="4188371" y="2392417"/>
            <a:ext cx="1300656" cy="496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solidFill>
              </a:rPr>
              <a:t>MQTT </a:t>
            </a:r>
            <a:r>
              <a:rPr lang="en-US" b="1" dirty="0" err="1">
                <a:solidFill>
                  <a:schemeClr val="accent5"/>
                </a:solidFill>
              </a:rPr>
              <a:t>Brocker</a:t>
            </a:r>
            <a:endParaRPr lang="en-US" b="1" dirty="0">
              <a:solidFill>
                <a:schemeClr val="accent5"/>
              </a:solidFill>
            </a:endParaRPr>
          </a:p>
        </p:txBody>
      </p:sp>
      <p:sp>
        <p:nvSpPr>
          <p:cNvPr id="5" name="Rectangle: Rounded Corners 4">
            <a:extLst>
              <a:ext uri="{FF2B5EF4-FFF2-40B4-BE49-F238E27FC236}">
                <a16:creationId xmlns:a16="http://schemas.microsoft.com/office/drawing/2014/main" id="{FBF4684C-BEBF-47F9-B50B-28BC3D0F086A}"/>
              </a:ext>
            </a:extLst>
          </p:cNvPr>
          <p:cNvSpPr/>
          <p:nvPr/>
        </p:nvSpPr>
        <p:spPr>
          <a:xfrm>
            <a:off x="7596352" y="2392417"/>
            <a:ext cx="1300656" cy="496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5"/>
                </a:solidFill>
              </a:rPr>
              <a:t>NodeMCU</a:t>
            </a:r>
            <a:endParaRPr lang="en-US" b="1" dirty="0">
              <a:solidFill>
                <a:schemeClr val="accent5"/>
              </a:solidFill>
            </a:endParaRPr>
          </a:p>
        </p:txBody>
      </p:sp>
      <p:sp>
        <p:nvSpPr>
          <p:cNvPr id="6" name="Arrow: Right 5">
            <a:extLst>
              <a:ext uri="{FF2B5EF4-FFF2-40B4-BE49-F238E27FC236}">
                <a16:creationId xmlns:a16="http://schemas.microsoft.com/office/drawing/2014/main" id="{6126FDBA-91E3-4482-9A52-7551475B3276}"/>
              </a:ext>
            </a:extLst>
          </p:cNvPr>
          <p:cNvSpPr/>
          <p:nvPr/>
        </p:nvSpPr>
        <p:spPr>
          <a:xfrm>
            <a:off x="2693933" y="2514600"/>
            <a:ext cx="1023445" cy="252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9E3336-82A6-49CD-AC4A-FD1DE006AEDB}"/>
              </a:ext>
            </a:extLst>
          </p:cNvPr>
          <p:cNvSpPr/>
          <p:nvPr/>
        </p:nvSpPr>
        <p:spPr>
          <a:xfrm>
            <a:off x="6030967" y="2514600"/>
            <a:ext cx="1023445" cy="252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F2D647D-C6C1-4D24-B3CF-27E72FABC0E5}"/>
              </a:ext>
            </a:extLst>
          </p:cNvPr>
          <p:cNvSpPr txBox="1">
            <a:spLocks/>
          </p:cNvSpPr>
          <p:nvPr/>
        </p:nvSpPr>
        <p:spPr>
          <a:xfrm>
            <a:off x="829734" y="3390900"/>
            <a:ext cx="8596668" cy="269459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2100" dirty="0"/>
              <a:t>We send a message from NODE Red to node </a:t>
            </a:r>
            <a:r>
              <a:rPr lang="en-US" sz="2100" dirty="0" err="1"/>
              <a:t>mcu</a:t>
            </a:r>
            <a:r>
              <a:rPr lang="en-US" sz="2100" dirty="0"/>
              <a:t> using MQTT client.</a:t>
            </a:r>
          </a:p>
          <a:p>
            <a:pPr marL="285750" indent="-285750">
              <a:buFont typeface="Wingdings" panose="05000000000000000000" pitchFamily="2" charset="2"/>
              <a:buChar char="v"/>
            </a:pPr>
            <a:r>
              <a:rPr lang="en-US" sz="2100" dirty="0"/>
              <a:t>MQTT has very small clients.</a:t>
            </a:r>
          </a:p>
          <a:p>
            <a:pPr marL="285750" indent="-285750">
              <a:buFont typeface="Wingdings" panose="05000000000000000000" pitchFamily="2" charset="2"/>
              <a:buChar char="v"/>
            </a:pPr>
            <a:r>
              <a:rPr lang="en-US" sz="2100" dirty="0"/>
              <a:t>So we can use minimal resources such as small microcontrollers.</a:t>
            </a:r>
          </a:p>
          <a:p>
            <a:pPr marL="285750" indent="-285750">
              <a:buFont typeface="Wingdings" panose="05000000000000000000" pitchFamily="2" charset="2"/>
              <a:buChar char="v"/>
            </a:pPr>
            <a:r>
              <a:rPr lang="en-US" sz="2100" dirty="0"/>
              <a:t>It has a very small message head so we can reduce network bandwidth.</a:t>
            </a:r>
          </a:p>
          <a:p>
            <a:pPr marL="285750" indent="-285750">
              <a:buFont typeface="Wingdings" panose="05000000000000000000" pitchFamily="2" charset="2"/>
              <a:buChar char="v"/>
            </a:pPr>
            <a:r>
              <a:rPr lang="en-US" sz="2100" dirty="0"/>
              <a:t>Also low power is required.</a:t>
            </a:r>
          </a:p>
          <a:p>
            <a:pPr marL="285750" indent="-285750">
              <a:buFont typeface="Wingdings" panose="05000000000000000000" pitchFamily="2" charset="2"/>
              <a:buChar char="v"/>
            </a:pPr>
            <a:r>
              <a:rPr lang="en-US" sz="2100" dirty="0"/>
              <a:t>NODE RED – sever.</a:t>
            </a:r>
          </a:p>
          <a:p>
            <a:pPr marL="285750" indent="-285750">
              <a:buFont typeface="Wingdings" panose="05000000000000000000" pitchFamily="2" charset="2"/>
              <a:buChar char="v"/>
            </a:pPr>
            <a:r>
              <a:rPr lang="en-US" sz="2100" dirty="0"/>
              <a:t>ESP 8266 – client.</a:t>
            </a:r>
          </a:p>
          <a:p>
            <a:pPr marL="285750" indent="-285750">
              <a:buFont typeface="Wingdings" panose="05000000000000000000" pitchFamily="2" charset="2"/>
              <a:buChar char="v"/>
            </a:pPr>
            <a:r>
              <a:rPr lang="en-US" sz="2100" dirty="0"/>
              <a:t>NODE RED publish topic location and the ESP which act as the client subscribe to this topic.</a:t>
            </a:r>
          </a:p>
          <a:p>
            <a:endParaRPr lang="en-US" sz="2100" dirty="0"/>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endParaRPr lang="en-US" sz="1800" dirty="0"/>
          </a:p>
          <a:p>
            <a:endParaRPr lang="en-US" sz="1800" dirty="0"/>
          </a:p>
        </p:txBody>
      </p:sp>
    </p:spTree>
    <p:extLst>
      <p:ext uri="{BB962C8B-B14F-4D97-AF65-F5344CB8AC3E}">
        <p14:creationId xmlns:p14="http://schemas.microsoft.com/office/powerpoint/2010/main" val="3055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6982-54AF-40DD-B9D0-40F244312251}"/>
              </a:ext>
            </a:extLst>
          </p:cNvPr>
          <p:cNvSpPr>
            <a:spLocks noGrp="1"/>
          </p:cNvSpPr>
          <p:nvPr>
            <p:ph type="title"/>
          </p:nvPr>
        </p:nvSpPr>
        <p:spPr>
          <a:xfrm>
            <a:off x="842872" y="759372"/>
            <a:ext cx="11004914" cy="5554718"/>
          </a:xfrm>
        </p:spPr>
        <p:txBody>
          <a:bodyPr/>
          <a:lstStyle/>
          <a:p>
            <a:r>
              <a:rPr lang="en-US" dirty="0"/>
              <a:t>Node </a:t>
            </a:r>
            <a:r>
              <a:rPr lang="en-US"/>
              <a:t>Red operation</a:t>
            </a:r>
            <a:endParaRPr lang="en-US" dirty="0"/>
          </a:p>
        </p:txBody>
      </p:sp>
      <p:pic>
        <p:nvPicPr>
          <p:cNvPr id="4" name="Picture 3">
            <a:extLst>
              <a:ext uri="{FF2B5EF4-FFF2-40B4-BE49-F238E27FC236}">
                <a16:creationId xmlns:a16="http://schemas.microsoft.com/office/drawing/2014/main" id="{CA428C22-E7AC-49D3-B400-85FED7EC4BAB}"/>
              </a:ext>
            </a:extLst>
          </p:cNvPr>
          <p:cNvPicPr>
            <a:picLocks noChangeAspect="1"/>
          </p:cNvPicPr>
          <p:nvPr/>
        </p:nvPicPr>
        <p:blipFill>
          <a:blip r:embed="rId2"/>
          <a:stretch>
            <a:fillRect/>
          </a:stretch>
        </p:blipFill>
        <p:spPr>
          <a:xfrm>
            <a:off x="3338421" y="2156421"/>
            <a:ext cx="5151310" cy="3468585"/>
          </a:xfrm>
          <a:prstGeom prst="rect">
            <a:avLst/>
          </a:prstGeom>
        </p:spPr>
      </p:pic>
    </p:spTree>
    <p:extLst>
      <p:ext uri="{BB962C8B-B14F-4D97-AF65-F5344CB8AC3E}">
        <p14:creationId xmlns:p14="http://schemas.microsoft.com/office/powerpoint/2010/main" val="222851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A436A-4A4A-47B4-882C-15204F00D083}"/>
              </a:ext>
            </a:extLst>
          </p:cNvPr>
          <p:cNvSpPr>
            <a:spLocks noGrp="1"/>
          </p:cNvSpPr>
          <p:nvPr>
            <p:ph type="title"/>
          </p:nvPr>
        </p:nvSpPr>
        <p:spPr/>
        <p:txBody>
          <a:bodyPr/>
          <a:lstStyle/>
          <a:p>
            <a:r>
              <a:rPr lang="en-US" dirty="0" err="1"/>
              <a:t>NodeMCU</a:t>
            </a:r>
            <a:r>
              <a:rPr lang="en-US" dirty="0"/>
              <a:t> to Mobile Phone</a:t>
            </a:r>
          </a:p>
        </p:txBody>
      </p:sp>
      <p:sp>
        <p:nvSpPr>
          <p:cNvPr id="4" name="Content Placeholder 3">
            <a:extLst>
              <a:ext uri="{FF2B5EF4-FFF2-40B4-BE49-F238E27FC236}">
                <a16:creationId xmlns:a16="http://schemas.microsoft.com/office/drawing/2014/main" id="{686259EB-AC7D-4159-BFEE-40D0FEAAD7BC}"/>
              </a:ext>
            </a:extLst>
          </p:cNvPr>
          <p:cNvSpPr>
            <a:spLocks noGrp="1"/>
          </p:cNvSpPr>
          <p:nvPr>
            <p:ph idx="1"/>
          </p:nvPr>
        </p:nvSpPr>
        <p:spPr/>
        <p:txBody>
          <a:bodyPr>
            <a:normAutofit/>
          </a:bodyPr>
          <a:lstStyle/>
          <a:p>
            <a:r>
              <a:rPr lang="en-US" dirty="0"/>
              <a:t>For this task , we use BLYNK app.</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descr="Diagram&#10;&#10;Description automatically generated">
            <a:extLst>
              <a:ext uri="{FF2B5EF4-FFF2-40B4-BE49-F238E27FC236}">
                <a16:creationId xmlns:a16="http://schemas.microsoft.com/office/drawing/2014/main" id="{BB340C9C-94F0-4DCC-9AAB-FFC51E7074FC}"/>
              </a:ext>
            </a:extLst>
          </p:cNvPr>
          <p:cNvPicPr>
            <a:picLocks noChangeAspect="1"/>
          </p:cNvPicPr>
          <p:nvPr/>
        </p:nvPicPr>
        <p:blipFill>
          <a:blip r:embed="rId2"/>
          <a:stretch>
            <a:fillRect/>
          </a:stretch>
        </p:blipFill>
        <p:spPr>
          <a:xfrm>
            <a:off x="2171700" y="2820458"/>
            <a:ext cx="4717246" cy="3523192"/>
          </a:xfrm>
          <a:prstGeom prst="rect">
            <a:avLst/>
          </a:prstGeom>
        </p:spPr>
      </p:pic>
    </p:spTree>
    <p:extLst>
      <p:ext uri="{BB962C8B-B14F-4D97-AF65-F5344CB8AC3E}">
        <p14:creationId xmlns:p14="http://schemas.microsoft.com/office/powerpoint/2010/main" val="354353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F7137-F00D-4FFE-8284-D13952EF90B6}"/>
              </a:ext>
            </a:extLst>
          </p:cNvPr>
          <p:cNvSpPr>
            <a:spLocks noGrp="1"/>
          </p:cNvSpPr>
          <p:nvPr>
            <p:ph idx="1"/>
          </p:nvPr>
        </p:nvSpPr>
        <p:spPr>
          <a:xfrm>
            <a:off x="677334" y="617869"/>
            <a:ext cx="8596668" cy="5622262"/>
          </a:xfrm>
        </p:spPr>
        <p:txBody>
          <a:bodyPr/>
          <a:lstStyle/>
          <a:p>
            <a:endParaRPr lang="en-US" dirty="0"/>
          </a:p>
          <a:p>
            <a:r>
              <a:rPr lang="en-US" dirty="0"/>
              <a:t>The mobile app looks like this when the person is in the safe zone.</a:t>
            </a:r>
          </a:p>
          <a:p>
            <a:endParaRPr lang="en-US" dirty="0"/>
          </a:p>
          <a:p>
            <a:endParaRPr lang="en-US" dirty="0"/>
          </a:p>
          <a:p>
            <a:endParaRPr lang="en-US" dirty="0"/>
          </a:p>
          <a:p>
            <a:endParaRPr lang="en-US" dirty="0"/>
          </a:p>
          <a:p>
            <a:endParaRPr lang="en-US" dirty="0"/>
          </a:p>
          <a:p>
            <a:pPr marL="0" indent="0">
              <a:buNone/>
            </a:pPr>
            <a:endParaRPr lang="en-US" dirty="0"/>
          </a:p>
          <a:p>
            <a:r>
              <a:rPr lang="en-US" dirty="0"/>
              <a:t>In the </a:t>
            </a:r>
            <a:r>
              <a:rPr lang="en-US" dirty="0" err="1"/>
              <a:t>NodeMCU</a:t>
            </a:r>
            <a:r>
              <a:rPr lang="en-US" dirty="0"/>
              <a:t> , We analyze the received payload.</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1021BF3-D60E-44BE-928F-DE6309430241}"/>
              </a:ext>
            </a:extLst>
          </p:cNvPr>
          <p:cNvPicPr>
            <a:picLocks noChangeAspect="1"/>
          </p:cNvPicPr>
          <p:nvPr/>
        </p:nvPicPr>
        <p:blipFill>
          <a:blip r:embed="rId2"/>
          <a:stretch>
            <a:fillRect/>
          </a:stretch>
        </p:blipFill>
        <p:spPr>
          <a:xfrm>
            <a:off x="2075910" y="4307942"/>
            <a:ext cx="3806622" cy="1932189"/>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B188A8D1-3FD9-4FFA-A304-0FFE392F20A9}"/>
              </a:ext>
            </a:extLst>
          </p:cNvPr>
          <p:cNvPicPr>
            <a:picLocks noChangeAspect="1"/>
          </p:cNvPicPr>
          <p:nvPr/>
        </p:nvPicPr>
        <p:blipFill>
          <a:blip r:embed="rId3"/>
          <a:stretch>
            <a:fillRect/>
          </a:stretch>
        </p:blipFill>
        <p:spPr>
          <a:xfrm>
            <a:off x="3422853" y="1417969"/>
            <a:ext cx="1112735" cy="2409984"/>
          </a:xfrm>
          <a:prstGeom prst="rect">
            <a:avLst/>
          </a:prstGeom>
        </p:spPr>
      </p:pic>
    </p:spTree>
    <p:extLst>
      <p:ext uri="{BB962C8B-B14F-4D97-AF65-F5344CB8AC3E}">
        <p14:creationId xmlns:p14="http://schemas.microsoft.com/office/powerpoint/2010/main" val="177743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275E0-1B10-4A65-BA8E-D710CDFC00AA}"/>
              </a:ext>
            </a:extLst>
          </p:cNvPr>
          <p:cNvSpPr>
            <a:spLocks noGrp="1"/>
          </p:cNvSpPr>
          <p:nvPr>
            <p:ph idx="1"/>
          </p:nvPr>
        </p:nvSpPr>
        <p:spPr>
          <a:xfrm>
            <a:off x="724959" y="808039"/>
            <a:ext cx="8596668" cy="5564186"/>
          </a:xfrm>
        </p:spPr>
        <p:txBody>
          <a:bodyPr>
            <a:normAutofit fontScale="92500" lnSpcReduction="10000"/>
          </a:bodyPr>
          <a:lstStyle/>
          <a:p>
            <a:r>
              <a:rPr lang="en-US" dirty="0"/>
              <a:t>When the person enters a covid affected zone , the app will notify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914400" lvl="2" indent="0">
              <a:buNone/>
            </a:pPr>
            <a:r>
              <a:rPr lang="en-US" dirty="0"/>
              <a:t>	</a:t>
            </a:r>
            <a:r>
              <a:rPr lang="en-US" b="1" dirty="0"/>
              <a:t>(A)						    (B)						     (C)</a:t>
            </a:r>
          </a:p>
          <a:p>
            <a:endParaRPr lang="en-US" dirty="0"/>
          </a:p>
          <a:p>
            <a:endParaRPr lang="en-US" dirty="0"/>
          </a:p>
          <a:p>
            <a:pPr marL="0" indent="0">
              <a:buNone/>
            </a:pPr>
            <a:r>
              <a:rPr lang="en-US" dirty="0"/>
              <a:t> </a:t>
            </a:r>
          </a:p>
        </p:txBody>
      </p:sp>
      <p:pic>
        <p:nvPicPr>
          <p:cNvPr id="11" name="Picture 10" descr="Chart, bubble chart&#10;&#10;Description automatically generated">
            <a:extLst>
              <a:ext uri="{FF2B5EF4-FFF2-40B4-BE49-F238E27FC236}">
                <a16:creationId xmlns:a16="http://schemas.microsoft.com/office/drawing/2014/main" id="{86B6074C-FF75-439F-87DA-BE56E2296365}"/>
              </a:ext>
            </a:extLst>
          </p:cNvPr>
          <p:cNvPicPr>
            <a:picLocks noChangeAspect="1"/>
          </p:cNvPicPr>
          <p:nvPr/>
        </p:nvPicPr>
        <p:blipFill>
          <a:blip r:embed="rId2"/>
          <a:stretch>
            <a:fillRect/>
          </a:stretch>
        </p:blipFill>
        <p:spPr>
          <a:xfrm>
            <a:off x="1512391" y="1355062"/>
            <a:ext cx="1539255" cy="3333750"/>
          </a:xfrm>
          <a:prstGeom prst="rect">
            <a:avLst/>
          </a:prstGeom>
        </p:spPr>
      </p:pic>
      <p:pic>
        <p:nvPicPr>
          <p:cNvPr id="13" name="Picture 12" descr="Diagram&#10;&#10;Description automatically generated with low confidence">
            <a:extLst>
              <a:ext uri="{FF2B5EF4-FFF2-40B4-BE49-F238E27FC236}">
                <a16:creationId xmlns:a16="http://schemas.microsoft.com/office/drawing/2014/main" id="{0852FD19-9F7F-4302-8037-1E3F9F060EE5}"/>
              </a:ext>
            </a:extLst>
          </p:cNvPr>
          <p:cNvPicPr>
            <a:picLocks noChangeAspect="1"/>
          </p:cNvPicPr>
          <p:nvPr/>
        </p:nvPicPr>
        <p:blipFill>
          <a:blip r:embed="rId3"/>
          <a:stretch>
            <a:fillRect/>
          </a:stretch>
        </p:blipFill>
        <p:spPr>
          <a:xfrm>
            <a:off x="4465142" y="1355062"/>
            <a:ext cx="1539255" cy="3333750"/>
          </a:xfrm>
          <a:prstGeom prst="rect">
            <a:avLst/>
          </a:prstGeom>
        </p:spPr>
      </p:pic>
      <p:pic>
        <p:nvPicPr>
          <p:cNvPr id="15" name="Picture 14" descr="Graphical user interface&#10;&#10;Description automatically generated with medium confidence">
            <a:extLst>
              <a:ext uri="{FF2B5EF4-FFF2-40B4-BE49-F238E27FC236}">
                <a16:creationId xmlns:a16="http://schemas.microsoft.com/office/drawing/2014/main" id="{4EDF609D-D7D8-400B-A6C5-6C98C5CD191A}"/>
              </a:ext>
            </a:extLst>
          </p:cNvPr>
          <p:cNvPicPr>
            <a:picLocks noChangeAspect="1"/>
          </p:cNvPicPr>
          <p:nvPr/>
        </p:nvPicPr>
        <p:blipFill>
          <a:blip r:embed="rId4"/>
          <a:stretch>
            <a:fillRect/>
          </a:stretch>
        </p:blipFill>
        <p:spPr>
          <a:xfrm>
            <a:off x="7235436" y="1319474"/>
            <a:ext cx="1583233" cy="3429000"/>
          </a:xfrm>
          <a:prstGeom prst="rect">
            <a:avLst/>
          </a:prstGeom>
        </p:spPr>
      </p:pic>
    </p:spTree>
    <p:extLst>
      <p:ext uri="{BB962C8B-B14F-4D97-AF65-F5344CB8AC3E}">
        <p14:creationId xmlns:p14="http://schemas.microsoft.com/office/powerpoint/2010/main" val="943150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249</TotalTime>
  <Words>392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Covidome</vt:lpstr>
      <vt:lpstr>Problem  Eventhough the best way to stay away from covid 19 is staying at home in order to satisfy our basic needs and wants we have to interact with people. So is there any way to identify High Covid risky areas?  Solution  Using this application we can track the location of a person and sending a notification to the user if he enters or leaves a covid red zone (Location with high density of covid patients). Which will help to avoid covid spread to a certain extent.   </vt:lpstr>
      <vt:lpstr>System overview and operation Interconnection between node red and Mobile application   We use a mobile phone application called owntracks which provides the  the location of the user. Our location data will be relayed to Node red through a public webhook relay address.   Why webhooks?  Webhook Relay provides public endpoints which can accept webhooks and then, based on user defined rules, forward them to either public or internal destinations.</vt:lpstr>
      <vt:lpstr>Node Red operation </vt:lpstr>
      <vt:lpstr>Node Red to Node MCU  Flow chart </vt:lpstr>
      <vt:lpstr>Node Red operation</vt:lpstr>
      <vt:lpstr>NodeMCU to Mobile Phone</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Covidome</dc:title>
  <dc:creator>Prishan samarasinghe</dc:creator>
  <cp:lastModifiedBy>Pabasara Kannangara</cp:lastModifiedBy>
  <cp:revision>16</cp:revision>
  <dcterms:created xsi:type="dcterms:W3CDTF">2021-07-08T18:29:39Z</dcterms:created>
  <dcterms:modified xsi:type="dcterms:W3CDTF">2021-07-09T09:31:56Z</dcterms:modified>
</cp:coreProperties>
</file>