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27432000" cy="36576000"/>
  <p:notesSz cx="6858000" cy="9144000"/>
  <p:defaultText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7">
          <p15:clr>
            <a:srgbClr val="A4A3A4"/>
          </p15:clr>
        </p15:guide>
        <p15:guide id="2" orient="horz" pos="320">
          <p15:clr>
            <a:srgbClr val="A4A3A4"/>
          </p15:clr>
        </p15:guide>
        <p15:guide id="3" orient="horz" pos="22400">
          <p15:clr>
            <a:srgbClr val="A4A3A4"/>
          </p15:clr>
        </p15:guide>
        <p15:guide id="4" orient="horz">
          <p15:clr>
            <a:srgbClr val="A4A3A4"/>
          </p15:clr>
        </p15:guide>
        <p15:guide id="5" pos="364">
          <p15:clr>
            <a:srgbClr val="A4A3A4"/>
          </p15:clr>
        </p15:guide>
        <p15:guide id="6" pos="1691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03030"/>
    <a:srgbClr val="BEA55F"/>
    <a:srgbClr val="C3AA61"/>
    <a:srgbClr val="FFA5A2"/>
    <a:srgbClr val="FFFF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3" autoAdjust="0"/>
    <p:restoredTop sz="83079" autoAdjust="0"/>
  </p:normalViewPr>
  <p:slideViewPr>
    <p:cSldViewPr snapToGrid="0" snapToObjects="1" showGuides="1">
      <p:cViewPr>
        <p:scale>
          <a:sx n="50" d="100"/>
          <a:sy n="50" d="100"/>
        </p:scale>
        <p:origin x="546" y="-5586"/>
      </p:cViewPr>
      <p:guideLst>
        <p:guide orient="horz" pos="3687"/>
        <p:guide orient="horz" pos="320"/>
        <p:guide orient="horz" pos="22400"/>
        <p:guide orient="horz"/>
        <p:guide pos="364"/>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Desktop\CSC%202021%20Eu%20dai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Desktop\CSC%202021%20Eu.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Desktop\CSC%202021%20Eu.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Desktop\CSC%202021%20data%20calcu.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Sheet1!$AI$1</c:f>
              <c:strCache>
                <c:ptCount val="1"/>
                <c:pt idx="0">
                  <c:v>ehw day</c:v>
                </c:pt>
              </c:strCache>
            </c:strRef>
          </c:tx>
          <c:spPr>
            <a:ln w="28575" cap="rnd">
              <a:solidFill>
                <a:schemeClr val="accent1"/>
              </a:solidFill>
              <a:round/>
            </a:ln>
            <a:effectLst/>
          </c:spPr>
          <c:marker>
            <c:symbol val="none"/>
          </c:marker>
          <c:val>
            <c:numRef>
              <c:f>Sheet1!$AI$2:$AI$333</c:f>
              <c:numCache>
                <c:formatCode>General</c:formatCode>
                <c:ptCount val="332"/>
                <c:pt idx="0">
                  <c:v>11954.7859027085</c:v>
                </c:pt>
                <c:pt idx="1">
                  <c:v>10479.115481553999</c:v>
                </c:pt>
                <c:pt idx="2">
                  <c:v>10778.9767229395</c:v>
                </c:pt>
                <c:pt idx="3">
                  <c:v>9787.4086424578109</c:v>
                </c:pt>
                <c:pt idx="4">
                  <c:v>8637.4795520675998</c:v>
                </c:pt>
                <c:pt idx="5">
                  <c:v>10479.5581445937</c:v>
                </c:pt>
                <c:pt idx="6">
                  <c:v>10356.919143363901</c:v>
                </c:pt>
                <c:pt idx="7">
                  <c:v>10417.592842551499</c:v>
                </c:pt>
                <c:pt idx="8">
                  <c:v>10239.875223815399</c:v>
                </c:pt>
                <c:pt idx="9">
                  <c:v>11686.495130386</c:v>
                </c:pt>
                <c:pt idx="10">
                  <c:v>11743.096553576799</c:v>
                </c:pt>
                <c:pt idx="11">
                  <c:v>10892.676528595401</c:v>
                </c:pt>
                <c:pt idx="12">
                  <c:v>8094.8283465371096</c:v>
                </c:pt>
                <c:pt idx="13">
                  <c:v>8755.3139678894295</c:v>
                </c:pt>
                <c:pt idx="14">
                  <c:v>8995.6679671507209</c:v>
                </c:pt>
                <c:pt idx="15">
                  <c:v>7998.3193202866896</c:v>
                </c:pt>
                <c:pt idx="16">
                  <c:v>8962.8466289820499</c:v>
                </c:pt>
                <c:pt idx="17">
                  <c:v>9607.7839504224194</c:v>
                </c:pt>
                <c:pt idx="18">
                  <c:v>8728.4974611000998</c:v>
                </c:pt>
                <c:pt idx="19">
                  <c:v>9703.43360712715</c:v>
                </c:pt>
                <c:pt idx="20">
                  <c:v>9349.3399335375198</c:v>
                </c:pt>
                <c:pt idx="21">
                  <c:v>7926.0582687095803</c:v>
                </c:pt>
                <c:pt idx="22">
                  <c:v>8137.1551604257902</c:v>
                </c:pt>
                <c:pt idx="23">
                  <c:v>10813.909344004</c:v>
                </c:pt>
                <c:pt idx="24">
                  <c:v>10783.021307998</c:v>
                </c:pt>
                <c:pt idx="25">
                  <c:v>11213.1095502438</c:v>
                </c:pt>
                <c:pt idx="26">
                  <c:v>9093.1326470171298</c:v>
                </c:pt>
                <c:pt idx="27">
                  <c:v>5941.5080404498003</c:v>
                </c:pt>
                <c:pt idx="28">
                  <c:v>5453.3252325247704</c:v>
                </c:pt>
                <c:pt idx="29">
                  <c:v>7384.1217248806897</c:v>
                </c:pt>
                <c:pt idx="30">
                  <c:v>8769.2142196600198</c:v>
                </c:pt>
                <c:pt idx="31">
                  <c:v>8539.3686904242695</c:v>
                </c:pt>
                <c:pt idx="32">
                  <c:v>7436.0018611656697</c:v>
                </c:pt>
                <c:pt idx="33">
                  <c:v>6032.7268942787796</c:v>
                </c:pt>
                <c:pt idx="34">
                  <c:v>8616.4290357258906</c:v>
                </c:pt>
                <c:pt idx="35">
                  <c:v>8681.4209863811993</c:v>
                </c:pt>
                <c:pt idx="36">
                  <c:v>7821.0156584792803</c:v>
                </c:pt>
                <c:pt idx="37">
                  <c:v>5691.8064449520298</c:v>
                </c:pt>
                <c:pt idx="38">
                  <c:v>8025.5646987402997</c:v>
                </c:pt>
                <c:pt idx="39">
                  <c:v>8173.7516160403202</c:v>
                </c:pt>
                <c:pt idx="40">
                  <c:v>7581.9962472581401</c:v>
                </c:pt>
                <c:pt idx="41">
                  <c:v>6435.91814309854</c:v>
                </c:pt>
                <c:pt idx="42">
                  <c:v>5904.1988239148404</c:v>
                </c:pt>
                <c:pt idx="43">
                  <c:v>6108.3495264467001</c:v>
                </c:pt>
                <c:pt idx="44">
                  <c:v>5325.6587137706902</c:v>
                </c:pt>
                <c:pt idx="45">
                  <c:v>5588.1590246040996</c:v>
                </c:pt>
                <c:pt idx="46">
                  <c:v>4993.0481399828896</c:v>
                </c:pt>
                <c:pt idx="47">
                  <c:v>6578.7363418485202</c:v>
                </c:pt>
                <c:pt idx="48">
                  <c:v>10115.059296941899</c:v>
                </c:pt>
                <c:pt idx="49">
                  <c:v>8993.0394515325406</c:v>
                </c:pt>
                <c:pt idx="50">
                  <c:v>8125.8796683771297</c:v>
                </c:pt>
                <c:pt idx="51">
                  <c:v>9475.75719114809</c:v>
                </c:pt>
                <c:pt idx="52">
                  <c:v>10683.953013803701</c:v>
                </c:pt>
                <c:pt idx="53">
                  <c:v>8337.3057892984598</c:v>
                </c:pt>
                <c:pt idx="54">
                  <c:v>6902.3324679696298</c:v>
                </c:pt>
                <c:pt idx="55">
                  <c:v>8528.0037351501196</c:v>
                </c:pt>
                <c:pt idx="56">
                  <c:v>7972.4669741755597</c:v>
                </c:pt>
                <c:pt idx="57">
                  <c:v>6719.1537849234301</c:v>
                </c:pt>
                <c:pt idx="58">
                  <c:v>8729.3247185796099</c:v>
                </c:pt>
                <c:pt idx="59">
                  <c:v>9489.0807893947804</c:v>
                </c:pt>
                <c:pt idx="60">
                  <c:v>7657.3858996977297</c:v>
                </c:pt>
                <c:pt idx="61">
                  <c:v>9259.0701663460895</c:v>
                </c:pt>
                <c:pt idx="62">
                  <c:v>10775.727422703299</c:v>
                </c:pt>
                <c:pt idx="63">
                  <c:v>9347.1867194684291</c:v>
                </c:pt>
                <c:pt idx="64">
                  <c:v>7252.9193519257897</c:v>
                </c:pt>
                <c:pt idx="65">
                  <c:v>6085.54076806795</c:v>
                </c:pt>
                <c:pt idx="66">
                  <c:v>4659.3872949523602</c:v>
                </c:pt>
                <c:pt idx="67">
                  <c:v>5171.8305476128799</c:v>
                </c:pt>
                <c:pt idx="68">
                  <c:v>3902.2666725823201</c:v>
                </c:pt>
                <c:pt idx="69">
                  <c:v>5317.65704861626</c:v>
                </c:pt>
                <c:pt idx="70">
                  <c:v>4275.6629194522202</c:v>
                </c:pt>
                <c:pt idx="71">
                  <c:v>5326.2655536479297</c:v>
                </c:pt>
                <c:pt idx="72">
                  <c:v>6963.4619198617502</c:v>
                </c:pt>
                <c:pt idx="73">
                  <c:v>7187.4771365380302</c:v>
                </c:pt>
                <c:pt idx="74">
                  <c:v>7837.7895501966404</c:v>
                </c:pt>
                <c:pt idx="75">
                  <c:v>6423.2714643913796</c:v>
                </c:pt>
                <c:pt idx="76">
                  <c:v>6155.3801835501599</c:v>
                </c:pt>
                <c:pt idx="77">
                  <c:v>4886.4155432736097</c:v>
                </c:pt>
                <c:pt idx="78">
                  <c:v>4337.4317269700996</c:v>
                </c:pt>
                <c:pt idx="79">
                  <c:v>4417.4428669423396</c:v>
                </c:pt>
                <c:pt idx="80">
                  <c:v>4686.6829133495103</c:v>
                </c:pt>
                <c:pt idx="81">
                  <c:v>4054.9895945227199</c:v>
                </c:pt>
                <c:pt idx="82">
                  <c:v>3716.2324275743499</c:v>
                </c:pt>
                <c:pt idx="83">
                  <c:v>4251.2607255444</c:v>
                </c:pt>
                <c:pt idx="84">
                  <c:v>7981.2374790321901</c:v>
                </c:pt>
                <c:pt idx="85">
                  <c:v>7527.7215219101899</c:v>
                </c:pt>
                <c:pt idx="86">
                  <c:v>6793.3244167295898</c:v>
                </c:pt>
                <c:pt idx="87">
                  <c:v>6135.1876450169302</c:v>
                </c:pt>
                <c:pt idx="88">
                  <c:v>6177.9539755753403</c:v>
                </c:pt>
                <c:pt idx="89">
                  <c:v>6260.5234555924098</c:v>
                </c:pt>
                <c:pt idx="90">
                  <c:v>5743.0959598056297</c:v>
                </c:pt>
                <c:pt idx="91">
                  <c:v>4781.7567045554497</c:v>
                </c:pt>
                <c:pt idx="92">
                  <c:v>4427.2999771688101</c:v>
                </c:pt>
                <c:pt idx="93">
                  <c:v>7308.72478146094</c:v>
                </c:pt>
                <c:pt idx="94">
                  <c:v>6265.3832578047204</c:v>
                </c:pt>
                <c:pt idx="95">
                  <c:v>5199.8991736373</c:v>
                </c:pt>
                <c:pt idx="96">
                  <c:v>4273.6795042158701</c:v>
                </c:pt>
                <c:pt idx="97">
                  <c:v>3630.5375047167699</c:v>
                </c:pt>
                <c:pt idx="98">
                  <c:v>3499.5931657840802</c:v>
                </c:pt>
                <c:pt idx="99">
                  <c:v>3617.8255191549802</c:v>
                </c:pt>
                <c:pt idx="100">
                  <c:v>5435.9135632564803</c:v>
                </c:pt>
                <c:pt idx="101">
                  <c:v>4937.3994148276197</c:v>
                </c:pt>
                <c:pt idx="102">
                  <c:v>4033.5028737800599</c:v>
                </c:pt>
                <c:pt idx="103">
                  <c:v>5000.4470906631996</c:v>
                </c:pt>
                <c:pt idx="104">
                  <c:v>4452.5373325819501</c:v>
                </c:pt>
                <c:pt idx="105">
                  <c:v>4797.6042108789998</c:v>
                </c:pt>
                <c:pt idx="106">
                  <c:v>5477.2470120736698</c:v>
                </c:pt>
                <c:pt idx="107">
                  <c:v>4837.6601485695501</c:v>
                </c:pt>
                <c:pt idx="108">
                  <c:v>5061.3330550727496</c:v>
                </c:pt>
                <c:pt idx="109">
                  <c:v>5709.8046997109795</c:v>
                </c:pt>
                <c:pt idx="110">
                  <c:v>5703.7824377028901</c:v>
                </c:pt>
                <c:pt idx="111">
                  <c:v>4984.6875757993403</c:v>
                </c:pt>
                <c:pt idx="112">
                  <c:v>4851.4492509824004</c:v>
                </c:pt>
                <c:pt idx="113">
                  <c:v>4086.07760004996</c:v>
                </c:pt>
                <c:pt idx="114">
                  <c:v>5130.6172469758503</c:v>
                </c:pt>
                <c:pt idx="115">
                  <c:v>4030.1048834889698</c:v>
                </c:pt>
                <c:pt idx="116">
                  <c:v>4297.8462600950897</c:v>
                </c:pt>
                <c:pt idx="117">
                  <c:v>3742.4173230828701</c:v>
                </c:pt>
                <c:pt idx="118">
                  <c:v>3607.84470943428</c:v>
                </c:pt>
                <c:pt idx="119">
                  <c:v>3697.8972980124599</c:v>
                </c:pt>
                <c:pt idx="120">
                  <c:v>4839.6303243055499</c:v>
                </c:pt>
                <c:pt idx="121">
                  <c:v>5191.0051477173702</c:v>
                </c:pt>
                <c:pt idx="122">
                  <c:v>4358.5521790147604</c:v>
                </c:pt>
                <c:pt idx="123">
                  <c:v>3816.33095712778</c:v>
                </c:pt>
                <c:pt idx="124">
                  <c:v>3516.2106508183501</c:v>
                </c:pt>
                <c:pt idx="125">
                  <c:v>3437.5208509858098</c:v>
                </c:pt>
                <c:pt idx="126">
                  <c:v>3530.73878497739</c:v>
                </c:pt>
                <c:pt idx="127">
                  <c:v>3604.5321380308901</c:v>
                </c:pt>
                <c:pt idx="128">
                  <c:v>3628.4560026317299</c:v>
                </c:pt>
                <c:pt idx="129">
                  <c:v>3544.58849476975</c:v>
                </c:pt>
                <c:pt idx="130">
                  <c:v>3519.8684986576</c:v>
                </c:pt>
                <c:pt idx="131">
                  <c:v>3438.2843235543301</c:v>
                </c:pt>
                <c:pt idx="132">
                  <c:v>3611.94272043405</c:v>
                </c:pt>
                <c:pt idx="133">
                  <c:v>4170.2797333394001</c:v>
                </c:pt>
                <c:pt idx="134">
                  <c:v>3952.6314851680199</c:v>
                </c:pt>
                <c:pt idx="135">
                  <c:v>4079.4476965389999</c:v>
                </c:pt>
                <c:pt idx="136">
                  <c:v>3720.4688006218098</c:v>
                </c:pt>
                <c:pt idx="137">
                  <c:v>3493.6475179024201</c:v>
                </c:pt>
                <c:pt idx="138">
                  <c:v>3437.5208509858098</c:v>
                </c:pt>
                <c:pt idx="139">
                  <c:v>3437.5208509858098</c:v>
                </c:pt>
                <c:pt idx="140">
                  <c:v>3447.0231915018799</c:v>
                </c:pt>
                <c:pt idx="141">
                  <c:v>3507.04729852434</c:v>
                </c:pt>
                <c:pt idx="142">
                  <c:v>3460.4868077737501</c:v>
                </c:pt>
                <c:pt idx="143">
                  <c:v>3437.5208509858098</c:v>
                </c:pt>
                <c:pt idx="144">
                  <c:v>3446.6564335776502</c:v>
                </c:pt>
                <c:pt idx="145">
                  <c:v>3558.8200738154001</c:v>
                </c:pt>
                <c:pt idx="146">
                  <c:v>3714.2722589705299</c:v>
                </c:pt>
                <c:pt idx="147">
                  <c:v>4056.1405453948901</c:v>
                </c:pt>
                <c:pt idx="148">
                  <c:v>4040.1496677997502</c:v>
                </c:pt>
                <c:pt idx="149">
                  <c:v>3537.60970137404</c:v>
                </c:pt>
                <c:pt idx="150">
                  <c:v>3472.9741080793601</c:v>
                </c:pt>
                <c:pt idx="151">
                  <c:v>3522.75894005893</c:v>
                </c:pt>
                <c:pt idx="152">
                  <c:v>3437.5208509858098</c:v>
                </c:pt>
                <c:pt idx="153">
                  <c:v>3447.1619116749498</c:v>
                </c:pt>
                <c:pt idx="154">
                  <c:v>3463.1850898401599</c:v>
                </c:pt>
                <c:pt idx="155">
                  <c:v>3443.3443128261902</c:v>
                </c:pt>
                <c:pt idx="156">
                  <c:v>3437.5208509858098</c:v>
                </c:pt>
                <c:pt idx="157">
                  <c:v>3437.5208509858098</c:v>
                </c:pt>
                <c:pt idx="158">
                  <c:v>3437.5208509858098</c:v>
                </c:pt>
                <c:pt idx="159">
                  <c:v>572.92014183096796</c:v>
                </c:pt>
                <c:pt idx="160">
                  <c:v>3437.5208509858098</c:v>
                </c:pt>
                <c:pt idx="161">
                  <c:v>3437.5208509858098</c:v>
                </c:pt>
                <c:pt idx="162">
                  <c:v>3437.5208509858098</c:v>
                </c:pt>
                <c:pt idx="163">
                  <c:v>3438.3395635996399</c:v>
                </c:pt>
                <c:pt idx="164">
                  <c:v>3437.5208509858098</c:v>
                </c:pt>
                <c:pt idx="165">
                  <c:v>3437.5208509858098</c:v>
                </c:pt>
                <c:pt idx="166">
                  <c:v>3437.5208509858098</c:v>
                </c:pt>
                <c:pt idx="167">
                  <c:v>3437.5208509858098</c:v>
                </c:pt>
                <c:pt idx="168">
                  <c:v>3437.5208509858098</c:v>
                </c:pt>
                <c:pt idx="169">
                  <c:v>3437.5208509858098</c:v>
                </c:pt>
                <c:pt idx="170">
                  <c:v>3437.5208509858098</c:v>
                </c:pt>
                <c:pt idx="171">
                  <c:v>3437.5208509858098</c:v>
                </c:pt>
                <c:pt idx="172">
                  <c:v>3437.5208509858098</c:v>
                </c:pt>
                <c:pt idx="173">
                  <c:v>3437.5208509858098</c:v>
                </c:pt>
                <c:pt idx="174">
                  <c:v>3437.5208509858098</c:v>
                </c:pt>
                <c:pt idx="175">
                  <c:v>3437.5208509858098</c:v>
                </c:pt>
                <c:pt idx="176">
                  <c:v>3437.5208509858098</c:v>
                </c:pt>
                <c:pt idx="177">
                  <c:v>3437.5208509858098</c:v>
                </c:pt>
                <c:pt idx="178">
                  <c:v>3437.5208509858098</c:v>
                </c:pt>
                <c:pt idx="179">
                  <c:v>3437.5208509858098</c:v>
                </c:pt>
                <c:pt idx="180">
                  <c:v>3437.5208509858098</c:v>
                </c:pt>
                <c:pt idx="181">
                  <c:v>3437.5208509858098</c:v>
                </c:pt>
                <c:pt idx="182">
                  <c:v>3437.5208509858098</c:v>
                </c:pt>
                <c:pt idx="183">
                  <c:v>3437.5208509858098</c:v>
                </c:pt>
                <c:pt idx="184">
                  <c:v>3437.5208509858098</c:v>
                </c:pt>
                <c:pt idx="185">
                  <c:v>3437.5208509858098</c:v>
                </c:pt>
                <c:pt idx="186">
                  <c:v>3437.5208509858098</c:v>
                </c:pt>
                <c:pt idx="187">
                  <c:v>3437.5208509858098</c:v>
                </c:pt>
                <c:pt idx="188">
                  <c:v>3437.5208509858098</c:v>
                </c:pt>
                <c:pt idx="189">
                  <c:v>3437.5208509858098</c:v>
                </c:pt>
                <c:pt idx="190">
                  <c:v>3437.5208509858098</c:v>
                </c:pt>
                <c:pt idx="191">
                  <c:v>3437.5208509858098</c:v>
                </c:pt>
                <c:pt idx="192">
                  <c:v>3437.5208509858098</c:v>
                </c:pt>
                <c:pt idx="193">
                  <c:v>3437.5208509858098</c:v>
                </c:pt>
                <c:pt idx="194">
                  <c:v>3437.5208509858098</c:v>
                </c:pt>
                <c:pt idx="195">
                  <c:v>3437.5208509858098</c:v>
                </c:pt>
                <c:pt idx="196">
                  <c:v>3437.5208509858098</c:v>
                </c:pt>
                <c:pt idx="197">
                  <c:v>3537.0005903842002</c:v>
                </c:pt>
                <c:pt idx="198">
                  <c:v>3439.7586846754102</c:v>
                </c:pt>
                <c:pt idx="199">
                  <c:v>3443.3220444922999</c:v>
                </c:pt>
                <c:pt idx="200">
                  <c:v>3437.5208509858098</c:v>
                </c:pt>
                <c:pt idx="201">
                  <c:v>3437.5208509858098</c:v>
                </c:pt>
                <c:pt idx="202">
                  <c:v>3437.5208509858098</c:v>
                </c:pt>
                <c:pt idx="203">
                  <c:v>3437.5208509858098</c:v>
                </c:pt>
                <c:pt idx="204">
                  <c:v>3437.5208509858098</c:v>
                </c:pt>
                <c:pt idx="205">
                  <c:v>3438.1462034076098</c:v>
                </c:pt>
                <c:pt idx="206">
                  <c:v>3437.5208509858098</c:v>
                </c:pt>
                <c:pt idx="207">
                  <c:v>3437.5208509858098</c:v>
                </c:pt>
                <c:pt idx="208">
                  <c:v>3437.5208509858098</c:v>
                </c:pt>
                <c:pt idx="209">
                  <c:v>3437.5208509858098</c:v>
                </c:pt>
                <c:pt idx="210">
                  <c:v>3437.5208509858098</c:v>
                </c:pt>
                <c:pt idx="211">
                  <c:v>3446.8197569080698</c:v>
                </c:pt>
                <c:pt idx="212">
                  <c:v>3437.5208509858098</c:v>
                </c:pt>
                <c:pt idx="213">
                  <c:v>3437.5208509858098</c:v>
                </c:pt>
                <c:pt idx="214">
                  <c:v>3437.5208509858098</c:v>
                </c:pt>
                <c:pt idx="215">
                  <c:v>3437.5208509858098</c:v>
                </c:pt>
                <c:pt idx="216">
                  <c:v>3437.5208509858098</c:v>
                </c:pt>
                <c:pt idx="217">
                  <c:v>3437.5208509858098</c:v>
                </c:pt>
                <c:pt idx="218">
                  <c:v>3437.5208509858098</c:v>
                </c:pt>
                <c:pt idx="219">
                  <c:v>3437.5208509858098</c:v>
                </c:pt>
                <c:pt idx="220">
                  <c:v>3437.5208509858098</c:v>
                </c:pt>
                <c:pt idx="221">
                  <c:v>3437.5208509858098</c:v>
                </c:pt>
                <c:pt idx="222">
                  <c:v>3437.5208509858098</c:v>
                </c:pt>
                <c:pt idx="223">
                  <c:v>3437.5208509858098</c:v>
                </c:pt>
                <c:pt idx="224">
                  <c:v>3445.4936402083299</c:v>
                </c:pt>
                <c:pt idx="225">
                  <c:v>3437.5208509858098</c:v>
                </c:pt>
                <c:pt idx="226">
                  <c:v>3437.5208509858098</c:v>
                </c:pt>
                <c:pt idx="227">
                  <c:v>3671.90526068283</c:v>
                </c:pt>
                <c:pt idx="228">
                  <c:v>3726.37047321919</c:v>
                </c:pt>
                <c:pt idx="229">
                  <c:v>3549.5710990981302</c:v>
                </c:pt>
                <c:pt idx="230">
                  <c:v>3491.9165229396399</c:v>
                </c:pt>
                <c:pt idx="231">
                  <c:v>3486.5308175652099</c:v>
                </c:pt>
                <c:pt idx="232">
                  <c:v>3459.6871235502499</c:v>
                </c:pt>
                <c:pt idx="233">
                  <c:v>3443.6358960818502</c:v>
                </c:pt>
                <c:pt idx="234">
                  <c:v>3440.5788960211999</c:v>
                </c:pt>
                <c:pt idx="235">
                  <c:v>3437.5208509858098</c:v>
                </c:pt>
                <c:pt idx="236">
                  <c:v>3718.65913207418</c:v>
                </c:pt>
                <c:pt idx="237">
                  <c:v>3957.2365777468199</c:v>
                </c:pt>
                <c:pt idx="238">
                  <c:v>3679.0587088966299</c:v>
                </c:pt>
                <c:pt idx="239">
                  <c:v>3535.7832261875101</c:v>
                </c:pt>
                <c:pt idx="240">
                  <c:v>3565.2504998461</c:v>
                </c:pt>
                <c:pt idx="241">
                  <c:v>3565.2504998461</c:v>
                </c:pt>
                <c:pt idx="242">
                  <c:v>3519.6590828888998</c:v>
                </c:pt>
                <c:pt idx="243">
                  <c:v>3437.5208509858098</c:v>
                </c:pt>
                <c:pt idx="244">
                  <c:v>3438.4010455310599</c:v>
                </c:pt>
                <c:pt idx="245">
                  <c:v>3499.7255678680899</c:v>
                </c:pt>
                <c:pt idx="246">
                  <c:v>3564.4898013194702</c:v>
                </c:pt>
                <c:pt idx="247">
                  <c:v>3803.6831858209098</c:v>
                </c:pt>
                <c:pt idx="248">
                  <c:v>4186.0997504422503</c:v>
                </c:pt>
                <c:pt idx="249">
                  <c:v>3890.8569039492299</c:v>
                </c:pt>
                <c:pt idx="250">
                  <c:v>6193.6313887449796</c:v>
                </c:pt>
                <c:pt idx="251">
                  <c:v>7375.5514884712302</c:v>
                </c:pt>
                <c:pt idx="252">
                  <c:v>6336.3481197572</c:v>
                </c:pt>
                <c:pt idx="253">
                  <c:v>7147.3298159959804</c:v>
                </c:pt>
                <c:pt idx="254">
                  <c:v>5891.4957049453797</c:v>
                </c:pt>
                <c:pt idx="255">
                  <c:v>4641.3883695970599</c:v>
                </c:pt>
                <c:pt idx="256">
                  <c:v>3619.3945102634598</c:v>
                </c:pt>
                <c:pt idx="257">
                  <c:v>4935.0205709786696</c:v>
                </c:pt>
                <c:pt idx="258">
                  <c:v>5463.97823840195</c:v>
                </c:pt>
                <c:pt idx="259">
                  <c:v>4493.0482562583302</c:v>
                </c:pt>
                <c:pt idx="260">
                  <c:v>4122.8262081340499</c:v>
                </c:pt>
                <c:pt idx="261">
                  <c:v>3669.3063149750401</c:v>
                </c:pt>
                <c:pt idx="262">
                  <c:v>5208.0022406297803</c:v>
                </c:pt>
                <c:pt idx="263">
                  <c:v>3568.5234503501501</c:v>
                </c:pt>
                <c:pt idx="264">
                  <c:v>5095.9686258062802</c:v>
                </c:pt>
                <c:pt idx="265">
                  <c:v>4752.6825258552099</c:v>
                </c:pt>
                <c:pt idx="266">
                  <c:v>4303.5803936824796</c:v>
                </c:pt>
                <c:pt idx="267">
                  <c:v>4431.4146648732803</c:v>
                </c:pt>
                <c:pt idx="268">
                  <c:v>4218.1512183846498</c:v>
                </c:pt>
                <c:pt idx="269">
                  <c:v>4061.1534332751799</c:v>
                </c:pt>
                <c:pt idx="270">
                  <c:v>4083.2236587269899</c:v>
                </c:pt>
                <c:pt idx="271">
                  <c:v>3768.6669882748001</c:v>
                </c:pt>
                <c:pt idx="272">
                  <c:v>4744.5434926051303</c:v>
                </c:pt>
                <c:pt idx="273">
                  <c:v>4733.1306476370401</c:v>
                </c:pt>
                <c:pt idx="274">
                  <c:v>4334.3283071991</c:v>
                </c:pt>
                <c:pt idx="275">
                  <c:v>3628.75129142579</c:v>
                </c:pt>
                <c:pt idx="276">
                  <c:v>4215.2846571119899</c:v>
                </c:pt>
                <c:pt idx="277">
                  <c:v>5412.3527627216699</c:v>
                </c:pt>
                <c:pt idx="278">
                  <c:v>5712.4894095361396</c:v>
                </c:pt>
                <c:pt idx="279">
                  <c:v>5296.7054194604198</c:v>
                </c:pt>
                <c:pt idx="280">
                  <c:v>4942.3727092051504</c:v>
                </c:pt>
                <c:pt idx="281">
                  <c:v>4468.5756390930501</c:v>
                </c:pt>
                <c:pt idx="282">
                  <c:v>4289.1420385472602</c:v>
                </c:pt>
                <c:pt idx="283">
                  <c:v>4487.8480650293004</c:v>
                </c:pt>
                <c:pt idx="284">
                  <c:v>4364.6866992326204</c:v>
                </c:pt>
                <c:pt idx="285">
                  <c:v>3749.4047217815701</c:v>
                </c:pt>
                <c:pt idx="286">
                  <c:v>6628.82489728377</c:v>
                </c:pt>
                <c:pt idx="287">
                  <c:v>7785.6349128278198</c:v>
                </c:pt>
                <c:pt idx="288">
                  <c:v>6309.2501308769897</c:v>
                </c:pt>
                <c:pt idx="289">
                  <c:v>5758.0810740520801</c:v>
                </c:pt>
                <c:pt idx="290">
                  <c:v>7627.07495106432</c:v>
                </c:pt>
                <c:pt idx="291">
                  <c:v>7918.1298846077298</c:v>
                </c:pt>
                <c:pt idx="292">
                  <c:v>7441.1277566778599</c:v>
                </c:pt>
                <c:pt idx="293">
                  <c:v>6738.3989685258102</c:v>
                </c:pt>
                <c:pt idx="294">
                  <c:v>8701.3674609657701</c:v>
                </c:pt>
                <c:pt idx="295">
                  <c:v>9258.1056050286097</c:v>
                </c:pt>
                <c:pt idx="296">
                  <c:v>8921.3323157253708</c:v>
                </c:pt>
                <c:pt idx="297">
                  <c:v>7631.29322770622</c:v>
                </c:pt>
                <c:pt idx="298">
                  <c:v>7032.9427428430099</c:v>
                </c:pt>
                <c:pt idx="299">
                  <c:v>6699.0800323313097</c:v>
                </c:pt>
                <c:pt idx="300">
                  <c:v>6752.4449756518097</c:v>
                </c:pt>
                <c:pt idx="301">
                  <c:v>6354.2359532354403</c:v>
                </c:pt>
                <c:pt idx="302">
                  <c:v>6315.8188841830097</c:v>
                </c:pt>
                <c:pt idx="303">
                  <c:v>6495.2601067492797</c:v>
                </c:pt>
                <c:pt idx="304">
                  <c:v>6264.6243269164197</c:v>
                </c:pt>
                <c:pt idx="305">
                  <c:v>7219.1518498905498</c:v>
                </c:pt>
                <c:pt idx="306">
                  <c:v>6469.3626316793498</c:v>
                </c:pt>
                <c:pt idx="307">
                  <c:v>6239.0603058523002</c:v>
                </c:pt>
                <c:pt idx="308">
                  <c:v>5773.26752785801</c:v>
                </c:pt>
                <c:pt idx="309">
                  <c:v>9361.3597276284399</c:v>
                </c:pt>
                <c:pt idx="310">
                  <c:v>10795.9933588078</c:v>
                </c:pt>
                <c:pt idx="311">
                  <c:v>8666.0207844763609</c:v>
                </c:pt>
                <c:pt idx="312">
                  <c:v>6096.0901079700197</c:v>
                </c:pt>
                <c:pt idx="313">
                  <c:v>4405.8873184293898</c:v>
                </c:pt>
                <c:pt idx="314">
                  <c:v>7797.1102842345499</c:v>
                </c:pt>
                <c:pt idx="315">
                  <c:v>9326.3795848120408</c:v>
                </c:pt>
                <c:pt idx="316">
                  <c:v>8748.0585449262398</c:v>
                </c:pt>
                <c:pt idx="317">
                  <c:v>10321.009748996001</c:v>
                </c:pt>
                <c:pt idx="318">
                  <c:v>11976.267819947399</c:v>
                </c:pt>
                <c:pt idx="319">
                  <c:v>11596.722892498499</c:v>
                </c:pt>
                <c:pt idx="320">
                  <c:v>6599.0368809763104</c:v>
                </c:pt>
                <c:pt idx="321">
                  <c:v>11671.698677179</c:v>
                </c:pt>
                <c:pt idx="322">
                  <c:v>6635.40581151896</c:v>
                </c:pt>
                <c:pt idx="323">
                  <c:v>8284.6896066097106</c:v>
                </c:pt>
                <c:pt idx="324">
                  <c:v>7112.5541544810103</c:v>
                </c:pt>
                <c:pt idx="325">
                  <c:v>6317.6886788551601</c:v>
                </c:pt>
                <c:pt idx="326">
                  <c:v>7320.9316467612598</c:v>
                </c:pt>
                <c:pt idx="327">
                  <c:v>9259.0992815179907</c:v>
                </c:pt>
                <c:pt idx="328">
                  <c:v>12291.215201701199</c:v>
                </c:pt>
                <c:pt idx="329">
                  <c:v>13260.3613505872</c:v>
                </c:pt>
                <c:pt idx="330">
                  <c:v>8947.4986129558602</c:v>
                </c:pt>
                <c:pt idx="331">
                  <c:v>10276.0587716633</c:v>
                </c:pt>
              </c:numCache>
            </c:numRef>
          </c:val>
          <c:smooth val="0"/>
          <c:extLst>
            <c:ext xmlns:c16="http://schemas.microsoft.com/office/drawing/2014/chart" uri="{C3380CC4-5D6E-409C-BE32-E72D297353CC}">
              <c16:uniqueId val="{00000000-81FC-4078-BA2F-095E12A744CD}"/>
            </c:ext>
          </c:extLst>
        </c:ser>
        <c:ser>
          <c:idx val="1"/>
          <c:order val="1"/>
          <c:tx>
            <c:strRef>
              <c:f>Sheet1!$AL$1</c:f>
              <c:strCache>
                <c:ptCount val="1"/>
                <c:pt idx="0">
                  <c:v>CSC HW1day</c:v>
                </c:pt>
              </c:strCache>
            </c:strRef>
          </c:tx>
          <c:spPr>
            <a:ln w="28575" cap="rnd">
              <a:solidFill>
                <a:schemeClr val="accent2"/>
              </a:solidFill>
              <a:round/>
            </a:ln>
            <a:effectLst/>
          </c:spPr>
          <c:marker>
            <c:symbol val="none"/>
          </c:marker>
          <c:val>
            <c:numRef>
              <c:f>Sheet1!$AL$2:$AL$333</c:f>
              <c:numCache>
                <c:formatCode>General</c:formatCode>
                <c:ptCount val="332"/>
                <c:pt idx="0">
                  <c:v>10260.5594534188</c:v>
                </c:pt>
                <c:pt idx="1">
                  <c:v>8743.7512478984409</c:v>
                </c:pt>
                <c:pt idx="2">
                  <c:v>9002.4789443520895</c:v>
                </c:pt>
                <c:pt idx="3">
                  <c:v>7710.7838904849796</c:v>
                </c:pt>
                <c:pt idx="4">
                  <c:v>7595.3835927843702</c:v>
                </c:pt>
                <c:pt idx="5">
                  <c:v>8042.98596017606</c:v>
                </c:pt>
                <c:pt idx="6">
                  <c:v>7593.9580166002897</c:v>
                </c:pt>
                <c:pt idx="7">
                  <c:v>7676.6839113144697</c:v>
                </c:pt>
                <c:pt idx="8">
                  <c:v>7954.0013952387799</c:v>
                </c:pt>
                <c:pt idx="9">
                  <c:v>8742.0461797276294</c:v>
                </c:pt>
                <c:pt idx="10">
                  <c:v>9716.6431918857197</c:v>
                </c:pt>
                <c:pt idx="11">
                  <c:v>9076.7009460481095</c:v>
                </c:pt>
                <c:pt idx="12">
                  <c:v>7225.7065145141496</c:v>
                </c:pt>
                <c:pt idx="13">
                  <c:v>7513.2512489024803</c:v>
                </c:pt>
                <c:pt idx="14">
                  <c:v>7741.3111534488798</c:v>
                </c:pt>
                <c:pt idx="15">
                  <c:v>6460.5327348812098</c:v>
                </c:pt>
                <c:pt idx="16">
                  <c:v>6484.4113167361402</c:v>
                </c:pt>
                <c:pt idx="17">
                  <c:v>7769.72917969844</c:v>
                </c:pt>
                <c:pt idx="18">
                  <c:v>7828.9247543538504</c:v>
                </c:pt>
                <c:pt idx="19">
                  <c:v>8300.4755337666702</c:v>
                </c:pt>
                <c:pt idx="20">
                  <c:v>7359.5497200666696</c:v>
                </c:pt>
                <c:pt idx="21">
                  <c:v>6004.5748009234303</c:v>
                </c:pt>
                <c:pt idx="22">
                  <c:v>6983.0803300652196</c:v>
                </c:pt>
                <c:pt idx="23">
                  <c:v>9214.6828823123997</c:v>
                </c:pt>
                <c:pt idx="24">
                  <c:v>9656.0660465064393</c:v>
                </c:pt>
                <c:pt idx="25">
                  <c:v>9495.5182656742109</c:v>
                </c:pt>
                <c:pt idx="26">
                  <c:v>9159.1431094687505</c:v>
                </c:pt>
                <c:pt idx="27">
                  <c:v>6482.7415659296803</c:v>
                </c:pt>
                <c:pt idx="28">
                  <c:v>5657.39298515885</c:v>
                </c:pt>
                <c:pt idx="29">
                  <c:v>7174.5456282941605</c:v>
                </c:pt>
                <c:pt idx="30">
                  <c:v>7910.2335285880699</c:v>
                </c:pt>
                <c:pt idx="31">
                  <c:v>6850.7331861665698</c:v>
                </c:pt>
                <c:pt idx="32">
                  <c:v>5353.2884341005201</c:v>
                </c:pt>
                <c:pt idx="33">
                  <c:v>6728.7599306523198</c:v>
                </c:pt>
                <c:pt idx="34">
                  <c:v>8056.1345029068198</c:v>
                </c:pt>
                <c:pt idx="35">
                  <c:v>7042.9691859790701</c:v>
                </c:pt>
                <c:pt idx="36">
                  <c:v>5343.1188017869799</c:v>
                </c:pt>
                <c:pt idx="37">
                  <c:v>6432.0122322038796</c:v>
                </c:pt>
                <c:pt idx="38">
                  <c:v>8359.00086835404</c:v>
                </c:pt>
                <c:pt idx="39">
                  <c:v>8504.4926643666695</c:v>
                </c:pt>
                <c:pt idx="40">
                  <c:v>7234.8096840093704</c:v>
                </c:pt>
                <c:pt idx="41">
                  <c:v>5703.9003503531203</c:v>
                </c:pt>
                <c:pt idx="42">
                  <c:v>5484.4767402973903</c:v>
                </c:pt>
                <c:pt idx="43">
                  <c:v>5355.3445513760398</c:v>
                </c:pt>
                <c:pt idx="44">
                  <c:v>5119.76322665104</c:v>
                </c:pt>
                <c:pt idx="45">
                  <c:v>5592.9914334820496</c:v>
                </c:pt>
                <c:pt idx="46">
                  <c:v>5094.2005202332102</c:v>
                </c:pt>
                <c:pt idx="47">
                  <c:v>6854.9137310682299</c:v>
                </c:pt>
                <c:pt idx="48">
                  <c:v>10008.300711378601</c:v>
                </c:pt>
                <c:pt idx="49">
                  <c:v>9393.6940013334297</c:v>
                </c:pt>
                <c:pt idx="50">
                  <c:v>8547.5926888574595</c:v>
                </c:pt>
                <c:pt idx="51">
                  <c:v>9251.3608218677091</c:v>
                </c:pt>
                <c:pt idx="52">
                  <c:v>9674.73655482709</c:v>
                </c:pt>
                <c:pt idx="53">
                  <c:v>7814.6957274802098</c:v>
                </c:pt>
                <c:pt idx="54">
                  <c:v>6466.0328072286402</c:v>
                </c:pt>
                <c:pt idx="55">
                  <c:v>7784.8121360669902</c:v>
                </c:pt>
                <c:pt idx="56">
                  <c:v>6823.4704546859402</c:v>
                </c:pt>
                <c:pt idx="57">
                  <c:v>6470.7500540189303</c:v>
                </c:pt>
                <c:pt idx="58">
                  <c:v>8465.7996442713593</c:v>
                </c:pt>
                <c:pt idx="59">
                  <c:v>9003.2358112697893</c:v>
                </c:pt>
                <c:pt idx="60">
                  <c:v>7681.2693754244801</c:v>
                </c:pt>
                <c:pt idx="61">
                  <c:v>9662.9403913083206</c:v>
                </c:pt>
                <c:pt idx="62">
                  <c:v>10292.6946337354</c:v>
                </c:pt>
                <c:pt idx="63">
                  <c:v>9039.7622470532406</c:v>
                </c:pt>
                <c:pt idx="64">
                  <c:v>6541.1047624140601</c:v>
                </c:pt>
                <c:pt idx="65">
                  <c:v>5669.4739480111903</c:v>
                </c:pt>
                <c:pt idx="66">
                  <c:v>5142.8242822734401</c:v>
                </c:pt>
                <c:pt idx="67">
                  <c:v>5278.3549604817699</c:v>
                </c:pt>
                <c:pt idx="68">
                  <c:v>4867.7929616065603</c:v>
                </c:pt>
                <c:pt idx="69">
                  <c:v>5037.5490810328101</c:v>
                </c:pt>
                <c:pt idx="70">
                  <c:v>4683.7112688109401</c:v>
                </c:pt>
                <c:pt idx="71">
                  <c:v>5592.1590308937202</c:v>
                </c:pt>
                <c:pt idx="72">
                  <c:v>6008.4005057385402</c:v>
                </c:pt>
                <c:pt idx="73">
                  <c:v>6174.87043272552</c:v>
                </c:pt>
                <c:pt idx="74">
                  <c:v>6609.0571089208397</c:v>
                </c:pt>
                <c:pt idx="75">
                  <c:v>6052.6261883820498</c:v>
                </c:pt>
                <c:pt idx="76">
                  <c:v>5640.4323261441205</c:v>
                </c:pt>
                <c:pt idx="77">
                  <c:v>5056.5134289773096</c:v>
                </c:pt>
                <c:pt idx="78">
                  <c:v>4958.7149451468404</c:v>
                </c:pt>
                <c:pt idx="79">
                  <c:v>4809.2070240859002</c:v>
                </c:pt>
                <c:pt idx="80">
                  <c:v>5154.89242105833</c:v>
                </c:pt>
                <c:pt idx="81">
                  <c:v>4712.6917751504097</c:v>
                </c:pt>
                <c:pt idx="82">
                  <c:v>4343.2503762913402</c:v>
                </c:pt>
                <c:pt idx="83">
                  <c:v>5332.4851920703104</c:v>
                </c:pt>
                <c:pt idx="84">
                  <c:v>6759.6367801856704</c:v>
                </c:pt>
                <c:pt idx="85">
                  <c:v>7140.2483003197904</c:v>
                </c:pt>
                <c:pt idx="86">
                  <c:v>6242.9318725174498</c:v>
                </c:pt>
                <c:pt idx="87">
                  <c:v>6095.5660873515599</c:v>
                </c:pt>
                <c:pt idx="88">
                  <c:v>6058.14532437864</c:v>
                </c:pt>
                <c:pt idx="89">
                  <c:v>6145.7140538479198</c:v>
                </c:pt>
                <c:pt idx="90">
                  <c:v>5510.2653811748396</c:v>
                </c:pt>
                <c:pt idx="91">
                  <c:v>4944.1142882947897</c:v>
                </c:pt>
                <c:pt idx="92">
                  <c:v>5907.2640370838599</c:v>
                </c:pt>
                <c:pt idx="93">
                  <c:v>6919.2021418820405</c:v>
                </c:pt>
                <c:pt idx="94">
                  <c:v>5931.1245113289297</c:v>
                </c:pt>
                <c:pt idx="95">
                  <c:v>5077.6597042578096</c:v>
                </c:pt>
                <c:pt idx="96">
                  <c:v>4315.3936190393797</c:v>
                </c:pt>
                <c:pt idx="97">
                  <c:v>3671.8282849500001</c:v>
                </c:pt>
                <c:pt idx="98">
                  <c:v>3445.2317077109401</c:v>
                </c:pt>
                <c:pt idx="99">
                  <c:v>3785.4100794157598</c:v>
                </c:pt>
                <c:pt idx="100">
                  <c:v>5334.82596076761</c:v>
                </c:pt>
                <c:pt idx="101">
                  <c:v>4979.0412542546901</c:v>
                </c:pt>
                <c:pt idx="102">
                  <c:v>4785.8916294148603</c:v>
                </c:pt>
                <c:pt idx="103">
                  <c:v>5327.3314347079704</c:v>
                </c:pt>
                <c:pt idx="104">
                  <c:v>4162.8490959074898</c:v>
                </c:pt>
                <c:pt idx="105">
                  <c:v>4604.0654950098597</c:v>
                </c:pt>
                <c:pt idx="106">
                  <c:v>5171.5358909069701</c:v>
                </c:pt>
                <c:pt idx="107">
                  <c:v>5142.5139210431498</c:v>
                </c:pt>
                <c:pt idx="108">
                  <c:v>5531.2714873252999</c:v>
                </c:pt>
                <c:pt idx="109">
                  <c:v>5771.6190684265603</c:v>
                </c:pt>
                <c:pt idx="110">
                  <c:v>5562.9636869374999</c:v>
                </c:pt>
                <c:pt idx="111">
                  <c:v>5284.5952122955796</c:v>
                </c:pt>
                <c:pt idx="112">
                  <c:v>4868.99669301823</c:v>
                </c:pt>
                <c:pt idx="113">
                  <c:v>4749.1611458098996</c:v>
                </c:pt>
                <c:pt idx="114">
                  <c:v>5077.6109124328104</c:v>
                </c:pt>
                <c:pt idx="115">
                  <c:v>4449.8990226906199</c:v>
                </c:pt>
                <c:pt idx="116">
                  <c:v>4446.46362705096</c:v>
                </c:pt>
                <c:pt idx="117">
                  <c:v>4116.3850128601598</c:v>
                </c:pt>
                <c:pt idx="118">
                  <c:v>4307.3393287712197</c:v>
                </c:pt>
                <c:pt idx="119">
                  <c:v>4506.5144094136103</c:v>
                </c:pt>
                <c:pt idx="120">
                  <c:v>5259.8604504556597</c:v>
                </c:pt>
                <c:pt idx="121">
                  <c:v>5247.1366012765602</c:v>
                </c:pt>
                <c:pt idx="122">
                  <c:v>4782.8425185086999</c:v>
                </c:pt>
                <c:pt idx="123">
                  <c:v>4419.8247577533903</c:v>
                </c:pt>
                <c:pt idx="124">
                  <c:v>3927.0482536940099</c:v>
                </c:pt>
                <c:pt idx="125">
                  <c:v>3740.5922812101599</c:v>
                </c:pt>
                <c:pt idx="126">
                  <c:v>4347.9570187176696</c:v>
                </c:pt>
                <c:pt idx="127">
                  <c:v>4062.73398361094</c:v>
                </c:pt>
                <c:pt idx="128">
                  <c:v>3770.8248448529998</c:v>
                </c:pt>
                <c:pt idx="129">
                  <c:v>3961.7562383791901</c:v>
                </c:pt>
                <c:pt idx="130">
                  <c:v>3929.2583423169299</c:v>
                </c:pt>
                <c:pt idx="131">
                  <c:v>3545.00674073757</c:v>
                </c:pt>
                <c:pt idx="132">
                  <c:v>3791.9549592474</c:v>
                </c:pt>
                <c:pt idx="133">
                  <c:v>4146.4846949369803</c:v>
                </c:pt>
                <c:pt idx="134">
                  <c:v>4432.0066840552799</c:v>
                </c:pt>
                <c:pt idx="135">
                  <c:v>4285.5326451171704</c:v>
                </c:pt>
                <c:pt idx="136">
                  <c:v>3983.2257746359401</c:v>
                </c:pt>
                <c:pt idx="137">
                  <c:v>3860.6323656620102</c:v>
                </c:pt>
                <c:pt idx="138">
                  <c:v>3092.55653986172</c:v>
                </c:pt>
                <c:pt idx="139">
                  <c:v>3006.1229091979799</c:v>
                </c:pt>
                <c:pt idx="140">
                  <c:v>3349.16499661536</c:v>
                </c:pt>
                <c:pt idx="141">
                  <c:v>3488.2698906427099</c:v>
                </c:pt>
                <c:pt idx="142">
                  <c:v>3529.1184560375</c:v>
                </c:pt>
                <c:pt idx="143">
                  <c:v>3374.7920033239602</c:v>
                </c:pt>
                <c:pt idx="144">
                  <c:v>3634.8269665849002</c:v>
                </c:pt>
                <c:pt idx="145">
                  <c:v>3930.3478194256199</c:v>
                </c:pt>
                <c:pt idx="146">
                  <c:v>3994.80250996004</c:v>
                </c:pt>
                <c:pt idx="147">
                  <c:v>4223.1305144631497</c:v>
                </c:pt>
                <c:pt idx="148">
                  <c:v>4250.4548229789098</c:v>
                </c:pt>
                <c:pt idx="149">
                  <c:v>4535.8440879291702</c:v>
                </c:pt>
                <c:pt idx="150">
                  <c:v>4248.1563944051104</c:v>
                </c:pt>
                <c:pt idx="151">
                  <c:v>3987.3242500901101</c:v>
                </c:pt>
                <c:pt idx="152">
                  <c:v>3464.0848246052101</c:v>
                </c:pt>
                <c:pt idx="153">
                  <c:v>3620.3822383790398</c:v>
                </c:pt>
                <c:pt idx="154">
                  <c:v>3769.9572984442698</c:v>
                </c:pt>
                <c:pt idx="155">
                  <c:v>3844.52952697005</c:v>
                </c:pt>
                <c:pt idx="156">
                  <c:v>3551.48988610573</c:v>
                </c:pt>
                <c:pt idx="157">
                  <c:v>3003.0467652807301</c:v>
                </c:pt>
                <c:pt idx="158">
                  <c:v>3373.13510663646</c:v>
                </c:pt>
                <c:pt idx="159">
                  <c:v>517.14013681041695</c:v>
                </c:pt>
                <c:pt idx="160">
                  <c:v>3048.63702884847</c:v>
                </c:pt>
                <c:pt idx="161">
                  <c:v>2863.2417891854202</c:v>
                </c:pt>
                <c:pt idx="162">
                  <c:v>2773.8742436400398</c:v>
                </c:pt>
                <c:pt idx="163">
                  <c:v>3384.0112135302102</c:v>
                </c:pt>
                <c:pt idx="164">
                  <c:v>3382.1875761890701</c:v>
                </c:pt>
                <c:pt idx="165">
                  <c:v>3586.2498274156301</c:v>
                </c:pt>
                <c:pt idx="166">
                  <c:v>3648.43045207552</c:v>
                </c:pt>
                <c:pt idx="167">
                  <c:v>3029.9206191445301</c:v>
                </c:pt>
                <c:pt idx="168">
                  <c:v>3459.21002100547</c:v>
                </c:pt>
                <c:pt idx="169">
                  <c:v>3508.3203756143298</c:v>
                </c:pt>
                <c:pt idx="170">
                  <c:v>3111.3135062880201</c:v>
                </c:pt>
                <c:pt idx="171">
                  <c:v>3534.7958144332702</c:v>
                </c:pt>
                <c:pt idx="172">
                  <c:v>3246.9920403843798</c:v>
                </c:pt>
                <c:pt idx="173">
                  <c:v>3185.6550368900998</c:v>
                </c:pt>
                <c:pt idx="174">
                  <c:v>3411.5313179606801</c:v>
                </c:pt>
                <c:pt idx="175">
                  <c:v>3354.7263981026099</c:v>
                </c:pt>
                <c:pt idx="176">
                  <c:v>3458.3526639650299</c:v>
                </c:pt>
                <c:pt idx="177">
                  <c:v>3743.87225296316</c:v>
                </c:pt>
                <c:pt idx="178">
                  <c:v>3567.7151690166702</c:v>
                </c:pt>
                <c:pt idx="179">
                  <c:v>3479.50499082344</c:v>
                </c:pt>
                <c:pt idx="180">
                  <c:v>3366.7673245125002</c:v>
                </c:pt>
                <c:pt idx="181">
                  <c:v>3355.4899008599</c:v>
                </c:pt>
                <c:pt idx="182">
                  <c:v>3205.5798411140599</c:v>
                </c:pt>
                <c:pt idx="183">
                  <c:v>3127.9760221114602</c:v>
                </c:pt>
                <c:pt idx="184">
                  <c:v>3290.7225356192698</c:v>
                </c:pt>
                <c:pt idx="185">
                  <c:v>3300.3980209911501</c:v>
                </c:pt>
                <c:pt idx="186">
                  <c:v>3111.8865742029602</c:v>
                </c:pt>
                <c:pt idx="187">
                  <c:v>3206.9395634671901</c:v>
                </c:pt>
                <c:pt idx="188">
                  <c:v>3763.02475516308</c:v>
                </c:pt>
                <c:pt idx="189">
                  <c:v>3541.2054270792601</c:v>
                </c:pt>
                <c:pt idx="190">
                  <c:v>3220.9668871921899</c:v>
                </c:pt>
                <c:pt idx="191">
                  <c:v>3357.56920404948</c:v>
                </c:pt>
                <c:pt idx="192">
                  <c:v>3293.14710314167</c:v>
                </c:pt>
                <c:pt idx="193">
                  <c:v>3345.9336107875001</c:v>
                </c:pt>
                <c:pt idx="194">
                  <c:v>3477.9242855812499</c:v>
                </c:pt>
                <c:pt idx="195">
                  <c:v>3166.7116195540898</c:v>
                </c:pt>
                <c:pt idx="196">
                  <c:v>3095.9797798005202</c:v>
                </c:pt>
                <c:pt idx="197">
                  <c:v>3739.3101757015602</c:v>
                </c:pt>
                <c:pt idx="198">
                  <c:v>4191.45477321615</c:v>
                </c:pt>
                <c:pt idx="199">
                  <c:v>4296.9935166122004</c:v>
                </c:pt>
                <c:pt idx="200">
                  <c:v>4336.5669825622899</c:v>
                </c:pt>
                <c:pt idx="201">
                  <c:v>4119.8101293463897</c:v>
                </c:pt>
                <c:pt idx="202">
                  <c:v>3998.1740317307699</c:v>
                </c:pt>
                <c:pt idx="203">
                  <c:v>4238.3088195904202</c:v>
                </c:pt>
                <c:pt idx="204">
                  <c:v>4788.0860639162802</c:v>
                </c:pt>
                <c:pt idx="205">
                  <c:v>4919.4989516020396</c:v>
                </c:pt>
                <c:pt idx="206">
                  <c:v>4972.50456083063</c:v>
                </c:pt>
                <c:pt idx="207">
                  <c:v>4711.2492164498999</c:v>
                </c:pt>
                <c:pt idx="208">
                  <c:v>4578.3529852514002</c:v>
                </c:pt>
                <c:pt idx="209">
                  <c:v>4090.3899605548399</c:v>
                </c:pt>
                <c:pt idx="210">
                  <c:v>4736.6380758903697</c:v>
                </c:pt>
                <c:pt idx="211">
                  <c:v>5134.5174388278501</c:v>
                </c:pt>
                <c:pt idx="212">
                  <c:v>4963.7664339766798</c:v>
                </c:pt>
                <c:pt idx="213">
                  <c:v>4910.8787288625899</c:v>
                </c:pt>
                <c:pt idx="214">
                  <c:v>4842.81156629011</c:v>
                </c:pt>
                <c:pt idx="215">
                  <c:v>4733.7420026521604</c:v>
                </c:pt>
                <c:pt idx="216">
                  <c:v>4584.9533054257499</c:v>
                </c:pt>
                <c:pt idx="217">
                  <c:v>4484.2261615123498</c:v>
                </c:pt>
                <c:pt idx="218">
                  <c:v>4471.6115476919504</c:v>
                </c:pt>
                <c:pt idx="219">
                  <c:v>4848.7509354955801</c:v>
                </c:pt>
                <c:pt idx="220">
                  <c:v>4767.1330427985804</c:v>
                </c:pt>
                <c:pt idx="221">
                  <c:v>4408.7512050109099</c:v>
                </c:pt>
                <c:pt idx="222">
                  <c:v>4149.2812653287401</c:v>
                </c:pt>
                <c:pt idx="223">
                  <c:v>4304.3384326739197</c:v>
                </c:pt>
                <c:pt idx="224">
                  <c:v>4251.4607407174599</c:v>
                </c:pt>
                <c:pt idx="225">
                  <c:v>4137.5058452580797</c:v>
                </c:pt>
                <c:pt idx="226">
                  <c:v>4426.1963854569003</c:v>
                </c:pt>
                <c:pt idx="227">
                  <c:v>5200.4158048067402</c:v>
                </c:pt>
                <c:pt idx="228">
                  <c:v>5057.1641318698503</c:v>
                </c:pt>
                <c:pt idx="229">
                  <c:v>4863.1304552062902</c:v>
                </c:pt>
                <c:pt idx="230">
                  <c:v>4876.6667867386304</c:v>
                </c:pt>
                <c:pt idx="231">
                  <c:v>4489.5253578441898</c:v>
                </c:pt>
                <c:pt idx="232">
                  <c:v>4651.9650530525496</c:v>
                </c:pt>
                <c:pt idx="233">
                  <c:v>4708.0165542721697</c:v>
                </c:pt>
                <c:pt idx="234">
                  <c:v>4671.3139769033096</c:v>
                </c:pt>
                <c:pt idx="235">
                  <c:v>4544.3886315168502</c:v>
                </c:pt>
                <c:pt idx="236">
                  <c:v>5031.2767224475401</c:v>
                </c:pt>
                <c:pt idx="237">
                  <c:v>5213.7761274070899</c:v>
                </c:pt>
                <c:pt idx="238">
                  <c:v>4933.0695884536799</c:v>
                </c:pt>
                <c:pt idx="239">
                  <c:v>4800.1031747034103</c:v>
                </c:pt>
                <c:pt idx="240">
                  <c:v>5201.1285022702205</c:v>
                </c:pt>
                <c:pt idx="241">
                  <c:v>5230.9922758871899</c:v>
                </c:pt>
                <c:pt idx="242">
                  <c:v>5096.4017093248704</c:v>
                </c:pt>
                <c:pt idx="243">
                  <c:v>4741.2970180236798</c:v>
                </c:pt>
                <c:pt idx="244">
                  <c:v>4673.4800073182496</c:v>
                </c:pt>
                <c:pt idx="245">
                  <c:v>5084.50162918556</c:v>
                </c:pt>
                <c:pt idx="246">
                  <c:v>5293.04841281065</c:v>
                </c:pt>
                <c:pt idx="247">
                  <c:v>5845.5509015290099</c:v>
                </c:pt>
                <c:pt idx="248">
                  <c:v>5725.0683848990802</c:v>
                </c:pt>
                <c:pt idx="249">
                  <c:v>5281.7200677638602</c:v>
                </c:pt>
                <c:pt idx="250">
                  <c:v>6383.2815260879897</c:v>
                </c:pt>
                <c:pt idx="251">
                  <c:v>6370.0337311921803</c:v>
                </c:pt>
                <c:pt idx="252">
                  <c:v>5202.2273732849899</c:v>
                </c:pt>
                <c:pt idx="253">
                  <c:v>6590.9489624178996</c:v>
                </c:pt>
                <c:pt idx="254">
                  <c:v>6322.0776193358697</c:v>
                </c:pt>
                <c:pt idx="255">
                  <c:v>5911.6637155046201</c:v>
                </c:pt>
                <c:pt idx="256">
                  <c:v>5868.8823082673698</c:v>
                </c:pt>
                <c:pt idx="257">
                  <c:v>5636.3301595329203</c:v>
                </c:pt>
                <c:pt idx="258">
                  <c:v>5005.4924681297198</c:v>
                </c:pt>
                <c:pt idx="259">
                  <c:v>5306.5535931577297</c:v>
                </c:pt>
                <c:pt idx="260">
                  <c:v>6428.83711783528</c:v>
                </c:pt>
                <c:pt idx="261">
                  <c:v>5499.79456232552</c:v>
                </c:pt>
                <c:pt idx="262">
                  <c:v>4921.4060180450997</c:v>
                </c:pt>
                <c:pt idx="263">
                  <c:v>5531.20391939399</c:v>
                </c:pt>
                <c:pt idx="264">
                  <c:v>5911.9960617296401</c:v>
                </c:pt>
                <c:pt idx="265">
                  <c:v>4619.0971753007498</c:v>
                </c:pt>
                <c:pt idx="266">
                  <c:v>4804.2521105060096</c:v>
                </c:pt>
                <c:pt idx="267">
                  <c:v>5367.7644639135697</c:v>
                </c:pt>
                <c:pt idx="268">
                  <c:v>5819.7964339689597</c:v>
                </c:pt>
                <c:pt idx="269">
                  <c:v>5460.6903214696003</c:v>
                </c:pt>
                <c:pt idx="270">
                  <c:v>5437.2464860314703</c:v>
                </c:pt>
                <c:pt idx="271">
                  <c:v>5239.3986243233103</c:v>
                </c:pt>
                <c:pt idx="272">
                  <c:v>4874.1483562747799</c:v>
                </c:pt>
                <c:pt idx="273">
                  <c:v>5482.1022798867698</c:v>
                </c:pt>
                <c:pt idx="274">
                  <c:v>5479.4677550624301</c:v>
                </c:pt>
                <c:pt idx="275">
                  <c:v>6172.54991665752</c:v>
                </c:pt>
                <c:pt idx="276">
                  <c:v>5303.83381521512</c:v>
                </c:pt>
                <c:pt idx="277">
                  <c:v>5205.8909047852703</c:v>
                </c:pt>
                <c:pt idx="278">
                  <c:v>4899.9578344012998</c:v>
                </c:pt>
                <c:pt idx="279">
                  <c:v>4848.0468306447201</c:v>
                </c:pt>
                <c:pt idx="280">
                  <c:v>4940.9141433662198</c:v>
                </c:pt>
                <c:pt idx="281">
                  <c:v>4311.1658238285499</c:v>
                </c:pt>
                <c:pt idx="282">
                  <c:v>5750.0697242096903</c:v>
                </c:pt>
                <c:pt idx="283">
                  <c:v>5610.2619549117999</c:v>
                </c:pt>
                <c:pt idx="284">
                  <c:v>6116.3839438512696</c:v>
                </c:pt>
                <c:pt idx="285">
                  <c:v>6181.6898161523904</c:v>
                </c:pt>
                <c:pt idx="286">
                  <c:v>7003.9872045145803</c:v>
                </c:pt>
                <c:pt idx="287">
                  <c:v>7495.5134371633703</c:v>
                </c:pt>
                <c:pt idx="288">
                  <c:v>5966.9824770032801</c:v>
                </c:pt>
                <c:pt idx="289">
                  <c:v>5048.1343106714403</c:v>
                </c:pt>
                <c:pt idx="290">
                  <c:v>7123.5636693429296</c:v>
                </c:pt>
                <c:pt idx="291">
                  <c:v>7206.4118841487598</c:v>
                </c:pt>
                <c:pt idx="292">
                  <c:v>6623.7629081090099</c:v>
                </c:pt>
                <c:pt idx="293">
                  <c:v>6943.7130097333602</c:v>
                </c:pt>
                <c:pt idx="294">
                  <c:v>8070.7970960227203</c:v>
                </c:pt>
                <c:pt idx="295">
                  <c:v>7449.3170523963799</c:v>
                </c:pt>
                <c:pt idx="296">
                  <c:v>6928.4576477365399</c:v>
                </c:pt>
                <c:pt idx="297">
                  <c:v>6531.0776231890504</c:v>
                </c:pt>
                <c:pt idx="298">
                  <c:v>6609.3098964351402</c:v>
                </c:pt>
                <c:pt idx="299">
                  <c:v>6091.7154326968903</c:v>
                </c:pt>
                <c:pt idx="300">
                  <c:v>5680.0242498400903</c:v>
                </c:pt>
                <c:pt idx="301">
                  <c:v>5987.3280609904205</c:v>
                </c:pt>
                <c:pt idx="302">
                  <c:v>5642.6219249019596</c:v>
                </c:pt>
                <c:pt idx="303">
                  <c:v>5842.1904683431903</c:v>
                </c:pt>
                <c:pt idx="304">
                  <c:v>5986.0383982898902</c:v>
                </c:pt>
                <c:pt idx="305">
                  <c:v>6624.7680067851998</c:v>
                </c:pt>
                <c:pt idx="306">
                  <c:v>6066.6559094910399</c:v>
                </c:pt>
                <c:pt idx="307">
                  <c:v>5946.5923337129097</c:v>
                </c:pt>
                <c:pt idx="308">
                  <c:v>6045.9752626166401</c:v>
                </c:pt>
                <c:pt idx="309">
                  <c:v>10226.435292144</c:v>
                </c:pt>
                <c:pt idx="310">
                  <c:v>11225.580690413701</c:v>
                </c:pt>
                <c:pt idx="311">
                  <c:v>8481.7548583585594</c:v>
                </c:pt>
                <c:pt idx="312">
                  <c:v>6356.0190434648102</c:v>
                </c:pt>
                <c:pt idx="313">
                  <c:v>5384.8989336404302</c:v>
                </c:pt>
                <c:pt idx="314">
                  <c:v>8953.0311886650197</c:v>
                </c:pt>
                <c:pt idx="315">
                  <c:v>9616.0186358118208</c:v>
                </c:pt>
                <c:pt idx="316">
                  <c:v>9049.9150717624198</c:v>
                </c:pt>
                <c:pt idx="317">
                  <c:v>10332.7223509962</c:v>
                </c:pt>
                <c:pt idx="318">
                  <c:v>10647.763666770299</c:v>
                </c:pt>
                <c:pt idx="319">
                  <c:v>9466.9715347392394</c:v>
                </c:pt>
                <c:pt idx="320">
                  <c:v>5153.0521864432703</c:v>
                </c:pt>
                <c:pt idx="321">
                  <c:v>8832.9486485023499</c:v>
                </c:pt>
                <c:pt idx="322">
                  <c:v>5633.1621529521499</c:v>
                </c:pt>
                <c:pt idx="323">
                  <c:v>6525.7044192453604</c:v>
                </c:pt>
                <c:pt idx="324">
                  <c:v>6548.85984697817</c:v>
                </c:pt>
                <c:pt idx="325">
                  <c:v>6293.8608921392297</c:v>
                </c:pt>
                <c:pt idx="326">
                  <c:v>7874.6116256122896</c:v>
                </c:pt>
                <c:pt idx="327">
                  <c:v>9170.6189326457006</c:v>
                </c:pt>
                <c:pt idx="328">
                  <c:v>12001.6740765432</c:v>
                </c:pt>
                <c:pt idx="329">
                  <c:v>11726.422426458699</c:v>
                </c:pt>
                <c:pt idx="330">
                  <c:v>8403.7214194644894</c:v>
                </c:pt>
                <c:pt idx="331">
                  <c:v>9964.6628856154402</c:v>
                </c:pt>
              </c:numCache>
            </c:numRef>
          </c:val>
          <c:smooth val="0"/>
          <c:extLst>
            <c:ext xmlns:c16="http://schemas.microsoft.com/office/drawing/2014/chart" uri="{C3380CC4-5D6E-409C-BE32-E72D297353CC}">
              <c16:uniqueId val="{00000001-81FC-4078-BA2F-095E12A744CD}"/>
            </c:ext>
          </c:extLst>
        </c:ser>
        <c:dLbls>
          <c:showLegendKey val="0"/>
          <c:showVal val="0"/>
          <c:showCatName val="0"/>
          <c:showSerName val="0"/>
          <c:showPercent val="0"/>
          <c:showBubbleSize val="0"/>
        </c:dLbls>
        <c:smooth val="0"/>
        <c:axId val="202407904"/>
        <c:axId val="282408647"/>
      </c:lineChart>
      <c:catAx>
        <c:axId val="202407904"/>
        <c:scaling>
          <c:orientation val="minMax"/>
        </c:scaling>
        <c:delete val="1"/>
        <c:axPos val="b"/>
        <c:majorTickMark val="none"/>
        <c:minorTickMark val="none"/>
        <c:tickLblPos val="nextTo"/>
        <c:crossAx val="282408647"/>
        <c:crosses val="autoZero"/>
        <c:auto val="1"/>
        <c:lblAlgn val="ctr"/>
        <c:lblOffset val="100"/>
        <c:noMultiLvlLbl val="0"/>
      </c:catAx>
      <c:valAx>
        <c:axId val="28240864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240790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'[CSC 2021 Eu.xlsx]Sheet1'!$K$36</c:f>
              <c:strCache>
                <c:ptCount val="1"/>
                <c:pt idx="0">
                  <c:v>e</c:v>
                </c:pt>
              </c:strCache>
            </c:strRef>
          </c:tx>
          <c:spPr>
            <a:ln w="28575" cap="rnd">
              <a:solidFill>
                <a:schemeClr val="accent1"/>
              </a:solidFill>
              <a:round/>
            </a:ln>
            <a:effectLst/>
          </c:spPr>
          <c:marker>
            <c:symbol val="none"/>
          </c:marker>
          <c:val>
            <c:numRef>
              <c:f>'[CSC 2021 Eu.xlsx]Sheet1'!$L$36:$W$36</c:f>
              <c:numCache>
                <c:formatCode>General</c:formatCode>
                <c:ptCount val="12"/>
                <c:pt idx="0">
                  <c:v>93955.97</c:v>
                </c:pt>
                <c:pt idx="1">
                  <c:v>101731.39</c:v>
                </c:pt>
                <c:pt idx="2">
                  <c:v>103708.97</c:v>
                </c:pt>
                <c:pt idx="3">
                  <c:v>98769.19</c:v>
                </c:pt>
                <c:pt idx="4">
                  <c:v>81820.33</c:v>
                </c:pt>
                <c:pt idx="8">
                  <c:v>117138.08</c:v>
                </c:pt>
                <c:pt idx="9">
                  <c:v>99966.86</c:v>
                </c:pt>
                <c:pt idx="10">
                  <c:v>107643.28</c:v>
                </c:pt>
                <c:pt idx="11">
                  <c:v>89661.81</c:v>
                </c:pt>
              </c:numCache>
            </c:numRef>
          </c:val>
          <c:smooth val="0"/>
          <c:extLst>
            <c:ext xmlns:c16="http://schemas.microsoft.com/office/drawing/2014/chart" uri="{C3380CC4-5D6E-409C-BE32-E72D297353CC}">
              <c16:uniqueId val="{00000000-1E97-483E-A6FB-F66F841B02C0}"/>
            </c:ext>
          </c:extLst>
        </c:ser>
        <c:ser>
          <c:idx val="1"/>
          <c:order val="1"/>
          <c:tx>
            <c:strRef>
              <c:f>'[CSC 2021 Eu.xlsx]Sheet1'!$K$37</c:f>
              <c:strCache>
                <c:ptCount val="1"/>
                <c:pt idx="0">
                  <c:v>f</c:v>
                </c:pt>
              </c:strCache>
            </c:strRef>
          </c:tx>
          <c:spPr>
            <a:ln w="28575" cap="rnd">
              <a:solidFill>
                <a:schemeClr val="accent2"/>
              </a:solidFill>
              <a:round/>
            </a:ln>
            <a:effectLst/>
          </c:spPr>
          <c:marker>
            <c:symbol val="none"/>
          </c:marker>
          <c:val>
            <c:numRef>
              <c:f>'[CSC 2021 Eu.xlsx]Sheet1'!$L$37:$W$37</c:f>
              <c:numCache>
                <c:formatCode>General</c:formatCode>
                <c:ptCount val="12"/>
                <c:pt idx="0">
                  <c:v>95960.545951337903</c:v>
                </c:pt>
                <c:pt idx="1">
                  <c:v>93945.492055271898</c:v>
                </c:pt>
                <c:pt idx="2">
                  <c:v>105177.35877150801</c:v>
                </c:pt>
                <c:pt idx="3">
                  <c:v>98194.850281454303</c:v>
                </c:pt>
                <c:pt idx="4">
                  <c:v>90679.285498593206</c:v>
                </c:pt>
                <c:pt idx="8">
                  <c:v>109935.79866715299</c:v>
                </c:pt>
                <c:pt idx="9">
                  <c:v>107155.609919761</c:v>
                </c:pt>
                <c:pt idx="10">
                  <c:v>110341.95688052</c:v>
                </c:pt>
                <c:pt idx="11">
                  <c:v>102224.293062457</c:v>
                </c:pt>
              </c:numCache>
            </c:numRef>
          </c:val>
          <c:smooth val="0"/>
          <c:extLst>
            <c:ext xmlns:c16="http://schemas.microsoft.com/office/drawing/2014/chart" uri="{C3380CC4-5D6E-409C-BE32-E72D297353CC}">
              <c16:uniqueId val="{00000001-1E97-483E-A6FB-F66F841B02C0}"/>
            </c:ext>
          </c:extLst>
        </c:ser>
        <c:dLbls>
          <c:showLegendKey val="0"/>
          <c:showVal val="0"/>
          <c:showCatName val="0"/>
          <c:showSerName val="0"/>
          <c:showPercent val="0"/>
          <c:showBubbleSize val="0"/>
        </c:dLbls>
        <c:smooth val="0"/>
        <c:axId val="872732014"/>
        <c:axId val="665380638"/>
      </c:lineChart>
      <c:catAx>
        <c:axId val="87273201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65380638"/>
        <c:crosses val="autoZero"/>
        <c:auto val="1"/>
        <c:lblAlgn val="ctr"/>
        <c:lblOffset val="100"/>
        <c:noMultiLvlLbl val="0"/>
      </c:catAx>
      <c:valAx>
        <c:axId val="66538063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7273201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'[CSC 2021 Eu.xlsx]Sheet1'!$L$25</c:f>
              <c:strCache>
                <c:ptCount val="1"/>
                <c:pt idx="0">
                  <c:v>e</c:v>
                </c:pt>
              </c:strCache>
            </c:strRef>
          </c:tx>
          <c:spPr>
            <a:ln w="28575" cap="rnd">
              <a:solidFill>
                <a:schemeClr val="accent1"/>
              </a:solidFill>
              <a:round/>
            </a:ln>
            <a:effectLst/>
          </c:spPr>
          <c:marker>
            <c:symbol val="none"/>
          </c:marker>
          <c:val>
            <c:numRef>
              <c:f>'[CSC 2021 Eu.xlsx]Sheet1'!$M$25:$X$25</c:f>
              <c:numCache>
                <c:formatCode>General</c:formatCode>
                <c:ptCount val="12"/>
                <c:pt idx="0">
                  <c:v>882.9</c:v>
                </c:pt>
                <c:pt idx="1">
                  <c:v>769.98</c:v>
                </c:pt>
                <c:pt idx="2">
                  <c:v>678</c:v>
                </c:pt>
                <c:pt idx="3">
                  <c:v>556.62</c:v>
                </c:pt>
                <c:pt idx="4">
                  <c:v>517.16999999999996</c:v>
                </c:pt>
                <c:pt idx="8">
                  <c:v>496.69</c:v>
                </c:pt>
                <c:pt idx="9">
                  <c:v>568.20000000000005</c:v>
                </c:pt>
                <c:pt idx="10">
                  <c:v>659.89</c:v>
                </c:pt>
                <c:pt idx="11">
                  <c:v>919.77</c:v>
                </c:pt>
              </c:numCache>
            </c:numRef>
          </c:val>
          <c:smooth val="0"/>
          <c:extLst>
            <c:ext xmlns:c16="http://schemas.microsoft.com/office/drawing/2014/chart" uri="{C3380CC4-5D6E-409C-BE32-E72D297353CC}">
              <c16:uniqueId val="{00000000-D51F-4C34-B403-ACA63BF176FB}"/>
            </c:ext>
          </c:extLst>
        </c:ser>
        <c:ser>
          <c:idx val="1"/>
          <c:order val="1"/>
          <c:tx>
            <c:strRef>
              <c:f>'[CSC 2021 Eu.xlsx]Sheet1'!$L$26</c:f>
              <c:strCache>
                <c:ptCount val="1"/>
                <c:pt idx="0">
                  <c:v>f</c:v>
                </c:pt>
              </c:strCache>
            </c:strRef>
          </c:tx>
          <c:spPr>
            <a:ln w="28575" cap="rnd">
              <a:solidFill>
                <a:schemeClr val="accent2"/>
              </a:solidFill>
              <a:round/>
            </a:ln>
            <a:effectLst/>
          </c:spPr>
          <c:marker>
            <c:symbol val="none"/>
          </c:marker>
          <c:val>
            <c:numRef>
              <c:f>'[CSC 2021 Eu.xlsx]Sheet1'!$M$26:$X$26</c:f>
              <c:numCache>
                <c:formatCode>General</c:formatCode>
                <c:ptCount val="12"/>
                <c:pt idx="0">
                  <c:v>841.42610248880305</c:v>
                </c:pt>
                <c:pt idx="1">
                  <c:v>716.19116737067895</c:v>
                </c:pt>
                <c:pt idx="2">
                  <c:v>610.08964234632003</c:v>
                </c:pt>
                <c:pt idx="3">
                  <c:v>485.111997740145</c:v>
                </c:pt>
                <c:pt idx="4">
                  <c:v>406.84440046640799</c:v>
                </c:pt>
                <c:pt idx="8">
                  <c:v>478.71638209931598</c:v>
                </c:pt>
                <c:pt idx="9">
                  <c:v>579.92453369186296</c:v>
                </c:pt>
                <c:pt idx="10">
                  <c:v>617.86168214362601</c:v>
                </c:pt>
                <c:pt idx="11">
                  <c:v>860.68040854411595</c:v>
                </c:pt>
              </c:numCache>
            </c:numRef>
          </c:val>
          <c:smooth val="0"/>
          <c:extLst>
            <c:ext xmlns:c16="http://schemas.microsoft.com/office/drawing/2014/chart" uri="{C3380CC4-5D6E-409C-BE32-E72D297353CC}">
              <c16:uniqueId val="{00000001-D51F-4C34-B403-ACA63BF176FB}"/>
            </c:ext>
          </c:extLst>
        </c:ser>
        <c:dLbls>
          <c:showLegendKey val="0"/>
          <c:showVal val="0"/>
          <c:showCatName val="0"/>
          <c:showSerName val="0"/>
          <c:showPercent val="0"/>
          <c:showBubbleSize val="0"/>
        </c:dLbls>
        <c:smooth val="0"/>
        <c:axId val="853781866"/>
        <c:axId val="423883745"/>
      </c:lineChart>
      <c:catAx>
        <c:axId val="8537818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883745"/>
        <c:crosses val="autoZero"/>
        <c:auto val="1"/>
        <c:lblAlgn val="ctr"/>
        <c:lblOffset val="100"/>
        <c:noMultiLvlLbl val="0"/>
      </c:catAx>
      <c:valAx>
        <c:axId val="42388374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53781866"/>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Sheet1!$K$48</c:f>
              <c:strCache>
                <c:ptCount val="1"/>
                <c:pt idx="0">
                  <c:v>e</c:v>
                </c:pt>
              </c:strCache>
            </c:strRef>
          </c:tx>
          <c:spPr>
            <a:ln w="28575" cap="rnd">
              <a:solidFill>
                <a:schemeClr val="accent1"/>
              </a:solidFill>
              <a:round/>
            </a:ln>
            <a:effectLst/>
          </c:spPr>
          <c:marker>
            <c:symbol val="none"/>
          </c:marker>
          <c:val>
            <c:numRef>
              <c:f>Sheet1!$L$48:$W$48</c:f>
              <c:numCache>
                <c:formatCode>General</c:formatCode>
                <c:ptCount val="12"/>
                <c:pt idx="0">
                  <c:v>0.96</c:v>
                </c:pt>
                <c:pt idx="1">
                  <c:v>0.52</c:v>
                </c:pt>
                <c:pt idx="2">
                  <c:v>37.909999999999997</c:v>
                </c:pt>
                <c:pt idx="3">
                  <c:v>110.8</c:v>
                </c:pt>
                <c:pt idx="4">
                  <c:v>367.1</c:v>
                </c:pt>
                <c:pt idx="8">
                  <c:v>770.89</c:v>
                </c:pt>
                <c:pt idx="9">
                  <c:v>124.42</c:v>
                </c:pt>
                <c:pt idx="10">
                  <c:v>29.09</c:v>
                </c:pt>
                <c:pt idx="11">
                  <c:v>8.7100000000000009</c:v>
                </c:pt>
              </c:numCache>
            </c:numRef>
          </c:val>
          <c:smooth val="0"/>
          <c:extLst>
            <c:ext xmlns:c16="http://schemas.microsoft.com/office/drawing/2014/chart" uri="{C3380CC4-5D6E-409C-BE32-E72D297353CC}">
              <c16:uniqueId val="{00000000-51C5-440C-98BF-F5C5D0FDE1A2}"/>
            </c:ext>
          </c:extLst>
        </c:ser>
        <c:ser>
          <c:idx val="1"/>
          <c:order val="1"/>
          <c:tx>
            <c:strRef>
              <c:f>Sheet1!$K$49</c:f>
              <c:strCache>
                <c:ptCount val="1"/>
                <c:pt idx="0">
                  <c:v>f</c:v>
                </c:pt>
              </c:strCache>
            </c:strRef>
          </c:tx>
          <c:spPr>
            <a:ln w="28575" cap="rnd">
              <a:solidFill>
                <a:schemeClr val="accent2"/>
              </a:solidFill>
              <a:round/>
            </a:ln>
            <a:effectLst/>
          </c:spPr>
          <c:marker>
            <c:symbol val="none"/>
          </c:marker>
          <c:val>
            <c:numRef>
              <c:f>Sheet1!$L$49:$W$49</c:f>
              <c:numCache>
                <c:formatCode>General</c:formatCode>
                <c:ptCount val="12"/>
                <c:pt idx="0">
                  <c:v>0.33440865737699998</c:v>
                </c:pt>
                <c:pt idx="1">
                  <c:v>0.55856800042800003</c:v>
                </c:pt>
                <c:pt idx="2">
                  <c:v>33.121704364398603</c:v>
                </c:pt>
                <c:pt idx="3">
                  <c:v>84.555044497773594</c:v>
                </c:pt>
                <c:pt idx="4">
                  <c:v>306.50931571990401</c:v>
                </c:pt>
                <c:pt idx="8">
                  <c:v>682.109102282756</c:v>
                </c:pt>
                <c:pt idx="9">
                  <c:v>160.69193991746801</c:v>
                </c:pt>
                <c:pt idx="10">
                  <c:v>34.327341586377003</c:v>
                </c:pt>
                <c:pt idx="11">
                  <c:v>7.8367571025845999</c:v>
                </c:pt>
              </c:numCache>
            </c:numRef>
          </c:val>
          <c:smooth val="0"/>
          <c:extLst>
            <c:ext xmlns:c16="http://schemas.microsoft.com/office/drawing/2014/chart" uri="{C3380CC4-5D6E-409C-BE32-E72D297353CC}">
              <c16:uniqueId val="{00000001-51C5-440C-98BF-F5C5D0FDE1A2}"/>
            </c:ext>
          </c:extLst>
        </c:ser>
        <c:dLbls>
          <c:showLegendKey val="0"/>
          <c:showVal val="0"/>
          <c:showCatName val="0"/>
          <c:showSerName val="0"/>
          <c:showPercent val="0"/>
          <c:showBubbleSize val="0"/>
        </c:dLbls>
        <c:smooth val="0"/>
        <c:axId val="134077039"/>
        <c:axId val="134077455"/>
      </c:lineChart>
      <c:catAx>
        <c:axId val="13407703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77455"/>
        <c:crosses val="autoZero"/>
        <c:auto val="1"/>
        <c:lblAlgn val="ctr"/>
        <c:lblOffset val="100"/>
        <c:noMultiLvlLbl val="0"/>
      </c:catAx>
      <c:valAx>
        <c:axId val="134077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0770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5330066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1/29/2023</a:t>
            </a:fld>
            <a:endParaRPr lang="en-US" dirty="0"/>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675050545"/>
      </p:ext>
    </p:extLst>
  </p:cSld>
  <p:clrMap bg1="lt1" tx1="dk1" bg2="lt2" tx2="dk2" accent1="accent1" accent2="accent2" accent3="accent3" accent4="accent4" accent5="accent5" accent6="accent6" hlink="hlink" folHlink="folHlink"/>
  <p:notesStyle>
    <a:lvl1pPr marL="0" algn="l" defTabSz="3765366" rtl="0" eaLnBrk="1" latinLnBrk="0" hangingPunct="1">
      <a:defRPr sz="5000" kern="1200">
        <a:solidFill>
          <a:schemeClr val="tx1"/>
        </a:solidFill>
        <a:latin typeface="+mn-lt"/>
        <a:ea typeface="+mn-ea"/>
        <a:cs typeface="+mn-cs"/>
      </a:defRPr>
    </a:lvl1pPr>
    <a:lvl2pPr marL="1882684" algn="l" defTabSz="3765366" rtl="0" eaLnBrk="1" latinLnBrk="0" hangingPunct="1">
      <a:defRPr sz="5000" kern="1200">
        <a:solidFill>
          <a:schemeClr val="tx1"/>
        </a:solidFill>
        <a:latin typeface="+mn-lt"/>
        <a:ea typeface="+mn-ea"/>
        <a:cs typeface="+mn-cs"/>
      </a:defRPr>
    </a:lvl2pPr>
    <a:lvl3pPr marL="3765366" algn="l" defTabSz="3765366" rtl="0" eaLnBrk="1" latinLnBrk="0" hangingPunct="1">
      <a:defRPr sz="5000" kern="1200">
        <a:solidFill>
          <a:schemeClr val="tx1"/>
        </a:solidFill>
        <a:latin typeface="+mn-lt"/>
        <a:ea typeface="+mn-ea"/>
        <a:cs typeface="+mn-cs"/>
      </a:defRPr>
    </a:lvl3pPr>
    <a:lvl4pPr marL="5648049" algn="l" defTabSz="3765366" rtl="0" eaLnBrk="1" latinLnBrk="0" hangingPunct="1">
      <a:defRPr sz="5000" kern="1200">
        <a:solidFill>
          <a:schemeClr val="tx1"/>
        </a:solidFill>
        <a:latin typeface="+mn-lt"/>
        <a:ea typeface="+mn-ea"/>
        <a:cs typeface="+mn-cs"/>
      </a:defRPr>
    </a:lvl4pPr>
    <a:lvl5pPr marL="7530731" algn="l" defTabSz="3765366" rtl="0" eaLnBrk="1" latinLnBrk="0" hangingPunct="1">
      <a:defRPr sz="5000" kern="1200">
        <a:solidFill>
          <a:schemeClr val="tx1"/>
        </a:solidFill>
        <a:latin typeface="+mn-lt"/>
        <a:ea typeface="+mn-ea"/>
        <a:cs typeface="+mn-cs"/>
      </a:defRPr>
    </a:lvl5pPr>
    <a:lvl6pPr marL="9413415" algn="l" defTabSz="3765366" rtl="0" eaLnBrk="1" latinLnBrk="0" hangingPunct="1">
      <a:defRPr sz="5000" kern="1200">
        <a:solidFill>
          <a:schemeClr val="tx1"/>
        </a:solidFill>
        <a:latin typeface="+mn-lt"/>
        <a:ea typeface="+mn-ea"/>
        <a:cs typeface="+mn-cs"/>
      </a:defRPr>
    </a:lvl6pPr>
    <a:lvl7pPr marL="11296099" algn="l" defTabSz="3765366" rtl="0" eaLnBrk="1" latinLnBrk="0" hangingPunct="1">
      <a:defRPr sz="5000" kern="1200">
        <a:solidFill>
          <a:schemeClr val="tx1"/>
        </a:solidFill>
        <a:latin typeface="+mn-lt"/>
        <a:ea typeface="+mn-ea"/>
        <a:cs typeface="+mn-cs"/>
      </a:defRPr>
    </a:lvl7pPr>
    <a:lvl8pPr marL="13178781" algn="l" defTabSz="3765366" rtl="0" eaLnBrk="1" latinLnBrk="0" hangingPunct="1">
      <a:defRPr sz="5000" kern="1200">
        <a:solidFill>
          <a:schemeClr val="tx1"/>
        </a:solidFill>
        <a:latin typeface="+mn-lt"/>
        <a:ea typeface="+mn-ea"/>
        <a:cs typeface="+mn-cs"/>
      </a:defRPr>
    </a:lvl8pPr>
    <a:lvl9pPr marL="15061465" algn="l" defTabSz="3765366"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Hight </a:t>
            </a:r>
            <a:r>
              <a:rPr lang="en-US"/>
              <a:t>level+ Steps</a:t>
            </a:r>
            <a:endParaRPr lang="en-US" dirty="0"/>
          </a:p>
          <a:p>
            <a:endParaRPr lang="en-US" dirty="0"/>
          </a:p>
          <a:p>
            <a:r>
              <a:rPr lang="en-US" dirty="0"/>
              <a:t>Calibration </a:t>
            </a:r>
            <a:r>
              <a:rPr lang="zh-CN" altLang="en-US" dirty="0"/>
              <a:t>目的</a:t>
            </a:r>
            <a:endParaRPr lang="en-US" dirty="0"/>
          </a:p>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4683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584548"/>
            <a:ext cx="129562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4938039"/>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4897949"/>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3856717" y="4938039"/>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3856717" y="5584548"/>
            <a:ext cx="1294589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3856717" y="14917241"/>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3856717" y="15610199"/>
            <a:ext cx="1294729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3856717" y="27592484"/>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3856717" y="28302533"/>
            <a:ext cx="129423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5592497"/>
            <a:ext cx="1295740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18" name="Text Placeholder 76"/>
          <p:cNvSpPr>
            <a:spLocks noGrp="1"/>
          </p:cNvSpPr>
          <p:nvPr>
            <p:ph type="body" sz="quarter" idx="150" hasCustomPrompt="1"/>
          </p:nvPr>
        </p:nvSpPr>
        <p:spPr>
          <a:xfrm>
            <a:off x="3505967" y="33746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19" name="Text Placeholder 76"/>
          <p:cNvSpPr>
            <a:spLocks noGrp="1"/>
          </p:cNvSpPr>
          <p:nvPr>
            <p:ph type="body" sz="quarter" idx="151" hasCustomPrompt="1"/>
          </p:nvPr>
        </p:nvSpPr>
        <p:spPr>
          <a:xfrm>
            <a:off x="3505967" y="23199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21"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726781"/>
            <a:ext cx="628550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6465" y="4951235"/>
            <a:ext cx="6280548" cy="697033"/>
          </a:xfrm>
          <a:prstGeom prst="rect">
            <a:avLst/>
          </a:prstGeom>
          <a:noFill/>
        </p:spPr>
        <p:txBody>
          <a:bodyPr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INTRODUCTION</a:t>
            </a:r>
          </a:p>
        </p:txBody>
      </p:sp>
      <p:sp>
        <p:nvSpPr>
          <p:cNvPr id="19" name="Text Placeholder 3"/>
          <p:cNvSpPr>
            <a:spLocks noGrp="1"/>
          </p:cNvSpPr>
          <p:nvPr>
            <p:ph type="body" sz="quarter" idx="19" hasCustomPrompt="1"/>
          </p:nvPr>
        </p:nvSpPr>
        <p:spPr>
          <a:xfrm>
            <a:off x="564124" y="15605031"/>
            <a:ext cx="628650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6463" y="14947746"/>
            <a:ext cx="6281538"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5726781"/>
            <a:ext cx="12950030"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8" y="4949736"/>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8" y="23265408"/>
            <a:ext cx="1295003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8" y="22572450"/>
            <a:ext cx="1295003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52175" y="4949736"/>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52175" y="5726781"/>
            <a:ext cx="627938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52175" y="15014663"/>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674963" y="15707622"/>
            <a:ext cx="6233811"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52175" y="28195610"/>
            <a:ext cx="627938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20650602" y="28971633"/>
            <a:ext cx="6282532"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Enter your text here</a:t>
            </a:r>
          </a:p>
        </p:txBody>
      </p:sp>
      <p:sp>
        <p:nvSpPr>
          <p:cNvPr id="34"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35"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36"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9" y="5592730"/>
            <a:ext cx="1295628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5" y="4946221"/>
            <a:ext cx="12946061"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2" y="14946075"/>
            <a:ext cx="12949224"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4001095" y="4946221"/>
            <a:ext cx="12945893"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4001095" y="5592730"/>
            <a:ext cx="12945893"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4001095" y="14965367"/>
            <a:ext cx="12942336"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4001095" y="15658325"/>
            <a:ext cx="12947298"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4001095" y="27640610"/>
            <a:ext cx="12935857" cy="697033"/>
          </a:xfrm>
          <a:prstGeom prst="rect">
            <a:avLst/>
          </a:prstGeom>
          <a:noFill/>
        </p:spPr>
        <p:txBody>
          <a:bodyPr wrap="square" lIns="78446" tIns="78446" rIns="78446" bIns="78446" anchor="ctr" anchorCtr="0">
            <a:spAutoFit/>
          </a:bodyPr>
          <a:lstStyle>
            <a:lvl1pPr marL="0" indent="0" algn="ctr">
              <a:buNone/>
              <a:defRPr sz="35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4001095" y="28350659"/>
            <a:ext cx="1294233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9" y="15640623"/>
            <a:ext cx="12957406" cy="765388"/>
          </a:xfrm>
          <a:prstGeom prst="rect">
            <a:avLst/>
          </a:prstGeom>
        </p:spPr>
        <p:txBody>
          <a:bodyPr wrap="square" lIns="196113" tIns="196113" rIns="196113" bIns="196113">
            <a:spAutoFit/>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1274733" indent="-490282">
              <a:defRPr sz="2200">
                <a:latin typeface="Trebuchet MS" pitchFamily="34" charset="0"/>
              </a:defRPr>
            </a:lvl2pPr>
            <a:lvl3pPr marL="1765015" indent="-490282">
              <a:defRPr sz="2200">
                <a:latin typeface="Trebuchet MS" pitchFamily="34" charset="0"/>
              </a:defRPr>
            </a:lvl3pPr>
            <a:lvl4pPr marL="2304325" indent="-539310">
              <a:defRPr sz="2200">
                <a:latin typeface="Trebuchet MS" pitchFamily="34" charset="0"/>
              </a:defRPr>
            </a:lvl4pPr>
            <a:lvl5pPr marL="2696551" indent="-392226">
              <a:defRPr sz="2200">
                <a:latin typeface="Trebuchet MS" pitchFamily="34" charset="0"/>
              </a:defRPr>
            </a:lvl5pPr>
          </a:lstStyle>
          <a:p>
            <a:pPr lvl="0"/>
            <a:r>
              <a:rPr lang="en-US" dirty="0"/>
              <a:t>Type in or paste your text here</a:t>
            </a:r>
          </a:p>
        </p:txBody>
      </p:sp>
      <p:sp>
        <p:nvSpPr>
          <p:cNvPr id="15" name="Text Placeholder 76"/>
          <p:cNvSpPr>
            <a:spLocks noGrp="1"/>
          </p:cNvSpPr>
          <p:nvPr>
            <p:ph type="body" sz="quarter" idx="150" hasCustomPrompt="1"/>
          </p:nvPr>
        </p:nvSpPr>
        <p:spPr>
          <a:xfrm>
            <a:off x="3505967" y="3908021"/>
            <a:ext cx="20420066" cy="845608"/>
          </a:xfrm>
          <a:prstGeom prst="rect">
            <a:avLst/>
          </a:prstGeom>
        </p:spPr>
        <p:txBody>
          <a:bodyPr lIns="95646" tIns="47823" rIns="95646" bIns="47823">
            <a:normAutofit/>
          </a:bodyPr>
          <a:lstStyle>
            <a:lvl1pPr marL="0" indent="0" algn="ctr">
              <a:buFontTx/>
              <a:buNone/>
              <a:defRPr sz="4800" b="0">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affiliations</a:t>
            </a:r>
          </a:p>
        </p:txBody>
      </p:sp>
      <p:sp>
        <p:nvSpPr>
          <p:cNvPr id="16" name="Text Placeholder 76"/>
          <p:cNvSpPr>
            <a:spLocks noGrp="1"/>
          </p:cNvSpPr>
          <p:nvPr>
            <p:ph type="body" sz="quarter" idx="151" hasCustomPrompt="1"/>
          </p:nvPr>
        </p:nvSpPr>
        <p:spPr>
          <a:xfrm>
            <a:off x="3505967" y="2853347"/>
            <a:ext cx="20420066" cy="1300652"/>
          </a:xfrm>
          <a:prstGeom prst="rect">
            <a:avLst/>
          </a:prstGeom>
        </p:spPr>
        <p:txBody>
          <a:bodyPr lIns="95646" tIns="47823" rIns="95646" bIns="47823" anchor="t" anchorCtr="1">
            <a:noAutofit/>
          </a:bodyPr>
          <a:lstStyle>
            <a:lvl1pPr marL="0" indent="0" algn="ctr">
              <a:buFontTx/>
              <a:buNone/>
              <a:defRPr sz="6600" b="1">
                <a:solidFill>
                  <a:schemeClr val="tx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authors</a:t>
            </a:r>
          </a:p>
        </p:txBody>
      </p:sp>
      <p:sp>
        <p:nvSpPr>
          <p:cNvPr id="17" name="Text Placeholder 76"/>
          <p:cNvSpPr>
            <a:spLocks noGrp="1"/>
          </p:cNvSpPr>
          <p:nvPr>
            <p:ph type="body" sz="quarter" idx="153" hasCustomPrompt="1"/>
          </p:nvPr>
        </p:nvSpPr>
        <p:spPr>
          <a:xfrm>
            <a:off x="3505967" y="589524"/>
            <a:ext cx="20420066" cy="1664193"/>
          </a:xfrm>
          <a:prstGeom prst="rect">
            <a:avLst/>
          </a:prstGeom>
        </p:spPr>
        <p:txBody>
          <a:bodyPr lIns="95646" tIns="47823" rIns="95646" bIns="47823" anchor="t" anchorCtr="1">
            <a:normAutofit/>
          </a:bodyPr>
          <a:lstStyle>
            <a:lvl1pPr marL="0" indent="0" algn="ctr">
              <a:buFontTx/>
              <a:buNone/>
              <a:defRPr sz="12000" b="1">
                <a:solidFill>
                  <a:schemeClr val="bg1"/>
                </a:solidFill>
                <a:latin typeface="+mj-lt"/>
              </a:defRPr>
            </a:lvl1pPr>
            <a:lvl2pPr>
              <a:buFontTx/>
              <a:buNone/>
              <a:defRPr sz="7500"/>
            </a:lvl2pPr>
            <a:lvl3pPr>
              <a:buFontTx/>
              <a:buNone/>
              <a:defRPr sz="7500"/>
            </a:lvl3pPr>
            <a:lvl4pPr>
              <a:buFontTx/>
              <a:buNone/>
              <a:defRPr sz="7500"/>
            </a:lvl4pPr>
            <a:lvl5pPr>
              <a:buFontTx/>
              <a:buNone/>
              <a:defRPr sz="7500"/>
            </a:lvl5pPr>
          </a:lstStyle>
          <a:p>
            <a:pPr lvl="0"/>
            <a:r>
              <a:rPr lang="en-US" dirty="0"/>
              <a:t>Click here to add title</a:t>
            </a:r>
          </a:p>
        </p:txBody>
      </p:sp>
    </p:spTree>
    <p:extLst>
      <p:ext uri="{BB962C8B-B14F-4D97-AF65-F5344CB8AC3E}">
        <p14:creationId xmlns:p14="http://schemas.microsoft.com/office/powerpoint/2010/main" val="318750097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7.wmf"/><Relationship Id="rId18" Type="http://schemas.openxmlformats.org/officeDocument/2006/relationships/image" Target="../media/image10.jpeg"/><Relationship Id="rId3" Type="http://schemas.openxmlformats.org/officeDocument/2006/relationships/theme" Target="../theme/theme2.xml"/><Relationship Id="rId7" Type="http://schemas.openxmlformats.org/officeDocument/2006/relationships/image" Target="../media/image4.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slideLayout" Target="../slideLayouts/slideLayout3.xml"/><Relationship Id="rId16" Type="http://schemas.openxmlformats.org/officeDocument/2006/relationships/image" Target="../media/image9.wmf"/><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6.wmf"/><Relationship Id="rId5" Type="http://schemas.openxmlformats.org/officeDocument/2006/relationships/image" Target="../media/image2.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1.png"/><Relationship Id="rId9" Type="http://schemas.openxmlformats.org/officeDocument/2006/relationships/image" Target="../media/image5.wmf"/><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 name="Text Box 14"/>
          <p:cNvSpPr txBox="1">
            <a:spLocks noChangeArrowheads="1"/>
          </p:cNvSpPr>
          <p:nvPr userDrawn="1"/>
        </p:nvSpPr>
        <p:spPr bwMode="auto">
          <a:xfrm>
            <a:off x="1032216" y="35825209"/>
            <a:ext cx="2956124"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40" name="Rounded Rectangle 39"/>
          <p:cNvSpPr/>
          <p:nvPr userDrawn="1"/>
        </p:nvSpPr>
        <p:spPr>
          <a:xfrm>
            <a:off x="572140" y="4908046"/>
            <a:ext cx="12949039" cy="307863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13881701" y="4908046"/>
            <a:ext cx="12949039" cy="307863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572140" y="4029821"/>
            <a:ext cx="26258599" cy="26277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userDrawn="1"/>
        </p:nvSpPr>
        <p:spPr>
          <a:xfrm>
            <a:off x="572139" y="254000"/>
            <a:ext cx="26258599" cy="152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12658121" y="-48127"/>
            <a:ext cx="12259293" cy="36624127"/>
            <a:chOff x="-11225189" y="-1"/>
            <a:chExt cx="11018865" cy="32918401"/>
          </a:xfrm>
        </p:grpSpPr>
        <p:sp>
          <p:nvSpPr>
            <p:cNvPr id="26" name="Rectangle 25"/>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30”x40”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2527300" indent="-650875" algn="l" defTabSz="850900">
                <a:tabLst/>
              </a:pPr>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6" name="Straight Connector 35"/>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4"/>
            <a:stretch>
              <a:fillRect/>
            </a:stretch>
          </p:blipFill>
          <p:spPr>
            <a:xfrm>
              <a:off x="-10479105" y="8732868"/>
              <a:ext cx="1597666" cy="1201935"/>
            </a:xfrm>
            <a:prstGeom prst="rect">
              <a:avLst/>
            </a:prstGeom>
          </p:spPr>
        </p:pic>
        <p:pic>
          <p:nvPicPr>
            <p:cNvPr id="38" name="Picture 37"/>
            <p:cNvPicPr>
              <a:picLocks noChangeAspect="1"/>
            </p:cNvPicPr>
            <p:nvPr userDrawn="1"/>
          </p:nvPicPr>
          <p:blipFill>
            <a:blip r:embed="rId5"/>
            <a:stretch>
              <a:fillRect/>
            </a:stretch>
          </p:blipFill>
          <p:spPr>
            <a:xfrm>
              <a:off x="-10732765" y="13076183"/>
              <a:ext cx="9986808" cy="1053596"/>
            </a:xfrm>
            <a:prstGeom prst="rect">
              <a:avLst/>
            </a:prstGeom>
          </p:spPr>
        </p:pic>
        <p:grpSp>
          <p:nvGrpSpPr>
            <p:cNvPr id="39" name="Group 38"/>
            <p:cNvGrpSpPr/>
            <p:nvPr userDrawn="1"/>
          </p:nvGrpSpPr>
          <p:grpSpPr>
            <a:xfrm>
              <a:off x="-9744993" y="19604585"/>
              <a:ext cx="7531182" cy="2120441"/>
              <a:chOff x="-4470427" y="9208123"/>
              <a:chExt cx="3470785" cy="974221"/>
            </a:xfrm>
          </p:grpSpPr>
          <p:grpSp>
            <p:nvGrpSpPr>
              <p:cNvPr id="46" name="Group 45"/>
              <p:cNvGrpSpPr/>
              <p:nvPr userDrawn="1"/>
            </p:nvGrpSpPr>
            <p:grpSpPr>
              <a:xfrm>
                <a:off x="-2783495" y="9252356"/>
                <a:ext cx="624431" cy="898923"/>
                <a:chOff x="-3958697" y="8525819"/>
                <a:chExt cx="779338" cy="1288150"/>
              </a:xfrm>
            </p:grpSpPr>
            <p:pic>
              <p:nvPicPr>
                <p:cNvPr id="53" name="Picture 52"/>
                <p:cNvPicPr>
                  <a:picLocks noChangeAspect="1"/>
                </p:cNvPicPr>
                <p:nvPr userDrawn="1"/>
              </p:nvPicPr>
              <p:blipFill>
                <a:blip r:embed="rId6"/>
                <a:stretch>
                  <a:fillRect/>
                </a:stretch>
              </p:blipFill>
              <p:spPr>
                <a:xfrm>
                  <a:off x="-3948160" y="8525819"/>
                  <a:ext cx="768801" cy="1090857"/>
                </a:xfrm>
                <a:prstGeom prst="rect">
                  <a:avLst/>
                </a:prstGeom>
              </p:spPr>
            </p:pic>
            <p:sp>
              <p:nvSpPr>
                <p:cNvPr id="54" name="TextBox 53"/>
                <p:cNvSpPr txBox="1"/>
                <p:nvPr userDrawn="1"/>
              </p:nvSpPr>
              <p:spPr>
                <a:xfrm>
                  <a:off x="-3958697" y="9522560"/>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a:solidFill>
                        <a:schemeClr val="tx1"/>
                      </a:solidFill>
                    </a:rPr>
                    <a:t>ORIGINAL</a:t>
                  </a:r>
                </a:p>
              </p:txBody>
            </p:sp>
          </p:grpSp>
          <p:grpSp>
            <p:nvGrpSpPr>
              <p:cNvPr id="47" name="Group 46"/>
              <p:cNvGrpSpPr/>
              <p:nvPr userDrawn="1"/>
            </p:nvGrpSpPr>
            <p:grpSpPr>
              <a:xfrm>
                <a:off x="-2033159" y="9252361"/>
                <a:ext cx="1033517" cy="898915"/>
                <a:chOff x="-2921738" y="8714808"/>
                <a:chExt cx="1420279" cy="1235304"/>
              </a:xfrm>
            </p:grpSpPr>
            <p:pic>
              <p:nvPicPr>
                <p:cNvPr id="51" name="Picture 50"/>
                <p:cNvPicPr>
                  <a:picLocks noChangeAspect="1"/>
                </p:cNvPicPr>
                <p:nvPr userDrawn="1"/>
              </p:nvPicPr>
              <p:blipFill>
                <a:blip r:embed="rId6"/>
                <a:stretch>
                  <a:fillRect/>
                </a:stretch>
              </p:blipFill>
              <p:spPr>
                <a:xfrm>
                  <a:off x="-2921738" y="8714808"/>
                  <a:ext cx="1420279" cy="1029694"/>
                </a:xfrm>
                <a:prstGeom prst="rect">
                  <a:avLst/>
                </a:prstGeom>
              </p:spPr>
            </p:pic>
            <p:sp>
              <p:nvSpPr>
                <p:cNvPr id="52" name="TextBox 51"/>
                <p:cNvSpPr txBox="1"/>
                <p:nvPr userDrawn="1"/>
              </p:nvSpPr>
              <p:spPr>
                <a:xfrm>
                  <a:off x="-2918991" y="9670656"/>
                  <a:ext cx="1417532" cy="279456"/>
                </a:xfrm>
                <a:prstGeom prst="rect">
                  <a:avLst/>
                </a:prstGeom>
                <a:solidFill>
                  <a:srgbClr val="FF0000"/>
                </a:solidFill>
              </p:spPr>
              <p:txBody>
                <a:bodyPr wrap="square" lIns="457200" tIns="91440" rIns="457200" bIns="91440" rtlCol="0">
                  <a:spAutoFit/>
                </a:bodyPr>
                <a:lstStyle/>
                <a:p>
                  <a:pPr algn="ctr"/>
                  <a:r>
                    <a:rPr lang="en-US" sz="2000" b="1" dirty="0">
                      <a:solidFill>
                        <a:schemeClr val="bg1"/>
                      </a:solidFill>
                    </a:rPr>
                    <a:t>DISTORTED</a:t>
                  </a:r>
                  <a:endParaRPr lang="en-US" sz="900" b="1" dirty="0">
                    <a:solidFill>
                      <a:schemeClr val="bg1"/>
                    </a:solidFill>
                  </a:endParaRPr>
                </a:p>
              </p:txBody>
            </p:sp>
          </p:grpSp>
          <p:pic>
            <p:nvPicPr>
              <p:cNvPr id="49" name="Picture 48"/>
              <p:cNvPicPr>
                <a:picLocks noChangeAspect="1"/>
              </p:cNvPicPr>
              <p:nvPr userDrawn="1"/>
            </p:nvPicPr>
            <p:blipFill>
              <a:blip r:embed="rId7"/>
              <a:stretch>
                <a:fillRect/>
              </a:stretch>
            </p:blipFill>
            <p:spPr>
              <a:xfrm>
                <a:off x="-4470427" y="9208123"/>
                <a:ext cx="1098742" cy="847761"/>
              </a:xfrm>
              <a:prstGeom prst="rect">
                <a:avLst/>
              </a:prstGeom>
            </p:spPr>
          </p:pic>
          <p:sp>
            <p:nvSpPr>
              <p:cNvPr id="50" name="TextBox 49"/>
              <p:cNvSpPr txBox="1"/>
              <p:nvPr userDrawn="1"/>
            </p:nvSpPr>
            <p:spPr>
              <a:xfrm>
                <a:off x="-4440600" y="9857111"/>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40" name="Group 39"/>
            <p:cNvGrpSpPr/>
            <p:nvPr userDrawn="1"/>
          </p:nvGrpSpPr>
          <p:grpSpPr>
            <a:xfrm>
              <a:off x="-10409330" y="23738192"/>
              <a:ext cx="9344084" cy="2453251"/>
              <a:chOff x="-4759852" y="10890293"/>
              <a:chExt cx="4306270"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3944284615"/>
                  </p:ext>
                </p:extLst>
              </p:nvPr>
            </p:nvGraphicFramePr>
            <p:xfrm>
              <a:off x="-4533347" y="10890299"/>
              <a:ext cx="1828800" cy="1117600"/>
            </p:xfrm>
            <a:graphic>
              <a:graphicData uri="http://schemas.openxmlformats.org/presentationml/2006/ole">
                <mc:AlternateContent xmlns:mc="http://schemas.openxmlformats.org/markup-compatibility/2006">
                  <mc:Choice xmlns:v="urn:schemas-microsoft-com:vml" Requires="v">
                    <p:oleObj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0890299"/>
                            <a:ext cx="1828800" cy="1117600"/>
                          </a:xfrm>
                          <a:prstGeom prst="rect">
                            <a:avLst/>
                          </a:prstGeom>
                        </p:spPr>
                      </p:pic>
                    </p:oleObj>
                  </mc:Fallback>
                </mc:AlternateContent>
              </a:graphicData>
            </a:graphic>
          </p:graphicFrame>
          <p:graphicFrame>
            <p:nvGraphicFramePr>
              <p:cNvPr id="42" name="Object 41"/>
              <p:cNvGraphicFramePr>
                <a:graphicFrameLocks noChangeAspect="1"/>
              </p:cNvGraphicFramePr>
              <p:nvPr userDrawn="1">
                <p:extLst>
                  <p:ext uri="{D42A27DB-BD31-4B8C-83A1-F6EECF244321}">
                    <p14:modId xmlns:p14="http://schemas.microsoft.com/office/powerpoint/2010/main" val="1959636283"/>
                  </p:ext>
                </p:extLst>
              </p:nvPr>
            </p:nvGraphicFramePr>
            <p:xfrm>
              <a:off x="-2456641" y="10893992"/>
              <a:ext cx="1828800" cy="1117600"/>
            </p:xfrm>
            <a:graphic>
              <a:graphicData uri="http://schemas.openxmlformats.org/presentationml/2006/ole">
                <mc:AlternateContent xmlns:mc="http://schemas.openxmlformats.org/markup-compatibility/2006">
                  <mc:Choice xmlns:v="urn:schemas-microsoft-com:vml" Requires="v">
                    <p:oleObj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0893992"/>
                            <a:ext cx="1828800" cy="1117600"/>
                          </a:xfrm>
                          <a:prstGeom prst="rect">
                            <a:avLst/>
                          </a:prstGeom>
                        </p:spPr>
                      </p:pic>
                    </p:oleObj>
                  </mc:Fallback>
                </mc:AlternateContent>
              </a:graphicData>
            </a:graphic>
          </p:graphicFrame>
          <p:sp>
            <p:nvSpPr>
              <p:cNvPr id="43" name="TextBox 42"/>
              <p:cNvSpPr txBox="1"/>
              <p:nvPr userDrawn="1"/>
            </p:nvSpPr>
            <p:spPr>
              <a:xfrm rot="16200000">
                <a:off x="-5235785" y="11366226"/>
                <a:ext cx="1117601" cy="165735"/>
              </a:xfrm>
              <a:prstGeom prst="rect">
                <a:avLst/>
              </a:prstGeom>
              <a:noFill/>
            </p:spPr>
            <p:txBody>
              <a:bodyPr wrap="square" lIns="91440" tIns="91440" rIns="91440" bIns="0" rtlCol="0">
                <a:spAutoFit/>
              </a:bodyPr>
              <a:lstStyle/>
              <a:p>
                <a:pPr algn="ctr"/>
                <a:r>
                  <a:rPr lang="en-US" sz="2000" dirty="0">
                    <a:solidFill>
                      <a:srgbClr val="92D050"/>
                    </a:solidFill>
                  </a:rPr>
                  <a:t>Good</a:t>
                </a:r>
                <a:r>
                  <a:rPr lang="en-US" sz="2000" baseline="0" dirty="0">
                    <a:solidFill>
                      <a:srgbClr val="92D050"/>
                    </a:solidFill>
                  </a:rPr>
                  <a:t> </a:t>
                </a:r>
                <a:r>
                  <a:rPr lang="en-US" sz="2000" baseline="0" dirty="0">
                    <a:solidFill>
                      <a:schemeClr val="bg1"/>
                    </a:solidFill>
                  </a:rPr>
                  <a:t>printing quality</a:t>
                </a:r>
                <a:endParaRPr lang="en-US" sz="2000" dirty="0">
                  <a:solidFill>
                    <a:schemeClr val="bg1"/>
                  </a:solidFill>
                </a:endParaRPr>
              </a:p>
            </p:txBody>
          </p:sp>
          <p:sp>
            <p:nvSpPr>
              <p:cNvPr id="44" name="TextBox 43"/>
              <p:cNvSpPr txBox="1"/>
              <p:nvPr userDrawn="1"/>
            </p:nvSpPr>
            <p:spPr>
              <a:xfrm rot="16200000">
                <a:off x="-1095250" y="11375753"/>
                <a:ext cx="1117601" cy="165735"/>
              </a:xfrm>
              <a:prstGeom prst="rect">
                <a:avLst/>
              </a:prstGeom>
              <a:noFill/>
            </p:spPr>
            <p:txBody>
              <a:bodyPr wrap="square" lIns="91440" tIns="91440" rIns="91440" bIns="0" rtlCol="0">
                <a:spAutoFit/>
              </a:bodyPr>
              <a:lstStyle/>
              <a:p>
                <a:pPr algn="ctr"/>
                <a:r>
                  <a:rPr lang="en-US" sz="2000" dirty="0">
                    <a:solidFill>
                      <a:srgbClr val="FF0000"/>
                    </a:solidFill>
                  </a:rPr>
                  <a:t>Bad </a:t>
                </a:r>
                <a:r>
                  <a:rPr lang="en-US" sz="2000" dirty="0">
                    <a:solidFill>
                      <a:schemeClr val="bg1"/>
                    </a:solidFill>
                  </a:rPr>
                  <a:t>printing quality</a:t>
                </a:r>
              </a:p>
            </p:txBody>
          </p:sp>
        </p:grpSp>
      </p:grpSp>
      <p:grpSp>
        <p:nvGrpSpPr>
          <p:cNvPr id="55" name="Group 54"/>
          <p:cNvGrpSpPr/>
          <p:nvPr userDrawn="1"/>
        </p:nvGrpSpPr>
        <p:grpSpPr>
          <a:xfrm>
            <a:off x="27804389" y="0"/>
            <a:ext cx="12284832" cy="36618007"/>
            <a:chOff x="44157839" y="-55065"/>
            <a:chExt cx="11062139" cy="32973465"/>
          </a:xfrm>
        </p:grpSpPr>
        <p:sp>
          <p:nvSpPr>
            <p:cNvPr id="56" name="Rectangle 55"/>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429000"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2000250"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7" name="Object 56"/>
            <p:cNvGraphicFramePr>
              <a:graphicFrameLocks noChangeAspect="1"/>
            </p:cNvGraphicFramePr>
            <p:nvPr userDrawn="1">
              <p:extLst>
                <p:ext uri="{D42A27DB-BD31-4B8C-83A1-F6EECF244321}">
                  <p14:modId xmlns:p14="http://schemas.microsoft.com/office/powerpoint/2010/main" val="4022661947"/>
                </p:ext>
              </p:extLst>
            </p:nvPr>
          </p:nvGraphicFramePr>
          <p:xfrm>
            <a:off x="46871237" y="3286607"/>
            <a:ext cx="5586150" cy="2063772"/>
          </p:xfrm>
          <a:graphic>
            <a:graphicData uri="http://schemas.openxmlformats.org/presentationml/2006/ole">
              <mc:AlternateContent xmlns:mc="http://schemas.openxmlformats.org/markup-compatibility/2006">
                <mc:Choice xmlns:v="urn:schemas-microsoft-com:vml" Requires="v">
                  <p:oleObj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3286607"/>
                          <a:ext cx="5586150" cy="2063772"/>
                        </a:xfrm>
                        <a:prstGeom prst="rect">
                          <a:avLst/>
                        </a:prstGeom>
                      </p:spPr>
                    </p:pic>
                  </p:oleObj>
                </mc:Fallback>
              </mc:AlternateContent>
            </a:graphicData>
          </a:graphic>
        </p:graphicFrame>
        <p:pic>
          <p:nvPicPr>
            <p:cNvPr id="58" name="Picture 57"/>
            <p:cNvPicPr>
              <a:picLocks noChangeAspect="1"/>
            </p:cNvPicPr>
            <p:nvPr userDrawn="1"/>
          </p:nvPicPr>
          <p:blipFill>
            <a:blip r:embed="rId14"/>
            <a:stretch>
              <a:fillRect/>
            </a:stretch>
          </p:blipFill>
          <p:spPr>
            <a:xfrm>
              <a:off x="44487207" y="7579895"/>
              <a:ext cx="2969584" cy="1370577"/>
            </a:xfrm>
            <a:prstGeom prst="rect">
              <a:avLst/>
            </a:prstGeom>
            <a:ln>
              <a:noFill/>
            </a:ln>
          </p:spPr>
        </p:pic>
        <p:graphicFrame>
          <p:nvGraphicFramePr>
            <p:cNvPr id="59" name="Object 58"/>
            <p:cNvGraphicFramePr>
              <a:graphicFrameLocks noChangeAspect="1"/>
            </p:cNvGraphicFramePr>
            <p:nvPr userDrawn="1">
              <p:extLst>
                <p:ext uri="{D42A27DB-BD31-4B8C-83A1-F6EECF244321}">
                  <p14:modId xmlns:p14="http://schemas.microsoft.com/office/powerpoint/2010/main" val="1198015845"/>
                </p:ext>
              </p:extLst>
            </p:nvPr>
          </p:nvGraphicFramePr>
          <p:xfrm>
            <a:off x="44629619" y="11328671"/>
            <a:ext cx="1482266" cy="992162"/>
          </p:xfrm>
          <a:graphic>
            <a:graphicData uri="http://schemas.openxmlformats.org/presentationml/2006/ole">
              <mc:AlternateContent xmlns:mc="http://schemas.openxmlformats.org/markup-compatibility/2006">
                <mc:Choice xmlns:v="urn:schemas-microsoft-com:vml" Requires="v">
                  <p:oleObj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1328671"/>
                          <a:ext cx="1482266" cy="992162"/>
                        </a:xfrm>
                        <a:prstGeom prst="rect">
                          <a:avLst/>
                        </a:prstGeom>
                      </p:spPr>
                    </p:pic>
                  </p:oleObj>
                </mc:Fallback>
              </mc:AlternateContent>
            </a:graphicData>
          </a:graphic>
        </p:graphicFrame>
        <p:grpSp>
          <p:nvGrpSpPr>
            <p:cNvPr id="60" name="Group 59"/>
            <p:cNvGrpSpPr/>
            <p:nvPr userDrawn="1"/>
          </p:nvGrpSpPr>
          <p:grpSpPr>
            <a:xfrm>
              <a:off x="44487207" y="29414560"/>
              <a:ext cx="10354213" cy="1265612"/>
              <a:chOff x="44200453" y="28362386"/>
              <a:chExt cx="9771399" cy="1090622"/>
            </a:xfrm>
          </p:grpSpPr>
          <p:sp>
            <p:nvSpPr>
              <p:cNvPr id="62" name="Rounded Rectangle 61"/>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4" name="TextBox 63"/>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28170162" y="34676115"/>
            <a:ext cx="7629577" cy="1399638"/>
          </a:xfrm>
          <a:prstGeom prst="rect">
            <a:avLst/>
          </a:prstGeom>
          <a:noFill/>
        </p:spPr>
        <p:txBody>
          <a:bodyPr wrap="square" lIns="65304" tIns="32651" rIns="65304" bIns="32651" rtlCol="0">
            <a:spAutoFit/>
          </a:bodyPr>
          <a:lstStyle/>
          <a:p>
            <a:pPr marL="288925" indent="-288925">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400" dirty="0">
                <a:solidFill>
                  <a:schemeClr val="bg1"/>
                </a:solidFill>
              </a:rPr>
              <a:t>2117 Fourth Street ,</a:t>
            </a:r>
            <a:r>
              <a:rPr lang="en-US" sz="2400" baseline="0" dirty="0">
                <a:solidFill>
                  <a:schemeClr val="bg1"/>
                </a:solidFill>
              </a:rPr>
              <a:t> Unit C        </a:t>
            </a:r>
          </a:p>
          <a:p>
            <a:pPr marL="288925" indent="0">
              <a:lnSpc>
                <a:spcPts val="2600"/>
              </a:lnSpc>
            </a:pPr>
            <a:r>
              <a:rPr lang="en-US" sz="2400" baseline="0" dirty="0">
                <a:solidFill>
                  <a:schemeClr val="bg1"/>
                </a:solidFill>
              </a:rPr>
              <a:t>Berkeley CA </a:t>
            </a:r>
            <a:r>
              <a:rPr lang="en-US" sz="2000" baseline="0" dirty="0">
                <a:solidFill>
                  <a:schemeClr val="bg1"/>
                </a:solidFill>
              </a:rPr>
              <a:t>94710</a:t>
            </a:r>
            <a:br>
              <a:rPr lang="en-US" sz="2400" baseline="0" dirty="0">
                <a:solidFill>
                  <a:schemeClr val="bg1"/>
                </a:solidFill>
              </a:rPr>
            </a:br>
            <a:r>
              <a:rPr lang="en-US" sz="2400" b="1" baseline="0" dirty="0">
                <a:solidFill>
                  <a:srgbClr val="FFFF00"/>
                </a:solidFill>
              </a:rPr>
              <a:t>posterpresenter@gmail.com</a:t>
            </a:r>
            <a:endParaRPr lang="en-US" sz="2800" b="1" dirty="0">
              <a:solidFill>
                <a:srgbClr val="FFFF00"/>
              </a:solidFill>
            </a:endParaRPr>
          </a:p>
        </p:txBody>
      </p:sp>
      <p:sp>
        <p:nvSpPr>
          <p:cNvPr id="48" name="Rounded Rectangle 47"/>
          <p:cNvSpPr/>
          <p:nvPr userDrawn="1"/>
        </p:nvSpPr>
        <p:spPr>
          <a:xfrm>
            <a:off x="521340" y="4935329"/>
            <a:ext cx="26424838" cy="29717997"/>
          </a:xfrm>
          <a:prstGeom prst="roundRect">
            <a:avLst>
              <a:gd name="adj" fmla="val 126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userDrawn="1"/>
        </p:nvGrpSpPr>
        <p:grpSpPr>
          <a:xfrm rot="10800000">
            <a:off x="-7502" y="35073770"/>
            <a:ext cx="27451941" cy="1502229"/>
            <a:chOff x="-14192" y="1382"/>
            <a:chExt cx="27451941" cy="4572641"/>
          </a:xfrm>
        </p:grpSpPr>
        <p:sp>
          <p:nvSpPr>
            <p:cNvPr id="72"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68" name="Group 67"/>
          <p:cNvGrpSpPr/>
          <p:nvPr userDrawn="1"/>
        </p:nvGrpSpPr>
        <p:grpSpPr>
          <a:xfrm>
            <a:off x="-14192" y="1382"/>
            <a:ext cx="27451941" cy="4622614"/>
            <a:chOff x="-14192" y="1382"/>
            <a:chExt cx="27451941" cy="4622614"/>
          </a:xfrm>
        </p:grpSpPr>
        <p:sp>
          <p:nvSpPr>
            <p:cNvPr id="69" name="Rectangle 16"/>
            <p:cNvSpPr/>
            <p:nvPr userDrawn="1"/>
          </p:nvSpPr>
          <p:spPr>
            <a:xfrm>
              <a:off x="-9397" y="707798"/>
              <a:ext cx="27445364" cy="3916198"/>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 name="connsiteX0" fmla="*/ 239 w 43824446"/>
                <a:gd name="connsiteY0" fmla="*/ 7053 h 5845739"/>
                <a:gd name="connsiteX1" fmla="*/ 43824446 w 43824446"/>
                <a:gd name="connsiteY1" fmla="*/ 0 h 5845739"/>
                <a:gd name="connsiteX2" fmla="*/ 43819716 w 43824446"/>
                <a:gd name="connsiteY2" fmla="*/ 5811651 h 5845739"/>
                <a:gd name="connsiteX3" fmla="*/ 21917405 w 43824446"/>
                <a:gd name="connsiteY3" fmla="*/ 3009824 h 5845739"/>
                <a:gd name="connsiteX4" fmla="*/ 457 w 43824446"/>
                <a:gd name="connsiteY4" fmla="*/ 5845739 h 5845739"/>
                <a:gd name="connsiteX5" fmla="*/ 239 w 43824446"/>
                <a:gd name="connsiteY5" fmla="*/ 7053 h 5845739"/>
                <a:gd name="connsiteX0" fmla="*/ 8717 w 43832924"/>
                <a:gd name="connsiteY0" fmla="*/ 7053 h 5862300"/>
                <a:gd name="connsiteX1" fmla="*/ 43832924 w 43832924"/>
                <a:gd name="connsiteY1" fmla="*/ 0 h 5862300"/>
                <a:gd name="connsiteX2" fmla="*/ 43828194 w 43832924"/>
                <a:gd name="connsiteY2" fmla="*/ 5811651 h 5862300"/>
                <a:gd name="connsiteX3" fmla="*/ 21925883 w 43832924"/>
                <a:gd name="connsiteY3" fmla="*/ 3009824 h 5862300"/>
                <a:gd name="connsiteX4" fmla="*/ 133 w 43832924"/>
                <a:gd name="connsiteY4" fmla="*/ 5862300 h 5862300"/>
                <a:gd name="connsiteX5" fmla="*/ 8717 w 43832924"/>
                <a:gd name="connsiteY5" fmla="*/ 7053 h 5862300"/>
                <a:gd name="connsiteX0" fmla="*/ 4390 w 43828597"/>
                <a:gd name="connsiteY0" fmla="*/ 7053 h 5845739"/>
                <a:gd name="connsiteX1" fmla="*/ 43828597 w 43828597"/>
                <a:gd name="connsiteY1" fmla="*/ 0 h 5845739"/>
                <a:gd name="connsiteX2" fmla="*/ 43823867 w 43828597"/>
                <a:gd name="connsiteY2" fmla="*/ 5811651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28212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6 w 43828597"/>
                <a:gd name="connsiteY3" fmla="*/ 3009824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3235489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877944 w 43828597"/>
                <a:gd name="connsiteY3" fmla="*/ 2825187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4390 w 43828597"/>
                <a:gd name="connsiteY0" fmla="*/ 7053 h 5845739"/>
                <a:gd name="connsiteX1" fmla="*/ 43828597 w 43828597"/>
                <a:gd name="connsiteY1" fmla="*/ 0 h 5845739"/>
                <a:gd name="connsiteX2" fmla="*/ 43823868 w 43828597"/>
                <a:gd name="connsiteY2" fmla="*/ 5840633 h 5845739"/>
                <a:gd name="connsiteX3" fmla="*/ 21921555 w 43828597"/>
                <a:gd name="connsiteY3" fmla="*/ 2804672 h 5845739"/>
                <a:gd name="connsiteX4" fmla="*/ 206 w 43828597"/>
                <a:gd name="connsiteY4" fmla="*/ 5845739 h 5845739"/>
                <a:gd name="connsiteX5" fmla="*/ 4390 w 43828597"/>
                <a:gd name="connsiteY5" fmla="*/ 7053 h 5845739"/>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 name="connsiteX0" fmla="*/ 26046 w 43850253"/>
                <a:gd name="connsiteY0" fmla="*/ 7053 h 5886768"/>
                <a:gd name="connsiteX1" fmla="*/ 43850253 w 43850253"/>
                <a:gd name="connsiteY1" fmla="*/ 0 h 5886768"/>
                <a:gd name="connsiteX2" fmla="*/ 43845524 w 43850253"/>
                <a:gd name="connsiteY2" fmla="*/ 5840633 h 5886768"/>
                <a:gd name="connsiteX3" fmla="*/ 21943211 w 43850253"/>
                <a:gd name="connsiteY3" fmla="*/ 2804672 h 5886768"/>
                <a:gd name="connsiteX4" fmla="*/ 56 w 43850253"/>
                <a:gd name="connsiteY4" fmla="*/ 5886768 h 5886768"/>
                <a:gd name="connsiteX5" fmla="*/ 26046 w 43850253"/>
                <a:gd name="connsiteY5" fmla="*/ 7053 h 588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50253" h="5886768">
                  <a:moveTo>
                    <a:pt x="26046" y="7053"/>
                  </a:moveTo>
                  <a:lnTo>
                    <a:pt x="43850253" y="0"/>
                  </a:lnTo>
                  <a:cubicBezTo>
                    <a:pt x="43848676" y="1937217"/>
                    <a:pt x="43847101" y="3903416"/>
                    <a:pt x="43845524" y="5840633"/>
                  </a:cubicBezTo>
                  <a:cubicBezTo>
                    <a:pt x="37596394" y="3754040"/>
                    <a:pt x="30078577" y="2852981"/>
                    <a:pt x="21943211" y="2804672"/>
                  </a:cubicBezTo>
                  <a:cubicBezTo>
                    <a:pt x="13130028" y="2752338"/>
                    <a:pt x="5384864" y="3570682"/>
                    <a:pt x="56" y="5886768"/>
                  </a:cubicBezTo>
                  <a:cubicBezTo>
                    <a:pt x="-1437" y="3949524"/>
                    <a:pt x="27539" y="1944297"/>
                    <a:pt x="26046"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ectangle 16"/>
            <p:cNvSpPr/>
            <p:nvPr userDrawn="1"/>
          </p:nvSpPr>
          <p:spPr>
            <a:xfrm>
              <a:off x="-9077" y="5744"/>
              <a:ext cx="27444983" cy="4487402"/>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83609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4 w 43793267"/>
                <a:gd name="connsiteY3" fmla="*/ 3936161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956174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16018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81608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98106 w 43793267"/>
                <a:gd name="connsiteY3" fmla="*/ 3796070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696005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919887 w 43793267"/>
                <a:gd name="connsiteY3" fmla="*/ 3756043 h 6680377"/>
                <a:gd name="connsiteX4" fmla="*/ 14194 w 43793267"/>
                <a:gd name="connsiteY4" fmla="*/ 6680377 h 6680377"/>
                <a:gd name="connsiteX5" fmla="*/ 1414 w 43793267"/>
                <a:gd name="connsiteY5" fmla="*/ 0 h 6680377"/>
                <a:gd name="connsiteX0" fmla="*/ 9001 w 43800854"/>
                <a:gd name="connsiteY0" fmla="*/ 0 h 6800456"/>
                <a:gd name="connsiteX1" fmla="*/ 43800854 w 43800854"/>
                <a:gd name="connsiteY1" fmla="*/ 1497 h 6800456"/>
                <a:gd name="connsiteX2" fmla="*/ 43800026 w 43800854"/>
                <a:gd name="connsiteY2" fmla="*/ 5762520 h 6800456"/>
                <a:gd name="connsiteX3" fmla="*/ 21927474 w 43800854"/>
                <a:gd name="connsiteY3" fmla="*/ 3756043 h 6800456"/>
                <a:gd name="connsiteX4" fmla="*/ 0 w 43800854"/>
                <a:gd name="connsiteY4" fmla="*/ 6800456 h 6800456"/>
                <a:gd name="connsiteX5" fmla="*/ 9001 w 43800854"/>
                <a:gd name="connsiteY5" fmla="*/ 0 h 6800456"/>
                <a:gd name="connsiteX0" fmla="*/ 9001 w 43800854"/>
                <a:gd name="connsiteY0" fmla="*/ 0 h 6680377"/>
                <a:gd name="connsiteX1" fmla="*/ 43800854 w 43800854"/>
                <a:gd name="connsiteY1" fmla="*/ 1497 h 6680377"/>
                <a:gd name="connsiteX2" fmla="*/ 43800026 w 43800854"/>
                <a:gd name="connsiteY2" fmla="*/ 5762520 h 6680377"/>
                <a:gd name="connsiteX3" fmla="*/ 21927474 w 43800854"/>
                <a:gd name="connsiteY3" fmla="*/ 3756043 h 6680377"/>
                <a:gd name="connsiteX4" fmla="*/ 0 w 43800854"/>
                <a:gd name="connsiteY4" fmla="*/ 6680377 h 6680377"/>
                <a:gd name="connsiteX5" fmla="*/ 9001 w 43800854"/>
                <a:gd name="connsiteY5" fmla="*/ 0 h 6680377"/>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756043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 name="connsiteX0" fmla="*/ 9001 w 43800854"/>
                <a:gd name="connsiteY0" fmla="*/ 0 h 6580312"/>
                <a:gd name="connsiteX1" fmla="*/ 43800854 w 43800854"/>
                <a:gd name="connsiteY1" fmla="*/ 1497 h 6580312"/>
                <a:gd name="connsiteX2" fmla="*/ 43800026 w 43800854"/>
                <a:gd name="connsiteY2" fmla="*/ 5762520 h 6580312"/>
                <a:gd name="connsiteX3" fmla="*/ 21927474 w 43800854"/>
                <a:gd name="connsiteY3" fmla="*/ 3575926 h 6580312"/>
                <a:gd name="connsiteX4" fmla="*/ 0 w 43800854"/>
                <a:gd name="connsiteY4" fmla="*/ 6580312 h 6580312"/>
                <a:gd name="connsiteX5" fmla="*/ 9001 w 43800854"/>
                <a:gd name="connsiteY5" fmla="*/ 0 h 6580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00854" h="6580312">
                  <a:moveTo>
                    <a:pt x="9001" y="0"/>
                  </a:moveTo>
                  <a:lnTo>
                    <a:pt x="43800854" y="1497"/>
                  </a:lnTo>
                  <a:cubicBezTo>
                    <a:pt x="43800854" y="2343991"/>
                    <a:pt x="43800026" y="3420026"/>
                    <a:pt x="43800026" y="5762520"/>
                  </a:cubicBezTo>
                  <a:cubicBezTo>
                    <a:pt x="33792539" y="4008920"/>
                    <a:pt x="29228690" y="3605685"/>
                    <a:pt x="21927474" y="3575926"/>
                  </a:cubicBezTo>
                  <a:cubicBezTo>
                    <a:pt x="16086810" y="3552120"/>
                    <a:pt x="6453274" y="4059074"/>
                    <a:pt x="0" y="6580312"/>
                  </a:cubicBezTo>
                  <a:cubicBezTo>
                    <a:pt x="7978" y="4353520"/>
                    <a:pt x="1023" y="2226792"/>
                    <a:pt x="9001"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ectangle 15"/>
            <p:cNvSpPr/>
            <p:nvPr userDrawn="1"/>
          </p:nvSpPr>
          <p:spPr>
            <a:xfrm>
              <a:off x="-14192" y="1382"/>
              <a:ext cx="27451941" cy="4594111"/>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 name="connsiteX0" fmla="*/ 0 w 43909598"/>
                <a:gd name="connsiteY0" fmla="*/ 0 h 5415969"/>
                <a:gd name="connsiteX1" fmla="*/ 43909598 w 43909598"/>
                <a:gd name="connsiteY1" fmla="*/ 6780 h 5415969"/>
                <a:gd name="connsiteX2" fmla="*/ 43900396 w 43909598"/>
                <a:gd name="connsiteY2" fmla="*/ 2143554 h 5415969"/>
                <a:gd name="connsiteX3" fmla="*/ 21852497 w 43909598"/>
                <a:gd name="connsiteY3" fmla="*/ 1381537 h 5415969"/>
                <a:gd name="connsiteX4" fmla="*/ 20549 w 43909598"/>
                <a:gd name="connsiteY4" fmla="*/ 5415969 h 5415969"/>
                <a:gd name="connsiteX5" fmla="*/ 0 w 43909598"/>
                <a:gd name="connsiteY5" fmla="*/ 0 h 5415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41596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809831"/>
                    <a:pt x="20549" y="5415969"/>
                  </a:cubicBezTo>
                  <a:cubicBezTo>
                    <a:pt x="19609" y="362404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65" name="Text Box 14"/>
          <p:cNvSpPr txBox="1">
            <a:spLocks noChangeArrowheads="1"/>
          </p:cNvSpPr>
          <p:nvPr userDrawn="1"/>
        </p:nvSpPr>
        <p:spPr bwMode="auto">
          <a:xfrm>
            <a:off x="1032216" y="35825209"/>
            <a:ext cx="2956124" cy="343734"/>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60" r:id="rId2"/>
  </p:sldLayoutIdLst>
  <p:txStyles>
    <p:titleStyle>
      <a:lvl1pPr algn="ctr" defTabSz="3765366"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2012" indent="-1412012" algn="l" defTabSz="3765366"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5366" rtl="0" eaLnBrk="1" latinLnBrk="0" hangingPunct="1">
        <a:defRPr sz="7400" kern="1200">
          <a:solidFill>
            <a:schemeClr val="tx1"/>
          </a:solidFill>
          <a:latin typeface="+mn-lt"/>
          <a:ea typeface="+mn-ea"/>
          <a:cs typeface="+mn-cs"/>
        </a:defRPr>
      </a:lvl1pPr>
      <a:lvl2pPr marL="1882684" algn="l" defTabSz="3765366" rtl="0" eaLnBrk="1" latinLnBrk="0" hangingPunct="1">
        <a:defRPr sz="7400" kern="1200">
          <a:solidFill>
            <a:schemeClr val="tx1"/>
          </a:solidFill>
          <a:latin typeface="+mn-lt"/>
          <a:ea typeface="+mn-ea"/>
          <a:cs typeface="+mn-cs"/>
        </a:defRPr>
      </a:lvl2pPr>
      <a:lvl3pPr marL="3765366" algn="l" defTabSz="3765366" rtl="0" eaLnBrk="1" latinLnBrk="0" hangingPunct="1">
        <a:defRPr sz="7400" kern="1200">
          <a:solidFill>
            <a:schemeClr val="tx1"/>
          </a:solidFill>
          <a:latin typeface="+mn-lt"/>
          <a:ea typeface="+mn-ea"/>
          <a:cs typeface="+mn-cs"/>
        </a:defRPr>
      </a:lvl3pPr>
      <a:lvl4pPr marL="5648049" algn="l" defTabSz="3765366" rtl="0" eaLnBrk="1" latinLnBrk="0" hangingPunct="1">
        <a:defRPr sz="7400" kern="1200">
          <a:solidFill>
            <a:schemeClr val="tx1"/>
          </a:solidFill>
          <a:latin typeface="+mn-lt"/>
          <a:ea typeface="+mn-ea"/>
          <a:cs typeface="+mn-cs"/>
        </a:defRPr>
      </a:lvl4pPr>
      <a:lvl5pPr marL="7530731" algn="l" defTabSz="3765366" rtl="0" eaLnBrk="1" latinLnBrk="0" hangingPunct="1">
        <a:defRPr sz="7400" kern="1200">
          <a:solidFill>
            <a:schemeClr val="tx1"/>
          </a:solidFill>
          <a:latin typeface="+mn-lt"/>
          <a:ea typeface="+mn-ea"/>
          <a:cs typeface="+mn-cs"/>
        </a:defRPr>
      </a:lvl5pPr>
      <a:lvl6pPr marL="9413415" algn="l" defTabSz="3765366" rtl="0" eaLnBrk="1" latinLnBrk="0" hangingPunct="1">
        <a:defRPr sz="7400" kern="1200">
          <a:solidFill>
            <a:schemeClr val="tx1"/>
          </a:solidFill>
          <a:latin typeface="+mn-lt"/>
          <a:ea typeface="+mn-ea"/>
          <a:cs typeface="+mn-cs"/>
        </a:defRPr>
      </a:lvl6pPr>
      <a:lvl7pPr marL="11296099" algn="l" defTabSz="3765366" rtl="0" eaLnBrk="1" latinLnBrk="0" hangingPunct="1">
        <a:defRPr sz="7400" kern="1200">
          <a:solidFill>
            <a:schemeClr val="tx1"/>
          </a:solidFill>
          <a:latin typeface="+mn-lt"/>
          <a:ea typeface="+mn-ea"/>
          <a:cs typeface="+mn-cs"/>
        </a:defRPr>
      </a:lvl7pPr>
      <a:lvl8pPr marL="13178781" algn="l" defTabSz="3765366" rtl="0" eaLnBrk="1" latinLnBrk="0" hangingPunct="1">
        <a:defRPr sz="7400" kern="1200">
          <a:solidFill>
            <a:schemeClr val="tx1"/>
          </a:solidFill>
          <a:latin typeface="+mn-lt"/>
          <a:ea typeface="+mn-ea"/>
          <a:cs typeface="+mn-cs"/>
        </a:defRPr>
      </a:lvl8pPr>
      <a:lvl9pPr marL="15061465" algn="l" defTabSz="376536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hart" Target="../charts/chart1.xml"/><Relationship Id="rId18" Type="http://schemas.openxmlformats.org/officeDocument/2006/relationships/image" Target="../media/image22.png"/><Relationship Id="rId26" Type="http://schemas.openxmlformats.org/officeDocument/2006/relationships/chart" Target="../charts/chart3.xml"/><Relationship Id="rId3" Type="http://schemas.openxmlformats.org/officeDocument/2006/relationships/image" Target="../media/image11.jpeg"/><Relationship Id="rId21" Type="http://schemas.openxmlformats.org/officeDocument/2006/relationships/image" Target="../media/image25.emf"/><Relationship Id="rId7" Type="http://schemas.openxmlformats.org/officeDocument/2006/relationships/image" Target="../media/image14.png"/><Relationship Id="rId12" Type="http://schemas.openxmlformats.org/officeDocument/2006/relationships/chart" Target="../charts/chart1.xml"/><Relationship Id="rId17" Type="http://schemas.openxmlformats.org/officeDocument/2006/relationships/image" Target="../media/image21.png"/><Relationship Id="rId25"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27.png"/><Relationship Id="rId5" Type="http://schemas.openxmlformats.org/officeDocument/2006/relationships/image" Target="../media/image12.png"/><Relationship Id="rId15" Type="http://schemas.openxmlformats.org/officeDocument/2006/relationships/image" Target="../media/image19.png"/><Relationship Id="rId23" Type="http://schemas.openxmlformats.org/officeDocument/2006/relationships/chart" Target="../charts/chart2.xml"/><Relationship Id="rId28" Type="http://schemas.openxmlformats.org/officeDocument/2006/relationships/chart" Target="../charts/chart4.xml"/><Relationship Id="rId10" Type="http://schemas.openxmlformats.org/officeDocument/2006/relationships/image" Target="../media/image17.png"/><Relationship Id="rId19" Type="http://schemas.openxmlformats.org/officeDocument/2006/relationships/image" Target="../media/image23.png"/><Relationship Id="rId4" Type="http://schemas.openxmlformats.org/officeDocument/2006/relationships/hyperlink" Target="mailto:jianli.chen@utah.edu" TargetMode="External"/><Relationship Id="rId9" Type="http://schemas.openxmlformats.org/officeDocument/2006/relationships/image" Target="../media/image16.png"/><Relationship Id="rId14" Type="http://schemas.openxmlformats.org/officeDocument/2006/relationships/image" Target="../media/image180.png"/><Relationship Id="rId22" Type="http://schemas.openxmlformats.org/officeDocument/2006/relationships/image" Target="../media/image26.jpeg"/><Relationship Id="rId27"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descr="Qr code&#10;&#10;Description automatically generated">
            <a:extLst>
              <a:ext uri="{FF2B5EF4-FFF2-40B4-BE49-F238E27FC236}">
                <a16:creationId xmlns:a16="http://schemas.microsoft.com/office/drawing/2014/main" id="{8999A84D-17C8-05ED-B477-1C8CCB4A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6451" y="33580864"/>
            <a:ext cx="1956615" cy="1956615"/>
          </a:xfrm>
          <a:prstGeom prst="rect">
            <a:avLst/>
          </a:prstGeom>
        </p:spPr>
      </p:pic>
      <p:sp>
        <p:nvSpPr>
          <p:cNvPr id="123" name="Text Placeholder 31"/>
          <p:cNvSpPr>
            <a:spLocks noGrp="1"/>
          </p:cNvSpPr>
          <p:nvPr>
            <p:ph type="body" sz="quarter" idx="10"/>
          </p:nvPr>
        </p:nvSpPr>
        <p:spPr>
          <a:xfrm>
            <a:off x="816228" y="5796244"/>
            <a:ext cx="12488053" cy="6687009"/>
          </a:xfrm>
        </p:spPr>
        <p:txBody>
          <a:bodyPr/>
          <a:lstStyle/>
          <a:p>
            <a:pPr marL="457200" indent="-457200" algn="just">
              <a:buFont typeface="Arial" panose="020B0604020202020204" pitchFamily="34" charset="0"/>
              <a:buChar char="•"/>
            </a:pPr>
            <a:r>
              <a:rPr lang="en-US" sz="2800" dirty="0">
                <a:latin typeface="+mn-lt"/>
              </a:rPr>
              <a:t>Buildings account for 36% of global energy consumption and 19% of greenhouse gas emissions. To achieve and predict building energy use, it is critical to obtain an accurate building energy model (BEM). </a:t>
            </a:r>
          </a:p>
          <a:p>
            <a:pPr marL="457200" indent="-457200" algn="just">
              <a:buFont typeface="Arial" panose="020B0604020202020204" pitchFamily="34" charset="0"/>
              <a:buChar char="•"/>
            </a:pPr>
            <a:r>
              <a:rPr lang="en-US" sz="2800" dirty="0">
                <a:latin typeface="+mn-lt"/>
              </a:rPr>
              <a:t>The proposed method is applied to calibrate a </a:t>
            </a:r>
            <a:r>
              <a:rPr lang="en-US" altLang="zh-CN" sz="2800" dirty="0">
                <a:latin typeface="+mn-lt"/>
              </a:rPr>
              <a:t>BEM </a:t>
            </a:r>
            <a:r>
              <a:rPr lang="en-US" sz="2800" dirty="0">
                <a:latin typeface="+mn-lt"/>
              </a:rPr>
              <a:t>which is developed to simulate a comprehensive office building (including office, class, auditorium, and lab) located in University of Utah. </a:t>
            </a:r>
          </a:p>
          <a:p>
            <a:pPr marL="457200" indent="-457200" algn="just">
              <a:buFont typeface="Arial" panose="020B0604020202020204" pitchFamily="34" charset="0"/>
              <a:buChar char="•"/>
            </a:pPr>
            <a:r>
              <a:rPr lang="en-US" sz="2800" dirty="0">
                <a:latin typeface="+mn-lt"/>
              </a:rPr>
              <a:t>We demonstrate effectiveness of the proposed calibration by simultaneously calibrating 6 parameters (including equipment use, heat water use, lighting density, occupants, infiltration, and outdoor air) of a BEM, with 9 months building operation data (other data are missing) by 3 domains (cooling, heating, and electricity use). </a:t>
            </a:r>
          </a:p>
          <a:p>
            <a:pPr marL="457200" indent="-457200" algn="just">
              <a:buFont typeface="Arial" panose="020B0604020202020204" pitchFamily="34" charset="0"/>
              <a:buChar char="•"/>
            </a:pPr>
            <a:r>
              <a:rPr lang="en-US" sz="2800" dirty="0">
                <a:latin typeface="+mn-lt"/>
              </a:rPr>
              <a:t>The calibration results are well below the threshold value (15%) recommended by the ASHRAE standard for monthly energy data. This indicates that using the proposed method for building energy model calibration is accurate and efficient.</a:t>
            </a:r>
          </a:p>
        </p:txBody>
      </p:sp>
      <p:sp>
        <p:nvSpPr>
          <p:cNvPr id="33" name="Text Placeholder 32"/>
          <p:cNvSpPr>
            <a:spLocks noGrp="1"/>
          </p:cNvSpPr>
          <p:nvPr>
            <p:ph type="body" sz="quarter" idx="11"/>
          </p:nvPr>
        </p:nvSpPr>
        <p:spPr>
          <a:xfrm>
            <a:off x="646936" y="5105604"/>
            <a:ext cx="12826641" cy="697033"/>
          </a:xfrm>
          <a:noFill/>
        </p:spPr>
        <p:txBody>
          <a:bodyPr/>
          <a:lstStyle/>
          <a:p>
            <a:r>
              <a:rPr lang="en-US" dirty="0"/>
              <a:t>Introduction/application </a:t>
            </a:r>
            <a:r>
              <a:rPr lang="en-US" dirty="0" err="1"/>
              <a:t>scenirial</a:t>
            </a:r>
            <a:endParaRPr lang="en-US" dirty="0"/>
          </a:p>
        </p:txBody>
      </p:sp>
      <p:sp>
        <p:nvSpPr>
          <p:cNvPr id="34" name="Text Placeholder 33"/>
          <p:cNvSpPr>
            <a:spLocks noGrp="1"/>
          </p:cNvSpPr>
          <p:nvPr>
            <p:ph type="body" sz="quarter" idx="20"/>
          </p:nvPr>
        </p:nvSpPr>
        <p:spPr>
          <a:xfrm>
            <a:off x="656538" y="12785004"/>
            <a:ext cx="12874471" cy="712422"/>
          </a:xfrm>
          <a:noFill/>
        </p:spPr>
        <p:txBody>
          <a:bodyPr/>
          <a:lstStyle/>
          <a:p>
            <a:r>
              <a:rPr lang="en-US" altLang="zh-CN" sz="3600" dirty="0"/>
              <a:t>Initial building energy model</a:t>
            </a:r>
            <a:endParaRPr lang="en-US" altLang="zh-CN" u="none" dirty="0"/>
          </a:p>
        </p:txBody>
      </p:sp>
      <p:sp>
        <p:nvSpPr>
          <p:cNvPr id="55" name="Text Placeholder 54"/>
          <p:cNvSpPr>
            <a:spLocks noGrp="1"/>
          </p:cNvSpPr>
          <p:nvPr>
            <p:ph type="body" sz="quarter" idx="150"/>
          </p:nvPr>
        </p:nvSpPr>
        <p:spPr>
          <a:xfrm>
            <a:off x="3505967" y="3329270"/>
            <a:ext cx="20420066" cy="628980"/>
          </a:xfrm>
        </p:spPr>
        <p:txBody>
          <a:bodyPr>
            <a:noAutofit/>
          </a:bodyPr>
          <a:lstStyle/>
          <a:p>
            <a:pPr algn="ctr"/>
            <a:r>
              <a:rPr lang="en-US" sz="2800" b="1" dirty="0"/>
              <a:t>Department of Civil and Environmental Engineering, University of Utah, Salt Lake City, UT 84112</a:t>
            </a:r>
            <a:endParaRPr lang="en-US" sz="2800" b="0" dirty="0"/>
          </a:p>
        </p:txBody>
      </p:sp>
      <p:sp>
        <p:nvSpPr>
          <p:cNvPr id="56" name="Text Placeholder 55"/>
          <p:cNvSpPr>
            <a:spLocks noGrp="1"/>
          </p:cNvSpPr>
          <p:nvPr>
            <p:ph type="body" sz="quarter" idx="151"/>
          </p:nvPr>
        </p:nvSpPr>
        <p:spPr>
          <a:xfrm>
            <a:off x="3505967" y="2475326"/>
            <a:ext cx="20420066" cy="780864"/>
          </a:xfrm>
        </p:spPr>
        <p:txBody>
          <a:bodyPr/>
          <a:lstStyle/>
          <a:p>
            <a:pPr algn="ctr"/>
            <a:r>
              <a:rPr lang="en-US" sz="3600" b="1" dirty="0"/>
              <a:t>Gang </a:t>
            </a:r>
            <a:r>
              <a:rPr lang="en-US" sz="3600" dirty="0"/>
              <a:t>Jiang, </a:t>
            </a:r>
            <a:r>
              <a:rPr lang="en-US" sz="3600" b="1" dirty="0"/>
              <a:t>Jianli Chen* (</a:t>
            </a:r>
            <a:r>
              <a:rPr lang="en-US" sz="3600" b="1" dirty="0">
                <a:hlinkClick r:id="rId4"/>
              </a:rPr>
              <a:t>jia</a:t>
            </a:r>
            <a:r>
              <a:rPr lang="en-US" altLang="zh-CN" sz="3600" b="1" dirty="0">
                <a:hlinkClick r:id="rId4"/>
              </a:rPr>
              <a:t>n</a:t>
            </a:r>
            <a:r>
              <a:rPr lang="en-US" sz="3600" b="1" dirty="0">
                <a:hlinkClick r:id="rId4"/>
              </a:rPr>
              <a:t>li.chen@utah.edu</a:t>
            </a:r>
            <a:r>
              <a:rPr lang="en-US" sz="3600" b="1" dirty="0"/>
              <a:t>)</a:t>
            </a:r>
          </a:p>
        </p:txBody>
      </p:sp>
      <p:sp>
        <p:nvSpPr>
          <p:cNvPr id="57" name="Text Placeholder 56"/>
          <p:cNvSpPr>
            <a:spLocks noGrp="1"/>
          </p:cNvSpPr>
          <p:nvPr>
            <p:ph type="body" sz="quarter" idx="153"/>
          </p:nvPr>
        </p:nvSpPr>
        <p:spPr>
          <a:xfrm>
            <a:off x="5236921" y="668308"/>
            <a:ext cx="16588177" cy="1829622"/>
          </a:xfrm>
        </p:spPr>
        <p:txBody>
          <a:bodyPr>
            <a:normAutofit fontScale="70000" lnSpcReduction="20000"/>
          </a:bodyPr>
          <a:lstStyle/>
          <a:p>
            <a:r>
              <a:rPr lang="en-US" altLang="zh-CN" sz="9600" dirty="0">
                <a:solidFill>
                  <a:schemeClr val="tx1"/>
                </a:solidFill>
              </a:rPr>
              <a:t>Bayesian calibration of campus building energy model </a:t>
            </a:r>
            <a:endParaRPr lang="en-US" sz="9600" dirty="0">
              <a:solidFill>
                <a:schemeClr val="tx1"/>
              </a:solidFill>
            </a:endParaRPr>
          </a:p>
        </p:txBody>
      </p:sp>
      <p:sp>
        <p:nvSpPr>
          <p:cNvPr id="177" name="Text Placeholder 33"/>
          <p:cNvSpPr txBox="1">
            <a:spLocks/>
          </p:cNvSpPr>
          <p:nvPr/>
        </p:nvSpPr>
        <p:spPr>
          <a:xfrm>
            <a:off x="945455" y="19649044"/>
            <a:ext cx="12874472" cy="712422"/>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3600" dirty="0"/>
              <a:t> Data collect &amp; Parameter</a:t>
            </a:r>
            <a:r>
              <a:rPr lang="en-US" altLang="zh-CN" sz="3600" dirty="0"/>
              <a:t> selection</a:t>
            </a:r>
            <a:endParaRPr lang="en-US" altLang="zh-CN" u="none" dirty="0"/>
          </a:p>
        </p:txBody>
      </p:sp>
      <p:sp>
        <p:nvSpPr>
          <p:cNvPr id="308" name="TextBox 307"/>
          <p:cNvSpPr txBox="1"/>
          <p:nvPr/>
        </p:nvSpPr>
        <p:spPr>
          <a:xfrm>
            <a:off x="3338623" y="26113563"/>
            <a:ext cx="184731" cy="461665"/>
          </a:xfrm>
          <a:prstGeom prst="rect">
            <a:avLst/>
          </a:prstGeom>
          <a:noFill/>
        </p:spPr>
        <p:txBody>
          <a:bodyPr wrap="non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379" name="Text Placeholder 49"/>
          <p:cNvSpPr>
            <a:spLocks noGrp="1"/>
          </p:cNvSpPr>
          <p:nvPr>
            <p:ph type="body" sz="quarter" idx="27"/>
          </p:nvPr>
        </p:nvSpPr>
        <p:spPr>
          <a:xfrm>
            <a:off x="11216752" y="14544330"/>
            <a:ext cx="12862137" cy="697033"/>
          </a:xfrm>
          <a:noFill/>
        </p:spPr>
        <p:txBody>
          <a:bodyPr/>
          <a:lstStyle/>
          <a:p>
            <a:r>
              <a:rPr lang="en-US" dirty="0"/>
              <a:t>Posterior parameter</a:t>
            </a:r>
            <a:r>
              <a:rPr lang="en-US" altLang="zh-CN" dirty="0"/>
              <a:t> distributions</a:t>
            </a:r>
            <a:endParaRPr lang="en-US" dirty="0"/>
          </a:p>
        </p:txBody>
      </p:sp>
      <p:sp>
        <p:nvSpPr>
          <p:cNvPr id="386" name="Text Placeholder 31"/>
          <p:cNvSpPr>
            <a:spLocks noGrp="1"/>
          </p:cNvSpPr>
          <p:nvPr>
            <p:ph type="body" sz="quarter" idx="10"/>
          </p:nvPr>
        </p:nvSpPr>
        <p:spPr>
          <a:xfrm>
            <a:off x="785676" y="20362984"/>
            <a:ext cx="12597158" cy="4446396"/>
          </a:xfrm>
        </p:spPr>
        <p:txBody>
          <a:bodyPr/>
          <a:lstStyle/>
          <a:p>
            <a:pPr marL="457200" indent="-457200" algn="just">
              <a:buFont typeface="Arial" panose="020B0604020202020204" pitchFamily="34" charset="0"/>
              <a:buChar char="•"/>
            </a:pPr>
            <a:r>
              <a:rPr lang="en-US" altLang="zh-CN" sz="2800" dirty="0">
                <a:latin typeface="+mn-lt"/>
              </a:rPr>
              <a:t>The building operation data come from building management system. we used 9 months of data from 2021; the other three months were missing.</a:t>
            </a:r>
          </a:p>
          <a:p>
            <a:pPr marL="457200" indent="-457200" algn="just">
              <a:buFont typeface="Arial" panose="020B0604020202020204" pitchFamily="34" charset="0"/>
              <a:buChar char="•"/>
            </a:pPr>
            <a:r>
              <a:rPr lang="en-US" altLang="zh-CN" sz="2800" dirty="0">
                <a:latin typeface="+mn-lt"/>
              </a:rPr>
              <a:t>We use Latin hypercube sampling (LHS) to sample the parameter range and obtain 200 sets of simulation runs with different parameter combinations as the computer simulation data preparation for conducting model calibration.</a:t>
            </a:r>
          </a:p>
          <a:p>
            <a:pPr marL="457200" indent="-457200" algn="just">
              <a:buFont typeface="Arial" panose="020B0604020202020204" pitchFamily="34" charset="0"/>
              <a:buChar char="•"/>
            </a:pPr>
            <a:r>
              <a:rPr lang="en-US" altLang="zh-CN" sz="2800" dirty="0">
                <a:latin typeface="+mn-lt"/>
              </a:rPr>
              <a:t>A critical step before calibrating a BEM is to conduct a sensitivity analysis and uncertainty quantification to identify the most influential uncertain model parameters and their ranges. The uncertain parameters in the model and their ranges are listed in Table 1. </a:t>
            </a:r>
          </a:p>
        </p:txBody>
      </p:sp>
      <p:sp>
        <p:nvSpPr>
          <p:cNvPr id="111" name="Text Placeholder 33"/>
          <p:cNvSpPr txBox="1">
            <a:spLocks/>
          </p:cNvSpPr>
          <p:nvPr/>
        </p:nvSpPr>
        <p:spPr>
          <a:xfrm>
            <a:off x="816228" y="28760116"/>
            <a:ext cx="12874472" cy="712422"/>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sz="3600" dirty="0"/>
              <a:t>Bayesian calibration approach</a:t>
            </a:r>
            <a:endParaRPr lang="en-US" altLang="zh-CN" u="none" dirty="0"/>
          </a:p>
        </p:txBody>
      </p:sp>
      <mc:AlternateContent xmlns:mc="http://schemas.openxmlformats.org/markup-compatibility/2006" xmlns:a14="http://schemas.microsoft.com/office/drawing/2010/main">
        <mc:Choice Requires="a14">
          <p:sp>
            <p:nvSpPr>
              <p:cNvPr id="113" name="Text Placeholder 31"/>
              <p:cNvSpPr>
                <a:spLocks noGrp="1"/>
              </p:cNvSpPr>
              <p:nvPr>
                <p:ph type="body" sz="quarter" idx="10"/>
              </p:nvPr>
            </p:nvSpPr>
            <p:spPr>
              <a:xfrm>
                <a:off x="816228" y="29472538"/>
                <a:ext cx="12536054" cy="6061325"/>
              </a:xfrm>
            </p:spPr>
            <p:txBody>
              <a:bodyPr/>
              <a:lstStyle/>
              <a:p>
                <a:pPr marL="0" marR="0" algn="just">
                  <a:lnSpc>
                    <a:spcPct val="107000"/>
                  </a:lnSpc>
                  <a:spcBef>
                    <a:spcPts val="0"/>
                  </a:spcBef>
                  <a:spcAft>
                    <a:spcPts val="800"/>
                  </a:spcAft>
                </a:pPr>
                <a:r>
                  <a:rPr lang="en-US" sz="2800" dirty="0">
                    <a:effectLst/>
                    <a:latin typeface="+mn-lt"/>
                    <a:ea typeface="DengXian" panose="02010600030101010101" pitchFamily="2" charset="-122"/>
                    <a:cs typeface="Times New Roman" panose="02020603050405020304" pitchFamily="18" charset="0"/>
                  </a:rPr>
                  <a:t>The proposed approach uses Bayesian inference to model the relationship between field observations </a:t>
                </a:r>
                <a:r>
                  <a:rPr lang="en-US" sz="2800" b="1" i="1" dirty="0">
                    <a:effectLst/>
                    <a:latin typeface="+mn-lt"/>
                    <a:ea typeface="DengXian" panose="02010600030101010101" pitchFamily="2" charset="-122"/>
                    <a:cs typeface="Times New Roman" panose="02020603050405020304" pitchFamily="18" charset="0"/>
                  </a:rPr>
                  <a:t>y</a:t>
                </a:r>
                <a:r>
                  <a:rPr lang="en-US" sz="2800" dirty="0">
                    <a:effectLst/>
                    <a:latin typeface="+mn-lt"/>
                    <a:ea typeface="DengXian" panose="02010600030101010101" pitchFamily="2" charset="-122"/>
                    <a:cs typeface="Times New Roman" panose="02020603050405020304" pitchFamily="18" charset="0"/>
                  </a:rPr>
                  <a:t> and the output of the computer simulations </a:t>
                </a:r>
                <a:r>
                  <a:rPr lang="en-US" sz="2800" b="1" i="1" dirty="0">
                    <a:effectLst/>
                    <a:latin typeface="+mn-lt"/>
                    <a:ea typeface="DengXian" panose="02010600030101010101" pitchFamily="2" charset="-122"/>
                    <a:cs typeface="Times New Roman" panose="02020603050405020304" pitchFamily="18" charset="0"/>
                  </a:rPr>
                  <a:t>η</a:t>
                </a:r>
                <a:r>
                  <a:rPr lang="en-US" sz="2800" dirty="0">
                    <a:effectLst/>
                    <a:latin typeface="+mn-lt"/>
                    <a:ea typeface="DengXian" panose="02010600030101010101" pitchFamily="2" charset="-122"/>
                    <a:cs typeface="Times New Roman" panose="02020603050405020304" pitchFamily="18" charset="0"/>
                  </a:rPr>
                  <a:t>, by explicitly accounting for parameter uncertainties, model discrepancy, and observation error (Eq. 1).</a:t>
                </a: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2800" b="1" i="1">
                          <a:effectLst/>
                          <a:latin typeface="Cambria Math" panose="02040503050406030204" pitchFamily="18" charset="0"/>
                          <a:ea typeface="DengXian" panose="02010600030101010101" pitchFamily="2" charset="-122"/>
                          <a:cs typeface="Times New Roman" panose="02020603050405020304" pitchFamily="18" charset="0"/>
                        </a:rPr>
                        <m:t>𝒚</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 </m:t>
                      </m:r>
                      <m:d>
                        <m:dPr>
                          <m:ctrlPr>
                            <a:rPr lang="en-US" sz="2800" b="1"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00" b="1" i="1">
                              <a:effectLst/>
                              <a:latin typeface="Cambria Math" panose="02040503050406030204" pitchFamily="18" charset="0"/>
                              <a:ea typeface="DengXian" panose="02010600030101010101" pitchFamily="2" charset="-122"/>
                              <a:cs typeface="Times New Roman" panose="02020603050405020304" pitchFamily="18" charset="0"/>
                            </a:rPr>
                            <m:t>𝒙</m:t>
                          </m:r>
                        </m:e>
                      </m:d>
                      <m:r>
                        <a:rPr lang="en-US" sz="2800" b="1" i="1">
                          <a:effectLst/>
                          <a:latin typeface="Cambria Math" panose="02040503050406030204" pitchFamily="18" charset="0"/>
                          <a:ea typeface="DengXian" panose="02010600030101010101" pitchFamily="2" charset="-122"/>
                          <a:cs typeface="Times New Roman" panose="02020603050405020304" pitchFamily="18" charset="0"/>
                        </a:rPr>
                        <m:t>=</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𝜼</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 </m:t>
                      </m:r>
                      <m:d>
                        <m:dPr>
                          <m:ctrlPr>
                            <a:rPr lang="en-US" sz="2800" b="1"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00" b="1" i="1">
                              <a:effectLst/>
                              <a:latin typeface="Cambria Math" panose="02040503050406030204" pitchFamily="18" charset="0"/>
                              <a:ea typeface="DengXian" panose="02010600030101010101" pitchFamily="2" charset="-122"/>
                              <a:cs typeface="Times New Roman" panose="02020603050405020304" pitchFamily="18" charset="0"/>
                            </a:rPr>
                            <m:t>𝒙</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𝒕</m:t>
                          </m:r>
                        </m:e>
                      </m:d>
                      <m:r>
                        <a:rPr lang="en-US" sz="2800" b="1" i="1">
                          <a:effectLst/>
                          <a:latin typeface="Cambria Math" panose="02040503050406030204" pitchFamily="18" charset="0"/>
                          <a:ea typeface="DengXian" panose="02010600030101010101" pitchFamily="2" charset="-122"/>
                          <a:cs typeface="Times New Roman" panose="02020603050405020304" pitchFamily="18" charset="0"/>
                        </a:rPr>
                        <m:t>+ </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𝜹</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 </m:t>
                      </m:r>
                      <m:d>
                        <m:dPr>
                          <m:ctrlPr>
                            <a:rPr lang="en-US" sz="2800" b="1" i="1">
                              <a:effectLst/>
                              <a:latin typeface="Cambria Math" panose="02040503050406030204" pitchFamily="18" charset="0"/>
                              <a:ea typeface="DengXian" panose="02010600030101010101" pitchFamily="2" charset="-122"/>
                              <a:cs typeface="Times New Roman" panose="02020603050405020304" pitchFamily="18" charset="0"/>
                            </a:rPr>
                          </m:ctrlPr>
                        </m:dPr>
                        <m:e>
                          <m:r>
                            <a:rPr lang="en-US" sz="2800" b="1" i="1">
                              <a:effectLst/>
                              <a:latin typeface="Cambria Math" panose="02040503050406030204" pitchFamily="18" charset="0"/>
                              <a:ea typeface="DengXian" panose="02010600030101010101" pitchFamily="2" charset="-122"/>
                              <a:cs typeface="Times New Roman" panose="02020603050405020304" pitchFamily="18" charset="0"/>
                            </a:rPr>
                            <m:t>𝒙</m:t>
                          </m:r>
                        </m:e>
                      </m:d>
                      <m:r>
                        <a:rPr lang="en-US" sz="2800" b="1" i="1">
                          <a:effectLst/>
                          <a:latin typeface="Cambria Math" panose="02040503050406030204" pitchFamily="18" charset="0"/>
                          <a:ea typeface="DengXian" panose="02010600030101010101" pitchFamily="2" charset="-122"/>
                          <a:cs typeface="Times New Roman" panose="02020603050405020304" pitchFamily="18" charset="0"/>
                        </a:rPr>
                        <m:t>+</m:t>
                      </m:r>
                      <m:r>
                        <a:rPr lang="en-US" sz="2800" b="1" i="1">
                          <a:effectLst/>
                          <a:latin typeface="Cambria Math" panose="02040503050406030204" pitchFamily="18" charset="0"/>
                          <a:ea typeface="DengXian" panose="02010600030101010101" pitchFamily="2" charset="-122"/>
                          <a:cs typeface="Times New Roman" panose="02020603050405020304" pitchFamily="18" charset="0"/>
                        </a:rPr>
                        <m:t>𝝐</m:t>
                      </m:r>
                    </m:oMath>
                  </m:oMathPara>
                </a14:m>
                <a:endParaRPr lang="en-US" sz="2800" b="1" dirty="0">
                  <a:effectLst/>
                  <a:latin typeface="+mn-lt"/>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800" dirty="0">
                    <a:effectLst/>
                    <a:latin typeface="+mn-lt"/>
                    <a:ea typeface="DengXian" panose="02010600030101010101" pitchFamily="2" charset="-122"/>
                    <a:cs typeface="Times New Roman" panose="02020603050405020304" pitchFamily="18" charset="0"/>
                  </a:rPr>
                  <a:t>Where: </a:t>
                </a:r>
                <a:r>
                  <a:rPr lang="en-US" sz="2800" b="1" i="1" dirty="0">
                    <a:effectLst/>
                    <a:latin typeface="+mn-lt"/>
                    <a:ea typeface="DengXian" panose="02010600030101010101" pitchFamily="2" charset="-122"/>
                    <a:cs typeface="Times New Roman" panose="02020603050405020304" pitchFamily="18" charset="0"/>
                  </a:rPr>
                  <a:t>x</a:t>
                </a:r>
                <a:r>
                  <a:rPr lang="en-US" sz="2800" dirty="0">
                    <a:effectLst/>
                    <a:latin typeface="+mn-lt"/>
                    <a:ea typeface="DengXian" panose="02010600030101010101" pitchFamily="2" charset="-122"/>
                    <a:cs typeface="Times New Roman" panose="02020603050405020304" pitchFamily="18" charset="0"/>
                  </a:rPr>
                  <a:t> is the field observations and computer simulations input (e.g., outdoor </a:t>
                </a:r>
                <a:r>
                  <a:rPr lang="en-US" sz="2800" dirty="0">
                    <a:latin typeface="+mn-lt"/>
                    <a:ea typeface="DengXian" panose="02010600030101010101" pitchFamily="2" charset="-122"/>
                  </a:rPr>
                  <a:t>           </a:t>
                </a:r>
                <a:r>
                  <a:rPr lang="en-US" sz="2800" dirty="0">
                    <a:effectLst/>
                    <a:latin typeface="+mn-lt"/>
                    <a:ea typeface="DengXian" panose="02010600030101010101" pitchFamily="2" charset="-122"/>
                    <a:cs typeface="Times New Roman" panose="02020603050405020304" pitchFamily="18" charset="0"/>
                  </a:rPr>
                  <a:t>dry-bulb temperature and relative humidity).</a:t>
                </a:r>
              </a:p>
              <a:p>
                <a:pPr marL="0" marR="0" algn="just">
                  <a:lnSpc>
                    <a:spcPct val="107000"/>
                  </a:lnSpc>
                  <a:spcBef>
                    <a:spcPts val="0"/>
                  </a:spcBef>
                  <a:spcAft>
                    <a:spcPts val="800"/>
                  </a:spcAft>
                </a:pPr>
                <a:r>
                  <a:rPr lang="en-US" sz="2800" b="1" i="1" dirty="0">
                    <a:effectLst/>
                    <a:latin typeface="+mn-lt"/>
                    <a:ea typeface="DengXian" panose="02010600030101010101" pitchFamily="2" charset="-122"/>
                    <a:cs typeface="Times New Roman" panose="02020603050405020304" pitchFamily="18" charset="0"/>
                  </a:rPr>
                  <a:t>t</a:t>
                </a:r>
                <a:r>
                  <a:rPr lang="en-US" sz="2800" dirty="0">
                    <a:effectLst/>
                    <a:latin typeface="+mn-lt"/>
                    <a:ea typeface="DengXian" panose="02010600030101010101" pitchFamily="2" charset="-122"/>
                    <a:cs typeface="Times New Roman" panose="02020603050405020304" pitchFamily="18" charset="0"/>
                  </a:rPr>
                  <a:t> is the true but unknown values of the calibration parameters. </a:t>
                </a:r>
              </a:p>
              <a:p>
                <a:pPr marL="0" marR="0" algn="just">
                  <a:lnSpc>
                    <a:spcPct val="107000"/>
                  </a:lnSpc>
                  <a:spcBef>
                    <a:spcPts val="0"/>
                  </a:spcBef>
                  <a:spcAft>
                    <a:spcPts val="800"/>
                  </a:spcAft>
                </a:pPr>
                <a:r>
                  <a:rPr lang="en-US" sz="2800" b="1" i="1" dirty="0">
                    <a:latin typeface="+mn-lt"/>
                    <a:ea typeface="DengXian" panose="02010600030101010101" pitchFamily="2" charset="-122"/>
                  </a:rPr>
                  <a:t>t*</a:t>
                </a:r>
                <a:r>
                  <a:rPr lang="en-US" sz="2800" dirty="0">
                    <a:latin typeface="+mn-lt"/>
                    <a:ea typeface="DengXian" panose="02010600030101010101" pitchFamily="2" charset="-122"/>
                  </a:rPr>
                  <a:t> is the value of parameters for each simulation.</a:t>
                </a:r>
                <a:endParaRPr lang="en-US" sz="2800" dirty="0">
                  <a:effectLst/>
                  <a:latin typeface="+mn-lt"/>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800" b="1" i="1" dirty="0">
                    <a:effectLst/>
                    <a:latin typeface="+mn-lt"/>
                    <a:ea typeface="DengXian" panose="02010600030101010101" pitchFamily="2" charset="-122"/>
                    <a:cs typeface="Times New Roman" panose="02020603050405020304" pitchFamily="18" charset="0"/>
                  </a:rPr>
                  <a:t>δ(x)</a:t>
                </a:r>
                <a:r>
                  <a:rPr lang="en-US" sz="2800" dirty="0">
                    <a:effectLst/>
                    <a:latin typeface="+mn-lt"/>
                    <a:ea typeface="DengXian" panose="02010600030101010101" pitchFamily="2" charset="-122"/>
                    <a:cs typeface="Times New Roman" panose="02020603050405020304" pitchFamily="18" charset="0"/>
                  </a:rPr>
                  <a:t> is the model bias.</a:t>
                </a:r>
              </a:p>
              <a:p>
                <a:pPr marL="0" marR="0" algn="just">
                  <a:lnSpc>
                    <a:spcPct val="107000"/>
                  </a:lnSpc>
                  <a:spcBef>
                    <a:spcPts val="0"/>
                  </a:spcBef>
                  <a:spcAft>
                    <a:spcPts val="800"/>
                  </a:spcAft>
                </a:pPr>
                <a14:m>
                  <m:oMath xmlns:m="http://schemas.openxmlformats.org/officeDocument/2006/math">
                    <m:r>
                      <a:rPr lang="en-US" sz="2800" b="1" i="1" smtClean="0">
                        <a:effectLst/>
                        <a:latin typeface="Cambria Math" panose="02040503050406030204" pitchFamily="18" charset="0"/>
                        <a:ea typeface="DengXian" panose="02010600030101010101" pitchFamily="2" charset="-122"/>
                        <a:cs typeface="Times New Roman" panose="02020603050405020304" pitchFamily="18" charset="0"/>
                      </a:rPr>
                      <m:t>𝝐</m:t>
                    </m:r>
                  </m:oMath>
                </a14:m>
                <a:r>
                  <a:rPr lang="en-US" sz="2800" dirty="0">
                    <a:effectLst/>
                    <a:latin typeface="+mn-lt"/>
                    <a:ea typeface="DengXian" panose="02010600030101010101" pitchFamily="2" charset="-122"/>
                    <a:cs typeface="Times New Roman" panose="02020603050405020304" pitchFamily="18" charset="0"/>
                  </a:rPr>
                  <a:t> is the observation bias.</a:t>
                </a:r>
              </a:p>
            </p:txBody>
          </p:sp>
        </mc:Choice>
        <mc:Fallback xmlns="">
          <p:sp>
            <p:nvSpPr>
              <p:cNvPr id="113" name="Text Placeholder 31"/>
              <p:cNvSpPr>
                <a:spLocks noGrp="1" noRot="1" noChangeAspect="1" noMove="1" noResize="1" noEditPoints="1" noAdjustHandles="1" noChangeArrowheads="1" noChangeShapeType="1" noTextEdit="1"/>
              </p:cNvSpPr>
              <p:nvPr>
                <p:ph type="body" sz="quarter" idx="10"/>
              </p:nvPr>
            </p:nvSpPr>
            <p:spPr>
              <a:xfrm>
                <a:off x="816228" y="29472538"/>
                <a:ext cx="12536054" cy="6061325"/>
              </a:xfrm>
              <a:blipFill>
                <a:blip r:embed="rId5"/>
                <a:stretch>
                  <a:fillRect l="-146" r="-195"/>
                </a:stretch>
              </a:blipFill>
            </p:spPr>
            <p:txBody>
              <a:bodyPr/>
              <a:lstStyle/>
              <a:p>
                <a:r>
                  <a:rPr lang="en-US">
                    <a:noFill/>
                  </a:rPr>
                  <a:t> </a:t>
                </a:r>
              </a:p>
            </p:txBody>
          </p:sp>
        </mc:Fallback>
      </mc:AlternateContent>
      <p:sp>
        <p:nvSpPr>
          <p:cNvPr id="6" name="Text Placeholder 31">
            <a:extLst>
              <a:ext uri="{FF2B5EF4-FFF2-40B4-BE49-F238E27FC236}">
                <a16:creationId xmlns:a16="http://schemas.microsoft.com/office/drawing/2014/main" id="{1B347A36-6A8D-FEFC-6479-A045B5FD8952}"/>
              </a:ext>
            </a:extLst>
          </p:cNvPr>
          <p:cNvSpPr txBox="1">
            <a:spLocks/>
          </p:cNvSpPr>
          <p:nvPr/>
        </p:nvSpPr>
        <p:spPr>
          <a:xfrm>
            <a:off x="785676" y="14184036"/>
            <a:ext cx="5396935" cy="4360218"/>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457200" indent="-457200">
              <a:buFont typeface="Arial" panose="020B0604020202020204" pitchFamily="34" charset="0"/>
              <a:buChar char="•"/>
            </a:pPr>
            <a:r>
              <a:rPr lang="en-US" altLang="zh-CN" sz="2800" dirty="0">
                <a:latin typeface="+mn-lt"/>
              </a:rPr>
              <a:t>The initial computer simulation model was constructed by Energy Plus software in conjunction with the building design information.</a:t>
            </a:r>
          </a:p>
          <a:p>
            <a:pPr marL="457200" indent="-457200">
              <a:buFont typeface="Arial" panose="020B0604020202020204" pitchFamily="34" charset="0"/>
              <a:buChar char="•"/>
            </a:pPr>
            <a:r>
              <a:rPr lang="en-US" sz="2800" dirty="0">
                <a:latin typeface="+mn-lt"/>
              </a:rPr>
              <a:t>The model input are weather information, building </a:t>
            </a:r>
            <a:r>
              <a:rPr lang="en-US" altLang="zh-CN" sz="2800" dirty="0">
                <a:latin typeface="+mn-lt"/>
              </a:rPr>
              <a:t>information</a:t>
            </a:r>
            <a:r>
              <a:rPr lang="en-US" sz="2800" dirty="0">
                <a:latin typeface="+mn-lt"/>
              </a:rPr>
              <a:t>, and building system information.</a:t>
            </a:r>
          </a:p>
        </p:txBody>
      </p:sp>
      <p:sp>
        <p:nvSpPr>
          <p:cNvPr id="8" name="Rectangle 7">
            <a:extLst>
              <a:ext uri="{FF2B5EF4-FFF2-40B4-BE49-F238E27FC236}">
                <a16:creationId xmlns:a16="http://schemas.microsoft.com/office/drawing/2014/main" id="{7BAF2690-F6D5-AC01-E3D5-DD68E00685F8}"/>
              </a:ext>
            </a:extLst>
          </p:cNvPr>
          <p:cNvSpPr/>
          <p:nvPr/>
        </p:nvSpPr>
        <p:spPr>
          <a:xfrm>
            <a:off x="6199199" y="18774738"/>
            <a:ext cx="7746213" cy="400110"/>
          </a:xfrm>
          <a:prstGeom prst="rect">
            <a:avLst/>
          </a:prstGeom>
        </p:spPr>
        <p:txBody>
          <a:bodyPr wrap="square">
            <a:spAutoFit/>
          </a:bodyPr>
          <a:lstStyle/>
          <a:p>
            <a:pPr algn="ctr"/>
            <a:r>
              <a:rPr lang="en-US" altLang="zh-CN" sz="2000" b="1" dirty="0"/>
              <a:t>Figure 1. Initial building energy model</a:t>
            </a:r>
            <a:endParaRPr lang="en-US" sz="2000" dirty="0"/>
          </a:p>
        </p:txBody>
      </p:sp>
      <p:pic>
        <p:nvPicPr>
          <p:cNvPr id="13" name="Picture 12">
            <a:extLst>
              <a:ext uri="{FF2B5EF4-FFF2-40B4-BE49-F238E27FC236}">
                <a16:creationId xmlns:a16="http://schemas.microsoft.com/office/drawing/2014/main" id="{0DD4AAA8-663A-6C19-8D36-2823193FEF2D}"/>
              </a:ext>
            </a:extLst>
          </p:cNvPr>
          <p:cNvPicPr>
            <a:picLocks noChangeAspect="1"/>
          </p:cNvPicPr>
          <p:nvPr/>
        </p:nvPicPr>
        <p:blipFill>
          <a:blip r:embed="rId6"/>
          <a:stretch>
            <a:fillRect/>
          </a:stretch>
        </p:blipFill>
        <p:spPr>
          <a:xfrm>
            <a:off x="959890" y="24965536"/>
            <a:ext cx="11996314" cy="3219383"/>
          </a:xfrm>
          <a:prstGeom prst="rect">
            <a:avLst/>
          </a:prstGeom>
        </p:spPr>
      </p:pic>
      <p:pic>
        <p:nvPicPr>
          <p:cNvPr id="21" name="Picture 20">
            <a:extLst>
              <a:ext uri="{FF2B5EF4-FFF2-40B4-BE49-F238E27FC236}">
                <a16:creationId xmlns:a16="http://schemas.microsoft.com/office/drawing/2014/main" id="{3D47E113-81C8-D8BB-D1F4-7221356C57CF}"/>
              </a:ext>
            </a:extLst>
          </p:cNvPr>
          <p:cNvPicPr>
            <a:picLocks noChangeAspect="1"/>
          </p:cNvPicPr>
          <p:nvPr/>
        </p:nvPicPr>
        <p:blipFill>
          <a:blip r:embed="rId7"/>
          <a:stretch>
            <a:fillRect/>
          </a:stretch>
        </p:blipFill>
        <p:spPr>
          <a:xfrm>
            <a:off x="10852387" y="17564069"/>
            <a:ext cx="2390775" cy="581025"/>
          </a:xfrm>
          <a:prstGeom prst="rect">
            <a:avLst/>
          </a:prstGeom>
        </p:spPr>
      </p:pic>
      <p:pic>
        <p:nvPicPr>
          <p:cNvPr id="30" name="Picture 29">
            <a:extLst>
              <a:ext uri="{FF2B5EF4-FFF2-40B4-BE49-F238E27FC236}">
                <a16:creationId xmlns:a16="http://schemas.microsoft.com/office/drawing/2014/main" id="{7B8ABE8E-9DC3-AE42-04B7-73469210F325}"/>
              </a:ext>
            </a:extLst>
          </p:cNvPr>
          <p:cNvPicPr>
            <a:picLocks noChangeAspect="1"/>
          </p:cNvPicPr>
          <p:nvPr/>
        </p:nvPicPr>
        <p:blipFill>
          <a:blip r:embed="rId7"/>
          <a:stretch>
            <a:fillRect/>
          </a:stretch>
        </p:blipFill>
        <p:spPr>
          <a:xfrm>
            <a:off x="863890" y="35798976"/>
            <a:ext cx="2659464" cy="581025"/>
          </a:xfrm>
          <a:prstGeom prst="rect">
            <a:avLst/>
          </a:prstGeom>
        </p:spPr>
      </p:pic>
      <p:grpSp>
        <p:nvGrpSpPr>
          <p:cNvPr id="61" name="Group 60">
            <a:extLst>
              <a:ext uri="{FF2B5EF4-FFF2-40B4-BE49-F238E27FC236}">
                <a16:creationId xmlns:a16="http://schemas.microsoft.com/office/drawing/2014/main" id="{7D58041F-C3A7-1375-A43B-08AB4288CCE6}"/>
              </a:ext>
            </a:extLst>
          </p:cNvPr>
          <p:cNvGrpSpPr/>
          <p:nvPr/>
        </p:nvGrpSpPr>
        <p:grpSpPr>
          <a:xfrm>
            <a:off x="20783005" y="5335111"/>
            <a:ext cx="6809938" cy="9224054"/>
            <a:chOff x="1283495" y="171356"/>
            <a:chExt cx="6809938" cy="9224054"/>
          </a:xfrm>
        </p:grpSpPr>
        <p:grpSp>
          <p:nvGrpSpPr>
            <p:cNvPr id="62" name="Group 61">
              <a:extLst>
                <a:ext uri="{FF2B5EF4-FFF2-40B4-BE49-F238E27FC236}">
                  <a16:creationId xmlns:a16="http://schemas.microsoft.com/office/drawing/2014/main" id="{A4878329-EAE9-8659-44B5-32A66601731D}"/>
                </a:ext>
              </a:extLst>
            </p:cNvPr>
            <p:cNvGrpSpPr/>
            <p:nvPr/>
          </p:nvGrpSpPr>
          <p:grpSpPr>
            <a:xfrm>
              <a:off x="1283495" y="171356"/>
              <a:ext cx="6809938" cy="9224054"/>
              <a:chOff x="1283495" y="171356"/>
              <a:chExt cx="6809938" cy="9224054"/>
            </a:xfrm>
          </p:grpSpPr>
          <p:grpSp>
            <p:nvGrpSpPr>
              <p:cNvPr id="65" name="Group 64">
                <a:extLst>
                  <a:ext uri="{FF2B5EF4-FFF2-40B4-BE49-F238E27FC236}">
                    <a16:creationId xmlns:a16="http://schemas.microsoft.com/office/drawing/2014/main" id="{AA0B6D37-9A93-EEBF-03BF-C2624F957B10}"/>
                  </a:ext>
                </a:extLst>
              </p:cNvPr>
              <p:cNvGrpSpPr/>
              <p:nvPr/>
            </p:nvGrpSpPr>
            <p:grpSpPr>
              <a:xfrm>
                <a:off x="1283495" y="171356"/>
                <a:ext cx="2309324" cy="1735443"/>
                <a:chOff x="1758999" y="1206501"/>
                <a:chExt cx="2309324" cy="1735442"/>
              </a:xfrm>
            </p:grpSpPr>
            <p:grpSp>
              <p:nvGrpSpPr>
                <p:cNvPr id="88" name="Group 87">
                  <a:extLst>
                    <a:ext uri="{FF2B5EF4-FFF2-40B4-BE49-F238E27FC236}">
                      <a16:creationId xmlns:a16="http://schemas.microsoft.com/office/drawing/2014/main" id="{439F676D-0038-0201-AFA9-F0C97A6B1A00}"/>
                    </a:ext>
                  </a:extLst>
                </p:cNvPr>
                <p:cNvGrpSpPr/>
                <p:nvPr/>
              </p:nvGrpSpPr>
              <p:grpSpPr>
                <a:xfrm>
                  <a:off x="1758999" y="1283838"/>
                  <a:ext cx="2309324" cy="1623865"/>
                  <a:chOff x="1758999" y="1466246"/>
                  <a:chExt cx="2239961" cy="1445224"/>
                </a:xfrm>
              </p:grpSpPr>
              <p:pic>
                <p:nvPicPr>
                  <p:cNvPr id="90" name="Picture 89">
                    <a:extLst>
                      <a:ext uri="{FF2B5EF4-FFF2-40B4-BE49-F238E27FC236}">
                        <a16:creationId xmlns:a16="http://schemas.microsoft.com/office/drawing/2014/main" id="{ED78AC12-E63E-8B7B-9A0F-D4B6709B83E3}"/>
                      </a:ext>
                    </a:extLst>
                  </p:cNvPr>
                  <p:cNvPicPr>
                    <a:picLocks noChangeAspect="1"/>
                  </p:cNvPicPr>
                  <p:nvPr/>
                </p:nvPicPr>
                <p:blipFill rotWithShape="1">
                  <a:blip r:embed="rId8"/>
                  <a:srcRect b="8924"/>
                  <a:stretch>
                    <a:fillRect/>
                  </a:stretch>
                </p:blipFill>
                <p:spPr>
                  <a:xfrm>
                    <a:off x="1758999" y="1466246"/>
                    <a:ext cx="1984458" cy="1116051"/>
                  </a:xfrm>
                  <a:prstGeom prst="rect">
                    <a:avLst/>
                  </a:prstGeom>
                </p:spPr>
              </p:pic>
              <p:sp>
                <p:nvSpPr>
                  <p:cNvPr id="91" name="TextBox 90">
                    <a:extLst>
                      <a:ext uri="{FF2B5EF4-FFF2-40B4-BE49-F238E27FC236}">
                        <a16:creationId xmlns:a16="http://schemas.microsoft.com/office/drawing/2014/main" id="{E31C2002-BDA2-D372-58E8-93AED0575761}"/>
                      </a:ext>
                    </a:extLst>
                  </p:cNvPr>
                  <p:cNvSpPr txBox="1"/>
                  <p:nvPr/>
                </p:nvSpPr>
                <p:spPr>
                  <a:xfrm>
                    <a:off x="1815496" y="2664944"/>
                    <a:ext cx="2183464" cy="246526"/>
                  </a:xfrm>
                  <a:prstGeom prst="rect">
                    <a:avLst/>
                  </a:prstGeom>
                  <a:noFill/>
                </p:spPr>
                <p:txBody>
                  <a:bodyPr wrap="square" rtlCol="0">
                    <a:spAutoFit/>
                  </a:bodyPr>
                  <a:lstStyle/>
                  <a:p>
                    <a:r>
                      <a:rPr lang="en-US" sz="1200" b="1" dirty="0"/>
                      <a:t>Collect field data from BMS</a:t>
                    </a:r>
                  </a:p>
                </p:txBody>
              </p:sp>
            </p:grpSp>
            <p:sp>
              <p:nvSpPr>
                <p:cNvPr id="89" name="Rectangle: Rounded Corners 88">
                  <a:extLst>
                    <a:ext uri="{FF2B5EF4-FFF2-40B4-BE49-F238E27FC236}">
                      <a16:creationId xmlns:a16="http://schemas.microsoft.com/office/drawing/2014/main" id="{EB5FBFA0-D8A4-6A08-C32D-BEB998929300}"/>
                    </a:ext>
                  </a:extLst>
                </p:cNvPr>
                <p:cNvSpPr/>
                <p:nvPr/>
              </p:nvSpPr>
              <p:spPr>
                <a:xfrm>
                  <a:off x="1758999" y="1206501"/>
                  <a:ext cx="2043757" cy="173544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6" name="Group 65">
                <a:extLst>
                  <a:ext uri="{FF2B5EF4-FFF2-40B4-BE49-F238E27FC236}">
                    <a16:creationId xmlns:a16="http://schemas.microsoft.com/office/drawing/2014/main" id="{BB2CFFAE-5B8E-1038-5418-C7F7356F3CF4}"/>
                  </a:ext>
                </a:extLst>
              </p:cNvPr>
              <p:cNvGrpSpPr/>
              <p:nvPr/>
            </p:nvGrpSpPr>
            <p:grpSpPr>
              <a:xfrm>
                <a:off x="4403745" y="180394"/>
                <a:ext cx="3689688" cy="1658104"/>
                <a:chOff x="7415127" y="1635994"/>
                <a:chExt cx="3689688" cy="1658104"/>
              </a:xfrm>
            </p:grpSpPr>
            <p:grpSp>
              <p:nvGrpSpPr>
                <p:cNvPr id="84" name="Group 83">
                  <a:extLst>
                    <a:ext uri="{FF2B5EF4-FFF2-40B4-BE49-F238E27FC236}">
                      <a16:creationId xmlns:a16="http://schemas.microsoft.com/office/drawing/2014/main" id="{79FEE0AF-7B76-C612-DAC5-D6BAEA1963F2}"/>
                    </a:ext>
                  </a:extLst>
                </p:cNvPr>
                <p:cNvGrpSpPr/>
                <p:nvPr/>
              </p:nvGrpSpPr>
              <p:grpSpPr>
                <a:xfrm>
                  <a:off x="7415127" y="1635994"/>
                  <a:ext cx="3689688" cy="1626419"/>
                  <a:chOff x="7360711" y="1635995"/>
                  <a:chExt cx="3689688" cy="1626419"/>
                </a:xfrm>
              </p:grpSpPr>
              <p:pic>
                <p:nvPicPr>
                  <p:cNvPr id="86" name="Picture 85" descr="Diagram&#10;&#10;Description automatically generated">
                    <a:extLst>
                      <a:ext uri="{FF2B5EF4-FFF2-40B4-BE49-F238E27FC236}">
                        <a16:creationId xmlns:a16="http://schemas.microsoft.com/office/drawing/2014/main" id="{9AFABA98-7A9D-1089-10A4-53AB00D7636A}"/>
                      </a:ext>
                    </a:extLst>
                  </p:cNvPr>
                  <p:cNvPicPr>
                    <a:picLocks noChangeAspect="1"/>
                  </p:cNvPicPr>
                  <p:nvPr/>
                </p:nvPicPr>
                <p:blipFill>
                  <a:blip r:embed="rId9" cstate="print">
                    <a:clrChange>
                      <a:clrFrom>
                        <a:srgbClr val="BFBFC6"/>
                      </a:clrFrom>
                      <a:clrTo>
                        <a:srgbClr val="BFBFC6">
                          <a:alpha val="0"/>
                        </a:srgbClr>
                      </a:clrTo>
                    </a:clrChange>
                    <a:extLst>
                      <a:ext uri="{28A0092B-C50C-407E-A947-70E740481C1C}">
                        <a14:useLocalDpi xmlns:a14="http://schemas.microsoft.com/office/drawing/2010/main" val="0"/>
                      </a:ext>
                    </a:extLst>
                  </a:blip>
                  <a:stretch>
                    <a:fillRect/>
                  </a:stretch>
                </p:blipFill>
                <p:spPr>
                  <a:xfrm>
                    <a:off x="7360711" y="1635995"/>
                    <a:ext cx="2454404" cy="1361722"/>
                  </a:xfrm>
                  <a:prstGeom prst="rect">
                    <a:avLst/>
                  </a:prstGeom>
                </p:spPr>
              </p:pic>
              <p:sp>
                <p:nvSpPr>
                  <p:cNvPr id="87" name="TextBox 86">
                    <a:extLst>
                      <a:ext uri="{FF2B5EF4-FFF2-40B4-BE49-F238E27FC236}">
                        <a16:creationId xmlns:a16="http://schemas.microsoft.com/office/drawing/2014/main" id="{3CEB5098-7EF9-2C2C-F789-2889C3798CC4}"/>
                      </a:ext>
                    </a:extLst>
                  </p:cNvPr>
                  <p:cNvSpPr txBox="1"/>
                  <p:nvPr/>
                </p:nvSpPr>
                <p:spPr>
                  <a:xfrm>
                    <a:off x="7675827" y="2985415"/>
                    <a:ext cx="3374572" cy="276999"/>
                  </a:xfrm>
                  <a:prstGeom prst="rect">
                    <a:avLst/>
                  </a:prstGeom>
                  <a:noFill/>
                </p:spPr>
                <p:txBody>
                  <a:bodyPr wrap="square" rtlCol="0">
                    <a:spAutoFit/>
                  </a:bodyPr>
                  <a:lstStyle/>
                  <a:p>
                    <a:r>
                      <a:rPr lang="en-US" sz="1200" b="1" dirty="0"/>
                      <a:t>A bunch of simulation runs</a:t>
                    </a:r>
                  </a:p>
                </p:txBody>
              </p:sp>
            </p:grpSp>
            <p:sp>
              <p:nvSpPr>
                <p:cNvPr id="85" name="Rectangle: Rounded Corners 84">
                  <a:extLst>
                    <a:ext uri="{FF2B5EF4-FFF2-40B4-BE49-F238E27FC236}">
                      <a16:creationId xmlns:a16="http://schemas.microsoft.com/office/drawing/2014/main" id="{5D88C84F-FDEE-DA83-E761-E6EC66931108}"/>
                    </a:ext>
                  </a:extLst>
                </p:cNvPr>
                <p:cNvSpPr/>
                <p:nvPr/>
              </p:nvSpPr>
              <p:spPr>
                <a:xfrm>
                  <a:off x="7505791" y="1635995"/>
                  <a:ext cx="2309324" cy="1658103"/>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7" name="Group 66">
                <a:extLst>
                  <a:ext uri="{FF2B5EF4-FFF2-40B4-BE49-F238E27FC236}">
                    <a16:creationId xmlns:a16="http://schemas.microsoft.com/office/drawing/2014/main" id="{B1CE6C9A-6C8A-D147-2183-8C7ADCBF68FD}"/>
                  </a:ext>
                </a:extLst>
              </p:cNvPr>
              <p:cNvGrpSpPr/>
              <p:nvPr/>
            </p:nvGrpSpPr>
            <p:grpSpPr>
              <a:xfrm>
                <a:off x="3011132" y="1999660"/>
                <a:ext cx="2154771" cy="2215443"/>
                <a:chOff x="4485908" y="2876121"/>
                <a:chExt cx="2154771" cy="2215443"/>
              </a:xfrm>
            </p:grpSpPr>
            <p:pic>
              <p:nvPicPr>
                <p:cNvPr id="81" name="Picture 80">
                  <a:extLst>
                    <a:ext uri="{FF2B5EF4-FFF2-40B4-BE49-F238E27FC236}">
                      <a16:creationId xmlns:a16="http://schemas.microsoft.com/office/drawing/2014/main" id="{2BB209CA-D855-1827-FB10-0446214AF736}"/>
                    </a:ext>
                  </a:extLst>
                </p:cNvPr>
                <p:cNvPicPr>
                  <a:picLocks noChangeAspect="1"/>
                </p:cNvPicPr>
                <p:nvPr/>
              </p:nvPicPr>
              <p:blipFill>
                <a:blip r:embed="rId10"/>
                <a:stretch>
                  <a:fillRect/>
                </a:stretch>
              </p:blipFill>
              <p:spPr>
                <a:xfrm>
                  <a:off x="4579552" y="2876121"/>
                  <a:ext cx="2061127" cy="1840399"/>
                </a:xfrm>
                <a:prstGeom prst="rect">
                  <a:avLst/>
                </a:prstGeom>
              </p:spPr>
            </p:pic>
            <p:sp>
              <p:nvSpPr>
                <p:cNvPr id="82" name="TextBox 81">
                  <a:extLst>
                    <a:ext uri="{FF2B5EF4-FFF2-40B4-BE49-F238E27FC236}">
                      <a16:creationId xmlns:a16="http://schemas.microsoft.com/office/drawing/2014/main" id="{67C62B38-EBF7-E343-3114-58964E64E1B3}"/>
                    </a:ext>
                  </a:extLst>
                </p:cNvPr>
                <p:cNvSpPr txBox="1"/>
                <p:nvPr/>
              </p:nvSpPr>
              <p:spPr>
                <a:xfrm>
                  <a:off x="4579553" y="4586201"/>
                  <a:ext cx="1999934" cy="461665"/>
                </a:xfrm>
                <a:prstGeom prst="rect">
                  <a:avLst/>
                </a:prstGeom>
                <a:noFill/>
              </p:spPr>
              <p:txBody>
                <a:bodyPr wrap="square" rtlCol="0">
                  <a:spAutoFit/>
                </a:bodyPr>
                <a:lstStyle/>
                <a:p>
                  <a:r>
                    <a:rPr lang="en-US" sz="1200" b="1" dirty="0"/>
                    <a:t>Combine field and computer </a:t>
                  </a:r>
                </a:p>
                <a:p>
                  <a:r>
                    <a:rPr lang="en-US" sz="1200" b="1" dirty="0"/>
                    <a:t>simulation data in GP model</a:t>
                  </a:r>
                </a:p>
              </p:txBody>
            </p:sp>
            <p:sp>
              <p:nvSpPr>
                <p:cNvPr id="83" name="Rectangle: Rounded Corners 82">
                  <a:extLst>
                    <a:ext uri="{FF2B5EF4-FFF2-40B4-BE49-F238E27FC236}">
                      <a16:creationId xmlns:a16="http://schemas.microsoft.com/office/drawing/2014/main" id="{19374DB2-D274-4501-B7A7-55CEF31A57ED}"/>
                    </a:ext>
                  </a:extLst>
                </p:cNvPr>
                <p:cNvSpPr/>
                <p:nvPr/>
              </p:nvSpPr>
              <p:spPr>
                <a:xfrm>
                  <a:off x="4485908" y="2941942"/>
                  <a:ext cx="2148645" cy="214962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68" name="Group 67">
                <a:extLst>
                  <a:ext uri="{FF2B5EF4-FFF2-40B4-BE49-F238E27FC236}">
                    <a16:creationId xmlns:a16="http://schemas.microsoft.com/office/drawing/2014/main" id="{8B96518C-0969-50EB-CDB3-51C9F04264E8}"/>
                  </a:ext>
                </a:extLst>
              </p:cNvPr>
              <p:cNvGrpSpPr/>
              <p:nvPr/>
            </p:nvGrpSpPr>
            <p:grpSpPr>
              <a:xfrm>
                <a:off x="3020473" y="4723791"/>
                <a:ext cx="2168542" cy="2004293"/>
                <a:chOff x="8214507" y="3700613"/>
                <a:chExt cx="2168542" cy="2004292"/>
              </a:xfrm>
            </p:grpSpPr>
            <p:sp>
              <p:nvSpPr>
                <p:cNvPr id="78" name="TextBox 77">
                  <a:extLst>
                    <a:ext uri="{FF2B5EF4-FFF2-40B4-BE49-F238E27FC236}">
                      <a16:creationId xmlns:a16="http://schemas.microsoft.com/office/drawing/2014/main" id="{B8A03673-4F29-12A9-B1F6-B11942B2A23A}"/>
                    </a:ext>
                  </a:extLst>
                </p:cNvPr>
                <p:cNvSpPr txBox="1"/>
                <p:nvPr/>
              </p:nvSpPr>
              <p:spPr>
                <a:xfrm>
                  <a:off x="8214507" y="5243240"/>
                  <a:ext cx="2168542" cy="461665"/>
                </a:xfrm>
                <a:prstGeom prst="rect">
                  <a:avLst/>
                </a:prstGeom>
                <a:noFill/>
              </p:spPr>
              <p:txBody>
                <a:bodyPr wrap="none" rtlCol="0">
                  <a:spAutoFit/>
                </a:bodyPr>
                <a:lstStyle/>
                <a:p>
                  <a:pPr algn="ctr"/>
                  <a:r>
                    <a:rPr lang="en-US" sz="1200" b="1" dirty="0"/>
                    <a:t>Explore posterior distributions </a:t>
                  </a:r>
                </a:p>
                <a:p>
                  <a:pPr algn="ctr"/>
                  <a:r>
                    <a:rPr lang="en-US" sz="1200" b="1" dirty="0"/>
                    <a:t>using MCMC</a:t>
                  </a:r>
                </a:p>
              </p:txBody>
            </p:sp>
            <p:pic>
              <p:nvPicPr>
                <p:cNvPr id="79" name="Picture 2">
                  <a:extLst>
                    <a:ext uri="{FF2B5EF4-FFF2-40B4-BE49-F238E27FC236}">
                      <a16:creationId xmlns:a16="http://schemas.microsoft.com/office/drawing/2014/main" id="{C19EE390-2839-61FD-59F0-187F5A931517}"/>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20100" y="3913160"/>
                  <a:ext cx="1765299" cy="1271967"/>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Rounded Corners 79">
                  <a:extLst>
                    <a:ext uri="{FF2B5EF4-FFF2-40B4-BE49-F238E27FC236}">
                      <a16:creationId xmlns:a16="http://schemas.microsoft.com/office/drawing/2014/main" id="{87E01D44-7C8A-190A-A174-63E2CBA19D73}"/>
                    </a:ext>
                  </a:extLst>
                </p:cNvPr>
                <p:cNvSpPr/>
                <p:nvPr/>
              </p:nvSpPr>
              <p:spPr>
                <a:xfrm>
                  <a:off x="8234402" y="3700613"/>
                  <a:ext cx="2148645" cy="2004292"/>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69" name="TextBox 68">
                <a:extLst>
                  <a:ext uri="{FF2B5EF4-FFF2-40B4-BE49-F238E27FC236}">
                    <a16:creationId xmlns:a16="http://schemas.microsoft.com/office/drawing/2014/main" id="{4DB47B9D-6E21-C4BB-C13E-8D9063B69179}"/>
                  </a:ext>
                </a:extLst>
              </p:cNvPr>
              <p:cNvSpPr txBox="1"/>
              <p:nvPr/>
            </p:nvSpPr>
            <p:spPr>
              <a:xfrm>
                <a:off x="3183843" y="9118550"/>
                <a:ext cx="1866900" cy="276860"/>
              </a:xfrm>
              <a:prstGeom prst="rect">
                <a:avLst/>
              </a:prstGeom>
              <a:noFill/>
            </p:spPr>
            <p:txBody>
              <a:bodyPr wrap="square">
                <a:spAutoFit/>
              </a:bodyPr>
              <a:lstStyle/>
              <a:p>
                <a:r>
                  <a:rPr lang="en-US" sz="1200" b="1" dirty="0"/>
                  <a:t>Check and assess accuracy </a:t>
                </a:r>
              </a:p>
            </p:txBody>
          </p:sp>
          <mc:AlternateContent xmlns:mc="http://schemas.openxmlformats.org/markup-compatibility/2006" xmlns:a14="http://schemas.microsoft.com/office/drawing/2010/main">
            <mc:Choice Requires="a14">
              <p:graphicFrame>
                <p:nvGraphicFramePr>
                  <p:cNvPr id="70" name="Chart 69">
                    <a:extLst>
                      <a:ext uri="{FF2B5EF4-FFF2-40B4-BE49-F238E27FC236}">
                        <a16:creationId xmlns:a16="http://schemas.microsoft.com/office/drawing/2014/main" id="{3E6E2FA6-92ED-AF2A-2881-F20A4F6E0FFA}"/>
                      </a:ext>
                    </a:extLst>
                  </p:cNvPr>
                  <p:cNvGraphicFramePr/>
                  <p:nvPr>
                    <p:extLst>
                      <p:ext uri="{D42A27DB-BD31-4B8C-83A1-F6EECF244321}">
                        <p14:modId xmlns:p14="http://schemas.microsoft.com/office/powerpoint/2010/main" val="3060600005"/>
                      </p:ext>
                    </p:extLst>
                  </p:nvPr>
                </p:nvGraphicFramePr>
                <p:xfrm>
                  <a:off x="2901903" y="7184975"/>
                  <a:ext cx="2430145" cy="2056765"/>
                </p:xfrm>
                <a:graphic>
                  <a:graphicData uri="http://schemas.openxmlformats.org/drawingml/2006/chart">
                    <c:chart xmlns:c="http://schemas.openxmlformats.org/drawingml/2006/chart" xmlns:r="http://schemas.openxmlformats.org/officeDocument/2006/relationships" r:id="rId12"/>
                  </a:graphicData>
                </a:graphic>
              </p:graphicFrame>
            </mc:Choice>
            <mc:Fallback xmlns="">
              <p:graphicFrame>
                <p:nvGraphicFramePr>
                  <p:cNvPr id="70" name="Chart 69">
                    <a:extLst>
                      <a:ext uri="{FF2B5EF4-FFF2-40B4-BE49-F238E27FC236}">
                        <a16:creationId xmlns:a16="http://schemas.microsoft.com/office/drawing/2014/main" id="{3E6E2FA6-92ED-AF2A-2881-F20A4F6E0FFA}"/>
                      </a:ext>
                    </a:extLst>
                  </p:cNvPr>
                  <p:cNvGraphicFramePr/>
                  <p:nvPr>
                    <p:extLst>
                      <p:ext uri="{D42A27DB-BD31-4B8C-83A1-F6EECF244321}">
                        <p14:modId xmlns:p14="http://schemas.microsoft.com/office/powerpoint/2010/main" val="3060600005"/>
                      </p:ext>
                    </p:extLst>
                  </p:nvPr>
                </p:nvGraphicFramePr>
                <p:xfrm>
                  <a:off x="2901903" y="7184975"/>
                  <a:ext cx="2430145" cy="2056765"/>
                </p:xfrm>
                <a:graphic>
                  <a:graphicData uri="http://schemas.openxmlformats.org/drawingml/2006/chart">
                    <c:chart xmlns:c="http://schemas.openxmlformats.org/drawingml/2006/chart" xmlns:r="http://schemas.openxmlformats.org/officeDocument/2006/relationships" r:id="rId13"/>
                  </a:graphicData>
                </a:graphic>
              </p:graphicFrame>
            </mc:Fallback>
          </mc:AlternateContent>
          <p:sp>
            <p:nvSpPr>
              <p:cNvPr id="71" name="Rectangle: Rounded Corners 70">
                <a:extLst>
                  <a:ext uri="{FF2B5EF4-FFF2-40B4-BE49-F238E27FC236}">
                    <a16:creationId xmlns:a16="http://schemas.microsoft.com/office/drawing/2014/main" id="{2F05C9B6-B518-9AE7-A7FE-5B41195C48AA}"/>
                  </a:ext>
                </a:extLst>
              </p:cNvPr>
              <p:cNvSpPr/>
              <p:nvPr/>
            </p:nvSpPr>
            <p:spPr>
              <a:xfrm>
                <a:off x="2901903" y="7253555"/>
                <a:ext cx="2430780" cy="213995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2" name="TextBox 71">
                <a:extLst>
                  <a:ext uri="{FF2B5EF4-FFF2-40B4-BE49-F238E27FC236}">
                    <a16:creationId xmlns:a16="http://schemas.microsoft.com/office/drawing/2014/main" id="{03BCA0BA-BDFF-8402-7C37-C7DFE9DC4B43}"/>
                  </a:ext>
                </a:extLst>
              </p:cNvPr>
              <p:cNvSpPr txBox="1"/>
              <p:nvPr/>
            </p:nvSpPr>
            <p:spPr>
              <a:xfrm>
                <a:off x="1724898" y="2955623"/>
                <a:ext cx="684879" cy="300210"/>
              </a:xfrm>
              <a:prstGeom prst="rect">
                <a:avLst/>
              </a:prstGeom>
              <a:noFill/>
            </p:spPr>
            <p:txBody>
              <a:bodyPr wrap="square" rtlCol="0">
                <a:spAutoFit/>
              </a:bodyPr>
              <a:lstStyle/>
              <a:p>
                <a:r>
                  <a:rPr lang="en-US" sz="1350" b="1" i="1" dirty="0"/>
                  <a:t>y (x)</a:t>
                </a:r>
              </a:p>
            </p:txBody>
          </p:sp>
          <p:sp>
            <p:nvSpPr>
              <p:cNvPr id="73" name="Arrow: Bent 72">
                <a:extLst>
                  <a:ext uri="{FF2B5EF4-FFF2-40B4-BE49-F238E27FC236}">
                    <a16:creationId xmlns:a16="http://schemas.microsoft.com/office/drawing/2014/main" id="{878A191A-2A38-847E-D59E-007D7AAA1E35}"/>
                  </a:ext>
                </a:extLst>
              </p:cNvPr>
              <p:cNvSpPr/>
              <p:nvPr/>
            </p:nvSpPr>
            <p:spPr>
              <a:xfrm rot="10800000">
                <a:off x="5254256" y="2112073"/>
                <a:ext cx="606649" cy="120626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74" name="Arrow: Bent 73">
                <a:extLst>
                  <a:ext uri="{FF2B5EF4-FFF2-40B4-BE49-F238E27FC236}">
                    <a16:creationId xmlns:a16="http://schemas.microsoft.com/office/drawing/2014/main" id="{9016794B-65D7-8027-A88B-EF38A6BF9634}"/>
                  </a:ext>
                </a:extLst>
              </p:cNvPr>
              <p:cNvSpPr/>
              <p:nvPr/>
            </p:nvSpPr>
            <p:spPr>
              <a:xfrm rot="10800000" flipH="1">
                <a:off x="2227104" y="2065481"/>
                <a:ext cx="653327" cy="125285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DD7C295-663C-239D-9453-F8A3B7D50A47}"/>
                      </a:ext>
                    </a:extLst>
                  </p:cNvPr>
                  <p:cNvSpPr txBox="1"/>
                  <p:nvPr/>
                </p:nvSpPr>
                <p:spPr>
                  <a:xfrm>
                    <a:off x="5860903" y="2955624"/>
                    <a:ext cx="769101" cy="300210"/>
                  </a:xfrm>
                  <a:prstGeom prst="rect">
                    <a:avLst/>
                  </a:prstGeom>
                  <a:noFill/>
                </p:spPr>
                <p:txBody>
                  <a:bodyPr wrap="square" rtlCol="0">
                    <a:spAutoFit/>
                  </a:bodyPr>
                  <a:lstStyle/>
                  <a:p>
                    <a14:m>
                      <m:oMath xmlns:m="http://schemas.openxmlformats.org/officeDocument/2006/math">
                        <m:r>
                          <a:rPr lang="en-US" sz="1400" b="1" i="1" smtClean="0">
                            <a:effectLst/>
                            <a:latin typeface="Cambria Math" panose="02040503050406030204" pitchFamily="18" charset="0"/>
                            <a:ea typeface="DengXian" panose="02010600030101010101" pitchFamily="2" charset="-122"/>
                            <a:cs typeface="Times New Roman" panose="02020603050405020304" pitchFamily="18" charset="0"/>
                          </a:rPr>
                          <m:t>𝜼</m:t>
                        </m:r>
                      </m:oMath>
                    </a14:m>
                    <a:r>
                      <a:rPr lang="en-US" sz="1350" b="1" i="1" dirty="0"/>
                      <a:t> (x, t*)</a:t>
                    </a:r>
                  </a:p>
                </p:txBody>
              </p:sp>
            </mc:Choice>
            <mc:Fallback xmlns="">
              <p:sp>
                <p:nvSpPr>
                  <p:cNvPr id="75" name="TextBox 74">
                    <a:extLst>
                      <a:ext uri="{FF2B5EF4-FFF2-40B4-BE49-F238E27FC236}">
                        <a16:creationId xmlns:a16="http://schemas.microsoft.com/office/drawing/2014/main" id="{DDD7C295-663C-239D-9453-F8A3B7D50A47}"/>
                      </a:ext>
                    </a:extLst>
                  </p:cNvPr>
                  <p:cNvSpPr txBox="1">
                    <a:spLocks noRot="1" noChangeAspect="1" noMove="1" noResize="1" noEditPoints="1" noAdjustHandles="1" noChangeArrowheads="1" noChangeShapeType="1" noTextEdit="1"/>
                  </p:cNvSpPr>
                  <p:nvPr/>
                </p:nvSpPr>
                <p:spPr>
                  <a:xfrm>
                    <a:off x="5860903" y="2955624"/>
                    <a:ext cx="769101" cy="300210"/>
                  </a:xfrm>
                  <a:prstGeom prst="rect">
                    <a:avLst/>
                  </a:prstGeom>
                  <a:blipFill>
                    <a:blip r:embed="rId14"/>
                    <a:stretch>
                      <a:fillRect t="-2041" b="-22449"/>
                    </a:stretch>
                  </a:blipFill>
                </p:spPr>
                <p:txBody>
                  <a:bodyPr/>
                  <a:lstStyle/>
                  <a:p>
                    <a:r>
                      <a:rPr lang="en-US">
                        <a:noFill/>
                      </a:rPr>
                      <a:t> </a:t>
                    </a:r>
                  </a:p>
                </p:txBody>
              </p:sp>
            </mc:Fallback>
          </mc:AlternateContent>
          <p:sp>
            <p:nvSpPr>
              <p:cNvPr id="76" name="Arrow: Down 75">
                <a:extLst>
                  <a:ext uri="{FF2B5EF4-FFF2-40B4-BE49-F238E27FC236}">
                    <a16:creationId xmlns:a16="http://schemas.microsoft.com/office/drawing/2014/main" id="{A893DBAA-D0AB-02E9-061C-D27091AABFAC}"/>
                  </a:ext>
                </a:extLst>
              </p:cNvPr>
              <p:cNvSpPr/>
              <p:nvPr/>
            </p:nvSpPr>
            <p:spPr>
              <a:xfrm>
                <a:off x="3962468" y="4294740"/>
                <a:ext cx="245971" cy="382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Arrow: Down 76">
                <a:extLst>
                  <a:ext uri="{FF2B5EF4-FFF2-40B4-BE49-F238E27FC236}">
                    <a16:creationId xmlns:a16="http://schemas.microsoft.com/office/drawing/2014/main" id="{D8BF3FE4-340A-C6E1-2959-BD0E7BD69079}"/>
                  </a:ext>
                </a:extLst>
              </p:cNvPr>
              <p:cNvSpPr/>
              <p:nvPr/>
            </p:nvSpPr>
            <p:spPr>
              <a:xfrm>
                <a:off x="3981758" y="6802732"/>
                <a:ext cx="245971" cy="382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3" name="TextBox 62">
              <a:extLst>
                <a:ext uri="{FF2B5EF4-FFF2-40B4-BE49-F238E27FC236}">
                  <a16:creationId xmlns:a16="http://schemas.microsoft.com/office/drawing/2014/main" id="{AC4DB471-EDE0-A941-E6FB-6B4A81D3AB2B}"/>
                </a:ext>
              </a:extLst>
            </p:cNvPr>
            <p:cNvSpPr txBox="1"/>
            <p:nvPr/>
          </p:nvSpPr>
          <p:spPr>
            <a:xfrm>
              <a:off x="3183844" y="6812350"/>
              <a:ext cx="1024596" cy="300082"/>
            </a:xfrm>
            <a:prstGeom prst="rect">
              <a:avLst/>
            </a:prstGeom>
            <a:noFill/>
          </p:spPr>
          <p:txBody>
            <a:bodyPr wrap="square" rtlCol="0">
              <a:spAutoFit/>
            </a:bodyPr>
            <a:lstStyle/>
            <a:p>
              <a:r>
                <a:rPr lang="en-US" altLang="zh-CN" sz="1350" b="1" i="1" dirty="0"/>
                <a:t>Optimal </a:t>
              </a:r>
              <a:r>
                <a:rPr lang="en-US" sz="1350" b="1" i="1" dirty="0"/>
                <a:t>t</a:t>
              </a:r>
            </a:p>
          </p:txBody>
        </p:sp>
        <p:sp>
          <p:nvSpPr>
            <p:cNvPr id="64" name="TextBox 63">
              <a:extLst>
                <a:ext uri="{FF2B5EF4-FFF2-40B4-BE49-F238E27FC236}">
                  <a16:creationId xmlns:a16="http://schemas.microsoft.com/office/drawing/2014/main" id="{86B5915F-0CF8-8DE5-A4AC-EDBD95DA4596}"/>
                </a:ext>
              </a:extLst>
            </p:cNvPr>
            <p:cNvSpPr txBox="1"/>
            <p:nvPr/>
          </p:nvSpPr>
          <p:spPr>
            <a:xfrm>
              <a:off x="2660651" y="4294235"/>
              <a:ext cx="1501196" cy="300082"/>
            </a:xfrm>
            <a:prstGeom prst="rect">
              <a:avLst/>
            </a:prstGeom>
            <a:noFill/>
          </p:spPr>
          <p:txBody>
            <a:bodyPr wrap="square" rtlCol="0">
              <a:spAutoFit/>
            </a:bodyPr>
            <a:lstStyle/>
            <a:p>
              <a:r>
                <a:rPr lang="en-US" sz="1350" b="1" i="1" dirty="0"/>
                <a:t>Distribution  of t*</a:t>
              </a:r>
            </a:p>
          </p:txBody>
        </p:sp>
      </p:grpSp>
      <p:pic>
        <p:nvPicPr>
          <p:cNvPr id="109" name="Picture 108" descr="Diagram&#10;&#10;Description automatically generated">
            <a:extLst>
              <a:ext uri="{FF2B5EF4-FFF2-40B4-BE49-F238E27FC236}">
                <a16:creationId xmlns:a16="http://schemas.microsoft.com/office/drawing/2014/main" id="{DE55F7E9-943A-CBF4-4955-E012797AD4F1}"/>
              </a:ext>
            </a:extLst>
          </p:cNvPr>
          <p:cNvPicPr>
            <a:picLocks noChangeAspect="1"/>
          </p:cNvPicPr>
          <p:nvPr/>
        </p:nvPicPr>
        <p:blipFill>
          <a:blip r:embed="rId9">
            <a:clrChange>
              <a:clrFrom>
                <a:srgbClr val="BFBFC6"/>
              </a:clrFrom>
              <a:clrTo>
                <a:srgbClr val="BFBFC6">
                  <a:alpha val="0"/>
                </a:srgbClr>
              </a:clrTo>
            </a:clrChange>
            <a:extLst>
              <a:ext uri="{28A0092B-C50C-407E-A947-70E740481C1C}">
                <a14:useLocalDpi xmlns:a14="http://schemas.microsoft.com/office/drawing/2010/main" val="0"/>
              </a:ext>
            </a:extLst>
          </a:blip>
          <a:stretch>
            <a:fillRect/>
          </a:stretch>
        </p:blipFill>
        <p:spPr>
          <a:xfrm>
            <a:off x="5486400" y="13827523"/>
            <a:ext cx="7896434" cy="4831897"/>
          </a:xfrm>
          <a:prstGeom prst="rect">
            <a:avLst/>
          </a:prstGeom>
        </p:spPr>
      </p:pic>
      <p:sp>
        <p:nvSpPr>
          <p:cNvPr id="112" name="TextBox 111">
            <a:extLst>
              <a:ext uri="{FF2B5EF4-FFF2-40B4-BE49-F238E27FC236}">
                <a16:creationId xmlns:a16="http://schemas.microsoft.com/office/drawing/2014/main" id="{20092804-CC7B-9364-756D-032559F1BE79}"/>
              </a:ext>
            </a:extLst>
          </p:cNvPr>
          <p:cNvSpPr txBox="1"/>
          <p:nvPr/>
        </p:nvSpPr>
        <p:spPr>
          <a:xfrm>
            <a:off x="12597976" y="31510170"/>
            <a:ext cx="1543050" cy="523220"/>
          </a:xfrm>
          <a:prstGeom prst="rect">
            <a:avLst/>
          </a:prstGeom>
          <a:noFill/>
        </p:spPr>
        <p:txBody>
          <a:bodyPr wrap="square" rtlCol="0">
            <a:spAutoFit/>
          </a:bodyPr>
          <a:lstStyle/>
          <a:p>
            <a:r>
              <a:rPr lang="en-US" sz="2800" b="1" i="1" dirty="0">
                <a:latin typeface="Times New Roman" panose="02020603050405020304" pitchFamily="18" charset="0"/>
                <a:cs typeface="Times New Roman" panose="02020603050405020304" pitchFamily="18" charset="0"/>
              </a:rPr>
              <a:t>(1)</a:t>
            </a:r>
          </a:p>
        </p:txBody>
      </p:sp>
      <p:sp>
        <p:nvSpPr>
          <p:cNvPr id="2" name="Rectangle 1">
            <a:extLst>
              <a:ext uri="{FF2B5EF4-FFF2-40B4-BE49-F238E27FC236}">
                <a16:creationId xmlns:a16="http://schemas.microsoft.com/office/drawing/2014/main" id="{CF95FB4F-8776-ABD4-D932-8EF545E0F9B5}"/>
              </a:ext>
            </a:extLst>
          </p:cNvPr>
          <p:cNvSpPr/>
          <p:nvPr/>
        </p:nvSpPr>
        <p:spPr>
          <a:xfrm>
            <a:off x="21111909" y="14626255"/>
            <a:ext cx="4675143" cy="400110"/>
          </a:xfrm>
          <a:prstGeom prst="rect">
            <a:avLst/>
          </a:prstGeom>
        </p:spPr>
        <p:txBody>
          <a:bodyPr wrap="square">
            <a:spAutoFit/>
          </a:bodyPr>
          <a:lstStyle/>
          <a:p>
            <a:pPr algn="ctr"/>
            <a:r>
              <a:rPr lang="en-US" altLang="zh-CN" sz="2000" b="1" dirty="0"/>
              <a:t>Figure 2. Bayesian calibration workflow</a:t>
            </a:r>
            <a:endParaRPr lang="en-US" sz="2000" dirty="0"/>
          </a:p>
        </p:txBody>
      </p:sp>
      <p:grpSp>
        <p:nvGrpSpPr>
          <p:cNvPr id="3" name="Group 2">
            <a:extLst>
              <a:ext uri="{FF2B5EF4-FFF2-40B4-BE49-F238E27FC236}">
                <a16:creationId xmlns:a16="http://schemas.microsoft.com/office/drawing/2014/main" id="{750E86B4-3184-B218-DAA2-49A7C9CF66B7}"/>
              </a:ext>
            </a:extLst>
          </p:cNvPr>
          <p:cNvGrpSpPr/>
          <p:nvPr/>
        </p:nvGrpSpPr>
        <p:grpSpPr>
          <a:xfrm>
            <a:off x="14262049" y="15161979"/>
            <a:ext cx="12161136" cy="5890205"/>
            <a:chOff x="14382754" y="20640346"/>
            <a:chExt cx="11761805" cy="5567405"/>
          </a:xfrm>
        </p:grpSpPr>
        <p:sp>
          <p:nvSpPr>
            <p:cNvPr id="11" name="TextBox 10"/>
            <p:cNvSpPr txBox="1"/>
            <p:nvPr/>
          </p:nvSpPr>
          <p:spPr>
            <a:xfrm>
              <a:off x="24012144" y="20640346"/>
              <a:ext cx="184731" cy="461665"/>
            </a:xfrm>
            <a:prstGeom prst="rect">
              <a:avLst/>
            </a:prstGeom>
            <a:noFill/>
          </p:spPr>
          <p:txBody>
            <a:bodyPr wrap="none" rtlCol="0">
              <a:spAutoFit/>
            </a:bodyPr>
            <a:lstStyle/>
            <a:p>
              <a:endParaRPr lang="en-US" sz="2400" dirty="0">
                <a:latin typeface="Times New Roman" panose="02020603050405020304" pitchFamily="18" charset="0"/>
                <a:cs typeface="Times New Roman" panose="02020603050405020304" pitchFamily="18" charset="0"/>
              </a:endParaRPr>
            </a:p>
          </p:txBody>
        </p:sp>
        <p:sp>
          <p:nvSpPr>
            <p:cNvPr id="380" name="TextBox 379"/>
            <p:cNvSpPr txBox="1"/>
            <p:nvPr/>
          </p:nvSpPr>
          <p:spPr>
            <a:xfrm>
              <a:off x="22434698" y="21568356"/>
              <a:ext cx="184731" cy="461665"/>
            </a:xfrm>
            <a:prstGeom prst="rect">
              <a:avLst/>
            </a:prstGeom>
            <a:noFill/>
          </p:spPr>
          <p:txBody>
            <a:bodyPr wrap="none" rtlCol="0">
              <a:spAutoFit/>
            </a:bodyPr>
            <a:lstStyle/>
            <a:p>
              <a:endParaRPr lang="en-US" sz="2400" dirty="0">
                <a:latin typeface="Times New Roman" panose="02020603050405020304" pitchFamily="18" charset="0"/>
                <a:cs typeface="Times New Roman" panose="02020603050405020304" pitchFamily="18" charset="0"/>
              </a:endParaRPr>
            </a:p>
          </p:txBody>
        </p:sp>
        <p:pic>
          <p:nvPicPr>
            <p:cNvPr id="1036" name="Picture 12">
              <a:extLst>
                <a:ext uri="{FF2B5EF4-FFF2-40B4-BE49-F238E27FC236}">
                  <a16:creationId xmlns:a16="http://schemas.microsoft.com/office/drawing/2014/main" id="{251154E3-6038-8FA0-D737-3DCBF6D8D2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405457" y="23559801"/>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6A4655D-8759-2388-906D-84DDEB84604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30465" y="20793877"/>
              <a:ext cx="3645536" cy="258535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864ACDD-D3B9-1B86-8F89-DBD4AA8F028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434698" y="20755618"/>
              <a:ext cx="3682735" cy="258535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F29F3B4B-73D2-793A-3ED4-DE1A7A63C94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382754" y="23559801"/>
              <a:ext cx="37338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615DA3EF-346D-ED88-5802-CBCAE8D4676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544109" y="23559801"/>
              <a:ext cx="36004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8EADB60F-D916-A70F-7B61-A0ECD5618F8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376882" y="20793877"/>
              <a:ext cx="3762375" cy="264795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descr="Ulogo_cmyk.eps">
            <a:extLst>
              <a:ext uri="{FF2B5EF4-FFF2-40B4-BE49-F238E27FC236}">
                <a16:creationId xmlns:a16="http://schemas.microsoft.com/office/drawing/2014/main" id="{0A922DCC-F32D-4726-0FEE-E700CCF20CB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3021" y="770758"/>
            <a:ext cx="4269714" cy="2937710"/>
          </a:xfrm>
          <a:prstGeom prst="rect">
            <a:avLst/>
          </a:prstGeom>
        </p:spPr>
      </p:pic>
      <p:sp>
        <p:nvSpPr>
          <p:cNvPr id="16" name="Text Placeholder 31">
            <a:extLst>
              <a:ext uri="{FF2B5EF4-FFF2-40B4-BE49-F238E27FC236}">
                <a16:creationId xmlns:a16="http://schemas.microsoft.com/office/drawing/2014/main" id="{3A460628-8DD5-690A-20A4-C5A7CC22B494}"/>
              </a:ext>
            </a:extLst>
          </p:cNvPr>
          <p:cNvSpPr txBox="1">
            <a:spLocks/>
          </p:cNvSpPr>
          <p:nvPr/>
        </p:nvSpPr>
        <p:spPr>
          <a:xfrm>
            <a:off x="14109435" y="5116947"/>
            <a:ext cx="7173177" cy="6318255"/>
          </a:xfrm>
          <a:prstGeom prst="rect">
            <a:avLst/>
          </a:prstGeom>
        </p:spPr>
        <p:txBody>
          <a:bodyPr wrap="square" lIns="196113" tIns="196113" rIns="196113" bIns="196113">
            <a:spAutoFit/>
          </a:bodyPr>
          <a:lstStyle>
            <a:lvl1pPr marL="0" indent="0" algn="l" defTabSz="3765366" rtl="0" eaLnBrk="1" latinLnBrk="0" hangingPunct="1">
              <a:spcBef>
                <a:spcPct val="20000"/>
              </a:spcBef>
              <a:buFont typeface="Arial"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1274733"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2pPr>
            <a:lvl3pPr marL="1765015" indent="-490282"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3pPr>
            <a:lvl4pPr marL="2304325" indent="-539310"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4pPr>
            <a:lvl5pPr marL="2696551" indent="-392226" algn="l" defTabSz="3765366" rtl="0" eaLnBrk="1" latinLnBrk="0" hangingPunct="1">
              <a:spcBef>
                <a:spcPct val="20000"/>
              </a:spcBef>
              <a:buFont typeface="Arial" pitchFamily="34" charset="0"/>
              <a:buChar char="»"/>
              <a:defRPr sz="2200" kern="1200">
                <a:solidFill>
                  <a:schemeClr val="tx1"/>
                </a:solidFill>
                <a:latin typeface="Trebuchet MS" pitchFamily="34" charset="0"/>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pPr marL="457200" indent="-457200">
              <a:lnSpc>
                <a:spcPct val="107000"/>
              </a:lnSpc>
              <a:spcBef>
                <a:spcPts val="0"/>
              </a:spcBef>
              <a:spcAft>
                <a:spcPts val="800"/>
              </a:spcAft>
              <a:buFont typeface="Arial" panose="020B0604020202020204" pitchFamily="34" charset="0"/>
              <a:buChar char="•"/>
            </a:pPr>
            <a:r>
              <a:rPr lang="en-US" altLang="zh-CN" sz="2800" dirty="0">
                <a:latin typeface="+mn-lt"/>
              </a:rPr>
              <a:t>The first step to calibrating a BEM is to combine </a:t>
            </a:r>
            <a:r>
              <a:rPr lang="en-US" sz="2800" dirty="0">
                <a:latin typeface="+mn-lt"/>
                <a:ea typeface="DengXian" panose="02010600030101010101" pitchFamily="2" charset="-122"/>
              </a:rPr>
              <a:t>field and simulation data in surrogate (Gaussian process) model.</a:t>
            </a:r>
          </a:p>
          <a:p>
            <a:pPr marL="457200" indent="-457200">
              <a:lnSpc>
                <a:spcPct val="107000"/>
              </a:lnSpc>
              <a:spcBef>
                <a:spcPts val="0"/>
              </a:spcBef>
              <a:spcAft>
                <a:spcPts val="800"/>
              </a:spcAft>
              <a:buFont typeface="Arial" panose="020B0604020202020204" pitchFamily="34" charset="0"/>
              <a:buChar char="•"/>
            </a:pPr>
            <a:r>
              <a:rPr lang="en-US" altLang="zh-CN" sz="2800" dirty="0">
                <a:latin typeface="+mn-lt"/>
                <a:ea typeface="DengXian" panose="02010600030101010101" pitchFamily="2" charset="-122"/>
              </a:rPr>
              <a:t>Rapid</a:t>
            </a:r>
            <a:r>
              <a:rPr lang="en-US" sz="2800" dirty="0">
                <a:latin typeface="+mn-lt"/>
                <a:ea typeface="DengXian" panose="02010600030101010101" pitchFamily="2" charset="-122"/>
              </a:rPr>
              <a:t> data generation using </a:t>
            </a:r>
            <a:r>
              <a:rPr lang="en-US" altLang="zh-CN" sz="2800" dirty="0">
                <a:latin typeface="+mn-lt"/>
                <a:ea typeface="DengXian" panose="02010600030101010101" pitchFamily="2" charset="-122"/>
              </a:rPr>
              <a:t>the surrogate</a:t>
            </a:r>
            <a:r>
              <a:rPr lang="en-US" sz="2800" dirty="0">
                <a:latin typeface="+mn-lt"/>
                <a:ea typeface="DengXian" panose="02010600030101010101" pitchFamily="2" charset="-122"/>
              </a:rPr>
              <a:t> model for Bayesian inference.</a:t>
            </a:r>
            <a:endParaRPr lang="en-US" altLang="zh-CN" sz="2800" dirty="0">
              <a:latin typeface="+mn-lt"/>
              <a:ea typeface="DengXian" panose="02010600030101010101" pitchFamily="2" charset="-122"/>
            </a:endParaRPr>
          </a:p>
          <a:p>
            <a:pPr marL="457200" indent="-457200">
              <a:lnSpc>
                <a:spcPct val="107000"/>
              </a:lnSpc>
              <a:spcBef>
                <a:spcPts val="0"/>
              </a:spcBef>
              <a:spcAft>
                <a:spcPts val="800"/>
              </a:spcAft>
              <a:buFont typeface="Arial" panose="020B0604020202020204" pitchFamily="34" charset="0"/>
              <a:buChar char="•"/>
            </a:pPr>
            <a:r>
              <a:rPr lang="en-US" altLang="zh-CN" sz="2800" dirty="0">
                <a:latin typeface="+mn-lt"/>
                <a:ea typeface="DengXian" panose="02010600030101010101" pitchFamily="2" charset="-122"/>
              </a:rPr>
              <a:t>Posterior distributions are obtained by Markov chain Monte Carlo(MCMC) sampling.</a:t>
            </a:r>
          </a:p>
          <a:p>
            <a:pPr marL="457200" indent="-457200">
              <a:lnSpc>
                <a:spcPct val="107000"/>
              </a:lnSpc>
              <a:spcBef>
                <a:spcPts val="0"/>
              </a:spcBef>
              <a:spcAft>
                <a:spcPts val="800"/>
              </a:spcAft>
              <a:buFont typeface="Arial" panose="020B0604020202020204" pitchFamily="34" charset="0"/>
              <a:buChar char="•"/>
            </a:pPr>
            <a:r>
              <a:rPr lang="en-US" altLang="zh-CN" sz="2800" dirty="0">
                <a:latin typeface="+mn-lt"/>
                <a:ea typeface="DengXian" panose="02010600030101010101" pitchFamily="2" charset="-122"/>
              </a:rPr>
              <a:t>Using optimal parameter calibrate BEM model.</a:t>
            </a:r>
          </a:p>
          <a:p>
            <a:pPr marL="457200" indent="-457200">
              <a:lnSpc>
                <a:spcPct val="107000"/>
              </a:lnSpc>
              <a:spcBef>
                <a:spcPts val="0"/>
              </a:spcBef>
              <a:spcAft>
                <a:spcPts val="800"/>
              </a:spcAft>
              <a:buFont typeface="Arial" panose="020B0604020202020204" pitchFamily="34" charset="0"/>
              <a:buChar char="•"/>
            </a:pPr>
            <a:r>
              <a:rPr lang="en-US" altLang="zh-CN" sz="2800" dirty="0">
                <a:latin typeface="+mn-lt"/>
                <a:ea typeface="DengXian" panose="02010600030101010101" pitchFamily="2" charset="-122"/>
              </a:rPr>
              <a:t>Checking the calibrated model result and access accuracy.</a:t>
            </a:r>
          </a:p>
        </p:txBody>
      </p:sp>
      <p:sp>
        <p:nvSpPr>
          <p:cNvPr id="17" name="TextBox 16">
            <a:extLst>
              <a:ext uri="{FF2B5EF4-FFF2-40B4-BE49-F238E27FC236}">
                <a16:creationId xmlns:a16="http://schemas.microsoft.com/office/drawing/2014/main" id="{2A51CCF8-C8CB-899F-6624-6E914BB39248}"/>
              </a:ext>
            </a:extLst>
          </p:cNvPr>
          <p:cNvSpPr txBox="1"/>
          <p:nvPr/>
        </p:nvSpPr>
        <p:spPr>
          <a:xfrm>
            <a:off x="14262049" y="21573672"/>
            <a:ext cx="12644940" cy="1384995"/>
          </a:xfrm>
          <a:prstGeom prst="rect">
            <a:avLst/>
          </a:prstGeom>
          <a:noFill/>
        </p:spPr>
        <p:txBody>
          <a:bodyPr wrap="square" rtlCol="0">
            <a:spAutoFit/>
          </a:bodyPr>
          <a:lstStyle/>
          <a:p>
            <a:r>
              <a:rPr lang="en-US" altLang="zh-CN" sz="2800" dirty="0">
                <a:cs typeface="Times New Roman" panose="02020603050405020304" pitchFamily="18" charset="0"/>
              </a:rPr>
              <a:t>We use the MCMC algorithm for sampling to obtain the posterior distribution of the parameters and obtain the optimal BEM parameters. The posterior parameters distribution are listed in Figure 3.</a:t>
            </a:r>
            <a:endParaRPr lang="en-US" sz="2800" dirty="0">
              <a:cs typeface="Times New Roman" panose="02020603050405020304" pitchFamily="18" charset="0"/>
            </a:endParaRPr>
          </a:p>
        </p:txBody>
      </p:sp>
      <p:sp>
        <p:nvSpPr>
          <p:cNvPr id="22" name="Text Placeholder 49">
            <a:extLst>
              <a:ext uri="{FF2B5EF4-FFF2-40B4-BE49-F238E27FC236}">
                <a16:creationId xmlns:a16="http://schemas.microsoft.com/office/drawing/2014/main" id="{D6D5A8E9-D98C-B9FD-AB39-739F68D0E5B2}"/>
              </a:ext>
            </a:extLst>
          </p:cNvPr>
          <p:cNvSpPr txBox="1">
            <a:spLocks/>
          </p:cNvSpPr>
          <p:nvPr/>
        </p:nvSpPr>
        <p:spPr>
          <a:xfrm>
            <a:off x="13968378" y="23060138"/>
            <a:ext cx="12862137"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dirty="0"/>
              <a:t>Results &amp; Conclusion</a:t>
            </a:r>
            <a:endParaRPr lang="en-US" dirty="0"/>
          </a:p>
        </p:txBody>
      </p:sp>
      <p:sp>
        <p:nvSpPr>
          <p:cNvPr id="23" name="Rectangle 22">
            <a:extLst>
              <a:ext uri="{FF2B5EF4-FFF2-40B4-BE49-F238E27FC236}">
                <a16:creationId xmlns:a16="http://schemas.microsoft.com/office/drawing/2014/main" id="{00BA732C-D4BE-9FA8-BF0B-E341736FE84F}"/>
              </a:ext>
            </a:extLst>
          </p:cNvPr>
          <p:cNvSpPr/>
          <p:nvPr/>
        </p:nvSpPr>
        <p:spPr>
          <a:xfrm>
            <a:off x="3380357" y="28203850"/>
            <a:ext cx="7746213" cy="400110"/>
          </a:xfrm>
          <a:prstGeom prst="rect">
            <a:avLst/>
          </a:prstGeom>
        </p:spPr>
        <p:txBody>
          <a:bodyPr wrap="square">
            <a:spAutoFit/>
          </a:bodyPr>
          <a:lstStyle/>
          <a:p>
            <a:pPr algn="ctr"/>
            <a:r>
              <a:rPr lang="en-US" altLang="zh-CN" sz="2000" b="1" dirty="0"/>
              <a:t>Table 1. Parameters and their ranges</a:t>
            </a:r>
            <a:endParaRPr lang="en-US" sz="2000" dirty="0"/>
          </a:p>
        </p:txBody>
      </p:sp>
      <p:pic>
        <p:nvPicPr>
          <p:cNvPr id="44" name="Picture 43" descr="Text&#10;&#10;Description automatically generated with medium confidence">
            <a:extLst>
              <a:ext uri="{FF2B5EF4-FFF2-40B4-BE49-F238E27FC236}">
                <a16:creationId xmlns:a16="http://schemas.microsoft.com/office/drawing/2014/main" id="{A4C8582C-8720-D707-CB65-D0C7C0D32FCC}"/>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2656352" y="636693"/>
            <a:ext cx="3943228" cy="3071775"/>
          </a:xfrm>
          <a:prstGeom prst="rect">
            <a:avLst/>
          </a:prstGeom>
        </p:spPr>
      </p:pic>
      <p:sp>
        <p:nvSpPr>
          <p:cNvPr id="47" name="Text Placeholder 49">
            <a:extLst>
              <a:ext uri="{FF2B5EF4-FFF2-40B4-BE49-F238E27FC236}">
                <a16:creationId xmlns:a16="http://schemas.microsoft.com/office/drawing/2014/main" id="{FB86120F-A57B-4996-B4B7-8700056C9EA5}"/>
              </a:ext>
            </a:extLst>
          </p:cNvPr>
          <p:cNvSpPr txBox="1">
            <a:spLocks/>
          </p:cNvSpPr>
          <p:nvPr/>
        </p:nvSpPr>
        <p:spPr>
          <a:xfrm>
            <a:off x="13783704" y="33049053"/>
            <a:ext cx="12862137" cy="697033"/>
          </a:xfrm>
          <a:prstGeom prst="rect">
            <a:avLst/>
          </a:prstGeom>
          <a:noFill/>
        </p:spPr>
        <p:txBody>
          <a:bodyPr wrap="square" lIns="78446" tIns="78446" rIns="78446" bIns="78446" anchor="ctr" anchorCtr="0">
            <a:spAutoFit/>
          </a:bodyPr>
          <a:lstStyle>
            <a:lvl1pPr marL="0" indent="0" algn="ctr" defTabSz="3765366" rtl="0" eaLnBrk="1" latinLnBrk="0" hangingPunct="1">
              <a:spcBef>
                <a:spcPct val="20000"/>
              </a:spcBef>
              <a:buFont typeface="Arial" pitchFamily="34" charset="0"/>
              <a:buNone/>
              <a:defRPr sz="3500" b="1" u="sng" kern="1200" baseline="0">
                <a:solidFill>
                  <a:schemeClr val="tx1"/>
                </a:solidFill>
                <a:latin typeface="+mn-lt"/>
                <a:ea typeface="+mn-ea"/>
                <a:cs typeface="+mn-cs"/>
              </a:defRPr>
            </a:lvl1pPr>
            <a:lvl2pPr marL="3059360" indent="-1176677" algn="l" defTabSz="3765366"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6708" indent="-941342" algn="l" defTabSz="3765366"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9391"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72073"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54757"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37439"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20122"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6002805" indent="-941342" algn="l" defTabSz="3765366"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altLang="zh-CN" dirty="0"/>
              <a:t>Acknowledgement</a:t>
            </a:r>
            <a:endParaRPr lang="en-US" dirty="0"/>
          </a:p>
        </p:txBody>
      </p:sp>
      <p:sp>
        <p:nvSpPr>
          <p:cNvPr id="50" name="TextBox 49">
            <a:extLst>
              <a:ext uri="{FF2B5EF4-FFF2-40B4-BE49-F238E27FC236}">
                <a16:creationId xmlns:a16="http://schemas.microsoft.com/office/drawing/2014/main" id="{8643C93D-186B-2DA7-5402-ACA0FF1DDAD2}"/>
              </a:ext>
            </a:extLst>
          </p:cNvPr>
          <p:cNvSpPr txBox="1"/>
          <p:nvPr/>
        </p:nvSpPr>
        <p:spPr>
          <a:xfrm>
            <a:off x="14207479" y="33757616"/>
            <a:ext cx="10941102" cy="1815882"/>
          </a:xfrm>
          <a:prstGeom prst="rect">
            <a:avLst/>
          </a:prstGeom>
          <a:noFill/>
        </p:spPr>
        <p:txBody>
          <a:bodyPr wrap="square" rtlCol="0">
            <a:spAutoFit/>
          </a:bodyPr>
          <a:lstStyle/>
          <a:p>
            <a:r>
              <a:rPr lang="en-US" sz="2800" dirty="0">
                <a:cs typeface="Times New Roman" panose="02020603050405020304" pitchFamily="18" charset="0"/>
              </a:rPr>
              <a:t>Acknowledge SEED2SOIL and GCSC support in any publications or presentations with the statement “Funding has been provided by the University of Utah’s SEED2SOIL program with the support the Global Change and Sustainability Center.” </a:t>
            </a:r>
          </a:p>
        </p:txBody>
      </p:sp>
      <p:sp>
        <p:nvSpPr>
          <p:cNvPr id="130" name="Rectangle 129">
            <a:extLst>
              <a:ext uri="{FF2B5EF4-FFF2-40B4-BE49-F238E27FC236}">
                <a16:creationId xmlns:a16="http://schemas.microsoft.com/office/drawing/2014/main" id="{2AE21350-29A5-DCF4-7A73-62D6389C94F0}"/>
              </a:ext>
            </a:extLst>
          </p:cNvPr>
          <p:cNvSpPr/>
          <p:nvPr/>
        </p:nvSpPr>
        <p:spPr>
          <a:xfrm>
            <a:off x="18061876" y="21024931"/>
            <a:ext cx="4675143" cy="400110"/>
          </a:xfrm>
          <a:prstGeom prst="rect">
            <a:avLst/>
          </a:prstGeom>
        </p:spPr>
        <p:txBody>
          <a:bodyPr wrap="square">
            <a:spAutoFit/>
          </a:bodyPr>
          <a:lstStyle/>
          <a:p>
            <a:pPr algn="ctr"/>
            <a:r>
              <a:rPr lang="en-US" altLang="zh-CN" sz="2000" b="1" dirty="0"/>
              <a:t>Figure 3. Posterior parameter distributions </a:t>
            </a:r>
            <a:endParaRPr lang="en-US" sz="2000" dirty="0"/>
          </a:p>
        </p:txBody>
      </p:sp>
      <p:graphicFrame>
        <p:nvGraphicFramePr>
          <p:cNvPr id="51" name="Chart 50">
            <a:extLst>
              <a:ext uri="{FF2B5EF4-FFF2-40B4-BE49-F238E27FC236}">
                <a16:creationId xmlns:a16="http://schemas.microsoft.com/office/drawing/2014/main" id="{AFDEFE1C-3A62-9AF9-D659-7303997BBFB0}"/>
              </a:ext>
            </a:extLst>
          </p:cNvPr>
          <p:cNvGraphicFramePr/>
          <p:nvPr>
            <p:extLst>
              <p:ext uri="{D42A27DB-BD31-4B8C-83A1-F6EECF244321}">
                <p14:modId xmlns:p14="http://schemas.microsoft.com/office/powerpoint/2010/main" val="1043308274"/>
              </p:ext>
            </p:extLst>
          </p:nvPr>
        </p:nvGraphicFramePr>
        <p:xfrm>
          <a:off x="21749907" y="29791968"/>
          <a:ext cx="4572000" cy="2743200"/>
        </p:xfrm>
        <a:graphic>
          <a:graphicData uri="http://schemas.openxmlformats.org/drawingml/2006/chart">
            <c:chart xmlns:c="http://schemas.openxmlformats.org/drawingml/2006/chart" xmlns:r="http://schemas.openxmlformats.org/officeDocument/2006/relationships" r:id="rId23"/>
          </a:graphicData>
        </a:graphic>
      </p:graphicFrame>
      <p:sp>
        <p:nvSpPr>
          <p:cNvPr id="53" name="TextBox 52">
            <a:extLst>
              <a:ext uri="{FF2B5EF4-FFF2-40B4-BE49-F238E27FC236}">
                <a16:creationId xmlns:a16="http://schemas.microsoft.com/office/drawing/2014/main" id="{A5B01CEB-02C5-20F3-CBB4-91DFA9DFB957}"/>
              </a:ext>
            </a:extLst>
          </p:cNvPr>
          <p:cNvSpPr txBox="1"/>
          <p:nvPr/>
        </p:nvSpPr>
        <p:spPr>
          <a:xfrm rot="16200000">
            <a:off x="20737301" y="30854985"/>
            <a:ext cx="2031162" cy="261610"/>
          </a:xfrm>
          <a:prstGeom prst="rect">
            <a:avLst/>
          </a:prstGeom>
          <a:noFill/>
        </p:spPr>
        <p:txBody>
          <a:bodyPr wrap="square" rtlCol="0">
            <a:spAutoFit/>
          </a:bodyPr>
          <a:lstStyle/>
          <a:p>
            <a:r>
              <a:rPr lang="en-US" sz="1100" dirty="0">
                <a:cs typeface="Times New Roman" panose="02020603050405020304" pitchFamily="18" charset="0"/>
              </a:rPr>
              <a:t>Electricity Consumption (kW/h)</a:t>
            </a:r>
          </a:p>
        </p:txBody>
      </p:sp>
      <p:sp>
        <p:nvSpPr>
          <p:cNvPr id="54" name="TextBox 53">
            <a:extLst>
              <a:ext uri="{FF2B5EF4-FFF2-40B4-BE49-F238E27FC236}">
                <a16:creationId xmlns:a16="http://schemas.microsoft.com/office/drawing/2014/main" id="{C5E131C4-FA9A-1F29-6BB7-B12A461002F1}"/>
              </a:ext>
            </a:extLst>
          </p:cNvPr>
          <p:cNvSpPr txBox="1"/>
          <p:nvPr/>
        </p:nvSpPr>
        <p:spPr>
          <a:xfrm>
            <a:off x="23966057" y="32405962"/>
            <a:ext cx="610650" cy="261610"/>
          </a:xfrm>
          <a:prstGeom prst="rect">
            <a:avLst/>
          </a:prstGeom>
          <a:noFill/>
        </p:spPr>
        <p:txBody>
          <a:bodyPr wrap="square" rtlCol="0">
            <a:spAutoFit/>
          </a:bodyPr>
          <a:lstStyle/>
          <a:p>
            <a:r>
              <a:rPr lang="en-US" sz="1100" dirty="0">
                <a:cs typeface="Times New Roman" panose="02020603050405020304" pitchFamily="18" charset="0"/>
              </a:rPr>
              <a:t>Month</a:t>
            </a:r>
          </a:p>
        </p:txBody>
      </p:sp>
      <p:sp>
        <p:nvSpPr>
          <p:cNvPr id="32" name="TextBox 31">
            <a:extLst>
              <a:ext uri="{FF2B5EF4-FFF2-40B4-BE49-F238E27FC236}">
                <a16:creationId xmlns:a16="http://schemas.microsoft.com/office/drawing/2014/main" id="{E752551D-C55F-58C2-3F12-EBEF86F1E27E}"/>
              </a:ext>
            </a:extLst>
          </p:cNvPr>
          <p:cNvSpPr txBox="1"/>
          <p:nvPr/>
        </p:nvSpPr>
        <p:spPr>
          <a:xfrm rot="16200000">
            <a:off x="20665282" y="27885503"/>
            <a:ext cx="2031162" cy="261610"/>
          </a:xfrm>
          <a:prstGeom prst="rect">
            <a:avLst/>
          </a:prstGeom>
          <a:noFill/>
        </p:spPr>
        <p:txBody>
          <a:bodyPr wrap="square" rtlCol="0">
            <a:spAutoFit/>
          </a:bodyPr>
          <a:lstStyle/>
          <a:p>
            <a:r>
              <a:rPr lang="en-US" sz="1100" dirty="0">
                <a:cs typeface="Times New Roman" panose="02020603050405020304" pitchFamily="18" charset="0"/>
              </a:rPr>
              <a:t>Cooling Consumption (kW/h)</a:t>
            </a:r>
          </a:p>
        </p:txBody>
      </p:sp>
      <p:sp>
        <p:nvSpPr>
          <p:cNvPr id="36" name="TextBox 35">
            <a:extLst>
              <a:ext uri="{FF2B5EF4-FFF2-40B4-BE49-F238E27FC236}">
                <a16:creationId xmlns:a16="http://schemas.microsoft.com/office/drawing/2014/main" id="{3BEFB91D-9141-E2E6-6698-45DDB9C30661}"/>
              </a:ext>
            </a:extLst>
          </p:cNvPr>
          <p:cNvSpPr txBox="1"/>
          <p:nvPr/>
        </p:nvSpPr>
        <p:spPr>
          <a:xfrm>
            <a:off x="23824776" y="29558206"/>
            <a:ext cx="610650" cy="261610"/>
          </a:xfrm>
          <a:prstGeom prst="rect">
            <a:avLst/>
          </a:prstGeom>
          <a:noFill/>
        </p:spPr>
        <p:txBody>
          <a:bodyPr wrap="square" rtlCol="0">
            <a:spAutoFit/>
          </a:bodyPr>
          <a:lstStyle/>
          <a:p>
            <a:r>
              <a:rPr lang="en-US" sz="1100" dirty="0">
                <a:cs typeface="Times New Roman" panose="02020603050405020304" pitchFamily="18" charset="0"/>
              </a:rPr>
              <a:t>Month</a:t>
            </a:r>
          </a:p>
        </p:txBody>
      </p:sp>
      <p:grpSp>
        <p:nvGrpSpPr>
          <p:cNvPr id="60" name="Group 59">
            <a:extLst>
              <a:ext uri="{FF2B5EF4-FFF2-40B4-BE49-F238E27FC236}">
                <a16:creationId xmlns:a16="http://schemas.microsoft.com/office/drawing/2014/main" id="{F8969492-28D6-DAED-952D-23BF131501E5}"/>
              </a:ext>
            </a:extLst>
          </p:cNvPr>
          <p:cNvGrpSpPr/>
          <p:nvPr/>
        </p:nvGrpSpPr>
        <p:grpSpPr>
          <a:xfrm>
            <a:off x="22108399" y="27083000"/>
            <a:ext cx="2021702" cy="493039"/>
            <a:chOff x="20011209" y="11850231"/>
            <a:chExt cx="2021702" cy="493039"/>
          </a:xfrm>
        </p:grpSpPr>
        <p:pic>
          <p:nvPicPr>
            <p:cNvPr id="40" name="Picture 39">
              <a:extLst>
                <a:ext uri="{FF2B5EF4-FFF2-40B4-BE49-F238E27FC236}">
                  <a16:creationId xmlns:a16="http://schemas.microsoft.com/office/drawing/2014/main" id="{5DA466B1-E3AF-8E9F-CA8C-725BDB23A126}"/>
                </a:ext>
              </a:extLst>
            </p:cNvPr>
            <p:cNvPicPr>
              <a:picLocks noChangeAspect="1"/>
            </p:cNvPicPr>
            <p:nvPr/>
          </p:nvPicPr>
          <p:blipFill>
            <a:blip r:embed="rId24"/>
            <a:stretch>
              <a:fillRect/>
            </a:stretch>
          </p:blipFill>
          <p:spPr>
            <a:xfrm>
              <a:off x="20011209" y="11850231"/>
              <a:ext cx="504825" cy="295275"/>
            </a:xfrm>
            <a:prstGeom prst="rect">
              <a:avLst/>
            </a:prstGeom>
          </p:spPr>
        </p:pic>
        <p:pic>
          <p:nvPicPr>
            <p:cNvPr id="42" name="Picture 41">
              <a:extLst>
                <a:ext uri="{FF2B5EF4-FFF2-40B4-BE49-F238E27FC236}">
                  <a16:creationId xmlns:a16="http://schemas.microsoft.com/office/drawing/2014/main" id="{7E0A3DB6-D3A3-626D-7E76-547E6D851783}"/>
                </a:ext>
              </a:extLst>
            </p:cNvPr>
            <p:cNvPicPr>
              <a:picLocks noChangeAspect="1"/>
            </p:cNvPicPr>
            <p:nvPr/>
          </p:nvPicPr>
          <p:blipFill>
            <a:blip r:embed="rId25"/>
            <a:stretch>
              <a:fillRect/>
            </a:stretch>
          </p:blipFill>
          <p:spPr>
            <a:xfrm>
              <a:off x="20014455" y="12103116"/>
              <a:ext cx="504825" cy="209550"/>
            </a:xfrm>
            <a:prstGeom prst="rect">
              <a:avLst/>
            </a:prstGeom>
          </p:spPr>
        </p:pic>
        <p:sp>
          <p:nvSpPr>
            <p:cNvPr id="58" name="TextBox 57">
              <a:extLst>
                <a:ext uri="{FF2B5EF4-FFF2-40B4-BE49-F238E27FC236}">
                  <a16:creationId xmlns:a16="http://schemas.microsoft.com/office/drawing/2014/main" id="{25ACCCC3-F4B4-4216-B59D-D585FC2F78B8}"/>
                </a:ext>
              </a:extLst>
            </p:cNvPr>
            <p:cNvSpPr txBox="1"/>
            <p:nvPr/>
          </p:nvSpPr>
          <p:spPr>
            <a:xfrm>
              <a:off x="20518436" y="11902384"/>
              <a:ext cx="1514475" cy="261610"/>
            </a:xfrm>
            <a:prstGeom prst="rect">
              <a:avLst/>
            </a:prstGeom>
            <a:noFill/>
          </p:spPr>
          <p:txBody>
            <a:bodyPr wrap="square" rtlCol="0">
              <a:spAutoFit/>
            </a:bodyPr>
            <a:lstStyle/>
            <a:p>
              <a:r>
                <a:rPr lang="en-US" sz="1100" dirty="0">
                  <a:cs typeface="Times New Roman" panose="02020603050405020304" pitchFamily="18" charset="0"/>
                </a:rPr>
                <a:t>Field data</a:t>
              </a:r>
            </a:p>
          </p:txBody>
        </p:sp>
        <p:sp>
          <p:nvSpPr>
            <p:cNvPr id="59" name="TextBox 58">
              <a:extLst>
                <a:ext uri="{FF2B5EF4-FFF2-40B4-BE49-F238E27FC236}">
                  <a16:creationId xmlns:a16="http://schemas.microsoft.com/office/drawing/2014/main" id="{C088A2D2-B854-0222-7EF6-1E4456AAAD92}"/>
                </a:ext>
              </a:extLst>
            </p:cNvPr>
            <p:cNvSpPr txBox="1"/>
            <p:nvPr/>
          </p:nvSpPr>
          <p:spPr>
            <a:xfrm>
              <a:off x="20519280" y="12081660"/>
              <a:ext cx="1179527" cy="261610"/>
            </a:xfrm>
            <a:prstGeom prst="rect">
              <a:avLst/>
            </a:prstGeom>
            <a:noFill/>
          </p:spPr>
          <p:txBody>
            <a:bodyPr wrap="square" rtlCol="0">
              <a:spAutoFit/>
            </a:bodyPr>
            <a:lstStyle/>
            <a:p>
              <a:r>
                <a:rPr lang="en-US" sz="1100" dirty="0">
                  <a:cs typeface="Times New Roman" panose="02020603050405020304" pitchFamily="18" charset="0"/>
                </a:rPr>
                <a:t>Simulation data</a:t>
              </a:r>
            </a:p>
          </p:txBody>
        </p:sp>
      </p:grpSp>
      <p:graphicFrame>
        <p:nvGraphicFramePr>
          <p:cNvPr id="24" name="Chart 23">
            <a:extLst>
              <a:ext uri="{FF2B5EF4-FFF2-40B4-BE49-F238E27FC236}">
                <a16:creationId xmlns:a16="http://schemas.microsoft.com/office/drawing/2014/main" id="{B0D97BE8-695E-3100-31CA-6CFEFFD7C04F}"/>
              </a:ext>
            </a:extLst>
          </p:cNvPr>
          <p:cNvGraphicFramePr/>
          <p:nvPr>
            <p:extLst>
              <p:ext uri="{D42A27DB-BD31-4B8C-83A1-F6EECF244321}">
                <p14:modId xmlns:p14="http://schemas.microsoft.com/office/powerpoint/2010/main" val="4100655640"/>
              </p:ext>
            </p:extLst>
          </p:nvPr>
        </p:nvGraphicFramePr>
        <p:xfrm>
          <a:off x="21713388" y="23942773"/>
          <a:ext cx="4572000" cy="2743200"/>
        </p:xfrm>
        <a:graphic>
          <a:graphicData uri="http://schemas.openxmlformats.org/drawingml/2006/chart">
            <c:chart xmlns:c="http://schemas.openxmlformats.org/drawingml/2006/chart" xmlns:r="http://schemas.openxmlformats.org/officeDocument/2006/relationships" r:id="rId26"/>
          </a:graphicData>
        </a:graphic>
      </p:graphicFrame>
      <p:sp>
        <p:nvSpPr>
          <p:cNvPr id="27" name="TextBox 26">
            <a:extLst>
              <a:ext uri="{FF2B5EF4-FFF2-40B4-BE49-F238E27FC236}">
                <a16:creationId xmlns:a16="http://schemas.microsoft.com/office/drawing/2014/main" id="{A47335A6-6527-AE83-E597-37A68C18D289}"/>
              </a:ext>
            </a:extLst>
          </p:cNvPr>
          <p:cNvSpPr txBox="1"/>
          <p:nvPr/>
        </p:nvSpPr>
        <p:spPr>
          <a:xfrm rot="16200000">
            <a:off x="20703055" y="24911751"/>
            <a:ext cx="2031162" cy="261610"/>
          </a:xfrm>
          <a:prstGeom prst="rect">
            <a:avLst/>
          </a:prstGeom>
          <a:noFill/>
        </p:spPr>
        <p:txBody>
          <a:bodyPr wrap="square" rtlCol="0">
            <a:spAutoFit/>
          </a:bodyPr>
          <a:lstStyle/>
          <a:p>
            <a:r>
              <a:rPr lang="en-US" sz="1100" dirty="0">
                <a:cs typeface="Times New Roman" panose="02020603050405020304" pitchFamily="18" charset="0"/>
              </a:rPr>
              <a:t>Heating Consumption (kW/h)</a:t>
            </a:r>
          </a:p>
        </p:txBody>
      </p:sp>
      <p:sp>
        <p:nvSpPr>
          <p:cNvPr id="29" name="TextBox 28">
            <a:extLst>
              <a:ext uri="{FF2B5EF4-FFF2-40B4-BE49-F238E27FC236}">
                <a16:creationId xmlns:a16="http://schemas.microsoft.com/office/drawing/2014/main" id="{9B198114-BD4D-3F8F-954F-4AD7223ACC42}"/>
              </a:ext>
            </a:extLst>
          </p:cNvPr>
          <p:cNvSpPr txBox="1"/>
          <p:nvPr/>
        </p:nvSpPr>
        <p:spPr>
          <a:xfrm>
            <a:off x="23865513" y="26555168"/>
            <a:ext cx="610650" cy="261610"/>
          </a:xfrm>
          <a:prstGeom prst="rect">
            <a:avLst/>
          </a:prstGeom>
          <a:noFill/>
        </p:spPr>
        <p:txBody>
          <a:bodyPr wrap="square" rtlCol="0">
            <a:spAutoFit/>
          </a:bodyPr>
          <a:lstStyle/>
          <a:p>
            <a:r>
              <a:rPr lang="en-US" sz="1100" dirty="0">
                <a:cs typeface="Times New Roman" panose="02020603050405020304" pitchFamily="18" charset="0"/>
              </a:rPr>
              <a:t>Month</a:t>
            </a:r>
          </a:p>
        </p:txBody>
      </p:sp>
      <p:grpSp>
        <p:nvGrpSpPr>
          <p:cNvPr id="119" name="Group 118">
            <a:extLst>
              <a:ext uri="{FF2B5EF4-FFF2-40B4-BE49-F238E27FC236}">
                <a16:creationId xmlns:a16="http://schemas.microsoft.com/office/drawing/2014/main" id="{1F67140D-004B-B603-174F-4595F2CF843A}"/>
              </a:ext>
            </a:extLst>
          </p:cNvPr>
          <p:cNvGrpSpPr/>
          <p:nvPr/>
        </p:nvGrpSpPr>
        <p:grpSpPr>
          <a:xfrm>
            <a:off x="22105516" y="25662178"/>
            <a:ext cx="2021702" cy="493039"/>
            <a:chOff x="20011209" y="11850231"/>
            <a:chExt cx="2021702" cy="493039"/>
          </a:xfrm>
        </p:grpSpPr>
        <p:pic>
          <p:nvPicPr>
            <p:cNvPr id="120" name="Picture 119">
              <a:extLst>
                <a:ext uri="{FF2B5EF4-FFF2-40B4-BE49-F238E27FC236}">
                  <a16:creationId xmlns:a16="http://schemas.microsoft.com/office/drawing/2014/main" id="{3937C3C9-13CF-921D-5868-4DE0FEF78605}"/>
                </a:ext>
              </a:extLst>
            </p:cNvPr>
            <p:cNvPicPr>
              <a:picLocks noChangeAspect="1"/>
            </p:cNvPicPr>
            <p:nvPr/>
          </p:nvPicPr>
          <p:blipFill>
            <a:blip r:embed="rId24"/>
            <a:stretch>
              <a:fillRect/>
            </a:stretch>
          </p:blipFill>
          <p:spPr>
            <a:xfrm>
              <a:off x="20011209" y="11850231"/>
              <a:ext cx="504825" cy="295275"/>
            </a:xfrm>
            <a:prstGeom prst="rect">
              <a:avLst/>
            </a:prstGeom>
          </p:spPr>
        </p:pic>
        <p:pic>
          <p:nvPicPr>
            <p:cNvPr id="121" name="Picture 120">
              <a:extLst>
                <a:ext uri="{FF2B5EF4-FFF2-40B4-BE49-F238E27FC236}">
                  <a16:creationId xmlns:a16="http://schemas.microsoft.com/office/drawing/2014/main" id="{EA3BEF8C-D208-7A7A-A0CA-143A80480DBC}"/>
                </a:ext>
              </a:extLst>
            </p:cNvPr>
            <p:cNvPicPr>
              <a:picLocks noChangeAspect="1"/>
            </p:cNvPicPr>
            <p:nvPr/>
          </p:nvPicPr>
          <p:blipFill>
            <a:blip r:embed="rId25"/>
            <a:stretch>
              <a:fillRect/>
            </a:stretch>
          </p:blipFill>
          <p:spPr>
            <a:xfrm>
              <a:off x="20014455" y="12103116"/>
              <a:ext cx="504825" cy="209550"/>
            </a:xfrm>
            <a:prstGeom prst="rect">
              <a:avLst/>
            </a:prstGeom>
          </p:spPr>
        </p:pic>
        <p:sp>
          <p:nvSpPr>
            <p:cNvPr id="122" name="TextBox 121">
              <a:extLst>
                <a:ext uri="{FF2B5EF4-FFF2-40B4-BE49-F238E27FC236}">
                  <a16:creationId xmlns:a16="http://schemas.microsoft.com/office/drawing/2014/main" id="{3AD4FD01-D447-0FE6-73E8-50C9F5BF6E7D}"/>
                </a:ext>
              </a:extLst>
            </p:cNvPr>
            <p:cNvSpPr txBox="1"/>
            <p:nvPr/>
          </p:nvSpPr>
          <p:spPr>
            <a:xfrm>
              <a:off x="20518436" y="11902384"/>
              <a:ext cx="1514475" cy="261610"/>
            </a:xfrm>
            <a:prstGeom prst="rect">
              <a:avLst/>
            </a:prstGeom>
            <a:noFill/>
          </p:spPr>
          <p:txBody>
            <a:bodyPr wrap="square" rtlCol="0">
              <a:spAutoFit/>
            </a:bodyPr>
            <a:lstStyle/>
            <a:p>
              <a:r>
                <a:rPr lang="en-US" sz="1100" dirty="0">
                  <a:cs typeface="Times New Roman" panose="02020603050405020304" pitchFamily="18" charset="0"/>
                </a:rPr>
                <a:t>Field data</a:t>
              </a:r>
            </a:p>
          </p:txBody>
        </p:sp>
        <p:sp>
          <p:nvSpPr>
            <p:cNvPr id="124" name="TextBox 123">
              <a:extLst>
                <a:ext uri="{FF2B5EF4-FFF2-40B4-BE49-F238E27FC236}">
                  <a16:creationId xmlns:a16="http://schemas.microsoft.com/office/drawing/2014/main" id="{22B2B83F-AAE3-1A0D-BC5C-D9B31C9E2535}"/>
                </a:ext>
              </a:extLst>
            </p:cNvPr>
            <p:cNvSpPr txBox="1"/>
            <p:nvPr/>
          </p:nvSpPr>
          <p:spPr>
            <a:xfrm>
              <a:off x="20519280" y="12081660"/>
              <a:ext cx="1179527" cy="261610"/>
            </a:xfrm>
            <a:prstGeom prst="rect">
              <a:avLst/>
            </a:prstGeom>
            <a:noFill/>
          </p:spPr>
          <p:txBody>
            <a:bodyPr wrap="square" rtlCol="0">
              <a:spAutoFit/>
            </a:bodyPr>
            <a:lstStyle/>
            <a:p>
              <a:r>
                <a:rPr lang="en-US" sz="1100" dirty="0">
                  <a:cs typeface="Times New Roman" panose="02020603050405020304" pitchFamily="18" charset="0"/>
                </a:rPr>
                <a:t>Simulation data</a:t>
              </a:r>
            </a:p>
          </p:txBody>
        </p:sp>
      </p:grpSp>
      <p:sp>
        <p:nvSpPr>
          <p:cNvPr id="136" name="TextBox 135">
            <a:extLst>
              <a:ext uri="{FF2B5EF4-FFF2-40B4-BE49-F238E27FC236}">
                <a16:creationId xmlns:a16="http://schemas.microsoft.com/office/drawing/2014/main" id="{557614BB-D524-3835-74C2-79CF63BF0AFD}"/>
              </a:ext>
            </a:extLst>
          </p:cNvPr>
          <p:cNvSpPr txBox="1"/>
          <p:nvPr/>
        </p:nvSpPr>
        <p:spPr>
          <a:xfrm>
            <a:off x="21493482" y="32672922"/>
            <a:ext cx="5273238" cy="400110"/>
          </a:xfrm>
          <a:prstGeom prst="rect">
            <a:avLst/>
          </a:prstGeom>
          <a:noFill/>
        </p:spPr>
        <p:txBody>
          <a:bodyPr wrap="none" rtlCol="0">
            <a:spAutoFit/>
          </a:bodyPr>
          <a:lstStyle/>
          <a:p>
            <a:r>
              <a:rPr lang="en-US" sz="2000" b="1" dirty="0">
                <a:cs typeface="Times New Roman" panose="02020603050405020304" pitchFamily="18" charset="0"/>
              </a:rPr>
              <a:t>Figure 4. Calibrated model results and field data</a:t>
            </a:r>
          </a:p>
        </p:txBody>
      </p:sp>
      <p:pic>
        <p:nvPicPr>
          <p:cNvPr id="139" name="Picture 138">
            <a:extLst>
              <a:ext uri="{FF2B5EF4-FFF2-40B4-BE49-F238E27FC236}">
                <a16:creationId xmlns:a16="http://schemas.microsoft.com/office/drawing/2014/main" id="{CFFCE135-FEBC-5F38-5847-87C8CBF876A6}"/>
              </a:ext>
            </a:extLst>
          </p:cNvPr>
          <p:cNvPicPr>
            <a:picLocks noChangeAspect="1"/>
          </p:cNvPicPr>
          <p:nvPr/>
        </p:nvPicPr>
        <p:blipFill>
          <a:blip r:embed="rId27"/>
          <a:stretch>
            <a:fillRect/>
          </a:stretch>
        </p:blipFill>
        <p:spPr>
          <a:xfrm>
            <a:off x="14085948" y="10924042"/>
            <a:ext cx="7102270" cy="3042119"/>
          </a:xfrm>
          <a:prstGeom prst="rect">
            <a:avLst/>
          </a:prstGeom>
        </p:spPr>
      </p:pic>
      <p:sp>
        <p:nvSpPr>
          <p:cNvPr id="140" name="TextBox 139">
            <a:extLst>
              <a:ext uri="{FF2B5EF4-FFF2-40B4-BE49-F238E27FC236}">
                <a16:creationId xmlns:a16="http://schemas.microsoft.com/office/drawing/2014/main" id="{2CE6DA5C-B340-6F94-4B49-D8030FE199AF}"/>
              </a:ext>
            </a:extLst>
          </p:cNvPr>
          <p:cNvSpPr txBox="1"/>
          <p:nvPr/>
        </p:nvSpPr>
        <p:spPr>
          <a:xfrm>
            <a:off x="15946731" y="13938400"/>
            <a:ext cx="3830472" cy="400110"/>
          </a:xfrm>
          <a:prstGeom prst="rect">
            <a:avLst/>
          </a:prstGeom>
          <a:noFill/>
        </p:spPr>
        <p:txBody>
          <a:bodyPr wrap="none" rtlCol="0">
            <a:spAutoFit/>
          </a:bodyPr>
          <a:lstStyle/>
          <a:p>
            <a:r>
              <a:rPr lang="en-US" sz="2000" b="1" dirty="0">
                <a:cs typeface="Times New Roman" panose="02020603050405020304" pitchFamily="18" charset="0"/>
              </a:rPr>
              <a:t>Table 2. </a:t>
            </a:r>
            <a:r>
              <a:rPr lang="en-US" altLang="zh-CN" sz="2000" b="1" dirty="0">
                <a:cs typeface="Times New Roman" panose="02020603050405020304" pitchFamily="18" charset="0"/>
              </a:rPr>
              <a:t>Optimal parameters value</a:t>
            </a:r>
          </a:p>
        </p:txBody>
      </p:sp>
      <p:graphicFrame>
        <p:nvGraphicFramePr>
          <p:cNvPr id="141" name="Chart 140">
            <a:extLst>
              <a:ext uri="{FF2B5EF4-FFF2-40B4-BE49-F238E27FC236}">
                <a16:creationId xmlns:a16="http://schemas.microsoft.com/office/drawing/2014/main" id="{1D41AE1F-071A-D6F7-AAC7-68C63D648E14}"/>
              </a:ext>
            </a:extLst>
          </p:cNvPr>
          <p:cNvGraphicFramePr>
            <a:graphicFrameLocks/>
          </p:cNvGraphicFramePr>
          <p:nvPr>
            <p:extLst>
              <p:ext uri="{D42A27DB-BD31-4B8C-83A1-F6EECF244321}">
                <p14:modId xmlns:p14="http://schemas.microsoft.com/office/powerpoint/2010/main" val="1543182849"/>
              </p:ext>
            </p:extLst>
          </p:nvPr>
        </p:nvGraphicFramePr>
        <p:xfrm>
          <a:off x="21707919" y="26934962"/>
          <a:ext cx="4572000" cy="2743200"/>
        </p:xfrm>
        <a:graphic>
          <a:graphicData uri="http://schemas.openxmlformats.org/drawingml/2006/chart">
            <c:chart xmlns:c="http://schemas.openxmlformats.org/drawingml/2006/chart" xmlns:r="http://schemas.openxmlformats.org/officeDocument/2006/relationships" r:id="rId28"/>
          </a:graphicData>
        </a:graphic>
      </p:graphicFrame>
      <p:pic>
        <p:nvPicPr>
          <p:cNvPr id="145" name="Picture 144">
            <a:extLst>
              <a:ext uri="{FF2B5EF4-FFF2-40B4-BE49-F238E27FC236}">
                <a16:creationId xmlns:a16="http://schemas.microsoft.com/office/drawing/2014/main" id="{056E11A2-A691-D414-0C3E-4BBCB5DB8D40}"/>
              </a:ext>
            </a:extLst>
          </p:cNvPr>
          <p:cNvPicPr>
            <a:picLocks noChangeAspect="1"/>
          </p:cNvPicPr>
          <p:nvPr/>
        </p:nvPicPr>
        <p:blipFill>
          <a:blip r:embed="rId29"/>
          <a:stretch>
            <a:fillRect/>
          </a:stretch>
        </p:blipFill>
        <p:spPr>
          <a:xfrm>
            <a:off x="15339833" y="29760000"/>
            <a:ext cx="5092574" cy="2743200"/>
          </a:xfrm>
          <a:prstGeom prst="rect">
            <a:avLst/>
          </a:prstGeom>
        </p:spPr>
      </p:pic>
      <p:sp>
        <p:nvSpPr>
          <p:cNvPr id="148" name="TextBox 147">
            <a:extLst>
              <a:ext uri="{FF2B5EF4-FFF2-40B4-BE49-F238E27FC236}">
                <a16:creationId xmlns:a16="http://schemas.microsoft.com/office/drawing/2014/main" id="{5531507F-262C-F378-1551-9365A7AE5622}"/>
              </a:ext>
            </a:extLst>
          </p:cNvPr>
          <p:cNvSpPr txBox="1"/>
          <p:nvPr/>
        </p:nvSpPr>
        <p:spPr>
          <a:xfrm>
            <a:off x="14141025" y="23958086"/>
            <a:ext cx="7481051"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cs typeface="Times New Roman" panose="02020603050405020304" pitchFamily="18" charset="0"/>
              </a:rPr>
              <a:t>The 3 </a:t>
            </a:r>
            <a:r>
              <a:rPr lang="en-US" altLang="zh-CN" sz="2800" dirty="0">
                <a:cs typeface="Times New Roman" panose="02020603050405020304" pitchFamily="18" charset="0"/>
              </a:rPr>
              <a:t>output results </a:t>
            </a:r>
            <a:r>
              <a:rPr lang="en-US" sz="2800" dirty="0">
                <a:cs typeface="Times New Roman" panose="02020603050405020304" pitchFamily="18" charset="0"/>
              </a:rPr>
              <a:t>all below the threshold (15%) by the ASHRAE standard for monthly energy data. (Table. 3) </a:t>
            </a:r>
          </a:p>
          <a:p>
            <a:pPr marL="457200" indent="-457200">
              <a:buFont typeface="Arial" panose="020B0604020202020204" pitchFamily="34" charset="0"/>
              <a:buChar char="•"/>
            </a:pPr>
            <a:r>
              <a:rPr lang="en-US" sz="2800" dirty="0">
                <a:cs typeface="Times New Roman" panose="02020603050405020304" pitchFamily="18" charset="0"/>
              </a:rPr>
              <a:t>Bayesian calibration quantifies the impact of uncertainty on parameter calibration based on posterior distributions, which can provide more reliable parameter selection</a:t>
            </a:r>
          </a:p>
          <a:p>
            <a:pPr marL="457200" indent="-457200">
              <a:buFont typeface="Arial" panose="020B0604020202020204" pitchFamily="34" charset="0"/>
              <a:buChar char="•"/>
            </a:pPr>
            <a:r>
              <a:rPr lang="en-US" sz="2800" dirty="0">
                <a:cs typeface="Times New Roman" panose="02020603050405020304" pitchFamily="18" charset="0"/>
              </a:rPr>
              <a:t>A multi-output model calibration approach will yield somewhat poorer results than a single output, but due to the coupling between building systems, a multi-output calibration model will yield a more robust baseline model and more reflective calibration results.</a:t>
            </a:r>
          </a:p>
        </p:txBody>
      </p:sp>
      <p:sp>
        <p:nvSpPr>
          <p:cNvPr id="149" name="TextBox 148">
            <a:extLst>
              <a:ext uri="{FF2B5EF4-FFF2-40B4-BE49-F238E27FC236}">
                <a16:creationId xmlns:a16="http://schemas.microsoft.com/office/drawing/2014/main" id="{FE9FE61F-F424-0580-0ED5-3486111BC81E}"/>
              </a:ext>
            </a:extLst>
          </p:cNvPr>
          <p:cNvSpPr txBox="1"/>
          <p:nvPr/>
        </p:nvSpPr>
        <p:spPr>
          <a:xfrm>
            <a:off x="16052010" y="32650098"/>
            <a:ext cx="3659079" cy="400110"/>
          </a:xfrm>
          <a:prstGeom prst="rect">
            <a:avLst/>
          </a:prstGeom>
          <a:noFill/>
        </p:spPr>
        <p:txBody>
          <a:bodyPr wrap="none" rtlCol="0">
            <a:spAutoFit/>
          </a:bodyPr>
          <a:lstStyle/>
          <a:p>
            <a:r>
              <a:rPr lang="en-US" sz="2000" b="1" dirty="0">
                <a:cs typeface="Times New Roman" panose="02020603050405020304" pitchFamily="18" charset="0"/>
              </a:rPr>
              <a:t>Table 3. Calibration performance</a:t>
            </a:r>
            <a:endParaRPr lang="en-US" altLang="zh-CN" sz="2000" b="1" dirty="0">
              <a:cs typeface="Times New Roman" panose="02020603050405020304" pitchFamily="18" charset="0"/>
            </a:endParaRPr>
          </a:p>
        </p:txBody>
      </p:sp>
      <p:sp>
        <p:nvSpPr>
          <p:cNvPr id="150" name="Callout: Right Arrow 149">
            <a:extLst>
              <a:ext uri="{FF2B5EF4-FFF2-40B4-BE49-F238E27FC236}">
                <a16:creationId xmlns:a16="http://schemas.microsoft.com/office/drawing/2014/main" id="{3436A1FE-6822-302C-D552-DC6648E74099}"/>
              </a:ext>
            </a:extLst>
          </p:cNvPr>
          <p:cNvSpPr/>
          <p:nvPr/>
        </p:nvSpPr>
        <p:spPr>
          <a:xfrm rot="285913">
            <a:off x="10363427" y="16458897"/>
            <a:ext cx="2967138" cy="1781203"/>
          </a:xfrm>
          <a:prstGeom prst="rightArrowCallout">
            <a:avLst/>
          </a:prstGeom>
          <a:solidFill>
            <a:srgbClr val="0070C0"/>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a:solidFill>
                  <a:schemeClr val="tx1"/>
                </a:solidFill>
              </a:rPr>
              <a:t>Heating</a:t>
            </a:r>
          </a:p>
          <a:p>
            <a:pPr algn="ctr"/>
            <a:r>
              <a:rPr lang="en-US" sz="2800" b="1" i="1" dirty="0">
                <a:solidFill>
                  <a:schemeClr val="tx1"/>
                </a:solidFill>
              </a:rPr>
              <a:t>Cooling</a:t>
            </a:r>
          </a:p>
          <a:p>
            <a:pPr algn="ctr"/>
            <a:r>
              <a:rPr lang="en-US" sz="2800" b="1" i="1" dirty="0">
                <a:solidFill>
                  <a:schemeClr val="tx1"/>
                </a:solidFill>
              </a:rPr>
              <a:t>Electricity</a:t>
            </a:r>
          </a:p>
        </p:txBody>
      </p:sp>
      <p:sp>
        <p:nvSpPr>
          <p:cNvPr id="151" name="Callout: Right Arrow 150">
            <a:extLst>
              <a:ext uri="{FF2B5EF4-FFF2-40B4-BE49-F238E27FC236}">
                <a16:creationId xmlns:a16="http://schemas.microsoft.com/office/drawing/2014/main" id="{1AA47D4A-E180-E721-1803-8F08AF94CD55}"/>
              </a:ext>
            </a:extLst>
          </p:cNvPr>
          <p:cNvSpPr/>
          <p:nvPr/>
        </p:nvSpPr>
        <p:spPr>
          <a:xfrm>
            <a:off x="6365928" y="13863732"/>
            <a:ext cx="2802389" cy="1771097"/>
          </a:xfrm>
          <a:prstGeom prst="rightArrowCallout">
            <a:avLst/>
          </a:prstGeom>
          <a:solidFill>
            <a:srgbClr val="00B050"/>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bg1"/>
                </a:solidFill>
              </a:rPr>
              <a:t>Weather</a:t>
            </a:r>
          </a:p>
          <a:p>
            <a:pPr algn="ctr"/>
            <a:r>
              <a:rPr lang="en-US" sz="2400" b="1" i="1" dirty="0">
                <a:solidFill>
                  <a:schemeClr val="bg1"/>
                </a:solidFill>
              </a:rPr>
              <a:t>Building</a:t>
            </a:r>
          </a:p>
          <a:p>
            <a:pPr algn="ctr"/>
            <a:r>
              <a:rPr lang="en-US" sz="2400" b="1" i="1" dirty="0">
                <a:solidFill>
                  <a:schemeClr val="bg1"/>
                </a:solidFill>
              </a:rPr>
              <a:t>System</a:t>
            </a:r>
            <a:endParaRPr lang="en-US" sz="2000" b="1" i="1" dirty="0">
              <a:solidFill>
                <a:schemeClr val="bg1"/>
              </a:solidFill>
            </a:endParaRPr>
          </a:p>
        </p:txBody>
      </p:sp>
      <p:sp>
        <p:nvSpPr>
          <p:cNvPr id="4" name="TextBox 3">
            <a:extLst>
              <a:ext uri="{FF2B5EF4-FFF2-40B4-BE49-F238E27FC236}">
                <a16:creationId xmlns:a16="http://schemas.microsoft.com/office/drawing/2014/main" id="{073B36C8-43EB-BBA2-5FD2-699207A5C3BA}"/>
              </a:ext>
            </a:extLst>
          </p:cNvPr>
          <p:cNvSpPr txBox="1"/>
          <p:nvPr/>
        </p:nvSpPr>
        <p:spPr>
          <a:xfrm>
            <a:off x="816228" y="18379513"/>
            <a:ext cx="6915150" cy="1754326"/>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mn-lt"/>
              </a:rPr>
              <a:t>The model output are heating consumption, cooling consumption and electricity use. (+indoor environment)</a:t>
            </a:r>
            <a:endParaRPr lang="en-US" sz="2800" dirty="0">
              <a:latin typeface="+mn-lt"/>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54544"/>
      </p:ext>
    </p:extLst>
  </p:cSld>
  <p:clrMapOvr>
    <a:masterClrMapping/>
  </p:clrMapOvr>
</p:sld>
</file>

<file path=ppt/theme/theme1.xml><?xml version="1.0" encoding="utf-8"?>
<a:theme xmlns:a="http://schemas.openxmlformats.org/drawingml/2006/main" name="PosterPresentations.com-70CMx10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err="1" smtClean="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PosterPresentations.com-70CMx100CM</Template>
  <TotalTime>2646</TotalTime>
  <Words>859</Words>
  <Application>Microsoft Office PowerPoint</Application>
  <PresentationFormat>Custom</PresentationFormat>
  <Paragraphs>76</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Cambria Math</vt:lpstr>
      <vt:lpstr>Times New Roman</vt:lpstr>
      <vt:lpstr>Trebuchet MS</vt:lpstr>
      <vt:lpstr>PosterPresentations.com-70CMx100CM</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Gang Jiang</cp:lastModifiedBy>
  <cp:revision>105</cp:revision>
  <cp:lastPrinted>2016-07-04T20:32:00Z</cp:lastPrinted>
  <dcterms:created xsi:type="dcterms:W3CDTF">2012-02-10T00:10:15Z</dcterms:created>
  <dcterms:modified xsi:type="dcterms:W3CDTF">2023-01-30T02:48:33Z</dcterms:modified>
</cp:coreProperties>
</file>