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82" r:id="rId5"/>
    <p:sldId id="422" r:id="rId6"/>
    <p:sldId id="420" r:id="rId7"/>
    <p:sldId id="483" r:id="rId8"/>
    <p:sldId id="484" r:id="rId9"/>
    <p:sldId id="470" r:id="rId10"/>
    <p:sldId id="471" r:id="rId11"/>
    <p:sldId id="472" r:id="rId12"/>
    <p:sldId id="473" r:id="rId13"/>
    <p:sldId id="485" r:id="rId14"/>
    <p:sldId id="486" r:id="rId15"/>
    <p:sldId id="463" r:id="rId16"/>
    <p:sldId id="417" r:id="rId17"/>
    <p:sldId id="487" r:id="rId18"/>
    <p:sldId id="488" r:id="rId19"/>
  </p:sldIdLst>
  <p:sldSz cx="9144000" cy="6858000" type="screen4x3"/>
  <p:notesSz cx="6888163" cy="9623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5pPr>
    <a:lvl6pPr marL="22860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6pPr>
    <a:lvl7pPr marL="27432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7pPr>
    <a:lvl8pPr marL="32004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8pPr>
    <a:lvl9pPr marL="36576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EAEAEA"/>
    <a:srgbClr val="5F5F5F"/>
    <a:srgbClr val="003366"/>
    <a:srgbClr val="B2B2B2"/>
    <a:srgbClr val="A80000"/>
    <a:srgbClr val="DDDDDD"/>
    <a:srgbClr val="A3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3A586-714E-435C-B46E-08A9BB4D685F}" v="11" dt="2022-09-21T14:57:30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0" autoAdjust="0"/>
    <p:restoredTop sz="86336" autoAdjust="0"/>
  </p:normalViewPr>
  <p:slideViewPr>
    <p:cSldViewPr>
      <p:cViewPr varScale="1">
        <p:scale>
          <a:sx n="103" d="100"/>
          <a:sy n="103" d="100"/>
        </p:scale>
        <p:origin x="15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2"/>
    </p:cViewPr>
  </p:sorterViewPr>
  <p:notesViewPr>
    <p:cSldViewPr>
      <p:cViewPr varScale="1">
        <p:scale>
          <a:sx n="82" d="100"/>
          <a:sy n="82" d="100"/>
        </p:scale>
        <p:origin x="202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F25CC0F-C6C5-F54A-B594-6A424CB9F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570413"/>
            <a:ext cx="505301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7D15620-AC43-9845-8CA2-C88CF00DA7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1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/>
          <a:lstStyle>
            <a:lvl1pPr marL="0" indent="0" algn="ctr">
              <a:buNone/>
              <a:defRPr b="1" i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38524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7A097-D7B0-4183-ABED-C435FABA6817}" type="datetime1">
              <a:rPr lang="en-GB" smtClean="0"/>
              <a:t>23/09/2022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sp>
        <p:nvSpPr>
          <p:cNvPr id="11" name="Text Box 27"/>
          <p:cNvSpPr txBox="1">
            <a:spLocks noChangeArrowheads="1"/>
          </p:cNvSpPr>
          <p:nvPr userDrawn="1"/>
        </p:nvSpPr>
        <p:spPr bwMode="auto">
          <a:xfrm>
            <a:off x="6885194" y="260648"/>
            <a:ext cx="17507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A80000"/>
                </a:solidFill>
                <a:effectLst/>
                <a:latin typeface="+mj-lt"/>
              </a:rPr>
              <a:t>Week1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3528553154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8B5DA7E-D47D-4598-A6B4-62D482B64014}" type="datetime1">
              <a:rPr lang="en-GB" smtClean="0"/>
              <a:t>23/09/2022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9936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85194" y="260648"/>
            <a:ext cx="17507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A80000"/>
                </a:solidFill>
                <a:effectLst/>
                <a:latin typeface="+mj-lt"/>
              </a:rPr>
              <a:t>Week1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53239239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4B71-59BA-49F0-A2C0-3FDE1212EE85}" type="datetime1">
              <a:rPr lang="en-GB" smtClean="0"/>
              <a:t>23/09/2022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2041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85194" y="260648"/>
            <a:ext cx="17507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A80000"/>
                </a:solidFill>
                <a:effectLst/>
                <a:latin typeface="+mj-lt"/>
              </a:rPr>
              <a:t>Week1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Introduction 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76256" y="630932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64FEC55-4CBD-4040-B711-6660917863CD}" type="datetime1">
              <a:rPr lang="en-GB" smtClean="0"/>
              <a:t>23/09/2022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</p:spPr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56792"/>
            <a:ext cx="70104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19672" y="692696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2879725" y="5772150"/>
            <a:ext cx="184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0">
              <a:ea typeface="ＭＳ Ｐゴシック" charset="-128"/>
              <a:cs typeface="+mn-cs"/>
            </a:endParaRPr>
          </a:p>
        </p:txBody>
      </p:sp>
      <p:pic>
        <p:nvPicPr>
          <p:cNvPr id="819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B2B2B2"/>
                </a:solidFill>
                <a:latin typeface="+mn-lt"/>
              </a:defRPr>
            </a:lvl1pPr>
          </a:lstStyle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1D8BE3E-C437-44E3-804A-CC213B5221CD}" type="datetime1">
              <a:rPr lang="en-GB" smtClean="0"/>
              <a:t>23/09/2022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</p:sldLayoutIdLst>
  <p:transition spd="slow">
    <p:zoom dir="in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1pPr>
      <a:lvl2pPr marL="1146175" indent="-473075" algn="l" rtl="0" eaLnBrk="0" fontAlgn="base" hangingPunct="0">
        <a:spcBef>
          <a:spcPct val="20000"/>
        </a:spcBef>
        <a:spcAft>
          <a:spcPct val="0"/>
        </a:spcAft>
        <a:buClr>
          <a:srgbClr val="A80000"/>
        </a:buClr>
        <a:buSzPct val="80000"/>
        <a:buFont typeface="Arial"/>
        <a:buChar char="•"/>
        <a:defRPr sz="24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2pPr>
      <a:lvl3pPr marL="2327275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Arial"/>
        <a:buChar char="•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2632075" indent="-228600" algn="l" rtl="0" eaLnBrk="0" fontAlgn="base" hangingPunct="0">
        <a:spcBef>
          <a:spcPct val="20000"/>
        </a:spcBef>
        <a:spcAft>
          <a:spcPct val="0"/>
        </a:spcAft>
        <a:buSzPct val="50000"/>
        <a:buFontTx/>
        <a:buChar char="–"/>
        <a:defRPr sz="1800" b="0" i="0" baseline="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305117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deley.com/" TargetMode="External"/><Relationship Id="rId2" Type="http://schemas.openxmlformats.org/officeDocument/2006/relationships/hyperlink" Target="http://scholar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l.talis.com/3/bedfordshire/lists/D384ECF1-3FB5-E17B-F05B-3497E8D08FC1.html?lang=en-G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B3DFCD-B07B-4AAB-81BB-0BD1FEADB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1365310"/>
            <a:ext cx="7772400" cy="1470025"/>
          </a:xfrm>
        </p:spPr>
        <p:txBody>
          <a:bodyPr/>
          <a:lstStyle/>
          <a:p>
            <a:r>
              <a:rPr lang="en-US" dirty="0"/>
              <a:t>CIS041-3 Advanced Information Technology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CC6E7A5-68E1-4C20-995B-711BA381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664" y="3191059"/>
            <a:ext cx="6400800" cy="2106801"/>
          </a:xfrm>
        </p:spPr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Gangmin Li</a:t>
            </a:r>
          </a:p>
          <a:p>
            <a:r>
              <a:rPr lang="en-US" dirty="0"/>
              <a:t>(Office hours: 13:00-17:00 every Friday)</a:t>
            </a:r>
          </a:p>
        </p:txBody>
      </p:sp>
    </p:spTree>
    <p:extLst>
      <p:ext uri="{BB962C8B-B14F-4D97-AF65-F5344CB8AC3E}">
        <p14:creationId xmlns:p14="http://schemas.microsoft.com/office/powerpoint/2010/main" val="174724712"/>
      </p:ext>
    </p:extLst>
  </p:cSld>
  <p:clrMapOvr>
    <a:masterClrMapping/>
  </p:clrMapOvr>
  <p:transition spd="slow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9F10-CBAF-FAAF-B617-4532604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Schedule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3E63D-064A-5328-2F12-D199A7D03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628800"/>
            <a:ext cx="7010400" cy="43277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0A6A0-2A76-5FDD-91A3-46871F4C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6CB6F89-93F8-DE8C-7EF1-73113522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15338"/>
              </p:ext>
            </p:extLst>
          </p:nvPr>
        </p:nvGraphicFramePr>
        <p:xfrm>
          <a:off x="1029726" y="1378496"/>
          <a:ext cx="642453" cy="268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53">
                  <a:extLst>
                    <a:ext uri="{9D8B030D-6E8A-4147-A177-3AD203B41FA5}">
                      <a16:colId xmlns:a16="http://schemas.microsoft.com/office/drawing/2014/main" val="2639190224"/>
                    </a:ext>
                  </a:extLst>
                </a:gridCol>
              </a:tblGrid>
              <a:tr h="352702">
                <a:tc>
                  <a:txBody>
                    <a:bodyPr/>
                    <a:lstStyle/>
                    <a:p>
                      <a:r>
                        <a:rPr lang="en-GB" dirty="0" err="1"/>
                        <a:t>Wk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4461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88675"/>
                  </a:ext>
                </a:extLst>
              </a:tr>
              <a:tr h="264527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47425"/>
                  </a:ext>
                </a:extLst>
              </a:tr>
              <a:tr h="465695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0183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3375"/>
                  </a:ext>
                </a:extLst>
              </a:tr>
              <a:tr h="293919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40945"/>
                  </a:ext>
                </a:extLst>
              </a:tr>
              <a:tr h="293919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40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936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B8FF1C-A82E-AF16-90CC-59333B83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28103"/>
              </p:ext>
            </p:extLst>
          </p:nvPr>
        </p:nvGraphicFramePr>
        <p:xfrm>
          <a:off x="1029725" y="4941134"/>
          <a:ext cx="642453" cy="86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53">
                  <a:extLst>
                    <a:ext uri="{9D8B030D-6E8A-4147-A177-3AD203B41FA5}">
                      <a16:colId xmlns:a16="http://schemas.microsoft.com/office/drawing/2014/main" val="3436499069"/>
                    </a:ext>
                  </a:extLst>
                </a:gridCol>
              </a:tblGrid>
              <a:tr h="431071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65654"/>
                  </a:ext>
                </a:extLst>
              </a:tr>
              <a:tr h="431071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0119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EC56B0-5450-903E-6401-BE0E0738A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55367"/>
              </p:ext>
            </p:extLst>
          </p:nvPr>
        </p:nvGraphicFramePr>
        <p:xfrm>
          <a:off x="1043608" y="4127946"/>
          <a:ext cx="648072" cy="74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421135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59387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8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881975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7269-2E5A-9AA3-778C-E2576C35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E25DF-79D0-E627-1E9A-0D7CBFA2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4CAF3-C58D-E972-3FBC-C5E79CE6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" y="1556792"/>
            <a:ext cx="9144000" cy="1527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FDA14-141B-9760-749A-DC21FCA0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78631"/>
            <a:ext cx="7946504" cy="591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3B5CA-9589-A5C5-47B0-02D045294AA4}"/>
              </a:ext>
            </a:extLst>
          </p:cNvPr>
          <p:cNvSpPr txBox="1"/>
          <p:nvPr/>
        </p:nvSpPr>
        <p:spPr>
          <a:xfrm>
            <a:off x="827584" y="3873284"/>
            <a:ext cx="794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hours a day!</a:t>
            </a:r>
          </a:p>
        </p:txBody>
      </p:sp>
    </p:spTree>
    <p:extLst>
      <p:ext uri="{BB962C8B-B14F-4D97-AF65-F5344CB8AC3E}">
        <p14:creationId xmlns:p14="http://schemas.microsoft.com/office/powerpoint/2010/main" val="1526652331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Self-directed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35408"/>
            <a:ext cx="7704856" cy="4896544"/>
          </a:xfrm>
        </p:spPr>
        <p:txBody>
          <a:bodyPr/>
          <a:lstStyle/>
          <a:p>
            <a:r>
              <a:rPr lang="en-US" dirty="0"/>
              <a:t>A vast amount of your time will be </a:t>
            </a:r>
            <a:r>
              <a:rPr lang="en-US" b="1" dirty="0"/>
              <a:t>self-directed studies</a:t>
            </a:r>
            <a:r>
              <a:rPr lang="en-US" dirty="0"/>
              <a:t> (174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r>
              <a:rPr lang="en-US" dirty="0"/>
              <a:t>Besides lecture notes, you should also consider </a:t>
            </a:r>
            <a:r>
              <a:rPr lang="en-US" b="1" dirty="0"/>
              <a:t>external sources</a:t>
            </a:r>
          </a:p>
          <a:p>
            <a:pPr lvl="1"/>
            <a:r>
              <a:rPr lang="en-US" dirty="0"/>
              <a:t>YouTube videos</a:t>
            </a:r>
          </a:p>
          <a:p>
            <a:pPr lvl="1"/>
            <a:r>
              <a:rPr lang="en-US" dirty="0"/>
              <a:t>Google Scholar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http://scholar.google.com/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 engines (Google, Bing, …)</a:t>
            </a:r>
          </a:p>
          <a:p>
            <a:pPr lvl="1"/>
            <a:r>
              <a:rPr lang="en-US" dirty="0"/>
              <a:t>Research Management Tools (e.g., Mendeley </a:t>
            </a:r>
            <a:r>
              <a:rPr lang="en-US" dirty="0">
                <a:hlinkClick r:id="rId3"/>
              </a:rPr>
              <a:t>http://www.mendeley.com/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https://stackoverflow.com/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3166B-538E-4D78-B2A4-067E0984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1461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D517C-4734-4ABD-BF21-43C0FC0A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93713D-43DA-A1CC-965D-D8736AE72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667657"/>
            <a:ext cx="7010400" cy="16808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B4956-8BCD-5B2C-A8BC-27287843E0D9}"/>
              </a:ext>
            </a:extLst>
          </p:cNvPr>
          <p:cNvSpPr txBox="1"/>
          <p:nvPr/>
        </p:nvSpPr>
        <p:spPr>
          <a:xfrm>
            <a:off x="6444208" y="2845503"/>
            <a:ext cx="576064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F20250-1A2F-CA0B-C936-37AF8C17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635153"/>
            <a:ext cx="8460432" cy="19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279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4630-4F6B-830A-D5AB-BB145AD5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692696"/>
            <a:ext cx="7514456" cy="685800"/>
          </a:xfrm>
        </p:spPr>
        <p:txBody>
          <a:bodyPr/>
          <a:lstStyle/>
          <a:p>
            <a:r>
              <a:rPr lang="en-GB" dirty="0"/>
              <a:t>Threshold Expectations for the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1F36B-8F2F-6DD2-13FE-092A822A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026BB-161A-1EF9-6A24-00A2B353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704"/>
            <a:ext cx="9144000" cy="2050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AB4AE-57F9-5C2B-CA34-2209A687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1128"/>
            <a:ext cx="9144000" cy="12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52889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D676-7587-E74D-ECA2-2BCB7139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EF70-AA83-6970-9495-A1F3D52C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2420888"/>
            <a:ext cx="7010400" cy="2016224"/>
          </a:xfrm>
        </p:spPr>
        <p:txBody>
          <a:bodyPr/>
          <a:lstStyle/>
          <a:p>
            <a:r>
              <a:rPr lang="en-GB" b="0" i="0" dirty="0">
                <a:effectLst/>
                <a:latin typeface="Helvetica" panose="020B0604020202020204" pitchFamily="34" charset="0"/>
                <a:hlinkClick r:id="rId2"/>
              </a:rPr>
              <a:t>https://rl.talis.com/3/bedfordshire/lists/D384ECF1-3FB5-E17B-F05B-3497E8D08FC1.html?lang=en-GB</a:t>
            </a:r>
            <a:endParaRPr lang="en-GB" b="0" i="0" dirty="0">
              <a:effectLst/>
              <a:latin typeface="Helvetica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2A03-AB3C-2BF8-1923-D8FA5020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728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Overview</a:t>
            </a:r>
          </a:p>
          <a:p>
            <a:r>
              <a:rPr lang="en-US" dirty="0"/>
              <a:t>Learning outcomes</a:t>
            </a:r>
          </a:p>
          <a:p>
            <a:r>
              <a:rPr lang="en-US" dirty="0"/>
              <a:t>Tentative syllabus </a:t>
            </a:r>
          </a:p>
          <a:p>
            <a:r>
              <a:rPr lang="en-US" dirty="0"/>
              <a:t>Teaching methods</a:t>
            </a:r>
          </a:p>
          <a:p>
            <a:r>
              <a:rPr lang="en-US" dirty="0"/>
              <a:t>Timetable</a:t>
            </a:r>
          </a:p>
          <a:p>
            <a:r>
              <a:rPr lang="en-US" dirty="0"/>
              <a:t>Assessments</a:t>
            </a:r>
          </a:p>
          <a:p>
            <a:r>
              <a:rPr lang="en-US" dirty="0"/>
              <a:t>Requirements for students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C50F5-2877-4D57-86CA-7FAAC876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81810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3189"/>
            <a:ext cx="7772400" cy="1362075"/>
          </a:xfrm>
        </p:spPr>
        <p:txBody>
          <a:bodyPr/>
          <a:lstStyle/>
          <a:p>
            <a:r>
              <a:rPr lang="en-US" dirty="0"/>
              <a:t>Unit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3910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2BDD-55B4-C89C-5F94-33BD45D2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UIF_2577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836CC-0A13-091C-94B1-38DE294568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93E52-7DD6-6169-4CDD-CBD2DA40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2" y="1398390"/>
            <a:ext cx="3491968" cy="4820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2F97D-8AD3-813D-7A83-CBF60BA7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6792"/>
            <a:ext cx="3409327" cy="48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04662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9EB5-0146-65C2-D057-FC79C626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404664"/>
            <a:ext cx="7010400" cy="685800"/>
          </a:xfrm>
        </p:spPr>
        <p:txBody>
          <a:bodyPr/>
          <a:lstStyle/>
          <a:p>
            <a:r>
              <a:rPr lang="en-GB" dirty="0"/>
              <a:t>UIF_2577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91C4C-0173-D846-17A0-E0AA09C3BC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05F3E-3B81-E593-B90C-5C24264B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31581"/>
            <a:ext cx="3543183" cy="5081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79605-CAC3-B1E5-F2D9-8EF99662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51" y="1380168"/>
            <a:ext cx="3513601" cy="50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4745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F68C-852B-4905-907E-059F475F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The purpose of the unit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AEFD-3C50-45C1-BD46-C947CCAD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168F0-0DE5-F0B8-A227-62FD54EF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6" y="1916832"/>
            <a:ext cx="8100392" cy="38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30009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F00D-392A-45DC-A9F9-D816D488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5CD7B-2972-46A4-9056-2FD12817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15BA0-2771-4030-E1D2-C9CB817B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812360" cy="38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3564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6F9-A6BB-4689-8B19-88B801D5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F60B-DA40-443D-9481-CCB5621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38C4B-06BD-DC50-8D6A-C5BC5F3F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8028384" cy="30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0472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377-9B54-4339-ADE0-302F2A00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Learning Hours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DE1A-4356-4F93-B553-C7C8C99E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11637-D234-4005-9A02-643F08FA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3410998"/>
            <a:ext cx="7162800" cy="2916324"/>
          </a:xfrm>
        </p:spPr>
        <p:txBody>
          <a:bodyPr/>
          <a:lstStyle/>
          <a:p>
            <a:r>
              <a:rPr lang="en-GB" dirty="0"/>
              <a:t>24% lectures</a:t>
            </a:r>
          </a:p>
          <a:p>
            <a:r>
              <a:rPr lang="en-GB" dirty="0"/>
              <a:t>18% (discussions, tutorials, seminars)</a:t>
            </a:r>
          </a:p>
          <a:p>
            <a:r>
              <a:rPr lang="en-GB" dirty="0"/>
              <a:t>Independent study 26%</a:t>
            </a:r>
          </a:p>
          <a:p>
            <a:r>
              <a:rPr lang="en-GB" dirty="0"/>
              <a:t>Autonomous 32% </a:t>
            </a:r>
          </a:p>
          <a:p>
            <a:r>
              <a:rPr lang="en-GB" dirty="0">
                <a:solidFill>
                  <a:srgbClr val="FF0000"/>
                </a:solidFill>
              </a:rPr>
              <a:t>58% 174 hours from you!!!!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C6C2A-D81F-1AB4-AD53-DB55EE99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132"/>
            <a:ext cx="9144000" cy="17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99793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NSIA Presentation Template">
  <a:themeElements>
    <a:clrScheme name="NSIA Presentatio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57475A0A79F24CA5D55CFCBBC36D20" ma:contentTypeVersion="11" ma:contentTypeDescription="Create a new document." ma:contentTypeScope="" ma:versionID="0c65e98f4308e0a4c8a8fb9e68fc32ea">
  <xsd:schema xmlns:xsd="http://www.w3.org/2001/XMLSchema" xmlns:xs="http://www.w3.org/2001/XMLSchema" xmlns:p="http://schemas.microsoft.com/office/2006/metadata/properties" xmlns:ns3="4a99f96f-14cd-4604-a474-9aba890bf184" xmlns:ns4="d7c0ddaa-517f-42a8-bf6f-671cae6167ed" targetNamespace="http://schemas.microsoft.com/office/2006/metadata/properties" ma:root="true" ma:fieldsID="5630bdc36f68965d0e52aad5a59374c3" ns3:_="" ns4:_="">
    <xsd:import namespace="4a99f96f-14cd-4604-a474-9aba890bf184"/>
    <xsd:import namespace="d7c0ddaa-517f-42a8-bf6f-671cae6167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9f96f-14cd-4604-a474-9aba890bf1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0ddaa-517f-42a8-bf6f-671cae6167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A46CC5-244B-4740-AC0C-999172143E2D}">
  <ds:schemaRefs>
    <ds:schemaRef ds:uri="4a99f96f-14cd-4604-a474-9aba890bf184"/>
    <ds:schemaRef ds:uri="d7c0ddaa-517f-42a8-bf6f-671cae6167ed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942470-586D-42F2-AF1E-DA4474320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99f96f-14cd-4604-a474-9aba890bf184"/>
    <ds:schemaRef ds:uri="d7c0ddaa-517f-42a8-bf6f-671cae6167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68F4A1-A92B-4425-A08A-8ACFF4BC7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Office\Templates\NSIA Presentation Template.pot</Template>
  <TotalTime>10377</TotalTime>
  <Words>249</Words>
  <Application>Microsoft Office PowerPoint</Application>
  <PresentationFormat>On-screen Show (4:3)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CG Times</vt:lpstr>
      <vt:lpstr>Arial</vt:lpstr>
      <vt:lpstr>Calibri</vt:lpstr>
      <vt:lpstr>Cambria</vt:lpstr>
      <vt:lpstr>Helvetica</vt:lpstr>
      <vt:lpstr>Tahoma</vt:lpstr>
      <vt:lpstr>Times New Roman</vt:lpstr>
      <vt:lpstr>NSIA Presentation Template</vt:lpstr>
      <vt:lpstr>CIS041-3 Advanced Information Technology</vt:lpstr>
      <vt:lpstr>Today’s schedule</vt:lpstr>
      <vt:lpstr>Unit overview</vt:lpstr>
      <vt:lpstr>UIF_2577</vt:lpstr>
      <vt:lpstr>UIF_2577</vt:lpstr>
      <vt:lpstr>The purpose of the unit</vt:lpstr>
      <vt:lpstr>Syllabus</vt:lpstr>
      <vt:lpstr>Learning Outcomes</vt:lpstr>
      <vt:lpstr>Summary Learning Hours</vt:lpstr>
      <vt:lpstr>Study Schedule</vt:lpstr>
      <vt:lpstr>PowerPoint Presentation</vt:lpstr>
      <vt:lpstr>Self-directed Study</vt:lpstr>
      <vt:lpstr>Assessments</vt:lpstr>
      <vt:lpstr>Threshold Expectations for the assessment</vt:lpstr>
      <vt:lpstr>Text</vt:lpstr>
    </vt:vector>
  </TitlesOfParts>
  <Manager/>
  <Company>University of Bedfordshire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Modelling and Management</dc:title>
  <dc:subject/>
  <dc:creator>Ingo Frommholz</dc:creator>
  <cp:keywords/>
  <dc:description/>
  <cp:lastModifiedBy>Gangmin Li</cp:lastModifiedBy>
  <cp:revision>291</cp:revision>
  <cp:lastPrinted>2002-04-12T08:30:10Z</cp:lastPrinted>
  <dcterms:created xsi:type="dcterms:W3CDTF">2002-04-12T08:02:31Z</dcterms:created>
  <dcterms:modified xsi:type="dcterms:W3CDTF">2022-09-23T21:30:42Z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0x010100DE57475A0A79F24CA5D55CFCBBC36D20</vt:lpwstr>
  </property>
</Properties>
</file>