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17"/>
  </p:notesMasterIdLst>
  <p:handoutMasterIdLst>
    <p:handoutMasterId r:id="rId18"/>
  </p:handoutMasterIdLst>
  <p:sldIdLst>
    <p:sldId id="516" r:id="rId6"/>
    <p:sldId id="491" r:id="rId7"/>
    <p:sldId id="766" r:id="rId8"/>
    <p:sldId id="767" r:id="rId9"/>
    <p:sldId id="740" r:id="rId10"/>
    <p:sldId id="768" r:id="rId11"/>
    <p:sldId id="764" r:id="rId12"/>
    <p:sldId id="765" r:id="rId13"/>
    <p:sldId id="769" r:id="rId14"/>
    <p:sldId id="770" r:id="rId15"/>
    <p:sldId id="763" r:id="rId16"/>
  </p:sldIdLst>
  <p:sldSz cx="9144000" cy="6858000" type="screen4x3"/>
  <p:notesSz cx="6888163" cy="96234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5pPr>
    <a:lvl6pPr marL="22860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6pPr>
    <a:lvl7pPr marL="27432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7pPr>
    <a:lvl8pPr marL="32004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8pPr>
    <a:lvl9pPr marL="3657600" algn="l" defTabSz="457200" rtl="0" eaLnBrk="1" latinLnBrk="0" hangingPunct="1">
      <a:defRPr sz="2200" b="1" kern="1200">
        <a:solidFill>
          <a:schemeClr val="tx1"/>
        </a:solidFill>
        <a:latin typeface="Tahoma" charset="0"/>
        <a:ea typeface="MS PGothic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AEAEA"/>
    <a:srgbClr val="00B050"/>
    <a:srgbClr val="003366"/>
    <a:srgbClr val="A80000"/>
    <a:srgbClr val="A36F5D"/>
    <a:srgbClr val="F8F8F8"/>
    <a:srgbClr val="5F5F5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7" autoAdjust="0"/>
    <p:restoredTop sz="86336" autoAdjust="0"/>
  </p:normalViewPr>
  <p:slideViewPr>
    <p:cSldViewPr>
      <p:cViewPr varScale="1">
        <p:scale>
          <a:sx n="91" d="100"/>
          <a:sy n="91" d="100"/>
        </p:scale>
        <p:origin x="13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6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F25CC0F-C6C5-F54A-B594-6A424CB9F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7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570413"/>
            <a:ext cx="5053013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cs typeface="MS PGothic" charset="0"/>
              </a:defRPr>
            </a:lvl1pPr>
          </a:lstStyle>
          <a:p>
            <a:fld id="{17D15620-AC43-9845-8CA2-C88CF00DA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16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15620-AC43-9845-8CA2-C88CF00DA7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38524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C1582-7E17-658E-1CCE-BA188F65D0D3}"/>
              </a:ext>
            </a:extLst>
          </p:cNvPr>
          <p:cNvCxnSpPr/>
          <p:nvPr userDrawn="1"/>
        </p:nvCxnSpPr>
        <p:spPr bwMode="auto">
          <a:xfrm>
            <a:off x="1625593" y="1268760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DB9B9D-C887-E36B-C4AE-E67A20B1AE10}"/>
              </a:ext>
            </a:extLst>
          </p:cNvPr>
          <p:cNvSpPr txBox="1"/>
          <p:nvPr userDrawn="1"/>
        </p:nvSpPr>
        <p:spPr>
          <a:xfrm>
            <a:off x="8172400" y="630932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608B259-4EAF-4078-B9AB-1627AE8B9214}" type="slidenum">
              <a:rPr lang="en-GB" sz="1600" smtClean="0"/>
              <a:t>‹#›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22430179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4B93D-EBC4-3F18-275B-37B30D2EE26E}"/>
              </a:ext>
            </a:extLst>
          </p:cNvPr>
          <p:cNvCxnSpPr/>
          <p:nvPr userDrawn="1"/>
        </p:nvCxnSpPr>
        <p:spPr bwMode="auto">
          <a:xfrm>
            <a:off x="1600200" y="1268760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C4484E-6B92-B3C3-0AE1-707B617B26D8}"/>
              </a:ext>
            </a:extLst>
          </p:cNvPr>
          <p:cNvSpPr txBox="1">
            <a:spLocks/>
          </p:cNvSpPr>
          <p:nvPr userDrawn="1"/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00ADBB8C-D81D-4FDC-9E19-56F5754AD328}" type="slidenum">
              <a:rPr lang="en-GB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00004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702741"/>
      </p:ext>
    </p:extLst>
  </p:cSld>
  <p:clrMapOvr>
    <a:masterClrMapping/>
  </p:clrMapOvr>
  <p:transition spd="slow"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E8333-C829-F84B-3B99-1846717D59B3}"/>
              </a:ext>
            </a:extLst>
          </p:cNvPr>
          <p:cNvCxnSpPr/>
          <p:nvPr userDrawn="1"/>
        </p:nvCxnSpPr>
        <p:spPr bwMode="auto">
          <a:xfrm>
            <a:off x="1600200" y="1196752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028536"/>
      </p:ext>
    </p:extLst>
  </p:cSld>
  <p:clrMapOvr>
    <a:masterClrMapping/>
  </p:clrMapOvr>
  <p:transition spd="slow"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</p:spPr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CF3D2D-3013-31D8-1A1A-AC5A95C17DAF}"/>
              </a:ext>
            </a:extLst>
          </p:cNvPr>
          <p:cNvCxnSpPr/>
          <p:nvPr userDrawn="1"/>
        </p:nvCxnSpPr>
        <p:spPr bwMode="auto">
          <a:xfrm>
            <a:off x="1600200" y="1177888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38539"/>
      </p:ext>
    </p:extLst>
  </p:cSld>
  <p:clrMapOvr>
    <a:masterClrMapping/>
  </p:clrMapOvr>
  <p:transition spd="slow">
    <p:zoom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r>
              <a:rPr lang="en-US"/>
              <a:t>CIS041-3 Advanced Information Technology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21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CIS041-3 Advanced Information Technology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CF392-58D8-1B4E-B943-6008264DD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15064" cy="4680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2952328" cy="365125"/>
          </a:xfrm>
        </p:spPr>
        <p:txBody>
          <a:bodyPr/>
          <a:lstStyle/>
          <a:p>
            <a:pPr algn="l"/>
            <a:r>
              <a:rPr lang="en-GB" dirty="0"/>
              <a:t>CIS041-3 Advanced Information Technology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C1582-7E17-658E-1CCE-BA188F65D0D3}"/>
              </a:ext>
            </a:extLst>
          </p:cNvPr>
          <p:cNvCxnSpPr/>
          <p:nvPr userDrawn="1"/>
        </p:nvCxnSpPr>
        <p:spPr bwMode="auto">
          <a:xfrm>
            <a:off x="1625593" y="1268760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DB9B9D-C887-E36B-C4AE-E67A20B1AE10}"/>
              </a:ext>
            </a:extLst>
          </p:cNvPr>
          <p:cNvSpPr txBox="1"/>
          <p:nvPr userDrawn="1"/>
        </p:nvSpPr>
        <p:spPr>
          <a:xfrm>
            <a:off x="8172400" y="630932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608B259-4EAF-4078-B9AB-1627AE8B9214}" type="slidenum">
              <a:rPr lang="en-GB" sz="1600" smtClean="0"/>
              <a:t>‹#›</a:t>
            </a:fld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8553154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94B93D-EBC4-3F18-275B-37B30D2EE26E}"/>
              </a:ext>
            </a:extLst>
          </p:cNvPr>
          <p:cNvCxnSpPr/>
          <p:nvPr userDrawn="1"/>
        </p:nvCxnSpPr>
        <p:spPr bwMode="auto">
          <a:xfrm>
            <a:off x="1600200" y="1268760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C4484E-6B92-B3C3-0AE1-707B617B26D8}"/>
              </a:ext>
            </a:extLst>
          </p:cNvPr>
          <p:cNvSpPr txBox="1">
            <a:spLocks/>
          </p:cNvSpPr>
          <p:nvPr userDrawn="1"/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5pPr>
            <a:lvl6pPr marL="22860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6pPr>
            <a:lvl7pPr marL="27432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7pPr>
            <a:lvl8pPr marL="32004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8pPr>
            <a:lvl9pPr marL="3657600" algn="l" defTabSz="457200" rtl="0" eaLnBrk="1" latinLnBrk="0" hangingPunct="1">
              <a:defRPr sz="2200" b="1" kern="1200">
                <a:solidFill>
                  <a:schemeClr val="tx1"/>
                </a:solidFill>
                <a:latin typeface="Tahoma" charset="0"/>
                <a:ea typeface="MS PGothic" charset="0"/>
                <a:cs typeface="Arial" charset="0"/>
              </a:defRPr>
            </a:lvl9pPr>
          </a:lstStyle>
          <a:p>
            <a:fld id="{00ADBB8C-D81D-4FDC-9E19-56F5754AD328}" type="slidenum">
              <a:rPr lang="en-GB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9936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>
                <a:effectLst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239239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429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7E8333-C829-F84B-3B99-1846717D59B3}"/>
              </a:ext>
            </a:extLst>
          </p:cNvPr>
          <p:cNvCxnSpPr/>
          <p:nvPr userDrawn="1"/>
        </p:nvCxnSpPr>
        <p:spPr bwMode="auto">
          <a:xfrm>
            <a:off x="1600200" y="1196752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02041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512" y="6309320"/>
            <a:ext cx="4392488" cy="365125"/>
          </a:xfrm>
        </p:spPr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CF3D2D-3013-31D8-1A1A-AC5A95C17DAF}"/>
              </a:ext>
            </a:extLst>
          </p:cNvPr>
          <p:cNvCxnSpPr/>
          <p:nvPr userDrawn="1"/>
        </p:nvCxnSpPr>
        <p:spPr bwMode="auto">
          <a:xfrm>
            <a:off x="1600200" y="1177888"/>
            <a:ext cx="70104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43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r>
              <a:rPr lang="en-US"/>
              <a:t>CIS041-3 Advanced Information Technology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CIS041-3 Advanced Information Technology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CF392-58D8-1B4E-B943-6008264DD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/>
          <a:lstStyle>
            <a:lvl1pPr marL="0" indent="0" algn="ctr">
              <a:buNone/>
              <a:defRPr b="1" i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77300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56792"/>
            <a:ext cx="7010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73856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GB" dirty="0"/>
              <a:t>CIS041-3 Advanced Information Technology</a:t>
            </a:r>
            <a:endParaRPr lang="en-US" dirty="0"/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CD8E5340-BE14-44E5-DB64-05DBA69C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9" r:id="rId7"/>
    <p:sldLayoutId id="2147483660" r:id="rId8"/>
  </p:sldLayoutIdLst>
  <p:transition spd="slow">
    <p:zoom dir="in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556792"/>
            <a:ext cx="70104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73856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2879725" y="5772150"/>
            <a:ext cx="1841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b="0">
              <a:ea typeface="ＭＳ Ｐゴシック" charset="-128"/>
              <a:cs typeface="+mn-cs"/>
            </a:endParaRPr>
          </a:p>
        </p:txBody>
      </p:sp>
      <p:pic>
        <p:nvPicPr>
          <p:cNvPr id="8199" name="Picture 28" descr="Beds_Logo_small.gif                                            000002DDnbessis                        C0D0C79C: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3038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09320"/>
            <a:ext cx="4392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B2B2B2"/>
                </a:solidFill>
                <a:latin typeface="+mn-lt"/>
              </a:defRPr>
            </a:lvl1pPr>
          </a:lstStyle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2" name="Date Placeholder 6">
            <a:extLst>
              <a:ext uri="{FF2B5EF4-FFF2-40B4-BE49-F238E27FC236}">
                <a16:creationId xmlns:a16="http://schemas.microsoft.com/office/drawing/2014/main" id="{CD8E5340-BE14-44E5-DB64-05DBA69C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16416" y="6309320"/>
            <a:ext cx="69344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 spd="slow">
    <p:zoom dir="in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charset="0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MS PGothic" charset="0"/>
          <a:cs typeface="MS PGothic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8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1pPr>
      <a:lvl2pPr marL="1146175" indent="-473075" algn="l" rtl="0" eaLnBrk="0" fontAlgn="base" hangingPunct="0">
        <a:spcBef>
          <a:spcPct val="20000"/>
        </a:spcBef>
        <a:spcAft>
          <a:spcPct val="0"/>
        </a:spcAft>
        <a:buClr>
          <a:srgbClr val="A80000"/>
        </a:buClr>
        <a:buSzPct val="80000"/>
        <a:buFont typeface="Arial"/>
        <a:buChar char="•"/>
        <a:defRPr sz="2400" b="0" i="0">
          <a:solidFill>
            <a:srgbClr val="003366"/>
          </a:solidFill>
          <a:latin typeface="+mn-lt"/>
          <a:ea typeface="MS PGothic" charset="0"/>
          <a:cs typeface="MS PGothic" charset="0"/>
        </a:defRPr>
      </a:lvl2pPr>
      <a:lvl3pPr marL="2327275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Arial"/>
        <a:buChar char="•"/>
        <a:defRPr sz="20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2632075" indent="-228600" algn="l" rtl="0" eaLnBrk="0" fontAlgn="base" hangingPunct="0">
        <a:spcBef>
          <a:spcPct val="20000"/>
        </a:spcBef>
        <a:spcAft>
          <a:spcPct val="0"/>
        </a:spcAft>
        <a:buSzPct val="50000"/>
        <a:buFontTx/>
        <a:buChar char="–"/>
        <a:defRPr sz="1800" b="0" i="0" baseline="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3051175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35083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6pPr>
      <a:lvl7pPr marL="39655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7pPr>
      <a:lvl8pPr marL="44227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8pPr>
      <a:lvl9pPr marL="48799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G Times" pitchFamily="18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onkeylearn.com/natural-language-processing/#chatbots" TargetMode="External"/><Relationship Id="rId3" Type="http://schemas.openxmlformats.org/officeDocument/2006/relationships/hyperlink" Target="https://monkeylearn.com/natural-language-processing/#online" TargetMode="External"/><Relationship Id="rId7" Type="http://schemas.openxmlformats.org/officeDocument/2006/relationships/hyperlink" Target="https://monkeylearn.com/natural-language-processing/#automating" TargetMode="External"/><Relationship Id="rId2" Type="http://schemas.openxmlformats.org/officeDocument/2006/relationships/hyperlink" Target="https://monkeylearn.com/natural-language-processing/#virt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nkeylearn.com/natural-language-processing/#sorting" TargetMode="External"/><Relationship Id="rId11" Type="http://schemas.openxmlformats.org/officeDocument/2006/relationships/hyperlink" Target="https://monkeylearn.com/natural-language-processing/#natural" TargetMode="External"/><Relationship Id="rId5" Type="http://schemas.openxmlformats.org/officeDocument/2006/relationships/hyperlink" Target="https://monkeylearn.com/natural-language-processing/#monitor" TargetMode="External"/><Relationship Id="rId10" Type="http://schemas.openxmlformats.org/officeDocument/2006/relationships/hyperlink" Target="https://monkeylearn.com/natural-language-processing/#machine" TargetMode="External"/><Relationship Id="rId4" Type="http://schemas.openxmlformats.org/officeDocument/2006/relationships/hyperlink" Target="https://monkeylearn.com/natural-language-processing/#predictive" TargetMode="External"/><Relationship Id="rId9" Type="http://schemas.openxmlformats.org/officeDocument/2006/relationships/hyperlink" Target="https://monkeylearn.com/natural-language-processing/#automati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en/Speech_recogni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blog/named-entity-recognition/#:~:text=When%20we%20read%20a%20text,%E2%80%9CCompany%E2%80%9D%3A%20Face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5CC6E7A5-68E1-4C20-995B-711BA381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4077072"/>
            <a:ext cx="6400800" cy="210680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Gangmin Li</a:t>
            </a:r>
          </a:p>
          <a:p>
            <a:r>
              <a:rPr lang="en-US" dirty="0"/>
              <a:t>(Office hours: 13:00-17:00 every Friday)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F7CE0-300F-D558-7E8B-9BE7A2C6A0EA}"/>
              </a:ext>
            </a:extLst>
          </p:cNvPr>
          <p:cNvSpPr txBox="1"/>
          <p:nvPr/>
        </p:nvSpPr>
        <p:spPr>
          <a:xfrm>
            <a:off x="1617440" y="980728"/>
            <a:ext cx="6480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MS PGothic" charset="0"/>
                <a:cs typeface="Arial" charset="0"/>
              </a:rPr>
              <a:t>CIS041-3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MS PGothic" charset="0"/>
                <a:cs typeface="Arial" charset="0"/>
              </a:rPr>
              <a:t> </a:t>
            </a: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charset="0"/>
                <a:ea typeface="MS PGothic" charset="0"/>
                <a:cs typeface="Arial" charset="0"/>
              </a:rPr>
              <a:t>Advanced Information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55D318-ECD4-38DB-E6FC-2AB6EB9A600F}"/>
              </a:ext>
            </a:extLst>
          </p:cNvPr>
          <p:cNvSpPr txBox="1">
            <a:spLocks/>
          </p:cNvSpPr>
          <p:nvPr/>
        </p:nvSpPr>
        <p:spPr bwMode="auto">
          <a:xfrm>
            <a:off x="755576" y="1844824"/>
            <a:ext cx="77724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MS PGothic" charset="0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MS PGothic" charset="0"/>
              </a:rPr>
              <a:t>Advanced IT projects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3725"/>
      </p:ext>
    </p:extLst>
  </p:cSld>
  <p:clrMapOvr>
    <a:masterClrMapping/>
  </p:clrMapOvr>
  <p:transition spd="slow"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91AB44-03A4-C851-8280-5925B36E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AF6B75-4DBE-CE92-CD5A-F69A30D8F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946" y="1988840"/>
            <a:ext cx="3405452" cy="157019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9DB29-15D9-2923-738C-F6F0B7E9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132856"/>
            <a:ext cx="2067213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54899"/>
      </p:ext>
    </p:extLst>
  </p:cSld>
  <p:clrMapOvr>
    <a:masterClrMapping/>
  </p:clrMapOvr>
  <p:transition spd="slow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1825-03E0-7833-6C85-8C48736D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0F81-1AB9-6085-E946-BAEBCA5A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41" y="1344228"/>
            <a:ext cx="8215064" cy="4680520"/>
          </a:xfrm>
        </p:spPr>
        <p:txBody>
          <a:bodyPr/>
          <a:lstStyle/>
          <a:p>
            <a:r>
              <a:rPr lang="en-GB" dirty="0"/>
              <a:t>AI is a hot, debatable area particularly on the aspect of what is intelligence.</a:t>
            </a:r>
          </a:p>
          <a:p>
            <a:r>
              <a:rPr lang="en-GB" dirty="0"/>
              <a:t>AI has achieved a great advancements (computer vision and NLP) thanks to distributed computing and Big Data. </a:t>
            </a:r>
          </a:p>
          <a:p>
            <a:r>
              <a:rPr lang="en-GB" dirty="0"/>
              <a:t>AI in its 3rd wave and driven by advancement in ANN and Machine Learning </a:t>
            </a:r>
          </a:p>
          <a:p>
            <a:r>
              <a:rPr lang="en-GB" dirty="0"/>
              <a:t>ANN is trying to build a biological brain on computer (with memory and computation similar to human)</a:t>
            </a:r>
          </a:p>
          <a:p>
            <a:r>
              <a:rPr lang="en-GB" dirty="0"/>
              <a:t>ANN has three cornerstones: Architecture, Algorithms and training data. The focuse was algorithm -&gt; architecture (</a:t>
            </a:r>
            <a:r>
              <a:rPr lang="en-GB" dirty="0">
                <a:solidFill>
                  <a:srgbClr val="FF0000"/>
                </a:solidFill>
              </a:rPr>
              <a:t>connection and depth of the layers</a:t>
            </a:r>
            <a:r>
              <a:rPr lang="en-GB" dirty="0"/>
              <a:t>) -&gt; data  </a:t>
            </a:r>
          </a:p>
          <a:p>
            <a:r>
              <a:rPr lang="en-GB" dirty="0"/>
              <a:t>ANN have great potential in NLP (part of human intelligence)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DB196-EB91-04F2-ADD5-43CD6A69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82332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50C7-40CF-1499-CF02-FB32572A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348437"/>
            <a:ext cx="7569878" cy="685800"/>
          </a:xfrm>
        </p:spPr>
        <p:txBody>
          <a:bodyPr/>
          <a:lstStyle/>
          <a:p>
            <a:r>
              <a:rPr lang="en-GB" dirty="0"/>
              <a:t>Advanced Information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C163-F23E-F3FD-8C94-A02C5A06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9F510A-1277-929C-D091-66F4997F8F43}"/>
              </a:ext>
            </a:extLst>
          </p:cNvPr>
          <p:cNvSpPr txBox="1">
            <a:spLocks/>
          </p:cNvSpPr>
          <p:nvPr/>
        </p:nvSpPr>
        <p:spPr bwMode="auto">
          <a:xfrm>
            <a:off x="1799692" y="2242592"/>
            <a:ext cx="6264696" cy="29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Char char="•"/>
              <a:defRPr sz="24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1pPr>
            <a:lvl2pPr marL="1146175" indent="-4730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80000"/>
              </a:buClr>
              <a:buSzPct val="80000"/>
              <a:buFont typeface="Arial"/>
              <a:buChar char="•"/>
              <a:defRPr sz="2000" b="0" i="0">
                <a:solidFill>
                  <a:srgbClr val="003366"/>
                </a:solidFill>
                <a:latin typeface="+mn-lt"/>
                <a:ea typeface="MS PGothic" charset="0"/>
                <a:cs typeface="MS PGothic" charset="0"/>
              </a:defRPr>
            </a:lvl2pPr>
            <a:lvl3pPr marL="2327275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2632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Tx/>
              <a:buChar char="–"/>
              <a:defRPr sz="1600" b="0" i="0" baseline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30511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="0" i="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3508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6pPr>
            <a:lvl7pPr marL="396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7pPr>
            <a:lvl8pPr marL="44227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8pPr>
            <a:lvl9pPr marL="4879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G Times" pitchFamily="18" charset="0"/>
                <a:ea typeface="ＭＳ Ｐゴシック" charset="-128"/>
              </a:defRPr>
            </a:lvl9pPr>
          </a:lstStyle>
          <a:p>
            <a:r>
              <a:rPr lang="en-GB" sz="2800" kern="0" dirty="0"/>
              <a:t>Artificial Intelligence</a:t>
            </a:r>
          </a:p>
          <a:p>
            <a:r>
              <a:rPr lang="en-GB" sz="2800" kern="0" dirty="0"/>
              <a:t>Cloud Computing</a:t>
            </a:r>
          </a:p>
          <a:p>
            <a:r>
              <a:rPr lang="en-GB" sz="2800" kern="0" dirty="0"/>
              <a:t>Machine Learning</a:t>
            </a:r>
          </a:p>
          <a:p>
            <a:r>
              <a:rPr lang="en-GB" sz="2800" kern="0" dirty="0">
                <a:solidFill>
                  <a:srgbClr val="B2B2B2"/>
                </a:solidFill>
              </a:rPr>
              <a:t>The Internet of Things</a:t>
            </a:r>
          </a:p>
          <a:p>
            <a:r>
              <a:rPr lang="en-GB" sz="2800" kern="0" dirty="0">
                <a:solidFill>
                  <a:srgbClr val="B2B2B2"/>
                </a:solidFill>
              </a:rPr>
              <a:t>Virtual Reality</a:t>
            </a:r>
          </a:p>
          <a:p>
            <a:pPr marL="0" indent="0">
              <a:buFontTx/>
              <a:buNone/>
            </a:pPr>
            <a:endParaRPr lang="en-GB" sz="2800" kern="0" dirty="0"/>
          </a:p>
        </p:txBody>
      </p:sp>
    </p:spTree>
    <p:extLst>
      <p:ext uri="{BB962C8B-B14F-4D97-AF65-F5344CB8AC3E}">
        <p14:creationId xmlns:p14="http://schemas.microsoft.com/office/powerpoint/2010/main" val="2638523869"/>
      </p:ext>
    </p:extLst>
  </p:cSld>
  <p:clrMapOvr>
    <a:masterClrMapping/>
  </p:clrMapOvr>
  <p:transition spd="slow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F73A-3DF4-A9BF-C3B5-4A1FF7A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D9A-0723-C3A7-844E-670D585DF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33" y="1412776"/>
            <a:ext cx="8215064" cy="4680520"/>
          </a:xfrm>
        </p:spPr>
        <p:txBody>
          <a:bodyPr/>
          <a:lstStyle/>
          <a:p>
            <a:r>
              <a:rPr lang="en-GB" dirty="0"/>
              <a:t>In the 2010s, </a:t>
            </a:r>
            <a:r>
              <a:rPr lang="en-GB" b="1" dirty="0"/>
              <a:t>deep neural network</a:t>
            </a:r>
            <a:r>
              <a:rPr lang="en-GB" dirty="0"/>
              <a:t> and </a:t>
            </a:r>
            <a:r>
              <a:rPr lang="en-GB" b="1" dirty="0"/>
              <a:t>machine learning </a:t>
            </a:r>
            <a:r>
              <a:rPr lang="en-GB" dirty="0"/>
              <a:t>became widespread in natural language processing. It form an era called Neural NLP</a:t>
            </a:r>
          </a:p>
          <a:p>
            <a:r>
              <a:rPr lang="en-GB" dirty="0"/>
              <a:t>Traditional statistical methods give ways to Neural Networks.</a:t>
            </a:r>
          </a:p>
          <a:p>
            <a:r>
              <a:rPr lang="en-GB" dirty="0"/>
              <a:t>Use of </a:t>
            </a:r>
            <a:r>
              <a:rPr lang="en-GB" b="1" dirty="0"/>
              <a:t>word embeddings </a:t>
            </a:r>
            <a:r>
              <a:rPr lang="en-GB" dirty="0"/>
              <a:t>to capture semantic properties of words, and an increase in end-to-end learning of a higher-level task (e.g., question answering, part-of-speech tagging and dependency parsing). </a:t>
            </a:r>
          </a:p>
          <a:p>
            <a:r>
              <a:rPr lang="en-GB" dirty="0"/>
              <a:t>Use of deep neural Networks and deep learning-based approaches to build  </a:t>
            </a:r>
            <a:r>
              <a:rPr lang="en-GB" b="1" dirty="0"/>
              <a:t>language models </a:t>
            </a:r>
            <a:r>
              <a:rPr lang="en-GB" dirty="0"/>
              <a:t>used many tasks like Natural–language generation, Question answering, Machine translation and Text summarization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F934-492D-A321-ECF8-AFF5A6E4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37343"/>
      </p:ext>
    </p:extLst>
  </p:cSld>
  <p:clrMapOvr>
    <a:masterClrMapping/>
  </p:clrMapOvr>
  <p:transition spd="slow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89B-59B0-71BD-E3C8-828C0781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Common Examples of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FE81-AA81-D012-C639-E3B13EEA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68" y="1556792"/>
            <a:ext cx="8215064" cy="468052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assistants, voice assistants, or smart speakers</a:t>
            </a:r>
            <a:endParaRPr lang="en-GB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3"/>
              </a:rPr>
              <a:t>Online search engines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4"/>
              </a:rPr>
              <a:t>Predictive text and autocorrect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5"/>
              </a:rPr>
              <a:t>Monitor brand sentiment on social media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6"/>
              </a:rPr>
              <a:t>Sorting customer feedback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7"/>
              </a:rPr>
              <a:t>Automating processes in customer support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8"/>
              </a:rPr>
              <a:t>Chatbots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summarization</a:t>
            </a:r>
            <a:endParaRPr lang="en-GB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10"/>
              </a:rPr>
              <a:t>Machine translation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8BFF"/>
                </a:solidFill>
                <a:effectLst/>
                <a:latin typeface="Open Sans" panose="020B0606030504020204" pitchFamily="34" charset="0"/>
                <a:hlinkClick r:id="rId11"/>
              </a:rPr>
              <a:t>Natural language generation</a:t>
            </a:r>
            <a:endParaRPr lang="en-GB" b="0" i="0" dirty="0">
              <a:solidFill>
                <a:srgbClr val="2B3E51"/>
              </a:solidFill>
              <a:effectLst/>
              <a:latin typeface="Open Sans" panose="020B0606030504020204" pitchFamily="34" charset="0"/>
            </a:endParaRP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33EF-205C-ECB6-73AD-107C953E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90852"/>
      </p:ext>
    </p:extLst>
  </p:cSld>
  <p:clrMapOvr>
    <a:masterClrMapping/>
  </p:clrMapOvr>
  <p:transition spd="slow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8F3E-B124-737A-19B5-242314BB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E011-9F98-6A37-372B-7A290E66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034" y="1628800"/>
            <a:ext cx="7416824" cy="46805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Noto Sans" panose="020B0502040504020204" pitchFamily="34" charset="0"/>
              </a:rPr>
              <a:t>Named Entity recognition (NER)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Noto Sans" panose="020B0502040504020204" pitchFamily="34" charset="0"/>
                <a:hlinkClick r:id="rId2" tooltip="Speech recog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 recognition</a:t>
            </a:r>
            <a:r>
              <a:rPr lang="en-GB" b="1" dirty="0">
                <a:latin typeface="Noto Sans" panose="020B0502040504020204" pitchFamily="34" charset="0"/>
              </a:rPr>
              <a:t> - Chat box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latin typeface="Noto Sans" panose="020B0502040504020204" pitchFamily="34" charset="0"/>
              </a:rPr>
              <a:t>Text Summary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8537-56C6-9AE0-3512-8C846558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8201"/>
      </p:ext>
    </p:extLst>
  </p:cSld>
  <p:clrMapOvr>
    <a:masterClrMapping/>
  </p:clrMapOvr>
  <p:transition spd="slow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F5AAE-BF15-8E8C-1761-C92D44B4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Noto Sans" panose="020B0502040504020204" pitchFamily="34" charset="0"/>
              </a:rPr>
              <a:t>1. Named Entity recognition (NER)</a:t>
            </a:r>
            <a:br>
              <a:rPr lang="en-GB" b="1" dirty="0">
                <a:latin typeface="Noto Sans" panose="020B0502040504020204" pitchFamily="34" charset="0"/>
              </a:rPr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E1C54-92EB-5CEC-04FF-A3142A637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C6BF-6501-E0C9-D378-56ECB467AEF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08725"/>
            <a:ext cx="2952750" cy="365125"/>
          </a:xfrm>
        </p:spPr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79563"/>
      </p:ext>
    </p:extLst>
  </p:cSld>
  <p:clrMapOvr>
    <a:masterClrMapping/>
  </p:clrMapOvr>
  <p:transition spd="slow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7CB1-7177-3775-2279-5F2C6EA5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404664"/>
            <a:ext cx="7494984" cy="685800"/>
          </a:xfrm>
        </p:spPr>
        <p:txBody>
          <a:bodyPr/>
          <a:lstStyle/>
          <a:p>
            <a:r>
              <a:rPr lang="en-GB" b="1" dirty="0">
                <a:latin typeface="Noto Sans" panose="020B0502040504020204" pitchFamily="34" charset="0"/>
              </a:rPr>
              <a:t>Named Entity recognition (NER)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211A8B-9E90-125C-AEB9-3806EEA18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916832"/>
            <a:ext cx="5706271" cy="25435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1F904-9E0C-275F-37E0-6B9FAF09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49367"/>
      </p:ext>
    </p:extLst>
  </p:cSld>
  <p:clrMapOvr>
    <a:masterClrMapping/>
  </p:clrMapOvr>
  <p:transition spd="slow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4C84-EEE4-8623-E7D1-0E625A86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BC9D-42B2-3656-2F77-1295838C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B3E51"/>
                </a:solidFill>
                <a:effectLst/>
                <a:latin typeface="Rubik"/>
              </a:rPr>
              <a:t>Named Entity Recognition: Concept, Tools and Tutorial</a:t>
            </a:r>
          </a:p>
          <a:p>
            <a:r>
              <a:rPr lang="en-GB" dirty="0">
                <a:hlinkClick r:id="rId2"/>
              </a:rPr>
              <a:t>https://monkeylearn.com/blog/named-entity-recognition/#:~:text=When%20we%20read%20a%20text,%E2%80%9CCompany%E2%80%9D%3A%20Facebook</a:t>
            </a:r>
            <a:endParaRPr lang="en-GB" dirty="0"/>
          </a:p>
          <a:p>
            <a:endParaRPr lang="en-GB" dirty="0"/>
          </a:p>
          <a:p>
            <a:r>
              <a:rPr lang="en-GB"/>
              <a:t>https://monkeylearn.com/blog/named-entity-recognition-python/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EDCD-108A-1AF9-6710-81912D6D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CIS041-3 Advanced Information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3113"/>
      </p:ext>
    </p:extLst>
  </p:cSld>
  <p:clrMapOvr>
    <a:masterClrMapping/>
  </p:clrMapOvr>
  <p:transition spd="slow"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8234-F0DC-9D85-0BC5-B45DAC00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 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77C8-1ED9-CE39-BA90-9ED29EABE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404846"/>
      </p:ext>
    </p:extLst>
  </p:cSld>
  <p:clrMapOvr>
    <a:masterClrMapping/>
  </p:clrMapOvr>
  <p:transition spd="slow">
    <p:zoom dir="in"/>
  </p:transition>
</p:sld>
</file>

<file path=ppt/theme/theme1.xml><?xml version="1.0" encoding="utf-8"?>
<a:theme xmlns:a="http://schemas.openxmlformats.org/drawingml/2006/main" name="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SIA Presentation Template">
  <a:themeElements>
    <a:clrScheme name="NSIA Presentatio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NSIA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SIA Presentation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SIA Presentatio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57475A0A79F24CA5D55CFCBBC36D20" ma:contentTypeVersion="11" ma:contentTypeDescription="Create a new document." ma:contentTypeScope="" ma:versionID="0c65e98f4308e0a4c8a8fb9e68fc32ea">
  <xsd:schema xmlns:xsd="http://www.w3.org/2001/XMLSchema" xmlns:xs="http://www.w3.org/2001/XMLSchema" xmlns:p="http://schemas.microsoft.com/office/2006/metadata/properties" xmlns:ns3="4a99f96f-14cd-4604-a474-9aba890bf184" xmlns:ns4="d7c0ddaa-517f-42a8-bf6f-671cae6167ed" targetNamespace="http://schemas.microsoft.com/office/2006/metadata/properties" ma:root="true" ma:fieldsID="5630bdc36f68965d0e52aad5a59374c3" ns3:_="" ns4:_="">
    <xsd:import namespace="4a99f96f-14cd-4604-a474-9aba890bf184"/>
    <xsd:import namespace="d7c0ddaa-517f-42a8-bf6f-671cae6167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9f96f-14cd-4604-a474-9aba890bf1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0ddaa-517f-42a8-bf6f-671cae6167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A46CC5-244B-4740-AC0C-999172143E2D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d7c0ddaa-517f-42a8-bf6f-671cae6167ed"/>
    <ds:schemaRef ds:uri="4a99f96f-14cd-4604-a474-9aba890bf184"/>
  </ds:schemaRefs>
</ds:datastoreItem>
</file>

<file path=customXml/itemProps2.xml><?xml version="1.0" encoding="utf-8"?>
<ds:datastoreItem xmlns:ds="http://schemas.openxmlformats.org/officeDocument/2006/customXml" ds:itemID="{31942470-586D-42F2-AF1E-DA4474320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9f96f-14cd-4604-a474-9aba890bf184"/>
    <ds:schemaRef ds:uri="d7c0ddaa-517f-42a8-bf6f-671cae6167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68F4A1-A92B-4425-A08A-8ACFF4BC7C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Office\Templates\NSIA Presentation Template.pot</Template>
  <TotalTime>18462</TotalTime>
  <Words>398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CG Times</vt:lpstr>
      <vt:lpstr>Rubik</vt:lpstr>
      <vt:lpstr>Arial</vt:lpstr>
      <vt:lpstr>Calibri</vt:lpstr>
      <vt:lpstr>Cambria</vt:lpstr>
      <vt:lpstr>Noto Sans</vt:lpstr>
      <vt:lpstr>Open Sans</vt:lpstr>
      <vt:lpstr>Tahoma</vt:lpstr>
      <vt:lpstr>Times New Roman</vt:lpstr>
      <vt:lpstr>NSIA Presentation Template</vt:lpstr>
      <vt:lpstr>1_NSIA Presentation Template</vt:lpstr>
      <vt:lpstr>PowerPoint Presentation</vt:lpstr>
      <vt:lpstr>Advanced Information Technology</vt:lpstr>
      <vt:lpstr>Neural NLP</vt:lpstr>
      <vt:lpstr>10 Common Examples of NLP</vt:lpstr>
      <vt:lpstr>Outlines</vt:lpstr>
      <vt:lpstr>1. Named Entity recognition (NER) </vt:lpstr>
      <vt:lpstr>Named Entity recognition (NER)</vt:lpstr>
      <vt:lpstr>PowerPoint Presentation</vt:lpstr>
      <vt:lpstr>Chat box</vt:lpstr>
      <vt:lpstr>PowerPoint Presentation</vt:lpstr>
      <vt:lpstr>Summary</vt:lpstr>
    </vt:vector>
  </TitlesOfParts>
  <Manager/>
  <Company>University of Bedfordshire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Modelling and Management</dc:title>
  <dc:subject/>
  <dc:creator>Ingo Frommholz</dc:creator>
  <cp:keywords/>
  <dc:description/>
  <cp:lastModifiedBy>Gangmin Li</cp:lastModifiedBy>
  <cp:revision>345</cp:revision>
  <cp:lastPrinted>2002-04-12T08:30:10Z</cp:lastPrinted>
  <dcterms:created xsi:type="dcterms:W3CDTF">2002-04-12T08:02:31Z</dcterms:created>
  <dcterms:modified xsi:type="dcterms:W3CDTF">2022-11-03T21:41:21Z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0x010100DE57475A0A79F24CA5D55CFCBBC36D20</vt:lpwstr>
  </property>
</Properties>
</file>