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Lst>
  <p:notesMasterIdLst>
    <p:notesMasterId r:id="rId100"/>
  </p:notesMasterIdLst>
  <p:handoutMasterIdLst>
    <p:handoutMasterId r:id="rId101"/>
  </p:handoutMasterIdLst>
  <p:sldIdLst>
    <p:sldId id="510" r:id="rId5"/>
    <p:sldId id="491" r:id="rId6"/>
    <p:sldId id="501" r:id="rId7"/>
    <p:sldId id="511" r:id="rId8"/>
    <p:sldId id="492" r:id="rId9"/>
    <p:sldId id="494" r:id="rId10"/>
    <p:sldId id="496" r:id="rId11"/>
    <p:sldId id="502" r:id="rId12"/>
    <p:sldId id="549" r:id="rId13"/>
    <p:sldId id="541" r:id="rId14"/>
    <p:sldId id="542" r:id="rId15"/>
    <p:sldId id="498" r:id="rId16"/>
    <p:sldId id="495" r:id="rId17"/>
    <p:sldId id="543" r:id="rId18"/>
    <p:sldId id="545" r:id="rId19"/>
    <p:sldId id="500" r:id="rId20"/>
    <p:sldId id="499" r:id="rId21"/>
    <p:sldId id="512" r:id="rId22"/>
    <p:sldId id="546" r:id="rId23"/>
    <p:sldId id="547" r:id="rId24"/>
    <p:sldId id="548" r:id="rId25"/>
    <p:sldId id="351" r:id="rId26"/>
    <p:sldId id="524" r:id="rId27"/>
    <p:sldId id="259" r:id="rId28"/>
    <p:sldId id="260" r:id="rId29"/>
    <p:sldId id="261" r:id="rId30"/>
    <p:sldId id="262" r:id="rId31"/>
    <p:sldId id="263" r:id="rId32"/>
    <p:sldId id="264" r:id="rId33"/>
    <p:sldId id="505" r:id="rId34"/>
    <p:sldId id="353" r:id="rId35"/>
    <p:sldId id="307" r:id="rId36"/>
    <p:sldId id="308" r:id="rId37"/>
    <p:sldId id="309" r:id="rId38"/>
    <p:sldId id="364" r:id="rId39"/>
    <p:sldId id="365" r:id="rId40"/>
    <p:sldId id="265" r:id="rId41"/>
    <p:sldId id="266" r:id="rId42"/>
    <p:sldId id="267" r:id="rId43"/>
    <p:sldId id="269" r:id="rId44"/>
    <p:sldId id="506" r:id="rId45"/>
    <p:sldId id="507" r:id="rId46"/>
    <p:sldId id="508" r:id="rId47"/>
    <p:sldId id="509" r:id="rId48"/>
    <p:sldId id="359" r:id="rId49"/>
    <p:sldId id="316" r:id="rId50"/>
    <p:sldId id="317" r:id="rId51"/>
    <p:sldId id="503" r:id="rId52"/>
    <p:sldId id="349" r:id="rId53"/>
    <p:sldId id="513" r:id="rId54"/>
    <p:sldId id="514" r:id="rId55"/>
    <p:sldId id="515" r:id="rId56"/>
    <p:sldId id="516" r:id="rId57"/>
    <p:sldId id="517" r:id="rId58"/>
    <p:sldId id="518" r:id="rId59"/>
    <p:sldId id="519" r:id="rId60"/>
    <p:sldId id="520" r:id="rId61"/>
    <p:sldId id="521" r:id="rId62"/>
    <p:sldId id="522" r:id="rId63"/>
    <p:sldId id="550" r:id="rId64"/>
    <p:sldId id="551" r:id="rId65"/>
    <p:sldId id="552" r:id="rId66"/>
    <p:sldId id="553" r:id="rId67"/>
    <p:sldId id="554" r:id="rId68"/>
    <p:sldId id="523" r:id="rId69"/>
    <p:sldId id="362" r:id="rId70"/>
    <p:sldId id="527" r:id="rId71"/>
    <p:sldId id="528" r:id="rId72"/>
    <p:sldId id="529" r:id="rId73"/>
    <p:sldId id="530" r:id="rId74"/>
    <p:sldId id="531" r:id="rId75"/>
    <p:sldId id="532" r:id="rId76"/>
    <p:sldId id="533" r:id="rId77"/>
    <p:sldId id="370" r:id="rId78"/>
    <p:sldId id="371" r:id="rId79"/>
    <p:sldId id="372" r:id="rId80"/>
    <p:sldId id="373" r:id="rId81"/>
    <p:sldId id="374" r:id="rId82"/>
    <p:sldId id="375" r:id="rId83"/>
    <p:sldId id="376" r:id="rId84"/>
    <p:sldId id="377" r:id="rId85"/>
    <p:sldId id="378" r:id="rId86"/>
    <p:sldId id="379" r:id="rId87"/>
    <p:sldId id="380" r:id="rId88"/>
    <p:sldId id="381" r:id="rId89"/>
    <p:sldId id="382" r:id="rId90"/>
    <p:sldId id="555" r:id="rId91"/>
    <p:sldId id="525" r:id="rId92"/>
    <p:sldId id="526" r:id="rId93"/>
    <p:sldId id="535" r:id="rId94"/>
    <p:sldId id="536" r:id="rId95"/>
    <p:sldId id="537" r:id="rId96"/>
    <p:sldId id="538" r:id="rId97"/>
    <p:sldId id="539" r:id="rId98"/>
    <p:sldId id="534" r:id="rId99"/>
  </p:sldIdLst>
  <p:sldSz cx="9144000" cy="6858000" type="screen4x3"/>
  <p:notesSz cx="6888163" cy="9623425"/>
  <p:defaultTextStyle>
    <a:defPPr>
      <a:defRPr lang="en-US"/>
    </a:defPPr>
    <a:lvl1pPr algn="l" rtl="0" fontAlgn="base">
      <a:spcBef>
        <a:spcPct val="0"/>
      </a:spcBef>
      <a:spcAft>
        <a:spcPct val="0"/>
      </a:spcAft>
      <a:defRPr sz="2200" b="1" kern="1200">
        <a:solidFill>
          <a:schemeClr val="tx1"/>
        </a:solidFill>
        <a:latin typeface="Tahoma" charset="0"/>
        <a:ea typeface="MS PGothic" charset="0"/>
        <a:cs typeface="Arial" charset="0"/>
      </a:defRPr>
    </a:lvl1pPr>
    <a:lvl2pPr marL="457200" algn="l" rtl="0" fontAlgn="base">
      <a:spcBef>
        <a:spcPct val="0"/>
      </a:spcBef>
      <a:spcAft>
        <a:spcPct val="0"/>
      </a:spcAft>
      <a:defRPr sz="2200" b="1" kern="1200">
        <a:solidFill>
          <a:schemeClr val="tx1"/>
        </a:solidFill>
        <a:latin typeface="Tahoma" charset="0"/>
        <a:ea typeface="MS PGothic" charset="0"/>
        <a:cs typeface="Arial" charset="0"/>
      </a:defRPr>
    </a:lvl2pPr>
    <a:lvl3pPr marL="914400" algn="l" rtl="0" fontAlgn="base">
      <a:spcBef>
        <a:spcPct val="0"/>
      </a:spcBef>
      <a:spcAft>
        <a:spcPct val="0"/>
      </a:spcAft>
      <a:defRPr sz="2200" b="1" kern="1200">
        <a:solidFill>
          <a:schemeClr val="tx1"/>
        </a:solidFill>
        <a:latin typeface="Tahoma" charset="0"/>
        <a:ea typeface="MS PGothic" charset="0"/>
        <a:cs typeface="Arial" charset="0"/>
      </a:defRPr>
    </a:lvl3pPr>
    <a:lvl4pPr marL="1371600" algn="l" rtl="0" fontAlgn="base">
      <a:spcBef>
        <a:spcPct val="0"/>
      </a:spcBef>
      <a:spcAft>
        <a:spcPct val="0"/>
      </a:spcAft>
      <a:defRPr sz="2200" b="1" kern="1200">
        <a:solidFill>
          <a:schemeClr val="tx1"/>
        </a:solidFill>
        <a:latin typeface="Tahoma" charset="0"/>
        <a:ea typeface="MS PGothic" charset="0"/>
        <a:cs typeface="Arial" charset="0"/>
      </a:defRPr>
    </a:lvl4pPr>
    <a:lvl5pPr marL="1828800" algn="l" rtl="0" fontAlgn="base">
      <a:spcBef>
        <a:spcPct val="0"/>
      </a:spcBef>
      <a:spcAft>
        <a:spcPct val="0"/>
      </a:spcAft>
      <a:defRPr sz="2200" b="1" kern="1200">
        <a:solidFill>
          <a:schemeClr val="tx1"/>
        </a:solidFill>
        <a:latin typeface="Tahoma" charset="0"/>
        <a:ea typeface="MS PGothic" charset="0"/>
        <a:cs typeface="Arial" charset="0"/>
      </a:defRPr>
    </a:lvl5pPr>
    <a:lvl6pPr marL="2286000" algn="l" defTabSz="457200" rtl="0" eaLnBrk="1" latinLnBrk="0" hangingPunct="1">
      <a:defRPr sz="2200" b="1" kern="1200">
        <a:solidFill>
          <a:schemeClr val="tx1"/>
        </a:solidFill>
        <a:latin typeface="Tahoma" charset="0"/>
        <a:ea typeface="MS PGothic" charset="0"/>
        <a:cs typeface="Arial" charset="0"/>
      </a:defRPr>
    </a:lvl6pPr>
    <a:lvl7pPr marL="2743200" algn="l" defTabSz="457200" rtl="0" eaLnBrk="1" latinLnBrk="0" hangingPunct="1">
      <a:defRPr sz="2200" b="1" kern="1200">
        <a:solidFill>
          <a:schemeClr val="tx1"/>
        </a:solidFill>
        <a:latin typeface="Tahoma" charset="0"/>
        <a:ea typeface="MS PGothic" charset="0"/>
        <a:cs typeface="Arial" charset="0"/>
      </a:defRPr>
    </a:lvl7pPr>
    <a:lvl8pPr marL="3200400" algn="l" defTabSz="457200" rtl="0" eaLnBrk="1" latinLnBrk="0" hangingPunct="1">
      <a:defRPr sz="2200" b="1" kern="1200">
        <a:solidFill>
          <a:schemeClr val="tx1"/>
        </a:solidFill>
        <a:latin typeface="Tahoma" charset="0"/>
        <a:ea typeface="MS PGothic" charset="0"/>
        <a:cs typeface="Arial" charset="0"/>
      </a:defRPr>
    </a:lvl8pPr>
    <a:lvl9pPr marL="3657600" algn="l" defTabSz="457200" rtl="0" eaLnBrk="1" latinLnBrk="0" hangingPunct="1">
      <a:defRPr sz="2200" b="1" kern="1200">
        <a:solidFill>
          <a:schemeClr val="tx1"/>
        </a:solidFill>
        <a:latin typeface="Tahoma" charset="0"/>
        <a:ea typeface="MS PGothic" charset="0"/>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66"/>
    <a:srgbClr val="B2B2B2"/>
    <a:srgbClr val="F8F8F8"/>
    <a:srgbClr val="EAEAEA"/>
    <a:srgbClr val="5F5F5F"/>
    <a:srgbClr val="A80000"/>
    <a:srgbClr val="DDDDDD"/>
    <a:srgbClr val="A36F5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217" autoAdjust="0"/>
    <p:restoredTop sz="86336" autoAdjust="0"/>
  </p:normalViewPr>
  <p:slideViewPr>
    <p:cSldViewPr>
      <p:cViewPr varScale="1">
        <p:scale>
          <a:sx n="91" d="100"/>
          <a:sy n="91" d="100"/>
        </p:scale>
        <p:origin x="132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72"/>
    </p:cViewPr>
  </p:sorterViewPr>
  <p:notesViewPr>
    <p:cSldViewPr>
      <p:cViewPr varScale="1">
        <p:scale>
          <a:sx n="77" d="100"/>
          <a:sy n="77" d="100"/>
        </p:scale>
        <p:origin x="3600" y="10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presProps" Target="presProps.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notesMaster" Target="notesMasters/notesMaster1.xml"/><Relationship Id="rId105"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2984500" cy="481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b="0">
                <a:latin typeface="Times New Roman" charset="0"/>
                <a:ea typeface="ＭＳ Ｐゴシック" charset="-128"/>
                <a:cs typeface="+mn-cs"/>
              </a:defRPr>
            </a:lvl1pPr>
          </a:lstStyle>
          <a:p>
            <a:pPr>
              <a:defRPr/>
            </a:pPr>
            <a:endParaRPr lang="en-US"/>
          </a:p>
        </p:txBody>
      </p:sp>
      <p:sp>
        <p:nvSpPr>
          <p:cNvPr id="53251" name="Rectangle 3"/>
          <p:cNvSpPr>
            <a:spLocks noGrp="1" noChangeArrowheads="1"/>
          </p:cNvSpPr>
          <p:nvPr>
            <p:ph type="dt" sz="quarter" idx="1"/>
          </p:nvPr>
        </p:nvSpPr>
        <p:spPr bwMode="auto">
          <a:xfrm>
            <a:off x="3903663" y="0"/>
            <a:ext cx="2984500" cy="481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b="0">
                <a:latin typeface="Times New Roman" charset="0"/>
                <a:ea typeface="ＭＳ Ｐゴシック" charset="-128"/>
                <a:cs typeface="+mn-cs"/>
              </a:defRPr>
            </a:lvl1pPr>
          </a:lstStyle>
          <a:p>
            <a:pPr>
              <a:defRPr/>
            </a:pPr>
            <a:endParaRPr lang="en-US"/>
          </a:p>
        </p:txBody>
      </p:sp>
      <p:sp>
        <p:nvSpPr>
          <p:cNvPr id="53252" name="Rectangle 4"/>
          <p:cNvSpPr>
            <a:spLocks noGrp="1" noChangeArrowheads="1"/>
          </p:cNvSpPr>
          <p:nvPr>
            <p:ph type="ftr" sz="quarter" idx="2"/>
          </p:nvPr>
        </p:nvSpPr>
        <p:spPr bwMode="auto">
          <a:xfrm>
            <a:off x="0" y="9142413"/>
            <a:ext cx="2984500" cy="4810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b="0">
                <a:latin typeface="Times New Roman" charset="0"/>
                <a:ea typeface="ＭＳ Ｐゴシック" charset="-128"/>
                <a:cs typeface="+mn-cs"/>
              </a:defRPr>
            </a:lvl1pPr>
          </a:lstStyle>
          <a:p>
            <a:pPr>
              <a:defRPr/>
            </a:pPr>
            <a:endParaRPr lang="en-US"/>
          </a:p>
        </p:txBody>
      </p:sp>
      <p:sp>
        <p:nvSpPr>
          <p:cNvPr id="53253" name="Rectangle 5"/>
          <p:cNvSpPr>
            <a:spLocks noGrp="1" noChangeArrowheads="1"/>
          </p:cNvSpPr>
          <p:nvPr>
            <p:ph type="sldNum" sz="quarter" idx="3"/>
          </p:nvPr>
        </p:nvSpPr>
        <p:spPr bwMode="auto">
          <a:xfrm>
            <a:off x="3903663" y="9142413"/>
            <a:ext cx="2984500" cy="4810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b="0">
                <a:latin typeface="Times New Roman" charset="0"/>
                <a:cs typeface="MS PGothic" charset="0"/>
              </a:defRPr>
            </a:lvl1pPr>
          </a:lstStyle>
          <a:p>
            <a:fld id="{1F25CC0F-C6C5-F54A-B594-6A424CB9F11F}" type="slidenum">
              <a:rPr lang="en-US"/>
              <a:pPr/>
              <a:t>‹#›</a:t>
            </a:fld>
            <a:endParaRPr lang="en-US"/>
          </a:p>
        </p:txBody>
      </p:sp>
    </p:spTree>
    <p:extLst>
      <p:ext uri="{BB962C8B-B14F-4D97-AF65-F5344CB8AC3E}">
        <p14:creationId xmlns:p14="http://schemas.microsoft.com/office/powerpoint/2010/main" val="23493378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2984500" cy="481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b="0">
                <a:latin typeface="Times New Roman" charset="0"/>
                <a:ea typeface="ＭＳ Ｐゴシック" charset="-128"/>
                <a:cs typeface="+mn-cs"/>
              </a:defRPr>
            </a:lvl1pPr>
          </a:lstStyle>
          <a:p>
            <a:pPr>
              <a:defRPr/>
            </a:pPr>
            <a:endParaRPr lang="en-US"/>
          </a:p>
        </p:txBody>
      </p:sp>
      <p:sp>
        <p:nvSpPr>
          <p:cNvPr id="49155" name="Rectangle 3"/>
          <p:cNvSpPr>
            <a:spLocks noGrp="1" noChangeArrowheads="1"/>
          </p:cNvSpPr>
          <p:nvPr>
            <p:ph type="dt" idx="1"/>
          </p:nvPr>
        </p:nvSpPr>
        <p:spPr bwMode="auto">
          <a:xfrm>
            <a:off x="3903663" y="0"/>
            <a:ext cx="2984500" cy="481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b="0">
                <a:latin typeface="Times New Roman" charset="0"/>
                <a:ea typeface="ＭＳ Ｐゴシック" charset="-128"/>
                <a:cs typeface="+mn-cs"/>
              </a:defRPr>
            </a:lvl1pPr>
          </a:lstStyle>
          <a:p>
            <a:pPr>
              <a:defRPr/>
            </a:pPr>
            <a:endParaRPr lang="en-US"/>
          </a:p>
        </p:txBody>
      </p:sp>
      <p:sp>
        <p:nvSpPr>
          <p:cNvPr id="41988" name="Rectangle 4"/>
          <p:cNvSpPr>
            <a:spLocks noGrp="1" noRot="1" noChangeAspect="1" noChangeArrowheads="1" noTextEdit="1"/>
          </p:cNvSpPr>
          <p:nvPr>
            <p:ph type="sldImg" idx="2"/>
          </p:nvPr>
        </p:nvSpPr>
        <p:spPr bwMode="auto">
          <a:xfrm>
            <a:off x="1038225" y="722313"/>
            <a:ext cx="4811713" cy="3608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9157" name="Rectangle 5"/>
          <p:cNvSpPr>
            <a:spLocks noGrp="1" noChangeArrowheads="1"/>
          </p:cNvSpPr>
          <p:nvPr>
            <p:ph type="body" sz="quarter" idx="3"/>
          </p:nvPr>
        </p:nvSpPr>
        <p:spPr bwMode="auto">
          <a:xfrm>
            <a:off x="917575" y="4570413"/>
            <a:ext cx="5053013" cy="4330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9158" name="Rectangle 6"/>
          <p:cNvSpPr>
            <a:spLocks noGrp="1" noChangeArrowheads="1"/>
          </p:cNvSpPr>
          <p:nvPr>
            <p:ph type="ftr" sz="quarter" idx="4"/>
          </p:nvPr>
        </p:nvSpPr>
        <p:spPr bwMode="auto">
          <a:xfrm>
            <a:off x="0" y="9142413"/>
            <a:ext cx="2984500" cy="4810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b="0">
                <a:latin typeface="Times New Roman" charset="0"/>
                <a:ea typeface="ＭＳ Ｐゴシック" charset="-128"/>
                <a:cs typeface="+mn-cs"/>
              </a:defRPr>
            </a:lvl1pPr>
          </a:lstStyle>
          <a:p>
            <a:pPr>
              <a:defRPr/>
            </a:pPr>
            <a:endParaRPr lang="en-US"/>
          </a:p>
        </p:txBody>
      </p:sp>
      <p:sp>
        <p:nvSpPr>
          <p:cNvPr id="49159" name="Rectangle 7"/>
          <p:cNvSpPr>
            <a:spLocks noGrp="1" noChangeArrowheads="1"/>
          </p:cNvSpPr>
          <p:nvPr>
            <p:ph type="sldNum" sz="quarter" idx="5"/>
          </p:nvPr>
        </p:nvSpPr>
        <p:spPr bwMode="auto">
          <a:xfrm>
            <a:off x="3903663" y="9142413"/>
            <a:ext cx="2984500" cy="4810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b="0">
                <a:latin typeface="Times New Roman" charset="0"/>
                <a:cs typeface="MS PGothic" charset="0"/>
              </a:defRPr>
            </a:lvl1pPr>
          </a:lstStyle>
          <a:p>
            <a:fld id="{17D15620-AC43-9845-8CA2-C88CF00DA762}" type="slidenum">
              <a:rPr lang="en-US"/>
              <a:pPr/>
              <a:t>‹#›</a:t>
            </a:fld>
            <a:endParaRPr lang="en-US"/>
          </a:p>
        </p:txBody>
      </p:sp>
    </p:spTree>
    <p:extLst>
      <p:ext uri="{BB962C8B-B14F-4D97-AF65-F5344CB8AC3E}">
        <p14:creationId xmlns:p14="http://schemas.microsoft.com/office/powerpoint/2010/main" val="295134164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MS PGothic" charset="0"/>
        <a:cs typeface="MS PGothic"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charset="0"/>
        <a:cs typeface="MS PGothic" charset="0"/>
      </a:defRPr>
    </a:lvl2pPr>
    <a:lvl3pPr marL="914400" algn="l" rtl="0" eaLnBrk="0" fontAlgn="base" hangingPunct="0">
      <a:spcBef>
        <a:spcPct val="30000"/>
      </a:spcBef>
      <a:spcAft>
        <a:spcPct val="0"/>
      </a:spcAft>
      <a:defRPr sz="1200" kern="1200">
        <a:solidFill>
          <a:schemeClr val="tx1"/>
        </a:solidFill>
        <a:latin typeface="Times New Roman" charset="0"/>
        <a:ea typeface="MS PGothic" charset="0"/>
        <a:cs typeface="MS PGothic" charset="0"/>
      </a:defRPr>
    </a:lvl3pPr>
    <a:lvl4pPr marL="1371600" algn="l" rtl="0" eaLnBrk="0" fontAlgn="base" hangingPunct="0">
      <a:spcBef>
        <a:spcPct val="30000"/>
      </a:spcBef>
      <a:spcAft>
        <a:spcPct val="0"/>
      </a:spcAft>
      <a:defRPr sz="1200" kern="1200">
        <a:solidFill>
          <a:schemeClr val="tx1"/>
        </a:solidFill>
        <a:latin typeface="Times New Roman" charset="0"/>
        <a:ea typeface="MS PGothic" charset="0"/>
        <a:cs typeface="MS PGothic" charset="0"/>
      </a:defRPr>
    </a:lvl4pPr>
    <a:lvl5pPr marL="1828800" algn="l" rtl="0" eaLnBrk="0" fontAlgn="base" hangingPunct="0">
      <a:spcBef>
        <a:spcPct val="30000"/>
      </a:spcBef>
      <a:spcAft>
        <a:spcPct val="0"/>
      </a:spcAft>
      <a:defRPr sz="1200" kern="1200">
        <a:solidFill>
          <a:schemeClr val="tx1"/>
        </a:solidFill>
        <a:latin typeface="Times New Roman" charset="0"/>
        <a:ea typeface="MS PGothic" charset="0"/>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7D15620-AC43-9845-8CA2-C88CF00DA762}" type="slidenum">
              <a:rPr lang="en-US" smtClean="0"/>
              <a:pPr/>
              <a:t>3</a:t>
            </a:fld>
            <a:endParaRPr lang="en-US"/>
          </a:p>
        </p:txBody>
      </p:sp>
    </p:spTree>
    <p:extLst>
      <p:ext uri="{BB962C8B-B14F-4D97-AF65-F5344CB8AC3E}">
        <p14:creationId xmlns:p14="http://schemas.microsoft.com/office/powerpoint/2010/main" val="41673027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Document icons from free icon set: http://</a:t>
            </a:r>
            <a:r>
              <a:rPr lang="en-US" dirty="0" err="1"/>
              <a:t>www.icojoy.com</a:t>
            </a:r>
            <a:r>
              <a:rPr lang="en-US" dirty="0"/>
              <a:t>/articles/44/</a:t>
            </a:r>
          </a:p>
        </p:txBody>
      </p:sp>
      <p:sp>
        <p:nvSpPr>
          <p:cNvPr id="4" name="Slide Number Placeholder 3"/>
          <p:cNvSpPr>
            <a:spLocks noGrp="1"/>
          </p:cNvSpPr>
          <p:nvPr>
            <p:ph type="sldNum" sz="quarter" idx="10"/>
          </p:nvPr>
        </p:nvSpPr>
        <p:spPr/>
        <p:txBody>
          <a:bodyPr/>
          <a:lstStyle/>
          <a:p>
            <a:fld id="{4CA64ED6-6AC7-0648-9B49-C01E4E7584FA}" type="slidenum">
              <a:rPr lang="en-US" smtClean="0"/>
              <a:pPr/>
              <a:t>35</a:t>
            </a:fld>
            <a:endParaRPr lang="en-US"/>
          </a:p>
        </p:txBody>
      </p:sp>
    </p:spTree>
    <p:extLst>
      <p:ext uri="{BB962C8B-B14F-4D97-AF65-F5344CB8AC3E}">
        <p14:creationId xmlns:p14="http://schemas.microsoft.com/office/powerpoint/2010/main" val="35908717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7D15620-AC43-9845-8CA2-C88CF00DA762}" type="slidenum">
              <a:rPr lang="en-US" smtClean="0"/>
              <a:pPr/>
              <a:t>46</a:t>
            </a:fld>
            <a:endParaRPr lang="en-US"/>
          </a:p>
        </p:txBody>
      </p:sp>
    </p:spTree>
    <p:extLst>
      <p:ext uri="{BB962C8B-B14F-4D97-AF65-F5344CB8AC3E}">
        <p14:creationId xmlns:p14="http://schemas.microsoft.com/office/powerpoint/2010/main" val="2879568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7D15620-AC43-9845-8CA2-C88CF00DA762}" type="slidenum">
              <a:rPr lang="en-US" smtClean="0"/>
              <a:pPr/>
              <a:t>48</a:t>
            </a:fld>
            <a:endParaRPr lang="en-US"/>
          </a:p>
        </p:txBody>
      </p:sp>
    </p:spTree>
    <p:extLst>
      <p:ext uri="{BB962C8B-B14F-4D97-AF65-F5344CB8AC3E}">
        <p14:creationId xmlns:p14="http://schemas.microsoft.com/office/powerpoint/2010/main" val="962751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ea typeface="ＭＳ Ｐゴシック" charset="0"/>
                <a:cs typeface="ＭＳ Ｐゴシック" charset="0"/>
              </a:rPr>
              <a:t>Grep is line-oriented; IR is document oriented.</a:t>
            </a:r>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2644AC94-94C4-F641-9ABE-5753001E5A8E}" type="slidenum">
              <a:rPr lang="en-US" sz="1200"/>
              <a:pPr eaLnBrk="1" hangingPunct="1"/>
              <a:t>24</a:t>
            </a:fld>
            <a:endParaRPr 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D15620-AC43-9845-8CA2-C88CF00DA762}" type="slidenum">
              <a:rPr lang="en-US" smtClean="0"/>
              <a:pPr/>
              <a:t>25</a:t>
            </a:fld>
            <a:endParaRPr lang="en-US"/>
          </a:p>
        </p:txBody>
      </p:sp>
    </p:spTree>
    <p:extLst>
      <p:ext uri="{BB962C8B-B14F-4D97-AF65-F5344CB8AC3E}">
        <p14:creationId xmlns:p14="http://schemas.microsoft.com/office/powerpoint/2010/main" val="1629581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D15620-AC43-9845-8CA2-C88CF00DA762}" type="slidenum">
              <a:rPr lang="en-US" smtClean="0"/>
              <a:pPr/>
              <a:t>26</a:t>
            </a:fld>
            <a:endParaRPr lang="en-US"/>
          </a:p>
        </p:txBody>
      </p:sp>
    </p:spTree>
    <p:extLst>
      <p:ext uri="{BB962C8B-B14F-4D97-AF65-F5344CB8AC3E}">
        <p14:creationId xmlns:p14="http://schemas.microsoft.com/office/powerpoint/2010/main" val="2838173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Wikimedia commons picture of Shake</a:t>
            </a:r>
          </a:p>
        </p:txBody>
      </p:sp>
      <p:sp>
        <p:nvSpPr>
          <p:cNvPr id="4" name="Slide Number Placeholder 3"/>
          <p:cNvSpPr>
            <a:spLocks noGrp="1"/>
          </p:cNvSpPr>
          <p:nvPr>
            <p:ph type="sldNum" sz="quarter" idx="10"/>
          </p:nvPr>
        </p:nvSpPr>
        <p:spPr/>
        <p:txBody>
          <a:bodyPr/>
          <a:lstStyle/>
          <a:p>
            <a:fld id="{4CA64ED6-6AC7-0648-9B49-C01E4E7584FA}" type="slidenum">
              <a:rPr lang="en-US" smtClean="0"/>
              <a:pPr/>
              <a:t>27</a:t>
            </a:fld>
            <a:endParaRPr lang="en-US"/>
          </a:p>
        </p:txBody>
      </p:sp>
    </p:spTree>
    <p:extLst>
      <p:ext uri="{BB962C8B-B14F-4D97-AF65-F5344CB8AC3E}">
        <p14:creationId xmlns:p14="http://schemas.microsoft.com/office/powerpoint/2010/main" val="1279648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D15620-AC43-9845-8CA2-C88CF00DA762}" type="slidenum">
              <a:rPr lang="en-US" smtClean="0"/>
              <a:pPr/>
              <a:t>28</a:t>
            </a:fld>
            <a:endParaRPr lang="en-US"/>
          </a:p>
        </p:txBody>
      </p:sp>
    </p:spTree>
    <p:extLst>
      <p:ext uri="{BB962C8B-B14F-4D97-AF65-F5344CB8AC3E}">
        <p14:creationId xmlns:p14="http://schemas.microsoft.com/office/powerpoint/2010/main" val="1175638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have 1m documents each has 1000 words. The total words are only 1000X1m = 1b. So there are Maximum 1b 1’s </a:t>
            </a:r>
          </a:p>
          <a:p>
            <a:endParaRPr lang="en-GB" dirty="0"/>
          </a:p>
          <a:p>
            <a:r>
              <a:rPr lang="en-GB" dirty="0"/>
              <a:t>The total size of the term and doc is 500k X 1m = 500billion </a:t>
            </a:r>
          </a:p>
          <a:p>
            <a:endParaRPr lang="en-GB" dirty="0"/>
          </a:p>
          <a:p>
            <a:r>
              <a:rPr lang="en-GB" dirty="0"/>
              <a:t>The percentage of 1’s is 1/500.  So it is sparse</a:t>
            </a:r>
          </a:p>
        </p:txBody>
      </p:sp>
      <p:sp>
        <p:nvSpPr>
          <p:cNvPr id="4" name="Slide Number Placeholder 3"/>
          <p:cNvSpPr>
            <a:spLocks noGrp="1"/>
          </p:cNvSpPr>
          <p:nvPr>
            <p:ph type="sldNum" sz="quarter" idx="5"/>
          </p:nvPr>
        </p:nvSpPr>
        <p:spPr/>
        <p:txBody>
          <a:bodyPr/>
          <a:lstStyle/>
          <a:p>
            <a:fld id="{17D15620-AC43-9845-8CA2-C88CF00DA762}" type="slidenum">
              <a:rPr lang="en-US" smtClean="0"/>
              <a:pPr/>
              <a:t>29</a:t>
            </a:fld>
            <a:endParaRPr lang="en-US"/>
          </a:p>
        </p:txBody>
      </p:sp>
    </p:spTree>
    <p:extLst>
      <p:ext uri="{BB962C8B-B14F-4D97-AF65-F5344CB8AC3E}">
        <p14:creationId xmlns:p14="http://schemas.microsoft.com/office/powerpoint/2010/main" val="41932265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ea typeface="ＭＳ Ｐゴシック" charset="0"/>
                <a:cs typeface="ＭＳ Ｐゴシック" charset="0"/>
              </a:rPr>
              <a:t>Linked lists generally preferred to arrays</a:t>
            </a:r>
          </a:p>
          <a:p>
            <a:pPr lvl="1" eaLnBrk="1" hangingPunct="1"/>
            <a:r>
              <a:rPr lang="en-US">
                <a:ea typeface="ＭＳ Ｐゴシック" charset="0"/>
              </a:rPr>
              <a:t>Dynamic space allocation</a:t>
            </a:r>
          </a:p>
          <a:p>
            <a:pPr lvl="1" eaLnBrk="1" hangingPunct="1"/>
            <a:r>
              <a:rPr lang="en-US">
                <a:ea typeface="ＭＳ Ｐゴシック" charset="0"/>
              </a:rPr>
              <a:t>Insertion of terms into documents easy</a:t>
            </a:r>
          </a:p>
          <a:p>
            <a:pPr lvl="1" eaLnBrk="1" hangingPunct="1"/>
            <a:r>
              <a:rPr lang="en-US">
                <a:ea typeface="ＭＳ Ｐゴシック" charset="0"/>
              </a:rPr>
              <a:t>Space overhead of pointers</a:t>
            </a:r>
          </a:p>
        </p:txBody>
      </p:sp>
      <p:sp>
        <p:nvSpPr>
          <p:cNvPr id="35844"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B632D185-AEE8-C849-8506-459AF6C7FEEE}" type="slidenum">
              <a:rPr lang="en-US" sz="1200"/>
              <a:pPr eaLnBrk="1" hangingPunct="1"/>
              <a:t>33</a:t>
            </a:fld>
            <a:endParaRPr 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Document icons from free icon set: http://</a:t>
            </a:r>
            <a:r>
              <a:rPr lang="en-US" dirty="0" err="1"/>
              <a:t>www.icojoy.com</a:t>
            </a:r>
            <a:r>
              <a:rPr lang="en-US" dirty="0"/>
              <a:t>/articles/44/</a:t>
            </a:r>
          </a:p>
        </p:txBody>
      </p:sp>
      <p:sp>
        <p:nvSpPr>
          <p:cNvPr id="4" name="Slide Number Placeholder 3"/>
          <p:cNvSpPr>
            <a:spLocks noGrp="1"/>
          </p:cNvSpPr>
          <p:nvPr>
            <p:ph type="sldNum" sz="quarter" idx="10"/>
          </p:nvPr>
        </p:nvSpPr>
        <p:spPr/>
        <p:txBody>
          <a:bodyPr/>
          <a:lstStyle/>
          <a:p>
            <a:fld id="{4CA64ED6-6AC7-0648-9B49-C01E4E7584FA}" type="slidenum">
              <a:rPr lang="en-US" smtClean="0"/>
              <a:pPr/>
              <a:t>34</a:t>
            </a:fld>
            <a:endParaRPr lang="en-US"/>
          </a:p>
        </p:txBody>
      </p:sp>
    </p:spTree>
    <p:extLst>
      <p:ext uri="{BB962C8B-B14F-4D97-AF65-F5344CB8AC3E}">
        <p14:creationId xmlns:p14="http://schemas.microsoft.com/office/powerpoint/2010/main" val="3590871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sz="4000"/>
            </a:lvl1pPr>
          </a:lstStyle>
          <a:p>
            <a:r>
              <a:rPr lang="en-GB" dirty="0"/>
              <a:t>Click to edit Master title style</a:t>
            </a:r>
            <a:endParaRPr lang="en-US" dirty="0"/>
          </a:p>
        </p:txBody>
      </p:sp>
      <p:sp>
        <p:nvSpPr>
          <p:cNvPr id="3" name="Subtitle 2"/>
          <p:cNvSpPr>
            <a:spLocks noGrp="1"/>
          </p:cNvSpPr>
          <p:nvPr>
            <p:ph type="subTitle" idx="1"/>
          </p:nvPr>
        </p:nvSpPr>
        <p:spPr>
          <a:xfrm>
            <a:off x="1371600" y="3886200"/>
            <a:ext cx="6400800" cy="1415008"/>
          </a:xfrm>
        </p:spPr>
        <p:txBody>
          <a:bodyPr/>
          <a:lstStyle>
            <a:lvl1pPr marL="0" indent="0" algn="ctr">
              <a:buNone/>
              <a:defRPr b="1" i="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dirty="0"/>
              <a:t>Click to edit Master subtitle style</a:t>
            </a:r>
            <a:endParaRPr lang="en-US" dirty="0"/>
          </a:p>
        </p:txBody>
      </p:sp>
    </p:spTree>
    <p:extLst>
      <p:ext uri="{BB962C8B-B14F-4D97-AF65-F5344CB8AC3E}">
        <p14:creationId xmlns:p14="http://schemas.microsoft.com/office/powerpoint/2010/main" val="1802038524"/>
      </p:ext>
    </p:extLst>
  </p:cSld>
  <p:clrMapOvr>
    <a:masterClrMapping/>
  </p:clrMapOvr>
  <p:transition spd="slow">
    <p:zoom dir="in"/>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a:xfrm>
            <a:off x="827584" y="1556792"/>
            <a:ext cx="7783016" cy="4680520"/>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0" name="Footer Placeholder 9"/>
          <p:cNvSpPr>
            <a:spLocks noGrp="1"/>
          </p:cNvSpPr>
          <p:nvPr>
            <p:ph type="ftr" sz="quarter" idx="11"/>
          </p:nvPr>
        </p:nvSpPr>
        <p:spPr/>
        <p:txBody>
          <a:bodyPr/>
          <a:lstStyle/>
          <a:p>
            <a:pPr algn="l"/>
            <a:r>
              <a:rPr lang="en-GB"/>
              <a:t>CIS041-3 Advanced Information Technology</a:t>
            </a:r>
            <a:endParaRPr lang="en-US" dirty="0"/>
          </a:p>
        </p:txBody>
      </p:sp>
      <p:cxnSp>
        <p:nvCxnSpPr>
          <p:cNvPr id="5" name="Straight Connector 4">
            <a:extLst>
              <a:ext uri="{FF2B5EF4-FFF2-40B4-BE49-F238E27FC236}">
                <a16:creationId xmlns:a16="http://schemas.microsoft.com/office/drawing/2014/main" id="{14BC1582-7E17-658E-1CCE-BA188F65D0D3}"/>
              </a:ext>
            </a:extLst>
          </p:cNvPr>
          <p:cNvCxnSpPr/>
          <p:nvPr userDrawn="1"/>
        </p:nvCxnSpPr>
        <p:spPr bwMode="auto">
          <a:xfrm>
            <a:off x="1625593" y="1268760"/>
            <a:ext cx="7010400" cy="0"/>
          </a:xfrm>
          <a:prstGeom prst="line">
            <a:avLst/>
          </a:prstGeom>
          <a:ln>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4" name="TextBox 3">
            <a:extLst>
              <a:ext uri="{FF2B5EF4-FFF2-40B4-BE49-F238E27FC236}">
                <a16:creationId xmlns:a16="http://schemas.microsoft.com/office/drawing/2014/main" id="{C9DB9B9D-C887-E36B-C4AE-E67A20B1AE10}"/>
              </a:ext>
            </a:extLst>
          </p:cNvPr>
          <p:cNvSpPr txBox="1"/>
          <p:nvPr userDrawn="1"/>
        </p:nvSpPr>
        <p:spPr>
          <a:xfrm>
            <a:off x="8172400" y="6309320"/>
            <a:ext cx="576064" cy="338554"/>
          </a:xfrm>
          <a:prstGeom prst="rect">
            <a:avLst/>
          </a:prstGeom>
          <a:noFill/>
        </p:spPr>
        <p:txBody>
          <a:bodyPr wrap="square" rtlCol="0">
            <a:spAutoFit/>
          </a:bodyPr>
          <a:lstStyle/>
          <a:p>
            <a:fld id="{3608B259-4EAF-4078-B9AB-1627AE8B9214}" type="slidenum">
              <a:rPr lang="en-GB" sz="1600" smtClean="0"/>
              <a:t>‹#›</a:t>
            </a:fld>
            <a:endParaRPr lang="en-GB" sz="1600" dirty="0"/>
          </a:p>
        </p:txBody>
      </p:sp>
    </p:spTree>
    <p:extLst>
      <p:ext uri="{BB962C8B-B14F-4D97-AF65-F5344CB8AC3E}">
        <p14:creationId xmlns:p14="http://schemas.microsoft.com/office/powerpoint/2010/main" val="3528553154"/>
      </p:ext>
    </p:extLst>
  </p:cSld>
  <p:clrMapOvr>
    <a:masterClrMapping/>
  </p:clrMapOvr>
  <p:transition spd="slow">
    <p:zoom dir="in"/>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Footer Placeholder 2"/>
          <p:cNvSpPr>
            <a:spLocks noGrp="1"/>
          </p:cNvSpPr>
          <p:nvPr>
            <p:ph type="ftr" sz="quarter" idx="10"/>
          </p:nvPr>
        </p:nvSpPr>
        <p:spPr/>
        <p:txBody>
          <a:bodyPr/>
          <a:lstStyle/>
          <a:p>
            <a:pPr algn="l"/>
            <a:r>
              <a:rPr lang="en-GB"/>
              <a:t>CIS041-3 Advanced Information Technology</a:t>
            </a:r>
            <a:endParaRPr lang="en-US" dirty="0"/>
          </a:p>
        </p:txBody>
      </p:sp>
      <p:cxnSp>
        <p:nvCxnSpPr>
          <p:cNvPr id="5" name="Straight Connector 4">
            <a:extLst>
              <a:ext uri="{FF2B5EF4-FFF2-40B4-BE49-F238E27FC236}">
                <a16:creationId xmlns:a16="http://schemas.microsoft.com/office/drawing/2014/main" id="{7894B93D-EBC4-3F18-275B-37B30D2EE26E}"/>
              </a:ext>
            </a:extLst>
          </p:cNvPr>
          <p:cNvCxnSpPr/>
          <p:nvPr userDrawn="1"/>
        </p:nvCxnSpPr>
        <p:spPr bwMode="auto">
          <a:xfrm>
            <a:off x="1600200" y="1268760"/>
            <a:ext cx="7010400" cy="0"/>
          </a:xfrm>
          <a:prstGeom prst="line">
            <a:avLst/>
          </a:prstGeom>
          <a:ln>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6" name="Date Placeholder 6">
            <a:extLst>
              <a:ext uri="{FF2B5EF4-FFF2-40B4-BE49-F238E27FC236}">
                <a16:creationId xmlns:a16="http://schemas.microsoft.com/office/drawing/2014/main" id="{4CC4484E-6B92-B3C3-0AE1-707B617B26D8}"/>
              </a:ext>
            </a:extLst>
          </p:cNvPr>
          <p:cNvSpPr txBox="1">
            <a:spLocks/>
          </p:cNvSpPr>
          <p:nvPr userDrawn="1"/>
        </p:nvSpPr>
        <p:spPr>
          <a:xfrm>
            <a:off x="8316416" y="6309320"/>
            <a:ext cx="693440" cy="365125"/>
          </a:xfrm>
          <a:prstGeom prst="rect">
            <a:avLst/>
          </a:prstGeom>
        </p:spPr>
        <p:txBody>
          <a:bodyPr/>
          <a:lstStyle>
            <a:defPPr>
              <a:defRPr lang="en-US"/>
            </a:defPPr>
            <a:lvl1pPr algn="l" rtl="0" fontAlgn="base">
              <a:spcBef>
                <a:spcPct val="0"/>
              </a:spcBef>
              <a:spcAft>
                <a:spcPct val="0"/>
              </a:spcAft>
              <a:defRPr sz="1400" b="1" kern="1200">
                <a:solidFill>
                  <a:schemeClr val="tx1"/>
                </a:solidFill>
                <a:latin typeface="Tahoma" charset="0"/>
                <a:ea typeface="MS PGothic" charset="0"/>
                <a:cs typeface="Arial" charset="0"/>
              </a:defRPr>
            </a:lvl1pPr>
            <a:lvl2pPr marL="457200" algn="l" rtl="0" fontAlgn="base">
              <a:spcBef>
                <a:spcPct val="0"/>
              </a:spcBef>
              <a:spcAft>
                <a:spcPct val="0"/>
              </a:spcAft>
              <a:defRPr sz="2200" b="1" kern="1200">
                <a:solidFill>
                  <a:schemeClr val="tx1"/>
                </a:solidFill>
                <a:latin typeface="Tahoma" charset="0"/>
                <a:ea typeface="MS PGothic" charset="0"/>
                <a:cs typeface="Arial" charset="0"/>
              </a:defRPr>
            </a:lvl2pPr>
            <a:lvl3pPr marL="914400" algn="l" rtl="0" fontAlgn="base">
              <a:spcBef>
                <a:spcPct val="0"/>
              </a:spcBef>
              <a:spcAft>
                <a:spcPct val="0"/>
              </a:spcAft>
              <a:defRPr sz="2200" b="1" kern="1200">
                <a:solidFill>
                  <a:schemeClr val="tx1"/>
                </a:solidFill>
                <a:latin typeface="Tahoma" charset="0"/>
                <a:ea typeface="MS PGothic" charset="0"/>
                <a:cs typeface="Arial" charset="0"/>
              </a:defRPr>
            </a:lvl3pPr>
            <a:lvl4pPr marL="1371600" algn="l" rtl="0" fontAlgn="base">
              <a:spcBef>
                <a:spcPct val="0"/>
              </a:spcBef>
              <a:spcAft>
                <a:spcPct val="0"/>
              </a:spcAft>
              <a:defRPr sz="2200" b="1" kern="1200">
                <a:solidFill>
                  <a:schemeClr val="tx1"/>
                </a:solidFill>
                <a:latin typeface="Tahoma" charset="0"/>
                <a:ea typeface="MS PGothic" charset="0"/>
                <a:cs typeface="Arial" charset="0"/>
              </a:defRPr>
            </a:lvl4pPr>
            <a:lvl5pPr marL="1828800" algn="l" rtl="0" fontAlgn="base">
              <a:spcBef>
                <a:spcPct val="0"/>
              </a:spcBef>
              <a:spcAft>
                <a:spcPct val="0"/>
              </a:spcAft>
              <a:defRPr sz="2200" b="1" kern="1200">
                <a:solidFill>
                  <a:schemeClr val="tx1"/>
                </a:solidFill>
                <a:latin typeface="Tahoma" charset="0"/>
                <a:ea typeface="MS PGothic" charset="0"/>
                <a:cs typeface="Arial" charset="0"/>
              </a:defRPr>
            </a:lvl5pPr>
            <a:lvl6pPr marL="2286000" algn="l" defTabSz="457200" rtl="0" eaLnBrk="1" latinLnBrk="0" hangingPunct="1">
              <a:defRPr sz="2200" b="1" kern="1200">
                <a:solidFill>
                  <a:schemeClr val="tx1"/>
                </a:solidFill>
                <a:latin typeface="Tahoma" charset="0"/>
                <a:ea typeface="MS PGothic" charset="0"/>
                <a:cs typeface="Arial" charset="0"/>
              </a:defRPr>
            </a:lvl6pPr>
            <a:lvl7pPr marL="2743200" algn="l" defTabSz="457200" rtl="0" eaLnBrk="1" latinLnBrk="0" hangingPunct="1">
              <a:defRPr sz="2200" b="1" kern="1200">
                <a:solidFill>
                  <a:schemeClr val="tx1"/>
                </a:solidFill>
                <a:latin typeface="Tahoma" charset="0"/>
                <a:ea typeface="MS PGothic" charset="0"/>
                <a:cs typeface="Arial" charset="0"/>
              </a:defRPr>
            </a:lvl7pPr>
            <a:lvl8pPr marL="3200400" algn="l" defTabSz="457200" rtl="0" eaLnBrk="1" latinLnBrk="0" hangingPunct="1">
              <a:defRPr sz="2200" b="1" kern="1200">
                <a:solidFill>
                  <a:schemeClr val="tx1"/>
                </a:solidFill>
                <a:latin typeface="Tahoma" charset="0"/>
                <a:ea typeface="MS PGothic" charset="0"/>
                <a:cs typeface="Arial" charset="0"/>
              </a:defRPr>
            </a:lvl8pPr>
            <a:lvl9pPr marL="3657600" algn="l" defTabSz="457200" rtl="0" eaLnBrk="1" latinLnBrk="0" hangingPunct="1">
              <a:defRPr sz="2200" b="1" kern="1200">
                <a:solidFill>
                  <a:schemeClr val="tx1"/>
                </a:solidFill>
                <a:latin typeface="Tahoma" charset="0"/>
                <a:ea typeface="MS PGothic" charset="0"/>
                <a:cs typeface="Arial" charset="0"/>
              </a:defRPr>
            </a:lvl9pPr>
          </a:lstStyle>
          <a:p>
            <a:fld id="{00ADBB8C-D81D-4FDC-9E19-56F5754AD328}" type="slidenum">
              <a:rPr lang="en-GB" smtClean="0"/>
              <a:pPr/>
              <a:t>‹#›</a:t>
            </a:fld>
            <a:endParaRPr lang="en-US" dirty="0"/>
          </a:p>
        </p:txBody>
      </p:sp>
    </p:spTree>
    <p:extLst>
      <p:ext uri="{BB962C8B-B14F-4D97-AF65-F5344CB8AC3E}">
        <p14:creationId xmlns:p14="http://schemas.microsoft.com/office/powerpoint/2010/main" val="4234999362"/>
      </p:ext>
    </p:extLst>
  </p:cSld>
  <p:clrMapOvr>
    <a:masterClrMapping/>
  </p:clrMapOvr>
  <p:transition spd="slow">
    <p:zoom dir="in"/>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wrap="square" anchor="t"/>
          <a:lstStyle>
            <a:lvl1pPr algn="l">
              <a:defRPr sz="4000" b="1" cap="none">
                <a:effectLst/>
              </a:defRPr>
            </a:lvl1pPr>
          </a:lstStyle>
          <a:p>
            <a:r>
              <a:rPr lang="en-GB" dirty="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dirty="0"/>
              <a:t>Click to edit Master text styles</a:t>
            </a:r>
          </a:p>
        </p:txBody>
      </p:sp>
    </p:spTree>
    <p:extLst>
      <p:ext uri="{BB962C8B-B14F-4D97-AF65-F5344CB8AC3E}">
        <p14:creationId xmlns:p14="http://schemas.microsoft.com/office/powerpoint/2010/main" val="1532392398"/>
      </p:ext>
    </p:extLst>
  </p:cSld>
  <p:clrMapOvr>
    <a:masterClrMapping/>
  </p:clrMapOvr>
  <p:transition spd="slow">
    <p:zoom dir="in"/>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1600200" y="1981200"/>
            <a:ext cx="3429000" cy="335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5181600" y="1981200"/>
            <a:ext cx="3429000" cy="335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a:xfrm>
            <a:off x="8316416" y="6309320"/>
            <a:ext cx="693440" cy="365125"/>
          </a:xfrm>
          <a:prstGeom prst="rect">
            <a:avLst/>
          </a:prstGeom>
        </p:spPr>
        <p:txBody>
          <a:bodyPr/>
          <a:lstStyle>
            <a:lvl1pPr>
              <a:defRPr sz="1400"/>
            </a:lvl1pPr>
          </a:lstStyle>
          <a:p>
            <a:r>
              <a:rPr lang="en-US"/>
              <a:t>‹#›</a:t>
            </a:r>
            <a:endParaRPr lang="en-US" dirty="0"/>
          </a:p>
        </p:txBody>
      </p:sp>
      <p:sp>
        <p:nvSpPr>
          <p:cNvPr id="8" name="Footer Placeholder 7"/>
          <p:cNvSpPr>
            <a:spLocks noGrp="1"/>
          </p:cNvSpPr>
          <p:nvPr>
            <p:ph type="ftr" sz="quarter" idx="11"/>
          </p:nvPr>
        </p:nvSpPr>
        <p:spPr/>
        <p:txBody>
          <a:bodyPr/>
          <a:lstStyle/>
          <a:p>
            <a:pPr algn="l"/>
            <a:r>
              <a:rPr lang="en-GB"/>
              <a:t>CIS041-3 Advanced Information Technology</a:t>
            </a:r>
            <a:endParaRPr lang="en-US" dirty="0"/>
          </a:p>
        </p:txBody>
      </p:sp>
      <p:cxnSp>
        <p:nvCxnSpPr>
          <p:cNvPr id="6" name="Straight Connector 5">
            <a:extLst>
              <a:ext uri="{FF2B5EF4-FFF2-40B4-BE49-F238E27FC236}">
                <a16:creationId xmlns:a16="http://schemas.microsoft.com/office/drawing/2014/main" id="{847E8333-C829-F84B-3B99-1846717D59B3}"/>
              </a:ext>
            </a:extLst>
          </p:cNvPr>
          <p:cNvCxnSpPr/>
          <p:nvPr userDrawn="1"/>
        </p:nvCxnSpPr>
        <p:spPr bwMode="auto">
          <a:xfrm>
            <a:off x="1600200" y="1196752"/>
            <a:ext cx="7010400" cy="0"/>
          </a:xfrm>
          <a:prstGeom prst="line">
            <a:avLst/>
          </a:prstGeom>
          <a:ln>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227002041"/>
      </p:ext>
    </p:extLst>
  </p:cSld>
  <p:clrMapOvr>
    <a:masterClrMapping/>
  </p:clrMapOvr>
  <p:transition spd="slow">
    <p:zoom dir="in"/>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7" name="Date Placeholder 2"/>
          <p:cNvSpPr>
            <a:spLocks noGrp="1"/>
          </p:cNvSpPr>
          <p:nvPr>
            <p:ph type="dt" sz="half" idx="10"/>
          </p:nvPr>
        </p:nvSpPr>
        <p:spPr>
          <a:xfrm>
            <a:off x="8257601" y="6309320"/>
            <a:ext cx="693440" cy="365125"/>
          </a:xfrm>
          <a:prstGeom prst="rect">
            <a:avLst/>
          </a:prstGeom>
        </p:spPr>
        <p:txBody>
          <a:bodyPr/>
          <a:lstStyle>
            <a:lvl1pPr>
              <a:defRPr sz="1200"/>
            </a:lvl1pPr>
          </a:lstStyle>
          <a:p>
            <a:r>
              <a:rPr lang="en-US"/>
              <a:t>‹#›</a:t>
            </a:r>
            <a:endParaRPr lang="en-US" dirty="0"/>
          </a:p>
        </p:txBody>
      </p:sp>
      <p:sp>
        <p:nvSpPr>
          <p:cNvPr id="8" name="Footer Placeholder 3"/>
          <p:cNvSpPr>
            <a:spLocks noGrp="1"/>
          </p:cNvSpPr>
          <p:nvPr>
            <p:ph type="ftr" sz="quarter" idx="11"/>
          </p:nvPr>
        </p:nvSpPr>
        <p:spPr>
          <a:xfrm>
            <a:off x="179512" y="6309320"/>
            <a:ext cx="4392488" cy="365125"/>
          </a:xfrm>
        </p:spPr>
        <p:txBody>
          <a:bodyPr/>
          <a:lstStyle/>
          <a:p>
            <a:pPr algn="l"/>
            <a:r>
              <a:rPr lang="en-GB"/>
              <a:t>CIS041-3 Advanced Information Technology</a:t>
            </a:r>
            <a:endParaRPr lang="en-US" dirty="0"/>
          </a:p>
        </p:txBody>
      </p:sp>
      <p:cxnSp>
        <p:nvCxnSpPr>
          <p:cNvPr id="4" name="Straight Connector 3">
            <a:extLst>
              <a:ext uri="{FF2B5EF4-FFF2-40B4-BE49-F238E27FC236}">
                <a16:creationId xmlns:a16="http://schemas.microsoft.com/office/drawing/2014/main" id="{D7CF3D2D-3013-31D8-1A1A-AC5A95C17DAF}"/>
              </a:ext>
            </a:extLst>
          </p:cNvPr>
          <p:cNvCxnSpPr/>
          <p:nvPr userDrawn="1"/>
        </p:nvCxnSpPr>
        <p:spPr bwMode="auto">
          <a:xfrm>
            <a:off x="1600200" y="1177888"/>
            <a:ext cx="7010400" cy="0"/>
          </a:xfrm>
          <a:prstGeom prst="line">
            <a:avLst/>
          </a:prstGeom>
          <a:ln>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503743"/>
      </p:ext>
    </p:extLst>
  </p:cSld>
  <p:clrMapOvr>
    <a:masterClrMapping/>
  </p:clrMapOvr>
  <p:transition spd="slow">
    <p:zoom dir="in"/>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cSld name="1_Title Slide">
    <p:bg>
      <p:bgPr>
        <a:solidFill>
          <a:srgbClr val="233337"/>
        </a:solidFill>
        <a:effectLst/>
      </p:bgPr>
    </p:bg>
    <p:spTree>
      <p:nvGrpSpPr>
        <p:cNvPr id="1" name=""/>
        <p:cNvGrpSpPr/>
        <p:nvPr/>
      </p:nvGrpSpPr>
      <p:grpSpPr>
        <a:xfrm>
          <a:off x="0" y="0"/>
          <a:ext cx="0" cy="0"/>
          <a:chOff x="0" y="0"/>
          <a:chExt cx="0" cy="0"/>
        </a:xfrm>
      </p:grpSpPr>
      <p:sp>
        <p:nvSpPr>
          <p:cNvPr id="4" name="TextBox 3"/>
          <p:cNvSpPr txBox="1"/>
          <p:nvPr/>
        </p:nvSpPr>
        <p:spPr>
          <a:xfrm>
            <a:off x="1084263" y="1981200"/>
            <a:ext cx="3013075" cy="646113"/>
          </a:xfrm>
          <a:prstGeom prst="rect">
            <a:avLst/>
          </a:prstGeom>
          <a:noFill/>
        </p:spPr>
        <p:txBody>
          <a:bodyPr wrap="none">
            <a:spAutoFit/>
          </a:bodyPr>
          <a:lstStyle/>
          <a:p>
            <a:pPr>
              <a:defRPr/>
            </a:pPr>
            <a:r>
              <a:rPr lang="en-US" sz="3600">
                <a:solidFill>
                  <a:srgbClr val="FBFCFF"/>
                </a:solidFill>
                <a:latin typeface="Calibri" charset="0"/>
                <a:ea typeface="Arial Unicode MS" charset="0"/>
              </a:rPr>
              <a:t>Introduction to</a:t>
            </a:r>
          </a:p>
        </p:txBody>
      </p:sp>
      <p:sp>
        <p:nvSpPr>
          <p:cNvPr id="5" name="Rectangle 4"/>
          <p:cNvSpPr/>
          <p:nvPr/>
        </p:nvSpPr>
        <p:spPr>
          <a:xfrm>
            <a:off x="0" y="0"/>
            <a:ext cx="9144000" cy="304800"/>
          </a:xfrm>
          <a:prstGeom prst="rect">
            <a:avLst/>
          </a:prstGeom>
          <a:solidFill>
            <a:srgbClr val="139CB7"/>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Arial Unicode MS" charset="0"/>
              <a:cs typeface="Arial Unicode MS" charset="0"/>
            </a:endParaRPr>
          </a:p>
        </p:txBody>
      </p:sp>
      <p:sp>
        <p:nvSpPr>
          <p:cNvPr id="6" name="Rectangle 5"/>
          <p:cNvSpPr/>
          <p:nvPr/>
        </p:nvSpPr>
        <p:spPr>
          <a:xfrm>
            <a:off x="830263" y="2590800"/>
            <a:ext cx="5646737" cy="830263"/>
          </a:xfrm>
          <a:prstGeom prst="rect">
            <a:avLst/>
          </a:prstGeom>
        </p:spPr>
        <p:txBody>
          <a:bodyPr wrap="none">
            <a:spAutoFit/>
          </a:bodyPr>
          <a:lstStyle/>
          <a:p>
            <a:pPr>
              <a:defRPr/>
            </a:pPr>
            <a:r>
              <a:rPr lang="en-US" sz="4800" b="1">
                <a:solidFill>
                  <a:srgbClr val="139CB7"/>
                </a:solidFill>
                <a:latin typeface="Calibri" charset="0"/>
                <a:ea typeface="Arial Unicode MS" charset="0"/>
              </a:rPr>
              <a:t>Information Retrieval</a:t>
            </a:r>
          </a:p>
        </p:txBody>
      </p:sp>
      <p:sp>
        <p:nvSpPr>
          <p:cNvPr id="3" name="Subtitle 2"/>
          <p:cNvSpPr>
            <a:spLocks noGrp="1"/>
          </p:cNvSpPr>
          <p:nvPr>
            <p:ph type="subTitle" idx="1"/>
          </p:nvPr>
        </p:nvSpPr>
        <p:spPr>
          <a:xfrm>
            <a:off x="1371600" y="3886200"/>
            <a:ext cx="6400800" cy="2362200"/>
          </a:xfrm>
        </p:spPr>
        <p:txBody>
          <a:bodyPr/>
          <a:lstStyle>
            <a:lvl1pPr marL="0" indent="0" algn="ctr">
              <a:buNone/>
              <a:defRPr>
                <a:solidFill>
                  <a:srgbClr val="43708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7" name="Date Placeholder 3"/>
          <p:cNvSpPr>
            <a:spLocks noGrp="1"/>
          </p:cNvSpPr>
          <p:nvPr>
            <p:ph type="dt" sz="half" idx="10"/>
          </p:nvPr>
        </p:nvSpPr>
        <p:spPr/>
        <p:txBody>
          <a:bodyPr/>
          <a:lstStyle>
            <a:lvl1pPr>
              <a:defRPr>
                <a:solidFill>
                  <a:srgbClr val="437085"/>
                </a:solidFill>
              </a:defRPr>
            </a:lvl1pPr>
          </a:lstStyle>
          <a:p>
            <a:pPr>
              <a:defRPr/>
            </a:pPr>
            <a:r>
              <a:rPr lang="en-US"/>
              <a:t>‹#›</a:t>
            </a:r>
          </a:p>
        </p:txBody>
      </p:sp>
      <p:sp>
        <p:nvSpPr>
          <p:cNvPr id="8" name="Footer Placeholder 4"/>
          <p:cNvSpPr>
            <a:spLocks noGrp="1"/>
          </p:cNvSpPr>
          <p:nvPr>
            <p:ph type="ftr" sz="quarter" idx="11"/>
          </p:nvPr>
        </p:nvSpPr>
        <p:spPr/>
        <p:txBody>
          <a:bodyPr/>
          <a:lstStyle>
            <a:lvl1pPr>
              <a:defRPr>
                <a:solidFill>
                  <a:srgbClr val="437085"/>
                </a:solidFill>
              </a:defRPr>
            </a:lvl1pPr>
          </a:lstStyle>
          <a:p>
            <a:pPr>
              <a:defRPr/>
            </a:pPr>
            <a:r>
              <a:rPr lang="en-US"/>
              <a:t>CIS041-3 Advanced Information Technology</a:t>
            </a:r>
          </a:p>
        </p:txBody>
      </p:sp>
      <p:sp>
        <p:nvSpPr>
          <p:cNvPr id="9" name="Slide Number Placeholder 5"/>
          <p:cNvSpPr>
            <a:spLocks noGrp="1"/>
          </p:cNvSpPr>
          <p:nvPr>
            <p:ph type="sldNum" sz="quarter" idx="12"/>
          </p:nvPr>
        </p:nvSpPr>
        <p:spPr/>
        <p:txBody>
          <a:bodyPr/>
          <a:lstStyle>
            <a:lvl1pPr>
              <a:defRPr>
                <a:solidFill>
                  <a:srgbClr val="437085"/>
                </a:solidFill>
              </a:defRPr>
            </a:lvl1pPr>
          </a:lstStyle>
          <a:p>
            <a:fld id="{35FB3C54-3D1D-C348-A420-03894B8BD6A6}" type="slidenum">
              <a:rPr lang="en-US"/>
              <a:pPr/>
              <a:t>‹#›</a:t>
            </a:fld>
            <a:endParaRPr lang="en-US"/>
          </a:p>
        </p:txBody>
      </p:sp>
    </p:spTree>
    <p:extLst>
      <p:ext uri="{BB962C8B-B14F-4D97-AF65-F5344CB8AC3E}">
        <p14:creationId xmlns:p14="http://schemas.microsoft.com/office/powerpoint/2010/main" val="2680976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en-US"/>
              <a:t>Click to edit Master title style</a:t>
            </a:r>
          </a:p>
        </p:txBody>
      </p:sp>
      <p:sp>
        <p:nvSpPr>
          <p:cNvPr id="3" name="Text Placeholder 2"/>
          <p:cNvSpPr>
            <a:spLocks noGrp="1"/>
          </p:cNvSpPr>
          <p:nvPr>
            <p:ph type="body" sz="half" idx="1"/>
          </p:nvPr>
        </p:nvSpPr>
        <p:spPr>
          <a:xfrm>
            <a:off x="685800" y="1752600"/>
            <a:ext cx="3810000" cy="4876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752600"/>
            <a:ext cx="38100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r>
              <a:rPr lang="en-US"/>
              <a:t>‹#›</a:t>
            </a:r>
          </a:p>
        </p:txBody>
      </p:sp>
      <p:sp>
        <p:nvSpPr>
          <p:cNvPr id="6" name="Footer Placeholder 4"/>
          <p:cNvSpPr>
            <a:spLocks noGrp="1"/>
          </p:cNvSpPr>
          <p:nvPr>
            <p:ph type="ftr" sz="quarter" idx="11"/>
          </p:nvPr>
        </p:nvSpPr>
        <p:spPr/>
        <p:txBody>
          <a:bodyPr/>
          <a:lstStyle>
            <a:lvl1pPr>
              <a:defRPr/>
            </a:lvl1pPr>
          </a:lstStyle>
          <a:p>
            <a:pPr>
              <a:defRPr/>
            </a:pPr>
            <a:r>
              <a:rPr lang="en-US"/>
              <a:t>CIS041-3 Advanced Information Technology</a:t>
            </a:r>
          </a:p>
        </p:txBody>
      </p:sp>
      <p:sp>
        <p:nvSpPr>
          <p:cNvPr id="7" name="Slide Number Placeholder 5"/>
          <p:cNvSpPr>
            <a:spLocks noGrp="1"/>
          </p:cNvSpPr>
          <p:nvPr>
            <p:ph type="sldNum" sz="quarter" idx="12"/>
          </p:nvPr>
        </p:nvSpPr>
        <p:spPr/>
        <p:txBody>
          <a:bodyPr/>
          <a:lstStyle>
            <a:lvl1pPr>
              <a:defRPr/>
            </a:lvl1pPr>
          </a:lstStyle>
          <a:p>
            <a:fld id="{7EACF392-58D8-1B4E-B943-6008264DDE03}" type="slidenum">
              <a:rPr lang="en-US"/>
              <a:pPr/>
              <a:t>‹#›</a:t>
            </a:fld>
            <a:endParaRPr lang="en-US"/>
          </a:p>
        </p:txBody>
      </p:sp>
    </p:spTree>
    <p:extLst>
      <p:ext uri="{BB962C8B-B14F-4D97-AF65-F5344CB8AC3E}">
        <p14:creationId xmlns:p14="http://schemas.microsoft.com/office/powerpoint/2010/main" val="304680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194" name="Rectangle 3"/>
          <p:cNvSpPr>
            <a:spLocks noGrp="1" noChangeArrowheads="1"/>
          </p:cNvSpPr>
          <p:nvPr>
            <p:ph type="body" idx="1"/>
          </p:nvPr>
        </p:nvSpPr>
        <p:spPr bwMode="auto">
          <a:xfrm>
            <a:off x="1600200" y="1556792"/>
            <a:ext cx="7010400" cy="468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195" name="Rectangle 9"/>
          <p:cNvSpPr>
            <a:spLocks noGrp="1" noChangeArrowheads="1"/>
          </p:cNvSpPr>
          <p:nvPr>
            <p:ph type="title"/>
          </p:nvPr>
        </p:nvSpPr>
        <p:spPr bwMode="auto">
          <a:xfrm>
            <a:off x="1600200" y="373856"/>
            <a:ext cx="7010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46" name="Text Box 22"/>
          <p:cNvSpPr txBox="1">
            <a:spLocks noChangeArrowheads="1"/>
          </p:cNvSpPr>
          <p:nvPr userDrawn="1"/>
        </p:nvSpPr>
        <p:spPr bwMode="auto">
          <a:xfrm>
            <a:off x="2879725" y="5772150"/>
            <a:ext cx="184150" cy="428625"/>
          </a:xfrm>
          <a:prstGeom prst="rect">
            <a:avLst/>
          </a:prstGeom>
          <a:noFill/>
          <a:ln w="9525">
            <a:noFill/>
            <a:miter lim="800000"/>
            <a:headEnd/>
            <a:tailEnd/>
          </a:ln>
          <a:effectLst/>
        </p:spPr>
        <p:txBody>
          <a:bodyPr wrap="none">
            <a:spAutoFit/>
          </a:bodyPr>
          <a:lstStyle/>
          <a:p>
            <a:pPr algn="ctr" eaLnBrk="0" hangingPunct="0">
              <a:defRPr/>
            </a:pPr>
            <a:endParaRPr lang="en-US" b="0">
              <a:ea typeface="ＭＳ Ｐゴシック" charset="-128"/>
              <a:cs typeface="+mn-cs"/>
            </a:endParaRPr>
          </a:p>
        </p:txBody>
      </p:sp>
      <p:pic>
        <p:nvPicPr>
          <p:cNvPr id="8199" name="Picture 28" descr="Beds_Logo_small.gif                                            000002DDnbessis                        C0D0C79C:"/>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0" y="0"/>
            <a:ext cx="1443038" cy="143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179512" y="6309320"/>
            <a:ext cx="4392488" cy="365125"/>
          </a:xfrm>
          <a:prstGeom prst="rect">
            <a:avLst/>
          </a:prstGeom>
        </p:spPr>
        <p:txBody>
          <a:bodyPr vert="horz" lIns="91440" tIns="45720" rIns="91440" bIns="45720" rtlCol="0" anchor="ctr"/>
          <a:lstStyle>
            <a:lvl1pPr algn="ctr">
              <a:defRPr sz="1200" b="0" i="0">
                <a:solidFill>
                  <a:srgbClr val="B2B2B2"/>
                </a:solidFill>
                <a:latin typeface="+mn-lt"/>
              </a:defRPr>
            </a:lvl1pPr>
          </a:lstStyle>
          <a:p>
            <a:pPr algn="l"/>
            <a:r>
              <a:rPr lang="en-GB"/>
              <a:t>CIS041-3 Advanced Information Technology</a:t>
            </a:r>
            <a:endParaRPr lang="en-US" dirty="0"/>
          </a:p>
        </p:txBody>
      </p:sp>
      <p:sp>
        <p:nvSpPr>
          <p:cNvPr id="2" name="Date Placeholder 6">
            <a:extLst>
              <a:ext uri="{FF2B5EF4-FFF2-40B4-BE49-F238E27FC236}">
                <a16:creationId xmlns:a16="http://schemas.microsoft.com/office/drawing/2014/main" id="{CD8E5340-BE14-44E5-DB64-05DBA69C3209}"/>
              </a:ext>
            </a:extLst>
          </p:cNvPr>
          <p:cNvSpPr>
            <a:spLocks noGrp="1"/>
          </p:cNvSpPr>
          <p:nvPr>
            <p:ph type="dt" sz="half" idx="2"/>
          </p:nvPr>
        </p:nvSpPr>
        <p:spPr>
          <a:xfrm>
            <a:off x="8316416" y="6309320"/>
            <a:ext cx="693440" cy="365125"/>
          </a:xfrm>
          <a:prstGeom prst="rect">
            <a:avLst/>
          </a:prstGeom>
        </p:spPr>
        <p:txBody>
          <a:bodyPr/>
          <a:lstStyle>
            <a:lvl1pPr>
              <a:defRPr sz="1400"/>
            </a:lvl1pPr>
          </a:lstStyle>
          <a:p>
            <a:r>
              <a:rPr lang="en-US"/>
              <a:t>‹#›</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8" r:id="rId3"/>
    <p:sldLayoutId id="2147483651" r:id="rId4"/>
    <p:sldLayoutId id="2147483652" r:id="rId5"/>
    <p:sldLayoutId id="2147483654" r:id="rId6"/>
    <p:sldLayoutId id="2147483659" r:id="rId7"/>
    <p:sldLayoutId id="2147483660" r:id="rId8"/>
  </p:sldLayoutIdLst>
  <p:transition spd="slow">
    <p:zoom dir="in"/>
  </p:transition>
  <p:hf hdr="0" dt="0"/>
  <p:txStyles>
    <p:titleStyle>
      <a:lvl1pPr algn="r" rtl="0" eaLnBrk="0" fontAlgn="base" hangingPunct="0">
        <a:spcBef>
          <a:spcPct val="0"/>
        </a:spcBef>
        <a:spcAft>
          <a:spcPct val="0"/>
        </a:spcAft>
        <a:defRPr sz="3600" b="1">
          <a:solidFill>
            <a:schemeClr val="tx2"/>
          </a:solidFill>
          <a:latin typeface="+mj-lt"/>
          <a:ea typeface="MS PGothic" charset="0"/>
          <a:cs typeface="MS PGothic" charset="0"/>
        </a:defRPr>
      </a:lvl1pPr>
      <a:lvl2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2pPr>
      <a:lvl3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3pPr>
      <a:lvl4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4pPr>
      <a:lvl5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5pPr>
      <a:lvl6pPr marL="457200" algn="l" rtl="0" eaLnBrk="0" fontAlgn="base" hangingPunct="0">
        <a:spcBef>
          <a:spcPct val="0"/>
        </a:spcBef>
        <a:spcAft>
          <a:spcPct val="0"/>
        </a:spcAft>
        <a:defRPr sz="3200" b="1">
          <a:solidFill>
            <a:schemeClr val="tx2"/>
          </a:solidFill>
          <a:latin typeface="Times New Roman" charset="0"/>
        </a:defRPr>
      </a:lvl6pPr>
      <a:lvl7pPr marL="914400" algn="l" rtl="0" eaLnBrk="0" fontAlgn="base" hangingPunct="0">
        <a:spcBef>
          <a:spcPct val="0"/>
        </a:spcBef>
        <a:spcAft>
          <a:spcPct val="0"/>
        </a:spcAft>
        <a:defRPr sz="3200" b="1">
          <a:solidFill>
            <a:schemeClr val="tx2"/>
          </a:solidFill>
          <a:latin typeface="Times New Roman" charset="0"/>
        </a:defRPr>
      </a:lvl7pPr>
      <a:lvl8pPr marL="1371600" algn="l" rtl="0" eaLnBrk="0" fontAlgn="base" hangingPunct="0">
        <a:spcBef>
          <a:spcPct val="0"/>
        </a:spcBef>
        <a:spcAft>
          <a:spcPct val="0"/>
        </a:spcAft>
        <a:defRPr sz="3200" b="1">
          <a:solidFill>
            <a:schemeClr val="tx2"/>
          </a:solidFill>
          <a:latin typeface="Times New Roman" charset="0"/>
        </a:defRPr>
      </a:lvl8pPr>
      <a:lvl9pPr marL="1828800" algn="l" rtl="0" eaLnBrk="0" fontAlgn="base" hangingPunct="0">
        <a:spcBef>
          <a:spcPct val="0"/>
        </a:spcBef>
        <a:spcAft>
          <a:spcPct val="0"/>
        </a:spcAft>
        <a:defRPr sz="3200" b="1">
          <a:solidFill>
            <a:schemeClr val="tx2"/>
          </a:solidFill>
          <a:latin typeface="Times New Roman" charset="0"/>
        </a:defRPr>
      </a:lvl9pPr>
    </p:titleStyle>
    <p:bodyStyle>
      <a:lvl1pPr marL="385763" indent="-385763" algn="l" rtl="0" eaLnBrk="0" fontAlgn="base" hangingPunct="0">
        <a:spcBef>
          <a:spcPct val="20000"/>
        </a:spcBef>
        <a:spcAft>
          <a:spcPct val="0"/>
        </a:spcAft>
        <a:buClr>
          <a:srgbClr val="CC0000"/>
        </a:buClr>
        <a:buChar char="•"/>
        <a:defRPr sz="2800" b="0" i="0">
          <a:solidFill>
            <a:srgbClr val="003366"/>
          </a:solidFill>
          <a:latin typeface="+mn-lt"/>
          <a:ea typeface="MS PGothic" charset="0"/>
          <a:cs typeface="MS PGothic" charset="0"/>
        </a:defRPr>
      </a:lvl1pPr>
      <a:lvl2pPr marL="1146175" indent="-473075" algn="l" rtl="0" eaLnBrk="0" fontAlgn="base" hangingPunct="0">
        <a:spcBef>
          <a:spcPct val="20000"/>
        </a:spcBef>
        <a:spcAft>
          <a:spcPct val="0"/>
        </a:spcAft>
        <a:buClr>
          <a:srgbClr val="A80000"/>
        </a:buClr>
        <a:buSzPct val="80000"/>
        <a:buFont typeface="Arial"/>
        <a:buChar char="•"/>
        <a:defRPr sz="2400" b="0" i="0">
          <a:solidFill>
            <a:srgbClr val="003366"/>
          </a:solidFill>
          <a:latin typeface="+mn-lt"/>
          <a:ea typeface="MS PGothic" charset="0"/>
          <a:cs typeface="MS PGothic" charset="0"/>
        </a:defRPr>
      </a:lvl2pPr>
      <a:lvl3pPr marL="2327275" indent="-342900" algn="l" rtl="0" eaLnBrk="0" fontAlgn="base" hangingPunct="0">
        <a:spcBef>
          <a:spcPct val="20000"/>
        </a:spcBef>
        <a:spcAft>
          <a:spcPct val="0"/>
        </a:spcAft>
        <a:buSzPct val="60000"/>
        <a:buFont typeface="Arial"/>
        <a:buChar char="•"/>
        <a:defRPr sz="2000">
          <a:solidFill>
            <a:schemeClr val="tx1"/>
          </a:solidFill>
          <a:latin typeface="+mn-lt"/>
          <a:ea typeface="MS PGothic" charset="0"/>
          <a:cs typeface="MS PGothic" charset="0"/>
        </a:defRPr>
      </a:lvl3pPr>
      <a:lvl4pPr marL="2632075" indent="-228600" algn="l" rtl="0" eaLnBrk="0" fontAlgn="base" hangingPunct="0">
        <a:spcBef>
          <a:spcPct val="20000"/>
        </a:spcBef>
        <a:spcAft>
          <a:spcPct val="0"/>
        </a:spcAft>
        <a:buSzPct val="50000"/>
        <a:buFontTx/>
        <a:buChar char="–"/>
        <a:defRPr sz="1800" b="0" i="0" baseline="0">
          <a:solidFill>
            <a:schemeClr val="tx1"/>
          </a:solidFill>
          <a:latin typeface="+mn-lt"/>
          <a:ea typeface="MS PGothic" charset="0"/>
          <a:cs typeface="MS PGothic" charset="0"/>
        </a:defRPr>
      </a:lvl4pPr>
      <a:lvl5pPr marL="3051175" indent="-228600" algn="l" rtl="0" eaLnBrk="0" fontAlgn="base" hangingPunct="0">
        <a:spcBef>
          <a:spcPct val="20000"/>
        </a:spcBef>
        <a:spcAft>
          <a:spcPct val="0"/>
        </a:spcAft>
        <a:buChar char="»"/>
        <a:defRPr sz="1600" b="0" i="0">
          <a:solidFill>
            <a:schemeClr val="tx1"/>
          </a:solidFill>
          <a:latin typeface="+mn-lt"/>
          <a:ea typeface="MS PGothic" charset="0"/>
          <a:cs typeface="MS PGothic" charset="0"/>
        </a:defRPr>
      </a:lvl5pPr>
      <a:lvl6pPr marL="35083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6pPr>
      <a:lvl7pPr marL="39655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7pPr>
      <a:lvl8pPr marL="44227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8pPr>
      <a:lvl9pPr marL="48799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oleObject" Target="../embeddings/oleObject4.bin"/><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oleObject" Target="../embeddings/oleObject5.bin"/></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oleObject" Target="../embeddings/oleObject6.bin"/><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tartarus.org/~martin/PorterStemmer/" TargetMode="External"/><Relationship Id="rId2" Type="http://schemas.openxmlformats.org/officeDocument/2006/relationships/hyperlink" Target="http://www.9ol.es/porter_js_demo.html"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oleObject" Target="../embeddings/oleObject4.bin"/><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oleObject" Target="../embeddings/oleObject5.bin"/></Relationships>
</file>

<file path=ppt/slides/_rels/slide6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oleObject" Target="../embeddings/oleObject6.bin"/><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6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hyperlink" Target="https://www.geeksforgeeks.org/document-retrieval-using-boolean-model-and-vector-space-model/"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a:extLst>
              <a:ext uri="{FF2B5EF4-FFF2-40B4-BE49-F238E27FC236}">
                <a16:creationId xmlns:a16="http://schemas.microsoft.com/office/drawing/2014/main" id="{5CC6E7A5-68E1-4C20-995B-711BA381D782}"/>
              </a:ext>
            </a:extLst>
          </p:cNvPr>
          <p:cNvSpPr>
            <a:spLocks noGrp="1"/>
          </p:cNvSpPr>
          <p:nvPr>
            <p:ph type="subTitle" idx="1"/>
          </p:nvPr>
        </p:nvSpPr>
        <p:spPr>
          <a:xfrm>
            <a:off x="1547664" y="4077072"/>
            <a:ext cx="6400800" cy="2106801"/>
          </a:xfrm>
        </p:spPr>
        <p:txBody>
          <a:bodyPr/>
          <a:lstStyle/>
          <a:p>
            <a:endParaRPr lang="en-US" dirty="0"/>
          </a:p>
          <a:p>
            <a:r>
              <a:rPr lang="en-US" dirty="0"/>
              <a:t>Gangmin Li</a:t>
            </a:r>
          </a:p>
          <a:p>
            <a:r>
              <a:rPr lang="en-US" dirty="0"/>
              <a:t>(Office hours: 13:00-17:00 every Friday)</a:t>
            </a:r>
          </a:p>
        </p:txBody>
      </p:sp>
      <p:sp>
        <p:nvSpPr>
          <p:cNvPr id="3" name="TextBox 2">
            <a:extLst>
              <a:ext uri="{FF2B5EF4-FFF2-40B4-BE49-F238E27FC236}">
                <a16:creationId xmlns:a16="http://schemas.microsoft.com/office/drawing/2014/main" id="{8AEF7CE0-300F-D558-7E8B-9BE7A2C6A0EA}"/>
              </a:ext>
            </a:extLst>
          </p:cNvPr>
          <p:cNvSpPr txBox="1"/>
          <p:nvPr/>
        </p:nvSpPr>
        <p:spPr>
          <a:xfrm>
            <a:off x="1617440" y="980728"/>
            <a:ext cx="6480720" cy="430887"/>
          </a:xfrm>
          <a:prstGeom prst="rect">
            <a:avLst/>
          </a:prstGeom>
          <a:noFill/>
        </p:spPr>
        <p:txBody>
          <a:bodyPr wrap="square">
            <a:spAutoFit/>
          </a:bodyPr>
          <a:lstStyle/>
          <a:p>
            <a:r>
              <a:rPr lang="en-GB" dirty="0">
                <a:solidFill>
                  <a:srgbClr val="C00000"/>
                </a:solidFill>
              </a:rPr>
              <a:t>CIS041-3</a:t>
            </a:r>
            <a:r>
              <a:rPr lang="en-GB" dirty="0"/>
              <a:t> </a:t>
            </a:r>
            <a:r>
              <a:rPr lang="en-GB" dirty="0">
                <a:solidFill>
                  <a:srgbClr val="00B050"/>
                </a:solidFill>
              </a:rPr>
              <a:t>Advanced Information Technology</a:t>
            </a:r>
          </a:p>
        </p:txBody>
      </p:sp>
      <p:sp>
        <p:nvSpPr>
          <p:cNvPr id="4" name="Title 1">
            <a:extLst>
              <a:ext uri="{FF2B5EF4-FFF2-40B4-BE49-F238E27FC236}">
                <a16:creationId xmlns:a16="http://schemas.microsoft.com/office/drawing/2014/main" id="{CF55D318-ECD4-38DB-E6FC-2AB6EB9A600F}"/>
              </a:ext>
            </a:extLst>
          </p:cNvPr>
          <p:cNvSpPr txBox="1">
            <a:spLocks/>
          </p:cNvSpPr>
          <p:nvPr/>
        </p:nvSpPr>
        <p:spPr bwMode="auto">
          <a:xfrm>
            <a:off x="685800" y="1844824"/>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chemeClr val="tx2"/>
                </a:solidFill>
                <a:latin typeface="+mj-lt"/>
                <a:ea typeface="MS PGothic" charset="0"/>
                <a:cs typeface="MS PGothic" charset="0"/>
              </a:defRPr>
            </a:lvl1pPr>
            <a:lvl2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2pPr>
            <a:lvl3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3pPr>
            <a:lvl4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4pPr>
            <a:lvl5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5pPr>
            <a:lvl6pPr marL="457200" algn="l" rtl="0" eaLnBrk="0" fontAlgn="base" hangingPunct="0">
              <a:spcBef>
                <a:spcPct val="0"/>
              </a:spcBef>
              <a:spcAft>
                <a:spcPct val="0"/>
              </a:spcAft>
              <a:defRPr sz="3200" b="1">
                <a:solidFill>
                  <a:schemeClr val="tx2"/>
                </a:solidFill>
                <a:latin typeface="Times New Roman" charset="0"/>
              </a:defRPr>
            </a:lvl6pPr>
            <a:lvl7pPr marL="914400" algn="l" rtl="0" eaLnBrk="0" fontAlgn="base" hangingPunct="0">
              <a:spcBef>
                <a:spcPct val="0"/>
              </a:spcBef>
              <a:spcAft>
                <a:spcPct val="0"/>
              </a:spcAft>
              <a:defRPr sz="3200" b="1">
                <a:solidFill>
                  <a:schemeClr val="tx2"/>
                </a:solidFill>
                <a:latin typeface="Times New Roman" charset="0"/>
              </a:defRPr>
            </a:lvl7pPr>
            <a:lvl8pPr marL="1371600" algn="l" rtl="0" eaLnBrk="0" fontAlgn="base" hangingPunct="0">
              <a:spcBef>
                <a:spcPct val="0"/>
              </a:spcBef>
              <a:spcAft>
                <a:spcPct val="0"/>
              </a:spcAft>
              <a:defRPr sz="3200" b="1">
                <a:solidFill>
                  <a:schemeClr val="tx2"/>
                </a:solidFill>
                <a:latin typeface="Times New Roman" charset="0"/>
              </a:defRPr>
            </a:lvl8pPr>
            <a:lvl9pPr marL="1828800" algn="l" rtl="0" eaLnBrk="0" fontAlgn="base" hangingPunct="0">
              <a:spcBef>
                <a:spcPct val="0"/>
              </a:spcBef>
              <a:spcAft>
                <a:spcPct val="0"/>
              </a:spcAft>
              <a:defRPr sz="3200" b="1">
                <a:solidFill>
                  <a:schemeClr val="tx2"/>
                </a:solidFill>
                <a:latin typeface="Times New Roman" charset="0"/>
              </a:defRPr>
            </a:lvl9pPr>
          </a:lstStyle>
          <a:p>
            <a:r>
              <a:rPr lang="en-US" kern="0" dirty="0"/>
              <a:t>Information Retrieval 1</a:t>
            </a:r>
          </a:p>
          <a:p>
            <a:r>
              <a:rPr lang="en-US" kern="0" dirty="0"/>
              <a:t>Inverted index &amp; Boolean mode</a:t>
            </a:r>
          </a:p>
        </p:txBody>
      </p:sp>
    </p:spTree>
    <p:extLst>
      <p:ext uri="{BB962C8B-B14F-4D97-AF65-F5344CB8AC3E}">
        <p14:creationId xmlns:p14="http://schemas.microsoft.com/office/powerpoint/2010/main" val="3269523725"/>
      </p:ext>
    </p:extLst>
  </p:cSld>
  <p:clrMapOvr>
    <a:masterClrMapping/>
  </p:clrMapOvr>
  <p:transition spd="slow">
    <p:zoom dir="in"/>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60158-36AD-82D5-9544-36E54EBB6617}"/>
              </a:ext>
            </a:extLst>
          </p:cNvPr>
          <p:cNvSpPr>
            <a:spLocks noGrp="1"/>
          </p:cNvSpPr>
          <p:nvPr>
            <p:ph type="title"/>
          </p:nvPr>
        </p:nvSpPr>
        <p:spPr>
          <a:xfrm>
            <a:off x="820400" y="332656"/>
            <a:ext cx="8071048" cy="685800"/>
          </a:xfrm>
        </p:spPr>
        <p:txBody>
          <a:bodyPr/>
          <a:lstStyle/>
          <a:p>
            <a:r>
              <a:rPr lang="en-GB" dirty="0"/>
              <a:t>Definition of information Retrieval</a:t>
            </a:r>
          </a:p>
        </p:txBody>
      </p:sp>
      <p:sp>
        <p:nvSpPr>
          <p:cNvPr id="3" name="Content Placeholder 2">
            <a:extLst>
              <a:ext uri="{FF2B5EF4-FFF2-40B4-BE49-F238E27FC236}">
                <a16:creationId xmlns:a16="http://schemas.microsoft.com/office/drawing/2014/main" id="{42F87FCB-0D3D-7842-35B0-967A2797CFCF}"/>
              </a:ext>
            </a:extLst>
          </p:cNvPr>
          <p:cNvSpPr>
            <a:spLocks noGrp="1"/>
          </p:cNvSpPr>
          <p:nvPr>
            <p:ph idx="1"/>
          </p:nvPr>
        </p:nvSpPr>
        <p:spPr>
          <a:xfrm>
            <a:off x="680492" y="2132856"/>
            <a:ext cx="7783016" cy="2592288"/>
          </a:xfrm>
        </p:spPr>
        <p:txBody>
          <a:bodyPr/>
          <a:lstStyle/>
          <a:p>
            <a:pPr marL="0" indent="0">
              <a:buNone/>
            </a:pPr>
            <a:r>
              <a:rPr lang="en-GB" dirty="0"/>
              <a:t>Manning et al, 2008:</a:t>
            </a:r>
          </a:p>
          <a:p>
            <a:r>
              <a:rPr lang="en-GB" dirty="0"/>
              <a:t>Information retrieval (IR) is finding material (usually </a:t>
            </a:r>
            <a:r>
              <a:rPr lang="en-GB" dirty="0">
                <a:solidFill>
                  <a:srgbClr val="00B050"/>
                </a:solidFill>
              </a:rPr>
              <a:t>documents</a:t>
            </a:r>
            <a:r>
              <a:rPr lang="en-GB" dirty="0"/>
              <a:t>) of an </a:t>
            </a:r>
            <a:r>
              <a:rPr lang="en-GB" dirty="0">
                <a:solidFill>
                  <a:srgbClr val="00B0F0"/>
                </a:solidFill>
              </a:rPr>
              <a:t>unstructured</a:t>
            </a:r>
            <a:r>
              <a:rPr lang="en-GB" dirty="0"/>
              <a:t> nature (compare with Data in RDMS) that satisfies an information need from within large </a:t>
            </a:r>
            <a:r>
              <a:rPr lang="en-GB" dirty="0">
                <a:solidFill>
                  <a:srgbClr val="C00000"/>
                </a:solidFill>
              </a:rPr>
              <a:t>collections</a:t>
            </a:r>
            <a:r>
              <a:rPr lang="en-GB" dirty="0"/>
              <a:t> (usually stored on computers).</a:t>
            </a:r>
          </a:p>
        </p:txBody>
      </p:sp>
      <p:sp>
        <p:nvSpPr>
          <p:cNvPr id="4" name="Footer Placeholder 3">
            <a:extLst>
              <a:ext uri="{FF2B5EF4-FFF2-40B4-BE49-F238E27FC236}">
                <a16:creationId xmlns:a16="http://schemas.microsoft.com/office/drawing/2014/main" id="{2F97BC10-A704-59BC-D4FD-CAE0721A247B}"/>
              </a:ext>
            </a:extLst>
          </p:cNvPr>
          <p:cNvSpPr>
            <a:spLocks noGrp="1"/>
          </p:cNvSpPr>
          <p:nvPr>
            <p:ph type="ftr" sz="quarter" idx="11"/>
          </p:nvPr>
        </p:nvSpPr>
        <p:spPr/>
        <p:txBody>
          <a:bodyPr/>
          <a:lstStyle/>
          <a:p>
            <a:pPr algn="l"/>
            <a:r>
              <a:rPr lang="en-GB"/>
              <a:t>CIS041-3 Advanced Information Technology</a:t>
            </a:r>
            <a:endParaRPr lang="en-US" dirty="0"/>
          </a:p>
        </p:txBody>
      </p:sp>
    </p:spTree>
    <p:extLst>
      <p:ext uri="{BB962C8B-B14F-4D97-AF65-F5344CB8AC3E}">
        <p14:creationId xmlns:p14="http://schemas.microsoft.com/office/powerpoint/2010/main" val="1675591445"/>
      </p:ext>
    </p:extLst>
  </p:cSld>
  <p:clrMapOvr>
    <a:masterClrMapping/>
  </p:clrMapOvr>
  <p:transition spd="slow">
    <p:zoom dir="in"/>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BE6A0-6A5B-93C6-D892-FAFFCF2E5A83}"/>
              </a:ext>
            </a:extLst>
          </p:cNvPr>
          <p:cNvSpPr>
            <a:spLocks noGrp="1"/>
          </p:cNvSpPr>
          <p:nvPr>
            <p:ph type="title"/>
          </p:nvPr>
        </p:nvSpPr>
        <p:spPr/>
        <p:txBody>
          <a:bodyPr/>
          <a:lstStyle/>
          <a:p>
            <a:r>
              <a:rPr lang="en-GB" dirty="0"/>
              <a:t>Two major types IR today</a:t>
            </a:r>
          </a:p>
        </p:txBody>
      </p:sp>
      <p:pic>
        <p:nvPicPr>
          <p:cNvPr id="5" name="Content Placeholder 4">
            <a:extLst>
              <a:ext uri="{FF2B5EF4-FFF2-40B4-BE49-F238E27FC236}">
                <a16:creationId xmlns:a16="http://schemas.microsoft.com/office/drawing/2014/main" id="{5ABCEDDC-5F23-BFE4-0A9F-F2D24885DB6B}"/>
              </a:ext>
            </a:extLst>
          </p:cNvPr>
          <p:cNvPicPr>
            <a:picLocks noGrp="1" noChangeAspect="1"/>
          </p:cNvPicPr>
          <p:nvPr>
            <p:ph idx="1"/>
          </p:nvPr>
        </p:nvPicPr>
        <p:blipFill>
          <a:blip r:embed="rId2"/>
          <a:stretch>
            <a:fillRect/>
          </a:stretch>
        </p:blipFill>
        <p:spPr>
          <a:xfrm>
            <a:off x="467544" y="1975872"/>
            <a:ext cx="3925338" cy="3588258"/>
          </a:xfrm>
          <a:prstGeom prst="rect">
            <a:avLst/>
          </a:prstGeom>
          <a:ln>
            <a:solidFill>
              <a:srgbClr val="002060"/>
            </a:solidFill>
          </a:ln>
        </p:spPr>
      </p:pic>
      <p:sp>
        <p:nvSpPr>
          <p:cNvPr id="4" name="Footer Placeholder 3">
            <a:extLst>
              <a:ext uri="{FF2B5EF4-FFF2-40B4-BE49-F238E27FC236}">
                <a16:creationId xmlns:a16="http://schemas.microsoft.com/office/drawing/2014/main" id="{EDBCC00A-D983-9C2A-6928-AA3CEE8A134D}"/>
              </a:ext>
            </a:extLst>
          </p:cNvPr>
          <p:cNvSpPr>
            <a:spLocks noGrp="1"/>
          </p:cNvSpPr>
          <p:nvPr>
            <p:ph type="ftr" sz="quarter" idx="11"/>
          </p:nvPr>
        </p:nvSpPr>
        <p:spPr/>
        <p:txBody>
          <a:bodyPr/>
          <a:lstStyle/>
          <a:p>
            <a:pPr algn="l"/>
            <a:r>
              <a:rPr lang="en-GB"/>
              <a:t>CIS041-3 Advanced Information Technology</a:t>
            </a:r>
            <a:endParaRPr lang="en-US" dirty="0"/>
          </a:p>
        </p:txBody>
      </p:sp>
      <p:pic>
        <p:nvPicPr>
          <p:cNvPr id="7" name="Picture 6">
            <a:extLst>
              <a:ext uri="{FF2B5EF4-FFF2-40B4-BE49-F238E27FC236}">
                <a16:creationId xmlns:a16="http://schemas.microsoft.com/office/drawing/2014/main" id="{6090D7BF-081A-F18F-AD12-7BB7A5EA26A0}"/>
              </a:ext>
            </a:extLst>
          </p:cNvPr>
          <p:cNvPicPr>
            <a:picLocks noChangeAspect="1"/>
          </p:cNvPicPr>
          <p:nvPr/>
        </p:nvPicPr>
        <p:blipFill>
          <a:blip r:embed="rId3"/>
          <a:stretch>
            <a:fillRect/>
          </a:stretch>
        </p:blipFill>
        <p:spPr>
          <a:xfrm>
            <a:off x="4588570" y="1975872"/>
            <a:ext cx="4187200" cy="3588258"/>
          </a:xfrm>
          <a:prstGeom prst="rect">
            <a:avLst/>
          </a:prstGeom>
          <a:ln>
            <a:solidFill>
              <a:srgbClr val="003366"/>
            </a:solidFill>
          </a:ln>
        </p:spPr>
      </p:pic>
      <p:sp>
        <p:nvSpPr>
          <p:cNvPr id="3" name="TextBox 2">
            <a:extLst>
              <a:ext uri="{FF2B5EF4-FFF2-40B4-BE49-F238E27FC236}">
                <a16:creationId xmlns:a16="http://schemas.microsoft.com/office/drawing/2014/main" id="{7709172B-C85B-1E23-3152-92909EB42AB4}"/>
              </a:ext>
            </a:extLst>
          </p:cNvPr>
          <p:cNvSpPr txBox="1"/>
          <p:nvPr/>
        </p:nvSpPr>
        <p:spPr>
          <a:xfrm>
            <a:off x="439582" y="1387834"/>
            <a:ext cx="3853330" cy="430887"/>
          </a:xfrm>
          <a:prstGeom prst="rect">
            <a:avLst/>
          </a:prstGeom>
          <a:noFill/>
        </p:spPr>
        <p:txBody>
          <a:bodyPr wrap="square" rtlCol="0">
            <a:spAutoFit/>
          </a:bodyPr>
          <a:lstStyle/>
          <a:p>
            <a:r>
              <a:rPr lang="en-GB" dirty="0"/>
              <a:t>IR from Doc collection</a:t>
            </a:r>
          </a:p>
        </p:txBody>
      </p:sp>
      <p:sp>
        <p:nvSpPr>
          <p:cNvPr id="6" name="TextBox 5">
            <a:extLst>
              <a:ext uri="{FF2B5EF4-FFF2-40B4-BE49-F238E27FC236}">
                <a16:creationId xmlns:a16="http://schemas.microsoft.com/office/drawing/2014/main" id="{4F918B22-E548-6B47-FD55-D91BB8980BD3}"/>
              </a:ext>
            </a:extLst>
          </p:cNvPr>
          <p:cNvSpPr txBox="1"/>
          <p:nvPr/>
        </p:nvSpPr>
        <p:spPr>
          <a:xfrm>
            <a:off x="4588570" y="1387834"/>
            <a:ext cx="3853330" cy="430887"/>
          </a:xfrm>
          <a:prstGeom prst="rect">
            <a:avLst/>
          </a:prstGeom>
          <a:noFill/>
        </p:spPr>
        <p:txBody>
          <a:bodyPr wrap="square" rtlCol="0">
            <a:spAutoFit/>
          </a:bodyPr>
          <a:lstStyle/>
          <a:p>
            <a:r>
              <a:rPr lang="en-GB" dirty="0"/>
              <a:t>IR from Web</a:t>
            </a:r>
          </a:p>
        </p:txBody>
      </p:sp>
    </p:spTree>
    <p:extLst>
      <p:ext uri="{BB962C8B-B14F-4D97-AF65-F5344CB8AC3E}">
        <p14:creationId xmlns:p14="http://schemas.microsoft.com/office/powerpoint/2010/main" val="2146779928"/>
      </p:ext>
    </p:extLst>
  </p:cSld>
  <p:clrMapOvr>
    <a:masterClrMapping/>
  </p:clrMapOvr>
  <p:transition spd="slow">
    <p:zoom dir="in"/>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DF346-D50B-4A36-34AD-91B3E1323E3F}"/>
              </a:ext>
            </a:extLst>
          </p:cNvPr>
          <p:cNvSpPr>
            <a:spLocks noGrp="1"/>
          </p:cNvSpPr>
          <p:nvPr>
            <p:ph type="title"/>
          </p:nvPr>
        </p:nvSpPr>
        <p:spPr/>
        <p:txBody>
          <a:bodyPr/>
          <a:lstStyle/>
          <a:p>
            <a:r>
              <a:rPr lang="en-GB" dirty="0"/>
              <a:t>The goal of IR</a:t>
            </a:r>
          </a:p>
        </p:txBody>
      </p:sp>
      <p:sp>
        <p:nvSpPr>
          <p:cNvPr id="3" name="Content Placeholder 2">
            <a:extLst>
              <a:ext uri="{FF2B5EF4-FFF2-40B4-BE49-F238E27FC236}">
                <a16:creationId xmlns:a16="http://schemas.microsoft.com/office/drawing/2014/main" id="{A0887244-E80C-D323-8F6F-A2139720F27B}"/>
              </a:ext>
            </a:extLst>
          </p:cNvPr>
          <p:cNvSpPr>
            <a:spLocks noGrp="1"/>
          </p:cNvSpPr>
          <p:nvPr>
            <p:ph idx="1"/>
          </p:nvPr>
        </p:nvSpPr>
        <p:spPr>
          <a:xfrm>
            <a:off x="755576" y="1556792"/>
            <a:ext cx="7855024" cy="4680520"/>
          </a:xfrm>
        </p:spPr>
        <p:txBody>
          <a:bodyPr/>
          <a:lstStyle/>
          <a:p>
            <a:r>
              <a:rPr lang="en-GB" dirty="0"/>
              <a:t>Early goals of the IR: indexing text and searching for useful documents in a collection</a:t>
            </a:r>
          </a:p>
          <a:p>
            <a:r>
              <a:rPr lang="en-GB" dirty="0"/>
              <a:t>Nowadays, research in IR includes: </a:t>
            </a:r>
            <a:r>
              <a:rPr lang="en-GB" dirty="0">
                <a:solidFill>
                  <a:srgbClr val="00B050"/>
                </a:solidFill>
              </a:rPr>
              <a:t>Modelling, Web search</a:t>
            </a:r>
            <a:r>
              <a:rPr lang="en-GB" dirty="0"/>
              <a:t>, </a:t>
            </a:r>
            <a:r>
              <a:rPr lang="en-GB" dirty="0">
                <a:solidFill>
                  <a:srgbClr val="FF0000"/>
                </a:solidFill>
              </a:rPr>
              <a:t>text classification</a:t>
            </a:r>
            <a:r>
              <a:rPr lang="en-GB" dirty="0"/>
              <a:t>, </a:t>
            </a:r>
            <a:r>
              <a:rPr lang="en-GB" dirty="0">
                <a:solidFill>
                  <a:srgbClr val="0070C0"/>
                </a:solidFill>
              </a:rPr>
              <a:t>systems architecture, user interfaces, </a:t>
            </a:r>
            <a:r>
              <a:rPr lang="en-GB" dirty="0">
                <a:solidFill>
                  <a:srgbClr val="7030A0"/>
                </a:solidFill>
              </a:rPr>
              <a:t>data visualization</a:t>
            </a:r>
            <a:r>
              <a:rPr lang="en-GB" dirty="0"/>
              <a:t>, filtering and languages</a:t>
            </a:r>
          </a:p>
          <a:p>
            <a:r>
              <a:rPr lang="en-GB" dirty="0"/>
              <a:t>Search item includes: </a:t>
            </a:r>
            <a:r>
              <a:rPr lang="en-GB" b="1" dirty="0">
                <a:solidFill>
                  <a:schemeClr val="tx1">
                    <a:lumMod val="95000"/>
                    <a:lumOff val="5000"/>
                  </a:schemeClr>
                </a:solidFill>
              </a:rPr>
              <a:t>sound, images, video and objects</a:t>
            </a:r>
          </a:p>
          <a:p>
            <a:endParaRPr lang="en-GB" dirty="0"/>
          </a:p>
          <a:p>
            <a:endParaRPr lang="en-GB" dirty="0"/>
          </a:p>
        </p:txBody>
      </p:sp>
      <p:sp>
        <p:nvSpPr>
          <p:cNvPr id="4" name="Footer Placeholder 3">
            <a:extLst>
              <a:ext uri="{FF2B5EF4-FFF2-40B4-BE49-F238E27FC236}">
                <a16:creationId xmlns:a16="http://schemas.microsoft.com/office/drawing/2014/main" id="{5A7E181C-E0F6-E5EF-EFF5-7B299DDA835B}"/>
              </a:ext>
            </a:extLst>
          </p:cNvPr>
          <p:cNvSpPr>
            <a:spLocks noGrp="1"/>
          </p:cNvSpPr>
          <p:nvPr>
            <p:ph type="ftr" sz="quarter" idx="11"/>
          </p:nvPr>
        </p:nvSpPr>
        <p:spPr/>
        <p:txBody>
          <a:bodyPr/>
          <a:lstStyle/>
          <a:p>
            <a:pPr algn="l"/>
            <a:r>
              <a:rPr lang="en-GB"/>
              <a:t>CIS041-3 Advanced Information Technology</a:t>
            </a:r>
            <a:endParaRPr lang="en-US" dirty="0"/>
          </a:p>
        </p:txBody>
      </p:sp>
    </p:spTree>
    <p:extLst>
      <p:ext uri="{BB962C8B-B14F-4D97-AF65-F5344CB8AC3E}">
        <p14:creationId xmlns:p14="http://schemas.microsoft.com/office/powerpoint/2010/main" val="2292752818"/>
      </p:ext>
    </p:extLst>
  </p:cSld>
  <p:clrMapOvr>
    <a:masterClrMapping/>
  </p:clrMapOvr>
  <p:transition spd="slow">
    <p:zoom dir="in"/>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2A8DA-7DA5-799F-5963-36F1F5B5E4AA}"/>
              </a:ext>
            </a:extLst>
          </p:cNvPr>
          <p:cNvSpPr>
            <a:spLocks noGrp="1"/>
          </p:cNvSpPr>
          <p:nvPr>
            <p:ph type="title"/>
          </p:nvPr>
        </p:nvSpPr>
        <p:spPr/>
        <p:txBody>
          <a:bodyPr/>
          <a:lstStyle/>
          <a:p>
            <a:r>
              <a:rPr lang="en-GB" dirty="0"/>
              <a:t>The IR Problem</a:t>
            </a:r>
          </a:p>
        </p:txBody>
      </p:sp>
      <p:sp>
        <p:nvSpPr>
          <p:cNvPr id="3" name="Content Placeholder 2">
            <a:extLst>
              <a:ext uri="{FF2B5EF4-FFF2-40B4-BE49-F238E27FC236}">
                <a16:creationId xmlns:a16="http://schemas.microsoft.com/office/drawing/2014/main" id="{53EAA43F-FEFE-2209-7D9C-89A6AB4430E7}"/>
              </a:ext>
            </a:extLst>
          </p:cNvPr>
          <p:cNvSpPr>
            <a:spLocks noGrp="1"/>
          </p:cNvSpPr>
          <p:nvPr>
            <p:ph idx="1"/>
          </p:nvPr>
        </p:nvSpPr>
        <p:spPr>
          <a:xfrm>
            <a:off x="1187624" y="1556792"/>
            <a:ext cx="7560840" cy="4680520"/>
          </a:xfrm>
        </p:spPr>
        <p:txBody>
          <a:bodyPr/>
          <a:lstStyle/>
          <a:p>
            <a:r>
              <a:rPr lang="en-GB" dirty="0"/>
              <a:t>The primary goal of an IR system is to retrieve all the documents (unstructured) that are </a:t>
            </a:r>
            <a:r>
              <a:rPr lang="en-GB" b="1" dirty="0">
                <a:solidFill>
                  <a:srgbClr val="FF0000"/>
                </a:solidFill>
              </a:rPr>
              <a:t>relevant </a:t>
            </a:r>
            <a:r>
              <a:rPr lang="en-GB" dirty="0"/>
              <a:t>to a user </a:t>
            </a:r>
            <a:r>
              <a:rPr lang="en-GB" dirty="0">
                <a:solidFill>
                  <a:srgbClr val="00B050"/>
                </a:solidFill>
              </a:rPr>
              <a:t>query</a:t>
            </a:r>
            <a:r>
              <a:rPr lang="en-GB" dirty="0"/>
              <a:t> while retrieving as few </a:t>
            </a:r>
            <a:r>
              <a:rPr lang="en-GB" b="1" dirty="0">
                <a:solidFill>
                  <a:srgbClr val="FF0000"/>
                </a:solidFill>
              </a:rPr>
              <a:t>nonrelevant</a:t>
            </a:r>
            <a:r>
              <a:rPr lang="en-GB" dirty="0"/>
              <a:t> documents as possible.</a:t>
            </a:r>
          </a:p>
          <a:p>
            <a:r>
              <a:rPr lang="en-GB" dirty="0"/>
              <a:t>The notion of </a:t>
            </a:r>
            <a:r>
              <a:rPr lang="en-GB" b="1" dirty="0"/>
              <a:t>relevance</a:t>
            </a:r>
            <a:r>
              <a:rPr lang="en-GB" dirty="0"/>
              <a:t> is of central importance in IR. But, define relevance is hard:</a:t>
            </a:r>
          </a:p>
          <a:p>
            <a:pPr lvl="1"/>
            <a:r>
              <a:rPr lang="en-GB" dirty="0"/>
              <a:t>Understand the user’s needs (How?)</a:t>
            </a:r>
          </a:p>
          <a:p>
            <a:pPr lvl="1"/>
            <a:r>
              <a:rPr lang="en-GB" dirty="0"/>
              <a:t>Interpreted user’s query (How?)</a:t>
            </a:r>
          </a:p>
          <a:p>
            <a:pPr lvl="1"/>
            <a:r>
              <a:rPr lang="en-GB" dirty="0"/>
              <a:t>IR system’s performing (accuracy? Efficiency? Accessibility? Economic?)</a:t>
            </a:r>
          </a:p>
        </p:txBody>
      </p:sp>
      <p:sp>
        <p:nvSpPr>
          <p:cNvPr id="4" name="Footer Placeholder 3">
            <a:extLst>
              <a:ext uri="{FF2B5EF4-FFF2-40B4-BE49-F238E27FC236}">
                <a16:creationId xmlns:a16="http://schemas.microsoft.com/office/drawing/2014/main" id="{EB68F1EB-51FF-0802-0710-BAB8DE5AA820}"/>
              </a:ext>
            </a:extLst>
          </p:cNvPr>
          <p:cNvSpPr>
            <a:spLocks noGrp="1"/>
          </p:cNvSpPr>
          <p:nvPr>
            <p:ph type="ftr" sz="quarter" idx="11"/>
          </p:nvPr>
        </p:nvSpPr>
        <p:spPr/>
        <p:txBody>
          <a:bodyPr/>
          <a:lstStyle/>
          <a:p>
            <a:pPr algn="l"/>
            <a:r>
              <a:rPr lang="en-GB"/>
              <a:t>CIS041-3 Advanced Information Technology</a:t>
            </a:r>
            <a:endParaRPr lang="en-US" dirty="0"/>
          </a:p>
        </p:txBody>
      </p:sp>
    </p:spTree>
    <p:extLst>
      <p:ext uri="{BB962C8B-B14F-4D97-AF65-F5344CB8AC3E}">
        <p14:creationId xmlns:p14="http://schemas.microsoft.com/office/powerpoint/2010/main" val="902811813"/>
      </p:ext>
    </p:extLst>
  </p:cSld>
  <p:clrMapOvr>
    <a:masterClrMapping/>
  </p:clrMapOvr>
  <p:transition spd="slow">
    <p:zoom dir="in"/>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D2B68-FF6C-5219-0559-7ED2CABD4285}"/>
              </a:ext>
            </a:extLst>
          </p:cNvPr>
          <p:cNvSpPr>
            <a:spLocks noGrp="1"/>
          </p:cNvSpPr>
          <p:nvPr>
            <p:ph type="title"/>
          </p:nvPr>
        </p:nvSpPr>
        <p:spPr>
          <a:xfrm>
            <a:off x="1187624" y="373856"/>
            <a:ext cx="7422976" cy="685800"/>
          </a:xfrm>
        </p:spPr>
        <p:txBody>
          <a:bodyPr/>
          <a:lstStyle/>
          <a:p>
            <a:r>
              <a:rPr lang="en-GB" sz="3200" dirty="0"/>
              <a:t>Information scarcity vs. </a:t>
            </a:r>
            <a:br>
              <a:rPr lang="en-GB" sz="3200" dirty="0"/>
            </a:br>
            <a:r>
              <a:rPr lang="en-GB" sz="3200" dirty="0"/>
              <a:t>information abundance</a:t>
            </a:r>
          </a:p>
        </p:txBody>
      </p:sp>
      <p:sp>
        <p:nvSpPr>
          <p:cNvPr id="3" name="Content Placeholder 2">
            <a:extLst>
              <a:ext uri="{FF2B5EF4-FFF2-40B4-BE49-F238E27FC236}">
                <a16:creationId xmlns:a16="http://schemas.microsoft.com/office/drawing/2014/main" id="{EF6F9558-960C-5A61-F0EE-3004DFF40235}"/>
              </a:ext>
            </a:extLst>
          </p:cNvPr>
          <p:cNvSpPr>
            <a:spLocks noGrp="1"/>
          </p:cNvSpPr>
          <p:nvPr>
            <p:ph idx="1"/>
          </p:nvPr>
        </p:nvSpPr>
        <p:spPr>
          <a:xfrm>
            <a:off x="809494" y="1439477"/>
            <a:ext cx="7783016" cy="1210488"/>
          </a:xfrm>
        </p:spPr>
        <p:txBody>
          <a:bodyPr/>
          <a:lstStyle/>
          <a:p>
            <a:r>
              <a:rPr lang="en-GB" dirty="0"/>
              <a:t>Information scarcity problem (or needle-in-haystack problem): hard to find </a:t>
            </a:r>
            <a:r>
              <a:rPr lang="en-GB" dirty="0">
                <a:solidFill>
                  <a:srgbClr val="FF0000"/>
                </a:solidFill>
              </a:rPr>
              <a:t>rare information</a:t>
            </a:r>
          </a:p>
          <a:p>
            <a:pPr lvl="1"/>
            <a:r>
              <a:rPr lang="en-GB" dirty="0"/>
              <a:t>Lord Byron’s first words?</a:t>
            </a:r>
          </a:p>
          <a:p>
            <a:pPr lvl="1"/>
            <a:endParaRPr lang="en-GB" dirty="0"/>
          </a:p>
        </p:txBody>
      </p:sp>
      <p:sp>
        <p:nvSpPr>
          <p:cNvPr id="4" name="Footer Placeholder 3">
            <a:extLst>
              <a:ext uri="{FF2B5EF4-FFF2-40B4-BE49-F238E27FC236}">
                <a16:creationId xmlns:a16="http://schemas.microsoft.com/office/drawing/2014/main" id="{49CDE54A-8140-8F28-6BCD-D5008820F14C}"/>
              </a:ext>
            </a:extLst>
          </p:cNvPr>
          <p:cNvSpPr>
            <a:spLocks noGrp="1"/>
          </p:cNvSpPr>
          <p:nvPr>
            <p:ph type="ftr" sz="quarter" idx="11"/>
          </p:nvPr>
        </p:nvSpPr>
        <p:spPr/>
        <p:txBody>
          <a:bodyPr/>
          <a:lstStyle/>
          <a:p>
            <a:pPr algn="l"/>
            <a:r>
              <a:rPr lang="en-GB"/>
              <a:t>CIS041-3 Advanced Information Technology</a:t>
            </a:r>
            <a:endParaRPr lang="en-US" dirty="0"/>
          </a:p>
        </p:txBody>
      </p:sp>
      <p:sp>
        <p:nvSpPr>
          <p:cNvPr id="6" name="TextBox 5">
            <a:extLst>
              <a:ext uri="{FF2B5EF4-FFF2-40B4-BE49-F238E27FC236}">
                <a16:creationId xmlns:a16="http://schemas.microsoft.com/office/drawing/2014/main" id="{7B59A056-C333-B846-18C2-03DA195EEF41}"/>
              </a:ext>
            </a:extLst>
          </p:cNvPr>
          <p:cNvSpPr txBox="1"/>
          <p:nvPr/>
        </p:nvSpPr>
        <p:spPr>
          <a:xfrm>
            <a:off x="1103678" y="3003959"/>
            <a:ext cx="7488832" cy="1323439"/>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GB" sz="2000" b="0" i="1" dirty="0"/>
              <a:t>. . . when a servant had spilled an urn of hot coffee over his legs, he replied to the distressed inquiries of the lady of the house, ’Thank you, madam, the agony is somewhat abated.’ [not Lord Byron, but Lord Macaulay]</a:t>
            </a:r>
          </a:p>
        </p:txBody>
      </p:sp>
      <p:sp>
        <p:nvSpPr>
          <p:cNvPr id="9" name="Content Placeholder 2">
            <a:extLst>
              <a:ext uri="{FF2B5EF4-FFF2-40B4-BE49-F238E27FC236}">
                <a16:creationId xmlns:a16="http://schemas.microsoft.com/office/drawing/2014/main" id="{3DBF6C45-EC8F-603C-5DA5-FF95F4586C47}"/>
              </a:ext>
            </a:extLst>
          </p:cNvPr>
          <p:cNvSpPr txBox="1">
            <a:spLocks/>
          </p:cNvSpPr>
          <p:nvPr/>
        </p:nvSpPr>
        <p:spPr bwMode="auto">
          <a:xfrm>
            <a:off x="680492" y="4509120"/>
            <a:ext cx="7783016" cy="18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Clr>
                <a:srgbClr val="CC0000"/>
              </a:buClr>
              <a:buChar char="•"/>
              <a:defRPr sz="2800" b="0" i="0">
                <a:solidFill>
                  <a:srgbClr val="003366"/>
                </a:solidFill>
                <a:latin typeface="+mn-lt"/>
                <a:ea typeface="MS PGothic" charset="0"/>
                <a:cs typeface="MS PGothic" charset="0"/>
              </a:defRPr>
            </a:lvl1pPr>
            <a:lvl2pPr marL="1146175" indent="-473075" algn="l" rtl="0" eaLnBrk="0" fontAlgn="base" hangingPunct="0">
              <a:spcBef>
                <a:spcPct val="20000"/>
              </a:spcBef>
              <a:spcAft>
                <a:spcPct val="0"/>
              </a:spcAft>
              <a:buClr>
                <a:srgbClr val="A80000"/>
              </a:buClr>
              <a:buSzPct val="80000"/>
              <a:buFont typeface="Arial"/>
              <a:buChar char="•"/>
              <a:defRPr sz="2400" b="0" i="0">
                <a:solidFill>
                  <a:srgbClr val="003366"/>
                </a:solidFill>
                <a:latin typeface="+mn-lt"/>
                <a:ea typeface="MS PGothic" charset="0"/>
                <a:cs typeface="MS PGothic" charset="0"/>
              </a:defRPr>
            </a:lvl2pPr>
            <a:lvl3pPr marL="2327275" indent="-342900" algn="l" rtl="0" eaLnBrk="0" fontAlgn="base" hangingPunct="0">
              <a:spcBef>
                <a:spcPct val="20000"/>
              </a:spcBef>
              <a:spcAft>
                <a:spcPct val="0"/>
              </a:spcAft>
              <a:buSzPct val="60000"/>
              <a:buFont typeface="Arial"/>
              <a:buChar char="•"/>
              <a:defRPr sz="2000">
                <a:solidFill>
                  <a:schemeClr val="tx1"/>
                </a:solidFill>
                <a:latin typeface="+mn-lt"/>
                <a:ea typeface="MS PGothic" charset="0"/>
                <a:cs typeface="MS PGothic" charset="0"/>
              </a:defRPr>
            </a:lvl3pPr>
            <a:lvl4pPr marL="2632075" indent="-228600" algn="l" rtl="0" eaLnBrk="0" fontAlgn="base" hangingPunct="0">
              <a:spcBef>
                <a:spcPct val="20000"/>
              </a:spcBef>
              <a:spcAft>
                <a:spcPct val="0"/>
              </a:spcAft>
              <a:buSzPct val="50000"/>
              <a:buFontTx/>
              <a:buChar char="–"/>
              <a:defRPr sz="1800" b="0" i="0" baseline="0">
                <a:solidFill>
                  <a:schemeClr val="tx1"/>
                </a:solidFill>
                <a:latin typeface="+mn-lt"/>
                <a:ea typeface="MS PGothic" charset="0"/>
                <a:cs typeface="MS PGothic" charset="0"/>
              </a:defRPr>
            </a:lvl4pPr>
            <a:lvl5pPr marL="3051175" indent="-228600" algn="l" rtl="0" eaLnBrk="0" fontAlgn="base" hangingPunct="0">
              <a:spcBef>
                <a:spcPct val="20000"/>
              </a:spcBef>
              <a:spcAft>
                <a:spcPct val="0"/>
              </a:spcAft>
              <a:buChar char="»"/>
              <a:defRPr sz="1600" b="0" i="0">
                <a:solidFill>
                  <a:schemeClr val="tx1"/>
                </a:solidFill>
                <a:latin typeface="+mn-lt"/>
                <a:ea typeface="MS PGothic" charset="0"/>
                <a:cs typeface="MS PGothic" charset="0"/>
              </a:defRPr>
            </a:lvl5pPr>
            <a:lvl6pPr marL="35083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6pPr>
            <a:lvl7pPr marL="39655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7pPr>
            <a:lvl8pPr marL="44227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8pPr>
            <a:lvl9pPr marL="48799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9pPr>
          </a:lstStyle>
          <a:p>
            <a:r>
              <a:rPr lang="en-GB" dirty="0"/>
              <a:t>Information abundance problem (for more clear-cut information needs): redundancy of obvious information</a:t>
            </a:r>
          </a:p>
          <a:p>
            <a:pPr lvl="1"/>
            <a:r>
              <a:rPr lang="en-GB" dirty="0"/>
              <a:t>What is toxoplasmosis?</a:t>
            </a:r>
            <a:endParaRPr lang="en-GB" kern="0" dirty="0"/>
          </a:p>
        </p:txBody>
      </p:sp>
    </p:spTree>
    <p:extLst>
      <p:ext uri="{BB962C8B-B14F-4D97-AF65-F5344CB8AC3E}">
        <p14:creationId xmlns:p14="http://schemas.microsoft.com/office/powerpoint/2010/main" val="3451166033"/>
      </p:ext>
    </p:extLst>
  </p:cSld>
  <p:clrMapOvr>
    <a:masterClrMapping/>
  </p:clrMapOvr>
  <p:transition spd="slow">
    <p:zoom dir="in"/>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39AF0-9826-ABA2-23EC-D1488393A3E9}"/>
              </a:ext>
            </a:extLst>
          </p:cNvPr>
          <p:cNvSpPr>
            <a:spLocks noGrp="1"/>
          </p:cNvSpPr>
          <p:nvPr>
            <p:ph type="title"/>
          </p:nvPr>
        </p:nvSpPr>
        <p:spPr/>
        <p:txBody>
          <a:bodyPr/>
          <a:lstStyle/>
          <a:p>
            <a:r>
              <a:rPr lang="en-GB" sz="3200" dirty="0"/>
              <a:t>Structured vs Unstructured Data</a:t>
            </a:r>
          </a:p>
        </p:txBody>
      </p:sp>
      <p:sp>
        <p:nvSpPr>
          <p:cNvPr id="3" name="Content Placeholder 2">
            <a:extLst>
              <a:ext uri="{FF2B5EF4-FFF2-40B4-BE49-F238E27FC236}">
                <a16:creationId xmlns:a16="http://schemas.microsoft.com/office/drawing/2014/main" id="{342B9379-B8E0-027F-055A-39FFE755BD76}"/>
              </a:ext>
            </a:extLst>
          </p:cNvPr>
          <p:cNvSpPr>
            <a:spLocks noGrp="1"/>
          </p:cNvSpPr>
          <p:nvPr>
            <p:ph idx="1"/>
          </p:nvPr>
        </p:nvSpPr>
        <p:spPr>
          <a:xfrm>
            <a:off x="333840" y="1308152"/>
            <a:ext cx="8702656" cy="4752528"/>
          </a:xfrm>
        </p:spPr>
        <p:txBody>
          <a:bodyPr/>
          <a:lstStyle/>
          <a:p>
            <a:pPr marL="0" indent="0">
              <a:buNone/>
            </a:pPr>
            <a:r>
              <a:rPr lang="en-GB" dirty="0"/>
              <a:t>Unstructured data means that a formal, semantically overt, easy-for-computer structure is </a:t>
            </a:r>
            <a:r>
              <a:rPr lang="en-GB" dirty="0">
                <a:solidFill>
                  <a:srgbClr val="FF0000"/>
                </a:solidFill>
              </a:rPr>
              <a:t>missing</a:t>
            </a:r>
            <a:r>
              <a:rPr lang="en-GB" dirty="0"/>
              <a:t>. </a:t>
            </a:r>
          </a:p>
          <a:p>
            <a:r>
              <a:rPr lang="en-GB" sz="2400" dirty="0"/>
              <a:t>In contrast to the </a:t>
            </a:r>
            <a:r>
              <a:rPr lang="en-GB" sz="2400" dirty="0">
                <a:solidFill>
                  <a:srgbClr val="00B050"/>
                </a:solidFill>
              </a:rPr>
              <a:t>rigidly structured data </a:t>
            </a:r>
            <a:r>
              <a:rPr lang="en-GB" sz="2400" dirty="0"/>
              <a:t>used in DB style searching (e.g. product inventories, personnel records) </a:t>
            </a:r>
          </a:p>
        </p:txBody>
      </p:sp>
      <p:sp>
        <p:nvSpPr>
          <p:cNvPr id="4" name="Footer Placeholder 3">
            <a:extLst>
              <a:ext uri="{FF2B5EF4-FFF2-40B4-BE49-F238E27FC236}">
                <a16:creationId xmlns:a16="http://schemas.microsoft.com/office/drawing/2014/main" id="{AD683168-F1E3-38D5-AA2B-400A2B6AA612}"/>
              </a:ext>
            </a:extLst>
          </p:cNvPr>
          <p:cNvSpPr>
            <a:spLocks noGrp="1"/>
          </p:cNvSpPr>
          <p:nvPr>
            <p:ph type="ftr" sz="quarter" idx="11"/>
          </p:nvPr>
        </p:nvSpPr>
        <p:spPr/>
        <p:txBody>
          <a:bodyPr/>
          <a:lstStyle/>
          <a:p>
            <a:pPr algn="l"/>
            <a:r>
              <a:rPr lang="en-GB"/>
              <a:t>CIS041-3 Advanced Information Technology</a:t>
            </a:r>
            <a:endParaRPr lang="en-US" dirty="0"/>
          </a:p>
        </p:txBody>
      </p:sp>
      <p:pic>
        <p:nvPicPr>
          <p:cNvPr id="6" name="Picture 5">
            <a:extLst>
              <a:ext uri="{FF2B5EF4-FFF2-40B4-BE49-F238E27FC236}">
                <a16:creationId xmlns:a16="http://schemas.microsoft.com/office/drawing/2014/main" id="{A5EB80B6-DE7E-4430-C76D-B9C802BD9ADA}"/>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1043608" y="3082760"/>
            <a:ext cx="6480720" cy="1894870"/>
          </a:xfrm>
          <a:prstGeom prst="rect">
            <a:avLst/>
          </a:prstGeom>
        </p:spPr>
      </p:pic>
      <p:sp>
        <p:nvSpPr>
          <p:cNvPr id="8" name="TextBox 7">
            <a:extLst>
              <a:ext uri="{FF2B5EF4-FFF2-40B4-BE49-F238E27FC236}">
                <a16:creationId xmlns:a16="http://schemas.microsoft.com/office/drawing/2014/main" id="{816B876C-A947-0F68-A43E-DAB0744A97DE}"/>
              </a:ext>
            </a:extLst>
          </p:cNvPr>
          <p:cNvSpPr txBox="1"/>
          <p:nvPr/>
        </p:nvSpPr>
        <p:spPr>
          <a:xfrm>
            <a:off x="482017" y="4979255"/>
            <a:ext cx="8194439" cy="1446550"/>
          </a:xfrm>
          <a:prstGeom prst="rect">
            <a:avLst/>
          </a:prstGeom>
          <a:noFill/>
        </p:spPr>
        <p:txBody>
          <a:bodyPr wrap="square">
            <a:spAutoFit/>
          </a:bodyPr>
          <a:lstStyle/>
          <a:p>
            <a:r>
              <a:rPr lang="en-GB" dirty="0"/>
              <a:t>This does not mean that there is no structure in the data</a:t>
            </a:r>
          </a:p>
          <a:p>
            <a:r>
              <a:rPr lang="en-GB" dirty="0"/>
              <a:t>Document structure (headings, paragraphs, lists. . . )</a:t>
            </a:r>
          </a:p>
          <a:p>
            <a:r>
              <a:rPr lang="en-GB" dirty="0"/>
              <a:t>Explicit markup formatting (e.g. in HTML, XML. . . )</a:t>
            </a:r>
          </a:p>
          <a:p>
            <a:r>
              <a:rPr lang="en-GB" dirty="0"/>
              <a:t>Linguistic structure (latent, hidden)</a:t>
            </a:r>
          </a:p>
        </p:txBody>
      </p:sp>
    </p:spTree>
    <p:extLst>
      <p:ext uri="{BB962C8B-B14F-4D97-AF65-F5344CB8AC3E}">
        <p14:creationId xmlns:p14="http://schemas.microsoft.com/office/powerpoint/2010/main" val="2497870038"/>
      </p:ext>
    </p:extLst>
  </p:cSld>
  <p:clrMapOvr>
    <a:masterClrMapping/>
  </p:clrMapOvr>
  <p:transition spd="slow">
    <p:zoom dir="in"/>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72420-3DAE-9642-010F-8F4507CC5C58}"/>
              </a:ext>
            </a:extLst>
          </p:cNvPr>
          <p:cNvSpPr>
            <a:spLocks noGrp="1"/>
          </p:cNvSpPr>
          <p:nvPr>
            <p:ph type="title"/>
          </p:nvPr>
        </p:nvSpPr>
        <p:spPr/>
        <p:txBody>
          <a:bodyPr/>
          <a:lstStyle/>
          <a:p>
            <a:r>
              <a:rPr lang="en-GB" dirty="0"/>
              <a:t>IR Solution model</a:t>
            </a:r>
          </a:p>
        </p:txBody>
      </p:sp>
      <p:sp>
        <p:nvSpPr>
          <p:cNvPr id="3" name="Footer Placeholder 2">
            <a:extLst>
              <a:ext uri="{FF2B5EF4-FFF2-40B4-BE49-F238E27FC236}">
                <a16:creationId xmlns:a16="http://schemas.microsoft.com/office/drawing/2014/main" id="{1B6B0F0E-D545-8024-316A-E967530F5163}"/>
              </a:ext>
            </a:extLst>
          </p:cNvPr>
          <p:cNvSpPr>
            <a:spLocks noGrp="1"/>
          </p:cNvSpPr>
          <p:nvPr>
            <p:ph type="ftr" sz="quarter" idx="10"/>
          </p:nvPr>
        </p:nvSpPr>
        <p:spPr/>
        <p:txBody>
          <a:bodyPr/>
          <a:lstStyle/>
          <a:p>
            <a:pPr algn="l"/>
            <a:r>
              <a:rPr lang="en-GB"/>
              <a:t>CIS041-3 Advanced Information Technology</a:t>
            </a:r>
            <a:endParaRPr lang="en-US" dirty="0"/>
          </a:p>
        </p:txBody>
      </p:sp>
      <p:pic>
        <p:nvPicPr>
          <p:cNvPr id="5" name="Picture 4">
            <a:extLst>
              <a:ext uri="{FF2B5EF4-FFF2-40B4-BE49-F238E27FC236}">
                <a16:creationId xmlns:a16="http://schemas.microsoft.com/office/drawing/2014/main" id="{932C84DB-2EE9-80F2-0722-17FBCE4D5D97}"/>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242987" y="1529143"/>
            <a:ext cx="4555279" cy="3623279"/>
          </a:xfrm>
          <a:prstGeom prst="rect">
            <a:avLst/>
          </a:prstGeom>
        </p:spPr>
      </p:pic>
      <p:sp>
        <p:nvSpPr>
          <p:cNvPr id="7" name="TextBox 6">
            <a:extLst>
              <a:ext uri="{FF2B5EF4-FFF2-40B4-BE49-F238E27FC236}">
                <a16:creationId xmlns:a16="http://schemas.microsoft.com/office/drawing/2014/main" id="{28E7F516-961E-5EF8-0A42-138574E62A43}"/>
              </a:ext>
            </a:extLst>
          </p:cNvPr>
          <p:cNvSpPr txBox="1"/>
          <p:nvPr/>
        </p:nvSpPr>
        <p:spPr>
          <a:xfrm>
            <a:off x="5010200" y="1529143"/>
            <a:ext cx="3600400" cy="4154984"/>
          </a:xfrm>
          <a:prstGeom prst="rect">
            <a:avLst/>
          </a:prstGeom>
          <a:noFill/>
        </p:spPr>
        <p:txBody>
          <a:bodyPr wrap="square">
            <a:spAutoFit/>
          </a:bodyPr>
          <a:lstStyle/>
          <a:p>
            <a:pPr marL="342900" indent="-342900">
              <a:buFont typeface="Arial" panose="020B0604020202020204" pitchFamily="34" charset="0"/>
              <a:buChar char="•"/>
            </a:pPr>
            <a:r>
              <a:rPr lang="en-GB" sz="1800" dirty="0"/>
              <a:t>Documents need to be transformed into document representations (</a:t>
            </a:r>
            <a:r>
              <a:rPr lang="en-GB" sz="2400" dirty="0">
                <a:solidFill>
                  <a:srgbClr val="00B050"/>
                </a:solidFill>
              </a:rPr>
              <a:t>Indexing</a:t>
            </a:r>
            <a:r>
              <a:rPr lang="en-GB" sz="1800" dirty="0"/>
              <a:t>)</a:t>
            </a:r>
          </a:p>
          <a:p>
            <a:pPr marL="342900" indent="-342900">
              <a:buFont typeface="Arial" panose="020B0604020202020204" pitchFamily="34" charset="0"/>
              <a:buChar char="•"/>
            </a:pPr>
            <a:endParaRPr lang="en-GB" sz="1800" dirty="0"/>
          </a:p>
          <a:p>
            <a:pPr marL="342900" indent="-342900">
              <a:buFont typeface="Arial" panose="020B0604020202020204" pitchFamily="34" charset="0"/>
              <a:buChar char="•"/>
            </a:pPr>
            <a:r>
              <a:rPr lang="en-GB" sz="1800" dirty="0"/>
              <a:t>Users formulate a </a:t>
            </a:r>
            <a:r>
              <a:rPr lang="en-GB" sz="2400" dirty="0">
                <a:solidFill>
                  <a:srgbClr val="00B050"/>
                </a:solidFill>
              </a:rPr>
              <a:t>Query</a:t>
            </a:r>
            <a:r>
              <a:rPr lang="en-GB" sz="2000" dirty="0"/>
              <a:t> </a:t>
            </a:r>
            <a:r>
              <a:rPr lang="en-GB" sz="1800" dirty="0"/>
              <a:t>from their information need</a:t>
            </a:r>
          </a:p>
          <a:p>
            <a:pPr marL="342900" indent="-342900">
              <a:buFont typeface="Arial" panose="020B0604020202020204" pitchFamily="34" charset="0"/>
              <a:buChar char="•"/>
            </a:pPr>
            <a:endParaRPr lang="en-GB" sz="1800" dirty="0"/>
          </a:p>
          <a:p>
            <a:pPr marL="342900" indent="-342900">
              <a:buFont typeface="Arial" panose="020B0604020202020204" pitchFamily="34" charset="0"/>
              <a:buChar char="•"/>
            </a:pPr>
            <a:r>
              <a:rPr lang="en-GB" sz="1800" dirty="0"/>
              <a:t>Document representations and query are </a:t>
            </a:r>
            <a:r>
              <a:rPr lang="en-GB" sz="2400" dirty="0">
                <a:solidFill>
                  <a:srgbClr val="00B050"/>
                </a:solidFill>
              </a:rPr>
              <a:t>machine </a:t>
            </a:r>
            <a:r>
              <a:rPr lang="en-GB" sz="2000" dirty="0">
                <a:solidFill>
                  <a:srgbClr val="00B050"/>
                </a:solidFill>
              </a:rPr>
              <a:t>processable </a:t>
            </a:r>
            <a:r>
              <a:rPr lang="en-GB" sz="2400" dirty="0">
                <a:solidFill>
                  <a:srgbClr val="00B050"/>
                </a:solidFill>
              </a:rPr>
              <a:t>(Retrieval)</a:t>
            </a:r>
            <a:endParaRPr lang="en-GB" sz="1800" dirty="0">
              <a:solidFill>
                <a:srgbClr val="00B050"/>
              </a:solidFill>
            </a:endParaRPr>
          </a:p>
        </p:txBody>
      </p:sp>
    </p:spTree>
    <p:extLst>
      <p:ext uri="{BB962C8B-B14F-4D97-AF65-F5344CB8AC3E}">
        <p14:creationId xmlns:p14="http://schemas.microsoft.com/office/powerpoint/2010/main" val="1985650467"/>
      </p:ext>
    </p:extLst>
  </p:cSld>
  <p:clrMapOvr>
    <a:masterClrMapping/>
  </p:clrMapOvr>
  <p:transition spd="slow">
    <p:zoom dir="in"/>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CF1DA-C7D3-30D6-E3F0-D785BCDF992D}"/>
              </a:ext>
            </a:extLst>
          </p:cNvPr>
          <p:cNvSpPr>
            <a:spLocks noGrp="1"/>
          </p:cNvSpPr>
          <p:nvPr>
            <p:ph type="title"/>
          </p:nvPr>
        </p:nvSpPr>
        <p:spPr/>
        <p:txBody>
          <a:bodyPr/>
          <a:lstStyle/>
          <a:p>
            <a:r>
              <a:rPr lang="en-GB" dirty="0"/>
              <a:t>An Architecture of Web IR System</a:t>
            </a:r>
          </a:p>
        </p:txBody>
      </p:sp>
      <p:pic>
        <p:nvPicPr>
          <p:cNvPr id="6" name="Content Placeholder 5">
            <a:extLst>
              <a:ext uri="{FF2B5EF4-FFF2-40B4-BE49-F238E27FC236}">
                <a16:creationId xmlns:a16="http://schemas.microsoft.com/office/drawing/2014/main" id="{DA64FBFD-6DB2-531A-A500-0EF85061EB93}"/>
              </a:ext>
            </a:extLst>
          </p:cNvPr>
          <p:cNvPicPr>
            <a:picLocks noGrp="1" noChangeAspect="1"/>
          </p:cNvPicPr>
          <p:nvPr>
            <p:ph idx="1"/>
          </p:nvPr>
        </p:nvPicPr>
        <p:blipFill>
          <a:blip r:embed="rId2"/>
          <a:stretch>
            <a:fillRect/>
          </a:stretch>
        </p:blipFill>
        <p:spPr>
          <a:xfrm>
            <a:off x="1907704" y="1628800"/>
            <a:ext cx="6192688" cy="4548899"/>
          </a:xfrm>
        </p:spPr>
      </p:pic>
      <p:sp>
        <p:nvSpPr>
          <p:cNvPr id="4" name="Footer Placeholder 3">
            <a:extLst>
              <a:ext uri="{FF2B5EF4-FFF2-40B4-BE49-F238E27FC236}">
                <a16:creationId xmlns:a16="http://schemas.microsoft.com/office/drawing/2014/main" id="{6FDDD05C-F3AB-49DA-877B-44530B5EDCDC}"/>
              </a:ext>
            </a:extLst>
          </p:cNvPr>
          <p:cNvSpPr>
            <a:spLocks noGrp="1"/>
          </p:cNvSpPr>
          <p:nvPr>
            <p:ph type="ftr" sz="quarter" idx="11"/>
          </p:nvPr>
        </p:nvSpPr>
        <p:spPr/>
        <p:txBody>
          <a:bodyPr/>
          <a:lstStyle/>
          <a:p>
            <a:pPr algn="l"/>
            <a:r>
              <a:rPr lang="en-GB"/>
              <a:t>CIS041-3 Advanced Information Technology</a:t>
            </a:r>
            <a:endParaRPr lang="en-US" dirty="0"/>
          </a:p>
        </p:txBody>
      </p:sp>
    </p:spTree>
    <p:extLst>
      <p:ext uri="{BB962C8B-B14F-4D97-AF65-F5344CB8AC3E}">
        <p14:creationId xmlns:p14="http://schemas.microsoft.com/office/powerpoint/2010/main" val="3065447290"/>
      </p:ext>
    </p:extLst>
  </p:cSld>
  <p:clrMapOvr>
    <a:masterClrMapping/>
  </p:clrMapOvr>
  <p:transition spd="slow">
    <p:zoom dir="in"/>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8F8A7-8BF7-CC89-4BF8-481E97D27734}"/>
              </a:ext>
            </a:extLst>
          </p:cNvPr>
          <p:cNvSpPr>
            <a:spLocks noGrp="1"/>
          </p:cNvSpPr>
          <p:nvPr>
            <p:ph type="title"/>
          </p:nvPr>
        </p:nvSpPr>
        <p:spPr/>
        <p:txBody>
          <a:bodyPr/>
          <a:lstStyle/>
          <a:p>
            <a:r>
              <a:rPr lang="en-GB" dirty="0"/>
              <a:t>Evaluation of IR</a:t>
            </a:r>
          </a:p>
        </p:txBody>
      </p:sp>
      <p:sp>
        <p:nvSpPr>
          <p:cNvPr id="3" name="Content Placeholder 2">
            <a:extLst>
              <a:ext uri="{FF2B5EF4-FFF2-40B4-BE49-F238E27FC236}">
                <a16:creationId xmlns:a16="http://schemas.microsoft.com/office/drawing/2014/main" id="{C55E3E81-E617-70B5-55C3-056D8E3B81BA}"/>
              </a:ext>
            </a:extLst>
          </p:cNvPr>
          <p:cNvSpPr>
            <a:spLocks noGrp="1"/>
          </p:cNvSpPr>
          <p:nvPr>
            <p:ph idx="1"/>
          </p:nvPr>
        </p:nvSpPr>
        <p:spPr>
          <a:xfrm>
            <a:off x="1165684" y="2096271"/>
            <a:ext cx="7010400" cy="3888432"/>
          </a:xfrm>
        </p:spPr>
        <p:txBody>
          <a:bodyPr/>
          <a:lstStyle/>
          <a:p>
            <a:r>
              <a:rPr lang="en-GB" dirty="0"/>
              <a:t>How good the IR is? </a:t>
            </a:r>
          </a:p>
          <a:p>
            <a:r>
              <a:rPr lang="en-GB" dirty="0"/>
              <a:t>What to measure? (Recall and precision) </a:t>
            </a:r>
          </a:p>
          <a:p>
            <a:r>
              <a:rPr lang="en-GB" dirty="0"/>
              <a:t>Easy to use?</a:t>
            </a:r>
          </a:p>
          <a:p>
            <a:r>
              <a:rPr lang="en-GB" dirty="0"/>
              <a:t>Capacity?</a:t>
            </a:r>
          </a:p>
          <a:p>
            <a:r>
              <a:rPr lang="en-GB" dirty="0"/>
              <a:t>Efficacity?</a:t>
            </a:r>
          </a:p>
          <a:p>
            <a:endParaRPr lang="en-GB" dirty="0"/>
          </a:p>
          <a:p>
            <a:r>
              <a:rPr lang="en-GB" dirty="0"/>
              <a:t>Ultimate: information seeker’s </a:t>
            </a:r>
            <a:r>
              <a:rPr lang="en-GB" dirty="0">
                <a:solidFill>
                  <a:srgbClr val="00B050"/>
                </a:solidFill>
              </a:rPr>
              <a:t>Satisfaction</a:t>
            </a:r>
            <a:r>
              <a:rPr lang="en-GB" dirty="0"/>
              <a:t>!</a:t>
            </a:r>
          </a:p>
        </p:txBody>
      </p:sp>
      <p:sp>
        <p:nvSpPr>
          <p:cNvPr id="4" name="Footer Placeholder 3">
            <a:extLst>
              <a:ext uri="{FF2B5EF4-FFF2-40B4-BE49-F238E27FC236}">
                <a16:creationId xmlns:a16="http://schemas.microsoft.com/office/drawing/2014/main" id="{E529FAD0-7579-0C7A-49B0-3935AEC2EFE3}"/>
              </a:ext>
            </a:extLst>
          </p:cNvPr>
          <p:cNvSpPr>
            <a:spLocks noGrp="1"/>
          </p:cNvSpPr>
          <p:nvPr>
            <p:ph type="ftr" sz="quarter" idx="11"/>
          </p:nvPr>
        </p:nvSpPr>
        <p:spPr/>
        <p:txBody>
          <a:bodyPr/>
          <a:lstStyle/>
          <a:p>
            <a:pPr algn="l"/>
            <a:r>
              <a:rPr lang="en-GB"/>
              <a:t>CIS041-3 Advanced Information Technology</a:t>
            </a:r>
            <a:endParaRPr lang="en-US" dirty="0"/>
          </a:p>
        </p:txBody>
      </p:sp>
      <p:sp>
        <p:nvSpPr>
          <p:cNvPr id="6" name="TextBox 5">
            <a:extLst>
              <a:ext uri="{FF2B5EF4-FFF2-40B4-BE49-F238E27FC236}">
                <a16:creationId xmlns:a16="http://schemas.microsoft.com/office/drawing/2014/main" id="{90624E10-5367-F8C7-9F7A-F20EAA593FC3}"/>
              </a:ext>
            </a:extLst>
          </p:cNvPr>
          <p:cNvSpPr txBox="1"/>
          <p:nvPr/>
        </p:nvSpPr>
        <p:spPr>
          <a:xfrm>
            <a:off x="899592" y="1340768"/>
            <a:ext cx="7542584" cy="430887"/>
          </a:xfrm>
          <a:prstGeom prst="rect">
            <a:avLst/>
          </a:prstGeom>
          <a:noFill/>
        </p:spPr>
        <p:txBody>
          <a:bodyPr wrap="square">
            <a:spAutoFit/>
          </a:bodyPr>
          <a:lstStyle/>
          <a:p>
            <a:r>
              <a:rPr lang="en-GB" dirty="0"/>
              <a:t>How well has the system performed?</a:t>
            </a:r>
          </a:p>
        </p:txBody>
      </p:sp>
    </p:spTree>
    <p:extLst>
      <p:ext uri="{BB962C8B-B14F-4D97-AF65-F5344CB8AC3E}">
        <p14:creationId xmlns:p14="http://schemas.microsoft.com/office/powerpoint/2010/main" val="3191836709"/>
      </p:ext>
    </p:extLst>
  </p:cSld>
  <p:clrMapOvr>
    <a:masterClrMapping/>
  </p:clrMapOvr>
  <p:transition spd="slow">
    <p:zoom dir="in"/>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F5855-98D3-7B5C-37C5-36B272E64BA2}"/>
              </a:ext>
            </a:extLst>
          </p:cNvPr>
          <p:cNvSpPr>
            <a:spLocks noGrp="1"/>
          </p:cNvSpPr>
          <p:nvPr>
            <p:ph type="title"/>
          </p:nvPr>
        </p:nvSpPr>
        <p:spPr>
          <a:xfrm>
            <a:off x="971600" y="277788"/>
            <a:ext cx="8071048" cy="685800"/>
          </a:xfrm>
        </p:spPr>
        <p:txBody>
          <a:bodyPr/>
          <a:lstStyle/>
          <a:p>
            <a:r>
              <a:rPr lang="en-GB" dirty="0"/>
              <a:t>Precision and Recall</a:t>
            </a:r>
          </a:p>
        </p:txBody>
      </p:sp>
      <p:sp>
        <p:nvSpPr>
          <p:cNvPr id="3" name="Content Placeholder 2">
            <a:extLst>
              <a:ext uri="{FF2B5EF4-FFF2-40B4-BE49-F238E27FC236}">
                <a16:creationId xmlns:a16="http://schemas.microsoft.com/office/drawing/2014/main" id="{E3B36061-E8E4-F53C-3B49-1867F0FEB032}"/>
              </a:ext>
            </a:extLst>
          </p:cNvPr>
          <p:cNvSpPr>
            <a:spLocks noGrp="1"/>
          </p:cNvSpPr>
          <p:nvPr>
            <p:ph idx="1"/>
          </p:nvPr>
        </p:nvSpPr>
        <p:spPr>
          <a:xfrm>
            <a:off x="680492" y="1412776"/>
            <a:ext cx="8071048" cy="4896544"/>
          </a:xfrm>
        </p:spPr>
        <p:txBody>
          <a:bodyPr/>
          <a:lstStyle/>
          <a:p>
            <a:pPr marL="0" indent="0">
              <a:buNone/>
            </a:pPr>
            <a:r>
              <a:rPr lang="en-GB" dirty="0"/>
              <a:t>The </a:t>
            </a:r>
            <a:r>
              <a:rPr lang="en-GB" dirty="0">
                <a:solidFill>
                  <a:srgbClr val="00B050"/>
                </a:solidFill>
              </a:rPr>
              <a:t>effectiveness</a:t>
            </a:r>
            <a:r>
              <a:rPr lang="en-GB" dirty="0"/>
              <a:t> of an IR system (i.e., the quality of its search results) is determined by two key statistics about the system’s returned results for a query:</a:t>
            </a:r>
          </a:p>
          <a:p>
            <a:r>
              <a:rPr lang="en-GB" dirty="0">
                <a:solidFill>
                  <a:srgbClr val="FF0000"/>
                </a:solidFill>
              </a:rPr>
              <a:t>Precision:</a:t>
            </a:r>
            <a:r>
              <a:rPr lang="en-GB" dirty="0"/>
              <a:t> What fraction of the returned results are </a:t>
            </a:r>
            <a:r>
              <a:rPr lang="en-GB" dirty="0">
                <a:solidFill>
                  <a:srgbClr val="00B050"/>
                </a:solidFill>
              </a:rPr>
              <a:t>relevant</a:t>
            </a:r>
            <a:r>
              <a:rPr lang="en-GB" dirty="0"/>
              <a:t> to the information need?</a:t>
            </a:r>
          </a:p>
          <a:p>
            <a:r>
              <a:rPr lang="en-GB" dirty="0">
                <a:solidFill>
                  <a:srgbClr val="FF0000"/>
                </a:solidFill>
              </a:rPr>
              <a:t>Recall: </a:t>
            </a:r>
            <a:r>
              <a:rPr lang="en-GB" dirty="0"/>
              <a:t>What fraction of the relevant documents in the collection were returned by the system?</a:t>
            </a:r>
          </a:p>
          <a:p>
            <a:r>
              <a:rPr lang="en-GB" dirty="0"/>
              <a:t>What is the best balance between the two?</a:t>
            </a:r>
          </a:p>
          <a:p>
            <a:pPr lvl="1"/>
            <a:r>
              <a:rPr lang="en-GB" dirty="0"/>
              <a:t>Easy to get perfect recall: just retrieve everything</a:t>
            </a:r>
          </a:p>
          <a:p>
            <a:pPr lvl="1"/>
            <a:r>
              <a:rPr lang="en-GB" dirty="0"/>
              <a:t>Easy to get good precision: retrieve only the most relevant</a:t>
            </a:r>
          </a:p>
        </p:txBody>
      </p:sp>
      <p:sp>
        <p:nvSpPr>
          <p:cNvPr id="4" name="Footer Placeholder 3">
            <a:extLst>
              <a:ext uri="{FF2B5EF4-FFF2-40B4-BE49-F238E27FC236}">
                <a16:creationId xmlns:a16="http://schemas.microsoft.com/office/drawing/2014/main" id="{0E8770E9-4DA9-0E52-EEA5-8709D098D553}"/>
              </a:ext>
            </a:extLst>
          </p:cNvPr>
          <p:cNvSpPr>
            <a:spLocks noGrp="1"/>
          </p:cNvSpPr>
          <p:nvPr>
            <p:ph type="ftr" sz="quarter" idx="11"/>
          </p:nvPr>
        </p:nvSpPr>
        <p:spPr/>
        <p:txBody>
          <a:bodyPr/>
          <a:lstStyle/>
          <a:p>
            <a:pPr algn="l"/>
            <a:r>
              <a:rPr lang="en-GB"/>
              <a:t>CIS041-3 Advanced Information Technology</a:t>
            </a:r>
            <a:endParaRPr lang="en-US" dirty="0"/>
          </a:p>
        </p:txBody>
      </p:sp>
    </p:spTree>
    <p:extLst>
      <p:ext uri="{BB962C8B-B14F-4D97-AF65-F5344CB8AC3E}">
        <p14:creationId xmlns:p14="http://schemas.microsoft.com/office/powerpoint/2010/main" val="4019776514"/>
      </p:ext>
    </p:extLst>
  </p:cSld>
  <p:clrMapOvr>
    <a:masterClrMapping/>
  </p:clrMapOvr>
  <p:transition spd="slow">
    <p:zoom dir="in"/>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B50C7-40CF-1499-CF02-FB32572AA4AD}"/>
              </a:ext>
            </a:extLst>
          </p:cNvPr>
          <p:cNvSpPr>
            <a:spLocks noGrp="1"/>
          </p:cNvSpPr>
          <p:nvPr>
            <p:ph type="title"/>
          </p:nvPr>
        </p:nvSpPr>
        <p:spPr/>
        <p:txBody>
          <a:bodyPr/>
          <a:lstStyle/>
          <a:p>
            <a:r>
              <a:rPr lang="en-GB" dirty="0"/>
              <a:t>What we have learnt</a:t>
            </a:r>
          </a:p>
        </p:txBody>
      </p:sp>
      <p:sp>
        <p:nvSpPr>
          <p:cNvPr id="3" name="Content Placeholder 2">
            <a:extLst>
              <a:ext uri="{FF2B5EF4-FFF2-40B4-BE49-F238E27FC236}">
                <a16:creationId xmlns:a16="http://schemas.microsoft.com/office/drawing/2014/main" id="{AD871A75-F09B-0565-92EE-D8AEB2D2211E}"/>
              </a:ext>
            </a:extLst>
          </p:cNvPr>
          <p:cNvSpPr>
            <a:spLocks noGrp="1"/>
          </p:cNvSpPr>
          <p:nvPr>
            <p:ph idx="1"/>
          </p:nvPr>
        </p:nvSpPr>
        <p:spPr/>
        <p:txBody>
          <a:bodyPr/>
          <a:lstStyle/>
          <a:p>
            <a:pPr marL="514350" indent="-514350">
              <a:buFont typeface="+mj-lt"/>
              <a:buAutoNum type="arabicPeriod"/>
            </a:pPr>
            <a:r>
              <a:rPr lang="en-GB" dirty="0"/>
              <a:t>What is Information?</a:t>
            </a:r>
          </a:p>
          <a:p>
            <a:pPr marL="514350" indent="-514350">
              <a:buFont typeface="+mj-lt"/>
              <a:buAutoNum type="arabicPeriod"/>
            </a:pPr>
            <a:r>
              <a:rPr lang="en-GB" dirty="0"/>
              <a:t>What is Information systems?</a:t>
            </a:r>
          </a:p>
          <a:p>
            <a:pPr marL="514350" indent="-514350">
              <a:buFont typeface="+mj-lt"/>
              <a:buAutoNum type="arabicPeriod"/>
            </a:pPr>
            <a:r>
              <a:rPr lang="en-GB" dirty="0"/>
              <a:t>What is Information technology</a:t>
            </a:r>
          </a:p>
          <a:p>
            <a:pPr marL="514350" indent="-514350">
              <a:buFont typeface="+mj-lt"/>
              <a:buAutoNum type="arabicPeriod"/>
            </a:pPr>
            <a:r>
              <a:rPr lang="en-GB" dirty="0"/>
              <a:t>Advanced information technology (2022)</a:t>
            </a:r>
          </a:p>
        </p:txBody>
      </p:sp>
      <p:sp>
        <p:nvSpPr>
          <p:cNvPr id="4" name="Footer Placeholder 3">
            <a:extLst>
              <a:ext uri="{FF2B5EF4-FFF2-40B4-BE49-F238E27FC236}">
                <a16:creationId xmlns:a16="http://schemas.microsoft.com/office/drawing/2014/main" id="{6688C163-F23E-F3FD-8C94-A02C5A066235}"/>
              </a:ext>
            </a:extLst>
          </p:cNvPr>
          <p:cNvSpPr>
            <a:spLocks noGrp="1"/>
          </p:cNvSpPr>
          <p:nvPr>
            <p:ph type="ftr" sz="quarter" idx="11"/>
          </p:nvPr>
        </p:nvSpPr>
        <p:spPr/>
        <p:txBody>
          <a:bodyPr/>
          <a:lstStyle/>
          <a:p>
            <a:pPr algn="l"/>
            <a:r>
              <a:rPr lang="en-GB"/>
              <a:t>CIS041-3 Advanced Information Technology</a:t>
            </a:r>
            <a:endParaRPr lang="en-US" dirty="0"/>
          </a:p>
        </p:txBody>
      </p:sp>
    </p:spTree>
    <p:extLst>
      <p:ext uri="{BB962C8B-B14F-4D97-AF65-F5344CB8AC3E}">
        <p14:creationId xmlns:p14="http://schemas.microsoft.com/office/powerpoint/2010/main" val="2638523869"/>
      </p:ext>
    </p:extLst>
  </p:cSld>
  <p:clrMapOvr>
    <a:masterClrMapping/>
  </p:clrMapOvr>
  <p:transition spd="slow">
    <p:zoom dir="in"/>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8AF8B-58F5-FBC3-F42E-B7B7489210D0}"/>
              </a:ext>
            </a:extLst>
          </p:cNvPr>
          <p:cNvSpPr>
            <a:spLocks noGrp="1"/>
          </p:cNvSpPr>
          <p:nvPr>
            <p:ph type="title"/>
          </p:nvPr>
        </p:nvSpPr>
        <p:spPr/>
        <p:txBody>
          <a:bodyPr/>
          <a:lstStyle/>
          <a:p>
            <a:r>
              <a:rPr lang="en-GB" dirty="0"/>
              <a:t>IR Technologies Today</a:t>
            </a:r>
          </a:p>
        </p:txBody>
      </p:sp>
      <p:sp>
        <p:nvSpPr>
          <p:cNvPr id="3" name="Content Placeholder 2">
            <a:extLst>
              <a:ext uri="{FF2B5EF4-FFF2-40B4-BE49-F238E27FC236}">
                <a16:creationId xmlns:a16="http://schemas.microsoft.com/office/drawing/2014/main" id="{F7C4E6CE-5D4B-ABE4-DCF0-4745A05DCA89}"/>
              </a:ext>
            </a:extLst>
          </p:cNvPr>
          <p:cNvSpPr>
            <a:spLocks noGrp="1"/>
          </p:cNvSpPr>
          <p:nvPr>
            <p:ph idx="1"/>
          </p:nvPr>
        </p:nvSpPr>
        <p:spPr>
          <a:xfrm>
            <a:off x="536476" y="1344228"/>
            <a:ext cx="8071048" cy="4680520"/>
          </a:xfrm>
        </p:spPr>
        <p:txBody>
          <a:bodyPr/>
          <a:lstStyle/>
          <a:p>
            <a:r>
              <a:rPr lang="en-GB" dirty="0"/>
              <a:t>Web search </a:t>
            </a:r>
          </a:p>
          <a:p>
            <a:pPr lvl="1"/>
            <a:r>
              <a:rPr lang="en-GB" dirty="0"/>
              <a:t>Search ground are billions of documents on millions of computers </a:t>
            </a:r>
          </a:p>
          <a:p>
            <a:pPr lvl="1"/>
            <a:r>
              <a:rPr lang="en-GB" dirty="0"/>
              <a:t>issues: spidering; efficient indexing and search; malicious manipulation to boost search engine rankings, profit-driven rankings etc. </a:t>
            </a:r>
          </a:p>
          <a:p>
            <a:r>
              <a:rPr lang="en-GB" dirty="0"/>
              <a:t>Enterprise and institutional search  </a:t>
            </a:r>
          </a:p>
          <a:p>
            <a:pPr lvl="1"/>
            <a:r>
              <a:rPr lang="en-GB" dirty="0"/>
              <a:t>Company’s documentation, patents, research articles often domain-specific </a:t>
            </a:r>
          </a:p>
          <a:p>
            <a:pPr lvl="1"/>
            <a:r>
              <a:rPr lang="en-GB" dirty="0"/>
              <a:t>Centralised storage; dedicated machines for search. </a:t>
            </a:r>
          </a:p>
          <a:p>
            <a:pPr lvl="1"/>
            <a:r>
              <a:rPr lang="en-GB" dirty="0"/>
              <a:t>Most prevalent IR evaluation scenario: US intelligence analyst’s searches</a:t>
            </a:r>
          </a:p>
        </p:txBody>
      </p:sp>
      <p:sp>
        <p:nvSpPr>
          <p:cNvPr id="4" name="Footer Placeholder 3">
            <a:extLst>
              <a:ext uri="{FF2B5EF4-FFF2-40B4-BE49-F238E27FC236}">
                <a16:creationId xmlns:a16="http://schemas.microsoft.com/office/drawing/2014/main" id="{F2697749-02A9-EAE1-3C6A-0150D6FCF187}"/>
              </a:ext>
            </a:extLst>
          </p:cNvPr>
          <p:cNvSpPr>
            <a:spLocks noGrp="1"/>
          </p:cNvSpPr>
          <p:nvPr>
            <p:ph type="ftr" sz="quarter" idx="11"/>
          </p:nvPr>
        </p:nvSpPr>
        <p:spPr/>
        <p:txBody>
          <a:bodyPr/>
          <a:lstStyle/>
          <a:p>
            <a:pPr algn="l"/>
            <a:r>
              <a:rPr lang="en-GB"/>
              <a:t>CIS041-3 Advanced Information Technology</a:t>
            </a:r>
            <a:endParaRPr lang="en-US" dirty="0"/>
          </a:p>
        </p:txBody>
      </p:sp>
      <p:pic>
        <p:nvPicPr>
          <p:cNvPr id="6" name="Picture 5">
            <a:extLst>
              <a:ext uri="{FF2B5EF4-FFF2-40B4-BE49-F238E27FC236}">
                <a16:creationId xmlns:a16="http://schemas.microsoft.com/office/drawing/2014/main" id="{04FA074C-11AE-9352-B62F-BA0E7144F28C}"/>
              </a:ext>
            </a:extLst>
          </p:cNvPr>
          <p:cNvPicPr>
            <a:picLocks noChangeAspect="1"/>
          </p:cNvPicPr>
          <p:nvPr/>
        </p:nvPicPr>
        <p:blipFill>
          <a:blip r:embed="rId2"/>
          <a:stretch>
            <a:fillRect/>
          </a:stretch>
        </p:blipFill>
        <p:spPr>
          <a:xfrm>
            <a:off x="3203848" y="1586455"/>
            <a:ext cx="1119912" cy="352849"/>
          </a:xfrm>
          <a:prstGeom prst="rect">
            <a:avLst/>
          </a:prstGeom>
        </p:spPr>
      </p:pic>
      <p:pic>
        <p:nvPicPr>
          <p:cNvPr id="8" name="Picture 7">
            <a:extLst>
              <a:ext uri="{FF2B5EF4-FFF2-40B4-BE49-F238E27FC236}">
                <a16:creationId xmlns:a16="http://schemas.microsoft.com/office/drawing/2014/main" id="{819AAD71-6DCC-5B84-0FC6-6E120780FFFD}"/>
              </a:ext>
            </a:extLst>
          </p:cNvPr>
          <p:cNvPicPr>
            <a:picLocks noChangeAspect="1"/>
          </p:cNvPicPr>
          <p:nvPr/>
        </p:nvPicPr>
        <p:blipFill>
          <a:blip r:embed="rId3"/>
          <a:stretch>
            <a:fillRect/>
          </a:stretch>
        </p:blipFill>
        <p:spPr>
          <a:xfrm>
            <a:off x="4572000" y="1571494"/>
            <a:ext cx="1667108" cy="447737"/>
          </a:xfrm>
          <a:prstGeom prst="rect">
            <a:avLst/>
          </a:prstGeom>
        </p:spPr>
      </p:pic>
      <p:pic>
        <p:nvPicPr>
          <p:cNvPr id="10" name="Picture 9">
            <a:extLst>
              <a:ext uri="{FF2B5EF4-FFF2-40B4-BE49-F238E27FC236}">
                <a16:creationId xmlns:a16="http://schemas.microsoft.com/office/drawing/2014/main" id="{B36362AB-3AB8-4271-81B1-C590127F11BB}"/>
              </a:ext>
            </a:extLst>
          </p:cNvPr>
          <p:cNvPicPr>
            <a:picLocks noChangeAspect="1"/>
          </p:cNvPicPr>
          <p:nvPr/>
        </p:nvPicPr>
        <p:blipFill>
          <a:blip r:embed="rId4"/>
          <a:stretch>
            <a:fillRect/>
          </a:stretch>
        </p:blipFill>
        <p:spPr>
          <a:xfrm>
            <a:off x="6156176" y="4005064"/>
            <a:ext cx="1455448" cy="401923"/>
          </a:xfrm>
          <a:prstGeom prst="rect">
            <a:avLst/>
          </a:prstGeom>
        </p:spPr>
      </p:pic>
    </p:spTree>
    <p:extLst>
      <p:ext uri="{BB962C8B-B14F-4D97-AF65-F5344CB8AC3E}">
        <p14:creationId xmlns:p14="http://schemas.microsoft.com/office/powerpoint/2010/main" val="432774120"/>
      </p:ext>
    </p:extLst>
  </p:cSld>
  <p:clrMapOvr>
    <a:masterClrMapping/>
  </p:clrMapOvr>
  <p:transition spd="slow">
    <p:zoom dir="in"/>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240B1-3DDF-94FA-0B6B-4DE020F359B1}"/>
              </a:ext>
            </a:extLst>
          </p:cNvPr>
          <p:cNvSpPr>
            <a:spLocks noGrp="1"/>
          </p:cNvSpPr>
          <p:nvPr>
            <p:ph type="title"/>
          </p:nvPr>
        </p:nvSpPr>
        <p:spPr/>
        <p:txBody>
          <a:bodyPr/>
          <a:lstStyle/>
          <a:p>
            <a:r>
              <a:rPr lang="en-GB" dirty="0"/>
              <a:t>Non-textual search</a:t>
            </a:r>
          </a:p>
        </p:txBody>
      </p:sp>
      <p:pic>
        <p:nvPicPr>
          <p:cNvPr id="6" name="Content Placeholder 5">
            <a:extLst>
              <a:ext uri="{FF2B5EF4-FFF2-40B4-BE49-F238E27FC236}">
                <a16:creationId xmlns:a16="http://schemas.microsoft.com/office/drawing/2014/main" id="{64EE787F-2373-FEE7-4FCB-BEA1EFBB09E1}"/>
              </a:ext>
            </a:extLst>
          </p:cNvPr>
          <p:cNvPicPr>
            <a:picLocks noGrp="1" noChangeAspect="1"/>
          </p:cNvPicPr>
          <p:nvPr>
            <p:ph idx="1"/>
          </p:nvPr>
        </p:nvPicPr>
        <p:blipFill>
          <a:blip r:embed="rId2"/>
          <a:stretch>
            <a:fillRect/>
          </a:stretch>
        </p:blipFill>
        <p:spPr>
          <a:xfrm>
            <a:off x="755576" y="1607172"/>
            <a:ext cx="2810267" cy="2505425"/>
          </a:xfrm>
        </p:spPr>
      </p:pic>
      <p:sp>
        <p:nvSpPr>
          <p:cNvPr id="4" name="Footer Placeholder 3">
            <a:extLst>
              <a:ext uri="{FF2B5EF4-FFF2-40B4-BE49-F238E27FC236}">
                <a16:creationId xmlns:a16="http://schemas.microsoft.com/office/drawing/2014/main" id="{DC41CDB5-461D-58DE-538C-AD84146201E6}"/>
              </a:ext>
            </a:extLst>
          </p:cNvPr>
          <p:cNvSpPr>
            <a:spLocks noGrp="1"/>
          </p:cNvSpPr>
          <p:nvPr>
            <p:ph type="ftr" sz="quarter" idx="11"/>
          </p:nvPr>
        </p:nvSpPr>
        <p:spPr/>
        <p:txBody>
          <a:bodyPr/>
          <a:lstStyle/>
          <a:p>
            <a:pPr algn="l"/>
            <a:r>
              <a:rPr lang="en-GB"/>
              <a:t>CIS041-3 Advanced Information Technology</a:t>
            </a:r>
            <a:endParaRPr lang="en-US" dirty="0"/>
          </a:p>
        </p:txBody>
      </p:sp>
      <p:pic>
        <p:nvPicPr>
          <p:cNvPr id="8" name="Picture 7">
            <a:extLst>
              <a:ext uri="{FF2B5EF4-FFF2-40B4-BE49-F238E27FC236}">
                <a16:creationId xmlns:a16="http://schemas.microsoft.com/office/drawing/2014/main" id="{3BB65F94-8C83-2343-2B6D-4C0B43717295}"/>
              </a:ext>
            </a:extLst>
          </p:cNvPr>
          <p:cNvPicPr>
            <a:picLocks noChangeAspect="1"/>
          </p:cNvPicPr>
          <p:nvPr/>
        </p:nvPicPr>
        <p:blipFill>
          <a:blip r:embed="rId3"/>
          <a:stretch>
            <a:fillRect/>
          </a:stretch>
        </p:blipFill>
        <p:spPr>
          <a:xfrm>
            <a:off x="4211960" y="1452821"/>
            <a:ext cx="2072718" cy="2505425"/>
          </a:xfrm>
          <a:prstGeom prst="rect">
            <a:avLst/>
          </a:prstGeom>
        </p:spPr>
      </p:pic>
      <p:pic>
        <p:nvPicPr>
          <p:cNvPr id="10" name="Picture 9">
            <a:extLst>
              <a:ext uri="{FF2B5EF4-FFF2-40B4-BE49-F238E27FC236}">
                <a16:creationId xmlns:a16="http://schemas.microsoft.com/office/drawing/2014/main" id="{6DD743E6-CD14-5C56-5DE7-BB5BEF23ADB6}"/>
              </a:ext>
            </a:extLst>
          </p:cNvPr>
          <p:cNvPicPr>
            <a:picLocks noChangeAspect="1"/>
          </p:cNvPicPr>
          <p:nvPr/>
        </p:nvPicPr>
        <p:blipFill>
          <a:blip r:embed="rId4"/>
          <a:stretch>
            <a:fillRect/>
          </a:stretch>
        </p:blipFill>
        <p:spPr>
          <a:xfrm>
            <a:off x="975989" y="4271353"/>
            <a:ext cx="2369439" cy="1879210"/>
          </a:xfrm>
          <a:prstGeom prst="rect">
            <a:avLst/>
          </a:prstGeom>
        </p:spPr>
      </p:pic>
      <p:pic>
        <p:nvPicPr>
          <p:cNvPr id="12" name="Picture 11">
            <a:extLst>
              <a:ext uri="{FF2B5EF4-FFF2-40B4-BE49-F238E27FC236}">
                <a16:creationId xmlns:a16="http://schemas.microsoft.com/office/drawing/2014/main" id="{65999E8D-5EC1-6D35-37B6-CBA763E9FCEA}"/>
              </a:ext>
            </a:extLst>
          </p:cNvPr>
          <p:cNvPicPr>
            <a:picLocks noChangeAspect="1"/>
          </p:cNvPicPr>
          <p:nvPr/>
        </p:nvPicPr>
        <p:blipFill>
          <a:blip r:embed="rId5"/>
          <a:stretch>
            <a:fillRect/>
          </a:stretch>
        </p:blipFill>
        <p:spPr>
          <a:xfrm>
            <a:off x="4572000" y="4117003"/>
            <a:ext cx="3066359" cy="2206014"/>
          </a:xfrm>
          <a:prstGeom prst="rect">
            <a:avLst/>
          </a:prstGeom>
        </p:spPr>
      </p:pic>
    </p:spTree>
    <p:extLst>
      <p:ext uri="{BB962C8B-B14F-4D97-AF65-F5344CB8AC3E}">
        <p14:creationId xmlns:p14="http://schemas.microsoft.com/office/powerpoint/2010/main" val="1249965794"/>
      </p:ext>
    </p:extLst>
  </p:cSld>
  <p:clrMapOvr>
    <a:masterClrMapping/>
  </p:clrMapOvr>
  <p:transition spd="slow">
    <p:zoom dir="in"/>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3AE39-ACA6-9B83-D467-24A2B939483F}"/>
              </a:ext>
            </a:extLst>
          </p:cNvPr>
          <p:cNvSpPr>
            <a:spLocks noGrp="1"/>
          </p:cNvSpPr>
          <p:nvPr>
            <p:ph type="title"/>
          </p:nvPr>
        </p:nvSpPr>
        <p:spPr>
          <a:xfrm>
            <a:off x="722312" y="4406900"/>
            <a:ext cx="8026151" cy="1362075"/>
          </a:xfrm>
        </p:spPr>
        <p:txBody>
          <a:bodyPr/>
          <a:lstStyle/>
          <a:p>
            <a:r>
              <a:rPr lang="en-US" dirty="0">
                <a:latin typeface="Calibri" charset="0"/>
                <a:ea typeface="ＭＳ Ｐゴシック" charset="0"/>
                <a:cs typeface="ＭＳ Ｐゴシック" charset="0"/>
              </a:rPr>
              <a:t>Term-document Matrix  (incidence/occurrence) matrix </a:t>
            </a:r>
            <a:br>
              <a:rPr lang="en-US" dirty="0">
                <a:latin typeface="Calibri" charset="0"/>
                <a:ea typeface="ＭＳ Ｐゴシック" charset="0"/>
                <a:cs typeface="Times New Roman" charset="0"/>
              </a:rPr>
            </a:br>
            <a:endParaRPr lang="en-GB" dirty="0"/>
          </a:p>
        </p:txBody>
      </p:sp>
      <p:sp>
        <p:nvSpPr>
          <p:cNvPr id="18434" name="Rectangle 1027"/>
          <p:cNvSpPr>
            <a:spLocks noGrp="1" noChangeArrowheads="1"/>
          </p:cNvSpPr>
          <p:nvPr>
            <p:ph type="body" idx="1"/>
          </p:nvPr>
        </p:nvSpPr>
        <p:spPr>
          <a:xfrm>
            <a:off x="722312" y="3414176"/>
            <a:ext cx="7845426" cy="936103"/>
          </a:xfrm>
        </p:spPr>
        <p:txBody>
          <a:bodyPr/>
          <a:lstStyle/>
          <a:p>
            <a:pPr eaLnBrk="1" hangingPunct="1"/>
            <a:r>
              <a:rPr lang="en-US" dirty="0">
                <a:latin typeface="Calibri" charset="0"/>
                <a:ea typeface="ＭＳ Ｐゴシック" charset="0"/>
                <a:cs typeface="Times New Roman" charset="0"/>
              </a:rPr>
              <a:t>How to represent document (text, video and audio) and make it can be searchable?</a:t>
            </a:r>
          </a:p>
        </p:txBody>
      </p:sp>
      <p:sp>
        <p:nvSpPr>
          <p:cNvPr id="4" name="Title 1">
            <a:extLst>
              <a:ext uri="{FF2B5EF4-FFF2-40B4-BE49-F238E27FC236}">
                <a16:creationId xmlns:a16="http://schemas.microsoft.com/office/drawing/2014/main" id="{A8FB5CB7-3847-F6AA-0E4C-BBE388F72437}"/>
              </a:ext>
            </a:extLst>
          </p:cNvPr>
          <p:cNvSpPr txBox="1">
            <a:spLocks/>
          </p:cNvSpPr>
          <p:nvPr/>
        </p:nvSpPr>
        <p:spPr bwMode="auto">
          <a:xfrm>
            <a:off x="573574" y="1995480"/>
            <a:ext cx="8026151"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4000" b="1" cap="none">
                <a:solidFill>
                  <a:schemeClr val="tx2"/>
                </a:solidFill>
                <a:effectLst/>
                <a:latin typeface="+mj-lt"/>
                <a:ea typeface="MS PGothic" charset="0"/>
                <a:cs typeface="MS PGothic" charset="0"/>
              </a:defRPr>
            </a:lvl1pPr>
            <a:lvl2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2pPr>
            <a:lvl3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3pPr>
            <a:lvl4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4pPr>
            <a:lvl5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5pPr>
            <a:lvl6pPr marL="457200" algn="l" rtl="0" eaLnBrk="0" fontAlgn="base" hangingPunct="0">
              <a:spcBef>
                <a:spcPct val="0"/>
              </a:spcBef>
              <a:spcAft>
                <a:spcPct val="0"/>
              </a:spcAft>
              <a:defRPr sz="3200" b="1">
                <a:solidFill>
                  <a:schemeClr val="tx2"/>
                </a:solidFill>
                <a:latin typeface="Times New Roman" charset="0"/>
              </a:defRPr>
            </a:lvl6pPr>
            <a:lvl7pPr marL="914400" algn="l" rtl="0" eaLnBrk="0" fontAlgn="base" hangingPunct="0">
              <a:spcBef>
                <a:spcPct val="0"/>
              </a:spcBef>
              <a:spcAft>
                <a:spcPct val="0"/>
              </a:spcAft>
              <a:defRPr sz="3200" b="1">
                <a:solidFill>
                  <a:schemeClr val="tx2"/>
                </a:solidFill>
                <a:latin typeface="Times New Roman" charset="0"/>
              </a:defRPr>
            </a:lvl7pPr>
            <a:lvl8pPr marL="1371600" algn="l" rtl="0" eaLnBrk="0" fontAlgn="base" hangingPunct="0">
              <a:spcBef>
                <a:spcPct val="0"/>
              </a:spcBef>
              <a:spcAft>
                <a:spcPct val="0"/>
              </a:spcAft>
              <a:defRPr sz="3200" b="1">
                <a:solidFill>
                  <a:schemeClr val="tx2"/>
                </a:solidFill>
                <a:latin typeface="Times New Roman" charset="0"/>
              </a:defRPr>
            </a:lvl8pPr>
            <a:lvl9pPr marL="1828800" algn="l" rtl="0" eaLnBrk="0" fontAlgn="base" hangingPunct="0">
              <a:spcBef>
                <a:spcPct val="0"/>
              </a:spcBef>
              <a:spcAft>
                <a:spcPct val="0"/>
              </a:spcAft>
              <a:defRPr sz="3200" b="1">
                <a:solidFill>
                  <a:schemeClr val="tx2"/>
                </a:solidFill>
                <a:latin typeface="Times New Roman" charset="0"/>
              </a:defRPr>
            </a:lvl9pPr>
          </a:lstStyle>
          <a:p>
            <a:r>
              <a:rPr lang="en-US" kern="0" dirty="0">
                <a:latin typeface="Calibri" charset="0"/>
                <a:ea typeface="ＭＳ Ｐゴシック" charset="0"/>
                <a:cs typeface="ＭＳ Ｐゴシック" charset="0"/>
              </a:rPr>
              <a:t>2. Boolean model of Information Retrieval</a:t>
            </a:r>
            <a:br>
              <a:rPr lang="en-US" kern="0" dirty="0">
                <a:latin typeface="Calibri" charset="0"/>
                <a:ea typeface="ＭＳ Ｐゴシック" charset="0"/>
                <a:cs typeface="Times New Roman" charset="0"/>
              </a:rPr>
            </a:br>
            <a:endParaRPr lang="en-GB" kern="0" dirty="0"/>
          </a:p>
        </p:txBody>
      </p:sp>
    </p:spTree>
    <p:extLst>
      <p:ext uri="{BB962C8B-B14F-4D97-AF65-F5344CB8AC3E}">
        <p14:creationId xmlns:p14="http://schemas.microsoft.com/office/powerpoint/2010/main" val="2172770119"/>
      </p:ext>
    </p:extLst>
  </p:cSld>
  <p:clrMapOvr>
    <a:masterClrMapping/>
  </p:clrMapOvr>
  <p:transition spd="slow">
    <p:zoom dir="in"/>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dirty="0">
                <a:latin typeface="Calibri" charset="0"/>
                <a:ea typeface="ＭＳ Ｐゴシック" charset="0"/>
                <a:cs typeface="ＭＳ Ｐゴシック" charset="0"/>
              </a:rPr>
              <a:t>Boolean Retrieval model</a:t>
            </a:r>
            <a:endParaRPr lang="en-US" dirty="0">
              <a:solidFill>
                <a:srgbClr val="FF0000"/>
              </a:solidFill>
              <a:latin typeface="Calibri" charset="0"/>
              <a:ea typeface="ＭＳ Ｐゴシック" charset="0"/>
              <a:cs typeface="ＭＳ Ｐゴシック" charset="0"/>
            </a:endParaRPr>
          </a:p>
        </p:txBody>
      </p:sp>
      <p:sp>
        <p:nvSpPr>
          <p:cNvPr id="44035" name="Rectangle 3"/>
          <p:cNvSpPr>
            <a:spLocks noGrp="1" noChangeArrowheads="1"/>
          </p:cNvSpPr>
          <p:nvPr>
            <p:ph idx="1"/>
          </p:nvPr>
        </p:nvSpPr>
        <p:spPr/>
        <p:txBody>
          <a:bodyPr/>
          <a:lstStyle/>
          <a:p>
            <a:pPr eaLnBrk="1" hangingPunct="1"/>
            <a:r>
              <a:rPr lang="en-US" dirty="0">
                <a:latin typeface="Calibri" charset="0"/>
                <a:ea typeface="ＭＳ Ｐゴシック" charset="0"/>
                <a:cs typeface="ＭＳ Ｐゴシック" charset="0"/>
              </a:rPr>
              <a:t>The </a:t>
            </a:r>
            <a:r>
              <a:rPr lang="en-US" dirty="0">
                <a:solidFill>
                  <a:srgbClr val="139CB7"/>
                </a:solidFill>
                <a:latin typeface="Calibri" charset="0"/>
                <a:ea typeface="ＭＳ Ｐゴシック" charset="0"/>
                <a:cs typeface="ＭＳ Ｐゴシック" charset="0"/>
              </a:rPr>
              <a:t>Boolean retrieval model</a:t>
            </a:r>
            <a:r>
              <a:rPr lang="en-US" dirty="0">
                <a:latin typeface="Calibri" charset="0"/>
                <a:ea typeface="ＭＳ Ｐゴシック" charset="0"/>
                <a:cs typeface="ＭＳ Ｐゴシック" charset="0"/>
              </a:rPr>
              <a:t> is being able to ask a query that is a Boolean expression:</a:t>
            </a:r>
          </a:p>
          <a:p>
            <a:pPr lvl="1" eaLnBrk="1" hangingPunct="1"/>
            <a:r>
              <a:rPr lang="en-US" dirty="0">
                <a:latin typeface="Calibri" charset="0"/>
                <a:ea typeface="ＭＳ Ｐゴシック" charset="0"/>
              </a:rPr>
              <a:t>Boolean </a:t>
            </a:r>
            <a:r>
              <a:rPr lang="en-US" dirty="0">
                <a:latin typeface="Calibri" charset="0"/>
                <a:ea typeface="ＭＳ Ｐゴシック" charset="0"/>
                <a:cs typeface="ＭＳ Ｐゴシック" charset="0"/>
              </a:rPr>
              <a:t>expression</a:t>
            </a:r>
            <a:r>
              <a:rPr lang="en-US" dirty="0">
                <a:latin typeface="Calibri" charset="0"/>
                <a:ea typeface="ＭＳ Ｐゴシック" charset="0"/>
              </a:rPr>
              <a:t> are queries using </a:t>
            </a:r>
            <a:r>
              <a:rPr lang="en-US" i="1" dirty="0">
                <a:solidFill>
                  <a:srgbClr val="FF0000"/>
                </a:solidFill>
                <a:latin typeface="Calibri" charset="0"/>
                <a:ea typeface="ＭＳ Ｐゴシック" charset="0"/>
              </a:rPr>
              <a:t>AND</a:t>
            </a:r>
            <a:r>
              <a:rPr lang="en-US" i="1" dirty="0">
                <a:latin typeface="Calibri" charset="0"/>
                <a:ea typeface="ＭＳ Ｐゴシック" charset="0"/>
              </a:rPr>
              <a:t>, </a:t>
            </a:r>
            <a:r>
              <a:rPr lang="en-US" i="1" dirty="0">
                <a:solidFill>
                  <a:srgbClr val="FF0000"/>
                </a:solidFill>
                <a:latin typeface="Calibri" charset="0"/>
                <a:ea typeface="ＭＳ Ｐゴシック" charset="0"/>
              </a:rPr>
              <a:t>OR</a:t>
            </a:r>
            <a:r>
              <a:rPr lang="en-US" dirty="0">
                <a:latin typeface="Calibri" charset="0"/>
                <a:ea typeface="ＭＳ Ｐゴシック" charset="0"/>
              </a:rPr>
              <a:t> and </a:t>
            </a:r>
            <a:r>
              <a:rPr lang="en-US" i="1" dirty="0">
                <a:solidFill>
                  <a:srgbClr val="FF0000"/>
                </a:solidFill>
                <a:latin typeface="Calibri" charset="0"/>
                <a:ea typeface="ＭＳ Ｐゴシック" charset="0"/>
              </a:rPr>
              <a:t>NOT</a:t>
            </a:r>
            <a:r>
              <a:rPr lang="en-US" dirty="0">
                <a:latin typeface="Calibri" charset="0"/>
                <a:ea typeface="ＭＳ Ｐゴシック" charset="0"/>
              </a:rPr>
              <a:t> to join query terms</a:t>
            </a:r>
          </a:p>
          <a:p>
            <a:pPr lvl="1" eaLnBrk="1" hangingPunct="1"/>
            <a:r>
              <a:rPr lang="en-US" dirty="0">
                <a:latin typeface="Calibri" charset="0"/>
                <a:ea typeface="ＭＳ Ｐゴシック" charset="0"/>
              </a:rPr>
              <a:t>Views each document as a </a:t>
            </a:r>
            <a:r>
              <a:rPr lang="en-US" u="sng" dirty="0">
                <a:latin typeface="Calibri" charset="0"/>
                <a:ea typeface="ＭＳ Ｐゴシック" charset="0"/>
              </a:rPr>
              <a:t>set</a:t>
            </a:r>
            <a:r>
              <a:rPr lang="en-US" dirty="0">
                <a:latin typeface="Calibri" charset="0"/>
                <a:ea typeface="ＭＳ Ｐゴシック" charset="0"/>
              </a:rPr>
              <a:t> of words</a:t>
            </a:r>
          </a:p>
          <a:p>
            <a:pPr lvl="1" eaLnBrk="1" hangingPunct="1"/>
            <a:r>
              <a:rPr lang="en-US" dirty="0">
                <a:solidFill>
                  <a:srgbClr val="FF0000"/>
                </a:solidFill>
                <a:latin typeface="Calibri" charset="0"/>
                <a:ea typeface="ＭＳ Ｐゴシック" charset="0"/>
                <a:cs typeface="ＭＳ Ｐゴシック" charset="0"/>
              </a:rPr>
              <a:t>Exact match </a:t>
            </a:r>
            <a:r>
              <a:rPr lang="en-US" dirty="0">
                <a:latin typeface="Calibri" charset="0"/>
                <a:ea typeface="ＭＳ Ｐゴシック" charset="0"/>
              </a:rPr>
              <a:t>: document matches condition or not.</a:t>
            </a:r>
          </a:p>
          <a:p>
            <a:pPr eaLnBrk="1" hangingPunct="1"/>
            <a:r>
              <a:rPr lang="en-US" dirty="0">
                <a:latin typeface="Calibri" charset="0"/>
                <a:ea typeface="ＭＳ Ｐゴシック" charset="0"/>
                <a:cs typeface="ＭＳ Ｐゴシック" charset="0"/>
              </a:rPr>
              <a:t>Primary commercial retrieval tool for 3 decades. </a:t>
            </a:r>
          </a:p>
          <a:p>
            <a:pPr eaLnBrk="1" hangingPunct="1"/>
            <a:r>
              <a:rPr lang="en-US" dirty="0">
                <a:latin typeface="Calibri" charset="0"/>
                <a:ea typeface="ＭＳ Ｐゴシック" charset="0"/>
                <a:cs typeface="ＭＳ Ｐゴシック" charset="0"/>
              </a:rPr>
              <a:t>Many search systems you still use are Boolean:</a:t>
            </a:r>
          </a:p>
          <a:p>
            <a:pPr lvl="1" eaLnBrk="1" hangingPunct="1"/>
            <a:r>
              <a:rPr lang="en-US" dirty="0">
                <a:latin typeface="Calibri" charset="0"/>
                <a:ea typeface="ＭＳ Ｐゴシック" charset="0"/>
                <a:cs typeface="ＭＳ Ｐゴシック" charset="0"/>
              </a:rPr>
              <a:t>Email, library catalog, macOS Spotlight</a:t>
            </a:r>
          </a:p>
        </p:txBody>
      </p:sp>
      <p:sp>
        <p:nvSpPr>
          <p:cNvPr id="46084" name="Slide Number Placeholder 5"/>
          <p:cNvSpPr>
            <a:spLocks noGrp="1"/>
          </p:cNvSpPr>
          <p:nvPr>
            <p:ph type="sldNum" sz="quarter" idx="4294967295"/>
          </p:nvPr>
        </p:nvSpPr>
        <p:spPr bwMode="auto">
          <a:xfrm>
            <a:off x="7010400" y="6477000"/>
            <a:ext cx="2133600" cy="24447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E836D50-BA4C-8446-8AFB-65021B08F36E}" type="slidenum">
              <a:rPr kumimoji="0" lang="en-US" sz="1200" b="0" i="0" u="none" strike="noStrike" kern="1200" cap="none" spc="0" normalizeH="0" baseline="0" noProof="0">
                <a:ln>
                  <a:noFill/>
                </a:ln>
                <a:solidFill>
                  <a:srgbClr val="898989"/>
                </a:solidFill>
                <a:effectLst/>
                <a:uLnTx/>
                <a:uFillTx/>
                <a:latin typeface="Calibri" charset="0"/>
                <a:ea typeface="ＭＳ Ｐゴシック" charset="0"/>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en-US" sz="1200" b="0" i="0" u="none" strike="noStrike" kern="1200" cap="none" spc="0" normalizeH="0" baseline="0" noProof="0">
              <a:ln>
                <a:noFill/>
              </a:ln>
              <a:solidFill>
                <a:srgbClr val="898989"/>
              </a:solidFill>
              <a:effectLst/>
              <a:uLnTx/>
              <a:uFillTx/>
              <a:latin typeface="Calibri" charset="0"/>
              <a:ea typeface="ＭＳ Ｐゴシック" charset="0"/>
            </a:endParaRPr>
          </a:p>
        </p:txBody>
      </p:sp>
      <p:sp>
        <p:nvSpPr>
          <p:cNvPr id="46085" name="TextBox 4"/>
          <p:cNvSpPr txBox="1">
            <a:spLocks noChangeArrowheads="1"/>
          </p:cNvSpPr>
          <p:nvPr/>
        </p:nvSpPr>
        <p:spPr bwMode="auto">
          <a:xfrm>
            <a:off x="7620000" y="-33338"/>
            <a:ext cx="968375"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FBFCFF"/>
                </a:solidFill>
                <a:effectLst/>
                <a:uLnTx/>
                <a:uFillTx/>
                <a:latin typeface="Lucida Sans" charset="0"/>
                <a:ea typeface="ＭＳ Ｐゴシック" charset="0"/>
              </a:rPr>
              <a:t>Sec. 1.3</a:t>
            </a:r>
          </a:p>
        </p:txBody>
      </p:sp>
    </p:spTree>
    <p:extLst>
      <p:ext uri="{BB962C8B-B14F-4D97-AF65-F5344CB8AC3E}">
        <p14:creationId xmlns:p14="http://schemas.microsoft.com/office/powerpoint/2010/main" val="2688517484"/>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03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03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03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403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403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0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1026"/>
          <p:cNvSpPr>
            <a:spLocks noGrp="1" noChangeArrowheads="1"/>
          </p:cNvSpPr>
          <p:nvPr>
            <p:ph type="title"/>
          </p:nvPr>
        </p:nvSpPr>
        <p:spPr/>
        <p:txBody>
          <a:bodyPr/>
          <a:lstStyle/>
          <a:p>
            <a:pPr eaLnBrk="1" hangingPunct="1"/>
            <a:r>
              <a:rPr lang="en-US" sz="4400" dirty="0">
                <a:latin typeface="Calibri" charset="0"/>
                <a:ea typeface="ＭＳ Ｐゴシック" charset="0"/>
                <a:cs typeface="ＭＳ Ｐゴシック" charset="0"/>
              </a:rPr>
              <a:t>The Example Problem</a:t>
            </a:r>
          </a:p>
        </p:txBody>
      </p:sp>
      <p:sp>
        <p:nvSpPr>
          <p:cNvPr id="105475" name="Rectangle 1027"/>
          <p:cNvSpPr>
            <a:spLocks noGrp="1" noChangeArrowheads="1"/>
          </p:cNvSpPr>
          <p:nvPr>
            <p:ph idx="1"/>
          </p:nvPr>
        </p:nvSpPr>
        <p:spPr>
          <a:xfrm>
            <a:off x="467544" y="1412776"/>
            <a:ext cx="8382000" cy="936104"/>
          </a:xfrm>
        </p:spPr>
        <p:txBody>
          <a:bodyPr/>
          <a:lstStyle/>
          <a:p>
            <a:pPr eaLnBrk="1" hangingPunct="1"/>
            <a:r>
              <a:rPr lang="en-US" dirty="0">
                <a:latin typeface="Calibri" charset="0"/>
                <a:ea typeface="ＭＳ Ｐゴシック" charset="0"/>
                <a:cs typeface="ＭＳ Ｐゴシック" charset="0"/>
              </a:rPr>
              <a:t>Which plays of Shakespeare contain the words </a:t>
            </a:r>
            <a:r>
              <a:rPr lang="en-US" b="1" i="1" dirty="0">
                <a:latin typeface="Calibri" charset="0"/>
                <a:ea typeface="ＭＳ Ｐゴシック" charset="0"/>
                <a:cs typeface="ＭＳ Ｐゴシック" charset="0"/>
              </a:rPr>
              <a:t>Brutus</a:t>
            </a:r>
            <a:r>
              <a:rPr lang="en-US" dirty="0">
                <a:latin typeface="Calibri" charset="0"/>
                <a:ea typeface="ＭＳ Ｐゴシック" charset="0"/>
                <a:cs typeface="ＭＳ Ｐゴシック" charset="0"/>
              </a:rPr>
              <a:t> </a:t>
            </a:r>
            <a:r>
              <a:rPr lang="en-US" i="1" dirty="0">
                <a:latin typeface="Calibri" charset="0"/>
                <a:ea typeface="ＭＳ Ｐゴシック" charset="0"/>
                <a:cs typeface="ＭＳ Ｐゴシック" charset="0"/>
              </a:rPr>
              <a:t>AND</a:t>
            </a:r>
            <a:r>
              <a:rPr lang="en-US" dirty="0">
                <a:latin typeface="Calibri" charset="0"/>
                <a:ea typeface="ＭＳ Ｐゴシック" charset="0"/>
                <a:cs typeface="ＭＳ Ｐゴシック" charset="0"/>
              </a:rPr>
              <a:t> </a:t>
            </a:r>
            <a:r>
              <a:rPr lang="en-US" b="1" i="1" dirty="0">
                <a:latin typeface="Calibri" charset="0"/>
                <a:ea typeface="ＭＳ Ｐゴシック" charset="0"/>
                <a:cs typeface="ＭＳ Ｐゴシック" charset="0"/>
              </a:rPr>
              <a:t>Caesar</a:t>
            </a:r>
            <a:r>
              <a:rPr lang="en-US" dirty="0">
                <a:latin typeface="Calibri" charset="0"/>
                <a:ea typeface="ＭＳ Ｐゴシック" charset="0"/>
                <a:cs typeface="ＭＳ Ｐゴシック" charset="0"/>
              </a:rPr>
              <a:t>  but </a:t>
            </a:r>
            <a:r>
              <a:rPr lang="en-US" i="1" dirty="0">
                <a:latin typeface="Calibri" charset="0"/>
                <a:ea typeface="ＭＳ Ｐゴシック" charset="0"/>
                <a:cs typeface="ＭＳ Ｐゴシック" charset="0"/>
              </a:rPr>
              <a:t>NOT</a:t>
            </a:r>
            <a:r>
              <a:rPr lang="en-US" dirty="0">
                <a:latin typeface="Calibri" charset="0"/>
                <a:ea typeface="ＭＳ Ｐゴシック" charset="0"/>
                <a:cs typeface="ＭＳ Ｐゴシック" charset="0"/>
              </a:rPr>
              <a:t> </a:t>
            </a:r>
            <a:r>
              <a:rPr lang="en-US" b="1" i="1" dirty="0">
                <a:latin typeface="Calibri" charset="0"/>
                <a:ea typeface="ＭＳ Ｐゴシック" charset="0"/>
                <a:cs typeface="ＭＳ Ｐゴシック" charset="0"/>
              </a:rPr>
              <a:t>Calpurnia</a:t>
            </a:r>
            <a:r>
              <a:rPr lang="en-US" dirty="0">
                <a:latin typeface="Calibri" charset="0"/>
                <a:ea typeface="ＭＳ Ｐゴシック" charset="0"/>
                <a:cs typeface="ＭＳ Ｐゴシック" charset="0"/>
              </a:rPr>
              <a:t>?</a:t>
            </a:r>
          </a:p>
          <a:p>
            <a:pPr eaLnBrk="1" hangingPunct="1"/>
            <a:endParaRPr lang="en-US" dirty="0">
              <a:latin typeface="Calibri" charset="0"/>
              <a:ea typeface="ＭＳ Ｐゴシック" charset="0"/>
            </a:endParaRPr>
          </a:p>
        </p:txBody>
      </p:sp>
      <p:sp>
        <p:nvSpPr>
          <p:cNvPr id="22533" name="TextBox 4"/>
          <p:cNvSpPr txBox="1">
            <a:spLocks noChangeArrowheads="1"/>
          </p:cNvSpPr>
          <p:nvPr/>
        </p:nvSpPr>
        <p:spPr bwMode="auto">
          <a:xfrm>
            <a:off x="7620000" y="-33338"/>
            <a:ext cx="968375"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1.1</a:t>
            </a:r>
          </a:p>
        </p:txBody>
      </p:sp>
      <p:sp>
        <p:nvSpPr>
          <p:cNvPr id="2" name="Footer Placeholder 1">
            <a:extLst>
              <a:ext uri="{FF2B5EF4-FFF2-40B4-BE49-F238E27FC236}">
                <a16:creationId xmlns:a16="http://schemas.microsoft.com/office/drawing/2014/main" id="{11DF3716-6CC4-B3CE-EC86-FD70E9DD2C75}"/>
              </a:ext>
            </a:extLst>
          </p:cNvPr>
          <p:cNvSpPr>
            <a:spLocks noGrp="1"/>
          </p:cNvSpPr>
          <p:nvPr>
            <p:ph type="ftr" sz="quarter" idx="11"/>
          </p:nvPr>
        </p:nvSpPr>
        <p:spPr/>
        <p:txBody>
          <a:bodyPr/>
          <a:lstStyle/>
          <a:p>
            <a:pPr algn="l"/>
            <a:r>
              <a:rPr lang="en-GB"/>
              <a:t>CIS041-3 Advanced Information Technology</a:t>
            </a:r>
            <a:endParaRPr lang="en-US" dirty="0"/>
          </a:p>
        </p:txBody>
      </p:sp>
      <p:sp>
        <p:nvSpPr>
          <p:cNvPr id="4" name="TextBox 3">
            <a:extLst>
              <a:ext uri="{FF2B5EF4-FFF2-40B4-BE49-F238E27FC236}">
                <a16:creationId xmlns:a16="http://schemas.microsoft.com/office/drawing/2014/main" id="{258785F7-C343-34DE-4391-47E652F49E92}"/>
              </a:ext>
            </a:extLst>
          </p:cNvPr>
          <p:cNvSpPr txBox="1"/>
          <p:nvPr/>
        </p:nvSpPr>
        <p:spPr>
          <a:xfrm>
            <a:off x="929614" y="2396374"/>
            <a:ext cx="7632848" cy="1446550"/>
          </a:xfrm>
          <a:prstGeom prst="rect">
            <a:avLst/>
          </a:prstGeom>
          <a:noFill/>
        </p:spPr>
        <p:txBody>
          <a:bodyPr wrap="square">
            <a:spAutoFit/>
          </a:bodyPr>
          <a:lstStyle/>
          <a:p>
            <a:r>
              <a:rPr lang="en-GB" dirty="0"/>
              <a:t>One could </a:t>
            </a:r>
            <a:r>
              <a:rPr lang="en-GB" i="1" dirty="0">
                <a:solidFill>
                  <a:srgbClr val="FF0000"/>
                </a:solidFill>
              </a:rPr>
              <a:t>grep</a:t>
            </a:r>
            <a:r>
              <a:rPr lang="en-GB" dirty="0"/>
              <a:t> all of Shakespeare’s plays for </a:t>
            </a:r>
            <a:r>
              <a:rPr lang="en-GB" dirty="0">
                <a:solidFill>
                  <a:srgbClr val="00B050"/>
                </a:solidFill>
              </a:rPr>
              <a:t>Brutus</a:t>
            </a:r>
            <a:r>
              <a:rPr lang="en-GB" dirty="0"/>
              <a:t> and </a:t>
            </a:r>
            <a:r>
              <a:rPr lang="en-GB" dirty="0">
                <a:solidFill>
                  <a:srgbClr val="00B050"/>
                </a:solidFill>
              </a:rPr>
              <a:t>Caesar</a:t>
            </a:r>
            <a:r>
              <a:rPr lang="en-GB" dirty="0"/>
              <a:t>, then strip out plays containing </a:t>
            </a:r>
            <a:r>
              <a:rPr lang="en-GB" dirty="0">
                <a:solidFill>
                  <a:srgbClr val="00B050"/>
                </a:solidFill>
              </a:rPr>
              <a:t>Calpurnia</a:t>
            </a:r>
            <a:endParaRPr lang="en-GB" dirty="0"/>
          </a:p>
          <a:p>
            <a:endParaRPr lang="en-GB" dirty="0"/>
          </a:p>
        </p:txBody>
      </p:sp>
      <p:sp>
        <p:nvSpPr>
          <p:cNvPr id="6" name="TextBox 5">
            <a:extLst>
              <a:ext uri="{FF2B5EF4-FFF2-40B4-BE49-F238E27FC236}">
                <a16:creationId xmlns:a16="http://schemas.microsoft.com/office/drawing/2014/main" id="{3F756E14-D0DA-B5DD-10FD-73164E173DCC}"/>
              </a:ext>
            </a:extLst>
          </p:cNvPr>
          <p:cNvSpPr txBox="1"/>
          <p:nvPr/>
        </p:nvSpPr>
        <p:spPr>
          <a:xfrm>
            <a:off x="941249" y="3682769"/>
            <a:ext cx="6984776" cy="430887"/>
          </a:xfrm>
          <a:prstGeom prst="rect">
            <a:avLst/>
          </a:prstGeom>
          <a:noFill/>
        </p:spPr>
        <p:txBody>
          <a:bodyPr wrap="square">
            <a:spAutoFit/>
          </a:bodyPr>
          <a:lstStyle/>
          <a:p>
            <a:r>
              <a:rPr lang="en-GB" dirty="0"/>
              <a:t>Why is that not a good answer?</a:t>
            </a:r>
          </a:p>
        </p:txBody>
      </p:sp>
      <p:sp>
        <p:nvSpPr>
          <p:cNvPr id="8" name="TextBox 7">
            <a:extLst>
              <a:ext uri="{FF2B5EF4-FFF2-40B4-BE49-F238E27FC236}">
                <a16:creationId xmlns:a16="http://schemas.microsoft.com/office/drawing/2014/main" id="{707C31C0-1957-5319-2B51-F95EBA3AF005}"/>
              </a:ext>
            </a:extLst>
          </p:cNvPr>
          <p:cNvSpPr txBox="1"/>
          <p:nvPr/>
        </p:nvSpPr>
        <p:spPr>
          <a:xfrm>
            <a:off x="941248" y="4212232"/>
            <a:ext cx="7807215" cy="430887"/>
          </a:xfrm>
          <a:prstGeom prst="rect">
            <a:avLst/>
          </a:prstGeom>
          <a:noFill/>
        </p:spPr>
        <p:txBody>
          <a:bodyPr wrap="square">
            <a:spAutoFit/>
          </a:bodyPr>
          <a:lstStyle/>
          <a:p>
            <a:pPr marL="342900" indent="-342900">
              <a:buFont typeface="Arial" panose="020B0604020202020204" pitchFamily="34" charset="0"/>
              <a:buChar char="•"/>
            </a:pPr>
            <a:r>
              <a:rPr lang="en-GB" dirty="0"/>
              <a:t>Slow (for large corpora)</a:t>
            </a:r>
          </a:p>
        </p:txBody>
      </p:sp>
      <p:sp>
        <p:nvSpPr>
          <p:cNvPr id="10" name="TextBox 9">
            <a:extLst>
              <a:ext uri="{FF2B5EF4-FFF2-40B4-BE49-F238E27FC236}">
                <a16:creationId xmlns:a16="http://schemas.microsoft.com/office/drawing/2014/main" id="{F97BA4FA-0E8D-4738-20CA-7B54E2208EFC}"/>
              </a:ext>
            </a:extLst>
          </p:cNvPr>
          <p:cNvSpPr txBox="1"/>
          <p:nvPr/>
        </p:nvSpPr>
        <p:spPr>
          <a:xfrm>
            <a:off x="929614" y="4679723"/>
            <a:ext cx="7680986" cy="430887"/>
          </a:xfrm>
          <a:prstGeom prst="rect">
            <a:avLst/>
          </a:prstGeom>
          <a:noFill/>
        </p:spPr>
        <p:txBody>
          <a:bodyPr wrap="square">
            <a:spAutoFit/>
          </a:bodyPr>
          <a:lstStyle/>
          <a:p>
            <a:pPr marL="342900" indent="-342900">
              <a:buFont typeface="Arial" panose="020B0604020202020204" pitchFamily="34" charset="0"/>
              <a:buChar char="•"/>
            </a:pPr>
            <a:r>
              <a:rPr lang="en-GB" dirty="0"/>
              <a:t>NOT Calpurnia is non-trivial</a:t>
            </a:r>
          </a:p>
        </p:txBody>
      </p:sp>
      <p:sp>
        <p:nvSpPr>
          <p:cNvPr id="12" name="TextBox 11">
            <a:extLst>
              <a:ext uri="{FF2B5EF4-FFF2-40B4-BE49-F238E27FC236}">
                <a16:creationId xmlns:a16="http://schemas.microsoft.com/office/drawing/2014/main" id="{C05E6021-88AF-C994-7CC1-A8BD561EA613}"/>
              </a:ext>
            </a:extLst>
          </p:cNvPr>
          <p:cNvSpPr txBox="1"/>
          <p:nvPr/>
        </p:nvSpPr>
        <p:spPr>
          <a:xfrm>
            <a:off x="941248" y="5129319"/>
            <a:ext cx="8023240" cy="769441"/>
          </a:xfrm>
          <a:prstGeom prst="rect">
            <a:avLst/>
          </a:prstGeom>
          <a:noFill/>
        </p:spPr>
        <p:txBody>
          <a:bodyPr wrap="square">
            <a:spAutoFit/>
          </a:bodyPr>
          <a:lstStyle/>
          <a:p>
            <a:pPr marL="342900" indent="-342900">
              <a:buFont typeface="Arial" panose="020B0604020202020204" pitchFamily="34" charset="0"/>
              <a:buChar char="•"/>
            </a:pPr>
            <a:r>
              <a:rPr lang="en-GB" dirty="0"/>
              <a:t>Other operations not feasible (e.g., find the word Romans near countrymen)</a:t>
            </a:r>
          </a:p>
        </p:txBody>
      </p:sp>
      <p:sp>
        <p:nvSpPr>
          <p:cNvPr id="14" name="TextBox 13">
            <a:extLst>
              <a:ext uri="{FF2B5EF4-FFF2-40B4-BE49-F238E27FC236}">
                <a16:creationId xmlns:a16="http://schemas.microsoft.com/office/drawing/2014/main" id="{CF95318E-E977-B806-0553-C058C9CDF91E}"/>
              </a:ext>
            </a:extLst>
          </p:cNvPr>
          <p:cNvSpPr txBox="1"/>
          <p:nvPr/>
        </p:nvSpPr>
        <p:spPr>
          <a:xfrm>
            <a:off x="941248" y="5835481"/>
            <a:ext cx="7261504" cy="430887"/>
          </a:xfrm>
          <a:prstGeom prst="rect">
            <a:avLst/>
          </a:prstGeom>
          <a:noFill/>
        </p:spPr>
        <p:txBody>
          <a:bodyPr wrap="square">
            <a:spAutoFit/>
          </a:bodyPr>
          <a:lstStyle/>
          <a:p>
            <a:pPr marL="342900" indent="-342900">
              <a:buFont typeface="Arial" panose="020B0604020202020204" pitchFamily="34" charset="0"/>
              <a:buChar char="•"/>
            </a:pPr>
            <a:r>
              <a:rPr lang="en-GB" dirty="0"/>
              <a:t>Ranked retrieval (best documents to return)</a:t>
            </a: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54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ppt_x"/>
                                          </p:val>
                                        </p:tav>
                                        <p:tav tm="100000">
                                          <p:val>
                                            <p:strVal val="#ppt_x"/>
                                          </p:val>
                                        </p:tav>
                                      </p:tavLst>
                                    </p:anim>
                                    <p:anim calcmode="lin" valueType="num">
                                      <p:cBhvr additive="base">
                                        <p:cTn id="4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build="p" autoUpdateAnimBg="0"/>
      <p:bldP spid="4" grpId="0"/>
      <p:bldP spid="6" grpId="0"/>
      <p:bldP spid="8" grpId="0"/>
      <p:bldP spid="10" grpId="0"/>
      <p:bldP spid="12" grpId="0"/>
      <p:bldP spid="1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1331640" y="373856"/>
            <a:ext cx="7278960" cy="685800"/>
          </a:xfrm>
        </p:spPr>
        <p:txBody>
          <a:bodyPr/>
          <a:lstStyle/>
          <a:p>
            <a:pPr eaLnBrk="1" hangingPunct="1"/>
            <a:r>
              <a:rPr lang="en-US" sz="4000" dirty="0">
                <a:latin typeface="Calibri" charset="0"/>
                <a:ea typeface="ＭＳ Ｐゴシック" charset="0"/>
                <a:cs typeface="ＭＳ Ｐゴシック" charset="0"/>
              </a:rPr>
              <a:t>Term-document</a:t>
            </a:r>
            <a:r>
              <a:rPr lang="en-US" dirty="0">
                <a:latin typeface="Calibri" charset="0"/>
                <a:ea typeface="ＭＳ Ｐゴシック" charset="0"/>
                <a:cs typeface="ＭＳ Ｐゴシック" charset="0"/>
              </a:rPr>
              <a:t> </a:t>
            </a:r>
            <a:r>
              <a:rPr lang="en-US" sz="4000" dirty="0">
                <a:latin typeface="Calibri" charset="0"/>
                <a:ea typeface="ＭＳ Ｐゴシック" charset="0"/>
              </a:rPr>
              <a:t>Incidence Matrix</a:t>
            </a:r>
          </a:p>
        </p:txBody>
      </p:sp>
      <p:graphicFrame>
        <p:nvGraphicFramePr>
          <p:cNvPr id="24578" name="Object 1028"/>
          <p:cNvGraphicFramePr>
            <a:graphicFrameLocks noGrp="1" noChangeAspect="1"/>
          </p:cNvGraphicFramePr>
          <p:nvPr>
            <p:ph idx="1"/>
            <p:extLst>
              <p:ext uri="{D42A27DB-BD31-4B8C-83A1-F6EECF244321}">
                <p14:modId xmlns:p14="http://schemas.microsoft.com/office/powerpoint/2010/main" val="3013386158"/>
              </p:ext>
            </p:extLst>
          </p:nvPr>
        </p:nvGraphicFramePr>
        <p:xfrm>
          <a:off x="1115616" y="1782655"/>
          <a:ext cx="7573371" cy="2467628"/>
        </p:xfrm>
        <a:graphic>
          <a:graphicData uri="http://schemas.openxmlformats.org/presentationml/2006/ole">
            <mc:AlternateContent xmlns:mc="http://schemas.openxmlformats.org/markup-compatibility/2006">
              <mc:Choice xmlns:v="urn:schemas-microsoft-com:vml" Requires="v">
                <p:oleObj name="Worksheet" r:id="rId3" imgW="10896600" imgH="3365500" progId="Excel.Sheet.8">
                  <p:embed/>
                </p:oleObj>
              </mc:Choice>
              <mc:Fallback>
                <p:oleObj name="Worksheet" r:id="rId3" imgW="10896600" imgH="3365500" progId="Excel.Sheet.8">
                  <p:embed/>
                  <p:pic>
                    <p:nvPicPr>
                      <p:cNvPr id="24578" name="Object 1028"/>
                      <p:cNvPicPr>
                        <a:picLocks noChangeAspect="1" noChangeArrowheads="1"/>
                      </p:cNvPicPr>
                      <p:nvPr/>
                    </p:nvPicPr>
                    <p:blipFill>
                      <a:blip r:embed="rId4"/>
                      <a:srcRect/>
                      <a:stretch>
                        <a:fillRect/>
                      </a:stretch>
                    </p:blipFill>
                    <p:spPr bwMode="auto">
                      <a:xfrm>
                        <a:off x="1115616" y="1782655"/>
                        <a:ext cx="7573371" cy="246762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24580" name="Text Box 3"/>
          <p:cNvSpPr txBox="1">
            <a:spLocks noChangeArrowheads="1"/>
          </p:cNvSpPr>
          <p:nvPr/>
        </p:nvSpPr>
        <p:spPr bwMode="auto">
          <a:xfrm>
            <a:off x="5666564" y="4566716"/>
            <a:ext cx="2819400" cy="83185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dirty="0">
                <a:latin typeface="Arial" charset="0"/>
              </a:rPr>
              <a:t>1 if </a:t>
            </a:r>
            <a:r>
              <a:rPr lang="en-US" dirty="0">
                <a:solidFill>
                  <a:schemeClr val="tx2"/>
                </a:solidFill>
                <a:latin typeface="Arial" charset="0"/>
              </a:rPr>
              <a:t>play</a:t>
            </a:r>
            <a:r>
              <a:rPr lang="en-US" dirty="0">
                <a:latin typeface="Arial" charset="0"/>
              </a:rPr>
              <a:t> contains </a:t>
            </a:r>
            <a:r>
              <a:rPr lang="en-US" dirty="0">
                <a:solidFill>
                  <a:srgbClr val="990033"/>
                </a:solidFill>
                <a:latin typeface="Arial" charset="0"/>
              </a:rPr>
              <a:t>word</a:t>
            </a:r>
            <a:r>
              <a:rPr lang="en-US" dirty="0">
                <a:latin typeface="Arial" charset="0"/>
              </a:rPr>
              <a:t>, 0 otherwise</a:t>
            </a:r>
          </a:p>
        </p:txBody>
      </p:sp>
      <p:sp>
        <p:nvSpPr>
          <p:cNvPr id="24581" name="Line 5"/>
          <p:cNvSpPr>
            <a:spLocks noChangeShapeType="1"/>
          </p:cNvSpPr>
          <p:nvPr/>
        </p:nvSpPr>
        <p:spPr bwMode="auto">
          <a:xfrm flipH="1" flipV="1">
            <a:off x="4499991" y="2924944"/>
            <a:ext cx="1152007" cy="1828800"/>
          </a:xfrm>
          <a:prstGeom prst="line">
            <a:avLst/>
          </a:prstGeom>
          <a:noFill/>
          <a:ln w="19050">
            <a:solidFill>
              <a:srgbClr val="000080"/>
            </a:solidFill>
            <a:round/>
            <a:headEnd/>
            <a:tailEnd type="triangle" w="med" len="lg"/>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24583" name="TextBox 6"/>
          <p:cNvSpPr txBox="1">
            <a:spLocks noChangeArrowheads="1"/>
          </p:cNvSpPr>
          <p:nvPr/>
        </p:nvSpPr>
        <p:spPr bwMode="auto">
          <a:xfrm>
            <a:off x="7620000" y="-33338"/>
            <a:ext cx="968375"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1.1</a:t>
            </a:r>
          </a:p>
        </p:txBody>
      </p:sp>
      <p:sp>
        <p:nvSpPr>
          <p:cNvPr id="2" name="TextBox 1">
            <a:extLst>
              <a:ext uri="{FF2B5EF4-FFF2-40B4-BE49-F238E27FC236}">
                <a16:creationId xmlns:a16="http://schemas.microsoft.com/office/drawing/2014/main" id="{2EB84A71-3B12-8002-D9F4-15B84B99FC07}"/>
              </a:ext>
            </a:extLst>
          </p:cNvPr>
          <p:cNvSpPr txBox="1"/>
          <p:nvPr/>
        </p:nvSpPr>
        <p:spPr>
          <a:xfrm>
            <a:off x="-67275" y="2494057"/>
            <a:ext cx="1044575" cy="430887"/>
          </a:xfrm>
          <a:prstGeom prst="rect">
            <a:avLst/>
          </a:prstGeom>
          <a:noFill/>
        </p:spPr>
        <p:txBody>
          <a:bodyPr wrap="square" rtlCol="0">
            <a:spAutoFit/>
          </a:bodyPr>
          <a:lstStyle/>
          <a:p>
            <a:r>
              <a:rPr lang="en-GB" dirty="0"/>
              <a:t>Term</a:t>
            </a:r>
          </a:p>
        </p:txBody>
      </p:sp>
      <p:sp>
        <p:nvSpPr>
          <p:cNvPr id="4" name="TextBox 3">
            <a:extLst>
              <a:ext uri="{FF2B5EF4-FFF2-40B4-BE49-F238E27FC236}">
                <a16:creationId xmlns:a16="http://schemas.microsoft.com/office/drawing/2014/main" id="{D6B4BE90-4A15-0EC1-3A29-AA2AFFE00981}"/>
              </a:ext>
            </a:extLst>
          </p:cNvPr>
          <p:cNvSpPr txBox="1"/>
          <p:nvPr/>
        </p:nvSpPr>
        <p:spPr>
          <a:xfrm>
            <a:off x="3059832" y="1279194"/>
            <a:ext cx="1709936" cy="430887"/>
          </a:xfrm>
          <a:prstGeom prst="rect">
            <a:avLst/>
          </a:prstGeom>
          <a:noFill/>
        </p:spPr>
        <p:txBody>
          <a:bodyPr wrap="square">
            <a:spAutoFit/>
          </a:bodyPr>
          <a:lstStyle/>
          <a:p>
            <a:r>
              <a:rPr lang="en-GB" dirty="0"/>
              <a:t>Document</a:t>
            </a:r>
          </a:p>
        </p:txBody>
      </p:sp>
      <p:sp>
        <p:nvSpPr>
          <p:cNvPr id="5" name="TextBox 4">
            <a:extLst>
              <a:ext uri="{FF2B5EF4-FFF2-40B4-BE49-F238E27FC236}">
                <a16:creationId xmlns:a16="http://schemas.microsoft.com/office/drawing/2014/main" id="{14E2B4D3-A8C9-6FDF-A0FA-5113E6C0B574}"/>
              </a:ext>
            </a:extLst>
          </p:cNvPr>
          <p:cNvSpPr txBox="1"/>
          <p:nvPr/>
        </p:nvSpPr>
        <p:spPr>
          <a:xfrm>
            <a:off x="395536" y="4449483"/>
            <a:ext cx="5040560" cy="1446550"/>
          </a:xfrm>
          <a:prstGeom prst="rect">
            <a:avLst/>
          </a:prstGeom>
          <a:noFill/>
        </p:spPr>
        <p:txBody>
          <a:bodyPr wrap="square">
            <a:spAutoFit/>
          </a:bodyPr>
          <a:lstStyle/>
          <a:p>
            <a:r>
              <a:rPr lang="en-GB" dirty="0">
                <a:solidFill>
                  <a:srgbClr val="FF0000"/>
                </a:solidFill>
              </a:rPr>
              <a:t>Term-document matrix: the simplest way to represent</a:t>
            </a:r>
          </a:p>
          <a:p>
            <a:r>
              <a:rPr lang="en-GB" dirty="0">
                <a:solidFill>
                  <a:srgbClr val="FF0000"/>
                </a:solidFill>
              </a:rPr>
              <a:t>the documents that contain each word of the vocabulary</a:t>
            </a:r>
          </a:p>
        </p:txBody>
      </p:sp>
      <p:sp>
        <p:nvSpPr>
          <p:cNvPr id="3" name="Footer Placeholder 2">
            <a:extLst>
              <a:ext uri="{FF2B5EF4-FFF2-40B4-BE49-F238E27FC236}">
                <a16:creationId xmlns:a16="http://schemas.microsoft.com/office/drawing/2014/main" id="{440EE89B-AB2A-CC96-38BA-D1F4C0F5510C}"/>
              </a:ext>
            </a:extLst>
          </p:cNvPr>
          <p:cNvSpPr>
            <a:spLocks noGrp="1"/>
          </p:cNvSpPr>
          <p:nvPr>
            <p:ph type="ftr" sz="quarter" idx="11"/>
          </p:nvPr>
        </p:nvSpPr>
        <p:spPr/>
        <p:txBody>
          <a:bodyPr/>
          <a:lstStyle/>
          <a:p>
            <a:pPr algn="l"/>
            <a:r>
              <a:rPr lang="en-GB"/>
              <a:t>CIS041-3 Advanced Information Technology</a:t>
            </a:r>
            <a:endParaRPr lang="en-US" dirty="0"/>
          </a:p>
        </p:txBody>
      </p:sp>
    </p:spTree>
  </p:cSld>
  <p:clrMapOvr>
    <a:masterClrMapping/>
  </p:clrMapOvr>
  <p:transition spd="slow">
    <p:zoom dir="in"/>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z="4000" dirty="0">
                <a:latin typeface="Calibri" charset="0"/>
                <a:ea typeface="ＭＳ Ｐゴシック" charset="0"/>
                <a:cs typeface="ＭＳ Ｐゴシック" charset="0"/>
              </a:rPr>
              <a:t>Incidence vectors</a:t>
            </a:r>
          </a:p>
        </p:txBody>
      </p:sp>
      <p:sp>
        <p:nvSpPr>
          <p:cNvPr id="25603" name="Rectangle 3"/>
          <p:cNvSpPr>
            <a:spLocks noGrp="1" noChangeArrowheads="1"/>
          </p:cNvSpPr>
          <p:nvPr>
            <p:ph idx="1"/>
          </p:nvPr>
        </p:nvSpPr>
        <p:spPr>
          <a:xfrm>
            <a:off x="395536" y="1556792"/>
            <a:ext cx="8215064" cy="4680520"/>
          </a:xfrm>
        </p:spPr>
        <p:txBody>
          <a:bodyPr/>
          <a:lstStyle/>
          <a:p>
            <a:pPr eaLnBrk="1" hangingPunct="1"/>
            <a:r>
              <a:rPr lang="en-US" dirty="0">
                <a:solidFill>
                  <a:srgbClr val="00B050"/>
                </a:solidFill>
                <a:latin typeface="Calibri" charset="0"/>
                <a:ea typeface="ＭＳ Ｐゴシック" charset="0"/>
                <a:cs typeface="ＭＳ Ｐゴシック" charset="0"/>
              </a:rPr>
              <a:t>Incidence vectors:</a:t>
            </a:r>
            <a:r>
              <a:rPr lang="en-US" dirty="0">
                <a:latin typeface="Calibri" charset="0"/>
                <a:ea typeface="ＭＳ Ｐゴシック" charset="0"/>
                <a:cs typeface="ＭＳ Ｐゴシック" charset="0"/>
              </a:rPr>
              <a:t> a 0/1 vector for each term.</a:t>
            </a:r>
          </a:p>
          <a:p>
            <a:pPr eaLnBrk="1" hangingPunct="1"/>
            <a:r>
              <a:rPr lang="en-US" dirty="0">
                <a:latin typeface="Calibri" charset="0"/>
                <a:ea typeface="ＭＳ Ｐゴシック" charset="0"/>
                <a:cs typeface="ＭＳ Ｐゴシック" charset="0"/>
              </a:rPr>
              <a:t>To answer query: Which plays of Shakespeare contain the words </a:t>
            </a:r>
            <a:r>
              <a:rPr lang="en-US" b="1" i="1" dirty="0">
                <a:latin typeface="Calibri" charset="0"/>
                <a:ea typeface="ＭＳ Ｐゴシック" charset="0"/>
                <a:cs typeface="ＭＳ Ｐゴシック" charset="0"/>
              </a:rPr>
              <a:t>Brutus</a:t>
            </a:r>
            <a:r>
              <a:rPr lang="en-US" dirty="0">
                <a:latin typeface="Calibri" charset="0"/>
                <a:ea typeface="ＭＳ Ｐゴシック" charset="0"/>
                <a:cs typeface="ＭＳ Ｐゴシック" charset="0"/>
              </a:rPr>
              <a:t> </a:t>
            </a:r>
            <a:r>
              <a:rPr lang="en-US" i="1" dirty="0">
                <a:latin typeface="Calibri" charset="0"/>
                <a:ea typeface="ＭＳ Ｐゴシック" charset="0"/>
                <a:cs typeface="ＭＳ Ｐゴシック" charset="0"/>
              </a:rPr>
              <a:t>AND</a:t>
            </a:r>
            <a:r>
              <a:rPr lang="en-US" dirty="0">
                <a:latin typeface="Calibri" charset="0"/>
                <a:ea typeface="ＭＳ Ｐゴシック" charset="0"/>
                <a:cs typeface="ＭＳ Ｐゴシック" charset="0"/>
              </a:rPr>
              <a:t> </a:t>
            </a:r>
            <a:r>
              <a:rPr lang="en-US" b="1" i="1" dirty="0">
                <a:latin typeface="Calibri" charset="0"/>
                <a:ea typeface="ＭＳ Ｐゴシック" charset="0"/>
                <a:cs typeface="ＭＳ Ｐゴシック" charset="0"/>
              </a:rPr>
              <a:t>Caesar</a:t>
            </a:r>
            <a:r>
              <a:rPr lang="en-US" dirty="0">
                <a:latin typeface="Calibri" charset="0"/>
                <a:ea typeface="ＭＳ Ｐゴシック" charset="0"/>
                <a:cs typeface="ＭＳ Ｐゴシック" charset="0"/>
              </a:rPr>
              <a:t>  but </a:t>
            </a:r>
            <a:r>
              <a:rPr lang="en-US" i="1" dirty="0">
                <a:latin typeface="Calibri" charset="0"/>
                <a:ea typeface="ＭＳ Ｐゴシック" charset="0"/>
                <a:cs typeface="ＭＳ Ｐゴシック" charset="0"/>
              </a:rPr>
              <a:t>NOT</a:t>
            </a:r>
            <a:r>
              <a:rPr lang="en-US" dirty="0">
                <a:latin typeface="Calibri" charset="0"/>
                <a:ea typeface="ＭＳ Ｐゴシック" charset="0"/>
                <a:cs typeface="ＭＳ Ｐゴシック" charset="0"/>
              </a:rPr>
              <a:t> </a:t>
            </a:r>
            <a:r>
              <a:rPr lang="en-US" b="1" i="1" dirty="0">
                <a:latin typeface="Calibri" charset="0"/>
                <a:ea typeface="ＭＳ Ｐゴシック" charset="0"/>
                <a:cs typeface="ＭＳ Ｐゴシック" charset="0"/>
              </a:rPr>
              <a:t>Calpurnia</a:t>
            </a:r>
            <a:r>
              <a:rPr lang="en-US" dirty="0">
                <a:latin typeface="Calibri" charset="0"/>
                <a:ea typeface="ＭＳ Ｐゴシック" charset="0"/>
                <a:cs typeface="ＭＳ Ｐゴシック" charset="0"/>
              </a:rPr>
              <a:t>?</a:t>
            </a:r>
          </a:p>
          <a:p>
            <a:pPr eaLnBrk="1" hangingPunct="1"/>
            <a:r>
              <a:rPr lang="en-US" dirty="0">
                <a:latin typeface="Calibri" charset="0"/>
                <a:ea typeface="ＭＳ Ｐゴシック" charset="0"/>
                <a:cs typeface="ＭＳ Ｐゴシック" charset="0"/>
              </a:rPr>
              <a:t>take the vectors for </a:t>
            </a:r>
            <a:r>
              <a:rPr lang="en-US" b="1" i="1" dirty="0">
                <a:latin typeface="Calibri" charset="0"/>
                <a:ea typeface="ＭＳ Ｐゴシック" charset="0"/>
                <a:cs typeface="ＭＳ Ｐゴシック" charset="0"/>
              </a:rPr>
              <a:t>Brutus, Caesar</a:t>
            </a:r>
            <a:r>
              <a:rPr lang="en-US" dirty="0">
                <a:latin typeface="Calibri" charset="0"/>
                <a:ea typeface="ＭＳ Ｐゴシック" charset="0"/>
                <a:cs typeface="ＭＳ Ｐゴシック" charset="0"/>
              </a:rPr>
              <a:t> and </a:t>
            </a:r>
            <a:r>
              <a:rPr lang="en-US" b="1" i="1" dirty="0">
                <a:latin typeface="Calibri" charset="0"/>
                <a:ea typeface="ＭＳ Ｐゴシック" charset="0"/>
                <a:cs typeface="ＭＳ Ｐゴシック" charset="0"/>
              </a:rPr>
              <a:t>Calpurnia</a:t>
            </a:r>
            <a:r>
              <a:rPr lang="en-US" dirty="0">
                <a:latin typeface="Calibri" charset="0"/>
                <a:ea typeface="ＭＳ Ｐゴシック" charset="0"/>
                <a:cs typeface="ＭＳ Ｐゴシック" charset="0"/>
              </a:rPr>
              <a:t> (complemented) </a:t>
            </a:r>
            <a:r>
              <a:rPr lang="en-US" dirty="0">
                <a:latin typeface="Calibri" charset="0"/>
                <a:ea typeface="ＭＳ Ｐゴシック" charset="0"/>
                <a:cs typeface="ＭＳ Ｐゴシック" charset="0"/>
                <a:sym typeface="Wingdings" charset="0"/>
              </a:rPr>
              <a:t>  b</a:t>
            </a:r>
            <a:r>
              <a:rPr lang="en-US" dirty="0">
                <a:latin typeface="Calibri" charset="0"/>
                <a:ea typeface="ＭＳ Ｐゴシック" charset="0"/>
                <a:cs typeface="ＭＳ Ｐゴシック" charset="0"/>
              </a:rPr>
              <a:t>itwise </a:t>
            </a:r>
            <a:r>
              <a:rPr lang="en-US" i="1" dirty="0">
                <a:latin typeface="Calibri" charset="0"/>
                <a:ea typeface="ＭＳ Ｐゴシック" charset="0"/>
                <a:cs typeface="ＭＳ Ｐゴシック" charset="0"/>
              </a:rPr>
              <a:t>AND</a:t>
            </a:r>
            <a:r>
              <a:rPr lang="en-US" dirty="0">
                <a:latin typeface="Calibri" charset="0"/>
                <a:ea typeface="ＭＳ Ｐゴシック" charset="0"/>
                <a:cs typeface="ＭＳ Ｐゴシック" charset="0"/>
              </a:rPr>
              <a:t>.</a:t>
            </a:r>
          </a:p>
          <a:p>
            <a:pPr marL="714375" lvl="1" indent="-357188" eaLnBrk="1" hangingPunct="1"/>
            <a:r>
              <a:rPr lang="en-US" dirty="0">
                <a:latin typeface="Calibri" charset="0"/>
                <a:ea typeface="ＭＳ Ｐゴシック" charset="0"/>
                <a:cs typeface="ＭＳ Ｐゴシック" charset="0"/>
              </a:rPr>
              <a:t>110100 </a:t>
            </a:r>
            <a:r>
              <a:rPr lang="en-US" i="1" dirty="0">
                <a:latin typeface="Calibri" charset="0"/>
                <a:ea typeface="ＭＳ Ｐゴシック" charset="0"/>
                <a:cs typeface="ＭＳ Ｐゴシック" charset="0"/>
              </a:rPr>
              <a:t>AND</a:t>
            </a:r>
          </a:p>
          <a:p>
            <a:pPr marL="714375" lvl="1" indent="-357188" eaLnBrk="1" hangingPunct="1"/>
            <a:r>
              <a:rPr lang="en-US" dirty="0">
                <a:latin typeface="Calibri" charset="0"/>
                <a:ea typeface="ＭＳ Ｐゴシック" charset="0"/>
                <a:cs typeface="ＭＳ Ｐゴシック" charset="0"/>
              </a:rPr>
              <a:t>110111 </a:t>
            </a:r>
            <a:r>
              <a:rPr lang="en-US" i="1" dirty="0">
                <a:latin typeface="Calibri" charset="0"/>
                <a:ea typeface="ＭＳ Ｐゴシック" charset="0"/>
                <a:cs typeface="ＭＳ Ｐゴシック" charset="0"/>
              </a:rPr>
              <a:t>AND</a:t>
            </a:r>
          </a:p>
          <a:p>
            <a:pPr marL="714375" lvl="1" indent="-357188" eaLnBrk="1" hangingPunct="1"/>
            <a:r>
              <a:rPr lang="en-US" dirty="0">
                <a:latin typeface="Calibri" charset="0"/>
                <a:ea typeface="ＭＳ Ｐゴシック" charset="0"/>
                <a:cs typeface="ＭＳ Ｐゴシック" charset="0"/>
              </a:rPr>
              <a:t>101111 = </a:t>
            </a:r>
          </a:p>
          <a:p>
            <a:pPr marL="714375" lvl="1" indent="-357188" eaLnBrk="1" hangingPunct="1"/>
            <a:r>
              <a:rPr lang="en-US" b="1" dirty="0">
                <a:latin typeface="Calibri" charset="0"/>
                <a:ea typeface="ＭＳ Ｐゴシック" charset="0"/>
                <a:cs typeface="ＭＳ Ｐゴシック" charset="0"/>
              </a:rPr>
              <a:t>100100</a:t>
            </a:r>
          </a:p>
        </p:txBody>
      </p:sp>
      <p:sp>
        <p:nvSpPr>
          <p:cNvPr id="25605" name="TextBox 4"/>
          <p:cNvSpPr txBox="1">
            <a:spLocks noChangeArrowheads="1"/>
          </p:cNvSpPr>
          <p:nvPr/>
        </p:nvSpPr>
        <p:spPr bwMode="auto">
          <a:xfrm>
            <a:off x="7620000" y="-33338"/>
            <a:ext cx="968375"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1.1</a:t>
            </a:r>
          </a:p>
        </p:txBody>
      </p:sp>
      <p:graphicFrame>
        <p:nvGraphicFramePr>
          <p:cNvPr id="6" name="Object 1028"/>
          <p:cNvGraphicFramePr>
            <a:graphicFrameLocks noChangeAspect="1"/>
          </p:cNvGraphicFramePr>
          <p:nvPr>
            <p:extLst>
              <p:ext uri="{D42A27DB-BD31-4B8C-83A1-F6EECF244321}">
                <p14:modId xmlns:p14="http://schemas.microsoft.com/office/powerpoint/2010/main" val="2903456953"/>
              </p:ext>
            </p:extLst>
          </p:nvPr>
        </p:nvGraphicFramePr>
        <p:xfrm>
          <a:off x="3275856" y="4495825"/>
          <a:ext cx="5638800" cy="1741487"/>
        </p:xfrm>
        <a:graphic>
          <a:graphicData uri="http://schemas.openxmlformats.org/presentationml/2006/ole">
            <mc:AlternateContent xmlns:mc="http://schemas.openxmlformats.org/markup-compatibility/2006">
              <mc:Choice xmlns:v="urn:schemas-microsoft-com:vml" Requires="v">
                <p:oleObj name="Worksheet" r:id="rId3" imgW="10896600" imgH="3365500" progId="Excel.Sheet.8">
                  <p:embed/>
                </p:oleObj>
              </mc:Choice>
              <mc:Fallback>
                <p:oleObj name="Worksheet" r:id="rId3" imgW="10896600" imgH="3365500" progId="Excel.Sheet.8">
                  <p:embed/>
                  <p:pic>
                    <p:nvPicPr>
                      <p:cNvPr id="6" name="Object 1028"/>
                      <p:cNvPicPr>
                        <a:picLocks noChangeAspect="1" noChangeArrowheads="1"/>
                      </p:cNvPicPr>
                      <p:nvPr/>
                    </p:nvPicPr>
                    <p:blipFill>
                      <a:blip r:embed="rId4"/>
                      <a:srcRect/>
                      <a:stretch>
                        <a:fillRect/>
                      </a:stretch>
                    </p:blipFill>
                    <p:spPr bwMode="auto">
                      <a:xfrm>
                        <a:off x="3275856" y="4495825"/>
                        <a:ext cx="5638800" cy="1741487"/>
                      </a:xfrm>
                      <a:prstGeom prst="rect">
                        <a:avLst/>
                      </a:prstGeom>
                      <a:noFill/>
                    </p:spPr>
                  </p:pic>
                </p:oleObj>
              </mc:Fallback>
            </mc:AlternateContent>
          </a:graphicData>
        </a:graphic>
      </p:graphicFrame>
      <p:sp>
        <p:nvSpPr>
          <p:cNvPr id="2" name="Footer Placeholder 1">
            <a:extLst>
              <a:ext uri="{FF2B5EF4-FFF2-40B4-BE49-F238E27FC236}">
                <a16:creationId xmlns:a16="http://schemas.microsoft.com/office/drawing/2014/main" id="{D675D63E-B675-C9A0-0D77-F872DD9BFCE7}"/>
              </a:ext>
            </a:extLst>
          </p:cNvPr>
          <p:cNvSpPr>
            <a:spLocks noGrp="1"/>
          </p:cNvSpPr>
          <p:nvPr>
            <p:ph type="ftr" sz="quarter" idx="11"/>
          </p:nvPr>
        </p:nvSpPr>
        <p:spPr/>
        <p:txBody>
          <a:bodyPr/>
          <a:lstStyle/>
          <a:p>
            <a:pPr algn="l"/>
            <a:r>
              <a:rPr lang="en-GB"/>
              <a:t>CIS041-3 Advanced Information Technology</a:t>
            </a:r>
            <a:endParaRPr lang="en-US" dirty="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60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60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60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60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z="4000" dirty="0">
                <a:latin typeface="Calibri" charset="0"/>
                <a:ea typeface="ＭＳ Ｐゴシック" charset="0"/>
                <a:cs typeface="ＭＳ Ｐゴシック" charset="0"/>
              </a:rPr>
              <a:t>Answers to the query</a:t>
            </a:r>
          </a:p>
        </p:txBody>
      </p:sp>
      <p:sp>
        <p:nvSpPr>
          <p:cNvPr id="26627" name="Rectangle 3"/>
          <p:cNvSpPr>
            <a:spLocks noGrp="1" noChangeArrowheads="1"/>
          </p:cNvSpPr>
          <p:nvPr>
            <p:ph idx="1"/>
          </p:nvPr>
        </p:nvSpPr>
        <p:spPr>
          <a:xfrm>
            <a:off x="559995" y="1524000"/>
            <a:ext cx="8077200" cy="4876800"/>
          </a:xfrm>
        </p:spPr>
        <p:txBody>
          <a:bodyPr/>
          <a:lstStyle/>
          <a:p>
            <a:pPr eaLnBrk="1" hangingPunct="1"/>
            <a:r>
              <a:rPr lang="en-US" sz="3400" dirty="0">
                <a:latin typeface="Arial" charset="0"/>
                <a:ea typeface="ＭＳ Ｐゴシック" charset="0"/>
                <a:cs typeface="ＭＳ Ｐゴシック" charset="0"/>
              </a:rPr>
              <a:t>Antony and Cleopatra,</a:t>
            </a:r>
            <a:r>
              <a:rPr lang="en-US" sz="3400" dirty="0">
                <a:latin typeface="Calibri" charset="0"/>
                <a:ea typeface="ＭＳ Ｐゴシック" charset="0"/>
                <a:cs typeface="ＭＳ Ｐゴシック" charset="0"/>
              </a:rPr>
              <a:t> </a:t>
            </a:r>
            <a:r>
              <a:rPr lang="en-US" sz="3400" dirty="0">
                <a:latin typeface="Arial" charset="0"/>
                <a:ea typeface="ＭＳ Ｐゴシック" charset="0"/>
                <a:cs typeface="ＭＳ Ｐゴシック" charset="0"/>
              </a:rPr>
              <a:t>Act III, Scene ii</a:t>
            </a:r>
          </a:p>
          <a:p>
            <a:pPr eaLnBrk="1" hangingPunct="1">
              <a:buFont typeface="Wingdings" charset="0"/>
              <a:buNone/>
            </a:pPr>
            <a:r>
              <a:rPr lang="en-US" sz="1800" i="1" dirty="0">
                <a:latin typeface="Arial" charset="0"/>
                <a:ea typeface="ＭＳ Ｐゴシック" charset="0"/>
                <a:cs typeface="ＭＳ Ｐゴシック" charset="0"/>
              </a:rPr>
              <a:t>Agrippa</a:t>
            </a:r>
            <a:r>
              <a:rPr lang="en-US" sz="1800" dirty="0">
                <a:latin typeface="Arial" charset="0"/>
                <a:ea typeface="ＭＳ Ｐゴシック" charset="0"/>
                <a:cs typeface="ＭＳ Ｐゴシック" charset="0"/>
              </a:rPr>
              <a:t> [Aside to DOMITIUS ENOBARBUS]: Why, </a:t>
            </a:r>
            <a:r>
              <a:rPr lang="en-US" sz="1800" dirty="0" err="1">
                <a:latin typeface="Arial" charset="0"/>
                <a:ea typeface="ＭＳ Ｐゴシック" charset="0"/>
                <a:cs typeface="ＭＳ Ｐゴシック" charset="0"/>
              </a:rPr>
              <a:t>Enobarbus</a:t>
            </a:r>
            <a:r>
              <a:rPr lang="en-US" sz="1800" dirty="0">
                <a:latin typeface="Arial" charset="0"/>
                <a:ea typeface="ＭＳ Ｐゴシック" charset="0"/>
                <a:cs typeface="ＭＳ Ｐゴシック" charset="0"/>
              </a:rPr>
              <a:t>,</a:t>
            </a:r>
          </a:p>
          <a:p>
            <a:pPr eaLnBrk="1" hangingPunct="1">
              <a:buFont typeface="Wingdings" charset="0"/>
              <a:buNone/>
            </a:pPr>
            <a:r>
              <a:rPr lang="en-US" sz="1800" dirty="0">
                <a:latin typeface="Arial" charset="0"/>
                <a:ea typeface="ＭＳ Ｐゴシック" charset="0"/>
                <a:cs typeface="ＭＳ Ｐゴシック" charset="0"/>
              </a:rPr>
              <a:t>                           When Antony found Julius </a:t>
            </a:r>
            <a:r>
              <a:rPr lang="en-US" sz="1800" b="1" i="1" dirty="0">
                <a:latin typeface="Arial" charset="0"/>
                <a:ea typeface="ＭＳ Ｐゴシック" charset="0"/>
                <a:cs typeface="ＭＳ Ｐゴシック" charset="0"/>
              </a:rPr>
              <a:t>Caesar</a:t>
            </a:r>
            <a:r>
              <a:rPr lang="en-US" sz="1800" dirty="0">
                <a:latin typeface="Arial" charset="0"/>
                <a:ea typeface="ＭＳ Ｐゴシック" charset="0"/>
                <a:cs typeface="ＭＳ Ｐゴシック" charset="0"/>
              </a:rPr>
              <a:t> dead,</a:t>
            </a:r>
          </a:p>
          <a:p>
            <a:pPr eaLnBrk="1" hangingPunct="1">
              <a:buFont typeface="Wingdings" charset="0"/>
              <a:buNone/>
            </a:pPr>
            <a:r>
              <a:rPr lang="en-US" sz="1800" dirty="0">
                <a:latin typeface="Arial" charset="0"/>
                <a:ea typeface="ＭＳ Ｐゴシック" charset="0"/>
                <a:cs typeface="ＭＳ Ｐゴシック" charset="0"/>
              </a:rPr>
              <a:t>                           He cried almost to roaring; and he wept</a:t>
            </a:r>
          </a:p>
          <a:p>
            <a:pPr eaLnBrk="1" hangingPunct="1">
              <a:buFont typeface="Wingdings" charset="0"/>
              <a:buNone/>
            </a:pPr>
            <a:r>
              <a:rPr lang="en-US" sz="1800" dirty="0">
                <a:latin typeface="Arial" charset="0"/>
                <a:ea typeface="ＭＳ Ｐゴシック" charset="0"/>
                <a:cs typeface="ＭＳ Ｐゴシック" charset="0"/>
              </a:rPr>
              <a:t>                           When at Philippi he found </a:t>
            </a:r>
            <a:r>
              <a:rPr lang="en-US" sz="1800" b="1" i="1" dirty="0">
                <a:latin typeface="Arial" charset="0"/>
                <a:ea typeface="ＭＳ Ｐゴシック" charset="0"/>
                <a:cs typeface="ＭＳ Ｐゴシック" charset="0"/>
              </a:rPr>
              <a:t>Brutus</a:t>
            </a:r>
            <a:r>
              <a:rPr lang="en-US" sz="1800" dirty="0">
                <a:latin typeface="Arial" charset="0"/>
                <a:ea typeface="ＭＳ Ｐゴシック" charset="0"/>
                <a:cs typeface="ＭＳ Ｐゴシック" charset="0"/>
              </a:rPr>
              <a:t> slain.</a:t>
            </a:r>
          </a:p>
          <a:p>
            <a:pPr eaLnBrk="1" hangingPunct="1"/>
            <a:endParaRPr lang="en-US" sz="1800" dirty="0">
              <a:latin typeface="Arial" charset="0"/>
              <a:ea typeface="ＭＳ Ｐゴシック" charset="0"/>
              <a:cs typeface="ＭＳ Ｐゴシック" charset="0"/>
            </a:endParaRPr>
          </a:p>
          <a:p>
            <a:pPr eaLnBrk="1" hangingPunct="1"/>
            <a:r>
              <a:rPr lang="en-US" sz="3400" dirty="0">
                <a:latin typeface="Arial" charset="0"/>
                <a:ea typeface="ＭＳ Ｐゴシック" charset="0"/>
                <a:cs typeface="ＭＳ Ｐゴシック" charset="0"/>
              </a:rPr>
              <a:t>Hamlet, Act III, Scene ii</a:t>
            </a:r>
            <a:endParaRPr lang="en-US" sz="1700" dirty="0">
              <a:latin typeface="Arial" charset="0"/>
              <a:ea typeface="ＭＳ Ｐゴシック" charset="0"/>
              <a:cs typeface="ＭＳ Ｐゴシック" charset="0"/>
            </a:endParaRPr>
          </a:p>
          <a:p>
            <a:pPr eaLnBrk="1" hangingPunct="1">
              <a:buFont typeface="Wingdings" charset="0"/>
              <a:buNone/>
            </a:pPr>
            <a:r>
              <a:rPr lang="en-US" sz="1800" i="1" dirty="0">
                <a:latin typeface="Arial" charset="0"/>
                <a:ea typeface="ＭＳ Ｐゴシック" charset="0"/>
                <a:cs typeface="ＭＳ Ｐゴシック" charset="0"/>
              </a:rPr>
              <a:t>Lord Polonius:</a:t>
            </a:r>
            <a:r>
              <a:rPr lang="en-US" sz="1800" dirty="0">
                <a:latin typeface="Arial" charset="0"/>
                <a:ea typeface="ＭＳ Ｐゴシック" charset="0"/>
                <a:cs typeface="ＭＳ Ｐゴシック" charset="0"/>
              </a:rPr>
              <a:t> I did enact Julius </a:t>
            </a:r>
            <a:r>
              <a:rPr lang="en-US" sz="1800" b="1" i="1" dirty="0">
                <a:latin typeface="Arial" charset="0"/>
                <a:ea typeface="ＭＳ Ｐゴシック" charset="0"/>
                <a:cs typeface="ＭＳ Ｐゴシック" charset="0"/>
              </a:rPr>
              <a:t>Caesar</a:t>
            </a:r>
            <a:r>
              <a:rPr lang="en-US" sz="1800" dirty="0">
                <a:latin typeface="Arial" charset="0"/>
                <a:ea typeface="ＭＳ Ｐゴシック" charset="0"/>
                <a:cs typeface="ＭＳ Ｐゴシック" charset="0"/>
              </a:rPr>
              <a:t> I was killed </a:t>
            </a:r>
            <a:r>
              <a:rPr lang="en-US" sz="1800" dirty="0" err="1">
                <a:latin typeface="Arial" charset="0"/>
                <a:ea typeface="ＭＳ Ｐゴシック" charset="0"/>
                <a:cs typeface="ＭＳ Ｐゴシック" charset="0"/>
              </a:rPr>
              <a:t>i</a:t>
            </a:r>
            <a:r>
              <a:rPr lang="en-US" sz="1800" dirty="0">
                <a:latin typeface="Arial" charset="0"/>
                <a:ea typeface="ＭＳ Ｐゴシック" charset="0"/>
                <a:cs typeface="ＭＳ Ｐゴシック" charset="0"/>
              </a:rPr>
              <a:t>’ the</a:t>
            </a:r>
          </a:p>
          <a:p>
            <a:pPr eaLnBrk="1" hangingPunct="1">
              <a:buFont typeface="Wingdings" charset="0"/>
              <a:buNone/>
            </a:pPr>
            <a:r>
              <a:rPr lang="en-US" sz="1800" dirty="0">
                <a:latin typeface="Arial" charset="0"/>
                <a:ea typeface="ＭＳ Ｐゴシック" charset="0"/>
                <a:cs typeface="ＭＳ Ｐゴシック" charset="0"/>
              </a:rPr>
              <a:t>                       Capitol; </a:t>
            </a:r>
            <a:r>
              <a:rPr lang="en-US" sz="1800" b="1" i="1" dirty="0">
                <a:latin typeface="Arial" charset="0"/>
                <a:ea typeface="ＭＳ Ｐゴシック" charset="0"/>
                <a:cs typeface="ＭＳ Ｐゴシック" charset="0"/>
              </a:rPr>
              <a:t>Brutus</a:t>
            </a:r>
            <a:r>
              <a:rPr lang="en-US" sz="1800" dirty="0">
                <a:latin typeface="Arial" charset="0"/>
                <a:ea typeface="ＭＳ Ｐゴシック" charset="0"/>
                <a:cs typeface="ＭＳ Ｐゴシック" charset="0"/>
              </a:rPr>
              <a:t> killed me.</a:t>
            </a:r>
          </a:p>
        </p:txBody>
      </p:sp>
      <p:sp>
        <p:nvSpPr>
          <p:cNvPr id="26629" name="TextBox 4"/>
          <p:cNvSpPr txBox="1">
            <a:spLocks noChangeArrowheads="1"/>
          </p:cNvSpPr>
          <p:nvPr/>
        </p:nvSpPr>
        <p:spPr bwMode="auto">
          <a:xfrm>
            <a:off x="7620000" y="-33338"/>
            <a:ext cx="968375"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1.1</a:t>
            </a:r>
          </a:p>
        </p:txBody>
      </p:sp>
      <p:pic>
        <p:nvPicPr>
          <p:cNvPr id="26630"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04248" y="3397651"/>
            <a:ext cx="1974850" cy="2520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1439BDD4-A412-F725-066F-194D2E12CAD5}"/>
              </a:ext>
            </a:extLst>
          </p:cNvPr>
          <p:cNvSpPr>
            <a:spLocks noGrp="1"/>
          </p:cNvSpPr>
          <p:nvPr>
            <p:ph type="ftr" sz="quarter" idx="11"/>
          </p:nvPr>
        </p:nvSpPr>
        <p:spPr/>
        <p:txBody>
          <a:bodyPr/>
          <a:lstStyle/>
          <a:p>
            <a:pPr algn="l"/>
            <a:r>
              <a:rPr lang="en-GB"/>
              <a:t>CIS041-3 Advanced Information Technology</a:t>
            </a:r>
            <a:endParaRPr lang="en-US" dirty="0"/>
          </a:p>
        </p:txBody>
      </p:sp>
    </p:spTree>
  </p:cSld>
  <p:clrMapOvr>
    <a:masterClrMapping/>
  </p:clrMapOvr>
  <p:transition spd="slow">
    <p:zoom dir="in"/>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759586" y="324256"/>
            <a:ext cx="7855024" cy="685800"/>
          </a:xfrm>
        </p:spPr>
        <p:txBody>
          <a:bodyPr/>
          <a:lstStyle/>
          <a:p>
            <a:pPr eaLnBrk="1" hangingPunct="1"/>
            <a:r>
              <a:rPr lang="en-US" sz="4000" dirty="0">
                <a:latin typeface="Calibri" charset="0"/>
                <a:ea typeface="ＭＳ Ｐゴシック" charset="0"/>
                <a:cs typeface="ＭＳ Ｐゴシック" charset="0"/>
              </a:rPr>
              <a:t>Problem</a:t>
            </a:r>
            <a:r>
              <a:rPr lang="en-US" dirty="0">
                <a:latin typeface="Calibri" charset="0"/>
                <a:ea typeface="ＭＳ Ｐゴシック" charset="0"/>
                <a:cs typeface="ＭＳ Ｐゴシック" charset="0"/>
              </a:rPr>
              <a:t> with term-document matrix</a:t>
            </a:r>
          </a:p>
        </p:txBody>
      </p:sp>
      <p:sp>
        <p:nvSpPr>
          <p:cNvPr id="31747" name="Rectangle 3"/>
          <p:cNvSpPr>
            <a:spLocks noGrp="1" noChangeArrowheads="1"/>
          </p:cNvSpPr>
          <p:nvPr>
            <p:ph idx="1"/>
          </p:nvPr>
        </p:nvSpPr>
        <p:spPr>
          <a:xfrm>
            <a:off x="755576" y="1556792"/>
            <a:ext cx="7855024" cy="4047272"/>
          </a:xfrm>
        </p:spPr>
        <p:txBody>
          <a:bodyPr/>
          <a:lstStyle/>
          <a:p>
            <a:pPr marL="0" indent="0" eaLnBrk="1" hangingPunct="1">
              <a:buNone/>
            </a:pPr>
            <a:r>
              <a:rPr lang="en-US" sz="3200" b="1" dirty="0">
                <a:latin typeface="Calibri" charset="0"/>
                <a:ea typeface="ＭＳ Ｐゴシック" charset="0"/>
                <a:cs typeface="ＭＳ Ｐゴシック" charset="0"/>
              </a:rPr>
              <a:t>Sparsity</a:t>
            </a:r>
          </a:p>
          <a:p>
            <a:pPr eaLnBrk="1" hangingPunct="1"/>
            <a:r>
              <a:rPr lang="en-US" dirty="0">
                <a:latin typeface="Calibri" charset="0"/>
                <a:ea typeface="ＭＳ Ｐゴシック" charset="0"/>
                <a:cs typeface="ＭＳ Ｐゴシック" charset="0"/>
              </a:rPr>
              <a:t>Consider </a:t>
            </a:r>
            <a:r>
              <a:rPr lang="en-US" i="1" dirty="0">
                <a:latin typeface="Calibri" charset="0"/>
                <a:ea typeface="ＭＳ Ｐゴシック" charset="0"/>
                <a:cs typeface="ＭＳ Ｐゴシック" charset="0"/>
              </a:rPr>
              <a:t>N </a:t>
            </a:r>
            <a:r>
              <a:rPr lang="en-US" dirty="0">
                <a:latin typeface="Calibri" charset="0"/>
                <a:ea typeface="ＭＳ Ｐゴシック" charset="0"/>
                <a:cs typeface="ＭＳ Ｐゴシック" charset="0"/>
              </a:rPr>
              <a:t>= 1 million documents, each with about 1000 words.</a:t>
            </a:r>
          </a:p>
          <a:p>
            <a:pPr eaLnBrk="1" hangingPunct="1"/>
            <a:r>
              <a:rPr lang="en-US" dirty="0" err="1">
                <a:latin typeface="Calibri" charset="0"/>
                <a:ea typeface="ＭＳ Ｐゴシック" charset="0"/>
                <a:cs typeface="ＭＳ Ｐゴシック" charset="0"/>
              </a:rPr>
              <a:t>Avg</a:t>
            </a:r>
            <a:r>
              <a:rPr lang="en-US" dirty="0">
                <a:latin typeface="Calibri" charset="0"/>
                <a:ea typeface="ＭＳ Ｐゴシック" charset="0"/>
                <a:cs typeface="ＭＳ Ｐゴシック" charset="0"/>
              </a:rPr>
              <a:t> 6 bytes/word including spaces/punctuation </a:t>
            </a:r>
          </a:p>
          <a:p>
            <a:pPr lvl="1" eaLnBrk="1" hangingPunct="1"/>
            <a:r>
              <a:rPr lang="en-US" sz="3600" b="1" dirty="0">
                <a:latin typeface="Calibri" charset="0"/>
                <a:ea typeface="ＭＳ Ｐゴシック" charset="0"/>
              </a:rPr>
              <a:t>6GB of data in the documents.</a:t>
            </a:r>
          </a:p>
          <a:p>
            <a:pPr eaLnBrk="1" hangingPunct="1"/>
            <a:r>
              <a:rPr lang="en-US" dirty="0">
                <a:latin typeface="Calibri" charset="0"/>
                <a:ea typeface="ＭＳ Ｐゴシック" charset="0"/>
                <a:cs typeface="ＭＳ Ｐゴシック" charset="0"/>
              </a:rPr>
              <a:t>Say there are </a:t>
            </a:r>
            <a:r>
              <a:rPr lang="en-US" i="1" dirty="0">
                <a:latin typeface="Calibri" charset="0"/>
                <a:ea typeface="ＭＳ Ｐゴシック" charset="0"/>
                <a:cs typeface="ＭＳ Ｐゴシック" charset="0"/>
              </a:rPr>
              <a:t>M </a:t>
            </a:r>
            <a:r>
              <a:rPr lang="en-US" dirty="0">
                <a:latin typeface="Calibri" charset="0"/>
                <a:ea typeface="ＭＳ Ｐゴシック" charset="0"/>
                <a:cs typeface="ＭＳ Ｐゴシック" charset="0"/>
              </a:rPr>
              <a:t>= 500K </a:t>
            </a:r>
            <a:r>
              <a:rPr lang="en-US" i="1" dirty="0">
                <a:solidFill>
                  <a:srgbClr val="139CB7"/>
                </a:solidFill>
                <a:latin typeface="Calibri" charset="0"/>
                <a:ea typeface="ＭＳ Ｐゴシック" charset="0"/>
                <a:cs typeface="ＭＳ Ｐゴシック" charset="0"/>
              </a:rPr>
              <a:t>distinct</a:t>
            </a:r>
            <a:r>
              <a:rPr lang="en-US" dirty="0">
                <a:latin typeface="Calibri" charset="0"/>
                <a:ea typeface="ＭＳ Ｐゴシック" charset="0"/>
                <a:cs typeface="ＭＳ Ｐゴシック" charset="0"/>
              </a:rPr>
              <a:t> terms among these.</a:t>
            </a:r>
          </a:p>
        </p:txBody>
      </p:sp>
      <p:sp>
        <p:nvSpPr>
          <p:cNvPr id="31749" name="TextBox 4"/>
          <p:cNvSpPr txBox="1">
            <a:spLocks noChangeArrowheads="1"/>
          </p:cNvSpPr>
          <p:nvPr/>
        </p:nvSpPr>
        <p:spPr bwMode="auto">
          <a:xfrm>
            <a:off x="7620000" y="-33338"/>
            <a:ext cx="968375"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1.1</a:t>
            </a:r>
          </a:p>
        </p:txBody>
      </p:sp>
      <p:sp>
        <p:nvSpPr>
          <p:cNvPr id="2" name="Footer Placeholder 1">
            <a:extLst>
              <a:ext uri="{FF2B5EF4-FFF2-40B4-BE49-F238E27FC236}">
                <a16:creationId xmlns:a16="http://schemas.microsoft.com/office/drawing/2014/main" id="{CEE1AC61-2F0A-FCD3-B87D-02A74A9B6D92}"/>
              </a:ext>
            </a:extLst>
          </p:cNvPr>
          <p:cNvSpPr>
            <a:spLocks noGrp="1"/>
          </p:cNvSpPr>
          <p:nvPr>
            <p:ph type="ftr" sz="quarter" idx="11"/>
          </p:nvPr>
        </p:nvSpPr>
        <p:spPr/>
        <p:txBody>
          <a:bodyPr/>
          <a:lstStyle/>
          <a:p>
            <a:pPr algn="l"/>
            <a:r>
              <a:rPr lang="en-GB"/>
              <a:t>CIS041-3 Advanced Information Technology</a:t>
            </a:r>
            <a:endParaRPr lang="en-US" dirty="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74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17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dirty="0">
                <a:latin typeface="Calibri" charset="0"/>
                <a:ea typeface="ＭＳ Ｐゴシック" charset="0"/>
                <a:cs typeface="ＭＳ Ｐゴシック" charset="0"/>
              </a:rPr>
              <a:t>The </a:t>
            </a:r>
            <a:r>
              <a:rPr lang="en-US" dirty="0">
                <a:solidFill>
                  <a:srgbClr val="FF0000"/>
                </a:solidFill>
                <a:latin typeface="Calibri" charset="0"/>
                <a:ea typeface="ＭＳ Ｐゴシック" charset="0"/>
                <a:cs typeface="ＭＳ Ｐゴシック" charset="0"/>
              </a:rPr>
              <a:t>Sparsity</a:t>
            </a:r>
            <a:r>
              <a:rPr lang="en-US" dirty="0">
                <a:latin typeface="Calibri" charset="0"/>
                <a:ea typeface="ＭＳ Ｐゴシック" charset="0"/>
                <a:cs typeface="ＭＳ Ｐゴシック" charset="0"/>
              </a:rPr>
              <a:t> of the matrix</a:t>
            </a:r>
          </a:p>
        </p:txBody>
      </p:sp>
      <p:sp>
        <p:nvSpPr>
          <p:cNvPr id="32771" name="Rectangle 3"/>
          <p:cNvSpPr>
            <a:spLocks noGrp="1" noChangeArrowheads="1"/>
          </p:cNvSpPr>
          <p:nvPr>
            <p:ph idx="1"/>
          </p:nvPr>
        </p:nvSpPr>
        <p:spPr>
          <a:xfrm>
            <a:off x="899592" y="1556792"/>
            <a:ext cx="7711008" cy="4680520"/>
          </a:xfrm>
        </p:spPr>
        <p:txBody>
          <a:bodyPr/>
          <a:lstStyle/>
          <a:p>
            <a:pPr eaLnBrk="1" hangingPunct="1"/>
            <a:r>
              <a:rPr lang="en-US" dirty="0">
                <a:latin typeface="Calibri" charset="0"/>
                <a:ea typeface="ＭＳ Ｐゴシック" charset="0"/>
                <a:cs typeface="ＭＳ Ｐゴシック" charset="0"/>
              </a:rPr>
              <a:t>500K x 1M matrix has half-a-trillion 0’s and 1’s.</a:t>
            </a:r>
          </a:p>
          <a:p>
            <a:pPr eaLnBrk="1" hangingPunct="1"/>
            <a:endParaRPr lang="en-US" dirty="0">
              <a:latin typeface="Calibri" charset="0"/>
              <a:ea typeface="ＭＳ Ｐゴシック" charset="0"/>
              <a:cs typeface="ＭＳ Ｐゴシック" charset="0"/>
            </a:endParaRPr>
          </a:p>
          <a:p>
            <a:pPr eaLnBrk="1" hangingPunct="1"/>
            <a:r>
              <a:rPr lang="en-US" dirty="0">
                <a:latin typeface="Calibri" charset="0"/>
                <a:ea typeface="ＭＳ Ｐゴシック" charset="0"/>
                <a:cs typeface="ＭＳ Ｐゴシック" charset="0"/>
              </a:rPr>
              <a:t>But it has no more than one billion 1’s.</a:t>
            </a:r>
          </a:p>
          <a:p>
            <a:pPr lvl="1" eaLnBrk="1" hangingPunct="1"/>
            <a:r>
              <a:rPr lang="en-US" sz="3600" b="1" dirty="0">
                <a:latin typeface="Calibri" charset="0"/>
                <a:ea typeface="ＭＳ Ｐゴシック" charset="0"/>
              </a:rPr>
              <a:t>matrix is extremely sparse.</a:t>
            </a:r>
          </a:p>
          <a:p>
            <a:pPr lvl="1" eaLnBrk="1" hangingPunct="1"/>
            <a:endParaRPr lang="en-US" dirty="0">
              <a:latin typeface="Calibri" charset="0"/>
              <a:ea typeface="ＭＳ Ｐゴシック" charset="0"/>
            </a:endParaRPr>
          </a:p>
          <a:p>
            <a:pPr eaLnBrk="1" hangingPunct="1"/>
            <a:r>
              <a:rPr lang="en-US" dirty="0">
                <a:latin typeface="Calibri" charset="0"/>
                <a:ea typeface="ＭＳ Ｐゴシック" charset="0"/>
                <a:cs typeface="ＭＳ Ｐゴシック" charset="0"/>
              </a:rPr>
              <a:t>What’s a better representation?</a:t>
            </a:r>
          </a:p>
          <a:p>
            <a:pPr marL="0" indent="0" eaLnBrk="1" hangingPunct="1">
              <a:buNone/>
            </a:pPr>
            <a:r>
              <a:rPr lang="en-GB" sz="2400" dirty="0"/>
              <a:t>E.g. Term-document Matrix with number of occurrences</a:t>
            </a:r>
            <a:endParaRPr lang="en-US" sz="2400" dirty="0">
              <a:latin typeface="Calibri" charset="0"/>
              <a:ea typeface="ＭＳ Ｐゴシック" charset="0"/>
              <a:cs typeface="ＭＳ Ｐゴシック" charset="0"/>
            </a:endParaRPr>
          </a:p>
        </p:txBody>
      </p:sp>
      <p:sp>
        <p:nvSpPr>
          <p:cNvPr id="32773" name="AutoShape 4"/>
          <p:cNvSpPr>
            <a:spLocks noChangeArrowheads="1"/>
          </p:cNvSpPr>
          <p:nvPr/>
        </p:nvSpPr>
        <p:spPr bwMode="auto">
          <a:xfrm>
            <a:off x="7380287" y="3592252"/>
            <a:ext cx="1447800" cy="609600"/>
          </a:xfrm>
          <a:prstGeom prst="leftArrowCallout">
            <a:avLst>
              <a:gd name="adj1" fmla="val 25000"/>
              <a:gd name="adj2" fmla="val 25000"/>
              <a:gd name="adj3" fmla="val 39583"/>
              <a:gd name="adj4" fmla="val 66667"/>
            </a:avLst>
          </a:prstGeom>
          <a:solidFill>
            <a:schemeClr val="accent1">
              <a:alpha val="50195"/>
            </a:schemeClr>
          </a:solidFill>
          <a:ln w="9525">
            <a:solidFill>
              <a:schemeClr val="tx1"/>
            </a:solidFill>
            <a:miter lim="800000"/>
            <a:headEnd/>
            <a:tailEnd/>
          </a:ln>
        </p:spPr>
        <p:txBody>
          <a:bodyPr wrap="none" anchor="ctr"/>
          <a:lstStyle/>
          <a:p>
            <a:pPr algn="ctr"/>
            <a:r>
              <a:rPr lang="en-US" dirty="0">
                <a:latin typeface="Arial" charset="0"/>
              </a:rPr>
              <a:t>Why?</a:t>
            </a:r>
          </a:p>
        </p:txBody>
      </p:sp>
      <p:sp>
        <p:nvSpPr>
          <p:cNvPr id="32774" name="TextBox 4"/>
          <p:cNvSpPr txBox="1">
            <a:spLocks noChangeArrowheads="1"/>
          </p:cNvSpPr>
          <p:nvPr/>
        </p:nvSpPr>
        <p:spPr bwMode="auto">
          <a:xfrm>
            <a:off x="7620000" y="-33338"/>
            <a:ext cx="968375"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1.1</a:t>
            </a:r>
          </a:p>
        </p:txBody>
      </p:sp>
      <p:sp>
        <p:nvSpPr>
          <p:cNvPr id="2" name="Footer Placeholder 1">
            <a:extLst>
              <a:ext uri="{FF2B5EF4-FFF2-40B4-BE49-F238E27FC236}">
                <a16:creationId xmlns:a16="http://schemas.microsoft.com/office/drawing/2014/main" id="{3FC069DE-1060-30BA-023F-0D33B04A0128}"/>
              </a:ext>
            </a:extLst>
          </p:cNvPr>
          <p:cNvSpPr>
            <a:spLocks noGrp="1"/>
          </p:cNvSpPr>
          <p:nvPr>
            <p:ph type="ftr" sz="quarter" idx="11"/>
          </p:nvPr>
        </p:nvSpPr>
        <p:spPr/>
        <p:txBody>
          <a:bodyPr/>
          <a:lstStyle/>
          <a:p>
            <a:pPr algn="l"/>
            <a:r>
              <a:rPr lang="en-GB"/>
              <a:t>CIS041-3 Advanced Information Technology</a:t>
            </a:r>
            <a:endParaRPr lang="en-US" dirty="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7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7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77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7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uiExpand="1" build="p"/>
      <p:bldP spid="32773" grpId="0" uiExpan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29CF2-866B-8ECD-9C78-DBD65FC6F92A}"/>
              </a:ext>
            </a:extLst>
          </p:cNvPr>
          <p:cNvSpPr>
            <a:spLocks noGrp="1"/>
          </p:cNvSpPr>
          <p:nvPr>
            <p:ph type="title"/>
          </p:nvPr>
        </p:nvSpPr>
        <p:spPr/>
        <p:txBody>
          <a:bodyPr/>
          <a:lstStyle/>
          <a:p>
            <a:r>
              <a:rPr lang="en-GB" dirty="0"/>
              <a:t>Outline</a:t>
            </a:r>
          </a:p>
        </p:txBody>
      </p:sp>
      <p:sp>
        <p:nvSpPr>
          <p:cNvPr id="3" name="Content Placeholder 2">
            <a:extLst>
              <a:ext uri="{FF2B5EF4-FFF2-40B4-BE49-F238E27FC236}">
                <a16:creationId xmlns:a16="http://schemas.microsoft.com/office/drawing/2014/main" id="{C35732BA-80AF-8AA7-8E55-BE0A49A47243}"/>
              </a:ext>
            </a:extLst>
          </p:cNvPr>
          <p:cNvSpPr>
            <a:spLocks noGrp="1"/>
          </p:cNvSpPr>
          <p:nvPr>
            <p:ph idx="1"/>
          </p:nvPr>
        </p:nvSpPr>
        <p:spPr/>
        <p:txBody>
          <a:bodyPr/>
          <a:lstStyle/>
          <a:p>
            <a:r>
              <a:rPr lang="en-GB" dirty="0">
                <a:solidFill>
                  <a:srgbClr val="000000"/>
                </a:solidFill>
                <a:latin typeface="Lora" pitchFamily="2" charset="0"/>
              </a:rPr>
              <a:t>Information seeking and Information Retrieval</a:t>
            </a:r>
          </a:p>
          <a:p>
            <a:r>
              <a:rPr lang="en-GB" b="0" i="0" dirty="0">
                <a:solidFill>
                  <a:srgbClr val="000000"/>
                </a:solidFill>
                <a:effectLst/>
                <a:latin typeface="Lora" pitchFamily="2" charset="0"/>
              </a:rPr>
              <a:t>Boolean model of information retrieval</a:t>
            </a:r>
          </a:p>
          <a:p>
            <a:pPr lvl="1"/>
            <a:r>
              <a:rPr lang="en-GB" dirty="0">
                <a:solidFill>
                  <a:srgbClr val="000000"/>
                </a:solidFill>
                <a:latin typeface="Lora" pitchFamily="2" charset="0"/>
              </a:rPr>
              <a:t>Document representation:</a:t>
            </a:r>
            <a:r>
              <a:rPr lang="en-US" dirty="0">
                <a:latin typeface="Calibri" charset="0"/>
                <a:ea typeface="ＭＳ Ｐゴシック" charset="0"/>
                <a:cs typeface="ＭＳ Ｐゴシック" charset="0"/>
              </a:rPr>
              <a:t>Term-document Matrix  (incidence/occurrence matrix) </a:t>
            </a:r>
            <a:r>
              <a:rPr lang="en-GB" dirty="0">
                <a:solidFill>
                  <a:srgbClr val="000000"/>
                </a:solidFill>
                <a:latin typeface="Lora" pitchFamily="2" charset="0"/>
              </a:rPr>
              <a:t> </a:t>
            </a:r>
          </a:p>
          <a:p>
            <a:pPr lvl="1"/>
            <a:r>
              <a:rPr lang="en-GB" dirty="0">
                <a:solidFill>
                  <a:srgbClr val="000000"/>
                </a:solidFill>
                <a:latin typeface="Lora" pitchFamily="2" charset="0"/>
              </a:rPr>
              <a:t>Document indexing</a:t>
            </a:r>
          </a:p>
          <a:p>
            <a:pPr lvl="1"/>
            <a:r>
              <a:rPr lang="en-GB" dirty="0">
                <a:solidFill>
                  <a:srgbClr val="000000"/>
                </a:solidFill>
                <a:latin typeface="Lora" pitchFamily="2" charset="0"/>
              </a:rPr>
              <a:t>Processing Boolean Queries</a:t>
            </a:r>
          </a:p>
          <a:p>
            <a:endParaRPr lang="en-GB" dirty="0"/>
          </a:p>
          <a:p>
            <a:pPr>
              <a:buFont typeface="Arial" panose="020B0604020202020204" pitchFamily="34" charset="0"/>
              <a:buChar char="•"/>
            </a:pPr>
            <a:r>
              <a:rPr lang="en-GB" dirty="0">
                <a:solidFill>
                  <a:srgbClr val="B2B2B2"/>
                </a:solidFill>
                <a:latin typeface="Roboto" panose="02000000000000000000" pitchFamily="2" charset="0"/>
              </a:rPr>
              <a:t>V</a:t>
            </a:r>
            <a:r>
              <a:rPr lang="en-GB" b="0" i="0" dirty="0">
                <a:solidFill>
                  <a:srgbClr val="B2B2B2"/>
                </a:solidFill>
                <a:effectLst/>
                <a:latin typeface="Roboto" panose="02000000000000000000" pitchFamily="2" charset="0"/>
              </a:rPr>
              <a:t>ector-space retrieval models</a:t>
            </a:r>
          </a:p>
          <a:p>
            <a:pPr algn="just">
              <a:buFont typeface="Arial" panose="020B0604020202020204" pitchFamily="34" charset="0"/>
              <a:buChar char="•"/>
            </a:pPr>
            <a:r>
              <a:rPr lang="en-GB" b="0" i="0" dirty="0">
                <a:solidFill>
                  <a:srgbClr val="B2B2B2"/>
                </a:solidFill>
                <a:effectLst/>
                <a:latin typeface="Roboto" panose="02000000000000000000" pitchFamily="2" charset="0"/>
              </a:rPr>
              <a:t>Evaluation and interface issues</a:t>
            </a:r>
          </a:p>
          <a:p>
            <a:endParaRPr lang="en-GB" dirty="0"/>
          </a:p>
        </p:txBody>
      </p:sp>
      <p:sp>
        <p:nvSpPr>
          <p:cNvPr id="4" name="Footer Placeholder 3">
            <a:extLst>
              <a:ext uri="{FF2B5EF4-FFF2-40B4-BE49-F238E27FC236}">
                <a16:creationId xmlns:a16="http://schemas.microsoft.com/office/drawing/2014/main" id="{680B2026-F102-64D0-9136-18D2140BCF0E}"/>
              </a:ext>
            </a:extLst>
          </p:cNvPr>
          <p:cNvSpPr>
            <a:spLocks noGrp="1"/>
          </p:cNvSpPr>
          <p:nvPr>
            <p:ph type="ftr" sz="quarter" idx="11"/>
          </p:nvPr>
        </p:nvSpPr>
        <p:spPr/>
        <p:txBody>
          <a:bodyPr/>
          <a:lstStyle/>
          <a:p>
            <a:pPr algn="l"/>
            <a:r>
              <a:rPr lang="en-GB"/>
              <a:t>CIS041-3 Advanced Information Technology</a:t>
            </a:r>
            <a:endParaRPr lang="en-US" dirty="0"/>
          </a:p>
        </p:txBody>
      </p:sp>
    </p:spTree>
    <p:extLst>
      <p:ext uri="{BB962C8B-B14F-4D97-AF65-F5344CB8AC3E}">
        <p14:creationId xmlns:p14="http://schemas.microsoft.com/office/powerpoint/2010/main" val="3894506428"/>
      </p:ext>
    </p:extLst>
  </p:cSld>
  <p:clrMapOvr>
    <a:masterClrMapping/>
  </p:clrMapOvr>
  <p:transition spd="slow">
    <p:zoom dir="in"/>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A9D7E-95DC-ADA1-3D85-C3AF3E2DC2AB}"/>
              </a:ext>
            </a:extLst>
          </p:cNvPr>
          <p:cNvSpPr>
            <a:spLocks noGrp="1"/>
          </p:cNvSpPr>
          <p:nvPr>
            <p:ph type="title"/>
          </p:nvPr>
        </p:nvSpPr>
        <p:spPr/>
        <p:txBody>
          <a:bodyPr/>
          <a:lstStyle/>
          <a:p>
            <a:r>
              <a:rPr lang="en-GB" dirty="0"/>
              <a:t>Term-document Matrix with number of occurrences</a:t>
            </a:r>
          </a:p>
        </p:txBody>
      </p:sp>
      <p:pic>
        <p:nvPicPr>
          <p:cNvPr id="6" name="Content Placeholder 5">
            <a:extLst>
              <a:ext uri="{FF2B5EF4-FFF2-40B4-BE49-F238E27FC236}">
                <a16:creationId xmlns:a16="http://schemas.microsoft.com/office/drawing/2014/main" id="{117D7CA6-1380-D709-4498-5090654C3CCC}"/>
              </a:ext>
            </a:extLst>
          </p:cNvPr>
          <p:cNvPicPr>
            <a:picLocks noGrp="1" noChangeAspect="1"/>
          </p:cNvPicPr>
          <p:nvPr>
            <p:ph idx="1"/>
          </p:nvPr>
        </p:nvPicPr>
        <p:blipFill>
          <a:blip r:embed="rId2"/>
          <a:stretch>
            <a:fillRect/>
          </a:stretch>
        </p:blipFill>
        <p:spPr>
          <a:xfrm>
            <a:off x="500856" y="1397483"/>
            <a:ext cx="8142287" cy="4063033"/>
          </a:xfrm>
        </p:spPr>
      </p:pic>
      <p:sp>
        <p:nvSpPr>
          <p:cNvPr id="4" name="Footer Placeholder 3">
            <a:extLst>
              <a:ext uri="{FF2B5EF4-FFF2-40B4-BE49-F238E27FC236}">
                <a16:creationId xmlns:a16="http://schemas.microsoft.com/office/drawing/2014/main" id="{1C325915-C8B4-4507-C91D-041260EDE908}"/>
              </a:ext>
            </a:extLst>
          </p:cNvPr>
          <p:cNvSpPr>
            <a:spLocks noGrp="1"/>
          </p:cNvSpPr>
          <p:nvPr>
            <p:ph type="ftr" sz="quarter" idx="11"/>
          </p:nvPr>
        </p:nvSpPr>
        <p:spPr/>
        <p:txBody>
          <a:bodyPr/>
          <a:lstStyle/>
          <a:p>
            <a:pPr algn="l"/>
            <a:r>
              <a:rPr lang="en-GB"/>
              <a:t>CIS041-3 Advanced Information Technology</a:t>
            </a:r>
            <a:endParaRPr lang="en-US" dirty="0"/>
          </a:p>
        </p:txBody>
      </p:sp>
      <p:sp>
        <p:nvSpPr>
          <p:cNvPr id="8" name="TextBox 7">
            <a:extLst>
              <a:ext uri="{FF2B5EF4-FFF2-40B4-BE49-F238E27FC236}">
                <a16:creationId xmlns:a16="http://schemas.microsoft.com/office/drawing/2014/main" id="{4541C82C-1D28-E372-E936-8DA27780DCA0}"/>
              </a:ext>
            </a:extLst>
          </p:cNvPr>
          <p:cNvSpPr txBox="1"/>
          <p:nvPr/>
        </p:nvSpPr>
        <p:spPr>
          <a:xfrm>
            <a:off x="323528" y="5244345"/>
            <a:ext cx="8064896" cy="1107996"/>
          </a:xfrm>
          <a:prstGeom prst="rect">
            <a:avLst/>
          </a:prstGeom>
          <a:noFill/>
        </p:spPr>
        <p:txBody>
          <a:bodyPr wrap="square">
            <a:spAutoFit/>
          </a:bodyPr>
          <a:lstStyle/>
          <a:p>
            <a:r>
              <a:rPr lang="en-GB" dirty="0"/>
              <a:t>The solution is to associate a list of documents with each word. “to (2) [d1:4, d2:2]”.</a:t>
            </a:r>
          </a:p>
          <a:p>
            <a:r>
              <a:rPr lang="en-GB" dirty="0"/>
              <a:t>The set of all those lists is called the occurrences</a:t>
            </a:r>
          </a:p>
        </p:txBody>
      </p:sp>
    </p:spTree>
    <p:extLst>
      <p:ext uri="{BB962C8B-B14F-4D97-AF65-F5344CB8AC3E}">
        <p14:creationId xmlns:p14="http://schemas.microsoft.com/office/powerpoint/2010/main" val="2536046336"/>
      </p:ext>
    </p:extLst>
  </p:cSld>
  <p:clrMapOvr>
    <a:masterClrMapping/>
  </p:clrMapOvr>
  <p:transition spd="slow">
    <p:zoom dir="in"/>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07ABE-794B-52E0-D609-2E3377A6077F}"/>
              </a:ext>
            </a:extLst>
          </p:cNvPr>
          <p:cNvSpPr>
            <a:spLocks noGrp="1"/>
          </p:cNvSpPr>
          <p:nvPr>
            <p:ph type="title"/>
          </p:nvPr>
        </p:nvSpPr>
        <p:spPr>
          <a:xfrm>
            <a:off x="722313" y="4452007"/>
            <a:ext cx="7772400" cy="1362075"/>
          </a:xfrm>
        </p:spPr>
        <p:txBody>
          <a:bodyPr/>
          <a:lstStyle/>
          <a:p>
            <a:r>
              <a:rPr lang="en-US" dirty="0">
                <a:latin typeface="Calibri" charset="0"/>
                <a:ea typeface="ＭＳ Ｐゴシック" charset="0"/>
                <a:cs typeface="ＭＳ Ｐゴシック" charset="0"/>
              </a:rPr>
              <a:t>The Inverted Index</a:t>
            </a:r>
            <a:br>
              <a:rPr lang="en-US" dirty="0">
                <a:latin typeface="Calibri" charset="0"/>
                <a:ea typeface="ＭＳ Ｐゴシック" charset="0"/>
                <a:cs typeface="ＭＳ Ｐゴシック" charset="0"/>
              </a:rPr>
            </a:br>
            <a:endParaRPr lang="en-GB" dirty="0"/>
          </a:p>
        </p:txBody>
      </p:sp>
      <p:sp>
        <p:nvSpPr>
          <p:cNvPr id="18434" name="Rectangle 1027"/>
          <p:cNvSpPr>
            <a:spLocks noGrp="1" noChangeArrowheads="1"/>
          </p:cNvSpPr>
          <p:nvPr>
            <p:ph type="body" idx="1"/>
          </p:nvPr>
        </p:nvSpPr>
        <p:spPr/>
        <p:txBody>
          <a:bodyPr/>
          <a:lstStyle/>
          <a:p>
            <a:pPr eaLnBrk="1" hangingPunct="1"/>
            <a:r>
              <a:rPr lang="en-US" b="1" dirty="0">
                <a:latin typeface="Calibri" charset="0"/>
                <a:ea typeface="ＭＳ Ｐゴシック" charset="0"/>
                <a:cs typeface="ＭＳ Ｐゴシック" charset="0"/>
              </a:rPr>
              <a:t>The key data structure </a:t>
            </a:r>
            <a:r>
              <a:rPr lang="en-US" dirty="0">
                <a:latin typeface="Calibri" charset="0"/>
                <a:ea typeface="ＭＳ Ｐゴシック" charset="0"/>
                <a:cs typeface="ＭＳ Ｐゴシック" charset="0"/>
              </a:rPr>
              <a:t>for Boolean IR mode</a:t>
            </a:r>
            <a:endParaRPr lang="en-US" dirty="0">
              <a:latin typeface="Calibri" charset="0"/>
              <a:ea typeface="ＭＳ Ｐゴシック" charset="0"/>
              <a:cs typeface="Times New Roman" charset="0"/>
            </a:endParaRPr>
          </a:p>
        </p:txBody>
      </p:sp>
    </p:spTree>
    <p:extLst>
      <p:ext uri="{BB962C8B-B14F-4D97-AF65-F5344CB8AC3E}">
        <p14:creationId xmlns:p14="http://schemas.microsoft.com/office/powerpoint/2010/main" val="1342711989"/>
      </p:ext>
    </p:extLst>
  </p:cSld>
  <p:clrMapOvr>
    <a:masterClrMapping/>
  </p:clrMapOvr>
  <p:transition spd="slow">
    <p:zoom dir="in"/>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z="4000" dirty="0">
                <a:latin typeface="Calibri" charset="0"/>
                <a:ea typeface="ＭＳ Ｐゴシック" charset="0"/>
                <a:cs typeface="ＭＳ Ｐゴシック" charset="0"/>
              </a:rPr>
              <a:t>Inverted index (concept)</a:t>
            </a:r>
          </a:p>
        </p:txBody>
      </p:sp>
      <p:sp>
        <p:nvSpPr>
          <p:cNvPr id="33795" name="Rectangle 3"/>
          <p:cNvSpPr>
            <a:spLocks noGrp="1" noChangeArrowheads="1"/>
          </p:cNvSpPr>
          <p:nvPr>
            <p:ph idx="1"/>
          </p:nvPr>
        </p:nvSpPr>
        <p:spPr>
          <a:xfrm>
            <a:off x="467544" y="1324796"/>
            <a:ext cx="8219256" cy="2187548"/>
          </a:xfrm>
        </p:spPr>
        <p:txBody>
          <a:bodyPr/>
          <a:lstStyle/>
          <a:p>
            <a:pPr eaLnBrk="1" hangingPunct="1"/>
            <a:r>
              <a:rPr lang="en-US" dirty="0">
                <a:latin typeface="Calibri" charset="0"/>
                <a:ea typeface="ＭＳ Ｐゴシック" charset="0"/>
                <a:cs typeface="ＭＳ Ｐゴシック" charset="0"/>
              </a:rPr>
              <a:t>For each term </a:t>
            </a:r>
            <a:r>
              <a:rPr lang="en-US" i="1" dirty="0">
                <a:latin typeface="Calibri" charset="0"/>
                <a:ea typeface="ＭＳ Ｐゴシック" charset="0"/>
                <a:cs typeface="ＭＳ Ｐゴシック" charset="0"/>
              </a:rPr>
              <a:t>t</a:t>
            </a:r>
            <a:r>
              <a:rPr lang="en-US" dirty="0">
                <a:latin typeface="Calibri" charset="0"/>
                <a:ea typeface="ＭＳ Ｐゴシック" charset="0"/>
                <a:cs typeface="ＭＳ Ｐゴシック" charset="0"/>
              </a:rPr>
              <a:t>, a list of all documents that contain </a:t>
            </a:r>
            <a:r>
              <a:rPr lang="en-US" i="1" dirty="0">
                <a:latin typeface="Calibri" charset="0"/>
                <a:ea typeface="ＭＳ Ｐゴシック" charset="0"/>
                <a:cs typeface="ＭＳ Ｐゴシック" charset="0"/>
              </a:rPr>
              <a:t>t </a:t>
            </a:r>
            <a:r>
              <a:rPr lang="en-US" dirty="0">
                <a:latin typeface="Calibri" charset="0"/>
                <a:ea typeface="ＭＳ Ｐゴシック" charset="0"/>
                <a:cs typeface="ＭＳ Ｐゴシック" charset="0"/>
              </a:rPr>
              <a:t>is called </a:t>
            </a:r>
            <a:r>
              <a:rPr lang="en-US" b="1" dirty="0">
                <a:latin typeface="Calibri" charset="0"/>
                <a:ea typeface="ＭＳ Ｐゴシック" charset="0"/>
                <a:cs typeface="ＭＳ Ｐゴシック" charset="0"/>
              </a:rPr>
              <a:t>inverted index</a:t>
            </a:r>
            <a:r>
              <a:rPr lang="en-US" dirty="0">
                <a:latin typeface="Calibri" charset="0"/>
                <a:ea typeface="ＭＳ Ｐゴシック" charset="0"/>
                <a:cs typeface="ＭＳ Ｐゴシック" charset="0"/>
              </a:rPr>
              <a:t>.</a:t>
            </a:r>
          </a:p>
          <a:p>
            <a:pPr eaLnBrk="1" hangingPunct="1"/>
            <a:r>
              <a:rPr lang="en-GB" dirty="0"/>
              <a:t>The inverted index consists of</a:t>
            </a:r>
          </a:p>
          <a:p>
            <a:pPr lvl="1" eaLnBrk="1" hangingPunct="1"/>
            <a:r>
              <a:rPr lang="en-GB" dirty="0"/>
              <a:t>a </a:t>
            </a:r>
            <a:r>
              <a:rPr lang="en-GB" b="1" dirty="0">
                <a:solidFill>
                  <a:srgbClr val="00B050"/>
                </a:solidFill>
              </a:rPr>
              <a:t>dictionary </a:t>
            </a:r>
            <a:r>
              <a:rPr lang="en-GB" dirty="0"/>
              <a:t>of terms (also: lexicon, vocabulary)</a:t>
            </a:r>
          </a:p>
          <a:p>
            <a:pPr lvl="1" eaLnBrk="1" hangingPunct="1"/>
            <a:r>
              <a:rPr lang="en-GB" dirty="0"/>
              <a:t>and a </a:t>
            </a:r>
            <a:r>
              <a:rPr lang="en-GB" b="1" dirty="0">
                <a:solidFill>
                  <a:srgbClr val="00B050"/>
                </a:solidFill>
              </a:rPr>
              <a:t>postings list </a:t>
            </a:r>
            <a:r>
              <a:rPr lang="en-GB" dirty="0"/>
              <a:t>for each term, i.e., a list that records which documents the term occurs in.</a:t>
            </a:r>
            <a:endParaRPr lang="en-US" dirty="0">
              <a:latin typeface="Calibri" charset="0"/>
              <a:ea typeface="ＭＳ Ｐゴシック" charset="0"/>
              <a:cs typeface="ＭＳ Ｐゴシック" charset="0"/>
            </a:endParaRPr>
          </a:p>
        </p:txBody>
      </p:sp>
      <p:sp>
        <p:nvSpPr>
          <p:cNvPr id="1199158" name="Text Box 54"/>
          <p:cNvSpPr txBox="1">
            <a:spLocks noChangeArrowheads="1"/>
          </p:cNvSpPr>
          <p:nvPr/>
        </p:nvSpPr>
        <p:spPr bwMode="auto">
          <a:xfrm>
            <a:off x="3512965" y="5810547"/>
            <a:ext cx="4495800" cy="830997"/>
          </a:xfrm>
          <a:prstGeom prst="rect">
            <a:avLst/>
          </a:prstGeom>
          <a:solidFill>
            <a:schemeClr val="accent1">
              <a:alpha val="50195"/>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dirty="0">
                <a:latin typeface="+mn-lt"/>
              </a:rPr>
              <a:t>What happens if the word </a:t>
            </a:r>
            <a:r>
              <a:rPr lang="en-US" b="1" i="1" dirty="0">
                <a:latin typeface="+mn-lt"/>
              </a:rPr>
              <a:t>Caesar</a:t>
            </a:r>
            <a:r>
              <a:rPr lang="en-US" dirty="0">
                <a:latin typeface="+mn-lt"/>
              </a:rPr>
              <a:t> is added to document 14? </a:t>
            </a:r>
          </a:p>
        </p:txBody>
      </p:sp>
      <p:sp>
        <p:nvSpPr>
          <p:cNvPr id="33809" name="TextBox 49"/>
          <p:cNvSpPr txBox="1">
            <a:spLocks noChangeArrowheads="1"/>
          </p:cNvSpPr>
          <p:nvPr/>
        </p:nvSpPr>
        <p:spPr bwMode="auto">
          <a:xfrm>
            <a:off x="7620000" y="-33338"/>
            <a:ext cx="968375"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1.2</a:t>
            </a:r>
          </a:p>
        </p:txBody>
      </p:sp>
      <p:grpSp>
        <p:nvGrpSpPr>
          <p:cNvPr id="2" name="Group 1"/>
          <p:cNvGrpSpPr/>
          <p:nvPr/>
        </p:nvGrpSpPr>
        <p:grpSpPr>
          <a:xfrm>
            <a:off x="467544" y="4168292"/>
            <a:ext cx="7840414" cy="1485079"/>
            <a:chOff x="381000" y="3733800"/>
            <a:chExt cx="7854950" cy="1528763"/>
          </a:xfrm>
        </p:grpSpPr>
        <p:sp>
          <p:nvSpPr>
            <p:cNvPr id="33797" name="Text Box 4"/>
            <p:cNvSpPr txBox="1">
              <a:spLocks noChangeArrowheads="1"/>
            </p:cNvSpPr>
            <p:nvPr/>
          </p:nvSpPr>
          <p:spPr bwMode="auto">
            <a:xfrm>
              <a:off x="381000" y="3733800"/>
              <a:ext cx="1092579" cy="46166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b="1" i="1" dirty="0">
                  <a:latin typeface="+mn-lt"/>
                </a:rPr>
                <a:t>Brutus</a:t>
              </a:r>
            </a:p>
          </p:txBody>
        </p:sp>
        <p:sp>
          <p:nvSpPr>
            <p:cNvPr id="33798" name="Text Box 5"/>
            <p:cNvSpPr txBox="1">
              <a:spLocks noChangeArrowheads="1"/>
            </p:cNvSpPr>
            <p:nvPr/>
          </p:nvSpPr>
          <p:spPr bwMode="auto">
            <a:xfrm>
              <a:off x="381000" y="4791075"/>
              <a:ext cx="1490224" cy="46166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b="1" i="1" dirty="0">
                  <a:latin typeface="+mn-lt"/>
                </a:rPr>
                <a:t>Calpurnia</a:t>
              </a:r>
            </a:p>
          </p:txBody>
        </p:sp>
        <p:sp>
          <p:nvSpPr>
            <p:cNvPr id="33799" name="Text Box 6"/>
            <p:cNvSpPr txBox="1">
              <a:spLocks noChangeArrowheads="1"/>
            </p:cNvSpPr>
            <p:nvPr/>
          </p:nvSpPr>
          <p:spPr bwMode="auto">
            <a:xfrm>
              <a:off x="381000" y="4267200"/>
              <a:ext cx="1295400" cy="46672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b="1" i="1" dirty="0">
                  <a:latin typeface="+mn-lt"/>
                </a:rPr>
                <a:t>Caesar</a:t>
              </a:r>
            </a:p>
          </p:txBody>
        </p:sp>
        <p:sp>
          <p:nvSpPr>
            <p:cNvPr id="33800" name="AutoShape 7"/>
            <p:cNvSpPr>
              <a:spLocks noChangeArrowheads="1"/>
            </p:cNvSpPr>
            <p:nvPr/>
          </p:nvSpPr>
          <p:spPr bwMode="auto">
            <a:xfrm>
              <a:off x="2057400" y="3810000"/>
              <a:ext cx="1143000" cy="2286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US"/>
            </a:p>
          </p:txBody>
        </p:sp>
        <p:sp>
          <p:nvSpPr>
            <p:cNvPr id="33801" name="AutoShape 8"/>
            <p:cNvSpPr>
              <a:spLocks noChangeArrowheads="1"/>
            </p:cNvSpPr>
            <p:nvPr/>
          </p:nvSpPr>
          <p:spPr bwMode="auto">
            <a:xfrm>
              <a:off x="2057400" y="4343400"/>
              <a:ext cx="1143000" cy="2286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US"/>
            </a:p>
          </p:txBody>
        </p:sp>
        <p:grpSp>
          <p:nvGrpSpPr>
            <p:cNvPr id="33802" name="Group 26"/>
            <p:cNvGrpSpPr>
              <a:grpSpLocks/>
            </p:cNvGrpSpPr>
            <p:nvPr/>
          </p:nvGrpSpPr>
          <p:grpSpPr bwMode="auto">
            <a:xfrm>
              <a:off x="3276600" y="4876800"/>
              <a:ext cx="4876800" cy="304800"/>
              <a:chOff x="2064" y="2448"/>
              <a:chExt cx="3072" cy="192"/>
            </a:xfrm>
          </p:grpSpPr>
          <p:sp>
            <p:nvSpPr>
              <p:cNvPr id="33841" name="Rectangle 27"/>
              <p:cNvSpPr>
                <a:spLocks noChangeArrowheads="1"/>
              </p:cNvSpPr>
              <p:nvPr/>
            </p:nvSpPr>
            <p:spPr bwMode="auto">
              <a:xfrm>
                <a:off x="2064" y="2448"/>
                <a:ext cx="3072" cy="192"/>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US"/>
              </a:p>
            </p:txBody>
          </p:sp>
          <p:sp>
            <p:nvSpPr>
              <p:cNvPr id="33842" name="Rectangle 28"/>
              <p:cNvSpPr>
                <a:spLocks noChangeArrowheads="1"/>
              </p:cNvSpPr>
              <p:nvPr/>
            </p:nvSpPr>
            <p:spPr bwMode="auto">
              <a:xfrm>
                <a:off x="2448" y="2448"/>
                <a:ext cx="2304" cy="19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endParaRPr lang="en-US"/>
              </a:p>
            </p:txBody>
          </p:sp>
          <p:sp>
            <p:nvSpPr>
              <p:cNvPr id="33843" name="Rectangle 29"/>
              <p:cNvSpPr>
                <a:spLocks noChangeArrowheads="1"/>
              </p:cNvSpPr>
              <p:nvPr/>
            </p:nvSpPr>
            <p:spPr bwMode="auto">
              <a:xfrm>
                <a:off x="2832" y="2448"/>
                <a:ext cx="1536" cy="19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endParaRPr lang="en-US"/>
              </a:p>
            </p:txBody>
          </p:sp>
          <p:sp>
            <p:nvSpPr>
              <p:cNvPr id="33844" name="Rectangle 30"/>
              <p:cNvSpPr>
                <a:spLocks noChangeArrowheads="1"/>
              </p:cNvSpPr>
              <p:nvPr/>
            </p:nvSpPr>
            <p:spPr bwMode="auto">
              <a:xfrm>
                <a:off x="3216" y="2448"/>
                <a:ext cx="768" cy="19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endParaRPr lang="en-US"/>
              </a:p>
            </p:txBody>
          </p:sp>
          <p:sp>
            <p:nvSpPr>
              <p:cNvPr id="33845" name="Line 31"/>
              <p:cNvSpPr>
                <a:spLocks noChangeShapeType="1"/>
              </p:cNvSpPr>
              <p:nvPr/>
            </p:nvSpPr>
            <p:spPr bwMode="auto">
              <a:xfrm>
                <a:off x="3600" y="2448"/>
                <a:ext cx="0" cy="192"/>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spAutoFit/>
              </a:bodyPr>
              <a:lstStyle/>
              <a:p>
                <a:endParaRPr lang="en-US"/>
              </a:p>
            </p:txBody>
          </p:sp>
        </p:grpSp>
        <p:grpSp>
          <p:nvGrpSpPr>
            <p:cNvPr id="33803" name="Group 51"/>
            <p:cNvGrpSpPr>
              <a:grpSpLocks/>
            </p:cNvGrpSpPr>
            <p:nvPr/>
          </p:nvGrpSpPr>
          <p:grpSpPr bwMode="auto">
            <a:xfrm>
              <a:off x="3276600" y="4267200"/>
              <a:ext cx="4959350" cy="461963"/>
              <a:chOff x="2064" y="2688"/>
              <a:chExt cx="3124" cy="291"/>
            </a:xfrm>
          </p:grpSpPr>
          <p:grpSp>
            <p:nvGrpSpPr>
              <p:cNvPr id="33827" name="Group 20"/>
              <p:cNvGrpSpPr>
                <a:grpSpLocks/>
              </p:cNvGrpSpPr>
              <p:nvPr/>
            </p:nvGrpSpPr>
            <p:grpSpPr bwMode="auto">
              <a:xfrm>
                <a:off x="2064" y="2736"/>
                <a:ext cx="3072" cy="192"/>
                <a:chOff x="2064" y="2448"/>
                <a:chExt cx="3072" cy="192"/>
              </a:xfrm>
            </p:grpSpPr>
            <p:sp>
              <p:nvSpPr>
                <p:cNvPr id="33836" name="Rectangle 21"/>
                <p:cNvSpPr>
                  <a:spLocks noChangeArrowheads="1"/>
                </p:cNvSpPr>
                <p:nvPr/>
              </p:nvSpPr>
              <p:spPr bwMode="auto">
                <a:xfrm>
                  <a:off x="2064" y="2448"/>
                  <a:ext cx="3072" cy="192"/>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US"/>
                </a:p>
              </p:txBody>
            </p:sp>
            <p:sp>
              <p:nvSpPr>
                <p:cNvPr id="33837" name="Rectangle 22"/>
                <p:cNvSpPr>
                  <a:spLocks noChangeArrowheads="1"/>
                </p:cNvSpPr>
                <p:nvPr/>
              </p:nvSpPr>
              <p:spPr bwMode="auto">
                <a:xfrm>
                  <a:off x="2448" y="2448"/>
                  <a:ext cx="2304" cy="19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endParaRPr lang="en-US"/>
                </a:p>
              </p:txBody>
            </p:sp>
            <p:sp>
              <p:nvSpPr>
                <p:cNvPr id="33838" name="Rectangle 23"/>
                <p:cNvSpPr>
                  <a:spLocks noChangeArrowheads="1"/>
                </p:cNvSpPr>
                <p:nvPr/>
              </p:nvSpPr>
              <p:spPr bwMode="auto">
                <a:xfrm>
                  <a:off x="2832" y="2448"/>
                  <a:ext cx="1536" cy="19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endParaRPr lang="en-US"/>
                </a:p>
              </p:txBody>
            </p:sp>
            <p:sp>
              <p:nvSpPr>
                <p:cNvPr id="33839" name="Rectangle 24"/>
                <p:cNvSpPr>
                  <a:spLocks noChangeArrowheads="1"/>
                </p:cNvSpPr>
                <p:nvPr/>
              </p:nvSpPr>
              <p:spPr bwMode="auto">
                <a:xfrm>
                  <a:off x="3216" y="2448"/>
                  <a:ext cx="768" cy="19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endParaRPr lang="en-US"/>
                </a:p>
              </p:txBody>
            </p:sp>
            <p:sp>
              <p:nvSpPr>
                <p:cNvPr id="33840" name="Line 25"/>
                <p:cNvSpPr>
                  <a:spLocks noChangeShapeType="1"/>
                </p:cNvSpPr>
                <p:nvPr/>
              </p:nvSpPr>
              <p:spPr bwMode="auto">
                <a:xfrm>
                  <a:off x="3600" y="2448"/>
                  <a:ext cx="0" cy="192"/>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spAutoFit/>
                </a:bodyPr>
                <a:lstStyle/>
                <a:p>
                  <a:endParaRPr lang="en-US"/>
                </a:p>
              </p:txBody>
            </p:sp>
          </p:grpSp>
          <p:sp>
            <p:nvSpPr>
              <p:cNvPr id="33828" name="Text Box 32"/>
              <p:cNvSpPr txBox="1">
                <a:spLocks noChangeArrowheads="1"/>
              </p:cNvSpPr>
              <p:nvPr/>
            </p:nvSpPr>
            <p:spPr bwMode="auto">
              <a:xfrm>
                <a:off x="2150" y="2688"/>
                <a:ext cx="22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1</a:t>
                </a:r>
              </a:p>
            </p:txBody>
          </p:sp>
          <p:sp>
            <p:nvSpPr>
              <p:cNvPr id="33829" name="Text Box 33"/>
              <p:cNvSpPr txBox="1">
                <a:spLocks noChangeArrowheads="1"/>
              </p:cNvSpPr>
              <p:nvPr/>
            </p:nvSpPr>
            <p:spPr bwMode="auto">
              <a:xfrm>
                <a:off x="2582" y="2688"/>
                <a:ext cx="22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2</a:t>
                </a:r>
              </a:p>
            </p:txBody>
          </p:sp>
          <p:sp>
            <p:nvSpPr>
              <p:cNvPr id="33830" name="Text Box 34"/>
              <p:cNvSpPr txBox="1">
                <a:spLocks noChangeArrowheads="1"/>
              </p:cNvSpPr>
              <p:nvPr/>
            </p:nvSpPr>
            <p:spPr bwMode="auto">
              <a:xfrm>
                <a:off x="2945" y="2688"/>
                <a:ext cx="239"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4</a:t>
                </a:r>
              </a:p>
            </p:txBody>
          </p:sp>
          <p:sp>
            <p:nvSpPr>
              <p:cNvPr id="33831" name="Text Box 35"/>
              <p:cNvSpPr txBox="1">
                <a:spLocks noChangeArrowheads="1"/>
              </p:cNvSpPr>
              <p:nvPr/>
            </p:nvSpPr>
            <p:spPr bwMode="auto">
              <a:xfrm>
                <a:off x="3312" y="2688"/>
                <a:ext cx="22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5</a:t>
                </a:r>
              </a:p>
            </p:txBody>
          </p:sp>
          <p:sp>
            <p:nvSpPr>
              <p:cNvPr id="33832" name="Text Box 36"/>
              <p:cNvSpPr txBox="1">
                <a:spLocks noChangeArrowheads="1"/>
              </p:cNvSpPr>
              <p:nvPr/>
            </p:nvSpPr>
            <p:spPr bwMode="auto">
              <a:xfrm>
                <a:off x="3665" y="2688"/>
                <a:ext cx="239"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6</a:t>
                </a:r>
              </a:p>
            </p:txBody>
          </p:sp>
          <p:sp>
            <p:nvSpPr>
              <p:cNvPr id="33833" name="Text Box 37"/>
              <p:cNvSpPr txBox="1">
                <a:spLocks noChangeArrowheads="1"/>
              </p:cNvSpPr>
              <p:nvPr/>
            </p:nvSpPr>
            <p:spPr bwMode="auto">
              <a:xfrm>
                <a:off x="4049" y="2688"/>
                <a:ext cx="362"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16</a:t>
                </a:r>
              </a:p>
            </p:txBody>
          </p:sp>
          <p:sp>
            <p:nvSpPr>
              <p:cNvPr id="33834" name="Text Box 38"/>
              <p:cNvSpPr txBox="1">
                <a:spLocks noChangeArrowheads="1"/>
              </p:cNvSpPr>
              <p:nvPr/>
            </p:nvSpPr>
            <p:spPr bwMode="auto">
              <a:xfrm>
                <a:off x="4416" y="2688"/>
                <a:ext cx="362"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57</a:t>
                </a:r>
              </a:p>
            </p:txBody>
          </p:sp>
          <p:sp>
            <p:nvSpPr>
              <p:cNvPr id="33835" name="Text Box 39"/>
              <p:cNvSpPr txBox="1">
                <a:spLocks noChangeArrowheads="1"/>
              </p:cNvSpPr>
              <p:nvPr/>
            </p:nvSpPr>
            <p:spPr bwMode="auto">
              <a:xfrm>
                <a:off x="4704" y="2688"/>
                <a:ext cx="484"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132</a:t>
                </a:r>
              </a:p>
            </p:txBody>
          </p:sp>
        </p:grpSp>
        <p:grpSp>
          <p:nvGrpSpPr>
            <p:cNvPr id="33804" name="Group 52"/>
            <p:cNvGrpSpPr>
              <a:grpSpLocks/>
            </p:cNvGrpSpPr>
            <p:nvPr/>
          </p:nvGrpSpPr>
          <p:grpSpPr bwMode="auto">
            <a:xfrm>
              <a:off x="3276600" y="3733800"/>
              <a:ext cx="4876800" cy="461963"/>
              <a:chOff x="2064" y="2400"/>
              <a:chExt cx="3072" cy="291"/>
            </a:xfrm>
          </p:grpSpPr>
          <p:grpSp>
            <p:nvGrpSpPr>
              <p:cNvPr id="33813" name="Group 19"/>
              <p:cNvGrpSpPr>
                <a:grpSpLocks/>
              </p:cNvGrpSpPr>
              <p:nvPr/>
            </p:nvGrpSpPr>
            <p:grpSpPr bwMode="auto">
              <a:xfrm>
                <a:off x="2064" y="2448"/>
                <a:ext cx="3072" cy="192"/>
                <a:chOff x="2064" y="2448"/>
                <a:chExt cx="3072" cy="192"/>
              </a:xfrm>
            </p:grpSpPr>
            <p:sp>
              <p:nvSpPr>
                <p:cNvPr id="33822" name="Rectangle 11"/>
                <p:cNvSpPr>
                  <a:spLocks noChangeArrowheads="1"/>
                </p:cNvSpPr>
                <p:nvPr/>
              </p:nvSpPr>
              <p:spPr bwMode="auto">
                <a:xfrm>
                  <a:off x="2064" y="2448"/>
                  <a:ext cx="3072" cy="192"/>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US"/>
                </a:p>
              </p:txBody>
            </p:sp>
            <p:sp>
              <p:nvSpPr>
                <p:cNvPr id="33823" name="Rectangle 13"/>
                <p:cNvSpPr>
                  <a:spLocks noChangeArrowheads="1"/>
                </p:cNvSpPr>
                <p:nvPr/>
              </p:nvSpPr>
              <p:spPr bwMode="auto">
                <a:xfrm>
                  <a:off x="2448" y="2448"/>
                  <a:ext cx="2304" cy="19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endParaRPr lang="en-US"/>
                </a:p>
              </p:txBody>
            </p:sp>
            <p:sp>
              <p:nvSpPr>
                <p:cNvPr id="33824" name="Rectangle 15"/>
                <p:cNvSpPr>
                  <a:spLocks noChangeArrowheads="1"/>
                </p:cNvSpPr>
                <p:nvPr/>
              </p:nvSpPr>
              <p:spPr bwMode="auto">
                <a:xfrm>
                  <a:off x="2832" y="2448"/>
                  <a:ext cx="1536" cy="19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endParaRPr lang="en-US"/>
                </a:p>
              </p:txBody>
            </p:sp>
            <p:sp>
              <p:nvSpPr>
                <p:cNvPr id="33825" name="Rectangle 16"/>
                <p:cNvSpPr>
                  <a:spLocks noChangeArrowheads="1"/>
                </p:cNvSpPr>
                <p:nvPr/>
              </p:nvSpPr>
              <p:spPr bwMode="auto">
                <a:xfrm>
                  <a:off x="3216" y="2448"/>
                  <a:ext cx="768" cy="19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endParaRPr lang="en-US"/>
                </a:p>
              </p:txBody>
            </p:sp>
            <p:sp>
              <p:nvSpPr>
                <p:cNvPr id="33826" name="Line 18"/>
                <p:cNvSpPr>
                  <a:spLocks noChangeShapeType="1"/>
                </p:cNvSpPr>
                <p:nvPr/>
              </p:nvSpPr>
              <p:spPr bwMode="auto">
                <a:xfrm>
                  <a:off x="3600" y="2448"/>
                  <a:ext cx="0" cy="192"/>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spAutoFit/>
                </a:bodyPr>
                <a:lstStyle/>
                <a:p>
                  <a:endParaRPr lang="en-US"/>
                </a:p>
              </p:txBody>
            </p:sp>
          </p:grpSp>
          <p:sp>
            <p:nvSpPr>
              <p:cNvPr id="33814" name="Text Box 40"/>
              <p:cNvSpPr txBox="1">
                <a:spLocks noChangeArrowheads="1"/>
              </p:cNvSpPr>
              <p:nvPr/>
            </p:nvSpPr>
            <p:spPr bwMode="auto">
              <a:xfrm>
                <a:off x="2160" y="2400"/>
                <a:ext cx="239"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1</a:t>
                </a:r>
              </a:p>
            </p:txBody>
          </p:sp>
          <p:sp>
            <p:nvSpPr>
              <p:cNvPr id="33815" name="Text Box 41"/>
              <p:cNvSpPr txBox="1">
                <a:spLocks noChangeArrowheads="1"/>
              </p:cNvSpPr>
              <p:nvPr/>
            </p:nvSpPr>
            <p:spPr bwMode="auto">
              <a:xfrm>
                <a:off x="2513" y="2400"/>
                <a:ext cx="239"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2</a:t>
                </a:r>
              </a:p>
            </p:txBody>
          </p:sp>
          <p:sp>
            <p:nvSpPr>
              <p:cNvPr id="33816" name="Text Box 42"/>
              <p:cNvSpPr txBox="1">
                <a:spLocks noChangeArrowheads="1"/>
              </p:cNvSpPr>
              <p:nvPr/>
            </p:nvSpPr>
            <p:spPr bwMode="auto">
              <a:xfrm>
                <a:off x="2928" y="2400"/>
                <a:ext cx="239"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4</a:t>
                </a:r>
              </a:p>
            </p:txBody>
          </p:sp>
          <p:sp>
            <p:nvSpPr>
              <p:cNvPr id="33817" name="Text Box 43"/>
              <p:cNvSpPr txBox="1">
                <a:spLocks noChangeArrowheads="1"/>
              </p:cNvSpPr>
              <p:nvPr/>
            </p:nvSpPr>
            <p:spPr bwMode="auto">
              <a:xfrm>
                <a:off x="3264" y="2400"/>
                <a:ext cx="362"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11</a:t>
                </a:r>
              </a:p>
            </p:txBody>
          </p:sp>
          <p:sp>
            <p:nvSpPr>
              <p:cNvPr id="33818" name="Text Box 44"/>
              <p:cNvSpPr txBox="1">
                <a:spLocks noChangeArrowheads="1"/>
              </p:cNvSpPr>
              <p:nvPr/>
            </p:nvSpPr>
            <p:spPr bwMode="auto">
              <a:xfrm>
                <a:off x="3665" y="2400"/>
                <a:ext cx="362"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31</a:t>
                </a:r>
              </a:p>
            </p:txBody>
          </p:sp>
          <p:sp>
            <p:nvSpPr>
              <p:cNvPr id="33819" name="Text Box 45"/>
              <p:cNvSpPr txBox="1">
                <a:spLocks noChangeArrowheads="1"/>
              </p:cNvSpPr>
              <p:nvPr/>
            </p:nvSpPr>
            <p:spPr bwMode="auto">
              <a:xfrm>
                <a:off x="4049" y="2400"/>
                <a:ext cx="362"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45</a:t>
                </a:r>
              </a:p>
            </p:txBody>
          </p:sp>
          <p:sp>
            <p:nvSpPr>
              <p:cNvPr id="33820" name="Text Box 46"/>
              <p:cNvSpPr txBox="1">
                <a:spLocks noChangeArrowheads="1"/>
              </p:cNvSpPr>
              <p:nvPr/>
            </p:nvSpPr>
            <p:spPr bwMode="auto">
              <a:xfrm>
                <a:off x="4320" y="2400"/>
                <a:ext cx="484"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173</a:t>
                </a:r>
              </a:p>
            </p:txBody>
          </p:sp>
          <p:sp>
            <p:nvSpPr>
              <p:cNvPr id="33821" name="Text Box 47"/>
              <p:cNvSpPr txBox="1">
                <a:spLocks noChangeArrowheads="1"/>
              </p:cNvSpPr>
              <p:nvPr/>
            </p:nvSpPr>
            <p:spPr bwMode="auto">
              <a:xfrm>
                <a:off x="4747" y="2400"/>
                <a:ext cx="116"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endParaRPr lang="en-US"/>
              </a:p>
            </p:txBody>
          </p:sp>
        </p:grpSp>
        <p:sp>
          <p:nvSpPr>
            <p:cNvPr id="33805" name="Text Box 48"/>
            <p:cNvSpPr txBox="1">
              <a:spLocks noChangeArrowheads="1"/>
            </p:cNvSpPr>
            <p:nvPr/>
          </p:nvSpPr>
          <p:spPr bwMode="auto">
            <a:xfrm>
              <a:off x="3276600" y="4800600"/>
              <a:ext cx="379413"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2</a:t>
              </a:r>
            </a:p>
          </p:txBody>
        </p:sp>
        <p:sp>
          <p:nvSpPr>
            <p:cNvPr id="33806" name="AutoShape 49"/>
            <p:cNvSpPr>
              <a:spLocks noChangeArrowheads="1"/>
            </p:cNvSpPr>
            <p:nvPr/>
          </p:nvSpPr>
          <p:spPr bwMode="auto">
            <a:xfrm>
              <a:off x="2057400" y="4876800"/>
              <a:ext cx="1143000" cy="2286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US"/>
            </a:p>
          </p:txBody>
        </p:sp>
        <p:sp>
          <p:nvSpPr>
            <p:cNvPr id="33807" name="Text Box 50"/>
            <p:cNvSpPr txBox="1">
              <a:spLocks noChangeArrowheads="1"/>
            </p:cNvSpPr>
            <p:nvPr/>
          </p:nvSpPr>
          <p:spPr bwMode="auto">
            <a:xfrm>
              <a:off x="3895725" y="4800600"/>
              <a:ext cx="574675"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31</a:t>
              </a:r>
            </a:p>
          </p:txBody>
        </p:sp>
        <p:sp>
          <p:nvSpPr>
            <p:cNvPr id="33810" name="Text Box 46"/>
            <p:cNvSpPr txBox="1">
              <a:spLocks noChangeArrowheads="1"/>
            </p:cNvSpPr>
            <p:nvPr/>
          </p:nvSpPr>
          <p:spPr bwMode="auto">
            <a:xfrm>
              <a:off x="7467600" y="3733800"/>
              <a:ext cx="76835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174</a:t>
              </a:r>
            </a:p>
          </p:txBody>
        </p:sp>
        <p:sp>
          <p:nvSpPr>
            <p:cNvPr id="33811" name="Text Box 50"/>
            <p:cNvSpPr txBox="1">
              <a:spLocks noChangeArrowheads="1"/>
            </p:cNvSpPr>
            <p:nvPr/>
          </p:nvSpPr>
          <p:spPr bwMode="auto">
            <a:xfrm>
              <a:off x="4606925" y="4800600"/>
              <a:ext cx="574675"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54</a:t>
              </a:r>
            </a:p>
          </p:txBody>
        </p:sp>
        <p:sp>
          <p:nvSpPr>
            <p:cNvPr id="33812" name="Text Box 50"/>
            <p:cNvSpPr txBox="1">
              <a:spLocks noChangeArrowheads="1"/>
            </p:cNvSpPr>
            <p:nvPr/>
          </p:nvSpPr>
          <p:spPr bwMode="auto">
            <a:xfrm>
              <a:off x="5029200" y="4800600"/>
              <a:ext cx="76835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101</a:t>
              </a:r>
            </a:p>
          </p:txBody>
        </p:sp>
      </p:grpSp>
      <p:sp>
        <p:nvSpPr>
          <p:cNvPr id="3" name="Footer Placeholder 2">
            <a:extLst>
              <a:ext uri="{FF2B5EF4-FFF2-40B4-BE49-F238E27FC236}">
                <a16:creationId xmlns:a16="http://schemas.microsoft.com/office/drawing/2014/main" id="{119285CD-D401-D438-55EE-726D3FD1C078}"/>
              </a:ext>
            </a:extLst>
          </p:cNvPr>
          <p:cNvSpPr>
            <a:spLocks noGrp="1"/>
          </p:cNvSpPr>
          <p:nvPr>
            <p:ph type="ftr" sz="quarter" idx="11"/>
          </p:nvPr>
        </p:nvSpPr>
        <p:spPr/>
        <p:txBody>
          <a:bodyPr/>
          <a:lstStyle/>
          <a:p>
            <a:pPr algn="l"/>
            <a:r>
              <a:rPr lang="en-GB"/>
              <a:t>CIS041-3 Advanced Information Technology</a:t>
            </a:r>
            <a:endParaRPr lang="en-US" dirty="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79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79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991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uiExpand="1" build="p"/>
      <p:bldP spid="1199158"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z="4000" dirty="0">
                <a:latin typeface="Calibri" charset="0"/>
                <a:ea typeface="ＭＳ Ｐゴシック" charset="0"/>
                <a:cs typeface="ＭＳ Ｐゴシック" charset="0"/>
              </a:rPr>
              <a:t>Inverted index (</a:t>
            </a:r>
            <a:r>
              <a:rPr lang="en-US" sz="4000" dirty="0">
                <a:solidFill>
                  <a:srgbClr val="FF0000"/>
                </a:solidFill>
                <a:latin typeface="Calibri" charset="0"/>
                <a:ea typeface="ＭＳ Ｐゴシック" charset="0"/>
                <a:cs typeface="ＭＳ Ｐゴシック" charset="0"/>
              </a:rPr>
              <a:t>variable-size)</a:t>
            </a:r>
            <a:endParaRPr lang="en-US" sz="4000" dirty="0">
              <a:latin typeface="Calibri" charset="0"/>
              <a:ea typeface="ＭＳ Ｐゴシック" charset="0"/>
              <a:cs typeface="ＭＳ Ｐゴシック" charset="0"/>
            </a:endParaRPr>
          </a:p>
        </p:txBody>
      </p:sp>
      <p:sp>
        <p:nvSpPr>
          <p:cNvPr id="34819" name="Rectangle 3"/>
          <p:cNvSpPr>
            <a:spLocks noGrp="1" noChangeArrowheads="1"/>
          </p:cNvSpPr>
          <p:nvPr>
            <p:ph idx="1"/>
          </p:nvPr>
        </p:nvSpPr>
        <p:spPr>
          <a:xfrm>
            <a:off x="533400" y="1381349"/>
            <a:ext cx="8077200" cy="2327052"/>
          </a:xfrm>
        </p:spPr>
        <p:txBody>
          <a:bodyPr/>
          <a:lstStyle/>
          <a:p>
            <a:pPr eaLnBrk="1" hangingPunct="1"/>
            <a:r>
              <a:rPr lang="en-US" dirty="0">
                <a:latin typeface="Calibri" charset="0"/>
                <a:ea typeface="ＭＳ Ｐゴシック" charset="0"/>
                <a:cs typeface="ＭＳ Ｐゴシック" charset="0"/>
              </a:rPr>
              <a:t>We need </a:t>
            </a:r>
            <a:r>
              <a:rPr lang="en-US" dirty="0">
                <a:solidFill>
                  <a:srgbClr val="FF0000"/>
                </a:solidFill>
                <a:latin typeface="Calibri" charset="0"/>
                <a:ea typeface="ＭＳ Ｐゴシック" charset="0"/>
                <a:cs typeface="ＭＳ Ｐゴシック" charset="0"/>
              </a:rPr>
              <a:t>variable-size</a:t>
            </a:r>
            <a:r>
              <a:rPr lang="en-US" dirty="0">
                <a:latin typeface="Calibri" charset="0"/>
                <a:ea typeface="ＭＳ Ｐゴシック" charset="0"/>
                <a:cs typeface="ＭＳ Ｐゴシック" charset="0"/>
              </a:rPr>
              <a:t> </a:t>
            </a:r>
            <a:r>
              <a:rPr lang="en-US" dirty="0">
                <a:solidFill>
                  <a:schemeClr val="accent2"/>
                </a:solidFill>
                <a:latin typeface="Calibri" charset="0"/>
                <a:ea typeface="ＭＳ Ｐゴシック" charset="0"/>
                <a:cs typeface="ＭＳ Ｐゴシック" charset="0"/>
              </a:rPr>
              <a:t>postings lists</a:t>
            </a:r>
          </a:p>
          <a:p>
            <a:pPr marL="717550" lvl="1" indent="-354013" eaLnBrk="1" hangingPunct="1"/>
            <a:r>
              <a:rPr lang="en-US" dirty="0">
                <a:latin typeface="Calibri" charset="0"/>
                <a:ea typeface="ＭＳ Ｐゴシック" charset="0"/>
              </a:rPr>
              <a:t>On disk, a continuous run of postings is normal and best</a:t>
            </a:r>
          </a:p>
          <a:p>
            <a:pPr marL="717550" lvl="1" indent="-354013" eaLnBrk="1" hangingPunct="1"/>
            <a:r>
              <a:rPr lang="en-US" dirty="0">
                <a:latin typeface="Calibri" charset="0"/>
                <a:ea typeface="ＭＳ Ｐゴシック" charset="0"/>
              </a:rPr>
              <a:t>In memory, can use linked lists or variable length arrays</a:t>
            </a:r>
          </a:p>
          <a:p>
            <a:pPr lvl="2" eaLnBrk="1" hangingPunct="1"/>
            <a:r>
              <a:rPr lang="en-US" dirty="0">
                <a:latin typeface="Calibri" charset="0"/>
                <a:ea typeface="ＭＳ Ｐゴシック" charset="0"/>
              </a:rPr>
              <a:t>Some tradeoffs in size/ease of insertion</a:t>
            </a:r>
          </a:p>
        </p:txBody>
      </p:sp>
      <p:grpSp>
        <p:nvGrpSpPr>
          <p:cNvPr id="2" name="Group 54"/>
          <p:cNvGrpSpPr>
            <a:grpSpLocks/>
          </p:cNvGrpSpPr>
          <p:nvPr/>
        </p:nvGrpSpPr>
        <p:grpSpPr bwMode="auto">
          <a:xfrm>
            <a:off x="304800" y="3913495"/>
            <a:ext cx="1666875" cy="2398713"/>
            <a:chOff x="192" y="2502"/>
            <a:chExt cx="1050" cy="1511"/>
          </a:xfrm>
        </p:grpSpPr>
        <p:sp>
          <p:nvSpPr>
            <p:cNvPr id="34876" name="AutoShape 46"/>
            <p:cNvSpPr>
              <a:spLocks/>
            </p:cNvSpPr>
            <p:nvPr/>
          </p:nvSpPr>
          <p:spPr bwMode="auto">
            <a:xfrm>
              <a:off x="192" y="2502"/>
              <a:ext cx="144" cy="960"/>
            </a:xfrm>
            <a:prstGeom prst="leftBrace">
              <a:avLst>
                <a:gd name="adj1" fmla="val 55556"/>
                <a:gd name="adj2" fmla="val 50000"/>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US"/>
            </a:p>
          </p:txBody>
        </p:sp>
        <p:sp>
          <p:nvSpPr>
            <p:cNvPr id="33838" name="Text Box 47"/>
            <p:cNvSpPr txBox="1">
              <a:spLocks noChangeArrowheads="1"/>
            </p:cNvSpPr>
            <p:nvPr/>
          </p:nvSpPr>
          <p:spPr bwMode="auto">
            <a:xfrm>
              <a:off x="278" y="3725"/>
              <a:ext cx="964" cy="288"/>
            </a:xfrm>
            <a:prstGeom prst="rect">
              <a:avLst/>
            </a:prstGeom>
            <a:solidFill>
              <a:schemeClr val="accent1">
                <a:lumMod val="60000"/>
                <a:lumOff val="40000"/>
              </a:schemeClr>
            </a:solidFill>
            <a:ln w="9525">
              <a:noFill/>
              <a:miter lim="800000"/>
              <a:headEnd/>
              <a:tailEnd/>
            </a:ln>
          </p:spPr>
          <p:txBody>
            <a:bodyPr wrap="none">
              <a:spAutoFit/>
            </a:bodyPr>
            <a:lstStyle/>
            <a:p>
              <a:pPr>
                <a:defRPr/>
              </a:pPr>
              <a:r>
                <a:rPr lang="en-US" i="1">
                  <a:latin typeface="Tahoma" charset="0"/>
                  <a:ea typeface="Arial Unicode MS" charset="0"/>
                </a:rPr>
                <a:t>Dictionary</a:t>
              </a:r>
            </a:p>
          </p:txBody>
        </p:sp>
        <p:cxnSp>
          <p:nvCxnSpPr>
            <p:cNvPr id="34878" name="AutoShape 48"/>
            <p:cNvCxnSpPr>
              <a:cxnSpLocks noChangeShapeType="1"/>
              <a:stCxn id="33838" idx="1"/>
              <a:endCxn id="34876" idx="1"/>
            </p:cNvCxnSpPr>
            <p:nvPr/>
          </p:nvCxnSpPr>
          <p:spPr bwMode="auto">
            <a:xfrm rot="10800000">
              <a:off x="192" y="2982"/>
              <a:ext cx="86" cy="889"/>
            </a:xfrm>
            <a:prstGeom prst="curvedConnector3">
              <a:avLst>
                <a:gd name="adj1" fmla="val 267440"/>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cxnSp>
      </p:grpSp>
      <p:grpSp>
        <p:nvGrpSpPr>
          <p:cNvPr id="3" name="Group 53"/>
          <p:cNvGrpSpPr>
            <a:grpSpLocks/>
          </p:cNvGrpSpPr>
          <p:nvPr/>
        </p:nvGrpSpPr>
        <p:grpSpPr bwMode="auto">
          <a:xfrm>
            <a:off x="3657600" y="5437495"/>
            <a:ext cx="5334000" cy="803275"/>
            <a:chOff x="2352" y="3600"/>
            <a:chExt cx="3360" cy="506"/>
          </a:xfrm>
        </p:grpSpPr>
        <p:sp>
          <p:nvSpPr>
            <p:cNvPr id="34874" name="AutoShape 51"/>
            <p:cNvSpPr>
              <a:spLocks/>
            </p:cNvSpPr>
            <p:nvPr/>
          </p:nvSpPr>
          <p:spPr bwMode="auto">
            <a:xfrm rot="-5400000">
              <a:off x="3924" y="2028"/>
              <a:ext cx="216" cy="3360"/>
            </a:xfrm>
            <a:prstGeom prst="leftBrace">
              <a:avLst>
                <a:gd name="adj1" fmla="val 129630"/>
                <a:gd name="adj2" fmla="val 50000"/>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endParaRPr lang="en-US"/>
            </a:p>
          </p:txBody>
        </p:sp>
        <p:sp>
          <p:nvSpPr>
            <p:cNvPr id="34875" name="Text Box 52"/>
            <p:cNvSpPr txBox="1">
              <a:spLocks noChangeArrowheads="1"/>
            </p:cNvSpPr>
            <p:nvPr/>
          </p:nvSpPr>
          <p:spPr bwMode="auto">
            <a:xfrm>
              <a:off x="3600" y="3815"/>
              <a:ext cx="1004" cy="291"/>
            </a:xfrm>
            <a:prstGeom prst="rect">
              <a:avLst/>
            </a:prstGeom>
            <a:solidFill>
              <a:srgbClr val="83ADC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i="1" dirty="0">
                  <a:latin typeface="Tahoma" charset="0"/>
                </a:rPr>
                <a:t>Postings</a:t>
              </a:r>
            </a:p>
          </p:txBody>
        </p:sp>
      </p:grpSp>
      <p:sp>
        <p:nvSpPr>
          <p:cNvPr id="1200183" name="Text Box 55"/>
          <p:cNvSpPr txBox="1">
            <a:spLocks noChangeArrowheads="1"/>
          </p:cNvSpPr>
          <p:nvPr/>
        </p:nvSpPr>
        <p:spPr bwMode="auto">
          <a:xfrm>
            <a:off x="3124200" y="6226483"/>
            <a:ext cx="5605463" cy="457200"/>
          </a:xfrm>
          <a:prstGeom prst="rect">
            <a:avLst/>
          </a:prstGeom>
          <a:solidFill>
            <a:srgbClr val="FFFF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Sorted by docID (more later on why).</a:t>
            </a:r>
          </a:p>
        </p:txBody>
      </p:sp>
      <p:grpSp>
        <p:nvGrpSpPr>
          <p:cNvPr id="4" name="Group 3"/>
          <p:cNvGrpSpPr/>
          <p:nvPr/>
        </p:nvGrpSpPr>
        <p:grpSpPr>
          <a:xfrm>
            <a:off x="7523163" y="3027363"/>
            <a:ext cx="1143000" cy="858837"/>
            <a:chOff x="7523163" y="3027363"/>
            <a:chExt cx="1143000" cy="858837"/>
          </a:xfrm>
        </p:grpSpPr>
        <p:sp>
          <p:nvSpPr>
            <p:cNvPr id="22568" name="Rectangle 73"/>
            <p:cNvSpPr>
              <a:spLocks noChangeArrowheads="1"/>
            </p:cNvSpPr>
            <p:nvPr/>
          </p:nvSpPr>
          <p:spPr bwMode="auto">
            <a:xfrm>
              <a:off x="7523163" y="3027363"/>
              <a:ext cx="1143000" cy="4064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spAutoFit/>
            </a:bodyPr>
            <a:lstStyle/>
            <a:p>
              <a:pPr algn="ctr">
                <a:defRPr/>
              </a:pPr>
              <a:r>
                <a:rPr lang="en-US" sz="2000" i="1" dirty="0">
                  <a:solidFill>
                    <a:srgbClr val="000000"/>
                  </a:solidFill>
                  <a:ea typeface="Arial Unicode MS" charset="0"/>
                  <a:cs typeface="Arial Unicode MS" charset="0"/>
                </a:rPr>
                <a:t>Posting</a:t>
              </a:r>
            </a:p>
          </p:txBody>
        </p:sp>
        <p:sp>
          <p:nvSpPr>
            <p:cNvPr id="34825" name="Line 75"/>
            <p:cNvSpPr>
              <a:spLocks noChangeShapeType="1"/>
            </p:cNvSpPr>
            <p:nvPr/>
          </p:nvSpPr>
          <p:spPr bwMode="auto">
            <a:xfrm flipH="1">
              <a:off x="7620000" y="3505200"/>
              <a:ext cx="22860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spAutoFit/>
            </a:bodyPr>
            <a:lstStyle/>
            <a:p>
              <a:endParaRPr lang="en-US"/>
            </a:p>
          </p:txBody>
        </p:sp>
      </p:grpSp>
      <p:sp>
        <p:nvSpPr>
          <p:cNvPr id="34826" name="TextBox 52"/>
          <p:cNvSpPr txBox="1">
            <a:spLocks noChangeArrowheads="1"/>
          </p:cNvSpPr>
          <p:nvPr/>
        </p:nvSpPr>
        <p:spPr bwMode="auto">
          <a:xfrm>
            <a:off x="7620000" y="-33338"/>
            <a:ext cx="968375"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1.2</a:t>
            </a:r>
          </a:p>
        </p:txBody>
      </p:sp>
      <p:sp>
        <p:nvSpPr>
          <p:cNvPr id="54" name="Text Box 4"/>
          <p:cNvSpPr txBox="1">
            <a:spLocks noChangeArrowheads="1"/>
          </p:cNvSpPr>
          <p:nvPr/>
        </p:nvSpPr>
        <p:spPr bwMode="auto">
          <a:xfrm>
            <a:off x="755650" y="3827770"/>
            <a:ext cx="1092200" cy="461963"/>
          </a:xfrm>
          <a:prstGeom prst="rect">
            <a:avLst/>
          </a:prstGeom>
          <a:noFill/>
          <a:ln w="9525">
            <a:solidFill>
              <a:schemeClr val="tx1"/>
            </a:solidFill>
            <a:miter lim="800000"/>
            <a:headEnd/>
            <a:tailEnd/>
          </a:ln>
        </p:spPr>
        <p:txBody>
          <a:bodyPr wrap="none">
            <a:spAutoFit/>
          </a:bodyPr>
          <a:lstStyle/>
          <a:p>
            <a:pPr>
              <a:defRPr/>
            </a:pPr>
            <a:r>
              <a:rPr lang="en-US" b="1" i="1" dirty="0">
                <a:latin typeface="+mn-lt"/>
                <a:ea typeface="Arial Unicode MS" charset="0"/>
              </a:rPr>
              <a:t>Brutus</a:t>
            </a:r>
          </a:p>
        </p:txBody>
      </p:sp>
      <p:sp>
        <p:nvSpPr>
          <p:cNvPr id="55" name="Text Box 5"/>
          <p:cNvSpPr txBox="1">
            <a:spLocks noChangeArrowheads="1"/>
          </p:cNvSpPr>
          <p:nvPr/>
        </p:nvSpPr>
        <p:spPr bwMode="auto">
          <a:xfrm>
            <a:off x="755650" y="4885045"/>
            <a:ext cx="1490663" cy="461963"/>
          </a:xfrm>
          <a:prstGeom prst="rect">
            <a:avLst/>
          </a:prstGeom>
          <a:noFill/>
          <a:ln w="9525">
            <a:solidFill>
              <a:schemeClr val="tx1"/>
            </a:solidFill>
            <a:miter lim="800000"/>
            <a:headEnd/>
            <a:tailEnd/>
          </a:ln>
        </p:spPr>
        <p:txBody>
          <a:bodyPr wrap="none">
            <a:spAutoFit/>
          </a:bodyPr>
          <a:lstStyle/>
          <a:p>
            <a:pPr>
              <a:defRPr/>
            </a:pPr>
            <a:r>
              <a:rPr lang="en-US" b="1" i="1" dirty="0">
                <a:latin typeface="+mn-lt"/>
                <a:ea typeface="Arial Unicode MS" charset="0"/>
              </a:rPr>
              <a:t>Calpurnia</a:t>
            </a:r>
          </a:p>
        </p:txBody>
      </p:sp>
      <p:sp>
        <p:nvSpPr>
          <p:cNvPr id="56" name="Text Box 6"/>
          <p:cNvSpPr txBox="1">
            <a:spLocks noChangeArrowheads="1"/>
          </p:cNvSpPr>
          <p:nvPr/>
        </p:nvSpPr>
        <p:spPr bwMode="auto">
          <a:xfrm>
            <a:off x="755650" y="4361170"/>
            <a:ext cx="1149350" cy="466725"/>
          </a:xfrm>
          <a:prstGeom prst="rect">
            <a:avLst/>
          </a:prstGeom>
          <a:noFill/>
          <a:ln w="9525">
            <a:solidFill>
              <a:schemeClr val="tx1"/>
            </a:solidFill>
            <a:miter lim="800000"/>
            <a:headEnd/>
            <a:tailEnd/>
          </a:ln>
        </p:spPr>
        <p:txBody>
          <a:bodyPr>
            <a:spAutoFit/>
          </a:bodyPr>
          <a:lstStyle/>
          <a:p>
            <a:pPr>
              <a:defRPr/>
            </a:pPr>
            <a:r>
              <a:rPr lang="en-US" b="1" i="1" dirty="0">
                <a:latin typeface="+mn-lt"/>
                <a:ea typeface="Arial Unicode MS" charset="0"/>
              </a:rPr>
              <a:t>Caesar</a:t>
            </a:r>
          </a:p>
        </p:txBody>
      </p:sp>
      <p:sp>
        <p:nvSpPr>
          <p:cNvPr id="34830" name="AutoShape 7"/>
          <p:cNvSpPr>
            <a:spLocks noChangeArrowheads="1"/>
          </p:cNvSpPr>
          <p:nvPr/>
        </p:nvSpPr>
        <p:spPr bwMode="auto">
          <a:xfrm>
            <a:off x="2432050" y="3903970"/>
            <a:ext cx="1143000" cy="2286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US"/>
          </a:p>
        </p:txBody>
      </p:sp>
      <p:sp>
        <p:nvSpPr>
          <p:cNvPr id="34831" name="AutoShape 8"/>
          <p:cNvSpPr>
            <a:spLocks noChangeArrowheads="1"/>
          </p:cNvSpPr>
          <p:nvPr/>
        </p:nvSpPr>
        <p:spPr bwMode="auto">
          <a:xfrm>
            <a:off x="2432050" y="4437370"/>
            <a:ext cx="1143000" cy="2286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US"/>
          </a:p>
        </p:txBody>
      </p:sp>
      <p:grpSp>
        <p:nvGrpSpPr>
          <p:cNvPr id="34832" name="Group 26"/>
          <p:cNvGrpSpPr>
            <a:grpSpLocks/>
          </p:cNvGrpSpPr>
          <p:nvPr/>
        </p:nvGrpSpPr>
        <p:grpSpPr bwMode="auto">
          <a:xfrm>
            <a:off x="3651250" y="4970770"/>
            <a:ext cx="4876800" cy="304800"/>
            <a:chOff x="2064" y="2448"/>
            <a:chExt cx="3072" cy="192"/>
          </a:xfrm>
        </p:grpSpPr>
        <p:sp>
          <p:nvSpPr>
            <p:cNvPr id="34869" name="Rectangle 27"/>
            <p:cNvSpPr>
              <a:spLocks noChangeArrowheads="1"/>
            </p:cNvSpPr>
            <p:nvPr/>
          </p:nvSpPr>
          <p:spPr bwMode="auto">
            <a:xfrm>
              <a:off x="2064" y="2448"/>
              <a:ext cx="3072" cy="192"/>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US"/>
            </a:p>
          </p:txBody>
        </p:sp>
        <p:sp>
          <p:nvSpPr>
            <p:cNvPr id="34870" name="Rectangle 28"/>
            <p:cNvSpPr>
              <a:spLocks noChangeArrowheads="1"/>
            </p:cNvSpPr>
            <p:nvPr/>
          </p:nvSpPr>
          <p:spPr bwMode="auto">
            <a:xfrm>
              <a:off x="2448" y="2448"/>
              <a:ext cx="2304" cy="19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endParaRPr lang="en-US"/>
            </a:p>
          </p:txBody>
        </p:sp>
        <p:sp>
          <p:nvSpPr>
            <p:cNvPr id="34871" name="Rectangle 29"/>
            <p:cNvSpPr>
              <a:spLocks noChangeArrowheads="1"/>
            </p:cNvSpPr>
            <p:nvPr/>
          </p:nvSpPr>
          <p:spPr bwMode="auto">
            <a:xfrm>
              <a:off x="2832" y="2448"/>
              <a:ext cx="1536" cy="19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endParaRPr lang="en-US"/>
            </a:p>
          </p:txBody>
        </p:sp>
        <p:sp>
          <p:nvSpPr>
            <p:cNvPr id="34872" name="Rectangle 30"/>
            <p:cNvSpPr>
              <a:spLocks noChangeArrowheads="1"/>
            </p:cNvSpPr>
            <p:nvPr/>
          </p:nvSpPr>
          <p:spPr bwMode="auto">
            <a:xfrm>
              <a:off x="3216" y="2448"/>
              <a:ext cx="768" cy="19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endParaRPr lang="en-US"/>
            </a:p>
          </p:txBody>
        </p:sp>
        <p:sp>
          <p:nvSpPr>
            <p:cNvPr id="34873" name="Line 31"/>
            <p:cNvSpPr>
              <a:spLocks noChangeShapeType="1"/>
            </p:cNvSpPr>
            <p:nvPr/>
          </p:nvSpPr>
          <p:spPr bwMode="auto">
            <a:xfrm>
              <a:off x="3600" y="2448"/>
              <a:ext cx="0" cy="192"/>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spAutoFit/>
            </a:bodyPr>
            <a:lstStyle/>
            <a:p>
              <a:endParaRPr lang="en-US"/>
            </a:p>
          </p:txBody>
        </p:sp>
      </p:grpSp>
      <p:grpSp>
        <p:nvGrpSpPr>
          <p:cNvPr id="34833" name="Group 51"/>
          <p:cNvGrpSpPr>
            <a:grpSpLocks/>
          </p:cNvGrpSpPr>
          <p:nvPr/>
        </p:nvGrpSpPr>
        <p:grpSpPr bwMode="auto">
          <a:xfrm>
            <a:off x="3651250" y="4361170"/>
            <a:ext cx="4959350" cy="461963"/>
            <a:chOff x="2064" y="2688"/>
            <a:chExt cx="3124" cy="291"/>
          </a:xfrm>
        </p:grpSpPr>
        <p:grpSp>
          <p:nvGrpSpPr>
            <p:cNvPr id="34855" name="Group 20"/>
            <p:cNvGrpSpPr>
              <a:grpSpLocks/>
            </p:cNvGrpSpPr>
            <p:nvPr/>
          </p:nvGrpSpPr>
          <p:grpSpPr bwMode="auto">
            <a:xfrm>
              <a:off x="2064" y="2736"/>
              <a:ext cx="3072" cy="192"/>
              <a:chOff x="2064" y="2448"/>
              <a:chExt cx="3072" cy="192"/>
            </a:xfrm>
          </p:grpSpPr>
          <p:sp>
            <p:nvSpPr>
              <p:cNvPr id="34864" name="Rectangle 21"/>
              <p:cNvSpPr>
                <a:spLocks noChangeArrowheads="1"/>
              </p:cNvSpPr>
              <p:nvPr/>
            </p:nvSpPr>
            <p:spPr bwMode="auto">
              <a:xfrm>
                <a:off x="2064" y="2448"/>
                <a:ext cx="3072" cy="192"/>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US"/>
              </a:p>
            </p:txBody>
          </p:sp>
          <p:sp>
            <p:nvSpPr>
              <p:cNvPr id="34865" name="Rectangle 22"/>
              <p:cNvSpPr>
                <a:spLocks noChangeArrowheads="1"/>
              </p:cNvSpPr>
              <p:nvPr/>
            </p:nvSpPr>
            <p:spPr bwMode="auto">
              <a:xfrm>
                <a:off x="2448" y="2448"/>
                <a:ext cx="2304" cy="19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endParaRPr lang="en-US"/>
              </a:p>
            </p:txBody>
          </p:sp>
          <p:sp>
            <p:nvSpPr>
              <p:cNvPr id="34866" name="Rectangle 23"/>
              <p:cNvSpPr>
                <a:spLocks noChangeArrowheads="1"/>
              </p:cNvSpPr>
              <p:nvPr/>
            </p:nvSpPr>
            <p:spPr bwMode="auto">
              <a:xfrm>
                <a:off x="2832" y="2448"/>
                <a:ext cx="1536" cy="19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endParaRPr lang="en-US"/>
              </a:p>
            </p:txBody>
          </p:sp>
          <p:sp>
            <p:nvSpPr>
              <p:cNvPr id="34867" name="Rectangle 24"/>
              <p:cNvSpPr>
                <a:spLocks noChangeArrowheads="1"/>
              </p:cNvSpPr>
              <p:nvPr/>
            </p:nvSpPr>
            <p:spPr bwMode="auto">
              <a:xfrm>
                <a:off x="3216" y="2448"/>
                <a:ext cx="768" cy="19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endParaRPr lang="en-US"/>
              </a:p>
            </p:txBody>
          </p:sp>
          <p:sp>
            <p:nvSpPr>
              <p:cNvPr id="34868" name="Line 25"/>
              <p:cNvSpPr>
                <a:spLocks noChangeShapeType="1"/>
              </p:cNvSpPr>
              <p:nvPr/>
            </p:nvSpPr>
            <p:spPr bwMode="auto">
              <a:xfrm>
                <a:off x="3600" y="2448"/>
                <a:ext cx="0" cy="192"/>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spAutoFit/>
              </a:bodyPr>
              <a:lstStyle/>
              <a:p>
                <a:endParaRPr lang="en-US"/>
              </a:p>
            </p:txBody>
          </p:sp>
        </p:grpSp>
        <p:sp>
          <p:nvSpPr>
            <p:cNvPr id="34856" name="Text Box 32"/>
            <p:cNvSpPr txBox="1">
              <a:spLocks noChangeArrowheads="1"/>
            </p:cNvSpPr>
            <p:nvPr/>
          </p:nvSpPr>
          <p:spPr bwMode="auto">
            <a:xfrm>
              <a:off x="2150" y="2688"/>
              <a:ext cx="22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1</a:t>
              </a:r>
            </a:p>
          </p:txBody>
        </p:sp>
        <p:sp>
          <p:nvSpPr>
            <p:cNvPr id="34857" name="Text Box 33"/>
            <p:cNvSpPr txBox="1">
              <a:spLocks noChangeArrowheads="1"/>
            </p:cNvSpPr>
            <p:nvPr/>
          </p:nvSpPr>
          <p:spPr bwMode="auto">
            <a:xfrm>
              <a:off x="2582" y="2688"/>
              <a:ext cx="22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2</a:t>
              </a:r>
            </a:p>
          </p:txBody>
        </p:sp>
        <p:sp>
          <p:nvSpPr>
            <p:cNvPr id="34858" name="Text Box 34"/>
            <p:cNvSpPr txBox="1">
              <a:spLocks noChangeArrowheads="1"/>
            </p:cNvSpPr>
            <p:nvPr/>
          </p:nvSpPr>
          <p:spPr bwMode="auto">
            <a:xfrm>
              <a:off x="2945" y="2688"/>
              <a:ext cx="239"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4</a:t>
              </a:r>
            </a:p>
          </p:txBody>
        </p:sp>
        <p:sp>
          <p:nvSpPr>
            <p:cNvPr id="34859" name="Text Box 35"/>
            <p:cNvSpPr txBox="1">
              <a:spLocks noChangeArrowheads="1"/>
            </p:cNvSpPr>
            <p:nvPr/>
          </p:nvSpPr>
          <p:spPr bwMode="auto">
            <a:xfrm>
              <a:off x="3312" y="2688"/>
              <a:ext cx="22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5</a:t>
              </a:r>
            </a:p>
          </p:txBody>
        </p:sp>
        <p:sp>
          <p:nvSpPr>
            <p:cNvPr id="34860" name="Text Box 36"/>
            <p:cNvSpPr txBox="1">
              <a:spLocks noChangeArrowheads="1"/>
            </p:cNvSpPr>
            <p:nvPr/>
          </p:nvSpPr>
          <p:spPr bwMode="auto">
            <a:xfrm>
              <a:off x="3665" y="2688"/>
              <a:ext cx="239"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6</a:t>
              </a:r>
            </a:p>
          </p:txBody>
        </p:sp>
        <p:sp>
          <p:nvSpPr>
            <p:cNvPr id="34861" name="Text Box 37"/>
            <p:cNvSpPr txBox="1">
              <a:spLocks noChangeArrowheads="1"/>
            </p:cNvSpPr>
            <p:nvPr/>
          </p:nvSpPr>
          <p:spPr bwMode="auto">
            <a:xfrm>
              <a:off x="4049" y="2688"/>
              <a:ext cx="362"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16</a:t>
              </a:r>
            </a:p>
          </p:txBody>
        </p:sp>
        <p:sp>
          <p:nvSpPr>
            <p:cNvPr id="34862" name="Text Box 38"/>
            <p:cNvSpPr txBox="1">
              <a:spLocks noChangeArrowheads="1"/>
            </p:cNvSpPr>
            <p:nvPr/>
          </p:nvSpPr>
          <p:spPr bwMode="auto">
            <a:xfrm>
              <a:off x="4416" y="2688"/>
              <a:ext cx="362"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57</a:t>
              </a:r>
            </a:p>
          </p:txBody>
        </p:sp>
        <p:sp>
          <p:nvSpPr>
            <p:cNvPr id="34863" name="Text Box 39"/>
            <p:cNvSpPr txBox="1">
              <a:spLocks noChangeArrowheads="1"/>
            </p:cNvSpPr>
            <p:nvPr/>
          </p:nvSpPr>
          <p:spPr bwMode="auto">
            <a:xfrm>
              <a:off x="4704" y="2688"/>
              <a:ext cx="484"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132</a:t>
              </a:r>
            </a:p>
          </p:txBody>
        </p:sp>
      </p:grpSp>
      <p:grpSp>
        <p:nvGrpSpPr>
          <p:cNvPr id="34834" name="Group 52"/>
          <p:cNvGrpSpPr>
            <a:grpSpLocks/>
          </p:cNvGrpSpPr>
          <p:nvPr/>
        </p:nvGrpSpPr>
        <p:grpSpPr bwMode="auto">
          <a:xfrm>
            <a:off x="3651250" y="3827770"/>
            <a:ext cx="4876800" cy="461963"/>
            <a:chOff x="2064" y="2400"/>
            <a:chExt cx="3072" cy="291"/>
          </a:xfrm>
        </p:grpSpPr>
        <p:grpSp>
          <p:nvGrpSpPr>
            <p:cNvPr id="34841" name="Group 19"/>
            <p:cNvGrpSpPr>
              <a:grpSpLocks/>
            </p:cNvGrpSpPr>
            <p:nvPr/>
          </p:nvGrpSpPr>
          <p:grpSpPr bwMode="auto">
            <a:xfrm>
              <a:off x="2064" y="2448"/>
              <a:ext cx="3072" cy="192"/>
              <a:chOff x="2064" y="2448"/>
              <a:chExt cx="3072" cy="192"/>
            </a:xfrm>
          </p:grpSpPr>
          <p:sp>
            <p:nvSpPr>
              <p:cNvPr id="34850" name="Rectangle 11"/>
              <p:cNvSpPr>
                <a:spLocks noChangeArrowheads="1"/>
              </p:cNvSpPr>
              <p:nvPr/>
            </p:nvSpPr>
            <p:spPr bwMode="auto">
              <a:xfrm>
                <a:off x="2064" y="2448"/>
                <a:ext cx="3072" cy="192"/>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US"/>
              </a:p>
            </p:txBody>
          </p:sp>
          <p:sp>
            <p:nvSpPr>
              <p:cNvPr id="34851" name="Rectangle 13"/>
              <p:cNvSpPr>
                <a:spLocks noChangeArrowheads="1"/>
              </p:cNvSpPr>
              <p:nvPr/>
            </p:nvSpPr>
            <p:spPr bwMode="auto">
              <a:xfrm>
                <a:off x="2448" y="2448"/>
                <a:ext cx="2304" cy="19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endParaRPr lang="en-US"/>
              </a:p>
            </p:txBody>
          </p:sp>
          <p:sp>
            <p:nvSpPr>
              <p:cNvPr id="34852" name="Rectangle 15"/>
              <p:cNvSpPr>
                <a:spLocks noChangeArrowheads="1"/>
              </p:cNvSpPr>
              <p:nvPr/>
            </p:nvSpPr>
            <p:spPr bwMode="auto">
              <a:xfrm>
                <a:off x="2832" y="2448"/>
                <a:ext cx="1536" cy="19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endParaRPr lang="en-US"/>
              </a:p>
            </p:txBody>
          </p:sp>
          <p:sp>
            <p:nvSpPr>
              <p:cNvPr id="34853" name="Rectangle 16"/>
              <p:cNvSpPr>
                <a:spLocks noChangeArrowheads="1"/>
              </p:cNvSpPr>
              <p:nvPr/>
            </p:nvSpPr>
            <p:spPr bwMode="auto">
              <a:xfrm>
                <a:off x="3216" y="2448"/>
                <a:ext cx="768" cy="19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endParaRPr lang="en-US"/>
              </a:p>
            </p:txBody>
          </p:sp>
          <p:sp>
            <p:nvSpPr>
              <p:cNvPr id="34854" name="Line 18"/>
              <p:cNvSpPr>
                <a:spLocks noChangeShapeType="1"/>
              </p:cNvSpPr>
              <p:nvPr/>
            </p:nvSpPr>
            <p:spPr bwMode="auto">
              <a:xfrm>
                <a:off x="3600" y="2448"/>
                <a:ext cx="0" cy="192"/>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spAutoFit/>
              </a:bodyPr>
              <a:lstStyle/>
              <a:p>
                <a:endParaRPr lang="en-US"/>
              </a:p>
            </p:txBody>
          </p:sp>
        </p:grpSp>
        <p:sp>
          <p:nvSpPr>
            <p:cNvPr id="34842" name="Text Box 40"/>
            <p:cNvSpPr txBox="1">
              <a:spLocks noChangeArrowheads="1"/>
            </p:cNvSpPr>
            <p:nvPr/>
          </p:nvSpPr>
          <p:spPr bwMode="auto">
            <a:xfrm>
              <a:off x="2160" y="2400"/>
              <a:ext cx="239"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1</a:t>
              </a:r>
            </a:p>
          </p:txBody>
        </p:sp>
        <p:sp>
          <p:nvSpPr>
            <p:cNvPr id="34843" name="Text Box 41"/>
            <p:cNvSpPr txBox="1">
              <a:spLocks noChangeArrowheads="1"/>
            </p:cNvSpPr>
            <p:nvPr/>
          </p:nvSpPr>
          <p:spPr bwMode="auto">
            <a:xfrm>
              <a:off x="2513" y="2400"/>
              <a:ext cx="239"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2</a:t>
              </a:r>
            </a:p>
          </p:txBody>
        </p:sp>
        <p:sp>
          <p:nvSpPr>
            <p:cNvPr id="34844" name="Text Box 42"/>
            <p:cNvSpPr txBox="1">
              <a:spLocks noChangeArrowheads="1"/>
            </p:cNvSpPr>
            <p:nvPr/>
          </p:nvSpPr>
          <p:spPr bwMode="auto">
            <a:xfrm>
              <a:off x="2928" y="2400"/>
              <a:ext cx="239"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4</a:t>
              </a:r>
            </a:p>
          </p:txBody>
        </p:sp>
        <p:sp>
          <p:nvSpPr>
            <p:cNvPr id="34845" name="Text Box 43"/>
            <p:cNvSpPr txBox="1">
              <a:spLocks noChangeArrowheads="1"/>
            </p:cNvSpPr>
            <p:nvPr/>
          </p:nvSpPr>
          <p:spPr bwMode="auto">
            <a:xfrm>
              <a:off x="3264" y="2400"/>
              <a:ext cx="362"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11</a:t>
              </a:r>
            </a:p>
          </p:txBody>
        </p:sp>
        <p:sp>
          <p:nvSpPr>
            <p:cNvPr id="34846" name="Text Box 44"/>
            <p:cNvSpPr txBox="1">
              <a:spLocks noChangeArrowheads="1"/>
            </p:cNvSpPr>
            <p:nvPr/>
          </p:nvSpPr>
          <p:spPr bwMode="auto">
            <a:xfrm>
              <a:off x="3665" y="2400"/>
              <a:ext cx="362"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31</a:t>
              </a:r>
            </a:p>
          </p:txBody>
        </p:sp>
        <p:sp>
          <p:nvSpPr>
            <p:cNvPr id="34847" name="Text Box 45"/>
            <p:cNvSpPr txBox="1">
              <a:spLocks noChangeArrowheads="1"/>
            </p:cNvSpPr>
            <p:nvPr/>
          </p:nvSpPr>
          <p:spPr bwMode="auto">
            <a:xfrm>
              <a:off x="4049" y="2400"/>
              <a:ext cx="362"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45</a:t>
              </a:r>
            </a:p>
          </p:txBody>
        </p:sp>
        <p:sp>
          <p:nvSpPr>
            <p:cNvPr id="34848" name="Text Box 46"/>
            <p:cNvSpPr txBox="1">
              <a:spLocks noChangeArrowheads="1"/>
            </p:cNvSpPr>
            <p:nvPr/>
          </p:nvSpPr>
          <p:spPr bwMode="auto">
            <a:xfrm>
              <a:off x="4320" y="2400"/>
              <a:ext cx="484"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173</a:t>
              </a:r>
            </a:p>
          </p:txBody>
        </p:sp>
        <p:sp>
          <p:nvSpPr>
            <p:cNvPr id="34849" name="Text Box 47"/>
            <p:cNvSpPr txBox="1">
              <a:spLocks noChangeArrowheads="1"/>
            </p:cNvSpPr>
            <p:nvPr/>
          </p:nvSpPr>
          <p:spPr bwMode="auto">
            <a:xfrm>
              <a:off x="4747" y="2400"/>
              <a:ext cx="116"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endParaRPr lang="en-US"/>
            </a:p>
          </p:txBody>
        </p:sp>
      </p:grpSp>
      <p:sp>
        <p:nvSpPr>
          <p:cNvPr id="34835" name="Text Box 48"/>
          <p:cNvSpPr txBox="1">
            <a:spLocks noChangeArrowheads="1"/>
          </p:cNvSpPr>
          <p:nvPr/>
        </p:nvSpPr>
        <p:spPr bwMode="auto">
          <a:xfrm>
            <a:off x="3651250" y="4894570"/>
            <a:ext cx="379413"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2</a:t>
            </a:r>
          </a:p>
        </p:txBody>
      </p:sp>
      <p:sp>
        <p:nvSpPr>
          <p:cNvPr id="34836" name="AutoShape 49"/>
          <p:cNvSpPr>
            <a:spLocks noChangeArrowheads="1"/>
          </p:cNvSpPr>
          <p:nvPr/>
        </p:nvSpPr>
        <p:spPr bwMode="auto">
          <a:xfrm>
            <a:off x="2432050" y="4970770"/>
            <a:ext cx="1143000" cy="2286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US"/>
          </a:p>
        </p:txBody>
      </p:sp>
      <p:sp>
        <p:nvSpPr>
          <p:cNvPr id="34837" name="Text Box 50"/>
          <p:cNvSpPr txBox="1">
            <a:spLocks noChangeArrowheads="1"/>
          </p:cNvSpPr>
          <p:nvPr/>
        </p:nvSpPr>
        <p:spPr bwMode="auto">
          <a:xfrm>
            <a:off x="4270375" y="4894570"/>
            <a:ext cx="573088"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31</a:t>
            </a:r>
          </a:p>
        </p:txBody>
      </p:sp>
      <p:sp>
        <p:nvSpPr>
          <p:cNvPr id="34838" name="Text Box 46"/>
          <p:cNvSpPr txBox="1">
            <a:spLocks noChangeArrowheads="1"/>
          </p:cNvSpPr>
          <p:nvPr/>
        </p:nvSpPr>
        <p:spPr bwMode="auto">
          <a:xfrm>
            <a:off x="7842250" y="3827770"/>
            <a:ext cx="76835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174</a:t>
            </a:r>
          </a:p>
        </p:txBody>
      </p:sp>
      <p:sp>
        <p:nvSpPr>
          <p:cNvPr id="34839" name="Text Box 50"/>
          <p:cNvSpPr txBox="1">
            <a:spLocks noChangeArrowheads="1"/>
          </p:cNvSpPr>
          <p:nvPr/>
        </p:nvSpPr>
        <p:spPr bwMode="auto">
          <a:xfrm>
            <a:off x="4981575" y="4894570"/>
            <a:ext cx="574675"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54</a:t>
            </a:r>
          </a:p>
        </p:txBody>
      </p:sp>
      <p:sp>
        <p:nvSpPr>
          <p:cNvPr id="34840" name="Text Box 50"/>
          <p:cNvSpPr txBox="1">
            <a:spLocks noChangeArrowheads="1"/>
          </p:cNvSpPr>
          <p:nvPr/>
        </p:nvSpPr>
        <p:spPr bwMode="auto">
          <a:xfrm>
            <a:off x="5403850" y="4894570"/>
            <a:ext cx="76835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101</a:t>
            </a:r>
          </a:p>
        </p:txBody>
      </p:sp>
      <p:sp>
        <p:nvSpPr>
          <p:cNvPr id="5" name="Footer Placeholder 4">
            <a:extLst>
              <a:ext uri="{FF2B5EF4-FFF2-40B4-BE49-F238E27FC236}">
                <a16:creationId xmlns:a16="http://schemas.microsoft.com/office/drawing/2014/main" id="{05F69AEA-C85A-2A26-BCA3-39839F1E3325}"/>
              </a:ext>
            </a:extLst>
          </p:cNvPr>
          <p:cNvSpPr>
            <a:spLocks noGrp="1"/>
          </p:cNvSpPr>
          <p:nvPr>
            <p:ph type="ftr" sz="quarter" idx="11"/>
          </p:nvPr>
        </p:nvSpPr>
        <p:spPr/>
        <p:txBody>
          <a:bodyPr/>
          <a:lstStyle/>
          <a:p>
            <a:pPr algn="l"/>
            <a:r>
              <a:rPr lang="en-GB"/>
              <a:t>CIS041-3 Advanced Information Technology</a:t>
            </a:r>
            <a:endParaRPr lang="en-US" dirty="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001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0183"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66"/>
          <p:cNvGrpSpPr>
            <a:grpSpLocks/>
          </p:cNvGrpSpPr>
          <p:nvPr/>
        </p:nvGrpSpPr>
        <p:grpSpPr bwMode="auto">
          <a:xfrm>
            <a:off x="429418" y="2636370"/>
            <a:ext cx="8285163" cy="1143000"/>
            <a:chOff x="470" y="1728"/>
            <a:chExt cx="5219" cy="720"/>
          </a:xfrm>
        </p:grpSpPr>
        <p:sp>
          <p:nvSpPr>
            <p:cNvPr id="36912" name="AutoShape 13"/>
            <p:cNvSpPr>
              <a:spLocks noChangeArrowheads="1"/>
            </p:cNvSpPr>
            <p:nvPr/>
          </p:nvSpPr>
          <p:spPr bwMode="auto">
            <a:xfrm>
              <a:off x="2031" y="1728"/>
              <a:ext cx="1075" cy="314"/>
            </a:xfrm>
            <a:prstGeom prst="flowChartAlternateProcess">
              <a:avLst/>
            </a:prstGeom>
            <a:solidFill>
              <a:srgbClr val="FF9966"/>
            </a:solidFill>
            <a:ln w="9525">
              <a:solidFill>
                <a:schemeClr val="tx1"/>
              </a:solidFill>
              <a:miter lim="800000"/>
              <a:headEnd/>
              <a:tailEnd/>
            </a:ln>
          </p:spPr>
          <p:txBody>
            <a:bodyPr wrap="none" anchor="ctr">
              <a:spAutoFit/>
            </a:bodyPr>
            <a:lstStyle/>
            <a:p>
              <a:pPr algn="ctr"/>
              <a:r>
                <a:rPr lang="en-US"/>
                <a:t>Tokenizer</a:t>
              </a:r>
            </a:p>
          </p:txBody>
        </p:sp>
        <p:sp>
          <p:nvSpPr>
            <p:cNvPr id="36913" name="AutoShape 17"/>
            <p:cNvSpPr>
              <a:spLocks noChangeArrowheads="1"/>
            </p:cNvSpPr>
            <p:nvPr/>
          </p:nvSpPr>
          <p:spPr bwMode="auto">
            <a:xfrm>
              <a:off x="2496" y="2064"/>
              <a:ext cx="192" cy="384"/>
            </a:xfrm>
            <a:prstGeom prst="downArrow">
              <a:avLst>
                <a:gd name="adj1" fmla="val 50000"/>
                <a:gd name="adj2" fmla="val 50000"/>
              </a:avLst>
            </a:prstGeom>
            <a:solidFill>
              <a:schemeClr val="accent1"/>
            </a:solidFill>
            <a:ln w="9525">
              <a:solidFill>
                <a:schemeClr val="tx1"/>
              </a:solidFill>
              <a:miter lim="800000"/>
              <a:headEnd/>
              <a:tailEnd/>
            </a:ln>
          </p:spPr>
          <p:txBody>
            <a:bodyPr anchor="ctr">
              <a:spAutoFit/>
            </a:bodyPr>
            <a:lstStyle/>
            <a:p>
              <a:endParaRPr lang="en-US"/>
            </a:p>
          </p:txBody>
        </p:sp>
        <p:sp>
          <p:nvSpPr>
            <p:cNvPr id="36914" name="Text Box 20"/>
            <p:cNvSpPr txBox="1">
              <a:spLocks noChangeArrowheads="1"/>
            </p:cNvSpPr>
            <p:nvPr/>
          </p:nvSpPr>
          <p:spPr bwMode="auto">
            <a:xfrm>
              <a:off x="470" y="2119"/>
              <a:ext cx="1193"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2000" dirty="0"/>
                <a:t>Token stream</a:t>
              </a:r>
            </a:p>
          </p:txBody>
        </p:sp>
        <p:sp>
          <p:nvSpPr>
            <p:cNvPr id="36915" name="Rectangle 26"/>
            <p:cNvSpPr>
              <a:spLocks noChangeArrowheads="1"/>
            </p:cNvSpPr>
            <p:nvPr/>
          </p:nvSpPr>
          <p:spPr bwMode="auto">
            <a:xfrm>
              <a:off x="3009" y="2100"/>
              <a:ext cx="698" cy="294"/>
            </a:xfrm>
            <a:prstGeom prst="rect">
              <a:avLst/>
            </a:prstGeom>
            <a:solidFill>
              <a:schemeClr val="bg1"/>
            </a:solidFill>
            <a:ln w="9525">
              <a:solidFill>
                <a:schemeClr val="tx1"/>
              </a:solidFill>
              <a:miter lim="800000"/>
              <a:headEnd/>
              <a:tailEnd/>
            </a:ln>
          </p:spPr>
          <p:txBody>
            <a:bodyPr wrap="none" anchor="ctr">
              <a:spAutoFit/>
            </a:bodyPr>
            <a:lstStyle/>
            <a:p>
              <a:pPr algn="ctr"/>
              <a:r>
                <a:rPr lang="en-US">
                  <a:latin typeface="Times New Roman" charset="0"/>
                </a:rPr>
                <a:t>Friends</a:t>
              </a:r>
            </a:p>
          </p:txBody>
        </p:sp>
        <p:sp>
          <p:nvSpPr>
            <p:cNvPr id="36916" name="Rectangle 27"/>
            <p:cNvSpPr>
              <a:spLocks noChangeArrowheads="1"/>
            </p:cNvSpPr>
            <p:nvPr/>
          </p:nvSpPr>
          <p:spPr bwMode="auto">
            <a:xfrm>
              <a:off x="3761" y="2106"/>
              <a:ext cx="751" cy="294"/>
            </a:xfrm>
            <a:prstGeom prst="rect">
              <a:avLst/>
            </a:prstGeom>
            <a:solidFill>
              <a:schemeClr val="bg1"/>
            </a:solidFill>
            <a:ln w="9525">
              <a:solidFill>
                <a:schemeClr val="tx1"/>
              </a:solidFill>
              <a:miter lim="800000"/>
              <a:headEnd/>
              <a:tailEnd/>
            </a:ln>
          </p:spPr>
          <p:txBody>
            <a:bodyPr wrap="none" anchor="ctr">
              <a:spAutoFit/>
            </a:bodyPr>
            <a:lstStyle/>
            <a:p>
              <a:pPr algn="ctr"/>
              <a:r>
                <a:rPr lang="en-US">
                  <a:latin typeface="Times New Roman" charset="0"/>
                </a:rPr>
                <a:t>Romans</a:t>
              </a:r>
            </a:p>
          </p:txBody>
        </p:sp>
        <p:sp>
          <p:nvSpPr>
            <p:cNvPr id="36917" name="Rectangle 28"/>
            <p:cNvSpPr>
              <a:spLocks noChangeArrowheads="1"/>
            </p:cNvSpPr>
            <p:nvPr/>
          </p:nvSpPr>
          <p:spPr bwMode="auto">
            <a:xfrm>
              <a:off x="4608" y="2106"/>
              <a:ext cx="1081" cy="294"/>
            </a:xfrm>
            <a:prstGeom prst="rect">
              <a:avLst/>
            </a:prstGeom>
            <a:solidFill>
              <a:schemeClr val="bg1"/>
            </a:solidFill>
            <a:ln w="9525">
              <a:solidFill>
                <a:schemeClr val="tx1"/>
              </a:solidFill>
              <a:miter lim="800000"/>
              <a:headEnd/>
              <a:tailEnd/>
            </a:ln>
          </p:spPr>
          <p:txBody>
            <a:bodyPr wrap="none" anchor="ctr">
              <a:spAutoFit/>
            </a:bodyPr>
            <a:lstStyle/>
            <a:p>
              <a:pPr algn="ctr"/>
              <a:r>
                <a:rPr lang="en-US">
                  <a:latin typeface="Times New Roman" charset="0"/>
                </a:rPr>
                <a:t>Countrymen</a:t>
              </a:r>
            </a:p>
          </p:txBody>
        </p:sp>
      </p:grpSp>
      <p:sp>
        <p:nvSpPr>
          <p:cNvPr id="36867" name="Rectangle 2"/>
          <p:cNvSpPr>
            <a:spLocks noGrp="1" noChangeArrowheads="1"/>
          </p:cNvSpPr>
          <p:nvPr>
            <p:ph type="title"/>
          </p:nvPr>
        </p:nvSpPr>
        <p:spPr/>
        <p:txBody>
          <a:bodyPr/>
          <a:lstStyle/>
          <a:p>
            <a:pPr eaLnBrk="1" hangingPunct="1"/>
            <a:r>
              <a:rPr lang="en-US" dirty="0">
                <a:latin typeface="Calibri" charset="0"/>
                <a:ea typeface="ＭＳ Ｐゴシック" charset="0"/>
                <a:cs typeface="ＭＳ Ｐゴシック" charset="0"/>
              </a:rPr>
              <a:t>Inverted index Construction</a:t>
            </a:r>
          </a:p>
        </p:txBody>
      </p:sp>
      <p:grpSp>
        <p:nvGrpSpPr>
          <p:cNvPr id="3" name="Group 70"/>
          <p:cNvGrpSpPr>
            <a:grpSpLocks/>
          </p:cNvGrpSpPr>
          <p:nvPr/>
        </p:nvGrpSpPr>
        <p:grpSpPr bwMode="auto">
          <a:xfrm>
            <a:off x="445293" y="3693645"/>
            <a:ext cx="8272463" cy="1381125"/>
            <a:chOff x="480" y="2394"/>
            <a:chExt cx="5211" cy="870"/>
          </a:xfrm>
        </p:grpSpPr>
        <p:sp>
          <p:nvSpPr>
            <p:cNvPr id="36906" name="AutoShape 14"/>
            <p:cNvSpPr>
              <a:spLocks noChangeArrowheads="1"/>
            </p:cNvSpPr>
            <p:nvPr/>
          </p:nvSpPr>
          <p:spPr bwMode="auto">
            <a:xfrm>
              <a:off x="1680" y="2394"/>
              <a:ext cx="1824" cy="562"/>
            </a:xfrm>
            <a:prstGeom prst="flowChartAlternateProcess">
              <a:avLst/>
            </a:prstGeom>
            <a:solidFill>
              <a:srgbClr val="FF9966"/>
            </a:solidFill>
            <a:ln w="9525">
              <a:solidFill>
                <a:schemeClr val="tx1"/>
              </a:solidFill>
              <a:miter lim="800000"/>
              <a:headEnd/>
              <a:tailEnd/>
            </a:ln>
          </p:spPr>
          <p:txBody>
            <a:bodyPr anchor="ctr">
              <a:spAutoFit/>
            </a:bodyPr>
            <a:lstStyle/>
            <a:p>
              <a:pPr algn="ctr"/>
              <a:r>
                <a:rPr lang="en-US"/>
                <a:t>Linguistic modules</a:t>
              </a:r>
            </a:p>
          </p:txBody>
        </p:sp>
        <p:sp>
          <p:nvSpPr>
            <p:cNvPr id="36907" name="AutoShape 18"/>
            <p:cNvSpPr>
              <a:spLocks noChangeArrowheads="1"/>
            </p:cNvSpPr>
            <p:nvPr/>
          </p:nvSpPr>
          <p:spPr bwMode="auto">
            <a:xfrm>
              <a:off x="2496" y="2928"/>
              <a:ext cx="192" cy="336"/>
            </a:xfrm>
            <a:prstGeom prst="downArrow">
              <a:avLst>
                <a:gd name="adj1" fmla="val 50000"/>
                <a:gd name="adj2" fmla="val 43750"/>
              </a:avLst>
            </a:prstGeom>
            <a:solidFill>
              <a:schemeClr val="accent1"/>
            </a:solidFill>
            <a:ln w="9525">
              <a:solidFill>
                <a:schemeClr val="tx1"/>
              </a:solidFill>
              <a:miter lim="800000"/>
              <a:headEnd/>
              <a:tailEnd/>
            </a:ln>
          </p:spPr>
          <p:txBody>
            <a:bodyPr anchor="ctr">
              <a:spAutoFit/>
            </a:bodyPr>
            <a:lstStyle/>
            <a:p>
              <a:endParaRPr lang="en-US"/>
            </a:p>
          </p:txBody>
        </p:sp>
        <p:sp>
          <p:nvSpPr>
            <p:cNvPr id="36908" name="Text Box 21"/>
            <p:cNvSpPr txBox="1">
              <a:spLocks noChangeArrowheads="1"/>
            </p:cNvSpPr>
            <p:nvPr/>
          </p:nvSpPr>
          <p:spPr bwMode="auto">
            <a:xfrm>
              <a:off x="480" y="2935"/>
              <a:ext cx="1418"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2000" dirty="0"/>
                <a:t>Modified tokens</a:t>
              </a:r>
            </a:p>
          </p:txBody>
        </p:sp>
        <p:sp>
          <p:nvSpPr>
            <p:cNvPr id="36909" name="Rectangle 29"/>
            <p:cNvSpPr>
              <a:spLocks noChangeArrowheads="1"/>
            </p:cNvSpPr>
            <p:nvPr/>
          </p:nvSpPr>
          <p:spPr bwMode="auto">
            <a:xfrm>
              <a:off x="3092" y="2868"/>
              <a:ext cx="580" cy="294"/>
            </a:xfrm>
            <a:prstGeom prst="rect">
              <a:avLst/>
            </a:prstGeom>
            <a:solidFill>
              <a:schemeClr val="bg1"/>
            </a:solidFill>
            <a:ln w="9525">
              <a:solidFill>
                <a:schemeClr val="tx1"/>
              </a:solidFill>
              <a:miter lim="800000"/>
              <a:headEnd/>
              <a:tailEnd/>
            </a:ln>
          </p:spPr>
          <p:txBody>
            <a:bodyPr wrap="none" anchor="ctr">
              <a:spAutoFit/>
            </a:bodyPr>
            <a:lstStyle/>
            <a:p>
              <a:pPr algn="ctr"/>
              <a:r>
                <a:rPr lang="en-US">
                  <a:latin typeface="Times New Roman" charset="0"/>
                </a:rPr>
                <a:t>friend</a:t>
              </a:r>
            </a:p>
          </p:txBody>
        </p:sp>
        <p:sp>
          <p:nvSpPr>
            <p:cNvPr id="36910" name="Rectangle 30"/>
            <p:cNvSpPr>
              <a:spLocks noChangeArrowheads="1"/>
            </p:cNvSpPr>
            <p:nvPr/>
          </p:nvSpPr>
          <p:spPr bwMode="auto">
            <a:xfrm>
              <a:off x="3854" y="2874"/>
              <a:ext cx="612" cy="294"/>
            </a:xfrm>
            <a:prstGeom prst="rect">
              <a:avLst/>
            </a:prstGeom>
            <a:solidFill>
              <a:schemeClr val="bg1"/>
            </a:solidFill>
            <a:ln w="9525">
              <a:solidFill>
                <a:schemeClr val="tx1"/>
              </a:solidFill>
              <a:miter lim="800000"/>
              <a:headEnd/>
              <a:tailEnd/>
            </a:ln>
          </p:spPr>
          <p:txBody>
            <a:bodyPr wrap="none" anchor="ctr">
              <a:spAutoFit/>
            </a:bodyPr>
            <a:lstStyle/>
            <a:p>
              <a:pPr algn="ctr"/>
              <a:r>
                <a:rPr lang="en-US">
                  <a:latin typeface="Times New Roman" charset="0"/>
                </a:rPr>
                <a:t>roman</a:t>
              </a:r>
            </a:p>
          </p:txBody>
        </p:sp>
        <p:sp>
          <p:nvSpPr>
            <p:cNvPr id="36911" name="Rectangle 31"/>
            <p:cNvSpPr>
              <a:spLocks noChangeArrowheads="1"/>
            </p:cNvSpPr>
            <p:nvPr/>
          </p:nvSpPr>
          <p:spPr bwMode="auto">
            <a:xfrm>
              <a:off x="4653" y="2874"/>
              <a:ext cx="1038" cy="294"/>
            </a:xfrm>
            <a:prstGeom prst="rect">
              <a:avLst/>
            </a:prstGeom>
            <a:solidFill>
              <a:schemeClr val="bg1"/>
            </a:solidFill>
            <a:ln w="9525">
              <a:solidFill>
                <a:schemeClr val="tx1"/>
              </a:solidFill>
              <a:miter lim="800000"/>
              <a:headEnd/>
              <a:tailEnd/>
            </a:ln>
          </p:spPr>
          <p:txBody>
            <a:bodyPr wrap="none" anchor="ctr">
              <a:spAutoFit/>
            </a:bodyPr>
            <a:lstStyle/>
            <a:p>
              <a:pPr algn="ctr"/>
              <a:r>
                <a:rPr lang="en-US">
                  <a:latin typeface="Times New Roman" charset="0"/>
                </a:rPr>
                <a:t>countryman</a:t>
              </a:r>
            </a:p>
          </p:txBody>
        </p:sp>
      </p:grpSp>
      <p:grpSp>
        <p:nvGrpSpPr>
          <p:cNvPr id="4" name="Group 72"/>
          <p:cNvGrpSpPr>
            <a:grpSpLocks/>
          </p:cNvGrpSpPr>
          <p:nvPr/>
        </p:nvGrpSpPr>
        <p:grpSpPr bwMode="auto">
          <a:xfrm>
            <a:off x="582735" y="5127035"/>
            <a:ext cx="7924626" cy="1322388"/>
            <a:chOff x="480" y="3258"/>
            <a:chExt cx="5260" cy="1011"/>
          </a:xfrm>
        </p:grpSpPr>
        <p:sp>
          <p:nvSpPr>
            <p:cNvPr id="36884" name="AutoShape 15"/>
            <p:cNvSpPr>
              <a:spLocks noChangeArrowheads="1"/>
            </p:cNvSpPr>
            <p:nvPr/>
          </p:nvSpPr>
          <p:spPr bwMode="auto">
            <a:xfrm>
              <a:off x="2155" y="3258"/>
              <a:ext cx="850" cy="314"/>
            </a:xfrm>
            <a:prstGeom prst="flowChartAlternateProcess">
              <a:avLst/>
            </a:prstGeom>
            <a:solidFill>
              <a:srgbClr val="FF9966"/>
            </a:solidFill>
            <a:ln w="9525">
              <a:solidFill>
                <a:schemeClr val="tx1"/>
              </a:solidFill>
              <a:miter lim="800000"/>
              <a:headEnd/>
              <a:tailEnd/>
            </a:ln>
          </p:spPr>
          <p:txBody>
            <a:bodyPr wrap="none" anchor="ctr">
              <a:spAutoFit/>
            </a:bodyPr>
            <a:lstStyle/>
            <a:p>
              <a:pPr algn="ctr"/>
              <a:r>
                <a:rPr lang="en-US" dirty="0"/>
                <a:t>Indexer</a:t>
              </a:r>
            </a:p>
          </p:txBody>
        </p:sp>
        <p:sp>
          <p:nvSpPr>
            <p:cNvPr id="36885" name="AutoShape 22"/>
            <p:cNvSpPr>
              <a:spLocks noChangeArrowheads="1"/>
            </p:cNvSpPr>
            <p:nvPr/>
          </p:nvSpPr>
          <p:spPr bwMode="auto">
            <a:xfrm>
              <a:off x="2496" y="3594"/>
              <a:ext cx="192" cy="288"/>
            </a:xfrm>
            <a:prstGeom prst="downArrow">
              <a:avLst>
                <a:gd name="adj1" fmla="val 50000"/>
                <a:gd name="adj2" fmla="val 37500"/>
              </a:avLst>
            </a:prstGeom>
            <a:solidFill>
              <a:schemeClr val="accent1"/>
            </a:solidFill>
            <a:ln w="9525">
              <a:solidFill>
                <a:schemeClr val="tx1"/>
              </a:solidFill>
              <a:miter lim="800000"/>
              <a:headEnd/>
              <a:tailEnd/>
            </a:ln>
          </p:spPr>
          <p:txBody>
            <a:bodyPr wrap="none" anchor="ctr">
              <a:spAutoFit/>
            </a:bodyPr>
            <a:lstStyle/>
            <a:p>
              <a:endParaRPr lang="en-US"/>
            </a:p>
          </p:txBody>
        </p:sp>
        <p:sp>
          <p:nvSpPr>
            <p:cNvPr id="36886" name="Text Box 23"/>
            <p:cNvSpPr txBox="1">
              <a:spLocks noChangeArrowheads="1"/>
            </p:cNvSpPr>
            <p:nvPr/>
          </p:nvSpPr>
          <p:spPr bwMode="auto">
            <a:xfrm>
              <a:off x="480" y="3728"/>
              <a:ext cx="1283"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2000" dirty="0"/>
                <a:t>Inverted index</a:t>
              </a:r>
            </a:p>
          </p:txBody>
        </p:sp>
        <p:grpSp>
          <p:nvGrpSpPr>
            <p:cNvPr id="36887" name="Group 71"/>
            <p:cNvGrpSpPr>
              <a:grpSpLocks/>
            </p:cNvGrpSpPr>
            <p:nvPr/>
          </p:nvGrpSpPr>
          <p:grpSpPr bwMode="auto">
            <a:xfrm>
              <a:off x="3024" y="3258"/>
              <a:ext cx="2716" cy="1011"/>
              <a:chOff x="3024" y="3258"/>
              <a:chExt cx="2716" cy="1011"/>
            </a:xfrm>
          </p:grpSpPr>
          <p:grpSp>
            <p:nvGrpSpPr>
              <p:cNvPr id="36888" name="Group 32"/>
              <p:cNvGrpSpPr>
                <a:grpSpLocks/>
              </p:cNvGrpSpPr>
              <p:nvPr/>
            </p:nvGrpSpPr>
            <p:grpSpPr bwMode="auto">
              <a:xfrm>
                <a:off x="3024" y="3306"/>
                <a:ext cx="1776" cy="963"/>
                <a:chOff x="528" y="2634"/>
                <a:chExt cx="1776" cy="963"/>
              </a:xfrm>
            </p:grpSpPr>
            <p:sp>
              <p:nvSpPr>
                <p:cNvPr id="34852" name="Text Box 33"/>
                <p:cNvSpPr txBox="1">
                  <a:spLocks noChangeArrowheads="1"/>
                </p:cNvSpPr>
                <p:nvPr/>
              </p:nvSpPr>
              <p:spPr bwMode="auto">
                <a:xfrm>
                  <a:off x="528" y="2634"/>
                  <a:ext cx="647" cy="291"/>
                </a:xfrm>
                <a:prstGeom prst="rect">
                  <a:avLst/>
                </a:prstGeom>
                <a:noFill/>
                <a:ln w="9525">
                  <a:solidFill>
                    <a:schemeClr val="tx1"/>
                  </a:solidFill>
                  <a:miter lim="800000"/>
                  <a:headEnd/>
                  <a:tailEnd/>
                </a:ln>
              </p:spPr>
              <p:txBody>
                <a:bodyPr wrap="none">
                  <a:spAutoFit/>
                </a:bodyPr>
                <a:lstStyle/>
                <a:p>
                  <a:pPr>
                    <a:defRPr/>
                  </a:pPr>
                  <a:r>
                    <a:rPr lang="en-US" b="1" i="1" dirty="0">
                      <a:latin typeface="+mn-lt"/>
                      <a:ea typeface="Arial Unicode MS" charset="0"/>
                    </a:rPr>
                    <a:t>friend</a:t>
                  </a:r>
                </a:p>
              </p:txBody>
            </p:sp>
            <p:sp>
              <p:nvSpPr>
                <p:cNvPr id="34853" name="Text Box 34"/>
                <p:cNvSpPr txBox="1">
                  <a:spLocks noChangeArrowheads="1"/>
                </p:cNvSpPr>
                <p:nvPr/>
              </p:nvSpPr>
              <p:spPr bwMode="auto">
                <a:xfrm>
                  <a:off x="528" y="2970"/>
                  <a:ext cx="694" cy="291"/>
                </a:xfrm>
                <a:prstGeom prst="rect">
                  <a:avLst/>
                </a:prstGeom>
                <a:noFill/>
                <a:ln w="9525">
                  <a:solidFill>
                    <a:schemeClr val="tx1"/>
                  </a:solidFill>
                  <a:miter lim="800000"/>
                  <a:headEnd/>
                  <a:tailEnd/>
                </a:ln>
              </p:spPr>
              <p:txBody>
                <a:bodyPr wrap="none">
                  <a:spAutoFit/>
                </a:bodyPr>
                <a:lstStyle/>
                <a:p>
                  <a:pPr>
                    <a:defRPr/>
                  </a:pPr>
                  <a:r>
                    <a:rPr lang="en-US" b="1" i="1" dirty="0">
                      <a:latin typeface="+mn-lt"/>
                      <a:ea typeface="Arial Unicode MS" charset="0"/>
                    </a:rPr>
                    <a:t>roman</a:t>
                  </a:r>
                </a:p>
              </p:txBody>
            </p:sp>
            <p:sp>
              <p:nvSpPr>
                <p:cNvPr id="34854" name="Text Box 35"/>
                <p:cNvSpPr txBox="1">
                  <a:spLocks noChangeArrowheads="1"/>
                </p:cNvSpPr>
                <p:nvPr/>
              </p:nvSpPr>
              <p:spPr bwMode="auto">
                <a:xfrm>
                  <a:off x="528" y="3306"/>
                  <a:ext cx="1134" cy="291"/>
                </a:xfrm>
                <a:prstGeom prst="rect">
                  <a:avLst/>
                </a:prstGeom>
                <a:noFill/>
                <a:ln w="9525">
                  <a:solidFill>
                    <a:schemeClr val="tx1"/>
                  </a:solidFill>
                  <a:miter lim="800000"/>
                  <a:headEnd/>
                  <a:tailEnd/>
                </a:ln>
              </p:spPr>
              <p:txBody>
                <a:bodyPr wrap="none">
                  <a:spAutoFit/>
                </a:bodyPr>
                <a:lstStyle/>
                <a:p>
                  <a:pPr>
                    <a:defRPr/>
                  </a:pPr>
                  <a:r>
                    <a:rPr lang="en-US" b="1" i="1" dirty="0">
                      <a:latin typeface="+mn-lt"/>
                      <a:ea typeface="Arial Unicode MS" charset="0"/>
                    </a:rPr>
                    <a:t>countryman</a:t>
                  </a:r>
                </a:p>
              </p:txBody>
            </p:sp>
            <p:sp>
              <p:nvSpPr>
                <p:cNvPr id="36903" name="AutoShape 36"/>
                <p:cNvSpPr>
                  <a:spLocks noChangeArrowheads="1"/>
                </p:cNvSpPr>
                <p:nvPr/>
              </p:nvSpPr>
              <p:spPr bwMode="auto">
                <a:xfrm>
                  <a:off x="1584" y="2682"/>
                  <a:ext cx="720" cy="14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360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US"/>
                </a:p>
              </p:txBody>
            </p:sp>
            <p:sp>
              <p:nvSpPr>
                <p:cNvPr id="36904" name="AutoShape 37"/>
                <p:cNvSpPr>
                  <a:spLocks noChangeArrowheads="1"/>
                </p:cNvSpPr>
                <p:nvPr/>
              </p:nvSpPr>
              <p:spPr bwMode="auto">
                <a:xfrm>
                  <a:off x="1584" y="3018"/>
                  <a:ext cx="720" cy="14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360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US"/>
                </a:p>
              </p:txBody>
            </p:sp>
            <p:sp>
              <p:nvSpPr>
                <p:cNvPr id="36905" name="AutoShape 38"/>
                <p:cNvSpPr>
                  <a:spLocks noChangeArrowheads="1"/>
                </p:cNvSpPr>
                <p:nvPr/>
              </p:nvSpPr>
              <p:spPr bwMode="auto">
                <a:xfrm>
                  <a:off x="1584" y="3354"/>
                  <a:ext cx="720" cy="14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360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US"/>
                </a:p>
              </p:txBody>
            </p:sp>
          </p:grpSp>
          <p:sp>
            <p:nvSpPr>
              <p:cNvPr id="36889" name="Text Box 39"/>
              <p:cNvSpPr txBox="1">
                <a:spLocks noChangeArrowheads="1"/>
              </p:cNvSpPr>
              <p:nvPr/>
            </p:nvSpPr>
            <p:spPr bwMode="auto">
              <a:xfrm>
                <a:off x="4883" y="3258"/>
                <a:ext cx="243" cy="294"/>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2</a:t>
                </a:r>
              </a:p>
            </p:txBody>
          </p:sp>
          <p:sp>
            <p:nvSpPr>
              <p:cNvPr id="36890" name="Text Box 40"/>
              <p:cNvSpPr txBox="1">
                <a:spLocks noChangeArrowheads="1"/>
              </p:cNvSpPr>
              <p:nvPr/>
            </p:nvSpPr>
            <p:spPr bwMode="auto">
              <a:xfrm>
                <a:off x="5291" y="3258"/>
                <a:ext cx="243" cy="294"/>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4</a:t>
                </a:r>
              </a:p>
            </p:txBody>
          </p:sp>
          <p:sp>
            <p:nvSpPr>
              <p:cNvPr id="36891" name="Text Box 41"/>
              <p:cNvSpPr txBox="1">
                <a:spLocks noChangeArrowheads="1"/>
              </p:cNvSpPr>
              <p:nvPr/>
            </p:nvSpPr>
            <p:spPr bwMode="auto">
              <a:xfrm>
                <a:off x="5304" y="3594"/>
                <a:ext cx="243" cy="294"/>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2</a:t>
                </a:r>
              </a:p>
            </p:txBody>
          </p:sp>
          <p:sp>
            <p:nvSpPr>
              <p:cNvPr id="36892" name="Text Box 42"/>
              <p:cNvSpPr txBox="1">
                <a:spLocks noChangeArrowheads="1"/>
              </p:cNvSpPr>
              <p:nvPr/>
            </p:nvSpPr>
            <p:spPr bwMode="auto">
              <a:xfrm>
                <a:off x="4848" y="3936"/>
                <a:ext cx="384" cy="294"/>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13</a:t>
                </a:r>
              </a:p>
            </p:txBody>
          </p:sp>
          <p:sp>
            <p:nvSpPr>
              <p:cNvPr id="36893" name="Text Box 43"/>
              <p:cNvSpPr txBox="1">
                <a:spLocks noChangeArrowheads="1"/>
              </p:cNvSpPr>
              <p:nvPr/>
            </p:nvSpPr>
            <p:spPr bwMode="auto">
              <a:xfrm>
                <a:off x="5376" y="3930"/>
                <a:ext cx="364" cy="294"/>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16</a:t>
                </a:r>
              </a:p>
            </p:txBody>
          </p:sp>
          <p:cxnSp>
            <p:nvCxnSpPr>
              <p:cNvPr id="36894" name="AutoShape 44"/>
              <p:cNvCxnSpPr>
                <a:cxnSpLocks noChangeShapeType="1"/>
                <a:stCxn id="36889" idx="3"/>
                <a:endCxn id="36890" idx="1"/>
              </p:cNvCxnSpPr>
              <p:nvPr/>
            </p:nvCxnSpPr>
            <p:spPr bwMode="auto">
              <a:xfrm>
                <a:off x="5112" y="3405"/>
                <a:ext cx="179"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cxnSp>
          <p:cxnSp>
            <p:nvCxnSpPr>
              <p:cNvPr id="36895" name="AutoShape 45"/>
              <p:cNvCxnSpPr>
                <a:cxnSpLocks noChangeShapeType="1"/>
                <a:stCxn id="36890" idx="3"/>
              </p:cNvCxnSpPr>
              <p:nvPr/>
            </p:nvCxnSpPr>
            <p:spPr bwMode="auto">
              <a:xfrm>
                <a:off x="5534" y="3405"/>
                <a:ext cx="192"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cxnSp>
          <p:sp>
            <p:nvSpPr>
              <p:cNvPr id="36896" name="Text Box 46"/>
              <p:cNvSpPr txBox="1">
                <a:spLocks noChangeArrowheads="1"/>
              </p:cNvSpPr>
              <p:nvPr/>
            </p:nvSpPr>
            <p:spPr bwMode="auto">
              <a:xfrm>
                <a:off x="4896" y="3594"/>
                <a:ext cx="243" cy="294"/>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1</a:t>
                </a:r>
              </a:p>
            </p:txBody>
          </p:sp>
          <p:cxnSp>
            <p:nvCxnSpPr>
              <p:cNvPr id="36897" name="AutoShape 47"/>
              <p:cNvCxnSpPr>
                <a:cxnSpLocks noChangeShapeType="1"/>
                <a:stCxn id="36896" idx="3"/>
                <a:endCxn id="36891" idx="1"/>
              </p:cNvCxnSpPr>
              <p:nvPr/>
            </p:nvCxnSpPr>
            <p:spPr bwMode="auto">
              <a:xfrm>
                <a:off x="5125" y="3741"/>
                <a:ext cx="179"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cxnSp>
          <p:cxnSp>
            <p:nvCxnSpPr>
              <p:cNvPr id="36898" name="AutoShape 48"/>
              <p:cNvCxnSpPr>
                <a:cxnSpLocks noChangeShapeType="1"/>
                <a:stCxn id="36891" idx="3"/>
              </p:cNvCxnSpPr>
              <p:nvPr/>
            </p:nvCxnSpPr>
            <p:spPr bwMode="auto">
              <a:xfrm>
                <a:off x="5547" y="3741"/>
                <a:ext cx="179"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cxnSp>
          <p:cxnSp>
            <p:nvCxnSpPr>
              <p:cNvPr id="36899" name="AutoShape 49"/>
              <p:cNvCxnSpPr>
                <a:cxnSpLocks noChangeShapeType="1"/>
                <a:stCxn id="36892" idx="3"/>
                <a:endCxn id="36893" idx="1"/>
              </p:cNvCxnSpPr>
              <p:nvPr/>
            </p:nvCxnSpPr>
            <p:spPr bwMode="auto">
              <a:xfrm flipV="1">
                <a:off x="5232" y="4077"/>
                <a:ext cx="144" cy="6"/>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cxnSp>
        </p:grpSp>
      </p:grpSp>
      <p:sp>
        <p:nvSpPr>
          <p:cNvPr id="36872" name="AutoShape 16"/>
          <p:cNvSpPr>
            <a:spLocks noChangeArrowheads="1"/>
          </p:cNvSpPr>
          <p:nvPr/>
        </p:nvSpPr>
        <p:spPr bwMode="auto">
          <a:xfrm>
            <a:off x="3645693" y="2102970"/>
            <a:ext cx="304800" cy="533400"/>
          </a:xfrm>
          <a:prstGeom prst="downArrow">
            <a:avLst>
              <a:gd name="adj1" fmla="val 50000"/>
              <a:gd name="adj2" fmla="val 43750"/>
            </a:avLst>
          </a:prstGeom>
          <a:solidFill>
            <a:schemeClr val="accent1"/>
          </a:solidFill>
          <a:ln w="9525">
            <a:solidFill>
              <a:schemeClr val="tx1"/>
            </a:solidFill>
            <a:miter lim="800000"/>
            <a:headEnd/>
            <a:tailEnd/>
          </a:ln>
        </p:spPr>
        <p:txBody>
          <a:bodyPr anchor="ctr">
            <a:spAutoFit/>
          </a:bodyPr>
          <a:lstStyle/>
          <a:p>
            <a:endParaRPr lang="en-US"/>
          </a:p>
        </p:txBody>
      </p:sp>
      <p:sp>
        <p:nvSpPr>
          <p:cNvPr id="36873" name="Text Box 19"/>
          <p:cNvSpPr txBox="1">
            <a:spLocks noChangeArrowheads="1"/>
          </p:cNvSpPr>
          <p:nvPr/>
        </p:nvSpPr>
        <p:spPr bwMode="auto">
          <a:xfrm>
            <a:off x="429418" y="1580683"/>
            <a:ext cx="1909763"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2000" dirty="0"/>
              <a:t>Documents to</a:t>
            </a:r>
          </a:p>
          <a:p>
            <a:pPr eaLnBrk="1" hangingPunct="1"/>
            <a:r>
              <a:rPr lang="en-US" sz="2000" dirty="0"/>
              <a:t>be indexed</a:t>
            </a:r>
          </a:p>
        </p:txBody>
      </p:sp>
      <p:sp>
        <p:nvSpPr>
          <p:cNvPr id="36874" name="Rectangle 24"/>
          <p:cNvSpPr>
            <a:spLocks noChangeArrowheads="1"/>
          </p:cNvSpPr>
          <p:nvPr/>
        </p:nvSpPr>
        <p:spPr bwMode="auto">
          <a:xfrm>
            <a:off x="4623593" y="1641008"/>
            <a:ext cx="3941763" cy="466725"/>
          </a:xfrm>
          <a:prstGeom prst="rect">
            <a:avLst/>
          </a:prstGeom>
          <a:solidFill>
            <a:schemeClr val="bg1"/>
          </a:solidFill>
          <a:ln w="9525">
            <a:solidFill>
              <a:schemeClr val="tx1"/>
            </a:solidFill>
            <a:miter lim="800000"/>
            <a:headEnd/>
            <a:tailEnd/>
          </a:ln>
        </p:spPr>
        <p:txBody>
          <a:bodyPr wrap="none" anchor="ctr">
            <a:spAutoFit/>
          </a:bodyPr>
          <a:lstStyle/>
          <a:p>
            <a:pPr algn="ctr"/>
            <a:r>
              <a:rPr lang="en-US">
                <a:latin typeface="Times New Roman" charset="0"/>
              </a:rPr>
              <a:t>Friends, Romans, countrymen.</a:t>
            </a:r>
          </a:p>
        </p:txBody>
      </p:sp>
      <p:sp>
        <p:nvSpPr>
          <p:cNvPr id="36875" name="Oval 62"/>
          <p:cNvSpPr>
            <a:spLocks noChangeArrowheads="1"/>
          </p:cNvSpPr>
          <p:nvPr/>
        </p:nvSpPr>
        <p:spPr bwMode="auto">
          <a:xfrm>
            <a:off x="6541293" y="2179170"/>
            <a:ext cx="76200" cy="76200"/>
          </a:xfrm>
          <a:prstGeom prst="ellipse">
            <a:avLst/>
          </a:prstGeom>
          <a:solidFill>
            <a:schemeClr val="tx1"/>
          </a:solidFill>
          <a:ln w="9525">
            <a:solidFill>
              <a:schemeClr val="tx1"/>
            </a:solidFill>
            <a:miter lim="800000"/>
            <a:headEnd/>
            <a:tailEnd/>
          </a:ln>
        </p:spPr>
        <p:txBody>
          <a:bodyPr wrap="none" anchor="ctr">
            <a:spAutoFit/>
          </a:bodyPr>
          <a:lstStyle/>
          <a:p>
            <a:endParaRPr lang="en-US"/>
          </a:p>
        </p:txBody>
      </p:sp>
      <p:sp>
        <p:nvSpPr>
          <p:cNvPr id="36876" name="Oval 63"/>
          <p:cNvSpPr>
            <a:spLocks noChangeArrowheads="1"/>
          </p:cNvSpPr>
          <p:nvPr/>
        </p:nvSpPr>
        <p:spPr bwMode="auto">
          <a:xfrm>
            <a:off x="6541293" y="2331570"/>
            <a:ext cx="76200" cy="76200"/>
          </a:xfrm>
          <a:prstGeom prst="ellipse">
            <a:avLst/>
          </a:prstGeom>
          <a:solidFill>
            <a:schemeClr val="tx1"/>
          </a:solidFill>
          <a:ln w="9525">
            <a:solidFill>
              <a:schemeClr val="tx1"/>
            </a:solidFill>
            <a:miter lim="800000"/>
            <a:headEnd/>
            <a:tailEnd/>
          </a:ln>
        </p:spPr>
        <p:txBody>
          <a:bodyPr wrap="none" anchor="ctr">
            <a:spAutoFit/>
          </a:bodyPr>
          <a:lstStyle/>
          <a:p>
            <a:endParaRPr lang="en-US"/>
          </a:p>
        </p:txBody>
      </p:sp>
      <p:sp>
        <p:nvSpPr>
          <p:cNvPr id="36877" name="Oval 64"/>
          <p:cNvSpPr>
            <a:spLocks noChangeArrowheads="1"/>
          </p:cNvSpPr>
          <p:nvPr/>
        </p:nvSpPr>
        <p:spPr bwMode="auto">
          <a:xfrm>
            <a:off x="6541293" y="2483970"/>
            <a:ext cx="76200" cy="76200"/>
          </a:xfrm>
          <a:prstGeom prst="ellipse">
            <a:avLst/>
          </a:prstGeom>
          <a:solidFill>
            <a:schemeClr val="tx1"/>
          </a:solidFill>
          <a:ln w="9525">
            <a:solidFill>
              <a:schemeClr val="tx1"/>
            </a:solidFill>
            <a:miter lim="800000"/>
            <a:headEnd/>
            <a:tailEnd/>
          </a:ln>
        </p:spPr>
        <p:txBody>
          <a:bodyPr wrap="none" anchor="ctr">
            <a:spAutoFit/>
          </a:bodyPr>
          <a:lstStyle/>
          <a:p>
            <a:endParaRPr lang="en-US"/>
          </a:p>
        </p:txBody>
      </p:sp>
      <p:sp>
        <p:nvSpPr>
          <p:cNvPr id="36878" name="TextBox 56"/>
          <p:cNvSpPr txBox="1">
            <a:spLocks noChangeArrowheads="1"/>
          </p:cNvSpPr>
          <p:nvPr/>
        </p:nvSpPr>
        <p:spPr bwMode="auto">
          <a:xfrm>
            <a:off x="7620000" y="-33338"/>
            <a:ext cx="968375"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1.2</a:t>
            </a:r>
          </a:p>
        </p:txBody>
      </p:sp>
      <p:grpSp>
        <p:nvGrpSpPr>
          <p:cNvPr id="7" name="Group 6"/>
          <p:cNvGrpSpPr/>
          <p:nvPr/>
        </p:nvGrpSpPr>
        <p:grpSpPr>
          <a:xfrm>
            <a:off x="2883693" y="1493370"/>
            <a:ext cx="1524000" cy="685800"/>
            <a:chOff x="3200400" y="1600200"/>
            <a:chExt cx="1524000" cy="685800"/>
          </a:xfrm>
        </p:grpSpPr>
        <p:pic>
          <p:nvPicPr>
            <p:cNvPr id="6" name="Picture 5"/>
            <p:cNvPicPr>
              <a:picLocks noChangeAspect="1"/>
            </p:cNvPicPr>
            <p:nvPr/>
          </p:nvPicPr>
          <p:blipFill>
            <a:blip r:embed="rId3"/>
            <a:stretch>
              <a:fillRect/>
            </a:stretch>
          </p:blipFill>
          <p:spPr>
            <a:xfrm>
              <a:off x="3200400" y="1674446"/>
              <a:ext cx="381000" cy="459154"/>
            </a:xfrm>
            <a:prstGeom prst="rect">
              <a:avLst/>
            </a:prstGeom>
          </p:spPr>
        </p:pic>
        <p:pic>
          <p:nvPicPr>
            <p:cNvPr id="60" name="Picture 59"/>
            <p:cNvPicPr>
              <a:picLocks noChangeAspect="1"/>
            </p:cNvPicPr>
            <p:nvPr/>
          </p:nvPicPr>
          <p:blipFill>
            <a:blip r:embed="rId3"/>
            <a:stretch>
              <a:fillRect/>
            </a:stretch>
          </p:blipFill>
          <p:spPr>
            <a:xfrm>
              <a:off x="3352800" y="1826846"/>
              <a:ext cx="381000" cy="459154"/>
            </a:xfrm>
            <a:prstGeom prst="rect">
              <a:avLst/>
            </a:prstGeom>
          </p:spPr>
        </p:pic>
        <p:pic>
          <p:nvPicPr>
            <p:cNvPr id="61" name="Picture 60"/>
            <p:cNvPicPr>
              <a:picLocks noChangeAspect="1"/>
            </p:cNvPicPr>
            <p:nvPr/>
          </p:nvPicPr>
          <p:blipFill>
            <a:blip r:embed="rId3"/>
            <a:stretch>
              <a:fillRect/>
            </a:stretch>
          </p:blipFill>
          <p:spPr>
            <a:xfrm>
              <a:off x="3810000" y="1752600"/>
              <a:ext cx="381000" cy="459154"/>
            </a:xfrm>
            <a:prstGeom prst="rect">
              <a:avLst/>
            </a:prstGeom>
          </p:spPr>
        </p:pic>
        <p:pic>
          <p:nvPicPr>
            <p:cNvPr id="62" name="Picture 61"/>
            <p:cNvPicPr>
              <a:picLocks noChangeAspect="1"/>
            </p:cNvPicPr>
            <p:nvPr/>
          </p:nvPicPr>
          <p:blipFill>
            <a:blip r:embed="rId3"/>
            <a:stretch>
              <a:fillRect/>
            </a:stretch>
          </p:blipFill>
          <p:spPr>
            <a:xfrm>
              <a:off x="4114800" y="1600200"/>
              <a:ext cx="381000" cy="459154"/>
            </a:xfrm>
            <a:prstGeom prst="rect">
              <a:avLst/>
            </a:prstGeom>
          </p:spPr>
        </p:pic>
        <p:pic>
          <p:nvPicPr>
            <p:cNvPr id="63" name="Picture 62"/>
            <p:cNvPicPr>
              <a:picLocks noChangeAspect="1"/>
            </p:cNvPicPr>
            <p:nvPr/>
          </p:nvPicPr>
          <p:blipFill>
            <a:blip r:embed="rId3"/>
            <a:stretch>
              <a:fillRect/>
            </a:stretch>
          </p:blipFill>
          <p:spPr>
            <a:xfrm>
              <a:off x="4343400" y="1752600"/>
              <a:ext cx="381000" cy="459154"/>
            </a:xfrm>
            <a:prstGeom prst="rect">
              <a:avLst/>
            </a:prstGeom>
          </p:spPr>
        </p:pic>
        <p:pic>
          <p:nvPicPr>
            <p:cNvPr id="64" name="Picture 63"/>
            <p:cNvPicPr>
              <a:picLocks noChangeAspect="1"/>
            </p:cNvPicPr>
            <p:nvPr/>
          </p:nvPicPr>
          <p:blipFill>
            <a:blip r:embed="rId3"/>
            <a:stretch>
              <a:fillRect/>
            </a:stretch>
          </p:blipFill>
          <p:spPr>
            <a:xfrm>
              <a:off x="3657600" y="1600200"/>
              <a:ext cx="381000" cy="459154"/>
            </a:xfrm>
            <a:prstGeom prst="rect">
              <a:avLst/>
            </a:prstGeom>
          </p:spPr>
        </p:pic>
      </p:grpSp>
      <p:sp>
        <p:nvSpPr>
          <p:cNvPr id="5" name="Footer Placeholder 4">
            <a:extLst>
              <a:ext uri="{FF2B5EF4-FFF2-40B4-BE49-F238E27FC236}">
                <a16:creationId xmlns:a16="http://schemas.microsoft.com/office/drawing/2014/main" id="{23330DE2-4A5A-C41F-E5A7-A08EA60CA4F5}"/>
              </a:ext>
            </a:extLst>
          </p:cNvPr>
          <p:cNvSpPr>
            <a:spLocks noGrp="1"/>
          </p:cNvSpPr>
          <p:nvPr>
            <p:ph type="ftr" sz="quarter" idx="11"/>
          </p:nvPr>
        </p:nvSpPr>
        <p:spPr/>
        <p:txBody>
          <a:bodyPr/>
          <a:lstStyle/>
          <a:p>
            <a:pPr algn="l"/>
            <a:r>
              <a:rPr lang="en-GB"/>
              <a:t>CIS041-3 Advanced Information Technology</a:t>
            </a:r>
            <a:endParaRPr lang="en-US" dirty="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66"/>
          <p:cNvGrpSpPr>
            <a:grpSpLocks/>
          </p:cNvGrpSpPr>
          <p:nvPr/>
        </p:nvGrpSpPr>
        <p:grpSpPr bwMode="auto">
          <a:xfrm>
            <a:off x="746125" y="2743200"/>
            <a:ext cx="8285163" cy="1143000"/>
            <a:chOff x="470" y="1728"/>
            <a:chExt cx="5219" cy="720"/>
          </a:xfrm>
        </p:grpSpPr>
        <p:sp>
          <p:nvSpPr>
            <p:cNvPr id="36912" name="AutoShape 13"/>
            <p:cNvSpPr>
              <a:spLocks noChangeArrowheads="1"/>
            </p:cNvSpPr>
            <p:nvPr/>
          </p:nvSpPr>
          <p:spPr bwMode="auto">
            <a:xfrm>
              <a:off x="2031" y="1728"/>
              <a:ext cx="1075" cy="314"/>
            </a:xfrm>
            <a:prstGeom prst="flowChartAlternateProcess">
              <a:avLst/>
            </a:prstGeom>
            <a:solidFill>
              <a:srgbClr val="FF9966"/>
            </a:solidFill>
            <a:ln w="9525">
              <a:solidFill>
                <a:schemeClr val="tx1"/>
              </a:solidFill>
              <a:miter lim="800000"/>
              <a:headEnd/>
              <a:tailEnd/>
            </a:ln>
          </p:spPr>
          <p:txBody>
            <a:bodyPr wrap="none" anchor="ctr">
              <a:spAutoFit/>
            </a:bodyPr>
            <a:lstStyle/>
            <a:p>
              <a:pPr algn="ctr"/>
              <a:r>
                <a:rPr lang="en-US"/>
                <a:t>Tokenizer</a:t>
              </a:r>
            </a:p>
          </p:txBody>
        </p:sp>
        <p:sp>
          <p:nvSpPr>
            <p:cNvPr id="36913" name="AutoShape 17"/>
            <p:cNvSpPr>
              <a:spLocks noChangeArrowheads="1"/>
            </p:cNvSpPr>
            <p:nvPr/>
          </p:nvSpPr>
          <p:spPr bwMode="auto">
            <a:xfrm>
              <a:off x="2496" y="2064"/>
              <a:ext cx="192" cy="384"/>
            </a:xfrm>
            <a:prstGeom prst="downArrow">
              <a:avLst>
                <a:gd name="adj1" fmla="val 50000"/>
                <a:gd name="adj2" fmla="val 50000"/>
              </a:avLst>
            </a:prstGeom>
            <a:solidFill>
              <a:schemeClr val="accent1"/>
            </a:solidFill>
            <a:ln w="9525">
              <a:solidFill>
                <a:schemeClr val="tx1"/>
              </a:solidFill>
              <a:miter lim="800000"/>
              <a:headEnd/>
              <a:tailEnd/>
            </a:ln>
          </p:spPr>
          <p:txBody>
            <a:bodyPr anchor="ctr">
              <a:spAutoFit/>
            </a:bodyPr>
            <a:lstStyle/>
            <a:p>
              <a:endParaRPr lang="en-US"/>
            </a:p>
          </p:txBody>
        </p:sp>
        <p:sp>
          <p:nvSpPr>
            <p:cNvPr id="36914" name="Text Box 20"/>
            <p:cNvSpPr txBox="1">
              <a:spLocks noChangeArrowheads="1"/>
            </p:cNvSpPr>
            <p:nvPr/>
          </p:nvSpPr>
          <p:spPr bwMode="auto">
            <a:xfrm>
              <a:off x="470" y="2119"/>
              <a:ext cx="1193"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2000" dirty="0"/>
                <a:t>Token stream</a:t>
              </a:r>
            </a:p>
          </p:txBody>
        </p:sp>
        <p:sp>
          <p:nvSpPr>
            <p:cNvPr id="36915" name="Rectangle 26"/>
            <p:cNvSpPr>
              <a:spLocks noChangeArrowheads="1"/>
            </p:cNvSpPr>
            <p:nvPr/>
          </p:nvSpPr>
          <p:spPr bwMode="auto">
            <a:xfrm>
              <a:off x="3009" y="2100"/>
              <a:ext cx="698" cy="294"/>
            </a:xfrm>
            <a:prstGeom prst="rect">
              <a:avLst/>
            </a:prstGeom>
            <a:solidFill>
              <a:schemeClr val="bg1"/>
            </a:solidFill>
            <a:ln w="9525">
              <a:solidFill>
                <a:schemeClr val="tx1"/>
              </a:solidFill>
              <a:miter lim="800000"/>
              <a:headEnd/>
              <a:tailEnd/>
            </a:ln>
          </p:spPr>
          <p:txBody>
            <a:bodyPr wrap="none" anchor="ctr">
              <a:spAutoFit/>
            </a:bodyPr>
            <a:lstStyle/>
            <a:p>
              <a:pPr algn="ctr"/>
              <a:r>
                <a:rPr lang="en-US">
                  <a:latin typeface="Times New Roman" charset="0"/>
                </a:rPr>
                <a:t>Friends</a:t>
              </a:r>
            </a:p>
          </p:txBody>
        </p:sp>
        <p:sp>
          <p:nvSpPr>
            <p:cNvPr id="36916" name="Rectangle 27"/>
            <p:cNvSpPr>
              <a:spLocks noChangeArrowheads="1"/>
            </p:cNvSpPr>
            <p:nvPr/>
          </p:nvSpPr>
          <p:spPr bwMode="auto">
            <a:xfrm>
              <a:off x="3761" y="2106"/>
              <a:ext cx="751" cy="294"/>
            </a:xfrm>
            <a:prstGeom prst="rect">
              <a:avLst/>
            </a:prstGeom>
            <a:solidFill>
              <a:schemeClr val="bg1"/>
            </a:solidFill>
            <a:ln w="9525">
              <a:solidFill>
                <a:schemeClr val="tx1"/>
              </a:solidFill>
              <a:miter lim="800000"/>
              <a:headEnd/>
              <a:tailEnd/>
            </a:ln>
          </p:spPr>
          <p:txBody>
            <a:bodyPr wrap="none" anchor="ctr">
              <a:spAutoFit/>
            </a:bodyPr>
            <a:lstStyle/>
            <a:p>
              <a:pPr algn="ctr"/>
              <a:r>
                <a:rPr lang="en-US">
                  <a:latin typeface="Times New Roman" charset="0"/>
                </a:rPr>
                <a:t>Romans</a:t>
              </a:r>
            </a:p>
          </p:txBody>
        </p:sp>
        <p:sp>
          <p:nvSpPr>
            <p:cNvPr id="36917" name="Rectangle 28"/>
            <p:cNvSpPr>
              <a:spLocks noChangeArrowheads="1"/>
            </p:cNvSpPr>
            <p:nvPr/>
          </p:nvSpPr>
          <p:spPr bwMode="auto">
            <a:xfrm>
              <a:off x="4608" y="2106"/>
              <a:ext cx="1081" cy="294"/>
            </a:xfrm>
            <a:prstGeom prst="rect">
              <a:avLst/>
            </a:prstGeom>
            <a:solidFill>
              <a:schemeClr val="bg1"/>
            </a:solidFill>
            <a:ln w="9525">
              <a:solidFill>
                <a:schemeClr val="tx1"/>
              </a:solidFill>
              <a:miter lim="800000"/>
              <a:headEnd/>
              <a:tailEnd/>
            </a:ln>
          </p:spPr>
          <p:txBody>
            <a:bodyPr wrap="none" anchor="ctr">
              <a:spAutoFit/>
            </a:bodyPr>
            <a:lstStyle/>
            <a:p>
              <a:pPr algn="ctr"/>
              <a:r>
                <a:rPr lang="en-US">
                  <a:latin typeface="Times New Roman" charset="0"/>
                </a:rPr>
                <a:t>Countrymen</a:t>
              </a:r>
            </a:p>
          </p:txBody>
        </p:sp>
      </p:grpSp>
      <p:sp>
        <p:nvSpPr>
          <p:cNvPr id="36867" name="Rectangle 2"/>
          <p:cNvSpPr>
            <a:spLocks noGrp="1" noChangeArrowheads="1"/>
          </p:cNvSpPr>
          <p:nvPr>
            <p:ph type="title"/>
          </p:nvPr>
        </p:nvSpPr>
        <p:spPr/>
        <p:txBody>
          <a:bodyPr/>
          <a:lstStyle/>
          <a:p>
            <a:pPr eaLnBrk="1" hangingPunct="1"/>
            <a:r>
              <a:rPr lang="en-US">
                <a:latin typeface="Calibri" charset="0"/>
                <a:ea typeface="ＭＳ Ｐゴシック" charset="0"/>
                <a:cs typeface="ＭＳ Ｐゴシック" charset="0"/>
              </a:rPr>
              <a:t>Inverted index construction</a:t>
            </a:r>
          </a:p>
        </p:txBody>
      </p:sp>
      <p:grpSp>
        <p:nvGrpSpPr>
          <p:cNvPr id="3" name="Group 70"/>
          <p:cNvGrpSpPr>
            <a:grpSpLocks/>
          </p:cNvGrpSpPr>
          <p:nvPr/>
        </p:nvGrpSpPr>
        <p:grpSpPr bwMode="auto">
          <a:xfrm>
            <a:off x="794544" y="3872665"/>
            <a:ext cx="8272463" cy="1381125"/>
            <a:chOff x="480" y="2394"/>
            <a:chExt cx="5211" cy="870"/>
          </a:xfrm>
        </p:grpSpPr>
        <p:sp>
          <p:nvSpPr>
            <p:cNvPr id="36906" name="AutoShape 14"/>
            <p:cNvSpPr>
              <a:spLocks noChangeArrowheads="1"/>
            </p:cNvSpPr>
            <p:nvPr/>
          </p:nvSpPr>
          <p:spPr bwMode="auto">
            <a:xfrm>
              <a:off x="1680" y="2394"/>
              <a:ext cx="1824" cy="562"/>
            </a:xfrm>
            <a:prstGeom prst="flowChartAlternateProcess">
              <a:avLst/>
            </a:prstGeom>
            <a:solidFill>
              <a:srgbClr val="FF9966"/>
            </a:solidFill>
            <a:ln w="9525">
              <a:solidFill>
                <a:schemeClr val="tx1"/>
              </a:solidFill>
              <a:miter lim="800000"/>
              <a:headEnd/>
              <a:tailEnd/>
            </a:ln>
          </p:spPr>
          <p:txBody>
            <a:bodyPr anchor="ctr">
              <a:spAutoFit/>
            </a:bodyPr>
            <a:lstStyle/>
            <a:p>
              <a:pPr algn="ctr"/>
              <a:r>
                <a:rPr lang="en-US"/>
                <a:t>Linguistic modules</a:t>
              </a:r>
            </a:p>
          </p:txBody>
        </p:sp>
        <p:sp>
          <p:nvSpPr>
            <p:cNvPr id="36907" name="AutoShape 18"/>
            <p:cNvSpPr>
              <a:spLocks noChangeArrowheads="1"/>
            </p:cNvSpPr>
            <p:nvPr/>
          </p:nvSpPr>
          <p:spPr bwMode="auto">
            <a:xfrm>
              <a:off x="2496" y="2928"/>
              <a:ext cx="192" cy="336"/>
            </a:xfrm>
            <a:prstGeom prst="downArrow">
              <a:avLst>
                <a:gd name="adj1" fmla="val 50000"/>
                <a:gd name="adj2" fmla="val 43750"/>
              </a:avLst>
            </a:prstGeom>
            <a:solidFill>
              <a:schemeClr val="accent1"/>
            </a:solidFill>
            <a:ln w="9525">
              <a:solidFill>
                <a:schemeClr val="tx1"/>
              </a:solidFill>
              <a:miter lim="800000"/>
              <a:headEnd/>
              <a:tailEnd/>
            </a:ln>
          </p:spPr>
          <p:txBody>
            <a:bodyPr anchor="ctr">
              <a:spAutoFit/>
            </a:bodyPr>
            <a:lstStyle/>
            <a:p>
              <a:endParaRPr lang="en-US"/>
            </a:p>
          </p:txBody>
        </p:sp>
        <p:sp>
          <p:nvSpPr>
            <p:cNvPr id="36908" name="Text Box 21"/>
            <p:cNvSpPr txBox="1">
              <a:spLocks noChangeArrowheads="1"/>
            </p:cNvSpPr>
            <p:nvPr/>
          </p:nvSpPr>
          <p:spPr bwMode="auto">
            <a:xfrm>
              <a:off x="480" y="2935"/>
              <a:ext cx="1418"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2000" dirty="0"/>
                <a:t>Modified tokens</a:t>
              </a:r>
            </a:p>
          </p:txBody>
        </p:sp>
        <p:sp>
          <p:nvSpPr>
            <p:cNvPr id="36909" name="Rectangle 29"/>
            <p:cNvSpPr>
              <a:spLocks noChangeArrowheads="1"/>
            </p:cNvSpPr>
            <p:nvPr/>
          </p:nvSpPr>
          <p:spPr bwMode="auto">
            <a:xfrm>
              <a:off x="3092" y="2868"/>
              <a:ext cx="580" cy="294"/>
            </a:xfrm>
            <a:prstGeom prst="rect">
              <a:avLst/>
            </a:prstGeom>
            <a:solidFill>
              <a:schemeClr val="bg1"/>
            </a:solidFill>
            <a:ln w="9525">
              <a:solidFill>
                <a:schemeClr val="tx1"/>
              </a:solidFill>
              <a:miter lim="800000"/>
              <a:headEnd/>
              <a:tailEnd/>
            </a:ln>
          </p:spPr>
          <p:txBody>
            <a:bodyPr wrap="none" anchor="ctr">
              <a:spAutoFit/>
            </a:bodyPr>
            <a:lstStyle/>
            <a:p>
              <a:pPr algn="ctr"/>
              <a:r>
                <a:rPr lang="en-US">
                  <a:latin typeface="Times New Roman" charset="0"/>
                </a:rPr>
                <a:t>friend</a:t>
              </a:r>
            </a:p>
          </p:txBody>
        </p:sp>
        <p:sp>
          <p:nvSpPr>
            <p:cNvPr id="36910" name="Rectangle 30"/>
            <p:cNvSpPr>
              <a:spLocks noChangeArrowheads="1"/>
            </p:cNvSpPr>
            <p:nvPr/>
          </p:nvSpPr>
          <p:spPr bwMode="auto">
            <a:xfrm>
              <a:off x="3854" y="2874"/>
              <a:ext cx="612" cy="294"/>
            </a:xfrm>
            <a:prstGeom prst="rect">
              <a:avLst/>
            </a:prstGeom>
            <a:solidFill>
              <a:schemeClr val="bg1"/>
            </a:solidFill>
            <a:ln w="9525">
              <a:solidFill>
                <a:schemeClr val="tx1"/>
              </a:solidFill>
              <a:miter lim="800000"/>
              <a:headEnd/>
              <a:tailEnd/>
            </a:ln>
          </p:spPr>
          <p:txBody>
            <a:bodyPr wrap="none" anchor="ctr">
              <a:spAutoFit/>
            </a:bodyPr>
            <a:lstStyle/>
            <a:p>
              <a:pPr algn="ctr"/>
              <a:r>
                <a:rPr lang="en-US">
                  <a:latin typeface="Times New Roman" charset="0"/>
                </a:rPr>
                <a:t>roman</a:t>
              </a:r>
            </a:p>
          </p:txBody>
        </p:sp>
        <p:sp>
          <p:nvSpPr>
            <p:cNvPr id="36911" name="Rectangle 31"/>
            <p:cNvSpPr>
              <a:spLocks noChangeArrowheads="1"/>
            </p:cNvSpPr>
            <p:nvPr/>
          </p:nvSpPr>
          <p:spPr bwMode="auto">
            <a:xfrm>
              <a:off x="4653" y="2874"/>
              <a:ext cx="1038" cy="294"/>
            </a:xfrm>
            <a:prstGeom prst="rect">
              <a:avLst/>
            </a:prstGeom>
            <a:solidFill>
              <a:schemeClr val="bg1"/>
            </a:solidFill>
            <a:ln w="9525">
              <a:solidFill>
                <a:schemeClr val="tx1"/>
              </a:solidFill>
              <a:miter lim="800000"/>
              <a:headEnd/>
              <a:tailEnd/>
            </a:ln>
          </p:spPr>
          <p:txBody>
            <a:bodyPr wrap="none" anchor="ctr">
              <a:spAutoFit/>
            </a:bodyPr>
            <a:lstStyle/>
            <a:p>
              <a:pPr algn="ctr"/>
              <a:r>
                <a:rPr lang="en-US">
                  <a:latin typeface="Times New Roman" charset="0"/>
                </a:rPr>
                <a:t>countryman</a:t>
              </a:r>
            </a:p>
          </p:txBody>
        </p:sp>
      </p:grpSp>
      <p:grpSp>
        <p:nvGrpSpPr>
          <p:cNvPr id="4" name="Group 72"/>
          <p:cNvGrpSpPr>
            <a:grpSpLocks/>
          </p:cNvGrpSpPr>
          <p:nvPr/>
        </p:nvGrpSpPr>
        <p:grpSpPr bwMode="auto">
          <a:xfrm>
            <a:off x="669256" y="5053014"/>
            <a:ext cx="8215064" cy="1824311"/>
            <a:chOff x="480" y="3129"/>
            <a:chExt cx="5246" cy="1265"/>
          </a:xfrm>
        </p:grpSpPr>
        <p:sp>
          <p:nvSpPr>
            <p:cNvPr id="36884" name="AutoShape 15"/>
            <p:cNvSpPr>
              <a:spLocks noChangeArrowheads="1"/>
            </p:cNvSpPr>
            <p:nvPr/>
          </p:nvSpPr>
          <p:spPr bwMode="auto">
            <a:xfrm>
              <a:off x="2172" y="3249"/>
              <a:ext cx="814" cy="330"/>
            </a:xfrm>
            <a:prstGeom prst="flowChartAlternateProcess">
              <a:avLst/>
            </a:prstGeom>
            <a:solidFill>
              <a:srgbClr val="FF9966"/>
            </a:solidFill>
            <a:ln w="9525">
              <a:solidFill>
                <a:schemeClr val="tx1"/>
              </a:solidFill>
              <a:miter lim="800000"/>
              <a:headEnd/>
              <a:tailEnd/>
            </a:ln>
          </p:spPr>
          <p:txBody>
            <a:bodyPr wrap="none" anchor="ctr">
              <a:spAutoFit/>
            </a:bodyPr>
            <a:lstStyle/>
            <a:p>
              <a:pPr algn="ctr"/>
              <a:r>
                <a:rPr lang="en-US" sz="2000"/>
                <a:t>Indexer</a:t>
              </a:r>
            </a:p>
          </p:txBody>
        </p:sp>
        <p:sp>
          <p:nvSpPr>
            <p:cNvPr id="36885" name="AutoShape 22"/>
            <p:cNvSpPr>
              <a:spLocks noChangeArrowheads="1"/>
            </p:cNvSpPr>
            <p:nvPr/>
          </p:nvSpPr>
          <p:spPr bwMode="auto">
            <a:xfrm>
              <a:off x="2496" y="3564"/>
              <a:ext cx="241" cy="348"/>
            </a:xfrm>
            <a:prstGeom prst="downArrow">
              <a:avLst>
                <a:gd name="adj1" fmla="val 50000"/>
                <a:gd name="adj2" fmla="val 37500"/>
              </a:avLst>
            </a:prstGeom>
            <a:solidFill>
              <a:schemeClr val="accent1"/>
            </a:solidFill>
            <a:ln w="9525">
              <a:solidFill>
                <a:schemeClr val="tx1"/>
              </a:solidFill>
              <a:miter lim="800000"/>
              <a:headEnd/>
              <a:tailEnd/>
            </a:ln>
          </p:spPr>
          <p:txBody>
            <a:bodyPr wrap="none" anchor="ctr">
              <a:spAutoFit/>
            </a:bodyPr>
            <a:lstStyle/>
            <a:p>
              <a:endParaRPr lang="en-US" sz="2000"/>
            </a:p>
          </p:txBody>
        </p:sp>
        <p:sp>
          <p:nvSpPr>
            <p:cNvPr id="36886" name="Text Box 23"/>
            <p:cNvSpPr txBox="1">
              <a:spLocks noChangeArrowheads="1"/>
            </p:cNvSpPr>
            <p:nvPr/>
          </p:nvSpPr>
          <p:spPr bwMode="auto">
            <a:xfrm>
              <a:off x="480" y="3728"/>
              <a:ext cx="1245" cy="2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800" dirty="0"/>
                <a:t>Inverted index</a:t>
              </a:r>
            </a:p>
          </p:txBody>
        </p:sp>
        <p:grpSp>
          <p:nvGrpSpPr>
            <p:cNvPr id="36887" name="Group 71"/>
            <p:cNvGrpSpPr>
              <a:grpSpLocks/>
            </p:cNvGrpSpPr>
            <p:nvPr/>
          </p:nvGrpSpPr>
          <p:grpSpPr bwMode="auto">
            <a:xfrm>
              <a:off x="3024" y="3129"/>
              <a:ext cx="2702" cy="1265"/>
              <a:chOff x="3024" y="3129"/>
              <a:chExt cx="2702" cy="1265"/>
            </a:xfrm>
          </p:grpSpPr>
          <p:grpSp>
            <p:nvGrpSpPr>
              <p:cNvPr id="36888" name="Group 32"/>
              <p:cNvGrpSpPr>
                <a:grpSpLocks/>
              </p:cNvGrpSpPr>
              <p:nvPr/>
            </p:nvGrpSpPr>
            <p:grpSpPr bwMode="auto">
              <a:xfrm>
                <a:off x="3024" y="3129"/>
                <a:ext cx="1223" cy="1265"/>
                <a:chOff x="528" y="2457"/>
                <a:chExt cx="1223" cy="1265"/>
              </a:xfrm>
            </p:grpSpPr>
            <p:sp>
              <p:nvSpPr>
                <p:cNvPr id="34852" name="Text Box 33"/>
                <p:cNvSpPr txBox="1">
                  <a:spLocks noChangeArrowheads="1"/>
                </p:cNvSpPr>
                <p:nvPr/>
              </p:nvSpPr>
              <p:spPr bwMode="auto">
                <a:xfrm>
                  <a:off x="528" y="2634"/>
                  <a:ext cx="535" cy="299"/>
                </a:xfrm>
                <a:prstGeom prst="rect">
                  <a:avLst/>
                </a:prstGeom>
                <a:noFill/>
                <a:ln w="9525">
                  <a:solidFill>
                    <a:schemeClr val="tx1"/>
                  </a:solidFill>
                  <a:miter lim="800000"/>
                  <a:headEnd/>
                  <a:tailEnd/>
                </a:ln>
              </p:spPr>
              <p:txBody>
                <a:bodyPr wrap="none">
                  <a:spAutoFit/>
                </a:bodyPr>
                <a:lstStyle/>
                <a:p>
                  <a:pPr>
                    <a:defRPr/>
                  </a:pPr>
                  <a:r>
                    <a:rPr lang="en-US" sz="2000" b="1" i="1" dirty="0">
                      <a:latin typeface="+mn-lt"/>
                      <a:ea typeface="Arial Unicode MS" charset="0"/>
                    </a:rPr>
                    <a:t>friend</a:t>
                  </a:r>
                </a:p>
              </p:txBody>
            </p:sp>
            <p:sp>
              <p:nvSpPr>
                <p:cNvPr id="34853" name="Text Box 34"/>
                <p:cNvSpPr txBox="1">
                  <a:spLocks noChangeArrowheads="1"/>
                </p:cNvSpPr>
                <p:nvPr/>
              </p:nvSpPr>
              <p:spPr bwMode="auto">
                <a:xfrm>
                  <a:off x="528" y="2970"/>
                  <a:ext cx="582" cy="299"/>
                </a:xfrm>
                <a:prstGeom prst="rect">
                  <a:avLst/>
                </a:prstGeom>
                <a:noFill/>
                <a:ln w="9525">
                  <a:solidFill>
                    <a:schemeClr val="tx1"/>
                  </a:solidFill>
                  <a:miter lim="800000"/>
                  <a:headEnd/>
                  <a:tailEnd/>
                </a:ln>
              </p:spPr>
              <p:txBody>
                <a:bodyPr wrap="none">
                  <a:spAutoFit/>
                </a:bodyPr>
                <a:lstStyle/>
                <a:p>
                  <a:pPr>
                    <a:defRPr/>
                  </a:pPr>
                  <a:r>
                    <a:rPr lang="en-US" sz="2000" b="1" i="1" dirty="0">
                      <a:latin typeface="+mn-lt"/>
                      <a:ea typeface="Arial Unicode MS" charset="0"/>
                    </a:rPr>
                    <a:t>roman</a:t>
                  </a:r>
                </a:p>
              </p:txBody>
            </p:sp>
            <p:sp>
              <p:nvSpPr>
                <p:cNvPr id="34854" name="Text Box 35"/>
                <p:cNvSpPr txBox="1">
                  <a:spLocks noChangeArrowheads="1"/>
                </p:cNvSpPr>
                <p:nvPr/>
              </p:nvSpPr>
              <p:spPr bwMode="auto">
                <a:xfrm>
                  <a:off x="528" y="3306"/>
                  <a:ext cx="963" cy="299"/>
                </a:xfrm>
                <a:prstGeom prst="rect">
                  <a:avLst/>
                </a:prstGeom>
                <a:noFill/>
                <a:ln w="9525">
                  <a:solidFill>
                    <a:schemeClr val="tx1"/>
                  </a:solidFill>
                  <a:miter lim="800000"/>
                  <a:headEnd/>
                  <a:tailEnd/>
                </a:ln>
              </p:spPr>
              <p:txBody>
                <a:bodyPr wrap="none">
                  <a:spAutoFit/>
                </a:bodyPr>
                <a:lstStyle/>
                <a:p>
                  <a:pPr>
                    <a:defRPr/>
                  </a:pPr>
                  <a:r>
                    <a:rPr lang="en-US" sz="2000" b="1" i="1" dirty="0">
                      <a:latin typeface="+mn-lt"/>
                      <a:ea typeface="Arial Unicode MS" charset="0"/>
                    </a:rPr>
                    <a:t>countryman</a:t>
                  </a:r>
                </a:p>
              </p:txBody>
            </p:sp>
            <p:sp>
              <p:nvSpPr>
                <p:cNvPr id="36903" name="AutoShape 36"/>
                <p:cNvSpPr>
                  <a:spLocks noChangeArrowheads="1"/>
                </p:cNvSpPr>
                <p:nvPr/>
              </p:nvSpPr>
              <p:spPr bwMode="auto">
                <a:xfrm>
                  <a:off x="1584" y="2457"/>
                  <a:ext cx="167" cy="59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360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US" sz="2000"/>
                </a:p>
              </p:txBody>
            </p:sp>
            <p:sp>
              <p:nvSpPr>
                <p:cNvPr id="36904" name="AutoShape 37"/>
                <p:cNvSpPr>
                  <a:spLocks noChangeArrowheads="1"/>
                </p:cNvSpPr>
                <p:nvPr/>
              </p:nvSpPr>
              <p:spPr bwMode="auto">
                <a:xfrm>
                  <a:off x="1584" y="2793"/>
                  <a:ext cx="167" cy="59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360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US" sz="2000"/>
                </a:p>
              </p:txBody>
            </p:sp>
            <p:sp>
              <p:nvSpPr>
                <p:cNvPr id="36905" name="AutoShape 38"/>
                <p:cNvSpPr>
                  <a:spLocks noChangeArrowheads="1"/>
                </p:cNvSpPr>
                <p:nvPr/>
              </p:nvSpPr>
              <p:spPr bwMode="auto">
                <a:xfrm>
                  <a:off x="1584" y="3129"/>
                  <a:ext cx="167" cy="59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360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US" sz="2000"/>
                </a:p>
              </p:txBody>
            </p:sp>
          </p:grpSp>
          <p:sp>
            <p:nvSpPr>
              <p:cNvPr id="36889" name="Text Box 39"/>
              <p:cNvSpPr txBox="1">
                <a:spLocks noChangeArrowheads="1"/>
              </p:cNvSpPr>
              <p:nvPr/>
            </p:nvSpPr>
            <p:spPr bwMode="auto">
              <a:xfrm>
                <a:off x="4883" y="3258"/>
                <a:ext cx="229" cy="299"/>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2000"/>
                  <a:t>2</a:t>
                </a:r>
              </a:p>
            </p:txBody>
          </p:sp>
          <p:sp>
            <p:nvSpPr>
              <p:cNvPr id="36890" name="Text Box 40"/>
              <p:cNvSpPr txBox="1">
                <a:spLocks noChangeArrowheads="1"/>
              </p:cNvSpPr>
              <p:nvPr/>
            </p:nvSpPr>
            <p:spPr bwMode="auto">
              <a:xfrm>
                <a:off x="5291" y="3258"/>
                <a:ext cx="229" cy="299"/>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2000"/>
                  <a:t>4</a:t>
                </a:r>
              </a:p>
            </p:txBody>
          </p:sp>
          <p:sp>
            <p:nvSpPr>
              <p:cNvPr id="36891" name="Text Box 41"/>
              <p:cNvSpPr txBox="1">
                <a:spLocks noChangeArrowheads="1"/>
              </p:cNvSpPr>
              <p:nvPr/>
            </p:nvSpPr>
            <p:spPr bwMode="auto">
              <a:xfrm>
                <a:off x="5304" y="3594"/>
                <a:ext cx="229" cy="299"/>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2000"/>
                  <a:t>2</a:t>
                </a:r>
              </a:p>
            </p:txBody>
          </p:sp>
          <p:sp>
            <p:nvSpPr>
              <p:cNvPr id="36892" name="Text Box 42"/>
              <p:cNvSpPr txBox="1">
                <a:spLocks noChangeArrowheads="1"/>
              </p:cNvSpPr>
              <p:nvPr/>
            </p:nvSpPr>
            <p:spPr bwMode="auto">
              <a:xfrm>
                <a:off x="4848" y="3936"/>
                <a:ext cx="384" cy="299"/>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2000"/>
                  <a:t>13</a:t>
                </a:r>
              </a:p>
            </p:txBody>
          </p:sp>
          <p:sp>
            <p:nvSpPr>
              <p:cNvPr id="36893" name="Text Box 43"/>
              <p:cNvSpPr txBox="1">
                <a:spLocks noChangeArrowheads="1"/>
              </p:cNvSpPr>
              <p:nvPr/>
            </p:nvSpPr>
            <p:spPr bwMode="auto">
              <a:xfrm>
                <a:off x="5376" y="3930"/>
                <a:ext cx="336" cy="299"/>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2000"/>
                  <a:t>16</a:t>
                </a:r>
              </a:p>
            </p:txBody>
          </p:sp>
          <p:cxnSp>
            <p:nvCxnSpPr>
              <p:cNvPr id="36894" name="AutoShape 44"/>
              <p:cNvCxnSpPr>
                <a:cxnSpLocks noChangeShapeType="1"/>
                <a:stCxn id="36889" idx="3"/>
                <a:endCxn id="36890" idx="1"/>
              </p:cNvCxnSpPr>
              <p:nvPr/>
            </p:nvCxnSpPr>
            <p:spPr bwMode="auto">
              <a:xfrm>
                <a:off x="5112" y="3407"/>
                <a:ext cx="179"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cxnSp>
          <p:cxnSp>
            <p:nvCxnSpPr>
              <p:cNvPr id="36895" name="AutoShape 45"/>
              <p:cNvCxnSpPr>
                <a:cxnSpLocks noChangeShapeType="1"/>
                <a:stCxn id="36890" idx="3"/>
              </p:cNvCxnSpPr>
              <p:nvPr/>
            </p:nvCxnSpPr>
            <p:spPr bwMode="auto">
              <a:xfrm flipV="1">
                <a:off x="5520" y="3405"/>
                <a:ext cx="206" cy="2"/>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cxnSp>
          <p:sp>
            <p:nvSpPr>
              <p:cNvPr id="36896" name="Text Box 46"/>
              <p:cNvSpPr txBox="1">
                <a:spLocks noChangeArrowheads="1"/>
              </p:cNvSpPr>
              <p:nvPr/>
            </p:nvSpPr>
            <p:spPr bwMode="auto">
              <a:xfrm>
                <a:off x="4896" y="3594"/>
                <a:ext cx="229" cy="299"/>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2000"/>
                  <a:t>1</a:t>
                </a:r>
              </a:p>
            </p:txBody>
          </p:sp>
          <p:cxnSp>
            <p:nvCxnSpPr>
              <p:cNvPr id="36897" name="AutoShape 47"/>
              <p:cNvCxnSpPr>
                <a:cxnSpLocks noChangeShapeType="1"/>
                <a:stCxn id="36896" idx="3"/>
                <a:endCxn id="36891" idx="1"/>
              </p:cNvCxnSpPr>
              <p:nvPr/>
            </p:nvCxnSpPr>
            <p:spPr bwMode="auto">
              <a:xfrm>
                <a:off x="5125" y="3744"/>
                <a:ext cx="179"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cxnSp>
          <p:cxnSp>
            <p:nvCxnSpPr>
              <p:cNvPr id="36898" name="AutoShape 48"/>
              <p:cNvCxnSpPr>
                <a:cxnSpLocks noChangeShapeType="1"/>
                <a:stCxn id="36891" idx="3"/>
              </p:cNvCxnSpPr>
              <p:nvPr/>
            </p:nvCxnSpPr>
            <p:spPr bwMode="auto">
              <a:xfrm flipV="1">
                <a:off x="5533" y="3741"/>
                <a:ext cx="193" cy="3"/>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cxnSp>
          <p:cxnSp>
            <p:nvCxnSpPr>
              <p:cNvPr id="36899" name="AutoShape 49"/>
              <p:cNvCxnSpPr>
                <a:cxnSpLocks noChangeShapeType="1"/>
                <a:stCxn id="36892" idx="3"/>
                <a:endCxn id="36893" idx="1"/>
              </p:cNvCxnSpPr>
              <p:nvPr/>
            </p:nvCxnSpPr>
            <p:spPr bwMode="auto">
              <a:xfrm flipV="1">
                <a:off x="5232" y="4080"/>
                <a:ext cx="144" cy="6"/>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cxnSp>
        </p:grpSp>
      </p:grpSp>
      <p:grpSp>
        <p:nvGrpSpPr>
          <p:cNvPr id="9" name="Group 68"/>
          <p:cNvGrpSpPr>
            <a:grpSpLocks/>
          </p:cNvGrpSpPr>
          <p:nvPr/>
        </p:nvGrpSpPr>
        <p:grpSpPr bwMode="auto">
          <a:xfrm>
            <a:off x="60325" y="2992439"/>
            <a:ext cx="3232150" cy="1570038"/>
            <a:chOff x="38" y="1885"/>
            <a:chExt cx="2036" cy="989"/>
          </a:xfrm>
          <a:solidFill>
            <a:srgbClr val="83ADC1"/>
          </a:solidFill>
        </p:grpSpPr>
        <p:cxnSp>
          <p:nvCxnSpPr>
            <p:cNvPr id="34836" name="AutoShape 57"/>
            <p:cNvCxnSpPr>
              <a:cxnSpLocks noChangeShapeType="1"/>
              <a:stCxn id="34838" idx="3"/>
            </p:cNvCxnSpPr>
            <p:nvPr/>
          </p:nvCxnSpPr>
          <p:spPr bwMode="auto">
            <a:xfrm flipV="1">
              <a:off x="1231" y="1885"/>
              <a:ext cx="843" cy="764"/>
            </a:xfrm>
            <a:prstGeom prst="straightConnector1">
              <a:avLst/>
            </a:prstGeom>
            <a:grpFill/>
            <a:ln w="25400">
              <a:solidFill>
                <a:schemeClr val="tx1"/>
              </a:solidFill>
              <a:miter lim="800000"/>
              <a:headEnd/>
              <a:tailEnd type="triangle" w="med" len="med"/>
            </a:ln>
          </p:spPr>
        </p:cxnSp>
        <p:grpSp>
          <p:nvGrpSpPr>
            <p:cNvPr id="10" name="Group 60"/>
            <p:cNvGrpSpPr>
              <a:grpSpLocks/>
            </p:cNvGrpSpPr>
            <p:nvPr/>
          </p:nvGrpSpPr>
          <p:grpSpPr bwMode="auto">
            <a:xfrm>
              <a:off x="38" y="2425"/>
              <a:ext cx="1664" cy="449"/>
              <a:chOff x="220" y="2424"/>
              <a:chExt cx="1460" cy="434"/>
            </a:xfrm>
            <a:grpFill/>
          </p:grpSpPr>
          <p:sp>
            <p:nvSpPr>
              <p:cNvPr id="34838" name="Rectangle 55"/>
              <p:cNvSpPr>
                <a:spLocks noChangeArrowheads="1"/>
              </p:cNvSpPr>
              <p:nvPr/>
            </p:nvSpPr>
            <p:spPr bwMode="auto">
              <a:xfrm>
                <a:off x="220" y="2424"/>
                <a:ext cx="1047" cy="434"/>
              </a:xfrm>
              <a:prstGeom prst="rect">
                <a:avLst/>
              </a:prstGeom>
              <a:grpFill/>
              <a:ln w="9525">
                <a:solidFill>
                  <a:schemeClr val="tx1"/>
                </a:solidFill>
                <a:miter lim="800000"/>
                <a:headEnd/>
                <a:tailEnd/>
              </a:ln>
            </p:spPr>
            <p:txBody>
              <a:bodyPr wrap="square" anchor="ctr">
                <a:spAutoFit/>
              </a:bodyPr>
              <a:lstStyle/>
              <a:p>
                <a:pPr algn="ctr">
                  <a:defRPr/>
                </a:pPr>
                <a:r>
                  <a:rPr lang="en-US" sz="2000" i="1" dirty="0">
                    <a:latin typeface="Lucida Sans" pitchFamily="-65" charset="0"/>
                    <a:ea typeface="Arial Unicode MS" pitchFamily="-65" charset="0"/>
                    <a:cs typeface="Arial Unicode MS" pitchFamily="-65" charset="0"/>
                  </a:rPr>
                  <a:t>More on</a:t>
                </a:r>
              </a:p>
              <a:p>
                <a:pPr algn="ctr">
                  <a:defRPr/>
                </a:pPr>
                <a:r>
                  <a:rPr lang="en-US" sz="2000" i="1" dirty="0">
                    <a:latin typeface="Lucida Sans" pitchFamily="-65" charset="0"/>
                    <a:ea typeface="Arial Unicode MS" pitchFamily="-65" charset="0"/>
                    <a:cs typeface="Arial Unicode MS" pitchFamily="-65" charset="0"/>
                  </a:rPr>
                  <a:t>these later.</a:t>
                </a:r>
              </a:p>
            </p:txBody>
          </p:sp>
          <p:cxnSp>
            <p:nvCxnSpPr>
              <p:cNvPr id="34839" name="AutoShape 58"/>
              <p:cNvCxnSpPr>
                <a:cxnSpLocks noChangeShapeType="1"/>
                <a:stCxn id="34838" idx="3"/>
              </p:cNvCxnSpPr>
              <p:nvPr/>
            </p:nvCxnSpPr>
            <p:spPr bwMode="auto">
              <a:xfrm>
                <a:off x="1267" y="2641"/>
                <a:ext cx="413" cy="34"/>
              </a:xfrm>
              <a:prstGeom prst="straightConnector1">
                <a:avLst/>
              </a:prstGeom>
              <a:grpFill/>
              <a:ln w="25400">
                <a:solidFill>
                  <a:schemeClr val="tx1"/>
                </a:solidFill>
                <a:miter lim="800000"/>
                <a:headEnd/>
                <a:tailEnd type="triangle" w="med" len="med"/>
              </a:ln>
            </p:spPr>
          </p:cxnSp>
        </p:grpSp>
      </p:grpSp>
      <p:sp>
        <p:nvSpPr>
          <p:cNvPr id="36872" name="AutoShape 16"/>
          <p:cNvSpPr>
            <a:spLocks noChangeArrowheads="1"/>
          </p:cNvSpPr>
          <p:nvPr/>
        </p:nvSpPr>
        <p:spPr bwMode="auto">
          <a:xfrm>
            <a:off x="3962400" y="2209800"/>
            <a:ext cx="304800" cy="533400"/>
          </a:xfrm>
          <a:prstGeom prst="downArrow">
            <a:avLst>
              <a:gd name="adj1" fmla="val 50000"/>
              <a:gd name="adj2" fmla="val 43750"/>
            </a:avLst>
          </a:prstGeom>
          <a:solidFill>
            <a:schemeClr val="accent1"/>
          </a:solidFill>
          <a:ln w="9525">
            <a:solidFill>
              <a:schemeClr val="tx1"/>
            </a:solidFill>
            <a:miter lim="800000"/>
            <a:headEnd/>
            <a:tailEnd/>
          </a:ln>
        </p:spPr>
        <p:txBody>
          <a:bodyPr anchor="ctr">
            <a:spAutoFit/>
          </a:bodyPr>
          <a:lstStyle/>
          <a:p>
            <a:endParaRPr lang="en-US"/>
          </a:p>
        </p:txBody>
      </p:sp>
      <p:sp>
        <p:nvSpPr>
          <p:cNvPr id="36873" name="Text Box 19"/>
          <p:cNvSpPr txBox="1">
            <a:spLocks noChangeArrowheads="1"/>
          </p:cNvSpPr>
          <p:nvPr/>
        </p:nvSpPr>
        <p:spPr bwMode="auto">
          <a:xfrm>
            <a:off x="713581" y="1382938"/>
            <a:ext cx="1909763"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2000" dirty="0"/>
              <a:t>Documents to</a:t>
            </a:r>
          </a:p>
          <a:p>
            <a:pPr eaLnBrk="1" hangingPunct="1"/>
            <a:r>
              <a:rPr lang="en-US" sz="2000" dirty="0"/>
              <a:t>be indexed</a:t>
            </a:r>
          </a:p>
        </p:txBody>
      </p:sp>
      <p:sp>
        <p:nvSpPr>
          <p:cNvPr id="36874" name="Rectangle 24"/>
          <p:cNvSpPr>
            <a:spLocks noChangeArrowheads="1"/>
          </p:cNvSpPr>
          <p:nvPr/>
        </p:nvSpPr>
        <p:spPr bwMode="auto">
          <a:xfrm>
            <a:off x="5061743" y="1433096"/>
            <a:ext cx="3941763" cy="466725"/>
          </a:xfrm>
          <a:prstGeom prst="rect">
            <a:avLst/>
          </a:prstGeom>
          <a:solidFill>
            <a:schemeClr val="bg1"/>
          </a:solidFill>
          <a:ln w="9525">
            <a:solidFill>
              <a:schemeClr val="tx1"/>
            </a:solidFill>
            <a:miter lim="800000"/>
            <a:headEnd/>
            <a:tailEnd/>
          </a:ln>
        </p:spPr>
        <p:txBody>
          <a:bodyPr wrap="none" anchor="ctr">
            <a:spAutoFit/>
          </a:bodyPr>
          <a:lstStyle/>
          <a:p>
            <a:pPr algn="ctr"/>
            <a:r>
              <a:rPr lang="en-US">
                <a:latin typeface="Times New Roman" charset="0"/>
              </a:rPr>
              <a:t>Friends, Romans, countrymen.</a:t>
            </a:r>
          </a:p>
        </p:txBody>
      </p:sp>
      <p:sp>
        <p:nvSpPr>
          <p:cNvPr id="36875" name="Oval 62"/>
          <p:cNvSpPr>
            <a:spLocks noChangeArrowheads="1"/>
          </p:cNvSpPr>
          <p:nvPr/>
        </p:nvSpPr>
        <p:spPr bwMode="auto">
          <a:xfrm>
            <a:off x="6858000" y="2286000"/>
            <a:ext cx="76200" cy="76200"/>
          </a:xfrm>
          <a:prstGeom prst="ellipse">
            <a:avLst/>
          </a:prstGeom>
          <a:solidFill>
            <a:schemeClr val="tx1"/>
          </a:solidFill>
          <a:ln w="9525">
            <a:solidFill>
              <a:schemeClr val="tx1"/>
            </a:solidFill>
            <a:miter lim="800000"/>
            <a:headEnd/>
            <a:tailEnd/>
          </a:ln>
        </p:spPr>
        <p:txBody>
          <a:bodyPr wrap="none" anchor="ctr">
            <a:spAutoFit/>
          </a:bodyPr>
          <a:lstStyle/>
          <a:p>
            <a:endParaRPr lang="en-US"/>
          </a:p>
        </p:txBody>
      </p:sp>
      <p:sp>
        <p:nvSpPr>
          <p:cNvPr id="36876" name="Oval 63"/>
          <p:cNvSpPr>
            <a:spLocks noChangeArrowheads="1"/>
          </p:cNvSpPr>
          <p:nvPr/>
        </p:nvSpPr>
        <p:spPr bwMode="auto">
          <a:xfrm>
            <a:off x="6858000" y="2438400"/>
            <a:ext cx="76200" cy="76200"/>
          </a:xfrm>
          <a:prstGeom prst="ellipse">
            <a:avLst/>
          </a:prstGeom>
          <a:solidFill>
            <a:schemeClr val="tx1"/>
          </a:solidFill>
          <a:ln w="9525">
            <a:solidFill>
              <a:schemeClr val="tx1"/>
            </a:solidFill>
            <a:miter lim="800000"/>
            <a:headEnd/>
            <a:tailEnd/>
          </a:ln>
        </p:spPr>
        <p:txBody>
          <a:bodyPr wrap="none" anchor="ctr">
            <a:spAutoFit/>
          </a:bodyPr>
          <a:lstStyle/>
          <a:p>
            <a:endParaRPr lang="en-US"/>
          </a:p>
        </p:txBody>
      </p:sp>
      <p:sp>
        <p:nvSpPr>
          <p:cNvPr id="36877" name="Oval 64"/>
          <p:cNvSpPr>
            <a:spLocks noChangeArrowheads="1"/>
          </p:cNvSpPr>
          <p:nvPr/>
        </p:nvSpPr>
        <p:spPr bwMode="auto">
          <a:xfrm>
            <a:off x="6858000" y="2590800"/>
            <a:ext cx="76200" cy="76200"/>
          </a:xfrm>
          <a:prstGeom prst="ellipse">
            <a:avLst/>
          </a:prstGeom>
          <a:solidFill>
            <a:schemeClr val="tx1"/>
          </a:solidFill>
          <a:ln w="9525">
            <a:solidFill>
              <a:schemeClr val="tx1"/>
            </a:solidFill>
            <a:miter lim="800000"/>
            <a:headEnd/>
            <a:tailEnd/>
          </a:ln>
        </p:spPr>
        <p:txBody>
          <a:bodyPr wrap="none" anchor="ctr">
            <a:spAutoFit/>
          </a:bodyPr>
          <a:lstStyle/>
          <a:p>
            <a:endParaRPr lang="en-US"/>
          </a:p>
        </p:txBody>
      </p:sp>
      <p:sp>
        <p:nvSpPr>
          <p:cNvPr id="36878" name="TextBox 56"/>
          <p:cNvSpPr txBox="1">
            <a:spLocks noChangeArrowheads="1"/>
          </p:cNvSpPr>
          <p:nvPr/>
        </p:nvSpPr>
        <p:spPr bwMode="auto">
          <a:xfrm>
            <a:off x="7620000" y="-33338"/>
            <a:ext cx="968375"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1.2</a:t>
            </a:r>
          </a:p>
        </p:txBody>
      </p:sp>
      <p:grpSp>
        <p:nvGrpSpPr>
          <p:cNvPr id="7" name="Group 6"/>
          <p:cNvGrpSpPr/>
          <p:nvPr/>
        </p:nvGrpSpPr>
        <p:grpSpPr>
          <a:xfrm>
            <a:off x="3209322" y="1362636"/>
            <a:ext cx="1524000" cy="685800"/>
            <a:chOff x="3200400" y="1600200"/>
            <a:chExt cx="1524000" cy="685800"/>
          </a:xfrm>
        </p:grpSpPr>
        <p:pic>
          <p:nvPicPr>
            <p:cNvPr id="6" name="Picture 5"/>
            <p:cNvPicPr>
              <a:picLocks noChangeAspect="1"/>
            </p:cNvPicPr>
            <p:nvPr/>
          </p:nvPicPr>
          <p:blipFill>
            <a:blip r:embed="rId3"/>
            <a:stretch>
              <a:fillRect/>
            </a:stretch>
          </p:blipFill>
          <p:spPr>
            <a:xfrm>
              <a:off x="3200400" y="1674446"/>
              <a:ext cx="381000" cy="459154"/>
            </a:xfrm>
            <a:prstGeom prst="rect">
              <a:avLst/>
            </a:prstGeom>
          </p:spPr>
        </p:pic>
        <p:pic>
          <p:nvPicPr>
            <p:cNvPr id="60" name="Picture 59"/>
            <p:cNvPicPr>
              <a:picLocks noChangeAspect="1"/>
            </p:cNvPicPr>
            <p:nvPr/>
          </p:nvPicPr>
          <p:blipFill>
            <a:blip r:embed="rId3"/>
            <a:stretch>
              <a:fillRect/>
            </a:stretch>
          </p:blipFill>
          <p:spPr>
            <a:xfrm>
              <a:off x="3352800" y="1826846"/>
              <a:ext cx="381000" cy="459154"/>
            </a:xfrm>
            <a:prstGeom prst="rect">
              <a:avLst/>
            </a:prstGeom>
          </p:spPr>
        </p:pic>
        <p:pic>
          <p:nvPicPr>
            <p:cNvPr id="61" name="Picture 60"/>
            <p:cNvPicPr>
              <a:picLocks noChangeAspect="1"/>
            </p:cNvPicPr>
            <p:nvPr/>
          </p:nvPicPr>
          <p:blipFill>
            <a:blip r:embed="rId3"/>
            <a:stretch>
              <a:fillRect/>
            </a:stretch>
          </p:blipFill>
          <p:spPr>
            <a:xfrm>
              <a:off x="3810000" y="1752600"/>
              <a:ext cx="381000" cy="459154"/>
            </a:xfrm>
            <a:prstGeom prst="rect">
              <a:avLst/>
            </a:prstGeom>
          </p:spPr>
        </p:pic>
        <p:pic>
          <p:nvPicPr>
            <p:cNvPr id="62" name="Picture 61"/>
            <p:cNvPicPr>
              <a:picLocks noChangeAspect="1"/>
            </p:cNvPicPr>
            <p:nvPr/>
          </p:nvPicPr>
          <p:blipFill>
            <a:blip r:embed="rId3"/>
            <a:stretch>
              <a:fillRect/>
            </a:stretch>
          </p:blipFill>
          <p:spPr>
            <a:xfrm>
              <a:off x="4114800" y="1600200"/>
              <a:ext cx="381000" cy="459154"/>
            </a:xfrm>
            <a:prstGeom prst="rect">
              <a:avLst/>
            </a:prstGeom>
          </p:spPr>
        </p:pic>
        <p:pic>
          <p:nvPicPr>
            <p:cNvPr id="63" name="Picture 62"/>
            <p:cNvPicPr>
              <a:picLocks noChangeAspect="1"/>
            </p:cNvPicPr>
            <p:nvPr/>
          </p:nvPicPr>
          <p:blipFill>
            <a:blip r:embed="rId3"/>
            <a:stretch>
              <a:fillRect/>
            </a:stretch>
          </p:blipFill>
          <p:spPr>
            <a:xfrm>
              <a:off x="4343400" y="1752600"/>
              <a:ext cx="381000" cy="459154"/>
            </a:xfrm>
            <a:prstGeom prst="rect">
              <a:avLst/>
            </a:prstGeom>
          </p:spPr>
        </p:pic>
        <p:pic>
          <p:nvPicPr>
            <p:cNvPr id="64" name="Picture 63"/>
            <p:cNvPicPr>
              <a:picLocks noChangeAspect="1"/>
            </p:cNvPicPr>
            <p:nvPr/>
          </p:nvPicPr>
          <p:blipFill>
            <a:blip r:embed="rId3"/>
            <a:stretch>
              <a:fillRect/>
            </a:stretch>
          </p:blipFill>
          <p:spPr>
            <a:xfrm>
              <a:off x="3657600" y="1600200"/>
              <a:ext cx="381000" cy="459154"/>
            </a:xfrm>
            <a:prstGeom prst="rect">
              <a:avLst/>
            </a:prstGeom>
          </p:spPr>
        </p:pic>
      </p:grpSp>
      <p:sp>
        <p:nvSpPr>
          <p:cNvPr id="5" name="Footer Placeholder 4">
            <a:extLst>
              <a:ext uri="{FF2B5EF4-FFF2-40B4-BE49-F238E27FC236}">
                <a16:creationId xmlns:a16="http://schemas.microsoft.com/office/drawing/2014/main" id="{7BFF644C-41E0-3F92-5532-409212B4E56E}"/>
              </a:ext>
            </a:extLst>
          </p:cNvPr>
          <p:cNvSpPr>
            <a:spLocks noGrp="1"/>
          </p:cNvSpPr>
          <p:nvPr>
            <p:ph type="ftr" sz="quarter" idx="11"/>
          </p:nvPr>
        </p:nvSpPr>
        <p:spPr/>
        <p:txBody>
          <a:bodyPr/>
          <a:lstStyle/>
          <a:p>
            <a:pPr algn="l"/>
            <a:r>
              <a:rPr lang="en-GB"/>
              <a:t>CIS041-3 Advanced Information Technology</a:t>
            </a:r>
            <a:endParaRPr lang="en-US" dirty="0"/>
          </a:p>
        </p:txBody>
      </p:sp>
    </p:spTree>
    <p:extLst>
      <p:ext uri="{BB962C8B-B14F-4D97-AF65-F5344CB8AC3E}">
        <p14:creationId xmlns:p14="http://schemas.microsoft.com/office/powerpoint/2010/main" val="1671430843"/>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37890" name="Rectangle 2050"/>
          <p:cNvSpPr>
            <a:spLocks noGrp="1" noChangeArrowheads="1"/>
          </p:cNvSpPr>
          <p:nvPr>
            <p:ph type="title"/>
          </p:nvPr>
        </p:nvSpPr>
        <p:spPr/>
        <p:txBody>
          <a:bodyPr/>
          <a:lstStyle/>
          <a:p>
            <a:pPr eaLnBrk="1" hangingPunct="1"/>
            <a:r>
              <a:rPr lang="en-US" dirty="0"/>
              <a:t>Initial stages of text processing</a:t>
            </a:r>
          </a:p>
        </p:txBody>
      </p:sp>
      <p:sp>
        <p:nvSpPr>
          <p:cNvPr id="37891" name="Rectangle 2051"/>
          <p:cNvSpPr>
            <a:spLocks noGrp="1" noChangeArrowheads="1"/>
          </p:cNvSpPr>
          <p:nvPr>
            <p:ph idx="1"/>
          </p:nvPr>
        </p:nvSpPr>
        <p:spPr>
          <a:xfrm>
            <a:off x="827584" y="1556792"/>
            <a:ext cx="7783016" cy="4680520"/>
          </a:xfrm>
        </p:spPr>
        <p:txBody>
          <a:bodyPr>
            <a:normAutofit fontScale="92500" lnSpcReduction="10000"/>
          </a:bodyPr>
          <a:lstStyle/>
          <a:p>
            <a:pPr eaLnBrk="1" hangingPunct="1"/>
            <a:r>
              <a:rPr lang="en-US" dirty="0">
                <a:sym typeface="Symbol" charset="2"/>
              </a:rPr>
              <a:t>Tokenization</a:t>
            </a:r>
          </a:p>
          <a:p>
            <a:pPr lvl="1" eaLnBrk="1" hangingPunct="1"/>
            <a:r>
              <a:rPr lang="en-US" dirty="0">
                <a:sym typeface="Symbol" charset="2"/>
              </a:rPr>
              <a:t>Cut character sequence into word tokens</a:t>
            </a:r>
          </a:p>
          <a:p>
            <a:pPr lvl="2" eaLnBrk="1" hangingPunct="1"/>
            <a:r>
              <a:rPr lang="en-US" dirty="0">
                <a:sym typeface="Symbol" charset="2"/>
              </a:rPr>
              <a:t>Deal with </a:t>
            </a:r>
            <a:r>
              <a:rPr lang="en-US" b="1" i="1" dirty="0">
                <a:sym typeface="Symbol" charset="2"/>
              </a:rPr>
              <a:t>“John’s”</a:t>
            </a:r>
            <a:r>
              <a:rPr lang="en-US" dirty="0">
                <a:sym typeface="Symbol" charset="2"/>
              </a:rPr>
              <a:t>, </a:t>
            </a:r>
            <a:r>
              <a:rPr lang="en-US" b="1" i="1" dirty="0">
                <a:sym typeface="Symbol" charset="2"/>
              </a:rPr>
              <a:t>a state-of-the-art solution</a:t>
            </a:r>
          </a:p>
          <a:p>
            <a:pPr eaLnBrk="1" hangingPunct="1"/>
            <a:r>
              <a:rPr lang="en-US" dirty="0">
                <a:sym typeface="Symbol" charset="2"/>
              </a:rPr>
              <a:t>Normalization</a:t>
            </a:r>
          </a:p>
          <a:p>
            <a:pPr lvl="1" eaLnBrk="1" hangingPunct="1"/>
            <a:r>
              <a:rPr lang="en-US" dirty="0">
                <a:sym typeface="Symbol" charset="2"/>
              </a:rPr>
              <a:t>Map text and query term to same form</a:t>
            </a:r>
          </a:p>
          <a:p>
            <a:pPr lvl="2" eaLnBrk="1" hangingPunct="1"/>
            <a:r>
              <a:rPr lang="en-US" dirty="0">
                <a:sym typeface="Symbol" charset="2"/>
              </a:rPr>
              <a:t>You want </a:t>
            </a:r>
            <a:r>
              <a:rPr lang="en-US" b="1" i="1" dirty="0">
                <a:sym typeface="Symbol" charset="2"/>
              </a:rPr>
              <a:t>U.S.A.</a:t>
            </a:r>
            <a:r>
              <a:rPr lang="en-US" dirty="0">
                <a:sym typeface="Symbol" charset="2"/>
              </a:rPr>
              <a:t> and </a:t>
            </a:r>
            <a:r>
              <a:rPr lang="en-US" b="1" i="1" dirty="0">
                <a:sym typeface="Symbol" charset="2"/>
              </a:rPr>
              <a:t>USA </a:t>
            </a:r>
            <a:r>
              <a:rPr lang="en-US" dirty="0">
                <a:sym typeface="Symbol" charset="2"/>
              </a:rPr>
              <a:t>to match</a:t>
            </a:r>
          </a:p>
          <a:p>
            <a:pPr eaLnBrk="1" hangingPunct="1"/>
            <a:r>
              <a:rPr lang="en-US" dirty="0">
                <a:sym typeface="Symbol" charset="2"/>
              </a:rPr>
              <a:t>Stemming</a:t>
            </a:r>
          </a:p>
          <a:p>
            <a:pPr lvl="1" eaLnBrk="1" hangingPunct="1"/>
            <a:r>
              <a:rPr lang="en-US" dirty="0">
                <a:sym typeface="Symbol" charset="2"/>
              </a:rPr>
              <a:t>We may wish different forms of a root to match</a:t>
            </a:r>
          </a:p>
          <a:p>
            <a:pPr lvl="2" eaLnBrk="1" hangingPunct="1"/>
            <a:r>
              <a:rPr lang="en-US" b="1" i="1" dirty="0">
                <a:sym typeface="Symbol" charset="2"/>
              </a:rPr>
              <a:t>authorize</a:t>
            </a:r>
            <a:r>
              <a:rPr lang="en-US" dirty="0">
                <a:sym typeface="Symbol" charset="2"/>
              </a:rPr>
              <a:t>,</a:t>
            </a:r>
            <a:r>
              <a:rPr lang="en-US" b="1" i="1" dirty="0">
                <a:sym typeface="Symbol" charset="2"/>
              </a:rPr>
              <a:t> authorization</a:t>
            </a:r>
          </a:p>
          <a:p>
            <a:pPr eaLnBrk="1" hangingPunct="1"/>
            <a:r>
              <a:rPr lang="en-US" dirty="0">
                <a:sym typeface="Symbol" charset="2"/>
              </a:rPr>
              <a:t>Stop words</a:t>
            </a:r>
          </a:p>
          <a:p>
            <a:pPr lvl="1" eaLnBrk="1" hangingPunct="1"/>
            <a:r>
              <a:rPr lang="en-US" dirty="0">
                <a:sym typeface="Symbol" charset="2"/>
              </a:rPr>
              <a:t>We may omit very common words (or not)</a:t>
            </a:r>
          </a:p>
          <a:p>
            <a:pPr lvl="2" eaLnBrk="1" hangingPunct="1"/>
            <a:r>
              <a:rPr lang="en-US" b="1" i="1" dirty="0">
                <a:sym typeface="Symbol" charset="2"/>
              </a:rPr>
              <a:t>the, a, to, of</a:t>
            </a:r>
          </a:p>
        </p:txBody>
      </p:sp>
      <p:sp>
        <p:nvSpPr>
          <p:cNvPr id="2" name="Footer Placeholder 1">
            <a:extLst>
              <a:ext uri="{FF2B5EF4-FFF2-40B4-BE49-F238E27FC236}">
                <a16:creationId xmlns:a16="http://schemas.microsoft.com/office/drawing/2014/main" id="{F61A7E5E-D9E5-A2FB-4783-4EB4B604027C}"/>
              </a:ext>
            </a:extLst>
          </p:cNvPr>
          <p:cNvSpPr>
            <a:spLocks noGrp="1"/>
          </p:cNvSpPr>
          <p:nvPr>
            <p:ph type="ftr" sz="quarter" idx="11"/>
          </p:nvPr>
        </p:nvSpPr>
        <p:spPr/>
        <p:txBody>
          <a:bodyPr/>
          <a:lstStyle/>
          <a:p>
            <a:pPr algn="l"/>
            <a:r>
              <a:rPr lang="en-GB"/>
              <a:t>CIS041-3 Advanced Information Technology</a:t>
            </a:r>
            <a:endParaRPr lang="en-US" dirty="0"/>
          </a:p>
        </p:txBody>
      </p:sp>
    </p:spTree>
    <p:extLst>
      <p:ext uri="{BB962C8B-B14F-4D97-AF65-F5344CB8AC3E}">
        <p14:creationId xmlns:p14="http://schemas.microsoft.com/office/powerpoint/2010/main" val="3063124480"/>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8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8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8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89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89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789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89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891">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891">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891">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789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1" name="Rectangle 9"/>
          <p:cNvSpPr>
            <a:spLocks noGrp="1" noChangeArrowheads="1"/>
          </p:cNvSpPr>
          <p:nvPr>
            <p:ph type="title"/>
          </p:nvPr>
        </p:nvSpPr>
        <p:spPr/>
        <p:txBody>
          <a:bodyPr/>
          <a:lstStyle/>
          <a:p>
            <a:pPr eaLnBrk="1" hangingPunct="1"/>
            <a:r>
              <a:rPr lang="en-US">
                <a:latin typeface="Calibri" charset="0"/>
                <a:ea typeface="ＭＳ Ｐゴシック" charset="0"/>
                <a:cs typeface="ＭＳ Ｐゴシック" charset="0"/>
              </a:rPr>
              <a:t>Indexer steps: Token sequence</a:t>
            </a:r>
          </a:p>
        </p:txBody>
      </p:sp>
      <p:sp>
        <p:nvSpPr>
          <p:cNvPr id="37892" name="Rectangle 2"/>
          <p:cNvSpPr>
            <a:spLocks noGrp="1" noChangeArrowheads="1"/>
          </p:cNvSpPr>
          <p:nvPr>
            <p:ph idx="1"/>
          </p:nvPr>
        </p:nvSpPr>
        <p:spPr>
          <a:xfrm>
            <a:off x="457200" y="1752600"/>
            <a:ext cx="6781800" cy="914400"/>
          </a:xfrm>
        </p:spPr>
        <p:txBody>
          <a:bodyPr/>
          <a:lstStyle/>
          <a:p>
            <a:pPr eaLnBrk="1" hangingPunct="1">
              <a:lnSpc>
                <a:spcPct val="90000"/>
              </a:lnSpc>
            </a:pPr>
            <a:r>
              <a:rPr lang="en-US" sz="2200">
                <a:latin typeface="Calibri" charset="0"/>
                <a:ea typeface="ＭＳ Ｐゴシック" charset="0"/>
                <a:cs typeface="ＭＳ Ｐゴシック" charset="0"/>
              </a:rPr>
              <a:t>Sequence of (Modified token, Document ID) pairs.</a:t>
            </a:r>
          </a:p>
        </p:txBody>
      </p:sp>
      <p:sp>
        <p:nvSpPr>
          <p:cNvPr id="37893" name="Rectangle 3"/>
          <p:cNvSpPr>
            <a:spLocks noChangeArrowheads="1"/>
          </p:cNvSpPr>
          <p:nvPr/>
        </p:nvSpPr>
        <p:spPr bwMode="auto">
          <a:xfrm>
            <a:off x="180975" y="3886199"/>
            <a:ext cx="2838450" cy="1562100"/>
          </a:xfrm>
          <a:prstGeom prst="rect">
            <a:avLst/>
          </a:prstGeom>
          <a:solidFill>
            <a:schemeClr val="accent1">
              <a:alpha val="50195"/>
            </a:schemeClr>
          </a:solidFill>
          <a:ln w="9525">
            <a:solidFill>
              <a:schemeClr val="tx1"/>
            </a:solidFill>
            <a:miter lim="800000"/>
            <a:headEnd/>
            <a:tailEnd/>
          </a:ln>
        </p:spPr>
        <p:txBody>
          <a:bodyPr wrap="none" anchor="ctr">
            <a:spAutoFit/>
          </a:bodyPr>
          <a:lstStyle/>
          <a:p>
            <a:pPr algn="ctr"/>
            <a:r>
              <a:rPr lang="en-US" dirty="0">
                <a:latin typeface="Arial" charset="0"/>
              </a:rPr>
              <a:t>I did enact Julius</a:t>
            </a:r>
          </a:p>
          <a:p>
            <a:pPr algn="ctr"/>
            <a:r>
              <a:rPr lang="en-US" dirty="0">
                <a:latin typeface="Arial" charset="0"/>
              </a:rPr>
              <a:t>Caesar I was killed </a:t>
            </a:r>
          </a:p>
          <a:p>
            <a:pPr algn="ctr"/>
            <a:r>
              <a:rPr lang="en-US" dirty="0" err="1">
                <a:latin typeface="Arial" charset="0"/>
              </a:rPr>
              <a:t>i</a:t>
            </a:r>
            <a:r>
              <a:rPr lang="en-US" dirty="0">
                <a:latin typeface="Arial" charset="0"/>
              </a:rPr>
              <a:t>’ the Capitol; </a:t>
            </a:r>
          </a:p>
          <a:p>
            <a:pPr algn="ctr"/>
            <a:r>
              <a:rPr lang="en-US" dirty="0">
                <a:latin typeface="Arial" charset="0"/>
              </a:rPr>
              <a:t>Brutus killed me.</a:t>
            </a:r>
          </a:p>
        </p:txBody>
      </p:sp>
      <p:sp>
        <p:nvSpPr>
          <p:cNvPr id="37894" name="Text Box 4"/>
          <p:cNvSpPr txBox="1">
            <a:spLocks noChangeArrowheads="1"/>
          </p:cNvSpPr>
          <p:nvPr/>
        </p:nvSpPr>
        <p:spPr bwMode="auto">
          <a:xfrm>
            <a:off x="1248716" y="2971800"/>
            <a:ext cx="9207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dirty="0">
                <a:latin typeface="Arial" charset="0"/>
              </a:rPr>
              <a:t>Doc 1</a:t>
            </a:r>
          </a:p>
        </p:txBody>
      </p:sp>
      <p:sp>
        <p:nvSpPr>
          <p:cNvPr id="37895" name="Rectangle 5"/>
          <p:cNvSpPr>
            <a:spLocks noChangeArrowheads="1"/>
          </p:cNvSpPr>
          <p:nvPr/>
        </p:nvSpPr>
        <p:spPr bwMode="auto">
          <a:xfrm>
            <a:off x="3230910" y="3886199"/>
            <a:ext cx="3195638" cy="1562100"/>
          </a:xfrm>
          <a:prstGeom prst="rect">
            <a:avLst/>
          </a:prstGeom>
          <a:solidFill>
            <a:schemeClr val="accent1">
              <a:alpha val="50195"/>
            </a:schemeClr>
          </a:solidFill>
          <a:ln w="9525">
            <a:solidFill>
              <a:schemeClr val="tx1"/>
            </a:solidFill>
            <a:miter lim="800000"/>
            <a:headEnd/>
            <a:tailEnd/>
          </a:ln>
        </p:spPr>
        <p:txBody>
          <a:bodyPr wrap="none" anchor="ctr">
            <a:spAutoFit/>
          </a:bodyPr>
          <a:lstStyle/>
          <a:p>
            <a:pPr algn="ctr"/>
            <a:r>
              <a:rPr lang="en-US" dirty="0">
                <a:latin typeface="Arial" charset="0"/>
              </a:rPr>
              <a:t>So let it be with</a:t>
            </a:r>
          </a:p>
          <a:p>
            <a:pPr algn="ctr"/>
            <a:r>
              <a:rPr lang="en-US" dirty="0">
                <a:latin typeface="Arial" charset="0"/>
              </a:rPr>
              <a:t>Caesar. The noble</a:t>
            </a:r>
          </a:p>
          <a:p>
            <a:pPr algn="ctr"/>
            <a:r>
              <a:rPr lang="en-US" dirty="0">
                <a:latin typeface="Arial" charset="0"/>
              </a:rPr>
              <a:t>Brutus hath told you</a:t>
            </a:r>
          </a:p>
          <a:p>
            <a:pPr algn="ctr"/>
            <a:r>
              <a:rPr lang="en-US" dirty="0">
                <a:latin typeface="Arial" charset="0"/>
              </a:rPr>
              <a:t>Caesar was ambitious</a:t>
            </a:r>
          </a:p>
        </p:txBody>
      </p:sp>
      <p:sp>
        <p:nvSpPr>
          <p:cNvPr id="37896" name="Text Box 6"/>
          <p:cNvSpPr txBox="1">
            <a:spLocks noChangeArrowheads="1"/>
          </p:cNvSpPr>
          <p:nvPr/>
        </p:nvSpPr>
        <p:spPr bwMode="auto">
          <a:xfrm>
            <a:off x="3842544" y="2958662"/>
            <a:ext cx="9207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dirty="0">
                <a:latin typeface="Arial" charset="0"/>
              </a:rPr>
              <a:t>Doc 2</a:t>
            </a:r>
          </a:p>
        </p:txBody>
      </p:sp>
      <p:graphicFrame>
        <p:nvGraphicFramePr>
          <p:cNvPr id="37890" name="Object 4"/>
          <p:cNvGraphicFramePr>
            <a:graphicFrameLocks noChangeAspect="1"/>
          </p:cNvGraphicFramePr>
          <p:nvPr>
            <p:extLst>
              <p:ext uri="{D42A27DB-BD31-4B8C-83A1-F6EECF244321}">
                <p14:modId xmlns:p14="http://schemas.microsoft.com/office/powerpoint/2010/main" val="4273539261"/>
              </p:ext>
            </p:extLst>
          </p:nvPr>
        </p:nvGraphicFramePr>
        <p:xfrm>
          <a:off x="7357122" y="1421606"/>
          <a:ext cx="1319213" cy="4929187"/>
        </p:xfrm>
        <a:graphic>
          <a:graphicData uri="http://schemas.openxmlformats.org/presentationml/2006/ole">
            <mc:AlternateContent xmlns:mc="http://schemas.openxmlformats.org/markup-compatibility/2006">
              <mc:Choice xmlns:v="urn:schemas-microsoft-com:vml" Requires="v">
                <p:oleObj name="Worksheet" r:id="rId2" imgW="1358900" imgH="5080000" progId="Excel.Sheet.8">
                  <p:embed/>
                </p:oleObj>
              </mc:Choice>
              <mc:Fallback>
                <p:oleObj name="Worksheet" r:id="rId2" imgW="1358900" imgH="5080000" progId="Excel.Sheet.8">
                  <p:embed/>
                  <p:pic>
                    <p:nvPicPr>
                      <p:cNvPr id="3789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7122" y="1421606"/>
                        <a:ext cx="1319213" cy="49291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11624" name="Line 8"/>
          <p:cNvSpPr>
            <a:spLocks noChangeShapeType="1"/>
          </p:cNvSpPr>
          <p:nvPr/>
        </p:nvSpPr>
        <p:spPr bwMode="auto">
          <a:xfrm>
            <a:off x="5764651" y="3331779"/>
            <a:ext cx="1371600" cy="0"/>
          </a:xfrm>
          <a:prstGeom prst="line">
            <a:avLst/>
          </a:prstGeom>
          <a:noFill/>
          <a:ln w="76200">
            <a:solidFill>
              <a:schemeClr val="tx1"/>
            </a:solidFill>
            <a:round/>
            <a:headEnd/>
            <a:tailEnd type="triangle" w="med" len="med"/>
          </a:ln>
          <a:effectLst>
            <a:outerShdw dist="35921" dir="2700000" algn="ctr" rotWithShape="0">
              <a:schemeClr val="bg2"/>
            </a:outerShdw>
          </a:effectLst>
        </p:spPr>
        <p:txBody>
          <a:bodyPr wrap="none" anchor="ctr"/>
          <a:lstStyle/>
          <a:p>
            <a:pPr>
              <a:defRPr/>
            </a:pPr>
            <a:endParaRPr lang="en-US">
              <a:latin typeface="Lucida Sans" pitchFamily="34" charset="0"/>
              <a:ea typeface="+mn-ea"/>
              <a:cs typeface="+mn-cs"/>
            </a:endParaRPr>
          </a:p>
        </p:txBody>
      </p:sp>
      <p:sp>
        <p:nvSpPr>
          <p:cNvPr id="37898" name="TextBox 9"/>
          <p:cNvSpPr txBox="1">
            <a:spLocks noChangeArrowheads="1"/>
          </p:cNvSpPr>
          <p:nvPr/>
        </p:nvSpPr>
        <p:spPr bwMode="auto">
          <a:xfrm>
            <a:off x="7620000" y="-33338"/>
            <a:ext cx="968375"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1.2</a:t>
            </a:r>
          </a:p>
        </p:txBody>
      </p:sp>
      <p:sp>
        <p:nvSpPr>
          <p:cNvPr id="2" name="Footer Placeholder 1">
            <a:extLst>
              <a:ext uri="{FF2B5EF4-FFF2-40B4-BE49-F238E27FC236}">
                <a16:creationId xmlns:a16="http://schemas.microsoft.com/office/drawing/2014/main" id="{70132026-0C07-E5A0-FEAD-EF5D936EF31A}"/>
              </a:ext>
            </a:extLst>
          </p:cNvPr>
          <p:cNvSpPr>
            <a:spLocks noGrp="1"/>
          </p:cNvSpPr>
          <p:nvPr>
            <p:ph type="ftr" sz="quarter" idx="11"/>
          </p:nvPr>
        </p:nvSpPr>
        <p:spPr/>
        <p:txBody>
          <a:bodyPr/>
          <a:lstStyle/>
          <a:p>
            <a:pPr algn="l"/>
            <a:r>
              <a:rPr lang="en-GB"/>
              <a:t>CIS041-3 Advanced Information Technology</a:t>
            </a:r>
            <a:endParaRPr lang="en-US" dirty="0"/>
          </a:p>
        </p:txBody>
      </p:sp>
    </p:spTree>
  </p:cSld>
  <p:clrMapOvr>
    <a:masterClrMapping/>
  </p:clrMapOvr>
  <p:transition spd="slow">
    <p:zoom dir="in"/>
  </p:transition>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6" name="Rectangle 5"/>
          <p:cNvSpPr>
            <a:spLocks noGrp="1" noChangeArrowheads="1"/>
          </p:cNvSpPr>
          <p:nvPr>
            <p:ph type="title"/>
          </p:nvPr>
        </p:nvSpPr>
        <p:spPr/>
        <p:txBody>
          <a:bodyPr/>
          <a:lstStyle/>
          <a:p>
            <a:pPr eaLnBrk="1" hangingPunct="1"/>
            <a:r>
              <a:rPr lang="en-US">
                <a:latin typeface="Calibri" charset="0"/>
                <a:ea typeface="ＭＳ Ｐゴシック" charset="0"/>
                <a:cs typeface="ＭＳ Ｐゴシック" charset="0"/>
              </a:rPr>
              <a:t>Indexer steps: Sort</a:t>
            </a:r>
          </a:p>
        </p:txBody>
      </p:sp>
      <p:sp>
        <p:nvSpPr>
          <p:cNvPr id="38917" name="Rectangle 2"/>
          <p:cNvSpPr>
            <a:spLocks noGrp="1" noChangeArrowheads="1"/>
          </p:cNvSpPr>
          <p:nvPr>
            <p:ph idx="1"/>
          </p:nvPr>
        </p:nvSpPr>
        <p:spPr>
          <a:xfrm>
            <a:off x="457200" y="1676400"/>
            <a:ext cx="4572000" cy="609600"/>
          </a:xfrm>
        </p:spPr>
        <p:txBody>
          <a:bodyPr/>
          <a:lstStyle/>
          <a:p>
            <a:pPr eaLnBrk="1" hangingPunct="1"/>
            <a:r>
              <a:rPr lang="en-US" sz="3400" dirty="0">
                <a:latin typeface="Calibri" charset="0"/>
                <a:ea typeface="ＭＳ Ｐゴシック" charset="0"/>
                <a:cs typeface="ＭＳ Ｐゴシック" charset="0"/>
              </a:rPr>
              <a:t>Sort by terms</a:t>
            </a:r>
          </a:p>
          <a:p>
            <a:pPr lvl="1" eaLnBrk="1" hangingPunct="1"/>
            <a:r>
              <a:rPr lang="en-US" sz="3000" dirty="0">
                <a:latin typeface="Calibri" charset="0"/>
                <a:ea typeface="ＭＳ Ｐゴシック" charset="0"/>
                <a:cs typeface="ＭＳ Ｐゴシック" charset="0"/>
              </a:rPr>
              <a:t>At least conceptually</a:t>
            </a:r>
          </a:p>
          <a:p>
            <a:pPr lvl="2" eaLnBrk="1" hangingPunct="1"/>
            <a:r>
              <a:rPr lang="en-US" sz="2600" dirty="0">
                <a:latin typeface="Calibri" charset="0"/>
                <a:ea typeface="ＭＳ Ｐゴシック" charset="0"/>
                <a:cs typeface="ＭＳ Ｐゴシック" charset="0"/>
              </a:rPr>
              <a:t>And then </a:t>
            </a:r>
            <a:r>
              <a:rPr lang="en-US" sz="2600" dirty="0" err="1">
                <a:latin typeface="Calibri" charset="0"/>
                <a:ea typeface="ＭＳ Ｐゴシック" charset="0"/>
                <a:cs typeface="ＭＳ Ｐゴシック" charset="0"/>
              </a:rPr>
              <a:t>docID</a:t>
            </a:r>
            <a:endParaRPr lang="en-US" sz="2600" dirty="0">
              <a:latin typeface="Calibri" charset="0"/>
              <a:ea typeface="ＭＳ Ｐゴシック" charset="0"/>
              <a:cs typeface="ＭＳ Ｐゴシック" charset="0"/>
            </a:endParaRPr>
          </a:p>
        </p:txBody>
      </p:sp>
      <p:graphicFrame>
        <p:nvGraphicFramePr>
          <p:cNvPr id="38914" name="Object 2"/>
          <p:cNvGraphicFramePr>
            <a:graphicFrameLocks noChangeAspect="1"/>
          </p:cNvGraphicFramePr>
          <p:nvPr>
            <p:extLst>
              <p:ext uri="{D42A27DB-BD31-4B8C-83A1-F6EECF244321}">
                <p14:modId xmlns:p14="http://schemas.microsoft.com/office/powerpoint/2010/main" val="447646820"/>
              </p:ext>
            </p:extLst>
          </p:nvPr>
        </p:nvGraphicFramePr>
        <p:xfrm>
          <a:off x="7370762" y="1483738"/>
          <a:ext cx="1217613" cy="4922837"/>
        </p:xfrm>
        <a:graphic>
          <a:graphicData uri="http://schemas.openxmlformats.org/presentationml/2006/ole">
            <mc:AlternateContent xmlns:mc="http://schemas.openxmlformats.org/markup-compatibility/2006">
              <mc:Choice xmlns:v="urn:schemas-microsoft-com:vml" Requires="v">
                <p:oleObj name="Worksheet" r:id="rId2" imgW="1358900" imgH="5422900" progId="Excel.Sheet.8">
                  <p:embed/>
                </p:oleObj>
              </mc:Choice>
              <mc:Fallback>
                <p:oleObj name="Worksheet" r:id="rId2" imgW="1358900" imgH="5422900" progId="Excel.Sheet.8">
                  <p:embed/>
                  <p:pic>
                    <p:nvPicPr>
                      <p:cNvPr id="38914"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0762" y="1483738"/>
                        <a:ext cx="1217613" cy="492283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38918" name="Line 4"/>
          <p:cNvSpPr>
            <a:spLocks noChangeShapeType="1"/>
          </p:cNvSpPr>
          <p:nvPr/>
        </p:nvSpPr>
        <p:spPr bwMode="auto">
          <a:xfrm>
            <a:off x="6877050" y="3717032"/>
            <a:ext cx="381000" cy="0"/>
          </a:xfrm>
          <a:prstGeom prst="line">
            <a:avLst/>
          </a:prstGeom>
          <a:noFill/>
          <a:ln w="762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graphicFrame>
        <p:nvGraphicFramePr>
          <p:cNvPr id="38915" name="Object 3"/>
          <p:cNvGraphicFramePr>
            <a:graphicFrameLocks noChangeAspect="1"/>
          </p:cNvGraphicFramePr>
          <p:nvPr>
            <p:extLst>
              <p:ext uri="{D42A27DB-BD31-4B8C-83A1-F6EECF244321}">
                <p14:modId xmlns:p14="http://schemas.microsoft.com/office/powerpoint/2010/main" val="686749915"/>
              </p:ext>
            </p:extLst>
          </p:nvPr>
        </p:nvGraphicFramePr>
        <p:xfrm>
          <a:off x="5524500" y="1483738"/>
          <a:ext cx="1352550" cy="5045075"/>
        </p:xfrm>
        <a:graphic>
          <a:graphicData uri="http://schemas.openxmlformats.org/presentationml/2006/ole">
            <mc:AlternateContent xmlns:mc="http://schemas.openxmlformats.org/markup-compatibility/2006">
              <mc:Choice xmlns:v="urn:schemas-microsoft-com:vml" Requires="v">
                <p:oleObj name="Worksheet" r:id="rId4" imgW="1358900" imgH="5041900" progId="Excel.Sheet.8">
                  <p:embed/>
                </p:oleObj>
              </mc:Choice>
              <mc:Fallback>
                <p:oleObj name="Worksheet" r:id="rId4" imgW="1358900" imgH="5041900" progId="Excel.Sheet.8">
                  <p:embed/>
                  <p:pic>
                    <p:nvPicPr>
                      <p:cNvPr id="38915"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24500" y="1483738"/>
                        <a:ext cx="1352550" cy="50450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36871" name="AutoShape 7"/>
          <p:cNvSpPr>
            <a:spLocks noChangeArrowheads="1"/>
          </p:cNvSpPr>
          <p:nvPr/>
        </p:nvSpPr>
        <p:spPr bwMode="auto">
          <a:xfrm>
            <a:off x="840581" y="3826933"/>
            <a:ext cx="2932113" cy="781050"/>
          </a:xfrm>
          <a:prstGeom prst="upArrowCallout">
            <a:avLst>
              <a:gd name="adj1" fmla="val 105235"/>
              <a:gd name="adj2" fmla="val 105235"/>
              <a:gd name="adj3" fmla="val 16667"/>
              <a:gd name="adj4" fmla="val 66667"/>
            </a:avLst>
          </a:prstGeom>
          <a:solidFill>
            <a:srgbClr val="83ADC1"/>
          </a:solidFill>
          <a:ln w="9525">
            <a:solidFill>
              <a:schemeClr val="tx1"/>
            </a:solidFill>
            <a:miter lim="800000"/>
            <a:headEnd/>
            <a:tailEnd/>
          </a:ln>
        </p:spPr>
        <p:txBody>
          <a:bodyPr wrap="none" anchor="ctr">
            <a:spAutoFit/>
          </a:bodyPr>
          <a:lstStyle/>
          <a:p>
            <a:pPr algn="ctr"/>
            <a:r>
              <a:rPr lang="en-US" sz="2800" b="1" dirty="0">
                <a:latin typeface="Calibri" charset="0"/>
              </a:rPr>
              <a:t>Core indexing step</a:t>
            </a:r>
          </a:p>
        </p:txBody>
      </p:sp>
      <p:sp>
        <p:nvSpPr>
          <p:cNvPr id="38920" name="TextBox 7"/>
          <p:cNvSpPr txBox="1">
            <a:spLocks noChangeArrowheads="1"/>
          </p:cNvSpPr>
          <p:nvPr/>
        </p:nvSpPr>
        <p:spPr bwMode="auto">
          <a:xfrm>
            <a:off x="7620000" y="-33338"/>
            <a:ext cx="968375"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1.2</a:t>
            </a:r>
          </a:p>
        </p:txBody>
      </p:sp>
      <p:sp>
        <p:nvSpPr>
          <p:cNvPr id="2" name="Footer Placeholder 1">
            <a:extLst>
              <a:ext uri="{FF2B5EF4-FFF2-40B4-BE49-F238E27FC236}">
                <a16:creationId xmlns:a16="http://schemas.microsoft.com/office/drawing/2014/main" id="{4F48FE02-8059-03DC-6FE6-A7D258CF919E}"/>
              </a:ext>
            </a:extLst>
          </p:cNvPr>
          <p:cNvSpPr>
            <a:spLocks noGrp="1"/>
          </p:cNvSpPr>
          <p:nvPr>
            <p:ph type="ftr" sz="quarter" idx="11"/>
          </p:nvPr>
        </p:nvSpPr>
        <p:spPr/>
        <p:txBody>
          <a:bodyPr/>
          <a:lstStyle/>
          <a:p>
            <a:pPr algn="l"/>
            <a:r>
              <a:rPr lang="en-GB"/>
              <a:t>CIS041-3 Advanced Information Technology</a:t>
            </a:r>
            <a:endParaRPr lang="en-US" dirty="0"/>
          </a:p>
        </p:txBody>
      </p:sp>
    </p:spTree>
  </p:cSld>
  <p:clrMapOvr>
    <a:masterClrMapping/>
  </p:clrMapOvr>
  <p:transition spd="slow">
    <p:zoom dir="in"/>
  </p:transition>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9" name="Rectangle 5"/>
          <p:cNvSpPr>
            <a:spLocks noGrp="1" noChangeArrowheads="1"/>
          </p:cNvSpPr>
          <p:nvPr>
            <p:ph type="title"/>
          </p:nvPr>
        </p:nvSpPr>
        <p:spPr>
          <a:xfrm>
            <a:off x="381000" y="304800"/>
            <a:ext cx="8229600" cy="1143000"/>
          </a:xfrm>
        </p:spPr>
        <p:txBody>
          <a:bodyPr/>
          <a:lstStyle/>
          <a:p>
            <a:pPr eaLnBrk="1" hangingPunct="1"/>
            <a:r>
              <a:rPr lang="en-US">
                <a:latin typeface="Calibri" charset="0"/>
                <a:ea typeface="ＭＳ Ｐゴシック" charset="0"/>
                <a:cs typeface="ＭＳ Ｐゴシック" charset="0"/>
              </a:rPr>
              <a:t>Indexer steps: Dictionary &amp; Postings</a:t>
            </a:r>
          </a:p>
        </p:txBody>
      </p:sp>
      <p:sp>
        <p:nvSpPr>
          <p:cNvPr id="39940" name="Rectangle 2"/>
          <p:cNvSpPr>
            <a:spLocks noGrp="1" noChangeArrowheads="1"/>
          </p:cNvSpPr>
          <p:nvPr>
            <p:ph idx="1"/>
          </p:nvPr>
        </p:nvSpPr>
        <p:spPr>
          <a:xfrm>
            <a:off x="170060" y="1466953"/>
            <a:ext cx="3479304" cy="2590800"/>
          </a:xfrm>
        </p:spPr>
        <p:txBody>
          <a:bodyPr/>
          <a:lstStyle/>
          <a:p>
            <a:pPr eaLnBrk="1" hangingPunct="1">
              <a:lnSpc>
                <a:spcPct val="90000"/>
              </a:lnSpc>
            </a:pPr>
            <a:r>
              <a:rPr lang="en-US" dirty="0">
                <a:latin typeface="Calibri" charset="0"/>
                <a:ea typeface="ＭＳ Ｐゴシック" charset="0"/>
                <a:cs typeface="ＭＳ Ｐゴシック" charset="0"/>
              </a:rPr>
              <a:t>Multiple term entries in a single document are merged.</a:t>
            </a:r>
          </a:p>
          <a:p>
            <a:pPr eaLnBrk="1" hangingPunct="1">
              <a:lnSpc>
                <a:spcPct val="90000"/>
              </a:lnSpc>
            </a:pPr>
            <a:r>
              <a:rPr lang="en-US" dirty="0">
                <a:latin typeface="Calibri" charset="0"/>
                <a:ea typeface="ＭＳ Ｐゴシック" charset="0"/>
                <a:cs typeface="ＭＳ Ｐゴシック" charset="0"/>
              </a:rPr>
              <a:t>Split into Dictionary and Postings</a:t>
            </a:r>
          </a:p>
          <a:p>
            <a:pPr eaLnBrk="1" hangingPunct="1">
              <a:lnSpc>
                <a:spcPct val="90000"/>
              </a:lnSpc>
            </a:pPr>
            <a:r>
              <a:rPr lang="en-US" dirty="0">
                <a:latin typeface="Calibri" charset="0"/>
                <a:ea typeface="ＭＳ Ｐゴシック" charset="0"/>
                <a:cs typeface="ＭＳ Ｐゴシック" charset="0"/>
              </a:rPr>
              <a:t>Doc. frequency information is added.</a:t>
            </a:r>
          </a:p>
        </p:txBody>
      </p:sp>
      <p:sp>
        <p:nvSpPr>
          <p:cNvPr id="39941" name="Line 4"/>
          <p:cNvSpPr>
            <a:spLocks noChangeShapeType="1"/>
          </p:cNvSpPr>
          <p:nvPr/>
        </p:nvSpPr>
        <p:spPr bwMode="auto">
          <a:xfrm>
            <a:off x="5334000" y="3657600"/>
            <a:ext cx="685800" cy="0"/>
          </a:xfrm>
          <a:prstGeom prst="line">
            <a:avLst/>
          </a:prstGeom>
          <a:noFill/>
          <a:ln w="762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graphicFrame>
        <p:nvGraphicFramePr>
          <p:cNvPr id="39938" name="Object 35"/>
          <p:cNvGraphicFramePr>
            <a:graphicFrameLocks noChangeAspect="1"/>
          </p:cNvGraphicFramePr>
          <p:nvPr>
            <p:extLst>
              <p:ext uri="{D42A27DB-BD31-4B8C-83A1-F6EECF244321}">
                <p14:modId xmlns:p14="http://schemas.microsoft.com/office/powerpoint/2010/main" val="2493905441"/>
              </p:ext>
            </p:extLst>
          </p:nvPr>
        </p:nvGraphicFramePr>
        <p:xfrm>
          <a:off x="3958047" y="1466953"/>
          <a:ext cx="1217613" cy="4921250"/>
        </p:xfrm>
        <a:graphic>
          <a:graphicData uri="http://schemas.openxmlformats.org/presentationml/2006/ole">
            <mc:AlternateContent xmlns:mc="http://schemas.openxmlformats.org/markup-compatibility/2006">
              <mc:Choice xmlns:v="urn:schemas-microsoft-com:vml" Requires="v">
                <p:oleObj name="Worksheet" r:id="rId2" imgW="1358900" imgH="5422900" progId="Excel.Sheet.8">
                  <p:embed/>
                </p:oleObj>
              </mc:Choice>
              <mc:Fallback>
                <p:oleObj name="Worksheet" r:id="rId2" imgW="1358900" imgH="5422900" progId="Excel.Sheet.8">
                  <p:embed/>
                  <p:pic>
                    <p:nvPicPr>
                      <p:cNvPr id="39938" name="Object 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8047" y="1466953"/>
                        <a:ext cx="1217613" cy="49212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13671" name="AutoShape 7"/>
          <p:cNvSpPr>
            <a:spLocks noChangeArrowheads="1"/>
          </p:cNvSpPr>
          <p:nvPr/>
        </p:nvSpPr>
        <p:spPr bwMode="auto">
          <a:xfrm>
            <a:off x="685800" y="5311775"/>
            <a:ext cx="2317750" cy="1241425"/>
          </a:xfrm>
          <a:prstGeom prst="upArrowCallout">
            <a:avLst>
              <a:gd name="adj1" fmla="val 57858"/>
              <a:gd name="adj2" fmla="val 57858"/>
              <a:gd name="adj3" fmla="val 16667"/>
              <a:gd name="adj4" fmla="val 66667"/>
            </a:avLst>
          </a:prstGeom>
          <a:solidFill>
            <a:srgbClr val="83ADC1"/>
          </a:solidFill>
          <a:ln w="9525">
            <a:solidFill>
              <a:schemeClr val="tx1"/>
            </a:solidFill>
            <a:miter lim="800000"/>
            <a:headEnd/>
            <a:tailEnd/>
          </a:ln>
        </p:spPr>
        <p:txBody>
          <a:bodyPr wrap="none" anchor="ctr">
            <a:spAutoFit/>
          </a:bodyPr>
          <a:lstStyle/>
          <a:p>
            <a:pPr algn="ctr">
              <a:defRPr/>
            </a:pPr>
            <a:r>
              <a:rPr lang="en-US" dirty="0">
                <a:latin typeface="+mn-lt"/>
                <a:ea typeface="Arial Unicode MS" charset="0"/>
              </a:rPr>
              <a:t>Why frequency?</a:t>
            </a:r>
          </a:p>
          <a:p>
            <a:pPr algn="ctr">
              <a:defRPr/>
            </a:pPr>
            <a:r>
              <a:rPr lang="en-US" dirty="0">
                <a:latin typeface="+mn-lt"/>
                <a:ea typeface="Arial Unicode MS" charset="0"/>
              </a:rPr>
              <a:t>Will discuss later.</a:t>
            </a:r>
          </a:p>
        </p:txBody>
      </p:sp>
      <p:sp>
        <p:nvSpPr>
          <p:cNvPr id="39943" name="TextBox 7"/>
          <p:cNvSpPr txBox="1">
            <a:spLocks noChangeArrowheads="1"/>
          </p:cNvSpPr>
          <p:nvPr/>
        </p:nvSpPr>
        <p:spPr bwMode="auto">
          <a:xfrm>
            <a:off x="7620000" y="-33338"/>
            <a:ext cx="968375"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1.2</a:t>
            </a:r>
          </a:p>
        </p:txBody>
      </p:sp>
      <p:pic>
        <p:nvPicPr>
          <p:cNvPr id="39944" name="Picture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03713" y="1340768"/>
            <a:ext cx="2659287" cy="48454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413C31B9-7DD8-F740-87C1-453AA1A9C69A}"/>
              </a:ext>
            </a:extLst>
          </p:cNvPr>
          <p:cNvSpPr>
            <a:spLocks noGrp="1"/>
          </p:cNvSpPr>
          <p:nvPr>
            <p:ph type="ftr" sz="quarter" idx="11"/>
          </p:nvPr>
        </p:nvSpPr>
        <p:spPr/>
        <p:txBody>
          <a:bodyPr/>
          <a:lstStyle/>
          <a:p>
            <a:pPr algn="l"/>
            <a:r>
              <a:rPr lang="en-GB"/>
              <a:t>CIS041-3 Advanced Information Technology</a:t>
            </a:r>
            <a:endParaRPr lang="en-US" dirty="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36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71"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F11DB-7305-FBF8-8578-BD466A8A960C}"/>
              </a:ext>
            </a:extLst>
          </p:cNvPr>
          <p:cNvSpPr>
            <a:spLocks noGrp="1"/>
          </p:cNvSpPr>
          <p:nvPr>
            <p:ph type="title"/>
          </p:nvPr>
        </p:nvSpPr>
        <p:spPr/>
        <p:txBody>
          <a:bodyPr/>
          <a:lstStyle/>
          <a:p>
            <a:r>
              <a:rPr lang="en-GB" dirty="0"/>
              <a:t>1. Information seeking and Information Retrieval</a:t>
            </a:r>
            <a:br>
              <a:rPr lang="en-GB" dirty="0"/>
            </a:br>
            <a:endParaRPr lang="en-GB" dirty="0"/>
          </a:p>
        </p:txBody>
      </p:sp>
      <p:sp>
        <p:nvSpPr>
          <p:cNvPr id="3" name="Text Placeholder 2">
            <a:extLst>
              <a:ext uri="{FF2B5EF4-FFF2-40B4-BE49-F238E27FC236}">
                <a16:creationId xmlns:a16="http://schemas.microsoft.com/office/drawing/2014/main" id="{99A95647-1088-5D30-18D4-112836714B38}"/>
              </a:ext>
            </a:extLst>
          </p:cNvPr>
          <p:cNvSpPr>
            <a:spLocks noGrp="1"/>
          </p:cNvSpPr>
          <p:nvPr>
            <p:ph type="body" idx="1"/>
          </p:nvPr>
        </p:nvSpPr>
        <p:spPr/>
        <p:txBody>
          <a:bodyPr/>
          <a:lstStyle/>
          <a:p>
            <a:r>
              <a:rPr lang="en-GB" dirty="0"/>
              <a:t>Where the story starts</a:t>
            </a:r>
          </a:p>
        </p:txBody>
      </p:sp>
    </p:spTree>
    <p:extLst>
      <p:ext uri="{BB962C8B-B14F-4D97-AF65-F5344CB8AC3E}">
        <p14:creationId xmlns:p14="http://schemas.microsoft.com/office/powerpoint/2010/main" val="3617507932"/>
      </p:ext>
    </p:extLst>
  </p:cSld>
  <p:clrMapOvr>
    <a:masterClrMapping/>
  </p:clrMapOvr>
  <p:transition spd="slow">
    <p:zoom dir="in"/>
  </p:transition>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0962" name="Picture 3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524000"/>
            <a:ext cx="2801938" cy="5105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0963" name="Rectangle 30"/>
          <p:cNvSpPr>
            <a:spLocks noGrp="1" noChangeArrowheads="1"/>
          </p:cNvSpPr>
          <p:nvPr>
            <p:ph type="title"/>
          </p:nvPr>
        </p:nvSpPr>
        <p:spPr/>
        <p:txBody>
          <a:bodyPr/>
          <a:lstStyle/>
          <a:p>
            <a:pPr eaLnBrk="1" hangingPunct="1">
              <a:lnSpc>
                <a:spcPct val="80000"/>
              </a:lnSpc>
            </a:pPr>
            <a:r>
              <a:rPr lang="en-US">
                <a:latin typeface="Calibri" charset="0"/>
                <a:ea typeface="ＭＳ Ｐゴシック" charset="0"/>
                <a:cs typeface="ＭＳ Ｐゴシック" charset="0"/>
              </a:rPr>
              <a:t>Where do we pay in storage?</a:t>
            </a:r>
          </a:p>
        </p:txBody>
      </p:sp>
      <p:sp>
        <p:nvSpPr>
          <p:cNvPr id="3" name="Footer Placeholder 2">
            <a:extLst>
              <a:ext uri="{FF2B5EF4-FFF2-40B4-BE49-F238E27FC236}">
                <a16:creationId xmlns:a16="http://schemas.microsoft.com/office/drawing/2014/main" id="{E9409E70-ED27-521B-4C84-68997B6B8CB5}"/>
              </a:ext>
            </a:extLst>
          </p:cNvPr>
          <p:cNvSpPr>
            <a:spLocks noGrp="1"/>
          </p:cNvSpPr>
          <p:nvPr>
            <p:ph type="ftr" sz="quarter" idx="11"/>
          </p:nvPr>
        </p:nvSpPr>
        <p:spPr/>
        <p:txBody>
          <a:bodyPr/>
          <a:lstStyle/>
          <a:p>
            <a:pPr algn="l"/>
            <a:r>
              <a:rPr lang="en-GB"/>
              <a:t>CIS041-3 Advanced Information Technology</a:t>
            </a:r>
            <a:endParaRPr lang="en-US" dirty="0"/>
          </a:p>
        </p:txBody>
      </p:sp>
      <p:sp>
        <p:nvSpPr>
          <p:cNvPr id="40965" name="AutoShape 32"/>
          <p:cNvSpPr>
            <a:spLocks noChangeArrowheads="1"/>
          </p:cNvSpPr>
          <p:nvPr/>
        </p:nvSpPr>
        <p:spPr bwMode="auto">
          <a:xfrm>
            <a:off x="3581400" y="5867400"/>
            <a:ext cx="1189038" cy="914400"/>
          </a:xfrm>
          <a:prstGeom prst="upArrowCallout">
            <a:avLst>
              <a:gd name="adj1" fmla="val 32509"/>
              <a:gd name="adj2" fmla="val 32509"/>
              <a:gd name="adj3" fmla="val 16667"/>
              <a:gd name="adj4" fmla="val 66667"/>
            </a:avLst>
          </a:prstGeom>
          <a:solidFill>
            <a:schemeClr val="accent1">
              <a:alpha val="50195"/>
            </a:schemeClr>
          </a:solidFill>
          <a:ln w="9525">
            <a:solidFill>
              <a:schemeClr val="tx1"/>
            </a:solidFill>
            <a:miter lim="800000"/>
            <a:headEnd/>
            <a:tailEnd/>
          </a:ln>
        </p:spPr>
        <p:txBody>
          <a:bodyPr wrap="none" anchor="ctr"/>
          <a:lstStyle/>
          <a:p>
            <a:pPr algn="ctr"/>
            <a:r>
              <a:rPr lang="en-US">
                <a:latin typeface="Arial" charset="0"/>
              </a:rPr>
              <a:t>Pointers</a:t>
            </a:r>
          </a:p>
        </p:txBody>
      </p:sp>
      <p:sp>
        <p:nvSpPr>
          <p:cNvPr id="39945" name="AutoShape 33"/>
          <p:cNvSpPr>
            <a:spLocks noChangeArrowheads="1"/>
          </p:cNvSpPr>
          <p:nvPr/>
        </p:nvSpPr>
        <p:spPr bwMode="auto">
          <a:xfrm>
            <a:off x="990600" y="2890838"/>
            <a:ext cx="1600200" cy="1200150"/>
          </a:xfrm>
          <a:prstGeom prst="rightArrowCallout">
            <a:avLst>
              <a:gd name="adj1" fmla="val 25000"/>
              <a:gd name="adj2" fmla="val 25000"/>
              <a:gd name="adj3" fmla="val 37500"/>
              <a:gd name="adj4" fmla="val 66667"/>
            </a:avLst>
          </a:prstGeom>
          <a:solidFill>
            <a:schemeClr val="accent1">
              <a:alpha val="50195"/>
            </a:schemeClr>
          </a:solidFill>
          <a:ln w="9525">
            <a:solidFill>
              <a:schemeClr val="tx1"/>
            </a:solidFill>
            <a:miter lim="800000"/>
            <a:headEnd/>
            <a:tailEnd/>
          </a:ln>
        </p:spPr>
        <p:txBody>
          <a:bodyPr anchor="ctr">
            <a:spAutoFit/>
          </a:bodyPr>
          <a:lstStyle/>
          <a:p>
            <a:pPr algn="ctr"/>
            <a:r>
              <a:rPr lang="en-US" dirty="0">
                <a:latin typeface="Calibri" charset="0"/>
              </a:rPr>
              <a:t>Terms and counts</a:t>
            </a:r>
          </a:p>
        </p:txBody>
      </p:sp>
      <p:sp>
        <p:nvSpPr>
          <p:cNvPr id="115746" name="Text Box 34"/>
          <p:cNvSpPr txBox="1">
            <a:spLocks noChangeArrowheads="1"/>
          </p:cNvSpPr>
          <p:nvPr/>
        </p:nvSpPr>
        <p:spPr bwMode="auto">
          <a:xfrm>
            <a:off x="5468938" y="3573017"/>
            <a:ext cx="3141662" cy="2359620"/>
          </a:xfrm>
          <a:prstGeom prst="rect">
            <a:avLst/>
          </a:prstGeom>
          <a:solidFill>
            <a:srgbClr val="C0504D"/>
          </a:solidFill>
          <a:ln w="9525">
            <a:noFill/>
            <a:miter lim="800000"/>
            <a:headEnd/>
            <a:tailEnd/>
          </a:ln>
        </p:spPr>
        <p:txBody>
          <a:bodyPr wrap="squar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spcBef>
                <a:spcPct val="50000"/>
              </a:spcBef>
            </a:pPr>
            <a:r>
              <a:rPr lang="en-US" dirty="0">
                <a:latin typeface="+mn-lt"/>
              </a:rPr>
              <a:t>IR system implementation</a:t>
            </a:r>
          </a:p>
          <a:p>
            <a:pPr marL="434340" indent="-342900" eaLnBrk="1" hangingPunct="1">
              <a:spcBef>
                <a:spcPts val="238"/>
              </a:spcBef>
              <a:buFont typeface="Arial"/>
              <a:buChar char="•"/>
            </a:pPr>
            <a:r>
              <a:rPr lang="en-US" dirty="0">
                <a:latin typeface="+mn-lt"/>
              </a:rPr>
              <a:t>How do we index efficiently?</a:t>
            </a:r>
          </a:p>
          <a:p>
            <a:pPr marL="434340" indent="-342900" eaLnBrk="1" hangingPunct="1">
              <a:spcBef>
                <a:spcPts val="238"/>
              </a:spcBef>
              <a:buFont typeface="Arial"/>
              <a:buChar char="•"/>
            </a:pPr>
            <a:r>
              <a:rPr lang="en-US" dirty="0">
                <a:latin typeface="+mn-lt"/>
              </a:rPr>
              <a:t>How much storage do we need?</a:t>
            </a:r>
          </a:p>
        </p:txBody>
      </p:sp>
      <p:sp>
        <p:nvSpPr>
          <p:cNvPr id="40968" name="TextBox 36"/>
          <p:cNvSpPr txBox="1">
            <a:spLocks noChangeArrowheads="1"/>
          </p:cNvSpPr>
          <p:nvPr/>
        </p:nvSpPr>
        <p:spPr bwMode="auto">
          <a:xfrm>
            <a:off x="7620000" y="-33338"/>
            <a:ext cx="968375"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1.2</a:t>
            </a:r>
          </a:p>
        </p:txBody>
      </p:sp>
      <p:sp>
        <p:nvSpPr>
          <p:cNvPr id="40" name="AutoShape 5"/>
          <p:cNvSpPr>
            <a:spLocks noChangeArrowheads="1"/>
          </p:cNvSpPr>
          <p:nvPr/>
        </p:nvSpPr>
        <p:spPr bwMode="auto">
          <a:xfrm>
            <a:off x="5257800" y="1905000"/>
            <a:ext cx="1905000" cy="831850"/>
          </a:xfrm>
          <a:prstGeom prst="leftArrowCallout">
            <a:avLst>
              <a:gd name="adj1" fmla="val 25000"/>
              <a:gd name="adj2" fmla="val 25000"/>
              <a:gd name="adj3" fmla="val 41190"/>
              <a:gd name="adj4" fmla="val 66667"/>
            </a:avLst>
          </a:prstGeom>
          <a:solidFill>
            <a:schemeClr val="accent1">
              <a:alpha val="50195"/>
            </a:schemeClr>
          </a:solidFill>
          <a:ln w="9525">
            <a:solidFill>
              <a:schemeClr val="tx1"/>
            </a:solidFill>
            <a:miter lim="800000"/>
            <a:headEnd/>
            <a:tailEnd/>
          </a:ln>
        </p:spPr>
        <p:txBody>
          <a:bodyPr anchor="ctr">
            <a:spAutoFit/>
          </a:bodyPr>
          <a:lstStyle/>
          <a:p>
            <a:pPr algn="ctr"/>
            <a:r>
              <a:rPr lang="en-US">
                <a:latin typeface="Calibri" charset="0"/>
              </a:rPr>
              <a:t>Lists of docIDs</a:t>
            </a:r>
          </a:p>
        </p:txBody>
      </p:sp>
      <p:sp>
        <p:nvSpPr>
          <p:cNvPr id="2" name="TextBox 1">
            <a:extLst>
              <a:ext uri="{FF2B5EF4-FFF2-40B4-BE49-F238E27FC236}">
                <a16:creationId xmlns:a16="http://schemas.microsoft.com/office/drawing/2014/main" id="{191B5D4A-2F22-0F9D-E2B9-514E68CE3F89}"/>
              </a:ext>
            </a:extLst>
          </p:cNvPr>
          <p:cNvSpPr txBox="1"/>
          <p:nvPr/>
        </p:nvSpPr>
        <p:spPr>
          <a:xfrm>
            <a:off x="5796136" y="1390579"/>
            <a:ext cx="2739853" cy="369332"/>
          </a:xfrm>
          <a:prstGeom prst="rect">
            <a:avLst/>
          </a:prstGeom>
          <a:noFill/>
        </p:spPr>
        <p:txBody>
          <a:bodyPr wrap="none" rtlCol="0">
            <a:spAutoFit/>
          </a:bodyPr>
          <a:lstStyle/>
          <a:p>
            <a:r>
              <a:rPr lang="en-GB" sz="1800" dirty="0"/>
              <a:t>(Basic inverted index)</a:t>
            </a: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57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5" grpId="0" animBg="1"/>
      <p:bldP spid="39945" grpId="0" animBg="1"/>
      <p:bldP spid="115746" grpId="0" animBg="1" autoUpdateAnimBg="0"/>
      <p:bldP spid="40"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188AF-BF45-1263-492E-EDDD1EE8EA2E}"/>
              </a:ext>
            </a:extLst>
          </p:cNvPr>
          <p:cNvSpPr>
            <a:spLocks noGrp="1"/>
          </p:cNvSpPr>
          <p:nvPr>
            <p:ph type="title"/>
          </p:nvPr>
        </p:nvSpPr>
        <p:spPr>
          <a:xfrm>
            <a:off x="1443136" y="277898"/>
            <a:ext cx="7350968" cy="685800"/>
          </a:xfrm>
        </p:spPr>
        <p:txBody>
          <a:bodyPr/>
          <a:lstStyle/>
          <a:p>
            <a:r>
              <a:rPr lang="en-GB" dirty="0"/>
              <a:t>Other (Improved) inverted index </a:t>
            </a:r>
          </a:p>
        </p:txBody>
      </p:sp>
      <p:sp>
        <p:nvSpPr>
          <p:cNvPr id="3" name="Footer Placeholder 2">
            <a:extLst>
              <a:ext uri="{FF2B5EF4-FFF2-40B4-BE49-F238E27FC236}">
                <a16:creationId xmlns:a16="http://schemas.microsoft.com/office/drawing/2014/main" id="{4DEBD776-8B31-5E75-516F-541B6E507A96}"/>
              </a:ext>
            </a:extLst>
          </p:cNvPr>
          <p:cNvSpPr>
            <a:spLocks noGrp="1"/>
          </p:cNvSpPr>
          <p:nvPr>
            <p:ph type="ftr" sz="quarter" idx="11"/>
          </p:nvPr>
        </p:nvSpPr>
        <p:spPr/>
        <p:txBody>
          <a:bodyPr/>
          <a:lstStyle/>
          <a:p>
            <a:pPr algn="l"/>
            <a:r>
              <a:rPr lang="en-GB"/>
              <a:t>CIS041-3 Advanced Information Technology</a:t>
            </a:r>
            <a:endParaRPr lang="en-US" dirty="0"/>
          </a:p>
        </p:txBody>
      </p:sp>
      <p:sp>
        <p:nvSpPr>
          <p:cNvPr id="5" name="TextBox 4">
            <a:extLst>
              <a:ext uri="{FF2B5EF4-FFF2-40B4-BE49-F238E27FC236}">
                <a16:creationId xmlns:a16="http://schemas.microsoft.com/office/drawing/2014/main" id="{DB930980-0F0E-7128-920F-04ECB999615C}"/>
              </a:ext>
            </a:extLst>
          </p:cNvPr>
          <p:cNvSpPr txBox="1"/>
          <p:nvPr/>
        </p:nvSpPr>
        <p:spPr>
          <a:xfrm>
            <a:off x="539552" y="1273635"/>
            <a:ext cx="7350968" cy="430887"/>
          </a:xfrm>
          <a:prstGeom prst="rect">
            <a:avLst/>
          </a:prstGeom>
          <a:noFill/>
        </p:spPr>
        <p:txBody>
          <a:bodyPr wrap="square">
            <a:spAutoFit/>
          </a:bodyPr>
          <a:lstStyle/>
          <a:p>
            <a:pPr marL="342900" indent="-342900">
              <a:buFont typeface="Arial" panose="020B0604020202020204" pitchFamily="34" charset="0"/>
              <a:buChar char="•"/>
            </a:pPr>
            <a:r>
              <a:rPr lang="en-GB" dirty="0"/>
              <a:t>Add Occurrences into inverted lists</a:t>
            </a:r>
          </a:p>
        </p:txBody>
      </p:sp>
      <p:pic>
        <p:nvPicPr>
          <p:cNvPr id="7" name="Picture 6">
            <a:extLst>
              <a:ext uri="{FF2B5EF4-FFF2-40B4-BE49-F238E27FC236}">
                <a16:creationId xmlns:a16="http://schemas.microsoft.com/office/drawing/2014/main" id="{464F6F2B-9A83-3EDE-5DBC-8EDBCD0D77B6}"/>
              </a:ext>
            </a:extLst>
          </p:cNvPr>
          <p:cNvPicPr>
            <a:picLocks noChangeAspect="1"/>
          </p:cNvPicPr>
          <p:nvPr/>
        </p:nvPicPr>
        <p:blipFill>
          <a:blip r:embed="rId2"/>
          <a:stretch>
            <a:fillRect/>
          </a:stretch>
        </p:blipFill>
        <p:spPr>
          <a:xfrm>
            <a:off x="322815" y="1805163"/>
            <a:ext cx="8498370" cy="4432039"/>
          </a:xfrm>
          <a:prstGeom prst="rect">
            <a:avLst/>
          </a:prstGeom>
        </p:spPr>
      </p:pic>
    </p:spTree>
    <p:extLst>
      <p:ext uri="{BB962C8B-B14F-4D97-AF65-F5344CB8AC3E}">
        <p14:creationId xmlns:p14="http://schemas.microsoft.com/office/powerpoint/2010/main" val="549755992"/>
      </p:ext>
    </p:extLst>
  </p:cSld>
  <p:clrMapOvr>
    <a:masterClrMapping/>
  </p:clrMapOvr>
  <p:transition spd="slow">
    <p:zoom dir="in"/>
  </p:transition>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C05AB-6FA1-556A-C20A-D3A8ECB989CB}"/>
              </a:ext>
            </a:extLst>
          </p:cNvPr>
          <p:cNvSpPr>
            <a:spLocks noGrp="1"/>
          </p:cNvSpPr>
          <p:nvPr>
            <p:ph type="title"/>
          </p:nvPr>
        </p:nvSpPr>
        <p:spPr/>
        <p:txBody>
          <a:bodyPr/>
          <a:lstStyle/>
          <a:p>
            <a:r>
              <a:rPr lang="en-GB" dirty="0"/>
              <a:t>Full Inverted Indexes</a:t>
            </a:r>
          </a:p>
        </p:txBody>
      </p:sp>
      <p:sp>
        <p:nvSpPr>
          <p:cNvPr id="3" name="Footer Placeholder 2">
            <a:extLst>
              <a:ext uri="{FF2B5EF4-FFF2-40B4-BE49-F238E27FC236}">
                <a16:creationId xmlns:a16="http://schemas.microsoft.com/office/drawing/2014/main" id="{C6326B4F-1DFF-6F75-4E41-B264CC0CAFCC}"/>
              </a:ext>
            </a:extLst>
          </p:cNvPr>
          <p:cNvSpPr>
            <a:spLocks noGrp="1"/>
          </p:cNvSpPr>
          <p:nvPr>
            <p:ph type="ftr" sz="quarter" idx="10"/>
          </p:nvPr>
        </p:nvSpPr>
        <p:spPr/>
        <p:txBody>
          <a:bodyPr/>
          <a:lstStyle/>
          <a:p>
            <a:pPr algn="l"/>
            <a:r>
              <a:rPr lang="en-GB"/>
              <a:t>CIS041-3 Advanced Information Technology</a:t>
            </a:r>
            <a:endParaRPr lang="en-US" dirty="0"/>
          </a:p>
        </p:txBody>
      </p:sp>
      <p:sp>
        <p:nvSpPr>
          <p:cNvPr id="5" name="TextBox 4">
            <a:extLst>
              <a:ext uri="{FF2B5EF4-FFF2-40B4-BE49-F238E27FC236}">
                <a16:creationId xmlns:a16="http://schemas.microsoft.com/office/drawing/2014/main" id="{8B48E43D-D006-15FA-9075-AA893A679B0F}"/>
              </a:ext>
            </a:extLst>
          </p:cNvPr>
          <p:cNvSpPr txBox="1"/>
          <p:nvPr/>
        </p:nvSpPr>
        <p:spPr>
          <a:xfrm>
            <a:off x="287524" y="1268760"/>
            <a:ext cx="8568952" cy="1107996"/>
          </a:xfrm>
          <a:prstGeom prst="rect">
            <a:avLst/>
          </a:prstGeom>
          <a:noFill/>
        </p:spPr>
        <p:txBody>
          <a:bodyPr wrap="square">
            <a:spAutoFit/>
          </a:bodyPr>
          <a:lstStyle/>
          <a:p>
            <a:pPr marL="342900" indent="-342900">
              <a:buFont typeface="Arial" panose="020B0604020202020204" pitchFamily="34" charset="0"/>
              <a:buChar char="•"/>
            </a:pPr>
            <a:r>
              <a:rPr lang="en-GB" dirty="0"/>
              <a:t>The basic index is not suitable for answering phrase or proximity queries. We need to add the positions of each word in each document to the index (full inverted index)</a:t>
            </a:r>
          </a:p>
        </p:txBody>
      </p:sp>
      <p:pic>
        <p:nvPicPr>
          <p:cNvPr id="7" name="Picture 6">
            <a:extLst>
              <a:ext uri="{FF2B5EF4-FFF2-40B4-BE49-F238E27FC236}">
                <a16:creationId xmlns:a16="http://schemas.microsoft.com/office/drawing/2014/main" id="{86B3D784-2B41-F8C4-2C6D-4A310BDB8F84}"/>
              </a:ext>
            </a:extLst>
          </p:cNvPr>
          <p:cNvPicPr>
            <a:picLocks noChangeAspect="1"/>
          </p:cNvPicPr>
          <p:nvPr/>
        </p:nvPicPr>
        <p:blipFill>
          <a:blip r:embed="rId2"/>
          <a:stretch>
            <a:fillRect/>
          </a:stretch>
        </p:blipFill>
        <p:spPr>
          <a:xfrm>
            <a:off x="207869" y="2775957"/>
            <a:ext cx="8907118" cy="3134162"/>
          </a:xfrm>
          <a:prstGeom prst="rect">
            <a:avLst/>
          </a:prstGeom>
        </p:spPr>
      </p:pic>
    </p:spTree>
    <p:extLst>
      <p:ext uri="{BB962C8B-B14F-4D97-AF65-F5344CB8AC3E}">
        <p14:creationId xmlns:p14="http://schemas.microsoft.com/office/powerpoint/2010/main" val="2126732226"/>
      </p:ext>
    </p:extLst>
  </p:cSld>
  <p:clrMapOvr>
    <a:masterClrMapping/>
  </p:clrMapOvr>
  <p:transition spd="slow">
    <p:zoom dir="in"/>
  </p:transition>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10D57-86EE-8E6D-3961-66C4B8224A1D}"/>
              </a:ext>
            </a:extLst>
          </p:cNvPr>
          <p:cNvSpPr>
            <a:spLocks noGrp="1"/>
          </p:cNvSpPr>
          <p:nvPr>
            <p:ph type="title"/>
          </p:nvPr>
        </p:nvSpPr>
        <p:spPr/>
        <p:txBody>
          <a:bodyPr/>
          <a:lstStyle/>
          <a:p>
            <a:r>
              <a:rPr lang="en-GB" dirty="0"/>
              <a:t>Full Inverted Indexes</a:t>
            </a:r>
          </a:p>
        </p:txBody>
      </p:sp>
      <p:sp>
        <p:nvSpPr>
          <p:cNvPr id="3" name="Footer Placeholder 2">
            <a:extLst>
              <a:ext uri="{FF2B5EF4-FFF2-40B4-BE49-F238E27FC236}">
                <a16:creationId xmlns:a16="http://schemas.microsoft.com/office/drawing/2014/main" id="{CD7CC58F-1D7D-9755-8037-F72663B0A26A}"/>
              </a:ext>
            </a:extLst>
          </p:cNvPr>
          <p:cNvSpPr>
            <a:spLocks noGrp="1"/>
          </p:cNvSpPr>
          <p:nvPr>
            <p:ph type="ftr" sz="quarter" idx="10"/>
          </p:nvPr>
        </p:nvSpPr>
        <p:spPr/>
        <p:txBody>
          <a:bodyPr/>
          <a:lstStyle/>
          <a:p>
            <a:pPr algn="l"/>
            <a:r>
              <a:rPr lang="en-GB"/>
              <a:t>CIS041-3 Advanced Information Technology</a:t>
            </a:r>
            <a:endParaRPr lang="en-US" dirty="0"/>
          </a:p>
        </p:txBody>
      </p:sp>
      <p:pic>
        <p:nvPicPr>
          <p:cNvPr id="5" name="Picture 4">
            <a:extLst>
              <a:ext uri="{FF2B5EF4-FFF2-40B4-BE49-F238E27FC236}">
                <a16:creationId xmlns:a16="http://schemas.microsoft.com/office/drawing/2014/main" id="{35F943B4-25EE-4F4E-6BA6-A8EB0BB528A2}"/>
              </a:ext>
            </a:extLst>
          </p:cNvPr>
          <p:cNvPicPr>
            <a:picLocks noChangeAspect="1"/>
          </p:cNvPicPr>
          <p:nvPr/>
        </p:nvPicPr>
        <p:blipFill>
          <a:blip r:embed="rId2"/>
          <a:stretch>
            <a:fillRect/>
          </a:stretch>
        </p:blipFill>
        <p:spPr>
          <a:xfrm>
            <a:off x="899592" y="1367366"/>
            <a:ext cx="7884368" cy="4941954"/>
          </a:xfrm>
          <a:prstGeom prst="rect">
            <a:avLst/>
          </a:prstGeom>
        </p:spPr>
      </p:pic>
    </p:spTree>
    <p:extLst>
      <p:ext uri="{BB962C8B-B14F-4D97-AF65-F5344CB8AC3E}">
        <p14:creationId xmlns:p14="http://schemas.microsoft.com/office/powerpoint/2010/main" val="2834688230"/>
      </p:ext>
    </p:extLst>
  </p:cSld>
  <p:clrMapOvr>
    <a:masterClrMapping/>
  </p:clrMapOvr>
  <p:transition spd="slow">
    <p:zoom dir="in"/>
  </p:transition>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46FD6-995E-7D62-6B0B-A3A55C268ADC}"/>
              </a:ext>
            </a:extLst>
          </p:cNvPr>
          <p:cNvSpPr>
            <a:spLocks noGrp="1"/>
          </p:cNvSpPr>
          <p:nvPr>
            <p:ph type="title"/>
          </p:nvPr>
        </p:nvSpPr>
        <p:spPr/>
        <p:txBody>
          <a:bodyPr/>
          <a:lstStyle/>
          <a:p>
            <a:r>
              <a:rPr lang="en-GB" dirty="0"/>
              <a:t>Full Inverted Indexes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10C5E2C-D206-27ED-0644-93D6AE195126}"/>
                  </a:ext>
                </a:extLst>
              </p:cNvPr>
              <p:cNvSpPr>
                <a:spLocks noGrp="1"/>
              </p:cNvSpPr>
              <p:nvPr>
                <p:ph idx="1"/>
              </p:nvPr>
            </p:nvSpPr>
            <p:spPr>
              <a:xfrm>
                <a:off x="179512" y="1332622"/>
                <a:ext cx="8568952" cy="4680520"/>
              </a:xfrm>
            </p:spPr>
            <p:txBody>
              <a:bodyPr/>
              <a:lstStyle/>
              <a:p>
                <a:r>
                  <a:rPr lang="en-GB" sz="2400" dirty="0"/>
                  <a:t>The space required for the vocabulary is rather small</a:t>
                </a:r>
              </a:p>
              <a:p>
                <a:pPr lvl="1"/>
                <a:r>
                  <a:rPr lang="en-GB" sz="2000" dirty="0"/>
                  <a:t>For instance, in the TREC-3 collection, the vocabulary of 1 gigabyte of text occupies only 5 megabytes</a:t>
                </a:r>
              </a:p>
              <a:p>
                <a:r>
                  <a:rPr lang="en-GB" sz="2400" dirty="0"/>
                  <a:t>This may be further reduced by stemming and other (normalization) techniques</a:t>
                </a:r>
              </a:p>
              <a:p>
                <a:r>
                  <a:rPr lang="en-GB" sz="2400" dirty="0"/>
                  <a:t>Heaps’ law: the vocabulary grows as </a:t>
                </a:r>
                <a14:m>
                  <m:oMath xmlns:m="http://schemas.openxmlformats.org/officeDocument/2006/math">
                    <m:r>
                      <m:rPr>
                        <m:sty m:val="p"/>
                      </m:rPr>
                      <a:rPr lang="el-GR" sz="2400" b="0" i="1" smtClean="0">
                        <a:latin typeface="Cambria Math" panose="02040503050406030204" pitchFamily="18" charset="0"/>
                      </a:rPr>
                      <m:t>Ο</m:t>
                    </m:r>
                    <m:r>
                      <a:rPr lang="en-GB" sz="2400" b="0" i="1" smtClean="0">
                        <a:latin typeface="Cambria Math" panose="02040503050406030204" pitchFamily="18" charset="0"/>
                      </a:rPr>
                      <m:t>(</m:t>
                    </m:r>
                    <m:sSup>
                      <m:sSupPr>
                        <m:ctrlPr>
                          <a:rPr lang="en-GB" sz="2400" i="1">
                            <a:latin typeface="Cambria Math" panose="02040503050406030204" pitchFamily="18" charset="0"/>
                          </a:rPr>
                        </m:ctrlPr>
                      </m:sSupPr>
                      <m:e>
                        <m:r>
                          <m:rPr>
                            <m:nor/>
                          </m:rPr>
                          <a:rPr lang="en-GB" sz="2400" i="1" dirty="0"/>
                          <m:t>n</m:t>
                        </m:r>
                      </m:e>
                      <m:sup>
                        <m:r>
                          <m:rPr>
                            <m:sty m:val="p"/>
                          </m:rPr>
                          <a:rPr lang="el-GR" sz="2400" i="1" smtClean="0">
                            <a:latin typeface="Cambria Math" panose="02040503050406030204" pitchFamily="18" charset="0"/>
                          </a:rPr>
                          <m:t>β</m:t>
                        </m:r>
                      </m:sup>
                    </m:sSup>
                    <m:r>
                      <a:rPr lang="en-GB" sz="2400" b="0" i="1" smtClean="0">
                        <a:latin typeface="Cambria Math" panose="02040503050406030204" pitchFamily="18" charset="0"/>
                      </a:rPr>
                      <m:t>)</m:t>
                    </m:r>
                  </m:oMath>
                </a14:m>
                <a:r>
                  <a:rPr lang="en-GB" sz="2400" dirty="0"/>
                  <a:t>, where </a:t>
                </a:r>
                <a:r>
                  <a:rPr lang="en-GB" sz="2400" i="1" dirty="0"/>
                  <a:t>n</a:t>
                </a:r>
                <a:r>
                  <a:rPr lang="en-GB" sz="2400" dirty="0"/>
                  <a:t> is the collection size β is a collection-dependent constant between 0.4 </a:t>
                </a:r>
                <a:r>
                  <a:rPr lang="en-GB" sz="2400"/>
                  <a:t>and 0.6 </a:t>
                </a:r>
                <a:endParaRPr lang="en-GB" sz="2400" dirty="0"/>
              </a:p>
              <a:p>
                <a:r>
                  <a:rPr lang="en-GB" sz="2400" dirty="0"/>
                  <a:t>Document-addressing indexes are smaller, because only one occurrence per file is recorded</a:t>
                </a:r>
              </a:p>
              <a:p>
                <a:pPr lvl="1"/>
                <a:r>
                  <a:rPr lang="en-GB" sz="2000" dirty="0"/>
                  <a:t>Depending on the document (file) size, document-addressing indexes typically require 20% to 40% of the text size</a:t>
                </a:r>
              </a:p>
            </p:txBody>
          </p:sp>
        </mc:Choice>
        <mc:Fallback xmlns="">
          <p:sp>
            <p:nvSpPr>
              <p:cNvPr id="3" name="Content Placeholder 2">
                <a:extLst>
                  <a:ext uri="{FF2B5EF4-FFF2-40B4-BE49-F238E27FC236}">
                    <a16:creationId xmlns:a16="http://schemas.microsoft.com/office/drawing/2014/main" id="{110C5E2C-D206-27ED-0644-93D6AE195126}"/>
                  </a:ext>
                </a:extLst>
              </p:cNvPr>
              <p:cNvSpPr>
                <a:spLocks noGrp="1" noRot="1" noChangeAspect="1" noMove="1" noResize="1" noEditPoints="1" noAdjustHandles="1" noChangeArrowheads="1" noChangeShapeType="1" noTextEdit="1"/>
              </p:cNvSpPr>
              <p:nvPr>
                <p:ph idx="1"/>
              </p:nvPr>
            </p:nvSpPr>
            <p:spPr>
              <a:xfrm>
                <a:off x="179512" y="1332622"/>
                <a:ext cx="8568952" cy="4680520"/>
              </a:xfrm>
              <a:blipFill>
                <a:blip r:embed="rId2"/>
                <a:stretch>
                  <a:fillRect l="-1138" t="-1304" r="-996" b="-652"/>
                </a:stretch>
              </a:blipFill>
            </p:spPr>
            <p:txBody>
              <a:bodyPr/>
              <a:lstStyle/>
              <a:p>
                <a:r>
                  <a:rPr lang="en-GB">
                    <a:noFill/>
                  </a:rPr>
                  <a:t> </a:t>
                </a:r>
              </a:p>
            </p:txBody>
          </p:sp>
        </mc:Fallback>
      </mc:AlternateContent>
      <p:sp>
        <p:nvSpPr>
          <p:cNvPr id="4" name="Footer Placeholder 3">
            <a:extLst>
              <a:ext uri="{FF2B5EF4-FFF2-40B4-BE49-F238E27FC236}">
                <a16:creationId xmlns:a16="http://schemas.microsoft.com/office/drawing/2014/main" id="{71177C3E-9949-EA2B-A7C5-B021FC9CA528}"/>
              </a:ext>
            </a:extLst>
          </p:cNvPr>
          <p:cNvSpPr>
            <a:spLocks noGrp="1"/>
          </p:cNvSpPr>
          <p:nvPr>
            <p:ph type="ftr" sz="quarter" idx="11"/>
          </p:nvPr>
        </p:nvSpPr>
        <p:spPr/>
        <p:txBody>
          <a:bodyPr/>
          <a:lstStyle/>
          <a:p>
            <a:pPr algn="l"/>
            <a:r>
              <a:rPr lang="en-GB"/>
              <a:t>CIS041-3 Advanced Information Technology</a:t>
            </a:r>
            <a:endParaRPr lang="en-US" dirty="0"/>
          </a:p>
        </p:txBody>
      </p:sp>
    </p:spTree>
    <p:extLst>
      <p:ext uri="{BB962C8B-B14F-4D97-AF65-F5344CB8AC3E}">
        <p14:creationId xmlns:p14="http://schemas.microsoft.com/office/powerpoint/2010/main" val="3133185345"/>
      </p:ext>
    </p:extLst>
  </p:cSld>
  <p:clrMapOvr>
    <a:masterClrMapping/>
  </p:clrMapOvr>
  <p:transition spd="slow">
    <p:zoom dir="in"/>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B6FF9-EC3D-F992-377B-152EFCE79057}"/>
              </a:ext>
            </a:extLst>
          </p:cNvPr>
          <p:cNvSpPr>
            <a:spLocks noGrp="1"/>
          </p:cNvSpPr>
          <p:nvPr>
            <p:ph type="title"/>
          </p:nvPr>
        </p:nvSpPr>
        <p:spPr/>
        <p:txBody>
          <a:bodyPr/>
          <a:lstStyle/>
          <a:p>
            <a:r>
              <a:rPr lang="en-US" dirty="0">
                <a:latin typeface="Calibri" charset="0"/>
                <a:ea typeface="ＭＳ Ｐゴシック" charset="0"/>
                <a:cs typeface="ＭＳ Ｐゴシック" charset="0"/>
              </a:rPr>
              <a:t>Query processing with an inverted index</a:t>
            </a:r>
            <a:br>
              <a:rPr lang="en-US" dirty="0">
                <a:latin typeface="Calibri" charset="0"/>
                <a:ea typeface="ＭＳ Ｐゴシック" charset="0"/>
                <a:cs typeface="ＭＳ Ｐゴシック" charset="0"/>
              </a:rPr>
            </a:br>
            <a:endParaRPr lang="en-GB" dirty="0"/>
          </a:p>
        </p:txBody>
      </p:sp>
      <p:sp>
        <p:nvSpPr>
          <p:cNvPr id="18434" name="Rectangle 1027"/>
          <p:cNvSpPr>
            <a:spLocks noGrp="1" noChangeArrowheads="1"/>
          </p:cNvSpPr>
          <p:nvPr>
            <p:ph type="body" idx="1"/>
          </p:nvPr>
        </p:nvSpPr>
        <p:spPr/>
        <p:txBody>
          <a:bodyPr/>
          <a:lstStyle/>
          <a:p>
            <a:pPr eaLnBrk="1" hangingPunct="1"/>
            <a:r>
              <a:rPr lang="en-US" dirty="0">
                <a:latin typeface="Calibri" charset="0"/>
                <a:ea typeface="ＭＳ Ｐゴシック" charset="0"/>
                <a:cs typeface="ＭＳ Ｐゴシック" charset="0"/>
              </a:rPr>
              <a:t>How inverted index can be used to answer a query?</a:t>
            </a:r>
          </a:p>
        </p:txBody>
      </p:sp>
    </p:spTree>
    <p:extLst>
      <p:ext uri="{BB962C8B-B14F-4D97-AF65-F5344CB8AC3E}">
        <p14:creationId xmlns:p14="http://schemas.microsoft.com/office/powerpoint/2010/main" val="426666297"/>
      </p:ext>
    </p:extLst>
  </p:cSld>
  <p:clrMapOvr>
    <a:masterClrMapping/>
  </p:clrMapOvr>
  <p:transition spd="slow">
    <p:zoom dir="in"/>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050"/>
          <p:cNvSpPr>
            <a:spLocks noGrp="1" noChangeArrowheads="1"/>
          </p:cNvSpPr>
          <p:nvPr>
            <p:ph type="title"/>
          </p:nvPr>
        </p:nvSpPr>
        <p:spPr>
          <a:xfrm>
            <a:off x="1353778" y="316267"/>
            <a:ext cx="7494984" cy="685800"/>
          </a:xfrm>
        </p:spPr>
        <p:txBody>
          <a:bodyPr/>
          <a:lstStyle/>
          <a:p>
            <a:pPr eaLnBrk="1" hangingPunct="1"/>
            <a:r>
              <a:rPr lang="en-US" dirty="0">
                <a:latin typeface="Calibri" charset="0"/>
                <a:ea typeface="ＭＳ Ｐゴシック" charset="0"/>
                <a:cs typeface="ＭＳ Ｐゴシック" charset="0"/>
              </a:rPr>
              <a:t>Query processing: </a:t>
            </a:r>
            <a:r>
              <a:rPr lang="en-US" b="1" i="1" dirty="0">
                <a:latin typeface="Calibri" charset="0"/>
                <a:ea typeface="ＭＳ Ｐゴシック" charset="0"/>
              </a:rPr>
              <a:t>Brutus</a:t>
            </a:r>
            <a:r>
              <a:rPr lang="en-US" dirty="0">
                <a:latin typeface="Calibri" charset="0"/>
                <a:ea typeface="ＭＳ Ｐゴシック" charset="0"/>
              </a:rPr>
              <a:t> </a:t>
            </a:r>
            <a:r>
              <a:rPr lang="en-US" i="1" dirty="0">
                <a:latin typeface="Calibri" charset="0"/>
                <a:ea typeface="ＭＳ Ｐゴシック" charset="0"/>
              </a:rPr>
              <a:t>AND</a:t>
            </a:r>
            <a:r>
              <a:rPr lang="en-US" dirty="0">
                <a:latin typeface="Calibri" charset="0"/>
                <a:ea typeface="ＭＳ Ｐゴシック" charset="0"/>
              </a:rPr>
              <a:t> </a:t>
            </a:r>
            <a:r>
              <a:rPr lang="en-US" b="1" i="1" dirty="0">
                <a:latin typeface="Calibri" charset="0"/>
                <a:ea typeface="ＭＳ Ｐゴシック" charset="0"/>
              </a:rPr>
              <a:t>Caesar</a:t>
            </a:r>
            <a:endParaRPr lang="en-US" dirty="0">
              <a:latin typeface="Calibri" charset="0"/>
              <a:ea typeface="ＭＳ Ｐゴシック" charset="0"/>
              <a:cs typeface="ＭＳ Ｐゴシック" charset="0"/>
            </a:endParaRPr>
          </a:p>
        </p:txBody>
      </p:sp>
      <p:sp>
        <p:nvSpPr>
          <p:cNvPr id="43011" name="Rectangle 2051"/>
          <p:cNvSpPr>
            <a:spLocks noGrp="1" noChangeArrowheads="1"/>
          </p:cNvSpPr>
          <p:nvPr>
            <p:ph idx="1"/>
          </p:nvPr>
        </p:nvSpPr>
        <p:spPr>
          <a:xfrm>
            <a:off x="696168" y="1475033"/>
            <a:ext cx="8048823" cy="4680520"/>
          </a:xfrm>
        </p:spPr>
        <p:txBody>
          <a:bodyPr/>
          <a:lstStyle/>
          <a:p>
            <a:pPr marL="0" indent="0" eaLnBrk="1" hangingPunct="1">
              <a:buNone/>
            </a:pPr>
            <a:r>
              <a:rPr lang="en-US" b="1" i="1" dirty="0">
                <a:latin typeface="Calibri" charset="0"/>
                <a:ea typeface="ＭＳ Ｐゴシック" charset="0"/>
              </a:rPr>
              <a:t>Step1. locate query terms in the Dictionary</a:t>
            </a:r>
            <a:endParaRPr lang="en-US" dirty="0">
              <a:latin typeface="Calibri" charset="0"/>
              <a:ea typeface="ＭＳ Ｐゴシック" charset="0"/>
            </a:endParaRPr>
          </a:p>
          <a:p>
            <a:pPr marL="673100" lvl="1" indent="0" eaLnBrk="1" hangingPunct="1">
              <a:buNone/>
            </a:pPr>
            <a:r>
              <a:rPr lang="en-US" dirty="0">
                <a:latin typeface="Calibri" charset="0"/>
                <a:ea typeface="ＭＳ Ｐゴシック" charset="0"/>
              </a:rPr>
              <a:t>(suppose dictionary is built – next section)</a:t>
            </a:r>
          </a:p>
          <a:p>
            <a:pPr lvl="1" eaLnBrk="1" hangingPunct="1"/>
            <a:r>
              <a:rPr lang="en-US" dirty="0">
                <a:solidFill>
                  <a:srgbClr val="00B050"/>
                </a:solidFill>
                <a:latin typeface="Calibri" charset="0"/>
                <a:ea typeface="ＭＳ Ｐゴシック" charset="0"/>
              </a:rPr>
              <a:t>Locate</a:t>
            </a:r>
            <a:r>
              <a:rPr lang="en-US" dirty="0">
                <a:latin typeface="Calibri" charset="0"/>
                <a:ea typeface="ＭＳ Ｐゴシック" charset="0"/>
              </a:rPr>
              <a:t> </a:t>
            </a:r>
            <a:r>
              <a:rPr lang="en-US" b="1" i="1" dirty="0">
                <a:latin typeface="Calibri" charset="0"/>
                <a:ea typeface="ＭＳ Ｐゴシック" charset="0"/>
              </a:rPr>
              <a:t>Brutus</a:t>
            </a:r>
            <a:r>
              <a:rPr lang="en-US" dirty="0">
                <a:latin typeface="Calibri" charset="0"/>
                <a:ea typeface="ＭＳ Ｐゴシック" charset="0"/>
              </a:rPr>
              <a:t> in the Dictionary and </a:t>
            </a:r>
            <a:r>
              <a:rPr lang="en-US" dirty="0">
                <a:solidFill>
                  <a:srgbClr val="00B050"/>
                </a:solidFill>
                <a:latin typeface="Calibri" charset="0"/>
                <a:ea typeface="ＭＳ Ｐゴシック" charset="0"/>
              </a:rPr>
              <a:t>r</a:t>
            </a:r>
            <a:r>
              <a:rPr lang="en-US" sz="2400" dirty="0">
                <a:solidFill>
                  <a:srgbClr val="00B050"/>
                </a:solidFill>
                <a:latin typeface="Calibri" charset="0"/>
                <a:ea typeface="ＭＳ Ｐゴシック" charset="0"/>
              </a:rPr>
              <a:t>etrieve</a:t>
            </a:r>
            <a:r>
              <a:rPr lang="en-US" sz="2400" dirty="0">
                <a:latin typeface="Calibri" charset="0"/>
                <a:ea typeface="ＭＳ Ｐゴシック" charset="0"/>
              </a:rPr>
              <a:t> its postings (the </a:t>
            </a:r>
            <a:r>
              <a:rPr lang="en-US" sz="2400" dirty="0">
                <a:solidFill>
                  <a:srgbClr val="002060"/>
                </a:solidFill>
                <a:latin typeface="Calibri" charset="0"/>
                <a:ea typeface="ＭＳ Ｐゴシック" charset="0"/>
              </a:rPr>
              <a:t>inverted lists of Brutus</a:t>
            </a:r>
            <a:r>
              <a:rPr lang="en-US" sz="2400" dirty="0">
                <a:latin typeface="Calibri" charset="0"/>
                <a:ea typeface="ＭＳ Ｐゴシック" charset="0"/>
              </a:rPr>
              <a:t>).</a:t>
            </a:r>
          </a:p>
          <a:p>
            <a:pPr lvl="1" eaLnBrk="1" hangingPunct="1"/>
            <a:r>
              <a:rPr lang="en-US" dirty="0">
                <a:latin typeface="Calibri" charset="0"/>
                <a:ea typeface="ＭＳ Ｐゴシック" charset="0"/>
              </a:rPr>
              <a:t>Locate </a:t>
            </a:r>
            <a:r>
              <a:rPr lang="en-US" b="1" i="1" dirty="0">
                <a:latin typeface="Calibri" charset="0"/>
                <a:ea typeface="ＭＳ Ｐゴシック" charset="0"/>
              </a:rPr>
              <a:t>Caesar</a:t>
            </a:r>
            <a:r>
              <a:rPr lang="en-US" dirty="0">
                <a:latin typeface="Calibri" charset="0"/>
                <a:ea typeface="ＭＳ Ｐゴシック" charset="0"/>
              </a:rPr>
              <a:t> in the Dictionary and retrieve </a:t>
            </a:r>
            <a:r>
              <a:rPr lang="en-US" sz="2400" dirty="0">
                <a:latin typeface="Calibri" charset="0"/>
                <a:ea typeface="ＭＳ Ｐゴシック" charset="0"/>
              </a:rPr>
              <a:t>its postings (the inverted lists of Caesar)</a:t>
            </a:r>
          </a:p>
          <a:p>
            <a:pPr marL="673100" lvl="1" indent="-673100" eaLnBrk="1" hangingPunct="1">
              <a:buNone/>
            </a:pPr>
            <a:r>
              <a:rPr lang="en-US" sz="2800" b="1" i="1" dirty="0">
                <a:latin typeface="Calibri" charset="0"/>
                <a:ea typeface="ＭＳ Ｐゴシック" charset="0"/>
              </a:rPr>
              <a:t>Step2. “Merge” the two postings </a:t>
            </a:r>
          </a:p>
          <a:p>
            <a:pPr marL="673100" lvl="1" indent="0" eaLnBrk="1" hangingPunct="1">
              <a:buNone/>
            </a:pPr>
            <a:r>
              <a:rPr lang="en-US" dirty="0">
                <a:latin typeface="Calibri" charset="0"/>
                <a:ea typeface="ＭＳ Ｐゴシック" charset="0"/>
              </a:rPr>
              <a:t>(</a:t>
            </a:r>
            <a:r>
              <a:rPr lang="en-US" b="1" dirty="0">
                <a:solidFill>
                  <a:srgbClr val="FF0000"/>
                </a:solidFill>
                <a:latin typeface="Calibri" charset="0"/>
                <a:ea typeface="ＭＳ Ｐゴシック" charset="0"/>
              </a:rPr>
              <a:t>intersect</a:t>
            </a:r>
            <a:r>
              <a:rPr lang="en-US" dirty="0">
                <a:latin typeface="Calibri" charset="0"/>
                <a:ea typeface="ＭＳ Ｐゴシック" charset="0"/>
              </a:rPr>
              <a:t> the document sets):</a:t>
            </a:r>
          </a:p>
        </p:txBody>
      </p:sp>
      <p:sp>
        <p:nvSpPr>
          <p:cNvPr id="43013" name="Text Box 2058"/>
          <p:cNvSpPr txBox="1">
            <a:spLocks noChangeArrowheads="1"/>
          </p:cNvSpPr>
          <p:nvPr/>
        </p:nvSpPr>
        <p:spPr bwMode="auto">
          <a:xfrm>
            <a:off x="6878638" y="5019675"/>
            <a:ext cx="703262" cy="46672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latin typeface="Arial Unicode MS" charset="0"/>
              </a:rPr>
              <a:t>128</a:t>
            </a:r>
          </a:p>
        </p:txBody>
      </p:sp>
      <p:sp>
        <p:nvSpPr>
          <p:cNvPr id="43014" name="Text Box 2065"/>
          <p:cNvSpPr txBox="1">
            <a:spLocks noChangeArrowheads="1"/>
          </p:cNvSpPr>
          <p:nvPr/>
        </p:nvSpPr>
        <p:spPr bwMode="auto">
          <a:xfrm>
            <a:off x="7183438" y="5553075"/>
            <a:ext cx="533400" cy="46672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latin typeface="Arial Unicode MS" charset="0"/>
              </a:rPr>
              <a:t>34</a:t>
            </a:r>
          </a:p>
        </p:txBody>
      </p:sp>
      <p:grpSp>
        <p:nvGrpSpPr>
          <p:cNvPr id="43015" name="Group 2083"/>
          <p:cNvGrpSpPr>
            <a:grpSpLocks/>
          </p:cNvGrpSpPr>
          <p:nvPr/>
        </p:nvGrpSpPr>
        <p:grpSpPr bwMode="auto">
          <a:xfrm>
            <a:off x="2514600" y="5019675"/>
            <a:ext cx="647700" cy="466725"/>
            <a:chOff x="1584" y="3162"/>
            <a:chExt cx="408" cy="294"/>
          </a:xfrm>
        </p:grpSpPr>
        <p:sp>
          <p:nvSpPr>
            <p:cNvPr id="43056" name="Text Box 2052"/>
            <p:cNvSpPr txBox="1">
              <a:spLocks noChangeArrowheads="1"/>
            </p:cNvSpPr>
            <p:nvPr/>
          </p:nvSpPr>
          <p:spPr bwMode="auto">
            <a:xfrm>
              <a:off x="1584" y="3162"/>
              <a:ext cx="229" cy="294"/>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latin typeface="Arial Unicode MS" charset="0"/>
                </a:rPr>
                <a:t>2</a:t>
              </a:r>
            </a:p>
          </p:txBody>
        </p:sp>
        <p:cxnSp>
          <p:nvCxnSpPr>
            <p:cNvPr id="43057" name="AutoShape 2066"/>
            <p:cNvCxnSpPr>
              <a:cxnSpLocks noChangeShapeType="1"/>
              <a:stCxn id="43056" idx="3"/>
              <a:endCxn id="43054" idx="1"/>
            </p:cNvCxnSpPr>
            <p:nvPr/>
          </p:nvCxnSpPr>
          <p:spPr bwMode="auto">
            <a:xfrm>
              <a:off x="1813" y="3309"/>
              <a:ext cx="179"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cxnSp>
      </p:grpSp>
      <p:grpSp>
        <p:nvGrpSpPr>
          <p:cNvPr id="43016" name="Group 2084"/>
          <p:cNvGrpSpPr>
            <a:grpSpLocks/>
          </p:cNvGrpSpPr>
          <p:nvPr/>
        </p:nvGrpSpPr>
        <p:grpSpPr bwMode="auto">
          <a:xfrm>
            <a:off x="3162300" y="5019675"/>
            <a:ext cx="668338" cy="466725"/>
            <a:chOff x="1992" y="3162"/>
            <a:chExt cx="421" cy="294"/>
          </a:xfrm>
        </p:grpSpPr>
        <p:sp>
          <p:nvSpPr>
            <p:cNvPr id="43054" name="Text Box 2053"/>
            <p:cNvSpPr txBox="1">
              <a:spLocks noChangeArrowheads="1"/>
            </p:cNvSpPr>
            <p:nvPr/>
          </p:nvSpPr>
          <p:spPr bwMode="auto">
            <a:xfrm>
              <a:off x="1992" y="3162"/>
              <a:ext cx="229" cy="294"/>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latin typeface="Arial Unicode MS" charset="0"/>
                </a:rPr>
                <a:t>4</a:t>
              </a:r>
            </a:p>
          </p:txBody>
        </p:sp>
        <p:cxnSp>
          <p:nvCxnSpPr>
            <p:cNvPr id="43055" name="AutoShape 2067"/>
            <p:cNvCxnSpPr>
              <a:cxnSpLocks noChangeShapeType="1"/>
              <a:stCxn id="43054" idx="3"/>
              <a:endCxn id="43052" idx="1"/>
            </p:cNvCxnSpPr>
            <p:nvPr/>
          </p:nvCxnSpPr>
          <p:spPr bwMode="auto">
            <a:xfrm>
              <a:off x="2221" y="3309"/>
              <a:ext cx="192"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cxnSp>
      </p:grpSp>
      <p:grpSp>
        <p:nvGrpSpPr>
          <p:cNvPr id="43017" name="Group 2085"/>
          <p:cNvGrpSpPr>
            <a:grpSpLocks/>
          </p:cNvGrpSpPr>
          <p:nvPr/>
        </p:nvGrpSpPr>
        <p:grpSpPr bwMode="auto">
          <a:xfrm>
            <a:off x="3830638" y="5019675"/>
            <a:ext cx="609600" cy="466725"/>
            <a:chOff x="2413" y="3162"/>
            <a:chExt cx="384" cy="294"/>
          </a:xfrm>
        </p:grpSpPr>
        <p:sp>
          <p:nvSpPr>
            <p:cNvPr id="43052" name="Text Box 2054"/>
            <p:cNvSpPr txBox="1">
              <a:spLocks noChangeArrowheads="1"/>
            </p:cNvSpPr>
            <p:nvPr/>
          </p:nvSpPr>
          <p:spPr bwMode="auto">
            <a:xfrm>
              <a:off x="2413" y="3162"/>
              <a:ext cx="229" cy="294"/>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latin typeface="Arial Unicode MS" charset="0"/>
                </a:rPr>
                <a:t>8</a:t>
              </a:r>
            </a:p>
          </p:txBody>
        </p:sp>
        <p:cxnSp>
          <p:nvCxnSpPr>
            <p:cNvPr id="43053" name="AutoShape 2068"/>
            <p:cNvCxnSpPr>
              <a:cxnSpLocks noChangeShapeType="1"/>
              <a:stCxn id="43052" idx="3"/>
              <a:endCxn id="43050" idx="1"/>
            </p:cNvCxnSpPr>
            <p:nvPr/>
          </p:nvCxnSpPr>
          <p:spPr bwMode="auto">
            <a:xfrm>
              <a:off x="2642" y="3309"/>
              <a:ext cx="155"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cxnSp>
      </p:grpSp>
      <p:grpSp>
        <p:nvGrpSpPr>
          <p:cNvPr id="43018" name="Group 2086"/>
          <p:cNvGrpSpPr>
            <a:grpSpLocks/>
          </p:cNvGrpSpPr>
          <p:nvPr/>
        </p:nvGrpSpPr>
        <p:grpSpPr bwMode="auto">
          <a:xfrm>
            <a:off x="4440238" y="5019675"/>
            <a:ext cx="762000" cy="466725"/>
            <a:chOff x="2797" y="3162"/>
            <a:chExt cx="480" cy="294"/>
          </a:xfrm>
        </p:grpSpPr>
        <p:sp>
          <p:nvSpPr>
            <p:cNvPr id="43050" name="Text Box 2055"/>
            <p:cNvSpPr txBox="1">
              <a:spLocks noChangeArrowheads="1"/>
            </p:cNvSpPr>
            <p:nvPr/>
          </p:nvSpPr>
          <p:spPr bwMode="auto">
            <a:xfrm>
              <a:off x="2797" y="3162"/>
              <a:ext cx="336" cy="294"/>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latin typeface="Arial Unicode MS" charset="0"/>
                </a:rPr>
                <a:t>16</a:t>
              </a:r>
            </a:p>
          </p:txBody>
        </p:sp>
        <p:cxnSp>
          <p:nvCxnSpPr>
            <p:cNvPr id="43051" name="AutoShape 2069"/>
            <p:cNvCxnSpPr>
              <a:cxnSpLocks noChangeShapeType="1"/>
              <a:stCxn id="43050" idx="3"/>
              <a:endCxn id="43048" idx="1"/>
            </p:cNvCxnSpPr>
            <p:nvPr/>
          </p:nvCxnSpPr>
          <p:spPr bwMode="auto">
            <a:xfrm>
              <a:off x="3133" y="3309"/>
              <a:ext cx="144"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cxnSp>
      </p:grpSp>
      <p:grpSp>
        <p:nvGrpSpPr>
          <p:cNvPr id="43019" name="Group 2087"/>
          <p:cNvGrpSpPr>
            <a:grpSpLocks/>
          </p:cNvGrpSpPr>
          <p:nvPr/>
        </p:nvGrpSpPr>
        <p:grpSpPr bwMode="auto">
          <a:xfrm>
            <a:off x="5202238" y="5019675"/>
            <a:ext cx="838200" cy="466725"/>
            <a:chOff x="3277" y="3162"/>
            <a:chExt cx="528" cy="294"/>
          </a:xfrm>
        </p:grpSpPr>
        <p:sp>
          <p:nvSpPr>
            <p:cNvPr id="43048" name="Text Box 2056"/>
            <p:cNvSpPr txBox="1">
              <a:spLocks noChangeArrowheads="1"/>
            </p:cNvSpPr>
            <p:nvPr/>
          </p:nvSpPr>
          <p:spPr bwMode="auto">
            <a:xfrm>
              <a:off x="3277" y="3162"/>
              <a:ext cx="336" cy="294"/>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latin typeface="Arial Unicode MS" charset="0"/>
                </a:rPr>
                <a:t>32</a:t>
              </a:r>
            </a:p>
          </p:txBody>
        </p:sp>
        <p:cxnSp>
          <p:nvCxnSpPr>
            <p:cNvPr id="43049" name="AutoShape 2070"/>
            <p:cNvCxnSpPr>
              <a:cxnSpLocks noChangeShapeType="1"/>
              <a:stCxn id="43048" idx="3"/>
              <a:endCxn id="43046" idx="1"/>
            </p:cNvCxnSpPr>
            <p:nvPr/>
          </p:nvCxnSpPr>
          <p:spPr bwMode="auto">
            <a:xfrm>
              <a:off x="3613" y="3309"/>
              <a:ext cx="192"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cxnSp>
      </p:grpSp>
      <p:grpSp>
        <p:nvGrpSpPr>
          <p:cNvPr id="43020" name="Group 2088"/>
          <p:cNvGrpSpPr>
            <a:grpSpLocks/>
          </p:cNvGrpSpPr>
          <p:nvPr/>
        </p:nvGrpSpPr>
        <p:grpSpPr bwMode="auto">
          <a:xfrm>
            <a:off x="6040438" y="5019675"/>
            <a:ext cx="838200" cy="466725"/>
            <a:chOff x="3805" y="3162"/>
            <a:chExt cx="528" cy="294"/>
          </a:xfrm>
        </p:grpSpPr>
        <p:sp>
          <p:nvSpPr>
            <p:cNvPr id="43046" name="Text Box 2057"/>
            <p:cNvSpPr txBox="1">
              <a:spLocks noChangeArrowheads="1"/>
            </p:cNvSpPr>
            <p:nvPr/>
          </p:nvSpPr>
          <p:spPr bwMode="auto">
            <a:xfrm>
              <a:off x="3805" y="3162"/>
              <a:ext cx="336" cy="294"/>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latin typeface="Arial Unicode MS" charset="0"/>
                </a:rPr>
                <a:t>64</a:t>
              </a:r>
            </a:p>
          </p:txBody>
        </p:sp>
        <p:cxnSp>
          <p:nvCxnSpPr>
            <p:cNvPr id="43047" name="AutoShape 2071"/>
            <p:cNvCxnSpPr>
              <a:cxnSpLocks noChangeShapeType="1"/>
              <a:stCxn id="43046" idx="3"/>
              <a:endCxn id="43013" idx="1"/>
            </p:cNvCxnSpPr>
            <p:nvPr/>
          </p:nvCxnSpPr>
          <p:spPr bwMode="auto">
            <a:xfrm>
              <a:off x="4141" y="3309"/>
              <a:ext cx="192"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cxnSp>
      </p:grpSp>
      <p:grpSp>
        <p:nvGrpSpPr>
          <p:cNvPr id="43021" name="Group 2089"/>
          <p:cNvGrpSpPr>
            <a:grpSpLocks/>
          </p:cNvGrpSpPr>
          <p:nvPr/>
        </p:nvGrpSpPr>
        <p:grpSpPr bwMode="auto">
          <a:xfrm>
            <a:off x="2535238" y="5553075"/>
            <a:ext cx="647700" cy="466725"/>
            <a:chOff x="1597" y="3498"/>
            <a:chExt cx="408" cy="294"/>
          </a:xfrm>
        </p:grpSpPr>
        <p:sp>
          <p:nvSpPr>
            <p:cNvPr id="43044" name="Text Box 2072"/>
            <p:cNvSpPr txBox="1">
              <a:spLocks noChangeArrowheads="1"/>
            </p:cNvSpPr>
            <p:nvPr/>
          </p:nvSpPr>
          <p:spPr bwMode="auto">
            <a:xfrm>
              <a:off x="1597" y="3498"/>
              <a:ext cx="229" cy="294"/>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latin typeface="Arial Unicode MS" charset="0"/>
                </a:rPr>
                <a:t>1</a:t>
              </a:r>
            </a:p>
          </p:txBody>
        </p:sp>
        <p:cxnSp>
          <p:nvCxnSpPr>
            <p:cNvPr id="43045" name="AutoShape 2073"/>
            <p:cNvCxnSpPr>
              <a:cxnSpLocks noChangeShapeType="1"/>
              <a:stCxn id="43044" idx="3"/>
              <a:endCxn id="43042" idx="1"/>
            </p:cNvCxnSpPr>
            <p:nvPr/>
          </p:nvCxnSpPr>
          <p:spPr bwMode="auto">
            <a:xfrm>
              <a:off x="1826" y="3645"/>
              <a:ext cx="179"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cxnSp>
      </p:grpSp>
      <p:grpSp>
        <p:nvGrpSpPr>
          <p:cNvPr id="43022" name="Group 2090"/>
          <p:cNvGrpSpPr>
            <a:grpSpLocks/>
          </p:cNvGrpSpPr>
          <p:nvPr/>
        </p:nvGrpSpPr>
        <p:grpSpPr bwMode="auto">
          <a:xfrm>
            <a:off x="3182938" y="5553075"/>
            <a:ext cx="647700" cy="466725"/>
            <a:chOff x="2005" y="3498"/>
            <a:chExt cx="408" cy="294"/>
          </a:xfrm>
        </p:grpSpPr>
        <p:sp>
          <p:nvSpPr>
            <p:cNvPr id="43042" name="Text Box 2059"/>
            <p:cNvSpPr txBox="1">
              <a:spLocks noChangeArrowheads="1"/>
            </p:cNvSpPr>
            <p:nvPr/>
          </p:nvSpPr>
          <p:spPr bwMode="auto">
            <a:xfrm>
              <a:off x="2005" y="3498"/>
              <a:ext cx="229" cy="294"/>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latin typeface="Arial Unicode MS" charset="0"/>
                </a:rPr>
                <a:t>2</a:t>
              </a:r>
            </a:p>
          </p:txBody>
        </p:sp>
        <p:cxnSp>
          <p:nvCxnSpPr>
            <p:cNvPr id="43043" name="AutoShape 2074"/>
            <p:cNvCxnSpPr>
              <a:cxnSpLocks noChangeShapeType="1"/>
              <a:stCxn id="43042" idx="3"/>
              <a:endCxn id="43040" idx="1"/>
            </p:cNvCxnSpPr>
            <p:nvPr/>
          </p:nvCxnSpPr>
          <p:spPr bwMode="auto">
            <a:xfrm>
              <a:off x="2234" y="3645"/>
              <a:ext cx="179"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cxnSp>
      </p:grpSp>
      <p:grpSp>
        <p:nvGrpSpPr>
          <p:cNvPr id="43023" name="Group 2091"/>
          <p:cNvGrpSpPr>
            <a:grpSpLocks/>
          </p:cNvGrpSpPr>
          <p:nvPr/>
        </p:nvGrpSpPr>
        <p:grpSpPr bwMode="auto">
          <a:xfrm>
            <a:off x="3830638" y="5553075"/>
            <a:ext cx="630237" cy="466725"/>
            <a:chOff x="2413" y="3498"/>
            <a:chExt cx="397" cy="294"/>
          </a:xfrm>
        </p:grpSpPr>
        <p:sp>
          <p:nvSpPr>
            <p:cNvPr id="43040" name="Text Box 2060"/>
            <p:cNvSpPr txBox="1">
              <a:spLocks noChangeArrowheads="1"/>
            </p:cNvSpPr>
            <p:nvPr/>
          </p:nvSpPr>
          <p:spPr bwMode="auto">
            <a:xfrm>
              <a:off x="2413" y="3498"/>
              <a:ext cx="229" cy="294"/>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latin typeface="Arial Unicode MS" charset="0"/>
                </a:rPr>
                <a:t>3</a:t>
              </a:r>
            </a:p>
          </p:txBody>
        </p:sp>
        <p:cxnSp>
          <p:nvCxnSpPr>
            <p:cNvPr id="43041" name="AutoShape 2075"/>
            <p:cNvCxnSpPr>
              <a:cxnSpLocks noChangeShapeType="1"/>
              <a:stCxn id="43040" idx="3"/>
              <a:endCxn id="43038" idx="1"/>
            </p:cNvCxnSpPr>
            <p:nvPr/>
          </p:nvCxnSpPr>
          <p:spPr bwMode="auto">
            <a:xfrm>
              <a:off x="2642" y="3645"/>
              <a:ext cx="168"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cxnSp>
      </p:grpSp>
      <p:grpSp>
        <p:nvGrpSpPr>
          <p:cNvPr id="43024" name="Group 2092"/>
          <p:cNvGrpSpPr>
            <a:grpSpLocks/>
          </p:cNvGrpSpPr>
          <p:nvPr/>
        </p:nvGrpSpPr>
        <p:grpSpPr bwMode="auto">
          <a:xfrm>
            <a:off x="4460875" y="5553075"/>
            <a:ext cx="606425" cy="466725"/>
            <a:chOff x="2810" y="3498"/>
            <a:chExt cx="382" cy="294"/>
          </a:xfrm>
        </p:grpSpPr>
        <p:sp>
          <p:nvSpPr>
            <p:cNvPr id="43038" name="Text Box 2061"/>
            <p:cNvSpPr txBox="1">
              <a:spLocks noChangeArrowheads="1"/>
            </p:cNvSpPr>
            <p:nvPr/>
          </p:nvSpPr>
          <p:spPr bwMode="auto">
            <a:xfrm>
              <a:off x="2810" y="3498"/>
              <a:ext cx="229" cy="294"/>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latin typeface="Arial Unicode MS" charset="0"/>
                </a:rPr>
                <a:t>5</a:t>
              </a:r>
            </a:p>
          </p:txBody>
        </p:sp>
        <p:cxnSp>
          <p:nvCxnSpPr>
            <p:cNvPr id="43039" name="AutoShape 2076"/>
            <p:cNvCxnSpPr>
              <a:cxnSpLocks noChangeShapeType="1"/>
              <a:stCxn id="43038" idx="3"/>
              <a:endCxn id="43036" idx="1"/>
            </p:cNvCxnSpPr>
            <p:nvPr/>
          </p:nvCxnSpPr>
          <p:spPr bwMode="auto">
            <a:xfrm>
              <a:off x="3039" y="3645"/>
              <a:ext cx="153"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cxnSp>
      </p:grpSp>
      <p:grpSp>
        <p:nvGrpSpPr>
          <p:cNvPr id="43025" name="Group 2093"/>
          <p:cNvGrpSpPr>
            <a:grpSpLocks/>
          </p:cNvGrpSpPr>
          <p:nvPr/>
        </p:nvGrpSpPr>
        <p:grpSpPr bwMode="auto">
          <a:xfrm>
            <a:off x="5067300" y="5553075"/>
            <a:ext cx="592138" cy="466725"/>
            <a:chOff x="3192" y="3498"/>
            <a:chExt cx="373" cy="294"/>
          </a:xfrm>
        </p:grpSpPr>
        <p:sp>
          <p:nvSpPr>
            <p:cNvPr id="43036" name="Text Box 2062"/>
            <p:cNvSpPr txBox="1">
              <a:spLocks noChangeArrowheads="1"/>
            </p:cNvSpPr>
            <p:nvPr/>
          </p:nvSpPr>
          <p:spPr bwMode="auto">
            <a:xfrm>
              <a:off x="3192" y="3498"/>
              <a:ext cx="229" cy="294"/>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latin typeface="Arial Unicode MS" charset="0"/>
                </a:rPr>
                <a:t>8</a:t>
              </a:r>
            </a:p>
          </p:txBody>
        </p:sp>
        <p:cxnSp>
          <p:nvCxnSpPr>
            <p:cNvPr id="43037" name="AutoShape 2077"/>
            <p:cNvCxnSpPr>
              <a:cxnSpLocks noChangeShapeType="1"/>
              <a:stCxn id="43036" idx="3"/>
              <a:endCxn id="43034" idx="1"/>
            </p:cNvCxnSpPr>
            <p:nvPr/>
          </p:nvCxnSpPr>
          <p:spPr bwMode="auto">
            <a:xfrm>
              <a:off x="3421" y="3645"/>
              <a:ext cx="144"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cxnSp>
      </p:grpSp>
      <p:grpSp>
        <p:nvGrpSpPr>
          <p:cNvPr id="43026" name="Group 2094"/>
          <p:cNvGrpSpPr>
            <a:grpSpLocks/>
          </p:cNvGrpSpPr>
          <p:nvPr/>
        </p:nvGrpSpPr>
        <p:grpSpPr bwMode="auto">
          <a:xfrm>
            <a:off x="5659438" y="5553075"/>
            <a:ext cx="762000" cy="466725"/>
            <a:chOff x="3565" y="3498"/>
            <a:chExt cx="480" cy="294"/>
          </a:xfrm>
        </p:grpSpPr>
        <p:sp>
          <p:nvSpPr>
            <p:cNvPr id="43034" name="Text Box 2063"/>
            <p:cNvSpPr txBox="1">
              <a:spLocks noChangeArrowheads="1"/>
            </p:cNvSpPr>
            <p:nvPr/>
          </p:nvSpPr>
          <p:spPr bwMode="auto">
            <a:xfrm>
              <a:off x="3565" y="3498"/>
              <a:ext cx="336" cy="294"/>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latin typeface="Arial Unicode MS" charset="0"/>
                </a:rPr>
                <a:t>13</a:t>
              </a:r>
            </a:p>
          </p:txBody>
        </p:sp>
        <p:cxnSp>
          <p:nvCxnSpPr>
            <p:cNvPr id="43035" name="AutoShape 2078"/>
            <p:cNvCxnSpPr>
              <a:cxnSpLocks noChangeShapeType="1"/>
              <a:stCxn id="43034" idx="3"/>
              <a:endCxn id="43032" idx="1"/>
            </p:cNvCxnSpPr>
            <p:nvPr/>
          </p:nvCxnSpPr>
          <p:spPr bwMode="auto">
            <a:xfrm>
              <a:off x="3901" y="3645"/>
              <a:ext cx="144"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cxnSp>
      </p:grpSp>
      <p:grpSp>
        <p:nvGrpSpPr>
          <p:cNvPr id="43027" name="Group 2095"/>
          <p:cNvGrpSpPr>
            <a:grpSpLocks/>
          </p:cNvGrpSpPr>
          <p:nvPr/>
        </p:nvGrpSpPr>
        <p:grpSpPr bwMode="auto">
          <a:xfrm>
            <a:off x="6421438" y="5553075"/>
            <a:ext cx="762000" cy="466725"/>
            <a:chOff x="4045" y="3498"/>
            <a:chExt cx="480" cy="294"/>
          </a:xfrm>
        </p:grpSpPr>
        <p:sp>
          <p:nvSpPr>
            <p:cNvPr id="43032" name="Text Box 2064"/>
            <p:cNvSpPr txBox="1">
              <a:spLocks noChangeArrowheads="1"/>
            </p:cNvSpPr>
            <p:nvPr/>
          </p:nvSpPr>
          <p:spPr bwMode="auto">
            <a:xfrm>
              <a:off x="4045" y="3498"/>
              <a:ext cx="336" cy="294"/>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latin typeface="Arial Unicode MS" charset="0"/>
                </a:rPr>
                <a:t>21</a:t>
              </a:r>
            </a:p>
          </p:txBody>
        </p:sp>
        <p:cxnSp>
          <p:nvCxnSpPr>
            <p:cNvPr id="43033" name="AutoShape 2079"/>
            <p:cNvCxnSpPr>
              <a:cxnSpLocks noChangeShapeType="1"/>
              <a:stCxn id="43032" idx="3"/>
              <a:endCxn id="43014" idx="1"/>
            </p:cNvCxnSpPr>
            <p:nvPr/>
          </p:nvCxnSpPr>
          <p:spPr bwMode="auto">
            <a:xfrm>
              <a:off x="4381" y="3645"/>
              <a:ext cx="144"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cxnSp>
      </p:grpSp>
      <p:sp>
        <p:nvSpPr>
          <p:cNvPr id="43028" name="Text Box 2080"/>
          <p:cNvSpPr txBox="1">
            <a:spLocks noChangeArrowheads="1"/>
          </p:cNvSpPr>
          <p:nvPr/>
        </p:nvSpPr>
        <p:spPr bwMode="auto">
          <a:xfrm>
            <a:off x="7772400" y="5038725"/>
            <a:ext cx="106521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b="1" i="1">
                <a:latin typeface="Arial Unicode MS" charset="0"/>
              </a:rPr>
              <a:t>Brutus</a:t>
            </a:r>
          </a:p>
        </p:txBody>
      </p:sp>
      <p:sp>
        <p:nvSpPr>
          <p:cNvPr id="43029" name="Text Box 2081"/>
          <p:cNvSpPr txBox="1">
            <a:spLocks noChangeArrowheads="1"/>
          </p:cNvSpPr>
          <p:nvPr/>
        </p:nvSpPr>
        <p:spPr bwMode="auto">
          <a:xfrm>
            <a:off x="7772400" y="5495925"/>
            <a:ext cx="1168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b="1" i="1">
                <a:latin typeface="Arial Unicode MS" charset="0"/>
              </a:rPr>
              <a:t>Caesar</a:t>
            </a:r>
          </a:p>
        </p:txBody>
      </p:sp>
      <p:sp>
        <p:nvSpPr>
          <p:cNvPr id="43030" name="AutoShape 2082"/>
          <p:cNvSpPr>
            <a:spLocks noChangeArrowheads="1"/>
          </p:cNvSpPr>
          <p:nvPr/>
        </p:nvSpPr>
        <p:spPr bwMode="auto">
          <a:xfrm rot="10800000">
            <a:off x="1462088" y="5305425"/>
            <a:ext cx="976312" cy="485775"/>
          </a:xfrm>
          <a:prstGeom prst="notchedRightArrow">
            <a:avLst>
              <a:gd name="adj1" fmla="val 50000"/>
              <a:gd name="adj2" fmla="val 50245"/>
            </a:avLst>
          </a:prstGeom>
          <a:solidFill>
            <a:srgbClr val="C0504D"/>
          </a:solidFill>
          <a:ln w="9525">
            <a:solidFill>
              <a:schemeClr val="tx1"/>
            </a:solidFill>
            <a:miter lim="800000"/>
            <a:headEnd/>
            <a:tailEnd/>
          </a:ln>
        </p:spPr>
        <p:txBody>
          <a:bodyPr wrap="none" anchor="ctr">
            <a:spAutoFit/>
          </a:bodyPr>
          <a:lstStyle/>
          <a:p>
            <a:endParaRPr lang="en-US"/>
          </a:p>
        </p:txBody>
      </p:sp>
      <p:sp>
        <p:nvSpPr>
          <p:cNvPr id="43031" name="TextBox 48"/>
          <p:cNvSpPr txBox="1">
            <a:spLocks noChangeArrowheads="1"/>
          </p:cNvSpPr>
          <p:nvPr/>
        </p:nvSpPr>
        <p:spPr bwMode="auto">
          <a:xfrm>
            <a:off x="7620000" y="-33338"/>
            <a:ext cx="968375"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1.3</a:t>
            </a:r>
          </a:p>
        </p:txBody>
      </p:sp>
      <p:sp>
        <p:nvSpPr>
          <p:cNvPr id="2" name="Footer Placeholder 1">
            <a:extLst>
              <a:ext uri="{FF2B5EF4-FFF2-40B4-BE49-F238E27FC236}">
                <a16:creationId xmlns:a16="http://schemas.microsoft.com/office/drawing/2014/main" id="{23E596EF-E344-4D3D-674B-8F9E51B36FC9}"/>
              </a:ext>
            </a:extLst>
          </p:cNvPr>
          <p:cNvSpPr>
            <a:spLocks noGrp="1"/>
          </p:cNvSpPr>
          <p:nvPr>
            <p:ph type="ftr" sz="quarter" idx="11"/>
          </p:nvPr>
        </p:nvSpPr>
        <p:spPr/>
        <p:txBody>
          <a:bodyPr/>
          <a:lstStyle/>
          <a:p>
            <a:pPr algn="l"/>
            <a:r>
              <a:rPr lang="en-GB"/>
              <a:t>CIS041-3 Advanced Information Technology</a:t>
            </a:r>
            <a:endParaRPr lang="en-US" dirty="0"/>
          </a:p>
        </p:txBody>
      </p:sp>
    </p:spTree>
  </p:cSld>
  <p:clrMapOvr>
    <a:masterClrMapping/>
  </p:clrMapOvr>
  <p:transition spd="slow">
    <p:zoom dir="in"/>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z="4000" dirty="0">
                <a:latin typeface="Calibri" charset="0"/>
                <a:ea typeface="ＭＳ Ｐゴシック" charset="0"/>
                <a:cs typeface="ＭＳ Ｐゴシック" charset="0"/>
              </a:rPr>
              <a:t>The merge</a:t>
            </a:r>
          </a:p>
        </p:txBody>
      </p:sp>
      <p:sp>
        <p:nvSpPr>
          <p:cNvPr id="44035" name="Rectangle 3"/>
          <p:cNvSpPr>
            <a:spLocks noGrp="1" noChangeArrowheads="1"/>
          </p:cNvSpPr>
          <p:nvPr>
            <p:ph idx="1"/>
          </p:nvPr>
        </p:nvSpPr>
        <p:spPr>
          <a:xfrm>
            <a:off x="617266" y="1388461"/>
            <a:ext cx="7985125" cy="4680520"/>
          </a:xfrm>
        </p:spPr>
        <p:txBody>
          <a:bodyPr/>
          <a:lstStyle/>
          <a:p>
            <a:pPr eaLnBrk="1" hangingPunct="1"/>
            <a:r>
              <a:rPr lang="en-US" dirty="0">
                <a:latin typeface="Calibri" charset="0"/>
                <a:ea typeface="ＭＳ Ｐゴシック" charset="0"/>
                <a:cs typeface="ＭＳ Ｐゴシック" charset="0"/>
              </a:rPr>
              <a:t>Merge: Walk through the two postings simultaneously, in time linear in the total number of postings entries</a:t>
            </a:r>
          </a:p>
        </p:txBody>
      </p:sp>
      <p:grpSp>
        <p:nvGrpSpPr>
          <p:cNvPr id="44037" name="Group 99"/>
          <p:cNvGrpSpPr>
            <a:grpSpLocks/>
          </p:cNvGrpSpPr>
          <p:nvPr/>
        </p:nvGrpSpPr>
        <p:grpSpPr bwMode="auto">
          <a:xfrm>
            <a:off x="2090695" y="2924175"/>
            <a:ext cx="5202238" cy="1009650"/>
            <a:chOff x="1584" y="3264"/>
            <a:chExt cx="3277" cy="636"/>
          </a:xfrm>
        </p:grpSpPr>
        <p:sp>
          <p:nvSpPr>
            <p:cNvPr id="44089" name="Text Box 54"/>
            <p:cNvSpPr txBox="1">
              <a:spLocks noChangeArrowheads="1"/>
            </p:cNvSpPr>
            <p:nvPr/>
          </p:nvSpPr>
          <p:spPr bwMode="auto">
            <a:xfrm>
              <a:off x="4525" y="3600"/>
              <a:ext cx="336" cy="294"/>
            </a:xfrm>
            <a:prstGeom prst="rect">
              <a:avLst/>
            </a:prstGeom>
            <a:noFill/>
            <a:ln w="9525">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latin typeface="Arial Unicode MS" charset="0"/>
                </a:rPr>
                <a:t>34</a:t>
              </a:r>
            </a:p>
          </p:txBody>
        </p:sp>
        <p:grpSp>
          <p:nvGrpSpPr>
            <p:cNvPr id="44090" name="Group 96"/>
            <p:cNvGrpSpPr>
              <a:grpSpLocks/>
            </p:cNvGrpSpPr>
            <p:nvPr/>
          </p:nvGrpSpPr>
          <p:grpSpPr bwMode="auto">
            <a:xfrm>
              <a:off x="1584" y="3264"/>
              <a:ext cx="3179" cy="300"/>
              <a:chOff x="1584" y="3060"/>
              <a:chExt cx="3179" cy="300"/>
            </a:xfrm>
          </p:grpSpPr>
          <p:sp>
            <p:nvSpPr>
              <p:cNvPr id="44111" name="Text Box 53"/>
              <p:cNvSpPr txBox="1">
                <a:spLocks noChangeArrowheads="1"/>
              </p:cNvSpPr>
              <p:nvPr/>
            </p:nvSpPr>
            <p:spPr bwMode="auto">
              <a:xfrm>
                <a:off x="4320" y="3060"/>
                <a:ext cx="443" cy="294"/>
              </a:xfrm>
              <a:prstGeom prst="rect">
                <a:avLst/>
              </a:prstGeom>
              <a:noFill/>
              <a:ln w="9525">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latin typeface="Arial Unicode MS" charset="0"/>
                  </a:rPr>
                  <a:t>128</a:t>
                </a:r>
              </a:p>
            </p:txBody>
          </p:sp>
          <p:grpSp>
            <p:nvGrpSpPr>
              <p:cNvPr id="44112" name="Group 55"/>
              <p:cNvGrpSpPr>
                <a:grpSpLocks/>
              </p:cNvGrpSpPr>
              <p:nvPr/>
            </p:nvGrpSpPr>
            <p:grpSpPr bwMode="auto">
              <a:xfrm>
                <a:off x="1584" y="3060"/>
                <a:ext cx="408" cy="294"/>
                <a:chOff x="1584" y="3162"/>
                <a:chExt cx="408" cy="294"/>
              </a:xfrm>
            </p:grpSpPr>
            <p:sp>
              <p:nvSpPr>
                <p:cNvPr id="44128" name="Text Box 56"/>
                <p:cNvSpPr txBox="1">
                  <a:spLocks noChangeArrowheads="1"/>
                </p:cNvSpPr>
                <p:nvPr/>
              </p:nvSpPr>
              <p:spPr bwMode="auto">
                <a:xfrm>
                  <a:off x="1584" y="3162"/>
                  <a:ext cx="229" cy="294"/>
                </a:xfrm>
                <a:prstGeom prst="rect">
                  <a:avLst/>
                </a:prstGeom>
                <a:noFill/>
                <a:ln w="9525">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latin typeface="Arial Unicode MS" charset="0"/>
                    </a:rPr>
                    <a:t>2</a:t>
                  </a:r>
                </a:p>
              </p:txBody>
            </p:sp>
            <p:cxnSp>
              <p:nvCxnSpPr>
                <p:cNvPr id="44129" name="AutoShape 57"/>
                <p:cNvCxnSpPr>
                  <a:cxnSpLocks noChangeShapeType="1"/>
                  <a:stCxn id="44128" idx="3"/>
                  <a:endCxn id="44126" idx="1"/>
                </p:cNvCxnSpPr>
                <p:nvPr/>
              </p:nvCxnSpPr>
              <p:spPr bwMode="auto">
                <a:xfrm>
                  <a:off x="1813" y="3309"/>
                  <a:ext cx="179" cy="0"/>
                </a:xfrm>
                <a:prstGeom prst="straightConnector1">
                  <a:avLst/>
                </a:prstGeom>
                <a:noFill/>
                <a:ln w="9525">
                  <a:solidFill>
                    <a:schemeClr val="accent2"/>
                  </a:solidFill>
                  <a:miter lim="800000"/>
                  <a:headEnd/>
                  <a:tailEnd type="triangle" w="med" len="med"/>
                </a:ln>
                <a:extLst>
                  <a:ext uri="{909E8E84-426E-40dd-AFC4-6F175D3DCCD1}">
                    <a14:hiddenFill xmlns:a14="http://schemas.microsoft.com/office/drawing/2010/main" xmlns="">
                      <a:noFill/>
                    </a14:hiddenFill>
                  </a:ext>
                </a:extLst>
              </p:spPr>
            </p:cxnSp>
          </p:grpSp>
          <p:grpSp>
            <p:nvGrpSpPr>
              <p:cNvPr id="44113" name="Group 58"/>
              <p:cNvGrpSpPr>
                <a:grpSpLocks/>
              </p:cNvGrpSpPr>
              <p:nvPr/>
            </p:nvGrpSpPr>
            <p:grpSpPr bwMode="auto">
              <a:xfrm>
                <a:off x="1992" y="3060"/>
                <a:ext cx="421" cy="294"/>
                <a:chOff x="1992" y="3162"/>
                <a:chExt cx="421" cy="294"/>
              </a:xfrm>
            </p:grpSpPr>
            <p:sp>
              <p:nvSpPr>
                <p:cNvPr id="44126" name="Text Box 59"/>
                <p:cNvSpPr txBox="1">
                  <a:spLocks noChangeArrowheads="1"/>
                </p:cNvSpPr>
                <p:nvPr/>
              </p:nvSpPr>
              <p:spPr bwMode="auto">
                <a:xfrm>
                  <a:off x="1992" y="3162"/>
                  <a:ext cx="229" cy="294"/>
                </a:xfrm>
                <a:prstGeom prst="rect">
                  <a:avLst/>
                </a:prstGeom>
                <a:noFill/>
                <a:ln w="9525">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latin typeface="Arial Unicode MS" charset="0"/>
                    </a:rPr>
                    <a:t>4</a:t>
                  </a:r>
                </a:p>
              </p:txBody>
            </p:sp>
            <p:cxnSp>
              <p:nvCxnSpPr>
                <p:cNvPr id="44127" name="AutoShape 60"/>
                <p:cNvCxnSpPr>
                  <a:cxnSpLocks noChangeShapeType="1"/>
                  <a:stCxn id="44126" idx="3"/>
                  <a:endCxn id="44124" idx="1"/>
                </p:cNvCxnSpPr>
                <p:nvPr/>
              </p:nvCxnSpPr>
              <p:spPr bwMode="auto">
                <a:xfrm>
                  <a:off x="2221" y="3309"/>
                  <a:ext cx="192" cy="0"/>
                </a:xfrm>
                <a:prstGeom prst="straightConnector1">
                  <a:avLst/>
                </a:prstGeom>
                <a:noFill/>
                <a:ln w="9525">
                  <a:solidFill>
                    <a:schemeClr val="accent2"/>
                  </a:solidFill>
                  <a:miter lim="800000"/>
                  <a:headEnd/>
                  <a:tailEnd type="triangle" w="med" len="med"/>
                </a:ln>
                <a:extLst>
                  <a:ext uri="{909E8E84-426E-40dd-AFC4-6F175D3DCCD1}">
                    <a14:hiddenFill xmlns:a14="http://schemas.microsoft.com/office/drawing/2010/main" xmlns="">
                      <a:noFill/>
                    </a14:hiddenFill>
                  </a:ext>
                </a:extLst>
              </p:spPr>
            </p:cxnSp>
          </p:grpSp>
          <p:grpSp>
            <p:nvGrpSpPr>
              <p:cNvPr id="44114" name="Group 61"/>
              <p:cNvGrpSpPr>
                <a:grpSpLocks/>
              </p:cNvGrpSpPr>
              <p:nvPr/>
            </p:nvGrpSpPr>
            <p:grpSpPr bwMode="auto">
              <a:xfrm>
                <a:off x="2413" y="3060"/>
                <a:ext cx="384" cy="294"/>
                <a:chOff x="2413" y="3162"/>
                <a:chExt cx="384" cy="294"/>
              </a:xfrm>
            </p:grpSpPr>
            <p:sp>
              <p:nvSpPr>
                <p:cNvPr id="44124" name="Text Box 62"/>
                <p:cNvSpPr txBox="1">
                  <a:spLocks noChangeArrowheads="1"/>
                </p:cNvSpPr>
                <p:nvPr/>
              </p:nvSpPr>
              <p:spPr bwMode="auto">
                <a:xfrm>
                  <a:off x="2413" y="3162"/>
                  <a:ext cx="229" cy="294"/>
                </a:xfrm>
                <a:prstGeom prst="rect">
                  <a:avLst/>
                </a:prstGeom>
                <a:noFill/>
                <a:ln w="9525">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latin typeface="Arial Unicode MS" charset="0"/>
                    </a:rPr>
                    <a:t>8</a:t>
                  </a:r>
                </a:p>
              </p:txBody>
            </p:sp>
            <p:cxnSp>
              <p:nvCxnSpPr>
                <p:cNvPr id="44125" name="AutoShape 63"/>
                <p:cNvCxnSpPr>
                  <a:cxnSpLocks noChangeShapeType="1"/>
                  <a:stCxn id="44124" idx="3"/>
                  <a:endCxn id="44122" idx="1"/>
                </p:cNvCxnSpPr>
                <p:nvPr/>
              </p:nvCxnSpPr>
              <p:spPr bwMode="auto">
                <a:xfrm>
                  <a:off x="2642" y="3309"/>
                  <a:ext cx="155" cy="0"/>
                </a:xfrm>
                <a:prstGeom prst="straightConnector1">
                  <a:avLst/>
                </a:prstGeom>
                <a:noFill/>
                <a:ln w="9525">
                  <a:solidFill>
                    <a:schemeClr val="accent2"/>
                  </a:solidFill>
                  <a:miter lim="800000"/>
                  <a:headEnd/>
                  <a:tailEnd type="triangle" w="med" len="med"/>
                </a:ln>
                <a:extLst>
                  <a:ext uri="{909E8E84-426E-40dd-AFC4-6F175D3DCCD1}">
                    <a14:hiddenFill xmlns:a14="http://schemas.microsoft.com/office/drawing/2010/main" xmlns="">
                      <a:noFill/>
                    </a14:hiddenFill>
                  </a:ext>
                </a:extLst>
              </p:spPr>
            </p:cxnSp>
          </p:grpSp>
          <p:grpSp>
            <p:nvGrpSpPr>
              <p:cNvPr id="44115" name="Group 64"/>
              <p:cNvGrpSpPr>
                <a:grpSpLocks/>
              </p:cNvGrpSpPr>
              <p:nvPr/>
            </p:nvGrpSpPr>
            <p:grpSpPr bwMode="auto">
              <a:xfrm>
                <a:off x="2797" y="3060"/>
                <a:ext cx="480" cy="294"/>
                <a:chOff x="2797" y="3162"/>
                <a:chExt cx="480" cy="294"/>
              </a:xfrm>
            </p:grpSpPr>
            <p:sp>
              <p:nvSpPr>
                <p:cNvPr id="44122" name="Text Box 65"/>
                <p:cNvSpPr txBox="1">
                  <a:spLocks noChangeArrowheads="1"/>
                </p:cNvSpPr>
                <p:nvPr/>
              </p:nvSpPr>
              <p:spPr bwMode="auto">
                <a:xfrm>
                  <a:off x="2797" y="3162"/>
                  <a:ext cx="336" cy="294"/>
                </a:xfrm>
                <a:prstGeom prst="rect">
                  <a:avLst/>
                </a:prstGeom>
                <a:noFill/>
                <a:ln w="9525">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latin typeface="Arial Unicode MS" charset="0"/>
                    </a:rPr>
                    <a:t>16</a:t>
                  </a:r>
                </a:p>
              </p:txBody>
            </p:sp>
            <p:cxnSp>
              <p:nvCxnSpPr>
                <p:cNvPr id="44123" name="AutoShape 66"/>
                <p:cNvCxnSpPr>
                  <a:cxnSpLocks noChangeShapeType="1"/>
                  <a:stCxn id="44122" idx="3"/>
                  <a:endCxn id="44120" idx="1"/>
                </p:cNvCxnSpPr>
                <p:nvPr/>
              </p:nvCxnSpPr>
              <p:spPr bwMode="auto">
                <a:xfrm>
                  <a:off x="3133" y="3309"/>
                  <a:ext cx="144" cy="0"/>
                </a:xfrm>
                <a:prstGeom prst="straightConnector1">
                  <a:avLst/>
                </a:prstGeom>
                <a:noFill/>
                <a:ln w="9525">
                  <a:solidFill>
                    <a:schemeClr val="accent2"/>
                  </a:solidFill>
                  <a:miter lim="800000"/>
                  <a:headEnd/>
                  <a:tailEnd type="triangle" w="med" len="med"/>
                </a:ln>
                <a:extLst>
                  <a:ext uri="{909E8E84-426E-40dd-AFC4-6F175D3DCCD1}">
                    <a14:hiddenFill xmlns:a14="http://schemas.microsoft.com/office/drawing/2010/main" xmlns="">
                      <a:noFill/>
                    </a14:hiddenFill>
                  </a:ext>
                </a:extLst>
              </p:spPr>
            </p:cxnSp>
          </p:grpSp>
          <p:grpSp>
            <p:nvGrpSpPr>
              <p:cNvPr id="44116" name="Group 67"/>
              <p:cNvGrpSpPr>
                <a:grpSpLocks/>
              </p:cNvGrpSpPr>
              <p:nvPr/>
            </p:nvGrpSpPr>
            <p:grpSpPr bwMode="auto">
              <a:xfrm>
                <a:off x="3277" y="3066"/>
                <a:ext cx="528" cy="294"/>
                <a:chOff x="3277" y="3162"/>
                <a:chExt cx="528" cy="294"/>
              </a:xfrm>
            </p:grpSpPr>
            <p:sp>
              <p:nvSpPr>
                <p:cNvPr id="44120" name="Text Box 68"/>
                <p:cNvSpPr txBox="1">
                  <a:spLocks noChangeArrowheads="1"/>
                </p:cNvSpPr>
                <p:nvPr/>
              </p:nvSpPr>
              <p:spPr bwMode="auto">
                <a:xfrm>
                  <a:off x="3277" y="3162"/>
                  <a:ext cx="336" cy="294"/>
                </a:xfrm>
                <a:prstGeom prst="rect">
                  <a:avLst/>
                </a:prstGeom>
                <a:noFill/>
                <a:ln w="9525">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latin typeface="Arial Unicode MS" charset="0"/>
                    </a:rPr>
                    <a:t>32</a:t>
                  </a:r>
                </a:p>
              </p:txBody>
            </p:sp>
            <p:cxnSp>
              <p:nvCxnSpPr>
                <p:cNvPr id="44121" name="AutoShape 69"/>
                <p:cNvCxnSpPr>
                  <a:cxnSpLocks noChangeShapeType="1"/>
                  <a:stCxn id="44120" idx="3"/>
                  <a:endCxn id="44118" idx="1"/>
                </p:cNvCxnSpPr>
                <p:nvPr/>
              </p:nvCxnSpPr>
              <p:spPr bwMode="auto">
                <a:xfrm>
                  <a:off x="3613" y="3309"/>
                  <a:ext cx="192" cy="0"/>
                </a:xfrm>
                <a:prstGeom prst="straightConnector1">
                  <a:avLst/>
                </a:prstGeom>
                <a:noFill/>
                <a:ln w="9525">
                  <a:solidFill>
                    <a:schemeClr val="accent2"/>
                  </a:solidFill>
                  <a:miter lim="800000"/>
                  <a:headEnd/>
                  <a:tailEnd type="triangle" w="med" len="med"/>
                </a:ln>
                <a:extLst>
                  <a:ext uri="{909E8E84-426E-40dd-AFC4-6F175D3DCCD1}">
                    <a14:hiddenFill xmlns:a14="http://schemas.microsoft.com/office/drawing/2010/main" xmlns="">
                      <a:noFill/>
                    </a14:hiddenFill>
                  </a:ext>
                </a:extLst>
              </p:spPr>
            </p:cxnSp>
          </p:grpSp>
          <p:grpSp>
            <p:nvGrpSpPr>
              <p:cNvPr id="44117" name="Group 70"/>
              <p:cNvGrpSpPr>
                <a:grpSpLocks/>
              </p:cNvGrpSpPr>
              <p:nvPr/>
            </p:nvGrpSpPr>
            <p:grpSpPr bwMode="auto">
              <a:xfrm>
                <a:off x="3805" y="3066"/>
                <a:ext cx="528" cy="294"/>
                <a:chOff x="3805" y="3162"/>
                <a:chExt cx="528" cy="294"/>
              </a:xfrm>
            </p:grpSpPr>
            <p:sp>
              <p:nvSpPr>
                <p:cNvPr id="44118" name="Text Box 71"/>
                <p:cNvSpPr txBox="1">
                  <a:spLocks noChangeArrowheads="1"/>
                </p:cNvSpPr>
                <p:nvPr/>
              </p:nvSpPr>
              <p:spPr bwMode="auto">
                <a:xfrm>
                  <a:off x="3805" y="3162"/>
                  <a:ext cx="336" cy="294"/>
                </a:xfrm>
                <a:prstGeom prst="rect">
                  <a:avLst/>
                </a:prstGeom>
                <a:noFill/>
                <a:ln w="9525">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latin typeface="Arial Unicode MS" charset="0"/>
                    </a:rPr>
                    <a:t>64</a:t>
                  </a:r>
                </a:p>
              </p:txBody>
            </p:sp>
            <p:cxnSp>
              <p:nvCxnSpPr>
                <p:cNvPr id="44119" name="AutoShape 72"/>
                <p:cNvCxnSpPr>
                  <a:cxnSpLocks noChangeShapeType="1"/>
                  <a:stCxn id="44118" idx="3"/>
                  <a:endCxn id="44111" idx="1"/>
                </p:cNvCxnSpPr>
                <p:nvPr/>
              </p:nvCxnSpPr>
              <p:spPr bwMode="auto">
                <a:xfrm>
                  <a:off x="4141" y="3309"/>
                  <a:ext cx="192" cy="0"/>
                </a:xfrm>
                <a:prstGeom prst="straightConnector1">
                  <a:avLst/>
                </a:prstGeom>
                <a:noFill/>
                <a:ln w="9525">
                  <a:solidFill>
                    <a:schemeClr val="accent2"/>
                  </a:solidFill>
                  <a:miter lim="800000"/>
                  <a:headEnd/>
                  <a:tailEnd type="triangle" w="med" len="med"/>
                </a:ln>
                <a:extLst>
                  <a:ext uri="{909E8E84-426E-40dd-AFC4-6F175D3DCCD1}">
                    <a14:hiddenFill xmlns:a14="http://schemas.microsoft.com/office/drawing/2010/main" xmlns="">
                      <a:noFill/>
                    </a14:hiddenFill>
                  </a:ext>
                </a:extLst>
              </p:spPr>
            </p:cxnSp>
          </p:grpSp>
        </p:grpSp>
        <p:grpSp>
          <p:nvGrpSpPr>
            <p:cNvPr id="44091" name="Group 73"/>
            <p:cNvGrpSpPr>
              <a:grpSpLocks/>
            </p:cNvGrpSpPr>
            <p:nvPr/>
          </p:nvGrpSpPr>
          <p:grpSpPr bwMode="auto">
            <a:xfrm>
              <a:off x="1597" y="3600"/>
              <a:ext cx="408" cy="294"/>
              <a:chOff x="1597" y="3498"/>
              <a:chExt cx="408" cy="294"/>
            </a:xfrm>
          </p:grpSpPr>
          <p:sp>
            <p:nvSpPr>
              <p:cNvPr id="44109" name="Text Box 74"/>
              <p:cNvSpPr txBox="1">
                <a:spLocks noChangeArrowheads="1"/>
              </p:cNvSpPr>
              <p:nvPr/>
            </p:nvSpPr>
            <p:spPr bwMode="auto">
              <a:xfrm>
                <a:off x="1597" y="3498"/>
                <a:ext cx="229" cy="294"/>
              </a:xfrm>
              <a:prstGeom prst="rect">
                <a:avLst/>
              </a:prstGeom>
              <a:noFill/>
              <a:ln w="9525">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latin typeface="Arial Unicode MS" charset="0"/>
                  </a:rPr>
                  <a:t>1</a:t>
                </a:r>
              </a:p>
            </p:txBody>
          </p:sp>
          <p:cxnSp>
            <p:nvCxnSpPr>
              <p:cNvPr id="44110" name="AutoShape 75"/>
              <p:cNvCxnSpPr>
                <a:cxnSpLocks noChangeShapeType="1"/>
                <a:stCxn id="44109" idx="3"/>
                <a:endCxn id="44107" idx="1"/>
              </p:cNvCxnSpPr>
              <p:nvPr/>
            </p:nvCxnSpPr>
            <p:spPr bwMode="auto">
              <a:xfrm>
                <a:off x="1826" y="3645"/>
                <a:ext cx="179" cy="0"/>
              </a:xfrm>
              <a:prstGeom prst="straightConnector1">
                <a:avLst/>
              </a:prstGeom>
              <a:noFill/>
              <a:ln w="9525">
                <a:solidFill>
                  <a:schemeClr val="accent2"/>
                </a:solidFill>
                <a:miter lim="800000"/>
                <a:headEnd/>
                <a:tailEnd type="triangle" w="med" len="med"/>
              </a:ln>
              <a:extLst>
                <a:ext uri="{909E8E84-426E-40dd-AFC4-6F175D3DCCD1}">
                  <a14:hiddenFill xmlns:a14="http://schemas.microsoft.com/office/drawing/2010/main" xmlns="">
                    <a:noFill/>
                  </a14:hiddenFill>
                </a:ext>
              </a:extLst>
            </p:spPr>
          </p:cxnSp>
        </p:grpSp>
        <p:grpSp>
          <p:nvGrpSpPr>
            <p:cNvPr id="44092" name="Group 76"/>
            <p:cNvGrpSpPr>
              <a:grpSpLocks/>
            </p:cNvGrpSpPr>
            <p:nvPr/>
          </p:nvGrpSpPr>
          <p:grpSpPr bwMode="auto">
            <a:xfrm>
              <a:off x="2005" y="3600"/>
              <a:ext cx="408" cy="294"/>
              <a:chOff x="2005" y="3498"/>
              <a:chExt cx="408" cy="294"/>
            </a:xfrm>
          </p:grpSpPr>
          <p:sp>
            <p:nvSpPr>
              <p:cNvPr id="44107" name="Text Box 77"/>
              <p:cNvSpPr txBox="1">
                <a:spLocks noChangeArrowheads="1"/>
              </p:cNvSpPr>
              <p:nvPr/>
            </p:nvSpPr>
            <p:spPr bwMode="auto">
              <a:xfrm>
                <a:off x="2005" y="3498"/>
                <a:ext cx="229" cy="294"/>
              </a:xfrm>
              <a:prstGeom prst="rect">
                <a:avLst/>
              </a:prstGeom>
              <a:noFill/>
              <a:ln w="9525">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latin typeface="Arial Unicode MS" charset="0"/>
                  </a:rPr>
                  <a:t>2</a:t>
                </a:r>
              </a:p>
            </p:txBody>
          </p:sp>
          <p:cxnSp>
            <p:nvCxnSpPr>
              <p:cNvPr id="44108" name="AutoShape 78"/>
              <p:cNvCxnSpPr>
                <a:cxnSpLocks noChangeShapeType="1"/>
                <a:stCxn id="44107" idx="3"/>
                <a:endCxn id="44105" idx="1"/>
              </p:cNvCxnSpPr>
              <p:nvPr/>
            </p:nvCxnSpPr>
            <p:spPr bwMode="auto">
              <a:xfrm>
                <a:off x="2234" y="3645"/>
                <a:ext cx="179" cy="0"/>
              </a:xfrm>
              <a:prstGeom prst="straightConnector1">
                <a:avLst/>
              </a:prstGeom>
              <a:noFill/>
              <a:ln w="9525">
                <a:solidFill>
                  <a:schemeClr val="accent2"/>
                </a:solidFill>
                <a:miter lim="800000"/>
                <a:headEnd/>
                <a:tailEnd type="triangle" w="med" len="med"/>
              </a:ln>
              <a:extLst>
                <a:ext uri="{909E8E84-426E-40dd-AFC4-6F175D3DCCD1}">
                  <a14:hiddenFill xmlns:a14="http://schemas.microsoft.com/office/drawing/2010/main" xmlns="">
                    <a:noFill/>
                  </a14:hiddenFill>
                </a:ext>
              </a:extLst>
            </p:spPr>
          </p:cxnSp>
        </p:grpSp>
        <p:grpSp>
          <p:nvGrpSpPr>
            <p:cNvPr id="44093" name="Group 79"/>
            <p:cNvGrpSpPr>
              <a:grpSpLocks/>
            </p:cNvGrpSpPr>
            <p:nvPr/>
          </p:nvGrpSpPr>
          <p:grpSpPr bwMode="auto">
            <a:xfrm>
              <a:off x="2413" y="3606"/>
              <a:ext cx="397" cy="294"/>
              <a:chOff x="2413" y="3498"/>
              <a:chExt cx="397" cy="294"/>
            </a:xfrm>
          </p:grpSpPr>
          <p:sp>
            <p:nvSpPr>
              <p:cNvPr id="44105" name="Text Box 80"/>
              <p:cNvSpPr txBox="1">
                <a:spLocks noChangeArrowheads="1"/>
              </p:cNvSpPr>
              <p:nvPr/>
            </p:nvSpPr>
            <p:spPr bwMode="auto">
              <a:xfrm>
                <a:off x="2413" y="3498"/>
                <a:ext cx="229" cy="294"/>
              </a:xfrm>
              <a:prstGeom prst="rect">
                <a:avLst/>
              </a:prstGeom>
              <a:noFill/>
              <a:ln w="9525">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latin typeface="Arial Unicode MS" charset="0"/>
                  </a:rPr>
                  <a:t>3</a:t>
                </a:r>
              </a:p>
            </p:txBody>
          </p:sp>
          <p:cxnSp>
            <p:nvCxnSpPr>
              <p:cNvPr id="44106" name="AutoShape 81"/>
              <p:cNvCxnSpPr>
                <a:cxnSpLocks noChangeShapeType="1"/>
                <a:stCxn id="44105" idx="3"/>
                <a:endCxn id="44103" idx="1"/>
              </p:cNvCxnSpPr>
              <p:nvPr/>
            </p:nvCxnSpPr>
            <p:spPr bwMode="auto">
              <a:xfrm>
                <a:off x="2642" y="3645"/>
                <a:ext cx="168" cy="0"/>
              </a:xfrm>
              <a:prstGeom prst="straightConnector1">
                <a:avLst/>
              </a:prstGeom>
              <a:noFill/>
              <a:ln w="9525">
                <a:solidFill>
                  <a:schemeClr val="accent2"/>
                </a:solidFill>
                <a:miter lim="800000"/>
                <a:headEnd/>
                <a:tailEnd type="triangle" w="med" len="med"/>
              </a:ln>
              <a:extLst>
                <a:ext uri="{909E8E84-426E-40dd-AFC4-6F175D3DCCD1}">
                  <a14:hiddenFill xmlns:a14="http://schemas.microsoft.com/office/drawing/2010/main" xmlns="">
                    <a:noFill/>
                  </a14:hiddenFill>
                </a:ext>
              </a:extLst>
            </p:spPr>
          </p:cxnSp>
        </p:grpSp>
        <p:grpSp>
          <p:nvGrpSpPr>
            <p:cNvPr id="44094" name="Group 82"/>
            <p:cNvGrpSpPr>
              <a:grpSpLocks/>
            </p:cNvGrpSpPr>
            <p:nvPr/>
          </p:nvGrpSpPr>
          <p:grpSpPr bwMode="auto">
            <a:xfrm>
              <a:off x="2810" y="3600"/>
              <a:ext cx="382" cy="294"/>
              <a:chOff x="2810" y="3498"/>
              <a:chExt cx="382" cy="294"/>
            </a:xfrm>
          </p:grpSpPr>
          <p:sp>
            <p:nvSpPr>
              <p:cNvPr id="44103" name="Text Box 83"/>
              <p:cNvSpPr txBox="1">
                <a:spLocks noChangeArrowheads="1"/>
              </p:cNvSpPr>
              <p:nvPr/>
            </p:nvSpPr>
            <p:spPr bwMode="auto">
              <a:xfrm>
                <a:off x="2810" y="3498"/>
                <a:ext cx="229" cy="294"/>
              </a:xfrm>
              <a:prstGeom prst="rect">
                <a:avLst/>
              </a:prstGeom>
              <a:noFill/>
              <a:ln w="9525">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latin typeface="Arial Unicode MS" charset="0"/>
                  </a:rPr>
                  <a:t>5</a:t>
                </a:r>
              </a:p>
            </p:txBody>
          </p:sp>
          <p:cxnSp>
            <p:nvCxnSpPr>
              <p:cNvPr id="44104" name="AutoShape 84"/>
              <p:cNvCxnSpPr>
                <a:cxnSpLocks noChangeShapeType="1"/>
                <a:stCxn id="44103" idx="3"/>
                <a:endCxn id="44101" idx="1"/>
              </p:cNvCxnSpPr>
              <p:nvPr/>
            </p:nvCxnSpPr>
            <p:spPr bwMode="auto">
              <a:xfrm>
                <a:off x="3039" y="3645"/>
                <a:ext cx="153" cy="0"/>
              </a:xfrm>
              <a:prstGeom prst="straightConnector1">
                <a:avLst/>
              </a:prstGeom>
              <a:noFill/>
              <a:ln w="9525">
                <a:solidFill>
                  <a:schemeClr val="accent2"/>
                </a:solidFill>
                <a:miter lim="800000"/>
                <a:headEnd/>
                <a:tailEnd type="triangle" w="med" len="med"/>
              </a:ln>
              <a:extLst>
                <a:ext uri="{909E8E84-426E-40dd-AFC4-6F175D3DCCD1}">
                  <a14:hiddenFill xmlns:a14="http://schemas.microsoft.com/office/drawing/2010/main" xmlns="">
                    <a:noFill/>
                  </a14:hiddenFill>
                </a:ext>
              </a:extLst>
            </p:spPr>
          </p:cxnSp>
        </p:grpSp>
        <p:grpSp>
          <p:nvGrpSpPr>
            <p:cNvPr id="44095" name="Group 85"/>
            <p:cNvGrpSpPr>
              <a:grpSpLocks/>
            </p:cNvGrpSpPr>
            <p:nvPr/>
          </p:nvGrpSpPr>
          <p:grpSpPr bwMode="auto">
            <a:xfrm>
              <a:off x="3192" y="3600"/>
              <a:ext cx="373" cy="294"/>
              <a:chOff x="3192" y="3498"/>
              <a:chExt cx="373" cy="294"/>
            </a:xfrm>
          </p:grpSpPr>
          <p:sp>
            <p:nvSpPr>
              <p:cNvPr id="44101" name="Text Box 86"/>
              <p:cNvSpPr txBox="1">
                <a:spLocks noChangeArrowheads="1"/>
              </p:cNvSpPr>
              <p:nvPr/>
            </p:nvSpPr>
            <p:spPr bwMode="auto">
              <a:xfrm>
                <a:off x="3192" y="3498"/>
                <a:ext cx="229" cy="294"/>
              </a:xfrm>
              <a:prstGeom prst="rect">
                <a:avLst/>
              </a:prstGeom>
              <a:noFill/>
              <a:ln w="9525">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latin typeface="Arial Unicode MS" charset="0"/>
                  </a:rPr>
                  <a:t>8</a:t>
                </a:r>
              </a:p>
            </p:txBody>
          </p:sp>
          <p:cxnSp>
            <p:nvCxnSpPr>
              <p:cNvPr id="44102" name="AutoShape 87"/>
              <p:cNvCxnSpPr>
                <a:cxnSpLocks noChangeShapeType="1"/>
                <a:stCxn id="44101" idx="3"/>
                <a:endCxn id="44096" idx="1"/>
              </p:cNvCxnSpPr>
              <p:nvPr/>
            </p:nvCxnSpPr>
            <p:spPr bwMode="auto">
              <a:xfrm>
                <a:off x="3421" y="3645"/>
                <a:ext cx="144" cy="0"/>
              </a:xfrm>
              <a:prstGeom prst="straightConnector1">
                <a:avLst/>
              </a:prstGeom>
              <a:noFill/>
              <a:ln w="9525">
                <a:solidFill>
                  <a:schemeClr val="accent2"/>
                </a:solidFill>
                <a:miter lim="800000"/>
                <a:headEnd/>
                <a:tailEnd type="triangle" w="med" len="med"/>
              </a:ln>
              <a:extLst>
                <a:ext uri="{909E8E84-426E-40dd-AFC4-6F175D3DCCD1}">
                  <a14:hiddenFill xmlns:a14="http://schemas.microsoft.com/office/drawing/2010/main" xmlns="">
                    <a:noFill/>
                  </a14:hiddenFill>
                </a:ext>
              </a:extLst>
            </p:spPr>
          </p:cxnSp>
        </p:grpSp>
        <p:sp>
          <p:nvSpPr>
            <p:cNvPr id="44096" name="Text Box 89"/>
            <p:cNvSpPr txBox="1">
              <a:spLocks noChangeArrowheads="1"/>
            </p:cNvSpPr>
            <p:nvPr/>
          </p:nvSpPr>
          <p:spPr bwMode="auto">
            <a:xfrm>
              <a:off x="3565" y="3600"/>
              <a:ext cx="371" cy="294"/>
            </a:xfrm>
            <a:prstGeom prst="rect">
              <a:avLst/>
            </a:prstGeom>
            <a:noFill/>
            <a:ln w="9525">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latin typeface="Arial Unicode MS" charset="0"/>
                </a:rPr>
                <a:t>13</a:t>
              </a:r>
            </a:p>
          </p:txBody>
        </p:sp>
        <p:cxnSp>
          <p:nvCxnSpPr>
            <p:cNvPr id="44097" name="AutoShape 90"/>
            <p:cNvCxnSpPr>
              <a:cxnSpLocks noChangeShapeType="1"/>
              <a:stCxn id="44096" idx="3"/>
              <a:endCxn id="44099" idx="1"/>
            </p:cNvCxnSpPr>
            <p:nvPr/>
          </p:nvCxnSpPr>
          <p:spPr bwMode="auto">
            <a:xfrm>
              <a:off x="3936" y="3747"/>
              <a:ext cx="109" cy="0"/>
            </a:xfrm>
            <a:prstGeom prst="straightConnector1">
              <a:avLst/>
            </a:prstGeom>
            <a:noFill/>
            <a:ln w="9525">
              <a:solidFill>
                <a:schemeClr val="accent2"/>
              </a:solidFill>
              <a:miter lim="800000"/>
              <a:headEnd/>
              <a:tailEnd type="triangle" w="med" len="med"/>
            </a:ln>
            <a:extLst>
              <a:ext uri="{909E8E84-426E-40dd-AFC4-6F175D3DCCD1}">
                <a14:hiddenFill xmlns:a14="http://schemas.microsoft.com/office/drawing/2010/main" xmlns="">
                  <a:noFill/>
                </a14:hiddenFill>
              </a:ext>
            </a:extLst>
          </p:spPr>
        </p:cxnSp>
        <p:grpSp>
          <p:nvGrpSpPr>
            <p:cNvPr id="44098" name="Group 91"/>
            <p:cNvGrpSpPr>
              <a:grpSpLocks/>
            </p:cNvGrpSpPr>
            <p:nvPr/>
          </p:nvGrpSpPr>
          <p:grpSpPr bwMode="auto">
            <a:xfrm>
              <a:off x="4045" y="3600"/>
              <a:ext cx="480" cy="294"/>
              <a:chOff x="4045" y="3498"/>
              <a:chExt cx="480" cy="294"/>
            </a:xfrm>
          </p:grpSpPr>
          <p:sp>
            <p:nvSpPr>
              <p:cNvPr id="44099" name="Text Box 92"/>
              <p:cNvSpPr txBox="1">
                <a:spLocks noChangeArrowheads="1"/>
              </p:cNvSpPr>
              <p:nvPr/>
            </p:nvSpPr>
            <p:spPr bwMode="auto">
              <a:xfrm>
                <a:off x="4045" y="3498"/>
                <a:ext cx="336" cy="294"/>
              </a:xfrm>
              <a:prstGeom prst="rect">
                <a:avLst/>
              </a:prstGeom>
              <a:noFill/>
              <a:ln w="9525">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latin typeface="Arial Unicode MS" charset="0"/>
                  </a:rPr>
                  <a:t>21</a:t>
                </a:r>
              </a:p>
            </p:txBody>
          </p:sp>
          <p:cxnSp>
            <p:nvCxnSpPr>
              <p:cNvPr id="44100" name="AutoShape 93"/>
              <p:cNvCxnSpPr>
                <a:cxnSpLocks noChangeShapeType="1"/>
                <a:stCxn id="44099" idx="3"/>
                <a:endCxn id="44089" idx="1"/>
              </p:cNvCxnSpPr>
              <p:nvPr/>
            </p:nvCxnSpPr>
            <p:spPr bwMode="auto">
              <a:xfrm>
                <a:off x="4381" y="3645"/>
                <a:ext cx="144" cy="0"/>
              </a:xfrm>
              <a:prstGeom prst="straightConnector1">
                <a:avLst/>
              </a:prstGeom>
              <a:noFill/>
              <a:ln w="9525">
                <a:solidFill>
                  <a:schemeClr val="accent2"/>
                </a:solidFill>
                <a:miter lim="800000"/>
                <a:headEnd/>
                <a:tailEnd type="triangle" w="med" len="med"/>
              </a:ln>
              <a:extLst>
                <a:ext uri="{909E8E84-426E-40dd-AFC4-6F175D3DCCD1}">
                  <a14:hiddenFill xmlns:a14="http://schemas.microsoft.com/office/drawing/2010/main" xmlns="">
                    <a:noFill/>
                  </a14:hiddenFill>
                </a:ext>
              </a:extLst>
            </p:spPr>
          </p:cxnSp>
        </p:grpSp>
      </p:grpSp>
      <p:grpSp>
        <p:nvGrpSpPr>
          <p:cNvPr id="44053" name="Group 52"/>
          <p:cNvGrpSpPr>
            <a:grpSpLocks/>
          </p:cNvGrpSpPr>
          <p:nvPr/>
        </p:nvGrpSpPr>
        <p:grpSpPr bwMode="auto">
          <a:xfrm>
            <a:off x="7377505" y="2966720"/>
            <a:ext cx="1168400" cy="914400"/>
            <a:chOff x="4896" y="2172"/>
            <a:chExt cx="736" cy="576"/>
          </a:xfrm>
        </p:grpSpPr>
        <p:sp>
          <p:nvSpPr>
            <p:cNvPr id="44061" name="Text Box 45"/>
            <p:cNvSpPr txBox="1">
              <a:spLocks noChangeArrowheads="1"/>
            </p:cNvSpPr>
            <p:nvPr/>
          </p:nvSpPr>
          <p:spPr bwMode="auto">
            <a:xfrm>
              <a:off x="4896" y="2172"/>
              <a:ext cx="671" cy="288"/>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b="1" i="1">
                  <a:latin typeface="Arial Unicode MS" charset="0"/>
                </a:rPr>
                <a:t>Brutus</a:t>
              </a:r>
            </a:p>
          </p:txBody>
        </p:sp>
        <p:sp>
          <p:nvSpPr>
            <p:cNvPr id="44062" name="Text Box 46"/>
            <p:cNvSpPr txBox="1">
              <a:spLocks noChangeArrowheads="1"/>
            </p:cNvSpPr>
            <p:nvPr/>
          </p:nvSpPr>
          <p:spPr bwMode="auto">
            <a:xfrm>
              <a:off x="4896" y="2460"/>
              <a:ext cx="736" cy="288"/>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b="1" i="1">
                  <a:latin typeface="Arial Unicode MS" charset="0"/>
                </a:rPr>
                <a:t>Caesar</a:t>
              </a:r>
            </a:p>
          </p:txBody>
        </p:sp>
      </p:grpSp>
      <p:sp>
        <p:nvSpPr>
          <p:cNvPr id="1211439" name="AutoShape 47"/>
          <p:cNvSpPr>
            <a:spLocks noChangeArrowheads="1"/>
          </p:cNvSpPr>
          <p:nvPr/>
        </p:nvSpPr>
        <p:spPr bwMode="auto">
          <a:xfrm rot="10800000">
            <a:off x="1067193" y="3242945"/>
            <a:ext cx="976312" cy="485775"/>
          </a:xfrm>
          <a:prstGeom prst="notchedRightArrow">
            <a:avLst>
              <a:gd name="adj1" fmla="val 50000"/>
              <a:gd name="adj2" fmla="val 50245"/>
            </a:avLst>
          </a:prstGeom>
          <a:solidFill>
            <a:srgbClr val="C0504D"/>
          </a:solidFill>
          <a:ln w="9525">
            <a:solidFill>
              <a:schemeClr val="tx1"/>
            </a:solidFill>
            <a:miter lim="800000"/>
            <a:headEnd/>
            <a:tailEnd/>
          </a:ln>
        </p:spPr>
        <p:txBody>
          <a:bodyPr wrap="none" anchor="ctr">
            <a:spAutoFit/>
          </a:bodyPr>
          <a:lstStyle/>
          <a:p>
            <a:endParaRPr lang="en-US"/>
          </a:p>
        </p:txBody>
      </p:sp>
      <p:sp>
        <p:nvSpPr>
          <p:cNvPr id="1211490" name="Text Box 98"/>
          <p:cNvSpPr txBox="1">
            <a:spLocks noChangeArrowheads="1"/>
          </p:cNvSpPr>
          <p:nvPr/>
        </p:nvSpPr>
        <p:spPr bwMode="auto">
          <a:xfrm>
            <a:off x="541609" y="4405815"/>
            <a:ext cx="8326318"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dirty="0">
                <a:solidFill>
                  <a:srgbClr val="C0504D"/>
                </a:solidFill>
              </a:rPr>
              <a:t>If the list lengths are and </a:t>
            </a:r>
            <a:r>
              <a:rPr lang="en-US" i="1" dirty="0">
                <a:solidFill>
                  <a:srgbClr val="C0504D"/>
                </a:solidFill>
              </a:rPr>
              <a:t>y</a:t>
            </a:r>
            <a:r>
              <a:rPr lang="en-US" dirty="0">
                <a:solidFill>
                  <a:srgbClr val="C0504D"/>
                </a:solidFill>
              </a:rPr>
              <a:t>, the merge takes O(</a:t>
            </a:r>
            <a:r>
              <a:rPr lang="en-US" i="1" dirty="0" err="1">
                <a:solidFill>
                  <a:srgbClr val="C0504D"/>
                </a:solidFill>
              </a:rPr>
              <a:t>x+y</a:t>
            </a:r>
            <a:r>
              <a:rPr lang="en-US" dirty="0">
                <a:solidFill>
                  <a:srgbClr val="C0504D"/>
                </a:solidFill>
              </a:rPr>
              <a:t>)</a:t>
            </a:r>
          </a:p>
          <a:p>
            <a:pPr eaLnBrk="1" hangingPunct="1"/>
            <a:r>
              <a:rPr lang="en-US" dirty="0">
                <a:solidFill>
                  <a:srgbClr val="C0504D"/>
                </a:solidFill>
              </a:rPr>
              <a:t>operations.</a:t>
            </a:r>
          </a:p>
          <a:p>
            <a:pPr eaLnBrk="1" hangingPunct="1"/>
            <a:r>
              <a:rPr lang="en-US" u="sng" dirty="0">
                <a:solidFill>
                  <a:srgbClr val="357E69"/>
                </a:solidFill>
              </a:rPr>
              <a:t>Crucial</a:t>
            </a:r>
            <a:r>
              <a:rPr lang="en-US" dirty="0">
                <a:solidFill>
                  <a:srgbClr val="357E69"/>
                </a:solidFill>
              </a:rPr>
              <a:t>: postings sorted by </a:t>
            </a:r>
            <a:r>
              <a:rPr lang="en-US" dirty="0" err="1">
                <a:solidFill>
                  <a:srgbClr val="357E69"/>
                </a:solidFill>
              </a:rPr>
              <a:t>docID</a:t>
            </a:r>
            <a:r>
              <a:rPr lang="en-US" dirty="0">
                <a:solidFill>
                  <a:srgbClr val="357E69"/>
                </a:solidFill>
              </a:rPr>
              <a:t>.</a:t>
            </a:r>
          </a:p>
        </p:txBody>
      </p:sp>
      <p:sp>
        <p:nvSpPr>
          <p:cNvPr id="44058" name="TextBox 96"/>
          <p:cNvSpPr txBox="1">
            <a:spLocks noChangeArrowheads="1"/>
          </p:cNvSpPr>
          <p:nvPr/>
        </p:nvSpPr>
        <p:spPr bwMode="auto">
          <a:xfrm>
            <a:off x="7620000" y="-33338"/>
            <a:ext cx="968375"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1.3</a:t>
            </a:r>
          </a:p>
        </p:txBody>
      </p:sp>
      <p:sp>
        <p:nvSpPr>
          <p:cNvPr id="3" name="TextBox 2">
            <a:extLst>
              <a:ext uri="{FF2B5EF4-FFF2-40B4-BE49-F238E27FC236}">
                <a16:creationId xmlns:a16="http://schemas.microsoft.com/office/drawing/2014/main" id="{87A41168-4DD6-2B43-BE0F-C7543658CEC4}"/>
              </a:ext>
            </a:extLst>
          </p:cNvPr>
          <p:cNvSpPr txBox="1"/>
          <p:nvPr/>
        </p:nvSpPr>
        <p:spPr>
          <a:xfrm>
            <a:off x="564011" y="2906640"/>
            <a:ext cx="415989" cy="430887"/>
          </a:xfrm>
          <a:prstGeom prst="rect">
            <a:avLst/>
          </a:prstGeom>
          <a:noFill/>
        </p:spPr>
        <p:txBody>
          <a:bodyPr wrap="square">
            <a:spAutoFit/>
          </a:bodyPr>
          <a:lstStyle/>
          <a:p>
            <a:r>
              <a:rPr lang="en-GB" i="1" dirty="0">
                <a:solidFill>
                  <a:srgbClr val="FF0000"/>
                </a:solidFill>
              </a:rPr>
              <a:t>X</a:t>
            </a:r>
          </a:p>
        </p:txBody>
      </p:sp>
      <p:sp>
        <p:nvSpPr>
          <p:cNvPr id="4" name="TextBox 3">
            <a:extLst>
              <a:ext uri="{FF2B5EF4-FFF2-40B4-BE49-F238E27FC236}">
                <a16:creationId xmlns:a16="http://schemas.microsoft.com/office/drawing/2014/main" id="{2EE614CE-5DC2-4B2C-94B8-E877C7B93C2A}"/>
              </a:ext>
            </a:extLst>
          </p:cNvPr>
          <p:cNvSpPr txBox="1"/>
          <p:nvPr/>
        </p:nvSpPr>
        <p:spPr>
          <a:xfrm>
            <a:off x="524204" y="3493095"/>
            <a:ext cx="415989" cy="430887"/>
          </a:xfrm>
          <a:prstGeom prst="rect">
            <a:avLst/>
          </a:prstGeom>
          <a:noFill/>
        </p:spPr>
        <p:txBody>
          <a:bodyPr wrap="square">
            <a:spAutoFit/>
          </a:bodyPr>
          <a:lstStyle/>
          <a:p>
            <a:r>
              <a:rPr lang="en-GB" i="1" dirty="0">
                <a:solidFill>
                  <a:srgbClr val="FF0000"/>
                </a:solidFill>
              </a:rPr>
              <a:t>Y</a:t>
            </a:r>
          </a:p>
        </p:txBody>
      </p:sp>
      <p:sp>
        <p:nvSpPr>
          <p:cNvPr id="2" name="Footer Placeholder 1">
            <a:extLst>
              <a:ext uri="{FF2B5EF4-FFF2-40B4-BE49-F238E27FC236}">
                <a16:creationId xmlns:a16="http://schemas.microsoft.com/office/drawing/2014/main" id="{CD228CED-3BBA-70FB-EE07-7E9FB719B4F0}"/>
              </a:ext>
            </a:extLst>
          </p:cNvPr>
          <p:cNvSpPr>
            <a:spLocks noGrp="1"/>
          </p:cNvSpPr>
          <p:nvPr>
            <p:ph type="ftr" sz="quarter" idx="11"/>
          </p:nvPr>
        </p:nvSpPr>
        <p:spPr/>
        <p:txBody>
          <a:bodyPr/>
          <a:lstStyle/>
          <a:p>
            <a:pPr algn="l"/>
            <a:r>
              <a:rPr lang="en-GB"/>
              <a:t>CIS041-3 Advanced Information Technology</a:t>
            </a:r>
            <a:endParaRPr lang="en-US" dirty="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211439"/>
                                        </p:tgtEl>
                                        <p:attrNameLst>
                                          <p:attrName>style.visibility</p:attrName>
                                        </p:attrNameLst>
                                      </p:cBhvr>
                                      <p:to>
                                        <p:strVal val="visible"/>
                                      </p:to>
                                    </p:set>
                                    <p:anim calcmode="lin" valueType="num">
                                      <p:cBhvr additive="base">
                                        <p:cTn id="7" dur="500" fill="hold"/>
                                        <p:tgtEl>
                                          <p:spTgt spid="1211439"/>
                                        </p:tgtEl>
                                        <p:attrNameLst>
                                          <p:attrName>ppt_x</p:attrName>
                                        </p:attrNameLst>
                                      </p:cBhvr>
                                      <p:tavLst>
                                        <p:tav tm="0">
                                          <p:val>
                                            <p:strVal val="1+#ppt_w/2"/>
                                          </p:val>
                                        </p:tav>
                                        <p:tav tm="100000">
                                          <p:val>
                                            <p:strVal val="#ppt_x"/>
                                          </p:val>
                                        </p:tav>
                                      </p:tavLst>
                                    </p:anim>
                                    <p:anim calcmode="lin" valueType="num">
                                      <p:cBhvr additive="base">
                                        <p:cTn id="8" dur="500" fill="hold"/>
                                        <p:tgtEl>
                                          <p:spTgt spid="121143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2114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1439" grpId="0" animBg="1"/>
      <p:bldP spid="1211490"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2080521" y="332204"/>
            <a:ext cx="6521671" cy="625330"/>
          </a:xfrm>
        </p:spPr>
        <p:txBody>
          <a:bodyPr/>
          <a:lstStyle/>
          <a:p>
            <a:pPr eaLnBrk="1" hangingPunct="1"/>
            <a:r>
              <a:rPr lang="en-US" sz="4000" dirty="0">
                <a:latin typeface="Calibri" charset="0"/>
                <a:ea typeface="ＭＳ Ｐゴシック" charset="0"/>
                <a:cs typeface="ＭＳ Ｐゴシック" charset="0"/>
              </a:rPr>
              <a:t>The merge (intersecting)</a:t>
            </a:r>
          </a:p>
        </p:txBody>
      </p:sp>
      <p:sp>
        <p:nvSpPr>
          <p:cNvPr id="44035" name="Rectangle 3"/>
          <p:cNvSpPr>
            <a:spLocks noGrp="1" noChangeArrowheads="1"/>
          </p:cNvSpPr>
          <p:nvPr>
            <p:ph idx="1"/>
          </p:nvPr>
        </p:nvSpPr>
        <p:spPr>
          <a:xfrm>
            <a:off x="624052" y="1532611"/>
            <a:ext cx="7985125" cy="4680520"/>
          </a:xfrm>
        </p:spPr>
        <p:txBody>
          <a:bodyPr/>
          <a:lstStyle/>
          <a:p>
            <a:pPr eaLnBrk="1" hangingPunct="1"/>
            <a:r>
              <a:rPr lang="en-US" dirty="0">
                <a:latin typeface="Calibri" charset="0"/>
                <a:ea typeface="ＭＳ Ｐゴシック" charset="0"/>
                <a:cs typeface="ＭＳ Ｐゴシック" charset="0"/>
              </a:rPr>
              <a:t>Walk through the two postings simultaneously, in time linear in the total number of postings entries</a:t>
            </a:r>
          </a:p>
        </p:txBody>
      </p:sp>
      <p:grpSp>
        <p:nvGrpSpPr>
          <p:cNvPr id="44037" name="Group 99"/>
          <p:cNvGrpSpPr>
            <a:grpSpLocks/>
          </p:cNvGrpSpPr>
          <p:nvPr/>
        </p:nvGrpSpPr>
        <p:grpSpPr bwMode="auto">
          <a:xfrm>
            <a:off x="2156721" y="2824815"/>
            <a:ext cx="5202238" cy="1009650"/>
            <a:chOff x="1584" y="3264"/>
            <a:chExt cx="3277" cy="636"/>
          </a:xfrm>
        </p:grpSpPr>
        <p:sp>
          <p:nvSpPr>
            <p:cNvPr id="44089" name="Text Box 54"/>
            <p:cNvSpPr txBox="1">
              <a:spLocks noChangeArrowheads="1"/>
            </p:cNvSpPr>
            <p:nvPr/>
          </p:nvSpPr>
          <p:spPr bwMode="auto">
            <a:xfrm>
              <a:off x="4525" y="3600"/>
              <a:ext cx="336" cy="294"/>
            </a:xfrm>
            <a:prstGeom prst="rect">
              <a:avLst/>
            </a:prstGeom>
            <a:noFill/>
            <a:ln w="9525">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latin typeface="Arial Unicode MS" charset="0"/>
                </a:rPr>
                <a:t>34</a:t>
              </a:r>
            </a:p>
          </p:txBody>
        </p:sp>
        <p:grpSp>
          <p:nvGrpSpPr>
            <p:cNvPr id="44090" name="Group 96"/>
            <p:cNvGrpSpPr>
              <a:grpSpLocks/>
            </p:cNvGrpSpPr>
            <p:nvPr/>
          </p:nvGrpSpPr>
          <p:grpSpPr bwMode="auto">
            <a:xfrm>
              <a:off x="1584" y="3264"/>
              <a:ext cx="3179" cy="300"/>
              <a:chOff x="1584" y="3060"/>
              <a:chExt cx="3179" cy="300"/>
            </a:xfrm>
          </p:grpSpPr>
          <p:sp>
            <p:nvSpPr>
              <p:cNvPr id="44111" name="Text Box 53"/>
              <p:cNvSpPr txBox="1">
                <a:spLocks noChangeArrowheads="1"/>
              </p:cNvSpPr>
              <p:nvPr/>
            </p:nvSpPr>
            <p:spPr bwMode="auto">
              <a:xfrm>
                <a:off x="4320" y="3060"/>
                <a:ext cx="443" cy="294"/>
              </a:xfrm>
              <a:prstGeom prst="rect">
                <a:avLst/>
              </a:prstGeom>
              <a:noFill/>
              <a:ln w="9525">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latin typeface="Arial Unicode MS" charset="0"/>
                  </a:rPr>
                  <a:t>128</a:t>
                </a:r>
              </a:p>
            </p:txBody>
          </p:sp>
          <p:grpSp>
            <p:nvGrpSpPr>
              <p:cNvPr id="44112" name="Group 55"/>
              <p:cNvGrpSpPr>
                <a:grpSpLocks/>
              </p:cNvGrpSpPr>
              <p:nvPr/>
            </p:nvGrpSpPr>
            <p:grpSpPr bwMode="auto">
              <a:xfrm>
                <a:off x="1584" y="3060"/>
                <a:ext cx="408" cy="294"/>
                <a:chOff x="1584" y="3162"/>
                <a:chExt cx="408" cy="294"/>
              </a:xfrm>
            </p:grpSpPr>
            <p:sp>
              <p:nvSpPr>
                <p:cNvPr id="44128" name="Text Box 56"/>
                <p:cNvSpPr txBox="1">
                  <a:spLocks noChangeArrowheads="1"/>
                </p:cNvSpPr>
                <p:nvPr/>
              </p:nvSpPr>
              <p:spPr bwMode="auto">
                <a:xfrm>
                  <a:off x="1584" y="3162"/>
                  <a:ext cx="229" cy="294"/>
                </a:xfrm>
                <a:prstGeom prst="rect">
                  <a:avLst/>
                </a:prstGeom>
                <a:noFill/>
                <a:ln w="9525">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latin typeface="Arial Unicode MS" charset="0"/>
                    </a:rPr>
                    <a:t>2</a:t>
                  </a:r>
                </a:p>
              </p:txBody>
            </p:sp>
            <p:cxnSp>
              <p:nvCxnSpPr>
                <p:cNvPr id="44129" name="AutoShape 57"/>
                <p:cNvCxnSpPr>
                  <a:cxnSpLocks noChangeShapeType="1"/>
                  <a:stCxn id="44128" idx="3"/>
                  <a:endCxn id="44126" idx="1"/>
                </p:cNvCxnSpPr>
                <p:nvPr/>
              </p:nvCxnSpPr>
              <p:spPr bwMode="auto">
                <a:xfrm>
                  <a:off x="1813" y="3309"/>
                  <a:ext cx="179" cy="0"/>
                </a:xfrm>
                <a:prstGeom prst="straightConnector1">
                  <a:avLst/>
                </a:prstGeom>
                <a:noFill/>
                <a:ln w="9525">
                  <a:solidFill>
                    <a:schemeClr val="accent2"/>
                  </a:solidFill>
                  <a:miter lim="800000"/>
                  <a:headEnd/>
                  <a:tailEnd type="triangle" w="med" len="med"/>
                </a:ln>
                <a:extLst>
                  <a:ext uri="{909E8E84-426E-40dd-AFC4-6F175D3DCCD1}">
                    <a14:hiddenFill xmlns:a14="http://schemas.microsoft.com/office/drawing/2010/main" xmlns="">
                      <a:noFill/>
                    </a14:hiddenFill>
                  </a:ext>
                </a:extLst>
              </p:spPr>
            </p:cxnSp>
          </p:grpSp>
          <p:grpSp>
            <p:nvGrpSpPr>
              <p:cNvPr id="44113" name="Group 58"/>
              <p:cNvGrpSpPr>
                <a:grpSpLocks/>
              </p:cNvGrpSpPr>
              <p:nvPr/>
            </p:nvGrpSpPr>
            <p:grpSpPr bwMode="auto">
              <a:xfrm>
                <a:off x="1992" y="3060"/>
                <a:ext cx="421" cy="294"/>
                <a:chOff x="1992" y="3162"/>
                <a:chExt cx="421" cy="294"/>
              </a:xfrm>
            </p:grpSpPr>
            <p:sp>
              <p:nvSpPr>
                <p:cNvPr id="44126" name="Text Box 59"/>
                <p:cNvSpPr txBox="1">
                  <a:spLocks noChangeArrowheads="1"/>
                </p:cNvSpPr>
                <p:nvPr/>
              </p:nvSpPr>
              <p:spPr bwMode="auto">
                <a:xfrm>
                  <a:off x="1992" y="3162"/>
                  <a:ext cx="229" cy="294"/>
                </a:xfrm>
                <a:prstGeom prst="rect">
                  <a:avLst/>
                </a:prstGeom>
                <a:noFill/>
                <a:ln w="9525">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latin typeface="Arial Unicode MS" charset="0"/>
                    </a:rPr>
                    <a:t>4</a:t>
                  </a:r>
                </a:p>
              </p:txBody>
            </p:sp>
            <p:cxnSp>
              <p:nvCxnSpPr>
                <p:cNvPr id="44127" name="AutoShape 60"/>
                <p:cNvCxnSpPr>
                  <a:cxnSpLocks noChangeShapeType="1"/>
                  <a:stCxn id="44126" idx="3"/>
                  <a:endCxn id="44124" idx="1"/>
                </p:cNvCxnSpPr>
                <p:nvPr/>
              </p:nvCxnSpPr>
              <p:spPr bwMode="auto">
                <a:xfrm>
                  <a:off x="2221" y="3309"/>
                  <a:ext cx="192" cy="0"/>
                </a:xfrm>
                <a:prstGeom prst="straightConnector1">
                  <a:avLst/>
                </a:prstGeom>
                <a:noFill/>
                <a:ln w="9525">
                  <a:solidFill>
                    <a:schemeClr val="accent2"/>
                  </a:solidFill>
                  <a:miter lim="800000"/>
                  <a:headEnd/>
                  <a:tailEnd type="triangle" w="med" len="med"/>
                </a:ln>
                <a:extLst>
                  <a:ext uri="{909E8E84-426E-40dd-AFC4-6F175D3DCCD1}">
                    <a14:hiddenFill xmlns:a14="http://schemas.microsoft.com/office/drawing/2010/main" xmlns="">
                      <a:noFill/>
                    </a14:hiddenFill>
                  </a:ext>
                </a:extLst>
              </p:spPr>
            </p:cxnSp>
          </p:grpSp>
          <p:grpSp>
            <p:nvGrpSpPr>
              <p:cNvPr id="44114" name="Group 61"/>
              <p:cNvGrpSpPr>
                <a:grpSpLocks/>
              </p:cNvGrpSpPr>
              <p:nvPr/>
            </p:nvGrpSpPr>
            <p:grpSpPr bwMode="auto">
              <a:xfrm>
                <a:off x="2413" y="3060"/>
                <a:ext cx="384" cy="294"/>
                <a:chOff x="2413" y="3162"/>
                <a:chExt cx="384" cy="294"/>
              </a:xfrm>
            </p:grpSpPr>
            <p:sp>
              <p:nvSpPr>
                <p:cNvPr id="44124" name="Text Box 62"/>
                <p:cNvSpPr txBox="1">
                  <a:spLocks noChangeArrowheads="1"/>
                </p:cNvSpPr>
                <p:nvPr/>
              </p:nvSpPr>
              <p:spPr bwMode="auto">
                <a:xfrm>
                  <a:off x="2413" y="3162"/>
                  <a:ext cx="229" cy="294"/>
                </a:xfrm>
                <a:prstGeom prst="rect">
                  <a:avLst/>
                </a:prstGeom>
                <a:noFill/>
                <a:ln w="9525">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latin typeface="Arial Unicode MS" charset="0"/>
                    </a:rPr>
                    <a:t>8</a:t>
                  </a:r>
                </a:p>
              </p:txBody>
            </p:sp>
            <p:cxnSp>
              <p:nvCxnSpPr>
                <p:cNvPr id="44125" name="AutoShape 63"/>
                <p:cNvCxnSpPr>
                  <a:cxnSpLocks noChangeShapeType="1"/>
                  <a:stCxn id="44124" idx="3"/>
                  <a:endCxn id="44122" idx="1"/>
                </p:cNvCxnSpPr>
                <p:nvPr/>
              </p:nvCxnSpPr>
              <p:spPr bwMode="auto">
                <a:xfrm>
                  <a:off x="2642" y="3309"/>
                  <a:ext cx="155" cy="0"/>
                </a:xfrm>
                <a:prstGeom prst="straightConnector1">
                  <a:avLst/>
                </a:prstGeom>
                <a:noFill/>
                <a:ln w="9525">
                  <a:solidFill>
                    <a:schemeClr val="accent2"/>
                  </a:solidFill>
                  <a:miter lim="800000"/>
                  <a:headEnd/>
                  <a:tailEnd type="triangle" w="med" len="med"/>
                </a:ln>
                <a:extLst>
                  <a:ext uri="{909E8E84-426E-40dd-AFC4-6F175D3DCCD1}">
                    <a14:hiddenFill xmlns:a14="http://schemas.microsoft.com/office/drawing/2010/main" xmlns="">
                      <a:noFill/>
                    </a14:hiddenFill>
                  </a:ext>
                </a:extLst>
              </p:spPr>
            </p:cxnSp>
          </p:grpSp>
          <p:grpSp>
            <p:nvGrpSpPr>
              <p:cNvPr id="44115" name="Group 64"/>
              <p:cNvGrpSpPr>
                <a:grpSpLocks/>
              </p:cNvGrpSpPr>
              <p:nvPr/>
            </p:nvGrpSpPr>
            <p:grpSpPr bwMode="auto">
              <a:xfrm>
                <a:off x="2797" y="3060"/>
                <a:ext cx="480" cy="294"/>
                <a:chOff x="2797" y="3162"/>
                <a:chExt cx="480" cy="294"/>
              </a:xfrm>
            </p:grpSpPr>
            <p:sp>
              <p:nvSpPr>
                <p:cNvPr id="44122" name="Text Box 65"/>
                <p:cNvSpPr txBox="1">
                  <a:spLocks noChangeArrowheads="1"/>
                </p:cNvSpPr>
                <p:nvPr/>
              </p:nvSpPr>
              <p:spPr bwMode="auto">
                <a:xfrm>
                  <a:off x="2797" y="3162"/>
                  <a:ext cx="336" cy="294"/>
                </a:xfrm>
                <a:prstGeom prst="rect">
                  <a:avLst/>
                </a:prstGeom>
                <a:noFill/>
                <a:ln w="9525">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latin typeface="Arial Unicode MS" charset="0"/>
                    </a:rPr>
                    <a:t>16</a:t>
                  </a:r>
                </a:p>
              </p:txBody>
            </p:sp>
            <p:cxnSp>
              <p:nvCxnSpPr>
                <p:cNvPr id="44123" name="AutoShape 66"/>
                <p:cNvCxnSpPr>
                  <a:cxnSpLocks noChangeShapeType="1"/>
                  <a:stCxn id="44122" idx="3"/>
                  <a:endCxn id="44120" idx="1"/>
                </p:cNvCxnSpPr>
                <p:nvPr/>
              </p:nvCxnSpPr>
              <p:spPr bwMode="auto">
                <a:xfrm>
                  <a:off x="3133" y="3309"/>
                  <a:ext cx="144" cy="0"/>
                </a:xfrm>
                <a:prstGeom prst="straightConnector1">
                  <a:avLst/>
                </a:prstGeom>
                <a:noFill/>
                <a:ln w="9525">
                  <a:solidFill>
                    <a:schemeClr val="accent2"/>
                  </a:solidFill>
                  <a:miter lim="800000"/>
                  <a:headEnd/>
                  <a:tailEnd type="triangle" w="med" len="med"/>
                </a:ln>
                <a:extLst>
                  <a:ext uri="{909E8E84-426E-40dd-AFC4-6F175D3DCCD1}">
                    <a14:hiddenFill xmlns:a14="http://schemas.microsoft.com/office/drawing/2010/main" xmlns="">
                      <a:noFill/>
                    </a14:hiddenFill>
                  </a:ext>
                </a:extLst>
              </p:spPr>
            </p:cxnSp>
          </p:grpSp>
          <p:grpSp>
            <p:nvGrpSpPr>
              <p:cNvPr id="44116" name="Group 67"/>
              <p:cNvGrpSpPr>
                <a:grpSpLocks/>
              </p:cNvGrpSpPr>
              <p:nvPr/>
            </p:nvGrpSpPr>
            <p:grpSpPr bwMode="auto">
              <a:xfrm>
                <a:off x="3277" y="3066"/>
                <a:ext cx="528" cy="294"/>
                <a:chOff x="3277" y="3162"/>
                <a:chExt cx="528" cy="294"/>
              </a:xfrm>
            </p:grpSpPr>
            <p:sp>
              <p:nvSpPr>
                <p:cNvPr id="44120" name="Text Box 68"/>
                <p:cNvSpPr txBox="1">
                  <a:spLocks noChangeArrowheads="1"/>
                </p:cNvSpPr>
                <p:nvPr/>
              </p:nvSpPr>
              <p:spPr bwMode="auto">
                <a:xfrm>
                  <a:off x="3277" y="3162"/>
                  <a:ext cx="336" cy="294"/>
                </a:xfrm>
                <a:prstGeom prst="rect">
                  <a:avLst/>
                </a:prstGeom>
                <a:noFill/>
                <a:ln w="9525">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latin typeface="Arial Unicode MS" charset="0"/>
                    </a:rPr>
                    <a:t>32</a:t>
                  </a:r>
                </a:p>
              </p:txBody>
            </p:sp>
            <p:cxnSp>
              <p:nvCxnSpPr>
                <p:cNvPr id="44121" name="AutoShape 69"/>
                <p:cNvCxnSpPr>
                  <a:cxnSpLocks noChangeShapeType="1"/>
                  <a:stCxn id="44120" idx="3"/>
                  <a:endCxn id="44118" idx="1"/>
                </p:cNvCxnSpPr>
                <p:nvPr/>
              </p:nvCxnSpPr>
              <p:spPr bwMode="auto">
                <a:xfrm>
                  <a:off x="3613" y="3309"/>
                  <a:ext cx="192" cy="0"/>
                </a:xfrm>
                <a:prstGeom prst="straightConnector1">
                  <a:avLst/>
                </a:prstGeom>
                <a:noFill/>
                <a:ln w="9525">
                  <a:solidFill>
                    <a:schemeClr val="accent2"/>
                  </a:solidFill>
                  <a:miter lim="800000"/>
                  <a:headEnd/>
                  <a:tailEnd type="triangle" w="med" len="med"/>
                </a:ln>
                <a:extLst>
                  <a:ext uri="{909E8E84-426E-40dd-AFC4-6F175D3DCCD1}">
                    <a14:hiddenFill xmlns:a14="http://schemas.microsoft.com/office/drawing/2010/main" xmlns="">
                      <a:noFill/>
                    </a14:hiddenFill>
                  </a:ext>
                </a:extLst>
              </p:spPr>
            </p:cxnSp>
          </p:grpSp>
          <p:grpSp>
            <p:nvGrpSpPr>
              <p:cNvPr id="44117" name="Group 70"/>
              <p:cNvGrpSpPr>
                <a:grpSpLocks/>
              </p:cNvGrpSpPr>
              <p:nvPr/>
            </p:nvGrpSpPr>
            <p:grpSpPr bwMode="auto">
              <a:xfrm>
                <a:off x="3805" y="3066"/>
                <a:ext cx="528" cy="294"/>
                <a:chOff x="3805" y="3162"/>
                <a:chExt cx="528" cy="294"/>
              </a:xfrm>
            </p:grpSpPr>
            <p:sp>
              <p:nvSpPr>
                <p:cNvPr id="44118" name="Text Box 71"/>
                <p:cNvSpPr txBox="1">
                  <a:spLocks noChangeArrowheads="1"/>
                </p:cNvSpPr>
                <p:nvPr/>
              </p:nvSpPr>
              <p:spPr bwMode="auto">
                <a:xfrm>
                  <a:off x="3805" y="3162"/>
                  <a:ext cx="336" cy="294"/>
                </a:xfrm>
                <a:prstGeom prst="rect">
                  <a:avLst/>
                </a:prstGeom>
                <a:noFill/>
                <a:ln w="9525">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latin typeface="Arial Unicode MS" charset="0"/>
                    </a:rPr>
                    <a:t>64</a:t>
                  </a:r>
                </a:p>
              </p:txBody>
            </p:sp>
            <p:cxnSp>
              <p:nvCxnSpPr>
                <p:cNvPr id="44119" name="AutoShape 72"/>
                <p:cNvCxnSpPr>
                  <a:cxnSpLocks noChangeShapeType="1"/>
                  <a:stCxn id="44118" idx="3"/>
                  <a:endCxn id="44111" idx="1"/>
                </p:cNvCxnSpPr>
                <p:nvPr/>
              </p:nvCxnSpPr>
              <p:spPr bwMode="auto">
                <a:xfrm>
                  <a:off x="4141" y="3309"/>
                  <a:ext cx="192" cy="0"/>
                </a:xfrm>
                <a:prstGeom prst="straightConnector1">
                  <a:avLst/>
                </a:prstGeom>
                <a:noFill/>
                <a:ln w="9525">
                  <a:solidFill>
                    <a:schemeClr val="accent2"/>
                  </a:solidFill>
                  <a:miter lim="800000"/>
                  <a:headEnd/>
                  <a:tailEnd type="triangle" w="med" len="med"/>
                </a:ln>
                <a:extLst>
                  <a:ext uri="{909E8E84-426E-40dd-AFC4-6F175D3DCCD1}">
                    <a14:hiddenFill xmlns:a14="http://schemas.microsoft.com/office/drawing/2010/main" xmlns="">
                      <a:noFill/>
                    </a14:hiddenFill>
                  </a:ext>
                </a:extLst>
              </p:spPr>
            </p:cxnSp>
          </p:grpSp>
        </p:grpSp>
        <p:grpSp>
          <p:nvGrpSpPr>
            <p:cNvPr id="44091" name="Group 73"/>
            <p:cNvGrpSpPr>
              <a:grpSpLocks/>
            </p:cNvGrpSpPr>
            <p:nvPr/>
          </p:nvGrpSpPr>
          <p:grpSpPr bwMode="auto">
            <a:xfrm>
              <a:off x="1597" y="3600"/>
              <a:ext cx="408" cy="294"/>
              <a:chOff x="1597" y="3498"/>
              <a:chExt cx="408" cy="294"/>
            </a:xfrm>
          </p:grpSpPr>
          <p:sp>
            <p:nvSpPr>
              <p:cNvPr id="44109" name="Text Box 74"/>
              <p:cNvSpPr txBox="1">
                <a:spLocks noChangeArrowheads="1"/>
              </p:cNvSpPr>
              <p:nvPr/>
            </p:nvSpPr>
            <p:spPr bwMode="auto">
              <a:xfrm>
                <a:off x="1597" y="3498"/>
                <a:ext cx="229" cy="294"/>
              </a:xfrm>
              <a:prstGeom prst="rect">
                <a:avLst/>
              </a:prstGeom>
              <a:noFill/>
              <a:ln w="9525">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latin typeface="Arial Unicode MS" charset="0"/>
                  </a:rPr>
                  <a:t>1</a:t>
                </a:r>
              </a:p>
            </p:txBody>
          </p:sp>
          <p:cxnSp>
            <p:nvCxnSpPr>
              <p:cNvPr id="44110" name="AutoShape 75"/>
              <p:cNvCxnSpPr>
                <a:cxnSpLocks noChangeShapeType="1"/>
                <a:stCxn id="44109" idx="3"/>
                <a:endCxn id="44107" idx="1"/>
              </p:cNvCxnSpPr>
              <p:nvPr/>
            </p:nvCxnSpPr>
            <p:spPr bwMode="auto">
              <a:xfrm>
                <a:off x="1826" y="3645"/>
                <a:ext cx="179" cy="0"/>
              </a:xfrm>
              <a:prstGeom prst="straightConnector1">
                <a:avLst/>
              </a:prstGeom>
              <a:noFill/>
              <a:ln w="9525">
                <a:solidFill>
                  <a:schemeClr val="accent2"/>
                </a:solidFill>
                <a:miter lim="800000"/>
                <a:headEnd/>
                <a:tailEnd type="triangle" w="med" len="med"/>
              </a:ln>
              <a:extLst>
                <a:ext uri="{909E8E84-426E-40dd-AFC4-6F175D3DCCD1}">
                  <a14:hiddenFill xmlns:a14="http://schemas.microsoft.com/office/drawing/2010/main" xmlns="">
                    <a:noFill/>
                  </a14:hiddenFill>
                </a:ext>
              </a:extLst>
            </p:spPr>
          </p:cxnSp>
        </p:grpSp>
        <p:grpSp>
          <p:nvGrpSpPr>
            <p:cNvPr id="44092" name="Group 76"/>
            <p:cNvGrpSpPr>
              <a:grpSpLocks/>
            </p:cNvGrpSpPr>
            <p:nvPr/>
          </p:nvGrpSpPr>
          <p:grpSpPr bwMode="auto">
            <a:xfrm>
              <a:off x="2005" y="3600"/>
              <a:ext cx="408" cy="294"/>
              <a:chOff x="2005" y="3498"/>
              <a:chExt cx="408" cy="294"/>
            </a:xfrm>
          </p:grpSpPr>
          <p:sp>
            <p:nvSpPr>
              <p:cNvPr id="44107" name="Text Box 77"/>
              <p:cNvSpPr txBox="1">
                <a:spLocks noChangeArrowheads="1"/>
              </p:cNvSpPr>
              <p:nvPr/>
            </p:nvSpPr>
            <p:spPr bwMode="auto">
              <a:xfrm>
                <a:off x="2005" y="3498"/>
                <a:ext cx="229" cy="294"/>
              </a:xfrm>
              <a:prstGeom prst="rect">
                <a:avLst/>
              </a:prstGeom>
              <a:noFill/>
              <a:ln w="9525">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latin typeface="Arial Unicode MS" charset="0"/>
                  </a:rPr>
                  <a:t>2</a:t>
                </a:r>
              </a:p>
            </p:txBody>
          </p:sp>
          <p:cxnSp>
            <p:nvCxnSpPr>
              <p:cNvPr id="44108" name="AutoShape 78"/>
              <p:cNvCxnSpPr>
                <a:cxnSpLocks noChangeShapeType="1"/>
                <a:stCxn id="44107" idx="3"/>
                <a:endCxn id="44105" idx="1"/>
              </p:cNvCxnSpPr>
              <p:nvPr/>
            </p:nvCxnSpPr>
            <p:spPr bwMode="auto">
              <a:xfrm>
                <a:off x="2234" y="3645"/>
                <a:ext cx="179" cy="0"/>
              </a:xfrm>
              <a:prstGeom prst="straightConnector1">
                <a:avLst/>
              </a:prstGeom>
              <a:noFill/>
              <a:ln w="9525">
                <a:solidFill>
                  <a:schemeClr val="accent2"/>
                </a:solidFill>
                <a:miter lim="800000"/>
                <a:headEnd/>
                <a:tailEnd type="triangle" w="med" len="med"/>
              </a:ln>
              <a:extLst>
                <a:ext uri="{909E8E84-426E-40dd-AFC4-6F175D3DCCD1}">
                  <a14:hiddenFill xmlns:a14="http://schemas.microsoft.com/office/drawing/2010/main" xmlns="">
                    <a:noFill/>
                  </a14:hiddenFill>
                </a:ext>
              </a:extLst>
            </p:spPr>
          </p:cxnSp>
        </p:grpSp>
        <p:grpSp>
          <p:nvGrpSpPr>
            <p:cNvPr id="44093" name="Group 79"/>
            <p:cNvGrpSpPr>
              <a:grpSpLocks/>
            </p:cNvGrpSpPr>
            <p:nvPr/>
          </p:nvGrpSpPr>
          <p:grpSpPr bwMode="auto">
            <a:xfrm>
              <a:off x="2413" y="3606"/>
              <a:ext cx="397" cy="294"/>
              <a:chOff x="2413" y="3498"/>
              <a:chExt cx="397" cy="294"/>
            </a:xfrm>
          </p:grpSpPr>
          <p:sp>
            <p:nvSpPr>
              <p:cNvPr id="44105" name="Text Box 80"/>
              <p:cNvSpPr txBox="1">
                <a:spLocks noChangeArrowheads="1"/>
              </p:cNvSpPr>
              <p:nvPr/>
            </p:nvSpPr>
            <p:spPr bwMode="auto">
              <a:xfrm>
                <a:off x="2413" y="3498"/>
                <a:ext cx="229" cy="294"/>
              </a:xfrm>
              <a:prstGeom prst="rect">
                <a:avLst/>
              </a:prstGeom>
              <a:noFill/>
              <a:ln w="9525">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latin typeface="Arial Unicode MS" charset="0"/>
                  </a:rPr>
                  <a:t>3</a:t>
                </a:r>
              </a:p>
            </p:txBody>
          </p:sp>
          <p:cxnSp>
            <p:nvCxnSpPr>
              <p:cNvPr id="44106" name="AutoShape 81"/>
              <p:cNvCxnSpPr>
                <a:cxnSpLocks noChangeShapeType="1"/>
                <a:stCxn id="44105" idx="3"/>
                <a:endCxn id="44103" idx="1"/>
              </p:cNvCxnSpPr>
              <p:nvPr/>
            </p:nvCxnSpPr>
            <p:spPr bwMode="auto">
              <a:xfrm>
                <a:off x="2642" y="3645"/>
                <a:ext cx="168" cy="0"/>
              </a:xfrm>
              <a:prstGeom prst="straightConnector1">
                <a:avLst/>
              </a:prstGeom>
              <a:noFill/>
              <a:ln w="9525">
                <a:solidFill>
                  <a:schemeClr val="accent2"/>
                </a:solidFill>
                <a:miter lim="800000"/>
                <a:headEnd/>
                <a:tailEnd type="triangle" w="med" len="med"/>
              </a:ln>
              <a:extLst>
                <a:ext uri="{909E8E84-426E-40dd-AFC4-6F175D3DCCD1}">
                  <a14:hiddenFill xmlns:a14="http://schemas.microsoft.com/office/drawing/2010/main" xmlns="">
                    <a:noFill/>
                  </a14:hiddenFill>
                </a:ext>
              </a:extLst>
            </p:spPr>
          </p:cxnSp>
        </p:grpSp>
        <p:grpSp>
          <p:nvGrpSpPr>
            <p:cNvPr id="44094" name="Group 82"/>
            <p:cNvGrpSpPr>
              <a:grpSpLocks/>
            </p:cNvGrpSpPr>
            <p:nvPr/>
          </p:nvGrpSpPr>
          <p:grpSpPr bwMode="auto">
            <a:xfrm>
              <a:off x="2810" y="3600"/>
              <a:ext cx="382" cy="294"/>
              <a:chOff x="2810" y="3498"/>
              <a:chExt cx="382" cy="294"/>
            </a:xfrm>
          </p:grpSpPr>
          <p:sp>
            <p:nvSpPr>
              <p:cNvPr id="44103" name="Text Box 83"/>
              <p:cNvSpPr txBox="1">
                <a:spLocks noChangeArrowheads="1"/>
              </p:cNvSpPr>
              <p:nvPr/>
            </p:nvSpPr>
            <p:spPr bwMode="auto">
              <a:xfrm>
                <a:off x="2810" y="3498"/>
                <a:ext cx="229" cy="294"/>
              </a:xfrm>
              <a:prstGeom prst="rect">
                <a:avLst/>
              </a:prstGeom>
              <a:noFill/>
              <a:ln w="9525">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latin typeface="Arial Unicode MS" charset="0"/>
                  </a:rPr>
                  <a:t>5</a:t>
                </a:r>
              </a:p>
            </p:txBody>
          </p:sp>
          <p:cxnSp>
            <p:nvCxnSpPr>
              <p:cNvPr id="44104" name="AutoShape 84"/>
              <p:cNvCxnSpPr>
                <a:cxnSpLocks noChangeShapeType="1"/>
                <a:stCxn id="44103" idx="3"/>
                <a:endCxn id="44101" idx="1"/>
              </p:cNvCxnSpPr>
              <p:nvPr/>
            </p:nvCxnSpPr>
            <p:spPr bwMode="auto">
              <a:xfrm>
                <a:off x="3039" y="3645"/>
                <a:ext cx="153" cy="0"/>
              </a:xfrm>
              <a:prstGeom prst="straightConnector1">
                <a:avLst/>
              </a:prstGeom>
              <a:noFill/>
              <a:ln w="9525">
                <a:solidFill>
                  <a:schemeClr val="accent2"/>
                </a:solidFill>
                <a:miter lim="800000"/>
                <a:headEnd/>
                <a:tailEnd type="triangle" w="med" len="med"/>
              </a:ln>
              <a:extLst>
                <a:ext uri="{909E8E84-426E-40dd-AFC4-6F175D3DCCD1}">
                  <a14:hiddenFill xmlns:a14="http://schemas.microsoft.com/office/drawing/2010/main" xmlns="">
                    <a:noFill/>
                  </a14:hiddenFill>
                </a:ext>
              </a:extLst>
            </p:spPr>
          </p:cxnSp>
        </p:grpSp>
        <p:grpSp>
          <p:nvGrpSpPr>
            <p:cNvPr id="44095" name="Group 85"/>
            <p:cNvGrpSpPr>
              <a:grpSpLocks/>
            </p:cNvGrpSpPr>
            <p:nvPr/>
          </p:nvGrpSpPr>
          <p:grpSpPr bwMode="auto">
            <a:xfrm>
              <a:off x="3192" y="3600"/>
              <a:ext cx="373" cy="294"/>
              <a:chOff x="3192" y="3498"/>
              <a:chExt cx="373" cy="294"/>
            </a:xfrm>
          </p:grpSpPr>
          <p:sp>
            <p:nvSpPr>
              <p:cNvPr id="44101" name="Text Box 86"/>
              <p:cNvSpPr txBox="1">
                <a:spLocks noChangeArrowheads="1"/>
              </p:cNvSpPr>
              <p:nvPr/>
            </p:nvSpPr>
            <p:spPr bwMode="auto">
              <a:xfrm>
                <a:off x="3192" y="3498"/>
                <a:ext cx="229" cy="294"/>
              </a:xfrm>
              <a:prstGeom prst="rect">
                <a:avLst/>
              </a:prstGeom>
              <a:noFill/>
              <a:ln w="9525">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latin typeface="Arial Unicode MS" charset="0"/>
                  </a:rPr>
                  <a:t>8</a:t>
                </a:r>
              </a:p>
            </p:txBody>
          </p:sp>
          <p:cxnSp>
            <p:nvCxnSpPr>
              <p:cNvPr id="44102" name="AutoShape 87"/>
              <p:cNvCxnSpPr>
                <a:cxnSpLocks noChangeShapeType="1"/>
                <a:stCxn id="44101" idx="3"/>
                <a:endCxn id="44096" idx="1"/>
              </p:cNvCxnSpPr>
              <p:nvPr/>
            </p:nvCxnSpPr>
            <p:spPr bwMode="auto">
              <a:xfrm>
                <a:off x="3421" y="3645"/>
                <a:ext cx="144" cy="0"/>
              </a:xfrm>
              <a:prstGeom prst="straightConnector1">
                <a:avLst/>
              </a:prstGeom>
              <a:noFill/>
              <a:ln w="9525">
                <a:solidFill>
                  <a:schemeClr val="accent2"/>
                </a:solidFill>
                <a:miter lim="800000"/>
                <a:headEnd/>
                <a:tailEnd type="triangle" w="med" len="med"/>
              </a:ln>
              <a:extLst>
                <a:ext uri="{909E8E84-426E-40dd-AFC4-6F175D3DCCD1}">
                  <a14:hiddenFill xmlns:a14="http://schemas.microsoft.com/office/drawing/2010/main" xmlns="">
                    <a:noFill/>
                  </a14:hiddenFill>
                </a:ext>
              </a:extLst>
            </p:spPr>
          </p:cxnSp>
        </p:grpSp>
        <p:sp>
          <p:nvSpPr>
            <p:cNvPr id="44096" name="Text Box 89"/>
            <p:cNvSpPr txBox="1">
              <a:spLocks noChangeArrowheads="1"/>
            </p:cNvSpPr>
            <p:nvPr/>
          </p:nvSpPr>
          <p:spPr bwMode="auto">
            <a:xfrm>
              <a:off x="3565" y="3600"/>
              <a:ext cx="371" cy="294"/>
            </a:xfrm>
            <a:prstGeom prst="rect">
              <a:avLst/>
            </a:prstGeom>
            <a:noFill/>
            <a:ln w="9525">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latin typeface="Arial Unicode MS" charset="0"/>
                </a:rPr>
                <a:t>13</a:t>
              </a:r>
            </a:p>
          </p:txBody>
        </p:sp>
        <p:cxnSp>
          <p:nvCxnSpPr>
            <p:cNvPr id="44097" name="AutoShape 90"/>
            <p:cNvCxnSpPr>
              <a:cxnSpLocks noChangeShapeType="1"/>
              <a:stCxn id="44096" idx="3"/>
              <a:endCxn id="44099" idx="1"/>
            </p:cNvCxnSpPr>
            <p:nvPr/>
          </p:nvCxnSpPr>
          <p:spPr bwMode="auto">
            <a:xfrm>
              <a:off x="3936" y="3747"/>
              <a:ext cx="109" cy="0"/>
            </a:xfrm>
            <a:prstGeom prst="straightConnector1">
              <a:avLst/>
            </a:prstGeom>
            <a:noFill/>
            <a:ln w="9525">
              <a:solidFill>
                <a:schemeClr val="accent2"/>
              </a:solidFill>
              <a:miter lim="800000"/>
              <a:headEnd/>
              <a:tailEnd type="triangle" w="med" len="med"/>
            </a:ln>
            <a:extLst>
              <a:ext uri="{909E8E84-426E-40dd-AFC4-6F175D3DCCD1}">
                <a14:hiddenFill xmlns:a14="http://schemas.microsoft.com/office/drawing/2010/main" xmlns="">
                  <a:noFill/>
                </a14:hiddenFill>
              </a:ext>
            </a:extLst>
          </p:spPr>
        </p:cxnSp>
        <p:grpSp>
          <p:nvGrpSpPr>
            <p:cNvPr id="44098" name="Group 91"/>
            <p:cNvGrpSpPr>
              <a:grpSpLocks/>
            </p:cNvGrpSpPr>
            <p:nvPr/>
          </p:nvGrpSpPr>
          <p:grpSpPr bwMode="auto">
            <a:xfrm>
              <a:off x="4045" y="3600"/>
              <a:ext cx="480" cy="294"/>
              <a:chOff x="4045" y="3498"/>
              <a:chExt cx="480" cy="294"/>
            </a:xfrm>
          </p:grpSpPr>
          <p:sp>
            <p:nvSpPr>
              <p:cNvPr id="44099" name="Text Box 92"/>
              <p:cNvSpPr txBox="1">
                <a:spLocks noChangeArrowheads="1"/>
              </p:cNvSpPr>
              <p:nvPr/>
            </p:nvSpPr>
            <p:spPr bwMode="auto">
              <a:xfrm>
                <a:off x="4045" y="3498"/>
                <a:ext cx="336" cy="294"/>
              </a:xfrm>
              <a:prstGeom prst="rect">
                <a:avLst/>
              </a:prstGeom>
              <a:noFill/>
              <a:ln w="9525">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latin typeface="Arial Unicode MS" charset="0"/>
                  </a:rPr>
                  <a:t>21</a:t>
                </a:r>
              </a:p>
            </p:txBody>
          </p:sp>
          <p:cxnSp>
            <p:nvCxnSpPr>
              <p:cNvPr id="44100" name="AutoShape 93"/>
              <p:cNvCxnSpPr>
                <a:cxnSpLocks noChangeShapeType="1"/>
                <a:stCxn id="44099" idx="3"/>
                <a:endCxn id="44089" idx="1"/>
              </p:cNvCxnSpPr>
              <p:nvPr/>
            </p:nvCxnSpPr>
            <p:spPr bwMode="auto">
              <a:xfrm>
                <a:off x="4381" y="3645"/>
                <a:ext cx="144" cy="0"/>
              </a:xfrm>
              <a:prstGeom prst="straightConnector1">
                <a:avLst/>
              </a:prstGeom>
              <a:noFill/>
              <a:ln w="9525">
                <a:solidFill>
                  <a:schemeClr val="accent2"/>
                </a:solidFill>
                <a:miter lim="800000"/>
                <a:headEnd/>
                <a:tailEnd type="triangle" w="med" len="med"/>
              </a:ln>
              <a:extLst>
                <a:ext uri="{909E8E84-426E-40dd-AFC4-6F175D3DCCD1}">
                  <a14:hiddenFill xmlns:a14="http://schemas.microsoft.com/office/drawing/2010/main" xmlns="">
                    <a:noFill/>
                  </a14:hiddenFill>
                </a:ext>
              </a:extLst>
            </p:spPr>
          </p:cxnSp>
        </p:grpSp>
      </p:grpSp>
      <p:grpSp>
        <p:nvGrpSpPr>
          <p:cNvPr id="44053" name="Group 52"/>
          <p:cNvGrpSpPr>
            <a:grpSpLocks/>
          </p:cNvGrpSpPr>
          <p:nvPr/>
        </p:nvGrpSpPr>
        <p:grpSpPr bwMode="auto">
          <a:xfrm>
            <a:off x="7414521" y="2834340"/>
            <a:ext cx="1168400" cy="914400"/>
            <a:chOff x="4896" y="2172"/>
            <a:chExt cx="736" cy="576"/>
          </a:xfrm>
        </p:grpSpPr>
        <p:sp>
          <p:nvSpPr>
            <p:cNvPr id="44061" name="Text Box 45"/>
            <p:cNvSpPr txBox="1">
              <a:spLocks noChangeArrowheads="1"/>
            </p:cNvSpPr>
            <p:nvPr/>
          </p:nvSpPr>
          <p:spPr bwMode="auto">
            <a:xfrm>
              <a:off x="4896" y="2172"/>
              <a:ext cx="671" cy="288"/>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b="1" i="1">
                  <a:latin typeface="Arial Unicode MS" charset="0"/>
                </a:rPr>
                <a:t>Brutus</a:t>
              </a:r>
            </a:p>
          </p:txBody>
        </p:sp>
        <p:sp>
          <p:nvSpPr>
            <p:cNvPr id="44062" name="Text Box 46"/>
            <p:cNvSpPr txBox="1">
              <a:spLocks noChangeArrowheads="1"/>
            </p:cNvSpPr>
            <p:nvPr/>
          </p:nvSpPr>
          <p:spPr bwMode="auto">
            <a:xfrm>
              <a:off x="4896" y="2460"/>
              <a:ext cx="736" cy="288"/>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b="1" i="1">
                  <a:latin typeface="Arial Unicode MS" charset="0"/>
                </a:rPr>
                <a:t>Caesar</a:t>
              </a:r>
            </a:p>
          </p:txBody>
        </p:sp>
      </p:grpSp>
      <p:sp>
        <p:nvSpPr>
          <p:cNvPr id="1211439" name="AutoShape 47"/>
          <p:cNvSpPr>
            <a:spLocks noChangeArrowheads="1"/>
          </p:cNvSpPr>
          <p:nvPr/>
        </p:nvSpPr>
        <p:spPr bwMode="auto">
          <a:xfrm rot="10800000">
            <a:off x="1104209" y="3110565"/>
            <a:ext cx="976312" cy="485775"/>
          </a:xfrm>
          <a:prstGeom prst="notchedRightArrow">
            <a:avLst>
              <a:gd name="adj1" fmla="val 50000"/>
              <a:gd name="adj2" fmla="val 50245"/>
            </a:avLst>
          </a:prstGeom>
          <a:solidFill>
            <a:srgbClr val="C0504D"/>
          </a:solidFill>
          <a:ln w="9525">
            <a:solidFill>
              <a:schemeClr val="tx1"/>
            </a:solidFill>
            <a:miter lim="800000"/>
            <a:headEnd/>
            <a:tailEnd/>
          </a:ln>
        </p:spPr>
        <p:txBody>
          <a:bodyPr wrap="none" anchor="ctr">
            <a:spAutoFit/>
          </a:bodyPr>
          <a:lstStyle/>
          <a:p>
            <a:endParaRPr lang="en-US"/>
          </a:p>
        </p:txBody>
      </p:sp>
      <p:sp>
        <p:nvSpPr>
          <p:cNvPr id="1211490" name="Text Box 98"/>
          <p:cNvSpPr txBox="1">
            <a:spLocks noChangeArrowheads="1"/>
          </p:cNvSpPr>
          <p:nvPr/>
        </p:nvSpPr>
        <p:spPr bwMode="auto">
          <a:xfrm>
            <a:off x="565024" y="4707110"/>
            <a:ext cx="8326318"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dirty="0">
                <a:solidFill>
                  <a:srgbClr val="C0504D"/>
                </a:solidFill>
              </a:rPr>
              <a:t>If the list lengths are and </a:t>
            </a:r>
            <a:r>
              <a:rPr lang="en-US" i="1" dirty="0">
                <a:solidFill>
                  <a:srgbClr val="C0504D"/>
                </a:solidFill>
              </a:rPr>
              <a:t>y</a:t>
            </a:r>
            <a:r>
              <a:rPr lang="en-US" dirty="0">
                <a:solidFill>
                  <a:srgbClr val="C0504D"/>
                </a:solidFill>
              </a:rPr>
              <a:t>, the merge takes O(</a:t>
            </a:r>
            <a:r>
              <a:rPr lang="en-US" i="1" dirty="0" err="1">
                <a:solidFill>
                  <a:srgbClr val="C0504D"/>
                </a:solidFill>
              </a:rPr>
              <a:t>x+y</a:t>
            </a:r>
            <a:r>
              <a:rPr lang="en-US" dirty="0">
                <a:solidFill>
                  <a:srgbClr val="C0504D"/>
                </a:solidFill>
              </a:rPr>
              <a:t>)</a:t>
            </a:r>
          </a:p>
          <a:p>
            <a:pPr eaLnBrk="1" hangingPunct="1"/>
            <a:r>
              <a:rPr lang="en-US" dirty="0">
                <a:solidFill>
                  <a:srgbClr val="C0504D"/>
                </a:solidFill>
              </a:rPr>
              <a:t>operations.</a:t>
            </a:r>
          </a:p>
          <a:p>
            <a:pPr eaLnBrk="1" hangingPunct="1"/>
            <a:r>
              <a:rPr lang="en-US" u="sng" dirty="0">
                <a:solidFill>
                  <a:srgbClr val="357E69"/>
                </a:solidFill>
              </a:rPr>
              <a:t>Crucial</a:t>
            </a:r>
            <a:r>
              <a:rPr lang="en-US" dirty="0">
                <a:solidFill>
                  <a:srgbClr val="357E69"/>
                </a:solidFill>
              </a:rPr>
              <a:t>: postings sorted by </a:t>
            </a:r>
            <a:r>
              <a:rPr lang="en-US" dirty="0" err="1">
                <a:solidFill>
                  <a:srgbClr val="357E69"/>
                </a:solidFill>
              </a:rPr>
              <a:t>docID</a:t>
            </a:r>
            <a:r>
              <a:rPr lang="en-US" dirty="0">
                <a:solidFill>
                  <a:srgbClr val="357E69"/>
                </a:solidFill>
              </a:rPr>
              <a:t>.</a:t>
            </a:r>
          </a:p>
        </p:txBody>
      </p:sp>
      <p:sp>
        <p:nvSpPr>
          <p:cNvPr id="44058" name="TextBox 96"/>
          <p:cNvSpPr txBox="1">
            <a:spLocks noChangeArrowheads="1"/>
          </p:cNvSpPr>
          <p:nvPr/>
        </p:nvSpPr>
        <p:spPr bwMode="auto">
          <a:xfrm>
            <a:off x="7620000" y="-33338"/>
            <a:ext cx="968375"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1.3</a:t>
            </a:r>
          </a:p>
        </p:txBody>
      </p:sp>
      <p:sp>
        <p:nvSpPr>
          <p:cNvPr id="3" name="TextBox 2">
            <a:extLst>
              <a:ext uri="{FF2B5EF4-FFF2-40B4-BE49-F238E27FC236}">
                <a16:creationId xmlns:a16="http://schemas.microsoft.com/office/drawing/2014/main" id="{87A41168-4DD6-2B43-BE0F-C7543658CEC4}"/>
              </a:ext>
            </a:extLst>
          </p:cNvPr>
          <p:cNvSpPr txBox="1"/>
          <p:nvPr/>
        </p:nvSpPr>
        <p:spPr>
          <a:xfrm>
            <a:off x="601027" y="2774260"/>
            <a:ext cx="415989" cy="430887"/>
          </a:xfrm>
          <a:prstGeom prst="rect">
            <a:avLst/>
          </a:prstGeom>
          <a:noFill/>
        </p:spPr>
        <p:txBody>
          <a:bodyPr wrap="square">
            <a:spAutoFit/>
          </a:bodyPr>
          <a:lstStyle/>
          <a:p>
            <a:r>
              <a:rPr lang="en-GB" i="1" dirty="0">
                <a:solidFill>
                  <a:srgbClr val="FF0000"/>
                </a:solidFill>
              </a:rPr>
              <a:t>X</a:t>
            </a:r>
          </a:p>
        </p:txBody>
      </p:sp>
      <p:sp>
        <p:nvSpPr>
          <p:cNvPr id="4" name="TextBox 3">
            <a:extLst>
              <a:ext uri="{FF2B5EF4-FFF2-40B4-BE49-F238E27FC236}">
                <a16:creationId xmlns:a16="http://schemas.microsoft.com/office/drawing/2014/main" id="{2EE614CE-5DC2-4B2C-94B8-E877C7B93C2A}"/>
              </a:ext>
            </a:extLst>
          </p:cNvPr>
          <p:cNvSpPr txBox="1"/>
          <p:nvPr/>
        </p:nvSpPr>
        <p:spPr>
          <a:xfrm>
            <a:off x="561220" y="3360715"/>
            <a:ext cx="415989" cy="430887"/>
          </a:xfrm>
          <a:prstGeom prst="rect">
            <a:avLst/>
          </a:prstGeom>
          <a:noFill/>
        </p:spPr>
        <p:txBody>
          <a:bodyPr wrap="square">
            <a:spAutoFit/>
          </a:bodyPr>
          <a:lstStyle/>
          <a:p>
            <a:r>
              <a:rPr lang="en-GB" i="1" dirty="0">
                <a:solidFill>
                  <a:srgbClr val="FF0000"/>
                </a:solidFill>
              </a:rPr>
              <a:t>Y</a:t>
            </a:r>
          </a:p>
        </p:txBody>
      </p:sp>
      <p:grpSp>
        <p:nvGrpSpPr>
          <p:cNvPr id="8" name="Group 7">
            <a:extLst>
              <a:ext uri="{FF2B5EF4-FFF2-40B4-BE49-F238E27FC236}">
                <a16:creationId xmlns:a16="http://schemas.microsoft.com/office/drawing/2014/main" id="{2916D5D2-E54D-641E-7FED-E16D20DF8E4E}"/>
              </a:ext>
            </a:extLst>
          </p:cNvPr>
          <p:cNvGrpSpPr/>
          <p:nvPr/>
        </p:nvGrpSpPr>
        <p:grpSpPr>
          <a:xfrm>
            <a:off x="99667" y="4204419"/>
            <a:ext cx="1081340" cy="472356"/>
            <a:chOff x="99667" y="4204419"/>
            <a:chExt cx="1081340" cy="472356"/>
          </a:xfrm>
        </p:grpSpPr>
        <p:sp>
          <p:nvSpPr>
            <p:cNvPr id="2" name="Text Box 48">
              <a:extLst>
                <a:ext uri="{FF2B5EF4-FFF2-40B4-BE49-F238E27FC236}">
                  <a16:creationId xmlns:a16="http://schemas.microsoft.com/office/drawing/2014/main" id="{8FF0800E-9E8D-B8B3-8D47-0DFE5DDB97A3}"/>
                </a:ext>
              </a:extLst>
            </p:cNvPr>
            <p:cNvSpPr txBox="1">
              <a:spLocks noChangeArrowheads="1"/>
            </p:cNvSpPr>
            <p:nvPr/>
          </p:nvSpPr>
          <p:spPr bwMode="auto">
            <a:xfrm>
              <a:off x="99667" y="4210050"/>
              <a:ext cx="363538" cy="46672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dirty="0">
                  <a:latin typeface="Arial Unicode MS" charset="0"/>
                </a:rPr>
                <a:t>2</a:t>
              </a:r>
            </a:p>
          </p:txBody>
        </p:sp>
        <p:cxnSp>
          <p:nvCxnSpPr>
            <p:cNvPr id="6" name="AutoShape 50">
              <a:extLst>
                <a:ext uri="{FF2B5EF4-FFF2-40B4-BE49-F238E27FC236}">
                  <a16:creationId xmlns:a16="http://schemas.microsoft.com/office/drawing/2014/main" id="{7AFCEC43-7357-EA6A-E192-B1CD3623544F}"/>
                </a:ext>
              </a:extLst>
            </p:cNvPr>
            <p:cNvCxnSpPr>
              <a:cxnSpLocks noChangeShapeType="1"/>
              <a:stCxn id="2" idx="3"/>
              <a:endCxn id="7" idx="1"/>
            </p:cNvCxnSpPr>
            <p:nvPr/>
          </p:nvCxnSpPr>
          <p:spPr bwMode="auto">
            <a:xfrm flipV="1">
              <a:off x="463205" y="4437782"/>
              <a:ext cx="354264" cy="5631"/>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cxnSp>
        <p:sp>
          <p:nvSpPr>
            <p:cNvPr id="7" name="Text Box 51">
              <a:extLst>
                <a:ext uri="{FF2B5EF4-FFF2-40B4-BE49-F238E27FC236}">
                  <a16:creationId xmlns:a16="http://schemas.microsoft.com/office/drawing/2014/main" id="{C12BDC00-CFFC-4F62-5706-ECB18D855CA4}"/>
                </a:ext>
              </a:extLst>
            </p:cNvPr>
            <p:cNvSpPr txBox="1">
              <a:spLocks noChangeArrowheads="1"/>
            </p:cNvSpPr>
            <p:nvPr/>
          </p:nvSpPr>
          <p:spPr bwMode="auto">
            <a:xfrm>
              <a:off x="817469" y="4204419"/>
              <a:ext cx="363538" cy="46672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dirty="0">
                  <a:latin typeface="Arial Unicode MS" charset="0"/>
                </a:rPr>
                <a:t>8</a:t>
              </a:r>
            </a:p>
          </p:txBody>
        </p:sp>
      </p:grpSp>
      <p:sp>
        <p:nvSpPr>
          <p:cNvPr id="5" name="Footer Placeholder 4">
            <a:extLst>
              <a:ext uri="{FF2B5EF4-FFF2-40B4-BE49-F238E27FC236}">
                <a16:creationId xmlns:a16="http://schemas.microsoft.com/office/drawing/2014/main" id="{B8829847-DC30-C6AD-6277-296ECFB925CF}"/>
              </a:ext>
            </a:extLst>
          </p:cNvPr>
          <p:cNvSpPr>
            <a:spLocks noGrp="1"/>
          </p:cNvSpPr>
          <p:nvPr>
            <p:ph type="ftr" sz="quarter" idx="11"/>
          </p:nvPr>
        </p:nvSpPr>
        <p:spPr/>
        <p:txBody>
          <a:bodyPr/>
          <a:lstStyle/>
          <a:p>
            <a:pPr algn="l"/>
            <a:r>
              <a:rPr lang="en-GB"/>
              <a:t>CIS041-3 Advanced Information Technology</a:t>
            </a:r>
            <a:endParaRPr lang="en-US" dirty="0"/>
          </a:p>
        </p:txBody>
      </p:sp>
    </p:spTree>
    <p:extLst>
      <p:ext uri="{BB962C8B-B14F-4D97-AF65-F5344CB8AC3E}">
        <p14:creationId xmlns:p14="http://schemas.microsoft.com/office/powerpoint/2010/main" val="226408219"/>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211439"/>
                                        </p:tgtEl>
                                        <p:attrNameLst>
                                          <p:attrName>style.visibility</p:attrName>
                                        </p:attrNameLst>
                                      </p:cBhvr>
                                      <p:to>
                                        <p:strVal val="visible"/>
                                      </p:to>
                                    </p:set>
                                    <p:anim calcmode="lin" valueType="num">
                                      <p:cBhvr additive="base">
                                        <p:cTn id="7" dur="500" fill="hold"/>
                                        <p:tgtEl>
                                          <p:spTgt spid="1211439"/>
                                        </p:tgtEl>
                                        <p:attrNameLst>
                                          <p:attrName>ppt_x</p:attrName>
                                        </p:attrNameLst>
                                      </p:cBhvr>
                                      <p:tavLst>
                                        <p:tav tm="0">
                                          <p:val>
                                            <p:strVal val="1+#ppt_w/2"/>
                                          </p:val>
                                        </p:tav>
                                        <p:tav tm="100000">
                                          <p:val>
                                            <p:strVal val="#ppt_x"/>
                                          </p:val>
                                        </p:tav>
                                      </p:tavLst>
                                    </p:anim>
                                    <p:anim calcmode="lin" valueType="num">
                                      <p:cBhvr additive="base">
                                        <p:cTn id="8" dur="500" fill="hold"/>
                                        <p:tgtEl>
                                          <p:spTgt spid="121143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2114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1439" grpId="0" animBg="1"/>
      <p:bldP spid="1211490"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4"/>
          <p:cNvSpPr>
            <a:spLocks noGrp="1"/>
          </p:cNvSpPr>
          <p:nvPr>
            <p:ph type="title"/>
          </p:nvPr>
        </p:nvSpPr>
        <p:spPr>
          <a:xfrm>
            <a:off x="683568" y="373856"/>
            <a:ext cx="7927032" cy="685800"/>
          </a:xfrm>
        </p:spPr>
        <p:txBody>
          <a:bodyPr wrap="square" anchor="ctr">
            <a:noAutofit/>
          </a:bodyPr>
          <a:lstStyle/>
          <a:p>
            <a:pPr>
              <a:lnSpc>
                <a:spcPct val="90000"/>
              </a:lnSpc>
            </a:pPr>
            <a:r>
              <a:rPr lang="en-US" sz="4000" dirty="0"/>
              <a:t>A “merge” algorithm: </a:t>
            </a:r>
            <a:br>
              <a:rPr lang="en-US" sz="2800" dirty="0"/>
            </a:br>
            <a:r>
              <a:rPr lang="en-US" sz="2800" dirty="0"/>
              <a:t>Intersecting two postings lists</a:t>
            </a:r>
          </a:p>
        </p:txBody>
      </p:sp>
      <p:pic>
        <p:nvPicPr>
          <p:cNvPr id="3" name="Picture 2">
            <a:extLst>
              <a:ext uri="{FF2B5EF4-FFF2-40B4-BE49-F238E27FC236}">
                <a16:creationId xmlns:a16="http://schemas.microsoft.com/office/drawing/2014/main" id="{B89ADC2A-B007-CC99-5A25-83189DE07A8C}"/>
              </a:ext>
            </a:extLst>
          </p:cNvPr>
          <p:cNvPicPr>
            <a:picLocks noChangeAspect="1"/>
          </p:cNvPicPr>
          <p:nvPr/>
        </p:nvPicPr>
        <p:blipFill>
          <a:blip r:embed="rId2"/>
          <a:stretch>
            <a:fillRect/>
          </a:stretch>
        </p:blipFill>
        <p:spPr>
          <a:xfrm>
            <a:off x="1907704" y="1373891"/>
            <a:ext cx="6261564" cy="4680520"/>
          </a:xfrm>
          <a:prstGeom prst="rect">
            <a:avLst/>
          </a:prstGeom>
          <a:noFill/>
        </p:spPr>
      </p:pic>
      <p:sp>
        <p:nvSpPr>
          <p:cNvPr id="45066" name="Footer Placeholder 4">
            <a:extLst>
              <a:ext uri="{FF2B5EF4-FFF2-40B4-BE49-F238E27FC236}">
                <a16:creationId xmlns:a16="http://schemas.microsoft.com/office/drawing/2014/main" id="{D46A234C-ED6F-2E16-06ED-767DF568C957}"/>
              </a:ext>
            </a:extLst>
          </p:cNvPr>
          <p:cNvSpPr>
            <a:spLocks noGrp="1"/>
          </p:cNvSpPr>
          <p:nvPr>
            <p:ph type="ftr" sz="quarter" idx="11"/>
          </p:nvPr>
        </p:nvSpPr>
        <p:spPr>
          <a:xfrm>
            <a:off x="179512" y="6309320"/>
            <a:ext cx="4392488" cy="365125"/>
          </a:xfrm>
        </p:spPr>
        <p:txBody>
          <a:bodyPr anchor="ctr">
            <a:normAutofit/>
          </a:bodyPr>
          <a:lstStyle/>
          <a:p>
            <a:pPr algn="l">
              <a:spcAft>
                <a:spcPts val="600"/>
              </a:spcAft>
            </a:pPr>
            <a:r>
              <a:rPr lang="en-GB"/>
              <a:t>CIS041-3 Advanced Information Technology</a:t>
            </a:r>
            <a:endParaRPr lang="en-US"/>
          </a:p>
        </p:txBody>
      </p:sp>
    </p:spTree>
  </p:cSld>
  <p:clrMapOvr>
    <a:masterClrMapping/>
  </p:clrMapOvr>
  <p:transition spd="slow">
    <p:zoom dir="in"/>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8D34D-3583-C94B-E0D8-D24B61A98B58}"/>
              </a:ext>
            </a:extLst>
          </p:cNvPr>
          <p:cNvSpPr>
            <a:spLocks noGrp="1"/>
          </p:cNvSpPr>
          <p:nvPr>
            <p:ph type="title"/>
          </p:nvPr>
        </p:nvSpPr>
        <p:spPr/>
        <p:txBody>
          <a:bodyPr/>
          <a:lstStyle/>
          <a:p>
            <a:r>
              <a:rPr lang="en-GB" dirty="0"/>
              <a:t>Information Seeking</a:t>
            </a:r>
          </a:p>
        </p:txBody>
      </p:sp>
      <p:sp>
        <p:nvSpPr>
          <p:cNvPr id="3" name="Content Placeholder 2">
            <a:extLst>
              <a:ext uri="{FF2B5EF4-FFF2-40B4-BE49-F238E27FC236}">
                <a16:creationId xmlns:a16="http://schemas.microsoft.com/office/drawing/2014/main" id="{43E75760-A85A-0EB7-6B5E-870EECB60E95}"/>
              </a:ext>
            </a:extLst>
          </p:cNvPr>
          <p:cNvSpPr>
            <a:spLocks noGrp="1"/>
          </p:cNvSpPr>
          <p:nvPr>
            <p:ph idx="1"/>
          </p:nvPr>
        </p:nvSpPr>
        <p:spPr>
          <a:xfrm>
            <a:off x="974676" y="1844824"/>
            <a:ext cx="7635924" cy="4030408"/>
          </a:xfrm>
        </p:spPr>
        <p:txBody>
          <a:bodyPr/>
          <a:lstStyle/>
          <a:p>
            <a:r>
              <a:rPr lang="en-GB" b="1" dirty="0"/>
              <a:t>People need information for decision making. </a:t>
            </a:r>
          </a:p>
          <a:p>
            <a:r>
              <a:rPr lang="en-GB" dirty="0"/>
              <a:t>The field of Information Seeking is studied in </a:t>
            </a:r>
            <a:r>
              <a:rPr lang="en-GB" b="1" dirty="0">
                <a:solidFill>
                  <a:srgbClr val="FF0000"/>
                </a:solidFill>
              </a:rPr>
              <a:t>Information Science </a:t>
            </a:r>
            <a:r>
              <a:rPr lang="en-GB" dirty="0"/>
              <a:t>which is concerned </a:t>
            </a:r>
            <a:r>
              <a:rPr lang="en-GB" b="1" dirty="0"/>
              <a:t>with determining user’s information needs</a:t>
            </a:r>
            <a:r>
              <a:rPr lang="en-GB" dirty="0"/>
              <a:t>, </a:t>
            </a:r>
            <a:r>
              <a:rPr lang="en-GB" b="1" dirty="0"/>
              <a:t>searching behaviour </a:t>
            </a:r>
            <a:r>
              <a:rPr lang="en-GB" dirty="0"/>
              <a:t>and subsequent </a:t>
            </a:r>
            <a:r>
              <a:rPr lang="en-GB" b="1" dirty="0"/>
              <a:t>use of information</a:t>
            </a:r>
            <a:r>
              <a:rPr lang="en-GB" dirty="0"/>
              <a:t>. </a:t>
            </a:r>
          </a:p>
          <a:p>
            <a:r>
              <a:rPr lang="en-GB" dirty="0"/>
              <a:t>Information seeking is purposive seeking of Information to satisfy some goal. Wilson (2000) </a:t>
            </a:r>
          </a:p>
        </p:txBody>
      </p:sp>
      <p:sp>
        <p:nvSpPr>
          <p:cNvPr id="4" name="Footer Placeholder 3">
            <a:extLst>
              <a:ext uri="{FF2B5EF4-FFF2-40B4-BE49-F238E27FC236}">
                <a16:creationId xmlns:a16="http://schemas.microsoft.com/office/drawing/2014/main" id="{30806191-554F-9285-8FEA-CAFA7913262B}"/>
              </a:ext>
            </a:extLst>
          </p:cNvPr>
          <p:cNvSpPr>
            <a:spLocks noGrp="1"/>
          </p:cNvSpPr>
          <p:nvPr>
            <p:ph type="ftr" sz="quarter" idx="11"/>
          </p:nvPr>
        </p:nvSpPr>
        <p:spPr/>
        <p:txBody>
          <a:bodyPr/>
          <a:lstStyle/>
          <a:p>
            <a:pPr algn="l"/>
            <a:r>
              <a:rPr lang="en-GB" dirty="0"/>
              <a:t>CIS041-3 Advanced Information Technology</a:t>
            </a:r>
            <a:endParaRPr lang="en-US" dirty="0"/>
          </a:p>
        </p:txBody>
      </p:sp>
    </p:spTree>
    <p:extLst>
      <p:ext uri="{BB962C8B-B14F-4D97-AF65-F5344CB8AC3E}">
        <p14:creationId xmlns:p14="http://schemas.microsoft.com/office/powerpoint/2010/main" val="3159583296"/>
      </p:ext>
    </p:extLst>
  </p:cSld>
  <p:clrMapOvr>
    <a:masterClrMapping/>
  </p:clrMapOvr>
  <p:transition spd="slow">
    <p:zoom dir="in"/>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D60137F-7776-64A0-4BEE-390706EA5F0C}"/>
              </a:ext>
            </a:extLst>
          </p:cNvPr>
          <p:cNvSpPr>
            <a:spLocks noGrp="1"/>
          </p:cNvSpPr>
          <p:nvPr>
            <p:ph type="title"/>
          </p:nvPr>
        </p:nvSpPr>
        <p:spPr/>
        <p:txBody>
          <a:bodyPr/>
          <a:lstStyle/>
          <a:p>
            <a:r>
              <a:rPr lang="en-GB" dirty="0"/>
              <a:t>Indexing</a:t>
            </a:r>
          </a:p>
        </p:txBody>
      </p:sp>
      <p:sp>
        <p:nvSpPr>
          <p:cNvPr id="6" name="Text Placeholder 5">
            <a:extLst>
              <a:ext uri="{FF2B5EF4-FFF2-40B4-BE49-F238E27FC236}">
                <a16:creationId xmlns:a16="http://schemas.microsoft.com/office/drawing/2014/main" id="{6D1AC1CB-8412-69E0-B759-F8EF0F50FA10}"/>
              </a:ext>
            </a:extLst>
          </p:cNvPr>
          <p:cNvSpPr>
            <a:spLocks noGrp="1"/>
          </p:cNvSpPr>
          <p:nvPr>
            <p:ph type="body" idx="1"/>
          </p:nvPr>
        </p:nvSpPr>
        <p:spPr/>
        <p:txBody>
          <a:bodyPr/>
          <a:lstStyle/>
          <a:p>
            <a:r>
              <a:rPr lang="en-GB" dirty="0"/>
              <a:t>How do we build a inverted index?</a:t>
            </a:r>
          </a:p>
          <a:p>
            <a:r>
              <a:rPr lang="en-GB" dirty="0"/>
              <a:t>The general Inverted index construction process</a:t>
            </a:r>
          </a:p>
        </p:txBody>
      </p:sp>
      <p:sp>
        <p:nvSpPr>
          <p:cNvPr id="4" name="Footer Placeholder 3">
            <a:extLst>
              <a:ext uri="{FF2B5EF4-FFF2-40B4-BE49-F238E27FC236}">
                <a16:creationId xmlns:a16="http://schemas.microsoft.com/office/drawing/2014/main" id="{09738A77-5F13-899A-FAC9-1739B56EB31E}"/>
              </a:ext>
            </a:extLst>
          </p:cNvPr>
          <p:cNvSpPr>
            <a:spLocks noGrp="1"/>
          </p:cNvSpPr>
          <p:nvPr>
            <p:ph type="ftr" sz="quarter" idx="4294967295"/>
          </p:nvPr>
        </p:nvSpPr>
        <p:spPr>
          <a:xfrm>
            <a:off x="0" y="6308725"/>
            <a:ext cx="4392613" cy="365125"/>
          </a:xfrm>
        </p:spPr>
        <p:txBody>
          <a:bodyPr/>
          <a:lstStyle/>
          <a:p>
            <a:pPr algn="l"/>
            <a:r>
              <a:rPr lang="en-GB"/>
              <a:t>CIS041-3 Advanced Information Technology</a:t>
            </a:r>
            <a:endParaRPr lang="en-US" dirty="0"/>
          </a:p>
        </p:txBody>
      </p:sp>
    </p:spTree>
    <p:extLst>
      <p:ext uri="{BB962C8B-B14F-4D97-AF65-F5344CB8AC3E}">
        <p14:creationId xmlns:p14="http://schemas.microsoft.com/office/powerpoint/2010/main" val="1846691591"/>
      </p:ext>
    </p:extLst>
  </p:cSld>
  <p:clrMapOvr>
    <a:masterClrMapping/>
  </p:clrMapOvr>
  <p:transition spd="slow">
    <p:zoom dir="in"/>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B916B8-417C-A5B6-8B71-E6484553B262}"/>
              </a:ext>
            </a:extLst>
          </p:cNvPr>
          <p:cNvSpPr>
            <a:spLocks noGrp="1"/>
          </p:cNvSpPr>
          <p:nvPr>
            <p:ph type="title"/>
          </p:nvPr>
        </p:nvSpPr>
        <p:spPr/>
        <p:txBody>
          <a:bodyPr/>
          <a:lstStyle/>
          <a:p>
            <a:r>
              <a:rPr lang="en-GB" sz="4000" dirty="0"/>
              <a:t>Indexing</a:t>
            </a:r>
          </a:p>
        </p:txBody>
      </p:sp>
      <p:sp>
        <p:nvSpPr>
          <p:cNvPr id="5" name="Content Placeholder 4">
            <a:extLst>
              <a:ext uri="{FF2B5EF4-FFF2-40B4-BE49-F238E27FC236}">
                <a16:creationId xmlns:a16="http://schemas.microsoft.com/office/drawing/2014/main" id="{F281BC1F-9F81-47DA-DF15-48F2B85AFC2F}"/>
              </a:ext>
            </a:extLst>
          </p:cNvPr>
          <p:cNvSpPr>
            <a:spLocks noGrp="1"/>
          </p:cNvSpPr>
          <p:nvPr>
            <p:ph idx="1"/>
          </p:nvPr>
        </p:nvSpPr>
        <p:spPr>
          <a:xfrm>
            <a:off x="608484" y="1340768"/>
            <a:ext cx="8139980" cy="4680520"/>
          </a:xfrm>
        </p:spPr>
        <p:txBody>
          <a:bodyPr/>
          <a:lstStyle/>
          <a:p>
            <a:r>
              <a:rPr lang="en-GB" sz="2600" dirty="0">
                <a:latin typeface="Tahoma" panose="020B0604030504040204" pitchFamily="34" charset="0"/>
                <a:ea typeface="Tahoma" panose="020B0604030504040204" pitchFamily="34" charset="0"/>
                <a:cs typeface="Tahoma" panose="020B0604030504040204" pitchFamily="34" charset="0"/>
              </a:rPr>
              <a:t>Speed up search: for a given large collection of document</a:t>
            </a:r>
          </a:p>
          <a:p>
            <a:r>
              <a:rPr lang="en-GB" sz="2600" dirty="0">
                <a:latin typeface="Tahoma" panose="020B0604030504040204" pitchFamily="34" charset="0"/>
                <a:ea typeface="Tahoma" panose="020B0604030504040204" pitchFamily="34" charset="0"/>
                <a:cs typeface="Tahoma" panose="020B0604030504040204" pitchFamily="34" charset="0"/>
              </a:rPr>
              <a:t>The </a:t>
            </a:r>
            <a:r>
              <a:rPr lang="en-GB" sz="2600" b="1" dirty="0">
                <a:solidFill>
                  <a:srgbClr val="FF0000"/>
                </a:solidFill>
                <a:latin typeface="Tahoma" panose="020B0604030504040204" pitchFamily="34" charset="0"/>
                <a:ea typeface="Tahoma" panose="020B0604030504040204" pitchFamily="34" charset="0"/>
                <a:cs typeface="Tahoma" panose="020B0604030504040204" pitchFamily="34" charset="0"/>
              </a:rPr>
              <a:t>index</a:t>
            </a:r>
            <a:r>
              <a:rPr lang="en-GB" sz="2600" dirty="0">
                <a:latin typeface="Tahoma" panose="020B0604030504040204" pitchFamily="34" charset="0"/>
                <a:ea typeface="Tahoma" panose="020B0604030504040204" pitchFamily="34" charset="0"/>
                <a:cs typeface="Tahoma" panose="020B0604030504040204" pitchFamily="34" charset="0"/>
              </a:rPr>
              <a:t> is a </a:t>
            </a:r>
            <a:r>
              <a:rPr lang="en-GB" sz="2600" b="1" dirty="0">
                <a:latin typeface="Tahoma" panose="020B0604030504040204" pitchFamily="34" charset="0"/>
                <a:ea typeface="Tahoma" panose="020B0604030504040204" pitchFamily="34" charset="0"/>
                <a:cs typeface="Tahoma" panose="020B0604030504040204" pitchFamily="34" charset="0"/>
              </a:rPr>
              <a:t>data structure </a:t>
            </a:r>
            <a:r>
              <a:rPr lang="en-GB" sz="2600" dirty="0">
                <a:latin typeface="Tahoma" panose="020B0604030504040204" pitchFamily="34" charset="0"/>
                <a:ea typeface="Tahoma" panose="020B0604030504040204" pitchFamily="34" charset="0"/>
                <a:cs typeface="Tahoma" panose="020B0604030504040204" pitchFamily="34" charset="0"/>
              </a:rPr>
              <a:t>built from text. Use index we can process queries and return documents</a:t>
            </a:r>
          </a:p>
          <a:p>
            <a:r>
              <a:rPr lang="en-GB" sz="2600" dirty="0">
                <a:latin typeface="Tahoma" panose="020B0604030504040204" pitchFamily="34" charset="0"/>
                <a:ea typeface="Tahoma" panose="020B0604030504040204" pitchFamily="34" charset="0"/>
                <a:cs typeface="Tahoma" panose="020B0604030504040204" pitchFamily="34" charset="0"/>
              </a:rPr>
              <a:t>Extract meaningful </a:t>
            </a:r>
            <a:r>
              <a:rPr lang="en-GB" sz="2600" dirty="0">
                <a:solidFill>
                  <a:srgbClr val="FF0000"/>
                </a:solidFill>
                <a:latin typeface="Tahoma" panose="020B0604030504040204" pitchFamily="34" charset="0"/>
                <a:ea typeface="Tahoma" panose="020B0604030504040204" pitchFamily="34" charset="0"/>
                <a:cs typeface="Tahoma" panose="020B0604030504040204" pitchFamily="34" charset="0"/>
              </a:rPr>
              <a:t>terms</a:t>
            </a:r>
            <a:r>
              <a:rPr lang="en-GB" sz="2600" dirty="0">
                <a:latin typeface="Tahoma" panose="020B0604030504040204" pitchFamily="34" charset="0"/>
                <a:ea typeface="Tahoma" panose="020B0604030504040204" pitchFamily="34" charset="0"/>
                <a:cs typeface="Tahoma" panose="020B0604030504040204" pitchFamily="34" charset="0"/>
              </a:rPr>
              <a:t> and record their </a:t>
            </a:r>
            <a:r>
              <a:rPr lang="en-GB" sz="2600" dirty="0">
                <a:solidFill>
                  <a:srgbClr val="FF0000"/>
                </a:solidFill>
                <a:latin typeface="Tahoma" panose="020B0604030504040204" pitchFamily="34" charset="0"/>
                <a:ea typeface="Tahoma" panose="020B0604030504040204" pitchFamily="34" charset="0"/>
                <a:cs typeface="Tahoma" panose="020B0604030504040204" pitchFamily="34" charset="0"/>
              </a:rPr>
              <a:t>occurrence</a:t>
            </a:r>
            <a:r>
              <a:rPr lang="en-GB" sz="2600" dirty="0">
                <a:latin typeface="Tahoma" panose="020B0604030504040204" pitchFamily="34" charset="0"/>
                <a:ea typeface="Tahoma" panose="020B0604030504040204" pitchFamily="34" charset="0"/>
                <a:cs typeface="Tahoma" panose="020B0604030504040204" pitchFamily="34" charset="0"/>
              </a:rPr>
              <a:t> in an </a:t>
            </a:r>
            <a:r>
              <a:rPr lang="en-GB" sz="2600" dirty="0">
                <a:solidFill>
                  <a:srgbClr val="FF0000"/>
                </a:solidFill>
                <a:latin typeface="Tahoma" panose="020B0604030504040204" pitchFamily="34" charset="0"/>
                <a:ea typeface="Tahoma" panose="020B0604030504040204" pitchFamily="34" charset="0"/>
                <a:cs typeface="Tahoma" panose="020B0604030504040204" pitchFamily="34" charset="0"/>
              </a:rPr>
              <a:t>inverted index </a:t>
            </a:r>
          </a:p>
          <a:p>
            <a:r>
              <a:rPr lang="en-GB" sz="2600" b="1" dirty="0">
                <a:solidFill>
                  <a:srgbClr val="FF0000"/>
                </a:solidFill>
                <a:latin typeface="Tahoma" panose="020B0604030504040204" pitchFamily="34" charset="0"/>
                <a:ea typeface="Tahoma" panose="020B0604030504040204" pitchFamily="34" charset="0"/>
                <a:cs typeface="Tahoma" panose="020B0604030504040204" pitchFamily="34" charset="0"/>
              </a:rPr>
              <a:t>Terms</a:t>
            </a:r>
            <a:r>
              <a:rPr lang="en-GB" sz="2600" dirty="0">
                <a:latin typeface="Tahoma" panose="020B0604030504040204" pitchFamily="34" charset="0"/>
                <a:ea typeface="Tahoma" panose="020B0604030504040204" pitchFamily="34" charset="0"/>
                <a:cs typeface="Tahoma" panose="020B0604030504040204" pitchFamily="34" charset="0"/>
              </a:rPr>
              <a:t> are strings of (possibly special) characters that are separated by </a:t>
            </a:r>
          </a:p>
          <a:p>
            <a:pPr lvl="1">
              <a:spcBef>
                <a:spcPts val="0"/>
              </a:spcBef>
            </a:pPr>
            <a:r>
              <a:rPr lang="en-GB" dirty="0">
                <a:latin typeface="Tahoma" panose="020B0604030504040204" pitchFamily="34" charset="0"/>
                <a:ea typeface="Tahoma" panose="020B0604030504040204" pitchFamily="34" charset="0"/>
                <a:cs typeface="Tahoma" panose="020B0604030504040204" pitchFamily="34" charset="0"/>
              </a:rPr>
              <a:t>white spaces </a:t>
            </a:r>
          </a:p>
          <a:p>
            <a:pPr lvl="1">
              <a:spcBef>
                <a:spcPts val="0"/>
              </a:spcBef>
            </a:pPr>
            <a:r>
              <a:rPr lang="en-GB" dirty="0">
                <a:latin typeface="Tahoma" panose="020B0604030504040204" pitchFamily="34" charset="0"/>
                <a:ea typeface="Tahoma" panose="020B0604030504040204" pitchFamily="34" charset="0"/>
                <a:cs typeface="Tahoma" panose="020B0604030504040204" pitchFamily="34" charset="0"/>
              </a:rPr>
              <a:t>punctuation and </a:t>
            </a:r>
          </a:p>
          <a:p>
            <a:pPr lvl="1">
              <a:spcBef>
                <a:spcPts val="0"/>
              </a:spcBef>
            </a:pPr>
            <a:r>
              <a:rPr lang="en-GB" dirty="0">
                <a:latin typeface="Tahoma" panose="020B0604030504040204" pitchFamily="34" charset="0"/>
                <a:ea typeface="Tahoma" panose="020B0604030504040204" pitchFamily="34" charset="0"/>
                <a:cs typeface="Tahoma" panose="020B0604030504040204" pitchFamily="34" charset="0"/>
              </a:rPr>
              <a:t>other special characters</a:t>
            </a:r>
          </a:p>
        </p:txBody>
      </p:sp>
    </p:spTree>
    <p:extLst>
      <p:ext uri="{BB962C8B-B14F-4D97-AF65-F5344CB8AC3E}">
        <p14:creationId xmlns:p14="http://schemas.microsoft.com/office/powerpoint/2010/main" val="353449736"/>
      </p:ext>
    </p:extLst>
  </p:cSld>
  <p:clrMapOvr>
    <a:masterClrMapping/>
  </p:clrMapOvr>
  <p:transition spd="slow">
    <p:zoom dir="in"/>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3EB0C-AADB-3495-EE86-8AF7117D2DEA}"/>
              </a:ext>
            </a:extLst>
          </p:cNvPr>
          <p:cNvSpPr>
            <a:spLocks noGrp="1"/>
          </p:cNvSpPr>
          <p:nvPr>
            <p:ph type="title"/>
          </p:nvPr>
        </p:nvSpPr>
        <p:spPr/>
        <p:txBody>
          <a:bodyPr/>
          <a:lstStyle/>
          <a:p>
            <a:r>
              <a:rPr lang="en-GB" dirty="0"/>
              <a:t>A 4-Steps Index construction Process</a:t>
            </a:r>
          </a:p>
        </p:txBody>
      </p:sp>
      <p:sp>
        <p:nvSpPr>
          <p:cNvPr id="3" name="Content Placeholder 2">
            <a:extLst>
              <a:ext uri="{FF2B5EF4-FFF2-40B4-BE49-F238E27FC236}">
                <a16:creationId xmlns:a16="http://schemas.microsoft.com/office/drawing/2014/main" id="{CB411A41-2486-28CD-E4DA-2671A10BA50C}"/>
              </a:ext>
            </a:extLst>
          </p:cNvPr>
          <p:cNvSpPr>
            <a:spLocks noGrp="1"/>
          </p:cNvSpPr>
          <p:nvPr>
            <p:ph idx="1"/>
          </p:nvPr>
        </p:nvSpPr>
        <p:spPr>
          <a:xfrm>
            <a:off x="755576" y="1772816"/>
            <a:ext cx="8215064" cy="576064"/>
          </a:xfrm>
        </p:spPr>
        <p:txBody>
          <a:bodyPr/>
          <a:lstStyle/>
          <a:p>
            <a:pPr marL="0" indent="0">
              <a:buNone/>
            </a:pPr>
            <a:r>
              <a:rPr lang="en-GB" dirty="0"/>
              <a:t>Indexing is usually performed in 4 steps:</a:t>
            </a:r>
          </a:p>
          <a:p>
            <a:pPr marL="0" indent="0">
              <a:buNone/>
            </a:pPr>
            <a:endParaRPr lang="en-GB" dirty="0"/>
          </a:p>
        </p:txBody>
      </p:sp>
      <p:sp>
        <p:nvSpPr>
          <p:cNvPr id="4" name="Footer Placeholder 3">
            <a:extLst>
              <a:ext uri="{FF2B5EF4-FFF2-40B4-BE49-F238E27FC236}">
                <a16:creationId xmlns:a16="http://schemas.microsoft.com/office/drawing/2014/main" id="{F0BDC8B5-6A40-A4E0-CBEC-9DDAC7F78759}"/>
              </a:ext>
            </a:extLst>
          </p:cNvPr>
          <p:cNvSpPr>
            <a:spLocks noGrp="1"/>
          </p:cNvSpPr>
          <p:nvPr>
            <p:ph type="ftr" sz="quarter" idx="11"/>
          </p:nvPr>
        </p:nvSpPr>
        <p:spPr/>
        <p:txBody>
          <a:bodyPr/>
          <a:lstStyle/>
          <a:p>
            <a:pPr algn="l"/>
            <a:r>
              <a:rPr lang="en-GB"/>
              <a:t>CIS041-3 Advanced Information Technology</a:t>
            </a:r>
            <a:endParaRPr lang="en-US" dirty="0"/>
          </a:p>
        </p:txBody>
      </p:sp>
      <p:sp>
        <p:nvSpPr>
          <p:cNvPr id="6" name="TextBox 5">
            <a:extLst>
              <a:ext uri="{FF2B5EF4-FFF2-40B4-BE49-F238E27FC236}">
                <a16:creationId xmlns:a16="http://schemas.microsoft.com/office/drawing/2014/main" id="{E548F6E7-A28F-36B1-DE70-B2C6AC0B0F54}"/>
              </a:ext>
            </a:extLst>
          </p:cNvPr>
          <p:cNvSpPr txBox="1"/>
          <p:nvPr/>
        </p:nvSpPr>
        <p:spPr>
          <a:xfrm>
            <a:off x="1604695" y="2774538"/>
            <a:ext cx="5598368" cy="2000548"/>
          </a:xfrm>
          <a:prstGeom prst="rect">
            <a:avLst/>
          </a:prstGeom>
          <a:noFill/>
        </p:spPr>
        <p:txBody>
          <a:bodyPr wrap="square">
            <a:spAutoFit/>
          </a:bodyPr>
          <a:lstStyle/>
          <a:p>
            <a:pPr>
              <a:lnSpc>
                <a:spcPct val="150000"/>
              </a:lnSpc>
              <a:spcBef>
                <a:spcPts val="600"/>
              </a:spcBef>
            </a:pPr>
            <a:r>
              <a:rPr lang="en-GB" dirty="0"/>
              <a:t>1. Tokenisation </a:t>
            </a:r>
          </a:p>
          <a:p>
            <a:pPr>
              <a:spcBef>
                <a:spcPts val="600"/>
              </a:spcBef>
              <a:spcAft>
                <a:spcPts val="600"/>
              </a:spcAft>
            </a:pPr>
            <a:r>
              <a:rPr lang="en-GB" dirty="0"/>
              <a:t>2. </a:t>
            </a:r>
            <a:r>
              <a:rPr lang="en-GB" dirty="0" err="1"/>
              <a:t>Stopword</a:t>
            </a:r>
            <a:r>
              <a:rPr lang="en-GB" dirty="0"/>
              <a:t> elimination </a:t>
            </a:r>
          </a:p>
          <a:p>
            <a:pPr>
              <a:spcBef>
                <a:spcPts val="600"/>
              </a:spcBef>
              <a:spcAft>
                <a:spcPts val="600"/>
              </a:spcAft>
            </a:pPr>
            <a:r>
              <a:rPr lang="en-GB" dirty="0"/>
              <a:t>3. Stemming </a:t>
            </a:r>
          </a:p>
          <a:p>
            <a:pPr>
              <a:spcBef>
                <a:spcPts val="600"/>
              </a:spcBef>
              <a:spcAft>
                <a:spcPts val="600"/>
              </a:spcAft>
            </a:pPr>
            <a:r>
              <a:rPr lang="en-GB" dirty="0"/>
              <a:t>4. Creation of the inverted index</a:t>
            </a:r>
          </a:p>
        </p:txBody>
      </p:sp>
    </p:spTree>
    <p:extLst>
      <p:ext uri="{BB962C8B-B14F-4D97-AF65-F5344CB8AC3E}">
        <p14:creationId xmlns:p14="http://schemas.microsoft.com/office/powerpoint/2010/main" val="4114689823"/>
      </p:ext>
    </p:extLst>
  </p:cSld>
  <p:clrMapOvr>
    <a:masterClrMapping/>
  </p:clrMapOvr>
  <p:transition spd="slow">
    <p:zoom dir="in"/>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1705F-36CA-53CF-1A60-6F97812971A9}"/>
              </a:ext>
            </a:extLst>
          </p:cNvPr>
          <p:cNvSpPr>
            <a:spLocks noGrp="1"/>
          </p:cNvSpPr>
          <p:nvPr>
            <p:ph type="title"/>
          </p:nvPr>
        </p:nvSpPr>
        <p:spPr/>
        <p:txBody>
          <a:bodyPr/>
          <a:lstStyle/>
          <a:p>
            <a:r>
              <a:rPr lang="en-GB" dirty="0"/>
              <a:t>Step 1: Tokenisation</a:t>
            </a:r>
          </a:p>
        </p:txBody>
      </p:sp>
      <p:sp>
        <p:nvSpPr>
          <p:cNvPr id="3" name="Content Placeholder 2">
            <a:extLst>
              <a:ext uri="{FF2B5EF4-FFF2-40B4-BE49-F238E27FC236}">
                <a16:creationId xmlns:a16="http://schemas.microsoft.com/office/drawing/2014/main" id="{4BF1E6AC-69C6-E42E-6B94-D55CC03D4C44}"/>
              </a:ext>
            </a:extLst>
          </p:cNvPr>
          <p:cNvSpPr>
            <a:spLocks noGrp="1"/>
          </p:cNvSpPr>
          <p:nvPr>
            <p:ph idx="1"/>
          </p:nvPr>
        </p:nvSpPr>
        <p:spPr>
          <a:xfrm>
            <a:off x="608484" y="1484784"/>
            <a:ext cx="7927032" cy="4680520"/>
          </a:xfrm>
        </p:spPr>
        <p:txBody>
          <a:bodyPr/>
          <a:lstStyle/>
          <a:p>
            <a:r>
              <a:rPr lang="en-GB" dirty="0"/>
              <a:t>Tokenisation: extracting all </a:t>
            </a:r>
            <a:r>
              <a:rPr lang="en-GB" dirty="0">
                <a:solidFill>
                  <a:srgbClr val="00B050"/>
                </a:solidFill>
              </a:rPr>
              <a:t>terms</a:t>
            </a:r>
            <a:r>
              <a:rPr lang="en-GB" dirty="0"/>
              <a:t> in all documents in the collection</a:t>
            </a:r>
          </a:p>
          <a:p>
            <a:r>
              <a:rPr lang="en-GB" dirty="0"/>
              <a:t>A term might be a single word, but could also be a phrase</a:t>
            </a:r>
          </a:p>
          <a:p>
            <a:pPr lvl="1"/>
            <a:r>
              <a:rPr lang="en-GB" dirty="0"/>
              <a:t>For example, ‘computer science’ could be one term, or split into the two terms ‘computer’ and ‘science’</a:t>
            </a:r>
          </a:p>
          <a:p>
            <a:r>
              <a:rPr lang="en-GB" dirty="0"/>
              <a:t>We may not only consider the occurrence of a term, but also its position in the document </a:t>
            </a:r>
          </a:p>
          <a:p>
            <a:pPr marL="369888" indent="-457200"/>
            <a:r>
              <a:rPr lang="en-GB" dirty="0"/>
              <a:t>This builds our vocabulary (the set of all different terms found in all documents in the collection)</a:t>
            </a:r>
          </a:p>
        </p:txBody>
      </p:sp>
      <p:sp>
        <p:nvSpPr>
          <p:cNvPr id="4" name="Footer Placeholder 3">
            <a:extLst>
              <a:ext uri="{FF2B5EF4-FFF2-40B4-BE49-F238E27FC236}">
                <a16:creationId xmlns:a16="http://schemas.microsoft.com/office/drawing/2014/main" id="{655988D6-2308-903B-811D-D49398E1FCBD}"/>
              </a:ext>
            </a:extLst>
          </p:cNvPr>
          <p:cNvSpPr>
            <a:spLocks noGrp="1"/>
          </p:cNvSpPr>
          <p:nvPr>
            <p:ph type="ftr" sz="quarter" idx="11"/>
          </p:nvPr>
        </p:nvSpPr>
        <p:spPr/>
        <p:txBody>
          <a:bodyPr/>
          <a:lstStyle/>
          <a:p>
            <a:pPr algn="l"/>
            <a:r>
              <a:rPr lang="en-GB"/>
              <a:t>CIS041-3 Advanced Information Technology</a:t>
            </a:r>
            <a:endParaRPr lang="en-US" dirty="0"/>
          </a:p>
        </p:txBody>
      </p:sp>
    </p:spTree>
    <p:extLst>
      <p:ext uri="{BB962C8B-B14F-4D97-AF65-F5344CB8AC3E}">
        <p14:creationId xmlns:p14="http://schemas.microsoft.com/office/powerpoint/2010/main" val="4069729460"/>
      </p:ext>
    </p:extLst>
  </p:cSld>
  <p:clrMapOvr>
    <a:masterClrMapping/>
  </p:clrMapOvr>
  <p:transition spd="slow">
    <p:zoom dir="in"/>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36E1A-F6E6-A272-9C62-61C820A71B6A}"/>
              </a:ext>
            </a:extLst>
          </p:cNvPr>
          <p:cNvSpPr>
            <a:spLocks noGrp="1"/>
          </p:cNvSpPr>
          <p:nvPr>
            <p:ph type="title"/>
          </p:nvPr>
        </p:nvSpPr>
        <p:spPr/>
        <p:txBody>
          <a:bodyPr/>
          <a:lstStyle/>
          <a:p>
            <a:r>
              <a:rPr lang="en-GB" dirty="0"/>
              <a:t>Tokenization Example</a:t>
            </a:r>
          </a:p>
        </p:txBody>
      </p:sp>
      <p:pic>
        <p:nvPicPr>
          <p:cNvPr id="6" name="Content Placeholder 5">
            <a:extLst>
              <a:ext uri="{FF2B5EF4-FFF2-40B4-BE49-F238E27FC236}">
                <a16:creationId xmlns:a16="http://schemas.microsoft.com/office/drawing/2014/main" id="{F355257D-AC9B-1F12-F62D-1CF37D312740}"/>
              </a:ext>
            </a:extLst>
          </p:cNvPr>
          <p:cNvPicPr>
            <a:picLocks noGrp="1" noChangeAspect="1"/>
          </p:cNvPicPr>
          <p:nvPr>
            <p:ph idx="1"/>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Lst>
          </a:blip>
          <a:srcRect l="4405" r="8193"/>
          <a:stretch/>
        </p:blipFill>
        <p:spPr>
          <a:xfrm>
            <a:off x="366633" y="1625659"/>
            <a:ext cx="8410734" cy="3233754"/>
          </a:xfrm>
        </p:spPr>
      </p:pic>
      <p:sp>
        <p:nvSpPr>
          <p:cNvPr id="4" name="Footer Placeholder 3">
            <a:extLst>
              <a:ext uri="{FF2B5EF4-FFF2-40B4-BE49-F238E27FC236}">
                <a16:creationId xmlns:a16="http://schemas.microsoft.com/office/drawing/2014/main" id="{DD1D4388-1EFF-F3AC-C61E-3866D649C95C}"/>
              </a:ext>
            </a:extLst>
          </p:cNvPr>
          <p:cNvSpPr>
            <a:spLocks noGrp="1"/>
          </p:cNvSpPr>
          <p:nvPr>
            <p:ph type="ftr" sz="quarter" idx="11"/>
          </p:nvPr>
        </p:nvSpPr>
        <p:spPr/>
        <p:txBody>
          <a:bodyPr/>
          <a:lstStyle/>
          <a:p>
            <a:pPr algn="l"/>
            <a:r>
              <a:rPr lang="en-GB"/>
              <a:t>CIS041-3 Advanced Information Technology</a:t>
            </a:r>
            <a:endParaRPr lang="en-US" dirty="0"/>
          </a:p>
        </p:txBody>
      </p:sp>
    </p:spTree>
    <p:extLst>
      <p:ext uri="{BB962C8B-B14F-4D97-AF65-F5344CB8AC3E}">
        <p14:creationId xmlns:p14="http://schemas.microsoft.com/office/powerpoint/2010/main" val="444400213"/>
      </p:ext>
    </p:extLst>
  </p:cSld>
  <p:clrMapOvr>
    <a:masterClrMapping/>
  </p:clrMapOvr>
  <p:transition spd="slow">
    <p:zoom dir="in"/>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F69F4-AC2A-8ADC-BE21-0C58B3215E32}"/>
              </a:ext>
            </a:extLst>
          </p:cNvPr>
          <p:cNvSpPr>
            <a:spLocks noGrp="1"/>
          </p:cNvSpPr>
          <p:nvPr>
            <p:ph type="title"/>
          </p:nvPr>
        </p:nvSpPr>
        <p:spPr>
          <a:xfrm>
            <a:off x="467544" y="277788"/>
            <a:ext cx="8503096" cy="685800"/>
          </a:xfrm>
        </p:spPr>
        <p:txBody>
          <a:bodyPr/>
          <a:lstStyle/>
          <a:p>
            <a:r>
              <a:rPr lang="en-GB" dirty="0"/>
              <a:t>Step 2: </a:t>
            </a:r>
            <a:r>
              <a:rPr lang="en-GB" dirty="0" err="1"/>
              <a:t>Stopword</a:t>
            </a:r>
            <a:r>
              <a:rPr lang="en-GB" dirty="0"/>
              <a:t> Elimination</a:t>
            </a:r>
          </a:p>
        </p:txBody>
      </p:sp>
      <p:sp>
        <p:nvSpPr>
          <p:cNvPr id="3" name="Content Placeholder 2">
            <a:extLst>
              <a:ext uri="{FF2B5EF4-FFF2-40B4-BE49-F238E27FC236}">
                <a16:creationId xmlns:a16="http://schemas.microsoft.com/office/drawing/2014/main" id="{5B2FC115-FCB4-1332-729D-E03A9EECC810}"/>
              </a:ext>
            </a:extLst>
          </p:cNvPr>
          <p:cNvSpPr>
            <a:spLocks noGrp="1"/>
          </p:cNvSpPr>
          <p:nvPr>
            <p:ph idx="1"/>
          </p:nvPr>
        </p:nvSpPr>
        <p:spPr/>
        <p:txBody>
          <a:bodyPr/>
          <a:lstStyle/>
          <a:p>
            <a:r>
              <a:rPr lang="en-GB" dirty="0"/>
              <a:t>Frequent terms like “and”, “or” </a:t>
            </a:r>
            <a:r>
              <a:rPr lang="en-GB" dirty="0">
                <a:solidFill>
                  <a:srgbClr val="00B050"/>
                </a:solidFill>
              </a:rPr>
              <a:t>don’t bear </a:t>
            </a:r>
            <a:r>
              <a:rPr lang="en-GB" dirty="0"/>
              <a:t>any meaning for ad hoc retrieval (</a:t>
            </a:r>
            <a:r>
              <a:rPr lang="en-GB" dirty="0">
                <a:solidFill>
                  <a:srgbClr val="C00000"/>
                </a:solidFill>
              </a:rPr>
              <a:t>!!!</a:t>
            </a:r>
            <a:r>
              <a:rPr lang="en-GB" dirty="0"/>
              <a:t>)</a:t>
            </a:r>
          </a:p>
          <a:p>
            <a:r>
              <a:rPr lang="en-GB" dirty="0"/>
              <a:t>This means we can eliminate these terms to keep our vocabulary small (usually </a:t>
            </a:r>
            <a:r>
              <a:rPr lang="en-GB" dirty="0" err="1"/>
              <a:t>stopword</a:t>
            </a:r>
            <a:r>
              <a:rPr lang="en-GB" dirty="0"/>
              <a:t> lists are applied)</a:t>
            </a:r>
          </a:p>
          <a:p>
            <a:r>
              <a:rPr lang="en-GB" dirty="0"/>
              <a:t>Example</a:t>
            </a:r>
          </a:p>
          <a:p>
            <a:pPr marL="760412" lvl="1" indent="0">
              <a:buNone/>
            </a:pPr>
            <a:r>
              <a:rPr lang="en-GB" i="1" dirty="0"/>
              <a:t>Apple has a built-in RSS reader. </a:t>
            </a:r>
            <a:r>
              <a:rPr lang="en-GB" i="1" dirty="0" err="1"/>
              <a:t>Kinda</a:t>
            </a:r>
            <a:r>
              <a:rPr lang="en-GB" i="1" dirty="0"/>
              <a:t>. While it’s not the dedicated RSS client that I hope they’ll build for iPhone, it helps a news junkie get his fix on a slow EDGE data connection.</a:t>
            </a:r>
          </a:p>
        </p:txBody>
      </p:sp>
      <p:sp>
        <p:nvSpPr>
          <p:cNvPr id="4" name="Footer Placeholder 3">
            <a:extLst>
              <a:ext uri="{FF2B5EF4-FFF2-40B4-BE49-F238E27FC236}">
                <a16:creationId xmlns:a16="http://schemas.microsoft.com/office/drawing/2014/main" id="{E9BDB45F-CAFB-E47A-C41E-FD2A682C53B7}"/>
              </a:ext>
            </a:extLst>
          </p:cNvPr>
          <p:cNvSpPr>
            <a:spLocks noGrp="1"/>
          </p:cNvSpPr>
          <p:nvPr>
            <p:ph type="ftr" sz="quarter" idx="11"/>
          </p:nvPr>
        </p:nvSpPr>
        <p:spPr/>
        <p:txBody>
          <a:bodyPr/>
          <a:lstStyle/>
          <a:p>
            <a:pPr algn="l"/>
            <a:r>
              <a:rPr lang="en-GB"/>
              <a:t>CIS041-3 Advanced Information Technology</a:t>
            </a:r>
            <a:endParaRPr lang="en-US" dirty="0"/>
          </a:p>
        </p:txBody>
      </p:sp>
    </p:spTree>
    <p:extLst>
      <p:ext uri="{BB962C8B-B14F-4D97-AF65-F5344CB8AC3E}">
        <p14:creationId xmlns:p14="http://schemas.microsoft.com/office/powerpoint/2010/main" val="3934578990"/>
      </p:ext>
    </p:extLst>
  </p:cSld>
  <p:clrMapOvr>
    <a:masterClrMapping/>
  </p:clrMapOvr>
  <p:transition spd="slow">
    <p:zoom dir="in"/>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31955-3CA4-630B-8C84-8DABDA6EB69B}"/>
              </a:ext>
            </a:extLst>
          </p:cNvPr>
          <p:cNvSpPr>
            <a:spLocks noGrp="1"/>
          </p:cNvSpPr>
          <p:nvPr>
            <p:ph type="title"/>
          </p:nvPr>
        </p:nvSpPr>
        <p:spPr/>
        <p:txBody>
          <a:bodyPr/>
          <a:lstStyle/>
          <a:p>
            <a:r>
              <a:rPr lang="en-GB" dirty="0"/>
              <a:t>Example</a:t>
            </a:r>
          </a:p>
        </p:txBody>
      </p:sp>
      <p:sp>
        <p:nvSpPr>
          <p:cNvPr id="3" name="Content Placeholder 2">
            <a:extLst>
              <a:ext uri="{FF2B5EF4-FFF2-40B4-BE49-F238E27FC236}">
                <a16:creationId xmlns:a16="http://schemas.microsoft.com/office/drawing/2014/main" id="{CE1D5D3F-521F-E4E6-FD8C-ADF8EE7A5342}"/>
              </a:ext>
            </a:extLst>
          </p:cNvPr>
          <p:cNvSpPr>
            <a:spLocks noGrp="1"/>
          </p:cNvSpPr>
          <p:nvPr>
            <p:ph idx="1"/>
          </p:nvPr>
        </p:nvSpPr>
        <p:spPr>
          <a:xfrm>
            <a:off x="251520" y="1556792"/>
            <a:ext cx="8359080" cy="3672408"/>
          </a:xfrm>
        </p:spPr>
        <p:txBody>
          <a:bodyPr/>
          <a:lstStyle/>
          <a:p>
            <a:pPr marL="673100" lvl="1" indent="0">
              <a:buNone/>
            </a:pPr>
            <a:r>
              <a:rPr lang="en-GB" i="1" dirty="0"/>
              <a:t>Apple has a built-in RSS reader. </a:t>
            </a:r>
            <a:r>
              <a:rPr lang="en-GB" i="1" dirty="0" err="1"/>
              <a:t>Kinda</a:t>
            </a:r>
            <a:r>
              <a:rPr lang="en-GB" i="1" dirty="0"/>
              <a:t>. While it’s not the dedicated RSS client that I hope they’ll build for iPhone, it helps a news junkie get his fix on a slow EDGE data connection.</a:t>
            </a:r>
          </a:p>
          <a:p>
            <a:r>
              <a:rPr lang="en-GB" dirty="0"/>
              <a:t>After </a:t>
            </a:r>
            <a:r>
              <a:rPr lang="en-GB" dirty="0" err="1"/>
              <a:t>stopword</a:t>
            </a:r>
            <a:r>
              <a:rPr lang="en-GB" dirty="0"/>
              <a:t> elimination (and converting terms to lower case):</a:t>
            </a:r>
            <a:endParaRPr lang="en-GB" i="1" dirty="0"/>
          </a:p>
          <a:p>
            <a:pPr marL="673100" lvl="1" indent="0">
              <a:buNone/>
            </a:pPr>
            <a:r>
              <a:rPr lang="en-GB" i="1" dirty="0">
                <a:solidFill>
                  <a:srgbClr val="00B050"/>
                </a:solidFill>
              </a:rPr>
              <a:t>apple built-in </a:t>
            </a:r>
            <a:r>
              <a:rPr lang="en-GB" i="1" dirty="0" err="1">
                <a:solidFill>
                  <a:srgbClr val="00B050"/>
                </a:solidFill>
              </a:rPr>
              <a:t>rss</a:t>
            </a:r>
            <a:r>
              <a:rPr lang="en-GB" i="1" dirty="0">
                <a:solidFill>
                  <a:srgbClr val="00B050"/>
                </a:solidFill>
              </a:rPr>
              <a:t> reader </a:t>
            </a:r>
            <a:r>
              <a:rPr lang="en-GB" i="1" dirty="0" err="1">
                <a:solidFill>
                  <a:srgbClr val="00B050"/>
                </a:solidFill>
              </a:rPr>
              <a:t>kinda</a:t>
            </a:r>
            <a:r>
              <a:rPr lang="en-GB" i="1" dirty="0">
                <a:solidFill>
                  <a:srgbClr val="00B050"/>
                </a:solidFill>
              </a:rPr>
              <a:t> dedicated </a:t>
            </a:r>
            <a:r>
              <a:rPr lang="en-GB" i="1" dirty="0" err="1">
                <a:solidFill>
                  <a:srgbClr val="00B050"/>
                </a:solidFill>
              </a:rPr>
              <a:t>rss</a:t>
            </a:r>
            <a:r>
              <a:rPr lang="en-GB" i="1" dirty="0">
                <a:solidFill>
                  <a:srgbClr val="00B050"/>
                </a:solidFill>
              </a:rPr>
              <a:t> client hope build </a:t>
            </a:r>
            <a:r>
              <a:rPr lang="en-GB" i="1" dirty="0" err="1">
                <a:solidFill>
                  <a:srgbClr val="00B050"/>
                </a:solidFill>
              </a:rPr>
              <a:t>iphone</a:t>
            </a:r>
            <a:r>
              <a:rPr lang="en-GB" i="1" dirty="0">
                <a:solidFill>
                  <a:srgbClr val="00B050"/>
                </a:solidFill>
              </a:rPr>
              <a:t> helps news junkie get fix slow edge data connection</a:t>
            </a:r>
          </a:p>
        </p:txBody>
      </p:sp>
      <p:sp>
        <p:nvSpPr>
          <p:cNvPr id="4" name="Footer Placeholder 3">
            <a:extLst>
              <a:ext uri="{FF2B5EF4-FFF2-40B4-BE49-F238E27FC236}">
                <a16:creationId xmlns:a16="http://schemas.microsoft.com/office/drawing/2014/main" id="{1353C1E6-F1CE-CCF5-699D-4F6ACC6AB7A6}"/>
              </a:ext>
            </a:extLst>
          </p:cNvPr>
          <p:cNvSpPr>
            <a:spLocks noGrp="1"/>
          </p:cNvSpPr>
          <p:nvPr>
            <p:ph type="ftr" sz="quarter" idx="11"/>
          </p:nvPr>
        </p:nvSpPr>
        <p:spPr/>
        <p:txBody>
          <a:bodyPr/>
          <a:lstStyle/>
          <a:p>
            <a:pPr algn="l"/>
            <a:r>
              <a:rPr lang="en-GB"/>
              <a:t>CIS041-3 Advanced Information Technology</a:t>
            </a:r>
            <a:endParaRPr lang="en-US" dirty="0"/>
          </a:p>
        </p:txBody>
      </p:sp>
    </p:spTree>
    <p:extLst>
      <p:ext uri="{BB962C8B-B14F-4D97-AF65-F5344CB8AC3E}">
        <p14:creationId xmlns:p14="http://schemas.microsoft.com/office/powerpoint/2010/main" val="2495934086"/>
      </p:ext>
    </p:extLst>
  </p:cSld>
  <p:clrMapOvr>
    <a:masterClrMapping/>
  </p:clrMapOvr>
  <p:transition spd="slow">
    <p:zoom dir="in"/>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CB198-4DDB-A211-7B4D-9D6B750D8ACE}"/>
              </a:ext>
            </a:extLst>
          </p:cNvPr>
          <p:cNvSpPr>
            <a:spLocks noGrp="1"/>
          </p:cNvSpPr>
          <p:nvPr>
            <p:ph type="title"/>
          </p:nvPr>
        </p:nvSpPr>
        <p:spPr/>
        <p:txBody>
          <a:bodyPr/>
          <a:lstStyle/>
          <a:p>
            <a:r>
              <a:rPr lang="en-GB" dirty="0"/>
              <a:t>Step 3: Stemming</a:t>
            </a:r>
          </a:p>
        </p:txBody>
      </p:sp>
      <p:sp>
        <p:nvSpPr>
          <p:cNvPr id="3" name="Content Placeholder 2">
            <a:extLst>
              <a:ext uri="{FF2B5EF4-FFF2-40B4-BE49-F238E27FC236}">
                <a16:creationId xmlns:a16="http://schemas.microsoft.com/office/drawing/2014/main" id="{B3087960-88FD-D0F8-AF36-18ED5DDC3C38}"/>
              </a:ext>
            </a:extLst>
          </p:cNvPr>
          <p:cNvSpPr>
            <a:spLocks noGrp="1"/>
          </p:cNvSpPr>
          <p:nvPr>
            <p:ph idx="1"/>
          </p:nvPr>
        </p:nvSpPr>
        <p:spPr>
          <a:xfrm>
            <a:off x="251520" y="1345489"/>
            <a:ext cx="8568952" cy="4680520"/>
          </a:xfrm>
        </p:spPr>
        <p:txBody>
          <a:bodyPr/>
          <a:lstStyle/>
          <a:p>
            <a:r>
              <a:rPr lang="en-GB" dirty="0">
                <a:solidFill>
                  <a:srgbClr val="C00000"/>
                </a:solidFill>
              </a:rPr>
              <a:t>Stemming</a:t>
            </a:r>
            <a:r>
              <a:rPr lang="en-GB" dirty="0"/>
              <a:t> is the process of reducing terms to their </a:t>
            </a:r>
            <a:r>
              <a:rPr lang="en-GB" dirty="0">
                <a:solidFill>
                  <a:srgbClr val="C00000"/>
                </a:solidFill>
              </a:rPr>
              <a:t>stem base </a:t>
            </a:r>
            <a:r>
              <a:rPr lang="en-GB" dirty="0">
                <a:solidFill>
                  <a:srgbClr val="002060"/>
                </a:solidFill>
              </a:rPr>
              <a:t>to increase the </a:t>
            </a:r>
            <a:r>
              <a:rPr lang="en-GB" dirty="0"/>
              <a:t>relevancy of documents</a:t>
            </a:r>
          </a:p>
          <a:p>
            <a:r>
              <a:rPr lang="en-GB" dirty="0"/>
              <a:t>Stemming method for the English language: </a:t>
            </a:r>
            <a:r>
              <a:rPr lang="en-GB" dirty="0">
                <a:solidFill>
                  <a:srgbClr val="00B050"/>
                </a:solidFill>
              </a:rPr>
              <a:t>Porter algorithm</a:t>
            </a:r>
            <a:r>
              <a:rPr lang="en-GB" dirty="0"/>
              <a:t> </a:t>
            </a:r>
          </a:p>
          <a:p>
            <a:r>
              <a:rPr lang="en-GB" dirty="0"/>
              <a:t>Several types of stemmers for different languages exist (for instance dictionary-based) </a:t>
            </a:r>
          </a:p>
          <a:p>
            <a:r>
              <a:rPr lang="en-GB" dirty="0"/>
              <a:t>Further Resources </a:t>
            </a:r>
          </a:p>
          <a:p>
            <a:pPr lvl="1"/>
            <a:r>
              <a:rPr lang="en-GB" dirty="0"/>
              <a:t>Online stemmer demo </a:t>
            </a:r>
            <a:r>
              <a:rPr lang="en-GB" dirty="0">
                <a:hlinkClick r:id="rId2"/>
              </a:rPr>
              <a:t>http://www.9ol.es/porter_js_demo.html </a:t>
            </a:r>
            <a:endParaRPr lang="en-GB" dirty="0"/>
          </a:p>
          <a:p>
            <a:pPr lvl="1"/>
            <a:r>
              <a:rPr lang="en-GB" dirty="0"/>
              <a:t>Porter Stemmer Page </a:t>
            </a:r>
            <a:r>
              <a:rPr lang="en-GB" dirty="0">
                <a:hlinkClick r:id="rId3"/>
              </a:rPr>
              <a:t>http://tartarus.org/~martin/PorterStemmer/ </a:t>
            </a:r>
            <a:endParaRPr lang="en-GB" dirty="0">
              <a:solidFill>
                <a:srgbClr val="C00000"/>
              </a:solidFill>
            </a:endParaRPr>
          </a:p>
        </p:txBody>
      </p:sp>
      <p:sp>
        <p:nvSpPr>
          <p:cNvPr id="4" name="Footer Placeholder 3">
            <a:extLst>
              <a:ext uri="{FF2B5EF4-FFF2-40B4-BE49-F238E27FC236}">
                <a16:creationId xmlns:a16="http://schemas.microsoft.com/office/drawing/2014/main" id="{FB52CAC2-58F9-0D8F-3A5C-0C78C97A3580}"/>
              </a:ext>
            </a:extLst>
          </p:cNvPr>
          <p:cNvSpPr>
            <a:spLocks noGrp="1"/>
          </p:cNvSpPr>
          <p:nvPr>
            <p:ph type="ftr" sz="quarter" idx="11"/>
          </p:nvPr>
        </p:nvSpPr>
        <p:spPr/>
        <p:txBody>
          <a:bodyPr/>
          <a:lstStyle/>
          <a:p>
            <a:pPr algn="l"/>
            <a:r>
              <a:rPr lang="en-GB" dirty="0"/>
              <a:t>CIS041-3 Advanced Information Technology</a:t>
            </a:r>
            <a:endParaRPr lang="en-US" dirty="0"/>
          </a:p>
        </p:txBody>
      </p:sp>
    </p:spTree>
    <p:extLst>
      <p:ext uri="{BB962C8B-B14F-4D97-AF65-F5344CB8AC3E}">
        <p14:creationId xmlns:p14="http://schemas.microsoft.com/office/powerpoint/2010/main" val="558106412"/>
      </p:ext>
    </p:extLst>
  </p:cSld>
  <p:clrMapOvr>
    <a:masterClrMapping/>
  </p:clrMapOvr>
  <p:transition spd="slow">
    <p:zoom dir="in"/>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670EC-D89C-1061-92F6-C821A673A926}"/>
              </a:ext>
            </a:extLst>
          </p:cNvPr>
          <p:cNvSpPr>
            <a:spLocks noGrp="1"/>
          </p:cNvSpPr>
          <p:nvPr>
            <p:ph type="title"/>
          </p:nvPr>
        </p:nvSpPr>
        <p:spPr/>
        <p:txBody>
          <a:bodyPr/>
          <a:lstStyle/>
          <a:p>
            <a:r>
              <a:rPr lang="en-GB" dirty="0"/>
              <a:t>Stemming Example</a:t>
            </a:r>
          </a:p>
        </p:txBody>
      </p:sp>
      <p:sp>
        <p:nvSpPr>
          <p:cNvPr id="3" name="Content Placeholder 2">
            <a:extLst>
              <a:ext uri="{FF2B5EF4-FFF2-40B4-BE49-F238E27FC236}">
                <a16:creationId xmlns:a16="http://schemas.microsoft.com/office/drawing/2014/main" id="{5E36393D-5179-52D1-E782-3E3B5DD5AA46}"/>
              </a:ext>
            </a:extLst>
          </p:cNvPr>
          <p:cNvSpPr>
            <a:spLocks noGrp="1"/>
          </p:cNvSpPr>
          <p:nvPr>
            <p:ph idx="1"/>
          </p:nvPr>
        </p:nvSpPr>
        <p:spPr>
          <a:xfrm>
            <a:off x="251520" y="1556792"/>
            <a:ext cx="8359080" cy="1368152"/>
          </a:xfrm>
        </p:spPr>
        <p:txBody>
          <a:bodyPr/>
          <a:lstStyle/>
          <a:p>
            <a:pPr lvl="1"/>
            <a:r>
              <a:rPr lang="en-GB" dirty="0"/>
              <a:t>computer −→ </a:t>
            </a:r>
            <a:r>
              <a:rPr lang="en-GB" dirty="0" err="1"/>
              <a:t>comput</a:t>
            </a:r>
            <a:r>
              <a:rPr lang="en-GB" dirty="0"/>
              <a:t> </a:t>
            </a:r>
          </a:p>
          <a:p>
            <a:pPr lvl="1"/>
            <a:r>
              <a:rPr lang="en-GB" dirty="0"/>
              <a:t>computers −→ </a:t>
            </a:r>
            <a:r>
              <a:rPr lang="en-GB" dirty="0" err="1"/>
              <a:t>comput</a:t>
            </a:r>
            <a:r>
              <a:rPr lang="en-GB" dirty="0"/>
              <a:t> </a:t>
            </a:r>
          </a:p>
          <a:p>
            <a:pPr lvl="1"/>
            <a:r>
              <a:rPr lang="en-GB" dirty="0"/>
              <a:t>computing −→ </a:t>
            </a:r>
            <a:r>
              <a:rPr lang="en-GB" dirty="0" err="1"/>
              <a:t>comput</a:t>
            </a:r>
            <a:r>
              <a:rPr lang="en-GB" dirty="0"/>
              <a:t> </a:t>
            </a:r>
          </a:p>
          <a:p>
            <a:pPr lvl="1"/>
            <a:endParaRPr lang="en-GB" dirty="0"/>
          </a:p>
        </p:txBody>
      </p:sp>
      <p:sp>
        <p:nvSpPr>
          <p:cNvPr id="4" name="Footer Placeholder 3">
            <a:extLst>
              <a:ext uri="{FF2B5EF4-FFF2-40B4-BE49-F238E27FC236}">
                <a16:creationId xmlns:a16="http://schemas.microsoft.com/office/drawing/2014/main" id="{77DDCF6D-D5A0-616E-7F8E-3D7C550905D2}"/>
              </a:ext>
            </a:extLst>
          </p:cNvPr>
          <p:cNvSpPr>
            <a:spLocks noGrp="1"/>
          </p:cNvSpPr>
          <p:nvPr>
            <p:ph type="ftr" sz="quarter" idx="11"/>
          </p:nvPr>
        </p:nvSpPr>
        <p:spPr/>
        <p:txBody>
          <a:bodyPr/>
          <a:lstStyle/>
          <a:p>
            <a:pPr algn="l"/>
            <a:r>
              <a:rPr lang="en-GB"/>
              <a:t>CIS041-3 Advanced Information Technology</a:t>
            </a:r>
            <a:endParaRPr lang="en-US" dirty="0"/>
          </a:p>
        </p:txBody>
      </p:sp>
      <p:sp>
        <p:nvSpPr>
          <p:cNvPr id="6" name="TextBox 5">
            <a:extLst>
              <a:ext uri="{FF2B5EF4-FFF2-40B4-BE49-F238E27FC236}">
                <a16:creationId xmlns:a16="http://schemas.microsoft.com/office/drawing/2014/main" id="{A4A800BC-20BF-93AE-61D0-40B35E6934A3}"/>
              </a:ext>
            </a:extLst>
          </p:cNvPr>
          <p:cNvSpPr txBox="1"/>
          <p:nvPr/>
        </p:nvSpPr>
        <p:spPr>
          <a:xfrm>
            <a:off x="827584" y="3429000"/>
            <a:ext cx="8215064" cy="1508105"/>
          </a:xfrm>
          <a:prstGeom prst="rect">
            <a:avLst/>
          </a:prstGeom>
          <a:noFill/>
        </p:spPr>
        <p:txBody>
          <a:bodyPr wrap="square">
            <a:spAutoFit/>
          </a:bodyPr>
          <a:lstStyle/>
          <a:p>
            <a:r>
              <a:rPr lang="en-GB" sz="4800" dirty="0">
                <a:solidFill>
                  <a:srgbClr val="FF0000"/>
                </a:solidFill>
              </a:rPr>
              <a:t>→</a:t>
            </a:r>
            <a:r>
              <a:rPr lang="en-GB" dirty="0"/>
              <a:t> Search for ’computer’ also finds documents with ’computers’ or ’computing’ (if we stem both the document and query terms)</a:t>
            </a:r>
          </a:p>
        </p:txBody>
      </p:sp>
    </p:spTree>
    <p:extLst>
      <p:ext uri="{BB962C8B-B14F-4D97-AF65-F5344CB8AC3E}">
        <p14:creationId xmlns:p14="http://schemas.microsoft.com/office/powerpoint/2010/main" val="829342161"/>
      </p:ext>
    </p:extLst>
  </p:cSld>
  <p:clrMapOvr>
    <a:masterClrMapping/>
  </p:clrMapOvr>
  <p:transition spd="slow">
    <p:zoom dir="in"/>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F5277-0259-AB8C-51AD-FA2210EC597F}"/>
              </a:ext>
            </a:extLst>
          </p:cNvPr>
          <p:cNvSpPr>
            <a:spLocks noGrp="1"/>
          </p:cNvSpPr>
          <p:nvPr>
            <p:ph type="title"/>
          </p:nvPr>
        </p:nvSpPr>
        <p:spPr>
          <a:xfrm>
            <a:off x="1259632" y="373856"/>
            <a:ext cx="7350968" cy="685800"/>
          </a:xfrm>
        </p:spPr>
        <p:txBody>
          <a:bodyPr/>
          <a:lstStyle/>
          <a:p>
            <a:r>
              <a:rPr lang="en-GB" dirty="0"/>
              <a:t>Step 4: Inverted Indexing</a:t>
            </a:r>
          </a:p>
        </p:txBody>
      </p:sp>
      <p:sp>
        <p:nvSpPr>
          <p:cNvPr id="3" name="Content Placeholder 2">
            <a:extLst>
              <a:ext uri="{FF2B5EF4-FFF2-40B4-BE49-F238E27FC236}">
                <a16:creationId xmlns:a16="http://schemas.microsoft.com/office/drawing/2014/main" id="{B187E78F-9AC5-25BB-F6B9-23E8B85E2028}"/>
              </a:ext>
            </a:extLst>
          </p:cNvPr>
          <p:cNvSpPr>
            <a:spLocks noGrp="1"/>
          </p:cNvSpPr>
          <p:nvPr>
            <p:ph idx="1"/>
          </p:nvPr>
        </p:nvSpPr>
        <p:spPr/>
        <p:txBody>
          <a:bodyPr/>
          <a:lstStyle/>
          <a:p>
            <a:r>
              <a:rPr lang="en-GB" dirty="0"/>
              <a:t>The </a:t>
            </a:r>
            <a:r>
              <a:rPr lang="en-GB" dirty="0">
                <a:solidFill>
                  <a:srgbClr val="C00000"/>
                </a:solidFill>
              </a:rPr>
              <a:t>inverted indexing is to construct </a:t>
            </a:r>
            <a:r>
              <a:rPr lang="en-GB" dirty="0">
                <a:solidFill>
                  <a:srgbClr val="00B050"/>
                </a:solidFill>
              </a:rPr>
              <a:t>inverted lists</a:t>
            </a:r>
          </a:p>
          <a:p>
            <a:r>
              <a:rPr lang="en-GB" dirty="0">
                <a:solidFill>
                  <a:srgbClr val="00B050"/>
                </a:solidFill>
              </a:rPr>
              <a:t>Inverted list</a:t>
            </a:r>
            <a:r>
              <a:rPr lang="en-GB" dirty="0"/>
              <a:t>: a “Term-oriented” basic data structures for each term in the vocabulary</a:t>
            </a:r>
          </a:p>
          <a:p>
            <a:r>
              <a:rPr lang="en-GB" dirty="0"/>
              <a:t>Each </a:t>
            </a:r>
            <a:r>
              <a:rPr lang="en-GB" dirty="0">
                <a:solidFill>
                  <a:srgbClr val="00B050"/>
                </a:solidFill>
              </a:rPr>
              <a:t>Inverted list</a:t>
            </a:r>
            <a:r>
              <a:rPr lang="en-GB" dirty="0"/>
              <a:t> stores </a:t>
            </a:r>
          </a:p>
          <a:p>
            <a:pPr lvl="1"/>
            <a:r>
              <a:rPr lang="en-GB" dirty="0"/>
              <a:t>The identifiers (IDs, e.g. URLs) of the documents that contain that term </a:t>
            </a:r>
          </a:p>
          <a:p>
            <a:pPr lvl="1"/>
            <a:r>
              <a:rPr lang="en-GB" dirty="0"/>
              <a:t>All its positions in the document (if needed) </a:t>
            </a:r>
          </a:p>
          <a:p>
            <a:pPr lvl="1"/>
            <a:r>
              <a:rPr lang="en-GB" dirty="0"/>
              <a:t>Further information as required </a:t>
            </a:r>
          </a:p>
        </p:txBody>
      </p:sp>
      <p:sp>
        <p:nvSpPr>
          <p:cNvPr id="4" name="Footer Placeholder 3">
            <a:extLst>
              <a:ext uri="{FF2B5EF4-FFF2-40B4-BE49-F238E27FC236}">
                <a16:creationId xmlns:a16="http://schemas.microsoft.com/office/drawing/2014/main" id="{4D1C3391-0FCA-21F2-2162-02EBDE443A8A}"/>
              </a:ext>
            </a:extLst>
          </p:cNvPr>
          <p:cNvSpPr>
            <a:spLocks noGrp="1"/>
          </p:cNvSpPr>
          <p:nvPr>
            <p:ph type="ftr" sz="quarter" idx="11"/>
          </p:nvPr>
        </p:nvSpPr>
        <p:spPr/>
        <p:txBody>
          <a:bodyPr/>
          <a:lstStyle/>
          <a:p>
            <a:pPr algn="l"/>
            <a:r>
              <a:rPr lang="en-GB"/>
              <a:t>CIS041-3 Advanced Information Technology</a:t>
            </a:r>
            <a:endParaRPr lang="en-US" dirty="0"/>
          </a:p>
        </p:txBody>
      </p:sp>
    </p:spTree>
    <p:extLst>
      <p:ext uri="{BB962C8B-B14F-4D97-AF65-F5344CB8AC3E}">
        <p14:creationId xmlns:p14="http://schemas.microsoft.com/office/powerpoint/2010/main" val="466749991"/>
      </p:ext>
    </p:extLst>
  </p:cSld>
  <p:clrMapOvr>
    <a:masterClrMapping/>
  </p:clrMapOvr>
  <p:transition spd="slow">
    <p:zoom dir="in"/>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B332F0A-14F4-CDDD-2C50-83ED74DA5644}"/>
              </a:ext>
            </a:extLst>
          </p:cNvPr>
          <p:cNvSpPr>
            <a:spLocks noGrp="1"/>
          </p:cNvSpPr>
          <p:nvPr>
            <p:ph type="title"/>
          </p:nvPr>
        </p:nvSpPr>
        <p:spPr/>
        <p:txBody>
          <a:bodyPr/>
          <a:lstStyle/>
          <a:p>
            <a:r>
              <a:rPr lang="en-GB" dirty="0"/>
              <a:t>Information Seeking Process</a:t>
            </a:r>
          </a:p>
        </p:txBody>
      </p:sp>
      <p:sp>
        <p:nvSpPr>
          <p:cNvPr id="4" name="Footer Placeholder 3">
            <a:extLst>
              <a:ext uri="{FF2B5EF4-FFF2-40B4-BE49-F238E27FC236}">
                <a16:creationId xmlns:a16="http://schemas.microsoft.com/office/drawing/2014/main" id="{EF9F56C9-A796-8DF6-5BC8-717FC359E495}"/>
              </a:ext>
            </a:extLst>
          </p:cNvPr>
          <p:cNvSpPr>
            <a:spLocks noGrp="1"/>
          </p:cNvSpPr>
          <p:nvPr>
            <p:ph type="ftr" sz="quarter" idx="11"/>
          </p:nvPr>
        </p:nvSpPr>
        <p:spPr/>
        <p:txBody>
          <a:bodyPr/>
          <a:lstStyle/>
          <a:p>
            <a:pPr algn="l"/>
            <a:r>
              <a:rPr lang="en-GB"/>
              <a:t>CIS041-3 Advanced Information Technology</a:t>
            </a:r>
            <a:endParaRPr lang="en-US" dirty="0"/>
          </a:p>
        </p:txBody>
      </p:sp>
      <p:pic>
        <p:nvPicPr>
          <p:cNvPr id="5" name="Content Placeholder 4">
            <a:extLst>
              <a:ext uri="{FF2B5EF4-FFF2-40B4-BE49-F238E27FC236}">
                <a16:creationId xmlns:a16="http://schemas.microsoft.com/office/drawing/2014/main" id="{C0B17ADF-098A-132C-CDC4-09BC539CE9CF}"/>
              </a:ext>
            </a:extLst>
          </p:cNvPr>
          <p:cNvPicPr>
            <a:picLocks noGrp="1" noChangeAspect="1"/>
          </p:cNvPicPr>
          <p:nvPr>
            <p:ph idx="4294967295"/>
          </p:nvPr>
        </p:nvPicPr>
        <p:blipFill rotWithShape="1">
          <a:blip r:embed="rId2"/>
          <a:srcRect t="18463"/>
          <a:stretch/>
        </p:blipFill>
        <p:spPr>
          <a:xfrm>
            <a:off x="899606" y="1412776"/>
            <a:ext cx="7710994" cy="4716239"/>
          </a:xfrm>
          <a:prstGeom prst="rect">
            <a:avLst/>
          </a:prstGeom>
        </p:spPr>
      </p:pic>
      <p:sp>
        <p:nvSpPr>
          <p:cNvPr id="10" name="TextBox 9">
            <a:extLst>
              <a:ext uri="{FF2B5EF4-FFF2-40B4-BE49-F238E27FC236}">
                <a16:creationId xmlns:a16="http://schemas.microsoft.com/office/drawing/2014/main" id="{E51DA836-6D10-BA64-A365-205E5B08166E}"/>
              </a:ext>
            </a:extLst>
          </p:cNvPr>
          <p:cNvSpPr txBox="1"/>
          <p:nvPr/>
        </p:nvSpPr>
        <p:spPr>
          <a:xfrm>
            <a:off x="3761656" y="4209071"/>
            <a:ext cx="1746448" cy="276999"/>
          </a:xfrm>
          <a:prstGeom prst="rect">
            <a:avLst/>
          </a:prstGeom>
          <a:noFill/>
        </p:spPr>
        <p:txBody>
          <a:bodyPr wrap="square">
            <a:spAutoFit/>
          </a:bodyPr>
          <a:lstStyle/>
          <a:p>
            <a:r>
              <a:rPr lang="en-GB" sz="1200" dirty="0"/>
              <a:t>Information Seeker </a:t>
            </a:r>
          </a:p>
        </p:txBody>
      </p:sp>
    </p:spTree>
    <p:extLst>
      <p:ext uri="{BB962C8B-B14F-4D97-AF65-F5344CB8AC3E}">
        <p14:creationId xmlns:p14="http://schemas.microsoft.com/office/powerpoint/2010/main" val="3131348870"/>
      </p:ext>
    </p:extLst>
  </p:cSld>
  <p:clrMapOvr>
    <a:masterClrMapping/>
  </p:clrMapOvr>
  <p:transition spd="slow">
    <p:zoom dir="in"/>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9"/>
          <p:cNvSpPr>
            <a:spLocks noGrp="1" noChangeArrowheads="1"/>
          </p:cNvSpPr>
          <p:nvPr>
            <p:ph type="title"/>
          </p:nvPr>
        </p:nvSpPr>
        <p:spPr/>
        <p:txBody>
          <a:bodyPr/>
          <a:lstStyle/>
          <a:p>
            <a:pPr eaLnBrk="1" hangingPunct="1"/>
            <a:r>
              <a:rPr lang="en-US" dirty="0">
                <a:latin typeface="Calibri" charset="0"/>
                <a:ea typeface="ＭＳ Ｐゴシック" charset="0"/>
                <a:cs typeface="ＭＳ Ｐゴシック" charset="0"/>
              </a:rPr>
              <a:t>Example: Token sequence</a:t>
            </a:r>
          </a:p>
        </p:txBody>
      </p:sp>
      <p:sp>
        <p:nvSpPr>
          <p:cNvPr id="37892" name="Rectangle 2"/>
          <p:cNvSpPr>
            <a:spLocks noGrp="1" noChangeArrowheads="1"/>
          </p:cNvSpPr>
          <p:nvPr>
            <p:ph idx="1"/>
          </p:nvPr>
        </p:nvSpPr>
        <p:spPr>
          <a:xfrm>
            <a:off x="457200" y="1752600"/>
            <a:ext cx="6781800" cy="914400"/>
          </a:xfrm>
        </p:spPr>
        <p:txBody>
          <a:bodyPr/>
          <a:lstStyle/>
          <a:p>
            <a:pPr eaLnBrk="1" hangingPunct="1">
              <a:lnSpc>
                <a:spcPct val="90000"/>
              </a:lnSpc>
            </a:pPr>
            <a:r>
              <a:rPr lang="en-US" sz="2200">
                <a:latin typeface="Calibri" charset="0"/>
                <a:ea typeface="ＭＳ Ｐゴシック" charset="0"/>
                <a:cs typeface="ＭＳ Ｐゴシック" charset="0"/>
              </a:rPr>
              <a:t>Sequence of (Modified token, Document ID) pairs.</a:t>
            </a:r>
          </a:p>
        </p:txBody>
      </p:sp>
      <p:sp>
        <p:nvSpPr>
          <p:cNvPr id="37893" name="Rectangle 3"/>
          <p:cNvSpPr>
            <a:spLocks noChangeArrowheads="1"/>
          </p:cNvSpPr>
          <p:nvPr/>
        </p:nvSpPr>
        <p:spPr bwMode="auto">
          <a:xfrm>
            <a:off x="180975" y="3886199"/>
            <a:ext cx="2838450" cy="1562100"/>
          </a:xfrm>
          <a:prstGeom prst="rect">
            <a:avLst/>
          </a:prstGeom>
          <a:solidFill>
            <a:schemeClr val="accent1">
              <a:alpha val="50195"/>
            </a:schemeClr>
          </a:solidFill>
          <a:ln w="9525">
            <a:solidFill>
              <a:schemeClr val="tx1"/>
            </a:solidFill>
            <a:miter lim="800000"/>
            <a:headEnd/>
            <a:tailEnd/>
          </a:ln>
        </p:spPr>
        <p:txBody>
          <a:bodyPr wrap="none" anchor="ctr">
            <a:spAutoFit/>
          </a:bodyPr>
          <a:lstStyle/>
          <a:p>
            <a:pPr algn="ctr"/>
            <a:r>
              <a:rPr lang="en-US" dirty="0">
                <a:latin typeface="Arial" charset="0"/>
              </a:rPr>
              <a:t>I did enact Julius</a:t>
            </a:r>
          </a:p>
          <a:p>
            <a:pPr algn="ctr"/>
            <a:r>
              <a:rPr lang="en-US" dirty="0">
                <a:latin typeface="Arial" charset="0"/>
              </a:rPr>
              <a:t>Caesar I was killed </a:t>
            </a:r>
          </a:p>
          <a:p>
            <a:pPr algn="ctr"/>
            <a:r>
              <a:rPr lang="en-US" dirty="0" err="1">
                <a:latin typeface="Arial" charset="0"/>
              </a:rPr>
              <a:t>i</a:t>
            </a:r>
            <a:r>
              <a:rPr lang="en-US" dirty="0">
                <a:latin typeface="Arial" charset="0"/>
              </a:rPr>
              <a:t>’ the Capitol; </a:t>
            </a:r>
          </a:p>
          <a:p>
            <a:pPr algn="ctr"/>
            <a:r>
              <a:rPr lang="en-US" dirty="0">
                <a:latin typeface="Arial" charset="0"/>
              </a:rPr>
              <a:t>Brutus killed me.</a:t>
            </a:r>
          </a:p>
        </p:txBody>
      </p:sp>
      <p:sp>
        <p:nvSpPr>
          <p:cNvPr id="37894" name="Text Box 4"/>
          <p:cNvSpPr txBox="1">
            <a:spLocks noChangeArrowheads="1"/>
          </p:cNvSpPr>
          <p:nvPr/>
        </p:nvSpPr>
        <p:spPr bwMode="auto">
          <a:xfrm>
            <a:off x="1248716" y="2971800"/>
            <a:ext cx="9207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dirty="0">
                <a:latin typeface="Arial" charset="0"/>
              </a:rPr>
              <a:t>Doc 1</a:t>
            </a:r>
          </a:p>
        </p:txBody>
      </p:sp>
      <p:sp>
        <p:nvSpPr>
          <p:cNvPr id="37895" name="Rectangle 5"/>
          <p:cNvSpPr>
            <a:spLocks noChangeArrowheads="1"/>
          </p:cNvSpPr>
          <p:nvPr/>
        </p:nvSpPr>
        <p:spPr bwMode="auto">
          <a:xfrm>
            <a:off x="3230910" y="3886199"/>
            <a:ext cx="3195638" cy="1562100"/>
          </a:xfrm>
          <a:prstGeom prst="rect">
            <a:avLst/>
          </a:prstGeom>
          <a:solidFill>
            <a:schemeClr val="accent1">
              <a:alpha val="50195"/>
            </a:schemeClr>
          </a:solidFill>
          <a:ln w="9525">
            <a:solidFill>
              <a:schemeClr val="tx1"/>
            </a:solidFill>
            <a:miter lim="800000"/>
            <a:headEnd/>
            <a:tailEnd/>
          </a:ln>
        </p:spPr>
        <p:txBody>
          <a:bodyPr wrap="none" anchor="ctr">
            <a:spAutoFit/>
          </a:bodyPr>
          <a:lstStyle/>
          <a:p>
            <a:pPr algn="ctr"/>
            <a:r>
              <a:rPr lang="en-US" dirty="0">
                <a:latin typeface="Arial" charset="0"/>
              </a:rPr>
              <a:t>So let it be with</a:t>
            </a:r>
          </a:p>
          <a:p>
            <a:pPr algn="ctr"/>
            <a:r>
              <a:rPr lang="en-US" dirty="0">
                <a:latin typeface="Arial" charset="0"/>
              </a:rPr>
              <a:t>Caesar. The noble</a:t>
            </a:r>
          </a:p>
          <a:p>
            <a:pPr algn="ctr"/>
            <a:r>
              <a:rPr lang="en-US" dirty="0">
                <a:latin typeface="Arial" charset="0"/>
              </a:rPr>
              <a:t>Brutus hath told you</a:t>
            </a:r>
          </a:p>
          <a:p>
            <a:pPr algn="ctr"/>
            <a:r>
              <a:rPr lang="en-US" dirty="0">
                <a:latin typeface="Arial" charset="0"/>
              </a:rPr>
              <a:t>Caesar was ambitious</a:t>
            </a:r>
          </a:p>
        </p:txBody>
      </p:sp>
      <p:sp>
        <p:nvSpPr>
          <p:cNvPr id="37896" name="Text Box 6"/>
          <p:cNvSpPr txBox="1">
            <a:spLocks noChangeArrowheads="1"/>
          </p:cNvSpPr>
          <p:nvPr/>
        </p:nvSpPr>
        <p:spPr bwMode="auto">
          <a:xfrm>
            <a:off x="3842544" y="2958662"/>
            <a:ext cx="9207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dirty="0">
                <a:latin typeface="Arial" charset="0"/>
              </a:rPr>
              <a:t>Doc 2</a:t>
            </a:r>
          </a:p>
        </p:txBody>
      </p:sp>
      <p:graphicFrame>
        <p:nvGraphicFramePr>
          <p:cNvPr id="37890" name="Object 4"/>
          <p:cNvGraphicFramePr>
            <a:graphicFrameLocks noChangeAspect="1"/>
          </p:cNvGraphicFramePr>
          <p:nvPr/>
        </p:nvGraphicFramePr>
        <p:xfrm>
          <a:off x="7357122" y="1421606"/>
          <a:ext cx="1319213" cy="4929187"/>
        </p:xfrm>
        <a:graphic>
          <a:graphicData uri="http://schemas.openxmlformats.org/presentationml/2006/ole">
            <mc:AlternateContent xmlns:mc="http://schemas.openxmlformats.org/markup-compatibility/2006">
              <mc:Choice xmlns:v="urn:schemas-microsoft-com:vml" Requires="v">
                <p:oleObj name="Worksheet" r:id="rId2" imgW="1358900" imgH="5080000" progId="Excel.Sheet.8">
                  <p:embed/>
                </p:oleObj>
              </mc:Choice>
              <mc:Fallback>
                <p:oleObj name="Worksheet" r:id="rId2" imgW="1358900" imgH="5080000" progId="Excel.Sheet.8">
                  <p:embed/>
                  <p:pic>
                    <p:nvPicPr>
                      <p:cNvPr id="3789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7122" y="1421606"/>
                        <a:ext cx="1319213" cy="49291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11624" name="Line 8"/>
          <p:cNvSpPr>
            <a:spLocks noChangeShapeType="1"/>
          </p:cNvSpPr>
          <p:nvPr/>
        </p:nvSpPr>
        <p:spPr bwMode="auto">
          <a:xfrm>
            <a:off x="5764651" y="3331779"/>
            <a:ext cx="1371600" cy="0"/>
          </a:xfrm>
          <a:prstGeom prst="line">
            <a:avLst/>
          </a:prstGeom>
          <a:noFill/>
          <a:ln w="76200">
            <a:solidFill>
              <a:schemeClr val="tx1"/>
            </a:solidFill>
            <a:round/>
            <a:headEnd/>
            <a:tailEnd type="triangle" w="med" len="med"/>
          </a:ln>
          <a:effectLst>
            <a:outerShdw dist="35921" dir="2700000" algn="ctr" rotWithShape="0">
              <a:schemeClr val="bg2"/>
            </a:outerShdw>
          </a:effectLst>
        </p:spPr>
        <p:txBody>
          <a:bodyPr wrap="none" anchor="ctr"/>
          <a:lstStyle/>
          <a:p>
            <a:pPr>
              <a:defRPr/>
            </a:pPr>
            <a:endParaRPr lang="en-US">
              <a:latin typeface="Lucida Sans" pitchFamily="34" charset="0"/>
              <a:ea typeface="+mn-ea"/>
              <a:cs typeface="+mn-cs"/>
            </a:endParaRPr>
          </a:p>
        </p:txBody>
      </p:sp>
      <p:sp>
        <p:nvSpPr>
          <p:cNvPr id="37898" name="TextBox 9"/>
          <p:cNvSpPr txBox="1">
            <a:spLocks noChangeArrowheads="1"/>
          </p:cNvSpPr>
          <p:nvPr/>
        </p:nvSpPr>
        <p:spPr bwMode="auto">
          <a:xfrm>
            <a:off x="7620000" y="-33338"/>
            <a:ext cx="968375"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1.2</a:t>
            </a:r>
          </a:p>
        </p:txBody>
      </p:sp>
      <p:sp>
        <p:nvSpPr>
          <p:cNvPr id="2" name="Footer Placeholder 1">
            <a:extLst>
              <a:ext uri="{FF2B5EF4-FFF2-40B4-BE49-F238E27FC236}">
                <a16:creationId xmlns:a16="http://schemas.microsoft.com/office/drawing/2014/main" id="{70132026-0C07-E5A0-FEAD-EF5D936EF31A}"/>
              </a:ext>
            </a:extLst>
          </p:cNvPr>
          <p:cNvSpPr>
            <a:spLocks noGrp="1"/>
          </p:cNvSpPr>
          <p:nvPr>
            <p:ph type="ftr" sz="quarter" idx="11"/>
          </p:nvPr>
        </p:nvSpPr>
        <p:spPr/>
        <p:txBody>
          <a:bodyPr/>
          <a:lstStyle/>
          <a:p>
            <a:pPr algn="l"/>
            <a:r>
              <a:rPr lang="en-GB"/>
              <a:t>CIS041-3 Advanced Information Technology</a:t>
            </a:r>
            <a:endParaRPr lang="en-US" dirty="0"/>
          </a:p>
        </p:txBody>
      </p:sp>
    </p:spTree>
    <p:extLst>
      <p:ext uri="{BB962C8B-B14F-4D97-AF65-F5344CB8AC3E}">
        <p14:creationId xmlns:p14="http://schemas.microsoft.com/office/powerpoint/2010/main" val="1178785521"/>
      </p:ext>
    </p:extLst>
  </p:cSld>
  <p:clrMapOvr>
    <a:masterClrMapping/>
  </p:clrMapOvr>
  <p:transition spd="slow">
    <p:zoom dir="in"/>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5"/>
          <p:cNvSpPr>
            <a:spLocks noGrp="1" noChangeArrowheads="1"/>
          </p:cNvSpPr>
          <p:nvPr>
            <p:ph type="title"/>
          </p:nvPr>
        </p:nvSpPr>
        <p:spPr/>
        <p:txBody>
          <a:bodyPr/>
          <a:lstStyle/>
          <a:p>
            <a:pPr eaLnBrk="1" hangingPunct="1"/>
            <a:r>
              <a:rPr lang="en-US" dirty="0">
                <a:latin typeface="Calibri" charset="0"/>
                <a:ea typeface="ＭＳ Ｐゴシック" charset="0"/>
                <a:cs typeface="ＭＳ Ｐゴシック" charset="0"/>
              </a:rPr>
              <a:t>Sort Tokens</a:t>
            </a:r>
          </a:p>
        </p:txBody>
      </p:sp>
      <p:sp>
        <p:nvSpPr>
          <p:cNvPr id="38917" name="Rectangle 2"/>
          <p:cNvSpPr>
            <a:spLocks noGrp="1" noChangeArrowheads="1"/>
          </p:cNvSpPr>
          <p:nvPr>
            <p:ph idx="1"/>
          </p:nvPr>
        </p:nvSpPr>
        <p:spPr>
          <a:xfrm>
            <a:off x="457200" y="1676400"/>
            <a:ext cx="4572000" cy="609600"/>
          </a:xfrm>
        </p:spPr>
        <p:txBody>
          <a:bodyPr/>
          <a:lstStyle/>
          <a:p>
            <a:pPr eaLnBrk="1" hangingPunct="1"/>
            <a:r>
              <a:rPr lang="en-US" sz="3400" dirty="0">
                <a:latin typeface="Calibri" charset="0"/>
                <a:ea typeface="ＭＳ Ｐゴシック" charset="0"/>
                <a:cs typeface="ＭＳ Ｐゴシック" charset="0"/>
              </a:rPr>
              <a:t>Sort by terms</a:t>
            </a:r>
          </a:p>
        </p:txBody>
      </p:sp>
      <p:graphicFrame>
        <p:nvGraphicFramePr>
          <p:cNvPr id="38914" name="Object 2"/>
          <p:cNvGraphicFramePr>
            <a:graphicFrameLocks noChangeAspect="1"/>
          </p:cNvGraphicFramePr>
          <p:nvPr/>
        </p:nvGraphicFramePr>
        <p:xfrm>
          <a:off x="7370762" y="1483738"/>
          <a:ext cx="1217613" cy="4922837"/>
        </p:xfrm>
        <a:graphic>
          <a:graphicData uri="http://schemas.openxmlformats.org/presentationml/2006/ole">
            <mc:AlternateContent xmlns:mc="http://schemas.openxmlformats.org/markup-compatibility/2006">
              <mc:Choice xmlns:v="urn:schemas-microsoft-com:vml" Requires="v">
                <p:oleObj name="Worksheet" r:id="rId2" imgW="1358900" imgH="5422900" progId="Excel.Sheet.8">
                  <p:embed/>
                </p:oleObj>
              </mc:Choice>
              <mc:Fallback>
                <p:oleObj name="Worksheet" r:id="rId2" imgW="1358900" imgH="5422900" progId="Excel.Sheet.8">
                  <p:embed/>
                  <p:pic>
                    <p:nvPicPr>
                      <p:cNvPr id="38914"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0762" y="1483738"/>
                        <a:ext cx="1217613" cy="492283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38918" name="Line 4"/>
          <p:cNvSpPr>
            <a:spLocks noChangeShapeType="1"/>
          </p:cNvSpPr>
          <p:nvPr/>
        </p:nvSpPr>
        <p:spPr bwMode="auto">
          <a:xfrm>
            <a:off x="6877050" y="3717032"/>
            <a:ext cx="381000" cy="0"/>
          </a:xfrm>
          <a:prstGeom prst="line">
            <a:avLst/>
          </a:prstGeom>
          <a:noFill/>
          <a:ln w="762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graphicFrame>
        <p:nvGraphicFramePr>
          <p:cNvPr id="38915" name="Object 3"/>
          <p:cNvGraphicFramePr>
            <a:graphicFrameLocks noChangeAspect="1"/>
          </p:cNvGraphicFramePr>
          <p:nvPr/>
        </p:nvGraphicFramePr>
        <p:xfrm>
          <a:off x="5524500" y="1483738"/>
          <a:ext cx="1352550" cy="5045075"/>
        </p:xfrm>
        <a:graphic>
          <a:graphicData uri="http://schemas.openxmlformats.org/presentationml/2006/ole">
            <mc:AlternateContent xmlns:mc="http://schemas.openxmlformats.org/markup-compatibility/2006">
              <mc:Choice xmlns:v="urn:schemas-microsoft-com:vml" Requires="v">
                <p:oleObj name="Worksheet" r:id="rId4" imgW="1358900" imgH="5041900" progId="Excel.Sheet.8">
                  <p:embed/>
                </p:oleObj>
              </mc:Choice>
              <mc:Fallback>
                <p:oleObj name="Worksheet" r:id="rId4" imgW="1358900" imgH="5041900" progId="Excel.Sheet.8">
                  <p:embed/>
                  <p:pic>
                    <p:nvPicPr>
                      <p:cNvPr id="38915"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24500" y="1483738"/>
                        <a:ext cx="1352550" cy="50450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36871" name="AutoShape 7"/>
          <p:cNvSpPr>
            <a:spLocks noChangeArrowheads="1"/>
          </p:cNvSpPr>
          <p:nvPr/>
        </p:nvSpPr>
        <p:spPr bwMode="auto">
          <a:xfrm>
            <a:off x="1050717" y="3126085"/>
            <a:ext cx="2932113" cy="781050"/>
          </a:xfrm>
          <a:prstGeom prst="upArrowCallout">
            <a:avLst>
              <a:gd name="adj1" fmla="val 105235"/>
              <a:gd name="adj2" fmla="val 105235"/>
              <a:gd name="adj3" fmla="val 16667"/>
              <a:gd name="adj4" fmla="val 66667"/>
            </a:avLst>
          </a:prstGeom>
          <a:solidFill>
            <a:srgbClr val="83ADC1"/>
          </a:solidFill>
          <a:ln w="9525">
            <a:solidFill>
              <a:schemeClr val="tx1"/>
            </a:solidFill>
            <a:miter lim="800000"/>
            <a:headEnd/>
            <a:tailEnd/>
          </a:ln>
        </p:spPr>
        <p:txBody>
          <a:bodyPr wrap="none" anchor="ctr">
            <a:spAutoFit/>
          </a:bodyPr>
          <a:lstStyle/>
          <a:p>
            <a:pPr algn="ctr"/>
            <a:r>
              <a:rPr lang="en-US" sz="2800" b="1" dirty="0">
                <a:latin typeface="Calibri" charset="0"/>
              </a:rPr>
              <a:t>Core indexing step</a:t>
            </a:r>
          </a:p>
        </p:txBody>
      </p:sp>
      <p:sp>
        <p:nvSpPr>
          <p:cNvPr id="38920" name="TextBox 7"/>
          <p:cNvSpPr txBox="1">
            <a:spLocks noChangeArrowheads="1"/>
          </p:cNvSpPr>
          <p:nvPr/>
        </p:nvSpPr>
        <p:spPr bwMode="auto">
          <a:xfrm>
            <a:off x="7620000" y="-33338"/>
            <a:ext cx="968375"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1.2</a:t>
            </a:r>
          </a:p>
        </p:txBody>
      </p:sp>
      <p:sp>
        <p:nvSpPr>
          <p:cNvPr id="2" name="Footer Placeholder 1">
            <a:extLst>
              <a:ext uri="{FF2B5EF4-FFF2-40B4-BE49-F238E27FC236}">
                <a16:creationId xmlns:a16="http://schemas.microsoft.com/office/drawing/2014/main" id="{4F48FE02-8059-03DC-6FE6-A7D258CF919E}"/>
              </a:ext>
            </a:extLst>
          </p:cNvPr>
          <p:cNvSpPr>
            <a:spLocks noGrp="1"/>
          </p:cNvSpPr>
          <p:nvPr>
            <p:ph type="ftr" sz="quarter" idx="11"/>
          </p:nvPr>
        </p:nvSpPr>
        <p:spPr/>
        <p:txBody>
          <a:bodyPr/>
          <a:lstStyle/>
          <a:p>
            <a:pPr algn="l"/>
            <a:r>
              <a:rPr lang="en-GB"/>
              <a:t>CIS041-3 Advanced Information Technology</a:t>
            </a:r>
            <a:endParaRPr lang="en-US" dirty="0"/>
          </a:p>
        </p:txBody>
      </p:sp>
    </p:spTree>
    <p:extLst>
      <p:ext uri="{BB962C8B-B14F-4D97-AF65-F5344CB8AC3E}">
        <p14:creationId xmlns:p14="http://schemas.microsoft.com/office/powerpoint/2010/main" val="3748264694"/>
      </p:ext>
    </p:extLst>
  </p:cSld>
  <p:clrMapOvr>
    <a:masterClrMapping/>
  </p:clrMapOvr>
  <p:transition spd="slow">
    <p:zoom dir="in"/>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5"/>
          <p:cNvSpPr>
            <a:spLocks noGrp="1" noChangeArrowheads="1"/>
          </p:cNvSpPr>
          <p:nvPr>
            <p:ph type="title"/>
          </p:nvPr>
        </p:nvSpPr>
        <p:spPr>
          <a:xfrm>
            <a:off x="381000" y="304800"/>
            <a:ext cx="8229600" cy="1143000"/>
          </a:xfrm>
        </p:spPr>
        <p:txBody>
          <a:bodyPr/>
          <a:lstStyle/>
          <a:p>
            <a:pPr eaLnBrk="1" hangingPunct="1"/>
            <a:r>
              <a:rPr lang="en-US" dirty="0">
                <a:latin typeface="Calibri" charset="0"/>
                <a:ea typeface="ＭＳ Ｐゴシック" charset="0"/>
                <a:cs typeface="ＭＳ Ｐゴシック" charset="0"/>
              </a:rPr>
              <a:t>Build Dictionary &amp; Postings</a:t>
            </a:r>
          </a:p>
        </p:txBody>
      </p:sp>
      <p:sp>
        <p:nvSpPr>
          <p:cNvPr id="39940" name="Rectangle 2"/>
          <p:cNvSpPr>
            <a:spLocks noGrp="1" noChangeArrowheads="1"/>
          </p:cNvSpPr>
          <p:nvPr>
            <p:ph idx="1"/>
          </p:nvPr>
        </p:nvSpPr>
        <p:spPr>
          <a:xfrm>
            <a:off x="170060" y="1466953"/>
            <a:ext cx="3479304" cy="2590800"/>
          </a:xfrm>
        </p:spPr>
        <p:txBody>
          <a:bodyPr/>
          <a:lstStyle/>
          <a:p>
            <a:pPr eaLnBrk="1" hangingPunct="1">
              <a:lnSpc>
                <a:spcPct val="90000"/>
              </a:lnSpc>
            </a:pPr>
            <a:r>
              <a:rPr lang="en-US" dirty="0">
                <a:latin typeface="Calibri" charset="0"/>
                <a:ea typeface="ＭＳ Ｐゴシック" charset="0"/>
                <a:cs typeface="ＭＳ Ｐゴシック" charset="0"/>
              </a:rPr>
              <a:t>Multiple term entries in a single document are merged.</a:t>
            </a:r>
          </a:p>
          <a:p>
            <a:pPr eaLnBrk="1" hangingPunct="1">
              <a:lnSpc>
                <a:spcPct val="90000"/>
              </a:lnSpc>
            </a:pPr>
            <a:r>
              <a:rPr lang="en-US" dirty="0">
                <a:latin typeface="Calibri" charset="0"/>
                <a:ea typeface="ＭＳ Ｐゴシック" charset="0"/>
                <a:cs typeface="ＭＳ Ｐゴシック" charset="0"/>
              </a:rPr>
              <a:t>Split into Dictionary and Postings</a:t>
            </a:r>
          </a:p>
          <a:p>
            <a:pPr eaLnBrk="1" hangingPunct="1">
              <a:lnSpc>
                <a:spcPct val="90000"/>
              </a:lnSpc>
            </a:pPr>
            <a:r>
              <a:rPr lang="en-US" dirty="0">
                <a:latin typeface="Calibri" charset="0"/>
                <a:ea typeface="ＭＳ Ｐゴシック" charset="0"/>
                <a:cs typeface="ＭＳ Ｐゴシック" charset="0"/>
              </a:rPr>
              <a:t>Doc. frequency information is added.</a:t>
            </a:r>
          </a:p>
        </p:txBody>
      </p:sp>
      <p:sp>
        <p:nvSpPr>
          <p:cNvPr id="39941" name="Line 4"/>
          <p:cNvSpPr>
            <a:spLocks noChangeShapeType="1"/>
          </p:cNvSpPr>
          <p:nvPr/>
        </p:nvSpPr>
        <p:spPr bwMode="auto">
          <a:xfrm>
            <a:off x="5334000" y="3657600"/>
            <a:ext cx="685800" cy="0"/>
          </a:xfrm>
          <a:prstGeom prst="line">
            <a:avLst/>
          </a:prstGeom>
          <a:noFill/>
          <a:ln w="762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graphicFrame>
        <p:nvGraphicFramePr>
          <p:cNvPr id="39938" name="Object 35"/>
          <p:cNvGraphicFramePr>
            <a:graphicFrameLocks noChangeAspect="1"/>
          </p:cNvGraphicFramePr>
          <p:nvPr/>
        </p:nvGraphicFramePr>
        <p:xfrm>
          <a:off x="3958047" y="1466953"/>
          <a:ext cx="1217613" cy="4921250"/>
        </p:xfrm>
        <a:graphic>
          <a:graphicData uri="http://schemas.openxmlformats.org/presentationml/2006/ole">
            <mc:AlternateContent xmlns:mc="http://schemas.openxmlformats.org/markup-compatibility/2006">
              <mc:Choice xmlns:v="urn:schemas-microsoft-com:vml" Requires="v">
                <p:oleObj name="Worksheet" r:id="rId2" imgW="1358900" imgH="5422900" progId="Excel.Sheet.8">
                  <p:embed/>
                </p:oleObj>
              </mc:Choice>
              <mc:Fallback>
                <p:oleObj name="Worksheet" r:id="rId2" imgW="1358900" imgH="5422900" progId="Excel.Sheet.8">
                  <p:embed/>
                  <p:pic>
                    <p:nvPicPr>
                      <p:cNvPr id="39938" name="Object 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8047" y="1466953"/>
                        <a:ext cx="1217613" cy="49212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13671" name="AutoShape 7"/>
          <p:cNvSpPr>
            <a:spLocks noChangeArrowheads="1"/>
          </p:cNvSpPr>
          <p:nvPr/>
        </p:nvSpPr>
        <p:spPr bwMode="auto">
          <a:xfrm>
            <a:off x="685800" y="5311775"/>
            <a:ext cx="2317750" cy="1241425"/>
          </a:xfrm>
          <a:prstGeom prst="upArrowCallout">
            <a:avLst>
              <a:gd name="adj1" fmla="val 57858"/>
              <a:gd name="adj2" fmla="val 57858"/>
              <a:gd name="adj3" fmla="val 16667"/>
              <a:gd name="adj4" fmla="val 66667"/>
            </a:avLst>
          </a:prstGeom>
          <a:solidFill>
            <a:srgbClr val="83ADC1"/>
          </a:solidFill>
          <a:ln w="9525">
            <a:solidFill>
              <a:schemeClr val="tx1"/>
            </a:solidFill>
            <a:miter lim="800000"/>
            <a:headEnd/>
            <a:tailEnd/>
          </a:ln>
        </p:spPr>
        <p:txBody>
          <a:bodyPr wrap="none" anchor="ctr">
            <a:spAutoFit/>
          </a:bodyPr>
          <a:lstStyle/>
          <a:p>
            <a:pPr algn="ctr">
              <a:defRPr/>
            </a:pPr>
            <a:r>
              <a:rPr lang="en-US" dirty="0">
                <a:latin typeface="+mn-lt"/>
                <a:ea typeface="Arial Unicode MS" charset="0"/>
              </a:rPr>
              <a:t>Why frequency?</a:t>
            </a:r>
          </a:p>
          <a:p>
            <a:pPr algn="ctr">
              <a:defRPr/>
            </a:pPr>
            <a:r>
              <a:rPr lang="en-US" dirty="0">
                <a:latin typeface="+mn-lt"/>
                <a:ea typeface="Arial Unicode MS" charset="0"/>
              </a:rPr>
              <a:t>Will discuss later.</a:t>
            </a:r>
          </a:p>
        </p:txBody>
      </p:sp>
      <p:sp>
        <p:nvSpPr>
          <p:cNvPr id="39943" name="TextBox 7"/>
          <p:cNvSpPr txBox="1">
            <a:spLocks noChangeArrowheads="1"/>
          </p:cNvSpPr>
          <p:nvPr/>
        </p:nvSpPr>
        <p:spPr bwMode="auto">
          <a:xfrm>
            <a:off x="7620000" y="-33338"/>
            <a:ext cx="968375"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1.2</a:t>
            </a:r>
          </a:p>
        </p:txBody>
      </p:sp>
      <p:pic>
        <p:nvPicPr>
          <p:cNvPr id="39944" name="Picture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03713" y="1340768"/>
            <a:ext cx="2659287" cy="48454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413C31B9-7DD8-F740-87C1-453AA1A9C69A}"/>
              </a:ext>
            </a:extLst>
          </p:cNvPr>
          <p:cNvSpPr>
            <a:spLocks noGrp="1"/>
          </p:cNvSpPr>
          <p:nvPr>
            <p:ph type="ftr" sz="quarter" idx="11"/>
          </p:nvPr>
        </p:nvSpPr>
        <p:spPr/>
        <p:txBody>
          <a:bodyPr/>
          <a:lstStyle/>
          <a:p>
            <a:pPr algn="l"/>
            <a:r>
              <a:rPr lang="en-GB"/>
              <a:t>CIS041-3 Advanced Information Technology</a:t>
            </a:r>
            <a:endParaRPr lang="en-US" dirty="0"/>
          </a:p>
        </p:txBody>
      </p:sp>
    </p:spTree>
    <p:extLst>
      <p:ext uri="{BB962C8B-B14F-4D97-AF65-F5344CB8AC3E}">
        <p14:creationId xmlns:p14="http://schemas.microsoft.com/office/powerpoint/2010/main" val="1900864803"/>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36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71" grpId="0" animBg="1"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3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524000"/>
            <a:ext cx="2801938" cy="5105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0963" name="Rectangle 30"/>
          <p:cNvSpPr>
            <a:spLocks noGrp="1" noChangeArrowheads="1"/>
          </p:cNvSpPr>
          <p:nvPr>
            <p:ph type="title"/>
          </p:nvPr>
        </p:nvSpPr>
        <p:spPr/>
        <p:txBody>
          <a:bodyPr/>
          <a:lstStyle/>
          <a:p>
            <a:pPr eaLnBrk="1" hangingPunct="1">
              <a:lnSpc>
                <a:spcPct val="80000"/>
              </a:lnSpc>
            </a:pPr>
            <a:r>
              <a:rPr lang="en-US" dirty="0">
                <a:latin typeface="Calibri" charset="0"/>
                <a:ea typeface="ＭＳ Ｐゴシック" charset="0"/>
                <a:cs typeface="ＭＳ Ｐゴシック" charset="0"/>
              </a:rPr>
              <a:t>Build  Inverted Index: </a:t>
            </a:r>
            <a:br>
              <a:rPr lang="en-US" dirty="0">
                <a:latin typeface="Calibri" charset="0"/>
                <a:ea typeface="ＭＳ Ｐゴシック" charset="0"/>
                <a:cs typeface="ＭＳ Ｐゴシック" charset="0"/>
              </a:rPr>
            </a:br>
            <a:r>
              <a:rPr lang="en-US" sz="2400" dirty="0" err="1">
                <a:latin typeface="Calibri" charset="0"/>
                <a:ea typeface="ＭＳ Ｐゴシック" charset="0"/>
                <a:cs typeface="ＭＳ Ｐゴシック" charset="0"/>
              </a:rPr>
              <a:t>Term:doc.Freq</a:t>
            </a:r>
            <a:r>
              <a:rPr lang="en-US" sz="2400" dirty="0">
                <a:latin typeface="Calibri" charset="0"/>
                <a:ea typeface="ＭＳ Ｐゴシック" charset="0"/>
                <a:cs typeface="ＭＳ Ｐゴシック" charset="0"/>
              </a:rPr>
              <a:t> -&gt;Postings lists</a:t>
            </a:r>
            <a:endParaRPr lang="en-US" dirty="0">
              <a:latin typeface="Calibri" charset="0"/>
              <a:ea typeface="ＭＳ Ｐゴシック" charset="0"/>
              <a:cs typeface="ＭＳ Ｐゴシック" charset="0"/>
            </a:endParaRPr>
          </a:p>
        </p:txBody>
      </p:sp>
      <p:sp>
        <p:nvSpPr>
          <p:cNvPr id="3" name="Footer Placeholder 2">
            <a:extLst>
              <a:ext uri="{FF2B5EF4-FFF2-40B4-BE49-F238E27FC236}">
                <a16:creationId xmlns:a16="http://schemas.microsoft.com/office/drawing/2014/main" id="{E9409E70-ED27-521B-4C84-68997B6B8CB5}"/>
              </a:ext>
            </a:extLst>
          </p:cNvPr>
          <p:cNvSpPr>
            <a:spLocks noGrp="1"/>
          </p:cNvSpPr>
          <p:nvPr>
            <p:ph type="ftr" sz="quarter" idx="11"/>
          </p:nvPr>
        </p:nvSpPr>
        <p:spPr/>
        <p:txBody>
          <a:bodyPr/>
          <a:lstStyle/>
          <a:p>
            <a:pPr algn="l"/>
            <a:r>
              <a:rPr lang="en-GB"/>
              <a:t>CIS041-3 Advanced Information Technology</a:t>
            </a:r>
            <a:endParaRPr lang="en-US" dirty="0"/>
          </a:p>
        </p:txBody>
      </p:sp>
      <p:sp>
        <p:nvSpPr>
          <p:cNvPr id="39945" name="AutoShape 33"/>
          <p:cNvSpPr>
            <a:spLocks noChangeArrowheads="1"/>
          </p:cNvSpPr>
          <p:nvPr/>
        </p:nvSpPr>
        <p:spPr bwMode="auto">
          <a:xfrm>
            <a:off x="990600" y="2890838"/>
            <a:ext cx="1600200" cy="1200150"/>
          </a:xfrm>
          <a:prstGeom prst="rightArrowCallout">
            <a:avLst>
              <a:gd name="adj1" fmla="val 25000"/>
              <a:gd name="adj2" fmla="val 25000"/>
              <a:gd name="adj3" fmla="val 37500"/>
              <a:gd name="adj4" fmla="val 66667"/>
            </a:avLst>
          </a:prstGeom>
          <a:solidFill>
            <a:schemeClr val="accent1">
              <a:alpha val="50195"/>
            </a:schemeClr>
          </a:solidFill>
          <a:ln w="9525">
            <a:solidFill>
              <a:schemeClr val="tx1"/>
            </a:solidFill>
            <a:miter lim="800000"/>
            <a:headEnd/>
            <a:tailEnd/>
          </a:ln>
        </p:spPr>
        <p:txBody>
          <a:bodyPr anchor="ctr">
            <a:spAutoFit/>
          </a:bodyPr>
          <a:lstStyle/>
          <a:p>
            <a:pPr algn="ctr"/>
            <a:r>
              <a:rPr lang="en-US" dirty="0">
                <a:latin typeface="Calibri" charset="0"/>
              </a:rPr>
              <a:t>Terms and counts</a:t>
            </a:r>
          </a:p>
        </p:txBody>
      </p:sp>
      <p:sp>
        <p:nvSpPr>
          <p:cNvPr id="40968" name="TextBox 36"/>
          <p:cNvSpPr txBox="1">
            <a:spLocks noChangeArrowheads="1"/>
          </p:cNvSpPr>
          <p:nvPr/>
        </p:nvSpPr>
        <p:spPr bwMode="auto">
          <a:xfrm>
            <a:off x="7620000" y="-33338"/>
            <a:ext cx="968375"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1.2</a:t>
            </a:r>
          </a:p>
        </p:txBody>
      </p:sp>
      <p:sp>
        <p:nvSpPr>
          <p:cNvPr id="40" name="AutoShape 5"/>
          <p:cNvSpPr>
            <a:spLocks noChangeArrowheads="1"/>
          </p:cNvSpPr>
          <p:nvPr/>
        </p:nvSpPr>
        <p:spPr bwMode="auto">
          <a:xfrm>
            <a:off x="5257800" y="1905000"/>
            <a:ext cx="1905000" cy="831850"/>
          </a:xfrm>
          <a:prstGeom prst="leftArrowCallout">
            <a:avLst>
              <a:gd name="adj1" fmla="val 25000"/>
              <a:gd name="adj2" fmla="val 25000"/>
              <a:gd name="adj3" fmla="val 41190"/>
              <a:gd name="adj4" fmla="val 66667"/>
            </a:avLst>
          </a:prstGeom>
          <a:solidFill>
            <a:schemeClr val="accent1">
              <a:alpha val="50195"/>
            </a:schemeClr>
          </a:solidFill>
          <a:ln w="9525">
            <a:solidFill>
              <a:schemeClr val="tx1"/>
            </a:solidFill>
            <a:miter lim="800000"/>
            <a:headEnd/>
            <a:tailEnd/>
          </a:ln>
        </p:spPr>
        <p:txBody>
          <a:bodyPr anchor="ctr">
            <a:spAutoFit/>
          </a:bodyPr>
          <a:lstStyle/>
          <a:p>
            <a:pPr algn="ctr"/>
            <a:r>
              <a:rPr lang="en-US">
                <a:latin typeface="Calibri" charset="0"/>
              </a:rPr>
              <a:t>Lists of docIDs</a:t>
            </a:r>
          </a:p>
        </p:txBody>
      </p:sp>
      <p:sp>
        <p:nvSpPr>
          <p:cNvPr id="2" name="TextBox 1">
            <a:extLst>
              <a:ext uri="{FF2B5EF4-FFF2-40B4-BE49-F238E27FC236}">
                <a16:creationId xmlns:a16="http://schemas.microsoft.com/office/drawing/2014/main" id="{191B5D4A-2F22-0F9D-E2B9-514E68CE3F89}"/>
              </a:ext>
            </a:extLst>
          </p:cNvPr>
          <p:cNvSpPr txBox="1"/>
          <p:nvPr/>
        </p:nvSpPr>
        <p:spPr>
          <a:xfrm>
            <a:off x="5796136" y="1390579"/>
            <a:ext cx="2739853" cy="369332"/>
          </a:xfrm>
          <a:prstGeom prst="rect">
            <a:avLst/>
          </a:prstGeom>
          <a:noFill/>
        </p:spPr>
        <p:txBody>
          <a:bodyPr wrap="none" rtlCol="0">
            <a:spAutoFit/>
          </a:bodyPr>
          <a:lstStyle/>
          <a:p>
            <a:r>
              <a:rPr lang="en-GB" sz="1800" dirty="0"/>
              <a:t>(Basic inverted index)</a:t>
            </a:r>
          </a:p>
        </p:txBody>
      </p:sp>
    </p:spTree>
    <p:extLst>
      <p:ext uri="{BB962C8B-B14F-4D97-AF65-F5344CB8AC3E}">
        <p14:creationId xmlns:p14="http://schemas.microsoft.com/office/powerpoint/2010/main" val="1751952367"/>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5" grpId="0" animBg="1"/>
      <p:bldP spid="40" grpId="0" animBg="1"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188AF-BF45-1263-492E-EDDD1EE8EA2E}"/>
              </a:ext>
            </a:extLst>
          </p:cNvPr>
          <p:cNvSpPr>
            <a:spLocks noGrp="1"/>
          </p:cNvSpPr>
          <p:nvPr>
            <p:ph type="title"/>
          </p:nvPr>
        </p:nvSpPr>
        <p:spPr>
          <a:xfrm>
            <a:off x="1443136" y="277898"/>
            <a:ext cx="7350968" cy="685800"/>
          </a:xfrm>
        </p:spPr>
        <p:txBody>
          <a:bodyPr/>
          <a:lstStyle/>
          <a:p>
            <a:r>
              <a:rPr lang="en-GB" dirty="0"/>
              <a:t>Other (Improved) inverted index </a:t>
            </a:r>
          </a:p>
        </p:txBody>
      </p:sp>
      <p:sp>
        <p:nvSpPr>
          <p:cNvPr id="3" name="Footer Placeholder 2">
            <a:extLst>
              <a:ext uri="{FF2B5EF4-FFF2-40B4-BE49-F238E27FC236}">
                <a16:creationId xmlns:a16="http://schemas.microsoft.com/office/drawing/2014/main" id="{4DEBD776-8B31-5E75-516F-541B6E507A96}"/>
              </a:ext>
            </a:extLst>
          </p:cNvPr>
          <p:cNvSpPr>
            <a:spLocks noGrp="1"/>
          </p:cNvSpPr>
          <p:nvPr>
            <p:ph type="ftr" sz="quarter" idx="11"/>
          </p:nvPr>
        </p:nvSpPr>
        <p:spPr/>
        <p:txBody>
          <a:bodyPr/>
          <a:lstStyle/>
          <a:p>
            <a:pPr algn="l"/>
            <a:r>
              <a:rPr lang="en-GB"/>
              <a:t>CIS041-3 Advanced Information Technology</a:t>
            </a:r>
            <a:endParaRPr lang="en-US" dirty="0"/>
          </a:p>
        </p:txBody>
      </p:sp>
      <p:sp>
        <p:nvSpPr>
          <p:cNvPr id="5" name="TextBox 4">
            <a:extLst>
              <a:ext uri="{FF2B5EF4-FFF2-40B4-BE49-F238E27FC236}">
                <a16:creationId xmlns:a16="http://schemas.microsoft.com/office/drawing/2014/main" id="{DB930980-0F0E-7128-920F-04ECB999615C}"/>
              </a:ext>
            </a:extLst>
          </p:cNvPr>
          <p:cNvSpPr txBox="1"/>
          <p:nvPr/>
        </p:nvSpPr>
        <p:spPr>
          <a:xfrm>
            <a:off x="539552" y="1273635"/>
            <a:ext cx="8136904" cy="769441"/>
          </a:xfrm>
          <a:prstGeom prst="rect">
            <a:avLst/>
          </a:prstGeom>
          <a:noFill/>
        </p:spPr>
        <p:txBody>
          <a:bodyPr wrap="square">
            <a:spAutoFit/>
          </a:bodyPr>
          <a:lstStyle/>
          <a:p>
            <a:pPr marL="342900" indent="-342900">
              <a:buFont typeface="Arial" panose="020B0604020202020204" pitchFamily="34" charset="0"/>
              <a:buChar char="•"/>
            </a:pPr>
            <a:r>
              <a:rPr lang="en-GB" dirty="0"/>
              <a:t>Add Occurrences (number of occurrence) into inverted lists</a:t>
            </a:r>
          </a:p>
        </p:txBody>
      </p:sp>
      <p:pic>
        <p:nvPicPr>
          <p:cNvPr id="7" name="Picture 6">
            <a:extLst>
              <a:ext uri="{FF2B5EF4-FFF2-40B4-BE49-F238E27FC236}">
                <a16:creationId xmlns:a16="http://schemas.microsoft.com/office/drawing/2014/main" id="{464F6F2B-9A83-3EDE-5DBC-8EDBCD0D77B6}"/>
              </a:ext>
            </a:extLst>
          </p:cNvPr>
          <p:cNvPicPr>
            <a:picLocks noChangeAspect="1"/>
          </p:cNvPicPr>
          <p:nvPr/>
        </p:nvPicPr>
        <p:blipFill rotWithShape="1">
          <a:blip r:embed="rId2"/>
          <a:srcRect b="8615"/>
          <a:stretch/>
        </p:blipFill>
        <p:spPr>
          <a:xfrm>
            <a:off x="503570" y="2132856"/>
            <a:ext cx="8498370" cy="4050220"/>
          </a:xfrm>
          <a:prstGeom prst="rect">
            <a:avLst/>
          </a:prstGeom>
        </p:spPr>
      </p:pic>
      <p:sp>
        <p:nvSpPr>
          <p:cNvPr id="6" name="Speech Bubble: Rectangle 5">
            <a:extLst>
              <a:ext uri="{FF2B5EF4-FFF2-40B4-BE49-F238E27FC236}">
                <a16:creationId xmlns:a16="http://schemas.microsoft.com/office/drawing/2014/main" id="{3E9A404F-7DD2-03E8-5D0C-8234C909A46E}"/>
              </a:ext>
            </a:extLst>
          </p:cNvPr>
          <p:cNvSpPr/>
          <p:nvPr/>
        </p:nvSpPr>
        <p:spPr bwMode="auto">
          <a:xfrm>
            <a:off x="5118620" y="2560488"/>
            <a:ext cx="3521810" cy="868511"/>
          </a:xfrm>
          <a:prstGeom prst="wedgeRectCallout">
            <a:avLst>
              <a:gd name="adj1" fmla="val -93738"/>
              <a:gd name="adj2" fmla="val -21501"/>
            </a:avLst>
          </a:prstGeom>
          <a:solidFill>
            <a:srgbClr val="EAEAEA"/>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400" dirty="0"/>
              <a:t>“to” appeared in 2 documents. </a:t>
            </a:r>
          </a:p>
          <a:p>
            <a:pPr marL="0" marR="0" indent="0" algn="ctr" defTabSz="914400" rtl="0" eaLnBrk="0" fontAlgn="base" latinLnBrk="0" hangingPunct="0">
              <a:lnSpc>
                <a:spcPct val="100000"/>
              </a:lnSpc>
              <a:spcBef>
                <a:spcPct val="0"/>
              </a:spcBef>
              <a:spcAft>
                <a:spcPct val="0"/>
              </a:spcAft>
              <a:buClrTx/>
              <a:buSzTx/>
              <a:buFontTx/>
              <a:buNone/>
              <a:tabLst/>
            </a:pPr>
            <a:r>
              <a:rPr lang="en-GB" sz="1400" dirty="0"/>
              <a:t>4 times in document 1; </a:t>
            </a:r>
          </a:p>
          <a:p>
            <a:pPr marL="0" marR="0" indent="0" algn="ctr" defTabSz="914400" rtl="0" eaLnBrk="0" fontAlgn="base" latinLnBrk="0" hangingPunct="0">
              <a:lnSpc>
                <a:spcPct val="100000"/>
              </a:lnSpc>
              <a:spcBef>
                <a:spcPct val="0"/>
              </a:spcBef>
              <a:spcAft>
                <a:spcPct val="0"/>
              </a:spcAft>
              <a:buClrTx/>
              <a:buSzTx/>
              <a:buFontTx/>
              <a:buNone/>
              <a:tabLst/>
            </a:pPr>
            <a:r>
              <a:rPr lang="en-GB" sz="1400" dirty="0"/>
              <a:t>2 times in document 2.</a:t>
            </a:r>
            <a:endParaRPr kumimoji="0" lang="en-GB" sz="1400" b="1" i="0" u="none" strike="noStrike" cap="none" normalizeH="0" baseline="0" dirty="0">
              <a:ln>
                <a:noFill/>
              </a:ln>
              <a:solidFill>
                <a:schemeClr val="tx1"/>
              </a:solidFill>
              <a:effectLst/>
              <a:latin typeface="Tahoma" charset="0"/>
            </a:endParaRPr>
          </a:p>
        </p:txBody>
      </p:sp>
    </p:spTree>
    <p:extLst>
      <p:ext uri="{BB962C8B-B14F-4D97-AF65-F5344CB8AC3E}">
        <p14:creationId xmlns:p14="http://schemas.microsoft.com/office/powerpoint/2010/main" val="1659895058"/>
      </p:ext>
    </p:extLst>
  </p:cSld>
  <p:clrMapOvr>
    <a:masterClrMapping/>
  </p:clrMapOvr>
  <p:transition spd="slow">
    <p:zoom dir="in"/>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D3632-9183-84D2-F6B3-A1AC6B2CAEC7}"/>
              </a:ext>
            </a:extLst>
          </p:cNvPr>
          <p:cNvSpPr>
            <a:spLocks noGrp="1"/>
          </p:cNvSpPr>
          <p:nvPr>
            <p:ph type="title"/>
          </p:nvPr>
        </p:nvSpPr>
        <p:spPr/>
        <p:txBody>
          <a:bodyPr/>
          <a:lstStyle/>
          <a:p>
            <a:r>
              <a:rPr lang="en-GB" dirty="0"/>
              <a:t>Other Examples Inverted Index </a:t>
            </a:r>
            <a:r>
              <a:rPr lang="en-GB" sz="2800" dirty="0"/>
              <a:t>(with positions of occurrence)</a:t>
            </a:r>
            <a:endParaRPr lang="en-GB" dirty="0"/>
          </a:p>
        </p:txBody>
      </p:sp>
      <p:pic>
        <p:nvPicPr>
          <p:cNvPr id="6" name="Content Placeholder 5">
            <a:extLst>
              <a:ext uri="{FF2B5EF4-FFF2-40B4-BE49-F238E27FC236}">
                <a16:creationId xmlns:a16="http://schemas.microsoft.com/office/drawing/2014/main" id="{27E58134-B64B-0E97-6A13-9601CCE9200F}"/>
              </a:ext>
            </a:extLst>
          </p:cNvPr>
          <p:cNvPicPr>
            <a:picLocks noGrp="1" noChangeAspect="1"/>
          </p:cNvPicPr>
          <p:nvPr>
            <p:ph idx="1"/>
          </p:nvPr>
        </p:nvPicPr>
        <p:blipFill>
          <a:blip r:embed="rId2"/>
          <a:stretch>
            <a:fillRect/>
          </a:stretch>
        </p:blipFill>
        <p:spPr>
          <a:xfrm>
            <a:off x="637626" y="1790149"/>
            <a:ext cx="7868748" cy="3772426"/>
          </a:xfrm>
        </p:spPr>
      </p:pic>
      <p:sp>
        <p:nvSpPr>
          <p:cNvPr id="4" name="Footer Placeholder 3">
            <a:extLst>
              <a:ext uri="{FF2B5EF4-FFF2-40B4-BE49-F238E27FC236}">
                <a16:creationId xmlns:a16="http://schemas.microsoft.com/office/drawing/2014/main" id="{9FB7B8B3-DF52-9FAB-EA8A-B765136DCD27}"/>
              </a:ext>
            </a:extLst>
          </p:cNvPr>
          <p:cNvSpPr>
            <a:spLocks noGrp="1"/>
          </p:cNvSpPr>
          <p:nvPr>
            <p:ph type="ftr" sz="quarter" idx="11"/>
          </p:nvPr>
        </p:nvSpPr>
        <p:spPr/>
        <p:txBody>
          <a:bodyPr/>
          <a:lstStyle/>
          <a:p>
            <a:pPr algn="l"/>
            <a:r>
              <a:rPr lang="en-GB"/>
              <a:t>CIS041-3 Advanced Information Technology</a:t>
            </a:r>
            <a:endParaRPr lang="en-US" dirty="0"/>
          </a:p>
        </p:txBody>
      </p:sp>
    </p:spTree>
    <p:extLst>
      <p:ext uri="{BB962C8B-B14F-4D97-AF65-F5344CB8AC3E}">
        <p14:creationId xmlns:p14="http://schemas.microsoft.com/office/powerpoint/2010/main" val="3629374206"/>
      </p:ext>
    </p:extLst>
  </p:cSld>
  <p:clrMapOvr>
    <a:masterClrMapping/>
  </p:clrMapOvr>
  <p:transition spd="slow">
    <p:zoom dir="in"/>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5F936-006D-B779-F099-685C0878A57F}"/>
              </a:ext>
            </a:extLst>
          </p:cNvPr>
          <p:cNvSpPr>
            <a:spLocks noGrp="1"/>
          </p:cNvSpPr>
          <p:nvPr>
            <p:ph type="title"/>
          </p:nvPr>
        </p:nvSpPr>
        <p:spPr/>
        <p:txBody>
          <a:bodyPr/>
          <a:lstStyle/>
          <a:p>
            <a:r>
              <a:rPr lang="en-US" dirty="0">
                <a:latin typeface="Calibri" charset="0"/>
                <a:ea typeface="ＭＳ Ｐゴシック" charset="0"/>
                <a:cs typeface="ＭＳ Ｐゴシック" charset="0"/>
              </a:rPr>
              <a:t>The Boolean &amp; Extended Boolean Models</a:t>
            </a:r>
            <a:br>
              <a:rPr lang="en-US" dirty="0">
                <a:latin typeface="Calibri" charset="0"/>
                <a:ea typeface="ＭＳ Ｐゴシック" charset="0"/>
                <a:cs typeface="ＭＳ Ｐゴシック" charset="0"/>
              </a:rPr>
            </a:br>
            <a:endParaRPr lang="en-GB" dirty="0"/>
          </a:p>
        </p:txBody>
      </p:sp>
      <p:sp>
        <p:nvSpPr>
          <p:cNvPr id="18434" name="Rectangle 1027"/>
          <p:cNvSpPr>
            <a:spLocks noGrp="1" noChangeArrowheads="1"/>
          </p:cNvSpPr>
          <p:nvPr>
            <p:ph type="body" idx="1"/>
          </p:nvPr>
        </p:nvSpPr>
        <p:spPr/>
        <p:txBody>
          <a:bodyPr/>
          <a:lstStyle/>
          <a:p>
            <a:pPr eaLnBrk="1" hangingPunct="1"/>
            <a:r>
              <a:rPr lang="en-US" dirty="0">
                <a:latin typeface="Calibri" charset="0"/>
                <a:ea typeface="ＭＳ Ｐゴシック" charset="0"/>
                <a:cs typeface="ＭＳ Ｐゴシック" charset="0"/>
              </a:rPr>
              <a:t>Retrieval Model</a:t>
            </a:r>
          </a:p>
        </p:txBody>
      </p:sp>
    </p:spTree>
    <p:extLst>
      <p:ext uri="{BB962C8B-B14F-4D97-AF65-F5344CB8AC3E}">
        <p14:creationId xmlns:p14="http://schemas.microsoft.com/office/powerpoint/2010/main" val="3078209994"/>
      </p:ext>
    </p:extLst>
  </p:cSld>
  <p:clrMapOvr>
    <a:masterClrMapping/>
  </p:clrMapOvr>
  <p:transition spd="slow">
    <p:zoom dir="in"/>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827584" y="331092"/>
            <a:ext cx="7927032" cy="685800"/>
          </a:xfrm>
        </p:spPr>
        <p:txBody>
          <a:bodyPr/>
          <a:lstStyle/>
          <a:p>
            <a:pPr eaLnBrk="1" hangingPunct="1"/>
            <a:r>
              <a:rPr lang="en-US" sz="3600" dirty="0">
                <a:latin typeface="Calibri" charset="0"/>
                <a:ea typeface="ＭＳ Ｐゴシック" charset="0"/>
                <a:cs typeface="ＭＳ Ｐゴシック" charset="0"/>
              </a:rPr>
              <a:t>Boolean queries: More general merges</a:t>
            </a:r>
          </a:p>
        </p:txBody>
      </p:sp>
      <p:sp>
        <p:nvSpPr>
          <p:cNvPr id="49155" name="Rectangle 3"/>
          <p:cNvSpPr>
            <a:spLocks noGrp="1" noChangeArrowheads="1"/>
          </p:cNvSpPr>
          <p:nvPr>
            <p:ph idx="1"/>
          </p:nvPr>
        </p:nvSpPr>
        <p:spPr>
          <a:xfrm>
            <a:off x="827584" y="1556792"/>
            <a:ext cx="7783016" cy="3888432"/>
          </a:xfrm>
        </p:spPr>
        <p:txBody>
          <a:bodyPr/>
          <a:lstStyle/>
          <a:p>
            <a:pPr eaLnBrk="1" hangingPunct="1"/>
            <a:r>
              <a:rPr lang="en-US" sz="3000" dirty="0">
                <a:solidFill>
                  <a:schemeClr val="tx1"/>
                </a:solidFill>
                <a:latin typeface="Calibri" charset="0"/>
                <a:ea typeface="ＭＳ Ｐゴシック" charset="0"/>
                <a:cs typeface="ＭＳ Ｐゴシック" charset="0"/>
              </a:rPr>
              <a:t>Two steps (from AND example earlier):</a:t>
            </a:r>
          </a:p>
          <a:p>
            <a:pPr marL="1274762" lvl="1" indent="-514350" eaLnBrk="1" hangingPunct="1">
              <a:buFont typeface="+mj-lt"/>
              <a:buAutoNum type="arabicPeriod"/>
            </a:pPr>
            <a:r>
              <a:rPr lang="en-US" sz="2600" dirty="0">
                <a:solidFill>
                  <a:schemeClr val="tx1"/>
                </a:solidFill>
                <a:latin typeface="Calibri" charset="0"/>
                <a:ea typeface="ＭＳ Ｐゴシック" charset="0"/>
                <a:cs typeface="ＭＳ Ｐゴシック" charset="0"/>
              </a:rPr>
              <a:t>Build inverted list: Locate terms in the Dictionary and retrieval their postings </a:t>
            </a:r>
          </a:p>
          <a:p>
            <a:pPr marL="1274762" lvl="1" indent="-514350" eaLnBrk="1" hangingPunct="1">
              <a:buFont typeface="+mj-lt"/>
              <a:buAutoNum type="arabicPeriod"/>
            </a:pPr>
            <a:r>
              <a:rPr lang="en-US" sz="2600" dirty="0">
                <a:solidFill>
                  <a:schemeClr val="tx1"/>
                </a:solidFill>
                <a:latin typeface="Calibri" charset="0"/>
                <a:ea typeface="ＭＳ Ｐゴシック" charset="0"/>
                <a:cs typeface="ＭＳ Ｐゴシック" charset="0"/>
              </a:rPr>
              <a:t>Merge postings: </a:t>
            </a:r>
            <a:r>
              <a:rPr lang="en-GB" sz="2800" dirty="0"/>
              <a:t>map Boolean operators to set operators applied on inverted lists</a:t>
            </a:r>
          </a:p>
          <a:p>
            <a:pPr marL="2246312" lvl="3" indent="0" eaLnBrk="1" hangingPunct="1">
              <a:buNone/>
            </a:pPr>
            <a:r>
              <a:rPr lang="en-GB" sz="2200" dirty="0"/>
              <a:t>AND: Intersection </a:t>
            </a:r>
          </a:p>
          <a:p>
            <a:pPr marL="2246312" lvl="3" indent="0" eaLnBrk="1" hangingPunct="1">
              <a:buNone/>
            </a:pPr>
            <a:r>
              <a:rPr lang="en-GB" sz="2200" dirty="0"/>
              <a:t>OR: Union </a:t>
            </a:r>
          </a:p>
          <a:p>
            <a:pPr marL="2246312" lvl="3" indent="0" eaLnBrk="1" hangingPunct="1">
              <a:buNone/>
            </a:pPr>
            <a:r>
              <a:rPr lang="en-GB" sz="2200" dirty="0"/>
              <a:t>NOT: Minus</a:t>
            </a:r>
            <a:endParaRPr lang="en-US" sz="3000" u="sng" dirty="0">
              <a:solidFill>
                <a:srgbClr val="A50021"/>
              </a:solidFill>
              <a:latin typeface="Calibri" charset="0"/>
              <a:ea typeface="ＭＳ Ｐゴシック" charset="0"/>
              <a:cs typeface="ＭＳ Ｐゴシック" charset="0"/>
            </a:endParaRPr>
          </a:p>
          <a:p>
            <a:pPr eaLnBrk="1" hangingPunct="1">
              <a:buFont typeface="Wingdings" charset="0"/>
              <a:buNone/>
            </a:pPr>
            <a:endParaRPr lang="en-US" dirty="0">
              <a:latin typeface="Calibri" charset="0"/>
              <a:ea typeface="ＭＳ Ｐゴシック" charset="0"/>
              <a:cs typeface="ＭＳ Ｐゴシック" charset="0"/>
            </a:endParaRPr>
          </a:p>
          <a:p>
            <a:pPr eaLnBrk="1" hangingPunct="1">
              <a:buFont typeface="Wingdings" charset="0"/>
              <a:buNone/>
            </a:pPr>
            <a:endParaRPr lang="en-US" sz="2200" b="1" i="1" dirty="0">
              <a:latin typeface="Calibri" charset="0"/>
              <a:ea typeface="ＭＳ Ｐゴシック" charset="0"/>
              <a:cs typeface="ＭＳ Ｐゴシック" charset="0"/>
            </a:endParaRPr>
          </a:p>
        </p:txBody>
      </p:sp>
      <p:sp>
        <p:nvSpPr>
          <p:cNvPr id="49156" name="Slide Number Placeholder 5"/>
          <p:cNvSpPr>
            <a:spLocks noGrp="1"/>
          </p:cNvSpPr>
          <p:nvPr>
            <p:ph type="sldNum" sz="quarter" idx="4294967295"/>
          </p:nvPr>
        </p:nvSpPr>
        <p:spPr bwMode="auto">
          <a:xfrm>
            <a:off x="7010400" y="6477000"/>
            <a:ext cx="2133600" cy="24447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810D18C-BF7F-9D46-9312-0E53445CCC71}" type="slidenum">
              <a:rPr kumimoji="0" lang="en-US" sz="1200" b="0" i="0" u="none" strike="noStrike" kern="1200" cap="none" spc="0" normalizeH="0" baseline="0" noProof="0">
                <a:ln>
                  <a:noFill/>
                </a:ln>
                <a:solidFill>
                  <a:srgbClr val="898989"/>
                </a:solidFill>
                <a:effectLst/>
                <a:uLnTx/>
                <a:uFillTx/>
                <a:latin typeface="Calibri" charset="0"/>
                <a:ea typeface="ＭＳ Ｐゴシック" charset="0"/>
              </a:rPr>
              <a:pPr marL="0" marR="0" lvl="0" indent="0" algn="r" defTabSz="914400" rtl="0" eaLnBrk="1" fontAlgn="base" latinLnBrk="0" hangingPunct="1">
                <a:lnSpc>
                  <a:spcPct val="100000"/>
                </a:lnSpc>
                <a:spcBef>
                  <a:spcPct val="0"/>
                </a:spcBef>
                <a:spcAft>
                  <a:spcPct val="0"/>
                </a:spcAft>
                <a:buClrTx/>
                <a:buSzTx/>
                <a:buFontTx/>
                <a:buNone/>
                <a:tabLst/>
                <a:defRPr/>
              </a:pPr>
              <a:t>67</a:t>
            </a:fld>
            <a:endParaRPr kumimoji="0" lang="en-US" sz="1200" b="0" i="0" u="none" strike="noStrike" kern="1200" cap="none" spc="0" normalizeH="0" baseline="0" noProof="0">
              <a:ln>
                <a:noFill/>
              </a:ln>
              <a:solidFill>
                <a:srgbClr val="898989"/>
              </a:solidFill>
              <a:effectLst/>
              <a:uLnTx/>
              <a:uFillTx/>
              <a:latin typeface="Calibri" charset="0"/>
              <a:ea typeface="ＭＳ Ｐゴシック" charset="0"/>
            </a:endParaRPr>
          </a:p>
        </p:txBody>
      </p:sp>
      <p:sp>
        <p:nvSpPr>
          <p:cNvPr id="49157" name="TextBox 4"/>
          <p:cNvSpPr txBox="1">
            <a:spLocks noChangeArrowheads="1"/>
          </p:cNvSpPr>
          <p:nvPr/>
        </p:nvSpPr>
        <p:spPr bwMode="auto">
          <a:xfrm>
            <a:off x="7620000" y="-33338"/>
            <a:ext cx="968375"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FBFCFF"/>
                </a:solidFill>
                <a:effectLst/>
                <a:uLnTx/>
                <a:uFillTx/>
                <a:latin typeface="Lucida Sans" charset="0"/>
                <a:ea typeface="ＭＳ Ｐゴシック" charset="0"/>
              </a:rPr>
              <a:t>Sec. 1.3</a:t>
            </a: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15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915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15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915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91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uiExpand="1"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26"/>
          <p:cNvSpPr>
            <a:spLocks noGrp="1" noChangeArrowheads="1"/>
          </p:cNvSpPr>
          <p:nvPr>
            <p:ph type="title"/>
          </p:nvPr>
        </p:nvSpPr>
        <p:spPr>
          <a:xfrm>
            <a:off x="1331640" y="373856"/>
            <a:ext cx="7278960" cy="685800"/>
          </a:xfrm>
        </p:spPr>
        <p:txBody>
          <a:bodyPr/>
          <a:lstStyle/>
          <a:p>
            <a:pPr eaLnBrk="1" hangingPunct="1"/>
            <a:r>
              <a:rPr lang="en-US" dirty="0">
                <a:latin typeface="Calibri" charset="0"/>
                <a:ea typeface="ＭＳ Ｐゴシック" charset="0"/>
                <a:cs typeface="ＭＳ Ｐゴシック" charset="0"/>
              </a:rPr>
              <a:t>The Key operation of retrieval: Merging</a:t>
            </a:r>
          </a:p>
        </p:txBody>
      </p:sp>
      <p:sp>
        <p:nvSpPr>
          <p:cNvPr id="50179" name="Rectangle 1027"/>
          <p:cNvSpPr>
            <a:spLocks noGrp="1" noChangeArrowheads="1"/>
          </p:cNvSpPr>
          <p:nvPr>
            <p:ph idx="1"/>
          </p:nvPr>
        </p:nvSpPr>
        <p:spPr>
          <a:xfrm>
            <a:off x="251520" y="1556791"/>
            <a:ext cx="8892480" cy="5164683"/>
          </a:xfrm>
        </p:spPr>
        <p:txBody>
          <a:bodyPr/>
          <a:lstStyle/>
          <a:p>
            <a:pPr eaLnBrk="1" hangingPunct="1"/>
            <a:r>
              <a:rPr lang="en-US" sz="2800" u="sng" dirty="0">
                <a:solidFill>
                  <a:srgbClr val="A50021"/>
                </a:solidFill>
                <a:latin typeface="Calibri" charset="0"/>
                <a:ea typeface="ＭＳ Ｐゴシック" charset="0"/>
                <a:cs typeface="ＭＳ Ｐゴシック" charset="0"/>
              </a:rPr>
              <a:t>Exercise</a:t>
            </a:r>
            <a:r>
              <a:rPr lang="en-US" sz="2800" dirty="0">
                <a:latin typeface="Calibri" charset="0"/>
                <a:ea typeface="ＭＳ Ｐゴシック" charset="0"/>
                <a:cs typeface="ＭＳ Ｐゴシック" charset="0"/>
              </a:rPr>
              <a:t>: Adapt the merge for the queries:</a:t>
            </a:r>
          </a:p>
          <a:p>
            <a:pPr indent="328613" eaLnBrk="1" hangingPunct="1">
              <a:buFont typeface="Wingdings" charset="0"/>
              <a:buNone/>
            </a:pPr>
            <a:r>
              <a:rPr lang="en-US" sz="2800" dirty="0">
                <a:latin typeface="Calibri" charset="0"/>
                <a:ea typeface="ＭＳ Ｐゴシック" charset="0"/>
                <a:cs typeface="ＭＳ Ｐゴシック" charset="0"/>
              </a:rPr>
              <a:t>	</a:t>
            </a:r>
            <a:r>
              <a:rPr lang="en-US" sz="2800" b="1" i="1" dirty="0">
                <a:latin typeface="Calibri" charset="0"/>
                <a:ea typeface="ＭＳ Ｐゴシック" charset="0"/>
                <a:cs typeface="ＭＳ Ｐゴシック" charset="0"/>
              </a:rPr>
              <a:t>Brutus</a:t>
            </a:r>
            <a:r>
              <a:rPr lang="en-US" sz="2800" dirty="0">
                <a:latin typeface="Calibri" charset="0"/>
                <a:ea typeface="ＭＳ Ｐゴシック" charset="0"/>
                <a:cs typeface="ＭＳ Ｐゴシック" charset="0"/>
              </a:rPr>
              <a:t> </a:t>
            </a:r>
            <a:r>
              <a:rPr lang="en-US" sz="2800" i="1" dirty="0">
                <a:latin typeface="Calibri" charset="0"/>
                <a:ea typeface="ＭＳ Ｐゴシック" charset="0"/>
                <a:cs typeface="ＭＳ Ｐゴシック" charset="0"/>
              </a:rPr>
              <a:t>AND NOT</a:t>
            </a:r>
            <a:r>
              <a:rPr lang="en-US" sz="2800" dirty="0">
                <a:latin typeface="Calibri" charset="0"/>
                <a:ea typeface="ＭＳ Ｐゴシック" charset="0"/>
                <a:cs typeface="ＭＳ Ｐゴシック" charset="0"/>
              </a:rPr>
              <a:t> </a:t>
            </a:r>
            <a:r>
              <a:rPr lang="en-US" sz="2800" b="1" i="1" dirty="0">
                <a:latin typeface="Calibri" charset="0"/>
                <a:ea typeface="ＭＳ Ｐゴシック" charset="0"/>
                <a:cs typeface="ＭＳ Ｐゴシック" charset="0"/>
              </a:rPr>
              <a:t>Caesar</a:t>
            </a:r>
          </a:p>
          <a:p>
            <a:pPr indent="508000" eaLnBrk="1" hangingPunct="1">
              <a:buFont typeface="Wingdings" charset="0"/>
              <a:buNone/>
            </a:pPr>
            <a:r>
              <a:rPr lang="en-US" sz="2800" b="1" i="1" dirty="0">
                <a:latin typeface="Calibri" charset="0"/>
                <a:ea typeface="ＭＳ Ｐゴシック" charset="0"/>
                <a:cs typeface="ＭＳ Ｐゴシック" charset="0"/>
              </a:rPr>
              <a:t>	Brutus</a:t>
            </a:r>
            <a:r>
              <a:rPr lang="en-US" sz="2800" dirty="0">
                <a:latin typeface="Calibri" charset="0"/>
                <a:ea typeface="ＭＳ Ｐゴシック" charset="0"/>
                <a:cs typeface="ＭＳ Ｐゴシック" charset="0"/>
              </a:rPr>
              <a:t> </a:t>
            </a:r>
            <a:r>
              <a:rPr lang="en-US" sz="2800" i="1" dirty="0">
                <a:latin typeface="Calibri" charset="0"/>
                <a:ea typeface="ＭＳ Ｐゴシック" charset="0"/>
                <a:cs typeface="ＭＳ Ｐゴシック" charset="0"/>
              </a:rPr>
              <a:t>OR NOT</a:t>
            </a:r>
            <a:r>
              <a:rPr lang="en-US" sz="2800" dirty="0">
                <a:latin typeface="Calibri" charset="0"/>
                <a:ea typeface="ＭＳ Ｐゴシック" charset="0"/>
                <a:cs typeface="ＭＳ Ｐゴシック" charset="0"/>
              </a:rPr>
              <a:t> </a:t>
            </a:r>
            <a:r>
              <a:rPr lang="en-US" sz="2800" b="1" i="1" dirty="0">
                <a:latin typeface="Calibri" charset="0"/>
                <a:ea typeface="ＭＳ Ｐゴシック" charset="0"/>
                <a:cs typeface="ＭＳ Ｐゴシック" charset="0"/>
              </a:rPr>
              <a:t>Caesar</a:t>
            </a:r>
          </a:p>
          <a:p>
            <a:pPr marL="452438" indent="261938" eaLnBrk="1" hangingPunct="1">
              <a:buFont typeface="Wingdings" charset="0"/>
              <a:buNone/>
              <a:tabLst>
                <a:tab pos="1619250" algn="l"/>
              </a:tabLst>
            </a:pPr>
            <a:r>
              <a:rPr lang="en-US" b="1" i="1" dirty="0">
                <a:latin typeface="Calibri" charset="0"/>
                <a:ea typeface="ＭＳ Ｐゴシック" charset="0"/>
                <a:cs typeface="ＭＳ Ｐゴシック" charset="0"/>
              </a:rPr>
              <a:t>(Brutus</a:t>
            </a:r>
            <a:r>
              <a:rPr lang="en-US" dirty="0">
                <a:latin typeface="Calibri" charset="0"/>
                <a:ea typeface="ＭＳ Ｐゴシック" charset="0"/>
                <a:cs typeface="ＭＳ Ｐゴシック" charset="0"/>
              </a:rPr>
              <a:t> </a:t>
            </a:r>
            <a:r>
              <a:rPr lang="en-US" i="1" dirty="0">
                <a:latin typeface="Calibri" charset="0"/>
                <a:ea typeface="ＭＳ Ｐゴシック" charset="0"/>
                <a:cs typeface="ＭＳ Ｐゴシック" charset="0"/>
              </a:rPr>
              <a:t>OR </a:t>
            </a:r>
            <a:r>
              <a:rPr lang="en-US" b="1" i="1" dirty="0">
                <a:latin typeface="Calibri" charset="0"/>
                <a:ea typeface="ＭＳ Ｐゴシック" charset="0"/>
                <a:cs typeface="ＭＳ Ｐゴシック" charset="0"/>
              </a:rPr>
              <a:t>Caesar) </a:t>
            </a:r>
            <a:r>
              <a:rPr lang="en-US" i="1" dirty="0">
                <a:latin typeface="Calibri" charset="0"/>
                <a:ea typeface="ＭＳ Ｐゴシック" charset="0"/>
                <a:cs typeface="ＭＳ Ｐゴシック" charset="0"/>
              </a:rPr>
              <a:t>AND NOT</a:t>
            </a:r>
            <a:r>
              <a:rPr lang="en-US" b="1" i="1" dirty="0">
                <a:latin typeface="Calibri" charset="0"/>
                <a:ea typeface="ＭＳ Ｐゴシック" charset="0"/>
                <a:cs typeface="ＭＳ Ｐゴシック" charset="0"/>
              </a:rPr>
              <a:t> (Antony </a:t>
            </a:r>
            <a:r>
              <a:rPr lang="en-US" i="1" dirty="0">
                <a:latin typeface="Calibri" charset="0"/>
                <a:ea typeface="ＭＳ Ｐゴシック" charset="0"/>
                <a:cs typeface="ＭＳ Ｐゴシック" charset="0"/>
              </a:rPr>
              <a:t>OR </a:t>
            </a:r>
            <a:r>
              <a:rPr lang="en-US" b="1" i="1" dirty="0">
                <a:latin typeface="Calibri" charset="0"/>
                <a:ea typeface="ＭＳ Ｐゴシック" charset="0"/>
                <a:cs typeface="ＭＳ Ｐゴシック" charset="0"/>
              </a:rPr>
              <a:t>Cleopatra)</a:t>
            </a:r>
          </a:p>
          <a:p>
            <a:pPr marL="452438" indent="261938" eaLnBrk="1" hangingPunct="1">
              <a:buFont typeface="Wingdings" charset="0"/>
              <a:buNone/>
              <a:tabLst>
                <a:tab pos="1619250" algn="l"/>
              </a:tabLst>
            </a:pPr>
            <a:endParaRPr lang="en-US" b="1" i="1" dirty="0">
              <a:latin typeface="Calibri" charset="0"/>
              <a:ea typeface="ＭＳ Ｐゴシック" charset="0"/>
              <a:cs typeface="ＭＳ Ｐゴシック" charset="0"/>
            </a:endParaRPr>
          </a:p>
          <a:p>
            <a:pPr marL="452438" indent="-452438" eaLnBrk="1" hangingPunct="1">
              <a:buNone/>
              <a:tabLst>
                <a:tab pos="1619250" algn="l"/>
              </a:tabLst>
            </a:pPr>
            <a:r>
              <a:rPr lang="en-US" sz="3200" b="1" dirty="0">
                <a:latin typeface="Calibri" charset="0"/>
                <a:ea typeface="ＭＳ Ｐゴシック" charset="0"/>
                <a:cs typeface="ＭＳ Ｐゴシック" charset="0"/>
              </a:rPr>
              <a:t>What about an arbitrary Boolean formula?</a:t>
            </a:r>
            <a:endParaRPr lang="en-US" sz="2400" b="1" dirty="0">
              <a:latin typeface="Calibri" charset="0"/>
              <a:ea typeface="ＭＳ Ｐゴシック" charset="0"/>
              <a:cs typeface="ＭＳ Ｐゴシック" charset="0"/>
            </a:endParaRPr>
          </a:p>
          <a:p>
            <a:pPr eaLnBrk="1" hangingPunct="1"/>
            <a:r>
              <a:rPr lang="en-US" sz="2400" dirty="0">
                <a:latin typeface="Calibri" charset="0"/>
                <a:ea typeface="ＭＳ Ｐゴシック" charset="0"/>
                <a:cs typeface="ＭＳ Ｐゴシック" charset="0"/>
              </a:rPr>
              <a:t>Can we still run through the merge in time O(</a:t>
            </a:r>
            <a:r>
              <a:rPr lang="en-US" sz="2400" i="1" dirty="0" err="1">
                <a:latin typeface="Calibri" charset="0"/>
                <a:ea typeface="ＭＳ Ｐゴシック" charset="0"/>
                <a:cs typeface="ＭＳ Ｐゴシック" charset="0"/>
              </a:rPr>
              <a:t>x+y</a:t>
            </a:r>
            <a:r>
              <a:rPr lang="en-US" sz="2400" dirty="0">
                <a:latin typeface="Calibri" charset="0"/>
                <a:ea typeface="ＭＳ Ｐゴシック" charset="0"/>
                <a:cs typeface="ＭＳ Ｐゴシック" charset="0"/>
              </a:rPr>
              <a:t>)?   What can we achieve?</a:t>
            </a:r>
          </a:p>
          <a:p>
            <a:pPr eaLnBrk="1" hangingPunct="1"/>
            <a:r>
              <a:rPr lang="en-US" sz="2400" dirty="0">
                <a:latin typeface="Calibri" charset="0"/>
                <a:ea typeface="ＭＳ Ｐゴシック" charset="0"/>
                <a:cs typeface="ＭＳ Ｐゴシック" charset="0"/>
              </a:rPr>
              <a:t>Can we always merge in “linear” time?</a:t>
            </a:r>
          </a:p>
          <a:p>
            <a:pPr eaLnBrk="1" hangingPunct="1"/>
            <a:r>
              <a:rPr lang="en-US" sz="2400" dirty="0">
                <a:latin typeface="Calibri" charset="0"/>
                <a:ea typeface="ＭＳ Ｐゴシック" charset="0"/>
                <a:cs typeface="ＭＳ Ｐゴシック" charset="0"/>
              </a:rPr>
              <a:t>Can we do better?</a:t>
            </a:r>
          </a:p>
        </p:txBody>
      </p:sp>
      <p:sp>
        <p:nvSpPr>
          <p:cNvPr id="50180" name="Slide Number Placeholder 5"/>
          <p:cNvSpPr>
            <a:spLocks noGrp="1"/>
          </p:cNvSpPr>
          <p:nvPr>
            <p:ph type="sldNum" sz="quarter" idx="4294967295"/>
          </p:nvPr>
        </p:nvSpPr>
        <p:spPr bwMode="auto">
          <a:xfrm>
            <a:off x="7010400" y="6477000"/>
            <a:ext cx="2133600" cy="24447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92FF929-957A-8A41-BF8C-47F69CB4B530}" type="slidenum">
              <a:rPr kumimoji="0" lang="en-US" sz="1200" b="0" i="0" u="none" strike="noStrike" kern="1200" cap="none" spc="0" normalizeH="0" baseline="0" noProof="0">
                <a:ln>
                  <a:noFill/>
                </a:ln>
                <a:solidFill>
                  <a:srgbClr val="898989"/>
                </a:solidFill>
                <a:effectLst/>
                <a:uLnTx/>
                <a:uFillTx/>
                <a:latin typeface="Calibri" charset="0"/>
                <a:ea typeface="ＭＳ Ｐゴシック" charset="0"/>
              </a:rPr>
              <a:pPr marL="0" marR="0" lvl="0" indent="0" algn="r" defTabSz="914400" rtl="0" eaLnBrk="1" fontAlgn="base" latinLnBrk="0" hangingPunct="1">
                <a:lnSpc>
                  <a:spcPct val="100000"/>
                </a:lnSpc>
                <a:spcBef>
                  <a:spcPct val="0"/>
                </a:spcBef>
                <a:spcAft>
                  <a:spcPct val="0"/>
                </a:spcAft>
                <a:buClrTx/>
                <a:buSzTx/>
                <a:buFontTx/>
                <a:buNone/>
                <a:tabLst/>
                <a:defRPr/>
              </a:pPr>
              <a:t>68</a:t>
            </a:fld>
            <a:endParaRPr kumimoji="0" lang="en-US" sz="1200" b="0" i="0" u="none" strike="noStrike" kern="1200" cap="none" spc="0" normalizeH="0" baseline="0" noProof="0">
              <a:ln>
                <a:noFill/>
              </a:ln>
              <a:solidFill>
                <a:srgbClr val="898989"/>
              </a:solidFill>
              <a:effectLst/>
              <a:uLnTx/>
              <a:uFillTx/>
              <a:latin typeface="Calibri" charset="0"/>
              <a:ea typeface="ＭＳ Ｐゴシック" charset="0"/>
            </a:endParaRPr>
          </a:p>
        </p:txBody>
      </p:sp>
      <p:sp>
        <p:nvSpPr>
          <p:cNvPr id="50181" name="TextBox 4"/>
          <p:cNvSpPr txBox="1">
            <a:spLocks noChangeArrowheads="1"/>
          </p:cNvSpPr>
          <p:nvPr/>
        </p:nvSpPr>
        <p:spPr bwMode="auto">
          <a:xfrm>
            <a:off x="7620000" y="-33338"/>
            <a:ext cx="968375"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FBFCFF"/>
                </a:solidFill>
                <a:effectLst/>
                <a:uLnTx/>
                <a:uFillTx/>
                <a:latin typeface="Lucida Sans" charset="0"/>
                <a:ea typeface="ＭＳ Ｐゴシック" charset="0"/>
              </a:rPr>
              <a:t>Sec. 1.3</a:t>
            </a:r>
          </a:p>
        </p:txBody>
      </p:sp>
    </p:spTree>
  </p:cSld>
  <p:clrMapOvr>
    <a:masterClrMapping/>
  </p:clrMapOvr>
  <p:transition spd="slow">
    <p:zoom dir="in"/>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026"/>
          <p:cNvSpPr>
            <a:spLocks noGrp="1" noChangeArrowheads="1"/>
          </p:cNvSpPr>
          <p:nvPr>
            <p:ph type="title"/>
          </p:nvPr>
        </p:nvSpPr>
        <p:spPr/>
        <p:txBody>
          <a:bodyPr/>
          <a:lstStyle/>
          <a:p>
            <a:pPr eaLnBrk="1" hangingPunct="1"/>
            <a:r>
              <a:rPr lang="en-US" sz="4000" dirty="0">
                <a:latin typeface="Calibri" charset="0"/>
                <a:ea typeface="ＭＳ Ｐゴシック" charset="0"/>
                <a:cs typeface="ＭＳ Ｐゴシック" charset="0"/>
              </a:rPr>
              <a:t>Query Optimization</a:t>
            </a:r>
          </a:p>
        </p:txBody>
      </p:sp>
      <p:sp>
        <p:nvSpPr>
          <p:cNvPr id="51203" name="Rectangle 1027"/>
          <p:cNvSpPr>
            <a:spLocks noGrp="1" noChangeArrowheads="1"/>
          </p:cNvSpPr>
          <p:nvPr>
            <p:ph idx="1"/>
          </p:nvPr>
        </p:nvSpPr>
        <p:spPr/>
        <p:txBody>
          <a:bodyPr/>
          <a:lstStyle/>
          <a:p>
            <a:pPr eaLnBrk="1" hangingPunct="1"/>
            <a:r>
              <a:rPr lang="en-US" dirty="0">
                <a:latin typeface="Calibri" charset="0"/>
                <a:ea typeface="ＭＳ Ｐゴシック" charset="0"/>
                <a:cs typeface="ＭＳ Ｐゴシック" charset="0"/>
              </a:rPr>
              <a:t>What is the </a:t>
            </a:r>
            <a:r>
              <a:rPr lang="en-US" dirty="0">
                <a:solidFill>
                  <a:srgbClr val="C00000"/>
                </a:solidFill>
                <a:latin typeface="Calibri" charset="0"/>
                <a:ea typeface="ＭＳ Ｐゴシック" charset="0"/>
                <a:cs typeface="ＭＳ Ｐゴシック" charset="0"/>
              </a:rPr>
              <a:t>best way </a:t>
            </a:r>
            <a:r>
              <a:rPr lang="en-US" dirty="0">
                <a:latin typeface="Calibri" charset="0"/>
                <a:ea typeface="ＭＳ Ｐゴシック" charset="0"/>
                <a:cs typeface="ＭＳ Ｐゴシック" charset="0"/>
              </a:rPr>
              <a:t>for query processing?</a:t>
            </a:r>
          </a:p>
          <a:p>
            <a:pPr eaLnBrk="1" hangingPunct="1"/>
            <a:r>
              <a:rPr lang="en-US" dirty="0">
                <a:latin typeface="Calibri" charset="0"/>
                <a:ea typeface="ＭＳ Ｐゴシック" charset="0"/>
                <a:cs typeface="ＭＳ Ｐゴシック" charset="0"/>
              </a:rPr>
              <a:t>Consider a query that is an </a:t>
            </a:r>
            <a:r>
              <a:rPr lang="en-US" i="1" dirty="0">
                <a:latin typeface="Calibri" charset="0"/>
                <a:ea typeface="ＭＳ Ｐゴシック" charset="0"/>
                <a:cs typeface="ＭＳ Ｐゴシック" charset="0"/>
              </a:rPr>
              <a:t>AND</a:t>
            </a:r>
            <a:r>
              <a:rPr lang="en-US" dirty="0">
                <a:latin typeface="Calibri" charset="0"/>
                <a:ea typeface="ＭＳ Ｐゴシック" charset="0"/>
                <a:cs typeface="ＭＳ Ｐゴシック" charset="0"/>
              </a:rPr>
              <a:t> of </a:t>
            </a:r>
            <a:r>
              <a:rPr lang="en-US" b="1" i="1" dirty="0">
                <a:latin typeface="Calibri" charset="0"/>
                <a:ea typeface="ＭＳ Ｐゴシック" charset="0"/>
                <a:cs typeface="ＭＳ Ｐゴシック" charset="0"/>
              </a:rPr>
              <a:t>n</a:t>
            </a:r>
            <a:r>
              <a:rPr lang="en-US" dirty="0">
                <a:latin typeface="Calibri" charset="0"/>
                <a:ea typeface="ＭＳ Ｐゴシック" charset="0"/>
                <a:cs typeface="ＭＳ Ｐゴシック" charset="0"/>
              </a:rPr>
              <a:t> terms.</a:t>
            </a:r>
          </a:p>
          <a:p>
            <a:pPr eaLnBrk="1" hangingPunct="1"/>
            <a:r>
              <a:rPr lang="en-US" dirty="0">
                <a:latin typeface="Calibri" charset="0"/>
                <a:ea typeface="ＭＳ Ｐゴシック" charset="0"/>
                <a:cs typeface="ＭＳ Ｐゴシック" charset="0"/>
              </a:rPr>
              <a:t>For each of the </a:t>
            </a:r>
            <a:r>
              <a:rPr lang="en-US" i="1" dirty="0">
                <a:latin typeface="Calibri" charset="0"/>
                <a:ea typeface="ＭＳ Ｐゴシック" charset="0"/>
                <a:cs typeface="ＭＳ Ｐゴシック" charset="0"/>
              </a:rPr>
              <a:t>n</a:t>
            </a:r>
            <a:r>
              <a:rPr lang="en-US" dirty="0">
                <a:latin typeface="Calibri" charset="0"/>
                <a:ea typeface="ＭＳ Ｐゴシック" charset="0"/>
                <a:cs typeface="ＭＳ Ｐゴシック" charset="0"/>
              </a:rPr>
              <a:t> terms, get its postings, then </a:t>
            </a:r>
            <a:r>
              <a:rPr lang="en-US" i="1" dirty="0">
                <a:latin typeface="Calibri" charset="0"/>
                <a:ea typeface="ＭＳ Ｐゴシック" charset="0"/>
                <a:cs typeface="ＭＳ Ｐゴシック" charset="0"/>
              </a:rPr>
              <a:t>AND (intersect)</a:t>
            </a:r>
            <a:r>
              <a:rPr lang="en-US" dirty="0">
                <a:latin typeface="Calibri" charset="0"/>
                <a:ea typeface="ＭＳ Ｐゴシック" charset="0"/>
                <a:cs typeface="ＭＳ Ｐゴシック" charset="0"/>
              </a:rPr>
              <a:t> them together.</a:t>
            </a:r>
          </a:p>
        </p:txBody>
      </p:sp>
      <p:sp>
        <p:nvSpPr>
          <p:cNvPr id="49156" name="Text Box 1029"/>
          <p:cNvSpPr txBox="1">
            <a:spLocks noChangeArrowheads="1"/>
          </p:cNvSpPr>
          <p:nvPr/>
        </p:nvSpPr>
        <p:spPr bwMode="auto">
          <a:xfrm>
            <a:off x="390525" y="4191000"/>
            <a:ext cx="1092200" cy="461963"/>
          </a:xfrm>
          <a:prstGeom prst="rect">
            <a:avLst/>
          </a:prstGeom>
          <a:noFill/>
          <a:ln w="9525">
            <a:solidFill>
              <a:schemeClr val="tx1"/>
            </a:solid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1" u="none" strike="noStrike" kern="1200" cap="none" spc="0" normalizeH="0" baseline="0" noProof="0" dirty="0">
                <a:ln>
                  <a:noFill/>
                </a:ln>
                <a:solidFill>
                  <a:prstClr val="black"/>
                </a:solidFill>
                <a:effectLst/>
                <a:uLnTx/>
                <a:uFillTx/>
                <a:latin typeface="Calibri"/>
                <a:ea typeface="Arial Unicode MS" charset="0"/>
              </a:rPr>
              <a:t>Brutus</a:t>
            </a:r>
          </a:p>
        </p:txBody>
      </p:sp>
      <p:sp>
        <p:nvSpPr>
          <p:cNvPr id="49157" name="Text Box 1030"/>
          <p:cNvSpPr txBox="1">
            <a:spLocks noChangeArrowheads="1"/>
          </p:cNvSpPr>
          <p:nvPr/>
        </p:nvSpPr>
        <p:spPr bwMode="auto">
          <a:xfrm>
            <a:off x="390525" y="4724400"/>
            <a:ext cx="1123950" cy="461963"/>
          </a:xfrm>
          <a:prstGeom prst="rect">
            <a:avLst/>
          </a:prstGeom>
          <a:noFill/>
          <a:ln w="9525">
            <a:solidFill>
              <a:schemeClr val="tx1"/>
            </a:solidFill>
            <a:miter lim="800000"/>
            <a:headEnd/>
            <a:tailEnd/>
          </a:ln>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1" u="none" strike="noStrike" kern="1200" cap="none" spc="0" normalizeH="0" baseline="0" noProof="0">
                <a:ln>
                  <a:noFill/>
                </a:ln>
                <a:solidFill>
                  <a:prstClr val="black"/>
                </a:solidFill>
                <a:effectLst/>
                <a:uLnTx/>
                <a:uFillTx/>
                <a:latin typeface="Calibri" charset="0"/>
                <a:ea typeface="ＭＳ Ｐゴシック" charset="0"/>
              </a:rPr>
              <a:t>Caesar</a:t>
            </a:r>
          </a:p>
        </p:txBody>
      </p:sp>
      <p:sp>
        <p:nvSpPr>
          <p:cNvPr id="49158" name="Text Box 1031"/>
          <p:cNvSpPr txBox="1">
            <a:spLocks noChangeArrowheads="1"/>
          </p:cNvSpPr>
          <p:nvPr/>
        </p:nvSpPr>
        <p:spPr bwMode="auto">
          <a:xfrm>
            <a:off x="390525" y="5257800"/>
            <a:ext cx="1490663" cy="461963"/>
          </a:xfrm>
          <a:prstGeom prst="rect">
            <a:avLst/>
          </a:prstGeom>
          <a:noFill/>
          <a:ln w="9525">
            <a:solidFill>
              <a:schemeClr val="tx1"/>
            </a:solid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1" u="none" strike="noStrike" kern="1200" cap="none" spc="0" normalizeH="0" baseline="0" noProof="0" dirty="0">
                <a:ln>
                  <a:noFill/>
                </a:ln>
                <a:solidFill>
                  <a:prstClr val="black"/>
                </a:solidFill>
                <a:effectLst/>
                <a:uLnTx/>
                <a:uFillTx/>
                <a:latin typeface="Calibri"/>
                <a:ea typeface="Arial Unicode MS" charset="0"/>
              </a:rPr>
              <a:t>Calpurnia</a:t>
            </a:r>
          </a:p>
        </p:txBody>
      </p:sp>
      <p:sp>
        <p:nvSpPr>
          <p:cNvPr id="51207" name="AutoShape 1032"/>
          <p:cNvSpPr>
            <a:spLocks noChangeArrowheads="1"/>
          </p:cNvSpPr>
          <p:nvPr/>
        </p:nvSpPr>
        <p:spPr bwMode="auto">
          <a:xfrm>
            <a:off x="2066925" y="4267200"/>
            <a:ext cx="1143000" cy="2286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Lucida Sans" charset="0"/>
              <a:ea typeface="ＭＳ Ｐゴシック" charset="0"/>
            </a:endParaRPr>
          </a:p>
        </p:txBody>
      </p:sp>
      <p:sp>
        <p:nvSpPr>
          <p:cNvPr id="51208" name="AutoShape 1033"/>
          <p:cNvSpPr>
            <a:spLocks noChangeArrowheads="1"/>
          </p:cNvSpPr>
          <p:nvPr/>
        </p:nvSpPr>
        <p:spPr bwMode="auto">
          <a:xfrm>
            <a:off x="2066925" y="4800600"/>
            <a:ext cx="1143000" cy="2286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Lucida Sans" charset="0"/>
              <a:ea typeface="ＭＳ Ｐゴシック" charset="0"/>
            </a:endParaRPr>
          </a:p>
        </p:txBody>
      </p:sp>
      <p:grpSp>
        <p:nvGrpSpPr>
          <p:cNvPr id="51209" name="Group 1034"/>
          <p:cNvGrpSpPr>
            <a:grpSpLocks/>
          </p:cNvGrpSpPr>
          <p:nvPr/>
        </p:nvGrpSpPr>
        <p:grpSpPr bwMode="auto">
          <a:xfrm>
            <a:off x="3286125" y="5334000"/>
            <a:ext cx="4876800" cy="304800"/>
            <a:chOff x="2064" y="2448"/>
            <a:chExt cx="3072" cy="192"/>
          </a:xfrm>
        </p:grpSpPr>
        <p:sp>
          <p:nvSpPr>
            <p:cNvPr id="51246" name="Rectangle 1035"/>
            <p:cNvSpPr>
              <a:spLocks noChangeArrowheads="1"/>
            </p:cNvSpPr>
            <p:nvPr/>
          </p:nvSpPr>
          <p:spPr bwMode="auto">
            <a:xfrm>
              <a:off x="2064" y="2448"/>
              <a:ext cx="3072" cy="192"/>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Lucida Sans" charset="0"/>
                <a:ea typeface="ＭＳ Ｐゴシック" charset="0"/>
              </a:endParaRPr>
            </a:p>
          </p:txBody>
        </p:sp>
        <p:sp>
          <p:nvSpPr>
            <p:cNvPr id="51247" name="Rectangle 1036"/>
            <p:cNvSpPr>
              <a:spLocks noChangeArrowheads="1"/>
            </p:cNvSpPr>
            <p:nvPr/>
          </p:nvSpPr>
          <p:spPr bwMode="auto">
            <a:xfrm>
              <a:off x="2448" y="2448"/>
              <a:ext cx="2304" cy="19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Lucida Sans" charset="0"/>
                <a:ea typeface="ＭＳ Ｐゴシック" charset="0"/>
              </a:endParaRPr>
            </a:p>
          </p:txBody>
        </p:sp>
        <p:sp>
          <p:nvSpPr>
            <p:cNvPr id="51248" name="Rectangle 1037"/>
            <p:cNvSpPr>
              <a:spLocks noChangeArrowheads="1"/>
            </p:cNvSpPr>
            <p:nvPr/>
          </p:nvSpPr>
          <p:spPr bwMode="auto">
            <a:xfrm>
              <a:off x="2832" y="2448"/>
              <a:ext cx="1536" cy="19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Lucida Sans" charset="0"/>
                <a:ea typeface="ＭＳ Ｐゴシック" charset="0"/>
              </a:endParaRPr>
            </a:p>
          </p:txBody>
        </p:sp>
        <p:sp>
          <p:nvSpPr>
            <p:cNvPr id="51249" name="Rectangle 1038"/>
            <p:cNvSpPr>
              <a:spLocks noChangeArrowheads="1"/>
            </p:cNvSpPr>
            <p:nvPr/>
          </p:nvSpPr>
          <p:spPr bwMode="auto">
            <a:xfrm>
              <a:off x="3216" y="2448"/>
              <a:ext cx="768" cy="19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Lucida Sans" charset="0"/>
                <a:ea typeface="ＭＳ Ｐゴシック" charset="0"/>
              </a:endParaRPr>
            </a:p>
          </p:txBody>
        </p:sp>
        <p:sp>
          <p:nvSpPr>
            <p:cNvPr id="51250" name="Line 1039"/>
            <p:cNvSpPr>
              <a:spLocks noChangeShapeType="1"/>
            </p:cNvSpPr>
            <p:nvPr/>
          </p:nvSpPr>
          <p:spPr bwMode="auto">
            <a:xfrm>
              <a:off x="3600" y="2448"/>
              <a:ext cx="0" cy="192"/>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Lucida Sans" charset="0"/>
                <a:ea typeface="ＭＳ Ｐゴシック" charset="0"/>
              </a:endParaRPr>
            </a:p>
          </p:txBody>
        </p:sp>
      </p:grpSp>
      <p:grpSp>
        <p:nvGrpSpPr>
          <p:cNvPr id="51210" name="Group 1040"/>
          <p:cNvGrpSpPr>
            <a:grpSpLocks/>
          </p:cNvGrpSpPr>
          <p:nvPr/>
        </p:nvGrpSpPr>
        <p:grpSpPr bwMode="auto">
          <a:xfrm>
            <a:off x="3286125" y="4724400"/>
            <a:ext cx="4987925" cy="457200"/>
            <a:chOff x="2064" y="2688"/>
            <a:chExt cx="3142" cy="288"/>
          </a:xfrm>
        </p:grpSpPr>
        <p:grpSp>
          <p:nvGrpSpPr>
            <p:cNvPr id="51232" name="Group 1041"/>
            <p:cNvGrpSpPr>
              <a:grpSpLocks/>
            </p:cNvGrpSpPr>
            <p:nvPr/>
          </p:nvGrpSpPr>
          <p:grpSpPr bwMode="auto">
            <a:xfrm>
              <a:off x="2064" y="2736"/>
              <a:ext cx="3072" cy="192"/>
              <a:chOff x="2064" y="2448"/>
              <a:chExt cx="3072" cy="192"/>
            </a:xfrm>
          </p:grpSpPr>
          <p:sp>
            <p:nvSpPr>
              <p:cNvPr id="51241" name="Rectangle 1042"/>
              <p:cNvSpPr>
                <a:spLocks noChangeArrowheads="1"/>
              </p:cNvSpPr>
              <p:nvPr/>
            </p:nvSpPr>
            <p:spPr bwMode="auto">
              <a:xfrm>
                <a:off x="2064" y="2448"/>
                <a:ext cx="3072" cy="192"/>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Lucida Sans" charset="0"/>
                  <a:ea typeface="ＭＳ Ｐゴシック" charset="0"/>
                </a:endParaRPr>
              </a:p>
            </p:txBody>
          </p:sp>
          <p:sp>
            <p:nvSpPr>
              <p:cNvPr id="51242" name="Rectangle 1043"/>
              <p:cNvSpPr>
                <a:spLocks noChangeArrowheads="1"/>
              </p:cNvSpPr>
              <p:nvPr/>
            </p:nvSpPr>
            <p:spPr bwMode="auto">
              <a:xfrm>
                <a:off x="2448" y="2448"/>
                <a:ext cx="2304" cy="19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Lucida Sans" charset="0"/>
                  <a:ea typeface="ＭＳ Ｐゴシック" charset="0"/>
                </a:endParaRPr>
              </a:p>
            </p:txBody>
          </p:sp>
          <p:sp>
            <p:nvSpPr>
              <p:cNvPr id="51243" name="Rectangle 1044"/>
              <p:cNvSpPr>
                <a:spLocks noChangeArrowheads="1"/>
              </p:cNvSpPr>
              <p:nvPr/>
            </p:nvSpPr>
            <p:spPr bwMode="auto">
              <a:xfrm>
                <a:off x="2832" y="2448"/>
                <a:ext cx="1536" cy="19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Lucida Sans" charset="0"/>
                  <a:ea typeface="ＭＳ Ｐゴシック" charset="0"/>
                </a:endParaRPr>
              </a:p>
            </p:txBody>
          </p:sp>
          <p:sp>
            <p:nvSpPr>
              <p:cNvPr id="51244" name="Rectangle 1045"/>
              <p:cNvSpPr>
                <a:spLocks noChangeArrowheads="1"/>
              </p:cNvSpPr>
              <p:nvPr/>
            </p:nvSpPr>
            <p:spPr bwMode="auto">
              <a:xfrm>
                <a:off x="3216" y="2448"/>
                <a:ext cx="768" cy="19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Lucida Sans" charset="0"/>
                  <a:ea typeface="ＭＳ Ｐゴシック" charset="0"/>
                </a:endParaRPr>
              </a:p>
            </p:txBody>
          </p:sp>
          <p:sp>
            <p:nvSpPr>
              <p:cNvPr id="51245" name="Line 1046"/>
              <p:cNvSpPr>
                <a:spLocks noChangeShapeType="1"/>
              </p:cNvSpPr>
              <p:nvPr/>
            </p:nvSpPr>
            <p:spPr bwMode="auto">
              <a:xfrm>
                <a:off x="3600" y="2448"/>
                <a:ext cx="0" cy="192"/>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Lucida Sans" charset="0"/>
                  <a:ea typeface="ＭＳ Ｐゴシック" charset="0"/>
                </a:endParaRPr>
              </a:p>
            </p:txBody>
          </p:sp>
        </p:grpSp>
        <p:sp>
          <p:nvSpPr>
            <p:cNvPr id="51233" name="Text Box 1047"/>
            <p:cNvSpPr txBox="1">
              <a:spLocks noChangeArrowheads="1"/>
            </p:cNvSpPr>
            <p:nvPr/>
          </p:nvSpPr>
          <p:spPr bwMode="auto">
            <a:xfrm>
              <a:off x="2150" y="2688"/>
              <a:ext cx="237"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Lucida Sans" charset="0"/>
                  <a:ea typeface="ＭＳ Ｐゴシック" charset="0"/>
                </a:rPr>
                <a:t>1</a:t>
              </a:r>
            </a:p>
          </p:txBody>
        </p:sp>
        <p:sp>
          <p:nvSpPr>
            <p:cNvPr id="51234" name="Text Box 1048"/>
            <p:cNvSpPr txBox="1">
              <a:spLocks noChangeArrowheads="1"/>
            </p:cNvSpPr>
            <p:nvPr/>
          </p:nvSpPr>
          <p:spPr bwMode="auto">
            <a:xfrm>
              <a:off x="2582" y="2688"/>
              <a:ext cx="237"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Lucida Sans" charset="0"/>
                  <a:ea typeface="ＭＳ Ｐゴシック" charset="0"/>
                </a:rPr>
                <a:t>2</a:t>
              </a:r>
            </a:p>
          </p:txBody>
        </p:sp>
        <p:sp>
          <p:nvSpPr>
            <p:cNvPr id="51235" name="Text Box 1049"/>
            <p:cNvSpPr txBox="1">
              <a:spLocks noChangeArrowheads="1"/>
            </p:cNvSpPr>
            <p:nvPr/>
          </p:nvSpPr>
          <p:spPr bwMode="auto">
            <a:xfrm>
              <a:off x="2945" y="2688"/>
              <a:ext cx="237"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Lucida Sans" charset="0"/>
                  <a:ea typeface="ＭＳ Ｐゴシック" charset="0"/>
                </a:rPr>
                <a:t>3</a:t>
              </a:r>
            </a:p>
          </p:txBody>
        </p:sp>
        <p:sp>
          <p:nvSpPr>
            <p:cNvPr id="51236" name="Text Box 1050"/>
            <p:cNvSpPr txBox="1">
              <a:spLocks noChangeArrowheads="1"/>
            </p:cNvSpPr>
            <p:nvPr/>
          </p:nvSpPr>
          <p:spPr bwMode="auto">
            <a:xfrm>
              <a:off x="3312" y="2688"/>
              <a:ext cx="237"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Lucida Sans" charset="0"/>
                  <a:ea typeface="ＭＳ Ｐゴシック" charset="0"/>
                </a:rPr>
                <a:t>5</a:t>
              </a:r>
            </a:p>
          </p:txBody>
        </p:sp>
        <p:sp>
          <p:nvSpPr>
            <p:cNvPr id="51237" name="Text Box 1051"/>
            <p:cNvSpPr txBox="1">
              <a:spLocks noChangeArrowheads="1"/>
            </p:cNvSpPr>
            <p:nvPr/>
          </p:nvSpPr>
          <p:spPr bwMode="auto">
            <a:xfrm>
              <a:off x="3665" y="2688"/>
              <a:ext cx="237"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Lucida Sans" charset="0"/>
                  <a:ea typeface="ＭＳ Ｐゴシック" charset="0"/>
                </a:rPr>
                <a:t>8</a:t>
              </a:r>
            </a:p>
          </p:txBody>
        </p:sp>
        <p:sp>
          <p:nvSpPr>
            <p:cNvPr id="51238" name="Text Box 1052"/>
            <p:cNvSpPr txBox="1">
              <a:spLocks noChangeArrowheads="1"/>
            </p:cNvSpPr>
            <p:nvPr/>
          </p:nvSpPr>
          <p:spPr bwMode="auto">
            <a:xfrm>
              <a:off x="4049" y="2688"/>
              <a:ext cx="35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Lucida Sans" charset="0"/>
                  <a:ea typeface="ＭＳ Ｐゴシック" charset="0"/>
                </a:rPr>
                <a:t>16</a:t>
              </a:r>
            </a:p>
          </p:txBody>
        </p:sp>
        <p:sp>
          <p:nvSpPr>
            <p:cNvPr id="51239" name="Text Box 1053"/>
            <p:cNvSpPr txBox="1">
              <a:spLocks noChangeArrowheads="1"/>
            </p:cNvSpPr>
            <p:nvPr/>
          </p:nvSpPr>
          <p:spPr bwMode="auto">
            <a:xfrm>
              <a:off x="4464" y="2688"/>
              <a:ext cx="35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Lucida Sans" charset="0"/>
                  <a:ea typeface="ＭＳ Ｐゴシック" charset="0"/>
                </a:rPr>
                <a:t>21</a:t>
              </a:r>
            </a:p>
          </p:txBody>
        </p:sp>
        <p:sp>
          <p:nvSpPr>
            <p:cNvPr id="51240" name="Text Box 1054"/>
            <p:cNvSpPr txBox="1">
              <a:spLocks noChangeArrowheads="1"/>
            </p:cNvSpPr>
            <p:nvPr/>
          </p:nvSpPr>
          <p:spPr bwMode="auto">
            <a:xfrm>
              <a:off x="4848" y="2688"/>
              <a:ext cx="35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Lucida Sans" charset="0"/>
                  <a:ea typeface="ＭＳ Ｐゴシック" charset="0"/>
                </a:rPr>
                <a:t>34</a:t>
              </a:r>
            </a:p>
          </p:txBody>
        </p:sp>
      </p:grpSp>
      <p:grpSp>
        <p:nvGrpSpPr>
          <p:cNvPr id="51211" name="Group 1055"/>
          <p:cNvGrpSpPr>
            <a:grpSpLocks/>
          </p:cNvGrpSpPr>
          <p:nvPr/>
        </p:nvGrpSpPr>
        <p:grpSpPr bwMode="auto">
          <a:xfrm>
            <a:off x="3286125" y="4191000"/>
            <a:ext cx="4876800" cy="457200"/>
            <a:chOff x="2064" y="2400"/>
            <a:chExt cx="3072" cy="288"/>
          </a:xfrm>
        </p:grpSpPr>
        <p:grpSp>
          <p:nvGrpSpPr>
            <p:cNvPr id="51218" name="Group 1056"/>
            <p:cNvGrpSpPr>
              <a:grpSpLocks/>
            </p:cNvGrpSpPr>
            <p:nvPr/>
          </p:nvGrpSpPr>
          <p:grpSpPr bwMode="auto">
            <a:xfrm>
              <a:off x="2064" y="2448"/>
              <a:ext cx="3072" cy="192"/>
              <a:chOff x="2064" y="2448"/>
              <a:chExt cx="3072" cy="192"/>
            </a:xfrm>
          </p:grpSpPr>
          <p:sp>
            <p:nvSpPr>
              <p:cNvPr id="51227" name="Rectangle 1057"/>
              <p:cNvSpPr>
                <a:spLocks noChangeArrowheads="1"/>
              </p:cNvSpPr>
              <p:nvPr/>
            </p:nvSpPr>
            <p:spPr bwMode="auto">
              <a:xfrm>
                <a:off x="2064" y="2448"/>
                <a:ext cx="3072" cy="192"/>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Lucida Sans" charset="0"/>
                  <a:ea typeface="ＭＳ Ｐゴシック" charset="0"/>
                </a:endParaRPr>
              </a:p>
            </p:txBody>
          </p:sp>
          <p:sp>
            <p:nvSpPr>
              <p:cNvPr id="51228" name="Rectangle 1058"/>
              <p:cNvSpPr>
                <a:spLocks noChangeArrowheads="1"/>
              </p:cNvSpPr>
              <p:nvPr/>
            </p:nvSpPr>
            <p:spPr bwMode="auto">
              <a:xfrm>
                <a:off x="2448" y="2448"/>
                <a:ext cx="2304" cy="19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Lucida Sans" charset="0"/>
                  <a:ea typeface="ＭＳ Ｐゴシック" charset="0"/>
                </a:endParaRPr>
              </a:p>
            </p:txBody>
          </p:sp>
          <p:sp>
            <p:nvSpPr>
              <p:cNvPr id="51229" name="Rectangle 1059"/>
              <p:cNvSpPr>
                <a:spLocks noChangeArrowheads="1"/>
              </p:cNvSpPr>
              <p:nvPr/>
            </p:nvSpPr>
            <p:spPr bwMode="auto">
              <a:xfrm>
                <a:off x="2832" y="2448"/>
                <a:ext cx="1536" cy="19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Lucida Sans" charset="0"/>
                  <a:ea typeface="ＭＳ Ｐゴシック" charset="0"/>
                </a:endParaRPr>
              </a:p>
            </p:txBody>
          </p:sp>
          <p:sp>
            <p:nvSpPr>
              <p:cNvPr id="51230" name="Rectangle 1060"/>
              <p:cNvSpPr>
                <a:spLocks noChangeArrowheads="1"/>
              </p:cNvSpPr>
              <p:nvPr/>
            </p:nvSpPr>
            <p:spPr bwMode="auto">
              <a:xfrm>
                <a:off x="3216" y="2448"/>
                <a:ext cx="768" cy="19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Lucida Sans" charset="0"/>
                  <a:ea typeface="ＭＳ Ｐゴシック" charset="0"/>
                </a:endParaRPr>
              </a:p>
            </p:txBody>
          </p:sp>
          <p:sp>
            <p:nvSpPr>
              <p:cNvPr id="51231" name="Line 1061"/>
              <p:cNvSpPr>
                <a:spLocks noChangeShapeType="1"/>
              </p:cNvSpPr>
              <p:nvPr/>
            </p:nvSpPr>
            <p:spPr bwMode="auto">
              <a:xfrm>
                <a:off x="3600" y="2448"/>
                <a:ext cx="0" cy="192"/>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Lucida Sans" charset="0"/>
                  <a:ea typeface="ＭＳ Ｐゴシック" charset="0"/>
                </a:endParaRPr>
              </a:p>
            </p:txBody>
          </p:sp>
        </p:grpSp>
        <p:sp>
          <p:nvSpPr>
            <p:cNvPr id="51219" name="Text Box 1062"/>
            <p:cNvSpPr txBox="1">
              <a:spLocks noChangeArrowheads="1"/>
            </p:cNvSpPr>
            <p:nvPr/>
          </p:nvSpPr>
          <p:spPr bwMode="auto">
            <a:xfrm>
              <a:off x="2160" y="2400"/>
              <a:ext cx="237"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Lucida Sans" charset="0"/>
                  <a:ea typeface="ＭＳ Ｐゴシック" charset="0"/>
                </a:rPr>
                <a:t>2</a:t>
              </a:r>
            </a:p>
          </p:txBody>
        </p:sp>
        <p:sp>
          <p:nvSpPr>
            <p:cNvPr id="51220" name="Text Box 1063"/>
            <p:cNvSpPr txBox="1">
              <a:spLocks noChangeArrowheads="1"/>
            </p:cNvSpPr>
            <p:nvPr/>
          </p:nvSpPr>
          <p:spPr bwMode="auto">
            <a:xfrm>
              <a:off x="2513" y="2400"/>
              <a:ext cx="237"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Lucida Sans" charset="0"/>
                  <a:ea typeface="ＭＳ Ｐゴシック" charset="0"/>
                </a:rPr>
                <a:t>4</a:t>
              </a:r>
            </a:p>
          </p:txBody>
        </p:sp>
        <p:sp>
          <p:nvSpPr>
            <p:cNvPr id="51221" name="Text Box 1064"/>
            <p:cNvSpPr txBox="1">
              <a:spLocks noChangeArrowheads="1"/>
            </p:cNvSpPr>
            <p:nvPr/>
          </p:nvSpPr>
          <p:spPr bwMode="auto">
            <a:xfrm>
              <a:off x="2928" y="2400"/>
              <a:ext cx="237"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Lucida Sans" charset="0"/>
                  <a:ea typeface="ＭＳ Ｐゴシック" charset="0"/>
                </a:rPr>
                <a:t>8</a:t>
              </a:r>
            </a:p>
          </p:txBody>
        </p:sp>
        <p:sp>
          <p:nvSpPr>
            <p:cNvPr id="51222" name="Text Box 1065"/>
            <p:cNvSpPr txBox="1">
              <a:spLocks noChangeArrowheads="1"/>
            </p:cNvSpPr>
            <p:nvPr/>
          </p:nvSpPr>
          <p:spPr bwMode="auto">
            <a:xfrm>
              <a:off x="3264" y="2400"/>
              <a:ext cx="35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Lucida Sans" charset="0"/>
                  <a:ea typeface="ＭＳ Ｐゴシック" charset="0"/>
                </a:rPr>
                <a:t>16</a:t>
              </a:r>
            </a:p>
          </p:txBody>
        </p:sp>
        <p:sp>
          <p:nvSpPr>
            <p:cNvPr id="51223" name="Text Box 1066"/>
            <p:cNvSpPr txBox="1">
              <a:spLocks noChangeArrowheads="1"/>
            </p:cNvSpPr>
            <p:nvPr/>
          </p:nvSpPr>
          <p:spPr bwMode="auto">
            <a:xfrm>
              <a:off x="3665" y="2400"/>
              <a:ext cx="35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Lucida Sans" charset="0"/>
                  <a:ea typeface="ＭＳ Ｐゴシック" charset="0"/>
                </a:rPr>
                <a:t>32</a:t>
              </a:r>
            </a:p>
          </p:txBody>
        </p:sp>
        <p:sp>
          <p:nvSpPr>
            <p:cNvPr id="51224" name="Text Box 1067"/>
            <p:cNvSpPr txBox="1">
              <a:spLocks noChangeArrowheads="1"/>
            </p:cNvSpPr>
            <p:nvPr/>
          </p:nvSpPr>
          <p:spPr bwMode="auto">
            <a:xfrm>
              <a:off x="4049" y="2400"/>
              <a:ext cx="35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Lucida Sans" charset="0"/>
                  <a:ea typeface="ＭＳ Ｐゴシック" charset="0"/>
                </a:rPr>
                <a:t>64</a:t>
              </a:r>
            </a:p>
          </p:txBody>
        </p:sp>
        <p:sp>
          <p:nvSpPr>
            <p:cNvPr id="51225" name="Text Box 1068"/>
            <p:cNvSpPr txBox="1">
              <a:spLocks noChangeArrowheads="1"/>
            </p:cNvSpPr>
            <p:nvPr/>
          </p:nvSpPr>
          <p:spPr bwMode="auto">
            <a:xfrm>
              <a:off x="4320" y="2400"/>
              <a:ext cx="479"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Lucida Sans" charset="0"/>
                  <a:ea typeface="ＭＳ Ｐゴシック" charset="0"/>
                </a:rPr>
                <a:t>128</a:t>
              </a:r>
            </a:p>
          </p:txBody>
        </p:sp>
        <p:sp>
          <p:nvSpPr>
            <p:cNvPr id="51226" name="Text Box 1069"/>
            <p:cNvSpPr txBox="1">
              <a:spLocks noChangeArrowheads="1"/>
            </p:cNvSpPr>
            <p:nvPr/>
          </p:nvSpPr>
          <p:spPr bwMode="auto">
            <a:xfrm>
              <a:off x="4747" y="2400"/>
              <a:ext cx="116"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Lucida Sans" charset="0"/>
                <a:ea typeface="ＭＳ Ｐゴシック" charset="0"/>
              </a:endParaRPr>
            </a:p>
          </p:txBody>
        </p:sp>
      </p:grpSp>
      <p:sp>
        <p:nvSpPr>
          <p:cNvPr id="51212" name="Text Box 1070"/>
          <p:cNvSpPr txBox="1">
            <a:spLocks noChangeArrowheads="1"/>
          </p:cNvSpPr>
          <p:nvPr/>
        </p:nvSpPr>
        <p:spPr bwMode="auto">
          <a:xfrm>
            <a:off x="3286125" y="5257800"/>
            <a:ext cx="5683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Lucida Sans" charset="0"/>
                <a:ea typeface="ＭＳ Ｐゴシック" charset="0"/>
              </a:rPr>
              <a:t>13</a:t>
            </a:r>
          </a:p>
        </p:txBody>
      </p:sp>
      <p:sp>
        <p:nvSpPr>
          <p:cNvPr id="51213" name="AutoShape 1071"/>
          <p:cNvSpPr>
            <a:spLocks noChangeArrowheads="1"/>
          </p:cNvSpPr>
          <p:nvPr/>
        </p:nvSpPr>
        <p:spPr bwMode="auto">
          <a:xfrm>
            <a:off x="2066925" y="5334000"/>
            <a:ext cx="1143000" cy="2286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Lucida Sans" charset="0"/>
              <a:ea typeface="ＭＳ Ｐゴシック" charset="0"/>
            </a:endParaRPr>
          </a:p>
        </p:txBody>
      </p:sp>
      <p:sp>
        <p:nvSpPr>
          <p:cNvPr id="51214" name="Text Box 1072"/>
          <p:cNvSpPr txBox="1">
            <a:spLocks noChangeArrowheads="1"/>
          </p:cNvSpPr>
          <p:nvPr/>
        </p:nvSpPr>
        <p:spPr bwMode="auto">
          <a:xfrm>
            <a:off x="3905250" y="5257800"/>
            <a:ext cx="5683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Lucida Sans" charset="0"/>
                <a:ea typeface="ＭＳ Ｐゴシック" charset="0"/>
              </a:rPr>
              <a:t>16</a:t>
            </a:r>
          </a:p>
        </p:txBody>
      </p:sp>
      <p:sp>
        <p:nvSpPr>
          <p:cNvPr id="49167" name="Text Box 1073"/>
          <p:cNvSpPr txBox="1">
            <a:spLocks noChangeArrowheads="1"/>
          </p:cNvSpPr>
          <p:nvPr/>
        </p:nvSpPr>
        <p:spPr bwMode="auto">
          <a:xfrm>
            <a:off x="922338" y="5932488"/>
            <a:ext cx="6392862" cy="523875"/>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A50021"/>
                </a:solidFill>
                <a:effectLst/>
                <a:uLnTx/>
                <a:uFillTx/>
                <a:latin typeface="Calibri"/>
                <a:ea typeface="Arial Unicode MS" charset="0"/>
              </a:rPr>
              <a:t>Query:</a:t>
            </a:r>
            <a:r>
              <a:rPr kumimoji="0" lang="en-US" sz="2800" b="1" i="1" u="none" strike="noStrike" kern="1200" cap="none" spc="0" normalizeH="0" baseline="0" noProof="0" dirty="0">
                <a:ln>
                  <a:noFill/>
                </a:ln>
                <a:solidFill>
                  <a:prstClr val="black"/>
                </a:solidFill>
                <a:effectLst/>
                <a:uLnTx/>
                <a:uFillTx/>
                <a:latin typeface="Calibri"/>
                <a:ea typeface="Arial Unicode MS" charset="0"/>
              </a:rPr>
              <a:t> Brutus</a:t>
            </a:r>
            <a:r>
              <a:rPr kumimoji="0" lang="en-US" sz="2800" b="0" i="0" u="none" strike="noStrike" kern="1200" cap="none" spc="0" normalizeH="0" baseline="0" noProof="0" dirty="0">
                <a:ln>
                  <a:noFill/>
                </a:ln>
                <a:solidFill>
                  <a:prstClr val="black"/>
                </a:solidFill>
                <a:effectLst/>
                <a:uLnTx/>
                <a:uFillTx/>
                <a:latin typeface="Calibri"/>
                <a:ea typeface="Arial Unicode MS" charset="0"/>
              </a:rPr>
              <a:t> </a:t>
            </a:r>
            <a:r>
              <a:rPr kumimoji="0" lang="en-US" sz="2800" b="0" i="1" u="none" strike="noStrike" kern="1200" cap="none" spc="0" normalizeH="0" baseline="0" noProof="0" dirty="0">
                <a:ln>
                  <a:noFill/>
                </a:ln>
                <a:solidFill>
                  <a:prstClr val="black"/>
                </a:solidFill>
                <a:effectLst/>
                <a:uLnTx/>
                <a:uFillTx/>
                <a:latin typeface="Calibri"/>
                <a:ea typeface="Arial Unicode MS" charset="0"/>
              </a:rPr>
              <a:t>AND</a:t>
            </a:r>
            <a:r>
              <a:rPr kumimoji="0" lang="en-US" sz="2800" b="0" i="0" u="none" strike="noStrike" kern="1200" cap="none" spc="0" normalizeH="0" baseline="0" noProof="0" dirty="0">
                <a:ln>
                  <a:noFill/>
                </a:ln>
                <a:solidFill>
                  <a:prstClr val="black"/>
                </a:solidFill>
                <a:effectLst/>
                <a:uLnTx/>
                <a:uFillTx/>
                <a:latin typeface="Calibri"/>
                <a:ea typeface="Arial Unicode MS" charset="0"/>
              </a:rPr>
              <a:t> </a:t>
            </a:r>
            <a:r>
              <a:rPr kumimoji="0" lang="en-US" sz="2800" b="1" i="1" u="none" strike="noStrike" kern="1200" cap="none" spc="0" normalizeH="0" baseline="0" noProof="0" dirty="0">
                <a:ln>
                  <a:noFill/>
                </a:ln>
                <a:solidFill>
                  <a:prstClr val="black"/>
                </a:solidFill>
                <a:effectLst/>
                <a:uLnTx/>
                <a:uFillTx/>
                <a:latin typeface="Calibri"/>
                <a:ea typeface="Arial Unicode MS" charset="0"/>
              </a:rPr>
              <a:t>Calpurnia</a:t>
            </a:r>
            <a:r>
              <a:rPr kumimoji="0" lang="en-US" sz="2800" b="0" i="0" u="none" strike="noStrike" kern="1200" cap="none" spc="0" normalizeH="0" baseline="0" noProof="0" dirty="0">
                <a:ln>
                  <a:noFill/>
                </a:ln>
                <a:solidFill>
                  <a:prstClr val="black"/>
                </a:solidFill>
                <a:effectLst/>
                <a:uLnTx/>
                <a:uFillTx/>
                <a:latin typeface="Calibri"/>
                <a:ea typeface="Arial Unicode MS" charset="0"/>
              </a:rPr>
              <a:t> </a:t>
            </a:r>
            <a:r>
              <a:rPr kumimoji="0" lang="en-US" sz="2800" b="0" i="1" u="none" strike="noStrike" kern="1200" cap="none" spc="0" normalizeH="0" baseline="0" noProof="0" dirty="0">
                <a:ln>
                  <a:noFill/>
                </a:ln>
                <a:solidFill>
                  <a:prstClr val="black"/>
                </a:solidFill>
                <a:effectLst/>
                <a:uLnTx/>
                <a:uFillTx/>
                <a:latin typeface="Calibri"/>
                <a:ea typeface="Arial Unicode MS" charset="0"/>
              </a:rPr>
              <a:t>AND</a:t>
            </a:r>
            <a:r>
              <a:rPr kumimoji="0" lang="en-US" sz="2800" b="0" i="0" u="none" strike="noStrike" kern="1200" cap="none" spc="0" normalizeH="0" baseline="0" noProof="0" dirty="0">
                <a:ln>
                  <a:noFill/>
                </a:ln>
                <a:solidFill>
                  <a:prstClr val="black"/>
                </a:solidFill>
                <a:effectLst/>
                <a:uLnTx/>
                <a:uFillTx/>
                <a:latin typeface="Calibri"/>
                <a:ea typeface="Arial Unicode MS" charset="0"/>
              </a:rPr>
              <a:t> </a:t>
            </a:r>
            <a:r>
              <a:rPr kumimoji="0" lang="en-US" sz="2800" b="1" i="1" u="none" strike="noStrike" kern="1200" cap="none" spc="0" normalizeH="0" baseline="0" noProof="0" dirty="0">
                <a:ln>
                  <a:noFill/>
                </a:ln>
                <a:solidFill>
                  <a:prstClr val="black"/>
                </a:solidFill>
                <a:effectLst/>
                <a:uLnTx/>
                <a:uFillTx/>
                <a:latin typeface="Calibri"/>
                <a:ea typeface="Arial Unicode MS" charset="0"/>
              </a:rPr>
              <a:t>Caesar</a:t>
            </a:r>
          </a:p>
        </p:txBody>
      </p:sp>
      <p:sp>
        <p:nvSpPr>
          <p:cNvPr id="51217" name="TextBox 49"/>
          <p:cNvSpPr txBox="1">
            <a:spLocks noChangeArrowheads="1"/>
          </p:cNvSpPr>
          <p:nvPr/>
        </p:nvSpPr>
        <p:spPr bwMode="auto">
          <a:xfrm>
            <a:off x="7620000" y="-33338"/>
            <a:ext cx="968375"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FBFCFF"/>
                </a:solidFill>
                <a:effectLst/>
                <a:uLnTx/>
                <a:uFillTx/>
                <a:latin typeface="Lucida Sans" charset="0"/>
                <a:ea typeface="ＭＳ Ｐゴシック" charset="0"/>
              </a:rPr>
              <a:t>Sec. 1.3</a:t>
            </a:r>
          </a:p>
        </p:txBody>
      </p:sp>
    </p:spTree>
  </p:cSld>
  <p:clrMapOvr>
    <a:masterClrMapping/>
  </p:clrMapOvr>
  <p:transition spd="slow">
    <p:zoom dir="in"/>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5CF2D-13DB-176D-AD57-7BE2790A8304}"/>
              </a:ext>
            </a:extLst>
          </p:cNvPr>
          <p:cNvSpPr>
            <a:spLocks noGrp="1"/>
          </p:cNvSpPr>
          <p:nvPr>
            <p:ph type="title"/>
          </p:nvPr>
        </p:nvSpPr>
        <p:spPr>
          <a:xfrm>
            <a:off x="1259632" y="373856"/>
            <a:ext cx="7350968" cy="685800"/>
          </a:xfrm>
        </p:spPr>
        <p:txBody>
          <a:bodyPr/>
          <a:lstStyle/>
          <a:p>
            <a:r>
              <a:rPr lang="en-GB" dirty="0"/>
              <a:t>Information seeking behaviours</a:t>
            </a:r>
          </a:p>
        </p:txBody>
      </p:sp>
      <p:pic>
        <p:nvPicPr>
          <p:cNvPr id="6" name="Content Placeholder 5">
            <a:extLst>
              <a:ext uri="{FF2B5EF4-FFF2-40B4-BE49-F238E27FC236}">
                <a16:creationId xmlns:a16="http://schemas.microsoft.com/office/drawing/2014/main" id="{A83B12BA-421A-E83D-5D64-D7A5EC28D350}"/>
              </a:ext>
            </a:extLst>
          </p:cNvPr>
          <p:cNvPicPr>
            <a:picLocks noGrp="1" noChangeAspect="1"/>
          </p:cNvPicPr>
          <p:nvPr>
            <p:ph idx="1"/>
          </p:nvPr>
        </p:nvPicPr>
        <p:blipFill>
          <a:blip r:embed="rId2"/>
          <a:stretch>
            <a:fillRect/>
          </a:stretch>
        </p:blipFill>
        <p:spPr>
          <a:xfrm>
            <a:off x="1907704" y="3140968"/>
            <a:ext cx="4814752" cy="2834216"/>
          </a:xfrm>
        </p:spPr>
      </p:pic>
      <p:sp>
        <p:nvSpPr>
          <p:cNvPr id="4" name="Footer Placeholder 3">
            <a:extLst>
              <a:ext uri="{FF2B5EF4-FFF2-40B4-BE49-F238E27FC236}">
                <a16:creationId xmlns:a16="http://schemas.microsoft.com/office/drawing/2014/main" id="{C113F6E4-B95E-B547-6689-0DE9C7F15051}"/>
              </a:ext>
            </a:extLst>
          </p:cNvPr>
          <p:cNvSpPr>
            <a:spLocks noGrp="1"/>
          </p:cNvSpPr>
          <p:nvPr>
            <p:ph type="ftr" sz="quarter" idx="11"/>
          </p:nvPr>
        </p:nvSpPr>
        <p:spPr/>
        <p:txBody>
          <a:bodyPr/>
          <a:lstStyle/>
          <a:p>
            <a:pPr algn="l"/>
            <a:r>
              <a:rPr lang="en-GB"/>
              <a:t>CIS041-3 Advanced Information Technology</a:t>
            </a:r>
            <a:endParaRPr lang="en-US" dirty="0"/>
          </a:p>
        </p:txBody>
      </p:sp>
      <p:sp>
        <p:nvSpPr>
          <p:cNvPr id="5" name="TextBox 4">
            <a:extLst>
              <a:ext uri="{FF2B5EF4-FFF2-40B4-BE49-F238E27FC236}">
                <a16:creationId xmlns:a16="http://schemas.microsoft.com/office/drawing/2014/main" id="{79492FDE-F47B-7E6B-204B-FA3031C92B9C}"/>
              </a:ext>
            </a:extLst>
          </p:cNvPr>
          <p:cNvSpPr txBox="1"/>
          <p:nvPr/>
        </p:nvSpPr>
        <p:spPr>
          <a:xfrm>
            <a:off x="1115616" y="1412776"/>
            <a:ext cx="7494984" cy="1608389"/>
          </a:xfrm>
          <a:prstGeom prst="rect">
            <a:avLst/>
          </a:prstGeom>
          <a:noFill/>
        </p:spPr>
        <p:txBody>
          <a:bodyPr wrap="square">
            <a:spAutoFit/>
          </a:bodyPr>
          <a:lstStyle/>
          <a:p>
            <a:r>
              <a:rPr lang="en-GB" dirty="0"/>
              <a:t>There are two types of Information seeking </a:t>
            </a:r>
          </a:p>
          <a:p>
            <a:pPr marL="342900" indent="-342900">
              <a:lnSpc>
                <a:spcPct val="150000"/>
              </a:lnSpc>
              <a:spcBef>
                <a:spcPts val="600"/>
              </a:spcBef>
              <a:spcAft>
                <a:spcPts val="600"/>
              </a:spcAft>
              <a:buFont typeface="Arial" panose="020B0604020202020204" pitchFamily="34" charset="0"/>
              <a:buChar char="•"/>
            </a:pPr>
            <a:r>
              <a:rPr lang="en-GB" dirty="0"/>
              <a:t>Compulsory Information seeking (Searching)</a:t>
            </a:r>
          </a:p>
          <a:p>
            <a:pPr marL="342900" indent="-342900">
              <a:lnSpc>
                <a:spcPct val="150000"/>
              </a:lnSpc>
              <a:spcBef>
                <a:spcPts val="600"/>
              </a:spcBef>
              <a:spcAft>
                <a:spcPts val="600"/>
              </a:spcAft>
              <a:buFont typeface="Arial" panose="020B0604020202020204" pitchFamily="34" charset="0"/>
              <a:buChar char="•"/>
            </a:pPr>
            <a:r>
              <a:rPr lang="en-GB" dirty="0"/>
              <a:t>Discretionary Information Seeking (Browsing)</a:t>
            </a:r>
          </a:p>
        </p:txBody>
      </p:sp>
    </p:spTree>
    <p:extLst>
      <p:ext uri="{BB962C8B-B14F-4D97-AF65-F5344CB8AC3E}">
        <p14:creationId xmlns:p14="http://schemas.microsoft.com/office/powerpoint/2010/main" val="1622694082"/>
      </p:ext>
    </p:extLst>
  </p:cSld>
  <p:clrMapOvr>
    <a:masterClrMapping/>
  </p:clrMapOvr>
  <p:transition spd="slow">
    <p:zoom dir="in"/>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050"/>
          <p:cNvSpPr>
            <a:spLocks noGrp="1" noChangeArrowheads="1"/>
          </p:cNvSpPr>
          <p:nvPr>
            <p:ph type="title"/>
          </p:nvPr>
        </p:nvSpPr>
        <p:spPr/>
        <p:txBody>
          <a:bodyPr/>
          <a:lstStyle/>
          <a:p>
            <a:pPr eaLnBrk="1" hangingPunct="1"/>
            <a:r>
              <a:rPr lang="en-US">
                <a:latin typeface="Calibri" charset="0"/>
                <a:ea typeface="ＭＳ Ｐゴシック" charset="0"/>
                <a:cs typeface="ＭＳ Ｐゴシック" charset="0"/>
              </a:rPr>
              <a:t>Query optimization example</a:t>
            </a:r>
          </a:p>
        </p:txBody>
      </p:sp>
      <p:sp>
        <p:nvSpPr>
          <p:cNvPr id="52227" name="Rectangle 2051"/>
          <p:cNvSpPr>
            <a:spLocks noGrp="1" noChangeArrowheads="1"/>
          </p:cNvSpPr>
          <p:nvPr>
            <p:ph idx="1"/>
          </p:nvPr>
        </p:nvSpPr>
        <p:spPr/>
        <p:txBody>
          <a:bodyPr/>
          <a:lstStyle/>
          <a:p>
            <a:pPr eaLnBrk="1" hangingPunct="1"/>
            <a:r>
              <a:rPr lang="en-US" u="sng" dirty="0">
                <a:latin typeface="Calibri" charset="0"/>
                <a:ea typeface="ＭＳ Ｐゴシック" charset="0"/>
                <a:cs typeface="ＭＳ Ｐゴシック" charset="0"/>
              </a:rPr>
              <a:t>Process in order of increasing </a:t>
            </a:r>
            <a:r>
              <a:rPr lang="en-US" u="sng" dirty="0" err="1">
                <a:latin typeface="Calibri" charset="0"/>
                <a:ea typeface="ＭＳ Ｐゴシック" charset="0"/>
                <a:cs typeface="ＭＳ Ｐゴシック" charset="0"/>
              </a:rPr>
              <a:t>freq</a:t>
            </a:r>
            <a:r>
              <a:rPr lang="en-US" dirty="0">
                <a:latin typeface="Calibri" charset="0"/>
                <a:ea typeface="ＭＳ Ｐゴシック" charset="0"/>
                <a:cs typeface="ＭＳ Ｐゴシック" charset="0"/>
              </a:rPr>
              <a:t>:</a:t>
            </a:r>
          </a:p>
          <a:p>
            <a:pPr lvl="1" eaLnBrk="1" hangingPunct="1"/>
            <a:r>
              <a:rPr lang="en-US" i="1" dirty="0">
                <a:latin typeface="Calibri" charset="0"/>
                <a:ea typeface="ＭＳ Ｐゴシック" charset="0"/>
              </a:rPr>
              <a:t>start with smallest set, then keep</a:t>
            </a:r>
            <a:r>
              <a:rPr lang="en-US" i="1" dirty="0">
                <a:solidFill>
                  <a:srgbClr val="000000"/>
                </a:solidFill>
                <a:latin typeface="Calibri" charset="0"/>
                <a:ea typeface="ＭＳ Ｐゴシック" charset="0"/>
                <a:cs typeface="Times New Roman" charset="0"/>
              </a:rPr>
              <a:t> </a:t>
            </a:r>
            <a:r>
              <a:rPr lang="en-US" i="1" dirty="0">
                <a:latin typeface="Calibri" charset="0"/>
                <a:ea typeface="ＭＳ Ｐゴシック" charset="0"/>
              </a:rPr>
              <a:t>cutting further</a:t>
            </a:r>
            <a:r>
              <a:rPr lang="en-US" dirty="0">
                <a:latin typeface="Calibri" charset="0"/>
                <a:ea typeface="ＭＳ Ｐゴシック" charset="0"/>
              </a:rPr>
              <a:t>.</a:t>
            </a:r>
          </a:p>
        </p:txBody>
      </p:sp>
      <p:sp>
        <p:nvSpPr>
          <p:cNvPr id="1214513" name="AutoShape 2097"/>
          <p:cNvSpPr>
            <a:spLocks noChangeArrowheads="1"/>
          </p:cNvSpPr>
          <p:nvPr/>
        </p:nvSpPr>
        <p:spPr bwMode="auto">
          <a:xfrm>
            <a:off x="2378075" y="2425814"/>
            <a:ext cx="3733800" cy="1516618"/>
          </a:xfrm>
          <a:prstGeom prst="upArrowCallout">
            <a:avLst>
              <a:gd name="adj1" fmla="val 80725"/>
              <a:gd name="adj2" fmla="val 80725"/>
              <a:gd name="adj3" fmla="val 16667"/>
              <a:gd name="adj4" fmla="val 66667"/>
            </a:avLst>
          </a:prstGeom>
          <a:solidFill>
            <a:schemeClr val="accent1">
              <a:alpha val="50195"/>
            </a:schemeClr>
          </a:solidFill>
          <a:ln w="9525">
            <a:solidFill>
              <a:schemeClr val="tx1"/>
            </a:solidFill>
            <a:miter lim="800000"/>
            <a:headEnd/>
            <a:tailEnd/>
          </a:ln>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Lucida Sans" charset="0"/>
                <a:ea typeface="ＭＳ Ｐゴシック" charset="0"/>
              </a:rPr>
              <a:t>This is why</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Lucida Sans" charset="0"/>
                <a:ea typeface="ＭＳ Ｐゴシック" charset="0"/>
              </a:rPr>
              <a:t>document freq. was </a:t>
            </a:r>
            <a:r>
              <a:rPr lang="en-US" sz="2000" b="0" dirty="0">
                <a:solidFill>
                  <a:prstClr val="black"/>
                </a:solidFill>
                <a:latin typeface="Lucida Sans" charset="0"/>
                <a:ea typeface="ＭＳ Ｐゴシック" charset="0"/>
              </a:rPr>
              <a:t>k</a:t>
            </a:r>
            <a:r>
              <a:rPr kumimoji="0" lang="en-US" sz="2000" b="0" i="0" u="none" strike="noStrike" kern="1200" cap="none" spc="0" normalizeH="0" baseline="0" noProof="0" dirty="0" err="1">
                <a:ln>
                  <a:noFill/>
                </a:ln>
                <a:solidFill>
                  <a:prstClr val="black"/>
                </a:solidFill>
                <a:effectLst/>
                <a:uLnTx/>
                <a:uFillTx/>
                <a:latin typeface="Lucida Sans" charset="0"/>
                <a:ea typeface="ＭＳ Ｐゴシック" charset="0"/>
              </a:rPr>
              <a:t>ept</a:t>
            </a:r>
            <a:r>
              <a:rPr kumimoji="0" lang="en-US" sz="2000" b="0" i="0" u="none" strike="noStrike" kern="1200" cap="none" spc="0" normalizeH="0" baseline="0" noProof="0" dirty="0">
                <a:ln>
                  <a:noFill/>
                </a:ln>
                <a:solidFill>
                  <a:prstClr val="black"/>
                </a:solidFill>
                <a:effectLst/>
                <a:uLnTx/>
                <a:uFillTx/>
                <a:latin typeface="Lucida Sans" charset="0"/>
                <a:ea typeface="ＭＳ Ｐゴシック" charset="0"/>
              </a:rPr>
              <a:t> in dictionary</a:t>
            </a:r>
          </a:p>
        </p:txBody>
      </p:sp>
      <p:sp>
        <p:nvSpPr>
          <p:cNvPr id="1214514" name="Text Box 2098"/>
          <p:cNvSpPr txBox="1">
            <a:spLocks noChangeArrowheads="1"/>
          </p:cNvSpPr>
          <p:nvPr/>
        </p:nvSpPr>
        <p:spPr bwMode="auto">
          <a:xfrm>
            <a:off x="623888" y="5915025"/>
            <a:ext cx="7453312" cy="461963"/>
          </a:xfrm>
          <a:prstGeom prst="rect">
            <a:avLst/>
          </a:prstGeom>
          <a:noFill/>
          <a:ln w="9525">
            <a:noFill/>
            <a:miter lim="800000"/>
            <a:headEnd/>
            <a:tailEnd/>
          </a:ln>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charset="0"/>
                <a:ea typeface="ＭＳ Ｐゴシック" charset="0"/>
              </a:rPr>
              <a:t>Execute the query as (</a:t>
            </a:r>
            <a:r>
              <a:rPr kumimoji="0" lang="en-US" sz="2400" b="1" i="1" u="none" strike="noStrike" kern="1200" cap="none" spc="0" normalizeH="0" baseline="0" noProof="0">
                <a:ln>
                  <a:noFill/>
                </a:ln>
                <a:solidFill>
                  <a:prstClr val="black"/>
                </a:solidFill>
                <a:effectLst/>
                <a:uLnTx/>
                <a:uFillTx/>
                <a:latin typeface="Calibri" charset="0"/>
                <a:ea typeface="ＭＳ Ｐゴシック" charset="0"/>
              </a:rPr>
              <a:t>Calpurnia</a:t>
            </a:r>
            <a:r>
              <a:rPr kumimoji="0" lang="en-US" sz="2400" b="0" i="0" u="none" strike="noStrike" kern="1200" cap="none" spc="0" normalizeH="0" baseline="0" noProof="0">
                <a:ln>
                  <a:noFill/>
                </a:ln>
                <a:solidFill>
                  <a:prstClr val="black"/>
                </a:solidFill>
                <a:effectLst/>
                <a:uLnTx/>
                <a:uFillTx/>
                <a:latin typeface="Calibri" charset="0"/>
                <a:ea typeface="ＭＳ Ｐゴシック" charset="0"/>
              </a:rPr>
              <a:t> </a:t>
            </a:r>
            <a:r>
              <a:rPr kumimoji="0" lang="en-US" sz="2400" b="0" i="1" u="none" strike="noStrike" kern="1200" cap="none" spc="0" normalizeH="0" baseline="0" noProof="0">
                <a:ln>
                  <a:noFill/>
                </a:ln>
                <a:solidFill>
                  <a:prstClr val="black"/>
                </a:solidFill>
                <a:effectLst/>
                <a:uLnTx/>
                <a:uFillTx/>
                <a:latin typeface="Calibri" charset="0"/>
                <a:ea typeface="ＭＳ Ｐゴシック" charset="0"/>
              </a:rPr>
              <a:t>AND</a:t>
            </a:r>
            <a:r>
              <a:rPr kumimoji="0" lang="en-US" sz="2400" b="0" i="0" u="none" strike="noStrike" kern="1200" cap="none" spc="0" normalizeH="0" baseline="0" noProof="0">
                <a:ln>
                  <a:noFill/>
                </a:ln>
                <a:solidFill>
                  <a:prstClr val="black"/>
                </a:solidFill>
                <a:effectLst/>
                <a:uLnTx/>
                <a:uFillTx/>
                <a:latin typeface="Calibri" charset="0"/>
                <a:ea typeface="ＭＳ Ｐゴシック" charset="0"/>
              </a:rPr>
              <a:t> </a:t>
            </a:r>
            <a:r>
              <a:rPr kumimoji="0" lang="en-US" sz="2400" b="1" i="1" u="none" strike="noStrike" kern="1200" cap="none" spc="0" normalizeH="0" baseline="0" noProof="0">
                <a:ln>
                  <a:noFill/>
                </a:ln>
                <a:solidFill>
                  <a:prstClr val="black"/>
                </a:solidFill>
                <a:effectLst/>
                <a:uLnTx/>
                <a:uFillTx/>
                <a:latin typeface="Calibri" charset="0"/>
                <a:ea typeface="ＭＳ Ｐゴシック" charset="0"/>
              </a:rPr>
              <a:t>Brutus)</a:t>
            </a:r>
            <a:r>
              <a:rPr kumimoji="0" lang="en-US" sz="2400" b="0" i="0" u="none" strike="noStrike" kern="1200" cap="none" spc="0" normalizeH="0" baseline="0" noProof="0">
                <a:ln>
                  <a:noFill/>
                </a:ln>
                <a:solidFill>
                  <a:prstClr val="black"/>
                </a:solidFill>
                <a:effectLst/>
                <a:uLnTx/>
                <a:uFillTx/>
                <a:latin typeface="Calibri" charset="0"/>
                <a:ea typeface="ＭＳ Ｐゴシック" charset="0"/>
              </a:rPr>
              <a:t> </a:t>
            </a:r>
            <a:r>
              <a:rPr kumimoji="0" lang="en-US" sz="2400" b="0" i="1" u="none" strike="noStrike" kern="1200" cap="none" spc="0" normalizeH="0" baseline="0" noProof="0">
                <a:ln>
                  <a:noFill/>
                </a:ln>
                <a:solidFill>
                  <a:prstClr val="black"/>
                </a:solidFill>
                <a:effectLst/>
                <a:uLnTx/>
                <a:uFillTx/>
                <a:latin typeface="Calibri" charset="0"/>
                <a:ea typeface="ＭＳ Ｐゴシック" charset="0"/>
              </a:rPr>
              <a:t>AND </a:t>
            </a:r>
            <a:r>
              <a:rPr kumimoji="0" lang="en-US" sz="2400" b="1" i="1" u="none" strike="noStrike" kern="1200" cap="none" spc="0" normalizeH="0" baseline="0" noProof="0">
                <a:ln>
                  <a:noFill/>
                </a:ln>
                <a:solidFill>
                  <a:prstClr val="black"/>
                </a:solidFill>
                <a:effectLst/>
                <a:uLnTx/>
                <a:uFillTx/>
                <a:latin typeface="Calibri" charset="0"/>
                <a:ea typeface="ＭＳ Ｐゴシック" charset="0"/>
              </a:rPr>
              <a:t>Caesar</a:t>
            </a:r>
            <a:r>
              <a:rPr kumimoji="0" lang="en-US" sz="2400" b="0" i="0" u="none" strike="noStrike" kern="1200" cap="none" spc="0" normalizeH="0" baseline="0" noProof="0">
                <a:ln>
                  <a:noFill/>
                </a:ln>
                <a:solidFill>
                  <a:prstClr val="black"/>
                </a:solidFill>
                <a:effectLst/>
                <a:uLnTx/>
                <a:uFillTx/>
                <a:latin typeface="Calibri" charset="0"/>
                <a:ea typeface="ＭＳ Ｐゴシック" charset="0"/>
              </a:rPr>
              <a:t>.</a:t>
            </a:r>
          </a:p>
        </p:txBody>
      </p:sp>
      <p:sp>
        <p:nvSpPr>
          <p:cNvPr id="52231" name="TextBox 51"/>
          <p:cNvSpPr txBox="1">
            <a:spLocks noChangeArrowheads="1"/>
          </p:cNvSpPr>
          <p:nvPr/>
        </p:nvSpPr>
        <p:spPr bwMode="auto">
          <a:xfrm>
            <a:off x="7620000" y="-33338"/>
            <a:ext cx="968375"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FBFCFF"/>
                </a:solidFill>
                <a:effectLst/>
                <a:uLnTx/>
                <a:uFillTx/>
                <a:latin typeface="Lucida Sans" charset="0"/>
                <a:ea typeface="ＭＳ Ｐゴシック" charset="0"/>
              </a:rPr>
              <a:t>Sec. 1.3</a:t>
            </a:r>
          </a:p>
        </p:txBody>
      </p:sp>
      <p:sp>
        <p:nvSpPr>
          <p:cNvPr id="53" name="Text Box 1029"/>
          <p:cNvSpPr txBox="1">
            <a:spLocks noChangeArrowheads="1"/>
          </p:cNvSpPr>
          <p:nvPr/>
        </p:nvSpPr>
        <p:spPr bwMode="auto">
          <a:xfrm>
            <a:off x="390525" y="4191000"/>
            <a:ext cx="1092200" cy="461963"/>
          </a:xfrm>
          <a:prstGeom prst="rect">
            <a:avLst/>
          </a:prstGeom>
          <a:noFill/>
          <a:ln w="9525">
            <a:solidFill>
              <a:schemeClr val="tx1"/>
            </a:solid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1" u="none" strike="noStrike" kern="1200" cap="none" spc="0" normalizeH="0" baseline="0" noProof="0" dirty="0">
                <a:ln>
                  <a:noFill/>
                </a:ln>
                <a:solidFill>
                  <a:prstClr val="black"/>
                </a:solidFill>
                <a:effectLst/>
                <a:uLnTx/>
                <a:uFillTx/>
                <a:latin typeface="Calibri"/>
                <a:ea typeface="Arial Unicode MS" charset="0"/>
              </a:rPr>
              <a:t>Brutus</a:t>
            </a:r>
          </a:p>
        </p:txBody>
      </p:sp>
      <p:sp>
        <p:nvSpPr>
          <p:cNvPr id="54" name="Text Box 1030"/>
          <p:cNvSpPr txBox="1">
            <a:spLocks noChangeArrowheads="1"/>
          </p:cNvSpPr>
          <p:nvPr/>
        </p:nvSpPr>
        <p:spPr bwMode="auto">
          <a:xfrm>
            <a:off x="390525" y="4724400"/>
            <a:ext cx="1123950" cy="461963"/>
          </a:xfrm>
          <a:prstGeom prst="rect">
            <a:avLst/>
          </a:prstGeom>
          <a:noFill/>
          <a:ln w="9525">
            <a:solidFill>
              <a:schemeClr val="tx1"/>
            </a:solidFill>
            <a:miter lim="800000"/>
            <a:headEnd/>
            <a:tailEnd/>
          </a:ln>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1" u="none" strike="noStrike" kern="1200" cap="none" spc="0" normalizeH="0" baseline="0" noProof="0">
                <a:ln>
                  <a:noFill/>
                </a:ln>
                <a:solidFill>
                  <a:prstClr val="black"/>
                </a:solidFill>
                <a:effectLst/>
                <a:uLnTx/>
                <a:uFillTx/>
                <a:latin typeface="Calibri" charset="0"/>
                <a:ea typeface="ＭＳ Ｐゴシック" charset="0"/>
              </a:rPr>
              <a:t>Caesar</a:t>
            </a:r>
          </a:p>
        </p:txBody>
      </p:sp>
      <p:sp>
        <p:nvSpPr>
          <p:cNvPr id="55" name="Text Box 1031"/>
          <p:cNvSpPr txBox="1">
            <a:spLocks noChangeArrowheads="1"/>
          </p:cNvSpPr>
          <p:nvPr/>
        </p:nvSpPr>
        <p:spPr bwMode="auto">
          <a:xfrm>
            <a:off x="390525" y="5257800"/>
            <a:ext cx="1490663" cy="461963"/>
          </a:xfrm>
          <a:prstGeom prst="rect">
            <a:avLst/>
          </a:prstGeom>
          <a:noFill/>
          <a:ln w="9525">
            <a:solidFill>
              <a:schemeClr val="tx1"/>
            </a:solid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1" u="none" strike="noStrike" kern="1200" cap="none" spc="0" normalizeH="0" baseline="0" noProof="0" dirty="0">
                <a:ln>
                  <a:noFill/>
                </a:ln>
                <a:solidFill>
                  <a:prstClr val="black"/>
                </a:solidFill>
                <a:effectLst/>
                <a:uLnTx/>
                <a:uFillTx/>
                <a:latin typeface="Calibri"/>
                <a:ea typeface="Arial Unicode MS" charset="0"/>
              </a:rPr>
              <a:t>Calpurnia</a:t>
            </a:r>
          </a:p>
        </p:txBody>
      </p:sp>
      <p:sp>
        <p:nvSpPr>
          <p:cNvPr id="52235" name="AutoShape 1032"/>
          <p:cNvSpPr>
            <a:spLocks noChangeArrowheads="1"/>
          </p:cNvSpPr>
          <p:nvPr/>
        </p:nvSpPr>
        <p:spPr bwMode="auto">
          <a:xfrm>
            <a:off x="2066925" y="4267200"/>
            <a:ext cx="1143000" cy="2286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Lucida Sans" charset="0"/>
              <a:ea typeface="ＭＳ Ｐゴシック" charset="0"/>
            </a:endParaRPr>
          </a:p>
        </p:txBody>
      </p:sp>
      <p:sp>
        <p:nvSpPr>
          <p:cNvPr id="52236" name="AutoShape 1033"/>
          <p:cNvSpPr>
            <a:spLocks noChangeArrowheads="1"/>
          </p:cNvSpPr>
          <p:nvPr/>
        </p:nvSpPr>
        <p:spPr bwMode="auto">
          <a:xfrm>
            <a:off x="2066925" y="4800600"/>
            <a:ext cx="1143000" cy="2286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Lucida Sans" charset="0"/>
              <a:ea typeface="ＭＳ Ｐゴシック" charset="0"/>
            </a:endParaRPr>
          </a:p>
        </p:txBody>
      </p:sp>
      <p:grpSp>
        <p:nvGrpSpPr>
          <p:cNvPr id="52237" name="Group 1034"/>
          <p:cNvGrpSpPr>
            <a:grpSpLocks/>
          </p:cNvGrpSpPr>
          <p:nvPr/>
        </p:nvGrpSpPr>
        <p:grpSpPr bwMode="auto">
          <a:xfrm>
            <a:off x="3286125" y="5334000"/>
            <a:ext cx="4876800" cy="304800"/>
            <a:chOff x="2064" y="2448"/>
            <a:chExt cx="3072" cy="192"/>
          </a:xfrm>
        </p:grpSpPr>
        <p:sp>
          <p:nvSpPr>
            <p:cNvPr id="52271" name="Rectangle 1035"/>
            <p:cNvSpPr>
              <a:spLocks noChangeArrowheads="1"/>
            </p:cNvSpPr>
            <p:nvPr/>
          </p:nvSpPr>
          <p:spPr bwMode="auto">
            <a:xfrm>
              <a:off x="2064" y="2448"/>
              <a:ext cx="3072" cy="192"/>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Lucida Sans" charset="0"/>
                <a:ea typeface="ＭＳ Ｐゴシック" charset="0"/>
              </a:endParaRPr>
            </a:p>
          </p:txBody>
        </p:sp>
        <p:sp>
          <p:nvSpPr>
            <p:cNvPr id="52272" name="Rectangle 1036"/>
            <p:cNvSpPr>
              <a:spLocks noChangeArrowheads="1"/>
            </p:cNvSpPr>
            <p:nvPr/>
          </p:nvSpPr>
          <p:spPr bwMode="auto">
            <a:xfrm>
              <a:off x="2448" y="2448"/>
              <a:ext cx="2304" cy="19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Lucida Sans" charset="0"/>
                <a:ea typeface="ＭＳ Ｐゴシック" charset="0"/>
              </a:endParaRPr>
            </a:p>
          </p:txBody>
        </p:sp>
        <p:sp>
          <p:nvSpPr>
            <p:cNvPr id="52273" name="Rectangle 1037"/>
            <p:cNvSpPr>
              <a:spLocks noChangeArrowheads="1"/>
            </p:cNvSpPr>
            <p:nvPr/>
          </p:nvSpPr>
          <p:spPr bwMode="auto">
            <a:xfrm>
              <a:off x="2832" y="2448"/>
              <a:ext cx="1536" cy="19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Lucida Sans" charset="0"/>
                <a:ea typeface="ＭＳ Ｐゴシック" charset="0"/>
              </a:endParaRPr>
            </a:p>
          </p:txBody>
        </p:sp>
        <p:sp>
          <p:nvSpPr>
            <p:cNvPr id="52274" name="Rectangle 1038"/>
            <p:cNvSpPr>
              <a:spLocks noChangeArrowheads="1"/>
            </p:cNvSpPr>
            <p:nvPr/>
          </p:nvSpPr>
          <p:spPr bwMode="auto">
            <a:xfrm>
              <a:off x="3216" y="2448"/>
              <a:ext cx="768" cy="19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Lucida Sans" charset="0"/>
                <a:ea typeface="ＭＳ Ｐゴシック" charset="0"/>
              </a:endParaRPr>
            </a:p>
          </p:txBody>
        </p:sp>
        <p:sp>
          <p:nvSpPr>
            <p:cNvPr id="52275" name="Line 1039"/>
            <p:cNvSpPr>
              <a:spLocks noChangeShapeType="1"/>
            </p:cNvSpPr>
            <p:nvPr/>
          </p:nvSpPr>
          <p:spPr bwMode="auto">
            <a:xfrm>
              <a:off x="3600" y="2448"/>
              <a:ext cx="0" cy="192"/>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Lucida Sans" charset="0"/>
                <a:ea typeface="ＭＳ Ｐゴシック" charset="0"/>
              </a:endParaRPr>
            </a:p>
          </p:txBody>
        </p:sp>
      </p:grpSp>
      <p:grpSp>
        <p:nvGrpSpPr>
          <p:cNvPr id="52238" name="Group 1040"/>
          <p:cNvGrpSpPr>
            <a:grpSpLocks/>
          </p:cNvGrpSpPr>
          <p:nvPr/>
        </p:nvGrpSpPr>
        <p:grpSpPr bwMode="auto">
          <a:xfrm>
            <a:off x="3286125" y="4724400"/>
            <a:ext cx="4987925" cy="457200"/>
            <a:chOff x="2064" y="2688"/>
            <a:chExt cx="3142" cy="288"/>
          </a:xfrm>
        </p:grpSpPr>
        <p:grpSp>
          <p:nvGrpSpPr>
            <p:cNvPr id="52257" name="Group 1041"/>
            <p:cNvGrpSpPr>
              <a:grpSpLocks/>
            </p:cNvGrpSpPr>
            <p:nvPr/>
          </p:nvGrpSpPr>
          <p:grpSpPr bwMode="auto">
            <a:xfrm>
              <a:off x="2064" y="2736"/>
              <a:ext cx="3072" cy="192"/>
              <a:chOff x="2064" y="2448"/>
              <a:chExt cx="3072" cy="192"/>
            </a:xfrm>
          </p:grpSpPr>
          <p:sp>
            <p:nvSpPr>
              <p:cNvPr id="52266" name="Rectangle 1042"/>
              <p:cNvSpPr>
                <a:spLocks noChangeArrowheads="1"/>
              </p:cNvSpPr>
              <p:nvPr/>
            </p:nvSpPr>
            <p:spPr bwMode="auto">
              <a:xfrm>
                <a:off x="2064" y="2448"/>
                <a:ext cx="3072" cy="192"/>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Lucida Sans" charset="0"/>
                  <a:ea typeface="ＭＳ Ｐゴシック" charset="0"/>
                </a:endParaRPr>
              </a:p>
            </p:txBody>
          </p:sp>
          <p:sp>
            <p:nvSpPr>
              <p:cNvPr id="52267" name="Rectangle 1043"/>
              <p:cNvSpPr>
                <a:spLocks noChangeArrowheads="1"/>
              </p:cNvSpPr>
              <p:nvPr/>
            </p:nvSpPr>
            <p:spPr bwMode="auto">
              <a:xfrm>
                <a:off x="2448" y="2448"/>
                <a:ext cx="2304" cy="19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Lucida Sans" charset="0"/>
                  <a:ea typeface="ＭＳ Ｐゴシック" charset="0"/>
                </a:endParaRPr>
              </a:p>
            </p:txBody>
          </p:sp>
          <p:sp>
            <p:nvSpPr>
              <p:cNvPr id="52268" name="Rectangle 1044"/>
              <p:cNvSpPr>
                <a:spLocks noChangeArrowheads="1"/>
              </p:cNvSpPr>
              <p:nvPr/>
            </p:nvSpPr>
            <p:spPr bwMode="auto">
              <a:xfrm>
                <a:off x="2832" y="2448"/>
                <a:ext cx="1536" cy="19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Lucida Sans" charset="0"/>
                  <a:ea typeface="ＭＳ Ｐゴシック" charset="0"/>
                </a:endParaRPr>
              </a:p>
            </p:txBody>
          </p:sp>
          <p:sp>
            <p:nvSpPr>
              <p:cNvPr id="52269" name="Rectangle 1045"/>
              <p:cNvSpPr>
                <a:spLocks noChangeArrowheads="1"/>
              </p:cNvSpPr>
              <p:nvPr/>
            </p:nvSpPr>
            <p:spPr bwMode="auto">
              <a:xfrm>
                <a:off x="3216" y="2448"/>
                <a:ext cx="768" cy="19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Lucida Sans" charset="0"/>
                  <a:ea typeface="ＭＳ Ｐゴシック" charset="0"/>
                </a:endParaRPr>
              </a:p>
            </p:txBody>
          </p:sp>
          <p:sp>
            <p:nvSpPr>
              <p:cNvPr id="52270" name="Line 1046"/>
              <p:cNvSpPr>
                <a:spLocks noChangeShapeType="1"/>
              </p:cNvSpPr>
              <p:nvPr/>
            </p:nvSpPr>
            <p:spPr bwMode="auto">
              <a:xfrm>
                <a:off x="3600" y="2448"/>
                <a:ext cx="0" cy="192"/>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Lucida Sans" charset="0"/>
                  <a:ea typeface="ＭＳ Ｐゴシック" charset="0"/>
                </a:endParaRPr>
              </a:p>
            </p:txBody>
          </p:sp>
        </p:grpSp>
        <p:sp>
          <p:nvSpPr>
            <p:cNvPr id="52258" name="Text Box 1047"/>
            <p:cNvSpPr txBox="1">
              <a:spLocks noChangeArrowheads="1"/>
            </p:cNvSpPr>
            <p:nvPr/>
          </p:nvSpPr>
          <p:spPr bwMode="auto">
            <a:xfrm>
              <a:off x="2150" y="2688"/>
              <a:ext cx="237"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Lucida Sans" charset="0"/>
                  <a:ea typeface="ＭＳ Ｐゴシック" charset="0"/>
                </a:rPr>
                <a:t>1</a:t>
              </a:r>
            </a:p>
          </p:txBody>
        </p:sp>
        <p:sp>
          <p:nvSpPr>
            <p:cNvPr id="52259" name="Text Box 1048"/>
            <p:cNvSpPr txBox="1">
              <a:spLocks noChangeArrowheads="1"/>
            </p:cNvSpPr>
            <p:nvPr/>
          </p:nvSpPr>
          <p:spPr bwMode="auto">
            <a:xfrm>
              <a:off x="2582" y="2688"/>
              <a:ext cx="237"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Lucida Sans" charset="0"/>
                  <a:ea typeface="ＭＳ Ｐゴシック" charset="0"/>
                </a:rPr>
                <a:t>2</a:t>
              </a:r>
            </a:p>
          </p:txBody>
        </p:sp>
        <p:sp>
          <p:nvSpPr>
            <p:cNvPr id="52260" name="Text Box 1049"/>
            <p:cNvSpPr txBox="1">
              <a:spLocks noChangeArrowheads="1"/>
            </p:cNvSpPr>
            <p:nvPr/>
          </p:nvSpPr>
          <p:spPr bwMode="auto">
            <a:xfrm>
              <a:off x="2945" y="2688"/>
              <a:ext cx="237"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Lucida Sans" charset="0"/>
                  <a:ea typeface="ＭＳ Ｐゴシック" charset="0"/>
                </a:rPr>
                <a:t>3</a:t>
              </a:r>
            </a:p>
          </p:txBody>
        </p:sp>
        <p:sp>
          <p:nvSpPr>
            <p:cNvPr id="52261" name="Text Box 1050"/>
            <p:cNvSpPr txBox="1">
              <a:spLocks noChangeArrowheads="1"/>
            </p:cNvSpPr>
            <p:nvPr/>
          </p:nvSpPr>
          <p:spPr bwMode="auto">
            <a:xfrm>
              <a:off x="3312" y="2688"/>
              <a:ext cx="237"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Lucida Sans" charset="0"/>
                  <a:ea typeface="ＭＳ Ｐゴシック" charset="0"/>
                </a:rPr>
                <a:t>5</a:t>
              </a:r>
            </a:p>
          </p:txBody>
        </p:sp>
        <p:sp>
          <p:nvSpPr>
            <p:cNvPr id="52262" name="Text Box 1051"/>
            <p:cNvSpPr txBox="1">
              <a:spLocks noChangeArrowheads="1"/>
            </p:cNvSpPr>
            <p:nvPr/>
          </p:nvSpPr>
          <p:spPr bwMode="auto">
            <a:xfrm>
              <a:off x="3665" y="2688"/>
              <a:ext cx="237"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Lucida Sans" charset="0"/>
                  <a:ea typeface="ＭＳ Ｐゴシック" charset="0"/>
                </a:rPr>
                <a:t>8</a:t>
              </a:r>
            </a:p>
          </p:txBody>
        </p:sp>
        <p:sp>
          <p:nvSpPr>
            <p:cNvPr id="52263" name="Text Box 1052"/>
            <p:cNvSpPr txBox="1">
              <a:spLocks noChangeArrowheads="1"/>
            </p:cNvSpPr>
            <p:nvPr/>
          </p:nvSpPr>
          <p:spPr bwMode="auto">
            <a:xfrm>
              <a:off x="4049" y="2688"/>
              <a:ext cx="35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Lucida Sans" charset="0"/>
                  <a:ea typeface="ＭＳ Ｐゴシック" charset="0"/>
                </a:rPr>
                <a:t>16</a:t>
              </a:r>
            </a:p>
          </p:txBody>
        </p:sp>
        <p:sp>
          <p:nvSpPr>
            <p:cNvPr id="52264" name="Text Box 1053"/>
            <p:cNvSpPr txBox="1">
              <a:spLocks noChangeArrowheads="1"/>
            </p:cNvSpPr>
            <p:nvPr/>
          </p:nvSpPr>
          <p:spPr bwMode="auto">
            <a:xfrm>
              <a:off x="4464" y="2688"/>
              <a:ext cx="35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Lucida Sans" charset="0"/>
                  <a:ea typeface="ＭＳ Ｐゴシック" charset="0"/>
                </a:rPr>
                <a:t>21</a:t>
              </a:r>
            </a:p>
          </p:txBody>
        </p:sp>
        <p:sp>
          <p:nvSpPr>
            <p:cNvPr id="52265" name="Text Box 1054"/>
            <p:cNvSpPr txBox="1">
              <a:spLocks noChangeArrowheads="1"/>
            </p:cNvSpPr>
            <p:nvPr/>
          </p:nvSpPr>
          <p:spPr bwMode="auto">
            <a:xfrm>
              <a:off x="4848" y="2688"/>
              <a:ext cx="35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Lucida Sans" charset="0"/>
                  <a:ea typeface="ＭＳ Ｐゴシック" charset="0"/>
                </a:rPr>
                <a:t>34</a:t>
              </a:r>
            </a:p>
          </p:txBody>
        </p:sp>
      </p:grpSp>
      <p:grpSp>
        <p:nvGrpSpPr>
          <p:cNvPr id="52239" name="Group 1055"/>
          <p:cNvGrpSpPr>
            <a:grpSpLocks/>
          </p:cNvGrpSpPr>
          <p:nvPr/>
        </p:nvGrpSpPr>
        <p:grpSpPr bwMode="auto">
          <a:xfrm>
            <a:off x="3286125" y="4191000"/>
            <a:ext cx="4876800" cy="457200"/>
            <a:chOff x="2064" y="2400"/>
            <a:chExt cx="3072" cy="288"/>
          </a:xfrm>
        </p:grpSpPr>
        <p:grpSp>
          <p:nvGrpSpPr>
            <p:cNvPr id="52243" name="Group 1056"/>
            <p:cNvGrpSpPr>
              <a:grpSpLocks/>
            </p:cNvGrpSpPr>
            <p:nvPr/>
          </p:nvGrpSpPr>
          <p:grpSpPr bwMode="auto">
            <a:xfrm>
              <a:off x="2064" y="2448"/>
              <a:ext cx="3072" cy="192"/>
              <a:chOff x="2064" y="2448"/>
              <a:chExt cx="3072" cy="192"/>
            </a:xfrm>
          </p:grpSpPr>
          <p:sp>
            <p:nvSpPr>
              <p:cNvPr id="52252" name="Rectangle 1057"/>
              <p:cNvSpPr>
                <a:spLocks noChangeArrowheads="1"/>
              </p:cNvSpPr>
              <p:nvPr/>
            </p:nvSpPr>
            <p:spPr bwMode="auto">
              <a:xfrm>
                <a:off x="2064" y="2448"/>
                <a:ext cx="3072" cy="192"/>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Lucida Sans" charset="0"/>
                  <a:ea typeface="ＭＳ Ｐゴシック" charset="0"/>
                </a:endParaRPr>
              </a:p>
            </p:txBody>
          </p:sp>
          <p:sp>
            <p:nvSpPr>
              <p:cNvPr id="52253" name="Rectangle 1058"/>
              <p:cNvSpPr>
                <a:spLocks noChangeArrowheads="1"/>
              </p:cNvSpPr>
              <p:nvPr/>
            </p:nvSpPr>
            <p:spPr bwMode="auto">
              <a:xfrm>
                <a:off x="2448" y="2448"/>
                <a:ext cx="2304" cy="19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Lucida Sans" charset="0"/>
                  <a:ea typeface="ＭＳ Ｐゴシック" charset="0"/>
                </a:endParaRPr>
              </a:p>
            </p:txBody>
          </p:sp>
          <p:sp>
            <p:nvSpPr>
              <p:cNvPr id="52254" name="Rectangle 1059"/>
              <p:cNvSpPr>
                <a:spLocks noChangeArrowheads="1"/>
              </p:cNvSpPr>
              <p:nvPr/>
            </p:nvSpPr>
            <p:spPr bwMode="auto">
              <a:xfrm>
                <a:off x="2832" y="2448"/>
                <a:ext cx="1536" cy="19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Lucida Sans" charset="0"/>
                  <a:ea typeface="ＭＳ Ｐゴシック" charset="0"/>
                </a:endParaRPr>
              </a:p>
            </p:txBody>
          </p:sp>
          <p:sp>
            <p:nvSpPr>
              <p:cNvPr id="52255" name="Rectangle 1060"/>
              <p:cNvSpPr>
                <a:spLocks noChangeArrowheads="1"/>
              </p:cNvSpPr>
              <p:nvPr/>
            </p:nvSpPr>
            <p:spPr bwMode="auto">
              <a:xfrm>
                <a:off x="3216" y="2448"/>
                <a:ext cx="768" cy="19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Lucida Sans" charset="0"/>
                  <a:ea typeface="ＭＳ Ｐゴシック" charset="0"/>
                </a:endParaRPr>
              </a:p>
            </p:txBody>
          </p:sp>
          <p:sp>
            <p:nvSpPr>
              <p:cNvPr id="52256" name="Line 1061"/>
              <p:cNvSpPr>
                <a:spLocks noChangeShapeType="1"/>
              </p:cNvSpPr>
              <p:nvPr/>
            </p:nvSpPr>
            <p:spPr bwMode="auto">
              <a:xfrm>
                <a:off x="3600" y="2448"/>
                <a:ext cx="0" cy="192"/>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Lucida Sans" charset="0"/>
                  <a:ea typeface="ＭＳ Ｐゴシック" charset="0"/>
                </a:endParaRPr>
              </a:p>
            </p:txBody>
          </p:sp>
        </p:grpSp>
        <p:sp>
          <p:nvSpPr>
            <p:cNvPr id="52244" name="Text Box 1062"/>
            <p:cNvSpPr txBox="1">
              <a:spLocks noChangeArrowheads="1"/>
            </p:cNvSpPr>
            <p:nvPr/>
          </p:nvSpPr>
          <p:spPr bwMode="auto">
            <a:xfrm>
              <a:off x="2160" y="2400"/>
              <a:ext cx="237"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Lucida Sans" charset="0"/>
                  <a:ea typeface="ＭＳ Ｐゴシック" charset="0"/>
                </a:rPr>
                <a:t>2</a:t>
              </a:r>
            </a:p>
          </p:txBody>
        </p:sp>
        <p:sp>
          <p:nvSpPr>
            <p:cNvPr id="52245" name="Text Box 1063"/>
            <p:cNvSpPr txBox="1">
              <a:spLocks noChangeArrowheads="1"/>
            </p:cNvSpPr>
            <p:nvPr/>
          </p:nvSpPr>
          <p:spPr bwMode="auto">
            <a:xfrm>
              <a:off x="2513" y="2400"/>
              <a:ext cx="237"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Lucida Sans" charset="0"/>
                  <a:ea typeface="ＭＳ Ｐゴシック" charset="0"/>
                </a:rPr>
                <a:t>4</a:t>
              </a:r>
            </a:p>
          </p:txBody>
        </p:sp>
        <p:sp>
          <p:nvSpPr>
            <p:cNvPr id="52246" name="Text Box 1064"/>
            <p:cNvSpPr txBox="1">
              <a:spLocks noChangeArrowheads="1"/>
            </p:cNvSpPr>
            <p:nvPr/>
          </p:nvSpPr>
          <p:spPr bwMode="auto">
            <a:xfrm>
              <a:off x="2928" y="2400"/>
              <a:ext cx="237"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Lucida Sans" charset="0"/>
                  <a:ea typeface="ＭＳ Ｐゴシック" charset="0"/>
                </a:rPr>
                <a:t>8</a:t>
              </a:r>
            </a:p>
          </p:txBody>
        </p:sp>
        <p:sp>
          <p:nvSpPr>
            <p:cNvPr id="52247" name="Text Box 1065"/>
            <p:cNvSpPr txBox="1">
              <a:spLocks noChangeArrowheads="1"/>
            </p:cNvSpPr>
            <p:nvPr/>
          </p:nvSpPr>
          <p:spPr bwMode="auto">
            <a:xfrm>
              <a:off x="3264" y="2400"/>
              <a:ext cx="35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Lucida Sans" charset="0"/>
                  <a:ea typeface="ＭＳ Ｐゴシック" charset="0"/>
                </a:rPr>
                <a:t>16</a:t>
              </a:r>
            </a:p>
          </p:txBody>
        </p:sp>
        <p:sp>
          <p:nvSpPr>
            <p:cNvPr id="52248" name="Text Box 1066"/>
            <p:cNvSpPr txBox="1">
              <a:spLocks noChangeArrowheads="1"/>
            </p:cNvSpPr>
            <p:nvPr/>
          </p:nvSpPr>
          <p:spPr bwMode="auto">
            <a:xfrm>
              <a:off x="3665" y="2400"/>
              <a:ext cx="35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Lucida Sans" charset="0"/>
                  <a:ea typeface="ＭＳ Ｐゴシック" charset="0"/>
                </a:rPr>
                <a:t>32</a:t>
              </a:r>
            </a:p>
          </p:txBody>
        </p:sp>
        <p:sp>
          <p:nvSpPr>
            <p:cNvPr id="52249" name="Text Box 1067"/>
            <p:cNvSpPr txBox="1">
              <a:spLocks noChangeArrowheads="1"/>
            </p:cNvSpPr>
            <p:nvPr/>
          </p:nvSpPr>
          <p:spPr bwMode="auto">
            <a:xfrm>
              <a:off x="4049" y="2400"/>
              <a:ext cx="35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Lucida Sans" charset="0"/>
                  <a:ea typeface="ＭＳ Ｐゴシック" charset="0"/>
                </a:rPr>
                <a:t>64</a:t>
              </a:r>
            </a:p>
          </p:txBody>
        </p:sp>
        <p:sp>
          <p:nvSpPr>
            <p:cNvPr id="52250" name="Text Box 1068"/>
            <p:cNvSpPr txBox="1">
              <a:spLocks noChangeArrowheads="1"/>
            </p:cNvSpPr>
            <p:nvPr/>
          </p:nvSpPr>
          <p:spPr bwMode="auto">
            <a:xfrm>
              <a:off x="4320" y="2400"/>
              <a:ext cx="479"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Lucida Sans" charset="0"/>
                  <a:ea typeface="ＭＳ Ｐゴシック" charset="0"/>
                </a:rPr>
                <a:t>128</a:t>
              </a:r>
            </a:p>
          </p:txBody>
        </p:sp>
        <p:sp>
          <p:nvSpPr>
            <p:cNvPr id="52251" name="Text Box 1069"/>
            <p:cNvSpPr txBox="1">
              <a:spLocks noChangeArrowheads="1"/>
            </p:cNvSpPr>
            <p:nvPr/>
          </p:nvSpPr>
          <p:spPr bwMode="auto">
            <a:xfrm>
              <a:off x="4747" y="2400"/>
              <a:ext cx="116"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Lucida Sans" charset="0"/>
                <a:ea typeface="ＭＳ Ｐゴシック" charset="0"/>
              </a:endParaRPr>
            </a:p>
          </p:txBody>
        </p:sp>
      </p:grpSp>
      <p:sp>
        <p:nvSpPr>
          <p:cNvPr id="52240" name="Text Box 1070"/>
          <p:cNvSpPr txBox="1">
            <a:spLocks noChangeArrowheads="1"/>
          </p:cNvSpPr>
          <p:nvPr/>
        </p:nvSpPr>
        <p:spPr bwMode="auto">
          <a:xfrm>
            <a:off x="3286125" y="5257800"/>
            <a:ext cx="5683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Lucida Sans" charset="0"/>
                <a:ea typeface="ＭＳ Ｐゴシック" charset="0"/>
              </a:rPr>
              <a:t>13</a:t>
            </a:r>
          </a:p>
        </p:txBody>
      </p:sp>
      <p:sp>
        <p:nvSpPr>
          <p:cNvPr id="52241" name="AutoShape 1071"/>
          <p:cNvSpPr>
            <a:spLocks noChangeArrowheads="1"/>
          </p:cNvSpPr>
          <p:nvPr/>
        </p:nvSpPr>
        <p:spPr bwMode="auto">
          <a:xfrm>
            <a:off x="2066925" y="5334000"/>
            <a:ext cx="1143000" cy="2286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Lucida Sans" charset="0"/>
              <a:ea typeface="ＭＳ Ｐゴシック" charset="0"/>
            </a:endParaRPr>
          </a:p>
        </p:txBody>
      </p:sp>
      <p:sp>
        <p:nvSpPr>
          <p:cNvPr id="52242" name="Text Box 1072"/>
          <p:cNvSpPr txBox="1">
            <a:spLocks noChangeArrowheads="1"/>
          </p:cNvSpPr>
          <p:nvPr/>
        </p:nvSpPr>
        <p:spPr bwMode="auto">
          <a:xfrm>
            <a:off x="3905250" y="5257800"/>
            <a:ext cx="5683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Lucida Sans" charset="0"/>
                <a:ea typeface="ＭＳ Ｐゴシック" charset="0"/>
              </a:rPr>
              <a:t>16</a:t>
            </a: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145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145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4513" grpId="0" animBg="1" autoUpdateAnimBg="0"/>
      <p:bldP spid="1214514"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pPr eaLnBrk="1" hangingPunct="1"/>
            <a:r>
              <a:rPr lang="en-US" sz="4000" dirty="0">
                <a:latin typeface="Calibri" charset="0"/>
                <a:ea typeface="ＭＳ Ｐゴシック" charset="0"/>
                <a:cs typeface="ＭＳ Ｐゴシック" charset="0"/>
              </a:rPr>
              <a:t>Exercise</a:t>
            </a:r>
          </a:p>
        </p:txBody>
      </p:sp>
      <p:sp>
        <p:nvSpPr>
          <p:cNvPr id="54276" name="Rectangle 3"/>
          <p:cNvSpPr>
            <a:spLocks noGrp="1" noChangeArrowheads="1"/>
          </p:cNvSpPr>
          <p:nvPr>
            <p:ph type="body" sz="half" idx="4294967295"/>
          </p:nvPr>
        </p:nvSpPr>
        <p:spPr>
          <a:xfrm>
            <a:off x="251520" y="1844824"/>
            <a:ext cx="4572000" cy="3548608"/>
          </a:xfrm>
        </p:spPr>
        <p:txBody>
          <a:bodyPr/>
          <a:lstStyle/>
          <a:p>
            <a:pPr eaLnBrk="1" hangingPunct="1"/>
            <a:r>
              <a:rPr lang="en-US" sz="2200" b="1" dirty="0">
                <a:latin typeface="Calibri" charset="0"/>
                <a:ea typeface="ＭＳ Ｐゴシック" charset="0"/>
                <a:cs typeface="ＭＳ Ｐゴシック" charset="0"/>
              </a:rPr>
              <a:t>Recommend a query processing order for</a:t>
            </a:r>
          </a:p>
          <a:p>
            <a:pPr eaLnBrk="1" hangingPunct="1"/>
            <a:endParaRPr lang="en-US" sz="2200" b="1" dirty="0">
              <a:latin typeface="Calibri" charset="0"/>
              <a:ea typeface="ＭＳ Ｐゴシック" charset="0"/>
              <a:cs typeface="ＭＳ Ｐゴシック" charset="0"/>
            </a:endParaRPr>
          </a:p>
          <a:p>
            <a:pPr eaLnBrk="1" hangingPunct="1"/>
            <a:endParaRPr lang="en-US" sz="2200" b="1" dirty="0">
              <a:latin typeface="Calibri" charset="0"/>
              <a:ea typeface="ＭＳ Ｐゴシック" charset="0"/>
              <a:cs typeface="ＭＳ Ｐゴシック" charset="0"/>
            </a:endParaRPr>
          </a:p>
          <a:p>
            <a:pPr eaLnBrk="1" hangingPunct="1"/>
            <a:endParaRPr lang="en-US" sz="2200" b="1" dirty="0">
              <a:latin typeface="Calibri" charset="0"/>
              <a:ea typeface="ＭＳ Ｐゴシック" charset="0"/>
              <a:cs typeface="ＭＳ Ｐゴシック" charset="0"/>
            </a:endParaRPr>
          </a:p>
          <a:p>
            <a:pPr eaLnBrk="1" hangingPunct="1"/>
            <a:endParaRPr lang="en-US" sz="2200" b="1" dirty="0">
              <a:latin typeface="Calibri" charset="0"/>
              <a:ea typeface="ＭＳ Ｐゴシック" charset="0"/>
              <a:cs typeface="ＭＳ Ｐゴシック" charset="0"/>
            </a:endParaRPr>
          </a:p>
          <a:p>
            <a:pPr eaLnBrk="1" hangingPunct="1"/>
            <a:r>
              <a:rPr lang="en-US" sz="2200" b="1" dirty="0">
                <a:latin typeface="Calibri" charset="0"/>
                <a:ea typeface="ＭＳ Ｐゴシック" charset="0"/>
                <a:cs typeface="ＭＳ Ｐゴシック" charset="0"/>
              </a:rPr>
              <a:t>Which two terms should we process first?</a:t>
            </a:r>
          </a:p>
          <a:p>
            <a:pPr eaLnBrk="1" hangingPunct="1"/>
            <a:endParaRPr lang="en-US" sz="2200" b="1" dirty="0">
              <a:latin typeface="Calibri" charset="0"/>
              <a:ea typeface="ＭＳ Ｐゴシック" charset="0"/>
              <a:cs typeface="ＭＳ Ｐゴシック" charset="0"/>
            </a:endParaRPr>
          </a:p>
        </p:txBody>
      </p:sp>
      <p:sp>
        <p:nvSpPr>
          <p:cNvPr id="54277" name="Slide Number Placeholder 6"/>
          <p:cNvSpPr>
            <a:spLocks noGrp="1"/>
          </p:cNvSpPr>
          <p:nvPr>
            <p:ph type="sldNum" sz="quarter" idx="4294967295"/>
          </p:nvPr>
        </p:nvSpPr>
        <p:spPr bwMode="auto">
          <a:xfrm>
            <a:off x="7010400" y="6477000"/>
            <a:ext cx="2133600" cy="24447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229E391-AC60-EB4E-A627-EEDB713B9555}" type="slidenum">
              <a:rPr kumimoji="0" lang="en-US" sz="1200" b="0" i="0" u="none" strike="noStrike" kern="1200" cap="none" spc="0" normalizeH="0" baseline="0" noProof="0">
                <a:ln>
                  <a:noFill/>
                </a:ln>
                <a:solidFill>
                  <a:srgbClr val="898989"/>
                </a:solidFill>
                <a:effectLst/>
                <a:uLnTx/>
                <a:uFillTx/>
                <a:latin typeface="Calibri" charset="0"/>
                <a:ea typeface="ＭＳ Ｐゴシック" charset="0"/>
              </a:rPr>
              <a:pPr marL="0" marR="0" lvl="0" indent="0" algn="r" defTabSz="914400" rtl="0" eaLnBrk="1" fontAlgn="base" latinLnBrk="0" hangingPunct="1">
                <a:lnSpc>
                  <a:spcPct val="100000"/>
                </a:lnSpc>
                <a:spcBef>
                  <a:spcPct val="0"/>
                </a:spcBef>
                <a:spcAft>
                  <a:spcPct val="0"/>
                </a:spcAft>
                <a:buClrTx/>
                <a:buSzTx/>
                <a:buFontTx/>
                <a:buNone/>
                <a:tabLst/>
                <a:defRPr/>
              </a:pPr>
              <a:t>71</a:t>
            </a:fld>
            <a:endParaRPr kumimoji="0" lang="en-US" sz="1200" b="0" i="0" u="none" strike="noStrike" kern="1200" cap="none" spc="0" normalizeH="0" baseline="0" noProof="0">
              <a:ln>
                <a:noFill/>
              </a:ln>
              <a:solidFill>
                <a:srgbClr val="898989"/>
              </a:solidFill>
              <a:effectLst/>
              <a:uLnTx/>
              <a:uFillTx/>
              <a:latin typeface="Calibri" charset="0"/>
              <a:ea typeface="ＭＳ Ｐゴシック" charset="0"/>
            </a:endParaRPr>
          </a:p>
        </p:txBody>
      </p:sp>
      <p:sp>
        <p:nvSpPr>
          <p:cNvPr id="54278" name="Text Box 4"/>
          <p:cNvSpPr txBox="1">
            <a:spLocks noChangeArrowheads="1"/>
          </p:cNvSpPr>
          <p:nvPr/>
        </p:nvSpPr>
        <p:spPr bwMode="auto">
          <a:xfrm>
            <a:off x="593725" y="2667000"/>
            <a:ext cx="3662363" cy="1552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1" i="1" u="none" strike="noStrike" kern="1200" cap="none" spc="0" normalizeH="0" baseline="0" noProof="0" dirty="0">
                <a:ln>
                  <a:noFill/>
                </a:ln>
                <a:solidFill>
                  <a:prstClr val="black"/>
                </a:solidFill>
                <a:effectLst/>
                <a:uLnTx/>
                <a:uFillTx/>
                <a:latin typeface="Times New Roman" charset="0"/>
                <a:ea typeface="ＭＳ Ｐゴシック" charset="0"/>
              </a:rPr>
              <a:t>(tangerine </a:t>
            </a:r>
            <a:r>
              <a:rPr kumimoji="0" lang="en-US" sz="2400" b="0" i="1" u="none" strike="noStrike" kern="1200" cap="none" spc="0" normalizeH="0" baseline="0" noProof="0" dirty="0">
                <a:ln>
                  <a:noFill/>
                </a:ln>
                <a:solidFill>
                  <a:prstClr val="black"/>
                </a:solidFill>
                <a:effectLst/>
                <a:uLnTx/>
                <a:uFillTx/>
                <a:latin typeface="Times New Roman" charset="0"/>
                <a:ea typeface="ＭＳ Ｐゴシック" charset="0"/>
              </a:rPr>
              <a:t>OR</a:t>
            </a:r>
            <a:r>
              <a:rPr kumimoji="0" lang="en-US" sz="2400" b="1" i="1" u="none" strike="noStrike" kern="1200" cap="none" spc="0" normalizeH="0" baseline="0" noProof="0" dirty="0">
                <a:ln>
                  <a:noFill/>
                </a:ln>
                <a:solidFill>
                  <a:prstClr val="black"/>
                </a:solidFill>
                <a:effectLst/>
                <a:uLnTx/>
                <a:uFillTx/>
                <a:latin typeface="Times New Roman" charset="0"/>
                <a:ea typeface="ＭＳ Ｐゴシック" charset="0"/>
              </a:rPr>
              <a:t> trees) </a:t>
            </a:r>
            <a:r>
              <a:rPr kumimoji="0" lang="en-US" sz="2400" b="0" i="1" u="none" strike="noStrike" kern="1200" cap="none" spc="0" normalizeH="0" baseline="0" noProof="0" dirty="0">
                <a:ln>
                  <a:noFill/>
                </a:ln>
                <a:solidFill>
                  <a:prstClr val="black"/>
                </a:solidFill>
                <a:effectLst/>
                <a:uLnTx/>
                <a:uFillTx/>
                <a:latin typeface="Times New Roman" charset="0"/>
                <a:ea typeface="ＭＳ Ｐゴシック" charset="0"/>
              </a:rPr>
              <a:t>AND</a:t>
            </a:r>
            <a:endParaRPr kumimoji="0" lang="en-US" sz="2400" b="1" i="1" u="none" strike="noStrike" kern="1200" cap="none" spc="0" normalizeH="0" baseline="0" noProof="0" dirty="0">
              <a:ln>
                <a:noFill/>
              </a:ln>
              <a:solidFill>
                <a:prstClr val="black"/>
              </a:solidFill>
              <a:effectLst/>
              <a:uLnTx/>
              <a:uFillTx/>
              <a:latin typeface="Times New Roman" charset="0"/>
              <a:ea typeface="ＭＳ Ｐゴシック"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1" i="1" u="none" strike="noStrike" kern="1200" cap="none" spc="0" normalizeH="0" baseline="0" noProof="0" dirty="0">
                <a:ln>
                  <a:noFill/>
                </a:ln>
                <a:solidFill>
                  <a:prstClr val="black"/>
                </a:solidFill>
                <a:effectLst/>
                <a:uLnTx/>
                <a:uFillTx/>
                <a:latin typeface="Times New Roman" charset="0"/>
                <a:ea typeface="ＭＳ Ｐゴシック" charset="0"/>
              </a:rPr>
              <a:t>(marmalade </a:t>
            </a:r>
            <a:r>
              <a:rPr kumimoji="0" lang="en-US" sz="2400" b="0" i="1" u="none" strike="noStrike" kern="1200" cap="none" spc="0" normalizeH="0" baseline="0" noProof="0" dirty="0">
                <a:ln>
                  <a:noFill/>
                </a:ln>
                <a:solidFill>
                  <a:prstClr val="black"/>
                </a:solidFill>
                <a:effectLst/>
                <a:uLnTx/>
                <a:uFillTx/>
                <a:latin typeface="Times New Roman" charset="0"/>
                <a:ea typeface="ＭＳ Ｐゴシック" charset="0"/>
              </a:rPr>
              <a:t>OR</a:t>
            </a:r>
            <a:r>
              <a:rPr kumimoji="0" lang="en-US" sz="2400" b="1" i="1" u="none" strike="noStrike" kern="1200" cap="none" spc="0" normalizeH="0" baseline="0" noProof="0" dirty="0">
                <a:ln>
                  <a:noFill/>
                </a:ln>
                <a:solidFill>
                  <a:prstClr val="black"/>
                </a:solidFill>
                <a:effectLst/>
                <a:uLnTx/>
                <a:uFillTx/>
                <a:latin typeface="Times New Roman" charset="0"/>
                <a:ea typeface="ＭＳ Ｐゴシック" charset="0"/>
              </a:rPr>
              <a:t> skies) </a:t>
            </a:r>
            <a:r>
              <a:rPr kumimoji="0" lang="en-US" sz="2400" b="0" i="1" u="none" strike="noStrike" kern="1200" cap="none" spc="0" normalizeH="0" baseline="0" noProof="0" dirty="0">
                <a:ln>
                  <a:noFill/>
                </a:ln>
                <a:solidFill>
                  <a:prstClr val="black"/>
                </a:solidFill>
                <a:effectLst/>
                <a:uLnTx/>
                <a:uFillTx/>
                <a:latin typeface="Times New Roman" charset="0"/>
                <a:ea typeface="ＭＳ Ｐゴシック" charset="0"/>
              </a:rPr>
              <a:t>AND</a:t>
            </a:r>
            <a:endParaRPr kumimoji="0" lang="en-US" sz="2400" b="1" i="1" u="none" strike="noStrike" kern="1200" cap="none" spc="0" normalizeH="0" baseline="0" noProof="0" dirty="0">
              <a:ln>
                <a:noFill/>
              </a:ln>
              <a:solidFill>
                <a:prstClr val="black"/>
              </a:solidFill>
              <a:effectLst/>
              <a:uLnTx/>
              <a:uFillTx/>
              <a:latin typeface="Times New Roman" charset="0"/>
              <a:ea typeface="ＭＳ Ｐゴシック"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1" i="1" u="none" strike="noStrike" kern="1200" cap="none" spc="0" normalizeH="0" baseline="0" noProof="0" dirty="0">
                <a:ln>
                  <a:noFill/>
                </a:ln>
                <a:solidFill>
                  <a:prstClr val="black"/>
                </a:solidFill>
                <a:effectLst/>
                <a:uLnTx/>
                <a:uFillTx/>
                <a:latin typeface="Times New Roman" charset="0"/>
                <a:ea typeface="ＭＳ Ｐゴシック" charset="0"/>
              </a:rPr>
              <a:t>(kaleidoscope </a:t>
            </a:r>
            <a:r>
              <a:rPr kumimoji="0" lang="en-US" sz="2400" b="0" i="1" u="none" strike="noStrike" kern="1200" cap="none" spc="0" normalizeH="0" baseline="0" noProof="0" dirty="0">
                <a:ln>
                  <a:noFill/>
                </a:ln>
                <a:solidFill>
                  <a:prstClr val="black"/>
                </a:solidFill>
                <a:effectLst/>
                <a:uLnTx/>
                <a:uFillTx/>
                <a:latin typeface="Times New Roman" charset="0"/>
                <a:ea typeface="ＭＳ Ｐゴシック" charset="0"/>
              </a:rPr>
              <a:t>OR</a:t>
            </a:r>
            <a:r>
              <a:rPr kumimoji="0" lang="en-US" sz="2400" b="1" i="1" u="none" strike="noStrike" kern="1200" cap="none" spc="0" normalizeH="0" baseline="0" noProof="0" dirty="0">
                <a:ln>
                  <a:noFill/>
                </a:ln>
                <a:solidFill>
                  <a:prstClr val="black"/>
                </a:solidFill>
                <a:effectLst/>
                <a:uLnTx/>
                <a:uFillTx/>
                <a:latin typeface="Times New Roman" charset="0"/>
                <a:ea typeface="ＭＳ Ｐゴシック" charset="0"/>
              </a:rPr>
              <a:t> eyes)</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1" u="none" strike="noStrike" kern="1200" cap="none" spc="0" normalizeH="0" baseline="0" noProof="0" dirty="0">
              <a:ln>
                <a:noFill/>
              </a:ln>
              <a:solidFill>
                <a:prstClr val="black"/>
              </a:solidFill>
              <a:effectLst/>
              <a:uLnTx/>
              <a:uFillTx/>
              <a:latin typeface="Times New Roman" charset="0"/>
              <a:ea typeface="ＭＳ Ｐゴシック" charset="0"/>
            </a:endParaRPr>
          </a:p>
        </p:txBody>
      </p:sp>
      <p:graphicFrame>
        <p:nvGraphicFramePr>
          <p:cNvPr id="2" name="Table 1">
            <a:extLst>
              <a:ext uri="{FF2B5EF4-FFF2-40B4-BE49-F238E27FC236}">
                <a16:creationId xmlns:a16="http://schemas.microsoft.com/office/drawing/2014/main" id="{658B4B22-2553-BFB2-C513-67FD478EEFA0}"/>
              </a:ext>
            </a:extLst>
          </p:cNvPr>
          <p:cNvGraphicFramePr>
            <a:graphicFrameLocks noGrp="1"/>
          </p:cNvGraphicFramePr>
          <p:nvPr>
            <p:extLst>
              <p:ext uri="{D42A27DB-BD31-4B8C-83A1-F6EECF244321}">
                <p14:modId xmlns:p14="http://schemas.microsoft.com/office/powerpoint/2010/main" val="1412918132"/>
              </p:ext>
            </p:extLst>
          </p:nvPr>
        </p:nvGraphicFramePr>
        <p:xfrm>
          <a:off x="5141135" y="2276872"/>
          <a:ext cx="3409140" cy="2261235"/>
        </p:xfrm>
        <a:graphic>
          <a:graphicData uri="http://schemas.openxmlformats.org/drawingml/2006/table">
            <a:tbl>
              <a:tblPr/>
              <a:tblGrid>
                <a:gridCol w="1900671">
                  <a:extLst>
                    <a:ext uri="{9D8B030D-6E8A-4147-A177-3AD203B41FA5}">
                      <a16:colId xmlns:a16="http://schemas.microsoft.com/office/drawing/2014/main" val="543781865"/>
                    </a:ext>
                  </a:extLst>
                </a:gridCol>
                <a:gridCol w="1508469">
                  <a:extLst>
                    <a:ext uri="{9D8B030D-6E8A-4147-A177-3AD203B41FA5}">
                      <a16:colId xmlns:a16="http://schemas.microsoft.com/office/drawing/2014/main" val="2618316445"/>
                    </a:ext>
                  </a:extLst>
                </a:gridCol>
              </a:tblGrid>
              <a:tr h="321147">
                <a:tc>
                  <a:txBody>
                    <a:bodyPr/>
                    <a:lstStyle/>
                    <a:p>
                      <a:pPr algn="l" fontAlgn="ctr"/>
                      <a:r>
                        <a:rPr lang="en-GB" sz="2400" b="1" i="0" u="none" strike="noStrike">
                          <a:solidFill>
                            <a:srgbClr val="993300"/>
                          </a:solidFill>
                          <a:effectLst/>
                          <a:latin typeface="Times New Roman" panose="02020603050405020304" pitchFamily="18" charset="0"/>
                        </a:rPr>
                        <a:t> Term</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r" fontAlgn="ctr"/>
                      <a:r>
                        <a:rPr lang="en-GB" sz="2400" b="1" i="0" u="none" strike="noStrike">
                          <a:solidFill>
                            <a:srgbClr val="993300"/>
                          </a:solidFill>
                          <a:effectLst/>
                          <a:latin typeface="Times New Roman" panose="02020603050405020304" pitchFamily="18" charset="0"/>
                        </a:rPr>
                        <a:t>Freq  </a:t>
                      </a:r>
                    </a:p>
                  </a:txBody>
                  <a:tcPr marL="9525" marR="9525" marT="9525"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173480057"/>
                  </a:ext>
                </a:extLst>
              </a:tr>
              <a:tr h="282513">
                <a:tc>
                  <a:txBody>
                    <a:bodyPr/>
                    <a:lstStyle/>
                    <a:p>
                      <a:pPr algn="l" fontAlgn="ctr"/>
                      <a:r>
                        <a:rPr lang="en-GB" sz="2000" b="1" i="0" u="none" strike="noStrike" dirty="0">
                          <a:solidFill>
                            <a:srgbClr val="4472C4"/>
                          </a:solidFill>
                          <a:effectLst/>
                          <a:latin typeface="Arial" panose="020B0604020202020204" pitchFamily="34" charset="0"/>
                        </a:rPr>
                        <a:t>  eyes</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r" fontAlgn="ctr"/>
                      <a:r>
                        <a:rPr lang="en-GB" sz="2000" b="1" i="0" u="none" strike="noStrike">
                          <a:solidFill>
                            <a:srgbClr val="4472C4"/>
                          </a:solidFill>
                          <a:effectLst/>
                          <a:latin typeface="Arial" panose="020B0604020202020204" pitchFamily="34" charset="0"/>
                        </a:rPr>
                        <a:t>213312</a:t>
                      </a:r>
                    </a:p>
                  </a:txBody>
                  <a:tcPr marL="9525" marR="9525" marT="9525"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3666979749"/>
                  </a:ext>
                </a:extLst>
              </a:tr>
              <a:tr h="282513">
                <a:tc>
                  <a:txBody>
                    <a:bodyPr/>
                    <a:lstStyle/>
                    <a:p>
                      <a:pPr algn="l" fontAlgn="ctr"/>
                      <a:r>
                        <a:rPr lang="en-GB" sz="2000" b="1" i="0" u="none" strike="noStrike">
                          <a:solidFill>
                            <a:srgbClr val="4472C4"/>
                          </a:solidFill>
                          <a:effectLst/>
                          <a:latin typeface="Arial" panose="020B0604020202020204" pitchFamily="34" charset="0"/>
                        </a:rPr>
                        <a:t>  kaleidoscope</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r" fontAlgn="ctr"/>
                      <a:r>
                        <a:rPr lang="en-GB" sz="2000" b="1" i="0" u="none" strike="noStrike">
                          <a:solidFill>
                            <a:srgbClr val="4472C4"/>
                          </a:solidFill>
                          <a:effectLst/>
                          <a:latin typeface="Arial" panose="020B0604020202020204" pitchFamily="34" charset="0"/>
                        </a:rPr>
                        <a:t>87009</a:t>
                      </a:r>
                    </a:p>
                  </a:txBody>
                  <a:tcPr marL="9525" marR="9525" marT="9525"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4264808606"/>
                  </a:ext>
                </a:extLst>
              </a:tr>
              <a:tr h="282513">
                <a:tc>
                  <a:txBody>
                    <a:bodyPr/>
                    <a:lstStyle/>
                    <a:p>
                      <a:pPr algn="l" fontAlgn="ctr"/>
                      <a:r>
                        <a:rPr lang="en-GB" sz="2000" b="1" i="0" u="none" strike="noStrike">
                          <a:solidFill>
                            <a:srgbClr val="4472C4"/>
                          </a:solidFill>
                          <a:effectLst/>
                          <a:latin typeface="Arial" panose="020B0604020202020204" pitchFamily="34" charset="0"/>
                        </a:rPr>
                        <a:t>  marmalade</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r" fontAlgn="ctr"/>
                      <a:r>
                        <a:rPr lang="en-GB" sz="2000" b="1" i="0" u="none" strike="noStrike">
                          <a:solidFill>
                            <a:srgbClr val="4472C4"/>
                          </a:solidFill>
                          <a:effectLst/>
                          <a:latin typeface="Arial" panose="020B0604020202020204" pitchFamily="34" charset="0"/>
                        </a:rPr>
                        <a:t>107913</a:t>
                      </a:r>
                    </a:p>
                  </a:txBody>
                  <a:tcPr marL="9525" marR="9525" marT="9525"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110404073"/>
                  </a:ext>
                </a:extLst>
              </a:tr>
              <a:tr h="282513">
                <a:tc>
                  <a:txBody>
                    <a:bodyPr/>
                    <a:lstStyle/>
                    <a:p>
                      <a:pPr algn="l" fontAlgn="ctr"/>
                      <a:r>
                        <a:rPr lang="en-GB" sz="2000" b="1" i="0" u="none" strike="noStrike">
                          <a:solidFill>
                            <a:srgbClr val="4472C4"/>
                          </a:solidFill>
                          <a:effectLst/>
                          <a:latin typeface="Arial" panose="020B0604020202020204" pitchFamily="34" charset="0"/>
                        </a:rPr>
                        <a:t>  skies</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r" fontAlgn="ctr"/>
                      <a:r>
                        <a:rPr lang="en-GB" sz="2000" b="1" i="0" u="none" strike="noStrike">
                          <a:solidFill>
                            <a:srgbClr val="4472C4"/>
                          </a:solidFill>
                          <a:effectLst/>
                          <a:latin typeface="Arial" panose="020B0604020202020204" pitchFamily="34" charset="0"/>
                        </a:rPr>
                        <a:t>271658</a:t>
                      </a:r>
                    </a:p>
                  </a:txBody>
                  <a:tcPr marL="9525" marR="9525" marT="9525"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3874693653"/>
                  </a:ext>
                </a:extLst>
              </a:tr>
              <a:tr h="282513">
                <a:tc>
                  <a:txBody>
                    <a:bodyPr/>
                    <a:lstStyle/>
                    <a:p>
                      <a:pPr algn="l" fontAlgn="ctr"/>
                      <a:r>
                        <a:rPr lang="en-GB" sz="2000" b="1" i="0" u="none" strike="noStrike">
                          <a:solidFill>
                            <a:srgbClr val="4472C4"/>
                          </a:solidFill>
                          <a:effectLst/>
                          <a:latin typeface="Arial" panose="020B0604020202020204" pitchFamily="34" charset="0"/>
                        </a:rPr>
                        <a:t>  tangerine</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r" fontAlgn="ctr"/>
                      <a:r>
                        <a:rPr lang="en-GB" sz="2000" b="1" i="0" u="none" strike="noStrike">
                          <a:solidFill>
                            <a:srgbClr val="4472C4"/>
                          </a:solidFill>
                          <a:effectLst/>
                          <a:latin typeface="Arial" panose="020B0604020202020204" pitchFamily="34" charset="0"/>
                        </a:rPr>
                        <a:t>46653</a:t>
                      </a:r>
                    </a:p>
                  </a:txBody>
                  <a:tcPr marL="9525" marR="9525" marT="9525"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438159200"/>
                  </a:ext>
                </a:extLst>
              </a:tr>
              <a:tr h="282513">
                <a:tc>
                  <a:txBody>
                    <a:bodyPr/>
                    <a:lstStyle/>
                    <a:p>
                      <a:pPr algn="l" fontAlgn="ctr"/>
                      <a:r>
                        <a:rPr lang="en-GB" sz="2000" b="1" i="0" u="none" strike="noStrike">
                          <a:solidFill>
                            <a:srgbClr val="4472C4"/>
                          </a:solidFill>
                          <a:effectLst/>
                          <a:latin typeface="Arial" panose="020B0604020202020204" pitchFamily="34" charset="0"/>
                        </a:rPr>
                        <a:t>  trees</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r" fontAlgn="ctr"/>
                      <a:r>
                        <a:rPr lang="en-GB" sz="2000" b="1" i="0" u="none" strike="noStrike" dirty="0">
                          <a:solidFill>
                            <a:srgbClr val="4472C4"/>
                          </a:solidFill>
                          <a:effectLst/>
                          <a:latin typeface="Arial" panose="020B0604020202020204" pitchFamily="34" charset="0"/>
                        </a:rPr>
                        <a:t>316812</a:t>
                      </a:r>
                    </a:p>
                  </a:txBody>
                  <a:tcPr marL="9525" marR="9525" marT="9525"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4259985043"/>
                  </a:ext>
                </a:extLst>
              </a:tr>
            </a:tbl>
          </a:graphicData>
        </a:graphic>
      </p:graphicFrame>
    </p:spTree>
  </p:cSld>
  <p:clrMapOvr>
    <a:masterClrMapping/>
  </p:clrMapOvr>
  <p:transition spd="slow">
    <p:zoom dir="in"/>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D1E82-F332-5A53-AB86-D5A7F2A39E74}"/>
              </a:ext>
            </a:extLst>
          </p:cNvPr>
          <p:cNvSpPr>
            <a:spLocks noGrp="1"/>
          </p:cNvSpPr>
          <p:nvPr>
            <p:ph type="title"/>
          </p:nvPr>
        </p:nvSpPr>
        <p:spPr>
          <a:xfrm>
            <a:off x="150184" y="332656"/>
            <a:ext cx="8610600" cy="685800"/>
          </a:xfrm>
        </p:spPr>
        <p:txBody>
          <a:bodyPr/>
          <a:lstStyle/>
          <a:p>
            <a:r>
              <a:rPr lang="en-GB" dirty="0"/>
              <a:t>The general rule for Optimization</a:t>
            </a:r>
          </a:p>
        </p:txBody>
      </p:sp>
      <p:sp>
        <p:nvSpPr>
          <p:cNvPr id="3" name="Content Placeholder 2">
            <a:extLst>
              <a:ext uri="{FF2B5EF4-FFF2-40B4-BE49-F238E27FC236}">
                <a16:creationId xmlns:a16="http://schemas.microsoft.com/office/drawing/2014/main" id="{7B20F9E9-5F92-DB8D-B0DE-0405312D877F}"/>
              </a:ext>
            </a:extLst>
          </p:cNvPr>
          <p:cNvSpPr>
            <a:spLocks noGrp="1"/>
          </p:cNvSpPr>
          <p:nvPr>
            <p:ph idx="1"/>
          </p:nvPr>
        </p:nvSpPr>
        <p:spPr>
          <a:xfrm>
            <a:off x="1043608" y="2536094"/>
            <a:ext cx="7488832" cy="2495721"/>
          </a:xfrm>
        </p:spPr>
        <p:txBody>
          <a:bodyPr/>
          <a:lstStyle/>
          <a:p>
            <a:pPr eaLnBrk="1" hangingPunct="1"/>
            <a:r>
              <a:rPr lang="en-US" sz="2800" b="1" dirty="0">
                <a:latin typeface="Calibri" charset="0"/>
                <a:ea typeface="ＭＳ Ｐゴシック" charset="0"/>
                <a:cs typeface="ＭＳ Ｐゴシック" charset="0"/>
              </a:rPr>
              <a:t>Get doc. freq.’s for all terms.</a:t>
            </a:r>
          </a:p>
          <a:p>
            <a:pPr eaLnBrk="1" hangingPunct="1"/>
            <a:r>
              <a:rPr lang="en-US" sz="2800" b="1" dirty="0">
                <a:latin typeface="Calibri" charset="0"/>
                <a:ea typeface="ＭＳ Ｐゴシック" charset="0"/>
                <a:cs typeface="ＭＳ Ｐゴシック" charset="0"/>
              </a:rPr>
              <a:t>Estimate the size of each </a:t>
            </a:r>
            <a:r>
              <a:rPr lang="en-US" sz="2800" b="1" i="1" dirty="0">
                <a:latin typeface="Calibri" charset="0"/>
                <a:ea typeface="ＭＳ Ｐゴシック" charset="0"/>
                <a:cs typeface="ＭＳ Ｐゴシック" charset="0"/>
              </a:rPr>
              <a:t>OR</a:t>
            </a:r>
            <a:r>
              <a:rPr lang="en-US" sz="2800" b="1" dirty="0">
                <a:latin typeface="Calibri" charset="0"/>
                <a:ea typeface="ＭＳ Ｐゴシック" charset="0"/>
                <a:cs typeface="ＭＳ Ｐゴシック" charset="0"/>
              </a:rPr>
              <a:t> by the sum of its doc. freq.’s (conservative).</a:t>
            </a:r>
          </a:p>
          <a:p>
            <a:pPr eaLnBrk="1" hangingPunct="1"/>
            <a:r>
              <a:rPr lang="en-US" sz="2800" b="1" dirty="0">
                <a:latin typeface="Calibri" charset="0"/>
                <a:ea typeface="ＭＳ Ｐゴシック" charset="0"/>
                <a:cs typeface="ＭＳ Ｐゴシック" charset="0"/>
              </a:rPr>
              <a:t>Process in increasing order of </a:t>
            </a:r>
            <a:r>
              <a:rPr lang="en-US" sz="2800" b="1" i="1" dirty="0">
                <a:latin typeface="Calibri" charset="0"/>
                <a:ea typeface="ＭＳ Ｐゴシック" charset="0"/>
                <a:cs typeface="ＭＳ Ｐゴシック" charset="0"/>
              </a:rPr>
              <a:t>OR</a:t>
            </a:r>
            <a:r>
              <a:rPr lang="en-US" sz="2800" b="1" dirty="0">
                <a:latin typeface="Calibri" charset="0"/>
                <a:ea typeface="ＭＳ Ｐゴシック" charset="0"/>
                <a:cs typeface="ＭＳ Ｐゴシック" charset="0"/>
              </a:rPr>
              <a:t> sizes.</a:t>
            </a:r>
          </a:p>
          <a:p>
            <a:endParaRPr lang="en-GB" dirty="0"/>
          </a:p>
        </p:txBody>
      </p:sp>
      <p:sp>
        <p:nvSpPr>
          <p:cNvPr id="4" name="Footer Placeholder 3">
            <a:extLst>
              <a:ext uri="{FF2B5EF4-FFF2-40B4-BE49-F238E27FC236}">
                <a16:creationId xmlns:a16="http://schemas.microsoft.com/office/drawing/2014/main" id="{000ED39D-BC03-0167-F9E5-F83D83B0C163}"/>
              </a:ext>
            </a:extLst>
          </p:cNvPr>
          <p:cNvSpPr>
            <a:spLocks noGrp="1"/>
          </p:cNvSpPr>
          <p:nvPr>
            <p:ph type="ftr" sz="quarter" idx="11"/>
          </p:nvPr>
        </p:nvSpPr>
        <p:spPr/>
        <p:txBody>
          <a:bodyPr/>
          <a:lstStyle/>
          <a:p>
            <a:pPr algn="l"/>
            <a:r>
              <a:rPr lang="en-GB"/>
              <a:t>CIS041-3 Advanced Information Technology</a:t>
            </a:r>
            <a:endParaRPr lang="en-US" dirty="0"/>
          </a:p>
        </p:txBody>
      </p:sp>
    </p:spTree>
    <p:extLst>
      <p:ext uri="{BB962C8B-B14F-4D97-AF65-F5344CB8AC3E}">
        <p14:creationId xmlns:p14="http://schemas.microsoft.com/office/powerpoint/2010/main" val="391704012"/>
      </p:ext>
    </p:extLst>
  </p:cSld>
  <p:clrMapOvr>
    <a:masterClrMapping/>
  </p:clrMapOvr>
  <p:transition spd="slow">
    <p:zoom dir="in"/>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C2F06-D0DA-01BA-B297-971F0131BC86}"/>
              </a:ext>
            </a:extLst>
          </p:cNvPr>
          <p:cNvSpPr>
            <a:spLocks noGrp="1"/>
          </p:cNvSpPr>
          <p:nvPr>
            <p:ph type="title"/>
          </p:nvPr>
        </p:nvSpPr>
        <p:spPr/>
        <p:txBody>
          <a:bodyPr/>
          <a:lstStyle/>
          <a:p>
            <a:r>
              <a:rPr lang="en-US" dirty="0">
                <a:latin typeface="Calibri" charset="0"/>
                <a:ea typeface="ＭＳ Ｐゴシック" charset="0"/>
                <a:cs typeface="ＭＳ Ｐゴシック" charset="0"/>
              </a:rPr>
              <a:t>Extended Boolean Models</a:t>
            </a:r>
            <a:r>
              <a:rPr lang="en-GB" dirty="0"/>
              <a:t> </a:t>
            </a:r>
          </a:p>
        </p:txBody>
      </p:sp>
      <p:sp>
        <p:nvSpPr>
          <p:cNvPr id="3" name="Text Placeholder 2">
            <a:extLst>
              <a:ext uri="{FF2B5EF4-FFF2-40B4-BE49-F238E27FC236}">
                <a16:creationId xmlns:a16="http://schemas.microsoft.com/office/drawing/2014/main" id="{D395BA9D-233D-1F95-4F6A-625229778E37}"/>
              </a:ext>
            </a:extLst>
          </p:cNvPr>
          <p:cNvSpPr>
            <a:spLocks noGrp="1"/>
          </p:cNvSpPr>
          <p:nvPr>
            <p:ph type="body" idx="1"/>
          </p:nvPr>
        </p:nvSpPr>
        <p:spPr/>
        <p:txBody>
          <a:bodyPr/>
          <a:lstStyle/>
          <a:p>
            <a:r>
              <a:rPr lang="en-GB" dirty="0"/>
              <a:t>Phrase and long phrases </a:t>
            </a:r>
          </a:p>
        </p:txBody>
      </p:sp>
    </p:spTree>
    <p:extLst>
      <p:ext uri="{BB962C8B-B14F-4D97-AF65-F5344CB8AC3E}">
        <p14:creationId xmlns:p14="http://schemas.microsoft.com/office/powerpoint/2010/main" val="3749284598"/>
      </p:ext>
    </p:extLst>
  </p:cSld>
  <p:clrMapOvr>
    <a:masterClrMapping/>
  </p:clrMapOvr>
  <p:transition spd="slow">
    <p:zoom dir="in"/>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sz="4000" dirty="0">
                <a:latin typeface="Calibri" charset="0"/>
                <a:ea typeface="ＭＳ Ｐゴシック" charset="0"/>
                <a:cs typeface="ＭＳ Ｐゴシック" charset="0"/>
              </a:rPr>
              <a:t>Phrase</a:t>
            </a:r>
            <a:r>
              <a:rPr lang="en-US" dirty="0">
                <a:latin typeface="Calibri" charset="0"/>
                <a:ea typeface="ＭＳ Ｐゴシック" charset="0"/>
                <a:cs typeface="ＭＳ Ｐゴシック" charset="0"/>
              </a:rPr>
              <a:t> </a:t>
            </a:r>
            <a:r>
              <a:rPr lang="en-US" sz="4000" dirty="0">
                <a:latin typeface="Calibri" charset="0"/>
                <a:ea typeface="ＭＳ Ｐゴシック" charset="0"/>
                <a:cs typeface="ＭＳ Ｐゴシック" charset="0"/>
              </a:rPr>
              <a:t>Queries</a:t>
            </a:r>
            <a:endParaRPr lang="en-US" dirty="0">
              <a:latin typeface="Calibri" charset="0"/>
              <a:ea typeface="ＭＳ Ｐゴシック" charset="0"/>
              <a:cs typeface="ＭＳ Ｐゴシック" charset="0"/>
            </a:endParaRPr>
          </a:p>
        </p:txBody>
      </p:sp>
      <p:sp>
        <p:nvSpPr>
          <p:cNvPr id="56323" name="Rectangle 3"/>
          <p:cNvSpPr>
            <a:spLocks noGrp="1" noChangeArrowheads="1"/>
          </p:cNvSpPr>
          <p:nvPr>
            <p:ph idx="1"/>
          </p:nvPr>
        </p:nvSpPr>
        <p:spPr>
          <a:xfrm>
            <a:off x="971600" y="1412776"/>
            <a:ext cx="7783016" cy="4680520"/>
          </a:xfrm>
        </p:spPr>
        <p:txBody>
          <a:bodyPr/>
          <a:lstStyle/>
          <a:p>
            <a:pPr eaLnBrk="1" hangingPunct="1"/>
            <a:r>
              <a:rPr lang="en-US" dirty="0">
                <a:latin typeface="Calibri" charset="0"/>
                <a:ea typeface="ＭＳ Ｐゴシック" charset="0"/>
                <a:cs typeface="ＭＳ Ｐゴシック" charset="0"/>
              </a:rPr>
              <a:t>We want to be able to answer queries such as </a:t>
            </a:r>
            <a:r>
              <a:rPr lang="en-US" b="1" dirty="0">
                <a:latin typeface="Calibri" charset="0"/>
                <a:ea typeface="ＭＳ Ｐゴシック" charset="0"/>
                <a:cs typeface="ＭＳ Ｐゴシック" charset="0"/>
              </a:rPr>
              <a:t>“</a:t>
            </a:r>
            <a:r>
              <a:rPr lang="en-US" b="1" i="1" dirty="0" err="1">
                <a:latin typeface="Calibri" charset="0"/>
                <a:ea typeface="ＭＳ Ｐゴシック" charset="0"/>
                <a:cs typeface="ＭＳ Ｐゴシック" charset="0"/>
              </a:rPr>
              <a:t>stanford</a:t>
            </a:r>
            <a:r>
              <a:rPr lang="en-US" b="1" i="1" dirty="0">
                <a:latin typeface="Calibri" charset="0"/>
                <a:ea typeface="ＭＳ Ｐゴシック" charset="0"/>
                <a:cs typeface="ＭＳ Ｐゴシック" charset="0"/>
              </a:rPr>
              <a:t> university” </a:t>
            </a:r>
            <a:r>
              <a:rPr lang="en-US" dirty="0">
                <a:latin typeface="Calibri" charset="0"/>
                <a:ea typeface="ＭＳ Ｐゴシック" charset="0"/>
                <a:cs typeface="ＭＳ Ｐゴシック" charset="0"/>
              </a:rPr>
              <a:t>– as a phrase</a:t>
            </a:r>
            <a:endParaRPr lang="en-US" b="1" i="1" dirty="0">
              <a:latin typeface="Calibri" charset="0"/>
              <a:ea typeface="ＭＳ Ｐゴシック" charset="0"/>
              <a:cs typeface="ＭＳ Ｐゴシック" charset="0"/>
            </a:endParaRPr>
          </a:p>
          <a:p>
            <a:pPr eaLnBrk="1" hangingPunct="1"/>
            <a:r>
              <a:rPr lang="en-US" dirty="0">
                <a:latin typeface="Calibri" charset="0"/>
                <a:ea typeface="ＭＳ Ｐゴシック" charset="0"/>
                <a:cs typeface="ＭＳ Ｐゴシック" charset="0"/>
              </a:rPr>
              <a:t>Thus the sentence </a:t>
            </a:r>
            <a:r>
              <a:rPr lang="en-US" i="1" dirty="0">
                <a:latin typeface="Calibri" charset="0"/>
                <a:ea typeface="ＭＳ Ｐゴシック" charset="0"/>
                <a:cs typeface="ＭＳ Ｐゴシック" charset="0"/>
              </a:rPr>
              <a:t>“I went to university at Stanford”</a:t>
            </a:r>
            <a:r>
              <a:rPr lang="en-US" dirty="0">
                <a:latin typeface="Calibri" charset="0"/>
                <a:ea typeface="ＭＳ Ｐゴシック" charset="0"/>
                <a:cs typeface="ＭＳ Ｐゴシック" charset="0"/>
              </a:rPr>
              <a:t> is not a match. </a:t>
            </a:r>
          </a:p>
          <a:p>
            <a:pPr lvl="1" eaLnBrk="1" hangingPunct="1"/>
            <a:r>
              <a:rPr lang="en-US" dirty="0">
                <a:latin typeface="Calibri" charset="0"/>
                <a:ea typeface="ＭＳ Ｐゴシック" charset="0"/>
              </a:rPr>
              <a:t>The concept of phrase queries has proven easily understood by users; one of the few “advanced search” ideas that works</a:t>
            </a:r>
          </a:p>
          <a:p>
            <a:pPr lvl="1" eaLnBrk="1" hangingPunct="1"/>
            <a:r>
              <a:rPr lang="en-US" dirty="0">
                <a:latin typeface="Calibri" charset="0"/>
                <a:ea typeface="ＭＳ Ｐゴシック" charset="0"/>
              </a:rPr>
              <a:t>Many more queries are </a:t>
            </a:r>
            <a:r>
              <a:rPr lang="en-US" i="1" dirty="0">
                <a:latin typeface="Calibri" charset="0"/>
                <a:ea typeface="ＭＳ Ｐゴシック" charset="0"/>
              </a:rPr>
              <a:t>implicit phrase queries</a:t>
            </a:r>
            <a:endParaRPr lang="en-US" dirty="0">
              <a:latin typeface="Calibri" charset="0"/>
              <a:ea typeface="ＭＳ Ｐゴシック" charset="0"/>
            </a:endParaRPr>
          </a:p>
          <a:p>
            <a:pPr eaLnBrk="1" hangingPunct="1"/>
            <a:r>
              <a:rPr lang="en-US" dirty="0">
                <a:latin typeface="Calibri" charset="0"/>
                <a:ea typeface="ＭＳ Ｐゴシック" charset="0"/>
                <a:cs typeface="ＭＳ Ｐゴシック" charset="0"/>
              </a:rPr>
              <a:t>For this, it no longer suffices to store only</a:t>
            </a:r>
          </a:p>
          <a:p>
            <a:pPr eaLnBrk="1" hangingPunct="1">
              <a:buFont typeface="Wingdings" charset="0"/>
              <a:buNone/>
            </a:pPr>
            <a:r>
              <a:rPr lang="en-US" dirty="0">
                <a:latin typeface="Calibri" charset="0"/>
                <a:ea typeface="ＭＳ Ｐゴシック" charset="0"/>
                <a:cs typeface="ＭＳ Ｐゴシック" charset="0"/>
              </a:rPr>
              <a:t>   		&lt;</a:t>
            </a:r>
            <a:r>
              <a:rPr lang="en-US" i="1" dirty="0">
                <a:latin typeface="Calibri" charset="0"/>
                <a:ea typeface="ＭＳ Ｐゴシック" charset="0"/>
                <a:cs typeface="ＭＳ Ｐゴシック" charset="0"/>
              </a:rPr>
              <a:t>term </a:t>
            </a:r>
            <a:r>
              <a:rPr lang="en-US" dirty="0">
                <a:latin typeface="Calibri" charset="0"/>
                <a:ea typeface="ＭＳ Ｐゴシック" charset="0"/>
                <a:cs typeface="ＭＳ Ｐゴシック" charset="0"/>
              </a:rPr>
              <a:t>: </a:t>
            </a:r>
            <a:r>
              <a:rPr lang="en-US" i="1" dirty="0">
                <a:latin typeface="Calibri" charset="0"/>
                <a:ea typeface="ＭＳ Ｐゴシック" charset="0"/>
                <a:cs typeface="ＭＳ Ｐゴシック" charset="0"/>
              </a:rPr>
              <a:t>docs</a:t>
            </a:r>
            <a:r>
              <a:rPr lang="en-US" dirty="0">
                <a:latin typeface="Calibri" charset="0"/>
                <a:ea typeface="ＭＳ Ｐゴシック" charset="0"/>
                <a:cs typeface="ＭＳ Ｐゴシック" charset="0"/>
              </a:rPr>
              <a:t>&gt; entries</a:t>
            </a:r>
          </a:p>
          <a:p>
            <a:pPr eaLnBrk="1" hangingPunct="1">
              <a:buFont typeface="Wingdings" charset="0"/>
              <a:buNone/>
            </a:pPr>
            <a:endParaRPr lang="en-US" dirty="0">
              <a:latin typeface="Calibri" charset="0"/>
              <a:ea typeface="ＭＳ Ｐゴシック" charset="0"/>
              <a:cs typeface="ＭＳ Ｐゴシック" charset="0"/>
            </a:endParaRPr>
          </a:p>
          <a:p>
            <a:pPr eaLnBrk="1" hangingPunct="1"/>
            <a:endParaRPr lang="en-US" b="1" dirty="0">
              <a:latin typeface="Calibri" charset="0"/>
              <a:ea typeface="ＭＳ Ｐゴシック" charset="0"/>
              <a:cs typeface="ＭＳ Ｐゴシック" charset="0"/>
            </a:endParaRPr>
          </a:p>
        </p:txBody>
      </p:sp>
      <p:sp>
        <p:nvSpPr>
          <p:cNvPr id="56324" name="TextBox 4"/>
          <p:cNvSpPr txBox="1">
            <a:spLocks noChangeArrowheads="1"/>
          </p:cNvSpPr>
          <p:nvPr/>
        </p:nvSpPr>
        <p:spPr bwMode="auto">
          <a:xfrm>
            <a:off x="7620000" y="-33338"/>
            <a:ext cx="968375"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FBFCFF"/>
                </a:solidFill>
                <a:effectLst/>
                <a:uLnTx/>
                <a:uFillTx/>
                <a:latin typeface="Lucida Sans" charset="0"/>
                <a:ea typeface="ＭＳ Ｐゴシック" charset="0"/>
              </a:rPr>
              <a:t>Sec. 2.4</a:t>
            </a:r>
          </a:p>
        </p:txBody>
      </p:sp>
    </p:spTree>
    <p:extLst>
      <p:ext uri="{BB962C8B-B14F-4D97-AF65-F5344CB8AC3E}">
        <p14:creationId xmlns:p14="http://schemas.microsoft.com/office/powerpoint/2010/main" val="3310582729"/>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32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632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63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32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63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dirty="0">
                <a:latin typeface="Calibri" charset="0"/>
                <a:ea typeface="ＭＳ Ｐゴシック" charset="0"/>
                <a:cs typeface="ＭＳ Ｐゴシック" charset="0"/>
              </a:rPr>
              <a:t>A first attempt: </a:t>
            </a:r>
            <a:r>
              <a:rPr lang="en-US" dirty="0" err="1">
                <a:latin typeface="Calibri" charset="0"/>
                <a:ea typeface="ＭＳ Ｐゴシック" charset="0"/>
                <a:cs typeface="ＭＳ Ｐゴシック" charset="0"/>
              </a:rPr>
              <a:t>Biword</a:t>
            </a:r>
            <a:r>
              <a:rPr lang="en-US" dirty="0">
                <a:latin typeface="Calibri" charset="0"/>
                <a:ea typeface="ＭＳ Ｐゴシック" charset="0"/>
                <a:cs typeface="ＭＳ Ｐゴシック" charset="0"/>
              </a:rPr>
              <a:t> indexes</a:t>
            </a:r>
          </a:p>
        </p:txBody>
      </p:sp>
      <p:sp>
        <p:nvSpPr>
          <p:cNvPr id="57347" name="Rectangle 3"/>
          <p:cNvSpPr>
            <a:spLocks noGrp="1" noChangeArrowheads="1"/>
          </p:cNvSpPr>
          <p:nvPr>
            <p:ph idx="1"/>
          </p:nvPr>
        </p:nvSpPr>
        <p:spPr>
          <a:xfrm>
            <a:off x="827584" y="1484784"/>
            <a:ext cx="7783016" cy="4680520"/>
          </a:xfrm>
        </p:spPr>
        <p:txBody>
          <a:bodyPr/>
          <a:lstStyle/>
          <a:p>
            <a:pPr eaLnBrk="1" hangingPunct="1"/>
            <a:r>
              <a:rPr lang="en-US" dirty="0">
                <a:latin typeface="Calibri" charset="0"/>
                <a:ea typeface="ＭＳ Ｐゴシック" charset="0"/>
                <a:cs typeface="ＭＳ Ｐゴシック" charset="0"/>
              </a:rPr>
              <a:t>Index every consecutive pair of terms in the text as a phrase</a:t>
            </a:r>
          </a:p>
          <a:p>
            <a:pPr eaLnBrk="1" hangingPunct="1"/>
            <a:r>
              <a:rPr lang="en-US" dirty="0">
                <a:latin typeface="Calibri" charset="0"/>
                <a:ea typeface="ＭＳ Ｐゴシック" charset="0"/>
                <a:cs typeface="ＭＳ Ｐゴシック" charset="0"/>
              </a:rPr>
              <a:t>For example the text “Friends, Romans, Countrymen” would generate the </a:t>
            </a:r>
            <a:r>
              <a:rPr lang="en-US" dirty="0" err="1">
                <a:latin typeface="Calibri" charset="0"/>
                <a:ea typeface="ＭＳ Ｐゴシック" charset="0"/>
                <a:cs typeface="ＭＳ Ｐゴシック" charset="0"/>
              </a:rPr>
              <a:t>biwords</a:t>
            </a:r>
            <a:endParaRPr lang="en-US" dirty="0">
              <a:latin typeface="Calibri" charset="0"/>
              <a:ea typeface="ＭＳ Ｐゴシック" charset="0"/>
              <a:cs typeface="ＭＳ Ｐゴシック" charset="0"/>
            </a:endParaRPr>
          </a:p>
          <a:p>
            <a:pPr lvl="1" eaLnBrk="1" hangingPunct="1"/>
            <a:r>
              <a:rPr lang="en-US" b="1" i="1" dirty="0">
                <a:latin typeface="Calibri" charset="0"/>
                <a:ea typeface="ＭＳ Ｐゴシック" charset="0"/>
              </a:rPr>
              <a:t>friends romans</a:t>
            </a:r>
          </a:p>
          <a:p>
            <a:pPr lvl="1" eaLnBrk="1" hangingPunct="1"/>
            <a:r>
              <a:rPr lang="en-US" b="1" i="1" dirty="0">
                <a:latin typeface="Calibri" charset="0"/>
                <a:ea typeface="ＭＳ Ｐゴシック" charset="0"/>
              </a:rPr>
              <a:t>romans countrymen</a:t>
            </a:r>
          </a:p>
          <a:p>
            <a:pPr eaLnBrk="1" hangingPunct="1"/>
            <a:r>
              <a:rPr lang="en-US" dirty="0">
                <a:latin typeface="Calibri" charset="0"/>
                <a:ea typeface="ＭＳ Ｐゴシック" charset="0"/>
                <a:cs typeface="ＭＳ Ｐゴシック" charset="0"/>
              </a:rPr>
              <a:t>Each of these </a:t>
            </a:r>
            <a:r>
              <a:rPr lang="en-US" dirty="0" err="1">
                <a:latin typeface="Calibri" charset="0"/>
                <a:ea typeface="ＭＳ Ｐゴシック" charset="0"/>
                <a:cs typeface="ＭＳ Ｐゴシック" charset="0"/>
              </a:rPr>
              <a:t>biwords</a:t>
            </a:r>
            <a:r>
              <a:rPr lang="en-US" dirty="0">
                <a:latin typeface="Calibri" charset="0"/>
                <a:ea typeface="ＭＳ Ｐゴシック" charset="0"/>
                <a:cs typeface="ＭＳ Ｐゴシック" charset="0"/>
              </a:rPr>
              <a:t> is now a dictionary term</a:t>
            </a:r>
          </a:p>
          <a:p>
            <a:pPr eaLnBrk="1" hangingPunct="1"/>
            <a:r>
              <a:rPr lang="en-US" dirty="0">
                <a:latin typeface="Calibri" charset="0"/>
                <a:ea typeface="ＭＳ Ｐゴシック" charset="0"/>
                <a:cs typeface="ＭＳ Ｐゴシック" charset="0"/>
              </a:rPr>
              <a:t>Two-word phrase query-processing is now immediate.</a:t>
            </a:r>
          </a:p>
        </p:txBody>
      </p:sp>
      <p:sp>
        <p:nvSpPr>
          <p:cNvPr id="57348" name="TextBox 4"/>
          <p:cNvSpPr txBox="1">
            <a:spLocks noChangeArrowheads="1"/>
          </p:cNvSpPr>
          <p:nvPr/>
        </p:nvSpPr>
        <p:spPr bwMode="auto">
          <a:xfrm>
            <a:off x="7620000" y="-33338"/>
            <a:ext cx="1163638"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FBFCFF"/>
                </a:solidFill>
                <a:effectLst/>
                <a:uLnTx/>
                <a:uFillTx/>
                <a:latin typeface="Lucida Sans" charset="0"/>
                <a:ea typeface="ＭＳ Ｐゴシック" charset="0"/>
              </a:rPr>
              <a:t>Sec. 2.4.1</a:t>
            </a:r>
          </a:p>
        </p:txBody>
      </p:sp>
    </p:spTree>
    <p:extLst>
      <p:ext uri="{BB962C8B-B14F-4D97-AF65-F5344CB8AC3E}">
        <p14:creationId xmlns:p14="http://schemas.microsoft.com/office/powerpoint/2010/main" val="886225857"/>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34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734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734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734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73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latin typeface="Calibri" charset="0"/>
                <a:ea typeface="ＭＳ Ｐゴシック" charset="0"/>
                <a:cs typeface="ＭＳ Ｐゴシック" charset="0"/>
              </a:rPr>
              <a:t>Longer phrase queries</a:t>
            </a:r>
          </a:p>
        </p:txBody>
      </p:sp>
      <p:sp>
        <p:nvSpPr>
          <p:cNvPr id="58371" name="Rectangle 3"/>
          <p:cNvSpPr>
            <a:spLocks noGrp="1" noChangeArrowheads="1"/>
          </p:cNvSpPr>
          <p:nvPr>
            <p:ph idx="1"/>
          </p:nvPr>
        </p:nvSpPr>
        <p:spPr>
          <a:xfrm>
            <a:off x="392460" y="1412776"/>
            <a:ext cx="8359080" cy="4680520"/>
          </a:xfrm>
        </p:spPr>
        <p:txBody>
          <a:bodyPr/>
          <a:lstStyle/>
          <a:p>
            <a:pPr eaLnBrk="1" hangingPunct="1"/>
            <a:r>
              <a:rPr lang="en-US" dirty="0">
                <a:latin typeface="Calibri" charset="0"/>
                <a:ea typeface="ＭＳ Ｐゴシック" charset="0"/>
                <a:cs typeface="ＭＳ Ｐゴシック" charset="0"/>
              </a:rPr>
              <a:t>Longer phrases can be processed by breaking them down</a:t>
            </a:r>
          </a:p>
          <a:p>
            <a:pPr eaLnBrk="1" hangingPunct="1"/>
            <a:r>
              <a:rPr lang="en-US" b="1" i="1" dirty="0" err="1">
                <a:latin typeface="Calibri" charset="0"/>
                <a:ea typeface="ＭＳ Ｐゴシック" charset="0"/>
                <a:cs typeface="ＭＳ Ｐゴシック" charset="0"/>
              </a:rPr>
              <a:t>stanford</a:t>
            </a:r>
            <a:r>
              <a:rPr lang="en-US" b="1" i="1" dirty="0">
                <a:latin typeface="Calibri" charset="0"/>
                <a:ea typeface="ＭＳ Ｐゴシック" charset="0"/>
                <a:cs typeface="ＭＳ Ｐゴシック" charset="0"/>
              </a:rPr>
              <a:t> university </a:t>
            </a:r>
            <a:r>
              <a:rPr lang="en-US" b="1" i="1" dirty="0" err="1">
                <a:latin typeface="Calibri" charset="0"/>
                <a:ea typeface="ＭＳ Ｐゴシック" charset="0"/>
                <a:cs typeface="ＭＳ Ｐゴシック" charset="0"/>
              </a:rPr>
              <a:t>palo</a:t>
            </a:r>
            <a:r>
              <a:rPr lang="en-US" b="1" i="1" dirty="0">
                <a:latin typeface="Calibri" charset="0"/>
                <a:ea typeface="ＭＳ Ｐゴシック" charset="0"/>
                <a:cs typeface="ＭＳ Ｐゴシック" charset="0"/>
              </a:rPr>
              <a:t> alto </a:t>
            </a:r>
            <a:r>
              <a:rPr lang="en-US" dirty="0">
                <a:latin typeface="Calibri" charset="0"/>
                <a:ea typeface="ＭＳ Ｐゴシック" charset="0"/>
                <a:cs typeface="ＭＳ Ｐゴシック" charset="0"/>
              </a:rPr>
              <a:t>can be broken into the Boolean query on </a:t>
            </a:r>
            <a:r>
              <a:rPr lang="en-US" dirty="0" err="1">
                <a:latin typeface="Calibri" charset="0"/>
                <a:ea typeface="ＭＳ Ｐゴシック" charset="0"/>
                <a:cs typeface="ＭＳ Ｐゴシック" charset="0"/>
              </a:rPr>
              <a:t>biwords</a:t>
            </a:r>
            <a:r>
              <a:rPr lang="en-US" dirty="0">
                <a:latin typeface="Calibri" charset="0"/>
                <a:ea typeface="ＭＳ Ｐゴシック" charset="0"/>
                <a:cs typeface="ＭＳ Ｐゴシック" charset="0"/>
              </a:rPr>
              <a:t>:</a:t>
            </a:r>
          </a:p>
          <a:p>
            <a:pPr eaLnBrk="1" hangingPunct="1">
              <a:buFont typeface="Wingdings" charset="0"/>
              <a:buNone/>
            </a:pPr>
            <a:r>
              <a:rPr lang="en-US" b="1" i="1" dirty="0" err="1">
                <a:latin typeface="Calibri" charset="0"/>
                <a:ea typeface="ＭＳ Ｐゴシック" charset="0"/>
                <a:cs typeface="ＭＳ Ｐゴシック" charset="0"/>
              </a:rPr>
              <a:t>stanford</a:t>
            </a:r>
            <a:r>
              <a:rPr lang="en-US" b="1" i="1" dirty="0">
                <a:latin typeface="Calibri" charset="0"/>
                <a:ea typeface="ＭＳ Ｐゴシック" charset="0"/>
                <a:cs typeface="ＭＳ Ｐゴシック" charset="0"/>
              </a:rPr>
              <a:t> university </a:t>
            </a:r>
            <a:r>
              <a:rPr lang="en-US" i="1" dirty="0">
                <a:latin typeface="Calibri" charset="0"/>
                <a:ea typeface="ＭＳ Ｐゴシック" charset="0"/>
                <a:cs typeface="ＭＳ Ｐゴシック" charset="0"/>
              </a:rPr>
              <a:t>AND</a:t>
            </a:r>
            <a:r>
              <a:rPr lang="en-US" b="1" i="1" dirty="0">
                <a:latin typeface="Calibri" charset="0"/>
                <a:ea typeface="ＭＳ Ｐゴシック" charset="0"/>
                <a:cs typeface="ＭＳ Ｐゴシック" charset="0"/>
              </a:rPr>
              <a:t> university </a:t>
            </a:r>
            <a:r>
              <a:rPr lang="en-US" b="1" i="1" dirty="0" err="1">
                <a:latin typeface="Calibri" charset="0"/>
                <a:ea typeface="ＭＳ Ｐゴシック" charset="0"/>
                <a:cs typeface="ＭＳ Ｐゴシック" charset="0"/>
              </a:rPr>
              <a:t>palo</a:t>
            </a:r>
            <a:r>
              <a:rPr lang="en-US" b="1" i="1" dirty="0">
                <a:latin typeface="Calibri" charset="0"/>
                <a:ea typeface="ＭＳ Ｐゴシック" charset="0"/>
                <a:cs typeface="ＭＳ Ｐゴシック" charset="0"/>
              </a:rPr>
              <a:t> </a:t>
            </a:r>
            <a:r>
              <a:rPr lang="en-US" i="1" dirty="0">
                <a:latin typeface="Calibri" charset="0"/>
                <a:ea typeface="ＭＳ Ｐゴシック" charset="0"/>
                <a:cs typeface="ＭＳ Ｐゴシック" charset="0"/>
              </a:rPr>
              <a:t>AND</a:t>
            </a:r>
            <a:r>
              <a:rPr lang="en-US" b="1" i="1" dirty="0">
                <a:latin typeface="Calibri" charset="0"/>
                <a:ea typeface="ＭＳ Ｐゴシック" charset="0"/>
                <a:cs typeface="ＭＳ Ｐゴシック" charset="0"/>
              </a:rPr>
              <a:t> </a:t>
            </a:r>
            <a:r>
              <a:rPr lang="en-US" b="1" i="1" dirty="0" err="1">
                <a:latin typeface="Calibri" charset="0"/>
                <a:ea typeface="ＭＳ Ｐゴシック" charset="0"/>
                <a:cs typeface="ＭＳ Ｐゴシック" charset="0"/>
              </a:rPr>
              <a:t>palo</a:t>
            </a:r>
            <a:r>
              <a:rPr lang="en-US" b="1" i="1" dirty="0">
                <a:latin typeface="Calibri" charset="0"/>
                <a:ea typeface="ＭＳ Ｐゴシック" charset="0"/>
                <a:cs typeface="ＭＳ Ｐゴシック" charset="0"/>
              </a:rPr>
              <a:t> alto</a:t>
            </a:r>
          </a:p>
          <a:p>
            <a:pPr eaLnBrk="1" hangingPunct="1">
              <a:buFont typeface="Wingdings" charset="0"/>
              <a:buNone/>
            </a:pPr>
            <a:endParaRPr lang="en-US" b="1" i="1" dirty="0">
              <a:latin typeface="Calibri" charset="0"/>
              <a:ea typeface="ＭＳ Ｐゴシック" charset="0"/>
              <a:cs typeface="ＭＳ Ｐゴシック" charset="0"/>
            </a:endParaRPr>
          </a:p>
          <a:p>
            <a:pPr eaLnBrk="1" hangingPunct="1">
              <a:buFont typeface="Wingdings" charset="0"/>
              <a:buNone/>
            </a:pPr>
            <a:r>
              <a:rPr lang="en-US" dirty="0">
                <a:latin typeface="Calibri" charset="0"/>
                <a:ea typeface="ＭＳ Ｐゴシック" charset="0"/>
                <a:cs typeface="ＭＳ Ｐゴシック" charset="0"/>
              </a:rPr>
              <a:t>Without the docs, we cannot verify that the docs matching the above Boolean query do contain the phrase.</a:t>
            </a:r>
          </a:p>
        </p:txBody>
      </p:sp>
      <p:sp>
        <p:nvSpPr>
          <p:cNvPr id="58372" name="AutoShape 5"/>
          <p:cNvSpPr>
            <a:spLocks noChangeArrowheads="1"/>
          </p:cNvSpPr>
          <p:nvPr/>
        </p:nvSpPr>
        <p:spPr bwMode="auto">
          <a:xfrm>
            <a:off x="4431060" y="5576374"/>
            <a:ext cx="3838575" cy="649288"/>
          </a:xfrm>
          <a:prstGeom prst="upArrowCallout">
            <a:avLst>
              <a:gd name="adj1" fmla="val 147799"/>
              <a:gd name="adj2" fmla="val 147799"/>
              <a:gd name="adj3" fmla="val 16667"/>
              <a:gd name="adj4" fmla="val 66667"/>
            </a:avLst>
          </a:prstGeom>
          <a:solidFill>
            <a:schemeClr val="accent1">
              <a:alpha val="50195"/>
            </a:schemeClr>
          </a:solidFill>
          <a:ln w="9525">
            <a:solidFill>
              <a:schemeClr val="tx1"/>
            </a:solidFill>
            <a:miter lim="800000"/>
            <a:headEnd/>
            <a:tailEnd/>
          </a:ln>
        </p:spPr>
        <p:txBody>
          <a:bodyPr wrap="none" anchor="ct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Lucida Sans" charset="0"/>
                <a:ea typeface="ＭＳ Ｐゴシック" charset="0"/>
              </a:rPr>
              <a:t>Can have false positives!</a:t>
            </a:r>
          </a:p>
        </p:txBody>
      </p:sp>
      <p:sp>
        <p:nvSpPr>
          <p:cNvPr id="58373" name="TextBox 4"/>
          <p:cNvSpPr txBox="1">
            <a:spLocks noChangeArrowheads="1"/>
          </p:cNvSpPr>
          <p:nvPr/>
        </p:nvSpPr>
        <p:spPr bwMode="auto">
          <a:xfrm>
            <a:off x="7620000" y="-33338"/>
            <a:ext cx="1163638"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FBFCFF"/>
                </a:solidFill>
                <a:effectLst/>
                <a:uLnTx/>
                <a:uFillTx/>
                <a:latin typeface="Lucida Sans" charset="0"/>
                <a:ea typeface="ＭＳ Ｐゴシック" charset="0"/>
              </a:rPr>
              <a:t>Sec. 2.4.1</a:t>
            </a:r>
          </a:p>
        </p:txBody>
      </p:sp>
    </p:spTree>
    <p:extLst>
      <p:ext uri="{BB962C8B-B14F-4D97-AF65-F5344CB8AC3E}">
        <p14:creationId xmlns:p14="http://schemas.microsoft.com/office/powerpoint/2010/main" val="1692219665"/>
      </p:ext>
    </p:extLst>
  </p:cSld>
  <p:clrMapOvr>
    <a:masterClrMapping/>
  </p:clrMapOvr>
  <p:transition spd="slow">
    <p:zoom dir="in"/>
  </p:transition>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latin typeface="Calibri" charset="0"/>
                <a:ea typeface="ＭＳ Ｐゴシック" charset="0"/>
                <a:cs typeface="ＭＳ Ｐゴシック" charset="0"/>
              </a:rPr>
              <a:t>Extended biwords</a:t>
            </a:r>
          </a:p>
        </p:txBody>
      </p:sp>
      <p:sp>
        <p:nvSpPr>
          <p:cNvPr id="56323" name="Rectangle 3"/>
          <p:cNvSpPr>
            <a:spLocks noGrp="1" noChangeArrowheads="1"/>
          </p:cNvSpPr>
          <p:nvPr>
            <p:ph idx="1"/>
          </p:nvPr>
        </p:nvSpPr>
        <p:spPr/>
        <p:txBody>
          <a:bodyPr>
            <a:normAutofit lnSpcReduction="10000"/>
          </a:bodyPr>
          <a:lstStyle/>
          <a:p>
            <a:pPr eaLnBrk="1" hangingPunct="1">
              <a:lnSpc>
                <a:spcPct val="90000"/>
              </a:lnSpc>
            </a:pPr>
            <a:r>
              <a:rPr lang="en-US" sz="2400" dirty="0">
                <a:latin typeface="Calibri" charset="0"/>
                <a:ea typeface="ＭＳ Ｐゴシック" charset="0"/>
                <a:cs typeface="ＭＳ Ｐゴシック" charset="0"/>
              </a:rPr>
              <a:t>Parse the indexed text and perform part-of-speech-tagging (POST).</a:t>
            </a:r>
          </a:p>
          <a:p>
            <a:pPr eaLnBrk="1" hangingPunct="1">
              <a:lnSpc>
                <a:spcPct val="90000"/>
              </a:lnSpc>
            </a:pPr>
            <a:r>
              <a:rPr lang="en-US" sz="2400" dirty="0">
                <a:latin typeface="Calibri" charset="0"/>
                <a:ea typeface="ＭＳ Ｐゴシック" charset="0"/>
                <a:cs typeface="ＭＳ Ｐゴシック" charset="0"/>
              </a:rPr>
              <a:t>Bucket the terms into (say) Nouns (N) and articles/prepositions (X).</a:t>
            </a:r>
          </a:p>
          <a:p>
            <a:pPr eaLnBrk="1" hangingPunct="1">
              <a:lnSpc>
                <a:spcPct val="90000"/>
              </a:lnSpc>
            </a:pPr>
            <a:r>
              <a:rPr lang="en-US" sz="2400" dirty="0">
                <a:latin typeface="Calibri" charset="0"/>
                <a:ea typeface="ＭＳ Ｐゴシック" charset="0"/>
                <a:cs typeface="ＭＳ Ｐゴシック" charset="0"/>
              </a:rPr>
              <a:t>Call any string of terms of the form NX*N an </a:t>
            </a:r>
            <a:r>
              <a:rPr lang="en-US" sz="2400" u="sng" dirty="0">
                <a:latin typeface="Calibri" charset="0"/>
                <a:ea typeface="ＭＳ Ｐゴシック" charset="0"/>
                <a:cs typeface="ＭＳ Ｐゴシック" charset="0"/>
              </a:rPr>
              <a:t>extended </a:t>
            </a:r>
            <a:r>
              <a:rPr lang="en-US" sz="2400" u="sng" dirty="0" err="1">
                <a:latin typeface="Calibri" charset="0"/>
                <a:ea typeface="ＭＳ Ｐゴシック" charset="0"/>
                <a:cs typeface="ＭＳ Ｐゴシック" charset="0"/>
              </a:rPr>
              <a:t>biword</a:t>
            </a:r>
            <a:r>
              <a:rPr lang="en-US" sz="2400" dirty="0">
                <a:latin typeface="Calibri" charset="0"/>
                <a:ea typeface="ＭＳ Ｐゴシック" charset="0"/>
                <a:cs typeface="ＭＳ Ｐゴシック" charset="0"/>
              </a:rPr>
              <a:t>.</a:t>
            </a:r>
          </a:p>
          <a:p>
            <a:pPr lvl="1" eaLnBrk="1" hangingPunct="1">
              <a:lnSpc>
                <a:spcPct val="90000"/>
              </a:lnSpc>
            </a:pPr>
            <a:r>
              <a:rPr lang="en-US" dirty="0">
                <a:latin typeface="Calibri" charset="0"/>
                <a:ea typeface="ＭＳ Ｐゴシック" charset="0"/>
              </a:rPr>
              <a:t>Each such extended </a:t>
            </a:r>
            <a:r>
              <a:rPr lang="en-US" dirty="0" err="1">
                <a:latin typeface="Calibri" charset="0"/>
                <a:ea typeface="ＭＳ Ｐゴシック" charset="0"/>
              </a:rPr>
              <a:t>biword</a:t>
            </a:r>
            <a:r>
              <a:rPr lang="en-US" dirty="0">
                <a:latin typeface="Calibri" charset="0"/>
                <a:ea typeface="ＭＳ Ｐゴシック" charset="0"/>
              </a:rPr>
              <a:t> is now made a term in the dictionary.</a:t>
            </a:r>
          </a:p>
          <a:p>
            <a:pPr eaLnBrk="1" hangingPunct="1">
              <a:lnSpc>
                <a:spcPct val="90000"/>
              </a:lnSpc>
            </a:pPr>
            <a:r>
              <a:rPr lang="en-US" sz="2400" dirty="0">
                <a:latin typeface="Calibri" charset="0"/>
                <a:ea typeface="ＭＳ Ｐゴシック" charset="0"/>
                <a:cs typeface="ＭＳ Ｐゴシック" charset="0"/>
              </a:rPr>
              <a:t>Example:  </a:t>
            </a:r>
            <a:r>
              <a:rPr lang="en-US" sz="2400" b="1" i="1" dirty="0">
                <a:latin typeface="Calibri" charset="0"/>
                <a:ea typeface="ＭＳ Ｐゴシック" charset="0"/>
                <a:cs typeface="ＭＳ Ｐゴシック" charset="0"/>
              </a:rPr>
              <a:t>catcher in the rye</a:t>
            </a:r>
          </a:p>
          <a:p>
            <a:pPr lvl="1" eaLnBrk="1" hangingPunct="1">
              <a:lnSpc>
                <a:spcPct val="90000"/>
              </a:lnSpc>
              <a:buFont typeface="Wingdings" charset="0"/>
              <a:buNone/>
            </a:pPr>
            <a:r>
              <a:rPr lang="en-US" b="1" i="1" dirty="0">
                <a:latin typeface="Calibri" charset="0"/>
                <a:ea typeface="ＭＳ Ｐゴシック" charset="0"/>
              </a:rPr>
              <a:t>                </a:t>
            </a:r>
            <a:r>
              <a:rPr lang="en-US" b="1" dirty="0">
                <a:latin typeface="Calibri" charset="0"/>
                <a:ea typeface="ＭＳ Ｐゴシック" charset="0"/>
              </a:rPr>
              <a:t>N           X   X    N</a:t>
            </a:r>
          </a:p>
          <a:p>
            <a:pPr eaLnBrk="1" hangingPunct="1">
              <a:lnSpc>
                <a:spcPct val="90000"/>
              </a:lnSpc>
            </a:pPr>
            <a:r>
              <a:rPr lang="en-US" sz="2400" dirty="0">
                <a:latin typeface="Calibri" charset="0"/>
                <a:ea typeface="ＭＳ Ｐゴシック" charset="0"/>
                <a:cs typeface="ＭＳ Ｐゴシック" charset="0"/>
              </a:rPr>
              <a:t>Query processing: parse it into N’s and X’s</a:t>
            </a:r>
          </a:p>
          <a:p>
            <a:pPr lvl="1" eaLnBrk="1" hangingPunct="1">
              <a:lnSpc>
                <a:spcPct val="90000"/>
              </a:lnSpc>
            </a:pPr>
            <a:r>
              <a:rPr lang="en-US" dirty="0">
                <a:latin typeface="Calibri" charset="0"/>
                <a:ea typeface="ＭＳ Ｐゴシック" charset="0"/>
              </a:rPr>
              <a:t>Segment query into enhanced </a:t>
            </a:r>
            <a:r>
              <a:rPr lang="en-US" dirty="0" err="1">
                <a:latin typeface="Calibri" charset="0"/>
                <a:ea typeface="ＭＳ Ｐゴシック" charset="0"/>
              </a:rPr>
              <a:t>biwords</a:t>
            </a:r>
            <a:endParaRPr lang="en-US" dirty="0">
              <a:latin typeface="Calibri" charset="0"/>
              <a:ea typeface="ＭＳ Ｐゴシック" charset="0"/>
            </a:endParaRPr>
          </a:p>
          <a:p>
            <a:pPr lvl="1" eaLnBrk="1" hangingPunct="1">
              <a:lnSpc>
                <a:spcPct val="90000"/>
              </a:lnSpc>
            </a:pPr>
            <a:r>
              <a:rPr lang="en-US" dirty="0">
                <a:latin typeface="Calibri" charset="0"/>
                <a:ea typeface="ＭＳ Ｐゴシック" charset="0"/>
              </a:rPr>
              <a:t>Look up in index: </a:t>
            </a:r>
            <a:r>
              <a:rPr lang="en-US" b="1" i="1" dirty="0">
                <a:latin typeface="Calibri" charset="0"/>
                <a:ea typeface="ＭＳ Ｐゴシック" charset="0"/>
                <a:cs typeface="ＭＳ Ｐゴシック" charset="0"/>
              </a:rPr>
              <a:t>catcher rye</a:t>
            </a:r>
            <a:endParaRPr lang="en-US" b="1" i="1" dirty="0">
              <a:latin typeface="Calibri" charset="0"/>
              <a:ea typeface="ＭＳ Ｐゴシック" charset="0"/>
            </a:endParaRPr>
          </a:p>
        </p:txBody>
      </p:sp>
      <p:sp>
        <p:nvSpPr>
          <p:cNvPr id="59396" name="TextBox 4"/>
          <p:cNvSpPr txBox="1">
            <a:spLocks noChangeArrowheads="1"/>
          </p:cNvSpPr>
          <p:nvPr/>
        </p:nvSpPr>
        <p:spPr bwMode="auto">
          <a:xfrm>
            <a:off x="7620000" y="-33338"/>
            <a:ext cx="1163638"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FBFCFF"/>
                </a:solidFill>
                <a:effectLst/>
                <a:uLnTx/>
                <a:uFillTx/>
                <a:latin typeface="Lucida Sans" charset="0"/>
                <a:ea typeface="ＭＳ Ｐゴシック" charset="0"/>
              </a:rPr>
              <a:t>Sec. 2.4.1</a:t>
            </a:r>
          </a:p>
        </p:txBody>
      </p:sp>
    </p:spTree>
    <p:extLst>
      <p:ext uri="{BB962C8B-B14F-4D97-AF65-F5344CB8AC3E}">
        <p14:creationId xmlns:p14="http://schemas.microsoft.com/office/powerpoint/2010/main" val="360741118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a:latin typeface="Calibri" charset="0"/>
                <a:ea typeface="ＭＳ Ｐゴシック" charset="0"/>
                <a:cs typeface="ＭＳ Ｐゴシック" charset="0"/>
              </a:rPr>
              <a:t>Issues for biword indexes</a:t>
            </a:r>
          </a:p>
        </p:txBody>
      </p:sp>
      <p:sp>
        <p:nvSpPr>
          <p:cNvPr id="60419" name="Rectangle 3"/>
          <p:cNvSpPr>
            <a:spLocks noGrp="1" noChangeArrowheads="1"/>
          </p:cNvSpPr>
          <p:nvPr>
            <p:ph idx="1"/>
          </p:nvPr>
        </p:nvSpPr>
        <p:spPr>
          <a:xfrm>
            <a:off x="971600" y="1556792"/>
            <a:ext cx="7639000" cy="4680520"/>
          </a:xfrm>
        </p:spPr>
        <p:txBody>
          <a:bodyPr/>
          <a:lstStyle/>
          <a:p>
            <a:pPr eaLnBrk="1" hangingPunct="1"/>
            <a:r>
              <a:rPr lang="en-US" dirty="0">
                <a:latin typeface="Calibri" charset="0"/>
                <a:ea typeface="ＭＳ Ｐゴシック" charset="0"/>
                <a:cs typeface="ＭＳ Ｐゴシック" charset="0"/>
              </a:rPr>
              <a:t>False positives, as noted before</a:t>
            </a:r>
          </a:p>
          <a:p>
            <a:pPr eaLnBrk="1" hangingPunct="1"/>
            <a:r>
              <a:rPr lang="en-US" dirty="0">
                <a:latin typeface="Calibri" charset="0"/>
                <a:ea typeface="ＭＳ Ｐゴシック" charset="0"/>
                <a:cs typeface="ＭＳ Ｐゴシック" charset="0"/>
              </a:rPr>
              <a:t>Index blowup due to bigger dictionary</a:t>
            </a:r>
          </a:p>
          <a:p>
            <a:pPr lvl="1" eaLnBrk="1" hangingPunct="1"/>
            <a:r>
              <a:rPr lang="en-US" dirty="0">
                <a:latin typeface="Calibri" charset="0"/>
                <a:ea typeface="ＭＳ Ｐゴシック" charset="0"/>
                <a:cs typeface="ＭＳ Ｐゴシック" charset="0"/>
              </a:rPr>
              <a:t>Infeasible for more than </a:t>
            </a:r>
            <a:r>
              <a:rPr lang="en-US" dirty="0" err="1">
                <a:latin typeface="Calibri" charset="0"/>
                <a:ea typeface="ＭＳ Ｐゴシック" charset="0"/>
                <a:cs typeface="ＭＳ Ｐゴシック" charset="0"/>
              </a:rPr>
              <a:t>biwords</a:t>
            </a:r>
            <a:r>
              <a:rPr lang="en-US" dirty="0">
                <a:latin typeface="Calibri" charset="0"/>
                <a:ea typeface="ＭＳ Ｐゴシック" charset="0"/>
                <a:cs typeface="ＭＳ Ｐゴシック" charset="0"/>
              </a:rPr>
              <a:t>, big even for them</a:t>
            </a:r>
            <a:endParaRPr lang="en-US" b="1" i="1" dirty="0">
              <a:latin typeface="Calibri" charset="0"/>
              <a:ea typeface="ＭＳ Ｐゴシック" charset="0"/>
            </a:endParaRPr>
          </a:p>
          <a:p>
            <a:pPr eaLnBrk="1" hangingPunct="1"/>
            <a:r>
              <a:rPr lang="en-US" dirty="0" err="1">
                <a:latin typeface="Calibri" charset="0"/>
                <a:ea typeface="ＭＳ Ｐゴシック" charset="0"/>
                <a:cs typeface="ＭＳ Ｐゴシック" charset="0"/>
              </a:rPr>
              <a:t>Biword</a:t>
            </a:r>
            <a:r>
              <a:rPr lang="en-US" dirty="0">
                <a:latin typeface="Calibri" charset="0"/>
                <a:ea typeface="ＭＳ Ｐゴシック" charset="0"/>
                <a:cs typeface="ＭＳ Ｐゴシック" charset="0"/>
              </a:rPr>
              <a:t> indexes are not the standard solution (for all </a:t>
            </a:r>
            <a:r>
              <a:rPr lang="en-US" dirty="0" err="1">
                <a:latin typeface="Calibri" charset="0"/>
                <a:ea typeface="ＭＳ Ｐゴシック" charset="0"/>
                <a:cs typeface="ＭＳ Ｐゴシック" charset="0"/>
              </a:rPr>
              <a:t>biwords</a:t>
            </a:r>
            <a:r>
              <a:rPr lang="en-US" dirty="0">
                <a:latin typeface="Calibri" charset="0"/>
                <a:ea typeface="ＭＳ Ｐゴシック" charset="0"/>
                <a:cs typeface="ＭＳ Ｐゴシック" charset="0"/>
              </a:rPr>
              <a:t>) but can be part of a compound strategy</a:t>
            </a:r>
          </a:p>
        </p:txBody>
      </p:sp>
      <p:sp>
        <p:nvSpPr>
          <p:cNvPr id="60420" name="TextBox 4"/>
          <p:cNvSpPr txBox="1">
            <a:spLocks noChangeArrowheads="1"/>
          </p:cNvSpPr>
          <p:nvPr/>
        </p:nvSpPr>
        <p:spPr bwMode="auto">
          <a:xfrm>
            <a:off x="7620000" y="-33338"/>
            <a:ext cx="1163638"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FBFCFF"/>
                </a:solidFill>
                <a:effectLst/>
                <a:uLnTx/>
                <a:uFillTx/>
                <a:latin typeface="Lucida Sans" charset="0"/>
                <a:ea typeface="ＭＳ Ｐゴシック" charset="0"/>
              </a:rPr>
              <a:t>Sec. 2.4.1</a:t>
            </a:r>
          </a:p>
        </p:txBody>
      </p:sp>
    </p:spTree>
    <p:extLst>
      <p:ext uri="{BB962C8B-B14F-4D97-AF65-F5344CB8AC3E}">
        <p14:creationId xmlns:p14="http://schemas.microsoft.com/office/powerpoint/2010/main" val="902897733"/>
      </p:ext>
    </p:extLst>
  </p:cSld>
  <p:clrMapOvr>
    <a:masterClrMapping/>
  </p:clrMapOvr>
  <p:transition spd="slow">
    <p:zoom dir="in"/>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latin typeface="Calibri" charset="0"/>
                <a:ea typeface="ＭＳ Ｐゴシック" charset="0"/>
                <a:cs typeface="ＭＳ Ｐゴシック" charset="0"/>
              </a:rPr>
              <a:t>Solution 2: Positional indexes</a:t>
            </a:r>
          </a:p>
        </p:txBody>
      </p:sp>
      <p:sp>
        <p:nvSpPr>
          <p:cNvPr id="61443" name="Rectangle 3"/>
          <p:cNvSpPr>
            <a:spLocks noGrp="1" noChangeArrowheads="1"/>
          </p:cNvSpPr>
          <p:nvPr>
            <p:ph idx="1"/>
          </p:nvPr>
        </p:nvSpPr>
        <p:spPr>
          <a:xfrm>
            <a:off x="683568" y="1556792"/>
            <a:ext cx="7927032" cy="4680520"/>
          </a:xfrm>
        </p:spPr>
        <p:txBody>
          <a:bodyPr/>
          <a:lstStyle/>
          <a:p>
            <a:pPr eaLnBrk="1" hangingPunct="1"/>
            <a:r>
              <a:rPr lang="en-US" dirty="0">
                <a:latin typeface="Calibri" charset="0"/>
                <a:ea typeface="ＭＳ Ｐゴシック" charset="0"/>
                <a:cs typeface="ＭＳ Ｐゴシック" charset="0"/>
              </a:rPr>
              <a:t>In the postings, store, for each </a:t>
            </a:r>
            <a:r>
              <a:rPr lang="en-US" b="1" i="1" dirty="0">
                <a:latin typeface="Calibri" charset="0"/>
                <a:ea typeface="ＭＳ Ｐゴシック" charset="0"/>
                <a:cs typeface="ＭＳ Ｐゴシック" charset="0"/>
              </a:rPr>
              <a:t>term </a:t>
            </a:r>
            <a:r>
              <a:rPr lang="en-US" dirty="0">
                <a:latin typeface="Calibri" charset="0"/>
                <a:ea typeface="ＭＳ Ｐゴシック" charset="0"/>
                <a:cs typeface="ＭＳ Ｐゴシック" charset="0"/>
              </a:rPr>
              <a:t>the position(s) in which tokens of it appear:</a:t>
            </a:r>
          </a:p>
          <a:p>
            <a:pPr eaLnBrk="1" hangingPunct="1"/>
            <a:endParaRPr lang="en-US" dirty="0">
              <a:latin typeface="Calibri" charset="0"/>
              <a:ea typeface="ＭＳ Ｐゴシック" charset="0"/>
              <a:cs typeface="ＭＳ Ｐゴシック" charset="0"/>
            </a:endParaRPr>
          </a:p>
          <a:p>
            <a:pPr lvl="1" eaLnBrk="1" hangingPunct="1">
              <a:buFont typeface="Wingdings" charset="0"/>
              <a:buNone/>
            </a:pPr>
            <a:r>
              <a:rPr lang="en-US" dirty="0">
                <a:latin typeface="Calibri" charset="0"/>
                <a:ea typeface="ＭＳ Ｐゴシック" charset="0"/>
              </a:rPr>
              <a:t>&lt;</a:t>
            </a:r>
            <a:r>
              <a:rPr lang="en-US" b="1" i="1" dirty="0">
                <a:latin typeface="Calibri" charset="0"/>
                <a:ea typeface="ＭＳ Ｐゴシック" charset="0"/>
              </a:rPr>
              <a:t>term</a:t>
            </a:r>
            <a:r>
              <a:rPr lang="en-US" i="1" dirty="0">
                <a:latin typeface="Calibri" charset="0"/>
                <a:ea typeface="ＭＳ Ｐゴシック" charset="0"/>
              </a:rPr>
              <a:t>, </a:t>
            </a:r>
            <a:r>
              <a:rPr lang="en-US" dirty="0">
                <a:latin typeface="Calibri" charset="0"/>
                <a:ea typeface="ＭＳ Ｐゴシック" charset="0"/>
              </a:rPr>
              <a:t>number of docs containing </a:t>
            </a:r>
            <a:r>
              <a:rPr lang="en-US" b="1" i="1" dirty="0">
                <a:latin typeface="Calibri" charset="0"/>
                <a:ea typeface="ＭＳ Ｐゴシック" charset="0"/>
              </a:rPr>
              <a:t>term</a:t>
            </a:r>
            <a:r>
              <a:rPr lang="en-US" dirty="0">
                <a:latin typeface="Calibri" charset="0"/>
                <a:ea typeface="ＭＳ Ｐゴシック" charset="0"/>
              </a:rPr>
              <a:t>;</a:t>
            </a:r>
          </a:p>
          <a:p>
            <a:pPr lvl="1" eaLnBrk="1" hangingPunct="1">
              <a:buFont typeface="Wingdings" charset="0"/>
              <a:buNone/>
            </a:pPr>
            <a:r>
              <a:rPr lang="en-US" i="1" dirty="0">
                <a:latin typeface="Calibri" charset="0"/>
                <a:ea typeface="ＭＳ Ｐゴシック" charset="0"/>
              </a:rPr>
              <a:t>doc1</a:t>
            </a:r>
            <a:r>
              <a:rPr lang="en-US" dirty="0">
                <a:latin typeface="Calibri" charset="0"/>
                <a:ea typeface="ＭＳ Ｐゴシック" charset="0"/>
              </a:rPr>
              <a:t>: position1, position2 … ;</a:t>
            </a:r>
          </a:p>
          <a:p>
            <a:pPr lvl="1" eaLnBrk="1" hangingPunct="1">
              <a:buFont typeface="Wingdings" charset="0"/>
              <a:buNone/>
            </a:pPr>
            <a:r>
              <a:rPr lang="en-US" i="1" dirty="0">
                <a:latin typeface="Calibri" charset="0"/>
                <a:ea typeface="ＭＳ Ｐゴシック" charset="0"/>
              </a:rPr>
              <a:t>doc2</a:t>
            </a:r>
            <a:r>
              <a:rPr lang="en-US" dirty="0">
                <a:latin typeface="Calibri" charset="0"/>
                <a:ea typeface="ＭＳ Ｐゴシック" charset="0"/>
              </a:rPr>
              <a:t>: position1, position2 … ;</a:t>
            </a:r>
          </a:p>
          <a:p>
            <a:pPr lvl="1" eaLnBrk="1" hangingPunct="1">
              <a:buFont typeface="Wingdings" charset="0"/>
              <a:buNone/>
            </a:pPr>
            <a:r>
              <a:rPr lang="en-US" dirty="0">
                <a:latin typeface="Calibri" charset="0"/>
                <a:ea typeface="ＭＳ Ｐゴシック" charset="0"/>
              </a:rPr>
              <a:t>etc.&gt;</a:t>
            </a:r>
          </a:p>
        </p:txBody>
      </p:sp>
      <p:sp>
        <p:nvSpPr>
          <p:cNvPr id="61444" name="TextBox 4"/>
          <p:cNvSpPr txBox="1">
            <a:spLocks noChangeArrowheads="1"/>
          </p:cNvSpPr>
          <p:nvPr/>
        </p:nvSpPr>
        <p:spPr bwMode="auto">
          <a:xfrm>
            <a:off x="7620000" y="-33338"/>
            <a:ext cx="1163638"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FBFCFF"/>
                </a:solidFill>
                <a:effectLst/>
                <a:uLnTx/>
                <a:uFillTx/>
                <a:latin typeface="Lucida Sans" charset="0"/>
                <a:ea typeface="ＭＳ Ｐゴシック" charset="0"/>
              </a:rPr>
              <a:t>Sec. 2.4.2</a:t>
            </a:r>
          </a:p>
        </p:txBody>
      </p:sp>
    </p:spTree>
    <p:extLst>
      <p:ext uri="{BB962C8B-B14F-4D97-AF65-F5344CB8AC3E}">
        <p14:creationId xmlns:p14="http://schemas.microsoft.com/office/powerpoint/2010/main" val="337029834"/>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4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4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144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4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A539C-FA43-0028-AD87-F81A2BDF668A}"/>
              </a:ext>
            </a:extLst>
          </p:cNvPr>
          <p:cNvSpPr>
            <a:spLocks noGrp="1"/>
          </p:cNvSpPr>
          <p:nvPr>
            <p:ph type="title"/>
          </p:nvPr>
        </p:nvSpPr>
        <p:spPr/>
        <p:txBody>
          <a:bodyPr/>
          <a:lstStyle/>
          <a:p>
            <a:r>
              <a:rPr lang="en-GB" dirty="0"/>
              <a:t>The Classical search model                                       </a:t>
            </a:r>
          </a:p>
        </p:txBody>
      </p:sp>
      <p:pic>
        <p:nvPicPr>
          <p:cNvPr id="36" name="Picture 35">
            <a:extLst>
              <a:ext uri="{FF2B5EF4-FFF2-40B4-BE49-F238E27FC236}">
                <a16:creationId xmlns:a16="http://schemas.microsoft.com/office/drawing/2014/main" id="{D6E13A6F-6603-DB2E-B613-59BD0F4B3BC4}"/>
              </a:ext>
            </a:extLst>
          </p:cNvPr>
          <p:cNvPicPr>
            <a:picLocks noChangeAspect="1"/>
          </p:cNvPicPr>
          <p:nvPr/>
        </p:nvPicPr>
        <p:blipFill>
          <a:blip r:embed="rId2"/>
          <a:stretch>
            <a:fillRect/>
          </a:stretch>
        </p:blipFill>
        <p:spPr>
          <a:xfrm>
            <a:off x="899592" y="1628800"/>
            <a:ext cx="7540713" cy="4463399"/>
          </a:xfrm>
          <a:prstGeom prst="rect">
            <a:avLst/>
          </a:prstGeom>
        </p:spPr>
      </p:pic>
    </p:spTree>
    <p:extLst>
      <p:ext uri="{BB962C8B-B14F-4D97-AF65-F5344CB8AC3E}">
        <p14:creationId xmlns:p14="http://schemas.microsoft.com/office/powerpoint/2010/main" val="2178225436"/>
      </p:ext>
    </p:extLst>
  </p:cSld>
  <p:clrMapOvr>
    <a:masterClrMapping/>
  </p:clrMapOvr>
  <p:transition spd="slow">
    <p:zoom dir="in"/>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atin typeface="Calibri" charset="0"/>
                <a:ea typeface="ＭＳ Ｐゴシック" charset="0"/>
                <a:cs typeface="ＭＳ Ｐゴシック" charset="0"/>
              </a:rPr>
              <a:t>Positional index example</a:t>
            </a:r>
          </a:p>
        </p:txBody>
      </p:sp>
      <p:sp>
        <p:nvSpPr>
          <p:cNvPr id="62467" name="Rectangle 3"/>
          <p:cNvSpPr>
            <a:spLocks noGrp="1" noChangeArrowheads="1"/>
          </p:cNvSpPr>
          <p:nvPr>
            <p:ph idx="1"/>
          </p:nvPr>
        </p:nvSpPr>
        <p:spPr>
          <a:xfrm>
            <a:off x="621060" y="4343400"/>
            <a:ext cx="8359080" cy="1600200"/>
          </a:xfrm>
        </p:spPr>
        <p:txBody>
          <a:bodyPr/>
          <a:lstStyle/>
          <a:p>
            <a:pPr eaLnBrk="1" hangingPunct="1"/>
            <a:r>
              <a:rPr lang="en-US" dirty="0">
                <a:latin typeface="Calibri" charset="0"/>
                <a:ea typeface="ＭＳ Ｐゴシック" charset="0"/>
                <a:cs typeface="ＭＳ Ｐゴシック" charset="0"/>
              </a:rPr>
              <a:t>For phrase queries, we use a merge algorithm recursively at the document level</a:t>
            </a:r>
          </a:p>
          <a:p>
            <a:pPr eaLnBrk="1" hangingPunct="1"/>
            <a:r>
              <a:rPr lang="en-US" dirty="0">
                <a:latin typeface="Calibri" charset="0"/>
                <a:ea typeface="ＭＳ Ｐゴシック" charset="0"/>
                <a:cs typeface="ＭＳ Ｐゴシック" charset="0"/>
              </a:rPr>
              <a:t>But we now need to deal with more than just equality</a:t>
            </a:r>
          </a:p>
        </p:txBody>
      </p:sp>
      <p:sp>
        <p:nvSpPr>
          <p:cNvPr id="62468" name="Text Box 4"/>
          <p:cNvSpPr txBox="1">
            <a:spLocks noChangeArrowheads="1"/>
          </p:cNvSpPr>
          <p:nvPr/>
        </p:nvSpPr>
        <p:spPr bwMode="auto">
          <a:xfrm>
            <a:off x="762000" y="1905000"/>
            <a:ext cx="5410200" cy="2227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a:ln>
                  <a:noFill/>
                </a:ln>
                <a:solidFill>
                  <a:prstClr val="black"/>
                </a:solidFill>
                <a:effectLst/>
                <a:uLnTx/>
                <a:uFillTx/>
                <a:latin typeface="Times New Roman" charset="0"/>
                <a:ea typeface="ＭＳ Ｐゴシック" charset="0"/>
              </a:rPr>
              <a:t>&lt;</a:t>
            </a:r>
            <a:r>
              <a:rPr kumimoji="0" lang="en-US" sz="2800" b="1" i="1" u="none" strike="noStrike" kern="1200" cap="none" spc="0" normalizeH="0" baseline="0" noProof="0">
                <a:ln>
                  <a:noFill/>
                </a:ln>
                <a:solidFill>
                  <a:prstClr val="black"/>
                </a:solidFill>
                <a:effectLst/>
                <a:uLnTx/>
                <a:uFillTx/>
                <a:latin typeface="Times New Roman" charset="0"/>
                <a:ea typeface="ＭＳ Ｐゴシック" charset="0"/>
              </a:rPr>
              <a:t>be</a:t>
            </a:r>
            <a:r>
              <a:rPr kumimoji="0" lang="en-US" sz="2800" b="0" i="0" u="none" strike="noStrike" kern="1200" cap="none" spc="0" normalizeH="0" baseline="0" noProof="0">
                <a:ln>
                  <a:noFill/>
                </a:ln>
                <a:solidFill>
                  <a:prstClr val="black"/>
                </a:solidFill>
                <a:effectLst/>
                <a:uLnTx/>
                <a:uFillTx/>
                <a:latin typeface="Times New Roman" charset="0"/>
                <a:ea typeface="ＭＳ Ｐゴシック" charset="0"/>
              </a:rPr>
              <a:t>: 993427;</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0" i="1" u="none" strike="noStrike" kern="1200" cap="none" spc="0" normalizeH="0" baseline="0" noProof="0">
                <a:ln>
                  <a:noFill/>
                </a:ln>
                <a:solidFill>
                  <a:srgbClr val="A40508"/>
                </a:solidFill>
                <a:effectLst/>
                <a:uLnTx/>
                <a:uFillTx/>
                <a:latin typeface="Times New Roman" charset="0"/>
                <a:ea typeface="ＭＳ Ｐゴシック" charset="0"/>
              </a:rPr>
              <a:t>1</a:t>
            </a:r>
            <a:r>
              <a:rPr kumimoji="0" lang="en-US" sz="2800" b="0" i="0" u="none" strike="noStrike" kern="1200" cap="none" spc="0" normalizeH="0" baseline="0" noProof="0">
                <a:ln>
                  <a:noFill/>
                </a:ln>
                <a:solidFill>
                  <a:prstClr val="black"/>
                </a:solidFill>
                <a:effectLst/>
                <a:uLnTx/>
                <a:uFillTx/>
                <a:latin typeface="Times New Roman" charset="0"/>
                <a:ea typeface="ＭＳ Ｐゴシック" charset="0"/>
              </a:rPr>
              <a:t>: 7, 18, 33, 72, 86, 231;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0" i="1" u="none" strike="noStrike" kern="1200" cap="none" spc="0" normalizeH="0" baseline="0" noProof="0">
                <a:ln>
                  <a:noFill/>
                </a:ln>
                <a:solidFill>
                  <a:srgbClr val="A40508"/>
                </a:solidFill>
                <a:effectLst/>
                <a:uLnTx/>
                <a:uFillTx/>
                <a:latin typeface="Times New Roman" charset="0"/>
                <a:ea typeface="ＭＳ Ｐゴシック" charset="0"/>
              </a:rPr>
              <a:t>2</a:t>
            </a:r>
            <a:r>
              <a:rPr kumimoji="0" lang="en-US" sz="2800" b="0" i="0" u="none" strike="noStrike" kern="1200" cap="none" spc="0" normalizeH="0" baseline="0" noProof="0">
                <a:ln>
                  <a:noFill/>
                </a:ln>
                <a:solidFill>
                  <a:prstClr val="black"/>
                </a:solidFill>
                <a:effectLst/>
                <a:uLnTx/>
                <a:uFillTx/>
                <a:latin typeface="Times New Roman" charset="0"/>
                <a:ea typeface="ＭＳ Ｐゴシック" charset="0"/>
              </a:rPr>
              <a:t>: 3, 149;</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0" i="1" u="none" strike="noStrike" kern="1200" cap="none" spc="0" normalizeH="0" baseline="0" noProof="0">
                <a:ln>
                  <a:noFill/>
                </a:ln>
                <a:solidFill>
                  <a:srgbClr val="A40508"/>
                </a:solidFill>
                <a:effectLst/>
                <a:uLnTx/>
                <a:uFillTx/>
                <a:latin typeface="Times New Roman" charset="0"/>
                <a:ea typeface="ＭＳ Ｐゴシック" charset="0"/>
              </a:rPr>
              <a:t>4</a:t>
            </a:r>
            <a:r>
              <a:rPr kumimoji="0" lang="en-US" sz="2800" b="0" i="0" u="none" strike="noStrike" kern="1200" cap="none" spc="0" normalizeH="0" baseline="0" noProof="0">
                <a:ln>
                  <a:noFill/>
                </a:ln>
                <a:solidFill>
                  <a:prstClr val="black"/>
                </a:solidFill>
                <a:effectLst/>
                <a:uLnTx/>
                <a:uFillTx/>
                <a:latin typeface="Times New Roman" charset="0"/>
                <a:ea typeface="ＭＳ Ｐゴシック" charset="0"/>
              </a:rPr>
              <a:t>: 17, 191, 291, 430, 434;</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0" i="1" u="none" strike="noStrike" kern="1200" cap="none" spc="0" normalizeH="0" baseline="0" noProof="0">
                <a:ln>
                  <a:noFill/>
                </a:ln>
                <a:solidFill>
                  <a:srgbClr val="A40508"/>
                </a:solidFill>
                <a:effectLst/>
                <a:uLnTx/>
                <a:uFillTx/>
                <a:latin typeface="Times New Roman" charset="0"/>
                <a:ea typeface="ＭＳ Ｐゴシック" charset="0"/>
              </a:rPr>
              <a:t>5</a:t>
            </a:r>
            <a:r>
              <a:rPr kumimoji="0" lang="en-US" sz="2800" b="0" i="0" u="none" strike="noStrike" kern="1200" cap="none" spc="0" normalizeH="0" baseline="0" noProof="0">
                <a:ln>
                  <a:noFill/>
                </a:ln>
                <a:solidFill>
                  <a:prstClr val="black"/>
                </a:solidFill>
                <a:effectLst/>
                <a:uLnTx/>
                <a:uFillTx/>
                <a:latin typeface="Times New Roman" charset="0"/>
                <a:ea typeface="ＭＳ Ｐゴシック" charset="0"/>
              </a:rPr>
              <a:t>: 363, 367, …&gt;</a:t>
            </a:r>
          </a:p>
        </p:txBody>
      </p:sp>
      <p:sp>
        <p:nvSpPr>
          <p:cNvPr id="62469" name="AutoShape 5"/>
          <p:cNvSpPr>
            <a:spLocks noChangeArrowheads="1"/>
          </p:cNvSpPr>
          <p:nvPr/>
        </p:nvSpPr>
        <p:spPr bwMode="auto">
          <a:xfrm>
            <a:off x="4800600" y="2438400"/>
            <a:ext cx="4113213" cy="1371600"/>
          </a:xfrm>
          <a:prstGeom prst="leftArrowCallout">
            <a:avLst>
              <a:gd name="adj1" fmla="val 25000"/>
              <a:gd name="adj2" fmla="val 25000"/>
              <a:gd name="adj3" fmla="val 49981"/>
              <a:gd name="adj4" fmla="val 66667"/>
            </a:avLst>
          </a:prstGeom>
          <a:solidFill>
            <a:schemeClr val="accent1">
              <a:alpha val="50195"/>
            </a:schemeClr>
          </a:solidFill>
          <a:ln w="9525">
            <a:solidFill>
              <a:schemeClr val="tx1"/>
            </a:solidFill>
            <a:miter lim="800000"/>
            <a:headEnd/>
            <a:tailE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imes New Roman" charset="0"/>
                <a:ea typeface="ＭＳ Ｐゴシック" charset="0"/>
              </a:rPr>
              <a:t>Which of docs </a:t>
            </a:r>
            <a:r>
              <a:rPr kumimoji="0" lang="en-US" sz="2400" b="0" i="0" u="none" strike="noStrike" kern="1200" cap="none" spc="0" normalizeH="0" baseline="0" noProof="0" dirty="0">
                <a:ln>
                  <a:noFill/>
                </a:ln>
                <a:solidFill>
                  <a:srgbClr val="A40508"/>
                </a:solidFill>
                <a:effectLst/>
                <a:uLnTx/>
                <a:uFillTx/>
                <a:latin typeface="Times New Roman" charset="0"/>
                <a:ea typeface="ＭＳ Ｐゴシック" charset="0"/>
              </a:rPr>
              <a:t>1,2,4,5</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imes New Roman" charset="0"/>
                <a:ea typeface="ＭＳ Ｐゴシック" charset="0"/>
              </a:rPr>
              <a:t>could contain “</a:t>
            </a:r>
            <a:r>
              <a:rPr kumimoji="0" lang="en-US" sz="2400" b="1" i="1" u="none" strike="noStrike" kern="1200" cap="none" spc="0" normalizeH="0" baseline="0" noProof="0" dirty="0">
                <a:ln>
                  <a:noFill/>
                </a:ln>
                <a:solidFill>
                  <a:prstClr val="black"/>
                </a:solidFill>
                <a:effectLst/>
                <a:uLnTx/>
                <a:uFillTx/>
                <a:latin typeface="Times New Roman" charset="0"/>
                <a:ea typeface="ＭＳ Ｐゴシック" charset="0"/>
              </a:rPr>
              <a:t>to be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1" u="none" strike="noStrike" kern="1200" cap="none" spc="0" normalizeH="0" baseline="0" noProof="0" dirty="0">
                <a:ln>
                  <a:noFill/>
                </a:ln>
                <a:solidFill>
                  <a:prstClr val="black"/>
                </a:solidFill>
                <a:effectLst/>
                <a:uLnTx/>
                <a:uFillTx/>
                <a:latin typeface="Times New Roman" charset="0"/>
                <a:ea typeface="ＭＳ Ｐゴシック" charset="0"/>
              </a:rPr>
              <a:t>or not to be</a:t>
            </a:r>
            <a:r>
              <a:rPr kumimoji="0" lang="en-US" sz="2400" b="0" i="0" u="none" strike="noStrike" kern="1200" cap="none" spc="0" normalizeH="0" baseline="0" noProof="0" dirty="0">
                <a:ln>
                  <a:noFill/>
                </a:ln>
                <a:solidFill>
                  <a:prstClr val="black"/>
                </a:solidFill>
                <a:effectLst/>
                <a:uLnTx/>
                <a:uFillTx/>
                <a:latin typeface="Times New Roman" charset="0"/>
                <a:ea typeface="ＭＳ Ｐゴシック" charset="0"/>
              </a:rPr>
              <a:t>”?</a:t>
            </a:r>
          </a:p>
        </p:txBody>
      </p:sp>
      <p:sp>
        <p:nvSpPr>
          <p:cNvPr id="62470" name="TextBox 4"/>
          <p:cNvSpPr txBox="1">
            <a:spLocks noChangeArrowheads="1"/>
          </p:cNvSpPr>
          <p:nvPr/>
        </p:nvSpPr>
        <p:spPr bwMode="auto">
          <a:xfrm>
            <a:off x="7620000" y="-33338"/>
            <a:ext cx="1163638"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FBFCFF"/>
                </a:solidFill>
                <a:effectLst/>
                <a:uLnTx/>
                <a:uFillTx/>
                <a:latin typeface="Lucida Sans" charset="0"/>
                <a:ea typeface="ＭＳ Ｐゴシック" charset="0"/>
              </a:rPr>
              <a:t>Sec. 2.4.2</a:t>
            </a:r>
          </a:p>
        </p:txBody>
      </p:sp>
    </p:spTree>
    <p:extLst>
      <p:ext uri="{BB962C8B-B14F-4D97-AF65-F5344CB8AC3E}">
        <p14:creationId xmlns:p14="http://schemas.microsoft.com/office/powerpoint/2010/main" val="2290708144"/>
      </p:ext>
    </p:extLst>
  </p:cSld>
  <p:clrMapOvr>
    <a:masterClrMapping/>
  </p:clrMapOvr>
  <p:transition spd="slow">
    <p:zoom dir="in"/>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a:latin typeface="Calibri" charset="0"/>
                <a:ea typeface="ＭＳ Ｐゴシック" charset="0"/>
                <a:cs typeface="ＭＳ Ｐゴシック" charset="0"/>
              </a:rPr>
              <a:t>Processing a phrase query</a:t>
            </a:r>
          </a:p>
        </p:txBody>
      </p:sp>
      <p:sp>
        <p:nvSpPr>
          <p:cNvPr id="63491" name="Rectangle 3"/>
          <p:cNvSpPr>
            <a:spLocks noGrp="1" noChangeArrowheads="1"/>
          </p:cNvSpPr>
          <p:nvPr>
            <p:ph idx="1"/>
          </p:nvPr>
        </p:nvSpPr>
        <p:spPr>
          <a:xfrm>
            <a:off x="827584" y="1484784"/>
            <a:ext cx="7783016" cy="4680520"/>
          </a:xfrm>
        </p:spPr>
        <p:txBody>
          <a:bodyPr/>
          <a:lstStyle/>
          <a:p>
            <a:pPr eaLnBrk="1" hangingPunct="1">
              <a:lnSpc>
                <a:spcPct val="90000"/>
              </a:lnSpc>
            </a:pPr>
            <a:r>
              <a:rPr lang="en-US" dirty="0">
                <a:latin typeface="Calibri" charset="0"/>
                <a:ea typeface="ＭＳ Ｐゴシック" charset="0"/>
                <a:cs typeface="ＭＳ Ｐゴシック" charset="0"/>
              </a:rPr>
              <a:t>Extract inverted index entries for each distinct term: </a:t>
            </a:r>
            <a:r>
              <a:rPr lang="en-US" b="1" i="1" dirty="0">
                <a:latin typeface="Calibri" charset="0"/>
                <a:ea typeface="ＭＳ Ｐゴシック" charset="0"/>
                <a:cs typeface="ＭＳ Ｐゴシック" charset="0"/>
              </a:rPr>
              <a:t>to, be, or, not.</a:t>
            </a:r>
          </a:p>
          <a:p>
            <a:pPr eaLnBrk="1" hangingPunct="1">
              <a:lnSpc>
                <a:spcPct val="90000"/>
              </a:lnSpc>
            </a:pPr>
            <a:r>
              <a:rPr lang="en-US" dirty="0">
                <a:latin typeface="Calibri" charset="0"/>
                <a:ea typeface="ＭＳ Ｐゴシック" charset="0"/>
                <a:cs typeface="ＭＳ Ｐゴシック" charset="0"/>
              </a:rPr>
              <a:t>Merge their </a:t>
            </a:r>
            <a:r>
              <a:rPr lang="en-US" i="1" dirty="0" err="1">
                <a:latin typeface="Calibri" charset="0"/>
                <a:ea typeface="ＭＳ Ｐゴシック" charset="0"/>
                <a:cs typeface="ＭＳ Ｐゴシック" charset="0"/>
              </a:rPr>
              <a:t>doc:position</a:t>
            </a:r>
            <a:r>
              <a:rPr lang="en-US" dirty="0">
                <a:latin typeface="Calibri" charset="0"/>
                <a:ea typeface="ＭＳ Ｐゴシック" charset="0"/>
                <a:cs typeface="ＭＳ Ｐゴシック" charset="0"/>
              </a:rPr>
              <a:t> lists to enumerate all positions with “</a:t>
            </a:r>
            <a:r>
              <a:rPr lang="en-US" b="1" i="1" dirty="0">
                <a:latin typeface="Calibri" charset="0"/>
                <a:ea typeface="ＭＳ Ｐゴシック" charset="0"/>
                <a:cs typeface="ＭＳ Ｐゴシック" charset="0"/>
              </a:rPr>
              <a:t>to be or not to be</a:t>
            </a:r>
            <a:r>
              <a:rPr lang="en-US" dirty="0">
                <a:latin typeface="Calibri" charset="0"/>
                <a:ea typeface="ＭＳ Ｐゴシック" charset="0"/>
                <a:cs typeface="ＭＳ Ｐゴシック" charset="0"/>
              </a:rPr>
              <a:t>”.</a:t>
            </a:r>
          </a:p>
          <a:p>
            <a:pPr lvl="1" eaLnBrk="1" hangingPunct="1">
              <a:lnSpc>
                <a:spcPct val="90000"/>
              </a:lnSpc>
              <a:spcBef>
                <a:spcPct val="50000"/>
              </a:spcBef>
            </a:pPr>
            <a:r>
              <a:rPr lang="en-US" b="1" i="1" dirty="0">
                <a:latin typeface="Calibri" charset="0"/>
                <a:ea typeface="ＭＳ Ｐゴシック" charset="0"/>
              </a:rPr>
              <a:t>to</a:t>
            </a:r>
            <a:r>
              <a:rPr lang="en-US" i="1" dirty="0">
                <a:latin typeface="Calibri" charset="0"/>
                <a:ea typeface="ＭＳ Ｐゴシック" charset="0"/>
              </a:rPr>
              <a:t>: </a:t>
            </a:r>
          </a:p>
          <a:p>
            <a:pPr lvl="2" eaLnBrk="1" hangingPunct="1">
              <a:lnSpc>
                <a:spcPct val="90000"/>
              </a:lnSpc>
              <a:spcBef>
                <a:spcPct val="50000"/>
              </a:spcBef>
            </a:pPr>
            <a:r>
              <a:rPr lang="en-US" sz="2400" i="1" dirty="0">
                <a:latin typeface="Calibri" charset="0"/>
                <a:ea typeface="ＭＳ Ｐゴシック" charset="0"/>
              </a:rPr>
              <a:t>2</a:t>
            </a:r>
            <a:r>
              <a:rPr lang="en-US" sz="2400" dirty="0">
                <a:latin typeface="Calibri" charset="0"/>
                <a:ea typeface="ＭＳ Ｐゴシック" charset="0"/>
              </a:rPr>
              <a:t>:1,17,74,222,551;</a:t>
            </a:r>
            <a:r>
              <a:rPr lang="en-US" sz="2400" i="1" dirty="0">
                <a:latin typeface="Calibri" charset="0"/>
                <a:ea typeface="ＭＳ Ｐゴシック" charset="0"/>
              </a:rPr>
              <a:t> </a:t>
            </a:r>
            <a:r>
              <a:rPr lang="en-US" sz="2400" i="1" dirty="0">
                <a:solidFill>
                  <a:srgbClr val="990033"/>
                </a:solidFill>
                <a:latin typeface="Calibri" charset="0"/>
                <a:ea typeface="ＭＳ Ｐゴシック" charset="0"/>
              </a:rPr>
              <a:t>4</a:t>
            </a:r>
            <a:r>
              <a:rPr lang="en-US" sz="2400" dirty="0">
                <a:solidFill>
                  <a:srgbClr val="990033"/>
                </a:solidFill>
                <a:latin typeface="Calibri" charset="0"/>
                <a:ea typeface="ＭＳ Ｐゴシック" charset="0"/>
              </a:rPr>
              <a:t>:8,16,190,429,433;</a:t>
            </a:r>
            <a:r>
              <a:rPr lang="en-US" sz="2400" dirty="0">
                <a:latin typeface="Calibri" charset="0"/>
                <a:ea typeface="ＭＳ Ｐゴシック" charset="0"/>
              </a:rPr>
              <a:t> </a:t>
            </a:r>
            <a:r>
              <a:rPr lang="en-US" sz="2400" i="1" dirty="0">
                <a:latin typeface="Calibri" charset="0"/>
                <a:ea typeface="ＭＳ Ｐゴシック" charset="0"/>
              </a:rPr>
              <a:t>7</a:t>
            </a:r>
            <a:r>
              <a:rPr lang="en-US" sz="2400" dirty="0">
                <a:latin typeface="Calibri" charset="0"/>
                <a:ea typeface="ＭＳ Ｐゴシック" charset="0"/>
              </a:rPr>
              <a:t>:13,23,191; ...</a:t>
            </a:r>
          </a:p>
          <a:p>
            <a:pPr lvl="1" eaLnBrk="1" hangingPunct="1">
              <a:lnSpc>
                <a:spcPct val="90000"/>
              </a:lnSpc>
              <a:spcBef>
                <a:spcPct val="50000"/>
              </a:spcBef>
            </a:pPr>
            <a:r>
              <a:rPr lang="en-US" b="1" i="1" dirty="0">
                <a:latin typeface="Calibri" charset="0"/>
                <a:ea typeface="ＭＳ Ｐゴシック" charset="0"/>
              </a:rPr>
              <a:t>be</a:t>
            </a:r>
            <a:r>
              <a:rPr lang="en-US" i="1" dirty="0">
                <a:latin typeface="Calibri" charset="0"/>
                <a:ea typeface="ＭＳ Ｐゴシック" charset="0"/>
              </a:rPr>
              <a:t>:  </a:t>
            </a:r>
          </a:p>
          <a:p>
            <a:pPr lvl="2" eaLnBrk="1" hangingPunct="1">
              <a:lnSpc>
                <a:spcPct val="90000"/>
              </a:lnSpc>
              <a:spcBef>
                <a:spcPct val="50000"/>
              </a:spcBef>
            </a:pPr>
            <a:r>
              <a:rPr lang="en-US" sz="2400" i="1" dirty="0">
                <a:latin typeface="Calibri" charset="0"/>
                <a:ea typeface="ＭＳ Ｐゴシック" charset="0"/>
              </a:rPr>
              <a:t>1</a:t>
            </a:r>
            <a:r>
              <a:rPr lang="en-US" sz="2400" dirty="0">
                <a:latin typeface="Calibri" charset="0"/>
                <a:ea typeface="ＭＳ Ｐゴシック" charset="0"/>
              </a:rPr>
              <a:t>:17,19; </a:t>
            </a:r>
            <a:r>
              <a:rPr lang="en-US" sz="2400" i="1" dirty="0">
                <a:solidFill>
                  <a:srgbClr val="990033"/>
                </a:solidFill>
                <a:latin typeface="Calibri" charset="0"/>
                <a:ea typeface="ＭＳ Ｐゴシック" charset="0"/>
              </a:rPr>
              <a:t>4</a:t>
            </a:r>
            <a:r>
              <a:rPr lang="en-US" sz="2400" dirty="0">
                <a:solidFill>
                  <a:srgbClr val="990033"/>
                </a:solidFill>
                <a:latin typeface="Calibri" charset="0"/>
                <a:ea typeface="ＭＳ Ｐゴシック" charset="0"/>
              </a:rPr>
              <a:t>:17,191,291,430,434;</a:t>
            </a:r>
            <a:r>
              <a:rPr lang="en-US" sz="2400" dirty="0">
                <a:latin typeface="Calibri" charset="0"/>
                <a:ea typeface="ＭＳ Ｐゴシック" charset="0"/>
              </a:rPr>
              <a:t> </a:t>
            </a:r>
            <a:r>
              <a:rPr lang="en-US" sz="2400" i="1" dirty="0">
                <a:latin typeface="Calibri" charset="0"/>
                <a:ea typeface="ＭＳ Ｐゴシック" charset="0"/>
              </a:rPr>
              <a:t>5</a:t>
            </a:r>
            <a:r>
              <a:rPr lang="en-US" sz="2400" dirty="0">
                <a:latin typeface="Calibri" charset="0"/>
                <a:ea typeface="ＭＳ Ｐゴシック" charset="0"/>
              </a:rPr>
              <a:t>:14,19,101; ...</a:t>
            </a:r>
          </a:p>
          <a:p>
            <a:pPr eaLnBrk="1" hangingPunct="1">
              <a:lnSpc>
                <a:spcPct val="90000"/>
              </a:lnSpc>
              <a:spcBef>
                <a:spcPct val="50000"/>
              </a:spcBef>
            </a:pPr>
            <a:r>
              <a:rPr lang="en-US" dirty="0">
                <a:latin typeface="Calibri" charset="0"/>
                <a:ea typeface="ＭＳ Ｐゴシック" charset="0"/>
                <a:cs typeface="ＭＳ Ｐゴシック" charset="0"/>
              </a:rPr>
              <a:t>Same general method for proximity searches</a:t>
            </a:r>
            <a:endParaRPr lang="en-US" b="1" i="1" dirty="0">
              <a:latin typeface="Calibri" charset="0"/>
              <a:ea typeface="ＭＳ Ｐゴシック" charset="0"/>
              <a:cs typeface="ＭＳ Ｐゴシック" charset="0"/>
            </a:endParaRPr>
          </a:p>
        </p:txBody>
      </p:sp>
      <p:sp>
        <p:nvSpPr>
          <p:cNvPr id="63492" name="TextBox 4"/>
          <p:cNvSpPr txBox="1">
            <a:spLocks noChangeArrowheads="1"/>
          </p:cNvSpPr>
          <p:nvPr/>
        </p:nvSpPr>
        <p:spPr bwMode="auto">
          <a:xfrm>
            <a:off x="7620000" y="-33338"/>
            <a:ext cx="1163638"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FBFCFF"/>
                </a:solidFill>
                <a:effectLst/>
                <a:uLnTx/>
                <a:uFillTx/>
                <a:latin typeface="Lucida Sans" charset="0"/>
                <a:ea typeface="ＭＳ Ｐゴシック" charset="0"/>
              </a:rPr>
              <a:t>Sec. 2.4.2</a:t>
            </a:r>
          </a:p>
        </p:txBody>
      </p:sp>
    </p:spTree>
    <p:extLst>
      <p:ext uri="{BB962C8B-B14F-4D97-AF65-F5344CB8AC3E}">
        <p14:creationId xmlns:p14="http://schemas.microsoft.com/office/powerpoint/2010/main" val="2009845148"/>
      </p:ext>
    </p:extLst>
  </p:cSld>
  <p:clrMapOvr>
    <a:masterClrMapping/>
  </p:clrMapOvr>
  <p:transition spd="slow">
    <p:zoom dir="in"/>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a:latin typeface="Calibri" charset="0"/>
                <a:ea typeface="ＭＳ Ｐゴシック" charset="0"/>
                <a:cs typeface="ＭＳ Ｐゴシック" charset="0"/>
              </a:rPr>
              <a:t>Proximity queries</a:t>
            </a:r>
          </a:p>
        </p:txBody>
      </p:sp>
      <p:sp>
        <p:nvSpPr>
          <p:cNvPr id="64515" name="Rectangle 3"/>
          <p:cNvSpPr>
            <a:spLocks noGrp="1" noChangeArrowheads="1"/>
          </p:cNvSpPr>
          <p:nvPr>
            <p:ph idx="1"/>
          </p:nvPr>
        </p:nvSpPr>
        <p:spPr>
          <a:xfrm>
            <a:off x="611560" y="1556792"/>
            <a:ext cx="7999040" cy="4680520"/>
          </a:xfrm>
        </p:spPr>
        <p:txBody>
          <a:bodyPr/>
          <a:lstStyle/>
          <a:p>
            <a:pPr eaLnBrk="1" hangingPunct="1"/>
            <a:r>
              <a:rPr lang="en-US" dirty="0">
                <a:solidFill>
                  <a:schemeClr val="tx2"/>
                </a:solidFill>
                <a:latin typeface="Calibri" charset="0"/>
                <a:ea typeface="ＭＳ Ｐゴシック" charset="0"/>
                <a:cs typeface="Arial" charset="0"/>
              </a:rPr>
              <a:t>LIMIT! /3 STATUTE /3 FEDERAL /2 TORT </a:t>
            </a:r>
          </a:p>
          <a:p>
            <a:pPr lvl="1" eaLnBrk="1" hangingPunct="1"/>
            <a:r>
              <a:rPr lang="en-US" dirty="0">
                <a:latin typeface="Calibri" charset="0"/>
                <a:ea typeface="ＭＳ Ｐゴシック" charset="0"/>
                <a:cs typeface="Arial" charset="0"/>
              </a:rPr>
              <a:t>Again, here, /</a:t>
            </a:r>
            <a:r>
              <a:rPr lang="en-US" i="1" dirty="0">
                <a:latin typeface="Calibri" charset="0"/>
                <a:ea typeface="ＭＳ Ｐゴシック" charset="0"/>
                <a:cs typeface="Arial" charset="0"/>
              </a:rPr>
              <a:t>k</a:t>
            </a:r>
            <a:r>
              <a:rPr lang="en-US" dirty="0">
                <a:latin typeface="Calibri" charset="0"/>
                <a:ea typeface="ＭＳ Ｐゴシック" charset="0"/>
                <a:cs typeface="Arial" charset="0"/>
              </a:rPr>
              <a:t> means “within </a:t>
            </a:r>
            <a:r>
              <a:rPr lang="en-US" i="1" dirty="0">
                <a:latin typeface="Calibri" charset="0"/>
                <a:ea typeface="ＭＳ Ｐゴシック" charset="0"/>
                <a:cs typeface="Arial" charset="0"/>
              </a:rPr>
              <a:t>k</a:t>
            </a:r>
            <a:r>
              <a:rPr lang="en-US" dirty="0">
                <a:latin typeface="Calibri" charset="0"/>
                <a:ea typeface="ＭＳ Ｐゴシック" charset="0"/>
                <a:cs typeface="Arial" charset="0"/>
              </a:rPr>
              <a:t> words of”.</a:t>
            </a:r>
          </a:p>
          <a:p>
            <a:pPr eaLnBrk="1" hangingPunct="1"/>
            <a:r>
              <a:rPr lang="en-US" dirty="0">
                <a:latin typeface="Calibri" charset="0"/>
                <a:ea typeface="ＭＳ Ｐゴシック" charset="0"/>
                <a:cs typeface="Arial" charset="0"/>
              </a:rPr>
              <a:t>Clearly, positional indexes can be used for such queries; </a:t>
            </a:r>
            <a:r>
              <a:rPr lang="en-US" dirty="0" err="1">
                <a:latin typeface="Calibri" charset="0"/>
                <a:ea typeface="ＭＳ Ｐゴシック" charset="0"/>
                <a:cs typeface="Arial" charset="0"/>
              </a:rPr>
              <a:t>biword</a:t>
            </a:r>
            <a:r>
              <a:rPr lang="en-US" dirty="0">
                <a:latin typeface="Calibri" charset="0"/>
                <a:ea typeface="ＭＳ Ｐゴシック" charset="0"/>
                <a:cs typeface="Arial" charset="0"/>
              </a:rPr>
              <a:t> indexes cannot.</a:t>
            </a:r>
          </a:p>
          <a:p>
            <a:pPr eaLnBrk="1" hangingPunct="1"/>
            <a:r>
              <a:rPr lang="en-US" dirty="0">
                <a:latin typeface="Calibri" charset="0"/>
                <a:ea typeface="ＭＳ Ｐゴシック" charset="0"/>
                <a:cs typeface="Arial" charset="0"/>
              </a:rPr>
              <a:t>Exercise: Adapt the linear merge of postings to handle proximity queries.  Can you make it work for any value of </a:t>
            </a:r>
            <a:r>
              <a:rPr lang="en-US" i="1" dirty="0">
                <a:latin typeface="Calibri" charset="0"/>
                <a:ea typeface="ＭＳ Ｐゴシック" charset="0"/>
                <a:cs typeface="Arial" charset="0"/>
              </a:rPr>
              <a:t>k</a:t>
            </a:r>
            <a:r>
              <a:rPr lang="en-US" dirty="0">
                <a:latin typeface="Calibri" charset="0"/>
                <a:ea typeface="ＭＳ Ｐゴシック" charset="0"/>
                <a:cs typeface="Arial" charset="0"/>
              </a:rPr>
              <a:t>?</a:t>
            </a:r>
          </a:p>
          <a:p>
            <a:pPr lvl="1" eaLnBrk="1" hangingPunct="1"/>
            <a:r>
              <a:rPr lang="en-US" dirty="0">
                <a:latin typeface="Calibri" charset="0"/>
                <a:ea typeface="ＭＳ Ｐゴシック" charset="0"/>
                <a:cs typeface="Arial" charset="0"/>
              </a:rPr>
              <a:t>This is a little tricky to do correctly and efficiently</a:t>
            </a:r>
          </a:p>
          <a:p>
            <a:pPr lvl="1" eaLnBrk="1" hangingPunct="1"/>
            <a:r>
              <a:rPr lang="en-US" dirty="0">
                <a:latin typeface="Calibri" charset="0"/>
                <a:ea typeface="ＭＳ Ｐゴシック" charset="0"/>
                <a:cs typeface="Arial" charset="0"/>
              </a:rPr>
              <a:t>See Figure 2.12 of </a:t>
            </a:r>
            <a:r>
              <a:rPr lang="en-US" i="1" dirty="0">
                <a:latin typeface="Calibri" charset="0"/>
                <a:ea typeface="ＭＳ Ｐゴシック" charset="0"/>
                <a:cs typeface="Arial" charset="0"/>
              </a:rPr>
              <a:t>IIR</a:t>
            </a:r>
          </a:p>
        </p:txBody>
      </p:sp>
      <p:sp>
        <p:nvSpPr>
          <p:cNvPr id="64516" name="TextBox 4"/>
          <p:cNvSpPr txBox="1">
            <a:spLocks noChangeArrowheads="1"/>
          </p:cNvSpPr>
          <p:nvPr/>
        </p:nvSpPr>
        <p:spPr bwMode="auto">
          <a:xfrm>
            <a:off x="7620000" y="-33338"/>
            <a:ext cx="1163638"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FBFCFF"/>
                </a:solidFill>
                <a:effectLst/>
                <a:uLnTx/>
                <a:uFillTx/>
                <a:latin typeface="Lucida Sans" charset="0"/>
                <a:ea typeface="ＭＳ Ｐゴシック" charset="0"/>
              </a:rPr>
              <a:t>Sec. 2.4.2</a:t>
            </a:r>
          </a:p>
        </p:txBody>
      </p:sp>
    </p:spTree>
    <p:extLst>
      <p:ext uri="{BB962C8B-B14F-4D97-AF65-F5344CB8AC3E}">
        <p14:creationId xmlns:p14="http://schemas.microsoft.com/office/powerpoint/2010/main" val="2102719855"/>
      </p:ext>
    </p:extLst>
  </p:cSld>
  <p:clrMapOvr>
    <a:masterClrMapping/>
  </p:clrMapOvr>
  <p:transition spd="slow">
    <p:zoom dir="in"/>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a:latin typeface="Calibri" charset="0"/>
                <a:ea typeface="ＭＳ Ｐゴシック" charset="0"/>
                <a:cs typeface="ＭＳ Ｐゴシック" charset="0"/>
              </a:rPr>
              <a:t>Positional index size</a:t>
            </a:r>
          </a:p>
        </p:txBody>
      </p:sp>
      <p:sp>
        <p:nvSpPr>
          <p:cNvPr id="65540" name="Rectangle 4"/>
          <p:cNvSpPr>
            <a:spLocks noGrp="1" noChangeArrowheads="1"/>
          </p:cNvSpPr>
          <p:nvPr>
            <p:ph idx="1"/>
          </p:nvPr>
        </p:nvSpPr>
        <p:spPr>
          <a:xfrm>
            <a:off x="971600" y="1556792"/>
            <a:ext cx="7639000" cy="4680520"/>
          </a:xfrm>
        </p:spPr>
        <p:txBody>
          <a:bodyPr/>
          <a:lstStyle/>
          <a:p>
            <a:pPr eaLnBrk="1" hangingPunct="1"/>
            <a:r>
              <a:rPr lang="en-US" dirty="0">
                <a:latin typeface="Calibri" charset="0"/>
                <a:ea typeface="ＭＳ Ｐゴシック" charset="0"/>
                <a:cs typeface="ＭＳ Ｐゴシック" charset="0"/>
              </a:rPr>
              <a:t>A positional index expands postings storage </a:t>
            </a:r>
            <a:r>
              <a:rPr lang="en-US" i="1" dirty="0">
                <a:latin typeface="Calibri" charset="0"/>
                <a:ea typeface="ＭＳ Ｐゴシック" charset="0"/>
                <a:cs typeface="ＭＳ Ｐゴシック" charset="0"/>
              </a:rPr>
              <a:t>substantially</a:t>
            </a:r>
          </a:p>
          <a:p>
            <a:pPr lvl="1" eaLnBrk="1" hangingPunct="1"/>
            <a:r>
              <a:rPr lang="en-US" dirty="0">
                <a:latin typeface="Calibri" charset="0"/>
                <a:ea typeface="ＭＳ Ｐゴシック" charset="0"/>
                <a:cs typeface="ＭＳ Ｐゴシック" charset="0"/>
              </a:rPr>
              <a:t>Even though indices can be compressed</a:t>
            </a:r>
          </a:p>
          <a:p>
            <a:pPr eaLnBrk="1" hangingPunct="1"/>
            <a:r>
              <a:rPr lang="en-US" dirty="0">
                <a:latin typeface="Calibri" charset="0"/>
                <a:ea typeface="ＭＳ Ｐゴシック" charset="0"/>
                <a:cs typeface="ＭＳ Ｐゴシック" charset="0"/>
              </a:rPr>
              <a:t>Nevertheless, a positional index is now standardly used because of the power and usefulness of phrase and proximity queries … whether used explicitly or implicitly in a ranking retrieval system.</a:t>
            </a:r>
          </a:p>
        </p:txBody>
      </p:sp>
      <p:sp>
        <p:nvSpPr>
          <p:cNvPr id="65539" name="Rectangle 3"/>
          <p:cNvSpPr>
            <a:spLocks noChangeArrowheads="1"/>
          </p:cNvSpPr>
          <p:nvPr/>
        </p:nvSpPr>
        <p:spPr bwMode="auto">
          <a:xfrm>
            <a:off x="685800" y="4419600"/>
            <a:ext cx="7772400" cy="2209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marR="0" lvl="0" indent="-342900" algn="l" defTabSz="914400" rtl="0" eaLnBrk="1" fontAlgn="base" latinLnBrk="0" hangingPunct="1">
              <a:lnSpc>
                <a:spcPct val="100000"/>
              </a:lnSpc>
              <a:spcBef>
                <a:spcPct val="20000"/>
              </a:spcBef>
              <a:spcAft>
                <a:spcPct val="0"/>
              </a:spcAft>
              <a:buClr>
                <a:srgbClr val="A50021"/>
              </a:buClr>
              <a:buSzPct val="60000"/>
              <a:buFont typeface="Wingdings" charset="0"/>
              <a:buChar char="n"/>
              <a:tabLst/>
              <a:defRPr/>
            </a:pPr>
            <a:endParaRPr kumimoji="0" lang="en-US" sz="2600" b="0" i="0" u="none" strike="noStrike" kern="1200" cap="none" spc="0" normalizeH="0" baseline="0" noProof="0">
              <a:ln>
                <a:noFill/>
              </a:ln>
              <a:solidFill>
                <a:prstClr val="black"/>
              </a:solidFill>
              <a:effectLst/>
              <a:uLnTx/>
              <a:uFillTx/>
              <a:latin typeface="Lucida Sans" charset="0"/>
              <a:ea typeface="ＭＳ Ｐゴシック" charset="0"/>
            </a:endParaRPr>
          </a:p>
        </p:txBody>
      </p:sp>
      <p:sp>
        <p:nvSpPr>
          <p:cNvPr id="65541" name="TextBox 4"/>
          <p:cNvSpPr txBox="1">
            <a:spLocks noChangeArrowheads="1"/>
          </p:cNvSpPr>
          <p:nvPr/>
        </p:nvSpPr>
        <p:spPr bwMode="auto">
          <a:xfrm>
            <a:off x="7620000" y="-33338"/>
            <a:ext cx="1163638"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FBFCFF"/>
                </a:solidFill>
                <a:effectLst/>
                <a:uLnTx/>
                <a:uFillTx/>
                <a:latin typeface="Lucida Sans" charset="0"/>
                <a:ea typeface="ＭＳ Ｐゴシック" charset="0"/>
              </a:rPr>
              <a:t>Sec. 2.4.2</a:t>
            </a:r>
          </a:p>
        </p:txBody>
      </p:sp>
    </p:spTree>
    <p:extLst>
      <p:ext uri="{BB962C8B-B14F-4D97-AF65-F5344CB8AC3E}">
        <p14:creationId xmlns:p14="http://schemas.microsoft.com/office/powerpoint/2010/main" val="4027168652"/>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54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a:latin typeface="Calibri" charset="0"/>
                <a:ea typeface="ＭＳ Ｐゴシック" charset="0"/>
                <a:cs typeface="ＭＳ Ｐゴシック" charset="0"/>
              </a:rPr>
              <a:t>Positional index size</a:t>
            </a:r>
          </a:p>
        </p:txBody>
      </p:sp>
      <p:sp>
        <p:nvSpPr>
          <p:cNvPr id="66563" name="Rectangle 3"/>
          <p:cNvSpPr>
            <a:spLocks noGrp="1" noChangeArrowheads="1"/>
          </p:cNvSpPr>
          <p:nvPr>
            <p:ph idx="1"/>
          </p:nvPr>
        </p:nvSpPr>
        <p:spPr/>
        <p:txBody>
          <a:bodyPr/>
          <a:lstStyle/>
          <a:p>
            <a:pPr eaLnBrk="1" hangingPunct="1"/>
            <a:r>
              <a:rPr lang="en-US" dirty="0">
                <a:latin typeface="Calibri" charset="0"/>
                <a:ea typeface="ＭＳ Ｐゴシック" charset="0"/>
                <a:cs typeface="ＭＳ Ｐゴシック" charset="0"/>
              </a:rPr>
              <a:t>Need an entry for each occurrence, not just once per document</a:t>
            </a:r>
          </a:p>
          <a:p>
            <a:pPr eaLnBrk="1" hangingPunct="1"/>
            <a:r>
              <a:rPr lang="en-US" dirty="0">
                <a:latin typeface="Calibri" charset="0"/>
                <a:ea typeface="ＭＳ Ｐゴシック" charset="0"/>
                <a:cs typeface="ＭＳ Ｐゴシック" charset="0"/>
              </a:rPr>
              <a:t>Index size depends on average document size</a:t>
            </a:r>
          </a:p>
          <a:p>
            <a:pPr lvl="1" eaLnBrk="1" hangingPunct="1"/>
            <a:r>
              <a:rPr lang="en-US" dirty="0">
                <a:latin typeface="Calibri" charset="0"/>
                <a:ea typeface="ＭＳ Ｐゴシック" charset="0"/>
              </a:rPr>
              <a:t>Average web page has &lt;1000 terms</a:t>
            </a:r>
          </a:p>
          <a:p>
            <a:pPr lvl="1" eaLnBrk="1" hangingPunct="1"/>
            <a:r>
              <a:rPr lang="en-US" dirty="0">
                <a:latin typeface="Calibri" charset="0"/>
                <a:ea typeface="ＭＳ Ｐゴシック" charset="0"/>
              </a:rPr>
              <a:t>SEC filings, books, even some epic poems … easily 100,000 terms</a:t>
            </a:r>
          </a:p>
          <a:p>
            <a:pPr eaLnBrk="1" hangingPunct="1"/>
            <a:r>
              <a:rPr lang="en-US" dirty="0">
                <a:latin typeface="Calibri" charset="0"/>
                <a:ea typeface="ＭＳ Ｐゴシック" charset="0"/>
                <a:cs typeface="ＭＳ Ｐゴシック" charset="0"/>
              </a:rPr>
              <a:t>Consider a term with frequency 0.1%</a:t>
            </a:r>
          </a:p>
        </p:txBody>
      </p:sp>
      <p:sp>
        <p:nvSpPr>
          <p:cNvPr id="66564" name="AutoShape 4"/>
          <p:cNvSpPr>
            <a:spLocks noChangeArrowheads="1"/>
          </p:cNvSpPr>
          <p:nvPr/>
        </p:nvSpPr>
        <p:spPr bwMode="auto">
          <a:xfrm>
            <a:off x="8091488" y="2514600"/>
            <a:ext cx="976312" cy="685800"/>
          </a:xfrm>
          <a:prstGeom prst="leftArrow">
            <a:avLst>
              <a:gd name="adj1" fmla="val 50000"/>
              <a:gd name="adj2" fmla="val 35590"/>
            </a:avLst>
          </a:prstGeom>
          <a:solidFill>
            <a:schemeClr val="accent1">
              <a:alpha val="50195"/>
            </a:schemeClr>
          </a:solidFill>
          <a:ln w="9525">
            <a:solidFill>
              <a:schemeClr val="tx1"/>
            </a:solidFill>
            <a:miter lim="800000"/>
            <a:headEnd/>
            <a:tailE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a:ln>
                  <a:noFill/>
                </a:ln>
                <a:solidFill>
                  <a:prstClr val="black"/>
                </a:solidFill>
                <a:effectLst/>
                <a:uLnTx/>
                <a:uFillTx/>
                <a:latin typeface="Lucida Sans" charset="0"/>
                <a:ea typeface="ＭＳ Ｐゴシック" charset="0"/>
              </a:rPr>
              <a:t>Why?</a:t>
            </a:r>
          </a:p>
        </p:txBody>
      </p:sp>
      <p:grpSp>
        <p:nvGrpSpPr>
          <p:cNvPr id="66565" name="Group 5"/>
          <p:cNvGrpSpPr>
            <a:grpSpLocks/>
          </p:cNvGrpSpPr>
          <p:nvPr/>
        </p:nvGrpSpPr>
        <p:grpSpPr bwMode="auto">
          <a:xfrm>
            <a:off x="876141" y="4797152"/>
            <a:ext cx="7734459" cy="1595438"/>
            <a:chOff x="624" y="3168"/>
            <a:chExt cx="4894" cy="1005"/>
          </a:xfrm>
        </p:grpSpPr>
        <p:grpSp>
          <p:nvGrpSpPr>
            <p:cNvPr id="66567" name="Group 6"/>
            <p:cNvGrpSpPr>
              <a:grpSpLocks/>
            </p:cNvGrpSpPr>
            <p:nvPr/>
          </p:nvGrpSpPr>
          <p:grpSpPr bwMode="auto">
            <a:xfrm>
              <a:off x="624" y="3218"/>
              <a:ext cx="4894" cy="955"/>
              <a:chOff x="912" y="2448"/>
              <a:chExt cx="3888" cy="1038"/>
            </a:xfrm>
          </p:grpSpPr>
          <p:sp>
            <p:nvSpPr>
              <p:cNvPr id="66569" name="Rectangle 7"/>
              <p:cNvSpPr>
                <a:spLocks noChangeArrowheads="1"/>
              </p:cNvSpPr>
              <p:nvPr/>
            </p:nvSpPr>
            <p:spPr bwMode="auto">
              <a:xfrm>
                <a:off x="3504" y="3109"/>
                <a:ext cx="1296" cy="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marL="0" marR="0" lvl="0" indent="0" algn="r" defTabSz="914400" rtl="0" eaLnBrk="1" fontAlgn="base" latinLnBrk="0" hangingPunct="1">
                  <a:lnSpc>
                    <a:spcPct val="100000"/>
                  </a:lnSpc>
                  <a:spcBef>
                    <a:spcPct val="20000"/>
                  </a:spcBef>
                  <a:spcAft>
                    <a:spcPct val="0"/>
                  </a:spcAft>
                  <a:buClr>
                    <a:srgbClr val="A50021"/>
                  </a:buClr>
                  <a:buSzPct val="60000"/>
                  <a:buFont typeface="Wingdings" charset="0"/>
                  <a:buNone/>
                  <a:tabLst/>
                  <a:defRPr/>
                </a:pPr>
                <a:r>
                  <a:rPr kumimoji="0" lang="en-US" sz="2200" b="0" i="0" u="none" strike="noStrike" kern="1200" cap="none" spc="0" normalizeH="0" baseline="0" noProof="0">
                    <a:ln>
                      <a:noFill/>
                    </a:ln>
                    <a:solidFill>
                      <a:prstClr val="black"/>
                    </a:solidFill>
                    <a:effectLst/>
                    <a:uLnTx/>
                    <a:uFillTx/>
                    <a:latin typeface="Lucida Sans" charset="0"/>
                    <a:ea typeface="ＭＳ Ｐゴシック" charset="0"/>
                  </a:rPr>
                  <a:t>100</a:t>
                </a:r>
              </a:p>
            </p:txBody>
          </p:sp>
          <p:sp>
            <p:nvSpPr>
              <p:cNvPr id="66570" name="Rectangle 8"/>
              <p:cNvSpPr>
                <a:spLocks noChangeArrowheads="1"/>
              </p:cNvSpPr>
              <p:nvPr/>
            </p:nvSpPr>
            <p:spPr bwMode="auto">
              <a:xfrm>
                <a:off x="2208" y="3109"/>
                <a:ext cx="1296" cy="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marL="0" marR="0" lvl="0" indent="0" algn="r" defTabSz="914400" rtl="0" eaLnBrk="1" fontAlgn="base" latinLnBrk="0" hangingPunct="1">
                  <a:lnSpc>
                    <a:spcPct val="100000"/>
                  </a:lnSpc>
                  <a:spcBef>
                    <a:spcPct val="20000"/>
                  </a:spcBef>
                  <a:spcAft>
                    <a:spcPct val="0"/>
                  </a:spcAft>
                  <a:buClr>
                    <a:srgbClr val="A50021"/>
                  </a:buClr>
                  <a:buSzPct val="60000"/>
                  <a:buFont typeface="Wingdings" charset="0"/>
                  <a:buNone/>
                  <a:tabLst/>
                  <a:defRPr/>
                </a:pPr>
                <a:r>
                  <a:rPr kumimoji="0" lang="en-US" sz="2200" b="0" i="0" u="none" strike="noStrike" kern="1200" cap="none" spc="0" normalizeH="0" baseline="0" noProof="0">
                    <a:ln>
                      <a:noFill/>
                    </a:ln>
                    <a:solidFill>
                      <a:prstClr val="black"/>
                    </a:solidFill>
                    <a:effectLst/>
                    <a:uLnTx/>
                    <a:uFillTx/>
                    <a:latin typeface="Lucida Sans" charset="0"/>
                    <a:ea typeface="ＭＳ Ｐゴシック" charset="0"/>
                  </a:rPr>
                  <a:t>1</a:t>
                </a:r>
              </a:p>
            </p:txBody>
          </p:sp>
          <p:sp>
            <p:nvSpPr>
              <p:cNvPr id="66571" name="Rectangle 9"/>
              <p:cNvSpPr>
                <a:spLocks noChangeArrowheads="1"/>
              </p:cNvSpPr>
              <p:nvPr/>
            </p:nvSpPr>
            <p:spPr bwMode="auto">
              <a:xfrm>
                <a:off x="912" y="3109"/>
                <a:ext cx="1296" cy="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marL="0" marR="0" lvl="0" indent="0" algn="r" defTabSz="914400" rtl="0" eaLnBrk="1" fontAlgn="base" latinLnBrk="0" hangingPunct="1">
                  <a:lnSpc>
                    <a:spcPct val="100000"/>
                  </a:lnSpc>
                  <a:spcBef>
                    <a:spcPct val="20000"/>
                  </a:spcBef>
                  <a:spcAft>
                    <a:spcPct val="0"/>
                  </a:spcAft>
                  <a:buClr>
                    <a:srgbClr val="A50021"/>
                  </a:buClr>
                  <a:buSzPct val="60000"/>
                  <a:buFont typeface="Wingdings" charset="0"/>
                  <a:buNone/>
                  <a:tabLst/>
                  <a:defRPr/>
                </a:pPr>
                <a:r>
                  <a:rPr kumimoji="0" lang="en-US" sz="2200" b="0" i="0" u="none" strike="noStrike" kern="1200" cap="none" spc="0" normalizeH="0" baseline="0" noProof="0">
                    <a:ln>
                      <a:noFill/>
                    </a:ln>
                    <a:solidFill>
                      <a:prstClr val="black"/>
                    </a:solidFill>
                    <a:effectLst/>
                    <a:uLnTx/>
                    <a:uFillTx/>
                    <a:latin typeface="Lucida Sans" charset="0"/>
                    <a:ea typeface="ＭＳ Ｐゴシック" charset="0"/>
                  </a:rPr>
                  <a:t>100,000</a:t>
                </a:r>
              </a:p>
            </p:txBody>
          </p:sp>
          <p:sp>
            <p:nvSpPr>
              <p:cNvPr id="66572" name="Rectangle 10"/>
              <p:cNvSpPr>
                <a:spLocks noChangeArrowheads="1"/>
              </p:cNvSpPr>
              <p:nvPr/>
            </p:nvSpPr>
            <p:spPr bwMode="auto">
              <a:xfrm>
                <a:off x="3504" y="2779"/>
                <a:ext cx="1296" cy="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marL="0" marR="0" lvl="0" indent="0" algn="r" defTabSz="914400" rtl="0" eaLnBrk="1" fontAlgn="base" latinLnBrk="0" hangingPunct="1">
                  <a:lnSpc>
                    <a:spcPct val="100000"/>
                  </a:lnSpc>
                  <a:spcBef>
                    <a:spcPct val="20000"/>
                  </a:spcBef>
                  <a:spcAft>
                    <a:spcPct val="0"/>
                  </a:spcAft>
                  <a:buClr>
                    <a:srgbClr val="A50021"/>
                  </a:buClr>
                  <a:buSzPct val="60000"/>
                  <a:buFont typeface="Wingdings" charset="0"/>
                  <a:buNone/>
                  <a:tabLst/>
                  <a:defRPr/>
                </a:pPr>
                <a:r>
                  <a:rPr kumimoji="0" lang="en-US" sz="2200" b="0" i="0" u="none" strike="noStrike" kern="1200" cap="none" spc="0" normalizeH="0" baseline="0" noProof="0">
                    <a:ln>
                      <a:noFill/>
                    </a:ln>
                    <a:solidFill>
                      <a:prstClr val="black"/>
                    </a:solidFill>
                    <a:effectLst/>
                    <a:uLnTx/>
                    <a:uFillTx/>
                    <a:latin typeface="Lucida Sans" charset="0"/>
                    <a:ea typeface="ＭＳ Ｐゴシック" charset="0"/>
                  </a:rPr>
                  <a:t>1</a:t>
                </a:r>
              </a:p>
            </p:txBody>
          </p:sp>
          <p:sp>
            <p:nvSpPr>
              <p:cNvPr id="66573" name="Rectangle 11"/>
              <p:cNvSpPr>
                <a:spLocks noChangeArrowheads="1"/>
              </p:cNvSpPr>
              <p:nvPr/>
            </p:nvSpPr>
            <p:spPr bwMode="auto">
              <a:xfrm>
                <a:off x="2208" y="2779"/>
                <a:ext cx="1296" cy="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marL="0" marR="0" lvl="0" indent="0" algn="r" defTabSz="914400" rtl="0" eaLnBrk="1" fontAlgn="base" latinLnBrk="0" hangingPunct="1">
                  <a:lnSpc>
                    <a:spcPct val="100000"/>
                  </a:lnSpc>
                  <a:spcBef>
                    <a:spcPct val="20000"/>
                  </a:spcBef>
                  <a:spcAft>
                    <a:spcPct val="0"/>
                  </a:spcAft>
                  <a:buClr>
                    <a:srgbClr val="A50021"/>
                  </a:buClr>
                  <a:buSzPct val="60000"/>
                  <a:buFont typeface="Wingdings" charset="0"/>
                  <a:buNone/>
                  <a:tabLst/>
                  <a:defRPr/>
                </a:pPr>
                <a:r>
                  <a:rPr kumimoji="0" lang="en-US" sz="2200" b="0" i="0" u="none" strike="noStrike" kern="1200" cap="none" spc="0" normalizeH="0" baseline="0" noProof="0">
                    <a:ln>
                      <a:noFill/>
                    </a:ln>
                    <a:solidFill>
                      <a:prstClr val="black"/>
                    </a:solidFill>
                    <a:effectLst/>
                    <a:uLnTx/>
                    <a:uFillTx/>
                    <a:latin typeface="Lucida Sans" charset="0"/>
                    <a:ea typeface="ＭＳ Ｐゴシック" charset="0"/>
                  </a:rPr>
                  <a:t>1</a:t>
                </a:r>
              </a:p>
            </p:txBody>
          </p:sp>
          <p:sp>
            <p:nvSpPr>
              <p:cNvPr id="66574" name="Rectangle 12"/>
              <p:cNvSpPr>
                <a:spLocks noChangeArrowheads="1"/>
              </p:cNvSpPr>
              <p:nvPr/>
            </p:nvSpPr>
            <p:spPr bwMode="auto">
              <a:xfrm>
                <a:off x="912" y="2779"/>
                <a:ext cx="1296" cy="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marL="0" marR="0" lvl="0" indent="0" algn="r" defTabSz="914400" rtl="0" eaLnBrk="1" fontAlgn="base" latinLnBrk="0" hangingPunct="1">
                  <a:lnSpc>
                    <a:spcPct val="100000"/>
                  </a:lnSpc>
                  <a:spcBef>
                    <a:spcPct val="20000"/>
                  </a:spcBef>
                  <a:spcAft>
                    <a:spcPct val="0"/>
                  </a:spcAft>
                  <a:buClr>
                    <a:srgbClr val="A50021"/>
                  </a:buClr>
                  <a:buSzPct val="60000"/>
                  <a:buFont typeface="Wingdings" charset="0"/>
                  <a:buNone/>
                  <a:tabLst/>
                  <a:defRPr/>
                </a:pPr>
                <a:r>
                  <a:rPr kumimoji="0" lang="en-US" sz="2200" b="0" i="0" u="none" strike="noStrike" kern="1200" cap="none" spc="0" normalizeH="0" baseline="0" noProof="0">
                    <a:ln>
                      <a:noFill/>
                    </a:ln>
                    <a:solidFill>
                      <a:prstClr val="black"/>
                    </a:solidFill>
                    <a:effectLst/>
                    <a:uLnTx/>
                    <a:uFillTx/>
                    <a:latin typeface="Lucida Sans" charset="0"/>
                    <a:ea typeface="ＭＳ Ｐゴシック" charset="0"/>
                  </a:rPr>
                  <a:t>1000</a:t>
                </a:r>
              </a:p>
            </p:txBody>
          </p:sp>
          <p:sp>
            <p:nvSpPr>
              <p:cNvPr id="66575" name="Rectangle 13"/>
              <p:cNvSpPr>
                <a:spLocks noChangeArrowheads="1"/>
              </p:cNvSpPr>
              <p:nvPr/>
            </p:nvSpPr>
            <p:spPr bwMode="auto">
              <a:xfrm>
                <a:off x="3504" y="2448"/>
                <a:ext cx="1296" cy="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base" latinLnBrk="0" hangingPunct="1">
                  <a:lnSpc>
                    <a:spcPct val="100000"/>
                  </a:lnSpc>
                  <a:spcBef>
                    <a:spcPct val="20000"/>
                  </a:spcBef>
                  <a:spcAft>
                    <a:spcPct val="0"/>
                  </a:spcAft>
                  <a:buClr>
                    <a:srgbClr val="A50021"/>
                  </a:buClr>
                  <a:buSzPct val="60000"/>
                  <a:buFont typeface="Wingdings" charset="0"/>
                  <a:buNone/>
                  <a:tabLst/>
                  <a:defRPr/>
                </a:pPr>
                <a:r>
                  <a:rPr kumimoji="0" lang="en-US" sz="2000" b="0" i="0" u="none" strike="noStrike" kern="1200" cap="none" spc="0" normalizeH="0" baseline="0" noProof="0">
                    <a:ln>
                      <a:noFill/>
                    </a:ln>
                    <a:solidFill>
                      <a:prstClr val="black"/>
                    </a:solidFill>
                    <a:effectLst/>
                    <a:uLnTx/>
                    <a:uFillTx/>
                    <a:latin typeface="Lucida Sans" charset="0"/>
                    <a:ea typeface="ＭＳ Ｐゴシック" charset="0"/>
                  </a:rPr>
                  <a:t>Positional postings</a:t>
                </a:r>
              </a:p>
            </p:txBody>
          </p:sp>
          <p:sp>
            <p:nvSpPr>
              <p:cNvPr id="66576" name="Rectangle 14"/>
              <p:cNvSpPr>
                <a:spLocks noChangeArrowheads="1"/>
              </p:cNvSpPr>
              <p:nvPr/>
            </p:nvSpPr>
            <p:spPr bwMode="auto">
              <a:xfrm>
                <a:off x="2208" y="2448"/>
                <a:ext cx="1296" cy="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base" latinLnBrk="0" hangingPunct="1">
                  <a:lnSpc>
                    <a:spcPct val="100000"/>
                  </a:lnSpc>
                  <a:spcBef>
                    <a:spcPct val="20000"/>
                  </a:spcBef>
                  <a:spcAft>
                    <a:spcPct val="0"/>
                  </a:spcAft>
                  <a:buClr>
                    <a:srgbClr val="A50021"/>
                  </a:buClr>
                  <a:buSzPct val="60000"/>
                  <a:buFont typeface="Wingdings" charset="0"/>
                  <a:buNone/>
                  <a:tabLst/>
                  <a:defRPr/>
                </a:pPr>
                <a:r>
                  <a:rPr kumimoji="0" lang="en-US" sz="2200" b="0" i="0" u="none" strike="noStrike" kern="1200" cap="none" spc="0" normalizeH="0" baseline="0" noProof="0">
                    <a:ln>
                      <a:noFill/>
                    </a:ln>
                    <a:solidFill>
                      <a:prstClr val="black"/>
                    </a:solidFill>
                    <a:effectLst/>
                    <a:uLnTx/>
                    <a:uFillTx/>
                    <a:latin typeface="Lucida Sans" charset="0"/>
                    <a:ea typeface="ＭＳ Ｐゴシック" charset="0"/>
                  </a:rPr>
                  <a:t>Postings</a:t>
                </a:r>
              </a:p>
            </p:txBody>
          </p:sp>
          <p:sp>
            <p:nvSpPr>
              <p:cNvPr id="66577" name="Rectangle 15"/>
              <p:cNvSpPr>
                <a:spLocks noChangeArrowheads="1"/>
              </p:cNvSpPr>
              <p:nvPr/>
            </p:nvSpPr>
            <p:spPr bwMode="auto">
              <a:xfrm>
                <a:off x="912" y="2448"/>
                <a:ext cx="1296" cy="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0"/>
                  <a:buNone/>
                  <a:tabLst/>
                  <a:defRPr/>
                </a:pPr>
                <a:endParaRPr kumimoji="0" lang="en-US" sz="2200" b="0" i="0" u="none" strike="noStrike" kern="1200" cap="none" spc="0" normalizeH="0" baseline="0" noProof="0">
                  <a:ln>
                    <a:noFill/>
                  </a:ln>
                  <a:solidFill>
                    <a:prstClr val="black"/>
                  </a:solidFill>
                  <a:effectLst/>
                  <a:uLnTx/>
                  <a:uFillTx/>
                  <a:latin typeface="Lucida Sans" charset="0"/>
                  <a:ea typeface="ＭＳ Ｐゴシック" charset="0"/>
                </a:endParaRPr>
              </a:p>
            </p:txBody>
          </p:sp>
          <p:sp>
            <p:nvSpPr>
              <p:cNvPr id="66578" name="Line 16"/>
              <p:cNvSpPr>
                <a:spLocks noChangeShapeType="1"/>
              </p:cNvSpPr>
              <p:nvPr/>
            </p:nvSpPr>
            <p:spPr bwMode="auto">
              <a:xfrm>
                <a:off x="912" y="2448"/>
                <a:ext cx="3888" cy="0"/>
              </a:xfrm>
              <a:prstGeom prst="line">
                <a:avLst/>
              </a:prstGeom>
              <a:noFill/>
              <a:ln w="28575" cap="sq">
                <a:solidFill>
                  <a:schemeClr val="tx1"/>
                </a:solidFill>
                <a:miter lim="800000"/>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Lucida Sans" charset="0"/>
                  <a:ea typeface="ＭＳ Ｐゴシック" charset="0"/>
                </a:endParaRPr>
              </a:p>
            </p:txBody>
          </p:sp>
          <p:sp>
            <p:nvSpPr>
              <p:cNvPr id="66579" name="Line 17"/>
              <p:cNvSpPr>
                <a:spLocks noChangeShapeType="1"/>
              </p:cNvSpPr>
              <p:nvPr/>
            </p:nvSpPr>
            <p:spPr bwMode="auto">
              <a:xfrm>
                <a:off x="912" y="2779"/>
                <a:ext cx="3888" cy="0"/>
              </a:xfrm>
              <a:prstGeom prst="line">
                <a:avLst/>
              </a:prstGeom>
              <a:noFill/>
              <a:ln w="12700">
                <a:solidFill>
                  <a:schemeClr val="tx1"/>
                </a:solidFill>
                <a:miter lim="800000"/>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Lucida Sans" charset="0"/>
                  <a:ea typeface="ＭＳ Ｐゴシック" charset="0"/>
                </a:endParaRPr>
              </a:p>
            </p:txBody>
          </p:sp>
          <p:sp>
            <p:nvSpPr>
              <p:cNvPr id="66580" name="Line 18"/>
              <p:cNvSpPr>
                <a:spLocks noChangeShapeType="1"/>
              </p:cNvSpPr>
              <p:nvPr/>
            </p:nvSpPr>
            <p:spPr bwMode="auto">
              <a:xfrm>
                <a:off x="912" y="3109"/>
                <a:ext cx="3888" cy="0"/>
              </a:xfrm>
              <a:prstGeom prst="line">
                <a:avLst/>
              </a:prstGeom>
              <a:noFill/>
              <a:ln w="12700">
                <a:solidFill>
                  <a:schemeClr val="tx1"/>
                </a:solidFill>
                <a:miter lim="800000"/>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Lucida Sans" charset="0"/>
                  <a:ea typeface="ＭＳ Ｐゴシック" charset="0"/>
                </a:endParaRPr>
              </a:p>
            </p:txBody>
          </p:sp>
          <p:sp>
            <p:nvSpPr>
              <p:cNvPr id="66581" name="Line 19"/>
              <p:cNvSpPr>
                <a:spLocks noChangeShapeType="1"/>
              </p:cNvSpPr>
              <p:nvPr/>
            </p:nvSpPr>
            <p:spPr bwMode="auto">
              <a:xfrm>
                <a:off x="912" y="3440"/>
                <a:ext cx="3888" cy="0"/>
              </a:xfrm>
              <a:prstGeom prst="line">
                <a:avLst/>
              </a:prstGeom>
              <a:noFill/>
              <a:ln w="28575" cap="sq">
                <a:solidFill>
                  <a:schemeClr val="tx1"/>
                </a:solidFill>
                <a:miter lim="800000"/>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Lucida Sans" charset="0"/>
                  <a:ea typeface="ＭＳ Ｐゴシック" charset="0"/>
                </a:endParaRPr>
              </a:p>
            </p:txBody>
          </p:sp>
          <p:sp>
            <p:nvSpPr>
              <p:cNvPr id="66582" name="Line 20"/>
              <p:cNvSpPr>
                <a:spLocks noChangeShapeType="1"/>
              </p:cNvSpPr>
              <p:nvPr/>
            </p:nvSpPr>
            <p:spPr bwMode="auto">
              <a:xfrm>
                <a:off x="912" y="2448"/>
                <a:ext cx="0" cy="992"/>
              </a:xfrm>
              <a:prstGeom prst="line">
                <a:avLst/>
              </a:prstGeom>
              <a:noFill/>
              <a:ln w="28575" cap="sq">
                <a:solidFill>
                  <a:schemeClr val="tx1"/>
                </a:solidFill>
                <a:miter lim="800000"/>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Lucida Sans" charset="0"/>
                  <a:ea typeface="ＭＳ Ｐゴシック" charset="0"/>
                </a:endParaRPr>
              </a:p>
            </p:txBody>
          </p:sp>
          <p:sp>
            <p:nvSpPr>
              <p:cNvPr id="66583" name="Line 21"/>
              <p:cNvSpPr>
                <a:spLocks noChangeShapeType="1"/>
              </p:cNvSpPr>
              <p:nvPr/>
            </p:nvSpPr>
            <p:spPr bwMode="auto">
              <a:xfrm>
                <a:off x="2208" y="2448"/>
                <a:ext cx="0" cy="992"/>
              </a:xfrm>
              <a:prstGeom prst="line">
                <a:avLst/>
              </a:prstGeom>
              <a:noFill/>
              <a:ln w="12700">
                <a:solidFill>
                  <a:schemeClr val="tx1"/>
                </a:solidFill>
                <a:miter lim="800000"/>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Lucida Sans" charset="0"/>
                  <a:ea typeface="ＭＳ Ｐゴシック" charset="0"/>
                </a:endParaRPr>
              </a:p>
            </p:txBody>
          </p:sp>
          <p:sp>
            <p:nvSpPr>
              <p:cNvPr id="66584" name="Line 22"/>
              <p:cNvSpPr>
                <a:spLocks noChangeShapeType="1"/>
              </p:cNvSpPr>
              <p:nvPr/>
            </p:nvSpPr>
            <p:spPr bwMode="auto">
              <a:xfrm>
                <a:off x="3504" y="2494"/>
                <a:ext cx="0" cy="992"/>
              </a:xfrm>
              <a:prstGeom prst="line">
                <a:avLst/>
              </a:prstGeom>
              <a:noFill/>
              <a:ln w="12700">
                <a:solidFill>
                  <a:schemeClr val="tx1"/>
                </a:solidFill>
                <a:miter lim="800000"/>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Lucida Sans" charset="0"/>
                  <a:ea typeface="ＭＳ Ｐゴシック" charset="0"/>
                </a:endParaRPr>
              </a:p>
            </p:txBody>
          </p:sp>
          <p:sp>
            <p:nvSpPr>
              <p:cNvPr id="66585" name="Line 23"/>
              <p:cNvSpPr>
                <a:spLocks noChangeShapeType="1"/>
              </p:cNvSpPr>
              <p:nvPr/>
            </p:nvSpPr>
            <p:spPr bwMode="auto">
              <a:xfrm>
                <a:off x="4800" y="2448"/>
                <a:ext cx="0" cy="992"/>
              </a:xfrm>
              <a:prstGeom prst="line">
                <a:avLst/>
              </a:prstGeom>
              <a:noFill/>
              <a:ln w="28575" cap="sq">
                <a:solidFill>
                  <a:schemeClr val="tx1"/>
                </a:solidFill>
                <a:miter lim="800000"/>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Lucida Sans" charset="0"/>
                  <a:ea typeface="ＭＳ Ｐゴシック" charset="0"/>
                </a:endParaRPr>
              </a:p>
            </p:txBody>
          </p:sp>
        </p:grpSp>
        <p:sp>
          <p:nvSpPr>
            <p:cNvPr id="66568" name="Rectangle 24"/>
            <p:cNvSpPr>
              <a:spLocks noChangeArrowheads="1"/>
            </p:cNvSpPr>
            <p:nvPr/>
          </p:nvSpPr>
          <p:spPr bwMode="auto">
            <a:xfrm>
              <a:off x="624" y="3168"/>
              <a:ext cx="1632"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Lucida Sans" charset="0"/>
                  <a:ea typeface="ＭＳ Ｐゴシック" charset="0"/>
                </a:rPr>
                <a:t>Document size</a:t>
              </a:r>
              <a:endParaRPr kumimoji="0" lang="en-US" sz="2400" b="1" i="0" u="none" strike="noStrike" kern="1200" cap="none" spc="0" normalizeH="0" baseline="0" noProof="0">
                <a:ln>
                  <a:noFill/>
                </a:ln>
                <a:solidFill>
                  <a:prstClr val="black"/>
                </a:solidFill>
                <a:effectLst/>
                <a:uLnTx/>
                <a:uFillTx/>
                <a:latin typeface="Lucida Sans" charset="0"/>
                <a:ea typeface="ＭＳ Ｐゴシック" charset="0"/>
              </a:endParaRPr>
            </a:p>
          </p:txBody>
        </p:sp>
      </p:grpSp>
      <p:sp>
        <p:nvSpPr>
          <p:cNvPr id="66566" name="TextBox 4"/>
          <p:cNvSpPr txBox="1">
            <a:spLocks noChangeArrowheads="1"/>
          </p:cNvSpPr>
          <p:nvPr/>
        </p:nvSpPr>
        <p:spPr bwMode="auto">
          <a:xfrm>
            <a:off x="7620000" y="-33338"/>
            <a:ext cx="1163638"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FBFCFF"/>
                </a:solidFill>
                <a:effectLst/>
                <a:uLnTx/>
                <a:uFillTx/>
                <a:latin typeface="Lucida Sans" charset="0"/>
                <a:ea typeface="ＭＳ Ｐゴシック" charset="0"/>
              </a:rPr>
              <a:t>Sec. 2.4.2</a:t>
            </a:r>
          </a:p>
        </p:txBody>
      </p:sp>
    </p:spTree>
    <p:extLst>
      <p:ext uri="{BB962C8B-B14F-4D97-AF65-F5344CB8AC3E}">
        <p14:creationId xmlns:p14="http://schemas.microsoft.com/office/powerpoint/2010/main" val="2936010743"/>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56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656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656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656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656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65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4"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a:latin typeface="Calibri" charset="0"/>
                <a:ea typeface="ＭＳ Ｐゴシック" charset="0"/>
                <a:cs typeface="ＭＳ Ｐゴシック" charset="0"/>
              </a:rPr>
              <a:t>Rules of thumb</a:t>
            </a:r>
          </a:p>
        </p:txBody>
      </p:sp>
      <p:sp>
        <p:nvSpPr>
          <p:cNvPr id="67587" name="Rectangle 3"/>
          <p:cNvSpPr>
            <a:spLocks noGrp="1" noChangeArrowheads="1"/>
          </p:cNvSpPr>
          <p:nvPr>
            <p:ph idx="1"/>
          </p:nvPr>
        </p:nvSpPr>
        <p:spPr/>
        <p:txBody>
          <a:bodyPr/>
          <a:lstStyle/>
          <a:p>
            <a:pPr eaLnBrk="1" hangingPunct="1"/>
            <a:r>
              <a:rPr lang="en-US" dirty="0">
                <a:latin typeface="Calibri" charset="0"/>
                <a:ea typeface="ＭＳ Ｐゴシック" charset="0"/>
                <a:cs typeface="ＭＳ Ｐゴシック" charset="0"/>
              </a:rPr>
              <a:t>A positional index is 2–4 as large as a non-positional index</a:t>
            </a:r>
          </a:p>
          <a:p>
            <a:pPr eaLnBrk="1" hangingPunct="1"/>
            <a:endParaRPr lang="en-US" dirty="0">
              <a:latin typeface="Calibri" charset="0"/>
              <a:ea typeface="ＭＳ Ｐゴシック" charset="0"/>
              <a:cs typeface="ＭＳ Ｐゴシック" charset="0"/>
            </a:endParaRPr>
          </a:p>
          <a:p>
            <a:pPr eaLnBrk="1" hangingPunct="1"/>
            <a:r>
              <a:rPr lang="en-US" dirty="0">
                <a:latin typeface="Calibri" charset="0"/>
                <a:ea typeface="ＭＳ Ｐゴシック" charset="0"/>
                <a:cs typeface="ＭＳ Ｐゴシック" charset="0"/>
              </a:rPr>
              <a:t>Positional index size 35–50% of volume of original text</a:t>
            </a:r>
          </a:p>
          <a:p>
            <a:pPr eaLnBrk="1" hangingPunct="1"/>
            <a:endParaRPr lang="en-US" dirty="0">
              <a:latin typeface="Calibri" charset="0"/>
              <a:ea typeface="ＭＳ Ｐゴシック" charset="0"/>
              <a:cs typeface="ＭＳ Ｐゴシック" charset="0"/>
            </a:endParaRPr>
          </a:p>
          <a:p>
            <a:pPr lvl="1" eaLnBrk="1" hangingPunct="1"/>
            <a:r>
              <a:rPr lang="en-US" dirty="0">
                <a:latin typeface="Calibri" charset="0"/>
                <a:ea typeface="ＭＳ Ｐゴシック" charset="0"/>
                <a:cs typeface="ＭＳ Ｐゴシック" charset="0"/>
              </a:rPr>
              <a:t>Caveat: all of this holds for “English-like” languages</a:t>
            </a:r>
          </a:p>
          <a:p>
            <a:pPr lvl="1" eaLnBrk="1" hangingPunct="1"/>
            <a:endParaRPr lang="en-US" dirty="0">
              <a:latin typeface="Calibri" charset="0"/>
              <a:ea typeface="ＭＳ Ｐゴシック" charset="0"/>
            </a:endParaRPr>
          </a:p>
        </p:txBody>
      </p:sp>
      <p:sp>
        <p:nvSpPr>
          <p:cNvPr id="67588" name="TextBox 4"/>
          <p:cNvSpPr txBox="1">
            <a:spLocks noChangeArrowheads="1"/>
          </p:cNvSpPr>
          <p:nvPr/>
        </p:nvSpPr>
        <p:spPr bwMode="auto">
          <a:xfrm>
            <a:off x="7620000" y="-33338"/>
            <a:ext cx="1163638"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FBFCFF"/>
                </a:solidFill>
                <a:effectLst/>
                <a:uLnTx/>
                <a:uFillTx/>
                <a:latin typeface="Lucida Sans" charset="0"/>
                <a:ea typeface="ＭＳ Ｐゴシック" charset="0"/>
              </a:rPr>
              <a:t>Sec. 2.4.2</a:t>
            </a:r>
          </a:p>
        </p:txBody>
      </p:sp>
    </p:spTree>
    <p:extLst>
      <p:ext uri="{BB962C8B-B14F-4D97-AF65-F5344CB8AC3E}">
        <p14:creationId xmlns:p14="http://schemas.microsoft.com/office/powerpoint/2010/main" val="315386126"/>
      </p:ext>
    </p:extLst>
  </p:cSld>
  <p:clrMapOvr>
    <a:masterClrMapping/>
  </p:clrMapOvr>
  <p:transition spd="slow">
    <p:zoom dir="in"/>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a:latin typeface="Calibri" charset="0"/>
                <a:ea typeface="ＭＳ Ｐゴシック" charset="0"/>
                <a:cs typeface="ＭＳ Ｐゴシック" charset="0"/>
              </a:rPr>
              <a:t>Combination schemes</a:t>
            </a:r>
          </a:p>
        </p:txBody>
      </p:sp>
      <p:sp>
        <p:nvSpPr>
          <p:cNvPr id="68611" name="Rectangle 3"/>
          <p:cNvSpPr>
            <a:spLocks noGrp="1" noChangeArrowheads="1"/>
          </p:cNvSpPr>
          <p:nvPr>
            <p:ph idx="1"/>
          </p:nvPr>
        </p:nvSpPr>
        <p:spPr>
          <a:xfrm>
            <a:off x="611560" y="1412776"/>
            <a:ext cx="7999040" cy="4680520"/>
          </a:xfrm>
        </p:spPr>
        <p:txBody>
          <a:bodyPr/>
          <a:lstStyle/>
          <a:p>
            <a:pPr eaLnBrk="1" hangingPunct="1"/>
            <a:r>
              <a:rPr lang="en-US" dirty="0">
                <a:latin typeface="Calibri" charset="0"/>
                <a:ea typeface="ＭＳ Ｐゴシック" charset="0"/>
                <a:cs typeface="ＭＳ Ｐゴシック" charset="0"/>
              </a:rPr>
              <a:t>These two approaches can be profitably combined</a:t>
            </a:r>
          </a:p>
          <a:p>
            <a:pPr lvl="1" eaLnBrk="1" hangingPunct="1"/>
            <a:r>
              <a:rPr lang="en-US" dirty="0">
                <a:latin typeface="Calibri" charset="0"/>
                <a:ea typeface="ＭＳ Ｐゴシック" charset="0"/>
              </a:rPr>
              <a:t>For particular phrases (</a:t>
            </a:r>
            <a:r>
              <a:rPr lang="en-US" b="1" i="1" dirty="0">
                <a:latin typeface="Calibri" charset="0"/>
                <a:ea typeface="ＭＳ Ｐゴシック" charset="0"/>
              </a:rPr>
              <a:t>“Michael Jackson”, “Britney Spears”</a:t>
            </a:r>
            <a:r>
              <a:rPr lang="en-US" dirty="0">
                <a:latin typeface="Calibri" charset="0"/>
                <a:ea typeface="ＭＳ Ｐゴシック" charset="0"/>
              </a:rPr>
              <a:t>) it is inefficient to keep on merging positional postings lists</a:t>
            </a:r>
          </a:p>
          <a:p>
            <a:pPr lvl="2" eaLnBrk="1" hangingPunct="1"/>
            <a:r>
              <a:rPr lang="en-US" dirty="0">
                <a:latin typeface="Calibri" charset="0"/>
                <a:ea typeface="ＭＳ Ｐゴシック" charset="0"/>
              </a:rPr>
              <a:t>Even more so for phrases like </a:t>
            </a:r>
            <a:r>
              <a:rPr lang="en-US" b="1" i="1" dirty="0">
                <a:latin typeface="Calibri" charset="0"/>
                <a:ea typeface="ＭＳ Ｐゴシック" charset="0"/>
              </a:rPr>
              <a:t>“The Who”</a:t>
            </a:r>
          </a:p>
          <a:p>
            <a:pPr eaLnBrk="1" hangingPunct="1"/>
            <a:r>
              <a:rPr lang="en-US" dirty="0">
                <a:latin typeface="Calibri" charset="0"/>
                <a:ea typeface="ＭＳ Ｐゴシック" charset="0"/>
                <a:cs typeface="ＭＳ Ｐゴシック" charset="0"/>
              </a:rPr>
              <a:t>Williams et al. (2004) evaluate a more sophisticated mixed indexing scheme</a:t>
            </a:r>
          </a:p>
          <a:p>
            <a:pPr lvl="1" eaLnBrk="1" hangingPunct="1"/>
            <a:r>
              <a:rPr lang="en-US" dirty="0">
                <a:latin typeface="Calibri" charset="0"/>
                <a:ea typeface="ＭＳ Ｐゴシック" charset="0"/>
              </a:rPr>
              <a:t>A typical web query mixture was executed in ¼ of the time of using just a positional index</a:t>
            </a:r>
          </a:p>
          <a:p>
            <a:pPr lvl="1" eaLnBrk="1" hangingPunct="1"/>
            <a:r>
              <a:rPr lang="en-US" dirty="0">
                <a:latin typeface="Calibri" charset="0"/>
                <a:ea typeface="ＭＳ Ｐゴシック" charset="0"/>
              </a:rPr>
              <a:t>It required 26% more space than having a positional index alone</a:t>
            </a:r>
          </a:p>
        </p:txBody>
      </p:sp>
      <p:sp>
        <p:nvSpPr>
          <p:cNvPr id="68612" name="TextBox 4"/>
          <p:cNvSpPr txBox="1">
            <a:spLocks noChangeArrowheads="1"/>
          </p:cNvSpPr>
          <p:nvPr/>
        </p:nvSpPr>
        <p:spPr bwMode="auto">
          <a:xfrm>
            <a:off x="7620000" y="-33338"/>
            <a:ext cx="1163638"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FBFCFF"/>
                </a:solidFill>
                <a:effectLst/>
                <a:uLnTx/>
                <a:uFillTx/>
                <a:latin typeface="Lucida Sans" charset="0"/>
                <a:ea typeface="ＭＳ Ｐゴシック" charset="0"/>
              </a:rPr>
              <a:t>Sec. 2.4.3</a:t>
            </a:r>
          </a:p>
        </p:txBody>
      </p:sp>
    </p:spTree>
    <p:extLst>
      <p:ext uri="{BB962C8B-B14F-4D97-AF65-F5344CB8AC3E}">
        <p14:creationId xmlns:p14="http://schemas.microsoft.com/office/powerpoint/2010/main" val="1913733223"/>
      </p:ext>
    </p:extLst>
  </p:cSld>
  <p:clrMapOvr>
    <a:masterClrMapping/>
  </p:clrMapOvr>
  <p:transition spd="slow">
    <p:zoom dir="in"/>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0A07B9F-552F-D7DB-39BA-85A54FA79794}"/>
              </a:ext>
            </a:extLst>
          </p:cNvPr>
          <p:cNvSpPr>
            <a:spLocks noGrp="1"/>
          </p:cNvSpPr>
          <p:nvPr>
            <p:ph type="title"/>
          </p:nvPr>
        </p:nvSpPr>
        <p:spPr/>
        <p:txBody>
          <a:bodyPr/>
          <a:lstStyle/>
          <a:p>
            <a:r>
              <a:rPr lang="en-GB" dirty="0"/>
              <a:t>Examples IR system using Boolean model</a:t>
            </a:r>
          </a:p>
        </p:txBody>
      </p:sp>
      <p:sp>
        <p:nvSpPr>
          <p:cNvPr id="8" name="Text Placeholder 7">
            <a:extLst>
              <a:ext uri="{FF2B5EF4-FFF2-40B4-BE49-F238E27FC236}">
                <a16:creationId xmlns:a16="http://schemas.microsoft.com/office/drawing/2014/main" id="{819C9259-A573-EAD8-9277-266D86F47A0C}"/>
              </a:ext>
            </a:extLst>
          </p:cNvPr>
          <p:cNvSpPr>
            <a:spLocks noGrp="1"/>
          </p:cNvSpPr>
          <p:nvPr>
            <p:ph type="body" idx="1"/>
          </p:nvPr>
        </p:nvSpPr>
        <p:spPr/>
        <p:txBody>
          <a:bodyPr/>
          <a:lstStyle/>
          <a:p>
            <a:endParaRPr lang="en-GB"/>
          </a:p>
        </p:txBody>
      </p:sp>
      <p:sp>
        <p:nvSpPr>
          <p:cNvPr id="4" name="Footer Placeholder 3">
            <a:extLst>
              <a:ext uri="{FF2B5EF4-FFF2-40B4-BE49-F238E27FC236}">
                <a16:creationId xmlns:a16="http://schemas.microsoft.com/office/drawing/2014/main" id="{518BC24A-D525-EF0E-74B5-19545F962F25}"/>
              </a:ext>
            </a:extLst>
          </p:cNvPr>
          <p:cNvSpPr>
            <a:spLocks noGrp="1"/>
          </p:cNvSpPr>
          <p:nvPr>
            <p:ph type="ftr" sz="quarter" idx="4294967295"/>
          </p:nvPr>
        </p:nvSpPr>
        <p:spPr>
          <a:xfrm>
            <a:off x="0" y="6308725"/>
            <a:ext cx="4392613" cy="365125"/>
          </a:xfrm>
        </p:spPr>
        <p:txBody>
          <a:bodyPr/>
          <a:lstStyle/>
          <a:p>
            <a:pPr algn="l"/>
            <a:r>
              <a:rPr lang="en-GB"/>
              <a:t>CIS041-3 Advanced Information Technology</a:t>
            </a:r>
            <a:endParaRPr lang="en-US" dirty="0"/>
          </a:p>
        </p:txBody>
      </p:sp>
    </p:spTree>
    <p:extLst>
      <p:ext uri="{BB962C8B-B14F-4D97-AF65-F5344CB8AC3E}">
        <p14:creationId xmlns:p14="http://schemas.microsoft.com/office/powerpoint/2010/main" val="2717619371"/>
      </p:ext>
    </p:extLst>
  </p:cSld>
  <p:clrMapOvr>
    <a:masterClrMapping/>
  </p:clrMapOvr>
  <p:transition spd="slow">
    <p:zoom dir="in"/>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026"/>
          <p:cNvSpPr>
            <a:spLocks noGrp="1" noChangeArrowheads="1"/>
          </p:cNvSpPr>
          <p:nvPr>
            <p:ph type="title"/>
          </p:nvPr>
        </p:nvSpPr>
        <p:spPr/>
        <p:txBody>
          <a:bodyPr/>
          <a:lstStyle/>
          <a:p>
            <a:pPr eaLnBrk="1" hangingPunct="1"/>
            <a:r>
              <a:rPr lang="en-US" dirty="0">
                <a:latin typeface="Calibri" charset="0"/>
                <a:ea typeface="ＭＳ Ｐゴシック" charset="0"/>
                <a:cs typeface="ＭＳ Ｐゴシック" charset="0"/>
              </a:rPr>
              <a:t>Example: </a:t>
            </a:r>
            <a:r>
              <a:rPr lang="en-US" dirty="0" err="1">
                <a:latin typeface="Calibri" charset="0"/>
                <a:ea typeface="ＭＳ Ｐゴシック" charset="0"/>
                <a:cs typeface="ＭＳ Ｐゴシック" charset="0"/>
              </a:rPr>
              <a:t>WestLaw</a:t>
            </a:r>
            <a:r>
              <a:rPr lang="en-US" dirty="0">
                <a:latin typeface="Calibri" charset="0"/>
                <a:ea typeface="ＭＳ Ｐゴシック" charset="0"/>
                <a:cs typeface="ＭＳ Ｐゴシック" charset="0"/>
              </a:rPr>
              <a:t>   </a:t>
            </a:r>
            <a:r>
              <a:rPr lang="en-US" sz="2000" dirty="0">
                <a:solidFill>
                  <a:srgbClr val="008000"/>
                </a:solidFill>
                <a:latin typeface="Arial" charset="0"/>
                <a:ea typeface="ＭＳ Ｐゴシック" charset="0"/>
                <a:cs typeface="Arial" charset="0"/>
              </a:rPr>
              <a:t>http://</a:t>
            </a:r>
            <a:r>
              <a:rPr lang="en-US" sz="2000" dirty="0" err="1">
                <a:solidFill>
                  <a:srgbClr val="008000"/>
                </a:solidFill>
                <a:latin typeface="Arial" charset="0"/>
                <a:ea typeface="ＭＳ Ｐゴシック" charset="0"/>
                <a:cs typeface="Arial" charset="0"/>
              </a:rPr>
              <a:t>www.westlaw.com</a:t>
            </a:r>
            <a:r>
              <a:rPr lang="en-US" sz="2000" dirty="0">
                <a:solidFill>
                  <a:srgbClr val="008000"/>
                </a:solidFill>
                <a:latin typeface="Arial" charset="0"/>
                <a:ea typeface="ＭＳ Ｐゴシック" charset="0"/>
                <a:cs typeface="Arial" charset="0"/>
              </a:rPr>
              <a:t>/</a:t>
            </a:r>
          </a:p>
        </p:txBody>
      </p:sp>
      <p:sp>
        <p:nvSpPr>
          <p:cNvPr id="47107" name="Rectangle 1027"/>
          <p:cNvSpPr>
            <a:spLocks noGrp="1" noChangeArrowheads="1"/>
          </p:cNvSpPr>
          <p:nvPr>
            <p:ph idx="1"/>
          </p:nvPr>
        </p:nvSpPr>
        <p:spPr/>
        <p:txBody>
          <a:bodyPr/>
          <a:lstStyle/>
          <a:p>
            <a:pPr eaLnBrk="1" hangingPunct="1"/>
            <a:r>
              <a:rPr lang="en-US" sz="2400" dirty="0">
                <a:solidFill>
                  <a:srgbClr val="000000"/>
                </a:solidFill>
                <a:latin typeface="Arial" charset="0"/>
                <a:ea typeface="ＭＳ Ｐゴシック" charset="0"/>
                <a:cs typeface="Arial" charset="0"/>
              </a:rPr>
              <a:t>Largest commercial (paying subscribers) legal search service (started 1975; ranking added 1992; new federated search added 2010)</a:t>
            </a:r>
          </a:p>
          <a:p>
            <a:pPr eaLnBrk="1" hangingPunct="1"/>
            <a:r>
              <a:rPr lang="en-US" sz="2400" dirty="0">
                <a:solidFill>
                  <a:srgbClr val="000000"/>
                </a:solidFill>
                <a:latin typeface="Arial" charset="0"/>
                <a:ea typeface="ＭＳ Ｐゴシック" charset="0"/>
                <a:cs typeface="Arial" charset="0"/>
              </a:rPr>
              <a:t>Tens of terabytes of data; ~700,000 users</a:t>
            </a:r>
          </a:p>
          <a:p>
            <a:pPr eaLnBrk="1" hangingPunct="1"/>
            <a:r>
              <a:rPr lang="en-US" sz="2400" dirty="0">
                <a:solidFill>
                  <a:srgbClr val="000000"/>
                </a:solidFill>
                <a:latin typeface="Arial" charset="0"/>
                <a:ea typeface="ＭＳ Ｐゴシック" charset="0"/>
                <a:cs typeface="Arial" charset="0"/>
              </a:rPr>
              <a:t>Majority of users </a:t>
            </a:r>
            <a:r>
              <a:rPr lang="en-US" sz="2400" i="1" dirty="0">
                <a:solidFill>
                  <a:srgbClr val="000000"/>
                </a:solidFill>
                <a:latin typeface="Arial" charset="0"/>
                <a:ea typeface="ＭＳ Ｐゴシック" charset="0"/>
                <a:cs typeface="Arial" charset="0"/>
              </a:rPr>
              <a:t>still </a:t>
            </a:r>
            <a:r>
              <a:rPr lang="en-US" sz="2400" dirty="0">
                <a:solidFill>
                  <a:srgbClr val="000000"/>
                </a:solidFill>
                <a:latin typeface="Arial" charset="0"/>
                <a:ea typeface="ＭＳ Ｐゴシック" charset="0"/>
                <a:cs typeface="Arial" charset="0"/>
              </a:rPr>
              <a:t>use </a:t>
            </a:r>
            <a:r>
              <a:rPr lang="en-US" sz="2400" dirty="0" err="1">
                <a:solidFill>
                  <a:srgbClr val="000000"/>
                </a:solidFill>
                <a:latin typeface="Arial" charset="0"/>
                <a:ea typeface="ＭＳ Ｐゴシック" charset="0"/>
                <a:cs typeface="Arial" charset="0"/>
              </a:rPr>
              <a:t>boolean</a:t>
            </a:r>
            <a:r>
              <a:rPr lang="en-US" sz="2400" dirty="0">
                <a:solidFill>
                  <a:srgbClr val="000000"/>
                </a:solidFill>
                <a:latin typeface="Arial" charset="0"/>
                <a:ea typeface="ＭＳ Ｐゴシック" charset="0"/>
                <a:cs typeface="Arial" charset="0"/>
              </a:rPr>
              <a:t> queries</a:t>
            </a:r>
          </a:p>
          <a:p>
            <a:pPr eaLnBrk="1" hangingPunct="1"/>
            <a:r>
              <a:rPr lang="en-US" sz="2400" dirty="0">
                <a:solidFill>
                  <a:srgbClr val="000000"/>
                </a:solidFill>
                <a:latin typeface="Arial" charset="0"/>
                <a:ea typeface="ＭＳ Ｐゴシック" charset="0"/>
                <a:cs typeface="Arial" charset="0"/>
              </a:rPr>
              <a:t>Example query:</a:t>
            </a:r>
          </a:p>
          <a:p>
            <a:pPr lvl="1" eaLnBrk="1" hangingPunct="1"/>
            <a:r>
              <a:rPr lang="en-US" dirty="0">
                <a:solidFill>
                  <a:srgbClr val="000000"/>
                </a:solidFill>
                <a:latin typeface="Arial" charset="0"/>
                <a:ea typeface="ＭＳ Ｐゴシック" charset="0"/>
                <a:cs typeface="Arial" charset="0"/>
              </a:rPr>
              <a:t>What is the statute of limitations in cases involving the federal tort claims act?</a:t>
            </a:r>
          </a:p>
          <a:p>
            <a:pPr lvl="1" eaLnBrk="1" hangingPunct="1"/>
            <a:r>
              <a:rPr lang="en-US" dirty="0">
                <a:solidFill>
                  <a:srgbClr val="00B050"/>
                </a:solidFill>
                <a:latin typeface="Arial" charset="0"/>
                <a:ea typeface="ＭＳ Ｐゴシック" charset="0"/>
                <a:cs typeface="Arial" charset="0"/>
              </a:rPr>
              <a:t>LIMIT! /3 STATUTE ACTION /S FEDERAL /2 TORT /3 CLAIM</a:t>
            </a:r>
          </a:p>
          <a:p>
            <a:pPr lvl="2" eaLnBrk="1" hangingPunct="1"/>
            <a:r>
              <a:rPr lang="en-US" dirty="0">
                <a:latin typeface="Arial" charset="0"/>
                <a:ea typeface="ＭＳ Ｐゴシック" charset="0"/>
                <a:cs typeface="Arial" charset="0"/>
              </a:rPr>
              <a:t>/3 = within 3 words, /S = in same sentence</a:t>
            </a:r>
          </a:p>
        </p:txBody>
      </p:sp>
      <p:sp>
        <p:nvSpPr>
          <p:cNvPr id="47108" name="Slide Number Placeholder 5"/>
          <p:cNvSpPr>
            <a:spLocks noGrp="1"/>
          </p:cNvSpPr>
          <p:nvPr>
            <p:ph type="sldNum" sz="quarter" idx="4294967295"/>
          </p:nvPr>
        </p:nvSpPr>
        <p:spPr bwMode="auto">
          <a:xfrm>
            <a:off x="7010400" y="6477000"/>
            <a:ext cx="2133600" cy="24447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CD4E42-9A0F-104E-83E6-7E8DD4A4D8DC}" type="slidenum">
              <a:rPr kumimoji="0" lang="en-US" sz="1200" b="0" i="0" u="none" strike="noStrike" kern="1200" cap="none" spc="0" normalizeH="0" baseline="0" noProof="0">
                <a:ln>
                  <a:noFill/>
                </a:ln>
                <a:solidFill>
                  <a:srgbClr val="898989"/>
                </a:solidFill>
                <a:effectLst/>
                <a:uLnTx/>
                <a:uFillTx/>
                <a:latin typeface="Calibri" charset="0"/>
                <a:ea typeface="ＭＳ Ｐゴシック" charset="0"/>
              </a:rPr>
              <a:pPr marL="0" marR="0" lvl="0" indent="0" algn="r" defTabSz="914400" rtl="0" eaLnBrk="1" fontAlgn="base" latinLnBrk="0" hangingPunct="1">
                <a:lnSpc>
                  <a:spcPct val="100000"/>
                </a:lnSpc>
                <a:spcBef>
                  <a:spcPct val="0"/>
                </a:spcBef>
                <a:spcAft>
                  <a:spcPct val="0"/>
                </a:spcAft>
                <a:buClrTx/>
                <a:buSzTx/>
                <a:buFontTx/>
                <a:buNone/>
                <a:tabLst/>
                <a:defRPr/>
              </a:pPr>
              <a:t>88</a:t>
            </a:fld>
            <a:endParaRPr kumimoji="0" lang="en-US" sz="1200" b="0" i="0" u="none" strike="noStrike" kern="1200" cap="none" spc="0" normalizeH="0" baseline="0" noProof="0">
              <a:ln>
                <a:noFill/>
              </a:ln>
              <a:solidFill>
                <a:srgbClr val="898989"/>
              </a:solidFill>
              <a:effectLst/>
              <a:uLnTx/>
              <a:uFillTx/>
              <a:latin typeface="Calibri" charset="0"/>
              <a:ea typeface="ＭＳ Ｐゴシック" charset="0"/>
            </a:endParaRPr>
          </a:p>
        </p:txBody>
      </p:sp>
      <p:sp>
        <p:nvSpPr>
          <p:cNvPr id="47109" name="TextBox 4"/>
          <p:cNvSpPr txBox="1">
            <a:spLocks noChangeArrowheads="1"/>
          </p:cNvSpPr>
          <p:nvPr/>
        </p:nvSpPr>
        <p:spPr bwMode="auto">
          <a:xfrm>
            <a:off x="7620000" y="-33338"/>
            <a:ext cx="968375"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FBFCFF"/>
                </a:solidFill>
                <a:effectLst/>
                <a:uLnTx/>
                <a:uFillTx/>
                <a:latin typeface="Lucida Sans" charset="0"/>
                <a:ea typeface="ＭＳ Ｐゴシック" charset="0"/>
              </a:rPr>
              <a:t>Sec. 1.4</a:t>
            </a:r>
          </a:p>
        </p:txBody>
      </p:sp>
    </p:spTree>
    <p:extLst>
      <p:ext uri="{BB962C8B-B14F-4D97-AF65-F5344CB8AC3E}">
        <p14:creationId xmlns:p14="http://schemas.microsoft.com/office/powerpoint/2010/main" val="2440994587"/>
      </p:ext>
    </p:extLst>
  </p:cSld>
  <p:clrMapOvr>
    <a:masterClrMapping/>
  </p:clrMapOvr>
  <p:transition spd="slow">
    <p:zoom dir="in"/>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atin typeface="Calibri" charset="0"/>
                <a:ea typeface="ＭＳ Ｐゴシック" charset="0"/>
                <a:cs typeface="ＭＳ Ｐゴシック" charset="0"/>
              </a:rPr>
              <a:t>Example: WestLaw   </a:t>
            </a:r>
            <a:r>
              <a:rPr lang="en-US" sz="2000">
                <a:solidFill>
                  <a:srgbClr val="008000"/>
                </a:solidFill>
                <a:latin typeface="Arial" charset="0"/>
                <a:ea typeface="ＭＳ Ｐゴシック" charset="0"/>
                <a:cs typeface="Arial" charset="0"/>
              </a:rPr>
              <a:t>http://www.westlaw.com/</a:t>
            </a:r>
          </a:p>
        </p:txBody>
      </p:sp>
      <p:sp>
        <p:nvSpPr>
          <p:cNvPr id="48131" name="Rectangle 3"/>
          <p:cNvSpPr>
            <a:spLocks noGrp="1" noChangeArrowheads="1"/>
          </p:cNvSpPr>
          <p:nvPr>
            <p:ph idx="1"/>
          </p:nvPr>
        </p:nvSpPr>
        <p:spPr>
          <a:xfrm>
            <a:off x="392460" y="1412776"/>
            <a:ext cx="8359080" cy="4680520"/>
          </a:xfrm>
        </p:spPr>
        <p:txBody>
          <a:bodyPr/>
          <a:lstStyle/>
          <a:p>
            <a:pPr eaLnBrk="1" hangingPunct="1"/>
            <a:r>
              <a:rPr lang="en-US" dirty="0">
                <a:solidFill>
                  <a:srgbClr val="000000"/>
                </a:solidFill>
                <a:latin typeface="Calibri" charset="0"/>
                <a:ea typeface="ＭＳ Ｐゴシック" charset="0"/>
                <a:cs typeface="Arial" charset="0"/>
              </a:rPr>
              <a:t>Another example query:</a:t>
            </a:r>
          </a:p>
          <a:p>
            <a:pPr lvl="1" eaLnBrk="1" hangingPunct="1"/>
            <a:r>
              <a:rPr lang="en-US" dirty="0">
                <a:latin typeface="Calibri" charset="0"/>
                <a:ea typeface="ＭＳ Ｐゴシック" charset="0"/>
                <a:cs typeface="Arial" charset="0"/>
              </a:rPr>
              <a:t>Requirements for disabled people to be able to access a workplace</a:t>
            </a:r>
          </a:p>
          <a:p>
            <a:pPr lvl="1" eaLnBrk="1" hangingPunct="1"/>
            <a:r>
              <a:rPr lang="en-US" dirty="0" err="1">
                <a:solidFill>
                  <a:srgbClr val="00B050"/>
                </a:solidFill>
                <a:latin typeface="Calibri" charset="0"/>
                <a:ea typeface="ＭＳ Ｐゴシック" charset="0"/>
                <a:cs typeface="Arial" charset="0"/>
              </a:rPr>
              <a:t>disabl</a:t>
            </a:r>
            <a:r>
              <a:rPr lang="en-US" dirty="0">
                <a:solidFill>
                  <a:srgbClr val="00B050"/>
                </a:solidFill>
                <a:latin typeface="Calibri" charset="0"/>
                <a:ea typeface="ＭＳ Ｐゴシック" charset="0"/>
                <a:cs typeface="Arial" charset="0"/>
              </a:rPr>
              <a:t>! /p access! /s work-site work-place (employment /3 place</a:t>
            </a:r>
          </a:p>
          <a:p>
            <a:pPr eaLnBrk="1" hangingPunct="1"/>
            <a:r>
              <a:rPr lang="en-US" dirty="0">
                <a:latin typeface="Calibri" charset="0"/>
                <a:ea typeface="ＭＳ Ｐゴシック" charset="0"/>
                <a:cs typeface="ＭＳ Ｐゴシック" charset="0"/>
              </a:rPr>
              <a:t>Note that SPACE is disjunction (OR), not conjunction (AND)!</a:t>
            </a:r>
          </a:p>
          <a:p>
            <a:pPr eaLnBrk="1" hangingPunct="1"/>
            <a:r>
              <a:rPr lang="en-US" dirty="0">
                <a:latin typeface="Calibri" charset="0"/>
                <a:ea typeface="ＭＳ Ｐゴシック" charset="0"/>
                <a:cs typeface="ＭＳ Ｐゴシック" charset="0"/>
              </a:rPr>
              <a:t>Many professional searchers still like Boolean search</a:t>
            </a:r>
          </a:p>
          <a:p>
            <a:pPr lvl="1" eaLnBrk="1" hangingPunct="1"/>
            <a:r>
              <a:rPr lang="en-US" dirty="0">
                <a:latin typeface="Calibri" charset="0"/>
                <a:ea typeface="ＭＳ Ｐゴシック" charset="0"/>
              </a:rPr>
              <a:t>You know exactly what you are getting</a:t>
            </a:r>
          </a:p>
          <a:p>
            <a:pPr eaLnBrk="1" hangingPunct="1"/>
            <a:r>
              <a:rPr lang="en-US" dirty="0">
                <a:latin typeface="Calibri" charset="0"/>
                <a:ea typeface="ＭＳ Ｐゴシック" charset="0"/>
                <a:cs typeface="ＭＳ Ｐゴシック" charset="0"/>
              </a:rPr>
              <a:t>But that doesn’t mean it actually works better….</a:t>
            </a:r>
          </a:p>
        </p:txBody>
      </p:sp>
      <p:sp>
        <p:nvSpPr>
          <p:cNvPr id="48132" name="TextBox 3"/>
          <p:cNvSpPr txBox="1">
            <a:spLocks noChangeArrowheads="1"/>
          </p:cNvSpPr>
          <p:nvPr/>
        </p:nvSpPr>
        <p:spPr bwMode="auto">
          <a:xfrm>
            <a:off x="7620000" y="-33338"/>
            <a:ext cx="968375"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FBFCFF"/>
                </a:solidFill>
                <a:effectLst/>
                <a:uLnTx/>
                <a:uFillTx/>
                <a:latin typeface="Lucida Sans" charset="0"/>
                <a:ea typeface="ＭＳ Ｐゴシック" charset="0"/>
              </a:rPr>
              <a:t>Sec. 1.4</a:t>
            </a:r>
          </a:p>
        </p:txBody>
      </p:sp>
    </p:spTree>
    <p:extLst>
      <p:ext uri="{BB962C8B-B14F-4D97-AF65-F5344CB8AC3E}">
        <p14:creationId xmlns:p14="http://schemas.microsoft.com/office/powerpoint/2010/main" val="593133481"/>
      </p:ext>
    </p:extLst>
  </p:cSld>
  <p:clrMapOvr>
    <a:masterClrMapping/>
  </p:clrMapOvr>
  <p:transition spd="slow">
    <p:zoom dir="in"/>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14FB7-7972-2C31-5EBB-E930314AF684}"/>
              </a:ext>
            </a:extLst>
          </p:cNvPr>
          <p:cNvSpPr>
            <a:spLocks noGrp="1"/>
          </p:cNvSpPr>
          <p:nvPr>
            <p:ph type="title"/>
          </p:nvPr>
        </p:nvSpPr>
        <p:spPr/>
        <p:txBody>
          <a:bodyPr/>
          <a:lstStyle/>
          <a:p>
            <a:r>
              <a:rPr lang="en-GB" sz="4000" dirty="0"/>
              <a:t>Information Retrieval</a:t>
            </a:r>
          </a:p>
        </p:txBody>
      </p:sp>
      <p:sp>
        <p:nvSpPr>
          <p:cNvPr id="3" name="Content Placeholder 2">
            <a:extLst>
              <a:ext uri="{FF2B5EF4-FFF2-40B4-BE49-F238E27FC236}">
                <a16:creationId xmlns:a16="http://schemas.microsoft.com/office/drawing/2014/main" id="{BE899992-49F4-7AA2-C01B-7FDD3D50CC3B}"/>
              </a:ext>
            </a:extLst>
          </p:cNvPr>
          <p:cNvSpPr>
            <a:spLocks noGrp="1"/>
          </p:cNvSpPr>
          <p:nvPr>
            <p:ph idx="1"/>
          </p:nvPr>
        </p:nvSpPr>
        <p:spPr/>
        <p:txBody>
          <a:bodyPr/>
          <a:lstStyle/>
          <a:p>
            <a:r>
              <a:rPr lang="en-GB" sz="2800" b="0" i="0" dirty="0"/>
              <a:t>A broad area of </a:t>
            </a:r>
            <a:r>
              <a:rPr lang="en-GB" sz="2800" b="1" i="0" dirty="0"/>
              <a:t>Computer Science </a:t>
            </a:r>
            <a:r>
              <a:rPr lang="en-GB" sz="2800" b="0" i="0" dirty="0"/>
              <a:t>focused on providing the </a:t>
            </a:r>
            <a:r>
              <a:rPr lang="en-GB" sz="2800" b="0" i="0" dirty="0">
                <a:solidFill>
                  <a:srgbClr val="00B050"/>
                </a:solidFill>
              </a:rPr>
              <a:t>users</a:t>
            </a:r>
            <a:r>
              <a:rPr lang="en-GB" sz="2800" b="0" i="0" dirty="0"/>
              <a:t> (information seeker) with easy </a:t>
            </a:r>
            <a:r>
              <a:rPr lang="en-GB" sz="2800" b="0" i="0" dirty="0">
                <a:solidFill>
                  <a:srgbClr val="FF0000"/>
                </a:solidFill>
              </a:rPr>
              <a:t>access to information </a:t>
            </a:r>
            <a:r>
              <a:rPr lang="en-GB" sz="2800" b="0" i="0" dirty="0"/>
              <a:t>of their interest.</a:t>
            </a:r>
          </a:p>
          <a:p>
            <a:r>
              <a:rPr lang="en-GB" sz="2800" b="0" i="0" dirty="0">
                <a:solidFill>
                  <a:srgbClr val="FF0000"/>
                </a:solidFill>
              </a:rPr>
              <a:t>Satisfy</a:t>
            </a:r>
            <a:r>
              <a:rPr lang="en-GB" sz="2800" b="0" i="0" dirty="0"/>
              <a:t> users Information seeking.</a:t>
            </a:r>
          </a:p>
          <a:p>
            <a:r>
              <a:rPr lang="en-GB" dirty="0"/>
              <a:t>D</a:t>
            </a:r>
            <a:r>
              <a:rPr lang="en-GB" sz="2800" b="0" i="0" dirty="0"/>
              <a:t>eals with the </a:t>
            </a:r>
            <a:r>
              <a:rPr lang="en-GB" sz="3200" b="1" i="0" dirty="0"/>
              <a:t>representation</a:t>
            </a:r>
            <a:r>
              <a:rPr lang="en-GB" sz="3200" b="0" i="0" dirty="0"/>
              <a:t>, </a:t>
            </a:r>
            <a:r>
              <a:rPr lang="en-GB" sz="3200" b="1" i="0" dirty="0"/>
              <a:t>storage</a:t>
            </a:r>
            <a:r>
              <a:rPr lang="en-GB" sz="3200" b="0" i="0" dirty="0"/>
              <a:t>, </a:t>
            </a:r>
            <a:r>
              <a:rPr lang="en-GB" sz="3200" b="1" i="0" dirty="0"/>
              <a:t>organization of</a:t>
            </a:r>
            <a:r>
              <a:rPr lang="en-GB" sz="2800" b="0" i="0" dirty="0"/>
              <a:t>, and </a:t>
            </a:r>
            <a:r>
              <a:rPr lang="en-GB" sz="3200" b="1" i="0" dirty="0"/>
              <a:t>access to information items</a:t>
            </a:r>
            <a:r>
              <a:rPr lang="en-GB" sz="3200" b="0" i="0" dirty="0"/>
              <a:t> </a:t>
            </a:r>
            <a:r>
              <a:rPr lang="en-GB" sz="2800" b="0" i="0" dirty="0"/>
              <a:t>such as </a:t>
            </a:r>
            <a:r>
              <a:rPr lang="en-GB" sz="2800" b="0" i="0" dirty="0">
                <a:solidFill>
                  <a:srgbClr val="00B050"/>
                </a:solidFill>
              </a:rPr>
              <a:t>documents</a:t>
            </a:r>
            <a:r>
              <a:rPr lang="en-GB" sz="2800" b="0" i="0" dirty="0"/>
              <a:t>, </a:t>
            </a:r>
            <a:r>
              <a:rPr lang="en-GB" sz="2800" b="0" i="0" dirty="0">
                <a:solidFill>
                  <a:srgbClr val="00B050"/>
                </a:solidFill>
              </a:rPr>
              <a:t>Web pages</a:t>
            </a:r>
            <a:r>
              <a:rPr lang="en-GB" sz="2800" b="0" i="0" dirty="0"/>
              <a:t>, </a:t>
            </a:r>
            <a:r>
              <a:rPr lang="en-GB" sz="2800" b="0" i="0" dirty="0">
                <a:solidFill>
                  <a:srgbClr val="00B050"/>
                </a:solidFill>
              </a:rPr>
              <a:t>online catalogues</a:t>
            </a:r>
            <a:r>
              <a:rPr lang="en-GB" sz="2800" b="0" i="0" dirty="0"/>
              <a:t>, </a:t>
            </a:r>
            <a:r>
              <a:rPr lang="en-GB" sz="2800" b="0" i="0" dirty="0">
                <a:solidFill>
                  <a:srgbClr val="00B050"/>
                </a:solidFill>
              </a:rPr>
              <a:t>structured and semi-structured records</a:t>
            </a:r>
            <a:r>
              <a:rPr lang="en-GB" sz="2800" b="0" i="0" dirty="0"/>
              <a:t>, </a:t>
            </a:r>
            <a:r>
              <a:rPr lang="en-GB" sz="2800" b="0" i="0" dirty="0">
                <a:solidFill>
                  <a:srgbClr val="00B050"/>
                </a:solidFill>
              </a:rPr>
              <a:t>multimedia objects</a:t>
            </a:r>
            <a:r>
              <a:rPr lang="en-GB" sz="2800" b="0" i="0" dirty="0"/>
              <a:t>. </a:t>
            </a:r>
            <a:endParaRPr lang="en-US" sz="2800" dirty="0"/>
          </a:p>
          <a:p>
            <a:endParaRPr lang="en-US" sz="2800" dirty="0"/>
          </a:p>
          <a:p>
            <a:endParaRPr lang="en-US" sz="2800" dirty="0"/>
          </a:p>
          <a:p>
            <a:endParaRPr lang="en-GB" dirty="0"/>
          </a:p>
        </p:txBody>
      </p:sp>
      <p:sp>
        <p:nvSpPr>
          <p:cNvPr id="4" name="Footer Placeholder 3">
            <a:extLst>
              <a:ext uri="{FF2B5EF4-FFF2-40B4-BE49-F238E27FC236}">
                <a16:creationId xmlns:a16="http://schemas.microsoft.com/office/drawing/2014/main" id="{A9FDD5FA-0EEF-8A54-364C-121A4D212240}"/>
              </a:ext>
            </a:extLst>
          </p:cNvPr>
          <p:cNvSpPr>
            <a:spLocks noGrp="1"/>
          </p:cNvSpPr>
          <p:nvPr>
            <p:ph type="ftr" sz="quarter" idx="11"/>
          </p:nvPr>
        </p:nvSpPr>
        <p:spPr/>
        <p:txBody>
          <a:bodyPr/>
          <a:lstStyle/>
          <a:p>
            <a:pPr algn="l"/>
            <a:r>
              <a:rPr lang="en-GB"/>
              <a:t>CIS041-3 Advanced Information Technology</a:t>
            </a:r>
            <a:endParaRPr lang="en-US" dirty="0"/>
          </a:p>
        </p:txBody>
      </p:sp>
    </p:spTree>
    <p:extLst>
      <p:ext uri="{BB962C8B-B14F-4D97-AF65-F5344CB8AC3E}">
        <p14:creationId xmlns:p14="http://schemas.microsoft.com/office/powerpoint/2010/main" val="4161858946"/>
      </p:ext>
    </p:extLst>
  </p:cSld>
  <p:clrMapOvr>
    <a:masterClrMapping/>
  </p:clrMapOvr>
  <p:transition spd="slow">
    <p:zoom dir="in"/>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520CF-D214-5061-BB7A-E527D82EACAC}"/>
              </a:ext>
            </a:extLst>
          </p:cNvPr>
          <p:cNvSpPr>
            <a:spLocks noGrp="1"/>
          </p:cNvSpPr>
          <p:nvPr>
            <p:ph type="title"/>
          </p:nvPr>
        </p:nvSpPr>
        <p:spPr/>
        <p:txBody>
          <a:bodyPr/>
          <a:lstStyle/>
          <a:p>
            <a:r>
              <a:rPr lang="en-GB" dirty="0"/>
              <a:t>Summary</a:t>
            </a:r>
          </a:p>
        </p:txBody>
      </p:sp>
      <p:sp>
        <p:nvSpPr>
          <p:cNvPr id="3" name="Content Placeholder 2">
            <a:extLst>
              <a:ext uri="{FF2B5EF4-FFF2-40B4-BE49-F238E27FC236}">
                <a16:creationId xmlns:a16="http://schemas.microsoft.com/office/drawing/2014/main" id="{BE0E8F7E-8678-6CCA-ABC1-FABBB7F6E5C1}"/>
              </a:ext>
            </a:extLst>
          </p:cNvPr>
          <p:cNvSpPr>
            <a:spLocks noGrp="1"/>
          </p:cNvSpPr>
          <p:nvPr>
            <p:ph idx="1"/>
          </p:nvPr>
        </p:nvSpPr>
        <p:spPr/>
        <p:txBody>
          <a:bodyPr/>
          <a:lstStyle/>
          <a:p>
            <a:pPr algn="l" fontAlgn="base"/>
            <a:r>
              <a:rPr lang="en-GB" b="1" i="0" dirty="0">
                <a:solidFill>
                  <a:srgbClr val="273239"/>
                </a:solidFill>
                <a:effectLst/>
                <a:latin typeface="urw-din"/>
              </a:rPr>
              <a:t>Boolean Model </a:t>
            </a:r>
            <a:r>
              <a:rPr lang="en-GB" b="0" i="0" dirty="0">
                <a:solidFill>
                  <a:srgbClr val="273239"/>
                </a:solidFill>
                <a:effectLst/>
                <a:latin typeface="urw-din"/>
              </a:rPr>
              <a:t>is a simple retrieval model based on set theory and </a:t>
            </a:r>
            <a:r>
              <a:rPr lang="en-GB" b="0" i="0" dirty="0" err="1">
                <a:solidFill>
                  <a:srgbClr val="273239"/>
                </a:solidFill>
                <a:effectLst/>
                <a:latin typeface="urw-din"/>
              </a:rPr>
              <a:t>boolean</a:t>
            </a:r>
            <a:r>
              <a:rPr lang="en-GB" b="0" i="0" dirty="0">
                <a:solidFill>
                  <a:srgbClr val="273239"/>
                </a:solidFill>
                <a:effectLst/>
                <a:latin typeface="urw-din"/>
              </a:rPr>
              <a:t> algebra. Queries are designed as </a:t>
            </a:r>
            <a:r>
              <a:rPr lang="en-GB" b="0" i="0" dirty="0" err="1">
                <a:solidFill>
                  <a:srgbClr val="273239"/>
                </a:solidFill>
                <a:effectLst/>
                <a:latin typeface="urw-din"/>
              </a:rPr>
              <a:t>boolean</a:t>
            </a:r>
            <a:r>
              <a:rPr lang="en-GB" b="0" i="0" dirty="0">
                <a:solidFill>
                  <a:srgbClr val="273239"/>
                </a:solidFill>
                <a:effectLst/>
                <a:latin typeface="urw-din"/>
              </a:rPr>
              <a:t> expressions which have precise semantics. The retrieval strategy is based on binary decision criterion. The </a:t>
            </a:r>
            <a:r>
              <a:rPr lang="en-GB" b="0" i="0" dirty="0" err="1">
                <a:solidFill>
                  <a:srgbClr val="273239"/>
                </a:solidFill>
                <a:effectLst/>
                <a:latin typeface="urw-din"/>
              </a:rPr>
              <a:t>boolean</a:t>
            </a:r>
            <a:r>
              <a:rPr lang="en-GB" b="0" i="0" dirty="0">
                <a:solidFill>
                  <a:srgbClr val="273239"/>
                </a:solidFill>
                <a:effectLst/>
                <a:latin typeface="urw-din"/>
              </a:rPr>
              <a:t> model considers that index terms are present or absent in a document.</a:t>
            </a:r>
          </a:p>
          <a:p>
            <a:endParaRPr lang="en-GB" dirty="0"/>
          </a:p>
        </p:txBody>
      </p:sp>
      <p:sp>
        <p:nvSpPr>
          <p:cNvPr id="4" name="Footer Placeholder 3">
            <a:extLst>
              <a:ext uri="{FF2B5EF4-FFF2-40B4-BE49-F238E27FC236}">
                <a16:creationId xmlns:a16="http://schemas.microsoft.com/office/drawing/2014/main" id="{E2E66466-18F8-F58E-1D8E-FFE0A9D96134}"/>
              </a:ext>
            </a:extLst>
          </p:cNvPr>
          <p:cNvSpPr>
            <a:spLocks noGrp="1"/>
          </p:cNvSpPr>
          <p:nvPr>
            <p:ph type="ftr" sz="quarter" idx="11"/>
          </p:nvPr>
        </p:nvSpPr>
        <p:spPr/>
        <p:txBody>
          <a:bodyPr/>
          <a:lstStyle/>
          <a:p>
            <a:pPr algn="l"/>
            <a:r>
              <a:rPr lang="en-GB"/>
              <a:t>CIS041-3 Advanced Information Technology</a:t>
            </a:r>
            <a:endParaRPr lang="en-US" dirty="0"/>
          </a:p>
        </p:txBody>
      </p:sp>
    </p:spTree>
    <p:extLst>
      <p:ext uri="{BB962C8B-B14F-4D97-AF65-F5344CB8AC3E}">
        <p14:creationId xmlns:p14="http://schemas.microsoft.com/office/powerpoint/2010/main" val="3789595420"/>
      </p:ext>
    </p:extLst>
  </p:cSld>
  <p:clrMapOvr>
    <a:masterClrMapping/>
  </p:clrMapOvr>
  <p:transition spd="slow">
    <p:zoom dir="in"/>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64A44-3A50-7767-F0BD-DF4FB4F2A99D}"/>
              </a:ext>
            </a:extLst>
          </p:cNvPr>
          <p:cNvSpPr>
            <a:spLocks noGrp="1"/>
          </p:cNvSpPr>
          <p:nvPr>
            <p:ph type="title"/>
          </p:nvPr>
        </p:nvSpPr>
        <p:spPr/>
        <p:txBody>
          <a:bodyPr/>
          <a:lstStyle/>
          <a:p>
            <a:r>
              <a:rPr lang="en-GB" dirty="0"/>
              <a:t>Term-Document’s presentation</a:t>
            </a:r>
          </a:p>
        </p:txBody>
      </p:sp>
      <p:sp>
        <p:nvSpPr>
          <p:cNvPr id="4" name="Footer Placeholder 3">
            <a:extLst>
              <a:ext uri="{FF2B5EF4-FFF2-40B4-BE49-F238E27FC236}">
                <a16:creationId xmlns:a16="http://schemas.microsoft.com/office/drawing/2014/main" id="{97A24E33-69C7-A0DA-DA9B-EFF5928E4A50}"/>
              </a:ext>
            </a:extLst>
          </p:cNvPr>
          <p:cNvSpPr>
            <a:spLocks noGrp="1"/>
          </p:cNvSpPr>
          <p:nvPr>
            <p:ph type="ftr" sz="quarter" idx="11"/>
          </p:nvPr>
        </p:nvSpPr>
        <p:spPr/>
        <p:txBody>
          <a:bodyPr/>
          <a:lstStyle/>
          <a:p>
            <a:pPr algn="l"/>
            <a:r>
              <a:rPr lang="en-GB"/>
              <a:t>CIS041-3 Advanced Information Technology</a:t>
            </a:r>
            <a:endParaRPr lang="en-US" dirty="0"/>
          </a:p>
        </p:txBody>
      </p:sp>
      <p:sp>
        <p:nvSpPr>
          <p:cNvPr id="7" name="TextBox 6">
            <a:extLst>
              <a:ext uri="{FF2B5EF4-FFF2-40B4-BE49-F238E27FC236}">
                <a16:creationId xmlns:a16="http://schemas.microsoft.com/office/drawing/2014/main" id="{358FBE54-94E9-15EB-5DBF-09AEF1BB872E}"/>
              </a:ext>
            </a:extLst>
          </p:cNvPr>
          <p:cNvSpPr txBox="1"/>
          <p:nvPr/>
        </p:nvSpPr>
        <p:spPr>
          <a:xfrm>
            <a:off x="879559" y="1844824"/>
            <a:ext cx="8676456" cy="3816429"/>
          </a:xfrm>
          <a:prstGeom prst="rect">
            <a:avLst/>
          </a:prstGeom>
          <a:noFill/>
        </p:spPr>
        <p:txBody>
          <a:bodyPr wrap="square">
            <a:spAutoFit/>
          </a:bodyPr>
          <a:lstStyle/>
          <a:p>
            <a:r>
              <a:rPr lang="en-GB" dirty="0"/>
              <a:t>Consider 5 documents with a vocabulary of 6 terms</a:t>
            </a:r>
          </a:p>
          <a:p>
            <a:endParaRPr lang="en-GB" dirty="0"/>
          </a:p>
          <a:p>
            <a:r>
              <a:rPr lang="en-GB" dirty="0"/>
              <a:t>document 1 = ‘ term1 term3 ‘</a:t>
            </a:r>
          </a:p>
          <a:p>
            <a:endParaRPr lang="en-GB" dirty="0"/>
          </a:p>
          <a:p>
            <a:r>
              <a:rPr lang="en-GB" dirty="0"/>
              <a:t>document 2 = ‘ term 2 term4 term6 ‘</a:t>
            </a:r>
          </a:p>
          <a:p>
            <a:endParaRPr lang="en-GB" dirty="0"/>
          </a:p>
          <a:p>
            <a:r>
              <a:rPr lang="en-GB" dirty="0"/>
              <a:t>document 3 = ‘ term1 term2 term3 term4 term5 ‘</a:t>
            </a:r>
          </a:p>
          <a:p>
            <a:endParaRPr lang="en-GB" dirty="0"/>
          </a:p>
          <a:p>
            <a:r>
              <a:rPr lang="en-GB" dirty="0"/>
              <a:t>document 4 = ‘ term1 term3 term6 ‘</a:t>
            </a:r>
          </a:p>
          <a:p>
            <a:endParaRPr lang="en-GB" dirty="0"/>
          </a:p>
          <a:p>
            <a:r>
              <a:rPr lang="en-GB" dirty="0"/>
              <a:t>document 5 = ‘ term3 term4 ‘</a:t>
            </a:r>
          </a:p>
        </p:txBody>
      </p:sp>
    </p:spTree>
    <p:extLst>
      <p:ext uri="{BB962C8B-B14F-4D97-AF65-F5344CB8AC3E}">
        <p14:creationId xmlns:p14="http://schemas.microsoft.com/office/powerpoint/2010/main" val="319132359"/>
      </p:ext>
    </p:extLst>
  </p:cSld>
  <p:clrMapOvr>
    <a:masterClrMapping/>
  </p:clrMapOvr>
  <p:transition spd="slow">
    <p:zoom dir="in"/>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38345-5128-A836-EA82-5B94FE73ABCF}"/>
              </a:ext>
            </a:extLst>
          </p:cNvPr>
          <p:cNvSpPr>
            <a:spLocks noGrp="1"/>
          </p:cNvSpPr>
          <p:nvPr>
            <p:ph type="title"/>
          </p:nvPr>
        </p:nvSpPr>
        <p:spPr>
          <a:xfrm>
            <a:off x="1187624" y="373856"/>
            <a:ext cx="7422976" cy="685800"/>
          </a:xfrm>
        </p:spPr>
        <p:txBody>
          <a:bodyPr/>
          <a:lstStyle/>
          <a:p>
            <a:r>
              <a:rPr lang="en-GB" b="0" dirty="0">
                <a:solidFill>
                  <a:srgbClr val="273239"/>
                </a:solidFill>
                <a:latin typeface="urw-din"/>
              </a:rPr>
              <a:t>D</a:t>
            </a:r>
            <a:r>
              <a:rPr lang="en-GB" b="0" i="0" dirty="0">
                <a:solidFill>
                  <a:srgbClr val="273239"/>
                </a:solidFill>
                <a:effectLst/>
                <a:latin typeface="urw-din"/>
              </a:rPr>
              <a:t>ocuments represented in a </a:t>
            </a:r>
            <a:r>
              <a:rPr lang="en-GB" b="0" i="0" dirty="0" err="1">
                <a:solidFill>
                  <a:srgbClr val="273239"/>
                </a:solidFill>
                <a:effectLst/>
                <a:latin typeface="urw-din"/>
              </a:rPr>
              <a:t>boolean</a:t>
            </a:r>
            <a:r>
              <a:rPr lang="en-GB" b="0" i="0" dirty="0">
                <a:solidFill>
                  <a:srgbClr val="273239"/>
                </a:solidFill>
                <a:effectLst/>
                <a:latin typeface="urw-din"/>
              </a:rPr>
              <a:t> model</a:t>
            </a:r>
            <a:endParaRPr lang="en-GB" dirty="0"/>
          </a:p>
        </p:txBody>
      </p:sp>
      <p:pic>
        <p:nvPicPr>
          <p:cNvPr id="6" name="Content Placeholder 5">
            <a:extLst>
              <a:ext uri="{FF2B5EF4-FFF2-40B4-BE49-F238E27FC236}">
                <a16:creationId xmlns:a16="http://schemas.microsoft.com/office/drawing/2014/main" id="{4621C3A0-78F6-02DB-0573-A18CA1002D0F}"/>
              </a:ext>
            </a:extLst>
          </p:cNvPr>
          <p:cNvPicPr>
            <a:picLocks noGrp="1" noChangeAspect="1"/>
          </p:cNvPicPr>
          <p:nvPr>
            <p:ph idx="1"/>
          </p:nvPr>
        </p:nvPicPr>
        <p:blipFill>
          <a:blip r:embed="rId2"/>
          <a:stretch>
            <a:fillRect/>
          </a:stretch>
        </p:blipFill>
        <p:spPr>
          <a:xfrm>
            <a:off x="1187624" y="1544790"/>
            <a:ext cx="7347078" cy="4279396"/>
          </a:xfrm>
        </p:spPr>
      </p:pic>
      <p:sp>
        <p:nvSpPr>
          <p:cNvPr id="4" name="Footer Placeholder 3">
            <a:extLst>
              <a:ext uri="{FF2B5EF4-FFF2-40B4-BE49-F238E27FC236}">
                <a16:creationId xmlns:a16="http://schemas.microsoft.com/office/drawing/2014/main" id="{BD568036-500B-FAC4-6C2F-7F5E3A170E7D}"/>
              </a:ext>
            </a:extLst>
          </p:cNvPr>
          <p:cNvSpPr>
            <a:spLocks noGrp="1"/>
          </p:cNvSpPr>
          <p:nvPr>
            <p:ph type="ftr" sz="quarter" idx="11"/>
          </p:nvPr>
        </p:nvSpPr>
        <p:spPr/>
        <p:txBody>
          <a:bodyPr/>
          <a:lstStyle/>
          <a:p>
            <a:pPr algn="l"/>
            <a:r>
              <a:rPr lang="en-GB"/>
              <a:t>CIS041-3 Advanced Information Technology</a:t>
            </a:r>
            <a:endParaRPr lang="en-US" dirty="0"/>
          </a:p>
        </p:txBody>
      </p:sp>
    </p:spTree>
    <p:extLst>
      <p:ext uri="{BB962C8B-B14F-4D97-AF65-F5344CB8AC3E}">
        <p14:creationId xmlns:p14="http://schemas.microsoft.com/office/powerpoint/2010/main" val="1151230550"/>
      </p:ext>
    </p:extLst>
  </p:cSld>
  <p:clrMapOvr>
    <a:masterClrMapping/>
  </p:clrMapOvr>
  <p:transition spd="slow">
    <p:zoom dir="in"/>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BA3CD-7645-D3D4-E340-29828E6F7448}"/>
              </a:ext>
            </a:extLst>
          </p:cNvPr>
          <p:cNvSpPr>
            <a:spLocks noGrp="1"/>
          </p:cNvSpPr>
          <p:nvPr>
            <p:ph type="title"/>
          </p:nvPr>
        </p:nvSpPr>
        <p:spPr/>
        <p:txBody>
          <a:bodyPr/>
          <a:lstStyle/>
          <a:p>
            <a:r>
              <a:rPr lang="en-GB" dirty="0"/>
              <a:t>Query</a:t>
            </a:r>
          </a:p>
        </p:txBody>
      </p:sp>
      <p:sp>
        <p:nvSpPr>
          <p:cNvPr id="3" name="Content Placeholder 2">
            <a:extLst>
              <a:ext uri="{FF2B5EF4-FFF2-40B4-BE49-F238E27FC236}">
                <a16:creationId xmlns:a16="http://schemas.microsoft.com/office/drawing/2014/main" id="{186E0535-576A-5505-9CF7-91ADE5AAF4D6}"/>
              </a:ext>
            </a:extLst>
          </p:cNvPr>
          <p:cNvSpPr>
            <a:spLocks noGrp="1"/>
          </p:cNvSpPr>
          <p:nvPr>
            <p:ph idx="1"/>
          </p:nvPr>
        </p:nvSpPr>
        <p:spPr>
          <a:xfrm>
            <a:off x="323528" y="1377020"/>
            <a:ext cx="8279493" cy="1331900"/>
          </a:xfrm>
        </p:spPr>
        <p:txBody>
          <a:bodyPr/>
          <a:lstStyle/>
          <a:p>
            <a:r>
              <a:rPr lang="en-GB" b="0" i="0" dirty="0">
                <a:solidFill>
                  <a:srgbClr val="273239"/>
                </a:solidFill>
                <a:effectLst/>
                <a:latin typeface="urw-din"/>
              </a:rPr>
              <a:t>Consider the query: </a:t>
            </a:r>
            <a:r>
              <a:rPr lang="en-GB" b="0" i="1" dirty="0">
                <a:solidFill>
                  <a:srgbClr val="273239"/>
                </a:solidFill>
                <a:effectLst/>
                <a:latin typeface="urw-din"/>
              </a:rPr>
              <a:t>Find the document consisting of term1 and term3 and not term2 ( </a:t>
            </a:r>
            <a:r>
              <a:rPr lang="en-GB" b="1" i="0" dirty="0">
                <a:solidFill>
                  <a:srgbClr val="273239"/>
                </a:solidFill>
                <a:effectLst/>
                <a:latin typeface="urw-din"/>
              </a:rPr>
              <a:t>term1 ∧ term3 ∧ ¬ term2)</a:t>
            </a:r>
            <a:endParaRPr lang="en-GB" dirty="0"/>
          </a:p>
        </p:txBody>
      </p:sp>
      <p:sp>
        <p:nvSpPr>
          <p:cNvPr id="4" name="Footer Placeholder 3">
            <a:extLst>
              <a:ext uri="{FF2B5EF4-FFF2-40B4-BE49-F238E27FC236}">
                <a16:creationId xmlns:a16="http://schemas.microsoft.com/office/drawing/2014/main" id="{86F5B92A-FAF5-1650-EF14-74D59436D3CF}"/>
              </a:ext>
            </a:extLst>
          </p:cNvPr>
          <p:cNvSpPr>
            <a:spLocks noGrp="1"/>
          </p:cNvSpPr>
          <p:nvPr>
            <p:ph type="ftr" sz="quarter" idx="11"/>
          </p:nvPr>
        </p:nvSpPr>
        <p:spPr/>
        <p:txBody>
          <a:bodyPr/>
          <a:lstStyle/>
          <a:p>
            <a:pPr algn="l"/>
            <a:r>
              <a:rPr lang="en-GB"/>
              <a:t>CIS041-3 Advanced Information Technology</a:t>
            </a:r>
            <a:endParaRPr lang="en-US" dirty="0"/>
          </a:p>
        </p:txBody>
      </p:sp>
      <p:pic>
        <p:nvPicPr>
          <p:cNvPr id="6" name="Picture 5">
            <a:extLst>
              <a:ext uri="{FF2B5EF4-FFF2-40B4-BE49-F238E27FC236}">
                <a16:creationId xmlns:a16="http://schemas.microsoft.com/office/drawing/2014/main" id="{9FD4AFC7-9A0D-336F-8056-818254F2106C}"/>
              </a:ext>
            </a:extLst>
          </p:cNvPr>
          <p:cNvPicPr>
            <a:picLocks noChangeAspect="1"/>
          </p:cNvPicPr>
          <p:nvPr/>
        </p:nvPicPr>
        <p:blipFill>
          <a:blip r:embed="rId2"/>
          <a:stretch>
            <a:fillRect/>
          </a:stretch>
        </p:blipFill>
        <p:spPr>
          <a:xfrm>
            <a:off x="2071338" y="2708920"/>
            <a:ext cx="5001323" cy="3029373"/>
          </a:xfrm>
          <a:prstGeom prst="rect">
            <a:avLst/>
          </a:prstGeom>
        </p:spPr>
      </p:pic>
    </p:spTree>
    <p:extLst>
      <p:ext uri="{BB962C8B-B14F-4D97-AF65-F5344CB8AC3E}">
        <p14:creationId xmlns:p14="http://schemas.microsoft.com/office/powerpoint/2010/main" val="1121161675"/>
      </p:ext>
    </p:extLst>
  </p:cSld>
  <p:clrMapOvr>
    <a:masterClrMapping/>
  </p:clrMapOvr>
  <p:transition spd="slow">
    <p:zoom dir="in"/>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E57C1-7BB1-A4C8-98F7-04025B2D7B24}"/>
              </a:ext>
            </a:extLst>
          </p:cNvPr>
          <p:cNvSpPr>
            <a:spLocks noGrp="1"/>
          </p:cNvSpPr>
          <p:nvPr>
            <p:ph type="title"/>
          </p:nvPr>
        </p:nvSpPr>
        <p:spPr/>
        <p:txBody>
          <a:bodyPr/>
          <a:lstStyle/>
          <a:p>
            <a:r>
              <a:rPr lang="en-GB" dirty="0"/>
              <a:t>Result</a:t>
            </a:r>
          </a:p>
        </p:txBody>
      </p:sp>
      <p:sp>
        <p:nvSpPr>
          <p:cNvPr id="3" name="Content Placeholder 2">
            <a:extLst>
              <a:ext uri="{FF2B5EF4-FFF2-40B4-BE49-F238E27FC236}">
                <a16:creationId xmlns:a16="http://schemas.microsoft.com/office/drawing/2014/main" id="{33CFDEEB-7868-3D52-9CD9-36F86540636D}"/>
              </a:ext>
            </a:extLst>
          </p:cNvPr>
          <p:cNvSpPr>
            <a:spLocks noGrp="1"/>
          </p:cNvSpPr>
          <p:nvPr>
            <p:ph idx="1"/>
          </p:nvPr>
        </p:nvSpPr>
        <p:spPr>
          <a:xfrm>
            <a:off x="971600" y="1452240"/>
            <a:ext cx="4464496" cy="2232248"/>
          </a:xfrm>
        </p:spPr>
        <p:txBody>
          <a:bodyPr/>
          <a:lstStyle/>
          <a:p>
            <a:pPr marL="0" indent="0">
              <a:buNone/>
            </a:pPr>
            <a:r>
              <a:rPr lang="en-GB" sz="2400" b="1" dirty="0"/>
              <a:t>document 1 : 1 ∧ 1∧ 1 = 1</a:t>
            </a:r>
          </a:p>
          <a:p>
            <a:pPr marL="0" indent="0">
              <a:buNone/>
            </a:pPr>
            <a:r>
              <a:rPr lang="en-GB" sz="2400" b="1" dirty="0"/>
              <a:t>document 2 : 0 ∧ 0 ∧ 0 = 0</a:t>
            </a:r>
          </a:p>
          <a:p>
            <a:pPr marL="0" indent="0">
              <a:buNone/>
            </a:pPr>
            <a:r>
              <a:rPr lang="en-GB" sz="2400" b="1" dirty="0"/>
              <a:t>document 3 : 1 ∧ 1 ∧ 0 = 0</a:t>
            </a:r>
          </a:p>
          <a:p>
            <a:pPr marL="0" indent="0">
              <a:buNone/>
            </a:pPr>
            <a:r>
              <a:rPr lang="en-GB" sz="2400" b="1" dirty="0"/>
              <a:t>document 4 : 1 ∧ 1 ∧ 1 = 1</a:t>
            </a:r>
          </a:p>
          <a:p>
            <a:pPr marL="0" indent="0">
              <a:buNone/>
            </a:pPr>
            <a:r>
              <a:rPr lang="en-GB" sz="2400" b="1" dirty="0"/>
              <a:t>document 5 : 0 ∧ 1 ∧ 1 = 0</a:t>
            </a:r>
            <a:endParaRPr lang="en-GB" b="1" dirty="0"/>
          </a:p>
        </p:txBody>
      </p:sp>
      <p:sp>
        <p:nvSpPr>
          <p:cNvPr id="4" name="Footer Placeholder 3">
            <a:extLst>
              <a:ext uri="{FF2B5EF4-FFF2-40B4-BE49-F238E27FC236}">
                <a16:creationId xmlns:a16="http://schemas.microsoft.com/office/drawing/2014/main" id="{358AA6C0-6A55-BC06-9D14-E55AF94FEDF3}"/>
              </a:ext>
            </a:extLst>
          </p:cNvPr>
          <p:cNvSpPr>
            <a:spLocks noGrp="1"/>
          </p:cNvSpPr>
          <p:nvPr>
            <p:ph type="ftr" sz="quarter" idx="11"/>
          </p:nvPr>
        </p:nvSpPr>
        <p:spPr/>
        <p:txBody>
          <a:bodyPr/>
          <a:lstStyle/>
          <a:p>
            <a:pPr algn="l"/>
            <a:r>
              <a:rPr lang="en-GB"/>
              <a:t>CIS041-3 Advanced Information Technology</a:t>
            </a:r>
            <a:endParaRPr lang="en-US" dirty="0"/>
          </a:p>
        </p:txBody>
      </p:sp>
      <p:sp>
        <p:nvSpPr>
          <p:cNvPr id="6" name="TextBox 5">
            <a:extLst>
              <a:ext uri="{FF2B5EF4-FFF2-40B4-BE49-F238E27FC236}">
                <a16:creationId xmlns:a16="http://schemas.microsoft.com/office/drawing/2014/main" id="{22C3D161-4432-04FB-5DF0-0CCE35619FFB}"/>
              </a:ext>
            </a:extLst>
          </p:cNvPr>
          <p:cNvSpPr txBox="1"/>
          <p:nvPr/>
        </p:nvSpPr>
        <p:spPr>
          <a:xfrm>
            <a:off x="971600" y="3842742"/>
            <a:ext cx="7010400" cy="769441"/>
          </a:xfrm>
          <a:prstGeom prst="rect">
            <a:avLst/>
          </a:prstGeom>
          <a:noFill/>
        </p:spPr>
        <p:txBody>
          <a:bodyPr wrap="square">
            <a:spAutoFit/>
          </a:bodyPr>
          <a:lstStyle/>
          <a:p>
            <a:r>
              <a:rPr lang="en-GB" dirty="0"/>
              <a:t>Based on the above computation document1 and document4 are relevant to the given query</a:t>
            </a:r>
          </a:p>
        </p:txBody>
      </p:sp>
      <p:sp>
        <p:nvSpPr>
          <p:cNvPr id="8" name="TextBox 7">
            <a:extLst>
              <a:ext uri="{FF2B5EF4-FFF2-40B4-BE49-F238E27FC236}">
                <a16:creationId xmlns:a16="http://schemas.microsoft.com/office/drawing/2014/main" id="{DFC9BACB-AFCD-D7B8-985D-76589566E92D}"/>
              </a:ext>
            </a:extLst>
          </p:cNvPr>
          <p:cNvSpPr txBox="1"/>
          <p:nvPr/>
        </p:nvSpPr>
        <p:spPr>
          <a:xfrm>
            <a:off x="971600" y="5521204"/>
            <a:ext cx="7704856" cy="923330"/>
          </a:xfrm>
          <a:prstGeom prst="rect">
            <a:avLst/>
          </a:prstGeom>
          <a:noFill/>
        </p:spPr>
        <p:txBody>
          <a:bodyPr wrap="square">
            <a:spAutoFit/>
          </a:bodyPr>
          <a:lstStyle/>
          <a:p>
            <a:r>
              <a:rPr lang="en-GB" sz="1800" dirty="0">
                <a:hlinkClick r:id="rId2"/>
              </a:rPr>
              <a:t>https://www.geeksforgeeks.org/document-retrieval-using-boolean-model-and-vector-space-model/</a:t>
            </a:r>
            <a:endParaRPr lang="en-GB" sz="1800" dirty="0"/>
          </a:p>
          <a:p>
            <a:endParaRPr lang="en-GB" sz="1800" dirty="0"/>
          </a:p>
        </p:txBody>
      </p:sp>
      <p:sp>
        <p:nvSpPr>
          <p:cNvPr id="10" name="TextBox 9">
            <a:extLst>
              <a:ext uri="{FF2B5EF4-FFF2-40B4-BE49-F238E27FC236}">
                <a16:creationId xmlns:a16="http://schemas.microsoft.com/office/drawing/2014/main" id="{C777E669-8816-9423-C52C-F98B26C5715A}"/>
              </a:ext>
            </a:extLst>
          </p:cNvPr>
          <p:cNvSpPr txBox="1"/>
          <p:nvPr/>
        </p:nvSpPr>
        <p:spPr>
          <a:xfrm>
            <a:off x="971600" y="4779089"/>
            <a:ext cx="7010400" cy="769441"/>
          </a:xfrm>
          <a:prstGeom prst="rect">
            <a:avLst/>
          </a:prstGeom>
          <a:noFill/>
        </p:spPr>
        <p:txBody>
          <a:bodyPr wrap="square">
            <a:spAutoFit/>
          </a:bodyPr>
          <a:lstStyle/>
          <a:p>
            <a:r>
              <a:rPr lang="en-GB" dirty="0"/>
              <a:t>Python code showing the implementation of the </a:t>
            </a:r>
            <a:r>
              <a:rPr lang="en-GB" dirty="0" err="1"/>
              <a:t>boolean</a:t>
            </a:r>
            <a:r>
              <a:rPr lang="en-GB" dirty="0"/>
              <a:t> model for document retrieval</a:t>
            </a:r>
          </a:p>
        </p:txBody>
      </p:sp>
    </p:spTree>
    <p:extLst>
      <p:ext uri="{BB962C8B-B14F-4D97-AF65-F5344CB8AC3E}">
        <p14:creationId xmlns:p14="http://schemas.microsoft.com/office/powerpoint/2010/main" val="3693110376"/>
      </p:ext>
    </p:extLst>
  </p:cSld>
  <p:clrMapOvr>
    <a:masterClrMapping/>
  </p:clrMapOvr>
  <p:transition spd="slow">
    <p:zoom dir="in"/>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35908-4512-D5FB-7188-9B1676634A77}"/>
              </a:ext>
            </a:extLst>
          </p:cNvPr>
          <p:cNvSpPr>
            <a:spLocks noGrp="1"/>
          </p:cNvSpPr>
          <p:nvPr>
            <p:ph type="title"/>
          </p:nvPr>
        </p:nvSpPr>
        <p:spPr/>
        <p:txBody>
          <a:bodyPr/>
          <a:lstStyle/>
          <a:p>
            <a:r>
              <a:rPr lang="en-GB" dirty="0"/>
              <a:t>Critical thinking</a:t>
            </a:r>
          </a:p>
        </p:txBody>
      </p:sp>
      <p:sp>
        <p:nvSpPr>
          <p:cNvPr id="3" name="Content Placeholder 2">
            <a:extLst>
              <a:ext uri="{FF2B5EF4-FFF2-40B4-BE49-F238E27FC236}">
                <a16:creationId xmlns:a16="http://schemas.microsoft.com/office/drawing/2014/main" id="{A04A73E8-BB4A-85D4-46D1-FFB8DE3FBD60}"/>
              </a:ext>
            </a:extLst>
          </p:cNvPr>
          <p:cNvSpPr>
            <a:spLocks noGrp="1"/>
          </p:cNvSpPr>
          <p:nvPr>
            <p:ph idx="1"/>
          </p:nvPr>
        </p:nvSpPr>
        <p:spPr>
          <a:xfrm>
            <a:off x="827584" y="1345489"/>
            <a:ext cx="7783016" cy="4680520"/>
          </a:xfrm>
        </p:spPr>
        <p:txBody>
          <a:bodyPr/>
          <a:lstStyle/>
          <a:p>
            <a:r>
              <a:rPr lang="en-GB" dirty="0"/>
              <a:t>Accumulated evidence: 0 occurrence VS. 1 or multiple occurrences. YES/NO, once and repeated times. </a:t>
            </a:r>
          </a:p>
          <a:p>
            <a:r>
              <a:rPr lang="en-GB" dirty="0"/>
              <a:t>Usually more seems stranger and better matches.</a:t>
            </a:r>
          </a:p>
          <a:p>
            <a:r>
              <a:rPr lang="en-GB" dirty="0"/>
              <a:t>So, apart from phrases (byword) and location, we also need “</a:t>
            </a:r>
            <a:r>
              <a:rPr lang="en-GB" dirty="0">
                <a:solidFill>
                  <a:srgbClr val="C00000"/>
                </a:solidFill>
              </a:rPr>
              <a:t>Frequency</a:t>
            </a:r>
            <a:r>
              <a:rPr lang="en-GB" dirty="0"/>
              <a:t>”</a:t>
            </a:r>
          </a:p>
          <a:p>
            <a:r>
              <a:rPr lang="en-GB" dirty="0"/>
              <a:t>Ranking search results: </a:t>
            </a:r>
            <a:r>
              <a:rPr lang="en-US" dirty="0">
                <a:latin typeface="Calibri" charset="0"/>
                <a:ea typeface="ＭＳ Ｐゴシック" charset="0"/>
                <a:cs typeface="ＭＳ Ｐゴシック" charset="0"/>
              </a:rPr>
              <a:t>Boolean queries give inclusion or exclusion of docs.</a:t>
            </a:r>
          </a:p>
          <a:p>
            <a:pPr eaLnBrk="1" hangingPunct="1"/>
            <a:r>
              <a:rPr lang="en-US" dirty="0">
                <a:latin typeface="Calibri" charset="0"/>
                <a:ea typeface="ＭＳ Ｐゴシック" charset="0"/>
                <a:cs typeface="ＭＳ Ｐゴシック" charset="0"/>
              </a:rPr>
              <a:t>Often we want to rank/group results</a:t>
            </a:r>
          </a:p>
          <a:p>
            <a:pPr lvl="1" eaLnBrk="1" hangingPunct="1"/>
            <a:r>
              <a:rPr lang="en-US" dirty="0">
                <a:latin typeface="Calibri" charset="0"/>
                <a:ea typeface="ＭＳ Ｐゴシック" charset="0"/>
              </a:rPr>
              <a:t>Need to measure proximity from query to each doc.</a:t>
            </a:r>
          </a:p>
          <a:p>
            <a:endParaRPr lang="en-GB" dirty="0"/>
          </a:p>
        </p:txBody>
      </p:sp>
      <p:sp>
        <p:nvSpPr>
          <p:cNvPr id="4" name="Footer Placeholder 3">
            <a:extLst>
              <a:ext uri="{FF2B5EF4-FFF2-40B4-BE49-F238E27FC236}">
                <a16:creationId xmlns:a16="http://schemas.microsoft.com/office/drawing/2014/main" id="{8E6D7FAD-B31A-3A08-7155-D86CF3AF2668}"/>
              </a:ext>
            </a:extLst>
          </p:cNvPr>
          <p:cNvSpPr>
            <a:spLocks noGrp="1"/>
          </p:cNvSpPr>
          <p:nvPr>
            <p:ph type="ftr" sz="quarter" idx="11"/>
          </p:nvPr>
        </p:nvSpPr>
        <p:spPr/>
        <p:txBody>
          <a:bodyPr/>
          <a:lstStyle/>
          <a:p>
            <a:pPr algn="l"/>
            <a:r>
              <a:rPr lang="en-GB"/>
              <a:t>CIS041-3 Advanced Information Technology</a:t>
            </a:r>
            <a:endParaRPr lang="en-US" dirty="0"/>
          </a:p>
        </p:txBody>
      </p:sp>
    </p:spTree>
    <p:extLst>
      <p:ext uri="{BB962C8B-B14F-4D97-AF65-F5344CB8AC3E}">
        <p14:creationId xmlns:p14="http://schemas.microsoft.com/office/powerpoint/2010/main" val="500031528"/>
      </p:ext>
    </p:extLst>
  </p:cSld>
  <p:clrMapOvr>
    <a:masterClrMapping/>
  </p:clrMapOvr>
  <p:transition spd="slow">
    <p:zoom dir="in"/>
  </p:transition>
</p:sld>
</file>

<file path=ppt/theme/theme1.xml><?xml version="1.0" encoding="utf-8"?>
<a:theme xmlns:a="http://schemas.openxmlformats.org/drawingml/2006/main" name="NSIA Presentation Template">
  <a:themeElements>
    <a:clrScheme name="NSIA Presentation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AEAEA"/>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200" b="1" i="0" u="none" strike="noStrike" cap="none" normalizeH="0" baseline="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rgbClr val="EAEAEA"/>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200" b="1" i="0" u="none" strike="noStrike" cap="none" normalizeH="0" baseline="0">
            <a:ln>
              <a:noFill/>
            </a:ln>
            <a:solidFill>
              <a:schemeClr val="tx1"/>
            </a:solidFill>
            <a:effectLst/>
            <a:latin typeface="Tahoma" charset="0"/>
          </a:defRPr>
        </a:defPPr>
      </a:lstStyle>
    </a:lnDef>
  </a:objectDefaults>
  <a:extraClrSchemeLst>
    <a:extraClrScheme>
      <a:clrScheme name="NSIA Presentation 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NSIA Presentation 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NSIA Presentation 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NSIA Presentation 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SIA Presentation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NSIA Presentation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NSIA Presentation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E57475A0A79F24CA5D55CFCBBC36D20" ma:contentTypeVersion="11" ma:contentTypeDescription="Create a new document." ma:contentTypeScope="" ma:versionID="0c65e98f4308e0a4c8a8fb9e68fc32ea">
  <xsd:schema xmlns:xsd="http://www.w3.org/2001/XMLSchema" xmlns:xs="http://www.w3.org/2001/XMLSchema" xmlns:p="http://schemas.microsoft.com/office/2006/metadata/properties" xmlns:ns3="4a99f96f-14cd-4604-a474-9aba890bf184" xmlns:ns4="d7c0ddaa-517f-42a8-bf6f-671cae6167ed" targetNamespace="http://schemas.microsoft.com/office/2006/metadata/properties" ma:root="true" ma:fieldsID="5630bdc36f68965d0e52aad5a59374c3" ns3:_="" ns4:_="">
    <xsd:import namespace="4a99f96f-14cd-4604-a474-9aba890bf184"/>
    <xsd:import namespace="d7c0ddaa-517f-42a8-bf6f-671cae6167ed"/>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99f96f-14cd-4604-a474-9aba890bf18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7c0ddaa-517f-42a8-bf6f-671cae6167e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268F4A1-A92B-4425-A08A-8ACFF4BC7C58}">
  <ds:schemaRefs>
    <ds:schemaRef ds:uri="http://schemas.microsoft.com/sharepoint/v3/contenttype/forms"/>
  </ds:schemaRefs>
</ds:datastoreItem>
</file>

<file path=customXml/itemProps2.xml><?xml version="1.0" encoding="utf-8"?>
<ds:datastoreItem xmlns:ds="http://schemas.openxmlformats.org/officeDocument/2006/customXml" ds:itemID="{31942470-586D-42F2-AF1E-DA44743203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99f96f-14cd-4604-a474-9aba890bf184"/>
    <ds:schemaRef ds:uri="d7c0ddaa-517f-42a8-bf6f-671cae6167e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DA46CC5-244B-4740-AC0C-999172143E2D}">
  <ds:schemaRefs>
    <ds:schemaRef ds:uri="4a99f96f-14cd-4604-a474-9aba890bf184"/>
    <ds:schemaRef ds:uri="d7c0ddaa-517f-42a8-bf6f-671cae6167ed"/>
    <ds:schemaRef ds:uri="http://schemas.microsoft.com/office/2006/documentManagement/types"/>
    <ds:schemaRef ds:uri="http://schemas.openxmlformats.org/package/2006/metadata/core-properties"/>
    <ds:schemaRef ds:uri="http://www.w3.org/XML/1998/namespace"/>
    <ds:schemaRef ds:uri="http://schemas.microsoft.com/office/infopath/2007/PartnerControls"/>
    <ds:schemaRef ds:uri="http://schemas.microsoft.com/office/2006/metadata/properties"/>
    <ds:schemaRef ds:uri="http://purl.org/dc/elements/1.1/"/>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E:\Program Files\Microsoft Office\Templates\NSIA Presentation Template.pot</Template>
  <TotalTime>11841</TotalTime>
  <Words>5129</Words>
  <Application>Microsoft Office PowerPoint</Application>
  <PresentationFormat>On-screen Show (4:3)</PresentationFormat>
  <Paragraphs>879</Paragraphs>
  <Slides>95</Slides>
  <Notes>12</Notes>
  <HiddenSlides>12</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95</vt:i4>
      </vt:variant>
    </vt:vector>
  </HeadingPairs>
  <TitlesOfParts>
    <vt:vector size="110" baseType="lpstr">
      <vt:lpstr>Arial Unicode MS</vt:lpstr>
      <vt:lpstr>CG Times</vt:lpstr>
      <vt:lpstr>urw-din</vt:lpstr>
      <vt:lpstr>Arial</vt:lpstr>
      <vt:lpstr>Calibri</vt:lpstr>
      <vt:lpstr>Cambria</vt:lpstr>
      <vt:lpstr>Cambria Math</vt:lpstr>
      <vt:lpstr>Lora</vt:lpstr>
      <vt:lpstr>Lucida Sans</vt:lpstr>
      <vt:lpstr>Roboto</vt:lpstr>
      <vt:lpstr>Tahoma</vt:lpstr>
      <vt:lpstr>Times New Roman</vt:lpstr>
      <vt:lpstr>Wingdings</vt:lpstr>
      <vt:lpstr>NSIA Presentation Template</vt:lpstr>
      <vt:lpstr>Worksheet</vt:lpstr>
      <vt:lpstr>PowerPoint Presentation</vt:lpstr>
      <vt:lpstr>What we have learnt</vt:lpstr>
      <vt:lpstr>Outline</vt:lpstr>
      <vt:lpstr>1. Information seeking and Information Retrieval </vt:lpstr>
      <vt:lpstr>Information Seeking</vt:lpstr>
      <vt:lpstr>Information Seeking Process</vt:lpstr>
      <vt:lpstr>Information seeking behaviours</vt:lpstr>
      <vt:lpstr>The Classical search model                                       </vt:lpstr>
      <vt:lpstr>Information Retrieval</vt:lpstr>
      <vt:lpstr>Definition of information Retrieval</vt:lpstr>
      <vt:lpstr>Two major types IR today</vt:lpstr>
      <vt:lpstr>The goal of IR</vt:lpstr>
      <vt:lpstr>The IR Problem</vt:lpstr>
      <vt:lpstr>Information scarcity vs.  information abundance</vt:lpstr>
      <vt:lpstr>Structured vs Unstructured Data</vt:lpstr>
      <vt:lpstr>IR Solution model</vt:lpstr>
      <vt:lpstr>An Architecture of Web IR System</vt:lpstr>
      <vt:lpstr>Evaluation of IR</vt:lpstr>
      <vt:lpstr>Precision and Recall</vt:lpstr>
      <vt:lpstr>IR Technologies Today</vt:lpstr>
      <vt:lpstr>Non-textual search</vt:lpstr>
      <vt:lpstr>Term-document Matrix  (incidence/occurrence) matrix  </vt:lpstr>
      <vt:lpstr>Boolean Retrieval model</vt:lpstr>
      <vt:lpstr>The Example Problem</vt:lpstr>
      <vt:lpstr>Term-document Incidence Matrix</vt:lpstr>
      <vt:lpstr>Incidence vectors</vt:lpstr>
      <vt:lpstr>Answers to the query</vt:lpstr>
      <vt:lpstr>Problem with term-document matrix</vt:lpstr>
      <vt:lpstr>The Sparsity of the matrix</vt:lpstr>
      <vt:lpstr>Term-document Matrix with number of occurrences</vt:lpstr>
      <vt:lpstr>The Inverted Index </vt:lpstr>
      <vt:lpstr>Inverted index (concept)</vt:lpstr>
      <vt:lpstr>Inverted index (variable-size)</vt:lpstr>
      <vt:lpstr>Inverted index Construction</vt:lpstr>
      <vt:lpstr>Inverted index construction</vt:lpstr>
      <vt:lpstr>Initial stages of text processing</vt:lpstr>
      <vt:lpstr>Indexer steps: Token sequence</vt:lpstr>
      <vt:lpstr>Indexer steps: Sort</vt:lpstr>
      <vt:lpstr>Indexer steps: Dictionary &amp; Postings</vt:lpstr>
      <vt:lpstr>Where do we pay in storage?</vt:lpstr>
      <vt:lpstr>Other (Improved) inverted index </vt:lpstr>
      <vt:lpstr>Full Inverted Indexes</vt:lpstr>
      <vt:lpstr>Full Inverted Indexes</vt:lpstr>
      <vt:lpstr>Full Inverted Indexes</vt:lpstr>
      <vt:lpstr>Query processing with an inverted index </vt:lpstr>
      <vt:lpstr>Query processing: Brutus AND Caesar</vt:lpstr>
      <vt:lpstr>The merge</vt:lpstr>
      <vt:lpstr>The merge (intersecting)</vt:lpstr>
      <vt:lpstr>A “merge” algorithm:  Intersecting two postings lists</vt:lpstr>
      <vt:lpstr>Indexing</vt:lpstr>
      <vt:lpstr>Indexing</vt:lpstr>
      <vt:lpstr>A 4-Steps Index construction Process</vt:lpstr>
      <vt:lpstr>Step 1: Tokenisation</vt:lpstr>
      <vt:lpstr>Tokenization Example</vt:lpstr>
      <vt:lpstr>Step 2: Stopword Elimination</vt:lpstr>
      <vt:lpstr>Example</vt:lpstr>
      <vt:lpstr>Step 3: Stemming</vt:lpstr>
      <vt:lpstr>Stemming Example</vt:lpstr>
      <vt:lpstr>Step 4: Inverted Indexing</vt:lpstr>
      <vt:lpstr>Example: Token sequence</vt:lpstr>
      <vt:lpstr>Sort Tokens</vt:lpstr>
      <vt:lpstr>Build Dictionary &amp; Postings</vt:lpstr>
      <vt:lpstr>Build  Inverted Index:  Term:doc.Freq -&gt;Postings lists</vt:lpstr>
      <vt:lpstr>Other (Improved) inverted index </vt:lpstr>
      <vt:lpstr>Other Examples Inverted Index (with positions of occurrence)</vt:lpstr>
      <vt:lpstr>The Boolean &amp; Extended Boolean Models </vt:lpstr>
      <vt:lpstr>Boolean queries: More general merges</vt:lpstr>
      <vt:lpstr>The Key operation of retrieval: Merging</vt:lpstr>
      <vt:lpstr>Query Optimization</vt:lpstr>
      <vt:lpstr>Query optimization example</vt:lpstr>
      <vt:lpstr>Exercise</vt:lpstr>
      <vt:lpstr>The general rule for Optimization</vt:lpstr>
      <vt:lpstr>Extended Boolean Models </vt:lpstr>
      <vt:lpstr>Phrase Queries</vt:lpstr>
      <vt:lpstr>A first attempt: Biword indexes</vt:lpstr>
      <vt:lpstr>Longer phrase queries</vt:lpstr>
      <vt:lpstr>Extended biwords</vt:lpstr>
      <vt:lpstr>Issues for biword indexes</vt:lpstr>
      <vt:lpstr>Solution 2: Positional indexes</vt:lpstr>
      <vt:lpstr>Positional index example</vt:lpstr>
      <vt:lpstr>Processing a phrase query</vt:lpstr>
      <vt:lpstr>Proximity queries</vt:lpstr>
      <vt:lpstr>Positional index size</vt:lpstr>
      <vt:lpstr>Positional index size</vt:lpstr>
      <vt:lpstr>Rules of thumb</vt:lpstr>
      <vt:lpstr>Combination schemes</vt:lpstr>
      <vt:lpstr>Examples IR system using Boolean model</vt:lpstr>
      <vt:lpstr>Example: WestLaw   http://www.westlaw.com/</vt:lpstr>
      <vt:lpstr>Example: WestLaw   http://www.westlaw.com/</vt:lpstr>
      <vt:lpstr>Summary</vt:lpstr>
      <vt:lpstr>Term-Document’s presentation</vt:lpstr>
      <vt:lpstr>Documents represented in a boolean model</vt:lpstr>
      <vt:lpstr>Query</vt:lpstr>
      <vt:lpstr>Result</vt:lpstr>
      <vt:lpstr>Critical thinking</vt:lpstr>
    </vt:vector>
  </TitlesOfParts>
  <Manager/>
  <Company>University of Bedfordshire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Modelling and Management</dc:title>
  <dc:subject/>
  <dc:creator>Ingo Frommholz</dc:creator>
  <cp:keywords/>
  <dc:description/>
  <cp:lastModifiedBy>Gangmin Li</cp:lastModifiedBy>
  <cp:revision>309</cp:revision>
  <cp:lastPrinted>2002-04-12T08:30:10Z</cp:lastPrinted>
  <dcterms:created xsi:type="dcterms:W3CDTF">2002-04-12T08:02:31Z</dcterms:created>
  <dcterms:modified xsi:type="dcterms:W3CDTF">2022-10-06T19:20:40Z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0x010100DE57475A0A79F24CA5D55CFCBBC36D20</vt:lpwstr>
  </property>
</Properties>
</file>