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Lst>
  <p:notesMasterIdLst>
    <p:notesMasterId r:id="rId62"/>
  </p:notesMasterIdLst>
  <p:handoutMasterIdLst>
    <p:handoutMasterId r:id="rId63"/>
  </p:handoutMasterIdLst>
  <p:sldIdLst>
    <p:sldId id="516" r:id="rId6"/>
    <p:sldId id="643" r:id="rId7"/>
    <p:sldId id="602" r:id="rId8"/>
    <p:sldId id="644" r:id="rId9"/>
    <p:sldId id="646" r:id="rId10"/>
    <p:sldId id="645" r:id="rId11"/>
    <p:sldId id="647" r:id="rId12"/>
    <p:sldId id="555" r:id="rId13"/>
    <p:sldId id="556" r:id="rId14"/>
    <p:sldId id="648" r:id="rId15"/>
    <p:sldId id="549" r:id="rId16"/>
    <p:sldId id="603" r:id="rId17"/>
    <p:sldId id="512" r:id="rId18"/>
    <p:sldId id="491" r:id="rId19"/>
    <p:sldId id="543" r:id="rId20"/>
    <p:sldId id="545" r:id="rId21"/>
    <p:sldId id="604" r:id="rId22"/>
    <p:sldId id="605" r:id="rId23"/>
    <p:sldId id="606" r:id="rId24"/>
    <p:sldId id="607" r:id="rId25"/>
    <p:sldId id="608" r:id="rId26"/>
    <p:sldId id="609" r:id="rId27"/>
    <p:sldId id="610" r:id="rId28"/>
    <p:sldId id="611" r:id="rId29"/>
    <p:sldId id="612" r:id="rId30"/>
    <p:sldId id="613" r:id="rId31"/>
    <p:sldId id="614" r:id="rId32"/>
    <p:sldId id="615" r:id="rId33"/>
    <p:sldId id="616" r:id="rId34"/>
    <p:sldId id="617" r:id="rId35"/>
    <p:sldId id="618" r:id="rId36"/>
    <p:sldId id="619" r:id="rId37"/>
    <p:sldId id="620" r:id="rId38"/>
    <p:sldId id="621" r:id="rId39"/>
    <p:sldId id="622" r:id="rId40"/>
    <p:sldId id="623" r:id="rId41"/>
    <p:sldId id="624" r:id="rId42"/>
    <p:sldId id="625" r:id="rId43"/>
    <p:sldId id="627" r:id="rId44"/>
    <p:sldId id="626" r:id="rId45"/>
    <p:sldId id="628" r:id="rId46"/>
    <p:sldId id="629" r:id="rId47"/>
    <p:sldId id="630" r:id="rId48"/>
    <p:sldId id="631" r:id="rId49"/>
    <p:sldId id="632" r:id="rId50"/>
    <p:sldId id="633" r:id="rId51"/>
    <p:sldId id="634" r:id="rId52"/>
    <p:sldId id="635" r:id="rId53"/>
    <p:sldId id="636" r:id="rId54"/>
    <p:sldId id="637" r:id="rId55"/>
    <p:sldId id="638" r:id="rId56"/>
    <p:sldId id="639" r:id="rId57"/>
    <p:sldId id="640" r:id="rId58"/>
    <p:sldId id="641" r:id="rId59"/>
    <p:sldId id="642" r:id="rId60"/>
    <p:sldId id="459" r:id="rId61"/>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A36F5D"/>
    <a:srgbClr val="003366"/>
    <a:srgbClr val="F8F8F8"/>
    <a:srgbClr val="EAEAEA"/>
    <a:srgbClr val="5F5F5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17" autoAdjust="0"/>
    <p:restoredTop sz="86336" autoAdjust="0"/>
  </p:normalViewPr>
  <p:slideViewPr>
    <p:cSldViewPr>
      <p:cViewPr varScale="1">
        <p:scale>
          <a:sx n="91" d="100"/>
          <a:sy n="91" d="100"/>
        </p:scale>
        <p:origin x="8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60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56</a:t>
            </a:fld>
            <a:endParaRPr lang="en-US"/>
          </a:p>
        </p:txBody>
      </p:sp>
    </p:spTree>
    <p:extLst>
      <p:ext uri="{BB962C8B-B14F-4D97-AF65-F5344CB8AC3E}">
        <p14:creationId xmlns:p14="http://schemas.microsoft.com/office/powerpoint/2010/main" val="129338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Footer Placeholder 9"/>
          <p:cNvSpPr>
            <a:spLocks noGrp="1"/>
          </p:cNvSpPr>
          <p:nvPr>
            <p:ph type="ftr" sz="quarter" idx="11"/>
          </p:nvPr>
        </p:nvSpPr>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14BC1582-7E17-658E-1CCE-BA188F65D0D3}"/>
              </a:ext>
            </a:extLst>
          </p:cNvPr>
          <p:cNvCxnSpPr/>
          <p:nvPr userDrawn="1"/>
        </p:nvCxnSpPr>
        <p:spPr bwMode="auto">
          <a:xfrm>
            <a:off x="1625593"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C9DB9B9D-C887-E36B-C4AE-E67A20B1AE10}"/>
              </a:ext>
            </a:extLst>
          </p:cNvPr>
          <p:cNvSpPr txBox="1"/>
          <p:nvPr userDrawn="1"/>
        </p:nvSpPr>
        <p:spPr>
          <a:xfrm>
            <a:off x="8172400" y="6309320"/>
            <a:ext cx="576064" cy="338554"/>
          </a:xfrm>
          <a:prstGeom prst="rect">
            <a:avLst/>
          </a:prstGeom>
          <a:noFill/>
        </p:spPr>
        <p:txBody>
          <a:bodyPr wrap="square" rtlCol="0">
            <a:spAutoFit/>
          </a:bodyPr>
          <a:lstStyle/>
          <a:p>
            <a:fld id="{3608B259-4EAF-4078-B9AB-1627AE8B9214}" type="slidenum">
              <a:rPr lang="en-GB" sz="1600" smtClean="0"/>
              <a:t>‹#›</a:t>
            </a:fld>
            <a:endParaRPr lang="en-GB" sz="1600" dirty="0"/>
          </a:p>
        </p:txBody>
      </p:sp>
    </p:spTree>
    <p:extLst>
      <p:ext uri="{BB962C8B-B14F-4D97-AF65-F5344CB8AC3E}">
        <p14:creationId xmlns:p14="http://schemas.microsoft.com/office/powerpoint/2010/main" val="3622430179"/>
      </p:ext>
    </p:extLst>
  </p:cSld>
  <p:clrMapOvr>
    <a:masterClrMapping/>
  </p:clrMapOvr>
  <p:transition spd="slow">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7894B93D-EBC4-3F18-275B-37B30D2EE26E}"/>
              </a:ext>
            </a:extLst>
          </p:cNvPr>
          <p:cNvCxnSpPr/>
          <p:nvPr userDrawn="1"/>
        </p:nvCxnSpPr>
        <p:spPr bwMode="auto">
          <a:xfrm>
            <a:off x="1600200"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Date Placeholder 6">
            <a:extLst>
              <a:ext uri="{FF2B5EF4-FFF2-40B4-BE49-F238E27FC236}">
                <a16:creationId xmlns:a16="http://schemas.microsoft.com/office/drawing/2014/main" id="{4CC4484E-6B92-B3C3-0AE1-707B617B26D8}"/>
              </a:ext>
            </a:extLst>
          </p:cNvPr>
          <p:cNvSpPr txBox="1">
            <a:spLocks/>
          </p:cNvSpPr>
          <p:nvPr userDrawn="1"/>
        </p:nvSpPr>
        <p:spPr>
          <a:xfrm>
            <a:off x="8316416" y="6309320"/>
            <a:ext cx="693440" cy="365125"/>
          </a:xfrm>
          <a:prstGeom prst="rect">
            <a:avLst/>
          </a:prstGeom>
        </p:spPr>
        <p:txBody>
          <a:bodyPr/>
          <a:lstStyle>
            <a:defPPr>
              <a:defRPr lang="en-US"/>
            </a:defPPr>
            <a:lvl1pPr algn="l" rtl="0" fontAlgn="base">
              <a:spcBef>
                <a:spcPct val="0"/>
              </a:spcBef>
              <a:spcAft>
                <a:spcPct val="0"/>
              </a:spcAft>
              <a:defRPr sz="14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00ADBB8C-D81D-4FDC-9E19-56F5754AD328}" type="slidenum">
              <a:rPr lang="en-GB" smtClean="0"/>
              <a:pPr/>
              <a:t>‹#›</a:t>
            </a:fld>
            <a:endParaRPr lang="en-US" dirty="0"/>
          </a:p>
        </p:txBody>
      </p:sp>
    </p:spTree>
    <p:extLst>
      <p:ext uri="{BB962C8B-B14F-4D97-AF65-F5344CB8AC3E}">
        <p14:creationId xmlns:p14="http://schemas.microsoft.com/office/powerpoint/2010/main" val="4116900004"/>
      </p:ext>
    </p:extLst>
  </p:cSld>
  <p:clrMapOvr>
    <a:masterClrMapping/>
  </p:clrMapOvr>
  <p:transition spd="slow">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2987702741"/>
      </p:ext>
    </p:extLst>
  </p:cSld>
  <p:clrMapOvr>
    <a:masterClrMapping/>
  </p:clrMapOvr>
  <p:transition spd="slow">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8316416" y="6309320"/>
            <a:ext cx="693440" cy="365125"/>
          </a:xfrm>
          <a:prstGeom prst="rect">
            <a:avLst/>
          </a:prstGeom>
        </p:spPr>
        <p:txBody>
          <a:bodyPr/>
          <a:lstStyle>
            <a:lvl1pPr>
              <a:defRPr sz="1400"/>
            </a:lvl1pPr>
          </a:lstStyle>
          <a:p>
            <a:endParaRPr lang="en-US" dirty="0"/>
          </a:p>
        </p:txBody>
      </p:sp>
      <p:sp>
        <p:nvSpPr>
          <p:cNvPr id="8" name="Footer Placeholder 7"/>
          <p:cNvSpPr>
            <a:spLocks noGrp="1"/>
          </p:cNvSpPr>
          <p:nvPr>
            <p:ph type="ftr" sz="quarter" idx="11"/>
          </p:nvPr>
        </p:nvSpPr>
        <p:spPr/>
        <p:txBody>
          <a:bodyPr/>
          <a:lstStyle/>
          <a:p>
            <a:pPr algn="l"/>
            <a:r>
              <a:rPr lang="en-GB"/>
              <a:t>CIS041-3 Advanced Information Technology</a:t>
            </a:r>
            <a:endParaRPr lang="en-US" dirty="0"/>
          </a:p>
        </p:txBody>
      </p:sp>
      <p:cxnSp>
        <p:nvCxnSpPr>
          <p:cNvPr id="6" name="Straight Connector 5">
            <a:extLst>
              <a:ext uri="{FF2B5EF4-FFF2-40B4-BE49-F238E27FC236}">
                <a16:creationId xmlns:a16="http://schemas.microsoft.com/office/drawing/2014/main" id="{847E8333-C829-F84B-3B99-1846717D59B3}"/>
              </a:ext>
            </a:extLst>
          </p:cNvPr>
          <p:cNvCxnSpPr/>
          <p:nvPr userDrawn="1"/>
        </p:nvCxnSpPr>
        <p:spPr bwMode="auto">
          <a:xfrm>
            <a:off x="1600200" y="1196752"/>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2028536"/>
      </p:ext>
    </p:extLst>
  </p:cSld>
  <p:clrMapOvr>
    <a:masterClrMapping/>
  </p:clrMapOvr>
  <p:transition spd="slow">
    <p:zoom dir="in"/>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a:xfrm>
            <a:off x="8316416" y="6309320"/>
            <a:ext cx="693440" cy="365125"/>
          </a:xfrm>
          <a:prstGeom prst="rect">
            <a:avLst/>
          </a:prstGeom>
        </p:spPr>
        <p:txBody>
          <a:bodyPr/>
          <a:lstStyle>
            <a:lvl1pPr>
              <a:defRPr sz="1400"/>
            </a:lvl1pPr>
          </a:lstStyle>
          <a:p>
            <a:endParaRPr lang="en-US" dirty="0"/>
          </a:p>
        </p:txBody>
      </p:sp>
      <p:sp>
        <p:nvSpPr>
          <p:cNvPr id="8" name="Footer Placeholder 3"/>
          <p:cNvSpPr>
            <a:spLocks noGrp="1"/>
          </p:cNvSpPr>
          <p:nvPr>
            <p:ph type="ftr" sz="quarter" idx="11"/>
          </p:nvPr>
        </p:nvSpPr>
        <p:spPr>
          <a:xfrm>
            <a:off x="179512" y="6309320"/>
            <a:ext cx="4392488" cy="365125"/>
          </a:xfrm>
        </p:spPr>
        <p:txBody>
          <a:bodyPr/>
          <a:lstStyle/>
          <a:p>
            <a:pPr algn="l"/>
            <a:r>
              <a:rPr lang="en-GB"/>
              <a:t>CIS041-3 Advanced Information Technology</a:t>
            </a:r>
            <a:endParaRPr lang="en-US" dirty="0"/>
          </a:p>
        </p:txBody>
      </p:sp>
      <p:cxnSp>
        <p:nvCxnSpPr>
          <p:cNvPr id="4" name="Straight Connector 3">
            <a:extLst>
              <a:ext uri="{FF2B5EF4-FFF2-40B4-BE49-F238E27FC236}">
                <a16:creationId xmlns:a16="http://schemas.microsoft.com/office/drawing/2014/main" id="{D7CF3D2D-3013-31D8-1A1A-AC5A95C17DAF}"/>
              </a:ext>
            </a:extLst>
          </p:cNvPr>
          <p:cNvCxnSpPr/>
          <p:nvPr userDrawn="1"/>
        </p:nvCxnSpPr>
        <p:spPr bwMode="auto">
          <a:xfrm>
            <a:off x="1600200" y="1177888"/>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3538539"/>
      </p:ext>
    </p:extLst>
  </p:cSld>
  <p:clrMapOvr>
    <a:masterClrMapping/>
  </p:clrMapOvr>
  <p:transition spd="slow">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p>
            <a:pPr>
              <a:defRPr/>
            </a:pPr>
            <a:r>
              <a:rPr lang="en-US" sz="3600">
                <a:solidFill>
                  <a:srgbClr val="FBFCFF"/>
                </a:solidFill>
                <a:latin typeface="Calibri" charset="0"/>
                <a:ea typeface="Arial Unicode MS" charset="0"/>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Arial Unicode MS" charset="0"/>
              <a:cs typeface="Arial Unicode MS" charset="0"/>
            </a:endParaRPr>
          </a:p>
        </p:txBody>
      </p:sp>
      <p:sp>
        <p:nvSpPr>
          <p:cNvPr id="6" name="Rectangle 5"/>
          <p:cNvSpPr/>
          <p:nvPr/>
        </p:nvSpPr>
        <p:spPr>
          <a:xfrm>
            <a:off x="830263" y="2590800"/>
            <a:ext cx="5646737" cy="830263"/>
          </a:xfrm>
          <a:prstGeom prst="rect">
            <a:avLst/>
          </a:prstGeom>
        </p:spPr>
        <p:txBody>
          <a:bodyPr wrap="none">
            <a:spAutoFit/>
          </a:bodyPr>
          <a:lstStyle/>
          <a:p>
            <a:pPr>
              <a:defRPr/>
            </a:pPr>
            <a:r>
              <a:rPr lang="en-US" sz="4800" b="1">
                <a:solidFill>
                  <a:srgbClr val="139CB7"/>
                </a:solidFill>
                <a:latin typeface="Calibri" charset="0"/>
                <a:ea typeface="Arial Unicode MS"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pPr>
              <a:defRPr/>
            </a:pPr>
            <a:r>
              <a:rPr lang="en-US"/>
              <a:t>CIS041-3 Advanced Information Technology</a:t>
            </a:r>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35FB3C54-3D1D-C348-A420-03894B8BD6A6}" type="slidenum">
              <a:rPr lang="en-US"/>
              <a:pPr/>
              <a:t>‹#›</a:t>
            </a:fld>
            <a:endParaRPr lang="en-US"/>
          </a:p>
        </p:txBody>
      </p:sp>
    </p:spTree>
    <p:extLst>
      <p:ext uri="{BB962C8B-B14F-4D97-AF65-F5344CB8AC3E}">
        <p14:creationId xmlns:p14="http://schemas.microsoft.com/office/powerpoint/2010/main" val="1490921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CIS041-3 Advanced Information Technology</a:t>
            </a:r>
          </a:p>
        </p:txBody>
      </p:sp>
      <p:sp>
        <p:nvSpPr>
          <p:cNvPr id="7" name="Slide Number Placeholder 5"/>
          <p:cNvSpPr>
            <a:spLocks noGrp="1"/>
          </p:cNvSpPr>
          <p:nvPr>
            <p:ph type="sldNum" sz="quarter" idx="12"/>
          </p:nvPr>
        </p:nvSpPr>
        <p:spPr/>
        <p:txBody>
          <a:bodyPr/>
          <a:lstStyle>
            <a:lvl1pPr>
              <a:defRPr/>
            </a:lvl1pPr>
          </a:lstStyle>
          <a:p>
            <a:fld id="{7EACF392-58D8-1B4E-B943-6008264DDE03}" type="slidenum">
              <a:rPr lang="en-US"/>
              <a:pPr/>
              <a:t>‹#›</a:t>
            </a:fld>
            <a:endParaRPr lang="en-US"/>
          </a:p>
        </p:txBody>
      </p:sp>
    </p:spTree>
    <p:extLst>
      <p:ext uri="{BB962C8B-B14F-4D97-AF65-F5344CB8AC3E}">
        <p14:creationId xmlns:p14="http://schemas.microsoft.com/office/powerpoint/2010/main" val="310303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95536" y="1556792"/>
            <a:ext cx="8215064" cy="4680520"/>
          </a:xfrm>
        </p:spPr>
        <p:txBody>
          <a:bodyPr/>
          <a:lstStyle>
            <a:lvl1pPr>
              <a:defRPr sz="2400"/>
            </a:lvl1pPr>
            <a:lvl2pPr>
              <a:defRPr sz="2000"/>
            </a:lvl2pPr>
            <a:lvl3pPr>
              <a:defRPr sz="1800"/>
            </a:lvl3pPr>
            <a:lvl4pPr>
              <a:defRPr sz="1600"/>
            </a:lvl4pPr>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Footer Placeholder 9"/>
          <p:cNvSpPr>
            <a:spLocks noGrp="1"/>
          </p:cNvSpPr>
          <p:nvPr>
            <p:ph type="ftr" sz="quarter" idx="11"/>
          </p:nvPr>
        </p:nvSpPr>
        <p:spPr>
          <a:xfrm>
            <a:off x="179512" y="6309320"/>
            <a:ext cx="2952328" cy="365125"/>
          </a:xfrm>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14BC1582-7E17-658E-1CCE-BA188F65D0D3}"/>
              </a:ext>
            </a:extLst>
          </p:cNvPr>
          <p:cNvCxnSpPr/>
          <p:nvPr userDrawn="1"/>
        </p:nvCxnSpPr>
        <p:spPr bwMode="auto">
          <a:xfrm>
            <a:off x="1625593"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C9DB9B9D-C887-E36B-C4AE-E67A20B1AE10}"/>
              </a:ext>
            </a:extLst>
          </p:cNvPr>
          <p:cNvSpPr txBox="1"/>
          <p:nvPr userDrawn="1"/>
        </p:nvSpPr>
        <p:spPr>
          <a:xfrm>
            <a:off x="8172400" y="6309320"/>
            <a:ext cx="576064" cy="338554"/>
          </a:xfrm>
          <a:prstGeom prst="rect">
            <a:avLst/>
          </a:prstGeom>
          <a:noFill/>
        </p:spPr>
        <p:txBody>
          <a:bodyPr wrap="square" rtlCol="0">
            <a:spAutoFit/>
          </a:bodyPr>
          <a:lstStyle/>
          <a:p>
            <a:fld id="{3608B259-4EAF-4078-B9AB-1627AE8B9214}" type="slidenum">
              <a:rPr lang="en-GB" sz="1600" smtClean="0"/>
              <a:t>‹#›</a:t>
            </a:fld>
            <a:endParaRPr lang="en-GB" sz="160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pPr algn="l"/>
            <a:r>
              <a:rPr lang="en-GB"/>
              <a:t>CIS041-3 Advanced Information Technology</a:t>
            </a:r>
            <a:endParaRPr lang="en-US" dirty="0"/>
          </a:p>
        </p:txBody>
      </p:sp>
      <p:cxnSp>
        <p:nvCxnSpPr>
          <p:cNvPr id="5" name="Straight Connector 4">
            <a:extLst>
              <a:ext uri="{FF2B5EF4-FFF2-40B4-BE49-F238E27FC236}">
                <a16:creationId xmlns:a16="http://schemas.microsoft.com/office/drawing/2014/main" id="{7894B93D-EBC4-3F18-275B-37B30D2EE26E}"/>
              </a:ext>
            </a:extLst>
          </p:cNvPr>
          <p:cNvCxnSpPr/>
          <p:nvPr userDrawn="1"/>
        </p:nvCxnSpPr>
        <p:spPr bwMode="auto">
          <a:xfrm>
            <a:off x="1600200" y="1268760"/>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Date Placeholder 6">
            <a:extLst>
              <a:ext uri="{FF2B5EF4-FFF2-40B4-BE49-F238E27FC236}">
                <a16:creationId xmlns:a16="http://schemas.microsoft.com/office/drawing/2014/main" id="{4CC4484E-6B92-B3C3-0AE1-707B617B26D8}"/>
              </a:ext>
            </a:extLst>
          </p:cNvPr>
          <p:cNvSpPr txBox="1">
            <a:spLocks/>
          </p:cNvSpPr>
          <p:nvPr userDrawn="1"/>
        </p:nvSpPr>
        <p:spPr>
          <a:xfrm>
            <a:off x="8316416" y="6309320"/>
            <a:ext cx="693440" cy="365125"/>
          </a:xfrm>
          <a:prstGeom prst="rect">
            <a:avLst/>
          </a:prstGeom>
        </p:spPr>
        <p:txBody>
          <a:bodyPr/>
          <a:lstStyle>
            <a:defPPr>
              <a:defRPr lang="en-US"/>
            </a:defPPr>
            <a:lvl1pPr algn="l" rtl="0" fontAlgn="base">
              <a:spcBef>
                <a:spcPct val="0"/>
              </a:spcBef>
              <a:spcAft>
                <a:spcPct val="0"/>
              </a:spcAft>
              <a:defRPr sz="14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00ADBB8C-D81D-4FDC-9E19-56F5754AD328}" type="slidenum">
              <a:rPr lang="en-GB" smtClean="0"/>
              <a:pPr/>
              <a:t>‹#›</a:t>
            </a:fld>
            <a:endParaRPr lang="en-US" dirty="0"/>
          </a:p>
        </p:txBody>
      </p:sp>
    </p:spTree>
    <p:extLst>
      <p:ext uri="{BB962C8B-B14F-4D97-AF65-F5344CB8AC3E}">
        <p14:creationId xmlns:p14="http://schemas.microsoft.com/office/powerpoint/2010/main" val="4234999362"/>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8316416" y="6309320"/>
            <a:ext cx="693440" cy="365125"/>
          </a:xfrm>
          <a:prstGeom prst="rect">
            <a:avLst/>
          </a:prstGeom>
        </p:spPr>
        <p:txBody>
          <a:bodyPr/>
          <a:lstStyle>
            <a:lvl1pPr>
              <a:defRPr sz="1400"/>
            </a:lvl1pPr>
          </a:lstStyle>
          <a:p>
            <a:endParaRPr lang="en-US" dirty="0"/>
          </a:p>
        </p:txBody>
      </p:sp>
      <p:sp>
        <p:nvSpPr>
          <p:cNvPr id="8" name="Footer Placeholder 7"/>
          <p:cNvSpPr>
            <a:spLocks noGrp="1"/>
          </p:cNvSpPr>
          <p:nvPr>
            <p:ph type="ftr" sz="quarter" idx="11"/>
          </p:nvPr>
        </p:nvSpPr>
        <p:spPr/>
        <p:txBody>
          <a:bodyPr/>
          <a:lstStyle/>
          <a:p>
            <a:pPr algn="l"/>
            <a:r>
              <a:rPr lang="en-GB"/>
              <a:t>CIS041-3 Advanced Information Technology</a:t>
            </a:r>
            <a:endParaRPr lang="en-US" dirty="0"/>
          </a:p>
        </p:txBody>
      </p:sp>
      <p:cxnSp>
        <p:nvCxnSpPr>
          <p:cNvPr id="6" name="Straight Connector 5">
            <a:extLst>
              <a:ext uri="{FF2B5EF4-FFF2-40B4-BE49-F238E27FC236}">
                <a16:creationId xmlns:a16="http://schemas.microsoft.com/office/drawing/2014/main" id="{847E8333-C829-F84B-3B99-1846717D59B3}"/>
              </a:ext>
            </a:extLst>
          </p:cNvPr>
          <p:cNvCxnSpPr/>
          <p:nvPr userDrawn="1"/>
        </p:nvCxnSpPr>
        <p:spPr bwMode="auto">
          <a:xfrm>
            <a:off x="1600200" y="1196752"/>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Date Placeholder 2"/>
          <p:cNvSpPr>
            <a:spLocks noGrp="1"/>
          </p:cNvSpPr>
          <p:nvPr>
            <p:ph type="dt" sz="half" idx="10"/>
          </p:nvPr>
        </p:nvSpPr>
        <p:spPr>
          <a:xfrm>
            <a:off x="8316416" y="6309320"/>
            <a:ext cx="693440" cy="365125"/>
          </a:xfrm>
          <a:prstGeom prst="rect">
            <a:avLst/>
          </a:prstGeom>
        </p:spPr>
        <p:txBody>
          <a:bodyPr/>
          <a:lstStyle>
            <a:lvl1pPr>
              <a:defRPr sz="1400"/>
            </a:lvl1pPr>
          </a:lstStyle>
          <a:p>
            <a:endParaRPr lang="en-US" dirty="0"/>
          </a:p>
        </p:txBody>
      </p:sp>
      <p:sp>
        <p:nvSpPr>
          <p:cNvPr id="8" name="Footer Placeholder 3"/>
          <p:cNvSpPr>
            <a:spLocks noGrp="1"/>
          </p:cNvSpPr>
          <p:nvPr>
            <p:ph type="ftr" sz="quarter" idx="11"/>
          </p:nvPr>
        </p:nvSpPr>
        <p:spPr>
          <a:xfrm>
            <a:off x="179512" y="6309320"/>
            <a:ext cx="4392488" cy="365125"/>
          </a:xfrm>
        </p:spPr>
        <p:txBody>
          <a:bodyPr/>
          <a:lstStyle/>
          <a:p>
            <a:pPr algn="l"/>
            <a:r>
              <a:rPr lang="en-GB"/>
              <a:t>CIS041-3 Advanced Information Technology</a:t>
            </a:r>
            <a:endParaRPr lang="en-US" dirty="0"/>
          </a:p>
        </p:txBody>
      </p:sp>
      <p:cxnSp>
        <p:nvCxnSpPr>
          <p:cNvPr id="4" name="Straight Connector 3">
            <a:extLst>
              <a:ext uri="{FF2B5EF4-FFF2-40B4-BE49-F238E27FC236}">
                <a16:creationId xmlns:a16="http://schemas.microsoft.com/office/drawing/2014/main" id="{D7CF3D2D-3013-31D8-1A1A-AC5A95C17DAF}"/>
              </a:ext>
            </a:extLst>
          </p:cNvPr>
          <p:cNvCxnSpPr/>
          <p:nvPr userDrawn="1"/>
        </p:nvCxnSpPr>
        <p:spPr bwMode="auto">
          <a:xfrm>
            <a:off x="1600200" y="1177888"/>
            <a:ext cx="7010400" cy="0"/>
          </a:xfrm>
          <a:prstGeom prst="lin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p:nvPr/>
        </p:nvSpPr>
        <p:spPr>
          <a:xfrm>
            <a:off x="1084263" y="1981200"/>
            <a:ext cx="3013075" cy="646113"/>
          </a:xfrm>
          <a:prstGeom prst="rect">
            <a:avLst/>
          </a:prstGeom>
          <a:noFill/>
        </p:spPr>
        <p:txBody>
          <a:bodyPr wrap="none">
            <a:spAutoFit/>
          </a:bodyPr>
          <a:lstStyle/>
          <a:p>
            <a:pPr>
              <a:defRPr/>
            </a:pPr>
            <a:r>
              <a:rPr lang="en-US" sz="3600">
                <a:solidFill>
                  <a:srgbClr val="FBFCFF"/>
                </a:solidFill>
                <a:latin typeface="Calibri" charset="0"/>
                <a:ea typeface="Arial Unicode MS" charset="0"/>
              </a:rPr>
              <a:t>Introduction to</a:t>
            </a:r>
          </a:p>
        </p:txBody>
      </p:sp>
      <p:sp>
        <p:nvSpPr>
          <p:cNvPr id="5" name="Rectangle 4"/>
          <p:cNvSpPr/>
          <p:nvPr/>
        </p:nvSpPr>
        <p:spPr>
          <a:xfrm>
            <a:off x="0" y="0"/>
            <a:ext cx="9144000" cy="304800"/>
          </a:xfrm>
          <a:prstGeom prst="rect">
            <a:avLst/>
          </a:prstGeom>
          <a:solidFill>
            <a:srgbClr val="139CB7"/>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Arial Unicode MS" charset="0"/>
              <a:cs typeface="Arial Unicode MS" charset="0"/>
            </a:endParaRPr>
          </a:p>
        </p:txBody>
      </p:sp>
      <p:sp>
        <p:nvSpPr>
          <p:cNvPr id="6" name="Rectangle 5"/>
          <p:cNvSpPr/>
          <p:nvPr/>
        </p:nvSpPr>
        <p:spPr>
          <a:xfrm>
            <a:off x="830263" y="2590800"/>
            <a:ext cx="5646737" cy="830263"/>
          </a:xfrm>
          <a:prstGeom prst="rect">
            <a:avLst/>
          </a:prstGeom>
        </p:spPr>
        <p:txBody>
          <a:bodyPr wrap="none">
            <a:spAutoFit/>
          </a:bodyPr>
          <a:lstStyle/>
          <a:p>
            <a:pPr>
              <a:defRPr/>
            </a:pPr>
            <a:r>
              <a:rPr lang="en-US" sz="4800" b="1">
                <a:solidFill>
                  <a:srgbClr val="139CB7"/>
                </a:solidFill>
                <a:latin typeface="Calibri" charset="0"/>
                <a:ea typeface="Arial Unicode MS"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p:cNvSpPr>
            <a:spLocks noGrp="1"/>
          </p:cNvSpPr>
          <p:nvPr>
            <p:ph type="dt" sz="half" idx="10"/>
          </p:nvPr>
        </p:nvSpPr>
        <p:spPr/>
        <p:txBody>
          <a:bodyPr/>
          <a:lstStyle>
            <a:lvl1pPr>
              <a:defRPr>
                <a:solidFill>
                  <a:srgbClr val="437085"/>
                </a:solidFill>
              </a:defRPr>
            </a:lvl1pPr>
          </a:lstStyle>
          <a:p>
            <a:pPr>
              <a:defRPr/>
            </a:pPr>
            <a:endParaRPr lang="en-US"/>
          </a:p>
        </p:txBody>
      </p:sp>
      <p:sp>
        <p:nvSpPr>
          <p:cNvPr id="8" name="Footer Placeholder 4"/>
          <p:cNvSpPr>
            <a:spLocks noGrp="1"/>
          </p:cNvSpPr>
          <p:nvPr>
            <p:ph type="ftr" sz="quarter" idx="11"/>
          </p:nvPr>
        </p:nvSpPr>
        <p:spPr/>
        <p:txBody>
          <a:bodyPr/>
          <a:lstStyle>
            <a:lvl1pPr>
              <a:defRPr>
                <a:solidFill>
                  <a:srgbClr val="437085"/>
                </a:solidFill>
              </a:defRPr>
            </a:lvl1pPr>
          </a:lstStyle>
          <a:p>
            <a:pPr>
              <a:defRPr/>
            </a:pPr>
            <a:r>
              <a:rPr lang="en-US"/>
              <a:t>CIS041-3 Advanced Information Technology</a:t>
            </a:r>
          </a:p>
        </p:txBody>
      </p:sp>
      <p:sp>
        <p:nvSpPr>
          <p:cNvPr id="9" name="Slide Number Placeholder 5"/>
          <p:cNvSpPr>
            <a:spLocks noGrp="1"/>
          </p:cNvSpPr>
          <p:nvPr>
            <p:ph type="sldNum" sz="quarter" idx="12"/>
          </p:nvPr>
        </p:nvSpPr>
        <p:spPr/>
        <p:txBody>
          <a:bodyPr/>
          <a:lstStyle>
            <a:lvl1pPr>
              <a:defRPr>
                <a:solidFill>
                  <a:srgbClr val="437085"/>
                </a:solidFill>
              </a:defRPr>
            </a:lvl1pPr>
          </a:lstStyle>
          <a:p>
            <a:fld id="{35FB3C54-3D1D-C348-A420-03894B8BD6A6}" type="slidenum">
              <a:rPr lang="en-US"/>
              <a:pPr/>
              <a:t>‹#›</a:t>
            </a:fld>
            <a:endParaRPr lang="en-US"/>
          </a:p>
        </p:txBody>
      </p:sp>
    </p:spTree>
    <p:extLst>
      <p:ext uri="{BB962C8B-B14F-4D97-AF65-F5344CB8AC3E}">
        <p14:creationId xmlns:p14="http://schemas.microsoft.com/office/powerpoint/2010/main" val="268097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CIS041-3 Advanced Information Technology</a:t>
            </a:r>
          </a:p>
        </p:txBody>
      </p:sp>
      <p:sp>
        <p:nvSpPr>
          <p:cNvPr id="7" name="Slide Number Placeholder 5"/>
          <p:cNvSpPr>
            <a:spLocks noGrp="1"/>
          </p:cNvSpPr>
          <p:nvPr>
            <p:ph type="sldNum" sz="quarter" idx="12"/>
          </p:nvPr>
        </p:nvSpPr>
        <p:spPr/>
        <p:txBody>
          <a:bodyPr/>
          <a:lstStyle>
            <a:lvl1pPr>
              <a:defRPr/>
            </a:lvl1pPr>
          </a:lstStyle>
          <a:p>
            <a:fld id="{7EACF392-58D8-1B4E-B943-6008264DDE03}" type="slidenum">
              <a:rPr lang="en-US"/>
              <a:pPr/>
              <a:t>‹#›</a:t>
            </a:fld>
            <a:endParaRPr lang="en-US"/>
          </a:p>
        </p:txBody>
      </p:sp>
    </p:spTree>
    <p:extLst>
      <p:ext uri="{BB962C8B-B14F-4D97-AF65-F5344CB8AC3E}">
        <p14:creationId xmlns:p14="http://schemas.microsoft.com/office/powerpoint/2010/main" val="30468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937277300"/>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0020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439248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CIS041-3 Advanced Information Technology</a:t>
            </a:r>
            <a:endParaRPr lang="en-US" dirty="0"/>
          </a:p>
        </p:txBody>
      </p:sp>
      <p:sp>
        <p:nvSpPr>
          <p:cNvPr id="2" name="Date Placeholder 6">
            <a:extLst>
              <a:ext uri="{FF2B5EF4-FFF2-40B4-BE49-F238E27FC236}">
                <a16:creationId xmlns:a16="http://schemas.microsoft.com/office/drawing/2014/main" id="{CD8E5340-BE14-44E5-DB64-05DBA69C3209}"/>
              </a:ext>
            </a:extLst>
          </p:cNvPr>
          <p:cNvSpPr>
            <a:spLocks noGrp="1"/>
          </p:cNvSpPr>
          <p:nvPr>
            <p:ph type="dt" sz="half" idx="2"/>
          </p:nvPr>
        </p:nvSpPr>
        <p:spPr>
          <a:xfrm>
            <a:off x="8316416" y="6309320"/>
            <a:ext cx="693440" cy="365125"/>
          </a:xfrm>
          <a:prstGeom prst="rect">
            <a:avLst/>
          </a:prstGeom>
        </p:spPr>
        <p:txBody>
          <a:bodyPr/>
          <a:lstStyle>
            <a:lvl1pPr>
              <a:defRPr sz="1400"/>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4" r:id="rId6"/>
    <p:sldLayoutId id="2147483659" r:id="rId7"/>
    <p:sldLayoutId id="2147483660" r:id="rId8"/>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0020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439248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CIS041-3 Advanced Information Technology</a:t>
            </a:r>
            <a:endParaRPr lang="en-US" dirty="0"/>
          </a:p>
        </p:txBody>
      </p:sp>
      <p:sp>
        <p:nvSpPr>
          <p:cNvPr id="2" name="Date Placeholder 6">
            <a:extLst>
              <a:ext uri="{FF2B5EF4-FFF2-40B4-BE49-F238E27FC236}">
                <a16:creationId xmlns:a16="http://schemas.microsoft.com/office/drawing/2014/main" id="{CD8E5340-BE14-44E5-DB64-05DBA69C3209}"/>
              </a:ext>
            </a:extLst>
          </p:cNvPr>
          <p:cNvSpPr>
            <a:spLocks noGrp="1"/>
          </p:cNvSpPr>
          <p:nvPr>
            <p:ph type="dt" sz="half" idx="2"/>
          </p:nvPr>
        </p:nvSpPr>
        <p:spPr>
          <a:xfrm>
            <a:off x="8316416" y="6309320"/>
            <a:ext cx="693440" cy="365125"/>
          </a:xfrm>
          <a:prstGeom prst="rect">
            <a:avLst/>
          </a:prstGeom>
        </p:spPr>
        <p:txBody>
          <a:bodyPr/>
          <a:lstStyle>
            <a:lvl1pPr>
              <a:defRPr sz="1400"/>
            </a:lvl1pPr>
          </a:lstStyle>
          <a:p>
            <a:endParaRPr lang="en-US" dirty="0"/>
          </a:p>
        </p:txBody>
      </p:sp>
    </p:spTree>
    <p:extLst>
      <p:ext uri="{BB962C8B-B14F-4D97-AF65-F5344CB8AC3E}">
        <p14:creationId xmlns:p14="http://schemas.microsoft.com/office/powerpoint/2010/main" val="22494890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pi.math.cornell.edu/~mec/Winter2009/RalucaRemus/Lecture3/lecture3.html"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8.wdp"/><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1.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mailto:P@8=0.25" TargetMode="External"/><Relationship Id="rId1" Type="http://schemas.openxmlformats.org/officeDocument/2006/relationships/slideLayout" Target="../slideLayouts/slideLayout2.xml"/><Relationship Id="rId6" Type="http://schemas.microsoft.com/office/2007/relationships/hdphoto" Target="../media/hdphoto15.wdp"/><Relationship Id="rId5" Type="http://schemas.openxmlformats.org/officeDocument/2006/relationships/image" Target="../media/image36.png"/><Relationship Id="rId4" Type="http://schemas.microsoft.com/office/2007/relationships/hdphoto" Target="../media/hdphoto14.wdp"/></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microsoft.com/office/2007/relationships/hdphoto" Target="../media/hdphoto17.wdp"/><Relationship Id="rId5" Type="http://schemas.openxmlformats.org/officeDocument/2006/relationships/image" Target="../media/image43.png"/><Relationship Id="rId4" Type="http://schemas.microsoft.com/office/2007/relationships/hdphoto" Target="../media/hdphoto16.wdp"/></Relationships>
</file>

<file path=ppt/slides/_rels/slide39.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microsoft.com/office/2007/relationships/hdphoto" Target="../media/hdphoto19.wdp"/></Relationships>
</file>

<file path=ppt/slides/_rels/slide4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47.png"/><Relationship Id="rId1" Type="http://schemas.openxmlformats.org/officeDocument/2006/relationships/slideLayout" Target="../slideLayouts/slideLayout2.xml"/><Relationship Id="rId5" Type="http://schemas.microsoft.com/office/2007/relationships/hdphoto" Target="../media/hdphoto21.wdp"/><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5CC6E7A5-68E1-4C20-995B-711BA381D782}"/>
              </a:ext>
            </a:extLst>
          </p:cNvPr>
          <p:cNvSpPr>
            <a:spLocks noGrp="1"/>
          </p:cNvSpPr>
          <p:nvPr>
            <p:ph type="subTitle" idx="1"/>
          </p:nvPr>
        </p:nvSpPr>
        <p:spPr>
          <a:xfrm>
            <a:off x="1547664" y="4077072"/>
            <a:ext cx="6400800" cy="2106801"/>
          </a:xfrm>
        </p:spPr>
        <p:txBody>
          <a:bodyPr/>
          <a:lstStyle/>
          <a:p>
            <a:endParaRPr lang="en-US" dirty="0"/>
          </a:p>
          <a:p>
            <a:r>
              <a:rPr lang="en-US" dirty="0"/>
              <a:t>Gangmin Li</a:t>
            </a:r>
          </a:p>
          <a:p>
            <a:r>
              <a:rPr lang="en-US" dirty="0"/>
              <a:t>(Office hours: 13:00-17:00 every Friday)</a:t>
            </a:r>
          </a:p>
        </p:txBody>
      </p:sp>
      <p:sp>
        <p:nvSpPr>
          <p:cNvPr id="3" name="TextBox 2">
            <a:extLst>
              <a:ext uri="{FF2B5EF4-FFF2-40B4-BE49-F238E27FC236}">
                <a16:creationId xmlns:a16="http://schemas.microsoft.com/office/drawing/2014/main" id="{8AEF7CE0-300F-D558-7E8B-9BE7A2C6A0EA}"/>
              </a:ext>
            </a:extLst>
          </p:cNvPr>
          <p:cNvSpPr txBox="1"/>
          <p:nvPr/>
        </p:nvSpPr>
        <p:spPr>
          <a:xfrm>
            <a:off x="1617440" y="980728"/>
            <a:ext cx="6480720" cy="43088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200" b="1" i="0" u="none" strike="noStrike" kern="1200" cap="none" spc="0" normalizeH="0" baseline="0" noProof="0" dirty="0">
                <a:ln>
                  <a:noFill/>
                </a:ln>
                <a:solidFill>
                  <a:srgbClr val="C00000"/>
                </a:solidFill>
                <a:effectLst/>
                <a:uLnTx/>
                <a:uFillTx/>
                <a:latin typeface="Tahoma" charset="0"/>
                <a:ea typeface="MS PGothic" charset="0"/>
                <a:cs typeface="Arial" charset="0"/>
              </a:rPr>
              <a:t>CIS041-3</a:t>
            </a:r>
            <a:r>
              <a:rPr kumimoji="0" lang="en-GB" sz="2200" b="1" i="0" u="none" strike="noStrike" kern="1200" cap="none" spc="0" normalizeH="0" baseline="0" noProof="0" dirty="0">
                <a:ln>
                  <a:noFill/>
                </a:ln>
                <a:solidFill>
                  <a:srgbClr val="000000"/>
                </a:solidFill>
                <a:effectLst/>
                <a:uLnTx/>
                <a:uFillTx/>
                <a:latin typeface="Tahoma" charset="0"/>
                <a:ea typeface="MS PGothic" charset="0"/>
                <a:cs typeface="Arial" charset="0"/>
              </a:rPr>
              <a:t> </a:t>
            </a:r>
            <a:r>
              <a:rPr kumimoji="0" lang="en-GB" sz="2200" b="1" i="0" u="none" strike="noStrike" kern="1200" cap="none" spc="0" normalizeH="0" baseline="0" noProof="0" dirty="0">
                <a:ln>
                  <a:noFill/>
                </a:ln>
                <a:solidFill>
                  <a:srgbClr val="00B050"/>
                </a:solidFill>
                <a:effectLst/>
                <a:uLnTx/>
                <a:uFillTx/>
                <a:latin typeface="Tahoma" charset="0"/>
                <a:ea typeface="MS PGothic" charset="0"/>
                <a:cs typeface="Arial" charset="0"/>
              </a:rPr>
              <a:t>Advanced Information Technology</a:t>
            </a:r>
          </a:p>
        </p:txBody>
      </p:sp>
      <p:sp>
        <p:nvSpPr>
          <p:cNvPr id="4" name="Title 1">
            <a:extLst>
              <a:ext uri="{FF2B5EF4-FFF2-40B4-BE49-F238E27FC236}">
                <a16:creationId xmlns:a16="http://schemas.microsoft.com/office/drawing/2014/main" id="{CF55D318-ECD4-38DB-E6FC-2AB6EB9A600F}"/>
              </a:ext>
            </a:extLst>
          </p:cNvPr>
          <p:cNvSpPr txBox="1">
            <a:spLocks/>
          </p:cNvSpPr>
          <p:nvPr/>
        </p:nvSpPr>
        <p:spPr bwMode="auto">
          <a:xfrm>
            <a:off x="755576" y="1844824"/>
            <a:ext cx="777240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Cambria"/>
                <a:ea typeface="MS PGothic" charset="0"/>
              </a:rPr>
              <a:t>Evaluation of Information Retrieval</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3600" kern="0" dirty="0">
                <a:solidFill>
                  <a:srgbClr val="000000"/>
                </a:solidFill>
                <a:latin typeface="Cambria"/>
              </a:rPr>
              <a:t>Systems</a:t>
            </a:r>
            <a:endParaRPr kumimoji="0" lang="en-US" sz="4000" b="1" i="0" u="none" strike="noStrike" kern="0" cap="none" spc="0" normalizeH="0" baseline="0" noProof="0" dirty="0">
              <a:ln>
                <a:noFill/>
              </a:ln>
              <a:solidFill>
                <a:srgbClr val="000000"/>
              </a:solidFill>
              <a:effectLst/>
              <a:uLnTx/>
              <a:uFillTx/>
              <a:latin typeface="Cambria"/>
              <a:ea typeface="MS PGothic" charset="0"/>
            </a:endParaRPr>
          </a:p>
        </p:txBody>
      </p:sp>
    </p:spTree>
    <p:extLst>
      <p:ext uri="{BB962C8B-B14F-4D97-AF65-F5344CB8AC3E}">
        <p14:creationId xmlns:p14="http://schemas.microsoft.com/office/powerpoint/2010/main" val="3269523725"/>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FF8F-53DA-86F2-C822-48E91DF54625}"/>
              </a:ext>
            </a:extLst>
          </p:cNvPr>
          <p:cNvSpPr>
            <a:spLocks noGrp="1"/>
          </p:cNvSpPr>
          <p:nvPr>
            <p:ph type="title"/>
          </p:nvPr>
        </p:nvSpPr>
        <p:spPr/>
        <p:txBody>
          <a:bodyPr/>
          <a:lstStyle/>
          <a:p>
            <a:r>
              <a:rPr lang="en-GB" dirty="0"/>
              <a:t>PageRank based on Links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982671-ACC3-43EC-3EBB-54E27D25C368}"/>
                  </a:ext>
                </a:extLst>
              </p:cNvPr>
              <p:cNvSpPr>
                <a:spLocks noGrp="1"/>
              </p:cNvSpPr>
              <p:nvPr>
                <p:ph idx="1"/>
              </p:nvPr>
            </p:nvSpPr>
            <p:spPr/>
            <p:txBody>
              <a:bodyPr/>
              <a:lstStyle/>
              <a:p>
                <a:r>
                  <a:rPr lang="en-GB" dirty="0"/>
                  <a:t>The PageRank of a page A is given as follows: </a:t>
                </a:r>
              </a:p>
              <a:p>
                <a:pPr marL="0" indent="0" algn="ctr">
                  <a:buNone/>
                </a:pPr>
                <a:r>
                  <a:rPr lang="en-GB" sz="2400" b="1" dirty="0"/>
                  <a:t>PR(A) = (1-d) + </a:t>
                </a:r>
                <a:r>
                  <a:rPr lang="en-GB" sz="2400" b="1" i="1" dirty="0"/>
                  <a:t>d</a:t>
                </a:r>
                <a:r>
                  <a:rPr lang="en-GB" sz="2400" b="1" dirty="0"/>
                  <a:t> (PR(T1)/C(T1) + ... + PR(Tn)/C(Tn)) </a:t>
                </a:r>
              </a:p>
              <a:p>
                <a:r>
                  <a:rPr lang="en-GB" dirty="0"/>
                  <a:t>The PageRank </a:t>
                </a:r>
                <a:r>
                  <a:rPr lang="en-GB" sz="2400" b="1" dirty="0"/>
                  <a:t>With Probability vector (transition Matrix) P</a:t>
                </a:r>
                <a:r>
                  <a:rPr lang="en-GB" dirty="0"/>
                  <a:t>:</a:t>
                </a:r>
              </a:p>
              <a:p>
                <a:r>
                  <a:rPr lang="en-GB" dirty="0"/>
                  <a:t>     is current state (importance victor of web (pages), the possible location of random walker), the next step of the state will be </a:t>
                </a:r>
              </a:p>
              <a:p>
                <a:r>
                  <a:rPr lang="en-GB" dirty="0"/>
                  <a:t>And the next will be     </a:t>
                </a:r>
                <a:r>
                  <a:rPr lang="en-GB"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P  =     </a:t>
                </a:r>
                <a14:m>
                  <m:oMath xmlns:m="http://schemas.openxmlformats.org/officeDocument/2006/math">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𝑝</m:t>
                        </m:r>
                      </m:e>
                      <m:sup>
                        <m:r>
                          <a:rPr lang="en-GB" i="1" smtClean="0">
                            <a:latin typeface="Cambria Math" panose="02040503050406030204" pitchFamily="18" charset="0"/>
                            <a:ea typeface="Cambria Math" panose="02040503050406030204" pitchFamily="18" charset="0"/>
                          </a:rPr>
                          <m:t>2</m:t>
                        </m:r>
                      </m:sup>
                    </m:sSup>
                  </m:oMath>
                </a14:m>
                <a:r>
                  <a:rPr lang="en-GB" i="1" dirty="0">
                    <a:latin typeface="Cambria Math" panose="02040503050406030204" pitchFamily="18" charset="0"/>
                    <a:ea typeface="Cambria Math" panose="02040503050406030204" pitchFamily="18" charset="0"/>
                  </a:rPr>
                  <a:t> </a:t>
                </a:r>
                <a:r>
                  <a:rPr lang="en-GB" dirty="0">
                    <a:latin typeface="Cambria Math" panose="02040503050406030204" pitchFamily="18" charset="0"/>
                    <a:ea typeface="Cambria Math" panose="02040503050406030204" pitchFamily="18" charset="0"/>
                  </a:rPr>
                  <a:t>  and the next of the next will be          · </a:t>
                </a:r>
                <a:r>
                  <a:rPr lang="en-GB" i="1" dirty="0">
                    <a:latin typeface="Cambria Math" panose="02040503050406030204" pitchFamily="18" charset="0"/>
                    <a:ea typeface="Cambria Math" panose="02040503050406030204" pitchFamily="18" charset="0"/>
                  </a:rPr>
                  <a:t>P</a:t>
                </a:r>
                <a:r>
                  <a:rPr lang="en-GB" dirty="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P =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𝑝</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 </m:t>
                    </m:r>
                  </m:oMath>
                </a14:m>
                <a:endParaRPr lang="en-GB" i="1" dirty="0"/>
              </a:p>
              <a:p>
                <a:r>
                  <a:rPr lang="en-GB" i="1" dirty="0"/>
                  <a:t>PageRank </a:t>
                </a:r>
              </a:p>
              <a:p>
                <a:endParaRPr lang="en-GB" i="1" dirty="0"/>
              </a:p>
            </p:txBody>
          </p:sp>
        </mc:Choice>
        <mc:Fallback>
          <p:sp>
            <p:nvSpPr>
              <p:cNvPr id="3" name="Content Placeholder 2">
                <a:extLst>
                  <a:ext uri="{FF2B5EF4-FFF2-40B4-BE49-F238E27FC236}">
                    <a16:creationId xmlns:a16="http://schemas.microsoft.com/office/drawing/2014/main" id="{14982671-ACC3-43EC-3EBB-54E27D25C368}"/>
                  </a:ext>
                </a:extLst>
              </p:cNvPr>
              <p:cNvSpPr>
                <a:spLocks noGrp="1" noRot="1" noChangeAspect="1" noMove="1" noResize="1" noEditPoints="1" noAdjustHandles="1" noChangeArrowheads="1" noChangeShapeType="1" noTextEdit="1"/>
              </p:cNvSpPr>
              <p:nvPr>
                <p:ph idx="1"/>
              </p:nvPr>
            </p:nvSpPr>
            <p:spPr>
              <a:blipFill>
                <a:blip r:embed="rId2"/>
                <a:stretch>
                  <a:fillRect l="-1187" t="-117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9F1EFF52-EE91-0355-D8CE-647BDE569F55}"/>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E8B76C7A-9F27-8FCD-6F63-E005720D45A6}"/>
              </a:ext>
            </a:extLst>
          </p:cNvPr>
          <p:cNvPicPr>
            <a:picLocks noChangeAspect="1"/>
          </p:cNvPicPr>
          <p:nvPr/>
        </p:nvPicPr>
        <p:blipFill>
          <a:blip r:embed="rId3"/>
          <a:stretch>
            <a:fillRect/>
          </a:stretch>
        </p:blipFill>
        <p:spPr>
          <a:xfrm>
            <a:off x="2375291" y="4863276"/>
            <a:ext cx="5460218" cy="322454"/>
          </a:xfrm>
          <a:prstGeom prst="rect">
            <a:avLst/>
          </a:prstGeom>
        </p:spPr>
      </p:pic>
      <p:pic>
        <p:nvPicPr>
          <p:cNvPr id="8" name="Picture 7">
            <a:extLst>
              <a:ext uri="{FF2B5EF4-FFF2-40B4-BE49-F238E27FC236}">
                <a16:creationId xmlns:a16="http://schemas.microsoft.com/office/drawing/2014/main" id="{BE32DA15-924F-762C-8045-3E08FDAE8E12}"/>
              </a:ext>
            </a:extLst>
          </p:cNvPr>
          <p:cNvPicPr>
            <a:picLocks noChangeAspect="1"/>
          </p:cNvPicPr>
          <p:nvPr/>
        </p:nvPicPr>
        <p:blipFill>
          <a:blip r:embed="rId4"/>
          <a:stretch>
            <a:fillRect/>
          </a:stretch>
        </p:blipFill>
        <p:spPr>
          <a:xfrm>
            <a:off x="898028" y="2881861"/>
            <a:ext cx="177384" cy="331116"/>
          </a:xfrm>
          <a:prstGeom prst="rect">
            <a:avLst/>
          </a:prstGeom>
        </p:spPr>
      </p:pic>
      <p:pic>
        <p:nvPicPr>
          <p:cNvPr id="12" name="Picture 11">
            <a:extLst>
              <a:ext uri="{FF2B5EF4-FFF2-40B4-BE49-F238E27FC236}">
                <a16:creationId xmlns:a16="http://schemas.microsoft.com/office/drawing/2014/main" id="{CA8918DA-E8B0-A271-0BF7-0B3DE08607D3}"/>
              </a:ext>
            </a:extLst>
          </p:cNvPr>
          <p:cNvPicPr>
            <a:picLocks noChangeAspect="1"/>
          </p:cNvPicPr>
          <p:nvPr/>
        </p:nvPicPr>
        <p:blipFill>
          <a:blip r:embed="rId5"/>
          <a:stretch>
            <a:fillRect/>
          </a:stretch>
        </p:blipFill>
        <p:spPr>
          <a:xfrm>
            <a:off x="2411760" y="3606867"/>
            <a:ext cx="451099" cy="297065"/>
          </a:xfrm>
          <a:prstGeom prst="rect">
            <a:avLst/>
          </a:prstGeom>
        </p:spPr>
      </p:pic>
      <p:pic>
        <p:nvPicPr>
          <p:cNvPr id="13" name="Picture 12">
            <a:extLst>
              <a:ext uri="{FF2B5EF4-FFF2-40B4-BE49-F238E27FC236}">
                <a16:creationId xmlns:a16="http://schemas.microsoft.com/office/drawing/2014/main" id="{E8004491-B58E-7C36-5347-CC048E59997D}"/>
              </a:ext>
            </a:extLst>
          </p:cNvPr>
          <p:cNvPicPr>
            <a:picLocks noChangeAspect="1"/>
          </p:cNvPicPr>
          <p:nvPr/>
        </p:nvPicPr>
        <p:blipFill>
          <a:blip r:embed="rId5"/>
          <a:stretch>
            <a:fillRect/>
          </a:stretch>
        </p:blipFill>
        <p:spPr>
          <a:xfrm>
            <a:off x="3210165" y="4113285"/>
            <a:ext cx="451099" cy="297065"/>
          </a:xfrm>
          <a:prstGeom prst="rect">
            <a:avLst/>
          </a:prstGeom>
        </p:spPr>
      </p:pic>
      <p:pic>
        <p:nvPicPr>
          <p:cNvPr id="14" name="Picture 13">
            <a:extLst>
              <a:ext uri="{FF2B5EF4-FFF2-40B4-BE49-F238E27FC236}">
                <a16:creationId xmlns:a16="http://schemas.microsoft.com/office/drawing/2014/main" id="{99BD9358-D74D-D415-16C8-146C56401ABB}"/>
              </a:ext>
            </a:extLst>
          </p:cNvPr>
          <p:cNvPicPr>
            <a:picLocks noChangeAspect="1"/>
          </p:cNvPicPr>
          <p:nvPr/>
        </p:nvPicPr>
        <p:blipFill>
          <a:blip r:embed="rId5"/>
          <a:stretch>
            <a:fillRect/>
          </a:stretch>
        </p:blipFill>
        <p:spPr>
          <a:xfrm>
            <a:off x="1972087" y="4464763"/>
            <a:ext cx="439673" cy="289541"/>
          </a:xfrm>
          <a:prstGeom prst="rect">
            <a:avLst/>
          </a:prstGeom>
        </p:spPr>
      </p:pic>
      <p:pic>
        <p:nvPicPr>
          <p:cNvPr id="17" name="Picture 16">
            <a:extLst>
              <a:ext uri="{FF2B5EF4-FFF2-40B4-BE49-F238E27FC236}">
                <a16:creationId xmlns:a16="http://schemas.microsoft.com/office/drawing/2014/main" id="{8ABE3085-9678-B053-F53A-2E45BD1773FB}"/>
              </a:ext>
            </a:extLst>
          </p:cNvPr>
          <p:cNvPicPr>
            <a:picLocks noChangeAspect="1"/>
          </p:cNvPicPr>
          <p:nvPr/>
        </p:nvPicPr>
        <p:blipFill>
          <a:blip r:embed="rId4"/>
          <a:stretch>
            <a:fillRect/>
          </a:stretch>
        </p:blipFill>
        <p:spPr>
          <a:xfrm>
            <a:off x="4503068" y="4079234"/>
            <a:ext cx="177384" cy="331116"/>
          </a:xfrm>
          <a:prstGeom prst="rect">
            <a:avLst/>
          </a:prstGeom>
        </p:spPr>
      </p:pic>
      <p:pic>
        <p:nvPicPr>
          <p:cNvPr id="18" name="Picture 17">
            <a:extLst>
              <a:ext uri="{FF2B5EF4-FFF2-40B4-BE49-F238E27FC236}">
                <a16:creationId xmlns:a16="http://schemas.microsoft.com/office/drawing/2014/main" id="{97E62AFF-0A55-79A0-E851-662642773BDE}"/>
              </a:ext>
            </a:extLst>
          </p:cNvPr>
          <p:cNvPicPr>
            <a:picLocks noChangeAspect="1"/>
          </p:cNvPicPr>
          <p:nvPr/>
        </p:nvPicPr>
        <p:blipFill>
          <a:blip r:embed="rId4"/>
          <a:stretch>
            <a:fillRect/>
          </a:stretch>
        </p:blipFill>
        <p:spPr>
          <a:xfrm>
            <a:off x="3572572" y="4450487"/>
            <a:ext cx="177384" cy="331116"/>
          </a:xfrm>
          <a:prstGeom prst="rect">
            <a:avLst/>
          </a:prstGeom>
        </p:spPr>
      </p:pic>
      <p:pic>
        <p:nvPicPr>
          <p:cNvPr id="20" name="Picture 19">
            <a:extLst>
              <a:ext uri="{FF2B5EF4-FFF2-40B4-BE49-F238E27FC236}">
                <a16:creationId xmlns:a16="http://schemas.microsoft.com/office/drawing/2014/main" id="{214EC61E-0D5E-E8B2-59B5-B8E8E48D986A}"/>
              </a:ext>
            </a:extLst>
          </p:cNvPr>
          <p:cNvPicPr>
            <a:picLocks noChangeAspect="1"/>
          </p:cNvPicPr>
          <p:nvPr/>
        </p:nvPicPr>
        <p:blipFill>
          <a:blip r:embed="rId6"/>
          <a:stretch>
            <a:fillRect/>
          </a:stretch>
        </p:blipFill>
        <p:spPr>
          <a:xfrm>
            <a:off x="852129" y="5473098"/>
            <a:ext cx="1732840" cy="331116"/>
          </a:xfrm>
          <a:prstGeom prst="rect">
            <a:avLst/>
          </a:prstGeom>
        </p:spPr>
      </p:pic>
      <p:sp>
        <p:nvSpPr>
          <p:cNvPr id="22" name="TextBox 21">
            <a:extLst>
              <a:ext uri="{FF2B5EF4-FFF2-40B4-BE49-F238E27FC236}">
                <a16:creationId xmlns:a16="http://schemas.microsoft.com/office/drawing/2014/main" id="{622761C9-D969-DF15-D279-C79F8F152D37}"/>
              </a:ext>
            </a:extLst>
          </p:cNvPr>
          <p:cNvSpPr txBox="1"/>
          <p:nvPr/>
        </p:nvSpPr>
        <p:spPr>
          <a:xfrm>
            <a:off x="679155" y="5904524"/>
            <a:ext cx="7709269" cy="584775"/>
          </a:xfrm>
          <a:prstGeom prst="rect">
            <a:avLst/>
          </a:prstGeom>
          <a:noFill/>
        </p:spPr>
        <p:txBody>
          <a:bodyPr wrap="square">
            <a:spAutoFit/>
          </a:bodyPr>
          <a:lstStyle/>
          <a:p>
            <a:r>
              <a:rPr lang="en-GB" sz="1600" b="0" dirty="0">
                <a:hlinkClick r:id="rId7"/>
              </a:rPr>
              <a:t>http://pi.math.cornell.edu/~mec/Winter2009/RalucaRemus/Lecture3/lecture3.html</a:t>
            </a:r>
            <a:endParaRPr lang="en-GB" sz="1600" b="0" dirty="0"/>
          </a:p>
          <a:p>
            <a:endParaRPr lang="en-GB" sz="1600" b="0" dirty="0"/>
          </a:p>
        </p:txBody>
      </p:sp>
    </p:spTree>
    <p:extLst>
      <p:ext uri="{BB962C8B-B14F-4D97-AF65-F5344CB8AC3E}">
        <p14:creationId xmlns:p14="http://schemas.microsoft.com/office/powerpoint/2010/main" val="2388872015"/>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8BB5-E1FF-ED9C-BA63-3B219035D63E}"/>
              </a:ext>
            </a:extLst>
          </p:cNvPr>
          <p:cNvSpPr>
            <a:spLocks noGrp="1"/>
          </p:cNvSpPr>
          <p:nvPr>
            <p:ph type="title"/>
          </p:nvPr>
        </p:nvSpPr>
        <p:spPr/>
        <p:txBody>
          <a:bodyPr/>
          <a:lstStyle/>
          <a:p>
            <a:r>
              <a:rPr lang="en-GB" dirty="0"/>
              <a:t>HITS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1D9093-64B1-5235-8C74-2C97B97688D2}"/>
                  </a:ext>
                </a:extLst>
              </p:cNvPr>
              <p:cNvSpPr>
                <a:spLocks noGrp="1"/>
              </p:cNvSpPr>
              <p:nvPr>
                <p:ph idx="1"/>
              </p:nvPr>
            </p:nvSpPr>
            <p:spPr>
              <a:xfrm>
                <a:off x="395536" y="1355998"/>
                <a:ext cx="8352928" cy="4953321"/>
              </a:xfrm>
            </p:spPr>
            <p:txBody>
              <a:bodyPr/>
              <a:lstStyle/>
              <a:p>
                <a:pPr marL="0" indent="0">
                  <a:buNone/>
                </a:pPr>
                <a:r>
                  <a:rPr lang="en-GB" dirty="0"/>
                  <a:t>HITS algorithm for each </a:t>
                </a:r>
                <a:r>
                  <a:rPr lang="en-GB" i="1" dirty="0"/>
                  <a:t>d</a:t>
                </a:r>
                <a:r>
                  <a:rPr lang="en-GB" dirty="0"/>
                  <a:t> to calculate </a:t>
                </a:r>
                <a:r>
                  <a:rPr lang="en-GB" dirty="0">
                    <a:solidFill>
                      <a:srgbClr val="FF0000"/>
                    </a:solidFill>
                  </a:rPr>
                  <a:t>hub score </a:t>
                </a:r>
                <a:r>
                  <a:rPr lang="en-GB" i="1" dirty="0">
                    <a:solidFill>
                      <a:srgbClr val="FF0000"/>
                    </a:solidFill>
                  </a:rPr>
                  <a:t>h</a:t>
                </a:r>
                <a:r>
                  <a:rPr lang="en-GB" dirty="0">
                    <a:solidFill>
                      <a:srgbClr val="FF0000"/>
                    </a:solidFill>
                  </a:rPr>
                  <a:t>(</a:t>
                </a:r>
                <a:r>
                  <a:rPr lang="en-GB" i="1" dirty="0">
                    <a:solidFill>
                      <a:srgbClr val="FF0000"/>
                    </a:solidFill>
                  </a:rPr>
                  <a:t>d</a:t>
                </a:r>
                <a:r>
                  <a:rPr lang="en-GB" dirty="0">
                    <a:solidFill>
                      <a:srgbClr val="FF0000"/>
                    </a:solidFill>
                  </a:rPr>
                  <a:t>) </a:t>
                </a:r>
                <a:r>
                  <a:rPr lang="en-GB" dirty="0"/>
                  <a:t>and </a:t>
                </a:r>
                <a:r>
                  <a:rPr lang="en-GB" dirty="0">
                    <a:solidFill>
                      <a:srgbClr val="FF0000"/>
                    </a:solidFill>
                  </a:rPr>
                  <a:t>authority score</a:t>
                </a:r>
                <a:r>
                  <a:rPr lang="en-GB" dirty="0"/>
                  <a:t> </a:t>
                </a:r>
                <a:r>
                  <a:rPr lang="en-GB" i="1" dirty="0"/>
                  <a:t>a</a:t>
                </a:r>
                <a:r>
                  <a:rPr lang="en-GB" dirty="0"/>
                  <a:t>(</a:t>
                </a:r>
                <a:r>
                  <a:rPr lang="en-GB" i="1" dirty="0"/>
                  <a:t>d</a:t>
                </a:r>
                <a:r>
                  <a:rPr lang="en-GB" dirty="0"/>
                  <a:t>):</a:t>
                </a:r>
              </a:p>
              <a:p>
                <a:pPr marL="457200" indent="-457200">
                  <a:buFont typeface="+mj-lt"/>
                  <a:buAutoNum type="arabicPeriod"/>
                </a:pPr>
                <a:r>
                  <a:rPr lang="en-GB" dirty="0"/>
                  <a:t>Initialization: for all </a:t>
                </a:r>
                <a:r>
                  <a:rPr lang="en-GB" i="1" dirty="0"/>
                  <a:t>d</a:t>
                </a:r>
                <a:r>
                  <a:rPr lang="en-GB" dirty="0"/>
                  <a:t>: </a:t>
                </a:r>
                <a:r>
                  <a:rPr lang="en-GB" i="1" dirty="0"/>
                  <a:t>h</a:t>
                </a:r>
                <a:r>
                  <a:rPr lang="en-GB" dirty="0"/>
                  <a:t>(</a:t>
                </a:r>
                <a:r>
                  <a:rPr lang="en-GB" i="1" dirty="0"/>
                  <a:t>d</a:t>
                </a:r>
                <a:r>
                  <a:rPr lang="en-GB" dirty="0"/>
                  <a:t>) = 1, </a:t>
                </a:r>
                <a:r>
                  <a:rPr lang="en-GB" i="1" dirty="0"/>
                  <a:t>a</a:t>
                </a:r>
                <a:r>
                  <a:rPr lang="en-GB" dirty="0"/>
                  <a:t>(</a:t>
                </a:r>
                <a:r>
                  <a:rPr lang="en-GB" i="1" dirty="0"/>
                  <a:t>d</a:t>
                </a:r>
                <a:r>
                  <a:rPr lang="en-GB" dirty="0"/>
                  <a:t>) = 1 </a:t>
                </a:r>
              </a:p>
              <a:p>
                <a:pPr marL="457200" indent="-457200">
                  <a:buFont typeface="+mj-lt"/>
                  <a:buAutoNum type="arabicPeriod"/>
                </a:pPr>
                <a:r>
                  <a:rPr lang="en-GB" dirty="0"/>
                  <a:t>Apply the </a:t>
                </a:r>
                <a:r>
                  <a:rPr lang="en-GB" b="1" dirty="0">
                    <a:solidFill>
                      <a:srgbClr val="FF0000"/>
                    </a:solidFill>
                  </a:rPr>
                  <a:t>Authority Update Rule</a:t>
                </a:r>
                <a:r>
                  <a:rPr lang="en-GB" dirty="0">
                    <a:solidFill>
                      <a:srgbClr val="FF0000"/>
                    </a:solidFill>
                  </a:rPr>
                  <a:t>: </a:t>
                </a:r>
                <a:r>
                  <a:rPr lang="en-GB" dirty="0">
                    <a:solidFill>
                      <a:srgbClr val="002060"/>
                    </a:solidFill>
                  </a:rPr>
                  <a:t>each node’s </a:t>
                </a:r>
                <a:r>
                  <a:rPr lang="en-GB" dirty="0">
                    <a:solidFill>
                      <a:srgbClr val="FF0000"/>
                    </a:solidFill>
                  </a:rPr>
                  <a:t>new</a:t>
                </a:r>
                <a:r>
                  <a:rPr lang="en-GB" dirty="0">
                    <a:solidFill>
                      <a:srgbClr val="002060"/>
                    </a:solidFill>
                  </a:rPr>
                  <a:t> </a:t>
                </a:r>
                <a:r>
                  <a:rPr lang="en-GB" dirty="0">
                    <a:solidFill>
                      <a:srgbClr val="FF0000"/>
                    </a:solidFill>
                  </a:rPr>
                  <a:t>authority</a:t>
                </a:r>
                <a:r>
                  <a:rPr lang="en-GB" dirty="0">
                    <a:solidFill>
                      <a:srgbClr val="002060"/>
                    </a:solidFill>
                  </a:rPr>
                  <a:t> score is the </a:t>
                </a:r>
                <a:r>
                  <a:rPr lang="en-GB" b="1" dirty="0">
                    <a:solidFill>
                      <a:srgbClr val="00B050"/>
                    </a:solidFill>
                  </a:rPr>
                  <a:t>sum of hub score </a:t>
                </a:r>
                <a:r>
                  <a:rPr lang="en-GB" dirty="0">
                    <a:solidFill>
                      <a:srgbClr val="002060"/>
                    </a:solidFill>
                  </a:rPr>
                  <a:t>of each node that </a:t>
                </a:r>
                <a:r>
                  <a:rPr lang="en-GB" dirty="0">
                    <a:solidFill>
                      <a:srgbClr val="FF0000"/>
                    </a:solidFill>
                  </a:rPr>
                  <a:t>points to it</a:t>
                </a:r>
                <a:r>
                  <a:rPr lang="en-GB" dirty="0">
                    <a:solidFill>
                      <a:srgbClr val="002060"/>
                    </a:solidFill>
                  </a:rPr>
                  <a:t>. </a:t>
                </a:r>
              </a:p>
              <a:p>
                <a:pPr marL="457200" indent="-457200">
                  <a:buFont typeface="+mj-lt"/>
                  <a:buAutoNum type="arabicPeriod"/>
                </a:pPr>
                <a:r>
                  <a:rPr lang="en-GB" dirty="0"/>
                  <a:t>Apply the </a:t>
                </a:r>
                <a:r>
                  <a:rPr lang="en-GB" b="1" dirty="0">
                    <a:solidFill>
                      <a:srgbClr val="FF0000"/>
                    </a:solidFill>
                  </a:rPr>
                  <a:t>Hub Update Rule</a:t>
                </a:r>
                <a:r>
                  <a:rPr lang="en-GB" dirty="0">
                    <a:solidFill>
                      <a:srgbClr val="FF0000"/>
                    </a:solidFill>
                  </a:rPr>
                  <a:t>: </a:t>
                </a:r>
                <a:r>
                  <a:rPr lang="en-GB" dirty="0">
                    <a:solidFill>
                      <a:srgbClr val="002060"/>
                    </a:solidFill>
                  </a:rPr>
                  <a:t>each node’s new </a:t>
                </a:r>
                <a:r>
                  <a:rPr lang="en-GB" dirty="0">
                    <a:solidFill>
                      <a:srgbClr val="FF0000"/>
                    </a:solidFill>
                  </a:rPr>
                  <a:t>hub</a:t>
                </a:r>
                <a:r>
                  <a:rPr lang="en-GB" dirty="0">
                    <a:solidFill>
                      <a:srgbClr val="002060"/>
                    </a:solidFill>
                  </a:rPr>
                  <a:t> score is the </a:t>
                </a:r>
                <a:r>
                  <a:rPr lang="en-GB" b="1" dirty="0">
                    <a:solidFill>
                      <a:srgbClr val="00B050"/>
                    </a:solidFill>
                  </a:rPr>
                  <a:t>sum of authority score </a:t>
                </a:r>
                <a:r>
                  <a:rPr lang="en-GB" dirty="0">
                    <a:solidFill>
                      <a:srgbClr val="002060"/>
                    </a:solidFill>
                  </a:rPr>
                  <a:t>of each node that </a:t>
                </a:r>
                <a:r>
                  <a:rPr lang="en-GB" dirty="0">
                    <a:solidFill>
                      <a:srgbClr val="FF0000"/>
                    </a:solidFill>
                  </a:rPr>
                  <a:t>points to</a:t>
                </a:r>
                <a:r>
                  <a:rPr lang="en-GB" dirty="0">
                    <a:solidFill>
                      <a:srgbClr val="002060"/>
                    </a:solidFill>
                  </a:rPr>
                  <a:t>. </a:t>
                </a:r>
              </a:p>
              <a:p>
                <a:pPr marL="457200" indent="-457200">
                  <a:buFont typeface="+mj-lt"/>
                  <a:buAutoNum type="arabicPeriod"/>
                </a:pPr>
                <a:r>
                  <a:rPr lang="en-GB" dirty="0">
                    <a:solidFill>
                      <a:srgbClr val="002060"/>
                    </a:solidFill>
                  </a:rPr>
                  <a:t>Normalize Authority and Hub scores: </a:t>
                </a:r>
              </a:p>
              <a:p>
                <a:pPr marL="457200" indent="0">
                  <a:buNone/>
                  <a:tabLst>
                    <a:tab pos="1974850" algn="l"/>
                  </a:tabLst>
                </a:pPr>
                <a:r>
                  <a:rPr lang="en-GB" i="1" dirty="0">
                    <a:solidFill>
                      <a:srgbClr val="002060"/>
                    </a:solidFill>
                  </a:rPr>
                  <a:t>	a</a:t>
                </a:r>
                <a:r>
                  <a:rPr lang="en-GB" dirty="0">
                    <a:solidFill>
                      <a:srgbClr val="002060"/>
                    </a:solidFill>
                  </a:rPr>
                  <a:t>(</a:t>
                </a:r>
                <a:r>
                  <a:rPr lang="en-GB" i="1" dirty="0">
                    <a:solidFill>
                      <a:srgbClr val="002060"/>
                    </a:solidFill>
                  </a:rPr>
                  <a:t>d</a:t>
                </a:r>
                <a:r>
                  <a:rPr lang="en-GB" dirty="0">
                    <a:solidFill>
                      <a:srgbClr val="002060"/>
                    </a:solidFill>
                  </a:rPr>
                  <a:t>) = </a:t>
                </a:r>
                <a14:m>
                  <m:oMath xmlns:m="http://schemas.openxmlformats.org/officeDocument/2006/math">
                    <m:f>
                      <m:fPr>
                        <m:ctrlPr>
                          <a:rPr lang="en-GB" i="1" smtClean="0">
                            <a:solidFill>
                              <a:srgbClr val="002060"/>
                            </a:solidFill>
                            <a:latin typeface="Cambria Math" panose="02040503050406030204" pitchFamily="18" charset="0"/>
                          </a:rPr>
                        </m:ctrlPr>
                      </m:fPr>
                      <m:num>
                        <m:r>
                          <a:rPr lang="en-GB" b="0" i="1" smtClean="0">
                            <a:solidFill>
                              <a:srgbClr val="002060"/>
                            </a:solidFill>
                            <a:latin typeface="Cambria Math" panose="02040503050406030204" pitchFamily="18" charset="0"/>
                          </a:rPr>
                          <m:t>𝑎</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𝑑</m:t>
                        </m:r>
                        <m:r>
                          <a:rPr lang="en-GB" b="0" i="1" smtClean="0">
                            <a:solidFill>
                              <a:srgbClr val="002060"/>
                            </a:solidFill>
                            <a:latin typeface="Cambria Math" panose="02040503050406030204" pitchFamily="18" charset="0"/>
                          </a:rPr>
                          <m:t>)</m:t>
                        </m:r>
                      </m:num>
                      <m:den>
                        <m:nary>
                          <m:naryPr>
                            <m:chr m:val="∑"/>
                            <m:limLoc m:val="subSup"/>
                            <m:supHide m:val="on"/>
                            <m:ctrlPr>
                              <a:rPr lang="en-GB" i="1" smtClean="0">
                                <a:solidFill>
                                  <a:srgbClr val="002060"/>
                                </a:solidFill>
                                <a:latin typeface="Cambria Math" panose="02040503050406030204" pitchFamily="18" charset="0"/>
                              </a:rPr>
                            </m:ctrlPr>
                          </m:naryPr>
                          <m:sub>
                            <m:r>
                              <m:rPr>
                                <m:brk m:alnAt="9"/>
                              </m:rPr>
                              <a:rPr lang="en-GB" b="0" i="1" smtClean="0">
                                <a:solidFill>
                                  <a:srgbClr val="002060"/>
                                </a:solidFill>
                                <a:latin typeface="Cambria Math" panose="02040503050406030204" pitchFamily="18" charset="0"/>
                              </a:rPr>
                              <m:t>𝑖</m:t>
                            </m:r>
                            <m:r>
                              <a:rPr lang="en-GB" b="0" i="1" smtClean="0">
                                <a:solidFill>
                                  <a:srgbClr val="002060"/>
                                </a:solidFill>
                                <a:latin typeface="Cambria Math" panose="02040503050406030204" pitchFamily="18" charset="0"/>
                                <a:ea typeface="Cambria Math" panose="02040503050406030204" pitchFamily="18" charset="0"/>
                              </a:rPr>
                              <m:t>∈</m:t>
                            </m:r>
                            <m:r>
                              <a:rPr lang="en-GB" b="0" i="1" smtClean="0">
                                <a:solidFill>
                                  <a:srgbClr val="002060"/>
                                </a:solidFill>
                                <a:latin typeface="Cambria Math" panose="02040503050406030204" pitchFamily="18" charset="0"/>
                                <a:ea typeface="Cambria Math" panose="02040503050406030204" pitchFamily="18" charset="0"/>
                              </a:rPr>
                              <m:t>𝑁</m:t>
                            </m:r>
                          </m:sub>
                          <m:sup/>
                          <m:e>
                            <m:r>
                              <a:rPr lang="en-GB" b="0" i="1" smtClean="0">
                                <a:solidFill>
                                  <a:srgbClr val="002060"/>
                                </a:solidFill>
                                <a:latin typeface="Cambria Math" panose="02040503050406030204" pitchFamily="18" charset="0"/>
                              </a:rPr>
                              <m:t>𝑎</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𝑖</m:t>
                            </m:r>
                            <m:r>
                              <a:rPr lang="en-GB" b="0" i="1" smtClean="0">
                                <a:solidFill>
                                  <a:srgbClr val="002060"/>
                                </a:solidFill>
                                <a:latin typeface="Cambria Math" panose="02040503050406030204" pitchFamily="18" charset="0"/>
                              </a:rPr>
                              <m:t>)</m:t>
                            </m:r>
                          </m:e>
                        </m:nary>
                      </m:den>
                    </m:f>
                  </m:oMath>
                </a14:m>
                <a:r>
                  <a:rPr lang="en-GB" dirty="0"/>
                  <a:t>, </a:t>
                </a:r>
                <a:r>
                  <a:rPr lang="en-GB" i="1" dirty="0">
                    <a:solidFill>
                      <a:srgbClr val="002060"/>
                    </a:solidFill>
                  </a:rPr>
                  <a:t>h</a:t>
                </a:r>
                <a:r>
                  <a:rPr lang="en-GB" dirty="0">
                    <a:solidFill>
                      <a:srgbClr val="002060"/>
                    </a:solidFill>
                  </a:rPr>
                  <a:t>(</a:t>
                </a:r>
                <a:r>
                  <a:rPr lang="en-GB" i="1" dirty="0">
                    <a:solidFill>
                      <a:srgbClr val="002060"/>
                    </a:solidFill>
                  </a:rPr>
                  <a:t>d</a:t>
                </a:r>
                <a:r>
                  <a:rPr lang="en-GB" dirty="0">
                    <a:solidFill>
                      <a:srgbClr val="002060"/>
                    </a:solidFill>
                  </a:rPr>
                  <a:t>) = </a:t>
                </a:r>
                <a14:m>
                  <m:oMath xmlns:m="http://schemas.openxmlformats.org/officeDocument/2006/math">
                    <m:f>
                      <m:fPr>
                        <m:ctrlPr>
                          <a:rPr lang="en-GB" i="1">
                            <a:solidFill>
                              <a:srgbClr val="002060"/>
                            </a:solidFill>
                            <a:latin typeface="Cambria Math" panose="02040503050406030204" pitchFamily="18" charset="0"/>
                          </a:rPr>
                        </m:ctrlPr>
                      </m:fPr>
                      <m:num>
                        <m:r>
                          <a:rPr lang="en-GB" b="0" i="1" smtClean="0">
                            <a:solidFill>
                              <a:srgbClr val="002060"/>
                            </a:solidFill>
                            <a:latin typeface="Cambria Math" panose="02040503050406030204" pitchFamily="18" charset="0"/>
                          </a:rPr>
                          <m:t>h</m:t>
                        </m:r>
                        <m:r>
                          <a:rPr lang="en-GB" i="1">
                            <a:solidFill>
                              <a:srgbClr val="002060"/>
                            </a:solidFill>
                            <a:latin typeface="Cambria Math" panose="02040503050406030204" pitchFamily="18" charset="0"/>
                          </a:rPr>
                          <m:t>(</m:t>
                        </m:r>
                        <m:r>
                          <a:rPr lang="en-GB" i="1">
                            <a:solidFill>
                              <a:srgbClr val="002060"/>
                            </a:solidFill>
                            <a:latin typeface="Cambria Math" panose="02040503050406030204" pitchFamily="18" charset="0"/>
                          </a:rPr>
                          <m:t>𝑑</m:t>
                        </m:r>
                        <m:r>
                          <a:rPr lang="en-GB" i="1">
                            <a:solidFill>
                              <a:srgbClr val="002060"/>
                            </a:solidFill>
                            <a:latin typeface="Cambria Math" panose="02040503050406030204" pitchFamily="18" charset="0"/>
                          </a:rPr>
                          <m:t>)</m:t>
                        </m:r>
                      </m:num>
                      <m:den>
                        <m:nary>
                          <m:naryPr>
                            <m:chr m:val="∑"/>
                            <m:limLoc m:val="subSup"/>
                            <m:supHide m:val="on"/>
                            <m:ctrlPr>
                              <a:rPr lang="en-GB" i="1">
                                <a:solidFill>
                                  <a:srgbClr val="002060"/>
                                </a:solidFill>
                                <a:latin typeface="Cambria Math" panose="02040503050406030204" pitchFamily="18" charset="0"/>
                              </a:rPr>
                            </m:ctrlPr>
                          </m:naryPr>
                          <m:sub>
                            <m:r>
                              <m:rPr>
                                <m:brk m:alnAt="9"/>
                              </m:rPr>
                              <a:rPr lang="en-GB" i="1">
                                <a:solidFill>
                                  <a:srgbClr val="002060"/>
                                </a:solidFill>
                                <a:latin typeface="Cambria Math" panose="02040503050406030204" pitchFamily="18" charset="0"/>
                              </a:rPr>
                              <m:t>𝑖</m:t>
                            </m:r>
                            <m:r>
                              <a:rPr lang="en-GB" i="1">
                                <a:solidFill>
                                  <a:srgbClr val="002060"/>
                                </a:solidFill>
                                <a:latin typeface="Cambria Math" panose="02040503050406030204" pitchFamily="18" charset="0"/>
                                <a:ea typeface="Cambria Math" panose="02040503050406030204" pitchFamily="18" charset="0"/>
                              </a:rPr>
                              <m:t>∈</m:t>
                            </m:r>
                            <m:r>
                              <a:rPr lang="en-GB" i="1">
                                <a:solidFill>
                                  <a:srgbClr val="002060"/>
                                </a:solidFill>
                                <a:latin typeface="Cambria Math" panose="02040503050406030204" pitchFamily="18" charset="0"/>
                                <a:ea typeface="Cambria Math" panose="02040503050406030204" pitchFamily="18" charset="0"/>
                              </a:rPr>
                              <m:t>𝑁</m:t>
                            </m:r>
                          </m:sub>
                          <m:sup/>
                          <m:e>
                            <m:r>
                              <a:rPr lang="en-GB" b="0" i="1" smtClean="0">
                                <a:solidFill>
                                  <a:srgbClr val="002060"/>
                                </a:solidFill>
                                <a:latin typeface="Cambria Math" panose="02040503050406030204" pitchFamily="18" charset="0"/>
                              </a:rPr>
                              <m:t>h</m:t>
                            </m:r>
                            <m:r>
                              <a:rPr lang="en-GB" i="1">
                                <a:solidFill>
                                  <a:srgbClr val="002060"/>
                                </a:solidFill>
                                <a:latin typeface="Cambria Math" panose="02040503050406030204" pitchFamily="18" charset="0"/>
                              </a:rPr>
                              <m:t>(</m:t>
                            </m:r>
                            <m:r>
                              <a:rPr lang="en-GB" i="1">
                                <a:solidFill>
                                  <a:srgbClr val="002060"/>
                                </a:solidFill>
                                <a:latin typeface="Cambria Math" panose="02040503050406030204" pitchFamily="18" charset="0"/>
                              </a:rPr>
                              <m:t>𝑖</m:t>
                            </m:r>
                            <m:r>
                              <a:rPr lang="en-GB" i="1">
                                <a:solidFill>
                                  <a:srgbClr val="002060"/>
                                </a:solidFill>
                                <a:latin typeface="Cambria Math" panose="02040503050406030204" pitchFamily="18" charset="0"/>
                              </a:rPr>
                              <m:t>)</m:t>
                            </m:r>
                          </m:e>
                        </m:nary>
                      </m:den>
                    </m:f>
                  </m:oMath>
                </a14:m>
                <a:endParaRPr lang="en-GB" dirty="0"/>
              </a:p>
              <a:p>
                <a:pPr marL="457200" indent="-457200">
                  <a:buFont typeface="+mj-lt"/>
                  <a:buAutoNum type="arabicPeriod" startAt="5"/>
                </a:pPr>
                <a:r>
                  <a:rPr lang="en-GB" dirty="0"/>
                  <a:t>Repeat </a:t>
                </a:r>
                <a:r>
                  <a:rPr lang="en-GB" i="1" dirty="0"/>
                  <a:t>k times until </a:t>
                </a:r>
                <a:r>
                  <a:rPr lang="en-GB" b="1" i="1" dirty="0">
                    <a:solidFill>
                      <a:srgbClr val="FF0000"/>
                    </a:solidFill>
                  </a:rPr>
                  <a:t>convergence</a:t>
                </a:r>
                <a:r>
                  <a:rPr lang="en-GB" i="1" dirty="0"/>
                  <a:t>.</a:t>
                </a:r>
                <a:endParaRPr lang="en-GB" sz="2000" i="1" dirty="0"/>
              </a:p>
              <a:p>
                <a:pPr marL="457200" indent="-457200">
                  <a:buFont typeface="+mj-lt"/>
                  <a:buAutoNum type="arabicPeriod" startAt="5"/>
                </a:pPr>
                <a:r>
                  <a:rPr lang="en-GB" sz="2400" dirty="0"/>
                  <a:t>Output pages with highest </a:t>
                </a:r>
                <a:r>
                  <a:rPr lang="en-GB" sz="2400" i="1" dirty="0"/>
                  <a:t>h and a</a:t>
                </a:r>
                <a:r>
                  <a:rPr lang="en-GB" sz="2400" dirty="0"/>
                  <a:t> scores as top hubs and top authorities </a:t>
                </a:r>
              </a:p>
            </p:txBody>
          </p:sp>
        </mc:Choice>
        <mc:Fallback xmlns="">
          <p:sp>
            <p:nvSpPr>
              <p:cNvPr id="3" name="Content Placeholder 2">
                <a:extLst>
                  <a:ext uri="{FF2B5EF4-FFF2-40B4-BE49-F238E27FC236}">
                    <a16:creationId xmlns:a16="http://schemas.microsoft.com/office/drawing/2014/main" id="{981D9093-64B1-5235-8C74-2C97B97688D2}"/>
                  </a:ext>
                </a:extLst>
              </p:cNvPr>
              <p:cNvSpPr>
                <a:spLocks noGrp="1" noRot="1" noChangeAspect="1" noMove="1" noResize="1" noEditPoints="1" noAdjustHandles="1" noChangeArrowheads="1" noChangeShapeType="1" noTextEdit="1"/>
              </p:cNvSpPr>
              <p:nvPr>
                <p:ph idx="1"/>
              </p:nvPr>
            </p:nvSpPr>
            <p:spPr>
              <a:xfrm>
                <a:off x="395536" y="1355998"/>
                <a:ext cx="8352928" cy="4953321"/>
              </a:xfrm>
              <a:blipFill>
                <a:blip r:embed="rId2"/>
                <a:stretch>
                  <a:fillRect l="-1168" t="-984" r="-1387" b="-9348"/>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6FFF7C12-5F9F-9660-2F34-0B1B3D897E2E}"/>
              </a:ext>
            </a:extLst>
          </p:cNvPr>
          <p:cNvSpPr>
            <a:spLocks noGrp="1"/>
          </p:cNvSpPr>
          <p:nvPr>
            <p:ph type="ftr" sz="quarter" idx="11"/>
          </p:nvPr>
        </p:nvSpPr>
        <p:spPr/>
        <p:txBody>
          <a:bodyPr/>
          <a:lstStyle/>
          <a:p>
            <a:pPr algn="l"/>
            <a:r>
              <a:rPr lang="en-GB" dirty="0"/>
              <a:t>CIS041-3 Advanced Information Technology</a:t>
            </a:r>
            <a:endParaRPr lang="en-US" dirty="0"/>
          </a:p>
        </p:txBody>
      </p:sp>
    </p:spTree>
    <p:extLst>
      <p:ext uri="{BB962C8B-B14F-4D97-AF65-F5344CB8AC3E}">
        <p14:creationId xmlns:p14="http://schemas.microsoft.com/office/powerpoint/2010/main" val="1506423280"/>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CC2-1A7E-D550-70C4-9F935D1948BC}"/>
              </a:ext>
            </a:extLst>
          </p:cNvPr>
          <p:cNvSpPr>
            <a:spLocks noGrp="1"/>
          </p:cNvSpPr>
          <p:nvPr>
            <p:ph type="title"/>
          </p:nvPr>
        </p:nvSpPr>
        <p:spPr/>
        <p:txBody>
          <a:bodyPr/>
          <a:lstStyle/>
          <a:p>
            <a:r>
              <a:rPr lang="en-GB" dirty="0"/>
              <a:t>Most IR system</a:t>
            </a:r>
          </a:p>
        </p:txBody>
      </p:sp>
      <p:pic>
        <p:nvPicPr>
          <p:cNvPr id="6" name="Content Placeholder 5">
            <a:extLst>
              <a:ext uri="{FF2B5EF4-FFF2-40B4-BE49-F238E27FC236}">
                <a16:creationId xmlns:a16="http://schemas.microsoft.com/office/drawing/2014/main" id="{5732F95A-E7E1-153C-A0D8-E18BB47D537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5616" y="1307786"/>
            <a:ext cx="7209609" cy="4752477"/>
          </a:xfrm>
        </p:spPr>
      </p:pic>
      <p:sp>
        <p:nvSpPr>
          <p:cNvPr id="4" name="Footer Placeholder 3">
            <a:extLst>
              <a:ext uri="{FF2B5EF4-FFF2-40B4-BE49-F238E27FC236}">
                <a16:creationId xmlns:a16="http://schemas.microsoft.com/office/drawing/2014/main" id="{2F9C15D5-C897-73CF-25C3-10C153700AAD}"/>
              </a:ext>
            </a:extLst>
          </p:cNvPr>
          <p:cNvSpPr>
            <a:spLocks noGrp="1"/>
          </p:cNvSpPr>
          <p:nvPr>
            <p:ph type="ftr" sz="quarter" idx="11"/>
          </p:nvPr>
        </p:nvSpPr>
        <p:spPr/>
        <p:txBody>
          <a:bodyPr/>
          <a:lstStyle/>
          <a:p>
            <a:pPr algn="l"/>
            <a:r>
              <a:rPr lang="en-GB"/>
              <a:t>CIS041-3 Advanced Information Technology</a:t>
            </a:r>
            <a:endParaRPr lang="en-US" dirty="0"/>
          </a:p>
        </p:txBody>
      </p:sp>
      <p:cxnSp>
        <p:nvCxnSpPr>
          <p:cNvPr id="5" name="Straight Arrow Connector 4">
            <a:extLst>
              <a:ext uri="{FF2B5EF4-FFF2-40B4-BE49-F238E27FC236}">
                <a16:creationId xmlns:a16="http://schemas.microsoft.com/office/drawing/2014/main" id="{E16A5DB7-A771-F20D-EBB4-A2768543CF59}"/>
              </a:ext>
            </a:extLst>
          </p:cNvPr>
          <p:cNvCxnSpPr>
            <a:cxnSpLocks/>
          </p:cNvCxnSpPr>
          <p:nvPr/>
        </p:nvCxnSpPr>
        <p:spPr bwMode="auto">
          <a:xfrm>
            <a:off x="2411760" y="4452813"/>
            <a:ext cx="1656184" cy="776387"/>
          </a:xfrm>
          <a:prstGeom prst="straightConnector1">
            <a:avLst/>
          </a:prstGeom>
          <a:solidFill>
            <a:srgbClr val="EAEAEA"/>
          </a:solidFill>
          <a:ln w="57150" cap="flat" cmpd="sng" algn="ctr">
            <a:solidFill>
              <a:srgbClr val="FF0000"/>
            </a:solidFill>
            <a:prstDash val="solid"/>
            <a:round/>
            <a:headEnd type="none" w="med" len="med"/>
            <a:tailEnd type="triangle"/>
          </a:ln>
          <a:effectLst/>
        </p:spPr>
      </p:cxnSp>
      <p:sp>
        <p:nvSpPr>
          <p:cNvPr id="7" name="TextBox 6">
            <a:extLst>
              <a:ext uri="{FF2B5EF4-FFF2-40B4-BE49-F238E27FC236}">
                <a16:creationId xmlns:a16="http://schemas.microsoft.com/office/drawing/2014/main" id="{45795202-221C-6BAD-9297-6B8961E18420}"/>
              </a:ext>
            </a:extLst>
          </p:cNvPr>
          <p:cNvSpPr txBox="1"/>
          <p:nvPr/>
        </p:nvSpPr>
        <p:spPr>
          <a:xfrm>
            <a:off x="2051720" y="4625562"/>
            <a:ext cx="1692188" cy="430887"/>
          </a:xfrm>
          <a:prstGeom prst="rect">
            <a:avLst/>
          </a:prstGeom>
          <a:solidFill>
            <a:schemeClr val="bg1">
              <a:lumMod val="95000"/>
            </a:schemeClr>
          </a:solidFill>
        </p:spPr>
        <p:txBody>
          <a:bodyPr wrap="square" rtlCol="0">
            <a:spAutoFit/>
          </a:bodyPr>
          <a:lstStyle/>
          <a:p>
            <a:r>
              <a:rPr lang="en-GB" dirty="0">
                <a:solidFill>
                  <a:srgbClr val="FF0000"/>
                </a:solidFill>
              </a:rPr>
              <a:t>Evaluation</a:t>
            </a:r>
          </a:p>
        </p:txBody>
      </p:sp>
      <p:sp>
        <p:nvSpPr>
          <p:cNvPr id="10" name="TextBox 9">
            <a:extLst>
              <a:ext uri="{FF2B5EF4-FFF2-40B4-BE49-F238E27FC236}">
                <a16:creationId xmlns:a16="http://schemas.microsoft.com/office/drawing/2014/main" id="{77B137EE-7684-93E0-F42F-5C7E2773351E}"/>
              </a:ext>
            </a:extLst>
          </p:cNvPr>
          <p:cNvSpPr txBox="1"/>
          <p:nvPr/>
        </p:nvSpPr>
        <p:spPr>
          <a:xfrm>
            <a:off x="2041911" y="5844820"/>
            <a:ext cx="5814392" cy="430887"/>
          </a:xfrm>
          <a:prstGeom prst="rect">
            <a:avLst/>
          </a:prstGeom>
          <a:noFill/>
        </p:spPr>
        <p:txBody>
          <a:bodyPr wrap="square">
            <a:spAutoFit/>
          </a:bodyPr>
          <a:lstStyle/>
          <a:p>
            <a:r>
              <a:rPr lang="en-GB" dirty="0">
                <a:solidFill>
                  <a:srgbClr val="FF0000"/>
                </a:solidFill>
              </a:rPr>
              <a:t>how good are the returned documents?</a:t>
            </a:r>
          </a:p>
        </p:txBody>
      </p:sp>
    </p:spTree>
    <p:extLst>
      <p:ext uri="{BB962C8B-B14F-4D97-AF65-F5344CB8AC3E}">
        <p14:creationId xmlns:p14="http://schemas.microsoft.com/office/powerpoint/2010/main" val="310245889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F8A7-8BF7-CC89-4BF8-481E97D27734}"/>
              </a:ext>
            </a:extLst>
          </p:cNvPr>
          <p:cNvSpPr>
            <a:spLocks noGrp="1"/>
          </p:cNvSpPr>
          <p:nvPr>
            <p:ph type="title"/>
          </p:nvPr>
        </p:nvSpPr>
        <p:spPr/>
        <p:txBody>
          <a:bodyPr/>
          <a:lstStyle/>
          <a:p>
            <a:r>
              <a:rPr lang="en-GB" dirty="0"/>
              <a:t>Evaluation of IR</a:t>
            </a:r>
          </a:p>
        </p:txBody>
      </p:sp>
      <p:sp>
        <p:nvSpPr>
          <p:cNvPr id="3" name="Content Placeholder 2">
            <a:extLst>
              <a:ext uri="{FF2B5EF4-FFF2-40B4-BE49-F238E27FC236}">
                <a16:creationId xmlns:a16="http://schemas.microsoft.com/office/drawing/2014/main" id="{C55E3E81-E617-70B5-55C3-056D8E3B81BA}"/>
              </a:ext>
            </a:extLst>
          </p:cNvPr>
          <p:cNvSpPr>
            <a:spLocks noGrp="1"/>
          </p:cNvSpPr>
          <p:nvPr>
            <p:ph idx="1"/>
          </p:nvPr>
        </p:nvSpPr>
        <p:spPr>
          <a:xfrm>
            <a:off x="1165684" y="2096271"/>
            <a:ext cx="7010400" cy="3888432"/>
          </a:xfrm>
        </p:spPr>
        <p:txBody>
          <a:bodyPr/>
          <a:lstStyle/>
          <a:p>
            <a:r>
              <a:rPr lang="en-GB" dirty="0"/>
              <a:t>How good the IR is? </a:t>
            </a:r>
          </a:p>
          <a:p>
            <a:r>
              <a:rPr lang="en-GB" dirty="0"/>
              <a:t>What to measure? (Recall and precision) </a:t>
            </a:r>
          </a:p>
          <a:p>
            <a:r>
              <a:rPr lang="en-GB" dirty="0"/>
              <a:t>Easy to use?</a:t>
            </a:r>
          </a:p>
          <a:p>
            <a:r>
              <a:rPr lang="en-GB" dirty="0"/>
              <a:t>Capacity?</a:t>
            </a:r>
          </a:p>
          <a:p>
            <a:r>
              <a:rPr lang="en-GB" dirty="0"/>
              <a:t>Efficacity?</a:t>
            </a:r>
          </a:p>
          <a:p>
            <a:endParaRPr lang="en-GB" dirty="0"/>
          </a:p>
          <a:p>
            <a:r>
              <a:rPr lang="en-GB" dirty="0"/>
              <a:t>Ultimate: information seeker’s </a:t>
            </a:r>
            <a:r>
              <a:rPr lang="en-GB" dirty="0">
                <a:solidFill>
                  <a:srgbClr val="00B050"/>
                </a:solidFill>
              </a:rPr>
              <a:t>Satisfaction</a:t>
            </a:r>
            <a:r>
              <a:rPr lang="en-GB" dirty="0"/>
              <a:t>!</a:t>
            </a:r>
          </a:p>
        </p:txBody>
      </p:sp>
      <p:sp>
        <p:nvSpPr>
          <p:cNvPr id="4" name="Footer Placeholder 3">
            <a:extLst>
              <a:ext uri="{FF2B5EF4-FFF2-40B4-BE49-F238E27FC236}">
                <a16:creationId xmlns:a16="http://schemas.microsoft.com/office/drawing/2014/main" id="{E529FAD0-7579-0C7A-49B0-3935AEC2EFE3}"/>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90624E10-5367-F8C7-9F7A-F20EAA593FC3}"/>
              </a:ext>
            </a:extLst>
          </p:cNvPr>
          <p:cNvSpPr txBox="1"/>
          <p:nvPr/>
        </p:nvSpPr>
        <p:spPr>
          <a:xfrm>
            <a:off x="899592" y="1340768"/>
            <a:ext cx="7542584" cy="430887"/>
          </a:xfrm>
          <a:prstGeom prst="rect">
            <a:avLst/>
          </a:prstGeom>
          <a:noFill/>
        </p:spPr>
        <p:txBody>
          <a:bodyPr wrap="square">
            <a:spAutoFit/>
          </a:bodyPr>
          <a:lstStyle/>
          <a:p>
            <a:r>
              <a:rPr lang="en-GB" dirty="0"/>
              <a:t>How well has the system performed?</a:t>
            </a:r>
          </a:p>
        </p:txBody>
      </p:sp>
    </p:spTree>
    <p:extLst>
      <p:ext uri="{BB962C8B-B14F-4D97-AF65-F5344CB8AC3E}">
        <p14:creationId xmlns:p14="http://schemas.microsoft.com/office/powerpoint/2010/main" val="3191836709"/>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50C7-40CF-1499-CF02-FB32572AA4A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AD871A75-F09B-0565-92EE-D8AEB2D2211E}"/>
              </a:ext>
            </a:extLst>
          </p:cNvPr>
          <p:cNvSpPr>
            <a:spLocks noGrp="1"/>
          </p:cNvSpPr>
          <p:nvPr>
            <p:ph idx="1"/>
          </p:nvPr>
        </p:nvSpPr>
        <p:spPr>
          <a:xfrm>
            <a:off x="1403648" y="2204864"/>
            <a:ext cx="5544616" cy="2232248"/>
          </a:xfrm>
        </p:spPr>
        <p:txBody>
          <a:bodyPr/>
          <a:lstStyle/>
          <a:p>
            <a:pPr marL="514350" indent="-514350" algn="just">
              <a:buFont typeface="+mj-lt"/>
              <a:buAutoNum type="arabicPeriod"/>
            </a:pPr>
            <a:r>
              <a:rPr lang="en-GB" sz="2800" b="0" i="0" dirty="0">
                <a:solidFill>
                  <a:srgbClr val="333333"/>
                </a:solidFill>
                <a:effectLst/>
                <a:latin typeface="Roboto" panose="02000000000000000000" pitchFamily="2" charset="0"/>
              </a:rPr>
              <a:t>Introduction</a:t>
            </a:r>
          </a:p>
          <a:p>
            <a:pPr marL="514350" indent="-514350" algn="just">
              <a:buFont typeface="+mj-lt"/>
              <a:buAutoNum type="arabicPeriod"/>
            </a:pPr>
            <a:r>
              <a:rPr lang="en-GB" sz="2800" dirty="0">
                <a:solidFill>
                  <a:srgbClr val="333333"/>
                </a:solidFill>
                <a:latin typeface="Roboto" panose="02000000000000000000" pitchFamily="2" charset="0"/>
              </a:rPr>
              <a:t>Unranked Return Evaluation</a:t>
            </a:r>
          </a:p>
          <a:p>
            <a:pPr marL="514350" indent="-514350" algn="just">
              <a:buFont typeface="+mj-lt"/>
              <a:buAutoNum type="arabicPeriod"/>
            </a:pPr>
            <a:r>
              <a:rPr lang="en-GB" sz="2800" dirty="0">
                <a:solidFill>
                  <a:srgbClr val="333333"/>
                </a:solidFill>
                <a:latin typeface="Roboto" panose="02000000000000000000" pitchFamily="2" charset="0"/>
              </a:rPr>
              <a:t>Ranked Return Evaluation</a:t>
            </a:r>
          </a:p>
          <a:p>
            <a:pPr marL="514350" indent="-514350" algn="just">
              <a:buFont typeface="+mj-lt"/>
              <a:buAutoNum type="arabicPeriod"/>
            </a:pPr>
            <a:r>
              <a:rPr lang="en-GB" sz="2800" dirty="0">
                <a:solidFill>
                  <a:srgbClr val="333333"/>
                </a:solidFill>
                <a:latin typeface="Roboto" panose="02000000000000000000" pitchFamily="2" charset="0"/>
              </a:rPr>
              <a:t>Benchmarks</a:t>
            </a:r>
          </a:p>
          <a:p>
            <a:pPr algn="just">
              <a:buFont typeface="Arial" panose="020B0604020202020204" pitchFamily="34" charset="0"/>
              <a:buChar char="•"/>
            </a:pPr>
            <a:endParaRPr lang="en-GB" dirty="0">
              <a:solidFill>
                <a:srgbClr val="333333"/>
              </a:solidFill>
              <a:latin typeface="Roboto" panose="02000000000000000000" pitchFamily="2" charset="0"/>
            </a:endParaRPr>
          </a:p>
          <a:p>
            <a:pPr algn="just">
              <a:buFont typeface="Arial" panose="020B0604020202020204" pitchFamily="34" charset="0"/>
              <a:buChar char="•"/>
            </a:pPr>
            <a:endParaRPr lang="en-GB" b="0" i="0" dirty="0">
              <a:solidFill>
                <a:srgbClr val="333333"/>
              </a:solidFill>
              <a:effectLst/>
              <a:latin typeface="Roboto" panose="02000000000000000000" pitchFamily="2" charset="0"/>
            </a:endParaRPr>
          </a:p>
          <a:p>
            <a:pPr algn="just">
              <a:buFont typeface="Arial" panose="020B0604020202020204" pitchFamily="34" charset="0"/>
              <a:buChar char="•"/>
            </a:pPr>
            <a:endParaRPr lang="en-GB" b="0" i="0" dirty="0">
              <a:solidFill>
                <a:srgbClr val="333333"/>
              </a:solidFill>
              <a:effectLst/>
              <a:latin typeface="Roboto" panose="02000000000000000000" pitchFamily="2" charset="0"/>
            </a:endParaRPr>
          </a:p>
          <a:p>
            <a:pPr algn="just">
              <a:buFont typeface="Arial" panose="020B0604020202020204" pitchFamily="34" charset="0"/>
              <a:buChar char="•"/>
            </a:pPr>
            <a:endParaRPr lang="en-GB" b="0" i="0" dirty="0">
              <a:solidFill>
                <a:srgbClr val="333333"/>
              </a:solidFill>
              <a:effectLst/>
              <a:latin typeface="Roboto" panose="02000000000000000000" pitchFamily="2" charset="0"/>
            </a:endParaRPr>
          </a:p>
        </p:txBody>
      </p:sp>
      <p:sp>
        <p:nvSpPr>
          <p:cNvPr id="4" name="Footer Placeholder 3">
            <a:extLst>
              <a:ext uri="{FF2B5EF4-FFF2-40B4-BE49-F238E27FC236}">
                <a16:creationId xmlns:a16="http://schemas.microsoft.com/office/drawing/2014/main" id="{6688C163-F23E-F3FD-8C94-A02C5A066235}"/>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638523869"/>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B788-85F7-B8AD-E8F7-F7D5DCA5838F}"/>
              </a:ext>
            </a:extLst>
          </p:cNvPr>
          <p:cNvSpPr>
            <a:spLocks noGrp="1"/>
          </p:cNvSpPr>
          <p:nvPr>
            <p:ph type="title"/>
          </p:nvPr>
        </p:nvSpPr>
        <p:spPr/>
        <p:txBody>
          <a:bodyPr/>
          <a:lstStyle/>
          <a:p>
            <a:r>
              <a:rPr lang="en-GB" dirty="0"/>
              <a:t>1. Introduction</a:t>
            </a:r>
            <a:br>
              <a:rPr lang="en-GB" dirty="0"/>
            </a:br>
            <a:r>
              <a:rPr lang="en-GB" dirty="0"/>
              <a:t>for IR Evaluation</a:t>
            </a:r>
          </a:p>
        </p:txBody>
      </p:sp>
      <p:sp>
        <p:nvSpPr>
          <p:cNvPr id="3" name="Text Placeholder 2">
            <a:extLst>
              <a:ext uri="{FF2B5EF4-FFF2-40B4-BE49-F238E27FC236}">
                <a16:creationId xmlns:a16="http://schemas.microsoft.com/office/drawing/2014/main" id="{85220A37-AE67-9B58-ABAC-84A05E998BBB}"/>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906089"/>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08F11C-D2E6-0507-C285-27A344EACFB1}"/>
              </a:ext>
            </a:extLst>
          </p:cNvPr>
          <p:cNvSpPr>
            <a:spLocks noGrp="1"/>
          </p:cNvSpPr>
          <p:nvPr>
            <p:ph type="title"/>
          </p:nvPr>
        </p:nvSpPr>
        <p:spPr/>
        <p:txBody>
          <a:bodyPr/>
          <a:lstStyle/>
          <a:p>
            <a:r>
              <a:rPr lang="en-US" altLang="zh-CN" dirty="0"/>
              <a:t>General measure</a:t>
            </a:r>
            <a:r>
              <a:rPr lang="en-GB" altLang="zh-CN" dirty="0"/>
              <a:t>s for a search Engine</a:t>
            </a:r>
            <a:endParaRPr lang="en-GB" dirty="0"/>
          </a:p>
        </p:txBody>
      </p:sp>
      <p:sp>
        <p:nvSpPr>
          <p:cNvPr id="5" name="Content Placeholder 4">
            <a:extLst>
              <a:ext uri="{FF2B5EF4-FFF2-40B4-BE49-F238E27FC236}">
                <a16:creationId xmlns:a16="http://schemas.microsoft.com/office/drawing/2014/main" id="{9EB13F00-FA8B-4738-ACA6-7222F4226017}"/>
              </a:ext>
            </a:extLst>
          </p:cNvPr>
          <p:cNvSpPr>
            <a:spLocks noGrp="1"/>
          </p:cNvSpPr>
          <p:nvPr>
            <p:ph idx="1"/>
          </p:nvPr>
        </p:nvSpPr>
        <p:spPr>
          <a:xfrm>
            <a:off x="1331640" y="1736812"/>
            <a:ext cx="7488832" cy="3384376"/>
          </a:xfrm>
        </p:spPr>
        <p:txBody>
          <a:bodyPr/>
          <a:lstStyle/>
          <a:p>
            <a:r>
              <a:rPr lang="en-GB" sz="2800" dirty="0"/>
              <a:t>How fast does it index? </a:t>
            </a:r>
          </a:p>
          <a:p>
            <a:pPr marL="760412" lvl="1" indent="0">
              <a:buNone/>
            </a:pPr>
            <a:r>
              <a:rPr lang="en-GB" sz="2400" dirty="0"/>
              <a:t>e.g., number of bytes per hour </a:t>
            </a:r>
          </a:p>
          <a:p>
            <a:r>
              <a:rPr lang="en-GB" sz="2800" dirty="0"/>
              <a:t>How fast does it search? </a:t>
            </a:r>
          </a:p>
          <a:p>
            <a:pPr marL="760412" lvl="1" indent="0">
              <a:buNone/>
            </a:pPr>
            <a:r>
              <a:rPr lang="en-GB" sz="2400" dirty="0"/>
              <a:t>e.g., latency as a function of queries per second </a:t>
            </a:r>
          </a:p>
          <a:p>
            <a:r>
              <a:rPr lang="en-GB" sz="2800" dirty="0"/>
              <a:t>What is the cost per query? </a:t>
            </a:r>
          </a:p>
          <a:p>
            <a:pPr marL="760412" lvl="1" indent="0">
              <a:buNone/>
            </a:pPr>
            <a:r>
              <a:rPr lang="en-GB" sz="2400" dirty="0"/>
              <a:t>in dollars</a:t>
            </a:r>
          </a:p>
        </p:txBody>
      </p:sp>
      <p:sp>
        <p:nvSpPr>
          <p:cNvPr id="3" name="TextBox 2">
            <a:extLst>
              <a:ext uri="{FF2B5EF4-FFF2-40B4-BE49-F238E27FC236}">
                <a16:creationId xmlns:a16="http://schemas.microsoft.com/office/drawing/2014/main" id="{1D0BA921-6783-7FEB-365A-AAB2505E10E7}"/>
              </a:ext>
            </a:extLst>
          </p:cNvPr>
          <p:cNvSpPr txBox="1"/>
          <p:nvPr/>
        </p:nvSpPr>
        <p:spPr>
          <a:xfrm>
            <a:off x="971600" y="4941168"/>
            <a:ext cx="7488832" cy="769441"/>
          </a:xfrm>
          <a:prstGeom prst="rect">
            <a:avLst/>
          </a:prstGeom>
          <a:noFill/>
        </p:spPr>
        <p:txBody>
          <a:bodyPr wrap="square">
            <a:spAutoFit/>
          </a:bodyPr>
          <a:lstStyle/>
          <a:p>
            <a:r>
              <a:rPr lang="en-GB" dirty="0"/>
              <a:t>All of these criteria are measurable: we can quantify speed / size / money</a:t>
            </a:r>
          </a:p>
        </p:txBody>
      </p:sp>
    </p:spTree>
    <p:extLst>
      <p:ext uri="{BB962C8B-B14F-4D97-AF65-F5344CB8AC3E}">
        <p14:creationId xmlns:p14="http://schemas.microsoft.com/office/powerpoint/2010/main" val="1922997220"/>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EC87-613E-568B-0EA6-5C43D4AD45F0}"/>
              </a:ext>
            </a:extLst>
          </p:cNvPr>
          <p:cNvSpPr>
            <a:spLocks noGrp="1"/>
          </p:cNvSpPr>
          <p:nvPr>
            <p:ph type="title"/>
          </p:nvPr>
        </p:nvSpPr>
        <p:spPr/>
        <p:txBody>
          <a:bodyPr/>
          <a:lstStyle/>
          <a:p>
            <a:r>
              <a:rPr lang="en-GB" dirty="0"/>
              <a:t>The ultimate goal </a:t>
            </a:r>
          </a:p>
        </p:txBody>
      </p:sp>
      <p:sp>
        <p:nvSpPr>
          <p:cNvPr id="3" name="Content Placeholder 2">
            <a:extLst>
              <a:ext uri="{FF2B5EF4-FFF2-40B4-BE49-F238E27FC236}">
                <a16:creationId xmlns:a16="http://schemas.microsoft.com/office/drawing/2014/main" id="{F787C372-4615-D943-A95C-8D0960D775A2}"/>
              </a:ext>
            </a:extLst>
          </p:cNvPr>
          <p:cNvSpPr>
            <a:spLocks noGrp="1"/>
          </p:cNvSpPr>
          <p:nvPr>
            <p:ph idx="1"/>
          </p:nvPr>
        </p:nvSpPr>
        <p:spPr>
          <a:xfrm>
            <a:off x="395536" y="1412776"/>
            <a:ext cx="8215064" cy="4032448"/>
          </a:xfrm>
        </p:spPr>
        <p:txBody>
          <a:bodyPr/>
          <a:lstStyle/>
          <a:p>
            <a:r>
              <a:rPr lang="en-GB" dirty="0"/>
              <a:t>The key measure for a search engine is user </a:t>
            </a:r>
            <a:r>
              <a:rPr lang="en-GB" dirty="0">
                <a:solidFill>
                  <a:srgbClr val="FF0000"/>
                </a:solidFill>
              </a:rPr>
              <a:t>satisfaction. </a:t>
            </a:r>
          </a:p>
          <a:p>
            <a:r>
              <a:rPr lang="en-GB" dirty="0"/>
              <a:t>Speed of response </a:t>
            </a:r>
          </a:p>
          <a:p>
            <a:r>
              <a:rPr lang="en-GB" dirty="0"/>
              <a:t>Size of index </a:t>
            </a:r>
          </a:p>
          <a:p>
            <a:r>
              <a:rPr lang="en-GB" dirty="0"/>
              <a:t>Uncluttered (clean) UI </a:t>
            </a:r>
          </a:p>
          <a:p>
            <a:r>
              <a:rPr lang="en-GB" dirty="0"/>
              <a:t>We can measure </a:t>
            </a:r>
          </a:p>
          <a:p>
            <a:pPr lvl="1"/>
            <a:r>
              <a:rPr lang="en-GB" dirty="0"/>
              <a:t>Rate of return </a:t>
            </a:r>
          </a:p>
          <a:p>
            <a:pPr lvl="1"/>
            <a:r>
              <a:rPr lang="en-GB" dirty="0"/>
              <a:t>Whether something was bought (sold, purchase, profit, …)</a:t>
            </a:r>
          </a:p>
          <a:p>
            <a:pPr lvl="1"/>
            <a:r>
              <a:rPr lang="en-GB" dirty="0"/>
              <a:t>Whether ads were clicked (marketing results)</a:t>
            </a:r>
          </a:p>
          <a:p>
            <a:pPr lvl="1"/>
            <a:r>
              <a:rPr lang="en-GB" dirty="0"/>
              <a:t>Most important: relevance of the return</a:t>
            </a:r>
          </a:p>
          <a:p>
            <a:pPr lvl="1"/>
            <a:r>
              <a:rPr lang="en-GB" dirty="0"/>
              <a:t>(actually, maybe even more important: is it free? - cost)</a:t>
            </a:r>
            <a:endParaRPr lang="en-GB" dirty="0">
              <a:solidFill>
                <a:srgbClr val="FF0000"/>
              </a:solidFill>
            </a:endParaRPr>
          </a:p>
        </p:txBody>
      </p:sp>
      <p:sp>
        <p:nvSpPr>
          <p:cNvPr id="4" name="Footer Placeholder 3">
            <a:extLst>
              <a:ext uri="{FF2B5EF4-FFF2-40B4-BE49-F238E27FC236}">
                <a16:creationId xmlns:a16="http://schemas.microsoft.com/office/drawing/2014/main" id="{0DC36EC7-4C7C-1CC1-6C62-383CFED64D3D}"/>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954A758B-89B8-5D4A-FEA4-CF834E41B5EE}"/>
              </a:ext>
            </a:extLst>
          </p:cNvPr>
          <p:cNvSpPr txBox="1"/>
          <p:nvPr/>
        </p:nvSpPr>
        <p:spPr>
          <a:xfrm>
            <a:off x="533253" y="5561453"/>
            <a:ext cx="7920880" cy="769441"/>
          </a:xfrm>
          <a:prstGeom prst="rect">
            <a:avLst/>
          </a:prstGeom>
          <a:noFill/>
        </p:spPr>
        <p:txBody>
          <a:bodyPr wrap="square">
            <a:spAutoFit/>
          </a:bodyPr>
          <a:lstStyle/>
          <a:p>
            <a:r>
              <a:rPr lang="en-GB" dirty="0"/>
              <a:t>Note that none of these is sufficient: blindingly fast, but useless answers won’t make a user happy.</a:t>
            </a:r>
          </a:p>
        </p:txBody>
      </p:sp>
    </p:spTree>
    <p:extLst>
      <p:ext uri="{BB962C8B-B14F-4D97-AF65-F5344CB8AC3E}">
        <p14:creationId xmlns:p14="http://schemas.microsoft.com/office/powerpoint/2010/main" val="537948729"/>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052F-B14F-C5DD-E605-64868EC67C90}"/>
              </a:ext>
            </a:extLst>
          </p:cNvPr>
          <p:cNvSpPr>
            <a:spLocks noGrp="1"/>
          </p:cNvSpPr>
          <p:nvPr>
            <p:ph type="title"/>
          </p:nvPr>
        </p:nvSpPr>
        <p:spPr/>
        <p:txBody>
          <a:bodyPr/>
          <a:lstStyle/>
          <a:p>
            <a:r>
              <a:rPr lang="en-GB" dirty="0"/>
              <a:t>Relevance of the search results</a:t>
            </a:r>
          </a:p>
        </p:txBody>
      </p:sp>
      <p:sp>
        <p:nvSpPr>
          <p:cNvPr id="3" name="Content Placeholder 2">
            <a:extLst>
              <a:ext uri="{FF2B5EF4-FFF2-40B4-BE49-F238E27FC236}">
                <a16:creationId xmlns:a16="http://schemas.microsoft.com/office/drawing/2014/main" id="{D3B76D29-FE5A-A921-1769-764DDE755172}"/>
              </a:ext>
            </a:extLst>
          </p:cNvPr>
          <p:cNvSpPr>
            <a:spLocks noGrp="1"/>
          </p:cNvSpPr>
          <p:nvPr>
            <p:ph idx="1"/>
          </p:nvPr>
        </p:nvSpPr>
        <p:spPr/>
        <p:txBody>
          <a:bodyPr/>
          <a:lstStyle/>
          <a:p>
            <a:r>
              <a:rPr lang="en-GB" dirty="0"/>
              <a:t>User </a:t>
            </a:r>
            <a:r>
              <a:rPr lang="en-GB" dirty="0">
                <a:solidFill>
                  <a:srgbClr val="FF0000"/>
                </a:solidFill>
              </a:rPr>
              <a:t>Satisfactory </a:t>
            </a:r>
            <a:r>
              <a:rPr lang="en-GB" dirty="0"/>
              <a:t>is equated with the </a:t>
            </a:r>
            <a:r>
              <a:rPr lang="en-GB" dirty="0">
                <a:solidFill>
                  <a:srgbClr val="00B050"/>
                </a:solidFill>
              </a:rPr>
              <a:t>relevance of search results to the query</a:t>
            </a:r>
            <a:r>
              <a:rPr lang="en-GB" dirty="0"/>
              <a:t>. </a:t>
            </a:r>
          </a:p>
          <a:p>
            <a:r>
              <a:rPr lang="en-GB" dirty="0"/>
              <a:t>But how do you measure </a:t>
            </a:r>
            <a:r>
              <a:rPr lang="en-GB" dirty="0">
                <a:solidFill>
                  <a:srgbClr val="00B050"/>
                </a:solidFill>
              </a:rPr>
              <a:t>relevance</a:t>
            </a:r>
            <a:r>
              <a:rPr lang="en-GB" dirty="0"/>
              <a:t>? </a:t>
            </a:r>
          </a:p>
          <a:p>
            <a:r>
              <a:rPr lang="en-GB" dirty="0"/>
              <a:t>Standard methodology in information retrieval consists of three elements. </a:t>
            </a:r>
          </a:p>
          <a:p>
            <a:pPr lvl="1"/>
            <a:r>
              <a:rPr lang="en-GB" sz="2800" b="1" dirty="0"/>
              <a:t>A benchmark document collection </a:t>
            </a:r>
          </a:p>
          <a:p>
            <a:pPr lvl="1"/>
            <a:r>
              <a:rPr lang="en-GB" sz="2800" b="1" dirty="0"/>
              <a:t>A benchmark suite of queries </a:t>
            </a:r>
          </a:p>
          <a:p>
            <a:pPr lvl="1"/>
            <a:r>
              <a:rPr lang="en-GB" sz="2800" b="1" dirty="0"/>
              <a:t>An assessment of the relevance of each query-document pair</a:t>
            </a:r>
          </a:p>
        </p:txBody>
      </p:sp>
      <p:sp>
        <p:nvSpPr>
          <p:cNvPr id="4" name="Footer Placeholder 3">
            <a:extLst>
              <a:ext uri="{FF2B5EF4-FFF2-40B4-BE49-F238E27FC236}">
                <a16:creationId xmlns:a16="http://schemas.microsoft.com/office/drawing/2014/main" id="{806E40C8-9EAE-8C7E-0C98-8F175B25DA87}"/>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365647715"/>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D412-66AF-2F1B-61E6-7C2346CDC3AC}"/>
              </a:ext>
            </a:extLst>
          </p:cNvPr>
          <p:cNvSpPr>
            <a:spLocks noGrp="1"/>
          </p:cNvSpPr>
          <p:nvPr>
            <p:ph type="title"/>
          </p:nvPr>
        </p:nvSpPr>
        <p:spPr/>
        <p:txBody>
          <a:bodyPr/>
          <a:lstStyle/>
          <a:p>
            <a:r>
              <a:rPr lang="en-GB" dirty="0"/>
              <a:t>Relevance to: Query vs. information need</a:t>
            </a:r>
          </a:p>
        </p:txBody>
      </p:sp>
      <p:sp>
        <p:nvSpPr>
          <p:cNvPr id="3" name="Content Placeholder 2">
            <a:extLst>
              <a:ext uri="{FF2B5EF4-FFF2-40B4-BE49-F238E27FC236}">
                <a16:creationId xmlns:a16="http://schemas.microsoft.com/office/drawing/2014/main" id="{920BDB44-3894-4D23-4A0B-9807E852F13A}"/>
              </a:ext>
            </a:extLst>
          </p:cNvPr>
          <p:cNvSpPr>
            <a:spLocks noGrp="1"/>
          </p:cNvSpPr>
          <p:nvPr>
            <p:ph idx="1"/>
          </p:nvPr>
        </p:nvSpPr>
        <p:spPr>
          <a:xfrm>
            <a:off x="395536" y="1407691"/>
            <a:ext cx="8215064" cy="432048"/>
          </a:xfrm>
        </p:spPr>
        <p:txBody>
          <a:bodyPr/>
          <a:lstStyle/>
          <a:p>
            <a:pPr marL="0" indent="0">
              <a:buNone/>
            </a:pPr>
            <a:r>
              <a:rPr lang="en-GB" dirty="0"/>
              <a:t>Question: Relevance to what? Information need </a:t>
            </a:r>
            <a:r>
              <a:rPr lang="en-GB" i="1" dirty="0" err="1"/>
              <a:t>i</a:t>
            </a:r>
            <a:r>
              <a:rPr lang="en-GB" i="1" dirty="0"/>
              <a:t> </a:t>
            </a:r>
            <a:r>
              <a:rPr lang="en-GB" dirty="0"/>
              <a:t>or Query </a:t>
            </a:r>
            <a:r>
              <a:rPr lang="en-GB" i="1" dirty="0"/>
              <a:t>q</a:t>
            </a:r>
            <a:endParaRPr lang="en-GB" dirty="0"/>
          </a:p>
        </p:txBody>
      </p:sp>
      <p:sp>
        <p:nvSpPr>
          <p:cNvPr id="4" name="Footer Placeholder 3">
            <a:extLst>
              <a:ext uri="{FF2B5EF4-FFF2-40B4-BE49-F238E27FC236}">
                <a16:creationId xmlns:a16="http://schemas.microsoft.com/office/drawing/2014/main" id="{6FDB64D0-FCCF-A7A6-4ABF-59D91FC549C6}"/>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6D23440B-EFE2-6443-6C09-CB244039424D}"/>
              </a:ext>
            </a:extLst>
          </p:cNvPr>
          <p:cNvPicPr>
            <a:picLocks noChangeAspect="1"/>
          </p:cNvPicPr>
          <p:nvPr/>
        </p:nvPicPr>
        <p:blipFill>
          <a:blip r:embed="rId2"/>
          <a:stretch>
            <a:fillRect/>
          </a:stretch>
        </p:blipFill>
        <p:spPr>
          <a:xfrm>
            <a:off x="930694" y="1839739"/>
            <a:ext cx="7144747" cy="1047896"/>
          </a:xfrm>
          <a:prstGeom prst="rect">
            <a:avLst/>
          </a:prstGeom>
        </p:spPr>
      </p:pic>
      <p:pic>
        <p:nvPicPr>
          <p:cNvPr id="8" name="Picture 7">
            <a:extLst>
              <a:ext uri="{FF2B5EF4-FFF2-40B4-BE49-F238E27FC236}">
                <a16:creationId xmlns:a16="http://schemas.microsoft.com/office/drawing/2014/main" id="{FA3EB770-EFEE-B4FB-2D29-2D5A83D69B4C}"/>
              </a:ext>
            </a:extLst>
          </p:cNvPr>
          <p:cNvPicPr>
            <a:picLocks noChangeAspect="1"/>
          </p:cNvPicPr>
          <p:nvPr/>
        </p:nvPicPr>
        <p:blipFill>
          <a:blip r:embed="rId3"/>
          <a:stretch>
            <a:fillRect/>
          </a:stretch>
        </p:blipFill>
        <p:spPr>
          <a:xfrm>
            <a:off x="3347864" y="3028894"/>
            <a:ext cx="3762900" cy="800212"/>
          </a:xfrm>
          <a:prstGeom prst="rect">
            <a:avLst/>
          </a:prstGeom>
        </p:spPr>
      </p:pic>
      <p:pic>
        <p:nvPicPr>
          <p:cNvPr id="10" name="Picture 9">
            <a:extLst>
              <a:ext uri="{FF2B5EF4-FFF2-40B4-BE49-F238E27FC236}">
                <a16:creationId xmlns:a16="http://schemas.microsoft.com/office/drawing/2014/main" id="{9760F1E0-FD00-B7CC-2B9C-173B18642E85}"/>
              </a:ext>
            </a:extLst>
          </p:cNvPr>
          <p:cNvPicPr>
            <a:picLocks noChangeAspect="1"/>
          </p:cNvPicPr>
          <p:nvPr/>
        </p:nvPicPr>
        <p:blipFill>
          <a:blip r:embed="rId4"/>
          <a:stretch>
            <a:fillRect/>
          </a:stretch>
        </p:blipFill>
        <p:spPr>
          <a:xfrm>
            <a:off x="1009153" y="4283809"/>
            <a:ext cx="7125694" cy="1095528"/>
          </a:xfrm>
          <a:prstGeom prst="rect">
            <a:avLst/>
          </a:prstGeom>
        </p:spPr>
      </p:pic>
      <p:sp>
        <p:nvSpPr>
          <p:cNvPr id="12" name="TextBox 11">
            <a:extLst>
              <a:ext uri="{FF2B5EF4-FFF2-40B4-BE49-F238E27FC236}">
                <a16:creationId xmlns:a16="http://schemas.microsoft.com/office/drawing/2014/main" id="{B9EAABC0-5008-EC69-1874-8632B8CEB1AE}"/>
              </a:ext>
            </a:extLst>
          </p:cNvPr>
          <p:cNvSpPr txBox="1"/>
          <p:nvPr/>
        </p:nvSpPr>
        <p:spPr>
          <a:xfrm>
            <a:off x="361062" y="2902294"/>
            <a:ext cx="4572000" cy="430887"/>
          </a:xfrm>
          <a:prstGeom prst="rect">
            <a:avLst/>
          </a:prstGeom>
          <a:noFill/>
        </p:spPr>
        <p:txBody>
          <a:bodyPr wrap="square">
            <a:spAutoFit/>
          </a:bodyPr>
          <a:lstStyle/>
          <a:p>
            <a:r>
              <a:rPr lang="en-GB" dirty="0"/>
              <a:t>translated into:</a:t>
            </a:r>
          </a:p>
        </p:txBody>
      </p:sp>
      <p:sp>
        <p:nvSpPr>
          <p:cNvPr id="14" name="TextBox 13">
            <a:extLst>
              <a:ext uri="{FF2B5EF4-FFF2-40B4-BE49-F238E27FC236}">
                <a16:creationId xmlns:a16="http://schemas.microsoft.com/office/drawing/2014/main" id="{DDBC03F9-6B09-F8A4-8515-8163FF8559AD}"/>
              </a:ext>
            </a:extLst>
          </p:cNvPr>
          <p:cNvSpPr txBox="1"/>
          <p:nvPr/>
        </p:nvSpPr>
        <p:spPr>
          <a:xfrm>
            <a:off x="361062" y="3858426"/>
            <a:ext cx="7451298" cy="430887"/>
          </a:xfrm>
          <a:prstGeom prst="rect">
            <a:avLst/>
          </a:prstGeom>
          <a:noFill/>
        </p:spPr>
        <p:txBody>
          <a:bodyPr wrap="square">
            <a:spAutoFit/>
          </a:bodyPr>
          <a:lstStyle/>
          <a:p>
            <a:r>
              <a:rPr lang="en-GB" dirty="0"/>
              <a:t>what about the following document:</a:t>
            </a:r>
          </a:p>
        </p:txBody>
      </p:sp>
      <p:sp>
        <p:nvSpPr>
          <p:cNvPr id="16" name="TextBox 15">
            <a:extLst>
              <a:ext uri="{FF2B5EF4-FFF2-40B4-BE49-F238E27FC236}">
                <a16:creationId xmlns:a16="http://schemas.microsoft.com/office/drawing/2014/main" id="{EB2B0445-FD20-5611-4559-24575111015E}"/>
              </a:ext>
            </a:extLst>
          </p:cNvPr>
          <p:cNvSpPr txBox="1"/>
          <p:nvPr/>
        </p:nvSpPr>
        <p:spPr>
          <a:xfrm>
            <a:off x="752022" y="5418226"/>
            <a:ext cx="7542584" cy="430887"/>
          </a:xfrm>
          <a:prstGeom prst="rect">
            <a:avLst/>
          </a:prstGeom>
          <a:noFill/>
        </p:spPr>
        <p:txBody>
          <a:bodyPr wrap="square">
            <a:spAutoFit/>
          </a:bodyPr>
          <a:lstStyle/>
          <a:p>
            <a:r>
              <a:rPr lang="en-GB" i="1" dirty="0"/>
              <a:t>d′</a:t>
            </a:r>
            <a:r>
              <a:rPr lang="en-GB" dirty="0"/>
              <a:t> is an excellent match for query </a:t>
            </a:r>
            <a:r>
              <a:rPr lang="en-GB" i="1" dirty="0"/>
              <a:t>q</a:t>
            </a:r>
            <a:r>
              <a:rPr lang="en-GB" dirty="0"/>
              <a:t> . . .</a:t>
            </a:r>
          </a:p>
        </p:txBody>
      </p:sp>
      <p:sp>
        <p:nvSpPr>
          <p:cNvPr id="18" name="TextBox 17">
            <a:extLst>
              <a:ext uri="{FF2B5EF4-FFF2-40B4-BE49-F238E27FC236}">
                <a16:creationId xmlns:a16="http://schemas.microsoft.com/office/drawing/2014/main" id="{71927BFC-1F27-BDE5-FF13-157FF86A9233}"/>
              </a:ext>
            </a:extLst>
          </p:cNvPr>
          <p:cNvSpPr txBox="1"/>
          <p:nvPr/>
        </p:nvSpPr>
        <p:spPr>
          <a:xfrm>
            <a:off x="739640" y="5919902"/>
            <a:ext cx="7343666" cy="430887"/>
          </a:xfrm>
          <a:prstGeom prst="rect">
            <a:avLst/>
          </a:prstGeom>
          <a:noFill/>
        </p:spPr>
        <p:txBody>
          <a:bodyPr wrap="square">
            <a:spAutoFit/>
          </a:bodyPr>
          <a:lstStyle/>
          <a:p>
            <a:r>
              <a:rPr lang="en-GB" i="1" dirty="0"/>
              <a:t>d′</a:t>
            </a:r>
            <a:r>
              <a:rPr lang="en-GB" dirty="0"/>
              <a:t> is not relevant to the information need </a:t>
            </a:r>
            <a:r>
              <a:rPr lang="en-GB" i="1" dirty="0" err="1"/>
              <a:t>i</a:t>
            </a:r>
            <a:r>
              <a:rPr lang="en-GB" dirty="0"/>
              <a:t>.</a:t>
            </a:r>
          </a:p>
        </p:txBody>
      </p:sp>
    </p:spTree>
    <p:extLst>
      <p:ext uri="{BB962C8B-B14F-4D97-AF65-F5344CB8AC3E}">
        <p14:creationId xmlns:p14="http://schemas.microsoft.com/office/powerpoint/2010/main" val="330299473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E541-40DF-40A4-77F1-189740D1C5C4}"/>
              </a:ext>
            </a:extLst>
          </p:cNvPr>
          <p:cNvSpPr>
            <a:spLocks noGrp="1"/>
          </p:cNvSpPr>
          <p:nvPr>
            <p:ph type="title"/>
          </p:nvPr>
        </p:nvSpPr>
        <p:spPr/>
        <p:txBody>
          <a:bodyPr/>
          <a:lstStyle/>
          <a:p>
            <a:r>
              <a:rPr lang="en-GB" dirty="0"/>
              <a:t>What we have learnt</a:t>
            </a:r>
          </a:p>
        </p:txBody>
      </p:sp>
      <p:sp>
        <p:nvSpPr>
          <p:cNvPr id="3" name="Content Placeholder 2">
            <a:extLst>
              <a:ext uri="{FF2B5EF4-FFF2-40B4-BE49-F238E27FC236}">
                <a16:creationId xmlns:a16="http://schemas.microsoft.com/office/drawing/2014/main" id="{7D0F96E8-EA14-1528-A450-0957ACA777A3}"/>
              </a:ext>
            </a:extLst>
          </p:cNvPr>
          <p:cNvSpPr>
            <a:spLocks noGrp="1"/>
          </p:cNvSpPr>
          <p:nvPr>
            <p:ph idx="1"/>
          </p:nvPr>
        </p:nvSpPr>
        <p:spPr>
          <a:xfrm>
            <a:off x="539552" y="1556792"/>
            <a:ext cx="8071048" cy="3960440"/>
          </a:xfrm>
        </p:spPr>
        <p:txBody>
          <a:bodyPr/>
          <a:lstStyle/>
          <a:p>
            <a:r>
              <a:rPr lang="en-US" dirty="0"/>
              <a:t>Information is playing an </a:t>
            </a:r>
            <a:r>
              <a:rPr lang="en-US" b="1" dirty="0"/>
              <a:t>increasingly important </a:t>
            </a:r>
            <a:r>
              <a:rPr lang="en-US" dirty="0"/>
              <a:t>economic, social, political and technological </a:t>
            </a:r>
            <a:r>
              <a:rPr lang="en-US" b="1" dirty="0"/>
              <a:t>role</a:t>
            </a:r>
            <a:r>
              <a:rPr lang="en-US" dirty="0"/>
              <a:t> in many of our lives</a:t>
            </a:r>
          </a:p>
          <a:p>
            <a:r>
              <a:rPr lang="en-GB" sz="2400" b="1" dirty="0">
                <a:latin typeface="Tahoma" charset="0"/>
                <a:ea typeface="ＭＳ Ｐゴシック" charset="0"/>
                <a:cs typeface="Tahoma" charset="0"/>
              </a:rPr>
              <a:t>Information</a:t>
            </a:r>
            <a:r>
              <a:rPr lang="en-GB" sz="2400" dirty="0">
                <a:latin typeface="Tahoma" charset="0"/>
                <a:ea typeface="ＭＳ Ｐゴシック" charset="0"/>
                <a:cs typeface="Tahoma" charset="0"/>
              </a:rPr>
              <a:t> is processed </a:t>
            </a:r>
            <a:r>
              <a:rPr lang="en-GB" sz="2400" b="1" dirty="0">
                <a:latin typeface="Tahoma" charset="0"/>
                <a:ea typeface="ＭＳ Ｐゴシック" charset="0"/>
                <a:cs typeface="Tahoma" charset="0"/>
              </a:rPr>
              <a:t>data</a:t>
            </a:r>
            <a:r>
              <a:rPr lang="en-GB" sz="2400" dirty="0">
                <a:latin typeface="Tahoma" charset="0"/>
                <a:ea typeface="ＭＳ Ｐゴシック" charset="0"/>
                <a:cs typeface="Tahoma" charset="0"/>
              </a:rPr>
              <a:t>/interpreted data</a:t>
            </a:r>
          </a:p>
          <a:p>
            <a:r>
              <a:rPr lang="en-US" b="1" dirty="0"/>
              <a:t>IS </a:t>
            </a:r>
            <a:r>
              <a:rPr lang="en-US" b="1" dirty="0" err="1"/>
              <a:t>is</a:t>
            </a:r>
            <a:r>
              <a:rPr lang="en-US" b="1" dirty="0"/>
              <a:t> a system to collect, process, store, transmit and display information</a:t>
            </a:r>
          </a:p>
          <a:p>
            <a:r>
              <a:rPr lang="en-GB" sz="2400" dirty="0">
                <a:latin typeface="Tahoma" charset="0"/>
                <a:ea typeface="ＭＳ Ｐゴシック" charset="0"/>
                <a:cs typeface="Tahoma" charset="0"/>
              </a:rPr>
              <a:t>Information technology: </a:t>
            </a:r>
            <a:r>
              <a:rPr lang="en-GB" sz="2400" b="1" dirty="0">
                <a:latin typeface="Tahoma" charset="0"/>
                <a:ea typeface="ＭＳ Ｐゴシック" charset="0"/>
                <a:cs typeface="Tahoma" charset="0"/>
              </a:rPr>
              <a:t>Computer Technology </a:t>
            </a:r>
            <a:r>
              <a:rPr lang="en-GB" sz="2400" dirty="0">
                <a:latin typeface="Tahoma" charset="0"/>
                <a:ea typeface="ＭＳ Ｐゴシック" charset="0"/>
                <a:cs typeface="Tahoma" charset="0"/>
              </a:rPr>
              <a:t>and </a:t>
            </a:r>
            <a:r>
              <a:rPr lang="en-GB" sz="2400" b="1" dirty="0">
                <a:latin typeface="Tahoma" charset="0"/>
                <a:ea typeface="ＭＳ Ｐゴシック" charset="0"/>
                <a:cs typeface="Tahoma" charset="0"/>
              </a:rPr>
              <a:t>Network Technology </a:t>
            </a:r>
            <a:r>
              <a:rPr lang="en-GB" sz="2400" dirty="0">
                <a:latin typeface="Tahoma" charset="0"/>
                <a:ea typeface="ＭＳ Ｐゴシック" charset="0"/>
                <a:cs typeface="Tahoma" charset="0"/>
              </a:rPr>
              <a:t>to satisfy users’ information needs.</a:t>
            </a:r>
          </a:p>
          <a:p>
            <a:endParaRPr lang="en-GB" dirty="0"/>
          </a:p>
          <a:p>
            <a:endParaRPr lang="en-GB" dirty="0"/>
          </a:p>
        </p:txBody>
      </p:sp>
      <p:sp>
        <p:nvSpPr>
          <p:cNvPr id="4" name="Footer Placeholder 3">
            <a:extLst>
              <a:ext uri="{FF2B5EF4-FFF2-40B4-BE49-F238E27FC236}">
                <a16:creationId xmlns:a16="http://schemas.microsoft.com/office/drawing/2014/main" id="{AC0AC62E-35EE-78BD-CF77-5A95E18AA865}"/>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40594575"/>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8AAA-7E9E-D7C2-B4B4-A8F65E48626D}"/>
              </a:ext>
            </a:extLst>
          </p:cNvPr>
          <p:cNvSpPr>
            <a:spLocks noGrp="1"/>
          </p:cNvSpPr>
          <p:nvPr>
            <p:ph type="title"/>
          </p:nvPr>
        </p:nvSpPr>
        <p:spPr/>
        <p:txBody>
          <a:bodyPr/>
          <a:lstStyle/>
          <a:p>
            <a:r>
              <a:rPr lang="en-GB" dirty="0"/>
              <a:t>Relevance to: Query vs. Information need</a:t>
            </a:r>
          </a:p>
        </p:txBody>
      </p:sp>
      <p:sp>
        <p:nvSpPr>
          <p:cNvPr id="3" name="Content Placeholder 2">
            <a:extLst>
              <a:ext uri="{FF2B5EF4-FFF2-40B4-BE49-F238E27FC236}">
                <a16:creationId xmlns:a16="http://schemas.microsoft.com/office/drawing/2014/main" id="{446863C0-85A7-317A-7011-355DF02320E4}"/>
              </a:ext>
            </a:extLst>
          </p:cNvPr>
          <p:cNvSpPr>
            <a:spLocks noGrp="1"/>
          </p:cNvSpPr>
          <p:nvPr>
            <p:ph idx="1"/>
          </p:nvPr>
        </p:nvSpPr>
        <p:spPr>
          <a:xfrm>
            <a:off x="395536" y="1556792"/>
            <a:ext cx="8424936" cy="1296144"/>
          </a:xfrm>
        </p:spPr>
        <p:txBody>
          <a:bodyPr/>
          <a:lstStyle/>
          <a:p>
            <a:r>
              <a:rPr lang="en-GB" dirty="0"/>
              <a:t>Theoretically (ultimately)</a:t>
            </a:r>
          </a:p>
          <a:p>
            <a:pPr marL="0" indent="0">
              <a:buNone/>
            </a:pPr>
            <a:r>
              <a:rPr lang="en-GB" b="1" dirty="0"/>
              <a:t>User satisfactory should (can only) be measured by relevance to an </a:t>
            </a:r>
            <a:r>
              <a:rPr lang="en-GB" b="1" dirty="0">
                <a:solidFill>
                  <a:srgbClr val="FF0000"/>
                </a:solidFill>
              </a:rPr>
              <a:t>information need</a:t>
            </a:r>
            <a:r>
              <a:rPr lang="en-GB" b="1" dirty="0"/>
              <a:t>, not by relevance to </a:t>
            </a:r>
            <a:r>
              <a:rPr lang="en-GB" b="1" dirty="0">
                <a:solidFill>
                  <a:srgbClr val="00B050"/>
                </a:solidFill>
              </a:rPr>
              <a:t>queries</a:t>
            </a:r>
            <a:r>
              <a:rPr lang="en-GB" b="1" dirty="0"/>
              <a:t>.</a:t>
            </a:r>
          </a:p>
        </p:txBody>
      </p:sp>
      <p:sp>
        <p:nvSpPr>
          <p:cNvPr id="4" name="Footer Placeholder 3">
            <a:extLst>
              <a:ext uri="{FF2B5EF4-FFF2-40B4-BE49-F238E27FC236}">
                <a16:creationId xmlns:a16="http://schemas.microsoft.com/office/drawing/2014/main" id="{70FF1AC2-0154-2050-7A0D-588776E36BD9}"/>
              </a:ext>
            </a:extLst>
          </p:cNvPr>
          <p:cNvSpPr>
            <a:spLocks noGrp="1"/>
          </p:cNvSpPr>
          <p:nvPr>
            <p:ph type="ftr" sz="quarter" idx="11"/>
          </p:nvPr>
        </p:nvSpPr>
        <p:spPr/>
        <p:txBody>
          <a:bodyPr/>
          <a:lstStyle/>
          <a:p>
            <a:pPr algn="l"/>
            <a:r>
              <a:rPr lang="en-GB"/>
              <a:t>CIS041-3 Advanced Information Technology</a:t>
            </a:r>
            <a:endParaRPr lang="en-US" dirty="0"/>
          </a:p>
        </p:txBody>
      </p:sp>
      <p:sp>
        <p:nvSpPr>
          <p:cNvPr id="5" name="Content Placeholder 2">
            <a:extLst>
              <a:ext uri="{FF2B5EF4-FFF2-40B4-BE49-F238E27FC236}">
                <a16:creationId xmlns:a16="http://schemas.microsoft.com/office/drawing/2014/main" id="{38FFF698-86F2-CCC4-54C2-445176C4B89F}"/>
              </a:ext>
            </a:extLst>
          </p:cNvPr>
          <p:cNvSpPr txBox="1">
            <a:spLocks/>
          </p:cNvSpPr>
          <p:nvPr/>
        </p:nvSpPr>
        <p:spPr bwMode="auto">
          <a:xfrm>
            <a:off x="429088" y="2996952"/>
            <a:ext cx="8424936"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kern="0" dirty="0"/>
              <a:t>Practically (most of the literature)</a:t>
            </a:r>
          </a:p>
          <a:p>
            <a:pPr marL="0" indent="0">
              <a:buFontTx/>
              <a:buNone/>
            </a:pPr>
            <a:r>
              <a:rPr lang="en-GB" b="1" dirty="0"/>
              <a:t>We can only measure </a:t>
            </a:r>
            <a:r>
              <a:rPr lang="en-GB" b="1" dirty="0">
                <a:solidFill>
                  <a:srgbClr val="00B050"/>
                </a:solidFill>
              </a:rPr>
              <a:t>query</a:t>
            </a:r>
            <a:r>
              <a:rPr lang="en-GB" b="1" dirty="0"/>
              <a:t>–(return) </a:t>
            </a:r>
            <a:r>
              <a:rPr lang="en-GB" b="1" dirty="0">
                <a:solidFill>
                  <a:srgbClr val="00B050"/>
                </a:solidFill>
              </a:rPr>
              <a:t>document</a:t>
            </a:r>
            <a:r>
              <a:rPr lang="en-GB" b="1" dirty="0"/>
              <a:t> relevance. </a:t>
            </a:r>
            <a:endParaRPr lang="en-GB" b="1" kern="0" dirty="0"/>
          </a:p>
        </p:txBody>
      </p:sp>
      <p:sp>
        <p:nvSpPr>
          <p:cNvPr id="6" name="TextBox 5">
            <a:extLst>
              <a:ext uri="{FF2B5EF4-FFF2-40B4-BE49-F238E27FC236}">
                <a16:creationId xmlns:a16="http://schemas.microsoft.com/office/drawing/2014/main" id="{FF829B30-6655-1949-6FAE-93A98BC05342}"/>
              </a:ext>
            </a:extLst>
          </p:cNvPr>
          <p:cNvSpPr txBox="1"/>
          <p:nvPr/>
        </p:nvSpPr>
        <p:spPr>
          <a:xfrm>
            <a:off x="683568" y="4563818"/>
            <a:ext cx="6024406" cy="430887"/>
          </a:xfrm>
          <a:prstGeom prst="rect">
            <a:avLst/>
          </a:prstGeom>
          <a:noFill/>
        </p:spPr>
        <p:txBody>
          <a:bodyPr wrap="none" rtlCol="0">
            <a:spAutoFit/>
          </a:bodyPr>
          <a:lstStyle/>
          <a:p>
            <a:r>
              <a:rPr lang="en-GB" dirty="0"/>
              <a:t>So, that will be what we will be covering </a:t>
            </a:r>
          </a:p>
        </p:txBody>
      </p:sp>
    </p:spTree>
    <p:extLst>
      <p:ext uri="{BB962C8B-B14F-4D97-AF65-F5344CB8AC3E}">
        <p14:creationId xmlns:p14="http://schemas.microsoft.com/office/powerpoint/2010/main" val="1792280663"/>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03E1-5251-8559-9192-90C7EAA0205F}"/>
              </a:ext>
            </a:extLst>
          </p:cNvPr>
          <p:cNvSpPr>
            <a:spLocks noGrp="1"/>
          </p:cNvSpPr>
          <p:nvPr>
            <p:ph type="title"/>
          </p:nvPr>
        </p:nvSpPr>
        <p:spPr/>
        <p:txBody>
          <a:bodyPr/>
          <a:lstStyle/>
          <a:p>
            <a:r>
              <a:rPr lang="en-GB" dirty="0"/>
              <a:t>2. Unranked Return Evaluation</a:t>
            </a:r>
          </a:p>
        </p:txBody>
      </p:sp>
      <p:sp>
        <p:nvSpPr>
          <p:cNvPr id="3" name="Text Placeholder 2">
            <a:extLst>
              <a:ext uri="{FF2B5EF4-FFF2-40B4-BE49-F238E27FC236}">
                <a16:creationId xmlns:a16="http://schemas.microsoft.com/office/drawing/2014/main" id="{68F646A7-A231-ECBB-794F-04CB5FC434E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83757710"/>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83E596-55AF-701D-ECEE-15389CF8CBFE}"/>
              </a:ext>
            </a:extLst>
          </p:cNvPr>
          <p:cNvSpPr>
            <a:spLocks noGrp="1"/>
          </p:cNvSpPr>
          <p:nvPr>
            <p:ph type="title"/>
          </p:nvPr>
        </p:nvSpPr>
        <p:spPr/>
        <p:txBody>
          <a:bodyPr/>
          <a:lstStyle/>
          <a:p>
            <a:r>
              <a:rPr lang="en-GB" dirty="0"/>
              <a:t>Precision and recall</a:t>
            </a:r>
          </a:p>
        </p:txBody>
      </p:sp>
      <p:sp>
        <p:nvSpPr>
          <p:cNvPr id="5" name="Content Placeholder 4">
            <a:extLst>
              <a:ext uri="{FF2B5EF4-FFF2-40B4-BE49-F238E27FC236}">
                <a16:creationId xmlns:a16="http://schemas.microsoft.com/office/drawing/2014/main" id="{E29E1FC1-3B08-5F78-DF4C-F571917DAD8D}"/>
              </a:ext>
            </a:extLst>
          </p:cNvPr>
          <p:cNvSpPr>
            <a:spLocks noGrp="1"/>
          </p:cNvSpPr>
          <p:nvPr>
            <p:ph idx="1"/>
          </p:nvPr>
        </p:nvSpPr>
        <p:spPr>
          <a:xfrm>
            <a:off x="568926" y="1290665"/>
            <a:ext cx="8323553" cy="792088"/>
          </a:xfrm>
        </p:spPr>
        <p:txBody>
          <a:bodyPr/>
          <a:lstStyle/>
          <a:p>
            <a:pPr marL="0" indent="0">
              <a:buNone/>
            </a:pPr>
            <a:r>
              <a:rPr lang="en-GB" dirty="0"/>
              <a:t>(Recall in lecture one) The two most frequent and basic measures for information retrieval effectiveness are precision and recall:</a:t>
            </a:r>
          </a:p>
          <a:p>
            <a:pPr marL="0" indent="0">
              <a:buNone/>
            </a:pPr>
            <a:endParaRPr lang="en-GB"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6F5067C-5F65-C689-5B6C-010C35DA49C2}"/>
                  </a:ext>
                </a:extLst>
              </p:cNvPr>
              <p:cNvSpPr txBox="1"/>
              <p:nvPr/>
            </p:nvSpPr>
            <p:spPr>
              <a:xfrm>
                <a:off x="568927" y="2313762"/>
                <a:ext cx="8550696" cy="1606081"/>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rPr>
                  <a:t>Precision (</a:t>
                </a:r>
                <a:r>
                  <a:rPr kumimoji="0" lang="en-GB" sz="2400" b="0" i="1" u="none" strike="noStrike" kern="0" cap="none" spc="0" normalizeH="0" baseline="0" noProof="0" dirty="0">
                    <a:ln>
                      <a:noFill/>
                    </a:ln>
                    <a:solidFill>
                      <a:srgbClr val="003366"/>
                    </a:solidFill>
                    <a:effectLst/>
                    <a:uLnTx/>
                    <a:uFillTx/>
                    <a:latin typeface="Calibri"/>
                    <a:ea typeface="MS PGothic" charset="0"/>
                  </a:rPr>
                  <a:t>P</a:t>
                </a:r>
                <a:r>
                  <a:rPr kumimoji="0" lang="en-GB" sz="2400" b="0" i="0" u="none" strike="noStrike" kern="0" cap="none" spc="0" normalizeH="0" baseline="0" noProof="0" dirty="0">
                    <a:ln>
                      <a:noFill/>
                    </a:ln>
                    <a:solidFill>
                      <a:srgbClr val="003366"/>
                    </a:solidFill>
                    <a:effectLst/>
                    <a:uLnTx/>
                    <a:uFillTx/>
                    <a:latin typeface="Calibri"/>
                    <a:ea typeface="MS PGothic" charset="0"/>
                  </a:rPr>
                  <a:t>) is the fraction of retrieved documents that are </a:t>
                </a:r>
                <a:r>
                  <a:rPr kumimoji="0" lang="en-GB" sz="2400" b="0" i="0" u="none" strike="noStrike" kern="0" cap="none" spc="0" normalizeH="0" baseline="0" noProof="0" dirty="0">
                    <a:ln>
                      <a:noFill/>
                    </a:ln>
                    <a:solidFill>
                      <a:srgbClr val="00B050"/>
                    </a:solidFill>
                    <a:effectLst/>
                    <a:uLnTx/>
                    <a:uFillTx/>
                    <a:latin typeface="Calibri"/>
                    <a:ea typeface="MS PGothic" charset="0"/>
                  </a:rPr>
                  <a:t>relevant</a:t>
                </a:r>
                <a:r>
                  <a:rPr kumimoji="0" lang="en-GB" sz="2400" b="0" i="0" u="none" strike="noStrike" kern="0" cap="none" spc="0" normalizeH="0" baseline="0" noProof="0" dirty="0">
                    <a:ln>
                      <a:noFill/>
                    </a:ln>
                    <a:solidFill>
                      <a:srgbClr val="003366"/>
                    </a:solidFill>
                    <a:effectLst/>
                    <a:uLnTx/>
                    <a:uFillTx/>
                    <a:latin typeface="Calibri"/>
                    <a:ea typeface="MS PGothic" charset="0"/>
                  </a:rPr>
                  <a:t> </a:t>
                </a:r>
              </a:p>
              <a:p>
                <a:pPr marL="0" marR="0" lvl="0" indent="0" algn="l" defTabSz="914400" rtl="0" eaLnBrk="0" fontAlgn="base" latinLnBrk="0" hangingPunct="0">
                  <a:lnSpc>
                    <a:spcPct val="100000"/>
                  </a:lnSpc>
                  <a:spcBef>
                    <a:spcPct val="20000"/>
                  </a:spcBef>
                  <a:spcAft>
                    <a:spcPct val="0"/>
                  </a:spcAft>
                  <a:buClr>
                    <a:srgbClr val="CC0000"/>
                  </a:buClr>
                  <a:buSzTx/>
                  <a:buFontTx/>
                  <a:buNone/>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rPr>
                  <a:t>Precision = </a:t>
                </a:r>
                <a14:m>
                  <m:oMath xmlns:m="http://schemas.openxmlformats.org/officeDocument/2006/math">
                    <m:f>
                      <m:fPr>
                        <m:ctrlPr>
                          <a:rPr kumimoji="0" lang="en-GB" sz="2400" b="0" i="1" u="none" strike="noStrike" kern="0" cap="none" spc="0" normalizeH="0" baseline="0" noProof="0" smtClean="0">
                            <a:ln>
                              <a:noFill/>
                            </a:ln>
                            <a:solidFill>
                              <a:srgbClr val="003366"/>
                            </a:solidFill>
                            <a:effectLst/>
                            <a:uLnTx/>
                            <a:uFillTx/>
                            <a:latin typeface="Cambria Math" panose="02040503050406030204" pitchFamily="18" charset="0"/>
                          </a:rPr>
                        </m:ctrlPr>
                      </m:fPr>
                      <m:num>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relevant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items</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retrieved</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m:t>
                        </m:r>
                      </m:num>
                      <m:den>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retrieved</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items</m:t>
                        </m:r>
                        <m:r>
                          <m:rPr>
                            <m:nor/>
                          </m:rPr>
                          <a:rPr kumimoji="0" lang="en-GB" sz="2400" b="0" i="0" u="none" strike="noStrike" kern="0" cap="none" spc="0" normalizeH="0" baseline="0" noProof="0" dirty="0">
                            <a:ln>
                              <a:noFill/>
                            </a:ln>
                            <a:solidFill>
                              <a:srgbClr val="003366"/>
                            </a:solidFill>
                            <a:effectLst/>
                            <a:uLnTx/>
                            <a:uFillTx/>
                            <a:latin typeface="Calibri"/>
                            <a:ea typeface="MS PGothic" charset="0"/>
                          </a:rPr>
                          <m:t>)</m:t>
                        </m:r>
                      </m:den>
                    </m:f>
                  </m:oMath>
                </a14:m>
                <a:r>
                  <a:rPr kumimoji="0" lang="en-GB" sz="2400" b="0" i="0" u="none" strike="noStrike" kern="0" cap="none" spc="0" normalizeH="0" baseline="0" noProof="0" dirty="0">
                    <a:ln>
                      <a:noFill/>
                    </a:ln>
                    <a:solidFill>
                      <a:srgbClr val="003366"/>
                    </a:solidFill>
                    <a:effectLst/>
                    <a:uLnTx/>
                    <a:uFillTx/>
                    <a:latin typeface="Calibri"/>
                    <a:ea typeface="MS PGothic" charset="0"/>
                  </a:rPr>
                  <a:t> = </a:t>
                </a:r>
                <a:r>
                  <a:rPr kumimoji="0" lang="en-GB" sz="2400" b="0" i="1" u="none" strike="noStrike" kern="0" cap="none" spc="0" normalizeH="0" baseline="0" noProof="0" dirty="0">
                    <a:ln>
                      <a:noFill/>
                    </a:ln>
                    <a:solidFill>
                      <a:srgbClr val="003366"/>
                    </a:solidFill>
                    <a:effectLst/>
                    <a:uLnTx/>
                    <a:uFillTx/>
                    <a:latin typeface="Calibri"/>
                    <a:ea typeface="MS PGothic" charset="0"/>
                  </a:rPr>
                  <a:t>P</a:t>
                </a:r>
                <a:r>
                  <a:rPr kumimoji="0" lang="en-GB" sz="2400" b="0" i="0" u="none" strike="noStrike" kern="0" cap="none" spc="0" normalizeH="0" baseline="0" noProof="0" dirty="0">
                    <a:ln>
                      <a:noFill/>
                    </a:ln>
                    <a:solidFill>
                      <a:srgbClr val="003366"/>
                    </a:solidFill>
                    <a:effectLst/>
                    <a:uLnTx/>
                    <a:uFillTx/>
                    <a:latin typeface="Calibri"/>
                    <a:ea typeface="MS PGothic" charset="0"/>
                  </a:rPr>
                  <a:t>(</a:t>
                </a:r>
                <a:r>
                  <a:rPr kumimoji="0" lang="en-GB" sz="2400" b="0" i="0" u="none" strike="noStrike" kern="0" cap="none" spc="0" normalizeH="0" baseline="0" noProof="0" dirty="0" err="1">
                    <a:ln>
                      <a:noFill/>
                    </a:ln>
                    <a:solidFill>
                      <a:srgbClr val="003366"/>
                    </a:solidFill>
                    <a:effectLst/>
                    <a:uLnTx/>
                    <a:uFillTx/>
                    <a:latin typeface="Calibri"/>
                    <a:ea typeface="MS PGothic" charset="0"/>
                  </a:rPr>
                  <a:t>relevant|retrieved</a:t>
                </a:r>
                <a:r>
                  <a:rPr kumimoji="0" lang="en-GB" sz="2400" b="0" i="0" u="none" strike="noStrike" kern="0" cap="none" spc="0" normalizeH="0" baseline="0" noProof="0" dirty="0">
                    <a:ln>
                      <a:noFill/>
                    </a:ln>
                    <a:solidFill>
                      <a:srgbClr val="003366"/>
                    </a:solidFill>
                    <a:effectLst/>
                    <a:uLnTx/>
                    <a:uFillTx/>
                    <a:latin typeface="Calibri"/>
                    <a:ea typeface="MS PGothic" charset="0"/>
                  </a:rPr>
                  <a:t>)</a:t>
                </a:r>
              </a:p>
            </p:txBody>
          </p:sp>
        </mc:Choice>
        <mc:Fallback>
          <p:sp>
            <p:nvSpPr>
              <p:cNvPr id="7" name="TextBox 6">
                <a:extLst>
                  <a:ext uri="{FF2B5EF4-FFF2-40B4-BE49-F238E27FC236}">
                    <a16:creationId xmlns:a16="http://schemas.microsoft.com/office/drawing/2014/main" id="{46F5067C-5F65-C689-5B6C-010C35DA49C2}"/>
                  </a:ext>
                </a:extLst>
              </p:cNvPr>
              <p:cNvSpPr txBox="1">
                <a:spLocks noRot="1" noChangeAspect="1" noMove="1" noResize="1" noEditPoints="1" noAdjustHandles="1" noChangeArrowheads="1" noChangeShapeType="1" noTextEdit="1"/>
              </p:cNvSpPr>
              <p:nvPr/>
            </p:nvSpPr>
            <p:spPr>
              <a:xfrm>
                <a:off x="568927" y="2313762"/>
                <a:ext cx="8550696" cy="1606081"/>
              </a:xfrm>
              <a:prstGeom prst="rect">
                <a:avLst/>
              </a:prstGeom>
              <a:blipFill>
                <a:blip r:embed="rId2"/>
                <a:stretch>
                  <a:fillRect l="-1140" t="-380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D49179D-C8D0-01FA-A803-06DAEDCBD39F}"/>
                  </a:ext>
                </a:extLst>
              </p:cNvPr>
              <p:cNvSpPr txBox="1"/>
              <p:nvPr/>
            </p:nvSpPr>
            <p:spPr>
              <a:xfrm>
                <a:off x="593304" y="4365104"/>
                <a:ext cx="8550696" cy="1606081"/>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a:t>Recall (R) is the fraction of relevant documents that are retrieved </a:t>
                </a:r>
              </a:p>
              <a:p>
                <a:pPr marL="0" marR="0" lvl="0" indent="0" algn="l" defTabSz="914400" rtl="0" eaLnBrk="0" fontAlgn="base" latinLnBrk="0" hangingPunct="0">
                  <a:lnSpc>
                    <a:spcPct val="100000"/>
                  </a:lnSpc>
                  <a:spcBef>
                    <a:spcPct val="20000"/>
                  </a:spcBef>
                  <a:spcAft>
                    <a:spcPct val="0"/>
                  </a:spcAft>
                  <a:buClr>
                    <a:srgbClr val="CC0000"/>
                  </a:buClr>
                  <a:buSzTx/>
                  <a:buFontTx/>
                  <a:buNone/>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a:t>Recall = </a:t>
                </a:r>
                <a14:m>
                  <m:oMath xmlns:m="http://schemas.openxmlformats.org/officeDocument/2006/math">
                    <m:f>
                      <m:fPr>
                        <m:ctrlPr>
                          <a:rPr kumimoji="0" lang="en-GB" sz="2400" b="0" i="1" u="none" strike="noStrike" kern="0" cap="none" spc="0" normalizeH="0" baseline="0" noProof="0" smtClean="0">
                            <a:ln>
                              <a:noFill/>
                            </a:ln>
                            <a:solidFill>
                              <a:srgbClr val="003366"/>
                            </a:solidFill>
                            <a:effectLst/>
                            <a:uLnTx/>
                            <a:uFillTx/>
                            <a:latin typeface="Cambria Math" panose="02040503050406030204" pitchFamily="18" charset="0"/>
                          </a:rPr>
                        </m:ctrlPr>
                      </m:fPr>
                      <m:num>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relevant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items</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retrieved</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m:t>
                        </m:r>
                      </m:num>
                      <m:den>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relevant</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 </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items</m:t>
                        </m:r>
                        <m:r>
                          <m:rPr>
                            <m:nor/>
                          </m:rP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m:t>)</m:t>
                        </m:r>
                      </m:den>
                    </m:f>
                    <m:r>
                      <a:rPr kumimoji="0" lang="en-GB" sz="2400" b="0" i="1" u="none" strike="noStrike" kern="0" cap="none" spc="0" normalizeH="0" baseline="0" noProof="0" dirty="0">
                        <a:ln>
                          <a:noFill/>
                        </a:ln>
                        <a:solidFill>
                          <a:srgbClr val="003366"/>
                        </a:solidFill>
                        <a:effectLst/>
                        <a:uLnTx/>
                        <a:uFillTx/>
                        <a:latin typeface="Cambria Math" panose="02040503050406030204" pitchFamily="18" charset="0"/>
                      </a:rPr>
                      <m:t> </m:t>
                    </m:r>
                  </m:oMath>
                </a14:m>
                <a: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a:t>= </a:t>
                </a:r>
                <a:r>
                  <a:rPr kumimoji="0" lang="en-GB" sz="2400" b="0" i="1" u="none" strike="noStrike" kern="0" cap="none" spc="0" normalizeH="0" baseline="0" noProof="0" dirty="0">
                    <a:ln>
                      <a:noFill/>
                    </a:ln>
                    <a:solidFill>
                      <a:srgbClr val="003366"/>
                    </a:solidFill>
                    <a:effectLst/>
                    <a:uLnTx/>
                    <a:uFillTx/>
                    <a:latin typeface="Calibri"/>
                    <a:ea typeface="MS PGothic" charset="0"/>
                    <a:cs typeface="Arial" charset="0"/>
                  </a:rPr>
                  <a:t>P</a:t>
                </a:r>
                <a: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a:t>(</a:t>
                </a:r>
                <a:r>
                  <a:rPr kumimoji="0" lang="en-GB" sz="2400" b="0" i="0" u="none" strike="noStrike" kern="0" cap="none" spc="0" normalizeH="0" baseline="0" noProof="0" dirty="0" err="1">
                    <a:ln>
                      <a:noFill/>
                    </a:ln>
                    <a:solidFill>
                      <a:srgbClr val="003366"/>
                    </a:solidFill>
                    <a:effectLst/>
                    <a:uLnTx/>
                    <a:uFillTx/>
                    <a:latin typeface="Calibri"/>
                    <a:ea typeface="MS PGothic" charset="0"/>
                    <a:cs typeface="Arial" charset="0"/>
                  </a:rPr>
                  <a:t>retrieved|relevant</a:t>
                </a:r>
                <a:r>
                  <a:rPr kumimoji="0" lang="en-GB" sz="2400" b="0" i="0" u="none" strike="noStrike" kern="0" cap="none" spc="0" normalizeH="0" baseline="0" noProof="0" dirty="0">
                    <a:ln>
                      <a:noFill/>
                    </a:ln>
                    <a:solidFill>
                      <a:srgbClr val="003366"/>
                    </a:solidFill>
                    <a:effectLst/>
                    <a:uLnTx/>
                    <a:uFillTx/>
                    <a:latin typeface="Calibri"/>
                    <a:ea typeface="MS PGothic" charset="0"/>
                    <a:cs typeface="Arial" charset="0"/>
                  </a:rPr>
                  <a:t>)</a:t>
                </a:r>
              </a:p>
            </p:txBody>
          </p:sp>
        </mc:Choice>
        <mc:Fallback>
          <p:sp>
            <p:nvSpPr>
              <p:cNvPr id="11" name="TextBox 10">
                <a:extLst>
                  <a:ext uri="{FF2B5EF4-FFF2-40B4-BE49-F238E27FC236}">
                    <a16:creationId xmlns:a16="http://schemas.microsoft.com/office/drawing/2014/main" id="{DD49179D-C8D0-01FA-A803-06DAEDCBD39F}"/>
                  </a:ext>
                </a:extLst>
              </p:cNvPr>
              <p:cNvSpPr txBox="1">
                <a:spLocks noRot="1" noChangeAspect="1" noMove="1" noResize="1" noEditPoints="1" noAdjustHandles="1" noChangeArrowheads="1" noChangeShapeType="1" noTextEdit="1"/>
              </p:cNvSpPr>
              <p:nvPr/>
            </p:nvSpPr>
            <p:spPr>
              <a:xfrm>
                <a:off x="593304" y="4365104"/>
                <a:ext cx="8550696" cy="1606081"/>
              </a:xfrm>
              <a:prstGeom prst="rect">
                <a:avLst/>
              </a:prstGeom>
              <a:blipFill>
                <a:blip r:embed="rId3"/>
                <a:stretch>
                  <a:fillRect l="-1140" t="-3409"/>
                </a:stretch>
              </a:blipFill>
            </p:spPr>
            <p:txBody>
              <a:bodyPr/>
              <a:lstStyle/>
              <a:p>
                <a:r>
                  <a:rPr lang="en-GB">
                    <a:noFill/>
                  </a:rPr>
                  <a:t> </a:t>
                </a:r>
              </a:p>
            </p:txBody>
          </p:sp>
        </mc:Fallback>
      </mc:AlternateContent>
    </p:spTree>
    <p:extLst>
      <p:ext uri="{BB962C8B-B14F-4D97-AF65-F5344CB8AC3E}">
        <p14:creationId xmlns:p14="http://schemas.microsoft.com/office/powerpoint/2010/main" val="384858834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BE2C-4F64-A1EA-97FD-90B35EBCC3B2}"/>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41D3156F-23AB-6A7E-7151-8B557873CDF4}"/>
              </a:ext>
            </a:extLst>
          </p:cNvPr>
          <p:cNvSpPr>
            <a:spLocks noGrp="1"/>
          </p:cNvSpPr>
          <p:nvPr>
            <p:ph idx="1"/>
          </p:nvPr>
        </p:nvSpPr>
        <p:spPr>
          <a:xfrm>
            <a:off x="227924" y="1350066"/>
            <a:ext cx="8215064" cy="432048"/>
          </a:xfrm>
        </p:spPr>
        <p:txBody>
          <a:bodyPr/>
          <a:lstStyle/>
          <a:p>
            <a:r>
              <a:rPr lang="en-GB" dirty="0"/>
              <a:t>Look a contingency table</a:t>
            </a:r>
          </a:p>
        </p:txBody>
      </p:sp>
      <p:sp>
        <p:nvSpPr>
          <p:cNvPr id="4" name="Footer Placeholder 3">
            <a:extLst>
              <a:ext uri="{FF2B5EF4-FFF2-40B4-BE49-F238E27FC236}">
                <a16:creationId xmlns:a16="http://schemas.microsoft.com/office/drawing/2014/main" id="{2768A8ED-7570-04F0-5452-A0A994AA87FF}"/>
              </a:ext>
            </a:extLst>
          </p:cNvPr>
          <p:cNvSpPr>
            <a:spLocks noGrp="1"/>
          </p:cNvSpPr>
          <p:nvPr>
            <p:ph type="ftr" sz="quarter" idx="11"/>
          </p:nvPr>
        </p:nvSpPr>
        <p:spPr>
          <a:xfrm>
            <a:off x="280990" y="6320652"/>
            <a:ext cx="2952328" cy="365125"/>
          </a:xfrm>
        </p:spPr>
        <p:txBody>
          <a:bodyPr/>
          <a:lstStyle/>
          <a:p>
            <a:pPr algn="l"/>
            <a:r>
              <a:rPr lang="en-GB" dirty="0"/>
              <a:t>CIS041-3 Advanced Information Technology</a:t>
            </a:r>
            <a:endParaRPr lang="en-US" dirty="0"/>
          </a:p>
        </p:txBody>
      </p:sp>
      <p:pic>
        <p:nvPicPr>
          <p:cNvPr id="6" name="Picture 5">
            <a:extLst>
              <a:ext uri="{FF2B5EF4-FFF2-40B4-BE49-F238E27FC236}">
                <a16:creationId xmlns:a16="http://schemas.microsoft.com/office/drawing/2014/main" id="{C98BE871-C0F8-D309-A4E2-D1F8C3C5C2D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88064" y="1822434"/>
            <a:ext cx="6843427" cy="1232257"/>
          </a:xfrm>
          <a:prstGeom prst="rect">
            <a:avLst/>
          </a:prstGeom>
        </p:spPr>
      </p:pic>
      <p:sp>
        <p:nvSpPr>
          <p:cNvPr id="7" name="TextBox 6">
            <a:extLst>
              <a:ext uri="{FF2B5EF4-FFF2-40B4-BE49-F238E27FC236}">
                <a16:creationId xmlns:a16="http://schemas.microsoft.com/office/drawing/2014/main" id="{FAD99D7C-B3CD-060B-4FFD-A07AA5F19FA8}"/>
              </a:ext>
            </a:extLst>
          </p:cNvPr>
          <p:cNvSpPr txBox="1"/>
          <p:nvPr/>
        </p:nvSpPr>
        <p:spPr>
          <a:xfrm>
            <a:off x="4888873" y="1425831"/>
            <a:ext cx="2016224" cy="432048"/>
          </a:xfrm>
          <a:prstGeom prst="rect">
            <a:avLst/>
          </a:prstGeom>
          <a:noFill/>
        </p:spPr>
        <p:txBody>
          <a:bodyPr wrap="square" rtlCol="0">
            <a:spAutoFit/>
          </a:bodyPr>
          <a:lstStyle/>
          <a:p>
            <a:r>
              <a:rPr lang="en-GB" dirty="0">
                <a:solidFill>
                  <a:schemeClr val="accent2">
                    <a:lumMod val="75000"/>
                  </a:schemeClr>
                </a:solidFill>
              </a:rPr>
              <a:t>The Truth</a:t>
            </a:r>
          </a:p>
        </p:txBody>
      </p:sp>
      <p:sp>
        <p:nvSpPr>
          <p:cNvPr id="8" name="TextBox 7">
            <a:extLst>
              <a:ext uri="{FF2B5EF4-FFF2-40B4-BE49-F238E27FC236}">
                <a16:creationId xmlns:a16="http://schemas.microsoft.com/office/drawing/2014/main" id="{C3AE37B7-A765-2BFF-FA79-95A38FFF49BB}"/>
              </a:ext>
            </a:extLst>
          </p:cNvPr>
          <p:cNvSpPr txBox="1"/>
          <p:nvPr/>
        </p:nvSpPr>
        <p:spPr>
          <a:xfrm>
            <a:off x="207364" y="2110786"/>
            <a:ext cx="2016224" cy="769441"/>
          </a:xfrm>
          <a:prstGeom prst="rect">
            <a:avLst/>
          </a:prstGeom>
          <a:noFill/>
        </p:spPr>
        <p:txBody>
          <a:bodyPr wrap="square" rtlCol="0">
            <a:spAutoFit/>
          </a:bodyPr>
          <a:lstStyle/>
          <a:p>
            <a:r>
              <a:rPr lang="en-GB" dirty="0">
                <a:solidFill>
                  <a:srgbClr val="FF0000"/>
                </a:solidFill>
              </a:rPr>
              <a:t>The System </a:t>
            </a:r>
          </a:p>
          <a:p>
            <a:r>
              <a:rPr lang="en-GB" dirty="0">
                <a:solidFill>
                  <a:srgbClr val="FF0000"/>
                </a:solidFill>
              </a:rPr>
              <a:t>Returns</a:t>
            </a:r>
          </a:p>
        </p:txBody>
      </p:sp>
      <p:grpSp>
        <p:nvGrpSpPr>
          <p:cNvPr id="12" name="Group 11">
            <a:extLst>
              <a:ext uri="{FF2B5EF4-FFF2-40B4-BE49-F238E27FC236}">
                <a16:creationId xmlns:a16="http://schemas.microsoft.com/office/drawing/2014/main" id="{6C259D09-6869-0F54-58DA-C0F592C1C431}"/>
              </a:ext>
            </a:extLst>
          </p:cNvPr>
          <p:cNvGrpSpPr/>
          <p:nvPr/>
        </p:nvGrpSpPr>
        <p:grpSpPr>
          <a:xfrm>
            <a:off x="804518" y="3530692"/>
            <a:ext cx="2016224" cy="1641808"/>
            <a:chOff x="647564" y="4221088"/>
            <a:chExt cx="2016224" cy="1641808"/>
          </a:xfrm>
        </p:grpSpPr>
        <p:sp>
          <p:nvSpPr>
            <p:cNvPr id="9" name="Oval 8">
              <a:extLst>
                <a:ext uri="{FF2B5EF4-FFF2-40B4-BE49-F238E27FC236}">
                  <a16:creationId xmlns:a16="http://schemas.microsoft.com/office/drawing/2014/main" id="{2F584F4F-93DB-AFC7-0850-23F04998A7ED}"/>
                </a:ext>
              </a:extLst>
            </p:cNvPr>
            <p:cNvSpPr/>
            <p:nvPr/>
          </p:nvSpPr>
          <p:spPr bwMode="auto">
            <a:xfrm>
              <a:off x="647564" y="4221088"/>
              <a:ext cx="2016224" cy="1232257"/>
            </a:xfrm>
            <a:prstGeom prst="ellipse">
              <a:avLst/>
            </a:prstGeom>
            <a:noFill/>
            <a:ln w="952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1" name="TextBox 10">
              <a:extLst>
                <a:ext uri="{FF2B5EF4-FFF2-40B4-BE49-F238E27FC236}">
                  <a16:creationId xmlns:a16="http://schemas.microsoft.com/office/drawing/2014/main" id="{613EDE61-07D8-E43F-BEE5-FC7B8F2AC08D}"/>
                </a:ext>
              </a:extLst>
            </p:cNvPr>
            <p:cNvSpPr txBox="1"/>
            <p:nvPr/>
          </p:nvSpPr>
          <p:spPr>
            <a:xfrm>
              <a:off x="736104" y="5524342"/>
              <a:ext cx="1728192" cy="338554"/>
            </a:xfrm>
            <a:prstGeom prst="rect">
              <a:avLst/>
            </a:prstGeom>
            <a:noFill/>
          </p:spPr>
          <p:txBody>
            <a:bodyPr wrap="square" rtlCol="0">
              <a:spAutoFit/>
            </a:bodyPr>
            <a:lstStyle/>
            <a:p>
              <a:r>
                <a:rPr lang="en-GB" sz="1600" b="0" dirty="0">
                  <a:solidFill>
                    <a:srgbClr val="00B050"/>
                  </a:solidFill>
                </a:rPr>
                <a:t>Relevant (true)</a:t>
              </a:r>
            </a:p>
          </p:txBody>
        </p:sp>
      </p:grpSp>
      <p:grpSp>
        <p:nvGrpSpPr>
          <p:cNvPr id="14" name="Group 13">
            <a:extLst>
              <a:ext uri="{FF2B5EF4-FFF2-40B4-BE49-F238E27FC236}">
                <a16:creationId xmlns:a16="http://schemas.microsoft.com/office/drawing/2014/main" id="{F30F414B-06A1-D667-5979-207BFFBF7F2B}"/>
              </a:ext>
            </a:extLst>
          </p:cNvPr>
          <p:cNvGrpSpPr/>
          <p:nvPr/>
        </p:nvGrpSpPr>
        <p:grpSpPr>
          <a:xfrm>
            <a:off x="2064658" y="3567565"/>
            <a:ext cx="2284784" cy="1639157"/>
            <a:chOff x="1907704" y="4257961"/>
            <a:chExt cx="2284784" cy="1639157"/>
          </a:xfrm>
        </p:grpSpPr>
        <p:sp>
          <p:nvSpPr>
            <p:cNvPr id="10" name="Oval 9">
              <a:extLst>
                <a:ext uri="{FF2B5EF4-FFF2-40B4-BE49-F238E27FC236}">
                  <a16:creationId xmlns:a16="http://schemas.microsoft.com/office/drawing/2014/main" id="{9A075777-72E4-D72B-1176-DCE771B3D8BB}"/>
                </a:ext>
              </a:extLst>
            </p:cNvPr>
            <p:cNvSpPr/>
            <p:nvPr/>
          </p:nvSpPr>
          <p:spPr bwMode="auto">
            <a:xfrm>
              <a:off x="1907704" y="4257961"/>
              <a:ext cx="2016224" cy="1232257"/>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D9E30917-25D0-9ED8-EDE1-828AFCAF0711}"/>
                </a:ext>
              </a:extLst>
            </p:cNvPr>
            <p:cNvSpPr txBox="1"/>
            <p:nvPr/>
          </p:nvSpPr>
          <p:spPr>
            <a:xfrm>
              <a:off x="2464296" y="5558564"/>
              <a:ext cx="1728192" cy="338554"/>
            </a:xfrm>
            <a:prstGeom prst="rect">
              <a:avLst/>
            </a:prstGeom>
            <a:noFill/>
          </p:spPr>
          <p:txBody>
            <a:bodyPr wrap="square" rtlCol="0">
              <a:spAutoFit/>
            </a:bodyPr>
            <a:lstStyle/>
            <a:p>
              <a:r>
                <a:rPr lang="en-GB" sz="1600" b="0" dirty="0">
                  <a:solidFill>
                    <a:srgbClr val="FF0000"/>
                  </a:solidFill>
                </a:rPr>
                <a:t>Retrieved</a:t>
              </a:r>
            </a:p>
          </p:txBody>
        </p:sp>
      </p:grpSp>
      <p:grpSp>
        <p:nvGrpSpPr>
          <p:cNvPr id="45" name="Group 44">
            <a:extLst>
              <a:ext uri="{FF2B5EF4-FFF2-40B4-BE49-F238E27FC236}">
                <a16:creationId xmlns:a16="http://schemas.microsoft.com/office/drawing/2014/main" id="{2834C105-4C46-2F1C-62AC-9736B8356695}"/>
              </a:ext>
            </a:extLst>
          </p:cNvPr>
          <p:cNvGrpSpPr/>
          <p:nvPr/>
        </p:nvGrpSpPr>
        <p:grpSpPr>
          <a:xfrm>
            <a:off x="336466" y="3175281"/>
            <a:ext cx="5112567" cy="2675857"/>
            <a:chOff x="336466" y="3175281"/>
            <a:chExt cx="5112567" cy="2675857"/>
          </a:xfrm>
        </p:grpSpPr>
        <p:sp>
          <p:nvSpPr>
            <p:cNvPr id="15" name="Oval 14">
              <a:extLst>
                <a:ext uri="{FF2B5EF4-FFF2-40B4-BE49-F238E27FC236}">
                  <a16:creationId xmlns:a16="http://schemas.microsoft.com/office/drawing/2014/main" id="{08F2D9FA-9009-DF06-69CE-0CF0FA22F05B}"/>
                </a:ext>
              </a:extLst>
            </p:cNvPr>
            <p:cNvSpPr/>
            <p:nvPr/>
          </p:nvSpPr>
          <p:spPr bwMode="auto">
            <a:xfrm>
              <a:off x="336466" y="3175281"/>
              <a:ext cx="4756217" cy="2304256"/>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CE25D450-3A57-0231-3C35-B29CBC126230}"/>
                </a:ext>
              </a:extLst>
            </p:cNvPr>
            <p:cNvSpPr txBox="1"/>
            <p:nvPr/>
          </p:nvSpPr>
          <p:spPr>
            <a:xfrm>
              <a:off x="3364490" y="5512584"/>
              <a:ext cx="2084543" cy="338554"/>
            </a:xfrm>
            <a:prstGeom prst="rect">
              <a:avLst/>
            </a:prstGeom>
            <a:noFill/>
          </p:spPr>
          <p:txBody>
            <a:bodyPr wrap="square" rtlCol="0">
              <a:spAutoFit/>
            </a:bodyPr>
            <a:lstStyle/>
            <a:p>
              <a:r>
                <a:rPr lang="en-GB" sz="1600" b="0" dirty="0">
                  <a:solidFill>
                    <a:srgbClr val="00B050"/>
                  </a:solidFill>
                </a:rPr>
                <a:t>Irrelevant (Negative)</a:t>
              </a:r>
            </a:p>
          </p:txBody>
        </p:sp>
      </p:grpSp>
      <p:grpSp>
        <p:nvGrpSpPr>
          <p:cNvPr id="46" name="Group 45">
            <a:extLst>
              <a:ext uri="{FF2B5EF4-FFF2-40B4-BE49-F238E27FC236}">
                <a16:creationId xmlns:a16="http://schemas.microsoft.com/office/drawing/2014/main" id="{05815667-F247-7D9A-5E87-8E1AAFAE4380}"/>
              </a:ext>
            </a:extLst>
          </p:cNvPr>
          <p:cNvGrpSpPr/>
          <p:nvPr/>
        </p:nvGrpSpPr>
        <p:grpSpPr>
          <a:xfrm>
            <a:off x="2421009" y="3672989"/>
            <a:ext cx="6478891" cy="584775"/>
            <a:chOff x="2421009" y="3672989"/>
            <a:chExt cx="6478891" cy="584775"/>
          </a:xfrm>
        </p:grpSpPr>
        <p:cxnSp>
          <p:nvCxnSpPr>
            <p:cNvPr id="18" name="Straight Arrow Connector 17">
              <a:extLst>
                <a:ext uri="{FF2B5EF4-FFF2-40B4-BE49-F238E27FC236}">
                  <a16:creationId xmlns:a16="http://schemas.microsoft.com/office/drawing/2014/main" id="{59196A79-3A53-53BF-39B0-90303B44A2A6}"/>
                </a:ext>
              </a:extLst>
            </p:cNvPr>
            <p:cNvCxnSpPr>
              <a:cxnSpLocks/>
              <a:stCxn id="20" idx="1"/>
            </p:cNvCxnSpPr>
            <p:nvPr/>
          </p:nvCxnSpPr>
          <p:spPr bwMode="auto">
            <a:xfrm flipH="1">
              <a:off x="2421009" y="3965377"/>
              <a:ext cx="3602260" cy="213387"/>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0643FA9A-A65D-886A-11B1-428AE36F7F51}"/>
                </a:ext>
              </a:extLst>
            </p:cNvPr>
            <p:cNvSpPr txBox="1"/>
            <p:nvPr/>
          </p:nvSpPr>
          <p:spPr>
            <a:xfrm>
              <a:off x="6023269" y="3672989"/>
              <a:ext cx="2876631" cy="584775"/>
            </a:xfrm>
            <a:prstGeom prst="rect">
              <a:avLst/>
            </a:prstGeom>
            <a:noFill/>
          </p:spPr>
          <p:txBody>
            <a:bodyPr wrap="square" rtlCol="0">
              <a:spAutoFit/>
            </a:bodyPr>
            <a:lstStyle/>
            <a:p>
              <a:r>
                <a:rPr lang="en-GB" sz="1600" b="0" dirty="0"/>
                <a:t>Truth is </a:t>
              </a:r>
              <a:r>
                <a:rPr lang="en-GB" sz="1600" b="0" dirty="0">
                  <a:solidFill>
                    <a:srgbClr val="00B050"/>
                  </a:solidFill>
                </a:rPr>
                <a:t>Relevant  </a:t>
              </a:r>
            </a:p>
            <a:p>
              <a:r>
                <a:rPr lang="en-GB" sz="1600" b="0" dirty="0"/>
                <a:t>Return is also </a:t>
              </a:r>
              <a:r>
                <a:rPr lang="en-GB" sz="1600" b="0" dirty="0">
                  <a:solidFill>
                    <a:srgbClr val="FF0000"/>
                  </a:solidFill>
                </a:rPr>
                <a:t>Relevant </a:t>
              </a:r>
              <a:r>
                <a:rPr lang="en-GB" sz="1600" dirty="0">
                  <a:solidFill>
                    <a:schemeClr val="accent6">
                      <a:lumMod val="75000"/>
                    </a:schemeClr>
                  </a:solidFill>
                </a:rPr>
                <a:t>(TP)  </a:t>
              </a:r>
            </a:p>
          </p:txBody>
        </p:sp>
      </p:grpSp>
      <p:grpSp>
        <p:nvGrpSpPr>
          <p:cNvPr id="47" name="Group 46">
            <a:extLst>
              <a:ext uri="{FF2B5EF4-FFF2-40B4-BE49-F238E27FC236}">
                <a16:creationId xmlns:a16="http://schemas.microsoft.com/office/drawing/2014/main" id="{178D1D3E-8FF4-C217-7B06-278166AC3F50}"/>
              </a:ext>
            </a:extLst>
          </p:cNvPr>
          <p:cNvGrpSpPr/>
          <p:nvPr/>
        </p:nvGrpSpPr>
        <p:grpSpPr>
          <a:xfrm>
            <a:off x="1704618" y="2844878"/>
            <a:ext cx="7175600" cy="1366933"/>
            <a:chOff x="1704618" y="2844878"/>
            <a:chExt cx="7175600" cy="1366933"/>
          </a:xfrm>
        </p:grpSpPr>
        <p:cxnSp>
          <p:nvCxnSpPr>
            <p:cNvPr id="22" name="Straight Arrow Connector 21">
              <a:extLst>
                <a:ext uri="{FF2B5EF4-FFF2-40B4-BE49-F238E27FC236}">
                  <a16:creationId xmlns:a16="http://schemas.microsoft.com/office/drawing/2014/main" id="{BEB1033B-AC7C-BD73-F439-EADF44FF7B42}"/>
                </a:ext>
              </a:extLst>
            </p:cNvPr>
            <p:cNvCxnSpPr>
              <a:cxnSpLocks/>
              <a:stCxn id="28" idx="1"/>
            </p:cNvCxnSpPr>
            <p:nvPr/>
          </p:nvCxnSpPr>
          <p:spPr bwMode="auto">
            <a:xfrm flipH="1">
              <a:off x="1704618" y="3137266"/>
              <a:ext cx="4298969" cy="1074545"/>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2468E4A4-8D41-F834-3F8C-7A18446E3DBB}"/>
                </a:ext>
              </a:extLst>
            </p:cNvPr>
            <p:cNvSpPr txBox="1"/>
            <p:nvPr/>
          </p:nvSpPr>
          <p:spPr>
            <a:xfrm>
              <a:off x="6003587" y="2844878"/>
              <a:ext cx="2876631" cy="584775"/>
            </a:xfrm>
            <a:prstGeom prst="rect">
              <a:avLst/>
            </a:prstGeom>
            <a:noFill/>
          </p:spPr>
          <p:txBody>
            <a:bodyPr wrap="square" rtlCol="0">
              <a:spAutoFit/>
            </a:bodyPr>
            <a:lstStyle/>
            <a:p>
              <a:r>
                <a:rPr lang="en-GB" sz="1600" b="0" dirty="0"/>
                <a:t>Truth is </a:t>
              </a:r>
              <a:r>
                <a:rPr lang="en-GB" sz="1600" b="0" dirty="0">
                  <a:solidFill>
                    <a:srgbClr val="00B050"/>
                  </a:solidFill>
                </a:rPr>
                <a:t>Relevant  </a:t>
              </a:r>
            </a:p>
            <a:p>
              <a:r>
                <a:rPr lang="en-GB" sz="1600" b="0" dirty="0"/>
                <a:t>Return is </a:t>
              </a:r>
              <a:r>
                <a:rPr lang="en-GB" sz="1600" b="0" dirty="0">
                  <a:solidFill>
                    <a:srgbClr val="FF0000"/>
                  </a:solidFill>
                </a:rPr>
                <a:t>Irrelevant </a:t>
              </a:r>
              <a:r>
                <a:rPr lang="en-GB" sz="1600" dirty="0">
                  <a:solidFill>
                    <a:schemeClr val="accent6">
                      <a:lumMod val="75000"/>
                    </a:schemeClr>
                  </a:solidFill>
                </a:rPr>
                <a:t>(FN)  </a:t>
              </a:r>
            </a:p>
          </p:txBody>
        </p:sp>
      </p:grpSp>
      <p:grpSp>
        <p:nvGrpSpPr>
          <p:cNvPr id="48" name="Group 47">
            <a:extLst>
              <a:ext uri="{FF2B5EF4-FFF2-40B4-BE49-F238E27FC236}">
                <a16:creationId xmlns:a16="http://schemas.microsoft.com/office/drawing/2014/main" id="{99C77F4B-8471-A383-FF32-0FC3C0585781}"/>
              </a:ext>
            </a:extLst>
          </p:cNvPr>
          <p:cNvGrpSpPr/>
          <p:nvPr/>
        </p:nvGrpSpPr>
        <p:grpSpPr>
          <a:xfrm>
            <a:off x="3463448" y="4329683"/>
            <a:ext cx="5451291" cy="723311"/>
            <a:chOff x="3463448" y="4329683"/>
            <a:chExt cx="5451291" cy="723311"/>
          </a:xfrm>
        </p:grpSpPr>
        <p:sp>
          <p:nvSpPr>
            <p:cNvPr id="29" name="TextBox 28">
              <a:extLst>
                <a:ext uri="{FF2B5EF4-FFF2-40B4-BE49-F238E27FC236}">
                  <a16:creationId xmlns:a16="http://schemas.microsoft.com/office/drawing/2014/main" id="{D6B6DF64-814D-6DB2-EA0C-E2B0FFDCBCF7}"/>
                </a:ext>
              </a:extLst>
            </p:cNvPr>
            <p:cNvSpPr txBox="1"/>
            <p:nvPr/>
          </p:nvSpPr>
          <p:spPr>
            <a:xfrm>
              <a:off x="6038108" y="4468219"/>
              <a:ext cx="2876631" cy="584775"/>
            </a:xfrm>
            <a:prstGeom prst="rect">
              <a:avLst/>
            </a:prstGeom>
            <a:noFill/>
          </p:spPr>
          <p:txBody>
            <a:bodyPr wrap="square" rtlCol="0">
              <a:spAutoFit/>
            </a:bodyPr>
            <a:lstStyle/>
            <a:p>
              <a:r>
                <a:rPr lang="en-GB" sz="1600" b="0" dirty="0"/>
                <a:t>Truth is </a:t>
              </a:r>
              <a:r>
                <a:rPr lang="en-GB" sz="1600" b="0" dirty="0">
                  <a:solidFill>
                    <a:srgbClr val="00B050"/>
                  </a:solidFill>
                </a:rPr>
                <a:t>Irrelevant  </a:t>
              </a:r>
            </a:p>
            <a:p>
              <a:r>
                <a:rPr lang="en-GB" sz="1600" b="0" dirty="0"/>
                <a:t>Return is </a:t>
              </a:r>
              <a:r>
                <a:rPr lang="en-GB" sz="1600" b="0" dirty="0">
                  <a:solidFill>
                    <a:srgbClr val="FF0000"/>
                  </a:solidFill>
                </a:rPr>
                <a:t>Relevant </a:t>
              </a:r>
              <a:r>
                <a:rPr lang="en-GB" sz="1600" dirty="0">
                  <a:solidFill>
                    <a:schemeClr val="accent6">
                      <a:lumMod val="75000"/>
                    </a:schemeClr>
                  </a:solidFill>
                </a:rPr>
                <a:t>(FP)  </a:t>
              </a:r>
            </a:p>
          </p:txBody>
        </p:sp>
        <p:cxnSp>
          <p:nvCxnSpPr>
            <p:cNvPr id="31" name="Straight Arrow Connector 30">
              <a:extLst>
                <a:ext uri="{FF2B5EF4-FFF2-40B4-BE49-F238E27FC236}">
                  <a16:creationId xmlns:a16="http://schemas.microsoft.com/office/drawing/2014/main" id="{03EC9805-7A22-7E9F-AD55-498E5E7B8F9D}"/>
                </a:ext>
              </a:extLst>
            </p:cNvPr>
            <p:cNvCxnSpPr>
              <a:cxnSpLocks/>
              <a:stCxn id="29" idx="1"/>
            </p:cNvCxnSpPr>
            <p:nvPr/>
          </p:nvCxnSpPr>
          <p:spPr bwMode="auto">
            <a:xfrm flipH="1" flipV="1">
              <a:off x="3463448" y="4329683"/>
              <a:ext cx="2574660" cy="430924"/>
            </a:xfrm>
            <a:prstGeom prst="straightConnector1">
              <a:avLst/>
            </a:prstGeom>
            <a:solidFill>
              <a:srgbClr val="EAEAEA"/>
            </a:solidFill>
            <a:ln w="9525" cap="flat" cmpd="sng" algn="ctr">
              <a:solidFill>
                <a:schemeClr val="tx1"/>
              </a:solidFill>
              <a:prstDash val="solid"/>
              <a:round/>
              <a:headEnd type="none" w="med" len="med"/>
              <a:tailEnd type="triangle"/>
            </a:ln>
            <a:effectLst/>
          </p:spPr>
        </p:cxnSp>
      </p:grpSp>
      <p:grpSp>
        <p:nvGrpSpPr>
          <p:cNvPr id="49" name="Group 48">
            <a:extLst>
              <a:ext uri="{FF2B5EF4-FFF2-40B4-BE49-F238E27FC236}">
                <a16:creationId xmlns:a16="http://schemas.microsoft.com/office/drawing/2014/main" id="{8E30F4CC-EC0F-B3FA-CE8B-73E51FB67D4B}"/>
              </a:ext>
            </a:extLst>
          </p:cNvPr>
          <p:cNvGrpSpPr/>
          <p:nvPr/>
        </p:nvGrpSpPr>
        <p:grpSpPr>
          <a:xfrm>
            <a:off x="3792850" y="5047860"/>
            <a:ext cx="5143787" cy="765861"/>
            <a:chOff x="3792850" y="5047860"/>
            <a:chExt cx="5143787" cy="765861"/>
          </a:xfrm>
        </p:grpSpPr>
        <p:sp>
          <p:nvSpPr>
            <p:cNvPr id="38" name="TextBox 37">
              <a:extLst>
                <a:ext uri="{FF2B5EF4-FFF2-40B4-BE49-F238E27FC236}">
                  <a16:creationId xmlns:a16="http://schemas.microsoft.com/office/drawing/2014/main" id="{4D95D486-2803-C5FE-D6E0-FE8FA9328B8D}"/>
                </a:ext>
              </a:extLst>
            </p:cNvPr>
            <p:cNvSpPr txBox="1"/>
            <p:nvPr/>
          </p:nvSpPr>
          <p:spPr>
            <a:xfrm>
              <a:off x="6060006" y="5228946"/>
              <a:ext cx="2876631" cy="584775"/>
            </a:xfrm>
            <a:prstGeom prst="rect">
              <a:avLst/>
            </a:prstGeom>
            <a:noFill/>
          </p:spPr>
          <p:txBody>
            <a:bodyPr wrap="square" rtlCol="0">
              <a:spAutoFit/>
            </a:bodyPr>
            <a:lstStyle/>
            <a:p>
              <a:r>
                <a:rPr lang="en-GB" sz="1600" b="0" dirty="0"/>
                <a:t>Truth is </a:t>
              </a:r>
              <a:r>
                <a:rPr lang="en-GB" sz="1600" b="0" dirty="0">
                  <a:solidFill>
                    <a:srgbClr val="00B050"/>
                  </a:solidFill>
                </a:rPr>
                <a:t>Irrelevant  </a:t>
              </a:r>
            </a:p>
            <a:p>
              <a:r>
                <a:rPr lang="en-GB" sz="1600" b="0" dirty="0"/>
                <a:t>Return is </a:t>
              </a:r>
              <a:r>
                <a:rPr lang="en-GB" sz="1600" b="0" dirty="0">
                  <a:solidFill>
                    <a:srgbClr val="FF0000"/>
                  </a:solidFill>
                </a:rPr>
                <a:t>Irrelevant </a:t>
              </a:r>
              <a:r>
                <a:rPr lang="en-GB" sz="1600" dirty="0">
                  <a:solidFill>
                    <a:schemeClr val="accent6">
                      <a:lumMod val="75000"/>
                    </a:schemeClr>
                  </a:solidFill>
                </a:rPr>
                <a:t>(TN)  </a:t>
              </a:r>
            </a:p>
          </p:txBody>
        </p:sp>
        <p:cxnSp>
          <p:nvCxnSpPr>
            <p:cNvPr id="39" name="Straight Arrow Connector 38">
              <a:extLst>
                <a:ext uri="{FF2B5EF4-FFF2-40B4-BE49-F238E27FC236}">
                  <a16:creationId xmlns:a16="http://schemas.microsoft.com/office/drawing/2014/main" id="{183069F3-25CB-AEA4-6E49-70636AEA040B}"/>
                </a:ext>
              </a:extLst>
            </p:cNvPr>
            <p:cNvCxnSpPr>
              <a:cxnSpLocks/>
              <a:stCxn id="38" idx="1"/>
            </p:cNvCxnSpPr>
            <p:nvPr/>
          </p:nvCxnSpPr>
          <p:spPr bwMode="auto">
            <a:xfrm flipH="1" flipV="1">
              <a:off x="3792850" y="5047860"/>
              <a:ext cx="2267156" cy="473474"/>
            </a:xfrm>
            <a:prstGeom prst="straightConnector1">
              <a:avLst/>
            </a:prstGeom>
            <a:solidFill>
              <a:srgbClr val="EAEAEA"/>
            </a:solidFill>
            <a:ln w="9525" cap="flat" cmpd="sng" algn="ctr">
              <a:solidFill>
                <a:schemeClr val="tx1"/>
              </a:solidFill>
              <a:prstDash val="solid"/>
              <a:round/>
              <a:headEnd type="none" w="med" len="med"/>
              <a:tailEnd type="triangle"/>
            </a:ln>
            <a:effectLst/>
          </p:spPr>
        </p:cxnSp>
      </p:grpSp>
      <p:pic>
        <p:nvPicPr>
          <p:cNvPr id="43" name="Picture 42">
            <a:extLst>
              <a:ext uri="{FF2B5EF4-FFF2-40B4-BE49-F238E27FC236}">
                <a16:creationId xmlns:a16="http://schemas.microsoft.com/office/drawing/2014/main" id="{470455A5-C6E3-52EA-0734-7CF5716DB695}"/>
              </a:ext>
            </a:extLst>
          </p:cNvPr>
          <p:cNvPicPr>
            <a:picLocks noChangeAspect="1"/>
          </p:cNvPicPr>
          <p:nvPr/>
        </p:nvPicPr>
        <p:blipFill>
          <a:blip r:embed="rId4"/>
          <a:stretch>
            <a:fillRect/>
          </a:stretch>
        </p:blipFill>
        <p:spPr>
          <a:xfrm>
            <a:off x="467544" y="5912604"/>
            <a:ext cx="2690078" cy="410475"/>
          </a:xfrm>
          <a:prstGeom prst="rect">
            <a:avLst/>
          </a:prstGeom>
        </p:spPr>
      </p:pic>
      <p:pic>
        <p:nvPicPr>
          <p:cNvPr id="44" name="Picture 43">
            <a:extLst>
              <a:ext uri="{FF2B5EF4-FFF2-40B4-BE49-F238E27FC236}">
                <a16:creationId xmlns:a16="http://schemas.microsoft.com/office/drawing/2014/main" id="{4C185C3B-61B2-238A-6FDB-6D7519F79F02}"/>
              </a:ext>
            </a:extLst>
          </p:cNvPr>
          <p:cNvPicPr>
            <a:picLocks noChangeAspect="1"/>
          </p:cNvPicPr>
          <p:nvPr/>
        </p:nvPicPr>
        <p:blipFill>
          <a:blip r:embed="rId5"/>
          <a:stretch>
            <a:fillRect/>
          </a:stretch>
        </p:blipFill>
        <p:spPr>
          <a:xfrm>
            <a:off x="3520785" y="5912604"/>
            <a:ext cx="2640151" cy="438826"/>
          </a:xfrm>
          <a:prstGeom prst="rect">
            <a:avLst/>
          </a:prstGeom>
        </p:spPr>
      </p:pic>
      <p:grpSp>
        <p:nvGrpSpPr>
          <p:cNvPr id="41" name="Group 40">
            <a:extLst>
              <a:ext uri="{FF2B5EF4-FFF2-40B4-BE49-F238E27FC236}">
                <a16:creationId xmlns:a16="http://schemas.microsoft.com/office/drawing/2014/main" id="{7E5AD44D-A5CB-A406-6827-981A340019A7}"/>
              </a:ext>
            </a:extLst>
          </p:cNvPr>
          <p:cNvGrpSpPr/>
          <p:nvPr/>
        </p:nvGrpSpPr>
        <p:grpSpPr>
          <a:xfrm>
            <a:off x="2044976" y="3789040"/>
            <a:ext cx="763983" cy="745061"/>
            <a:chOff x="2044976" y="3789040"/>
            <a:chExt cx="763983" cy="745061"/>
          </a:xfrm>
        </p:grpSpPr>
        <p:cxnSp>
          <p:nvCxnSpPr>
            <p:cNvPr id="17" name="Straight Connector 16">
              <a:extLst>
                <a:ext uri="{FF2B5EF4-FFF2-40B4-BE49-F238E27FC236}">
                  <a16:creationId xmlns:a16="http://schemas.microsoft.com/office/drawing/2014/main" id="{9763A2C1-ED02-B22F-BC8B-50E7DAECF831}"/>
                </a:ext>
              </a:extLst>
            </p:cNvPr>
            <p:cNvCxnSpPr/>
            <p:nvPr/>
          </p:nvCxnSpPr>
          <p:spPr bwMode="auto">
            <a:xfrm flipH="1">
              <a:off x="2219533" y="3789040"/>
              <a:ext cx="397662" cy="72008"/>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102A562-43E3-2F3C-60A2-9A8E5AB86A69}"/>
                </a:ext>
              </a:extLst>
            </p:cNvPr>
            <p:cNvCxnSpPr>
              <a:cxnSpLocks/>
            </p:cNvCxnSpPr>
            <p:nvPr/>
          </p:nvCxnSpPr>
          <p:spPr bwMode="auto">
            <a:xfrm flipH="1">
              <a:off x="2044976" y="3996509"/>
              <a:ext cx="744301" cy="16525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4B6F8765-E696-9C94-9BDC-2B71416D8B9E}"/>
                </a:ext>
              </a:extLst>
            </p:cNvPr>
            <p:cNvCxnSpPr>
              <a:cxnSpLocks/>
            </p:cNvCxnSpPr>
            <p:nvPr/>
          </p:nvCxnSpPr>
          <p:spPr bwMode="auto">
            <a:xfrm flipH="1">
              <a:off x="2076281" y="4094415"/>
              <a:ext cx="732678" cy="16774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59C97016-2240-D41B-F215-E3F7F9DAA85E}"/>
                </a:ext>
              </a:extLst>
            </p:cNvPr>
            <p:cNvCxnSpPr>
              <a:cxnSpLocks/>
            </p:cNvCxnSpPr>
            <p:nvPr/>
          </p:nvCxnSpPr>
          <p:spPr bwMode="auto">
            <a:xfrm flipH="1">
              <a:off x="2175491" y="4293276"/>
              <a:ext cx="597963" cy="12074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09C068F8-69EA-30C8-8095-861949671777}"/>
                </a:ext>
              </a:extLst>
            </p:cNvPr>
            <p:cNvCxnSpPr/>
            <p:nvPr/>
          </p:nvCxnSpPr>
          <p:spPr bwMode="auto">
            <a:xfrm flipH="1">
              <a:off x="2252816" y="4462093"/>
              <a:ext cx="397662" cy="72008"/>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4E9AE780-DA70-E744-4297-4116B2F59590}"/>
                </a:ext>
              </a:extLst>
            </p:cNvPr>
            <p:cNvCxnSpPr>
              <a:cxnSpLocks/>
            </p:cNvCxnSpPr>
            <p:nvPr/>
          </p:nvCxnSpPr>
          <p:spPr bwMode="auto">
            <a:xfrm flipH="1">
              <a:off x="2090801" y="3897031"/>
              <a:ext cx="623773" cy="115919"/>
            </a:xfrm>
            <a:prstGeom prst="line">
              <a:avLst/>
            </a:prstGeom>
            <a:solidFill>
              <a:srgbClr val="EAEAEA"/>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58718592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additive="base">
                                        <p:cTn id="53" dur="500" fill="hold"/>
                                        <p:tgtEl>
                                          <p:spTgt spid="47"/>
                                        </p:tgtEl>
                                        <p:attrNameLst>
                                          <p:attrName>ppt_x</p:attrName>
                                        </p:attrNameLst>
                                      </p:cBhvr>
                                      <p:tavLst>
                                        <p:tav tm="0">
                                          <p:val>
                                            <p:strVal val="#ppt_x"/>
                                          </p:val>
                                        </p:tav>
                                        <p:tav tm="100000">
                                          <p:val>
                                            <p:strVal val="#ppt_x"/>
                                          </p:val>
                                        </p:tav>
                                      </p:tavLst>
                                    </p:anim>
                                    <p:anim calcmode="lin" valueType="num">
                                      <p:cBhvr additive="base">
                                        <p:cTn id="5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additive="base">
                                        <p:cTn id="65" dur="500" fill="hold"/>
                                        <p:tgtEl>
                                          <p:spTgt spid="49"/>
                                        </p:tgtEl>
                                        <p:attrNameLst>
                                          <p:attrName>ppt_x</p:attrName>
                                        </p:attrNameLst>
                                      </p:cBhvr>
                                      <p:tavLst>
                                        <p:tav tm="0">
                                          <p:val>
                                            <p:strVal val="#ppt_x"/>
                                          </p:val>
                                        </p:tav>
                                        <p:tav tm="100000">
                                          <p:val>
                                            <p:strVal val="#ppt_x"/>
                                          </p:val>
                                        </p:tav>
                                      </p:tavLst>
                                    </p:anim>
                                    <p:anim calcmode="lin" valueType="num">
                                      <p:cBhvr additive="base">
                                        <p:cTn id="6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ppt_x"/>
                                          </p:val>
                                        </p:tav>
                                        <p:tav tm="100000">
                                          <p:val>
                                            <p:strVal val="#ppt_x"/>
                                          </p:val>
                                        </p:tav>
                                      </p:tavLst>
                                    </p:anim>
                                    <p:anim calcmode="lin" valueType="num">
                                      <p:cBhvr additive="base">
                                        <p:cTn id="7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DD7-980C-8265-A826-5E34B5F2FB95}"/>
              </a:ext>
            </a:extLst>
          </p:cNvPr>
          <p:cNvSpPr>
            <a:spLocks noGrp="1"/>
          </p:cNvSpPr>
          <p:nvPr>
            <p:ph type="title"/>
          </p:nvPr>
        </p:nvSpPr>
        <p:spPr/>
        <p:txBody>
          <a:bodyPr/>
          <a:lstStyle/>
          <a:p>
            <a:r>
              <a:rPr lang="en-GB" dirty="0"/>
              <a:t>Precision and recall </a:t>
            </a:r>
          </a:p>
        </p:txBody>
      </p:sp>
      <p:pic>
        <p:nvPicPr>
          <p:cNvPr id="6" name="Content Placeholder 5">
            <a:extLst>
              <a:ext uri="{FF2B5EF4-FFF2-40B4-BE49-F238E27FC236}">
                <a16:creationId xmlns:a16="http://schemas.microsoft.com/office/drawing/2014/main" id="{31B4306A-9A14-3F08-03DD-A7259F7D637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2334987" y="1398553"/>
            <a:ext cx="4474026" cy="685800"/>
          </a:xfrm>
        </p:spPr>
      </p:pic>
      <p:sp>
        <p:nvSpPr>
          <p:cNvPr id="4" name="Footer Placeholder 3">
            <a:extLst>
              <a:ext uri="{FF2B5EF4-FFF2-40B4-BE49-F238E27FC236}">
                <a16:creationId xmlns:a16="http://schemas.microsoft.com/office/drawing/2014/main" id="{5466318C-BAA4-DA6F-DC1F-CA4B4E8C030E}"/>
              </a:ext>
            </a:extLst>
          </p:cNvPr>
          <p:cNvSpPr>
            <a:spLocks noGrp="1"/>
          </p:cNvSpPr>
          <p:nvPr>
            <p:ph type="ftr" sz="quarter" idx="11"/>
          </p:nvPr>
        </p:nvSpPr>
        <p:spPr/>
        <p:txBody>
          <a:bodyPr/>
          <a:lstStyle/>
          <a:p>
            <a:pPr algn="l"/>
            <a:r>
              <a:rPr lang="en-GB"/>
              <a:t>CIS041-3 Advanced Information Technology</a:t>
            </a:r>
            <a:endParaRPr lang="en-US" dirty="0"/>
          </a:p>
        </p:txBody>
      </p:sp>
      <p:pic>
        <p:nvPicPr>
          <p:cNvPr id="8" name="Picture 7">
            <a:extLst>
              <a:ext uri="{FF2B5EF4-FFF2-40B4-BE49-F238E27FC236}">
                <a16:creationId xmlns:a16="http://schemas.microsoft.com/office/drawing/2014/main" id="{37D03107-2E03-C87C-45A6-DB895C723A7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411760" y="2075208"/>
            <a:ext cx="4474026" cy="742857"/>
          </a:xfrm>
          <a:prstGeom prst="rect">
            <a:avLst/>
          </a:prstGeom>
        </p:spPr>
      </p:pic>
      <p:sp>
        <p:nvSpPr>
          <p:cNvPr id="9" name="TextBox 8">
            <a:extLst>
              <a:ext uri="{FF2B5EF4-FFF2-40B4-BE49-F238E27FC236}">
                <a16:creationId xmlns:a16="http://schemas.microsoft.com/office/drawing/2014/main" id="{14DCA415-67A1-88B1-8E57-9A149A7F829D}"/>
              </a:ext>
            </a:extLst>
          </p:cNvPr>
          <p:cNvSpPr txBox="1"/>
          <p:nvPr/>
        </p:nvSpPr>
        <p:spPr>
          <a:xfrm>
            <a:off x="467544" y="2761008"/>
            <a:ext cx="3168352" cy="445265"/>
          </a:xfrm>
          <a:prstGeom prst="rect">
            <a:avLst/>
          </a:prstGeom>
          <a:noFill/>
        </p:spPr>
        <p:txBody>
          <a:bodyPr wrap="square" rtlCol="0">
            <a:spAutoFit/>
          </a:bodyPr>
          <a:lstStyle/>
          <a:p>
            <a:r>
              <a:rPr lang="en-GB" dirty="0"/>
              <a:t>Tricks:</a:t>
            </a:r>
          </a:p>
        </p:txBody>
      </p:sp>
      <p:sp>
        <p:nvSpPr>
          <p:cNvPr id="11" name="TextBox 10">
            <a:extLst>
              <a:ext uri="{FF2B5EF4-FFF2-40B4-BE49-F238E27FC236}">
                <a16:creationId xmlns:a16="http://schemas.microsoft.com/office/drawing/2014/main" id="{65CF5A0E-BD12-B049-9ED3-CEB9F0C70A58}"/>
              </a:ext>
            </a:extLst>
          </p:cNvPr>
          <p:cNvSpPr txBox="1"/>
          <p:nvPr/>
        </p:nvSpPr>
        <p:spPr>
          <a:xfrm>
            <a:off x="589449" y="3503865"/>
            <a:ext cx="8118648" cy="2123658"/>
          </a:xfrm>
          <a:prstGeom prst="rect">
            <a:avLst/>
          </a:prstGeom>
          <a:noFill/>
        </p:spPr>
        <p:txBody>
          <a:bodyPr wrap="square">
            <a:spAutoFit/>
          </a:bodyPr>
          <a:lstStyle/>
          <a:p>
            <a:pPr marL="342900" indent="-342900">
              <a:buFont typeface="Arial" panose="020B0604020202020204" pitchFamily="34" charset="0"/>
              <a:buChar char="•"/>
            </a:pPr>
            <a:r>
              <a:rPr lang="en-GB" dirty="0"/>
              <a:t>You can increase recall by returning more docs.</a:t>
            </a:r>
          </a:p>
          <a:p>
            <a:pPr marL="342900" indent="-342900">
              <a:buFont typeface="Arial" panose="020B0604020202020204" pitchFamily="34" charset="0"/>
              <a:buChar char="•"/>
            </a:pPr>
            <a:r>
              <a:rPr lang="en-GB" dirty="0"/>
              <a:t>Recall is a non-decreasing function of the number of docs retrieved.</a:t>
            </a:r>
          </a:p>
          <a:p>
            <a:pPr marL="342900" indent="-342900">
              <a:buFont typeface="Arial" panose="020B0604020202020204" pitchFamily="34" charset="0"/>
              <a:buChar char="•"/>
            </a:pPr>
            <a:r>
              <a:rPr lang="en-GB" dirty="0"/>
              <a:t>A system that returns all docs has 100% recall!</a:t>
            </a:r>
          </a:p>
          <a:p>
            <a:pPr marL="342900" indent="-342900">
              <a:buFont typeface="Arial" panose="020B0604020202020204" pitchFamily="34" charset="0"/>
              <a:buChar char="•"/>
            </a:pPr>
            <a:r>
              <a:rPr lang="en-GB" dirty="0"/>
              <a:t>The converse is also true (usually): It’s easy to get high precision for very low recall.</a:t>
            </a:r>
          </a:p>
        </p:txBody>
      </p:sp>
    </p:spTree>
    <p:extLst>
      <p:ext uri="{BB962C8B-B14F-4D97-AF65-F5344CB8AC3E}">
        <p14:creationId xmlns:p14="http://schemas.microsoft.com/office/powerpoint/2010/main" val="2141839565"/>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1161-4D9C-C10E-A0CC-9F78E12E04A3}"/>
              </a:ext>
            </a:extLst>
          </p:cNvPr>
          <p:cNvSpPr>
            <a:spLocks noGrp="1"/>
          </p:cNvSpPr>
          <p:nvPr>
            <p:ph type="title"/>
          </p:nvPr>
        </p:nvSpPr>
        <p:spPr/>
        <p:txBody>
          <a:bodyPr/>
          <a:lstStyle/>
          <a:p>
            <a:r>
              <a:rPr lang="en-GB" dirty="0"/>
              <a:t>A combined measure: </a:t>
            </a:r>
            <a:r>
              <a:rPr lang="en-GB" i="1" dirty="0"/>
              <a:t>F1</a:t>
            </a:r>
          </a:p>
        </p:txBody>
      </p:sp>
      <p:sp>
        <p:nvSpPr>
          <p:cNvPr id="3" name="Content Placeholder 2">
            <a:extLst>
              <a:ext uri="{FF2B5EF4-FFF2-40B4-BE49-F238E27FC236}">
                <a16:creationId xmlns:a16="http://schemas.microsoft.com/office/drawing/2014/main" id="{C40B0CD8-0FD7-1F8E-9D26-5AF077906B3B}"/>
              </a:ext>
            </a:extLst>
          </p:cNvPr>
          <p:cNvSpPr>
            <a:spLocks noGrp="1"/>
          </p:cNvSpPr>
          <p:nvPr>
            <p:ph idx="1"/>
          </p:nvPr>
        </p:nvSpPr>
        <p:spPr>
          <a:xfrm>
            <a:off x="395536" y="1556792"/>
            <a:ext cx="8215064" cy="432048"/>
          </a:xfrm>
        </p:spPr>
        <p:txBody>
          <a:bodyPr/>
          <a:lstStyle/>
          <a:p>
            <a:r>
              <a:rPr lang="en-GB" i="1" dirty="0"/>
              <a:t>F</a:t>
            </a:r>
            <a:r>
              <a:rPr lang="en-GB" dirty="0"/>
              <a:t> allows us to trade off precision against recall.</a:t>
            </a:r>
          </a:p>
        </p:txBody>
      </p:sp>
      <p:sp>
        <p:nvSpPr>
          <p:cNvPr id="4" name="Footer Placeholder 3">
            <a:extLst>
              <a:ext uri="{FF2B5EF4-FFF2-40B4-BE49-F238E27FC236}">
                <a16:creationId xmlns:a16="http://schemas.microsoft.com/office/drawing/2014/main" id="{EF56533E-00BC-D88F-159A-1AAFD93D2140}"/>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A3992131-2861-36C9-EF99-2ECB5DD6C4D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75810" y="2276872"/>
            <a:ext cx="7192379" cy="933580"/>
          </a:xfrm>
          <a:prstGeom prst="rect">
            <a:avLst/>
          </a:prstGeom>
        </p:spPr>
      </p:pic>
      <p:pic>
        <p:nvPicPr>
          <p:cNvPr id="10" name="Picture 9">
            <a:extLst>
              <a:ext uri="{FF2B5EF4-FFF2-40B4-BE49-F238E27FC236}">
                <a16:creationId xmlns:a16="http://schemas.microsoft.com/office/drawing/2014/main" id="{4CD617B9-8979-069F-B328-C232C3EFD4B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975810" y="3987132"/>
            <a:ext cx="7596323" cy="1414085"/>
          </a:xfrm>
          <a:prstGeom prst="rect">
            <a:avLst/>
          </a:prstGeom>
        </p:spPr>
      </p:pic>
      <p:sp>
        <p:nvSpPr>
          <p:cNvPr id="11" name="TextBox 10">
            <a:extLst>
              <a:ext uri="{FF2B5EF4-FFF2-40B4-BE49-F238E27FC236}">
                <a16:creationId xmlns:a16="http://schemas.microsoft.com/office/drawing/2014/main" id="{8B6CEC8C-9DBC-6C1A-E092-1B619FA8F50E}"/>
              </a:ext>
            </a:extLst>
          </p:cNvPr>
          <p:cNvSpPr txBox="1"/>
          <p:nvPr/>
        </p:nvSpPr>
        <p:spPr>
          <a:xfrm>
            <a:off x="571867" y="5262543"/>
            <a:ext cx="5544616" cy="430887"/>
          </a:xfrm>
          <a:prstGeom prst="rect">
            <a:avLst/>
          </a:prstGeom>
          <a:noFill/>
        </p:spPr>
        <p:txBody>
          <a:bodyPr wrap="square" rtlCol="0">
            <a:spAutoFit/>
          </a:bodyPr>
          <a:lstStyle/>
          <a:p>
            <a:r>
              <a:rPr lang="en-GB" dirty="0"/>
              <a:t>… is also called </a:t>
            </a:r>
            <a:r>
              <a:rPr lang="en-GB" i="1" dirty="0"/>
              <a:t>F1</a:t>
            </a:r>
            <a:r>
              <a:rPr lang="en-GB" dirty="0"/>
              <a:t> score</a:t>
            </a:r>
          </a:p>
        </p:txBody>
      </p:sp>
      <p:pic>
        <p:nvPicPr>
          <p:cNvPr id="13" name="Picture 12">
            <a:extLst>
              <a:ext uri="{FF2B5EF4-FFF2-40B4-BE49-F238E27FC236}">
                <a16:creationId xmlns:a16="http://schemas.microsoft.com/office/drawing/2014/main" id="{66054C12-6224-D768-56C8-EC6EC9629F6A}"/>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3491880" y="5595053"/>
            <a:ext cx="4388277" cy="812644"/>
          </a:xfrm>
          <a:prstGeom prst="rect">
            <a:avLst/>
          </a:prstGeom>
        </p:spPr>
      </p:pic>
    </p:spTree>
    <p:extLst>
      <p:ext uri="{BB962C8B-B14F-4D97-AF65-F5344CB8AC3E}">
        <p14:creationId xmlns:p14="http://schemas.microsoft.com/office/powerpoint/2010/main" val="3632896942"/>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307A-5803-92EF-0ABD-00FE2284A943}"/>
              </a:ext>
            </a:extLst>
          </p:cNvPr>
          <p:cNvSpPr>
            <a:spLocks noGrp="1"/>
          </p:cNvSpPr>
          <p:nvPr>
            <p:ph type="title"/>
          </p:nvPr>
        </p:nvSpPr>
        <p:spPr/>
        <p:txBody>
          <a:bodyPr/>
          <a:lstStyle/>
          <a:p>
            <a:r>
              <a:rPr lang="en-GB" dirty="0"/>
              <a:t>An Example</a:t>
            </a:r>
          </a:p>
        </p:txBody>
      </p:sp>
      <p:sp>
        <p:nvSpPr>
          <p:cNvPr id="3" name="Content Placeholder 2">
            <a:extLst>
              <a:ext uri="{FF2B5EF4-FFF2-40B4-BE49-F238E27FC236}">
                <a16:creationId xmlns:a16="http://schemas.microsoft.com/office/drawing/2014/main" id="{0DCF69D1-DB36-BA32-2434-7D17B2F547B2}"/>
              </a:ext>
            </a:extLst>
          </p:cNvPr>
          <p:cNvSpPr>
            <a:spLocks noGrp="1"/>
          </p:cNvSpPr>
          <p:nvPr>
            <p:ph idx="1"/>
          </p:nvPr>
        </p:nvSpPr>
        <p:spPr>
          <a:xfrm>
            <a:off x="395536" y="1556792"/>
            <a:ext cx="8215064" cy="576064"/>
          </a:xfrm>
        </p:spPr>
        <p:txBody>
          <a:bodyPr/>
          <a:lstStyle/>
          <a:p>
            <a:r>
              <a:rPr lang="en-GB" dirty="0"/>
              <a:t>Given a contingency table as follows,</a:t>
            </a:r>
          </a:p>
        </p:txBody>
      </p:sp>
      <p:sp>
        <p:nvSpPr>
          <p:cNvPr id="4" name="Footer Placeholder 3">
            <a:extLst>
              <a:ext uri="{FF2B5EF4-FFF2-40B4-BE49-F238E27FC236}">
                <a16:creationId xmlns:a16="http://schemas.microsoft.com/office/drawing/2014/main" id="{FD5EC260-B91C-1947-FB95-49CFAA627EE3}"/>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E324BCF7-A904-86C2-5866-55C22F03A31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656943" y="1988840"/>
            <a:ext cx="5830114" cy="1590897"/>
          </a:xfrm>
          <a:prstGeom prst="rect">
            <a:avLst/>
          </a:prstGeom>
        </p:spPr>
      </p:pic>
      <p:pic>
        <p:nvPicPr>
          <p:cNvPr id="8" name="Picture 7">
            <a:extLst>
              <a:ext uri="{FF2B5EF4-FFF2-40B4-BE49-F238E27FC236}">
                <a16:creationId xmlns:a16="http://schemas.microsoft.com/office/drawing/2014/main" id="{ED01CE50-6D36-024D-08F1-860FD3FE681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907704" y="3979501"/>
            <a:ext cx="3693416" cy="1765876"/>
          </a:xfrm>
          <a:prstGeom prst="rect">
            <a:avLst/>
          </a:prstGeom>
        </p:spPr>
      </p:pic>
    </p:spTree>
    <p:extLst>
      <p:ext uri="{BB962C8B-B14F-4D97-AF65-F5344CB8AC3E}">
        <p14:creationId xmlns:p14="http://schemas.microsoft.com/office/powerpoint/2010/main" val="4238086572"/>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54F3-771F-EE01-FA9A-0823CCAE3C1D}"/>
              </a:ext>
            </a:extLst>
          </p:cNvPr>
          <p:cNvSpPr>
            <a:spLocks noGrp="1"/>
          </p:cNvSpPr>
          <p:nvPr>
            <p:ph type="title"/>
          </p:nvPr>
        </p:nvSpPr>
        <p:spPr/>
        <p:txBody>
          <a:bodyPr/>
          <a:lstStyle/>
          <a:p>
            <a:r>
              <a:rPr lang="en-GB" dirty="0"/>
              <a:t>Why not using accuracy?</a:t>
            </a:r>
          </a:p>
        </p:txBody>
      </p:sp>
      <p:sp>
        <p:nvSpPr>
          <p:cNvPr id="3" name="Content Placeholder 2">
            <a:extLst>
              <a:ext uri="{FF2B5EF4-FFF2-40B4-BE49-F238E27FC236}">
                <a16:creationId xmlns:a16="http://schemas.microsoft.com/office/drawing/2014/main" id="{2AF28176-E9D7-B6B6-1012-737ED8FCFACC}"/>
              </a:ext>
            </a:extLst>
          </p:cNvPr>
          <p:cNvSpPr>
            <a:spLocks noGrp="1"/>
          </p:cNvSpPr>
          <p:nvPr>
            <p:ph idx="1"/>
          </p:nvPr>
        </p:nvSpPr>
        <p:spPr>
          <a:xfrm>
            <a:off x="395536" y="1556792"/>
            <a:ext cx="8215064" cy="2520280"/>
          </a:xfrm>
        </p:spPr>
        <p:txBody>
          <a:bodyPr/>
          <a:lstStyle/>
          <a:p>
            <a:r>
              <a:rPr lang="en-GB" dirty="0"/>
              <a:t>Accuracy: </a:t>
            </a:r>
            <a:r>
              <a:rPr lang="en-GB" b="0" i="0" dirty="0">
                <a:solidFill>
                  <a:srgbClr val="292929"/>
                </a:solidFill>
                <a:effectLst/>
                <a:latin typeface="source-serif-pro"/>
              </a:rPr>
              <a:t>is a metric for any models that measures the number of correct (relevant-retrieved and irrelevant not retrieved) as a percentage of the total number. </a:t>
            </a:r>
          </a:p>
          <a:p>
            <a:r>
              <a:rPr lang="en-GB" dirty="0">
                <a:solidFill>
                  <a:srgbClr val="292929"/>
                </a:solidFill>
                <a:latin typeface="source-serif-pro"/>
              </a:rPr>
              <a:t>In the context of measuring relevancy, it can be the </a:t>
            </a:r>
            <a:r>
              <a:rPr lang="en-GB" dirty="0"/>
              <a:t>fraction of relevant in the total. </a:t>
            </a:r>
          </a:p>
          <a:p>
            <a:r>
              <a:rPr lang="en-GB" dirty="0"/>
              <a:t>In terms of the contingency table above, </a:t>
            </a:r>
          </a:p>
        </p:txBody>
      </p:sp>
      <p:sp>
        <p:nvSpPr>
          <p:cNvPr id="4" name="Footer Placeholder 3">
            <a:extLst>
              <a:ext uri="{FF2B5EF4-FFF2-40B4-BE49-F238E27FC236}">
                <a16:creationId xmlns:a16="http://schemas.microsoft.com/office/drawing/2014/main" id="{D6284637-CECA-02AF-66B9-B13F92724CA1}"/>
              </a:ext>
            </a:extLst>
          </p:cNvPr>
          <p:cNvSpPr>
            <a:spLocks noGrp="1"/>
          </p:cNvSpPr>
          <p:nvPr>
            <p:ph type="ftr" sz="quarter" idx="11"/>
          </p:nvPr>
        </p:nvSpPr>
        <p:spPr/>
        <p:txBody>
          <a:bodyPr/>
          <a:lstStyle/>
          <a:p>
            <a:pPr algn="l"/>
            <a:r>
              <a:rPr lang="en-GB"/>
              <a:t>CIS041-3 Advanced Information Technology</a:t>
            </a:r>
            <a:endParaRPr lang="en-US" dirty="0"/>
          </a:p>
        </p:txBody>
      </p:sp>
      <p:sp>
        <p:nvSpPr>
          <p:cNvPr id="6" name="TextBox 5">
            <a:extLst>
              <a:ext uri="{FF2B5EF4-FFF2-40B4-BE49-F238E27FC236}">
                <a16:creationId xmlns:a16="http://schemas.microsoft.com/office/drawing/2014/main" id="{62D24D9E-6B90-8B70-029C-5A9B8A5514C0}"/>
              </a:ext>
            </a:extLst>
          </p:cNvPr>
          <p:cNvSpPr txBox="1"/>
          <p:nvPr/>
        </p:nvSpPr>
        <p:spPr>
          <a:xfrm>
            <a:off x="1187624" y="4762308"/>
            <a:ext cx="6984776" cy="430887"/>
          </a:xfrm>
          <a:prstGeom prst="rect">
            <a:avLst/>
          </a:prstGeom>
          <a:noFill/>
        </p:spPr>
        <p:txBody>
          <a:bodyPr wrap="square">
            <a:spAutoFit/>
          </a:bodyPr>
          <a:lstStyle/>
          <a:p>
            <a:r>
              <a:rPr lang="en-GB" dirty="0"/>
              <a:t>accuracy = (TP + TN)/(TP + FP + FN + TN).</a:t>
            </a:r>
          </a:p>
        </p:txBody>
      </p:sp>
    </p:spTree>
    <p:extLst>
      <p:ext uri="{BB962C8B-B14F-4D97-AF65-F5344CB8AC3E}">
        <p14:creationId xmlns:p14="http://schemas.microsoft.com/office/powerpoint/2010/main" val="2960817128"/>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AA4C-87C0-0141-B479-24ECE6619D94}"/>
              </a:ext>
            </a:extLst>
          </p:cNvPr>
          <p:cNvSpPr>
            <a:spLocks noGrp="1"/>
          </p:cNvSpPr>
          <p:nvPr>
            <p:ph type="title"/>
          </p:nvPr>
        </p:nvSpPr>
        <p:spPr/>
        <p:txBody>
          <a:bodyPr/>
          <a:lstStyle/>
          <a:p>
            <a:r>
              <a:rPr lang="en-GB" dirty="0"/>
              <a:t>An Experiment</a:t>
            </a:r>
          </a:p>
        </p:txBody>
      </p:sp>
      <p:sp>
        <p:nvSpPr>
          <p:cNvPr id="3" name="Content Placeholder 2">
            <a:extLst>
              <a:ext uri="{FF2B5EF4-FFF2-40B4-BE49-F238E27FC236}">
                <a16:creationId xmlns:a16="http://schemas.microsoft.com/office/drawing/2014/main" id="{4031A23F-7A32-8B0E-72CB-2C67D88F5FA8}"/>
              </a:ext>
            </a:extLst>
          </p:cNvPr>
          <p:cNvSpPr>
            <a:spLocks noGrp="1"/>
          </p:cNvSpPr>
          <p:nvPr>
            <p:ph idx="1"/>
          </p:nvPr>
        </p:nvSpPr>
        <p:spPr>
          <a:xfrm>
            <a:off x="395536" y="1556792"/>
            <a:ext cx="8215064" cy="504056"/>
          </a:xfrm>
        </p:spPr>
        <p:txBody>
          <a:bodyPr/>
          <a:lstStyle/>
          <a:p>
            <a:r>
              <a:rPr lang="en-GB" dirty="0"/>
              <a:t>Compute precision, recall and F1 for this result set:</a:t>
            </a:r>
          </a:p>
        </p:txBody>
      </p:sp>
      <p:sp>
        <p:nvSpPr>
          <p:cNvPr id="4" name="Footer Placeholder 3">
            <a:extLst>
              <a:ext uri="{FF2B5EF4-FFF2-40B4-BE49-F238E27FC236}">
                <a16:creationId xmlns:a16="http://schemas.microsoft.com/office/drawing/2014/main" id="{08B2A632-4F74-1994-2328-9D9F217F6A92}"/>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56B89C29-16E4-2840-08C6-528A57A6A2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624817" y="2102820"/>
            <a:ext cx="4845931" cy="1119104"/>
          </a:xfrm>
          <a:prstGeom prst="rect">
            <a:avLst/>
          </a:prstGeom>
        </p:spPr>
      </p:pic>
      <p:cxnSp>
        <p:nvCxnSpPr>
          <p:cNvPr id="8" name="Straight Connector 7">
            <a:extLst>
              <a:ext uri="{FF2B5EF4-FFF2-40B4-BE49-F238E27FC236}">
                <a16:creationId xmlns:a16="http://schemas.microsoft.com/office/drawing/2014/main" id="{876340D5-C263-FF14-537B-2F81D81F51D3}"/>
              </a:ext>
            </a:extLst>
          </p:cNvPr>
          <p:cNvCxnSpPr>
            <a:cxnSpLocks/>
          </p:cNvCxnSpPr>
          <p:nvPr/>
        </p:nvCxnSpPr>
        <p:spPr bwMode="auto">
          <a:xfrm>
            <a:off x="755576" y="3068960"/>
            <a:ext cx="763284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FF5FA791-71BF-1AAE-1558-4012229A94CA}"/>
              </a:ext>
            </a:extLst>
          </p:cNvPr>
          <p:cNvSpPr txBox="1"/>
          <p:nvPr/>
        </p:nvSpPr>
        <p:spPr>
          <a:xfrm>
            <a:off x="3338983" y="3086565"/>
            <a:ext cx="864096" cy="400110"/>
          </a:xfrm>
          <a:prstGeom prst="rect">
            <a:avLst/>
          </a:prstGeom>
          <a:noFill/>
        </p:spPr>
        <p:txBody>
          <a:bodyPr wrap="square" rtlCol="0">
            <a:spAutoFit/>
          </a:bodyPr>
          <a:lstStyle/>
          <a:p>
            <a:r>
              <a:rPr lang="en-GB" sz="2000" dirty="0"/>
              <a:t>100</a:t>
            </a:r>
          </a:p>
        </p:txBody>
      </p:sp>
      <p:sp>
        <p:nvSpPr>
          <p:cNvPr id="10" name="TextBox 9">
            <a:extLst>
              <a:ext uri="{FF2B5EF4-FFF2-40B4-BE49-F238E27FC236}">
                <a16:creationId xmlns:a16="http://schemas.microsoft.com/office/drawing/2014/main" id="{628C335E-5F31-B5B3-DF5B-0814CF0C29EF}"/>
              </a:ext>
            </a:extLst>
          </p:cNvPr>
          <p:cNvSpPr txBox="1"/>
          <p:nvPr/>
        </p:nvSpPr>
        <p:spPr>
          <a:xfrm>
            <a:off x="4472817" y="3086565"/>
            <a:ext cx="1728193" cy="369332"/>
          </a:xfrm>
          <a:prstGeom prst="rect">
            <a:avLst/>
          </a:prstGeom>
          <a:noFill/>
        </p:spPr>
        <p:txBody>
          <a:bodyPr wrap="square" rtlCol="0">
            <a:spAutoFit/>
          </a:bodyPr>
          <a:lstStyle/>
          <a:p>
            <a:r>
              <a:rPr lang="en-GB" sz="1800" b="0" dirty="0"/>
              <a:t>1,000,000,002</a:t>
            </a:r>
          </a:p>
        </p:txBody>
      </p:sp>
      <p:cxnSp>
        <p:nvCxnSpPr>
          <p:cNvPr id="12" name="Straight Connector 11">
            <a:extLst>
              <a:ext uri="{FF2B5EF4-FFF2-40B4-BE49-F238E27FC236}">
                <a16:creationId xmlns:a16="http://schemas.microsoft.com/office/drawing/2014/main" id="{2DB17573-99CA-D255-0AB6-F32F89711857}"/>
              </a:ext>
            </a:extLst>
          </p:cNvPr>
          <p:cNvCxnSpPr/>
          <p:nvPr/>
        </p:nvCxnSpPr>
        <p:spPr bwMode="auto">
          <a:xfrm>
            <a:off x="6588224" y="2060848"/>
            <a:ext cx="0" cy="1586839"/>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BBFE2A10-637F-AD4D-CF22-D5C48D6AE390}"/>
              </a:ext>
            </a:extLst>
          </p:cNvPr>
          <p:cNvSpPr txBox="1"/>
          <p:nvPr/>
        </p:nvSpPr>
        <p:spPr>
          <a:xfrm>
            <a:off x="6625487" y="2454157"/>
            <a:ext cx="864096" cy="400110"/>
          </a:xfrm>
          <a:prstGeom prst="rect">
            <a:avLst/>
          </a:prstGeom>
          <a:noFill/>
        </p:spPr>
        <p:txBody>
          <a:bodyPr wrap="square" rtlCol="0">
            <a:spAutoFit/>
          </a:bodyPr>
          <a:lstStyle/>
          <a:p>
            <a:r>
              <a:rPr lang="en-GB" sz="2000" dirty="0"/>
              <a:t>20</a:t>
            </a:r>
          </a:p>
        </p:txBody>
      </p:sp>
      <p:sp>
        <p:nvSpPr>
          <p:cNvPr id="15" name="TextBox 14">
            <a:extLst>
              <a:ext uri="{FF2B5EF4-FFF2-40B4-BE49-F238E27FC236}">
                <a16:creationId xmlns:a16="http://schemas.microsoft.com/office/drawing/2014/main" id="{4C2FC041-D6B3-61C4-0FDF-75067F222688}"/>
              </a:ext>
            </a:extLst>
          </p:cNvPr>
          <p:cNvSpPr txBox="1"/>
          <p:nvPr/>
        </p:nvSpPr>
        <p:spPr>
          <a:xfrm>
            <a:off x="6617839" y="2737999"/>
            <a:ext cx="1728193" cy="369332"/>
          </a:xfrm>
          <a:prstGeom prst="rect">
            <a:avLst/>
          </a:prstGeom>
          <a:noFill/>
        </p:spPr>
        <p:txBody>
          <a:bodyPr wrap="square" rtlCol="0">
            <a:spAutoFit/>
          </a:bodyPr>
          <a:lstStyle/>
          <a:p>
            <a:r>
              <a:rPr lang="en-GB" sz="1800" b="0" dirty="0"/>
              <a:t>1,000,000,082</a:t>
            </a:r>
          </a:p>
        </p:txBody>
      </p:sp>
      <p:cxnSp>
        <p:nvCxnSpPr>
          <p:cNvPr id="16" name="Straight Connector 15">
            <a:extLst>
              <a:ext uri="{FF2B5EF4-FFF2-40B4-BE49-F238E27FC236}">
                <a16:creationId xmlns:a16="http://schemas.microsoft.com/office/drawing/2014/main" id="{2F6B16CE-6B42-2FB3-BA2A-69FC9889C36D}"/>
              </a:ext>
            </a:extLst>
          </p:cNvPr>
          <p:cNvCxnSpPr>
            <a:cxnSpLocks/>
          </p:cNvCxnSpPr>
          <p:nvPr/>
        </p:nvCxnSpPr>
        <p:spPr bwMode="auto">
          <a:xfrm>
            <a:off x="713184" y="2492896"/>
            <a:ext cx="7632848"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0523B641-36AB-FBED-B7B5-171942436914}"/>
              </a:ext>
            </a:extLst>
          </p:cNvPr>
          <p:cNvCxnSpPr/>
          <p:nvPr/>
        </p:nvCxnSpPr>
        <p:spPr bwMode="auto">
          <a:xfrm>
            <a:off x="3338983" y="2060848"/>
            <a:ext cx="0" cy="1586839"/>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20" name="TextBox 19">
            <a:extLst>
              <a:ext uri="{FF2B5EF4-FFF2-40B4-BE49-F238E27FC236}">
                <a16:creationId xmlns:a16="http://schemas.microsoft.com/office/drawing/2014/main" id="{ADF2342A-2866-90AD-8346-53807D27E34F}"/>
              </a:ext>
            </a:extLst>
          </p:cNvPr>
          <p:cNvSpPr txBox="1"/>
          <p:nvPr/>
        </p:nvSpPr>
        <p:spPr>
          <a:xfrm>
            <a:off x="899592" y="3834958"/>
            <a:ext cx="6840759" cy="1785104"/>
          </a:xfrm>
          <a:prstGeom prst="rect">
            <a:avLst/>
          </a:prstGeom>
          <a:noFill/>
        </p:spPr>
        <p:txBody>
          <a:bodyPr wrap="square">
            <a:spAutoFit/>
          </a:bodyPr>
          <a:lstStyle/>
          <a:p>
            <a:r>
              <a:rPr lang="pt-BR" i="1" dirty="0"/>
              <a:t>P</a:t>
            </a:r>
            <a:r>
              <a:rPr lang="pt-BR" dirty="0"/>
              <a:t> = 18/(18 + 2) = 0.9</a:t>
            </a:r>
          </a:p>
          <a:p>
            <a:r>
              <a:rPr lang="pt-BR" i="1" dirty="0"/>
              <a:t>R</a:t>
            </a:r>
            <a:r>
              <a:rPr lang="pt-BR" dirty="0"/>
              <a:t> = 18/(18 + 82) = 0.18</a:t>
            </a:r>
          </a:p>
          <a:p>
            <a:r>
              <a:rPr lang="pt-BR" i="1" dirty="0"/>
              <a:t>F1</a:t>
            </a:r>
            <a:r>
              <a:rPr lang="pt-BR" dirty="0"/>
              <a:t> = 2x (0.9X0.18)/(0.9+0.18) =0.39</a:t>
            </a:r>
          </a:p>
          <a:p>
            <a:r>
              <a:rPr lang="pt-BR" dirty="0"/>
              <a:t>Accuracy = (18+1,000,000,000)/1,000,000,102 =99.999 </a:t>
            </a:r>
          </a:p>
        </p:txBody>
      </p:sp>
    </p:spTree>
    <p:extLst>
      <p:ext uri="{BB962C8B-B14F-4D97-AF65-F5344CB8AC3E}">
        <p14:creationId xmlns:p14="http://schemas.microsoft.com/office/powerpoint/2010/main" val="2627093684"/>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F82B-5D7E-7152-37FB-6E19D0C9142C}"/>
              </a:ext>
            </a:extLst>
          </p:cNvPr>
          <p:cNvSpPr>
            <a:spLocks noGrp="1"/>
          </p:cNvSpPr>
          <p:nvPr>
            <p:ph type="title"/>
          </p:nvPr>
        </p:nvSpPr>
        <p:spPr/>
        <p:txBody>
          <a:bodyPr/>
          <a:lstStyle/>
          <a:p>
            <a:r>
              <a:rPr lang="en-GB" dirty="0"/>
              <a:t>Why accuracy is a useless measure in IR</a:t>
            </a:r>
          </a:p>
        </p:txBody>
      </p:sp>
      <p:sp>
        <p:nvSpPr>
          <p:cNvPr id="3" name="Content Placeholder 2">
            <a:extLst>
              <a:ext uri="{FF2B5EF4-FFF2-40B4-BE49-F238E27FC236}">
                <a16:creationId xmlns:a16="http://schemas.microsoft.com/office/drawing/2014/main" id="{EC2D428A-D1C0-D01F-B49E-89490C8539EE}"/>
              </a:ext>
            </a:extLst>
          </p:cNvPr>
          <p:cNvSpPr>
            <a:spLocks noGrp="1"/>
          </p:cNvSpPr>
          <p:nvPr>
            <p:ph idx="1"/>
          </p:nvPr>
        </p:nvSpPr>
        <p:spPr/>
        <p:txBody>
          <a:bodyPr/>
          <a:lstStyle/>
          <a:p>
            <a:r>
              <a:rPr lang="en-GB" dirty="0"/>
              <a:t>Almost any return (even 0) can have 99.99% accuracy if the collection is large.</a:t>
            </a:r>
          </a:p>
          <a:p>
            <a:r>
              <a:rPr lang="en-GB" dirty="0">
                <a:solidFill>
                  <a:srgbClr val="FF0000"/>
                </a:solidFill>
              </a:rPr>
              <a:t>So, to maximize accuracy in IR: always say no and return nothing</a:t>
            </a:r>
          </a:p>
          <a:p>
            <a:r>
              <a:rPr lang="en-GB" dirty="0"/>
              <a:t>Searchers on the web (and in IR in general) want to find something and have a certain tolerance for junk.</a:t>
            </a:r>
          </a:p>
          <a:p>
            <a:r>
              <a:rPr lang="en-GB" dirty="0"/>
              <a:t>It’s better to return some bad hits as long as you return something. </a:t>
            </a:r>
          </a:p>
          <a:p>
            <a:r>
              <a:rPr lang="en-GB" dirty="0"/>
              <a:t>→ We can use </a:t>
            </a:r>
            <a:r>
              <a:rPr lang="en-GB" dirty="0">
                <a:solidFill>
                  <a:srgbClr val="00B050"/>
                </a:solidFill>
              </a:rPr>
              <a:t>precision</a:t>
            </a:r>
            <a:r>
              <a:rPr lang="en-GB" dirty="0"/>
              <a:t>, </a:t>
            </a:r>
            <a:r>
              <a:rPr lang="en-GB" dirty="0">
                <a:solidFill>
                  <a:srgbClr val="00B050"/>
                </a:solidFill>
              </a:rPr>
              <a:t>recall,</a:t>
            </a:r>
            <a:r>
              <a:rPr lang="en-GB" dirty="0"/>
              <a:t> and </a:t>
            </a:r>
            <a:r>
              <a:rPr lang="en-GB" dirty="0">
                <a:solidFill>
                  <a:srgbClr val="00B050"/>
                </a:solidFill>
              </a:rPr>
              <a:t>F1</a:t>
            </a:r>
            <a:r>
              <a:rPr lang="en-GB" dirty="0"/>
              <a:t> for evaluation, not </a:t>
            </a:r>
            <a:r>
              <a:rPr lang="en-GB" dirty="0">
                <a:solidFill>
                  <a:srgbClr val="A80000"/>
                </a:solidFill>
              </a:rPr>
              <a:t>accuracy</a:t>
            </a:r>
            <a:r>
              <a:rPr lang="en-GB" dirty="0"/>
              <a:t>. </a:t>
            </a:r>
          </a:p>
        </p:txBody>
      </p:sp>
      <p:sp>
        <p:nvSpPr>
          <p:cNvPr id="4" name="Footer Placeholder 3">
            <a:extLst>
              <a:ext uri="{FF2B5EF4-FFF2-40B4-BE49-F238E27FC236}">
                <a16:creationId xmlns:a16="http://schemas.microsoft.com/office/drawing/2014/main" id="{2A105C06-3225-FB04-94EE-033067F7C2E7}"/>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59401809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CC2-1A7E-D550-70C4-9F935D1948BC}"/>
              </a:ext>
            </a:extLst>
          </p:cNvPr>
          <p:cNvSpPr>
            <a:spLocks noGrp="1"/>
          </p:cNvSpPr>
          <p:nvPr>
            <p:ph type="title"/>
          </p:nvPr>
        </p:nvSpPr>
        <p:spPr/>
        <p:txBody>
          <a:bodyPr/>
          <a:lstStyle/>
          <a:p>
            <a:r>
              <a:rPr lang="en-GB" dirty="0"/>
              <a:t>Most IR system</a:t>
            </a:r>
          </a:p>
        </p:txBody>
      </p:sp>
      <p:pic>
        <p:nvPicPr>
          <p:cNvPr id="6" name="Content Placeholder 5">
            <a:extLst>
              <a:ext uri="{FF2B5EF4-FFF2-40B4-BE49-F238E27FC236}">
                <a16:creationId xmlns:a16="http://schemas.microsoft.com/office/drawing/2014/main" id="{5732F95A-E7E1-153C-A0D8-E18BB47D537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06807" y="1383523"/>
            <a:ext cx="7209609" cy="4752477"/>
          </a:xfrm>
        </p:spPr>
      </p:pic>
      <p:sp>
        <p:nvSpPr>
          <p:cNvPr id="4" name="Footer Placeholder 3">
            <a:extLst>
              <a:ext uri="{FF2B5EF4-FFF2-40B4-BE49-F238E27FC236}">
                <a16:creationId xmlns:a16="http://schemas.microsoft.com/office/drawing/2014/main" id="{2F9C15D5-C897-73CF-25C3-10C153700AAD}"/>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944716907"/>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B4C2-0AE5-C4E9-E6A4-1A6C9DDAFCEA}"/>
              </a:ext>
            </a:extLst>
          </p:cNvPr>
          <p:cNvSpPr>
            <a:spLocks noGrp="1"/>
          </p:cNvSpPr>
          <p:nvPr>
            <p:ph type="title"/>
          </p:nvPr>
        </p:nvSpPr>
        <p:spPr>
          <a:xfrm>
            <a:off x="827584" y="404664"/>
            <a:ext cx="8215064" cy="685800"/>
          </a:xfrm>
        </p:spPr>
        <p:txBody>
          <a:bodyPr/>
          <a:lstStyle/>
          <a:p>
            <a:r>
              <a:rPr lang="en-GB" sz="3200" dirty="0"/>
              <a:t>Recall-criticality and precision-criticality </a:t>
            </a:r>
          </a:p>
        </p:txBody>
      </p:sp>
      <p:sp>
        <p:nvSpPr>
          <p:cNvPr id="3" name="Content Placeholder 2">
            <a:extLst>
              <a:ext uri="{FF2B5EF4-FFF2-40B4-BE49-F238E27FC236}">
                <a16:creationId xmlns:a16="http://schemas.microsoft.com/office/drawing/2014/main" id="{5724CDAE-D5A8-157A-AEF9-61FB086E6D85}"/>
              </a:ext>
            </a:extLst>
          </p:cNvPr>
          <p:cNvSpPr>
            <a:spLocks noGrp="1"/>
          </p:cNvSpPr>
          <p:nvPr>
            <p:ph idx="1"/>
          </p:nvPr>
        </p:nvSpPr>
        <p:spPr>
          <a:xfrm>
            <a:off x="323528" y="1412776"/>
            <a:ext cx="8215064" cy="1440160"/>
          </a:xfrm>
        </p:spPr>
        <p:txBody>
          <a:bodyPr/>
          <a:lstStyle/>
          <a:p>
            <a:r>
              <a:rPr lang="en-GB" dirty="0"/>
              <a:t>Inverse relationship between precision and recall forces general systems to go for compromise between them </a:t>
            </a:r>
          </a:p>
          <a:p>
            <a:r>
              <a:rPr lang="en-GB" dirty="0"/>
              <a:t>But some </a:t>
            </a:r>
            <a:r>
              <a:rPr lang="en-GB" dirty="0">
                <a:solidFill>
                  <a:srgbClr val="00B050"/>
                </a:solidFill>
              </a:rPr>
              <a:t>tasks particularly need good precision </a:t>
            </a:r>
            <a:r>
              <a:rPr lang="en-GB" dirty="0"/>
              <a:t>whereas others need good recall:</a:t>
            </a:r>
          </a:p>
        </p:txBody>
      </p:sp>
      <p:sp>
        <p:nvSpPr>
          <p:cNvPr id="4" name="Footer Placeholder 3">
            <a:extLst>
              <a:ext uri="{FF2B5EF4-FFF2-40B4-BE49-F238E27FC236}">
                <a16:creationId xmlns:a16="http://schemas.microsoft.com/office/drawing/2014/main" id="{E062F84F-AF52-20E3-88DB-217B30ED2A89}"/>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B1DE4414-EEAA-5D86-98D4-E9FDBA7CAB0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99679" y="3023715"/>
            <a:ext cx="6744641" cy="3124636"/>
          </a:xfrm>
          <a:prstGeom prst="rect">
            <a:avLst/>
          </a:prstGeom>
        </p:spPr>
      </p:pic>
    </p:spTree>
    <p:extLst>
      <p:ext uri="{BB962C8B-B14F-4D97-AF65-F5344CB8AC3E}">
        <p14:creationId xmlns:p14="http://schemas.microsoft.com/office/powerpoint/2010/main" val="2021490527"/>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4A93-3219-A49E-1A42-55EACA1FCDCA}"/>
              </a:ext>
            </a:extLst>
          </p:cNvPr>
          <p:cNvSpPr>
            <a:spLocks noGrp="1"/>
          </p:cNvSpPr>
          <p:nvPr>
            <p:ph type="title"/>
          </p:nvPr>
        </p:nvSpPr>
        <p:spPr/>
        <p:txBody>
          <a:bodyPr/>
          <a:lstStyle/>
          <a:p>
            <a:r>
              <a:rPr lang="en-GB" dirty="0"/>
              <a:t>2. Ranked Return Evaluation</a:t>
            </a:r>
          </a:p>
        </p:txBody>
      </p:sp>
      <p:sp>
        <p:nvSpPr>
          <p:cNvPr id="3" name="Text Placeholder 2">
            <a:extLst>
              <a:ext uri="{FF2B5EF4-FFF2-40B4-BE49-F238E27FC236}">
                <a16:creationId xmlns:a16="http://schemas.microsoft.com/office/drawing/2014/main" id="{930DF8F4-54BC-7DAA-EC96-F4B661157EC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75175595"/>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D5FD-D361-3560-CCBB-E8A41C2E9449}"/>
              </a:ext>
            </a:extLst>
          </p:cNvPr>
          <p:cNvSpPr>
            <a:spLocks noGrp="1"/>
          </p:cNvSpPr>
          <p:nvPr>
            <p:ph type="title"/>
          </p:nvPr>
        </p:nvSpPr>
        <p:spPr>
          <a:xfrm>
            <a:off x="1331640" y="620688"/>
            <a:ext cx="7566992" cy="685800"/>
          </a:xfrm>
        </p:spPr>
        <p:txBody>
          <a:bodyPr/>
          <a:lstStyle/>
          <a:p>
            <a:r>
              <a:rPr lang="en-GB" sz="3200" dirty="0"/>
              <a:t>Moving from unranked to ranked evaluation</a:t>
            </a:r>
            <a:br>
              <a:rPr lang="en-GB" sz="3200" dirty="0"/>
            </a:br>
            <a:endParaRPr lang="en-GB" sz="3200" dirty="0"/>
          </a:p>
        </p:txBody>
      </p:sp>
      <p:sp>
        <p:nvSpPr>
          <p:cNvPr id="3" name="Content Placeholder 2">
            <a:extLst>
              <a:ext uri="{FF2B5EF4-FFF2-40B4-BE49-F238E27FC236}">
                <a16:creationId xmlns:a16="http://schemas.microsoft.com/office/drawing/2014/main" id="{3B6495DE-C5BD-BA97-BCAB-6882FF2D8D34}"/>
              </a:ext>
            </a:extLst>
          </p:cNvPr>
          <p:cNvSpPr>
            <a:spLocks noGrp="1"/>
          </p:cNvSpPr>
          <p:nvPr>
            <p:ph idx="1"/>
          </p:nvPr>
        </p:nvSpPr>
        <p:spPr/>
        <p:txBody>
          <a:bodyPr/>
          <a:lstStyle/>
          <a:p>
            <a:r>
              <a:rPr lang="en-GB" dirty="0"/>
              <a:t>Precision/recall/F1 are measures for unranked returns (set). </a:t>
            </a:r>
          </a:p>
          <a:p>
            <a:r>
              <a:rPr lang="en-GB" dirty="0"/>
              <a:t>We can easily turn Precision/recall/F1 measures into measures of ranked return (lists) </a:t>
            </a:r>
          </a:p>
          <a:p>
            <a:r>
              <a:rPr lang="en-GB" dirty="0"/>
              <a:t>By compute the set measure for each “prefix”: the top 1, top 2, top 3, top 4 etc results </a:t>
            </a:r>
          </a:p>
          <a:p>
            <a:r>
              <a:rPr lang="en-GB" dirty="0"/>
              <a:t>This is called Precision/Recall at Rank </a:t>
            </a:r>
          </a:p>
          <a:p>
            <a:r>
              <a:rPr lang="en-GB" dirty="0"/>
              <a:t>Rank statistics give some indication of how quickly user will find relevant documents from ranked list</a:t>
            </a:r>
          </a:p>
        </p:txBody>
      </p:sp>
      <p:sp>
        <p:nvSpPr>
          <p:cNvPr id="4" name="Footer Placeholder 3">
            <a:extLst>
              <a:ext uri="{FF2B5EF4-FFF2-40B4-BE49-F238E27FC236}">
                <a16:creationId xmlns:a16="http://schemas.microsoft.com/office/drawing/2014/main" id="{F5100A31-1568-4D62-9102-2E2BD6859868}"/>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388166400"/>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587B-DABF-2543-EE33-3E8F4BD77B9F}"/>
              </a:ext>
            </a:extLst>
          </p:cNvPr>
          <p:cNvSpPr>
            <a:spLocks noGrp="1"/>
          </p:cNvSpPr>
          <p:nvPr>
            <p:ph type="title"/>
          </p:nvPr>
        </p:nvSpPr>
        <p:spPr/>
        <p:txBody>
          <a:bodyPr/>
          <a:lstStyle/>
          <a:p>
            <a:r>
              <a:rPr lang="en-GB" dirty="0"/>
              <a:t>Precision/Recall @ Rank</a:t>
            </a:r>
          </a:p>
        </p:txBody>
      </p:sp>
      <p:sp>
        <p:nvSpPr>
          <p:cNvPr id="3" name="Content Placeholder 2">
            <a:extLst>
              <a:ext uri="{FF2B5EF4-FFF2-40B4-BE49-F238E27FC236}">
                <a16:creationId xmlns:a16="http://schemas.microsoft.com/office/drawing/2014/main" id="{32BE5CB9-F4B5-023C-A007-96B1B22757DC}"/>
              </a:ext>
            </a:extLst>
          </p:cNvPr>
          <p:cNvSpPr>
            <a:spLocks noGrp="1"/>
          </p:cNvSpPr>
          <p:nvPr>
            <p:ph idx="1"/>
          </p:nvPr>
        </p:nvSpPr>
        <p:spPr>
          <a:xfrm>
            <a:off x="2915816" y="3789040"/>
            <a:ext cx="5956920" cy="1682452"/>
          </a:xfrm>
        </p:spPr>
        <p:txBody>
          <a:bodyPr/>
          <a:lstStyle/>
          <a:p>
            <a:r>
              <a:rPr lang="en-GB" dirty="0"/>
              <a:t>Blue documents are relevant</a:t>
            </a:r>
          </a:p>
          <a:p>
            <a:r>
              <a:rPr lang="en-GB" dirty="0" err="1"/>
              <a:t>P@n</a:t>
            </a:r>
            <a:r>
              <a:rPr lang="en-GB" dirty="0"/>
              <a:t>: P@3=0.33, P@5=0.2, </a:t>
            </a:r>
            <a:r>
              <a:rPr lang="en-GB" dirty="0">
                <a:hlinkClick r:id="rId2"/>
              </a:rPr>
              <a:t>P@8=0.25</a:t>
            </a:r>
            <a:endParaRPr lang="en-GB" dirty="0"/>
          </a:p>
          <a:p>
            <a:r>
              <a:rPr lang="en-GB" dirty="0" err="1"/>
              <a:t>R@n</a:t>
            </a:r>
            <a:r>
              <a:rPr lang="en-GB" dirty="0"/>
              <a:t>: R@3=0.33, R@5=0.33, R@8=0.66  </a:t>
            </a:r>
          </a:p>
        </p:txBody>
      </p:sp>
      <p:sp>
        <p:nvSpPr>
          <p:cNvPr id="4" name="Footer Placeholder 3">
            <a:extLst>
              <a:ext uri="{FF2B5EF4-FFF2-40B4-BE49-F238E27FC236}">
                <a16:creationId xmlns:a16="http://schemas.microsoft.com/office/drawing/2014/main" id="{671E949B-B952-99B0-C822-5A02F6D75E13}"/>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37CBA797-17FB-BE95-CA27-FBD388D09E6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779253" y="1752394"/>
            <a:ext cx="1752845" cy="3562847"/>
          </a:xfrm>
          <a:prstGeom prst="rect">
            <a:avLst/>
          </a:prstGeom>
        </p:spPr>
      </p:pic>
      <p:pic>
        <p:nvPicPr>
          <p:cNvPr id="5" name="Picture 4">
            <a:extLst>
              <a:ext uri="{FF2B5EF4-FFF2-40B4-BE49-F238E27FC236}">
                <a16:creationId xmlns:a16="http://schemas.microsoft.com/office/drawing/2014/main" id="{3E51C03A-BB3F-0DDD-D2B5-60E0B394B9F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3288431" y="2348880"/>
            <a:ext cx="2605845" cy="812800"/>
          </a:xfrm>
          <a:prstGeom prst="rect">
            <a:avLst/>
          </a:prstGeom>
        </p:spPr>
      </p:pic>
    </p:spTree>
    <p:extLst>
      <p:ext uri="{BB962C8B-B14F-4D97-AF65-F5344CB8AC3E}">
        <p14:creationId xmlns:p14="http://schemas.microsoft.com/office/powerpoint/2010/main" val="3683838006"/>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BF59-6EAF-6F87-C917-200696D8FB67}"/>
              </a:ext>
            </a:extLst>
          </p:cNvPr>
          <p:cNvSpPr>
            <a:spLocks noGrp="1"/>
          </p:cNvSpPr>
          <p:nvPr>
            <p:ph type="title"/>
          </p:nvPr>
        </p:nvSpPr>
        <p:spPr/>
        <p:txBody>
          <a:bodyPr/>
          <a:lstStyle/>
          <a:p>
            <a:r>
              <a:rPr lang="en-GB" dirty="0"/>
              <a:t>A precision-recall curve</a:t>
            </a:r>
          </a:p>
        </p:txBody>
      </p:sp>
      <p:sp>
        <p:nvSpPr>
          <p:cNvPr id="3" name="Content Placeholder 2">
            <a:extLst>
              <a:ext uri="{FF2B5EF4-FFF2-40B4-BE49-F238E27FC236}">
                <a16:creationId xmlns:a16="http://schemas.microsoft.com/office/drawing/2014/main" id="{3BE027F8-06BF-0C7B-29F6-A1B1FC510A8B}"/>
              </a:ext>
            </a:extLst>
          </p:cNvPr>
          <p:cNvSpPr>
            <a:spLocks noGrp="1"/>
          </p:cNvSpPr>
          <p:nvPr>
            <p:ph idx="1"/>
          </p:nvPr>
        </p:nvSpPr>
        <p:spPr>
          <a:xfrm>
            <a:off x="395536" y="4365104"/>
            <a:ext cx="8064896" cy="1872208"/>
          </a:xfrm>
        </p:spPr>
        <p:txBody>
          <a:bodyPr/>
          <a:lstStyle/>
          <a:p>
            <a:r>
              <a:rPr lang="en-GB" dirty="0"/>
              <a:t>Each point corresponds to a result for the top </a:t>
            </a:r>
            <a:r>
              <a:rPr lang="en-GB" i="1" dirty="0"/>
              <a:t>k</a:t>
            </a:r>
            <a:r>
              <a:rPr lang="en-GB" dirty="0"/>
              <a:t> ranked hits (</a:t>
            </a:r>
            <a:r>
              <a:rPr lang="en-GB" i="1" dirty="0"/>
              <a:t>k</a:t>
            </a:r>
            <a:r>
              <a:rPr lang="en-GB" dirty="0"/>
              <a:t> = 1, 2, 3, 4, . . .)</a:t>
            </a:r>
          </a:p>
          <a:p>
            <a:r>
              <a:rPr lang="en-GB" dirty="0">
                <a:solidFill>
                  <a:srgbClr val="C00000"/>
                </a:solidFill>
              </a:rPr>
              <a:t>Interpolation (in red): Take maximum of all future points </a:t>
            </a:r>
          </a:p>
          <a:p>
            <a:r>
              <a:rPr lang="en-GB" dirty="0"/>
              <a:t>Rationale for interpolation: The user is willing to look at more stuff if both precision and recall get better.</a:t>
            </a:r>
          </a:p>
        </p:txBody>
      </p:sp>
      <p:sp>
        <p:nvSpPr>
          <p:cNvPr id="4" name="Footer Placeholder 3">
            <a:extLst>
              <a:ext uri="{FF2B5EF4-FFF2-40B4-BE49-F238E27FC236}">
                <a16:creationId xmlns:a16="http://schemas.microsoft.com/office/drawing/2014/main" id="{0ADFC5B3-DBEC-1A89-6757-0B7EC4FAA713}"/>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1290527E-76DC-8C5A-58F4-A772F8DE429D}"/>
              </a:ext>
            </a:extLst>
          </p:cNvPr>
          <p:cNvPicPr>
            <a:picLocks noChangeAspect="1"/>
          </p:cNvPicPr>
          <p:nvPr/>
        </p:nvPicPr>
        <p:blipFill>
          <a:blip r:embed="rId2"/>
          <a:stretch>
            <a:fillRect/>
          </a:stretch>
        </p:blipFill>
        <p:spPr>
          <a:xfrm>
            <a:off x="899592" y="1412777"/>
            <a:ext cx="5134692" cy="2952328"/>
          </a:xfrm>
          <a:prstGeom prst="rect">
            <a:avLst/>
          </a:prstGeom>
        </p:spPr>
      </p:pic>
      <p:sp>
        <p:nvSpPr>
          <p:cNvPr id="7" name="TextBox 6">
            <a:extLst>
              <a:ext uri="{FF2B5EF4-FFF2-40B4-BE49-F238E27FC236}">
                <a16:creationId xmlns:a16="http://schemas.microsoft.com/office/drawing/2014/main" id="{2B755C31-B23C-67F4-C599-C9FC6B3BA62B}"/>
              </a:ext>
            </a:extLst>
          </p:cNvPr>
          <p:cNvSpPr txBox="1"/>
          <p:nvPr/>
        </p:nvSpPr>
        <p:spPr>
          <a:xfrm>
            <a:off x="3466938" y="1430985"/>
            <a:ext cx="5143662" cy="830997"/>
          </a:xfrm>
          <a:prstGeom prst="rect">
            <a:avLst/>
          </a:prstGeom>
          <a:noFill/>
        </p:spPr>
        <p:txBody>
          <a:bodyPr wrap="square" rtlCol="0">
            <a:spAutoFit/>
          </a:bodyPr>
          <a:lstStyle/>
          <a:p>
            <a:r>
              <a:rPr lang="en-GB" sz="1600" b="0" dirty="0"/>
              <a:t>For each set (</a:t>
            </a:r>
            <a:r>
              <a:rPr lang="en-GB" sz="1600" b="0" i="1" dirty="0"/>
              <a:t>k</a:t>
            </a:r>
            <a:r>
              <a:rPr lang="en-GB" sz="1600" b="0" dirty="0"/>
              <a:t>=1,2,…), plot precision and recall values.</a:t>
            </a:r>
          </a:p>
          <a:p>
            <a:endParaRPr lang="en-GB" sz="1600" b="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1E9A128-8CCF-BE56-AB33-D52C01318CDC}"/>
                  </a:ext>
                </a:extLst>
              </p:cNvPr>
              <p:cNvSpPr txBox="1"/>
              <p:nvPr/>
            </p:nvSpPr>
            <p:spPr>
              <a:xfrm>
                <a:off x="5105400" y="1990103"/>
                <a:ext cx="3715072" cy="1820307"/>
              </a:xfrm>
              <a:prstGeom prst="rect">
                <a:avLst/>
              </a:prstGeom>
              <a:noFill/>
            </p:spPr>
            <p:txBody>
              <a:bodyPr wrap="square">
                <a:spAutoFit/>
              </a:bodyPr>
              <a:lstStyle/>
              <a:p>
                <a:r>
                  <a:rPr lang="en-GB" sz="1600" b="0" dirty="0"/>
                  <a:t>have a distinctive saw-tooth shape: if the </a:t>
                </a:r>
                <a14:m>
                  <m:oMath xmlns:m="http://schemas.openxmlformats.org/officeDocument/2006/math">
                    <m:sSup>
                      <m:sSupPr>
                        <m:ctrlPr>
                          <a:rPr lang="en-GB" sz="1600" b="0" i="1" smtClean="0">
                            <a:latin typeface="Cambria Math" panose="02040503050406030204" pitchFamily="18" charset="0"/>
                          </a:rPr>
                        </m:ctrlPr>
                      </m:sSupPr>
                      <m:e>
                        <m:r>
                          <m:rPr>
                            <m:nor/>
                          </m:rPr>
                          <a:rPr lang="en-GB" sz="1600" b="0" dirty="0"/>
                          <m:t>(</m:t>
                        </m:r>
                        <m:r>
                          <m:rPr>
                            <m:nor/>
                          </m:rPr>
                          <a:rPr lang="en-GB" sz="1600" b="0" i="1" dirty="0"/>
                          <m:t>k</m:t>
                        </m:r>
                        <m:r>
                          <m:rPr>
                            <m:nor/>
                          </m:rPr>
                          <a:rPr lang="en-GB" sz="1600" b="0" dirty="0"/>
                          <m:t> + 1)</m:t>
                        </m:r>
                      </m:e>
                      <m:sup>
                        <m:r>
                          <a:rPr lang="en-GB" sz="1600" b="0" i="1" smtClean="0">
                            <a:latin typeface="Cambria Math" panose="02040503050406030204" pitchFamily="18" charset="0"/>
                          </a:rPr>
                          <m:t>𝑡h</m:t>
                        </m:r>
                      </m:sup>
                    </m:sSup>
                  </m:oMath>
                </a14:m>
                <a:r>
                  <a:rPr lang="en-GB" sz="1600" b="0" dirty="0"/>
                  <a:t> document retrieved is nonrelevant then recall is the same as for the top </a:t>
                </a:r>
                <a:r>
                  <a:rPr lang="en-GB" sz="1600" b="0" i="1" dirty="0"/>
                  <a:t>k</a:t>
                </a:r>
                <a:r>
                  <a:rPr lang="en-GB" sz="1600" b="0" dirty="0"/>
                  <a:t> documents, but precision has dropped. If it is relevant, then both precision and recall increase, and the curve jags up and to the right.</a:t>
                </a:r>
              </a:p>
            </p:txBody>
          </p:sp>
        </mc:Choice>
        <mc:Fallback xmlns="">
          <p:sp>
            <p:nvSpPr>
              <p:cNvPr id="9" name="TextBox 8">
                <a:extLst>
                  <a:ext uri="{FF2B5EF4-FFF2-40B4-BE49-F238E27FC236}">
                    <a16:creationId xmlns:a16="http://schemas.microsoft.com/office/drawing/2014/main" id="{01E9A128-8CCF-BE56-AB33-D52C01318CDC}"/>
                  </a:ext>
                </a:extLst>
              </p:cNvPr>
              <p:cNvSpPr txBox="1">
                <a:spLocks noRot="1" noChangeAspect="1" noMove="1" noResize="1" noEditPoints="1" noAdjustHandles="1" noChangeArrowheads="1" noChangeShapeType="1" noTextEdit="1"/>
              </p:cNvSpPr>
              <p:nvPr/>
            </p:nvSpPr>
            <p:spPr>
              <a:xfrm>
                <a:off x="5105400" y="1990103"/>
                <a:ext cx="3715072" cy="1820307"/>
              </a:xfrm>
              <a:prstGeom prst="rect">
                <a:avLst/>
              </a:prstGeom>
              <a:blipFill>
                <a:blip r:embed="rId3"/>
                <a:stretch>
                  <a:fillRect l="-985" t="-1003" r="-2627" b="-3344"/>
                </a:stretch>
              </a:blipFill>
            </p:spPr>
            <p:txBody>
              <a:bodyPr/>
              <a:lstStyle/>
              <a:p>
                <a:r>
                  <a:rPr lang="en-GB">
                    <a:noFill/>
                  </a:rPr>
                  <a:t> </a:t>
                </a:r>
              </a:p>
            </p:txBody>
          </p:sp>
        </mc:Fallback>
      </mc:AlternateContent>
    </p:spTree>
    <p:extLst>
      <p:ext uri="{BB962C8B-B14F-4D97-AF65-F5344CB8AC3E}">
        <p14:creationId xmlns:p14="http://schemas.microsoft.com/office/powerpoint/2010/main" val="1986167184"/>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2E46-2F1F-C476-314C-DC47ABDA11C4}"/>
              </a:ext>
            </a:extLst>
          </p:cNvPr>
          <p:cNvSpPr>
            <a:spLocks noGrp="1"/>
          </p:cNvSpPr>
          <p:nvPr>
            <p:ph type="title"/>
          </p:nvPr>
        </p:nvSpPr>
        <p:spPr>
          <a:xfrm>
            <a:off x="1259632" y="373856"/>
            <a:ext cx="7350968" cy="685800"/>
          </a:xfrm>
        </p:spPr>
        <p:txBody>
          <a:bodyPr/>
          <a:lstStyle/>
          <a:p>
            <a:r>
              <a:rPr lang="en-GB" dirty="0"/>
              <a:t>Precision at Recall </a:t>
            </a:r>
            <a:r>
              <a:rPr lang="en-GB" i="1" dirty="0" err="1"/>
              <a:t>p@r</a:t>
            </a:r>
            <a:endParaRPr lang="en-GB" i="1" dirty="0"/>
          </a:p>
        </p:txBody>
      </p:sp>
      <p:pic>
        <p:nvPicPr>
          <p:cNvPr id="6" name="Content Placeholder 5">
            <a:extLst>
              <a:ext uri="{FF2B5EF4-FFF2-40B4-BE49-F238E27FC236}">
                <a16:creationId xmlns:a16="http://schemas.microsoft.com/office/drawing/2014/main" id="{B10B8A58-917B-E291-AB8B-370DF0E38289}"/>
              </a:ext>
            </a:extLst>
          </p:cNvPr>
          <p:cNvPicPr>
            <a:picLocks noGrp="1" noChangeAspect="1"/>
          </p:cNvPicPr>
          <p:nvPr>
            <p:ph idx="1"/>
          </p:nvPr>
        </p:nvPicPr>
        <p:blipFill>
          <a:blip r:embed="rId2"/>
          <a:stretch>
            <a:fillRect/>
          </a:stretch>
        </p:blipFill>
        <p:spPr>
          <a:xfrm>
            <a:off x="1070694" y="1844824"/>
            <a:ext cx="2019582" cy="3543795"/>
          </a:xfrm>
        </p:spPr>
      </p:pic>
      <p:sp>
        <p:nvSpPr>
          <p:cNvPr id="4" name="Footer Placeholder 3">
            <a:extLst>
              <a:ext uri="{FF2B5EF4-FFF2-40B4-BE49-F238E27FC236}">
                <a16:creationId xmlns:a16="http://schemas.microsoft.com/office/drawing/2014/main" id="{4D9FFA87-3D46-9977-3311-2D47BBCAF04B}"/>
              </a:ext>
            </a:extLst>
          </p:cNvPr>
          <p:cNvSpPr>
            <a:spLocks noGrp="1"/>
          </p:cNvSpPr>
          <p:nvPr>
            <p:ph type="ftr" sz="quarter" idx="11"/>
          </p:nvPr>
        </p:nvSpPr>
        <p:spPr/>
        <p:txBody>
          <a:bodyPr/>
          <a:lstStyle/>
          <a:p>
            <a:pPr algn="l"/>
            <a:r>
              <a:rPr lang="en-GB"/>
              <a:t>CIS041-3 Advanced Information Technology</a:t>
            </a:r>
            <a:endParaRPr lang="en-US" dirty="0"/>
          </a:p>
        </p:txBody>
      </p:sp>
      <p:pic>
        <p:nvPicPr>
          <p:cNvPr id="8" name="Picture 7">
            <a:extLst>
              <a:ext uri="{FF2B5EF4-FFF2-40B4-BE49-F238E27FC236}">
                <a16:creationId xmlns:a16="http://schemas.microsoft.com/office/drawing/2014/main" id="{3C3C0D47-0893-2876-6623-ADBE9AFF77B4}"/>
              </a:ext>
            </a:extLst>
          </p:cNvPr>
          <p:cNvPicPr>
            <a:picLocks noChangeAspect="1"/>
          </p:cNvPicPr>
          <p:nvPr/>
        </p:nvPicPr>
        <p:blipFill>
          <a:blip r:embed="rId3"/>
          <a:stretch>
            <a:fillRect/>
          </a:stretch>
        </p:blipFill>
        <p:spPr>
          <a:xfrm>
            <a:off x="3851920" y="3445371"/>
            <a:ext cx="3419952" cy="2229161"/>
          </a:xfrm>
          <a:prstGeom prst="rect">
            <a:avLst/>
          </a:prstGeom>
        </p:spPr>
      </p:pic>
      <p:sp>
        <p:nvSpPr>
          <p:cNvPr id="9" name="TextBox 8">
            <a:extLst>
              <a:ext uri="{FF2B5EF4-FFF2-40B4-BE49-F238E27FC236}">
                <a16:creationId xmlns:a16="http://schemas.microsoft.com/office/drawing/2014/main" id="{125AD260-B51B-19E8-3A75-A057CBF6AAFB}"/>
              </a:ext>
            </a:extLst>
          </p:cNvPr>
          <p:cNvSpPr txBox="1"/>
          <p:nvPr/>
        </p:nvSpPr>
        <p:spPr>
          <a:xfrm>
            <a:off x="3423441" y="1327252"/>
            <a:ext cx="5112568" cy="769441"/>
          </a:xfrm>
          <a:prstGeom prst="rect">
            <a:avLst/>
          </a:prstGeom>
          <a:noFill/>
        </p:spPr>
        <p:txBody>
          <a:bodyPr wrap="square" rtlCol="0">
            <a:spAutoFit/>
          </a:bodyPr>
          <a:lstStyle/>
          <a:p>
            <a:r>
              <a:rPr lang="en-GB" dirty="0"/>
              <a:t>Two systems S1 and S2 can be compared with </a:t>
            </a:r>
            <a:r>
              <a:rPr lang="en-GB" i="1" dirty="0"/>
              <a:t>p</a:t>
            </a:r>
            <a:r>
              <a:rPr lang="en-GB" dirty="0"/>
              <a:t> at certain </a:t>
            </a:r>
            <a:r>
              <a:rPr lang="en-GB" i="1" dirty="0"/>
              <a:t>r</a:t>
            </a:r>
            <a:r>
              <a:rPr lang="en-GB" dirty="0"/>
              <a:t>.</a:t>
            </a:r>
          </a:p>
        </p:txBody>
      </p:sp>
      <p:sp>
        <p:nvSpPr>
          <p:cNvPr id="3" name="TextBox 2">
            <a:extLst>
              <a:ext uri="{FF2B5EF4-FFF2-40B4-BE49-F238E27FC236}">
                <a16:creationId xmlns:a16="http://schemas.microsoft.com/office/drawing/2014/main" id="{2DFADCF4-8E31-05B7-F9DF-C4A43EE97B1C}"/>
              </a:ext>
            </a:extLst>
          </p:cNvPr>
          <p:cNvSpPr txBox="1"/>
          <p:nvPr/>
        </p:nvSpPr>
        <p:spPr>
          <a:xfrm>
            <a:off x="3491880" y="2277017"/>
            <a:ext cx="5112568" cy="1323439"/>
          </a:xfrm>
          <a:prstGeom prst="rect">
            <a:avLst/>
          </a:prstGeom>
          <a:noFill/>
        </p:spPr>
        <p:txBody>
          <a:bodyPr wrap="square" rtlCol="0">
            <a:spAutoFit/>
          </a:bodyPr>
          <a:lstStyle/>
          <a:p>
            <a:r>
              <a:rPr lang="en-GB" sz="1600" b="0" dirty="0"/>
              <a:t>S1: r reaches 0.2 at the first return, so when r=0.2, p=1/1 = 1;</a:t>
            </a:r>
          </a:p>
          <a:p>
            <a:r>
              <a:rPr lang="en-GB" sz="1600" b="0" dirty="0"/>
              <a:t>S2: r reaches 0.2 at the second return, so when r=0.2, p=1/2 = 0.5;</a:t>
            </a:r>
          </a:p>
          <a:p>
            <a:endParaRPr lang="en-GB" sz="1600" b="0" dirty="0"/>
          </a:p>
        </p:txBody>
      </p:sp>
    </p:spTree>
    <p:extLst>
      <p:ext uri="{BB962C8B-B14F-4D97-AF65-F5344CB8AC3E}">
        <p14:creationId xmlns:p14="http://schemas.microsoft.com/office/powerpoint/2010/main" val="36170477"/>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09CD-4396-9ED2-E000-154E6E30FACE}"/>
              </a:ext>
            </a:extLst>
          </p:cNvPr>
          <p:cNvSpPr>
            <a:spLocks noGrp="1"/>
          </p:cNvSpPr>
          <p:nvPr>
            <p:ph type="title"/>
          </p:nvPr>
        </p:nvSpPr>
        <p:spPr>
          <a:xfrm>
            <a:off x="919808" y="332656"/>
            <a:ext cx="8215064" cy="685800"/>
          </a:xfrm>
        </p:spPr>
        <p:txBody>
          <a:bodyPr/>
          <a:lstStyle/>
          <a:p>
            <a:r>
              <a:rPr lang="en-GB" sz="3200" dirty="0"/>
              <a:t>Averaged 11-point precision/recall graph</a:t>
            </a:r>
          </a:p>
        </p:txBody>
      </p:sp>
      <p:pic>
        <p:nvPicPr>
          <p:cNvPr id="6" name="Content Placeholder 5">
            <a:extLst>
              <a:ext uri="{FF2B5EF4-FFF2-40B4-BE49-F238E27FC236}">
                <a16:creationId xmlns:a16="http://schemas.microsoft.com/office/drawing/2014/main" id="{EBB425D9-BEC9-972C-0E10-FAC829BE2713}"/>
              </a:ext>
            </a:extLst>
          </p:cNvPr>
          <p:cNvPicPr>
            <a:picLocks noGrp="1" noChangeAspect="1"/>
          </p:cNvPicPr>
          <p:nvPr>
            <p:ph idx="1"/>
          </p:nvPr>
        </p:nvPicPr>
        <p:blipFill>
          <a:blip r:embed="rId2"/>
          <a:stretch>
            <a:fillRect/>
          </a:stretch>
        </p:blipFill>
        <p:spPr>
          <a:xfrm>
            <a:off x="251520" y="2023110"/>
            <a:ext cx="7769985" cy="4461598"/>
          </a:xfrm>
        </p:spPr>
      </p:pic>
      <p:sp>
        <p:nvSpPr>
          <p:cNvPr id="4" name="Footer Placeholder 3">
            <a:extLst>
              <a:ext uri="{FF2B5EF4-FFF2-40B4-BE49-F238E27FC236}">
                <a16:creationId xmlns:a16="http://schemas.microsoft.com/office/drawing/2014/main" id="{383EB616-7935-AC9D-7472-BDC80F113586}"/>
              </a:ext>
            </a:extLst>
          </p:cNvPr>
          <p:cNvSpPr>
            <a:spLocks noGrp="1"/>
          </p:cNvSpPr>
          <p:nvPr>
            <p:ph type="ftr" sz="quarter" idx="11"/>
          </p:nvPr>
        </p:nvSpPr>
        <p:spPr/>
        <p:txBody>
          <a:bodyPr/>
          <a:lstStyle/>
          <a:p>
            <a:pPr algn="l"/>
            <a:r>
              <a:rPr lang="en-GB"/>
              <a:t>CIS041-3 Advanced Information Technology</a:t>
            </a:r>
            <a:endParaRPr lang="en-US" dirty="0"/>
          </a:p>
        </p:txBody>
      </p:sp>
      <p:sp>
        <p:nvSpPr>
          <p:cNvPr id="7" name="TextBox 6">
            <a:extLst>
              <a:ext uri="{FF2B5EF4-FFF2-40B4-BE49-F238E27FC236}">
                <a16:creationId xmlns:a16="http://schemas.microsoft.com/office/drawing/2014/main" id="{A4313D13-6C8E-B356-BA36-F31DF87B2BF4}"/>
              </a:ext>
            </a:extLst>
          </p:cNvPr>
          <p:cNvSpPr txBox="1"/>
          <p:nvPr/>
        </p:nvSpPr>
        <p:spPr>
          <a:xfrm>
            <a:off x="1967000" y="1429056"/>
            <a:ext cx="6925480" cy="769441"/>
          </a:xfrm>
          <a:prstGeom prst="rect">
            <a:avLst/>
          </a:prstGeom>
          <a:noFill/>
        </p:spPr>
        <p:txBody>
          <a:bodyPr wrap="square" rtlCol="0">
            <a:spAutoFit/>
          </a:bodyPr>
          <a:lstStyle/>
          <a:p>
            <a:r>
              <a:rPr lang="en-GB" dirty="0"/>
              <a:t>Compute interpolated precision at recall (</a:t>
            </a:r>
            <a:r>
              <a:rPr lang="en-GB" i="1" dirty="0" err="1"/>
              <a:t>p</a:t>
            </a:r>
            <a:r>
              <a:rPr lang="en-GB" dirty="0" err="1"/>
              <a:t>@</a:t>
            </a:r>
            <a:r>
              <a:rPr lang="en-GB" i="1" dirty="0" err="1"/>
              <a:t>r</a:t>
            </a:r>
            <a:r>
              <a:rPr lang="en-GB" dirty="0"/>
              <a:t>) levels 0.0, 0.1, 0.2, …, 1.0</a:t>
            </a:r>
          </a:p>
        </p:txBody>
      </p:sp>
      <p:sp>
        <p:nvSpPr>
          <p:cNvPr id="9" name="TextBox 8">
            <a:extLst>
              <a:ext uri="{FF2B5EF4-FFF2-40B4-BE49-F238E27FC236}">
                <a16:creationId xmlns:a16="http://schemas.microsoft.com/office/drawing/2014/main" id="{64F59F54-8371-5CD1-D975-051B0689A821}"/>
              </a:ext>
            </a:extLst>
          </p:cNvPr>
          <p:cNvSpPr txBox="1"/>
          <p:nvPr/>
        </p:nvSpPr>
        <p:spPr>
          <a:xfrm>
            <a:off x="2660349" y="2304426"/>
            <a:ext cx="5688632" cy="769441"/>
          </a:xfrm>
          <a:prstGeom prst="rect">
            <a:avLst/>
          </a:prstGeom>
          <a:noFill/>
        </p:spPr>
        <p:txBody>
          <a:bodyPr wrap="square">
            <a:spAutoFit/>
          </a:bodyPr>
          <a:lstStyle/>
          <a:p>
            <a:pPr marL="342900" indent="-342900">
              <a:buFont typeface="Arial" panose="020B0604020202020204" pitchFamily="34" charset="0"/>
              <a:buChar char="•"/>
            </a:pPr>
            <a:r>
              <a:rPr lang="en-GB" dirty="0"/>
              <a:t>Do this for each of the queries in the evaluation benchmark</a:t>
            </a:r>
          </a:p>
        </p:txBody>
      </p:sp>
      <p:sp>
        <p:nvSpPr>
          <p:cNvPr id="10" name="TextBox 9">
            <a:extLst>
              <a:ext uri="{FF2B5EF4-FFF2-40B4-BE49-F238E27FC236}">
                <a16:creationId xmlns:a16="http://schemas.microsoft.com/office/drawing/2014/main" id="{29F05658-AB21-B63F-4157-A2C7DF5F2EEE}"/>
              </a:ext>
            </a:extLst>
          </p:cNvPr>
          <p:cNvSpPr txBox="1"/>
          <p:nvPr/>
        </p:nvSpPr>
        <p:spPr>
          <a:xfrm>
            <a:off x="3131840" y="3078713"/>
            <a:ext cx="5688632" cy="430887"/>
          </a:xfrm>
          <a:prstGeom prst="rect">
            <a:avLst/>
          </a:prstGeom>
          <a:noFill/>
        </p:spPr>
        <p:txBody>
          <a:bodyPr wrap="square">
            <a:spAutoFit/>
          </a:bodyPr>
          <a:lstStyle/>
          <a:p>
            <a:pPr marL="342900" indent="-342900">
              <a:buFont typeface="Arial" panose="020B0604020202020204" pitchFamily="34" charset="0"/>
              <a:buChar char="•"/>
            </a:pPr>
            <a:r>
              <a:rPr lang="en-GB" dirty="0"/>
              <a:t>Average all </a:t>
            </a:r>
            <a:r>
              <a:rPr lang="en-GB" i="1" dirty="0"/>
              <a:t>p</a:t>
            </a:r>
            <a:r>
              <a:rPr lang="en-GB" dirty="0"/>
              <a:t> over queries</a:t>
            </a:r>
          </a:p>
        </p:txBody>
      </p:sp>
      <p:sp>
        <p:nvSpPr>
          <p:cNvPr id="13" name="TextBox 12">
            <a:extLst>
              <a:ext uri="{FF2B5EF4-FFF2-40B4-BE49-F238E27FC236}">
                <a16:creationId xmlns:a16="http://schemas.microsoft.com/office/drawing/2014/main" id="{49E14E68-7F98-D3F8-5FEB-E80D52A2D8DE}"/>
              </a:ext>
            </a:extLst>
          </p:cNvPr>
          <p:cNvSpPr txBox="1"/>
          <p:nvPr/>
        </p:nvSpPr>
        <p:spPr>
          <a:xfrm>
            <a:off x="4175736" y="3675930"/>
            <a:ext cx="4644736" cy="1015663"/>
          </a:xfrm>
          <a:prstGeom prst="rect">
            <a:avLst/>
          </a:prstGeom>
          <a:noFill/>
        </p:spPr>
        <p:txBody>
          <a:bodyPr wrap="square">
            <a:spAutoFit/>
          </a:bodyPr>
          <a:lstStyle/>
          <a:p>
            <a:pPr marL="342900" indent="-342900">
              <a:buFont typeface="Arial" panose="020B0604020202020204" pitchFamily="34" charset="0"/>
              <a:buChar char="•"/>
            </a:pPr>
            <a:r>
              <a:rPr lang="en-GB" sz="2000" dirty="0"/>
              <a:t>The curve is typical of performance levels at </a:t>
            </a:r>
            <a:r>
              <a:rPr lang="en-GB" sz="2000" dirty="0">
                <a:solidFill>
                  <a:srgbClr val="C00000"/>
                </a:solidFill>
              </a:rPr>
              <a:t>TREC ( next slide)</a:t>
            </a:r>
          </a:p>
        </p:txBody>
      </p:sp>
    </p:spTree>
    <p:extLst>
      <p:ext uri="{BB962C8B-B14F-4D97-AF65-F5344CB8AC3E}">
        <p14:creationId xmlns:p14="http://schemas.microsoft.com/office/powerpoint/2010/main" val="81428981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BF7B-AC57-2E8C-051A-6E6A2DA18BC7}"/>
              </a:ext>
            </a:extLst>
          </p:cNvPr>
          <p:cNvSpPr>
            <a:spLocks noGrp="1"/>
          </p:cNvSpPr>
          <p:nvPr>
            <p:ph type="title"/>
          </p:nvPr>
        </p:nvSpPr>
        <p:spPr/>
        <p:txBody>
          <a:bodyPr/>
          <a:lstStyle/>
          <a:p>
            <a:r>
              <a:rPr lang="en-GB" dirty="0"/>
              <a:t>*TREC</a:t>
            </a:r>
          </a:p>
        </p:txBody>
      </p:sp>
      <p:sp>
        <p:nvSpPr>
          <p:cNvPr id="3" name="Content Placeholder 2">
            <a:extLst>
              <a:ext uri="{FF2B5EF4-FFF2-40B4-BE49-F238E27FC236}">
                <a16:creationId xmlns:a16="http://schemas.microsoft.com/office/drawing/2014/main" id="{A5861F98-E16F-0F00-DC83-95F87D41DEAC}"/>
              </a:ext>
            </a:extLst>
          </p:cNvPr>
          <p:cNvSpPr>
            <a:spLocks noGrp="1"/>
          </p:cNvSpPr>
          <p:nvPr>
            <p:ph idx="1"/>
          </p:nvPr>
        </p:nvSpPr>
        <p:spPr>
          <a:xfrm>
            <a:off x="417968" y="1412776"/>
            <a:ext cx="8215064" cy="4680520"/>
          </a:xfrm>
        </p:spPr>
        <p:txBody>
          <a:bodyPr/>
          <a:lstStyle/>
          <a:p>
            <a:r>
              <a:rPr lang="en-GB" dirty="0"/>
              <a:t>TREC - Text Retrieval Conference. </a:t>
            </a:r>
            <a:r>
              <a:rPr lang="en-GB" sz="2200" dirty="0"/>
              <a:t>The U.S. National Institute of Standards and Technology (NIST) has run a large IR test bed evaluation series since 1992. Within this framework, there have been many tracks over a range of different test collections, but the best known test collections are the ones used for the TREC Ad Hoc track during the first 8 TREC evaluations between 1992 and 1999. In total, these test collections comprise 6 CDs containing 1.89 million documents (mainly, but not exclusively, newswire articles) and relevance judgments for 450 information needs, which are called topics and specified in detailed text passages. Individual test collections are defined over different subsets of this data. The early TRECs each consisted of 50 information needs, evaluated over different but overlapping sets of documents</a:t>
            </a:r>
            <a:r>
              <a:rPr lang="en-GB" dirty="0"/>
              <a:t>. (more later slide 39)</a:t>
            </a:r>
          </a:p>
        </p:txBody>
      </p:sp>
      <p:sp>
        <p:nvSpPr>
          <p:cNvPr id="4" name="Footer Placeholder 3">
            <a:extLst>
              <a:ext uri="{FF2B5EF4-FFF2-40B4-BE49-F238E27FC236}">
                <a16:creationId xmlns:a16="http://schemas.microsoft.com/office/drawing/2014/main" id="{C3A2AC0A-1701-EC1E-ACAF-0F11569A3663}"/>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524217599"/>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E49D-D69B-4934-7E7D-1A3D2F89631E}"/>
              </a:ext>
            </a:extLst>
          </p:cNvPr>
          <p:cNvSpPr>
            <a:spLocks noGrp="1"/>
          </p:cNvSpPr>
          <p:nvPr>
            <p:ph type="title"/>
          </p:nvPr>
        </p:nvSpPr>
        <p:spPr/>
        <p:txBody>
          <a:bodyPr/>
          <a:lstStyle/>
          <a:p>
            <a:r>
              <a:rPr lang="en-GB" dirty="0"/>
              <a:t>Averaged 11-point precision more formally</a:t>
            </a:r>
          </a:p>
        </p:txBody>
      </p:sp>
      <p:sp>
        <p:nvSpPr>
          <p:cNvPr id="4" name="Footer Placeholder 3">
            <a:extLst>
              <a:ext uri="{FF2B5EF4-FFF2-40B4-BE49-F238E27FC236}">
                <a16:creationId xmlns:a16="http://schemas.microsoft.com/office/drawing/2014/main" id="{ABA256C5-19D0-07C4-63BF-EA51F6F2D2B4}"/>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4C07E49E-9FBF-2574-7684-B716D4914867}"/>
              </a:ext>
            </a:extLst>
          </p:cNvPr>
          <p:cNvPicPr>
            <a:picLocks noChangeAspect="1"/>
          </p:cNvPicPr>
          <p:nvPr/>
        </p:nvPicPr>
        <p:blipFill>
          <a:blip r:embed="rId2"/>
          <a:stretch>
            <a:fillRect/>
          </a:stretch>
        </p:blipFill>
        <p:spPr>
          <a:xfrm>
            <a:off x="2483768" y="1408532"/>
            <a:ext cx="3486637" cy="1095528"/>
          </a:xfrm>
          <a:prstGeom prst="rect">
            <a:avLst/>
          </a:prstGeom>
        </p:spPr>
      </p:pic>
      <p:pic>
        <p:nvPicPr>
          <p:cNvPr id="10" name="Picture 9">
            <a:extLst>
              <a:ext uri="{FF2B5EF4-FFF2-40B4-BE49-F238E27FC236}">
                <a16:creationId xmlns:a16="http://schemas.microsoft.com/office/drawing/2014/main" id="{2B4329F6-59DA-4970-6B66-294F9803052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290179" y="2491597"/>
            <a:ext cx="6563641" cy="314369"/>
          </a:xfrm>
          <a:prstGeom prst="rect">
            <a:avLst/>
          </a:prstGeom>
        </p:spPr>
      </p:pic>
      <p:pic>
        <p:nvPicPr>
          <p:cNvPr id="12" name="Picture 11">
            <a:extLst>
              <a:ext uri="{FF2B5EF4-FFF2-40B4-BE49-F238E27FC236}">
                <a16:creationId xmlns:a16="http://schemas.microsoft.com/office/drawing/2014/main" id="{E9D27CA7-85D0-6635-067D-EDE2331BD953}"/>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t="13860"/>
          <a:stretch/>
        </p:blipFill>
        <p:spPr>
          <a:xfrm>
            <a:off x="913888" y="3117483"/>
            <a:ext cx="7316221" cy="2880320"/>
          </a:xfrm>
          <a:prstGeom prst="rect">
            <a:avLst/>
          </a:prstGeom>
        </p:spPr>
      </p:pic>
    </p:spTree>
    <p:extLst>
      <p:ext uri="{BB962C8B-B14F-4D97-AF65-F5344CB8AC3E}">
        <p14:creationId xmlns:p14="http://schemas.microsoft.com/office/powerpoint/2010/main" val="307585307"/>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C448-6B58-F4FC-661F-CEA982556099}"/>
              </a:ext>
            </a:extLst>
          </p:cNvPr>
          <p:cNvSpPr>
            <a:spLocks noGrp="1"/>
          </p:cNvSpPr>
          <p:nvPr>
            <p:ph type="title"/>
          </p:nvPr>
        </p:nvSpPr>
        <p:spPr>
          <a:xfrm>
            <a:off x="971600" y="277788"/>
            <a:ext cx="7855024" cy="685800"/>
          </a:xfrm>
        </p:spPr>
        <p:txBody>
          <a:bodyPr/>
          <a:lstStyle/>
          <a:p>
            <a:r>
              <a:rPr lang="en-GB" dirty="0"/>
              <a:t>Averaged 11-point precision values</a:t>
            </a:r>
          </a:p>
        </p:txBody>
      </p:sp>
      <p:sp>
        <p:nvSpPr>
          <p:cNvPr id="3" name="Content Placeholder 2">
            <a:extLst>
              <a:ext uri="{FF2B5EF4-FFF2-40B4-BE49-F238E27FC236}">
                <a16:creationId xmlns:a16="http://schemas.microsoft.com/office/drawing/2014/main" id="{4116124A-5947-FDE7-CE19-980C0625D54F}"/>
              </a:ext>
            </a:extLst>
          </p:cNvPr>
          <p:cNvSpPr>
            <a:spLocks noGrp="1"/>
          </p:cNvSpPr>
          <p:nvPr>
            <p:ph idx="1"/>
          </p:nvPr>
        </p:nvSpPr>
        <p:spPr>
          <a:xfrm>
            <a:off x="3779912" y="1880828"/>
            <a:ext cx="4758680" cy="3096344"/>
          </a:xfrm>
        </p:spPr>
        <p:txBody>
          <a:bodyPr/>
          <a:lstStyle/>
          <a:p>
            <a:r>
              <a:rPr lang="en-GB" dirty="0"/>
              <a:t>Averaged 11-point precision/recall values across 50 queries for a representative TREC system</a:t>
            </a:r>
          </a:p>
          <a:p>
            <a:r>
              <a:rPr lang="en-GB" dirty="0"/>
              <a:t>The graph is shown at slides 28</a:t>
            </a:r>
          </a:p>
          <a:p>
            <a:r>
              <a:rPr lang="en-GB" dirty="0"/>
              <a:t>The Mean Average Precision (MAP next slide) for this system is 0.2553.</a:t>
            </a:r>
          </a:p>
        </p:txBody>
      </p:sp>
      <p:sp>
        <p:nvSpPr>
          <p:cNvPr id="4" name="Footer Placeholder 3">
            <a:extLst>
              <a:ext uri="{FF2B5EF4-FFF2-40B4-BE49-F238E27FC236}">
                <a16:creationId xmlns:a16="http://schemas.microsoft.com/office/drawing/2014/main" id="{7A5EC43D-66F7-80A3-52D4-87907FA12FA0}"/>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FBCE4E9B-940F-E00F-D68B-50AAE5FD4D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22271" y="1859264"/>
            <a:ext cx="2400635" cy="3543795"/>
          </a:xfrm>
          <a:prstGeom prst="rect">
            <a:avLst/>
          </a:prstGeom>
        </p:spPr>
      </p:pic>
    </p:spTree>
    <p:extLst>
      <p:ext uri="{BB962C8B-B14F-4D97-AF65-F5344CB8AC3E}">
        <p14:creationId xmlns:p14="http://schemas.microsoft.com/office/powerpoint/2010/main" val="3682044607"/>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8077-6ABB-BDE9-2710-36686449D54D}"/>
              </a:ext>
            </a:extLst>
          </p:cNvPr>
          <p:cNvSpPr>
            <a:spLocks noGrp="1"/>
          </p:cNvSpPr>
          <p:nvPr>
            <p:ph type="title"/>
          </p:nvPr>
        </p:nvSpPr>
        <p:spPr/>
        <p:txBody>
          <a:bodyPr/>
          <a:lstStyle/>
          <a:p>
            <a:r>
              <a:rPr lang="en-GB" dirty="0"/>
              <a:t>IR Solution model</a:t>
            </a:r>
          </a:p>
        </p:txBody>
      </p:sp>
      <p:sp>
        <p:nvSpPr>
          <p:cNvPr id="4" name="Footer Placeholder 3">
            <a:extLst>
              <a:ext uri="{FF2B5EF4-FFF2-40B4-BE49-F238E27FC236}">
                <a16:creationId xmlns:a16="http://schemas.microsoft.com/office/drawing/2014/main" id="{597AE467-E572-6C7F-3C4F-37166F666F67}"/>
              </a:ext>
            </a:extLst>
          </p:cNvPr>
          <p:cNvSpPr>
            <a:spLocks noGrp="1"/>
          </p:cNvSpPr>
          <p:nvPr>
            <p:ph type="ftr" sz="quarter" idx="11"/>
          </p:nvPr>
        </p:nvSpPr>
        <p:spPr/>
        <p:txBody>
          <a:bodyPr/>
          <a:lstStyle/>
          <a:p>
            <a:pPr algn="l"/>
            <a:r>
              <a:rPr lang="en-GB"/>
              <a:t>CIS041-3 Advanced Information Technology</a:t>
            </a:r>
            <a:endParaRPr lang="en-US" dirty="0"/>
          </a:p>
        </p:txBody>
      </p:sp>
      <p:pic>
        <p:nvPicPr>
          <p:cNvPr id="5" name="Picture 4">
            <a:extLst>
              <a:ext uri="{FF2B5EF4-FFF2-40B4-BE49-F238E27FC236}">
                <a16:creationId xmlns:a16="http://schemas.microsoft.com/office/drawing/2014/main" id="{544BE43A-3A72-387F-C306-FF0C144CB6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51720" y="1628800"/>
            <a:ext cx="5684314" cy="4521315"/>
          </a:xfrm>
          <a:prstGeom prst="rect">
            <a:avLst/>
          </a:prstGeom>
        </p:spPr>
      </p:pic>
    </p:spTree>
    <p:extLst>
      <p:ext uri="{BB962C8B-B14F-4D97-AF65-F5344CB8AC3E}">
        <p14:creationId xmlns:p14="http://schemas.microsoft.com/office/powerpoint/2010/main" val="1916996589"/>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7849-A848-C2D6-CEC8-4B8733F65869}"/>
              </a:ext>
            </a:extLst>
          </p:cNvPr>
          <p:cNvSpPr>
            <a:spLocks noGrp="1"/>
          </p:cNvSpPr>
          <p:nvPr>
            <p:ph type="title"/>
          </p:nvPr>
        </p:nvSpPr>
        <p:spPr/>
        <p:txBody>
          <a:bodyPr/>
          <a:lstStyle/>
          <a:p>
            <a:r>
              <a:rPr lang="en-GB" dirty="0"/>
              <a:t>Mean Average Precision (MAP)</a:t>
            </a:r>
          </a:p>
        </p:txBody>
      </p:sp>
      <p:sp>
        <p:nvSpPr>
          <p:cNvPr id="3" name="Content Placeholder 2">
            <a:extLst>
              <a:ext uri="{FF2B5EF4-FFF2-40B4-BE49-F238E27FC236}">
                <a16:creationId xmlns:a16="http://schemas.microsoft.com/office/drawing/2014/main" id="{B7FDB11A-2F51-9493-A5AE-F2B6F31BCD61}"/>
              </a:ext>
            </a:extLst>
          </p:cNvPr>
          <p:cNvSpPr>
            <a:spLocks noGrp="1"/>
          </p:cNvSpPr>
          <p:nvPr>
            <p:ph idx="1"/>
          </p:nvPr>
        </p:nvSpPr>
        <p:spPr>
          <a:xfrm>
            <a:off x="395536" y="1556792"/>
            <a:ext cx="8215064" cy="2664296"/>
          </a:xfrm>
        </p:spPr>
        <p:txBody>
          <a:bodyPr/>
          <a:lstStyle/>
          <a:p>
            <a:r>
              <a:rPr lang="en-GB" dirty="0"/>
              <a:t>Not 11 values, just one value.</a:t>
            </a:r>
          </a:p>
          <a:p>
            <a:r>
              <a:rPr lang="en-GB" dirty="0"/>
              <a:t>Also called “average precision at seen relevant documents”</a:t>
            </a:r>
          </a:p>
          <a:p>
            <a:r>
              <a:rPr lang="en-GB" dirty="0"/>
              <a:t>Determine precision at each point when a new relevant document gets retrieved</a:t>
            </a:r>
          </a:p>
          <a:p>
            <a:r>
              <a:rPr lang="en-GB" dirty="0"/>
              <a:t>Use P=0 for each relevant document that was not retrieved</a:t>
            </a:r>
          </a:p>
          <a:p>
            <a:r>
              <a:rPr lang="en-GB" dirty="0"/>
              <a:t>Determine average for each query, then average over queries</a:t>
            </a:r>
          </a:p>
        </p:txBody>
      </p:sp>
      <p:sp>
        <p:nvSpPr>
          <p:cNvPr id="4" name="Footer Placeholder 3">
            <a:extLst>
              <a:ext uri="{FF2B5EF4-FFF2-40B4-BE49-F238E27FC236}">
                <a16:creationId xmlns:a16="http://schemas.microsoft.com/office/drawing/2014/main" id="{E285E97B-E28C-6936-8808-DBC816F09E63}"/>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0BF60AEC-5FD3-2D3A-B3BE-2CE9DF1ED369}"/>
              </a:ext>
            </a:extLst>
          </p:cNvPr>
          <p:cNvPicPr>
            <a:picLocks noChangeAspect="1"/>
          </p:cNvPicPr>
          <p:nvPr/>
        </p:nvPicPr>
        <p:blipFill>
          <a:blip r:embed="rId2"/>
          <a:stretch>
            <a:fillRect/>
          </a:stretch>
        </p:blipFill>
        <p:spPr>
          <a:xfrm>
            <a:off x="2339752" y="4252261"/>
            <a:ext cx="4077269" cy="1066949"/>
          </a:xfrm>
          <a:prstGeom prst="rect">
            <a:avLst/>
          </a:prstGeom>
        </p:spPr>
      </p:pic>
      <p:pic>
        <p:nvPicPr>
          <p:cNvPr id="8" name="Picture 7">
            <a:extLst>
              <a:ext uri="{FF2B5EF4-FFF2-40B4-BE49-F238E27FC236}">
                <a16:creationId xmlns:a16="http://schemas.microsoft.com/office/drawing/2014/main" id="{E16897D5-5CC0-5CE3-77E3-0750F1153C4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91219" y="5375740"/>
            <a:ext cx="4858428" cy="933580"/>
          </a:xfrm>
          <a:prstGeom prst="rect">
            <a:avLst/>
          </a:prstGeom>
        </p:spPr>
      </p:pic>
    </p:spTree>
    <p:extLst>
      <p:ext uri="{BB962C8B-B14F-4D97-AF65-F5344CB8AC3E}">
        <p14:creationId xmlns:p14="http://schemas.microsoft.com/office/powerpoint/2010/main" val="3820656961"/>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E2AC-4B53-1C70-A0E3-109F4EF2CC20}"/>
              </a:ext>
            </a:extLst>
          </p:cNvPr>
          <p:cNvSpPr>
            <a:spLocks noGrp="1"/>
          </p:cNvSpPr>
          <p:nvPr>
            <p:ph type="title"/>
          </p:nvPr>
        </p:nvSpPr>
        <p:spPr>
          <a:xfrm>
            <a:off x="1331640" y="277788"/>
            <a:ext cx="7494984" cy="685800"/>
          </a:xfrm>
        </p:spPr>
        <p:txBody>
          <a:bodyPr/>
          <a:lstStyle/>
          <a:p>
            <a:r>
              <a:rPr lang="en-GB" dirty="0"/>
              <a:t>Mean Average Precision: example</a:t>
            </a:r>
          </a:p>
        </p:txBody>
      </p:sp>
      <p:sp>
        <p:nvSpPr>
          <p:cNvPr id="4" name="Footer Placeholder 3">
            <a:extLst>
              <a:ext uri="{FF2B5EF4-FFF2-40B4-BE49-F238E27FC236}">
                <a16:creationId xmlns:a16="http://schemas.microsoft.com/office/drawing/2014/main" id="{C0DF8142-6F51-8A14-05B3-EEF9B9193D6B}"/>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8A6BB57B-C840-FE14-4F03-91FBF548A2E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043679" y="1628800"/>
            <a:ext cx="2098164" cy="4680520"/>
          </a:xfrm>
          <a:prstGeom prst="rect">
            <a:avLst/>
          </a:prstGeom>
        </p:spPr>
      </p:pic>
      <p:pic>
        <p:nvPicPr>
          <p:cNvPr id="8" name="Picture 7">
            <a:extLst>
              <a:ext uri="{FF2B5EF4-FFF2-40B4-BE49-F238E27FC236}">
                <a16:creationId xmlns:a16="http://schemas.microsoft.com/office/drawing/2014/main" id="{D8D061D2-9409-84E4-95B8-5B9CFCFE63E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454418" y="1699831"/>
            <a:ext cx="2208394" cy="3889410"/>
          </a:xfrm>
          <a:prstGeom prst="rect">
            <a:avLst/>
          </a:prstGeom>
        </p:spPr>
      </p:pic>
      <p:sp>
        <p:nvSpPr>
          <p:cNvPr id="10" name="TextBox 9">
            <a:extLst>
              <a:ext uri="{FF2B5EF4-FFF2-40B4-BE49-F238E27FC236}">
                <a16:creationId xmlns:a16="http://schemas.microsoft.com/office/drawing/2014/main" id="{01B208A4-ED04-8BD1-E857-C219A6805D24}"/>
              </a:ext>
            </a:extLst>
          </p:cNvPr>
          <p:cNvSpPr txBox="1"/>
          <p:nvPr/>
        </p:nvSpPr>
        <p:spPr>
          <a:xfrm>
            <a:off x="6228184" y="3212976"/>
            <a:ext cx="2670448" cy="1107996"/>
          </a:xfrm>
          <a:prstGeom prst="rect">
            <a:avLst/>
          </a:prstGeom>
          <a:noFill/>
        </p:spPr>
        <p:txBody>
          <a:bodyPr wrap="square">
            <a:spAutoFit/>
          </a:bodyPr>
          <a:lstStyle/>
          <a:p>
            <a:r>
              <a:rPr lang="en-GB" dirty="0"/>
              <a:t>MAP =</a:t>
            </a:r>
          </a:p>
          <a:p>
            <a:r>
              <a:rPr lang="en-GB" dirty="0"/>
              <a:t>(0.564+0.623)/2 </a:t>
            </a:r>
          </a:p>
          <a:p>
            <a:r>
              <a:rPr lang="en-GB" dirty="0"/>
              <a:t>= 0.594</a:t>
            </a:r>
          </a:p>
        </p:txBody>
      </p:sp>
    </p:spTree>
    <p:extLst>
      <p:ext uri="{BB962C8B-B14F-4D97-AF65-F5344CB8AC3E}">
        <p14:creationId xmlns:p14="http://schemas.microsoft.com/office/powerpoint/2010/main" val="114205768"/>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E585-1012-E7FB-94AE-79248AC045D6}"/>
              </a:ext>
            </a:extLst>
          </p:cNvPr>
          <p:cNvSpPr>
            <a:spLocks noGrp="1"/>
          </p:cNvSpPr>
          <p:nvPr>
            <p:ph type="title"/>
          </p:nvPr>
        </p:nvSpPr>
        <p:spPr>
          <a:xfrm>
            <a:off x="1907704" y="373856"/>
            <a:ext cx="6702896" cy="685800"/>
          </a:xfrm>
        </p:spPr>
        <p:txBody>
          <a:bodyPr/>
          <a:lstStyle/>
          <a:p>
            <a:r>
              <a:rPr lang="en-GB" sz="3200" dirty="0"/>
              <a:t>ROC curve (Receiver Operating Characteristic)</a:t>
            </a:r>
          </a:p>
        </p:txBody>
      </p:sp>
      <p:sp>
        <p:nvSpPr>
          <p:cNvPr id="3" name="Content Placeholder 2">
            <a:extLst>
              <a:ext uri="{FF2B5EF4-FFF2-40B4-BE49-F238E27FC236}">
                <a16:creationId xmlns:a16="http://schemas.microsoft.com/office/drawing/2014/main" id="{BF80ADD6-8A58-7B19-78E6-A8825183A310}"/>
              </a:ext>
            </a:extLst>
          </p:cNvPr>
          <p:cNvSpPr>
            <a:spLocks noGrp="1"/>
          </p:cNvSpPr>
          <p:nvPr>
            <p:ph idx="1"/>
          </p:nvPr>
        </p:nvSpPr>
        <p:spPr>
          <a:xfrm>
            <a:off x="242860" y="1520788"/>
            <a:ext cx="8712968" cy="900100"/>
          </a:xfrm>
        </p:spPr>
        <p:txBody>
          <a:bodyPr/>
          <a:lstStyle/>
          <a:p>
            <a:r>
              <a:rPr lang="en-GB" sz="2000" b="0" i="0" dirty="0">
                <a:solidFill>
                  <a:srgbClr val="000000"/>
                </a:solidFill>
                <a:effectLst/>
                <a:latin typeface="Nunito" pitchFamily="2" charset="0"/>
              </a:rPr>
              <a:t>ROC curves are a convenient visual tool for analysing two classification models. A kind of </a:t>
            </a:r>
            <a:r>
              <a:rPr lang="en-GB" sz="2000" b="0" i="0" dirty="0">
                <a:solidFill>
                  <a:srgbClr val="FF0000"/>
                </a:solidFill>
                <a:effectLst/>
                <a:latin typeface="Nunito" pitchFamily="2" charset="0"/>
              </a:rPr>
              <a:t>accuracy</a:t>
            </a:r>
            <a:r>
              <a:rPr lang="en-GB" sz="2000" b="0" i="0" dirty="0">
                <a:solidFill>
                  <a:srgbClr val="000000"/>
                </a:solidFill>
                <a:effectLst/>
                <a:latin typeface="Nunito" pitchFamily="2" charset="0"/>
              </a:rPr>
              <a:t> measure. </a:t>
            </a:r>
          </a:p>
        </p:txBody>
      </p:sp>
      <p:sp>
        <p:nvSpPr>
          <p:cNvPr id="4" name="Footer Placeholder 3">
            <a:extLst>
              <a:ext uri="{FF2B5EF4-FFF2-40B4-BE49-F238E27FC236}">
                <a16:creationId xmlns:a16="http://schemas.microsoft.com/office/drawing/2014/main" id="{BE5884CF-F7E6-C560-C97F-BBCE169CED86}"/>
              </a:ext>
            </a:extLst>
          </p:cNvPr>
          <p:cNvSpPr>
            <a:spLocks noGrp="1"/>
          </p:cNvSpPr>
          <p:nvPr>
            <p:ph type="ftr" sz="quarter" idx="11"/>
          </p:nvPr>
        </p:nvSpPr>
        <p:spPr/>
        <p:txBody>
          <a:bodyPr/>
          <a:lstStyle/>
          <a:p>
            <a:pPr algn="l"/>
            <a:r>
              <a:rPr lang="en-GB"/>
              <a:t>CIS041-3 Advanced Information Technology</a:t>
            </a:r>
            <a:endParaRPr lang="en-US" dirty="0"/>
          </a:p>
        </p:txBody>
      </p:sp>
      <p:pic>
        <p:nvPicPr>
          <p:cNvPr id="6" name="Picture 5">
            <a:extLst>
              <a:ext uri="{FF2B5EF4-FFF2-40B4-BE49-F238E27FC236}">
                <a16:creationId xmlns:a16="http://schemas.microsoft.com/office/drawing/2014/main" id="{DE5A14D3-1E57-9ADE-AAF9-636429530581}"/>
              </a:ext>
            </a:extLst>
          </p:cNvPr>
          <p:cNvPicPr>
            <a:picLocks noChangeAspect="1"/>
          </p:cNvPicPr>
          <p:nvPr/>
        </p:nvPicPr>
        <p:blipFill>
          <a:blip r:embed="rId2"/>
          <a:stretch>
            <a:fillRect/>
          </a:stretch>
        </p:blipFill>
        <p:spPr>
          <a:xfrm>
            <a:off x="530627" y="2420888"/>
            <a:ext cx="4554135" cy="3120854"/>
          </a:xfrm>
          <a:prstGeom prst="rect">
            <a:avLst/>
          </a:prstGeom>
        </p:spPr>
      </p:pic>
      <p:sp>
        <p:nvSpPr>
          <p:cNvPr id="8" name="TextBox 7">
            <a:extLst>
              <a:ext uri="{FF2B5EF4-FFF2-40B4-BE49-F238E27FC236}">
                <a16:creationId xmlns:a16="http://schemas.microsoft.com/office/drawing/2014/main" id="{667C85B6-DE60-1D57-82AB-0E48FA1CDE8B}"/>
              </a:ext>
            </a:extLst>
          </p:cNvPr>
          <p:cNvSpPr txBox="1"/>
          <p:nvPr/>
        </p:nvSpPr>
        <p:spPr>
          <a:xfrm>
            <a:off x="5157072" y="2276872"/>
            <a:ext cx="3667790" cy="3120854"/>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rPr>
              <a:t>x-axis: FPR (false positive rate): FP/total actual negatives (also called </a:t>
            </a:r>
            <a:r>
              <a:rPr kumimoji="0" lang="en-GB" sz="2400" b="0" i="0" u="none" strike="noStrike" kern="0" cap="none" spc="0" normalizeH="0" baseline="0" noProof="0" dirty="0">
                <a:ln>
                  <a:noFill/>
                </a:ln>
                <a:solidFill>
                  <a:srgbClr val="C00000"/>
                </a:solidFill>
                <a:effectLst/>
                <a:uLnTx/>
                <a:uFillTx/>
                <a:latin typeface="Calibri"/>
                <a:ea typeface="MS PGothic" charset="0"/>
              </a:rPr>
              <a:t>fall-out=1 - specificity</a:t>
            </a:r>
            <a:r>
              <a:rPr kumimoji="0" lang="en-GB" sz="2400" b="0" i="0" u="none" strike="noStrike" kern="0" cap="none" spc="0" normalizeH="0" baseline="0" noProof="0" dirty="0">
                <a:ln>
                  <a:noFill/>
                </a:ln>
                <a:solidFill>
                  <a:srgbClr val="002060"/>
                </a:solidFill>
                <a:effectLst/>
                <a:uLnTx/>
                <a:uFillTx/>
                <a:latin typeface="Calibri"/>
                <a:ea typeface="MS PGothic" charset="0"/>
              </a:rPr>
              <a:t>)</a:t>
            </a:r>
            <a:r>
              <a:rPr kumimoji="0" lang="en-GB" sz="2400" b="0" i="0" u="none" strike="noStrike" kern="0" cap="none" spc="0" normalizeH="0" baseline="0" noProof="0" dirty="0">
                <a:ln>
                  <a:noFill/>
                </a:ln>
                <a:solidFill>
                  <a:srgbClr val="003366"/>
                </a:solidFill>
                <a:effectLst/>
                <a:uLnTx/>
                <a:uFillTx/>
                <a:latin typeface="Calibri"/>
                <a:ea typeface="MS PGothic" charset="0"/>
              </a:rPr>
              <a:t>;</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400" b="0" i="0" u="none" strike="noStrike" kern="0" cap="none" spc="0" normalizeH="0" baseline="0" noProof="0" dirty="0">
                <a:ln>
                  <a:noFill/>
                </a:ln>
                <a:solidFill>
                  <a:srgbClr val="003366"/>
                </a:solidFill>
                <a:effectLst/>
                <a:uLnTx/>
                <a:uFillTx/>
                <a:latin typeface="Calibri"/>
                <a:ea typeface="MS PGothic" charset="0"/>
              </a:rPr>
              <a:t>y-axis: TPR (true positive rate): TP/total actual positives, (also called </a:t>
            </a:r>
            <a:r>
              <a:rPr kumimoji="0" lang="en-GB" sz="2400" b="0" i="0" u="none" strike="noStrike" kern="0" cap="none" spc="0" normalizeH="0" baseline="0" noProof="0" dirty="0">
                <a:ln>
                  <a:noFill/>
                </a:ln>
                <a:solidFill>
                  <a:srgbClr val="C00000"/>
                </a:solidFill>
                <a:effectLst/>
                <a:uLnTx/>
                <a:uFillTx/>
                <a:latin typeface="Calibri"/>
                <a:ea typeface="MS PGothic" charset="0"/>
              </a:rPr>
              <a:t>sensitivity</a:t>
            </a:r>
            <a:r>
              <a:rPr kumimoji="0" lang="en-GB" sz="2400" b="0" i="0" u="none" strike="noStrike" kern="0" cap="none" spc="0" normalizeH="0" baseline="0" noProof="0" dirty="0">
                <a:ln>
                  <a:noFill/>
                </a:ln>
                <a:solidFill>
                  <a:srgbClr val="003366"/>
                </a:solidFill>
                <a:effectLst/>
                <a:uLnTx/>
                <a:uFillTx/>
                <a:latin typeface="Calibri"/>
                <a:ea typeface="MS PGothic" charset="0"/>
              </a:rPr>
              <a:t>) ≡ recall</a:t>
            </a:r>
            <a:endParaRPr kumimoji="0" lang="en-GB" sz="3200" b="0" i="0" u="none" strike="noStrike" kern="0" cap="none" spc="0" normalizeH="0" baseline="0" noProof="0" dirty="0">
              <a:ln>
                <a:noFill/>
              </a:ln>
              <a:solidFill>
                <a:srgbClr val="003366"/>
              </a:solidFill>
              <a:effectLst/>
              <a:uLnTx/>
              <a:uFillTx/>
              <a:latin typeface="Calibri"/>
              <a:ea typeface="MS PGothic" charset="0"/>
            </a:endParaRPr>
          </a:p>
        </p:txBody>
      </p:sp>
    </p:spTree>
    <p:extLst>
      <p:ext uri="{BB962C8B-B14F-4D97-AF65-F5344CB8AC3E}">
        <p14:creationId xmlns:p14="http://schemas.microsoft.com/office/powerpoint/2010/main" val="3367124976"/>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459D-0D81-1E2C-63A8-0522361E32D3}"/>
              </a:ext>
            </a:extLst>
          </p:cNvPr>
          <p:cNvSpPr>
            <a:spLocks noGrp="1"/>
          </p:cNvSpPr>
          <p:nvPr>
            <p:ph type="title"/>
          </p:nvPr>
        </p:nvSpPr>
        <p:spPr>
          <a:xfrm>
            <a:off x="1403648" y="277788"/>
            <a:ext cx="7602488" cy="685800"/>
          </a:xfrm>
        </p:spPr>
        <p:txBody>
          <a:bodyPr/>
          <a:lstStyle/>
          <a:p>
            <a:r>
              <a:rPr lang="en-GB" sz="3200" dirty="0"/>
              <a:t>Variance of measures like precision/recall </a:t>
            </a:r>
          </a:p>
        </p:txBody>
      </p:sp>
      <p:sp>
        <p:nvSpPr>
          <p:cNvPr id="3" name="Content Placeholder 2">
            <a:extLst>
              <a:ext uri="{FF2B5EF4-FFF2-40B4-BE49-F238E27FC236}">
                <a16:creationId xmlns:a16="http://schemas.microsoft.com/office/drawing/2014/main" id="{9F771D0D-F108-2E6C-1A10-040C8F104E44}"/>
              </a:ext>
            </a:extLst>
          </p:cNvPr>
          <p:cNvSpPr>
            <a:spLocks noGrp="1"/>
          </p:cNvSpPr>
          <p:nvPr>
            <p:ph idx="1"/>
          </p:nvPr>
        </p:nvSpPr>
        <p:spPr/>
        <p:txBody>
          <a:bodyPr/>
          <a:lstStyle/>
          <a:p>
            <a:r>
              <a:rPr lang="en-GB" dirty="0"/>
              <a:t>For a test collection, it is usual that a system does badly on some information needs (e.g., </a:t>
            </a:r>
            <a:r>
              <a:rPr lang="en-GB" i="1" dirty="0"/>
              <a:t>P</a:t>
            </a:r>
            <a:r>
              <a:rPr lang="en-GB" dirty="0"/>
              <a:t> = 0.2 at </a:t>
            </a:r>
            <a:r>
              <a:rPr lang="en-GB" i="1" dirty="0"/>
              <a:t>R</a:t>
            </a:r>
            <a:r>
              <a:rPr lang="en-GB" dirty="0"/>
              <a:t> = 0.1) and really well on others (e.g., </a:t>
            </a:r>
            <a:r>
              <a:rPr lang="en-GB" i="1" dirty="0"/>
              <a:t>P</a:t>
            </a:r>
            <a:r>
              <a:rPr lang="en-GB" dirty="0"/>
              <a:t> = 0.95 at </a:t>
            </a:r>
            <a:r>
              <a:rPr lang="en-GB" i="1" dirty="0"/>
              <a:t>R</a:t>
            </a:r>
            <a:r>
              <a:rPr lang="en-GB" dirty="0"/>
              <a:t> = 0.1). </a:t>
            </a:r>
          </a:p>
          <a:p>
            <a:r>
              <a:rPr lang="en-GB" dirty="0"/>
              <a:t>Indeed, it is usually the case that the </a:t>
            </a:r>
            <a:r>
              <a:rPr lang="en-GB" dirty="0">
                <a:solidFill>
                  <a:srgbClr val="00B050"/>
                </a:solidFill>
              </a:rPr>
              <a:t>variance of the same system across queries</a:t>
            </a:r>
            <a:r>
              <a:rPr lang="en-GB" dirty="0"/>
              <a:t> is much </a:t>
            </a:r>
            <a:r>
              <a:rPr lang="en-GB" dirty="0">
                <a:solidFill>
                  <a:srgbClr val="00B050"/>
                </a:solidFill>
              </a:rPr>
              <a:t>greater than the variance of different systems on the same query</a:t>
            </a:r>
            <a:r>
              <a:rPr lang="en-GB" dirty="0"/>
              <a:t>. </a:t>
            </a:r>
          </a:p>
          <a:p>
            <a:r>
              <a:rPr lang="en-GB" dirty="0"/>
              <a:t>That is, there are </a:t>
            </a:r>
            <a:r>
              <a:rPr lang="en-GB" dirty="0">
                <a:solidFill>
                  <a:srgbClr val="FF0000"/>
                </a:solidFill>
              </a:rPr>
              <a:t>easy information needs </a:t>
            </a:r>
            <a:r>
              <a:rPr lang="en-GB" dirty="0"/>
              <a:t>and </a:t>
            </a:r>
            <a:r>
              <a:rPr lang="en-GB" dirty="0">
                <a:solidFill>
                  <a:srgbClr val="FF0000"/>
                </a:solidFill>
              </a:rPr>
              <a:t>hard ones</a:t>
            </a:r>
            <a:r>
              <a:rPr lang="en-GB" dirty="0"/>
              <a:t>. </a:t>
            </a:r>
          </a:p>
        </p:txBody>
      </p:sp>
      <p:sp>
        <p:nvSpPr>
          <p:cNvPr id="4" name="Footer Placeholder 3">
            <a:extLst>
              <a:ext uri="{FF2B5EF4-FFF2-40B4-BE49-F238E27FC236}">
                <a16:creationId xmlns:a16="http://schemas.microsoft.com/office/drawing/2014/main" id="{C3662FE4-7D94-7174-C7F1-73D309240FB1}"/>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890097890"/>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9B2-9E88-C1ED-0749-FDADC1C87ED7}"/>
              </a:ext>
            </a:extLst>
          </p:cNvPr>
          <p:cNvSpPr>
            <a:spLocks noGrp="1"/>
          </p:cNvSpPr>
          <p:nvPr>
            <p:ph type="title"/>
          </p:nvPr>
        </p:nvSpPr>
        <p:spPr/>
        <p:txBody>
          <a:bodyPr/>
          <a:lstStyle/>
          <a:p>
            <a:r>
              <a:rPr lang="en-GB" dirty="0"/>
              <a:t>3. Benchmarks</a:t>
            </a:r>
          </a:p>
        </p:txBody>
      </p:sp>
      <p:sp>
        <p:nvSpPr>
          <p:cNvPr id="3" name="Text Placeholder 2">
            <a:extLst>
              <a:ext uri="{FF2B5EF4-FFF2-40B4-BE49-F238E27FC236}">
                <a16:creationId xmlns:a16="http://schemas.microsoft.com/office/drawing/2014/main" id="{128B873B-E205-6417-4BBE-1786774904E4}"/>
              </a:ext>
            </a:extLst>
          </p:cNvPr>
          <p:cNvSpPr>
            <a:spLocks noGrp="1"/>
          </p:cNvSpPr>
          <p:nvPr>
            <p:ph type="body" idx="1"/>
          </p:nvPr>
        </p:nvSpPr>
        <p:spPr/>
        <p:txBody>
          <a:bodyPr/>
          <a:lstStyle/>
          <a:p>
            <a:r>
              <a:rPr lang="en-GB" dirty="0"/>
              <a:t>Calibration with standards or human</a:t>
            </a:r>
          </a:p>
        </p:txBody>
      </p:sp>
    </p:spTree>
    <p:extLst>
      <p:ext uri="{BB962C8B-B14F-4D97-AF65-F5344CB8AC3E}">
        <p14:creationId xmlns:p14="http://schemas.microsoft.com/office/powerpoint/2010/main" val="2137221302"/>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FA88D5-4A5D-EE8D-446D-3F8BAA44E15F}"/>
              </a:ext>
            </a:extLst>
          </p:cNvPr>
          <p:cNvSpPr>
            <a:spLocks noGrp="1"/>
          </p:cNvSpPr>
          <p:nvPr>
            <p:ph type="title"/>
          </p:nvPr>
        </p:nvSpPr>
        <p:spPr/>
        <p:txBody>
          <a:bodyPr/>
          <a:lstStyle/>
          <a:p>
            <a:r>
              <a:rPr lang="en-GB" dirty="0"/>
              <a:t>What we need for a benchmark</a:t>
            </a:r>
          </a:p>
        </p:txBody>
      </p:sp>
      <p:sp>
        <p:nvSpPr>
          <p:cNvPr id="5" name="Content Placeholder 4">
            <a:extLst>
              <a:ext uri="{FF2B5EF4-FFF2-40B4-BE49-F238E27FC236}">
                <a16:creationId xmlns:a16="http://schemas.microsoft.com/office/drawing/2014/main" id="{C0007C3B-6583-7A40-0AC7-7459DA128287}"/>
              </a:ext>
            </a:extLst>
          </p:cNvPr>
          <p:cNvSpPr>
            <a:spLocks noGrp="1"/>
          </p:cNvSpPr>
          <p:nvPr>
            <p:ph idx="1"/>
          </p:nvPr>
        </p:nvSpPr>
        <p:spPr/>
        <p:txBody>
          <a:bodyPr/>
          <a:lstStyle/>
          <a:p>
            <a:r>
              <a:rPr lang="en-GB" dirty="0"/>
              <a:t>A collection of documents </a:t>
            </a:r>
          </a:p>
          <a:p>
            <a:pPr lvl="1"/>
            <a:r>
              <a:rPr lang="en-GB" dirty="0"/>
              <a:t>Documents must be representative of the documents we expect to see in reality. </a:t>
            </a:r>
          </a:p>
          <a:p>
            <a:r>
              <a:rPr lang="en-GB" dirty="0"/>
              <a:t>A collection of information needs </a:t>
            </a:r>
          </a:p>
          <a:p>
            <a:pPr lvl="1"/>
            <a:r>
              <a:rPr lang="en-GB" dirty="0"/>
              <a:t>. . . which we will often incorrectly refer to as queries </a:t>
            </a:r>
          </a:p>
          <a:p>
            <a:pPr lvl="1"/>
            <a:r>
              <a:rPr lang="en-GB" dirty="0"/>
              <a:t>Information needs must be representative of the information needs we expect to see in reality. </a:t>
            </a:r>
          </a:p>
          <a:p>
            <a:r>
              <a:rPr lang="en-GB" dirty="0"/>
              <a:t>Human relevance assessments </a:t>
            </a:r>
          </a:p>
          <a:p>
            <a:pPr lvl="1"/>
            <a:r>
              <a:rPr lang="en-GB" dirty="0"/>
              <a:t>We need to hire/pay “judges” or assessors to do this. </a:t>
            </a:r>
          </a:p>
          <a:p>
            <a:pPr lvl="1"/>
            <a:r>
              <a:rPr lang="en-GB" dirty="0"/>
              <a:t>Expensive, time-consuming </a:t>
            </a:r>
          </a:p>
          <a:p>
            <a:pPr lvl="1"/>
            <a:r>
              <a:rPr lang="en-GB" dirty="0"/>
              <a:t>Judges must be representative of the users we expect to see in reality</a:t>
            </a:r>
          </a:p>
        </p:txBody>
      </p:sp>
    </p:spTree>
    <p:extLst>
      <p:ext uri="{BB962C8B-B14F-4D97-AF65-F5344CB8AC3E}">
        <p14:creationId xmlns:p14="http://schemas.microsoft.com/office/powerpoint/2010/main" val="3300222624"/>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680E-9872-47A8-5157-7B36EF1455AA}"/>
              </a:ext>
            </a:extLst>
          </p:cNvPr>
          <p:cNvSpPr>
            <a:spLocks noGrp="1"/>
          </p:cNvSpPr>
          <p:nvPr>
            <p:ph type="title"/>
          </p:nvPr>
        </p:nvSpPr>
        <p:spPr/>
        <p:txBody>
          <a:bodyPr/>
          <a:lstStyle/>
          <a:p>
            <a:r>
              <a:rPr lang="en-GB" dirty="0"/>
              <a:t>First standard relevance benchmark: Cranfield</a:t>
            </a:r>
          </a:p>
        </p:txBody>
      </p:sp>
      <p:sp>
        <p:nvSpPr>
          <p:cNvPr id="3" name="Content Placeholder 2">
            <a:extLst>
              <a:ext uri="{FF2B5EF4-FFF2-40B4-BE49-F238E27FC236}">
                <a16:creationId xmlns:a16="http://schemas.microsoft.com/office/drawing/2014/main" id="{DD7B03DE-AC38-EAE4-631C-C6C67613333C}"/>
              </a:ext>
            </a:extLst>
          </p:cNvPr>
          <p:cNvSpPr>
            <a:spLocks noGrp="1"/>
          </p:cNvSpPr>
          <p:nvPr>
            <p:ph idx="1"/>
          </p:nvPr>
        </p:nvSpPr>
        <p:spPr/>
        <p:txBody>
          <a:bodyPr/>
          <a:lstStyle/>
          <a:p>
            <a:r>
              <a:rPr lang="en-GB" dirty="0"/>
              <a:t>Pioneering: first testbed allowing precise quantitative measures of information retrieval effectiveness </a:t>
            </a:r>
          </a:p>
          <a:p>
            <a:r>
              <a:rPr lang="en-GB" dirty="0"/>
              <a:t>Late 1950s, UK </a:t>
            </a:r>
          </a:p>
          <a:p>
            <a:r>
              <a:rPr lang="en-GB" dirty="0"/>
              <a:t>1398 abstracts of aerodynamics journal articles, a set of 225 queries, exhaustive relevance judgments of all query-document-pairs </a:t>
            </a:r>
          </a:p>
          <a:p>
            <a:r>
              <a:rPr lang="en-GB" dirty="0"/>
              <a:t>Too small, too untypical for serious IR evaluation today</a:t>
            </a:r>
          </a:p>
        </p:txBody>
      </p:sp>
      <p:sp>
        <p:nvSpPr>
          <p:cNvPr id="4" name="Footer Placeholder 3">
            <a:extLst>
              <a:ext uri="{FF2B5EF4-FFF2-40B4-BE49-F238E27FC236}">
                <a16:creationId xmlns:a16="http://schemas.microsoft.com/office/drawing/2014/main" id="{AB020958-EACF-A6C5-A514-753DF9BA0230}"/>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466772103"/>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450A-6E8B-BCD3-CDA9-3FA0C86ED1AD}"/>
              </a:ext>
            </a:extLst>
          </p:cNvPr>
          <p:cNvSpPr>
            <a:spLocks noGrp="1"/>
          </p:cNvSpPr>
          <p:nvPr>
            <p:ph type="title"/>
          </p:nvPr>
        </p:nvSpPr>
        <p:spPr/>
        <p:txBody>
          <a:bodyPr/>
          <a:lstStyle/>
          <a:p>
            <a:r>
              <a:rPr lang="en-GB" dirty="0"/>
              <a:t>Second-generation relevance benchmark: TREC</a:t>
            </a:r>
          </a:p>
        </p:txBody>
      </p:sp>
      <p:sp>
        <p:nvSpPr>
          <p:cNvPr id="3" name="Content Placeholder 2">
            <a:extLst>
              <a:ext uri="{FF2B5EF4-FFF2-40B4-BE49-F238E27FC236}">
                <a16:creationId xmlns:a16="http://schemas.microsoft.com/office/drawing/2014/main" id="{D9656A26-666D-AC1A-F2F6-6C4EDA178C99}"/>
              </a:ext>
            </a:extLst>
          </p:cNvPr>
          <p:cNvSpPr>
            <a:spLocks noGrp="1"/>
          </p:cNvSpPr>
          <p:nvPr>
            <p:ph idx="1"/>
          </p:nvPr>
        </p:nvSpPr>
        <p:spPr>
          <a:xfrm>
            <a:off x="395536" y="1373556"/>
            <a:ext cx="8215064" cy="4680520"/>
          </a:xfrm>
        </p:spPr>
        <p:txBody>
          <a:bodyPr/>
          <a:lstStyle/>
          <a:p>
            <a:r>
              <a:rPr lang="en-GB" sz="2200" dirty="0"/>
              <a:t>TREC = Text Retrieval Conference (TREC) </a:t>
            </a:r>
          </a:p>
          <a:p>
            <a:r>
              <a:rPr lang="en-GB" sz="2200" dirty="0"/>
              <a:t>Organized by the U.S. National Institute of Standards and Technology (NIST) </a:t>
            </a:r>
          </a:p>
          <a:p>
            <a:r>
              <a:rPr lang="en-GB" sz="2200" dirty="0"/>
              <a:t>TREC is actually a set of several different relevance benchmarks. </a:t>
            </a:r>
          </a:p>
          <a:p>
            <a:r>
              <a:rPr lang="en-GB" sz="2200" dirty="0"/>
              <a:t>Best known: TREC Ad Hoc, used for first 8 TREC evaluations between 1992 and 1999 </a:t>
            </a:r>
          </a:p>
          <a:p>
            <a:r>
              <a:rPr lang="en-GB" sz="2200" dirty="0"/>
              <a:t>1.89 million documents, mainly newswire articles, 450 information needs </a:t>
            </a:r>
          </a:p>
          <a:p>
            <a:r>
              <a:rPr lang="en-GB" sz="2200" dirty="0"/>
              <a:t>No exhaustive relevance judgments – too expensive </a:t>
            </a:r>
          </a:p>
          <a:p>
            <a:r>
              <a:rPr lang="en-GB" sz="2200" dirty="0"/>
              <a:t>Rather, NIST assessors’ relevance judgments are available only for the documents that were among the top k returned for some system which was entered in the TREC evaluation for which the information need was developed.</a:t>
            </a:r>
          </a:p>
        </p:txBody>
      </p:sp>
      <p:sp>
        <p:nvSpPr>
          <p:cNvPr id="4" name="Footer Placeholder 3">
            <a:extLst>
              <a:ext uri="{FF2B5EF4-FFF2-40B4-BE49-F238E27FC236}">
                <a16:creationId xmlns:a16="http://schemas.microsoft.com/office/drawing/2014/main" id="{321592C7-F8DA-07B7-D885-B3DC55D2498E}"/>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298838086"/>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62DA-24EC-0BAA-27A4-F748CE11BE95}"/>
              </a:ext>
            </a:extLst>
          </p:cNvPr>
          <p:cNvSpPr>
            <a:spLocks noGrp="1"/>
          </p:cNvSpPr>
          <p:nvPr>
            <p:ph type="title"/>
          </p:nvPr>
        </p:nvSpPr>
        <p:spPr/>
        <p:txBody>
          <a:bodyPr/>
          <a:lstStyle/>
          <a:p>
            <a:r>
              <a:rPr lang="en-GB" dirty="0"/>
              <a:t>Sample TREC Query</a:t>
            </a:r>
          </a:p>
        </p:txBody>
      </p:sp>
      <p:sp>
        <p:nvSpPr>
          <p:cNvPr id="4" name="Footer Placeholder 3">
            <a:extLst>
              <a:ext uri="{FF2B5EF4-FFF2-40B4-BE49-F238E27FC236}">
                <a16:creationId xmlns:a16="http://schemas.microsoft.com/office/drawing/2014/main" id="{F074305E-D1C3-BA62-2960-6CD173D264E0}"/>
              </a:ext>
            </a:extLst>
          </p:cNvPr>
          <p:cNvSpPr>
            <a:spLocks noGrp="1"/>
          </p:cNvSpPr>
          <p:nvPr>
            <p:ph type="ftr" sz="quarter" idx="11"/>
          </p:nvPr>
        </p:nvSpPr>
        <p:spPr/>
        <p:txBody>
          <a:bodyPr/>
          <a:lstStyle/>
          <a:p>
            <a:pPr algn="l"/>
            <a:r>
              <a:rPr lang="en-GB"/>
              <a:t>CIS041-3 Advanced Information Technology</a:t>
            </a:r>
            <a:endParaRPr lang="en-US" dirty="0"/>
          </a:p>
        </p:txBody>
      </p:sp>
      <p:sp>
        <p:nvSpPr>
          <p:cNvPr id="5" name="Rectangle 1">
            <a:extLst>
              <a:ext uri="{FF2B5EF4-FFF2-40B4-BE49-F238E27FC236}">
                <a16:creationId xmlns:a16="http://schemas.microsoft.com/office/drawing/2014/main" id="{78F3361F-0D89-855D-9EF9-E9F9C22C72F5}"/>
              </a:ext>
            </a:extLst>
          </p:cNvPr>
          <p:cNvSpPr>
            <a:spLocks noGrp="1" noChangeArrowheads="1"/>
          </p:cNvSpPr>
          <p:nvPr>
            <p:ph idx="1"/>
          </p:nvPr>
        </p:nvSpPr>
        <p:spPr bwMode="auto">
          <a:xfrm>
            <a:off x="899592" y="1844824"/>
            <a:ext cx="756699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&lt;num&gt; Number: 508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chemeClr val="tx1"/>
                </a:solidFill>
                <a:latin typeface="Arial" panose="020B0604020202020204" pitchFamily="34" charset="0"/>
              </a:rPr>
              <a:t>&lt;title&gt; </a:t>
            </a:r>
            <a:r>
              <a:rPr kumimoji="0" lang="en-US" altLang="en-US" sz="2200" b="0" i="0" u="none" strike="noStrike" cap="none" normalizeH="0" baseline="0" dirty="0">
                <a:ln>
                  <a:noFill/>
                </a:ln>
                <a:solidFill>
                  <a:schemeClr val="tx1"/>
                </a:solidFill>
                <a:effectLst/>
                <a:latin typeface="Arial" panose="020B0604020202020204" pitchFamily="34" charset="0"/>
              </a:rPr>
              <a:t>hair loss is a symptom of what diseases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chemeClr val="tx1"/>
                </a:solidFill>
                <a:latin typeface="Arial" panose="020B0604020202020204" pitchFamily="34" charset="0"/>
              </a:rPr>
              <a:t>&lt;desc&gt; </a:t>
            </a:r>
            <a:r>
              <a:rPr kumimoji="0" lang="en-US" altLang="en-US" sz="2200" b="0" i="0" u="none" strike="noStrike" cap="none" normalizeH="0" baseline="0" dirty="0">
                <a:ln>
                  <a:noFill/>
                </a:ln>
                <a:solidFill>
                  <a:schemeClr val="tx1"/>
                </a:solidFill>
                <a:effectLst/>
                <a:latin typeface="Arial" panose="020B0604020202020204" pitchFamily="34" charset="0"/>
              </a:rPr>
              <a:t>Description: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Find diseases for which hair loss is a symptom.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chemeClr val="tx1"/>
                </a:solidFill>
                <a:latin typeface="Arial" panose="020B0604020202020204" pitchFamily="34" charset="0"/>
              </a:rPr>
              <a:t>&lt;</a:t>
            </a:r>
            <a:r>
              <a:rPr lang="en-US" altLang="en-US" sz="2200" dirty="0" err="1">
                <a:solidFill>
                  <a:schemeClr val="tx1"/>
                </a:solidFill>
                <a:latin typeface="Arial" panose="020B0604020202020204" pitchFamily="34" charset="0"/>
              </a:rPr>
              <a:t>narr</a:t>
            </a:r>
            <a:r>
              <a:rPr lang="en-US" altLang="en-US" sz="2200" dirty="0">
                <a:solidFill>
                  <a:schemeClr val="tx1"/>
                </a:solidFill>
                <a:latin typeface="Arial" panose="020B0604020202020204" pitchFamily="34" charset="0"/>
              </a:rPr>
              <a:t>&gt; </a:t>
            </a:r>
            <a:r>
              <a:rPr kumimoji="0" lang="en-US" altLang="en-US" sz="2200" b="0" i="0" u="none" strike="noStrike" cap="none" normalizeH="0" baseline="0" dirty="0">
                <a:ln>
                  <a:noFill/>
                </a:ln>
                <a:solidFill>
                  <a:schemeClr val="tx1"/>
                </a:solidFill>
                <a:effectLst/>
                <a:latin typeface="Arial" panose="020B0604020202020204" pitchFamily="34" charset="0"/>
              </a:rPr>
              <a:t>Narrative: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A document is relevant if it positively connects the loss of head hair in humans with a specific disease. In this context, “thinning hair” and “hair loss” are synonymous. Loss of body and/or facial hair is irrelevant, as is hair loss caused by drug therapy. </a:t>
            </a:r>
          </a:p>
        </p:txBody>
      </p:sp>
    </p:spTree>
    <p:extLst>
      <p:ext uri="{BB962C8B-B14F-4D97-AF65-F5344CB8AC3E}">
        <p14:creationId xmlns:p14="http://schemas.microsoft.com/office/powerpoint/2010/main" val="1395303220"/>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0870-88C0-45FF-839C-44AF2852A331}"/>
              </a:ext>
            </a:extLst>
          </p:cNvPr>
          <p:cNvSpPr>
            <a:spLocks noGrp="1"/>
          </p:cNvSpPr>
          <p:nvPr>
            <p:ph type="title"/>
          </p:nvPr>
        </p:nvSpPr>
        <p:spPr/>
        <p:txBody>
          <a:bodyPr/>
          <a:lstStyle/>
          <a:p>
            <a:r>
              <a:rPr lang="en-GB" dirty="0"/>
              <a:t>TREC Relevance Judgements</a:t>
            </a:r>
          </a:p>
        </p:txBody>
      </p:sp>
      <p:pic>
        <p:nvPicPr>
          <p:cNvPr id="6" name="Content Placeholder 5">
            <a:extLst>
              <a:ext uri="{FF2B5EF4-FFF2-40B4-BE49-F238E27FC236}">
                <a16:creationId xmlns:a16="http://schemas.microsoft.com/office/drawing/2014/main" id="{A681AED1-366A-A219-2C61-711A8902B3F6}"/>
              </a:ext>
            </a:extLst>
          </p:cNvPr>
          <p:cNvPicPr>
            <a:picLocks noGrp="1" noChangeAspect="1"/>
          </p:cNvPicPr>
          <p:nvPr>
            <p:ph idx="1"/>
          </p:nvPr>
        </p:nvPicPr>
        <p:blipFill>
          <a:blip r:embed="rId2"/>
          <a:stretch>
            <a:fillRect/>
          </a:stretch>
        </p:blipFill>
        <p:spPr>
          <a:xfrm>
            <a:off x="2003777" y="1410322"/>
            <a:ext cx="5550656" cy="4037355"/>
          </a:xfrm>
        </p:spPr>
      </p:pic>
      <p:sp>
        <p:nvSpPr>
          <p:cNvPr id="4" name="Footer Placeholder 3">
            <a:extLst>
              <a:ext uri="{FF2B5EF4-FFF2-40B4-BE49-F238E27FC236}">
                <a16:creationId xmlns:a16="http://schemas.microsoft.com/office/drawing/2014/main" id="{A6809498-3A94-A133-BD2B-4B7C38496192}"/>
              </a:ext>
            </a:extLst>
          </p:cNvPr>
          <p:cNvSpPr>
            <a:spLocks noGrp="1"/>
          </p:cNvSpPr>
          <p:nvPr>
            <p:ph type="ftr" sz="quarter" idx="11"/>
          </p:nvPr>
        </p:nvSpPr>
        <p:spPr/>
        <p:txBody>
          <a:bodyPr/>
          <a:lstStyle/>
          <a:p>
            <a:pPr algn="l"/>
            <a:r>
              <a:rPr lang="en-GB"/>
              <a:t>CIS041-3 Advanced Information Technology</a:t>
            </a:r>
            <a:endParaRPr lang="en-US" dirty="0"/>
          </a:p>
        </p:txBody>
      </p:sp>
      <p:sp>
        <p:nvSpPr>
          <p:cNvPr id="8" name="TextBox 7">
            <a:extLst>
              <a:ext uri="{FF2B5EF4-FFF2-40B4-BE49-F238E27FC236}">
                <a16:creationId xmlns:a16="http://schemas.microsoft.com/office/drawing/2014/main" id="{087669A9-EFFC-4EAB-8CF5-80B916F50554}"/>
              </a:ext>
            </a:extLst>
          </p:cNvPr>
          <p:cNvSpPr txBox="1"/>
          <p:nvPr/>
        </p:nvSpPr>
        <p:spPr>
          <a:xfrm>
            <a:off x="959605" y="5562546"/>
            <a:ext cx="7639000" cy="769441"/>
          </a:xfrm>
          <a:prstGeom prst="rect">
            <a:avLst/>
          </a:prstGeom>
          <a:noFill/>
        </p:spPr>
        <p:txBody>
          <a:bodyPr wrap="square">
            <a:spAutoFit/>
          </a:bodyPr>
          <a:lstStyle/>
          <a:p>
            <a:r>
              <a:rPr lang="en-GB" dirty="0"/>
              <a:t>Humans decide which document–query pairs are relevant.</a:t>
            </a:r>
          </a:p>
        </p:txBody>
      </p:sp>
    </p:spTree>
    <p:extLst>
      <p:ext uri="{BB962C8B-B14F-4D97-AF65-F5344CB8AC3E}">
        <p14:creationId xmlns:p14="http://schemas.microsoft.com/office/powerpoint/2010/main" val="1268293147"/>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A446-6958-09FF-0F36-7080522AAD43}"/>
              </a:ext>
            </a:extLst>
          </p:cNvPr>
          <p:cNvSpPr>
            <a:spLocks noGrp="1"/>
          </p:cNvSpPr>
          <p:nvPr>
            <p:ph type="title"/>
          </p:nvPr>
        </p:nvSpPr>
        <p:spPr/>
        <p:txBody>
          <a:bodyPr/>
          <a:lstStyle/>
          <a:p>
            <a:r>
              <a:rPr lang="en-GB" dirty="0"/>
              <a:t>Two ways of IR</a:t>
            </a:r>
          </a:p>
        </p:txBody>
      </p:sp>
      <p:sp>
        <p:nvSpPr>
          <p:cNvPr id="4" name="Footer Placeholder 3">
            <a:extLst>
              <a:ext uri="{FF2B5EF4-FFF2-40B4-BE49-F238E27FC236}">
                <a16:creationId xmlns:a16="http://schemas.microsoft.com/office/drawing/2014/main" id="{0C1A02DA-96E5-790D-9E7D-9E8DD25F6388}"/>
              </a:ext>
            </a:extLst>
          </p:cNvPr>
          <p:cNvSpPr>
            <a:spLocks noGrp="1"/>
          </p:cNvSpPr>
          <p:nvPr>
            <p:ph type="ftr" sz="quarter" idx="11"/>
          </p:nvPr>
        </p:nvSpPr>
        <p:spPr/>
        <p:txBody>
          <a:bodyPr/>
          <a:lstStyle/>
          <a:p>
            <a:pPr algn="l"/>
            <a:r>
              <a:rPr lang="en-GB"/>
              <a:t>CIS041-3 Advanced Information Technology</a:t>
            </a:r>
            <a:endParaRPr lang="en-US" dirty="0"/>
          </a:p>
        </p:txBody>
      </p:sp>
      <p:pic>
        <p:nvPicPr>
          <p:cNvPr id="5" name="Content Placeholder 1">
            <a:extLst>
              <a:ext uri="{FF2B5EF4-FFF2-40B4-BE49-F238E27FC236}">
                <a16:creationId xmlns:a16="http://schemas.microsoft.com/office/drawing/2014/main" id="{1E14FC7F-D62D-83C1-BDB1-F8E8695B4CC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467544" y="1844824"/>
            <a:ext cx="8143056" cy="3589226"/>
          </a:xfrm>
          <a:prstGeom prst="rect">
            <a:avLst/>
          </a:prstGeom>
        </p:spPr>
      </p:pic>
    </p:spTree>
    <p:extLst>
      <p:ext uri="{BB962C8B-B14F-4D97-AF65-F5344CB8AC3E}">
        <p14:creationId xmlns:p14="http://schemas.microsoft.com/office/powerpoint/2010/main" val="3002673193"/>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A763-C577-4197-EBAE-5008A3229BCE}"/>
              </a:ext>
            </a:extLst>
          </p:cNvPr>
          <p:cNvSpPr>
            <a:spLocks noGrp="1"/>
          </p:cNvSpPr>
          <p:nvPr>
            <p:ph type="title"/>
          </p:nvPr>
        </p:nvSpPr>
        <p:spPr>
          <a:xfrm>
            <a:off x="1259632" y="373856"/>
            <a:ext cx="7350968" cy="685800"/>
          </a:xfrm>
        </p:spPr>
        <p:txBody>
          <a:bodyPr/>
          <a:lstStyle/>
          <a:p>
            <a:r>
              <a:rPr lang="en-GB" dirty="0"/>
              <a:t>Example of more recent benchmark: ClueWeb09</a:t>
            </a:r>
          </a:p>
        </p:txBody>
      </p:sp>
      <p:sp>
        <p:nvSpPr>
          <p:cNvPr id="3" name="Content Placeholder 2">
            <a:extLst>
              <a:ext uri="{FF2B5EF4-FFF2-40B4-BE49-F238E27FC236}">
                <a16:creationId xmlns:a16="http://schemas.microsoft.com/office/drawing/2014/main" id="{9BEBE238-E37E-EF18-9DC6-1EEA9A6167F7}"/>
              </a:ext>
            </a:extLst>
          </p:cNvPr>
          <p:cNvSpPr>
            <a:spLocks noGrp="1"/>
          </p:cNvSpPr>
          <p:nvPr>
            <p:ph idx="1"/>
          </p:nvPr>
        </p:nvSpPr>
        <p:spPr/>
        <p:txBody>
          <a:bodyPr/>
          <a:lstStyle/>
          <a:p>
            <a:r>
              <a:rPr lang="en-GB" dirty="0"/>
              <a:t>1 billion web pages </a:t>
            </a:r>
          </a:p>
          <a:p>
            <a:r>
              <a:rPr lang="en-GB" dirty="0"/>
              <a:t>25 terabytes (compressed: 5 terabyte) </a:t>
            </a:r>
          </a:p>
          <a:p>
            <a:r>
              <a:rPr lang="en-GB" dirty="0"/>
              <a:t>Collected January/February 2009 </a:t>
            </a:r>
          </a:p>
          <a:p>
            <a:r>
              <a:rPr lang="en-GB" dirty="0"/>
              <a:t>10 languages </a:t>
            </a:r>
          </a:p>
          <a:p>
            <a:r>
              <a:rPr lang="en-GB" dirty="0"/>
              <a:t>Unique URLs: 4,780,950,903 (325 GB uncompressed, 105 GB compressed) </a:t>
            </a:r>
          </a:p>
          <a:p>
            <a:r>
              <a:rPr lang="en-GB" dirty="0"/>
              <a:t>Total </a:t>
            </a:r>
            <a:r>
              <a:rPr lang="en-GB" dirty="0" err="1"/>
              <a:t>Outlinks</a:t>
            </a:r>
            <a:r>
              <a:rPr lang="en-GB" dirty="0"/>
              <a:t>: 7,944,351,835 (71 GB uncompressed, 24 GB compressed)</a:t>
            </a:r>
          </a:p>
        </p:txBody>
      </p:sp>
      <p:sp>
        <p:nvSpPr>
          <p:cNvPr id="4" name="Footer Placeholder 3">
            <a:extLst>
              <a:ext uri="{FF2B5EF4-FFF2-40B4-BE49-F238E27FC236}">
                <a16:creationId xmlns:a16="http://schemas.microsoft.com/office/drawing/2014/main" id="{A63C9B62-9055-A283-C5F8-E5C2DD23353B}"/>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498921648"/>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BB21-DCC8-B9A3-E67A-296C817F2FB8}"/>
              </a:ext>
            </a:extLst>
          </p:cNvPr>
          <p:cNvSpPr>
            <a:spLocks noGrp="1"/>
          </p:cNvSpPr>
          <p:nvPr>
            <p:ph type="title"/>
          </p:nvPr>
        </p:nvSpPr>
        <p:spPr/>
        <p:txBody>
          <a:bodyPr/>
          <a:lstStyle/>
          <a:p>
            <a:r>
              <a:rPr lang="en-GB" dirty="0" err="1"/>
              <a:t>Interjudge</a:t>
            </a:r>
            <a:r>
              <a:rPr lang="en-GB" dirty="0"/>
              <a:t> agreement at TREC</a:t>
            </a:r>
          </a:p>
        </p:txBody>
      </p:sp>
      <p:pic>
        <p:nvPicPr>
          <p:cNvPr id="6" name="Content Placeholder 5">
            <a:extLst>
              <a:ext uri="{FF2B5EF4-FFF2-40B4-BE49-F238E27FC236}">
                <a16:creationId xmlns:a16="http://schemas.microsoft.com/office/drawing/2014/main" id="{8B2AE57E-ADFF-8268-115C-8066F58E5D11}"/>
              </a:ext>
            </a:extLst>
          </p:cNvPr>
          <p:cNvPicPr>
            <a:picLocks noGrp="1" noChangeAspect="1"/>
          </p:cNvPicPr>
          <p:nvPr>
            <p:ph idx="1"/>
          </p:nvPr>
        </p:nvPicPr>
        <p:blipFill>
          <a:blip r:embed="rId2"/>
          <a:stretch>
            <a:fillRect/>
          </a:stretch>
        </p:blipFill>
        <p:spPr>
          <a:xfrm>
            <a:off x="1302247" y="1908626"/>
            <a:ext cx="6840453" cy="3335146"/>
          </a:xfrm>
        </p:spPr>
      </p:pic>
      <p:sp>
        <p:nvSpPr>
          <p:cNvPr id="4" name="Footer Placeholder 3">
            <a:extLst>
              <a:ext uri="{FF2B5EF4-FFF2-40B4-BE49-F238E27FC236}">
                <a16:creationId xmlns:a16="http://schemas.microsoft.com/office/drawing/2014/main" id="{448E2391-3435-EF5B-CCF6-B6E4DE85F82B}"/>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930326009"/>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93F-00E5-E6AC-DD41-AC5EAC2ECAC1}"/>
              </a:ext>
            </a:extLst>
          </p:cNvPr>
          <p:cNvSpPr>
            <a:spLocks noGrp="1"/>
          </p:cNvSpPr>
          <p:nvPr>
            <p:ph type="title"/>
          </p:nvPr>
        </p:nvSpPr>
        <p:spPr>
          <a:xfrm>
            <a:off x="1331640" y="277788"/>
            <a:ext cx="7494984" cy="685800"/>
          </a:xfrm>
        </p:spPr>
        <p:txBody>
          <a:bodyPr/>
          <a:lstStyle/>
          <a:p>
            <a:r>
              <a:rPr lang="en-GB" dirty="0"/>
              <a:t>Impact of </a:t>
            </a:r>
            <a:r>
              <a:rPr lang="en-GB" dirty="0" err="1"/>
              <a:t>interjudge</a:t>
            </a:r>
            <a:r>
              <a:rPr lang="en-GB" dirty="0"/>
              <a:t> disagreement</a:t>
            </a:r>
          </a:p>
        </p:txBody>
      </p:sp>
      <p:sp>
        <p:nvSpPr>
          <p:cNvPr id="3" name="Content Placeholder 2">
            <a:extLst>
              <a:ext uri="{FF2B5EF4-FFF2-40B4-BE49-F238E27FC236}">
                <a16:creationId xmlns:a16="http://schemas.microsoft.com/office/drawing/2014/main" id="{423C0E3B-B406-F751-71DA-7E259CAE3659}"/>
              </a:ext>
            </a:extLst>
          </p:cNvPr>
          <p:cNvSpPr>
            <a:spLocks noGrp="1"/>
          </p:cNvSpPr>
          <p:nvPr>
            <p:ph idx="1"/>
          </p:nvPr>
        </p:nvSpPr>
        <p:spPr/>
        <p:txBody>
          <a:bodyPr/>
          <a:lstStyle/>
          <a:p>
            <a:r>
              <a:rPr lang="en-GB" dirty="0"/>
              <a:t>Judges disagree a lot. Does that mean that the results of information retrieval experiments are meaningless? </a:t>
            </a:r>
          </a:p>
          <a:p>
            <a:r>
              <a:rPr lang="en-GB" dirty="0"/>
              <a:t>No. </a:t>
            </a:r>
          </a:p>
          <a:p>
            <a:r>
              <a:rPr lang="en-GB" dirty="0"/>
              <a:t>Large impact on absolute performance numbers </a:t>
            </a:r>
          </a:p>
          <a:p>
            <a:r>
              <a:rPr lang="en-GB" dirty="0"/>
              <a:t>Virtually no impact on ranking of systems </a:t>
            </a:r>
          </a:p>
          <a:p>
            <a:r>
              <a:rPr lang="en-GB" dirty="0"/>
              <a:t>Supposes we want to know if algorithm A is better than algorithm B An information retrieval experiment will give us a reliable answer to this question . . . </a:t>
            </a:r>
          </a:p>
          <a:p>
            <a:r>
              <a:rPr lang="en-GB" dirty="0"/>
              <a:t>. . . even if there is a lot of disagreement between judges.</a:t>
            </a:r>
          </a:p>
        </p:txBody>
      </p:sp>
      <p:sp>
        <p:nvSpPr>
          <p:cNvPr id="4" name="Footer Placeholder 3">
            <a:extLst>
              <a:ext uri="{FF2B5EF4-FFF2-40B4-BE49-F238E27FC236}">
                <a16:creationId xmlns:a16="http://schemas.microsoft.com/office/drawing/2014/main" id="{9D917E44-89CC-84D8-1867-BF5B1B12FDE7}"/>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2364452808"/>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39D0-73B4-7A7A-1BFA-93B6C7AD36DC}"/>
              </a:ext>
            </a:extLst>
          </p:cNvPr>
          <p:cNvSpPr>
            <a:spLocks noGrp="1"/>
          </p:cNvSpPr>
          <p:nvPr>
            <p:ph type="title"/>
          </p:nvPr>
        </p:nvSpPr>
        <p:spPr/>
        <p:txBody>
          <a:bodyPr/>
          <a:lstStyle/>
          <a:p>
            <a:r>
              <a:rPr lang="en-GB" dirty="0"/>
              <a:t>Other types of evaluation</a:t>
            </a:r>
          </a:p>
        </p:txBody>
      </p:sp>
      <p:sp>
        <p:nvSpPr>
          <p:cNvPr id="3" name="Content Placeholder 2">
            <a:extLst>
              <a:ext uri="{FF2B5EF4-FFF2-40B4-BE49-F238E27FC236}">
                <a16:creationId xmlns:a16="http://schemas.microsoft.com/office/drawing/2014/main" id="{DB45FA54-4D52-5AF6-7E22-C1CAE2A772F7}"/>
              </a:ext>
            </a:extLst>
          </p:cNvPr>
          <p:cNvSpPr>
            <a:spLocks noGrp="1"/>
          </p:cNvSpPr>
          <p:nvPr>
            <p:ph idx="1"/>
          </p:nvPr>
        </p:nvSpPr>
        <p:spPr>
          <a:xfrm>
            <a:off x="464468" y="1344228"/>
            <a:ext cx="8215064" cy="4965092"/>
          </a:xfrm>
        </p:spPr>
        <p:txBody>
          <a:bodyPr/>
          <a:lstStyle/>
          <a:p>
            <a:pPr marL="0" indent="0">
              <a:buNone/>
            </a:pPr>
            <a:r>
              <a:rPr lang="en-GB" dirty="0"/>
              <a:t>Evaluation at large search engines:</a:t>
            </a:r>
          </a:p>
          <a:p>
            <a:r>
              <a:rPr lang="en-GB" dirty="0"/>
              <a:t>Recall is difficult to measure on the web </a:t>
            </a:r>
          </a:p>
          <a:p>
            <a:r>
              <a:rPr lang="en-GB" dirty="0"/>
              <a:t>Search engines often use precision at top </a:t>
            </a:r>
            <a:r>
              <a:rPr lang="en-GB" i="1" dirty="0"/>
              <a:t>k</a:t>
            </a:r>
            <a:r>
              <a:rPr lang="en-GB" dirty="0"/>
              <a:t> (return), e.g., </a:t>
            </a:r>
            <a:r>
              <a:rPr lang="en-GB" i="1" dirty="0"/>
              <a:t>k</a:t>
            </a:r>
            <a:r>
              <a:rPr lang="en-GB" dirty="0"/>
              <a:t> = 10 . . . </a:t>
            </a:r>
          </a:p>
          <a:p>
            <a:r>
              <a:rPr lang="en-GB" dirty="0"/>
              <a:t>. . . or use measures that reward you more for getting rank 1 right than for getting rank 10 right. </a:t>
            </a:r>
          </a:p>
          <a:p>
            <a:r>
              <a:rPr lang="en-GB" dirty="0"/>
              <a:t>Search engines also use non-relevance-based measures. </a:t>
            </a:r>
          </a:p>
          <a:p>
            <a:pPr lvl="1"/>
            <a:r>
              <a:rPr lang="en-GB" dirty="0"/>
              <a:t>Example 1: </a:t>
            </a:r>
            <a:r>
              <a:rPr lang="en-GB" dirty="0">
                <a:solidFill>
                  <a:srgbClr val="FF0000"/>
                </a:solidFill>
              </a:rPr>
              <a:t>clickthrough</a:t>
            </a:r>
            <a:r>
              <a:rPr lang="en-GB" dirty="0"/>
              <a:t> on first result </a:t>
            </a:r>
          </a:p>
          <a:p>
            <a:pPr lvl="1"/>
            <a:r>
              <a:rPr lang="en-GB" dirty="0"/>
              <a:t>Not very reliable if you look at a single clickthrough (you may realize after clicking that the summary was misleading and the document is nonrelevant) . . . </a:t>
            </a:r>
          </a:p>
          <a:p>
            <a:pPr lvl="1"/>
            <a:r>
              <a:rPr lang="en-GB" dirty="0"/>
              <a:t>. . . but pretty reliable in the aggregate. </a:t>
            </a:r>
          </a:p>
          <a:p>
            <a:pPr lvl="1"/>
            <a:r>
              <a:rPr lang="en-GB" dirty="0"/>
              <a:t>Example 2: A/B testing</a:t>
            </a:r>
          </a:p>
        </p:txBody>
      </p:sp>
      <p:sp>
        <p:nvSpPr>
          <p:cNvPr id="4" name="Footer Placeholder 3">
            <a:extLst>
              <a:ext uri="{FF2B5EF4-FFF2-40B4-BE49-F238E27FC236}">
                <a16:creationId xmlns:a16="http://schemas.microsoft.com/office/drawing/2014/main" id="{DD23F7C2-F59A-B73D-057A-6C42CF2ED271}"/>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586191496"/>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242B-1122-9DEF-283F-2A1E851E4958}"/>
              </a:ext>
            </a:extLst>
          </p:cNvPr>
          <p:cNvSpPr>
            <a:spLocks noGrp="1"/>
          </p:cNvSpPr>
          <p:nvPr>
            <p:ph type="title"/>
          </p:nvPr>
        </p:nvSpPr>
        <p:spPr/>
        <p:txBody>
          <a:bodyPr/>
          <a:lstStyle/>
          <a:p>
            <a:r>
              <a:rPr lang="en-GB" dirty="0"/>
              <a:t>A/B testing</a:t>
            </a:r>
          </a:p>
        </p:txBody>
      </p:sp>
      <p:sp>
        <p:nvSpPr>
          <p:cNvPr id="3" name="Content Placeholder 2">
            <a:extLst>
              <a:ext uri="{FF2B5EF4-FFF2-40B4-BE49-F238E27FC236}">
                <a16:creationId xmlns:a16="http://schemas.microsoft.com/office/drawing/2014/main" id="{44F29864-0F17-2190-04D8-A24A35D3749F}"/>
              </a:ext>
            </a:extLst>
          </p:cNvPr>
          <p:cNvSpPr>
            <a:spLocks noGrp="1"/>
          </p:cNvSpPr>
          <p:nvPr>
            <p:ph idx="1"/>
          </p:nvPr>
        </p:nvSpPr>
        <p:spPr/>
        <p:txBody>
          <a:bodyPr/>
          <a:lstStyle/>
          <a:p>
            <a:r>
              <a:rPr lang="en-GB" dirty="0"/>
              <a:t>Purpose: Test a single innovation </a:t>
            </a:r>
          </a:p>
          <a:p>
            <a:r>
              <a:rPr lang="en-GB" dirty="0"/>
              <a:t>Prerequisite: You have a large search engine up and running. </a:t>
            </a:r>
          </a:p>
          <a:p>
            <a:r>
              <a:rPr lang="en-GB" dirty="0"/>
              <a:t>Have most users use old system </a:t>
            </a:r>
          </a:p>
          <a:p>
            <a:r>
              <a:rPr lang="en-GB" dirty="0"/>
              <a:t>Divert a small proportion of traffic (e.g., 1%) to the new system that includes the innovation </a:t>
            </a:r>
          </a:p>
          <a:p>
            <a:r>
              <a:rPr lang="en-GB" dirty="0"/>
              <a:t>Evaluate with an “automatic” measure like clickthrough on first result </a:t>
            </a:r>
          </a:p>
          <a:p>
            <a:r>
              <a:rPr lang="en-GB" dirty="0"/>
              <a:t>Now we can directly see if the innovation does improve user happiness. </a:t>
            </a:r>
          </a:p>
          <a:p>
            <a:r>
              <a:rPr lang="en-GB" dirty="0"/>
              <a:t>Probably the evaluation methodology that large search engines trust most</a:t>
            </a:r>
          </a:p>
        </p:txBody>
      </p:sp>
      <p:sp>
        <p:nvSpPr>
          <p:cNvPr id="4" name="Footer Placeholder 3">
            <a:extLst>
              <a:ext uri="{FF2B5EF4-FFF2-40B4-BE49-F238E27FC236}">
                <a16:creationId xmlns:a16="http://schemas.microsoft.com/office/drawing/2014/main" id="{7D470978-8781-F25F-D898-CF86E521C19D}"/>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522652667"/>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0E7-6554-FE8D-6C93-C5D1D4612DD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AD8C31C-DB84-A1EF-4FF1-FF5C8ACAC746}"/>
              </a:ext>
            </a:extLst>
          </p:cNvPr>
          <p:cNvSpPr>
            <a:spLocks noGrp="1"/>
          </p:cNvSpPr>
          <p:nvPr>
            <p:ph idx="1"/>
          </p:nvPr>
        </p:nvSpPr>
        <p:spPr/>
        <p:txBody>
          <a:bodyPr/>
          <a:lstStyle/>
          <a:p>
            <a:r>
              <a:rPr lang="en-GB" dirty="0"/>
              <a:t>Evaluation for ad-hoc retrieval</a:t>
            </a:r>
          </a:p>
          <a:p>
            <a:pPr lvl="1"/>
            <a:r>
              <a:rPr lang="en-GB" dirty="0"/>
              <a:t>Precision, Recall, F1-measure </a:t>
            </a:r>
          </a:p>
          <a:p>
            <a:pPr lvl="1"/>
            <a:r>
              <a:rPr lang="en-GB" dirty="0"/>
              <a:t>More complex measures for ranked retrieval </a:t>
            </a:r>
          </a:p>
          <a:p>
            <a:pPr lvl="1"/>
            <a:r>
              <a:rPr lang="en-GB" dirty="0"/>
              <a:t>typically use P/R-based measures </a:t>
            </a:r>
          </a:p>
          <a:p>
            <a:r>
              <a:rPr lang="en-GB" dirty="0"/>
              <a:t>Evaluation for </a:t>
            </a:r>
            <a:r>
              <a:rPr lang="en-GB" dirty="0">
                <a:solidFill>
                  <a:srgbClr val="FF0000"/>
                </a:solidFill>
              </a:rPr>
              <a:t>interactive </a:t>
            </a:r>
            <a:r>
              <a:rPr lang="en-GB" dirty="0"/>
              <a:t>tasks is more involved </a:t>
            </a:r>
          </a:p>
          <a:p>
            <a:r>
              <a:rPr lang="en-GB" dirty="0"/>
              <a:t>Significance testing is an issue (considering…)</a:t>
            </a:r>
          </a:p>
          <a:p>
            <a:pPr lvl="1"/>
            <a:r>
              <a:rPr lang="en-GB" dirty="0"/>
              <a:t>could a good result have occurred by chance? </a:t>
            </a:r>
          </a:p>
          <a:p>
            <a:pPr lvl="1"/>
            <a:r>
              <a:rPr lang="en-GB" dirty="0"/>
              <a:t>is the result robust across different document sets? </a:t>
            </a:r>
          </a:p>
          <a:p>
            <a:pPr lvl="1"/>
            <a:r>
              <a:rPr lang="en-GB" dirty="0"/>
              <a:t>slowly becoming more common </a:t>
            </a:r>
          </a:p>
          <a:p>
            <a:pPr lvl="1"/>
            <a:r>
              <a:rPr lang="en-GB" dirty="0"/>
              <a:t>underlying population distributions unknown, so apply non-parametric tests such as the sign test</a:t>
            </a:r>
          </a:p>
        </p:txBody>
      </p:sp>
      <p:sp>
        <p:nvSpPr>
          <p:cNvPr id="4" name="Footer Placeholder 3">
            <a:extLst>
              <a:ext uri="{FF2B5EF4-FFF2-40B4-BE49-F238E27FC236}">
                <a16:creationId xmlns:a16="http://schemas.microsoft.com/office/drawing/2014/main" id="{2C0AB95F-4497-E350-6C97-265513B98F9B}"/>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333851516"/>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a:t>
            </a:r>
            <a:endParaRPr lang="en-US" dirty="0"/>
          </a:p>
        </p:txBody>
      </p:sp>
      <p:sp>
        <p:nvSpPr>
          <p:cNvPr id="3" name="Content Placeholder 2"/>
          <p:cNvSpPr>
            <a:spLocks noGrp="1"/>
          </p:cNvSpPr>
          <p:nvPr>
            <p:ph idx="1"/>
          </p:nvPr>
        </p:nvSpPr>
        <p:spPr>
          <a:xfrm>
            <a:off x="1403648" y="1844824"/>
            <a:ext cx="5544616" cy="2808312"/>
          </a:xfrm>
        </p:spPr>
        <p:txBody>
          <a:bodyPr/>
          <a:lstStyle/>
          <a:p>
            <a:r>
              <a:rPr lang="en-GB" dirty="0"/>
              <a:t>Book Chapter 8 available on BREO</a:t>
            </a:r>
          </a:p>
          <a:p>
            <a:r>
              <a:rPr lang="en-GB" dirty="0"/>
              <a:t>Google:</a:t>
            </a:r>
          </a:p>
          <a:p>
            <a:pPr lvl="1"/>
            <a:r>
              <a:rPr lang="en-US" dirty="0"/>
              <a:t>TREC</a:t>
            </a:r>
            <a:r>
              <a:rPr lang="en-GB" dirty="0"/>
              <a:t> information retrieval</a:t>
            </a:r>
          </a:p>
          <a:p>
            <a:pPr lvl="1"/>
            <a:r>
              <a:rPr lang="en-GB" dirty="0"/>
              <a:t>Precision, recall and F1</a:t>
            </a:r>
          </a:p>
          <a:p>
            <a:pPr lvl="1"/>
            <a:r>
              <a:rPr lang="en-GB" dirty="0"/>
              <a:t>ROC</a:t>
            </a:r>
          </a:p>
          <a:p>
            <a:pPr lvl="1"/>
            <a:r>
              <a:rPr lang="en-GB" dirty="0"/>
              <a:t>A/B test</a:t>
            </a:r>
            <a:endParaRPr lang="en-US" dirty="0"/>
          </a:p>
        </p:txBody>
      </p:sp>
      <p:sp>
        <p:nvSpPr>
          <p:cNvPr id="5" name="Footer Placeholder 4">
            <a:extLst>
              <a:ext uri="{FF2B5EF4-FFF2-40B4-BE49-F238E27FC236}">
                <a16:creationId xmlns:a16="http://schemas.microsoft.com/office/drawing/2014/main" id="{7C01FF16-C235-4C66-8398-94E36EA6CCF3}"/>
              </a:ext>
            </a:extLst>
          </p:cNvPr>
          <p:cNvSpPr>
            <a:spLocks noGrp="1"/>
          </p:cNvSpPr>
          <p:nvPr>
            <p:ph type="ftr" sz="quarter" idx="11"/>
          </p:nvPr>
        </p:nvSpPr>
        <p:spPr/>
        <p:txBody>
          <a:bodyPr/>
          <a:lstStyle/>
          <a:p>
            <a:pPr algn="l"/>
            <a:r>
              <a:rPr lang="en-GB"/>
              <a:t>CIS041-3 Advanced Information Technology</a:t>
            </a:r>
            <a:endParaRPr lang="en-US" dirty="0"/>
          </a:p>
        </p:txBody>
      </p:sp>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2A66-540A-123E-10A8-58ED7491B193}"/>
              </a:ext>
            </a:extLst>
          </p:cNvPr>
          <p:cNvSpPr>
            <a:spLocks noGrp="1"/>
          </p:cNvSpPr>
          <p:nvPr>
            <p:ph type="title"/>
          </p:nvPr>
        </p:nvSpPr>
        <p:spPr/>
        <p:txBody>
          <a:bodyPr/>
          <a:lstStyle/>
          <a:p>
            <a:r>
              <a:rPr lang="en-GB" dirty="0"/>
              <a:t>Classical IT</a:t>
            </a:r>
          </a:p>
        </p:txBody>
      </p:sp>
      <p:sp>
        <p:nvSpPr>
          <p:cNvPr id="3" name="Content Placeholder 2">
            <a:extLst>
              <a:ext uri="{FF2B5EF4-FFF2-40B4-BE49-F238E27FC236}">
                <a16:creationId xmlns:a16="http://schemas.microsoft.com/office/drawing/2014/main" id="{772ABEE6-2CA5-8FF2-E4A0-69935C7D10FB}"/>
              </a:ext>
            </a:extLst>
          </p:cNvPr>
          <p:cNvSpPr>
            <a:spLocks noGrp="1"/>
          </p:cNvSpPr>
          <p:nvPr>
            <p:ph idx="1"/>
          </p:nvPr>
        </p:nvSpPr>
        <p:spPr>
          <a:xfrm>
            <a:off x="395536" y="1556792"/>
            <a:ext cx="8215064" cy="4752528"/>
          </a:xfrm>
        </p:spPr>
        <p:txBody>
          <a:bodyPr/>
          <a:lstStyle/>
          <a:p>
            <a:r>
              <a:rPr lang="en-US" dirty="0">
                <a:latin typeface="Calibri" charset="0"/>
                <a:ea typeface="ＭＳ Ｐゴシック" charset="0"/>
                <a:cs typeface="ＭＳ Ｐゴシック" charset="0"/>
              </a:rPr>
              <a:t>Boolean Retrieval model: information query is expressed using a Boolean expression (AND, OR and NOT).</a:t>
            </a:r>
          </a:p>
          <a:p>
            <a:pPr lvl="1">
              <a:buFont typeface="Wingdings" panose="05000000000000000000" pitchFamily="2" charset="2"/>
              <a:buChar char="ü"/>
            </a:pPr>
            <a:r>
              <a:rPr lang="en-US" b="1" dirty="0">
                <a:latin typeface="Calibri" charset="0"/>
                <a:ea typeface="ＭＳ Ｐゴシック" charset="0"/>
                <a:cs typeface="ＭＳ Ｐゴシック" charset="0"/>
              </a:rPr>
              <a:t>Inverted Indexing </a:t>
            </a:r>
            <a:r>
              <a:rPr lang="en-US" dirty="0">
                <a:latin typeface="Calibri" charset="0"/>
                <a:ea typeface="ＭＳ Ｐゴシック" charset="0"/>
                <a:cs typeface="ＭＳ Ｐゴシック" charset="0"/>
              </a:rPr>
              <a:t>-&gt; set union and intersection </a:t>
            </a:r>
          </a:p>
          <a:p>
            <a:pPr lvl="1">
              <a:buFont typeface="Wingdings" panose="05000000000000000000" pitchFamily="2" charset="2"/>
              <a:buChar char="ü"/>
            </a:pPr>
            <a:r>
              <a:rPr lang="en-US" dirty="0">
                <a:latin typeface="Calibri" charset="0"/>
                <a:ea typeface="ＭＳ Ｐゴシック" charset="0"/>
                <a:cs typeface="ＭＳ Ｐゴシック" charset="0"/>
              </a:rPr>
              <a:t>Extended Boolean models: phrases, </a:t>
            </a:r>
            <a:r>
              <a:rPr lang="en-US" dirty="0" err="1">
                <a:latin typeface="Calibri" charset="0"/>
                <a:ea typeface="ＭＳ Ｐゴシック" charset="0"/>
                <a:cs typeface="ＭＳ Ｐゴシック" charset="0"/>
              </a:rPr>
              <a:t>biwords</a:t>
            </a:r>
            <a:r>
              <a:rPr lang="en-US" dirty="0">
                <a:latin typeface="Calibri" charset="0"/>
                <a:ea typeface="ＭＳ Ｐゴシック" charset="0"/>
                <a:cs typeface="ＭＳ Ｐゴシック" charset="0"/>
              </a:rPr>
              <a:t>, N-gram, positional index.</a:t>
            </a:r>
          </a:p>
          <a:p>
            <a:pPr lvl="1">
              <a:buFont typeface="Wingdings" panose="05000000000000000000" pitchFamily="2" charset="2"/>
              <a:buChar char="Ø"/>
            </a:pPr>
            <a:r>
              <a:rPr lang="en-GB" dirty="0"/>
              <a:t>need “</a:t>
            </a:r>
            <a:r>
              <a:rPr lang="en-GB" dirty="0">
                <a:solidFill>
                  <a:srgbClr val="C00000"/>
                </a:solidFill>
              </a:rPr>
              <a:t>Frequency</a:t>
            </a:r>
            <a:r>
              <a:rPr lang="en-GB" dirty="0"/>
              <a:t>” and “</a:t>
            </a:r>
            <a:r>
              <a:rPr lang="en-US" dirty="0">
                <a:latin typeface="Calibri" charset="0"/>
                <a:ea typeface="ＭＳ Ｐゴシック" charset="0"/>
                <a:cs typeface="ＭＳ Ｐゴシック" charset="0"/>
              </a:rPr>
              <a:t>rank/group” results</a:t>
            </a:r>
          </a:p>
          <a:p>
            <a:r>
              <a:rPr lang="en-GB" dirty="0"/>
              <a:t>Vector Space Retrieval mode</a:t>
            </a:r>
          </a:p>
          <a:p>
            <a:endParaRPr lang="en-GB" dirty="0"/>
          </a:p>
        </p:txBody>
      </p:sp>
      <p:sp>
        <p:nvSpPr>
          <p:cNvPr id="4" name="Footer Placeholder 3">
            <a:extLst>
              <a:ext uri="{FF2B5EF4-FFF2-40B4-BE49-F238E27FC236}">
                <a16:creationId xmlns:a16="http://schemas.microsoft.com/office/drawing/2014/main" id="{7290F02F-AB38-FCDF-095F-54251A8745DE}"/>
              </a:ext>
            </a:extLst>
          </p:cNvPr>
          <p:cNvSpPr>
            <a:spLocks noGrp="1"/>
          </p:cNvSpPr>
          <p:nvPr>
            <p:ph type="ftr" sz="quarter" idx="11"/>
          </p:nvPr>
        </p:nvSpPr>
        <p:spPr/>
        <p:txBody>
          <a:bodyPr/>
          <a:lstStyle/>
          <a:p>
            <a:pPr algn="l"/>
            <a:r>
              <a:rPr lang="en-GB"/>
              <a:t>CIS041-3 Advanced Information Technology</a:t>
            </a:r>
            <a:endParaRPr lang="en-US" dirty="0"/>
          </a:p>
        </p:txBody>
      </p:sp>
      <p:pic>
        <p:nvPicPr>
          <p:cNvPr id="5" name="Picture 4">
            <a:extLst>
              <a:ext uri="{FF2B5EF4-FFF2-40B4-BE49-F238E27FC236}">
                <a16:creationId xmlns:a16="http://schemas.microsoft.com/office/drawing/2014/main" id="{F1891931-B5B8-D1FE-8201-A1AE390B0F9C}"/>
              </a:ext>
            </a:extLst>
          </p:cNvPr>
          <p:cNvPicPr>
            <a:picLocks noChangeAspect="1"/>
          </p:cNvPicPr>
          <p:nvPr/>
        </p:nvPicPr>
        <p:blipFill>
          <a:blip r:embed="rId2"/>
          <a:stretch>
            <a:fillRect/>
          </a:stretch>
        </p:blipFill>
        <p:spPr>
          <a:xfrm>
            <a:off x="705885" y="4581128"/>
            <a:ext cx="3250870" cy="1032310"/>
          </a:xfrm>
          <a:prstGeom prst="rect">
            <a:avLst/>
          </a:prstGeom>
        </p:spPr>
      </p:pic>
      <p:pic>
        <p:nvPicPr>
          <p:cNvPr id="6" name="Picture 5">
            <a:extLst>
              <a:ext uri="{FF2B5EF4-FFF2-40B4-BE49-F238E27FC236}">
                <a16:creationId xmlns:a16="http://schemas.microsoft.com/office/drawing/2014/main" id="{F05816A9-19D5-9150-CC89-1D914A7EBD3A}"/>
              </a:ext>
            </a:extLst>
          </p:cNvPr>
          <p:cNvPicPr>
            <a:picLocks noChangeAspect="1"/>
          </p:cNvPicPr>
          <p:nvPr/>
        </p:nvPicPr>
        <p:blipFill>
          <a:blip r:embed="rId3"/>
          <a:stretch>
            <a:fillRect/>
          </a:stretch>
        </p:blipFill>
        <p:spPr>
          <a:xfrm>
            <a:off x="4107371" y="4581128"/>
            <a:ext cx="4719253" cy="1224136"/>
          </a:xfrm>
          <a:prstGeom prst="rect">
            <a:avLst/>
          </a:prstGeom>
        </p:spPr>
      </p:pic>
    </p:spTree>
    <p:extLst>
      <p:ext uri="{BB962C8B-B14F-4D97-AF65-F5344CB8AC3E}">
        <p14:creationId xmlns:p14="http://schemas.microsoft.com/office/powerpoint/2010/main" val="1443186723"/>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E623-AC3E-3E78-59D4-E4BCEE265657}"/>
              </a:ext>
            </a:extLst>
          </p:cNvPr>
          <p:cNvSpPr>
            <a:spLocks noGrp="1"/>
          </p:cNvSpPr>
          <p:nvPr>
            <p:ph type="title"/>
          </p:nvPr>
        </p:nvSpPr>
        <p:spPr/>
        <p:txBody>
          <a:bodyPr/>
          <a:lstStyle/>
          <a:p>
            <a:r>
              <a:rPr lang="en-GB" dirty="0"/>
              <a:t>Web IR</a:t>
            </a:r>
          </a:p>
        </p:txBody>
      </p:sp>
      <p:sp>
        <p:nvSpPr>
          <p:cNvPr id="3" name="Content Placeholder 2">
            <a:extLst>
              <a:ext uri="{FF2B5EF4-FFF2-40B4-BE49-F238E27FC236}">
                <a16:creationId xmlns:a16="http://schemas.microsoft.com/office/drawing/2014/main" id="{82805B9C-A976-5161-AD01-AF3821E1D8FC}"/>
              </a:ext>
            </a:extLst>
          </p:cNvPr>
          <p:cNvSpPr>
            <a:spLocks noGrp="1"/>
          </p:cNvSpPr>
          <p:nvPr>
            <p:ph idx="1"/>
          </p:nvPr>
        </p:nvSpPr>
        <p:spPr>
          <a:xfrm>
            <a:off x="464468" y="1916832"/>
            <a:ext cx="8215064" cy="2232248"/>
          </a:xfrm>
        </p:spPr>
        <p:txBody>
          <a:bodyPr/>
          <a:lstStyle/>
          <a:p>
            <a:r>
              <a:rPr lang="en-GB" sz="2400" dirty="0"/>
              <a:t>The  Search Behaviours: </a:t>
            </a:r>
            <a:r>
              <a:rPr lang="en-GB" sz="2400" b="1" dirty="0">
                <a:solidFill>
                  <a:srgbClr val="C00000"/>
                </a:solidFill>
              </a:rPr>
              <a:t>Surfing, Browsing</a:t>
            </a:r>
            <a:r>
              <a:rPr lang="en-GB" dirty="0"/>
              <a:t>, </a:t>
            </a:r>
            <a:r>
              <a:rPr lang="en-GB" sz="2400" b="1" dirty="0">
                <a:solidFill>
                  <a:srgbClr val="C00000"/>
                </a:solidFill>
              </a:rPr>
              <a:t>Searching</a:t>
            </a:r>
          </a:p>
          <a:p>
            <a:r>
              <a:rPr lang="en-GB" b="1" dirty="0">
                <a:solidFill>
                  <a:srgbClr val="C00000"/>
                </a:solidFill>
              </a:rPr>
              <a:t>Web pages: </a:t>
            </a:r>
            <a:r>
              <a:rPr lang="en-GB" dirty="0">
                <a:solidFill>
                  <a:srgbClr val="002060"/>
                </a:solidFill>
              </a:rPr>
              <a:t>read by a browser, formed in HTML and full of Hyper text (anchor text with hidden links)</a:t>
            </a:r>
          </a:p>
          <a:p>
            <a:r>
              <a:rPr lang="en-GB" sz="2400" dirty="0">
                <a:solidFill>
                  <a:srgbClr val="002060"/>
                </a:solidFill>
              </a:rPr>
              <a:t>IR is done by a web search engine</a:t>
            </a:r>
          </a:p>
          <a:p>
            <a:r>
              <a:rPr lang="en-GB" dirty="0">
                <a:solidFill>
                  <a:srgbClr val="002060"/>
                </a:solidFill>
              </a:rPr>
              <a:t>Google is the most dominate solution</a:t>
            </a:r>
            <a:endParaRPr lang="en-GB" sz="2400" dirty="0">
              <a:solidFill>
                <a:srgbClr val="002060"/>
              </a:solidFill>
            </a:endParaRPr>
          </a:p>
          <a:p>
            <a:endParaRPr lang="en-GB" dirty="0"/>
          </a:p>
        </p:txBody>
      </p:sp>
      <p:sp>
        <p:nvSpPr>
          <p:cNvPr id="4" name="Footer Placeholder 3">
            <a:extLst>
              <a:ext uri="{FF2B5EF4-FFF2-40B4-BE49-F238E27FC236}">
                <a16:creationId xmlns:a16="http://schemas.microsoft.com/office/drawing/2014/main" id="{7FB61C84-A846-4A31-9244-77804D048892}"/>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1791009895"/>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C9D9-409F-E598-9E14-FFA13D3A50F5}"/>
              </a:ext>
            </a:extLst>
          </p:cNvPr>
          <p:cNvSpPr>
            <a:spLocks noGrp="1"/>
          </p:cNvSpPr>
          <p:nvPr>
            <p:ph type="title"/>
          </p:nvPr>
        </p:nvSpPr>
        <p:spPr/>
        <p:txBody>
          <a:bodyPr/>
          <a:lstStyle/>
          <a:p>
            <a:r>
              <a:rPr lang="en-GB" dirty="0"/>
              <a:t>A web search engine</a:t>
            </a:r>
          </a:p>
        </p:txBody>
      </p:sp>
      <p:pic>
        <p:nvPicPr>
          <p:cNvPr id="6" name="Content Placeholder 5">
            <a:extLst>
              <a:ext uri="{FF2B5EF4-FFF2-40B4-BE49-F238E27FC236}">
                <a16:creationId xmlns:a16="http://schemas.microsoft.com/office/drawing/2014/main" id="{A364497E-2884-9D1E-FB58-6D2C5BBBECC4}"/>
              </a:ext>
            </a:extLst>
          </p:cNvPr>
          <p:cNvPicPr>
            <a:picLocks noGrp="1" noChangeAspect="1"/>
          </p:cNvPicPr>
          <p:nvPr>
            <p:ph idx="1"/>
          </p:nvPr>
        </p:nvPicPr>
        <p:blipFill>
          <a:blip r:embed="rId2"/>
          <a:stretch>
            <a:fillRect/>
          </a:stretch>
        </p:blipFill>
        <p:spPr>
          <a:xfrm>
            <a:off x="579943" y="1557338"/>
            <a:ext cx="7846001" cy="4679950"/>
          </a:xfrm>
        </p:spPr>
      </p:pic>
      <p:sp>
        <p:nvSpPr>
          <p:cNvPr id="4" name="Footer Placeholder 3">
            <a:extLst>
              <a:ext uri="{FF2B5EF4-FFF2-40B4-BE49-F238E27FC236}">
                <a16:creationId xmlns:a16="http://schemas.microsoft.com/office/drawing/2014/main" id="{A566675A-5DCD-568B-F24D-84001549C08A}"/>
              </a:ext>
            </a:extLst>
          </p:cNvPr>
          <p:cNvSpPr>
            <a:spLocks noGrp="1"/>
          </p:cNvSpPr>
          <p:nvPr>
            <p:ph type="ftr" sz="quarter" idx="11"/>
          </p:nvPr>
        </p:nvSpPr>
        <p:spPr/>
        <p:txBody>
          <a:bodyPr/>
          <a:lstStyle/>
          <a:p>
            <a:pPr algn="l"/>
            <a:r>
              <a:rPr lang="en-GB"/>
              <a:t>CIS041-3 Advanced Information Technology</a:t>
            </a:r>
            <a:endParaRPr lang="en-US" dirty="0"/>
          </a:p>
        </p:txBody>
      </p:sp>
      <p:pic>
        <p:nvPicPr>
          <p:cNvPr id="8" name="Picture 7">
            <a:extLst>
              <a:ext uri="{FF2B5EF4-FFF2-40B4-BE49-F238E27FC236}">
                <a16:creationId xmlns:a16="http://schemas.microsoft.com/office/drawing/2014/main" id="{19E29E91-E17B-3229-C813-C5AA5CE14949}"/>
              </a:ext>
            </a:extLst>
          </p:cNvPr>
          <p:cNvPicPr>
            <a:picLocks noChangeAspect="1"/>
          </p:cNvPicPr>
          <p:nvPr/>
        </p:nvPicPr>
        <p:blipFill>
          <a:blip r:embed="rId3"/>
          <a:stretch>
            <a:fillRect/>
          </a:stretch>
        </p:blipFill>
        <p:spPr>
          <a:xfrm>
            <a:off x="3131840" y="2852936"/>
            <a:ext cx="2154911" cy="284164"/>
          </a:xfrm>
          <a:prstGeom prst="rect">
            <a:avLst/>
          </a:prstGeom>
        </p:spPr>
      </p:pic>
      <p:pic>
        <p:nvPicPr>
          <p:cNvPr id="10" name="Picture 9">
            <a:extLst>
              <a:ext uri="{FF2B5EF4-FFF2-40B4-BE49-F238E27FC236}">
                <a16:creationId xmlns:a16="http://schemas.microsoft.com/office/drawing/2014/main" id="{10FC3BF1-2515-D117-25CA-7C456D947339}"/>
              </a:ext>
            </a:extLst>
          </p:cNvPr>
          <p:cNvPicPr>
            <a:picLocks noChangeAspect="1"/>
          </p:cNvPicPr>
          <p:nvPr/>
        </p:nvPicPr>
        <p:blipFill>
          <a:blip r:embed="rId4"/>
          <a:stretch>
            <a:fillRect/>
          </a:stretch>
        </p:blipFill>
        <p:spPr>
          <a:xfrm>
            <a:off x="3335909" y="4290616"/>
            <a:ext cx="1746771" cy="284164"/>
          </a:xfrm>
          <a:prstGeom prst="rect">
            <a:avLst/>
          </a:prstGeom>
        </p:spPr>
      </p:pic>
      <p:pic>
        <p:nvPicPr>
          <p:cNvPr id="12" name="Picture 11">
            <a:extLst>
              <a:ext uri="{FF2B5EF4-FFF2-40B4-BE49-F238E27FC236}">
                <a16:creationId xmlns:a16="http://schemas.microsoft.com/office/drawing/2014/main" id="{0CD2046A-C742-0715-B4C3-3F9753B52BBD}"/>
              </a:ext>
            </a:extLst>
          </p:cNvPr>
          <p:cNvPicPr>
            <a:picLocks noChangeAspect="1"/>
          </p:cNvPicPr>
          <p:nvPr/>
        </p:nvPicPr>
        <p:blipFill>
          <a:blip r:embed="rId5"/>
          <a:stretch>
            <a:fillRect/>
          </a:stretch>
        </p:blipFill>
        <p:spPr>
          <a:xfrm>
            <a:off x="5020335" y="5389300"/>
            <a:ext cx="2007813" cy="324916"/>
          </a:xfrm>
          <a:prstGeom prst="rect">
            <a:avLst/>
          </a:prstGeom>
        </p:spPr>
      </p:pic>
      <p:pic>
        <p:nvPicPr>
          <p:cNvPr id="14" name="Picture 13">
            <a:extLst>
              <a:ext uri="{FF2B5EF4-FFF2-40B4-BE49-F238E27FC236}">
                <a16:creationId xmlns:a16="http://schemas.microsoft.com/office/drawing/2014/main" id="{C57A7821-916C-618F-9207-D8879BC4ED7C}"/>
              </a:ext>
            </a:extLst>
          </p:cNvPr>
          <p:cNvPicPr>
            <a:picLocks noChangeAspect="1"/>
          </p:cNvPicPr>
          <p:nvPr/>
        </p:nvPicPr>
        <p:blipFill>
          <a:blip r:embed="rId6"/>
          <a:stretch>
            <a:fillRect/>
          </a:stretch>
        </p:blipFill>
        <p:spPr>
          <a:xfrm>
            <a:off x="6660232" y="3545684"/>
            <a:ext cx="2029108" cy="352474"/>
          </a:xfrm>
          <a:prstGeom prst="rect">
            <a:avLst/>
          </a:prstGeom>
        </p:spPr>
      </p:pic>
    </p:spTree>
    <p:extLst>
      <p:ext uri="{BB962C8B-B14F-4D97-AF65-F5344CB8AC3E}">
        <p14:creationId xmlns:p14="http://schemas.microsoft.com/office/powerpoint/2010/main" val="119441698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706B-FD03-E4C1-2758-AF71848E66BD}"/>
              </a:ext>
            </a:extLst>
          </p:cNvPr>
          <p:cNvSpPr>
            <a:spLocks noGrp="1"/>
          </p:cNvSpPr>
          <p:nvPr>
            <p:ph type="title"/>
          </p:nvPr>
        </p:nvSpPr>
        <p:spPr/>
        <p:txBody>
          <a:bodyPr/>
          <a:lstStyle/>
          <a:p>
            <a:r>
              <a:rPr lang="en-GB" dirty="0"/>
              <a:t>Google High Level Architecture</a:t>
            </a:r>
            <a:br>
              <a:rPr lang="en-GB" dirty="0"/>
            </a:br>
            <a:r>
              <a:rPr lang="en-GB" sz="2000" dirty="0"/>
              <a:t>[Brin and Page, 1998] </a:t>
            </a:r>
            <a:endParaRPr lang="en-GB" dirty="0"/>
          </a:p>
        </p:txBody>
      </p:sp>
      <p:pic>
        <p:nvPicPr>
          <p:cNvPr id="6" name="Content Placeholder 5">
            <a:extLst>
              <a:ext uri="{FF2B5EF4-FFF2-40B4-BE49-F238E27FC236}">
                <a16:creationId xmlns:a16="http://schemas.microsoft.com/office/drawing/2014/main" id="{572173E0-15C4-F6D1-62EB-7FC5D1469DB3}"/>
              </a:ext>
            </a:extLst>
          </p:cNvPr>
          <p:cNvPicPr>
            <a:picLocks noGrp="1" noChangeAspect="1"/>
          </p:cNvPicPr>
          <p:nvPr>
            <p:ph idx="1"/>
          </p:nvPr>
        </p:nvPicPr>
        <p:blipFill>
          <a:blip r:embed="rId2"/>
          <a:stretch>
            <a:fillRect/>
          </a:stretch>
        </p:blipFill>
        <p:spPr>
          <a:xfrm>
            <a:off x="1763688" y="1465701"/>
            <a:ext cx="5160132" cy="4843619"/>
          </a:xfrm>
        </p:spPr>
      </p:pic>
      <p:sp>
        <p:nvSpPr>
          <p:cNvPr id="4" name="Footer Placeholder 3">
            <a:extLst>
              <a:ext uri="{FF2B5EF4-FFF2-40B4-BE49-F238E27FC236}">
                <a16:creationId xmlns:a16="http://schemas.microsoft.com/office/drawing/2014/main" id="{ABA23847-54F8-5859-F237-E771AE86C81A}"/>
              </a:ext>
            </a:extLst>
          </p:cNvPr>
          <p:cNvSpPr>
            <a:spLocks noGrp="1"/>
          </p:cNvSpPr>
          <p:nvPr>
            <p:ph type="ftr" sz="quarter" idx="11"/>
          </p:nvPr>
        </p:nvSpPr>
        <p:spPr/>
        <p:txBody>
          <a:bodyPr/>
          <a:lstStyle/>
          <a:p>
            <a:pPr algn="l"/>
            <a:r>
              <a:rPr lang="en-GB"/>
              <a:t>CIS041-3 Advanced Information Technology</a:t>
            </a:r>
            <a:endParaRPr lang="en-US" dirty="0"/>
          </a:p>
        </p:txBody>
      </p:sp>
    </p:spTree>
    <p:extLst>
      <p:ext uri="{BB962C8B-B14F-4D97-AF65-F5344CB8AC3E}">
        <p14:creationId xmlns:p14="http://schemas.microsoft.com/office/powerpoint/2010/main" val="3979203604"/>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11" ma:contentTypeDescription="Create a new document." ma:contentTypeScope="" ma:versionID="0c65e98f4308e0a4c8a8fb9e68fc32ea">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630bdc36f68965d0e52aad5a59374c3"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68F4A1-A92B-4425-A08A-8ACFF4BC7C58}">
  <ds:schemaRefs>
    <ds:schemaRef ds:uri="http://schemas.microsoft.com/sharepoint/v3/contenttype/forms"/>
  </ds:schemaRefs>
</ds:datastoreItem>
</file>

<file path=customXml/itemProps2.xml><?xml version="1.0" encoding="utf-8"?>
<ds:datastoreItem xmlns:ds="http://schemas.openxmlformats.org/officeDocument/2006/customXml" ds:itemID="{BDA46CC5-244B-4740-AC0C-999172143E2D}">
  <ds:schemaRef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http://purl.org/dc/dcmitype/"/>
    <ds:schemaRef ds:uri="d7c0ddaa-517f-42a8-bf6f-671cae6167ed"/>
    <ds:schemaRef ds:uri="4a99f96f-14cd-4604-a474-9aba890bf184"/>
  </ds:schemaRefs>
</ds:datastoreItem>
</file>

<file path=customXml/itemProps3.xml><?xml version="1.0" encoding="utf-8"?>
<ds:datastoreItem xmlns:ds="http://schemas.openxmlformats.org/officeDocument/2006/customXml" ds:itemID="{31942470-586D-42F2-AF1E-DA44743203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13955</TotalTime>
  <Words>3149</Words>
  <Application>Microsoft Office PowerPoint</Application>
  <PresentationFormat>On-screen Show (4:3)</PresentationFormat>
  <Paragraphs>346</Paragraphs>
  <Slides>56</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CG Times</vt:lpstr>
      <vt:lpstr>source-serif-pro</vt:lpstr>
      <vt:lpstr>Arial</vt:lpstr>
      <vt:lpstr>Calibri</vt:lpstr>
      <vt:lpstr>Cambria</vt:lpstr>
      <vt:lpstr>Cambria Math</vt:lpstr>
      <vt:lpstr>Nunito</vt:lpstr>
      <vt:lpstr>Roboto</vt:lpstr>
      <vt:lpstr>Tahoma</vt:lpstr>
      <vt:lpstr>Times New Roman</vt:lpstr>
      <vt:lpstr>Wingdings</vt:lpstr>
      <vt:lpstr>NSIA Presentation Template</vt:lpstr>
      <vt:lpstr>1_NSIA Presentation Template</vt:lpstr>
      <vt:lpstr>PowerPoint Presentation</vt:lpstr>
      <vt:lpstr>What we have learnt</vt:lpstr>
      <vt:lpstr>Most IR system</vt:lpstr>
      <vt:lpstr>IR Solution model</vt:lpstr>
      <vt:lpstr>Two ways of IR</vt:lpstr>
      <vt:lpstr>Classical IT</vt:lpstr>
      <vt:lpstr>Web IR</vt:lpstr>
      <vt:lpstr>A web search engine</vt:lpstr>
      <vt:lpstr>Google High Level Architecture [Brin and Page, 1998] </vt:lpstr>
      <vt:lpstr>PageRank based on Links</vt:lpstr>
      <vt:lpstr>HITS Algorithm</vt:lpstr>
      <vt:lpstr>Most IR system</vt:lpstr>
      <vt:lpstr>Evaluation of IR</vt:lpstr>
      <vt:lpstr>Outline</vt:lpstr>
      <vt:lpstr>1. Introduction for IR Evaluation</vt:lpstr>
      <vt:lpstr>General measures for a search Engine</vt:lpstr>
      <vt:lpstr>The ultimate goal </vt:lpstr>
      <vt:lpstr>Relevance of the search results</vt:lpstr>
      <vt:lpstr>Relevance to: Query vs. information need</vt:lpstr>
      <vt:lpstr>Relevance to: Query vs. Information need</vt:lpstr>
      <vt:lpstr>2. Unranked Return Evaluation</vt:lpstr>
      <vt:lpstr>Precision and recall</vt:lpstr>
      <vt:lpstr>Precision and recall </vt:lpstr>
      <vt:lpstr>Precision and recall </vt:lpstr>
      <vt:lpstr>A combined measure: F1</vt:lpstr>
      <vt:lpstr>An Example</vt:lpstr>
      <vt:lpstr>Why not using accuracy?</vt:lpstr>
      <vt:lpstr>An Experiment</vt:lpstr>
      <vt:lpstr>Why accuracy is a useless measure in IR</vt:lpstr>
      <vt:lpstr>Recall-criticality and precision-criticality </vt:lpstr>
      <vt:lpstr>2. Ranked Return Evaluation</vt:lpstr>
      <vt:lpstr>Moving from unranked to ranked evaluation </vt:lpstr>
      <vt:lpstr>Precision/Recall @ Rank</vt:lpstr>
      <vt:lpstr>A precision-recall curve</vt:lpstr>
      <vt:lpstr>Precision at Recall p@r</vt:lpstr>
      <vt:lpstr>Averaged 11-point precision/recall graph</vt:lpstr>
      <vt:lpstr>*TREC</vt:lpstr>
      <vt:lpstr>Averaged 11-point precision more formally</vt:lpstr>
      <vt:lpstr>Averaged 11-point precision values</vt:lpstr>
      <vt:lpstr>Mean Average Precision (MAP)</vt:lpstr>
      <vt:lpstr>Mean Average Precision: example</vt:lpstr>
      <vt:lpstr>ROC curve (Receiver Operating Characteristic)</vt:lpstr>
      <vt:lpstr>Variance of measures like precision/recall </vt:lpstr>
      <vt:lpstr>3. Benchmarks</vt:lpstr>
      <vt:lpstr>What we need for a benchmark</vt:lpstr>
      <vt:lpstr>First standard relevance benchmark: Cranfield</vt:lpstr>
      <vt:lpstr>Second-generation relevance benchmark: TREC</vt:lpstr>
      <vt:lpstr>Sample TREC Query</vt:lpstr>
      <vt:lpstr>TREC Relevance Judgements</vt:lpstr>
      <vt:lpstr>Example of more recent benchmark: ClueWeb09</vt:lpstr>
      <vt:lpstr>Interjudge agreement at TREC</vt:lpstr>
      <vt:lpstr>Impact of interjudge disagreement</vt:lpstr>
      <vt:lpstr>Other types of evaluation</vt:lpstr>
      <vt:lpstr>A/B testing</vt:lpstr>
      <vt:lpstr>Summary</vt:lpstr>
      <vt:lpstr>Reading</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320</cp:revision>
  <cp:lastPrinted>2002-04-12T08:30:10Z</cp:lastPrinted>
  <dcterms:created xsi:type="dcterms:W3CDTF">2002-04-12T08:02:31Z</dcterms:created>
  <dcterms:modified xsi:type="dcterms:W3CDTF">2022-10-28T18:39:58Z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