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2" r:id="rId2"/>
    <p:sldId id="422" r:id="rId3"/>
    <p:sldId id="420" r:id="rId4"/>
    <p:sldId id="469" r:id="rId5"/>
    <p:sldId id="470" r:id="rId6"/>
    <p:sldId id="416" r:id="rId7"/>
    <p:sldId id="471" r:id="rId8"/>
    <p:sldId id="472" r:id="rId9"/>
    <p:sldId id="473" r:id="rId10"/>
    <p:sldId id="483" r:id="rId11"/>
    <p:sldId id="463" r:id="rId12"/>
    <p:sldId id="417" r:id="rId13"/>
    <p:sldId id="521" r:id="rId14"/>
    <p:sldId id="522" r:id="rId15"/>
    <p:sldId id="523" r:id="rId16"/>
    <p:sldId id="524" r:id="rId17"/>
    <p:sldId id="484" r:id="rId18"/>
    <p:sldId id="525" r:id="rId19"/>
  </p:sldIdLst>
  <p:sldSz cx="9144000" cy="6858000" type="screen4x3"/>
  <p:notesSz cx="6888163" cy="9623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5pPr>
    <a:lvl6pPr marL="22860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6pPr>
    <a:lvl7pPr marL="27432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7pPr>
    <a:lvl8pPr marL="32004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8pPr>
    <a:lvl9pPr marL="36576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EAEAEA"/>
    <a:srgbClr val="5F5F5F"/>
    <a:srgbClr val="003366"/>
    <a:srgbClr val="B2B2B2"/>
    <a:srgbClr val="A80000"/>
    <a:srgbClr val="DDDDDD"/>
    <a:srgbClr val="A3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6336" autoAdjust="0"/>
  </p:normalViewPr>
  <p:slideViewPr>
    <p:cSldViewPr>
      <p:cViewPr varScale="1">
        <p:scale>
          <a:sx n="91" d="100"/>
          <a:sy n="91" d="100"/>
        </p:scale>
        <p:origin x="17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2"/>
    </p:cViewPr>
  </p:sorterViewPr>
  <p:notesViewPr>
    <p:cSldViewPr>
      <p:cViewPr varScale="1">
        <p:scale>
          <a:sx n="82" d="100"/>
          <a:sy n="82" d="100"/>
        </p:scale>
        <p:origin x="202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F25CC0F-C6C5-F54A-B594-6A424CB9F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570413"/>
            <a:ext cx="5053013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7D15620-AC43-9845-8CA2-C88CF00DA7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1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Aims and objectives of DMM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/>
          <a:lstStyle>
            <a:lvl1pPr marL="0" indent="0" algn="ctr">
              <a:buNone/>
              <a:defRPr b="1" i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38524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010400" cy="685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15064" cy="468052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Line 24"/>
          <p:cNvSpPr>
            <a:spLocks noChangeShapeType="1"/>
          </p:cNvSpPr>
          <p:nvPr userDrawn="1"/>
        </p:nvSpPr>
        <p:spPr bwMode="auto">
          <a:xfrm>
            <a:off x="2771800" y="1306488"/>
            <a:ext cx="5943600" cy="0"/>
          </a:xfrm>
          <a:prstGeom prst="line">
            <a:avLst/>
          </a:prstGeom>
          <a:noFill/>
          <a:ln w="38100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96472" y="11154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0000"/>
                </a:solidFill>
              </a:rPr>
              <a:t>Week1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3154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588224" y="11663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0000"/>
                </a:solidFill>
              </a:rPr>
              <a:t>Week1 </a:t>
            </a:r>
            <a:r>
              <a:rPr lang="en-US" dirty="0">
                <a:solidFill>
                  <a:srgbClr val="00B050"/>
                </a:solidFill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4234999362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239239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32240" y="101349"/>
            <a:ext cx="2133600" cy="3651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Week1 Introduction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02041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</p:spPr>
        <p:txBody>
          <a:bodyPr/>
          <a:lstStyle/>
          <a:p>
            <a:pPr algn="l"/>
            <a:r>
              <a:rPr lang="en-GB" dirty="0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4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152" y="1556792"/>
            <a:ext cx="83954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19672" y="620688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2879725" y="5772150"/>
            <a:ext cx="184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0">
              <a:ea typeface="ＭＳ Ｐゴシック" charset="-128"/>
              <a:cs typeface="+mn-cs"/>
            </a:endParaRPr>
          </a:p>
        </p:txBody>
      </p:sp>
      <p:pic>
        <p:nvPicPr>
          <p:cNvPr id="819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30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152" y="6309320"/>
            <a:ext cx="4356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GB" dirty="0"/>
              <a:t>CIS108-6 DATA MODELLING, MANAGEMENT AND GOVERNANCE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1326775" y="1304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Week1 Introduction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F389C-C078-5E9C-0539-03D573ABAD92}"/>
              </a:ext>
            </a:extLst>
          </p:cNvPr>
          <p:cNvSpPr txBox="1"/>
          <p:nvPr userDrawn="1"/>
        </p:nvSpPr>
        <p:spPr>
          <a:xfrm>
            <a:off x="8172400" y="6309320"/>
            <a:ext cx="45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38AB152-1EEF-482B-95F0-A9EED9F6A1FF}" type="slidenum">
              <a:rPr lang="en-GB" sz="1400" b="0" smtClean="0"/>
              <a:t>‹#›</a:t>
            </a:fld>
            <a:endParaRPr lang="en-GB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</p:sldLayoutIdLst>
  <p:transition spd="slow">
    <p:zoom dir="in"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8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1pPr>
      <a:lvl2pPr marL="1146175" indent="-473075" algn="l" rtl="0" eaLnBrk="0" fontAlgn="base" hangingPunct="0">
        <a:spcBef>
          <a:spcPct val="20000"/>
        </a:spcBef>
        <a:spcAft>
          <a:spcPct val="0"/>
        </a:spcAft>
        <a:buClr>
          <a:srgbClr val="A80000"/>
        </a:buClr>
        <a:buSzPct val="80000"/>
        <a:buFont typeface="Arial"/>
        <a:buChar char="•"/>
        <a:defRPr sz="24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2pPr>
      <a:lvl3pPr marL="2327275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Arial"/>
        <a:buChar char="•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2632075" indent="-228600" algn="l" rtl="0" eaLnBrk="0" fontAlgn="base" hangingPunct="0">
        <a:spcBef>
          <a:spcPct val="20000"/>
        </a:spcBef>
        <a:spcAft>
          <a:spcPct val="0"/>
        </a:spcAft>
        <a:buSzPct val="50000"/>
        <a:buFontTx/>
        <a:buChar char="–"/>
        <a:defRPr sz="1800" b="0" i="0" baseline="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305117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35083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6pPr>
      <a:lvl7pPr marL="39655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7pPr>
      <a:lvl8pPr marL="44227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8pPr>
      <a:lvl9pPr marL="48799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deley.com/" TargetMode="External"/><Relationship Id="rId2" Type="http://schemas.openxmlformats.org/officeDocument/2006/relationships/hyperlink" Target="http://scholar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reo.beds.ac.uk/ultra/courses/_61983015_1/outline/edit/document/_7673030_1?courseId=_61983015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ds.hosted.panopto.com/Panopto/Pages/Viewer.aspx?id=e6f9c866-f004-40e0-82e5-ac4500db84a0" TargetMode="External"/><Relationship Id="rId2" Type="http://schemas.openxmlformats.org/officeDocument/2006/relationships/hyperlink" Target="https://beds.hosted.panopto.com/Panopto/Pages/Viewer.aspx?id=c202e4d1-ecb8-44f0-83b2-ac4500db82e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ds.hosted.panopto.com/Panopto/Pages/Viewer.aspx?id=b7d25d6f-c533-49ca-8c57-ac32011da616" TargetMode="External"/><Relationship Id="rId5" Type="http://schemas.openxmlformats.org/officeDocument/2006/relationships/hyperlink" Target="https://beds.hosted.panopto.com/Panopto/Pages/Viewer.aspx?id=1f7ce0ea-b0d6-4868-8592-ac4500db83f6" TargetMode="External"/><Relationship Id="rId4" Type="http://schemas.openxmlformats.org/officeDocument/2006/relationships/hyperlink" Target="https://beds.hosted.panopto.com/Panopto/Pages/Viewer.aspx?id=1f47b416-6da8-4486-8791-ac4500db825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B3DFCD-B07B-4AAB-81BB-0BD1FEADB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1365310"/>
            <a:ext cx="7772400" cy="1470025"/>
          </a:xfrm>
        </p:spPr>
        <p:txBody>
          <a:bodyPr/>
          <a:lstStyle/>
          <a:p>
            <a:r>
              <a:rPr lang="en-US" dirty="0"/>
              <a:t>CIS108-6 Data Modelling, Management and Governance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CC6E7A5-68E1-4C20-995B-711BA381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664" y="3191059"/>
            <a:ext cx="6400800" cy="2106801"/>
          </a:xfrm>
        </p:spPr>
        <p:txBody>
          <a:bodyPr/>
          <a:lstStyle/>
          <a:p>
            <a:r>
              <a:rPr lang="en-US" dirty="0"/>
              <a:t>Week 1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Gangmin Li</a:t>
            </a:r>
          </a:p>
          <a:p>
            <a:r>
              <a:rPr lang="en-US" dirty="0"/>
              <a:t>(Office hours: 13:00-17:00 every Friday)</a:t>
            </a:r>
          </a:p>
        </p:txBody>
      </p:sp>
    </p:spTree>
    <p:extLst>
      <p:ext uri="{BB962C8B-B14F-4D97-AF65-F5344CB8AC3E}">
        <p14:creationId xmlns:p14="http://schemas.microsoft.com/office/powerpoint/2010/main" val="174724712"/>
      </p:ext>
    </p:extLst>
  </p:cSld>
  <p:clrMapOvr>
    <a:masterClrMapping/>
  </p:clrMapOvr>
  <p:transition spd="slow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911C-6F76-070C-D6B3-70F6D397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2130-4974-F04A-3766-3A48D566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15064" cy="4752528"/>
          </a:xfrm>
        </p:spPr>
        <p:txBody>
          <a:bodyPr/>
          <a:lstStyle/>
          <a:p>
            <a:r>
              <a:rPr lang="en-GB" dirty="0"/>
              <a:t>The study is part of planed contents dissemination. </a:t>
            </a:r>
          </a:p>
          <a:p>
            <a:r>
              <a:rPr lang="en-GB" dirty="0"/>
              <a:t>It could be review the lecture contents, key points and nontrivial (sticky) points</a:t>
            </a:r>
          </a:p>
          <a:p>
            <a:r>
              <a:rPr lang="en-GB" dirty="0"/>
              <a:t>It can also be extended study of key knowledge points</a:t>
            </a:r>
          </a:p>
          <a:p>
            <a:r>
              <a:rPr lang="en-GB" dirty="0"/>
              <a:t>Instruction will be provided (including check points)</a:t>
            </a:r>
          </a:p>
          <a:p>
            <a:r>
              <a:rPr lang="en-GB" dirty="0"/>
              <a:t>They are mandated learning</a:t>
            </a:r>
          </a:p>
          <a:p>
            <a:r>
              <a:rPr lang="en-GB" dirty="0"/>
              <a:t>Identified by “Guided study” on BREO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486B4-7A86-938B-5DBA-B40C9BAD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Week1 </a:t>
            </a:r>
            <a:r>
              <a:rPr lang="en-US">
                <a:solidFill>
                  <a:srgbClr val="00B050"/>
                </a:solidFill>
              </a:rPr>
              <a:t>Introduction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A784-A598-20A2-AEB3-3DBD8E0C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6961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35408"/>
            <a:ext cx="8424936" cy="4896544"/>
          </a:xfrm>
        </p:spPr>
        <p:txBody>
          <a:bodyPr/>
          <a:lstStyle/>
          <a:p>
            <a:r>
              <a:rPr lang="en-US" dirty="0"/>
              <a:t>A vast amount of your time will be </a:t>
            </a:r>
            <a:r>
              <a:rPr lang="en-US" b="1" dirty="0"/>
              <a:t>self-directed studies</a:t>
            </a:r>
            <a:r>
              <a:rPr lang="en-US" dirty="0"/>
              <a:t> (192 </a:t>
            </a:r>
            <a:r>
              <a:rPr lang="en-US" dirty="0" err="1"/>
              <a:t>hrs</a:t>
            </a:r>
            <a:r>
              <a:rPr lang="en-US" dirty="0"/>
              <a:t>) to broad and supplement lectures</a:t>
            </a:r>
          </a:p>
          <a:p>
            <a:r>
              <a:rPr lang="en-US" dirty="0"/>
              <a:t>Besides lecture notes, you should also consider </a:t>
            </a:r>
            <a:r>
              <a:rPr lang="en-US" b="1" dirty="0"/>
              <a:t>external sources</a:t>
            </a:r>
          </a:p>
          <a:p>
            <a:pPr lvl="1"/>
            <a:r>
              <a:rPr lang="en-US" dirty="0"/>
              <a:t>YouTube videos</a:t>
            </a:r>
          </a:p>
          <a:p>
            <a:pPr lvl="1"/>
            <a:r>
              <a:rPr lang="en-US" dirty="0"/>
              <a:t>Google Scholar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http://scholar.google.com/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 engines (Google, Bing, …)</a:t>
            </a:r>
          </a:p>
          <a:p>
            <a:pPr lvl="1"/>
            <a:r>
              <a:rPr lang="en-US" dirty="0"/>
              <a:t>Research Management Tools (e.g., Mendeley </a:t>
            </a:r>
            <a:r>
              <a:rPr lang="en-US" dirty="0">
                <a:hlinkClick r:id="rId3"/>
              </a:rPr>
              <a:t>http://www.mendeley.com/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https://stackoverflow.com/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87C454-1D9C-9E5C-AECB-37FA8F74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Week1 Introduction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30089F-6EA1-EDF0-FAAA-050C6F76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1461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E78524C-AC6B-43FC-9AA0-A61CB568A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867064"/>
            <a:ext cx="8067110" cy="158417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FA60-43B0-5F26-D39A-B4CC1E22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Week1 Introduction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7E564-5B7B-BA3E-035D-4274A700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E965D-5FD8-8C69-728C-1CD24C030EDD}"/>
              </a:ext>
            </a:extLst>
          </p:cNvPr>
          <p:cNvSpPr txBox="1"/>
          <p:nvPr/>
        </p:nvSpPr>
        <p:spPr>
          <a:xfrm>
            <a:off x="899592" y="3645024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 are simple guided indicators.</a:t>
            </a:r>
          </a:p>
          <a:p>
            <a:r>
              <a:rPr lang="en-GB" dirty="0"/>
              <a:t>NOT literally counting of the word. </a:t>
            </a:r>
          </a:p>
          <a:p>
            <a:endParaRPr lang="en-GB" dirty="0"/>
          </a:p>
          <a:p>
            <a:r>
              <a:rPr lang="en-GB" dirty="0"/>
              <a:t>Idea and deliberation are MORE important!</a:t>
            </a:r>
          </a:p>
        </p:txBody>
      </p:sp>
    </p:spTree>
    <p:extLst>
      <p:ext uri="{BB962C8B-B14F-4D97-AF65-F5344CB8AC3E}">
        <p14:creationId xmlns:p14="http://schemas.microsoft.com/office/powerpoint/2010/main" val="1545142792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7090-58D6-7789-51A5-D334DDEE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briefing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B5BC9-B15B-4849-87B1-01E1E2FE1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7F09-0E7A-1F22-E175-81C6C14CA8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Week1 </a:t>
            </a:r>
            <a:r>
              <a:rPr lang="en-US">
                <a:solidFill>
                  <a:srgbClr val="00B050"/>
                </a:solidFill>
              </a:rPr>
              <a:t>Introduction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6D185-1C51-2BC8-F9B2-0520B13B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1" y="2874265"/>
            <a:ext cx="7861176" cy="2612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1958FA-DFD7-4B8F-4EC7-BF39AA84250D}"/>
              </a:ext>
            </a:extLst>
          </p:cNvPr>
          <p:cNvSpPr txBox="1"/>
          <p:nvPr/>
        </p:nvSpPr>
        <p:spPr>
          <a:xfrm>
            <a:off x="467544" y="1560224"/>
            <a:ext cx="82542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https://breo.beds.ac.uk/ultra/courses/_61983015_1/outline/edit/document/_7673030_1?courseId=_61983015_1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254844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9FAF-4572-5488-E473-BE15EE44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481757"/>
            <a:ext cx="7010400" cy="685800"/>
          </a:xfrm>
        </p:spPr>
        <p:txBody>
          <a:bodyPr/>
          <a:lstStyle/>
          <a:p>
            <a:r>
              <a:rPr lang="en-GB" dirty="0"/>
              <a:t>Problem Scenario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D97D2-8E68-571E-0F57-169F60939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D3B1-63FB-A478-E555-BDE19B8A5A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Week1 </a:t>
            </a:r>
            <a:r>
              <a:rPr lang="en-US">
                <a:solidFill>
                  <a:srgbClr val="00B050"/>
                </a:solidFill>
              </a:rPr>
              <a:t>Introduction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D0A40-022F-EDEF-583A-A18C4F63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63" y="1532682"/>
            <a:ext cx="7271580" cy="44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8738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E51E-0110-9FF9-274E-47922008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Sport Club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7B08-11BB-4E1E-BA7E-E205FB09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Week1 </a:t>
            </a:r>
            <a:r>
              <a:rPr lang="en-US">
                <a:solidFill>
                  <a:srgbClr val="00B050"/>
                </a:solidFill>
              </a:rPr>
              <a:t>Introduction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C5581-0AF7-8123-52F4-29C0721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9A56A-D233-9932-AE2B-800B3B3D0DD3}"/>
              </a:ext>
            </a:extLst>
          </p:cNvPr>
          <p:cNvSpPr txBox="1"/>
          <p:nvPr/>
        </p:nvSpPr>
        <p:spPr>
          <a:xfrm>
            <a:off x="215152" y="1322070"/>
            <a:ext cx="841492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Design and implement a </a:t>
            </a:r>
            <a:r>
              <a:rPr lang="en-GB" sz="1800" dirty="0" err="1"/>
              <a:t>Sportclub</a:t>
            </a:r>
            <a:r>
              <a:rPr lang="en-GB" sz="1800" dirty="0"/>
              <a:t> record system </a:t>
            </a:r>
          </a:p>
          <a:p>
            <a:r>
              <a:rPr lang="en-GB" sz="1600" dirty="0"/>
              <a:t>that stores information about sports activity and taught class bookings. </a:t>
            </a:r>
          </a:p>
          <a:p>
            <a:endParaRPr lang="en-GB" sz="1800" dirty="0"/>
          </a:p>
          <a:p>
            <a:r>
              <a:rPr lang="en-GB" sz="1800" dirty="0"/>
              <a:t>The operational rules: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dirty="0"/>
              <a:t>Each member can book up to five </a:t>
            </a:r>
            <a:r>
              <a:rPr lang="en-GB" sz="1800" b="0" dirty="0">
                <a:solidFill>
                  <a:srgbClr val="FF0000"/>
                </a:solidFill>
              </a:rPr>
              <a:t>sports classes </a:t>
            </a:r>
            <a:r>
              <a:rPr lang="en-GB" sz="1800" b="0" dirty="0"/>
              <a:t>per week.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dirty="0"/>
              <a:t>Each member can only book once of any one sport activity (like badminton, Basketball, …) and the maximum “two-hour” time slot.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dirty="0"/>
              <a:t>No activities that overlap can be booked.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dirty="0"/>
              <a:t>Sports class only runs from 9am to 5pm but activity can run from 6am to 10pm.</a:t>
            </a:r>
          </a:p>
          <a:p>
            <a:endParaRPr lang="en-GB" sz="1800" dirty="0"/>
          </a:p>
          <a:p>
            <a:r>
              <a:rPr lang="en-GB" sz="1800" dirty="0"/>
              <a:t>The system should allow: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800" b="0" dirty="0"/>
              <a:t>An instructor (staff member) to search for the activities running on a particular day. 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800" b="0" dirty="0"/>
              <a:t>Sports club staff members and staff can check and update their personal details. 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800" b="0" dirty="0"/>
              <a:t>Sports club staff can record attendance for a class they are teaching.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800" b="0" dirty="0"/>
              <a:t>Each club member can view their daily or weekly activity bookings.</a:t>
            </a:r>
          </a:p>
        </p:txBody>
      </p:sp>
    </p:spTree>
    <p:extLst>
      <p:ext uri="{BB962C8B-B14F-4D97-AF65-F5344CB8AC3E}">
        <p14:creationId xmlns:p14="http://schemas.microsoft.com/office/powerpoint/2010/main" val="2673167628"/>
      </p:ext>
    </p:extLst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776C-AEFF-E785-279E-F969846D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submission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6B1E6-A258-94CF-8DCE-92CD66DED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C498-1A29-420D-2D3F-C43F8A54FC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Week1 </a:t>
            </a:r>
            <a:r>
              <a:rPr lang="en-US">
                <a:solidFill>
                  <a:srgbClr val="00B050"/>
                </a:solidFill>
              </a:rPr>
              <a:t>Introduction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2104B-83DF-81FB-9CD9-98F5595A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64" y="1628800"/>
            <a:ext cx="7812360" cy="43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6774"/>
      </p:ext>
    </p:extLst>
  </p:cSld>
  <p:clrMapOvr>
    <a:masterClrMapping/>
  </p:clrMapOvr>
  <p:transition spd="slow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77B-6349-5845-AFFB-F920F9B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assumption of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960D-7830-C73D-CE2D-45CFDFE6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15064" cy="4104456"/>
          </a:xfrm>
        </p:spPr>
        <p:txBody>
          <a:bodyPr/>
          <a:lstStyle/>
          <a:p>
            <a:r>
              <a:rPr lang="en-GB" dirty="0"/>
              <a:t>To be a “Master in ….”</a:t>
            </a:r>
          </a:p>
          <a:p>
            <a:r>
              <a:rPr lang="en-GB" dirty="0"/>
              <a:t>A Matual person</a:t>
            </a:r>
          </a:p>
          <a:p>
            <a:r>
              <a:rPr lang="en-GB" dirty="0"/>
              <a:t>Knowing what you want</a:t>
            </a:r>
          </a:p>
          <a:p>
            <a:r>
              <a:rPr lang="en-GB" dirty="0"/>
              <a:t>Knowing that I am here to help but if you don’t learn, there is nothing I can do!</a:t>
            </a:r>
          </a:p>
          <a:p>
            <a:r>
              <a:rPr lang="en-GB" dirty="0"/>
              <a:t>Six weeks is short. If you did not spend enough time you are wasting money and life</a:t>
            </a:r>
          </a:p>
          <a:p>
            <a:r>
              <a:rPr lang="en-GB" dirty="0"/>
              <a:t>University have RULES everyone should follow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857E-D552-A7A0-09C6-0FEC3A96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Week1 </a:t>
            </a:r>
            <a:r>
              <a:rPr lang="en-US">
                <a:solidFill>
                  <a:srgbClr val="00B050"/>
                </a:solidFill>
              </a:rPr>
              <a:t>Introduction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3234-1500-CC31-90D9-1E843244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99108"/>
      </p:ext>
    </p:extLst>
  </p:cSld>
  <p:clrMapOvr>
    <a:masterClrMapping/>
  </p:clrMapOvr>
  <p:transition spd="slow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7C45-5506-080E-328F-DABBC59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548680"/>
            <a:ext cx="7298432" cy="685800"/>
          </a:xfrm>
        </p:spPr>
        <p:txBody>
          <a:bodyPr/>
          <a:lstStyle/>
          <a:p>
            <a:r>
              <a:rPr lang="en-GB" dirty="0"/>
              <a:t>How to write academic report for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8040-DC57-A6E3-54C8-2D728900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84" y="1683585"/>
            <a:ext cx="8215064" cy="468052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20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report writing</a:t>
            </a:r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https://beds.hosted.panopto.com/Panopto/Pages/Viewer.aspx?id=c202e4d1-ecb8-44f0-83b2-ac4500db82eb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Structuring an academic paragraph: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https://beds.hosted.panopto.com/Panopto/Pages/Viewer.aspx?id=e6f9c866-f004-40e0-82e5-ac4500db84a0</a:t>
            </a:r>
            <a:r>
              <a:rPr lang="en-GB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Writing – FOCSI: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https://beds.hosted.panopto.com/Panopto/Pages/Viewer.aspx?id=1f47b416-6da8-4486-8791-ac4500db8251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Linking words: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https://beds.hosted.panopto.com/Panopto/Pages/Viewer.aspx?id=1f7ce0ea-b0d6-4868-8592-ac4500db83f6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u="sng" dirty="0">
                <a:solidFill>
                  <a:srgbClr val="0563C1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Referencing for computing</a:t>
            </a:r>
            <a:r>
              <a:rPr lang="en-GB" sz="1800" u="sng" dirty="0">
                <a:solidFill>
                  <a:srgbClr val="0563C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400" u="sng" dirty="0">
                <a:solidFill>
                  <a:srgbClr val="0563C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https://beds.hosted.panopto.com/Panopto/Pages/Viewer.aspx?id=b7d25d6f-c533-49ca-8c57-ac32011da616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F1BD-8AAC-BB71-27EA-0E35D700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Week1 </a:t>
            </a:r>
            <a:r>
              <a:rPr lang="en-US">
                <a:solidFill>
                  <a:srgbClr val="00B050"/>
                </a:solidFill>
              </a:rPr>
              <a:t>Introduction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58DF-BFE0-0955-4B4F-D9C90569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83640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Overview</a:t>
            </a:r>
          </a:p>
          <a:p>
            <a:r>
              <a:rPr lang="en-US" dirty="0"/>
              <a:t>Data, Information, Knowledge</a:t>
            </a:r>
          </a:p>
          <a:p>
            <a:r>
              <a:rPr lang="en-US" dirty="0"/>
              <a:t>Knowledge, information and data Systems</a:t>
            </a:r>
          </a:p>
          <a:p>
            <a:r>
              <a:rPr lang="en-US" dirty="0"/>
              <a:t>Data, Database Management Systems (DBMS)</a:t>
            </a:r>
          </a:p>
          <a:p>
            <a:r>
              <a:rPr lang="en-US" dirty="0"/>
              <a:t>Relational DBMS (RDBMS)</a:t>
            </a:r>
          </a:p>
          <a:p>
            <a:r>
              <a:rPr lang="en-US" dirty="0"/>
              <a:t>IS Development Methods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675515-CF65-AF29-A7BB-C1871D9C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Week1 Introduction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D9D188-DD7C-1A9A-D527-ACAE51BB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81810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3189"/>
            <a:ext cx="7772400" cy="1362075"/>
          </a:xfrm>
        </p:spPr>
        <p:txBody>
          <a:bodyPr/>
          <a:lstStyle/>
          <a:p>
            <a:r>
              <a:rPr lang="en-US" dirty="0"/>
              <a:t>Unit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3910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23DBF-CE4B-494A-9B4F-460CFD2B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402940"/>
            <a:ext cx="7010400" cy="685800"/>
          </a:xfrm>
        </p:spPr>
        <p:txBody>
          <a:bodyPr/>
          <a:lstStyle/>
          <a:p>
            <a:r>
              <a:rPr lang="en-GB" dirty="0"/>
              <a:t>Relevance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221DD9-276C-4170-84EB-61AB1601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00" y="1358770"/>
            <a:ext cx="8287072" cy="4680520"/>
          </a:xfrm>
        </p:spPr>
        <p:txBody>
          <a:bodyPr/>
          <a:lstStyle/>
          <a:p>
            <a:r>
              <a:rPr lang="en-GB" dirty="0"/>
              <a:t>BIG data Age. Data is everywhere, and generated with an unprecedent speed. Data is the most valuable assets for every organisations </a:t>
            </a:r>
          </a:p>
          <a:p>
            <a:r>
              <a:rPr lang="en-GB" dirty="0"/>
              <a:t>Make use of it becomes difficult due its BIG properties</a:t>
            </a:r>
          </a:p>
          <a:p>
            <a:r>
              <a:rPr lang="en-GB" dirty="0"/>
              <a:t>Managing data is crucially important in any field </a:t>
            </a:r>
            <a:r>
              <a:rPr lang="en-GB" b="1" dirty="0"/>
              <a:t>AI</a:t>
            </a:r>
            <a:r>
              <a:rPr lang="en-GB" dirty="0"/>
              <a:t>, </a:t>
            </a:r>
            <a:r>
              <a:rPr lang="en-GB" b="1" dirty="0"/>
              <a:t>ML</a:t>
            </a:r>
            <a:r>
              <a:rPr lang="en-GB" dirty="0"/>
              <a:t>, </a:t>
            </a:r>
            <a:r>
              <a:rPr lang="en-GB" b="1" dirty="0"/>
              <a:t>IS </a:t>
            </a:r>
            <a:r>
              <a:rPr lang="en-GB" dirty="0"/>
              <a:t>and </a:t>
            </a:r>
            <a:r>
              <a:rPr lang="en-GB" b="1" dirty="0"/>
              <a:t>KS</a:t>
            </a:r>
            <a:r>
              <a:rPr lang="en-GB" dirty="0"/>
              <a:t> </a:t>
            </a:r>
          </a:p>
          <a:p>
            <a:r>
              <a:rPr lang="en-GB" dirty="0"/>
              <a:t>Its application facilitates the rational decision making process that is the basis for successful operations within any business and in any environment</a:t>
            </a:r>
          </a:p>
          <a:p>
            <a:r>
              <a:rPr lang="en-GB" dirty="0"/>
              <a:t>Manage data is foundation for any business activities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E626BE-A2DB-D716-43BA-FDFD8074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Week1 Introduction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7CEBD-97A2-0722-FE1A-A8F8D11F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64361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F68C-852B-4905-907E-059F475F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459214"/>
            <a:ext cx="7010400" cy="685800"/>
          </a:xfrm>
        </p:spPr>
        <p:txBody>
          <a:bodyPr/>
          <a:lstStyle/>
          <a:p>
            <a:r>
              <a:rPr lang="en-GB" sz="3600" dirty="0"/>
              <a:t>The purpose of the unit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6003-7337-4E91-BFA0-8BE502FD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35" y="1386907"/>
            <a:ext cx="8306544" cy="4680520"/>
          </a:xfrm>
        </p:spPr>
        <p:txBody>
          <a:bodyPr/>
          <a:lstStyle/>
          <a:p>
            <a:r>
              <a:rPr lang="en-GB" sz="2400" dirty="0"/>
              <a:t>To discuss how data should be </a:t>
            </a:r>
            <a:r>
              <a:rPr lang="en-GB" sz="2400" dirty="0">
                <a:solidFill>
                  <a:srgbClr val="FF0000"/>
                </a:solidFill>
              </a:rPr>
              <a:t>modelled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0000"/>
                </a:solidFill>
              </a:rPr>
              <a:t>managed</a:t>
            </a:r>
            <a:r>
              <a:rPr lang="en-GB" sz="2400" dirty="0"/>
              <a:t> during its lifecycle through a mixture of relevant topics includes data modelling, system development tools </a:t>
            </a:r>
          </a:p>
          <a:p>
            <a:r>
              <a:rPr lang="en-GB" sz="2400" dirty="0"/>
              <a:t>Basic techniques for </a:t>
            </a:r>
            <a:r>
              <a:rPr lang="en-GB" sz="2400" dirty="0">
                <a:solidFill>
                  <a:srgbClr val="FF0000"/>
                </a:solidFill>
              </a:rPr>
              <a:t>data capture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modelling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storing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retrieval and services </a:t>
            </a:r>
            <a:r>
              <a:rPr lang="en-GB" sz="2400" dirty="0"/>
              <a:t>as the mechanisms for making effective and efficient use of available data.  </a:t>
            </a:r>
          </a:p>
          <a:p>
            <a:r>
              <a:rPr lang="en-GB" sz="2400" dirty="0"/>
              <a:t>To enable students to develop </a:t>
            </a:r>
            <a:r>
              <a:rPr lang="en-GB" sz="2400" dirty="0">
                <a:solidFill>
                  <a:srgbClr val="FF0000"/>
                </a:solidFill>
              </a:rPr>
              <a:t>an application system </a:t>
            </a:r>
            <a:r>
              <a:rPr lang="en-GB" sz="2400" dirty="0"/>
              <a:t>that rely on data as a solution to a problem for a particular field of application. </a:t>
            </a:r>
          </a:p>
          <a:p>
            <a:r>
              <a:rPr lang="en-GB" sz="2400" dirty="0"/>
              <a:t>To enable students possess the knowledge related with a data system running issues in an organisation. 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920C1E-7FD6-6DCC-8760-C6BC8B86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Week1 Introduction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B5B35C-98D5-02A6-7C17-097B5B22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30009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7855024" cy="4680520"/>
          </a:xfrm>
        </p:spPr>
        <p:txBody>
          <a:bodyPr/>
          <a:lstStyle/>
          <a:p>
            <a:r>
              <a:rPr lang="en-GB" sz="2200" dirty="0">
                <a:latin typeface="Tahoma" charset="0"/>
                <a:cs typeface="Tahoma" charset="0"/>
              </a:rPr>
              <a:t>Advance knowledge by exploring and applying theoretical and practical techniques for data modelling and management</a:t>
            </a:r>
          </a:p>
          <a:p>
            <a:r>
              <a:rPr lang="en-GB" sz="2200" dirty="0">
                <a:latin typeface="Tahoma" charset="0"/>
                <a:cs typeface="Tahoma" charset="0"/>
              </a:rPr>
              <a:t>To develop appropriate relational database systems for managing data within a chosen field of interest</a:t>
            </a:r>
          </a:p>
          <a:p>
            <a:endParaRPr lang="en-GB" sz="2200" dirty="0">
              <a:latin typeface="Tahoma" charset="0"/>
              <a:cs typeface="Tahoma" charset="0"/>
            </a:endParaRPr>
          </a:p>
          <a:p>
            <a:pPr lvl="1"/>
            <a:r>
              <a:rPr lang="en-GB" sz="2000" dirty="0">
                <a:latin typeface="Tahoma" charset="0"/>
                <a:ea typeface="ＭＳ Ｐゴシック" charset="0"/>
                <a:cs typeface="Tahoma" charset="0"/>
              </a:rPr>
              <a:t>Review database and data modelling theory &amp; techniques</a:t>
            </a:r>
          </a:p>
          <a:p>
            <a:pPr lvl="1"/>
            <a:r>
              <a:rPr lang="en-GB" sz="2000" dirty="0">
                <a:latin typeface="Tahoma" charset="0"/>
                <a:ea typeface="ＭＳ Ｐゴシック" charset="0"/>
                <a:cs typeface="Tahoma" charset="0"/>
              </a:rPr>
              <a:t>Appreciate and exploit available methods &amp; techniques</a:t>
            </a:r>
          </a:p>
          <a:p>
            <a:pPr lvl="1"/>
            <a:r>
              <a:rPr lang="en-GB" sz="2000" dirty="0">
                <a:latin typeface="Tahoma" charset="0"/>
                <a:ea typeface="ＭＳ Ｐゴシック" charset="0"/>
                <a:cs typeface="Tahoma" charset="0"/>
              </a:rPr>
              <a:t>Develop awareness &amp; ability to select &amp; apply appropriate tools &amp; techniques to build database systems</a:t>
            </a:r>
          </a:p>
          <a:p>
            <a:pPr lvl="1"/>
            <a:r>
              <a:rPr lang="en-GB" sz="2000" dirty="0">
                <a:latin typeface="Tahoma" charset="0"/>
                <a:ea typeface="ＭＳ Ｐゴシック" charset="0"/>
                <a:cs typeface="Tahoma" charset="0"/>
              </a:rPr>
              <a:t>Demonstrate good practice</a:t>
            </a:r>
          </a:p>
          <a:p>
            <a:pPr lvl="1"/>
            <a:r>
              <a:rPr lang="en-GB" sz="2000" dirty="0">
                <a:latin typeface="Tahoma" charset="0"/>
                <a:ea typeface="ＭＳ Ｐゴシック" charset="0"/>
                <a:cs typeface="Tahoma" charset="0"/>
              </a:rPr>
              <a:t>Apply data modelling &amp; management tools in field of interest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E4E1F2-24A8-04BC-4925-4F72E105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Week1 Introduction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6BB243-D634-84F4-D44C-F5306E56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58840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F00D-392A-45DC-A9F9-D816D488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BBE-DA91-49C2-AF2B-A1A7846D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096" y="1453922"/>
            <a:ext cx="7422976" cy="4680520"/>
          </a:xfrm>
        </p:spPr>
        <p:txBody>
          <a:bodyPr/>
          <a:lstStyle/>
          <a:p>
            <a:r>
              <a:rPr lang="en-GB" sz="2200" dirty="0"/>
              <a:t>Introduction to Data and Data Management Systems</a:t>
            </a:r>
          </a:p>
          <a:p>
            <a:r>
              <a:rPr lang="en-GB" sz="2200" dirty="0"/>
              <a:t>Data Modelling and Dynamic Modelling Techniques (e.g. UML, Semantic modelling)</a:t>
            </a:r>
          </a:p>
          <a:p>
            <a:r>
              <a:rPr lang="en-GB" sz="2200" dirty="0"/>
              <a:t>Data system design:</a:t>
            </a:r>
          </a:p>
          <a:p>
            <a:pPr lvl="1"/>
            <a:r>
              <a:rPr lang="en-GB" sz="1800" dirty="0"/>
              <a:t>Conceptual Database Design (Entity-Relationship models)</a:t>
            </a:r>
          </a:p>
          <a:p>
            <a:pPr lvl="1"/>
            <a:r>
              <a:rPr lang="en-GB" sz="1800" dirty="0"/>
              <a:t>Logical Database Design (Normalisation)</a:t>
            </a:r>
          </a:p>
          <a:p>
            <a:pPr lvl="1"/>
            <a:r>
              <a:rPr lang="en-GB" sz="1800" dirty="0"/>
              <a:t>Data querying (e.g. SQL)</a:t>
            </a:r>
          </a:p>
          <a:p>
            <a:pPr lvl="1"/>
            <a:r>
              <a:rPr lang="en-GB" sz="1800" dirty="0"/>
              <a:t>Maintenance of a data system (Integrity, Security, Recovery and Concurrency)</a:t>
            </a:r>
          </a:p>
          <a:p>
            <a:r>
              <a:rPr lang="en-GB" sz="2200" dirty="0"/>
              <a:t>Trends and Future Developments (e.g. Data Warehousing)</a:t>
            </a:r>
          </a:p>
          <a:p>
            <a:r>
              <a:rPr lang="en-GB" sz="2200" dirty="0"/>
              <a:t>Role of XML schemas and ontology harmonization is fulfilling </a:t>
            </a:r>
            <a:r>
              <a:rPr lang="en-GB" sz="2200" dirty="0" err="1"/>
              <a:t>eGovernance</a:t>
            </a:r>
            <a:r>
              <a:rPr lang="en-GB" sz="2200" dirty="0"/>
              <a:t> needs. Introduction to XML/XSL, schemas, DTD’s. Application to </a:t>
            </a:r>
            <a:r>
              <a:rPr lang="en-GB" sz="2200" dirty="0" err="1"/>
              <a:t>eGovernance</a:t>
            </a:r>
            <a:endParaRPr lang="en-GB" sz="2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CD298B-C789-F851-8836-422F4C5B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Week1 Introduction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09446B-6391-6A28-9E7D-07D9D934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3564"/>
      </p:ext>
    </p:extLst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6F9-A6BB-4689-8B19-88B801D5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CDFC-53DA-4E5E-84C6-3F79E4717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21115"/>
            <a:ext cx="8398296" cy="46805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Demonstrate the following knowledge and understanding. Exhibit a balanced and systematic understanding and knowledge of data modelling and management theory and data governance practice (including querying languages). </a:t>
            </a:r>
          </a:p>
          <a:p>
            <a:pPr marL="514350" indent="-514350">
              <a:buAutoNum type="arabicPeriod"/>
            </a:pPr>
            <a:r>
              <a:rPr lang="en-GB" dirty="0"/>
              <a:t>Demonstrate the following skills and abilities. Apply knowledge of data modelling and management concepts to design, develop and critically evaluate an information system within a chosen field of interest.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202593-6835-4996-D772-00A978B9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Week1 Introduction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24B671-A33C-4D02-7DA4-4578587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70472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377-9B54-4339-ADE0-302F2A00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Learning Hours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11637-D234-4005-9A02-643F08FA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2" y="2960948"/>
            <a:ext cx="7162800" cy="2916324"/>
          </a:xfrm>
        </p:spPr>
        <p:txBody>
          <a:bodyPr/>
          <a:lstStyle/>
          <a:p>
            <a:r>
              <a:rPr lang="en-GB" dirty="0"/>
              <a:t>20% lectures</a:t>
            </a:r>
          </a:p>
          <a:p>
            <a:r>
              <a:rPr lang="en-GB" dirty="0"/>
              <a:t>16% guided self study</a:t>
            </a:r>
          </a:p>
          <a:p>
            <a:r>
              <a:rPr lang="en-GB" dirty="0"/>
              <a:t>Independent study 39% (118 hours)</a:t>
            </a:r>
          </a:p>
          <a:p>
            <a:r>
              <a:rPr lang="en-GB" dirty="0"/>
              <a:t>Autonomous 25% (74 hours)</a:t>
            </a:r>
          </a:p>
          <a:p>
            <a:r>
              <a:rPr lang="en-GB" dirty="0">
                <a:solidFill>
                  <a:srgbClr val="FF0000"/>
                </a:solidFill>
              </a:rPr>
              <a:t>192 Extra hours from you!!!!</a:t>
            </a:r>
          </a:p>
        </p:txBody>
      </p:sp>
      <p:pic>
        <p:nvPicPr>
          <p:cNvPr id="8" name="Picture 7" descr="Learning hours">
            <a:extLst>
              <a:ext uri="{FF2B5EF4-FFF2-40B4-BE49-F238E27FC236}">
                <a16:creationId xmlns:a16="http://schemas.microsoft.com/office/drawing/2014/main" id="{2A65659E-AEE0-4365-AA11-2FC5376668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7" y="1556792"/>
            <a:ext cx="9008461" cy="1101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4C19-1318-DC7D-7643-F0B222DA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Week1 Introduction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6EF2EB-5979-AA43-2F49-6FE219E4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9793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NSIA Presentation Template">
  <a:themeElements>
    <a:clrScheme name="NSIA Presentatio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NSIA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IA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Office\Templates\NSIA Presentation Template.pot</Template>
  <TotalTime>9777</TotalTime>
  <Words>1190</Words>
  <Application>Microsoft Office PowerPoint</Application>
  <PresentationFormat>On-screen Show (4:3)</PresentationFormat>
  <Paragraphs>139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CG Times</vt:lpstr>
      <vt:lpstr>Arial</vt:lpstr>
      <vt:lpstr>Calibri</vt:lpstr>
      <vt:lpstr>Cambria</vt:lpstr>
      <vt:lpstr>Tahoma</vt:lpstr>
      <vt:lpstr>Times New Roman</vt:lpstr>
      <vt:lpstr>NSIA Presentation Template</vt:lpstr>
      <vt:lpstr>CIS108-6 Data Modelling, Management and Governance</vt:lpstr>
      <vt:lpstr>Today’s schedule</vt:lpstr>
      <vt:lpstr>Unit overview</vt:lpstr>
      <vt:lpstr>Relevance</vt:lpstr>
      <vt:lpstr>The purpose of the unit</vt:lpstr>
      <vt:lpstr>Aim and Objectives</vt:lpstr>
      <vt:lpstr>Syllabus</vt:lpstr>
      <vt:lpstr>Learning Outcomes</vt:lpstr>
      <vt:lpstr>Summary Learning Hours</vt:lpstr>
      <vt:lpstr>Guided Study</vt:lpstr>
      <vt:lpstr>Independent Study</vt:lpstr>
      <vt:lpstr>Assessments</vt:lpstr>
      <vt:lpstr>Assignment briefing </vt:lpstr>
      <vt:lpstr>Problem Scenario</vt:lpstr>
      <vt:lpstr>Sport Club</vt:lpstr>
      <vt:lpstr>Assignment submission</vt:lpstr>
      <vt:lpstr>Basic assumption of you</vt:lpstr>
      <vt:lpstr>How to write academic report for computing</vt:lpstr>
    </vt:vector>
  </TitlesOfParts>
  <Manager/>
  <Company>University of Bedfordshire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Modelling and Management</dc:title>
  <dc:subject/>
  <dc:creator>Ingo Frommholz</dc:creator>
  <cp:keywords/>
  <dc:description/>
  <cp:lastModifiedBy>Gangmin Li</cp:lastModifiedBy>
  <cp:revision>296</cp:revision>
  <cp:lastPrinted>2002-04-12T08:30:10Z</cp:lastPrinted>
  <dcterms:created xsi:type="dcterms:W3CDTF">2002-04-12T08:02:31Z</dcterms:created>
  <dcterms:modified xsi:type="dcterms:W3CDTF">2022-11-22T09:58:53Z</dcterms:modified>
  <cp:category/>
</cp:coreProperties>
</file>