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95"/>
  </p:notesMasterIdLst>
  <p:handoutMasterIdLst>
    <p:handoutMasterId r:id="rId96"/>
  </p:handoutMasterIdLst>
  <p:sldIdLst>
    <p:sldId id="482" r:id="rId2"/>
    <p:sldId id="536" r:id="rId3"/>
    <p:sldId id="422" r:id="rId4"/>
    <p:sldId id="604" r:id="rId5"/>
    <p:sldId id="595" r:id="rId6"/>
    <p:sldId id="596" r:id="rId7"/>
    <p:sldId id="598" r:id="rId8"/>
    <p:sldId id="600" r:id="rId9"/>
    <p:sldId id="601" r:id="rId10"/>
    <p:sldId id="602" r:id="rId11"/>
    <p:sldId id="603" r:id="rId12"/>
    <p:sldId id="597" r:id="rId13"/>
    <p:sldId id="605" r:id="rId14"/>
    <p:sldId id="469" r:id="rId15"/>
    <p:sldId id="470" r:id="rId16"/>
    <p:sldId id="416" r:id="rId17"/>
    <p:sldId id="609" r:id="rId18"/>
    <p:sldId id="471" r:id="rId19"/>
    <p:sldId id="472" r:id="rId20"/>
    <p:sldId id="473" r:id="rId21"/>
    <p:sldId id="483" r:id="rId22"/>
    <p:sldId id="463" r:id="rId23"/>
    <p:sldId id="540" r:id="rId24"/>
    <p:sldId id="484" r:id="rId25"/>
    <p:sldId id="519" r:id="rId26"/>
    <p:sldId id="521" r:id="rId27"/>
    <p:sldId id="520" r:id="rId28"/>
    <p:sldId id="522" r:id="rId29"/>
    <p:sldId id="523" r:id="rId30"/>
    <p:sldId id="524" r:id="rId31"/>
    <p:sldId id="526" r:id="rId32"/>
    <p:sldId id="528" r:id="rId33"/>
    <p:sldId id="529" r:id="rId34"/>
    <p:sldId id="527" r:id="rId35"/>
    <p:sldId id="525" r:id="rId36"/>
    <p:sldId id="530" r:id="rId37"/>
    <p:sldId id="531" r:id="rId38"/>
    <p:sldId id="532" r:id="rId39"/>
    <p:sldId id="534" r:id="rId40"/>
    <p:sldId id="535" r:id="rId41"/>
    <p:sldId id="539" r:id="rId42"/>
    <p:sldId id="606" r:id="rId43"/>
    <p:sldId id="547" r:id="rId44"/>
    <p:sldId id="541" r:id="rId45"/>
    <p:sldId id="542" r:id="rId46"/>
    <p:sldId id="549" r:id="rId47"/>
    <p:sldId id="550" r:id="rId48"/>
    <p:sldId id="555" r:id="rId49"/>
    <p:sldId id="551" r:id="rId50"/>
    <p:sldId id="554" r:id="rId51"/>
    <p:sldId id="556" r:id="rId52"/>
    <p:sldId id="552" r:id="rId53"/>
    <p:sldId id="545" r:id="rId54"/>
    <p:sldId id="562" r:id="rId55"/>
    <p:sldId id="563" r:id="rId56"/>
    <p:sldId id="564" r:id="rId57"/>
    <p:sldId id="607" r:id="rId58"/>
    <p:sldId id="561" r:id="rId59"/>
    <p:sldId id="546" r:id="rId60"/>
    <p:sldId id="569" r:id="rId61"/>
    <p:sldId id="570" r:id="rId62"/>
    <p:sldId id="571" r:id="rId63"/>
    <p:sldId id="572" r:id="rId64"/>
    <p:sldId id="574" r:id="rId65"/>
    <p:sldId id="573" r:id="rId66"/>
    <p:sldId id="543" r:id="rId67"/>
    <p:sldId id="575" r:id="rId68"/>
    <p:sldId id="576" r:id="rId69"/>
    <p:sldId id="577" r:id="rId70"/>
    <p:sldId id="579" r:id="rId71"/>
    <p:sldId id="559" r:id="rId72"/>
    <p:sldId id="567" r:id="rId73"/>
    <p:sldId id="566" r:id="rId74"/>
    <p:sldId id="568" r:id="rId75"/>
    <p:sldId id="583" r:id="rId76"/>
    <p:sldId id="584" r:id="rId77"/>
    <p:sldId id="548" r:id="rId78"/>
    <p:sldId id="558" r:id="rId79"/>
    <p:sldId id="585" r:id="rId80"/>
    <p:sldId id="586" r:id="rId81"/>
    <p:sldId id="581" r:id="rId82"/>
    <p:sldId id="608" r:id="rId83"/>
    <p:sldId id="589" r:id="rId84"/>
    <p:sldId id="590" r:id="rId85"/>
    <p:sldId id="591" r:id="rId86"/>
    <p:sldId id="592" r:id="rId87"/>
    <p:sldId id="593" r:id="rId88"/>
    <p:sldId id="594" r:id="rId89"/>
    <p:sldId id="580" r:id="rId90"/>
    <p:sldId id="578" r:id="rId91"/>
    <p:sldId id="582" r:id="rId92"/>
    <p:sldId id="587" r:id="rId93"/>
    <p:sldId id="459" r:id="rId94"/>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D050"/>
    <a:srgbClr val="F8F8F8"/>
    <a:srgbClr val="EAEAEA"/>
    <a:srgbClr val="5F5F5F"/>
    <a:srgbClr val="003366"/>
    <a:srgbClr val="B2B2B2"/>
    <a:srgbClr val="A80000"/>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86336" autoAdjust="0"/>
  </p:normalViewPr>
  <p:slideViewPr>
    <p:cSldViewPr>
      <p:cViewPr varScale="1">
        <p:scale>
          <a:sx n="91" d="100"/>
          <a:sy n="91" d="100"/>
        </p:scale>
        <p:origin x="17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notesViewPr>
    <p:cSldViewPr>
      <p:cViewPr varScale="1">
        <p:scale>
          <a:sx n="82" d="100"/>
          <a:sy n="82" d="100"/>
        </p:scale>
        <p:origin x="2028"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Aims and objectives of DMM unit</a:t>
            </a:r>
          </a:p>
        </p:txBody>
      </p:sp>
      <p:sp>
        <p:nvSpPr>
          <p:cNvPr id="4" name="Slide Number Placeholder 3"/>
          <p:cNvSpPr>
            <a:spLocks noGrp="1"/>
          </p:cNvSpPr>
          <p:nvPr>
            <p:ph type="sldNum" sz="quarter" idx="10"/>
          </p:nvPr>
        </p:nvSpPr>
        <p:spPr/>
        <p:txBody>
          <a:bodyPr/>
          <a:lstStyle/>
          <a:p>
            <a:fld id="{17D15620-AC43-9845-8CA2-C88CF00DA762}" type="slidenum">
              <a:rPr lang="en-US" smtClean="0"/>
              <a:pPr/>
              <a:t>16</a:t>
            </a:fld>
            <a:endParaRPr lang="en-US"/>
          </a:p>
        </p:txBody>
      </p:sp>
    </p:spTree>
    <p:extLst>
      <p:ext uri="{BB962C8B-B14F-4D97-AF65-F5344CB8AC3E}">
        <p14:creationId xmlns:p14="http://schemas.microsoft.com/office/powerpoint/2010/main" val="335366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20</a:t>
            </a:fld>
            <a:endParaRPr lang="en-US"/>
          </a:p>
        </p:txBody>
      </p:sp>
    </p:spTree>
    <p:extLst>
      <p:ext uri="{BB962C8B-B14F-4D97-AF65-F5344CB8AC3E}">
        <p14:creationId xmlns:p14="http://schemas.microsoft.com/office/powerpoint/2010/main" val="406329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672" y="548680"/>
            <a:ext cx="7010400" cy="685800"/>
          </a:xfrm>
        </p:spPr>
        <p:txBody>
          <a:bodyPr/>
          <a:lstStyle/>
          <a:p>
            <a:r>
              <a:rPr lang="en-GB"/>
              <a:t>Click to edit Master title style</a:t>
            </a:r>
            <a:endParaRPr lang="en-US"/>
          </a:p>
        </p:txBody>
      </p:sp>
      <p:sp>
        <p:nvSpPr>
          <p:cNvPr id="3" name="Content Placeholder 2"/>
          <p:cNvSpPr>
            <a:spLocks noGrp="1"/>
          </p:cNvSpPr>
          <p:nvPr>
            <p:ph idx="1"/>
          </p:nvPr>
        </p:nvSpPr>
        <p:spPr>
          <a:xfrm>
            <a:off x="395536" y="1556792"/>
            <a:ext cx="8215064" cy="468052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2771800" y="1306488"/>
            <a:ext cx="5943600" cy="0"/>
          </a:xfrm>
          <a:prstGeom prst="line">
            <a:avLst/>
          </a:prstGeom>
          <a:noFill/>
          <a:ln w="38100">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9" name="Date Placeholder 8"/>
          <p:cNvSpPr>
            <a:spLocks noGrp="1"/>
          </p:cNvSpPr>
          <p:nvPr>
            <p:ph type="dt" sz="half" idx="10"/>
          </p:nvPr>
        </p:nvSpPr>
        <p:spPr>
          <a:xfrm>
            <a:off x="5220072" y="111548"/>
            <a:ext cx="3410000" cy="365125"/>
          </a:xfrm>
        </p:spPr>
        <p:txBody>
          <a:bodyPr/>
          <a:lstStyle>
            <a:lvl1pPr>
              <a:defRPr/>
            </a:lvl1pPr>
          </a:lstStyle>
          <a:p>
            <a:r>
              <a:rPr lang="en-US">
                <a:solidFill>
                  <a:srgbClr val="FF0000"/>
                </a:solidFill>
              </a:rPr>
              <a:t>Lecture 2 - System Analysis and Design</a:t>
            </a:r>
            <a:endParaRPr lang="en-US" dirty="0">
              <a:solidFill>
                <a:srgbClr val="00B050"/>
              </a:solidFill>
            </a:endParaRPr>
          </a:p>
        </p:txBody>
      </p:sp>
      <p:sp>
        <p:nvSpPr>
          <p:cNvPr id="10" name="Footer Placeholder 9"/>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pPr algn="l"/>
            <a:r>
              <a:rPr lang="en-GB"/>
              <a:t>CIS108-6 DATA MODELLING, MANAGEMENT AND GOVERNANCE</a:t>
            </a:r>
            <a:endParaRPr lang="en-US" dirty="0"/>
          </a:p>
        </p:txBody>
      </p:sp>
      <p:sp>
        <p:nvSpPr>
          <p:cNvPr id="4" name="Date Placeholder 3"/>
          <p:cNvSpPr>
            <a:spLocks noGrp="1"/>
          </p:cNvSpPr>
          <p:nvPr>
            <p:ph type="dt" sz="half" idx="11"/>
          </p:nvPr>
        </p:nvSpPr>
        <p:spPr>
          <a:xfrm>
            <a:off x="5292080" y="116632"/>
            <a:ext cx="3429744" cy="365125"/>
          </a:xfrm>
        </p:spPr>
        <p:txBody>
          <a:bodyPr/>
          <a:lstStyle>
            <a:lvl1pPr>
              <a:defRPr/>
            </a:lvl1pPr>
          </a:lstStyle>
          <a:p>
            <a:r>
              <a:rPr lang="en-US">
                <a:solidFill>
                  <a:srgbClr val="FF0000"/>
                </a:solidFill>
              </a:rPr>
              <a:t>Lecture 2 - System Analysis and Design</a:t>
            </a:r>
            <a:endParaRPr lang="en-US" dirty="0">
              <a:solidFill>
                <a:srgbClr val="00B050"/>
              </a:solidFill>
            </a:endParaRPr>
          </a:p>
        </p:txBody>
      </p:sp>
    </p:spTree>
    <p:extLst>
      <p:ext uri="{BB962C8B-B14F-4D97-AF65-F5344CB8AC3E}">
        <p14:creationId xmlns:p14="http://schemas.microsoft.com/office/powerpoint/2010/main" val="4234999362"/>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7" name="Date Placeholder 6"/>
          <p:cNvSpPr>
            <a:spLocks noGrp="1"/>
          </p:cNvSpPr>
          <p:nvPr>
            <p:ph type="dt" sz="half" idx="10"/>
          </p:nvPr>
        </p:nvSpPr>
        <p:spPr>
          <a:xfrm>
            <a:off x="4932040" y="101349"/>
            <a:ext cx="3933800" cy="365125"/>
          </a:xfrm>
        </p:spPr>
        <p:txBody>
          <a:bodyPr/>
          <a:lstStyle/>
          <a:p>
            <a:r>
              <a:rPr lang="en-US">
                <a:solidFill>
                  <a:srgbClr val="FF0000"/>
                </a:solidFill>
              </a:rPr>
              <a:t>Lecture 2 - System Analysis and Design</a:t>
            </a:r>
            <a:endParaRPr lang="en-US" dirty="0">
              <a:solidFill>
                <a:srgbClr val="00B050"/>
              </a:solidFill>
            </a:endParaRPr>
          </a:p>
        </p:txBody>
      </p:sp>
      <p:sp>
        <p:nvSpPr>
          <p:cNvPr id="8" name="Footer Placeholder 7"/>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8" name="Footer Placeholder 3"/>
          <p:cNvSpPr>
            <a:spLocks noGrp="1"/>
          </p:cNvSpPr>
          <p:nvPr>
            <p:ph type="ftr" sz="quarter" idx="11"/>
          </p:nvPr>
        </p:nvSpPr>
        <p:spPr>
          <a:xfrm>
            <a:off x="179512" y="6309320"/>
            <a:ext cx="4392488" cy="365125"/>
          </a:xfrm>
        </p:spPr>
        <p:txBody>
          <a:bodyPr/>
          <a:lstStyle/>
          <a:p>
            <a:pPr algn="l"/>
            <a:r>
              <a:rPr lang="en-GB" dirty="0"/>
              <a:t>CIS108-6 DATA MODELLING, MANAGEMENT AND GOVERNANCE</a:t>
            </a:r>
            <a:endParaRPr lang="en-US"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215152" y="1556792"/>
            <a:ext cx="8395448"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19672" y="620688"/>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15152" y="6309320"/>
            <a:ext cx="4356847" cy="365125"/>
          </a:xfrm>
          <a:prstGeom prst="rect">
            <a:avLst/>
          </a:prstGeom>
        </p:spPr>
        <p:txBody>
          <a:bodyPr vert="horz" lIns="91440" tIns="45720" rIns="91440" bIns="45720" rtlCol="0" anchor="ctr"/>
          <a:lstStyle>
            <a:lvl1pPr algn="ctr">
              <a:defRPr sz="1200" b="0" i="0">
                <a:solidFill>
                  <a:schemeClr val="tx1"/>
                </a:solidFill>
                <a:latin typeface="+mn-lt"/>
              </a:defRPr>
            </a:lvl1pPr>
          </a:lstStyle>
          <a:p>
            <a:pPr algn="l"/>
            <a:r>
              <a:rPr lang="en-GB" dirty="0"/>
              <a:t>CIS108-6 DATA MODELLING, MANAGEMENT AND GOVERNANCE</a:t>
            </a:r>
            <a:endParaRPr lang="en-US" dirty="0"/>
          </a:p>
        </p:txBody>
      </p:sp>
      <p:sp>
        <p:nvSpPr>
          <p:cNvPr id="6" name="Date Placeholder 5"/>
          <p:cNvSpPr>
            <a:spLocks noGrp="1"/>
          </p:cNvSpPr>
          <p:nvPr>
            <p:ph type="dt" sz="half" idx="2"/>
          </p:nvPr>
        </p:nvSpPr>
        <p:spPr>
          <a:xfrm>
            <a:off x="1326775" y="130411"/>
            <a:ext cx="2133600" cy="365125"/>
          </a:xfrm>
          <a:prstGeom prst="rect">
            <a:avLst/>
          </a:prstGeom>
        </p:spPr>
        <p:txBody>
          <a:bodyPr vert="horz" lIns="91440" tIns="45720" rIns="91440" bIns="45720" rtlCol="0" anchor="ctr"/>
          <a:lstStyle>
            <a:lvl1pPr algn="r">
              <a:defRPr sz="1400" b="1" i="0" baseline="0">
                <a:solidFill>
                  <a:schemeClr val="tx1">
                    <a:tint val="75000"/>
                  </a:schemeClr>
                </a:solidFill>
                <a:latin typeface="+mn-lt"/>
              </a:defRPr>
            </a:lvl1pPr>
          </a:lstStyle>
          <a:p>
            <a:r>
              <a:rPr lang="en-US">
                <a:solidFill>
                  <a:srgbClr val="FF0000"/>
                </a:solidFill>
              </a:rPr>
              <a:t>Lecture 2 - System Analysis and Design</a:t>
            </a:r>
            <a:endParaRPr lang="en-US" dirty="0">
              <a:solidFill>
                <a:srgbClr val="00B050"/>
              </a:solidFill>
            </a:endParaRPr>
          </a:p>
        </p:txBody>
      </p:sp>
      <p:sp>
        <p:nvSpPr>
          <p:cNvPr id="2" name="TextBox 1">
            <a:extLst>
              <a:ext uri="{FF2B5EF4-FFF2-40B4-BE49-F238E27FC236}">
                <a16:creationId xmlns:a16="http://schemas.microsoft.com/office/drawing/2014/main" id="{76CF389C-C078-5E9C-0539-03D573ABAD92}"/>
              </a:ext>
            </a:extLst>
          </p:cNvPr>
          <p:cNvSpPr txBox="1"/>
          <p:nvPr userDrawn="1"/>
        </p:nvSpPr>
        <p:spPr>
          <a:xfrm>
            <a:off x="8172400" y="6309320"/>
            <a:ext cx="457672" cy="307777"/>
          </a:xfrm>
          <a:prstGeom prst="rect">
            <a:avLst/>
          </a:prstGeom>
          <a:noFill/>
        </p:spPr>
        <p:txBody>
          <a:bodyPr wrap="square" rtlCol="0">
            <a:spAutoFit/>
          </a:bodyPr>
          <a:lstStyle/>
          <a:p>
            <a:fld id="{C38AB152-1EEF-482B-95F0-A9EED9F6A1FF}" type="slidenum">
              <a:rPr lang="en-GB" sz="1400" b="0" smtClean="0"/>
              <a:t>‹#›</a:t>
            </a:fld>
            <a:endParaRPr lang="en-GB" b="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4" r:id="rId6"/>
  </p:sldLayoutIdLst>
  <p:transition spd="slow">
    <p:zoom dir="in"/>
  </p:transition>
  <p:hf hdr="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www.visual-paradigm.com/tutorials/how-to-create-data-flow-diagram/" TargetMode="External"/><Relationship Id="rId2" Type="http://schemas.openxmlformats.org/officeDocument/2006/relationships/hyperlink" Target="https://www.smartdraw.com/data-flow-diagram/" TargetMode="External"/><Relationship Id="rId1" Type="http://schemas.openxmlformats.org/officeDocument/2006/relationships/slideLayout" Target="../slideLayouts/slideLayout2.xml"/><Relationship Id="rId4" Type="http://schemas.openxmlformats.org/officeDocument/2006/relationships/hyperlink" Target="https://www.tutorialspoint.com/system_analysis_and_design/system_analysis_and_design_development_life_cycle.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B3DFCD-B07B-4AAB-81BB-0BD1FEADB264}"/>
              </a:ext>
            </a:extLst>
          </p:cNvPr>
          <p:cNvSpPr>
            <a:spLocks noGrp="1"/>
          </p:cNvSpPr>
          <p:nvPr>
            <p:ph type="ctrTitle"/>
          </p:nvPr>
        </p:nvSpPr>
        <p:spPr>
          <a:xfrm>
            <a:off x="1259632" y="332656"/>
            <a:ext cx="7772400" cy="1470025"/>
          </a:xfrm>
        </p:spPr>
        <p:txBody>
          <a:bodyPr/>
          <a:lstStyle/>
          <a:p>
            <a:r>
              <a:rPr lang="en-US" sz="2400" dirty="0"/>
              <a:t>CIS108-6 Data Modelling, Management and Governance</a:t>
            </a:r>
          </a:p>
        </p:txBody>
      </p:sp>
      <p:sp>
        <p:nvSpPr>
          <p:cNvPr id="12" name="Subtitle 2">
            <a:extLst>
              <a:ext uri="{FF2B5EF4-FFF2-40B4-BE49-F238E27FC236}">
                <a16:creationId xmlns:a16="http://schemas.microsoft.com/office/drawing/2014/main" id="{5CC6E7A5-68E1-4C20-995B-711BA381D782}"/>
              </a:ext>
            </a:extLst>
          </p:cNvPr>
          <p:cNvSpPr>
            <a:spLocks noGrp="1"/>
          </p:cNvSpPr>
          <p:nvPr>
            <p:ph type="subTitle" idx="1"/>
          </p:nvPr>
        </p:nvSpPr>
        <p:spPr>
          <a:xfrm>
            <a:off x="1043608" y="2276872"/>
            <a:ext cx="7336904" cy="2106801"/>
          </a:xfrm>
        </p:spPr>
        <p:txBody>
          <a:bodyPr/>
          <a:lstStyle/>
          <a:p>
            <a:r>
              <a:rPr lang="en-US" dirty="0"/>
              <a:t>Lecture 2 </a:t>
            </a:r>
          </a:p>
          <a:p>
            <a:endParaRPr lang="en-US" dirty="0"/>
          </a:p>
          <a:p>
            <a:pPr algn="ctr"/>
            <a:r>
              <a:rPr lang="en-GB" sz="3600" i="0" dirty="0">
                <a:solidFill>
                  <a:schemeClr val="tx1"/>
                </a:solidFill>
                <a:effectLst/>
                <a:latin typeface="Heebo" panose="020B0604020202020204" pitchFamily="2" charset="-79"/>
                <a:cs typeface="Heebo" panose="020B0604020202020204" pitchFamily="2" charset="-79"/>
              </a:rPr>
              <a:t>System Development Life Cycle</a:t>
            </a:r>
          </a:p>
          <a:p>
            <a:pPr algn="ctr"/>
            <a:endParaRPr lang="en-GB" sz="3600" i="0" dirty="0">
              <a:solidFill>
                <a:schemeClr val="tx1"/>
              </a:solidFill>
              <a:effectLst/>
              <a:latin typeface="Heebo" panose="020B0604020202020204" pitchFamily="2" charset="-79"/>
              <a:cs typeface="Heebo" panose="020B0604020202020204" pitchFamily="2" charset="-79"/>
            </a:endParaRPr>
          </a:p>
          <a:p>
            <a:r>
              <a:rPr lang="en-US" dirty="0"/>
              <a:t>Gangmin Li</a:t>
            </a:r>
          </a:p>
          <a:p>
            <a:r>
              <a:rPr lang="en-US" dirty="0"/>
              <a:t>(Office hours: 13:00-17:00 every Friday)</a:t>
            </a:r>
          </a:p>
        </p:txBody>
      </p:sp>
    </p:spTree>
    <p:extLst>
      <p:ext uri="{BB962C8B-B14F-4D97-AF65-F5344CB8AC3E}">
        <p14:creationId xmlns:p14="http://schemas.microsoft.com/office/powerpoint/2010/main" val="174724712"/>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77B5-DEAB-DA37-76AD-996D8BAB7CCB}"/>
              </a:ext>
            </a:extLst>
          </p:cNvPr>
          <p:cNvSpPr>
            <a:spLocks noGrp="1"/>
          </p:cNvSpPr>
          <p:nvPr>
            <p:ph type="title"/>
          </p:nvPr>
        </p:nvSpPr>
        <p:spPr/>
        <p:txBody>
          <a:bodyPr/>
          <a:lstStyle/>
          <a:p>
            <a:r>
              <a:rPr lang="en-GB" dirty="0"/>
              <a:t>Elements of a System</a:t>
            </a:r>
          </a:p>
        </p:txBody>
      </p:sp>
      <p:pic>
        <p:nvPicPr>
          <p:cNvPr id="6" name="Content Placeholder 5">
            <a:extLst>
              <a:ext uri="{FF2B5EF4-FFF2-40B4-BE49-F238E27FC236}">
                <a16:creationId xmlns:a16="http://schemas.microsoft.com/office/drawing/2014/main" id="{565B5FA6-0556-BDD9-AA31-E4FD9FD4A237}"/>
              </a:ext>
            </a:extLst>
          </p:cNvPr>
          <p:cNvPicPr>
            <a:picLocks noGrp="1" noChangeAspect="1"/>
          </p:cNvPicPr>
          <p:nvPr>
            <p:ph idx="1"/>
          </p:nvPr>
        </p:nvPicPr>
        <p:blipFill>
          <a:blip r:embed="rId2"/>
          <a:stretch>
            <a:fillRect/>
          </a:stretch>
        </p:blipFill>
        <p:spPr>
          <a:xfrm>
            <a:off x="215152" y="1320992"/>
            <a:ext cx="2394234" cy="1241011"/>
          </a:xfrm>
          <a:prstGeom prst="rect">
            <a:avLst/>
          </a:prstGeom>
        </p:spPr>
      </p:pic>
      <p:sp>
        <p:nvSpPr>
          <p:cNvPr id="4" name="Date Placeholder 3">
            <a:extLst>
              <a:ext uri="{FF2B5EF4-FFF2-40B4-BE49-F238E27FC236}">
                <a16:creationId xmlns:a16="http://schemas.microsoft.com/office/drawing/2014/main" id="{665FC414-06B4-FCF4-DFBE-B42C93054AE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437116D-1D5F-7A1E-15A1-E86C911F0EF8}"/>
              </a:ext>
            </a:extLst>
          </p:cNvPr>
          <p:cNvSpPr>
            <a:spLocks noGrp="1"/>
          </p:cNvSpPr>
          <p:nvPr>
            <p:ph type="ftr" sz="quarter" idx="11"/>
          </p:nvPr>
        </p:nvSpPr>
        <p:spPr/>
        <p:txBody>
          <a:bodyPr/>
          <a:lstStyle/>
          <a:p>
            <a:pPr algn="l"/>
            <a:r>
              <a:rPr lang="en-GB" dirty="0"/>
              <a:t>CIS108-6 DATA MODELLING, MANAGEMENT AND GOVERNANCE</a:t>
            </a:r>
            <a:endParaRPr lang="en-US" dirty="0"/>
          </a:p>
        </p:txBody>
      </p:sp>
      <p:sp>
        <p:nvSpPr>
          <p:cNvPr id="7" name="TextBox 6">
            <a:extLst>
              <a:ext uri="{FF2B5EF4-FFF2-40B4-BE49-F238E27FC236}">
                <a16:creationId xmlns:a16="http://schemas.microsoft.com/office/drawing/2014/main" id="{97F87731-AEDA-3175-F235-558C51E266C1}"/>
              </a:ext>
            </a:extLst>
          </p:cNvPr>
          <p:cNvSpPr txBox="1"/>
          <p:nvPr/>
        </p:nvSpPr>
        <p:spPr>
          <a:xfrm>
            <a:off x="2838872" y="1452597"/>
            <a:ext cx="4572000" cy="461665"/>
          </a:xfrm>
          <a:prstGeom prst="rect">
            <a:avLst/>
          </a:prstGeom>
          <a:noFill/>
        </p:spPr>
        <p:txBody>
          <a:bodyPr wrap="square">
            <a:spAutoFit/>
          </a:bodyPr>
          <a:lstStyle/>
          <a:p>
            <a:r>
              <a:rPr lang="en-GB" sz="2400" dirty="0"/>
              <a:t>Environment</a:t>
            </a:r>
          </a:p>
        </p:txBody>
      </p:sp>
      <p:sp>
        <p:nvSpPr>
          <p:cNvPr id="9" name="TextBox 8">
            <a:extLst>
              <a:ext uri="{FF2B5EF4-FFF2-40B4-BE49-F238E27FC236}">
                <a16:creationId xmlns:a16="http://schemas.microsoft.com/office/drawing/2014/main" id="{050399D8-9F08-25A1-00F8-06A0DFCF5C8D}"/>
              </a:ext>
            </a:extLst>
          </p:cNvPr>
          <p:cNvSpPr txBox="1"/>
          <p:nvPr/>
        </p:nvSpPr>
        <p:spPr>
          <a:xfrm>
            <a:off x="2838872" y="2084132"/>
            <a:ext cx="6001011" cy="2462213"/>
          </a:xfrm>
          <a:prstGeom prst="rect">
            <a:avLst/>
          </a:prstGeom>
          <a:noFill/>
        </p:spPr>
        <p:txBody>
          <a:bodyPr wrap="square">
            <a:spAutoFit/>
          </a:bodyPr>
          <a:lstStyle/>
          <a:p>
            <a:pPr marL="342900" indent="-342900">
              <a:buFont typeface="Arial" panose="020B0604020202020204" pitchFamily="34" charset="0"/>
              <a:buChar char="•"/>
            </a:pPr>
            <a:r>
              <a:rPr lang="en-GB" b="0" dirty="0"/>
              <a:t>The environment is the “supersystem” within which a system operates.</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is the source of external elements that strike on the system.</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determines how a system must function. </a:t>
            </a:r>
          </a:p>
        </p:txBody>
      </p:sp>
      <p:sp>
        <p:nvSpPr>
          <p:cNvPr id="11" name="Rectangle 10">
            <a:extLst>
              <a:ext uri="{FF2B5EF4-FFF2-40B4-BE49-F238E27FC236}">
                <a16:creationId xmlns:a16="http://schemas.microsoft.com/office/drawing/2014/main" id="{5A4AA016-12B6-0B2D-A852-2F40AEB2867A}"/>
              </a:ext>
            </a:extLst>
          </p:cNvPr>
          <p:cNvSpPr/>
          <p:nvPr/>
        </p:nvSpPr>
        <p:spPr bwMode="auto">
          <a:xfrm>
            <a:off x="215152" y="2393869"/>
            <a:ext cx="540424" cy="254645"/>
          </a:xfrm>
          <a:prstGeom prst="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8" name="TextBox 7">
            <a:extLst>
              <a:ext uri="{FF2B5EF4-FFF2-40B4-BE49-F238E27FC236}">
                <a16:creationId xmlns:a16="http://schemas.microsoft.com/office/drawing/2014/main" id="{ECC010A5-21B4-6EC9-3527-0DD6B9594739}"/>
              </a:ext>
            </a:extLst>
          </p:cNvPr>
          <p:cNvSpPr txBox="1"/>
          <p:nvPr/>
        </p:nvSpPr>
        <p:spPr>
          <a:xfrm>
            <a:off x="107575" y="4713680"/>
            <a:ext cx="4572000" cy="1477328"/>
          </a:xfrm>
          <a:prstGeom prst="rect">
            <a:avLst/>
          </a:prstGeom>
          <a:noFill/>
        </p:spPr>
        <p:txBody>
          <a:bodyPr wrap="square">
            <a:spAutoFit/>
          </a:bodyPr>
          <a:lstStyle/>
          <a:p>
            <a:pPr marL="800100" marR="0" lvl="1"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Tahoma" charset="0"/>
                <a:ea typeface="MS PGothic" charset="0"/>
                <a:cs typeface="Arial" charset="0"/>
              </a:rPr>
              <a:t>In </a:t>
            </a:r>
            <a:r>
              <a:rPr kumimoji="0" lang="en-GB" sz="1800" b="0" i="0" u="none" strike="noStrike" kern="1200" cap="none" spc="0" normalizeH="0" baseline="0" noProof="0" dirty="0" err="1">
                <a:ln>
                  <a:noFill/>
                </a:ln>
                <a:solidFill>
                  <a:srgbClr val="000000"/>
                </a:solidFill>
                <a:effectLst/>
                <a:uLnTx/>
                <a:uFillTx/>
                <a:latin typeface="Tahoma" charset="0"/>
                <a:ea typeface="MS PGothic" charset="0"/>
                <a:cs typeface="Arial" charset="0"/>
              </a:rPr>
              <a:t>busines</a:t>
            </a:r>
            <a:r>
              <a:rPr kumimoji="0" lang="en-GB" sz="1800" b="0" i="0" u="none" strike="noStrike" kern="1200" cap="none" spc="0" normalizeH="0" baseline="0" noProof="0" dirty="0">
                <a:ln>
                  <a:noFill/>
                </a:ln>
                <a:solidFill>
                  <a:srgbClr val="000000"/>
                </a:solidFill>
                <a:effectLst/>
                <a:uLnTx/>
                <a:uFillTx/>
                <a:latin typeface="Tahoma" charset="0"/>
                <a:ea typeface="MS PGothic" charset="0"/>
                <a:cs typeface="Arial" charset="0"/>
              </a:rPr>
              <a:t>, vendors and competitors of organization’s environment, may provide constraints that affect the actual performance of the business.</a:t>
            </a:r>
          </a:p>
        </p:txBody>
      </p:sp>
      <p:sp>
        <p:nvSpPr>
          <p:cNvPr id="10" name="TextBox 9">
            <a:extLst>
              <a:ext uri="{FF2B5EF4-FFF2-40B4-BE49-F238E27FC236}">
                <a16:creationId xmlns:a16="http://schemas.microsoft.com/office/drawing/2014/main" id="{D0267CF4-A3B2-7505-7DA1-EB587DA69B42}"/>
              </a:ext>
            </a:extLst>
          </p:cNvPr>
          <p:cNvSpPr txBox="1"/>
          <p:nvPr/>
        </p:nvSpPr>
        <p:spPr>
          <a:xfrm>
            <a:off x="3995936" y="4664657"/>
            <a:ext cx="4572000" cy="1754326"/>
          </a:xfrm>
          <a:prstGeom prst="rect">
            <a:avLst/>
          </a:prstGeom>
          <a:noFill/>
        </p:spPr>
        <p:txBody>
          <a:bodyPr wrap="square">
            <a:spAutoFit/>
          </a:bodyPr>
          <a:lstStyle/>
          <a:p>
            <a:pPr marL="800100" marR="0" lvl="1"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Tahoma" charset="0"/>
                <a:ea typeface="MS PGothic" charset="0"/>
                <a:cs typeface="Arial" charset="0"/>
              </a:rPr>
              <a:t>In Computer, the operating system , the memory capacity and  </a:t>
            </a:r>
            <a:r>
              <a:rPr lang="en-GB" sz="1800" b="0" dirty="0">
                <a:solidFill>
                  <a:srgbClr val="000000"/>
                </a:solidFill>
              </a:rPr>
              <a:t>the internet connections are the common environmental elements that affect the system performance.</a:t>
            </a:r>
            <a:endParaRPr kumimoji="0" lang="en-GB" sz="18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spTree>
    <p:extLst>
      <p:ext uri="{BB962C8B-B14F-4D97-AF65-F5344CB8AC3E}">
        <p14:creationId xmlns:p14="http://schemas.microsoft.com/office/powerpoint/2010/main" val="2762441540"/>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77B5-DEAB-DA37-76AD-996D8BAB7CCB}"/>
              </a:ext>
            </a:extLst>
          </p:cNvPr>
          <p:cNvSpPr>
            <a:spLocks noGrp="1"/>
          </p:cNvSpPr>
          <p:nvPr>
            <p:ph type="title"/>
          </p:nvPr>
        </p:nvSpPr>
        <p:spPr/>
        <p:txBody>
          <a:bodyPr/>
          <a:lstStyle/>
          <a:p>
            <a:r>
              <a:rPr lang="en-GB" dirty="0"/>
              <a:t>Elements of a System</a:t>
            </a:r>
          </a:p>
        </p:txBody>
      </p:sp>
      <p:pic>
        <p:nvPicPr>
          <p:cNvPr id="6" name="Content Placeholder 5">
            <a:extLst>
              <a:ext uri="{FF2B5EF4-FFF2-40B4-BE49-F238E27FC236}">
                <a16:creationId xmlns:a16="http://schemas.microsoft.com/office/drawing/2014/main" id="{565B5FA6-0556-BDD9-AA31-E4FD9FD4A237}"/>
              </a:ext>
            </a:extLst>
          </p:cNvPr>
          <p:cNvPicPr>
            <a:picLocks noGrp="1" noChangeAspect="1"/>
          </p:cNvPicPr>
          <p:nvPr>
            <p:ph idx="1"/>
          </p:nvPr>
        </p:nvPicPr>
        <p:blipFill>
          <a:blip r:embed="rId2"/>
          <a:stretch>
            <a:fillRect/>
          </a:stretch>
        </p:blipFill>
        <p:spPr>
          <a:xfrm>
            <a:off x="215152" y="1320992"/>
            <a:ext cx="2394234" cy="1241011"/>
          </a:xfrm>
          <a:prstGeom prst="rect">
            <a:avLst/>
          </a:prstGeom>
        </p:spPr>
      </p:pic>
      <p:sp>
        <p:nvSpPr>
          <p:cNvPr id="4" name="Date Placeholder 3">
            <a:extLst>
              <a:ext uri="{FF2B5EF4-FFF2-40B4-BE49-F238E27FC236}">
                <a16:creationId xmlns:a16="http://schemas.microsoft.com/office/drawing/2014/main" id="{665FC414-06B4-FCF4-DFBE-B42C93054AE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437116D-1D5F-7A1E-15A1-E86C911F0EF8}"/>
              </a:ext>
            </a:extLst>
          </p:cNvPr>
          <p:cNvSpPr>
            <a:spLocks noGrp="1"/>
          </p:cNvSpPr>
          <p:nvPr>
            <p:ph type="ftr" sz="quarter" idx="11"/>
          </p:nvPr>
        </p:nvSpPr>
        <p:spPr/>
        <p:txBody>
          <a:bodyPr/>
          <a:lstStyle/>
          <a:p>
            <a:pPr algn="l"/>
            <a:r>
              <a:rPr lang="en-GB" dirty="0"/>
              <a:t>CIS108-6 DATA MODELLING, MANAGEMENT AND GOVERNANCE</a:t>
            </a:r>
            <a:endParaRPr lang="en-US" dirty="0"/>
          </a:p>
        </p:txBody>
      </p:sp>
      <p:sp>
        <p:nvSpPr>
          <p:cNvPr id="7" name="TextBox 6">
            <a:extLst>
              <a:ext uri="{FF2B5EF4-FFF2-40B4-BE49-F238E27FC236}">
                <a16:creationId xmlns:a16="http://schemas.microsoft.com/office/drawing/2014/main" id="{97F87731-AEDA-3175-F235-558C51E266C1}"/>
              </a:ext>
            </a:extLst>
          </p:cNvPr>
          <p:cNvSpPr txBox="1"/>
          <p:nvPr/>
        </p:nvSpPr>
        <p:spPr>
          <a:xfrm>
            <a:off x="2838872" y="1452597"/>
            <a:ext cx="4572000" cy="461665"/>
          </a:xfrm>
          <a:prstGeom prst="rect">
            <a:avLst/>
          </a:prstGeom>
          <a:noFill/>
        </p:spPr>
        <p:txBody>
          <a:bodyPr wrap="square">
            <a:spAutoFit/>
          </a:bodyPr>
          <a:lstStyle/>
          <a:p>
            <a:r>
              <a:rPr lang="en-GB" sz="2400" dirty="0"/>
              <a:t>Boundaries and Interface</a:t>
            </a:r>
          </a:p>
        </p:txBody>
      </p:sp>
      <p:sp>
        <p:nvSpPr>
          <p:cNvPr id="9" name="TextBox 8">
            <a:extLst>
              <a:ext uri="{FF2B5EF4-FFF2-40B4-BE49-F238E27FC236}">
                <a16:creationId xmlns:a16="http://schemas.microsoft.com/office/drawing/2014/main" id="{050399D8-9F08-25A1-00F8-06A0DFCF5C8D}"/>
              </a:ext>
            </a:extLst>
          </p:cNvPr>
          <p:cNvSpPr txBox="1"/>
          <p:nvPr/>
        </p:nvSpPr>
        <p:spPr>
          <a:xfrm>
            <a:off x="637857" y="2708055"/>
            <a:ext cx="7868283" cy="3477875"/>
          </a:xfrm>
          <a:prstGeom prst="rect">
            <a:avLst/>
          </a:prstGeom>
          <a:noFill/>
        </p:spPr>
        <p:txBody>
          <a:bodyPr wrap="square">
            <a:spAutoFit/>
          </a:bodyPr>
          <a:lstStyle/>
          <a:p>
            <a:pPr marL="342900" indent="-342900">
              <a:buFont typeface="Arial" panose="020B0604020202020204" pitchFamily="34" charset="0"/>
              <a:buChar char="•"/>
            </a:pPr>
            <a:r>
              <a:rPr lang="en-GB" b="0" dirty="0"/>
              <a:t>A system should be defined by its boundaries. Boundaries are the limits that identify its components, processes, and interrelationship when it interfaces with another system.</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Each system has boundaries that determine its sphere of influence and control.</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The knowledge of the boundaries of a given system is crucial in determining the nature of its interface with other systems for successful design.</a:t>
            </a:r>
          </a:p>
        </p:txBody>
      </p:sp>
      <p:sp>
        <p:nvSpPr>
          <p:cNvPr id="11" name="Rectangle 10">
            <a:extLst>
              <a:ext uri="{FF2B5EF4-FFF2-40B4-BE49-F238E27FC236}">
                <a16:creationId xmlns:a16="http://schemas.microsoft.com/office/drawing/2014/main" id="{5A4AA016-12B6-0B2D-A852-2F40AEB2867A}"/>
              </a:ext>
            </a:extLst>
          </p:cNvPr>
          <p:cNvSpPr/>
          <p:nvPr/>
        </p:nvSpPr>
        <p:spPr bwMode="auto">
          <a:xfrm>
            <a:off x="2123363" y="2182996"/>
            <a:ext cx="486023" cy="379007"/>
          </a:xfrm>
          <a:prstGeom prst="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645422091"/>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821B-0F1F-AC35-4D6C-1F0576C84AC9}"/>
              </a:ext>
            </a:extLst>
          </p:cNvPr>
          <p:cNvSpPr>
            <a:spLocks noGrp="1"/>
          </p:cNvSpPr>
          <p:nvPr>
            <p:ph type="title"/>
          </p:nvPr>
        </p:nvSpPr>
        <p:spPr/>
        <p:txBody>
          <a:bodyPr/>
          <a:lstStyle/>
          <a:p>
            <a:r>
              <a:rPr lang="en-GB" dirty="0"/>
              <a:t>Computer based systems</a:t>
            </a:r>
          </a:p>
        </p:txBody>
      </p:sp>
      <p:sp>
        <p:nvSpPr>
          <p:cNvPr id="3" name="Content Placeholder 2">
            <a:extLst>
              <a:ext uri="{FF2B5EF4-FFF2-40B4-BE49-F238E27FC236}">
                <a16:creationId xmlns:a16="http://schemas.microsoft.com/office/drawing/2014/main" id="{D5570211-5109-2960-0B0C-DC90A49C874D}"/>
              </a:ext>
            </a:extLst>
          </p:cNvPr>
          <p:cNvSpPr>
            <a:spLocks noGrp="1"/>
          </p:cNvSpPr>
          <p:nvPr>
            <p:ph idx="1"/>
          </p:nvPr>
        </p:nvSpPr>
        <p:spPr>
          <a:xfrm>
            <a:off x="683568" y="2204864"/>
            <a:ext cx="8064896" cy="2808312"/>
          </a:xfrm>
        </p:spPr>
        <p:txBody>
          <a:bodyPr/>
          <a:lstStyle/>
          <a:p>
            <a:r>
              <a:rPr lang="en-GB" b="1" i="0" dirty="0">
                <a:solidFill>
                  <a:srgbClr val="000000"/>
                </a:solidFill>
                <a:effectLst/>
                <a:latin typeface="Nunito" pitchFamily="2" charset="0"/>
              </a:rPr>
              <a:t>Computer Based System</a:t>
            </a:r>
            <a:r>
              <a:rPr lang="en-GB" b="0" i="0" dirty="0">
                <a:solidFill>
                  <a:srgbClr val="000000"/>
                </a:solidFill>
                <a:effectLst/>
                <a:latin typeface="Nunito" pitchFamily="2" charset="0"/>
              </a:rPr>
              <a:t> − This system is directly dependent on the computer for managing business applications. For example, automatic library system, railway reservation system, banking system, etc.</a:t>
            </a:r>
          </a:p>
          <a:p>
            <a:endParaRPr lang="en-GB" dirty="0"/>
          </a:p>
        </p:txBody>
      </p:sp>
      <p:sp>
        <p:nvSpPr>
          <p:cNvPr id="4" name="Date Placeholder 3">
            <a:extLst>
              <a:ext uri="{FF2B5EF4-FFF2-40B4-BE49-F238E27FC236}">
                <a16:creationId xmlns:a16="http://schemas.microsoft.com/office/drawing/2014/main" id="{892188FD-D8E6-8697-9668-0F29CC86C852}"/>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FD40D765-AD83-4177-66B2-5E0772FE79CE}"/>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140569231"/>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A68D02-3594-CF30-6A3B-1C023F38D4B9}"/>
              </a:ext>
            </a:extLst>
          </p:cNvPr>
          <p:cNvSpPr>
            <a:spLocks noGrp="1"/>
          </p:cNvSpPr>
          <p:nvPr>
            <p:ph type="title"/>
          </p:nvPr>
        </p:nvSpPr>
        <p:spPr/>
        <p:txBody>
          <a:bodyPr/>
          <a:lstStyle/>
          <a:p>
            <a:r>
              <a:rPr lang="en-GB" cap="none" dirty="0"/>
              <a:t>System (Software) Development Life Cycle (SDLC)</a:t>
            </a:r>
          </a:p>
        </p:txBody>
      </p:sp>
      <p:sp>
        <p:nvSpPr>
          <p:cNvPr id="7" name="Text Placeholder 6">
            <a:extLst>
              <a:ext uri="{FF2B5EF4-FFF2-40B4-BE49-F238E27FC236}">
                <a16:creationId xmlns:a16="http://schemas.microsoft.com/office/drawing/2014/main" id="{49FE5A42-0D0D-E2E9-108C-FCC06D5A700B}"/>
              </a:ext>
            </a:extLst>
          </p:cNvPr>
          <p:cNvSpPr>
            <a:spLocks noGrp="1"/>
          </p:cNvSpPr>
          <p:nvPr>
            <p:ph type="body" idx="1"/>
          </p:nvPr>
        </p:nvSpPr>
        <p:spPr/>
        <p:txBody>
          <a:bodyPr/>
          <a:lstStyle/>
          <a:p>
            <a:endParaRPr lang="en-GB" dirty="0"/>
          </a:p>
        </p:txBody>
      </p:sp>
      <p:sp>
        <p:nvSpPr>
          <p:cNvPr id="4" name="Date Placeholder 3">
            <a:extLst>
              <a:ext uri="{FF2B5EF4-FFF2-40B4-BE49-F238E27FC236}">
                <a16:creationId xmlns:a16="http://schemas.microsoft.com/office/drawing/2014/main" id="{A949AD5E-D3C5-EE07-B366-4700906094A9}"/>
              </a:ext>
            </a:extLst>
          </p:cNvPr>
          <p:cNvSpPr>
            <a:spLocks noGrp="1"/>
          </p:cNvSpPr>
          <p:nvPr>
            <p:ph type="dt" sz="half" idx="4294967295"/>
          </p:nvPr>
        </p:nvSpPr>
        <p:spPr>
          <a:xfrm>
            <a:off x="5734050" y="111125"/>
            <a:ext cx="3409950"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41237515-7E85-F81C-1FB3-F53C2855DE35}"/>
              </a:ext>
            </a:extLst>
          </p:cNvPr>
          <p:cNvSpPr>
            <a:spLocks noGrp="1"/>
          </p:cNvSpPr>
          <p:nvPr>
            <p:ph type="ftr" sz="quarter" idx="4294967295"/>
          </p:nvPr>
        </p:nvSpPr>
        <p:spPr>
          <a:xfrm>
            <a:off x="0" y="6308725"/>
            <a:ext cx="4356100" cy="365125"/>
          </a:xfrm>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587417540"/>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23DBF-CE4B-494A-9B4F-460CFD2B9141}"/>
              </a:ext>
            </a:extLst>
          </p:cNvPr>
          <p:cNvSpPr>
            <a:spLocks noGrp="1"/>
          </p:cNvSpPr>
          <p:nvPr>
            <p:ph type="title"/>
          </p:nvPr>
        </p:nvSpPr>
        <p:spPr>
          <a:xfrm>
            <a:off x="1619672" y="402940"/>
            <a:ext cx="7010400" cy="685800"/>
          </a:xfrm>
        </p:spPr>
        <p:txBody>
          <a:bodyPr/>
          <a:lstStyle/>
          <a:p>
            <a:r>
              <a:rPr lang="en-GB" dirty="0"/>
              <a:t>What is SDLC? </a:t>
            </a:r>
          </a:p>
        </p:txBody>
      </p:sp>
      <p:sp>
        <p:nvSpPr>
          <p:cNvPr id="5" name="Content Placeholder 4">
            <a:extLst>
              <a:ext uri="{FF2B5EF4-FFF2-40B4-BE49-F238E27FC236}">
                <a16:creationId xmlns:a16="http://schemas.microsoft.com/office/drawing/2014/main" id="{14221DD9-276C-4170-84EB-61AB1601FF87}"/>
              </a:ext>
            </a:extLst>
          </p:cNvPr>
          <p:cNvSpPr>
            <a:spLocks noGrp="1"/>
          </p:cNvSpPr>
          <p:nvPr>
            <p:ph idx="1"/>
          </p:nvPr>
        </p:nvSpPr>
        <p:spPr>
          <a:xfrm>
            <a:off x="333263" y="2204864"/>
            <a:ext cx="8477472" cy="2214246"/>
          </a:xfrm>
        </p:spPr>
        <p:txBody>
          <a:bodyPr/>
          <a:lstStyle/>
          <a:p>
            <a:r>
              <a:rPr lang="en-GB" dirty="0"/>
              <a:t>System Development Life Cycle (SDLC), also called Software Development Life Cycle, is a </a:t>
            </a:r>
            <a:r>
              <a:rPr lang="en-GB" b="1" dirty="0">
                <a:solidFill>
                  <a:srgbClr val="FF0000"/>
                </a:solidFill>
              </a:rPr>
              <a:t>conceptual model</a:t>
            </a:r>
            <a:r>
              <a:rPr lang="en-GB" dirty="0"/>
              <a:t> which define a </a:t>
            </a:r>
            <a:r>
              <a:rPr lang="en-GB" dirty="0">
                <a:solidFill>
                  <a:srgbClr val="FF0000"/>
                </a:solidFill>
              </a:rPr>
              <a:t>system develop process </a:t>
            </a:r>
            <a:r>
              <a:rPr lang="en-GB" dirty="0"/>
              <a:t>used to design and develop a software includes </a:t>
            </a:r>
            <a:r>
              <a:rPr lang="en-GB" b="1" dirty="0"/>
              <a:t>policies </a:t>
            </a:r>
            <a:r>
              <a:rPr lang="en-GB" dirty="0"/>
              <a:t>and </a:t>
            </a:r>
            <a:r>
              <a:rPr lang="en-GB" b="1" dirty="0"/>
              <a:t>procedures</a:t>
            </a:r>
            <a:r>
              <a:rPr lang="en-GB" dirty="0"/>
              <a:t> for developing software systems.</a:t>
            </a:r>
          </a:p>
        </p:txBody>
      </p:sp>
      <p:sp>
        <p:nvSpPr>
          <p:cNvPr id="6" name="Date Placeholder 5">
            <a:extLst>
              <a:ext uri="{FF2B5EF4-FFF2-40B4-BE49-F238E27FC236}">
                <a16:creationId xmlns:a16="http://schemas.microsoft.com/office/drawing/2014/main" id="{ECE626BE-A2DB-D716-43BA-FDFD8074C67C}"/>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7" name="Footer Placeholder 6">
            <a:extLst>
              <a:ext uri="{FF2B5EF4-FFF2-40B4-BE49-F238E27FC236}">
                <a16:creationId xmlns:a16="http://schemas.microsoft.com/office/drawing/2014/main" id="{CCD7CEBD-97A2-0722-FE1A-A8F8D11F1B21}"/>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23376436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F68C-852B-4905-907E-059F475FE92D}"/>
              </a:ext>
            </a:extLst>
          </p:cNvPr>
          <p:cNvSpPr>
            <a:spLocks noGrp="1"/>
          </p:cNvSpPr>
          <p:nvPr>
            <p:ph type="title"/>
          </p:nvPr>
        </p:nvSpPr>
        <p:spPr>
          <a:xfrm>
            <a:off x="1763688" y="459214"/>
            <a:ext cx="7010400" cy="685800"/>
          </a:xfrm>
        </p:spPr>
        <p:txBody>
          <a:bodyPr/>
          <a:lstStyle/>
          <a:p>
            <a:r>
              <a:rPr lang="en-GB" sz="3600" dirty="0"/>
              <a:t>SDLC Activities </a:t>
            </a:r>
            <a:endParaRPr lang="en-GB" dirty="0"/>
          </a:p>
        </p:txBody>
      </p:sp>
      <p:sp>
        <p:nvSpPr>
          <p:cNvPr id="3" name="Content Placeholder 2">
            <a:extLst>
              <a:ext uri="{FF2B5EF4-FFF2-40B4-BE49-F238E27FC236}">
                <a16:creationId xmlns:a16="http://schemas.microsoft.com/office/drawing/2014/main" id="{A53C6003-7337-4E91-BFA0-8BE502FDCD53}"/>
              </a:ext>
            </a:extLst>
          </p:cNvPr>
          <p:cNvSpPr>
            <a:spLocks noGrp="1"/>
          </p:cNvSpPr>
          <p:nvPr>
            <p:ph idx="1"/>
          </p:nvPr>
        </p:nvSpPr>
        <p:spPr>
          <a:xfrm>
            <a:off x="469990" y="2276140"/>
            <a:ext cx="4246026" cy="3961172"/>
          </a:xfrm>
        </p:spPr>
        <p:txBody>
          <a:bodyPr/>
          <a:lstStyle/>
          <a:p>
            <a:r>
              <a:rPr lang="en-GB" dirty="0"/>
              <a:t>Requirements Engineering</a:t>
            </a:r>
          </a:p>
          <a:p>
            <a:r>
              <a:rPr lang="en-GB" dirty="0"/>
              <a:t>Design </a:t>
            </a:r>
          </a:p>
          <a:p>
            <a:r>
              <a:rPr lang="en-GB" dirty="0"/>
              <a:t>Implementation</a:t>
            </a:r>
          </a:p>
          <a:p>
            <a:r>
              <a:rPr lang="en-GB" dirty="0"/>
              <a:t>Testing</a:t>
            </a:r>
          </a:p>
          <a:p>
            <a:r>
              <a:rPr lang="en-GB" dirty="0"/>
              <a:t>Deployment</a:t>
            </a:r>
          </a:p>
          <a:p>
            <a:r>
              <a:rPr lang="en-GB" dirty="0"/>
              <a:t>Operations</a:t>
            </a:r>
          </a:p>
          <a:p>
            <a:r>
              <a:rPr lang="en-GB" dirty="0"/>
              <a:t>Maintenance</a:t>
            </a:r>
          </a:p>
        </p:txBody>
      </p:sp>
      <p:sp>
        <p:nvSpPr>
          <p:cNvPr id="6" name="Date Placeholder 5">
            <a:extLst>
              <a:ext uri="{FF2B5EF4-FFF2-40B4-BE49-F238E27FC236}">
                <a16:creationId xmlns:a16="http://schemas.microsoft.com/office/drawing/2014/main" id="{0A920C1E-7FD6-6DCC-8760-C6BC8B86C5A4}"/>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7" name="Footer Placeholder 6">
            <a:extLst>
              <a:ext uri="{FF2B5EF4-FFF2-40B4-BE49-F238E27FC236}">
                <a16:creationId xmlns:a16="http://schemas.microsoft.com/office/drawing/2014/main" id="{F0B5B35C-98D5-02A6-7C17-097B5B228412}"/>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4" name="Picture 3">
            <a:extLst>
              <a:ext uri="{FF2B5EF4-FFF2-40B4-BE49-F238E27FC236}">
                <a16:creationId xmlns:a16="http://schemas.microsoft.com/office/drawing/2014/main" id="{23E8E004-7BEA-546F-28CF-B94230BF8102}"/>
              </a:ext>
            </a:extLst>
          </p:cNvPr>
          <p:cNvPicPr>
            <a:picLocks noChangeAspect="1"/>
          </p:cNvPicPr>
          <p:nvPr/>
        </p:nvPicPr>
        <p:blipFill>
          <a:blip r:embed="rId2"/>
          <a:stretch>
            <a:fillRect/>
          </a:stretch>
        </p:blipFill>
        <p:spPr>
          <a:xfrm>
            <a:off x="5004048" y="3079599"/>
            <a:ext cx="3428582" cy="2285721"/>
          </a:xfrm>
          <a:prstGeom prst="rect">
            <a:avLst/>
          </a:prstGeom>
        </p:spPr>
      </p:pic>
      <p:sp>
        <p:nvSpPr>
          <p:cNvPr id="5" name="TextBox 4">
            <a:extLst>
              <a:ext uri="{FF2B5EF4-FFF2-40B4-BE49-F238E27FC236}">
                <a16:creationId xmlns:a16="http://schemas.microsoft.com/office/drawing/2014/main" id="{3F79C1E9-6D5F-611C-C9CE-19F384FBD09B}"/>
              </a:ext>
            </a:extLst>
          </p:cNvPr>
          <p:cNvSpPr txBox="1"/>
          <p:nvPr/>
        </p:nvSpPr>
        <p:spPr>
          <a:xfrm>
            <a:off x="480059" y="1342865"/>
            <a:ext cx="8306544" cy="769441"/>
          </a:xfrm>
          <a:prstGeom prst="rect">
            <a:avLst/>
          </a:prstGeom>
          <a:noFill/>
        </p:spPr>
        <p:txBody>
          <a:bodyPr wrap="square" rtlCol="0">
            <a:spAutoFit/>
          </a:bodyPr>
          <a:lstStyle/>
          <a:p>
            <a:r>
              <a:rPr lang="en-GB" dirty="0"/>
              <a:t>SDLC typically involves many activities and goes through different development stagiest</a:t>
            </a:r>
          </a:p>
        </p:txBody>
      </p:sp>
    </p:spTree>
    <p:extLst>
      <p:ext uri="{BB962C8B-B14F-4D97-AF65-F5344CB8AC3E}">
        <p14:creationId xmlns:p14="http://schemas.microsoft.com/office/powerpoint/2010/main" val="841130009"/>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510346"/>
            <a:ext cx="7010400" cy="685800"/>
          </a:xfrm>
        </p:spPr>
        <p:txBody>
          <a:bodyPr/>
          <a:lstStyle/>
          <a:p>
            <a:r>
              <a:rPr lang="en-US" dirty="0"/>
              <a:t>Phases of SDLC</a:t>
            </a:r>
          </a:p>
        </p:txBody>
      </p:sp>
      <p:sp>
        <p:nvSpPr>
          <p:cNvPr id="6" name="Date Placeholder 5">
            <a:extLst>
              <a:ext uri="{FF2B5EF4-FFF2-40B4-BE49-F238E27FC236}">
                <a16:creationId xmlns:a16="http://schemas.microsoft.com/office/drawing/2014/main" id="{69E4E1F2-24A8-04BC-4925-4F72E105823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7" name="Footer Placeholder 6">
            <a:extLst>
              <a:ext uri="{FF2B5EF4-FFF2-40B4-BE49-F238E27FC236}">
                <a16:creationId xmlns:a16="http://schemas.microsoft.com/office/drawing/2014/main" id="{AE6BB243-D634-84F4-D44C-F5306E56E1B2}"/>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3" name="TextBox 2">
            <a:extLst>
              <a:ext uri="{FF2B5EF4-FFF2-40B4-BE49-F238E27FC236}">
                <a16:creationId xmlns:a16="http://schemas.microsoft.com/office/drawing/2014/main" id="{EF5F1F15-504E-69B7-3EF4-3ADCB90E5B5E}"/>
              </a:ext>
            </a:extLst>
          </p:cNvPr>
          <p:cNvSpPr txBox="1"/>
          <p:nvPr/>
        </p:nvSpPr>
        <p:spPr>
          <a:xfrm>
            <a:off x="525275" y="1556792"/>
            <a:ext cx="1430200" cy="430887"/>
          </a:xfrm>
          <a:prstGeom prst="rect">
            <a:avLst/>
          </a:prstGeom>
          <a:noFill/>
        </p:spPr>
        <p:txBody>
          <a:bodyPr wrap="none" rtlCol="0">
            <a:spAutoFit/>
          </a:bodyPr>
          <a:lstStyle/>
          <a:p>
            <a:r>
              <a:rPr lang="en-GB" dirty="0"/>
              <a:t>Planning</a:t>
            </a:r>
          </a:p>
        </p:txBody>
      </p:sp>
      <p:pic>
        <p:nvPicPr>
          <p:cNvPr id="5" name="Picture 4">
            <a:extLst>
              <a:ext uri="{FF2B5EF4-FFF2-40B4-BE49-F238E27FC236}">
                <a16:creationId xmlns:a16="http://schemas.microsoft.com/office/drawing/2014/main" id="{9E68790A-2D5F-AD84-A837-9860CD4BC097}"/>
              </a:ext>
            </a:extLst>
          </p:cNvPr>
          <p:cNvPicPr>
            <a:picLocks noChangeAspect="1"/>
          </p:cNvPicPr>
          <p:nvPr/>
        </p:nvPicPr>
        <p:blipFill>
          <a:blip r:embed="rId3"/>
          <a:stretch>
            <a:fillRect/>
          </a:stretch>
        </p:blipFill>
        <p:spPr>
          <a:xfrm>
            <a:off x="2133697" y="1477089"/>
            <a:ext cx="2991175" cy="792088"/>
          </a:xfrm>
          <a:prstGeom prst="rect">
            <a:avLst/>
          </a:prstGeom>
        </p:spPr>
      </p:pic>
      <p:sp>
        <p:nvSpPr>
          <p:cNvPr id="8" name="TextBox 7">
            <a:extLst>
              <a:ext uri="{FF2B5EF4-FFF2-40B4-BE49-F238E27FC236}">
                <a16:creationId xmlns:a16="http://schemas.microsoft.com/office/drawing/2014/main" id="{9DCF34D7-2DA1-1D1A-1971-707EF667C8D2}"/>
              </a:ext>
            </a:extLst>
          </p:cNvPr>
          <p:cNvSpPr txBox="1"/>
          <p:nvPr/>
        </p:nvSpPr>
        <p:spPr>
          <a:xfrm>
            <a:off x="963375" y="2567138"/>
            <a:ext cx="1350050" cy="430887"/>
          </a:xfrm>
          <a:prstGeom prst="rect">
            <a:avLst/>
          </a:prstGeom>
          <a:noFill/>
        </p:spPr>
        <p:txBody>
          <a:bodyPr wrap="none" rtlCol="0">
            <a:spAutoFit/>
          </a:bodyPr>
          <a:lstStyle/>
          <a:p>
            <a:r>
              <a:rPr lang="en-GB" dirty="0"/>
              <a:t>Analysis</a:t>
            </a:r>
          </a:p>
        </p:txBody>
      </p:sp>
      <p:pic>
        <p:nvPicPr>
          <p:cNvPr id="11" name="Picture 10">
            <a:extLst>
              <a:ext uri="{FF2B5EF4-FFF2-40B4-BE49-F238E27FC236}">
                <a16:creationId xmlns:a16="http://schemas.microsoft.com/office/drawing/2014/main" id="{124E67EA-BBD6-D15A-27CA-C4A6258AC94D}"/>
              </a:ext>
            </a:extLst>
          </p:cNvPr>
          <p:cNvPicPr>
            <a:picLocks noChangeAspect="1"/>
          </p:cNvPicPr>
          <p:nvPr/>
        </p:nvPicPr>
        <p:blipFill>
          <a:blip r:embed="rId4"/>
          <a:stretch>
            <a:fillRect/>
          </a:stretch>
        </p:blipFill>
        <p:spPr>
          <a:xfrm>
            <a:off x="2771800" y="2222493"/>
            <a:ext cx="3063530" cy="1017644"/>
          </a:xfrm>
          <a:prstGeom prst="rect">
            <a:avLst/>
          </a:prstGeom>
        </p:spPr>
      </p:pic>
      <p:sp>
        <p:nvSpPr>
          <p:cNvPr id="12" name="TextBox 11">
            <a:extLst>
              <a:ext uri="{FF2B5EF4-FFF2-40B4-BE49-F238E27FC236}">
                <a16:creationId xmlns:a16="http://schemas.microsoft.com/office/drawing/2014/main" id="{C14BE697-1BF5-FC8B-AD20-0E9BC41A4E2D}"/>
              </a:ext>
            </a:extLst>
          </p:cNvPr>
          <p:cNvSpPr txBox="1"/>
          <p:nvPr/>
        </p:nvSpPr>
        <p:spPr>
          <a:xfrm>
            <a:off x="1718550" y="3552013"/>
            <a:ext cx="1156086" cy="430887"/>
          </a:xfrm>
          <a:prstGeom prst="rect">
            <a:avLst/>
          </a:prstGeom>
          <a:noFill/>
        </p:spPr>
        <p:txBody>
          <a:bodyPr wrap="none" rtlCol="0">
            <a:spAutoFit/>
          </a:bodyPr>
          <a:lstStyle/>
          <a:p>
            <a:r>
              <a:rPr lang="en-GB" dirty="0"/>
              <a:t>Design</a:t>
            </a:r>
          </a:p>
        </p:txBody>
      </p:sp>
      <p:pic>
        <p:nvPicPr>
          <p:cNvPr id="14" name="Picture 13">
            <a:extLst>
              <a:ext uri="{FF2B5EF4-FFF2-40B4-BE49-F238E27FC236}">
                <a16:creationId xmlns:a16="http://schemas.microsoft.com/office/drawing/2014/main" id="{2DE8E481-62C5-4F6F-6492-5AB71A77E5FC}"/>
              </a:ext>
            </a:extLst>
          </p:cNvPr>
          <p:cNvPicPr>
            <a:picLocks noChangeAspect="1"/>
          </p:cNvPicPr>
          <p:nvPr/>
        </p:nvPicPr>
        <p:blipFill>
          <a:blip r:embed="rId5"/>
          <a:stretch>
            <a:fillRect/>
          </a:stretch>
        </p:blipFill>
        <p:spPr>
          <a:xfrm>
            <a:off x="3462276" y="3240202"/>
            <a:ext cx="3240360" cy="1045278"/>
          </a:xfrm>
          <a:prstGeom prst="rect">
            <a:avLst/>
          </a:prstGeom>
        </p:spPr>
      </p:pic>
      <p:sp>
        <p:nvSpPr>
          <p:cNvPr id="15" name="TextBox 14">
            <a:extLst>
              <a:ext uri="{FF2B5EF4-FFF2-40B4-BE49-F238E27FC236}">
                <a16:creationId xmlns:a16="http://schemas.microsoft.com/office/drawing/2014/main" id="{6729B412-287F-3248-33BC-F9992238A835}"/>
              </a:ext>
            </a:extLst>
          </p:cNvPr>
          <p:cNvSpPr txBox="1"/>
          <p:nvPr/>
        </p:nvSpPr>
        <p:spPr>
          <a:xfrm>
            <a:off x="1465388" y="4650885"/>
            <a:ext cx="2483372" cy="430887"/>
          </a:xfrm>
          <a:prstGeom prst="rect">
            <a:avLst/>
          </a:prstGeom>
          <a:noFill/>
        </p:spPr>
        <p:txBody>
          <a:bodyPr wrap="none" rtlCol="0">
            <a:spAutoFit/>
          </a:bodyPr>
          <a:lstStyle/>
          <a:p>
            <a:r>
              <a:rPr lang="en-GB" dirty="0"/>
              <a:t>Implementation</a:t>
            </a:r>
          </a:p>
        </p:txBody>
      </p:sp>
      <p:pic>
        <p:nvPicPr>
          <p:cNvPr id="17" name="Picture 16">
            <a:extLst>
              <a:ext uri="{FF2B5EF4-FFF2-40B4-BE49-F238E27FC236}">
                <a16:creationId xmlns:a16="http://schemas.microsoft.com/office/drawing/2014/main" id="{2D4D21BF-896C-705A-BDF0-3C6EB67A5A16}"/>
              </a:ext>
            </a:extLst>
          </p:cNvPr>
          <p:cNvPicPr>
            <a:picLocks noChangeAspect="1"/>
          </p:cNvPicPr>
          <p:nvPr/>
        </p:nvPicPr>
        <p:blipFill>
          <a:blip r:embed="rId6"/>
          <a:stretch>
            <a:fillRect/>
          </a:stretch>
        </p:blipFill>
        <p:spPr>
          <a:xfrm>
            <a:off x="4181737" y="4266484"/>
            <a:ext cx="3024336" cy="924968"/>
          </a:xfrm>
          <a:prstGeom prst="rect">
            <a:avLst/>
          </a:prstGeom>
        </p:spPr>
      </p:pic>
      <p:sp>
        <p:nvSpPr>
          <p:cNvPr id="18" name="TextBox 17">
            <a:extLst>
              <a:ext uri="{FF2B5EF4-FFF2-40B4-BE49-F238E27FC236}">
                <a16:creationId xmlns:a16="http://schemas.microsoft.com/office/drawing/2014/main" id="{4977839E-98E0-2E8F-C9C2-D7A497EEE4A8}"/>
              </a:ext>
            </a:extLst>
          </p:cNvPr>
          <p:cNvSpPr txBox="1"/>
          <p:nvPr/>
        </p:nvSpPr>
        <p:spPr>
          <a:xfrm>
            <a:off x="2177662" y="5617919"/>
            <a:ext cx="2004075" cy="430887"/>
          </a:xfrm>
          <a:prstGeom prst="rect">
            <a:avLst/>
          </a:prstGeom>
          <a:noFill/>
        </p:spPr>
        <p:txBody>
          <a:bodyPr wrap="none" rtlCol="0">
            <a:spAutoFit/>
          </a:bodyPr>
          <a:lstStyle/>
          <a:p>
            <a:r>
              <a:rPr lang="en-GB" dirty="0"/>
              <a:t>Maintenance</a:t>
            </a:r>
          </a:p>
        </p:txBody>
      </p:sp>
      <p:pic>
        <p:nvPicPr>
          <p:cNvPr id="20" name="Picture 19">
            <a:extLst>
              <a:ext uri="{FF2B5EF4-FFF2-40B4-BE49-F238E27FC236}">
                <a16:creationId xmlns:a16="http://schemas.microsoft.com/office/drawing/2014/main" id="{BBAA1028-8407-6D3E-D7BF-53255256442C}"/>
              </a:ext>
            </a:extLst>
          </p:cNvPr>
          <p:cNvPicPr>
            <a:picLocks noChangeAspect="1"/>
          </p:cNvPicPr>
          <p:nvPr/>
        </p:nvPicPr>
        <p:blipFill>
          <a:blip r:embed="rId7"/>
          <a:stretch>
            <a:fillRect/>
          </a:stretch>
        </p:blipFill>
        <p:spPr>
          <a:xfrm>
            <a:off x="4901198" y="5191452"/>
            <a:ext cx="2782422" cy="1062578"/>
          </a:xfrm>
          <a:prstGeom prst="rect">
            <a:avLst/>
          </a:prstGeom>
        </p:spPr>
      </p:pic>
    </p:spTree>
    <p:extLst>
      <p:ext uri="{BB962C8B-B14F-4D97-AF65-F5344CB8AC3E}">
        <p14:creationId xmlns:p14="http://schemas.microsoft.com/office/powerpoint/2010/main" val="82705884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ppt_x"/>
                                          </p:val>
                                        </p:tav>
                                        <p:tav tm="100000">
                                          <p:val>
                                            <p:strVal val="#ppt_x"/>
                                          </p:val>
                                        </p:tav>
                                      </p:tavLst>
                                    </p:anim>
                                    <p:anim calcmode="lin" valueType="num">
                                      <p:cBhvr additive="base">
                                        <p:cTn id="5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2" grpId="0"/>
      <p:bldP spid="15"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26EE-023E-B847-CDE9-AA99573AF394}"/>
              </a:ext>
            </a:extLst>
          </p:cNvPr>
          <p:cNvSpPr>
            <a:spLocks noGrp="1"/>
          </p:cNvSpPr>
          <p:nvPr>
            <p:ph type="title"/>
          </p:nvPr>
        </p:nvSpPr>
        <p:spPr/>
        <p:txBody>
          <a:bodyPr/>
          <a:lstStyle/>
          <a:p>
            <a:r>
              <a:rPr lang="en-GB" dirty="0"/>
              <a:t>A simple 3 phase design process</a:t>
            </a:r>
          </a:p>
        </p:txBody>
      </p:sp>
      <p:sp>
        <p:nvSpPr>
          <p:cNvPr id="3" name="Content Placeholder 2">
            <a:extLst>
              <a:ext uri="{FF2B5EF4-FFF2-40B4-BE49-F238E27FC236}">
                <a16:creationId xmlns:a16="http://schemas.microsoft.com/office/drawing/2014/main" id="{612D5803-F72E-A617-2E7B-AEFE29A21840}"/>
              </a:ext>
            </a:extLst>
          </p:cNvPr>
          <p:cNvSpPr>
            <a:spLocks noGrp="1"/>
          </p:cNvSpPr>
          <p:nvPr>
            <p:ph idx="1"/>
          </p:nvPr>
        </p:nvSpPr>
        <p:spPr>
          <a:xfrm>
            <a:off x="251520" y="2224520"/>
            <a:ext cx="4968552" cy="492123"/>
          </a:xfrm>
        </p:spPr>
        <p:txBody>
          <a:bodyPr/>
          <a:lstStyle/>
          <a:p>
            <a:r>
              <a:rPr lang="en-GB" dirty="0"/>
              <a:t>Conceptual design</a:t>
            </a:r>
          </a:p>
        </p:txBody>
      </p:sp>
      <p:sp>
        <p:nvSpPr>
          <p:cNvPr id="4" name="Date Placeholder 3">
            <a:extLst>
              <a:ext uri="{FF2B5EF4-FFF2-40B4-BE49-F238E27FC236}">
                <a16:creationId xmlns:a16="http://schemas.microsoft.com/office/drawing/2014/main" id="{F706EFB6-F5DE-446C-27AA-44FF684DD58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F183B54B-6638-4EF3-19F1-E89B1585E8EF}"/>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6" name="Content Placeholder 2">
            <a:extLst>
              <a:ext uri="{FF2B5EF4-FFF2-40B4-BE49-F238E27FC236}">
                <a16:creationId xmlns:a16="http://schemas.microsoft.com/office/drawing/2014/main" id="{FC48355B-F167-A82F-F3F1-CA2C3CABE5A0}"/>
              </a:ext>
            </a:extLst>
          </p:cNvPr>
          <p:cNvSpPr txBox="1">
            <a:spLocks/>
          </p:cNvSpPr>
          <p:nvPr/>
        </p:nvSpPr>
        <p:spPr bwMode="auto">
          <a:xfrm>
            <a:off x="228548" y="3248976"/>
            <a:ext cx="444187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kern="0" dirty="0"/>
              <a:t>Logical Design</a:t>
            </a:r>
          </a:p>
        </p:txBody>
      </p:sp>
      <p:sp>
        <p:nvSpPr>
          <p:cNvPr id="7" name="Content Placeholder 2">
            <a:extLst>
              <a:ext uri="{FF2B5EF4-FFF2-40B4-BE49-F238E27FC236}">
                <a16:creationId xmlns:a16="http://schemas.microsoft.com/office/drawing/2014/main" id="{86CF8DDF-EF33-7191-E15C-19AE55BD8777}"/>
              </a:ext>
            </a:extLst>
          </p:cNvPr>
          <p:cNvSpPr txBox="1">
            <a:spLocks/>
          </p:cNvSpPr>
          <p:nvPr/>
        </p:nvSpPr>
        <p:spPr bwMode="auto">
          <a:xfrm>
            <a:off x="251277" y="4383863"/>
            <a:ext cx="4356847" cy="49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kern="0" dirty="0"/>
              <a:t>Physical Design</a:t>
            </a:r>
          </a:p>
        </p:txBody>
      </p:sp>
      <p:pic>
        <p:nvPicPr>
          <p:cNvPr id="8" name="Picture 7">
            <a:extLst>
              <a:ext uri="{FF2B5EF4-FFF2-40B4-BE49-F238E27FC236}">
                <a16:creationId xmlns:a16="http://schemas.microsoft.com/office/drawing/2014/main" id="{8748C9BE-7D2F-43D9-B9A9-EFF0BAC0339A}"/>
              </a:ext>
            </a:extLst>
          </p:cNvPr>
          <p:cNvPicPr>
            <a:picLocks noChangeAspect="1"/>
          </p:cNvPicPr>
          <p:nvPr/>
        </p:nvPicPr>
        <p:blipFill>
          <a:blip r:embed="rId2"/>
          <a:stretch>
            <a:fillRect/>
          </a:stretch>
        </p:blipFill>
        <p:spPr>
          <a:xfrm>
            <a:off x="3419872" y="1839521"/>
            <a:ext cx="5358162" cy="3539005"/>
          </a:xfrm>
          <a:prstGeom prst="rect">
            <a:avLst/>
          </a:prstGeom>
        </p:spPr>
      </p:pic>
    </p:spTree>
    <p:extLst>
      <p:ext uri="{BB962C8B-B14F-4D97-AF65-F5344CB8AC3E}">
        <p14:creationId xmlns:p14="http://schemas.microsoft.com/office/powerpoint/2010/main" val="3692716100"/>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F00D-392A-45DC-A9F9-D816D488C450}"/>
              </a:ext>
            </a:extLst>
          </p:cNvPr>
          <p:cNvSpPr>
            <a:spLocks noGrp="1"/>
          </p:cNvSpPr>
          <p:nvPr>
            <p:ph type="title"/>
          </p:nvPr>
        </p:nvSpPr>
        <p:spPr>
          <a:xfrm>
            <a:off x="1619672" y="548680"/>
            <a:ext cx="7200800" cy="685800"/>
          </a:xfrm>
        </p:spPr>
        <p:txBody>
          <a:bodyPr/>
          <a:lstStyle/>
          <a:p>
            <a:r>
              <a:rPr lang="en-GB" dirty="0"/>
              <a:t>1. Planning and Feasibility Study</a:t>
            </a:r>
          </a:p>
        </p:txBody>
      </p:sp>
      <p:sp>
        <p:nvSpPr>
          <p:cNvPr id="3" name="Content Placeholder 2">
            <a:extLst>
              <a:ext uri="{FF2B5EF4-FFF2-40B4-BE49-F238E27FC236}">
                <a16:creationId xmlns:a16="http://schemas.microsoft.com/office/drawing/2014/main" id="{475F0BBE-DA91-49C2-AF2B-A1A7846D5B16}"/>
              </a:ext>
            </a:extLst>
          </p:cNvPr>
          <p:cNvSpPr>
            <a:spLocks noGrp="1"/>
          </p:cNvSpPr>
          <p:nvPr>
            <p:ph idx="1"/>
          </p:nvPr>
        </p:nvSpPr>
        <p:spPr>
          <a:xfrm>
            <a:off x="683568" y="1879105"/>
            <a:ext cx="8280920" cy="3062063"/>
          </a:xfrm>
        </p:spPr>
        <p:txBody>
          <a:bodyPr/>
          <a:lstStyle/>
          <a:p>
            <a:r>
              <a:rPr lang="en-GB" sz="2400" dirty="0"/>
              <a:t>Define the problem and scope of </a:t>
            </a:r>
            <a:r>
              <a:rPr lang="en-GB" sz="2400" dirty="0">
                <a:solidFill>
                  <a:srgbClr val="FF0000"/>
                </a:solidFill>
              </a:rPr>
              <a:t>the system</a:t>
            </a:r>
            <a:r>
              <a:rPr lang="en-GB" sz="2400" dirty="0"/>
              <a:t>.</a:t>
            </a:r>
          </a:p>
          <a:p>
            <a:r>
              <a:rPr lang="en-GB" sz="2400" dirty="0"/>
              <a:t>Overview the new system and determine its objectives.</a:t>
            </a:r>
          </a:p>
          <a:p>
            <a:r>
              <a:rPr lang="en-GB" sz="2400" dirty="0"/>
              <a:t>Confirm project </a:t>
            </a:r>
            <a:r>
              <a:rPr lang="en-GB" sz="2400" b="1" dirty="0"/>
              <a:t>feasibility</a:t>
            </a:r>
            <a:r>
              <a:rPr lang="en-GB" sz="2400" dirty="0"/>
              <a:t> and produce the project Schedule.</a:t>
            </a:r>
          </a:p>
          <a:p>
            <a:r>
              <a:rPr lang="en-GB" sz="2400" dirty="0"/>
              <a:t>During this phase, threats, constraints, integration and security of system are also considered.</a:t>
            </a:r>
          </a:p>
          <a:p>
            <a:r>
              <a:rPr lang="en-GB" sz="2400" dirty="0"/>
              <a:t>A feasibility report for the entire project is created at the end of this phase.</a:t>
            </a:r>
          </a:p>
        </p:txBody>
      </p:sp>
      <p:sp>
        <p:nvSpPr>
          <p:cNvPr id="7" name="Footer Placeholder 6">
            <a:extLst>
              <a:ext uri="{FF2B5EF4-FFF2-40B4-BE49-F238E27FC236}">
                <a16:creationId xmlns:a16="http://schemas.microsoft.com/office/drawing/2014/main" id="{F009446B-6391-6A28-9E7D-07D9D9349753}"/>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5" name="Date Placeholder 5">
            <a:extLst>
              <a:ext uri="{FF2B5EF4-FFF2-40B4-BE49-F238E27FC236}">
                <a16:creationId xmlns:a16="http://schemas.microsoft.com/office/drawing/2014/main" id="{8E58D8AF-C7C2-9E6C-967F-A0E1A4554C29}"/>
              </a:ext>
            </a:extLst>
          </p:cNvPr>
          <p:cNvSpPr>
            <a:spLocks noGrp="1"/>
          </p:cNvSpPr>
          <p:nvPr>
            <p:ph type="dt" sz="half" idx="10"/>
          </p:nvPr>
        </p:nvSpPr>
        <p:spPr>
          <a:xfrm>
            <a:off x="5220072" y="111548"/>
            <a:ext cx="3410000" cy="365125"/>
          </a:xfrm>
        </p:spPr>
        <p:txBody>
          <a:bodyPr/>
          <a:lstStyle/>
          <a:p>
            <a:r>
              <a:rPr lang="en-US">
                <a:solidFill>
                  <a:srgbClr val="FF0000"/>
                </a:solidFill>
              </a:rPr>
              <a:t>Lecture 2 - System Analysis and Design</a:t>
            </a:r>
            <a:endParaRPr lang="en-US" dirty="0">
              <a:solidFill>
                <a:srgbClr val="00B050"/>
              </a:solidFill>
            </a:endParaRPr>
          </a:p>
        </p:txBody>
      </p:sp>
      <p:sp>
        <p:nvSpPr>
          <p:cNvPr id="6" name="TextBox 5">
            <a:extLst>
              <a:ext uri="{FF2B5EF4-FFF2-40B4-BE49-F238E27FC236}">
                <a16:creationId xmlns:a16="http://schemas.microsoft.com/office/drawing/2014/main" id="{D82E4D20-1D4B-E573-E4D0-C6CFD14F8BDE}"/>
              </a:ext>
            </a:extLst>
          </p:cNvPr>
          <p:cNvSpPr txBox="1"/>
          <p:nvPr/>
        </p:nvSpPr>
        <p:spPr>
          <a:xfrm>
            <a:off x="4808186" y="5194356"/>
            <a:ext cx="3312368" cy="430887"/>
          </a:xfrm>
          <a:prstGeom prst="rect">
            <a:avLst/>
          </a:prstGeom>
          <a:noFill/>
        </p:spPr>
        <p:txBody>
          <a:bodyPr wrap="square">
            <a:spAutoFit/>
          </a:bodyPr>
          <a:lstStyle/>
          <a:p>
            <a:r>
              <a:rPr lang="en-GB" dirty="0"/>
              <a:t>Feasibility report </a:t>
            </a:r>
          </a:p>
        </p:txBody>
      </p:sp>
    </p:spTree>
    <p:extLst>
      <p:ext uri="{BB962C8B-B14F-4D97-AF65-F5344CB8AC3E}">
        <p14:creationId xmlns:p14="http://schemas.microsoft.com/office/powerpoint/2010/main" val="70523564"/>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E6F9-A6BB-4689-8B19-88B801D586E5}"/>
              </a:ext>
            </a:extLst>
          </p:cNvPr>
          <p:cNvSpPr>
            <a:spLocks noGrp="1"/>
          </p:cNvSpPr>
          <p:nvPr>
            <p:ph type="title"/>
          </p:nvPr>
        </p:nvSpPr>
        <p:spPr/>
        <p:txBody>
          <a:bodyPr/>
          <a:lstStyle/>
          <a:p>
            <a:r>
              <a:rPr lang="en-GB" dirty="0"/>
              <a:t>2. Analysis and Specification</a:t>
            </a:r>
          </a:p>
        </p:txBody>
      </p:sp>
      <p:sp>
        <p:nvSpPr>
          <p:cNvPr id="3" name="Content Placeholder 2">
            <a:extLst>
              <a:ext uri="{FF2B5EF4-FFF2-40B4-BE49-F238E27FC236}">
                <a16:creationId xmlns:a16="http://schemas.microsoft.com/office/drawing/2014/main" id="{CD76CDFC-53DA-4E5E-84C6-3F79E4717C4C}"/>
              </a:ext>
            </a:extLst>
          </p:cNvPr>
          <p:cNvSpPr>
            <a:spLocks noGrp="1"/>
          </p:cNvSpPr>
          <p:nvPr>
            <p:ph idx="1"/>
          </p:nvPr>
        </p:nvSpPr>
        <p:spPr>
          <a:xfrm>
            <a:off x="539552" y="1677276"/>
            <a:ext cx="8398296" cy="4001208"/>
          </a:xfrm>
        </p:spPr>
        <p:txBody>
          <a:bodyPr/>
          <a:lstStyle/>
          <a:p>
            <a:r>
              <a:rPr lang="en-GB" sz="2400" dirty="0"/>
              <a:t>Gather, analyse, and validate the information.</a:t>
            </a:r>
          </a:p>
          <a:p>
            <a:r>
              <a:rPr lang="en-GB" sz="2400" dirty="0"/>
              <a:t>Define the </a:t>
            </a:r>
            <a:r>
              <a:rPr lang="en-GB" sz="2400" b="1" dirty="0"/>
              <a:t>requirements</a:t>
            </a:r>
            <a:r>
              <a:rPr lang="en-GB" sz="2400" dirty="0"/>
              <a:t> and prototypes for new system.</a:t>
            </a:r>
          </a:p>
          <a:p>
            <a:r>
              <a:rPr lang="en-GB" sz="2400" dirty="0"/>
              <a:t>Evaluate the alternatives and prioritize the requirements.</a:t>
            </a:r>
          </a:p>
          <a:p>
            <a:r>
              <a:rPr lang="en-GB" sz="2400" dirty="0"/>
              <a:t>Examine the information needs of </a:t>
            </a:r>
            <a:r>
              <a:rPr lang="en-GB" sz="2400" b="1" dirty="0"/>
              <a:t>end-user</a:t>
            </a:r>
            <a:r>
              <a:rPr lang="en-GB" sz="2400" dirty="0"/>
              <a:t> and enhances the system goal.</a:t>
            </a:r>
          </a:p>
          <a:p>
            <a:r>
              <a:rPr lang="en-GB" sz="2400" dirty="0"/>
              <a:t>A </a:t>
            </a:r>
            <a:r>
              <a:rPr lang="en-GB" sz="2400" b="1" dirty="0"/>
              <a:t>System Requirement Specification </a:t>
            </a:r>
            <a:r>
              <a:rPr lang="en-GB" sz="2400" dirty="0"/>
              <a:t>(SRS) document, which specifies the software, hardware, functional, and network requirements of the system is prepared at the end of this phase.</a:t>
            </a:r>
          </a:p>
        </p:txBody>
      </p:sp>
      <p:sp>
        <p:nvSpPr>
          <p:cNvPr id="7" name="Footer Placeholder 6">
            <a:extLst>
              <a:ext uri="{FF2B5EF4-FFF2-40B4-BE49-F238E27FC236}">
                <a16:creationId xmlns:a16="http://schemas.microsoft.com/office/drawing/2014/main" id="{9424B671-A33C-4D02-7DA4-457858750C4B}"/>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4" name="Date Placeholder 5">
            <a:extLst>
              <a:ext uri="{FF2B5EF4-FFF2-40B4-BE49-F238E27FC236}">
                <a16:creationId xmlns:a16="http://schemas.microsoft.com/office/drawing/2014/main" id="{98583767-A203-619B-0822-C773321045FF}"/>
              </a:ext>
            </a:extLst>
          </p:cNvPr>
          <p:cNvSpPr>
            <a:spLocks noGrp="1"/>
          </p:cNvSpPr>
          <p:nvPr>
            <p:ph type="dt" sz="half" idx="10"/>
          </p:nvPr>
        </p:nvSpPr>
        <p:spPr>
          <a:xfrm>
            <a:off x="5004048" y="111548"/>
            <a:ext cx="3626024" cy="365125"/>
          </a:xfrm>
        </p:spPr>
        <p:txBody>
          <a:bodyPr/>
          <a:lstStyle/>
          <a:p>
            <a:r>
              <a:rPr lang="en-US">
                <a:solidFill>
                  <a:srgbClr val="FF0000"/>
                </a:solidFill>
              </a:rPr>
              <a:t>Lecture 2 - System Analysis and Design</a:t>
            </a:r>
            <a:endParaRPr lang="en-US" dirty="0">
              <a:solidFill>
                <a:srgbClr val="00B050"/>
              </a:solidFill>
            </a:endParaRPr>
          </a:p>
        </p:txBody>
      </p:sp>
      <p:sp>
        <p:nvSpPr>
          <p:cNvPr id="6" name="TextBox 5">
            <a:extLst>
              <a:ext uri="{FF2B5EF4-FFF2-40B4-BE49-F238E27FC236}">
                <a16:creationId xmlns:a16="http://schemas.microsoft.com/office/drawing/2014/main" id="{AF912AAD-D123-E650-B6AF-2B85A5866B7A}"/>
              </a:ext>
            </a:extLst>
          </p:cNvPr>
          <p:cNvSpPr txBox="1"/>
          <p:nvPr/>
        </p:nvSpPr>
        <p:spPr>
          <a:xfrm>
            <a:off x="3393232" y="5351839"/>
            <a:ext cx="5544616" cy="769441"/>
          </a:xfrm>
          <a:prstGeom prst="rect">
            <a:avLst/>
          </a:prstGeom>
          <a:noFill/>
        </p:spPr>
        <p:txBody>
          <a:bodyPr wrap="square">
            <a:spAutoFit/>
          </a:bodyPr>
          <a:lstStyle/>
          <a:p>
            <a:r>
              <a:rPr lang="en-GB" dirty="0"/>
              <a:t>System Requirement Specification (SRS) </a:t>
            </a:r>
          </a:p>
        </p:txBody>
      </p:sp>
    </p:spTree>
    <p:extLst>
      <p:ext uri="{BB962C8B-B14F-4D97-AF65-F5344CB8AC3E}">
        <p14:creationId xmlns:p14="http://schemas.microsoft.com/office/powerpoint/2010/main" val="1867870472"/>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5F4E-DD36-12BD-F439-C33720F1EED5}"/>
              </a:ext>
            </a:extLst>
          </p:cNvPr>
          <p:cNvSpPr>
            <a:spLocks noGrp="1"/>
          </p:cNvSpPr>
          <p:nvPr>
            <p:ph type="title"/>
          </p:nvPr>
        </p:nvSpPr>
        <p:spPr/>
        <p:txBody>
          <a:bodyPr/>
          <a:lstStyle/>
          <a:p>
            <a:r>
              <a:rPr lang="en-GB" dirty="0"/>
              <a:t>What we have learnt</a:t>
            </a:r>
          </a:p>
        </p:txBody>
      </p:sp>
      <p:sp>
        <p:nvSpPr>
          <p:cNvPr id="3" name="Content Placeholder 2">
            <a:extLst>
              <a:ext uri="{FF2B5EF4-FFF2-40B4-BE49-F238E27FC236}">
                <a16:creationId xmlns:a16="http://schemas.microsoft.com/office/drawing/2014/main" id="{AB80302E-6BA0-4329-267D-05B43E19E69C}"/>
              </a:ext>
            </a:extLst>
          </p:cNvPr>
          <p:cNvSpPr>
            <a:spLocks noGrp="1"/>
          </p:cNvSpPr>
          <p:nvPr>
            <p:ph idx="1"/>
          </p:nvPr>
        </p:nvSpPr>
        <p:spPr>
          <a:xfrm>
            <a:off x="395536" y="1520788"/>
            <a:ext cx="8500021" cy="3816424"/>
          </a:xfrm>
        </p:spPr>
        <p:txBody>
          <a:bodyPr/>
          <a:lstStyle/>
          <a:p>
            <a:r>
              <a:rPr lang="en-GB" dirty="0"/>
              <a:t>Concept of Data and data systems </a:t>
            </a:r>
          </a:p>
          <a:p>
            <a:r>
              <a:rPr lang="en-GB" dirty="0"/>
              <a:t>Data, Information and Knowledge are managed by __systems. </a:t>
            </a:r>
          </a:p>
          <a:p>
            <a:r>
              <a:rPr lang="en-GB" dirty="0"/>
              <a:t>A Computer based system is also called </a:t>
            </a:r>
            <a:r>
              <a:rPr lang="en-GB" dirty="0">
                <a:solidFill>
                  <a:srgbClr val="FF0000"/>
                </a:solidFill>
              </a:rPr>
              <a:t>software</a:t>
            </a:r>
            <a:r>
              <a:rPr lang="en-GB" dirty="0"/>
              <a:t> that used to manage data for business and organisational operational purposes. </a:t>
            </a:r>
          </a:p>
          <a:p>
            <a:r>
              <a:rPr lang="en-GB" dirty="0"/>
              <a:t>Design and develop a data system need a methodology -- A systematic approach!</a:t>
            </a:r>
          </a:p>
        </p:txBody>
      </p:sp>
      <p:sp>
        <p:nvSpPr>
          <p:cNvPr id="4" name="Date Placeholder 3">
            <a:extLst>
              <a:ext uri="{FF2B5EF4-FFF2-40B4-BE49-F238E27FC236}">
                <a16:creationId xmlns:a16="http://schemas.microsoft.com/office/drawing/2014/main" id="{9B23E236-79E7-6E63-A8C3-B71896FF891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AA163ECD-74EF-8657-7FE5-36EDB0370572}"/>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4027331597"/>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5377-9B54-4339-ADE0-302F2A00E319}"/>
              </a:ext>
            </a:extLst>
          </p:cNvPr>
          <p:cNvSpPr>
            <a:spLocks noGrp="1"/>
          </p:cNvSpPr>
          <p:nvPr>
            <p:ph type="title"/>
          </p:nvPr>
        </p:nvSpPr>
        <p:spPr/>
        <p:txBody>
          <a:bodyPr/>
          <a:lstStyle/>
          <a:p>
            <a:r>
              <a:rPr lang="en-GB" dirty="0"/>
              <a:t>3. System Design</a:t>
            </a:r>
          </a:p>
        </p:txBody>
      </p:sp>
      <p:sp>
        <p:nvSpPr>
          <p:cNvPr id="6" name="Content Placeholder 5">
            <a:extLst>
              <a:ext uri="{FF2B5EF4-FFF2-40B4-BE49-F238E27FC236}">
                <a16:creationId xmlns:a16="http://schemas.microsoft.com/office/drawing/2014/main" id="{F7F11637-D234-4005-9A02-643F08FA972C}"/>
              </a:ext>
            </a:extLst>
          </p:cNvPr>
          <p:cNvSpPr>
            <a:spLocks noGrp="1"/>
          </p:cNvSpPr>
          <p:nvPr>
            <p:ph idx="1"/>
          </p:nvPr>
        </p:nvSpPr>
        <p:spPr>
          <a:xfrm>
            <a:off x="467544" y="1412776"/>
            <a:ext cx="8352928" cy="4464496"/>
          </a:xfrm>
        </p:spPr>
        <p:txBody>
          <a:bodyPr/>
          <a:lstStyle/>
          <a:p>
            <a:r>
              <a:rPr lang="en-GB" sz="2400" dirty="0"/>
              <a:t>Includes the design of databases, user interfaces, and system interfaces.</a:t>
            </a:r>
          </a:p>
          <a:p>
            <a:r>
              <a:rPr lang="en-GB" sz="2400" dirty="0"/>
              <a:t>Transform the SRS document into logical structure, which contains detailed and complete set of specifications that can be implemented in a programming language.</a:t>
            </a:r>
          </a:p>
          <a:p>
            <a:r>
              <a:rPr lang="en-GB" sz="2400" dirty="0"/>
              <a:t>Create a contingency, training, maintenance, and operation plan.</a:t>
            </a:r>
          </a:p>
          <a:p>
            <a:r>
              <a:rPr lang="en-GB" sz="2400" dirty="0"/>
              <a:t>Review the proposed design. Ensure that the final design must meet the requirements stated in SRS document.</a:t>
            </a:r>
          </a:p>
          <a:p>
            <a:r>
              <a:rPr lang="en-GB" sz="2400" dirty="0"/>
              <a:t>Finally, prepare a design document which will be used during next phases.</a:t>
            </a:r>
            <a:endParaRPr lang="en-GB" sz="2400" dirty="0">
              <a:solidFill>
                <a:srgbClr val="FF0000"/>
              </a:solidFill>
            </a:endParaRPr>
          </a:p>
        </p:txBody>
      </p:sp>
      <p:sp>
        <p:nvSpPr>
          <p:cNvPr id="4" name="Date Placeholder 3">
            <a:extLst>
              <a:ext uri="{FF2B5EF4-FFF2-40B4-BE49-F238E27FC236}">
                <a16:creationId xmlns:a16="http://schemas.microsoft.com/office/drawing/2014/main" id="{09094C19-1318-DC7D-7643-F0B222DA7DE5}"/>
              </a:ext>
            </a:extLst>
          </p:cNvPr>
          <p:cNvSpPr>
            <a:spLocks noGrp="1"/>
          </p:cNvSpPr>
          <p:nvPr>
            <p:ph type="dt" sz="half" idx="10"/>
          </p:nvPr>
        </p:nvSpPr>
        <p:spPr>
          <a:xfrm>
            <a:off x="4860032" y="111548"/>
            <a:ext cx="3770040" cy="365125"/>
          </a:xfrm>
        </p:spPr>
        <p:txBody>
          <a:bodyPr/>
          <a:lstStyle/>
          <a:p>
            <a:r>
              <a:rPr lang="en-US">
                <a:solidFill>
                  <a:srgbClr val="FF0000"/>
                </a:solidFill>
              </a:rPr>
              <a:t>Lecture 2 - System Analysis and Design</a:t>
            </a:r>
            <a:endParaRPr lang="en-US" dirty="0">
              <a:solidFill>
                <a:srgbClr val="00B050"/>
              </a:solidFill>
            </a:endParaRPr>
          </a:p>
        </p:txBody>
      </p:sp>
      <p:sp>
        <p:nvSpPr>
          <p:cNvPr id="7" name="Footer Placeholder 6">
            <a:extLst>
              <a:ext uri="{FF2B5EF4-FFF2-40B4-BE49-F238E27FC236}">
                <a16:creationId xmlns:a16="http://schemas.microsoft.com/office/drawing/2014/main" id="{D96EF2EB-5979-AA43-2F49-6FE219E434C4}"/>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5" name="TextBox 4">
            <a:extLst>
              <a:ext uri="{FF2B5EF4-FFF2-40B4-BE49-F238E27FC236}">
                <a16:creationId xmlns:a16="http://schemas.microsoft.com/office/drawing/2014/main" id="{2C7D771C-5E51-8466-C080-5CBD01FA466C}"/>
              </a:ext>
            </a:extLst>
          </p:cNvPr>
          <p:cNvSpPr txBox="1"/>
          <p:nvPr/>
        </p:nvSpPr>
        <p:spPr>
          <a:xfrm>
            <a:off x="1951750" y="5840124"/>
            <a:ext cx="6220650" cy="430887"/>
          </a:xfrm>
          <a:prstGeom prst="rect">
            <a:avLst/>
          </a:prstGeom>
          <a:noFill/>
        </p:spPr>
        <p:txBody>
          <a:bodyPr wrap="square">
            <a:spAutoFit/>
          </a:bodyPr>
          <a:lstStyle/>
          <a:p>
            <a:r>
              <a:rPr lang="en-GB" dirty="0"/>
              <a:t>Logic Design with technique specification  </a:t>
            </a:r>
          </a:p>
        </p:txBody>
      </p:sp>
    </p:spTree>
    <p:extLst>
      <p:ext uri="{BB962C8B-B14F-4D97-AF65-F5344CB8AC3E}">
        <p14:creationId xmlns:p14="http://schemas.microsoft.com/office/powerpoint/2010/main" val="717999793"/>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911C-6F76-070C-D6B3-70F6D3972774}"/>
              </a:ext>
            </a:extLst>
          </p:cNvPr>
          <p:cNvSpPr>
            <a:spLocks noGrp="1"/>
          </p:cNvSpPr>
          <p:nvPr>
            <p:ph type="title"/>
          </p:nvPr>
        </p:nvSpPr>
        <p:spPr>
          <a:xfrm>
            <a:off x="1138808" y="548680"/>
            <a:ext cx="7730480" cy="685800"/>
          </a:xfrm>
        </p:spPr>
        <p:txBody>
          <a:bodyPr/>
          <a:lstStyle/>
          <a:p>
            <a:r>
              <a:rPr lang="en-GB" dirty="0"/>
              <a:t>4. Implementation and Acceptance</a:t>
            </a:r>
          </a:p>
        </p:txBody>
      </p:sp>
      <p:sp>
        <p:nvSpPr>
          <p:cNvPr id="3" name="Content Placeholder 2">
            <a:extLst>
              <a:ext uri="{FF2B5EF4-FFF2-40B4-BE49-F238E27FC236}">
                <a16:creationId xmlns:a16="http://schemas.microsoft.com/office/drawing/2014/main" id="{21BF2130-4974-F04A-3766-3A48D566228F}"/>
              </a:ext>
            </a:extLst>
          </p:cNvPr>
          <p:cNvSpPr>
            <a:spLocks noGrp="1"/>
          </p:cNvSpPr>
          <p:nvPr>
            <p:ph idx="1"/>
          </p:nvPr>
        </p:nvSpPr>
        <p:spPr>
          <a:xfrm>
            <a:off x="395536" y="1556792"/>
            <a:ext cx="8215064" cy="3600400"/>
          </a:xfrm>
        </p:spPr>
        <p:txBody>
          <a:bodyPr/>
          <a:lstStyle/>
          <a:p>
            <a:r>
              <a:rPr lang="en-GB" sz="2400" dirty="0"/>
              <a:t>Implement the design into source code through coding.</a:t>
            </a:r>
          </a:p>
          <a:p>
            <a:r>
              <a:rPr lang="en-GB" sz="2400" dirty="0"/>
              <a:t>Combine all the modules together into testing environment that detects errors and defects.</a:t>
            </a:r>
          </a:p>
          <a:p>
            <a:r>
              <a:rPr lang="en-GB" sz="2400" dirty="0"/>
              <a:t>A test report which contains errors is prepared through test plan that includes test related tasks such as test case generation, testing criteria, and resource allocation for testing.</a:t>
            </a:r>
          </a:p>
          <a:p>
            <a:r>
              <a:rPr lang="en-GB" sz="2400" dirty="0"/>
              <a:t>Integrate the information system into its environment and install the new system.</a:t>
            </a:r>
          </a:p>
        </p:txBody>
      </p:sp>
      <p:sp>
        <p:nvSpPr>
          <p:cNvPr id="5" name="Footer Placeholder 4">
            <a:extLst>
              <a:ext uri="{FF2B5EF4-FFF2-40B4-BE49-F238E27FC236}">
                <a16:creationId xmlns:a16="http://schemas.microsoft.com/office/drawing/2014/main" id="{0F32A784-A598-20A2-AEB3-3DBD8E0C5268}"/>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6" name="Date Placeholder 5">
            <a:extLst>
              <a:ext uri="{FF2B5EF4-FFF2-40B4-BE49-F238E27FC236}">
                <a16:creationId xmlns:a16="http://schemas.microsoft.com/office/drawing/2014/main" id="{58EA4E17-7DB2-2F39-B898-BF3D55DE88C1}"/>
              </a:ext>
            </a:extLst>
          </p:cNvPr>
          <p:cNvSpPr txBox="1">
            <a:spLocks/>
          </p:cNvSpPr>
          <p:nvPr/>
        </p:nvSpPr>
        <p:spPr>
          <a:xfrm>
            <a:off x="5004048" y="183555"/>
            <a:ext cx="3626024"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400" b="1" i="0" kern="1200" baseline="0">
                <a:solidFill>
                  <a:schemeClr val="tx1">
                    <a:tint val="75000"/>
                  </a:schemeClr>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r>
              <a:rPr lang="en-US" dirty="0">
                <a:solidFill>
                  <a:srgbClr val="FF0000"/>
                </a:solidFill>
              </a:rPr>
              <a:t>Lecture 2 - </a:t>
            </a:r>
            <a:r>
              <a:rPr lang="en-US" dirty="0">
                <a:solidFill>
                  <a:srgbClr val="00B050"/>
                </a:solidFill>
              </a:rPr>
              <a:t>System Analysis and Design</a:t>
            </a:r>
          </a:p>
        </p:txBody>
      </p:sp>
      <p:sp>
        <p:nvSpPr>
          <p:cNvPr id="7" name="TextBox 6">
            <a:extLst>
              <a:ext uri="{FF2B5EF4-FFF2-40B4-BE49-F238E27FC236}">
                <a16:creationId xmlns:a16="http://schemas.microsoft.com/office/drawing/2014/main" id="{FD948949-3113-CBE1-847A-A4D1597D5CEC}"/>
              </a:ext>
            </a:extLst>
          </p:cNvPr>
          <p:cNvSpPr txBox="1"/>
          <p:nvPr/>
        </p:nvSpPr>
        <p:spPr>
          <a:xfrm>
            <a:off x="2393574" y="5472608"/>
            <a:ext cx="5706817" cy="430887"/>
          </a:xfrm>
          <a:prstGeom prst="rect">
            <a:avLst/>
          </a:prstGeom>
          <a:noFill/>
        </p:spPr>
        <p:txBody>
          <a:bodyPr wrap="square">
            <a:spAutoFit/>
          </a:bodyPr>
          <a:lstStyle/>
          <a:p>
            <a:r>
              <a:rPr lang="en-GB" dirty="0"/>
              <a:t>Physical design and testing report</a:t>
            </a:r>
          </a:p>
        </p:txBody>
      </p:sp>
    </p:spTree>
    <p:extLst>
      <p:ext uri="{BB962C8B-B14F-4D97-AF65-F5344CB8AC3E}">
        <p14:creationId xmlns:p14="http://schemas.microsoft.com/office/powerpoint/2010/main" val="145956961"/>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Maintenance and Support</a:t>
            </a:r>
          </a:p>
        </p:txBody>
      </p:sp>
      <p:sp>
        <p:nvSpPr>
          <p:cNvPr id="3" name="Content Placeholder 2"/>
          <p:cNvSpPr>
            <a:spLocks noGrp="1"/>
          </p:cNvSpPr>
          <p:nvPr>
            <p:ph idx="1"/>
          </p:nvPr>
        </p:nvSpPr>
        <p:spPr>
          <a:xfrm>
            <a:off x="467544" y="1435408"/>
            <a:ext cx="8424936" cy="4441864"/>
          </a:xfrm>
        </p:spPr>
        <p:txBody>
          <a:bodyPr/>
          <a:lstStyle/>
          <a:p>
            <a:r>
              <a:rPr lang="en-GB" sz="2400" dirty="0"/>
              <a:t>Include all the activities such as phone support or physical on-site support for users that is required once the system is installing.</a:t>
            </a:r>
          </a:p>
          <a:p>
            <a:r>
              <a:rPr lang="en-GB" sz="2400" dirty="0"/>
              <a:t>Implement the changes that software might undergo over a period or implement any new requirements after the software is deployed at the customer location.</a:t>
            </a:r>
          </a:p>
          <a:p>
            <a:r>
              <a:rPr lang="en-GB" sz="2400" dirty="0"/>
              <a:t>It also includes handling the residual errors and resolve any issues that may exist in the system even after the testing phase.</a:t>
            </a:r>
          </a:p>
          <a:p>
            <a:r>
              <a:rPr lang="en-GB" sz="2400" dirty="0"/>
              <a:t>Maintenance and support may be needed for a longer time for large systems and for a short time for smaller systems.</a:t>
            </a:r>
            <a:endParaRPr lang="en-US" sz="2400" dirty="0"/>
          </a:p>
        </p:txBody>
      </p:sp>
      <p:sp>
        <p:nvSpPr>
          <p:cNvPr id="6" name="Date Placeholder 5">
            <a:extLst>
              <a:ext uri="{FF2B5EF4-FFF2-40B4-BE49-F238E27FC236}">
                <a16:creationId xmlns:a16="http://schemas.microsoft.com/office/drawing/2014/main" id="{1387C454-1D9C-9E5C-AECB-37FA8F740D57}"/>
              </a:ext>
            </a:extLst>
          </p:cNvPr>
          <p:cNvSpPr>
            <a:spLocks noGrp="1"/>
          </p:cNvSpPr>
          <p:nvPr>
            <p:ph type="dt" sz="half" idx="10"/>
          </p:nvPr>
        </p:nvSpPr>
        <p:spPr>
          <a:xfrm>
            <a:off x="5004048" y="111548"/>
            <a:ext cx="3626024" cy="365125"/>
          </a:xfrm>
        </p:spPr>
        <p:txBody>
          <a:bodyPr/>
          <a:lstStyle/>
          <a:p>
            <a:r>
              <a:rPr lang="en-US">
                <a:solidFill>
                  <a:srgbClr val="FF0000"/>
                </a:solidFill>
              </a:rPr>
              <a:t>Lecture 2 - System Analysis and Design</a:t>
            </a:r>
            <a:endParaRPr lang="en-US" dirty="0">
              <a:solidFill>
                <a:srgbClr val="00B050"/>
              </a:solidFill>
            </a:endParaRPr>
          </a:p>
        </p:txBody>
      </p:sp>
      <p:sp>
        <p:nvSpPr>
          <p:cNvPr id="7" name="Footer Placeholder 6">
            <a:extLst>
              <a:ext uri="{FF2B5EF4-FFF2-40B4-BE49-F238E27FC236}">
                <a16:creationId xmlns:a16="http://schemas.microsoft.com/office/drawing/2014/main" id="{DD30089F-6EA1-EDF0-FAAA-050C6F7615A1}"/>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897514615"/>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D46D-BDCE-F569-B75C-D1EB62B41B4E}"/>
              </a:ext>
            </a:extLst>
          </p:cNvPr>
          <p:cNvSpPr>
            <a:spLocks noGrp="1"/>
          </p:cNvSpPr>
          <p:nvPr>
            <p:ph type="title"/>
          </p:nvPr>
        </p:nvSpPr>
        <p:spPr>
          <a:xfrm>
            <a:off x="685800" y="3068961"/>
            <a:ext cx="7772400" cy="576064"/>
          </a:xfrm>
        </p:spPr>
        <p:txBody>
          <a:bodyPr/>
          <a:lstStyle/>
          <a:p>
            <a:r>
              <a:rPr lang="en-GB" cap="none" dirty="0"/>
              <a:t>1. System Planning</a:t>
            </a:r>
          </a:p>
        </p:txBody>
      </p:sp>
      <p:sp>
        <p:nvSpPr>
          <p:cNvPr id="3" name="Text Placeholder 2">
            <a:extLst>
              <a:ext uri="{FF2B5EF4-FFF2-40B4-BE49-F238E27FC236}">
                <a16:creationId xmlns:a16="http://schemas.microsoft.com/office/drawing/2014/main" id="{D70E6981-314F-8D3C-42B2-5C1E3694652D}"/>
              </a:ext>
            </a:extLst>
          </p:cNvPr>
          <p:cNvSpPr>
            <a:spLocks noGrp="1"/>
          </p:cNvSpPr>
          <p:nvPr>
            <p:ph type="body" idx="1"/>
          </p:nvPr>
        </p:nvSpPr>
        <p:spPr>
          <a:xfrm>
            <a:off x="1187624" y="4149080"/>
            <a:ext cx="5904656" cy="802763"/>
          </a:xfrm>
          <a:ln>
            <a:solidFill>
              <a:schemeClr val="tx1"/>
            </a:solidFill>
          </a:ln>
        </p:spPr>
        <p:txBody>
          <a:bodyPr/>
          <a:lstStyle/>
          <a:p>
            <a:r>
              <a:rPr lang="en-GB" b="0" i="0" dirty="0">
                <a:solidFill>
                  <a:srgbClr val="000000"/>
                </a:solidFill>
                <a:effectLst/>
                <a:latin typeface="Heebo" pitchFamily="2" charset="-79"/>
                <a:cs typeface="Heebo" pitchFamily="2" charset="-79"/>
              </a:rPr>
              <a:t>Requirements Determination (RD) &amp;</a:t>
            </a:r>
          </a:p>
          <a:p>
            <a:r>
              <a:rPr lang="en-GB" dirty="0">
                <a:solidFill>
                  <a:srgbClr val="000000"/>
                </a:solidFill>
                <a:latin typeface="Heebo" pitchFamily="2" charset="-79"/>
                <a:cs typeface="Heebo" pitchFamily="2" charset="-79"/>
              </a:rPr>
              <a:t>Feasibility Analysis </a:t>
            </a:r>
          </a:p>
        </p:txBody>
      </p:sp>
    </p:spTree>
    <p:extLst>
      <p:ext uri="{BB962C8B-B14F-4D97-AF65-F5344CB8AC3E}">
        <p14:creationId xmlns:p14="http://schemas.microsoft.com/office/powerpoint/2010/main" val="665171047"/>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077B-6349-5845-AFFB-F920F9B0D05F}"/>
              </a:ext>
            </a:extLst>
          </p:cNvPr>
          <p:cNvSpPr>
            <a:spLocks noGrp="1"/>
          </p:cNvSpPr>
          <p:nvPr>
            <p:ph type="title"/>
          </p:nvPr>
        </p:nvSpPr>
        <p:spPr>
          <a:xfrm>
            <a:off x="-69440" y="474184"/>
            <a:ext cx="9145016" cy="685800"/>
          </a:xfrm>
        </p:spPr>
        <p:txBody>
          <a:bodyPr/>
          <a:lstStyle/>
          <a:p>
            <a:r>
              <a:rPr lang="en-GB" dirty="0"/>
              <a:t>What is Requirements Determination?</a:t>
            </a:r>
          </a:p>
        </p:txBody>
      </p:sp>
      <p:sp>
        <p:nvSpPr>
          <p:cNvPr id="3" name="Content Placeholder 2">
            <a:extLst>
              <a:ext uri="{FF2B5EF4-FFF2-40B4-BE49-F238E27FC236}">
                <a16:creationId xmlns:a16="http://schemas.microsoft.com/office/drawing/2014/main" id="{904A960D-7830-C73D-CE2D-45CFDFE66EB4}"/>
              </a:ext>
            </a:extLst>
          </p:cNvPr>
          <p:cNvSpPr>
            <a:spLocks noGrp="1"/>
          </p:cNvSpPr>
          <p:nvPr>
            <p:ph idx="1"/>
          </p:nvPr>
        </p:nvSpPr>
        <p:spPr>
          <a:xfrm>
            <a:off x="395536" y="1556792"/>
            <a:ext cx="8215064" cy="4104456"/>
          </a:xfrm>
        </p:spPr>
        <p:txBody>
          <a:bodyPr/>
          <a:lstStyle/>
          <a:p>
            <a:r>
              <a:rPr lang="en-GB" dirty="0"/>
              <a:t>A </a:t>
            </a:r>
            <a:r>
              <a:rPr lang="en-GB" b="1" dirty="0"/>
              <a:t>requirement</a:t>
            </a:r>
            <a:r>
              <a:rPr lang="en-GB" dirty="0"/>
              <a:t> is a vital feature of a new system which may include </a:t>
            </a:r>
            <a:r>
              <a:rPr lang="en-GB" b="1" dirty="0"/>
              <a:t>processing or capturing of data</a:t>
            </a:r>
            <a:r>
              <a:rPr lang="en-GB" dirty="0"/>
              <a:t>, </a:t>
            </a:r>
            <a:r>
              <a:rPr lang="en-GB" b="1" dirty="0"/>
              <a:t>controlling the activities of business</a:t>
            </a:r>
            <a:r>
              <a:rPr lang="en-GB" dirty="0"/>
              <a:t>, </a:t>
            </a:r>
            <a:r>
              <a:rPr lang="en-GB" b="1" dirty="0"/>
              <a:t>producing information</a:t>
            </a:r>
            <a:r>
              <a:rPr lang="en-GB" dirty="0"/>
              <a:t> and </a:t>
            </a:r>
            <a:r>
              <a:rPr lang="en-GB" b="1" dirty="0"/>
              <a:t>supporting the management</a:t>
            </a:r>
            <a:r>
              <a:rPr lang="en-GB" dirty="0"/>
              <a:t>.</a:t>
            </a:r>
          </a:p>
          <a:p>
            <a:endParaRPr lang="en-GB" dirty="0"/>
          </a:p>
          <a:p>
            <a:r>
              <a:rPr lang="en-GB" b="1" dirty="0"/>
              <a:t>Requirements determination (RD) </a:t>
            </a:r>
            <a:r>
              <a:rPr lang="en-GB" dirty="0"/>
              <a:t>involves studying the existing system and gathering details to find out what are the requirements, how it works, and where improvements should be made.</a:t>
            </a:r>
          </a:p>
        </p:txBody>
      </p:sp>
      <p:sp>
        <p:nvSpPr>
          <p:cNvPr id="4" name="Date Placeholder 3">
            <a:extLst>
              <a:ext uri="{FF2B5EF4-FFF2-40B4-BE49-F238E27FC236}">
                <a16:creationId xmlns:a16="http://schemas.microsoft.com/office/drawing/2014/main" id="{41E9857E-D552-A7A0-09C6-0FEC3A964427}"/>
              </a:ext>
            </a:extLst>
          </p:cNvPr>
          <p:cNvSpPr>
            <a:spLocks noGrp="1"/>
          </p:cNvSpPr>
          <p:nvPr>
            <p:ph type="dt" sz="half" idx="10"/>
          </p:nvPr>
        </p:nvSpPr>
        <p:spPr>
          <a:xfrm>
            <a:off x="4932040" y="111548"/>
            <a:ext cx="3698032"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3A1B3234-1500-CC31-90D9-1E8432446959}"/>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199399108"/>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5D78-0654-439C-4BD5-85EEE5DA6140}"/>
              </a:ext>
            </a:extLst>
          </p:cNvPr>
          <p:cNvSpPr>
            <a:spLocks noGrp="1"/>
          </p:cNvSpPr>
          <p:nvPr>
            <p:ph type="title"/>
          </p:nvPr>
        </p:nvSpPr>
        <p:spPr/>
        <p:txBody>
          <a:bodyPr/>
          <a:lstStyle/>
          <a:p>
            <a:r>
              <a:rPr lang="en-GB" dirty="0"/>
              <a:t>Major Activities in RD</a:t>
            </a:r>
          </a:p>
        </p:txBody>
      </p:sp>
      <p:sp>
        <p:nvSpPr>
          <p:cNvPr id="3" name="Content Placeholder 2">
            <a:extLst>
              <a:ext uri="{FF2B5EF4-FFF2-40B4-BE49-F238E27FC236}">
                <a16:creationId xmlns:a16="http://schemas.microsoft.com/office/drawing/2014/main" id="{8CA5B57B-3F5F-E7B9-9324-A435E2FC2896}"/>
              </a:ext>
            </a:extLst>
          </p:cNvPr>
          <p:cNvSpPr>
            <a:spLocks noGrp="1"/>
          </p:cNvSpPr>
          <p:nvPr>
            <p:ph idx="1"/>
          </p:nvPr>
        </p:nvSpPr>
        <p:spPr/>
        <p:txBody>
          <a:bodyPr/>
          <a:lstStyle/>
          <a:p>
            <a:r>
              <a:rPr lang="en-GB" b="1" i="0" dirty="0">
                <a:effectLst/>
                <a:latin typeface="Heebo" pitchFamily="2" charset="-79"/>
                <a:cs typeface="Heebo" pitchFamily="2" charset="-79"/>
              </a:rPr>
              <a:t>Requirements </a:t>
            </a:r>
            <a:r>
              <a:rPr lang="en-GB" b="1" i="0" dirty="0">
                <a:solidFill>
                  <a:srgbClr val="FF0000"/>
                </a:solidFill>
                <a:effectLst/>
                <a:latin typeface="Heebo" pitchFamily="2" charset="-79"/>
                <a:cs typeface="Heebo" pitchFamily="2" charset="-79"/>
              </a:rPr>
              <a:t>Anticipation</a:t>
            </a:r>
          </a:p>
          <a:p>
            <a:pPr lvl="1"/>
            <a:r>
              <a:rPr lang="en-GB" b="0" i="0" dirty="0">
                <a:effectLst/>
                <a:latin typeface="Heebo" pitchFamily="2" charset="-79"/>
                <a:cs typeface="Heebo" pitchFamily="2" charset="-79"/>
              </a:rPr>
              <a:t>It predicts the </a:t>
            </a:r>
            <a:r>
              <a:rPr lang="en-GB" b="0" i="0" dirty="0">
                <a:solidFill>
                  <a:srgbClr val="00B050"/>
                </a:solidFill>
                <a:effectLst/>
                <a:latin typeface="Heebo" pitchFamily="2" charset="-79"/>
                <a:cs typeface="Heebo" pitchFamily="2" charset="-79"/>
              </a:rPr>
              <a:t>characteristics of system </a:t>
            </a:r>
            <a:r>
              <a:rPr lang="en-GB" b="0" i="0" dirty="0">
                <a:effectLst/>
                <a:latin typeface="Heebo" pitchFamily="2" charset="-79"/>
                <a:cs typeface="Heebo" pitchFamily="2" charset="-79"/>
              </a:rPr>
              <a:t>based on previous experience which include certain problems or features and requirements for a new system.</a:t>
            </a:r>
          </a:p>
          <a:p>
            <a:pPr lvl="1"/>
            <a:endParaRPr lang="en-GB" b="0" i="0" dirty="0">
              <a:effectLst/>
              <a:latin typeface="Heebo" pitchFamily="2" charset="-79"/>
              <a:cs typeface="Heebo" pitchFamily="2" charset="-79"/>
            </a:endParaRPr>
          </a:p>
          <a:p>
            <a:pPr lvl="1"/>
            <a:r>
              <a:rPr lang="en-GB" b="0" i="0" dirty="0">
                <a:effectLst/>
                <a:latin typeface="Heebo" pitchFamily="2" charset="-79"/>
                <a:cs typeface="Heebo" pitchFamily="2" charset="-79"/>
              </a:rPr>
              <a:t>It can lead to analysis of areas that would otherwise go unnoticed by inexperienced analyst. But if shortcuts are taken and bias is introduced in conducting the investigation, then requirement Anticipation can be half-baked.</a:t>
            </a:r>
          </a:p>
          <a:p>
            <a:endParaRPr lang="en-GB" dirty="0"/>
          </a:p>
        </p:txBody>
      </p:sp>
      <p:sp>
        <p:nvSpPr>
          <p:cNvPr id="4" name="Date Placeholder 3">
            <a:extLst>
              <a:ext uri="{FF2B5EF4-FFF2-40B4-BE49-F238E27FC236}">
                <a16:creationId xmlns:a16="http://schemas.microsoft.com/office/drawing/2014/main" id="{269A9A37-6CEA-1828-EAE4-47B7C4F5EAFA}"/>
              </a:ext>
            </a:extLst>
          </p:cNvPr>
          <p:cNvSpPr>
            <a:spLocks noGrp="1"/>
          </p:cNvSpPr>
          <p:nvPr>
            <p:ph type="dt" sz="half" idx="10"/>
          </p:nvPr>
        </p:nvSpPr>
        <p:spPr>
          <a:xfrm>
            <a:off x="5148064" y="111548"/>
            <a:ext cx="348200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D68266F7-8427-7A34-9D2F-36E41E9B1357}"/>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816201196"/>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5D78-0654-439C-4BD5-85EEE5DA6140}"/>
              </a:ext>
            </a:extLst>
          </p:cNvPr>
          <p:cNvSpPr>
            <a:spLocks noGrp="1"/>
          </p:cNvSpPr>
          <p:nvPr>
            <p:ph type="title"/>
          </p:nvPr>
        </p:nvSpPr>
        <p:spPr/>
        <p:txBody>
          <a:bodyPr/>
          <a:lstStyle/>
          <a:p>
            <a:r>
              <a:rPr lang="en-GB" dirty="0"/>
              <a:t>Major Activities in RD</a:t>
            </a:r>
          </a:p>
        </p:txBody>
      </p:sp>
      <p:sp>
        <p:nvSpPr>
          <p:cNvPr id="3" name="Content Placeholder 2">
            <a:extLst>
              <a:ext uri="{FF2B5EF4-FFF2-40B4-BE49-F238E27FC236}">
                <a16:creationId xmlns:a16="http://schemas.microsoft.com/office/drawing/2014/main" id="{8CA5B57B-3F5F-E7B9-9324-A435E2FC2896}"/>
              </a:ext>
            </a:extLst>
          </p:cNvPr>
          <p:cNvSpPr>
            <a:spLocks noGrp="1"/>
          </p:cNvSpPr>
          <p:nvPr>
            <p:ph idx="1"/>
          </p:nvPr>
        </p:nvSpPr>
        <p:spPr/>
        <p:txBody>
          <a:bodyPr/>
          <a:lstStyle/>
          <a:p>
            <a:r>
              <a:rPr lang="en-GB" b="1" i="0" dirty="0">
                <a:effectLst/>
                <a:latin typeface="Heebo" pitchFamily="2" charset="-79"/>
                <a:cs typeface="Heebo" pitchFamily="2" charset="-79"/>
              </a:rPr>
              <a:t>Requirements </a:t>
            </a:r>
            <a:r>
              <a:rPr lang="en-GB" b="1" i="0" dirty="0">
                <a:solidFill>
                  <a:srgbClr val="FF0000"/>
                </a:solidFill>
                <a:effectLst/>
                <a:latin typeface="Heebo" pitchFamily="2" charset="-79"/>
                <a:cs typeface="Heebo" pitchFamily="2" charset="-79"/>
              </a:rPr>
              <a:t>Investigation</a:t>
            </a:r>
          </a:p>
          <a:p>
            <a:endParaRPr lang="en-GB" b="1" i="0" dirty="0">
              <a:effectLst/>
              <a:latin typeface="Heebo" pitchFamily="2" charset="-79"/>
              <a:cs typeface="Heebo" pitchFamily="2" charset="-79"/>
            </a:endParaRPr>
          </a:p>
          <a:p>
            <a:pPr lvl="1"/>
            <a:r>
              <a:rPr lang="en-GB" b="0" i="0" dirty="0">
                <a:effectLst/>
                <a:latin typeface="Heebo" pitchFamily="2" charset="-79"/>
                <a:cs typeface="Heebo" pitchFamily="2" charset="-79"/>
              </a:rPr>
              <a:t>It is studying the current system and documenting its features for further analysis.</a:t>
            </a:r>
          </a:p>
          <a:p>
            <a:pPr lvl="1"/>
            <a:endParaRPr lang="en-GB" b="0" i="0" dirty="0">
              <a:effectLst/>
              <a:latin typeface="Heebo" pitchFamily="2" charset="-79"/>
              <a:cs typeface="Heebo" pitchFamily="2" charset="-79"/>
            </a:endParaRPr>
          </a:p>
          <a:p>
            <a:pPr lvl="1"/>
            <a:r>
              <a:rPr lang="en-GB" b="0" i="0" dirty="0">
                <a:effectLst/>
                <a:latin typeface="Heebo" pitchFamily="2" charset="-79"/>
                <a:cs typeface="Heebo" pitchFamily="2" charset="-79"/>
              </a:rPr>
              <a:t>It is at the heart of system analysis where analyst documenting and describing system features using fact-finding techniques, prototyping, and computer assisted tools.</a:t>
            </a:r>
            <a:endParaRPr lang="en-GB" dirty="0"/>
          </a:p>
        </p:txBody>
      </p:sp>
      <p:sp>
        <p:nvSpPr>
          <p:cNvPr id="4" name="Date Placeholder 3">
            <a:extLst>
              <a:ext uri="{FF2B5EF4-FFF2-40B4-BE49-F238E27FC236}">
                <a16:creationId xmlns:a16="http://schemas.microsoft.com/office/drawing/2014/main" id="{269A9A37-6CEA-1828-EAE4-47B7C4F5EAFA}"/>
              </a:ext>
            </a:extLst>
          </p:cNvPr>
          <p:cNvSpPr>
            <a:spLocks noGrp="1"/>
          </p:cNvSpPr>
          <p:nvPr>
            <p:ph type="dt" sz="half" idx="10"/>
          </p:nvPr>
        </p:nvSpPr>
        <p:spPr>
          <a:xfrm>
            <a:off x="5148064" y="111548"/>
            <a:ext cx="348200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D68266F7-8427-7A34-9D2F-36E41E9B1357}"/>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026877167"/>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5D78-0654-439C-4BD5-85EEE5DA6140}"/>
              </a:ext>
            </a:extLst>
          </p:cNvPr>
          <p:cNvSpPr>
            <a:spLocks noGrp="1"/>
          </p:cNvSpPr>
          <p:nvPr>
            <p:ph type="title"/>
          </p:nvPr>
        </p:nvSpPr>
        <p:spPr/>
        <p:txBody>
          <a:bodyPr/>
          <a:lstStyle/>
          <a:p>
            <a:r>
              <a:rPr lang="en-GB" dirty="0"/>
              <a:t>Major Activities in RD</a:t>
            </a:r>
          </a:p>
        </p:txBody>
      </p:sp>
      <p:sp>
        <p:nvSpPr>
          <p:cNvPr id="3" name="Content Placeholder 2">
            <a:extLst>
              <a:ext uri="{FF2B5EF4-FFF2-40B4-BE49-F238E27FC236}">
                <a16:creationId xmlns:a16="http://schemas.microsoft.com/office/drawing/2014/main" id="{8CA5B57B-3F5F-E7B9-9324-A435E2FC2896}"/>
              </a:ext>
            </a:extLst>
          </p:cNvPr>
          <p:cNvSpPr>
            <a:spLocks noGrp="1"/>
          </p:cNvSpPr>
          <p:nvPr>
            <p:ph idx="1"/>
          </p:nvPr>
        </p:nvSpPr>
        <p:spPr/>
        <p:txBody>
          <a:bodyPr/>
          <a:lstStyle/>
          <a:p>
            <a:r>
              <a:rPr lang="en-GB" b="1" i="0" dirty="0">
                <a:effectLst/>
                <a:latin typeface="Heebo" pitchFamily="2" charset="-79"/>
                <a:cs typeface="Heebo" pitchFamily="2" charset="-79"/>
              </a:rPr>
              <a:t>Requirements </a:t>
            </a:r>
            <a:r>
              <a:rPr lang="en-GB" b="1" i="0" dirty="0">
                <a:solidFill>
                  <a:srgbClr val="FF0000"/>
                </a:solidFill>
                <a:effectLst/>
                <a:latin typeface="Heebo" pitchFamily="2" charset="-79"/>
                <a:cs typeface="Heebo" pitchFamily="2" charset="-79"/>
              </a:rPr>
              <a:t>Specifications</a:t>
            </a:r>
          </a:p>
          <a:p>
            <a:endParaRPr lang="en-GB" b="1" i="0" dirty="0">
              <a:effectLst/>
              <a:latin typeface="Heebo" pitchFamily="2" charset="-79"/>
              <a:cs typeface="Heebo" pitchFamily="2" charset="-79"/>
            </a:endParaRPr>
          </a:p>
          <a:p>
            <a:pPr lvl="1"/>
            <a:r>
              <a:rPr lang="en-GB" b="0" i="0" dirty="0">
                <a:effectLst/>
                <a:latin typeface="Heebo" pitchFamily="2" charset="-79"/>
                <a:cs typeface="Heebo" pitchFamily="2" charset="-79"/>
              </a:rPr>
              <a:t>It includes the analysis of data which </a:t>
            </a:r>
            <a:r>
              <a:rPr lang="en-GB" b="1" i="0" dirty="0">
                <a:effectLst/>
                <a:latin typeface="Heebo" pitchFamily="2" charset="-79"/>
                <a:cs typeface="Heebo" pitchFamily="2" charset="-79"/>
              </a:rPr>
              <a:t>determine the requirement specification</a:t>
            </a:r>
            <a:r>
              <a:rPr lang="en-GB" b="0" i="0" dirty="0">
                <a:effectLst/>
                <a:latin typeface="Heebo" pitchFamily="2" charset="-79"/>
                <a:cs typeface="Heebo" pitchFamily="2" charset="-79"/>
              </a:rPr>
              <a:t>, description of </a:t>
            </a:r>
            <a:r>
              <a:rPr lang="en-GB" b="1" i="0" dirty="0">
                <a:effectLst/>
                <a:latin typeface="Heebo" pitchFamily="2" charset="-79"/>
                <a:cs typeface="Heebo" pitchFamily="2" charset="-79"/>
              </a:rPr>
              <a:t>features for new system</a:t>
            </a:r>
            <a:r>
              <a:rPr lang="en-GB" b="0" i="0" dirty="0">
                <a:effectLst/>
                <a:latin typeface="Heebo" pitchFamily="2" charset="-79"/>
                <a:cs typeface="Heebo" pitchFamily="2" charset="-79"/>
              </a:rPr>
              <a:t>, and specifying what information requirements will be provided.</a:t>
            </a:r>
          </a:p>
          <a:p>
            <a:pPr lvl="1"/>
            <a:endParaRPr lang="en-GB" b="0" i="0" dirty="0">
              <a:effectLst/>
              <a:latin typeface="Heebo" pitchFamily="2" charset="-79"/>
              <a:cs typeface="Heebo" pitchFamily="2" charset="-79"/>
            </a:endParaRPr>
          </a:p>
          <a:p>
            <a:pPr lvl="1"/>
            <a:r>
              <a:rPr lang="en-GB" b="0" i="0" dirty="0">
                <a:effectLst/>
                <a:latin typeface="Heebo" pitchFamily="2" charset="-79"/>
                <a:cs typeface="Heebo" pitchFamily="2" charset="-79"/>
              </a:rPr>
              <a:t>It includes analysis of factual data, identification of essential requirements, and selection of Requirement-</a:t>
            </a:r>
            <a:r>
              <a:rPr lang="en-GB" b="0" i="0" dirty="0" err="1">
                <a:effectLst/>
                <a:latin typeface="Heebo" pitchFamily="2" charset="-79"/>
                <a:cs typeface="Heebo" pitchFamily="2" charset="-79"/>
              </a:rPr>
              <a:t>fulfillment</a:t>
            </a:r>
            <a:r>
              <a:rPr lang="en-GB" b="0" i="0" dirty="0">
                <a:effectLst/>
                <a:latin typeface="Heebo" pitchFamily="2" charset="-79"/>
                <a:cs typeface="Heebo" pitchFamily="2" charset="-79"/>
              </a:rPr>
              <a:t> strategies.</a:t>
            </a:r>
            <a:endParaRPr lang="en-GB" dirty="0"/>
          </a:p>
        </p:txBody>
      </p:sp>
      <p:sp>
        <p:nvSpPr>
          <p:cNvPr id="4" name="Date Placeholder 3">
            <a:extLst>
              <a:ext uri="{FF2B5EF4-FFF2-40B4-BE49-F238E27FC236}">
                <a16:creationId xmlns:a16="http://schemas.microsoft.com/office/drawing/2014/main" id="{269A9A37-6CEA-1828-EAE4-47B7C4F5EAFA}"/>
              </a:ext>
            </a:extLst>
          </p:cNvPr>
          <p:cNvSpPr>
            <a:spLocks noGrp="1"/>
          </p:cNvSpPr>
          <p:nvPr>
            <p:ph type="dt" sz="half" idx="10"/>
          </p:nvPr>
        </p:nvSpPr>
        <p:spPr>
          <a:xfrm>
            <a:off x="5148064" y="111548"/>
            <a:ext cx="348200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D68266F7-8427-7A34-9D2F-36E41E9B1357}"/>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2792737256"/>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231B-0B76-D84C-4742-28F45B757CD7}"/>
              </a:ext>
            </a:extLst>
          </p:cNvPr>
          <p:cNvSpPr>
            <a:spLocks noGrp="1"/>
          </p:cNvSpPr>
          <p:nvPr>
            <p:ph type="title"/>
          </p:nvPr>
        </p:nvSpPr>
        <p:spPr>
          <a:xfrm>
            <a:off x="683568" y="548680"/>
            <a:ext cx="7946504" cy="685800"/>
          </a:xfrm>
        </p:spPr>
        <p:txBody>
          <a:bodyPr/>
          <a:lstStyle/>
          <a:p>
            <a:r>
              <a:rPr lang="en-GB" dirty="0"/>
              <a:t>How to Gather Requirements?</a:t>
            </a:r>
          </a:p>
        </p:txBody>
      </p:sp>
      <p:sp>
        <p:nvSpPr>
          <p:cNvPr id="3" name="Content Placeholder 2">
            <a:extLst>
              <a:ext uri="{FF2B5EF4-FFF2-40B4-BE49-F238E27FC236}">
                <a16:creationId xmlns:a16="http://schemas.microsoft.com/office/drawing/2014/main" id="{20E01CA6-81E9-2D77-349D-85723156DED4}"/>
              </a:ext>
            </a:extLst>
          </p:cNvPr>
          <p:cNvSpPr>
            <a:spLocks noGrp="1"/>
          </p:cNvSpPr>
          <p:nvPr>
            <p:ph idx="1"/>
          </p:nvPr>
        </p:nvSpPr>
        <p:spPr>
          <a:xfrm>
            <a:off x="415008" y="1368476"/>
            <a:ext cx="8549480" cy="2345629"/>
          </a:xfrm>
        </p:spPr>
        <p:txBody>
          <a:bodyPr/>
          <a:lstStyle/>
          <a:p>
            <a:pPr marL="0" indent="0">
              <a:buNone/>
            </a:pPr>
            <a:r>
              <a:rPr lang="en-GB" dirty="0"/>
              <a:t>Also called </a:t>
            </a:r>
            <a:r>
              <a:rPr lang="en-GB" b="1" dirty="0"/>
              <a:t>fact finding techniques</a:t>
            </a:r>
            <a:r>
              <a:rPr lang="en-GB" b="0" i="0" dirty="0">
                <a:solidFill>
                  <a:srgbClr val="000000"/>
                </a:solidFill>
                <a:effectLst/>
                <a:latin typeface="Nunito" pitchFamily="2" charset="0"/>
              </a:rPr>
              <a:t>, </a:t>
            </a:r>
          </a:p>
          <a:p>
            <a:r>
              <a:rPr lang="en-GB" dirty="0"/>
              <a:t>is to determine the information requirements of an organization</a:t>
            </a:r>
          </a:p>
          <a:p>
            <a:r>
              <a:rPr lang="en-GB" dirty="0"/>
              <a:t>used by </a:t>
            </a:r>
            <a:r>
              <a:rPr lang="en-GB" b="1" dirty="0"/>
              <a:t>analysts</a:t>
            </a:r>
            <a:r>
              <a:rPr lang="en-GB" dirty="0"/>
              <a:t> to prepare a precise </a:t>
            </a:r>
            <a:r>
              <a:rPr lang="en-GB" b="1" dirty="0"/>
              <a:t>SRS</a:t>
            </a:r>
            <a:r>
              <a:rPr lang="en-GB" dirty="0"/>
              <a:t> and that is  understood by software engineer, developer and user.</a:t>
            </a:r>
          </a:p>
        </p:txBody>
      </p:sp>
      <p:sp>
        <p:nvSpPr>
          <p:cNvPr id="4" name="Date Placeholder 3">
            <a:extLst>
              <a:ext uri="{FF2B5EF4-FFF2-40B4-BE49-F238E27FC236}">
                <a16:creationId xmlns:a16="http://schemas.microsoft.com/office/drawing/2014/main" id="{54F0F3AD-E4BE-E7CB-C741-214B95DC16D9}"/>
              </a:ext>
            </a:extLst>
          </p:cNvPr>
          <p:cNvSpPr>
            <a:spLocks noGrp="1"/>
          </p:cNvSpPr>
          <p:nvPr>
            <p:ph type="dt" sz="half" idx="10"/>
          </p:nvPr>
        </p:nvSpPr>
        <p:spPr>
          <a:xfrm>
            <a:off x="5580112" y="111548"/>
            <a:ext cx="3049960"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20ECB130-E5E8-3B25-3B94-006A819FFD01}"/>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4138063692"/>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974C-B938-0929-BA3D-29C2C9C7BB75}"/>
              </a:ext>
            </a:extLst>
          </p:cNvPr>
          <p:cNvSpPr>
            <a:spLocks noGrp="1"/>
          </p:cNvSpPr>
          <p:nvPr>
            <p:ph type="title"/>
          </p:nvPr>
        </p:nvSpPr>
        <p:spPr>
          <a:xfrm>
            <a:off x="1043608" y="548680"/>
            <a:ext cx="7586464" cy="685800"/>
          </a:xfrm>
        </p:spPr>
        <p:txBody>
          <a:bodyPr/>
          <a:lstStyle/>
          <a:p>
            <a:r>
              <a:rPr lang="en-GB" dirty="0"/>
              <a:t>Information gathering techniques</a:t>
            </a:r>
          </a:p>
        </p:txBody>
      </p:sp>
      <p:sp>
        <p:nvSpPr>
          <p:cNvPr id="3" name="Content Placeholder 2">
            <a:extLst>
              <a:ext uri="{FF2B5EF4-FFF2-40B4-BE49-F238E27FC236}">
                <a16:creationId xmlns:a16="http://schemas.microsoft.com/office/drawing/2014/main" id="{24B3B4F0-3251-A17E-7059-4342A3682C0A}"/>
              </a:ext>
            </a:extLst>
          </p:cNvPr>
          <p:cNvSpPr>
            <a:spLocks noGrp="1"/>
          </p:cNvSpPr>
          <p:nvPr>
            <p:ph idx="1"/>
          </p:nvPr>
        </p:nvSpPr>
        <p:spPr/>
        <p:txBody>
          <a:bodyPr/>
          <a:lstStyle/>
          <a:p>
            <a:pPr marL="0" indent="0">
              <a:buNone/>
            </a:pPr>
            <a:r>
              <a:rPr lang="en-GB" b="1" i="0" dirty="0">
                <a:effectLst/>
                <a:latin typeface="Heebo" pitchFamily="2" charset="-79"/>
                <a:cs typeface="Heebo" pitchFamily="2" charset="-79"/>
              </a:rPr>
              <a:t>1. Interviewing</a:t>
            </a:r>
          </a:p>
          <a:p>
            <a:pPr lvl="1"/>
            <a:r>
              <a:rPr lang="en-GB" i="0" dirty="0">
                <a:effectLst/>
                <a:latin typeface="Heebo" pitchFamily="2" charset="-79"/>
                <a:cs typeface="Heebo" pitchFamily="2" charset="-79"/>
              </a:rPr>
              <a:t>Unstructured Interview − The system analyst conducts question-answer session to acquire basic information of the system.</a:t>
            </a:r>
          </a:p>
          <a:p>
            <a:pPr lvl="1"/>
            <a:endParaRPr lang="en-GB" i="0" dirty="0">
              <a:effectLst/>
              <a:latin typeface="Heebo" pitchFamily="2" charset="-79"/>
              <a:cs typeface="Heebo" pitchFamily="2" charset="-79"/>
            </a:endParaRPr>
          </a:p>
          <a:p>
            <a:pPr lvl="1"/>
            <a:r>
              <a:rPr lang="en-GB" i="0" dirty="0">
                <a:effectLst/>
                <a:latin typeface="Heebo" pitchFamily="2" charset="-79"/>
                <a:cs typeface="Heebo" pitchFamily="2" charset="-79"/>
              </a:rPr>
              <a:t>Structured Interview − It has standard questions which user need to respond in either close (objective) or open (descriptive) format.</a:t>
            </a:r>
          </a:p>
          <a:p>
            <a:endParaRPr lang="en-GB" dirty="0"/>
          </a:p>
        </p:txBody>
      </p:sp>
      <p:sp>
        <p:nvSpPr>
          <p:cNvPr id="4" name="Date Placeholder 3">
            <a:extLst>
              <a:ext uri="{FF2B5EF4-FFF2-40B4-BE49-F238E27FC236}">
                <a16:creationId xmlns:a16="http://schemas.microsoft.com/office/drawing/2014/main" id="{A1C71CF9-F319-C3BF-54F3-C205549332AE}"/>
              </a:ext>
            </a:extLst>
          </p:cNvPr>
          <p:cNvSpPr>
            <a:spLocks noGrp="1"/>
          </p:cNvSpPr>
          <p:nvPr>
            <p:ph type="dt" sz="half" idx="10"/>
          </p:nvPr>
        </p:nvSpPr>
        <p:spPr>
          <a:xfrm>
            <a:off x="4716016" y="111548"/>
            <a:ext cx="3914056"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5958600-D0A7-B4D5-1896-5944A3BEDEA9}"/>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968378663"/>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t>What is a system?</a:t>
            </a:r>
          </a:p>
          <a:p>
            <a:r>
              <a:rPr lang="en-US" dirty="0"/>
              <a:t>System Development Life Cycle (SDLC) </a:t>
            </a:r>
          </a:p>
          <a:p>
            <a:pPr lvl="1"/>
            <a:r>
              <a:rPr lang="en-US" dirty="0"/>
              <a:t>SDLC activities</a:t>
            </a:r>
          </a:p>
          <a:p>
            <a:pPr lvl="1"/>
            <a:r>
              <a:rPr lang="en-US" dirty="0"/>
              <a:t>SDLC phases</a:t>
            </a:r>
          </a:p>
          <a:p>
            <a:r>
              <a:rPr lang="en-US" dirty="0"/>
              <a:t>System design strategies </a:t>
            </a:r>
          </a:p>
          <a:p>
            <a:r>
              <a:rPr lang="en-US" dirty="0"/>
              <a:t>System Development models</a:t>
            </a:r>
          </a:p>
          <a:p>
            <a:r>
              <a:rPr lang="en-US" dirty="0"/>
              <a:t>System Design Tools</a:t>
            </a:r>
          </a:p>
          <a:p>
            <a:endParaRPr lang="en-US" dirty="0"/>
          </a:p>
          <a:p>
            <a:endParaRPr lang="en-US" dirty="0"/>
          </a:p>
        </p:txBody>
      </p:sp>
      <p:sp>
        <p:nvSpPr>
          <p:cNvPr id="6" name="Date Placeholder 5">
            <a:extLst>
              <a:ext uri="{FF2B5EF4-FFF2-40B4-BE49-F238E27FC236}">
                <a16:creationId xmlns:a16="http://schemas.microsoft.com/office/drawing/2014/main" id="{4F675515-CF65-AF29-A7BB-C1871D9C2E64}"/>
              </a:ext>
            </a:extLst>
          </p:cNvPr>
          <p:cNvSpPr>
            <a:spLocks noGrp="1"/>
          </p:cNvSpPr>
          <p:nvPr>
            <p:ph type="dt" sz="half" idx="10"/>
          </p:nvPr>
        </p:nvSpPr>
        <p:spPr>
          <a:xfrm>
            <a:off x="5364088" y="111548"/>
            <a:ext cx="3265984" cy="365125"/>
          </a:xfrm>
        </p:spPr>
        <p:txBody>
          <a:bodyPr/>
          <a:lstStyle/>
          <a:p>
            <a:r>
              <a:rPr lang="en-US">
                <a:solidFill>
                  <a:srgbClr val="FF0000"/>
                </a:solidFill>
              </a:rPr>
              <a:t>Lecture 2 - System Analysis and Design</a:t>
            </a:r>
            <a:endParaRPr lang="en-US" dirty="0">
              <a:solidFill>
                <a:srgbClr val="00B050"/>
              </a:solidFill>
            </a:endParaRPr>
          </a:p>
        </p:txBody>
      </p:sp>
      <p:sp>
        <p:nvSpPr>
          <p:cNvPr id="7" name="Footer Placeholder 6">
            <a:extLst>
              <a:ext uri="{FF2B5EF4-FFF2-40B4-BE49-F238E27FC236}">
                <a16:creationId xmlns:a16="http://schemas.microsoft.com/office/drawing/2014/main" id="{67D9D188-DD7C-1A9A-D527-ACAE51BBF8F8}"/>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946781810"/>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974C-B938-0929-BA3D-29C2C9C7BB75}"/>
              </a:ext>
            </a:extLst>
          </p:cNvPr>
          <p:cNvSpPr>
            <a:spLocks noGrp="1"/>
          </p:cNvSpPr>
          <p:nvPr>
            <p:ph type="title"/>
          </p:nvPr>
        </p:nvSpPr>
        <p:spPr>
          <a:xfrm>
            <a:off x="1043608" y="548680"/>
            <a:ext cx="7586464" cy="685800"/>
          </a:xfrm>
        </p:spPr>
        <p:txBody>
          <a:bodyPr/>
          <a:lstStyle/>
          <a:p>
            <a:r>
              <a:rPr lang="en-GB" dirty="0"/>
              <a:t>Information gathering techniques</a:t>
            </a:r>
          </a:p>
        </p:txBody>
      </p:sp>
      <p:sp>
        <p:nvSpPr>
          <p:cNvPr id="3" name="Content Placeholder 2">
            <a:extLst>
              <a:ext uri="{FF2B5EF4-FFF2-40B4-BE49-F238E27FC236}">
                <a16:creationId xmlns:a16="http://schemas.microsoft.com/office/drawing/2014/main" id="{24B3B4F0-3251-A17E-7059-4342A3682C0A}"/>
              </a:ext>
            </a:extLst>
          </p:cNvPr>
          <p:cNvSpPr>
            <a:spLocks noGrp="1"/>
          </p:cNvSpPr>
          <p:nvPr>
            <p:ph idx="1"/>
          </p:nvPr>
        </p:nvSpPr>
        <p:spPr/>
        <p:txBody>
          <a:bodyPr/>
          <a:lstStyle/>
          <a:p>
            <a:pPr marL="0" indent="0">
              <a:buNone/>
            </a:pPr>
            <a:r>
              <a:rPr lang="en-GB" b="1" i="0" dirty="0">
                <a:effectLst/>
                <a:latin typeface="Heebo" pitchFamily="2" charset="-79"/>
                <a:cs typeface="Heebo" pitchFamily="2" charset="-79"/>
              </a:rPr>
              <a:t>2. Questionnaires</a:t>
            </a:r>
          </a:p>
          <a:p>
            <a:pPr lvl="1"/>
            <a:r>
              <a:rPr lang="en-GB" i="0" dirty="0">
                <a:effectLst/>
                <a:latin typeface="Heebo" pitchFamily="2" charset="-79"/>
                <a:cs typeface="Heebo" pitchFamily="2" charset="-79"/>
              </a:rPr>
              <a:t>Open-ended Questionnaires − It consists of questions that can be easily and correctly interpreted. They can explore a problem and lead to a specific direction of answer.</a:t>
            </a:r>
          </a:p>
          <a:p>
            <a:endParaRPr lang="en-GB" i="0" dirty="0">
              <a:effectLst/>
              <a:latin typeface="Heebo" pitchFamily="2" charset="-79"/>
              <a:cs typeface="Heebo" pitchFamily="2" charset="-79"/>
            </a:endParaRPr>
          </a:p>
          <a:p>
            <a:pPr lvl="1"/>
            <a:r>
              <a:rPr lang="en-GB" i="0" dirty="0">
                <a:effectLst/>
                <a:latin typeface="Heebo" pitchFamily="2" charset="-79"/>
                <a:cs typeface="Heebo" pitchFamily="2" charset="-79"/>
              </a:rPr>
              <a:t>Closed-ended Questionnaires − It consists of questions that are used when the systems analyst effectively lists all possible responses, which are mutually exclusive.</a:t>
            </a:r>
            <a:endParaRPr lang="en-GB" dirty="0"/>
          </a:p>
        </p:txBody>
      </p:sp>
      <p:sp>
        <p:nvSpPr>
          <p:cNvPr id="4" name="Date Placeholder 3">
            <a:extLst>
              <a:ext uri="{FF2B5EF4-FFF2-40B4-BE49-F238E27FC236}">
                <a16:creationId xmlns:a16="http://schemas.microsoft.com/office/drawing/2014/main" id="{A1C71CF9-F319-C3BF-54F3-C205549332AE}"/>
              </a:ext>
            </a:extLst>
          </p:cNvPr>
          <p:cNvSpPr>
            <a:spLocks noGrp="1"/>
          </p:cNvSpPr>
          <p:nvPr>
            <p:ph type="dt" sz="half" idx="10"/>
          </p:nvPr>
        </p:nvSpPr>
        <p:spPr>
          <a:xfrm>
            <a:off x="4716016" y="111548"/>
            <a:ext cx="3914056"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5958600-D0A7-B4D5-1896-5944A3BEDEA9}"/>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326186248"/>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974C-B938-0929-BA3D-29C2C9C7BB75}"/>
              </a:ext>
            </a:extLst>
          </p:cNvPr>
          <p:cNvSpPr>
            <a:spLocks noGrp="1"/>
          </p:cNvSpPr>
          <p:nvPr>
            <p:ph type="title"/>
          </p:nvPr>
        </p:nvSpPr>
        <p:spPr>
          <a:xfrm>
            <a:off x="1043608" y="548680"/>
            <a:ext cx="7586464" cy="685800"/>
          </a:xfrm>
        </p:spPr>
        <p:txBody>
          <a:bodyPr/>
          <a:lstStyle/>
          <a:p>
            <a:r>
              <a:rPr lang="en-GB" dirty="0"/>
              <a:t>Information gathering techniques</a:t>
            </a:r>
          </a:p>
        </p:txBody>
      </p:sp>
      <p:sp>
        <p:nvSpPr>
          <p:cNvPr id="3" name="Content Placeholder 2">
            <a:extLst>
              <a:ext uri="{FF2B5EF4-FFF2-40B4-BE49-F238E27FC236}">
                <a16:creationId xmlns:a16="http://schemas.microsoft.com/office/drawing/2014/main" id="{24B3B4F0-3251-A17E-7059-4342A3682C0A}"/>
              </a:ext>
            </a:extLst>
          </p:cNvPr>
          <p:cNvSpPr>
            <a:spLocks noGrp="1"/>
          </p:cNvSpPr>
          <p:nvPr>
            <p:ph idx="1"/>
          </p:nvPr>
        </p:nvSpPr>
        <p:spPr/>
        <p:txBody>
          <a:bodyPr/>
          <a:lstStyle/>
          <a:p>
            <a:pPr marL="0" indent="0">
              <a:buNone/>
            </a:pPr>
            <a:r>
              <a:rPr lang="en-GB" b="1" i="0" dirty="0">
                <a:effectLst/>
                <a:latin typeface="Heebo" pitchFamily="2" charset="-79"/>
                <a:cs typeface="Heebo" pitchFamily="2" charset="-79"/>
              </a:rPr>
              <a:t>3. Review of related documents</a:t>
            </a:r>
          </a:p>
          <a:p>
            <a:pPr lvl="1"/>
            <a:r>
              <a:rPr lang="en-GB" i="0" dirty="0">
                <a:effectLst/>
                <a:latin typeface="Heebo" pitchFamily="2" charset="-79"/>
                <a:cs typeface="Heebo" pitchFamily="2" charset="-79"/>
              </a:rPr>
              <a:t>Review of existing system documents (specification, design report, implementation report, technological report, updating report. Operation </a:t>
            </a:r>
            <a:r>
              <a:rPr lang="en-GB" b="1" i="0" dirty="0">
                <a:effectLst/>
                <a:latin typeface="Heebo" pitchFamily="2" charset="-79"/>
                <a:cs typeface="Heebo" pitchFamily="2" charset="-79"/>
              </a:rPr>
              <a:t>records</a:t>
            </a:r>
            <a:r>
              <a:rPr lang="en-GB" i="0" dirty="0">
                <a:effectLst/>
                <a:latin typeface="Heebo" pitchFamily="2" charset="-79"/>
                <a:cs typeface="Heebo" pitchFamily="2" charset="-79"/>
              </a:rPr>
              <a:t>, procedures, and various of forms, user feedbacks, …</a:t>
            </a:r>
          </a:p>
          <a:p>
            <a:pPr lvl="1"/>
            <a:r>
              <a:rPr lang="en-GB" dirty="0">
                <a:latin typeface="Heebo" pitchFamily="2" charset="-79"/>
                <a:cs typeface="Heebo" pitchFamily="2" charset="-79"/>
              </a:rPr>
              <a:t>H</a:t>
            </a:r>
            <a:r>
              <a:rPr lang="en-GB" i="0" dirty="0">
                <a:effectLst/>
                <a:latin typeface="Heebo" pitchFamily="2" charset="-79"/>
                <a:cs typeface="Heebo" pitchFamily="2" charset="-79"/>
              </a:rPr>
              <a:t>elps to seek insight into a system which describes the current system capabilities, its operations, and performance.</a:t>
            </a:r>
            <a:endParaRPr lang="en-GB" dirty="0"/>
          </a:p>
        </p:txBody>
      </p:sp>
      <p:sp>
        <p:nvSpPr>
          <p:cNvPr id="4" name="Date Placeholder 3">
            <a:extLst>
              <a:ext uri="{FF2B5EF4-FFF2-40B4-BE49-F238E27FC236}">
                <a16:creationId xmlns:a16="http://schemas.microsoft.com/office/drawing/2014/main" id="{A1C71CF9-F319-C3BF-54F3-C205549332AE}"/>
              </a:ext>
            </a:extLst>
          </p:cNvPr>
          <p:cNvSpPr>
            <a:spLocks noGrp="1"/>
          </p:cNvSpPr>
          <p:nvPr>
            <p:ph type="dt" sz="half" idx="10"/>
          </p:nvPr>
        </p:nvSpPr>
        <p:spPr>
          <a:xfrm>
            <a:off x="4716016" y="111548"/>
            <a:ext cx="3914056"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5958600-D0A7-B4D5-1896-5944A3BEDEA9}"/>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857761262"/>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974C-B938-0929-BA3D-29C2C9C7BB75}"/>
              </a:ext>
            </a:extLst>
          </p:cNvPr>
          <p:cNvSpPr>
            <a:spLocks noGrp="1"/>
          </p:cNvSpPr>
          <p:nvPr>
            <p:ph type="title"/>
          </p:nvPr>
        </p:nvSpPr>
        <p:spPr>
          <a:xfrm>
            <a:off x="1043608" y="548680"/>
            <a:ext cx="7586464" cy="685800"/>
          </a:xfrm>
        </p:spPr>
        <p:txBody>
          <a:bodyPr/>
          <a:lstStyle/>
          <a:p>
            <a:r>
              <a:rPr lang="en-GB" dirty="0"/>
              <a:t>Information gathering techniques</a:t>
            </a:r>
          </a:p>
        </p:txBody>
      </p:sp>
      <p:sp>
        <p:nvSpPr>
          <p:cNvPr id="3" name="Content Placeholder 2">
            <a:extLst>
              <a:ext uri="{FF2B5EF4-FFF2-40B4-BE49-F238E27FC236}">
                <a16:creationId xmlns:a16="http://schemas.microsoft.com/office/drawing/2014/main" id="{24B3B4F0-3251-A17E-7059-4342A3682C0A}"/>
              </a:ext>
            </a:extLst>
          </p:cNvPr>
          <p:cNvSpPr>
            <a:spLocks noGrp="1"/>
          </p:cNvSpPr>
          <p:nvPr>
            <p:ph idx="1"/>
          </p:nvPr>
        </p:nvSpPr>
        <p:spPr/>
        <p:txBody>
          <a:bodyPr/>
          <a:lstStyle/>
          <a:p>
            <a:pPr marL="0" indent="0">
              <a:buNone/>
            </a:pPr>
            <a:r>
              <a:rPr lang="en-GB" b="1" i="0" dirty="0">
                <a:effectLst/>
                <a:latin typeface="Heebo" pitchFamily="2" charset="-79"/>
                <a:cs typeface="Heebo" pitchFamily="2" charset="-79"/>
              </a:rPr>
              <a:t>4. Observation</a:t>
            </a:r>
          </a:p>
          <a:p>
            <a:pPr lvl="1"/>
            <a:r>
              <a:rPr lang="en-GB" i="0" dirty="0">
                <a:effectLst/>
                <a:latin typeface="Heebo" pitchFamily="2" charset="-79"/>
                <a:cs typeface="Heebo" pitchFamily="2" charset="-79"/>
              </a:rPr>
              <a:t>This is a method of gathering information by noticing and observing the people (roles), events (activities), and objects (responsibilities). </a:t>
            </a:r>
          </a:p>
          <a:p>
            <a:pPr lvl="1"/>
            <a:r>
              <a:rPr lang="en-GB" i="0" dirty="0">
                <a:effectLst/>
                <a:latin typeface="Heebo" pitchFamily="2" charset="-79"/>
                <a:cs typeface="Heebo" pitchFamily="2" charset="-79"/>
              </a:rPr>
              <a:t>The analyst visits the organization to observe the working of current system and understands the requirements of the system.</a:t>
            </a:r>
          </a:p>
          <a:p>
            <a:pPr lvl="1"/>
            <a:r>
              <a:rPr lang="en-GB" dirty="0">
                <a:latin typeface="Heebo" pitchFamily="2" charset="-79"/>
                <a:cs typeface="Heebo" pitchFamily="2" charset="-79"/>
              </a:rPr>
              <a:t>Find the data flow in the organization and any format transformations.</a:t>
            </a:r>
          </a:p>
          <a:p>
            <a:pPr lvl="1"/>
            <a:endParaRPr lang="en-GB" dirty="0"/>
          </a:p>
        </p:txBody>
      </p:sp>
      <p:sp>
        <p:nvSpPr>
          <p:cNvPr id="4" name="Date Placeholder 3">
            <a:extLst>
              <a:ext uri="{FF2B5EF4-FFF2-40B4-BE49-F238E27FC236}">
                <a16:creationId xmlns:a16="http://schemas.microsoft.com/office/drawing/2014/main" id="{A1C71CF9-F319-C3BF-54F3-C205549332AE}"/>
              </a:ext>
            </a:extLst>
          </p:cNvPr>
          <p:cNvSpPr>
            <a:spLocks noGrp="1"/>
          </p:cNvSpPr>
          <p:nvPr>
            <p:ph type="dt" sz="half" idx="10"/>
          </p:nvPr>
        </p:nvSpPr>
        <p:spPr>
          <a:xfrm>
            <a:off x="4716016" y="111548"/>
            <a:ext cx="3914056"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5958600-D0A7-B4D5-1896-5944A3BEDEA9}"/>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588383707"/>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974C-B938-0929-BA3D-29C2C9C7BB75}"/>
              </a:ext>
            </a:extLst>
          </p:cNvPr>
          <p:cNvSpPr>
            <a:spLocks noGrp="1"/>
          </p:cNvSpPr>
          <p:nvPr>
            <p:ph type="title"/>
          </p:nvPr>
        </p:nvSpPr>
        <p:spPr>
          <a:xfrm>
            <a:off x="1043608" y="548680"/>
            <a:ext cx="7586464" cy="685800"/>
          </a:xfrm>
        </p:spPr>
        <p:txBody>
          <a:bodyPr/>
          <a:lstStyle/>
          <a:p>
            <a:r>
              <a:rPr lang="en-GB" dirty="0"/>
              <a:t>Information gathering techniques</a:t>
            </a:r>
          </a:p>
        </p:txBody>
      </p:sp>
      <p:sp>
        <p:nvSpPr>
          <p:cNvPr id="3" name="Content Placeholder 2">
            <a:extLst>
              <a:ext uri="{FF2B5EF4-FFF2-40B4-BE49-F238E27FC236}">
                <a16:creationId xmlns:a16="http://schemas.microsoft.com/office/drawing/2014/main" id="{24B3B4F0-3251-A17E-7059-4342A3682C0A}"/>
              </a:ext>
            </a:extLst>
          </p:cNvPr>
          <p:cNvSpPr>
            <a:spLocks noGrp="1"/>
          </p:cNvSpPr>
          <p:nvPr>
            <p:ph idx="1"/>
          </p:nvPr>
        </p:nvSpPr>
        <p:spPr/>
        <p:txBody>
          <a:bodyPr/>
          <a:lstStyle/>
          <a:p>
            <a:pPr marL="0" indent="0">
              <a:buNone/>
            </a:pPr>
            <a:r>
              <a:rPr lang="en-GB" b="1" i="0" dirty="0">
                <a:effectLst/>
                <a:latin typeface="Heebo" pitchFamily="2" charset="-79"/>
                <a:cs typeface="Heebo" pitchFamily="2" charset="-79"/>
              </a:rPr>
              <a:t>5. Research and Background Reading</a:t>
            </a:r>
          </a:p>
          <a:p>
            <a:pPr lvl="1"/>
            <a:r>
              <a:rPr lang="en-GB" i="0" dirty="0">
                <a:effectLst/>
                <a:latin typeface="Heebo" pitchFamily="2" charset="-79"/>
                <a:cs typeface="Heebo" pitchFamily="2" charset="-79"/>
              </a:rPr>
              <a:t>This method is widely used for information gathering by accessing the relevant information. </a:t>
            </a:r>
          </a:p>
          <a:p>
            <a:pPr lvl="1"/>
            <a:r>
              <a:rPr lang="en-GB" i="0" dirty="0">
                <a:effectLst/>
                <a:latin typeface="Heebo" pitchFamily="2" charset="-79"/>
                <a:cs typeface="Heebo" pitchFamily="2" charset="-79"/>
              </a:rPr>
              <a:t>It includes academic research papers, reviews, and white papers, future trend report.</a:t>
            </a:r>
          </a:p>
          <a:p>
            <a:pPr lvl="1"/>
            <a:r>
              <a:rPr lang="en-GB" dirty="0">
                <a:latin typeface="Heebo" pitchFamily="2" charset="-79"/>
                <a:cs typeface="Heebo" pitchFamily="2" charset="-79"/>
              </a:rPr>
              <a:t>A</a:t>
            </a:r>
            <a:r>
              <a:rPr lang="en-GB" i="0" dirty="0">
                <a:effectLst/>
                <a:latin typeface="Heebo" pitchFamily="2" charset="-79"/>
                <a:cs typeface="Heebo" pitchFamily="2" charset="-79"/>
              </a:rPr>
              <a:t>ny previously gathered information used by the marketer from any internal or external source.</a:t>
            </a:r>
          </a:p>
          <a:p>
            <a:pPr lvl="1"/>
            <a:r>
              <a:rPr lang="en-GB" dirty="0">
                <a:latin typeface="Heebo" pitchFamily="2" charset="-79"/>
                <a:cs typeface="Heebo" pitchFamily="2" charset="-79"/>
              </a:rPr>
              <a:t>Similar systems </a:t>
            </a:r>
          </a:p>
          <a:p>
            <a:pPr lvl="1"/>
            <a:r>
              <a:rPr lang="en-GB" dirty="0" err="1">
                <a:latin typeface="Heebo" pitchFamily="2" charset="-79"/>
                <a:cs typeface="Heebo" pitchFamily="2" charset="-79"/>
              </a:rPr>
              <a:t>Benchmarkings</a:t>
            </a:r>
            <a:endParaRPr lang="en-GB" dirty="0"/>
          </a:p>
        </p:txBody>
      </p:sp>
      <p:sp>
        <p:nvSpPr>
          <p:cNvPr id="4" name="Date Placeholder 3">
            <a:extLst>
              <a:ext uri="{FF2B5EF4-FFF2-40B4-BE49-F238E27FC236}">
                <a16:creationId xmlns:a16="http://schemas.microsoft.com/office/drawing/2014/main" id="{A1C71CF9-F319-C3BF-54F3-C205549332AE}"/>
              </a:ext>
            </a:extLst>
          </p:cNvPr>
          <p:cNvSpPr>
            <a:spLocks noGrp="1"/>
          </p:cNvSpPr>
          <p:nvPr>
            <p:ph type="dt" sz="half" idx="10"/>
          </p:nvPr>
        </p:nvSpPr>
        <p:spPr>
          <a:xfrm>
            <a:off x="4716016" y="111548"/>
            <a:ext cx="3914056"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5958600-D0A7-B4D5-1896-5944A3BEDEA9}"/>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058884767"/>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BE3D-6D41-4B34-DCF0-C594EFB2B395}"/>
              </a:ext>
            </a:extLst>
          </p:cNvPr>
          <p:cNvSpPr>
            <a:spLocks noGrp="1"/>
          </p:cNvSpPr>
          <p:nvPr>
            <p:ph type="title"/>
          </p:nvPr>
        </p:nvSpPr>
        <p:spPr/>
        <p:txBody>
          <a:bodyPr/>
          <a:lstStyle/>
          <a:p>
            <a:r>
              <a:rPr lang="en-GB" dirty="0"/>
              <a:t>Feasibility Study</a:t>
            </a:r>
          </a:p>
        </p:txBody>
      </p:sp>
      <p:sp>
        <p:nvSpPr>
          <p:cNvPr id="3" name="Content Placeholder 2">
            <a:extLst>
              <a:ext uri="{FF2B5EF4-FFF2-40B4-BE49-F238E27FC236}">
                <a16:creationId xmlns:a16="http://schemas.microsoft.com/office/drawing/2014/main" id="{4E78F1FD-4E95-361B-1922-65819CA0B1BD}"/>
              </a:ext>
            </a:extLst>
          </p:cNvPr>
          <p:cNvSpPr>
            <a:spLocks noGrp="1"/>
          </p:cNvSpPr>
          <p:nvPr>
            <p:ph idx="1"/>
          </p:nvPr>
        </p:nvSpPr>
        <p:spPr>
          <a:xfrm>
            <a:off x="287523" y="1431640"/>
            <a:ext cx="8568952" cy="4680520"/>
          </a:xfrm>
        </p:spPr>
        <p:txBody>
          <a:bodyPr/>
          <a:lstStyle/>
          <a:p>
            <a:pPr marL="0" indent="0">
              <a:buNone/>
            </a:pPr>
            <a:r>
              <a:rPr lang="en-GB" sz="2400" dirty="0"/>
              <a:t>Feasibility Study can be considered as preliminary investigation that helps the management to take decision about the system should be developed or not.</a:t>
            </a:r>
          </a:p>
          <a:p>
            <a:pPr marL="714375" lvl="1" indent="-441325"/>
            <a:r>
              <a:rPr lang="en-GB" sz="2200" dirty="0"/>
              <a:t>It identifies the possibility of improving an existing system, developing a new system.</a:t>
            </a:r>
          </a:p>
          <a:p>
            <a:pPr marL="714375" lvl="1" indent="-441325"/>
            <a:r>
              <a:rPr lang="en-GB" sz="2200" dirty="0"/>
              <a:t>It is used to obtain the outline of the problem and decide whether feasible or appropriate solution exists or not.</a:t>
            </a:r>
          </a:p>
          <a:p>
            <a:pPr marL="714375" lvl="1" indent="-441325"/>
            <a:r>
              <a:rPr lang="en-GB" sz="2200" dirty="0"/>
              <a:t>The main objective of a feasibility study is to acquire problem scope instead of solving the problem.</a:t>
            </a:r>
          </a:p>
          <a:p>
            <a:pPr marL="714375" lvl="1" indent="-441325"/>
            <a:r>
              <a:rPr lang="en-GB" sz="2200" dirty="0"/>
              <a:t>The output of a feasibility study is a </a:t>
            </a:r>
            <a:r>
              <a:rPr lang="en-GB" sz="2200" b="1" dirty="0"/>
              <a:t>formal system proposal </a:t>
            </a:r>
            <a:r>
              <a:rPr lang="en-GB" sz="2200" dirty="0"/>
              <a:t>act as decision document which includes the complete nature and scope of the proposed system.</a:t>
            </a:r>
          </a:p>
        </p:txBody>
      </p:sp>
      <p:sp>
        <p:nvSpPr>
          <p:cNvPr id="4" name="Date Placeholder 3">
            <a:extLst>
              <a:ext uri="{FF2B5EF4-FFF2-40B4-BE49-F238E27FC236}">
                <a16:creationId xmlns:a16="http://schemas.microsoft.com/office/drawing/2014/main" id="{48608595-C063-8ABB-7A31-A3D53051DC45}"/>
              </a:ext>
            </a:extLst>
          </p:cNvPr>
          <p:cNvSpPr>
            <a:spLocks noGrp="1"/>
          </p:cNvSpPr>
          <p:nvPr>
            <p:ph type="dt" sz="half" idx="10"/>
          </p:nvPr>
        </p:nvSpPr>
        <p:spPr>
          <a:xfrm>
            <a:off x="5076056" y="111548"/>
            <a:ext cx="3554016"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0C21B739-FCC4-0D5C-F1C5-8F7683AC764C}"/>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421838872"/>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D0BB-B747-D26B-D5A7-3E9359DFE10E}"/>
              </a:ext>
            </a:extLst>
          </p:cNvPr>
          <p:cNvSpPr>
            <a:spLocks noGrp="1"/>
          </p:cNvSpPr>
          <p:nvPr>
            <p:ph type="title"/>
          </p:nvPr>
        </p:nvSpPr>
        <p:spPr>
          <a:xfrm>
            <a:off x="755576" y="548681"/>
            <a:ext cx="8018512" cy="685800"/>
          </a:xfrm>
        </p:spPr>
        <p:txBody>
          <a:bodyPr/>
          <a:lstStyle/>
          <a:p>
            <a:r>
              <a:rPr lang="en-GB" dirty="0"/>
              <a:t>Steps in Feasibility Analysis</a:t>
            </a:r>
          </a:p>
        </p:txBody>
      </p:sp>
      <p:sp>
        <p:nvSpPr>
          <p:cNvPr id="4" name="Date Placeholder 3">
            <a:extLst>
              <a:ext uri="{FF2B5EF4-FFF2-40B4-BE49-F238E27FC236}">
                <a16:creationId xmlns:a16="http://schemas.microsoft.com/office/drawing/2014/main" id="{313136A5-A8AF-2227-C40C-D40A1035350E}"/>
              </a:ext>
            </a:extLst>
          </p:cNvPr>
          <p:cNvSpPr>
            <a:spLocks noGrp="1"/>
          </p:cNvSpPr>
          <p:nvPr>
            <p:ph type="dt" sz="half" idx="10"/>
          </p:nvPr>
        </p:nvSpPr>
        <p:spPr>
          <a:xfrm>
            <a:off x="5508104" y="111548"/>
            <a:ext cx="312196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3715CEC-3EDA-CE2C-8AB8-8E71486F327A}"/>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4C345971-7689-CF1D-2EED-D12D3CC1AC54}"/>
              </a:ext>
            </a:extLst>
          </p:cNvPr>
          <p:cNvSpPr txBox="1"/>
          <p:nvPr/>
        </p:nvSpPr>
        <p:spPr>
          <a:xfrm>
            <a:off x="323528" y="1377695"/>
            <a:ext cx="8605320" cy="5032147"/>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GB" b="0" dirty="0"/>
              <a:t>Form a project team and appoint a project leader.</a:t>
            </a:r>
          </a:p>
          <a:p>
            <a:pPr marL="342900" indent="-342900">
              <a:spcBef>
                <a:spcPts val="600"/>
              </a:spcBef>
              <a:buFont typeface="Arial" panose="020B0604020202020204" pitchFamily="34" charset="0"/>
              <a:buChar char="•"/>
            </a:pPr>
            <a:r>
              <a:rPr lang="en-GB" b="0" dirty="0"/>
              <a:t>Develop system flowcharts.</a:t>
            </a:r>
          </a:p>
          <a:p>
            <a:pPr marL="342900" indent="-342900">
              <a:spcBef>
                <a:spcPts val="600"/>
              </a:spcBef>
              <a:buFont typeface="Arial" panose="020B0604020202020204" pitchFamily="34" charset="0"/>
              <a:buChar char="•"/>
            </a:pPr>
            <a:r>
              <a:rPr lang="en-GB" b="0" dirty="0"/>
              <a:t>Identify the deficiencies of current system and set goals.</a:t>
            </a:r>
          </a:p>
          <a:p>
            <a:pPr marL="342900" indent="-342900">
              <a:spcBef>
                <a:spcPts val="600"/>
              </a:spcBef>
              <a:buFont typeface="Arial" panose="020B0604020202020204" pitchFamily="34" charset="0"/>
              <a:buChar char="•"/>
            </a:pPr>
            <a:r>
              <a:rPr lang="en-GB" b="0" dirty="0"/>
              <a:t>Enumerate the alternative solution or potential candidate system to meet goals.</a:t>
            </a:r>
          </a:p>
          <a:p>
            <a:pPr marL="342900" indent="-342900">
              <a:spcBef>
                <a:spcPts val="600"/>
              </a:spcBef>
              <a:buFont typeface="Arial" panose="020B0604020202020204" pitchFamily="34" charset="0"/>
              <a:buChar char="•"/>
            </a:pPr>
            <a:r>
              <a:rPr lang="en-GB" b="0" dirty="0"/>
              <a:t>Determine the feasibility of each alternative such as technical feasibility, operational feasibility, etc.</a:t>
            </a:r>
          </a:p>
          <a:p>
            <a:pPr marL="342900" indent="-342900">
              <a:spcBef>
                <a:spcPts val="600"/>
              </a:spcBef>
              <a:buFont typeface="Arial" panose="020B0604020202020204" pitchFamily="34" charset="0"/>
              <a:buChar char="•"/>
            </a:pPr>
            <a:r>
              <a:rPr lang="en-GB" b="0" dirty="0"/>
              <a:t>Weight the performance and cost effectiveness of each candidate system.</a:t>
            </a:r>
          </a:p>
          <a:p>
            <a:pPr marL="342900" indent="-342900">
              <a:spcBef>
                <a:spcPts val="600"/>
              </a:spcBef>
              <a:buFont typeface="Arial" panose="020B0604020202020204" pitchFamily="34" charset="0"/>
              <a:buChar char="•"/>
            </a:pPr>
            <a:r>
              <a:rPr lang="en-GB" b="0" dirty="0"/>
              <a:t>Rank the other alternatives and select the best candidate system.</a:t>
            </a:r>
          </a:p>
          <a:p>
            <a:pPr marL="342900" indent="-342900">
              <a:spcBef>
                <a:spcPts val="600"/>
              </a:spcBef>
              <a:buFont typeface="Arial" panose="020B0604020202020204" pitchFamily="34" charset="0"/>
              <a:buChar char="•"/>
            </a:pPr>
            <a:r>
              <a:rPr lang="en-GB" b="0" dirty="0"/>
              <a:t>Prepare a system proposal of final project directive to management for approval.</a:t>
            </a:r>
          </a:p>
        </p:txBody>
      </p:sp>
    </p:spTree>
    <p:extLst>
      <p:ext uri="{BB962C8B-B14F-4D97-AF65-F5344CB8AC3E}">
        <p14:creationId xmlns:p14="http://schemas.microsoft.com/office/powerpoint/2010/main" val="2730027341"/>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D0BB-B747-D26B-D5A7-3E9359DFE10E}"/>
              </a:ext>
            </a:extLst>
          </p:cNvPr>
          <p:cNvSpPr>
            <a:spLocks noGrp="1"/>
          </p:cNvSpPr>
          <p:nvPr>
            <p:ph type="title"/>
          </p:nvPr>
        </p:nvSpPr>
        <p:spPr>
          <a:xfrm>
            <a:off x="755576" y="548681"/>
            <a:ext cx="8018512" cy="685800"/>
          </a:xfrm>
        </p:spPr>
        <p:txBody>
          <a:bodyPr/>
          <a:lstStyle/>
          <a:p>
            <a:r>
              <a:rPr lang="en-GB" dirty="0"/>
              <a:t>Feasibility Analysis</a:t>
            </a:r>
          </a:p>
        </p:txBody>
      </p:sp>
      <p:sp>
        <p:nvSpPr>
          <p:cNvPr id="4" name="Date Placeholder 3">
            <a:extLst>
              <a:ext uri="{FF2B5EF4-FFF2-40B4-BE49-F238E27FC236}">
                <a16:creationId xmlns:a16="http://schemas.microsoft.com/office/drawing/2014/main" id="{313136A5-A8AF-2227-C40C-D40A1035350E}"/>
              </a:ext>
            </a:extLst>
          </p:cNvPr>
          <p:cNvSpPr>
            <a:spLocks noGrp="1"/>
          </p:cNvSpPr>
          <p:nvPr>
            <p:ph type="dt" sz="half" idx="10"/>
          </p:nvPr>
        </p:nvSpPr>
        <p:spPr>
          <a:xfrm>
            <a:off x="5508104" y="111548"/>
            <a:ext cx="312196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3715CEC-3EDA-CE2C-8AB8-8E71486F327A}"/>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3" name="Picture 2">
            <a:extLst>
              <a:ext uri="{FF2B5EF4-FFF2-40B4-BE49-F238E27FC236}">
                <a16:creationId xmlns:a16="http://schemas.microsoft.com/office/drawing/2014/main" id="{8DAF540C-5E8C-DC4F-10E6-8876CD2EF37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95536" y="2420888"/>
            <a:ext cx="8094445" cy="2671167"/>
          </a:xfrm>
          <a:prstGeom prst="rect">
            <a:avLst/>
          </a:prstGeom>
        </p:spPr>
      </p:pic>
    </p:spTree>
    <p:extLst>
      <p:ext uri="{BB962C8B-B14F-4D97-AF65-F5344CB8AC3E}">
        <p14:creationId xmlns:p14="http://schemas.microsoft.com/office/powerpoint/2010/main" val="3471054509"/>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D0BB-B747-D26B-D5A7-3E9359DFE10E}"/>
              </a:ext>
            </a:extLst>
          </p:cNvPr>
          <p:cNvSpPr>
            <a:spLocks noGrp="1"/>
          </p:cNvSpPr>
          <p:nvPr>
            <p:ph type="title"/>
          </p:nvPr>
        </p:nvSpPr>
        <p:spPr>
          <a:xfrm>
            <a:off x="755576" y="548681"/>
            <a:ext cx="8018512" cy="685800"/>
          </a:xfrm>
        </p:spPr>
        <p:txBody>
          <a:bodyPr/>
          <a:lstStyle/>
          <a:p>
            <a:r>
              <a:rPr lang="en-GB" dirty="0"/>
              <a:t>Economic Feasibility Analysis</a:t>
            </a:r>
          </a:p>
        </p:txBody>
      </p:sp>
      <p:sp>
        <p:nvSpPr>
          <p:cNvPr id="4" name="Date Placeholder 3">
            <a:extLst>
              <a:ext uri="{FF2B5EF4-FFF2-40B4-BE49-F238E27FC236}">
                <a16:creationId xmlns:a16="http://schemas.microsoft.com/office/drawing/2014/main" id="{313136A5-A8AF-2227-C40C-D40A1035350E}"/>
              </a:ext>
            </a:extLst>
          </p:cNvPr>
          <p:cNvSpPr>
            <a:spLocks noGrp="1"/>
          </p:cNvSpPr>
          <p:nvPr>
            <p:ph type="dt" sz="half" idx="10"/>
          </p:nvPr>
        </p:nvSpPr>
        <p:spPr>
          <a:xfrm>
            <a:off x="5508104" y="111548"/>
            <a:ext cx="312196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3715CEC-3EDA-CE2C-8AB8-8E71486F327A}"/>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296C7C35-78F8-1C11-830D-E5286E19305D}"/>
              </a:ext>
            </a:extLst>
          </p:cNvPr>
          <p:cNvSpPr txBox="1"/>
          <p:nvPr/>
        </p:nvSpPr>
        <p:spPr>
          <a:xfrm>
            <a:off x="395536" y="1458106"/>
            <a:ext cx="8234536" cy="4832092"/>
          </a:xfrm>
          <a:prstGeom prst="rect">
            <a:avLst/>
          </a:prstGeom>
          <a:noFill/>
        </p:spPr>
        <p:txBody>
          <a:bodyPr wrap="square">
            <a:spAutoFit/>
          </a:bodyPr>
          <a:lstStyle/>
          <a:p>
            <a:pPr marL="342900" indent="-342900">
              <a:buFont typeface="Arial" panose="020B0604020202020204" pitchFamily="34" charset="0"/>
              <a:buChar char="•"/>
            </a:pPr>
            <a:r>
              <a:rPr lang="en-GB" b="0" dirty="0"/>
              <a:t>It is evaluating the effectiveness of candidate system by using cost/benefit analysis method.</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demonstrates the net benefit from the candidate system in terms of benefits and costs to the organization.</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The main aim of Economic Feasibility Analysis (EFS) is to estimate the economic requirements of candidate system before investments funds are committed to proposal.</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prefers the alternative which will maximize the net worth of organization by earliest and highest return of funds along with lowest level of risk involved in developing the candidate system.</a:t>
            </a:r>
          </a:p>
        </p:txBody>
      </p:sp>
    </p:spTree>
    <p:extLst>
      <p:ext uri="{BB962C8B-B14F-4D97-AF65-F5344CB8AC3E}">
        <p14:creationId xmlns:p14="http://schemas.microsoft.com/office/powerpoint/2010/main" val="3642709493"/>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D0BB-B747-D26B-D5A7-3E9359DFE10E}"/>
              </a:ext>
            </a:extLst>
          </p:cNvPr>
          <p:cNvSpPr>
            <a:spLocks noGrp="1"/>
          </p:cNvSpPr>
          <p:nvPr>
            <p:ph type="title"/>
          </p:nvPr>
        </p:nvSpPr>
        <p:spPr>
          <a:xfrm>
            <a:off x="755576" y="548681"/>
            <a:ext cx="8018512" cy="685800"/>
          </a:xfrm>
        </p:spPr>
        <p:txBody>
          <a:bodyPr/>
          <a:lstStyle/>
          <a:p>
            <a:r>
              <a:rPr lang="en-GB" dirty="0"/>
              <a:t>Technical Feasibility Analysis</a:t>
            </a:r>
          </a:p>
        </p:txBody>
      </p:sp>
      <p:sp>
        <p:nvSpPr>
          <p:cNvPr id="4" name="Date Placeholder 3">
            <a:extLst>
              <a:ext uri="{FF2B5EF4-FFF2-40B4-BE49-F238E27FC236}">
                <a16:creationId xmlns:a16="http://schemas.microsoft.com/office/drawing/2014/main" id="{313136A5-A8AF-2227-C40C-D40A1035350E}"/>
              </a:ext>
            </a:extLst>
          </p:cNvPr>
          <p:cNvSpPr>
            <a:spLocks noGrp="1"/>
          </p:cNvSpPr>
          <p:nvPr>
            <p:ph type="dt" sz="half" idx="10"/>
          </p:nvPr>
        </p:nvSpPr>
        <p:spPr>
          <a:xfrm>
            <a:off x="5508104" y="111548"/>
            <a:ext cx="312196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3715CEC-3EDA-CE2C-8AB8-8E71486F327A}"/>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296C7C35-78F8-1C11-830D-E5286E19305D}"/>
              </a:ext>
            </a:extLst>
          </p:cNvPr>
          <p:cNvSpPr txBox="1"/>
          <p:nvPr/>
        </p:nvSpPr>
        <p:spPr>
          <a:xfrm>
            <a:off x="395536" y="1458106"/>
            <a:ext cx="8234536" cy="4154984"/>
          </a:xfrm>
          <a:prstGeom prst="rect">
            <a:avLst/>
          </a:prstGeom>
          <a:noFill/>
        </p:spPr>
        <p:txBody>
          <a:bodyPr wrap="square">
            <a:spAutoFit/>
          </a:bodyPr>
          <a:lstStyle/>
          <a:p>
            <a:pPr marL="342900" indent="-342900">
              <a:buFont typeface="Arial" panose="020B0604020202020204" pitchFamily="34" charset="0"/>
              <a:buChar char="•"/>
            </a:pPr>
            <a:r>
              <a:rPr lang="en-GB" b="0" dirty="0"/>
              <a:t>It investigates the technical feasibility of each implementation alternative.</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analyses and determines whether the solution can be supported by existing technology or not.</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The analyst determines whether current technical resources be upgraded or added it that </a:t>
            </a:r>
            <a:r>
              <a:rPr lang="en-GB" b="0" dirty="0" err="1"/>
              <a:t>fulfill</a:t>
            </a:r>
            <a:r>
              <a:rPr lang="en-GB" b="0" dirty="0"/>
              <a:t> the new requirements.</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ensures that the candidate system provides appropriate responses to what extent it can support the technical enhancement.</a:t>
            </a:r>
          </a:p>
        </p:txBody>
      </p:sp>
    </p:spTree>
    <p:extLst>
      <p:ext uri="{BB962C8B-B14F-4D97-AF65-F5344CB8AC3E}">
        <p14:creationId xmlns:p14="http://schemas.microsoft.com/office/powerpoint/2010/main" val="292440240"/>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D0BB-B747-D26B-D5A7-3E9359DFE10E}"/>
              </a:ext>
            </a:extLst>
          </p:cNvPr>
          <p:cNvSpPr>
            <a:spLocks noGrp="1"/>
          </p:cNvSpPr>
          <p:nvPr>
            <p:ph type="title"/>
          </p:nvPr>
        </p:nvSpPr>
        <p:spPr>
          <a:xfrm>
            <a:off x="755576" y="548681"/>
            <a:ext cx="8018512" cy="685800"/>
          </a:xfrm>
        </p:spPr>
        <p:txBody>
          <a:bodyPr/>
          <a:lstStyle/>
          <a:p>
            <a:r>
              <a:rPr lang="en-GB" dirty="0"/>
              <a:t>Operational Feasibility Analysis</a:t>
            </a:r>
          </a:p>
        </p:txBody>
      </p:sp>
      <p:sp>
        <p:nvSpPr>
          <p:cNvPr id="4" name="Date Placeholder 3">
            <a:extLst>
              <a:ext uri="{FF2B5EF4-FFF2-40B4-BE49-F238E27FC236}">
                <a16:creationId xmlns:a16="http://schemas.microsoft.com/office/drawing/2014/main" id="{313136A5-A8AF-2227-C40C-D40A1035350E}"/>
              </a:ext>
            </a:extLst>
          </p:cNvPr>
          <p:cNvSpPr>
            <a:spLocks noGrp="1"/>
          </p:cNvSpPr>
          <p:nvPr>
            <p:ph type="dt" sz="half" idx="10"/>
          </p:nvPr>
        </p:nvSpPr>
        <p:spPr>
          <a:xfrm>
            <a:off x="5508104" y="111548"/>
            <a:ext cx="312196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3715CEC-3EDA-CE2C-8AB8-8E71486F327A}"/>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296C7C35-78F8-1C11-830D-E5286E19305D}"/>
              </a:ext>
            </a:extLst>
          </p:cNvPr>
          <p:cNvSpPr txBox="1"/>
          <p:nvPr/>
        </p:nvSpPr>
        <p:spPr>
          <a:xfrm>
            <a:off x="395536" y="1458106"/>
            <a:ext cx="8234536" cy="4493538"/>
          </a:xfrm>
          <a:prstGeom prst="rect">
            <a:avLst/>
          </a:prstGeom>
          <a:noFill/>
        </p:spPr>
        <p:txBody>
          <a:bodyPr wrap="square">
            <a:spAutoFit/>
          </a:bodyPr>
          <a:lstStyle/>
          <a:p>
            <a:pPr marL="342900" indent="-342900">
              <a:buFont typeface="Arial" panose="020B0604020202020204" pitchFamily="34" charset="0"/>
              <a:buChar char="•"/>
            </a:pPr>
            <a:r>
              <a:rPr lang="en-GB" b="0" dirty="0"/>
              <a:t>It determines whether the system is operating effectively once it is developed and implemented.</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ensures that the management should support the proposed system and its working feasible in the current organizational environment.</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a:t>
            </a:r>
            <a:r>
              <a:rPr lang="en-GB" b="0" dirty="0" err="1"/>
              <a:t>analyzes</a:t>
            </a:r>
            <a:r>
              <a:rPr lang="en-GB" b="0" dirty="0"/>
              <a:t> whether the users will be affected and they accept the modified or new business methods that affect the possible system benefits.</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also ensures that the computer resources and network architecture of candidate system are workable.</a:t>
            </a:r>
          </a:p>
        </p:txBody>
      </p:sp>
    </p:spTree>
    <p:extLst>
      <p:ext uri="{BB962C8B-B14F-4D97-AF65-F5344CB8AC3E}">
        <p14:creationId xmlns:p14="http://schemas.microsoft.com/office/powerpoint/2010/main" val="1472886306"/>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E27B-9B78-EAC5-66B7-526BB2D5D302}"/>
              </a:ext>
            </a:extLst>
          </p:cNvPr>
          <p:cNvSpPr>
            <a:spLocks noGrp="1"/>
          </p:cNvSpPr>
          <p:nvPr>
            <p:ph type="title"/>
          </p:nvPr>
        </p:nvSpPr>
        <p:spPr>
          <a:xfrm>
            <a:off x="685800" y="4509120"/>
            <a:ext cx="7772400" cy="1362075"/>
          </a:xfrm>
        </p:spPr>
        <p:txBody>
          <a:bodyPr/>
          <a:lstStyle/>
          <a:p>
            <a:r>
              <a:rPr lang="en-GB" cap="none" dirty="0"/>
              <a:t>Systems and Computer Based Systems</a:t>
            </a:r>
          </a:p>
        </p:txBody>
      </p:sp>
      <p:sp>
        <p:nvSpPr>
          <p:cNvPr id="3" name="Text Placeholder 2">
            <a:extLst>
              <a:ext uri="{FF2B5EF4-FFF2-40B4-BE49-F238E27FC236}">
                <a16:creationId xmlns:a16="http://schemas.microsoft.com/office/drawing/2014/main" id="{4DFE8F9F-D26C-99F9-AC4D-D35B903279C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953112554"/>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D0BB-B747-D26B-D5A7-3E9359DFE10E}"/>
              </a:ext>
            </a:extLst>
          </p:cNvPr>
          <p:cNvSpPr>
            <a:spLocks noGrp="1"/>
          </p:cNvSpPr>
          <p:nvPr>
            <p:ph type="title"/>
          </p:nvPr>
        </p:nvSpPr>
        <p:spPr>
          <a:xfrm>
            <a:off x="755576" y="548681"/>
            <a:ext cx="8018512" cy="685800"/>
          </a:xfrm>
        </p:spPr>
        <p:txBody>
          <a:bodyPr/>
          <a:lstStyle/>
          <a:p>
            <a:r>
              <a:rPr lang="en-GB" dirty="0"/>
              <a:t>User and time related Feasibility</a:t>
            </a:r>
          </a:p>
        </p:txBody>
      </p:sp>
      <p:sp>
        <p:nvSpPr>
          <p:cNvPr id="4" name="Date Placeholder 3">
            <a:extLst>
              <a:ext uri="{FF2B5EF4-FFF2-40B4-BE49-F238E27FC236}">
                <a16:creationId xmlns:a16="http://schemas.microsoft.com/office/drawing/2014/main" id="{313136A5-A8AF-2227-C40C-D40A1035350E}"/>
              </a:ext>
            </a:extLst>
          </p:cNvPr>
          <p:cNvSpPr>
            <a:spLocks noGrp="1"/>
          </p:cNvSpPr>
          <p:nvPr>
            <p:ph type="dt" sz="half" idx="10"/>
          </p:nvPr>
        </p:nvSpPr>
        <p:spPr>
          <a:xfrm>
            <a:off x="5508104" y="111548"/>
            <a:ext cx="3121968"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3715CEC-3EDA-CE2C-8AB8-8E71486F327A}"/>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296C7C35-78F8-1C11-830D-E5286E19305D}"/>
              </a:ext>
            </a:extLst>
          </p:cNvPr>
          <p:cNvSpPr txBox="1"/>
          <p:nvPr/>
        </p:nvSpPr>
        <p:spPr>
          <a:xfrm>
            <a:off x="395536" y="1458106"/>
            <a:ext cx="8234536" cy="4832092"/>
          </a:xfrm>
          <a:prstGeom prst="rect">
            <a:avLst/>
          </a:prstGeom>
          <a:noFill/>
        </p:spPr>
        <p:txBody>
          <a:bodyPr wrap="square">
            <a:spAutoFit/>
          </a:bodyPr>
          <a:lstStyle/>
          <a:p>
            <a:pPr marL="342900" indent="-342900">
              <a:buFont typeface="Arial" panose="020B0604020202020204" pitchFamily="34" charset="0"/>
              <a:buChar char="•"/>
            </a:pPr>
            <a:r>
              <a:rPr lang="en-GB" i="0" dirty="0">
                <a:effectLst/>
                <a:latin typeface="Heebo" pitchFamily="2" charset="-79"/>
                <a:cs typeface="Heebo" pitchFamily="2" charset="-79"/>
              </a:rPr>
              <a:t>User Behavioural Feasibility</a:t>
            </a:r>
          </a:p>
          <a:p>
            <a:pPr marL="800100" lvl="1" indent="-342900">
              <a:buFont typeface="Arial" panose="020B0604020202020204" pitchFamily="34" charset="0"/>
              <a:buChar char="•"/>
            </a:pPr>
            <a:r>
              <a:rPr lang="en-GB" b="0" dirty="0"/>
              <a:t>It evaluates and estimates the user attitude or behaviour towards the development of new system.</a:t>
            </a:r>
          </a:p>
          <a:p>
            <a:pPr marL="800100" lvl="1" indent="-342900">
              <a:buFont typeface="Arial" panose="020B0604020202020204" pitchFamily="34" charset="0"/>
              <a:buChar char="•"/>
            </a:pPr>
            <a:endParaRPr lang="en-GB" b="0" dirty="0"/>
          </a:p>
          <a:p>
            <a:pPr marL="800100" lvl="1" indent="-342900">
              <a:buFont typeface="Arial" panose="020B0604020202020204" pitchFamily="34" charset="0"/>
              <a:buChar char="•"/>
            </a:pPr>
            <a:r>
              <a:rPr lang="en-GB" b="0" dirty="0"/>
              <a:t>It helps in determining if the system requires special effort to educate, retrain, transfer, and changes in employee’s job status on new ways of conducting business.</a:t>
            </a:r>
          </a:p>
          <a:p>
            <a:endParaRPr lang="en-GB" b="0" dirty="0"/>
          </a:p>
          <a:p>
            <a:pPr marL="342900" indent="-342900">
              <a:buFont typeface="Arial" panose="020B0604020202020204" pitchFamily="34" charset="0"/>
              <a:buChar char="•"/>
            </a:pPr>
            <a:r>
              <a:rPr lang="en-GB" i="0" dirty="0">
                <a:effectLst/>
                <a:latin typeface="Heebo" pitchFamily="2" charset="-79"/>
                <a:cs typeface="Heebo" pitchFamily="2" charset="-79"/>
              </a:rPr>
              <a:t>Schedule Feasibility</a:t>
            </a:r>
          </a:p>
          <a:p>
            <a:pPr marL="800100" lvl="1" indent="-342900">
              <a:buFont typeface="Arial" panose="020B0604020202020204" pitchFamily="34" charset="0"/>
              <a:buChar char="•"/>
            </a:pPr>
            <a:r>
              <a:rPr lang="en-GB" b="0" dirty="0"/>
              <a:t>It ensures that the project should be completed within given time constraint or schedule.</a:t>
            </a:r>
          </a:p>
          <a:p>
            <a:pPr marL="800100" lvl="1" indent="-342900">
              <a:buFont typeface="Arial" panose="020B0604020202020204" pitchFamily="34" charset="0"/>
              <a:buChar char="•"/>
            </a:pPr>
            <a:endParaRPr lang="en-GB" b="0" dirty="0"/>
          </a:p>
          <a:p>
            <a:pPr marL="800100" lvl="1" indent="-342900">
              <a:buFont typeface="Arial" panose="020B0604020202020204" pitchFamily="34" charset="0"/>
              <a:buChar char="•"/>
            </a:pPr>
            <a:r>
              <a:rPr lang="en-GB" b="0" dirty="0"/>
              <a:t>It also verifies and validates whether the deadlines of project are reasonable or not.</a:t>
            </a:r>
          </a:p>
        </p:txBody>
      </p:sp>
    </p:spTree>
    <p:extLst>
      <p:ext uri="{BB962C8B-B14F-4D97-AF65-F5344CB8AC3E}">
        <p14:creationId xmlns:p14="http://schemas.microsoft.com/office/powerpoint/2010/main" val="3228903647"/>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D8F0-8F1B-A017-83A1-7F28B3F2602B}"/>
              </a:ext>
            </a:extLst>
          </p:cNvPr>
          <p:cNvSpPr>
            <a:spLocks noGrp="1"/>
          </p:cNvSpPr>
          <p:nvPr>
            <p:ph type="title"/>
          </p:nvPr>
        </p:nvSpPr>
        <p:spPr>
          <a:xfrm>
            <a:off x="685800" y="3284984"/>
            <a:ext cx="8206680" cy="1362075"/>
          </a:xfrm>
        </p:spPr>
        <p:txBody>
          <a:bodyPr/>
          <a:lstStyle/>
          <a:p>
            <a:r>
              <a:rPr lang="en-GB" cap="none" dirty="0"/>
              <a:t>2. System Requirements Analysis</a:t>
            </a:r>
          </a:p>
        </p:txBody>
      </p:sp>
      <p:sp>
        <p:nvSpPr>
          <p:cNvPr id="4" name="Text Placeholder 2">
            <a:extLst>
              <a:ext uri="{FF2B5EF4-FFF2-40B4-BE49-F238E27FC236}">
                <a16:creationId xmlns:a16="http://schemas.microsoft.com/office/drawing/2014/main" id="{8A90AAA8-3B61-1A56-524F-7018540BB9DD}"/>
              </a:ext>
            </a:extLst>
          </p:cNvPr>
          <p:cNvSpPr txBox="1">
            <a:spLocks/>
          </p:cNvSpPr>
          <p:nvPr/>
        </p:nvSpPr>
        <p:spPr bwMode="auto">
          <a:xfrm>
            <a:off x="1187624" y="4449037"/>
            <a:ext cx="5904656" cy="3960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Clr>
                <a:srgbClr val="CC0000"/>
              </a:buClr>
              <a:buNone/>
              <a:defRPr sz="2000" b="0" i="0">
                <a:solidFill>
                  <a:srgbClr val="003366"/>
                </a:solidFill>
                <a:latin typeface="+mn-lt"/>
                <a:ea typeface="MS PGothic" charset="0"/>
                <a:cs typeface="MS PGothic" charset="0"/>
              </a:defRPr>
            </a:lvl1pPr>
            <a:lvl2pPr marL="457200" indent="0" algn="l" rtl="0" eaLnBrk="0" fontAlgn="base" hangingPunct="0">
              <a:spcBef>
                <a:spcPct val="20000"/>
              </a:spcBef>
              <a:spcAft>
                <a:spcPct val="0"/>
              </a:spcAft>
              <a:buClr>
                <a:srgbClr val="A80000"/>
              </a:buClr>
              <a:buSzPct val="80000"/>
              <a:buFont typeface="Arial"/>
              <a:buNone/>
              <a:defRPr sz="1800" b="0" i="0">
                <a:solidFill>
                  <a:srgbClr val="003366"/>
                </a:solidFill>
                <a:latin typeface="+mn-lt"/>
                <a:ea typeface="MS PGothic" charset="0"/>
                <a:cs typeface="MS PGothic" charset="0"/>
              </a:defRPr>
            </a:lvl2pPr>
            <a:lvl3pPr marL="914400" indent="0" algn="l" rtl="0" eaLnBrk="0" fontAlgn="base" hangingPunct="0">
              <a:spcBef>
                <a:spcPct val="20000"/>
              </a:spcBef>
              <a:spcAft>
                <a:spcPct val="0"/>
              </a:spcAft>
              <a:buSzPct val="60000"/>
              <a:buFont typeface="Arial"/>
              <a:buNone/>
              <a:defRPr sz="1600">
                <a:solidFill>
                  <a:schemeClr val="tx1"/>
                </a:solidFill>
                <a:latin typeface="+mn-lt"/>
                <a:ea typeface="MS PGothic" charset="0"/>
                <a:cs typeface="MS PGothic" charset="0"/>
              </a:defRPr>
            </a:lvl3pPr>
            <a:lvl4pPr marL="1371600" indent="0" algn="l" rtl="0" eaLnBrk="0" fontAlgn="base" hangingPunct="0">
              <a:spcBef>
                <a:spcPct val="20000"/>
              </a:spcBef>
              <a:spcAft>
                <a:spcPct val="0"/>
              </a:spcAft>
              <a:buSzPct val="50000"/>
              <a:buFontTx/>
              <a:buNone/>
              <a:defRPr sz="1400" b="0" i="0" baseline="0">
                <a:solidFill>
                  <a:schemeClr val="tx1"/>
                </a:solidFill>
                <a:latin typeface="+mn-lt"/>
                <a:ea typeface="MS PGothic" charset="0"/>
                <a:cs typeface="MS PGothic" charset="0"/>
              </a:defRPr>
            </a:lvl4pPr>
            <a:lvl5pPr marL="1828800" indent="0" algn="l" rtl="0" eaLnBrk="0" fontAlgn="base" hangingPunct="0">
              <a:spcBef>
                <a:spcPct val="20000"/>
              </a:spcBef>
              <a:spcAft>
                <a:spcPct val="0"/>
              </a:spcAft>
              <a:buNone/>
              <a:defRPr sz="1400" b="0" i="0">
                <a:solidFill>
                  <a:schemeClr val="tx1"/>
                </a:solidFill>
                <a:latin typeface="+mn-lt"/>
                <a:ea typeface="MS PGothic" charset="0"/>
                <a:cs typeface="MS PGothic" charset="0"/>
              </a:defRPr>
            </a:lvl5pPr>
            <a:lvl6pPr marL="22860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6pPr>
            <a:lvl7pPr marL="27432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7pPr>
            <a:lvl8pPr marL="32004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8pPr>
            <a:lvl9pPr marL="36576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9pPr>
          </a:lstStyle>
          <a:p>
            <a:r>
              <a:rPr lang="en-GB" kern="0" dirty="0">
                <a:solidFill>
                  <a:srgbClr val="000000"/>
                </a:solidFill>
                <a:latin typeface="Heebo" pitchFamily="2" charset="-79"/>
                <a:cs typeface="Heebo" pitchFamily="2" charset="-79"/>
              </a:rPr>
              <a:t>To produce System Design Specification </a:t>
            </a:r>
          </a:p>
        </p:txBody>
      </p:sp>
    </p:spTree>
    <p:extLst>
      <p:ext uri="{BB962C8B-B14F-4D97-AF65-F5344CB8AC3E}">
        <p14:creationId xmlns:p14="http://schemas.microsoft.com/office/powerpoint/2010/main" val="1770649025"/>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4968F-1F45-D1A3-0F00-DB068B0C8CE3}"/>
              </a:ext>
            </a:extLst>
          </p:cNvPr>
          <p:cNvSpPr>
            <a:spLocks noGrp="1"/>
          </p:cNvSpPr>
          <p:nvPr>
            <p:ph type="title"/>
          </p:nvPr>
        </p:nvSpPr>
        <p:spPr/>
        <p:txBody>
          <a:bodyPr/>
          <a:lstStyle/>
          <a:p>
            <a:r>
              <a:rPr lang="en-GB" dirty="0"/>
              <a:t>Ideal SRS Document</a:t>
            </a:r>
          </a:p>
        </p:txBody>
      </p:sp>
      <p:sp>
        <p:nvSpPr>
          <p:cNvPr id="5" name="Content Placeholder 4">
            <a:extLst>
              <a:ext uri="{FF2B5EF4-FFF2-40B4-BE49-F238E27FC236}">
                <a16:creationId xmlns:a16="http://schemas.microsoft.com/office/drawing/2014/main" id="{F6C935B0-1BF5-944C-3759-63715960E058}"/>
              </a:ext>
            </a:extLst>
          </p:cNvPr>
          <p:cNvSpPr>
            <a:spLocks noGrp="1"/>
          </p:cNvSpPr>
          <p:nvPr>
            <p:ph idx="1"/>
          </p:nvPr>
        </p:nvSpPr>
        <p:spPr>
          <a:xfrm>
            <a:off x="611560" y="1772816"/>
            <a:ext cx="8234536" cy="4176464"/>
          </a:xfrm>
        </p:spPr>
        <p:txBody>
          <a:bodyPr/>
          <a:lstStyle/>
          <a:p>
            <a:pPr marL="342900" indent="-342900">
              <a:buFont typeface="Arial" panose="020B0604020202020204" pitchFamily="34" charset="0"/>
              <a:buChar char="•"/>
            </a:pPr>
            <a:r>
              <a:rPr lang="en-GB" dirty="0"/>
              <a:t>C</a:t>
            </a:r>
            <a:r>
              <a:rPr lang="en-GB" b="0" dirty="0"/>
              <a:t>omplete, Unambiguous, and </a:t>
            </a:r>
            <a:r>
              <a:rPr lang="en-GB" b="0" dirty="0">
                <a:solidFill>
                  <a:srgbClr val="FF0000"/>
                </a:solidFill>
              </a:rPr>
              <a:t>Jargon-free</a:t>
            </a:r>
            <a:r>
              <a:rPr lang="en-GB" b="0" dirty="0"/>
              <a:t>.</a:t>
            </a:r>
          </a:p>
          <a:p>
            <a:pPr marL="342900" indent="-342900">
              <a:buFont typeface="Arial" panose="020B0604020202020204" pitchFamily="34" charset="0"/>
              <a:buChar char="•"/>
            </a:pPr>
            <a:r>
              <a:rPr lang="en-GB" dirty="0"/>
              <a:t>S</a:t>
            </a:r>
            <a:r>
              <a:rPr lang="en-GB" b="0" dirty="0"/>
              <a:t>pecify operational, tactical, and strategic information requirements.</a:t>
            </a:r>
          </a:p>
          <a:p>
            <a:pPr marL="342900" indent="-342900">
              <a:buFont typeface="Arial" panose="020B0604020202020204" pitchFamily="34" charset="0"/>
              <a:buChar char="•"/>
            </a:pPr>
            <a:r>
              <a:rPr lang="en-GB" dirty="0"/>
              <a:t>S</a:t>
            </a:r>
            <a:r>
              <a:rPr lang="en-GB" b="0" dirty="0"/>
              <a:t>olve possible disputes between users and analyst.</a:t>
            </a:r>
          </a:p>
          <a:p>
            <a:pPr marL="342900" indent="-342900">
              <a:buFont typeface="Arial" panose="020B0604020202020204" pitchFamily="34" charset="0"/>
              <a:buChar char="•"/>
            </a:pPr>
            <a:r>
              <a:rPr lang="en-GB" b="0" dirty="0"/>
              <a:t>Clear and accurate requirements</a:t>
            </a:r>
          </a:p>
          <a:p>
            <a:pPr marL="342900" indent="-342900">
              <a:buFont typeface="Arial" panose="020B0604020202020204" pitchFamily="34" charset="0"/>
              <a:buChar char="•"/>
            </a:pPr>
            <a:r>
              <a:rPr lang="en-GB" dirty="0"/>
              <a:t>U</a:t>
            </a:r>
            <a:r>
              <a:rPr lang="en-GB" b="0" dirty="0"/>
              <a:t>se </a:t>
            </a:r>
            <a:r>
              <a:rPr lang="en-GB" b="0" dirty="0">
                <a:solidFill>
                  <a:srgbClr val="FF0000"/>
                </a:solidFill>
              </a:rPr>
              <a:t>graphical aids (later) </a:t>
            </a:r>
            <a:r>
              <a:rPr lang="en-GB" dirty="0"/>
              <a:t>to </a:t>
            </a:r>
            <a:r>
              <a:rPr lang="en-GB" b="0" dirty="0"/>
              <a:t>simplify understanding of design.</a:t>
            </a:r>
          </a:p>
          <a:p>
            <a:endParaRPr lang="en-GB" dirty="0"/>
          </a:p>
        </p:txBody>
      </p:sp>
    </p:spTree>
    <p:extLst>
      <p:ext uri="{BB962C8B-B14F-4D97-AF65-F5344CB8AC3E}">
        <p14:creationId xmlns:p14="http://schemas.microsoft.com/office/powerpoint/2010/main" val="3251980949"/>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3FE0D-5DCF-72E8-EF6E-BACBDFEB0C56}"/>
              </a:ext>
            </a:extLst>
          </p:cNvPr>
          <p:cNvSpPr>
            <a:spLocks noGrp="1"/>
          </p:cNvSpPr>
          <p:nvPr>
            <p:ph type="title"/>
          </p:nvPr>
        </p:nvSpPr>
        <p:spPr>
          <a:xfrm>
            <a:off x="1378024" y="476672"/>
            <a:ext cx="7370440" cy="685800"/>
          </a:xfrm>
        </p:spPr>
        <p:txBody>
          <a:bodyPr/>
          <a:lstStyle/>
          <a:p>
            <a:r>
              <a:rPr lang="en-GB" dirty="0"/>
              <a:t>The common analysis paradigms</a:t>
            </a:r>
          </a:p>
        </p:txBody>
      </p:sp>
      <p:sp>
        <p:nvSpPr>
          <p:cNvPr id="5" name="Content Placeholder 4">
            <a:extLst>
              <a:ext uri="{FF2B5EF4-FFF2-40B4-BE49-F238E27FC236}">
                <a16:creationId xmlns:a16="http://schemas.microsoft.com/office/drawing/2014/main" id="{1B5B8211-2D8B-AB11-57CD-A047870B61C5}"/>
              </a:ext>
            </a:extLst>
          </p:cNvPr>
          <p:cNvSpPr>
            <a:spLocks noGrp="1"/>
          </p:cNvSpPr>
          <p:nvPr>
            <p:ph idx="1"/>
          </p:nvPr>
        </p:nvSpPr>
        <p:spPr>
          <a:xfrm>
            <a:off x="395536" y="1556792"/>
            <a:ext cx="8352928" cy="4680520"/>
          </a:xfrm>
        </p:spPr>
        <p:txBody>
          <a:bodyPr/>
          <a:lstStyle/>
          <a:p>
            <a:r>
              <a:rPr lang="en-GB" cap="none" dirty="0"/>
              <a:t>System Requirements Analysis refers to activities that </a:t>
            </a:r>
            <a:r>
              <a:rPr lang="en-GB" b="1" dirty="0"/>
              <a:t>understand, describe and communicate the system to be built</a:t>
            </a:r>
            <a:r>
              <a:rPr lang="en-GB" dirty="0"/>
              <a:t> by means of </a:t>
            </a:r>
            <a:r>
              <a:rPr lang="en-GB" b="1" dirty="0"/>
              <a:t>various tools </a:t>
            </a:r>
          </a:p>
          <a:p>
            <a:r>
              <a:rPr lang="en-GB" b="0" dirty="0"/>
              <a:t>Mostly </a:t>
            </a:r>
            <a:r>
              <a:rPr lang="en-GB" b="1" dirty="0"/>
              <a:t>graphical tools </a:t>
            </a:r>
            <a:r>
              <a:rPr lang="en-GB" dirty="0"/>
              <a:t>are used to </a:t>
            </a:r>
            <a:r>
              <a:rPr lang="en-GB" b="0" dirty="0"/>
              <a:t>analyse and refine the objectives of an existing system and develop a new system specification which can be easily understandable by user.</a:t>
            </a:r>
          </a:p>
          <a:p>
            <a:r>
              <a:rPr lang="en-GB" dirty="0"/>
              <a:t>The most common analysis paradigms is </a:t>
            </a:r>
            <a:r>
              <a:rPr lang="en-GB" b="1" dirty="0"/>
              <a:t>Structured analysis (</a:t>
            </a:r>
            <a:r>
              <a:rPr lang="en-GB" dirty="0"/>
              <a:t>process-oriented approach) (now days OOD is also popular)</a:t>
            </a:r>
          </a:p>
        </p:txBody>
      </p:sp>
      <p:sp>
        <p:nvSpPr>
          <p:cNvPr id="2" name="Date Placeholder 1">
            <a:extLst>
              <a:ext uri="{FF2B5EF4-FFF2-40B4-BE49-F238E27FC236}">
                <a16:creationId xmlns:a16="http://schemas.microsoft.com/office/drawing/2014/main" id="{06CFFD6C-EC9F-6125-258E-AED3F0F53C23}"/>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D451E1E2-A7E5-8B3A-A681-40A4D3854983}"/>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361347483"/>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CF036F-C92F-44C5-043B-F79035E59B0F}"/>
              </a:ext>
            </a:extLst>
          </p:cNvPr>
          <p:cNvSpPr>
            <a:spLocks noGrp="1"/>
          </p:cNvSpPr>
          <p:nvPr>
            <p:ph type="title"/>
          </p:nvPr>
        </p:nvSpPr>
        <p:spPr/>
        <p:txBody>
          <a:bodyPr/>
          <a:lstStyle/>
          <a:p>
            <a:r>
              <a:rPr lang="en-GB" dirty="0"/>
              <a:t>What is Structured Analysis?</a:t>
            </a:r>
          </a:p>
        </p:txBody>
      </p:sp>
      <p:sp>
        <p:nvSpPr>
          <p:cNvPr id="7" name="TextBox 6">
            <a:extLst>
              <a:ext uri="{FF2B5EF4-FFF2-40B4-BE49-F238E27FC236}">
                <a16:creationId xmlns:a16="http://schemas.microsoft.com/office/drawing/2014/main" id="{19AB412A-29E0-8D10-D95B-BD26B8AB5C1A}"/>
              </a:ext>
            </a:extLst>
          </p:cNvPr>
          <p:cNvSpPr txBox="1"/>
          <p:nvPr/>
        </p:nvSpPr>
        <p:spPr>
          <a:xfrm>
            <a:off x="539552" y="1354117"/>
            <a:ext cx="8215064" cy="4893647"/>
          </a:xfrm>
          <a:prstGeom prst="rect">
            <a:avLst/>
          </a:prstGeom>
          <a:noFill/>
        </p:spPr>
        <p:txBody>
          <a:bodyPr wrap="square">
            <a:spAutoFit/>
          </a:bodyPr>
          <a:lstStyle/>
          <a:p>
            <a:pPr marL="342900" indent="-342900">
              <a:buFont typeface="Arial" panose="020B0604020202020204" pitchFamily="34" charset="0"/>
              <a:buChar char="•"/>
            </a:pPr>
            <a:r>
              <a:rPr lang="en-GB" sz="2400" dirty="0">
                <a:solidFill>
                  <a:srgbClr val="003366"/>
                </a:solidFill>
                <a:latin typeface="+mn-lt"/>
              </a:rPr>
              <a:t>Structured Analysis </a:t>
            </a:r>
            <a:r>
              <a:rPr lang="en-GB" sz="2400" b="0" dirty="0">
                <a:solidFill>
                  <a:srgbClr val="003366"/>
                </a:solidFill>
                <a:latin typeface="+mn-lt"/>
              </a:rPr>
              <a:t>is a development method that allows the analyst to understand the system and its activities in a logical way.</a:t>
            </a:r>
          </a:p>
          <a:p>
            <a:pPr marL="342900" indent="-342900">
              <a:buFont typeface="Arial" panose="020B0604020202020204" pitchFamily="34" charset="0"/>
              <a:buChar char="•"/>
            </a:pPr>
            <a:r>
              <a:rPr lang="en-GB" sz="2400" b="0" dirty="0">
                <a:solidFill>
                  <a:srgbClr val="003366"/>
                </a:solidFill>
                <a:latin typeface="+mn-lt"/>
              </a:rPr>
              <a:t>It is a systematic process-oriented approach, which has following attributes −</a:t>
            </a:r>
          </a:p>
          <a:p>
            <a:pPr marL="800100" lvl="1" indent="-342900">
              <a:buFont typeface="Arial" panose="020B0604020202020204" pitchFamily="34" charset="0"/>
              <a:buChar char="•"/>
            </a:pPr>
            <a:r>
              <a:rPr lang="en-GB" sz="2400" b="0" dirty="0">
                <a:solidFill>
                  <a:srgbClr val="003366"/>
                </a:solidFill>
                <a:latin typeface="+mn-lt"/>
              </a:rPr>
              <a:t>It is graphic (Data flow diagram) which specifies the presentation of application.</a:t>
            </a:r>
          </a:p>
          <a:p>
            <a:pPr marL="800100" lvl="1" indent="-342900">
              <a:buFont typeface="Arial" panose="020B0604020202020204" pitchFamily="34" charset="0"/>
              <a:buChar char="•"/>
            </a:pPr>
            <a:r>
              <a:rPr lang="en-GB" sz="2400" b="0" dirty="0">
                <a:solidFill>
                  <a:srgbClr val="003366"/>
                </a:solidFill>
                <a:latin typeface="+mn-lt"/>
              </a:rPr>
              <a:t>It divides the processes so that it gives a clear picture of system flow.</a:t>
            </a:r>
          </a:p>
          <a:p>
            <a:pPr marL="800100" lvl="1" indent="-342900">
              <a:buFont typeface="Arial" panose="020B0604020202020204" pitchFamily="34" charset="0"/>
              <a:buChar char="•"/>
            </a:pPr>
            <a:r>
              <a:rPr lang="en-GB" sz="2400" b="0" dirty="0">
                <a:solidFill>
                  <a:srgbClr val="003366"/>
                </a:solidFill>
                <a:latin typeface="+mn-lt"/>
              </a:rPr>
              <a:t>It is logical rather than physical i.e., the elements of system do not depend on vendor or hardware.</a:t>
            </a:r>
          </a:p>
          <a:p>
            <a:pPr marL="800100" lvl="1" indent="-342900">
              <a:buFont typeface="Arial" panose="020B0604020202020204" pitchFamily="34" charset="0"/>
              <a:buChar char="•"/>
            </a:pPr>
            <a:r>
              <a:rPr lang="en-GB" sz="2400" b="0" dirty="0">
                <a:solidFill>
                  <a:srgbClr val="003366"/>
                </a:solidFill>
                <a:latin typeface="+mn-lt"/>
              </a:rPr>
              <a:t>It is an approach that works from high-level overviews to lower-level details.</a:t>
            </a:r>
          </a:p>
        </p:txBody>
      </p:sp>
      <p:sp>
        <p:nvSpPr>
          <p:cNvPr id="8" name="Date Placeholder 7">
            <a:extLst>
              <a:ext uri="{FF2B5EF4-FFF2-40B4-BE49-F238E27FC236}">
                <a16:creationId xmlns:a16="http://schemas.microsoft.com/office/drawing/2014/main" id="{46BE1D9C-F069-DC79-BFC9-48903D79828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9" name="Footer Placeholder 8">
            <a:extLst>
              <a:ext uri="{FF2B5EF4-FFF2-40B4-BE49-F238E27FC236}">
                <a16:creationId xmlns:a16="http://schemas.microsoft.com/office/drawing/2014/main" id="{4519C393-D4FC-ED70-FEBB-3717DDDDCC87}"/>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820081994"/>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84E8-0642-00FE-3B63-188AB46D79C5}"/>
              </a:ext>
            </a:extLst>
          </p:cNvPr>
          <p:cNvSpPr>
            <a:spLocks noGrp="1"/>
          </p:cNvSpPr>
          <p:nvPr>
            <p:ph type="title"/>
          </p:nvPr>
        </p:nvSpPr>
        <p:spPr/>
        <p:txBody>
          <a:bodyPr/>
          <a:lstStyle/>
          <a:p>
            <a:r>
              <a:rPr lang="en-GB" dirty="0"/>
              <a:t>Structured Analysis Tools</a:t>
            </a:r>
          </a:p>
        </p:txBody>
      </p:sp>
      <p:pic>
        <p:nvPicPr>
          <p:cNvPr id="6" name="Content Placeholder 5">
            <a:extLst>
              <a:ext uri="{FF2B5EF4-FFF2-40B4-BE49-F238E27FC236}">
                <a16:creationId xmlns:a16="http://schemas.microsoft.com/office/drawing/2014/main" id="{9B4D02A3-F825-D07F-4346-501E00C06E80}"/>
              </a:ext>
            </a:extLst>
          </p:cNvPr>
          <p:cNvPicPr>
            <a:picLocks noGrp="1" noChangeAspect="1"/>
          </p:cNvPicPr>
          <p:nvPr>
            <p:ph idx="1"/>
          </p:nvPr>
        </p:nvPicPr>
        <p:blipFill>
          <a:blip r:embed="rId2"/>
          <a:stretch>
            <a:fillRect/>
          </a:stretch>
        </p:blipFill>
        <p:spPr>
          <a:xfrm>
            <a:off x="679558" y="1556792"/>
            <a:ext cx="7946504" cy="4622216"/>
          </a:xfrm>
          <a:prstGeom prst="rect">
            <a:avLst/>
          </a:prstGeom>
          <a:solidFill>
            <a:schemeClr val="bg1"/>
          </a:solidFill>
        </p:spPr>
      </p:pic>
      <p:sp>
        <p:nvSpPr>
          <p:cNvPr id="4" name="Date Placeholder 3">
            <a:extLst>
              <a:ext uri="{FF2B5EF4-FFF2-40B4-BE49-F238E27FC236}">
                <a16:creationId xmlns:a16="http://schemas.microsoft.com/office/drawing/2014/main" id="{F29D0117-3412-2F6F-2207-DF266EE1107A}"/>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D008B138-4AC2-D428-D9C6-D6348B32F1B0}"/>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3" name="Rectangle 2">
            <a:extLst>
              <a:ext uri="{FF2B5EF4-FFF2-40B4-BE49-F238E27FC236}">
                <a16:creationId xmlns:a16="http://schemas.microsoft.com/office/drawing/2014/main" id="{637B1D73-3407-77BF-BBBD-9B6CACD97DD5}"/>
              </a:ext>
            </a:extLst>
          </p:cNvPr>
          <p:cNvSpPr/>
          <p:nvPr/>
        </p:nvSpPr>
        <p:spPr bwMode="auto">
          <a:xfrm>
            <a:off x="2987824" y="1628800"/>
            <a:ext cx="3240360" cy="432048"/>
          </a:xfrm>
          <a:prstGeom prst="rect">
            <a:avLst/>
          </a:prstGeom>
          <a:solidFill>
            <a:srgbClr val="92D050">
              <a:alpha val="2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8" name="TextBox 7">
            <a:extLst>
              <a:ext uri="{FF2B5EF4-FFF2-40B4-BE49-F238E27FC236}">
                <a16:creationId xmlns:a16="http://schemas.microsoft.com/office/drawing/2014/main" id="{B764458B-35E0-FC8C-F313-ADD0A4F94C80}"/>
              </a:ext>
            </a:extLst>
          </p:cNvPr>
          <p:cNvSpPr txBox="1"/>
          <p:nvPr/>
        </p:nvSpPr>
        <p:spPr>
          <a:xfrm>
            <a:off x="3007271" y="2636912"/>
            <a:ext cx="3220913" cy="369332"/>
          </a:xfrm>
          <a:prstGeom prst="rect">
            <a:avLst/>
          </a:prstGeom>
          <a:solidFill>
            <a:srgbClr val="92D050"/>
          </a:solidFill>
        </p:spPr>
        <p:txBody>
          <a:bodyPr wrap="square">
            <a:spAutoFit/>
          </a:bodyPr>
          <a:lstStyle/>
          <a:p>
            <a:r>
              <a:rPr lang="en-GB" sz="1800" dirty="0"/>
              <a:t>Entity relationship models</a:t>
            </a:r>
          </a:p>
        </p:txBody>
      </p:sp>
      <p:sp>
        <p:nvSpPr>
          <p:cNvPr id="10" name="TextBox 9">
            <a:extLst>
              <a:ext uri="{FF2B5EF4-FFF2-40B4-BE49-F238E27FC236}">
                <a16:creationId xmlns:a16="http://schemas.microsoft.com/office/drawing/2014/main" id="{0DAB0A60-214C-CEFB-423A-B22CCCB0755A}"/>
              </a:ext>
            </a:extLst>
          </p:cNvPr>
          <p:cNvSpPr txBox="1"/>
          <p:nvPr/>
        </p:nvSpPr>
        <p:spPr>
          <a:xfrm>
            <a:off x="3212650" y="3543130"/>
            <a:ext cx="2880320" cy="369332"/>
          </a:xfrm>
          <a:prstGeom prst="rect">
            <a:avLst/>
          </a:prstGeom>
          <a:solidFill>
            <a:schemeClr val="bg1"/>
          </a:solidFill>
        </p:spPr>
        <p:txBody>
          <a:bodyPr wrap="square">
            <a:spAutoFit/>
          </a:bodyPr>
          <a:lstStyle/>
          <a:p>
            <a:r>
              <a:rPr lang="en-GB" sz="1800" dirty="0"/>
              <a:t>Process specifications</a:t>
            </a:r>
          </a:p>
        </p:txBody>
      </p:sp>
      <p:sp>
        <p:nvSpPr>
          <p:cNvPr id="12" name="TextBox 11">
            <a:extLst>
              <a:ext uri="{FF2B5EF4-FFF2-40B4-BE49-F238E27FC236}">
                <a16:creationId xmlns:a16="http://schemas.microsoft.com/office/drawing/2014/main" id="{CE03B998-C5A6-957E-2043-FEA27135B98A}"/>
              </a:ext>
            </a:extLst>
          </p:cNvPr>
          <p:cNvSpPr txBox="1"/>
          <p:nvPr/>
        </p:nvSpPr>
        <p:spPr>
          <a:xfrm>
            <a:off x="3536686" y="4581128"/>
            <a:ext cx="2232248" cy="369332"/>
          </a:xfrm>
          <a:prstGeom prst="rect">
            <a:avLst/>
          </a:prstGeom>
          <a:solidFill>
            <a:schemeClr val="bg1"/>
          </a:solidFill>
        </p:spPr>
        <p:txBody>
          <a:bodyPr wrap="square">
            <a:spAutoFit/>
          </a:bodyPr>
          <a:lstStyle/>
          <a:p>
            <a:r>
              <a:rPr lang="en-GB" sz="1800" dirty="0"/>
              <a:t>data dictionaries</a:t>
            </a:r>
          </a:p>
        </p:txBody>
      </p:sp>
    </p:spTree>
    <p:extLst>
      <p:ext uri="{BB962C8B-B14F-4D97-AF65-F5344CB8AC3E}">
        <p14:creationId xmlns:p14="http://schemas.microsoft.com/office/powerpoint/2010/main" val="2263783231"/>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BD7-9536-F606-8126-567D30E24D76}"/>
              </a:ext>
            </a:extLst>
          </p:cNvPr>
          <p:cNvSpPr>
            <a:spLocks noGrp="1"/>
          </p:cNvSpPr>
          <p:nvPr>
            <p:ph type="title"/>
          </p:nvPr>
        </p:nvSpPr>
        <p:spPr/>
        <p:txBody>
          <a:bodyPr/>
          <a:lstStyle/>
          <a:p>
            <a:r>
              <a:rPr lang="en-GB" dirty="0"/>
              <a:t>Data Flow Diagrams (DFD)</a:t>
            </a:r>
          </a:p>
        </p:txBody>
      </p:sp>
      <p:sp>
        <p:nvSpPr>
          <p:cNvPr id="3" name="Content Placeholder 2">
            <a:extLst>
              <a:ext uri="{FF2B5EF4-FFF2-40B4-BE49-F238E27FC236}">
                <a16:creationId xmlns:a16="http://schemas.microsoft.com/office/drawing/2014/main" id="{A0C9B1EE-9F79-0A59-4957-E66BACE531CB}"/>
              </a:ext>
            </a:extLst>
          </p:cNvPr>
          <p:cNvSpPr>
            <a:spLocks noGrp="1"/>
          </p:cNvSpPr>
          <p:nvPr>
            <p:ph idx="1"/>
          </p:nvPr>
        </p:nvSpPr>
        <p:spPr>
          <a:xfrm>
            <a:off x="464467" y="1417948"/>
            <a:ext cx="8215064" cy="4680520"/>
          </a:xfrm>
        </p:spPr>
        <p:txBody>
          <a:bodyPr/>
          <a:lstStyle/>
          <a:p>
            <a:r>
              <a:rPr lang="en-GB" sz="2400" dirty="0"/>
              <a:t>A technique developed by Larry Constantine to express the requirements of system in a graphical form.</a:t>
            </a:r>
          </a:p>
          <a:p>
            <a:pPr lvl="1"/>
            <a:r>
              <a:rPr lang="en-GB" sz="2200" dirty="0"/>
              <a:t>It shows the flow and storage of as well as the processes that respond to and change data. </a:t>
            </a:r>
          </a:p>
          <a:p>
            <a:pPr lvl="1"/>
            <a:r>
              <a:rPr lang="en-GB" sz="2200" dirty="0"/>
              <a:t>It is an initial stage of design phase that functionally divides the requirement specifications down to the lowest level of detail.</a:t>
            </a:r>
          </a:p>
          <a:p>
            <a:pPr lvl="1"/>
            <a:r>
              <a:rPr lang="en-GB" sz="2200" dirty="0"/>
              <a:t>Its graphical nature makes it a good communication tool between user and analyst or analyst and system designer.</a:t>
            </a:r>
          </a:p>
          <a:p>
            <a:pPr lvl="1"/>
            <a:r>
              <a:rPr lang="en-GB" sz="2200" dirty="0"/>
              <a:t>It gives an overview of what data a system processes, what transformations are performed, what data are stored, what results are produced and where they flow.</a:t>
            </a:r>
          </a:p>
        </p:txBody>
      </p:sp>
      <p:sp>
        <p:nvSpPr>
          <p:cNvPr id="4" name="Date Placeholder 3">
            <a:extLst>
              <a:ext uri="{FF2B5EF4-FFF2-40B4-BE49-F238E27FC236}">
                <a16:creationId xmlns:a16="http://schemas.microsoft.com/office/drawing/2014/main" id="{4CE982C4-CA3A-AEB2-B50A-10B2D6FCB7A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06750ED-D53C-F205-8D49-E80162FE1FF9}"/>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375227468"/>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BD7-9536-F606-8126-567D30E24D76}"/>
              </a:ext>
            </a:extLst>
          </p:cNvPr>
          <p:cNvSpPr>
            <a:spLocks noGrp="1"/>
          </p:cNvSpPr>
          <p:nvPr>
            <p:ph type="title"/>
          </p:nvPr>
        </p:nvSpPr>
        <p:spPr/>
        <p:txBody>
          <a:bodyPr/>
          <a:lstStyle/>
          <a:p>
            <a:r>
              <a:rPr lang="en-GB" dirty="0"/>
              <a:t>Basic Elements of DFD</a:t>
            </a:r>
          </a:p>
        </p:txBody>
      </p:sp>
      <p:sp>
        <p:nvSpPr>
          <p:cNvPr id="4" name="Date Placeholder 3">
            <a:extLst>
              <a:ext uri="{FF2B5EF4-FFF2-40B4-BE49-F238E27FC236}">
                <a16:creationId xmlns:a16="http://schemas.microsoft.com/office/drawing/2014/main" id="{4CE982C4-CA3A-AEB2-B50A-10B2D6FCB7A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06750ED-D53C-F205-8D49-E80162FE1FF9}"/>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12" name="Picture 11">
            <a:extLst>
              <a:ext uri="{FF2B5EF4-FFF2-40B4-BE49-F238E27FC236}">
                <a16:creationId xmlns:a16="http://schemas.microsoft.com/office/drawing/2014/main" id="{095F6538-099A-CA25-52A5-2B61A8486114}"/>
              </a:ext>
            </a:extLst>
          </p:cNvPr>
          <p:cNvPicPr>
            <a:picLocks noChangeAspect="1"/>
          </p:cNvPicPr>
          <p:nvPr/>
        </p:nvPicPr>
        <p:blipFill>
          <a:blip r:embed="rId2"/>
          <a:stretch>
            <a:fillRect/>
          </a:stretch>
        </p:blipFill>
        <p:spPr>
          <a:xfrm>
            <a:off x="408850" y="1412776"/>
            <a:ext cx="8221222" cy="4229690"/>
          </a:xfrm>
          <a:prstGeom prst="rect">
            <a:avLst/>
          </a:prstGeom>
        </p:spPr>
      </p:pic>
    </p:spTree>
    <p:extLst>
      <p:ext uri="{BB962C8B-B14F-4D97-AF65-F5344CB8AC3E}">
        <p14:creationId xmlns:p14="http://schemas.microsoft.com/office/powerpoint/2010/main" val="4171998084"/>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BD7-9536-F606-8126-567D30E24D76}"/>
              </a:ext>
            </a:extLst>
          </p:cNvPr>
          <p:cNvSpPr>
            <a:spLocks noGrp="1"/>
          </p:cNvSpPr>
          <p:nvPr>
            <p:ph type="title"/>
          </p:nvPr>
        </p:nvSpPr>
        <p:spPr/>
        <p:txBody>
          <a:bodyPr/>
          <a:lstStyle/>
          <a:p>
            <a:r>
              <a:rPr lang="en-GB" dirty="0"/>
              <a:t>Basic Elements of DFD</a:t>
            </a:r>
          </a:p>
        </p:txBody>
      </p:sp>
      <p:sp>
        <p:nvSpPr>
          <p:cNvPr id="4" name="Date Placeholder 3">
            <a:extLst>
              <a:ext uri="{FF2B5EF4-FFF2-40B4-BE49-F238E27FC236}">
                <a16:creationId xmlns:a16="http://schemas.microsoft.com/office/drawing/2014/main" id="{4CE982C4-CA3A-AEB2-B50A-10B2D6FCB7A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06750ED-D53C-F205-8D49-E80162FE1FF9}"/>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3" name="Picture 2">
            <a:extLst>
              <a:ext uri="{FF2B5EF4-FFF2-40B4-BE49-F238E27FC236}">
                <a16:creationId xmlns:a16="http://schemas.microsoft.com/office/drawing/2014/main" id="{919DF0EF-3044-7EB5-E950-B26D8AB3112D}"/>
              </a:ext>
            </a:extLst>
          </p:cNvPr>
          <p:cNvPicPr>
            <a:picLocks noChangeAspect="1"/>
          </p:cNvPicPr>
          <p:nvPr/>
        </p:nvPicPr>
        <p:blipFill>
          <a:blip r:embed="rId2"/>
          <a:stretch>
            <a:fillRect/>
          </a:stretch>
        </p:blipFill>
        <p:spPr>
          <a:xfrm>
            <a:off x="1259632" y="1598487"/>
            <a:ext cx="7096359" cy="4346825"/>
          </a:xfrm>
          <a:prstGeom prst="rect">
            <a:avLst/>
          </a:prstGeom>
        </p:spPr>
      </p:pic>
    </p:spTree>
    <p:extLst>
      <p:ext uri="{BB962C8B-B14F-4D97-AF65-F5344CB8AC3E}">
        <p14:creationId xmlns:p14="http://schemas.microsoft.com/office/powerpoint/2010/main" val="560382896"/>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BD7-9536-F606-8126-567D30E24D76}"/>
              </a:ext>
            </a:extLst>
          </p:cNvPr>
          <p:cNvSpPr>
            <a:spLocks noGrp="1"/>
          </p:cNvSpPr>
          <p:nvPr>
            <p:ph type="title"/>
          </p:nvPr>
        </p:nvSpPr>
        <p:spPr/>
        <p:txBody>
          <a:bodyPr/>
          <a:lstStyle/>
          <a:p>
            <a:r>
              <a:rPr lang="en-GB" dirty="0"/>
              <a:t>An Example of DFD</a:t>
            </a:r>
          </a:p>
        </p:txBody>
      </p:sp>
      <p:sp>
        <p:nvSpPr>
          <p:cNvPr id="4" name="Date Placeholder 3">
            <a:extLst>
              <a:ext uri="{FF2B5EF4-FFF2-40B4-BE49-F238E27FC236}">
                <a16:creationId xmlns:a16="http://schemas.microsoft.com/office/drawing/2014/main" id="{4CE982C4-CA3A-AEB2-B50A-10B2D6FCB7A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06750ED-D53C-F205-8D49-E80162FE1FF9}"/>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10" name="Content Placeholder 9">
            <a:extLst>
              <a:ext uri="{FF2B5EF4-FFF2-40B4-BE49-F238E27FC236}">
                <a16:creationId xmlns:a16="http://schemas.microsoft.com/office/drawing/2014/main" id="{BA110956-AA72-8456-7819-FD918B26F026}"/>
              </a:ext>
            </a:extLst>
          </p:cNvPr>
          <p:cNvPicPr>
            <a:picLocks noGrp="1" noChangeAspect="1"/>
          </p:cNvPicPr>
          <p:nvPr>
            <p:ph idx="1"/>
          </p:nvPr>
        </p:nvPicPr>
        <p:blipFill>
          <a:blip r:embed="rId2"/>
          <a:stretch>
            <a:fillRect/>
          </a:stretch>
        </p:blipFill>
        <p:spPr>
          <a:xfrm>
            <a:off x="2218184" y="1463551"/>
            <a:ext cx="5813375" cy="4679950"/>
          </a:xfrm>
          <a:prstGeom prst="rect">
            <a:avLst/>
          </a:prstGeom>
        </p:spPr>
      </p:pic>
    </p:spTree>
    <p:extLst>
      <p:ext uri="{BB962C8B-B14F-4D97-AF65-F5344CB8AC3E}">
        <p14:creationId xmlns:p14="http://schemas.microsoft.com/office/powerpoint/2010/main" val="705911778"/>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929D-97F8-7A14-83F4-8FC421D51498}"/>
              </a:ext>
            </a:extLst>
          </p:cNvPr>
          <p:cNvSpPr>
            <a:spLocks noGrp="1"/>
          </p:cNvSpPr>
          <p:nvPr>
            <p:ph type="title"/>
          </p:nvPr>
        </p:nvSpPr>
        <p:spPr/>
        <p:txBody>
          <a:bodyPr/>
          <a:lstStyle/>
          <a:p>
            <a:r>
              <a:rPr lang="en-GB" dirty="0"/>
              <a:t>What is a System?</a:t>
            </a:r>
          </a:p>
        </p:txBody>
      </p:sp>
      <p:sp>
        <p:nvSpPr>
          <p:cNvPr id="3" name="Content Placeholder 2">
            <a:extLst>
              <a:ext uri="{FF2B5EF4-FFF2-40B4-BE49-F238E27FC236}">
                <a16:creationId xmlns:a16="http://schemas.microsoft.com/office/drawing/2014/main" id="{274FED80-5864-8863-1732-1D3A9AAE8919}"/>
              </a:ext>
            </a:extLst>
          </p:cNvPr>
          <p:cNvSpPr>
            <a:spLocks noGrp="1"/>
          </p:cNvSpPr>
          <p:nvPr>
            <p:ph idx="1"/>
          </p:nvPr>
        </p:nvSpPr>
        <p:spPr/>
        <p:txBody>
          <a:bodyPr/>
          <a:lstStyle/>
          <a:p>
            <a:r>
              <a:rPr lang="en-GB" dirty="0"/>
              <a:t>The word System is derived from Greek word Systema, which means an organized relationship between any set of components to achieve some common cause or objective.</a:t>
            </a:r>
          </a:p>
          <a:p>
            <a:endParaRPr lang="en-GB" dirty="0"/>
          </a:p>
          <a:p>
            <a:r>
              <a:rPr lang="en-GB" dirty="0"/>
              <a:t>A system is “an orderly grouping of interdependent components linked together according to a plan to achieve a specific goal.”</a:t>
            </a:r>
          </a:p>
        </p:txBody>
      </p:sp>
      <p:sp>
        <p:nvSpPr>
          <p:cNvPr id="4" name="Date Placeholder 3">
            <a:extLst>
              <a:ext uri="{FF2B5EF4-FFF2-40B4-BE49-F238E27FC236}">
                <a16:creationId xmlns:a16="http://schemas.microsoft.com/office/drawing/2014/main" id="{58AF00F7-E857-352B-7A38-0F52B73D162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C31BF01D-F29B-6875-2195-9D24D9287D21}"/>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2744970769"/>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BD7-9536-F606-8126-567D30E24D76}"/>
              </a:ext>
            </a:extLst>
          </p:cNvPr>
          <p:cNvSpPr>
            <a:spLocks noGrp="1"/>
          </p:cNvSpPr>
          <p:nvPr>
            <p:ph type="title"/>
          </p:nvPr>
        </p:nvSpPr>
        <p:spPr>
          <a:xfrm>
            <a:off x="1403648" y="544911"/>
            <a:ext cx="7442448" cy="685800"/>
          </a:xfrm>
        </p:spPr>
        <p:txBody>
          <a:bodyPr/>
          <a:lstStyle/>
          <a:p>
            <a:r>
              <a:rPr lang="en-GB" dirty="0"/>
              <a:t>Entity-relationship diagram (ERD) </a:t>
            </a:r>
          </a:p>
        </p:txBody>
      </p:sp>
      <p:sp>
        <p:nvSpPr>
          <p:cNvPr id="4" name="Date Placeholder 3">
            <a:extLst>
              <a:ext uri="{FF2B5EF4-FFF2-40B4-BE49-F238E27FC236}">
                <a16:creationId xmlns:a16="http://schemas.microsoft.com/office/drawing/2014/main" id="{4CE982C4-CA3A-AEB2-B50A-10B2D6FCB7A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06750ED-D53C-F205-8D49-E80162FE1FF9}"/>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3" name="Content Placeholder 2">
            <a:extLst>
              <a:ext uri="{FF2B5EF4-FFF2-40B4-BE49-F238E27FC236}">
                <a16:creationId xmlns:a16="http://schemas.microsoft.com/office/drawing/2014/main" id="{2BED4419-21E6-6224-59E3-F796E67D8FF8}"/>
              </a:ext>
            </a:extLst>
          </p:cNvPr>
          <p:cNvSpPr>
            <a:spLocks noGrp="1"/>
          </p:cNvSpPr>
          <p:nvPr>
            <p:ph idx="1"/>
          </p:nvPr>
        </p:nvSpPr>
        <p:spPr/>
        <p:txBody>
          <a:bodyPr/>
          <a:lstStyle/>
          <a:p>
            <a:r>
              <a:rPr lang="en-GB" b="0" i="0" dirty="0">
                <a:solidFill>
                  <a:srgbClr val="002060"/>
                </a:solidFill>
                <a:effectLst/>
                <a:latin typeface="NexusSans"/>
              </a:rPr>
              <a:t>A data modelling technique that creates a graphical representation of the entities, </a:t>
            </a:r>
            <a:r>
              <a:rPr lang="en-GB" b="0" i="0" dirty="0">
                <a:solidFill>
                  <a:srgbClr val="002060"/>
                </a:solidFill>
                <a:effectLst/>
                <a:latin typeface="Overpass"/>
              </a:rPr>
              <a:t> attributes </a:t>
            </a:r>
            <a:r>
              <a:rPr lang="en-GB" b="0" i="0" dirty="0">
                <a:solidFill>
                  <a:srgbClr val="002060"/>
                </a:solidFill>
                <a:effectLst/>
                <a:latin typeface="NexusSans"/>
              </a:rPr>
              <a:t>and the relationships between entities, within an information system.</a:t>
            </a:r>
          </a:p>
          <a:p>
            <a:r>
              <a:rPr lang="en-GB" dirty="0">
                <a:solidFill>
                  <a:srgbClr val="002060"/>
                </a:solidFill>
                <a:latin typeface="Overpass"/>
              </a:rPr>
              <a:t>D</a:t>
            </a:r>
            <a:r>
              <a:rPr lang="en-GB" b="0" i="0" dirty="0">
                <a:solidFill>
                  <a:srgbClr val="002060"/>
                </a:solidFill>
                <a:effectLst/>
                <a:latin typeface="Overpass"/>
              </a:rPr>
              <a:t>efining the entities, their attributes, and showing the relationships between them, an ER diagram can show the logical structure of databases. So, it is widely used in sketch out a design of a new database. (later)</a:t>
            </a:r>
            <a:endParaRPr lang="en-GB" dirty="0">
              <a:solidFill>
                <a:srgbClr val="002060"/>
              </a:solidFill>
            </a:endParaRPr>
          </a:p>
        </p:txBody>
      </p:sp>
    </p:spTree>
    <p:extLst>
      <p:ext uri="{BB962C8B-B14F-4D97-AF65-F5344CB8AC3E}">
        <p14:creationId xmlns:p14="http://schemas.microsoft.com/office/powerpoint/2010/main" val="3414237506"/>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BD7-9536-F606-8126-567D30E24D76}"/>
              </a:ext>
            </a:extLst>
          </p:cNvPr>
          <p:cNvSpPr>
            <a:spLocks noGrp="1"/>
          </p:cNvSpPr>
          <p:nvPr>
            <p:ph type="title"/>
          </p:nvPr>
        </p:nvSpPr>
        <p:spPr/>
        <p:txBody>
          <a:bodyPr/>
          <a:lstStyle/>
          <a:p>
            <a:r>
              <a:rPr lang="en-GB" dirty="0"/>
              <a:t>Common ERD Symbols</a:t>
            </a:r>
          </a:p>
        </p:txBody>
      </p:sp>
      <p:sp>
        <p:nvSpPr>
          <p:cNvPr id="4" name="Date Placeholder 3">
            <a:extLst>
              <a:ext uri="{FF2B5EF4-FFF2-40B4-BE49-F238E27FC236}">
                <a16:creationId xmlns:a16="http://schemas.microsoft.com/office/drawing/2014/main" id="{4CE982C4-CA3A-AEB2-B50A-10B2D6FCB7A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06750ED-D53C-F205-8D49-E80162FE1FF9}"/>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6" name="Content Placeholder 5">
            <a:extLst>
              <a:ext uri="{FF2B5EF4-FFF2-40B4-BE49-F238E27FC236}">
                <a16:creationId xmlns:a16="http://schemas.microsoft.com/office/drawing/2014/main" id="{00C8A42E-BE5B-F944-966A-80830A43808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38607" y="1589310"/>
            <a:ext cx="1219200" cy="685800"/>
          </a:xfrm>
          <a:prstGeom prst="rect">
            <a:avLst/>
          </a:prstGeom>
        </p:spPr>
      </p:pic>
      <p:sp>
        <p:nvSpPr>
          <p:cNvPr id="8" name="TextBox 7">
            <a:extLst>
              <a:ext uri="{FF2B5EF4-FFF2-40B4-BE49-F238E27FC236}">
                <a16:creationId xmlns:a16="http://schemas.microsoft.com/office/drawing/2014/main" id="{BCCA56E8-30D7-D0DA-4CE8-F89130D5AA5B}"/>
              </a:ext>
            </a:extLst>
          </p:cNvPr>
          <p:cNvSpPr txBox="1"/>
          <p:nvPr/>
        </p:nvSpPr>
        <p:spPr>
          <a:xfrm>
            <a:off x="3312368" y="1542574"/>
            <a:ext cx="5508104" cy="830997"/>
          </a:xfrm>
          <a:prstGeom prst="rect">
            <a:avLst/>
          </a:prstGeom>
          <a:noFill/>
        </p:spPr>
        <p:txBody>
          <a:bodyPr wrap="square">
            <a:spAutoFit/>
          </a:bodyPr>
          <a:lstStyle/>
          <a:p>
            <a:r>
              <a:rPr lang="en-GB" sz="1600" dirty="0"/>
              <a:t>Entities, </a:t>
            </a:r>
            <a:r>
              <a:rPr lang="en-GB" sz="1600" b="0" dirty="0"/>
              <a:t>which are represented by rectangles. An entity is an object or concept about which you want to store information.</a:t>
            </a:r>
          </a:p>
        </p:txBody>
      </p:sp>
      <p:pic>
        <p:nvPicPr>
          <p:cNvPr id="10" name="Picture 9">
            <a:extLst>
              <a:ext uri="{FF2B5EF4-FFF2-40B4-BE49-F238E27FC236}">
                <a16:creationId xmlns:a16="http://schemas.microsoft.com/office/drawing/2014/main" id="{49C6B761-7387-D89D-76F5-C47F699F60C2}"/>
              </a:ext>
            </a:extLst>
          </p:cNvPr>
          <p:cNvPicPr>
            <a:picLocks noChangeAspect="1"/>
          </p:cNvPicPr>
          <p:nvPr/>
        </p:nvPicPr>
        <p:blipFill>
          <a:blip r:embed="rId4"/>
          <a:stretch>
            <a:fillRect/>
          </a:stretch>
        </p:blipFill>
        <p:spPr>
          <a:xfrm>
            <a:off x="857619" y="2542104"/>
            <a:ext cx="1866900" cy="876300"/>
          </a:xfrm>
          <a:prstGeom prst="rect">
            <a:avLst/>
          </a:prstGeom>
        </p:spPr>
      </p:pic>
      <p:sp>
        <p:nvSpPr>
          <p:cNvPr id="12" name="TextBox 11">
            <a:extLst>
              <a:ext uri="{FF2B5EF4-FFF2-40B4-BE49-F238E27FC236}">
                <a16:creationId xmlns:a16="http://schemas.microsoft.com/office/drawing/2014/main" id="{EF66CAF4-1DD9-A06B-C652-69EA41F7A6C0}"/>
              </a:ext>
            </a:extLst>
          </p:cNvPr>
          <p:cNvSpPr txBox="1"/>
          <p:nvPr/>
        </p:nvSpPr>
        <p:spPr>
          <a:xfrm>
            <a:off x="3312368" y="2539053"/>
            <a:ext cx="5487566" cy="830997"/>
          </a:xfrm>
          <a:prstGeom prst="rect">
            <a:avLst/>
          </a:prstGeom>
          <a:noFill/>
        </p:spPr>
        <p:txBody>
          <a:bodyPr wrap="square">
            <a:spAutoFit/>
          </a:bodyPr>
          <a:lstStyle/>
          <a:p>
            <a:r>
              <a:rPr lang="en-GB" sz="1600" dirty="0"/>
              <a:t>Relationships, </a:t>
            </a:r>
            <a:r>
              <a:rPr lang="en-GB" sz="1600" b="0" dirty="0"/>
              <a:t>which are represented by diamond shapes, show how two entities share information in the database.</a:t>
            </a:r>
          </a:p>
        </p:txBody>
      </p:sp>
      <p:pic>
        <p:nvPicPr>
          <p:cNvPr id="13" name="Picture 12">
            <a:extLst>
              <a:ext uri="{FF2B5EF4-FFF2-40B4-BE49-F238E27FC236}">
                <a16:creationId xmlns:a16="http://schemas.microsoft.com/office/drawing/2014/main" id="{13E301DA-2DD0-56FA-3CE9-3D0564EB2091}"/>
              </a:ext>
            </a:extLst>
          </p:cNvPr>
          <p:cNvPicPr>
            <a:picLocks noChangeAspect="1"/>
          </p:cNvPicPr>
          <p:nvPr/>
        </p:nvPicPr>
        <p:blipFill>
          <a:blip r:embed="rId5"/>
          <a:stretch>
            <a:fillRect/>
          </a:stretch>
        </p:blipFill>
        <p:spPr>
          <a:xfrm>
            <a:off x="1138607" y="3732003"/>
            <a:ext cx="1304925" cy="676275"/>
          </a:xfrm>
          <a:prstGeom prst="rect">
            <a:avLst/>
          </a:prstGeom>
        </p:spPr>
      </p:pic>
      <p:sp>
        <p:nvSpPr>
          <p:cNvPr id="15" name="TextBox 14">
            <a:extLst>
              <a:ext uri="{FF2B5EF4-FFF2-40B4-BE49-F238E27FC236}">
                <a16:creationId xmlns:a16="http://schemas.microsoft.com/office/drawing/2014/main" id="{DA238F86-FABC-42EE-3582-241256B505BA}"/>
              </a:ext>
            </a:extLst>
          </p:cNvPr>
          <p:cNvSpPr txBox="1"/>
          <p:nvPr/>
        </p:nvSpPr>
        <p:spPr>
          <a:xfrm>
            <a:off x="3312368" y="3695516"/>
            <a:ext cx="5411688" cy="1077218"/>
          </a:xfrm>
          <a:prstGeom prst="rect">
            <a:avLst/>
          </a:prstGeom>
          <a:noFill/>
        </p:spPr>
        <p:txBody>
          <a:bodyPr wrap="square">
            <a:spAutoFit/>
          </a:bodyPr>
          <a:lstStyle/>
          <a:p>
            <a:r>
              <a:rPr lang="en-GB" sz="1600" dirty="0"/>
              <a:t>Attributes, </a:t>
            </a:r>
            <a:r>
              <a:rPr lang="en-GB" sz="1600" b="0" dirty="0"/>
              <a:t>which are represented by ovals. A key attribute is the unique, distinguishing characteristic of the entity. For example, an employee's social security number might be the employee's key attribute.</a:t>
            </a:r>
          </a:p>
        </p:txBody>
      </p:sp>
      <p:sp>
        <p:nvSpPr>
          <p:cNvPr id="17" name="TextBox 16">
            <a:extLst>
              <a:ext uri="{FF2B5EF4-FFF2-40B4-BE49-F238E27FC236}">
                <a16:creationId xmlns:a16="http://schemas.microsoft.com/office/drawing/2014/main" id="{76F52328-DBCD-B14C-56EF-7D5938B21419}"/>
              </a:ext>
            </a:extLst>
          </p:cNvPr>
          <p:cNvSpPr txBox="1"/>
          <p:nvPr/>
        </p:nvSpPr>
        <p:spPr>
          <a:xfrm>
            <a:off x="3312368" y="5089791"/>
            <a:ext cx="4572000" cy="830997"/>
          </a:xfrm>
          <a:prstGeom prst="rect">
            <a:avLst/>
          </a:prstGeom>
          <a:noFill/>
        </p:spPr>
        <p:txBody>
          <a:bodyPr wrap="square">
            <a:spAutoFit/>
          </a:bodyPr>
          <a:lstStyle/>
          <a:p>
            <a:r>
              <a:rPr lang="en-GB" sz="1600" dirty="0"/>
              <a:t>Cardinality</a:t>
            </a:r>
            <a:r>
              <a:rPr lang="en-GB" sz="1600" b="0" dirty="0"/>
              <a:t> specifies the numerical attribute of the relationship between entities. It can be one-to-one, many-to-one, or many-to-many.</a:t>
            </a:r>
          </a:p>
        </p:txBody>
      </p:sp>
      <p:pic>
        <p:nvPicPr>
          <p:cNvPr id="19" name="Picture 18">
            <a:extLst>
              <a:ext uri="{FF2B5EF4-FFF2-40B4-BE49-F238E27FC236}">
                <a16:creationId xmlns:a16="http://schemas.microsoft.com/office/drawing/2014/main" id="{7402ADBA-9063-CD74-6452-C87D366C7C12}"/>
              </a:ext>
            </a:extLst>
          </p:cNvPr>
          <p:cNvPicPr>
            <a:picLocks noChangeAspect="1"/>
          </p:cNvPicPr>
          <p:nvPr/>
        </p:nvPicPr>
        <p:blipFill>
          <a:blip r:embed="rId6"/>
          <a:stretch>
            <a:fillRect/>
          </a:stretch>
        </p:blipFill>
        <p:spPr>
          <a:xfrm>
            <a:off x="857619" y="5166026"/>
            <a:ext cx="2029108" cy="533474"/>
          </a:xfrm>
          <a:prstGeom prst="rect">
            <a:avLst/>
          </a:prstGeom>
        </p:spPr>
      </p:pic>
    </p:spTree>
    <p:extLst>
      <p:ext uri="{BB962C8B-B14F-4D97-AF65-F5344CB8AC3E}">
        <p14:creationId xmlns:p14="http://schemas.microsoft.com/office/powerpoint/2010/main" val="4122226030"/>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BD7-9536-F606-8126-567D30E24D76}"/>
              </a:ext>
            </a:extLst>
          </p:cNvPr>
          <p:cNvSpPr>
            <a:spLocks noGrp="1"/>
          </p:cNvSpPr>
          <p:nvPr>
            <p:ph type="title"/>
          </p:nvPr>
        </p:nvSpPr>
        <p:spPr/>
        <p:txBody>
          <a:bodyPr/>
          <a:lstStyle/>
          <a:p>
            <a:r>
              <a:rPr lang="en-GB" dirty="0"/>
              <a:t>An Example of ERD</a:t>
            </a:r>
          </a:p>
        </p:txBody>
      </p:sp>
      <p:sp>
        <p:nvSpPr>
          <p:cNvPr id="4" name="Date Placeholder 3">
            <a:extLst>
              <a:ext uri="{FF2B5EF4-FFF2-40B4-BE49-F238E27FC236}">
                <a16:creationId xmlns:a16="http://schemas.microsoft.com/office/drawing/2014/main" id="{4CE982C4-CA3A-AEB2-B50A-10B2D6FCB7A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06750ED-D53C-F205-8D49-E80162FE1FF9}"/>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9" name="Content Placeholder 8">
            <a:extLst>
              <a:ext uri="{FF2B5EF4-FFF2-40B4-BE49-F238E27FC236}">
                <a16:creationId xmlns:a16="http://schemas.microsoft.com/office/drawing/2014/main" id="{B1480392-7529-E537-4008-E96859C08008}"/>
              </a:ext>
            </a:extLst>
          </p:cNvPr>
          <p:cNvPicPr>
            <a:picLocks noGrp="1" noChangeAspect="1"/>
          </p:cNvPicPr>
          <p:nvPr>
            <p:ph idx="1"/>
          </p:nvPr>
        </p:nvPicPr>
        <p:blipFill>
          <a:blip r:embed="rId2"/>
          <a:stretch>
            <a:fillRect/>
          </a:stretch>
        </p:blipFill>
        <p:spPr>
          <a:xfrm>
            <a:off x="844469" y="1557338"/>
            <a:ext cx="7316949" cy="4679950"/>
          </a:xfrm>
          <a:prstGeom prst="rect">
            <a:avLst/>
          </a:prstGeom>
        </p:spPr>
      </p:pic>
    </p:spTree>
    <p:extLst>
      <p:ext uri="{BB962C8B-B14F-4D97-AF65-F5344CB8AC3E}">
        <p14:creationId xmlns:p14="http://schemas.microsoft.com/office/powerpoint/2010/main" val="2097971454"/>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D8F0-8F1B-A017-83A1-7F28B3F2602B}"/>
              </a:ext>
            </a:extLst>
          </p:cNvPr>
          <p:cNvSpPr>
            <a:spLocks noGrp="1"/>
          </p:cNvSpPr>
          <p:nvPr>
            <p:ph type="title"/>
          </p:nvPr>
        </p:nvSpPr>
        <p:spPr>
          <a:xfrm>
            <a:off x="685800" y="3284984"/>
            <a:ext cx="8206680" cy="1362075"/>
          </a:xfrm>
        </p:spPr>
        <p:txBody>
          <a:bodyPr/>
          <a:lstStyle/>
          <a:p>
            <a:r>
              <a:rPr lang="en-GB" cap="none" dirty="0"/>
              <a:t>3. System Design</a:t>
            </a:r>
          </a:p>
        </p:txBody>
      </p:sp>
      <p:sp>
        <p:nvSpPr>
          <p:cNvPr id="4" name="Text Placeholder 2">
            <a:extLst>
              <a:ext uri="{FF2B5EF4-FFF2-40B4-BE49-F238E27FC236}">
                <a16:creationId xmlns:a16="http://schemas.microsoft.com/office/drawing/2014/main" id="{8A90AAA8-3B61-1A56-524F-7018540BB9DD}"/>
              </a:ext>
            </a:extLst>
          </p:cNvPr>
          <p:cNvSpPr txBox="1">
            <a:spLocks/>
          </p:cNvSpPr>
          <p:nvPr/>
        </p:nvSpPr>
        <p:spPr bwMode="auto">
          <a:xfrm>
            <a:off x="755576" y="4221088"/>
            <a:ext cx="7414592" cy="136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Clr>
                <a:srgbClr val="CC0000"/>
              </a:buClr>
              <a:buNone/>
              <a:defRPr sz="2000" b="0" i="0">
                <a:solidFill>
                  <a:srgbClr val="003366"/>
                </a:solidFill>
                <a:latin typeface="+mn-lt"/>
                <a:ea typeface="MS PGothic" charset="0"/>
                <a:cs typeface="MS PGothic" charset="0"/>
              </a:defRPr>
            </a:lvl1pPr>
            <a:lvl2pPr marL="457200" indent="0" algn="l" rtl="0" eaLnBrk="0" fontAlgn="base" hangingPunct="0">
              <a:spcBef>
                <a:spcPct val="20000"/>
              </a:spcBef>
              <a:spcAft>
                <a:spcPct val="0"/>
              </a:spcAft>
              <a:buClr>
                <a:srgbClr val="A80000"/>
              </a:buClr>
              <a:buSzPct val="80000"/>
              <a:buFont typeface="Arial"/>
              <a:buNone/>
              <a:defRPr sz="1800" b="0" i="0">
                <a:solidFill>
                  <a:srgbClr val="003366"/>
                </a:solidFill>
                <a:latin typeface="+mn-lt"/>
                <a:ea typeface="MS PGothic" charset="0"/>
                <a:cs typeface="MS PGothic" charset="0"/>
              </a:defRPr>
            </a:lvl2pPr>
            <a:lvl3pPr marL="914400" indent="0" algn="l" rtl="0" eaLnBrk="0" fontAlgn="base" hangingPunct="0">
              <a:spcBef>
                <a:spcPct val="20000"/>
              </a:spcBef>
              <a:spcAft>
                <a:spcPct val="0"/>
              </a:spcAft>
              <a:buSzPct val="60000"/>
              <a:buFont typeface="Arial"/>
              <a:buNone/>
              <a:defRPr sz="1600">
                <a:solidFill>
                  <a:schemeClr val="tx1"/>
                </a:solidFill>
                <a:latin typeface="+mn-lt"/>
                <a:ea typeface="MS PGothic" charset="0"/>
                <a:cs typeface="MS PGothic" charset="0"/>
              </a:defRPr>
            </a:lvl3pPr>
            <a:lvl4pPr marL="1371600" indent="0" algn="l" rtl="0" eaLnBrk="0" fontAlgn="base" hangingPunct="0">
              <a:spcBef>
                <a:spcPct val="20000"/>
              </a:spcBef>
              <a:spcAft>
                <a:spcPct val="0"/>
              </a:spcAft>
              <a:buSzPct val="50000"/>
              <a:buFontTx/>
              <a:buNone/>
              <a:defRPr sz="1400" b="0" i="0" baseline="0">
                <a:solidFill>
                  <a:schemeClr val="tx1"/>
                </a:solidFill>
                <a:latin typeface="+mn-lt"/>
                <a:ea typeface="MS PGothic" charset="0"/>
                <a:cs typeface="MS PGothic" charset="0"/>
              </a:defRPr>
            </a:lvl4pPr>
            <a:lvl5pPr marL="1828800" indent="0" algn="l" rtl="0" eaLnBrk="0" fontAlgn="base" hangingPunct="0">
              <a:spcBef>
                <a:spcPct val="20000"/>
              </a:spcBef>
              <a:spcAft>
                <a:spcPct val="0"/>
              </a:spcAft>
              <a:buNone/>
              <a:defRPr sz="1400" b="0" i="0">
                <a:solidFill>
                  <a:schemeClr val="tx1"/>
                </a:solidFill>
                <a:latin typeface="+mn-lt"/>
                <a:ea typeface="MS PGothic" charset="0"/>
                <a:cs typeface="MS PGothic" charset="0"/>
              </a:defRPr>
            </a:lvl5pPr>
            <a:lvl6pPr marL="22860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6pPr>
            <a:lvl7pPr marL="27432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7pPr>
            <a:lvl8pPr marL="32004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8pPr>
            <a:lvl9pPr marL="36576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9pPr>
          </a:lstStyle>
          <a:p>
            <a:r>
              <a:rPr lang="en-GB" sz="2400" b="1" dirty="0"/>
              <a:t>Logic Design</a:t>
            </a:r>
          </a:p>
          <a:p>
            <a:r>
              <a:rPr lang="en-GB" kern="0" dirty="0">
                <a:solidFill>
                  <a:srgbClr val="000000"/>
                </a:solidFill>
                <a:latin typeface="Heebo" pitchFamily="2" charset="-79"/>
                <a:cs typeface="Heebo" pitchFamily="2" charset="-79"/>
              </a:rPr>
              <a:t>Where the SRS document is converted into a format that can be implemented and decides how the system will operate.</a:t>
            </a:r>
          </a:p>
        </p:txBody>
      </p:sp>
    </p:spTree>
    <p:extLst>
      <p:ext uri="{BB962C8B-B14F-4D97-AF65-F5344CB8AC3E}">
        <p14:creationId xmlns:p14="http://schemas.microsoft.com/office/powerpoint/2010/main" val="1777782983"/>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A8961-642F-7565-5538-7953262D841A}"/>
              </a:ext>
            </a:extLst>
          </p:cNvPr>
          <p:cNvSpPr>
            <a:spLocks noGrp="1"/>
          </p:cNvSpPr>
          <p:nvPr>
            <p:ph type="title"/>
          </p:nvPr>
        </p:nvSpPr>
        <p:spPr/>
        <p:txBody>
          <a:bodyPr/>
          <a:lstStyle/>
          <a:p>
            <a:r>
              <a:rPr lang="en-GB" dirty="0"/>
              <a:t>Input and Output of SD</a:t>
            </a:r>
          </a:p>
        </p:txBody>
      </p:sp>
      <p:sp>
        <p:nvSpPr>
          <p:cNvPr id="5" name="Content Placeholder 4">
            <a:extLst>
              <a:ext uri="{FF2B5EF4-FFF2-40B4-BE49-F238E27FC236}">
                <a16:creationId xmlns:a16="http://schemas.microsoft.com/office/drawing/2014/main" id="{C1E9B1CE-A406-7842-9CF1-802AAAF3F3C9}"/>
              </a:ext>
            </a:extLst>
          </p:cNvPr>
          <p:cNvSpPr>
            <a:spLocks noGrp="1"/>
          </p:cNvSpPr>
          <p:nvPr>
            <p:ph idx="1"/>
          </p:nvPr>
        </p:nvSpPr>
        <p:spPr>
          <a:xfrm>
            <a:off x="415008" y="1321386"/>
            <a:ext cx="8405464" cy="5203957"/>
          </a:xfrm>
        </p:spPr>
        <p:txBody>
          <a:bodyPr/>
          <a:lstStyle/>
          <a:p>
            <a:r>
              <a:rPr lang="en-GB" b="1" dirty="0"/>
              <a:t>Inputs to System Design</a:t>
            </a:r>
          </a:p>
          <a:p>
            <a:pPr marL="714375" lvl="1" indent="-357188"/>
            <a:r>
              <a:rPr lang="en-GB" sz="2200" b="1" dirty="0"/>
              <a:t>Statement of work (function statement) </a:t>
            </a:r>
            <a:r>
              <a:rPr lang="en-GB" sz="2200" dirty="0"/>
              <a:t>and Requirement determination and feasibility analysis report.</a:t>
            </a:r>
          </a:p>
          <a:p>
            <a:pPr marL="714375" lvl="1" indent="-357188"/>
            <a:r>
              <a:rPr lang="en-GB" sz="2200" b="1" dirty="0"/>
              <a:t>Current situation analysis </a:t>
            </a:r>
            <a:r>
              <a:rPr lang="en-GB" sz="2200" dirty="0"/>
              <a:t>(</a:t>
            </a:r>
            <a:r>
              <a:rPr lang="en-GB" sz="2200" b="1" dirty="0"/>
              <a:t>user case diagram</a:t>
            </a:r>
            <a:r>
              <a:rPr lang="en-GB" sz="2200" dirty="0"/>
              <a:t>) and proposed </a:t>
            </a:r>
            <a:r>
              <a:rPr lang="en-GB" sz="2200" b="1" dirty="0"/>
              <a:t>System Requirements Specification  </a:t>
            </a:r>
            <a:r>
              <a:rPr lang="en-GB" sz="2200" dirty="0"/>
              <a:t>(conceptual data model, DFDs, or ERD).</a:t>
            </a:r>
          </a:p>
          <a:p>
            <a:pPr marL="357188" indent="-357188"/>
            <a:r>
              <a:rPr lang="en-GB" b="1" dirty="0"/>
              <a:t>Outputs for System Design</a:t>
            </a:r>
          </a:p>
          <a:p>
            <a:pPr marL="714375" lvl="1" indent="-357188"/>
            <a:r>
              <a:rPr lang="en-GB" sz="2200" dirty="0"/>
              <a:t>Infrastructure for the proposed system.</a:t>
            </a:r>
          </a:p>
          <a:p>
            <a:pPr marL="714375" lvl="1" indent="-357188"/>
            <a:r>
              <a:rPr lang="en-GB" sz="2200" dirty="0"/>
              <a:t>A data schema, often a </a:t>
            </a:r>
            <a:r>
              <a:rPr lang="en-GB" sz="2200" b="1" dirty="0"/>
              <a:t>relational schema</a:t>
            </a:r>
            <a:r>
              <a:rPr lang="en-GB" sz="2200" dirty="0"/>
              <a:t>.</a:t>
            </a:r>
          </a:p>
          <a:p>
            <a:pPr marL="714375" lvl="1" indent="-357188"/>
            <a:r>
              <a:rPr lang="en-GB" sz="2200" dirty="0"/>
              <a:t>Metadata to define the tables/files and columns/data-items.</a:t>
            </a:r>
          </a:p>
          <a:p>
            <a:pPr marL="714375" lvl="1" indent="-357188"/>
            <a:r>
              <a:rPr lang="en-GB" sz="2200" dirty="0"/>
              <a:t>A function hierarchy diagram or web page map that graphically describes the </a:t>
            </a:r>
            <a:r>
              <a:rPr lang="en-GB" sz="2200" b="1" dirty="0"/>
              <a:t>program structure</a:t>
            </a:r>
            <a:r>
              <a:rPr lang="en-GB" sz="2200" dirty="0"/>
              <a:t>.</a:t>
            </a:r>
          </a:p>
          <a:p>
            <a:pPr marL="714375" lvl="1" indent="-357188"/>
            <a:r>
              <a:rPr lang="en-GB" sz="2200" dirty="0"/>
              <a:t>Actual or </a:t>
            </a:r>
            <a:r>
              <a:rPr lang="en-GB" sz="2200" b="1" dirty="0"/>
              <a:t>pseudocode</a:t>
            </a:r>
            <a:r>
              <a:rPr lang="en-GB" sz="2200" dirty="0"/>
              <a:t> for each module in the program.</a:t>
            </a:r>
          </a:p>
          <a:p>
            <a:pPr marL="673100" lvl="1" indent="0">
              <a:buNone/>
            </a:pPr>
            <a:endParaRPr lang="en-GB" sz="2200" dirty="0"/>
          </a:p>
        </p:txBody>
      </p:sp>
      <p:sp>
        <p:nvSpPr>
          <p:cNvPr id="6" name="Date Placeholder 5">
            <a:extLst>
              <a:ext uri="{FF2B5EF4-FFF2-40B4-BE49-F238E27FC236}">
                <a16:creationId xmlns:a16="http://schemas.microsoft.com/office/drawing/2014/main" id="{74775610-2A3C-859E-5C08-301966815704}"/>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7" name="Footer Placeholder 6">
            <a:extLst>
              <a:ext uri="{FF2B5EF4-FFF2-40B4-BE49-F238E27FC236}">
                <a16:creationId xmlns:a16="http://schemas.microsoft.com/office/drawing/2014/main" id="{8F0B2511-7A58-92B5-561B-097E5583FD7A}"/>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450618013"/>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73A3-83F7-EEAB-5B50-BC16B7706492}"/>
              </a:ext>
            </a:extLst>
          </p:cNvPr>
          <p:cNvSpPr>
            <a:spLocks noGrp="1"/>
          </p:cNvSpPr>
          <p:nvPr>
            <p:ph type="title"/>
          </p:nvPr>
        </p:nvSpPr>
        <p:spPr/>
        <p:txBody>
          <a:bodyPr/>
          <a:lstStyle/>
          <a:p>
            <a:r>
              <a:rPr lang="en-GB" dirty="0"/>
              <a:t>Types of System Design</a:t>
            </a:r>
          </a:p>
        </p:txBody>
      </p:sp>
      <p:sp>
        <p:nvSpPr>
          <p:cNvPr id="4" name="Date Placeholder 3">
            <a:extLst>
              <a:ext uri="{FF2B5EF4-FFF2-40B4-BE49-F238E27FC236}">
                <a16:creationId xmlns:a16="http://schemas.microsoft.com/office/drawing/2014/main" id="{B4019E62-EE9A-5A9B-13B2-7435DEC50B46}"/>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C747E142-06F0-A89D-5ADE-40C401DF0E0E}"/>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3" name="Content Placeholder 2">
            <a:extLst>
              <a:ext uri="{FF2B5EF4-FFF2-40B4-BE49-F238E27FC236}">
                <a16:creationId xmlns:a16="http://schemas.microsoft.com/office/drawing/2014/main" id="{44A9554D-C0A5-D935-0724-6CB6EABA8D88}"/>
              </a:ext>
            </a:extLst>
          </p:cNvPr>
          <p:cNvSpPr>
            <a:spLocks noGrp="1"/>
          </p:cNvSpPr>
          <p:nvPr>
            <p:ph idx="1"/>
          </p:nvPr>
        </p:nvSpPr>
        <p:spPr>
          <a:xfrm>
            <a:off x="395535" y="1628800"/>
            <a:ext cx="8352928" cy="4680520"/>
          </a:xfrm>
        </p:spPr>
        <p:txBody>
          <a:bodyPr/>
          <a:lstStyle/>
          <a:p>
            <a:r>
              <a:rPr lang="en-GB" sz="2400" b="1" i="0" dirty="0">
                <a:effectLst/>
                <a:latin typeface="Heebo" pitchFamily="2" charset="-79"/>
                <a:cs typeface="Heebo" pitchFamily="2" charset="-79"/>
              </a:rPr>
              <a:t>Logical Design: </a:t>
            </a:r>
            <a:r>
              <a:rPr lang="en-GB" sz="2200" b="0" i="0" dirty="0">
                <a:effectLst/>
                <a:latin typeface="Heebo" pitchFamily="2" charset="-79"/>
                <a:cs typeface="Heebo" pitchFamily="2" charset="-79"/>
              </a:rPr>
              <a:t>produce an abstract representation of the system. </a:t>
            </a:r>
          </a:p>
          <a:p>
            <a:r>
              <a:rPr lang="en-GB" sz="2400" b="1" dirty="0">
                <a:latin typeface="Heebo" pitchFamily="2" charset="-79"/>
                <a:cs typeface="Heebo" pitchFamily="2" charset="-79"/>
              </a:rPr>
              <a:t>Architectural Design: </a:t>
            </a:r>
            <a:r>
              <a:rPr lang="en-GB" sz="2200" dirty="0">
                <a:latin typeface="Heebo" pitchFamily="2" charset="-79"/>
                <a:cs typeface="Heebo" pitchFamily="2" charset="-79"/>
              </a:rPr>
              <a:t>describes the structure and behaviour of the system. It defines the structure and relationship between various modules of system development process.</a:t>
            </a:r>
          </a:p>
          <a:p>
            <a:r>
              <a:rPr lang="en-GB" sz="2400" b="1" dirty="0">
                <a:latin typeface="Heebo" pitchFamily="2" charset="-79"/>
                <a:cs typeface="Heebo" pitchFamily="2" charset="-79"/>
              </a:rPr>
              <a:t>Data Modelling: </a:t>
            </a:r>
            <a:r>
              <a:rPr lang="en-GB" sz="1600" b="0" i="0" dirty="0">
                <a:solidFill>
                  <a:srgbClr val="000000"/>
                </a:solidFill>
                <a:effectLst/>
                <a:latin typeface="Nunito" pitchFamily="2" charset="0"/>
              </a:rPr>
              <a:t> </a:t>
            </a:r>
            <a:r>
              <a:rPr lang="en-GB" sz="2200" dirty="0">
                <a:latin typeface="Heebo" pitchFamily="2" charset="-79"/>
                <a:cs typeface="Heebo" pitchFamily="2" charset="-79"/>
              </a:rPr>
              <a:t>captures organizational data which includes all the major entities and relationship. </a:t>
            </a:r>
          </a:p>
          <a:p>
            <a:r>
              <a:rPr lang="en-GB" sz="2400" b="1" dirty="0">
                <a:latin typeface="Heebo" pitchFamily="2" charset="-79"/>
                <a:cs typeface="Heebo" pitchFamily="2" charset="-79"/>
              </a:rPr>
              <a:t>Data storage design: </a:t>
            </a:r>
            <a:r>
              <a:rPr lang="en-GB" sz="2200" dirty="0">
                <a:latin typeface="Heebo" pitchFamily="2" charset="-79"/>
                <a:cs typeface="Heebo" pitchFamily="2" charset="-79"/>
              </a:rPr>
              <a:t>Describes how the data are stored and accessed (file or DB), choose existing data storage or build your own.</a:t>
            </a:r>
          </a:p>
          <a:p>
            <a:endParaRPr lang="en-GB" sz="2400" b="1" dirty="0">
              <a:latin typeface="Heebo" pitchFamily="2" charset="-79"/>
              <a:cs typeface="Heebo" pitchFamily="2" charset="-79"/>
            </a:endParaRPr>
          </a:p>
          <a:p>
            <a:endParaRPr lang="en-GB" sz="1600" b="0" i="0" dirty="0">
              <a:effectLst/>
              <a:latin typeface="Heebo" pitchFamily="2" charset="-79"/>
              <a:cs typeface="Heebo" pitchFamily="2" charset="-79"/>
            </a:endParaRPr>
          </a:p>
          <a:p>
            <a:endParaRPr lang="en-GB" sz="2200" dirty="0">
              <a:latin typeface="Heebo" pitchFamily="2" charset="-79"/>
              <a:cs typeface="Heebo" pitchFamily="2" charset="-79"/>
            </a:endParaRPr>
          </a:p>
          <a:p>
            <a:endParaRPr lang="en-GB" sz="2200" dirty="0">
              <a:latin typeface="Heebo" pitchFamily="2" charset="-79"/>
              <a:cs typeface="Heebo" pitchFamily="2" charset="-79"/>
            </a:endParaRPr>
          </a:p>
          <a:p>
            <a:endParaRPr lang="en-GB" dirty="0"/>
          </a:p>
        </p:txBody>
      </p:sp>
    </p:spTree>
    <p:extLst>
      <p:ext uri="{BB962C8B-B14F-4D97-AF65-F5344CB8AC3E}">
        <p14:creationId xmlns:p14="http://schemas.microsoft.com/office/powerpoint/2010/main" val="42912949"/>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73A3-83F7-EEAB-5B50-BC16B7706492}"/>
              </a:ext>
            </a:extLst>
          </p:cNvPr>
          <p:cNvSpPr>
            <a:spLocks noGrp="1"/>
          </p:cNvSpPr>
          <p:nvPr>
            <p:ph type="title"/>
          </p:nvPr>
        </p:nvSpPr>
        <p:spPr/>
        <p:txBody>
          <a:bodyPr/>
          <a:lstStyle/>
          <a:p>
            <a:r>
              <a:rPr lang="en-GB" dirty="0"/>
              <a:t>Types of System Design</a:t>
            </a:r>
          </a:p>
        </p:txBody>
      </p:sp>
      <p:sp>
        <p:nvSpPr>
          <p:cNvPr id="4" name="Date Placeholder 3">
            <a:extLst>
              <a:ext uri="{FF2B5EF4-FFF2-40B4-BE49-F238E27FC236}">
                <a16:creationId xmlns:a16="http://schemas.microsoft.com/office/drawing/2014/main" id="{B4019E62-EE9A-5A9B-13B2-7435DEC50B46}"/>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C747E142-06F0-A89D-5ADE-40C401DF0E0E}"/>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3" name="Content Placeholder 2">
            <a:extLst>
              <a:ext uri="{FF2B5EF4-FFF2-40B4-BE49-F238E27FC236}">
                <a16:creationId xmlns:a16="http://schemas.microsoft.com/office/drawing/2014/main" id="{44A9554D-C0A5-D935-0724-6CB6EABA8D88}"/>
              </a:ext>
            </a:extLst>
          </p:cNvPr>
          <p:cNvSpPr>
            <a:spLocks noGrp="1"/>
          </p:cNvSpPr>
          <p:nvPr>
            <p:ph idx="1"/>
          </p:nvPr>
        </p:nvSpPr>
        <p:spPr>
          <a:xfrm>
            <a:off x="539552" y="1484784"/>
            <a:ext cx="8215064" cy="2664296"/>
          </a:xfrm>
        </p:spPr>
        <p:txBody>
          <a:bodyPr/>
          <a:lstStyle/>
          <a:p>
            <a:pPr algn="l"/>
            <a:r>
              <a:rPr lang="en-GB" sz="2400" b="1" dirty="0">
                <a:latin typeface="Heebo" pitchFamily="2" charset="-79"/>
                <a:cs typeface="Heebo" pitchFamily="2" charset="-79"/>
              </a:rPr>
              <a:t>File Organization: </a:t>
            </a:r>
            <a:r>
              <a:rPr lang="en-GB" sz="2200" dirty="0">
                <a:latin typeface="Heebo" pitchFamily="2" charset="-79"/>
                <a:cs typeface="Heebo" pitchFamily="2" charset="-79"/>
              </a:rPr>
              <a:t>decide how different file (components of the system) are organised. A lot of system call this framework or model. Such as, Laravel, Jekyll, XAMPP, …</a:t>
            </a:r>
          </a:p>
          <a:p>
            <a:r>
              <a:rPr lang="en-GB" sz="2400" b="1" dirty="0">
                <a:latin typeface="Heebo" pitchFamily="2" charset="-79"/>
                <a:cs typeface="Heebo" pitchFamily="2" charset="-79"/>
              </a:rPr>
              <a:t>Document creation and control:</a:t>
            </a:r>
          </a:p>
          <a:p>
            <a:pPr marL="357188" indent="0">
              <a:buNone/>
            </a:pPr>
            <a:r>
              <a:rPr lang="en-GB" sz="2200" dirty="0">
                <a:latin typeface="Heebo" pitchFamily="2" charset="-79"/>
                <a:cs typeface="Heebo" pitchFamily="2" charset="-79"/>
              </a:rPr>
              <a:t>Documentation is a process of </a:t>
            </a:r>
            <a:r>
              <a:rPr lang="en-GB" sz="2200" b="1" dirty="0">
                <a:latin typeface="Heebo" pitchFamily="2" charset="-79"/>
                <a:cs typeface="Heebo" pitchFamily="2" charset="-79"/>
              </a:rPr>
              <a:t>recording</a:t>
            </a:r>
            <a:r>
              <a:rPr lang="en-GB" sz="2200" dirty="0">
                <a:latin typeface="Heebo" pitchFamily="2" charset="-79"/>
                <a:cs typeface="Heebo" pitchFamily="2" charset="-79"/>
              </a:rPr>
              <a:t> the information for any reference or operational purpose. </a:t>
            </a:r>
          </a:p>
        </p:txBody>
      </p:sp>
    </p:spTree>
    <p:extLst>
      <p:ext uri="{BB962C8B-B14F-4D97-AF65-F5344CB8AC3E}">
        <p14:creationId xmlns:p14="http://schemas.microsoft.com/office/powerpoint/2010/main" val="3761346838"/>
      </p:ext>
    </p:extLst>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73A3-83F7-EEAB-5B50-BC16B7706492}"/>
              </a:ext>
            </a:extLst>
          </p:cNvPr>
          <p:cNvSpPr>
            <a:spLocks noGrp="1"/>
          </p:cNvSpPr>
          <p:nvPr>
            <p:ph type="title"/>
          </p:nvPr>
        </p:nvSpPr>
        <p:spPr/>
        <p:txBody>
          <a:bodyPr/>
          <a:lstStyle/>
          <a:p>
            <a:r>
              <a:rPr lang="en-GB" dirty="0"/>
              <a:t>Examples</a:t>
            </a:r>
          </a:p>
        </p:txBody>
      </p:sp>
      <p:sp>
        <p:nvSpPr>
          <p:cNvPr id="4" name="Date Placeholder 3">
            <a:extLst>
              <a:ext uri="{FF2B5EF4-FFF2-40B4-BE49-F238E27FC236}">
                <a16:creationId xmlns:a16="http://schemas.microsoft.com/office/drawing/2014/main" id="{B4019E62-EE9A-5A9B-13B2-7435DEC50B46}"/>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C747E142-06F0-A89D-5ADE-40C401DF0E0E}"/>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3" name="Content Placeholder 2">
            <a:extLst>
              <a:ext uri="{FF2B5EF4-FFF2-40B4-BE49-F238E27FC236}">
                <a16:creationId xmlns:a16="http://schemas.microsoft.com/office/drawing/2014/main" id="{44A9554D-C0A5-D935-0724-6CB6EABA8D88}"/>
              </a:ext>
            </a:extLst>
          </p:cNvPr>
          <p:cNvSpPr>
            <a:spLocks noGrp="1"/>
          </p:cNvSpPr>
          <p:nvPr>
            <p:ph idx="1"/>
          </p:nvPr>
        </p:nvSpPr>
        <p:spPr/>
        <p:txBody>
          <a:bodyPr/>
          <a:lstStyle/>
          <a:p>
            <a:pPr algn="l"/>
            <a:r>
              <a:rPr lang="en-GB" sz="2400" b="1" dirty="0">
                <a:latin typeface="Heebo" pitchFamily="2" charset="-79"/>
                <a:cs typeface="Heebo" pitchFamily="2" charset="-79"/>
              </a:rPr>
              <a:t>File Organization: </a:t>
            </a:r>
            <a:r>
              <a:rPr lang="en-GB" sz="2200" dirty="0">
                <a:latin typeface="Heebo" pitchFamily="2" charset="-79"/>
                <a:cs typeface="Heebo" pitchFamily="2" charset="-79"/>
              </a:rPr>
              <a:t>Laravel, Jekyll, XAMPP, …</a:t>
            </a:r>
          </a:p>
          <a:p>
            <a:pPr algn="l"/>
            <a:endParaRPr lang="en-GB" sz="2200" dirty="0">
              <a:latin typeface="Heebo" pitchFamily="2" charset="-79"/>
              <a:cs typeface="Heebo" pitchFamily="2" charset="-79"/>
            </a:endParaRPr>
          </a:p>
          <a:p>
            <a:pPr algn="l"/>
            <a:endParaRPr lang="en-GB" sz="2200" dirty="0">
              <a:latin typeface="Heebo" pitchFamily="2" charset="-79"/>
              <a:cs typeface="Heebo" pitchFamily="2" charset="-79"/>
            </a:endParaRPr>
          </a:p>
          <a:p>
            <a:pPr algn="l"/>
            <a:endParaRPr lang="en-GB" sz="2200" dirty="0">
              <a:latin typeface="Heebo" pitchFamily="2" charset="-79"/>
              <a:cs typeface="Heebo" pitchFamily="2" charset="-79"/>
            </a:endParaRPr>
          </a:p>
          <a:p>
            <a:pPr algn="l"/>
            <a:endParaRPr lang="en-GB" sz="2200" dirty="0">
              <a:latin typeface="Heebo" pitchFamily="2" charset="-79"/>
              <a:cs typeface="Heebo" pitchFamily="2" charset="-79"/>
            </a:endParaRPr>
          </a:p>
          <a:p>
            <a:pPr algn="l"/>
            <a:endParaRPr lang="en-GB" sz="2200" dirty="0">
              <a:latin typeface="Heebo" pitchFamily="2" charset="-79"/>
              <a:cs typeface="Heebo" pitchFamily="2" charset="-79"/>
            </a:endParaRPr>
          </a:p>
          <a:p>
            <a:pPr algn="l"/>
            <a:endParaRPr lang="en-GB" sz="2200" dirty="0">
              <a:latin typeface="Heebo" pitchFamily="2" charset="-79"/>
              <a:cs typeface="Heebo" pitchFamily="2" charset="-79"/>
            </a:endParaRPr>
          </a:p>
          <a:p>
            <a:pPr algn="l"/>
            <a:endParaRPr lang="en-GB" sz="2200" dirty="0">
              <a:latin typeface="Heebo" pitchFamily="2" charset="-79"/>
              <a:cs typeface="Heebo" pitchFamily="2" charset="-79"/>
            </a:endParaRPr>
          </a:p>
          <a:p>
            <a:endParaRPr lang="en-GB" sz="2400" b="1" dirty="0">
              <a:latin typeface="Heebo" pitchFamily="2" charset="-79"/>
              <a:cs typeface="Heebo" pitchFamily="2" charset="-79"/>
            </a:endParaRPr>
          </a:p>
          <a:p>
            <a:endParaRPr lang="en-GB" sz="1600" b="0" i="0" dirty="0">
              <a:effectLst/>
              <a:latin typeface="Heebo" pitchFamily="2" charset="-79"/>
              <a:cs typeface="Heebo" pitchFamily="2" charset="-79"/>
            </a:endParaRPr>
          </a:p>
          <a:p>
            <a:endParaRPr lang="en-GB" sz="2200" dirty="0">
              <a:latin typeface="Heebo" pitchFamily="2" charset="-79"/>
              <a:cs typeface="Heebo" pitchFamily="2" charset="-79"/>
            </a:endParaRPr>
          </a:p>
          <a:p>
            <a:endParaRPr lang="en-GB" sz="2200" dirty="0">
              <a:latin typeface="Heebo" pitchFamily="2" charset="-79"/>
              <a:cs typeface="Heebo" pitchFamily="2" charset="-79"/>
            </a:endParaRPr>
          </a:p>
          <a:p>
            <a:endParaRPr lang="en-GB" dirty="0"/>
          </a:p>
        </p:txBody>
      </p:sp>
      <p:pic>
        <p:nvPicPr>
          <p:cNvPr id="7" name="Picture 6">
            <a:extLst>
              <a:ext uri="{FF2B5EF4-FFF2-40B4-BE49-F238E27FC236}">
                <a16:creationId xmlns:a16="http://schemas.microsoft.com/office/drawing/2014/main" id="{853F6F61-02C8-4CB9-50D8-FA55EC6F30D6}"/>
              </a:ext>
            </a:extLst>
          </p:cNvPr>
          <p:cNvPicPr>
            <a:picLocks noChangeAspect="1"/>
          </p:cNvPicPr>
          <p:nvPr/>
        </p:nvPicPr>
        <p:blipFill>
          <a:blip r:embed="rId2"/>
          <a:stretch>
            <a:fillRect/>
          </a:stretch>
        </p:blipFill>
        <p:spPr>
          <a:xfrm>
            <a:off x="533400" y="2276872"/>
            <a:ext cx="3009941" cy="3513044"/>
          </a:xfrm>
          <a:prstGeom prst="rect">
            <a:avLst/>
          </a:prstGeom>
        </p:spPr>
      </p:pic>
      <p:pic>
        <p:nvPicPr>
          <p:cNvPr id="9" name="Picture 8">
            <a:extLst>
              <a:ext uri="{FF2B5EF4-FFF2-40B4-BE49-F238E27FC236}">
                <a16:creationId xmlns:a16="http://schemas.microsoft.com/office/drawing/2014/main" id="{3A0273F8-BAFA-9D92-93FC-9DB26A99F937}"/>
              </a:ext>
            </a:extLst>
          </p:cNvPr>
          <p:cNvPicPr>
            <a:picLocks noChangeAspect="1"/>
          </p:cNvPicPr>
          <p:nvPr/>
        </p:nvPicPr>
        <p:blipFill>
          <a:blip r:embed="rId3"/>
          <a:stretch>
            <a:fillRect/>
          </a:stretch>
        </p:blipFill>
        <p:spPr>
          <a:xfrm>
            <a:off x="3782511" y="2291208"/>
            <a:ext cx="2684722" cy="3435744"/>
          </a:xfrm>
          <a:prstGeom prst="rect">
            <a:avLst/>
          </a:prstGeom>
          <a:ln>
            <a:solidFill>
              <a:schemeClr val="tx1"/>
            </a:solidFill>
          </a:ln>
        </p:spPr>
      </p:pic>
      <p:pic>
        <p:nvPicPr>
          <p:cNvPr id="11" name="Picture 10">
            <a:extLst>
              <a:ext uri="{FF2B5EF4-FFF2-40B4-BE49-F238E27FC236}">
                <a16:creationId xmlns:a16="http://schemas.microsoft.com/office/drawing/2014/main" id="{E63BAA81-8D93-47BC-A32E-3B19E345E539}"/>
              </a:ext>
            </a:extLst>
          </p:cNvPr>
          <p:cNvPicPr>
            <a:picLocks noChangeAspect="1"/>
          </p:cNvPicPr>
          <p:nvPr/>
        </p:nvPicPr>
        <p:blipFill>
          <a:blip r:embed="rId4"/>
          <a:stretch>
            <a:fillRect/>
          </a:stretch>
        </p:blipFill>
        <p:spPr>
          <a:xfrm>
            <a:off x="5908898" y="3041223"/>
            <a:ext cx="2747373" cy="1711657"/>
          </a:xfrm>
          <a:prstGeom prst="rect">
            <a:avLst/>
          </a:prstGeom>
          <a:ln>
            <a:solidFill>
              <a:schemeClr val="tx1"/>
            </a:solidFill>
          </a:ln>
        </p:spPr>
      </p:pic>
    </p:spTree>
    <p:extLst>
      <p:ext uri="{BB962C8B-B14F-4D97-AF65-F5344CB8AC3E}">
        <p14:creationId xmlns:p14="http://schemas.microsoft.com/office/powerpoint/2010/main" val="2718986423"/>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73A3-83F7-EEAB-5B50-BC16B7706492}"/>
              </a:ext>
            </a:extLst>
          </p:cNvPr>
          <p:cNvSpPr>
            <a:spLocks noGrp="1"/>
          </p:cNvSpPr>
          <p:nvPr>
            <p:ph type="title"/>
          </p:nvPr>
        </p:nvSpPr>
        <p:spPr/>
        <p:txBody>
          <a:bodyPr/>
          <a:lstStyle/>
          <a:p>
            <a:r>
              <a:rPr lang="en-GB" dirty="0"/>
              <a:t>Types of documentation</a:t>
            </a:r>
          </a:p>
        </p:txBody>
      </p:sp>
      <p:sp>
        <p:nvSpPr>
          <p:cNvPr id="4" name="Date Placeholder 3">
            <a:extLst>
              <a:ext uri="{FF2B5EF4-FFF2-40B4-BE49-F238E27FC236}">
                <a16:creationId xmlns:a16="http://schemas.microsoft.com/office/drawing/2014/main" id="{B4019E62-EE9A-5A9B-13B2-7435DEC50B46}"/>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C747E142-06F0-A89D-5ADE-40C401DF0E0E}"/>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3" name="Content Placeholder 2">
            <a:extLst>
              <a:ext uri="{FF2B5EF4-FFF2-40B4-BE49-F238E27FC236}">
                <a16:creationId xmlns:a16="http://schemas.microsoft.com/office/drawing/2014/main" id="{44A9554D-C0A5-D935-0724-6CB6EABA8D88}"/>
              </a:ext>
            </a:extLst>
          </p:cNvPr>
          <p:cNvSpPr>
            <a:spLocks noGrp="1"/>
          </p:cNvSpPr>
          <p:nvPr>
            <p:ph idx="1"/>
          </p:nvPr>
        </p:nvSpPr>
        <p:spPr>
          <a:xfrm>
            <a:off x="464467" y="1556792"/>
            <a:ext cx="8215064" cy="3816424"/>
          </a:xfrm>
        </p:spPr>
        <p:txBody>
          <a:bodyPr/>
          <a:lstStyle/>
          <a:p>
            <a:pPr marL="357188" lvl="1" indent="-273050"/>
            <a:r>
              <a:rPr lang="fr-FR" sz="2000" b="1" dirty="0">
                <a:latin typeface="Heebo" pitchFamily="2" charset="-79"/>
                <a:cs typeface="Heebo" pitchFamily="2" charset="-79"/>
              </a:rPr>
              <a:t>Program documentation </a:t>
            </a:r>
            <a:r>
              <a:rPr lang="fr-FR" sz="2000" dirty="0">
                <a:latin typeface="Heebo" pitchFamily="2" charset="-79"/>
                <a:cs typeface="Heebo" pitchFamily="2" charset="-79"/>
              </a:rPr>
              <a:t>(Technical report): </a:t>
            </a:r>
            <a:r>
              <a:rPr lang="en-GB" sz="2000" dirty="0">
                <a:latin typeface="Heebo" pitchFamily="2" charset="-79"/>
                <a:cs typeface="Heebo" pitchFamily="2" charset="-79"/>
              </a:rPr>
              <a:t>It describes inputs, outputs, and processing logic for all the program modules.</a:t>
            </a:r>
            <a:endParaRPr lang="fr-FR" sz="2000" dirty="0">
              <a:latin typeface="Heebo" pitchFamily="2" charset="-79"/>
              <a:cs typeface="Heebo" pitchFamily="2" charset="-79"/>
            </a:endParaRPr>
          </a:p>
          <a:p>
            <a:pPr marL="357188" lvl="1" indent="-273050"/>
            <a:r>
              <a:rPr lang="fr-FR" sz="2000" b="1" dirty="0">
                <a:latin typeface="Heebo" pitchFamily="2" charset="-79"/>
                <a:cs typeface="Heebo" pitchFamily="2" charset="-79"/>
              </a:rPr>
              <a:t>System documentation </a:t>
            </a:r>
            <a:r>
              <a:rPr lang="fr-FR" sz="2000" dirty="0">
                <a:latin typeface="Heebo" pitchFamily="2" charset="-79"/>
                <a:cs typeface="Heebo" pitchFamily="2" charset="-79"/>
              </a:rPr>
              <a:t>(</a:t>
            </a:r>
            <a:r>
              <a:rPr lang="en-GB" sz="2000" dirty="0">
                <a:latin typeface="Heebo" pitchFamily="2" charset="-79"/>
                <a:cs typeface="Heebo" pitchFamily="2" charset="-79"/>
              </a:rPr>
              <a:t>Technical specifications) provides the basis for understanding the technical aspects of the IS when modifications are made.</a:t>
            </a:r>
            <a:endParaRPr lang="fr-FR" sz="2000" dirty="0">
              <a:latin typeface="Heebo" pitchFamily="2" charset="-79"/>
              <a:cs typeface="Heebo" pitchFamily="2" charset="-79"/>
            </a:endParaRPr>
          </a:p>
          <a:p>
            <a:pPr marL="357188" lvl="1" indent="-273050"/>
            <a:r>
              <a:rPr lang="fr-FR" sz="2000" b="1" dirty="0">
                <a:latin typeface="Heebo" pitchFamily="2" charset="-79"/>
                <a:cs typeface="Heebo" pitchFamily="2" charset="-79"/>
              </a:rPr>
              <a:t>Operations documentation</a:t>
            </a:r>
            <a:r>
              <a:rPr lang="fr-FR" sz="2000" dirty="0">
                <a:latin typeface="Heebo" pitchFamily="2" charset="-79"/>
                <a:cs typeface="Heebo" pitchFamily="2" charset="-79"/>
              </a:rPr>
              <a:t>: </a:t>
            </a:r>
            <a:r>
              <a:rPr lang="en-GB" sz="2000" dirty="0">
                <a:latin typeface="Heebo" pitchFamily="2" charset="-79"/>
                <a:cs typeface="Heebo" pitchFamily="2" charset="-79"/>
              </a:rPr>
              <a:t>contains all the information needed for system to be operational. It includes, installation, configuration, and operation manuals. </a:t>
            </a:r>
            <a:endParaRPr lang="fr-FR" sz="2000" dirty="0">
              <a:latin typeface="Heebo" pitchFamily="2" charset="-79"/>
              <a:cs typeface="Heebo" pitchFamily="2" charset="-79"/>
            </a:endParaRPr>
          </a:p>
          <a:p>
            <a:pPr marL="357188" lvl="1" indent="-273050"/>
            <a:r>
              <a:rPr lang="fr-FR" sz="2000" b="1" dirty="0">
                <a:latin typeface="Heebo" pitchFamily="2" charset="-79"/>
                <a:cs typeface="Heebo" pitchFamily="2" charset="-79"/>
              </a:rPr>
              <a:t>User documentation </a:t>
            </a:r>
            <a:r>
              <a:rPr lang="fr-FR" sz="2000" dirty="0">
                <a:latin typeface="Heebo" pitchFamily="2" charset="-79"/>
                <a:cs typeface="Heebo" pitchFamily="2" charset="-79"/>
              </a:rPr>
              <a:t>(User </a:t>
            </a:r>
            <a:r>
              <a:rPr lang="fr-FR" sz="2000" dirty="0" err="1">
                <a:latin typeface="Heebo" pitchFamily="2" charset="-79"/>
                <a:cs typeface="Heebo" pitchFamily="2" charset="-79"/>
              </a:rPr>
              <a:t>manual</a:t>
            </a:r>
            <a:r>
              <a:rPr lang="fr-FR" sz="2000" dirty="0">
                <a:latin typeface="Heebo" pitchFamily="2" charset="-79"/>
                <a:cs typeface="Heebo" pitchFamily="2" charset="-79"/>
              </a:rPr>
              <a:t>) </a:t>
            </a:r>
            <a:r>
              <a:rPr lang="en-GB" sz="2000" dirty="0">
                <a:latin typeface="Heebo" pitchFamily="2" charset="-79"/>
                <a:cs typeface="Heebo" pitchFamily="2" charset="-79"/>
              </a:rPr>
              <a:t>It includes instructions and information to the users who will interact with the system. Help guides and tutorials. </a:t>
            </a:r>
          </a:p>
          <a:p>
            <a:endParaRPr lang="en-GB" sz="2200" b="0" i="0" dirty="0">
              <a:effectLst/>
              <a:latin typeface="Heebo" pitchFamily="2" charset="-79"/>
              <a:cs typeface="Heebo" pitchFamily="2" charset="-79"/>
            </a:endParaRPr>
          </a:p>
          <a:p>
            <a:endParaRPr lang="en-GB" dirty="0"/>
          </a:p>
        </p:txBody>
      </p:sp>
    </p:spTree>
    <p:extLst>
      <p:ext uri="{BB962C8B-B14F-4D97-AF65-F5344CB8AC3E}">
        <p14:creationId xmlns:p14="http://schemas.microsoft.com/office/powerpoint/2010/main" val="896744119"/>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D8F0-8F1B-A017-83A1-7F28B3F2602B}"/>
              </a:ext>
            </a:extLst>
          </p:cNvPr>
          <p:cNvSpPr>
            <a:spLocks noGrp="1"/>
          </p:cNvSpPr>
          <p:nvPr>
            <p:ph type="title"/>
          </p:nvPr>
        </p:nvSpPr>
        <p:spPr>
          <a:xfrm>
            <a:off x="539552" y="3301251"/>
            <a:ext cx="8350696" cy="1362075"/>
          </a:xfrm>
        </p:spPr>
        <p:txBody>
          <a:bodyPr/>
          <a:lstStyle/>
          <a:p>
            <a:r>
              <a:rPr lang="en-GB" cap="none" dirty="0"/>
              <a:t>4. Implementation and Acceptance</a:t>
            </a:r>
          </a:p>
        </p:txBody>
      </p:sp>
      <p:sp>
        <p:nvSpPr>
          <p:cNvPr id="4" name="Text Placeholder 2">
            <a:extLst>
              <a:ext uri="{FF2B5EF4-FFF2-40B4-BE49-F238E27FC236}">
                <a16:creationId xmlns:a16="http://schemas.microsoft.com/office/drawing/2014/main" id="{8A90AAA8-3B61-1A56-524F-7018540BB9DD}"/>
              </a:ext>
            </a:extLst>
          </p:cNvPr>
          <p:cNvSpPr txBox="1">
            <a:spLocks/>
          </p:cNvSpPr>
          <p:nvPr/>
        </p:nvSpPr>
        <p:spPr bwMode="auto">
          <a:xfrm>
            <a:off x="863588" y="4288983"/>
            <a:ext cx="7416824" cy="136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Clr>
                <a:srgbClr val="CC0000"/>
              </a:buClr>
              <a:buNone/>
              <a:defRPr sz="2000" b="0" i="0">
                <a:solidFill>
                  <a:srgbClr val="003366"/>
                </a:solidFill>
                <a:latin typeface="+mn-lt"/>
                <a:ea typeface="MS PGothic" charset="0"/>
                <a:cs typeface="MS PGothic" charset="0"/>
              </a:defRPr>
            </a:lvl1pPr>
            <a:lvl2pPr marL="457200" indent="0" algn="l" rtl="0" eaLnBrk="0" fontAlgn="base" hangingPunct="0">
              <a:spcBef>
                <a:spcPct val="20000"/>
              </a:spcBef>
              <a:spcAft>
                <a:spcPct val="0"/>
              </a:spcAft>
              <a:buClr>
                <a:srgbClr val="A80000"/>
              </a:buClr>
              <a:buSzPct val="80000"/>
              <a:buFont typeface="Arial"/>
              <a:buNone/>
              <a:defRPr sz="1800" b="0" i="0">
                <a:solidFill>
                  <a:srgbClr val="003366"/>
                </a:solidFill>
                <a:latin typeface="+mn-lt"/>
                <a:ea typeface="MS PGothic" charset="0"/>
                <a:cs typeface="MS PGothic" charset="0"/>
              </a:defRPr>
            </a:lvl2pPr>
            <a:lvl3pPr marL="914400" indent="0" algn="l" rtl="0" eaLnBrk="0" fontAlgn="base" hangingPunct="0">
              <a:spcBef>
                <a:spcPct val="20000"/>
              </a:spcBef>
              <a:spcAft>
                <a:spcPct val="0"/>
              </a:spcAft>
              <a:buSzPct val="60000"/>
              <a:buFont typeface="Arial"/>
              <a:buNone/>
              <a:defRPr sz="1600">
                <a:solidFill>
                  <a:schemeClr val="tx1"/>
                </a:solidFill>
                <a:latin typeface="+mn-lt"/>
                <a:ea typeface="MS PGothic" charset="0"/>
                <a:cs typeface="MS PGothic" charset="0"/>
              </a:defRPr>
            </a:lvl3pPr>
            <a:lvl4pPr marL="1371600" indent="0" algn="l" rtl="0" eaLnBrk="0" fontAlgn="base" hangingPunct="0">
              <a:spcBef>
                <a:spcPct val="20000"/>
              </a:spcBef>
              <a:spcAft>
                <a:spcPct val="0"/>
              </a:spcAft>
              <a:buSzPct val="50000"/>
              <a:buFontTx/>
              <a:buNone/>
              <a:defRPr sz="1400" b="0" i="0" baseline="0">
                <a:solidFill>
                  <a:schemeClr val="tx1"/>
                </a:solidFill>
                <a:latin typeface="+mn-lt"/>
                <a:ea typeface="MS PGothic" charset="0"/>
                <a:cs typeface="MS PGothic" charset="0"/>
              </a:defRPr>
            </a:lvl4pPr>
            <a:lvl5pPr marL="1828800" indent="0" algn="l" rtl="0" eaLnBrk="0" fontAlgn="base" hangingPunct="0">
              <a:spcBef>
                <a:spcPct val="20000"/>
              </a:spcBef>
              <a:spcAft>
                <a:spcPct val="0"/>
              </a:spcAft>
              <a:buNone/>
              <a:defRPr sz="1400" b="0" i="0">
                <a:solidFill>
                  <a:schemeClr val="tx1"/>
                </a:solidFill>
                <a:latin typeface="+mn-lt"/>
                <a:ea typeface="MS PGothic" charset="0"/>
                <a:cs typeface="MS PGothic" charset="0"/>
              </a:defRPr>
            </a:lvl5pPr>
            <a:lvl6pPr marL="22860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6pPr>
            <a:lvl7pPr marL="27432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7pPr>
            <a:lvl8pPr marL="32004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8pPr>
            <a:lvl9pPr marL="36576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9pPr>
          </a:lstStyle>
          <a:p>
            <a:r>
              <a:rPr lang="en-GB" kern="0" dirty="0">
                <a:solidFill>
                  <a:srgbClr val="000000"/>
                </a:solidFill>
                <a:latin typeface="Heebo" pitchFamily="2" charset="-79"/>
                <a:cs typeface="Heebo" pitchFamily="2" charset="-79"/>
              </a:rPr>
              <a:t>Implementation is a process of ensuring that the information system is operational. It involves −</a:t>
            </a:r>
          </a:p>
          <a:p>
            <a:r>
              <a:rPr lang="en-GB" kern="0" dirty="0">
                <a:solidFill>
                  <a:srgbClr val="000000"/>
                </a:solidFill>
                <a:latin typeface="Heebo" pitchFamily="2" charset="-79"/>
                <a:cs typeface="Heebo" pitchFamily="2" charset="-79"/>
              </a:rPr>
              <a:t>Constructing a new system from scratch and </a:t>
            </a:r>
            <a:r>
              <a:rPr lang="en-GB" b="0" i="0" dirty="0">
                <a:solidFill>
                  <a:srgbClr val="000000"/>
                </a:solidFill>
                <a:effectLst/>
                <a:latin typeface="Nunito" pitchFamily="2" charset="0"/>
              </a:rPr>
              <a:t>allows the users to take over its operation for use and evaluation.</a:t>
            </a:r>
            <a:endParaRPr lang="en-GB" kern="0" dirty="0">
              <a:solidFill>
                <a:srgbClr val="000000"/>
              </a:solidFill>
              <a:latin typeface="Heebo" pitchFamily="2" charset="-79"/>
              <a:cs typeface="Heebo" pitchFamily="2" charset="-79"/>
            </a:endParaRPr>
          </a:p>
        </p:txBody>
      </p:sp>
    </p:spTree>
    <p:extLst>
      <p:ext uri="{BB962C8B-B14F-4D97-AF65-F5344CB8AC3E}">
        <p14:creationId xmlns:p14="http://schemas.microsoft.com/office/powerpoint/2010/main" val="1966046890"/>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77B5-DEAB-DA37-76AD-996D8BAB7CCB}"/>
              </a:ext>
            </a:extLst>
          </p:cNvPr>
          <p:cNvSpPr>
            <a:spLocks noGrp="1"/>
          </p:cNvSpPr>
          <p:nvPr>
            <p:ph type="title"/>
          </p:nvPr>
        </p:nvSpPr>
        <p:spPr/>
        <p:txBody>
          <a:bodyPr/>
          <a:lstStyle/>
          <a:p>
            <a:r>
              <a:rPr lang="en-GB" dirty="0"/>
              <a:t>Elements of a System</a:t>
            </a:r>
          </a:p>
        </p:txBody>
      </p:sp>
      <p:pic>
        <p:nvPicPr>
          <p:cNvPr id="6" name="Content Placeholder 5">
            <a:extLst>
              <a:ext uri="{FF2B5EF4-FFF2-40B4-BE49-F238E27FC236}">
                <a16:creationId xmlns:a16="http://schemas.microsoft.com/office/drawing/2014/main" id="{565B5FA6-0556-BDD9-AA31-E4FD9FD4A237}"/>
              </a:ext>
            </a:extLst>
          </p:cNvPr>
          <p:cNvPicPr>
            <a:picLocks noGrp="1" noChangeAspect="1"/>
          </p:cNvPicPr>
          <p:nvPr>
            <p:ph idx="1"/>
          </p:nvPr>
        </p:nvPicPr>
        <p:blipFill>
          <a:blip r:embed="rId2"/>
          <a:stretch>
            <a:fillRect/>
          </a:stretch>
        </p:blipFill>
        <p:spPr>
          <a:xfrm>
            <a:off x="827584" y="1777902"/>
            <a:ext cx="7650818" cy="3965674"/>
          </a:xfrm>
          <a:prstGeom prst="rect">
            <a:avLst/>
          </a:prstGeom>
        </p:spPr>
      </p:pic>
      <p:sp>
        <p:nvSpPr>
          <p:cNvPr id="4" name="Date Placeholder 3">
            <a:extLst>
              <a:ext uri="{FF2B5EF4-FFF2-40B4-BE49-F238E27FC236}">
                <a16:creationId xmlns:a16="http://schemas.microsoft.com/office/drawing/2014/main" id="{665FC414-06B4-FCF4-DFBE-B42C93054AE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437116D-1D5F-7A1E-15A1-E86C911F0EF8}"/>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2807335876"/>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01BF3-B25E-51C8-750E-7058B84BC469}"/>
              </a:ext>
            </a:extLst>
          </p:cNvPr>
          <p:cNvSpPr>
            <a:spLocks noGrp="1"/>
          </p:cNvSpPr>
          <p:nvPr>
            <p:ph type="title"/>
          </p:nvPr>
        </p:nvSpPr>
        <p:spPr/>
        <p:txBody>
          <a:bodyPr/>
          <a:lstStyle/>
          <a:p>
            <a:r>
              <a:rPr lang="en-GB" dirty="0"/>
              <a:t>System Implementation </a:t>
            </a:r>
          </a:p>
        </p:txBody>
      </p:sp>
      <p:sp>
        <p:nvSpPr>
          <p:cNvPr id="5" name="Content Placeholder 4">
            <a:extLst>
              <a:ext uri="{FF2B5EF4-FFF2-40B4-BE49-F238E27FC236}">
                <a16:creationId xmlns:a16="http://schemas.microsoft.com/office/drawing/2014/main" id="{F8F1E8B0-D1BC-9B67-D1B8-1E78D3B16F1F}"/>
              </a:ext>
            </a:extLst>
          </p:cNvPr>
          <p:cNvSpPr>
            <a:spLocks noGrp="1"/>
          </p:cNvSpPr>
          <p:nvPr>
            <p:ph idx="1"/>
          </p:nvPr>
        </p:nvSpPr>
        <p:spPr>
          <a:xfrm>
            <a:off x="464467" y="1310877"/>
            <a:ext cx="8215064" cy="4680520"/>
          </a:xfrm>
        </p:spPr>
        <p:txBody>
          <a:bodyPr/>
          <a:lstStyle/>
          <a:p>
            <a:r>
              <a:rPr lang="en-GB" sz="2200" dirty="0">
                <a:latin typeface="Heebo" pitchFamily="2" charset="-79"/>
                <a:cs typeface="Heebo" pitchFamily="2" charset="-79"/>
              </a:rPr>
              <a:t>Implementation is a process of ensuring that the information system is operational. In a general system it may utilised by training and conversion.</a:t>
            </a:r>
          </a:p>
          <a:p>
            <a:r>
              <a:rPr lang="en-GB" dirty="0"/>
              <a:t>For a software system it means (physical design):</a:t>
            </a:r>
          </a:p>
          <a:p>
            <a:pPr lvl="1"/>
            <a:r>
              <a:rPr lang="en-GB" b="1" dirty="0"/>
              <a:t>Coding:</a:t>
            </a:r>
            <a:r>
              <a:rPr lang="en-GB" dirty="0"/>
              <a:t> convert design into executable through computer languages. </a:t>
            </a:r>
          </a:p>
          <a:p>
            <a:pPr lvl="1"/>
            <a:r>
              <a:rPr lang="en-GB" b="1" dirty="0"/>
              <a:t>Trial</a:t>
            </a:r>
            <a:r>
              <a:rPr lang="zh-CN" altLang="en-US" b="1" dirty="0"/>
              <a:t>：</a:t>
            </a:r>
            <a:r>
              <a:rPr lang="en-US" altLang="zh-CN" dirty="0"/>
              <a:t>run</a:t>
            </a:r>
            <a:r>
              <a:rPr lang="en-GB" altLang="zh-CN" dirty="0"/>
              <a:t> designed system for a taste of its design.</a:t>
            </a:r>
            <a:endParaRPr lang="en-GB" dirty="0"/>
          </a:p>
          <a:p>
            <a:pPr lvl="1"/>
            <a:r>
              <a:rPr lang="en-GB" b="1" dirty="0"/>
              <a:t>Testing</a:t>
            </a:r>
            <a:r>
              <a:rPr lang="zh-CN" altLang="en-US" b="1" dirty="0"/>
              <a:t>：</a:t>
            </a:r>
            <a:r>
              <a:rPr lang="en-US" altLang="zh-CN" dirty="0"/>
              <a:t>run</a:t>
            </a:r>
            <a:r>
              <a:rPr lang="en-GB" altLang="zh-CN" dirty="0"/>
              <a:t> designed system against design documents and system specification. </a:t>
            </a:r>
            <a:endParaRPr lang="en-GB" b="1" dirty="0"/>
          </a:p>
          <a:p>
            <a:pPr marL="673100" lvl="1" indent="0">
              <a:buNone/>
            </a:pPr>
            <a:r>
              <a:rPr lang="zh-CN" altLang="en-US" b="1" dirty="0"/>
              <a:t>（</a:t>
            </a:r>
            <a:r>
              <a:rPr lang="en-US" altLang="zh-CN" b="1" dirty="0"/>
              <a:t>Trial </a:t>
            </a:r>
            <a:r>
              <a:rPr lang="en-GB" altLang="zh-CN" b="1" dirty="0"/>
              <a:t>and testing together sometimes called hand=over or acceptance</a:t>
            </a:r>
            <a:r>
              <a:rPr lang="zh-CN" altLang="en-US" b="1" dirty="0"/>
              <a:t>）</a:t>
            </a:r>
            <a:endParaRPr lang="en-GB" b="1" dirty="0"/>
          </a:p>
          <a:p>
            <a:endParaRPr lang="en-GB" dirty="0"/>
          </a:p>
        </p:txBody>
      </p:sp>
      <p:sp>
        <p:nvSpPr>
          <p:cNvPr id="6" name="Date Placeholder 5">
            <a:extLst>
              <a:ext uri="{FF2B5EF4-FFF2-40B4-BE49-F238E27FC236}">
                <a16:creationId xmlns:a16="http://schemas.microsoft.com/office/drawing/2014/main" id="{A7CC3D32-D818-53C1-4D05-EA34F745E1FB}"/>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7" name="Footer Placeholder 6">
            <a:extLst>
              <a:ext uri="{FF2B5EF4-FFF2-40B4-BE49-F238E27FC236}">
                <a16:creationId xmlns:a16="http://schemas.microsoft.com/office/drawing/2014/main" id="{212900E4-9012-BB8E-A6FA-9C1FF0A8B3B3}"/>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2316426817"/>
      </p:ext>
    </p:extLst>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9388-6226-B10F-DE32-B95A1AD125DA}"/>
              </a:ext>
            </a:extLst>
          </p:cNvPr>
          <p:cNvSpPr>
            <a:spLocks noGrp="1"/>
          </p:cNvSpPr>
          <p:nvPr>
            <p:ph type="title"/>
          </p:nvPr>
        </p:nvSpPr>
        <p:spPr/>
        <p:txBody>
          <a:bodyPr/>
          <a:lstStyle/>
          <a:p>
            <a:r>
              <a:rPr lang="en-GB" dirty="0"/>
              <a:t>Coding</a:t>
            </a:r>
          </a:p>
        </p:txBody>
      </p:sp>
      <p:sp>
        <p:nvSpPr>
          <p:cNvPr id="3" name="Content Placeholder 2">
            <a:extLst>
              <a:ext uri="{FF2B5EF4-FFF2-40B4-BE49-F238E27FC236}">
                <a16:creationId xmlns:a16="http://schemas.microsoft.com/office/drawing/2014/main" id="{DE4EF0D3-3D2F-97E1-F2D2-15063855342C}"/>
              </a:ext>
            </a:extLst>
          </p:cNvPr>
          <p:cNvSpPr>
            <a:spLocks noGrp="1"/>
          </p:cNvSpPr>
          <p:nvPr>
            <p:ph idx="1"/>
          </p:nvPr>
        </p:nvSpPr>
        <p:spPr>
          <a:xfrm>
            <a:off x="415008" y="1431640"/>
            <a:ext cx="8215064" cy="4680520"/>
          </a:xfrm>
        </p:spPr>
        <p:txBody>
          <a:bodyPr/>
          <a:lstStyle/>
          <a:p>
            <a:r>
              <a:rPr lang="en-GB" b="1" i="0" dirty="0">
                <a:solidFill>
                  <a:srgbClr val="333333"/>
                </a:solidFill>
                <a:effectLst/>
                <a:latin typeface="inter-regular"/>
              </a:rPr>
              <a:t>Coding</a:t>
            </a:r>
            <a:r>
              <a:rPr lang="en-GB" b="0" i="0" dirty="0">
                <a:solidFill>
                  <a:srgbClr val="333333"/>
                </a:solidFill>
                <a:effectLst/>
                <a:latin typeface="inter-regular"/>
              </a:rPr>
              <a:t> </a:t>
            </a:r>
            <a:r>
              <a:rPr lang="en-GB" dirty="0"/>
              <a:t>is the process of transforming the design of a system into a computer language format. It actually translating the design specification into the source code.</a:t>
            </a:r>
          </a:p>
          <a:p>
            <a:r>
              <a:rPr lang="en-GB" dirty="0"/>
              <a:t>Coding is done by the coder or programmers who are independent people than the designer.</a:t>
            </a:r>
          </a:p>
          <a:p>
            <a:r>
              <a:rPr lang="en-GB" b="1" i="0" dirty="0">
                <a:solidFill>
                  <a:schemeClr val="tx1"/>
                </a:solidFill>
                <a:effectLst/>
                <a:latin typeface="erdana"/>
              </a:rPr>
              <a:t>Goals of Coding:</a:t>
            </a:r>
          </a:p>
          <a:p>
            <a:pPr lvl="1"/>
            <a:r>
              <a:rPr lang="en-GB" dirty="0"/>
              <a:t>To translate the design of system into a computer language format </a:t>
            </a:r>
          </a:p>
          <a:p>
            <a:pPr lvl="1"/>
            <a:r>
              <a:rPr lang="en-GB" dirty="0"/>
              <a:t>To reduce the cost of later phases</a:t>
            </a:r>
          </a:p>
          <a:p>
            <a:pPr lvl="1"/>
            <a:r>
              <a:rPr lang="en-GB" dirty="0"/>
              <a:t>Making the program more readable</a:t>
            </a:r>
          </a:p>
          <a:p>
            <a:endParaRPr lang="en-GB" dirty="0"/>
          </a:p>
        </p:txBody>
      </p:sp>
      <p:sp>
        <p:nvSpPr>
          <p:cNvPr id="4" name="Date Placeholder 3">
            <a:extLst>
              <a:ext uri="{FF2B5EF4-FFF2-40B4-BE49-F238E27FC236}">
                <a16:creationId xmlns:a16="http://schemas.microsoft.com/office/drawing/2014/main" id="{C69E61E1-8EB7-C804-E7FA-AC9FA200DA2F}"/>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A71F9089-F3E3-0E1E-FCA5-DCBDB435ED48}"/>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332806507"/>
      </p:ext>
    </p:extLst>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596D-15FF-F508-AA71-554DC5935E23}"/>
              </a:ext>
            </a:extLst>
          </p:cNvPr>
          <p:cNvSpPr>
            <a:spLocks noGrp="1"/>
          </p:cNvSpPr>
          <p:nvPr>
            <p:ph type="title"/>
          </p:nvPr>
        </p:nvSpPr>
        <p:spPr/>
        <p:txBody>
          <a:bodyPr/>
          <a:lstStyle/>
          <a:p>
            <a:r>
              <a:rPr lang="en-GB" dirty="0"/>
              <a:t>Trial </a:t>
            </a:r>
          </a:p>
        </p:txBody>
      </p:sp>
      <p:sp>
        <p:nvSpPr>
          <p:cNvPr id="3" name="Content Placeholder 2">
            <a:extLst>
              <a:ext uri="{FF2B5EF4-FFF2-40B4-BE49-F238E27FC236}">
                <a16:creationId xmlns:a16="http://schemas.microsoft.com/office/drawing/2014/main" id="{E4D21E55-6E18-B9E1-EFC8-5A3CDB700D2B}"/>
              </a:ext>
            </a:extLst>
          </p:cNvPr>
          <p:cNvSpPr>
            <a:spLocks noGrp="1"/>
          </p:cNvSpPr>
          <p:nvPr>
            <p:ph idx="1"/>
          </p:nvPr>
        </p:nvSpPr>
        <p:spPr>
          <a:xfrm>
            <a:off x="433098" y="1404499"/>
            <a:ext cx="8215064" cy="4877680"/>
          </a:xfrm>
        </p:spPr>
        <p:txBody>
          <a:bodyPr/>
          <a:lstStyle/>
          <a:p>
            <a:r>
              <a:rPr lang="en-GB" b="1" dirty="0"/>
              <a:t>Trial</a:t>
            </a:r>
            <a:r>
              <a:rPr lang="en-GB" dirty="0"/>
              <a:t> refers to a process of taste (rise awareness) or test of a system or product. </a:t>
            </a:r>
          </a:p>
          <a:p>
            <a:r>
              <a:rPr lang="en-GB" sz="2200" dirty="0"/>
              <a:t>A trial version of a software refers to a product that has reduced functionality or limited time to use and mostly free. </a:t>
            </a:r>
          </a:p>
          <a:p>
            <a:r>
              <a:rPr lang="en-GB" sz="2200" dirty="0"/>
              <a:t>Trial version software: “</a:t>
            </a:r>
            <a:r>
              <a:rPr lang="en-GB" sz="2200" b="1" dirty="0"/>
              <a:t>alpha version</a:t>
            </a:r>
            <a:r>
              <a:rPr lang="en-GB" sz="2200" dirty="0"/>
              <a:t>” and “</a:t>
            </a:r>
            <a:r>
              <a:rPr lang="en-GB" sz="2200" b="1" dirty="0"/>
              <a:t>beta version</a:t>
            </a:r>
            <a:r>
              <a:rPr lang="en-GB" sz="2200" dirty="0"/>
              <a:t>”</a:t>
            </a:r>
          </a:p>
          <a:p>
            <a:r>
              <a:rPr lang="en-GB" sz="2200" dirty="0"/>
              <a:t>“alpha version” is called pre-release version. It is an internal company testing phase that testers are using white box testing to look at source code and evaluate products. </a:t>
            </a:r>
          </a:p>
          <a:p>
            <a:r>
              <a:rPr lang="en-GB" sz="2200" dirty="0"/>
              <a:t>After the alpha phase, there is a “beta phase” where a beta version of software is released to a specific group of users who suing black box techniques for testing: rather than looking at source code, users run the programs and see whether any bugs or glitches are evident.</a:t>
            </a:r>
          </a:p>
          <a:p>
            <a:endParaRPr lang="en-GB" dirty="0"/>
          </a:p>
        </p:txBody>
      </p:sp>
      <p:sp>
        <p:nvSpPr>
          <p:cNvPr id="4" name="Date Placeholder 3">
            <a:extLst>
              <a:ext uri="{FF2B5EF4-FFF2-40B4-BE49-F238E27FC236}">
                <a16:creationId xmlns:a16="http://schemas.microsoft.com/office/drawing/2014/main" id="{1E5547FE-0411-7B8E-FE04-45DA5DF0682C}"/>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7BFB89CF-8C73-284A-6456-FEAC36AB0631}"/>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2646784378"/>
      </p:ext>
    </p:extLst>
  </p:cSld>
  <p:clrMapOvr>
    <a:masterClrMapping/>
  </p:clrMapOvr>
  <p:transition spd="slow">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71C-78D8-8C01-C26F-EFACBD698852}"/>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653B5372-EA81-C38A-338F-CB51E0259990}"/>
              </a:ext>
            </a:extLst>
          </p:cNvPr>
          <p:cNvSpPr>
            <a:spLocks noGrp="1"/>
          </p:cNvSpPr>
          <p:nvPr>
            <p:ph idx="1"/>
          </p:nvPr>
        </p:nvSpPr>
        <p:spPr>
          <a:xfrm>
            <a:off x="415008" y="1306487"/>
            <a:ext cx="8333456" cy="5002833"/>
          </a:xfrm>
        </p:spPr>
        <p:txBody>
          <a:bodyPr/>
          <a:lstStyle/>
          <a:p>
            <a:r>
              <a:rPr lang="en-GB" sz="2400" b="1" dirty="0"/>
              <a:t>Testing</a:t>
            </a:r>
            <a:r>
              <a:rPr lang="en-GB" sz="2400" dirty="0"/>
              <a:t> is the process or activity that checks the functionality and correctness of software according to specified user requirements in order to improve the quality and reliability of system.</a:t>
            </a:r>
          </a:p>
          <a:p>
            <a:r>
              <a:rPr lang="en-GB" sz="2400" b="1" dirty="0"/>
              <a:t>Types of Testing:</a:t>
            </a:r>
          </a:p>
          <a:p>
            <a:pPr marL="623888" lvl="1" indent="-354013"/>
            <a:r>
              <a:rPr lang="en-GB" sz="2200" b="1" i="0" dirty="0">
                <a:effectLst/>
                <a:latin typeface="Heebo" pitchFamily="2" charset="-79"/>
                <a:cs typeface="Heebo" pitchFamily="2" charset="-79"/>
              </a:rPr>
              <a:t>Unit Testing </a:t>
            </a:r>
            <a:r>
              <a:rPr lang="en-GB" sz="2000" dirty="0"/>
              <a:t>Also known as Program Testing, it is a type of testing where the analyst tests or focuses on each program or module independently. </a:t>
            </a:r>
          </a:p>
          <a:p>
            <a:pPr marL="623888" lvl="1" indent="-354013"/>
            <a:r>
              <a:rPr lang="en-GB" sz="2200" b="1" dirty="0">
                <a:latin typeface="Heebo" pitchFamily="2" charset="-79"/>
                <a:cs typeface="Heebo" pitchFamily="2" charset="-79"/>
              </a:rPr>
              <a:t>Integration Testing, </a:t>
            </a:r>
            <a:r>
              <a:rPr lang="en-GB" sz="2200" dirty="0">
                <a:latin typeface="Heebo" pitchFamily="2" charset="-79"/>
                <a:cs typeface="Heebo" pitchFamily="2" charset="-79"/>
              </a:rPr>
              <a:t>tests </a:t>
            </a:r>
            <a:r>
              <a:rPr lang="en-GB" sz="2000" dirty="0"/>
              <a:t>multiple module working together.</a:t>
            </a:r>
          </a:p>
          <a:p>
            <a:pPr marL="623888" lvl="1" indent="-354013"/>
            <a:r>
              <a:rPr lang="en-GB" sz="2200" b="1" dirty="0">
                <a:latin typeface="Heebo" pitchFamily="2" charset="-79"/>
                <a:cs typeface="Heebo" pitchFamily="2" charset="-79"/>
              </a:rPr>
              <a:t>Function Testing </a:t>
            </a:r>
            <a:r>
              <a:rPr lang="en-GB" sz="2000" dirty="0"/>
              <a:t>determines whether the system is functioning correctly according to its specifications and relevant standards </a:t>
            </a:r>
            <a:r>
              <a:rPr lang="en-GB" sz="1600" b="0" i="0" dirty="0">
                <a:solidFill>
                  <a:srgbClr val="000000"/>
                </a:solidFill>
                <a:effectLst/>
                <a:latin typeface="Nunito" pitchFamily="2" charset="0"/>
              </a:rPr>
              <a:t>documentation.</a:t>
            </a:r>
          </a:p>
          <a:p>
            <a:pPr marL="623888" lvl="1" indent="-354013"/>
            <a:r>
              <a:rPr lang="en-GB" sz="2200" b="1" dirty="0">
                <a:latin typeface="Heebo" pitchFamily="2" charset="-79"/>
                <a:cs typeface="Heebo" pitchFamily="2" charset="-79"/>
              </a:rPr>
              <a:t>Stress Testing </a:t>
            </a:r>
            <a:r>
              <a:rPr lang="en-GB" sz="2000" dirty="0"/>
              <a:t>determines the robustness and scalability of a software product by testing beyond its normal operation limits.</a:t>
            </a:r>
          </a:p>
        </p:txBody>
      </p:sp>
      <p:sp>
        <p:nvSpPr>
          <p:cNvPr id="4" name="Date Placeholder 3">
            <a:extLst>
              <a:ext uri="{FF2B5EF4-FFF2-40B4-BE49-F238E27FC236}">
                <a16:creationId xmlns:a16="http://schemas.microsoft.com/office/drawing/2014/main" id="{7608ACD2-4D5B-A5B9-4E63-49923B0211CE}"/>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A192FD3C-99B2-F84F-FF26-30AACF351A82}"/>
              </a:ext>
            </a:extLst>
          </p:cNvPr>
          <p:cNvSpPr>
            <a:spLocks noGrp="1"/>
          </p:cNvSpPr>
          <p:nvPr>
            <p:ph type="ftr" sz="quarter" idx="11"/>
          </p:nvPr>
        </p:nvSpPr>
        <p:spPr/>
        <p:txBody>
          <a:bodyPr/>
          <a:lstStyle/>
          <a:p>
            <a:pPr algn="l"/>
            <a:r>
              <a:rPr lang="en-GB" dirty="0"/>
              <a:t>CIS108-6 DATA MODELLING, MANAGEMENT AND GOVERNANCE</a:t>
            </a:r>
            <a:endParaRPr lang="en-US" dirty="0"/>
          </a:p>
        </p:txBody>
      </p:sp>
    </p:spTree>
    <p:extLst>
      <p:ext uri="{BB962C8B-B14F-4D97-AF65-F5344CB8AC3E}">
        <p14:creationId xmlns:p14="http://schemas.microsoft.com/office/powerpoint/2010/main" val="1969731971"/>
      </p:ext>
    </p:extLst>
  </p:cSld>
  <p:clrMapOvr>
    <a:masterClrMapping/>
  </p:clrMapOvr>
  <p:transition spd="slow">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6092-348E-F24C-DD32-6DEBC5E21F86}"/>
              </a:ext>
            </a:extLst>
          </p:cNvPr>
          <p:cNvSpPr>
            <a:spLocks noGrp="1"/>
          </p:cNvSpPr>
          <p:nvPr>
            <p:ph type="title"/>
          </p:nvPr>
        </p:nvSpPr>
        <p:spPr/>
        <p:txBody>
          <a:bodyPr/>
          <a:lstStyle/>
          <a:p>
            <a:r>
              <a:rPr lang="en-GB" dirty="0"/>
              <a:t>Stages of system testing</a:t>
            </a:r>
          </a:p>
        </p:txBody>
      </p:sp>
      <p:sp>
        <p:nvSpPr>
          <p:cNvPr id="3" name="Content Placeholder 2">
            <a:extLst>
              <a:ext uri="{FF2B5EF4-FFF2-40B4-BE49-F238E27FC236}">
                <a16:creationId xmlns:a16="http://schemas.microsoft.com/office/drawing/2014/main" id="{DD886335-1450-F245-6881-33F0CE01D609}"/>
              </a:ext>
            </a:extLst>
          </p:cNvPr>
          <p:cNvSpPr>
            <a:spLocks noGrp="1"/>
          </p:cNvSpPr>
          <p:nvPr>
            <p:ph idx="1"/>
          </p:nvPr>
        </p:nvSpPr>
        <p:spPr>
          <a:xfrm>
            <a:off x="415008" y="1343635"/>
            <a:ext cx="8215064" cy="1584176"/>
          </a:xfrm>
        </p:spPr>
        <p:txBody>
          <a:bodyPr/>
          <a:lstStyle/>
          <a:p>
            <a:r>
              <a:rPr lang="en-GB" sz="2400" b="1" dirty="0"/>
              <a:t>Test Strategy: </a:t>
            </a:r>
            <a:r>
              <a:rPr lang="en-GB" sz="2400" dirty="0"/>
              <a:t>It is a statement that provides information about the various levels, methods, tools, and techniques used for testing the system. It should satisfy all the needs of an organization</a:t>
            </a:r>
          </a:p>
          <a:p>
            <a:pPr marL="0" indent="0">
              <a:buNone/>
            </a:pPr>
            <a:endParaRPr lang="en-GB" dirty="0"/>
          </a:p>
        </p:txBody>
      </p:sp>
      <p:sp>
        <p:nvSpPr>
          <p:cNvPr id="4" name="Date Placeholder 3">
            <a:extLst>
              <a:ext uri="{FF2B5EF4-FFF2-40B4-BE49-F238E27FC236}">
                <a16:creationId xmlns:a16="http://schemas.microsoft.com/office/drawing/2014/main" id="{6151D86A-C8AD-162F-7DDE-80EFF0B348B1}"/>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01E8A466-B301-6FB0-7C59-F6D9E68A3B73}"/>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6" name="Content Placeholder 2">
            <a:extLst>
              <a:ext uri="{FF2B5EF4-FFF2-40B4-BE49-F238E27FC236}">
                <a16:creationId xmlns:a16="http://schemas.microsoft.com/office/drawing/2014/main" id="{C624BDD6-4375-A275-01C2-EA7218FDE009}"/>
              </a:ext>
            </a:extLst>
          </p:cNvPr>
          <p:cNvSpPr txBox="1">
            <a:spLocks/>
          </p:cNvSpPr>
          <p:nvPr/>
        </p:nvSpPr>
        <p:spPr bwMode="auto">
          <a:xfrm>
            <a:off x="435673" y="2829729"/>
            <a:ext cx="821506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400" b="1" kern="0" dirty="0"/>
              <a:t>Test Plan: </a:t>
            </a:r>
            <a:r>
              <a:rPr lang="en-GB" sz="2400" kern="0" dirty="0"/>
              <a:t>It provides a plan for testing the system and verifies that the system under testing fulfils all the design and functional specifications. </a:t>
            </a:r>
            <a:endParaRPr lang="en-GB" kern="0" dirty="0"/>
          </a:p>
        </p:txBody>
      </p:sp>
      <p:sp>
        <p:nvSpPr>
          <p:cNvPr id="7" name="Content Placeholder 2">
            <a:extLst>
              <a:ext uri="{FF2B5EF4-FFF2-40B4-BE49-F238E27FC236}">
                <a16:creationId xmlns:a16="http://schemas.microsoft.com/office/drawing/2014/main" id="{09CC24E5-27E8-4295-8992-F80E6901764D}"/>
              </a:ext>
            </a:extLst>
          </p:cNvPr>
          <p:cNvSpPr txBox="1">
            <a:spLocks/>
          </p:cNvSpPr>
          <p:nvPr/>
        </p:nvSpPr>
        <p:spPr bwMode="auto">
          <a:xfrm>
            <a:off x="415008" y="3971731"/>
            <a:ext cx="821506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400" b="1" kern="0" dirty="0"/>
              <a:t>Test Case Design: </a:t>
            </a:r>
            <a:r>
              <a:rPr lang="en-GB" sz="2400" kern="0" dirty="0"/>
              <a:t>identify actual use cases for each module of the system to be tested.</a:t>
            </a:r>
            <a:endParaRPr lang="en-GB" kern="0" dirty="0"/>
          </a:p>
        </p:txBody>
      </p:sp>
      <p:sp>
        <p:nvSpPr>
          <p:cNvPr id="8" name="Content Placeholder 2">
            <a:extLst>
              <a:ext uri="{FF2B5EF4-FFF2-40B4-BE49-F238E27FC236}">
                <a16:creationId xmlns:a16="http://schemas.microsoft.com/office/drawing/2014/main" id="{00876535-A6FA-E729-2236-E506F5D6DB39}"/>
              </a:ext>
            </a:extLst>
          </p:cNvPr>
          <p:cNvSpPr txBox="1">
            <a:spLocks/>
          </p:cNvSpPr>
          <p:nvPr/>
        </p:nvSpPr>
        <p:spPr bwMode="auto">
          <a:xfrm>
            <a:off x="415008" y="4917014"/>
            <a:ext cx="8215064" cy="46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400" b="1" kern="0" dirty="0"/>
              <a:t>Test Execution: </a:t>
            </a:r>
            <a:r>
              <a:rPr lang="en-GB" sz="2400" kern="0" dirty="0"/>
              <a:t>execute each of the test cases.</a:t>
            </a:r>
            <a:endParaRPr lang="en-GB" kern="0" dirty="0"/>
          </a:p>
        </p:txBody>
      </p:sp>
      <p:sp>
        <p:nvSpPr>
          <p:cNvPr id="9" name="Content Placeholder 2">
            <a:extLst>
              <a:ext uri="{FF2B5EF4-FFF2-40B4-BE49-F238E27FC236}">
                <a16:creationId xmlns:a16="http://schemas.microsoft.com/office/drawing/2014/main" id="{12360EE2-F985-0A37-6D8A-A8D3B5627C6F}"/>
              </a:ext>
            </a:extLst>
          </p:cNvPr>
          <p:cNvSpPr txBox="1">
            <a:spLocks/>
          </p:cNvSpPr>
          <p:nvPr/>
        </p:nvSpPr>
        <p:spPr bwMode="auto">
          <a:xfrm>
            <a:off x="415008" y="5451245"/>
            <a:ext cx="8215064" cy="46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400" b="1" kern="0" dirty="0"/>
              <a:t>Test Result Documentation: </a:t>
            </a:r>
            <a:r>
              <a:rPr lang="en-GB" sz="2400" kern="0" dirty="0"/>
              <a:t>record</a:t>
            </a:r>
            <a:r>
              <a:rPr lang="en-GB" sz="2400" b="1" kern="0" dirty="0"/>
              <a:t> </a:t>
            </a:r>
            <a:r>
              <a:rPr lang="en-GB" sz="2400" kern="0" dirty="0"/>
              <a:t>the total number of test cases executed, the number of errors, and nature of errors. </a:t>
            </a:r>
            <a:endParaRPr lang="en-GB" kern="0" dirty="0"/>
          </a:p>
        </p:txBody>
      </p:sp>
    </p:spTree>
    <p:extLst>
      <p:ext uri="{BB962C8B-B14F-4D97-AF65-F5344CB8AC3E}">
        <p14:creationId xmlns:p14="http://schemas.microsoft.com/office/powerpoint/2010/main" val="3518804571"/>
      </p:ext>
    </p:extLst>
  </p:cSld>
  <p:clrMapOvr>
    <a:masterClrMapping/>
  </p:clrMapOvr>
  <p:transition spd="slow">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A9E4-0012-ED81-49EA-F01ED1BF67E8}"/>
              </a:ext>
            </a:extLst>
          </p:cNvPr>
          <p:cNvSpPr>
            <a:spLocks noGrp="1"/>
          </p:cNvSpPr>
          <p:nvPr>
            <p:ph type="title"/>
          </p:nvPr>
        </p:nvSpPr>
        <p:spPr/>
        <p:txBody>
          <a:bodyPr/>
          <a:lstStyle/>
          <a:p>
            <a:r>
              <a:rPr lang="en-GB" dirty="0"/>
              <a:t>Quality Assurance</a:t>
            </a:r>
          </a:p>
        </p:txBody>
      </p:sp>
      <p:sp>
        <p:nvSpPr>
          <p:cNvPr id="3" name="Content Placeholder 2">
            <a:extLst>
              <a:ext uri="{FF2B5EF4-FFF2-40B4-BE49-F238E27FC236}">
                <a16:creationId xmlns:a16="http://schemas.microsoft.com/office/drawing/2014/main" id="{2434C67D-9478-16FA-496D-6693B80F0D16}"/>
              </a:ext>
            </a:extLst>
          </p:cNvPr>
          <p:cNvSpPr>
            <a:spLocks noGrp="1"/>
          </p:cNvSpPr>
          <p:nvPr>
            <p:ph idx="1"/>
          </p:nvPr>
        </p:nvSpPr>
        <p:spPr>
          <a:xfrm>
            <a:off x="395536" y="1556792"/>
            <a:ext cx="8215064" cy="4752528"/>
          </a:xfrm>
        </p:spPr>
        <p:txBody>
          <a:bodyPr/>
          <a:lstStyle/>
          <a:p>
            <a:r>
              <a:rPr lang="en-GB" sz="2400" b="1" dirty="0"/>
              <a:t>Quality Assurance </a:t>
            </a:r>
            <a:r>
              <a:rPr lang="en-GB" sz="2400" dirty="0"/>
              <a:t>is the review of system or software products and its documentation for assurance that system meets the requirements and specifications.</a:t>
            </a:r>
          </a:p>
          <a:p>
            <a:r>
              <a:rPr lang="en-GB" sz="2400" b="1" dirty="0"/>
              <a:t>Software quality Assurance (SQA) </a:t>
            </a:r>
            <a:r>
              <a:rPr lang="en-GB" sz="2400" dirty="0"/>
              <a:t>is a techniques that includes procedures and tools applied by the software professionals to ensure that software meet the specified standard for its intended use and performance.</a:t>
            </a:r>
          </a:p>
          <a:p>
            <a:r>
              <a:rPr lang="en-GB" sz="2400" b="1" dirty="0"/>
              <a:t>Levels of Quality Assurance</a:t>
            </a:r>
          </a:p>
          <a:p>
            <a:pPr lvl="1"/>
            <a:r>
              <a:rPr lang="en-GB" sz="2000" b="1" dirty="0"/>
              <a:t>Code level</a:t>
            </a:r>
          </a:p>
          <a:p>
            <a:pPr lvl="1"/>
            <a:r>
              <a:rPr lang="en-GB" sz="2000" b="1" dirty="0"/>
              <a:t>Compilation and Linking</a:t>
            </a:r>
          </a:p>
          <a:p>
            <a:pPr lvl="1"/>
            <a:r>
              <a:rPr lang="en-GB" sz="2000" b="1" dirty="0"/>
              <a:t>Routine Running</a:t>
            </a:r>
          </a:p>
          <a:p>
            <a:pPr lvl="1"/>
            <a:r>
              <a:rPr lang="en-GB" sz="2000" b="1" dirty="0"/>
              <a:t>System level (overall performance)</a:t>
            </a:r>
          </a:p>
          <a:p>
            <a:endParaRPr lang="en-GB" dirty="0"/>
          </a:p>
        </p:txBody>
      </p:sp>
      <p:sp>
        <p:nvSpPr>
          <p:cNvPr id="4" name="Date Placeholder 3">
            <a:extLst>
              <a:ext uri="{FF2B5EF4-FFF2-40B4-BE49-F238E27FC236}">
                <a16:creationId xmlns:a16="http://schemas.microsoft.com/office/drawing/2014/main" id="{8197555E-15EC-0C83-3231-8A2CE8C21B23}"/>
              </a:ext>
            </a:extLst>
          </p:cNvPr>
          <p:cNvSpPr>
            <a:spLocks noGrp="1"/>
          </p:cNvSpPr>
          <p:nvPr>
            <p:ph type="dt" sz="half" idx="10"/>
          </p:nvPr>
        </p:nvSpPr>
        <p:spPr/>
        <p:txBody>
          <a:bodyPr/>
          <a:lstStyle/>
          <a:p>
            <a:pPr marL="285750" indent="-285750">
              <a:buFont typeface="Arial" panose="020B0604020202020204" pitchFamily="34" charset="0"/>
              <a:buChar char="•"/>
            </a:pPr>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665DE359-C59A-0A4B-6633-DA3F5E00E53A}"/>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379399004"/>
      </p:ext>
    </p:extLst>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D8F0-8F1B-A017-83A1-7F28B3F2602B}"/>
              </a:ext>
            </a:extLst>
          </p:cNvPr>
          <p:cNvSpPr>
            <a:spLocks noGrp="1"/>
          </p:cNvSpPr>
          <p:nvPr>
            <p:ph type="title"/>
          </p:nvPr>
        </p:nvSpPr>
        <p:spPr>
          <a:xfrm>
            <a:off x="685800" y="3284984"/>
            <a:ext cx="8206680" cy="1362075"/>
          </a:xfrm>
        </p:spPr>
        <p:txBody>
          <a:bodyPr/>
          <a:lstStyle/>
          <a:p>
            <a:r>
              <a:rPr lang="en-GB" cap="none" dirty="0"/>
              <a:t>5. Maintenance and Support</a:t>
            </a:r>
          </a:p>
        </p:txBody>
      </p:sp>
      <p:sp>
        <p:nvSpPr>
          <p:cNvPr id="4" name="Text Placeholder 2">
            <a:extLst>
              <a:ext uri="{FF2B5EF4-FFF2-40B4-BE49-F238E27FC236}">
                <a16:creationId xmlns:a16="http://schemas.microsoft.com/office/drawing/2014/main" id="{8A90AAA8-3B61-1A56-524F-7018540BB9DD}"/>
              </a:ext>
            </a:extLst>
          </p:cNvPr>
          <p:cNvSpPr txBox="1">
            <a:spLocks/>
          </p:cNvSpPr>
          <p:nvPr/>
        </p:nvSpPr>
        <p:spPr bwMode="auto">
          <a:xfrm>
            <a:off x="1187624" y="4293096"/>
            <a:ext cx="6336704" cy="1440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Clr>
                <a:srgbClr val="CC0000"/>
              </a:buClr>
              <a:buNone/>
              <a:defRPr sz="2000" b="0" i="0">
                <a:solidFill>
                  <a:srgbClr val="003366"/>
                </a:solidFill>
                <a:latin typeface="+mn-lt"/>
                <a:ea typeface="MS PGothic" charset="0"/>
                <a:cs typeface="MS PGothic" charset="0"/>
              </a:defRPr>
            </a:lvl1pPr>
            <a:lvl2pPr marL="457200" indent="0" algn="l" rtl="0" eaLnBrk="0" fontAlgn="base" hangingPunct="0">
              <a:spcBef>
                <a:spcPct val="20000"/>
              </a:spcBef>
              <a:spcAft>
                <a:spcPct val="0"/>
              </a:spcAft>
              <a:buClr>
                <a:srgbClr val="A80000"/>
              </a:buClr>
              <a:buSzPct val="80000"/>
              <a:buFont typeface="Arial"/>
              <a:buNone/>
              <a:defRPr sz="1800" b="0" i="0">
                <a:solidFill>
                  <a:srgbClr val="003366"/>
                </a:solidFill>
                <a:latin typeface="+mn-lt"/>
                <a:ea typeface="MS PGothic" charset="0"/>
                <a:cs typeface="MS PGothic" charset="0"/>
              </a:defRPr>
            </a:lvl2pPr>
            <a:lvl3pPr marL="914400" indent="0" algn="l" rtl="0" eaLnBrk="0" fontAlgn="base" hangingPunct="0">
              <a:spcBef>
                <a:spcPct val="20000"/>
              </a:spcBef>
              <a:spcAft>
                <a:spcPct val="0"/>
              </a:spcAft>
              <a:buSzPct val="60000"/>
              <a:buFont typeface="Arial"/>
              <a:buNone/>
              <a:defRPr sz="1600">
                <a:solidFill>
                  <a:schemeClr val="tx1"/>
                </a:solidFill>
                <a:latin typeface="+mn-lt"/>
                <a:ea typeface="MS PGothic" charset="0"/>
                <a:cs typeface="MS PGothic" charset="0"/>
              </a:defRPr>
            </a:lvl3pPr>
            <a:lvl4pPr marL="1371600" indent="0" algn="l" rtl="0" eaLnBrk="0" fontAlgn="base" hangingPunct="0">
              <a:spcBef>
                <a:spcPct val="20000"/>
              </a:spcBef>
              <a:spcAft>
                <a:spcPct val="0"/>
              </a:spcAft>
              <a:buSzPct val="50000"/>
              <a:buFontTx/>
              <a:buNone/>
              <a:defRPr sz="1400" b="0" i="0" baseline="0">
                <a:solidFill>
                  <a:schemeClr val="tx1"/>
                </a:solidFill>
                <a:latin typeface="+mn-lt"/>
                <a:ea typeface="MS PGothic" charset="0"/>
                <a:cs typeface="MS PGothic" charset="0"/>
              </a:defRPr>
            </a:lvl4pPr>
            <a:lvl5pPr marL="1828800" indent="0" algn="l" rtl="0" eaLnBrk="0" fontAlgn="base" hangingPunct="0">
              <a:spcBef>
                <a:spcPct val="20000"/>
              </a:spcBef>
              <a:spcAft>
                <a:spcPct val="0"/>
              </a:spcAft>
              <a:buNone/>
              <a:defRPr sz="1400" b="0" i="0">
                <a:solidFill>
                  <a:schemeClr val="tx1"/>
                </a:solidFill>
                <a:latin typeface="+mn-lt"/>
                <a:ea typeface="MS PGothic" charset="0"/>
                <a:cs typeface="MS PGothic" charset="0"/>
              </a:defRPr>
            </a:lvl5pPr>
            <a:lvl6pPr marL="22860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6pPr>
            <a:lvl7pPr marL="27432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7pPr>
            <a:lvl8pPr marL="32004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8pPr>
            <a:lvl9pPr marL="3657600" indent="0" algn="l" rtl="0" eaLnBrk="0" fontAlgn="base" hangingPunct="0">
              <a:spcBef>
                <a:spcPct val="20000"/>
              </a:spcBef>
              <a:spcAft>
                <a:spcPct val="0"/>
              </a:spcAft>
              <a:buNone/>
              <a:defRPr sz="1400" b="1">
                <a:solidFill>
                  <a:schemeClr val="tx1"/>
                </a:solidFill>
                <a:latin typeface="CG Times" pitchFamily="18" charset="0"/>
                <a:ea typeface="ＭＳ Ｐゴシック" charset="-128"/>
              </a:defRPr>
            </a:lvl9pPr>
          </a:lstStyle>
          <a:p>
            <a:r>
              <a:rPr lang="en-GB" b="0" i="0" dirty="0">
                <a:solidFill>
                  <a:srgbClr val="000000"/>
                </a:solidFill>
                <a:effectLst/>
                <a:latin typeface="Heebo" pitchFamily="2" charset="-79"/>
                <a:cs typeface="Heebo" pitchFamily="2" charset="-79"/>
              </a:rPr>
              <a:t>Keeping system running as it is intended</a:t>
            </a:r>
            <a:endParaRPr lang="en-GB" kern="0" dirty="0">
              <a:solidFill>
                <a:srgbClr val="000000"/>
              </a:solidFill>
              <a:latin typeface="Heebo" pitchFamily="2" charset="-79"/>
              <a:cs typeface="Heebo" pitchFamily="2" charset="-79"/>
            </a:endParaRPr>
          </a:p>
          <a:p>
            <a:r>
              <a:rPr lang="en-GB" kern="0" dirty="0">
                <a:solidFill>
                  <a:srgbClr val="000000"/>
                </a:solidFill>
                <a:latin typeface="Heebo" pitchFamily="2" charset="-79"/>
                <a:cs typeface="Heebo" pitchFamily="2" charset="-79"/>
              </a:rPr>
              <a:t>Provide required service to maintain system in its running condition</a:t>
            </a:r>
          </a:p>
          <a:p>
            <a:r>
              <a:rPr lang="en-GB" b="1" kern="0" dirty="0">
                <a:solidFill>
                  <a:srgbClr val="000000"/>
                </a:solidFill>
                <a:latin typeface="Heebo" pitchFamily="2" charset="-79"/>
                <a:cs typeface="Heebo" pitchFamily="2" charset="-79"/>
              </a:rPr>
              <a:t>System Governance: rules, responsibility and Procedures</a:t>
            </a:r>
          </a:p>
        </p:txBody>
      </p:sp>
    </p:spTree>
    <p:extLst>
      <p:ext uri="{BB962C8B-B14F-4D97-AF65-F5344CB8AC3E}">
        <p14:creationId xmlns:p14="http://schemas.microsoft.com/office/powerpoint/2010/main" val="4207279407"/>
      </p:ext>
    </p:extLst>
  </p:cSld>
  <p:clrMapOvr>
    <a:masterClrMapping/>
  </p:clrMapOvr>
  <p:transition spd="slow">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2C4BF5-992A-D814-C1BC-C3DC50A89EEB}"/>
              </a:ext>
            </a:extLst>
          </p:cNvPr>
          <p:cNvSpPr>
            <a:spLocks noGrp="1"/>
          </p:cNvSpPr>
          <p:nvPr>
            <p:ph type="title"/>
          </p:nvPr>
        </p:nvSpPr>
        <p:spPr/>
        <p:txBody>
          <a:bodyPr/>
          <a:lstStyle/>
          <a:p>
            <a:r>
              <a:rPr lang="en-GB" dirty="0"/>
              <a:t>System maintenance </a:t>
            </a:r>
          </a:p>
        </p:txBody>
      </p:sp>
      <p:sp>
        <p:nvSpPr>
          <p:cNvPr id="5" name="Content Placeholder 4">
            <a:extLst>
              <a:ext uri="{FF2B5EF4-FFF2-40B4-BE49-F238E27FC236}">
                <a16:creationId xmlns:a16="http://schemas.microsoft.com/office/drawing/2014/main" id="{479E7324-A1F3-542A-BBFC-7FE53A7D68CF}"/>
              </a:ext>
            </a:extLst>
          </p:cNvPr>
          <p:cNvSpPr>
            <a:spLocks noGrp="1"/>
          </p:cNvSpPr>
          <p:nvPr>
            <p:ph idx="1"/>
          </p:nvPr>
        </p:nvSpPr>
        <p:spPr>
          <a:xfrm>
            <a:off x="395536" y="1556792"/>
            <a:ext cx="8215064" cy="1224136"/>
          </a:xfrm>
        </p:spPr>
        <p:txBody>
          <a:bodyPr/>
          <a:lstStyle/>
          <a:p>
            <a:r>
              <a:rPr lang="en-GB" sz="2400" b="1" dirty="0"/>
              <a:t>System maintenance </a:t>
            </a:r>
            <a:r>
              <a:rPr lang="en-GB" sz="2400" dirty="0"/>
              <a:t>conforms the system to its original requirements and adds system capability by incorporating new requirements (enhancement).</a:t>
            </a:r>
          </a:p>
        </p:txBody>
      </p:sp>
      <p:sp>
        <p:nvSpPr>
          <p:cNvPr id="6" name="Content Placeholder 4">
            <a:extLst>
              <a:ext uri="{FF2B5EF4-FFF2-40B4-BE49-F238E27FC236}">
                <a16:creationId xmlns:a16="http://schemas.microsoft.com/office/drawing/2014/main" id="{A47540E5-5622-D8A2-5BBB-6B9271608B95}"/>
              </a:ext>
            </a:extLst>
          </p:cNvPr>
          <p:cNvSpPr txBox="1">
            <a:spLocks/>
          </p:cNvSpPr>
          <p:nvPr/>
        </p:nvSpPr>
        <p:spPr bwMode="auto">
          <a:xfrm>
            <a:off x="395536" y="2852936"/>
            <a:ext cx="8215064" cy="302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400" b="1" kern="0" dirty="0"/>
              <a:t>Maintenance Types:</a:t>
            </a:r>
          </a:p>
          <a:p>
            <a:pPr lvl="1"/>
            <a:r>
              <a:rPr lang="en-GB" sz="2000" b="1" kern="0" dirty="0"/>
              <a:t>Corrective Maintenance </a:t>
            </a:r>
            <a:r>
              <a:rPr lang="en-GB" sz="2000" kern="0" dirty="0"/>
              <a:t>− Enables user to carry out the repairing and correcting leftover problems.</a:t>
            </a:r>
          </a:p>
          <a:p>
            <a:pPr lvl="1"/>
            <a:r>
              <a:rPr lang="en-GB" sz="2000" b="1" kern="0" dirty="0"/>
              <a:t>Adaptive Maintenance </a:t>
            </a:r>
            <a:r>
              <a:rPr lang="en-GB" sz="2000" kern="0" dirty="0"/>
              <a:t>− Enables user to replace the functions of the programs.</a:t>
            </a:r>
          </a:p>
          <a:p>
            <a:pPr lvl="1"/>
            <a:r>
              <a:rPr lang="en-GB" sz="2000" b="1" kern="0" dirty="0"/>
              <a:t>Perfective Maintenance </a:t>
            </a:r>
            <a:r>
              <a:rPr lang="en-GB" sz="2000" kern="0" dirty="0"/>
              <a:t>− Enables user to modify or enhance the programs according to the users’ requirements and changing needs.</a:t>
            </a:r>
          </a:p>
        </p:txBody>
      </p:sp>
      <p:sp>
        <p:nvSpPr>
          <p:cNvPr id="7" name="Date Placeholder 6">
            <a:extLst>
              <a:ext uri="{FF2B5EF4-FFF2-40B4-BE49-F238E27FC236}">
                <a16:creationId xmlns:a16="http://schemas.microsoft.com/office/drawing/2014/main" id="{2B0ACA7D-2156-3B00-FEEF-D7549B245D2A}"/>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8" name="Footer Placeholder 7">
            <a:extLst>
              <a:ext uri="{FF2B5EF4-FFF2-40B4-BE49-F238E27FC236}">
                <a16:creationId xmlns:a16="http://schemas.microsoft.com/office/drawing/2014/main" id="{87A029AA-49B8-2FC0-DC53-D2F9BEECE9D3}"/>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644095761"/>
      </p:ext>
    </p:extLst>
  </p:cSld>
  <p:clrMapOvr>
    <a:masterClrMapping/>
  </p:clrMapOvr>
  <p:transition spd="slow">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F76-936A-EC2C-1C33-86C25D2E8432}"/>
              </a:ext>
            </a:extLst>
          </p:cNvPr>
          <p:cNvSpPr>
            <a:spLocks noGrp="1"/>
          </p:cNvSpPr>
          <p:nvPr>
            <p:ph type="title"/>
          </p:nvPr>
        </p:nvSpPr>
        <p:spPr/>
        <p:txBody>
          <a:bodyPr/>
          <a:lstStyle/>
          <a:p>
            <a:r>
              <a:rPr lang="en-GB" dirty="0"/>
              <a:t>System Security</a:t>
            </a:r>
          </a:p>
        </p:txBody>
      </p:sp>
      <p:sp>
        <p:nvSpPr>
          <p:cNvPr id="3" name="Content Placeholder 2">
            <a:extLst>
              <a:ext uri="{FF2B5EF4-FFF2-40B4-BE49-F238E27FC236}">
                <a16:creationId xmlns:a16="http://schemas.microsoft.com/office/drawing/2014/main" id="{B8B655B3-DE12-7B49-DAD3-011C95DCD4EB}"/>
              </a:ext>
            </a:extLst>
          </p:cNvPr>
          <p:cNvSpPr>
            <a:spLocks noGrp="1"/>
          </p:cNvSpPr>
          <p:nvPr>
            <p:ph idx="1"/>
          </p:nvPr>
        </p:nvSpPr>
        <p:spPr>
          <a:xfrm>
            <a:off x="415008" y="1429796"/>
            <a:ext cx="8215064" cy="4879524"/>
          </a:xfrm>
        </p:spPr>
        <p:txBody>
          <a:bodyPr/>
          <a:lstStyle/>
          <a:p>
            <a:r>
              <a:rPr lang="en-GB" sz="2400" b="1" dirty="0"/>
              <a:t>System security </a:t>
            </a:r>
            <a:r>
              <a:rPr lang="en-GB" sz="2400" dirty="0"/>
              <a:t>refers to protecting the system from theft, unauthorized access and modifications, and accidental or unintentional damage. </a:t>
            </a:r>
          </a:p>
          <a:p>
            <a:r>
              <a:rPr lang="en-GB" sz="2400" dirty="0"/>
              <a:t>In computerized systems, security involves protecting all the parts of computer system which includes </a:t>
            </a:r>
            <a:r>
              <a:rPr lang="en-GB" sz="2400" b="1" dirty="0"/>
              <a:t>data</a:t>
            </a:r>
            <a:r>
              <a:rPr lang="en-GB" sz="2400" dirty="0"/>
              <a:t>, </a:t>
            </a:r>
            <a:r>
              <a:rPr lang="en-GB" sz="2400" b="1" dirty="0"/>
              <a:t>files</a:t>
            </a:r>
            <a:r>
              <a:rPr lang="en-GB" sz="2400" dirty="0"/>
              <a:t>, </a:t>
            </a:r>
            <a:r>
              <a:rPr lang="en-GB" sz="2400" b="1" dirty="0"/>
              <a:t>software</a:t>
            </a:r>
            <a:r>
              <a:rPr lang="en-GB" sz="2400" dirty="0"/>
              <a:t> and </a:t>
            </a:r>
            <a:r>
              <a:rPr lang="en-GB" sz="2400" b="1" dirty="0"/>
              <a:t>hardware</a:t>
            </a:r>
            <a:r>
              <a:rPr lang="en-GB" sz="2400" dirty="0"/>
              <a:t>. </a:t>
            </a:r>
          </a:p>
          <a:p>
            <a:r>
              <a:rPr lang="en-GB" sz="2400" dirty="0"/>
              <a:t>Systems security also includes system </a:t>
            </a:r>
            <a:r>
              <a:rPr lang="en-GB" sz="2400" b="1" dirty="0"/>
              <a:t>privacy</a:t>
            </a:r>
            <a:r>
              <a:rPr lang="en-GB" sz="2400" dirty="0"/>
              <a:t> and </a:t>
            </a:r>
            <a:r>
              <a:rPr lang="en-GB" sz="2400" b="1" dirty="0"/>
              <a:t>system integrity</a:t>
            </a:r>
            <a:r>
              <a:rPr lang="en-GB" sz="2400" dirty="0"/>
              <a:t>.</a:t>
            </a:r>
          </a:p>
          <a:p>
            <a:pPr marL="717550" lvl="1" indent="-354013" algn="just">
              <a:buFont typeface="Arial" panose="020B0604020202020204" pitchFamily="34" charset="0"/>
              <a:buChar char="•"/>
            </a:pPr>
            <a:r>
              <a:rPr lang="en-GB" sz="2000" b="1" dirty="0"/>
              <a:t>System privacy </a:t>
            </a:r>
            <a:r>
              <a:rPr lang="en-GB" sz="2000" dirty="0"/>
              <a:t>deals with protecting individuals systems from being accessed and used without the permission/knowledge of the concerned individuals.</a:t>
            </a:r>
          </a:p>
          <a:p>
            <a:pPr marL="717550" lvl="1" indent="-354013" algn="just">
              <a:buFont typeface="Arial" panose="020B0604020202020204" pitchFamily="34" charset="0"/>
              <a:buChar char="•"/>
            </a:pPr>
            <a:r>
              <a:rPr lang="en-GB" sz="2000" b="1" dirty="0"/>
              <a:t>System integrity </a:t>
            </a:r>
            <a:r>
              <a:rPr lang="en-GB" sz="2000" dirty="0"/>
              <a:t>is concerned with the quality and reliability of raw as well as processed data in the system.</a:t>
            </a:r>
          </a:p>
          <a:p>
            <a:endParaRPr lang="en-GB" sz="2400" dirty="0"/>
          </a:p>
        </p:txBody>
      </p:sp>
      <p:sp>
        <p:nvSpPr>
          <p:cNvPr id="4" name="Date Placeholder 3">
            <a:extLst>
              <a:ext uri="{FF2B5EF4-FFF2-40B4-BE49-F238E27FC236}">
                <a16:creationId xmlns:a16="http://schemas.microsoft.com/office/drawing/2014/main" id="{E4AA0DFB-CBA7-EA6E-BE6D-3899CA187FD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C4E6A5F2-6207-780E-8480-1A31ED9E87A7}"/>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989680115"/>
      </p:ext>
    </p:extLst>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B0C8-D07B-CDC1-6776-364354F3E4A7}"/>
              </a:ext>
            </a:extLst>
          </p:cNvPr>
          <p:cNvSpPr>
            <a:spLocks noGrp="1"/>
          </p:cNvSpPr>
          <p:nvPr>
            <p:ph type="title"/>
          </p:nvPr>
        </p:nvSpPr>
        <p:spPr/>
        <p:txBody>
          <a:bodyPr/>
          <a:lstStyle/>
          <a:p>
            <a:r>
              <a:rPr lang="en-GB" dirty="0"/>
              <a:t>Control methods</a:t>
            </a:r>
          </a:p>
        </p:txBody>
      </p:sp>
      <p:sp>
        <p:nvSpPr>
          <p:cNvPr id="3" name="Content Placeholder 2">
            <a:extLst>
              <a:ext uri="{FF2B5EF4-FFF2-40B4-BE49-F238E27FC236}">
                <a16:creationId xmlns:a16="http://schemas.microsoft.com/office/drawing/2014/main" id="{63400B85-1FB6-4359-AA83-F1C0A9549D82}"/>
              </a:ext>
            </a:extLst>
          </p:cNvPr>
          <p:cNvSpPr>
            <a:spLocks noGrp="1"/>
          </p:cNvSpPr>
          <p:nvPr>
            <p:ph idx="1"/>
          </p:nvPr>
        </p:nvSpPr>
        <p:spPr>
          <a:xfrm>
            <a:off x="415008" y="1374229"/>
            <a:ext cx="8405464" cy="5079107"/>
          </a:xfrm>
        </p:spPr>
        <p:txBody>
          <a:bodyPr/>
          <a:lstStyle/>
          <a:p>
            <a:r>
              <a:rPr lang="en-GB" sz="2400" b="1" i="0" dirty="0">
                <a:effectLst/>
                <a:latin typeface="Heebo" pitchFamily="2" charset="-79"/>
                <a:cs typeface="Heebo" pitchFamily="2" charset="-79"/>
              </a:rPr>
              <a:t>Backup:</a:t>
            </a:r>
          </a:p>
          <a:p>
            <a:pPr marL="623888" lvl="1" indent="-260350"/>
            <a:r>
              <a:rPr lang="en-GB" sz="1800" b="0" i="0" dirty="0">
                <a:effectLst/>
                <a:latin typeface="Heebo" pitchFamily="2" charset="-79"/>
                <a:cs typeface="Heebo" pitchFamily="2" charset="-79"/>
              </a:rPr>
              <a:t>Regular backup of databases daily/weekly depending on the time criticality and size.</a:t>
            </a:r>
          </a:p>
          <a:p>
            <a:pPr marL="623888" lvl="1" indent="-260350"/>
            <a:r>
              <a:rPr lang="en-GB" sz="1800" b="0" i="0" dirty="0">
                <a:effectLst/>
                <a:latin typeface="Heebo" pitchFamily="2" charset="-79"/>
                <a:cs typeface="Heebo" pitchFamily="2" charset="-79"/>
              </a:rPr>
              <a:t>Incremental back up at shorter intervals.</a:t>
            </a:r>
          </a:p>
          <a:p>
            <a:pPr marL="623888" lvl="1" indent="-260350"/>
            <a:r>
              <a:rPr lang="en-GB" sz="1800" b="0" i="0" dirty="0">
                <a:effectLst/>
                <a:latin typeface="Heebo" pitchFamily="2" charset="-79"/>
                <a:cs typeface="Heebo" pitchFamily="2" charset="-79"/>
              </a:rPr>
              <a:t>Backup copies kept in safe remote location particularly necessary for disaster recovery.</a:t>
            </a:r>
          </a:p>
          <a:p>
            <a:pPr marL="623888" lvl="1" indent="-260350"/>
            <a:r>
              <a:rPr lang="en-GB" sz="1800" b="0" i="0" dirty="0">
                <a:effectLst/>
                <a:latin typeface="Heebo" pitchFamily="2" charset="-79"/>
                <a:cs typeface="Heebo" pitchFamily="2" charset="-79"/>
              </a:rPr>
              <a:t>Duplicate systems run and all transactions mirrored if it is a very critical system and cannot tolerate any disruption before storing in disk.</a:t>
            </a:r>
          </a:p>
          <a:p>
            <a:pPr marL="623888" lvl="1" indent="-260350"/>
            <a:r>
              <a:rPr lang="en-GB" sz="1800" b="0" i="0" dirty="0">
                <a:effectLst/>
                <a:latin typeface="Heebo" pitchFamily="2" charset="-79"/>
                <a:cs typeface="Heebo" pitchFamily="2" charset="-79"/>
              </a:rPr>
              <a:t>Physical Access Control to Facilities</a:t>
            </a:r>
          </a:p>
          <a:p>
            <a:pPr marL="385763" lvl="1" indent="-385763">
              <a:buClr>
                <a:srgbClr val="CC0000"/>
              </a:buClr>
            </a:pPr>
            <a:r>
              <a:rPr lang="en-GB" b="1" dirty="0">
                <a:latin typeface="Heebo" pitchFamily="2" charset="-79"/>
                <a:cs typeface="Heebo" pitchFamily="2" charset="-79"/>
              </a:rPr>
              <a:t>Access control:</a:t>
            </a:r>
          </a:p>
          <a:p>
            <a:pPr marL="539750" lvl="1" indent="-269875">
              <a:buClr>
                <a:srgbClr val="CC0000"/>
              </a:buClr>
            </a:pPr>
            <a:r>
              <a:rPr lang="en-GB" sz="1800" b="1" dirty="0">
                <a:latin typeface="Heebo" pitchFamily="2" charset="-79"/>
                <a:cs typeface="Heebo" pitchFamily="2" charset="-79"/>
              </a:rPr>
              <a:t>Logical or Software Control: </a:t>
            </a:r>
            <a:r>
              <a:rPr lang="en-GB" sz="1800" dirty="0">
                <a:latin typeface="Heebo" pitchFamily="2" charset="-79"/>
                <a:cs typeface="Heebo" pitchFamily="2" charset="-79"/>
              </a:rPr>
              <a:t>Password system, Encrypting sensitive data/programs, Antivirus software and Firewall protection while connected to internet.</a:t>
            </a:r>
          </a:p>
          <a:p>
            <a:pPr marL="539750" lvl="1" indent="-269875">
              <a:buClr>
                <a:srgbClr val="CC0000"/>
              </a:buClr>
            </a:pPr>
            <a:r>
              <a:rPr lang="en-GB" sz="1800" b="1" dirty="0">
                <a:latin typeface="Heebo" pitchFamily="2" charset="-79"/>
                <a:cs typeface="Heebo" pitchFamily="2" charset="-79"/>
              </a:rPr>
              <a:t>Physical Access Control: </a:t>
            </a:r>
            <a:r>
              <a:rPr lang="en-GB" sz="1800" dirty="0">
                <a:latin typeface="Heebo" pitchFamily="2" charset="-79"/>
                <a:cs typeface="Heebo" pitchFamily="2" charset="-79"/>
              </a:rPr>
              <a:t>Physical locks and Biometric authentication. For example, finger print, ID cards or entry passes being checked by security staff.</a:t>
            </a:r>
          </a:p>
          <a:p>
            <a:pPr marL="385763" lvl="1" indent="-385763">
              <a:buClr>
                <a:srgbClr val="CC0000"/>
              </a:buClr>
            </a:pPr>
            <a:endParaRPr lang="en-GB" sz="1800" dirty="0">
              <a:latin typeface="Heebo" pitchFamily="2" charset="-79"/>
              <a:cs typeface="Heebo" pitchFamily="2" charset="-79"/>
            </a:endParaRPr>
          </a:p>
          <a:p>
            <a:pPr marL="385763" lvl="1" indent="-385763">
              <a:buClr>
                <a:srgbClr val="CC0000"/>
              </a:buClr>
            </a:pPr>
            <a:endParaRPr lang="en-GB" sz="1400" b="0" i="0" dirty="0">
              <a:solidFill>
                <a:srgbClr val="000000"/>
              </a:solidFill>
              <a:effectLst/>
              <a:latin typeface="Nunito" pitchFamily="2" charset="0"/>
            </a:endParaRPr>
          </a:p>
          <a:p>
            <a:pPr marL="385763" lvl="1" indent="-385763">
              <a:buClr>
                <a:srgbClr val="CC0000"/>
              </a:buClr>
            </a:pPr>
            <a:endParaRPr lang="en-GB" sz="1800" b="1" dirty="0">
              <a:latin typeface="Heebo" pitchFamily="2" charset="-79"/>
              <a:cs typeface="Heebo" pitchFamily="2" charset="-79"/>
            </a:endParaRPr>
          </a:p>
          <a:p>
            <a:pPr marL="385763" lvl="1" indent="-385763">
              <a:buClr>
                <a:srgbClr val="CC0000"/>
              </a:buClr>
            </a:pPr>
            <a:endParaRPr lang="en-GB" b="1" dirty="0">
              <a:latin typeface="Heebo" pitchFamily="2" charset="-79"/>
              <a:cs typeface="Heebo" pitchFamily="2" charset="-79"/>
            </a:endParaRPr>
          </a:p>
          <a:p>
            <a:endParaRPr lang="en-GB" sz="1800" dirty="0"/>
          </a:p>
        </p:txBody>
      </p:sp>
      <p:sp>
        <p:nvSpPr>
          <p:cNvPr id="4" name="Date Placeholder 3">
            <a:extLst>
              <a:ext uri="{FF2B5EF4-FFF2-40B4-BE49-F238E27FC236}">
                <a16:creationId xmlns:a16="http://schemas.microsoft.com/office/drawing/2014/main" id="{2B88FA83-DAEE-935B-12F7-C79D60843072}"/>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65B3D9ED-99B3-1F0C-4046-D435F0E5B1C8}"/>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298688586"/>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77B5-DEAB-DA37-76AD-996D8BAB7CCB}"/>
              </a:ext>
            </a:extLst>
          </p:cNvPr>
          <p:cNvSpPr>
            <a:spLocks noGrp="1"/>
          </p:cNvSpPr>
          <p:nvPr>
            <p:ph type="title"/>
          </p:nvPr>
        </p:nvSpPr>
        <p:spPr/>
        <p:txBody>
          <a:bodyPr/>
          <a:lstStyle/>
          <a:p>
            <a:r>
              <a:rPr lang="en-GB" dirty="0"/>
              <a:t>Elements of a System</a:t>
            </a:r>
          </a:p>
        </p:txBody>
      </p:sp>
      <p:pic>
        <p:nvPicPr>
          <p:cNvPr id="6" name="Content Placeholder 5">
            <a:extLst>
              <a:ext uri="{FF2B5EF4-FFF2-40B4-BE49-F238E27FC236}">
                <a16:creationId xmlns:a16="http://schemas.microsoft.com/office/drawing/2014/main" id="{565B5FA6-0556-BDD9-AA31-E4FD9FD4A237}"/>
              </a:ext>
            </a:extLst>
          </p:cNvPr>
          <p:cNvPicPr>
            <a:picLocks noGrp="1" noChangeAspect="1"/>
          </p:cNvPicPr>
          <p:nvPr>
            <p:ph idx="1"/>
          </p:nvPr>
        </p:nvPicPr>
        <p:blipFill>
          <a:blip r:embed="rId2"/>
          <a:stretch>
            <a:fillRect/>
          </a:stretch>
        </p:blipFill>
        <p:spPr>
          <a:xfrm>
            <a:off x="215152" y="1320992"/>
            <a:ext cx="2394234" cy="1241011"/>
          </a:xfrm>
          <a:prstGeom prst="rect">
            <a:avLst/>
          </a:prstGeom>
        </p:spPr>
      </p:pic>
      <p:sp>
        <p:nvSpPr>
          <p:cNvPr id="4" name="Date Placeholder 3">
            <a:extLst>
              <a:ext uri="{FF2B5EF4-FFF2-40B4-BE49-F238E27FC236}">
                <a16:creationId xmlns:a16="http://schemas.microsoft.com/office/drawing/2014/main" id="{665FC414-06B4-FCF4-DFBE-B42C93054AE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437116D-1D5F-7A1E-15A1-E86C911F0EF8}"/>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97F87731-AEDA-3175-F235-558C51E266C1}"/>
              </a:ext>
            </a:extLst>
          </p:cNvPr>
          <p:cNvSpPr txBox="1"/>
          <p:nvPr/>
        </p:nvSpPr>
        <p:spPr>
          <a:xfrm>
            <a:off x="2934072" y="1663353"/>
            <a:ext cx="4572000" cy="461665"/>
          </a:xfrm>
          <a:prstGeom prst="rect">
            <a:avLst/>
          </a:prstGeom>
          <a:noFill/>
        </p:spPr>
        <p:txBody>
          <a:bodyPr wrap="square">
            <a:spAutoFit/>
          </a:bodyPr>
          <a:lstStyle/>
          <a:p>
            <a:r>
              <a:rPr lang="en-GB" sz="2400" dirty="0"/>
              <a:t>Outputs and Inputs</a:t>
            </a:r>
          </a:p>
        </p:txBody>
      </p:sp>
      <p:sp>
        <p:nvSpPr>
          <p:cNvPr id="9" name="TextBox 8">
            <a:extLst>
              <a:ext uri="{FF2B5EF4-FFF2-40B4-BE49-F238E27FC236}">
                <a16:creationId xmlns:a16="http://schemas.microsoft.com/office/drawing/2014/main" id="{050399D8-9F08-25A1-00F8-06A0DFCF5C8D}"/>
              </a:ext>
            </a:extLst>
          </p:cNvPr>
          <p:cNvSpPr txBox="1"/>
          <p:nvPr/>
        </p:nvSpPr>
        <p:spPr>
          <a:xfrm>
            <a:off x="882468" y="2992883"/>
            <a:ext cx="7379061" cy="2462213"/>
          </a:xfrm>
          <a:prstGeom prst="rect">
            <a:avLst/>
          </a:prstGeom>
          <a:noFill/>
        </p:spPr>
        <p:txBody>
          <a:bodyPr wrap="square">
            <a:spAutoFit/>
          </a:bodyPr>
          <a:lstStyle/>
          <a:p>
            <a:pPr marL="342900" indent="-342900">
              <a:buFont typeface="Arial" panose="020B0604020202020204" pitchFamily="34" charset="0"/>
              <a:buChar char="•"/>
            </a:pPr>
            <a:r>
              <a:rPr lang="en-GB" b="0" dirty="0"/>
              <a:t>The main aim of a system is to produce an output which is useful for its user.</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Inputs are the information that enters into the system for processing.</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Output is the outcome of processing.</a:t>
            </a:r>
          </a:p>
        </p:txBody>
      </p:sp>
      <p:sp>
        <p:nvSpPr>
          <p:cNvPr id="10" name="Rectangle 9">
            <a:extLst>
              <a:ext uri="{FF2B5EF4-FFF2-40B4-BE49-F238E27FC236}">
                <a16:creationId xmlns:a16="http://schemas.microsoft.com/office/drawing/2014/main" id="{53303E26-6031-9ADB-BE67-E61B4B6BC5C1}"/>
              </a:ext>
            </a:extLst>
          </p:cNvPr>
          <p:cNvSpPr/>
          <p:nvPr/>
        </p:nvSpPr>
        <p:spPr bwMode="auto">
          <a:xfrm>
            <a:off x="323528" y="1772816"/>
            <a:ext cx="432048" cy="216024"/>
          </a:xfrm>
          <a:prstGeom prst="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1" name="Rectangle 10">
            <a:extLst>
              <a:ext uri="{FF2B5EF4-FFF2-40B4-BE49-F238E27FC236}">
                <a16:creationId xmlns:a16="http://schemas.microsoft.com/office/drawing/2014/main" id="{5A4AA016-12B6-0B2D-A852-2F40AEB2867A}"/>
              </a:ext>
            </a:extLst>
          </p:cNvPr>
          <p:cNvSpPr/>
          <p:nvPr/>
        </p:nvSpPr>
        <p:spPr bwMode="auto">
          <a:xfrm>
            <a:off x="1763688" y="1772816"/>
            <a:ext cx="504056" cy="216024"/>
          </a:xfrm>
          <a:prstGeom prst="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4064170706"/>
      </p:ext>
    </p:extLst>
  </p:cSld>
  <p:clrMapOvr>
    <a:masterClrMapping/>
  </p:clrMapOvr>
  <p:transition spd="slow">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9EC21B-5F2B-9CA0-9844-CE7F5E241B99}"/>
              </a:ext>
            </a:extLst>
          </p:cNvPr>
          <p:cNvSpPr>
            <a:spLocks noGrp="1"/>
          </p:cNvSpPr>
          <p:nvPr>
            <p:ph type="title"/>
          </p:nvPr>
        </p:nvSpPr>
        <p:spPr/>
        <p:txBody>
          <a:bodyPr/>
          <a:lstStyle/>
          <a:p>
            <a:r>
              <a:rPr lang="en-GB" cap="none" dirty="0"/>
              <a:t>System Design Strategies</a:t>
            </a:r>
          </a:p>
        </p:txBody>
      </p:sp>
      <p:sp>
        <p:nvSpPr>
          <p:cNvPr id="7" name="Text Placeholder 6">
            <a:extLst>
              <a:ext uri="{FF2B5EF4-FFF2-40B4-BE49-F238E27FC236}">
                <a16:creationId xmlns:a16="http://schemas.microsoft.com/office/drawing/2014/main" id="{51937903-11A6-B6AA-39E5-9540EAF43755}"/>
              </a:ext>
            </a:extLst>
          </p:cNvPr>
          <p:cNvSpPr>
            <a:spLocks noGrp="1"/>
          </p:cNvSpPr>
          <p:nvPr>
            <p:ph type="body" idx="1"/>
          </p:nvPr>
        </p:nvSpPr>
        <p:spPr/>
        <p:txBody>
          <a:bodyPr/>
          <a:lstStyle/>
          <a:p>
            <a:endParaRPr lang="en-GB" dirty="0"/>
          </a:p>
        </p:txBody>
      </p:sp>
      <p:sp>
        <p:nvSpPr>
          <p:cNvPr id="4" name="Date Placeholder 3">
            <a:extLst>
              <a:ext uri="{FF2B5EF4-FFF2-40B4-BE49-F238E27FC236}">
                <a16:creationId xmlns:a16="http://schemas.microsoft.com/office/drawing/2014/main" id="{5D8EC42C-6809-C435-07A8-F785548827F3}"/>
              </a:ext>
            </a:extLst>
          </p:cNvPr>
          <p:cNvSpPr>
            <a:spLocks noGrp="1"/>
          </p:cNvSpPr>
          <p:nvPr>
            <p:ph type="dt" sz="half" idx="4294967295"/>
          </p:nvPr>
        </p:nvSpPr>
        <p:spPr>
          <a:xfrm>
            <a:off x="5734050" y="111125"/>
            <a:ext cx="3409950"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45B07ED5-03E4-5BB3-D815-CACE36759E72}"/>
              </a:ext>
            </a:extLst>
          </p:cNvPr>
          <p:cNvSpPr>
            <a:spLocks noGrp="1"/>
          </p:cNvSpPr>
          <p:nvPr>
            <p:ph type="ftr" sz="quarter" idx="4294967295"/>
          </p:nvPr>
        </p:nvSpPr>
        <p:spPr>
          <a:xfrm>
            <a:off x="0" y="6308725"/>
            <a:ext cx="4356100" cy="365125"/>
          </a:xfrm>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015322572"/>
      </p:ext>
    </p:extLst>
  </p:cSld>
  <p:clrMapOvr>
    <a:masterClrMapping/>
  </p:clrMapOvr>
  <p:transition spd="slow">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4A71A-1D01-B46D-60C2-ED0857FDBAF2}"/>
              </a:ext>
            </a:extLst>
          </p:cNvPr>
          <p:cNvSpPr>
            <a:spLocks noGrp="1"/>
          </p:cNvSpPr>
          <p:nvPr>
            <p:ph type="title"/>
          </p:nvPr>
        </p:nvSpPr>
        <p:spPr/>
        <p:txBody>
          <a:bodyPr/>
          <a:lstStyle/>
          <a:p>
            <a:r>
              <a:rPr lang="en-GB" dirty="0"/>
              <a:t>Design Strategies</a:t>
            </a:r>
          </a:p>
        </p:txBody>
      </p:sp>
      <p:sp>
        <p:nvSpPr>
          <p:cNvPr id="9" name="Content Placeholder 8">
            <a:extLst>
              <a:ext uri="{FF2B5EF4-FFF2-40B4-BE49-F238E27FC236}">
                <a16:creationId xmlns:a16="http://schemas.microsoft.com/office/drawing/2014/main" id="{1E61183A-30FD-4CA7-AB56-400C00A19156}"/>
              </a:ext>
            </a:extLst>
          </p:cNvPr>
          <p:cNvSpPr>
            <a:spLocks noGrp="1"/>
          </p:cNvSpPr>
          <p:nvPr>
            <p:ph idx="1"/>
          </p:nvPr>
        </p:nvSpPr>
        <p:spPr/>
        <p:txBody>
          <a:bodyPr/>
          <a:lstStyle/>
          <a:p>
            <a:r>
              <a:rPr lang="en-GB" b="1" dirty="0"/>
              <a:t>Top-Down Strategy: </a:t>
            </a:r>
            <a:r>
              <a:rPr lang="en-GB" sz="2200" dirty="0">
                <a:latin typeface="Heebo" pitchFamily="2" charset="-79"/>
                <a:cs typeface="Heebo" pitchFamily="2" charset="-79"/>
              </a:rPr>
              <a:t>The top-down strategy uses the modular approach to develop the design of a system. It starts from the top or the highest-level module and moves towards the lowest level modules.</a:t>
            </a:r>
          </a:p>
        </p:txBody>
      </p:sp>
      <p:sp>
        <p:nvSpPr>
          <p:cNvPr id="2" name="Date Placeholder 1">
            <a:extLst>
              <a:ext uri="{FF2B5EF4-FFF2-40B4-BE49-F238E27FC236}">
                <a16:creationId xmlns:a16="http://schemas.microsoft.com/office/drawing/2014/main" id="{CCC3DDED-FE6D-E25F-C27A-B6BE2519D10D}"/>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89D5560E-E703-01C4-2705-693F372BB2B1}"/>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5" name="Picture 4">
            <a:extLst>
              <a:ext uri="{FF2B5EF4-FFF2-40B4-BE49-F238E27FC236}">
                <a16:creationId xmlns:a16="http://schemas.microsoft.com/office/drawing/2014/main" id="{3F29BA35-7B1A-8FE1-6182-96DF51A3D92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653030" y="3212976"/>
            <a:ext cx="6194654" cy="2678038"/>
          </a:xfrm>
          <a:prstGeom prst="rect">
            <a:avLst/>
          </a:prstGeom>
        </p:spPr>
      </p:pic>
    </p:spTree>
    <p:extLst>
      <p:ext uri="{BB962C8B-B14F-4D97-AF65-F5344CB8AC3E}">
        <p14:creationId xmlns:p14="http://schemas.microsoft.com/office/powerpoint/2010/main" val="2157176632"/>
      </p:ext>
    </p:extLst>
  </p:cSld>
  <p:clrMapOvr>
    <a:masterClrMapping/>
  </p:clrMapOvr>
  <p:transition spd="slow">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4A71A-1D01-B46D-60C2-ED0857FDBAF2}"/>
              </a:ext>
            </a:extLst>
          </p:cNvPr>
          <p:cNvSpPr>
            <a:spLocks noGrp="1"/>
          </p:cNvSpPr>
          <p:nvPr>
            <p:ph type="title"/>
          </p:nvPr>
        </p:nvSpPr>
        <p:spPr/>
        <p:txBody>
          <a:bodyPr/>
          <a:lstStyle/>
          <a:p>
            <a:r>
              <a:rPr lang="en-GB" dirty="0"/>
              <a:t>Design Strategies</a:t>
            </a:r>
          </a:p>
        </p:txBody>
      </p:sp>
      <p:sp>
        <p:nvSpPr>
          <p:cNvPr id="9" name="Content Placeholder 8">
            <a:extLst>
              <a:ext uri="{FF2B5EF4-FFF2-40B4-BE49-F238E27FC236}">
                <a16:creationId xmlns:a16="http://schemas.microsoft.com/office/drawing/2014/main" id="{1E61183A-30FD-4CA7-AB56-400C00A19156}"/>
              </a:ext>
            </a:extLst>
          </p:cNvPr>
          <p:cNvSpPr>
            <a:spLocks noGrp="1"/>
          </p:cNvSpPr>
          <p:nvPr>
            <p:ph idx="1"/>
          </p:nvPr>
        </p:nvSpPr>
        <p:spPr>
          <a:xfrm>
            <a:off x="415008" y="1459067"/>
            <a:ext cx="8215064" cy="4680520"/>
          </a:xfrm>
        </p:spPr>
        <p:txBody>
          <a:bodyPr/>
          <a:lstStyle/>
          <a:p>
            <a:r>
              <a:rPr lang="en-GB" b="1" dirty="0"/>
              <a:t>Bottom-Up Strategy: </a:t>
            </a:r>
            <a:r>
              <a:rPr lang="en-GB" sz="2200" dirty="0">
                <a:latin typeface="Heebo" pitchFamily="2" charset="-79"/>
                <a:cs typeface="Heebo" pitchFamily="2" charset="-79"/>
              </a:rPr>
              <a:t>It also follows the modular approach to develop the design of the system. It however starts from the bottom or the most basic level modules and moves towards the highest level modules.</a:t>
            </a:r>
          </a:p>
        </p:txBody>
      </p:sp>
      <p:sp>
        <p:nvSpPr>
          <p:cNvPr id="2" name="Date Placeholder 1">
            <a:extLst>
              <a:ext uri="{FF2B5EF4-FFF2-40B4-BE49-F238E27FC236}">
                <a16:creationId xmlns:a16="http://schemas.microsoft.com/office/drawing/2014/main" id="{CCC3DDED-FE6D-E25F-C27A-B6BE2519D10D}"/>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89D5560E-E703-01C4-2705-693F372BB2B1}"/>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6" name="Picture 5">
            <a:extLst>
              <a:ext uri="{FF2B5EF4-FFF2-40B4-BE49-F238E27FC236}">
                <a16:creationId xmlns:a16="http://schemas.microsoft.com/office/drawing/2014/main" id="{C4FB8F5F-6487-A59D-01EE-A89E86DA690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281412" y="3140968"/>
            <a:ext cx="6482256" cy="2876501"/>
          </a:xfrm>
          <a:prstGeom prst="rect">
            <a:avLst/>
          </a:prstGeom>
        </p:spPr>
      </p:pic>
    </p:spTree>
    <p:extLst>
      <p:ext uri="{BB962C8B-B14F-4D97-AF65-F5344CB8AC3E}">
        <p14:creationId xmlns:p14="http://schemas.microsoft.com/office/powerpoint/2010/main" val="2950019565"/>
      </p:ext>
    </p:extLst>
  </p:cSld>
  <p:clrMapOvr>
    <a:masterClrMapping/>
  </p:clrMapOvr>
  <p:transition spd="slow">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4A71A-1D01-B46D-60C2-ED0857FDBAF2}"/>
              </a:ext>
            </a:extLst>
          </p:cNvPr>
          <p:cNvSpPr>
            <a:spLocks noGrp="1"/>
          </p:cNvSpPr>
          <p:nvPr>
            <p:ph type="title"/>
          </p:nvPr>
        </p:nvSpPr>
        <p:spPr/>
        <p:txBody>
          <a:bodyPr/>
          <a:lstStyle/>
          <a:p>
            <a:r>
              <a:rPr lang="en-GB" dirty="0"/>
              <a:t>Design Strategies</a:t>
            </a:r>
          </a:p>
        </p:txBody>
      </p:sp>
      <p:sp>
        <p:nvSpPr>
          <p:cNvPr id="9" name="Content Placeholder 8">
            <a:extLst>
              <a:ext uri="{FF2B5EF4-FFF2-40B4-BE49-F238E27FC236}">
                <a16:creationId xmlns:a16="http://schemas.microsoft.com/office/drawing/2014/main" id="{1E61183A-30FD-4CA7-AB56-400C00A19156}"/>
              </a:ext>
            </a:extLst>
          </p:cNvPr>
          <p:cNvSpPr>
            <a:spLocks noGrp="1"/>
          </p:cNvSpPr>
          <p:nvPr>
            <p:ph idx="1"/>
          </p:nvPr>
        </p:nvSpPr>
        <p:spPr>
          <a:xfrm>
            <a:off x="427390" y="1412776"/>
            <a:ext cx="8215064" cy="2160240"/>
          </a:xfrm>
        </p:spPr>
        <p:txBody>
          <a:bodyPr/>
          <a:lstStyle/>
          <a:p>
            <a:r>
              <a:rPr lang="en-GB" b="1" dirty="0"/>
              <a:t>Structured Design: (functional design) </a:t>
            </a:r>
            <a:r>
              <a:rPr lang="en-GB" sz="2200" dirty="0">
                <a:latin typeface="Heebo" pitchFamily="2" charset="-79"/>
                <a:cs typeface="Heebo" pitchFamily="2" charset="-79"/>
              </a:rPr>
              <a:t>It is a </a:t>
            </a:r>
            <a:r>
              <a:rPr lang="en-GB" sz="2200" b="1" dirty="0">
                <a:latin typeface="Heebo" pitchFamily="2" charset="-79"/>
                <a:cs typeface="Heebo" pitchFamily="2" charset="-79"/>
              </a:rPr>
              <a:t>data-flow </a:t>
            </a:r>
            <a:r>
              <a:rPr lang="en-GB" sz="2200" dirty="0">
                <a:latin typeface="Heebo" pitchFamily="2" charset="-79"/>
                <a:cs typeface="Heebo" pitchFamily="2" charset="-79"/>
              </a:rPr>
              <a:t>based methodology that helps in identifying the input and output of the developing system. In a software development, it is based on DFDs. After developing the DFDs for the software system, the next step is to develop the structure chart.</a:t>
            </a:r>
          </a:p>
        </p:txBody>
      </p:sp>
      <p:sp>
        <p:nvSpPr>
          <p:cNvPr id="2" name="Date Placeholder 1">
            <a:extLst>
              <a:ext uri="{FF2B5EF4-FFF2-40B4-BE49-F238E27FC236}">
                <a16:creationId xmlns:a16="http://schemas.microsoft.com/office/drawing/2014/main" id="{CCC3DDED-FE6D-E25F-C27A-B6BE2519D10D}"/>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89D5560E-E703-01C4-2705-693F372BB2B1}"/>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8" name="Rectangle 7">
            <a:extLst>
              <a:ext uri="{FF2B5EF4-FFF2-40B4-BE49-F238E27FC236}">
                <a16:creationId xmlns:a16="http://schemas.microsoft.com/office/drawing/2014/main" id="{E4FF8E65-3788-C8A7-9504-A9AD00924E17}"/>
              </a:ext>
            </a:extLst>
          </p:cNvPr>
          <p:cNvSpPr/>
          <p:nvPr/>
        </p:nvSpPr>
        <p:spPr bwMode="auto">
          <a:xfrm>
            <a:off x="1331640" y="5373216"/>
            <a:ext cx="2304256" cy="57606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pic>
        <p:nvPicPr>
          <p:cNvPr id="15" name="Picture 14">
            <a:extLst>
              <a:ext uri="{FF2B5EF4-FFF2-40B4-BE49-F238E27FC236}">
                <a16:creationId xmlns:a16="http://schemas.microsoft.com/office/drawing/2014/main" id="{E3F0EFBC-604A-911B-C8EE-0F596E202A16}"/>
              </a:ext>
            </a:extLst>
          </p:cNvPr>
          <p:cNvPicPr>
            <a:picLocks noChangeAspect="1"/>
          </p:cNvPicPr>
          <p:nvPr/>
        </p:nvPicPr>
        <p:blipFill>
          <a:blip r:embed="rId2"/>
          <a:stretch>
            <a:fillRect/>
          </a:stretch>
        </p:blipFill>
        <p:spPr>
          <a:xfrm>
            <a:off x="1331640" y="3876948"/>
            <a:ext cx="6906589" cy="1971950"/>
          </a:xfrm>
          <a:prstGeom prst="rect">
            <a:avLst/>
          </a:prstGeom>
        </p:spPr>
      </p:pic>
    </p:spTree>
    <p:extLst>
      <p:ext uri="{BB962C8B-B14F-4D97-AF65-F5344CB8AC3E}">
        <p14:creationId xmlns:p14="http://schemas.microsoft.com/office/powerpoint/2010/main" val="2985136554"/>
      </p:ext>
    </p:extLst>
  </p:cSld>
  <p:clrMapOvr>
    <a:masterClrMapping/>
  </p:clrMapOvr>
  <p:transition spd="slow">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4A71A-1D01-B46D-60C2-ED0857FDBAF2}"/>
              </a:ext>
            </a:extLst>
          </p:cNvPr>
          <p:cNvSpPr>
            <a:spLocks noGrp="1"/>
          </p:cNvSpPr>
          <p:nvPr>
            <p:ph type="title"/>
          </p:nvPr>
        </p:nvSpPr>
        <p:spPr/>
        <p:txBody>
          <a:bodyPr/>
          <a:lstStyle/>
          <a:p>
            <a:r>
              <a:rPr lang="en-GB" dirty="0"/>
              <a:t>Design Strategies</a:t>
            </a:r>
          </a:p>
        </p:txBody>
      </p:sp>
      <p:sp>
        <p:nvSpPr>
          <p:cNvPr id="9" name="Content Placeholder 8">
            <a:extLst>
              <a:ext uri="{FF2B5EF4-FFF2-40B4-BE49-F238E27FC236}">
                <a16:creationId xmlns:a16="http://schemas.microsoft.com/office/drawing/2014/main" id="{1E61183A-30FD-4CA7-AB56-400C00A19156}"/>
              </a:ext>
            </a:extLst>
          </p:cNvPr>
          <p:cNvSpPr>
            <a:spLocks noGrp="1"/>
          </p:cNvSpPr>
          <p:nvPr>
            <p:ph idx="1"/>
          </p:nvPr>
        </p:nvSpPr>
        <p:spPr>
          <a:xfrm>
            <a:off x="427390" y="1412776"/>
            <a:ext cx="8215064" cy="4608512"/>
          </a:xfrm>
        </p:spPr>
        <p:txBody>
          <a:bodyPr/>
          <a:lstStyle/>
          <a:p>
            <a:r>
              <a:rPr lang="en-GB" b="1" dirty="0"/>
              <a:t>Modular Design: (Object Oriented design) </a:t>
            </a:r>
            <a:r>
              <a:rPr lang="en-GB" sz="2200" dirty="0">
                <a:latin typeface="Heebo" pitchFamily="2" charset="-79"/>
                <a:cs typeface="Heebo" pitchFamily="2" charset="-79"/>
              </a:rPr>
              <a:t>views the enterprise as a community of agents, termed objects. Each object is responsible for a specific task. Any tasks in the system is performed by objects or interaction among multiple objects. </a:t>
            </a:r>
          </a:p>
          <a:p>
            <a:pPr lvl="1"/>
            <a:r>
              <a:rPr lang="en-GB" sz="1800" dirty="0">
                <a:latin typeface="Heebo" pitchFamily="2" charset="-79"/>
                <a:cs typeface="Heebo" pitchFamily="2" charset="-79"/>
              </a:rPr>
              <a:t>An object is an encapsulation of state (data values) and behaviour (operations). </a:t>
            </a:r>
          </a:p>
          <a:p>
            <a:pPr lvl="1"/>
            <a:r>
              <a:rPr lang="en-GB" sz="1800" dirty="0">
                <a:latin typeface="Heebo" pitchFamily="2" charset="-79"/>
                <a:cs typeface="Heebo" pitchFamily="2" charset="-79"/>
              </a:rPr>
              <a:t>The behaviour of objects is dictated by the rules and principles associated with its object class.</a:t>
            </a:r>
          </a:p>
          <a:p>
            <a:pPr lvl="1"/>
            <a:r>
              <a:rPr lang="en-GB" sz="1800" dirty="0">
                <a:latin typeface="Heebo" pitchFamily="2" charset="-79"/>
                <a:cs typeface="Heebo" pitchFamily="2" charset="-79"/>
              </a:rPr>
              <a:t>An object will exhibit its behaviour by invoking a method (similar to executing a procedure) in response to a message.</a:t>
            </a:r>
          </a:p>
          <a:p>
            <a:pPr lvl="1"/>
            <a:r>
              <a:rPr lang="en-GB" sz="1800" dirty="0">
                <a:latin typeface="Heebo" pitchFamily="2" charset="-79"/>
                <a:cs typeface="Heebo" pitchFamily="2" charset="-79"/>
              </a:rPr>
              <a:t>Objects and classes extend the concept of abstract data types by adding the notion of inheritance.</a:t>
            </a:r>
          </a:p>
        </p:txBody>
      </p:sp>
      <p:sp>
        <p:nvSpPr>
          <p:cNvPr id="2" name="Date Placeholder 1">
            <a:extLst>
              <a:ext uri="{FF2B5EF4-FFF2-40B4-BE49-F238E27FC236}">
                <a16:creationId xmlns:a16="http://schemas.microsoft.com/office/drawing/2014/main" id="{CCC3DDED-FE6D-E25F-C27A-B6BE2519D10D}"/>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89D5560E-E703-01C4-2705-693F372BB2B1}"/>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648209921"/>
      </p:ext>
    </p:extLst>
  </p:cSld>
  <p:clrMapOvr>
    <a:masterClrMapping/>
  </p:clrMapOvr>
  <p:transition spd="slow">
    <p:zoom dir="in"/>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4726-F00F-AD7F-A175-1E3C5A692A80}"/>
              </a:ext>
            </a:extLst>
          </p:cNvPr>
          <p:cNvSpPr>
            <a:spLocks noGrp="1"/>
          </p:cNvSpPr>
          <p:nvPr>
            <p:ph type="title"/>
          </p:nvPr>
        </p:nvSpPr>
        <p:spPr>
          <a:xfrm>
            <a:off x="1331640" y="560654"/>
            <a:ext cx="7370440" cy="685800"/>
          </a:xfrm>
        </p:spPr>
        <p:txBody>
          <a:bodyPr/>
          <a:lstStyle/>
          <a:p>
            <a:r>
              <a:rPr lang="en-GB" dirty="0"/>
              <a:t>Object Oriented Design Approach</a:t>
            </a:r>
          </a:p>
        </p:txBody>
      </p:sp>
      <p:sp>
        <p:nvSpPr>
          <p:cNvPr id="3" name="Content Placeholder 2">
            <a:extLst>
              <a:ext uri="{FF2B5EF4-FFF2-40B4-BE49-F238E27FC236}">
                <a16:creationId xmlns:a16="http://schemas.microsoft.com/office/drawing/2014/main" id="{2CCC08DA-9573-472A-ADB2-31C3F5325F64}"/>
              </a:ext>
            </a:extLst>
          </p:cNvPr>
          <p:cNvSpPr>
            <a:spLocks noGrp="1"/>
          </p:cNvSpPr>
          <p:nvPr>
            <p:ph idx="1"/>
          </p:nvPr>
        </p:nvSpPr>
        <p:spPr>
          <a:xfrm>
            <a:off x="395536" y="1556792"/>
            <a:ext cx="8215064" cy="2232248"/>
          </a:xfrm>
        </p:spPr>
        <p:txBody>
          <a:bodyPr/>
          <a:lstStyle/>
          <a:p>
            <a:r>
              <a:rPr lang="en-GB" sz="2400" dirty="0"/>
              <a:t>In the object-oriented approach, the focus is on capturing the structure and behaviour of information systems into </a:t>
            </a:r>
            <a:r>
              <a:rPr lang="en-GB" sz="2400" b="1" dirty="0"/>
              <a:t>small modules </a:t>
            </a:r>
            <a:r>
              <a:rPr lang="en-GB" sz="2400" dirty="0"/>
              <a:t>that combines both data and process. </a:t>
            </a:r>
          </a:p>
          <a:p>
            <a:r>
              <a:rPr lang="en-GB" sz="2400" dirty="0"/>
              <a:t>The main aim of Object Oriented Design (OOD) is to improve the quality and productivity of system analysis and design by making it more usable.</a:t>
            </a:r>
          </a:p>
        </p:txBody>
      </p:sp>
      <p:sp>
        <p:nvSpPr>
          <p:cNvPr id="4" name="Date Placeholder 3">
            <a:extLst>
              <a:ext uri="{FF2B5EF4-FFF2-40B4-BE49-F238E27FC236}">
                <a16:creationId xmlns:a16="http://schemas.microsoft.com/office/drawing/2014/main" id="{EEA8814D-72FA-2EA8-915E-650B6B0707B3}"/>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CB7F41BB-0241-39E3-8F95-B9BFA6CAB82B}"/>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93DBCBC1-DD6F-F8D1-E784-3761A1936CF6}"/>
              </a:ext>
            </a:extLst>
          </p:cNvPr>
          <p:cNvSpPr txBox="1"/>
          <p:nvPr/>
        </p:nvSpPr>
        <p:spPr>
          <a:xfrm>
            <a:off x="1142999" y="4495182"/>
            <a:ext cx="6858000" cy="1107996"/>
          </a:xfrm>
          <a:prstGeom prst="rect">
            <a:avLst/>
          </a:prstGeom>
          <a:noFill/>
        </p:spPr>
        <p:txBody>
          <a:bodyPr wrap="square">
            <a:spAutoFit/>
          </a:bodyPr>
          <a:lstStyle/>
          <a:p>
            <a:pPr marL="342900" indent="-342900">
              <a:buFont typeface="Arial" panose="020B0604020202020204" pitchFamily="34" charset="0"/>
              <a:buChar char="•"/>
            </a:pPr>
            <a:r>
              <a:rPr lang="en-GB" dirty="0"/>
              <a:t>Object Oriented Analysis (OOA)</a:t>
            </a:r>
          </a:p>
          <a:p>
            <a:pPr marL="342900" indent="-342900">
              <a:buFont typeface="Arial" panose="020B0604020202020204" pitchFamily="34" charset="0"/>
              <a:buChar char="•"/>
            </a:pPr>
            <a:r>
              <a:rPr lang="en-GB" dirty="0"/>
              <a:t>Object oriented design (OOD)</a:t>
            </a:r>
          </a:p>
          <a:p>
            <a:pPr marL="342900" indent="-342900">
              <a:buFont typeface="Arial" panose="020B0604020202020204" pitchFamily="34" charset="0"/>
              <a:buChar char="•"/>
            </a:pPr>
            <a:r>
              <a:rPr lang="en-GB" dirty="0"/>
              <a:t>Object oriented Implementation (OOI)</a:t>
            </a:r>
          </a:p>
        </p:txBody>
      </p:sp>
    </p:spTree>
    <p:extLst>
      <p:ext uri="{BB962C8B-B14F-4D97-AF65-F5344CB8AC3E}">
        <p14:creationId xmlns:p14="http://schemas.microsoft.com/office/powerpoint/2010/main" val="2117259701"/>
      </p:ext>
    </p:extLst>
  </p:cSld>
  <p:clrMapOvr>
    <a:masterClrMapping/>
  </p:clrMapOvr>
  <p:transition spd="slow">
    <p:zoom dir="in"/>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8EC1-9E03-9373-5FD4-5BF2F791D500}"/>
              </a:ext>
            </a:extLst>
          </p:cNvPr>
          <p:cNvSpPr>
            <a:spLocks noGrp="1"/>
          </p:cNvSpPr>
          <p:nvPr>
            <p:ph type="title"/>
          </p:nvPr>
        </p:nvSpPr>
        <p:spPr/>
        <p:txBody>
          <a:bodyPr/>
          <a:lstStyle/>
          <a:p>
            <a:r>
              <a:rPr lang="en-GB" dirty="0"/>
              <a:t>Object-Oriented Analysis</a:t>
            </a:r>
          </a:p>
        </p:txBody>
      </p:sp>
      <p:sp>
        <p:nvSpPr>
          <p:cNvPr id="7" name="Content Placeholder 6">
            <a:extLst>
              <a:ext uri="{FF2B5EF4-FFF2-40B4-BE49-F238E27FC236}">
                <a16:creationId xmlns:a16="http://schemas.microsoft.com/office/drawing/2014/main" id="{D4006E43-2F1C-2F05-FE4C-867C9DCC6921}"/>
              </a:ext>
            </a:extLst>
          </p:cNvPr>
          <p:cNvSpPr>
            <a:spLocks noGrp="1"/>
          </p:cNvSpPr>
          <p:nvPr>
            <p:ph idx="1"/>
          </p:nvPr>
        </p:nvSpPr>
        <p:spPr/>
        <p:txBody>
          <a:bodyPr/>
          <a:lstStyle/>
          <a:p>
            <a:r>
              <a:rPr lang="en-GB" dirty="0"/>
              <a:t>This phase concerns with determining the </a:t>
            </a:r>
            <a:r>
              <a:rPr lang="en-GB" b="1" dirty="0"/>
              <a:t>system requirements</a:t>
            </a:r>
            <a:r>
              <a:rPr lang="en-GB" dirty="0"/>
              <a:t> and to understand the system requirements build a </a:t>
            </a:r>
            <a:r>
              <a:rPr lang="en-GB" b="1" dirty="0"/>
              <a:t>use-case model</a:t>
            </a:r>
            <a:r>
              <a:rPr lang="en-GB" dirty="0"/>
              <a:t>. A use-case is a scenario to </a:t>
            </a:r>
            <a:r>
              <a:rPr lang="en-GB" dirty="0">
                <a:solidFill>
                  <a:srgbClr val="00B050"/>
                </a:solidFill>
              </a:rPr>
              <a:t>describe the interaction between user and computer system</a:t>
            </a:r>
            <a:r>
              <a:rPr lang="en-GB" dirty="0"/>
              <a:t>. “use case model” represents the user needs or user view of system.</a:t>
            </a:r>
          </a:p>
          <a:p>
            <a:r>
              <a:rPr lang="en-GB" dirty="0"/>
              <a:t>It also includes identifying the </a:t>
            </a:r>
            <a:r>
              <a:rPr lang="en-GB" b="1" dirty="0"/>
              <a:t>classes </a:t>
            </a:r>
            <a:r>
              <a:rPr lang="en-GB" dirty="0"/>
              <a:t>and their relationships to the other classes in the problem domain, that make up an application.</a:t>
            </a:r>
          </a:p>
          <a:p>
            <a:r>
              <a:rPr lang="en-GB" dirty="0"/>
              <a:t>OOA uses </a:t>
            </a:r>
            <a:r>
              <a:rPr lang="en-GB" b="1" dirty="0"/>
              <a:t>Use case diagram </a:t>
            </a:r>
            <a:r>
              <a:rPr lang="en-GB" dirty="0"/>
              <a:t>for representation</a:t>
            </a:r>
          </a:p>
          <a:p>
            <a:endParaRPr lang="en-GB" dirty="0"/>
          </a:p>
        </p:txBody>
      </p:sp>
      <p:sp>
        <p:nvSpPr>
          <p:cNvPr id="4" name="Date Placeholder 3">
            <a:extLst>
              <a:ext uri="{FF2B5EF4-FFF2-40B4-BE49-F238E27FC236}">
                <a16:creationId xmlns:a16="http://schemas.microsoft.com/office/drawing/2014/main" id="{97B45C20-C496-FAF9-BFB7-5A8746C5A25C}"/>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5055E23B-0D7E-4A1B-ACD6-62A6F020FEC0}"/>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561026435"/>
      </p:ext>
    </p:extLst>
  </p:cSld>
  <p:clrMapOvr>
    <a:masterClrMapping/>
  </p:clrMapOvr>
  <p:transition spd="slow">
    <p:zoom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9D7A5A-EE98-59ED-18AC-3EBAB146BC59}"/>
              </a:ext>
            </a:extLst>
          </p:cNvPr>
          <p:cNvSpPr>
            <a:spLocks noGrp="1"/>
          </p:cNvSpPr>
          <p:nvPr>
            <p:ph type="title"/>
          </p:nvPr>
        </p:nvSpPr>
        <p:spPr/>
        <p:txBody>
          <a:bodyPr/>
          <a:lstStyle/>
          <a:p>
            <a:r>
              <a:rPr lang="en-GB" dirty="0"/>
              <a:t>Use case diagram</a:t>
            </a:r>
          </a:p>
        </p:txBody>
      </p:sp>
      <p:sp>
        <p:nvSpPr>
          <p:cNvPr id="7" name="Content Placeholder 6">
            <a:extLst>
              <a:ext uri="{FF2B5EF4-FFF2-40B4-BE49-F238E27FC236}">
                <a16:creationId xmlns:a16="http://schemas.microsoft.com/office/drawing/2014/main" id="{54ECA3B4-BCDB-3CB6-E77C-C1D5290018E0}"/>
              </a:ext>
            </a:extLst>
          </p:cNvPr>
          <p:cNvSpPr>
            <a:spLocks noGrp="1"/>
          </p:cNvSpPr>
          <p:nvPr>
            <p:ph idx="1"/>
          </p:nvPr>
        </p:nvSpPr>
        <p:spPr>
          <a:xfrm>
            <a:off x="415008" y="1431640"/>
            <a:ext cx="8215064" cy="4680520"/>
          </a:xfrm>
        </p:spPr>
        <p:txBody>
          <a:bodyPr/>
          <a:lstStyle/>
          <a:p>
            <a:r>
              <a:rPr lang="en-GB" dirty="0"/>
              <a:t>Use case diagram was proposed by Ivar Jacobson in 1986. </a:t>
            </a:r>
          </a:p>
          <a:p>
            <a:r>
              <a:rPr lang="en-GB" dirty="0"/>
              <a:t>It is used to identify, clarify, and organize system requirements. </a:t>
            </a:r>
          </a:p>
          <a:p>
            <a:r>
              <a:rPr lang="en-GB" b="1" dirty="0"/>
              <a:t>Use case diagrams </a:t>
            </a:r>
            <a:r>
              <a:rPr lang="en-GB" dirty="0"/>
              <a:t>are employed in </a:t>
            </a:r>
            <a:r>
              <a:rPr lang="en-GB" b="1" dirty="0"/>
              <a:t>UML</a:t>
            </a:r>
            <a:r>
              <a:rPr lang="en-GB" dirty="0"/>
              <a:t> (Unified Modelling Language) as a standard notation for the modelling of real-world objects and systems. </a:t>
            </a:r>
          </a:p>
          <a:p>
            <a:r>
              <a:rPr lang="en-GB" dirty="0"/>
              <a:t>In the Unified Modelling Language (UML), a </a:t>
            </a:r>
            <a:r>
              <a:rPr lang="en-GB" b="1" dirty="0"/>
              <a:t>use case diagram</a:t>
            </a:r>
            <a:r>
              <a:rPr lang="en-GB" dirty="0"/>
              <a:t> is a subclass of </a:t>
            </a:r>
            <a:r>
              <a:rPr lang="en-GB" b="1" dirty="0"/>
              <a:t>behavioural diagrams</a:t>
            </a:r>
            <a:r>
              <a:rPr lang="en-GB" dirty="0"/>
              <a:t>. (later)</a:t>
            </a:r>
          </a:p>
          <a:p>
            <a:pPr marL="0" indent="0">
              <a:buNone/>
            </a:pPr>
            <a:endParaRPr lang="en-GB" dirty="0"/>
          </a:p>
          <a:p>
            <a:pPr marL="0" indent="0">
              <a:buNone/>
            </a:pPr>
            <a:endParaRPr lang="en-GB" dirty="0"/>
          </a:p>
        </p:txBody>
      </p:sp>
      <p:sp>
        <p:nvSpPr>
          <p:cNvPr id="4" name="Date Placeholder 3">
            <a:extLst>
              <a:ext uri="{FF2B5EF4-FFF2-40B4-BE49-F238E27FC236}">
                <a16:creationId xmlns:a16="http://schemas.microsoft.com/office/drawing/2014/main" id="{EDC53223-D1CB-AF14-2C3D-06985927CA8C}"/>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0F3A74ED-9254-F67F-82FD-A96101FC927D}"/>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4229826524"/>
      </p:ext>
    </p:extLst>
  </p:cSld>
  <p:clrMapOvr>
    <a:masterClrMapping/>
  </p:clrMapOvr>
  <p:transition spd="slow">
    <p:zoom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73A3-83F7-EEAB-5B50-BC16B7706492}"/>
              </a:ext>
            </a:extLst>
          </p:cNvPr>
          <p:cNvSpPr>
            <a:spLocks noGrp="1"/>
          </p:cNvSpPr>
          <p:nvPr>
            <p:ph type="title"/>
          </p:nvPr>
        </p:nvSpPr>
        <p:spPr/>
        <p:txBody>
          <a:bodyPr/>
          <a:lstStyle/>
          <a:p>
            <a:r>
              <a:rPr lang="en-GB" dirty="0"/>
              <a:t>A Use case diagram examples</a:t>
            </a:r>
          </a:p>
        </p:txBody>
      </p:sp>
      <p:pic>
        <p:nvPicPr>
          <p:cNvPr id="7" name="Content Placeholder 6">
            <a:extLst>
              <a:ext uri="{FF2B5EF4-FFF2-40B4-BE49-F238E27FC236}">
                <a16:creationId xmlns:a16="http://schemas.microsoft.com/office/drawing/2014/main" id="{C2865C2D-07B6-DCD9-E382-61F659D62DBB}"/>
              </a:ext>
            </a:extLst>
          </p:cNvPr>
          <p:cNvPicPr>
            <a:picLocks noGrp="1" noChangeAspect="1"/>
          </p:cNvPicPr>
          <p:nvPr>
            <p:ph idx="1"/>
          </p:nvPr>
        </p:nvPicPr>
        <p:blipFill>
          <a:blip r:embed="rId2"/>
          <a:stretch>
            <a:fillRect/>
          </a:stretch>
        </p:blipFill>
        <p:spPr>
          <a:xfrm>
            <a:off x="1979712" y="1662474"/>
            <a:ext cx="5671049" cy="3889039"/>
          </a:xfrm>
        </p:spPr>
      </p:pic>
      <p:sp>
        <p:nvSpPr>
          <p:cNvPr id="4" name="Date Placeholder 3">
            <a:extLst>
              <a:ext uri="{FF2B5EF4-FFF2-40B4-BE49-F238E27FC236}">
                <a16:creationId xmlns:a16="http://schemas.microsoft.com/office/drawing/2014/main" id="{B4019E62-EE9A-5A9B-13B2-7435DEC50B46}"/>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C747E142-06F0-A89D-5ADE-40C401DF0E0E}"/>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987695639"/>
      </p:ext>
    </p:extLst>
  </p:cSld>
  <p:clrMapOvr>
    <a:masterClrMapping/>
  </p:clrMapOvr>
  <p:transition spd="slow">
    <p:zoom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DFF5-411E-5E1E-53FA-5025CC701768}"/>
              </a:ext>
            </a:extLst>
          </p:cNvPr>
          <p:cNvSpPr>
            <a:spLocks noGrp="1"/>
          </p:cNvSpPr>
          <p:nvPr>
            <p:ph type="title"/>
          </p:nvPr>
        </p:nvSpPr>
        <p:spPr/>
        <p:txBody>
          <a:bodyPr/>
          <a:lstStyle/>
          <a:p>
            <a:r>
              <a:rPr lang="en-GB" dirty="0"/>
              <a:t>Object-Oriented Design</a:t>
            </a:r>
          </a:p>
        </p:txBody>
      </p:sp>
      <p:sp>
        <p:nvSpPr>
          <p:cNvPr id="3" name="Content Placeholder 2">
            <a:extLst>
              <a:ext uri="{FF2B5EF4-FFF2-40B4-BE49-F238E27FC236}">
                <a16:creationId xmlns:a16="http://schemas.microsoft.com/office/drawing/2014/main" id="{ACA19AA7-8E96-C84D-FBA1-1FD5C27D0833}"/>
              </a:ext>
            </a:extLst>
          </p:cNvPr>
          <p:cNvSpPr>
            <a:spLocks noGrp="1"/>
          </p:cNvSpPr>
          <p:nvPr>
            <p:ph idx="1"/>
          </p:nvPr>
        </p:nvSpPr>
        <p:spPr/>
        <p:txBody>
          <a:bodyPr/>
          <a:lstStyle/>
          <a:p>
            <a:r>
              <a:rPr lang="en-GB" dirty="0"/>
              <a:t>The objective of this phase is to design and refine the </a:t>
            </a:r>
            <a:r>
              <a:rPr lang="en-GB" b="1" dirty="0"/>
              <a:t>classes</a:t>
            </a:r>
            <a:r>
              <a:rPr lang="en-GB" dirty="0"/>
              <a:t>, </a:t>
            </a:r>
            <a:r>
              <a:rPr lang="en-GB" b="1" dirty="0"/>
              <a:t>attributes</a:t>
            </a:r>
            <a:r>
              <a:rPr lang="en-GB" dirty="0"/>
              <a:t>, </a:t>
            </a:r>
            <a:r>
              <a:rPr lang="en-GB" b="1" dirty="0"/>
              <a:t>methods</a:t>
            </a:r>
            <a:r>
              <a:rPr lang="en-GB" dirty="0"/>
              <a:t>, and </a:t>
            </a:r>
            <a:r>
              <a:rPr lang="en-GB" b="1" dirty="0"/>
              <a:t>structures</a:t>
            </a:r>
            <a:r>
              <a:rPr lang="en-GB" dirty="0"/>
              <a:t> that are identified during the analysis phase, user interface, and data access. </a:t>
            </a:r>
          </a:p>
          <a:p>
            <a:r>
              <a:rPr lang="en-GB" dirty="0"/>
              <a:t>This phase also identifies and defines the additional </a:t>
            </a:r>
            <a:r>
              <a:rPr lang="en-GB" b="1" dirty="0"/>
              <a:t>classes</a:t>
            </a:r>
            <a:r>
              <a:rPr lang="en-GB" dirty="0"/>
              <a:t> or </a:t>
            </a:r>
            <a:r>
              <a:rPr lang="en-GB" b="1" dirty="0"/>
              <a:t>objects</a:t>
            </a:r>
            <a:r>
              <a:rPr lang="en-GB" dirty="0"/>
              <a:t> that support implementation of the requirement.</a:t>
            </a:r>
          </a:p>
        </p:txBody>
      </p:sp>
      <p:sp>
        <p:nvSpPr>
          <p:cNvPr id="4" name="Date Placeholder 3">
            <a:extLst>
              <a:ext uri="{FF2B5EF4-FFF2-40B4-BE49-F238E27FC236}">
                <a16:creationId xmlns:a16="http://schemas.microsoft.com/office/drawing/2014/main" id="{D2BDBFE3-654D-5E34-59F6-12D7C5E533EE}"/>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87D90B6F-8006-AD2A-7007-F4E6EDF0E117}"/>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226333660"/>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77B5-DEAB-DA37-76AD-996D8BAB7CCB}"/>
              </a:ext>
            </a:extLst>
          </p:cNvPr>
          <p:cNvSpPr>
            <a:spLocks noGrp="1"/>
          </p:cNvSpPr>
          <p:nvPr>
            <p:ph type="title"/>
          </p:nvPr>
        </p:nvSpPr>
        <p:spPr/>
        <p:txBody>
          <a:bodyPr/>
          <a:lstStyle/>
          <a:p>
            <a:r>
              <a:rPr lang="en-GB" dirty="0"/>
              <a:t>Elements of a System</a:t>
            </a:r>
          </a:p>
        </p:txBody>
      </p:sp>
      <p:pic>
        <p:nvPicPr>
          <p:cNvPr id="6" name="Content Placeholder 5">
            <a:extLst>
              <a:ext uri="{FF2B5EF4-FFF2-40B4-BE49-F238E27FC236}">
                <a16:creationId xmlns:a16="http://schemas.microsoft.com/office/drawing/2014/main" id="{565B5FA6-0556-BDD9-AA31-E4FD9FD4A237}"/>
              </a:ext>
            </a:extLst>
          </p:cNvPr>
          <p:cNvPicPr>
            <a:picLocks noGrp="1" noChangeAspect="1"/>
          </p:cNvPicPr>
          <p:nvPr>
            <p:ph idx="1"/>
          </p:nvPr>
        </p:nvPicPr>
        <p:blipFill>
          <a:blip r:embed="rId2"/>
          <a:stretch>
            <a:fillRect/>
          </a:stretch>
        </p:blipFill>
        <p:spPr>
          <a:xfrm>
            <a:off x="199463" y="1306487"/>
            <a:ext cx="2394234" cy="1241011"/>
          </a:xfrm>
          <a:prstGeom prst="rect">
            <a:avLst/>
          </a:prstGeom>
        </p:spPr>
      </p:pic>
      <p:sp>
        <p:nvSpPr>
          <p:cNvPr id="4" name="Date Placeholder 3">
            <a:extLst>
              <a:ext uri="{FF2B5EF4-FFF2-40B4-BE49-F238E27FC236}">
                <a16:creationId xmlns:a16="http://schemas.microsoft.com/office/drawing/2014/main" id="{665FC414-06B4-FCF4-DFBE-B42C93054AE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437116D-1D5F-7A1E-15A1-E86C911F0EF8}"/>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97F87731-AEDA-3175-F235-558C51E266C1}"/>
              </a:ext>
            </a:extLst>
          </p:cNvPr>
          <p:cNvSpPr txBox="1"/>
          <p:nvPr/>
        </p:nvSpPr>
        <p:spPr>
          <a:xfrm>
            <a:off x="2934072" y="1663353"/>
            <a:ext cx="4572000" cy="461665"/>
          </a:xfrm>
          <a:prstGeom prst="rect">
            <a:avLst/>
          </a:prstGeom>
          <a:noFill/>
        </p:spPr>
        <p:txBody>
          <a:bodyPr wrap="square">
            <a:spAutoFit/>
          </a:bodyPr>
          <a:lstStyle/>
          <a:p>
            <a:r>
              <a:rPr lang="en-GB" sz="2400" dirty="0"/>
              <a:t>Processor(s)</a:t>
            </a:r>
          </a:p>
        </p:txBody>
      </p:sp>
      <p:sp>
        <p:nvSpPr>
          <p:cNvPr id="9" name="TextBox 8">
            <a:extLst>
              <a:ext uri="{FF2B5EF4-FFF2-40B4-BE49-F238E27FC236}">
                <a16:creationId xmlns:a16="http://schemas.microsoft.com/office/drawing/2014/main" id="{050399D8-9F08-25A1-00F8-06A0DFCF5C8D}"/>
              </a:ext>
            </a:extLst>
          </p:cNvPr>
          <p:cNvSpPr txBox="1"/>
          <p:nvPr/>
        </p:nvSpPr>
        <p:spPr>
          <a:xfrm>
            <a:off x="1115616" y="2677783"/>
            <a:ext cx="7379061" cy="3477875"/>
          </a:xfrm>
          <a:prstGeom prst="rect">
            <a:avLst/>
          </a:prstGeom>
          <a:noFill/>
        </p:spPr>
        <p:txBody>
          <a:bodyPr wrap="square">
            <a:spAutoFit/>
          </a:bodyPr>
          <a:lstStyle/>
          <a:p>
            <a:pPr marL="342900" indent="-342900">
              <a:buFont typeface="Arial" panose="020B0604020202020204" pitchFamily="34" charset="0"/>
              <a:buChar char="•"/>
            </a:pPr>
            <a:r>
              <a:rPr lang="en-GB" b="0" dirty="0"/>
              <a:t>The processor is the element of a system that involves the actual transformation of input into output.</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is the operational component of a system. Processors may modify the input either totally or partially, depending on the output specification.</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As the output specifications change, so does the processing. In some cases, input is also modified to enable the processor for handling the transformation.</a:t>
            </a:r>
          </a:p>
        </p:txBody>
      </p:sp>
      <p:sp>
        <p:nvSpPr>
          <p:cNvPr id="11" name="Rectangle 10">
            <a:extLst>
              <a:ext uri="{FF2B5EF4-FFF2-40B4-BE49-F238E27FC236}">
                <a16:creationId xmlns:a16="http://schemas.microsoft.com/office/drawing/2014/main" id="{5A4AA016-12B6-0B2D-A852-2F40AEB2867A}"/>
              </a:ext>
            </a:extLst>
          </p:cNvPr>
          <p:cNvSpPr/>
          <p:nvPr/>
        </p:nvSpPr>
        <p:spPr bwMode="auto">
          <a:xfrm>
            <a:off x="932294" y="1718046"/>
            <a:ext cx="615369" cy="270794"/>
          </a:xfrm>
          <a:prstGeom prst="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3168994478"/>
      </p:ext>
    </p:extLst>
  </p:cSld>
  <p:clrMapOvr>
    <a:masterClrMapping/>
  </p:clrMapOvr>
  <p:transition spd="slow">
    <p:zoom dir="in"/>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8283-7711-1EDE-1F6C-29607352D667}"/>
              </a:ext>
            </a:extLst>
          </p:cNvPr>
          <p:cNvSpPr>
            <a:spLocks noGrp="1"/>
          </p:cNvSpPr>
          <p:nvPr>
            <p:ph type="title"/>
          </p:nvPr>
        </p:nvSpPr>
        <p:spPr>
          <a:xfrm>
            <a:off x="402279" y="492088"/>
            <a:ext cx="8424936" cy="685800"/>
          </a:xfrm>
        </p:spPr>
        <p:txBody>
          <a:bodyPr/>
          <a:lstStyle/>
          <a:p>
            <a:r>
              <a:rPr lang="en-GB" dirty="0"/>
              <a:t>Object Oriented Implementation</a:t>
            </a:r>
          </a:p>
        </p:txBody>
      </p:sp>
      <p:sp>
        <p:nvSpPr>
          <p:cNvPr id="3" name="Content Placeholder 2">
            <a:extLst>
              <a:ext uri="{FF2B5EF4-FFF2-40B4-BE49-F238E27FC236}">
                <a16:creationId xmlns:a16="http://schemas.microsoft.com/office/drawing/2014/main" id="{A80DC7CB-291C-C4F1-A067-F73CA0539534}"/>
              </a:ext>
            </a:extLst>
          </p:cNvPr>
          <p:cNvSpPr>
            <a:spLocks noGrp="1"/>
          </p:cNvSpPr>
          <p:nvPr>
            <p:ph idx="1"/>
          </p:nvPr>
        </p:nvSpPr>
        <p:spPr>
          <a:xfrm>
            <a:off x="359531" y="1403344"/>
            <a:ext cx="8424936" cy="801520"/>
          </a:xfrm>
        </p:spPr>
        <p:txBody>
          <a:bodyPr/>
          <a:lstStyle/>
          <a:p>
            <a:r>
              <a:rPr lang="en-GB" sz="2400" dirty="0"/>
              <a:t>OOI can have two specific methods: </a:t>
            </a:r>
            <a:r>
              <a:rPr lang="en-GB" sz="2400" b="1" dirty="0"/>
              <a:t>Component-Based Development (CBD)</a:t>
            </a:r>
            <a:r>
              <a:rPr lang="en-GB" sz="2400" dirty="0"/>
              <a:t> or </a:t>
            </a:r>
            <a:r>
              <a:rPr lang="en-GB" sz="2400" b="1" dirty="0"/>
              <a:t>Rapid Application Development (RAD).</a:t>
            </a:r>
          </a:p>
        </p:txBody>
      </p:sp>
      <p:sp>
        <p:nvSpPr>
          <p:cNvPr id="4" name="Date Placeholder 3">
            <a:extLst>
              <a:ext uri="{FF2B5EF4-FFF2-40B4-BE49-F238E27FC236}">
                <a16:creationId xmlns:a16="http://schemas.microsoft.com/office/drawing/2014/main" id="{A5A26134-5AF4-0F94-753B-6B05CFE0EE94}"/>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2A986AFD-7B32-CF25-0393-87349CC38068}"/>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874B47A0-7348-DB4D-8A69-881A94E58272}"/>
              </a:ext>
            </a:extLst>
          </p:cNvPr>
          <p:cNvSpPr txBox="1"/>
          <p:nvPr/>
        </p:nvSpPr>
        <p:spPr>
          <a:xfrm>
            <a:off x="654725" y="2356428"/>
            <a:ext cx="7946504" cy="1785104"/>
          </a:xfrm>
          <a:prstGeom prst="rect">
            <a:avLst/>
          </a:prstGeom>
          <a:noFill/>
        </p:spPr>
        <p:txBody>
          <a:bodyPr wrap="square">
            <a:spAutoFit/>
          </a:bodyPr>
          <a:lstStyle/>
          <a:p>
            <a:r>
              <a:rPr lang="en-GB" dirty="0"/>
              <a:t>Component-based development (CBD): </a:t>
            </a:r>
            <a:r>
              <a:rPr lang="en-GB" b="0" dirty="0"/>
              <a:t>COD is an industrialized approach to assembly of pre-built, pre-tested, reusable software components that operate with each other  to construct a complete new software system.</a:t>
            </a:r>
          </a:p>
          <a:p>
            <a:r>
              <a:rPr lang="en-GB" b="0" dirty="0"/>
              <a:t>Tools: CASE</a:t>
            </a:r>
          </a:p>
        </p:txBody>
      </p:sp>
      <p:sp>
        <p:nvSpPr>
          <p:cNvPr id="9" name="TextBox 8">
            <a:extLst>
              <a:ext uri="{FF2B5EF4-FFF2-40B4-BE49-F238E27FC236}">
                <a16:creationId xmlns:a16="http://schemas.microsoft.com/office/drawing/2014/main" id="{F2F18FAE-A171-5D76-CBF9-EEF4FA8A2170}"/>
              </a:ext>
            </a:extLst>
          </p:cNvPr>
          <p:cNvSpPr txBox="1"/>
          <p:nvPr/>
        </p:nvSpPr>
        <p:spPr>
          <a:xfrm>
            <a:off x="654725" y="4348260"/>
            <a:ext cx="8055767" cy="1785104"/>
          </a:xfrm>
          <a:prstGeom prst="rect">
            <a:avLst/>
          </a:prstGeom>
          <a:noFill/>
        </p:spPr>
        <p:txBody>
          <a:bodyPr wrap="square">
            <a:spAutoFit/>
          </a:bodyPr>
          <a:lstStyle/>
          <a:p>
            <a:r>
              <a:rPr lang="en-GB" dirty="0"/>
              <a:t>Rapid Application Development (RAD): </a:t>
            </a:r>
            <a:r>
              <a:rPr lang="en-GB" b="0" dirty="0"/>
              <a:t>RAD is a set of tools and techniques that focuses more on process description and combined with the object oriented approach to build applications quickly and incrementally.</a:t>
            </a:r>
          </a:p>
          <a:p>
            <a:r>
              <a:rPr lang="en-GB" b="0" dirty="0"/>
              <a:t>Tools: visual basic, power builder, etc.</a:t>
            </a:r>
          </a:p>
        </p:txBody>
      </p:sp>
    </p:spTree>
    <p:extLst>
      <p:ext uri="{BB962C8B-B14F-4D97-AF65-F5344CB8AC3E}">
        <p14:creationId xmlns:p14="http://schemas.microsoft.com/office/powerpoint/2010/main" val="2860360548"/>
      </p:ext>
    </p:extLst>
  </p:cSld>
  <p:clrMapOvr>
    <a:masterClrMapping/>
  </p:clrMapOvr>
  <p:transition spd="slow">
    <p:zoom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191-286A-B3E6-9959-21C4703F61F5}"/>
              </a:ext>
            </a:extLst>
          </p:cNvPr>
          <p:cNvSpPr>
            <a:spLocks noGrp="1"/>
          </p:cNvSpPr>
          <p:nvPr>
            <p:ph type="title"/>
          </p:nvPr>
        </p:nvSpPr>
        <p:spPr>
          <a:xfrm>
            <a:off x="1786880" y="481757"/>
            <a:ext cx="7010400" cy="288032"/>
          </a:xfrm>
        </p:spPr>
        <p:txBody>
          <a:bodyPr/>
          <a:lstStyle/>
          <a:p>
            <a:r>
              <a:rPr lang="en-GB" sz="2000" dirty="0"/>
              <a:t>Structured Approach Vs. Object-Oriented Approach</a:t>
            </a:r>
          </a:p>
        </p:txBody>
      </p:sp>
      <p:sp>
        <p:nvSpPr>
          <p:cNvPr id="5" name="Footer Placeholder 4">
            <a:extLst>
              <a:ext uri="{FF2B5EF4-FFF2-40B4-BE49-F238E27FC236}">
                <a16:creationId xmlns:a16="http://schemas.microsoft.com/office/drawing/2014/main" id="{67A1059B-4343-53E6-1222-EE2349D12AD2}"/>
              </a:ext>
            </a:extLst>
          </p:cNvPr>
          <p:cNvSpPr>
            <a:spLocks noGrp="1"/>
          </p:cNvSpPr>
          <p:nvPr>
            <p:ph type="ftr" sz="quarter" idx="10"/>
          </p:nvPr>
        </p:nvSpPr>
        <p:spPr/>
        <p:txBody>
          <a:bodyPr/>
          <a:lstStyle/>
          <a:p>
            <a:pPr algn="l"/>
            <a:r>
              <a:rPr lang="en-GB"/>
              <a:t>CIS108-6 DATA MODELLING, MANAGEMENT AND GOVERNANCE</a:t>
            </a:r>
            <a:endParaRPr lang="en-US" dirty="0"/>
          </a:p>
        </p:txBody>
      </p:sp>
      <p:sp>
        <p:nvSpPr>
          <p:cNvPr id="4" name="Date Placeholder 3">
            <a:extLst>
              <a:ext uri="{FF2B5EF4-FFF2-40B4-BE49-F238E27FC236}">
                <a16:creationId xmlns:a16="http://schemas.microsoft.com/office/drawing/2014/main" id="{7D9CC198-7114-3AC4-28EC-139CBE79463F}"/>
              </a:ext>
            </a:extLst>
          </p:cNvPr>
          <p:cNvSpPr>
            <a:spLocks noGrp="1"/>
          </p:cNvSpPr>
          <p:nvPr>
            <p:ph type="dt" sz="half" idx="11"/>
          </p:nvPr>
        </p:nvSpPr>
        <p:spPr/>
        <p:txBody>
          <a:bodyPr/>
          <a:lstStyle/>
          <a:p>
            <a:r>
              <a:rPr lang="en-US">
                <a:solidFill>
                  <a:srgbClr val="FF0000"/>
                </a:solidFill>
              </a:rPr>
              <a:t>Lecture 2 - System Analysis and Design</a:t>
            </a:r>
            <a:endParaRPr lang="en-US" dirty="0">
              <a:solidFill>
                <a:srgbClr val="00B050"/>
              </a:solidFill>
            </a:endParaRPr>
          </a:p>
        </p:txBody>
      </p:sp>
      <p:pic>
        <p:nvPicPr>
          <p:cNvPr id="8" name="Content Placeholder 7">
            <a:extLst>
              <a:ext uri="{FF2B5EF4-FFF2-40B4-BE49-F238E27FC236}">
                <a16:creationId xmlns:a16="http://schemas.microsoft.com/office/drawing/2014/main" id="{551C91A6-FD9F-388D-3105-8ABEED214778}"/>
              </a:ext>
            </a:extLst>
          </p:cNvPr>
          <p:cNvPicPr>
            <a:picLocks noGrp="1" noChangeAspect="1"/>
          </p:cNvPicPr>
          <p:nvPr>
            <p:ph idx="4294967295"/>
          </p:nvPr>
        </p:nvPicPr>
        <p:blipFill>
          <a:blip r:embed="rId2"/>
          <a:stretch>
            <a:fillRect/>
          </a:stretch>
        </p:blipFill>
        <p:spPr>
          <a:xfrm>
            <a:off x="1187624" y="953835"/>
            <a:ext cx="7801645" cy="5354890"/>
          </a:xfrm>
        </p:spPr>
      </p:pic>
    </p:spTree>
    <p:extLst>
      <p:ext uri="{BB962C8B-B14F-4D97-AF65-F5344CB8AC3E}">
        <p14:creationId xmlns:p14="http://schemas.microsoft.com/office/powerpoint/2010/main" val="3581437832"/>
      </p:ext>
    </p:extLst>
  </p:cSld>
  <p:clrMapOvr>
    <a:masterClrMapping/>
  </p:clrMapOvr>
  <p:transition spd="slow">
    <p:zoom dir="in"/>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9EC21B-5F2B-9CA0-9844-CE7F5E241B99}"/>
              </a:ext>
            </a:extLst>
          </p:cNvPr>
          <p:cNvSpPr>
            <a:spLocks noGrp="1"/>
          </p:cNvSpPr>
          <p:nvPr>
            <p:ph type="title"/>
          </p:nvPr>
        </p:nvSpPr>
        <p:spPr/>
        <p:txBody>
          <a:bodyPr/>
          <a:lstStyle/>
          <a:p>
            <a:r>
              <a:rPr lang="en-GB" cap="none" dirty="0"/>
              <a:t>System Development Models</a:t>
            </a:r>
          </a:p>
        </p:txBody>
      </p:sp>
      <p:sp>
        <p:nvSpPr>
          <p:cNvPr id="7" name="Text Placeholder 6">
            <a:extLst>
              <a:ext uri="{FF2B5EF4-FFF2-40B4-BE49-F238E27FC236}">
                <a16:creationId xmlns:a16="http://schemas.microsoft.com/office/drawing/2014/main" id="{51937903-11A6-B6AA-39E5-9540EAF43755}"/>
              </a:ext>
            </a:extLst>
          </p:cNvPr>
          <p:cNvSpPr>
            <a:spLocks noGrp="1"/>
          </p:cNvSpPr>
          <p:nvPr>
            <p:ph type="body" idx="1"/>
          </p:nvPr>
        </p:nvSpPr>
        <p:spPr/>
        <p:txBody>
          <a:bodyPr/>
          <a:lstStyle/>
          <a:p>
            <a:endParaRPr lang="en-GB" dirty="0"/>
          </a:p>
        </p:txBody>
      </p:sp>
      <p:sp>
        <p:nvSpPr>
          <p:cNvPr id="4" name="Date Placeholder 3">
            <a:extLst>
              <a:ext uri="{FF2B5EF4-FFF2-40B4-BE49-F238E27FC236}">
                <a16:creationId xmlns:a16="http://schemas.microsoft.com/office/drawing/2014/main" id="{5D8EC42C-6809-C435-07A8-F785548827F3}"/>
              </a:ext>
            </a:extLst>
          </p:cNvPr>
          <p:cNvSpPr>
            <a:spLocks noGrp="1"/>
          </p:cNvSpPr>
          <p:nvPr>
            <p:ph type="dt" sz="half" idx="4294967295"/>
          </p:nvPr>
        </p:nvSpPr>
        <p:spPr>
          <a:xfrm>
            <a:off x="5734050" y="111125"/>
            <a:ext cx="3409950"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45B07ED5-03E4-5BB3-D815-CACE36759E72}"/>
              </a:ext>
            </a:extLst>
          </p:cNvPr>
          <p:cNvSpPr>
            <a:spLocks noGrp="1"/>
          </p:cNvSpPr>
          <p:nvPr>
            <p:ph type="ftr" sz="quarter" idx="4294967295"/>
          </p:nvPr>
        </p:nvSpPr>
        <p:spPr>
          <a:xfrm>
            <a:off x="0" y="6308725"/>
            <a:ext cx="4356100" cy="365125"/>
          </a:xfrm>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707256025"/>
      </p:ext>
    </p:extLst>
  </p:cSld>
  <p:clrMapOvr>
    <a:masterClrMapping/>
  </p:clrMapOvr>
  <p:transition spd="slow">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7E5276-BA8B-5729-70AF-3AF939E3E173}"/>
              </a:ext>
            </a:extLst>
          </p:cNvPr>
          <p:cNvSpPr>
            <a:spLocks noGrp="1"/>
          </p:cNvSpPr>
          <p:nvPr>
            <p:ph type="title"/>
          </p:nvPr>
        </p:nvSpPr>
        <p:spPr/>
        <p:txBody>
          <a:bodyPr/>
          <a:lstStyle/>
          <a:p>
            <a:r>
              <a:rPr lang="en-GB" dirty="0"/>
              <a:t>6 system development models</a:t>
            </a:r>
            <a:br>
              <a:rPr lang="en-GB" dirty="0"/>
            </a:br>
            <a:r>
              <a:rPr lang="en-GB" sz="2000" b="0" dirty="0"/>
              <a:t>https://www.tutorialspoint.com/sdlc/</a:t>
            </a:r>
            <a:endParaRPr lang="en-GB" b="0" dirty="0"/>
          </a:p>
        </p:txBody>
      </p:sp>
      <p:sp>
        <p:nvSpPr>
          <p:cNvPr id="4" name="Date Placeholder 3">
            <a:extLst>
              <a:ext uri="{FF2B5EF4-FFF2-40B4-BE49-F238E27FC236}">
                <a16:creationId xmlns:a16="http://schemas.microsoft.com/office/drawing/2014/main" id="{442B094B-4D13-14C1-6F80-9276A3CE31B1}"/>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DF29FD64-DAC0-1391-107A-FD26724ADCA3}"/>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8" name="Picture 7">
            <a:extLst>
              <a:ext uri="{FF2B5EF4-FFF2-40B4-BE49-F238E27FC236}">
                <a16:creationId xmlns:a16="http://schemas.microsoft.com/office/drawing/2014/main" id="{F720B3E2-9C62-5FDE-ABBF-1504C6DA6434}"/>
              </a:ext>
            </a:extLst>
          </p:cNvPr>
          <p:cNvPicPr>
            <a:picLocks noChangeAspect="1"/>
          </p:cNvPicPr>
          <p:nvPr/>
        </p:nvPicPr>
        <p:blipFill>
          <a:blip r:embed="rId2"/>
          <a:stretch>
            <a:fillRect/>
          </a:stretch>
        </p:blipFill>
        <p:spPr>
          <a:xfrm>
            <a:off x="2114634" y="2708920"/>
            <a:ext cx="4914729" cy="3284677"/>
          </a:xfrm>
          <a:prstGeom prst="rect">
            <a:avLst/>
          </a:prstGeom>
        </p:spPr>
      </p:pic>
      <p:sp>
        <p:nvSpPr>
          <p:cNvPr id="13" name="TextBox 12">
            <a:extLst>
              <a:ext uri="{FF2B5EF4-FFF2-40B4-BE49-F238E27FC236}">
                <a16:creationId xmlns:a16="http://schemas.microsoft.com/office/drawing/2014/main" id="{699A2888-375C-F6EA-6A63-6BDE07E5D65F}"/>
              </a:ext>
            </a:extLst>
          </p:cNvPr>
          <p:cNvSpPr txBox="1"/>
          <p:nvPr/>
        </p:nvSpPr>
        <p:spPr>
          <a:xfrm>
            <a:off x="539552" y="1481266"/>
            <a:ext cx="8208912" cy="1107996"/>
          </a:xfrm>
          <a:prstGeom prst="rect">
            <a:avLst/>
          </a:prstGeom>
          <a:noFill/>
        </p:spPr>
        <p:txBody>
          <a:bodyPr wrap="square">
            <a:spAutoFit/>
          </a:bodyPr>
          <a:lstStyle/>
          <a:p>
            <a:r>
              <a:rPr lang="en-GB" dirty="0"/>
              <a:t>1. Waterfall Model: </a:t>
            </a:r>
            <a:r>
              <a:rPr lang="en-GB" dirty="0">
                <a:solidFill>
                  <a:srgbClr val="000000"/>
                </a:solidFill>
                <a:latin typeface="Nunito" pitchFamily="2" charset="0"/>
              </a:rPr>
              <a:t>A </a:t>
            </a:r>
            <a:r>
              <a:rPr lang="en-GB" b="1" i="0" dirty="0">
                <a:solidFill>
                  <a:srgbClr val="000000"/>
                </a:solidFill>
                <a:effectLst/>
                <a:latin typeface="Nunito" pitchFamily="2" charset="0"/>
              </a:rPr>
              <a:t>linear-sequential life cycle model</a:t>
            </a:r>
            <a:r>
              <a:rPr lang="en-GB" b="0" i="0" dirty="0">
                <a:solidFill>
                  <a:srgbClr val="000000"/>
                </a:solidFill>
                <a:effectLst/>
                <a:latin typeface="Nunito" pitchFamily="2" charset="0"/>
              </a:rPr>
              <a:t>. Each phase must be completed before the next phase can begin and there is no overlapping in the phases.</a:t>
            </a:r>
            <a:endParaRPr lang="en-GB" dirty="0"/>
          </a:p>
        </p:txBody>
      </p:sp>
    </p:spTree>
    <p:extLst>
      <p:ext uri="{BB962C8B-B14F-4D97-AF65-F5344CB8AC3E}">
        <p14:creationId xmlns:p14="http://schemas.microsoft.com/office/powerpoint/2010/main" val="317949976"/>
      </p:ext>
    </p:extLst>
  </p:cSld>
  <p:clrMapOvr>
    <a:masterClrMapping/>
  </p:clrMapOvr>
  <p:transition spd="slow">
    <p:zoom dir="in"/>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7E5276-BA8B-5729-70AF-3AF939E3E173}"/>
              </a:ext>
            </a:extLst>
          </p:cNvPr>
          <p:cNvSpPr>
            <a:spLocks noGrp="1"/>
          </p:cNvSpPr>
          <p:nvPr>
            <p:ph type="title"/>
          </p:nvPr>
        </p:nvSpPr>
        <p:spPr/>
        <p:txBody>
          <a:bodyPr/>
          <a:lstStyle/>
          <a:p>
            <a:r>
              <a:rPr lang="en-GB" dirty="0"/>
              <a:t>6 system development models</a:t>
            </a:r>
          </a:p>
        </p:txBody>
      </p:sp>
      <p:sp>
        <p:nvSpPr>
          <p:cNvPr id="4" name="Date Placeholder 3">
            <a:extLst>
              <a:ext uri="{FF2B5EF4-FFF2-40B4-BE49-F238E27FC236}">
                <a16:creationId xmlns:a16="http://schemas.microsoft.com/office/drawing/2014/main" id="{442B094B-4D13-14C1-6F80-9276A3CE31B1}"/>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DF29FD64-DAC0-1391-107A-FD26724ADCA3}"/>
              </a:ext>
            </a:extLst>
          </p:cNvPr>
          <p:cNvSpPr>
            <a:spLocks noGrp="1"/>
          </p:cNvSpPr>
          <p:nvPr>
            <p:ph type="ftr" sz="quarter" idx="11"/>
          </p:nvPr>
        </p:nvSpPr>
        <p:spPr/>
        <p:txBody>
          <a:bodyPr/>
          <a:lstStyle/>
          <a:p>
            <a:pPr algn="l"/>
            <a:r>
              <a:rPr lang="en-GB"/>
              <a:t>CIS108-6 DATA MODELLING, MANAGEMENT AND GOVERNANCE</a:t>
            </a:r>
            <a:endParaRPr lang="en-US" dirty="0"/>
          </a:p>
        </p:txBody>
      </p:sp>
      <p:pic>
        <p:nvPicPr>
          <p:cNvPr id="9" name="Picture 8">
            <a:extLst>
              <a:ext uri="{FF2B5EF4-FFF2-40B4-BE49-F238E27FC236}">
                <a16:creationId xmlns:a16="http://schemas.microsoft.com/office/drawing/2014/main" id="{B3491D71-8836-8146-67E6-C4455D5097F6}"/>
              </a:ext>
            </a:extLst>
          </p:cNvPr>
          <p:cNvPicPr>
            <a:picLocks noChangeAspect="1"/>
          </p:cNvPicPr>
          <p:nvPr/>
        </p:nvPicPr>
        <p:blipFill>
          <a:blip r:embed="rId2"/>
          <a:stretch>
            <a:fillRect/>
          </a:stretch>
        </p:blipFill>
        <p:spPr>
          <a:xfrm>
            <a:off x="1043608" y="3284984"/>
            <a:ext cx="6864894" cy="2780282"/>
          </a:xfrm>
          <a:prstGeom prst="rect">
            <a:avLst/>
          </a:prstGeom>
        </p:spPr>
      </p:pic>
      <p:sp>
        <p:nvSpPr>
          <p:cNvPr id="11" name="TextBox 10">
            <a:extLst>
              <a:ext uri="{FF2B5EF4-FFF2-40B4-BE49-F238E27FC236}">
                <a16:creationId xmlns:a16="http://schemas.microsoft.com/office/drawing/2014/main" id="{96790B83-2F6B-FA10-6E70-F5D285D713C5}"/>
              </a:ext>
            </a:extLst>
          </p:cNvPr>
          <p:cNvSpPr txBox="1"/>
          <p:nvPr/>
        </p:nvSpPr>
        <p:spPr>
          <a:xfrm>
            <a:off x="467544" y="1449915"/>
            <a:ext cx="8162528" cy="1446550"/>
          </a:xfrm>
          <a:prstGeom prst="rect">
            <a:avLst/>
          </a:prstGeom>
          <a:noFill/>
        </p:spPr>
        <p:txBody>
          <a:bodyPr wrap="square">
            <a:spAutoFit/>
          </a:bodyPr>
          <a:lstStyle/>
          <a:p>
            <a:r>
              <a:rPr lang="en-GB" dirty="0"/>
              <a:t>2. Iterative Model: </a:t>
            </a:r>
            <a:r>
              <a:rPr lang="en-GB" b="0" i="0" dirty="0">
                <a:solidFill>
                  <a:srgbClr val="000000"/>
                </a:solidFill>
                <a:effectLst/>
                <a:latin typeface="Nunito" pitchFamily="2" charset="0"/>
              </a:rPr>
              <a:t>Iterative process starts with a simple implementation of a subset of the software requirements and iteratively enhances the evolving versions until the full system is implemented.</a:t>
            </a:r>
            <a:endParaRPr lang="en-GB" dirty="0"/>
          </a:p>
        </p:txBody>
      </p:sp>
    </p:spTree>
    <p:extLst>
      <p:ext uri="{BB962C8B-B14F-4D97-AF65-F5344CB8AC3E}">
        <p14:creationId xmlns:p14="http://schemas.microsoft.com/office/powerpoint/2010/main" val="2153613115"/>
      </p:ext>
    </p:extLst>
  </p:cSld>
  <p:clrMapOvr>
    <a:masterClrMapping/>
  </p:clrMapOvr>
  <p:transition spd="slow">
    <p:zoom dir="in"/>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7E5276-BA8B-5729-70AF-3AF939E3E173}"/>
              </a:ext>
            </a:extLst>
          </p:cNvPr>
          <p:cNvSpPr>
            <a:spLocks noGrp="1"/>
          </p:cNvSpPr>
          <p:nvPr>
            <p:ph type="title"/>
          </p:nvPr>
        </p:nvSpPr>
        <p:spPr/>
        <p:txBody>
          <a:bodyPr/>
          <a:lstStyle/>
          <a:p>
            <a:r>
              <a:rPr lang="en-GB" dirty="0"/>
              <a:t>6 system development models</a:t>
            </a:r>
          </a:p>
        </p:txBody>
      </p:sp>
      <p:pic>
        <p:nvPicPr>
          <p:cNvPr id="7" name="Content Placeholder 6">
            <a:extLst>
              <a:ext uri="{FF2B5EF4-FFF2-40B4-BE49-F238E27FC236}">
                <a16:creationId xmlns:a16="http://schemas.microsoft.com/office/drawing/2014/main" id="{95794451-A4EE-FBA1-6FA3-C974A8204542}"/>
              </a:ext>
            </a:extLst>
          </p:cNvPr>
          <p:cNvPicPr>
            <a:picLocks noGrp="1" noChangeAspect="1"/>
          </p:cNvPicPr>
          <p:nvPr>
            <p:ph idx="1"/>
          </p:nvPr>
        </p:nvPicPr>
        <p:blipFill>
          <a:blip r:embed="rId2"/>
          <a:stretch>
            <a:fillRect/>
          </a:stretch>
        </p:blipFill>
        <p:spPr>
          <a:xfrm>
            <a:off x="4463549" y="1551549"/>
            <a:ext cx="4166523" cy="4504349"/>
          </a:xfrm>
          <a:prstGeom prst="rect">
            <a:avLst/>
          </a:prstGeom>
        </p:spPr>
      </p:pic>
      <p:sp>
        <p:nvSpPr>
          <p:cNvPr id="4" name="Date Placeholder 3">
            <a:extLst>
              <a:ext uri="{FF2B5EF4-FFF2-40B4-BE49-F238E27FC236}">
                <a16:creationId xmlns:a16="http://schemas.microsoft.com/office/drawing/2014/main" id="{442B094B-4D13-14C1-6F80-9276A3CE31B1}"/>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DF29FD64-DAC0-1391-107A-FD26724ADCA3}"/>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13" name="TextBox 12">
            <a:extLst>
              <a:ext uri="{FF2B5EF4-FFF2-40B4-BE49-F238E27FC236}">
                <a16:creationId xmlns:a16="http://schemas.microsoft.com/office/drawing/2014/main" id="{699A2888-375C-F6EA-6A63-6BDE07E5D65F}"/>
              </a:ext>
            </a:extLst>
          </p:cNvPr>
          <p:cNvSpPr txBox="1"/>
          <p:nvPr/>
        </p:nvSpPr>
        <p:spPr>
          <a:xfrm>
            <a:off x="467544" y="1550926"/>
            <a:ext cx="3456384" cy="3477875"/>
          </a:xfrm>
          <a:prstGeom prst="rect">
            <a:avLst/>
          </a:prstGeom>
          <a:noFill/>
        </p:spPr>
        <p:txBody>
          <a:bodyPr wrap="square">
            <a:spAutoFit/>
          </a:bodyPr>
          <a:lstStyle/>
          <a:p>
            <a:r>
              <a:rPr lang="en-GB" dirty="0"/>
              <a:t>3. Spiral Model </a:t>
            </a:r>
            <a:r>
              <a:rPr lang="en-GB" b="0" i="0" dirty="0">
                <a:solidFill>
                  <a:srgbClr val="000000"/>
                </a:solidFill>
                <a:effectLst/>
                <a:latin typeface="Nunito" pitchFamily="2" charset="0"/>
              </a:rPr>
              <a:t>combines the idea of iterative development with the systematic, controlled aspects of the waterfall model. It allows incremental releases of the product with more requirements implemented.</a:t>
            </a:r>
            <a:endParaRPr lang="en-GB" dirty="0"/>
          </a:p>
        </p:txBody>
      </p:sp>
    </p:spTree>
    <p:extLst>
      <p:ext uri="{BB962C8B-B14F-4D97-AF65-F5344CB8AC3E}">
        <p14:creationId xmlns:p14="http://schemas.microsoft.com/office/powerpoint/2010/main" val="2878652273"/>
      </p:ext>
    </p:extLst>
  </p:cSld>
  <p:clrMapOvr>
    <a:masterClrMapping/>
  </p:clrMapOvr>
  <p:transition spd="slow">
    <p:zoom dir="in"/>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7E5276-BA8B-5729-70AF-3AF939E3E173}"/>
              </a:ext>
            </a:extLst>
          </p:cNvPr>
          <p:cNvSpPr>
            <a:spLocks noGrp="1"/>
          </p:cNvSpPr>
          <p:nvPr>
            <p:ph type="title"/>
          </p:nvPr>
        </p:nvSpPr>
        <p:spPr/>
        <p:txBody>
          <a:bodyPr/>
          <a:lstStyle/>
          <a:p>
            <a:r>
              <a:rPr lang="en-GB" dirty="0"/>
              <a:t>6 system development models</a:t>
            </a:r>
          </a:p>
        </p:txBody>
      </p:sp>
      <p:sp>
        <p:nvSpPr>
          <p:cNvPr id="4" name="Date Placeholder 3">
            <a:extLst>
              <a:ext uri="{FF2B5EF4-FFF2-40B4-BE49-F238E27FC236}">
                <a16:creationId xmlns:a16="http://schemas.microsoft.com/office/drawing/2014/main" id="{442B094B-4D13-14C1-6F80-9276A3CE31B1}"/>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DF29FD64-DAC0-1391-107A-FD26724ADCA3}"/>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13" name="TextBox 12">
            <a:extLst>
              <a:ext uri="{FF2B5EF4-FFF2-40B4-BE49-F238E27FC236}">
                <a16:creationId xmlns:a16="http://schemas.microsoft.com/office/drawing/2014/main" id="{699A2888-375C-F6EA-6A63-6BDE07E5D65F}"/>
              </a:ext>
            </a:extLst>
          </p:cNvPr>
          <p:cNvSpPr txBox="1"/>
          <p:nvPr/>
        </p:nvSpPr>
        <p:spPr>
          <a:xfrm>
            <a:off x="369136" y="1624040"/>
            <a:ext cx="4048878" cy="4154984"/>
          </a:xfrm>
          <a:prstGeom prst="rect">
            <a:avLst/>
          </a:prstGeom>
          <a:noFill/>
        </p:spPr>
        <p:txBody>
          <a:bodyPr wrap="square">
            <a:spAutoFit/>
          </a:bodyPr>
          <a:lstStyle/>
          <a:p>
            <a:r>
              <a:rPr lang="en-GB" dirty="0"/>
              <a:t>4. V-Model: </a:t>
            </a:r>
            <a:r>
              <a:rPr lang="en-GB" b="1" i="0" dirty="0">
                <a:solidFill>
                  <a:srgbClr val="000000"/>
                </a:solidFill>
                <a:effectLst/>
                <a:latin typeface="Nunito" pitchFamily="2" charset="0"/>
              </a:rPr>
              <a:t>Verification and Validation model</a:t>
            </a:r>
            <a:r>
              <a:rPr lang="en-GB" b="0" i="0" dirty="0">
                <a:solidFill>
                  <a:srgbClr val="000000"/>
                </a:solidFill>
                <a:effectLst/>
                <a:latin typeface="Nunito" pitchFamily="2" charset="0"/>
              </a:rPr>
              <a:t>. </a:t>
            </a:r>
          </a:p>
          <a:p>
            <a:r>
              <a:rPr lang="en-GB" b="0" i="0" dirty="0">
                <a:solidFill>
                  <a:srgbClr val="000000"/>
                </a:solidFill>
                <a:effectLst/>
                <a:latin typeface="Nunito" pitchFamily="2" charset="0"/>
              </a:rPr>
              <a:t>The V-Model extents the waterfall model associates a testing phase for each corresponding development stage. </a:t>
            </a:r>
            <a:r>
              <a:rPr lang="en-GB" b="0" dirty="0">
                <a:solidFill>
                  <a:srgbClr val="000000"/>
                </a:solidFill>
                <a:latin typeface="Nunito" pitchFamily="2" charset="0"/>
              </a:rPr>
              <a:t>F</a:t>
            </a:r>
            <a:r>
              <a:rPr lang="en-GB" b="0" i="0" dirty="0">
                <a:solidFill>
                  <a:srgbClr val="000000"/>
                </a:solidFill>
                <a:effectLst/>
                <a:latin typeface="Nunito" pitchFamily="2" charset="0"/>
              </a:rPr>
              <a:t>or every single phase in the development cycle, there is a directly associated testing phase. The next phase starts only after completion of the previous phase.</a:t>
            </a:r>
            <a:endParaRPr lang="en-GB" dirty="0"/>
          </a:p>
        </p:txBody>
      </p:sp>
      <p:pic>
        <p:nvPicPr>
          <p:cNvPr id="6" name="Picture 5">
            <a:extLst>
              <a:ext uri="{FF2B5EF4-FFF2-40B4-BE49-F238E27FC236}">
                <a16:creationId xmlns:a16="http://schemas.microsoft.com/office/drawing/2014/main" id="{D7C00766-A12B-A0C3-C372-E34E62A0C34C}"/>
              </a:ext>
            </a:extLst>
          </p:cNvPr>
          <p:cNvPicPr>
            <a:picLocks noChangeAspect="1"/>
          </p:cNvPicPr>
          <p:nvPr/>
        </p:nvPicPr>
        <p:blipFill>
          <a:blip r:embed="rId2"/>
          <a:stretch>
            <a:fillRect/>
          </a:stretch>
        </p:blipFill>
        <p:spPr>
          <a:xfrm>
            <a:off x="4402172" y="2048101"/>
            <a:ext cx="4587358" cy="3447598"/>
          </a:xfrm>
          <a:prstGeom prst="rect">
            <a:avLst/>
          </a:prstGeom>
        </p:spPr>
      </p:pic>
    </p:spTree>
    <p:extLst>
      <p:ext uri="{BB962C8B-B14F-4D97-AF65-F5344CB8AC3E}">
        <p14:creationId xmlns:p14="http://schemas.microsoft.com/office/powerpoint/2010/main" val="2076055469"/>
      </p:ext>
    </p:extLst>
  </p:cSld>
  <p:clrMapOvr>
    <a:masterClrMapping/>
  </p:clrMapOvr>
  <p:transition spd="slow">
    <p:zoom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7E5276-BA8B-5729-70AF-3AF939E3E173}"/>
              </a:ext>
            </a:extLst>
          </p:cNvPr>
          <p:cNvSpPr>
            <a:spLocks noGrp="1"/>
          </p:cNvSpPr>
          <p:nvPr>
            <p:ph type="title"/>
          </p:nvPr>
        </p:nvSpPr>
        <p:spPr/>
        <p:txBody>
          <a:bodyPr/>
          <a:lstStyle/>
          <a:p>
            <a:r>
              <a:rPr lang="en-GB" dirty="0"/>
              <a:t>6 system development models</a:t>
            </a:r>
          </a:p>
        </p:txBody>
      </p:sp>
      <p:sp>
        <p:nvSpPr>
          <p:cNvPr id="4" name="Date Placeholder 3">
            <a:extLst>
              <a:ext uri="{FF2B5EF4-FFF2-40B4-BE49-F238E27FC236}">
                <a16:creationId xmlns:a16="http://schemas.microsoft.com/office/drawing/2014/main" id="{442B094B-4D13-14C1-6F80-9276A3CE31B1}"/>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DF29FD64-DAC0-1391-107A-FD26724ADCA3}"/>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13" name="TextBox 12">
            <a:extLst>
              <a:ext uri="{FF2B5EF4-FFF2-40B4-BE49-F238E27FC236}">
                <a16:creationId xmlns:a16="http://schemas.microsoft.com/office/drawing/2014/main" id="{699A2888-375C-F6EA-6A63-6BDE07E5D65F}"/>
              </a:ext>
            </a:extLst>
          </p:cNvPr>
          <p:cNvSpPr txBox="1"/>
          <p:nvPr/>
        </p:nvSpPr>
        <p:spPr>
          <a:xfrm>
            <a:off x="395536" y="1356947"/>
            <a:ext cx="8424936" cy="1446550"/>
          </a:xfrm>
          <a:prstGeom prst="rect">
            <a:avLst/>
          </a:prstGeom>
          <a:noFill/>
        </p:spPr>
        <p:txBody>
          <a:bodyPr wrap="square">
            <a:spAutoFit/>
          </a:bodyPr>
          <a:lstStyle/>
          <a:p>
            <a:r>
              <a:rPr lang="en-GB" dirty="0"/>
              <a:t>5. Agile Model: </a:t>
            </a:r>
            <a:r>
              <a:rPr lang="en-GB" b="1" i="0" dirty="0">
                <a:solidFill>
                  <a:srgbClr val="000000"/>
                </a:solidFill>
                <a:effectLst/>
                <a:latin typeface="Nunito" pitchFamily="2" charset="0"/>
              </a:rPr>
              <a:t>adaptive software development methods. It is a </a:t>
            </a:r>
            <a:r>
              <a:rPr lang="en-GB" b="0" i="0" dirty="0">
                <a:solidFill>
                  <a:srgbClr val="000000"/>
                </a:solidFill>
                <a:effectLst/>
                <a:latin typeface="Nunito" pitchFamily="2" charset="0"/>
              </a:rPr>
              <a:t>combination of iterative and incremental process models. with focus on process adaptability and customer satisfaction by rapid delivery of working software product.</a:t>
            </a:r>
            <a:endParaRPr lang="en-GB" dirty="0"/>
          </a:p>
        </p:txBody>
      </p:sp>
      <p:pic>
        <p:nvPicPr>
          <p:cNvPr id="6" name="Picture 5">
            <a:extLst>
              <a:ext uri="{FF2B5EF4-FFF2-40B4-BE49-F238E27FC236}">
                <a16:creationId xmlns:a16="http://schemas.microsoft.com/office/drawing/2014/main" id="{A7B840C2-5BE9-5B62-866B-D9DA99854BC0}"/>
              </a:ext>
            </a:extLst>
          </p:cNvPr>
          <p:cNvPicPr>
            <a:picLocks noChangeAspect="1"/>
          </p:cNvPicPr>
          <p:nvPr/>
        </p:nvPicPr>
        <p:blipFill>
          <a:blip r:embed="rId2"/>
          <a:stretch>
            <a:fillRect/>
          </a:stretch>
        </p:blipFill>
        <p:spPr>
          <a:xfrm>
            <a:off x="3275856" y="2847073"/>
            <a:ext cx="4588819" cy="3418670"/>
          </a:xfrm>
          <a:prstGeom prst="rect">
            <a:avLst/>
          </a:prstGeom>
        </p:spPr>
      </p:pic>
      <p:pic>
        <p:nvPicPr>
          <p:cNvPr id="10" name="Picture 9">
            <a:extLst>
              <a:ext uri="{FF2B5EF4-FFF2-40B4-BE49-F238E27FC236}">
                <a16:creationId xmlns:a16="http://schemas.microsoft.com/office/drawing/2014/main" id="{D0241770-46D0-5D72-D7AE-EE5F14B10615}"/>
              </a:ext>
            </a:extLst>
          </p:cNvPr>
          <p:cNvPicPr>
            <a:picLocks noChangeAspect="1"/>
          </p:cNvPicPr>
          <p:nvPr/>
        </p:nvPicPr>
        <p:blipFill>
          <a:blip r:embed="rId3"/>
          <a:stretch>
            <a:fillRect/>
          </a:stretch>
        </p:blipFill>
        <p:spPr>
          <a:xfrm>
            <a:off x="571626" y="3524844"/>
            <a:ext cx="2096092" cy="2028591"/>
          </a:xfrm>
          <a:prstGeom prst="rect">
            <a:avLst/>
          </a:prstGeom>
        </p:spPr>
      </p:pic>
    </p:spTree>
    <p:extLst>
      <p:ext uri="{BB962C8B-B14F-4D97-AF65-F5344CB8AC3E}">
        <p14:creationId xmlns:p14="http://schemas.microsoft.com/office/powerpoint/2010/main" val="4156802321"/>
      </p:ext>
    </p:extLst>
  </p:cSld>
  <p:clrMapOvr>
    <a:masterClrMapping/>
  </p:clrMapOvr>
  <p:transition spd="slow">
    <p:zoom dir="in"/>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7E5276-BA8B-5729-70AF-3AF939E3E173}"/>
              </a:ext>
            </a:extLst>
          </p:cNvPr>
          <p:cNvSpPr>
            <a:spLocks noGrp="1"/>
          </p:cNvSpPr>
          <p:nvPr>
            <p:ph type="title"/>
          </p:nvPr>
        </p:nvSpPr>
        <p:spPr/>
        <p:txBody>
          <a:bodyPr/>
          <a:lstStyle/>
          <a:p>
            <a:r>
              <a:rPr lang="en-GB" dirty="0"/>
              <a:t>6 system development models</a:t>
            </a:r>
          </a:p>
        </p:txBody>
      </p:sp>
      <p:sp>
        <p:nvSpPr>
          <p:cNvPr id="4" name="Date Placeholder 3">
            <a:extLst>
              <a:ext uri="{FF2B5EF4-FFF2-40B4-BE49-F238E27FC236}">
                <a16:creationId xmlns:a16="http://schemas.microsoft.com/office/drawing/2014/main" id="{442B094B-4D13-14C1-6F80-9276A3CE31B1}"/>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DF29FD64-DAC0-1391-107A-FD26724ADCA3}"/>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13" name="TextBox 12">
            <a:extLst>
              <a:ext uri="{FF2B5EF4-FFF2-40B4-BE49-F238E27FC236}">
                <a16:creationId xmlns:a16="http://schemas.microsoft.com/office/drawing/2014/main" id="{699A2888-375C-F6EA-6A63-6BDE07E5D65F}"/>
              </a:ext>
            </a:extLst>
          </p:cNvPr>
          <p:cNvSpPr txBox="1"/>
          <p:nvPr/>
        </p:nvSpPr>
        <p:spPr>
          <a:xfrm>
            <a:off x="379106" y="1484784"/>
            <a:ext cx="8250966" cy="1107996"/>
          </a:xfrm>
          <a:prstGeom prst="rect">
            <a:avLst/>
          </a:prstGeom>
          <a:noFill/>
        </p:spPr>
        <p:txBody>
          <a:bodyPr wrap="square">
            <a:spAutoFit/>
          </a:bodyPr>
          <a:lstStyle/>
          <a:p>
            <a:r>
              <a:rPr lang="en-GB" dirty="0"/>
              <a:t>6. RAD Model: </a:t>
            </a:r>
            <a:r>
              <a:rPr lang="en-GB" b="0" i="0" dirty="0">
                <a:solidFill>
                  <a:srgbClr val="000000"/>
                </a:solidFill>
                <a:effectLst/>
                <a:latin typeface="Nunito" pitchFamily="2" charset="0"/>
              </a:rPr>
              <a:t>The </a:t>
            </a:r>
            <a:r>
              <a:rPr lang="en-GB" b="1" i="0" dirty="0">
                <a:solidFill>
                  <a:srgbClr val="000000"/>
                </a:solidFill>
                <a:effectLst/>
                <a:latin typeface="Nunito" pitchFamily="2" charset="0"/>
              </a:rPr>
              <a:t>RAD (Rapid Application Development)</a:t>
            </a:r>
            <a:r>
              <a:rPr lang="en-GB" b="0" dirty="0">
                <a:solidFill>
                  <a:srgbClr val="000000"/>
                </a:solidFill>
                <a:latin typeface="Nunito" pitchFamily="2" charset="0"/>
              </a:rPr>
              <a:t> </a:t>
            </a:r>
          </a:p>
          <a:p>
            <a:r>
              <a:rPr lang="en-GB" b="0" i="0" dirty="0">
                <a:solidFill>
                  <a:srgbClr val="000000"/>
                </a:solidFill>
                <a:effectLst/>
                <a:latin typeface="Nunito" pitchFamily="2" charset="0"/>
              </a:rPr>
              <a:t>model is based on prototyping and iterative development with no specific planning involved. </a:t>
            </a:r>
            <a:endParaRPr lang="en-GB" dirty="0"/>
          </a:p>
        </p:txBody>
      </p:sp>
      <p:pic>
        <p:nvPicPr>
          <p:cNvPr id="6" name="Picture 5">
            <a:extLst>
              <a:ext uri="{FF2B5EF4-FFF2-40B4-BE49-F238E27FC236}">
                <a16:creationId xmlns:a16="http://schemas.microsoft.com/office/drawing/2014/main" id="{BE44694D-FAAC-75C4-C7B7-32859AC7E4A4}"/>
              </a:ext>
            </a:extLst>
          </p:cNvPr>
          <p:cNvPicPr>
            <a:picLocks noChangeAspect="1"/>
          </p:cNvPicPr>
          <p:nvPr/>
        </p:nvPicPr>
        <p:blipFill>
          <a:blip r:embed="rId2"/>
          <a:stretch>
            <a:fillRect/>
          </a:stretch>
        </p:blipFill>
        <p:spPr>
          <a:xfrm>
            <a:off x="2367178" y="2625773"/>
            <a:ext cx="5334000" cy="3686175"/>
          </a:xfrm>
          <a:prstGeom prst="rect">
            <a:avLst/>
          </a:prstGeom>
        </p:spPr>
      </p:pic>
    </p:spTree>
    <p:extLst>
      <p:ext uri="{BB962C8B-B14F-4D97-AF65-F5344CB8AC3E}">
        <p14:creationId xmlns:p14="http://schemas.microsoft.com/office/powerpoint/2010/main" val="978752605"/>
      </p:ext>
    </p:extLst>
  </p:cSld>
  <p:clrMapOvr>
    <a:masterClrMapping/>
  </p:clrMapOvr>
  <p:transition spd="slow">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9EC21B-5F2B-9CA0-9844-CE7F5E241B99}"/>
              </a:ext>
            </a:extLst>
          </p:cNvPr>
          <p:cNvSpPr>
            <a:spLocks noGrp="1"/>
          </p:cNvSpPr>
          <p:nvPr>
            <p:ph type="title"/>
          </p:nvPr>
        </p:nvSpPr>
        <p:spPr/>
        <p:txBody>
          <a:bodyPr/>
          <a:lstStyle/>
          <a:p>
            <a:r>
              <a:rPr lang="en-GB" cap="none" dirty="0"/>
              <a:t>SDLC Tools</a:t>
            </a:r>
          </a:p>
        </p:txBody>
      </p:sp>
      <p:sp>
        <p:nvSpPr>
          <p:cNvPr id="7" name="Text Placeholder 6">
            <a:extLst>
              <a:ext uri="{FF2B5EF4-FFF2-40B4-BE49-F238E27FC236}">
                <a16:creationId xmlns:a16="http://schemas.microsoft.com/office/drawing/2014/main" id="{51937903-11A6-B6AA-39E5-9540EAF43755}"/>
              </a:ext>
            </a:extLst>
          </p:cNvPr>
          <p:cNvSpPr>
            <a:spLocks noGrp="1"/>
          </p:cNvSpPr>
          <p:nvPr>
            <p:ph type="body" idx="1"/>
          </p:nvPr>
        </p:nvSpPr>
        <p:spPr/>
        <p:txBody>
          <a:bodyPr/>
          <a:lstStyle/>
          <a:p>
            <a:endParaRPr lang="en-GB"/>
          </a:p>
        </p:txBody>
      </p:sp>
      <p:sp>
        <p:nvSpPr>
          <p:cNvPr id="4" name="Date Placeholder 3">
            <a:extLst>
              <a:ext uri="{FF2B5EF4-FFF2-40B4-BE49-F238E27FC236}">
                <a16:creationId xmlns:a16="http://schemas.microsoft.com/office/drawing/2014/main" id="{5D8EC42C-6809-C435-07A8-F785548827F3}"/>
              </a:ext>
            </a:extLst>
          </p:cNvPr>
          <p:cNvSpPr>
            <a:spLocks noGrp="1"/>
          </p:cNvSpPr>
          <p:nvPr>
            <p:ph type="dt" sz="half" idx="4294967295"/>
          </p:nvPr>
        </p:nvSpPr>
        <p:spPr>
          <a:xfrm>
            <a:off x="5734050" y="111125"/>
            <a:ext cx="3409950" cy="365125"/>
          </a:xfrm>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45B07ED5-03E4-5BB3-D815-CACE36759E72}"/>
              </a:ext>
            </a:extLst>
          </p:cNvPr>
          <p:cNvSpPr>
            <a:spLocks noGrp="1"/>
          </p:cNvSpPr>
          <p:nvPr>
            <p:ph type="ftr" sz="quarter" idx="4294967295"/>
          </p:nvPr>
        </p:nvSpPr>
        <p:spPr>
          <a:xfrm>
            <a:off x="0" y="6308725"/>
            <a:ext cx="4356100" cy="365125"/>
          </a:xfrm>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188020647"/>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77B5-DEAB-DA37-76AD-996D8BAB7CCB}"/>
              </a:ext>
            </a:extLst>
          </p:cNvPr>
          <p:cNvSpPr>
            <a:spLocks noGrp="1"/>
          </p:cNvSpPr>
          <p:nvPr>
            <p:ph type="title"/>
          </p:nvPr>
        </p:nvSpPr>
        <p:spPr/>
        <p:txBody>
          <a:bodyPr/>
          <a:lstStyle/>
          <a:p>
            <a:r>
              <a:rPr lang="en-GB" dirty="0"/>
              <a:t>Elements of a System</a:t>
            </a:r>
          </a:p>
        </p:txBody>
      </p:sp>
      <p:pic>
        <p:nvPicPr>
          <p:cNvPr id="6" name="Content Placeholder 5">
            <a:extLst>
              <a:ext uri="{FF2B5EF4-FFF2-40B4-BE49-F238E27FC236}">
                <a16:creationId xmlns:a16="http://schemas.microsoft.com/office/drawing/2014/main" id="{565B5FA6-0556-BDD9-AA31-E4FD9FD4A237}"/>
              </a:ext>
            </a:extLst>
          </p:cNvPr>
          <p:cNvPicPr>
            <a:picLocks noGrp="1" noChangeAspect="1"/>
          </p:cNvPicPr>
          <p:nvPr>
            <p:ph idx="1"/>
          </p:nvPr>
        </p:nvPicPr>
        <p:blipFill>
          <a:blip r:embed="rId2"/>
          <a:stretch>
            <a:fillRect/>
          </a:stretch>
        </p:blipFill>
        <p:spPr>
          <a:xfrm>
            <a:off x="215152" y="1320992"/>
            <a:ext cx="2394234" cy="1241011"/>
          </a:xfrm>
          <a:prstGeom prst="rect">
            <a:avLst/>
          </a:prstGeom>
        </p:spPr>
      </p:pic>
      <p:sp>
        <p:nvSpPr>
          <p:cNvPr id="4" name="Date Placeholder 3">
            <a:extLst>
              <a:ext uri="{FF2B5EF4-FFF2-40B4-BE49-F238E27FC236}">
                <a16:creationId xmlns:a16="http://schemas.microsoft.com/office/drawing/2014/main" id="{665FC414-06B4-FCF4-DFBE-B42C93054AE9}"/>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437116D-1D5F-7A1E-15A1-E86C911F0EF8}"/>
              </a:ext>
            </a:extLst>
          </p:cNvPr>
          <p:cNvSpPr>
            <a:spLocks noGrp="1"/>
          </p:cNvSpPr>
          <p:nvPr>
            <p:ph type="ftr" sz="quarter" idx="11"/>
          </p:nvPr>
        </p:nvSpPr>
        <p:spPr/>
        <p:txBody>
          <a:bodyPr/>
          <a:lstStyle/>
          <a:p>
            <a:pPr algn="l"/>
            <a:r>
              <a:rPr lang="en-GB"/>
              <a:t>CIS108-6 DATA MODELLING, MANAGEMENT AND GOVERNANCE</a:t>
            </a:r>
            <a:endParaRPr lang="en-US" dirty="0"/>
          </a:p>
        </p:txBody>
      </p:sp>
      <p:sp>
        <p:nvSpPr>
          <p:cNvPr id="7" name="TextBox 6">
            <a:extLst>
              <a:ext uri="{FF2B5EF4-FFF2-40B4-BE49-F238E27FC236}">
                <a16:creationId xmlns:a16="http://schemas.microsoft.com/office/drawing/2014/main" id="{97F87731-AEDA-3175-F235-558C51E266C1}"/>
              </a:ext>
            </a:extLst>
          </p:cNvPr>
          <p:cNvSpPr txBox="1"/>
          <p:nvPr/>
        </p:nvSpPr>
        <p:spPr>
          <a:xfrm>
            <a:off x="2838872" y="1676994"/>
            <a:ext cx="4572000" cy="461665"/>
          </a:xfrm>
          <a:prstGeom prst="rect">
            <a:avLst/>
          </a:prstGeom>
          <a:noFill/>
        </p:spPr>
        <p:txBody>
          <a:bodyPr wrap="square">
            <a:spAutoFit/>
          </a:bodyPr>
          <a:lstStyle/>
          <a:p>
            <a:r>
              <a:rPr lang="en-GB" sz="2400" dirty="0"/>
              <a:t>Control</a:t>
            </a:r>
          </a:p>
        </p:txBody>
      </p:sp>
      <p:sp>
        <p:nvSpPr>
          <p:cNvPr id="9" name="TextBox 8">
            <a:extLst>
              <a:ext uri="{FF2B5EF4-FFF2-40B4-BE49-F238E27FC236}">
                <a16:creationId xmlns:a16="http://schemas.microsoft.com/office/drawing/2014/main" id="{050399D8-9F08-25A1-00F8-06A0DFCF5C8D}"/>
              </a:ext>
            </a:extLst>
          </p:cNvPr>
          <p:cNvSpPr txBox="1"/>
          <p:nvPr/>
        </p:nvSpPr>
        <p:spPr>
          <a:xfrm>
            <a:off x="1412269" y="2729243"/>
            <a:ext cx="6832139" cy="2462213"/>
          </a:xfrm>
          <a:prstGeom prst="rect">
            <a:avLst/>
          </a:prstGeom>
          <a:noFill/>
        </p:spPr>
        <p:txBody>
          <a:bodyPr wrap="square">
            <a:spAutoFit/>
          </a:bodyPr>
          <a:lstStyle/>
          <a:p>
            <a:pPr marL="342900" indent="-342900">
              <a:buFont typeface="Arial" panose="020B0604020202020204" pitchFamily="34" charset="0"/>
              <a:buChar char="•"/>
            </a:pPr>
            <a:r>
              <a:rPr lang="en-GB" b="0" dirty="0"/>
              <a:t>The control element guides the system.</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It is the decision–making element that controls the pattern of activities</a:t>
            </a:r>
          </a:p>
          <a:p>
            <a:r>
              <a:rPr lang="en-GB" b="0" dirty="0"/>
              <a:t> </a:t>
            </a:r>
          </a:p>
          <a:p>
            <a:pPr marL="342900" indent="-342900">
              <a:buFont typeface="Arial" panose="020B0604020202020204" pitchFamily="34" charset="0"/>
              <a:buChar char="•"/>
            </a:pPr>
            <a:r>
              <a:rPr lang="en-GB" b="0" dirty="0"/>
              <a:t>Governing input, processing, and output.</a:t>
            </a:r>
          </a:p>
          <a:p>
            <a:pPr marL="342900" indent="-342900">
              <a:buFont typeface="Arial" panose="020B0604020202020204" pitchFamily="34" charset="0"/>
              <a:buChar char="•"/>
            </a:pPr>
            <a:endParaRPr lang="en-GB" b="0" dirty="0"/>
          </a:p>
        </p:txBody>
      </p:sp>
      <p:sp>
        <p:nvSpPr>
          <p:cNvPr id="11" name="Rectangle 10">
            <a:extLst>
              <a:ext uri="{FF2B5EF4-FFF2-40B4-BE49-F238E27FC236}">
                <a16:creationId xmlns:a16="http://schemas.microsoft.com/office/drawing/2014/main" id="{5A4AA016-12B6-0B2D-A852-2F40AEB2867A}"/>
              </a:ext>
            </a:extLst>
          </p:cNvPr>
          <p:cNvSpPr/>
          <p:nvPr/>
        </p:nvSpPr>
        <p:spPr bwMode="auto">
          <a:xfrm>
            <a:off x="1043608" y="1402904"/>
            <a:ext cx="504056" cy="216024"/>
          </a:xfrm>
          <a:prstGeom prst="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4076075840"/>
      </p:ext>
    </p:extLst>
  </p:cSld>
  <p:clrMapOvr>
    <a:masterClrMapping/>
  </p:clrMapOvr>
  <p:transition spd="slow">
    <p:zoom dir="in"/>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23DD-9283-3756-BA58-D180292C603E}"/>
              </a:ext>
            </a:extLst>
          </p:cNvPr>
          <p:cNvSpPr>
            <a:spLocks noGrp="1"/>
          </p:cNvSpPr>
          <p:nvPr>
            <p:ph type="title"/>
          </p:nvPr>
        </p:nvSpPr>
        <p:spPr>
          <a:xfrm>
            <a:off x="1187624" y="492088"/>
            <a:ext cx="7586464" cy="685800"/>
          </a:xfrm>
        </p:spPr>
        <p:txBody>
          <a:bodyPr/>
          <a:lstStyle/>
          <a:p>
            <a:r>
              <a:rPr lang="en-GB" dirty="0"/>
              <a:t>Unified Modelling Language (UML)</a:t>
            </a:r>
          </a:p>
        </p:txBody>
      </p:sp>
      <p:sp>
        <p:nvSpPr>
          <p:cNvPr id="3" name="Content Placeholder 2">
            <a:extLst>
              <a:ext uri="{FF2B5EF4-FFF2-40B4-BE49-F238E27FC236}">
                <a16:creationId xmlns:a16="http://schemas.microsoft.com/office/drawing/2014/main" id="{92AAA70E-0C6A-9449-8004-5C3B5B041EA2}"/>
              </a:ext>
            </a:extLst>
          </p:cNvPr>
          <p:cNvSpPr>
            <a:spLocks noGrp="1"/>
          </p:cNvSpPr>
          <p:nvPr>
            <p:ph idx="1"/>
          </p:nvPr>
        </p:nvSpPr>
        <p:spPr>
          <a:xfrm>
            <a:off x="464467" y="1422281"/>
            <a:ext cx="8215064" cy="4680520"/>
          </a:xfrm>
        </p:spPr>
        <p:txBody>
          <a:bodyPr/>
          <a:lstStyle/>
          <a:p>
            <a:r>
              <a:rPr lang="en-GB" dirty="0"/>
              <a:t>UML is a </a:t>
            </a:r>
            <a:r>
              <a:rPr lang="en-GB" b="1" dirty="0"/>
              <a:t>visual language </a:t>
            </a:r>
            <a:r>
              <a:rPr lang="en-GB" dirty="0"/>
              <a:t>that lets user to </a:t>
            </a:r>
            <a:r>
              <a:rPr lang="en-GB" b="1" dirty="0"/>
              <a:t>model processes</a:t>
            </a:r>
            <a:r>
              <a:rPr lang="en-GB" dirty="0"/>
              <a:t>, </a:t>
            </a:r>
            <a:r>
              <a:rPr lang="en-GB" b="1" dirty="0"/>
              <a:t>software, </a:t>
            </a:r>
            <a:r>
              <a:rPr lang="en-GB" dirty="0"/>
              <a:t>and </a:t>
            </a:r>
            <a:r>
              <a:rPr lang="en-GB" b="1" dirty="0"/>
              <a:t>systems</a:t>
            </a:r>
            <a:r>
              <a:rPr lang="en-GB" dirty="0"/>
              <a:t> to express the design of system architecture. </a:t>
            </a:r>
          </a:p>
          <a:p>
            <a:r>
              <a:rPr lang="en-GB" dirty="0"/>
              <a:t>It is a standard language for designing and documenting a system in an manner that allow technical architects to communicate with developer.</a:t>
            </a:r>
          </a:p>
          <a:p>
            <a:r>
              <a:rPr lang="en-GB" dirty="0"/>
              <a:t>It provides a common vocabulary of object-oriented terms and diagramming techniques that is rich enough to model any systems development project from analysis through implementation.</a:t>
            </a:r>
          </a:p>
        </p:txBody>
      </p:sp>
      <p:sp>
        <p:nvSpPr>
          <p:cNvPr id="4" name="Date Placeholder 3">
            <a:extLst>
              <a:ext uri="{FF2B5EF4-FFF2-40B4-BE49-F238E27FC236}">
                <a16:creationId xmlns:a16="http://schemas.microsoft.com/office/drawing/2014/main" id="{3FD6D22B-13FA-048C-50DA-44FCDBEC9E4E}"/>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144D6231-AAC5-F621-E82C-D59D50E60039}"/>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925787462"/>
      </p:ext>
    </p:extLst>
  </p:cSld>
  <p:clrMapOvr>
    <a:masterClrMapping/>
  </p:clrMapOvr>
  <p:transition spd="slow">
    <p:zoom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7077A7-8C3E-9889-48D1-3B12C4BE398D}"/>
              </a:ext>
            </a:extLst>
          </p:cNvPr>
          <p:cNvSpPr>
            <a:spLocks noGrp="1"/>
          </p:cNvSpPr>
          <p:nvPr>
            <p:ph type="title"/>
          </p:nvPr>
        </p:nvSpPr>
        <p:spPr/>
        <p:txBody>
          <a:bodyPr/>
          <a:lstStyle/>
          <a:p>
            <a:r>
              <a:rPr lang="en-GB" dirty="0"/>
              <a:t>Element of UML</a:t>
            </a:r>
          </a:p>
        </p:txBody>
      </p:sp>
      <p:sp>
        <p:nvSpPr>
          <p:cNvPr id="6" name="Content Placeholder 5">
            <a:extLst>
              <a:ext uri="{FF2B5EF4-FFF2-40B4-BE49-F238E27FC236}">
                <a16:creationId xmlns:a16="http://schemas.microsoft.com/office/drawing/2014/main" id="{0AC1AB27-DF3E-A0AD-CD8B-711048EDE91F}"/>
              </a:ext>
            </a:extLst>
          </p:cNvPr>
          <p:cNvSpPr>
            <a:spLocks noGrp="1"/>
          </p:cNvSpPr>
          <p:nvPr>
            <p:ph idx="1"/>
          </p:nvPr>
        </p:nvSpPr>
        <p:spPr/>
        <p:txBody>
          <a:bodyPr/>
          <a:lstStyle/>
          <a:p>
            <a:r>
              <a:rPr lang="en-GB" dirty="0"/>
              <a:t>UML is made up of:</a:t>
            </a:r>
          </a:p>
          <a:p>
            <a:endParaRPr lang="en-GB" dirty="0"/>
          </a:p>
          <a:p>
            <a:pPr lvl="1"/>
            <a:r>
              <a:rPr lang="en-GB" sz="2800" b="1" dirty="0"/>
              <a:t>Diagrams</a:t>
            </a:r>
            <a:r>
              <a:rPr lang="en-GB" sz="2800" dirty="0"/>
              <a:t> − It is a pictorial (graphical) representations of </a:t>
            </a:r>
            <a:r>
              <a:rPr lang="en-GB" sz="2800" b="1" dirty="0"/>
              <a:t>process</a:t>
            </a:r>
            <a:r>
              <a:rPr lang="en-GB" sz="2800" dirty="0"/>
              <a:t>, </a:t>
            </a:r>
            <a:r>
              <a:rPr lang="en-GB" sz="2800" b="1" dirty="0"/>
              <a:t>system</a:t>
            </a:r>
            <a:r>
              <a:rPr lang="en-GB" sz="2800" dirty="0"/>
              <a:t>, or some part of it.</a:t>
            </a:r>
          </a:p>
          <a:p>
            <a:pPr lvl="1"/>
            <a:endParaRPr lang="en-GB" dirty="0"/>
          </a:p>
          <a:p>
            <a:pPr lvl="1"/>
            <a:r>
              <a:rPr lang="en-GB" sz="2800" b="1" dirty="0"/>
              <a:t>Notations</a:t>
            </a:r>
            <a:r>
              <a:rPr lang="en-GB" sz="2800" dirty="0"/>
              <a:t> − It consists of elements that work together in a diagram such as </a:t>
            </a:r>
            <a:r>
              <a:rPr lang="en-GB" sz="2800" b="1" dirty="0"/>
              <a:t>connectors</a:t>
            </a:r>
            <a:r>
              <a:rPr lang="en-GB" sz="2800" dirty="0"/>
              <a:t>, </a:t>
            </a:r>
            <a:r>
              <a:rPr lang="en-GB" sz="2800" b="1" dirty="0"/>
              <a:t>symbols</a:t>
            </a:r>
            <a:r>
              <a:rPr lang="en-GB" sz="2800" dirty="0"/>
              <a:t>, </a:t>
            </a:r>
            <a:r>
              <a:rPr lang="en-GB" sz="2800" b="1" dirty="0"/>
              <a:t>notes</a:t>
            </a:r>
            <a:r>
              <a:rPr lang="en-GB" sz="2800" dirty="0"/>
              <a:t>, etc.</a:t>
            </a:r>
          </a:p>
        </p:txBody>
      </p:sp>
      <p:sp>
        <p:nvSpPr>
          <p:cNvPr id="4" name="Date Placeholder 3">
            <a:extLst>
              <a:ext uri="{FF2B5EF4-FFF2-40B4-BE49-F238E27FC236}">
                <a16:creationId xmlns:a16="http://schemas.microsoft.com/office/drawing/2014/main" id="{10CD284E-A5BB-8D59-1739-C4C5F65D4962}"/>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3" name="Footer Placeholder 2">
            <a:extLst>
              <a:ext uri="{FF2B5EF4-FFF2-40B4-BE49-F238E27FC236}">
                <a16:creationId xmlns:a16="http://schemas.microsoft.com/office/drawing/2014/main" id="{BAB7B0FB-866F-D8C8-F81E-0BE5D2FCC09E}"/>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127513057"/>
      </p:ext>
    </p:extLst>
  </p:cSld>
  <p:clrMapOvr>
    <a:masterClrMapping/>
  </p:clrMapOvr>
  <p:transition spd="slow">
    <p:zoom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2CD4-B7CA-6F22-369D-809113B8C1E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E1AF5641-1D72-9346-00C2-4DF70CA942A8}"/>
              </a:ext>
            </a:extLst>
          </p:cNvPr>
          <p:cNvSpPr>
            <a:spLocks noGrp="1"/>
          </p:cNvSpPr>
          <p:nvPr>
            <p:ph idx="1"/>
          </p:nvPr>
        </p:nvSpPr>
        <p:spPr>
          <a:xfrm>
            <a:off x="415008" y="1431640"/>
            <a:ext cx="8215064" cy="4877680"/>
          </a:xfrm>
        </p:spPr>
        <p:txBody>
          <a:bodyPr/>
          <a:lstStyle/>
          <a:p>
            <a:r>
              <a:rPr lang="en-GB" sz="2400" dirty="0"/>
              <a:t>A system is an orderly grouping of interdependent components linked together according to a plan to achieve a specific goal</a:t>
            </a:r>
          </a:p>
          <a:p>
            <a:r>
              <a:rPr lang="en-GB" sz="2400" dirty="0"/>
              <a:t>A computer based system is the system is directly dependent on the computer for managing business applications. </a:t>
            </a:r>
          </a:p>
          <a:p>
            <a:r>
              <a:rPr lang="en-GB" sz="2400" dirty="0"/>
              <a:t>The SDLC has 7 activities and 5 phases. </a:t>
            </a:r>
          </a:p>
          <a:p>
            <a:r>
              <a:rPr lang="en-GB" sz="2400" dirty="0"/>
              <a:t>System Design Strategies: top-down, bottom-up, procedural and modular.</a:t>
            </a:r>
          </a:p>
          <a:p>
            <a:r>
              <a:rPr lang="en-GB" sz="2400" dirty="0"/>
              <a:t>The commonly used SDLC models: Waterfall model, Iterative model, Spiral Model</a:t>
            </a:r>
            <a:r>
              <a:rPr lang="en-GB" sz="2400"/>
              <a:t>, V-shaped </a:t>
            </a:r>
            <a:r>
              <a:rPr lang="en-GB" sz="2400" dirty="0"/>
              <a:t>model and Agile and RAD model. </a:t>
            </a:r>
          </a:p>
          <a:p>
            <a:r>
              <a:rPr lang="en-GB" sz="2400" dirty="0"/>
              <a:t>The SLDC tools are mainly UML (next lecture)</a:t>
            </a:r>
          </a:p>
        </p:txBody>
      </p:sp>
      <p:sp>
        <p:nvSpPr>
          <p:cNvPr id="4" name="Date Placeholder 3">
            <a:extLst>
              <a:ext uri="{FF2B5EF4-FFF2-40B4-BE49-F238E27FC236}">
                <a16:creationId xmlns:a16="http://schemas.microsoft.com/office/drawing/2014/main" id="{318F9A3D-A94D-2431-BE25-A5135FB19530}"/>
              </a:ext>
            </a:extLst>
          </p:cNvPr>
          <p:cNvSpPr>
            <a:spLocks noGrp="1"/>
          </p:cNvSpPr>
          <p:nvPr>
            <p:ph type="dt" sz="half" idx="10"/>
          </p:nvPr>
        </p:nvSpPr>
        <p:spPr/>
        <p:txBody>
          <a:bodyPr/>
          <a:lstStyle/>
          <a:p>
            <a:r>
              <a:rPr lang="en-US">
                <a:solidFill>
                  <a:srgbClr val="FF0000"/>
                </a:solidFill>
              </a:rPr>
              <a:t>Lecture 2 - System Analysis and Design</a:t>
            </a:r>
            <a:endParaRPr lang="en-US" dirty="0">
              <a:solidFill>
                <a:srgbClr val="00B050"/>
              </a:solidFill>
            </a:endParaRPr>
          </a:p>
        </p:txBody>
      </p:sp>
      <p:sp>
        <p:nvSpPr>
          <p:cNvPr id="5" name="Footer Placeholder 4">
            <a:extLst>
              <a:ext uri="{FF2B5EF4-FFF2-40B4-BE49-F238E27FC236}">
                <a16:creationId xmlns:a16="http://schemas.microsoft.com/office/drawing/2014/main" id="{A1E4D6C6-745A-5583-3134-3BEB9243ECA0}"/>
              </a:ext>
            </a:extLst>
          </p:cNvPr>
          <p:cNvSpPr>
            <a:spLocks noGrp="1"/>
          </p:cNvSpPr>
          <p:nvPr>
            <p:ph type="ftr" sz="quarter" idx="11"/>
          </p:nvPr>
        </p:nvSpPr>
        <p:spPr/>
        <p:txBody>
          <a:bodyPr/>
          <a:lstStyle/>
          <a:p>
            <a:pPr algn="l"/>
            <a:r>
              <a:rPr lang="en-GB"/>
              <a:t>CIS108-6 DATA MODELLING, MANAGEMENT AND GOVERNANCE</a:t>
            </a:r>
            <a:endParaRPr lang="en-US" dirty="0"/>
          </a:p>
        </p:txBody>
      </p:sp>
    </p:spTree>
    <p:extLst>
      <p:ext uri="{BB962C8B-B14F-4D97-AF65-F5344CB8AC3E}">
        <p14:creationId xmlns:p14="http://schemas.microsoft.com/office/powerpoint/2010/main" val="3010968276"/>
      </p:ext>
    </p:extLst>
  </p:cSld>
  <p:clrMapOvr>
    <a:masterClrMapping/>
  </p:clrMapOvr>
  <p:transition spd="slow">
    <p:zoom dir="in"/>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a:t>
            </a:r>
            <a:endParaRPr lang="en-US" dirty="0"/>
          </a:p>
        </p:txBody>
      </p:sp>
      <p:sp>
        <p:nvSpPr>
          <p:cNvPr id="3" name="Content Placeholder 2"/>
          <p:cNvSpPr>
            <a:spLocks noGrp="1"/>
          </p:cNvSpPr>
          <p:nvPr>
            <p:ph idx="1"/>
          </p:nvPr>
        </p:nvSpPr>
        <p:spPr/>
        <p:txBody>
          <a:bodyPr/>
          <a:lstStyle/>
          <a:p>
            <a:r>
              <a:rPr lang="en-GB" dirty="0">
                <a:hlinkClick r:id="rId2"/>
              </a:rPr>
              <a:t>Data Flow Diagram - Everything You Need to Know About DFD (smartdraw.com)</a:t>
            </a:r>
            <a:endParaRPr lang="en-GB" dirty="0"/>
          </a:p>
          <a:p>
            <a:r>
              <a:rPr lang="en-GB" dirty="0">
                <a:hlinkClick r:id="rId3"/>
              </a:rPr>
              <a:t>How to Create Data Flow Diagram (DFD)? (visual-paradigm.com)</a:t>
            </a:r>
            <a:endParaRPr lang="en-GB" dirty="0"/>
          </a:p>
          <a:p>
            <a:r>
              <a:rPr lang="en-GB" dirty="0">
                <a:hlinkClick r:id="rId4"/>
              </a:rPr>
              <a:t>https://www.tutorialspoint.com/system_analysis_and_design/system_analysis_and_design_development_life_cycle.htm</a:t>
            </a:r>
            <a:endParaRPr lang="en-GB" dirty="0"/>
          </a:p>
          <a:p>
            <a:endParaRPr lang="en-US" dirty="0"/>
          </a:p>
        </p:txBody>
      </p:sp>
      <p:sp>
        <p:nvSpPr>
          <p:cNvPr id="6" name="Date Placeholder 5">
            <a:extLst>
              <a:ext uri="{FF2B5EF4-FFF2-40B4-BE49-F238E27FC236}">
                <a16:creationId xmlns:a16="http://schemas.microsoft.com/office/drawing/2014/main" id="{E3E21111-BC9D-7520-A814-A17AE6DEE231}"/>
              </a:ext>
            </a:extLst>
          </p:cNvPr>
          <p:cNvSpPr>
            <a:spLocks noGrp="1"/>
          </p:cNvSpPr>
          <p:nvPr>
            <p:ph type="dt" sz="half" idx="10"/>
          </p:nvPr>
        </p:nvSpPr>
        <p:spPr/>
        <p:txBody>
          <a:bodyPr/>
          <a:lstStyle/>
          <a:p>
            <a:r>
              <a:rPr lang="en-US"/>
              <a:t>Lecture 2 - System Analysis and Design</a:t>
            </a:r>
            <a:endParaRPr lang="en-US" dirty="0"/>
          </a:p>
        </p:txBody>
      </p:sp>
      <p:sp>
        <p:nvSpPr>
          <p:cNvPr id="7" name="Footer Placeholder 6">
            <a:extLst>
              <a:ext uri="{FF2B5EF4-FFF2-40B4-BE49-F238E27FC236}">
                <a16:creationId xmlns:a16="http://schemas.microsoft.com/office/drawing/2014/main" id="{AA68944C-5060-22A6-2FAF-2645A3BA5FCD}"/>
              </a:ext>
            </a:extLst>
          </p:cNvPr>
          <p:cNvSpPr>
            <a:spLocks noGrp="1"/>
          </p:cNvSpPr>
          <p:nvPr>
            <p:ph type="ftr" sz="quarter" idx="11"/>
          </p:nvPr>
        </p:nvSpPr>
        <p:spPr/>
        <p:txBody>
          <a:bodyPr/>
          <a:lstStyle/>
          <a:p>
            <a:pPr algn="l"/>
            <a:r>
              <a:rPr lang="en-GB"/>
              <a:t>CIS108-6 DATA MODELLING, MANAGEMENT AND GOVERNANCE</a:t>
            </a:r>
            <a:endParaRPr lang="en-US" dirty="0"/>
          </a:p>
        </p:txBody>
      </p:sp>
    </p:spTree>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11925</TotalTime>
  <Words>6423</Words>
  <Application>Microsoft Office PowerPoint</Application>
  <PresentationFormat>On-screen Show (4:3)</PresentationFormat>
  <Paragraphs>628</Paragraphs>
  <Slides>93</Slides>
  <Notes>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93</vt:i4>
      </vt:variant>
    </vt:vector>
  </HeadingPairs>
  <TitlesOfParts>
    <vt:vector size="106" baseType="lpstr">
      <vt:lpstr>CG Times</vt:lpstr>
      <vt:lpstr>erdana</vt:lpstr>
      <vt:lpstr>inter-regular</vt:lpstr>
      <vt:lpstr>NexusSans</vt:lpstr>
      <vt:lpstr>Overpass</vt:lpstr>
      <vt:lpstr>Arial</vt:lpstr>
      <vt:lpstr>Calibri</vt:lpstr>
      <vt:lpstr>Cambria</vt:lpstr>
      <vt:lpstr>Heebo</vt:lpstr>
      <vt:lpstr>Nunito</vt:lpstr>
      <vt:lpstr>Tahoma</vt:lpstr>
      <vt:lpstr>Times New Roman</vt:lpstr>
      <vt:lpstr>NSIA Presentation Template</vt:lpstr>
      <vt:lpstr>CIS108-6 Data Modelling, Management and Governance</vt:lpstr>
      <vt:lpstr>What we have learnt</vt:lpstr>
      <vt:lpstr>Lecture outline</vt:lpstr>
      <vt:lpstr>Systems and Computer Based Systems</vt:lpstr>
      <vt:lpstr>What is a System?</vt:lpstr>
      <vt:lpstr>Elements of a System</vt:lpstr>
      <vt:lpstr>Elements of a System</vt:lpstr>
      <vt:lpstr>Elements of a System</vt:lpstr>
      <vt:lpstr>Elements of a System</vt:lpstr>
      <vt:lpstr>Elements of a System</vt:lpstr>
      <vt:lpstr>Elements of a System</vt:lpstr>
      <vt:lpstr>Computer based systems</vt:lpstr>
      <vt:lpstr>System (Software) Development Life Cycle (SDLC)</vt:lpstr>
      <vt:lpstr>What is SDLC? </vt:lpstr>
      <vt:lpstr>SDLC Activities </vt:lpstr>
      <vt:lpstr>Phases of SDLC</vt:lpstr>
      <vt:lpstr>A simple 3 phase design process</vt:lpstr>
      <vt:lpstr>1. Planning and Feasibility Study</vt:lpstr>
      <vt:lpstr>2. Analysis and Specification</vt:lpstr>
      <vt:lpstr>3. System Design</vt:lpstr>
      <vt:lpstr>4. Implementation and Acceptance</vt:lpstr>
      <vt:lpstr>5. Maintenance and Support</vt:lpstr>
      <vt:lpstr>1. System Planning</vt:lpstr>
      <vt:lpstr>What is Requirements Determination?</vt:lpstr>
      <vt:lpstr>Major Activities in RD</vt:lpstr>
      <vt:lpstr>Major Activities in RD</vt:lpstr>
      <vt:lpstr>Major Activities in RD</vt:lpstr>
      <vt:lpstr>How to Gather Requirements?</vt:lpstr>
      <vt:lpstr>Information gathering techniques</vt:lpstr>
      <vt:lpstr>Information gathering techniques</vt:lpstr>
      <vt:lpstr>Information gathering techniques</vt:lpstr>
      <vt:lpstr>Information gathering techniques</vt:lpstr>
      <vt:lpstr>Information gathering techniques</vt:lpstr>
      <vt:lpstr>Feasibility Study</vt:lpstr>
      <vt:lpstr>Steps in Feasibility Analysis</vt:lpstr>
      <vt:lpstr>Feasibility Analysis</vt:lpstr>
      <vt:lpstr>Economic Feasibility Analysis</vt:lpstr>
      <vt:lpstr>Technical Feasibility Analysis</vt:lpstr>
      <vt:lpstr>Operational Feasibility Analysis</vt:lpstr>
      <vt:lpstr>User and time related Feasibility</vt:lpstr>
      <vt:lpstr>2. System Requirements Analysis</vt:lpstr>
      <vt:lpstr>Ideal SRS Document</vt:lpstr>
      <vt:lpstr>The common analysis paradigms</vt:lpstr>
      <vt:lpstr>What is Structured Analysis?</vt:lpstr>
      <vt:lpstr>Structured Analysis Tools</vt:lpstr>
      <vt:lpstr>Data Flow Diagrams (DFD)</vt:lpstr>
      <vt:lpstr>Basic Elements of DFD</vt:lpstr>
      <vt:lpstr>Basic Elements of DFD</vt:lpstr>
      <vt:lpstr>An Example of DFD</vt:lpstr>
      <vt:lpstr>Entity-relationship diagram (ERD) </vt:lpstr>
      <vt:lpstr>Common ERD Symbols</vt:lpstr>
      <vt:lpstr>An Example of ERD</vt:lpstr>
      <vt:lpstr>3. System Design</vt:lpstr>
      <vt:lpstr>Input and Output of SD</vt:lpstr>
      <vt:lpstr>Types of System Design</vt:lpstr>
      <vt:lpstr>Types of System Design</vt:lpstr>
      <vt:lpstr>Examples</vt:lpstr>
      <vt:lpstr>Types of documentation</vt:lpstr>
      <vt:lpstr>4. Implementation and Acceptance</vt:lpstr>
      <vt:lpstr>System Implementation </vt:lpstr>
      <vt:lpstr>Coding</vt:lpstr>
      <vt:lpstr>Trial </vt:lpstr>
      <vt:lpstr>Testing</vt:lpstr>
      <vt:lpstr>Stages of system testing</vt:lpstr>
      <vt:lpstr>Quality Assurance</vt:lpstr>
      <vt:lpstr>5. Maintenance and Support</vt:lpstr>
      <vt:lpstr>System maintenance </vt:lpstr>
      <vt:lpstr>System Security</vt:lpstr>
      <vt:lpstr>Control methods</vt:lpstr>
      <vt:lpstr>System Design Strategies</vt:lpstr>
      <vt:lpstr>Design Strategies</vt:lpstr>
      <vt:lpstr>Design Strategies</vt:lpstr>
      <vt:lpstr>Design Strategies</vt:lpstr>
      <vt:lpstr>Design Strategies</vt:lpstr>
      <vt:lpstr>Object Oriented Design Approach</vt:lpstr>
      <vt:lpstr>Object-Oriented Analysis</vt:lpstr>
      <vt:lpstr>Use case diagram</vt:lpstr>
      <vt:lpstr>A Use case diagram examples</vt:lpstr>
      <vt:lpstr>Object-Oriented Design</vt:lpstr>
      <vt:lpstr>Object Oriented Implementation</vt:lpstr>
      <vt:lpstr>Structured Approach Vs. Object-Oriented Approach</vt:lpstr>
      <vt:lpstr>System Development Models</vt:lpstr>
      <vt:lpstr>6 system development models https://www.tutorialspoint.com/sdlc/</vt:lpstr>
      <vt:lpstr>6 system development models</vt:lpstr>
      <vt:lpstr>6 system development models</vt:lpstr>
      <vt:lpstr>6 system development models</vt:lpstr>
      <vt:lpstr>6 system development models</vt:lpstr>
      <vt:lpstr>6 system development models</vt:lpstr>
      <vt:lpstr>SDLC Tools</vt:lpstr>
      <vt:lpstr>Unified Modelling Language (UML)</vt:lpstr>
      <vt:lpstr>Element of UML</vt:lpstr>
      <vt:lpstr>Summary</vt:lpstr>
      <vt:lpstr>Review</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305</cp:revision>
  <cp:lastPrinted>2002-04-12T08:30:10Z</cp:lastPrinted>
  <dcterms:created xsi:type="dcterms:W3CDTF">2002-04-12T08:02:31Z</dcterms:created>
  <dcterms:modified xsi:type="dcterms:W3CDTF">2022-11-20T13:18:54Z</dcterms:modified>
  <cp:category/>
</cp:coreProperties>
</file>