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415" r:id="rId2"/>
    <p:sldId id="609" r:id="rId3"/>
    <p:sldId id="603" r:id="rId4"/>
    <p:sldId id="599" r:id="rId5"/>
    <p:sldId id="495" r:id="rId6"/>
    <p:sldId id="610" r:id="rId7"/>
    <p:sldId id="566" r:id="rId8"/>
    <p:sldId id="611" r:id="rId9"/>
    <p:sldId id="567" r:id="rId10"/>
    <p:sldId id="568" r:id="rId11"/>
    <p:sldId id="569" r:id="rId12"/>
    <p:sldId id="600" r:id="rId13"/>
    <p:sldId id="570" r:id="rId14"/>
    <p:sldId id="605" r:id="rId15"/>
    <p:sldId id="571" r:id="rId16"/>
    <p:sldId id="572" r:id="rId17"/>
    <p:sldId id="573" r:id="rId18"/>
    <p:sldId id="574" r:id="rId19"/>
    <p:sldId id="575" r:id="rId20"/>
    <p:sldId id="576" r:id="rId21"/>
    <p:sldId id="622" r:id="rId22"/>
    <p:sldId id="577" r:id="rId23"/>
    <p:sldId id="578" r:id="rId24"/>
    <p:sldId id="623" r:id="rId25"/>
    <p:sldId id="601" r:id="rId26"/>
    <p:sldId id="580" r:id="rId27"/>
    <p:sldId id="612" r:id="rId28"/>
    <p:sldId id="606" r:id="rId29"/>
    <p:sldId id="613" r:id="rId30"/>
    <p:sldId id="615" r:id="rId31"/>
    <p:sldId id="582" r:id="rId32"/>
    <p:sldId id="616" r:id="rId33"/>
    <p:sldId id="619" r:id="rId34"/>
    <p:sldId id="620" r:id="rId35"/>
    <p:sldId id="624" r:id="rId36"/>
    <p:sldId id="583" r:id="rId37"/>
    <p:sldId id="621" r:id="rId38"/>
    <p:sldId id="588" r:id="rId39"/>
    <p:sldId id="617" r:id="rId40"/>
    <p:sldId id="589" r:id="rId41"/>
    <p:sldId id="590" r:id="rId42"/>
    <p:sldId id="591" r:id="rId43"/>
    <p:sldId id="602" r:id="rId44"/>
    <p:sldId id="592" r:id="rId45"/>
    <p:sldId id="593" r:id="rId46"/>
    <p:sldId id="594" r:id="rId47"/>
    <p:sldId id="595" r:id="rId48"/>
    <p:sldId id="598" r:id="rId49"/>
    <p:sldId id="596" r:id="rId50"/>
    <p:sldId id="460" r:id="rId51"/>
    <p:sldId id="461" r:id="rId52"/>
    <p:sldId id="462" r:id="rId53"/>
    <p:sldId id="463" r:id="rId54"/>
    <p:sldId id="607" r:id="rId55"/>
    <p:sldId id="608" r:id="rId56"/>
    <p:sldId id="498" r:id="rId57"/>
    <p:sldId id="499" r:id="rId58"/>
    <p:sldId id="453" r:id="rId59"/>
    <p:sldId id="454" r:id="rId60"/>
  </p:sldIdLst>
  <p:sldSz cx="9144000" cy="6858000" type="screen4x3"/>
  <p:notesSz cx="6888163" cy="96234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5pPr>
    <a:lvl6pPr marL="22860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6pPr>
    <a:lvl7pPr marL="27432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7pPr>
    <a:lvl8pPr marL="32004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8pPr>
    <a:lvl9pPr marL="36576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9DF9A5C-985C-634A-8437-E3F7D5BA7C0D}">
          <p14:sldIdLst>
            <p14:sldId id="415"/>
            <p14:sldId id="609"/>
            <p14:sldId id="603"/>
            <p14:sldId id="599"/>
            <p14:sldId id="495"/>
            <p14:sldId id="610"/>
            <p14:sldId id="566"/>
            <p14:sldId id="611"/>
            <p14:sldId id="567"/>
            <p14:sldId id="568"/>
            <p14:sldId id="569"/>
            <p14:sldId id="600"/>
            <p14:sldId id="570"/>
            <p14:sldId id="605"/>
            <p14:sldId id="571"/>
            <p14:sldId id="572"/>
            <p14:sldId id="573"/>
            <p14:sldId id="574"/>
            <p14:sldId id="575"/>
            <p14:sldId id="576"/>
            <p14:sldId id="622"/>
            <p14:sldId id="577"/>
            <p14:sldId id="578"/>
            <p14:sldId id="623"/>
            <p14:sldId id="601"/>
            <p14:sldId id="580"/>
            <p14:sldId id="612"/>
            <p14:sldId id="606"/>
            <p14:sldId id="613"/>
            <p14:sldId id="615"/>
            <p14:sldId id="582"/>
            <p14:sldId id="616"/>
            <p14:sldId id="619"/>
            <p14:sldId id="620"/>
            <p14:sldId id="624"/>
            <p14:sldId id="583"/>
            <p14:sldId id="621"/>
            <p14:sldId id="588"/>
            <p14:sldId id="617"/>
            <p14:sldId id="589"/>
            <p14:sldId id="590"/>
            <p14:sldId id="591"/>
            <p14:sldId id="602"/>
            <p14:sldId id="592"/>
            <p14:sldId id="593"/>
            <p14:sldId id="594"/>
            <p14:sldId id="595"/>
            <p14:sldId id="598"/>
            <p14:sldId id="596"/>
            <p14:sldId id="460"/>
            <p14:sldId id="461"/>
            <p14:sldId id="462"/>
            <p14:sldId id="463"/>
            <p14:sldId id="607"/>
            <p14:sldId id="608"/>
            <p14:sldId id="498"/>
            <p14:sldId id="499"/>
            <p14:sldId id="453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80000"/>
    <a:srgbClr val="F8F8F8"/>
    <a:srgbClr val="EAEAEA"/>
    <a:srgbClr val="5F5F5F"/>
    <a:srgbClr val="003366"/>
    <a:srgbClr val="B2B2B2"/>
    <a:srgbClr val="DDDDDD"/>
    <a:srgbClr val="A3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86376" autoAdjust="0"/>
  </p:normalViewPr>
  <p:slideViewPr>
    <p:cSldViewPr>
      <p:cViewPr varScale="1">
        <p:scale>
          <a:sx n="92" d="100"/>
          <a:sy n="92" d="100"/>
        </p:scale>
        <p:origin x="17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cs typeface="MS PGothic" charset="0"/>
              </a:defRPr>
            </a:lvl1pPr>
          </a:lstStyle>
          <a:p>
            <a:fld id="{1F25CC0F-C6C5-F54A-B594-6A424CB9F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7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570413"/>
            <a:ext cx="5053013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cs typeface="MS PGothic" charset="0"/>
              </a:defRPr>
            </a:lvl1pPr>
          </a:lstStyle>
          <a:p>
            <a:fld id="{17D15620-AC43-9845-8CA2-C88CF00DA7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16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15620-AC43-9845-8CA2-C88CF00DA7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6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15620-AC43-9845-8CA2-C88CF00DA7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93880"/>
            <a:ext cx="6400800" cy="1415008"/>
          </a:xfrm>
        </p:spPr>
        <p:txBody>
          <a:bodyPr/>
          <a:lstStyle>
            <a:lvl1pPr marL="0" indent="0" algn="ctr">
              <a:buNone/>
              <a:defRPr b="1" i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051720" y="5805264"/>
            <a:ext cx="54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baseline="0" dirty="0">
                <a:solidFill>
                  <a:srgbClr val="003366"/>
                </a:solidFill>
                <a:latin typeface="+mn-lt"/>
              </a:rPr>
              <a:t>Thanks to: Ingo </a:t>
            </a:r>
            <a:r>
              <a:rPr lang="en-US" sz="2000" b="0" i="0" baseline="0" dirty="0" err="1">
                <a:solidFill>
                  <a:srgbClr val="003366"/>
                </a:solidFill>
                <a:latin typeface="+mn-lt"/>
              </a:rPr>
              <a:t>Frommholz</a:t>
            </a:r>
            <a:r>
              <a:rPr lang="en-US" sz="2000" b="0" i="0" baseline="0" dirty="0">
                <a:solidFill>
                  <a:srgbClr val="003366"/>
                </a:solidFill>
                <a:latin typeface="+mn-lt"/>
              </a:rPr>
              <a:t> and Hong Qing Yu</a:t>
            </a:r>
          </a:p>
        </p:txBody>
      </p:sp>
    </p:spTree>
    <p:extLst>
      <p:ext uri="{BB962C8B-B14F-4D97-AF65-F5344CB8AC3E}">
        <p14:creationId xmlns:p14="http://schemas.microsoft.com/office/powerpoint/2010/main" val="1802038524"/>
      </p:ext>
    </p:extLst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Line 24"/>
          <p:cNvSpPr>
            <a:spLocks noChangeShapeType="1"/>
          </p:cNvSpPr>
          <p:nvPr userDrawn="1"/>
        </p:nvSpPr>
        <p:spPr bwMode="auto">
          <a:xfrm>
            <a:off x="3200400" y="1412776"/>
            <a:ext cx="5943600" cy="0"/>
          </a:xfrm>
          <a:prstGeom prst="line">
            <a:avLst/>
          </a:prstGeom>
          <a:noFill/>
          <a:ln w="9525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1" name="Text Box 27"/>
          <p:cNvSpPr txBox="1">
            <a:spLocks noChangeArrowheads="1"/>
          </p:cNvSpPr>
          <p:nvPr userDrawn="1"/>
        </p:nvSpPr>
        <p:spPr bwMode="auto">
          <a:xfrm>
            <a:off x="6743552" y="260648"/>
            <a:ext cx="18924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UML Us</a:t>
            </a:r>
            <a:r>
              <a:rPr lang="en-US" sz="1200" baseline="0" dirty="0">
                <a:solidFill>
                  <a:srgbClr val="003366"/>
                </a:solidFill>
                <a:effectLst/>
                <a:latin typeface="+mj-lt"/>
              </a:rPr>
              <a:t>e Case Diagrams</a:t>
            </a:r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93E87-499E-46B7-AA34-50CFF1F685E3}"/>
              </a:ext>
            </a:extLst>
          </p:cNvPr>
          <p:cNvSpPr txBox="1"/>
          <p:nvPr userDrawn="1"/>
        </p:nvSpPr>
        <p:spPr>
          <a:xfrm>
            <a:off x="323528" y="6309320"/>
            <a:ext cx="345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DATA MODELLING, MANAGEMENT AND GOVERNANCE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28553154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981200"/>
            <a:ext cx="3429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981200"/>
            <a:ext cx="3429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Line 24"/>
          <p:cNvSpPr>
            <a:spLocks noChangeShapeType="1"/>
          </p:cNvSpPr>
          <p:nvPr userDrawn="1"/>
        </p:nvSpPr>
        <p:spPr bwMode="auto">
          <a:xfrm>
            <a:off x="3200400" y="1412776"/>
            <a:ext cx="5943600" cy="0"/>
          </a:xfrm>
          <a:prstGeom prst="line">
            <a:avLst/>
          </a:prstGeom>
          <a:noFill/>
          <a:ln w="9525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 userDrawn="1"/>
        </p:nvSpPr>
        <p:spPr bwMode="auto">
          <a:xfrm>
            <a:off x="6743552" y="260648"/>
            <a:ext cx="18924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UML Us</a:t>
            </a:r>
            <a:r>
              <a:rPr lang="en-US" sz="1200" baseline="0" dirty="0">
                <a:solidFill>
                  <a:srgbClr val="003366"/>
                </a:solidFill>
                <a:effectLst/>
                <a:latin typeface="+mj-lt"/>
              </a:rPr>
              <a:t>e Case Diagrams</a:t>
            </a:r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7002041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743552" y="260648"/>
            <a:ext cx="18924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UML Us</a:t>
            </a:r>
            <a:r>
              <a:rPr lang="en-US" sz="1200" baseline="0" dirty="0">
                <a:solidFill>
                  <a:srgbClr val="003366"/>
                </a:solidFill>
                <a:effectLst/>
                <a:latin typeface="+mj-lt"/>
              </a:rPr>
              <a:t>e Case Diagrams</a:t>
            </a:r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392398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Line 24"/>
          <p:cNvSpPr>
            <a:spLocks noChangeShapeType="1"/>
          </p:cNvSpPr>
          <p:nvPr userDrawn="1"/>
        </p:nvSpPr>
        <p:spPr bwMode="auto">
          <a:xfrm>
            <a:off x="3200400" y="1412776"/>
            <a:ext cx="5943600" cy="0"/>
          </a:xfrm>
          <a:prstGeom prst="line">
            <a:avLst/>
          </a:prstGeom>
          <a:noFill/>
          <a:ln w="9525">
            <a:solidFill>
              <a:srgbClr val="A8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 userDrawn="1"/>
        </p:nvSpPr>
        <p:spPr bwMode="auto">
          <a:xfrm>
            <a:off x="6743552" y="260648"/>
            <a:ext cx="18924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UML Us</a:t>
            </a:r>
            <a:r>
              <a:rPr lang="en-US" sz="1200" baseline="0" dirty="0">
                <a:solidFill>
                  <a:srgbClr val="003366"/>
                </a:solidFill>
                <a:effectLst/>
                <a:latin typeface="+mj-lt"/>
              </a:rPr>
              <a:t>e Case Diagrams</a:t>
            </a:r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743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743552" y="260648"/>
            <a:ext cx="18924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UML Us</a:t>
            </a:r>
            <a:r>
              <a:rPr lang="en-US" sz="1200" baseline="0" dirty="0">
                <a:solidFill>
                  <a:srgbClr val="003366"/>
                </a:solidFill>
                <a:effectLst/>
                <a:latin typeface="+mj-lt"/>
              </a:rPr>
              <a:t>e Case Diagrams</a:t>
            </a:r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6977586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Box 27"/>
          <p:cNvSpPr txBox="1">
            <a:spLocks noChangeArrowheads="1"/>
          </p:cNvSpPr>
          <p:nvPr userDrawn="1"/>
        </p:nvSpPr>
        <p:spPr bwMode="auto">
          <a:xfrm>
            <a:off x="6743552" y="260648"/>
            <a:ext cx="18924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 algn="ctr" eaLnBrk="0" hangingPunct="0"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algn="r"/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UML Us</a:t>
            </a:r>
            <a:r>
              <a:rPr lang="en-US" sz="1200" baseline="0" dirty="0">
                <a:solidFill>
                  <a:srgbClr val="003366"/>
                </a:solidFill>
                <a:effectLst/>
                <a:latin typeface="+mj-lt"/>
              </a:rPr>
              <a:t>e Case Diagrams</a:t>
            </a:r>
            <a:r>
              <a:rPr lang="en-US" sz="1200" dirty="0">
                <a:solidFill>
                  <a:srgbClr val="003366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23517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56792"/>
            <a:ext cx="70104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619672" y="692696"/>
            <a:ext cx="701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2879725" y="5772150"/>
            <a:ext cx="184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b="0">
              <a:ea typeface="ＭＳ Ｐゴシック" charset="-128"/>
              <a:cs typeface="+mn-cs"/>
            </a:endParaRPr>
          </a:p>
        </p:txBody>
      </p:sp>
      <p:pic>
        <p:nvPicPr>
          <p:cNvPr id="8199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30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243D9D-8F07-4F46-AA23-B5D943B89B2A}"/>
              </a:ext>
            </a:extLst>
          </p:cNvPr>
          <p:cNvSpPr txBox="1"/>
          <p:nvPr userDrawn="1"/>
        </p:nvSpPr>
        <p:spPr>
          <a:xfrm>
            <a:off x="8100392" y="6309320"/>
            <a:ext cx="815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83D6D0-628B-44D3-B061-6C5CD00E9BE1}" type="slidenum">
              <a:rPr lang="en-GB" sz="1100" smtClean="0"/>
              <a:t>‹#›</a:t>
            </a:fld>
            <a:endParaRPr lang="en-GB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7" r:id="rId7"/>
  </p:sldLayoutIdLst>
  <p:transition spd="slow">
    <p:zoom dir="in"/>
  </p:transition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85763" indent="-385763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800" b="0" i="0">
          <a:solidFill>
            <a:srgbClr val="003366"/>
          </a:solidFill>
          <a:latin typeface="+mn-lt"/>
          <a:ea typeface="MS PGothic" charset="0"/>
          <a:cs typeface="MS PGothic" charset="0"/>
        </a:defRPr>
      </a:lvl1pPr>
      <a:lvl2pPr marL="1146175" indent="-473075" algn="l" rtl="0" eaLnBrk="0" fontAlgn="base" hangingPunct="0">
        <a:spcBef>
          <a:spcPct val="20000"/>
        </a:spcBef>
        <a:spcAft>
          <a:spcPct val="0"/>
        </a:spcAft>
        <a:buClr>
          <a:srgbClr val="A80000"/>
        </a:buClr>
        <a:buSzPct val="80000"/>
        <a:buFont typeface="Arial"/>
        <a:buChar char="•"/>
        <a:defRPr sz="2400" b="0" i="0">
          <a:solidFill>
            <a:srgbClr val="003366"/>
          </a:solidFill>
          <a:latin typeface="+mn-lt"/>
          <a:ea typeface="MS PGothic" charset="0"/>
          <a:cs typeface="MS PGothic" charset="0"/>
        </a:defRPr>
      </a:lvl2pPr>
      <a:lvl3pPr marL="2327275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Arial"/>
        <a:buChar char="•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2632075" indent="-228600" algn="l" rtl="0" eaLnBrk="0" fontAlgn="base" hangingPunct="0">
        <a:spcBef>
          <a:spcPct val="20000"/>
        </a:spcBef>
        <a:spcAft>
          <a:spcPct val="0"/>
        </a:spcAft>
        <a:buSzPct val="50000"/>
        <a:buFontTx/>
        <a:buChar char="–"/>
        <a:defRPr sz="1800" b="0" i="0" baseline="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305117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0" i="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35083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6pPr>
      <a:lvl7pPr marL="39655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7pPr>
      <a:lvl8pPr marL="44227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8pPr>
      <a:lvl9pPr marL="48799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l-diagrams.org/examples/website-admin-use-case-diagrams-example.html?context=uc-examples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552" y="692696"/>
            <a:ext cx="8204448" cy="648072"/>
          </a:xfrm>
        </p:spPr>
        <p:txBody>
          <a:bodyPr/>
          <a:lstStyle/>
          <a:p>
            <a:r>
              <a:rPr lang="en-GB" sz="2400" dirty="0"/>
              <a:t>DATA MODELLING, MANAGEMENT AND GOVERNANCE</a:t>
            </a:r>
            <a:br>
              <a:rPr lang="en-US" sz="2400" dirty="0"/>
            </a:br>
            <a:r>
              <a:rPr lang="en-US" sz="2400" dirty="0"/>
              <a:t>CIS108-6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707" y="1893404"/>
            <a:ext cx="7664896" cy="2855168"/>
          </a:xfrm>
        </p:spPr>
        <p:txBody>
          <a:bodyPr/>
          <a:lstStyle/>
          <a:p>
            <a:r>
              <a:rPr lang="en-US" sz="3600" dirty="0"/>
              <a:t>Lecture 2: Software System Design Methods UML</a:t>
            </a:r>
          </a:p>
          <a:p>
            <a:r>
              <a:rPr lang="en-US" sz="3200" dirty="0">
                <a:solidFill>
                  <a:srgbClr val="00B050"/>
                </a:solidFill>
              </a:rPr>
              <a:t>2.1 Use Cases Modelling and Use Case Diagrams</a:t>
            </a:r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7F791-0A95-9E97-2196-FAF161ACEF2D}"/>
              </a:ext>
            </a:extLst>
          </p:cNvPr>
          <p:cNvSpPr txBox="1"/>
          <p:nvPr/>
        </p:nvSpPr>
        <p:spPr>
          <a:xfrm>
            <a:off x="3923928" y="530120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Gangmin Li</a:t>
            </a:r>
          </a:p>
        </p:txBody>
      </p:sp>
    </p:spTree>
    <p:extLst>
      <p:ext uri="{BB962C8B-B14F-4D97-AF65-F5344CB8AC3E}">
        <p14:creationId xmlns:p14="http://schemas.microsoft.com/office/powerpoint/2010/main" val="1530366807"/>
      </p:ext>
    </p:extLst>
  </p:cSld>
  <p:clrMapOvr>
    <a:masterClrMapping/>
  </p:clrMapOvr>
  <p:transition spd="slow"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Using the UML (Mellor/Fowler)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437" y="1556792"/>
            <a:ext cx="7226424" cy="4648200"/>
          </a:xfrm>
        </p:spPr>
        <p:txBody>
          <a:bodyPr>
            <a:normAutofit/>
          </a:bodyPr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UML as </a:t>
            </a:r>
            <a:r>
              <a:rPr lang="en-US" sz="2600" b="1" dirty="0">
                <a:ea typeface="ＭＳ Ｐゴシック" charset="0"/>
                <a:cs typeface="ＭＳ Ｐゴシック" charset="0"/>
              </a:rPr>
              <a:t>sketch</a:t>
            </a:r>
          </a:p>
          <a:p>
            <a:pPr lvl="1"/>
            <a:r>
              <a:rPr lang="en-US" sz="2200" dirty="0">
                <a:ea typeface="ＭＳ Ｐゴシック" charset="0"/>
              </a:rPr>
              <a:t>Informal, dynamic and somewhat incomplete</a:t>
            </a:r>
          </a:p>
          <a:p>
            <a:pPr lvl="1"/>
            <a:r>
              <a:rPr lang="en-US" sz="2200" b="1" dirty="0">
                <a:ea typeface="ＭＳ Ｐゴシック" charset="0"/>
              </a:rPr>
              <a:t>Forward engineering</a:t>
            </a:r>
            <a:r>
              <a:rPr lang="en-US" sz="2200" dirty="0">
                <a:ea typeface="ＭＳ Ｐゴシック" charset="0"/>
              </a:rPr>
              <a:t>: first model, then write code (to communicate ideas)</a:t>
            </a:r>
          </a:p>
          <a:p>
            <a:pPr lvl="1"/>
            <a:r>
              <a:rPr lang="en-US" sz="2200" b="1" dirty="0">
                <a:ea typeface="ＭＳ Ｐゴシック" charset="0"/>
              </a:rPr>
              <a:t>Reverse engineering</a:t>
            </a:r>
            <a:r>
              <a:rPr lang="en-US" sz="2200" dirty="0">
                <a:ea typeface="ＭＳ Ｐゴシック" charset="0"/>
              </a:rPr>
              <a:t>: Write code, then build UML diagram (to help understanding the code)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UML as </a:t>
            </a:r>
            <a:r>
              <a:rPr lang="en-US" sz="2600" b="1" dirty="0">
                <a:ea typeface="ＭＳ Ｐゴシック" charset="0"/>
                <a:cs typeface="ＭＳ Ｐゴシック" charset="0"/>
              </a:rPr>
              <a:t>blueprint</a:t>
            </a:r>
          </a:p>
          <a:p>
            <a:pPr lvl="1"/>
            <a:r>
              <a:rPr lang="en-US" sz="2200" dirty="0">
                <a:ea typeface="ＭＳ Ｐゴシック" charset="0"/>
              </a:rPr>
              <a:t>Detailed and complete design for a programmer to code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UML as </a:t>
            </a:r>
            <a:r>
              <a:rPr lang="en-US" sz="2600" b="1" dirty="0">
                <a:ea typeface="ＭＳ Ｐゴシック" charset="0"/>
                <a:cs typeface="ＭＳ Ｐゴシック" charset="0"/>
              </a:rPr>
              <a:t>programming language</a:t>
            </a:r>
          </a:p>
          <a:p>
            <a:pPr lvl="1"/>
            <a:r>
              <a:rPr lang="en-US" sz="2200" dirty="0">
                <a:ea typeface="ＭＳ Ｐゴシック" charset="0"/>
              </a:rPr>
              <a:t>UML compiled directly to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281325392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UML Diagrams (in UML)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24300" y="16577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Diagram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123950" y="27245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>
            <a:normAutofit fontScale="85000" lnSpcReduction="20000"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Structure </a:t>
            </a:r>
          </a:p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Diagram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924300" y="27245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>
            <a:normAutofit fontScale="85000" lnSpcReduction="20000"/>
          </a:bodyPr>
          <a:lstStyle/>
          <a:p>
            <a:pPr>
              <a:defRPr/>
            </a:pPr>
            <a:r>
              <a:rPr lang="en-US" sz="1800" b="0" dirty="0" err="1">
                <a:ea typeface="ＭＳ Ｐゴシック" charset="-128"/>
                <a:cs typeface="ＭＳ Ｐゴシック" charset="-128"/>
              </a:rPr>
              <a:t>Behaviour</a:t>
            </a:r>
            <a:endParaRPr lang="en-US" sz="1800" b="0" dirty="0"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Diagram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686550" y="27245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>
            <a:normAutofit fontScale="85000" lnSpcReduction="20000"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Interaction</a:t>
            </a:r>
          </a:p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Diagram</a:t>
            </a:r>
          </a:p>
        </p:txBody>
      </p:sp>
      <p:sp>
        <p:nvSpPr>
          <p:cNvPr id="21511" name="Isosceles Triangle 6"/>
          <p:cNvSpPr>
            <a:spLocks noChangeArrowheads="1"/>
          </p:cNvSpPr>
          <p:nvPr/>
        </p:nvSpPr>
        <p:spPr bwMode="auto">
          <a:xfrm>
            <a:off x="4421188" y="2114912"/>
            <a:ext cx="304800" cy="228600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1512" name="Straight Connector 11"/>
          <p:cNvCxnSpPr>
            <a:cxnSpLocks noChangeShapeType="1"/>
            <a:stCxn id="4" idx="0"/>
            <a:endCxn id="21511" idx="3"/>
          </p:cNvCxnSpPr>
          <p:nvPr/>
        </p:nvCxnSpPr>
        <p:spPr bwMode="auto">
          <a:xfrm rot="5400000" flipH="1" flipV="1">
            <a:off x="2982119" y="1133043"/>
            <a:ext cx="381000" cy="28019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Connector 16"/>
          <p:cNvCxnSpPr>
            <a:cxnSpLocks noChangeShapeType="1"/>
            <a:stCxn id="6" idx="0"/>
            <a:endCxn id="21511" idx="3"/>
          </p:cNvCxnSpPr>
          <p:nvPr/>
        </p:nvCxnSpPr>
        <p:spPr bwMode="auto">
          <a:xfrm rot="16200000" flipV="1">
            <a:off x="5763419" y="1153681"/>
            <a:ext cx="381000" cy="27606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5"/>
          <p:cNvSpPr/>
          <p:nvPr/>
        </p:nvSpPr>
        <p:spPr bwMode="auto">
          <a:xfrm>
            <a:off x="285750" y="38675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>
            <a:normAutofit fontScale="85000" lnSpcReduction="20000"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Class </a:t>
            </a:r>
          </a:p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Diagram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5750" y="44771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>
            <a:normAutofit fontScale="85000" lnSpcReduction="20000"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Composite </a:t>
            </a:r>
          </a:p>
          <a:p>
            <a:pPr>
              <a:defRPr/>
            </a:pPr>
            <a:r>
              <a:rPr lang="en-US" sz="1800" b="0" dirty="0" err="1">
                <a:ea typeface="ＭＳ Ｐゴシック" charset="-128"/>
                <a:cs typeface="ＭＳ Ｐゴシック" charset="-128"/>
              </a:rPr>
              <a:t>Stucture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Diagr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.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85750" y="50867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>
            <a:normAutofit fontScale="85000" lnSpcReduction="20000"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Object</a:t>
            </a:r>
          </a:p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Diagram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962150" y="38675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>
            <a:normAutofit fontScale="85000" lnSpcReduction="20000"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Component </a:t>
            </a:r>
          </a:p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Diagram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962150" y="44771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>
            <a:normAutofit fontScale="85000" lnSpcReduction="20000"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Deployment</a:t>
            </a:r>
          </a:p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Diagram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962150" y="50867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>
            <a:normAutofit fontScale="85000" lnSpcReduction="20000"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Package</a:t>
            </a:r>
          </a:p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Diagram</a:t>
            </a:r>
          </a:p>
        </p:txBody>
      </p:sp>
      <p:sp>
        <p:nvSpPr>
          <p:cNvPr id="21520" name="Isosceles Triangle 31"/>
          <p:cNvSpPr>
            <a:spLocks noChangeArrowheads="1"/>
          </p:cNvSpPr>
          <p:nvPr/>
        </p:nvSpPr>
        <p:spPr bwMode="auto">
          <a:xfrm>
            <a:off x="1619250" y="3181712"/>
            <a:ext cx="304800" cy="228600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1521" name="Straight Connector 40"/>
          <p:cNvCxnSpPr>
            <a:cxnSpLocks noChangeShapeType="1"/>
            <a:stCxn id="28" idx="3"/>
            <a:endCxn id="21520" idx="3"/>
          </p:cNvCxnSpPr>
          <p:nvPr/>
        </p:nvCxnSpPr>
        <p:spPr bwMode="auto">
          <a:xfrm flipV="1">
            <a:off x="1581150" y="3410312"/>
            <a:ext cx="190500" cy="19050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Straight Connector 43"/>
          <p:cNvCxnSpPr>
            <a:cxnSpLocks noChangeShapeType="1"/>
            <a:stCxn id="31" idx="1"/>
            <a:endCxn id="21520" idx="3"/>
          </p:cNvCxnSpPr>
          <p:nvPr/>
        </p:nvCxnSpPr>
        <p:spPr bwMode="auto">
          <a:xfrm rot="10800000">
            <a:off x="1771650" y="3410312"/>
            <a:ext cx="190500" cy="19050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Straight Connector 46"/>
          <p:cNvCxnSpPr>
            <a:cxnSpLocks noChangeShapeType="1"/>
            <a:stCxn id="27" idx="3"/>
            <a:endCxn id="21520" idx="3"/>
          </p:cNvCxnSpPr>
          <p:nvPr/>
        </p:nvCxnSpPr>
        <p:spPr bwMode="auto">
          <a:xfrm flipV="1">
            <a:off x="1581150" y="3410312"/>
            <a:ext cx="190500" cy="12954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Straight Connector 49"/>
          <p:cNvCxnSpPr>
            <a:cxnSpLocks noChangeShapeType="1"/>
            <a:stCxn id="26" idx="3"/>
            <a:endCxn id="21520" idx="3"/>
          </p:cNvCxnSpPr>
          <p:nvPr/>
        </p:nvCxnSpPr>
        <p:spPr bwMode="auto">
          <a:xfrm flipV="1">
            <a:off x="1581150" y="3410312"/>
            <a:ext cx="1905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Straight Connector 52"/>
          <p:cNvCxnSpPr>
            <a:cxnSpLocks noChangeShapeType="1"/>
            <a:stCxn id="29" idx="1"/>
            <a:endCxn id="21520" idx="3"/>
          </p:cNvCxnSpPr>
          <p:nvPr/>
        </p:nvCxnSpPr>
        <p:spPr bwMode="auto">
          <a:xfrm rot="10800000">
            <a:off x="1771650" y="3410312"/>
            <a:ext cx="1905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Straight Connector 55"/>
          <p:cNvCxnSpPr>
            <a:cxnSpLocks noChangeShapeType="1"/>
            <a:stCxn id="30" idx="1"/>
            <a:endCxn id="21520" idx="3"/>
          </p:cNvCxnSpPr>
          <p:nvPr/>
        </p:nvCxnSpPr>
        <p:spPr bwMode="auto">
          <a:xfrm rot="10800000">
            <a:off x="1771650" y="3410312"/>
            <a:ext cx="190500" cy="12954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 bwMode="auto">
          <a:xfrm>
            <a:off x="4705350" y="38675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>
            <a:normAutofit fontScale="85000" lnSpcReduction="20000"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Activity </a:t>
            </a:r>
          </a:p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Diagram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4705350" y="44771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>
            <a:normAutofit fontScale="85000" lnSpcReduction="20000"/>
          </a:bodyPr>
          <a:lstStyle/>
          <a:p>
            <a:pPr>
              <a:defRPr/>
            </a:pPr>
            <a:r>
              <a:rPr lang="en-US" sz="1800" b="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Use Case</a:t>
            </a:r>
          </a:p>
          <a:p>
            <a:pPr>
              <a:defRPr/>
            </a:pPr>
            <a:r>
              <a:rPr lang="en-US" sz="1800" b="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Diagram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705350" y="50867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>
            <a:normAutofit fontScale="85000" lnSpcReduction="20000"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State Machine</a:t>
            </a:r>
          </a:p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Diagram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524750" y="38675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>
            <a:normAutofit fontScale="85000" lnSpcReduction="20000"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Sequence </a:t>
            </a:r>
          </a:p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Diagram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524750" y="44771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>
            <a:normAutofit fontScale="85000" lnSpcReduction="20000"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Communication</a:t>
            </a:r>
          </a:p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Diagram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524750" y="50867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>
            <a:normAutofit fontScale="85000" lnSpcReduction="20000"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Interaction</a:t>
            </a:r>
          </a:p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Overview </a:t>
            </a:r>
            <a:r>
              <a:rPr lang="en-US" sz="1800" b="0" dirty="0" err="1">
                <a:ea typeface="ＭＳ Ｐゴシック" charset="-128"/>
                <a:cs typeface="ＭＳ Ｐゴシック" charset="-128"/>
              </a:rPr>
              <a:t>Diagr</a:t>
            </a:r>
            <a:r>
              <a:rPr lang="en-US" sz="1800" b="0" dirty="0">
                <a:ea typeface="ＭＳ Ｐゴシック" charset="-128"/>
                <a:cs typeface="ＭＳ Ｐゴシック" charset="-128"/>
              </a:rPr>
              <a:t>.</a:t>
            </a:r>
          </a:p>
        </p:txBody>
      </p:sp>
      <p:sp>
        <p:nvSpPr>
          <p:cNvPr id="21533" name="Isosceles Triangle 63"/>
          <p:cNvSpPr>
            <a:spLocks noChangeArrowheads="1"/>
          </p:cNvSpPr>
          <p:nvPr/>
        </p:nvSpPr>
        <p:spPr bwMode="auto">
          <a:xfrm>
            <a:off x="4400550" y="3181712"/>
            <a:ext cx="304800" cy="228600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1534" name="Isosceles Triangle 64"/>
          <p:cNvSpPr>
            <a:spLocks noChangeArrowheads="1"/>
          </p:cNvSpPr>
          <p:nvPr/>
        </p:nvSpPr>
        <p:spPr bwMode="auto">
          <a:xfrm>
            <a:off x="7219950" y="3181712"/>
            <a:ext cx="304800" cy="228600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1535" name="Straight Connector 66"/>
          <p:cNvCxnSpPr>
            <a:cxnSpLocks noChangeShapeType="1"/>
            <a:stCxn id="60" idx="1"/>
            <a:endCxn id="21533" idx="3"/>
          </p:cNvCxnSpPr>
          <p:nvPr/>
        </p:nvCxnSpPr>
        <p:spPr bwMode="auto">
          <a:xfrm rot="10800000">
            <a:off x="4552950" y="3410312"/>
            <a:ext cx="152400" cy="19050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Straight Connector 66"/>
          <p:cNvCxnSpPr>
            <a:cxnSpLocks noChangeShapeType="1"/>
            <a:stCxn id="59" idx="1"/>
          </p:cNvCxnSpPr>
          <p:nvPr/>
        </p:nvCxnSpPr>
        <p:spPr bwMode="auto">
          <a:xfrm rot="10800000">
            <a:off x="4552950" y="3410312"/>
            <a:ext cx="152400" cy="12954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Straight Connector 66"/>
          <p:cNvCxnSpPr>
            <a:cxnSpLocks noChangeShapeType="1"/>
            <a:stCxn id="58" idx="1"/>
            <a:endCxn id="21533" idx="3"/>
          </p:cNvCxnSpPr>
          <p:nvPr/>
        </p:nvCxnSpPr>
        <p:spPr bwMode="auto">
          <a:xfrm rot="10800000">
            <a:off x="4552950" y="3410312"/>
            <a:ext cx="1524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38" name="Straight Connector 66"/>
          <p:cNvCxnSpPr>
            <a:cxnSpLocks noChangeShapeType="1"/>
          </p:cNvCxnSpPr>
          <p:nvPr/>
        </p:nvCxnSpPr>
        <p:spPr bwMode="auto">
          <a:xfrm rot="10800000">
            <a:off x="7372350" y="3410312"/>
            <a:ext cx="152400" cy="19050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39" name="Straight Connector 66"/>
          <p:cNvCxnSpPr>
            <a:cxnSpLocks noChangeShapeType="1"/>
          </p:cNvCxnSpPr>
          <p:nvPr/>
        </p:nvCxnSpPr>
        <p:spPr bwMode="auto">
          <a:xfrm rot="10800000">
            <a:off x="7372350" y="3410312"/>
            <a:ext cx="152400" cy="12954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Straight Connector 66"/>
          <p:cNvCxnSpPr>
            <a:cxnSpLocks noChangeShapeType="1"/>
          </p:cNvCxnSpPr>
          <p:nvPr/>
        </p:nvCxnSpPr>
        <p:spPr bwMode="auto">
          <a:xfrm rot="10800000">
            <a:off x="7372350" y="3410312"/>
            <a:ext cx="1524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9" name="Rectangle 78"/>
          <p:cNvSpPr/>
          <p:nvPr/>
        </p:nvSpPr>
        <p:spPr bwMode="auto">
          <a:xfrm>
            <a:off x="7524750" y="5696312"/>
            <a:ext cx="1295400" cy="4572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anchor="ctr" anchorCtr="1">
            <a:normAutofit fontScale="85000" lnSpcReduction="20000"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Timing</a:t>
            </a:r>
          </a:p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Diagram</a:t>
            </a:r>
          </a:p>
        </p:txBody>
      </p:sp>
      <p:cxnSp>
        <p:nvCxnSpPr>
          <p:cNvPr id="21542" name="Straight Connector 66"/>
          <p:cNvCxnSpPr>
            <a:cxnSpLocks noChangeShapeType="1"/>
            <a:stCxn id="79" idx="1"/>
            <a:endCxn id="21534" idx="3"/>
          </p:cNvCxnSpPr>
          <p:nvPr/>
        </p:nvCxnSpPr>
        <p:spPr bwMode="auto">
          <a:xfrm rot="10800000">
            <a:off x="7372350" y="3410312"/>
            <a:ext cx="152400" cy="2514600"/>
          </a:xfrm>
          <a:prstGeom prst="bent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43" name="Straight Connector 83"/>
          <p:cNvCxnSpPr>
            <a:cxnSpLocks noChangeShapeType="1"/>
            <a:stCxn id="5" idx="0"/>
            <a:endCxn id="21511" idx="3"/>
          </p:cNvCxnSpPr>
          <p:nvPr/>
        </p:nvCxnSpPr>
        <p:spPr bwMode="auto">
          <a:xfrm rot="5400000" flipH="1" flipV="1">
            <a:off x="4382294" y="2533218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9452459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4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0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8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8" grpId="0" animBg="1"/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Use Case Modelling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Use Case Modelling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1"/>
          </p:nvPr>
        </p:nvSpPr>
        <p:spPr>
          <a:xfrm>
            <a:off x="1187624" y="2492896"/>
            <a:ext cx="7010400" cy="3501776"/>
          </a:xfrm>
        </p:spPr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Part of the requirements analysis</a:t>
            </a:r>
          </a:p>
          <a:p>
            <a:r>
              <a:rPr lang="en-GB" dirty="0">
                <a:ea typeface="ＭＳ Ｐゴシック" charset="0"/>
                <a:cs typeface="ＭＳ Ｐゴシック" charset="0"/>
              </a:rPr>
              <a:t>Technique to capture the</a:t>
            </a:r>
            <a:r>
              <a:rPr lang="en-GB" b="1" dirty="0">
                <a:ea typeface="ＭＳ Ｐゴシック" charset="0"/>
                <a:cs typeface="ＭＳ Ｐゴシック" charset="0"/>
              </a:rPr>
              <a:t> functional requirements</a:t>
            </a:r>
            <a:r>
              <a:rPr lang="en-GB" dirty="0">
                <a:ea typeface="ＭＳ Ｐゴシック" charset="0"/>
                <a:cs typeface="ＭＳ Ｐゴシック" charset="0"/>
              </a:rPr>
              <a:t> of a system</a:t>
            </a:r>
          </a:p>
          <a:p>
            <a:r>
              <a:rPr lang="en-GB" dirty="0">
                <a:ea typeface="ＭＳ Ｐゴシック" charset="0"/>
                <a:cs typeface="ＭＳ Ｐゴシック" charset="0"/>
              </a:rPr>
              <a:t>Describe the typical </a:t>
            </a:r>
            <a:r>
              <a:rPr lang="en-GB" b="1" dirty="0">
                <a:ea typeface="ＭＳ Ｐゴシック" charset="0"/>
                <a:cs typeface="ＭＳ Ｐゴシック" charset="0"/>
              </a:rPr>
              <a:t>interactions between the user and the system</a:t>
            </a:r>
          </a:p>
          <a:p>
            <a:r>
              <a:rPr lang="en-GB" dirty="0">
                <a:ea typeface="ＭＳ Ｐゴシック" charset="0"/>
                <a:cs typeface="ＭＳ Ｐゴシック" charset="0"/>
              </a:rPr>
              <a:t>Precursor for other kinds of diagrams (like activity diagrams)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93AFE-C1B0-400D-825D-59FCE2A85C50}"/>
              </a:ext>
            </a:extLst>
          </p:cNvPr>
          <p:cNvSpPr txBox="1"/>
          <p:nvPr/>
        </p:nvSpPr>
        <p:spPr>
          <a:xfrm>
            <a:off x="588368" y="1586979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many ways to design a system, Use case modelling is one of the starting points:</a:t>
            </a:r>
          </a:p>
        </p:txBody>
      </p:sp>
    </p:spTree>
    <p:extLst>
      <p:ext uri="{BB962C8B-B14F-4D97-AF65-F5344CB8AC3E}">
        <p14:creationId xmlns:p14="http://schemas.microsoft.com/office/powerpoint/2010/main" val="1689979048"/>
      </p:ext>
    </p:extLst>
  </p:cSld>
  <p:clrMapOvr>
    <a:masterClrMapping/>
  </p:clrMapOvr>
  <p:transition spd="slow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708920"/>
            <a:ext cx="7010400" cy="2376264"/>
          </a:xfrm>
        </p:spPr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Who are my users/actors and how are they related?</a:t>
            </a:r>
          </a:p>
          <a:p>
            <a:r>
              <a:rPr lang="en-GB" dirty="0">
                <a:ea typeface="ＭＳ Ｐゴシック" charset="0"/>
                <a:cs typeface="ＭＳ Ｐゴシック" charset="0"/>
              </a:rPr>
              <a:t>What can my users do?</a:t>
            </a:r>
          </a:p>
          <a:p>
            <a:r>
              <a:rPr lang="en-GB" dirty="0">
                <a:ea typeface="ＭＳ Ｐゴシック" charset="0"/>
                <a:cs typeface="ＭＳ Ｐゴシック" charset="0"/>
              </a:rPr>
              <a:t>Which functionality does my system offer?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F5E92-4F44-4468-B1FC-DBAADA1B0C19}"/>
              </a:ext>
            </a:extLst>
          </p:cNvPr>
          <p:cNvSpPr txBox="1"/>
          <p:nvPr/>
        </p:nvSpPr>
        <p:spPr>
          <a:xfrm>
            <a:off x="530920" y="1489710"/>
            <a:ext cx="83615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Who are the initiator of the system and what the system can do for them?</a:t>
            </a:r>
          </a:p>
        </p:txBody>
      </p:sp>
    </p:spTree>
    <p:extLst>
      <p:ext uri="{BB962C8B-B14F-4D97-AF65-F5344CB8AC3E}">
        <p14:creationId xmlns:p14="http://schemas.microsoft.com/office/powerpoint/2010/main" val="3155049651"/>
      </p:ext>
    </p:extLst>
  </p:cSld>
  <p:clrMapOvr>
    <a:masterClrMapping/>
  </p:clrMapOvr>
  <p:transition spd="slow"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Ways to Model Requirements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7802488" cy="2952328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Like the system modelling, A variety of ways exist to model requirements: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Iconic / pictorial (diagrams)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Mathematical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Simulation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Narrative (Story, textual documentation)</a:t>
            </a:r>
          </a:p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96524"/>
      </p:ext>
    </p:extLst>
  </p:cSld>
  <p:clrMapOvr>
    <a:masterClrMapping/>
  </p:clrMapOvr>
  <p:transition spd="slow"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Use Case Modelling in 4 Steps</a:t>
            </a:r>
          </a:p>
        </p:txBody>
      </p:sp>
      <p:sp>
        <p:nvSpPr>
          <p:cNvPr id="24579" name="Content Placeholder 3"/>
          <p:cNvSpPr>
            <a:spLocks noGrp="1"/>
          </p:cNvSpPr>
          <p:nvPr>
            <p:ph idx="1"/>
          </p:nvPr>
        </p:nvSpPr>
        <p:spPr>
          <a:xfrm>
            <a:off x="1576764" y="1700808"/>
            <a:ext cx="7010400" cy="3888432"/>
          </a:xfrm>
        </p:spPr>
        <p:txBody>
          <a:bodyPr/>
          <a:lstStyle/>
          <a:p>
            <a:pPr marL="514350" indent="-514350">
              <a:buFont typeface="Times New Roman" charset="0"/>
              <a:buAutoNum type="arabicPeriod"/>
            </a:pPr>
            <a:r>
              <a:rPr lang="en-GB" dirty="0">
                <a:ea typeface="ＭＳ Ｐゴシック" charset="0"/>
                <a:cs typeface="ＭＳ Ｐゴシック" charset="0"/>
              </a:rPr>
              <a:t>Identify Actors</a:t>
            </a:r>
          </a:p>
          <a:p>
            <a:pPr marL="514350" indent="-514350">
              <a:buFont typeface="Times New Roman" charset="0"/>
              <a:buAutoNum type="arabicPeriod"/>
            </a:pPr>
            <a:r>
              <a:rPr lang="en-GB" dirty="0">
                <a:ea typeface="ＭＳ Ｐゴシック" charset="0"/>
                <a:cs typeface="ＭＳ Ｐゴシック" charset="0"/>
              </a:rPr>
              <a:t>Identify Use Cases</a:t>
            </a:r>
          </a:p>
          <a:p>
            <a:pPr marL="514350" indent="-514350">
              <a:buFont typeface="Times New Roman" charset="0"/>
              <a:buAutoNum type="arabicPeriod"/>
            </a:pPr>
            <a:r>
              <a:rPr lang="en-GB" dirty="0">
                <a:ea typeface="ＭＳ Ｐゴシック" charset="0"/>
                <a:cs typeface="ＭＳ Ｐゴシック" charset="0"/>
              </a:rPr>
              <a:t>Draw Use Case Diagram</a:t>
            </a:r>
          </a:p>
          <a:p>
            <a:pPr marL="514350" indent="-514350">
              <a:buFont typeface="Times New Roman" charset="0"/>
              <a:buAutoNum type="arabicPeriod"/>
            </a:pPr>
            <a:r>
              <a:rPr lang="en-GB" dirty="0">
                <a:ea typeface="ＭＳ Ｐゴシック" charset="0"/>
                <a:cs typeface="ＭＳ Ｐゴシック" charset="0"/>
              </a:rPr>
              <a:t>Write Use Case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84382840"/>
      </p:ext>
    </p:extLst>
  </p:cSld>
  <p:clrMapOvr>
    <a:masterClrMapping/>
  </p:clrMapOvr>
  <p:transition spd="slow"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Themes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dirty="0">
                <a:ea typeface="ＭＳ Ｐゴシック" charset="0"/>
                <a:cs typeface="ＭＳ Ｐゴシック" charset="0"/>
              </a:rPr>
              <a:t>Basically there are two themes:</a:t>
            </a:r>
          </a:p>
          <a:p>
            <a:pPr marL="0" indent="0">
              <a:buNone/>
            </a:pPr>
            <a:endParaRPr lang="en-GB" dirty="0">
              <a:ea typeface="ＭＳ Ｐゴシック" charset="0"/>
              <a:cs typeface="ＭＳ Ｐゴシック" charset="0"/>
            </a:endParaRPr>
          </a:p>
          <a:p>
            <a:r>
              <a:rPr lang="en-GB" dirty="0">
                <a:ea typeface="ＭＳ Ｐゴシック" charset="0"/>
                <a:cs typeface="ＭＳ Ｐゴシック" charset="0"/>
              </a:rPr>
              <a:t>Actors</a:t>
            </a:r>
          </a:p>
          <a:p>
            <a:r>
              <a:rPr lang="en-GB" dirty="0">
                <a:ea typeface="ＭＳ Ｐゴシック" charset="0"/>
                <a:cs typeface="ＭＳ Ｐゴシック" charset="0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55866543"/>
      </p:ext>
    </p:extLst>
  </p:cSld>
  <p:clrMapOvr>
    <a:masterClrMapping/>
  </p:clrMapOvr>
  <p:transition spd="slow"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Actor/Role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187624" y="1556792"/>
            <a:ext cx="7422976" cy="4680520"/>
          </a:xfrm>
        </p:spPr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Defines a </a:t>
            </a:r>
            <a:r>
              <a:rPr lang="en-GB" b="1" dirty="0">
                <a:ea typeface="ＭＳ Ｐゴシック" charset="0"/>
                <a:cs typeface="ＭＳ Ｐゴシック" charset="0"/>
              </a:rPr>
              <a:t>role</a:t>
            </a:r>
            <a:r>
              <a:rPr lang="en-GB" dirty="0">
                <a:ea typeface="ＭＳ Ｐゴシック" charset="0"/>
                <a:cs typeface="ＭＳ Ｐゴシック" charset="0"/>
              </a:rPr>
              <a:t> that user or any other subject plays when interacting with the system, uses the system in a different way</a:t>
            </a:r>
          </a:p>
          <a:p>
            <a:r>
              <a:rPr lang="en-GB" b="1" dirty="0">
                <a:ea typeface="ＭＳ Ｐゴシック" charset="0"/>
                <a:cs typeface="ＭＳ Ｐゴシック" charset="0"/>
              </a:rPr>
              <a:t>External</a:t>
            </a:r>
            <a:r>
              <a:rPr lang="en-GB" dirty="0">
                <a:ea typeface="ＭＳ Ｐゴシック" charset="0"/>
                <a:cs typeface="ＭＳ Ｐゴシック" charset="0"/>
              </a:rPr>
              <a:t> to the system</a:t>
            </a:r>
          </a:p>
          <a:p>
            <a:r>
              <a:rPr lang="en-GB" dirty="0">
                <a:ea typeface="ＭＳ Ｐゴシック" charset="0"/>
                <a:cs typeface="ＭＳ Ｐゴシック" charset="0"/>
              </a:rPr>
              <a:t>May represent a human, but also an external system</a:t>
            </a:r>
          </a:p>
          <a:p>
            <a:r>
              <a:rPr lang="en-GB" dirty="0">
                <a:ea typeface="ＭＳ Ｐゴシック" charset="0"/>
                <a:cs typeface="ＭＳ Ｐゴシック" charset="0"/>
              </a:rPr>
              <a:t>Does not necessarily represent a specific physical entity</a:t>
            </a:r>
          </a:p>
          <a:p>
            <a:pPr lvl="1"/>
            <a:r>
              <a:rPr lang="en-GB" dirty="0">
                <a:ea typeface="ＭＳ Ｐゴシック" charset="0"/>
              </a:rPr>
              <a:t>One physical entity can play the role of different actors</a:t>
            </a:r>
          </a:p>
          <a:p>
            <a:pPr>
              <a:buFontTx/>
              <a:buNone/>
            </a:pPr>
            <a:endParaRPr lang="en-GB" dirty="0">
              <a:ea typeface="ＭＳ Ｐゴシック" charset="0"/>
              <a:cs typeface="ＭＳ Ｐゴシック" charset="0"/>
            </a:endParaRPr>
          </a:p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46733"/>
      </p:ext>
    </p:extLst>
  </p:cSld>
  <p:clrMapOvr>
    <a:masterClrMapping/>
  </p:clrMapOvr>
  <p:transition spd="slow"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Identifying Actors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dirty="0">
                <a:ea typeface="ＭＳ Ｐゴシック" charset="0"/>
                <a:cs typeface="ＭＳ Ｐゴシック" charset="0"/>
              </a:rPr>
              <a:t>Ask 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Who uses, installs, starts up, maintains, shuts down the system?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other systems use this system?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Who provides and/or receives information from the system?</a:t>
            </a:r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237196"/>
      </p:ext>
    </p:extLst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21F0-2248-45BA-97A6-B044DCE9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968" y="668419"/>
            <a:ext cx="7010400" cy="685800"/>
          </a:xfrm>
        </p:spPr>
        <p:txBody>
          <a:bodyPr/>
          <a:lstStyle/>
          <a:p>
            <a:r>
              <a:rPr lang="en-US" altLang="zh-CN" dirty="0" err="1"/>
              <a:t>Wh</a:t>
            </a:r>
            <a:r>
              <a:rPr lang="en-GB" altLang="zh-CN" dirty="0"/>
              <a:t>at have we learnt?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D6C3-6548-4254-9DD5-CBBE945B0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376" y="1484784"/>
            <a:ext cx="7566992" cy="4680520"/>
          </a:xfrm>
        </p:spPr>
        <p:txBody>
          <a:bodyPr/>
          <a:lstStyle/>
          <a:p>
            <a:r>
              <a:rPr lang="en-GB" dirty="0"/>
              <a:t>What is a system?</a:t>
            </a:r>
          </a:p>
          <a:p>
            <a:r>
              <a:rPr lang="en-GB" dirty="0"/>
              <a:t>System development Life Cycle</a:t>
            </a:r>
          </a:p>
          <a:p>
            <a:r>
              <a:rPr lang="en-GB" dirty="0"/>
              <a:t>System development strategies </a:t>
            </a:r>
          </a:p>
          <a:p>
            <a:r>
              <a:rPr lang="en-GB" dirty="0"/>
              <a:t>System development models</a:t>
            </a:r>
          </a:p>
          <a:p>
            <a:pPr marL="760412" lvl="1" indent="0">
              <a:buNone/>
            </a:pPr>
            <a:r>
              <a:rPr lang="en-GB" dirty="0"/>
              <a:t>(RAD and Agile)</a:t>
            </a:r>
          </a:p>
          <a:p>
            <a:r>
              <a:rPr lang="en-GB" dirty="0"/>
              <a:t>We practiced (continue) SQL</a:t>
            </a:r>
          </a:p>
        </p:txBody>
      </p:sp>
    </p:spTree>
    <p:extLst>
      <p:ext uri="{BB962C8B-B14F-4D97-AF65-F5344CB8AC3E}">
        <p14:creationId xmlns:p14="http://schemas.microsoft.com/office/powerpoint/2010/main" val="2926767889"/>
      </p:ext>
    </p:extLst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Example: Cash Dispenser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97093"/>
            <a:ext cx="7730480" cy="372013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sz="2600" dirty="0">
                <a:ea typeface="ＭＳ Ｐゴシック" charset="0"/>
                <a:cs typeface="ＭＳ Ｐゴシック" charset="0"/>
              </a:rPr>
              <a:t>The functionality of an ATM is described as follows:</a:t>
            </a:r>
          </a:p>
          <a:p>
            <a:pPr>
              <a:buFontTx/>
              <a:buNone/>
            </a:pPr>
            <a:r>
              <a:rPr lang="en-GB" sz="2600" i="1" dirty="0">
                <a:ea typeface="ＭＳ Ｐゴシック" charset="0"/>
                <a:cs typeface="ＭＳ Ｐゴシック" charset="0"/>
              </a:rPr>
              <a:t>A </a:t>
            </a:r>
            <a:r>
              <a:rPr lang="en-GB" sz="2600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card holder </a:t>
            </a:r>
            <a:r>
              <a:rPr lang="en-GB" sz="2600" i="1" dirty="0">
                <a:ea typeface="ＭＳ Ｐゴシック" charset="0"/>
                <a:cs typeface="ＭＳ Ｐゴシック" charset="0"/>
              </a:rPr>
              <a:t>can </a:t>
            </a:r>
            <a:r>
              <a:rPr lang="en-GB" sz="2600" i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withdraw money </a:t>
            </a:r>
            <a:r>
              <a:rPr lang="en-GB" sz="2600" i="1" dirty="0">
                <a:ea typeface="ＭＳ Ｐゴシック" charset="0"/>
                <a:cs typeface="ＭＳ Ｐゴシック" charset="0"/>
              </a:rPr>
              <a:t>from the cash </a:t>
            </a:r>
            <a:r>
              <a:rPr lang="en-GB" sz="2600" i="1" dirty="0">
                <a:solidFill>
                  <a:srgbClr val="A80000"/>
                </a:solidFill>
                <a:ea typeface="ＭＳ Ｐゴシック" charset="0"/>
                <a:cs typeface="ＭＳ Ｐゴシック" charset="0"/>
              </a:rPr>
              <a:t>dispenser</a:t>
            </a:r>
            <a:r>
              <a:rPr lang="en-GB" sz="2600" i="1" dirty="0">
                <a:ea typeface="ＭＳ Ｐゴシック" charset="0"/>
                <a:cs typeface="ＭＳ Ｐゴシック" charset="0"/>
              </a:rPr>
              <a:t>. To do so he/she has to </a:t>
            </a:r>
            <a:r>
              <a:rPr lang="en-GB" sz="2600" i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authenticate to the </a:t>
            </a:r>
            <a:r>
              <a:rPr lang="en-GB" sz="2600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system</a:t>
            </a:r>
            <a:r>
              <a:rPr lang="en-GB" sz="2600" i="1" dirty="0">
                <a:ea typeface="ＭＳ Ｐゴシック" charset="0"/>
                <a:cs typeface="ＭＳ Ｐゴシック" charset="0"/>
              </a:rPr>
              <a:t>. </a:t>
            </a:r>
            <a:r>
              <a:rPr lang="en-GB" sz="2600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Bank customers </a:t>
            </a:r>
            <a:r>
              <a:rPr lang="en-GB" sz="2600" i="1" dirty="0">
                <a:ea typeface="ＭＳ Ｐゴシック" charset="0"/>
                <a:cs typeface="ＭＳ Ｐゴシック" charset="0"/>
              </a:rPr>
              <a:t>can </a:t>
            </a:r>
            <a:r>
              <a:rPr lang="en-GB" sz="2600" i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consult their account balance</a:t>
            </a:r>
            <a:r>
              <a:rPr lang="en-GB" sz="2600" i="1" dirty="0">
                <a:ea typeface="ＭＳ Ｐゴシック" charset="0"/>
                <a:cs typeface="ＭＳ Ｐゴシック" charset="0"/>
              </a:rPr>
              <a:t> and </a:t>
            </a:r>
            <a:r>
              <a:rPr lang="en-GB" sz="2600" i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deposit money </a:t>
            </a:r>
            <a:r>
              <a:rPr lang="en-GB" sz="2600" i="1" dirty="0">
                <a:ea typeface="ＭＳ Ｐゴシック" charset="0"/>
                <a:cs typeface="ＭＳ Ｐゴシック" charset="0"/>
              </a:rPr>
              <a:t>after authentication. The </a:t>
            </a:r>
            <a:r>
              <a:rPr lang="en-GB" sz="2600" i="1" dirty="0">
                <a:solidFill>
                  <a:srgbClr val="A80000"/>
                </a:solidFill>
                <a:ea typeface="ＭＳ Ｐゴシック" charset="0"/>
                <a:cs typeface="ＭＳ Ｐゴシック" charset="0"/>
              </a:rPr>
              <a:t>dispenser</a:t>
            </a:r>
            <a:r>
              <a:rPr lang="en-GB" sz="2600" i="1" dirty="0">
                <a:ea typeface="ＭＳ Ｐゴシック" charset="0"/>
                <a:cs typeface="ＭＳ Ｐゴシック" charset="0"/>
              </a:rPr>
              <a:t> is </a:t>
            </a:r>
            <a:r>
              <a:rPr lang="en-GB" sz="2600" i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refilled </a:t>
            </a:r>
            <a:r>
              <a:rPr lang="en-GB" sz="2600" i="1" dirty="0">
                <a:ea typeface="ＭＳ Ｐゴシック" charset="0"/>
                <a:cs typeface="ＭＳ Ｐゴシック" charset="0"/>
              </a:rPr>
              <a:t>by a </a:t>
            </a:r>
            <a:r>
              <a:rPr lang="en-GB" sz="2600" i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maintenance operator </a:t>
            </a:r>
            <a:r>
              <a:rPr lang="en-GB" sz="2600" i="1" dirty="0">
                <a:ea typeface="ＭＳ Ｐゴシック" charset="0"/>
                <a:cs typeface="ＭＳ Ｐゴシック" charset="0"/>
              </a:rPr>
              <a:t>who also </a:t>
            </a:r>
            <a:r>
              <a:rPr lang="en-GB" sz="2600" i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retrieves the money </a:t>
            </a:r>
            <a:r>
              <a:rPr lang="en-GB" sz="2600" i="1" dirty="0">
                <a:ea typeface="ＭＳ Ｐゴシック" charset="0"/>
                <a:cs typeface="ＭＳ Ｐゴシック" charset="0"/>
              </a:rPr>
              <a:t>that has been deposited.</a:t>
            </a:r>
          </a:p>
          <a:p>
            <a:pPr>
              <a:buFontTx/>
              <a:buNone/>
            </a:pPr>
            <a:r>
              <a:rPr lang="en-GB" sz="2600" dirty="0">
                <a:ea typeface="ＭＳ Ｐゴシック" charset="0"/>
                <a:cs typeface="ＭＳ Ｐゴシック" charset="0"/>
              </a:rPr>
              <a:t>Identify and name the actors!</a:t>
            </a:r>
          </a:p>
          <a:p>
            <a:pPr>
              <a:buFontTx/>
              <a:buNone/>
            </a:pPr>
            <a:endParaRPr lang="en-GB" sz="2600" i="1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GB" sz="26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04863"/>
      </p:ext>
    </p:extLst>
  </p:cSld>
  <p:clrMapOvr>
    <a:masterClrMapping/>
  </p:clrMapOvr>
  <p:transition spd="slow"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776D-62E2-47FC-E7D6-05C63682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Actors in ATM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F515-963B-C6A3-294F-4B44F0EE0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516859"/>
            <a:ext cx="7010400" cy="12433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Card holder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C02FCF-52E7-53A8-06FD-C512B7BB410E}"/>
              </a:ext>
            </a:extLst>
          </p:cNvPr>
          <p:cNvSpPr txBox="1">
            <a:spLocks/>
          </p:cNvSpPr>
          <p:nvPr/>
        </p:nvSpPr>
        <p:spPr bwMode="auto">
          <a:xfrm>
            <a:off x="976699" y="2236938"/>
            <a:ext cx="3456384" cy="52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28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1pPr>
            <a:lvl2pPr marL="1146175" indent="-473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0000"/>
              </a:buClr>
              <a:buSzPct val="80000"/>
              <a:buFont typeface="Arial"/>
              <a:buChar char="•"/>
              <a:defRPr sz="24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2pPr>
            <a:lvl3pPr marL="2327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2632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Tx/>
              <a:buChar char="–"/>
              <a:defRPr sz="1800" b="0" i="0" baseline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3051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0" i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3508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6pPr>
            <a:lvl7pPr marL="396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7pPr>
            <a:lvl8pPr marL="44227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8pPr>
            <a:lvl9pPr marL="4879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9pPr>
          </a:lstStyle>
          <a:p>
            <a:r>
              <a:rPr lang="en-GB" sz="28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Bank customers</a:t>
            </a:r>
            <a:endParaRPr lang="en-GB" i="1" dirty="0">
              <a:solidFill>
                <a:srgbClr val="00B050"/>
              </a:solidFill>
              <a:ea typeface="ＭＳ Ｐゴシック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1097CC-82D5-D588-F62B-071DD53F1B3D}"/>
              </a:ext>
            </a:extLst>
          </p:cNvPr>
          <p:cNvSpPr txBox="1"/>
          <p:nvPr/>
        </p:nvSpPr>
        <p:spPr>
          <a:xfrm>
            <a:off x="1331640" y="3933056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about </a:t>
            </a:r>
            <a:r>
              <a:rPr lang="en-GB" sz="2400" i="1" dirty="0">
                <a:solidFill>
                  <a:srgbClr val="A80000"/>
                </a:solidFill>
                <a:ea typeface="ＭＳ Ｐゴシック" charset="0"/>
                <a:cs typeface="ＭＳ Ｐゴシック" charset="0"/>
              </a:rPr>
              <a:t>dispenser? </a:t>
            </a:r>
            <a:r>
              <a:rPr lang="en-GB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049158-D29B-5D8F-88D9-AB0B9E22836D}"/>
              </a:ext>
            </a:extLst>
          </p:cNvPr>
          <p:cNvSpPr txBox="1"/>
          <p:nvPr/>
        </p:nvSpPr>
        <p:spPr>
          <a:xfrm>
            <a:off x="3172943" y="4509120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Bank?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5BDB2E-0EBA-B49A-1BEC-2568AB64F95C}"/>
              </a:ext>
            </a:extLst>
          </p:cNvPr>
          <p:cNvSpPr txBox="1">
            <a:spLocks/>
          </p:cNvSpPr>
          <p:nvPr/>
        </p:nvSpPr>
        <p:spPr bwMode="auto">
          <a:xfrm>
            <a:off x="971600" y="2957018"/>
            <a:ext cx="3456384" cy="52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28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1pPr>
            <a:lvl2pPr marL="1146175" indent="-473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0000"/>
              </a:buClr>
              <a:buSzPct val="80000"/>
              <a:buFont typeface="Arial"/>
              <a:buChar char="•"/>
              <a:defRPr sz="24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2pPr>
            <a:lvl3pPr marL="2327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2632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Tx/>
              <a:buChar char="–"/>
              <a:defRPr sz="1800" b="0" i="0" baseline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3051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0" i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3508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6pPr>
            <a:lvl7pPr marL="396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7pPr>
            <a:lvl8pPr marL="44227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8pPr>
            <a:lvl9pPr marL="4879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>
                <a:solidFill>
                  <a:srgbClr val="FF0000"/>
                </a:solidFill>
                <a:latin typeface="+mn-lt"/>
                <a:ea typeface="ＭＳ Ｐゴシック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3420445140"/>
      </p:ext>
    </p:extLst>
  </p:cSld>
  <p:clrMapOvr>
    <a:masterClrMapping/>
  </p:clrMapOvr>
  <p:transition spd="slow"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8143056" cy="4680520"/>
          </a:xfrm>
        </p:spPr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Describe the </a:t>
            </a:r>
            <a:r>
              <a:rPr lang="en-GB" b="1" dirty="0">
                <a:ea typeface="ＭＳ Ｐゴシック" charset="0"/>
                <a:cs typeface="ＭＳ Ｐゴシック" charset="0"/>
              </a:rPr>
              <a:t>functionality</a:t>
            </a:r>
            <a:r>
              <a:rPr lang="en-GB" dirty="0">
                <a:ea typeface="ＭＳ Ｐゴシック" charset="0"/>
                <a:cs typeface="ＭＳ Ｐゴシック" charset="0"/>
              </a:rPr>
              <a:t> provided to the actors by the system. They show how a system can be used</a:t>
            </a:r>
          </a:p>
          <a:p>
            <a:r>
              <a:rPr lang="en-GB" b="1" dirty="0">
                <a:ea typeface="ＭＳ Ｐゴシック" charset="0"/>
                <a:cs typeface="ＭＳ Ｐゴシック" charset="0"/>
              </a:rPr>
              <a:t>Which operations </a:t>
            </a:r>
            <a:r>
              <a:rPr lang="en-GB" dirty="0">
                <a:ea typeface="ＭＳ Ｐゴシック" charset="0"/>
                <a:cs typeface="ＭＳ Ｐゴシック" charset="0"/>
              </a:rPr>
              <a:t>can be performed </a:t>
            </a:r>
            <a:r>
              <a:rPr lang="en-GB" b="1" dirty="0">
                <a:ea typeface="ＭＳ Ｐゴシック" charset="0"/>
                <a:cs typeface="ＭＳ Ｐゴシック" charset="0"/>
              </a:rPr>
              <a:t>by which actors</a:t>
            </a:r>
            <a:r>
              <a:rPr lang="en-GB" dirty="0"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>
              <a:lnSpc>
                <a:spcPct val="90000"/>
              </a:lnSpc>
              <a:buClr>
                <a:srgbClr val="A80000"/>
              </a:buClr>
              <a:buSzPct val="99000"/>
              <a:buFont typeface="Wingdings" charset="0"/>
              <a:buChar char="§"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ea typeface="ＭＳ Ｐゴシック" charset="0"/>
                <a:cs typeface="ＭＳ Ｐゴシック" charset="0"/>
              </a:rPr>
              <a:t>Use Case </a:t>
            </a:r>
            <a:r>
              <a:rPr lang="en-US" dirty="0">
                <a:ea typeface="ＭＳ Ｐゴシック" charset="0"/>
                <a:cs typeface="ＭＳ Ｐゴシック" charset="0"/>
              </a:rPr>
              <a:t>should be a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complete task </a:t>
            </a:r>
            <a:r>
              <a:rPr lang="en-US" dirty="0">
                <a:ea typeface="ＭＳ Ｐゴシック" charset="0"/>
                <a:cs typeface="ＭＳ Ｐゴシック" charset="0"/>
              </a:rPr>
              <a:t>from an actor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s perspective</a:t>
            </a:r>
          </a:p>
          <a:p>
            <a:pPr eaLnBrk="1" hangingPunct="1">
              <a:lnSpc>
                <a:spcPct val="90000"/>
              </a:lnSpc>
              <a:buClr>
                <a:srgbClr val="A80000"/>
              </a:buClr>
              <a:buSzPct val="99000"/>
              <a:buFont typeface="Wingdings" charset="0"/>
              <a:buChar char="§"/>
            </a:pPr>
            <a:r>
              <a:rPr lang="en-US" dirty="0">
                <a:ea typeface="ＭＳ Ｐゴシック" charset="0"/>
                <a:cs typeface="ＭＳ Ｐゴシック" charset="0"/>
              </a:rPr>
              <a:t>A Use Case is a complete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‘</a:t>
            </a:r>
            <a:r>
              <a:rPr lang="en-US" dirty="0">
                <a:ea typeface="ＭＳ Ｐゴシック" charset="0"/>
                <a:cs typeface="ＭＳ Ｐゴシック" charset="0"/>
              </a:rPr>
              <a:t>processing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’</a:t>
            </a:r>
            <a:r>
              <a:rPr lang="en-US" dirty="0">
                <a:ea typeface="ＭＳ Ｐゴシック" charset="0"/>
                <a:cs typeface="ＭＳ Ｐゴシック" charset="0"/>
              </a:rPr>
              <a:t> unit</a:t>
            </a:r>
          </a:p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05240"/>
      </p:ext>
    </p:extLst>
  </p:cSld>
  <p:clrMapOvr>
    <a:masterClrMapping/>
  </p:clrMapOvr>
  <p:transition spd="slow"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Identifying Use Cases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600200" y="1556792"/>
            <a:ext cx="7010400" cy="1008112"/>
          </a:xfrm>
        </p:spPr>
        <p:txBody>
          <a:bodyPr/>
          <a:lstStyle/>
          <a:p>
            <a:r>
              <a:rPr lang="en-GB">
                <a:ea typeface="ＭＳ Ｐゴシック" charset="0"/>
                <a:cs typeface="ＭＳ Ｐゴシック" charset="0"/>
              </a:rPr>
              <a:t>Analyse the text</a:t>
            </a:r>
          </a:p>
          <a:p>
            <a:r>
              <a:rPr lang="en-GB">
                <a:ea typeface="ＭＳ Ｐゴシック" charset="0"/>
                <a:cs typeface="ＭＳ Ｐゴシック" charset="0"/>
              </a:rPr>
              <a:t>How can actors use the system?</a:t>
            </a:r>
          </a:p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93167-DCDD-5427-A3B3-F0142C629353}"/>
              </a:ext>
            </a:extLst>
          </p:cNvPr>
          <p:cNvSpPr txBox="1"/>
          <p:nvPr/>
        </p:nvSpPr>
        <p:spPr>
          <a:xfrm>
            <a:off x="1043608" y="2769809"/>
            <a:ext cx="746797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5763" marR="0" lvl="0" indent="-3857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GB" sz="2600" b="0" i="1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libri"/>
                <a:ea typeface="ＭＳ Ｐゴシック" charset="0"/>
                <a:cs typeface="ＭＳ Ｐゴシック" charset="0"/>
              </a:rPr>
              <a:t>A card holder can withdraw money from the cash dispenser. To do so he/she has to authenticate to the system. Bank customers can consult their account balance and deposit money after authentication. The dispenser is refilled by a maintenance operator who also retrieves the money that has been deposited.</a:t>
            </a:r>
          </a:p>
        </p:txBody>
      </p:sp>
    </p:spTree>
    <p:extLst>
      <p:ext uri="{BB962C8B-B14F-4D97-AF65-F5344CB8AC3E}">
        <p14:creationId xmlns:p14="http://schemas.microsoft.com/office/powerpoint/2010/main" val="2666191500"/>
      </p:ext>
    </p:extLst>
  </p:cSld>
  <p:clrMapOvr>
    <a:masterClrMapping/>
  </p:clrMapOvr>
  <p:transition spd="slow"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776D-62E2-47FC-E7D6-05C63682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Actors in ATM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F515-963B-C6A3-294F-4B44F0EE0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5" y="1503551"/>
            <a:ext cx="7010400" cy="1243300"/>
          </a:xfrm>
        </p:spPr>
        <p:txBody>
          <a:bodyPr/>
          <a:lstStyle/>
          <a:p>
            <a:r>
              <a:rPr lang="en-GB" dirty="0"/>
              <a:t>Card holder </a:t>
            </a:r>
            <a:r>
              <a:rPr lang="en-GB" i="1" dirty="0">
                <a:solidFill>
                  <a:srgbClr val="00B050"/>
                </a:solidFill>
                <a:ea typeface="ＭＳ Ｐゴシック" charset="0"/>
              </a:rPr>
              <a:t>(</a:t>
            </a:r>
            <a:r>
              <a:rPr lang="en-GB" sz="2800" i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withdraw money)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D2BB1-D04F-14B8-77A2-1CC7C221344A}"/>
              </a:ext>
            </a:extLst>
          </p:cNvPr>
          <p:cNvSpPr txBox="1"/>
          <p:nvPr/>
        </p:nvSpPr>
        <p:spPr>
          <a:xfrm>
            <a:off x="3131840" y="2015818"/>
            <a:ext cx="4577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1" dirty="0">
                <a:solidFill>
                  <a:srgbClr val="00B050"/>
                </a:solidFill>
                <a:latin typeface="+mn-lt"/>
                <a:ea typeface="ＭＳ Ｐゴシック" charset="0"/>
              </a:rPr>
              <a:t>(authenticate)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C02FCF-52E7-53A8-06FD-C512B7BB410E}"/>
              </a:ext>
            </a:extLst>
          </p:cNvPr>
          <p:cNvSpPr txBox="1">
            <a:spLocks/>
          </p:cNvSpPr>
          <p:nvPr/>
        </p:nvSpPr>
        <p:spPr bwMode="auto">
          <a:xfrm>
            <a:off x="971600" y="2632133"/>
            <a:ext cx="7010400" cy="158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28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1pPr>
            <a:lvl2pPr marL="1146175" indent="-473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0000"/>
              </a:buClr>
              <a:buSzPct val="80000"/>
              <a:buFont typeface="Arial"/>
              <a:buChar char="•"/>
              <a:defRPr sz="24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2pPr>
            <a:lvl3pPr marL="2327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2632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Tx/>
              <a:buChar char="–"/>
              <a:defRPr sz="1800" b="0" i="0" baseline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3051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0" i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3508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6pPr>
            <a:lvl7pPr marL="396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7pPr>
            <a:lvl8pPr marL="44227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8pPr>
            <a:lvl9pPr marL="4879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9pPr>
          </a:lstStyle>
          <a:p>
            <a:r>
              <a:rPr lang="en-GB" sz="28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Bank customers </a:t>
            </a:r>
            <a:r>
              <a:rPr lang="en-GB" i="1" kern="0" dirty="0">
                <a:solidFill>
                  <a:srgbClr val="00B050"/>
                </a:solidFill>
                <a:ea typeface="ＭＳ Ｐゴシック" charset="0"/>
              </a:rPr>
              <a:t>(</a:t>
            </a:r>
            <a:r>
              <a:rPr lang="en-GB" sz="2800" i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consult balance</a:t>
            </a:r>
            <a:r>
              <a:rPr lang="en-GB" i="1" kern="0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)</a:t>
            </a:r>
          </a:p>
          <a:p>
            <a:pPr marL="0" indent="0">
              <a:buNone/>
            </a:pPr>
            <a:r>
              <a:rPr lang="en-GB" sz="2800" i="1" dirty="0">
                <a:solidFill>
                  <a:srgbClr val="00B050"/>
                </a:solidFill>
                <a:ea typeface="ＭＳ Ｐゴシック" charset="0"/>
                <a:cs typeface="ＭＳ Ｐゴシック" charset="0"/>
              </a:rPr>
              <a:t> 			(deposit money)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  <a:ea typeface="ＭＳ Ｐゴシック" charset="0"/>
              </a:rPr>
              <a:t>			(authenticate)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58B6C-AF14-AE8A-4680-1E654D060FA5}"/>
              </a:ext>
            </a:extLst>
          </p:cNvPr>
          <p:cNvSpPr txBox="1"/>
          <p:nvPr/>
        </p:nvSpPr>
        <p:spPr>
          <a:xfrm>
            <a:off x="971600" y="4304131"/>
            <a:ext cx="19442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dirty="0">
                <a:solidFill>
                  <a:srgbClr val="FF0000"/>
                </a:solidFill>
                <a:latin typeface="+mn-lt"/>
                <a:ea typeface="ＭＳ Ｐゴシック" charset="0"/>
              </a:rPr>
              <a:t>Operator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F7FC6-B578-4413-B3EB-9A98A70E168E}"/>
              </a:ext>
            </a:extLst>
          </p:cNvPr>
          <p:cNvSpPr txBox="1"/>
          <p:nvPr/>
        </p:nvSpPr>
        <p:spPr>
          <a:xfrm>
            <a:off x="3756720" y="4236897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1" dirty="0">
                <a:solidFill>
                  <a:srgbClr val="00B050"/>
                </a:solidFill>
                <a:latin typeface="+mn-lt"/>
                <a:ea typeface="ＭＳ Ｐゴシック" charset="0"/>
              </a:rPr>
              <a:t>(Maintenance)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D3B7E-A6CE-E094-3DD6-906423EC7A5F}"/>
              </a:ext>
            </a:extLst>
          </p:cNvPr>
          <p:cNvSpPr txBox="1"/>
          <p:nvPr/>
        </p:nvSpPr>
        <p:spPr>
          <a:xfrm>
            <a:off x="3767111" y="4723105"/>
            <a:ext cx="4515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1" dirty="0">
                <a:solidFill>
                  <a:srgbClr val="00B050"/>
                </a:solidFill>
                <a:latin typeface="+mn-lt"/>
                <a:ea typeface="ＭＳ Ｐゴシック" charset="0"/>
              </a:rPr>
              <a:t>(Refill)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8366E-5C43-AC1E-F18F-05968BC19B33}"/>
              </a:ext>
            </a:extLst>
          </p:cNvPr>
          <p:cNvSpPr txBox="1"/>
          <p:nvPr/>
        </p:nvSpPr>
        <p:spPr>
          <a:xfrm>
            <a:off x="3736860" y="5208229"/>
            <a:ext cx="2880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1" dirty="0">
                <a:solidFill>
                  <a:srgbClr val="00B050"/>
                </a:solidFill>
                <a:latin typeface="+mn-lt"/>
                <a:ea typeface="ＭＳ Ｐゴシック" charset="0"/>
              </a:rPr>
              <a:t>(Retrieves money) </a:t>
            </a:r>
          </a:p>
        </p:txBody>
      </p:sp>
    </p:spTree>
    <p:extLst>
      <p:ext uri="{BB962C8B-B14F-4D97-AF65-F5344CB8AC3E}">
        <p14:creationId xmlns:p14="http://schemas.microsoft.com/office/powerpoint/2010/main" val="2401052421"/>
      </p:ext>
    </p:extLst>
  </p:cSld>
  <p:clrMapOvr>
    <a:masterClrMapping/>
  </p:clrMapOvr>
  <p:transition spd="slow"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Use Case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619137" y="620688"/>
            <a:ext cx="7010400" cy="685800"/>
          </a:xfrm>
        </p:spPr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Use Case Diagrams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04570" y="1556792"/>
            <a:ext cx="7855024" cy="4680520"/>
          </a:xfrm>
        </p:spPr>
        <p:txBody>
          <a:bodyPr/>
          <a:lstStyle/>
          <a:p>
            <a:r>
              <a:rPr lang="en-GB" b="1" dirty="0">
                <a:ea typeface="ＭＳ Ｐゴシック" charset="0"/>
                <a:cs typeface="ＭＳ Ｐゴシック" charset="0"/>
              </a:rPr>
              <a:t>Graphical representation</a:t>
            </a:r>
            <a:r>
              <a:rPr lang="en-GB" dirty="0">
                <a:ea typeface="ＭＳ Ｐゴシック" charset="0"/>
                <a:cs typeface="ＭＳ Ｐゴシック" charset="0"/>
              </a:rPr>
              <a:t> of use cases</a:t>
            </a:r>
          </a:p>
          <a:p>
            <a:r>
              <a:rPr lang="en-GB" dirty="0">
                <a:ea typeface="ＭＳ Ｐゴシック" charset="0"/>
                <a:cs typeface="ＭＳ Ｐゴシック" charset="0"/>
              </a:rPr>
              <a:t>Show </a:t>
            </a:r>
            <a:r>
              <a:rPr lang="en-GB" b="1" dirty="0">
                <a:ea typeface="ＭＳ Ｐゴシック" charset="0"/>
                <a:cs typeface="ＭＳ Ｐゴシック" charset="0"/>
              </a:rPr>
              <a:t>actors</a:t>
            </a:r>
            <a:r>
              <a:rPr lang="en-GB" dirty="0">
                <a:ea typeface="ＭＳ Ｐゴシック" charset="0"/>
                <a:cs typeface="ＭＳ Ｐゴシック" charset="0"/>
              </a:rPr>
              <a:t>, </a:t>
            </a:r>
            <a:r>
              <a:rPr lang="en-GB" b="1" dirty="0">
                <a:ea typeface="ＭＳ Ｐゴシック" charset="0"/>
                <a:cs typeface="ＭＳ Ｐゴシック" charset="0"/>
              </a:rPr>
              <a:t>use cases</a:t>
            </a:r>
            <a:r>
              <a:rPr lang="en-GB" dirty="0">
                <a:ea typeface="ＭＳ Ｐゴシック" charset="0"/>
                <a:cs typeface="ＭＳ Ｐゴシック" charset="0"/>
              </a:rPr>
              <a:t> and </a:t>
            </a:r>
            <a:r>
              <a:rPr lang="en-GB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relationships</a:t>
            </a:r>
            <a:r>
              <a:rPr lang="en-GB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GB" dirty="0">
                <a:ea typeface="ＭＳ Ｐゴシック" charset="0"/>
                <a:cs typeface="ＭＳ Ｐゴシック" charset="0"/>
              </a:rPr>
              <a:t>between them</a:t>
            </a:r>
          </a:p>
          <a:p>
            <a:r>
              <a:rPr lang="en-GB" dirty="0">
                <a:ea typeface="ＭＳ Ｐゴシック" charset="0"/>
                <a:cs typeface="ＭＳ Ｐゴシック" charset="0"/>
              </a:rPr>
              <a:t>Also shows </a:t>
            </a:r>
            <a:r>
              <a:rPr lang="en-GB" b="1" dirty="0">
                <a:ea typeface="ＭＳ Ｐゴシック" charset="0"/>
                <a:cs typeface="ＭＳ Ｐゴシック" charset="0"/>
              </a:rPr>
              <a:t>system boundaries</a:t>
            </a:r>
          </a:p>
          <a:p>
            <a:r>
              <a:rPr lang="en-GB" dirty="0">
                <a:ea typeface="ＭＳ Ｐゴシック" charset="0"/>
                <a:cs typeface="ＭＳ Ｐゴシック" charset="0"/>
              </a:rPr>
              <a:t>Which actors carry out which use cases</a:t>
            </a:r>
          </a:p>
          <a:p>
            <a:r>
              <a:rPr lang="en-GB" dirty="0">
                <a:ea typeface="ＭＳ Ｐゴシック" charset="0"/>
                <a:cs typeface="ＭＳ Ｐゴシック" charset="0"/>
              </a:rPr>
              <a:t>Which use cases </a:t>
            </a:r>
            <a:r>
              <a:rPr lang="en-GB" b="1" dirty="0">
                <a:ea typeface="ＭＳ Ｐゴシック" charset="0"/>
                <a:cs typeface="ＭＳ Ｐゴシック" charset="0"/>
              </a:rPr>
              <a:t>include</a:t>
            </a:r>
            <a:r>
              <a:rPr lang="en-GB" dirty="0">
                <a:ea typeface="ＭＳ Ｐゴシック" charset="0"/>
                <a:cs typeface="ＭＳ Ｐゴシック" charset="0"/>
              </a:rPr>
              <a:t> or </a:t>
            </a:r>
            <a:r>
              <a:rPr lang="en-GB" b="1" dirty="0">
                <a:ea typeface="ＭＳ Ｐゴシック" charset="0"/>
                <a:cs typeface="ＭＳ Ｐゴシック" charset="0"/>
              </a:rPr>
              <a:t>extend</a:t>
            </a:r>
            <a:r>
              <a:rPr lang="en-GB" dirty="0">
                <a:ea typeface="ＭＳ Ｐゴシック" charset="0"/>
                <a:cs typeface="ＭＳ Ｐゴシック" charset="0"/>
              </a:rPr>
              <a:t> other use cases</a:t>
            </a:r>
          </a:p>
          <a:p>
            <a:r>
              <a:rPr lang="en-GB" b="1" dirty="0">
                <a:ea typeface="ＭＳ Ｐゴシック" charset="0"/>
                <a:cs typeface="ＭＳ Ｐゴシック" charset="0"/>
              </a:rPr>
              <a:t>Relation between actors (Inheritance)</a:t>
            </a:r>
          </a:p>
        </p:txBody>
      </p:sp>
    </p:spTree>
    <p:extLst>
      <p:ext uri="{BB962C8B-B14F-4D97-AF65-F5344CB8AC3E}">
        <p14:creationId xmlns:p14="http://schemas.microsoft.com/office/powerpoint/2010/main" val="1141218110"/>
      </p:ext>
    </p:extLst>
  </p:cSld>
  <p:clrMapOvr>
    <a:masterClrMapping/>
  </p:clrMapOvr>
  <p:transition spd="slow">
    <p:zoom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FD05-A83C-46F9-9EEE-4F082047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components of UCD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077B-5DBF-4F9D-93F3-91BDA737D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556791"/>
            <a:ext cx="7292280" cy="4824537"/>
          </a:xfrm>
        </p:spPr>
        <p:txBody>
          <a:bodyPr/>
          <a:lstStyle/>
          <a:p>
            <a:r>
              <a:rPr lang="en-GB" dirty="0"/>
              <a:t>Systems</a:t>
            </a:r>
          </a:p>
          <a:p>
            <a:endParaRPr lang="en-GB" dirty="0"/>
          </a:p>
          <a:p>
            <a:r>
              <a:rPr lang="en-GB" dirty="0"/>
              <a:t>Actors</a:t>
            </a:r>
          </a:p>
          <a:p>
            <a:endParaRPr lang="en-GB" dirty="0"/>
          </a:p>
          <a:p>
            <a:r>
              <a:rPr lang="en-GB" dirty="0"/>
              <a:t>User cases</a:t>
            </a:r>
          </a:p>
          <a:p>
            <a:r>
              <a:rPr lang="en-GB" dirty="0"/>
              <a:t>Relationships </a:t>
            </a:r>
          </a:p>
          <a:p>
            <a:pPr lvl="1"/>
            <a:r>
              <a:rPr lang="en-GB" dirty="0">
                <a:ea typeface="ＭＳ Ｐゴシック" charset="0"/>
                <a:cs typeface="ＭＳ Ｐゴシック" charset="0"/>
              </a:rPr>
              <a:t>Association</a:t>
            </a:r>
          </a:p>
          <a:p>
            <a:pPr lvl="1"/>
            <a:r>
              <a:rPr lang="en-GB" dirty="0">
                <a:ea typeface="ＭＳ Ｐゴシック" charset="0"/>
                <a:cs typeface="ＭＳ Ｐゴシック" charset="0"/>
              </a:rPr>
              <a:t>Include </a:t>
            </a:r>
          </a:p>
          <a:p>
            <a:pPr lvl="1"/>
            <a:r>
              <a:rPr lang="en-GB" dirty="0">
                <a:ea typeface="ＭＳ Ｐゴシック" charset="0"/>
                <a:cs typeface="ＭＳ Ｐゴシック" charset="0"/>
              </a:rPr>
              <a:t>Extend</a:t>
            </a:r>
          </a:p>
          <a:p>
            <a:pPr lvl="1"/>
            <a:r>
              <a:rPr lang="en-GB" dirty="0">
                <a:ea typeface="ＭＳ Ｐゴシック" charset="0"/>
                <a:cs typeface="ＭＳ Ｐゴシック" charset="0"/>
              </a:rPr>
              <a:t>Generalisation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2C454D-1D2A-4003-B23A-2E03614D6239}"/>
              </a:ext>
            </a:extLst>
          </p:cNvPr>
          <p:cNvSpPr/>
          <p:nvPr/>
        </p:nvSpPr>
        <p:spPr bwMode="auto">
          <a:xfrm>
            <a:off x="5270195" y="1465553"/>
            <a:ext cx="1080120" cy="1296144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EE6BF-AE9E-4CDF-AB0E-430FF3350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516327"/>
            <a:ext cx="583573" cy="91704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B39B5E3-5ACF-4CD5-9662-1BE48264D0DE}"/>
              </a:ext>
            </a:extLst>
          </p:cNvPr>
          <p:cNvSpPr/>
          <p:nvPr/>
        </p:nvSpPr>
        <p:spPr bwMode="auto">
          <a:xfrm>
            <a:off x="5293743" y="3587162"/>
            <a:ext cx="1584176" cy="685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00" b="1" i="0" u="none" strike="noStrike" cap="none" normalizeH="0" baseline="0">
              <a:ln>
                <a:noFill/>
              </a:ln>
              <a:noFill/>
              <a:effectLst/>
              <a:latin typeface="Tahoma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48BEF1-B088-4092-B431-D5A5AC95E85D}"/>
              </a:ext>
            </a:extLst>
          </p:cNvPr>
          <p:cNvCxnSpPr/>
          <p:nvPr/>
        </p:nvCxnSpPr>
        <p:spPr bwMode="auto">
          <a:xfrm>
            <a:off x="5148064" y="5301208"/>
            <a:ext cx="2287410" cy="0"/>
          </a:xfrm>
          <a:prstGeom prst="straightConnector1">
            <a:avLst/>
          </a:prstGeom>
          <a:solidFill>
            <a:srgbClr val="EAEAEA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CA6782-8719-A5CF-6C8C-18CA8385DD6F}"/>
              </a:ext>
            </a:extLst>
          </p:cNvPr>
          <p:cNvCxnSpPr/>
          <p:nvPr/>
        </p:nvCxnSpPr>
        <p:spPr bwMode="auto">
          <a:xfrm>
            <a:off x="5148064" y="4797152"/>
            <a:ext cx="22322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E5D84B-5A64-9C9C-D2A2-EAA676A83CB4}"/>
              </a:ext>
            </a:extLst>
          </p:cNvPr>
          <p:cNvCxnSpPr>
            <a:cxnSpLocks/>
          </p:cNvCxnSpPr>
          <p:nvPr/>
        </p:nvCxnSpPr>
        <p:spPr bwMode="auto">
          <a:xfrm flipH="1">
            <a:off x="5093098" y="5661248"/>
            <a:ext cx="2342376" cy="0"/>
          </a:xfrm>
          <a:prstGeom prst="straightConnector1">
            <a:avLst/>
          </a:prstGeom>
          <a:solidFill>
            <a:srgbClr val="EAEAEA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40780337"/>
      </p:ext>
    </p:extLst>
  </p:cSld>
  <p:clrMapOvr>
    <a:masterClrMapping/>
  </p:clrMapOvr>
  <p:transition spd="slow"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and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1800" y="1556792"/>
            <a:ext cx="5838800" cy="4680520"/>
          </a:xfrm>
        </p:spPr>
        <p:txBody>
          <a:bodyPr/>
          <a:lstStyle/>
          <a:p>
            <a:r>
              <a:rPr lang="en-GB" b="0" dirty="0">
                <a:effectLst/>
                <a:latin typeface="Roboto" panose="02000000000000000000" pitchFamily="2" charset="0"/>
              </a:rPr>
              <a:t>A system is whatever you’re developing.</a:t>
            </a:r>
          </a:p>
          <a:p>
            <a:r>
              <a:rPr lang="en-GB" b="0" dirty="0">
                <a:effectLst/>
                <a:latin typeface="Roboto" panose="02000000000000000000" pitchFamily="2" charset="0"/>
              </a:rPr>
              <a:t>It could be a website, a software component, a business process, an app, or any number of other things.</a:t>
            </a:r>
          </a:p>
          <a:p>
            <a:r>
              <a:rPr lang="en-US" dirty="0"/>
              <a:t>Describes what’s </a:t>
            </a:r>
            <a:r>
              <a:rPr lang="en-US" b="1" dirty="0"/>
              <a:t>internal</a:t>
            </a:r>
            <a:r>
              <a:rPr lang="en-US" dirty="0"/>
              <a:t> and </a:t>
            </a:r>
            <a:r>
              <a:rPr lang="en-US" b="1" dirty="0"/>
              <a:t>external</a:t>
            </a:r>
            <a:r>
              <a:rPr lang="en-US" dirty="0"/>
              <a:t> to the system</a:t>
            </a:r>
          </a:p>
          <a:p>
            <a:r>
              <a:rPr lang="en-US" dirty="0"/>
              <a:t>Depicted by a </a:t>
            </a:r>
            <a:r>
              <a:rPr lang="en-US" b="1" dirty="0"/>
              <a:t>rectangle</a:t>
            </a:r>
            <a:r>
              <a:rPr lang="en-US" dirty="0"/>
              <a:t> and the </a:t>
            </a:r>
            <a:r>
              <a:rPr lang="en-US" b="1" dirty="0"/>
              <a:t>system’s name</a:t>
            </a:r>
          </a:p>
          <a:p>
            <a:endParaRPr lang="en-US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7504" y="2708920"/>
            <a:ext cx="2376264" cy="1944216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755332"/>
            <a:ext cx="80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663714697"/>
      </p:ext>
    </p:extLst>
  </p:cSld>
  <p:clrMapOvr>
    <a:masterClrMapping/>
  </p:clrMapOvr>
  <p:transition spd="slow">
    <p:zoom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15AF82-F875-4A7D-8051-510991A03FC0}"/>
              </a:ext>
            </a:extLst>
          </p:cNvPr>
          <p:cNvSpPr/>
          <p:nvPr/>
        </p:nvSpPr>
        <p:spPr bwMode="auto">
          <a:xfrm>
            <a:off x="2761258" y="3585991"/>
            <a:ext cx="3888430" cy="1626498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591295" y="641078"/>
            <a:ext cx="7010400" cy="685800"/>
          </a:xfrm>
        </p:spPr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Actors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172369" y="4371529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681831" y="4677916"/>
            <a:ext cx="9826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845344" y="3941316"/>
            <a:ext cx="655637" cy="43021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H="1">
            <a:off x="764381" y="4923979"/>
            <a:ext cx="407988" cy="490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172369" y="4923979"/>
            <a:ext cx="409575" cy="490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11414" y="5449375"/>
            <a:ext cx="1673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400" dirty="0"/>
              <a:t>Customer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2958753" y="3642348"/>
            <a:ext cx="670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000" b="0" dirty="0"/>
              <a:t>ATM</a:t>
            </a:r>
          </a:p>
        </p:txBody>
      </p:sp>
      <p:sp>
        <p:nvSpPr>
          <p:cNvPr id="33817" name="Line 27"/>
          <p:cNvSpPr>
            <a:spLocks noChangeShapeType="1"/>
          </p:cNvSpPr>
          <p:nvPr/>
        </p:nvSpPr>
        <p:spPr bwMode="auto">
          <a:xfrm>
            <a:off x="8216106" y="3363302"/>
            <a:ext cx="0" cy="51610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Line 28"/>
          <p:cNvSpPr>
            <a:spLocks noChangeShapeType="1"/>
          </p:cNvSpPr>
          <p:nvPr/>
        </p:nvSpPr>
        <p:spPr bwMode="auto">
          <a:xfrm>
            <a:off x="7725569" y="3633341"/>
            <a:ext cx="966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Oval 29"/>
          <p:cNvSpPr>
            <a:spLocks noChangeArrowheads="1"/>
          </p:cNvSpPr>
          <p:nvPr/>
        </p:nvSpPr>
        <p:spPr bwMode="auto">
          <a:xfrm>
            <a:off x="7889081" y="2925047"/>
            <a:ext cx="643359" cy="40190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20" name="Line 30"/>
          <p:cNvSpPr>
            <a:spLocks noChangeShapeType="1"/>
          </p:cNvSpPr>
          <p:nvPr/>
        </p:nvSpPr>
        <p:spPr bwMode="auto">
          <a:xfrm flipH="1">
            <a:off x="7806531" y="3911784"/>
            <a:ext cx="402880" cy="45974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31"/>
          <p:cNvSpPr>
            <a:spLocks noChangeShapeType="1"/>
          </p:cNvSpPr>
          <p:nvPr/>
        </p:nvSpPr>
        <p:spPr bwMode="auto">
          <a:xfrm>
            <a:off x="8216107" y="3911784"/>
            <a:ext cx="402880" cy="45974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Text Box 32"/>
          <p:cNvSpPr txBox="1">
            <a:spLocks noChangeArrowheads="1"/>
          </p:cNvSpPr>
          <p:nvPr/>
        </p:nvSpPr>
        <p:spPr bwMode="auto">
          <a:xfrm>
            <a:off x="7661956" y="4504084"/>
            <a:ext cx="963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400" dirty="0"/>
              <a:t>Bank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92982" y="3440765"/>
            <a:ext cx="877887" cy="401638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000" dirty="0"/>
              <a:t>Actor</a:t>
            </a:r>
            <a:endParaRPr lang="en-GB" sz="2400" dirty="0"/>
          </a:p>
        </p:txBody>
      </p: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7011193" y="2607023"/>
            <a:ext cx="877888" cy="401638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000" dirty="0"/>
              <a:t>Actor</a:t>
            </a:r>
            <a:endParaRPr lang="en-GB" sz="2400" dirty="0"/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2321719" y="3065523"/>
            <a:ext cx="2441575" cy="40005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000" dirty="0"/>
              <a:t>System Boundary</a:t>
            </a:r>
            <a:endParaRPr lang="en-GB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E264C-6009-4257-B262-5A4447DFD0E0}"/>
              </a:ext>
            </a:extLst>
          </p:cNvPr>
          <p:cNvSpPr txBox="1"/>
          <p:nvPr/>
        </p:nvSpPr>
        <p:spPr>
          <a:xfrm>
            <a:off x="299093" y="1454577"/>
            <a:ext cx="89284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 actor is someone or something that uses our system to achieve a goal. That could be a person, an organization, another system, or an external device.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C795F3-3CBF-40B1-BCEB-FB6C0404A543}"/>
              </a:ext>
            </a:extLst>
          </p:cNvPr>
          <p:cNvSpPr txBox="1"/>
          <p:nvPr/>
        </p:nvSpPr>
        <p:spPr>
          <a:xfrm>
            <a:off x="2051720" y="5396543"/>
            <a:ext cx="6939081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A primary actor initiates the use of the system </a:t>
            </a:r>
            <a:r>
              <a:rPr lang="en-GB" sz="2000" b="0" dirty="0">
                <a:solidFill>
                  <a:srgbClr val="030303"/>
                </a:solidFill>
                <a:latin typeface="Roboto" panose="02000000000000000000" pitchFamily="2" charset="0"/>
              </a:rPr>
              <a:t>(left)</a:t>
            </a:r>
            <a:endParaRPr lang="en-GB" sz="2000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A secondary actor is more reactionary. </a:t>
            </a:r>
            <a:r>
              <a:rPr lang="en-GB" sz="2000" b="0" dirty="0">
                <a:solidFill>
                  <a:srgbClr val="030303"/>
                </a:solidFill>
                <a:latin typeface="Roboto" panose="02000000000000000000" pitchFamily="2" charset="0"/>
              </a:rPr>
              <a:t>(right)</a:t>
            </a:r>
            <a:endParaRPr lang="en-GB" sz="2000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6726767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General Software Development Tools</a:t>
            </a:r>
          </a:p>
          <a:p>
            <a:r>
              <a:rPr lang="de-DE" dirty="0"/>
              <a:t>The Unified Modelling Language (UML)</a:t>
            </a:r>
          </a:p>
          <a:p>
            <a:r>
              <a:rPr lang="de-DE" dirty="0"/>
              <a:t>System requirments determination</a:t>
            </a:r>
          </a:p>
          <a:p>
            <a:pPr lvl="1"/>
            <a:r>
              <a:rPr lang="de-DE" dirty="0"/>
              <a:t>Use Case Modelling</a:t>
            </a:r>
          </a:p>
          <a:p>
            <a:pPr lvl="1"/>
            <a:r>
              <a:rPr lang="de-DE" dirty="0"/>
              <a:t>Use Case Diagrams</a:t>
            </a:r>
          </a:p>
          <a:p>
            <a:pPr lvl="1"/>
            <a:r>
              <a:rPr lang="de-DE" dirty="0"/>
              <a:t>Use Case Documentation</a:t>
            </a:r>
            <a:endParaRPr lang="en-US" dirty="0"/>
          </a:p>
        </p:txBody>
      </p:sp>
    </p:spTree>
  </p:cSld>
  <p:clrMapOvr>
    <a:masterClrMapping/>
  </p:clrMapOvr>
  <p:transition spd="slow">
    <p:zoom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591295" y="641078"/>
            <a:ext cx="7010400" cy="685800"/>
          </a:xfrm>
        </p:spPr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Use Case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E264C-6009-4257-B262-5A4447DFD0E0}"/>
              </a:ext>
            </a:extLst>
          </p:cNvPr>
          <p:cNvSpPr txBox="1"/>
          <p:nvPr/>
        </p:nvSpPr>
        <p:spPr>
          <a:xfrm>
            <a:off x="500856" y="1527453"/>
            <a:ext cx="89284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Roboto" panose="02000000000000000000" pitchFamily="2" charset="0"/>
              </a:rPr>
              <a:t>A Use Case is depicted with this </a:t>
            </a:r>
            <a:r>
              <a:rPr lang="en-GB" dirty="0">
                <a:effectLst/>
                <a:latin typeface="Roboto" panose="02000000000000000000" pitchFamily="2" charset="0"/>
              </a:rPr>
              <a:t>oval </a:t>
            </a:r>
            <a:r>
              <a:rPr lang="en-GB" b="0" dirty="0">
                <a:effectLst/>
                <a:latin typeface="Roboto" panose="02000000000000000000" pitchFamily="2" charset="0"/>
              </a:rPr>
              <a:t>shape and it represents </a:t>
            </a:r>
            <a:r>
              <a:rPr lang="en-GB" dirty="0">
                <a:effectLst/>
                <a:latin typeface="Roboto" panose="02000000000000000000" pitchFamily="2" charset="0"/>
              </a:rPr>
              <a:t>an action that accomplishes some sort of task within the system</a:t>
            </a:r>
            <a:r>
              <a:rPr lang="en-GB" b="0" dirty="0">
                <a:effectLst/>
                <a:latin typeface="Roboto" panose="02000000000000000000" pitchFamily="2" charset="0"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130A8-6CD3-4F5A-9285-492C644D967C}"/>
              </a:ext>
            </a:extLst>
          </p:cNvPr>
          <p:cNvSpPr/>
          <p:nvPr/>
        </p:nvSpPr>
        <p:spPr bwMode="auto">
          <a:xfrm>
            <a:off x="2237961" y="2980446"/>
            <a:ext cx="3120866" cy="3716933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AF916F-0672-473A-BBA2-B44B5BF0849F}"/>
              </a:ext>
            </a:extLst>
          </p:cNvPr>
          <p:cNvGrpSpPr/>
          <p:nvPr/>
        </p:nvGrpSpPr>
        <p:grpSpPr>
          <a:xfrm>
            <a:off x="724885" y="3642824"/>
            <a:ext cx="612899" cy="1514368"/>
            <a:chOff x="574725" y="3936344"/>
            <a:chExt cx="728856" cy="1473200"/>
          </a:xfrm>
        </p:grpSpPr>
        <p:sp>
          <p:nvSpPr>
            <p:cNvPr id="24" name="Line 3">
              <a:extLst>
                <a:ext uri="{FF2B5EF4-FFF2-40B4-BE49-F238E27FC236}">
                  <a16:creationId xmlns:a16="http://schemas.microsoft.com/office/drawing/2014/main" id="{43DD7F8C-692E-40E1-9E07-455DD06BB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363" y="4366557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">
              <a:extLst>
                <a:ext uri="{FF2B5EF4-FFF2-40B4-BE49-F238E27FC236}">
                  <a16:creationId xmlns:a16="http://schemas.microsoft.com/office/drawing/2014/main" id="{3E87B984-DF90-4857-8F29-7F9D3BCBA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725" y="4514988"/>
              <a:ext cx="7288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4F8319F9-4AA7-48CE-A5FA-6B8E98A63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06" y="3936344"/>
              <a:ext cx="486296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4E1F03C6-92F3-4A9F-AD15-0F423E7C4D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6542" y="4919007"/>
              <a:ext cx="302611" cy="490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64DCB9F3-3696-442C-B7D1-DBFF7A91D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722" y="4858683"/>
              <a:ext cx="303788" cy="490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 Box 8">
            <a:extLst>
              <a:ext uri="{FF2B5EF4-FFF2-40B4-BE49-F238E27FC236}">
                <a16:creationId xmlns:a16="http://schemas.microsoft.com/office/drawing/2014/main" id="{7473715A-6E93-452E-99FD-70DEBDAF5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86" y="5279657"/>
            <a:ext cx="1673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400" dirty="0"/>
              <a:t>Customer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98F4BB3F-4F86-49DF-A3CA-E49C5E283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444" y="2967584"/>
            <a:ext cx="670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000" b="0" dirty="0"/>
              <a:t>ATM</a:t>
            </a:r>
          </a:p>
        </p:txBody>
      </p:sp>
      <p:sp>
        <p:nvSpPr>
          <p:cNvPr id="41" name="Text Box 20">
            <a:extLst>
              <a:ext uri="{FF2B5EF4-FFF2-40B4-BE49-F238E27FC236}">
                <a16:creationId xmlns:a16="http://schemas.microsoft.com/office/drawing/2014/main" id="{F26D57BC-C3A8-4C6F-9782-D8A6AEEE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" y="2900188"/>
            <a:ext cx="877887" cy="401638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000" dirty="0"/>
              <a:t>Actor</a:t>
            </a:r>
            <a:endParaRPr lang="en-GB" sz="2400" dirty="0"/>
          </a:p>
        </p:txBody>
      </p:sp>
      <p:sp>
        <p:nvSpPr>
          <p:cNvPr id="43" name="Text Box 20">
            <a:extLst>
              <a:ext uri="{FF2B5EF4-FFF2-40B4-BE49-F238E27FC236}">
                <a16:creationId xmlns:a16="http://schemas.microsoft.com/office/drawing/2014/main" id="{3DE829E8-AF65-4772-84F6-5F4314286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898" y="2468290"/>
            <a:ext cx="2441575" cy="40005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000" dirty="0"/>
              <a:t>System Boundary</a:t>
            </a:r>
            <a:endParaRPr lang="en-GB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E653E3-CCB7-42C5-9F94-65A6A6E051D0}"/>
              </a:ext>
            </a:extLst>
          </p:cNvPr>
          <p:cNvSpPr/>
          <p:nvPr/>
        </p:nvSpPr>
        <p:spPr bwMode="auto">
          <a:xfrm>
            <a:off x="2523359" y="3574597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Login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70DF900-EF50-4ECB-A61A-8B0F45AE2C1E}"/>
              </a:ext>
            </a:extLst>
          </p:cNvPr>
          <p:cNvSpPr/>
          <p:nvPr/>
        </p:nvSpPr>
        <p:spPr bwMode="auto">
          <a:xfrm>
            <a:off x="2868764" y="4404574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Check Balance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D1EB0D-E056-4D50-BB1B-7977506151AB}"/>
              </a:ext>
            </a:extLst>
          </p:cNvPr>
          <p:cNvSpPr/>
          <p:nvPr/>
        </p:nvSpPr>
        <p:spPr bwMode="auto">
          <a:xfrm>
            <a:off x="2847164" y="5251093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Transfer Fund</a:t>
            </a:r>
            <a:r>
              <a:rPr lang="en-GB" sz="1100" dirty="0"/>
              <a:t>s</a:t>
            </a:r>
            <a:endParaRPr kumimoji="0" lang="en-GB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EEDC6B-1E26-4445-9E0E-98AFCFD8D2A2}"/>
              </a:ext>
            </a:extLst>
          </p:cNvPr>
          <p:cNvSpPr/>
          <p:nvPr/>
        </p:nvSpPr>
        <p:spPr bwMode="auto">
          <a:xfrm>
            <a:off x="3484685" y="5920728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Make payment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72DE1-D2DE-4AD9-9B88-5258E6E2B4DF}"/>
              </a:ext>
            </a:extLst>
          </p:cNvPr>
          <p:cNvSpPr txBox="1"/>
          <p:nvPr/>
        </p:nvSpPr>
        <p:spPr>
          <a:xfrm>
            <a:off x="5826182" y="2967584"/>
            <a:ext cx="306629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Simple but Sufficiently descriptive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Starts with a verb and reinforces an action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a logical order when possible</a:t>
            </a:r>
          </a:p>
        </p:txBody>
      </p:sp>
    </p:spTree>
    <p:extLst>
      <p:ext uri="{BB962C8B-B14F-4D97-AF65-F5344CB8AC3E}">
        <p14:creationId xmlns:p14="http://schemas.microsoft.com/office/powerpoint/2010/main" val="162728713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3" grpId="0" animBg="1"/>
      <p:bldP spid="4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92832" y="548680"/>
            <a:ext cx="8234536" cy="792088"/>
          </a:xfrm>
        </p:spPr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Relationships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Association</a:t>
            </a:r>
          </a:p>
          <a:p>
            <a:r>
              <a:rPr lang="en-GB" dirty="0">
                <a:ea typeface="ＭＳ Ｐゴシック" charset="0"/>
                <a:cs typeface="ＭＳ Ｐゴシック" charset="0"/>
              </a:rPr>
              <a:t>Include </a:t>
            </a:r>
          </a:p>
          <a:p>
            <a:r>
              <a:rPr lang="en-GB" dirty="0">
                <a:ea typeface="ＭＳ Ｐゴシック" charset="0"/>
                <a:cs typeface="ＭＳ Ｐゴシック" charset="0"/>
              </a:rPr>
              <a:t>Extend</a:t>
            </a:r>
          </a:p>
          <a:p>
            <a:r>
              <a:rPr lang="en-GB" dirty="0">
                <a:ea typeface="ＭＳ Ｐゴシック" charset="0"/>
                <a:cs typeface="ＭＳ Ｐゴシック" charset="0"/>
              </a:rPr>
              <a:t>Generalisation / Inheritance</a:t>
            </a:r>
          </a:p>
          <a:p>
            <a:pPr marL="0" indent="0">
              <a:buNone/>
            </a:pPr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4419"/>
      </p:ext>
    </p:extLst>
  </p:cSld>
  <p:clrMapOvr>
    <a:masterClrMapping/>
  </p:clrMapOvr>
  <p:transition spd="slow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591295" y="641078"/>
            <a:ext cx="7010400" cy="685800"/>
          </a:xfrm>
        </p:spPr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Association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E264C-6009-4257-B262-5A4447DFD0E0}"/>
              </a:ext>
            </a:extLst>
          </p:cNvPr>
          <p:cNvSpPr txBox="1"/>
          <p:nvPr/>
        </p:nvSpPr>
        <p:spPr>
          <a:xfrm>
            <a:off x="424343" y="1474880"/>
            <a:ext cx="84249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Roboto" panose="02000000000000000000" pitchFamily="2" charset="0"/>
              </a:rPr>
              <a:t>An actor, by definition, is using our system to achieve a goal. So each actor </a:t>
            </a:r>
            <a:r>
              <a:rPr lang="en-GB" dirty="0">
                <a:effectLst/>
                <a:latin typeface="Roboto" panose="02000000000000000000" pitchFamily="2" charset="0"/>
              </a:rPr>
              <a:t>has to interact with at least one of the Use Cases </a:t>
            </a:r>
            <a:r>
              <a:rPr lang="en-GB" b="0" dirty="0">
                <a:effectLst/>
                <a:latin typeface="Roboto" panose="02000000000000000000" pitchFamily="2" charset="0"/>
              </a:rPr>
              <a:t>within our system.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130A8-6CD3-4F5A-9285-492C644D967C}"/>
              </a:ext>
            </a:extLst>
          </p:cNvPr>
          <p:cNvSpPr/>
          <p:nvPr/>
        </p:nvSpPr>
        <p:spPr bwMode="auto">
          <a:xfrm>
            <a:off x="2243702" y="2794480"/>
            <a:ext cx="3120866" cy="3716933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AF916F-0672-473A-BBA2-B44B5BF0849F}"/>
              </a:ext>
            </a:extLst>
          </p:cNvPr>
          <p:cNvGrpSpPr/>
          <p:nvPr/>
        </p:nvGrpSpPr>
        <p:grpSpPr>
          <a:xfrm>
            <a:off x="724885" y="3642824"/>
            <a:ext cx="612899" cy="1514368"/>
            <a:chOff x="574725" y="3936344"/>
            <a:chExt cx="728856" cy="1473200"/>
          </a:xfrm>
        </p:grpSpPr>
        <p:sp>
          <p:nvSpPr>
            <p:cNvPr id="24" name="Line 3">
              <a:extLst>
                <a:ext uri="{FF2B5EF4-FFF2-40B4-BE49-F238E27FC236}">
                  <a16:creationId xmlns:a16="http://schemas.microsoft.com/office/drawing/2014/main" id="{43DD7F8C-692E-40E1-9E07-455DD06BB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363" y="4366557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">
              <a:extLst>
                <a:ext uri="{FF2B5EF4-FFF2-40B4-BE49-F238E27FC236}">
                  <a16:creationId xmlns:a16="http://schemas.microsoft.com/office/drawing/2014/main" id="{3E87B984-DF90-4857-8F29-7F9D3BCBA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725" y="4514988"/>
              <a:ext cx="7288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4F8319F9-4AA7-48CE-A5FA-6B8E98A63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06" y="3936344"/>
              <a:ext cx="486296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4E1F03C6-92F3-4A9F-AD15-0F423E7C4D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6542" y="4919007"/>
              <a:ext cx="302611" cy="490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64DCB9F3-3696-442C-B7D1-DBFF7A91D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722" y="4858683"/>
              <a:ext cx="303788" cy="490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 Box 8">
            <a:extLst>
              <a:ext uri="{FF2B5EF4-FFF2-40B4-BE49-F238E27FC236}">
                <a16:creationId xmlns:a16="http://schemas.microsoft.com/office/drawing/2014/main" id="{7473715A-6E93-452E-99FD-70DEBDAF5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86" y="5279657"/>
            <a:ext cx="1673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400" dirty="0"/>
              <a:t>Customer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98F4BB3F-4F86-49DF-A3CA-E49C5E283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5080" y="2715462"/>
            <a:ext cx="670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000" b="0" dirty="0"/>
              <a:t>ATM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E653E3-CCB7-42C5-9F94-65A6A6E051D0}"/>
              </a:ext>
            </a:extLst>
          </p:cNvPr>
          <p:cNvSpPr/>
          <p:nvPr/>
        </p:nvSpPr>
        <p:spPr bwMode="auto">
          <a:xfrm>
            <a:off x="2520995" y="3322475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Login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70DF900-EF50-4ECB-A61A-8B0F45AE2C1E}"/>
              </a:ext>
            </a:extLst>
          </p:cNvPr>
          <p:cNvSpPr/>
          <p:nvPr/>
        </p:nvSpPr>
        <p:spPr bwMode="auto">
          <a:xfrm>
            <a:off x="2866400" y="4152452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Check Balance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D1EB0D-E056-4D50-BB1B-7977506151AB}"/>
              </a:ext>
            </a:extLst>
          </p:cNvPr>
          <p:cNvSpPr/>
          <p:nvPr/>
        </p:nvSpPr>
        <p:spPr bwMode="auto">
          <a:xfrm>
            <a:off x="2968871" y="4943841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Transfer Fund</a:t>
            </a:r>
            <a:r>
              <a:rPr lang="en-GB" sz="1100" dirty="0"/>
              <a:t>s</a:t>
            </a:r>
            <a:endParaRPr kumimoji="0" lang="en-GB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EEDC6B-1E26-4445-9E0E-98AFCFD8D2A2}"/>
              </a:ext>
            </a:extLst>
          </p:cNvPr>
          <p:cNvSpPr/>
          <p:nvPr/>
        </p:nvSpPr>
        <p:spPr bwMode="auto">
          <a:xfrm>
            <a:off x="3482321" y="5781469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Make payment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A0A341-E604-471D-A2BF-05B19D7B2DEF}"/>
              </a:ext>
            </a:extLst>
          </p:cNvPr>
          <p:cNvCxnSpPr>
            <a:cxnSpLocks/>
          </p:cNvCxnSpPr>
          <p:nvPr/>
        </p:nvCxnSpPr>
        <p:spPr bwMode="auto">
          <a:xfrm flipV="1">
            <a:off x="1512752" y="3625588"/>
            <a:ext cx="1021261" cy="3271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960BF0-016A-4799-ABA9-B22BC667D52D}"/>
              </a:ext>
            </a:extLst>
          </p:cNvPr>
          <p:cNvCxnSpPr>
            <a:cxnSpLocks/>
            <a:endCxn id="44" idx="2"/>
          </p:cNvCxnSpPr>
          <p:nvPr/>
        </p:nvCxnSpPr>
        <p:spPr bwMode="auto">
          <a:xfrm>
            <a:off x="1473292" y="3997422"/>
            <a:ext cx="1393108" cy="4898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47A227-DBE0-4B73-9ED9-13BCF8B1C6C3}"/>
              </a:ext>
            </a:extLst>
          </p:cNvPr>
          <p:cNvCxnSpPr>
            <a:cxnSpLocks/>
          </p:cNvCxnSpPr>
          <p:nvPr/>
        </p:nvCxnSpPr>
        <p:spPr bwMode="auto">
          <a:xfrm>
            <a:off x="1514261" y="4031773"/>
            <a:ext cx="1512209" cy="10981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83D90C-1F89-4D9F-875D-4E23B793FBD9}"/>
              </a:ext>
            </a:extLst>
          </p:cNvPr>
          <p:cNvCxnSpPr>
            <a:cxnSpLocks/>
          </p:cNvCxnSpPr>
          <p:nvPr/>
        </p:nvCxnSpPr>
        <p:spPr bwMode="auto">
          <a:xfrm>
            <a:off x="1507423" y="4028269"/>
            <a:ext cx="2027144" cy="211131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F15B64D-BCE2-46C1-96BC-1A33A8E4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164" y="2480078"/>
            <a:ext cx="615749" cy="1524132"/>
          </a:xfrm>
          <a:prstGeom prst="rect">
            <a:avLst/>
          </a:prstGeom>
        </p:spPr>
      </p:pic>
      <p:sp>
        <p:nvSpPr>
          <p:cNvPr id="34" name="Text Box 8">
            <a:extLst>
              <a:ext uri="{FF2B5EF4-FFF2-40B4-BE49-F238E27FC236}">
                <a16:creationId xmlns:a16="http://schemas.microsoft.com/office/drawing/2014/main" id="{1B2B753D-58B0-4F71-8C08-514C4A404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175" y="3995220"/>
            <a:ext cx="963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400" dirty="0"/>
              <a:t>Bank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FFA47C-3298-4BBF-82BF-CCC7AB77AEB4}"/>
              </a:ext>
            </a:extLst>
          </p:cNvPr>
          <p:cNvCxnSpPr>
            <a:cxnSpLocks/>
          </p:cNvCxnSpPr>
          <p:nvPr/>
        </p:nvCxnSpPr>
        <p:spPr bwMode="auto">
          <a:xfrm flipV="1">
            <a:off x="3971590" y="3090713"/>
            <a:ext cx="2540147" cy="1291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3027B8-28D2-497E-93DA-6F8F9E703802}"/>
              </a:ext>
            </a:extLst>
          </p:cNvPr>
          <p:cNvCxnSpPr>
            <a:cxnSpLocks/>
          </p:cNvCxnSpPr>
          <p:nvPr/>
        </p:nvCxnSpPr>
        <p:spPr bwMode="auto">
          <a:xfrm flipV="1">
            <a:off x="4142762" y="3022978"/>
            <a:ext cx="2453038" cy="2188802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A73FBF-760E-4532-843B-B85091D0D8AE}"/>
              </a:ext>
            </a:extLst>
          </p:cNvPr>
          <p:cNvCxnSpPr>
            <a:cxnSpLocks/>
            <a:stCxn id="46" idx="6"/>
          </p:cNvCxnSpPr>
          <p:nvPr/>
        </p:nvCxnSpPr>
        <p:spPr bwMode="auto">
          <a:xfrm flipV="1">
            <a:off x="4634447" y="3022978"/>
            <a:ext cx="1968740" cy="3093309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8651330-9067-41C1-991E-44BBF0E24DE4}"/>
              </a:ext>
            </a:extLst>
          </p:cNvPr>
          <p:cNvSpPr txBox="1"/>
          <p:nvPr/>
        </p:nvSpPr>
        <p:spPr>
          <a:xfrm>
            <a:off x="5571007" y="4728336"/>
            <a:ext cx="342655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This type of relationship is called an association and it signifies a basic interaction. It is depicted with a solid line</a:t>
            </a:r>
          </a:p>
        </p:txBody>
      </p:sp>
    </p:spTree>
    <p:extLst>
      <p:ext uri="{BB962C8B-B14F-4D97-AF65-F5344CB8AC3E}">
        <p14:creationId xmlns:p14="http://schemas.microsoft.com/office/powerpoint/2010/main" val="2837872105"/>
      </p:ext>
    </p:extLst>
  </p:cSld>
  <p:clrMapOvr>
    <a:masterClrMapping/>
  </p:clrMapOvr>
  <p:transition spd="slow">
    <p:zoom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910565" y="602691"/>
            <a:ext cx="7010400" cy="685800"/>
          </a:xfrm>
        </p:spPr>
        <p:txBody>
          <a:bodyPr/>
          <a:lstStyle/>
          <a:p>
            <a:r>
              <a:rPr lang="en-GB" dirty="0">
                <a:ea typeface="ＭＳ Ｐゴシック" charset="0"/>
              </a:rPr>
              <a:t>Include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6716DD-5322-46BD-9180-D482325A982B}"/>
              </a:ext>
            </a:extLst>
          </p:cNvPr>
          <p:cNvSpPr/>
          <p:nvPr/>
        </p:nvSpPr>
        <p:spPr bwMode="auto">
          <a:xfrm>
            <a:off x="1545088" y="5663043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Login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9927943-7ECF-4AD9-A3EA-0FDFF2B6FDA7}"/>
              </a:ext>
            </a:extLst>
          </p:cNvPr>
          <p:cNvSpPr/>
          <p:nvPr/>
        </p:nvSpPr>
        <p:spPr bwMode="auto">
          <a:xfrm>
            <a:off x="6118093" y="5663042"/>
            <a:ext cx="1480819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Verify Password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C54CFA-CA66-4F5E-B769-63F19DAE0E6C}"/>
              </a:ext>
            </a:extLst>
          </p:cNvPr>
          <p:cNvCxnSpPr>
            <a:cxnSpLocks/>
            <a:stCxn id="29" idx="6"/>
            <a:endCxn id="46" idx="2"/>
          </p:cNvCxnSpPr>
          <p:nvPr/>
        </p:nvCxnSpPr>
        <p:spPr bwMode="auto">
          <a:xfrm flipV="1">
            <a:off x="2697214" y="5997860"/>
            <a:ext cx="3420879" cy="1"/>
          </a:xfrm>
          <a:prstGeom prst="straightConnector1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53D0D3-FA6B-48FE-B7B8-C1D7CB903923}"/>
              </a:ext>
            </a:extLst>
          </p:cNvPr>
          <p:cNvSpPr txBox="1"/>
          <p:nvPr/>
        </p:nvSpPr>
        <p:spPr>
          <a:xfrm>
            <a:off x="3988198" y="5874748"/>
            <a:ext cx="12981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&lt;&lt;include&gt;&gt;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2864014-1B5F-45C0-972B-FA6284189472}"/>
              </a:ext>
            </a:extLst>
          </p:cNvPr>
          <p:cNvSpPr/>
          <p:nvPr/>
        </p:nvSpPr>
        <p:spPr bwMode="auto">
          <a:xfrm>
            <a:off x="1545088" y="3824329"/>
            <a:ext cx="1867605" cy="1137811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Base Use Case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D8AD04-75FE-42FE-8AFA-816EF01622E3}"/>
              </a:ext>
            </a:extLst>
          </p:cNvPr>
          <p:cNvSpPr/>
          <p:nvPr/>
        </p:nvSpPr>
        <p:spPr bwMode="auto">
          <a:xfrm>
            <a:off x="5580112" y="3824329"/>
            <a:ext cx="1867605" cy="1137811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/>
              <a:t>Include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Use Case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A2F5E0-E4D6-4DDD-AFF8-D2F1BE71811E}"/>
              </a:ext>
            </a:extLst>
          </p:cNvPr>
          <p:cNvSpPr txBox="1"/>
          <p:nvPr/>
        </p:nvSpPr>
        <p:spPr>
          <a:xfrm>
            <a:off x="292466" y="1073219"/>
            <a:ext cx="869793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b="0" dirty="0"/>
              <a:t>An</a:t>
            </a:r>
            <a:r>
              <a:rPr lang="en-GB" dirty="0"/>
              <a:t> Include </a:t>
            </a:r>
            <a:r>
              <a:rPr lang="en-GB" b="0" dirty="0"/>
              <a:t>relationship shows dependency between a </a:t>
            </a:r>
            <a:r>
              <a:rPr lang="en-GB" dirty="0"/>
              <a:t>base use case </a:t>
            </a:r>
            <a:r>
              <a:rPr lang="en-GB" b="0" dirty="0"/>
              <a:t>and an </a:t>
            </a:r>
            <a:r>
              <a:rPr lang="en-GB" dirty="0"/>
              <a:t>included use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Every time the base use case is executed, the included use case is executed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Another way to think of it is that the base use case requires an included use case in order to be complete.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816C42-C64C-4907-BF5E-90AC49251EA7}"/>
              </a:ext>
            </a:extLst>
          </p:cNvPr>
          <p:cNvCxnSpPr>
            <a:stCxn id="42" idx="6"/>
            <a:endCxn id="43" idx="2"/>
          </p:cNvCxnSpPr>
          <p:nvPr/>
        </p:nvCxnSpPr>
        <p:spPr bwMode="auto">
          <a:xfrm>
            <a:off x="3412693" y="4393235"/>
            <a:ext cx="2167419" cy="0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780783-B0E7-4FB1-94B7-5F6F8EBDAD53}"/>
              </a:ext>
            </a:extLst>
          </p:cNvPr>
          <p:cNvSpPr txBox="1"/>
          <p:nvPr/>
        </p:nvSpPr>
        <p:spPr>
          <a:xfrm>
            <a:off x="3867916" y="4270123"/>
            <a:ext cx="107947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1163494321"/>
      </p:ext>
    </p:extLst>
  </p:cSld>
  <p:clrMapOvr>
    <a:masterClrMapping/>
  </p:clrMapOvr>
  <p:transition spd="slow">
    <p:zoom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910565" y="602691"/>
            <a:ext cx="7010400" cy="685800"/>
          </a:xfrm>
        </p:spPr>
        <p:txBody>
          <a:bodyPr/>
          <a:lstStyle/>
          <a:p>
            <a:r>
              <a:rPr lang="en-GB" dirty="0">
                <a:ea typeface="ＭＳ Ｐゴシック" charset="0"/>
              </a:rPr>
              <a:t>Extend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6716DD-5322-46BD-9180-D482325A982B}"/>
              </a:ext>
            </a:extLst>
          </p:cNvPr>
          <p:cNvSpPr/>
          <p:nvPr/>
        </p:nvSpPr>
        <p:spPr bwMode="auto">
          <a:xfrm>
            <a:off x="1545088" y="5663043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Login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9927943-7ECF-4AD9-A3EA-0FDFF2B6FDA7}"/>
              </a:ext>
            </a:extLst>
          </p:cNvPr>
          <p:cNvSpPr/>
          <p:nvPr/>
        </p:nvSpPr>
        <p:spPr bwMode="auto">
          <a:xfrm>
            <a:off x="6118093" y="5517232"/>
            <a:ext cx="1766275" cy="81544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Display login Error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2864014-1B5F-45C0-972B-FA6284189472}"/>
              </a:ext>
            </a:extLst>
          </p:cNvPr>
          <p:cNvSpPr/>
          <p:nvPr/>
        </p:nvSpPr>
        <p:spPr bwMode="auto">
          <a:xfrm>
            <a:off x="1367588" y="4042783"/>
            <a:ext cx="1867605" cy="1137811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Base Use Case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D8AD04-75FE-42FE-8AFA-816EF01622E3}"/>
              </a:ext>
            </a:extLst>
          </p:cNvPr>
          <p:cNvSpPr/>
          <p:nvPr/>
        </p:nvSpPr>
        <p:spPr bwMode="auto">
          <a:xfrm>
            <a:off x="5731307" y="4021035"/>
            <a:ext cx="1867605" cy="1137811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 dirty="0"/>
              <a:t>Extend</a:t>
            </a: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 Use Case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A2F5E0-E4D6-4DDD-AFF8-D2F1BE71811E}"/>
              </a:ext>
            </a:extLst>
          </p:cNvPr>
          <p:cNvSpPr txBox="1"/>
          <p:nvPr/>
        </p:nvSpPr>
        <p:spPr>
          <a:xfrm>
            <a:off x="446070" y="1436229"/>
            <a:ext cx="869793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/>
              <a:t>An</a:t>
            </a:r>
            <a:r>
              <a:rPr lang="en-GB" dirty="0"/>
              <a:t> Extend </a:t>
            </a:r>
            <a:r>
              <a:rPr lang="en-GB" b="0" dirty="0"/>
              <a:t>relationship shows relations between a </a:t>
            </a:r>
            <a:r>
              <a:rPr lang="en-GB" dirty="0"/>
              <a:t>base use case </a:t>
            </a:r>
            <a:r>
              <a:rPr lang="en-GB" b="0" dirty="0"/>
              <a:t>and an </a:t>
            </a:r>
            <a:r>
              <a:rPr lang="en-GB" dirty="0"/>
              <a:t>included use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When the </a:t>
            </a:r>
            <a:r>
              <a:rPr lang="en-GB" dirty="0"/>
              <a:t>base use case is executed</a:t>
            </a:r>
            <a:r>
              <a:rPr lang="en-GB" b="0" dirty="0"/>
              <a:t>, </a:t>
            </a:r>
            <a:r>
              <a:rPr lang="en-GB" dirty="0"/>
              <a:t>the extend use case </a:t>
            </a:r>
            <a:r>
              <a:rPr lang="en-GB" b="0" dirty="0"/>
              <a:t>will happen </a:t>
            </a:r>
            <a:r>
              <a:rPr lang="en-GB" dirty="0"/>
              <a:t>sometimes but not every time. </a:t>
            </a:r>
            <a:r>
              <a:rPr lang="en-GB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The extend use case will only happen if certain criteria are met.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Another way to think of it is that </a:t>
            </a:r>
            <a:r>
              <a:rPr lang="en-GB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you have the option to extend the behaviour of the </a:t>
            </a:r>
            <a:r>
              <a:rPr lang="en-GB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b</a:t>
            </a:r>
            <a:r>
              <a:rPr lang="en-GB" dirty="0"/>
              <a:t>ase use case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816C42-C64C-4907-BF5E-90AC49251EA7}"/>
              </a:ext>
            </a:extLst>
          </p:cNvPr>
          <p:cNvCxnSpPr>
            <a:cxnSpLocks/>
            <a:stCxn id="43" idx="2"/>
            <a:endCxn id="42" idx="6"/>
          </p:cNvCxnSpPr>
          <p:nvPr/>
        </p:nvCxnSpPr>
        <p:spPr bwMode="auto">
          <a:xfrm flipH="1">
            <a:off x="3235193" y="4589941"/>
            <a:ext cx="2496114" cy="21748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780783-B0E7-4FB1-94B7-5F6F8EBDAD53}"/>
              </a:ext>
            </a:extLst>
          </p:cNvPr>
          <p:cNvSpPr txBox="1"/>
          <p:nvPr/>
        </p:nvSpPr>
        <p:spPr>
          <a:xfrm>
            <a:off x="3943513" y="4477704"/>
            <a:ext cx="107947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&lt;&lt;Extend&gt;&gt;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472563-9527-4885-B8EA-908B511376B1}"/>
              </a:ext>
            </a:extLst>
          </p:cNvPr>
          <p:cNvCxnSpPr>
            <a:cxnSpLocks/>
          </p:cNvCxnSpPr>
          <p:nvPr/>
        </p:nvCxnSpPr>
        <p:spPr bwMode="auto">
          <a:xfrm flipH="1">
            <a:off x="2695456" y="5933578"/>
            <a:ext cx="3422637" cy="70685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C93AC5-94FE-4EF6-8C8A-3825173711FB}"/>
              </a:ext>
            </a:extLst>
          </p:cNvPr>
          <p:cNvSpPr txBox="1"/>
          <p:nvPr/>
        </p:nvSpPr>
        <p:spPr>
          <a:xfrm>
            <a:off x="3947457" y="5810467"/>
            <a:ext cx="107947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&lt;&lt;Extend&gt;&gt;</a:t>
            </a:r>
          </a:p>
        </p:txBody>
      </p:sp>
    </p:spTree>
    <p:extLst>
      <p:ext uri="{BB962C8B-B14F-4D97-AF65-F5344CB8AC3E}">
        <p14:creationId xmlns:p14="http://schemas.microsoft.com/office/powerpoint/2010/main" val="2920351029"/>
      </p:ext>
    </p:extLst>
  </p:cSld>
  <p:clrMapOvr>
    <a:masterClrMapping/>
  </p:clrMapOvr>
  <p:transition spd="slow">
    <p:zoom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9BF0-E86C-859E-C2A2-1784280F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103" y="576715"/>
            <a:ext cx="7010400" cy="685800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7DD5BB-23EE-9671-2DD4-26C75A1DD2FB}"/>
              </a:ext>
            </a:extLst>
          </p:cNvPr>
          <p:cNvGrpSpPr/>
          <p:nvPr/>
        </p:nvGrpSpPr>
        <p:grpSpPr>
          <a:xfrm>
            <a:off x="1115616" y="2121390"/>
            <a:ext cx="1944216" cy="792088"/>
            <a:chOff x="1619672" y="2060848"/>
            <a:chExt cx="1584176" cy="79208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E6C5CD9-3AEB-B98C-D8B4-A16A0AA24CFA}"/>
                </a:ext>
              </a:extLst>
            </p:cNvPr>
            <p:cNvSpPr/>
            <p:nvPr/>
          </p:nvSpPr>
          <p:spPr bwMode="auto">
            <a:xfrm>
              <a:off x="1619672" y="2060848"/>
              <a:ext cx="1584176" cy="79208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17580F-3029-26FF-6577-513B4F3D9D49}"/>
                </a:ext>
              </a:extLst>
            </p:cNvPr>
            <p:cNvSpPr txBox="1"/>
            <p:nvPr/>
          </p:nvSpPr>
          <p:spPr>
            <a:xfrm>
              <a:off x="2060849" y="2188093"/>
              <a:ext cx="9444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0" dirty="0"/>
                <a:t>Log in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164371F8-0C82-43AA-F9AB-591737DC77AB}"/>
              </a:ext>
            </a:extLst>
          </p:cNvPr>
          <p:cNvSpPr/>
          <p:nvPr/>
        </p:nvSpPr>
        <p:spPr bwMode="auto">
          <a:xfrm>
            <a:off x="4462603" y="1583794"/>
            <a:ext cx="2016224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C838B2-451B-373E-CC85-DDA81706CAE0}"/>
              </a:ext>
            </a:extLst>
          </p:cNvPr>
          <p:cNvSpPr/>
          <p:nvPr/>
        </p:nvSpPr>
        <p:spPr bwMode="auto">
          <a:xfrm>
            <a:off x="4462604" y="2853471"/>
            <a:ext cx="2016223" cy="7920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BBBB3-44E3-9767-1EA2-D685B45421A9}"/>
              </a:ext>
            </a:extLst>
          </p:cNvPr>
          <p:cNvSpPr txBox="1"/>
          <p:nvPr/>
        </p:nvSpPr>
        <p:spPr>
          <a:xfrm>
            <a:off x="4695729" y="1810561"/>
            <a:ext cx="1605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/>
              <a:t>Verify 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487F8-23F6-34A5-F0F4-39C7CCA7FC35}"/>
              </a:ext>
            </a:extLst>
          </p:cNvPr>
          <p:cNvSpPr txBox="1"/>
          <p:nvPr/>
        </p:nvSpPr>
        <p:spPr>
          <a:xfrm>
            <a:off x="4518559" y="3034071"/>
            <a:ext cx="1839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/>
              <a:t>Display login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2834D3-52A8-A3AC-6FD8-4B013C468758}"/>
              </a:ext>
            </a:extLst>
          </p:cNvPr>
          <p:cNvCxnSpPr>
            <a:stCxn id="3" idx="6"/>
            <a:endCxn id="5" idx="2"/>
          </p:cNvCxnSpPr>
          <p:nvPr/>
        </p:nvCxnSpPr>
        <p:spPr bwMode="auto">
          <a:xfrm flipV="1">
            <a:off x="3059832" y="1979838"/>
            <a:ext cx="1402771" cy="53759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9DF04F-F804-C422-7A95-193FB8F9A270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 bwMode="auto">
          <a:xfrm flipH="1" flipV="1">
            <a:off x="3059832" y="2517434"/>
            <a:ext cx="1402772" cy="732081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CFFB9-C5EE-FD03-5B40-2B733723C3A1}"/>
              </a:ext>
            </a:extLst>
          </p:cNvPr>
          <p:cNvSpPr txBox="1"/>
          <p:nvPr/>
        </p:nvSpPr>
        <p:spPr>
          <a:xfrm>
            <a:off x="3089398" y="2094747"/>
            <a:ext cx="134363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0" dirty="0"/>
              <a:t>&lt;&lt;includes&gt;&gt;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417E24-1E41-DCBE-A15C-6BD47026E44D}"/>
              </a:ext>
            </a:extLst>
          </p:cNvPr>
          <p:cNvSpPr txBox="1"/>
          <p:nvPr/>
        </p:nvSpPr>
        <p:spPr>
          <a:xfrm>
            <a:off x="3089398" y="2798568"/>
            <a:ext cx="13195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b="0" dirty="0"/>
              <a:t>&lt;&lt;extends&gt;&gt;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6E121C-53DF-A5C6-1CDE-7A5984E5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63" y="3892142"/>
            <a:ext cx="5292080" cy="21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6352"/>
      </p:ext>
    </p:extLst>
  </p:cSld>
  <p:clrMapOvr>
    <a:masterClrMapping/>
  </p:clrMapOvr>
  <p:transition spd="slow">
    <p:zoom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7864BB5-E583-47B4-AF5F-AB80A5A89F23}"/>
              </a:ext>
            </a:extLst>
          </p:cNvPr>
          <p:cNvSpPr/>
          <p:nvPr/>
        </p:nvSpPr>
        <p:spPr bwMode="auto">
          <a:xfrm>
            <a:off x="1910565" y="1484784"/>
            <a:ext cx="5109707" cy="5256584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910565" y="602691"/>
            <a:ext cx="7010400" cy="685800"/>
          </a:xfrm>
        </p:spPr>
        <p:txBody>
          <a:bodyPr/>
          <a:lstStyle/>
          <a:p>
            <a:r>
              <a:rPr lang="en-GB" dirty="0">
                <a:ea typeface="ＭＳ Ｐゴシック" charset="0"/>
              </a:rPr>
              <a:t>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F9CD90-5D59-477F-8781-36222C81877D}"/>
              </a:ext>
            </a:extLst>
          </p:cNvPr>
          <p:cNvGrpSpPr/>
          <p:nvPr/>
        </p:nvGrpSpPr>
        <p:grpSpPr>
          <a:xfrm>
            <a:off x="724885" y="3642824"/>
            <a:ext cx="612899" cy="1514368"/>
            <a:chOff x="574725" y="3936344"/>
            <a:chExt cx="728856" cy="1473200"/>
          </a:xfrm>
        </p:grpSpPr>
        <p:sp>
          <p:nvSpPr>
            <p:cNvPr id="22" name="Line 3">
              <a:extLst>
                <a:ext uri="{FF2B5EF4-FFF2-40B4-BE49-F238E27FC236}">
                  <a16:creationId xmlns:a16="http://schemas.microsoft.com/office/drawing/2014/main" id="{605008D6-E771-4816-85CA-D089A5A17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363" y="4366557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4">
              <a:extLst>
                <a:ext uri="{FF2B5EF4-FFF2-40B4-BE49-F238E27FC236}">
                  <a16:creationId xmlns:a16="http://schemas.microsoft.com/office/drawing/2014/main" id="{04DE998B-DBD4-485A-82D6-31DCCF01A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725" y="4514988"/>
              <a:ext cx="7288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6B89FACC-7F1D-42B4-85E1-D2CB48380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06" y="3936344"/>
              <a:ext cx="486296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A48A3232-70D9-44AF-896D-6C2F066EB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6542" y="4919007"/>
              <a:ext cx="302611" cy="490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7">
              <a:extLst>
                <a:ext uri="{FF2B5EF4-FFF2-40B4-BE49-F238E27FC236}">
                  <a16:creationId xmlns:a16="http://schemas.microsoft.com/office/drawing/2014/main" id="{22C21B75-2862-48F7-A558-AD6D57A1C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722" y="4858683"/>
              <a:ext cx="303788" cy="490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8">
            <a:extLst>
              <a:ext uri="{FF2B5EF4-FFF2-40B4-BE49-F238E27FC236}">
                <a16:creationId xmlns:a16="http://schemas.microsoft.com/office/drawing/2014/main" id="{DAB3AB52-B5C0-4B34-A006-7F3C5FE55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86" y="5279657"/>
            <a:ext cx="1673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400" dirty="0"/>
              <a:t>Customer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D909058-2D97-44C0-8DB8-806115722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0701" y="1538838"/>
            <a:ext cx="670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000" b="0" dirty="0"/>
              <a:t>ATM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6716DD-5322-46BD-9180-D482325A982B}"/>
              </a:ext>
            </a:extLst>
          </p:cNvPr>
          <p:cNvSpPr/>
          <p:nvPr/>
        </p:nvSpPr>
        <p:spPr bwMode="auto">
          <a:xfrm>
            <a:off x="2395172" y="2032151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Login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3F5DF93-7518-458B-A7B6-34E9D60002C4}"/>
              </a:ext>
            </a:extLst>
          </p:cNvPr>
          <p:cNvSpPr/>
          <p:nvPr/>
        </p:nvSpPr>
        <p:spPr bwMode="auto">
          <a:xfrm>
            <a:off x="2476068" y="3359789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Check Balance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A19D4AE-E5F5-492D-BA10-8881FFE314A3}"/>
              </a:ext>
            </a:extLst>
          </p:cNvPr>
          <p:cNvSpPr/>
          <p:nvPr/>
        </p:nvSpPr>
        <p:spPr bwMode="auto">
          <a:xfrm>
            <a:off x="2971235" y="5195963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Transfer Fund</a:t>
            </a:r>
            <a:r>
              <a:rPr lang="en-GB" sz="1100" dirty="0"/>
              <a:t>s</a:t>
            </a:r>
            <a:endParaRPr kumimoji="0" lang="en-GB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C1C89C-450B-4ECB-95B6-C55CF974917D}"/>
              </a:ext>
            </a:extLst>
          </p:cNvPr>
          <p:cNvCxnSpPr>
            <a:cxnSpLocks/>
            <a:endCxn id="29" idx="2"/>
          </p:cNvCxnSpPr>
          <p:nvPr/>
        </p:nvCxnSpPr>
        <p:spPr bwMode="auto">
          <a:xfrm flipV="1">
            <a:off x="1502098" y="2366969"/>
            <a:ext cx="893074" cy="18696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7927DF-4538-4454-8B18-AEE11ACA3457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flipV="1">
            <a:off x="1502098" y="3694607"/>
            <a:ext cx="973970" cy="5749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86C7FB-3F66-4804-820D-EC21F99A083A}"/>
              </a:ext>
            </a:extLst>
          </p:cNvPr>
          <p:cNvCxnSpPr>
            <a:cxnSpLocks/>
          </p:cNvCxnSpPr>
          <p:nvPr/>
        </p:nvCxnSpPr>
        <p:spPr bwMode="auto">
          <a:xfrm>
            <a:off x="1503680" y="4307840"/>
            <a:ext cx="1512209" cy="10981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144DDD-BEEB-496B-8275-4D3CB37F1281}"/>
              </a:ext>
            </a:extLst>
          </p:cNvPr>
          <p:cNvCxnSpPr>
            <a:cxnSpLocks/>
          </p:cNvCxnSpPr>
          <p:nvPr/>
        </p:nvCxnSpPr>
        <p:spPr bwMode="auto">
          <a:xfrm>
            <a:off x="1457541" y="4257094"/>
            <a:ext cx="2027144" cy="211131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051FBBD-6606-4EF1-8A60-45BA3C9E2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027" y="2597723"/>
            <a:ext cx="615749" cy="1524132"/>
          </a:xfrm>
          <a:prstGeom prst="rect">
            <a:avLst/>
          </a:prstGeom>
        </p:spPr>
      </p:pic>
      <p:sp>
        <p:nvSpPr>
          <p:cNvPr id="37" name="Text Box 8">
            <a:extLst>
              <a:ext uri="{FF2B5EF4-FFF2-40B4-BE49-F238E27FC236}">
                <a16:creationId xmlns:a16="http://schemas.microsoft.com/office/drawing/2014/main" id="{625F796D-99C5-4820-9A8B-00EE23BF4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132" y="4190632"/>
            <a:ext cx="963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400" dirty="0"/>
              <a:t>Bank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3DDB36-28C3-4ED7-9B36-62058F57E206}"/>
              </a:ext>
            </a:extLst>
          </p:cNvPr>
          <p:cNvCxnSpPr>
            <a:cxnSpLocks/>
            <a:stCxn id="30" idx="6"/>
          </p:cNvCxnSpPr>
          <p:nvPr/>
        </p:nvCxnSpPr>
        <p:spPr bwMode="auto">
          <a:xfrm flipV="1">
            <a:off x="3628194" y="3197157"/>
            <a:ext cx="3923755" cy="497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ED247E-9AC5-4E4D-B574-5C554387669D}"/>
              </a:ext>
            </a:extLst>
          </p:cNvPr>
          <p:cNvCxnSpPr>
            <a:cxnSpLocks/>
            <a:stCxn id="31" idx="6"/>
          </p:cNvCxnSpPr>
          <p:nvPr/>
        </p:nvCxnSpPr>
        <p:spPr bwMode="auto">
          <a:xfrm flipV="1">
            <a:off x="4123361" y="3170734"/>
            <a:ext cx="3428588" cy="2360047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99997E-4B47-4AF7-8D4C-AF2C4E8D602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97056" y="3200907"/>
            <a:ext cx="2954893" cy="3098880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C962FFF-3318-43F2-8DE0-39F1D810C101}"/>
              </a:ext>
            </a:extLst>
          </p:cNvPr>
          <p:cNvSpPr/>
          <p:nvPr/>
        </p:nvSpPr>
        <p:spPr bwMode="auto">
          <a:xfrm>
            <a:off x="3474214" y="5987352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Make Payment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9927943-7ECF-4AD9-A3EA-0FDFF2B6FDA7}"/>
              </a:ext>
            </a:extLst>
          </p:cNvPr>
          <p:cNvSpPr/>
          <p:nvPr/>
        </p:nvSpPr>
        <p:spPr bwMode="auto">
          <a:xfrm>
            <a:off x="4675356" y="1604130"/>
            <a:ext cx="1480819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Verify Password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E5BBBD-728A-4DB3-8CC0-3E3AB7213FCA}"/>
              </a:ext>
            </a:extLst>
          </p:cNvPr>
          <p:cNvSpPr/>
          <p:nvPr/>
        </p:nvSpPr>
        <p:spPr bwMode="auto">
          <a:xfrm>
            <a:off x="4777070" y="2409857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Display Error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C54CFA-CA66-4F5E-B769-63F19DAE0E6C}"/>
              </a:ext>
            </a:extLst>
          </p:cNvPr>
          <p:cNvCxnSpPr>
            <a:cxnSpLocks/>
            <a:stCxn id="29" idx="6"/>
            <a:endCxn id="46" idx="2"/>
          </p:cNvCxnSpPr>
          <p:nvPr/>
        </p:nvCxnSpPr>
        <p:spPr bwMode="auto">
          <a:xfrm flipV="1">
            <a:off x="3547298" y="1938948"/>
            <a:ext cx="1128058" cy="428021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53D0D3-FA6B-48FE-B7B8-C1D7CB903923}"/>
              </a:ext>
            </a:extLst>
          </p:cNvPr>
          <p:cNvSpPr txBox="1"/>
          <p:nvPr/>
        </p:nvSpPr>
        <p:spPr>
          <a:xfrm>
            <a:off x="3628195" y="2012067"/>
            <a:ext cx="10712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&lt;&lt;include&gt;&gt;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991075-CC90-4096-B0D8-28C064B5EC26}"/>
              </a:ext>
            </a:extLst>
          </p:cNvPr>
          <p:cNvCxnSpPr>
            <a:stCxn id="47" idx="2"/>
            <a:endCxn id="29" idx="6"/>
          </p:cNvCxnSpPr>
          <p:nvPr/>
        </p:nvCxnSpPr>
        <p:spPr bwMode="auto">
          <a:xfrm flipH="1" flipV="1">
            <a:off x="3547298" y="2366969"/>
            <a:ext cx="1229772" cy="37770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3464A6F-D70B-406E-9127-935FF89226D1}"/>
              </a:ext>
            </a:extLst>
          </p:cNvPr>
          <p:cNvSpPr txBox="1"/>
          <p:nvPr/>
        </p:nvSpPr>
        <p:spPr>
          <a:xfrm>
            <a:off x="3670261" y="2458211"/>
            <a:ext cx="110680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&lt;&lt;extend&gt;&gt;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CCCC9CD-3452-481E-8152-4D526A934A94}"/>
              </a:ext>
            </a:extLst>
          </p:cNvPr>
          <p:cNvSpPr/>
          <p:nvPr/>
        </p:nvSpPr>
        <p:spPr bwMode="auto">
          <a:xfrm>
            <a:off x="4063066" y="3676094"/>
            <a:ext cx="1831379" cy="8109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Verify Sufficient Funds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65E64A-F979-4849-9701-A4EF426B3FDA}"/>
              </a:ext>
            </a:extLst>
          </p:cNvPr>
          <p:cNvCxnSpPr>
            <a:cxnSpLocks/>
            <a:stCxn id="31" idx="6"/>
          </p:cNvCxnSpPr>
          <p:nvPr/>
        </p:nvCxnSpPr>
        <p:spPr bwMode="auto">
          <a:xfrm flipV="1">
            <a:off x="4123361" y="4529753"/>
            <a:ext cx="845051" cy="1001028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1ADF45-BBDD-4AF8-BC39-E9E40022D1EC}"/>
              </a:ext>
            </a:extLst>
          </p:cNvPr>
          <p:cNvCxnSpPr>
            <a:stCxn id="41" idx="7"/>
            <a:endCxn id="63" idx="4"/>
          </p:cNvCxnSpPr>
          <p:nvPr/>
        </p:nvCxnSpPr>
        <p:spPr bwMode="auto">
          <a:xfrm flipV="1">
            <a:off x="4457615" y="4487029"/>
            <a:ext cx="521141" cy="1598389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85C434-A8C1-4E94-9CB1-D6910E519708}"/>
              </a:ext>
            </a:extLst>
          </p:cNvPr>
          <p:cNvSpPr txBox="1"/>
          <p:nvPr/>
        </p:nvSpPr>
        <p:spPr>
          <a:xfrm>
            <a:off x="3808539" y="4888865"/>
            <a:ext cx="12981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&lt;&lt;include&gt;&gt;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975652-17F4-4C0D-891D-972C26DAB062}"/>
              </a:ext>
            </a:extLst>
          </p:cNvPr>
          <p:cNvSpPr txBox="1"/>
          <p:nvPr/>
        </p:nvSpPr>
        <p:spPr>
          <a:xfrm>
            <a:off x="4137841" y="5418052"/>
            <a:ext cx="105970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98995301"/>
      </p:ext>
    </p:extLst>
  </p:cSld>
  <p:clrMapOvr>
    <a:masterClrMapping/>
  </p:clrMapOvr>
  <p:transition spd="slow">
    <p:zoom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13DE-89BC-41AF-BDCF-B7F08D30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180" y="548680"/>
            <a:ext cx="7370440" cy="685800"/>
          </a:xfrm>
        </p:spPr>
        <p:txBody>
          <a:bodyPr/>
          <a:lstStyle/>
          <a:p>
            <a:r>
              <a:rPr lang="en-GB" dirty="0"/>
              <a:t>Include and Extend practical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5924-DF17-45EA-A6BC-54384AC9D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556792"/>
            <a:ext cx="7566992" cy="4248472"/>
          </a:xfrm>
        </p:spPr>
        <p:txBody>
          <a:bodyPr/>
          <a:lstStyle/>
          <a:p>
            <a:r>
              <a:rPr lang="en-GB" b="1" dirty="0">
                <a:latin typeface="Roboto" panose="02000000000000000000" pitchFamily="2" charset="0"/>
              </a:rPr>
              <a:t>I</a:t>
            </a:r>
            <a:r>
              <a:rPr lang="en-GB" b="1" dirty="0">
                <a:effectLst/>
                <a:latin typeface="Roboto" panose="02000000000000000000" pitchFamily="2" charset="0"/>
              </a:rPr>
              <a:t>nclude</a:t>
            </a:r>
            <a:r>
              <a:rPr lang="en-GB" b="0" dirty="0">
                <a:effectLst/>
                <a:latin typeface="Roboto" panose="02000000000000000000" pitchFamily="2" charset="0"/>
              </a:rPr>
              <a:t> happens every time, </a:t>
            </a:r>
            <a:r>
              <a:rPr lang="en-GB" b="1" dirty="0">
                <a:effectLst/>
                <a:latin typeface="Roboto" panose="02000000000000000000" pitchFamily="2" charset="0"/>
              </a:rPr>
              <a:t>extend</a:t>
            </a:r>
            <a:r>
              <a:rPr lang="en-GB" b="0" dirty="0">
                <a:effectLst/>
                <a:latin typeface="Roboto" panose="02000000000000000000" pitchFamily="2" charset="0"/>
              </a:rPr>
              <a:t> happens just sometimes, </a:t>
            </a:r>
          </a:p>
          <a:p>
            <a:endParaRPr lang="en-GB" b="0" dirty="0">
              <a:effectLst/>
              <a:latin typeface="Roboto" panose="02000000000000000000" pitchFamily="2" charset="0"/>
            </a:endParaRPr>
          </a:p>
          <a:p>
            <a:r>
              <a:rPr lang="en-GB" dirty="0">
                <a:latin typeface="Roboto" panose="02000000000000000000" pitchFamily="2" charset="0"/>
              </a:rPr>
              <a:t>T</a:t>
            </a:r>
            <a:r>
              <a:rPr lang="en-GB" b="0" dirty="0">
                <a:effectLst/>
                <a:latin typeface="Roboto" panose="02000000000000000000" pitchFamily="2" charset="0"/>
              </a:rPr>
              <a:t>he arrows point in </a:t>
            </a:r>
            <a:r>
              <a:rPr lang="en-GB" b="1" dirty="0">
                <a:effectLst/>
                <a:latin typeface="Roboto" panose="02000000000000000000" pitchFamily="2" charset="0"/>
              </a:rPr>
              <a:t>opposite</a:t>
            </a:r>
            <a:r>
              <a:rPr lang="en-GB" b="0" dirty="0">
                <a:effectLst/>
                <a:latin typeface="Roboto" panose="02000000000000000000" pitchFamily="2" charset="0"/>
              </a:rPr>
              <a:t> directions.</a:t>
            </a:r>
          </a:p>
          <a:p>
            <a:endParaRPr lang="en-GB" b="0" dirty="0">
              <a:effectLst/>
              <a:latin typeface="Roboto" panose="02000000000000000000" pitchFamily="2" charset="0"/>
            </a:endParaRPr>
          </a:p>
          <a:p>
            <a:r>
              <a:rPr lang="en-GB" dirty="0">
                <a:latin typeface="Roboto" panose="02000000000000000000" pitchFamily="2" charset="0"/>
              </a:rPr>
              <a:t>M</a:t>
            </a:r>
            <a:r>
              <a:rPr lang="en-GB" b="0" dirty="0">
                <a:effectLst/>
                <a:latin typeface="Roboto" panose="02000000000000000000" pitchFamily="2" charset="0"/>
              </a:rPr>
              <a:t>ultiple base use cases can point to the same included or extended use case.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072844"/>
      </p:ext>
    </p:extLst>
  </p:cSld>
  <p:clrMapOvr>
    <a:masterClrMapping/>
  </p:clrMapOvr>
  <p:transition spd="slow">
    <p:zoom dir="in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Generalisation /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19672" y="1628800"/>
            <a:ext cx="7226424" cy="4343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In the Use Case diagram </a:t>
            </a:r>
            <a:r>
              <a:rPr lang="en-GB" b="1" dirty="0">
                <a:ea typeface="ＭＳ Ｐゴシック" charset="0"/>
                <a:cs typeface="ＭＳ Ｐゴシック" charset="0"/>
              </a:rPr>
              <a:t>generalisation</a:t>
            </a:r>
            <a:r>
              <a:rPr lang="en-US" dirty="0">
                <a:ea typeface="ＭＳ Ｐゴシック" charset="0"/>
                <a:cs typeface="ＭＳ Ｐゴシック" charset="0"/>
              </a:rPr>
              <a:t> can be used between Actors or Use Cases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Inheritance is a</a:t>
            </a:r>
            <a:r>
              <a:rPr lang="ja-JP" altLang="en-US" dirty="0">
                <a:ea typeface="ＭＳ Ｐゴシック" charset="0"/>
              </a:rPr>
              <a:t>‘</a:t>
            </a:r>
            <a:r>
              <a:rPr lang="en-US" dirty="0">
                <a:ea typeface="ＭＳ Ｐゴシック" charset="0"/>
              </a:rPr>
              <a:t>kind-of</a:t>
            </a:r>
            <a:r>
              <a:rPr lang="ja-JP" altLang="en-US" dirty="0">
                <a:ea typeface="ＭＳ Ｐゴシック" charset="0"/>
              </a:rPr>
              <a:t>’</a:t>
            </a:r>
            <a:r>
              <a:rPr lang="en-US" dirty="0">
                <a:ea typeface="ＭＳ Ｐゴシック" charset="0"/>
              </a:rPr>
              <a:t>relationship</a:t>
            </a:r>
          </a:p>
          <a:p>
            <a:pPr>
              <a:lnSpc>
                <a:spcPct val="80000"/>
              </a:lnSpc>
            </a:pPr>
            <a:r>
              <a:rPr lang="en-GB" b="1" dirty="0">
                <a:ea typeface="ＭＳ Ｐゴシック" charset="0"/>
                <a:cs typeface="ＭＳ Ｐゴシック" charset="0"/>
              </a:rPr>
              <a:t>Generalisation</a:t>
            </a:r>
            <a:r>
              <a:rPr lang="en-US" b="1" dirty="0">
                <a:ea typeface="ＭＳ Ｐゴシック" charset="0"/>
                <a:cs typeface="ＭＳ Ｐゴシック" charset="0"/>
              </a:rPr>
              <a:t> between Use Cases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One Use Case is a </a:t>
            </a:r>
            <a:r>
              <a:rPr lang="en-GB" dirty="0">
                <a:ea typeface="ＭＳ Ｐゴシック" charset="0"/>
              </a:rPr>
              <a:t>specialised</a:t>
            </a:r>
            <a:r>
              <a:rPr lang="en-US" dirty="0">
                <a:ea typeface="ＭＳ Ｐゴシック" charset="0"/>
              </a:rPr>
              <a:t> version of another Use Case</a:t>
            </a:r>
          </a:p>
          <a:p>
            <a:pPr>
              <a:lnSpc>
                <a:spcPct val="80000"/>
              </a:lnSpc>
            </a:pPr>
            <a:r>
              <a:rPr lang="en-GB" b="1" dirty="0">
                <a:ea typeface="ＭＳ Ｐゴシック" charset="0"/>
                <a:cs typeface="ＭＳ Ｐゴシック" charset="0"/>
              </a:rPr>
              <a:t>Generalisation</a:t>
            </a:r>
            <a:r>
              <a:rPr lang="en-US" b="1" dirty="0">
                <a:ea typeface="ＭＳ Ｐゴシック" charset="0"/>
                <a:cs typeface="ＭＳ Ｐゴシック" charset="0"/>
              </a:rPr>
              <a:t> between Actors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One Actor fulfils the same roles as another actor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An Actor interacts with the same Uses Cases in the same way (inherits them)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It may also fulfil </a:t>
            </a:r>
            <a:r>
              <a:rPr lang="en-GB" dirty="0">
                <a:ea typeface="ＭＳ Ｐゴシック" charset="0"/>
              </a:rPr>
              <a:t>specialised</a:t>
            </a:r>
            <a:r>
              <a:rPr lang="en-US" dirty="0">
                <a:ea typeface="ＭＳ Ｐゴシック" charset="0"/>
              </a:rPr>
              <a:t> roles</a:t>
            </a:r>
          </a:p>
          <a:p>
            <a:pPr lvl="1">
              <a:lnSpc>
                <a:spcPct val="80000"/>
              </a:lnSpc>
            </a:pPr>
            <a:endParaRPr lang="en-US" dirty="0"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dirty="0"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31916"/>
      </p:ext>
    </p:extLst>
  </p:cSld>
  <p:clrMapOvr>
    <a:masterClrMapping/>
  </p:clrMapOvr>
  <p:transition spd="slow">
    <p:zoom dir="in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  <a:ea typeface="ＭＳ Ｐゴシック" charset="0"/>
                <a:cs typeface="ＭＳ Ｐゴシック" charset="0"/>
              </a:rPr>
              <a:t>Include Example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2F9CD90-5D59-477F-8781-36222C81877D}"/>
              </a:ext>
            </a:extLst>
          </p:cNvPr>
          <p:cNvGrpSpPr/>
          <p:nvPr/>
        </p:nvGrpSpPr>
        <p:grpSpPr>
          <a:xfrm>
            <a:off x="688402" y="3664280"/>
            <a:ext cx="612899" cy="1514368"/>
            <a:chOff x="574725" y="3936344"/>
            <a:chExt cx="728856" cy="1473200"/>
          </a:xfrm>
        </p:grpSpPr>
        <p:sp>
          <p:nvSpPr>
            <p:cNvPr id="22" name="Line 3">
              <a:extLst>
                <a:ext uri="{FF2B5EF4-FFF2-40B4-BE49-F238E27FC236}">
                  <a16:creationId xmlns:a16="http://schemas.microsoft.com/office/drawing/2014/main" id="{605008D6-E771-4816-85CA-D089A5A17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363" y="4366557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4">
              <a:extLst>
                <a:ext uri="{FF2B5EF4-FFF2-40B4-BE49-F238E27FC236}">
                  <a16:creationId xmlns:a16="http://schemas.microsoft.com/office/drawing/2014/main" id="{04DE998B-DBD4-485A-82D6-31DCCF01A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725" y="4514988"/>
              <a:ext cx="7288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6B89FACC-7F1D-42B4-85E1-D2CB48380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06" y="3936344"/>
              <a:ext cx="486296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Line 6">
              <a:extLst>
                <a:ext uri="{FF2B5EF4-FFF2-40B4-BE49-F238E27FC236}">
                  <a16:creationId xmlns:a16="http://schemas.microsoft.com/office/drawing/2014/main" id="{A48A3232-70D9-44AF-896D-6C2F066EB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6542" y="4919007"/>
              <a:ext cx="302611" cy="490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7">
              <a:extLst>
                <a:ext uri="{FF2B5EF4-FFF2-40B4-BE49-F238E27FC236}">
                  <a16:creationId xmlns:a16="http://schemas.microsoft.com/office/drawing/2014/main" id="{22C21B75-2862-48F7-A558-AD6D57A1C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722" y="4858683"/>
              <a:ext cx="303788" cy="490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8">
            <a:extLst>
              <a:ext uri="{FF2B5EF4-FFF2-40B4-BE49-F238E27FC236}">
                <a16:creationId xmlns:a16="http://schemas.microsoft.com/office/drawing/2014/main" id="{DAB3AB52-B5C0-4B34-A006-7F3C5FE55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86" y="5279657"/>
            <a:ext cx="1673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400" dirty="0"/>
              <a:t>Customer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D909058-2D97-44C0-8DB8-806115722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0701" y="1538838"/>
            <a:ext cx="670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000" b="0" dirty="0"/>
              <a:t>ATM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6716DD-5322-46BD-9180-D482325A982B}"/>
              </a:ext>
            </a:extLst>
          </p:cNvPr>
          <p:cNvSpPr/>
          <p:nvPr/>
        </p:nvSpPr>
        <p:spPr bwMode="auto">
          <a:xfrm>
            <a:off x="2395172" y="2032151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Login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3F5DF93-7518-458B-A7B6-34E9D60002C4}"/>
              </a:ext>
            </a:extLst>
          </p:cNvPr>
          <p:cNvSpPr/>
          <p:nvPr/>
        </p:nvSpPr>
        <p:spPr bwMode="auto">
          <a:xfrm>
            <a:off x="2476068" y="3359789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Check Balance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A19D4AE-E5F5-492D-BA10-8881FFE314A3}"/>
              </a:ext>
            </a:extLst>
          </p:cNvPr>
          <p:cNvSpPr/>
          <p:nvPr/>
        </p:nvSpPr>
        <p:spPr bwMode="auto">
          <a:xfrm>
            <a:off x="3786507" y="3923448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Transfer Fund</a:t>
            </a:r>
            <a:r>
              <a:rPr lang="en-GB" sz="1100" dirty="0"/>
              <a:t>s</a:t>
            </a:r>
            <a:endParaRPr kumimoji="0" lang="en-GB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C1C89C-450B-4ECB-95B6-C55CF974917D}"/>
              </a:ext>
            </a:extLst>
          </p:cNvPr>
          <p:cNvCxnSpPr>
            <a:cxnSpLocks/>
            <a:endCxn id="29" idx="2"/>
          </p:cNvCxnSpPr>
          <p:nvPr/>
        </p:nvCxnSpPr>
        <p:spPr bwMode="auto">
          <a:xfrm flipV="1">
            <a:off x="1351592" y="2366969"/>
            <a:ext cx="1043580" cy="18706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7927DF-4538-4454-8B18-AEE11ACA3457}"/>
              </a:ext>
            </a:extLst>
          </p:cNvPr>
          <p:cNvCxnSpPr>
            <a:cxnSpLocks/>
            <a:stCxn id="23" idx="1"/>
            <a:endCxn id="30" idx="2"/>
          </p:cNvCxnSpPr>
          <p:nvPr/>
        </p:nvCxnSpPr>
        <p:spPr bwMode="auto">
          <a:xfrm flipV="1">
            <a:off x="1301301" y="3694607"/>
            <a:ext cx="1174767" cy="5644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86C7FB-3F66-4804-820D-EC21F99A083A}"/>
              </a:ext>
            </a:extLst>
          </p:cNvPr>
          <p:cNvCxnSpPr>
            <a:cxnSpLocks/>
            <a:stCxn id="23" idx="1"/>
            <a:endCxn id="31" idx="2"/>
          </p:cNvCxnSpPr>
          <p:nvPr/>
        </p:nvCxnSpPr>
        <p:spPr bwMode="auto">
          <a:xfrm flipV="1">
            <a:off x="1301301" y="4258266"/>
            <a:ext cx="2485206" cy="8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144DDD-BEEB-496B-8275-4D3CB37F1281}"/>
              </a:ext>
            </a:extLst>
          </p:cNvPr>
          <p:cNvCxnSpPr>
            <a:cxnSpLocks/>
            <a:stCxn id="23" idx="1"/>
            <a:endCxn id="41" idx="2"/>
          </p:cNvCxnSpPr>
          <p:nvPr/>
        </p:nvCxnSpPr>
        <p:spPr bwMode="auto">
          <a:xfrm>
            <a:off x="1301301" y="4259095"/>
            <a:ext cx="2425076" cy="833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5051FBBD-6606-4EF1-8A60-45BA3C9E2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595" y="2471088"/>
            <a:ext cx="615749" cy="1524132"/>
          </a:xfrm>
          <a:prstGeom prst="rect">
            <a:avLst/>
          </a:prstGeom>
        </p:spPr>
      </p:pic>
      <p:sp>
        <p:nvSpPr>
          <p:cNvPr id="37" name="Text Box 8">
            <a:extLst>
              <a:ext uri="{FF2B5EF4-FFF2-40B4-BE49-F238E27FC236}">
                <a16:creationId xmlns:a16="http://schemas.microsoft.com/office/drawing/2014/main" id="{625F796D-99C5-4820-9A8B-00EE23BF4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132" y="4190632"/>
            <a:ext cx="963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GB" sz="2400" dirty="0"/>
              <a:t>Bank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3DDB36-28C3-4ED7-9B36-62058F57E206}"/>
              </a:ext>
            </a:extLst>
          </p:cNvPr>
          <p:cNvCxnSpPr>
            <a:cxnSpLocks/>
            <a:stCxn id="30" idx="6"/>
          </p:cNvCxnSpPr>
          <p:nvPr/>
        </p:nvCxnSpPr>
        <p:spPr bwMode="auto">
          <a:xfrm flipV="1">
            <a:off x="3628194" y="3088263"/>
            <a:ext cx="3751594" cy="6063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ED247E-9AC5-4E4D-B574-5C554387669D}"/>
              </a:ext>
            </a:extLst>
          </p:cNvPr>
          <p:cNvCxnSpPr>
            <a:cxnSpLocks/>
            <a:stCxn id="31" idx="6"/>
          </p:cNvCxnSpPr>
          <p:nvPr/>
        </p:nvCxnSpPr>
        <p:spPr bwMode="auto">
          <a:xfrm flipV="1">
            <a:off x="4938633" y="3099532"/>
            <a:ext cx="2441155" cy="1158734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99997E-4B47-4AF7-8D4C-AF2C4E8D6026}"/>
              </a:ext>
            </a:extLst>
          </p:cNvPr>
          <p:cNvCxnSpPr>
            <a:cxnSpLocks/>
          </p:cNvCxnSpPr>
          <p:nvPr/>
        </p:nvCxnSpPr>
        <p:spPr bwMode="auto">
          <a:xfrm flipV="1">
            <a:off x="5070111" y="3088263"/>
            <a:ext cx="2317789" cy="2165607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C962FFF-3318-43F2-8DE0-39F1D810C101}"/>
              </a:ext>
            </a:extLst>
          </p:cNvPr>
          <p:cNvSpPr/>
          <p:nvPr/>
        </p:nvSpPr>
        <p:spPr bwMode="auto">
          <a:xfrm>
            <a:off x="3726377" y="4702996"/>
            <a:ext cx="1417576" cy="77971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Make Payment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9927943-7ECF-4AD9-A3EA-0FDFF2B6FDA7}"/>
              </a:ext>
            </a:extLst>
          </p:cNvPr>
          <p:cNvSpPr/>
          <p:nvPr/>
        </p:nvSpPr>
        <p:spPr bwMode="auto">
          <a:xfrm>
            <a:off x="4675356" y="1604130"/>
            <a:ext cx="1480819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Verify Password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E5BBBD-728A-4DB3-8CC0-3E3AB7213FCA}"/>
              </a:ext>
            </a:extLst>
          </p:cNvPr>
          <p:cNvSpPr/>
          <p:nvPr/>
        </p:nvSpPr>
        <p:spPr bwMode="auto">
          <a:xfrm>
            <a:off x="4777070" y="2409857"/>
            <a:ext cx="1152126" cy="669635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Display Error</a:t>
            </a:r>
            <a:endParaRPr kumimoji="0" lang="en-GB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C54CFA-CA66-4F5E-B769-63F19DAE0E6C}"/>
              </a:ext>
            </a:extLst>
          </p:cNvPr>
          <p:cNvCxnSpPr>
            <a:cxnSpLocks/>
            <a:stCxn id="29" idx="6"/>
            <a:endCxn id="46" idx="2"/>
          </p:cNvCxnSpPr>
          <p:nvPr/>
        </p:nvCxnSpPr>
        <p:spPr bwMode="auto">
          <a:xfrm flipV="1">
            <a:off x="3547298" y="1938948"/>
            <a:ext cx="1128058" cy="428021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53D0D3-FA6B-48FE-B7B8-C1D7CB903923}"/>
              </a:ext>
            </a:extLst>
          </p:cNvPr>
          <p:cNvSpPr txBox="1"/>
          <p:nvPr/>
        </p:nvSpPr>
        <p:spPr>
          <a:xfrm>
            <a:off x="3628194" y="2012067"/>
            <a:ext cx="1298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&lt;&lt;include&gt;&gt;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991075-CC90-4096-B0D8-28C064B5EC26}"/>
              </a:ext>
            </a:extLst>
          </p:cNvPr>
          <p:cNvCxnSpPr>
            <a:stCxn id="47" idx="2"/>
            <a:endCxn id="29" idx="6"/>
          </p:cNvCxnSpPr>
          <p:nvPr/>
        </p:nvCxnSpPr>
        <p:spPr bwMode="auto">
          <a:xfrm flipH="1" flipV="1">
            <a:off x="3547298" y="2366969"/>
            <a:ext cx="1229772" cy="377706"/>
          </a:xfrm>
          <a:prstGeom prst="straightConnector1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3464A6F-D70B-406E-9127-935FF89226D1}"/>
              </a:ext>
            </a:extLst>
          </p:cNvPr>
          <p:cNvSpPr txBox="1"/>
          <p:nvPr/>
        </p:nvSpPr>
        <p:spPr>
          <a:xfrm>
            <a:off x="3670261" y="2458211"/>
            <a:ext cx="12981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&lt;&lt;extend&gt;&gt;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11C6E7B-F059-4B81-A29B-B77328AD8063}"/>
              </a:ext>
            </a:extLst>
          </p:cNvPr>
          <p:cNvSpPr/>
          <p:nvPr/>
        </p:nvSpPr>
        <p:spPr bwMode="auto">
          <a:xfrm>
            <a:off x="2088195" y="5741322"/>
            <a:ext cx="1530641" cy="833758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Pay From Checking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F7114E-FAE0-4E42-BF4D-BAFF9F529ECE}"/>
              </a:ext>
            </a:extLst>
          </p:cNvPr>
          <p:cNvSpPr/>
          <p:nvPr/>
        </p:nvSpPr>
        <p:spPr bwMode="auto">
          <a:xfrm>
            <a:off x="5214288" y="5757953"/>
            <a:ext cx="1530641" cy="833758"/>
          </a:xfrm>
          <a:prstGeom prst="ellips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rPr>
              <a:t>Pay From Savings</a:t>
            </a:r>
          </a:p>
        </p:txBody>
      </p:sp>
      <p:sp>
        <p:nvSpPr>
          <p:cNvPr id="49" name="AutoShape 21">
            <a:extLst>
              <a:ext uri="{FF2B5EF4-FFF2-40B4-BE49-F238E27FC236}">
                <a16:creationId xmlns:a16="http://schemas.microsoft.com/office/drawing/2014/main" id="{CA5B7B52-3302-4A8B-B32B-811808CC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037" y="5460946"/>
            <a:ext cx="156090" cy="11312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0" name="Line 22">
            <a:extLst>
              <a:ext uri="{FF2B5EF4-FFF2-40B4-BE49-F238E27FC236}">
                <a16:creationId xmlns:a16="http://schemas.microsoft.com/office/drawing/2014/main" id="{A25902FF-E772-4E8D-BA72-50CB03C99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082" y="5574066"/>
            <a:ext cx="0" cy="28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5B3E12-E598-44E0-91D5-5418B9BE3BC0}"/>
              </a:ext>
            </a:extLst>
          </p:cNvPr>
          <p:cNvCxnSpPr>
            <a:cxnSpLocks/>
            <a:stCxn id="44" idx="6"/>
          </p:cNvCxnSpPr>
          <p:nvPr/>
        </p:nvCxnSpPr>
        <p:spPr bwMode="auto">
          <a:xfrm flipV="1">
            <a:off x="3618836" y="5856866"/>
            <a:ext cx="784246" cy="301335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CB3325-28D2-40B8-9CE7-E09DAE225094}"/>
              </a:ext>
            </a:extLst>
          </p:cNvPr>
          <p:cNvCxnSpPr>
            <a:cxnSpLocks/>
            <a:stCxn id="48" idx="2"/>
          </p:cNvCxnSpPr>
          <p:nvPr/>
        </p:nvCxnSpPr>
        <p:spPr bwMode="auto">
          <a:xfrm flipH="1" flipV="1">
            <a:off x="4419123" y="5856866"/>
            <a:ext cx="795165" cy="317966"/>
          </a:xfrm>
          <a:prstGeom prst="line">
            <a:avLst/>
          </a:prstGeom>
          <a:solidFill>
            <a:srgbClr val="EAEA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04EADA5-2880-BFA9-8B7F-347D56BCDADC}"/>
              </a:ext>
            </a:extLst>
          </p:cNvPr>
          <p:cNvSpPr/>
          <p:nvPr/>
        </p:nvSpPr>
        <p:spPr bwMode="auto">
          <a:xfrm>
            <a:off x="1989742" y="1378496"/>
            <a:ext cx="5174546" cy="52132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54191"/>
      </p:ext>
    </p:extLst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Unified Modelling Language </a:t>
            </a:r>
            <a:r>
              <a:rPr lang="de-DE" dirty="0"/>
              <a:t>(UML)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zoom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Generalisation Example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1620835" y="1772816"/>
            <a:ext cx="6502400" cy="4634685"/>
            <a:chOff x="1677988" y="1995488"/>
            <a:chExt cx="6502400" cy="4634685"/>
          </a:xfrm>
        </p:grpSpPr>
        <p:sp>
          <p:nvSpPr>
            <p:cNvPr id="43017" name="Oval 8"/>
            <p:cNvSpPr>
              <a:spLocks noChangeArrowheads="1"/>
            </p:cNvSpPr>
            <p:nvPr/>
          </p:nvSpPr>
          <p:spPr bwMode="auto">
            <a:xfrm>
              <a:off x="4267200" y="2452688"/>
              <a:ext cx="2743200" cy="1295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18" name="Oval 9"/>
            <p:cNvSpPr>
              <a:spLocks noChangeArrowheads="1"/>
            </p:cNvSpPr>
            <p:nvPr/>
          </p:nvSpPr>
          <p:spPr bwMode="auto">
            <a:xfrm>
              <a:off x="4030663" y="4738688"/>
              <a:ext cx="16891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19" name="Line 10"/>
            <p:cNvSpPr>
              <a:spLocks noChangeShapeType="1"/>
            </p:cNvSpPr>
            <p:nvPr/>
          </p:nvSpPr>
          <p:spPr bwMode="auto">
            <a:xfrm>
              <a:off x="2805429" y="2947989"/>
              <a:ext cx="1476375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Text Box 11"/>
            <p:cNvSpPr txBox="1">
              <a:spLocks noChangeArrowheads="1"/>
            </p:cNvSpPr>
            <p:nvPr/>
          </p:nvSpPr>
          <p:spPr bwMode="auto">
            <a:xfrm>
              <a:off x="2054861" y="3504070"/>
              <a:ext cx="101562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Times New Roman" charset="0"/>
                </a:rPr>
                <a:t>Admin</a:t>
              </a:r>
            </a:p>
          </p:txBody>
        </p:sp>
        <p:sp>
          <p:nvSpPr>
            <p:cNvPr id="43021" name="Text Box 12"/>
            <p:cNvSpPr txBox="1">
              <a:spLocks noChangeArrowheads="1"/>
            </p:cNvSpPr>
            <p:nvPr/>
          </p:nvSpPr>
          <p:spPr bwMode="auto">
            <a:xfrm>
              <a:off x="4595813" y="2752974"/>
              <a:ext cx="155683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Times New Roman" charset="0"/>
                </a:rPr>
                <a:t>Create new </a:t>
              </a:r>
            </a:p>
            <a:p>
              <a:r>
                <a:rPr lang="en-US" dirty="0">
                  <a:latin typeface="Times New Roman" charset="0"/>
                </a:rPr>
                <a:t>customer</a:t>
              </a:r>
            </a:p>
          </p:txBody>
        </p:sp>
        <p:sp>
          <p:nvSpPr>
            <p:cNvPr id="43022" name="Text Box 13"/>
            <p:cNvSpPr txBox="1">
              <a:spLocks noChangeArrowheads="1"/>
            </p:cNvSpPr>
            <p:nvPr/>
          </p:nvSpPr>
          <p:spPr bwMode="auto">
            <a:xfrm>
              <a:off x="4189413" y="4921250"/>
              <a:ext cx="13335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Times New Roman" charset="0"/>
                </a:rPr>
                <a:t>Create credit </a:t>
              </a:r>
            </a:p>
            <a:p>
              <a:r>
                <a:rPr lang="en-US" sz="1600">
                  <a:latin typeface="Times New Roman" charset="0"/>
                </a:rPr>
                <a:t>card customer</a:t>
              </a:r>
            </a:p>
          </p:txBody>
        </p:sp>
        <p:sp>
          <p:nvSpPr>
            <p:cNvPr id="43023" name="Line 14"/>
            <p:cNvSpPr>
              <a:spLocks noChangeShapeType="1"/>
            </p:cNvSpPr>
            <p:nvPr/>
          </p:nvSpPr>
          <p:spPr bwMode="auto">
            <a:xfrm>
              <a:off x="3890963" y="1995488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Line 15"/>
            <p:cNvSpPr>
              <a:spLocks noChangeShapeType="1"/>
            </p:cNvSpPr>
            <p:nvPr/>
          </p:nvSpPr>
          <p:spPr bwMode="auto">
            <a:xfrm>
              <a:off x="8180388" y="1995488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Line 16"/>
            <p:cNvSpPr>
              <a:spLocks noChangeShapeType="1"/>
            </p:cNvSpPr>
            <p:nvPr/>
          </p:nvSpPr>
          <p:spPr bwMode="auto">
            <a:xfrm>
              <a:off x="3890963" y="1995488"/>
              <a:ext cx="4289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17"/>
            <p:cNvSpPr>
              <a:spLocks noChangeShapeType="1"/>
            </p:cNvSpPr>
            <p:nvPr/>
          </p:nvSpPr>
          <p:spPr bwMode="auto">
            <a:xfrm>
              <a:off x="3890963" y="6186488"/>
              <a:ext cx="4289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Oval 18"/>
            <p:cNvSpPr>
              <a:spLocks noChangeArrowheads="1"/>
            </p:cNvSpPr>
            <p:nvPr/>
          </p:nvSpPr>
          <p:spPr bwMode="auto">
            <a:xfrm>
              <a:off x="6000750" y="4662488"/>
              <a:ext cx="1687513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8" name="Text Box 19"/>
            <p:cNvSpPr txBox="1">
              <a:spLocks noChangeArrowheads="1"/>
            </p:cNvSpPr>
            <p:nvPr/>
          </p:nvSpPr>
          <p:spPr bwMode="auto">
            <a:xfrm>
              <a:off x="6102350" y="4876800"/>
              <a:ext cx="14351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Times New Roman" charset="0"/>
                </a:rPr>
                <a:t>Create current</a:t>
              </a:r>
            </a:p>
            <a:p>
              <a:r>
                <a:rPr lang="en-US" sz="1400">
                  <a:latin typeface="Times New Roman" charset="0"/>
                </a:rPr>
                <a:t>account customer</a:t>
              </a:r>
            </a:p>
          </p:txBody>
        </p:sp>
        <p:sp>
          <p:nvSpPr>
            <p:cNvPr id="43029" name="AutoShape 20"/>
            <p:cNvSpPr>
              <a:spLocks noChangeArrowheads="1"/>
            </p:cNvSpPr>
            <p:nvPr/>
          </p:nvSpPr>
          <p:spPr bwMode="auto">
            <a:xfrm>
              <a:off x="6351588" y="3595688"/>
              <a:ext cx="282575" cy="304800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30" name="AutoShape 21"/>
            <p:cNvSpPr>
              <a:spLocks noChangeArrowheads="1"/>
            </p:cNvSpPr>
            <p:nvPr/>
          </p:nvSpPr>
          <p:spPr bwMode="auto">
            <a:xfrm>
              <a:off x="4945063" y="3671888"/>
              <a:ext cx="280987" cy="304800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31" name="Line 22"/>
            <p:cNvSpPr>
              <a:spLocks noChangeShapeType="1"/>
            </p:cNvSpPr>
            <p:nvPr/>
          </p:nvSpPr>
          <p:spPr bwMode="auto">
            <a:xfrm>
              <a:off x="5086350" y="3976688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23"/>
            <p:cNvSpPr>
              <a:spLocks noChangeShapeType="1"/>
            </p:cNvSpPr>
            <p:nvPr/>
          </p:nvSpPr>
          <p:spPr bwMode="auto">
            <a:xfrm>
              <a:off x="6492875" y="3900488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Text Box 29"/>
            <p:cNvSpPr txBox="1">
              <a:spLocks noChangeArrowheads="1"/>
            </p:cNvSpPr>
            <p:nvPr/>
          </p:nvSpPr>
          <p:spPr bwMode="auto">
            <a:xfrm>
              <a:off x="1677988" y="6263461"/>
              <a:ext cx="1473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imes New Roman" charset="0"/>
                </a:rPr>
                <a:t>Senior Admin</a:t>
              </a:r>
            </a:p>
          </p:txBody>
        </p:sp>
        <p:sp>
          <p:nvSpPr>
            <p:cNvPr id="43039" name="AutoShape 30"/>
            <p:cNvSpPr>
              <a:spLocks noChangeArrowheads="1"/>
            </p:cNvSpPr>
            <p:nvPr/>
          </p:nvSpPr>
          <p:spPr bwMode="auto">
            <a:xfrm>
              <a:off x="2497742" y="4013598"/>
              <a:ext cx="129860" cy="135465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40" name="Line 31"/>
            <p:cNvSpPr>
              <a:spLocks noChangeShapeType="1"/>
            </p:cNvSpPr>
            <p:nvPr/>
          </p:nvSpPr>
          <p:spPr bwMode="auto">
            <a:xfrm flipV="1">
              <a:off x="2562309" y="4171928"/>
              <a:ext cx="363" cy="778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48101A6-F998-4132-BACF-B9D9CFCF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42" y="1830884"/>
            <a:ext cx="615749" cy="111798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5446A39-8F73-4B9A-A0DC-A930EA0A7218}"/>
              </a:ext>
            </a:extLst>
          </p:cNvPr>
          <p:cNvGrpSpPr/>
          <p:nvPr/>
        </p:nvGrpSpPr>
        <p:grpSpPr>
          <a:xfrm>
            <a:off x="2174687" y="4828269"/>
            <a:ext cx="612899" cy="1212520"/>
            <a:chOff x="574725" y="3936344"/>
            <a:chExt cx="728856" cy="1473200"/>
          </a:xfrm>
        </p:grpSpPr>
        <p:sp>
          <p:nvSpPr>
            <p:cNvPr id="37" name="Line 3">
              <a:extLst>
                <a:ext uri="{FF2B5EF4-FFF2-40B4-BE49-F238E27FC236}">
                  <a16:creationId xmlns:a16="http://schemas.microsoft.com/office/drawing/2014/main" id="{96C23565-29B1-4F79-B2A4-3BAF1D6E0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363" y="4366557"/>
              <a:ext cx="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">
              <a:extLst>
                <a:ext uri="{FF2B5EF4-FFF2-40B4-BE49-F238E27FC236}">
                  <a16:creationId xmlns:a16="http://schemas.microsoft.com/office/drawing/2014/main" id="{09651EB3-AB9A-419D-B422-7519C3FC6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725" y="4514988"/>
              <a:ext cx="7288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4565BA5B-3695-4856-A3F4-786B5079A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06" y="3936344"/>
              <a:ext cx="486296" cy="4302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Line 6">
              <a:extLst>
                <a:ext uri="{FF2B5EF4-FFF2-40B4-BE49-F238E27FC236}">
                  <a16:creationId xmlns:a16="http://schemas.microsoft.com/office/drawing/2014/main" id="{20976672-24F8-4B77-A2C1-9A78708B2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6542" y="4919007"/>
              <a:ext cx="302611" cy="490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">
              <a:extLst>
                <a:ext uri="{FF2B5EF4-FFF2-40B4-BE49-F238E27FC236}">
                  <a16:creationId xmlns:a16="http://schemas.microsoft.com/office/drawing/2014/main" id="{9500B163-4394-42A7-B77F-48AA16C56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1722" y="4858683"/>
              <a:ext cx="303788" cy="490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3655080"/>
      </p:ext>
    </p:extLst>
  </p:cSld>
  <p:clrMapOvr>
    <a:masterClrMapping/>
  </p:clrMapOvr>
  <p:transition spd="slow">
    <p:zoom dir="in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Example: Cash Dispenser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947" y="1556792"/>
            <a:ext cx="7010400" cy="4343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sz="2600" dirty="0">
                <a:ea typeface="ＭＳ Ｐゴシック" charset="0"/>
                <a:cs typeface="ＭＳ Ｐゴシック" charset="0"/>
              </a:rPr>
              <a:t>The functionality of an ATM is described as follows:</a:t>
            </a:r>
          </a:p>
          <a:p>
            <a:pPr>
              <a:buFontTx/>
              <a:buNone/>
            </a:pPr>
            <a:r>
              <a:rPr lang="en-GB" sz="2600" i="1" dirty="0">
                <a:ea typeface="ＭＳ Ｐゴシック" charset="0"/>
                <a:cs typeface="ＭＳ Ｐゴシック" charset="0"/>
              </a:rPr>
              <a:t>A card holder can withdraw money from the cash dispenser. To do so he/she has to authenticate to the system. Bank customers can consult their account balance and deposit money after authentication. The dispenser is refilled by a maintenance operator who also retrieves the money that has been deposited.</a:t>
            </a:r>
          </a:p>
          <a:p>
            <a:pPr>
              <a:buFontTx/>
              <a:buNone/>
            </a:pPr>
            <a:r>
              <a:rPr lang="en-GB" sz="2600" dirty="0">
                <a:ea typeface="ＭＳ Ｐゴシック" charset="0"/>
                <a:cs typeface="ＭＳ Ｐゴシック" charset="0"/>
              </a:rPr>
              <a:t>Example for generalisation/inheritance?</a:t>
            </a:r>
          </a:p>
          <a:p>
            <a:pPr>
              <a:buFontTx/>
              <a:buNone/>
            </a:pPr>
            <a:endParaRPr lang="en-GB" sz="2600" i="1" dirty="0"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GB" sz="26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930608"/>
      </p:ext>
    </p:extLst>
  </p:cSld>
  <p:clrMapOvr>
    <a:masterClrMapping/>
  </p:clrMapOvr>
  <p:transition spd="slow">
    <p:zoom dir="in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>
          <a:xfrm>
            <a:off x="1948149" y="495103"/>
            <a:ext cx="7010400" cy="685800"/>
          </a:xfrm>
        </p:spPr>
        <p:txBody>
          <a:bodyPr/>
          <a:lstStyle/>
          <a:p>
            <a:r>
              <a:rPr lang="en-GB" dirty="0">
                <a:latin typeface="+mn-lt"/>
                <a:ea typeface="ＭＳ Ｐゴシック" charset="0"/>
                <a:cs typeface="ＭＳ Ｐゴシック" charset="0"/>
              </a:rPr>
              <a:t>Cash Dispenser UML Diagram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1254" y="1715640"/>
            <a:ext cx="1447800" cy="1609725"/>
            <a:chOff x="506287" y="2895600"/>
            <a:chExt cx="3285512" cy="4625119"/>
          </a:xfrm>
        </p:grpSpPr>
        <p:sp>
          <p:nvSpPr>
            <p:cNvPr id="45112" name="Line 4"/>
            <p:cNvSpPr>
              <a:spLocks noChangeShapeType="1"/>
            </p:cNvSpPr>
            <p:nvPr/>
          </p:nvSpPr>
          <p:spPr bwMode="auto">
            <a:xfrm>
              <a:off x="2133600" y="37338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3" name="Line 5"/>
            <p:cNvSpPr>
              <a:spLocks noChangeShapeType="1"/>
            </p:cNvSpPr>
            <p:nvPr/>
          </p:nvSpPr>
          <p:spPr bwMode="auto">
            <a:xfrm flipH="1">
              <a:off x="1447800" y="4724399"/>
              <a:ext cx="685800" cy="685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4" name="Line 6"/>
            <p:cNvSpPr>
              <a:spLocks noChangeShapeType="1"/>
            </p:cNvSpPr>
            <p:nvPr/>
          </p:nvSpPr>
          <p:spPr bwMode="auto">
            <a:xfrm>
              <a:off x="2133600" y="4724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5" name="Line 7"/>
            <p:cNvSpPr>
              <a:spLocks noChangeShapeType="1"/>
            </p:cNvSpPr>
            <p:nvPr/>
          </p:nvSpPr>
          <p:spPr bwMode="auto">
            <a:xfrm>
              <a:off x="1524000" y="41910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6" name="Oval 8"/>
            <p:cNvSpPr>
              <a:spLocks noChangeArrowheads="1"/>
            </p:cNvSpPr>
            <p:nvPr/>
          </p:nvSpPr>
          <p:spPr bwMode="auto">
            <a:xfrm>
              <a:off x="1676400" y="2895600"/>
              <a:ext cx="9144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17" name="Text Box 10"/>
            <p:cNvSpPr txBox="1">
              <a:spLocks noChangeArrowheads="1"/>
            </p:cNvSpPr>
            <p:nvPr/>
          </p:nvSpPr>
          <p:spPr bwMode="auto">
            <a:xfrm>
              <a:off x="506287" y="5486400"/>
              <a:ext cx="3285512" cy="2034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rgbClr val="003366"/>
                  </a:solidFill>
                </a:rPr>
                <a:t>Card</a:t>
              </a:r>
            </a:p>
            <a:p>
              <a:r>
                <a:rPr lang="en-US" sz="2000">
                  <a:solidFill>
                    <a:srgbClr val="003366"/>
                  </a:solidFill>
                </a:rPr>
                <a:t>Holder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99029" y="4211190"/>
            <a:ext cx="1447800" cy="1608137"/>
            <a:chOff x="490843" y="2895600"/>
            <a:chExt cx="3285513" cy="4625118"/>
          </a:xfrm>
        </p:grpSpPr>
        <p:sp>
          <p:nvSpPr>
            <p:cNvPr id="45106" name="Line 4"/>
            <p:cNvSpPr>
              <a:spLocks noChangeShapeType="1"/>
            </p:cNvSpPr>
            <p:nvPr/>
          </p:nvSpPr>
          <p:spPr bwMode="auto">
            <a:xfrm>
              <a:off x="2133600" y="37338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7" name="Line 5"/>
            <p:cNvSpPr>
              <a:spLocks noChangeShapeType="1"/>
            </p:cNvSpPr>
            <p:nvPr/>
          </p:nvSpPr>
          <p:spPr bwMode="auto">
            <a:xfrm flipH="1">
              <a:off x="1447800" y="4724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8" name="Line 6"/>
            <p:cNvSpPr>
              <a:spLocks noChangeShapeType="1"/>
            </p:cNvSpPr>
            <p:nvPr/>
          </p:nvSpPr>
          <p:spPr bwMode="auto">
            <a:xfrm>
              <a:off x="2133600" y="4724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9" name="Line 7"/>
            <p:cNvSpPr>
              <a:spLocks noChangeShapeType="1"/>
            </p:cNvSpPr>
            <p:nvPr/>
          </p:nvSpPr>
          <p:spPr bwMode="auto">
            <a:xfrm>
              <a:off x="1524000" y="41910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0" name="Oval 15"/>
            <p:cNvSpPr>
              <a:spLocks noChangeArrowheads="1"/>
            </p:cNvSpPr>
            <p:nvPr/>
          </p:nvSpPr>
          <p:spPr bwMode="auto">
            <a:xfrm>
              <a:off x="1676400" y="2895600"/>
              <a:ext cx="9144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11" name="Text Box 10"/>
            <p:cNvSpPr txBox="1">
              <a:spLocks noChangeArrowheads="1"/>
            </p:cNvSpPr>
            <p:nvPr/>
          </p:nvSpPr>
          <p:spPr bwMode="auto">
            <a:xfrm>
              <a:off x="490843" y="5486400"/>
              <a:ext cx="3285513" cy="2034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rgbClr val="003366"/>
                  </a:solidFill>
                </a:rPr>
                <a:t>Bank</a:t>
              </a:r>
            </a:p>
            <a:p>
              <a:r>
                <a:rPr lang="en-US" sz="2000">
                  <a:solidFill>
                    <a:srgbClr val="003366"/>
                  </a:solidFill>
                </a:rPr>
                <a:t>Customer</a:t>
              </a: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1921879" y="1715640"/>
            <a:ext cx="5345112" cy="4535785"/>
            <a:chOff x="1894065" y="1989003"/>
            <a:chExt cx="5344935" cy="4535853"/>
          </a:xfrm>
        </p:grpSpPr>
        <p:sp>
          <p:nvSpPr>
            <p:cNvPr id="18" name="Rectangle 17"/>
            <p:cNvSpPr/>
            <p:nvPr/>
          </p:nvSpPr>
          <p:spPr>
            <a:xfrm>
              <a:off x="1894065" y="1990888"/>
              <a:ext cx="5344935" cy="4533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dirty="0"/>
                <a:t>ne</a:t>
              </a:r>
            </a:p>
          </p:txBody>
        </p:sp>
        <p:sp>
          <p:nvSpPr>
            <p:cNvPr id="45105" name="Text Box 10"/>
            <p:cNvSpPr txBox="1">
              <a:spLocks noChangeArrowheads="1"/>
            </p:cNvSpPr>
            <p:nvPr/>
          </p:nvSpPr>
          <p:spPr bwMode="auto">
            <a:xfrm>
              <a:off x="1907881" y="1989003"/>
              <a:ext cx="1447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rgbClr val="003366"/>
                  </a:solidFill>
                </a:rPr>
                <a:t>ATM</a:t>
              </a:r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223704" y="4308027"/>
            <a:ext cx="1905000" cy="1608138"/>
            <a:chOff x="-27921" y="2895600"/>
            <a:chExt cx="4323042" cy="4625119"/>
          </a:xfrm>
        </p:grpSpPr>
        <p:sp>
          <p:nvSpPr>
            <p:cNvPr id="45098" name="Line 4"/>
            <p:cNvSpPr>
              <a:spLocks noChangeShapeType="1"/>
            </p:cNvSpPr>
            <p:nvPr/>
          </p:nvSpPr>
          <p:spPr bwMode="auto">
            <a:xfrm>
              <a:off x="2133600" y="37338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Line 5"/>
            <p:cNvSpPr>
              <a:spLocks noChangeShapeType="1"/>
            </p:cNvSpPr>
            <p:nvPr/>
          </p:nvSpPr>
          <p:spPr bwMode="auto">
            <a:xfrm flipH="1">
              <a:off x="1447800" y="4724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0" name="Line 6"/>
            <p:cNvSpPr>
              <a:spLocks noChangeShapeType="1"/>
            </p:cNvSpPr>
            <p:nvPr/>
          </p:nvSpPr>
          <p:spPr bwMode="auto">
            <a:xfrm>
              <a:off x="2133600" y="4724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1" name="Line 7"/>
            <p:cNvSpPr>
              <a:spLocks noChangeShapeType="1"/>
            </p:cNvSpPr>
            <p:nvPr/>
          </p:nvSpPr>
          <p:spPr bwMode="auto">
            <a:xfrm>
              <a:off x="1524000" y="41910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2" name="Oval 24"/>
            <p:cNvSpPr>
              <a:spLocks noChangeArrowheads="1"/>
            </p:cNvSpPr>
            <p:nvPr/>
          </p:nvSpPr>
          <p:spPr bwMode="auto">
            <a:xfrm>
              <a:off x="1676400" y="2895600"/>
              <a:ext cx="9144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103" name="Text Box 10"/>
            <p:cNvSpPr txBox="1">
              <a:spLocks noChangeArrowheads="1"/>
            </p:cNvSpPr>
            <p:nvPr/>
          </p:nvSpPr>
          <p:spPr bwMode="auto">
            <a:xfrm>
              <a:off x="-27921" y="5486400"/>
              <a:ext cx="4323042" cy="2034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rgbClr val="003366"/>
                  </a:solidFill>
                </a:rPr>
                <a:t>Maintenance</a:t>
              </a:r>
            </a:p>
            <a:p>
              <a:r>
                <a:rPr lang="en-US" sz="2000">
                  <a:solidFill>
                    <a:srgbClr val="003366"/>
                  </a:solidFill>
                </a:rPr>
                <a:t>Operator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748542" y="1888677"/>
            <a:ext cx="2286000" cy="927100"/>
            <a:chOff x="4563837" y="2236696"/>
            <a:chExt cx="2806700" cy="1219200"/>
          </a:xfrm>
        </p:grpSpPr>
        <p:sp>
          <p:nvSpPr>
            <p:cNvPr id="45096" name="Oval 3"/>
            <p:cNvSpPr>
              <a:spLocks noChangeArrowheads="1"/>
            </p:cNvSpPr>
            <p:nvPr/>
          </p:nvSpPr>
          <p:spPr bwMode="auto">
            <a:xfrm>
              <a:off x="4563837" y="2236696"/>
              <a:ext cx="2806700" cy="1219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97" name="TextBox 28"/>
            <p:cNvSpPr txBox="1">
              <a:spLocks noChangeArrowheads="1"/>
            </p:cNvSpPr>
            <p:nvPr/>
          </p:nvSpPr>
          <p:spPr bwMode="auto">
            <a:xfrm>
              <a:off x="5111904" y="2440201"/>
              <a:ext cx="1816723" cy="850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/>
                <a:t>Withdraw</a:t>
              </a:r>
            </a:p>
            <a:p>
              <a:r>
                <a:rPr lang="en-GB" sz="1800"/>
                <a:t>money</a:t>
              </a:r>
            </a:p>
          </p:txBody>
        </p:sp>
      </p:grp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1340429" y="2352227"/>
            <a:ext cx="13398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674179" y="2453827"/>
            <a:ext cx="2286000" cy="925513"/>
            <a:chOff x="4563837" y="2236696"/>
            <a:chExt cx="2806700" cy="1219200"/>
          </a:xfrm>
        </p:grpSpPr>
        <p:sp>
          <p:nvSpPr>
            <p:cNvPr id="45094" name="Oval 3"/>
            <p:cNvSpPr>
              <a:spLocks noChangeArrowheads="1"/>
            </p:cNvSpPr>
            <p:nvPr/>
          </p:nvSpPr>
          <p:spPr bwMode="auto">
            <a:xfrm>
              <a:off x="4563837" y="2236696"/>
              <a:ext cx="2806700" cy="1219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95" name="TextBox 32"/>
            <p:cNvSpPr txBox="1">
              <a:spLocks noChangeArrowheads="1"/>
            </p:cNvSpPr>
            <p:nvPr/>
          </p:nvSpPr>
          <p:spPr bwMode="auto">
            <a:xfrm>
              <a:off x="4844557" y="2553189"/>
              <a:ext cx="2245259" cy="485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/>
                <a:t>Authenticate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2051629" y="3993702"/>
            <a:ext cx="2286000" cy="927100"/>
            <a:chOff x="4563837" y="2236696"/>
            <a:chExt cx="2806700" cy="1219200"/>
          </a:xfrm>
        </p:grpSpPr>
        <p:sp>
          <p:nvSpPr>
            <p:cNvPr id="45092" name="Oval 3"/>
            <p:cNvSpPr>
              <a:spLocks noChangeArrowheads="1"/>
            </p:cNvSpPr>
            <p:nvPr/>
          </p:nvSpPr>
          <p:spPr bwMode="auto">
            <a:xfrm>
              <a:off x="4563837" y="2236696"/>
              <a:ext cx="2806700" cy="1219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93" name="TextBox 35"/>
            <p:cNvSpPr txBox="1">
              <a:spLocks noChangeArrowheads="1"/>
            </p:cNvSpPr>
            <p:nvPr/>
          </p:nvSpPr>
          <p:spPr bwMode="auto">
            <a:xfrm>
              <a:off x="4844557" y="2404594"/>
              <a:ext cx="2245259" cy="850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/>
                <a:t>Consult</a:t>
              </a:r>
            </a:p>
            <a:p>
              <a:r>
                <a:rPr lang="en-GB" sz="1800"/>
                <a:t>balance</a:t>
              </a:r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388179" y="5071615"/>
            <a:ext cx="2286000" cy="925512"/>
            <a:chOff x="4563837" y="2236696"/>
            <a:chExt cx="2806700" cy="1219200"/>
          </a:xfrm>
        </p:grpSpPr>
        <p:sp>
          <p:nvSpPr>
            <p:cNvPr id="45090" name="Oval 3"/>
            <p:cNvSpPr>
              <a:spLocks noChangeArrowheads="1"/>
            </p:cNvSpPr>
            <p:nvPr/>
          </p:nvSpPr>
          <p:spPr bwMode="auto">
            <a:xfrm>
              <a:off x="4563837" y="2236696"/>
              <a:ext cx="2806700" cy="1219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91" name="TextBox 38"/>
            <p:cNvSpPr txBox="1">
              <a:spLocks noChangeArrowheads="1"/>
            </p:cNvSpPr>
            <p:nvPr/>
          </p:nvSpPr>
          <p:spPr bwMode="auto">
            <a:xfrm>
              <a:off x="4844557" y="2404594"/>
              <a:ext cx="2245259" cy="850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/>
                <a:t>Deposit</a:t>
              </a:r>
            </a:p>
            <a:p>
              <a:r>
                <a:rPr lang="en-GB" sz="1800"/>
                <a:t>money</a:t>
              </a:r>
            </a:p>
          </p:txBody>
        </p:sp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4085217" y="3325365"/>
            <a:ext cx="2136775" cy="1746250"/>
            <a:chOff x="5892596" y="-994401"/>
            <a:chExt cx="2623676" cy="2296453"/>
          </a:xfrm>
        </p:grpSpPr>
        <p:sp>
          <p:nvSpPr>
            <p:cNvPr id="45088" name="Line 13"/>
            <p:cNvSpPr>
              <a:spLocks noChangeShapeType="1"/>
            </p:cNvSpPr>
            <p:nvPr/>
          </p:nvSpPr>
          <p:spPr bwMode="auto">
            <a:xfrm flipV="1">
              <a:off x="5892596" y="-994401"/>
              <a:ext cx="1153894" cy="2296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9" name="Text Box 21"/>
            <p:cNvSpPr txBox="1">
              <a:spLocks noChangeArrowheads="1"/>
            </p:cNvSpPr>
            <p:nvPr/>
          </p:nvSpPr>
          <p:spPr bwMode="auto">
            <a:xfrm>
              <a:off x="6939346" y="-796699"/>
              <a:ext cx="1576926" cy="445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Times New Roman" charset="0"/>
                </a:rPr>
                <a:t>&lt;&lt;include&gt;&gt;</a:t>
              </a:r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2748542" y="3101527"/>
            <a:ext cx="1925637" cy="892175"/>
            <a:chOff x="5518101" y="-213206"/>
            <a:chExt cx="2364787" cy="1174680"/>
          </a:xfrm>
        </p:grpSpPr>
        <p:sp>
          <p:nvSpPr>
            <p:cNvPr id="45086" name="Line 13"/>
            <p:cNvSpPr>
              <a:spLocks noChangeShapeType="1"/>
            </p:cNvSpPr>
            <p:nvPr/>
          </p:nvSpPr>
          <p:spPr bwMode="auto">
            <a:xfrm flipV="1">
              <a:off x="6327108" y="-213206"/>
              <a:ext cx="1555780" cy="1174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7" name="Text Box 21"/>
            <p:cNvSpPr txBox="1">
              <a:spLocks noChangeArrowheads="1"/>
            </p:cNvSpPr>
            <p:nvPr/>
          </p:nvSpPr>
          <p:spPr bwMode="auto">
            <a:xfrm>
              <a:off x="5518101" y="-69088"/>
              <a:ext cx="1576925" cy="445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Times New Roman" charset="0"/>
                </a:rPr>
                <a:t>&lt;&lt;include&gt;&gt;</a:t>
              </a:r>
            </a:p>
          </p:txBody>
        </p:sp>
      </p:grp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902779" y="4022277"/>
            <a:ext cx="2286000" cy="925513"/>
            <a:chOff x="4563837" y="2236696"/>
            <a:chExt cx="2806700" cy="1219200"/>
          </a:xfrm>
        </p:grpSpPr>
        <p:sp>
          <p:nvSpPr>
            <p:cNvPr id="45084" name="Oval 3"/>
            <p:cNvSpPr>
              <a:spLocks noChangeArrowheads="1"/>
            </p:cNvSpPr>
            <p:nvPr/>
          </p:nvSpPr>
          <p:spPr bwMode="auto">
            <a:xfrm>
              <a:off x="4563837" y="2236696"/>
              <a:ext cx="2806700" cy="1219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85" name="TextBox 47"/>
            <p:cNvSpPr txBox="1">
              <a:spLocks noChangeArrowheads="1"/>
            </p:cNvSpPr>
            <p:nvPr/>
          </p:nvSpPr>
          <p:spPr bwMode="auto">
            <a:xfrm>
              <a:off x="4844558" y="2592085"/>
              <a:ext cx="2245259" cy="485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/>
                <a:t>Refill</a:t>
              </a:r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937704" y="5046215"/>
            <a:ext cx="2286000" cy="925512"/>
            <a:chOff x="4563837" y="2236696"/>
            <a:chExt cx="2806700" cy="1219200"/>
          </a:xfrm>
        </p:grpSpPr>
        <p:sp>
          <p:nvSpPr>
            <p:cNvPr id="45082" name="Oval 3"/>
            <p:cNvSpPr>
              <a:spLocks noChangeArrowheads="1"/>
            </p:cNvSpPr>
            <p:nvPr/>
          </p:nvSpPr>
          <p:spPr bwMode="auto">
            <a:xfrm>
              <a:off x="4563837" y="2236696"/>
              <a:ext cx="2806700" cy="1219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83" name="TextBox 50"/>
            <p:cNvSpPr txBox="1">
              <a:spLocks noChangeArrowheads="1"/>
            </p:cNvSpPr>
            <p:nvPr/>
          </p:nvSpPr>
          <p:spPr bwMode="auto">
            <a:xfrm>
              <a:off x="4844557" y="2404594"/>
              <a:ext cx="2245259" cy="850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/>
                <a:t>Retrieve</a:t>
              </a:r>
            </a:p>
            <a:p>
              <a:r>
                <a:rPr lang="en-GB" sz="1800"/>
                <a:t>money</a:t>
              </a:r>
            </a:p>
          </p:txBody>
        </p:sp>
      </p:grp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5034542" y="1998215"/>
            <a:ext cx="1381125" cy="455612"/>
            <a:chOff x="5290090" y="531051"/>
            <a:chExt cx="1696454" cy="599689"/>
          </a:xfrm>
        </p:grpSpPr>
        <p:sp>
          <p:nvSpPr>
            <p:cNvPr id="45080" name="Line 13"/>
            <p:cNvSpPr>
              <a:spLocks noChangeShapeType="1"/>
            </p:cNvSpPr>
            <p:nvPr/>
          </p:nvSpPr>
          <p:spPr bwMode="auto">
            <a:xfrm>
              <a:off x="5290090" y="998026"/>
              <a:ext cx="434673" cy="132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Text Box 21"/>
            <p:cNvSpPr txBox="1">
              <a:spLocks noChangeArrowheads="1"/>
            </p:cNvSpPr>
            <p:nvPr/>
          </p:nvSpPr>
          <p:spPr bwMode="auto">
            <a:xfrm>
              <a:off x="5409619" y="531051"/>
              <a:ext cx="1576925" cy="445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Times New Roman" charset="0"/>
                </a:rPr>
                <a:t>&lt;&lt;include&gt;&gt;</a:t>
              </a:r>
            </a:p>
          </p:txBody>
        </p:sp>
      </p:grp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897517" y="3339652"/>
            <a:ext cx="280987" cy="654050"/>
            <a:chOff x="843634" y="3712352"/>
            <a:chExt cx="280987" cy="653560"/>
          </a:xfrm>
        </p:grpSpPr>
        <p:sp>
          <p:nvSpPr>
            <p:cNvPr id="45078" name="AutoShape 21"/>
            <p:cNvSpPr>
              <a:spLocks noChangeArrowheads="1"/>
            </p:cNvSpPr>
            <p:nvPr/>
          </p:nvSpPr>
          <p:spPr bwMode="auto">
            <a:xfrm>
              <a:off x="843634" y="3712352"/>
              <a:ext cx="280987" cy="304800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79" name="Line 22"/>
            <p:cNvSpPr>
              <a:spLocks noChangeShapeType="1"/>
            </p:cNvSpPr>
            <p:nvPr/>
          </p:nvSpPr>
          <p:spPr bwMode="auto">
            <a:xfrm>
              <a:off x="984921" y="4017152"/>
              <a:ext cx="0" cy="348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" name="Line 11"/>
          <p:cNvSpPr>
            <a:spLocks noChangeShapeType="1"/>
          </p:cNvSpPr>
          <p:nvPr/>
        </p:nvSpPr>
        <p:spPr bwMode="auto">
          <a:xfrm flipV="1">
            <a:off x="1324554" y="4501702"/>
            <a:ext cx="727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>
            <a:off x="1408692" y="4846190"/>
            <a:ext cx="979487" cy="4968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 flipV="1">
            <a:off x="6998279" y="5046215"/>
            <a:ext cx="752475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 flipV="1">
            <a:off x="7223704" y="4501702"/>
            <a:ext cx="527050" cy="158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73120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Use Case Documentation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zoom dir="in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Use Case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10400" cy="4038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 dirty="0">
                <a:ea typeface="ＭＳ Ｐゴシック" charset="0"/>
                <a:cs typeface="ＭＳ Ｐゴシック" charset="0"/>
              </a:rPr>
              <a:t>Textual description of use cases</a:t>
            </a:r>
          </a:p>
          <a:p>
            <a:pPr>
              <a:lnSpc>
                <a:spcPct val="90000"/>
              </a:lnSpc>
            </a:pPr>
            <a:r>
              <a:rPr lang="en-GB" sz="2600" dirty="0">
                <a:ea typeface="ＭＳ Ｐゴシック" charset="0"/>
                <a:cs typeface="ＭＳ Ｐゴシック" charset="0"/>
              </a:rPr>
              <a:t>Explain the dynamics of a use case in more detail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Each Use Case can include details such as: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charset="0"/>
              </a:rPr>
              <a:t>Pre &amp; Post Conditions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charset="0"/>
              </a:rPr>
              <a:t>Flow of Events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charset="0"/>
              </a:rPr>
              <a:t>Selection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charset="0"/>
              </a:rPr>
              <a:t>Repetition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charset="0"/>
              </a:rPr>
              <a:t>Error Conditions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ea typeface="ＭＳ Ｐゴシック" charset="0"/>
              </a:rPr>
              <a:t>Scenarios (alternative paths)</a:t>
            </a:r>
          </a:p>
          <a:p>
            <a:pPr lvl="1">
              <a:lnSpc>
                <a:spcPct val="90000"/>
              </a:lnSpc>
            </a:pPr>
            <a:endParaRPr lang="en-GB" sz="22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45906"/>
      </p:ext>
    </p:extLst>
  </p:cSld>
  <p:clrMapOvr>
    <a:masterClrMapping/>
  </p:clrMapOvr>
  <p:transition spd="slow">
    <p:zoom dir="in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Use Case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10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Pre Condition(s)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Indicates what happens before a Use Case is activated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What state the Use Case must be in before processing</a:t>
            </a:r>
          </a:p>
          <a:p>
            <a:pPr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Post Condition(s)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The state of the Use Case after processing</a:t>
            </a:r>
          </a:p>
          <a:p>
            <a:pPr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Flow of events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A series of statements listing the steps of the Use Case from the user</a:t>
            </a:r>
            <a:r>
              <a:rPr lang="ja-JP" altLang="en-US" dirty="0">
                <a:ea typeface="ＭＳ Ｐゴシック" charset="0"/>
              </a:rPr>
              <a:t>’</a:t>
            </a:r>
            <a:r>
              <a:rPr lang="en-US" dirty="0">
                <a:ea typeface="ＭＳ Ｐゴシック" charset="0"/>
              </a:rPr>
              <a:t>s perspective</a:t>
            </a:r>
          </a:p>
          <a:p>
            <a:pPr>
              <a:lnSpc>
                <a:spcPct val="90000"/>
              </a:lnSpc>
            </a:pPr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27251"/>
      </p:ext>
    </p:extLst>
  </p:cSld>
  <p:clrMapOvr>
    <a:masterClrMapping/>
  </p:clrMapOvr>
  <p:transition spd="slow">
    <p:zoom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Use Case Documentation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617896" y="1556792"/>
            <a:ext cx="7010400" cy="4267200"/>
          </a:xfrm>
        </p:spPr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Selection </a:t>
            </a:r>
          </a:p>
          <a:p>
            <a:pPr lvl="1"/>
            <a:r>
              <a:rPr lang="en-US" dirty="0">
                <a:ea typeface="ＭＳ Ｐゴシック" charset="0"/>
              </a:rPr>
              <a:t>When a choice has to be made</a:t>
            </a:r>
          </a:p>
          <a:p>
            <a:pPr lvl="1"/>
            <a:r>
              <a:rPr lang="en-US" dirty="0">
                <a:ea typeface="ＭＳ Ｐゴシック" charset="0"/>
              </a:rPr>
              <a:t>Shown by an </a:t>
            </a:r>
            <a:r>
              <a:rPr lang="ja-JP" altLang="en-US" dirty="0">
                <a:ea typeface="ＭＳ Ｐゴシック" charset="0"/>
              </a:rPr>
              <a:t>‘</a:t>
            </a:r>
            <a:r>
              <a:rPr lang="en-US" dirty="0">
                <a:ea typeface="ＭＳ Ｐゴシック" charset="0"/>
              </a:rPr>
              <a:t>if</a:t>
            </a:r>
            <a:r>
              <a:rPr lang="ja-JP" altLang="en-US" dirty="0">
                <a:ea typeface="ＭＳ Ｐゴシック" charset="0"/>
              </a:rPr>
              <a:t>’</a:t>
            </a:r>
            <a:r>
              <a:rPr lang="en-US" dirty="0">
                <a:ea typeface="ＭＳ Ｐゴシック" charset="0"/>
              </a:rPr>
              <a:t> statement</a:t>
            </a: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Repetition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  <a:p>
            <a:pPr lvl="1"/>
            <a:r>
              <a:rPr lang="en-US" dirty="0">
                <a:ea typeface="ＭＳ Ｐゴシック" charset="0"/>
              </a:rPr>
              <a:t>This is used when a step must be repeated a number of times</a:t>
            </a:r>
          </a:p>
          <a:p>
            <a:pPr lvl="1"/>
            <a:r>
              <a:rPr lang="en-US" dirty="0">
                <a:ea typeface="ＭＳ Ｐゴシック" charset="0"/>
              </a:rPr>
              <a:t>Shown by a </a:t>
            </a:r>
            <a:r>
              <a:rPr lang="ja-JP" altLang="en-US" dirty="0">
                <a:ea typeface="ＭＳ Ｐゴシック" charset="0"/>
              </a:rPr>
              <a:t>‘</a:t>
            </a:r>
            <a:r>
              <a:rPr lang="en-US" dirty="0">
                <a:ea typeface="ＭＳ Ｐゴシック" charset="0"/>
              </a:rPr>
              <a:t>while</a:t>
            </a:r>
            <a:r>
              <a:rPr lang="ja-JP" altLang="en-US" dirty="0">
                <a:ea typeface="ＭＳ Ｐゴシック" charset="0"/>
              </a:rPr>
              <a:t>’</a:t>
            </a:r>
            <a:r>
              <a:rPr lang="en-US" dirty="0">
                <a:ea typeface="ＭＳ Ｐゴシック" charset="0"/>
              </a:rPr>
              <a:t> statement</a:t>
            </a: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Error Conditions</a:t>
            </a:r>
          </a:p>
          <a:p>
            <a:pPr lvl="1"/>
            <a:r>
              <a:rPr lang="en-US" dirty="0">
                <a:ea typeface="ＭＳ Ｐゴシック" charset="0"/>
              </a:rPr>
              <a:t>What happens when a user provides an incorrect input</a:t>
            </a:r>
          </a:p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14621"/>
      </p:ext>
    </p:extLst>
  </p:cSld>
  <p:clrMapOvr>
    <a:masterClrMapping/>
  </p:clrMapOvr>
  <p:transition spd="slow">
    <p:zoom dir="in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Use Case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0792" y="1628800"/>
            <a:ext cx="70104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Scenarios (alternative paths)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A scenario is one path through the Use Case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Usually Use Cases have more than one scenario</a:t>
            </a:r>
          </a:p>
          <a:p>
            <a:pPr lvl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A student arrives with correct qualifications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A student arrives without the correct qualification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A student fails a module</a:t>
            </a:r>
            <a:endParaRPr lang="en-GB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63346"/>
      </p:ext>
    </p:extLst>
  </p:cSld>
  <p:clrMapOvr>
    <a:masterClrMapping/>
  </p:clrMapOvr>
  <p:transition spd="slow">
    <p:zoom dir="in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Use Case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56792"/>
            <a:ext cx="7711008" cy="4680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Log On</a:t>
            </a:r>
          </a:p>
          <a:p>
            <a:pPr marL="0" indent="0">
              <a:buNone/>
            </a:pPr>
            <a:r>
              <a:rPr lang="en-US" b="1" dirty="0"/>
              <a:t>Preconditions</a:t>
            </a:r>
            <a:r>
              <a:rPr lang="en-US" dirty="0"/>
              <a:t>: User has obtained a membership number and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enters their membership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enters their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verifies membership number and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confirms that user is now logged on</a:t>
            </a:r>
          </a:p>
          <a:p>
            <a:pPr marL="0" indent="0">
              <a:buNone/>
            </a:pPr>
            <a:r>
              <a:rPr lang="en-US" b="1" dirty="0"/>
              <a:t>Post-conditions</a:t>
            </a:r>
            <a:r>
              <a:rPr lang="en-US" dirty="0"/>
              <a:t>: Member is logged on</a:t>
            </a:r>
          </a:p>
          <a:p>
            <a:pPr marL="0" indent="0">
              <a:buNone/>
            </a:pPr>
            <a:r>
              <a:rPr lang="en-US" b="1" dirty="0"/>
              <a:t>Abnormal Paths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If the Membership number/password are incorrect the system displays an error message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82972"/>
      </p:ext>
    </p:extLst>
  </p:cSld>
  <p:clrMapOvr>
    <a:masterClrMapping/>
  </p:clrMapOvr>
  <p:transition spd="slow">
    <p:zoom dir="in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  <a:cs typeface="ＭＳ Ｐゴシック" charset="0"/>
              </a:rPr>
              <a:t>Example: Cash Dispenser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556792"/>
            <a:ext cx="7010400" cy="4343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600" dirty="0">
                <a:ea typeface="ＭＳ Ｐゴシック" charset="0"/>
                <a:cs typeface="ＭＳ Ｐゴシック" charset="0"/>
              </a:rPr>
              <a:t>The functionality of an ATM is described as follows: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600" i="1" dirty="0">
                <a:ea typeface="ＭＳ Ｐゴシック" charset="0"/>
                <a:cs typeface="ＭＳ Ｐゴシック" charset="0"/>
              </a:rPr>
              <a:t>A card holder can withdraw money from the cash dispenser. To do so he/she has to authenticate to the system. Bank customers can consult their account balance and deposit money after authentication. The dispenser is refilled by a maintenance operator who also retrieves the money that has been deposited.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600" dirty="0">
                <a:ea typeface="ＭＳ Ｐゴシック" charset="0"/>
                <a:cs typeface="ＭＳ Ｐゴシック" charset="0"/>
              </a:rPr>
              <a:t>Example for pre/post conditions? Flow of events? Error handling and alternative scenarios?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600" i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GB" sz="26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26451"/>
      </p:ext>
    </p:extLst>
  </p:cSld>
  <p:clrMapOvr>
    <a:masterClrMapping/>
  </p:clrMapOvr>
  <p:transition spd="slow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Main Literature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-756592" y="63336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pic>
        <p:nvPicPr>
          <p:cNvPr id="5" name="Picture 4" descr="FowlerDistill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3510136" cy="463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644008" y="1916832"/>
            <a:ext cx="439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Martin Fowler</a:t>
            </a:r>
          </a:p>
          <a:p>
            <a:r>
              <a:rPr lang="en-US" sz="2000" dirty="0"/>
              <a:t>UML Distilled: a brief guide to </a:t>
            </a:r>
          </a:p>
          <a:p>
            <a:r>
              <a:rPr lang="en-US" sz="2000" dirty="0"/>
              <a:t>the standard object modeling </a:t>
            </a:r>
          </a:p>
          <a:p>
            <a:r>
              <a:rPr lang="en-US" sz="2000" dirty="0"/>
              <a:t>Language (3</a:t>
            </a:r>
            <a:r>
              <a:rPr lang="en-US" sz="2000" baseline="30000" dirty="0"/>
              <a:t>rd</a:t>
            </a:r>
            <a:r>
              <a:rPr lang="en-US" sz="2000" dirty="0"/>
              <a:t> Edition)</a:t>
            </a:r>
          </a:p>
          <a:p>
            <a:r>
              <a:rPr lang="en-US" sz="2000" b="0" dirty="0"/>
              <a:t>Addison-Wesley, 2003</a:t>
            </a:r>
          </a:p>
          <a:p>
            <a:endParaRPr lang="en-US" sz="2000" b="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0B658-1C44-4066-B750-1F416B3C9347}"/>
              </a:ext>
            </a:extLst>
          </p:cNvPr>
          <p:cNvSpPr txBox="1"/>
          <p:nvPr/>
        </p:nvSpPr>
        <p:spPr>
          <a:xfrm>
            <a:off x="4716016" y="4163601"/>
            <a:ext cx="3914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Available on BREO</a:t>
            </a:r>
          </a:p>
        </p:txBody>
      </p:sp>
    </p:spTree>
    <p:extLst>
      <p:ext uri="{BB962C8B-B14F-4D97-AF65-F5344CB8AC3E}">
        <p14:creationId xmlns:p14="http://schemas.microsoft.com/office/powerpoint/2010/main" val="1030095002"/>
      </p:ext>
    </p:extLst>
  </p:cSld>
  <p:clrMapOvr>
    <a:masterClrMapping/>
  </p:clrMapOvr>
  <p:transition spd="slow">
    <p:zoom dir="in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Precondition</a:t>
            </a:r>
          </a:p>
          <a:p>
            <a:pPr lvl="1">
              <a:buFont typeface="Symbol" charset="0"/>
              <a:buNone/>
            </a:pP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User has inserted a card</a:t>
            </a:r>
          </a:p>
          <a:p>
            <a:pPr lvl="1">
              <a:buFont typeface="Symbol" charset="0"/>
              <a:buNone/>
            </a:pPr>
            <a:endParaRPr lang="en-GB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pPr>
              <a:buFontTx/>
              <a:buNone/>
            </a:pPr>
            <a:r>
              <a:rPr lang="en-GB" b="1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Postcondition</a:t>
            </a:r>
            <a:endParaRPr lang="en-GB" b="1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pPr lvl="1">
              <a:buFont typeface="Symbol" charset="0"/>
              <a:buNone/>
            </a:pP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User is authenticated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256" y="63775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fld id="{5E96D105-96E3-44C1-B9DF-F3EF2F4053AA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91594"/>
      </p:ext>
    </p:extLst>
  </p:cSld>
  <p:clrMapOvr>
    <a:masterClrMapping/>
  </p:clrMapOvr>
  <p:transition spd="slow">
    <p:zoom dir="in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556792"/>
            <a:ext cx="7639000" cy="4680520"/>
          </a:xfrm>
        </p:spPr>
        <p:txBody>
          <a:bodyPr/>
          <a:lstStyle/>
          <a:p>
            <a:pPr>
              <a:buFontTx/>
              <a:buNone/>
            </a:pP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Main flow of events (success sequence)</a:t>
            </a:r>
          </a:p>
          <a:p>
            <a:pPr>
              <a:buFont typeface="Times New Roman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The 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prompts the 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card holder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for the PIN</a:t>
            </a:r>
          </a:p>
          <a:p>
            <a:pPr>
              <a:buFont typeface="Times New Roman" charset="0"/>
              <a:buAutoNum type="arabicPeriod"/>
            </a:pP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Card holder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inputs PIN</a:t>
            </a:r>
            <a:endParaRPr lang="en-US" i="1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pPr>
              <a:buFont typeface="Times New Roman" charset="0"/>
              <a:buAutoNum type="arabicPeriod"/>
            </a:pP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US" i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verifies PIN</a:t>
            </a:r>
            <a:endParaRPr lang="en-US" i="1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pPr>
              <a:buFont typeface="Times New Roman" charset="0"/>
              <a:buAutoNum type="arabicPeriod"/>
            </a:pP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requests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authorisation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from an </a:t>
            </a:r>
            <a:r>
              <a:rPr lang="en-US" u="sng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authorisation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system</a:t>
            </a:r>
          </a:p>
          <a:p>
            <a:pPr>
              <a:buFont typeface="Times New Roman" charset="0"/>
              <a:buAutoNum type="arabicPeriod"/>
            </a:pPr>
            <a:r>
              <a:rPr lang="en-US" u="sng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Authorisation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system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confirms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authorisation</a:t>
            </a:r>
            <a:endParaRPr lang="en-US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pPr>
              <a:buFont typeface="Times New Roman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The 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authorises</a:t>
            </a:r>
            <a:r>
              <a:rPr 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the</a:t>
            </a:r>
            <a:r>
              <a:rPr lang="en-US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card holder</a:t>
            </a:r>
            <a:endParaRPr lang="en-GB" u="sng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256" y="63775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fld id="{5E96D105-96E3-44C1-B9DF-F3EF2F4053AA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08276"/>
      </p:ext>
    </p:extLst>
  </p:cSld>
  <p:clrMapOvr>
    <a:masterClrMapping/>
  </p:clrMapOvr>
  <p:transition spd="slow">
    <p:zoom dir="in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Alternative Sequence</a:t>
            </a:r>
          </a:p>
          <a:p>
            <a:pPr>
              <a:buFontTx/>
              <a:buNone/>
            </a:pP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A1: 1</a:t>
            </a:r>
            <a:r>
              <a:rPr lang="en-GB" b="1" baseline="300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st</a:t>
            </a: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or 2</a:t>
            </a:r>
            <a:r>
              <a:rPr lang="en-GB" b="1" baseline="300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nd</a:t>
            </a: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time wrong PIN (starts at point 4 of main flow)</a:t>
            </a:r>
          </a:p>
          <a:p>
            <a:pPr>
              <a:buFont typeface="Times New Roman" charset="0"/>
              <a:buAutoNum type="arabicPeriod" startAt="5"/>
            </a:pPr>
            <a:r>
              <a:rPr lang="en-GB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informs </a:t>
            </a:r>
            <a:r>
              <a:rPr lang="en-GB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card holder</a:t>
            </a: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that the PIN is incorrect for the 1</a:t>
            </a:r>
            <a:r>
              <a:rPr lang="en-GB" baseline="300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st</a:t>
            </a: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or 2</a:t>
            </a:r>
            <a:r>
              <a:rPr lang="en-GB" baseline="300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nd</a:t>
            </a: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time</a:t>
            </a:r>
          </a:p>
          <a:p>
            <a:pPr>
              <a:buFont typeface="Times New Roman" charset="0"/>
              <a:buAutoNum type="arabicPeriod" startAt="5"/>
            </a:pP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The scenario goes back to point 1</a:t>
            </a:r>
            <a:endParaRPr lang="en-US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256" y="63775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fld id="{5E96D105-96E3-44C1-B9DF-F3EF2F4053AA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74378"/>
      </p:ext>
    </p:extLst>
  </p:cSld>
  <p:clrMapOvr>
    <a:masterClrMapping/>
  </p:clrMapOvr>
  <p:transition spd="slow">
    <p:zoom dir="in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Error Sequence</a:t>
            </a:r>
          </a:p>
          <a:p>
            <a:pPr>
              <a:buFontTx/>
              <a:buNone/>
            </a:pP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E1: 3</a:t>
            </a:r>
            <a:r>
              <a:rPr lang="en-GB" b="1" baseline="300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rd</a:t>
            </a:r>
            <a:r>
              <a:rPr lang="en-GB" b="1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time wrong PIN (starts at point 4 of main flow)</a:t>
            </a:r>
          </a:p>
          <a:p>
            <a:pPr>
              <a:buFont typeface="Times New Roman" charset="0"/>
              <a:buAutoNum type="arabicPeriod" startAt="5"/>
            </a:pPr>
            <a:r>
              <a:rPr lang="en-GB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informs </a:t>
            </a:r>
            <a:r>
              <a:rPr lang="en-GB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card holder</a:t>
            </a: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that the PIN is incorrect for the 3</a:t>
            </a:r>
            <a:r>
              <a:rPr lang="en-GB" baseline="300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rd</a:t>
            </a: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 time and that the card will be confiscated</a:t>
            </a:r>
            <a:endParaRPr lang="en-GB" u="sng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pPr>
              <a:buFont typeface="Times New Roman" charset="0"/>
              <a:buAutoNum type="arabicPeriod" startAt="5"/>
            </a:pPr>
            <a:r>
              <a:rPr lang="en-GB" u="sng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ATM</a:t>
            </a:r>
            <a:r>
              <a:rPr lang="en-GB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rPr>
              <a:t> confiscates the card; the use case fails!</a:t>
            </a:r>
            <a:endParaRPr lang="en-US" dirty="0">
              <a:solidFill>
                <a:schemeClr val="tx1"/>
              </a:solidFill>
              <a:latin typeface="Times New Roman" charset="0"/>
              <a:ea typeface="ＭＳ Ｐゴシック" charset="0"/>
              <a:cs typeface="Times New Roman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256" y="63775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fld id="{5E96D105-96E3-44C1-B9DF-F3EF2F4053AA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66395"/>
      </p:ext>
    </p:extLst>
  </p:cSld>
  <p:clrMapOvr>
    <a:masterClrMapping/>
  </p:clrMapOvr>
  <p:transition spd="slow">
    <p:zoom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Support Software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855686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44970"/>
      </p:ext>
    </p:extLst>
  </p:cSld>
  <p:clrMapOvr>
    <a:masterClrMapping/>
  </p:clrMapOvr>
  <p:transition spd="slow">
    <p:zoom dir="in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Support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8199564" cy="222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68474"/>
      </p:ext>
    </p:extLst>
  </p:cSld>
  <p:clrMapOvr>
    <a:masterClrMapping/>
  </p:clrMapOvr>
  <p:transition spd="slow">
    <p:zoom dir="in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Website administration</a:t>
            </a:r>
            <a:endParaRPr lang="en-US" sz="2400" dirty="0"/>
          </a:p>
          <a:p>
            <a:r>
              <a:rPr lang="en-US" sz="2400" b="1" dirty="0"/>
              <a:t>Purpose</a:t>
            </a:r>
            <a:r>
              <a:rPr lang="en-US" sz="2400" dirty="0"/>
              <a:t>: Website management or administration UML use case diagrams example. </a:t>
            </a:r>
          </a:p>
          <a:p>
            <a:r>
              <a:rPr lang="en-US" sz="2400" b="1" dirty="0"/>
              <a:t>Summary</a:t>
            </a:r>
            <a:r>
              <a:rPr lang="en-US" sz="2400" dirty="0"/>
              <a:t>: Website Administrator actor could manage user groups, users, user sessions, and logs. Help Desk staff uses a subset of functions of manage users that is available to the Website Administrator to be able to assist customers having issues while using the customer-oriented website.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256" y="63775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fld id="{5E96D105-96E3-44C1-B9DF-F3EF2F4053AA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38073"/>
      </p:ext>
    </p:extLst>
  </p:cSld>
  <p:clrMapOvr>
    <a:masterClrMapping/>
  </p:clrMapOvr>
  <p:transition spd="slow">
    <p:zoom dir="in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Self-test answer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8937" r="-28937"/>
          <a:stretch>
            <a:fillRect/>
          </a:stretch>
        </p:blipFill>
        <p:spPr>
          <a:xfrm>
            <a:off x="-972616" y="1556792"/>
            <a:ext cx="7010400" cy="468052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256" y="63775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fld id="{5E96D105-96E3-44C1-B9DF-F3EF2F4053AA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988840"/>
            <a:ext cx="424828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6786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503648"/>
            <a:ext cx="7442448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the following restaurant scenario,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actors and use cases;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a Use Case Diagram reflecting the scenario!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a restaurant, a guest can order and then eat a meal. A waiter can take orders and deliver the bill. A guest can pay the bill either by credit card or cash. Credit card payment includes checking the credit card by a credit card company.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2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fld id="{A44C9222-5F19-4662-8A99-464E71D4F347}" type="datetime1">
              <a:rPr lang="en-GB" smtClean="0"/>
              <a:pPr/>
              <a:t>20/11/2022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89070"/>
      </p:ext>
    </p:extLst>
  </p:cSld>
  <p:clrMapOvr>
    <a:masterClrMapping/>
  </p:clrMapOvr>
  <p:transition spd="slow">
    <p:zoom dir="in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Use Case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762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fld id="{844A1713-4423-4DD8-886B-E1271334D269}" type="datetime1">
              <a:rPr lang="en-GB" smtClean="0"/>
              <a:pPr/>
              <a:t>20/11/2022</a:t>
            </a:fld>
            <a:endParaRPr 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11696" y="2924200"/>
            <a:ext cx="1447800" cy="1301750"/>
            <a:chOff x="506287" y="2895600"/>
            <a:chExt cx="3285512" cy="3740409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133600" y="37338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1447800" y="4724399"/>
              <a:ext cx="685800" cy="6857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133600" y="4724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24000" y="41910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676400" y="2895600"/>
              <a:ext cx="9144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506287" y="5486399"/>
              <a:ext cx="3285512" cy="1149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rgbClr val="003366"/>
                  </a:solidFill>
                </a:rPr>
                <a:t>Guest</a:t>
              </a:r>
            </a:p>
          </p:txBody>
        </p:sp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7398296" y="1933600"/>
            <a:ext cx="1447800" cy="1300163"/>
            <a:chOff x="490843" y="2895600"/>
            <a:chExt cx="3285513" cy="3741545"/>
          </a:xfrm>
        </p:grpSpPr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2133600" y="37338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H="1">
              <a:off x="1447800" y="4724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133600" y="4724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524000" y="41910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1676400" y="2895600"/>
              <a:ext cx="9144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490843" y="5486400"/>
              <a:ext cx="3285513" cy="1150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rgbClr val="003366"/>
                  </a:solidFill>
                </a:rPr>
                <a:t>Waiter</a:t>
              </a:r>
            </a:p>
          </p:txBody>
        </p:sp>
      </p:grpSp>
      <p:grpSp>
        <p:nvGrpSpPr>
          <p:cNvPr id="19" name="Group 61"/>
          <p:cNvGrpSpPr>
            <a:grpSpLocks/>
          </p:cNvGrpSpPr>
          <p:nvPr/>
        </p:nvGrpSpPr>
        <p:grpSpPr bwMode="auto">
          <a:xfrm>
            <a:off x="1835696" y="1628800"/>
            <a:ext cx="5410200" cy="4543425"/>
            <a:chOff x="1828980" y="1981363"/>
            <a:chExt cx="5410020" cy="4543493"/>
          </a:xfrm>
        </p:grpSpPr>
        <p:sp>
          <p:nvSpPr>
            <p:cNvPr id="20" name="Rectangle 19"/>
            <p:cNvSpPr/>
            <p:nvPr/>
          </p:nvSpPr>
          <p:spPr>
            <a:xfrm>
              <a:off x="1894066" y="1990888"/>
              <a:ext cx="5344934" cy="4533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dirty="0"/>
                <a:t>ne</a:t>
              </a: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1828980" y="1981363"/>
              <a:ext cx="1660470" cy="369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3366"/>
                  </a:solidFill>
                </a:rPr>
                <a:t>Restaurant</a:t>
              </a:r>
            </a:p>
          </p:txBody>
        </p:sp>
      </p:grp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7176046" y="4327550"/>
            <a:ext cx="1905000" cy="1608138"/>
            <a:chOff x="-27921" y="2895600"/>
            <a:chExt cx="4323042" cy="4626729"/>
          </a:xfrm>
        </p:grpSpPr>
        <p:sp>
          <p:nvSpPr>
            <p:cNvPr id="23" name="Line 4"/>
            <p:cNvSpPr>
              <a:spLocks noChangeShapeType="1"/>
            </p:cNvSpPr>
            <p:nvPr/>
          </p:nvSpPr>
          <p:spPr bwMode="auto">
            <a:xfrm>
              <a:off x="2133600" y="37338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H="1">
              <a:off x="1447800" y="4724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2133600" y="4724400"/>
              <a:ext cx="685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1524000" y="41910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1676400" y="2895600"/>
              <a:ext cx="9144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-27921" y="5486399"/>
              <a:ext cx="4323042" cy="2035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rgbClr val="003366"/>
                  </a:solidFill>
                </a:rPr>
                <a:t>Credit Card</a:t>
              </a:r>
            </a:p>
            <a:p>
              <a:r>
                <a:rPr lang="en-US" sz="2000">
                  <a:solidFill>
                    <a:srgbClr val="003366"/>
                  </a:solidFill>
                </a:rPr>
                <a:t>Company</a:t>
              </a:r>
            </a:p>
          </p:txBody>
        </p:sp>
      </p:grpSp>
      <p:grpSp>
        <p:nvGrpSpPr>
          <p:cNvPr id="29" name="Group 21"/>
          <p:cNvGrpSpPr>
            <a:grpSpLocks/>
          </p:cNvGrpSpPr>
          <p:nvPr/>
        </p:nvGrpSpPr>
        <p:grpSpPr bwMode="auto">
          <a:xfrm>
            <a:off x="2445296" y="1933600"/>
            <a:ext cx="2286000" cy="927100"/>
            <a:chOff x="4563837" y="2236696"/>
            <a:chExt cx="2806700" cy="1219200"/>
          </a:xfrm>
        </p:grpSpPr>
        <p:sp>
          <p:nvSpPr>
            <p:cNvPr id="30" name="Oval 3"/>
            <p:cNvSpPr>
              <a:spLocks noChangeArrowheads="1"/>
            </p:cNvSpPr>
            <p:nvPr/>
          </p:nvSpPr>
          <p:spPr bwMode="auto">
            <a:xfrm>
              <a:off x="4563837" y="2236696"/>
              <a:ext cx="2806700" cy="1219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TextBox 28"/>
            <p:cNvSpPr txBox="1">
              <a:spLocks noChangeArrowheads="1"/>
            </p:cNvSpPr>
            <p:nvPr/>
          </p:nvSpPr>
          <p:spPr bwMode="auto">
            <a:xfrm>
              <a:off x="5111903" y="2440202"/>
              <a:ext cx="1816723" cy="849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/>
                <a:t>Order</a:t>
              </a:r>
            </a:p>
            <a:p>
              <a:r>
                <a:rPr lang="en-GB" sz="1800"/>
                <a:t>Meal</a:t>
              </a:r>
            </a:p>
          </p:txBody>
        </p:sp>
      </p:grpSp>
      <p:sp>
        <p:nvSpPr>
          <p:cNvPr id="32" name="Line 11"/>
          <p:cNvSpPr>
            <a:spLocks noChangeShapeType="1"/>
          </p:cNvSpPr>
          <p:nvPr/>
        </p:nvSpPr>
        <p:spPr bwMode="auto">
          <a:xfrm flipV="1">
            <a:off x="1302296" y="23908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2140496" y="3000400"/>
            <a:ext cx="2286000" cy="925513"/>
            <a:chOff x="4563837" y="2236696"/>
            <a:chExt cx="2806700" cy="1219200"/>
          </a:xfrm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4563837" y="2236696"/>
              <a:ext cx="2806700" cy="1219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TextBox 32"/>
            <p:cNvSpPr txBox="1">
              <a:spLocks noChangeArrowheads="1"/>
            </p:cNvSpPr>
            <p:nvPr/>
          </p:nvSpPr>
          <p:spPr bwMode="auto">
            <a:xfrm>
              <a:off x="4844557" y="2553189"/>
              <a:ext cx="2245259" cy="485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/>
                <a:t>Eat Meal</a:t>
              </a:r>
            </a:p>
          </p:txBody>
        </p:sp>
      </p:grpSp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2003971" y="4013225"/>
            <a:ext cx="2286000" cy="927100"/>
            <a:chOff x="4563837" y="2236696"/>
            <a:chExt cx="2806700" cy="1219200"/>
          </a:xfrm>
        </p:grpSpPr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4563837" y="2236696"/>
              <a:ext cx="2806700" cy="1219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4844557" y="2404593"/>
              <a:ext cx="2245259" cy="849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/>
                <a:t>Pay</a:t>
              </a:r>
            </a:p>
            <a:p>
              <a:r>
                <a:rPr lang="en-GB" sz="1800"/>
                <a:t>Bill</a:t>
              </a:r>
            </a:p>
          </p:txBody>
        </p:sp>
      </p:grpSp>
      <p:grpSp>
        <p:nvGrpSpPr>
          <p:cNvPr id="39" name="Group 21"/>
          <p:cNvGrpSpPr>
            <a:grpSpLocks/>
          </p:cNvGrpSpPr>
          <p:nvPr/>
        </p:nvGrpSpPr>
        <p:grpSpPr bwMode="auto">
          <a:xfrm>
            <a:off x="1988096" y="5134000"/>
            <a:ext cx="2286000" cy="925513"/>
            <a:chOff x="4563837" y="2236696"/>
            <a:chExt cx="2806700" cy="1219200"/>
          </a:xfrm>
        </p:grpSpPr>
        <p:sp>
          <p:nvSpPr>
            <p:cNvPr id="40" name="Oval 3"/>
            <p:cNvSpPr>
              <a:spLocks noChangeArrowheads="1"/>
            </p:cNvSpPr>
            <p:nvPr/>
          </p:nvSpPr>
          <p:spPr bwMode="auto">
            <a:xfrm>
              <a:off x="4563837" y="2236696"/>
              <a:ext cx="2806700" cy="1219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TextBox 38"/>
            <p:cNvSpPr txBox="1">
              <a:spLocks noChangeArrowheads="1"/>
            </p:cNvSpPr>
            <p:nvPr/>
          </p:nvSpPr>
          <p:spPr bwMode="auto">
            <a:xfrm>
              <a:off x="4844557" y="2404594"/>
              <a:ext cx="2245259" cy="851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/>
                <a:t>Pay with</a:t>
              </a:r>
            </a:p>
            <a:p>
              <a:r>
                <a:rPr lang="en-GB" sz="1800"/>
                <a:t>Credit Card</a:t>
              </a:r>
            </a:p>
          </p:txBody>
        </p:sp>
      </p:grpSp>
      <p:grpSp>
        <p:nvGrpSpPr>
          <p:cNvPr id="42" name="Group 36"/>
          <p:cNvGrpSpPr>
            <a:grpSpLocks/>
          </p:cNvGrpSpPr>
          <p:nvPr/>
        </p:nvGrpSpPr>
        <p:grpSpPr bwMode="auto">
          <a:xfrm>
            <a:off x="4045496" y="4981600"/>
            <a:ext cx="1284288" cy="609600"/>
            <a:chOff x="2242880" y="5806506"/>
            <a:chExt cx="1576925" cy="802620"/>
          </a:xfrm>
        </p:grpSpPr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2523613" y="6408476"/>
              <a:ext cx="655045" cy="20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2242880" y="5806506"/>
              <a:ext cx="1576925" cy="445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Times New Roman" charset="0"/>
                </a:rPr>
                <a:t>&lt;&lt;include&gt;&gt;</a:t>
              </a:r>
            </a:p>
          </p:txBody>
        </p:sp>
      </p:grpSp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4807496" y="2390800"/>
            <a:ext cx="2286000" cy="925513"/>
            <a:chOff x="4563837" y="2236696"/>
            <a:chExt cx="2806700" cy="1219200"/>
          </a:xfrm>
        </p:grpSpPr>
        <p:sp>
          <p:nvSpPr>
            <p:cNvPr id="46" name="Oval 3"/>
            <p:cNvSpPr>
              <a:spLocks noChangeArrowheads="1"/>
            </p:cNvSpPr>
            <p:nvPr/>
          </p:nvSpPr>
          <p:spPr bwMode="auto">
            <a:xfrm>
              <a:off x="4563837" y="2236696"/>
              <a:ext cx="2806700" cy="1219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TextBox 47"/>
            <p:cNvSpPr txBox="1">
              <a:spLocks noChangeArrowheads="1"/>
            </p:cNvSpPr>
            <p:nvPr/>
          </p:nvSpPr>
          <p:spPr bwMode="auto">
            <a:xfrm>
              <a:off x="4844558" y="2592085"/>
              <a:ext cx="2245259" cy="485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/>
                <a:t>Bring Bill</a:t>
              </a:r>
            </a:p>
          </p:txBody>
        </p:sp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890046" y="5065738"/>
            <a:ext cx="2286000" cy="925512"/>
            <a:chOff x="4563837" y="2236696"/>
            <a:chExt cx="2806700" cy="1219200"/>
          </a:xfrm>
        </p:grpSpPr>
        <p:sp>
          <p:nvSpPr>
            <p:cNvPr id="49" name="Oval 3"/>
            <p:cNvSpPr>
              <a:spLocks noChangeArrowheads="1"/>
            </p:cNvSpPr>
            <p:nvPr/>
          </p:nvSpPr>
          <p:spPr bwMode="auto">
            <a:xfrm>
              <a:off x="4563837" y="2236696"/>
              <a:ext cx="2806700" cy="1219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TextBox 50"/>
            <p:cNvSpPr txBox="1">
              <a:spLocks noChangeArrowheads="1"/>
            </p:cNvSpPr>
            <p:nvPr/>
          </p:nvSpPr>
          <p:spPr bwMode="auto">
            <a:xfrm>
              <a:off x="4844557" y="2404594"/>
              <a:ext cx="2245259" cy="851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/>
                <a:t>Check</a:t>
              </a:r>
            </a:p>
            <a:p>
              <a:r>
                <a:rPr lang="en-GB" sz="1800"/>
                <a:t>Card</a:t>
              </a:r>
            </a:p>
          </p:txBody>
        </p:sp>
      </p:grpSp>
      <p:grpSp>
        <p:nvGrpSpPr>
          <p:cNvPr id="51" name="Group 56"/>
          <p:cNvGrpSpPr>
            <a:grpSpLocks/>
          </p:cNvGrpSpPr>
          <p:nvPr/>
        </p:nvGrpSpPr>
        <p:grpSpPr bwMode="auto">
          <a:xfrm>
            <a:off x="2064296" y="4829200"/>
            <a:ext cx="280988" cy="457200"/>
            <a:chOff x="843634" y="3712352"/>
            <a:chExt cx="280987" cy="456857"/>
          </a:xfrm>
        </p:grpSpPr>
        <p:sp>
          <p:nvSpPr>
            <p:cNvPr id="52" name="AutoShape 21"/>
            <p:cNvSpPr>
              <a:spLocks noChangeArrowheads="1"/>
            </p:cNvSpPr>
            <p:nvPr/>
          </p:nvSpPr>
          <p:spPr bwMode="auto">
            <a:xfrm>
              <a:off x="843634" y="3712352"/>
              <a:ext cx="280987" cy="304800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984920" y="4017150"/>
              <a:ext cx="11114" cy="152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7093496" y="2543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 flipV="1">
            <a:off x="6950621" y="5065738"/>
            <a:ext cx="752475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 flipH="1" flipV="1">
            <a:off x="4578896" y="2162200"/>
            <a:ext cx="3276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" name="Group 21"/>
          <p:cNvGrpSpPr>
            <a:grpSpLocks/>
          </p:cNvGrpSpPr>
          <p:nvPr/>
        </p:nvGrpSpPr>
        <p:grpSpPr bwMode="auto">
          <a:xfrm>
            <a:off x="4731296" y="3914800"/>
            <a:ext cx="2286000" cy="925513"/>
            <a:chOff x="4563837" y="2236696"/>
            <a:chExt cx="2806700" cy="1219200"/>
          </a:xfrm>
        </p:grpSpPr>
        <p:sp>
          <p:nvSpPr>
            <p:cNvPr id="58" name="Oval 3"/>
            <p:cNvSpPr>
              <a:spLocks noChangeArrowheads="1"/>
            </p:cNvSpPr>
            <p:nvPr/>
          </p:nvSpPr>
          <p:spPr bwMode="auto">
            <a:xfrm>
              <a:off x="4563837" y="2236696"/>
              <a:ext cx="2806700" cy="1219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" name="TextBox 50"/>
            <p:cNvSpPr txBox="1">
              <a:spLocks noChangeArrowheads="1"/>
            </p:cNvSpPr>
            <p:nvPr/>
          </p:nvSpPr>
          <p:spPr bwMode="auto">
            <a:xfrm>
              <a:off x="4844557" y="2404594"/>
              <a:ext cx="2245259" cy="851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GB" sz="1800"/>
                <a:t>Pay</a:t>
              </a:r>
            </a:p>
            <a:p>
              <a:r>
                <a:rPr lang="en-GB" sz="1800"/>
                <a:t>Cash</a:t>
              </a:r>
            </a:p>
          </p:txBody>
        </p:sp>
      </p:grpSp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1454696" y="33052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1378496" y="3533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 flipH="1">
            <a:off x="4045496" y="2924200"/>
            <a:ext cx="36576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56"/>
          <p:cNvGrpSpPr>
            <a:grpSpLocks/>
          </p:cNvGrpSpPr>
          <p:nvPr/>
        </p:nvGrpSpPr>
        <p:grpSpPr bwMode="auto">
          <a:xfrm rot="-5400000">
            <a:off x="4362202" y="4207694"/>
            <a:ext cx="280988" cy="457200"/>
            <a:chOff x="843634" y="3712352"/>
            <a:chExt cx="280987" cy="456857"/>
          </a:xfrm>
        </p:grpSpPr>
        <p:sp>
          <p:nvSpPr>
            <p:cNvPr id="64" name="AutoShape 21"/>
            <p:cNvSpPr>
              <a:spLocks noChangeArrowheads="1"/>
            </p:cNvSpPr>
            <p:nvPr/>
          </p:nvSpPr>
          <p:spPr bwMode="auto">
            <a:xfrm>
              <a:off x="843634" y="3712352"/>
              <a:ext cx="280987" cy="304800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984920" y="4017150"/>
              <a:ext cx="11114" cy="152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102301"/>
      </p:ext>
    </p:extLst>
  </p:cSld>
  <p:clrMapOvr>
    <a:masterClrMapping/>
  </p:clrMapOvr>
  <p:transition spd="slow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About UML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502C8-AD1D-4FA7-AD34-37FD25F51E2B}"/>
              </a:ext>
            </a:extLst>
          </p:cNvPr>
          <p:cNvSpPr txBox="1"/>
          <p:nvPr/>
        </p:nvSpPr>
        <p:spPr>
          <a:xfrm>
            <a:off x="935595" y="1616641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There are many ways to design a system. But if you want to communicate and exchange you design ideas you need UML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A7075-8B8B-4410-BC0B-2B284D573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22" y="2564904"/>
            <a:ext cx="6009156" cy="2205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5F7CF1-4F5B-4DE0-89E7-0A9981585EBC}"/>
              </a:ext>
            </a:extLst>
          </p:cNvPr>
          <p:cNvSpPr txBox="1"/>
          <p:nvPr/>
        </p:nvSpPr>
        <p:spPr>
          <a:xfrm>
            <a:off x="827584" y="5137941"/>
            <a:ext cx="8064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An integrated set of diagram of various agreed shapes and forms designed to help system and software developer to define design visualize and document software artifacts or business models</a:t>
            </a:r>
          </a:p>
        </p:txBody>
      </p:sp>
    </p:spTree>
    <p:extLst>
      <p:ext uri="{BB962C8B-B14F-4D97-AF65-F5344CB8AC3E}">
        <p14:creationId xmlns:p14="http://schemas.microsoft.com/office/powerpoint/2010/main" val="528706869"/>
      </p:ext>
    </p:extLst>
  </p:cSld>
  <p:clrMapOvr>
    <a:masterClrMapping/>
  </p:clrMapOvr>
  <p:transition spd="slow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UML History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403648" y="1844824"/>
            <a:ext cx="7010400" cy="3456384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Open standard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1997: UML documentation 1.0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Controlled by the Object Management Group (OMG)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Unification of many object-oriented graphical modelling languages</a:t>
            </a:r>
          </a:p>
          <a:p>
            <a:r>
              <a:rPr lang="de-DE" i="1" dirty="0">
                <a:ea typeface="ＭＳ Ｐゴシック" charset="0"/>
                <a:cs typeface="ＭＳ Ｐゴシック" charset="0"/>
              </a:rPr>
              <a:t>The</a:t>
            </a:r>
            <a:r>
              <a:rPr lang="de-DE" dirty="0">
                <a:ea typeface="ＭＳ Ｐゴシック" charset="0"/>
                <a:cs typeface="ＭＳ Ｐゴシック" charset="0"/>
              </a:rPr>
              <a:t> standard object modelling language</a:t>
            </a:r>
            <a:endParaRPr lang="en-US" i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88297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C75-DD5A-4C2D-BEFF-17988E3A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is the UML?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7FB3-BCBD-4A80-9ABE-608AAC84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24" y="1484784"/>
            <a:ext cx="8333456" cy="4536504"/>
          </a:xfrm>
        </p:spPr>
        <p:txBody>
          <a:bodyPr/>
          <a:lstStyle/>
          <a:p>
            <a:r>
              <a:rPr lang="en-GB" sz="2400" b="0" dirty="0">
                <a:effectLst/>
                <a:latin typeface="Roboto" panose="02000000000000000000" pitchFamily="2" charset="0"/>
              </a:rPr>
              <a:t>UML is a set of best engineering practices in modelling large and complex systems </a:t>
            </a:r>
          </a:p>
          <a:p>
            <a:r>
              <a:rPr lang="en-GB" sz="2400" dirty="0">
                <a:latin typeface="Roboto" panose="02000000000000000000" pitchFamily="2" charset="0"/>
              </a:rPr>
              <a:t>UML</a:t>
            </a:r>
            <a:r>
              <a:rPr lang="en-GB" sz="2400" b="0" dirty="0">
                <a:effectLst/>
                <a:latin typeface="Roboto" panose="02000000000000000000" pitchFamily="2" charset="0"/>
              </a:rPr>
              <a:t> is a very important part of </a:t>
            </a:r>
            <a:r>
              <a:rPr lang="en-GB" sz="2400" b="1" dirty="0">
                <a:effectLst/>
                <a:latin typeface="Roboto" panose="02000000000000000000" pitchFamily="2" charset="0"/>
              </a:rPr>
              <a:t>object-oriented software </a:t>
            </a:r>
            <a:r>
              <a:rPr lang="en-GB" sz="2400" b="0" dirty="0">
                <a:effectLst/>
                <a:latin typeface="Roboto" panose="02000000000000000000" pitchFamily="2" charset="0"/>
              </a:rPr>
              <a:t>development</a:t>
            </a:r>
          </a:p>
          <a:p>
            <a:r>
              <a:rPr lang="en-GB" sz="2400" b="0" dirty="0">
                <a:effectLst/>
                <a:latin typeface="Roboto" panose="02000000000000000000" pitchFamily="2" charset="0"/>
              </a:rPr>
              <a:t>UML mainly uses graphical notation to express the software project's design </a:t>
            </a:r>
          </a:p>
          <a:p>
            <a:r>
              <a:rPr lang="en-GB" sz="2400" b="0" dirty="0">
                <a:effectLst/>
                <a:latin typeface="Roboto" panose="02000000000000000000" pitchFamily="2" charset="0"/>
              </a:rPr>
              <a:t>UML helps teams to </a:t>
            </a:r>
            <a:r>
              <a:rPr lang="en-GB" sz="2400" b="1" dirty="0">
                <a:effectLst/>
                <a:latin typeface="Roboto" panose="02000000000000000000" pitchFamily="2" charset="0"/>
              </a:rPr>
              <a:t>communicate explore potential designs and validation</a:t>
            </a:r>
          </a:p>
          <a:p>
            <a:r>
              <a:rPr lang="en-GB" sz="2400" b="0" dirty="0">
                <a:effectLst/>
                <a:latin typeface="Roboto" panose="02000000000000000000" pitchFamily="2" charset="0"/>
              </a:rPr>
              <a:t>UML has been used to design for a wide range of applications including data systems and information systems</a:t>
            </a:r>
          </a:p>
          <a:p>
            <a:endParaRPr lang="en-GB" sz="2400" b="0" dirty="0">
              <a:effectLst/>
              <a:latin typeface="Roboto" panose="02000000000000000000" pitchFamily="2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3936536"/>
      </p:ext>
    </p:extLst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is the UML?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Family of </a:t>
            </a:r>
            <a:r>
              <a:rPr lang="en-US" b="1" dirty="0">
                <a:ea typeface="ＭＳ Ｐゴシック" charset="0"/>
                <a:cs typeface="ＭＳ Ｐゴシック" charset="0"/>
              </a:rPr>
              <a:t>graphical notations</a:t>
            </a:r>
          </a:p>
          <a:p>
            <a:pPr lvl="1"/>
            <a:r>
              <a:rPr lang="en-US" dirty="0">
                <a:ea typeface="ＭＳ Ｐゴシック" charset="0"/>
              </a:rPr>
              <a:t>13 diagram styles (UML 2.0)</a:t>
            </a:r>
          </a:p>
          <a:p>
            <a:pPr lvl="1"/>
            <a:r>
              <a:rPr lang="en-US" dirty="0">
                <a:ea typeface="ＭＳ Ｐゴシック" charset="0"/>
              </a:rPr>
              <a:t>Structure, </a:t>
            </a:r>
            <a:r>
              <a:rPr lang="en-GB" dirty="0">
                <a:ea typeface="ＭＳ Ｐゴシック" charset="0"/>
              </a:rPr>
              <a:t>Behaviour</a:t>
            </a:r>
            <a:r>
              <a:rPr lang="en-US" dirty="0">
                <a:ea typeface="ＭＳ Ｐゴシック" charset="0"/>
              </a:rPr>
              <a:t> and Interaction diagrams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Used to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describe and design software systems</a:t>
            </a:r>
          </a:p>
          <a:p>
            <a:pPr lvl="1"/>
            <a:r>
              <a:rPr lang="en-US" dirty="0">
                <a:ea typeface="ＭＳ Ｐゴシック" charset="0"/>
              </a:rPr>
              <a:t>Particularly for object-oriented analysis</a:t>
            </a:r>
          </a:p>
          <a:p>
            <a:pPr lvl="1"/>
            <a:r>
              <a:rPr lang="en-US" dirty="0">
                <a:ea typeface="ＭＳ Ｐゴシック" charset="0"/>
              </a:rPr>
              <a:t>Emphasis on </a:t>
            </a:r>
            <a:r>
              <a:rPr lang="en-US" b="1" dirty="0">
                <a:ea typeface="ＭＳ Ｐゴシック" charset="0"/>
              </a:rPr>
              <a:t>functionality rather than data alone</a:t>
            </a:r>
            <a:r>
              <a:rPr lang="en-US" dirty="0">
                <a:ea typeface="ＭＳ Ｐゴシック" charset="0"/>
              </a:rPr>
              <a:t> (in contrast to entity-relationship models)</a:t>
            </a:r>
          </a:p>
        </p:txBody>
      </p:sp>
    </p:spTree>
    <p:extLst>
      <p:ext uri="{BB962C8B-B14F-4D97-AF65-F5344CB8AC3E}">
        <p14:creationId xmlns:p14="http://schemas.microsoft.com/office/powerpoint/2010/main" val="2274109634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NSIA Presentation Template">
  <a:themeElements>
    <a:clrScheme name="NSIA Presentatio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NSIA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IA Presentatio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Office\Templates\NSIA Presentation Template.pot</Template>
  <TotalTime>8533</TotalTime>
  <Words>2395</Words>
  <Application>Microsoft Office PowerPoint</Application>
  <PresentationFormat>On-screen Show (4:3)</PresentationFormat>
  <Paragraphs>449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CG Times</vt:lpstr>
      <vt:lpstr>Arial</vt:lpstr>
      <vt:lpstr>Calibri</vt:lpstr>
      <vt:lpstr>Cambria</vt:lpstr>
      <vt:lpstr>Open Sans</vt:lpstr>
      <vt:lpstr>Roboto</vt:lpstr>
      <vt:lpstr>Symbol</vt:lpstr>
      <vt:lpstr>Tahoma</vt:lpstr>
      <vt:lpstr>Times New Roman</vt:lpstr>
      <vt:lpstr>Wingdings</vt:lpstr>
      <vt:lpstr>NSIA Presentation Template</vt:lpstr>
      <vt:lpstr>DATA MODELLING, MANAGEMENT AND GOVERNANCE CIS108-6</vt:lpstr>
      <vt:lpstr>What have we learnt?</vt:lpstr>
      <vt:lpstr>Agenda</vt:lpstr>
      <vt:lpstr>The Unified Modelling Language (UML)</vt:lpstr>
      <vt:lpstr>UML Main Literature</vt:lpstr>
      <vt:lpstr>About UML</vt:lpstr>
      <vt:lpstr>UML History</vt:lpstr>
      <vt:lpstr>What is the UML?</vt:lpstr>
      <vt:lpstr>What is the UML?</vt:lpstr>
      <vt:lpstr>Using the UML (Mellor/Fowler)</vt:lpstr>
      <vt:lpstr>UML Diagrams (in UML)</vt:lpstr>
      <vt:lpstr>1. Use Case Modelling</vt:lpstr>
      <vt:lpstr>Use Case Modelling</vt:lpstr>
      <vt:lpstr>Use Case Modelling</vt:lpstr>
      <vt:lpstr>Ways to Model Requirements</vt:lpstr>
      <vt:lpstr>Use Case Modelling in 4 Steps</vt:lpstr>
      <vt:lpstr>Themes</vt:lpstr>
      <vt:lpstr>Actor/Role</vt:lpstr>
      <vt:lpstr>Identifying Actors</vt:lpstr>
      <vt:lpstr>Example: Cash Dispenser</vt:lpstr>
      <vt:lpstr>Actors in ATM</vt:lpstr>
      <vt:lpstr>Use Cases</vt:lpstr>
      <vt:lpstr>Identifying Use Cases</vt:lpstr>
      <vt:lpstr>Actors in ATM</vt:lpstr>
      <vt:lpstr>2. Use Case Diagrams</vt:lpstr>
      <vt:lpstr>Use Case Diagrams</vt:lpstr>
      <vt:lpstr>Basic components of UCD</vt:lpstr>
      <vt:lpstr>System and Boundary</vt:lpstr>
      <vt:lpstr>Actors</vt:lpstr>
      <vt:lpstr>Use Case</vt:lpstr>
      <vt:lpstr>Relationships</vt:lpstr>
      <vt:lpstr>Association</vt:lpstr>
      <vt:lpstr>Include</vt:lpstr>
      <vt:lpstr>Extend</vt:lpstr>
      <vt:lpstr>Examples</vt:lpstr>
      <vt:lpstr>Example</vt:lpstr>
      <vt:lpstr>Include and Extend practical idea</vt:lpstr>
      <vt:lpstr>Generalisation / Inheritance</vt:lpstr>
      <vt:lpstr>Include Example</vt:lpstr>
      <vt:lpstr>Generalisation Example</vt:lpstr>
      <vt:lpstr>Example: Cash Dispenser</vt:lpstr>
      <vt:lpstr>Cash Dispenser UML Diagram</vt:lpstr>
      <vt:lpstr>3. Use Case Documentation</vt:lpstr>
      <vt:lpstr>Use Case Documentation</vt:lpstr>
      <vt:lpstr>Use Case Documentation</vt:lpstr>
      <vt:lpstr>Use Case Documentation</vt:lpstr>
      <vt:lpstr>Use Case Documentation</vt:lpstr>
      <vt:lpstr>Example Use Case Documentation</vt:lpstr>
      <vt:lpstr>Example: Cash Dispenser</vt:lpstr>
      <vt:lpstr>Authenticate Use Case</vt:lpstr>
      <vt:lpstr>Authenticate Use Case</vt:lpstr>
      <vt:lpstr>Authenticate Use Case</vt:lpstr>
      <vt:lpstr>Authenticate Use Case</vt:lpstr>
      <vt:lpstr>UML Support Software</vt:lpstr>
      <vt:lpstr>UML Support Software</vt:lpstr>
      <vt:lpstr>Self-test</vt:lpstr>
      <vt:lpstr>Self-test answer</vt:lpstr>
      <vt:lpstr>Exercise 1 </vt:lpstr>
      <vt:lpstr>Restaurant Use Case Diagram</vt:lpstr>
    </vt:vector>
  </TitlesOfParts>
  <Manager/>
  <Company>University of Bedfordshire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Modelling and Management</dc:title>
  <dc:subject/>
  <dc:creator>Ingo Frommholz</dc:creator>
  <cp:keywords/>
  <dc:description/>
  <cp:lastModifiedBy>Gangmin Li</cp:lastModifiedBy>
  <cp:revision>352</cp:revision>
  <cp:lastPrinted>2013-03-04T13:21:31Z</cp:lastPrinted>
  <dcterms:created xsi:type="dcterms:W3CDTF">2002-04-12T08:02:31Z</dcterms:created>
  <dcterms:modified xsi:type="dcterms:W3CDTF">2022-11-20T12:21:12Z</dcterms:modified>
  <cp:category/>
</cp:coreProperties>
</file>