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499" r:id="rId2"/>
    <p:sldId id="495" r:id="rId3"/>
    <p:sldId id="498" r:id="rId4"/>
    <p:sldId id="464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85" r:id="rId26"/>
    <p:sldId id="496" r:id="rId27"/>
    <p:sldId id="497" r:id="rId28"/>
    <p:sldId id="486" r:id="rId29"/>
    <p:sldId id="487" r:id="rId30"/>
    <p:sldId id="488" r:id="rId31"/>
    <p:sldId id="489" r:id="rId32"/>
    <p:sldId id="490" r:id="rId33"/>
    <p:sldId id="492" r:id="rId34"/>
    <p:sldId id="459" r:id="rId35"/>
    <p:sldId id="455" r:id="rId36"/>
    <p:sldId id="457" r:id="rId37"/>
    <p:sldId id="458" r:id="rId38"/>
  </p:sldIdLst>
  <p:sldSz cx="9144000" cy="6858000" type="screen4x3"/>
  <p:notesSz cx="6888163" cy="96234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5pPr>
    <a:lvl6pPr marL="2286000" algn="l" defTabSz="457200" rtl="0" eaLnBrk="1" latinLnBrk="0" hangingPunct="1"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6pPr>
    <a:lvl7pPr marL="2743200" algn="l" defTabSz="457200" rtl="0" eaLnBrk="1" latinLnBrk="0" hangingPunct="1"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7pPr>
    <a:lvl8pPr marL="3200400" algn="l" defTabSz="457200" rtl="0" eaLnBrk="1" latinLnBrk="0" hangingPunct="1"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8pPr>
    <a:lvl9pPr marL="3657600" algn="l" defTabSz="457200" rtl="0" eaLnBrk="1" latinLnBrk="0" hangingPunct="1"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9DF9A5C-985C-634A-8437-E3F7D5BA7C0D}">
          <p14:sldIdLst>
            <p14:sldId id="499"/>
            <p14:sldId id="495"/>
            <p14:sldId id="498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96"/>
            <p14:sldId id="497"/>
            <p14:sldId id="486"/>
            <p14:sldId id="487"/>
            <p14:sldId id="488"/>
            <p14:sldId id="489"/>
            <p14:sldId id="490"/>
            <p14:sldId id="492"/>
            <p14:sldId id="459"/>
            <p14:sldId id="455"/>
            <p14:sldId id="457"/>
            <p14:sldId id="4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31">
          <p15:clr>
            <a:srgbClr val="A4A3A4"/>
          </p15:clr>
        </p15:guide>
        <p15:guide id="2" pos="21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80000"/>
    <a:srgbClr val="F8F8F8"/>
    <a:srgbClr val="EAEAEA"/>
    <a:srgbClr val="5F5F5F"/>
    <a:srgbClr val="003366"/>
    <a:srgbClr val="B2B2B2"/>
    <a:srgbClr val="DDDDDD"/>
    <a:srgbClr val="A36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FB373C-75C8-924D-9704-886407B907A7}" v="1" dt="2020-04-23T21:27:31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6395" autoAdjust="0"/>
  </p:normalViewPr>
  <p:slideViewPr>
    <p:cSldViewPr>
      <p:cViewPr varScale="1">
        <p:scale>
          <a:sx n="92" d="100"/>
          <a:sy n="92" d="100"/>
        </p:scale>
        <p:origin x="175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2"/>
    </p:cViewPr>
  </p:sorterViewPr>
  <p:notesViewPr>
    <p:cSldViewPr snapToGrid="0" snapToObjects="1">
      <p:cViewPr varScale="1">
        <p:scale>
          <a:sx n="75" d="100"/>
          <a:sy n="75" d="100"/>
        </p:scale>
        <p:origin x="-3120" y="-112"/>
      </p:cViewPr>
      <p:guideLst>
        <p:guide orient="horz" pos="3031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charset="0"/>
                <a:cs typeface="MS PGothic" charset="0"/>
              </a:defRPr>
            </a:lvl1pPr>
          </a:lstStyle>
          <a:p>
            <a:fld id="{1F25CC0F-C6C5-F54A-B594-6A424CB9F1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378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8225" y="722313"/>
            <a:ext cx="48117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570413"/>
            <a:ext cx="5053013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charset="0"/>
                <a:cs typeface="MS PGothic" charset="0"/>
              </a:defRPr>
            </a:lvl1pPr>
          </a:lstStyle>
          <a:p>
            <a:fld id="{17D15620-AC43-9845-8CA2-C88CF00DA7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416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15620-AC43-9845-8CA2-C88CF00DA7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65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how data/objects</a:t>
            </a:r>
            <a:r>
              <a:rPr lang="en-US" baseline="0" dirty="0"/>
              <a:t> are embedded in a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15620-AC43-9845-8CA2-C88CF00DA76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4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/>
          <a:lstStyle>
            <a:lvl1pPr marL="0" indent="0" algn="ctr">
              <a:buNone/>
              <a:defRPr b="1" i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691680" y="5805264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baseline="0" dirty="0">
                <a:solidFill>
                  <a:srgbClr val="003366"/>
                </a:solidFill>
                <a:latin typeface="+mn-lt"/>
              </a:rPr>
              <a:t>Thanks to : Ingo </a:t>
            </a:r>
            <a:r>
              <a:rPr lang="en-US" sz="2000" b="0" i="0" baseline="0" dirty="0" err="1">
                <a:solidFill>
                  <a:srgbClr val="003366"/>
                </a:solidFill>
                <a:latin typeface="+mn-lt"/>
              </a:rPr>
              <a:t>Frommholz</a:t>
            </a:r>
            <a:r>
              <a:rPr lang="en-US" sz="2000" b="0" i="0" baseline="0" dirty="0">
                <a:solidFill>
                  <a:srgbClr val="003366"/>
                </a:solidFill>
                <a:latin typeface="+mn-lt"/>
              </a:rPr>
              <a:t> and Hong Qing Yu</a:t>
            </a:r>
          </a:p>
        </p:txBody>
      </p:sp>
    </p:spTree>
    <p:extLst>
      <p:ext uri="{BB962C8B-B14F-4D97-AF65-F5344CB8AC3E}">
        <p14:creationId xmlns:p14="http://schemas.microsoft.com/office/powerpoint/2010/main" val="1802038524"/>
      </p:ext>
    </p:extLst>
  </p:cSld>
  <p:clrMapOvr>
    <a:masterClrMapping/>
  </p:clrMapOvr>
  <p:transition spd="slow"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Line 24"/>
          <p:cNvSpPr>
            <a:spLocks noChangeShapeType="1"/>
          </p:cNvSpPr>
          <p:nvPr userDrawn="1"/>
        </p:nvSpPr>
        <p:spPr bwMode="auto">
          <a:xfrm>
            <a:off x="3200400" y="1412776"/>
            <a:ext cx="5943600" cy="0"/>
          </a:xfrm>
          <a:prstGeom prst="line">
            <a:avLst/>
          </a:prstGeom>
          <a:noFill/>
          <a:ln w="9525">
            <a:solidFill>
              <a:srgbClr val="A8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876256" y="6377588"/>
            <a:ext cx="2133600" cy="365125"/>
          </a:xfrm>
        </p:spPr>
        <p:txBody>
          <a:bodyPr/>
          <a:lstStyle/>
          <a:p>
            <a:fld id="{5E96D105-96E3-44C1-B9DF-F3EF2F4053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Box 27"/>
          <p:cNvSpPr txBox="1">
            <a:spLocks noChangeArrowheads="1"/>
          </p:cNvSpPr>
          <p:nvPr userDrawn="1"/>
        </p:nvSpPr>
        <p:spPr bwMode="auto">
          <a:xfrm>
            <a:off x="6816841" y="260648"/>
            <a:ext cx="18191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/>
            <a:r>
              <a:rPr lang="en-US" sz="1200" dirty="0">
                <a:solidFill>
                  <a:srgbClr val="003366"/>
                </a:solidFill>
                <a:effectLst/>
                <a:latin typeface="+mj-lt"/>
              </a:rPr>
              <a:t>UML Activity</a:t>
            </a:r>
            <a:r>
              <a:rPr lang="en-US" sz="1200" baseline="0" dirty="0">
                <a:solidFill>
                  <a:srgbClr val="003366"/>
                </a:solidFill>
                <a:effectLst/>
                <a:latin typeface="+mj-lt"/>
              </a:rPr>
              <a:t> Diagrams</a:t>
            </a:r>
            <a:r>
              <a:rPr lang="en-US" sz="1200" dirty="0">
                <a:solidFill>
                  <a:srgbClr val="003366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3859E-E9B0-4612-805F-980D40B00BA8}"/>
              </a:ext>
            </a:extLst>
          </p:cNvPr>
          <p:cNvSpPr txBox="1"/>
          <p:nvPr userDrawn="1"/>
        </p:nvSpPr>
        <p:spPr>
          <a:xfrm>
            <a:off x="251520" y="6421652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dirty="0"/>
              <a:t>DATA MODELLING, MANAGEMENT AND GOVERNANCE</a:t>
            </a:r>
          </a:p>
        </p:txBody>
      </p:sp>
    </p:spTree>
    <p:extLst>
      <p:ext uri="{BB962C8B-B14F-4D97-AF65-F5344CB8AC3E}">
        <p14:creationId xmlns:p14="http://schemas.microsoft.com/office/powerpoint/2010/main" val="3528553154"/>
      </p:ext>
    </p:extLst>
  </p:cSld>
  <p:clrMapOvr>
    <a:masterClrMapping/>
  </p:clrMapOvr>
  <p:transition spd="slow"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wrap="square" anchor="t"/>
          <a:lstStyle>
            <a:lvl1pPr algn="l">
              <a:defRPr sz="4000" b="1" cap="all">
                <a:effectLst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Box 27"/>
          <p:cNvSpPr txBox="1">
            <a:spLocks noChangeArrowheads="1"/>
          </p:cNvSpPr>
          <p:nvPr userDrawn="1"/>
        </p:nvSpPr>
        <p:spPr bwMode="auto">
          <a:xfrm>
            <a:off x="6816841" y="260648"/>
            <a:ext cx="18191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/>
            <a:r>
              <a:rPr lang="en-US" sz="1200" dirty="0">
                <a:solidFill>
                  <a:srgbClr val="003366"/>
                </a:solidFill>
                <a:effectLst/>
                <a:latin typeface="+mj-lt"/>
              </a:rPr>
              <a:t>UML Activity</a:t>
            </a:r>
            <a:r>
              <a:rPr lang="en-US" sz="1200" baseline="0" dirty="0">
                <a:solidFill>
                  <a:srgbClr val="003366"/>
                </a:solidFill>
                <a:effectLst/>
                <a:latin typeface="+mj-lt"/>
              </a:rPr>
              <a:t> Diagrams</a:t>
            </a:r>
            <a:r>
              <a:rPr lang="en-US" sz="1200" dirty="0">
                <a:solidFill>
                  <a:srgbClr val="003366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2392398"/>
      </p:ext>
    </p:extLst>
  </p:cSld>
  <p:clrMapOvr>
    <a:masterClrMapping/>
  </p:clrMapOvr>
  <p:transition spd="slow"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981200"/>
            <a:ext cx="3429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981200"/>
            <a:ext cx="3429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Line 24"/>
          <p:cNvSpPr>
            <a:spLocks noChangeShapeType="1"/>
          </p:cNvSpPr>
          <p:nvPr userDrawn="1"/>
        </p:nvSpPr>
        <p:spPr bwMode="auto">
          <a:xfrm>
            <a:off x="3200400" y="1412776"/>
            <a:ext cx="5943600" cy="0"/>
          </a:xfrm>
          <a:prstGeom prst="line">
            <a:avLst/>
          </a:prstGeom>
          <a:noFill/>
          <a:ln w="9525">
            <a:solidFill>
              <a:srgbClr val="A8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1C62-A75A-4E25-9DDD-A925506F18AC}" type="datetime1">
              <a:rPr lang="en-GB" smtClean="0"/>
              <a:pPr/>
              <a:t>20/11/2022</a:t>
            </a:fld>
            <a:endParaRPr lang="en-US" dirty="0"/>
          </a:p>
        </p:txBody>
      </p:sp>
      <p:sp>
        <p:nvSpPr>
          <p:cNvPr id="10" name="Text Box 27"/>
          <p:cNvSpPr txBox="1">
            <a:spLocks noChangeArrowheads="1"/>
          </p:cNvSpPr>
          <p:nvPr userDrawn="1"/>
        </p:nvSpPr>
        <p:spPr bwMode="auto">
          <a:xfrm>
            <a:off x="6816841" y="260648"/>
            <a:ext cx="18191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/>
            <a:r>
              <a:rPr lang="en-US" sz="1200" dirty="0">
                <a:solidFill>
                  <a:srgbClr val="003366"/>
                </a:solidFill>
                <a:effectLst/>
                <a:latin typeface="+mj-lt"/>
              </a:rPr>
              <a:t>UML Activity</a:t>
            </a:r>
            <a:r>
              <a:rPr lang="en-US" sz="1200" baseline="0" dirty="0">
                <a:solidFill>
                  <a:srgbClr val="003366"/>
                </a:solidFill>
                <a:effectLst/>
                <a:latin typeface="+mj-lt"/>
              </a:rPr>
              <a:t> Diagrams</a:t>
            </a:r>
            <a:r>
              <a:rPr lang="en-US" sz="1200" dirty="0">
                <a:solidFill>
                  <a:srgbClr val="003366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7002041"/>
      </p:ext>
    </p:extLst>
  </p:cSld>
  <p:clrMapOvr>
    <a:masterClrMapping/>
  </p:clrMapOvr>
  <p:transition spd="slow"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Line 24"/>
          <p:cNvSpPr>
            <a:spLocks noChangeShapeType="1"/>
          </p:cNvSpPr>
          <p:nvPr userDrawn="1"/>
        </p:nvSpPr>
        <p:spPr bwMode="auto">
          <a:xfrm>
            <a:off x="3200400" y="1412776"/>
            <a:ext cx="5943600" cy="0"/>
          </a:xfrm>
          <a:prstGeom prst="line">
            <a:avLst/>
          </a:prstGeom>
          <a:noFill/>
          <a:ln w="9525">
            <a:solidFill>
              <a:srgbClr val="A8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6876256" y="6309320"/>
            <a:ext cx="2133600" cy="365125"/>
          </a:xfrm>
        </p:spPr>
        <p:txBody>
          <a:bodyPr/>
          <a:lstStyle/>
          <a:p>
            <a:fld id="{844A1713-4423-4DD8-886B-E1271334D269}" type="datetime1">
              <a:rPr lang="en-GB" smtClean="0"/>
              <a:pPr/>
              <a:t>20/11/2022</a:t>
            </a:fld>
            <a:endParaRPr lang="en-US" dirty="0"/>
          </a:p>
        </p:txBody>
      </p:sp>
      <p:sp>
        <p:nvSpPr>
          <p:cNvPr id="10" name="Text Box 27"/>
          <p:cNvSpPr txBox="1">
            <a:spLocks noChangeArrowheads="1"/>
          </p:cNvSpPr>
          <p:nvPr userDrawn="1"/>
        </p:nvSpPr>
        <p:spPr bwMode="auto">
          <a:xfrm>
            <a:off x="6816841" y="260648"/>
            <a:ext cx="18191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/>
            <a:r>
              <a:rPr lang="en-US" sz="1200" dirty="0">
                <a:solidFill>
                  <a:srgbClr val="003366"/>
                </a:solidFill>
                <a:effectLst/>
                <a:latin typeface="+mj-lt"/>
              </a:rPr>
              <a:t>UML Activity</a:t>
            </a:r>
            <a:r>
              <a:rPr lang="en-US" sz="1200" baseline="0" dirty="0">
                <a:solidFill>
                  <a:srgbClr val="003366"/>
                </a:solidFill>
                <a:effectLst/>
                <a:latin typeface="+mj-lt"/>
              </a:rPr>
              <a:t> Diagrams</a:t>
            </a:r>
            <a:r>
              <a:rPr lang="en-US" sz="1200" dirty="0">
                <a:solidFill>
                  <a:srgbClr val="003366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3743"/>
      </p:ext>
    </p:extLst>
  </p:cSld>
  <p:clrMapOvr>
    <a:masterClrMapping/>
  </p:clrMapOvr>
  <p:transition spd="slow"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1713-4423-4DD8-886B-E1271334D269}" type="datetime1">
              <a:rPr lang="en-GB" smtClean="0"/>
              <a:pPr/>
              <a:t>20/11/2022</a:t>
            </a:fld>
            <a:endParaRPr lang="en-US" dirty="0"/>
          </a:p>
        </p:txBody>
      </p:sp>
      <p:sp>
        <p:nvSpPr>
          <p:cNvPr id="6" name="Text Box 27"/>
          <p:cNvSpPr txBox="1">
            <a:spLocks noChangeArrowheads="1"/>
          </p:cNvSpPr>
          <p:nvPr userDrawn="1"/>
        </p:nvSpPr>
        <p:spPr bwMode="auto">
          <a:xfrm>
            <a:off x="6816841" y="260648"/>
            <a:ext cx="18191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/>
            <a:r>
              <a:rPr lang="en-US" sz="1200" dirty="0">
                <a:solidFill>
                  <a:srgbClr val="003366"/>
                </a:solidFill>
                <a:effectLst/>
                <a:latin typeface="+mj-lt"/>
              </a:rPr>
              <a:t>UML Activity</a:t>
            </a:r>
            <a:r>
              <a:rPr lang="en-US" sz="1200" baseline="0" dirty="0">
                <a:solidFill>
                  <a:srgbClr val="003366"/>
                </a:solidFill>
                <a:effectLst/>
                <a:latin typeface="+mj-lt"/>
              </a:rPr>
              <a:t> Diagrams</a:t>
            </a:r>
            <a:r>
              <a:rPr lang="en-US" sz="1200" dirty="0">
                <a:solidFill>
                  <a:srgbClr val="003366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6977586"/>
      </p:ext>
    </p:extLst>
  </p:cSld>
  <p:clrMapOvr>
    <a:masterClrMapping/>
  </p:clrMapOvr>
  <p:transition spd="slow"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418D-ABB9-471C-86BC-ECBD58F999ED}" type="datetime1">
              <a:rPr lang="en-GB" smtClean="0"/>
              <a:pPr/>
              <a:t>20/11/2022</a:t>
            </a:fld>
            <a:endParaRPr lang="en-US" dirty="0"/>
          </a:p>
        </p:txBody>
      </p:sp>
      <p:sp>
        <p:nvSpPr>
          <p:cNvPr id="10" name="Text Box 27"/>
          <p:cNvSpPr txBox="1">
            <a:spLocks noChangeArrowheads="1"/>
          </p:cNvSpPr>
          <p:nvPr userDrawn="1"/>
        </p:nvSpPr>
        <p:spPr bwMode="auto">
          <a:xfrm>
            <a:off x="6816841" y="260648"/>
            <a:ext cx="18191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/>
            <a:r>
              <a:rPr lang="en-US" sz="1200" dirty="0">
                <a:solidFill>
                  <a:srgbClr val="003366"/>
                </a:solidFill>
                <a:effectLst/>
                <a:latin typeface="+mj-lt"/>
              </a:rPr>
              <a:t>UML Activity</a:t>
            </a:r>
            <a:r>
              <a:rPr lang="en-US" sz="1200" baseline="0" dirty="0">
                <a:solidFill>
                  <a:srgbClr val="003366"/>
                </a:solidFill>
                <a:effectLst/>
                <a:latin typeface="+mj-lt"/>
              </a:rPr>
              <a:t> Diagrams</a:t>
            </a:r>
            <a:r>
              <a:rPr lang="en-US" sz="1200" dirty="0">
                <a:solidFill>
                  <a:srgbClr val="003366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823517"/>
      </p:ext>
    </p:extLst>
  </p:cSld>
  <p:clrMapOvr>
    <a:masterClrMapping/>
  </p:clrMapOvr>
  <p:transition spd="slow"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556792"/>
            <a:ext cx="70104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19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619672" y="692696"/>
            <a:ext cx="7010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46" name="Text Box 22"/>
          <p:cNvSpPr txBox="1">
            <a:spLocks noChangeArrowheads="1"/>
          </p:cNvSpPr>
          <p:nvPr userDrawn="1"/>
        </p:nvSpPr>
        <p:spPr bwMode="auto">
          <a:xfrm>
            <a:off x="2879725" y="5772150"/>
            <a:ext cx="184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endParaRPr lang="en-US" b="0">
              <a:ea typeface="ＭＳ Ｐゴシック" charset="-128"/>
              <a:cs typeface="+mn-cs"/>
            </a:endParaRPr>
          </a:p>
        </p:txBody>
      </p:sp>
      <p:pic>
        <p:nvPicPr>
          <p:cNvPr id="8199" name="Picture 28" descr="Beds_Logo_small.gif                                            000002DDnbessis                        C0D0C79C: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3038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687625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GB" dirty="0"/>
              <a:t>22/02/2012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</p:sldLayoutIdLst>
  <p:transition spd="slow">
    <p:zoom dir="in"/>
  </p:transition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MS PGothic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MS PGothic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MS PGothic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MS PGothic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MS PGothic" charset="0"/>
          <a:cs typeface="MS PGothic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9pPr>
    </p:titleStyle>
    <p:bodyStyle>
      <a:lvl1pPr marL="385763" indent="-385763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2800" b="0" i="0">
          <a:solidFill>
            <a:srgbClr val="003366"/>
          </a:solidFill>
          <a:latin typeface="+mn-lt"/>
          <a:ea typeface="MS PGothic" charset="0"/>
          <a:cs typeface="MS PGothic" charset="0"/>
        </a:defRPr>
      </a:lvl1pPr>
      <a:lvl2pPr marL="1146175" indent="-473075" algn="l" rtl="0" eaLnBrk="0" fontAlgn="base" hangingPunct="0">
        <a:spcBef>
          <a:spcPct val="20000"/>
        </a:spcBef>
        <a:spcAft>
          <a:spcPct val="0"/>
        </a:spcAft>
        <a:buClr>
          <a:srgbClr val="A80000"/>
        </a:buClr>
        <a:buSzPct val="80000"/>
        <a:buFont typeface="Arial"/>
        <a:buChar char="•"/>
        <a:defRPr sz="2400" b="0" i="0">
          <a:solidFill>
            <a:srgbClr val="003366"/>
          </a:solidFill>
          <a:latin typeface="+mn-lt"/>
          <a:ea typeface="MS PGothic" charset="0"/>
          <a:cs typeface="MS PGothic" charset="0"/>
        </a:defRPr>
      </a:lvl2pPr>
      <a:lvl3pPr marL="2327275" indent="-342900" algn="l" rtl="0" eaLnBrk="0" fontAlgn="base" hangingPunct="0">
        <a:spcBef>
          <a:spcPct val="20000"/>
        </a:spcBef>
        <a:spcAft>
          <a:spcPct val="0"/>
        </a:spcAft>
        <a:buSzPct val="60000"/>
        <a:buFont typeface="Arial"/>
        <a:buChar char="•"/>
        <a:defRPr sz="20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2632075" indent="-228600" algn="l" rtl="0" eaLnBrk="0" fontAlgn="base" hangingPunct="0">
        <a:spcBef>
          <a:spcPct val="20000"/>
        </a:spcBef>
        <a:spcAft>
          <a:spcPct val="0"/>
        </a:spcAft>
        <a:buSzPct val="50000"/>
        <a:buFontTx/>
        <a:buChar char="–"/>
        <a:defRPr sz="1800" b="0" i="0" baseline="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3051175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b="0" i="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35083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CG Times" pitchFamily="18" charset="0"/>
          <a:ea typeface="ＭＳ Ｐゴシック" charset="-128"/>
        </a:defRPr>
      </a:lvl6pPr>
      <a:lvl7pPr marL="39655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CG Times" pitchFamily="18" charset="0"/>
          <a:ea typeface="ＭＳ Ｐゴシック" charset="-128"/>
        </a:defRPr>
      </a:lvl7pPr>
      <a:lvl8pPr marL="44227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CG Times" pitchFamily="18" charset="0"/>
          <a:ea typeface="ＭＳ Ｐゴシック" charset="-128"/>
        </a:defRPr>
      </a:lvl8pPr>
      <a:lvl9pPr marL="48799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CG Times" pitchFamily="18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9552" y="692696"/>
            <a:ext cx="8204448" cy="648072"/>
          </a:xfrm>
        </p:spPr>
        <p:txBody>
          <a:bodyPr/>
          <a:lstStyle/>
          <a:p>
            <a:r>
              <a:rPr lang="en-GB" sz="2400" dirty="0"/>
              <a:t>DATA MODELLING, MANAGEMENT AND GOVERNANCE</a:t>
            </a:r>
            <a:br>
              <a:rPr lang="en-US" sz="2400" dirty="0"/>
            </a:br>
            <a:r>
              <a:rPr lang="en-US" sz="2400" dirty="0"/>
              <a:t>CIS108-6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8707" y="1893404"/>
            <a:ext cx="7664896" cy="2855168"/>
          </a:xfrm>
        </p:spPr>
        <p:txBody>
          <a:bodyPr/>
          <a:lstStyle/>
          <a:p>
            <a:r>
              <a:rPr lang="en-US" sz="3600" dirty="0"/>
              <a:t>Lecture 2: Software System Design Methods UML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2.2 Activity Modelling and Diagrams</a:t>
            </a:r>
          </a:p>
          <a:p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27F791-0A95-9E97-2196-FAF161ACEF2D}"/>
              </a:ext>
            </a:extLst>
          </p:cNvPr>
          <p:cNvSpPr txBox="1"/>
          <p:nvPr/>
        </p:nvSpPr>
        <p:spPr>
          <a:xfrm>
            <a:off x="3635896" y="4870321"/>
            <a:ext cx="18722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Gangmin Li</a:t>
            </a:r>
          </a:p>
        </p:txBody>
      </p:sp>
    </p:spTree>
    <p:extLst>
      <p:ext uri="{BB962C8B-B14F-4D97-AF65-F5344CB8AC3E}">
        <p14:creationId xmlns:p14="http://schemas.microsoft.com/office/powerpoint/2010/main" val="29653624"/>
      </p:ext>
    </p:extLst>
  </p:cSld>
  <p:clrMapOvr>
    <a:masterClrMapping/>
  </p:clrMapOvr>
  <p:transition spd="slow"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Nodes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1713-4423-4DD8-886B-E1271334D269}" type="datetime1">
              <a:rPr lang="en-GB" smtClean="0"/>
              <a:pPr/>
              <a:t>20/11/2022</a:t>
            </a:fld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1524000" y="1905000"/>
            <a:ext cx="7010400" cy="1524000"/>
          </a:xfrm>
          <a:prstGeom prst="rect">
            <a:avLst/>
          </a:prstGeom>
        </p:spPr>
        <p:txBody>
          <a:bodyPr/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2800" b="0" i="0">
                <a:solidFill>
                  <a:srgbClr val="003366"/>
                </a:solidFill>
                <a:latin typeface="+mn-lt"/>
                <a:ea typeface="MS PGothic" charset="0"/>
                <a:cs typeface="MS PGothic" charset="0"/>
              </a:defRPr>
            </a:lvl1pPr>
            <a:lvl2pPr marL="1146175" indent="-473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0000"/>
              </a:buClr>
              <a:buSzPct val="80000"/>
              <a:buFont typeface="Arial"/>
              <a:buChar char="•"/>
              <a:defRPr sz="2400" b="0" i="0">
                <a:solidFill>
                  <a:srgbClr val="003366"/>
                </a:solidFill>
                <a:latin typeface="+mn-lt"/>
                <a:ea typeface="MS PGothic" charset="0"/>
                <a:cs typeface="MS PGothic" charset="0"/>
              </a:defRPr>
            </a:lvl2pPr>
            <a:lvl3pPr marL="23272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2632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Tx/>
              <a:buChar char="–"/>
              <a:defRPr sz="1800" b="0" i="0" baseline="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30511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0" i="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3508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6pPr>
            <a:lvl7pPr marL="396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7pPr>
            <a:lvl8pPr marL="44227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8pPr>
            <a:lvl9pPr marL="4879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9pPr>
          </a:lstStyle>
          <a:p>
            <a:r>
              <a:rPr lang="en-GB" dirty="0">
                <a:ea typeface="ＭＳ Ｐゴシック" charset="0"/>
              </a:rPr>
              <a:t>Merge alternative flows</a:t>
            </a:r>
          </a:p>
          <a:p>
            <a:endParaRPr lang="en-GB" dirty="0">
              <a:ea typeface="ＭＳ Ｐゴシック" charset="0"/>
            </a:endParaRPr>
          </a:p>
          <a:p>
            <a:endParaRPr lang="en-GB" dirty="0">
              <a:ea typeface="ＭＳ Ｐゴシック" charset="0"/>
            </a:endParaRPr>
          </a:p>
          <a:p>
            <a:endParaRPr lang="en-GB" dirty="0">
              <a:ea typeface="ＭＳ Ｐゴシック" charset="0"/>
            </a:endParaRPr>
          </a:p>
          <a:p>
            <a:endParaRPr lang="en-GB" dirty="0">
              <a:ea typeface="ＭＳ Ｐゴシック" charset="0"/>
            </a:endParaRPr>
          </a:p>
          <a:p>
            <a:r>
              <a:rPr lang="en-GB" dirty="0">
                <a:ea typeface="ＭＳ Ｐゴシック" charset="0"/>
              </a:rPr>
              <a:t>Kind of an ‘OR’: One single incoming action triggers the outgoing action</a:t>
            </a:r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2743200" y="2667000"/>
            <a:ext cx="4724400" cy="1524000"/>
            <a:chOff x="6400800" y="4876800"/>
            <a:chExt cx="1676400" cy="533400"/>
          </a:xfrm>
        </p:grpSpPr>
        <p:sp>
          <p:nvSpPr>
            <p:cNvPr id="7" name="AutoShape 16"/>
            <p:cNvSpPr>
              <a:spLocks noChangeArrowheads="1"/>
            </p:cNvSpPr>
            <p:nvPr/>
          </p:nvSpPr>
          <p:spPr bwMode="auto">
            <a:xfrm>
              <a:off x="7086600" y="4876800"/>
              <a:ext cx="304800" cy="304800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" name="Line 17"/>
            <p:cNvSpPr>
              <a:spLocks noChangeShapeType="1"/>
            </p:cNvSpPr>
            <p:nvPr/>
          </p:nvSpPr>
          <p:spPr bwMode="auto">
            <a:xfrm>
              <a:off x="6400800" y="5029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auto">
            <a:xfrm flipH="1">
              <a:off x="7391400" y="5029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7239000" y="5181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513979"/>
      </p:ext>
    </p:extLst>
  </p:cSld>
  <p:clrMapOvr>
    <a:masterClrMapping/>
  </p:clrMapOvr>
  <p:transition spd="slow"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and  Merge Nodes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1713-4423-4DD8-886B-E1271334D269}" type="datetime1">
              <a:rPr lang="en-GB" smtClean="0"/>
              <a:pPr/>
              <a:t>20/11/2022</a:t>
            </a:fld>
            <a:endParaRPr lang="en-US" dirty="0"/>
          </a:p>
        </p:txBody>
      </p:sp>
      <p:pic>
        <p:nvPicPr>
          <p:cNvPr id="5" name="Picture 3" descr="decisionnod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8659813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988308"/>
      </p:ext>
    </p:extLst>
  </p:cSld>
  <p:clrMapOvr>
    <a:masterClrMapping/>
  </p:clrMapOvr>
  <p:transition spd="slow">
    <p:zoom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Activation: Fork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1713-4423-4DD8-886B-E1271334D269}" type="datetime1">
              <a:rPr lang="en-GB" smtClean="0"/>
              <a:pPr/>
              <a:t>20/11/2022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586281" y="1897376"/>
            <a:ext cx="7010400" cy="1447800"/>
          </a:xfrm>
          <a:prstGeom prst="rect">
            <a:avLst/>
          </a:prstGeom>
        </p:spPr>
        <p:txBody>
          <a:bodyPr/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2800" b="0" i="0">
                <a:solidFill>
                  <a:srgbClr val="003366"/>
                </a:solidFill>
                <a:latin typeface="+mn-lt"/>
                <a:ea typeface="MS PGothic" charset="0"/>
                <a:cs typeface="MS PGothic" charset="0"/>
              </a:defRPr>
            </a:lvl1pPr>
            <a:lvl2pPr marL="1146175" indent="-473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0000"/>
              </a:buClr>
              <a:buSzPct val="80000"/>
              <a:buFont typeface="Arial"/>
              <a:buChar char="•"/>
              <a:defRPr sz="2400" b="0" i="0">
                <a:solidFill>
                  <a:srgbClr val="003366"/>
                </a:solidFill>
                <a:latin typeface="+mn-lt"/>
                <a:ea typeface="MS PGothic" charset="0"/>
                <a:cs typeface="MS PGothic" charset="0"/>
              </a:defRPr>
            </a:lvl2pPr>
            <a:lvl3pPr marL="23272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2632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Tx/>
              <a:buChar char="–"/>
              <a:defRPr sz="1800" b="0" i="0" baseline="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30511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0" i="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3508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6pPr>
            <a:lvl7pPr marL="396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7pPr>
            <a:lvl8pPr marL="44227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8pPr>
            <a:lvl9pPr marL="4879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9pPr>
          </a:lstStyle>
          <a:p>
            <a:r>
              <a:rPr lang="en-GB" b="1" dirty="0">
                <a:ea typeface="ＭＳ Ｐゴシック" charset="0"/>
              </a:rPr>
              <a:t>Fork</a:t>
            </a:r>
            <a:r>
              <a:rPr lang="en-GB" dirty="0">
                <a:ea typeface="ＭＳ Ｐゴシック" charset="0"/>
              </a:rPr>
              <a:t>: </a:t>
            </a:r>
            <a:r>
              <a:rPr lang="en-US" dirty="0">
                <a:ea typeface="ＭＳ Ｐゴシック" charset="0"/>
              </a:rPr>
              <a:t>to model the possibility that two or more actions can run in parallel</a:t>
            </a:r>
          </a:p>
          <a:p>
            <a:endParaRPr lang="en-US" dirty="0">
              <a:ea typeface="ＭＳ Ｐゴシック" charset="0"/>
            </a:endParaRPr>
          </a:p>
          <a:p>
            <a:endParaRPr lang="en-US" dirty="0">
              <a:ea typeface="ＭＳ Ｐゴシック" charset="0"/>
            </a:endParaRPr>
          </a:p>
          <a:p>
            <a:endParaRPr lang="en-US" dirty="0">
              <a:ea typeface="ＭＳ Ｐゴシック" charset="0"/>
            </a:endParaRPr>
          </a:p>
          <a:p>
            <a:r>
              <a:rPr lang="en-US" dirty="0">
                <a:ea typeface="ＭＳ Ｐゴシック" charset="0"/>
              </a:rPr>
              <a:t>At a fork, an action triggers several </a:t>
            </a:r>
            <a:r>
              <a:rPr lang="en-US" b="1" dirty="0">
                <a:ea typeface="ＭＳ Ｐゴシック" charset="0"/>
              </a:rPr>
              <a:t>parallel actions</a:t>
            </a:r>
          </a:p>
          <a:p>
            <a:endParaRPr lang="en-US" dirty="0">
              <a:latin typeface="Arial" charset="0"/>
              <a:ea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743200" y="3429000"/>
            <a:ext cx="13716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895600" y="3429000"/>
            <a:ext cx="10842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Action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114800" y="3657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800600" y="3200400"/>
            <a:ext cx="76200" cy="914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876800" y="3352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4876800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562600" y="3124200"/>
            <a:ext cx="13716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527675" y="3124200"/>
            <a:ext cx="1457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/>
              <a:t>ParAction1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562600" y="3733800"/>
            <a:ext cx="13716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5527675" y="3733800"/>
            <a:ext cx="1457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/>
              <a:t>ParAction2</a:t>
            </a:r>
          </a:p>
        </p:txBody>
      </p:sp>
    </p:spTree>
    <p:extLst>
      <p:ext uri="{BB962C8B-B14F-4D97-AF65-F5344CB8AC3E}">
        <p14:creationId xmlns:p14="http://schemas.microsoft.com/office/powerpoint/2010/main" val="3809797226"/>
      </p:ext>
    </p:extLst>
  </p:cSld>
  <p:clrMapOvr>
    <a:masterClrMapping/>
  </p:clrMapOvr>
  <p:transition spd="slow">
    <p:zoom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Action: Join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1713-4423-4DD8-886B-E1271334D269}" type="datetime1">
              <a:rPr lang="en-GB" smtClean="0"/>
              <a:pPr/>
              <a:t>20/11/2022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676400" y="1981200"/>
            <a:ext cx="7010400" cy="1447800"/>
          </a:xfrm>
          <a:prstGeom prst="rect">
            <a:avLst/>
          </a:prstGeom>
        </p:spPr>
        <p:txBody>
          <a:bodyPr/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2800" b="0" i="0">
                <a:solidFill>
                  <a:srgbClr val="003366"/>
                </a:solidFill>
                <a:latin typeface="+mn-lt"/>
                <a:ea typeface="MS PGothic" charset="0"/>
                <a:cs typeface="MS PGothic" charset="0"/>
              </a:defRPr>
            </a:lvl1pPr>
            <a:lvl2pPr marL="1146175" indent="-473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0000"/>
              </a:buClr>
              <a:buSzPct val="80000"/>
              <a:buFont typeface="Arial"/>
              <a:buChar char="•"/>
              <a:defRPr sz="2400" b="0" i="0">
                <a:solidFill>
                  <a:srgbClr val="003366"/>
                </a:solidFill>
                <a:latin typeface="+mn-lt"/>
                <a:ea typeface="MS PGothic" charset="0"/>
                <a:cs typeface="MS PGothic" charset="0"/>
              </a:defRPr>
            </a:lvl2pPr>
            <a:lvl3pPr marL="23272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2632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Tx/>
              <a:buChar char="–"/>
              <a:defRPr sz="1800" b="0" i="0" baseline="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30511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0" i="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3508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6pPr>
            <a:lvl7pPr marL="396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7pPr>
            <a:lvl8pPr marL="44227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8pPr>
            <a:lvl9pPr marL="4879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9pPr>
          </a:lstStyle>
          <a:p>
            <a:r>
              <a:rPr lang="en-US" b="1" dirty="0">
                <a:ea typeface="ＭＳ Ｐゴシック" charset="0"/>
              </a:rPr>
              <a:t>Join</a:t>
            </a:r>
            <a:r>
              <a:rPr lang="en-US" dirty="0">
                <a:ea typeface="ＭＳ Ｐゴシック" charset="0"/>
              </a:rPr>
              <a:t>: to draw together the actions running in parallel into one action</a:t>
            </a:r>
          </a:p>
          <a:p>
            <a:endParaRPr lang="en-US" dirty="0">
              <a:ea typeface="ＭＳ Ｐゴシック" charset="0"/>
            </a:endParaRPr>
          </a:p>
          <a:p>
            <a:endParaRPr lang="en-US" dirty="0">
              <a:ea typeface="ＭＳ Ｐゴシック" charset="0"/>
            </a:endParaRPr>
          </a:p>
          <a:p>
            <a:endParaRPr lang="en-US" dirty="0">
              <a:ea typeface="ＭＳ Ｐゴシック" charset="0"/>
            </a:endParaRPr>
          </a:p>
          <a:p>
            <a:r>
              <a:rPr lang="en-US" dirty="0">
                <a:ea typeface="ＭＳ Ｐゴシック" charset="0"/>
              </a:rPr>
              <a:t>Kind of an </a:t>
            </a:r>
            <a:r>
              <a:rPr lang="ja-JP" altLang="en-US" dirty="0">
                <a:ea typeface="ＭＳ Ｐゴシック" charset="0"/>
              </a:rPr>
              <a:t>‘</a:t>
            </a:r>
            <a:r>
              <a:rPr lang="en-US" dirty="0">
                <a:ea typeface="ＭＳ Ｐゴシック" charset="0"/>
              </a:rPr>
              <a:t>AND</a:t>
            </a:r>
            <a:r>
              <a:rPr lang="ja-JP" altLang="en-US" dirty="0">
                <a:ea typeface="ＭＳ Ｐゴシック" charset="0"/>
              </a:rPr>
              <a:t>’</a:t>
            </a:r>
            <a:r>
              <a:rPr lang="en-US" dirty="0">
                <a:ea typeface="ＭＳ Ｐゴシック" charset="0"/>
              </a:rPr>
              <a:t>: </a:t>
            </a:r>
            <a:r>
              <a:rPr lang="en-US" i="1" dirty="0">
                <a:ea typeface="ＭＳ Ｐゴシック" charset="0"/>
              </a:rPr>
              <a:t>All</a:t>
            </a:r>
            <a:r>
              <a:rPr lang="en-US" dirty="0">
                <a:ea typeface="ＭＳ Ｐゴシック" charset="0"/>
              </a:rPr>
              <a:t> incoming actions must be completed before flow continues!</a:t>
            </a:r>
            <a:endParaRPr lang="en-GB" dirty="0">
              <a:ea typeface="ＭＳ Ｐゴシック" charset="0"/>
            </a:endParaRPr>
          </a:p>
          <a:p>
            <a:endParaRPr lang="en-GB" dirty="0">
              <a:latin typeface="Arial" charset="0"/>
              <a:ea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91200" y="3429000"/>
            <a:ext cx="13716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943600" y="3429000"/>
            <a:ext cx="10842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Action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105400" y="3657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029200" y="3200400"/>
            <a:ext cx="76200" cy="914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267200" y="3352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4267200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2854325" y="3124200"/>
            <a:ext cx="13716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819400" y="3124200"/>
            <a:ext cx="1457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/>
              <a:t>ParAction1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2854325" y="3733800"/>
            <a:ext cx="13716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819400" y="3733800"/>
            <a:ext cx="1457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/>
              <a:t>ParAction2</a:t>
            </a:r>
          </a:p>
        </p:txBody>
      </p:sp>
    </p:spTree>
    <p:extLst>
      <p:ext uri="{BB962C8B-B14F-4D97-AF65-F5344CB8AC3E}">
        <p14:creationId xmlns:p14="http://schemas.microsoft.com/office/powerpoint/2010/main" val="1649682837"/>
      </p:ext>
    </p:extLst>
  </p:cSld>
  <p:clrMapOvr>
    <a:masterClrMapping/>
  </p:clrMapOvr>
  <p:transition spd="slow">
    <p:zoom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1713-4423-4DD8-886B-E1271334D269}" type="datetime1">
              <a:rPr lang="en-GB" smtClean="0"/>
              <a:pPr/>
              <a:t>20/11/2022</a:t>
            </a:fld>
            <a:endParaRPr lang="en-US" dirty="0"/>
          </a:p>
        </p:txBody>
      </p:sp>
      <p:pic>
        <p:nvPicPr>
          <p:cNvPr id="5" name="Picture 3" descr="parall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79587"/>
            <a:ext cx="5132040" cy="323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762001" y="5334000"/>
            <a:ext cx="78424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GB" sz="2400" b="0" dirty="0">
                <a:solidFill>
                  <a:srgbClr val="003366"/>
                </a:solidFill>
                <a:latin typeface="+mn-lt"/>
              </a:rPr>
              <a:t>Both the work on building site and the office work have to be finished before flow continues!</a:t>
            </a:r>
          </a:p>
        </p:txBody>
      </p:sp>
    </p:spTree>
    <p:extLst>
      <p:ext uri="{BB962C8B-B14F-4D97-AF65-F5344CB8AC3E}">
        <p14:creationId xmlns:p14="http://schemas.microsoft.com/office/powerpoint/2010/main" val="2652094736"/>
      </p:ext>
    </p:extLst>
  </p:cSld>
  <p:clrMapOvr>
    <a:masterClrMapping/>
  </p:clrMapOvr>
  <p:transition spd="slow">
    <p:zoom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Specification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32240" y="6290717"/>
            <a:ext cx="2133600" cy="365125"/>
          </a:xfrm>
        </p:spPr>
        <p:txBody>
          <a:bodyPr/>
          <a:lstStyle/>
          <a:p>
            <a:fld id="{844A1713-4423-4DD8-886B-E1271334D269}" type="datetime1">
              <a:rPr lang="en-GB" smtClean="0"/>
              <a:pPr/>
              <a:t>20/11/2022</a:t>
            </a:fld>
            <a:endParaRPr lang="en-US" dirty="0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1577787" y="1607096"/>
            <a:ext cx="7010400" cy="2209800"/>
          </a:xfrm>
          <a:prstGeom prst="rect">
            <a:avLst/>
          </a:prstGeom>
        </p:spPr>
        <p:txBody>
          <a:bodyPr/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2800" b="0" i="0">
                <a:solidFill>
                  <a:srgbClr val="003366"/>
                </a:solidFill>
                <a:latin typeface="+mn-lt"/>
                <a:ea typeface="MS PGothic" charset="0"/>
                <a:cs typeface="MS PGothic" charset="0"/>
              </a:defRPr>
            </a:lvl1pPr>
            <a:lvl2pPr marL="1146175" indent="-473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0000"/>
              </a:buClr>
              <a:buSzPct val="80000"/>
              <a:buFont typeface="Arial"/>
              <a:buChar char="•"/>
              <a:defRPr sz="2400" b="0" i="0">
                <a:solidFill>
                  <a:srgbClr val="003366"/>
                </a:solidFill>
                <a:latin typeface="+mn-lt"/>
                <a:ea typeface="MS PGothic" charset="0"/>
                <a:cs typeface="MS PGothic" charset="0"/>
              </a:defRPr>
            </a:lvl2pPr>
            <a:lvl3pPr marL="23272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2632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Tx/>
              <a:buChar char="–"/>
              <a:defRPr sz="1800" b="0" i="0" baseline="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30511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0" i="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3508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6pPr>
            <a:lvl7pPr marL="396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7pPr>
            <a:lvl8pPr marL="44227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8pPr>
            <a:lvl9pPr marL="4879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9pPr>
          </a:lstStyle>
          <a:p>
            <a:r>
              <a:rPr lang="en-GB" b="1" dirty="0">
                <a:ea typeface="ＭＳ Ｐゴシック" charset="0"/>
              </a:rPr>
              <a:t>Join Specification</a:t>
            </a:r>
            <a:r>
              <a:rPr lang="en-GB" dirty="0">
                <a:ea typeface="ＭＳ Ｐゴシック" charset="0"/>
              </a:rPr>
              <a:t>: Boolean expression attached to a Join</a:t>
            </a:r>
          </a:p>
          <a:p>
            <a:r>
              <a:rPr lang="en-GB" dirty="0">
                <a:ea typeface="ＭＳ Ｐゴシック" charset="0"/>
              </a:rPr>
              <a:t>Processing continues only when expression is </a:t>
            </a:r>
            <a:r>
              <a:rPr lang="en-GB" b="1" dirty="0">
                <a:ea typeface="ＭＳ Ｐゴシック" charset="0"/>
              </a:rPr>
              <a:t>true</a:t>
            </a:r>
            <a:endParaRPr lang="en-GB" dirty="0">
              <a:ea typeface="ＭＳ Ｐゴシック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440288" y="4288904"/>
            <a:ext cx="1538288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440288" y="4366302"/>
            <a:ext cx="15382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0" dirty="0"/>
              <a:t>Dispense Drink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754488" y="451750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678288" y="4060304"/>
            <a:ext cx="76200" cy="914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916288" y="421270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916288" y="482230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2503413" y="3984104"/>
            <a:ext cx="13716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546276" y="3984104"/>
            <a:ext cx="1301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 b="0"/>
              <a:t>Insert Coin</a:t>
            </a:r>
            <a:endParaRPr lang="en-US" sz="1800"/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2503413" y="4593704"/>
            <a:ext cx="13716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495476" y="4593704"/>
            <a:ext cx="1403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 b="0"/>
              <a:t>Select Drink</a:t>
            </a: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3230488" y="5203304"/>
            <a:ext cx="4746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GB" sz="1600" b="0" dirty="0"/>
              <a:t>{join spec = A and B and</a:t>
            </a:r>
          </a:p>
          <a:p>
            <a:pPr algn="l"/>
            <a:r>
              <a:rPr lang="en-GB" sz="1600" b="0" dirty="0"/>
              <a:t>value of inserted coins &gt;= price of selected drink}</a:t>
            </a:r>
          </a:p>
        </p:txBody>
      </p:sp>
      <p:sp>
        <p:nvSpPr>
          <p:cNvPr id="17" name="TextBox 18"/>
          <p:cNvSpPr txBox="1">
            <a:spLocks noChangeArrowheads="1"/>
          </p:cNvSpPr>
          <p:nvPr/>
        </p:nvSpPr>
        <p:spPr bwMode="auto">
          <a:xfrm>
            <a:off x="4068688" y="3755504"/>
            <a:ext cx="3540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GB" b="0"/>
              <a:t>A</a:t>
            </a:r>
          </a:p>
        </p:txBody>
      </p: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4068688" y="4822304"/>
            <a:ext cx="3508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GB" b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626037969"/>
      </p:ext>
    </p:extLst>
  </p:cSld>
  <p:clrMapOvr>
    <a:masterClrMapping/>
  </p:clrMapOvr>
  <p:transition spd="slow">
    <p:zoom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Node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1713-4423-4DD8-886B-E1271334D269}" type="datetime1">
              <a:rPr lang="en-GB" smtClean="0"/>
              <a:pPr/>
              <a:t>20/11/2022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00200" y="1981200"/>
            <a:ext cx="7010400" cy="1752600"/>
          </a:xfrm>
          <a:prstGeom prst="rect">
            <a:avLst/>
          </a:prstGeom>
        </p:spPr>
        <p:txBody>
          <a:bodyPr/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2800" b="0" i="0">
                <a:solidFill>
                  <a:srgbClr val="003366"/>
                </a:solidFill>
                <a:latin typeface="+mn-lt"/>
                <a:ea typeface="MS PGothic" charset="0"/>
                <a:cs typeface="MS PGothic" charset="0"/>
              </a:defRPr>
            </a:lvl1pPr>
            <a:lvl2pPr marL="1146175" indent="-473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0000"/>
              </a:buClr>
              <a:buSzPct val="80000"/>
              <a:buFont typeface="Arial"/>
              <a:buChar char="•"/>
              <a:defRPr sz="2400" b="0" i="0">
                <a:solidFill>
                  <a:srgbClr val="003366"/>
                </a:solidFill>
                <a:latin typeface="+mn-lt"/>
                <a:ea typeface="MS PGothic" charset="0"/>
                <a:cs typeface="MS PGothic" charset="0"/>
              </a:defRPr>
            </a:lvl2pPr>
            <a:lvl3pPr marL="23272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2632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Tx/>
              <a:buChar char="–"/>
              <a:defRPr sz="1800" b="0" i="0" baseline="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30511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0" i="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3508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6pPr>
            <a:lvl7pPr marL="396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7pPr>
            <a:lvl8pPr marL="44227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8pPr>
            <a:lvl9pPr marL="4879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9pPr>
          </a:lstStyle>
          <a:p>
            <a:r>
              <a:rPr lang="en-GB" dirty="0">
                <a:ea typeface="ＭＳ Ｐゴシック" charset="0"/>
              </a:rPr>
              <a:t>Only </a:t>
            </a:r>
            <a:r>
              <a:rPr lang="en-GB" i="1" dirty="0">
                <a:ea typeface="ＭＳ Ｐゴシック" charset="0"/>
              </a:rPr>
              <a:t>one</a:t>
            </a:r>
            <a:r>
              <a:rPr lang="en-GB" dirty="0">
                <a:ea typeface="ＭＳ Ｐゴシック" charset="0"/>
              </a:rPr>
              <a:t> start node</a:t>
            </a:r>
          </a:p>
          <a:p>
            <a:r>
              <a:rPr lang="en-GB" dirty="0">
                <a:ea typeface="ＭＳ Ｐゴシック" charset="0"/>
              </a:rPr>
              <a:t>No incoming flow</a:t>
            </a: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5580112" y="3429000"/>
            <a:ext cx="2374900" cy="1905000"/>
            <a:chOff x="3657600" y="3613150"/>
            <a:chExt cx="944429" cy="730250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657600" y="3657574"/>
              <a:ext cx="304919" cy="3048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GB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3810000" y="3962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960679" y="3613150"/>
              <a:ext cx="641350" cy="165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5951271"/>
      </p:ext>
    </p:extLst>
  </p:cSld>
  <p:clrMapOvr>
    <a:masterClrMapping/>
  </p:clrMapOvr>
  <p:transition spd="slow">
    <p:zoom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and Flow Final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1713-4423-4DD8-886B-E1271334D269}" type="datetime1">
              <a:rPr lang="en-GB" smtClean="0"/>
              <a:pPr/>
              <a:t>20/11/2022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00200" y="1556792"/>
            <a:ext cx="7010400" cy="4680520"/>
          </a:xfrm>
          <a:prstGeom prst="rect">
            <a:avLst/>
          </a:prstGeom>
        </p:spPr>
        <p:txBody>
          <a:bodyPr/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2800" b="0" i="0">
                <a:solidFill>
                  <a:srgbClr val="003366"/>
                </a:solidFill>
                <a:latin typeface="+mn-lt"/>
                <a:ea typeface="MS PGothic" charset="0"/>
                <a:cs typeface="MS PGothic" charset="0"/>
              </a:defRPr>
            </a:lvl1pPr>
            <a:lvl2pPr marL="1146175" indent="-473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0000"/>
              </a:buClr>
              <a:buSzPct val="80000"/>
              <a:buFont typeface="Arial"/>
              <a:buChar char="•"/>
              <a:defRPr sz="2400" b="0" i="0">
                <a:solidFill>
                  <a:srgbClr val="003366"/>
                </a:solidFill>
                <a:latin typeface="+mn-lt"/>
                <a:ea typeface="MS PGothic" charset="0"/>
                <a:cs typeface="MS PGothic" charset="0"/>
              </a:defRPr>
            </a:lvl2pPr>
            <a:lvl3pPr marL="23272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2632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Tx/>
              <a:buChar char="–"/>
              <a:defRPr sz="1800" b="0" i="0" baseline="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30511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0" i="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3508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6pPr>
            <a:lvl7pPr marL="396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7pPr>
            <a:lvl8pPr marL="44227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8pPr>
            <a:lvl9pPr marL="4879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9pPr>
          </a:lstStyle>
          <a:p>
            <a:r>
              <a:rPr lang="en-GB" b="1" dirty="0">
                <a:latin typeface="Arial" charset="0"/>
                <a:ea typeface="ＭＳ Ｐゴシック" charset="0"/>
              </a:rPr>
              <a:t>Finish Node</a:t>
            </a:r>
            <a:r>
              <a:rPr lang="en-GB" dirty="0">
                <a:latin typeface="Arial" charset="0"/>
                <a:ea typeface="ＭＳ Ｐゴシック" charset="0"/>
              </a:rPr>
              <a:t>: Ends whole activity</a:t>
            </a:r>
          </a:p>
          <a:p>
            <a:endParaRPr lang="en-GB" dirty="0">
              <a:latin typeface="Arial" charset="0"/>
              <a:ea typeface="ＭＳ Ｐゴシック" charset="0"/>
            </a:endParaRPr>
          </a:p>
          <a:p>
            <a:endParaRPr lang="en-GB" dirty="0">
              <a:latin typeface="Arial" charset="0"/>
              <a:ea typeface="ＭＳ Ｐゴシック" charset="0"/>
            </a:endParaRPr>
          </a:p>
          <a:p>
            <a:endParaRPr lang="en-GB" b="1" dirty="0">
              <a:latin typeface="Arial" charset="0"/>
              <a:ea typeface="ＭＳ Ｐゴシック" charset="0"/>
            </a:endParaRPr>
          </a:p>
          <a:p>
            <a:r>
              <a:rPr lang="en-GB" b="1" dirty="0">
                <a:latin typeface="Arial" charset="0"/>
                <a:ea typeface="ＭＳ Ｐゴシック" charset="0"/>
              </a:rPr>
              <a:t>Flow Final:</a:t>
            </a:r>
            <a:r>
              <a:rPr lang="en-GB" dirty="0">
                <a:latin typeface="Arial" charset="0"/>
                <a:ea typeface="ＭＳ Ｐゴシック" charset="0"/>
              </a:rPr>
              <a:t> Just ends one particular incoming flow (can be used for error or alternative cases)</a:t>
            </a:r>
            <a:endParaRPr lang="en-GB" b="1" dirty="0">
              <a:latin typeface="Arial" charset="0"/>
              <a:ea typeface="ＭＳ Ｐゴシック" charset="0"/>
            </a:endParaRPr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4026807" y="2850529"/>
            <a:ext cx="533400" cy="520824"/>
            <a:chOff x="4038600" y="3200400"/>
            <a:chExt cx="304800" cy="304800"/>
          </a:xfrm>
        </p:grpSpPr>
        <p:sp>
          <p:nvSpPr>
            <p:cNvPr id="7" name="Oval 16"/>
            <p:cNvSpPr>
              <a:spLocks noChangeArrowheads="1"/>
            </p:cNvSpPr>
            <p:nvPr/>
          </p:nvSpPr>
          <p:spPr bwMode="auto">
            <a:xfrm>
              <a:off x="4038600" y="3200400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GB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" name="Oval 17"/>
            <p:cNvSpPr>
              <a:spLocks noChangeArrowheads="1"/>
            </p:cNvSpPr>
            <p:nvPr/>
          </p:nvSpPr>
          <p:spPr bwMode="auto">
            <a:xfrm>
              <a:off x="41148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GB"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4299787" y="234888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4299787" y="515719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8"/>
          <p:cNvGrpSpPr>
            <a:grpSpLocks/>
          </p:cNvGrpSpPr>
          <p:nvPr/>
        </p:nvGrpSpPr>
        <p:grpSpPr bwMode="auto">
          <a:xfrm>
            <a:off x="4076141" y="5700468"/>
            <a:ext cx="388257" cy="381000"/>
            <a:chOff x="4038600" y="5791200"/>
            <a:chExt cx="304800" cy="304800"/>
          </a:xfrm>
        </p:grpSpPr>
        <p:sp>
          <p:nvSpPr>
            <p:cNvPr id="12" name="Oval 16"/>
            <p:cNvSpPr>
              <a:spLocks noChangeArrowheads="1"/>
            </p:cNvSpPr>
            <p:nvPr/>
          </p:nvSpPr>
          <p:spPr bwMode="auto">
            <a:xfrm>
              <a:off x="4038600" y="5791200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GB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3" name="Straight Connector 12"/>
            <p:cNvCxnSpPr>
              <a:stCxn id="12" idx="1"/>
              <a:endCxn id="12" idx="5"/>
            </p:cNvCxnSpPr>
            <p:nvPr/>
          </p:nvCxnSpPr>
          <p:spPr bwMode="auto">
            <a:xfrm rot="16200000" flipH="1">
              <a:off x="4083050" y="5835650"/>
              <a:ext cx="215900" cy="215900"/>
            </a:xfrm>
            <a:prstGeom prst="line">
              <a:avLst/>
            </a:prstGeom>
            <a:solidFill>
              <a:srgbClr val="EAEAE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cxnSp>
        <p:cxnSp>
          <p:nvCxnSpPr>
            <p:cNvPr id="14" name="Straight Connector 13"/>
            <p:cNvCxnSpPr>
              <a:stCxn id="12" idx="7"/>
              <a:endCxn id="12" idx="3"/>
            </p:cNvCxnSpPr>
            <p:nvPr/>
          </p:nvCxnSpPr>
          <p:spPr bwMode="auto">
            <a:xfrm rot="16200000" flipH="1" flipV="1">
              <a:off x="4083050" y="5835650"/>
              <a:ext cx="215900" cy="215900"/>
            </a:xfrm>
            <a:prstGeom prst="line">
              <a:avLst/>
            </a:prstGeom>
            <a:solidFill>
              <a:srgbClr val="EAEAE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4224080566"/>
      </p:ext>
    </p:extLst>
  </p:cSld>
  <p:clrMapOvr>
    <a:masterClrMapping/>
  </p:clrMapOvr>
  <p:transition spd="slow">
    <p:zoom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Final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1713-4423-4DD8-886B-E1271334D269}" type="datetime1">
              <a:rPr lang="en-GB" smtClean="0"/>
              <a:pPr/>
              <a:t>20/11/2022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93332" y="2895600"/>
            <a:ext cx="76200" cy="1600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4059238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373438" y="356549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1904999" y="3048000"/>
            <a:ext cx="1558895" cy="914400"/>
            <a:chOff x="2646790" y="2514600"/>
            <a:chExt cx="1454244" cy="914400"/>
          </a:xfrm>
        </p:grpSpPr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2667429" y="2514600"/>
              <a:ext cx="1371689" cy="914400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GB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" name="TextBox 17"/>
            <p:cNvSpPr txBox="1">
              <a:spLocks noChangeArrowheads="1"/>
            </p:cNvSpPr>
            <p:nvPr/>
          </p:nvSpPr>
          <p:spPr bwMode="auto">
            <a:xfrm>
              <a:off x="2646790" y="2590800"/>
              <a:ext cx="145424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GB" sz="2000" b="0"/>
                <a:t>Build</a:t>
              </a:r>
            </a:p>
            <a:p>
              <a:r>
                <a:rPr lang="en-GB" sz="2000" b="0"/>
                <a:t>component</a:t>
              </a:r>
            </a:p>
          </p:txBody>
        </p:sp>
      </p:grpSp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6781800" y="2819400"/>
            <a:ext cx="1454150" cy="914400"/>
            <a:chOff x="2646791" y="2514600"/>
            <a:chExt cx="1454244" cy="914400"/>
          </a:xfrm>
        </p:grpSpPr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2667430" y="2514600"/>
              <a:ext cx="1371689" cy="914400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GB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3" name="TextBox 23"/>
            <p:cNvSpPr txBox="1">
              <a:spLocks noChangeArrowheads="1"/>
            </p:cNvSpPr>
            <p:nvPr/>
          </p:nvSpPr>
          <p:spPr bwMode="auto">
            <a:xfrm>
              <a:off x="2646791" y="2590800"/>
              <a:ext cx="145424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GB" sz="2000" b="0"/>
                <a:t>Install</a:t>
              </a:r>
            </a:p>
            <a:p>
              <a:r>
                <a:rPr lang="en-GB" sz="2000" b="0"/>
                <a:t>component</a:t>
              </a:r>
            </a:p>
          </p:txBody>
        </p:sp>
      </p:grp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3983038" y="3276600"/>
            <a:ext cx="27987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762000" y="2209800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4821238" y="3886200"/>
            <a:ext cx="657225" cy="871538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7" name="Group 40"/>
          <p:cNvGrpSpPr>
            <a:grpSpLocks/>
          </p:cNvGrpSpPr>
          <p:nvPr/>
        </p:nvGrpSpPr>
        <p:grpSpPr bwMode="auto">
          <a:xfrm>
            <a:off x="6192838" y="3962400"/>
            <a:ext cx="685800" cy="685800"/>
            <a:chOff x="4038600" y="5791200"/>
            <a:chExt cx="304800" cy="304800"/>
          </a:xfrm>
        </p:grpSpPr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4038600" y="5791200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GB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9" name="Straight Connector 18"/>
            <p:cNvCxnSpPr>
              <a:stCxn id="18" idx="1"/>
              <a:endCxn id="18" idx="5"/>
            </p:cNvCxnSpPr>
            <p:nvPr/>
          </p:nvCxnSpPr>
          <p:spPr bwMode="auto">
            <a:xfrm rot="16200000" flipH="1">
              <a:off x="4083050" y="5835650"/>
              <a:ext cx="215900" cy="215900"/>
            </a:xfrm>
            <a:prstGeom prst="line">
              <a:avLst/>
            </a:prstGeom>
            <a:solidFill>
              <a:srgbClr val="EAEAE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cxnSp>
        <p:cxnSp>
          <p:nvCxnSpPr>
            <p:cNvPr id="20" name="Straight Connector 19"/>
            <p:cNvCxnSpPr>
              <a:stCxn id="18" idx="7"/>
              <a:endCxn id="18" idx="3"/>
            </p:cNvCxnSpPr>
            <p:nvPr/>
          </p:nvCxnSpPr>
          <p:spPr bwMode="auto">
            <a:xfrm rot="16200000" flipH="1" flipV="1">
              <a:off x="4083050" y="5835650"/>
              <a:ext cx="215900" cy="215900"/>
            </a:xfrm>
            <a:prstGeom prst="line">
              <a:avLst/>
            </a:prstGeom>
            <a:solidFill>
              <a:srgbClr val="EAEAE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cxnSp>
      </p:grp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5430838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" name="Elbow Connector 46"/>
          <p:cNvCxnSpPr>
            <a:cxnSpLocks noChangeShapeType="1"/>
            <a:stCxn id="16" idx="2"/>
            <a:endCxn id="26" idx="2"/>
          </p:cNvCxnSpPr>
          <p:nvPr/>
        </p:nvCxnSpPr>
        <p:spPr bwMode="auto">
          <a:xfrm rot="5400000" flipH="1">
            <a:off x="2693413" y="2301300"/>
            <a:ext cx="753626" cy="4159250"/>
          </a:xfrm>
          <a:prstGeom prst="bentConnector3">
            <a:avLst>
              <a:gd name="adj1" fmla="val -30333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52"/>
          <p:cNvSpPr txBox="1">
            <a:spLocks noChangeArrowheads="1"/>
          </p:cNvSpPr>
          <p:nvPr/>
        </p:nvSpPr>
        <p:spPr bwMode="auto">
          <a:xfrm>
            <a:off x="5354638" y="4419600"/>
            <a:ext cx="12842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GB" sz="1600" b="0"/>
              <a:t>[no more</a:t>
            </a:r>
          </a:p>
          <a:p>
            <a:pPr algn="l"/>
            <a:r>
              <a:rPr lang="en-GB" sz="1600" b="0"/>
              <a:t>components </a:t>
            </a:r>
          </a:p>
          <a:p>
            <a:pPr algn="l"/>
            <a:r>
              <a:rPr lang="en-GB" sz="1600" b="0"/>
              <a:t>to be built]</a:t>
            </a:r>
          </a:p>
        </p:txBody>
      </p:sp>
      <p:sp>
        <p:nvSpPr>
          <p:cNvPr id="24" name="TextBox 54"/>
          <p:cNvSpPr txBox="1">
            <a:spLocks noChangeArrowheads="1"/>
          </p:cNvSpPr>
          <p:nvPr/>
        </p:nvSpPr>
        <p:spPr bwMode="auto">
          <a:xfrm>
            <a:off x="3068638" y="5029200"/>
            <a:ext cx="1905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GB" sz="1600" b="0"/>
              <a:t>[more components </a:t>
            </a:r>
          </a:p>
          <a:p>
            <a:pPr algn="l"/>
            <a:r>
              <a:rPr lang="en-GB" sz="1600" b="0"/>
              <a:t>to be built]</a:t>
            </a: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8208963" y="3276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16"/>
          <p:cNvSpPr>
            <a:spLocks noChangeArrowheads="1"/>
          </p:cNvSpPr>
          <p:nvPr/>
        </p:nvSpPr>
        <p:spPr bwMode="auto">
          <a:xfrm>
            <a:off x="605632" y="3132574"/>
            <a:ext cx="769937" cy="871538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>
            <a:off x="1375569" y="35797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8"/>
          <p:cNvSpPr>
            <a:spLocks noChangeShapeType="1"/>
          </p:cNvSpPr>
          <p:nvPr/>
        </p:nvSpPr>
        <p:spPr bwMode="auto">
          <a:xfrm>
            <a:off x="9906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47624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15" grpId="0" animBg="1"/>
      <p:bldP spid="21" grpId="0" animBg="1"/>
      <p:bldP spid="25" grpId="0" animBg="1"/>
      <p:bldP spid="27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1713-4423-4DD8-886B-E1271334D269}" type="datetime1">
              <a:rPr lang="en-GB" smtClean="0"/>
              <a:pPr/>
              <a:t>20/11/2022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600200" y="1981200"/>
            <a:ext cx="7010400" cy="609600"/>
          </a:xfrm>
          <a:prstGeom prst="rect">
            <a:avLst/>
          </a:prstGeom>
        </p:spPr>
        <p:txBody>
          <a:bodyPr/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2800" b="0" i="0">
                <a:solidFill>
                  <a:srgbClr val="003366"/>
                </a:solidFill>
                <a:latin typeface="+mn-lt"/>
                <a:ea typeface="MS PGothic" charset="0"/>
                <a:cs typeface="MS PGothic" charset="0"/>
              </a:defRPr>
            </a:lvl1pPr>
            <a:lvl2pPr marL="1146175" indent="-473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0000"/>
              </a:buClr>
              <a:buSzPct val="80000"/>
              <a:buFont typeface="Arial"/>
              <a:buChar char="•"/>
              <a:defRPr sz="2400" b="0" i="0">
                <a:solidFill>
                  <a:srgbClr val="003366"/>
                </a:solidFill>
                <a:latin typeface="+mn-lt"/>
                <a:ea typeface="MS PGothic" charset="0"/>
                <a:cs typeface="MS PGothic" charset="0"/>
              </a:defRPr>
            </a:lvl2pPr>
            <a:lvl3pPr marL="23272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2632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Tx/>
              <a:buChar char="–"/>
              <a:defRPr sz="1800" b="0" i="0" baseline="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30511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0" i="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3508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6pPr>
            <a:lvl7pPr marL="396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7pPr>
            <a:lvl8pPr marL="44227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8pPr>
            <a:lvl9pPr marL="4879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9pPr>
          </a:lstStyle>
          <a:p>
            <a:r>
              <a:rPr lang="en-GB" dirty="0">
                <a:ea typeface="ＭＳ Ｐゴシック" charset="0"/>
              </a:rPr>
              <a:t>This is </a:t>
            </a:r>
            <a:r>
              <a:rPr lang="en-GB" b="1" dirty="0">
                <a:solidFill>
                  <a:srgbClr val="FF0000"/>
                </a:solidFill>
                <a:ea typeface="ＭＳ Ｐゴシック" charset="0"/>
              </a:rPr>
              <a:t>not</a:t>
            </a:r>
            <a:r>
              <a:rPr lang="en-GB" dirty="0">
                <a:ea typeface="ＭＳ Ｐゴシック" charset="0"/>
              </a:rPr>
              <a:t> allowed:</a:t>
            </a:r>
          </a:p>
          <a:p>
            <a:endParaRPr lang="en-GB" dirty="0">
              <a:ea typeface="ＭＳ Ｐゴシック" charset="0"/>
            </a:endParaRPr>
          </a:p>
          <a:p>
            <a:endParaRPr lang="en-GB" dirty="0">
              <a:ea typeface="ＭＳ Ｐゴシック" charset="0"/>
            </a:endParaRPr>
          </a:p>
          <a:p>
            <a:endParaRPr lang="en-GB" dirty="0">
              <a:ea typeface="ＭＳ Ｐゴシック" charset="0"/>
            </a:endParaRPr>
          </a:p>
          <a:p>
            <a:endParaRPr lang="en-GB" dirty="0">
              <a:ea typeface="ＭＳ Ｐゴシック" charset="0"/>
            </a:endParaRPr>
          </a:p>
          <a:p>
            <a:r>
              <a:rPr lang="en-GB" dirty="0">
                <a:ea typeface="ＭＳ Ｐゴシック" charset="0"/>
              </a:rPr>
              <a:t>This is OK: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895600" y="3352800"/>
            <a:ext cx="13716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048000" y="3352800"/>
            <a:ext cx="10842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Action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209800" y="3581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581400" y="2590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715000" y="3352800"/>
            <a:ext cx="13716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867400" y="3352800"/>
            <a:ext cx="10842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Action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7086600" y="3581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6400800" y="3810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667000" y="2895600"/>
            <a:ext cx="18288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GB" sz="88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562600" y="2895600"/>
            <a:ext cx="18288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GB" sz="880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4419600" y="5791200"/>
            <a:ext cx="304800" cy="304800"/>
            <a:chOff x="4038600" y="3200400"/>
            <a:chExt cx="304800" cy="304800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038600" y="3200400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GB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1148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GB"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45720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3657600" y="594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05535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Main Literature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1713-4423-4DD8-886B-E1271334D269}" type="datetime1">
              <a:rPr lang="en-GB" smtClean="0"/>
              <a:pPr/>
              <a:t>20/11/2022</a:t>
            </a:fld>
            <a:endParaRPr lang="en-US" dirty="0"/>
          </a:p>
        </p:txBody>
      </p:sp>
      <p:pic>
        <p:nvPicPr>
          <p:cNvPr id="5" name="Picture 4" descr="FowlerDistill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792"/>
            <a:ext cx="3510136" cy="4631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644008" y="1916832"/>
            <a:ext cx="4392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Martin Fowler</a:t>
            </a:r>
          </a:p>
          <a:p>
            <a:r>
              <a:rPr lang="en-US" sz="2000" dirty="0"/>
              <a:t>UML Distilled: a brief guide to </a:t>
            </a:r>
          </a:p>
          <a:p>
            <a:r>
              <a:rPr lang="en-US" sz="2000" dirty="0"/>
              <a:t>the standard object modeling </a:t>
            </a:r>
          </a:p>
          <a:p>
            <a:r>
              <a:rPr lang="en-US" sz="2000" dirty="0"/>
              <a:t>Language (3</a:t>
            </a:r>
            <a:r>
              <a:rPr lang="en-US" sz="2000" baseline="30000" dirty="0"/>
              <a:t>rd</a:t>
            </a:r>
            <a:r>
              <a:rPr lang="en-US" sz="2000" dirty="0"/>
              <a:t> Edition)</a:t>
            </a:r>
          </a:p>
          <a:p>
            <a:r>
              <a:rPr lang="en-US" sz="2000" b="0" dirty="0"/>
              <a:t>Addison-Wesley, 2003</a:t>
            </a:r>
          </a:p>
          <a:p>
            <a:endParaRPr lang="en-US" sz="2000" b="0" dirty="0"/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0B658-1C44-4066-B750-1F416B3C9347}"/>
              </a:ext>
            </a:extLst>
          </p:cNvPr>
          <p:cNvSpPr txBox="1"/>
          <p:nvPr/>
        </p:nvSpPr>
        <p:spPr>
          <a:xfrm>
            <a:off x="4716016" y="4163601"/>
            <a:ext cx="39140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Available on </a:t>
            </a:r>
            <a:r>
              <a:rPr lang="en-GB" dirty="0" err="1"/>
              <a:t>Breo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095002"/>
      </p:ext>
    </p:extLst>
  </p:cSld>
  <p:clrMapOvr>
    <a:masterClrMapping/>
  </p:clrMapOvr>
  <p:transition spd="slow"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1713-4423-4DD8-886B-E1271334D269}" type="datetime1">
              <a:rPr lang="en-GB" smtClean="0"/>
              <a:pPr/>
              <a:t>20/11/2022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19672" y="1556792"/>
            <a:ext cx="7010400" cy="1981200"/>
          </a:xfrm>
          <a:prstGeom prst="rect">
            <a:avLst/>
          </a:prstGeom>
        </p:spPr>
        <p:txBody>
          <a:bodyPr/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2800" b="0" i="0">
                <a:solidFill>
                  <a:srgbClr val="003366"/>
                </a:solidFill>
                <a:latin typeface="+mn-lt"/>
                <a:ea typeface="MS PGothic" charset="0"/>
                <a:cs typeface="MS PGothic" charset="0"/>
              </a:defRPr>
            </a:lvl1pPr>
            <a:lvl2pPr marL="1146175" indent="-473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0000"/>
              </a:buClr>
              <a:buSzPct val="80000"/>
              <a:buFont typeface="Arial"/>
              <a:buChar char="•"/>
              <a:defRPr sz="2400" b="0" i="0">
                <a:solidFill>
                  <a:srgbClr val="003366"/>
                </a:solidFill>
                <a:latin typeface="+mn-lt"/>
                <a:ea typeface="MS PGothic" charset="0"/>
                <a:cs typeface="MS PGothic" charset="0"/>
              </a:defRPr>
            </a:lvl2pPr>
            <a:lvl3pPr marL="23272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2632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Tx/>
              <a:buChar char="–"/>
              <a:defRPr sz="1800" b="0" i="0" baseline="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30511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0" i="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3508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6pPr>
            <a:lvl7pPr marL="396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7pPr>
            <a:lvl8pPr marL="44227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8pPr>
            <a:lvl9pPr marL="4879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9pPr>
          </a:lstStyle>
          <a:p>
            <a:r>
              <a:rPr lang="en-GB" dirty="0">
                <a:ea typeface="ＭＳ Ｐゴシック" charset="0"/>
              </a:rPr>
              <a:t>So far we know what happens</a:t>
            </a:r>
          </a:p>
          <a:p>
            <a:r>
              <a:rPr lang="en-GB" dirty="0">
                <a:ea typeface="ＭＳ Ｐゴシック" charset="0"/>
              </a:rPr>
              <a:t>But who does what?</a:t>
            </a:r>
          </a:p>
          <a:p>
            <a:r>
              <a:rPr lang="en-GB" dirty="0">
                <a:ea typeface="ＭＳ Ｐゴシック" charset="0"/>
              </a:rPr>
              <a:t>Divide activity diagram into </a:t>
            </a:r>
            <a:r>
              <a:rPr lang="en-GB" b="1" dirty="0">
                <a:ea typeface="ＭＳ Ｐゴシック" charset="0"/>
              </a:rPr>
              <a:t>partition</a:t>
            </a:r>
            <a:r>
              <a:rPr lang="en-GB" dirty="0">
                <a:ea typeface="ＭＳ Ｐゴシック" charset="0"/>
              </a:rPr>
              <a:t>s (swim lanes)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261248" y="4182616"/>
            <a:ext cx="13716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423048" y="4411216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051448" y="4182616"/>
            <a:ext cx="13716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261248" y="5249416"/>
            <a:ext cx="13716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051448" y="5249416"/>
            <a:ext cx="13716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5947048" y="463981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 flipV="1">
            <a:off x="4423048" y="5478016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3051448" y="4182616"/>
            <a:ext cx="1406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GB" sz="2000" b="0"/>
              <a:t>Order food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273948" y="4182616"/>
            <a:ext cx="138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GB" sz="2000" b="0"/>
              <a:t>Take order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266011" y="5249416"/>
            <a:ext cx="1395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GB" sz="2000" b="0"/>
              <a:t>Serve food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476898" y="5249416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GB" sz="2000" b="0"/>
              <a:t>Eat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rot="5400000">
            <a:off x="3661049" y="4944616"/>
            <a:ext cx="2438400" cy="3175"/>
          </a:xfrm>
          <a:prstGeom prst="lin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cxn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3203848" y="3573016"/>
            <a:ext cx="10048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GB"/>
              <a:t>Guest</a:t>
            </a:r>
          </a:p>
        </p:txBody>
      </p:sp>
      <p:sp>
        <p:nvSpPr>
          <p:cNvPr id="19" name="TextBox 19"/>
          <p:cNvSpPr txBox="1">
            <a:spLocks noChangeArrowheads="1"/>
          </p:cNvSpPr>
          <p:nvPr/>
        </p:nvSpPr>
        <p:spPr bwMode="auto">
          <a:xfrm>
            <a:off x="5413648" y="3573016"/>
            <a:ext cx="11461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GB"/>
              <a:t>Waiter</a:t>
            </a:r>
          </a:p>
        </p:txBody>
      </p:sp>
    </p:spTree>
    <p:extLst>
      <p:ext uri="{BB962C8B-B14F-4D97-AF65-F5344CB8AC3E}">
        <p14:creationId xmlns:p14="http://schemas.microsoft.com/office/powerpoint/2010/main" val="1996944363"/>
      </p:ext>
    </p:extLst>
  </p:cSld>
  <p:clrMapOvr>
    <a:masterClrMapping/>
  </p:clrMapOvr>
  <p:transition spd="slow">
    <p:zoom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1713-4423-4DD8-886B-E1271334D269}" type="datetime1">
              <a:rPr lang="en-GB" smtClean="0"/>
              <a:pPr/>
              <a:t>20/11/2022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00200" y="1556792"/>
            <a:ext cx="7010400" cy="4680520"/>
          </a:xfrm>
          <a:prstGeom prst="rect">
            <a:avLst/>
          </a:prstGeom>
        </p:spPr>
        <p:txBody>
          <a:bodyPr/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2800" b="0" i="0">
                <a:solidFill>
                  <a:srgbClr val="003366"/>
                </a:solidFill>
                <a:latin typeface="+mn-lt"/>
                <a:ea typeface="MS PGothic" charset="0"/>
                <a:cs typeface="MS PGothic" charset="0"/>
              </a:defRPr>
            </a:lvl1pPr>
            <a:lvl2pPr marL="1146175" indent="-473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0000"/>
              </a:buClr>
              <a:buSzPct val="80000"/>
              <a:buFont typeface="Arial"/>
              <a:buChar char="•"/>
              <a:defRPr sz="2400" b="0" i="0">
                <a:solidFill>
                  <a:srgbClr val="003366"/>
                </a:solidFill>
                <a:latin typeface="+mn-lt"/>
                <a:ea typeface="MS PGothic" charset="0"/>
                <a:cs typeface="MS PGothic" charset="0"/>
              </a:defRPr>
            </a:lvl2pPr>
            <a:lvl3pPr marL="23272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2632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Tx/>
              <a:buChar char="–"/>
              <a:defRPr sz="1800" b="0" i="0" baseline="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30511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0" i="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3508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6pPr>
            <a:lvl7pPr marL="396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7pPr>
            <a:lvl8pPr marL="44227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8pPr>
            <a:lvl9pPr marL="4879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9pPr>
          </a:lstStyle>
          <a:p>
            <a:r>
              <a:rPr lang="en-GB" b="1" dirty="0">
                <a:ea typeface="ＭＳ Ｐゴシック" charset="0"/>
              </a:rPr>
              <a:t>Time signal</a:t>
            </a:r>
            <a:r>
              <a:rPr lang="en-GB" dirty="0">
                <a:ea typeface="ＭＳ Ｐゴシック" charset="0"/>
              </a:rPr>
              <a:t>: occurs because of passing of time</a:t>
            </a:r>
          </a:p>
          <a:p>
            <a:endParaRPr lang="en-GB" dirty="0">
              <a:ea typeface="ＭＳ Ｐゴシック" charset="0"/>
            </a:endParaRPr>
          </a:p>
          <a:p>
            <a:endParaRPr lang="en-GB" dirty="0">
              <a:ea typeface="ＭＳ Ｐゴシック" charset="0"/>
            </a:endParaRPr>
          </a:p>
          <a:p>
            <a:r>
              <a:rPr lang="en-GB" b="1" dirty="0">
                <a:ea typeface="ＭＳ Ｐゴシック" charset="0"/>
              </a:rPr>
              <a:t>Accept Signal</a:t>
            </a:r>
            <a:r>
              <a:rPr lang="en-GB" dirty="0">
                <a:ea typeface="ＭＳ Ｐゴシック" charset="0"/>
              </a:rPr>
              <a:t>: some external event occurred and we accept it (implies that the activity constantly listens)</a:t>
            </a:r>
          </a:p>
        </p:txBody>
      </p:sp>
      <p:sp>
        <p:nvSpPr>
          <p:cNvPr id="6" name="Collate 5"/>
          <p:cNvSpPr/>
          <p:nvPr/>
        </p:nvSpPr>
        <p:spPr bwMode="auto">
          <a:xfrm>
            <a:off x="4876800" y="2348880"/>
            <a:ext cx="457200" cy="914400"/>
          </a:xfrm>
          <a:prstGeom prst="flowChartCollat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4139952" y="5229200"/>
            <a:ext cx="1693168" cy="850776"/>
          </a:xfrm>
          <a:custGeom>
            <a:avLst/>
            <a:gdLst>
              <a:gd name="connsiteX0" fmla="*/ 0 w 4419600"/>
              <a:gd name="connsiteY0" fmla="*/ 0 h 2514600"/>
              <a:gd name="connsiteX1" fmla="*/ 4419600 w 4419600"/>
              <a:gd name="connsiteY1" fmla="*/ 0 h 2514600"/>
              <a:gd name="connsiteX2" fmla="*/ 4419600 w 4419600"/>
              <a:gd name="connsiteY2" fmla="*/ 2514600 h 2514600"/>
              <a:gd name="connsiteX3" fmla="*/ 0 w 4419600"/>
              <a:gd name="connsiteY3" fmla="*/ 2514600 h 2514600"/>
              <a:gd name="connsiteX4" fmla="*/ 0 w 4419600"/>
              <a:gd name="connsiteY4" fmla="*/ 0 h 2514600"/>
              <a:gd name="connsiteX0" fmla="*/ 0 w 4419600"/>
              <a:gd name="connsiteY0" fmla="*/ 0 h 2514600"/>
              <a:gd name="connsiteX1" fmla="*/ 4419600 w 4419600"/>
              <a:gd name="connsiteY1" fmla="*/ 0 h 2514600"/>
              <a:gd name="connsiteX2" fmla="*/ 4419600 w 4419600"/>
              <a:gd name="connsiteY2" fmla="*/ 2514600 h 2514600"/>
              <a:gd name="connsiteX3" fmla="*/ 0 w 4419600"/>
              <a:gd name="connsiteY3" fmla="*/ 2514600 h 2514600"/>
              <a:gd name="connsiteX4" fmla="*/ 0 w 4419600"/>
              <a:gd name="connsiteY4" fmla="*/ 1244600 h 2514600"/>
              <a:gd name="connsiteX5" fmla="*/ 0 w 4419600"/>
              <a:gd name="connsiteY5" fmla="*/ 0 h 2514600"/>
              <a:gd name="connsiteX0" fmla="*/ 0 w 4419600"/>
              <a:gd name="connsiteY0" fmla="*/ 0 h 2514600"/>
              <a:gd name="connsiteX1" fmla="*/ 4419600 w 4419600"/>
              <a:gd name="connsiteY1" fmla="*/ 0 h 2514600"/>
              <a:gd name="connsiteX2" fmla="*/ 4419600 w 4419600"/>
              <a:gd name="connsiteY2" fmla="*/ 2514600 h 2514600"/>
              <a:gd name="connsiteX3" fmla="*/ 0 w 4419600"/>
              <a:gd name="connsiteY3" fmla="*/ 2514600 h 2514600"/>
              <a:gd name="connsiteX4" fmla="*/ 533400 w 4419600"/>
              <a:gd name="connsiteY4" fmla="*/ 1244600 h 2514600"/>
              <a:gd name="connsiteX5" fmla="*/ 0 w 4419600"/>
              <a:gd name="connsiteY5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19600" h="2514600">
                <a:moveTo>
                  <a:pt x="0" y="0"/>
                </a:moveTo>
                <a:lnTo>
                  <a:pt x="4419600" y="0"/>
                </a:lnTo>
                <a:lnTo>
                  <a:pt x="4419600" y="2514600"/>
                </a:lnTo>
                <a:lnTo>
                  <a:pt x="0" y="2514600"/>
                </a:lnTo>
                <a:lnTo>
                  <a:pt x="533400" y="12446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791409"/>
      </p:ext>
    </p:extLst>
  </p:cSld>
  <p:clrMapOvr>
    <a:masterClrMapping/>
  </p:clrMapOvr>
  <p:transition spd="slow">
    <p:zoom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1713-4423-4DD8-886B-E1271334D269}" type="datetime1">
              <a:rPr lang="en-GB" smtClean="0"/>
              <a:pPr/>
              <a:t>20/11/2022</a:t>
            </a:fld>
            <a:endParaRPr lang="en-US" dirty="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5334000" y="4267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3124200" y="3505200"/>
            <a:ext cx="1389063" cy="457200"/>
            <a:chOff x="2667000" y="2514600"/>
            <a:chExt cx="1389856" cy="457200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667000" y="2514600"/>
              <a:ext cx="1372383" cy="457200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GB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" name="TextBox 10"/>
            <p:cNvSpPr txBox="1">
              <a:spLocks noChangeArrowheads="1"/>
            </p:cNvSpPr>
            <p:nvPr/>
          </p:nvSpPr>
          <p:spPr bwMode="auto">
            <a:xfrm>
              <a:off x="2743200" y="2514600"/>
              <a:ext cx="13136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GB" sz="2000" b="0"/>
                <a:t>Pack bags</a:t>
              </a:r>
            </a:p>
          </p:txBody>
        </p:sp>
      </p:grpSp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6172200" y="4038600"/>
            <a:ext cx="1371600" cy="457200"/>
            <a:chOff x="4876800" y="2514600"/>
            <a:chExt cx="1371600" cy="457200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4876800" y="2514600"/>
              <a:ext cx="1371600" cy="457200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GB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1" name="TextBox 11"/>
            <p:cNvSpPr txBox="1">
              <a:spLocks noChangeArrowheads="1"/>
            </p:cNvSpPr>
            <p:nvPr/>
          </p:nvSpPr>
          <p:spPr bwMode="auto">
            <a:xfrm>
              <a:off x="5159394" y="2514600"/>
              <a:ext cx="84089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GB" sz="2000" b="0"/>
                <a:t>Leave </a:t>
              </a:r>
            </a:p>
          </p:txBody>
        </p:sp>
      </p:grp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5257800" y="3505200"/>
            <a:ext cx="76200" cy="1600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44958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4495800" y="4724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Collate 14"/>
          <p:cNvSpPr/>
          <p:nvPr/>
        </p:nvSpPr>
        <p:spPr bwMode="auto">
          <a:xfrm>
            <a:off x="1905000" y="3276600"/>
            <a:ext cx="457200" cy="914400"/>
          </a:xfrm>
          <a:prstGeom prst="flowChartCollat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1447800" y="2514600"/>
            <a:ext cx="1508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600" b="0"/>
              <a:t>2 hours before</a:t>
            </a:r>
          </a:p>
          <a:p>
            <a:pPr algn="l"/>
            <a:r>
              <a:rPr lang="en-GB" sz="1600" b="0"/>
              <a:t>flight</a:t>
            </a:r>
          </a:p>
        </p:txBody>
      </p:sp>
      <p:sp>
        <p:nvSpPr>
          <p:cNvPr id="17" name="Freeform 16"/>
          <p:cNvSpPr/>
          <p:nvPr/>
        </p:nvSpPr>
        <p:spPr bwMode="auto">
          <a:xfrm>
            <a:off x="3048000" y="4343400"/>
            <a:ext cx="1447800" cy="685800"/>
          </a:xfrm>
          <a:custGeom>
            <a:avLst/>
            <a:gdLst>
              <a:gd name="connsiteX0" fmla="*/ 0 w 4419600"/>
              <a:gd name="connsiteY0" fmla="*/ 0 h 2514600"/>
              <a:gd name="connsiteX1" fmla="*/ 4419600 w 4419600"/>
              <a:gd name="connsiteY1" fmla="*/ 0 h 2514600"/>
              <a:gd name="connsiteX2" fmla="*/ 4419600 w 4419600"/>
              <a:gd name="connsiteY2" fmla="*/ 2514600 h 2514600"/>
              <a:gd name="connsiteX3" fmla="*/ 0 w 4419600"/>
              <a:gd name="connsiteY3" fmla="*/ 2514600 h 2514600"/>
              <a:gd name="connsiteX4" fmla="*/ 0 w 4419600"/>
              <a:gd name="connsiteY4" fmla="*/ 0 h 2514600"/>
              <a:gd name="connsiteX0" fmla="*/ 0 w 4419600"/>
              <a:gd name="connsiteY0" fmla="*/ 0 h 2514600"/>
              <a:gd name="connsiteX1" fmla="*/ 4419600 w 4419600"/>
              <a:gd name="connsiteY1" fmla="*/ 0 h 2514600"/>
              <a:gd name="connsiteX2" fmla="*/ 4419600 w 4419600"/>
              <a:gd name="connsiteY2" fmla="*/ 2514600 h 2514600"/>
              <a:gd name="connsiteX3" fmla="*/ 0 w 4419600"/>
              <a:gd name="connsiteY3" fmla="*/ 2514600 h 2514600"/>
              <a:gd name="connsiteX4" fmla="*/ 0 w 4419600"/>
              <a:gd name="connsiteY4" fmla="*/ 1244600 h 2514600"/>
              <a:gd name="connsiteX5" fmla="*/ 0 w 4419600"/>
              <a:gd name="connsiteY5" fmla="*/ 0 h 2514600"/>
              <a:gd name="connsiteX0" fmla="*/ 0 w 4419600"/>
              <a:gd name="connsiteY0" fmla="*/ 0 h 2514600"/>
              <a:gd name="connsiteX1" fmla="*/ 4419600 w 4419600"/>
              <a:gd name="connsiteY1" fmla="*/ 0 h 2514600"/>
              <a:gd name="connsiteX2" fmla="*/ 4419600 w 4419600"/>
              <a:gd name="connsiteY2" fmla="*/ 2514600 h 2514600"/>
              <a:gd name="connsiteX3" fmla="*/ 0 w 4419600"/>
              <a:gd name="connsiteY3" fmla="*/ 2514600 h 2514600"/>
              <a:gd name="connsiteX4" fmla="*/ 533400 w 4419600"/>
              <a:gd name="connsiteY4" fmla="*/ 1244600 h 2514600"/>
              <a:gd name="connsiteX5" fmla="*/ 0 w 4419600"/>
              <a:gd name="connsiteY5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19600" h="2514600">
                <a:moveTo>
                  <a:pt x="0" y="0"/>
                </a:moveTo>
                <a:lnTo>
                  <a:pt x="4419600" y="0"/>
                </a:lnTo>
                <a:lnTo>
                  <a:pt x="4419600" y="2514600"/>
                </a:lnTo>
                <a:lnTo>
                  <a:pt x="0" y="2514600"/>
                </a:lnTo>
                <a:lnTo>
                  <a:pt x="533400" y="12446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3276600" y="4343400"/>
            <a:ext cx="9382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2000" b="0"/>
              <a:t>Taxi</a:t>
            </a:r>
          </a:p>
          <a:p>
            <a:r>
              <a:rPr lang="en-GB" sz="2000" b="0"/>
              <a:t>arrives</a:t>
            </a:r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2133600" y="3733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13358"/>
      </p:ext>
    </p:extLst>
  </p:cSld>
  <p:clrMapOvr>
    <a:masterClrMapping/>
  </p:clrMapOvr>
  <p:transition spd="slow">
    <p:zoom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Signals, Time Outs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1713-4423-4DD8-886B-E1271334D269}" type="datetime1">
              <a:rPr lang="en-GB" smtClean="0"/>
              <a:pPr/>
              <a:t>20/11/2022</a:t>
            </a:fld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078047" y="1386434"/>
            <a:ext cx="7010400" cy="1721346"/>
          </a:xfrm>
          <a:prstGeom prst="rect">
            <a:avLst/>
          </a:prstGeom>
        </p:spPr>
        <p:txBody>
          <a:bodyPr/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2800" b="0" i="0">
                <a:solidFill>
                  <a:srgbClr val="003366"/>
                </a:solidFill>
                <a:latin typeface="+mn-lt"/>
                <a:ea typeface="MS PGothic" charset="0"/>
                <a:cs typeface="MS PGothic" charset="0"/>
              </a:defRPr>
            </a:lvl1pPr>
            <a:lvl2pPr marL="1146175" indent="-473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0000"/>
              </a:buClr>
              <a:buSzPct val="80000"/>
              <a:buFont typeface="Arial"/>
              <a:buChar char="•"/>
              <a:defRPr sz="2400" b="0" i="0">
                <a:solidFill>
                  <a:srgbClr val="003366"/>
                </a:solidFill>
                <a:latin typeface="+mn-lt"/>
                <a:ea typeface="MS PGothic" charset="0"/>
                <a:cs typeface="MS PGothic" charset="0"/>
              </a:defRPr>
            </a:lvl2pPr>
            <a:lvl3pPr marL="23272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2632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Tx/>
              <a:buChar char="–"/>
              <a:defRPr sz="1800" b="0" i="0" baseline="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30511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0" i="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3508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6pPr>
            <a:lvl7pPr marL="396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7pPr>
            <a:lvl8pPr marL="44227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8pPr>
            <a:lvl9pPr marL="4879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9pPr>
          </a:lstStyle>
          <a:p>
            <a:r>
              <a:rPr lang="en-GB" dirty="0">
                <a:ea typeface="ＭＳ Ｐゴシック" charset="0"/>
              </a:rPr>
              <a:t>We can also </a:t>
            </a:r>
            <a:r>
              <a:rPr lang="en-GB" b="1" dirty="0">
                <a:ea typeface="ＭＳ Ｐゴシック" charset="0"/>
              </a:rPr>
              <a:t>send signals </a:t>
            </a:r>
            <a:r>
              <a:rPr lang="en-GB" dirty="0">
                <a:ea typeface="ＭＳ Ｐゴシック" charset="0"/>
              </a:rPr>
              <a:t>to other activities:</a:t>
            </a:r>
          </a:p>
          <a:p>
            <a:endParaRPr lang="en-GB" dirty="0">
              <a:ea typeface="ＭＳ Ｐゴシック" charset="0"/>
            </a:endParaRPr>
          </a:p>
          <a:p>
            <a:endParaRPr lang="en-GB" dirty="0">
              <a:ea typeface="ＭＳ Ｐゴシック" charset="0"/>
            </a:endParaRPr>
          </a:p>
          <a:p>
            <a:r>
              <a:rPr lang="en-GB" dirty="0">
                <a:ea typeface="ＭＳ Ｐゴシック" charset="0"/>
              </a:rPr>
              <a:t>Time signals can be used to model </a:t>
            </a:r>
            <a:r>
              <a:rPr lang="en-GB" b="1" dirty="0">
                <a:ea typeface="ＭＳ Ｐゴシック" charset="0"/>
              </a:rPr>
              <a:t>time outs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6420272" y="5747792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Collate 8"/>
          <p:cNvSpPr/>
          <p:nvPr/>
        </p:nvSpPr>
        <p:spPr bwMode="auto">
          <a:xfrm>
            <a:off x="5505872" y="4528592"/>
            <a:ext cx="381000" cy="762000"/>
          </a:xfrm>
          <a:prstGeom prst="flowChartCollat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820072" y="4071392"/>
            <a:ext cx="14430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600" b="0"/>
              <a:t>Wait 48 hours</a:t>
            </a:r>
          </a:p>
        </p:txBody>
      </p: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4972472" y="5442992"/>
            <a:ext cx="1462088" cy="708025"/>
            <a:chOff x="6477000" y="5943600"/>
            <a:chExt cx="1462549" cy="707886"/>
          </a:xfrm>
        </p:grpSpPr>
        <p:sp>
          <p:nvSpPr>
            <p:cNvPr id="12" name="Freeform 11"/>
            <p:cNvSpPr/>
            <p:nvPr/>
          </p:nvSpPr>
          <p:spPr bwMode="auto">
            <a:xfrm>
              <a:off x="6477000" y="5943600"/>
              <a:ext cx="1448256" cy="685665"/>
            </a:xfrm>
            <a:custGeom>
              <a:avLst/>
              <a:gdLst>
                <a:gd name="connsiteX0" fmla="*/ 0 w 4419600"/>
                <a:gd name="connsiteY0" fmla="*/ 0 h 2514600"/>
                <a:gd name="connsiteX1" fmla="*/ 4419600 w 4419600"/>
                <a:gd name="connsiteY1" fmla="*/ 0 h 2514600"/>
                <a:gd name="connsiteX2" fmla="*/ 4419600 w 4419600"/>
                <a:gd name="connsiteY2" fmla="*/ 2514600 h 2514600"/>
                <a:gd name="connsiteX3" fmla="*/ 0 w 4419600"/>
                <a:gd name="connsiteY3" fmla="*/ 2514600 h 2514600"/>
                <a:gd name="connsiteX4" fmla="*/ 0 w 4419600"/>
                <a:gd name="connsiteY4" fmla="*/ 0 h 2514600"/>
                <a:gd name="connsiteX0" fmla="*/ 0 w 4419600"/>
                <a:gd name="connsiteY0" fmla="*/ 0 h 2514600"/>
                <a:gd name="connsiteX1" fmla="*/ 4419600 w 4419600"/>
                <a:gd name="connsiteY1" fmla="*/ 0 h 2514600"/>
                <a:gd name="connsiteX2" fmla="*/ 4419600 w 4419600"/>
                <a:gd name="connsiteY2" fmla="*/ 2514600 h 2514600"/>
                <a:gd name="connsiteX3" fmla="*/ 0 w 4419600"/>
                <a:gd name="connsiteY3" fmla="*/ 2514600 h 2514600"/>
                <a:gd name="connsiteX4" fmla="*/ 0 w 4419600"/>
                <a:gd name="connsiteY4" fmla="*/ 1244600 h 2514600"/>
                <a:gd name="connsiteX5" fmla="*/ 0 w 4419600"/>
                <a:gd name="connsiteY5" fmla="*/ 0 h 2514600"/>
                <a:gd name="connsiteX0" fmla="*/ 0 w 4419600"/>
                <a:gd name="connsiteY0" fmla="*/ 0 h 2514600"/>
                <a:gd name="connsiteX1" fmla="*/ 4419600 w 4419600"/>
                <a:gd name="connsiteY1" fmla="*/ 0 h 2514600"/>
                <a:gd name="connsiteX2" fmla="*/ 4419600 w 4419600"/>
                <a:gd name="connsiteY2" fmla="*/ 2514600 h 2514600"/>
                <a:gd name="connsiteX3" fmla="*/ 0 w 4419600"/>
                <a:gd name="connsiteY3" fmla="*/ 2514600 h 2514600"/>
                <a:gd name="connsiteX4" fmla="*/ 533400 w 4419600"/>
                <a:gd name="connsiteY4" fmla="*/ 1244600 h 2514600"/>
                <a:gd name="connsiteX5" fmla="*/ 0 w 4419600"/>
                <a:gd name="connsiteY5" fmla="*/ 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19600" h="2514600">
                  <a:moveTo>
                    <a:pt x="0" y="0"/>
                  </a:moveTo>
                  <a:lnTo>
                    <a:pt x="4419600" y="0"/>
                  </a:lnTo>
                  <a:lnTo>
                    <a:pt x="4419600" y="2514600"/>
                  </a:lnTo>
                  <a:lnTo>
                    <a:pt x="0" y="2514600"/>
                  </a:lnTo>
                  <a:lnTo>
                    <a:pt x="533400" y="1244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GB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3" name="Rectangle 19"/>
            <p:cNvSpPr>
              <a:spLocks noChangeArrowheads="1"/>
            </p:cNvSpPr>
            <p:nvPr/>
          </p:nvSpPr>
          <p:spPr bwMode="auto">
            <a:xfrm>
              <a:off x="6629400" y="5943600"/>
              <a:ext cx="131014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000" b="0"/>
                <a:t>Intinerary</a:t>
              </a:r>
            </a:p>
            <a:p>
              <a:r>
                <a:rPr lang="en-GB" sz="2000" b="0"/>
                <a:t>confirmed</a:t>
              </a:r>
            </a:p>
          </p:txBody>
        </p:sp>
      </p:grp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2915072" y="5290592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4"/>
          <p:cNvSpPr/>
          <p:nvPr/>
        </p:nvSpPr>
        <p:spPr bwMode="auto">
          <a:xfrm>
            <a:off x="1314872" y="4909592"/>
            <a:ext cx="1593850" cy="685800"/>
          </a:xfrm>
          <a:custGeom>
            <a:avLst/>
            <a:gdLst>
              <a:gd name="connsiteX0" fmla="*/ 0 w 4419600"/>
              <a:gd name="connsiteY0" fmla="*/ 0 h 2514600"/>
              <a:gd name="connsiteX1" fmla="*/ 4419600 w 4419600"/>
              <a:gd name="connsiteY1" fmla="*/ 0 h 2514600"/>
              <a:gd name="connsiteX2" fmla="*/ 4419600 w 4419600"/>
              <a:gd name="connsiteY2" fmla="*/ 2514600 h 2514600"/>
              <a:gd name="connsiteX3" fmla="*/ 0 w 4419600"/>
              <a:gd name="connsiteY3" fmla="*/ 2514600 h 2514600"/>
              <a:gd name="connsiteX4" fmla="*/ 0 w 4419600"/>
              <a:gd name="connsiteY4" fmla="*/ 0 h 2514600"/>
              <a:gd name="connsiteX0" fmla="*/ 0 w 4419600"/>
              <a:gd name="connsiteY0" fmla="*/ 0 h 2514600"/>
              <a:gd name="connsiteX1" fmla="*/ 4419600 w 4419600"/>
              <a:gd name="connsiteY1" fmla="*/ 0 h 2514600"/>
              <a:gd name="connsiteX2" fmla="*/ 4419600 w 4419600"/>
              <a:gd name="connsiteY2" fmla="*/ 2514600 h 2514600"/>
              <a:gd name="connsiteX3" fmla="*/ 0 w 4419600"/>
              <a:gd name="connsiteY3" fmla="*/ 2514600 h 2514600"/>
              <a:gd name="connsiteX4" fmla="*/ 0 w 4419600"/>
              <a:gd name="connsiteY4" fmla="*/ 1244600 h 2514600"/>
              <a:gd name="connsiteX5" fmla="*/ 0 w 4419600"/>
              <a:gd name="connsiteY5" fmla="*/ 0 h 2514600"/>
              <a:gd name="connsiteX0" fmla="*/ 0 w 4419600"/>
              <a:gd name="connsiteY0" fmla="*/ 0 h 2514600"/>
              <a:gd name="connsiteX1" fmla="*/ 4419600 w 4419600"/>
              <a:gd name="connsiteY1" fmla="*/ 0 h 2514600"/>
              <a:gd name="connsiteX2" fmla="*/ 4419600 w 4419600"/>
              <a:gd name="connsiteY2" fmla="*/ 2514600 h 2514600"/>
              <a:gd name="connsiteX3" fmla="*/ 0 w 4419600"/>
              <a:gd name="connsiteY3" fmla="*/ 2514600 h 2514600"/>
              <a:gd name="connsiteX4" fmla="*/ 533400 w 4419600"/>
              <a:gd name="connsiteY4" fmla="*/ 1244600 h 2514600"/>
              <a:gd name="connsiteX5" fmla="*/ 0 w 4419600"/>
              <a:gd name="connsiteY5" fmla="*/ 0 h 2514600"/>
              <a:gd name="connsiteX0" fmla="*/ 0 w 4419600"/>
              <a:gd name="connsiteY0" fmla="*/ 0 h 2514600"/>
              <a:gd name="connsiteX1" fmla="*/ 4419600 w 4419600"/>
              <a:gd name="connsiteY1" fmla="*/ 0 h 2514600"/>
              <a:gd name="connsiteX2" fmla="*/ 4419600 w 4419600"/>
              <a:gd name="connsiteY2" fmla="*/ 2514600 h 2514600"/>
              <a:gd name="connsiteX3" fmla="*/ 0 w 4419600"/>
              <a:gd name="connsiteY3" fmla="*/ 2514600 h 2514600"/>
              <a:gd name="connsiteX4" fmla="*/ 0 w 4419600"/>
              <a:gd name="connsiteY4" fmla="*/ 0 h 2514600"/>
              <a:gd name="connsiteX0" fmla="*/ 0 w 4865437"/>
              <a:gd name="connsiteY0" fmla="*/ 0 h 2514600"/>
              <a:gd name="connsiteX1" fmla="*/ 4419600 w 4865437"/>
              <a:gd name="connsiteY1" fmla="*/ 0 h 2514600"/>
              <a:gd name="connsiteX2" fmla="*/ 4865437 w 4865437"/>
              <a:gd name="connsiteY2" fmla="*/ 1280583 h 2514600"/>
              <a:gd name="connsiteX3" fmla="*/ 4419600 w 4865437"/>
              <a:gd name="connsiteY3" fmla="*/ 2514600 h 2514600"/>
              <a:gd name="connsiteX4" fmla="*/ 0 w 4865437"/>
              <a:gd name="connsiteY4" fmla="*/ 2514600 h 2514600"/>
              <a:gd name="connsiteX5" fmla="*/ 0 w 4865437"/>
              <a:gd name="connsiteY5" fmla="*/ 0 h 2514600"/>
              <a:gd name="connsiteX0" fmla="*/ 0 w 4865437"/>
              <a:gd name="connsiteY0" fmla="*/ 0 h 2514600"/>
              <a:gd name="connsiteX1" fmla="*/ 4419600 w 4865437"/>
              <a:gd name="connsiteY1" fmla="*/ 0 h 2514600"/>
              <a:gd name="connsiteX2" fmla="*/ 4865437 w 4865437"/>
              <a:gd name="connsiteY2" fmla="*/ 1280583 h 2514600"/>
              <a:gd name="connsiteX3" fmla="*/ 4419600 w 4865437"/>
              <a:gd name="connsiteY3" fmla="*/ 2514600 h 2514600"/>
              <a:gd name="connsiteX4" fmla="*/ 0 w 4865437"/>
              <a:gd name="connsiteY4" fmla="*/ 2514600 h 2514600"/>
              <a:gd name="connsiteX5" fmla="*/ 0 w 4865437"/>
              <a:gd name="connsiteY5" fmla="*/ 0 h 2514600"/>
              <a:gd name="connsiteX0" fmla="*/ 0 w 4865437"/>
              <a:gd name="connsiteY0" fmla="*/ 0 h 2514600"/>
              <a:gd name="connsiteX1" fmla="*/ 4419600 w 4865437"/>
              <a:gd name="connsiteY1" fmla="*/ 0 h 2514600"/>
              <a:gd name="connsiteX2" fmla="*/ 4865437 w 4865437"/>
              <a:gd name="connsiteY2" fmla="*/ 1280583 h 2514600"/>
              <a:gd name="connsiteX3" fmla="*/ 4419600 w 4865437"/>
              <a:gd name="connsiteY3" fmla="*/ 2514600 h 2514600"/>
              <a:gd name="connsiteX4" fmla="*/ 0 w 4865437"/>
              <a:gd name="connsiteY4" fmla="*/ 2514600 h 2514600"/>
              <a:gd name="connsiteX5" fmla="*/ 0 w 4865437"/>
              <a:gd name="connsiteY5" fmla="*/ 0 h 2514600"/>
              <a:gd name="connsiteX0" fmla="*/ 0 w 4865437"/>
              <a:gd name="connsiteY0" fmla="*/ 0 h 2514600"/>
              <a:gd name="connsiteX1" fmla="*/ 4419600 w 4865437"/>
              <a:gd name="connsiteY1" fmla="*/ 0 h 2514600"/>
              <a:gd name="connsiteX2" fmla="*/ 4865437 w 4865437"/>
              <a:gd name="connsiteY2" fmla="*/ 1280583 h 2514600"/>
              <a:gd name="connsiteX3" fmla="*/ 4419600 w 4865437"/>
              <a:gd name="connsiteY3" fmla="*/ 2514600 h 2514600"/>
              <a:gd name="connsiteX4" fmla="*/ 0 w 4865437"/>
              <a:gd name="connsiteY4" fmla="*/ 2514600 h 2514600"/>
              <a:gd name="connsiteX5" fmla="*/ 0 w 4865437"/>
              <a:gd name="connsiteY5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65437" h="2514600">
                <a:moveTo>
                  <a:pt x="0" y="0"/>
                </a:moveTo>
                <a:lnTo>
                  <a:pt x="4419600" y="0"/>
                </a:lnTo>
                <a:lnTo>
                  <a:pt x="4865437" y="1280583"/>
                </a:lnTo>
                <a:lnTo>
                  <a:pt x="4419600" y="2514600"/>
                </a:lnTo>
                <a:lnTo>
                  <a:pt x="0" y="25146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467272" y="4909592"/>
            <a:ext cx="1109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2000" b="0"/>
              <a:t>Send</a:t>
            </a:r>
          </a:p>
          <a:p>
            <a:r>
              <a:rPr lang="en-GB" sz="2000" b="0"/>
              <a:t>itinerary</a:t>
            </a:r>
          </a:p>
        </p:txBody>
      </p:sp>
      <p:grpSp>
        <p:nvGrpSpPr>
          <p:cNvPr id="17" name="Group 25"/>
          <p:cNvGrpSpPr>
            <a:grpSpLocks/>
          </p:cNvGrpSpPr>
          <p:nvPr/>
        </p:nvGrpSpPr>
        <p:grpSpPr bwMode="auto">
          <a:xfrm>
            <a:off x="1391072" y="3614192"/>
            <a:ext cx="1371600" cy="914400"/>
            <a:chOff x="2667000" y="2514600"/>
            <a:chExt cx="1371600" cy="914400"/>
          </a:xfrm>
        </p:grpSpPr>
        <p:sp>
          <p:nvSpPr>
            <p:cNvPr id="18" name="AutoShape 5"/>
            <p:cNvSpPr>
              <a:spLocks noChangeArrowheads="1"/>
            </p:cNvSpPr>
            <p:nvPr/>
          </p:nvSpPr>
          <p:spPr bwMode="auto">
            <a:xfrm>
              <a:off x="2667000" y="2514600"/>
              <a:ext cx="1371600" cy="914400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GB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9" name="TextBox 27"/>
            <p:cNvSpPr txBox="1">
              <a:spLocks noChangeArrowheads="1"/>
            </p:cNvSpPr>
            <p:nvPr/>
          </p:nvSpPr>
          <p:spPr bwMode="auto">
            <a:xfrm>
              <a:off x="2819400" y="2590800"/>
              <a:ext cx="110902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GB" sz="2000" b="0"/>
                <a:t>Reserve</a:t>
              </a:r>
            </a:p>
            <a:p>
              <a:r>
                <a:rPr lang="en-GB" sz="2000" b="0"/>
                <a:t>itinerary</a:t>
              </a:r>
            </a:p>
          </p:txBody>
        </p:sp>
      </p:grpSp>
      <p:grpSp>
        <p:nvGrpSpPr>
          <p:cNvPr id="20" name="Group 28"/>
          <p:cNvGrpSpPr>
            <a:grpSpLocks/>
          </p:cNvGrpSpPr>
          <p:nvPr/>
        </p:nvGrpSpPr>
        <p:grpSpPr bwMode="auto">
          <a:xfrm>
            <a:off x="6877472" y="5328692"/>
            <a:ext cx="1371600" cy="876300"/>
            <a:chOff x="2667000" y="2514600"/>
            <a:chExt cx="1371600" cy="914400"/>
          </a:xfrm>
        </p:grpSpPr>
        <p:sp>
          <p:nvSpPr>
            <p:cNvPr id="21" name="AutoShape 5"/>
            <p:cNvSpPr>
              <a:spLocks noChangeArrowheads="1"/>
            </p:cNvSpPr>
            <p:nvPr/>
          </p:nvSpPr>
          <p:spPr bwMode="auto">
            <a:xfrm>
              <a:off x="2667000" y="2514600"/>
              <a:ext cx="1371600" cy="914400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GB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2" name="TextBox 30"/>
            <p:cNvSpPr txBox="1">
              <a:spLocks noChangeArrowheads="1"/>
            </p:cNvSpPr>
            <p:nvPr/>
          </p:nvSpPr>
          <p:spPr bwMode="auto">
            <a:xfrm>
              <a:off x="2819400" y="2590800"/>
              <a:ext cx="110902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GB" sz="2000" b="0" dirty="0"/>
                <a:t>Book</a:t>
              </a:r>
            </a:p>
            <a:p>
              <a:r>
                <a:rPr lang="en-GB" sz="2000" b="0" dirty="0"/>
                <a:t>itinerary</a:t>
              </a:r>
            </a:p>
          </p:txBody>
        </p:sp>
      </p:grpSp>
      <p:grpSp>
        <p:nvGrpSpPr>
          <p:cNvPr id="23" name="Group 31"/>
          <p:cNvGrpSpPr>
            <a:grpSpLocks/>
          </p:cNvGrpSpPr>
          <p:nvPr/>
        </p:nvGrpSpPr>
        <p:grpSpPr bwMode="auto">
          <a:xfrm>
            <a:off x="6877472" y="3537992"/>
            <a:ext cx="1371600" cy="838200"/>
            <a:chOff x="2667000" y="2514600"/>
            <a:chExt cx="1371600" cy="914400"/>
          </a:xfrm>
        </p:grpSpPr>
        <p:sp>
          <p:nvSpPr>
            <p:cNvPr id="24" name="AutoShape 5"/>
            <p:cNvSpPr>
              <a:spLocks noChangeArrowheads="1"/>
            </p:cNvSpPr>
            <p:nvPr/>
          </p:nvSpPr>
          <p:spPr bwMode="auto">
            <a:xfrm>
              <a:off x="2667000" y="2514600"/>
              <a:ext cx="1371600" cy="914400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GB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5" name="TextBox 33"/>
            <p:cNvSpPr txBox="1">
              <a:spLocks noChangeArrowheads="1"/>
            </p:cNvSpPr>
            <p:nvPr/>
          </p:nvSpPr>
          <p:spPr bwMode="auto">
            <a:xfrm>
              <a:off x="2819400" y="2590800"/>
              <a:ext cx="110902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GB" sz="2000" b="0" dirty="0"/>
                <a:t>Cancel</a:t>
              </a:r>
            </a:p>
            <a:p>
              <a:r>
                <a:rPr lang="en-GB" sz="2000" b="0" dirty="0"/>
                <a:t>itinerary</a:t>
              </a:r>
            </a:p>
          </p:txBody>
        </p:sp>
      </p:grpSp>
      <p:sp>
        <p:nvSpPr>
          <p:cNvPr id="26" name="Freeform 25"/>
          <p:cNvSpPr/>
          <p:nvPr/>
        </p:nvSpPr>
        <p:spPr bwMode="auto">
          <a:xfrm>
            <a:off x="4629572" y="2273846"/>
            <a:ext cx="1066800" cy="457200"/>
          </a:xfrm>
          <a:custGeom>
            <a:avLst/>
            <a:gdLst>
              <a:gd name="connsiteX0" fmla="*/ 0 w 4419600"/>
              <a:gd name="connsiteY0" fmla="*/ 0 h 2514600"/>
              <a:gd name="connsiteX1" fmla="*/ 4419600 w 4419600"/>
              <a:gd name="connsiteY1" fmla="*/ 0 h 2514600"/>
              <a:gd name="connsiteX2" fmla="*/ 4419600 w 4419600"/>
              <a:gd name="connsiteY2" fmla="*/ 2514600 h 2514600"/>
              <a:gd name="connsiteX3" fmla="*/ 0 w 4419600"/>
              <a:gd name="connsiteY3" fmla="*/ 2514600 h 2514600"/>
              <a:gd name="connsiteX4" fmla="*/ 0 w 4419600"/>
              <a:gd name="connsiteY4" fmla="*/ 0 h 2514600"/>
              <a:gd name="connsiteX0" fmla="*/ 0 w 4419600"/>
              <a:gd name="connsiteY0" fmla="*/ 0 h 2514600"/>
              <a:gd name="connsiteX1" fmla="*/ 4419600 w 4419600"/>
              <a:gd name="connsiteY1" fmla="*/ 0 h 2514600"/>
              <a:gd name="connsiteX2" fmla="*/ 4419600 w 4419600"/>
              <a:gd name="connsiteY2" fmla="*/ 2514600 h 2514600"/>
              <a:gd name="connsiteX3" fmla="*/ 0 w 4419600"/>
              <a:gd name="connsiteY3" fmla="*/ 2514600 h 2514600"/>
              <a:gd name="connsiteX4" fmla="*/ 0 w 4419600"/>
              <a:gd name="connsiteY4" fmla="*/ 1244600 h 2514600"/>
              <a:gd name="connsiteX5" fmla="*/ 0 w 4419600"/>
              <a:gd name="connsiteY5" fmla="*/ 0 h 2514600"/>
              <a:gd name="connsiteX0" fmla="*/ 0 w 4419600"/>
              <a:gd name="connsiteY0" fmla="*/ 0 h 2514600"/>
              <a:gd name="connsiteX1" fmla="*/ 4419600 w 4419600"/>
              <a:gd name="connsiteY1" fmla="*/ 0 h 2514600"/>
              <a:gd name="connsiteX2" fmla="*/ 4419600 w 4419600"/>
              <a:gd name="connsiteY2" fmla="*/ 2514600 h 2514600"/>
              <a:gd name="connsiteX3" fmla="*/ 0 w 4419600"/>
              <a:gd name="connsiteY3" fmla="*/ 2514600 h 2514600"/>
              <a:gd name="connsiteX4" fmla="*/ 533400 w 4419600"/>
              <a:gd name="connsiteY4" fmla="*/ 1244600 h 2514600"/>
              <a:gd name="connsiteX5" fmla="*/ 0 w 4419600"/>
              <a:gd name="connsiteY5" fmla="*/ 0 h 2514600"/>
              <a:gd name="connsiteX0" fmla="*/ 0 w 4419600"/>
              <a:gd name="connsiteY0" fmla="*/ 0 h 2514600"/>
              <a:gd name="connsiteX1" fmla="*/ 4419600 w 4419600"/>
              <a:gd name="connsiteY1" fmla="*/ 0 h 2514600"/>
              <a:gd name="connsiteX2" fmla="*/ 4419600 w 4419600"/>
              <a:gd name="connsiteY2" fmla="*/ 2514600 h 2514600"/>
              <a:gd name="connsiteX3" fmla="*/ 0 w 4419600"/>
              <a:gd name="connsiteY3" fmla="*/ 2514600 h 2514600"/>
              <a:gd name="connsiteX4" fmla="*/ 0 w 4419600"/>
              <a:gd name="connsiteY4" fmla="*/ 0 h 2514600"/>
              <a:gd name="connsiteX0" fmla="*/ 0 w 4865437"/>
              <a:gd name="connsiteY0" fmla="*/ 0 h 2514600"/>
              <a:gd name="connsiteX1" fmla="*/ 4419600 w 4865437"/>
              <a:gd name="connsiteY1" fmla="*/ 0 h 2514600"/>
              <a:gd name="connsiteX2" fmla="*/ 4865437 w 4865437"/>
              <a:gd name="connsiteY2" fmla="*/ 1280583 h 2514600"/>
              <a:gd name="connsiteX3" fmla="*/ 4419600 w 4865437"/>
              <a:gd name="connsiteY3" fmla="*/ 2514600 h 2514600"/>
              <a:gd name="connsiteX4" fmla="*/ 0 w 4865437"/>
              <a:gd name="connsiteY4" fmla="*/ 2514600 h 2514600"/>
              <a:gd name="connsiteX5" fmla="*/ 0 w 4865437"/>
              <a:gd name="connsiteY5" fmla="*/ 0 h 2514600"/>
              <a:gd name="connsiteX0" fmla="*/ 0 w 4865437"/>
              <a:gd name="connsiteY0" fmla="*/ 0 h 2514600"/>
              <a:gd name="connsiteX1" fmla="*/ 4419600 w 4865437"/>
              <a:gd name="connsiteY1" fmla="*/ 0 h 2514600"/>
              <a:gd name="connsiteX2" fmla="*/ 4865437 w 4865437"/>
              <a:gd name="connsiteY2" fmla="*/ 1280583 h 2514600"/>
              <a:gd name="connsiteX3" fmla="*/ 4419600 w 4865437"/>
              <a:gd name="connsiteY3" fmla="*/ 2514600 h 2514600"/>
              <a:gd name="connsiteX4" fmla="*/ 0 w 4865437"/>
              <a:gd name="connsiteY4" fmla="*/ 2514600 h 2514600"/>
              <a:gd name="connsiteX5" fmla="*/ 0 w 4865437"/>
              <a:gd name="connsiteY5" fmla="*/ 0 h 2514600"/>
              <a:gd name="connsiteX0" fmla="*/ 0 w 4865437"/>
              <a:gd name="connsiteY0" fmla="*/ 0 h 2514600"/>
              <a:gd name="connsiteX1" fmla="*/ 4419600 w 4865437"/>
              <a:gd name="connsiteY1" fmla="*/ 0 h 2514600"/>
              <a:gd name="connsiteX2" fmla="*/ 4865437 w 4865437"/>
              <a:gd name="connsiteY2" fmla="*/ 1280583 h 2514600"/>
              <a:gd name="connsiteX3" fmla="*/ 4419600 w 4865437"/>
              <a:gd name="connsiteY3" fmla="*/ 2514600 h 2514600"/>
              <a:gd name="connsiteX4" fmla="*/ 0 w 4865437"/>
              <a:gd name="connsiteY4" fmla="*/ 2514600 h 2514600"/>
              <a:gd name="connsiteX5" fmla="*/ 0 w 4865437"/>
              <a:gd name="connsiteY5" fmla="*/ 0 h 2514600"/>
              <a:gd name="connsiteX0" fmla="*/ 0 w 4865437"/>
              <a:gd name="connsiteY0" fmla="*/ 0 h 2514600"/>
              <a:gd name="connsiteX1" fmla="*/ 4419600 w 4865437"/>
              <a:gd name="connsiteY1" fmla="*/ 0 h 2514600"/>
              <a:gd name="connsiteX2" fmla="*/ 4865437 w 4865437"/>
              <a:gd name="connsiteY2" fmla="*/ 1280583 h 2514600"/>
              <a:gd name="connsiteX3" fmla="*/ 4419600 w 4865437"/>
              <a:gd name="connsiteY3" fmla="*/ 2514600 h 2514600"/>
              <a:gd name="connsiteX4" fmla="*/ 0 w 4865437"/>
              <a:gd name="connsiteY4" fmla="*/ 2514600 h 2514600"/>
              <a:gd name="connsiteX5" fmla="*/ 0 w 4865437"/>
              <a:gd name="connsiteY5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65437" h="2514600">
                <a:moveTo>
                  <a:pt x="0" y="0"/>
                </a:moveTo>
                <a:lnTo>
                  <a:pt x="4419600" y="0"/>
                </a:lnTo>
                <a:lnTo>
                  <a:pt x="4865437" y="1280583"/>
                </a:lnTo>
                <a:lnTo>
                  <a:pt x="4419600" y="2514600"/>
                </a:lnTo>
                <a:lnTo>
                  <a:pt x="0" y="25146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>
            <a:off x="2076872" y="452859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Elbow Connector 28"/>
          <p:cNvCxnSpPr>
            <a:cxnSpLocks noChangeShapeType="1"/>
            <a:endCxn id="24" idx="1"/>
          </p:cNvCxnSpPr>
          <p:nvPr/>
        </p:nvCxnSpPr>
        <p:spPr bwMode="auto">
          <a:xfrm flipV="1">
            <a:off x="5734472" y="3957092"/>
            <a:ext cx="1143000" cy="952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0" name="Group 46"/>
          <p:cNvGrpSpPr>
            <a:grpSpLocks/>
          </p:cNvGrpSpPr>
          <p:nvPr/>
        </p:nvGrpSpPr>
        <p:grpSpPr bwMode="auto">
          <a:xfrm>
            <a:off x="8325272" y="4452392"/>
            <a:ext cx="685800" cy="609600"/>
            <a:chOff x="4038600" y="3200400"/>
            <a:chExt cx="304800" cy="304800"/>
          </a:xfrm>
        </p:grpSpPr>
        <p:sp>
          <p:nvSpPr>
            <p:cNvPr id="31" name="Oval 16"/>
            <p:cNvSpPr>
              <a:spLocks noChangeArrowheads="1"/>
            </p:cNvSpPr>
            <p:nvPr/>
          </p:nvSpPr>
          <p:spPr bwMode="auto">
            <a:xfrm>
              <a:off x="4038600" y="3200400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GB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2" name="Oval 17"/>
            <p:cNvSpPr>
              <a:spLocks noChangeArrowheads="1"/>
            </p:cNvSpPr>
            <p:nvPr/>
          </p:nvSpPr>
          <p:spPr bwMode="auto">
            <a:xfrm>
              <a:off x="41148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GB">
                <a:ea typeface="ＭＳ Ｐゴシック" charset="-128"/>
                <a:cs typeface="ＭＳ Ｐゴシック" charset="-128"/>
              </a:endParaRPr>
            </a:p>
          </p:txBody>
        </p:sp>
      </p:grpSp>
      <p:cxnSp>
        <p:nvCxnSpPr>
          <p:cNvPr id="33" name="Straight Arrow Connector 32"/>
          <p:cNvCxnSpPr>
            <a:cxnSpLocks noChangeShapeType="1"/>
            <a:stCxn id="24" idx="3"/>
            <a:endCxn id="31" idx="0"/>
          </p:cNvCxnSpPr>
          <p:nvPr/>
        </p:nvCxnSpPr>
        <p:spPr bwMode="auto">
          <a:xfrm>
            <a:off x="8249072" y="3957092"/>
            <a:ext cx="419100" cy="495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Straight Arrow Connector 33"/>
          <p:cNvCxnSpPr>
            <a:cxnSpLocks noChangeShapeType="1"/>
            <a:stCxn id="21" idx="3"/>
            <a:endCxn id="31" idx="4"/>
          </p:cNvCxnSpPr>
          <p:nvPr/>
        </p:nvCxnSpPr>
        <p:spPr bwMode="auto">
          <a:xfrm flipV="1">
            <a:off x="8249072" y="5061992"/>
            <a:ext cx="419100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248072" y="3842792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36" name="Straight Arrow Connector 35"/>
          <p:cNvCxnSpPr>
            <a:cxnSpLocks noChangeShapeType="1"/>
            <a:stCxn id="35" idx="6"/>
            <a:endCxn id="18" idx="1"/>
          </p:cNvCxnSpPr>
          <p:nvPr/>
        </p:nvCxnSpPr>
        <p:spPr bwMode="auto">
          <a:xfrm>
            <a:off x="705272" y="4071392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7" name="Diamond 36"/>
          <p:cNvSpPr/>
          <p:nvPr/>
        </p:nvSpPr>
        <p:spPr bwMode="auto">
          <a:xfrm>
            <a:off x="3518322" y="4871492"/>
            <a:ext cx="755104" cy="838200"/>
          </a:xfrm>
          <a:prstGeom prst="diamond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39" name="Elbow Connector 38"/>
          <p:cNvCxnSpPr>
            <a:stCxn id="37" idx="0"/>
            <a:endCxn id="9" idx="1"/>
          </p:cNvCxnSpPr>
          <p:nvPr/>
        </p:nvCxnSpPr>
        <p:spPr bwMode="auto">
          <a:xfrm rot="16200000" flipH="1">
            <a:off x="4777073" y="3990293"/>
            <a:ext cx="38100" cy="1800498"/>
          </a:xfrm>
          <a:prstGeom prst="bentConnector3">
            <a:avLst>
              <a:gd name="adj1" fmla="val 73333"/>
            </a:avLst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>
            <a:stCxn id="37" idx="2"/>
            <a:endCxn id="12" idx="4"/>
          </p:cNvCxnSpPr>
          <p:nvPr/>
        </p:nvCxnSpPr>
        <p:spPr bwMode="auto">
          <a:xfrm>
            <a:off x="3895874" y="5709692"/>
            <a:ext cx="1251332" cy="72736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25045365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4" grpId="0" animBg="1"/>
      <p:bldP spid="15" grpId="0" animBg="1"/>
      <p:bldP spid="16" grpId="0"/>
      <p:bldP spid="27" grpId="0" animBg="1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1713-4423-4DD8-886B-E1271334D269}" type="datetime1">
              <a:rPr lang="en-GB" smtClean="0"/>
              <a:pPr/>
              <a:t>20/11/2022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63688" y="1556792"/>
            <a:ext cx="7010400" cy="2438400"/>
          </a:xfrm>
          <a:prstGeom prst="rect">
            <a:avLst/>
          </a:prstGeom>
        </p:spPr>
        <p:txBody>
          <a:bodyPr/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2800" b="0" i="0">
                <a:solidFill>
                  <a:srgbClr val="003366"/>
                </a:solidFill>
                <a:latin typeface="+mn-lt"/>
                <a:ea typeface="MS PGothic" charset="0"/>
                <a:cs typeface="MS PGothic" charset="0"/>
              </a:defRPr>
            </a:lvl1pPr>
            <a:lvl2pPr marL="1146175" indent="-473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0000"/>
              </a:buClr>
              <a:buSzPct val="80000"/>
              <a:buFont typeface="Arial"/>
              <a:buChar char="•"/>
              <a:defRPr sz="2400" b="0" i="0">
                <a:solidFill>
                  <a:srgbClr val="003366"/>
                </a:solidFill>
                <a:latin typeface="+mn-lt"/>
                <a:ea typeface="MS PGothic" charset="0"/>
                <a:cs typeface="MS PGothic" charset="0"/>
              </a:defRPr>
            </a:lvl2pPr>
            <a:lvl3pPr marL="23272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2632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Tx/>
              <a:buChar char="–"/>
              <a:defRPr sz="1800" b="0" i="0" baseline="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30511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0" i="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3508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6pPr>
            <a:lvl7pPr marL="396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7pPr>
            <a:lvl8pPr marL="44227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8pPr>
            <a:lvl9pPr marL="4879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9pPr>
          </a:lstStyle>
          <a:p>
            <a:r>
              <a:rPr lang="en-GB" b="1" dirty="0">
                <a:ea typeface="ＭＳ Ｐゴシック" charset="0"/>
              </a:rPr>
              <a:t>Object nodes</a:t>
            </a:r>
            <a:r>
              <a:rPr lang="en-GB" dirty="0">
                <a:ea typeface="ＭＳ Ｐゴシック" charset="0"/>
              </a:rPr>
              <a:t> describe objects resp. resources</a:t>
            </a:r>
          </a:p>
          <a:p>
            <a:r>
              <a:rPr lang="en-GB" dirty="0">
                <a:ea typeface="ＭＳ Ｐゴシック" charset="0"/>
              </a:rPr>
              <a:t>Gives you an idea about the process context of data</a:t>
            </a:r>
          </a:p>
          <a:p>
            <a:r>
              <a:rPr lang="en-GB" dirty="0">
                <a:ea typeface="ＭＳ Ｐゴシック" charset="0"/>
              </a:rPr>
              <a:t>Actions may create objects as </a:t>
            </a:r>
            <a:r>
              <a:rPr lang="en-GB" b="1" dirty="0">
                <a:ea typeface="ＭＳ Ｐゴシック" charset="0"/>
              </a:rPr>
              <a:t>output parameter</a:t>
            </a:r>
            <a:r>
              <a:rPr lang="en-GB" dirty="0">
                <a:ea typeface="ＭＳ Ｐゴシック" charset="0"/>
              </a:rPr>
              <a:t> or take them as </a:t>
            </a:r>
            <a:r>
              <a:rPr lang="en-GB" b="1" dirty="0">
                <a:ea typeface="ＭＳ Ｐゴシック" charset="0"/>
              </a:rPr>
              <a:t>input parameter </a:t>
            </a:r>
          </a:p>
        </p:txBody>
      </p:sp>
      <p:pic>
        <p:nvPicPr>
          <p:cNvPr id="6" name="Picture 3" descr="objec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561662"/>
            <a:ext cx="4608512" cy="193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6889533"/>
      </p:ext>
    </p:extLst>
  </p:cSld>
  <p:clrMapOvr>
    <a:masterClrMapping/>
  </p:clrMapOvr>
  <p:transition spd="slow">
    <p:zoom dir="in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full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1713-4423-4DD8-886B-E1271334D269}" type="datetime1">
              <a:rPr lang="en-GB" smtClean="0"/>
              <a:pPr/>
              <a:t>20/11/2022</a:t>
            </a:fld>
            <a:endParaRPr lang="en-US" dirty="0"/>
          </a:p>
        </p:txBody>
      </p:sp>
      <p:pic>
        <p:nvPicPr>
          <p:cNvPr id="5" name="Picture 3" descr="Process credit card appl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458200" cy="506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864839"/>
      </p:ext>
    </p:extLst>
  </p:cSld>
  <p:clrMapOvr>
    <a:masterClrMapping/>
  </p:clrMapOvr>
  <p:transition spd="slow">
    <p:zoom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55A3-9A9B-4B5F-BC56-796FF6EC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352" y="563572"/>
            <a:ext cx="7946504" cy="685800"/>
          </a:xfrm>
        </p:spPr>
        <p:txBody>
          <a:bodyPr/>
          <a:lstStyle/>
          <a:p>
            <a:r>
              <a:rPr lang="en-GB" dirty="0"/>
              <a:t>Steps to develop Activity Diagrams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9AD79-F8A4-4040-9387-541EC04AB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800" y="1606060"/>
            <a:ext cx="8143056" cy="4680520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GB" sz="24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Finding system Actors, use cases</a:t>
            </a:r>
          </a:p>
          <a:p>
            <a:pPr algn="l">
              <a:buFont typeface="+mj-lt"/>
              <a:buAutoNum type="arabicPeriod"/>
            </a:pPr>
            <a:r>
              <a:rPr lang="en-GB" sz="24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Identifying key scenarios of system use cases</a:t>
            </a:r>
          </a:p>
          <a:p>
            <a:pPr algn="l">
              <a:buFont typeface="+mj-lt"/>
              <a:buAutoNum type="arabicPeriod"/>
            </a:pPr>
            <a:r>
              <a:rPr lang="en-GB" sz="24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Combining the scenarios to produce comprehensive workflows described using activity diagrams</a:t>
            </a:r>
          </a:p>
          <a:p>
            <a:pPr algn="l">
              <a:buFont typeface="+mj-lt"/>
              <a:buAutoNum type="arabicPeriod"/>
            </a:pPr>
            <a:r>
              <a:rPr lang="en-GB" sz="24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Where significant </a:t>
            </a:r>
            <a:r>
              <a:rPr lang="en-GB" sz="24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object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behaviour is triggered by a workflow, adding object flows to the diagrams</a:t>
            </a:r>
          </a:p>
          <a:p>
            <a:pPr algn="l">
              <a:buFont typeface="+mj-lt"/>
              <a:buAutoNum type="arabicPeriod"/>
            </a:pPr>
            <a:r>
              <a:rPr lang="en-GB" sz="24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Where workflows cross technology boundaries, using </a:t>
            </a:r>
            <a:r>
              <a:rPr lang="en-GB" sz="2400" b="1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swimlanes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to map the activities</a:t>
            </a:r>
          </a:p>
          <a:p>
            <a:pPr algn="l">
              <a:buFont typeface="+mj-lt"/>
              <a:buAutoNum type="arabicPeriod"/>
            </a:pPr>
            <a:r>
              <a:rPr lang="en-GB" sz="24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Refining complicated high level activities similarly, nested activity diagrams</a:t>
            </a:r>
          </a:p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DCA48-7286-4ED5-A83E-B58FD855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1713-4423-4DD8-886B-E1271334D269}" type="datetime1">
              <a:rPr lang="en-GB" smtClean="0"/>
              <a:pPr/>
              <a:t>20/11/2022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240326"/>
      </p:ext>
    </p:extLst>
  </p:cSld>
  <p:clrMapOvr>
    <a:masterClrMapping/>
  </p:clrMapOvr>
  <p:transition spd="slow">
    <p:zoom dir="in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3A57-C806-45B0-9A0F-CECD5CA5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105CEB-39F8-4B9F-9464-2EA8F5701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792" y="1654740"/>
            <a:ext cx="4915699" cy="458254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0F00F-012A-4F70-8CA5-C91B1902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D105-96E3-44C1-B9DF-F3EF2F4053A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95382"/>
      </p:ext>
    </p:extLst>
  </p:cSld>
  <p:clrMapOvr>
    <a:masterClrMapping/>
  </p:clrMapOvr>
  <p:transition spd="slow">
    <p:zoom dir="in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39686"/>
      </p:ext>
    </p:extLst>
  </p:cSld>
  <p:clrMapOvr>
    <a:masterClrMapping/>
  </p:clrMapOvr>
  <p:transition spd="slow">
    <p:zoom dir="in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exercises for you to practice</a:t>
            </a:r>
          </a:p>
          <a:p>
            <a:r>
              <a:rPr lang="en-US" dirty="0"/>
              <a:t>Optional, but: please take this chance. Good UML is only achieved by practice, practice, practice!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9222-5F19-4662-8A99-464E71D4F347}" type="datetime1">
              <a:rPr lang="en-GB" smtClean="0"/>
              <a:pPr/>
              <a:t>20/11/2022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15599"/>
      </p:ext>
    </p:extLst>
  </p:cSld>
  <p:clrMapOvr>
    <a:masterClrMapping/>
  </p:clrMapOvr>
  <p:transition spd="slow"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4F68-7935-58E5-845B-118DFBC8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diagrams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A9FF8-5EFB-2B0A-131A-0E8DC907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1713-4423-4DD8-886B-E1271334D269}" type="datetime1">
              <a:rPr lang="en-GB" smtClean="0"/>
              <a:pPr/>
              <a:t>20/11/2022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BBFD8-4351-9EC1-695E-374F8FB78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00808"/>
            <a:ext cx="7548675" cy="39743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9717FE-C776-721B-2ED2-F596CE22AC52}"/>
              </a:ext>
            </a:extLst>
          </p:cNvPr>
          <p:cNvSpPr/>
          <p:nvPr/>
        </p:nvSpPr>
        <p:spPr bwMode="auto">
          <a:xfrm>
            <a:off x="4572000" y="4077072"/>
            <a:ext cx="1152128" cy="504056"/>
          </a:xfrm>
          <a:prstGeom prst="rect">
            <a:avLst/>
          </a:prstGeom>
          <a:noFill/>
          <a:ln w="57150" cap="flat" cmpd="sng" algn="ctr">
            <a:solidFill>
              <a:srgbClr val="A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731841"/>
      </p:ext>
    </p:extLst>
  </p:cSld>
  <p:clrMapOvr>
    <a:masterClrMapping/>
  </p:clrMapOvr>
  <p:transition spd="slow">
    <p:zoom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GB" dirty="0"/>
              <a:t>Given the following restaurant scenario,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dirty="0"/>
              <a:t>Identify actors and use cases;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dirty="0"/>
              <a:t>Draw a Use Case Diagram and activities diagram reflecting the scenario!</a:t>
            </a:r>
          </a:p>
          <a:p>
            <a:pPr>
              <a:buFontTx/>
              <a:buNone/>
              <a:defRPr/>
            </a:pPr>
            <a:endParaRPr lang="en-GB" dirty="0"/>
          </a:p>
          <a:p>
            <a:pPr>
              <a:buFontTx/>
              <a:buNone/>
              <a:defRPr/>
            </a:pPr>
            <a:r>
              <a:rPr lang="en-GB" i="1" dirty="0"/>
              <a:t>In a restaurant, a guest can order and then eat a meal. A waiter can take orders and deliver the bill. A guest can pay the bill either by credit card or cash. Credit card payment includes checking the credit card by a credit card company.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9222-5F19-4662-8A99-464E71D4F347}" type="datetime1">
              <a:rPr lang="en-GB" smtClean="0"/>
              <a:pPr/>
              <a:t>20/11/2022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40647"/>
      </p:ext>
    </p:extLst>
  </p:cSld>
  <p:clrMapOvr>
    <a:masterClrMapping/>
  </p:clrMapOvr>
  <p:transition spd="slow">
    <p:zoom dir="in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Arial" charset="0"/>
                <a:ea typeface="ＭＳ Ｐゴシック" charset="0"/>
              </a:rPr>
              <a:t>Also please create an activity diagram for the Authenticate Use Case description presented at as follows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9222-5F19-4662-8A99-464E71D4F347}" type="datetime1">
              <a:rPr lang="en-GB" smtClean="0"/>
              <a:pPr/>
              <a:t>20/11/2022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284849"/>
      </p:ext>
    </p:extLst>
  </p:cSld>
  <p:clrMapOvr>
    <a:masterClrMapping/>
  </p:clrMapOvr>
  <p:transition spd="slow">
    <p:zoom dir="in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Authenticate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b="1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Main flow of events (success sequence)</a:t>
            </a:r>
          </a:p>
          <a:p>
            <a:pPr>
              <a:buFont typeface="Times New Roman" charset="0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The </a:t>
            </a:r>
            <a:r>
              <a:rPr lang="en-US" u="sng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ATM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prompts the </a:t>
            </a:r>
            <a:r>
              <a:rPr lang="en-US" u="sng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card holder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for the PIN</a:t>
            </a:r>
          </a:p>
          <a:p>
            <a:pPr>
              <a:buFont typeface="Times New Roman" charset="0"/>
              <a:buAutoNum type="arabicPeriod"/>
            </a:pPr>
            <a:r>
              <a:rPr lang="en-US" u="sng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Card holder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inputs PIN</a:t>
            </a:r>
            <a:endParaRPr lang="en-US" i="1" dirty="0">
              <a:solidFill>
                <a:schemeClr val="tx1"/>
              </a:solidFill>
              <a:latin typeface="Times New Roman" charset="0"/>
              <a:ea typeface="ＭＳ Ｐゴシック" charset="0"/>
              <a:cs typeface="Times New Roman" charset="0"/>
            </a:endParaRPr>
          </a:p>
          <a:p>
            <a:pPr>
              <a:buFont typeface="Times New Roman" charset="0"/>
              <a:buAutoNum type="arabicPeriod"/>
            </a:pPr>
            <a:r>
              <a:rPr lang="en-US" u="sng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ATM</a:t>
            </a:r>
            <a:r>
              <a:rPr lang="en-US" i="1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verifies PIN</a:t>
            </a:r>
            <a:endParaRPr lang="en-US" i="1" dirty="0">
              <a:solidFill>
                <a:schemeClr val="tx1"/>
              </a:solidFill>
              <a:latin typeface="Times New Roman" charset="0"/>
              <a:ea typeface="ＭＳ Ｐゴシック" charset="0"/>
              <a:cs typeface="Times New Roman" charset="0"/>
            </a:endParaRPr>
          </a:p>
          <a:p>
            <a:pPr>
              <a:buFont typeface="Times New Roman" charset="0"/>
              <a:buAutoNum type="arabicPeriod"/>
            </a:pPr>
            <a:r>
              <a:rPr lang="en-US" u="sng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ATM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requests </a:t>
            </a:r>
            <a:r>
              <a:rPr lang="en-US" dirty="0" err="1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authorisation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from an </a:t>
            </a:r>
            <a:r>
              <a:rPr lang="en-US" u="sng" dirty="0" err="1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authorisation</a:t>
            </a:r>
            <a:r>
              <a:rPr lang="en-US" u="sng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system</a:t>
            </a:r>
          </a:p>
          <a:p>
            <a:pPr>
              <a:buFont typeface="Times New Roman" charset="0"/>
              <a:buAutoNum type="arabicPeriod"/>
            </a:pPr>
            <a:r>
              <a:rPr lang="en-US" u="sng" dirty="0" err="1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Authorisation</a:t>
            </a:r>
            <a:r>
              <a:rPr lang="en-US" u="sng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system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confirms </a:t>
            </a:r>
            <a:r>
              <a:rPr lang="en-US" dirty="0" err="1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authorisation</a:t>
            </a:r>
            <a:endParaRPr lang="en-US" dirty="0">
              <a:solidFill>
                <a:schemeClr val="tx1"/>
              </a:solidFill>
              <a:latin typeface="Times New Roman" charset="0"/>
              <a:ea typeface="ＭＳ Ｐゴシック" charset="0"/>
              <a:cs typeface="Times New Roman" charset="0"/>
            </a:endParaRPr>
          </a:p>
          <a:p>
            <a:pPr>
              <a:buFont typeface="Times New Roman" charset="0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The </a:t>
            </a:r>
            <a:r>
              <a:rPr lang="en-US" u="sng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ATM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authorises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the</a:t>
            </a:r>
            <a:r>
              <a:rPr lang="en-US" u="sng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card holder</a:t>
            </a:r>
            <a:endParaRPr lang="en-GB" u="sng" dirty="0">
              <a:solidFill>
                <a:schemeClr val="tx1"/>
              </a:solidFill>
              <a:latin typeface="Times New Roman" charset="0"/>
              <a:ea typeface="ＭＳ Ｐゴシック" charset="0"/>
              <a:cs typeface="Times New Roman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9222-5F19-4662-8A99-464E71D4F347}" type="datetime1">
              <a:rPr lang="en-GB" smtClean="0"/>
              <a:pPr/>
              <a:t>20/11/2022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98556"/>
      </p:ext>
    </p:extLst>
  </p:cSld>
  <p:clrMapOvr>
    <a:masterClrMapping/>
  </p:clrMapOvr>
  <p:transition spd="slow">
    <p:zoom dir="in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Authenticate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b="1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Alternative Sequence</a:t>
            </a:r>
          </a:p>
          <a:p>
            <a:pPr>
              <a:buFontTx/>
              <a:buNone/>
            </a:pPr>
            <a:r>
              <a:rPr lang="en-GB" b="1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A1: 1</a:t>
            </a:r>
            <a:r>
              <a:rPr lang="en-GB" b="1" baseline="300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st</a:t>
            </a:r>
            <a:r>
              <a:rPr lang="en-GB" b="1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or 2</a:t>
            </a:r>
            <a:r>
              <a:rPr lang="en-GB" b="1" baseline="300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nd</a:t>
            </a:r>
            <a:r>
              <a:rPr lang="en-GB" b="1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time wrong PIN (starts at point 4 of main flow)</a:t>
            </a:r>
          </a:p>
          <a:p>
            <a:pPr>
              <a:buFont typeface="Times New Roman" charset="0"/>
              <a:buAutoNum type="arabicPeriod" startAt="5"/>
            </a:pPr>
            <a:r>
              <a:rPr lang="en-GB" u="sng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ATM</a:t>
            </a:r>
            <a:r>
              <a:rPr lang="en-GB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informs </a:t>
            </a:r>
            <a:r>
              <a:rPr lang="en-GB" u="sng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card holder</a:t>
            </a:r>
            <a:r>
              <a:rPr lang="en-GB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that the PIN is incorrect for the 1</a:t>
            </a:r>
            <a:r>
              <a:rPr lang="en-GB" baseline="300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st</a:t>
            </a:r>
            <a:r>
              <a:rPr lang="en-GB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or 2</a:t>
            </a:r>
            <a:r>
              <a:rPr lang="en-GB" baseline="300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nd</a:t>
            </a:r>
            <a:r>
              <a:rPr lang="en-GB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time</a:t>
            </a:r>
          </a:p>
          <a:p>
            <a:pPr>
              <a:buFont typeface="Times New Roman" charset="0"/>
              <a:buAutoNum type="arabicPeriod" startAt="5"/>
            </a:pPr>
            <a:r>
              <a:rPr lang="en-GB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The scenario goes back to point 1</a:t>
            </a:r>
            <a:endParaRPr lang="en-US" dirty="0">
              <a:solidFill>
                <a:schemeClr val="tx1"/>
              </a:solidFill>
              <a:latin typeface="Times New Roman" charset="0"/>
              <a:ea typeface="ＭＳ Ｐゴシック" charset="0"/>
              <a:cs typeface="Times New Roman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9222-5F19-4662-8A99-464E71D4F347}" type="datetime1">
              <a:rPr lang="en-GB" smtClean="0"/>
              <a:pPr/>
              <a:t>20/11/2022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25554"/>
      </p:ext>
    </p:extLst>
  </p:cSld>
  <p:clrMapOvr>
    <a:masterClrMapping/>
  </p:clrMapOvr>
  <p:transition spd="slow">
    <p:zoom dir="in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Arial" charset="0"/>
                <a:ea typeface="ＭＳ Ｐゴシック" charset="0"/>
              </a:rPr>
              <a:t>Also please create an activity diagram for the Authenticate Use Case description presented at the beginning of this lecture!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9222-5F19-4662-8A99-464E71D4F347}" type="datetime1">
              <a:rPr lang="en-GB" smtClean="0"/>
              <a:pPr/>
              <a:t>20/11/2022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88989"/>
      </p:ext>
    </p:extLst>
  </p:cSld>
  <p:clrMapOvr>
    <a:masterClrMapping/>
  </p:clrMapOvr>
  <p:transition spd="slow">
    <p:zoom dir="in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Authenticate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b="1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Main flow of events (success sequence)</a:t>
            </a:r>
          </a:p>
          <a:p>
            <a:pPr>
              <a:buFont typeface="Times New Roman" charset="0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The </a:t>
            </a:r>
            <a:r>
              <a:rPr lang="en-US" u="sng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ATM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prompts the </a:t>
            </a:r>
            <a:r>
              <a:rPr lang="en-US" u="sng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card holder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for the PIN</a:t>
            </a:r>
          </a:p>
          <a:p>
            <a:pPr>
              <a:buFont typeface="Times New Roman" charset="0"/>
              <a:buAutoNum type="arabicPeriod"/>
            </a:pPr>
            <a:r>
              <a:rPr lang="en-US" u="sng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Card holder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inputs PIN</a:t>
            </a:r>
            <a:endParaRPr lang="en-US" i="1" dirty="0">
              <a:solidFill>
                <a:schemeClr val="tx1"/>
              </a:solidFill>
              <a:latin typeface="Times New Roman" charset="0"/>
              <a:ea typeface="ＭＳ Ｐゴシック" charset="0"/>
              <a:cs typeface="Times New Roman" charset="0"/>
            </a:endParaRPr>
          </a:p>
          <a:p>
            <a:pPr>
              <a:buFont typeface="Times New Roman" charset="0"/>
              <a:buAutoNum type="arabicPeriod"/>
            </a:pPr>
            <a:r>
              <a:rPr lang="en-US" u="sng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ATM</a:t>
            </a:r>
            <a:r>
              <a:rPr lang="en-US" i="1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verifies PIN</a:t>
            </a:r>
            <a:endParaRPr lang="en-US" i="1" dirty="0">
              <a:solidFill>
                <a:schemeClr val="tx1"/>
              </a:solidFill>
              <a:latin typeface="Times New Roman" charset="0"/>
              <a:ea typeface="ＭＳ Ｐゴシック" charset="0"/>
              <a:cs typeface="Times New Roman" charset="0"/>
            </a:endParaRPr>
          </a:p>
          <a:p>
            <a:pPr>
              <a:buFont typeface="Times New Roman" charset="0"/>
              <a:buAutoNum type="arabicPeriod"/>
            </a:pPr>
            <a:r>
              <a:rPr lang="en-US" u="sng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ATM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requests </a:t>
            </a:r>
            <a:r>
              <a:rPr lang="en-US" dirty="0" err="1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authorisation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from an </a:t>
            </a:r>
            <a:r>
              <a:rPr lang="en-US" u="sng" dirty="0" err="1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authorisation</a:t>
            </a:r>
            <a:r>
              <a:rPr lang="en-US" u="sng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system</a:t>
            </a:r>
          </a:p>
          <a:p>
            <a:pPr>
              <a:buFont typeface="Times New Roman" charset="0"/>
              <a:buAutoNum type="arabicPeriod"/>
            </a:pPr>
            <a:r>
              <a:rPr lang="en-US" u="sng" dirty="0" err="1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Authorisation</a:t>
            </a:r>
            <a:r>
              <a:rPr lang="en-US" u="sng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system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confirms </a:t>
            </a:r>
            <a:r>
              <a:rPr lang="en-US" dirty="0" err="1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authorisation</a:t>
            </a:r>
            <a:endParaRPr lang="en-US" dirty="0">
              <a:solidFill>
                <a:schemeClr val="tx1"/>
              </a:solidFill>
              <a:latin typeface="Times New Roman" charset="0"/>
              <a:ea typeface="ＭＳ Ｐゴシック" charset="0"/>
              <a:cs typeface="Times New Roman" charset="0"/>
            </a:endParaRPr>
          </a:p>
          <a:p>
            <a:pPr>
              <a:buFont typeface="Times New Roman" charset="0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The </a:t>
            </a:r>
            <a:r>
              <a:rPr lang="en-US" u="sng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ATM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authorises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the</a:t>
            </a:r>
            <a:r>
              <a:rPr lang="en-US" u="sng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card holder</a:t>
            </a:r>
            <a:endParaRPr lang="en-GB" u="sng" dirty="0">
              <a:solidFill>
                <a:schemeClr val="tx1"/>
              </a:solidFill>
              <a:latin typeface="Times New Roman" charset="0"/>
              <a:ea typeface="ＭＳ Ｐゴシック" charset="0"/>
              <a:cs typeface="Times New Roman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9222-5F19-4662-8A99-464E71D4F347}" type="datetime1">
              <a:rPr lang="en-GB" smtClean="0"/>
              <a:pPr/>
              <a:t>20/11/2022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65311"/>
      </p:ext>
    </p:extLst>
  </p:cSld>
  <p:clrMapOvr>
    <a:masterClrMapping/>
  </p:clrMapOvr>
  <p:transition spd="slow">
    <p:zoom dir="in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Authenticate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b="1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Alternative Sequence</a:t>
            </a:r>
          </a:p>
          <a:p>
            <a:pPr>
              <a:buFontTx/>
              <a:buNone/>
            </a:pPr>
            <a:r>
              <a:rPr lang="en-GB" b="1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A1: 1</a:t>
            </a:r>
            <a:r>
              <a:rPr lang="en-GB" b="1" baseline="300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st</a:t>
            </a:r>
            <a:r>
              <a:rPr lang="en-GB" b="1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or 2</a:t>
            </a:r>
            <a:r>
              <a:rPr lang="en-GB" b="1" baseline="300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nd</a:t>
            </a:r>
            <a:r>
              <a:rPr lang="en-GB" b="1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time wrong PIN (starts at point 4 of main flow)</a:t>
            </a:r>
          </a:p>
          <a:p>
            <a:pPr>
              <a:buFont typeface="Times New Roman" charset="0"/>
              <a:buAutoNum type="arabicPeriod" startAt="5"/>
            </a:pPr>
            <a:r>
              <a:rPr lang="en-GB" u="sng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ATM</a:t>
            </a:r>
            <a:r>
              <a:rPr lang="en-GB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informs </a:t>
            </a:r>
            <a:r>
              <a:rPr lang="en-GB" u="sng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card holder</a:t>
            </a:r>
            <a:r>
              <a:rPr lang="en-GB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that the PIN is incorrect for the 1</a:t>
            </a:r>
            <a:r>
              <a:rPr lang="en-GB" baseline="300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st</a:t>
            </a:r>
            <a:r>
              <a:rPr lang="en-GB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or 2</a:t>
            </a:r>
            <a:r>
              <a:rPr lang="en-GB" baseline="300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nd</a:t>
            </a:r>
            <a:r>
              <a:rPr lang="en-GB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time</a:t>
            </a:r>
          </a:p>
          <a:p>
            <a:pPr>
              <a:buFont typeface="Times New Roman" charset="0"/>
              <a:buAutoNum type="arabicPeriod" startAt="5"/>
            </a:pPr>
            <a:r>
              <a:rPr lang="en-GB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The scenario goes back to point 1</a:t>
            </a:r>
            <a:endParaRPr lang="en-US" dirty="0">
              <a:solidFill>
                <a:schemeClr val="tx1"/>
              </a:solidFill>
              <a:latin typeface="Times New Roman" charset="0"/>
              <a:ea typeface="ＭＳ Ｐゴシック" charset="0"/>
              <a:cs typeface="Times New Roman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9222-5F19-4662-8A99-464E71D4F347}" type="datetime1">
              <a:rPr lang="en-GB" smtClean="0"/>
              <a:pPr/>
              <a:t>20/11/2022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611293"/>
      </p:ext>
    </p:extLst>
  </p:cSld>
  <p:clrMapOvr>
    <a:masterClrMapping/>
  </p:clrMapOvr>
  <p:transition spd="slow">
    <p:zoom dir="in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Authenticate Activity Diagram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1713-4423-4DD8-886B-E1271334D269}" type="datetime1">
              <a:rPr lang="en-GB" smtClean="0"/>
              <a:pPr/>
              <a:t>20/11/2022</a:t>
            </a:fld>
            <a:endParaRPr 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20576" y="1933600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6" name="Straight Arrow Connector 2"/>
          <p:cNvCxnSpPr>
            <a:cxnSpLocks noChangeShapeType="1"/>
            <a:stCxn id="5" idx="6"/>
          </p:cNvCxnSpPr>
          <p:nvPr/>
        </p:nvCxnSpPr>
        <p:spPr bwMode="auto">
          <a:xfrm>
            <a:off x="777776" y="21622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463576" y="1628800"/>
            <a:ext cx="1403350" cy="914400"/>
            <a:chOff x="2667000" y="2514600"/>
            <a:chExt cx="1403152" cy="914400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2667000" y="2514600"/>
              <a:ext cx="1371406" cy="914400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GB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" name="TextBox 27"/>
            <p:cNvSpPr txBox="1">
              <a:spLocks noChangeArrowheads="1"/>
            </p:cNvSpPr>
            <p:nvPr/>
          </p:nvSpPr>
          <p:spPr bwMode="auto">
            <a:xfrm>
              <a:off x="2677673" y="2590800"/>
              <a:ext cx="139247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GB" sz="1800" b="0"/>
                <a:t>Prompt</a:t>
              </a:r>
            </a:p>
            <a:p>
              <a:r>
                <a:rPr lang="en-GB" sz="1800" b="0"/>
                <a:t>Card Holder</a:t>
              </a:r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3520976" y="1781200"/>
            <a:ext cx="1447800" cy="685800"/>
            <a:chOff x="6477000" y="5943600"/>
            <a:chExt cx="1448256" cy="685665"/>
          </a:xfrm>
        </p:grpSpPr>
        <p:sp>
          <p:nvSpPr>
            <p:cNvPr id="11" name="Freeform 10"/>
            <p:cNvSpPr/>
            <p:nvPr/>
          </p:nvSpPr>
          <p:spPr bwMode="auto">
            <a:xfrm>
              <a:off x="6477000" y="5943600"/>
              <a:ext cx="1448256" cy="685665"/>
            </a:xfrm>
            <a:custGeom>
              <a:avLst/>
              <a:gdLst>
                <a:gd name="connsiteX0" fmla="*/ 0 w 4419600"/>
                <a:gd name="connsiteY0" fmla="*/ 0 h 2514600"/>
                <a:gd name="connsiteX1" fmla="*/ 4419600 w 4419600"/>
                <a:gd name="connsiteY1" fmla="*/ 0 h 2514600"/>
                <a:gd name="connsiteX2" fmla="*/ 4419600 w 4419600"/>
                <a:gd name="connsiteY2" fmla="*/ 2514600 h 2514600"/>
                <a:gd name="connsiteX3" fmla="*/ 0 w 4419600"/>
                <a:gd name="connsiteY3" fmla="*/ 2514600 h 2514600"/>
                <a:gd name="connsiteX4" fmla="*/ 0 w 4419600"/>
                <a:gd name="connsiteY4" fmla="*/ 0 h 2514600"/>
                <a:gd name="connsiteX0" fmla="*/ 0 w 4419600"/>
                <a:gd name="connsiteY0" fmla="*/ 0 h 2514600"/>
                <a:gd name="connsiteX1" fmla="*/ 4419600 w 4419600"/>
                <a:gd name="connsiteY1" fmla="*/ 0 h 2514600"/>
                <a:gd name="connsiteX2" fmla="*/ 4419600 w 4419600"/>
                <a:gd name="connsiteY2" fmla="*/ 2514600 h 2514600"/>
                <a:gd name="connsiteX3" fmla="*/ 0 w 4419600"/>
                <a:gd name="connsiteY3" fmla="*/ 2514600 h 2514600"/>
                <a:gd name="connsiteX4" fmla="*/ 0 w 4419600"/>
                <a:gd name="connsiteY4" fmla="*/ 1244600 h 2514600"/>
                <a:gd name="connsiteX5" fmla="*/ 0 w 4419600"/>
                <a:gd name="connsiteY5" fmla="*/ 0 h 2514600"/>
                <a:gd name="connsiteX0" fmla="*/ 0 w 4419600"/>
                <a:gd name="connsiteY0" fmla="*/ 0 h 2514600"/>
                <a:gd name="connsiteX1" fmla="*/ 4419600 w 4419600"/>
                <a:gd name="connsiteY1" fmla="*/ 0 h 2514600"/>
                <a:gd name="connsiteX2" fmla="*/ 4419600 w 4419600"/>
                <a:gd name="connsiteY2" fmla="*/ 2514600 h 2514600"/>
                <a:gd name="connsiteX3" fmla="*/ 0 w 4419600"/>
                <a:gd name="connsiteY3" fmla="*/ 2514600 h 2514600"/>
                <a:gd name="connsiteX4" fmla="*/ 533400 w 4419600"/>
                <a:gd name="connsiteY4" fmla="*/ 1244600 h 2514600"/>
                <a:gd name="connsiteX5" fmla="*/ 0 w 4419600"/>
                <a:gd name="connsiteY5" fmla="*/ 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19600" h="2514600">
                  <a:moveTo>
                    <a:pt x="0" y="0"/>
                  </a:moveTo>
                  <a:lnTo>
                    <a:pt x="4419600" y="0"/>
                  </a:lnTo>
                  <a:lnTo>
                    <a:pt x="4419600" y="2514600"/>
                  </a:lnTo>
                  <a:lnTo>
                    <a:pt x="0" y="2514600"/>
                  </a:lnTo>
                  <a:lnTo>
                    <a:pt x="533400" y="1244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GB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2" name="Rectangle 19"/>
            <p:cNvSpPr>
              <a:spLocks noChangeArrowheads="1"/>
            </p:cNvSpPr>
            <p:nvPr/>
          </p:nvSpPr>
          <p:spPr bwMode="auto">
            <a:xfrm>
              <a:off x="6784251" y="5943600"/>
              <a:ext cx="1000446" cy="646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800" b="0"/>
                <a:t>PIN</a:t>
              </a:r>
            </a:p>
            <a:p>
              <a:r>
                <a:rPr lang="en-GB" sz="1800" b="0"/>
                <a:t>inserted</a:t>
              </a:r>
            </a:p>
          </p:txBody>
        </p:sp>
      </p:grpSp>
      <p:cxnSp>
        <p:nvCxnSpPr>
          <p:cNvPr id="13" name="Straight Arrow Connector 11"/>
          <p:cNvCxnSpPr>
            <a:cxnSpLocks noChangeShapeType="1"/>
            <a:endCxn id="11" idx="4"/>
          </p:cNvCxnSpPr>
          <p:nvPr/>
        </p:nvCxnSpPr>
        <p:spPr bwMode="auto">
          <a:xfrm flipV="1">
            <a:off x="2835176" y="2120925"/>
            <a:ext cx="860425" cy="41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7"/>
          <p:cNvCxnSpPr>
            <a:cxnSpLocks noChangeShapeType="1"/>
          </p:cNvCxnSpPr>
          <p:nvPr/>
        </p:nvCxnSpPr>
        <p:spPr bwMode="auto">
          <a:xfrm>
            <a:off x="4968776" y="21622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5654576" y="1628800"/>
            <a:ext cx="1371600" cy="914400"/>
            <a:chOff x="2667000" y="2514600"/>
            <a:chExt cx="1371600" cy="914400"/>
          </a:xfrm>
        </p:grpSpPr>
        <p:sp>
          <p:nvSpPr>
            <p:cNvPr id="16" name="AutoShape 5"/>
            <p:cNvSpPr>
              <a:spLocks noChangeArrowheads="1"/>
            </p:cNvSpPr>
            <p:nvPr/>
          </p:nvSpPr>
          <p:spPr bwMode="auto">
            <a:xfrm>
              <a:off x="2667000" y="2514600"/>
              <a:ext cx="1371600" cy="914400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GB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7" name="TextBox 27"/>
            <p:cNvSpPr txBox="1">
              <a:spLocks noChangeArrowheads="1"/>
            </p:cNvSpPr>
            <p:nvPr/>
          </p:nvSpPr>
          <p:spPr bwMode="auto">
            <a:xfrm>
              <a:off x="2996253" y="2590800"/>
              <a:ext cx="75532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GB" sz="1800" b="0"/>
                <a:t>Verify</a:t>
              </a:r>
            </a:p>
            <a:p>
              <a:r>
                <a:rPr lang="en-GB" sz="1800" b="0"/>
                <a:t>PIN</a:t>
              </a:r>
            </a:p>
          </p:txBody>
        </p:sp>
      </p:grp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5959376" y="2924200"/>
            <a:ext cx="657225" cy="871538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cxnSp>
        <p:nvCxnSpPr>
          <p:cNvPr id="19" name="Straight Arrow Connector 22"/>
          <p:cNvCxnSpPr>
            <a:cxnSpLocks noChangeShapeType="1"/>
            <a:stCxn id="16" idx="2"/>
            <a:endCxn id="18" idx="0"/>
          </p:cNvCxnSpPr>
          <p:nvPr/>
        </p:nvCxnSpPr>
        <p:spPr bwMode="auto">
          <a:xfrm rot="5400000">
            <a:off x="6123683" y="2707506"/>
            <a:ext cx="381000" cy="52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Elbow Connector 29"/>
          <p:cNvCxnSpPr>
            <a:cxnSpLocks noChangeShapeType="1"/>
            <a:endCxn id="8" idx="2"/>
          </p:cNvCxnSpPr>
          <p:nvPr/>
        </p:nvCxnSpPr>
        <p:spPr bwMode="auto">
          <a:xfrm rot="10800000">
            <a:off x="2149376" y="2543200"/>
            <a:ext cx="1295400" cy="838200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1" name="Group 25"/>
          <p:cNvGrpSpPr>
            <a:grpSpLocks/>
          </p:cNvGrpSpPr>
          <p:nvPr/>
        </p:nvGrpSpPr>
        <p:grpSpPr bwMode="auto">
          <a:xfrm>
            <a:off x="3444776" y="2924200"/>
            <a:ext cx="1371600" cy="923925"/>
            <a:chOff x="2667000" y="2514600"/>
            <a:chExt cx="1371600" cy="923330"/>
          </a:xfrm>
        </p:grpSpPr>
        <p:sp>
          <p:nvSpPr>
            <p:cNvPr id="22" name="AutoShape 5"/>
            <p:cNvSpPr>
              <a:spLocks noChangeArrowheads="1"/>
            </p:cNvSpPr>
            <p:nvPr/>
          </p:nvSpPr>
          <p:spPr bwMode="auto">
            <a:xfrm>
              <a:off x="2667000" y="2514600"/>
              <a:ext cx="1371600" cy="913811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GB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3" name="TextBox 27"/>
            <p:cNvSpPr txBox="1">
              <a:spLocks noChangeArrowheads="1"/>
            </p:cNvSpPr>
            <p:nvPr/>
          </p:nvSpPr>
          <p:spPr bwMode="auto">
            <a:xfrm>
              <a:off x="2819400" y="2514600"/>
              <a:ext cx="1100669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GB" sz="1800" b="0"/>
                <a:t>Prompt</a:t>
              </a:r>
            </a:p>
            <a:p>
              <a:r>
                <a:rPr lang="en-GB" sz="1800" b="0"/>
                <a:t>Incorrect</a:t>
              </a:r>
            </a:p>
            <a:p>
              <a:r>
                <a:rPr lang="en-GB" sz="1800" b="0"/>
                <a:t>PIN</a:t>
              </a:r>
            </a:p>
          </p:txBody>
        </p:sp>
      </p:grpSp>
      <p:cxnSp>
        <p:nvCxnSpPr>
          <p:cNvPr id="24" name="Straight Arrow Connector 37"/>
          <p:cNvCxnSpPr>
            <a:cxnSpLocks noChangeShapeType="1"/>
            <a:stCxn id="18" idx="1"/>
            <a:endCxn id="22" idx="3"/>
          </p:cNvCxnSpPr>
          <p:nvPr/>
        </p:nvCxnSpPr>
        <p:spPr bwMode="auto">
          <a:xfrm rot="10800000" flipV="1">
            <a:off x="4816376" y="3359175"/>
            <a:ext cx="1143000" cy="22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Box 40"/>
          <p:cNvSpPr txBox="1">
            <a:spLocks noChangeArrowheads="1"/>
          </p:cNvSpPr>
          <p:nvPr/>
        </p:nvSpPr>
        <p:spPr bwMode="auto">
          <a:xfrm>
            <a:off x="4816376" y="2771800"/>
            <a:ext cx="1336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GB" sz="1400" b="0"/>
              <a:t>[PIN wrong 1</a:t>
            </a:r>
            <a:r>
              <a:rPr lang="en-GB" sz="1400" b="0" baseline="30000"/>
              <a:t>st</a:t>
            </a:r>
            <a:endParaRPr lang="en-GB" sz="1400" b="0"/>
          </a:p>
          <a:p>
            <a:r>
              <a:rPr lang="en-GB" sz="1400" b="0"/>
              <a:t>or 2</a:t>
            </a:r>
            <a:r>
              <a:rPr lang="en-GB" sz="1400" b="0" baseline="30000"/>
              <a:t>nd</a:t>
            </a:r>
            <a:r>
              <a:rPr lang="en-GB" sz="1400" b="0"/>
              <a:t> time]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7407176" y="2009800"/>
            <a:ext cx="1441450" cy="923925"/>
            <a:chOff x="2649025" y="2514600"/>
            <a:chExt cx="1441420" cy="923330"/>
          </a:xfrm>
        </p:grpSpPr>
        <p:sp>
          <p:nvSpPr>
            <p:cNvPr id="27" name="AutoShape 5"/>
            <p:cNvSpPr>
              <a:spLocks noChangeArrowheads="1"/>
            </p:cNvSpPr>
            <p:nvPr/>
          </p:nvSpPr>
          <p:spPr bwMode="auto">
            <a:xfrm>
              <a:off x="2666488" y="2514600"/>
              <a:ext cx="1371571" cy="913811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GB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2649025" y="2514600"/>
              <a:ext cx="144142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GB" sz="1800" b="0"/>
                <a:t>Prompt</a:t>
              </a:r>
            </a:p>
            <a:p>
              <a:r>
                <a:rPr lang="en-GB" sz="1800" b="0"/>
                <a:t>3</a:t>
              </a:r>
              <a:r>
                <a:rPr lang="en-GB" sz="1800" b="0" baseline="30000"/>
                <a:t>rd</a:t>
              </a:r>
              <a:r>
                <a:rPr lang="en-GB" sz="1800" b="0"/>
                <a:t> Incorrect</a:t>
              </a:r>
            </a:p>
            <a:p>
              <a:r>
                <a:rPr lang="en-GB" sz="1800" b="0"/>
                <a:t>PIN</a:t>
              </a:r>
            </a:p>
          </p:txBody>
        </p:sp>
      </p:grpSp>
      <p:cxnSp>
        <p:nvCxnSpPr>
          <p:cNvPr id="29" name="Straight Arrow Connector 44"/>
          <p:cNvCxnSpPr>
            <a:cxnSpLocks noChangeShapeType="1"/>
            <a:stCxn id="18" idx="3"/>
            <a:endCxn id="28" idx="1"/>
          </p:cNvCxnSpPr>
          <p:nvPr/>
        </p:nvCxnSpPr>
        <p:spPr bwMode="auto">
          <a:xfrm flipV="1">
            <a:off x="6616601" y="2471763"/>
            <a:ext cx="790575" cy="889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" name="TextBox 49"/>
          <p:cNvSpPr txBox="1">
            <a:spLocks noChangeArrowheads="1"/>
          </p:cNvSpPr>
          <p:nvPr/>
        </p:nvSpPr>
        <p:spPr bwMode="auto">
          <a:xfrm>
            <a:off x="6568976" y="3229000"/>
            <a:ext cx="1104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GB" sz="1400" b="0"/>
              <a:t>[PIN wrong </a:t>
            </a:r>
          </a:p>
          <a:p>
            <a:r>
              <a:rPr lang="en-GB" sz="1400" b="0"/>
              <a:t>3rd time]</a:t>
            </a:r>
          </a:p>
        </p:txBody>
      </p:sp>
      <p:grpSp>
        <p:nvGrpSpPr>
          <p:cNvPr id="31" name="Group 40"/>
          <p:cNvGrpSpPr>
            <a:grpSpLocks/>
          </p:cNvGrpSpPr>
          <p:nvPr/>
        </p:nvGrpSpPr>
        <p:grpSpPr bwMode="auto">
          <a:xfrm>
            <a:off x="7864376" y="4676800"/>
            <a:ext cx="685800" cy="685800"/>
            <a:chOff x="4038600" y="5791200"/>
            <a:chExt cx="304800" cy="304800"/>
          </a:xfrm>
        </p:grpSpPr>
        <p:sp>
          <p:nvSpPr>
            <p:cNvPr id="32" name="Oval 16"/>
            <p:cNvSpPr>
              <a:spLocks noChangeArrowheads="1"/>
            </p:cNvSpPr>
            <p:nvPr/>
          </p:nvSpPr>
          <p:spPr bwMode="auto">
            <a:xfrm>
              <a:off x="4038600" y="5791200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GB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33" name="Straight Connector 32"/>
            <p:cNvCxnSpPr>
              <a:stCxn id="32" idx="1"/>
              <a:endCxn id="32" idx="5"/>
            </p:cNvCxnSpPr>
            <p:nvPr/>
          </p:nvCxnSpPr>
          <p:spPr bwMode="auto">
            <a:xfrm rot="16200000" flipH="1">
              <a:off x="4083050" y="5835650"/>
              <a:ext cx="215900" cy="215900"/>
            </a:xfrm>
            <a:prstGeom prst="line">
              <a:avLst/>
            </a:prstGeom>
            <a:solidFill>
              <a:srgbClr val="EAEAE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cxnSp>
        <p:cxnSp>
          <p:nvCxnSpPr>
            <p:cNvPr id="34" name="Straight Connector 33"/>
            <p:cNvCxnSpPr>
              <a:stCxn id="32" idx="7"/>
              <a:endCxn id="32" idx="3"/>
            </p:cNvCxnSpPr>
            <p:nvPr/>
          </p:nvCxnSpPr>
          <p:spPr bwMode="auto">
            <a:xfrm rot="16200000" flipH="1" flipV="1">
              <a:off x="4083050" y="5835650"/>
              <a:ext cx="215900" cy="215900"/>
            </a:xfrm>
            <a:prstGeom prst="line">
              <a:avLst/>
            </a:prstGeom>
            <a:solidFill>
              <a:srgbClr val="EAEAE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cxnSp>
      </p:grpSp>
      <p:cxnSp>
        <p:nvCxnSpPr>
          <p:cNvPr id="35" name="Straight Arrow Connector 54"/>
          <p:cNvCxnSpPr>
            <a:cxnSpLocks noChangeShapeType="1"/>
            <a:stCxn id="27" idx="2"/>
          </p:cNvCxnSpPr>
          <p:nvPr/>
        </p:nvCxnSpPr>
        <p:spPr bwMode="auto">
          <a:xfrm rot="5400000">
            <a:off x="7796908" y="3220268"/>
            <a:ext cx="609600" cy="17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Snip Single Corner Rectangle 35"/>
          <p:cNvSpPr/>
          <p:nvPr/>
        </p:nvSpPr>
        <p:spPr bwMode="auto">
          <a:xfrm>
            <a:off x="7102376" y="5591200"/>
            <a:ext cx="1905000" cy="685800"/>
          </a:xfrm>
          <a:prstGeom prst="snip1Rect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GB" sz="1400" b="0" dirty="0">
                <a:ea typeface="ＭＳ Ｐゴシック" charset="-128"/>
                <a:cs typeface="ＭＳ Ｐゴシック" charset="-128"/>
              </a:rPr>
              <a:t>&lt;&lt;Post-condition&gt;&gt;</a:t>
            </a:r>
          </a:p>
          <a:p>
            <a:pPr>
              <a:defRPr/>
            </a:pPr>
            <a:r>
              <a:rPr lang="en-GB" sz="1400" b="0" dirty="0">
                <a:ea typeface="ＭＳ Ｐゴシック" charset="-128"/>
                <a:cs typeface="ＭＳ Ｐゴシック" charset="-128"/>
              </a:rPr>
              <a:t>User not authenticated</a:t>
            </a:r>
          </a:p>
        </p:txBody>
      </p:sp>
      <p:cxnSp>
        <p:nvCxnSpPr>
          <p:cNvPr id="37" name="Straight Connector 59"/>
          <p:cNvCxnSpPr>
            <a:cxnSpLocks noChangeShapeType="1"/>
            <a:stCxn id="32" idx="4"/>
            <a:endCxn id="36" idx="3"/>
          </p:cNvCxnSpPr>
          <p:nvPr/>
        </p:nvCxnSpPr>
        <p:spPr bwMode="auto">
          <a:xfrm rot="5400000">
            <a:off x="8016776" y="54007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" name="Snip Single Corner Rectangle 37"/>
          <p:cNvSpPr/>
          <p:nvPr/>
        </p:nvSpPr>
        <p:spPr bwMode="auto">
          <a:xfrm>
            <a:off x="15776" y="3000400"/>
            <a:ext cx="1905000" cy="685800"/>
          </a:xfrm>
          <a:prstGeom prst="snip1Rect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GB" sz="1400" b="0" dirty="0">
                <a:ea typeface="ＭＳ Ｐゴシック" charset="-128"/>
                <a:cs typeface="ＭＳ Ｐゴシック" charset="-128"/>
              </a:rPr>
              <a:t>&lt;&lt;Pre-condition&gt;&gt;</a:t>
            </a:r>
          </a:p>
          <a:p>
            <a:pPr>
              <a:defRPr/>
            </a:pPr>
            <a:r>
              <a:rPr lang="en-GB" sz="1400" b="0" dirty="0">
                <a:ea typeface="ＭＳ Ｐゴシック" charset="-128"/>
                <a:cs typeface="ＭＳ Ｐゴシック" charset="-128"/>
              </a:rPr>
              <a:t>Card inserted</a:t>
            </a:r>
          </a:p>
        </p:txBody>
      </p:sp>
      <p:cxnSp>
        <p:nvCxnSpPr>
          <p:cNvPr id="39" name="Straight Connector 63"/>
          <p:cNvCxnSpPr>
            <a:cxnSpLocks noChangeShapeType="1"/>
            <a:stCxn id="5" idx="4"/>
            <a:endCxn id="38" idx="3"/>
          </p:cNvCxnSpPr>
          <p:nvPr/>
        </p:nvCxnSpPr>
        <p:spPr bwMode="auto">
          <a:xfrm rot="16200000" flipH="1">
            <a:off x="453926" y="2486050"/>
            <a:ext cx="609600" cy="4191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0" name="Group 25"/>
          <p:cNvGrpSpPr>
            <a:grpSpLocks/>
          </p:cNvGrpSpPr>
          <p:nvPr/>
        </p:nvGrpSpPr>
        <p:grpSpPr bwMode="auto">
          <a:xfrm>
            <a:off x="7483376" y="3533800"/>
            <a:ext cx="1371600" cy="914400"/>
            <a:chOff x="2667000" y="2514600"/>
            <a:chExt cx="1371600" cy="914400"/>
          </a:xfrm>
        </p:grpSpPr>
        <p:sp>
          <p:nvSpPr>
            <p:cNvPr id="41" name="AutoShape 5"/>
            <p:cNvSpPr>
              <a:spLocks noChangeArrowheads="1"/>
            </p:cNvSpPr>
            <p:nvPr/>
          </p:nvSpPr>
          <p:spPr bwMode="auto">
            <a:xfrm>
              <a:off x="2667000" y="2514600"/>
              <a:ext cx="1371600" cy="914400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GB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2" name="TextBox 27"/>
            <p:cNvSpPr txBox="1">
              <a:spLocks noChangeArrowheads="1"/>
            </p:cNvSpPr>
            <p:nvPr/>
          </p:nvSpPr>
          <p:spPr bwMode="auto">
            <a:xfrm>
              <a:off x="2725225" y="2667000"/>
              <a:ext cx="123299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GB" sz="1800" b="0"/>
                <a:t>Confiscate</a:t>
              </a:r>
            </a:p>
            <a:p>
              <a:r>
                <a:rPr lang="en-GB" sz="1800" b="0"/>
                <a:t>Card</a:t>
              </a:r>
            </a:p>
          </p:txBody>
        </p:sp>
      </p:grpSp>
      <p:cxnSp>
        <p:nvCxnSpPr>
          <p:cNvPr id="43" name="Straight Arrow Connector 72"/>
          <p:cNvCxnSpPr>
            <a:cxnSpLocks noChangeShapeType="1"/>
            <a:stCxn id="41" idx="2"/>
            <a:endCxn id="32" idx="0"/>
          </p:cNvCxnSpPr>
          <p:nvPr/>
        </p:nvCxnSpPr>
        <p:spPr bwMode="auto">
          <a:xfrm rot="16200000" flipH="1">
            <a:off x="8073926" y="4543450"/>
            <a:ext cx="2286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4" name="Group 81"/>
          <p:cNvGrpSpPr>
            <a:grpSpLocks/>
          </p:cNvGrpSpPr>
          <p:nvPr/>
        </p:nvGrpSpPr>
        <p:grpSpPr bwMode="auto">
          <a:xfrm>
            <a:off x="5197376" y="4219600"/>
            <a:ext cx="1593850" cy="811213"/>
            <a:chOff x="1295400" y="5334000"/>
            <a:chExt cx="1593850" cy="811887"/>
          </a:xfrm>
        </p:grpSpPr>
        <p:sp>
          <p:nvSpPr>
            <p:cNvPr id="45" name="Freeform 44"/>
            <p:cNvSpPr/>
            <p:nvPr/>
          </p:nvSpPr>
          <p:spPr bwMode="auto">
            <a:xfrm>
              <a:off x="1295400" y="5334000"/>
              <a:ext cx="1593850" cy="686370"/>
            </a:xfrm>
            <a:custGeom>
              <a:avLst/>
              <a:gdLst>
                <a:gd name="connsiteX0" fmla="*/ 0 w 4419600"/>
                <a:gd name="connsiteY0" fmla="*/ 0 h 2514600"/>
                <a:gd name="connsiteX1" fmla="*/ 4419600 w 4419600"/>
                <a:gd name="connsiteY1" fmla="*/ 0 h 2514600"/>
                <a:gd name="connsiteX2" fmla="*/ 4419600 w 4419600"/>
                <a:gd name="connsiteY2" fmla="*/ 2514600 h 2514600"/>
                <a:gd name="connsiteX3" fmla="*/ 0 w 4419600"/>
                <a:gd name="connsiteY3" fmla="*/ 2514600 h 2514600"/>
                <a:gd name="connsiteX4" fmla="*/ 0 w 4419600"/>
                <a:gd name="connsiteY4" fmla="*/ 0 h 2514600"/>
                <a:gd name="connsiteX0" fmla="*/ 0 w 4419600"/>
                <a:gd name="connsiteY0" fmla="*/ 0 h 2514600"/>
                <a:gd name="connsiteX1" fmla="*/ 4419600 w 4419600"/>
                <a:gd name="connsiteY1" fmla="*/ 0 h 2514600"/>
                <a:gd name="connsiteX2" fmla="*/ 4419600 w 4419600"/>
                <a:gd name="connsiteY2" fmla="*/ 2514600 h 2514600"/>
                <a:gd name="connsiteX3" fmla="*/ 0 w 4419600"/>
                <a:gd name="connsiteY3" fmla="*/ 2514600 h 2514600"/>
                <a:gd name="connsiteX4" fmla="*/ 0 w 4419600"/>
                <a:gd name="connsiteY4" fmla="*/ 1244600 h 2514600"/>
                <a:gd name="connsiteX5" fmla="*/ 0 w 4419600"/>
                <a:gd name="connsiteY5" fmla="*/ 0 h 2514600"/>
                <a:gd name="connsiteX0" fmla="*/ 0 w 4419600"/>
                <a:gd name="connsiteY0" fmla="*/ 0 h 2514600"/>
                <a:gd name="connsiteX1" fmla="*/ 4419600 w 4419600"/>
                <a:gd name="connsiteY1" fmla="*/ 0 h 2514600"/>
                <a:gd name="connsiteX2" fmla="*/ 4419600 w 4419600"/>
                <a:gd name="connsiteY2" fmla="*/ 2514600 h 2514600"/>
                <a:gd name="connsiteX3" fmla="*/ 0 w 4419600"/>
                <a:gd name="connsiteY3" fmla="*/ 2514600 h 2514600"/>
                <a:gd name="connsiteX4" fmla="*/ 533400 w 4419600"/>
                <a:gd name="connsiteY4" fmla="*/ 1244600 h 2514600"/>
                <a:gd name="connsiteX5" fmla="*/ 0 w 4419600"/>
                <a:gd name="connsiteY5" fmla="*/ 0 h 2514600"/>
                <a:gd name="connsiteX0" fmla="*/ 0 w 4419600"/>
                <a:gd name="connsiteY0" fmla="*/ 0 h 2514600"/>
                <a:gd name="connsiteX1" fmla="*/ 4419600 w 4419600"/>
                <a:gd name="connsiteY1" fmla="*/ 0 h 2514600"/>
                <a:gd name="connsiteX2" fmla="*/ 4419600 w 4419600"/>
                <a:gd name="connsiteY2" fmla="*/ 2514600 h 2514600"/>
                <a:gd name="connsiteX3" fmla="*/ 0 w 4419600"/>
                <a:gd name="connsiteY3" fmla="*/ 2514600 h 2514600"/>
                <a:gd name="connsiteX4" fmla="*/ 0 w 4419600"/>
                <a:gd name="connsiteY4" fmla="*/ 0 h 2514600"/>
                <a:gd name="connsiteX0" fmla="*/ 0 w 4865437"/>
                <a:gd name="connsiteY0" fmla="*/ 0 h 2514600"/>
                <a:gd name="connsiteX1" fmla="*/ 4419600 w 4865437"/>
                <a:gd name="connsiteY1" fmla="*/ 0 h 2514600"/>
                <a:gd name="connsiteX2" fmla="*/ 4865437 w 4865437"/>
                <a:gd name="connsiteY2" fmla="*/ 1280583 h 2514600"/>
                <a:gd name="connsiteX3" fmla="*/ 4419600 w 4865437"/>
                <a:gd name="connsiteY3" fmla="*/ 2514600 h 2514600"/>
                <a:gd name="connsiteX4" fmla="*/ 0 w 4865437"/>
                <a:gd name="connsiteY4" fmla="*/ 2514600 h 2514600"/>
                <a:gd name="connsiteX5" fmla="*/ 0 w 4865437"/>
                <a:gd name="connsiteY5" fmla="*/ 0 h 2514600"/>
                <a:gd name="connsiteX0" fmla="*/ 0 w 4865437"/>
                <a:gd name="connsiteY0" fmla="*/ 0 h 2514600"/>
                <a:gd name="connsiteX1" fmla="*/ 4419600 w 4865437"/>
                <a:gd name="connsiteY1" fmla="*/ 0 h 2514600"/>
                <a:gd name="connsiteX2" fmla="*/ 4865437 w 4865437"/>
                <a:gd name="connsiteY2" fmla="*/ 1280583 h 2514600"/>
                <a:gd name="connsiteX3" fmla="*/ 4419600 w 4865437"/>
                <a:gd name="connsiteY3" fmla="*/ 2514600 h 2514600"/>
                <a:gd name="connsiteX4" fmla="*/ 0 w 4865437"/>
                <a:gd name="connsiteY4" fmla="*/ 2514600 h 2514600"/>
                <a:gd name="connsiteX5" fmla="*/ 0 w 4865437"/>
                <a:gd name="connsiteY5" fmla="*/ 0 h 2514600"/>
                <a:gd name="connsiteX0" fmla="*/ 0 w 4865437"/>
                <a:gd name="connsiteY0" fmla="*/ 0 h 2514600"/>
                <a:gd name="connsiteX1" fmla="*/ 4419600 w 4865437"/>
                <a:gd name="connsiteY1" fmla="*/ 0 h 2514600"/>
                <a:gd name="connsiteX2" fmla="*/ 4865437 w 4865437"/>
                <a:gd name="connsiteY2" fmla="*/ 1280583 h 2514600"/>
                <a:gd name="connsiteX3" fmla="*/ 4419600 w 4865437"/>
                <a:gd name="connsiteY3" fmla="*/ 2514600 h 2514600"/>
                <a:gd name="connsiteX4" fmla="*/ 0 w 4865437"/>
                <a:gd name="connsiteY4" fmla="*/ 2514600 h 2514600"/>
                <a:gd name="connsiteX5" fmla="*/ 0 w 4865437"/>
                <a:gd name="connsiteY5" fmla="*/ 0 h 2514600"/>
                <a:gd name="connsiteX0" fmla="*/ 0 w 4865437"/>
                <a:gd name="connsiteY0" fmla="*/ 0 h 2514600"/>
                <a:gd name="connsiteX1" fmla="*/ 4419600 w 4865437"/>
                <a:gd name="connsiteY1" fmla="*/ 0 h 2514600"/>
                <a:gd name="connsiteX2" fmla="*/ 4865437 w 4865437"/>
                <a:gd name="connsiteY2" fmla="*/ 1280583 h 2514600"/>
                <a:gd name="connsiteX3" fmla="*/ 4419600 w 4865437"/>
                <a:gd name="connsiteY3" fmla="*/ 2514600 h 2514600"/>
                <a:gd name="connsiteX4" fmla="*/ 0 w 4865437"/>
                <a:gd name="connsiteY4" fmla="*/ 2514600 h 2514600"/>
                <a:gd name="connsiteX5" fmla="*/ 0 w 4865437"/>
                <a:gd name="connsiteY5" fmla="*/ 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65437" h="2514600">
                  <a:moveTo>
                    <a:pt x="0" y="0"/>
                  </a:moveTo>
                  <a:lnTo>
                    <a:pt x="4419600" y="0"/>
                  </a:lnTo>
                  <a:lnTo>
                    <a:pt x="4865437" y="1280583"/>
                  </a:lnTo>
                  <a:lnTo>
                    <a:pt x="4419600" y="2514600"/>
                  </a:lnTo>
                  <a:lnTo>
                    <a:pt x="0" y="2514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GB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6" name="TextBox 79"/>
            <p:cNvSpPr txBox="1">
              <a:spLocks noChangeArrowheads="1"/>
            </p:cNvSpPr>
            <p:nvPr/>
          </p:nvSpPr>
          <p:spPr bwMode="auto">
            <a:xfrm>
              <a:off x="2387600" y="5715000"/>
              <a:ext cx="18466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endParaRPr lang="en-GB"/>
            </a:p>
          </p:txBody>
        </p:sp>
        <p:sp>
          <p:nvSpPr>
            <p:cNvPr id="47" name="TextBox 27"/>
            <p:cNvSpPr txBox="1">
              <a:spLocks noChangeArrowheads="1"/>
            </p:cNvSpPr>
            <p:nvPr/>
          </p:nvSpPr>
          <p:spPr bwMode="auto">
            <a:xfrm>
              <a:off x="1295400" y="5334000"/>
              <a:ext cx="152604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GB" sz="1800" b="0"/>
                <a:t>Request</a:t>
              </a:r>
            </a:p>
            <a:p>
              <a:r>
                <a:rPr lang="en-GB" sz="1800" b="0"/>
                <a:t>Authorisation</a:t>
              </a:r>
            </a:p>
          </p:txBody>
        </p:sp>
      </p:grpSp>
      <p:grpSp>
        <p:nvGrpSpPr>
          <p:cNvPr id="48" name="Group 36"/>
          <p:cNvGrpSpPr>
            <a:grpSpLocks/>
          </p:cNvGrpSpPr>
          <p:nvPr/>
        </p:nvGrpSpPr>
        <p:grpSpPr bwMode="auto">
          <a:xfrm>
            <a:off x="5121176" y="5362600"/>
            <a:ext cx="1447800" cy="685800"/>
            <a:chOff x="6477000" y="5943600"/>
            <a:chExt cx="1448256" cy="685665"/>
          </a:xfrm>
        </p:grpSpPr>
        <p:sp>
          <p:nvSpPr>
            <p:cNvPr id="49" name="Freeform 48"/>
            <p:cNvSpPr/>
            <p:nvPr/>
          </p:nvSpPr>
          <p:spPr bwMode="auto">
            <a:xfrm>
              <a:off x="6477000" y="5943600"/>
              <a:ext cx="1448256" cy="685665"/>
            </a:xfrm>
            <a:custGeom>
              <a:avLst/>
              <a:gdLst>
                <a:gd name="connsiteX0" fmla="*/ 0 w 4419600"/>
                <a:gd name="connsiteY0" fmla="*/ 0 h 2514600"/>
                <a:gd name="connsiteX1" fmla="*/ 4419600 w 4419600"/>
                <a:gd name="connsiteY1" fmla="*/ 0 h 2514600"/>
                <a:gd name="connsiteX2" fmla="*/ 4419600 w 4419600"/>
                <a:gd name="connsiteY2" fmla="*/ 2514600 h 2514600"/>
                <a:gd name="connsiteX3" fmla="*/ 0 w 4419600"/>
                <a:gd name="connsiteY3" fmla="*/ 2514600 h 2514600"/>
                <a:gd name="connsiteX4" fmla="*/ 0 w 4419600"/>
                <a:gd name="connsiteY4" fmla="*/ 0 h 2514600"/>
                <a:gd name="connsiteX0" fmla="*/ 0 w 4419600"/>
                <a:gd name="connsiteY0" fmla="*/ 0 h 2514600"/>
                <a:gd name="connsiteX1" fmla="*/ 4419600 w 4419600"/>
                <a:gd name="connsiteY1" fmla="*/ 0 h 2514600"/>
                <a:gd name="connsiteX2" fmla="*/ 4419600 w 4419600"/>
                <a:gd name="connsiteY2" fmla="*/ 2514600 h 2514600"/>
                <a:gd name="connsiteX3" fmla="*/ 0 w 4419600"/>
                <a:gd name="connsiteY3" fmla="*/ 2514600 h 2514600"/>
                <a:gd name="connsiteX4" fmla="*/ 0 w 4419600"/>
                <a:gd name="connsiteY4" fmla="*/ 1244600 h 2514600"/>
                <a:gd name="connsiteX5" fmla="*/ 0 w 4419600"/>
                <a:gd name="connsiteY5" fmla="*/ 0 h 2514600"/>
                <a:gd name="connsiteX0" fmla="*/ 0 w 4419600"/>
                <a:gd name="connsiteY0" fmla="*/ 0 h 2514600"/>
                <a:gd name="connsiteX1" fmla="*/ 4419600 w 4419600"/>
                <a:gd name="connsiteY1" fmla="*/ 0 h 2514600"/>
                <a:gd name="connsiteX2" fmla="*/ 4419600 w 4419600"/>
                <a:gd name="connsiteY2" fmla="*/ 2514600 h 2514600"/>
                <a:gd name="connsiteX3" fmla="*/ 0 w 4419600"/>
                <a:gd name="connsiteY3" fmla="*/ 2514600 h 2514600"/>
                <a:gd name="connsiteX4" fmla="*/ 533400 w 4419600"/>
                <a:gd name="connsiteY4" fmla="*/ 1244600 h 2514600"/>
                <a:gd name="connsiteX5" fmla="*/ 0 w 4419600"/>
                <a:gd name="connsiteY5" fmla="*/ 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19600" h="2514600">
                  <a:moveTo>
                    <a:pt x="0" y="0"/>
                  </a:moveTo>
                  <a:lnTo>
                    <a:pt x="4419600" y="0"/>
                  </a:lnTo>
                  <a:lnTo>
                    <a:pt x="4419600" y="2514600"/>
                  </a:lnTo>
                  <a:lnTo>
                    <a:pt x="0" y="2514600"/>
                  </a:lnTo>
                  <a:lnTo>
                    <a:pt x="533400" y="1244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GB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0" name="Rectangle 19"/>
            <p:cNvSpPr>
              <a:spLocks noChangeArrowheads="1"/>
            </p:cNvSpPr>
            <p:nvPr/>
          </p:nvSpPr>
          <p:spPr bwMode="auto">
            <a:xfrm>
              <a:off x="6735599" y="5943601"/>
              <a:ext cx="1097746" cy="646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800" b="0"/>
                <a:t>Receive</a:t>
              </a:r>
            </a:p>
            <a:p>
              <a:r>
                <a:rPr lang="en-GB" sz="1800" b="0"/>
                <a:t>response</a:t>
              </a:r>
            </a:p>
          </p:txBody>
        </p:sp>
      </p:grpSp>
      <p:sp>
        <p:nvSpPr>
          <p:cNvPr id="51" name="AutoShape 16"/>
          <p:cNvSpPr>
            <a:spLocks noChangeArrowheads="1"/>
          </p:cNvSpPr>
          <p:nvPr/>
        </p:nvSpPr>
        <p:spPr bwMode="auto">
          <a:xfrm>
            <a:off x="3749576" y="5210200"/>
            <a:ext cx="657225" cy="871538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cxnSp>
        <p:nvCxnSpPr>
          <p:cNvPr id="52" name="Straight Arrow Connector 87"/>
          <p:cNvCxnSpPr>
            <a:cxnSpLocks noChangeShapeType="1"/>
          </p:cNvCxnSpPr>
          <p:nvPr/>
        </p:nvCxnSpPr>
        <p:spPr bwMode="auto">
          <a:xfrm rot="5400000">
            <a:off x="5654577" y="5134000"/>
            <a:ext cx="457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" name="Straight Arrow Connector 90"/>
          <p:cNvCxnSpPr>
            <a:cxnSpLocks noChangeShapeType="1"/>
            <a:stCxn id="49" idx="4"/>
            <a:endCxn id="51" idx="3"/>
          </p:cNvCxnSpPr>
          <p:nvPr/>
        </p:nvCxnSpPr>
        <p:spPr bwMode="auto">
          <a:xfrm flipH="1" flipV="1">
            <a:off x="4406801" y="5646763"/>
            <a:ext cx="8890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54" name="Group 46"/>
          <p:cNvGrpSpPr>
            <a:grpSpLocks/>
          </p:cNvGrpSpPr>
          <p:nvPr/>
        </p:nvGrpSpPr>
        <p:grpSpPr bwMode="auto">
          <a:xfrm>
            <a:off x="1006376" y="5362600"/>
            <a:ext cx="685800" cy="609600"/>
            <a:chOff x="4038600" y="3200400"/>
            <a:chExt cx="304800" cy="304800"/>
          </a:xfrm>
        </p:grpSpPr>
        <p:sp>
          <p:nvSpPr>
            <p:cNvPr id="55" name="Oval 16"/>
            <p:cNvSpPr>
              <a:spLocks noChangeArrowheads="1"/>
            </p:cNvSpPr>
            <p:nvPr/>
          </p:nvSpPr>
          <p:spPr bwMode="auto">
            <a:xfrm>
              <a:off x="4038600" y="3200400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GB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6" name="Oval 17"/>
            <p:cNvSpPr>
              <a:spLocks noChangeArrowheads="1"/>
            </p:cNvSpPr>
            <p:nvPr/>
          </p:nvSpPr>
          <p:spPr bwMode="auto">
            <a:xfrm>
              <a:off x="41148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GB"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7" name="Group 25"/>
          <p:cNvGrpSpPr>
            <a:grpSpLocks/>
          </p:cNvGrpSpPr>
          <p:nvPr/>
        </p:nvGrpSpPr>
        <p:grpSpPr bwMode="auto">
          <a:xfrm>
            <a:off x="2073176" y="5210200"/>
            <a:ext cx="1371600" cy="914400"/>
            <a:chOff x="2667000" y="2514600"/>
            <a:chExt cx="1371600" cy="914400"/>
          </a:xfrm>
        </p:grpSpPr>
        <p:sp>
          <p:nvSpPr>
            <p:cNvPr id="58" name="AutoShape 5"/>
            <p:cNvSpPr>
              <a:spLocks noChangeArrowheads="1"/>
            </p:cNvSpPr>
            <p:nvPr/>
          </p:nvSpPr>
          <p:spPr bwMode="auto">
            <a:xfrm>
              <a:off x="2667000" y="2514600"/>
              <a:ext cx="1371600" cy="914400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GB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9" name="TextBox 27"/>
            <p:cNvSpPr txBox="1">
              <a:spLocks noChangeArrowheads="1"/>
            </p:cNvSpPr>
            <p:nvPr/>
          </p:nvSpPr>
          <p:spPr bwMode="auto">
            <a:xfrm>
              <a:off x="2743200" y="2667000"/>
              <a:ext cx="114237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GB" sz="1800" b="0"/>
                <a:t>Authorise</a:t>
              </a:r>
            </a:p>
            <a:p>
              <a:r>
                <a:rPr lang="en-GB" sz="1800" b="0"/>
                <a:t>user</a:t>
              </a:r>
            </a:p>
          </p:txBody>
        </p:sp>
      </p:grpSp>
      <p:cxnSp>
        <p:nvCxnSpPr>
          <p:cNvPr id="60" name="Straight Arrow Connector 99"/>
          <p:cNvCxnSpPr>
            <a:cxnSpLocks noChangeShapeType="1"/>
            <a:stCxn id="51" idx="1"/>
            <a:endCxn id="58" idx="3"/>
          </p:cNvCxnSpPr>
          <p:nvPr/>
        </p:nvCxnSpPr>
        <p:spPr bwMode="auto">
          <a:xfrm rot="10800000" flipV="1">
            <a:off x="3444776" y="5645175"/>
            <a:ext cx="304800" cy="22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1" name="Straight Arrow Connector 102"/>
          <p:cNvCxnSpPr>
            <a:cxnSpLocks noChangeShapeType="1"/>
            <a:stCxn id="58" idx="1"/>
            <a:endCxn id="55" idx="6"/>
          </p:cNvCxnSpPr>
          <p:nvPr/>
        </p:nvCxnSpPr>
        <p:spPr bwMode="auto">
          <a:xfrm rot="10800000">
            <a:off x="1692176" y="5667400"/>
            <a:ext cx="38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2" name="Snip Single Corner Rectangle 61"/>
          <p:cNvSpPr/>
          <p:nvPr/>
        </p:nvSpPr>
        <p:spPr bwMode="auto">
          <a:xfrm>
            <a:off x="15776" y="4600600"/>
            <a:ext cx="1905000" cy="685800"/>
          </a:xfrm>
          <a:prstGeom prst="snip1Rect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GB" sz="1400" b="0" dirty="0">
                <a:ea typeface="ＭＳ Ｐゴシック" charset="-128"/>
                <a:cs typeface="ＭＳ Ｐゴシック" charset="-128"/>
              </a:rPr>
              <a:t>&lt;&lt;Post-condition&gt;&gt;</a:t>
            </a:r>
          </a:p>
          <a:p>
            <a:pPr>
              <a:defRPr/>
            </a:pPr>
            <a:r>
              <a:rPr lang="en-GB" sz="1400" b="0" dirty="0">
                <a:ea typeface="ＭＳ Ｐゴシック" charset="-128"/>
                <a:cs typeface="ＭＳ Ｐゴシック" charset="-128"/>
              </a:rPr>
              <a:t>User authenticated</a:t>
            </a:r>
          </a:p>
        </p:txBody>
      </p:sp>
      <p:cxnSp>
        <p:nvCxnSpPr>
          <p:cNvPr id="63" name="Straight Connector 106"/>
          <p:cNvCxnSpPr>
            <a:cxnSpLocks noChangeShapeType="1"/>
            <a:stCxn id="55" idx="1"/>
            <a:endCxn id="62" idx="1"/>
          </p:cNvCxnSpPr>
          <p:nvPr/>
        </p:nvCxnSpPr>
        <p:spPr bwMode="auto">
          <a:xfrm rot="16200000" flipV="1">
            <a:off x="954783" y="5299893"/>
            <a:ext cx="165100" cy="1381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64" name="Group 40"/>
          <p:cNvGrpSpPr>
            <a:grpSpLocks/>
          </p:cNvGrpSpPr>
          <p:nvPr/>
        </p:nvGrpSpPr>
        <p:grpSpPr bwMode="auto">
          <a:xfrm>
            <a:off x="3749576" y="4067200"/>
            <a:ext cx="685800" cy="685800"/>
            <a:chOff x="4038600" y="5791200"/>
            <a:chExt cx="304800" cy="304800"/>
          </a:xfrm>
        </p:grpSpPr>
        <p:sp>
          <p:nvSpPr>
            <p:cNvPr id="65" name="Oval 16"/>
            <p:cNvSpPr>
              <a:spLocks noChangeArrowheads="1"/>
            </p:cNvSpPr>
            <p:nvPr/>
          </p:nvSpPr>
          <p:spPr bwMode="auto">
            <a:xfrm>
              <a:off x="4038600" y="5791200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GB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66" name="Straight Connector 65"/>
            <p:cNvCxnSpPr>
              <a:stCxn id="65" idx="1"/>
              <a:endCxn id="65" idx="5"/>
            </p:cNvCxnSpPr>
            <p:nvPr/>
          </p:nvCxnSpPr>
          <p:spPr bwMode="auto">
            <a:xfrm rot="16200000" flipH="1">
              <a:off x="4083050" y="5835650"/>
              <a:ext cx="215900" cy="215900"/>
            </a:xfrm>
            <a:prstGeom prst="line">
              <a:avLst/>
            </a:prstGeom>
            <a:solidFill>
              <a:srgbClr val="EAEAE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cxnSp>
        <p:cxnSp>
          <p:nvCxnSpPr>
            <p:cNvPr id="67" name="Straight Connector 66"/>
            <p:cNvCxnSpPr>
              <a:stCxn id="65" idx="7"/>
              <a:endCxn id="65" idx="3"/>
            </p:cNvCxnSpPr>
            <p:nvPr/>
          </p:nvCxnSpPr>
          <p:spPr bwMode="auto">
            <a:xfrm rot="16200000" flipH="1" flipV="1">
              <a:off x="4083050" y="5835650"/>
              <a:ext cx="215900" cy="215900"/>
            </a:xfrm>
            <a:prstGeom prst="line">
              <a:avLst/>
            </a:prstGeom>
            <a:solidFill>
              <a:srgbClr val="EAEAE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cxnSp>
      </p:grpSp>
      <p:cxnSp>
        <p:nvCxnSpPr>
          <p:cNvPr id="68" name="Straight Arrow Connector 113"/>
          <p:cNvCxnSpPr>
            <a:cxnSpLocks noChangeShapeType="1"/>
            <a:stCxn id="51" idx="0"/>
            <a:endCxn id="65" idx="4"/>
          </p:cNvCxnSpPr>
          <p:nvPr/>
        </p:nvCxnSpPr>
        <p:spPr bwMode="auto">
          <a:xfrm rot="5400000" flipH="1" flipV="1">
            <a:off x="3856733" y="4974456"/>
            <a:ext cx="457200" cy="14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9" name="Snip Single Corner Rectangle 68"/>
          <p:cNvSpPr/>
          <p:nvPr/>
        </p:nvSpPr>
        <p:spPr bwMode="auto">
          <a:xfrm>
            <a:off x="1234976" y="3762400"/>
            <a:ext cx="1905000" cy="685800"/>
          </a:xfrm>
          <a:prstGeom prst="snip1Rect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GB" sz="1400" b="0" dirty="0">
                <a:ea typeface="ＭＳ Ｐゴシック" charset="-128"/>
                <a:cs typeface="ＭＳ Ｐゴシック" charset="-128"/>
              </a:rPr>
              <a:t>&lt;&lt;Post-condition&gt;&gt;</a:t>
            </a:r>
          </a:p>
          <a:p>
            <a:pPr>
              <a:defRPr/>
            </a:pPr>
            <a:r>
              <a:rPr lang="en-GB" sz="1400" b="0" dirty="0">
                <a:ea typeface="ＭＳ Ｐゴシック" charset="-128"/>
                <a:cs typeface="ＭＳ Ｐゴシック" charset="-128"/>
              </a:rPr>
              <a:t>User not authenticated</a:t>
            </a:r>
          </a:p>
        </p:txBody>
      </p:sp>
      <p:cxnSp>
        <p:nvCxnSpPr>
          <p:cNvPr id="70" name="Straight Connector 117"/>
          <p:cNvCxnSpPr>
            <a:cxnSpLocks noChangeShapeType="1"/>
            <a:stCxn id="65" idx="2"/>
            <a:endCxn id="69" idx="0"/>
          </p:cNvCxnSpPr>
          <p:nvPr/>
        </p:nvCxnSpPr>
        <p:spPr bwMode="auto">
          <a:xfrm rot="10800000">
            <a:off x="3139976" y="41053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1" name="TextBox 120"/>
          <p:cNvSpPr txBox="1">
            <a:spLocks noChangeArrowheads="1"/>
          </p:cNvSpPr>
          <p:nvPr/>
        </p:nvSpPr>
        <p:spPr bwMode="auto">
          <a:xfrm>
            <a:off x="3292376" y="4981600"/>
            <a:ext cx="674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GB" sz="1400" b="0"/>
              <a:t>[Auth. </a:t>
            </a:r>
          </a:p>
          <a:p>
            <a:r>
              <a:rPr lang="en-GB" sz="1400" b="0"/>
              <a:t>OK]</a:t>
            </a:r>
          </a:p>
        </p:txBody>
      </p:sp>
      <p:sp>
        <p:nvSpPr>
          <p:cNvPr id="72" name="TextBox 121"/>
          <p:cNvSpPr txBox="1">
            <a:spLocks noChangeArrowheads="1"/>
          </p:cNvSpPr>
          <p:nvPr/>
        </p:nvSpPr>
        <p:spPr bwMode="auto">
          <a:xfrm>
            <a:off x="4054376" y="4905400"/>
            <a:ext cx="631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GB" sz="1400" b="0"/>
              <a:t>[else]</a:t>
            </a:r>
          </a:p>
        </p:txBody>
      </p:sp>
      <p:sp>
        <p:nvSpPr>
          <p:cNvPr id="73" name="TextBox 122"/>
          <p:cNvSpPr txBox="1">
            <a:spLocks noChangeArrowheads="1"/>
          </p:cNvSpPr>
          <p:nvPr/>
        </p:nvSpPr>
        <p:spPr bwMode="auto">
          <a:xfrm>
            <a:off x="5654576" y="3762400"/>
            <a:ext cx="631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GB" sz="1400" b="0"/>
              <a:t>[else]</a:t>
            </a:r>
          </a:p>
        </p:txBody>
      </p:sp>
      <p:cxnSp>
        <p:nvCxnSpPr>
          <p:cNvPr id="74" name="Straight Arrow Connector 123"/>
          <p:cNvCxnSpPr>
            <a:cxnSpLocks noChangeShapeType="1"/>
            <a:stCxn id="18" idx="2"/>
          </p:cNvCxnSpPr>
          <p:nvPr/>
        </p:nvCxnSpPr>
        <p:spPr bwMode="auto">
          <a:xfrm rot="5400000">
            <a:off x="6064152" y="3995762"/>
            <a:ext cx="423862" cy="23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2196025"/>
      </p:ext>
    </p:extLst>
  </p:cSld>
  <p:clrMapOvr>
    <a:masterClrMapping/>
  </p:clrMapOvr>
  <p:transition spd="slow"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34289"/>
      </p:ext>
    </p:extLst>
  </p:cSld>
  <p:clrMapOvr>
    <a:masterClrMapping/>
  </p:clrMapOvr>
  <p:transition spd="slow"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639000" cy="4680520"/>
          </a:xfrm>
        </p:spPr>
        <p:txBody>
          <a:bodyPr/>
          <a:lstStyle/>
          <a:p>
            <a:r>
              <a:rPr lang="en-GB" dirty="0">
                <a:ea typeface="ＭＳ Ｐゴシック" charset="0"/>
              </a:rPr>
              <a:t>Use Case Descriptions essential for the documentation of use cases</a:t>
            </a:r>
          </a:p>
          <a:p>
            <a:pPr lvl="1"/>
            <a:r>
              <a:rPr lang="en-GB" dirty="0">
                <a:ea typeface="ＭＳ Ｐゴシック" charset="0"/>
              </a:rPr>
              <a:t>Contain dynamic elements</a:t>
            </a:r>
          </a:p>
          <a:p>
            <a:pPr lvl="1"/>
            <a:r>
              <a:rPr lang="en-GB" dirty="0">
                <a:ea typeface="ＭＳ Ｐゴシック" charset="0"/>
              </a:rPr>
              <a:t>Communication with users</a:t>
            </a:r>
          </a:p>
          <a:p>
            <a:r>
              <a:rPr lang="en-GB" dirty="0">
                <a:ea typeface="ＭＳ Ｐゴシック" charset="0"/>
              </a:rPr>
              <a:t>Use Case Diagrams are incomplete</a:t>
            </a:r>
          </a:p>
          <a:p>
            <a:pPr lvl="1"/>
            <a:r>
              <a:rPr lang="en-GB" dirty="0">
                <a:ea typeface="ＭＳ Ｐゴシック" charset="0"/>
              </a:rPr>
              <a:t>No graphical representation of sequences</a:t>
            </a:r>
          </a:p>
          <a:p>
            <a:r>
              <a:rPr lang="en-GB" b="1" dirty="0">
                <a:ea typeface="ＭＳ Ｐゴシック" charset="0"/>
              </a:rPr>
              <a:t>Activity diagrams</a:t>
            </a:r>
            <a:r>
              <a:rPr lang="en-GB" dirty="0">
                <a:ea typeface="ＭＳ Ｐゴシック" charset="0"/>
              </a:rPr>
              <a:t>: represent all activities, including conditional branches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9222-5F19-4662-8A99-464E71D4F347}" type="datetime1">
              <a:rPr lang="en-GB" smtClean="0"/>
              <a:pPr/>
              <a:t>20/11/2022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02532"/>
      </p:ext>
    </p:extLst>
  </p:cSld>
  <p:clrMapOvr>
    <a:masterClrMapping/>
  </p:clrMapOvr>
  <p:transition spd="slow"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Char char="§"/>
            </a:pPr>
            <a:r>
              <a:rPr lang="en-US" sz="2600" dirty="0">
                <a:ea typeface="ＭＳ Ｐゴシック" charset="0"/>
              </a:rPr>
              <a:t>Used for a number of decades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</a:pPr>
            <a:r>
              <a:rPr lang="en-US" sz="2600" dirty="0">
                <a:ea typeface="ＭＳ Ｐゴシック" charset="0"/>
              </a:rPr>
              <a:t>Similar to Flow Charts or Petri Nets.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</a:pPr>
            <a:r>
              <a:rPr lang="en-US" sz="2600" dirty="0">
                <a:ea typeface="ＭＳ Ｐゴシック" charset="0"/>
              </a:rPr>
              <a:t>Model the </a:t>
            </a:r>
            <a:r>
              <a:rPr lang="en-US" sz="2600" b="1" dirty="0">
                <a:ea typeface="ＭＳ Ｐゴシック" charset="0"/>
              </a:rPr>
              <a:t>content of use cases</a:t>
            </a:r>
            <a:r>
              <a:rPr lang="en-US" sz="2600" dirty="0">
                <a:ea typeface="ＭＳ Ｐゴシック" charset="0"/>
              </a:rPr>
              <a:t>, workflows, business processes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</a:pPr>
            <a:r>
              <a:rPr lang="en-US" sz="2600" dirty="0">
                <a:solidFill>
                  <a:srgbClr val="800000"/>
                </a:solidFill>
                <a:ea typeface="ＭＳ Ｐゴシック" charset="0"/>
              </a:rPr>
              <a:t>Some of the intrinsic concepts include: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§"/>
            </a:pPr>
            <a:r>
              <a:rPr lang="en-US" sz="2200" dirty="0">
                <a:ea typeface="ＭＳ Ｐゴシック" charset="0"/>
              </a:rPr>
              <a:t> Actions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§"/>
            </a:pPr>
            <a:r>
              <a:rPr lang="en-US" sz="2200" dirty="0">
                <a:ea typeface="ＭＳ Ｐゴシック" charset="0"/>
              </a:rPr>
              <a:t> Conditions (if)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§"/>
            </a:pPr>
            <a:r>
              <a:rPr lang="en-US" sz="2200" dirty="0">
                <a:ea typeface="ＭＳ Ｐゴシック" charset="0"/>
              </a:rPr>
              <a:t> Repetition (while)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§"/>
            </a:pPr>
            <a:r>
              <a:rPr lang="en-US" sz="2200" dirty="0">
                <a:ea typeface="ＭＳ Ｐゴシック" charset="0"/>
              </a:rPr>
              <a:t> Fork (parallel)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§"/>
            </a:pPr>
            <a:r>
              <a:rPr lang="en-US" sz="2200" dirty="0">
                <a:ea typeface="ＭＳ Ｐゴシック" charset="0"/>
              </a:rPr>
              <a:t> Join (parallel activities are joined)</a:t>
            </a:r>
          </a:p>
          <a:p>
            <a:pPr lvl="4" eaLnBrk="1" hangingPunct="1">
              <a:lnSpc>
                <a:spcPct val="80000"/>
              </a:lnSpc>
              <a:buFont typeface="Wingdings" charset="0"/>
              <a:buChar char="§"/>
            </a:pPr>
            <a:endParaRPr lang="en-US" sz="1900" dirty="0">
              <a:solidFill>
                <a:srgbClr val="003366"/>
              </a:solidFill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</a:pPr>
            <a:r>
              <a:rPr lang="en-US" sz="2600" dirty="0">
                <a:ea typeface="ＭＳ Ｐゴシック" charset="0"/>
              </a:rPr>
              <a:t>Readable (Communication)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9222-5F19-4662-8A99-464E71D4F347}" type="datetime1">
              <a:rPr lang="en-GB" smtClean="0"/>
              <a:pPr/>
              <a:t>20/11/2022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37427"/>
      </p:ext>
    </p:extLst>
  </p:cSld>
  <p:clrMapOvr>
    <a:masterClrMapping/>
  </p:clrMapOvr>
  <p:transition spd="slow"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How to Build a House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9222-5F19-4662-8A99-464E71D4F347}" type="datetime1">
              <a:rPr lang="en-GB" smtClean="0"/>
              <a:pPr/>
              <a:t>20/11/2022</a:t>
            </a:fld>
            <a:endParaRPr lang="en-US" dirty="0"/>
          </a:p>
        </p:txBody>
      </p:sp>
      <p:pic>
        <p:nvPicPr>
          <p:cNvPr id="6" name="Picture 3" descr="buildhou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772400" cy="465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664305"/>
      </p:ext>
    </p:extLst>
  </p:cSld>
  <p:clrMapOvr>
    <a:masterClrMapping/>
  </p:clrMapOvr>
  <p:transition spd="slow"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and Control Flow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1713-4423-4DD8-886B-E1271334D269}" type="datetime1">
              <a:rPr lang="en-GB" smtClean="0"/>
              <a:pPr/>
              <a:t>20/11/2022</a:t>
            </a:fld>
            <a:endParaRPr 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290192" y="1895872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442592" y="220067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794892" y="2581672"/>
            <a:ext cx="13716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810767" y="2627710"/>
            <a:ext cx="12636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Action1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655317" y="1851422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start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442592" y="303887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1794892" y="3648472"/>
            <a:ext cx="13716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832992" y="3724672"/>
            <a:ext cx="12620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Action2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442592" y="410567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1794892" y="4562872"/>
            <a:ext cx="13716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886967" y="4608910"/>
            <a:ext cx="12636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Action3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2290192" y="5553472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2366392" y="5629672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747392" y="5477272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finish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4355976" y="1902881"/>
            <a:ext cx="413067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buFontTx/>
              <a:buAutoNum type="arabicPeriod"/>
            </a:pPr>
            <a:r>
              <a:rPr lang="en-US" b="0" dirty="0">
                <a:solidFill>
                  <a:srgbClr val="003366"/>
                </a:solidFill>
                <a:latin typeface="+mn-lt"/>
                <a:cs typeface="Arial" charset="0"/>
              </a:rPr>
              <a:t> All Activity Diagrams begin with a </a:t>
            </a:r>
            <a:r>
              <a:rPr lang="en-US" dirty="0">
                <a:solidFill>
                  <a:srgbClr val="003366"/>
                </a:solidFill>
                <a:latin typeface="+mn-lt"/>
                <a:cs typeface="Arial" charset="0"/>
              </a:rPr>
              <a:t>start node</a:t>
            </a:r>
            <a:br>
              <a:rPr lang="en-US" dirty="0">
                <a:solidFill>
                  <a:srgbClr val="003366"/>
                </a:solidFill>
                <a:latin typeface="+mn-lt"/>
                <a:cs typeface="Arial" charset="0"/>
              </a:rPr>
            </a:br>
            <a:endParaRPr lang="en-US" dirty="0">
              <a:solidFill>
                <a:srgbClr val="003366"/>
              </a:solidFill>
              <a:latin typeface="+mn-lt"/>
              <a:cs typeface="Arial" charset="0"/>
            </a:endParaRPr>
          </a:p>
          <a:p>
            <a:pPr algn="l">
              <a:buFontTx/>
              <a:buAutoNum type="arabicPeriod"/>
            </a:pPr>
            <a:r>
              <a:rPr lang="en-US" b="0" dirty="0">
                <a:solidFill>
                  <a:srgbClr val="003366"/>
                </a:solidFill>
                <a:latin typeface="+mn-lt"/>
                <a:cs typeface="Arial" charset="0"/>
              </a:rPr>
              <a:t>An </a:t>
            </a:r>
            <a:r>
              <a:rPr lang="en-US" dirty="0">
                <a:solidFill>
                  <a:srgbClr val="003366"/>
                </a:solidFill>
                <a:latin typeface="+mn-lt"/>
                <a:cs typeface="Arial" charset="0"/>
              </a:rPr>
              <a:t>activity</a:t>
            </a:r>
            <a:r>
              <a:rPr lang="en-US" b="0" dirty="0">
                <a:solidFill>
                  <a:srgbClr val="003366"/>
                </a:solidFill>
                <a:latin typeface="+mn-lt"/>
                <a:cs typeface="Arial" charset="0"/>
              </a:rPr>
              <a:t> consists of several </a:t>
            </a:r>
            <a:r>
              <a:rPr lang="en-US" dirty="0">
                <a:solidFill>
                  <a:srgbClr val="003366"/>
                </a:solidFill>
                <a:latin typeface="+mn-lt"/>
                <a:cs typeface="Arial" charset="0"/>
              </a:rPr>
              <a:t>actions</a:t>
            </a:r>
          </a:p>
          <a:p>
            <a:pPr algn="l">
              <a:buFontTx/>
              <a:buAutoNum type="arabicPeriod"/>
            </a:pPr>
            <a:endParaRPr lang="en-US" b="0" dirty="0">
              <a:solidFill>
                <a:srgbClr val="003366"/>
              </a:solidFill>
              <a:latin typeface="+mn-lt"/>
              <a:cs typeface="Arial" charset="0"/>
            </a:endParaRPr>
          </a:p>
          <a:p>
            <a:pPr algn="l">
              <a:buFontTx/>
              <a:buAutoNum type="arabicPeriod"/>
            </a:pPr>
            <a:r>
              <a:rPr lang="en-US" b="0" dirty="0">
                <a:solidFill>
                  <a:srgbClr val="003366"/>
                </a:solidFill>
                <a:latin typeface="+mn-lt"/>
                <a:cs typeface="Arial" charset="0"/>
              </a:rPr>
              <a:t>A </a:t>
            </a:r>
            <a:r>
              <a:rPr lang="en-US" dirty="0">
                <a:solidFill>
                  <a:srgbClr val="003366"/>
                </a:solidFill>
                <a:latin typeface="+mn-lt"/>
                <a:cs typeface="Arial" charset="0"/>
              </a:rPr>
              <a:t>directed edge</a:t>
            </a:r>
            <a:r>
              <a:rPr lang="en-US" b="0" dirty="0">
                <a:solidFill>
                  <a:srgbClr val="003366"/>
                </a:solidFill>
                <a:latin typeface="+mn-lt"/>
                <a:cs typeface="Arial" charset="0"/>
              </a:rPr>
              <a:t> models the control flow</a:t>
            </a:r>
            <a:endParaRPr lang="en-US" dirty="0">
              <a:solidFill>
                <a:srgbClr val="003366"/>
              </a:solidFill>
              <a:latin typeface="+mn-lt"/>
              <a:cs typeface="Arial" charset="0"/>
            </a:endParaRPr>
          </a:p>
          <a:p>
            <a:pPr algn="l">
              <a:buFontTx/>
              <a:buAutoNum type="arabicPeriod"/>
            </a:pPr>
            <a:endParaRPr lang="en-US" b="0" dirty="0">
              <a:solidFill>
                <a:srgbClr val="003366"/>
              </a:solidFill>
              <a:latin typeface="+mn-lt"/>
              <a:cs typeface="Arial" charset="0"/>
            </a:endParaRPr>
          </a:p>
          <a:p>
            <a:pPr algn="l">
              <a:buFontTx/>
              <a:buAutoNum type="arabicPeriod"/>
            </a:pPr>
            <a:r>
              <a:rPr lang="en-US" b="0" dirty="0">
                <a:solidFill>
                  <a:srgbClr val="003366"/>
                </a:solidFill>
                <a:latin typeface="+mn-lt"/>
                <a:cs typeface="Arial" charset="0"/>
              </a:rPr>
              <a:t>All Activity Diagrams must have a </a:t>
            </a:r>
            <a:r>
              <a:rPr lang="en-US" dirty="0">
                <a:solidFill>
                  <a:srgbClr val="003366"/>
                </a:solidFill>
                <a:latin typeface="+mn-lt"/>
                <a:cs typeface="Arial" charset="0"/>
              </a:rPr>
              <a:t>finish node</a:t>
            </a:r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>
            <a:off x="2442592" y="502007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01449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 animBg="1"/>
      <p:bldP spid="11" grpId="0" animBg="1"/>
      <p:bldP spid="12" grpId="0"/>
      <p:bldP spid="13" grpId="0" animBg="1"/>
      <p:bldP spid="14" grpId="0" animBg="1"/>
      <p:bldP spid="15" grpId="0"/>
      <p:bldP spid="16" grpId="0" animBg="1"/>
      <p:bldP spid="17" grpId="0" animBg="1"/>
      <p:bldP spid="18" grpId="0"/>
      <p:bldP spid="19" grpId="0" build="allAtOnce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</a:t>
            </a:r>
            <a:r>
              <a:rPr lang="en-US" dirty="0"/>
              <a:t> </a:t>
            </a:r>
            <a:r>
              <a:rPr lang="en-GB" dirty="0"/>
              <a:t>Behaviour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1713-4423-4DD8-886B-E1271334D269}" type="datetime1">
              <a:rPr lang="en-GB" smtClean="0"/>
              <a:pPr/>
              <a:t>20/11/2022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71" y="1715094"/>
            <a:ext cx="4458071" cy="4876800"/>
          </a:xfrm>
          <a:prstGeom prst="rect">
            <a:avLst/>
          </a:prstGeom>
        </p:spPr>
        <p:txBody>
          <a:bodyPr>
            <a:noAutofit/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2800" b="0" i="0">
                <a:solidFill>
                  <a:srgbClr val="003366"/>
                </a:solidFill>
                <a:latin typeface="+mn-lt"/>
                <a:ea typeface="MS PGothic" charset="0"/>
                <a:cs typeface="MS PGothic" charset="0"/>
              </a:defRPr>
            </a:lvl1pPr>
            <a:lvl2pPr marL="1146175" indent="-473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0000"/>
              </a:buClr>
              <a:buSzPct val="80000"/>
              <a:buFont typeface="Arial"/>
              <a:buChar char="•"/>
              <a:defRPr sz="2400" b="0" i="0">
                <a:solidFill>
                  <a:srgbClr val="003366"/>
                </a:solidFill>
                <a:latin typeface="+mn-lt"/>
                <a:ea typeface="MS PGothic" charset="0"/>
                <a:cs typeface="MS PGothic" charset="0"/>
              </a:defRPr>
            </a:lvl2pPr>
            <a:lvl3pPr marL="23272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2632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Tx/>
              <a:buChar char="–"/>
              <a:defRPr sz="1800" b="0" i="0" baseline="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30511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0" i="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3508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6pPr>
            <a:lvl7pPr marL="396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7pPr>
            <a:lvl8pPr marL="44227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8pPr>
            <a:lvl9pPr marL="4879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GB" sz="2400" b="1" dirty="0"/>
              <a:t>Decision Node</a:t>
            </a:r>
          </a:p>
          <a:p>
            <a:pPr lvl="1">
              <a:buFont typeface="Symbol" charset="2"/>
              <a:buChar char="¨"/>
              <a:defRPr/>
            </a:pPr>
            <a:r>
              <a:rPr lang="en-GB" sz="2000" i="1" dirty="0"/>
              <a:t>Single</a:t>
            </a:r>
            <a:r>
              <a:rPr lang="en-GB" sz="2000" dirty="0"/>
              <a:t> incoming flow</a:t>
            </a:r>
          </a:p>
          <a:p>
            <a:pPr lvl="1">
              <a:buFont typeface="Symbol" charset="2"/>
              <a:buChar char="¨"/>
              <a:defRPr/>
            </a:pPr>
            <a:r>
              <a:rPr lang="en-GB" sz="2000" dirty="0"/>
              <a:t>Several </a:t>
            </a:r>
            <a:r>
              <a:rPr lang="en-GB" sz="2000" i="1" dirty="0"/>
              <a:t>guarded</a:t>
            </a:r>
            <a:r>
              <a:rPr lang="en-GB" sz="2000" dirty="0"/>
              <a:t> output flows</a:t>
            </a:r>
          </a:p>
          <a:p>
            <a:pPr lvl="1">
              <a:buFont typeface="Symbol" charset="2"/>
              <a:buChar char="¨"/>
              <a:defRPr/>
            </a:pPr>
            <a:r>
              <a:rPr lang="en-GB" sz="2000" b="1" dirty="0"/>
              <a:t>Guard</a:t>
            </a:r>
            <a:r>
              <a:rPr lang="en-GB" sz="2000" dirty="0"/>
              <a:t>: Boolean condition placed inside square brackets</a:t>
            </a:r>
          </a:p>
          <a:p>
            <a:pPr lvl="1">
              <a:buFont typeface="Symbol" charset="2"/>
              <a:buChar char="¨"/>
              <a:defRPr/>
            </a:pPr>
            <a:r>
              <a:rPr lang="en-GB" sz="2000" b="1" dirty="0"/>
              <a:t>[else] </a:t>
            </a:r>
            <a:r>
              <a:rPr lang="en-GB" sz="2000" dirty="0"/>
              <a:t>means all other conditions failed</a:t>
            </a:r>
          </a:p>
          <a:p>
            <a:pPr>
              <a:defRPr/>
            </a:pPr>
            <a:r>
              <a:rPr lang="en-GB" sz="2400" b="1" dirty="0"/>
              <a:t>Merge Node</a:t>
            </a:r>
          </a:p>
          <a:p>
            <a:pPr lvl="1">
              <a:buFont typeface="Symbol" charset="2"/>
              <a:buChar char="¨"/>
              <a:defRPr/>
            </a:pPr>
            <a:r>
              <a:rPr lang="en-GB" sz="2000" i="1" dirty="0"/>
              <a:t>Many</a:t>
            </a:r>
            <a:r>
              <a:rPr lang="en-GB" sz="2000" dirty="0"/>
              <a:t> incoming flows, </a:t>
            </a:r>
            <a:r>
              <a:rPr lang="en-GB" sz="2000" i="1" dirty="0"/>
              <a:t>one</a:t>
            </a:r>
            <a:r>
              <a:rPr lang="en-GB" sz="2000" dirty="0"/>
              <a:t> output flow</a:t>
            </a:r>
          </a:p>
          <a:p>
            <a:pPr lvl="1">
              <a:buFont typeface="Symbol" charset="2"/>
              <a:buChar char="¨"/>
              <a:defRPr/>
            </a:pPr>
            <a:r>
              <a:rPr lang="en-GB" sz="2000" dirty="0"/>
              <a:t>End of conditional behaviour</a:t>
            </a: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6284640" y="2767608"/>
            <a:ext cx="13716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441879" y="2746013"/>
            <a:ext cx="804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Action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6970440" y="322480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802734" y="3529608"/>
            <a:ext cx="320106" cy="3048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6132240" y="368200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7122840" y="368200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6132240" y="368200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7808640" y="368200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5522640" y="3986808"/>
            <a:ext cx="13716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598840" y="3967767"/>
            <a:ext cx="1143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Action</a:t>
            </a:r>
          </a:p>
        </p:txBody>
      </p:sp>
      <p:sp>
        <p:nvSpPr>
          <p:cNvPr id="16" name="AutoShape 12"/>
          <p:cNvSpPr>
            <a:spLocks noChangeArrowheads="1"/>
          </p:cNvSpPr>
          <p:nvPr/>
        </p:nvSpPr>
        <p:spPr bwMode="auto">
          <a:xfrm>
            <a:off x="7199040" y="3986808"/>
            <a:ext cx="13716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7396719" y="3970138"/>
            <a:ext cx="804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Action</a:t>
            </a: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6132240" y="444400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7808640" y="444400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6818040" y="4596408"/>
            <a:ext cx="304800" cy="3048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6132240" y="474880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>
            <a:off x="7122840" y="474880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5675040" y="3224808"/>
            <a:ext cx="4841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[if]</a:t>
            </a: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7427640" y="3224808"/>
            <a:ext cx="7540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[else]</a:t>
            </a: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6970440" y="490120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62637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</p:bldLst>
  </p:timing>
</p:sld>
</file>

<file path=ppt/theme/theme1.xml><?xml version="1.0" encoding="utf-8"?>
<a:theme xmlns:a="http://schemas.openxmlformats.org/drawingml/2006/main" name="NSIA Presentation Template">
  <a:themeElements>
    <a:clrScheme name="NSIA Presentatio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NSIA Presentatio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SIA Presentation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E:\Program Files\Microsoft Office\Templates\NSIA Presentation Template.pot</Template>
  <TotalTime>5429</TotalTime>
  <Words>1130</Words>
  <Application>Microsoft Office PowerPoint</Application>
  <PresentationFormat>On-screen Show (4:3)</PresentationFormat>
  <Paragraphs>296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CG Times</vt:lpstr>
      <vt:lpstr>Arial</vt:lpstr>
      <vt:lpstr>Calibri</vt:lpstr>
      <vt:lpstr>Cambria</vt:lpstr>
      <vt:lpstr>Open Sans</vt:lpstr>
      <vt:lpstr>Symbol</vt:lpstr>
      <vt:lpstr>Tahoma</vt:lpstr>
      <vt:lpstr>Times New Roman</vt:lpstr>
      <vt:lpstr>Wingdings</vt:lpstr>
      <vt:lpstr>NSIA Presentation Template</vt:lpstr>
      <vt:lpstr>DATA MODELLING, MANAGEMENT AND GOVERNANCE CIS108-6</vt:lpstr>
      <vt:lpstr>UML Main Literature</vt:lpstr>
      <vt:lpstr>UML diagrams</vt:lpstr>
      <vt:lpstr>Activity Diagrams</vt:lpstr>
      <vt:lpstr>Activity Diagrams</vt:lpstr>
      <vt:lpstr>Activity Diagrams</vt:lpstr>
      <vt:lpstr>Example: How to Build a House</vt:lpstr>
      <vt:lpstr>Actions and Control Flow</vt:lpstr>
      <vt:lpstr>Conditional Behaviour</vt:lpstr>
      <vt:lpstr>Merge Nodes</vt:lpstr>
      <vt:lpstr>Decision and  Merge Nodes</vt:lpstr>
      <vt:lpstr>Parallel Activation: Fork</vt:lpstr>
      <vt:lpstr>Parallel Action: Join</vt:lpstr>
      <vt:lpstr>Parallel Action</vt:lpstr>
      <vt:lpstr>Join Specification</vt:lpstr>
      <vt:lpstr>Start Node</vt:lpstr>
      <vt:lpstr>Activity and Flow Final</vt:lpstr>
      <vt:lpstr>Flow Final</vt:lpstr>
      <vt:lpstr>Control Flow</vt:lpstr>
      <vt:lpstr>Partitions</vt:lpstr>
      <vt:lpstr>Signals</vt:lpstr>
      <vt:lpstr>Signals Example</vt:lpstr>
      <vt:lpstr>Sending Signals, Time Outs</vt:lpstr>
      <vt:lpstr>Objects</vt:lpstr>
      <vt:lpstr>A full Example</vt:lpstr>
      <vt:lpstr>Steps to develop Activity Diagrams</vt:lpstr>
      <vt:lpstr>example</vt:lpstr>
      <vt:lpstr>Homework</vt:lpstr>
      <vt:lpstr>Some Homework</vt:lpstr>
      <vt:lpstr>Exercise 1</vt:lpstr>
      <vt:lpstr>Exercise 2</vt:lpstr>
      <vt:lpstr>Authenticate Use Case</vt:lpstr>
      <vt:lpstr>Authenticate Use Case</vt:lpstr>
      <vt:lpstr>Exercise 2</vt:lpstr>
      <vt:lpstr>Authenticate Use Case</vt:lpstr>
      <vt:lpstr>Authenticate Use Case</vt:lpstr>
      <vt:lpstr>Authenticate Activity Diagram</vt:lpstr>
    </vt:vector>
  </TitlesOfParts>
  <Company>University of Bedfordshire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Modelling and Management</dc:title>
  <dc:creator>Ingo Frommholz</dc:creator>
  <cp:lastModifiedBy>Gangmin Li</cp:lastModifiedBy>
  <cp:revision>368</cp:revision>
  <cp:lastPrinted>2002-04-12T08:30:10Z</cp:lastPrinted>
  <dcterms:created xsi:type="dcterms:W3CDTF">2002-04-12T08:02:31Z</dcterms:created>
  <dcterms:modified xsi:type="dcterms:W3CDTF">2022-11-20T12:25:48Z</dcterms:modified>
</cp:coreProperties>
</file>