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50"/>
  </p:notesMasterIdLst>
  <p:handoutMasterIdLst>
    <p:handoutMasterId r:id="rId51"/>
  </p:handoutMasterIdLst>
  <p:sldIdLst>
    <p:sldId id="415" r:id="rId2"/>
    <p:sldId id="499" r:id="rId3"/>
    <p:sldId id="494" r:id="rId4"/>
    <p:sldId id="529" r:id="rId5"/>
    <p:sldId id="452" r:id="rId6"/>
    <p:sldId id="453" r:id="rId7"/>
    <p:sldId id="454" r:id="rId8"/>
    <p:sldId id="459" r:id="rId9"/>
    <p:sldId id="455" r:id="rId10"/>
    <p:sldId id="457" r:id="rId11"/>
    <p:sldId id="458" r:id="rId12"/>
    <p:sldId id="451" r:id="rId13"/>
    <p:sldId id="460" r:id="rId14"/>
    <p:sldId id="538" r:id="rId15"/>
    <p:sldId id="461" r:id="rId16"/>
    <p:sldId id="530" r:id="rId17"/>
    <p:sldId id="531" r:id="rId18"/>
    <p:sldId id="463" r:id="rId19"/>
    <p:sldId id="532" r:id="rId20"/>
    <p:sldId id="464" r:id="rId21"/>
    <p:sldId id="465" r:id="rId22"/>
    <p:sldId id="466" r:id="rId23"/>
    <p:sldId id="467" r:id="rId24"/>
    <p:sldId id="468" r:id="rId25"/>
    <p:sldId id="469" r:id="rId26"/>
    <p:sldId id="470" r:id="rId27"/>
    <p:sldId id="471" r:id="rId28"/>
    <p:sldId id="533" r:id="rId29"/>
    <p:sldId id="535" r:id="rId30"/>
    <p:sldId id="472" r:id="rId31"/>
    <p:sldId id="473" r:id="rId32"/>
    <p:sldId id="474" r:id="rId33"/>
    <p:sldId id="536" r:id="rId34"/>
    <p:sldId id="537" r:id="rId35"/>
    <p:sldId id="475" r:id="rId36"/>
    <p:sldId id="476" r:id="rId37"/>
    <p:sldId id="477" r:id="rId38"/>
    <p:sldId id="478" r:id="rId39"/>
    <p:sldId id="479" r:id="rId40"/>
    <p:sldId id="493" r:id="rId41"/>
    <p:sldId id="480" r:id="rId42"/>
    <p:sldId id="481" r:id="rId43"/>
    <p:sldId id="482" r:id="rId44"/>
    <p:sldId id="483" r:id="rId45"/>
    <p:sldId id="484" r:id="rId46"/>
    <p:sldId id="485" r:id="rId47"/>
    <p:sldId id="486" r:id="rId48"/>
    <p:sldId id="487" r:id="rId49"/>
  </p:sldIdLst>
  <p:sldSz cx="9144000" cy="6858000" type="screen4x3"/>
  <p:notesSz cx="6888163" cy="9623425"/>
  <p:defaultTextStyle>
    <a:defPPr>
      <a:defRPr lang="en-US"/>
    </a:defPPr>
    <a:lvl1pPr algn="l" rtl="0" fontAlgn="base">
      <a:spcBef>
        <a:spcPct val="0"/>
      </a:spcBef>
      <a:spcAft>
        <a:spcPct val="0"/>
      </a:spcAft>
      <a:defRPr sz="2200" b="1" kern="1200">
        <a:solidFill>
          <a:schemeClr val="tx1"/>
        </a:solidFill>
        <a:latin typeface="Tahoma" charset="0"/>
        <a:ea typeface="MS PGothic" charset="0"/>
        <a:cs typeface="Arial" charset="0"/>
      </a:defRPr>
    </a:lvl1pPr>
    <a:lvl2pPr marL="457200" algn="l" rtl="0" fontAlgn="base">
      <a:spcBef>
        <a:spcPct val="0"/>
      </a:spcBef>
      <a:spcAft>
        <a:spcPct val="0"/>
      </a:spcAft>
      <a:defRPr sz="2200" b="1" kern="1200">
        <a:solidFill>
          <a:schemeClr val="tx1"/>
        </a:solidFill>
        <a:latin typeface="Tahoma" charset="0"/>
        <a:ea typeface="MS PGothic" charset="0"/>
        <a:cs typeface="Arial" charset="0"/>
      </a:defRPr>
    </a:lvl2pPr>
    <a:lvl3pPr marL="914400" algn="l" rtl="0" fontAlgn="base">
      <a:spcBef>
        <a:spcPct val="0"/>
      </a:spcBef>
      <a:spcAft>
        <a:spcPct val="0"/>
      </a:spcAft>
      <a:defRPr sz="2200" b="1" kern="1200">
        <a:solidFill>
          <a:schemeClr val="tx1"/>
        </a:solidFill>
        <a:latin typeface="Tahoma" charset="0"/>
        <a:ea typeface="MS PGothic" charset="0"/>
        <a:cs typeface="Arial" charset="0"/>
      </a:defRPr>
    </a:lvl3pPr>
    <a:lvl4pPr marL="1371600" algn="l" rtl="0" fontAlgn="base">
      <a:spcBef>
        <a:spcPct val="0"/>
      </a:spcBef>
      <a:spcAft>
        <a:spcPct val="0"/>
      </a:spcAft>
      <a:defRPr sz="2200" b="1" kern="1200">
        <a:solidFill>
          <a:schemeClr val="tx1"/>
        </a:solidFill>
        <a:latin typeface="Tahoma" charset="0"/>
        <a:ea typeface="MS PGothic" charset="0"/>
        <a:cs typeface="Arial" charset="0"/>
      </a:defRPr>
    </a:lvl4pPr>
    <a:lvl5pPr marL="1828800" algn="l" rtl="0" fontAlgn="base">
      <a:spcBef>
        <a:spcPct val="0"/>
      </a:spcBef>
      <a:spcAft>
        <a:spcPct val="0"/>
      </a:spcAft>
      <a:defRPr sz="2200" b="1" kern="1200">
        <a:solidFill>
          <a:schemeClr val="tx1"/>
        </a:solidFill>
        <a:latin typeface="Tahoma" charset="0"/>
        <a:ea typeface="MS PGothic" charset="0"/>
        <a:cs typeface="Arial" charset="0"/>
      </a:defRPr>
    </a:lvl5pPr>
    <a:lvl6pPr marL="2286000" algn="l" defTabSz="457200" rtl="0" eaLnBrk="1" latinLnBrk="0" hangingPunct="1">
      <a:defRPr sz="2200" b="1" kern="1200">
        <a:solidFill>
          <a:schemeClr val="tx1"/>
        </a:solidFill>
        <a:latin typeface="Tahoma" charset="0"/>
        <a:ea typeface="MS PGothic" charset="0"/>
        <a:cs typeface="Arial" charset="0"/>
      </a:defRPr>
    </a:lvl6pPr>
    <a:lvl7pPr marL="2743200" algn="l" defTabSz="457200" rtl="0" eaLnBrk="1" latinLnBrk="0" hangingPunct="1">
      <a:defRPr sz="2200" b="1" kern="1200">
        <a:solidFill>
          <a:schemeClr val="tx1"/>
        </a:solidFill>
        <a:latin typeface="Tahoma" charset="0"/>
        <a:ea typeface="MS PGothic" charset="0"/>
        <a:cs typeface="Arial" charset="0"/>
      </a:defRPr>
    </a:lvl7pPr>
    <a:lvl8pPr marL="3200400" algn="l" defTabSz="457200" rtl="0" eaLnBrk="1" latinLnBrk="0" hangingPunct="1">
      <a:defRPr sz="2200" b="1" kern="1200">
        <a:solidFill>
          <a:schemeClr val="tx1"/>
        </a:solidFill>
        <a:latin typeface="Tahoma" charset="0"/>
        <a:ea typeface="MS PGothic" charset="0"/>
        <a:cs typeface="Arial" charset="0"/>
      </a:defRPr>
    </a:lvl8pPr>
    <a:lvl9pPr marL="3657600" algn="l" defTabSz="457200" rtl="0" eaLnBrk="1" latinLnBrk="0" hangingPunct="1">
      <a:defRPr sz="2200" b="1" kern="1200">
        <a:solidFill>
          <a:schemeClr val="tx1"/>
        </a:solidFill>
        <a:latin typeface="Tahoma" charset="0"/>
        <a:ea typeface="MS PGothic" charset="0"/>
        <a:cs typeface="Arial" charset="0"/>
      </a:defRPr>
    </a:lvl9pPr>
  </p:defaultTextStyle>
  <p:extLst>
    <p:ext uri="{521415D9-36F7-43E2-AB2F-B90AF26B5E84}">
      <p14:sectionLst xmlns:p14="http://schemas.microsoft.com/office/powerpoint/2010/main">
        <p14:section name="Default Section" id="{49DF9A5C-985C-634A-8437-E3F7D5BA7C0D}">
          <p14:sldIdLst>
            <p14:sldId id="415"/>
            <p14:sldId id="499"/>
            <p14:sldId id="494"/>
            <p14:sldId id="529"/>
            <p14:sldId id="452"/>
            <p14:sldId id="453"/>
            <p14:sldId id="454"/>
            <p14:sldId id="459"/>
            <p14:sldId id="455"/>
            <p14:sldId id="457"/>
            <p14:sldId id="458"/>
            <p14:sldId id="451"/>
            <p14:sldId id="460"/>
            <p14:sldId id="538"/>
            <p14:sldId id="461"/>
            <p14:sldId id="530"/>
            <p14:sldId id="531"/>
            <p14:sldId id="463"/>
            <p14:sldId id="532"/>
            <p14:sldId id="464"/>
            <p14:sldId id="465"/>
            <p14:sldId id="466"/>
            <p14:sldId id="467"/>
            <p14:sldId id="468"/>
            <p14:sldId id="469"/>
            <p14:sldId id="470"/>
            <p14:sldId id="471"/>
            <p14:sldId id="533"/>
            <p14:sldId id="535"/>
            <p14:sldId id="472"/>
            <p14:sldId id="473"/>
            <p14:sldId id="474"/>
            <p14:sldId id="536"/>
            <p14:sldId id="537"/>
            <p14:sldId id="475"/>
            <p14:sldId id="476"/>
            <p14:sldId id="477"/>
            <p14:sldId id="478"/>
            <p14:sldId id="479"/>
            <p14:sldId id="493"/>
            <p14:sldId id="480"/>
            <p14:sldId id="481"/>
            <p14:sldId id="482"/>
            <p14:sldId id="483"/>
            <p14:sldId id="484"/>
            <p14:sldId id="485"/>
            <p14:sldId id="486"/>
            <p14:sldId id="48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80000"/>
    <a:srgbClr val="F8F8F8"/>
    <a:srgbClr val="EAEAEA"/>
    <a:srgbClr val="5F5F5F"/>
    <a:srgbClr val="003366"/>
    <a:srgbClr val="B2B2B2"/>
    <a:srgbClr val="DDDDDD"/>
    <a:srgbClr val="A36F5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3"/>
    <p:restoredTop sz="86395" autoAdjust="0"/>
  </p:normalViewPr>
  <p:slideViewPr>
    <p:cSldViewPr>
      <p:cViewPr varScale="1">
        <p:scale>
          <a:sx n="92" d="100"/>
          <a:sy n="92" d="100"/>
        </p:scale>
        <p:origin x="189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7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a:p>
        </p:txBody>
      </p:sp>
      <p:sp>
        <p:nvSpPr>
          <p:cNvPr id="53251" name="Rectangle 3"/>
          <p:cNvSpPr>
            <a:spLocks noGrp="1" noChangeArrowheads="1"/>
          </p:cNvSpPr>
          <p:nvPr>
            <p:ph type="dt" sz="quarter" idx="1"/>
          </p:nvPr>
        </p:nvSpPr>
        <p:spPr bwMode="auto">
          <a:xfrm>
            <a:off x="3903663"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Times New Roman" charset="0"/>
                <a:ea typeface="ＭＳ Ｐゴシック" charset="-128"/>
                <a:cs typeface="+mn-cs"/>
              </a:defRPr>
            </a:lvl1pPr>
          </a:lstStyle>
          <a:p>
            <a:pPr>
              <a:defRPr/>
            </a:pPr>
            <a:endParaRPr lang="en-US"/>
          </a:p>
        </p:txBody>
      </p:sp>
      <p:sp>
        <p:nvSpPr>
          <p:cNvPr id="53252" name="Rectangle 4"/>
          <p:cNvSpPr>
            <a:spLocks noGrp="1" noChangeArrowheads="1"/>
          </p:cNvSpPr>
          <p:nvPr>
            <p:ph type="ftr" sz="quarter" idx="2"/>
          </p:nvPr>
        </p:nvSpPr>
        <p:spPr bwMode="auto">
          <a:xfrm>
            <a:off x="0"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a:p>
        </p:txBody>
      </p:sp>
      <p:sp>
        <p:nvSpPr>
          <p:cNvPr id="53253" name="Rectangle 5"/>
          <p:cNvSpPr>
            <a:spLocks noGrp="1" noChangeArrowheads="1"/>
          </p:cNvSpPr>
          <p:nvPr>
            <p:ph type="sldNum" sz="quarter" idx="3"/>
          </p:nvPr>
        </p:nvSpPr>
        <p:spPr bwMode="auto">
          <a:xfrm>
            <a:off x="3903663"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atin typeface="Times New Roman" charset="0"/>
                <a:cs typeface="MS PGothic" charset="0"/>
              </a:defRPr>
            </a:lvl1pPr>
          </a:lstStyle>
          <a:p>
            <a:fld id="{1F25CC0F-C6C5-F54A-B594-6A424CB9F11F}" type="slidenum">
              <a:rPr lang="en-US"/>
              <a:pPr/>
              <a:t>‹#›</a:t>
            </a:fld>
            <a:endParaRPr lang="en-US"/>
          </a:p>
        </p:txBody>
      </p:sp>
    </p:spTree>
    <p:extLst>
      <p:ext uri="{BB962C8B-B14F-4D97-AF65-F5344CB8AC3E}">
        <p14:creationId xmlns:p14="http://schemas.microsoft.com/office/powerpoint/2010/main" val="23493378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a:p>
        </p:txBody>
      </p:sp>
      <p:sp>
        <p:nvSpPr>
          <p:cNvPr id="49155" name="Rectangle 3"/>
          <p:cNvSpPr>
            <a:spLocks noGrp="1" noChangeArrowheads="1"/>
          </p:cNvSpPr>
          <p:nvPr>
            <p:ph type="dt" idx="1"/>
          </p:nvPr>
        </p:nvSpPr>
        <p:spPr bwMode="auto">
          <a:xfrm>
            <a:off x="3903663"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Times New Roman" charset="0"/>
                <a:ea typeface="ＭＳ Ｐゴシック" charset="-128"/>
                <a:cs typeface="+mn-cs"/>
              </a:defRPr>
            </a:lvl1pPr>
          </a:lstStyle>
          <a:p>
            <a:pPr>
              <a:defRPr/>
            </a:pPr>
            <a:endParaRPr lang="en-US"/>
          </a:p>
        </p:txBody>
      </p:sp>
      <p:sp>
        <p:nvSpPr>
          <p:cNvPr id="41988" name="Rectangle 4"/>
          <p:cNvSpPr>
            <a:spLocks noGrp="1" noRot="1" noChangeAspect="1" noChangeArrowheads="1" noTextEdit="1"/>
          </p:cNvSpPr>
          <p:nvPr>
            <p:ph type="sldImg" idx="2"/>
          </p:nvPr>
        </p:nvSpPr>
        <p:spPr bwMode="auto">
          <a:xfrm>
            <a:off x="1038225" y="722313"/>
            <a:ext cx="4811713" cy="3608387"/>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9157" name="Rectangle 5"/>
          <p:cNvSpPr>
            <a:spLocks noGrp="1" noChangeArrowheads="1"/>
          </p:cNvSpPr>
          <p:nvPr>
            <p:ph type="body" sz="quarter" idx="3"/>
          </p:nvPr>
        </p:nvSpPr>
        <p:spPr bwMode="auto">
          <a:xfrm>
            <a:off x="917575" y="4570413"/>
            <a:ext cx="5053013" cy="4330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a:p>
        </p:txBody>
      </p:sp>
      <p:sp>
        <p:nvSpPr>
          <p:cNvPr id="49159" name="Rectangle 7"/>
          <p:cNvSpPr>
            <a:spLocks noGrp="1" noChangeArrowheads="1"/>
          </p:cNvSpPr>
          <p:nvPr>
            <p:ph type="sldNum" sz="quarter" idx="5"/>
          </p:nvPr>
        </p:nvSpPr>
        <p:spPr bwMode="auto">
          <a:xfrm>
            <a:off x="3903663"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atin typeface="Times New Roman" charset="0"/>
                <a:cs typeface="MS PGothic" charset="0"/>
              </a:defRPr>
            </a:lvl1pPr>
          </a:lstStyle>
          <a:p>
            <a:fld id="{17D15620-AC43-9845-8CA2-C88CF00DA762}" type="slidenum">
              <a:rPr lang="en-US"/>
              <a:pPr/>
              <a:t>‹#›</a:t>
            </a:fld>
            <a:endParaRPr lang="en-US"/>
          </a:p>
        </p:txBody>
      </p:sp>
    </p:spTree>
    <p:extLst>
      <p:ext uri="{BB962C8B-B14F-4D97-AF65-F5344CB8AC3E}">
        <p14:creationId xmlns:p14="http://schemas.microsoft.com/office/powerpoint/2010/main" val="295134164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2pPr>
    <a:lvl3pPr marL="9144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3pPr>
    <a:lvl4pPr marL="13716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4pPr>
    <a:lvl5pPr marL="18288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2</a:t>
            </a:fld>
            <a:endParaRPr lang="en-US"/>
          </a:p>
        </p:txBody>
      </p:sp>
    </p:spTree>
    <p:extLst>
      <p:ext uri="{BB962C8B-B14F-4D97-AF65-F5344CB8AC3E}">
        <p14:creationId xmlns:p14="http://schemas.microsoft.com/office/powerpoint/2010/main" val="3169965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840111"/>
            <a:ext cx="7772400" cy="1470025"/>
          </a:xfrm>
        </p:spPr>
        <p:txBody>
          <a:bodyPr/>
          <a:lstStyle>
            <a:lvl1pPr algn="ctr">
              <a:defRPr sz="4000"/>
            </a:lvl1pPr>
          </a:lstStyle>
          <a:p>
            <a:r>
              <a:rPr lang="en-GB" dirty="0"/>
              <a:t>Click to edit Master title style</a:t>
            </a:r>
            <a:endParaRPr lang="en-US" dirty="0"/>
          </a:p>
        </p:txBody>
      </p:sp>
      <p:sp>
        <p:nvSpPr>
          <p:cNvPr id="3" name="Subtitle 2"/>
          <p:cNvSpPr>
            <a:spLocks noGrp="1"/>
          </p:cNvSpPr>
          <p:nvPr>
            <p:ph type="subTitle" idx="1"/>
          </p:nvPr>
        </p:nvSpPr>
        <p:spPr>
          <a:xfrm>
            <a:off x="1371600" y="3645024"/>
            <a:ext cx="6400800" cy="1415008"/>
          </a:xfrm>
        </p:spPr>
        <p:txBody>
          <a:bodyPr/>
          <a:lstStyle>
            <a:lvl1pPr marL="0" indent="0" algn="ctr">
              <a:buNone/>
              <a:defRPr b="1" i="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dirty="0"/>
              <a:t>Click to edit Master subtitle style</a:t>
            </a:r>
            <a:endParaRPr lang="en-US" dirty="0"/>
          </a:p>
        </p:txBody>
      </p:sp>
      <p:sp>
        <p:nvSpPr>
          <p:cNvPr id="10" name="TextBox 9"/>
          <p:cNvSpPr txBox="1"/>
          <p:nvPr userDrawn="1"/>
        </p:nvSpPr>
        <p:spPr>
          <a:xfrm>
            <a:off x="2771800" y="5877272"/>
            <a:ext cx="4032448" cy="400110"/>
          </a:xfrm>
          <a:prstGeom prst="rect">
            <a:avLst/>
          </a:prstGeom>
          <a:noFill/>
        </p:spPr>
        <p:txBody>
          <a:bodyPr wrap="square" rtlCol="0">
            <a:spAutoFit/>
          </a:bodyPr>
          <a:lstStyle/>
          <a:p>
            <a:pPr algn="ctr"/>
            <a:r>
              <a:rPr lang="en-US" sz="2000" b="0" i="0" baseline="0" dirty="0">
                <a:solidFill>
                  <a:srgbClr val="003366"/>
                </a:solidFill>
                <a:latin typeface="+mn-lt"/>
              </a:rPr>
              <a:t>Thanks to: Ingo Frommholz</a:t>
            </a:r>
          </a:p>
        </p:txBody>
      </p:sp>
    </p:spTree>
    <p:extLst>
      <p:ext uri="{BB962C8B-B14F-4D97-AF65-F5344CB8AC3E}">
        <p14:creationId xmlns:p14="http://schemas.microsoft.com/office/powerpoint/2010/main" val="1802038524"/>
      </p:ext>
    </p:extLst>
  </p:cSld>
  <p:clrMapOvr>
    <a:masterClrMapping/>
  </p:clrMapOvr>
  <p:transition spd="slow">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35696" y="477644"/>
            <a:ext cx="7010400" cy="685800"/>
          </a:xfrm>
        </p:spPr>
        <p:txBody>
          <a:bodyPr/>
          <a:lstStyle/>
          <a:p>
            <a:r>
              <a:rPr lang="en-GB"/>
              <a:t>Click to edit Master title style</a:t>
            </a:r>
            <a:endParaRPr lang="en-US"/>
          </a:p>
        </p:txBody>
      </p:sp>
      <p:sp>
        <p:nvSpPr>
          <p:cNvPr id="3" name="Content Placeholder 2"/>
          <p:cNvSpPr>
            <a:spLocks noGrp="1"/>
          </p:cNvSpPr>
          <p:nvPr>
            <p:ph idx="1"/>
          </p:nvPr>
        </p:nvSpPr>
        <p:spPr>
          <a:xfrm>
            <a:off x="467544" y="1556792"/>
            <a:ext cx="8424936" cy="4680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Line 24"/>
          <p:cNvSpPr>
            <a:spLocks noChangeShapeType="1"/>
          </p:cNvSpPr>
          <p:nvPr userDrawn="1"/>
        </p:nvSpPr>
        <p:spPr bwMode="auto">
          <a:xfrm>
            <a:off x="3066256" y="1268760"/>
            <a:ext cx="5943600" cy="0"/>
          </a:xfrm>
          <a:prstGeom prst="line">
            <a:avLst/>
          </a:prstGeom>
          <a:noFill/>
          <a:ln w="9525">
            <a:solidFill>
              <a:srgbClr val="A80000"/>
            </a:solidFill>
            <a:round/>
            <a:headEnd/>
            <a:tailEnd/>
          </a:ln>
          <a:effectLst/>
        </p:spPr>
        <p:txBody>
          <a:bodyPr wrap="none" anchor="ctr"/>
          <a:lstStyle/>
          <a:p>
            <a:pPr algn="ctr" eaLnBrk="0" hangingPunct="0">
              <a:defRPr/>
            </a:pPr>
            <a:endParaRPr lang="en-US">
              <a:ea typeface="+mn-ea"/>
              <a:cs typeface="+mn-cs"/>
            </a:endParaRPr>
          </a:p>
        </p:txBody>
      </p:sp>
      <p:sp>
        <p:nvSpPr>
          <p:cNvPr id="11" name="Text Box 27"/>
          <p:cNvSpPr txBox="1">
            <a:spLocks noChangeArrowheads="1"/>
          </p:cNvSpPr>
          <p:nvPr userDrawn="1"/>
        </p:nvSpPr>
        <p:spPr bwMode="auto">
          <a:xfrm>
            <a:off x="7131981" y="188640"/>
            <a:ext cx="1639167" cy="276999"/>
          </a:xfrm>
          <a:prstGeom prst="rect">
            <a:avLst/>
          </a:prstGeom>
          <a:noFill/>
          <a:ln w="9525">
            <a:noFill/>
            <a:miter lim="800000"/>
            <a:headEnd/>
            <a:tailEnd/>
          </a:ln>
          <a:effectLst/>
        </p:spPr>
        <p:txBody>
          <a:bodyPr wrap="none">
            <a:spAutoFit/>
          </a:bodyPr>
          <a:lstStyle>
            <a:lvl1pPr algn="ctr" eaLnBrk="0" hangingPunct="0">
              <a:defRPr sz="2200" b="1">
                <a:solidFill>
                  <a:schemeClr val="tx1"/>
                </a:solidFill>
                <a:latin typeface="Tahoma" charset="0"/>
                <a:ea typeface="MS PGothic" charset="0"/>
                <a:cs typeface="MS PGothic" charset="0"/>
              </a:defRPr>
            </a:lvl1pPr>
            <a:lvl2pPr marL="742950" indent="-285750" algn="ctr" eaLnBrk="0" hangingPunct="0">
              <a:defRPr sz="2200" b="1">
                <a:solidFill>
                  <a:schemeClr val="tx1"/>
                </a:solidFill>
                <a:latin typeface="Tahoma" charset="0"/>
                <a:ea typeface="MS PGothic" charset="0"/>
                <a:cs typeface="MS PGothic" charset="0"/>
              </a:defRPr>
            </a:lvl2pPr>
            <a:lvl3pPr marL="1143000" indent="-228600" algn="ctr" eaLnBrk="0" hangingPunct="0">
              <a:defRPr sz="2200" b="1">
                <a:solidFill>
                  <a:schemeClr val="tx1"/>
                </a:solidFill>
                <a:latin typeface="Tahoma" charset="0"/>
                <a:ea typeface="MS PGothic" charset="0"/>
                <a:cs typeface="MS PGothic" charset="0"/>
              </a:defRPr>
            </a:lvl3pPr>
            <a:lvl4pPr marL="1600200" indent="-228600" algn="ctr" eaLnBrk="0" hangingPunct="0">
              <a:defRPr sz="2200" b="1">
                <a:solidFill>
                  <a:schemeClr val="tx1"/>
                </a:solidFill>
                <a:latin typeface="Tahoma" charset="0"/>
                <a:ea typeface="MS PGothic" charset="0"/>
                <a:cs typeface="MS PGothic" charset="0"/>
              </a:defRPr>
            </a:lvl4pPr>
            <a:lvl5pPr marL="2057400" indent="-228600" algn="ctr" eaLnBrk="0" hangingPunct="0">
              <a:defRPr sz="2200" b="1">
                <a:solidFill>
                  <a:schemeClr val="tx1"/>
                </a:solidFill>
                <a:latin typeface="Tahoma" charset="0"/>
                <a:ea typeface="MS PGothic" charset="0"/>
                <a:cs typeface="MS PGothic" charset="0"/>
              </a:defRPr>
            </a:lvl5pPr>
            <a:lvl6pPr marL="25146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6pPr>
            <a:lvl7pPr marL="29718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7pPr>
            <a:lvl8pPr marL="34290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8pPr>
            <a:lvl9pPr marL="38862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9pPr>
          </a:lstStyle>
          <a:p>
            <a:pPr algn="r"/>
            <a:r>
              <a:rPr lang="en-US" sz="1200" dirty="0">
                <a:solidFill>
                  <a:srgbClr val="003366"/>
                </a:solidFill>
                <a:effectLst/>
                <a:latin typeface="+mj-lt"/>
              </a:rPr>
              <a:t>UML Class</a:t>
            </a:r>
            <a:r>
              <a:rPr lang="en-US" sz="1200" baseline="0" dirty="0">
                <a:solidFill>
                  <a:srgbClr val="003366"/>
                </a:solidFill>
                <a:effectLst/>
                <a:latin typeface="+mj-lt"/>
              </a:rPr>
              <a:t> Diagrams</a:t>
            </a:r>
            <a:r>
              <a:rPr lang="en-US" sz="1200" dirty="0">
                <a:solidFill>
                  <a:srgbClr val="003366"/>
                </a:solidFill>
                <a:effectLst/>
                <a:latin typeface="+mj-lt"/>
              </a:rPr>
              <a:t> </a:t>
            </a:r>
          </a:p>
        </p:txBody>
      </p:sp>
      <p:sp>
        <p:nvSpPr>
          <p:cNvPr id="7" name="TextBox 6">
            <a:extLst>
              <a:ext uri="{FF2B5EF4-FFF2-40B4-BE49-F238E27FC236}">
                <a16:creationId xmlns:a16="http://schemas.microsoft.com/office/drawing/2014/main" id="{216554FC-F163-4860-AB9D-2FB707D98836}"/>
              </a:ext>
            </a:extLst>
          </p:cNvPr>
          <p:cNvSpPr txBox="1"/>
          <p:nvPr userDrawn="1"/>
        </p:nvSpPr>
        <p:spPr>
          <a:xfrm>
            <a:off x="8495928" y="6337993"/>
            <a:ext cx="648072" cy="307777"/>
          </a:xfrm>
          <a:prstGeom prst="rect">
            <a:avLst/>
          </a:prstGeom>
          <a:noFill/>
        </p:spPr>
        <p:txBody>
          <a:bodyPr wrap="square" rtlCol="0">
            <a:spAutoFit/>
          </a:bodyPr>
          <a:lstStyle/>
          <a:p>
            <a:fld id="{67B7408A-06F3-45B8-8A3D-F8DCD05E984C}" type="slidenum">
              <a:rPr lang="en-GB" sz="1400" b="0" smtClean="0"/>
              <a:t>‹#›</a:t>
            </a:fld>
            <a:endParaRPr lang="en-GB" sz="1400" b="0" dirty="0"/>
          </a:p>
        </p:txBody>
      </p:sp>
    </p:spTree>
    <p:extLst>
      <p:ext uri="{BB962C8B-B14F-4D97-AF65-F5344CB8AC3E}">
        <p14:creationId xmlns:p14="http://schemas.microsoft.com/office/powerpoint/2010/main" val="3528553154"/>
      </p:ext>
    </p:extLst>
  </p:cSld>
  <p:clrMapOvr>
    <a:masterClrMapping/>
  </p:clrMapOvr>
  <p:transition spd="slow">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wrap="square" anchor="t"/>
          <a:lstStyle>
            <a:lvl1pPr algn="l">
              <a:defRPr sz="4000" b="1" cap="all">
                <a:effectLst/>
              </a:defRPr>
            </a:lvl1pPr>
          </a:lstStyle>
          <a:p>
            <a:r>
              <a:rPr lang="en-GB"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dirty="0"/>
              <a:t>Click to edit Master text styles</a:t>
            </a:r>
          </a:p>
        </p:txBody>
      </p:sp>
      <p:sp>
        <p:nvSpPr>
          <p:cNvPr id="5" name="Text Box 27"/>
          <p:cNvSpPr txBox="1">
            <a:spLocks noChangeArrowheads="1"/>
          </p:cNvSpPr>
          <p:nvPr userDrawn="1"/>
        </p:nvSpPr>
        <p:spPr bwMode="auto">
          <a:xfrm>
            <a:off x="6996826" y="260648"/>
            <a:ext cx="1639167" cy="276999"/>
          </a:xfrm>
          <a:prstGeom prst="rect">
            <a:avLst/>
          </a:prstGeom>
          <a:noFill/>
          <a:ln w="9525">
            <a:noFill/>
            <a:miter lim="800000"/>
            <a:headEnd/>
            <a:tailEnd/>
          </a:ln>
          <a:effectLst/>
        </p:spPr>
        <p:txBody>
          <a:bodyPr wrap="none">
            <a:spAutoFit/>
          </a:bodyPr>
          <a:lstStyle>
            <a:lvl1pPr algn="ctr" eaLnBrk="0" hangingPunct="0">
              <a:defRPr sz="2200" b="1">
                <a:solidFill>
                  <a:schemeClr val="tx1"/>
                </a:solidFill>
                <a:latin typeface="Tahoma" charset="0"/>
                <a:ea typeface="MS PGothic" charset="0"/>
                <a:cs typeface="MS PGothic" charset="0"/>
              </a:defRPr>
            </a:lvl1pPr>
            <a:lvl2pPr marL="742950" indent="-285750" algn="ctr" eaLnBrk="0" hangingPunct="0">
              <a:defRPr sz="2200" b="1">
                <a:solidFill>
                  <a:schemeClr val="tx1"/>
                </a:solidFill>
                <a:latin typeface="Tahoma" charset="0"/>
                <a:ea typeface="MS PGothic" charset="0"/>
                <a:cs typeface="MS PGothic" charset="0"/>
              </a:defRPr>
            </a:lvl2pPr>
            <a:lvl3pPr marL="1143000" indent="-228600" algn="ctr" eaLnBrk="0" hangingPunct="0">
              <a:defRPr sz="2200" b="1">
                <a:solidFill>
                  <a:schemeClr val="tx1"/>
                </a:solidFill>
                <a:latin typeface="Tahoma" charset="0"/>
                <a:ea typeface="MS PGothic" charset="0"/>
                <a:cs typeface="MS PGothic" charset="0"/>
              </a:defRPr>
            </a:lvl3pPr>
            <a:lvl4pPr marL="1600200" indent="-228600" algn="ctr" eaLnBrk="0" hangingPunct="0">
              <a:defRPr sz="2200" b="1">
                <a:solidFill>
                  <a:schemeClr val="tx1"/>
                </a:solidFill>
                <a:latin typeface="Tahoma" charset="0"/>
                <a:ea typeface="MS PGothic" charset="0"/>
                <a:cs typeface="MS PGothic" charset="0"/>
              </a:defRPr>
            </a:lvl4pPr>
            <a:lvl5pPr marL="2057400" indent="-228600" algn="ctr" eaLnBrk="0" hangingPunct="0">
              <a:defRPr sz="2200" b="1">
                <a:solidFill>
                  <a:schemeClr val="tx1"/>
                </a:solidFill>
                <a:latin typeface="Tahoma" charset="0"/>
                <a:ea typeface="MS PGothic" charset="0"/>
                <a:cs typeface="MS PGothic" charset="0"/>
              </a:defRPr>
            </a:lvl5pPr>
            <a:lvl6pPr marL="25146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6pPr>
            <a:lvl7pPr marL="29718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7pPr>
            <a:lvl8pPr marL="34290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8pPr>
            <a:lvl9pPr marL="38862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9pPr>
          </a:lstStyle>
          <a:p>
            <a:pPr algn="r"/>
            <a:r>
              <a:rPr lang="en-US" sz="1200" dirty="0">
                <a:solidFill>
                  <a:srgbClr val="003366"/>
                </a:solidFill>
                <a:effectLst/>
                <a:latin typeface="+mj-lt"/>
              </a:rPr>
              <a:t>UML Class</a:t>
            </a:r>
            <a:r>
              <a:rPr lang="en-US" sz="1200" baseline="0" dirty="0">
                <a:solidFill>
                  <a:srgbClr val="003366"/>
                </a:solidFill>
                <a:effectLst/>
                <a:latin typeface="+mj-lt"/>
              </a:rPr>
              <a:t> Diagrams</a:t>
            </a:r>
            <a:r>
              <a:rPr lang="en-US" sz="1200" dirty="0">
                <a:solidFill>
                  <a:srgbClr val="003366"/>
                </a:solidFill>
                <a:effectLst/>
                <a:latin typeface="+mj-lt"/>
              </a:rPr>
              <a:t> </a:t>
            </a:r>
          </a:p>
        </p:txBody>
      </p:sp>
    </p:spTree>
    <p:extLst>
      <p:ext uri="{BB962C8B-B14F-4D97-AF65-F5344CB8AC3E}">
        <p14:creationId xmlns:p14="http://schemas.microsoft.com/office/powerpoint/2010/main" val="1532392398"/>
      </p:ext>
    </p:extLst>
  </p:cSld>
  <p:clrMapOvr>
    <a:masterClrMapping/>
  </p:clrMapOvr>
  <p:transition spd="slow">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600200" y="1981200"/>
            <a:ext cx="34290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5181600" y="1981200"/>
            <a:ext cx="34290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Line 24"/>
          <p:cNvSpPr>
            <a:spLocks noChangeShapeType="1"/>
          </p:cNvSpPr>
          <p:nvPr userDrawn="1"/>
        </p:nvSpPr>
        <p:spPr bwMode="auto">
          <a:xfrm>
            <a:off x="3200400" y="1412776"/>
            <a:ext cx="5943600" cy="0"/>
          </a:xfrm>
          <a:prstGeom prst="line">
            <a:avLst/>
          </a:prstGeom>
          <a:noFill/>
          <a:ln w="9525">
            <a:solidFill>
              <a:srgbClr val="A80000"/>
            </a:solidFill>
            <a:round/>
            <a:headEnd/>
            <a:tailEnd/>
          </a:ln>
          <a:effectLst/>
        </p:spPr>
        <p:txBody>
          <a:bodyPr wrap="none" anchor="ctr"/>
          <a:lstStyle/>
          <a:p>
            <a:pPr algn="ctr" eaLnBrk="0" hangingPunct="0">
              <a:defRPr/>
            </a:pPr>
            <a:endParaRPr lang="en-US">
              <a:ea typeface="+mn-ea"/>
              <a:cs typeface="+mn-cs"/>
            </a:endParaRPr>
          </a:p>
        </p:txBody>
      </p:sp>
      <p:sp>
        <p:nvSpPr>
          <p:cNvPr id="9" name="Text Box 27"/>
          <p:cNvSpPr txBox="1">
            <a:spLocks noChangeArrowheads="1"/>
          </p:cNvSpPr>
          <p:nvPr userDrawn="1"/>
        </p:nvSpPr>
        <p:spPr bwMode="auto">
          <a:xfrm>
            <a:off x="6996826" y="260648"/>
            <a:ext cx="1639167" cy="276999"/>
          </a:xfrm>
          <a:prstGeom prst="rect">
            <a:avLst/>
          </a:prstGeom>
          <a:noFill/>
          <a:ln w="9525">
            <a:noFill/>
            <a:miter lim="800000"/>
            <a:headEnd/>
            <a:tailEnd/>
          </a:ln>
          <a:effectLst/>
        </p:spPr>
        <p:txBody>
          <a:bodyPr wrap="none">
            <a:spAutoFit/>
          </a:bodyPr>
          <a:lstStyle>
            <a:lvl1pPr algn="ctr" eaLnBrk="0" hangingPunct="0">
              <a:defRPr sz="2200" b="1">
                <a:solidFill>
                  <a:schemeClr val="tx1"/>
                </a:solidFill>
                <a:latin typeface="Tahoma" charset="0"/>
                <a:ea typeface="MS PGothic" charset="0"/>
                <a:cs typeface="MS PGothic" charset="0"/>
              </a:defRPr>
            </a:lvl1pPr>
            <a:lvl2pPr marL="742950" indent="-285750" algn="ctr" eaLnBrk="0" hangingPunct="0">
              <a:defRPr sz="2200" b="1">
                <a:solidFill>
                  <a:schemeClr val="tx1"/>
                </a:solidFill>
                <a:latin typeface="Tahoma" charset="0"/>
                <a:ea typeface="MS PGothic" charset="0"/>
                <a:cs typeface="MS PGothic" charset="0"/>
              </a:defRPr>
            </a:lvl2pPr>
            <a:lvl3pPr marL="1143000" indent="-228600" algn="ctr" eaLnBrk="0" hangingPunct="0">
              <a:defRPr sz="2200" b="1">
                <a:solidFill>
                  <a:schemeClr val="tx1"/>
                </a:solidFill>
                <a:latin typeface="Tahoma" charset="0"/>
                <a:ea typeface="MS PGothic" charset="0"/>
                <a:cs typeface="MS PGothic" charset="0"/>
              </a:defRPr>
            </a:lvl3pPr>
            <a:lvl4pPr marL="1600200" indent="-228600" algn="ctr" eaLnBrk="0" hangingPunct="0">
              <a:defRPr sz="2200" b="1">
                <a:solidFill>
                  <a:schemeClr val="tx1"/>
                </a:solidFill>
                <a:latin typeface="Tahoma" charset="0"/>
                <a:ea typeface="MS PGothic" charset="0"/>
                <a:cs typeface="MS PGothic" charset="0"/>
              </a:defRPr>
            </a:lvl4pPr>
            <a:lvl5pPr marL="2057400" indent="-228600" algn="ctr" eaLnBrk="0" hangingPunct="0">
              <a:defRPr sz="2200" b="1">
                <a:solidFill>
                  <a:schemeClr val="tx1"/>
                </a:solidFill>
                <a:latin typeface="Tahoma" charset="0"/>
                <a:ea typeface="MS PGothic" charset="0"/>
                <a:cs typeface="MS PGothic" charset="0"/>
              </a:defRPr>
            </a:lvl5pPr>
            <a:lvl6pPr marL="25146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6pPr>
            <a:lvl7pPr marL="29718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7pPr>
            <a:lvl8pPr marL="34290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8pPr>
            <a:lvl9pPr marL="38862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9pPr>
          </a:lstStyle>
          <a:p>
            <a:pPr algn="r"/>
            <a:r>
              <a:rPr lang="en-US" sz="1200" dirty="0">
                <a:solidFill>
                  <a:srgbClr val="003366"/>
                </a:solidFill>
                <a:effectLst/>
                <a:latin typeface="+mj-lt"/>
              </a:rPr>
              <a:t>UML Class</a:t>
            </a:r>
            <a:r>
              <a:rPr lang="en-US" sz="1200" baseline="0" dirty="0">
                <a:solidFill>
                  <a:srgbClr val="003366"/>
                </a:solidFill>
                <a:effectLst/>
                <a:latin typeface="+mj-lt"/>
              </a:rPr>
              <a:t> Diagrams</a:t>
            </a:r>
            <a:r>
              <a:rPr lang="en-US" sz="1200" dirty="0">
                <a:solidFill>
                  <a:srgbClr val="003366"/>
                </a:solidFill>
                <a:effectLst/>
                <a:latin typeface="+mj-lt"/>
              </a:rPr>
              <a:t> </a:t>
            </a:r>
          </a:p>
        </p:txBody>
      </p:sp>
    </p:spTree>
    <p:extLst>
      <p:ext uri="{BB962C8B-B14F-4D97-AF65-F5344CB8AC3E}">
        <p14:creationId xmlns:p14="http://schemas.microsoft.com/office/powerpoint/2010/main" val="1227002041"/>
      </p:ext>
    </p:extLst>
  </p:cSld>
  <p:clrMapOvr>
    <a:masterClrMapping/>
  </p:clrMapOvr>
  <p:transition spd="slow">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91680" y="584979"/>
            <a:ext cx="7010400" cy="685800"/>
          </a:xfrm>
        </p:spPr>
        <p:txBody>
          <a:bodyPr/>
          <a:lstStyle/>
          <a:p>
            <a:r>
              <a:rPr lang="en-GB"/>
              <a:t>Click to edit Master title style</a:t>
            </a:r>
            <a:endParaRPr lang="en-US"/>
          </a:p>
        </p:txBody>
      </p:sp>
      <p:sp>
        <p:nvSpPr>
          <p:cNvPr id="3" name="Line 24"/>
          <p:cNvSpPr>
            <a:spLocks noChangeShapeType="1"/>
          </p:cNvSpPr>
          <p:nvPr userDrawn="1"/>
        </p:nvSpPr>
        <p:spPr bwMode="auto">
          <a:xfrm>
            <a:off x="3066256" y="1318111"/>
            <a:ext cx="5943600" cy="0"/>
          </a:xfrm>
          <a:prstGeom prst="line">
            <a:avLst/>
          </a:prstGeom>
          <a:noFill/>
          <a:ln w="9525">
            <a:solidFill>
              <a:srgbClr val="A80000"/>
            </a:solidFill>
            <a:round/>
            <a:headEnd/>
            <a:tailEnd/>
          </a:ln>
          <a:effectLst/>
        </p:spPr>
        <p:txBody>
          <a:bodyPr wrap="none" anchor="ctr"/>
          <a:lstStyle/>
          <a:p>
            <a:pPr algn="ctr" eaLnBrk="0" hangingPunct="0">
              <a:defRPr/>
            </a:pPr>
            <a:endParaRPr lang="en-US">
              <a:ea typeface="+mn-ea"/>
              <a:cs typeface="+mn-cs"/>
            </a:endParaRPr>
          </a:p>
        </p:txBody>
      </p:sp>
      <p:sp>
        <p:nvSpPr>
          <p:cNvPr id="9" name="Text Box 27"/>
          <p:cNvSpPr txBox="1">
            <a:spLocks noChangeArrowheads="1"/>
          </p:cNvSpPr>
          <p:nvPr userDrawn="1"/>
        </p:nvSpPr>
        <p:spPr bwMode="auto">
          <a:xfrm>
            <a:off x="6996826" y="260648"/>
            <a:ext cx="1639167" cy="276999"/>
          </a:xfrm>
          <a:prstGeom prst="rect">
            <a:avLst/>
          </a:prstGeom>
          <a:noFill/>
          <a:ln w="9525">
            <a:noFill/>
            <a:miter lim="800000"/>
            <a:headEnd/>
            <a:tailEnd/>
          </a:ln>
          <a:effectLst/>
        </p:spPr>
        <p:txBody>
          <a:bodyPr wrap="none">
            <a:spAutoFit/>
          </a:bodyPr>
          <a:lstStyle>
            <a:lvl1pPr algn="ctr" eaLnBrk="0" hangingPunct="0">
              <a:defRPr sz="2200" b="1">
                <a:solidFill>
                  <a:schemeClr val="tx1"/>
                </a:solidFill>
                <a:latin typeface="Tahoma" charset="0"/>
                <a:ea typeface="MS PGothic" charset="0"/>
                <a:cs typeface="MS PGothic" charset="0"/>
              </a:defRPr>
            </a:lvl1pPr>
            <a:lvl2pPr marL="742950" indent="-285750" algn="ctr" eaLnBrk="0" hangingPunct="0">
              <a:defRPr sz="2200" b="1">
                <a:solidFill>
                  <a:schemeClr val="tx1"/>
                </a:solidFill>
                <a:latin typeface="Tahoma" charset="0"/>
                <a:ea typeface="MS PGothic" charset="0"/>
                <a:cs typeface="MS PGothic" charset="0"/>
              </a:defRPr>
            </a:lvl2pPr>
            <a:lvl3pPr marL="1143000" indent="-228600" algn="ctr" eaLnBrk="0" hangingPunct="0">
              <a:defRPr sz="2200" b="1">
                <a:solidFill>
                  <a:schemeClr val="tx1"/>
                </a:solidFill>
                <a:latin typeface="Tahoma" charset="0"/>
                <a:ea typeface="MS PGothic" charset="0"/>
                <a:cs typeface="MS PGothic" charset="0"/>
              </a:defRPr>
            </a:lvl3pPr>
            <a:lvl4pPr marL="1600200" indent="-228600" algn="ctr" eaLnBrk="0" hangingPunct="0">
              <a:defRPr sz="2200" b="1">
                <a:solidFill>
                  <a:schemeClr val="tx1"/>
                </a:solidFill>
                <a:latin typeface="Tahoma" charset="0"/>
                <a:ea typeface="MS PGothic" charset="0"/>
                <a:cs typeface="MS PGothic" charset="0"/>
              </a:defRPr>
            </a:lvl4pPr>
            <a:lvl5pPr marL="2057400" indent="-228600" algn="ctr" eaLnBrk="0" hangingPunct="0">
              <a:defRPr sz="2200" b="1">
                <a:solidFill>
                  <a:schemeClr val="tx1"/>
                </a:solidFill>
                <a:latin typeface="Tahoma" charset="0"/>
                <a:ea typeface="MS PGothic" charset="0"/>
                <a:cs typeface="MS PGothic" charset="0"/>
              </a:defRPr>
            </a:lvl5pPr>
            <a:lvl6pPr marL="25146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6pPr>
            <a:lvl7pPr marL="29718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7pPr>
            <a:lvl8pPr marL="34290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8pPr>
            <a:lvl9pPr marL="38862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9pPr>
          </a:lstStyle>
          <a:p>
            <a:pPr algn="r"/>
            <a:r>
              <a:rPr lang="en-US" sz="1200" dirty="0">
                <a:solidFill>
                  <a:srgbClr val="003366"/>
                </a:solidFill>
                <a:effectLst/>
                <a:latin typeface="+mj-lt"/>
              </a:rPr>
              <a:t>UML Class</a:t>
            </a:r>
            <a:r>
              <a:rPr lang="en-US" sz="1200" baseline="0" dirty="0">
                <a:solidFill>
                  <a:srgbClr val="003366"/>
                </a:solidFill>
                <a:effectLst/>
                <a:latin typeface="+mj-lt"/>
              </a:rPr>
              <a:t> Diagrams</a:t>
            </a:r>
            <a:r>
              <a:rPr lang="en-US" sz="1200" dirty="0">
                <a:solidFill>
                  <a:srgbClr val="003366"/>
                </a:solidFill>
                <a:effectLst/>
                <a:latin typeface="+mj-lt"/>
              </a:rPr>
              <a:t> </a:t>
            </a:r>
          </a:p>
        </p:txBody>
      </p:sp>
      <p:sp>
        <p:nvSpPr>
          <p:cNvPr id="6" name="TextBox 5">
            <a:extLst>
              <a:ext uri="{FF2B5EF4-FFF2-40B4-BE49-F238E27FC236}">
                <a16:creationId xmlns:a16="http://schemas.microsoft.com/office/drawing/2014/main" id="{94BF24AF-914D-4FA3-9CF2-C751A21F55C5}"/>
              </a:ext>
            </a:extLst>
          </p:cNvPr>
          <p:cNvSpPr txBox="1"/>
          <p:nvPr userDrawn="1"/>
        </p:nvSpPr>
        <p:spPr>
          <a:xfrm>
            <a:off x="8495928" y="6337993"/>
            <a:ext cx="648072" cy="307777"/>
          </a:xfrm>
          <a:prstGeom prst="rect">
            <a:avLst/>
          </a:prstGeom>
          <a:noFill/>
        </p:spPr>
        <p:txBody>
          <a:bodyPr wrap="square" rtlCol="0">
            <a:spAutoFit/>
          </a:bodyPr>
          <a:lstStyle/>
          <a:p>
            <a:fld id="{67B7408A-06F3-45B8-8A3D-F8DCD05E984C}" type="slidenum">
              <a:rPr lang="en-GB" sz="1400" b="0" smtClean="0"/>
              <a:t>‹#›</a:t>
            </a:fld>
            <a:endParaRPr lang="en-GB" sz="1400" b="0" dirty="0"/>
          </a:p>
        </p:txBody>
      </p:sp>
    </p:spTree>
    <p:extLst>
      <p:ext uri="{BB962C8B-B14F-4D97-AF65-F5344CB8AC3E}">
        <p14:creationId xmlns:p14="http://schemas.microsoft.com/office/powerpoint/2010/main" val="2503743"/>
      </p:ext>
    </p:extLst>
  </p:cSld>
  <p:clrMapOvr>
    <a:masterClrMapping/>
  </p:clrMapOvr>
  <p:transition spd="slow">
    <p:zoom dir="in"/>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bwMode="auto">
          <a:xfrm>
            <a:off x="1600200" y="1556792"/>
            <a:ext cx="7010400" cy="46805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195" name="Rectangle 9"/>
          <p:cNvSpPr>
            <a:spLocks noGrp="1" noChangeArrowheads="1"/>
          </p:cNvSpPr>
          <p:nvPr>
            <p:ph type="title"/>
          </p:nvPr>
        </p:nvSpPr>
        <p:spPr bwMode="auto">
          <a:xfrm>
            <a:off x="1619672" y="692696"/>
            <a:ext cx="7010400"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46" name="Text Box 22"/>
          <p:cNvSpPr txBox="1">
            <a:spLocks noChangeArrowheads="1"/>
          </p:cNvSpPr>
          <p:nvPr userDrawn="1"/>
        </p:nvSpPr>
        <p:spPr bwMode="auto">
          <a:xfrm>
            <a:off x="2879725" y="5772150"/>
            <a:ext cx="184150" cy="428625"/>
          </a:xfrm>
          <a:prstGeom prst="rect">
            <a:avLst/>
          </a:prstGeom>
          <a:noFill/>
          <a:ln w="9525">
            <a:noFill/>
            <a:miter lim="800000"/>
            <a:headEnd/>
            <a:tailEnd/>
          </a:ln>
          <a:effectLst/>
        </p:spPr>
        <p:txBody>
          <a:bodyPr wrap="none">
            <a:spAutoFit/>
          </a:bodyPr>
          <a:lstStyle/>
          <a:p>
            <a:pPr algn="ctr" eaLnBrk="0" hangingPunct="0">
              <a:defRPr/>
            </a:pPr>
            <a:endParaRPr lang="en-US" b="0">
              <a:ea typeface="ＭＳ Ｐゴシック" charset="-128"/>
              <a:cs typeface="+mn-cs"/>
            </a:endParaRPr>
          </a:p>
        </p:txBody>
      </p:sp>
      <p:pic>
        <p:nvPicPr>
          <p:cNvPr id="8199" name="Picture 28" descr="Beds_Logo_small.gif                                            000002DDnbessis                        C0D0C79C:"/>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1443038" cy="1433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Lst>
  <p:transition spd="slow">
    <p:zoom dir="in"/>
  </p:transition>
  <p:hf hdr="0"/>
  <p:txStyles>
    <p:titleStyle>
      <a:lvl1pPr algn="r" rtl="0" eaLnBrk="0" fontAlgn="base" hangingPunct="0">
        <a:spcBef>
          <a:spcPct val="0"/>
        </a:spcBef>
        <a:spcAft>
          <a:spcPct val="0"/>
        </a:spcAft>
        <a:defRPr sz="3600" b="1">
          <a:solidFill>
            <a:schemeClr val="tx2"/>
          </a:solidFill>
          <a:latin typeface="+mj-lt"/>
          <a:ea typeface="MS PGothic" charset="0"/>
          <a:cs typeface="MS PGothic" charset="0"/>
        </a:defRPr>
      </a:lvl1pPr>
      <a:lvl2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2pPr>
      <a:lvl3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3pPr>
      <a:lvl4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4pPr>
      <a:lvl5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5pPr>
      <a:lvl6pPr marL="457200" algn="l" rtl="0" eaLnBrk="0" fontAlgn="base" hangingPunct="0">
        <a:spcBef>
          <a:spcPct val="0"/>
        </a:spcBef>
        <a:spcAft>
          <a:spcPct val="0"/>
        </a:spcAft>
        <a:defRPr sz="3200" b="1">
          <a:solidFill>
            <a:schemeClr val="tx2"/>
          </a:solidFill>
          <a:latin typeface="Times New Roman" charset="0"/>
        </a:defRPr>
      </a:lvl6pPr>
      <a:lvl7pPr marL="914400" algn="l" rtl="0" eaLnBrk="0" fontAlgn="base" hangingPunct="0">
        <a:spcBef>
          <a:spcPct val="0"/>
        </a:spcBef>
        <a:spcAft>
          <a:spcPct val="0"/>
        </a:spcAft>
        <a:defRPr sz="3200" b="1">
          <a:solidFill>
            <a:schemeClr val="tx2"/>
          </a:solidFill>
          <a:latin typeface="Times New Roman" charset="0"/>
        </a:defRPr>
      </a:lvl7pPr>
      <a:lvl8pPr marL="1371600" algn="l" rtl="0" eaLnBrk="0" fontAlgn="base" hangingPunct="0">
        <a:spcBef>
          <a:spcPct val="0"/>
        </a:spcBef>
        <a:spcAft>
          <a:spcPct val="0"/>
        </a:spcAft>
        <a:defRPr sz="3200" b="1">
          <a:solidFill>
            <a:schemeClr val="tx2"/>
          </a:solidFill>
          <a:latin typeface="Times New Roman" charset="0"/>
        </a:defRPr>
      </a:lvl8pPr>
      <a:lvl9pPr marL="1828800" algn="l" rtl="0" eaLnBrk="0" fontAlgn="base" hangingPunct="0">
        <a:spcBef>
          <a:spcPct val="0"/>
        </a:spcBef>
        <a:spcAft>
          <a:spcPct val="0"/>
        </a:spcAft>
        <a:defRPr sz="3200" b="1">
          <a:solidFill>
            <a:schemeClr val="tx2"/>
          </a:solidFill>
          <a:latin typeface="Times New Roman" charset="0"/>
        </a:defRPr>
      </a:lvl9pPr>
    </p:titleStyle>
    <p:bodyStyle>
      <a:lvl1pPr marL="385763" indent="-385763" algn="l" rtl="0" eaLnBrk="0" fontAlgn="base" hangingPunct="0">
        <a:spcBef>
          <a:spcPct val="20000"/>
        </a:spcBef>
        <a:spcAft>
          <a:spcPct val="0"/>
        </a:spcAft>
        <a:buClr>
          <a:srgbClr val="CC0000"/>
        </a:buClr>
        <a:buChar char="•"/>
        <a:defRPr sz="2800" b="0" i="0">
          <a:solidFill>
            <a:srgbClr val="003366"/>
          </a:solidFill>
          <a:latin typeface="+mn-lt"/>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400" b="0" i="0">
          <a:solidFill>
            <a:srgbClr val="003366"/>
          </a:solidFill>
          <a:latin typeface="+mn-lt"/>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2000">
          <a:solidFill>
            <a:schemeClr val="tx1"/>
          </a:solidFill>
          <a:latin typeface="+mn-lt"/>
          <a:ea typeface="MS PGothic" charset="0"/>
          <a:cs typeface="MS PGothic" charset="0"/>
        </a:defRPr>
      </a:lvl3pPr>
      <a:lvl4pPr marL="2632075" indent="-228600" algn="l" rtl="0" eaLnBrk="0" fontAlgn="base" hangingPunct="0">
        <a:spcBef>
          <a:spcPct val="20000"/>
        </a:spcBef>
        <a:spcAft>
          <a:spcPct val="0"/>
        </a:spcAft>
        <a:buSzPct val="50000"/>
        <a:buFontTx/>
        <a:buChar char="–"/>
        <a:defRPr sz="1800" b="0" i="0" baseline="0">
          <a:solidFill>
            <a:schemeClr val="tx1"/>
          </a:solidFill>
          <a:latin typeface="+mn-lt"/>
          <a:ea typeface="MS PGothic" charset="0"/>
          <a:cs typeface="MS PGothic" charset="0"/>
        </a:defRPr>
      </a:lvl4pPr>
      <a:lvl5pPr marL="3051175" indent="-228600" algn="l" rtl="0" eaLnBrk="0" fontAlgn="base" hangingPunct="0">
        <a:spcBef>
          <a:spcPct val="20000"/>
        </a:spcBef>
        <a:spcAft>
          <a:spcPct val="0"/>
        </a:spcAft>
        <a:buChar char="»"/>
        <a:defRPr sz="1600" b="0" i="0">
          <a:solidFill>
            <a:schemeClr val="tx1"/>
          </a:solidFill>
          <a:latin typeface="+mn-lt"/>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9632" y="548680"/>
            <a:ext cx="7772400" cy="1470025"/>
          </a:xfrm>
        </p:spPr>
        <p:txBody>
          <a:bodyPr/>
          <a:lstStyle/>
          <a:p>
            <a:r>
              <a:rPr lang="en-US" sz="2800" dirty="0"/>
              <a:t>Data Modelling, Management &amp; Governance</a:t>
            </a:r>
            <a:br>
              <a:rPr lang="en-US" sz="2800" dirty="0"/>
            </a:br>
            <a:r>
              <a:rPr lang="en-US" sz="2800" dirty="0"/>
              <a:t>CIS108-6</a:t>
            </a:r>
          </a:p>
        </p:txBody>
      </p:sp>
      <p:sp>
        <p:nvSpPr>
          <p:cNvPr id="3" name="Subtitle 2"/>
          <p:cNvSpPr>
            <a:spLocks noGrp="1"/>
          </p:cNvSpPr>
          <p:nvPr>
            <p:ph type="subTitle" idx="1"/>
          </p:nvPr>
        </p:nvSpPr>
        <p:spPr>
          <a:xfrm>
            <a:off x="1547664" y="2026911"/>
            <a:ext cx="6400800" cy="1415008"/>
          </a:xfrm>
        </p:spPr>
        <p:txBody>
          <a:bodyPr/>
          <a:lstStyle/>
          <a:p>
            <a:endParaRPr lang="en-US" b="1" dirty="0">
              <a:solidFill>
                <a:srgbClr val="A80000"/>
              </a:solidFill>
            </a:endParaRPr>
          </a:p>
          <a:p>
            <a:r>
              <a:rPr lang="en-US" sz="4400" dirty="0"/>
              <a:t>UML Class Diagrams</a:t>
            </a:r>
          </a:p>
          <a:p>
            <a:endParaRPr lang="en-US" b="1" dirty="0"/>
          </a:p>
          <a:p>
            <a:endParaRPr lang="en-US" dirty="0"/>
          </a:p>
        </p:txBody>
      </p:sp>
      <p:sp>
        <p:nvSpPr>
          <p:cNvPr id="5" name="TextBox 4">
            <a:extLst>
              <a:ext uri="{FF2B5EF4-FFF2-40B4-BE49-F238E27FC236}">
                <a16:creationId xmlns:a16="http://schemas.microsoft.com/office/drawing/2014/main" id="{A455ECEE-9A82-0CC4-120C-82EB94E1B2F8}"/>
              </a:ext>
            </a:extLst>
          </p:cNvPr>
          <p:cNvSpPr txBox="1"/>
          <p:nvPr/>
        </p:nvSpPr>
        <p:spPr>
          <a:xfrm>
            <a:off x="3995936" y="4797152"/>
            <a:ext cx="2088232" cy="430887"/>
          </a:xfrm>
          <a:prstGeom prst="rect">
            <a:avLst/>
          </a:prstGeom>
          <a:noFill/>
        </p:spPr>
        <p:txBody>
          <a:bodyPr wrap="square">
            <a:spAutoFit/>
          </a:bodyPr>
          <a:lstStyle/>
          <a:p>
            <a:r>
              <a:rPr lang="en-GB" dirty="0"/>
              <a:t>Gangmin Li</a:t>
            </a:r>
          </a:p>
        </p:txBody>
      </p:sp>
    </p:spTree>
    <p:extLst>
      <p:ext uri="{BB962C8B-B14F-4D97-AF65-F5344CB8AC3E}">
        <p14:creationId xmlns:p14="http://schemas.microsoft.com/office/powerpoint/2010/main" val="1530366807"/>
      </p:ext>
    </p:extLst>
  </p:cSld>
  <p:clrMapOvr>
    <a:masterClrMapping/>
  </p:clrMapOvr>
  <p:transition spd="slow">
    <p:zoom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Authenticate Use Case</a:t>
            </a:r>
          </a:p>
        </p:txBody>
      </p:sp>
      <p:sp>
        <p:nvSpPr>
          <p:cNvPr id="3" name="Content Placeholder 2"/>
          <p:cNvSpPr>
            <a:spLocks noGrp="1"/>
          </p:cNvSpPr>
          <p:nvPr>
            <p:ph idx="1"/>
          </p:nvPr>
        </p:nvSpPr>
        <p:spPr/>
        <p:txBody>
          <a:bodyPr/>
          <a:lstStyle/>
          <a:p>
            <a:pPr>
              <a:buFontTx/>
              <a:buNone/>
            </a:pPr>
            <a:r>
              <a:rPr lang="en-GB" b="1" dirty="0">
                <a:solidFill>
                  <a:schemeClr val="tx1"/>
                </a:solidFill>
                <a:latin typeface="Times New Roman" charset="0"/>
                <a:ea typeface="ＭＳ Ｐゴシック" charset="0"/>
                <a:cs typeface="Times New Roman" charset="0"/>
              </a:rPr>
              <a:t>Alternative Sequence</a:t>
            </a:r>
          </a:p>
          <a:p>
            <a:pPr>
              <a:buFontTx/>
              <a:buNone/>
            </a:pPr>
            <a:r>
              <a:rPr lang="en-GB" b="1" dirty="0">
                <a:solidFill>
                  <a:schemeClr val="tx1"/>
                </a:solidFill>
                <a:latin typeface="Times New Roman" charset="0"/>
                <a:ea typeface="ＭＳ Ｐゴシック" charset="0"/>
                <a:cs typeface="Times New Roman" charset="0"/>
              </a:rPr>
              <a:t>A1: 1</a:t>
            </a:r>
            <a:r>
              <a:rPr lang="en-GB" b="1" baseline="30000" dirty="0">
                <a:solidFill>
                  <a:schemeClr val="tx1"/>
                </a:solidFill>
                <a:latin typeface="Times New Roman" charset="0"/>
                <a:ea typeface="ＭＳ Ｐゴシック" charset="0"/>
                <a:cs typeface="Times New Roman" charset="0"/>
              </a:rPr>
              <a:t>st</a:t>
            </a:r>
            <a:r>
              <a:rPr lang="en-GB" b="1" dirty="0">
                <a:solidFill>
                  <a:schemeClr val="tx1"/>
                </a:solidFill>
                <a:latin typeface="Times New Roman" charset="0"/>
                <a:ea typeface="ＭＳ Ｐゴシック" charset="0"/>
                <a:cs typeface="Times New Roman" charset="0"/>
              </a:rPr>
              <a:t> or 2</a:t>
            </a:r>
            <a:r>
              <a:rPr lang="en-GB" b="1" baseline="30000" dirty="0">
                <a:solidFill>
                  <a:schemeClr val="tx1"/>
                </a:solidFill>
                <a:latin typeface="Times New Roman" charset="0"/>
                <a:ea typeface="ＭＳ Ｐゴシック" charset="0"/>
                <a:cs typeface="Times New Roman" charset="0"/>
              </a:rPr>
              <a:t>nd</a:t>
            </a:r>
            <a:r>
              <a:rPr lang="en-GB" b="1" dirty="0">
                <a:solidFill>
                  <a:schemeClr val="tx1"/>
                </a:solidFill>
                <a:latin typeface="Times New Roman" charset="0"/>
                <a:ea typeface="ＭＳ Ｐゴシック" charset="0"/>
                <a:cs typeface="Times New Roman" charset="0"/>
              </a:rPr>
              <a:t> time wrong PIN (starts at point 4 of main flow)</a:t>
            </a:r>
          </a:p>
          <a:p>
            <a:pPr>
              <a:buFont typeface="Times New Roman" charset="0"/>
              <a:buAutoNum type="arabicPeriod" startAt="5"/>
            </a:pPr>
            <a:r>
              <a:rPr lang="en-GB" u="sng" dirty="0">
                <a:solidFill>
                  <a:schemeClr val="tx1"/>
                </a:solidFill>
                <a:latin typeface="Times New Roman" charset="0"/>
                <a:ea typeface="ＭＳ Ｐゴシック" charset="0"/>
                <a:cs typeface="Times New Roman" charset="0"/>
              </a:rPr>
              <a:t>ATM</a:t>
            </a:r>
            <a:r>
              <a:rPr lang="en-GB" dirty="0">
                <a:solidFill>
                  <a:schemeClr val="tx1"/>
                </a:solidFill>
                <a:latin typeface="Times New Roman" charset="0"/>
                <a:ea typeface="ＭＳ Ｐゴシック" charset="0"/>
                <a:cs typeface="Times New Roman" charset="0"/>
              </a:rPr>
              <a:t> informs </a:t>
            </a:r>
            <a:r>
              <a:rPr lang="en-GB" u="sng" dirty="0">
                <a:solidFill>
                  <a:schemeClr val="tx1"/>
                </a:solidFill>
                <a:latin typeface="Times New Roman" charset="0"/>
                <a:ea typeface="ＭＳ Ｐゴシック" charset="0"/>
                <a:cs typeface="Times New Roman" charset="0"/>
              </a:rPr>
              <a:t>card holder</a:t>
            </a:r>
            <a:r>
              <a:rPr lang="en-GB" dirty="0">
                <a:solidFill>
                  <a:schemeClr val="tx1"/>
                </a:solidFill>
                <a:latin typeface="Times New Roman" charset="0"/>
                <a:ea typeface="ＭＳ Ｐゴシック" charset="0"/>
                <a:cs typeface="Times New Roman" charset="0"/>
              </a:rPr>
              <a:t> that the PIN is incorrect for the 1</a:t>
            </a:r>
            <a:r>
              <a:rPr lang="en-GB" baseline="30000" dirty="0">
                <a:solidFill>
                  <a:schemeClr val="tx1"/>
                </a:solidFill>
                <a:latin typeface="Times New Roman" charset="0"/>
                <a:ea typeface="ＭＳ Ｐゴシック" charset="0"/>
                <a:cs typeface="Times New Roman" charset="0"/>
              </a:rPr>
              <a:t>st</a:t>
            </a:r>
            <a:r>
              <a:rPr lang="en-GB" dirty="0">
                <a:solidFill>
                  <a:schemeClr val="tx1"/>
                </a:solidFill>
                <a:latin typeface="Times New Roman" charset="0"/>
                <a:ea typeface="ＭＳ Ｐゴシック" charset="0"/>
                <a:cs typeface="Times New Roman" charset="0"/>
              </a:rPr>
              <a:t> or 2</a:t>
            </a:r>
            <a:r>
              <a:rPr lang="en-GB" baseline="30000" dirty="0">
                <a:solidFill>
                  <a:schemeClr val="tx1"/>
                </a:solidFill>
                <a:latin typeface="Times New Roman" charset="0"/>
                <a:ea typeface="ＭＳ Ｐゴシック" charset="0"/>
                <a:cs typeface="Times New Roman" charset="0"/>
              </a:rPr>
              <a:t>nd</a:t>
            </a:r>
            <a:r>
              <a:rPr lang="en-GB" dirty="0">
                <a:solidFill>
                  <a:schemeClr val="tx1"/>
                </a:solidFill>
                <a:latin typeface="Times New Roman" charset="0"/>
                <a:ea typeface="ＭＳ Ｐゴシック" charset="0"/>
                <a:cs typeface="Times New Roman" charset="0"/>
              </a:rPr>
              <a:t> time</a:t>
            </a:r>
          </a:p>
          <a:p>
            <a:pPr>
              <a:buFont typeface="Times New Roman" charset="0"/>
              <a:buAutoNum type="arabicPeriod" startAt="5"/>
            </a:pPr>
            <a:r>
              <a:rPr lang="en-GB" dirty="0">
                <a:solidFill>
                  <a:schemeClr val="tx1"/>
                </a:solidFill>
                <a:latin typeface="Times New Roman" charset="0"/>
                <a:ea typeface="ＭＳ Ｐゴシック" charset="0"/>
                <a:cs typeface="Times New Roman" charset="0"/>
              </a:rPr>
              <a:t>The scenario goes back to point 1</a:t>
            </a:r>
            <a:endParaRPr lang="en-US" dirty="0">
              <a:solidFill>
                <a:schemeClr val="tx1"/>
              </a:solidFill>
              <a:latin typeface="Times New Roman" charset="0"/>
              <a:ea typeface="ＭＳ Ｐゴシック" charset="0"/>
              <a:cs typeface="Times New Roman" charset="0"/>
            </a:endParaRPr>
          </a:p>
          <a:p>
            <a:endParaRPr lang="en-US" dirty="0"/>
          </a:p>
        </p:txBody>
      </p:sp>
    </p:spTree>
    <p:extLst>
      <p:ext uri="{BB962C8B-B14F-4D97-AF65-F5344CB8AC3E}">
        <p14:creationId xmlns:p14="http://schemas.microsoft.com/office/powerpoint/2010/main" val="2517611293"/>
      </p:ext>
    </p:extLst>
  </p:cSld>
  <p:clrMapOvr>
    <a:masterClrMapping/>
  </p:clrMapOvr>
  <p:transition spd="slow">
    <p:zoom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Authenticate Activity Diagram</a:t>
            </a:r>
          </a:p>
        </p:txBody>
      </p:sp>
      <p:sp>
        <p:nvSpPr>
          <p:cNvPr id="5" name="Oval 4"/>
          <p:cNvSpPr>
            <a:spLocks noChangeArrowheads="1"/>
          </p:cNvSpPr>
          <p:nvPr/>
        </p:nvSpPr>
        <p:spPr bwMode="auto">
          <a:xfrm>
            <a:off x="320576" y="1933600"/>
            <a:ext cx="457200" cy="457200"/>
          </a:xfrm>
          <a:prstGeom prst="ellipse">
            <a:avLst/>
          </a:prstGeom>
          <a:solidFill>
            <a:schemeClr val="tx1"/>
          </a:solidFill>
          <a:ln w="9525">
            <a:solidFill>
              <a:schemeClr val="tx1"/>
            </a:solidFill>
            <a:miter lim="800000"/>
            <a:headEnd/>
            <a:tailEnd/>
          </a:ln>
          <a:effectLst>
            <a:outerShdw blurRad="50800" dist="38100" dir="2700000">
              <a:srgbClr val="000000">
                <a:alpha val="43000"/>
              </a:srgbClr>
            </a:outerShdw>
          </a:effectLst>
        </p:spPr>
        <p:txBody>
          <a:bodyPr wrap="none" anchor="ctr"/>
          <a:lstStyle/>
          <a:p>
            <a:pPr>
              <a:defRPr/>
            </a:pPr>
            <a:endParaRPr lang="en-GB">
              <a:ea typeface="ＭＳ Ｐゴシック" charset="-128"/>
              <a:cs typeface="ＭＳ Ｐゴシック" charset="-128"/>
            </a:endParaRPr>
          </a:p>
        </p:txBody>
      </p:sp>
      <p:cxnSp>
        <p:nvCxnSpPr>
          <p:cNvPr id="6" name="Straight Arrow Connector 2"/>
          <p:cNvCxnSpPr>
            <a:cxnSpLocks noChangeShapeType="1"/>
            <a:stCxn id="5" idx="6"/>
          </p:cNvCxnSpPr>
          <p:nvPr/>
        </p:nvCxnSpPr>
        <p:spPr bwMode="auto">
          <a:xfrm>
            <a:off x="777776" y="2162200"/>
            <a:ext cx="685800" cy="1588"/>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grpSp>
        <p:nvGrpSpPr>
          <p:cNvPr id="7" name="Group 25"/>
          <p:cNvGrpSpPr>
            <a:grpSpLocks/>
          </p:cNvGrpSpPr>
          <p:nvPr/>
        </p:nvGrpSpPr>
        <p:grpSpPr bwMode="auto">
          <a:xfrm>
            <a:off x="1463576" y="1628800"/>
            <a:ext cx="1403350" cy="914400"/>
            <a:chOff x="2667000" y="2514600"/>
            <a:chExt cx="1403152" cy="914400"/>
          </a:xfrm>
        </p:grpSpPr>
        <p:sp>
          <p:nvSpPr>
            <p:cNvPr id="8" name="AutoShape 5"/>
            <p:cNvSpPr>
              <a:spLocks noChangeArrowheads="1"/>
            </p:cNvSpPr>
            <p:nvPr/>
          </p:nvSpPr>
          <p:spPr bwMode="auto">
            <a:xfrm>
              <a:off x="2667000" y="2514600"/>
              <a:ext cx="1371406" cy="914400"/>
            </a:xfrm>
            <a:prstGeom prst="flowChartTerminator">
              <a:avLst/>
            </a:prstGeom>
            <a:noFill/>
            <a:ln w="9525">
              <a:solidFill>
                <a:schemeClr val="tx1"/>
              </a:solidFill>
              <a:miter lim="800000"/>
              <a:headEnd/>
              <a:tailEnd/>
            </a:ln>
            <a:effectLst>
              <a:outerShdw blurRad="50800" dist="38100" dir="2700000">
                <a:srgbClr val="000000">
                  <a:alpha val="43000"/>
                </a:srgbClr>
              </a:outerShdw>
            </a:effectLst>
          </p:spPr>
          <p:txBody>
            <a:bodyPr wrap="none" anchor="ctr"/>
            <a:lstStyle/>
            <a:p>
              <a:pPr>
                <a:defRPr/>
              </a:pPr>
              <a:endParaRPr lang="en-GB">
                <a:ea typeface="ＭＳ Ｐゴシック" charset="-128"/>
                <a:cs typeface="ＭＳ Ｐゴシック" charset="-128"/>
              </a:endParaRPr>
            </a:p>
          </p:txBody>
        </p:sp>
        <p:sp>
          <p:nvSpPr>
            <p:cNvPr id="9" name="TextBox 27"/>
            <p:cNvSpPr txBox="1">
              <a:spLocks noChangeArrowheads="1"/>
            </p:cNvSpPr>
            <p:nvPr/>
          </p:nvSpPr>
          <p:spPr bwMode="auto">
            <a:xfrm>
              <a:off x="2677673" y="2590800"/>
              <a:ext cx="1392479"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800" b="0"/>
                <a:t>Prompt</a:t>
              </a:r>
            </a:p>
            <a:p>
              <a:r>
                <a:rPr lang="en-GB" sz="1800" b="0"/>
                <a:t>Card Holder</a:t>
              </a:r>
            </a:p>
          </p:txBody>
        </p:sp>
      </p:grpSp>
      <p:grpSp>
        <p:nvGrpSpPr>
          <p:cNvPr id="10" name="Group 36"/>
          <p:cNvGrpSpPr>
            <a:grpSpLocks/>
          </p:cNvGrpSpPr>
          <p:nvPr/>
        </p:nvGrpSpPr>
        <p:grpSpPr bwMode="auto">
          <a:xfrm>
            <a:off x="3520976" y="1781200"/>
            <a:ext cx="1447800" cy="685800"/>
            <a:chOff x="6477000" y="5943600"/>
            <a:chExt cx="1448256" cy="685665"/>
          </a:xfrm>
        </p:grpSpPr>
        <p:sp>
          <p:nvSpPr>
            <p:cNvPr id="11" name="Freeform 10"/>
            <p:cNvSpPr/>
            <p:nvPr/>
          </p:nvSpPr>
          <p:spPr bwMode="auto">
            <a:xfrm>
              <a:off x="6477000" y="5943600"/>
              <a:ext cx="1448256" cy="685665"/>
            </a:xfrm>
            <a:custGeom>
              <a:avLst/>
              <a:gdLst>
                <a:gd name="connsiteX0" fmla="*/ 0 w 4419600"/>
                <a:gd name="connsiteY0" fmla="*/ 0 h 2514600"/>
                <a:gd name="connsiteX1" fmla="*/ 4419600 w 4419600"/>
                <a:gd name="connsiteY1" fmla="*/ 0 h 2514600"/>
                <a:gd name="connsiteX2" fmla="*/ 4419600 w 4419600"/>
                <a:gd name="connsiteY2" fmla="*/ 2514600 h 2514600"/>
                <a:gd name="connsiteX3" fmla="*/ 0 w 4419600"/>
                <a:gd name="connsiteY3" fmla="*/ 2514600 h 2514600"/>
                <a:gd name="connsiteX4" fmla="*/ 0 w 4419600"/>
                <a:gd name="connsiteY4" fmla="*/ 0 h 2514600"/>
                <a:gd name="connsiteX0" fmla="*/ 0 w 4419600"/>
                <a:gd name="connsiteY0" fmla="*/ 0 h 2514600"/>
                <a:gd name="connsiteX1" fmla="*/ 4419600 w 4419600"/>
                <a:gd name="connsiteY1" fmla="*/ 0 h 2514600"/>
                <a:gd name="connsiteX2" fmla="*/ 4419600 w 4419600"/>
                <a:gd name="connsiteY2" fmla="*/ 2514600 h 2514600"/>
                <a:gd name="connsiteX3" fmla="*/ 0 w 4419600"/>
                <a:gd name="connsiteY3" fmla="*/ 2514600 h 2514600"/>
                <a:gd name="connsiteX4" fmla="*/ 0 w 4419600"/>
                <a:gd name="connsiteY4" fmla="*/ 1244600 h 2514600"/>
                <a:gd name="connsiteX5" fmla="*/ 0 w 4419600"/>
                <a:gd name="connsiteY5" fmla="*/ 0 h 2514600"/>
                <a:gd name="connsiteX0" fmla="*/ 0 w 4419600"/>
                <a:gd name="connsiteY0" fmla="*/ 0 h 2514600"/>
                <a:gd name="connsiteX1" fmla="*/ 4419600 w 4419600"/>
                <a:gd name="connsiteY1" fmla="*/ 0 h 2514600"/>
                <a:gd name="connsiteX2" fmla="*/ 4419600 w 4419600"/>
                <a:gd name="connsiteY2" fmla="*/ 2514600 h 2514600"/>
                <a:gd name="connsiteX3" fmla="*/ 0 w 4419600"/>
                <a:gd name="connsiteY3" fmla="*/ 2514600 h 2514600"/>
                <a:gd name="connsiteX4" fmla="*/ 533400 w 4419600"/>
                <a:gd name="connsiteY4" fmla="*/ 1244600 h 2514600"/>
                <a:gd name="connsiteX5" fmla="*/ 0 w 4419600"/>
                <a:gd name="connsiteY5"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19600" h="2514600">
                  <a:moveTo>
                    <a:pt x="0" y="0"/>
                  </a:moveTo>
                  <a:lnTo>
                    <a:pt x="4419600" y="0"/>
                  </a:lnTo>
                  <a:lnTo>
                    <a:pt x="4419600" y="2514600"/>
                  </a:lnTo>
                  <a:lnTo>
                    <a:pt x="0" y="2514600"/>
                  </a:lnTo>
                  <a:lnTo>
                    <a:pt x="533400" y="1244600"/>
                  </a:lnTo>
                  <a:lnTo>
                    <a:pt x="0" y="0"/>
                  </a:lnTo>
                  <a:close/>
                </a:path>
              </a:pathLst>
            </a:custGeom>
            <a:no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lstStyle/>
            <a:p>
              <a:pPr>
                <a:defRPr/>
              </a:pPr>
              <a:endParaRPr lang="en-GB">
                <a:ea typeface="ＭＳ Ｐゴシック" charset="-128"/>
                <a:cs typeface="ＭＳ Ｐゴシック" charset="-128"/>
              </a:endParaRPr>
            </a:p>
          </p:txBody>
        </p:sp>
        <p:sp>
          <p:nvSpPr>
            <p:cNvPr id="12" name="Rectangle 19"/>
            <p:cNvSpPr>
              <a:spLocks noChangeArrowheads="1"/>
            </p:cNvSpPr>
            <p:nvPr/>
          </p:nvSpPr>
          <p:spPr bwMode="auto">
            <a:xfrm>
              <a:off x="6784251" y="5943600"/>
              <a:ext cx="1000446" cy="6462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GB" sz="1800" b="0"/>
                <a:t>PIN</a:t>
              </a:r>
            </a:p>
            <a:p>
              <a:r>
                <a:rPr lang="en-GB" sz="1800" b="0"/>
                <a:t>inserted</a:t>
              </a:r>
            </a:p>
          </p:txBody>
        </p:sp>
      </p:grpSp>
      <p:cxnSp>
        <p:nvCxnSpPr>
          <p:cNvPr id="13" name="Straight Arrow Connector 11"/>
          <p:cNvCxnSpPr>
            <a:cxnSpLocks noChangeShapeType="1"/>
            <a:endCxn id="11" idx="4"/>
          </p:cNvCxnSpPr>
          <p:nvPr/>
        </p:nvCxnSpPr>
        <p:spPr bwMode="auto">
          <a:xfrm flipV="1">
            <a:off x="2835176" y="2120925"/>
            <a:ext cx="860425" cy="41275"/>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4" name="Straight Arrow Connector 17"/>
          <p:cNvCxnSpPr>
            <a:cxnSpLocks noChangeShapeType="1"/>
          </p:cNvCxnSpPr>
          <p:nvPr/>
        </p:nvCxnSpPr>
        <p:spPr bwMode="auto">
          <a:xfrm>
            <a:off x="4968776" y="2162200"/>
            <a:ext cx="685800" cy="1588"/>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grpSp>
        <p:nvGrpSpPr>
          <p:cNvPr id="15" name="Group 25"/>
          <p:cNvGrpSpPr>
            <a:grpSpLocks/>
          </p:cNvGrpSpPr>
          <p:nvPr/>
        </p:nvGrpSpPr>
        <p:grpSpPr bwMode="auto">
          <a:xfrm>
            <a:off x="5654576" y="1628800"/>
            <a:ext cx="1371600" cy="914400"/>
            <a:chOff x="2667000" y="2514600"/>
            <a:chExt cx="1371600" cy="914400"/>
          </a:xfrm>
        </p:grpSpPr>
        <p:sp>
          <p:nvSpPr>
            <p:cNvPr id="16" name="AutoShape 5"/>
            <p:cNvSpPr>
              <a:spLocks noChangeArrowheads="1"/>
            </p:cNvSpPr>
            <p:nvPr/>
          </p:nvSpPr>
          <p:spPr bwMode="auto">
            <a:xfrm>
              <a:off x="2667000" y="2514600"/>
              <a:ext cx="1371600" cy="914400"/>
            </a:xfrm>
            <a:prstGeom prst="flowChartTerminator">
              <a:avLst/>
            </a:prstGeom>
            <a:noFill/>
            <a:ln w="9525">
              <a:solidFill>
                <a:schemeClr val="tx1"/>
              </a:solidFill>
              <a:miter lim="800000"/>
              <a:headEnd/>
              <a:tailEnd/>
            </a:ln>
            <a:effectLst>
              <a:outerShdw blurRad="50800" dist="38100" dir="2700000">
                <a:srgbClr val="000000">
                  <a:alpha val="43000"/>
                </a:srgbClr>
              </a:outerShdw>
            </a:effectLst>
          </p:spPr>
          <p:txBody>
            <a:bodyPr wrap="none" anchor="ctr"/>
            <a:lstStyle/>
            <a:p>
              <a:pPr>
                <a:defRPr/>
              </a:pPr>
              <a:endParaRPr lang="en-GB">
                <a:ea typeface="ＭＳ Ｐゴシック" charset="-128"/>
                <a:cs typeface="ＭＳ Ｐゴシック" charset="-128"/>
              </a:endParaRPr>
            </a:p>
          </p:txBody>
        </p:sp>
        <p:sp>
          <p:nvSpPr>
            <p:cNvPr id="17" name="TextBox 27"/>
            <p:cNvSpPr txBox="1">
              <a:spLocks noChangeArrowheads="1"/>
            </p:cNvSpPr>
            <p:nvPr/>
          </p:nvSpPr>
          <p:spPr bwMode="auto">
            <a:xfrm>
              <a:off x="2996253" y="2590800"/>
              <a:ext cx="755322"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800" b="0"/>
                <a:t>Verify</a:t>
              </a:r>
            </a:p>
            <a:p>
              <a:r>
                <a:rPr lang="en-GB" sz="1800" b="0"/>
                <a:t>PIN</a:t>
              </a:r>
            </a:p>
          </p:txBody>
        </p:sp>
      </p:grpSp>
      <p:sp>
        <p:nvSpPr>
          <p:cNvPr id="18" name="AutoShape 16"/>
          <p:cNvSpPr>
            <a:spLocks noChangeArrowheads="1"/>
          </p:cNvSpPr>
          <p:nvPr/>
        </p:nvSpPr>
        <p:spPr bwMode="auto">
          <a:xfrm>
            <a:off x="5959376" y="2924200"/>
            <a:ext cx="657225" cy="871538"/>
          </a:xfrm>
          <a:prstGeom prst="flowChartDecision">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cxnSp>
        <p:nvCxnSpPr>
          <p:cNvPr id="19" name="Straight Arrow Connector 22"/>
          <p:cNvCxnSpPr>
            <a:cxnSpLocks noChangeShapeType="1"/>
            <a:stCxn id="16" idx="2"/>
            <a:endCxn id="18" idx="0"/>
          </p:cNvCxnSpPr>
          <p:nvPr/>
        </p:nvCxnSpPr>
        <p:spPr bwMode="auto">
          <a:xfrm rot="5400000">
            <a:off x="6123683" y="2707506"/>
            <a:ext cx="381000" cy="52387"/>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0" name="Elbow Connector 29"/>
          <p:cNvCxnSpPr>
            <a:cxnSpLocks noChangeShapeType="1"/>
            <a:endCxn id="8" idx="2"/>
          </p:cNvCxnSpPr>
          <p:nvPr/>
        </p:nvCxnSpPr>
        <p:spPr bwMode="auto">
          <a:xfrm rot="10800000">
            <a:off x="2149376" y="2543200"/>
            <a:ext cx="1295400" cy="838200"/>
          </a:xfrm>
          <a:prstGeom prst="bentConnector2">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grpSp>
        <p:nvGrpSpPr>
          <p:cNvPr id="21" name="Group 25"/>
          <p:cNvGrpSpPr>
            <a:grpSpLocks/>
          </p:cNvGrpSpPr>
          <p:nvPr/>
        </p:nvGrpSpPr>
        <p:grpSpPr bwMode="auto">
          <a:xfrm>
            <a:off x="3444776" y="2924200"/>
            <a:ext cx="1371600" cy="923925"/>
            <a:chOff x="2667000" y="2514600"/>
            <a:chExt cx="1371600" cy="923330"/>
          </a:xfrm>
        </p:grpSpPr>
        <p:sp>
          <p:nvSpPr>
            <p:cNvPr id="22" name="AutoShape 5"/>
            <p:cNvSpPr>
              <a:spLocks noChangeArrowheads="1"/>
            </p:cNvSpPr>
            <p:nvPr/>
          </p:nvSpPr>
          <p:spPr bwMode="auto">
            <a:xfrm>
              <a:off x="2667000" y="2514600"/>
              <a:ext cx="1371600" cy="913811"/>
            </a:xfrm>
            <a:prstGeom prst="flowChartTerminator">
              <a:avLst/>
            </a:prstGeom>
            <a:noFill/>
            <a:ln w="9525">
              <a:solidFill>
                <a:schemeClr val="tx1"/>
              </a:solidFill>
              <a:miter lim="800000"/>
              <a:headEnd/>
              <a:tailEnd/>
            </a:ln>
            <a:effectLst>
              <a:outerShdw blurRad="50800" dist="38100" dir="2700000">
                <a:srgbClr val="000000">
                  <a:alpha val="43000"/>
                </a:srgbClr>
              </a:outerShdw>
            </a:effectLst>
          </p:spPr>
          <p:txBody>
            <a:bodyPr wrap="none" anchor="ctr"/>
            <a:lstStyle/>
            <a:p>
              <a:pPr>
                <a:defRPr/>
              </a:pPr>
              <a:endParaRPr lang="en-GB">
                <a:ea typeface="ＭＳ Ｐゴシック" charset="-128"/>
                <a:cs typeface="ＭＳ Ｐゴシック" charset="-128"/>
              </a:endParaRPr>
            </a:p>
          </p:txBody>
        </p:sp>
        <p:sp>
          <p:nvSpPr>
            <p:cNvPr id="23" name="TextBox 27"/>
            <p:cNvSpPr txBox="1">
              <a:spLocks noChangeArrowheads="1"/>
            </p:cNvSpPr>
            <p:nvPr/>
          </p:nvSpPr>
          <p:spPr bwMode="auto">
            <a:xfrm>
              <a:off x="2819400" y="2514600"/>
              <a:ext cx="1100669"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800" b="0"/>
                <a:t>Prompt</a:t>
              </a:r>
            </a:p>
            <a:p>
              <a:r>
                <a:rPr lang="en-GB" sz="1800" b="0"/>
                <a:t>Incorrect</a:t>
              </a:r>
            </a:p>
            <a:p>
              <a:r>
                <a:rPr lang="en-GB" sz="1800" b="0"/>
                <a:t>PIN</a:t>
              </a:r>
            </a:p>
          </p:txBody>
        </p:sp>
      </p:grpSp>
      <p:cxnSp>
        <p:nvCxnSpPr>
          <p:cNvPr id="24" name="Straight Arrow Connector 37"/>
          <p:cNvCxnSpPr>
            <a:cxnSpLocks noChangeShapeType="1"/>
            <a:stCxn id="18" idx="1"/>
            <a:endCxn id="22" idx="3"/>
          </p:cNvCxnSpPr>
          <p:nvPr/>
        </p:nvCxnSpPr>
        <p:spPr bwMode="auto">
          <a:xfrm rot="10800000" flipV="1">
            <a:off x="4816376" y="3359175"/>
            <a:ext cx="1143000" cy="22225"/>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25" name="TextBox 40"/>
          <p:cNvSpPr txBox="1">
            <a:spLocks noChangeArrowheads="1"/>
          </p:cNvSpPr>
          <p:nvPr/>
        </p:nvSpPr>
        <p:spPr bwMode="auto">
          <a:xfrm>
            <a:off x="4816376" y="2771800"/>
            <a:ext cx="1336675"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400" b="0"/>
              <a:t>[PIN wrong 1</a:t>
            </a:r>
            <a:r>
              <a:rPr lang="en-GB" sz="1400" b="0" baseline="30000"/>
              <a:t>st</a:t>
            </a:r>
            <a:endParaRPr lang="en-GB" sz="1400" b="0"/>
          </a:p>
          <a:p>
            <a:r>
              <a:rPr lang="en-GB" sz="1400" b="0"/>
              <a:t>or 2</a:t>
            </a:r>
            <a:r>
              <a:rPr lang="en-GB" sz="1400" b="0" baseline="30000"/>
              <a:t>nd</a:t>
            </a:r>
            <a:r>
              <a:rPr lang="en-GB" sz="1400" b="0"/>
              <a:t> time]</a:t>
            </a:r>
          </a:p>
        </p:txBody>
      </p:sp>
      <p:grpSp>
        <p:nvGrpSpPr>
          <p:cNvPr id="26" name="Group 25"/>
          <p:cNvGrpSpPr>
            <a:grpSpLocks/>
          </p:cNvGrpSpPr>
          <p:nvPr/>
        </p:nvGrpSpPr>
        <p:grpSpPr bwMode="auto">
          <a:xfrm>
            <a:off x="7407176" y="2009800"/>
            <a:ext cx="1441450" cy="923925"/>
            <a:chOff x="2649025" y="2514600"/>
            <a:chExt cx="1441420" cy="923330"/>
          </a:xfrm>
        </p:grpSpPr>
        <p:sp>
          <p:nvSpPr>
            <p:cNvPr id="27" name="AutoShape 5"/>
            <p:cNvSpPr>
              <a:spLocks noChangeArrowheads="1"/>
            </p:cNvSpPr>
            <p:nvPr/>
          </p:nvSpPr>
          <p:spPr bwMode="auto">
            <a:xfrm>
              <a:off x="2666488" y="2514600"/>
              <a:ext cx="1371571" cy="913811"/>
            </a:xfrm>
            <a:prstGeom prst="flowChartTerminator">
              <a:avLst/>
            </a:prstGeom>
            <a:noFill/>
            <a:ln w="9525">
              <a:solidFill>
                <a:schemeClr val="tx1"/>
              </a:solidFill>
              <a:miter lim="800000"/>
              <a:headEnd/>
              <a:tailEnd/>
            </a:ln>
            <a:effectLst>
              <a:outerShdw blurRad="50800" dist="38100" dir="2700000">
                <a:srgbClr val="000000">
                  <a:alpha val="43000"/>
                </a:srgbClr>
              </a:outerShdw>
            </a:effectLst>
          </p:spPr>
          <p:txBody>
            <a:bodyPr wrap="none" anchor="ctr"/>
            <a:lstStyle/>
            <a:p>
              <a:pPr>
                <a:defRPr/>
              </a:pPr>
              <a:endParaRPr lang="en-GB">
                <a:ea typeface="ＭＳ Ｐゴシック" charset="-128"/>
                <a:cs typeface="ＭＳ Ｐゴシック" charset="-128"/>
              </a:endParaRPr>
            </a:p>
          </p:txBody>
        </p:sp>
        <p:sp>
          <p:nvSpPr>
            <p:cNvPr id="28" name="TextBox 27"/>
            <p:cNvSpPr txBox="1">
              <a:spLocks noChangeArrowheads="1"/>
            </p:cNvSpPr>
            <p:nvPr/>
          </p:nvSpPr>
          <p:spPr bwMode="auto">
            <a:xfrm>
              <a:off x="2649025" y="2514600"/>
              <a:ext cx="1441420"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800" b="0"/>
                <a:t>Prompt</a:t>
              </a:r>
            </a:p>
            <a:p>
              <a:r>
                <a:rPr lang="en-GB" sz="1800" b="0"/>
                <a:t>3</a:t>
              </a:r>
              <a:r>
                <a:rPr lang="en-GB" sz="1800" b="0" baseline="30000"/>
                <a:t>rd</a:t>
              </a:r>
              <a:r>
                <a:rPr lang="en-GB" sz="1800" b="0"/>
                <a:t> Incorrect</a:t>
              </a:r>
            </a:p>
            <a:p>
              <a:r>
                <a:rPr lang="en-GB" sz="1800" b="0"/>
                <a:t>PIN</a:t>
              </a:r>
            </a:p>
          </p:txBody>
        </p:sp>
      </p:grpSp>
      <p:cxnSp>
        <p:nvCxnSpPr>
          <p:cNvPr id="29" name="Straight Arrow Connector 44"/>
          <p:cNvCxnSpPr>
            <a:cxnSpLocks noChangeShapeType="1"/>
            <a:stCxn id="18" idx="3"/>
            <a:endCxn id="28" idx="1"/>
          </p:cNvCxnSpPr>
          <p:nvPr/>
        </p:nvCxnSpPr>
        <p:spPr bwMode="auto">
          <a:xfrm flipV="1">
            <a:off x="6616601" y="2471763"/>
            <a:ext cx="790575" cy="88900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30" name="TextBox 49"/>
          <p:cNvSpPr txBox="1">
            <a:spLocks noChangeArrowheads="1"/>
          </p:cNvSpPr>
          <p:nvPr/>
        </p:nvSpPr>
        <p:spPr bwMode="auto">
          <a:xfrm>
            <a:off x="6568976" y="3229000"/>
            <a:ext cx="11049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400" b="0"/>
              <a:t>[PIN wrong </a:t>
            </a:r>
          </a:p>
          <a:p>
            <a:r>
              <a:rPr lang="en-GB" sz="1400" b="0"/>
              <a:t>3rd time]</a:t>
            </a:r>
          </a:p>
        </p:txBody>
      </p:sp>
      <p:grpSp>
        <p:nvGrpSpPr>
          <p:cNvPr id="31" name="Group 40"/>
          <p:cNvGrpSpPr>
            <a:grpSpLocks/>
          </p:cNvGrpSpPr>
          <p:nvPr/>
        </p:nvGrpSpPr>
        <p:grpSpPr bwMode="auto">
          <a:xfrm>
            <a:off x="7864376" y="4676800"/>
            <a:ext cx="685800" cy="685800"/>
            <a:chOff x="4038600" y="5791200"/>
            <a:chExt cx="304800" cy="304800"/>
          </a:xfrm>
        </p:grpSpPr>
        <p:sp>
          <p:nvSpPr>
            <p:cNvPr id="32" name="Oval 16"/>
            <p:cNvSpPr>
              <a:spLocks noChangeArrowheads="1"/>
            </p:cNvSpPr>
            <p:nvPr/>
          </p:nvSpPr>
          <p:spPr bwMode="auto">
            <a:xfrm>
              <a:off x="4038600" y="5791200"/>
              <a:ext cx="304800" cy="304800"/>
            </a:xfrm>
            <a:prstGeom prst="ellipse">
              <a:avLst/>
            </a:prstGeom>
            <a:noFill/>
            <a:ln w="9525">
              <a:solidFill>
                <a:schemeClr val="tx1"/>
              </a:solidFill>
              <a:miter lim="800000"/>
              <a:headEnd/>
              <a:tailEnd/>
            </a:ln>
            <a:effectLst>
              <a:outerShdw blurRad="50800" dist="38100" dir="2700000">
                <a:srgbClr val="000000">
                  <a:alpha val="43000"/>
                </a:srgbClr>
              </a:outerShdw>
            </a:effectLst>
          </p:spPr>
          <p:txBody>
            <a:bodyPr wrap="none" anchor="ctr"/>
            <a:lstStyle/>
            <a:p>
              <a:pPr>
                <a:defRPr/>
              </a:pPr>
              <a:endParaRPr lang="en-GB">
                <a:ea typeface="ＭＳ Ｐゴシック" charset="-128"/>
                <a:cs typeface="ＭＳ Ｐゴシック" charset="-128"/>
              </a:endParaRPr>
            </a:p>
          </p:txBody>
        </p:sp>
        <p:cxnSp>
          <p:nvCxnSpPr>
            <p:cNvPr id="33" name="Straight Connector 32"/>
            <p:cNvCxnSpPr>
              <a:stCxn id="32" idx="1"/>
              <a:endCxn id="32" idx="5"/>
            </p:cNvCxnSpPr>
            <p:nvPr/>
          </p:nvCxnSpPr>
          <p:spPr bwMode="auto">
            <a:xfrm rot="16200000" flipH="1">
              <a:off x="4083050" y="5835650"/>
              <a:ext cx="215900" cy="215900"/>
            </a:xfrm>
            <a:prstGeom prst="line">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cxnSp>
        <p:cxnSp>
          <p:nvCxnSpPr>
            <p:cNvPr id="34" name="Straight Connector 33"/>
            <p:cNvCxnSpPr>
              <a:stCxn id="32" idx="7"/>
              <a:endCxn id="32" idx="3"/>
            </p:cNvCxnSpPr>
            <p:nvPr/>
          </p:nvCxnSpPr>
          <p:spPr bwMode="auto">
            <a:xfrm rot="16200000" flipH="1" flipV="1">
              <a:off x="4083050" y="5835650"/>
              <a:ext cx="215900" cy="215900"/>
            </a:xfrm>
            <a:prstGeom prst="line">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cxnSp>
      </p:grpSp>
      <p:cxnSp>
        <p:nvCxnSpPr>
          <p:cNvPr id="35" name="Straight Arrow Connector 54"/>
          <p:cNvCxnSpPr>
            <a:cxnSpLocks noChangeShapeType="1"/>
            <a:stCxn id="27" idx="2"/>
          </p:cNvCxnSpPr>
          <p:nvPr/>
        </p:nvCxnSpPr>
        <p:spPr bwMode="auto">
          <a:xfrm rot="5400000">
            <a:off x="7796908" y="3220268"/>
            <a:ext cx="609600" cy="17463"/>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36" name="Snip Single Corner Rectangle 35"/>
          <p:cNvSpPr/>
          <p:nvPr/>
        </p:nvSpPr>
        <p:spPr bwMode="auto">
          <a:xfrm>
            <a:off x="7102376" y="5591200"/>
            <a:ext cx="1905000" cy="685800"/>
          </a:xfrm>
          <a:prstGeom prst="snip1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defRPr/>
            </a:pPr>
            <a:r>
              <a:rPr lang="en-GB" sz="1400" b="0" dirty="0">
                <a:ea typeface="ＭＳ Ｐゴシック" charset="-128"/>
                <a:cs typeface="ＭＳ Ｐゴシック" charset="-128"/>
              </a:rPr>
              <a:t>&lt;&lt;Post-condition&gt;&gt;</a:t>
            </a:r>
          </a:p>
          <a:p>
            <a:pPr>
              <a:defRPr/>
            </a:pPr>
            <a:r>
              <a:rPr lang="en-GB" sz="1400" b="0" dirty="0">
                <a:ea typeface="ＭＳ Ｐゴシック" charset="-128"/>
                <a:cs typeface="ＭＳ Ｐゴシック" charset="-128"/>
              </a:rPr>
              <a:t>User not authenticated</a:t>
            </a:r>
          </a:p>
        </p:txBody>
      </p:sp>
      <p:cxnSp>
        <p:nvCxnSpPr>
          <p:cNvPr id="37" name="Straight Connector 59"/>
          <p:cNvCxnSpPr>
            <a:cxnSpLocks noChangeShapeType="1"/>
            <a:stCxn id="32" idx="4"/>
            <a:endCxn id="36" idx="3"/>
          </p:cNvCxnSpPr>
          <p:nvPr/>
        </p:nvCxnSpPr>
        <p:spPr bwMode="auto">
          <a:xfrm rot="5400000">
            <a:off x="8016776" y="5400700"/>
            <a:ext cx="228600" cy="152400"/>
          </a:xfrm>
          <a:prstGeom prst="line">
            <a:avLst/>
          </a:prstGeom>
          <a:noFill/>
          <a:ln w="9525">
            <a:solidFill>
              <a:schemeClr val="tx1"/>
            </a:solidFill>
            <a:prstDash val="sysDash"/>
            <a:round/>
            <a:headEnd/>
            <a:tailEnd/>
          </a:ln>
          <a:extLst>
            <a:ext uri="{909E8E84-426E-40dd-AFC4-6F175D3DCCD1}">
              <a14:hiddenFill xmlns="" xmlns:a14="http://schemas.microsoft.com/office/drawing/2010/main">
                <a:noFill/>
              </a14:hiddenFill>
            </a:ext>
          </a:extLst>
        </p:spPr>
      </p:cxnSp>
      <p:sp>
        <p:nvSpPr>
          <p:cNvPr id="38" name="Snip Single Corner Rectangle 37"/>
          <p:cNvSpPr/>
          <p:nvPr/>
        </p:nvSpPr>
        <p:spPr bwMode="auto">
          <a:xfrm>
            <a:off x="15776" y="3000400"/>
            <a:ext cx="1905000" cy="685800"/>
          </a:xfrm>
          <a:prstGeom prst="snip1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defRPr/>
            </a:pPr>
            <a:r>
              <a:rPr lang="en-GB" sz="1400" b="0" dirty="0">
                <a:ea typeface="ＭＳ Ｐゴシック" charset="-128"/>
                <a:cs typeface="ＭＳ Ｐゴシック" charset="-128"/>
              </a:rPr>
              <a:t>&lt;&lt;Pre-condition&gt;&gt;</a:t>
            </a:r>
          </a:p>
          <a:p>
            <a:pPr>
              <a:defRPr/>
            </a:pPr>
            <a:r>
              <a:rPr lang="en-GB" sz="1400" b="0" dirty="0">
                <a:ea typeface="ＭＳ Ｐゴシック" charset="-128"/>
                <a:cs typeface="ＭＳ Ｐゴシック" charset="-128"/>
              </a:rPr>
              <a:t>Card inserted</a:t>
            </a:r>
          </a:p>
        </p:txBody>
      </p:sp>
      <p:cxnSp>
        <p:nvCxnSpPr>
          <p:cNvPr id="39" name="Straight Connector 63"/>
          <p:cNvCxnSpPr>
            <a:cxnSpLocks noChangeShapeType="1"/>
            <a:stCxn id="5" idx="4"/>
            <a:endCxn id="38" idx="3"/>
          </p:cNvCxnSpPr>
          <p:nvPr/>
        </p:nvCxnSpPr>
        <p:spPr bwMode="auto">
          <a:xfrm rot="16200000" flipH="1">
            <a:off x="453926" y="2486050"/>
            <a:ext cx="609600" cy="419100"/>
          </a:xfrm>
          <a:prstGeom prst="line">
            <a:avLst/>
          </a:prstGeom>
          <a:noFill/>
          <a:ln w="9525">
            <a:solidFill>
              <a:schemeClr val="tx1"/>
            </a:solidFill>
            <a:prstDash val="sysDash"/>
            <a:round/>
            <a:headEnd/>
            <a:tailEnd/>
          </a:ln>
          <a:extLst>
            <a:ext uri="{909E8E84-426E-40dd-AFC4-6F175D3DCCD1}">
              <a14:hiddenFill xmlns="" xmlns:a14="http://schemas.microsoft.com/office/drawing/2010/main">
                <a:noFill/>
              </a14:hiddenFill>
            </a:ext>
          </a:extLst>
        </p:spPr>
      </p:cxnSp>
      <p:grpSp>
        <p:nvGrpSpPr>
          <p:cNvPr id="40" name="Group 25"/>
          <p:cNvGrpSpPr>
            <a:grpSpLocks/>
          </p:cNvGrpSpPr>
          <p:nvPr/>
        </p:nvGrpSpPr>
        <p:grpSpPr bwMode="auto">
          <a:xfrm>
            <a:off x="7483376" y="3533800"/>
            <a:ext cx="1371600" cy="914400"/>
            <a:chOff x="2667000" y="2514600"/>
            <a:chExt cx="1371600" cy="914400"/>
          </a:xfrm>
        </p:grpSpPr>
        <p:sp>
          <p:nvSpPr>
            <p:cNvPr id="41" name="AutoShape 5"/>
            <p:cNvSpPr>
              <a:spLocks noChangeArrowheads="1"/>
            </p:cNvSpPr>
            <p:nvPr/>
          </p:nvSpPr>
          <p:spPr bwMode="auto">
            <a:xfrm>
              <a:off x="2667000" y="2514600"/>
              <a:ext cx="1371600" cy="914400"/>
            </a:xfrm>
            <a:prstGeom prst="flowChartTerminator">
              <a:avLst/>
            </a:prstGeom>
            <a:noFill/>
            <a:ln w="9525">
              <a:solidFill>
                <a:schemeClr val="tx1"/>
              </a:solidFill>
              <a:miter lim="800000"/>
              <a:headEnd/>
              <a:tailEnd/>
            </a:ln>
            <a:effectLst>
              <a:outerShdw blurRad="50800" dist="38100" dir="2700000">
                <a:srgbClr val="000000">
                  <a:alpha val="43000"/>
                </a:srgbClr>
              </a:outerShdw>
            </a:effectLst>
          </p:spPr>
          <p:txBody>
            <a:bodyPr wrap="none" anchor="ctr"/>
            <a:lstStyle/>
            <a:p>
              <a:pPr>
                <a:defRPr/>
              </a:pPr>
              <a:endParaRPr lang="en-GB">
                <a:ea typeface="ＭＳ Ｐゴシック" charset="-128"/>
                <a:cs typeface="ＭＳ Ｐゴシック" charset="-128"/>
              </a:endParaRPr>
            </a:p>
          </p:txBody>
        </p:sp>
        <p:sp>
          <p:nvSpPr>
            <p:cNvPr id="42" name="TextBox 27"/>
            <p:cNvSpPr txBox="1">
              <a:spLocks noChangeArrowheads="1"/>
            </p:cNvSpPr>
            <p:nvPr/>
          </p:nvSpPr>
          <p:spPr bwMode="auto">
            <a:xfrm>
              <a:off x="2725225" y="2667000"/>
              <a:ext cx="1232992"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800" b="0"/>
                <a:t>Confiscate</a:t>
              </a:r>
            </a:p>
            <a:p>
              <a:r>
                <a:rPr lang="en-GB" sz="1800" b="0"/>
                <a:t>Card</a:t>
              </a:r>
            </a:p>
          </p:txBody>
        </p:sp>
      </p:grpSp>
      <p:cxnSp>
        <p:nvCxnSpPr>
          <p:cNvPr id="43" name="Straight Arrow Connector 72"/>
          <p:cNvCxnSpPr>
            <a:cxnSpLocks noChangeShapeType="1"/>
            <a:stCxn id="41" idx="2"/>
            <a:endCxn id="32" idx="0"/>
          </p:cNvCxnSpPr>
          <p:nvPr/>
        </p:nvCxnSpPr>
        <p:spPr bwMode="auto">
          <a:xfrm rot="16200000" flipH="1">
            <a:off x="8073926" y="4543450"/>
            <a:ext cx="228600" cy="3810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grpSp>
        <p:nvGrpSpPr>
          <p:cNvPr id="44" name="Group 81"/>
          <p:cNvGrpSpPr>
            <a:grpSpLocks/>
          </p:cNvGrpSpPr>
          <p:nvPr/>
        </p:nvGrpSpPr>
        <p:grpSpPr bwMode="auto">
          <a:xfrm>
            <a:off x="5197376" y="4219600"/>
            <a:ext cx="1593850" cy="811213"/>
            <a:chOff x="1295400" y="5334000"/>
            <a:chExt cx="1593850" cy="811887"/>
          </a:xfrm>
        </p:grpSpPr>
        <p:sp>
          <p:nvSpPr>
            <p:cNvPr id="45" name="Freeform 44"/>
            <p:cNvSpPr/>
            <p:nvPr/>
          </p:nvSpPr>
          <p:spPr bwMode="auto">
            <a:xfrm>
              <a:off x="1295400" y="5334000"/>
              <a:ext cx="1593850" cy="686370"/>
            </a:xfrm>
            <a:custGeom>
              <a:avLst/>
              <a:gdLst>
                <a:gd name="connsiteX0" fmla="*/ 0 w 4419600"/>
                <a:gd name="connsiteY0" fmla="*/ 0 h 2514600"/>
                <a:gd name="connsiteX1" fmla="*/ 4419600 w 4419600"/>
                <a:gd name="connsiteY1" fmla="*/ 0 h 2514600"/>
                <a:gd name="connsiteX2" fmla="*/ 4419600 w 4419600"/>
                <a:gd name="connsiteY2" fmla="*/ 2514600 h 2514600"/>
                <a:gd name="connsiteX3" fmla="*/ 0 w 4419600"/>
                <a:gd name="connsiteY3" fmla="*/ 2514600 h 2514600"/>
                <a:gd name="connsiteX4" fmla="*/ 0 w 4419600"/>
                <a:gd name="connsiteY4" fmla="*/ 0 h 2514600"/>
                <a:gd name="connsiteX0" fmla="*/ 0 w 4419600"/>
                <a:gd name="connsiteY0" fmla="*/ 0 h 2514600"/>
                <a:gd name="connsiteX1" fmla="*/ 4419600 w 4419600"/>
                <a:gd name="connsiteY1" fmla="*/ 0 h 2514600"/>
                <a:gd name="connsiteX2" fmla="*/ 4419600 w 4419600"/>
                <a:gd name="connsiteY2" fmla="*/ 2514600 h 2514600"/>
                <a:gd name="connsiteX3" fmla="*/ 0 w 4419600"/>
                <a:gd name="connsiteY3" fmla="*/ 2514600 h 2514600"/>
                <a:gd name="connsiteX4" fmla="*/ 0 w 4419600"/>
                <a:gd name="connsiteY4" fmla="*/ 1244600 h 2514600"/>
                <a:gd name="connsiteX5" fmla="*/ 0 w 4419600"/>
                <a:gd name="connsiteY5" fmla="*/ 0 h 2514600"/>
                <a:gd name="connsiteX0" fmla="*/ 0 w 4419600"/>
                <a:gd name="connsiteY0" fmla="*/ 0 h 2514600"/>
                <a:gd name="connsiteX1" fmla="*/ 4419600 w 4419600"/>
                <a:gd name="connsiteY1" fmla="*/ 0 h 2514600"/>
                <a:gd name="connsiteX2" fmla="*/ 4419600 w 4419600"/>
                <a:gd name="connsiteY2" fmla="*/ 2514600 h 2514600"/>
                <a:gd name="connsiteX3" fmla="*/ 0 w 4419600"/>
                <a:gd name="connsiteY3" fmla="*/ 2514600 h 2514600"/>
                <a:gd name="connsiteX4" fmla="*/ 533400 w 4419600"/>
                <a:gd name="connsiteY4" fmla="*/ 1244600 h 2514600"/>
                <a:gd name="connsiteX5" fmla="*/ 0 w 4419600"/>
                <a:gd name="connsiteY5" fmla="*/ 0 h 2514600"/>
                <a:gd name="connsiteX0" fmla="*/ 0 w 4419600"/>
                <a:gd name="connsiteY0" fmla="*/ 0 h 2514600"/>
                <a:gd name="connsiteX1" fmla="*/ 4419600 w 4419600"/>
                <a:gd name="connsiteY1" fmla="*/ 0 h 2514600"/>
                <a:gd name="connsiteX2" fmla="*/ 4419600 w 4419600"/>
                <a:gd name="connsiteY2" fmla="*/ 2514600 h 2514600"/>
                <a:gd name="connsiteX3" fmla="*/ 0 w 4419600"/>
                <a:gd name="connsiteY3" fmla="*/ 2514600 h 2514600"/>
                <a:gd name="connsiteX4" fmla="*/ 0 w 4419600"/>
                <a:gd name="connsiteY4" fmla="*/ 0 h 2514600"/>
                <a:gd name="connsiteX0" fmla="*/ 0 w 4865437"/>
                <a:gd name="connsiteY0" fmla="*/ 0 h 2514600"/>
                <a:gd name="connsiteX1" fmla="*/ 4419600 w 4865437"/>
                <a:gd name="connsiteY1" fmla="*/ 0 h 2514600"/>
                <a:gd name="connsiteX2" fmla="*/ 4865437 w 4865437"/>
                <a:gd name="connsiteY2" fmla="*/ 1280583 h 2514600"/>
                <a:gd name="connsiteX3" fmla="*/ 4419600 w 4865437"/>
                <a:gd name="connsiteY3" fmla="*/ 2514600 h 2514600"/>
                <a:gd name="connsiteX4" fmla="*/ 0 w 4865437"/>
                <a:gd name="connsiteY4" fmla="*/ 2514600 h 2514600"/>
                <a:gd name="connsiteX5" fmla="*/ 0 w 4865437"/>
                <a:gd name="connsiteY5" fmla="*/ 0 h 2514600"/>
                <a:gd name="connsiteX0" fmla="*/ 0 w 4865437"/>
                <a:gd name="connsiteY0" fmla="*/ 0 h 2514600"/>
                <a:gd name="connsiteX1" fmla="*/ 4419600 w 4865437"/>
                <a:gd name="connsiteY1" fmla="*/ 0 h 2514600"/>
                <a:gd name="connsiteX2" fmla="*/ 4865437 w 4865437"/>
                <a:gd name="connsiteY2" fmla="*/ 1280583 h 2514600"/>
                <a:gd name="connsiteX3" fmla="*/ 4419600 w 4865437"/>
                <a:gd name="connsiteY3" fmla="*/ 2514600 h 2514600"/>
                <a:gd name="connsiteX4" fmla="*/ 0 w 4865437"/>
                <a:gd name="connsiteY4" fmla="*/ 2514600 h 2514600"/>
                <a:gd name="connsiteX5" fmla="*/ 0 w 4865437"/>
                <a:gd name="connsiteY5" fmla="*/ 0 h 2514600"/>
                <a:gd name="connsiteX0" fmla="*/ 0 w 4865437"/>
                <a:gd name="connsiteY0" fmla="*/ 0 h 2514600"/>
                <a:gd name="connsiteX1" fmla="*/ 4419600 w 4865437"/>
                <a:gd name="connsiteY1" fmla="*/ 0 h 2514600"/>
                <a:gd name="connsiteX2" fmla="*/ 4865437 w 4865437"/>
                <a:gd name="connsiteY2" fmla="*/ 1280583 h 2514600"/>
                <a:gd name="connsiteX3" fmla="*/ 4419600 w 4865437"/>
                <a:gd name="connsiteY3" fmla="*/ 2514600 h 2514600"/>
                <a:gd name="connsiteX4" fmla="*/ 0 w 4865437"/>
                <a:gd name="connsiteY4" fmla="*/ 2514600 h 2514600"/>
                <a:gd name="connsiteX5" fmla="*/ 0 w 4865437"/>
                <a:gd name="connsiteY5" fmla="*/ 0 h 2514600"/>
                <a:gd name="connsiteX0" fmla="*/ 0 w 4865437"/>
                <a:gd name="connsiteY0" fmla="*/ 0 h 2514600"/>
                <a:gd name="connsiteX1" fmla="*/ 4419600 w 4865437"/>
                <a:gd name="connsiteY1" fmla="*/ 0 h 2514600"/>
                <a:gd name="connsiteX2" fmla="*/ 4865437 w 4865437"/>
                <a:gd name="connsiteY2" fmla="*/ 1280583 h 2514600"/>
                <a:gd name="connsiteX3" fmla="*/ 4419600 w 4865437"/>
                <a:gd name="connsiteY3" fmla="*/ 2514600 h 2514600"/>
                <a:gd name="connsiteX4" fmla="*/ 0 w 4865437"/>
                <a:gd name="connsiteY4" fmla="*/ 2514600 h 2514600"/>
                <a:gd name="connsiteX5" fmla="*/ 0 w 4865437"/>
                <a:gd name="connsiteY5"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65437" h="2514600">
                  <a:moveTo>
                    <a:pt x="0" y="0"/>
                  </a:moveTo>
                  <a:lnTo>
                    <a:pt x="4419600" y="0"/>
                  </a:lnTo>
                  <a:lnTo>
                    <a:pt x="4865437" y="1280583"/>
                  </a:lnTo>
                  <a:lnTo>
                    <a:pt x="4419600" y="2514600"/>
                  </a:lnTo>
                  <a:lnTo>
                    <a:pt x="0" y="2514600"/>
                  </a:lnTo>
                  <a:lnTo>
                    <a:pt x="0" y="0"/>
                  </a:lnTo>
                  <a:close/>
                </a:path>
              </a:pathLst>
            </a:custGeom>
            <a:no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lstStyle/>
            <a:p>
              <a:pPr>
                <a:defRPr/>
              </a:pPr>
              <a:endParaRPr lang="en-GB">
                <a:ea typeface="ＭＳ Ｐゴシック" charset="-128"/>
                <a:cs typeface="ＭＳ Ｐゴシック" charset="-128"/>
              </a:endParaRPr>
            </a:p>
          </p:txBody>
        </p:sp>
        <p:sp>
          <p:nvSpPr>
            <p:cNvPr id="46" name="TextBox 79"/>
            <p:cNvSpPr txBox="1">
              <a:spLocks noChangeArrowheads="1"/>
            </p:cNvSpPr>
            <p:nvPr/>
          </p:nvSpPr>
          <p:spPr bwMode="auto">
            <a:xfrm>
              <a:off x="2387600" y="5715000"/>
              <a:ext cx="184666"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endParaRPr lang="en-GB"/>
            </a:p>
          </p:txBody>
        </p:sp>
        <p:sp>
          <p:nvSpPr>
            <p:cNvPr id="47" name="TextBox 27"/>
            <p:cNvSpPr txBox="1">
              <a:spLocks noChangeArrowheads="1"/>
            </p:cNvSpPr>
            <p:nvPr/>
          </p:nvSpPr>
          <p:spPr bwMode="auto">
            <a:xfrm>
              <a:off x="1295400" y="5334000"/>
              <a:ext cx="1526041"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800" b="0"/>
                <a:t>Request</a:t>
              </a:r>
            </a:p>
            <a:p>
              <a:r>
                <a:rPr lang="en-GB" sz="1800" b="0"/>
                <a:t>Authorisation</a:t>
              </a:r>
            </a:p>
          </p:txBody>
        </p:sp>
      </p:grpSp>
      <p:grpSp>
        <p:nvGrpSpPr>
          <p:cNvPr id="48" name="Group 36"/>
          <p:cNvGrpSpPr>
            <a:grpSpLocks/>
          </p:cNvGrpSpPr>
          <p:nvPr/>
        </p:nvGrpSpPr>
        <p:grpSpPr bwMode="auto">
          <a:xfrm>
            <a:off x="5121176" y="5362600"/>
            <a:ext cx="1447800" cy="685800"/>
            <a:chOff x="6477000" y="5943600"/>
            <a:chExt cx="1448256" cy="685665"/>
          </a:xfrm>
        </p:grpSpPr>
        <p:sp>
          <p:nvSpPr>
            <p:cNvPr id="49" name="Freeform 48"/>
            <p:cNvSpPr/>
            <p:nvPr/>
          </p:nvSpPr>
          <p:spPr bwMode="auto">
            <a:xfrm>
              <a:off x="6477000" y="5943600"/>
              <a:ext cx="1448256" cy="685665"/>
            </a:xfrm>
            <a:custGeom>
              <a:avLst/>
              <a:gdLst>
                <a:gd name="connsiteX0" fmla="*/ 0 w 4419600"/>
                <a:gd name="connsiteY0" fmla="*/ 0 h 2514600"/>
                <a:gd name="connsiteX1" fmla="*/ 4419600 w 4419600"/>
                <a:gd name="connsiteY1" fmla="*/ 0 h 2514600"/>
                <a:gd name="connsiteX2" fmla="*/ 4419600 w 4419600"/>
                <a:gd name="connsiteY2" fmla="*/ 2514600 h 2514600"/>
                <a:gd name="connsiteX3" fmla="*/ 0 w 4419600"/>
                <a:gd name="connsiteY3" fmla="*/ 2514600 h 2514600"/>
                <a:gd name="connsiteX4" fmla="*/ 0 w 4419600"/>
                <a:gd name="connsiteY4" fmla="*/ 0 h 2514600"/>
                <a:gd name="connsiteX0" fmla="*/ 0 w 4419600"/>
                <a:gd name="connsiteY0" fmla="*/ 0 h 2514600"/>
                <a:gd name="connsiteX1" fmla="*/ 4419600 w 4419600"/>
                <a:gd name="connsiteY1" fmla="*/ 0 h 2514600"/>
                <a:gd name="connsiteX2" fmla="*/ 4419600 w 4419600"/>
                <a:gd name="connsiteY2" fmla="*/ 2514600 h 2514600"/>
                <a:gd name="connsiteX3" fmla="*/ 0 w 4419600"/>
                <a:gd name="connsiteY3" fmla="*/ 2514600 h 2514600"/>
                <a:gd name="connsiteX4" fmla="*/ 0 w 4419600"/>
                <a:gd name="connsiteY4" fmla="*/ 1244600 h 2514600"/>
                <a:gd name="connsiteX5" fmla="*/ 0 w 4419600"/>
                <a:gd name="connsiteY5" fmla="*/ 0 h 2514600"/>
                <a:gd name="connsiteX0" fmla="*/ 0 w 4419600"/>
                <a:gd name="connsiteY0" fmla="*/ 0 h 2514600"/>
                <a:gd name="connsiteX1" fmla="*/ 4419600 w 4419600"/>
                <a:gd name="connsiteY1" fmla="*/ 0 h 2514600"/>
                <a:gd name="connsiteX2" fmla="*/ 4419600 w 4419600"/>
                <a:gd name="connsiteY2" fmla="*/ 2514600 h 2514600"/>
                <a:gd name="connsiteX3" fmla="*/ 0 w 4419600"/>
                <a:gd name="connsiteY3" fmla="*/ 2514600 h 2514600"/>
                <a:gd name="connsiteX4" fmla="*/ 533400 w 4419600"/>
                <a:gd name="connsiteY4" fmla="*/ 1244600 h 2514600"/>
                <a:gd name="connsiteX5" fmla="*/ 0 w 4419600"/>
                <a:gd name="connsiteY5"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19600" h="2514600">
                  <a:moveTo>
                    <a:pt x="0" y="0"/>
                  </a:moveTo>
                  <a:lnTo>
                    <a:pt x="4419600" y="0"/>
                  </a:lnTo>
                  <a:lnTo>
                    <a:pt x="4419600" y="2514600"/>
                  </a:lnTo>
                  <a:lnTo>
                    <a:pt x="0" y="2514600"/>
                  </a:lnTo>
                  <a:lnTo>
                    <a:pt x="533400" y="1244600"/>
                  </a:lnTo>
                  <a:lnTo>
                    <a:pt x="0" y="0"/>
                  </a:lnTo>
                  <a:close/>
                </a:path>
              </a:pathLst>
            </a:custGeom>
            <a:no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lstStyle/>
            <a:p>
              <a:pPr>
                <a:defRPr/>
              </a:pPr>
              <a:endParaRPr lang="en-GB">
                <a:ea typeface="ＭＳ Ｐゴシック" charset="-128"/>
                <a:cs typeface="ＭＳ Ｐゴシック" charset="-128"/>
              </a:endParaRPr>
            </a:p>
          </p:txBody>
        </p:sp>
        <p:sp>
          <p:nvSpPr>
            <p:cNvPr id="50" name="Rectangle 19"/>
            <p:cNvSpPr>
              <a:spLocks noChangeArrowheads="1"/>
            </p:cNvSpPr>
            <p:nvPr/>
          </p:nvSpPr>
          <p:spPr bwMode="auto">
            <a:xfrm>
              <a:off x="6735599" y="5943601"/>
              <a:ext cx="1097746" cy="6462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GB" sz="1800" b="0"/>
                <a:t>Receive</a:t>
              </a:r>
            </a:p>
            <a:p>
              <a:r>
                <a:rPr lang="en-GB" sz="1800" b="0"/>
                <a:t>response</a:t>
              </a:r>
            </a:p>
          </p:txBody>
        </p:sp>
      </p:grpSp>
      <p:sp>
        <p:nvSpPr>
          <p:cNvPr id="51" name="AutoShape 16"/>
          <p:cNvSpPr>
            <a:spLocks noChangeArrowheads="1"/>
          </p:cNvSpPr>
          <p:nvPr/>
        </p:nvSpPr>
        <p:spPr bwMode="auto">
          <a:xfrm>
            <a:off x="3749576" y="5210200"/>
            <a:ext cx="657225" cy="871538"/>
          </a:xfrm>
          <a:prstGeom prst="flowChartDecision">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cxnSp>
        <p:nvCxnSpPr>
          <p:cNvPr id="52" name="Straight Arrow Connector 87"/>
          <p:cNvCxnSpPr>
            <a:cxnSpLocks noChangeShapeType="1"/>
          </p:cNvCxnSpPr>
          <p:nvPr/>
        </p:nvCxnSpPr>
        <p:spPr bwMode="auto">
          <a:xfrm rot="5400000">
            <a:off x="5654577" y="5134000"/>
            <a:ext cx="457200" cy="3175"/>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53" name="Straight Arrow Connector 90"/>
          <p:cNvCxnSpPr>
            <a:cxnSpLocks noChangeShapeType="1"/>
            <a:stCxn id="49" idx="4"/>
            <a:endCxn id="51" idx="3"/>
          </p:cNvCxnSpPr>
          <p:nvPr/>
        </p:nvCxnSpPr>
        <p:spPr bwMode="auto">
          <a:xfrm flipH="1" flipV="1">
            <a:off x="4406801" y="5646763"/>
            <a:ext cx="889000" cy="55562"/>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grpSp>
        <p:nvGrpSpPr>
          <p:cNvPr id="54" name="Group 46"/>
          <p:cNvGrpSpPr>
            <a:grpSpLocks/>
          </p:cNvGrpSpPr>
          <p:nvPr/>
        </p:nvGrpSpPr>
        <p:grpSpPr bwMode="auto">
          <a:xfrm>
            <a:off x="1006376" y="5362600"/>
            <a:ext cx="685800" cy="609600"/>
            <a:chOff x="4038600" y="3200400"/>
            <a:chExt cx="304800" cy="304800"/>
          </a:xfrm>
        </p:grpSpPr>
        <p:sp>
          <p:nvSpPr>
            <p:cNvPr id="55" name="Oval 16"/>
            <p:cNvSpPr>
              <a:spLocks noChangeArrowheads="1"/>
            </p:cNvSpPr>
            <p:nvPr/>
          </p:nvSpPr>
          <p:spPr bwMode="auto">
            <a:xfrm>
              <a:off x="4038600" y="3200400"/>
              <a:ext cx="304800" cy="304800"/>
            </a:xfrm>
            <a:prstGeom prst="ellipse">
              <a:avLst/>
            </a:prstGeom>
            <a:noFill/>
            <a:ln w="9525">
              <a:solidFill>
                <a:schemeClr val="tx1"/>
              </a:solidFill>
              <a:miter lim="800000"/>
              <a:headEnd/>
              <a:tailEnd/>
            </a:ln>
            <a:effectLst>
              <a:outerShdw blurRad="50800" dist="38100" dir="2700000">
                <a:srgbClr val="000000">
                  <a:alpha val="43000"/>
                </a:srgbClr>
              </a:outerShdw>
            </a:effectLst>
          </p:spPr>
          <p:txBody>
            <a:bodyPr wrap="none" anchor="ctr"/>
            <a:lstStyle/>
            <a:p>
              <a:pPr>
                <a:defRPr/>
              </a:pPr>
              <a:endParaRPr lang="en-GB">
                <a:ea typeface="ＭＳ Ｐゴシック" charset="-128"/>
                <a:cs typeface="ＭＳ Ｐゴシック" charset="-128"/>
              </a:endParaRPr>
            </a:p>
          </p:txBody>
        </p:sp>
        <p:sp>
          <p:nvSpPr>
            <p:cNvPr id="56" name="Oval 17"/>
            <p:cNvSpPr>
              <a:spLocks noChangeArrowheads="1"/>
            </p:cNvSpPr>
            <p:nvPr/>
          </p:nvSpPr>
          <p:spPr bwMode="auto">
            <a:xfrm>
              <a:off x="4114800" y="3276600"/>
              <a:ext cx="152400" cy="152400"/>
            </a:xfrm>
            <a:prstGeom prst="ellipse">
              <a:avLst/>
            </a:prstGeom>
            <a:solidFill>
              <a:schemeClr val="tx1"/>
            </a:solidFill>
            <a:ln w="9525">
              <a:solidFill>
                <a:schemeClr val="tx1"/>
              </a:solidFill>
              <a:miter lim="800000"/>
              <a:headEnd/>
              <a:tailEnd/>
            </a:ln>
            <a:effectLst>
              <a:outerShdw blurRad="50800" dist="38100" dir="2700000">
                <a:srgbClr val="000000">
                  <a:alpha val="43000"/>
                </a:srgbClr>
              </a:outerShdw>
            </a:effectLst>
          </p:spPr>
          <p:txBody>
            <a:bodyPr wrap="none" anchor="ctr"/>
            <a:lstStyle/>
            <a:p>
              <a:pPr>
                <a:defRPr/>
              </a:pPr>
              <a:endParaRPr lang="en-GB">
                <a:ea typeface="ＭＳ Ｐゴシック" charset="-128"/>
                <a:cs typeface="ＭＳ Ｐゴシック" charset="-128"/>
              </a:endParaRPr>
            </a:p>
          </p:txBody>
        </p:sp>
      </p:grpSp>
      <p:grpSp>
        <p:nvGrpSpPr>
          <p:cNvPr id="57" name="Group 25"/>
          <p:cNvGrpSpPr>
            <a:grpSpLocks/>
          </p:cNvGrpSpPr>
          <p:nvPr/>
        </p:nvGrpSpPr>
        <p:grpSpPr bwMode="auto">
          <a:xfrm>
            <a:off x="2073176" y="5210200"/>
            <a:ext cx="1371600" cy="914400"/>
            <a:chOff x="2667000" y="2514600"/>
            <a:chExt cx="1371600" cy="914400"/>
          </a:xfrm>
        </p:grpSpPr>
        <p:sp>
          <p:nvSpPr>
            <p:cNvPr id="58" name="AutoShape 5"/>
            <p:cNvSpPr>
              <a:spLocks noChangeArrowheads="1"/>
            </p:cNvSpPr>
            <p:nvPr/>
          </p:nvSpPr>
          <p:spPr bwMode="auto">
            <a:xfrm>
              <a:off x="2667000" y="2514600"/>
              <a:ext cx="1371600" cy="914400"/>
            </a:xfrm>
            <a:prstGeom prst="flowChartTerminator">
              <a:avLst/>
            </a:prstGeom>
            <a:noFill/>
            <a:ln w="9525">
              <a:solidFill>
                <a:schemeClr val="tx1"/>
              </a:solidFill>
              <a:miter lim="800000"/>
              <a:headEnd/>
              <a:tailEnd/>
            </a:ln>
            <a:effectLst>
              <a:outerShdw blurRad="50800" dist="38100" dir="2700000">
                <a:srgbClr val="000000">
                  <a:alpha val="43000"/>
                </a:srgbClr>
              </a:outerShdw>
            </a:effectLst>
          </p:spPr>
          <p:txBody>
            <a:bodyPr wrap="none" anchor="ctr"/>
            <a:lstStyle/>
            <a:p>
              <a:pPr>
                <a:defRPr/>
              </a:pPr>
              <a:endParaRPr lang="en-GB">
                <a:ea typeface="ＭＳ Ｐゴシック" charset="-128"/>
                <a:cs typeface="ＭＳ Ｐゴシック" charset="-128"/>
              </a:endParaRPr>
            </a:p>
          </p:txBody>
        </p:sp>
        <p:sp>
          <p:nvSpPr>
            <p:cNvPr id="59" name="TextBox 27"/>
            <p:cNvSpPr txBox="1">
              <a:spLocks noChangeArrowheads="1"/>
            </p:cNvSpPr>
            <p:nvPr/>
          </p:nvSpPr>
          <p:spPr bwMode="auto">
            <a:xfrm>
              <a:off x="2743200" y="2667000"/>
              <a:ext cx="1142373"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800" b="0"/>
                <a:t>Authorise</a:t>
              </a:r>
            </a:p>
            <a:p>
              <a:r>
                <a:rPr lang="en-GB" sz="1800" b="0"/>
                <a:t>user</a:t>
              </a:r>
            </a:p>
          </p:txBody>
        </p:sp>
      </p:grpSp>
      <p:cxnSp>
        <p:nvCxnSpPr>
          <p:cNvPr id="60" name="Straight Arrow Connector 99"/>
          <p:cNvCxnSpPr>
            <a:cxnSpLocks noChangeShapeType="1"/>
            <a:stCxn id="51" idx="1"/>
            <a:endCxn id="58" idx="3"/>
          </p:cNvCxnSpPr>
          <p:nvPr/>
        </p:nvCxnSpPr>
        <p:spPr bwMode="auto">
          <a:xfrm rot="10800000" flipV="1">
            <a:off x="3444776" y="5645175"/>
            <a:ext cx="304800" cy="22225"/>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61" name="Straight Arrow Connector 102"/>
          <p:cNvCxnSpPr>
            <a:cxnSpLocks noChangeShapeType="1"/>
            <a:stCxn id="58" idx="1"/>
            <a:endCxn id="55" idx="6"/>
          </p:cNvCxnSpPr>
          <p:nvPr/>
        </p:nvCxnSpPr>
        <p:spPr bwMode="auto">
          <a:xfrm rot="10800000">
            <a:off x="1692176" y="5667400"/>
            <a:ext cx="381000" cy="1588"/>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62" name="Snip Single Corner Rectangle 61"/>
          <p:cNvSpPr/>
          <p:nvPr/>
        </p:nvSpPr>
        <p:spPr bwMode="auto">
          <a:xfrm>
            <a:off x="15776" y="4600600"/>
            <a:ext cx="1905000" cy="685800"/>
          </a:xfrm>
          <a:prstGeom prst="snip1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defRPr/>
            </a:pPr>
            <a:r>
              <a:rPr lang="en-GB" sz="1400" b="0" dirty="0">
                <a:ea typeface="ＭＳ Ｐゴシック" charset="-128"/>
                <a:cs typeface="ＭＳ Ｐゴシック" charset="-128"/>
              </a:rPr>
              <a:t>&lt;&lt;Post-condition&gt;&gt;</a:t>
            </a:r>
          </a:p>
          <a:p>
            <a:pPr>
              <a:defRPr/>
            </a:pPr>
            <a:r>
              <a:rPr lang="en-GB" sz="1400" b="0" dirty="0">
                <a:ea typeface="ＭＳ Ｐゴシック" charset="-128"/>
                <a:cs typeface="ＭＳ Ｐゴシック" charset="-128"/>
              </a:rPr>
              <a:t>User authenticated</a:t>
            </a:r>
          </a:p>
        </p:txBody>
      </p:sp>
      <p:cxnSp>
        <p:nvCxnSpPr>
          <p:cNvPr id="63" name="Straight Connector 106"/>
          <p:cNvCxnSpPr>
            <a:cxnSpLocks noChangeShapeType="1"/>
            <a:stCxn id="55" idx="1"/>
            <a:endCxn id="62" idx="1"/>
          </p:cNvCxnSpPr>
          <p:nvPr/>
        </p:nvCxnSpPr>
        <p:spPr bwMode="auto">
          <a:xfrm rot="16200000" flipV="1">
            <a:off x="954783" y="5299893"/>
            <a:ext cx="165100" cy="138113"/>
          </a:xfrm>
          <a:prstGeom prst="line">
            <a:avLst/>
          </a:prstGeom>
          <a:noFill/>
          <a:ln w="9525">
            <a:solidFill>
              <a:schemeClr val="tx1"/>
            </a:solidFill>
            <a:prstDash val="sysDash"/>
            <a:round/>
            <a:headEnd/>
            <a:tailEnd/>
          </a:ln>
          <a:extLst>
            <a:ext uri="{909E8E84-426E-40dd-AFC4-6F175D3DCCD1}">
              <a14:hiddenFill xmlns="" xmlns:a14="http://schemas.microsoft.com/office/drawing/2010/main">
                <a:noFill/>
              </a14:hiddenFill>
            </a:ext>
          </a:extLst>
        </p:spPr>
      </p:cxnSp>
      <p:grpSp>
        <p:nvGrpSpPr>
          <p:cNvPr id="64" name="Group 40"/>
          <p:cNvGrpSpPr>
            <a:grpSpLocks/>
          </p:cNvGrpSpPr>
          <p:nvPr/>
        </p:nvGrpSpPr>
        <p:grpSpPr bwMode="auto">
          <a:xfrm>
            <a:off x="3749576" y="4067200"/>
            <a:ext cx="685800" cy="685800"/>
            <a:chOff x="4038600" y="5791200"/>
            <a:chExt cx="304800" cy="304800"/>
          </a:xfrm>
        </p:grpSpPr>
        <p:sp>
          <p:nvSpPr>
            <p:cNvPr id="65" name="Oval 16"/>
            <p:cNvSpPr>
              <a:spLocks noChangeArrowheads="1"/>
            </p:cNvSpPr>
            <p:nvPr/>
          </p:nvSpPr>
          <p:spPr bwMode="auto">
            <a:xfrm>
              <a:off x="4038600" y="5791200"/>
              <a:ext cx="304800" cy="304800"/>
            </a:xfrm>
            <a:prstGeom prst="ellipse">
              <a:avLst/>
            </a:prstGeom>
            <a:noFill/>
            <a:ln w="9525">
              <a:solidFill>
                <a:schemeClr val="tx1"/>
              </a:solidFill>
              <a:miter lim="800000"/>
              <a:headEnd/>
              <a:tailEnd/>
            </a:ln>
            <a:effectLst>
              <a:outerShdw blurRad="50800" dist="38100" dir="2700000">
                <a:srgbClr val="000000">
                  <a:alpha val="43000"/>
                </a:srgbClr>
              </a:outerShdw>
            </a:effectLst>
          </p:spPr>
          <p:txBody>
            <a:bodyPr wrap="none" anchor="ctr"/>
            <a:lstStyle/>
            <a:p>
              <a:pPr>
                <a:defRPr/>
              </a:pPr>
              <a:endParaRPr lang="en-GB">
                <a:ea typeface="ＭＳ Ｐゴシック" charset="-128"/>
                <a:cs typeface="ＭＳ Ｐゴシック" charset="-128"/>
              </a:endParaRPr>
            </a:p>
          </p:txBody>
        </p:sp>
        <p:cxnSp>
          <p:nvCxnSpPr>
            <p:cNvPr id="66" name="Straight Connector 65"/>
            <p:cNvCxnSpPr>
              <a:stCxn id="65" idx="1"/>
              <a:endCxn id="65" idx="5"/>
            </p:cNvCxnSpPr>
            <p:nvPr/>
          </p:nvCxnSpPr>
          <p:spPr bwMode="auto">
            <a:xfrm rot="16200000" flipH="1">
              <a:off x="4083050" y="5835650"/>
              <a:ext cx="215900" cy="215900"/>
            </a:xfrm>
            <a:prstGeom prst="line">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cxnSp>
        <p:cxnSp>
          <p:nvCxnSpPr>
            <p:cNvPr id="67" name="Straight Connector 66"/>
            <p:cNvCxnSpPr>
              <a:stCxn id="65" idx="7"/>
              <a:endCxn id="65" idx="3"/>
            </p:cNvCxnSpPr>
            <p:nvPr/>
          </p:nvCxnSpPr>
          <p:spPr bwMode="auto">
            <a:xfrm rot="16200000" flipH="1" flipV="1">
              <a:off x="4083050" y="5835650"/>
              <a:ext cx="215900" cy="215900"/>
            </a:xfrm>
            <a:prstGeom prst="line">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cxnSp>
      </p:grpSp>
      <p:cxnSp>
        <p:nvCxnSpPr>
          <p:cNvPr id="68" name="Straight Arrow Connector 113"/>
          <p:cNvCxnSpPr>
            <a:cxnSpLocks noChangeShapeType="1"/>
            <a:stCxn id="51" idx="0"/>
            <a:endCxn id="65" idx="4"/>
          </p:cNvCxnSpPr>
          <p:nvPr/>
        </p:nvCxnSpPr>
        <p:spPr bwMode="auto">
          <a:xfrm rot="5400000" flipH="1" flipV="1">
            <a:off x="3856733" y="4974456"/>
            <a:ext cx="457200" cy="14287"/>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69" name="Snip Single Corner Rectangle 68"/>
          <p:cNvSpPr/>
          <p:nvPr/>
        </p:nvSpPr>
        <p:spPr bwMode="auto">
          <a:xfrm>
            <a:off x="1234976" y="3762400"/>
            <a:ext cx="1905000" cy="685800"/>
          </a:xfrm>
          <a:prstGeom prst="snip1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defRPr/>
            </a:pPr>
            <a:r>
              <a:rPr lang="en-GB" sz="1400" b="0" dirty="0">
                <a:ea typeface="ＭＳ Ｐゴシック" charset="-128"/>
                <a:cs typeface="ＭＳ Ｐゴシック" charset="-128"/>
              </a:rPr>
              <a:t>&lt;&lt;Post-condition&gt;&gt;</a:t>
            </a:r>
          </a:p>
          <a:p>
            <a:pPr>
              <a:defRPr/>
            </a:pPr>
            <a:r>
              <a:rPr lang="en-GB" sz="1400" b="0" dirty="0">
                <a:ea typeface="ＭＳ Ｐゴシック" charset="-128"/>
                <a:cs typeface="ＭＳ Ｐゴシック" charset="-128"/>
              </a:rPr>
              <a:t>User not authenticated</a:t>
            </a:r>
          </a:p>
        </p:txBody>
      </p:sp>
      <p:cxnSp>
        <p:nvCxnSpPr>
          <p:cNvPr id="70" name="Straight Connector 117"/>
          <p:cNvCxnSpPr>
            <a:cxnSpLocks noChangeShapeType="1"/>
            <a:stCxn id="65" idx="2"/>
            <a:endCxn id="69" idx="0"/>
          </p:cNvCxnSpPr>
          <p:nvPr/>
        </p:nvCxnSpPr>
        <p:spPr bwMode="auto">
          <a:xfrm rot="10800000">
            <a:off x="3139976" y="4105300"/>
            <a:ext cx="609600" cy="304800"/>
          </a:xfrm>
          <a:prstGeom prst="line">
            <a:avLst/>
          </a:prstGeom>
          <a:noFill/>
          <a:ln w="9525">
            <a:solidFill>
              <a:schemeClr val="tx1"/>
            </a:solidFill>
            <a:prstDash val="sysDash"/>
            <a:round/>
            <a:headEnd/>
            <a:tailEnd/>
          </a:ln>
          <a:extLst>
            <a:ext uri="{909E8E84-426E-40dd-AFC4-6F175D3DCCD1}">
              <a14:hiddenFill xmlns="" xmlns:a14="http://schemas.microsoft.com/office/drawing/2010/main">
                <a:noFill/>
              </a14:hiddenFill>
            </a:ext>
          </a:extLst>
        </p:spPr>
      </p:cxnSp>
      <p:sp>
        <p:nvSpPr>
          <p:cNvPr id="71" name="TextBox 120"/>
          <p:cNvSpPr txBox="1">
            <a:spLocks noChangeArrowheads="1"/>
          </p:cNvSpPr>
          <p:nvPr/>
        </p:nvSpPr>
        <p:spPr bwMode="auto">
          <a:xfrm>
            <a:off x="3292376" y="4981600"/>
            <a:ext cx="674688"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400" b="0"/>
              <a:t>[Auth. </a:t>
            </a:r>
          </a:p>
          <a:p>
            <a:r>
              <a:rPr lang="en-GB" sz="1400" b="0"/>
              <a:t>OK]</a:t>
            </a:r>
          </a:p>
        </p:txBody>
      </p:sp>
      <p:sp>
        <p:nvSpPr>
          <p:cNvPr id="72" name="TextBox 121"/>
          <p:cNvSpPr txBox="1">
            <a:spLocks noChangeArrowheads="1"/>
          </p:cNvSpPr>
          <p:nvPr/>
        </p:nvSpPr>
        <p:spPr bwMode="auto">
          <a:xfrm>
            <a:off x="4054376" y="4905400"/>
            <a:ext cx="631825"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400" b="0"/>
              <a:t>[else]</a:t>
            </a:r>
          </a:p>
        </p:txBody>
      </p:sp>
      <p:sp>
        <p:nvSpPr>
          <p:cNvPr id="73" name="TextBox 122"/>
          <p:cNvSpPr txBox="1">
            <a:spLocks noChangeArrowheads="1"/>
          </p:cNvSpPr>
          <p:nvPr/>
        </p:nvSpPr>
        <p:spPr bwMode="auto">
          <a:xfrm>
            <a:off x="5654576" y="3762400"/>
            <a:ext cx="631825"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400" b="0"/>
              <a:t>[else]</a:t>
            </a:r>
          </a:p>
        </p:txBody>
      </p:sp>
      <p:cxnSp>
        <p:nvCxnSpPr>
          <p:cNvPr id="74" name="Straight Arrow Connector 123"/>
          <p:cNvCxnSpPr>
            <a:cxnSpLocks noChangeShapeType="1"/>
            <a:stCxn id="18" idx="2"/>
          </p:cNvCxnSpPr>
          <p:nvPr/>
        </p:nvCxnSpPr>
        <p:spPr bwMode="auto">
          <a:xfrm rot="5400000">
            <a:off x="6064152" y="3995762"/>
            <a:ext cx="423862" cy="23813"/>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272196025"/>
      </p:ext>
    </p:extLst>
  </p:cSld>
  <p:clrMapOvr>
    <a:masterClrMapping/>
  </p:clrMapOvr>
  <p:transition spd="slow">
    <p:zoom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Diagrams (in UML)</a:t>
            </a:r>
          </a:p>
        </p:txBody>
      </p:sp>
      <p:sp>
        <p:nvSpPr>
          <p:cNvPr id="5" name="Rectangle 4"/>
          <p:cNvSpPr/>
          <p:nvPr/>
        </p:nvSpPr>
        <p:spPr bwMode="auto">
          <a:xfrm>
            <a:off x="3871342" y="1481336"/>
            <a:ext cx="1295400" cy="457200"/>
          </a:xfrm>
          <a:prstGeom prst="rect">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nchorCtr="1"/>
          <a:lstStyle/>
          <a:p>
            <a:pPr>
              <a:defRPr/>
            </a:pPr>
            <a:r>
              <a:rPr lang="en-US" sz="1800" b="0" dirty="0">
                <a:ea typeface="ＭＳ Ｐゴシック" charset="-128"/>
                <a:cs typeface="ＭＳ Ｐゴシック" charset="-128"/>
              </a:rPr>
              <a:t>Diagram</a:t>
            </a:r>
          </a:p>
        </p:txBody>
      </p:sp>
      <p:sp>
        <p:nvSpPr>
          <p:cNvPr id="6" name="Rectangle 5"/>
          <p:cNvSpPr/>
          <p:nvPr/>
        </p:nvSpPr>
        <p:spPr bwMode="auto">
          <a:xfrm>
            <a:off x="1070992" y="2548136"/>
            <a:ext cx="1295400" cy="457200"/>
          </a:xfrm>
          <a:prstGeom prst="rect">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nchorCtr="1">
            <a:normAutofit fontScale="85000" lnSpcReduction="20000"/>
          </a:bodyPr>
          <a:lstStyle/>
          <a:p>
            <a:pPr>
              <a:defRPr/>
            </a:pPr>
            <a:r>
              <a:rPr lang="en-US" sz="1800" b="0" dirty="0">
                <a:ea typeface="ＭＳ Ｐゴシック" charset="-128"/>
                <a:cs typeface="ＭＳ Ｐゴシック" charset="-128"/>
              </a:rPr>
              <a:t>Structure </a:t>
            </a:r>
          </a:p>
          <a:p>
            <a:pPr>
              <a:defRPr/>
            </a:pPr>
            <a:r>
              <a:rPr lang="en-US" sz="1800" b="0" dirty="0">
                <a:ea typeface="ＭＳ Ｐゴシック" charset="-128"/>
                <a:cs typeface="ＭＳ Ｐゴシック" charset="-128"/>
              </a:rPr>
              <a:t>Diagram</a:t>
            </a:r>
          </a:p>
        </p:txBody>
      </p:sp>
      <p:sp>
        <p:nvSpPr>
          <p:cNvPr id="7" name="Rectangle 6"/>
          <p:cNvSpPr/>
          <p:nvPr/>
        </p:nvSpPr>
        <p:spPr bwMode="auto">
          <a:xfrm>
            <a:off x="3871342" y="2548136"/>
            <a:ext cx="1295400" cy="457200"/>
          </a:xfrm>
          <a:prstGeom prst="rect">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nchorCtr="1">
            <a:normAutofit fontScale="85000" lnSpcReduction="20000"/>
          </a:bodyPr>
          <a:lstStyle/>
          <a:p>
            <a:pPr>
              <a:defRPr/>
            </a:pPr>
            <a:r>
              <a:rPr lang="en-US" sz="1800" b="0" dirty="0" err="1">
                <a:ea typeface="ＭＳ Ｐゴシック" charset="-128"/>
                <a:cs typeface="ＭＳ Ｐゴシック" charset="-128"/>
              </a:rPr>
              <a:t>Behaviour</a:t>
            </a:r>
            <a:endParaRPr lang="en-US" sz="1800" b="0" dirty="0">
              <a:ea typeface="ＭＳ Ｐゴシック" charset="-128"/>
              <a:cs typeface="ＭＳ Ｐゴシック" charset="-128"/>
            </a:endParaRPr>
          </a:p>
          <a:p>
            <a:pPr>
              <a:defRPr/>
            </a:pPr>
            <a:r>
              <a:rPr lang="en-US" sz="1800" b="0" dirty="0">
                <a:ea typeface="ＭＳ Ｐゴシック" charset="-128"/>
                <a:cs typeface="ＭＳ Ｐゴシック" charset="-128"/>
              </a:rPr>
              <a:t>Diagram</a:t>
            </a:r>
          </a:p>
        </p:txBody>
      </p:sp>
      <p:sp>
        <p:nvSpPr>
          <p:cNvPr id="8" name="Rectangle 7"/>
          <p:cNvSpPr/>
          <p:nvPr/>
        </p:nvSpPr>
        <p:spPr bwMode="auto">
          <a:xfrm>
            <a:off x="6633592" y="2548136"/>
            <a:ext cx="1295400" cy="457200"/>
          </a:xfrm>
          <a:prstGeom prst="rect">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nchorCtr="1">
            <a:normAutofit fontScale="85000" lnSpcReduction="20000"/>
          </a:bodyPr>
          <a:lstStyle/>
          <a:p>
            <a:pPr>
              <a:defRPr/>
            </a:pPr>
            <a:r>
              <a:rPr lang="en-US" sz="1800" b="0" dirty="0">
                <a:ea typeface="ＭＳ Ｐゴシック" charset="-128"/>
                <a:cs typeface="ＭＳ Ｐゴシック" charset="-128"/>
              </a:rPr>
              <a:t>Interaction</a:t>
            </a:r>
          </a:p>
          <a:p>
            <a:pPr>
              <a:defRPr/>
            </a:pPr>
            <a:r>
              <a:rPr lang="en-US" sz="1800" b="0" dirty="0">
                <a:ea typeface="ＭＳ Ｐゴシック" charset="-128"/>
                <a:cs typeface="ＭＳ Ｐゴシック" charset="-128"/>
              </a:rPr>
              <a:t>Diagram</a:t>
            </a:r>
          </a:p>
        </p:txBody>
      </p:sp>
      <p:sp>
        <p:nvSpPr>
          <p:cNvPr id="9" name="Isosceles Triangle 6"/>
          <p:cNvSpPr>
            <a:spLocks noChangeArrowheads="1"/>
          </p:cNvSpPr>
          <p:nvPr/>
        </p:nvSpPr>
        <p:spPr bwMode="auto">
          <a:xfrm>
            <a:off x="4368230" y="1938536"/>
            <a:ext cx="304800" cy="228600"/>
          </a:xfrm>
          <a:prstGeom prst="triangle">
            <a:avLst>
              <a:gd name="adj" fmla="val 50000"/>
            </a:avLst>
          </a:prstGeom>
          <a:solidFill>
            <a:srgbClr val="EAEAEA"/>
          </a:solidFill>
          <a:ln w="9525">
            <a:solidFill>
              <a:schemeClr val="tx1"/>
            </a:solidFill>
            <a:round/>
            <a:headEnd/>
            <a:tailEnd/>
          </a:ln>
        </p:spPr>
        <p:txBody>
          <a:bodyPr wrap="none" anchor="ctr"/>
          <a:lstStyle/>
          <a:p>
            <a:endParaRPr lang="en-GB"/>
          </a:p>
        </p:txBody>
      </p:sp>
      <p:cxnSp>
        <p:nvCxnSpPr>
          <p:cNvPr id="10" name="Straight Connector 11"/>
          <p:cNvCxnSpPr>
            <a:cxnSpLocks noChangeShapeType="1"/>
          </p:cNvCxnSpPr>
          <p:nvPr/>
        </p:nvCxnSpPr>
        <p:spPr bwMode="auto">
          <a:xfrm rot="5400000" flipH="1" flipV="1">
            <a:off x="2929161" y="956667"/>
            <a:ext cx="381000" cy="2801938"/>
          </a:xfrm>
          <a:prstGeom prst="bentConnector3">
            <a:avLst>
              <a:gd name="adj1" fmla="val 50000"/>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11" name="Straight Connector 16"/>
          <p:cNvCxnSpPr>
            <a:cxnSpLocks noChangeShapeType="1"/>
          </p:cNvCxnSpPr>
          <p:nvPr/>
        </p:nvCxnSpPr>
        <p:spPr bwMode="auto">
          <a:xfrm rot="16200000" flipV="1">
            <a:off x="5710461" y="977305"/>
            <a:ext cx="381000" cy="2760662"/>
          </a:xfrm>
          <a:prstGeom prst="bentConnector3">
            <a:avLst>
              <a:gd name="adj1" fmla="val 50000"/>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12" name="Rectangle 11"/>
          <p:cNvSpPr/>
          <p:nvPr/>
        </p:nvSpPr>
        <p:spPr bwMode="auto">
          <a:xfrm>
            <a:off x="232792" y="3691136"/>
            <a:ext cx="1295400" cy="457200"/>
          </a:xfrm>
          <a:prstGeom prst="rect">
            <a:avLst/>
          </a:prstGeom>
          <a:solidFill>
            <a:srgbClr val="EAEAEA"/>
          </a:solidFill>
          <a:ln w="9525" cap="flat" cmpd="sng" algn="ctr">
            <a:solidFill>
              <a:schemeClr val="tx1"/>
            </a:solidFill>
            <a:prstDash val="solid"/>
            <a:round/>
            <a:headEnd type="none" w="med" len="med"/>
            <a:tailEnd type="none" w="med" len="med"/>
          </a:ln>
          <a:effectLst>
            <a:glow rad="127000">
              <a:srgbClr val="FFFF00">
                <a:alpha val="75000"/>
              </a:srgbClr>
            </a:glow>
            <a:outerShdw blurRad="50800" dist="38100" dir="2700000">
              <a:srgbClr val="000000">
                <a:alpha val="43000"/>
              </a:srgbClr>
            </a:outerShdw>
          </a:effectLst>
        </p:spPr>
        <p:txBody>
          <a:bodyPr wrap="none" anchor="ctr" anchorCtr="1">
            <a:normAutofit fontScale="85000" lnSpcReduction="20000"/>
          </a:bodyPr>
          <a:lstStyle/>
          <a:p>
            <a:pPr>
              <a:defRPr/>
            </a:pPr>
            <a:r>
              <a:rPr lang="en-US" sz="1800" b="0" dirty="0">
                <a:ea typeface="ＭＳ Ｐゴシック" charset="-128"/>
                <a:cs typeface="ＭＳ Ｐゴシック" charset="-128"/>
              </a:rPr>
              <a:t>Class </a:t>
            </a:r>
          </a:p>
          <a:p>
            <a:pPr>
              <a:defRPr/>
            </a:pPr>
            <a:r>
              <a:rPr lang="en-US" sz="1800" b="0" dirty="0">
                <a:ea typeface="ＭＳ Ｐゴシック" charset="-128"/>
                <a:cs typeface="ＭＳ Ｐゴシック" charset="-128"/>
              </a:rPr>
              <a:t>Diagram</a:t>
            </a:r>
          </a:p>
        </p:txBody>
      </p:sp>
      <p:sp>
        <p:nvSpPr>
          <p:cNvPr id="13" name="Rectangle 12"/>
          <p:cNvSpPr/>
          <p:nvPr/>
        </p:nvSpPr>
        <p:spPr bwMode="auto">
          <a:xfrm>
            <a:off x="232792" y="4300736"/>
            <a:ext cx="1295400" cy="457200"/>
          </a:xfrm>
          <a:prstGeom prst="rect">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nchorCtr="1">
            <a:normAutofit fontScale="85000" lnSpcReduction="20000"/>
          </a:bodyPr>
          <a:lstStyle/>
          <a:p>
            <a:pPr>
              <a:defRPr/>
            </a:pPr>
            <a:r>
              <a:rPr lang="en-US" sz="1800" b="0" dirty="0">
                <a:ea typeface="ＭＳ Ｐゴシック" charset="-128"/>
                <a:cs typeface="ＭＳ Ｐゴシック" charset="-128"/>
              </a:rPr>
              <a:t>Composite </a:t>
            </a:r>
          </a:p>
          <a:p>
            <a:pPr>
              <a:defRPr/>
            </a:pPr>
            <a:r>
              <a:rPr lang="en-US" sz="1800" b="0" dirty="0" err="1">
                <a:ea typeface="ＭＳ Ｐゴシック" charset="-128"/>
                <a:cs typeface="ＭＳ Ｐゴシック" charset="-128"/>
              </a:rPr>
              <a:t>Stucture</a:t>
            </a:r>
            <a:r>
              <a:rPr lang="en-US" sz="1800" b="0" dirty="0">
                <a:ea typeface="ＭＳ Ｐゴシック" charset="-128"/>
                <a:cs typeface="ＭＳ Ｐゴシック" charset="-128"/>
              </a:rPr>
              <a:t> </a:t>
            </a:r>
            <a:r>
              <a:rPr lang="en-US" sz="1800" b="0" dirty="0" err="1">
                <a:ea typeface="ＭＳ Ｐゴシック" charset="-128"/>
                <a:cs typeface="ＭＳ Ｐゴシック" charset="-128"/>
              </a:rPr>
              <a:t>Diagr</a:t>
            </a:r>
            <a:r>
              <a:rPr lang="en-US" sz="1800" b="0" dirty="0">
                <a:ea typeface="ＭＳ Ｐゴシック" charset="-128"/>
                <a:cs typeface="ＭＳ Ｐゴシック" charset="-128"/>
              </a:rPr>
              <a:t>.</a:t>
            </a:r>
          </a:p>
        </p:txBody>
      </p:sp>
      <p:sp>
        <p:nvSpPr>
          <p:cNvPr id="14" name="Rectangle 13"/>
          <p:cNvSpPr/>
          <p:nvPr/>
        </p:nvSpPr>
        <p:spPr bwMode="auto">
          <a:xfrm>
            <a:off x="232792" y="4910336"/>
            <a:ext cx="1295400" cy="457200"/>
          </a:xfrm>
          <a:prstGeom prst="rect">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nchorCtr="1">
            <a:normAutofit fontScale="85000" lnSpcReduction="20000"/>
          </a:bodyPr>
          <a:lstStyle/>
          <a:p>
            <a:pPr>
              <a:defRPr/>
            </a:pPr>
            <a:r>
              <a:rPr lang="en-US" sz="1800" b="0" dirty="0">
                <a:ea typeface="ＭＳ Ｐゴシック" charset="-128"/>
                <a:cs typeface="ＭＳ Ｐゴシック" charset="-128"/>
              </a:rPr>
              <a:t>Object</a:t>
            </a:r>
          </a:p>
          <a:p>
            <a:pPr>
              <a:defRPr/>
            </a:pPr>
            <a:r>
              <a:rPr lang="en-US" sz="1800" b="0" dirty="0">
                <a:ea typeface="ＭＳ Ｐゴシック" charset="-128"/>
                <a:cs typeface="ＭＳ Ｐゴシック" charset="-128"/>
              </a:rPr>
              <a:t>Diagram</a:t>
            </a:r>
          </a:p>
        </p:txBody>
      </p:sp>
      <p:sp>
        <p:nvSpPr>
          <p:cNvPr id="15" name="Rectangle 14"/>
          <p:cNvSpPr/>
          <p:nvPr/>
        </p:nvSpPr>
        <p:spPr bwMode="auto">
          <a:xfrm>
            <a:off x="1909192" y="3691136"/>
            <a:ext cx="1295400" cy="457200"/>
          </a:xfrm>
          <a:prstGeom prst="rect">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nchorCtr="1">
            <a:normAutofit fontScale="85000" lnSpcReduction="20000"/>
          </a:bodyPr>
          <a:lstStyle/>
          <a:p>
            <a:pPr>
              <a:defRPr/>
            </a:pPr>
            <a:r>
              <a:rPr lang="en-US" sz="1800" b="0" dirty="0">
                <a:ea typeface="ＭＳ Ｐゴシック" charset="-128"/>
                <a:cs typeface="ＭＳ Ｐゴシック" charset="-128"/>
              </a:rPr>
              <a:t>Component </a:t>
            </a:r>
          </a:p>
          <a:p>
            <a:pPr>
              <a:defRPr/>
            </a:pPr>
            <a:r>
              <a:rPr lang="en-US" sz="1800" b="0" dirty="0">
                <a:ea typeface="ＭＳ Ｐゴシック" charset="-128"/>
                <a:cs typeface="ＭＳ Ｐゴシック" charset="-128"/>
              </a:rPr>
              <a:t>Diagram</a:t>
            </a:r>
          </a:p>
        </p:txBody>
      </p:sp>
      <p:sp>
        <p:nvSpPr>
          <p:cNvPr id="16" name="Rectangle 15"/>
          <p:cNvSpPr/>
          <p:nvPr/>
        </p:nvSpPr>
        <p:spPr bwMode="auto">
          <a:xfrm>
            <a:off x="1909192" y="4300736"/>
            <a:ext cx="1295400" cy="457200"/>
          </a:xfrm>
          <a:prstGeom prst="rect">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nchorCtr="1">
            <a:normAutofit fontScale="85000" lnSpcReduction="20000"/>
          </a:bodyPr>
          <a:lstStyle/>
          <a:p>
            <a:pPr>
              <a:defRPr/>
            </a:pPr>
            <a:r>
              <a:rPr lang="en-US" sz="1800" b="0" dirty="0">
                <a:ea typeface="ＭＳ Ｐゴシック" charset="-128"/>
                <a:cs typeface="ＭＳ Ｐゴシック" charset="-128"/>
              </a:rPr>
              <a:t>Deployment</a:t>
            </a:r>
          </a:p>
          <a:p>
            <a:pPr>
              <a:defRPr/>
            </a:pPr>
            <a:r>
              <a:rPr lang="en-US" sz="1800" b="0" dirty="0">
                <a:ea typeface="ＭＳ Ｐゴシック" charset="-128"/>
                <a:cs typeface="ＭＳ Ｐゴシック" charset="-128"/>
              </a:rPr>
              <a:t>Diagram</a:t>
            </a:r>
          </a:p>
        </p:txBody>
      </p:sp>
      <p:sp>
        <p:nvSpPr>
          <p:cNvPr id="17" name="Rectangle 16"/>
          <p:cNvSpPr/>
          <p:nvPr/>
        </p:nvSpPr>
        <p:spPr bwMode="auto">
          <a:xfrm>
            <a:off x="1909192" y="4910336"/>
            <a:ext cx="1295400" cy="457200"/>
          </a:xfrm>
          <a:prstGeom prst="rect">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nchorCtr="1">
            <a:normAutofit fontScale="85000" lnSpcReduction="20000"/>
          </a:bodyPr>
          <a:lstStyle/>
          <a:p>
            <a:pPr>
              <a:defRPr/>
            </a:pPr>
            <a:r>
              <a:rPr lang="en-US" sz="1800" b="0" dirty="0">
                <a:ea typeface="ＭＳ Ｐゴシック" charset="-128"/>
                <a:cs typeface="ＭＳ Ｐゴシック" charset="-128"/>
              </a:rPr>
              <a:t>Package</a:t>
            </a:r>
          </a:p>
          <a:p>
            <a:pPr>
              <a:defRPr/>
            </a:pPr>
            <a:r>
              <a:rPr lang="en-US" sz="1800" b="0" dirty="0">
                <a:ea typeface="ＭＳ Ｐゴシック" charset="-128"/>
                <a:cs typeface="ＭＳ Ｐゴシック" charset="-128"/>
              </a:rPr>
              <a:t>Diagram</a:t>
            </a:r>
          </a:p>
        </p:txBody>
      </p:sp>
      <p:sp>
        <p:nvSpPr>
          <p:cNvPr id="18" name="Isosceles Triangle 31"/>
          <p:cNvSpPr>
            <a:spLocks noChangeArrowheads="1"/>
          </p:cNvSpPr>
          <p:nvPr/>
        </p:nvSpPr>
        <p:spPr bwMode="auto">
          <a:xfrm>
            <a:off x="1566292" y="3005336"/>
            <a:ext cx="304800" cy="228600"/>
          </a:xfrm>
          <a:prstGeom prst="triangle">
            <a:avLst>
              <a:gd name="adj" fmla="val 50000"/>
            </a:avLst>
          </a:prstGeom>
          <a:solidFill>
            <a:srgbClr val="EAEAEA"/>
          </a:solidFill>
          <a:ln w="9525">
            <a:solidFill>
              <a:schemeClr val="tx1"/>
            </a:solidFill>
            <a:round/>
            <a:headEnd/>
            <a:tailEnd/>
          </a:ln>
        </p:spPr>
        <p:txBody>
          <a:bodyPr wrap="none" anchor="ctr"/>
          <a:lstStyle/>
          <a:p>
            <a:endParaRPr lang="en-GB"/>
          </a:p>
        </p:txBody>
      </p:sp>
      <p:cxnSp>
        <p:nvCxnSpPr>
          <p:cNvPr id="19" name="Straight Connector 40"/>
          <p:cNvCxnSpPr>
            <a:cxnSpLocks noChangeShapeType="1"/>
          </p:cNvCxnSpPr>
          <p:nvPr/>
        </p:nvCxnSpPr>
        <p:spPr bwMode="auto">
          <a:xfrm flipV="1">
            <a:off x="1528192" y="3233936"/>
            <a:ext cx="190500" cy="1905000"/>
          </a:xfrm>
          <a:prstGeom prst="bentConnector2">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20" name="Straight Connector 43"/>
          <p:cNvCxnSpPr>
            <a:cxnSpLocks noChangeShapeType="1"/>
          </p:cNvCxnSpPr>
          <p:nvPr/>
        </p:nvCxnSpPr>
        <p:spPr bwMode="auto">
          <a:xfrm rot="10800000">
            <a:off x="1718692" y="3233936"/>
            <a:ext cx="190500" cy="1905000"/>
          </a:xfrm>
          <a:prstGeom prst="bentConnector2">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21" name="Straight Connector 46"/>
          <p:cNvCxnSpPr>
            <a:cxnSpLocks noChangeShapeType="1"/>
          </p:cNvCxnSpPr>
          <p:nvPr/>
        </p:nvCxnSpPr>
        <p:spPr bwMode="auto">
          <a:xfrm flipV="1">
            <a:off x="1528192" y="3233936"/>
            <a:ext cx="190500" cy="1295400"/>
          </a:xfrm>
          <a:prstGeom prst="bentConnector2">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22" name="Straight Connector 49"/>
          <p:cNvCxnSpPr>
            <a:cxnSpLocks noChangeShapeType="1"/>
          </p:cNvCxnSpPr>
          <p:nvPr/>
        </p:nvCxnSpPr>
        <p:spPr bwMode="auto">
          <a:xfrm rot="5400000" flipH="1" flipV="1">
            <a:off x="1280542" y="3481586"/>
            <a:ext cx="685800" cy="190500"/>
          </a:xfrm>
          <a:prstGeom prst="bentConnector3">
            <a:avLst>
              <a:gd name="adj1" fmla="val 50000"/>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23" name="Straight Connector 52"/>
          <p:cNvCxnSpPr>
            <a:cxnSpLocks noChangeShapeType="1"/>
          </p:cNvCxnSpPr>
          <p:nvPr/>
        </p:nvCxnSpPr>
        <p:spPr bwMode="auto">
          <a:xfrm rot="10800000">
            <a:off x="1718692" y="3233936"/>
            <a:ext cx="190500" cy="685800"/>
          </a:xfrm>
          <a:prstGeom prst="bentConnector2">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24" name="Straight Connector 55"/>
          <p:cNvCxnSpPr>
            <a:cxnSpLocks noChangeShapeType="1"/>
          </p:cNvCxnSpPr>
          <p:nvPr/>
        </p:nvCxnSpPr>
        <p:spPr bwMode="auto">
          <a:xfrm rot="10800000">
            <a:off x="1718692" y="3233936"/>
            <a:ext cx="190500" cy="1295400"/>
          </a:xfrm>
          <a:prstGeom prst="bentConnector2">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25" name="Rectangle 24"/>
          <p:cNvSpPr/>
          <p:nvPr/>
        </p:nvSpPr>
        <p:spPr bwMode="auto">
          <a:xfrm>
            <a:off x="4652392" y="3691136"/>
            <a:ext cx="1295400" cy="457200"/>
          </a:xfrm>
          <a:prstGeom prst="rect">
            <a:avLst/>
          </a:prstGeom>
          <a:solidFill>
            <a:srgbClr val="EAEAEA"/>
          </a:solidFill>
          <a:ln w="9525" cap="flat" cmpd="sng" algn="ctr">
            <a:solidFill>
              <a:schemeClr val="tx1"/>
            </a:solidFill>
            <a:prstDash val="solid"/>
            <a:round/>
            <a:headEnd type="none" w="med" len="med"/>
            <a:tailEnd type="none" w="med" len="med"/>
          </a:ln>
          <a:effectLst>
            <a:glow rad="127000">
              <a:srgbClr val="FFFF00">
                <a:alpha val="75000"/>
              </a:srgbClr>
            </a:glow>
            <a:outerShdw blurRad="50800" dist="38100" dir="2700000">
              <a:srgbClr val="000000">
                <a:alpha val="43000"/>
              </a:srgbClr>
            </a:outerShdw>
          </a:effectLst>
        </p:spPr>
        <p:txBody>
          <a:bodyPr wrap="none" anchor="ctr" anchorCtr="1">
            <a:normAutofit fontScale="85000" lnSpcReduction="20000"/>
          </a:bodyPr>
          <a:lstStyle/>
          <a:p>
            <a:pPr>
              <a:defRPr/>
            </a:pPr>
            <a:r>
              <a:rPr lang="en-US" sz="1800" b="0" dirty="0">
                <a:ea typeface="ＭＳ Ｐゴシック" charset="-128"/>
                <a:cs typeface="ＭＳ Ｐゴシック" charset="-128"/>
              </a:rPr>
              <a:t>Activity </a:t>
            </a:r>
          </a:p>
          <a:p>
            <a:pPr>
              <a:defRPr/>
            </a:pPr>
            <a:r>
              <a:rPr lang="en-US" sz="1800" b="0" dirty="0">
                <a:ea typeface="ＭＳ Ｐゴシック" charset="-128"/>
                <a:cs typeface="ＭＳ Ｐゴシック" charset="-128"/>
              </a:rPr>
              <a:t>Diagram</a:t>
            </a:r>
          </a:p>
        </p:txBody>
      </p:sp>
      <p:sp>
        <p:nvSpPr>
          <p:cNvPr id="26" name="Rectangle 25"/>
          <p:cNvSpPr/>
          <p:nvPr/>
        </p:nvSpPr>
        <p:spPr bwMode="auto">
          <a:xfrm>
            <a:off x="4652392" y="4300736"/>
            <a:ext cx="1295400" cy="457200"/>
          </a:xfrm>
          <a:prstGeom prst="rect">
            <a:avLst/>
          </a:prstGeom>
          <a:solidFill>
            <a:srgbClr val="EAEAEA"/>
          </a:solidFill>
          <a:ln w="9525" cap="flat" cmpd="sng" algn="ctr">
            <a:solidFill>
              <a:schemeClr val="tx1"/>
            </a:solidFill>
            <a:prstDash val="solid"/>
            <a:round/>
            <a:headEnd type="none" w="med" len="med"/>
            <a:tailEnd type="none" w="med" len="med"/>
          </a:ln>
          <a:effectLst>
            <a:glow rad="127000">
              <a:srgbClr val="FFFF00">
                <a:alpha val="75000"/>
              </a:srgbClr>
            </a:glow>
            <a:outerShdw blurRad="50800" dist="38100" dir="2700000">
              <a:srgbClr val="000000">
                <a:alpha val="43000"/>
              </a:srgbClr>
            </a:outerShdw>
          </a:effectLst>
        </p:spPr>
        <p:txBody>
          <a:bodyPr wrap="none" anchor="ctr" anchorCtr="1">
            <a:normAutofit fontScale="85000" lnSpcReduction="20000"/>
          </a:bodyPr>
          <a:lstStyle/>
          <a:p>
            <a:pPr>
              <a:defRPr/>
            </a:pPr>
            <a:r>
              <a:rPr lang="en-US" sz="1800" b="0" dirty="0">
                <a:ea typeface="ＭＳ Ｐゴシック" charset="-128"/>
                <a:cs typeface="ＭＳ Ｐゴシック" charset="-128"/>
              </a:rPr>
              <a:t>Use Case</a:t>
            </a:r>
          </a:p>
          <a:p>
            <a:pPr>
              <a:defRPr/>
            </a:pPr>
            <a:r>
              <a:rPr lang="en-US" sz="1800" b="0" dirty="0">
                <a:ea typeface="ＭＳ Ｐゴシック" charset="-128"/>
                <a:cs typeface="ＭＳ Ｐゴシック" charset="-128"/>
              </a:rPr>
              <a:t>Diagram</a:t>
            </a:r>
          </a:p>
        </p:txBody>
      </p:sp>
      <p:sp>
        <p:nvSpPr>
          <p:cNvPr id="27" name="Rectangle 26"/>
          <p:cNvSpPr/>
          <p:nvPr/>
        </p:nvSpPr>
        <p:spPr bwMode="auto">
          <a:xfrm>
            <a:off x="4652392" y="4910336"/>
            <a:ext cx="1295400" cy="457200"/>
          </a:xfrm>
          <a:prstGeom prst="rect">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nchorCtr="1">
            <a:normAutofit fontScale="85000" lnSpcReduction="20000"/>
          </a:bodyPr>
          <a:lstStyle/>
          <a:p>
            <a:pPr>
              <a:defRPr/>
            </a:pPr>
            <a:r>
              <a:rPr lang="en-US" sz="1800" b="0" dirty="0">
                <a:ea typeface="ＭＳ Ｐゴシック" charset="-128"/>
                <a:cs typeface="ＭＳ Ｐゴシック" charset="-128"/>
              </a:rPr>
              <a:t>State Machine</a:t>
            </a:r>
          </a:p>
          <a:p>
            <a:pPr>
              <a:defRPr/>
            </a:pPr>
            <a:r>
              <a:rPr lang="en-US" sz="1800" b="0" dirty="0">
                <a:ea typeface="ＭＳ Ｐゴシック" charset="-128"/>
                <a:cs typeface="ＭＳ Ｐゴシック" charset="-128"/>
              </a:rPr>
              <a:t>Diagram</a:t>
            </a:r>
          </a:p>
        </p:txBody>
      </p:sp>
      <p:sp>
        <p:nvSpPr>
          <p:cNvPr id="28" name="Rectangle 27"/>
          <p:cNvSpPr/>
          <p:nvPr/>
        </p:nvSpPr>
        <p:spPr bwMode="auto">
          <a:xfrm>
            <a:off x="7471792" y="3691136"/>
            <a:ext cx="1295400" cy="457200"/>
          </a:xfrm>
          <a:prstGeom prst="rect">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nchorCtr="1">
            <a:normAutofit fontScale="85000" lnSpcReduction="20000"/>
          </a:bodyPr>
          <a:lstStyle/>
          <a:p>
            <a:pPr>
              <a:defRPr/>
            </a:pPr>
            <a:r>
              <a:rPr lang="en-US" sz="1800" b="0" dirty="0">
                <a:ea typeface="ＭＳ Ｐゴシック" charset="-128"/>
                <a:cs typeface="ＭＳ Ｐゴシック" charset="-128"/>
              </a:rPr>
              <a:t>Sequence </a:t>
            </a:r>
          </a:p>
          <a:p>
            <a:pPr>
              <a:defRPr/>
            </a:pPr>
            <a:r>
              <a:rPr lang="en-US" sz="1800" b="0" dirty="0">
                <a:ea typeface="ＭＳ Ｐゴシック" charset="-128"/>
                <a:cs typeface="ＭＳ Ｐゴシック" charset="-128"/>
              </a:rPr>
              <a:t>Diagram</a:t>
            </a:r>
          </a:p>
        </p:txBody>
      </p:sp>
      <p:sp>
        <p:nvSpPr>
          <p:cNvPr id="29" name="Rectangle 28"/>
          <p:cNvSpPr/>
          <p:nvPr/>
        </p:nvSpPr>
        <p:spPr bwMode="auto">
          <a:xfrm>
            <a:off x="7471792" y="4300736"/>
            <a:ext cx="1295400" cy="457200"/>
          </a:xfrm>
          <a:prstGeom prst="rect">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nchorCtr="1">
            <a:normAutofit fontScale="85000" lnSpcReduction="20000"/>
          </a:bodyPr>
          <a:lstStyle/>
          <a:p>
            <a:pPr>
              <a:defRPr/>
            </a:pPr>
            <a:r>
              <a:rPr lang="en-US" sz="1800" b="0" dirty="0">
                <a:ea typeface="ＭＳ Ｐゴシック" charset="-128"/>
                <a:cs typeface="ＭＳ Ｐゴシック" charset="-128"/>
              </a:rPr>
              <a:t>Communication</a:t>
            </a:r>
          </a:p>
          <a:p>
            <a:pPr>
              <a:defRPr/>
            </a:pPr>
            <a:r>
              <a:rPr lang="en-US" sz="1800" b="0" dirty="0">
                <a:ea typeface="ＭＳ Ｐゴシック" charset="-128"/>
                <a:cs typeface="ＭＳ Ｐゴシック" charset="-128"/>
              </a:rPr>
              <a:t>Diagram</a:t>
            </a:r>
          </a:p>
        </p:txBody>
      </p:sp>
      <p:sp>
        <p:nvSpPr>
          <p:cNvPr id="30" name="Rectangle 29"/>
          <p:cNvSpPr/>
          <p:nvPr/>
        </p:nvSpPr>
        <p:spPr bwMode="auto">
          <a:xfrm>
            <a:off x="7471792" y="4910336"/>
            <a:ext cx="1295400" cy="457200"/>
          </a:xfrm>
          <a:prstGeom prst="rect">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nchorCtr="1">
            <a:normAutofit fontScale="85000" lnSpcReduction="20000"/>
          </a:bodyPr>
          <a:lstStyle/>
          <a:p>
            <a:pPr>
              <a:defRPr/>
            </a:pPr>
            <a:r>
              <a:rPr lang="en-US" sz="1800" b="0" dirty="0">
                <a:ea typeface="ＭＳ Ｐゴシック" charset="-128"/>
                <a:cs typeface="ＭＳ Ｐゴシック" charset="-128"/>
              </a:rPr>
              <a:t>Interaction</a:t>
            </a:r>
          </a:p>
          <a:p>
            <a:pPr>
              <a:defRPr/>
            </a:pPr>
            <a:r>
              <a:rPr lang="en-US" sz="1800" b="0" dirty="0">
                <a:ea typeface="ＭＳ Ｐゴシック" charset="-128"/>
                <a:cs typeface="ＭＳ Ｐゴシック" charset="-128"/>
              </a:rPr>
              <a:t>Overview </a:t>
            </a:r>
            <a:r>
              <a:rPr lang="en-US" sz="1800" b="0" dirty="0" err="1">
                <a:ea typeface="ＭＳ Ｐゴシック" charset="-128"/>
                <a:cs typeface="ＭＳ Ｐゴシック" charset="-128"/>
              </a:rPr>
              <a:t>Diagr</a:t>
            </a:r>
            <a:r>
              <a:rPr lang="en-US" sz="1800" b="0" dirty="0">
                <a:ea typeface="ＭＳ Ｐゴシック" charset="-128"/>
                <a:cs typeface="ＭＳ Ｐゴシック" charset="-128"/>
              </a:rPr>
              <a:t>.</a:t>
            </a:r>
          </a:p>
        </p:txBody>
      </p:sp>
      <p:sp>
        <p:nvSpPr>
          <p:cNvPr id="31" name="Isosceles Triangle 63"/>
          <p:cNvSpPr>
            <a:spLocks noChangeArrowheads="1"/>
          </p:cNvSpPr>
          <p:nvPr/>
        </p:nvSpPr>
        <p:spPr bwMode="auto">
          <a:xfrm>
            <a:off x="4347592" y="3005336"/>
            <a:ext cx="304800" cy="228600"/>
          </a:xfrm>
          <a:prstGeom prst="triangle">
            <a:avLst>
              <a:gd name="adj" fmla="val 50000"/>
            </a:avLst>
          </a:prstGeom>
          <a:solidFill>
            <a:srgbClr val="EAEAEA"/>
          </a:solidFill>
          <a:ln w="9525">
            <a:solidFill>
              <a:schemeClr val="tx1"/>
            </a:solidFill>
            <a:round/>
            <a:headEnd/>
            <a:tailEnd/>
          </a:ln>
        </p:spPr>
        <p:txBody>
          <a:bodyPr wrap="none" anchor="ctr"/>
          <a:lstStyle/>
          <a:p>
            <a:endParaRPr lang="en-GB"/>
          </a:p>
        </p:txBody>
      </p:sp>
      <p:sp>
        <p:nvSpPr>
          <p:cNvPr id="32" name="Isosceles Triangle 64"/>
          <p:cNvSpPr>
            <a:spLocks noChangeArrowheads="1"/>
          </p:cNvSpPr>
          <p:nvPr/>
        </p:nvSpPr>
        <p:spPr bwMode="auto">
          <a:xfrm>
            <a:off x="7166992" y="3005336"/>
            <a:ext cx="304800" cy="228600"/>
          </a:xfrm>
          <a:prstGeom prst="triangle">
            <a:avLst>
              <a:gd name="adj" fmla="val 50000"/>
            </a:avLst>
          </a:prstGeom>
          <a:solidFill>
            <a:srgbClr val="EAEAEA"/>
          </a:solidFill>
          <a:ln w="9525">
            <a:solidFill>
              <a:schemeClr val="tx1"/>
            </a:solidFill>
            <a:round/>
            <a:headEnd/>
            <a:tailEnd/>
          </a:ln>
        </p:spPr>
        <p:txBody>
          <a:bodyPr wrap="none" anchor="ctr"/>
          <a:lstStyle/>
          <a:p>
            <a:endParaRPr lang="en-GB"/>
          </a:p>
        </p:txBody>
      </p:sp>
      <p:cxnSp>
        <p:nvCxnSpPr>
          <p:cNvPr id="33" name="Straight Connector 66"/>
          <p:cNvCxnSpPr>
            <a:cxnSpLocks noChangeShapeType="1"/>
          </p:cNvCxnSpPr>
          <p:nvPr/>
        </p:nvCxnSpPr>
        <p:spPr bwMode="auto">
          <a:xfrm rot="10800000">
            <a:off x="4499992" y="3233936"/>
            <a:ext cx="152400" cy="1905000"/>
          </a:xfrm>
          <a:prstGeom prst="bentConnector2">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34" name="Straight Connector 66"/>
          <p:cNvCxnSpPr>
            <a:cxnSpLocks noChangeShapeType="1"/>
          </p:cNvCxnSpPr>
          <p:nvPr/>
        </p:nvCxnSpPr>
        <p:spPr bwMode="auto">
          <a:xfrm rot="10800000">
            <a:off x="4499992" y="3233936"/>
            <a:ext cx="152400" cy="1295400"/>
          </a:xfrm>
          <a:prstGeom prst="bentConnector2">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35" name="Straight Connector 66"/>
          <p:cNvCxnSpPr>
            <a:cxnSpLocks noChangeShapeType="1"/>
          </p:cNvCxnSpPr>
          <p:nvPr/>
        </p:nvCxnSpPr>
        <p:spPr bwMode="auto">
          <a:xfrm rot="16200000" flipV="1">
            <a:off x="4233292" y="3500636"/>
            <a:ext cx="685800" cy="152400"/>
          </a:xfrm>
          <a:prstGeom prst="bentConnector3">
            <a:avLst>
              <a:gd name="adj1" fmla="val 50000"/>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36" name="Straight Connector 66"/>
          <p:cNvCxnSpPr>
            <a:cxnSpLocks noChangeShapeType="1"/>
          </p:cNvCxnSpPr>
          <p:nvPr/>
        </p:nvCxnSpPr>
        <p:spPr bwMode="auto">
          <a:xfrm rot="10800000">
            <a:off x="7319392" y="3233936"/>
            <a:ext cx="152400" cy="1905000"/>
          </a:xfrm>
          <a:prstGeom prst="bentConnector2">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37" name="Straight Connector 66"/>
          <p:cNvCxnSpPr>
            <a:cxnSpLocks noChangeShapeType="1"/>
          </p:cNvCxnSpPr>
          <p:nvPr/>
        </p:nvCxnSpPr>
        <p:spPr bwMode="auto">
          <a:xfrm rot="10800000">
            <a:off x="7319392" y="3233936"/>
            <a:ext cx="152400" cy="1295400"/>
          </a:xfrm>
          <a:prstGeom prst="bentConnector2">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38" name="Straight Connector 66"/>
          <p:cNvCxnSpPr>
            <a:cxnSpLocks noChangeShapeType="1"/>
          </p:cNvCxnSpPr>
          <p:nvPr/>
        </p:nvCxnSpPr>
        <p:spPr bwMode="auto">
          <a:xfrm rot="10800000">
            <a:off x="7319392" y="3233936"/>
            <a:ext cx="152400" cy="685800"/>
          </a:xfrm>
          <a:prstGeom prst="bentConnector2">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39" name="Rectangle 38"/>
          <p:cNvSpPr/>
          <p:nvPr/>
        </p:nvSpPr>
        <p:spPr bwMode="auto">
          <a:xfrm>
            <a:off x="7471792" y="5519936"/>
            <a:ext cx="1295400" cy="457200"/>
          </a:xfrm>
          <a:prstGeom prst="rect">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nchorCtr="1">
            <a:normAutofit fontScale="85000" lnSpcReduction="20000"/>
          </a:bodyPr>
          <a:lstStyle/>
          <a:p>
            <a:pPr>
              <a:defRPr/>
            </a:pPr>
            <a:r>
              <a:rPr lang="en-US" sz="1800" b="0" dirty="0">
                <a:ea typeface="ＭＳ Ｐゴシック" charset="-128"/>
                <a:cs typeface="ＭＳ Ｐゴシック" charset="-128"/>
              </a:rPr>
              <a:t>Timing</a:t>
            </a:r>
          </a:p>
          <a:p>
            <a:pPr>
              <a:defRPr/>
            </a:pPr>
            <a:r>
              <a:rPr lang="en-US" sz="1800" b="0" dirty="0">
                <a:ea typeface="ＭＳ Ｐゴシック" charset="-128"/>
                <a:cs typeface="ＭＳ Ｐゴシック" charset="-128"/>
              </a:rPr>
              <a:t>Diagram</a:t>
            </a:r>
          </a:p>
        </p:txBody>
      </p:sp>
      <p:cxnSp>
        <p:nvCxnSpPr>
          <p:cNvPr id="40" name="Straight Connector 66"/>
          <p:cNvCxnSpPr>
            <a:cxnSpLocks noChangeShapeType="1"/>
          </p:cNvCxnSpPr>
          <p:nvPr/>
        </p:nvCxnSpPr>
        <p:spPr bwMode="auto">
          <a:xfrm rot="10800000">
            <a:off x="7319392" y="3233936"/>
            <a:ext cx="152400" cy="2514600"/>
          </a:xfrm>
          <a:prstGeom prst="bentConnector2">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41" name="Straight Connector 83"/>
          <p:cNvCxnSpPr>
            <a:cxnSpLocks noChangeShapeType="1"/>
          </p:cNvCxnSpPr>
          <p:nvPr/>
        </p:nvCxnSpPr>
        <p:spPr bwMode="auto">
          <a:xfrm flipV="1">
            <a:off x="4519042" y="2167136"/>
            <a:ext cx="1588" cy="381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3" name="Rectangle 2">
            <a:extLst>
              <a:ext uri="{FF2B5EF4-FFF2-40B4-BE49-F238E27FC236}">
                <a16:creationId xmlns:a16="http://schemas.microsoft.com/office/drawing/2014/main" id="{6119D847-9AA8-A315-E90A-B5EDB6A66AFD}"/>
              </a:ext>
            </a:extLst>
          </p:cNvPr>
          <p:cNvSpPr/>
          <p:nvPr/>
        </p:nvSpPr>
        <p:spPr bwMode="auto">
          <a:xfrm>
            <a:off x="107504" y="3573016"/>
            <a:ext cx="1564704" cy="685800"/>
          </a:xfrm>
          <a:prstGeom prst="rect">
            <a:avLst/>
          </a:prstGeom>
          <a:noFill/>
          <a:ln w="571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Tree>
    <p:extLst>
      <p:ext uri="{BB962C8B-B14F-4D97-AF65-F5344CB8AC3E}">
        <p14:creationId xmlns:p14="http://schemas.microsoft.com/office/powerpoint/2010/main" val="1037786870"/>
      </p:ext>
    </p:extLst>
  </p:cSld>
  <p:clrMapOvr>
    <a:masterClrMapping/>
  </p:clrMapOvr>
  <p:transition spd="slow">
    <p:zoom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Class Diagrams</a:t>
            </a:r>
          </a:p>
        </p:txBody>
      </p:sp>
      <p:sp>
        <p:nvSpPr>
          <p:cNvPr id="5" name="Text Placeholder 4">
            <a:extLst>
              <a:ext uri="{FF2B5EF4-FFF2-40B4-BE49-F238E27FC236}">
                <a16:creationId xmlns:a16="http://schemas.microsoft.com/office/drawing/2014/main" id="{9F7A5C43-E0BD-43AD-8682-8CB314BA434E}"/>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43523225"/>
      </p:ext>
    </p:extLst>
  </p:cSld>
  <p:clrMapOvr>
    <a:masterClrMapping/>
  </p:clrMapOvr>
  <p:transition spd="slow">
    <p:zoom dir="in"/>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E5A3-C704-CE67-B882-20BE014461C9}"/>
              </a:ext>
            </a:extLst>
          </p:cNvPr>
          <p:cNvSpPr>
            <a:spLocks noGrp="1"/>
          </p:cNvSpPr>
          <p:nvPr>
            <p:ph type="title"/>
          </p:nvPr>
        </p:nvSpPr>
        <p:spPr/>
        <p:txBody>
          <a:bodyPr/>
          <a:lstStyle/>
          <a:p>
            <a:r>
              <a:rPr lang="en-GB" dirty="0"/>
              <a:t>Lecture outline</a:t>
            </a:r>
          </a:p>
        </p:txBody>
      </p:sp>
      <p:sp>
        <p:nvSpPr>
          <p:cNvPr id="3" name="Content Placeholder 2">
            <a:extLst>
              <a:ext uri="{FF2B5EF4-FFF2-40B4-BE49-F238E27FC236}">
                <a16:creationId xmlns:a16="http://schemas.microsoft.com/office/drawing/2014/main" id="{49388D5B-244F-6B68-6A05-34277CF6B89C}"/>
              </a:ext>
            </a:extLst>
          </p:cNvPr>
          <p:cNvSpPr>
            <a:spLocks noGrp="1"/>
          </p:cNvSpPr>
          <p:nvPr>
            <p:ph idx="1"/>
          </p:nvPr>
        </p:nvSpPr>
        <p:spPr>
          <a:xfrm>
            <a:off x="1187624" y="1556792"/>
            <a:ext cx="7704856" cy="4680520"/>
          </a:xfrm>
        </p:spPr>
        <p:txBody>
          <a:bodyPr/>
          <a:lstStyle/>
          <a:p>
            <a:r>
              <a:rPr lang="en-GB" dirty="0"/>
              <a:t>What is UML Class Diagram?</a:t>
            </a:r>
          </a:p>
          <a:p>
            <a:r>
              <a:rPr lang="en-GB" dirty="0"/>
              <a:t>The basic Concepts of Object-oriented systems</a:t>
            </a:r>
          </a:p>
          <a:p>
            <a:r>
              <a:rPr lang="en-GB" dirty="0"/>
              <a:t>Class representation in UML</a:t>
            </a:r>
          </a:p>
          <a:p>
            <a:r>
              <a:rPr lang="en-GB" dirty="0"/>
              <a:t>Relationships between classes and UML notations</a:t>
            </a:r>
          </a:p>
          <a:p>
            <a:endParaRPr lang="en-GB" dirty="0"/>
          </a:p>
        </p:txBody>
      </p:sp>
    </p:spTree>
    <p:extLst>
      <p:ext uri="{BB962C8B-B14F-4D97-AF65-F5344CB8AC3E}">
        <p14:creationId xmlns:p14="http://schemas.microsoft.com/office/powerpoint/2010/main" val="3009265924"/>
      </p:ext>
    </p:extLst>
  </p:cSld>
  <p:clrMapOvr>
    <a:masterClrMapping/>
  </p:clrMapOvr>
  <p:transition spd="slow">
    <p:zoom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Class Diagrams</a:t>
            </a:r>
          </a:p>
        </p:txBody>
      </p:sp>
      <p:sp>
        <p:nvSpPr>
          <p:cNvPr id="3" name="Content Placeholder 2"/>
          <p:cNvSpPr>
            <a:spLocks noGrp="1"/>
          </p:cNvSpPr>
          <p:nvPr>
            <p:ph idx="1"/>
          </p:nvPr>
        </p:nvSpPr>
        <p:spPr>
          <a:xfrm>
            <a:off x="395536" y="1555820"/>
            <a:ext cx="8568952" cy="4824536"/>
          </a:xfrm>
        </p:spPr>
        <p:txBody>
          <a:bodyPr/>
          <a:lstStyle/>
          <a:p>
            <a:pPr marL="742950" lvl="1" indent="-285750" eaLnBrk="1" hangingPunct="1">
              <a:buSzPct val="99000"/>
              <a:buFont typeface="Wingdings" charset="0"/>
              <a:buChar char="§"/>
            </a:pPr>
            <a:r>
              <a:rPr lang="en-GB" sz="2800" dirty="0">
                <a:ea typeface="ＭＳ Ｐゴシック" charset="0"/>
              </a:rPr>
              <a:t>A graphical notation used to construct and visualize </a:t>
            </a:r>
            <a:r>
              <a:rPr lang="en-GB" sz="2800" b="1" dirty="0">
                <a:ea typeface="ＭＳ Ｐゴシック" charset="0"/>
              </a:rPr>
              <a:t>object-oriented systems</a:t>
            </a:r>
            <a:r>
              <a:rPr lang="en-GB" sz="2800" dirty="0">
                <a:ea typeface="ＭＳ Ｐゴシック" charset="0"/>
              </a:rPr>
              <a:t> by show:</a:t>
            </a:r>
            <a:endParaRPr lang="en-US" sz="2800" b="1" dirty="0">
              <a:ea typeface="ＭＳ Ｐゴシック" charset="0"/>
            </a:endParaRPr>
          </a:p>
          <a:p>
            <a:pPr marL="1924050" lvl="2" indent="-285750" eaLnBrk="1" hangingPunct="1">
              <a:buSzPct val="99000"/>
              <a:buFont typeface="Wingdings" charset="0"/>
              <a:buChar char="§"/>
            </a:pPr>
            <a:r>
              <a:rPr lang="en-US" sz="2400" dirty="0">
                <a:ea typeface="ＭＳ Ｐゴシック" charset="0"/>
              </a:rPr>
              <a:t>The (objects) classes of the system</a:t>
            </a:r>
          </a:p>
          <a:p>
            <a:pPr marL="1924050" lvl="2" indent="-285750" eaLnBrk="1" hangingPunct="1">
              <a:buSzPct val="99000"/>
              <a:buFont typeface="Wingdings" charset="0"/>
              <a:buChar char="§"/>
            </a:pPr>
            <a:r>
              <a:rPr lang="en-US" sz="2400" dirty="0">
                <a:ea typeface="ＭＳ Ｐゴシック" charset="0"/>
              </a:rPr>
              <a:t>Attributes (objects)</a:t>
            </a:r>
          </a:p>
          <a:p>
            <a:pPr marL="1924050" lvl="2" indent="-285750" eaLnBrk="1" hangingPunct="1">
              <a:buSzPct val="99000"/>
              <a:buFont typeface="Wingdings" charset="0"/>
              <a:buChar char="§"/>
            </a:pPr>
            <a:r>
              <a:rPr lang="en-US" sz="2400" dirty="0">
                <a:ea typeface="ＭＳ Ｐゴシック" charset="0"/>
              </a:rPr>
              <a:t>The relationships (among objects)</a:t>
            </a:r>
          </a:p>
          <a:p>
            <a:pPr marL="1924050" lvl="2" indent="-285750" eaLnBrk="1" hangingPunct="1">
              <a:buSzPct val="99000"/>
              <a:buFont typeface="Wingdings" charset="0"/>
              <a:buChar char="§"/>
            </a:pPr>
            <a:r>
              <a:rPr lang="en-US" sz="2400" dirty="0">
                <a:ea typeface="ＭＳ Ｐゴシック" charset="0"/>
              </a:rPr>
              <a:t>their operations (or methods)</a:t>
            </a:r>
          </a:p>
          <a:p>
            <a:pPr marL="742950" lvl="1" indent="-285750" eaLnBrk="1" hangingPunct="1">
              <a:buSzPct val="99000"/>
              <a:buFont typeface="Wingdings" charset="0"/>
              <a:buChar char="§"/>
            </a:pPr>
            <a:endParaRPr lang="en-US" dirty="0">
              <a:ea typeface="ＭＳ Ｐゴシック" charset="0"/>
            </a:endParaRPr>
          </a:p>
          <a:p>
            <a:pPr marL="742950" lvl="1" indent="-285750" eaLnBrk="1" hangingPunct="1">
              <a:buSzPct val="99000"/>
              <a:buFont typeface="Wingdings" charset="0"/>
              <a:buChar char="§"/>
            </a:pPr>
            <a:r>
              <a:rPr lang="en-US" dirty="0">
                <a:ea typeface="ＭＳ Ｐゴシック" charset="0"/>
              </a:rPr>
              <a:t>UML Class diagrams are </a:t>
            </a:r>
            <a:r>
              <a:rPr lang="en-US" b="1" dirty="0">
                <a:ea typeface="ＭＳ Ｐゴシック" charset="0"/>
              </a:rPr>
              <a:t>used for a wide variety of purposes</a:t>
            </a:r>
            <a:r>
              <a:rPr lang="en-US" dirty="0">
                <a:ea typeface="ＭＳ Ｐゴシック" charset="0"/>
              </a:rPr>
              <a:t>, including both </a:t>
            </a:r>
            <a:r>
              <a:rPr lang="en-US" b="1" dirty="0">
                <a:ea typeface="ＭＳ Ｐゴシック" charset="0"/>
              </a:rPr>
              <a:t>conceptual</a:t>
            </a:r>
            <a:r>
              <a:rPr lang="en-US" dirty="0">
                <a:ea typeface="ＭＳ Ｐゴシック" charset="0"/>
              </a:rPr>
              <a:t>/domain modeling and detailed design modeling</a:t>
            </a:r>
            <a:endParaRPr lang="en-US" dirty="0">
              <a:ea typeface="ＭＳ Ｐゴシック" charset="0"/>
              <a:cs typeface="Tahoma" charset="0"/>
            </a:endParaRPr>
          </a:p>
          <a:p>
            <a:endParaRPr lang="en-US" dirty="0"/>
          </a:p>
        </p:txBody>
      </p:sp>
    </p:spTree>
    <p:extLst>
      <p:ext uri="{BB962C8B-B14F-4D97-AF65-F5344CB8AC3E}">
        <p14:creationId xmlns:p14="http://schemas.microsoft.com/office/powerpoint/2010/main" val="1576324188"/>
      </p:ext>
    </p:extLst>
  </p:cSld>
  <p:clrMapOvr>
    <a:masterClrMapping/>
  </p:clrMapOvr>
  <p:transition spd="slow">
    <p:zoom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BF383-DE42-4105-8AC0-7A80C07750B9}"/>
              </a:ext>
            </a:extLst>
          </p:cNvPr>
          <p:cNvSpPr>
            <a:spLocks noGrp="1"/>
          </p:cNvSpPr>
          <p:nvPr>
            <p:ph type="title"/>
          </p:nvPr>
        </p:nvSpPr>
        <p:spPr>
          <a:xfrm>
            <a:off x="1403648" y="477644"/>
            <a:ext cx="7442448" cy="685800"/>
          </a:xfrm>
        </p:spPr>
        <p:txBody>
          <a:bodyPr/>
          <a:lstStyle/>
          <a:p>
            <a:r>
              <a:rPr lang="en-GB" dirty="0"/>
              <a:t>Object-oriented Concepts</a:t>
            </a:r>
          </a:p>
        </p:txBody>
      </p:sp>
      <p:sp>
        <p:nvSpPr>
          <p:cNvPr id="3" name="Content Placeholder 2">
            <a:extLst>
              <a:ext uri="{FF2B5EF4-FFF2-40B4-BE49-F238E27FC236}">
                <a16:creationId xmlns:a16="http://schemas.microsoft.com/office/drawing/2014/main" id="{EDAD537A-6BD5-40B7-B353-32C8296E10AD}"/>
              </a:ext>
            </a:extLst>
          </p:cNvPr>
          <p:cNvSpPr>
            <a:spLocks noGrp="1"/>
          </p:cNvSpPr>
          <p:nvPr>
            <p:ph idx="1"/>
          </p:nvPr>
        </p:nvSpPr>
        <p:spPr>
          <a:xfrm>
            <a:off x="565176" y="1628800"/>
            <a:ext cx="8280920" cy="4032448"/>
          </a:xfrm>
        </p:spPr>
        <p:txBody>
          <a:bodyPr/>
          <a:lstStyle/>
          <a:p>
            <a:r>
              <a:rPr lang="en-GB" sz="2400" b="1" dirty="0"/>
              <a:t>Object: </a:t>
            </a:r>
            <a:r>
              <a:rPr lang="en-GB" sz="2400" dirty="0"/>
              <a:t>an object represents a natural </a:t>
            </a:r>
            <a:r>
              <a:rPr lang="en-GB" sz="2400" b="1" dirty="0"/>
              <a:t>existence</a:t>
            </a:r>
            <a:r>
              <a:rPr lang="en-GB" sz="2400" dirty="0"/>
              <a:t> with its </a:t>
            </a:r>
            <a:r>
              <a:rPr lang="en-GB" sz="2400" b="1" dirty="0"/>
              <a:t>properties</a:t>
            </a:r>
            <a:r>
              <a:rPr lang="en-GB" sz="2400" dirty="0"/>
              <a:t>, shows </a:t>
            </a:r>
            <a:r>
              <a:rPr lang="en-GB" sz="2400" dirty="0">
                <a:solidFill>
                  <a:srgbClr val="FF0000"/>
                </a:solidFill>
              </a:rPr>
              <a:t>what it is </a:t>
            </a:r>
            <a:r>
              <a:rPr lang="en-GB" sz="2400" dirty="0"/>
              <a:t>and </a:t>
            </a:r>
            <a:r>
              <a:rPr lang="en-GB" sz="2400" dirty="0">
                <a:solidFill>
                  <a:srgbClr val="FF0000"/>
                </a:solidFill>
              </a:rPr>
              <a:t>what it can do</a:t>
            </a:r>
            <a:r>
              <a:rPr lang="en-GB" sz="2400" dirty="0"/>
              <a:t>. </a:t>
            </a:r>
          </a:p>
          <a:p>
            <a:pPr marL="447675" indent="0">
              <a:buNone/>
            </a:pPr>
            <a:r>
              <a:rPr lang="en-GB" sz="2400" dirty="0"/>
              <a:t>In computer science an </a:t>
            </a:r>
            <a:r>
              <a:rPr lang="en-GB" sz="2400" b="1" dirty="0"/>
              <a:t>object is a data structure </a:t>
            </a:r>
            <a:r>
              <a:rPr lang="en-GB" sz="2400" dirty="0"/>
              <a:t>defined by its </a:t>
            </a:r>
            <a:r>
              <a:rPr lang="en-GB" sz="2400" b="1" dirty="0"/>
              <a:t>attributes</a:t>
            </a:r>
            <a:r>
              <a:rPr lang="en-GB" sz="2400" dirty="0"/>
              <a:t> and serves a separate </a:t>
            </a:r>
            <a:r>
              <a:rPr lang="en-GB" sz="2400" b="1" dirty="0"/>
              <a:t>function operate on data</a:t>
            </a:r>
            <a:r>
              <a:rPr lang="en-GB" sz="2400" dirty="0"/>
              <a:t>. An object can be part of a class.</a:t>
            </a:r>
          </a:p>
          <a:p>
            <a:r>
              <a:rPr lang="en-GB" sz="2400" b="1" dirty="0"/>
              <a:t>Class: </a:t>
            </a:r>
            <a:r>
              <a:rPr lang="en-GB" sz="2400" dirty="0"/>
              <a:t>A tight coupling or association of </a:t>
            </a:r>
            <a:r>
              <a:rPr lang="en-GB" sz="2400" b="1" dirty="0"/>
              <a:t>data structures </a:t>
            </a:r>
            <a:r>
              <a:rPr lang="en-GB" sz="2400" dirty="0"/>
              <a:t>with the methods or functions that act on the data. It also called object in a sense of that an object can be created based on a class </a:t>
            </a:r>
            <a:r>
              <a:rPr lang="zh-CN" altLang="en-US" sz="2400" dirty="0"/>
              <a:t>（</a:t>
            </a:r>
            <a:r>
              <a:rPr lang="en-GB" sz="2400" dirty="0"/>
              <a:t>- instantiation) . A class is a set of objects that are similar </a:t>
            </a:r>
            <a:r>
              <a:rPr lang="zh-CN" altLang="en-US" sz="2400" dirty="0"/>
              <a:t>（</a:t>
            </a:r>
            <a:r>
              <a:rPr lang="en-US" altLang="zh-CN" sz="2400" dirty="0"/>
              <a:t>in </a:t>
            </a:r>
            <a:r>
              <a:rPr lang="en-GB" altLang="zh-CN" sz="2400" dirty="0"/>
              <a:t>attributes or functions)</a:t>
            </a:r>
            <a:r>
              <a:rPr lang="en-GB" sz="2400" dirty="0"/>
              <a:t>.</a:t>
            </a:r>
          </a:p>
        </p:txBody>
      </p:sp>
    </p:spTree>
    <p:extLst>
      <p:ext uri="{BB962C8B-B14F-4D97-AF65-F5344CB8AC3E}">
        <p14:creationId xmlns:p14="http://schemas.microsoft.com/office/powerpoint/2010/main" val="3264322935"/>
      </p:ext>
    </p:extLst>
  </p:cSld>
  <p:clrMapOvr>
    <a:masterClrMapping/>
  </p:clrMapOvr>
  <p:transition spd="slow">
    <p:zoom dir="in"/>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AF7E8-0054-4506-B6D7-618E7E50AD00}"/>
              </a:ext>
            </a:extLst>
          </p:cNvPr>
          <p:cNvSpPr>
            <a:spLocks noGrp="1"/>
          </p:cNvSpPr>
          <p:nvPr>
            <p:ph type="title"/>
          </p:nvPr>
        </p:nvSpPr>
        <p:spPr/>
        <p:txBody>
          <a:bodyPr/>
          <a:lstStyle/>
          <a:p>
            <a:r>
              <a:rPr lang="en-GB" dirty="0"/>
              <a:t>Example</a:t>
            </a:r>
          </a:p>
        </p:txBody>
      </p:sp>
      <p:pic>
        <p:nvPicPr>
          <p:cNvPr id="4" name="Content Placeholder 3">
            <a:extLst>
              <a:ext uri="{FF2B5EF4-FFF2-40B4-BE49-F238E27FC236}">
                <a16:creationId xmlns:a16="http://schemas.microsoft.com/office/drawing/2014/main" id="{945FA084-A0E5-44D5-8726-6AC9D20D1374}"/>
              </a:ext>
            </a:extLst>
          </p:cNvPr>
          <p:cNvPicPr>
            <a:picLocks noGrp="1" noChangeAspect="1"/>
          </p:cNvPicPr>
          <p:nvPr>
            <p:ph idx="1"/>
          </p:nvPr>
        </p:nvPicPr>
        <p:blipFill>
          <a:blip r:embed="rId2"/>
          <a:stretch>
            <a:fillRect/>
          </a:stretch>
        </p:blipFill>
        <p:spPr>
          <a:xfrm>
            <a:off x="866775" y="2420888"/>
            <a:ext cx="3705225" cy="2114550"/>
          </a:xfrm>
          <a:prstGeom prst="rect">
            <a:avLst/>
          </a:prstGeom>
        </p:spPr>
      </p:pic>
      <p:pic>
        <p:nvPicPr>
          <p:cNvPr id="8" name="Picture 7">
            <a:extLst>
              <a:ext uri="{FF2B5EF4-FFF2-40B4-BE49-F238E27FC236}">
                <a16:creationId xmlns:a16="http://schemas.microsoft.com/office/drawing/2014/main" id="{B17F4B3E-64F9-480D-8CA9-799E8999F547}"/>
              </a:ext>
            </a:extLst>
          </p:cNvPr>
          <p:cNvPicPr>
            <a:picLocks noChangeAspect="1"/>
          </p:cNvPicPr>
          <p:nvPr/>
        </p:nvPicPr>
        <p:blipFill>
          <a:blip r:embed="rId3"/>
          <a:stretch>
            <a:fillRect/>
          </a:stretch>
        </p:blipFill>
        <p:spPr>
          <a:xfrm>
            <a:off x="4788024" y="1201223"/>
            <a:ext cx="3562847" cy="3334215"/>
          </a:xfrm>
          <a:prstGeom prst="rect">
            <a:avLst/>
          </a:prstGeom>
        </p:spPr>
      </p:pic>
    </p:spTree>
    <p:extLst>
      <p:ext uri="{BB962C8B-B14F-4D97-AF65-F5344CB8AC3E}">
        <p14:creationId xmlns:p14="http://schemas.microsoft.com/office/powerpoint/2010/main" val="2780590559"/>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Classes/Objects and Instances</a:t>
            </a:r>
          </a:p>
        </p:txBody>
      </p:sp>
      <p:sp>
        <p:nvSpPr>
          <p:cNvPr id="3" name="Content Placeholder 2"/>
          <p:cNvSpPr>
            <a:spLocks noGrp="1"/>
          </p:cNvSpPr>
          <p:nvPr>
            <p:ph idx="1"/>
          </p:nvPr>
        </p:nvSpPr>
        <p:spPr>
          <a:xfrm>
            <a:off x="611560" y="1484784"/>
            <a:ext cx="8136904" cy="4680520"/>
          </a:xfrm>
        </p:spPr>
        <p:txBody>
          <a:bodyPr/>
          <a:lstStyle/>
          <a:p>
            <a:r>
              <a:rPr lang="en-US" b="1" dirty="0"/>
              <a:t>Objects</a:t>
            </a:r>
            <a:r>
              <a:rPr lang="en-US" dirty="0"/>
              <a:t> are instances of classes</a:t>
            </a:r>
          </a:p>
          <a:p>
            <a:endParaRPr lang="en-US" dirty="0"/>
          </a:p>
          <a:p>
            <a:r>
              <a:rPr lang="en-US" b="1" dirty="0"/>
              <a:t>Instances</a:t>
            </a:r>
            <a:r>
              <a:rPr lang="en-US" dirty="0"/>
              <a:t> of one class share </a:t>
            </a:r>
            <a:r>
              <a:rPr lang="en-US" b="1" dirty="0"/>
              <a:t>certain attributes</a:t>
            </a:r>
          </a:p>
          <a:p>
            <a:endParaRPr lang="en-US" dirty="0"/>
          </a:p>
          <a:p>
            <a:r>
              <a:rPr lang="en-US" dirty="0"/>
              <a:t>Example: A car is a class; your car is a particular instance of it</a:t>
            </a:r>
          </a:p>
          <a:p>
            <a:endParaRPr lang="en-US" dirty="0"/>
          </a:p>
          <a:p>
            <a:r>
              <a:rPr lang="en-US" dirty="0"/>
              <a:t>Find other examples here in this room!</a:t>
            </a:r>
          </a:p>
          <a:p>
            <a:endParaRPr lang="en-US" dirty="0"/>
          </a:p>
        </p:txBody>
      </p:sp>
    </p:spTree>
    <p:extLst>
      <p:ext uri="{BB962C8B-B14F-4D97-AF65-F5344CB8AC3E}">
        <p14:creationId xmlns:p14="http://schemas.microsoft.com/office/powerpoint/2010/main" val="3092538819"/>
      </p:ext>
    </p:extLst>
  </p:cSld>
  <p:clrMapOvr>
    <a:masterClrMapping/>
  </p:clrMapOvr>
  <p:transition spd="slow">
    <p:zoom dir="in"/>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D0B18-318E-4115-A2EF-8BD3CB2C87B9}"/>
              </a:ext>
            </a:extLst>
          </p:cNvPr>
          <p:cNvSpPr>
            <a:spLocks noGrp="1"/>
          </p:cNvSpPr>
          <p:nvPr>
            <p:ph type="title"/>
          </p:nvPr>
        </p:nvSpPr>
        <p:spPr/>
        <p:txBody>
          <a:bodyPr/>
          <a:lstStyle/>
          <a:p>
            <a:r>
              <a:rPr lang="en-GB" dirty="0"/>
              <a:t>Class representation in UML </a:t>
            </a:r>
          </a:p>
        </p:txBody>
      </p:sp>
      <p:sp>
        <p:nvSpPr>
          <p:cNvPr id="3" name="Content Placeholder 2">
            <a:extLst>
              <a:ext uri="{FF2B5EF4-FFF2-40B4-BE49-F238E27FC236}">
                <a16:creationId xmlns:a16="http://schemas.microsoft.com/office/drawing/2014/main" id="{33D2A279-9817-4DF6-B927-D5860B0068CA}"/>
              </a:ext>
            </a:extLst>
          </p:cNvPr>
          <p:cNvSpPr>
            <a:spLocks noGrp="1"/>
          </p:cNvSpPr>
          <p:nvPr>
            <p:ph idx="1"/>
          </p:nvPr>
        </p:nvSpPr>
        <p:spPr>
          <a:xfrm>
            <a:off x="539552" y="1484784"/>
            <a:ext cx="8424936" cy="4680520"/>
          </a:xfrm>
        </p:spPr>
        <p:txBody>
          <a:bodyPr/>
          <a:lstStyle/>
          <a:p>
            <a:pPr algn="l"/>
            <a:r>
              <a:rPr lang="en-GB" sz="2200" b="0" i="0" dirty="0">
                <a:solidFill>
                  <a:srgbClr val="002060"/>
                </a:solidFill>
                <a:effectLst/>
                <a:latin typeface="Open Sans" panose="020B0606030504020204" pitchFamily="34" charset="0"/>
              </a:rPr>
              <a:t>A Class is </a:t>
            </a:r>
            <a:r>
              <a:rPr lang="en-GB" sz="2200" b="1" i="0" dirty="0">
                <a:solidFill>
                  <a:srgbClr val="002060"/>
                </a:solidFill>
                <a:effectLst/>
                <a:latin typeface="Open Sans" panose="020B0606030504020204" pitchFamily="34" charset="0"/>
              </a:rPr>
              <a:t>a blueprint for an object</a:t>
            </a:r>
            <a:r>
              <a:rPr lang="en-GB" sz="2200" b="0" i="0" dirty="0">
                <a:solidFill>
                  <a:srgbClr val="002060"/>
                </a:solidFill>
                <a:effectLst/>
                <a:latin typeface="Open Sans" panose="020B0606030504020204" pitchFamily="34" charset="0"/>
              </a:rPr>
              <a:t>. Objects and classes go hand in hand. We can't talk about one without talking about the other. And the entire point of </a:t>
            </a:r>
            <a:r>
              <a:rPr lang="en-GB" sz="2200" b="1" i="0" dirty="0">
                <a:solidFill>
                  <a:srgbClr val="002060"/>
                </a:solidFill>
                <a:effectLst/>
                <a:latin typeface="Open Sans" panose="020B0606030504020204" pitchFamily="34" charset="0"/>
              </a:rPr>
              <a:t>Object-Oriented Design is </a:t>
            </a:r>
            <a:r>
              <a:rPr lang="en-GB" sz="2200" i="0" dirty="0">
                <a:solidFill>
                  <a:srgbClr val="002060"/>
                </a:solidFill>
                <a:effectLst/>
                <a:latin typeface="Open Sans" panose="020B0606030504020204" pitchFamily="34" charset="0"/>
              </a:rPr>
              <a:t>not about objects</a:t>
            </a:r>
            <a:r>
              <a:rPr lang="en-GB" sz="2200" b="1" i="0" dirty="0">
                <a:solidFill>
                  <a:srgbClr val="002060"/>
                </a:solidFill>
                <a:effectLst/>
                <a:latin typeface="Open Sans" panose="020B0606030504020204" pitchFamily="34" charset="0"/>
              </a:rPr>
              <a:t>, it's about classes, </a:t>
            </a:r>
            <a:r>
              <a:rPr lang="en-GB" sz="2200" b="0" i="0" dirty="0">
                <a:solidFill>
                  <a:srgbClr val="002060"/>
                </a:solidFill>
                <a:effectLst/>
                <a:latin typeface="Open Sans" panose="020B0606030504020204" pitchFamily="34" charset="0"/>
              </a:rPr>
              <a:t>because we use classes to create objects. So a class describes what an object will be, but it isn't the object itself.</a:t>
            </a:r>
          </a:p>
          <a:p>
            <a:pPr algn="l"/>
            <a:endParaRPr lang="en-GB" sz="2000" b="0" i="0" dirty="0">
              <a:solidFill>
                <a:srgbClr val="002060"/>
              </a:solidFill>
              <a:effectLst/>
              <a:latin typeface="Open Sans" panose="020B0606030504020204" pitchFamily="34" charset="0"/>
            </a:endParaRPr>
          </a:p>
          <a:p>
            <a:pPr algn="l"/>
            <a:r>
              <a:rPr lang="en-GB" sz="2200" b="0" i="0" dirty="0">
                <a:solidFill>
                  <a:srgbClr val="002060"/>
                </a:solidFill>
                <a:effectLst/>
                <a:latin typeface="Open Sans" panose="020B0606030504020204" pitchFamily="34" charset="0"/>
              </a:rPr>
              <a:t>In fact, classes describe the type of objects, while objects are </a:t>
            </a:r>
            <a:r>
              <a:rPr lang="en-GB" sz="2200" b="1" i="0" dirty="0">
                <a:solidFill>
                  <a:srgbClr val="002060"/>
                </a:solidFill>
                <a:effectLst/>
                <a:latin typeface="Open Sans" panose="020B0606030504020204" pitchFamily="34" charset="0"/>
              </a:rPr>
              <a:t>usable </a:t>
            </a:r>
            <a:r>
              <a:rPr lang="en-GB" sz="2200" b="0" i="0" dirty="0">
                <a:solidFill>
                  <a:srgbClr val="002060"/>
                </a:solidFill>
                <a:effectLst/>
                <a:latin typeface="Open Sans" panose="020B0606030504020204" pitchFamily="34" charset="0"/>
              </a:rPr>
              <a:t>instances of classes. Each Object was built from the same set of blueprints (class) and therefore contains the same components (properties and methods). The standard meaning is that an object is </a:t>
            </a:r>
            <a:r>
              <a:rPr lang="en-GB" sz="2200" b="1" i="0" dirty="0">
                <a:solidFill>
                  <a:srgbClr val="002060"/>
                </a:solidFill>
                <a:effectLst/>
                <a:latin typeface="Open Sans" panose="020B0606030504020204" pitchFamily="34" charset="0"/>
              </a:rPr>
              <a:t>an instance </a:t>
            </a:r>
            <a:r>
              <a:rPr lang="en-GB" sz="2200" b="0" i="0" dirty="0">
                <a:solidFill>
                  <a:srgbClr val="002060"/>
                </a:solidFill>
                <a:effectLst/>
                <a:latin typeface="Open Sans" panose="020B0606030504020204" pitchFamily="34" charset="0"/>
              </a:rPr>
              <a:t>of a class and object – (Objects have states and behaviours).</a:t>
            </a:r>
          </a:p>
          <a:p>
            <a:endParaRPr lang="en-GB" sz="2000" dirty="0"/>
          </a:p>
        </p:txBody>
      </p:sp>
    </p:spTree>
    <p:extLst>
      <p:ext uri="{BB962C8B-B14F-4D97-AF65-F5344CB8AC3E}">
        <p14:creationId xmlns:p14="http://schemas.microsoft.com/office/powerpoint/2010/main" val="4000632635"/>
      </p:ext>
    </p:extLst>
  </p:cSld>
  <p:clrMapOvr>
    <a:masterClrMapping/>
  </p:clrMapOvr>
  <p:transition spd="slow">
    <p:zoom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9552" y="692696"/>
            <a:ext cx="8204448" cy="648072"/>
          </a:xfrm>
        </p:spPr>
        <p:txBody>
          <a:bodyPr/>
          <a:lstStyle/>
          <a:p>
            <a:r>
              <a:rPr lang="en-GB" sz="2400" dirty="0"/>
              <a:t>DATA MODELLING, MANAGEMENT AND GOVERNANCE</a:t>
            </a:r>
            <a:br>
              <a:rPr lang="en-US" sz="2400" dirty="0"/>
            </a:br>
            <a:r>
              <a:rPr lang="en-US" sz="2400" dirty="0"/>
              <a:t>CIS108-6</a:t>
            </a:r>
          </a:p>
        </p:txBody>
      </p:sp>
      <p:sp>
        <p:nvSpPr>
          <p:cNvPr id="3" name="Subtitle 2"/>
          <p:cNvSpPr>
            <a:spLocks noGrp="1"/>
          </p:cNvSpPr>
          <p:nvPr>
            <p:ph type="subTitle" idx="1"/>
          </p:nvPr>
        </p:nvSpPr>
        <p:spPr>
          <a:xfrm>
            <a:off x="848707" y="1893404"/>
            <a:ext cx="7664896" cy="2855168"/>
          </a:xfrm>
        </p:spPr>
        <p:txBody>
          <a:bodyPr/>
          <a:lstStyle/>
          <a:p>
            <a:r>
              <a:rPr lang="en-US" sz="3600" dirty="0"/>
              <a:t>Lecture 2: Software System Design Methods UML</a:t>
            </a:r>
          </a:p>
          <a:p>
            <a:r>
              <a:rPr lang="en-US" sz="3200" dirty="0">
                <a:solidFill>
                  <a:srgbClr val="00B050"/>
                </a:solidFill>
              </a:rPr>
              <a:t>2.3 Object-Oriented Modelling and Class Diagrams</a:t>
            </a:r>
          </a:p>
          <a:p>
            <a:endParaRPr lang="en-US" sz="3200" dirty="0"/>
          </a:p>
        </p:txBody>
      </p:sp>
      <p:sp>
        <p:nvSpPr>
          <p:cNvPr id="5" name="TextBox 4">
            <a:extLst>
              <a:ext uri="{FF2B5EF4-FFF2-40B4-BE49-F238E27FC236}">
                <a16:creationId xmlns:a16="http://schemas.microsoft.com/office/drawing/2014/main" id="{6D27F791-0A95-9E97-2196-FAF161ACEF2D}"/>
              </a:ext>
            </a:extLst>
          </p:cNvPr>
          <p:cNvSpPr txBox="1"/>
          <p:nvPr/>
        </p:nvSpPr>
        <p:spPr>
          <a:xfrm>
            <a:off x="3635896" y="4870321"/>
            <a:ext cx="1872208" cy="430887"/>
          </a:xfrm>
          <a:prstGeom prst="rect">
            <a:avLst/>
          </a:prstGeom>
          <a:noFill/>
        </p:spPr>
        <p:txBody>
          <a:bodyPr wrap="square">
            <a:spAutoFit/>
          </a:bodyPr>
          <a:lstStyle/>
          <a:p>
            <a:r>
              <a:rPr lang="en-GB" dirty="0"/>
              <a:t>Gangmin Li</a:t>
            </a:r>
          </a:p>
        </p:txBody>
      </p:sp>
    </p:spTree>
    <p:extLst>
      <p:ext uri="{BB962C8B-B14F-4D97-AF65-F5344CB8AC3E}">
        <p14:creationId xmlns:p14="http://schemas.microsoft.com/office/powerpoint/2010/main" val="29653624"/>
      </p:ext>
    </p:extLst>
  </p:cSld>
  <p:clrMapOvr>
    <a:masterClrMapping/>
  </p:clrMapOvr>
  <p:transition spd="slow">
    <p:zoom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Representation in UML</a:t>
            </a:r>
          </a:p>
        </p:txBody>
      </p:sp>
      <p:sp>
        <p:nvSpPr>
          <p:cNvPr id="3" name="Content Placeholder 2"/>
          <p:cNvSpPr>
            <a:spLocks noGrp="1"/>
          </p:cNvSpPr>
          <p:nvPr>
            <p:ph idx="1"/>
          </p:nvPr>
        </p:nvSpPr>
        <p:spPr>
          <a:xfrm>
            <a:off x="323528" y="2751549"/>
            <a:ext cx="5760640" cy="2533675"/>
          </a:xfrm>
        </p:spPr>
        <p:txBody>
          <a:bodyPr/>
          <a:lstStyle/>
          <a:p>
            <a:pPr marL="712788" lvl="2" indent="-350838" eaLnBrk="1" hangingPunct="1">
              <a:buClr>
                <a:srgbClr val="A80000"/>
              </a:buClr>
              <a:buSzPct val="99000"/>
              <a:buFont typeface="Wingdings" charset="0"/>
              <a:buChar char="§"/>
            </a:pPr>
            <a:r>
              <a:rPr lang="en-US" sz="2400" dirty="0">
                <a:solidFill>
                  <a:srgbClr val="003366"/>
                </a:solidFill>
                <a:ea typeface="ＭＳ Ｐゴシック" charset="0"/>
              </a:rPr>
              <a:t>The top compartment shows the </a:t>
            </a:r>
            <a:r>
              <a:rPr lang="en-US" sz="2400" b="1" dirty="0">
                <a:solidFill>
                  <a:srgbClr val="003366"/>
                </a:solidFill>
                <a:ea typeface="ＭＳ Ｐゴシック" charset="0"/>
              </a:rPr>
              <a:t>class's name</a:t>
            </a:r>
          </a:p>
          <a:p>
            <a:pPr marL="712788" lvl="2" indent="-350838" eaLnBrk="1" hangingPunct="1">
              <a:buClr>
                <a:srgbClr val="A80000"/>
              </a:buClr>
              <a:buSzPct val="99000"/>
              <a:buFont typeface="Wingdings" charset="0"/>
              <a:buChar char="§"/>
            </a:pPr>
            <a:r>
              <a:rPr lang="en-US" sz="2400" dirty="0">
                <a:solidFill>
                  <a:srgbClr val="003366"/>
                </a:solidFill>
                <a:ea typeface="ＭＳ Ｐゴシック" charset="0"/>
              </a:rPr>
              <a:t>The middle compartment lists the </a:t>
            </a:r>
            <a:r>
              <a:rPr lang="en-US" sz="2400" b="1" dirty="0">
                <a:solidFill>
                  <a:srgbClr val="003366"/>
                </a:solidFill>
                <a:ea typeface="ＭＳ Ｐゴシック" charset="0"/>
              </a:rPr>
              <a:t>class's attributes</a:t>
            </a:r>
          </a:p>
          <a:p>
            <a:pPr marL="712788" lvl="2" indent="-350838" eaLnBrk="1" hangingPunct="1">
              <a:buClr>
                <a:srgbClr val="A80000"/>
              </a:buClr>
              <a:buSzPct val="99000"/>
              <a:buFont typeface="Wingdings" charset="0"/>
              <a:buChar char="§"/>
            </a:pPr>
            <a:r>
              <a:rPr lang="en-US" sz="2400" dirty="0">
                <a:solidFill>
                  <a:srgbClr val="003366"/>
                </a:solidFill>
                <a:ea typeface="ＭＳ Ｐゴシック" charset="0"/>
              </a:rPr>
              <a:t>The bottom compartment lists the </a:t>
            </a:r>
            <a:r>
              <a:rPr lang="en-US" sz="2400" b="1" dirty="0">
                <a:solidFill>
                  <a:srgbClr val="003366"/>
                </a:solidFill>
                <a:ea typeface="ＭＳ Ｐゴシック" charset="0"/>
              </a:rPr>
              <a:t>class's operations/methods</a:t>
            </a:r>
          </a:p>
          <a:p>
            <a:endParaRPr lang="en-US" dirty="0"/>
          </a:p>
        </p:txBody>
      </p:sp>
      <p:grpSp>
        <p:nvGrpSpPr>
          <p:cNvPr id="6" name="Group 17"/>
          <p:cNvGrpSpPr/>
          <p:nvPr/>
        </p:nvGrpSpPr>
        <p:grpSpPr>
          <a:xfrm>
            <a:off x="6372200" y="3068960"/>
            <a:ext cx="2021388" cy="1878703"/>
            <a:chOff x="0" y="2209800"/>
            <a:chExt cx="3972549" cy="2209800"/>
          </a:xfrm>
          <a:effectLst>
            <a:outerShdw blurRad="50800" dist="38100" dir="2700000">
              <a:srgbClr val="000000">
                <a:alpha val="43000"/>
              </a:srgbClr>
            </a:outerShdw>
          </a:effectLst>
        </p:grpSpPr>
        <p:sp>
          <p:nvSpPr>
            <p:cNvPr id="7" name="Rectangle 6"/>
            <p:cNvSpPr/>
            <p:nvPr/>
          </p:nvSpPr>
          <p:spPr bwMode="auto">
            <a:xfrm>
              <a:off x="10149" y="2209800"/>
              <a:ext cx="3962400" cy="381000"/>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defRPr/>
              </a:pPr>
              <a:r>
                <a:rPr lang="en-GB" sz="1800" dirty="0">
                  <a:ea typeface="ＭＳ Ｐゴシック" charset="-128"/>
                  <a:cs typeface="ＭＳ Ｐゴシック" charset="-128"/>
                </a:rPr>
                <a:t>Class Name</a:t>
              </a:r>
            </a:p>
          </p:txBody>
        </p:sp>
        <p:sp>
          <p:nvSpPr>
            <p:cNvPr id="8" name="Rectangle 7"/>
            <p:cNvSpPr/>
            <p:nvPr/>
          </p:nvSpPr>
          <p:spPr bwMode="auto">
            <a:xfrm>
              <a:off x="0" y="2590800"/>
              <a:ext cx="3962400" cy="914400"/>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r>
                <a:rPr lang="en-GB" sz="1400" dirty="0">
                  <a:ea typeface="ＭＳ Ｐゴシック" charset="-128"/>
                  <a:cs typeface="ＭＳ Ｐゴシック" charset="-128"/>
                </a:rPr>
                <a:t>Class Attributes</a:t>
              </a:r>
            </a:p>
          </p:txBody>
        </p:sp>
        <p:sp>
          <p:nvSpPr>
            <p:cNvPr id="9" name="Rectangle 8"/>
            <p:cNvSpPr/>
            <p:nvPr/>
          </p:nvSpPr>
          <p:spPr bwMode="auto">
            <a:xfrm>
              <a:off x="0" y="3505200"/>
              <a:ext cx="3962400" cy="914400"/>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r>
                <a:rPr lang="en-GB" sz="1400" dirty="0">
                  <a:ea typeface="ＭＳ Ｐゴシック" charset="-128"/>
                  <a:cs typeface="ＭＳ Ｐゴシック" charset="-128"/>
                </a:rPr>
                <a:t>Class operations and </a:t>
              </a:r>
            </a:p>
            <a:p>
              <a:pPr algn="l">
                <a:defRPr/>
              </a:pPr>
              <a:r>
                <a:rPr lang="en-GB" sz="1400" dirty="0">
                  <a:ea typeface="ＭＳ Ｐゴシック" charset="-128"/>
                  <a:cs typeface="ＭＳ Ｐゴシック" charset="-128"/>
                </a:rPr>
                <a:t>methods</a:t>
              </a:r>
            </a:p>
          </p:txBody>
        </p:sp>
      </p:grpSp>
      <p:sp>
        <p:nvSpPr>
          <p:cNvPr id="10" name="TextBox 9">
            <a:extLst>
              <a:ext uri="{FF2B5EF4-FFF2-40B4-BE49-F238E27FC236}">
                <a16:creationId xmlns:a16="http://schemas.microsoft.com/office/drawing/2014/main" id="{E73C919A-3AF3-28A8-1C6E-0EF8FA92C766}"/>
              </a:ext>
            </a:extLst>
          </p:cNvPr>
          <p:cNvSpPr txBox="1"/>
          <p:nvPr/>
        </p:nvSpPr>
        <p:spPr>
          <a:xfrm>
            <a:off x="824688" y="1572776"/>
            <a:ext cx="8064896" cy="769441"/>
          </a:xfrm>
          <a:prstGeom prst="rect">
            <a:avLst/>
          </a:prstGeom>
          <a:noFill/>
        </p:spPr>
        <p:txBody>
          <a:bodyPr wrap="square">
            <a:spAutoFit/>
          </a:bodyPr>
          <a:lstStyle/>
          <a:p>
            <a:r>
              <a:rPr lang="en-GB" dirty="0"/>
              <a:t>The UML representation of a class is a rectangle containing three compartments stacked vertically:</a:t>
            </a:r>
          </a:p>
        </p:txBody>
      </p:sp>
    </p:spTree>
    <p:extLst>
      <p:ext uri="{BB962C8B-B14F-4D97-AF65-F5344CB8AC3E}">
        <p14:creationId xmlns:p14="http://schemas.microsoft.com/office/powerpoint/2010/main" val="2974084128"/>
      </p:ext>
    </p:extLst>
  </p:cSld>
  <p:clrMapOvr>
    <a:masterClrMapping/>
  </p:clrMapOvr>
  <p:transition spd="slow">
    <p:zoom dir="in"/>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Airline Flight as UML Class</a:t>
            </a:r>
          </a:p>
        </p:txBody>
      </p:sp>
      <p:sp>
        <p:nvSpPr>
          <p:cNvPr id="6" name="Content Placeholder 5"/>
          <p:cNvSpPr>
            <a:spLocks noGrp="1"/>
          </p:cNvSpPr>
          <p:nvPr>
            <p:ph idx="1"/>
          </p:nvPr>
        </p:nvSpPr>
        <p:spPr>
          <a:xfrm>
            <a:off x="4572000" y="1478790"/>
            <a:ext cx="4528950" cy="3704018"/>
          </a:xfrm>
          <a:prstGeom prst="rect">
            <a:avLst/>
          </a:prstGeom>
        </p:spPr>
        <p:txBody>
          <a:bodyPr>
            <a:normAutofit lnSpcReduction="10000"/>
          </a:bodyPr>
          <a:lstStyle/>
          <a:p>
            <a:pPr>
              <a:lnSpc>
                <a:spcPct val="80000"/>
              </a:lnSpc>
              <a:spcAft>
                <a:spcPts val="600"/>
              </a:spcAft>
            </a:pPr>
            <a:r>
              <a:rPr lang="en-US" sz="2400" dirty="0">
                <a:ea typeface="ＭＳ Ｐゴシック" charset="0"/>
              </a:rPr>
              <a:t>The </a:t>
            </a:r>
            <a:r>
              <a:rPr lang="en-US" sz="2400" b="1" dirty="0">
                <a:ea typeface="ＭＳ Ｐゴシック" charset="0"/>
              </a:rPr>
              <a:t>name</a:t>
            </a:r>
            <a:r>
              <a:rPr lang="en-US" sz="2400" dirty="0">
                <a:ea typeface="ＭＳ Ｐゴシック" charset="0"/>
              </a:rPr>
              <a:t> is: Flight</a:t>
            </a:r>
          </a:p>
          <a:p>
            <a:pPr>
              <a:lnSpc>
                <a:spcPct val="80000"/>
              </a:lnSpc>
              <a:spcAft>
                <a:spcPts val="600"/>
              </a:spcAft>
            </a:pPr>
            <a:r>
              <a:rPr lang="en-US" sz="2400" dirty="0">
                <a:ea typeface="ＭＳ Ｐゴシック" charset="0"/>
              </a:rPr>
              <a:t>The Flight class has three </a:t>
            </a:r>
            <a:r>
              <a:rPr lang="en-US" sz="2400" b="1" dirty="0">
                <a:ea typeface="ＭＳ Ｐゴシック" charset="0"/>
              </a:rPr>
              <a:t>attributes</a:t>
            </a:r>
            <a:r>
              <a:rPr lang="en-US" sz="2400" dirty="0">
                <a:ea typeface="ＭＳ Ｐゴシック" charset="0"/>
              </a:rPr>
              <a:t>: </a:t>
            </a:r>
          </a:p>
          <a:p>
            <a:pPr marL="1103312" lvl="1" indent="-342900">
              <a:lnSpc>
                <a:spcPct val="80000"/>
              </a:lnSpc>
              <a:spcAft>
                <a:spcPts val="600"/>
              </a:spcAft>
            </a:pPr>
            <a:r>
              <a:rPr lang="en-US" sz="2000" dirty="0" err="1">
                <a:ea typeface="ＭＳ Ｐゴシック" charset="0"/>
              </a:rPr>
              <a:t>flightNumber</a:t>
            </a:r>
            <a:r>
              <a:rPr lang="en-US" sz="2000" dirty="0">
                <a:ea typeface="ＭＳ Ｐゴシック" charset="0"/>
              </a:rPr>
              <a:t>, </a:t>
            </a:r>
          </a:p>
          <a:p>
            <a:pPr marL="1103312" lvl="1" indent="-342900">
              <a:lnSpc>
                <a:spcPct val="80000"/>
              </a:lnSpc>
              <a:spcAft>
                <a:spcPts val="600"/>
              </a:spcAft>
            </a:pPr>
            <a:r>
              <a:rPr lang="en-US" sz="2000" dirty="0" err="1">
                <a:ea typeface="ＭＳ Ｐゴシック" charset="0"/>
              </a:rPr>
              <a:t>departureTime</a:t>
            </a:r>
            <a:r>
              <a:rPr lang="en-US" sz="2000" dirty="0">
                <a:ea typeface="ＭＳ Ｐゴシック" charset="0"/>
              </a:rPr>
              <a:t>, and </a:t>
            </a:r>
          </a:p>
          <a:p>
            <a:pPr marL="1103312" lvl="1" indent="-342900">
              <a:lnSpc>
                <a:spcPct val="80000"/>
              </a:lnSpc>
              <a:spcAft>
                <a:spcPts val="600"/>
              </a:spcAft>
            </a:pPr>
            <a:r>
              <a:rPr lang="en-US" sz="2000" dirty="0" err="1">
                <a:ea typeface="ＭＳ Ｐゴシック" charset="0"/>
              </a:rPr>
              <a:t>flightDuration</a:t>
            </a:r>
            <a:endParaRPr lang="en-US" sz="2000" dirty="0">
              <a:ea typeface="ＭＳ Ｐゴシック" charset="0"/>
            </a:endParaRPr>
          </a:p>
          <a:p>
            <a:pPr>
              <a:lnSpc>
                <a:spcPct val="80000"/>
              </a:lnSpc>
              <a:spcAft>
                <a:spcPts val="600"/>
              </a:spcAft>
            </a:pPr>
            <a:r>
              <a:rPr lang="en-US" sz="2400" dirty="0">
                <a:ea typeface="ＭＳ Ｐゴシック" charset="0"/>
              </a:rPr>
              <a:t>The Flight class has two </a:t>
            </a:r>
            <a:r>
              <a:rPr lang="en-US" sz="2400" b="1" dirty="0">
                <a:ea typeface="ＭＳ Ｐゴシック" charset="0"/>
              </a:rPr>
              <a:t>operations</a:t>
            </a:r>
            <a:r>
              <a:rPr lang="en-US" sz="2400" dirty="0">
                <a:ea typeface="ＭＳ Ｐゴシック" charset="0"/>
              </a:rPr>
              <a:t>:</a:t>
            </a:r>
          </a:p>
          <a:p>
            <a:pPr lvl="1">
              <a:lnSpc>
                <a:spcPct val="80000"/>
              </a:lnSpc>
              <a:spcAft>
                <a:spcPts val="600"/>
              </a:spcAft>
            </a:pPr>
            <a:r>
              <a:rPr lang="en-US" sz="2000" dirty="0" err="1">
                <a:ea typeface="ＭＳ Ｐゴシック" charset="0"/>
              </a:rPr>
              <a:t>delayFlight</a:t>
            </a:r>
            <a:r>
              <a:rPr lang="en-US" sz="2000" dirty="0">
                <a:ea typeface="ＭＳ Ｐゴシック" charset="0"/>
              </a:rPr>
              <a:t> and </a:t>
            </a:r>
          </a:p>
          <a:p>
            <a:pPr lvl="1">
              <a:lnSpc>
                <a:spcPct val="80000"/>
              </a:lnSpc>
              <a:spcAft>
                <a:spcPts val="600"/>
              </a:spcAft>
            </a:pPr>
            <a:r>
              <a:rPr lang="en-US" sz="2000" dirty="0" err="1">
                <a:ea typeface="ＭＳ Ｐゴシック" charset="0"/>
              </a:rPr>
              <a:t>getArrivalTime</a:t>
            </a:r>
            <a:endParaRPr lang="en-US" sz="2000" dirty="0">
              <a:ea typeface="ＭＳ Ｐゴシック" charset="0"/>
            </a:endParaRPr>
          </a:p>
        </p:txBody>
      </p:sp>
      <p:grpSp>
        <p:nvGrpSpPr>
          <p:cNvPr id="7" name="Group 17"/>
          <p:cNvGrpSpPr/>
          <p:nvPr/>
        </p:nvGrpSpPr>
        <p:grpSpPr>
          <a:xfrm>
            <a:off x="395536" y="1539295"/>
            <a:ext cx="3962400" cy="2209800"/>
            <a:chOff x="0" y="2209800"/>
            <a:chExt cx="3962400" cy="2209800"/>
          </a:xfrm>
          <a:effectLst>
            <a:outerShdw blurRad="50800" dist="38100" dir="2700000">
              <a:srgbClr val="000000">
                <a:alpha val="43000"/>
              </a:srgbClr>
            </a:outerShdw>
          </a:effectLst>
        </p:grpSpPr>
        <p:sp>
          <p:nvSpPr>
            <p:cNvPr id="8" name="Rectangle 7"/>
            <p:cNvSpPr/>
            <p:nvPr/>
          </p:nvSpPr>
          <p:spPr bwMode="auto">
            <a:xfrm>
              <a:off x="0" y="2209800"/>
              <a:ext cx="3962400" cy="381000"/>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defRPr/>
              </a:pPr>
              <a:r>
                <a:rPr lang="en-GB" sz="1800" b="0" dirty="0">
                  <a:ea typeface="ＭＳ Ｐゴシック" charset="-128"/>
                  <a:cs typeface="ＭＳ Ｐゴシック" charset="-128"/>
                </a:rPr>
                <a:t>Flight</a:t>
              </a:r>
            </a:p>
          </p:txBody>
        </p:sp>
        <p:sp>
          <p:nvSpPr>
            <p:cNvPr id="9" name="Rectangle 8"/>
            <p:cNvSpPr/>
            <p:nvPr/>
          </p:nvSpPr>
          <p:spPr bwMode="auto">
            <a:xfrm>
              <a:off x="0" y="2590800"/>
              <a:ext cx="3962400" cy="914400"/>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r>
                <a:rPr lang="en-GB" sz="1400" b="0" dirty="0" err="1">
                  <a:ea typeface="ＭＳ Ｐゴシック" charset="-128"/>
                  <a:cs typeface="ＭＳ Ｐゴシック" charset="-128"/>
                </a:rPr>
                <a:t>flightNumber</a:t>
              </a:r>
              <a:r>
                <a:rPr lang="en-GB" sz="1400" b="0" dirty="0">
                  <a:ea typeface="ＭＳ Ｐゴシック" charset="-128"/>
                  <a:cs typeface="ＭＳ Ｐゴシック" charset="-128"/>
                </a:rPr>
                <a:t>:  Integer</a:t>
              </a:r>
            </a:p>
            <a:p>
              <a:pPr algn="l">
                <a:defRPr/>
              </a:pPr>
              <a:r>
                <a:rPr lang="en-GB" sz="1400" b="0" dirty="0" err="1">
                  <a:ea typeface="ＭＳ Ｐゴシック" charset="-128"/>
                  <a:cs typeface="ＭＳ Ｐゴシック" charset="-128"/>
                </a:rPr>
                <a:t>departureTime</a:t>
              </a:r>
              <a:r>
                <a:rPr lang="en-GB" sz="1400" b="0" dirty="0">
                  <a:ea typeface="ＭＳ Ｐゴシック" charset="-128"/>
                  <a:cs typeface="ＭＳ Ｐゴシック" charset="-128"/>
                </a:rPr>
                <a:t>: Date</a:t>
              </a:r>
            </a:p>
            <a:p>
              <a:pPr algn="l">
                <a:defRPr/>
              </a:pPr>
              <a:r>
                <a:rPr lang="en-GB" sz="1400" b="0" dirty="0" err="1">
                  <a:ea typeface="ＭＳ Ｐゴシック" charset="-128"/>
                  <a:cs typeface="ＭＳ Ｐゴシック" charset="-128"/>
                </a:rPr>
                <a:t>flightDuration</a:t>
              </a:r>
              <a:r>
                <a:rPr lang="en-GB" sz="1400" b="0" dirty="0">
                  <a:ea typeface="ＭＳ Ｐゴシック" charset="-128"/>
                  <a:cs typeface="ＭＳ Ｐゴシック" charset="-128"/>
                </a:rPr>
                <a:t>: Minutes</a:t>
              </a:r>
            </a:p>
          </p:txBody>
        </p:sp>
        <p:sp>
          <p:nvSpPr>
            <p:cNvPr id="10" name="Rectangle 9"/>
            <p:cNvSpPr/>
            <p:nvPr/>
          </p:nvSpPr>
          <p:spPr bwMode="auto">
            <a:xfrm>
              <a:off x="0" y="3505200"/>
              <a:ext cx="3962400" cy="914400"/>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r>
                <a:rPr lang="en-GB" sz="1400" b="0" dirty="0" err="1">
                  <a:ea typeface="ＭＳ Ｐゴシック" charset="-128"/>
                  <a:cs typeface="ＭＳ Ｐゴシック" charset="-128"/>
                </a:rPr>
                <a:t>delayFlight</a:t>
              </a:r>
              <a:r>
                <a:rPr lang="en-GB" sz="1400" b="0" dirty="0">
                  <a:ea typeface="ＭＳ Ｐゴシック" charset="-128"/>
                  <a:cs typeface="ＭＳ Ｐゴシック" charset="-128"/>
                </a:rPr>
                <a:t> (</a:t>
              </a:r>
              <a:r>
                <a:rPr lang="en-GB" sz="1400" b="0" dirty="0" err="1">
                  <a:ea typeface="ＭＳ Ｐゴシック" charset="-128"/>
                  <a:cs typeface="ＭＳ Ｐゴシック" charset="-128"/>
                </a:rPr>
                <a:t>numberOfMinutes</a:t>
              </a:r>
              <a:r>
                <a:rPr lang="en-GB" sz="1400" b="0" dirty="0">
                  <a:ea typeface="ＭＳ Ｐゴシック" charset="-128"/>
                  <a:cs typeface="ＭＳ Ｐゴシック" charset="-128"/>
                </a:rPr>
                <a:t>: Integer) : Date</a:t>
              </a:r>
            </a:p>
            <a:p>
              <a:pPr algn="l">
                <a:defRPr/>
              </a:pPr>
              <a:r>
                <a:rPr lang="en-GB" sz="1400" b="0" dirty="0" err="1">
                  <a:ea typeface="ＭＳ Ｐゴシック" charset="-128"/>
                  <a:cs typeface="ＭＳ Ｐゴシック" charset="-128"/>
                </a:rPr>
                <a:t>getArrivalTime</a:t>
              </a:r>
              <a:r>
                <a:rPr lang="en-GB" sz="1400" b="0" dirty="0">
                  <a:ea typeface="ＭＳ Ｐゴシック" charset="-128"/>
                  <a:cs typeface="ＭＳ Ｐゴシック" charset="-128"/>
                </a:rPr>
                <a:t>(): Date</a:t>
              </a:r>
            </a:p>
          </p:txBody>
        </p:sp>
      </p:grpSp>
      <p:sp>
        <p:nvSpPr>
          <p:cNvPr id="17" name="TextBox 16">
            <a:extLst>
              <a:ext uri="{FF2B5EF4-FFF2-40B4-BE49-F238E27FC236}">
                <a16:creationId xmlns:a16="http://schemas.microsoft.com/office/drawing/2014/main" id="{7035B517-CDFC-4490-BCEF-49FB3704E3A3}"/>
              </a:ext>
            </a:extLst>
          </p:cNvPr>
          <p:cNvSpPr txBox="1"/>
          <p:nvPr/>
        </p:nvSpPr>
        <p:spPr>
          <a:xfrm>
            <a:off x="407161" y="5002050"/>
            <a:ext cx="8450560" cy="707886"/>
          </a:xfrm>
          <a:prstGeom prst="rect">
            <a:avLst/>
          </a:prstGeom>
          <a:noFill/>
        </p:spPr>
        <p:txBody>
          <a:bodyPr wrap="square">
            <a:spAutoFit/>
          </a:bodyPr>
          <a:lstStyle/>
          <a:p>
            <a:pPr marL="342900" indent="-342900">
              <a:buFont typeface="Arial" panose="020B0604020202020204" pitchFamily="34" charset="0"/>
              <a:buChar char="•"/>
            </a:pPr>
            <a:r>
              <a:rPr lang="en-GB" sz="2000" b="0" dirty="0"/>
              <a:t>Operations are shown in the third partition. They are </a:t>
            </a:r>
            <a:r>
              <a:rPr lang="en-GB" sz="2000" dirty="0"/>
              <a:t>services</a:t>
            </a:r>
            <a:r>
              <a:rPr lang="en-GB" sz="2000" b="0" dirty="0"/>
              <a:t> the class provides.</a:t>
            </a:r>
          </a:p>
        </p:txBody>
      </p:sp>
      <p:sp>
        <p:nvSpPr>
          <p:cNvPr id="19" name="TextBox 18">
            <a:extLst>
              <a:ext uri="{FF2B5EF4-FFF2-40B4-BE49-F238E27FC236}">
                <a16:creationId xmlns:a16="http://schemas.microsoft.com/office/drawing/2014/main" id="{462A8691-4147-483F-9A85-5407415BB658}"/>
              </a:ext>
            </a:extLst>
          </p:cNvPr>
          <p:cNvSpPr txBox="1"/>
          <p:nvPr/>
        </p:nvSpPr>
        <p:spPr>
          <a:xfrm>
            <a:off x="407161" y="5726897"/>
            <a:ext cx="8540093" cy="707886"/>
          </a:xfrm>
          <a:prstGeom prst="rect">
            <a:avLst/>
          </a:prstGeom>
          <a:noFill/>
        </p:spPr>
        <p:txBody>
          <a:bodyPr wrap="square">
            <a:spAutoFit/>
          </a:bodyPr>
          <a:lstStyle/>
          <a:p>
            <a:pPr marL="342900" indent="-342900">
              <a:buFont typeface="Arial" panose="020B0604020202020204" pitchFamily="34" charset="0"/>
              <a:buChar char="•"/>
            </a:pPr>
            <a:r>
              <a:rPr lang="en-GB" sz="2000" b="0" dirty="0"/>
              <a:t>The return type of a method is shown after the colon at the end of the method signature.</a:t>
            </a:r>
          </a:p>
        </p:txBody>
      </p:sp>
      <p:cxnSp>
        <p:nvCxnSpPr>
          <p:cNvPr id="4" name="Straight Arrow Connector 3">
            <a:extLst>
              <a:ext uri="{FF2B5EF4-FFF2-40B4-BE49-F238E27FC236}">
                <a16:creationId xmlns:a16="http://schemas.microsoft.com/office/drawing/2014/main" id="{E7026E34-4785-CB9F-CD14-F5515730EFAF}"/>
              </a:ext>
            </a:extLst>
          </p:cNvPr>
          <p:cNvCxnSpPr>
            <a:cxnSpLocks/>
          </p:cNvCxnSpPr>
          <p:nvPr/>
        </p:nvCxnSpPr>
        <p:spPr bwMode="auto">
          <a:xfrm flipH="1" flipV="1">
            <a:off x="1835696" y="3522329"/>
            <a:ext cx="936104" cy="1141166"/>
          </a:xfrm>
          <a:prstGeom prst="straightConnector1">
            <a:avLst/>
          </a:prstGeom>
          <a:solidFill>
            <a:srgbClr val="EAEAEA"/>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020920625"/>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Section</a:t>
            </a:r>
          </a:p>
        </p:txBody>
      </p:sp>
      <p:sp>
        <p:nvSpPr>
          <p:cNvPr id="5" name="Content Placeholder 4"/>
          <p:cNvSpPr txBox="1">
            <a:spLocks/>
          </p:cNvSpPr>
          <p:nvPr/>
        </p:nvSpPr>
        <p:spPr>
          <a:xfrm>
            <a:off x="652706" y="1279238"/>
            <a:ext cx="8023750" cy="2521659"/>
          </a:xfrm>
          <a:prstGeom prst="rect">
            <a:avLst/>
          </a:prstGeom>
        </p:spPr>
        <p:txBody>
          <a:bodyPr/>
          <a:lstStyle>
            <a:lvl1pPr marL="385763" indent="-385763" algn="l" rtl="0" eaLnBrk="0" fontAlgn="base" hangingPunct="0">
              <a:spcBef>
                <a:spcPct val="20000"/>
              </a:spcBef>
              <a:spcAft>
                <a:spcPct val="0"/>
              </a:spcAft>
              <a:buClr>
                <a:srgbClr val="CC0000"/>
              </a:buClr>
              <a:buChar char="•"/>
              <a:defRPr sz="2800" b="0" i="0">
                <a:solidFill>
                  <a:srgbClr val="003366"/>
                </a:solidFill>
                <a:latin typeface="+mn-lt"/>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400" b="0" i="0">
                <a:solidFill>
                  <a:srgbClr val="003366"/>
                </a:solidFill>
                <a:latin typeface="+mn-lt"/>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2000">
                <a:solidFill>
                  <a:schemeClr val="tx1"/>
                </a:solidFill>
                <a:latin typeface="+mn-lt"/>
                <a:ea typeface="MS PGothic" charset="0"/>
                <a:cs typeface="MS PGothic" charset="0"/>
              </a:defRPr>
            </a:lvl3pPr>
            <a:lvl4pPr marL="2632075" indent="-228600" algn="l" rtl="0" eaLnBrk="0" fontAlgn="base" hangingPunct="0">
              <a:spcBef>
                <a:spcPct val="20000"/>
              </a:spcBef>
              <a:spcAft>
                <a:spcPct val="0"/>
              </a:spcAft>
              <a:buSzPct val="50000"/>
              <a:buFontTx/>
              <a:buChar char="–"/>
              <a:defRPr sz="1800" b="0" i="0" baseline="0">
                <a:solidFill>
                  <a:schemeClr val="tx1"/>
                </a:solidFill>
                <a:latin typeface="+mn-lt"/>
                <a:ea typeface="MS PGothic" charset="0"/>
                <a:cs typeface="MS PGothic" charset="0"/>
              </a:defRPr>
            </a:lvl4pPr>
            <a:lvl5pPr marL="3051175" indent="-228600" algn="l" rtl="0" eaLnBrk="0" fontAlgn="base" hangingPunct="0">
              <a:spcBef>
                <a:spcPct val="20000"/>
              </a:spcBef>
              <a:spcAft>
                <a:spcPct val="0"/>
              </a:spcAft>
              <a:buChar char="»"/>
              <a:defRPr sz="1600" b="0" i="0">
                <a:solidFill>
                  <a:schemeClr val="tx1"/>
                </a:solidFill>
                <a:latin typeface="+mn-lt"/>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a:lstStyle>
          <a:p>
            <a:r>
              <a:rPr lang="en-GB" sz="2400" dirty="0">
                <a:ea typeface="ＭＳ Ｐゴシック" charset="0"/>
              </a:rPr>
              <a:t>Attribute section in the middle compartments</a:t>
            </a:r>
          </a:p>
          <a:p>
            <a:r>
              <a:rPr lang="en-GB" sz="2400" dirty="0">
                <a:ea typeface="ＭＳ Ｐゴシック" charset="0"/>
              </a:rPr>
              <a:t>Lists each of the class’s attributes on a separate line as </a:t>
            </a:r>
            <a:endParaRPr lang="en-GB" sz="2400" dirty="0">
              <a:latin typeface="Arial" charset="0"/>
              <a:ea typeface="ＭＳ Ｐゴシック" charset="0"/>
            </a:endParaRPr>
          </a:p>
          <a:p>
            <a:endParaRPr lang="en-GB" sz="2400" b="0" dirty="0"/>
          </a:p>
          <a:p>
            <a:r>
              <a:rPr lang="en-GB" sz="2400" b="0" dirty="0"/>
              <a:t>The attribute type is shown after the colon.</a:t>
            </a:r>
          </a:p>
          <a:p>
            <a:r>
              <a:rPr lang="en-GB" sz="2400" b="0" dirty="0"/>
              <a:t>Attributes map onto member variables (data members) in code (OO Programming). </a:t>
            </a:r>
          </a:p>
          <a:p>
            <a:endParaRPr lang="en-GB" sz="2400" b="0" dirty="0"/>
          </a:p>
          <a:p>
            <a:endParaRPr lang="en-GB" sz="2400" b="0" dirty="0"/>
          </a:p>
          <a:p>
            <a:pPr>
              <a:buFontTx/>
              <a:buNone/>
            </a:pPr>
            <a:endParaRPr lang="en-GB" sz="2400" dirty="0">
              <a:latin typeface="Arial" charset="0"/>
              <a:ea typeface="ＭＳ Ｐゴシック" charset="0"/>
            </a:endParaRPr>
          </a:p>
        </p:txBody>
      </p:sp>
      <p:sp>
        <p:nvSpPr>
          <p:cNvPr id="6" name="Rectangle 5"/>
          <p:cNvSpPr/>
          <p:nvPr/>
        </p:nvSpPr>
        <p:spPr bwMode="auto">
          <a:xfrm>
            <a:off x="2414102" y="3829713"/>
            <a:ext cx="3962400" cy="381000"/>
          </a:xfrm>
          <a:prstGeom prst="rect">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lstStyle/>
          <a:p>
            <a:pPr>
              <a:defRPr/>
            </a:pPr>
            <a:r>
              <a:rPr lang="en-GB" sz="1800" b="0" dirty="0">
                <a:ea typeface="ＭＳ Ｐゴシック" charset="-128"/>
                <a:cs typeface="ＭＳ Ｐゴシック" charset="-128"/>
              </a:rPr>
              <a:t>Flight</a:t>
            </a:r>
          </a:p>
        </p:txBody>
      </p:sp>
      <p:sp>
        <p:nvSpPr>
          <p:cNvPr id="7" name="Rectangle 6"/>
          <p:cNvSpPr/>
          <p:nvPr/>
        </p:nvSpPr>
        <p:spPr bwMode="auto">
          <a:xfrm>
            <a:off x="2414102" y="4219600"/>
            <a:ext cx="3962400" cy="914400"/>
          </a:xfrm>
          <a:prstGeom prst="rect">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lstStyle/>
          <a:p>
            <a:pPr algn="l">
              <a:defRPr/>
            </a:pPr>
            <a:r>
              <a:rPr lang="en-GB" sz="1400" b="0" dirty="0" err="1">
                <a:ea typeface="ＭＳ Ｐゴシック" charset="-128"/>
                <a:cs typeface="ＭＳ Ｐゴシック" charset="-128"/>
              </a:rPr>
              <a:t>flightNumber</a:t>
            </a:r>
            <a:r>
              <a:rPr lang="en-GB" sz="1400" b="0" dirty="0">
                <a:ea typeface="ＭＳ Ｐゴシック" charset="-128"/>
                <a:cs typeface="ＭＳ Ｐゴシック" charset="-128"/>
              </a:rPr>
              <a:t> :  Integer</a:t>
            </a:r>
          </a:p>
          <a:p>
            <a:pPr algn="l">
              <a:defRPr/>
            </a:pPr>
            <a:r>
              <a:rPr lang="en-GB" sz="1400" b="0" dirty="0" err="1">
                <a:ea typeface="ＭＳ Ｐゴシック" charset="-128"/>
                <a:cs typeface="ＭＳ Ｐゴシック" charset="-128"/>
              </a:rPr>
              <a:t>departureTime</a:t>
            </a:r>
            <a:r>
              <a:rPr lang="en-GB" sz="1400" b="0" dirty="0">
                <a:ea typeface="ＭＳ Ｐゴシック" charset="-128"/>
                <a:cs typeface="ＭＳ Ｐゴシック" charset="-128"/>
              </a:rPr>
              <a:t> : Date</a:t>
            </a:r>
          </a:p>
          <a:p>
            <a:pPr algn="l">
              <a:defRPr/>
            </a:pPr>
            <a:r>
              <a:rPr lang="en-GB" sz="1400" b="0" dirty="0" err="1">
                <a:ea typeface="ＭＳ Ｐゴシック" charset="-128"/>
                <a:cs typeface="ＭＳ Ｐゴシック" charset="-128"/>
              </a:rPr>
              <a:t>flightDuration</a:t>
            </a:r>
            <a:r>
              <a:rPr lang="en-GB" sz="1400" b="0" dirty="0">
                <a:ea typeface="ＭＳ Ｐゴシック" charset="-128"/>
                <a:cs typeface="ＭＳ Ｐゴシック" charset="-128"/>
              </a:rPr>
              <a:t> : Minutes</a:t>
            </a:r>
          </a:p>
        </p:txBody>
      </p:sp>
      <p:sp>
        <p:nvSpPr>
          <p:cNvPr id="8" name="Rectangle 7"/>
          <p:cNvSpPr/>
          <p:nvPr/>
        </p:nvSpPr>
        <p:spPr bwMode="auto">
          <a:xfrm>
            <a:off x="2418929" y="5122808"/>
            <a:ext cx="3962400" cy="914400"/>
          </a:xfrm>
          <a:prstGeom prst="rect">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lstStyle/>
          <a:p>
            <a:pPr algn="l">
              <a:defRPr/>
            </a:pPr>
            <a:r>
              <a:rPr lang="en-GB" sz="1400" b="0" dirty="0" err="1">
                <a:ea typeface="ＭＳ Ｐゴシック" charset="-128"/>
                <a:cs typeface="ＭＳ Ｐゴシック" charset="-128"/>
              </a:rPr>
              <a:t>delayFlight</a:t>
            </a:r>
            <a:r>
              <a:rPr lang="en-GB" sz="1400" b="0" dirty="0">
                <a:ea typeface="ＭＳ Ｐゴシック" charset="-128"/>
                <a:cs typeface="ＭＳ Ｐゴシック" charset="-128"/>
              </a:rPr>
              <a:t> (</a:t>
            </a:r>
            <a:r>
              <a:rPr lang="en-GB" sz="1400" b="0" dirty="0" err="1">
                <a:ea typeface="ＭＳ Ｐゴシック" charset="-128"/>
                <a:cs typeface="ＭＳ Ｐゴシック" charset="-128"/>
              </a:rPr>
              <a:t>numberOfMinutes</a:t>
            </a:r>
            <a:r>
              <a:rPr lang="en-GB" sz="1400" b="0" dirty="0">
                <a:ea typeface="ＭＳ Ｐゴシック" charset="-128"/>
                <a:cs typeface="ＭＳ Ｐゴシック" charset="-128"/>
              </a:rPr>
              <a:t> : Integer) : Date</a:t>
            </a:r>
          </a:p>
          <a:p>
            <a:pPr algn="l">
              <a:defRPr/>
            </a:pPr>
            <a:r>
              <a:rPr lang="en-GB" sz="1400" b="0" dirty="0" err="1">
                <a:ea typeface="ＭＳ Ｐゴシック" charset="-128"/>
                <a:cs typeface="ＭＳ Ｐゴシック" charset="-128"/>
              </a:rPr>
              <a:t>getArrivalTime</a:t>
            </a:r>
            <a:r>
              <a:rPr lang="en-GB" sz="1400" b="0" dirty="0">
                <a:ea typeface="ＭＳ Ｐゴシック" charset="-128"/>
                <a:cs typeface="ＭＳ Ｐゴシック" charset="-128"/>
              </a:rPr>
              <a:t>() : Date</a:t>
            </a:r>
          </a:p>
        </p:txBody>
      </p:sp>
      <p:sp>
        <p:nvSpPr>
          <p:cNvPr id="9" name="TextBox 8"/>
          <p:cNvSpPr txBox="1">
            <a:spLocks noChangeArrowheads="1"/>
          </p:cNvSpPr>
          <p:nvPr/>
        </p:nvSpPr>
        <p:spPr bwMode="auto">
          <a:xfrm>
            <a:off x="1025471" y="4167017"/>
            <a:ext cx="1008063" cy="430213"/>
          </a:xfrm>
          <a:prstGeom prst="rect">
            <a:avLst/>
          </a:prstGeom>
          <a:solidFill>
            <a:srgbClr val="FFFF00">
              <a:alpha val="50195"/>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a:t>Name</a:t>
            </a:r>
          </a:p>
        </p:txBody>
      </p:sp>
      <p:sp>
        <p:nvSpPr>
          <p:cNvPr id="10" name="TextBox 9"/>
          <p:cNvSpPr txBox="1">
            <a:spLocks noChangeArrowheads="1"/>
          </p:cNvSpPr>
          <p:nvPr/>
        </p:nvSpPr>
        <p:spPr bwMode="auto">
          <a:xfrm>
            <a:off x="6725072" y="4524400"/>
            <a:ext cx="1463675" cy="769938"/>
          </a:xfrm>
          <a:prstGeom prst="rect">
            <a:avLst/>
          </a:prstGeom>
          <a:solidFill>
            <a:srgbClr val="FFFF00">
              <a:alpha val="50195"/>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a:t>Attribute</a:t>
            </a:r>
          </a:p>
          <a:p>
            <a:r>
              <a:rPr lang="en-GB"/>
              <a:t>Type</a:t>
            </a:r>
          </a:p>
        </p:txBody>
      </p:sp>
      <p:cxnSp>
        <p:nvCxnSpPr>
          <p:cNvPr id="11" name="Straight Arrow Connector 10"/>
          <p:cNvCxnSpPr>
            <a:cxnSpLocks noChangeShapeType="1"/>
            <a:stCxn id="9" idx="3"/>
          </p:cNvCxnSpPr>
          <p:nvPr/>
        </p:nvCxnSpPr>
        <p:spPr bwMode="auto">
          <a:xfrm>
            <a:off x="2033534" y="4382917"/>
            <a:ext cx="363537" cy="88900"/>
          </a:xfrm>
          <a:prstGeom prst="straightConnector1">
            <a:avLst/>
          </a:prstGeom>
          <a:noFill/>
          <a:ln w="44450">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2" name="Straight Arrow Connector 11"/>
          <p:cNvCxnSpPr>
            <a:cxnSpLocks noChangeShapeType="1"/>
            <a:stCxn id="10" idx="1"/>
          </p:cNvCxnSpPr>
          <p:nvPr/>
        </p:nvCxnSpPr>
        <p:spPr bwMode="auto">
          <a:xfrm flipH="1" flipV="1">
            <a:off x="4499992" y="4471817"/>
            <a:ext cx="2225080" cy="437552"/>
          </a:xfrm>
          <a:prstGeom prst="straightConnector1">
            <a:avLst/>
          </a:prstGeom>
          <a:noFill/>
          <a:ln w="44450">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13" name="Rectangle 12"/>
          <p:cNvSpPr/>
          <p:nvPr/>
        </p:nvSpPr>
        <p:spPr bwMode="auto">
          <a:xfrm>
            <a:off x="3707904" y="2090089"/>
            <a:ext cx="2895600" cy="457200"/>
          </a:xfrm>
          <a:prstGeom prst="rect">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lstStyle/>
          <a:p>
            <a:pPr algn="l">
              <a:defRPr/>
            </a:pPr>
            <a:r>
              <a:rPr lang="en-GB" sz="2000" b="0" dirty="0">
                <a:ea typeface="ＭＳ Ｐゴシック" charset="-128"/>
                <a:cs typeface="ＭＳ Ｐゴシック" charset="-128"/>
              </a:rPr>
              <a:t>name : attribute type</a:t>
            </a:r>
          </a:p>
        </p:txBody>
      </p:sp>
    </p:spTree>
    <p:extLst>
      <p:ext uri="{BB962C8B-B14F-4D97-AF65-F5344CB8AC3E}">
        <p14:creationId xmlns:p14="http://schemas.microsoft.com/office/powerpoint/2010/main" val="737604367"/>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500" fill="hold"/>
                                        <p:tgtEl>
                                          <p:spTgt spid="7"/>
                                        </p:tgtEl>
                                        <p:attrNameLst>
                                          <p:attrName>fillcolor</p:attrName>
                                        </p:attrNameLst>
                                      </p:cBhvr>
                                      <p:to>
                                        <a:srgbClr val="0080FF"/>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2" accel="50000" decel="5000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1+#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par>
                                <p:cTn id="15" presetID="2" presetClass="entr" presetSubtype="2" accel="50000" decel="5000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1+#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par>
                                <p:cTn id="19" presetID="2" presetClass="entr" presetSubtype="8" accel="50000" decel="5000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par>
                                <p:cTn id="23" presetID="2" presetClass="entr" presetSubtype="8" accel="50000" decel="5000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0-#ppt_w/2"/>
                                          </p:val>
                                        </p:tav>
                                        <p:tav tm="100000">
                                          <p:val>
                                            <p:strVal val="#ppt_x"/>
                                          </p:val>
                                        </p:tav>
                                      </p:tavLst>
                                    </p:anim>
                                    <p:anim calcmode="lin" valueType="num">
                                      <p:cBhvr additive="base">
                                        <p:cTn id="26" dur="500" fill="hold"/>
                                        <p:tgtEl>
                                          <p:spTgt spid="11"/>
                                        </p:tgtEl>
                                        <p:attrNameLst>
                                          <p:attrName>ppt_y</p:attrName>
                                        </p:attrNameLst>
                                      </p:cBhvr>
                                      <p:tavLst>
                                        <p:tav tm="0">
                                          <p:val>
                                            <p:strVal val="#ppt_y"/>
                                          </p:val>
                                        </p:tav>
                                        <p:tav tm="100000">
                                          <p:val>
                                            <p:strVal val="#ppt_y"/>
                                          </p:val>
                                        </p:tav>
                                      </p:tavLst>
                                    </p:anim>
                                  </p:childTnLst>
                                </p:cTn>
                              </p:par>
                              <p:par>
                                <p:cTn id="27" presetID="1" presetClass="emph" presetSubtype="2" fill="hold" nodeType="withEffect">
                                  <p:stCondLst>
                                    <p:cond delay="0"/>
                                  </p:stCondLst>
                                  <p:childTnLst>
                                    <p:animClr clrSpc="rgb" dir="cw">
                                      <p:cBhvr>
                                        <p:cTn id="28" dur="500" fill="hold"/>
                                        <p:tgtEl>
                                          <p:spTgt spid="13"/>
                                        </p:tgtEl>
                                        <p:attrNameLst>
                                          <p:attrName>fillcolor</p:attrName>
                                        </p:attrNameLst>
                                      </p:cBhvr>
                                      <p:to>
                                        <a:srgbClr val="0080FF"/>
                                      </p:to>
                                    </p:animClr>
                                    <p:set>
                                      <p:cBhvr>
                                        <p:cTn id="29" dur="500" fill="hold"/>
                                        <p:tgtEl>
                                          <p:spTgt spid="13"/>
                                        </p:tgtEl>
                                        <p:attrNameLst>
                                          <p:attrName>fill.type</p:attrName>
                                        </p:attrNameLst>
                                      </p:cBhvr>
                                      <p:to>
                                        <p:strVal val="solid"/>
                                      </p:to>
                                    </p:set>
                                    <p:set>
                                      <p:cBhvr>
                                        <p:cTn id="30" dur="50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types</a:t>
            </a:r>
          </a:p>
        </p:txBody>
      </p:sp>
      <p:sp>
        <p:nvSpPr>
          <p:cNvPr id="3" name="Content Placeholder 2"/>
          <p:cNvSpPr>
            <a:spLocks noGrp="1"/>
          </p:cNvSpPr>
          <p:nvPr>
            <p:ph idx="1"/>
          </p:nvPr>
        </p:nvSpPr>
        <p:spPr>
          <a:xfrm>
            <a:off x="359532" y="1484784"/>
            <a:ext cx="8424936" cy="4680520"/>
          </a:xfrm>
        </p:spPr>
        <p:txBody>
          <a:bodyPr/>
          <a:lstStyle/>
          <a:p>
            <a:r>
              <a:rPr lang="en-US" dirty="0">
                <a:ea typeface="ＭＳ Ｐゴシック" charset="0"/>
              </a:rPr>
              <a:t>Attribute types usually correspond to </a:t>
            </a:r>
            <a:r>
              <a:rPr lang="en-US" b="1" dirty="0">
                <a:ea typeface="ＭＳ Ｐゴシック" charset="0"/>
              </a:rPr>
              <a:t>units that make sense</a:t>
            </a:r>
            <a:r>
              <a:rPr lang="en-US" dirty="0">
                <a:ea typeface="ＭＳ Ｐゴシック" charset="0"/>
              </a:rPr>
              <a:t> to the likely readers of the diagram (i.e., minutes, dollars, etc.) – domain related.</a:t>
            </a:r>
          </a:p>
          <a:p>
            <a:pPr lvl="0"/>
            <a:r>
              <a:rPr lang="en-US" dirty="0">
                <a:ea typeface="ＭＳ Ｐゴシック" charset="0"/>
              </a:rPr>
              <a:t>Class diagrams to generate code </a:t>
            </a:r>
          </a:p>
          <a:p>
            <a:pPr lvl="1"/>
            <a:r>
              <a:rPr lang="en-US" dirty="0">
                <a:ea typeface="ＭＳ Ｐゴシック" charset="0"/>
              </a:rPr>
              <a:t>Attribute types are limited to the </a:t>
            </a:r>
          </a:p>
          <a:p>
            <a:pPr marL="1436688" lvl="2" indent="-271463"/>
            <a:r>
              <a:rPr lang="en-US" sz="2400" b="1" dirty="0">
                <a:ea typeface="ＭＳ Ｐゴシック" charset="0"/>
              </a:rPr>
              <a:t>types provided by the programming language</a:t>
            </a:r>
            <a:r>
              <a:rPr lang="en-US" sz="2400" dirty="0">
                <a:ea typeface="ＭＳ Ｐゴシック" charset="0"/>
              </a:rPr>
              <a:t>, or </a:t>
            </a:r>
          </a:p>
          <a:p>
            <a:pPr marL="1436688" lvl="2" indent="-271463"/>
            <a:r>
              <a:rPr lang="en-US" sz="2400" b="1" dirty="0">
                <a:ea typeface="ＭＳ Ｐゴシック" charset="0"/>
              </a:rPr>
              <a:t>types included in the model </a:t>
            </a:r>
            <a:r>
              <a:rPr lang="en-US" sz="2400" dirty="0">
                <a:ea typeface="ＭＳ Ｐゴシック" charset="0"/>
              </a:rPr>
              <a:t>(i.e. other classes) that will also be implemented in the system</a:t>
            </a:r>
          </a:p>
          <a:p>
            <a:endParaRPr lang="en-US" sz="3200" dirty="0"/>
          </a:p>
        </p:txBody>
      </p:sp>
    </p:spTree>
    <p:extLst>
      <p:ext uri="{BB962C8B-B14F-4D97-AF65-F5344CB8AC3E}">
        <p14:creationId xmlns:p14="http://schemas.microsoft.com/office/powerpoint/2010/main" val="1265943522"/>
      </p:ext>
    </p:extLst>
  </p:cSld>
  <p:clrMapOvr>
    <a:masterClrMapping/>
  </p:clrMapOvr>
  <p:transition spd="slow">
    <p:zoom dir="in"/>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default value</a:t>
            </a:r>
          </a:p>
        </p:txBody>
      </p:sp>
      <p:sp>
        <p:nvSpPr>
          <p:cNvPr id="3" name="Content Placeholder 2"/>
          <p:cNvSpPr>
            <a:spLocks noGrp="1"/>
          </p:cNvSpPr>
          <p:nvPr>
            <p:ph idx="1"/>
          </p:nvPr>
        </p:nvSpPr>
        <p:spPr/>
        <p:txBody>
          <a:bodyPr/>
          <a:lstStyle/>
          <a:p>
            <a:r>
              <a:rPr lang="en-US" dirty="0">
                <a:ea typeface="ＭＳ Ｐゴシック" charset="0"/>
              </a:rPr>
              <a:t>It is often useful to show on a class diagram that a particular attribute has a </a:t>
            </a:r>
            <a:r>
              <a:rPr lang="en-US" b="1" dirty="0">
                <a:ea typeface="ＭＳ Ｐゴシック" charset="0"/>
              </a:rPr>
              <a:t>default value</a:t>
            </a:r>
          </a:p>
          <a:p>
            <a:pPr lvl="1"/>
            <a:r>
              <a:rPr lang="en-US" dirty="0">
                <a:ea typeface="ＭＳ Ｐゴシック" charset="0"/>
              </a:rPr>
              <a:t>For example, in a banking account application a new bank account would start off with a zero balance</a:t>
            </a:r>
          </a:p>
          <a:p>
            <a:r>
              <a:rPr lang="en-US" dirty="0">
                <a:ea typeface="ＭＳ Ｐゴシック" charset="0"/>
              </a:rPr>
              <a:t>The UML specification allows for the identification of default values in the attribute list section by using the notation:</a:t>
            </a:r>
            <a:br>
              <a:rPr lang="en-US" dirty="0">
                <a:latin typeface="Arial" charset="0"/>
                <a:ea typeface="ＭＳ Ｐゴシック" charset="0"/>
              </a:rPr>
            </a:br>
            <a:endParaRPr lang="en-US" sz="2100" dirty="0">
              <a:latin typeface="Courier" charset="0"/>
              <a:ea typeface="ＭＳ Ｐゴシック" charset="0"/>
              <a:cs typeface="Courier" charset="0"/>
            </a:endParaRPr>
          </a:p>
          <a:p>
            <a:pPr>
              <a:buFontTx/>
              <a:buNone/>
            </a:pPr>
            <a:endParaRPr lang="en-US" sz="2100" dirty="0">
              <a:latin typeface="Courier" charset="0"/>
              <a:ea typeface="ＭＳ Ｐゴシック" charset="0"/>
              <a:cs typeface="Courier" charset="0"/>
            </a:endParaRPr>
          </a:p>
          <a:p>
            <a:pPr>
              <a:buFontTx/>
              <a:buNone/>
            </a:pPr>
            <a:endParaRPr lang="en-US" dirty="0">
              <a:latin typeface="Arial" charset="0"/>
              <a:ea typeface="ＭＳ Ｐゴシック" charset="0"/>
            </a:endParaRPr>
          </a:p>
          <a:p>
            <a:endParaRPr lang="en-GB" dirty="0">
              <a:latin typeface="Arial" charset="0"/>
              <a:ea typeface="ＭＳ Ｐゴシック" charset="0"/>
            </a:endParaRPr>
          </a:p>
          <a:p>
            <a:endParaRPr lang="en-US" dirty="0"/>
          </a:p>
        </p:txBody>
      </p:sp>
      <p:sp>
        <p:nvSpPr>
          <p:cNvPr id="6" name="Rectangle 5"/>
          <p:cNvSpPr/>
          <p:nvPr/>
        </p:nvSpPr>
        <p:spPr bwMode="auto">
          <a:xfrm>
            <a:off x="2590800" y="4844008"/>
            <a:ext cx="3962400" cy="457200"/>
          </a:xfrm>
          <a:prstGeom prst="rect">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lstStyle/>
          <a:p>
            <a:pPr algn="l">
              <a:defRPr/>
            </a:pPr>
            <a:r>
              <a:rPr lang="en-GB" sz="1800" b="0" dirty="0">
                <a:ea typeface="ＭＳ Ｐゴシック" charset="-128"/>
                <a:cs typeface="ＭＳ Ｐゴシック" charset="-128"/>
              </a:rPr>
              <a:t>name : attribute type = default value</a:t>
            </a:r>
          </a:p>
        </p:txBody>
      </p:sp>
    </p:spTree>
    <p:extLst>
      <p:ext uri="{BB962C8B-B14F-4D97-AF65-F5344CB8AC3E}">
        <p14:creationId xmlns:p14="http://schemas.microsoft.com/office/powerpoint/2010/main" val="2265016181"/>
      </p:ext>
    </p:extLst>
  </p:cSld>
  <p:clrMapOvr>
    <a:masterClrMapping/>
  </p:clrMapOvr>
  <p:transition spd="slow">
    <p:zoom dir="in"/>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Value Example</a:t>
            </a:r>
          </a:p>
        </p:txBody>
      </p:sp>
      <p:sp>
        <p:nvSpPr>
          <p:cNvPr id="5" name="Content Placeholder 2"/>
          <p:cNvSpPr txBox="1">
            <a:spLocks/>
          </p:cNvSpPr>
          <p:nvPr/>
        </p:nvSpPr>
        <p:spPr>
          <a:xfrm>
            <a:off x="1187624" y="1627947"/>
            <a:ext cx="7010400" cy="1676400"/>
          </a:xfrm>
          <a:prstGeom prst="rect">
            <a:avLst/>
          </a:prstGeom>
        </p:spPr>
        <p:txBody>
          <a:bodyPr/>
          <a:lstStyle>
            <a:lvl1pPr marL="385763" indent="-385763" algn="l" rtl="0" eaLnBrk="0" fontAlgn="base" hangingPunct="0">
              <a:spcBef>
                <a:spcPct val="20000"/>
              </a:spcBef>
              <a:spcAft>
                <a:spcPct val="0"/>
              </a:spcAft>
              <a:buClr>
                <a:srgbClr val="CC0000"/>
              </a:buClr>
              <a:buChar char="•"/>
              <a:defRPr sz="2800" b="0" i="0">
                <a:solidFill>
                  <a:srgbClr val="003366"/>
                </a:solidFill>
                <a:latin typeface="+mn-lt"/>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400" b="0" i="0">
                <a:solidFill>
                  <a:srgbClr val="003366"/>
                </a:solidFill>
                <a:latin typeface="+mn-lt"/>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2000">
                <a:solidFill>
                  <a:schemeClr val="tx1"/>
                </a:solidFill>
                <a:latin typeface="+mn-lt"/>
                <a:ea typeface="MS PGothic" charset="0"/>
                <a:cs typeface="MS PGothic" charset="0"/>
              </a:defRPr>
            </a:lvl3pPr>
            <a:lvl4pPr marL="2632075" indent="-228600" algn="l" rtl="0" eaLnBrk="0" fontAlgn="base" hangingPunct="0">
              <a:spcBef>
                <a:spcPct val="20000"/>
              </a:spcBef>
              <a:spcAft>
                <a:spcPct val="0"/>
              </a:spcAft>
              <a:buSzPct val="50000"/>
              <a:buFontTx/>
              <a:buChar char="–"/>
              <a:defRPr sz="1800" b="0" i="0" baseline="0">
                <a:solidFill>
                  <a:schemeClr val="tx1"/>
                </a:solidFill>
                <a:latin typeface="+mn-lt"/>
                <a:ea typeface="MS PGothic" charset="0"/>
                <a:cs typeface="MS PGothic" charset="0"/>
              </a:defRPr>
            </a:lvl4pPr>
            <a:lvl5pPr marL="3051175" indent="-228600" algn="l" rtl="0" eaLnBrk="0" fontAlgn="base" hangingPunct="0">
              <a:spcBef>
                <a:spcPct val="20000"/>
              </a:spcBef>
              <a:spcAft>
                <a:spcPct val="0"/>
              </a:spcAft>
              <a:buChar char="»"/>
              <a:defRPr sz="1600" b="0" i="0">
                <a:solidFill>
                  <a:schemeClr val="tx1"/>
                </a:solidFill>
                <a:latin typeface="+mn-lt"/>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a:lstStyle>
          <a:p>
            <a:r>
              <a:rPr lang="en-US" dirty="0">
                <a:ea typeface="ＭＳ Ｐゴシック" charset="0"/>
              </a:rPr>
              <a:t>A Bank Account class showing the balance attribute's value defaulted to zero dollars</a:t>
            </a:r>
          </a:p>
          <a:p>
            <a:endParaRPr lang="en-GB" dirty="0">
              <a:ea typeface="ＭＳ Ｐゴシック" charset="0"/>
            </a:endParaRPr>
          </a:p>
        </p:txBody>
      </p:sp>
      <p:sp>
        <p:nvSpPr>
          <p:cNvPr id="6" name="Rectangle 5"/>
          <p:cNvSpPr/>
          <p:nvPr/>
        </p:nvSpPr>
        <p:spPr bwMode="auto">
          <a:xfrm>
            <a:off x="2711624" y="2923347"/>
            <a:ext cx="3962400" cy="381000"/>
          </a:xfrm>
          <a:prstGeom prst="rect">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lstStyle/>
          <a:p>
            <a:pPr>
              <a:defRPr/>
            </a:pPr>
            <a:r>
              <a:rPr lang="en-GB" sz="1800" b="0" dirty="0" err="1">
                <a:ea typeface="ＭＳ Ｐゴシック" charset="-128"/>
                <a:cs typeface="ＭＳ Ｐゴシック" charset="-128"/>
              </a:rPr>
              <a:t>BankAccount</a:t>
            </a:r>
            <a:endParaRPr lang="en-GB" sz="1800" b="0" dirty="0">
              <a:ea typeface="ＭＳ Ｐゴシック" charset="-128"/>
              <a:cs typeface="ＭＳ Ｐゴシック" charset="-128"/>
            </a:endParaRPr>
          </a:p>
        </p:txBody>
      </p:sp>
      <p:sp>
        <p:nvSpPr>
          <p:cNvPr id="7" name="Rectangle 6"/>
          <p:cNvSpPr/>
          <p:nvPr/>
        </p:nvSpPr>
        <p:spPr bwMode="auto">
          <a:xfrm>
            <a:off x="2711624" y="3304347"/>
            <a:ext cx="3962400" cy="762000"/>
          </a:xfrm>
          <a:prstGeom prst="rect">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lstStyle/>
          <a:p>
            <a:pPr algn="l"/>
            <a:endParaRPr lang="en-GB" sz="1400" b="0"/>
          </a:p>
          <a:p>
            <a:pPr algn="l"/>
            <a:r>
              <a:rPr lang="en-GB" sz="1400" b="0"/>
              <a:t>owner :  String</a:t>
            </a:r>
          </a:p>
          <a:p>
            <a:pPr algn="l"/>
            <a:r>
              <a:rPr lang="en-GB" sz="1400" b="0"/>
              <a:t>balance : Dollars = 0</a:t>
            </a:r>
          </a:p>
          <a:p>
            <a:pPr algn="l"/>
            <a:endParaRPr lang="en-GB" sz="1400" b="0"/>
          </a:p>
        </p:txBody>
      </p:sp>
      <p:sp>
        <p:nvSpPr>
          <p:cNvPr id="8" name="Rectangle 7"/>
          <p:cNvSpPr/>
          <p:nvPr/>
        </p:nvSpPr>
        <p:spPr bwMode="auto">
          <a:xfrm>
            <a:off x="2711624" y="4066347"/>
            <a:ext cx="3962400" cy="914400"/>
          </a:xfrm>
          <a:prstGeom prst="rect">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lstStyle/>
          <a:p>
            <a:pPr algn="l">
              <a:defRPr/>
            </a:pPr>
            <a:r>
              <a:rPr lang="en-GB" sz="1400" b="0" dirty="0">
                <a:ea typeface="ＭＳ Ｐゴシック" charset="-128"/>
                <a:cs typeface="ＭＳ Ｐゴシック" charset="-128"/>
              </a:rPr>
              <a:t>deposit (amount : Dollars)</a:t>
            </a:r>
          </a:p>
          <a:p>
            <a:pPr algn="l">
              <a:defRPr/>
            </a:pPr>
            <a:r>
              <a:rPr lang="en-GB" sz="1400" b="0" dirty="0">
                <a:ea typeface="ＭＳ Ｐゴシック" charset="-128"/>
                <a:cs typeface="ＭＳ Ｐゴシック" charset="-128"/>
              </a:rPr>
              <a:t>withdrawal (amount: Dollars)</a:t>
            </a:r>
          </a:p>
        </p:txBody>
      </p:sp>
    </p:spTree>
    <p:extLst>
      <p:ext uri="{BB962C8B-B14F-4D97-AF65-F5344CB8AC3E}">
        <p14:creationId xmlns:p14="http://schemas.microsoft.com/office/powerpoint/2010/main" val="2573960512"/>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500" fill="hold"/>
                                        <p:tgtEl>
                                          <p:spTgt spid="7"/>
                                        </p:tgtEl>
                                        <p:attrNameLst>
                                          <p:attrName>fillcolor</p:attrName>
                                        </p:attrNameLst>
                                      </p:cBhvr>
                                      <p:to>
                                        <a:srgbClr val="0080FF"/>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Operation (methods) List</a:t>
            </a:r>
          </a:p>
        </p:txBody>
      </p:sp>
      <p:sp>
        <p:nvSpPr>
          <p:cNvPr id="3" name="Content Placeholder 2"/>
          <p:cNvSpPr>
            <a:spLocks noGrp="1"/>
          </p:cNvSpPr>
          <p:nvPr>
            <p:ph idx="1"/>
          </p:nvPr>
        </p:nvSpPr>
        <p:spPr/>
        <p:txBody>
          <a:bodyPr/>
          <a:lstStyle/>
          <a:p>
            <a:pPr marL="0" indent="0">
              <a:buNone/>
            </a:pPr>
            <a:r>
              <a:rPr lang="en-US" dirty="0"/>
              <a:t>Documented in the third (lowest) compartment of the class diagram's rectangle</a:t>
            </a:r>
          </a:p>
          <a:p>
            <a:r>
              <a:rPr lang="en-US" dirty="0"/>
              <a:t>Displayed in a list format, with each operation on its own line</a:t>
            </a:r>
          </a:p>
          <a:p>
            <a:r>
              <a:rPr lang="en-US" dirty="0"/>
              <a:t>Operations are documented using the notation</a:t>
            </a:r>
          </a:p>
          <a:p>
            <a:endParaRPr lang="en-US" dirty="0"/>
          </a:p>
        </p:txBody>
      </p:sp>
      <p:sp>
        <p:nvSpPr>
          <p:cNvPr id="8" name="Rectangle 7"/>
          <p:cNvSpPr/>
          <p:nvPr/>
        </p:nvSpPr>
        <p:spPr bwMode="auto">
          <a:xfrm>
            <a:off x="1835696" y="4293096"/>
            <a:ext cx="5334000" cy="457200"/>
          </a:xfrm>
          <a:prstGeom prst="rect">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lstStyle/>
          <a:p>
            <a:pPr algn="l">
              <a:defRPr/>
            </a:pPr>
            <a:r>
              <a:rPr lang="en-US" sz="2000" b="0" dirty="0">
                <a:ea typeface="ＭＳ Ｐゴシック" charset="-128"/>
                <a:cs typeface="ＭＳ Ｐゴシック" charset="-128"/>
              </a:rPr>
              <a:t>Name (parameter list) : type of value returned</a:t>
            </a:r>
          </a:p>
        </p:txBody>
      </p:sp>
    </p:spTree>
    <p:extLst>
      <p:ext uri="{BB962C8B-B14F-4D97-AF65-F5344CB8AC3E}">
        <p14:creationId xmlns:p14="http://schemas.microsoft.com/office/powerpoint/2010/main" val="319721258"/>
      </p:ext>
    </p:extLst>
  </p:cSld>
  <p:clrMapOvr>
    <a:masterClrMapping/>
  </p:clrMapOvr>
  <p:transition spd="slow">
    <p:zoom dir="in"/>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Class Operations List</a:t>
            </a:r>
          </a:p>
        </p:txBody>
      </p:sp>
      <p:sp>
        <p:nvSpPr>
          <p:cNvPr id="5" name="Rectangle 4"/>
          <p:cNvSpPr/>
          <p:nvPr/>
        </p:nvSpPr>
        <p:spPr bwMode="auto">
          <a:xfrm>
            <a:off x="2771800" y="1988840"/>
            <a:ext cx="3962400" cy="381000"/>
          </a:xfrm>
          <a:prstGeom prst="rect">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lstStyle/>
          <a:p>
            <a:pPr>
              <a:defRPr/>
            </a:pPr>
            <a:r>
              <a:rPr lang="en-GB" sz="1800" b="0" dirty="0">
                <a:ea typeface="ＭＳ Ｐゴシック" charset="-128"/>
                <a:cs typeface="ＭＳ Ｐゴシック" charset="-128"/>
              </a:rPr>
              <a:t>Flight</a:t>
            </a:r>
          </a:p>
        </p:txBody>
      </p:sp>
      <p:sp>
        <p:nvSpPr>
          <p:cNvPr id="6" name="Rectangle 5"/>
          <p:cNvSpPr/>
          <p:nvPr/>
        </p:nvSpPr>
        <p:spPr bwMode="auto">
          <a:xfrm>
            <a:off x="2771800" y="2369840"/>
            <a:ext cx="3962400" cy="914400"/>
          </a:xfrm>
          <a:prstGeom prst="rect">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lstStyle/>
          <a:p>
            <a:pPr algn="l">
              <a:defRPr/>
            </a:pPr>
            <a:r>
              <a:rPr lang="en-GB" sz="1400" b="0" dirty="0" err="1">
                <a:ea typeface="ＭＳ Ｐゴシック" charset="-128"/>
                <a:cs typeface="ＭＳ Ｐゴシック" charset="-128"/>
              </a:rPr>
              <a:t>flightNumber</a:t>
            </a:r>
            <a:r>
              <a:rPr lang="en-GB" sz="1400" b="0" dirty="0">
                <a:ea typeface="ＭＳ Ｐゴシック" charset="-128"/>
                <a:cs typeface="ＭＳ Ｐゴシック" charset="-128"/>
              </a:rPr>
              <a:t> :  Integer</a:t>
            </a:r>
          </a:p>
          <a:p>
            <a:pPr algn="l">
              <a:defRPr/>
            </a:pPr>
            <a:r>
              <a:rPr lang="en-GB" sz="1400" b="0" dirty="0" err="1">
                <a:ea typeface="ＭＳ Ｐゴシック" charset="-128"/>
                <a:cs typeface="ＭＳ Ｐゴシック" charset="-128"/>
              </a:rPr>
              <a:t>departureTime</a:t>
            </a:r>
            <a:r>
              <a:rPr lang="en-GB" sz="1400" b="0" dirty="0">
                <a:ea typeface="ＭＳ Ｐゴシック" charset="-128"/>
                <a:cs typeface="ＭＳ Ｐゴシック" charset="-128"/>
              </a:rPr>
              <a:t> : Date</a:t>
            </a:r>
          </a:p>
          <a:p>
            <a:pPr algn="l">
              <a:defRPr/>
            </a:pPr>
            <a:r>
              <a:rPr lang="en-GB" sz="1400" b="0" dirty="0" err="1">
                <a:ea typeface="ＭＳ Ｐゴシック" charset="-128"/>
                <a:cs typeface="ＭＳ Ｐゴシック" charset="-128"/>
              </a:rPr>
              <a:t>flightDuration</a:t>
            </a:r>
            <a:r>
              <a:rPr lang="en-GB" sz="1400" b="0" dirty="0">
                <a:ea typeface="ＭＳ Ｐゴシック" charset="-128"/>
                <a:cs typeface="ＭＳ Ｐゴシック" charset="-128"/>
              </a:rPr>
              <a:t> : Minutes</a:t>
            </a:r>
          </a:p>
        </p:txBody>
      </p:sp>
      <p:sp>
        <p:nvSpPr>
          <p:cNvPr id="7" name="Rectangle 6"/>
          <p:cNvSpPr/>
          <p:nvPr/>
        </p:nvSpPr>
        <p:spPr bwMode="auto">
          <a:xfrm>
            <a:off x="2771800" y="3284240"/>
            <a:ext cx="3962400" cy="914400"/>
          </a:xfrm>
          <a:prstGeom prst="rect">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lstStyle/>
          <a:p>
            <a:pPr algn="l">
              <a:defRPr/>
            </a:pPr>
            <a:r>
              <a:rPr lang="en-GB" sz="1400" b="0" dirty="0" err="1">
                <a:ea typeface="ＭＳ Ｐゴシック" charset="-128"/>
                <a:cs typeface="ＭＳ Ｐゴシック" charset="-128"/>
              </a:rPr>
              <a:t>delayFlight</a:t>
            </a:r>
            <a:r>
              <a:rPr lang="en-GB" sz="1400" b="0" dirty="0">
                <a:ea typeface="ＭＳ Ｐゴシック" charset="-128"/>
                <a:cs typeface="ＭＳ Ｐゴシック" charset="-128"/>
              </a:rPr>
              <a:t> (</a:t>
            </a:r>
            <a:r>
              <a:rPr lang="en-GB" sz="1400" b="0" dirty="0" err="1">
                <a:ea typeface="ＭＳ Ｐゴシック" charset="-128"/>
                <a:cs typeface="ＭＳ Ｐゴシック" charset="-128"/>
              </a:rPr>
              <a:t>numberOfMinutes</a:t>
            </a:r>
            <a:r>
              <a:rPr lang="en-GB" sz="1400" b="0" dirty="0">
                <a:ea typeface="ＭＳ Ｐゴシック" charset="-128"/>
                <a:cs typeface="ＭＳ Ｐゴシック" charset="-128"/>
              </a:rPr>
              <a:t> : Integer) : Date</a:t>
            </a:r>
          </a:p>
          <a:p>
            <a:pPr algn="l">
              <a:defRPr/>
            </a:pPr>
            <a:r>
              <a:rPr lang="en-GB" sz="1400" b="0" dirty="0" err="1">
                <a:ea typeface="ＭＳ Ｐゴシック" charset="-128"/>
                <a:cs typeface="ＭＳ Ｐゴシック" charset="-128"/>
              </a:rPr>
              <a:t>getArrivalTime</a:t>
            </a:r>
            <a:r>
              <a:rPr lang="en-GB" sz="1400" b="0" dirty="0">
                <a:ea typeface="ＭＳ Ｐゴシック" charset="-128"/>
                <a:cs typeface="ＭＳ Ｐゴシック" charset="-128"/>
              </a:rPr>
              <a:t>() : Date</a:t>
            </a:r>
          </a:p>
        </p:txBody>
      </p:sp>
      <p:sp>
        <p:nvSpPr>
          <p:cNvPr id="8" name="TextBox 7"/>
          <p:cNvSpPr txBox="1">
            <a:spLocks noChangeArrowheads="1"/>
          </p:cNvSpPr>
          <p:nvPr/>
        </p:nvSpPr>
        <p:spPr bwMode="auto">
          <a:xfrm>
            <a:off x="1247800" y="2979440"/>
            <a:ext cx="1008063" cy="430213"/>
          </a:xfrm>
          <a:prstGeom prst="rect">
            <a:avLst/>
          </a:prstGeom>
          <a:solidFill>
            <a:srgbClr val="FFFF00">
              <a:alpha val="50195"/>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a:t>Name</a:t>
            </a:r>
          </a:p>
        </p:txBody>
      </p:sp>
      <p:sp>
        <p:nvSpPr>
          <p:cNvPr id="9" name="TextBox 8"/>
          <p:cNvSpPr txBox="1">
            <a:spLocks noChangeArrowheads="1"/>
          </p:cNvSpPr>
          <p:nvPr/>
        </p:nvSpPr>
        <p:spPr bwMode="auto">
          <a:xfrm>
            <a:off x="7039000" y="3512840"/>
            <a:ext cx="1920875" cy="430213"/>
          </a:xfrm>
          <a:prstGeom prst="rect">
            <a:avLst/>
          </a:prstGeom>
          <a:solidFill>
            <a:srgbClr val="FFFF00">
              <a:alpha val="50195"/>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a:t>Return Type</a:t>
            </a:r>
          </a:p>
        </p:txBody>
      </p:sp>
      <p:cxnSp>
        <p:nvCxnSpPr>
          <p:cNvPr id="10" name="Straight Arrow Connector 9"/>
          <p:cNvCxnSpPr>
            <a:cxnSpLocks noChangeShapeType="1"/>
            <a:stCxn id="8" idx="3"/>
          </p:cNvCxnSpPr>
          <p:nvPr/>
        </p:nvCxnSpPr>
        <p:spPr bwMode="auto">
          <a:xfrm>
            <a:off x="2255863" y="3195340"/>
            <a:ext cx="820737" cy="393700"/>
          </a:xfrm>
          <a:prstGeom prst="straightConnector1">
            <a:avLst/>
          </a:prstGeom>
          <a:noFill/>
          <a:ln w="44450">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1" name="Straight Arrow Connector 10"/>
          <p:cNvCxnSpPr>
            <a:cxnSpLocks noChangeShapeType="1"/>
            <a:stCxn id="9" idx="1"/>
          </p:cNvCxnSpPr>
          <p:nvPr/>
        </p:nvCxnSpPr>
        <p:spPr bwMode="auto">
          <a:xfrm rot="10800000">
            <a:off x="6581800" y="3665240"/>
            <a:ext cx="457200" cy="63500"/>
          </a:xfrm>
          <a:prstGeom prst="straightConnector1">
            <a:avLst/>
          </a:prstGeom>
          <a:noFill/>
          <a:ln w="44450">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12" name="TextBox 11"/>
          <p:cNvSpPr txBox="1">
            <a:spLocks noChangeArrowheads="1"/>
          </p:cNvSpPr>
          <p:nvPr/>
        </p:nvSpPr>
        <p:spPr bwMode="auto">
          <a:xfrm>
            <a:off x="454406" y="5002869"/>
            <a:ext cx="2265363" cy="430213"/>
          </a:xfrm>
          <a:prstGeom prst="rect">
            <a:avLst/>
          </a:prstGeom>
          <a:solidFill>
            <a:srgbClr val="FFFF00">
              <a:alpha val="50195"/>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dirty="0"/>
              <a:t>Parameter List</a:t>
            </a:r>
          </a:p>
        </p:txBody>
      </p:sp>
      <p:cxnSp>
        <p:nvCxnSpPr>
          <p:cNvPr id="13" name="Straight Arrow Connector 12"/>
          <p:cNvCxnSpPr>
            <a:cxnSpLocks noChangeShapeType="1"/>
            <a:stCxn id="12" idx="3"/>
          </p:cNvCxnSpPr>
          <p:nvPr/>
        </p:nvCxnSpPr>
        <p:spPr bwMode="auto">
          <a:xfrm flipV="1">
            <a:off x="2719769" y="3677940"/>
            <a:ext cx="1636207" cy="1540036"/>
          </a:xfrm>
          <a:prstGeom prst="straightConnector1">
            <a:avLst/>
          </a:prstGeom>
          <a:noFill/>
          <a:ln w="44450">
            <a:solidFill>
              <a:schemeClr val="tx1"/>
            </a:solidFill>
            <a:round/>
            <a:headEnd/>
            <a:tailEnd type="arrow" w="med" len="me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1174087892"/>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500" fill="hold"/>
                                        <p:tgtEl>
                                          <p:spTgt spid="7"/>
                                        </p:tgtEl>
                                        <p:attrNameLst>
                                          <p:attrName>fillcolor</p:attrName>
                                        </p:attrNameLst>
                                      </p:cBhvr>
                                      <p:to>
                                        <a:srgbClr val="0080FF"/>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8" accel="50000" decel="5000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par>
                                <p:cTn id="15" presetID="2" presetClass="entr" presetSubtype="8" accel="50000" decel="5000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0-#ppt_w/2"/>
                                          </p:val>
                                        </p:tav>
                                        <p:tav tm="100000">
                                          <p:val>
                                            <p:strVal val="#ppt_x"/>
                                          </p:val>
                                        </p:tav>
                                      </p:tavLst>
                                    </p:anim>
                                    <p:anim calcmode="lin" valueType="num">
                                      <p:cBhvr additive="base">
                                        <p:cTn id="18" dur="500" fill="hold"/>
                                        <p:tgtEl>
                                          <p:spTgt spid="13"/>
                                        </p:tgtEl>
                                        <p:attrNameLst>
                                          <p:attrName>ppt_y</p:attrName>
                                        </p:attrNameLst>
                                      </p:cBhvr>
                                      <p:tavLst>
                                        <p:tav tm="0">
                                          <p:val>
                                            <p:strVal val="#ppt_y"/>
                                          </p:val>
                                        </p:tav>
                                        <p:tav tm="100000">
                                          <p:val>
                                            <p:strVal val="#ppt_y"/>
                                          </p:val>
                                        </p:tav>
                                      </p:tavLst>
                                    </p:anim>
                                  </p:childTnLst>
                                </p:cTn>
                              </p:par>
                              <p:par>
                                <p:cTn id="19" presetID="2" presetClass="entr" presetSubtype="8" accel="50000" decel="5000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0-#ppt_w/2"/>
                                          </p:val>
                                        </p:tav>
                                        <p:tav tm="100000">
                                          <p:val>
                                            <p:strVal val="#ppt_x"/>
                                          </p:val>
                                        </p:tav>
                                      </p:tavLst>
                                    </p:anim>
                                    <p:anim calcmode="lin" valueType="num">
                                      <p:cBhvr additive="base">
                                        <p:cTn id="22" dur="500" fill="hold"/>
                                        <p:tgtEl>
                                          <p:spTgt spid="10"/>
                                        </p:tgtEl>
                                        <p:attrNameLst>
                                          <p:attrName>ppt_y</p:attrName>
                                        </p:attrNameLst>
                                      </p:cBhvr>
                                      <p:tavLst>
                                        <p:tav tm="0">
                                          <p:val>
                                            <p:strVal val="#ppt_y"/>
                                          </p:val>
                                        </p:tav>
                                        <p:tav tm="100000">
                                          <p:val>
                                            <p:strVal val="#ppt_y"/>
                                          </p:val>
                                        </p:tav>
                                      </p:tavLst>
                                    </p:anim>
                                  </p:childTnLst>
                                </p:cTn>
                              </p:par>
                              <p:par>
                                <p:cTn id="23" presetID="2" presetClass="entr" presetSubtype="8" accel="50000" decel="5000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par>
                                <p:cTn id="27" presetID="2" presetClass="entr" presetSubtype="2" accel="50000" decel="5000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1+#ppt_w/2"/>
                                          </p:val>
                                        </p:tav>
                                        <p:tav tm="100000">
                                          <p:val>
                                            <p:strVal val="#ppt_x"/>
                                          </p:val>
                                        </p:tav>
                                      </p:tavLst>
                                    </p:anim>
                                    <p:anim calcmode="lin" valueType="num">
                                      <p:cBhvr additive="base">
                                        <p:cTn id="30" dur="500" fill="hold"/>
                                        <p:tgtEl>
                                          <p:spTgt spid="11"/>
                                        </p:tgtEl>
                                        <p:attrNameLst>
                                          <p:attrName>ppt_y</p:attrName>
                                        </p:attrNameLst>
                                      </p:cBhvr>
                                      <p:tavLst>
                                        <p:tav tm="0">
                                          <p:val>
                                            <p:strVal val="#ppt_y"/>
                                          </p:val>
                                        </p:tav>
                                        <p:tav tm="100000">
                                          <p:val>
                                            <p:strVal val="#ppt_y"/>
                                          </p:val>
                                        </p:tav>
                                      </p:tavLst>
                                    </p:anim>
                                  </p:childTnLst>
                                </p:cTn>
                              </p:par>
                              <p:par>
                                <p:cTn id="31" presetID="2" presetClass="entr" presetSubtype="2" accel="50000" decel="5000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1+#ppt_w/2"/>
                                          </p:val>
                                        </p:tav>
                                        <p:tav tm="100000">
                                          <p:val>
                                            <p:strVal val="#ppt_x"/>
                                          </p:val>
                                        </p:tav>
                                      </p:tavLst>
                                    </p:anim>
                                    <p:anim calcmode="lin" valueType="num">
                                      <p:cBhvr additive="base">
                                        <p:cTn id="3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E3EB2-E737-41EC-92C9-A1E47CBE7954}"/>
              </a:ext>
            </a:extLst>
          </p:cNvPr>
          <p:cNvSpPr>
            <a:spLocks noGrp="1"/>
          </p:cNvSpPr>
          <p:nvPr>
            <p:ph type="title"/>
          </p:nvPr>
        </p:nvSpPr>
        <p:spPr/>
        <p:txBody>
          <a:bodyPr/>
          <a:lstStyle/>
          <a:p>
            <a:r>
              <a:rPr lang="en-GB" dirty="0"/>
              <a:t>Class Visibility</a:t>
            </a:r>
          </a:p>
        </p:txBody>
      </p:sp>
      <p:sp>
        <p:nvSpPr>
          <p:cNvPr id="3" name="Content Placeholder 2">
            <a:extLst>
              <a:ext uri="{FF2B5EF4-FFF2-40B4-BE49-F238E27FC236}">
                <a16:creationId xmlns:a16="http://schemas.microsoft.com/office/drawing/2014/main" id="{D22CAA59-1636-47B3-B484-96F0AE7C3F49}"/>
              </a:ext>
            </a:extLst>
          </p:cNvPr>
          <p:cNvSpPr>
            <a:spLocks noGrp="1"/>
          </p:cNvSpPr>
          <p:nvPr>
            <p:ph idx="1"/>
          </p:nvPr>
        </p:nvSpPr>
        <p:spPr>
          <a:xfrm>
            <a:off x="421160" y="1340768"/>
            <a:ext cx="8424936" cy="4680520"/>
          </a:xfrm>
        </p:spPr>
        <p:txBody>
          <a:bodyPr/>
          <a:lstStyle/>
          <a:p>
            <a:r>
              <a:rPr lang="en-GB" dirty="0"/>
              <a:t>The +, - and # symbols before an attribute and operation name in a class denote the visibility of the attribute and operation.</a:t>
            </a:r>
          </a:p>
        </p:txBody>
      </p:sp>
      <p:pic>
        <p:nvPicPr>
          <p:cNvPr id="5" name="Picture 4">
            <a:extLst>
              <a:ext uri="{FF2B5EF4-FFF2-40B4-BE49-F238E27FC236}">
                <a16:creationId xmlns:a16="http://schemas.microsoft.com/office/drawing/2014/main" id="{9044A63D-5BD6-46E1-BB99-752EF9E23D02}"/>
              </a:ext>
            </a:extLst>
          </p:cNvPr>
          <p:cNvPicPr>
            <a:picLocks noChangeAspect="1"/>
          </p:cNvPicPr>
          <p:nvPr/>
        </p:nvPicPr>
        <p:blipFill>
          <a:blip r:embed="rId2"/>
          <a:stretch>
            <a:fillRect/>
          </a:stretch>
        </p:blipFill>
        <p:spPr>
          <a:xfrm>
            <a:off x="1331640" y="2852936"/>
            <a:ext cx="5649113" cy="2267266"/>
          </a:xfrm>
          <a:prstGeom prst="rect">
            <a:avLst/>
          </a:prstGeom>
        </p:spPr>
      </p:pic>
      <p:sp>
        <p:nvSpPr>
          <p:cNvPr id="7" name="TextBox 6">
            <a:extLst>
              <a:ext uri="{FF2B5EF4-FFF2-40B4-BE49-F238E27FC236}">
                <a16:creationId xmlns:a16="http://schemas.microsoft.com/office/drawing/2014/main" id="{28437444-4535-4741-91CA-29D745D1B41C}"/>
              </a:ext>
            </a:extLst>
          </p:cNvPr>
          <p:cNvSpPr txBox="1"/>
          <p:nvPr/>
        </p:nvSpPr>
        <p:spPr>
          <a:xfrm>
            <a:off x="1065452" y="5272360"/>
            <a:ext cx="7466988" cy="1107996"/>
          </a:xfrm>
          <a:prstGeom prst="rect">
            <a:avLst/>
          </a:prstGeom>
          <a:noFill/>
        </p:spPr>
        <p:txBody>
          <a:bodyPr wrap="square">
            <a:spAutoFit/>
          </a:bodyPr>
          <a:lstStyle/>
          <a:p>
            <a:r>
              <a:rPr lang="en-GB" dirty="0"/>
              <a:t>+ denotes public attributes or operations</a:t>
            </a:r>
          </a:p>
          <a:p>
            <a:r>
              <a:rPr lang="en-GB" dirty="0"/>
              <a:t> - denotes private attributes or operations</a:t>
            </a:r>
          </a:p>
          <a:p>
            <a:r>
              <a:rPr lang="en-GB" dirty="0"/>
              <a:t># denotes protected attributes or operations</a:t>
            </a:r>
          </a:p>
        </p:txBody>
      </p:sp>
    </p:spTree>
    <p:extLst>
      <p:ext uri="{BB962C8B-B14F-4D97-AF65-F5344CB8AC3E}">
        <p14:creationId xmlns:p14="http://schemas.microsoft.com/office/powerpoint/2010/main" val="2794053544"/>
      </p:ext>
    </p:extLst>
  </p:cSld>
  <p:clrMapOvr>
    <a:masterClrMapping/>
  </p:clrMapOvr>
  <p:transition spd="slow">
    <p:zoom dir="in"/>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477644"/>
            <a:ext cx="7442448" cy="685800"/>
          </a:xfrm>
        </p:spPr>
        <p:txBody>
          <a:bodyPr/>
          <a:lstStyle/>
          <a:p>
            <a:r>
              <a:rPr lang="en-US" dirty="0"/>
              <a:t> Examples of Class Operations List</a:t>
            </a:r>
          </a:p>
        </p:txBody>
      </p:sp>
      <p:sp>
        <p:nvSpPr>
          <p:cNvPr id="5" name="Rectangle 4"/>
          <p:cNvSpPr/>
          <p:nvPr/>
        </p:nvSpPr>
        <p:spPr bwMode="auto">
          <a:xfrm>
            <a:off x="2771800" y="1988840"/>
            <a:ext cx="3962400" cy="381000"/>
          </a:xfrm>
          <a:prstGeom prst="rect">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lstStyle/>
          <a:p>
            <a:pPr>
              <a:defRPr/>
            </a:pPr>
            <a:r>
              <a:rPr lang="en-GB" sz="1800" b="0" dirty="0">
                <a:ea typeface="ＭＳ Ｐゴシック" charset="-128"/>
                <a:cs typeface="ＭＳ Ｐゴシック" charset="-128"/>
              </a:rPr>
              <a:t>Flight</a:t>
            </a:r>
          </a:p>
        </p:txBody>
      </p:sp>
      <p:sp>
        <p:nvSpPr>
          <p:cNvPr id="6" name="Rectangle 5"/>
          <p:cNvSpPr/>
          <p:nvPr/>
        </p:nvSpPr>
        <p:spPr bwMode="auto">
          <a:xfrm>
            <a:off x="2771800" y="2369840"/>
            <a:ext cx="3962400" cy="914400"/>
          </a:xfrm>
          <a:prstGeom prst="rect">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lstStyle/>
          <a:p>
            <a:pPr algn="l">
              <a:defRPr/>
            </a:pPr>
            <a:r>
              <a:rPr lang="en-GB" sz="1400" b="0" dirty="0">
                <a:ea typeface="ＭＳ Ｐゴシック" charset="-128"/>
                <a:cs typeface="ＭＳ Ｐゴシック" charset="-128"/>
              </a:rPr>
              <a:t>+</a:t>
            </a:r>
            <a:r>
              <a:rPr lang="en-GB" sz="1400" b="0" dirty="0" err="1">
                <a:ea typeface="ＭＳ Ｐゴシック" charset="-128"/>
                <a:cs typeface="ＭＳ Ｐゴシック" charset="-128"/>
              </a:rPr>
              <a:t>flightNumber</a:t>
            </a:r>
            <a:r>
              <a:rPr lang="en-GB" sz="1400" b="0" dirty="0">
                <a:ea typeface="ＭＳ Ｐゴシック" charset="-128"/>
                <a:cs typeface="ＭＳ Ｐゴシック" charset="-128"/>
              </a:rPr>
              <a:t> :  Integer</a:t>
            </a:r>
          </a:p>
          <a:p>
            <a:pPr algn="l">
              <a:defRPr/>
            </a:pPr>
            <a:r>
              <a:rPr lang="en-GB" sz="1400" b="0" dirty="0">
                <a:ea typeface="ＭＳ Ｐゴシック" charset="-128"/>
                <a:cs typeface="ＭＳ Ｐゴシック" charset="-128"/>
              </a:rPr>
              <a:t>-</a:t>
            </a:r>
            <a:r>
              <a:rPr lang="en-GB" sz="1400" b="0" dirty="0" err="1">
                <a:ea typeface="ＭＳ Ｐゴシック" charset="-128"/>
                <a:cs typeface="ＭＳ Ｐゴシック" charset="-128"/>
              </a:rPr>
              <a:t>departureTime</a:t>
            </a:r>
            <a:r>
              <a:rPr lang="en-GB" sz="1400" b="0" dirty="0">
                <a:ea typeface="ＭＳ Ｐゴシック" charset="-128"/>
                <a:cs typeface="ＭＳ Ｐゴシック" charset="-128"/>
              </a:rPr>
              <a:t> : Date</a:t>
            </a:r>
          </a:p>
          <a:p>
            <a:pPr algn="l">
              <a:defRPr/>
            </a:pPr>
            <a:r>
              <a:rPr lang="en-GB" sz="1400" b="0" dirty="0">
                <a:ea typeface="ＭＳ Ｐゴシック" charset="-128"/>
                <a:cs typeface="ＭＳ Ｐゴシック" charset="-128"/>
              </a:rPr>
              <a:t>#flightDuration : Minutes</a:t>
            </a:r>
          </a:p>
        </p:txBody>
      </p:sp>
      <p:sp>
        <p:nvSpPr>
          <p:cNvPr id="7" name="Rectangle 6"/>
          <p:cNvSpPr/>
          <p:nvPr/>
        </p:nvSpPr>
        <p:spPr bwMode="auto">
          <a:xfrm>
            <a:off x="2771800" y="3284240"/>
            <a:ext cx="3962400" cy="914400"/>
          </a:xfrm>
          <a:prstGeom prst="rect">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lstStyle/>
          <a:p>
            <a:pPr algn="l">
              <a:defRPr/>
            </a:pPr>
            <a:r>
              <a:rPr lang="en-GB" sz="1400" b="0" dirty="0">
                <a:ea typeface="ＭＳ Ｐゴシック" charset="-128"/>
                <a:cs typeface="ＭＳ Ｐゴシック" charset="-128"/>
              </a:rPr>
              <a:t>-</a:t>
            </a:r>
            <a:r>
              <a:rPr lang="en-GB" sz="1400" b="0" dirty="0" err="1">
                <a:ea typeface="ＭＳ Ｐゴシック" charset="-128"/>
                <a:cs typeface="ＭＳ Ｐゴシック" charset="-128"/>
              </a:rPr>
              <a:t>delayFlight</a:t>
            </a:r>
            <a:r>
              <a:rPr lang="en-GB" sz="1400" b="0" dirty="0">
                <a:ea typeface="ＭＳ Ｐゴシック" charset="-128"/>
                <a:cs typeface="ＭＳ Ｐゴシック" charset="-128"/>
              </a:rPr>
              <a:t> (</a:t>
            </a:r>
            <a:r>
              <a:rPr lang="en-GB" sz="1400" b="0" dirty="0" err="1">
                <a:ea typeface="ＭＳ Ｐゴシック" charset="-128"/>
                <a:cs typeface="ＭＳ Ｐゴシック" charset="-128"/>
              </a:rPr>
              <a:t>numberOfMinutes</a:t>
            </a:r>
            <a:r>
              <a:rPr lang="en-GB" sz="1400" b="0" dirty="0">
                <a:ea typeface="ＭＳ Ｐゴシック" charset="-128"/>
                <a:cs typeface="ＭＳ Ｐゴシック" charset="-128"/>
              </a:rPr>
              <a:t> : Integer) : Date</a:t>
            </a:r>
          </a:p>
          <a:p>
            <a:pPr algn="l">
              <a:defRPr/>
            </a:pPr>
            <a:r>
              <a:rPr lang="en-GB" sz="1400" b="0" dirty="0">
                <a:ea typeface="ＭＳ Ｐゴシック" charset="-128"/>
                <a:cs typeface="ＭＳ Ｐゴシック" charset="-128"/>
              </a:rPr>
              <a:t>+</a:t>
            </a:r>
            <a:r>
              <a:rPr lang="en-GB" sz="1400" b="0" dirty="0" err="1">
                <a:ea typeface="ＭＳ Ｐゴシック" charset="-128"/>
                <a:cs typeface="ＭＳ Ｐゴシック" charset="-128"/>
              </a:rPr>
              <a:t>getArrivalTime</a:t>
            </a:r>
            <a:r>
              <a:rPr lang="en-GB" sz="1400" b="0" dirty="0">
                <a:ea typeface="ＭＳ Ｐゴシック" charset="-128"/>
                <a:cs typeface="ＭＳ Ｐゴシック" charset="-128"/>
              </a:rPr>
              <a:t>() : Date</a:t>
            </a:r>
          </a:p>
        </p:txBody>
      </p:sp>
      <p:cxnSp>
        <p:nvCxnSpPr>
          <p:cNvPr id="11" name="Straight Arrow Connector 10"/>
          <p:cNvCxnSpPr>
            <a:cxnSpLocks noChangeShapeType="1"/>
            <a:stCxn id="20" idx="0"/>
          </p:cNvCxnSpPr>
          <p:nvPr/>
        </p:nvCxnSpPr>
        <p:spPr bwMode="auto">
          <a:xfrm flipV="1">
            <a:off x="1642413" y="3195236"/>
            <a:ext cx="1273403" cy="1017781"/>
          </a:xfrm>
          <a:prstGeom prst="straightConnector1">
            <a:avLst/>
          </a:prstGeom>
          <a:noFill/>
          <a:ln w="44450">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3" name="Straight Arrow Connector 12"/>
          <p:cNvCxnSpPr>
            <a:cxnSpLocks noChangeShapeType="1"/>
          </p:cNvCxnSpPr>
          <p:nvPr/>
        </p:nvCxnSpPr>
        <p:spPr bwMode="auto">
          <a:xfrm flipH="1">
            <a:off x="4753000" y="1790322"/>
            <a:ext cx="1828800" cy="1036718"/>
          </a:xfrm>
          <a:prstGeom prst="straightConnector1">
            <a:avLst/>
          </a:prstGeom>
          <a:noFill/>
          <a:ln w="44450">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3" name="TextBox 2">
            <a:extLst>
              <a:ext uri="{FF2B5EF4-FFF2-40B4-BE49-F238E27FC236}">
                <a16:creationId xmlns:a16="http://schemas.microsoft.com/office/drawing/2014/main" id="{3C535ACA-68FC-434E-82BB-7EC39D93A940}"/>
              </a:ext>
            </a:extLst>
          </p:cNvPr>
          <p:cNvSpPr txBox="1"/>
          <p:nvPr/>
        </p:nvSpPr>
        <p:spPr>
          <a:xfrm>
            <a:off x="107504" y="2008398"/>
            <a:ext cx="2409634" cy="430887"/>
          </a:xfrm>
          <a:prstGeom prst="rect">
            <a:avLst/>
          </a:prstGeom>
          <a:noFill/>
        </p:spPr>
        <p:txBody>
          <a:bodyPr wrap="none" rtlCol="0">
            <a:spAutoFit/>
          </a:bodyPr>
          <a:lstStyle/>
          <a:p>
            <a:r>
              <a:rPr lang="en-GB" dirty="0"/>
              <a:t>Public Attribute</a:t>
            </a:r>
          </a:p>
        </p:txBody>
      </p:sp>
      <p:sp>
        <p:nvSpPr>
          <p:cNvPr id="14" name="TextBox 13">
            <a:extLst>
              <a:ext uri="{FF2B5EF4-FFF2-40B4-BE49-F238E27FC236}">
                <a16:creationId xmlns:a16="http://schemas.microsoft.com/office/drawing/2014/main" id="{DBF977AF-4232-43D9-914D-908B99FC1836}"/>
              </a:ext>
            </a:extLst>
          </p:cNvPr>
          <p:cNvSpPr txBox="1"/>
          <p:nvPr/>
        </p:nvSpPr>
        <p:spPr>
          <a:xfrm>
            <a:off x="6290588" y="1392396"/>
            <a:ext cx="2555508" cy="430887"/>
          </a:xfrm>
          <a:prstGeom prst="rect">
            <a:avLst/>
          </a:prstGeom>
          <a:noFill/>
        </p:spPr>
        <p:txBody>
          <a:bodyPr wrap="none" rtlCol="0">
            <a:spAutoFit/>
          </a:bodyPr>
          <a:lstStyle/>
          <a:p>
            <a:r>
              <a:rPr lang="en-GB" dirty="0"/>
              <a:t>Private Attribute</a:t>
            </a:r>
          </a:p>
        </p:txBody>
      </p:sp>
      <p:cxnSp>
        <p:nvCxnSpPr>
          <p:cNvPr id="16" name="Straight Arrow Connector 15">
            <a:extLst>
              <a:ext uri="{FF2B5EF4-FFF2-40B4-BE49-F238E27FC236}">
                <a16:creationId xmlns:a16="http://schemas.microsoft.com/office/drawing/2014/main" id="{E2947B21-FF3B-4882-8391-1F9057CDCBFE}"/>
              </a:ext>
            </a:extLst>
          </p:cNvPr>
          <p:cNvCxnSpPr>
            <a:cxnSpLocks noChangeShapeType="1"/>
          </p:cNvCxnSpPr>
          <p:nvPr/>
        </p:nvCxnSpPr>
        <p:spPr bwMode="auto">
          <a:xfrm>
            <a:off x="1835696" y="2439285"/>
            <a:ext cx="936104" cy="189119"/>
          </a:xfrm>
          <a:prstGeom prst="straightConnector1">
            <a:avLst/>
          </a:prstGeom>
          <a:noFill/>
          <a:ln w="44450">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20" name="TextBox 19">
            <a:extLst>
              <a:ext uri="{FF2B5EF4-FFF2-40B4-BE49-F238E27FC236}">
                <a16:creationId xmlns:a16="http://schemas.microsoft.com/office/drawing/2014/main" id="{174324B8-B6E6-414C-8DE2-8E48345139EE}"/>
              </a:ext>
            </a:extLst>
          </p:cNvPr>
          <p:cNvSpPr txBox="1"/>
          <p:nvPr/>
        </p:nvSpPr>
        <p:spPr>
          <a:xfrm>
            <a:off x="179512" y="4213017"/>
            <a:ext cx="2925801" cy="430887"/>
          </a:xfrm>
          <a:prstGeom prst="rect">
            <a:avLst/>
          </a:prstGeom>
          <a:noFill/>
        </p:spPr>
        <p:txBody>
          <a:bodyPr wrap="none" rtlCol="0">
            <a:spAutoFit/>
          </a:bodyPr>
          <a:lstStyle/>
          <a:p>
            <a:r>
              <a:rPr lang="en-GB" dirty="0"/>
              <a:t>Protected Attribute</a:t>
            </a:r>
          </a:p>
        </p:txBody>
      </p:sp>
    </p:spTree>
    <p:extLst>
      <p:ext uri="{BB962C8B-B14F-4D97-AF65-F5344CB8AC3E}">
        <p14:creationId xmlns:p14="http://schemas.microsoft.com/office/powerpoint/2010/main" val="1350922317"/>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500" fill="hold"/>
                                        <p:tgtEl>
                                          <p:spTgt spid="7"/>
                                        </p:tgtEl>
                                        <p:attrNameLst>
                                          <p:attrName>fillcolor</p:attrName>
                                        </p:attrNameLst>
                                      </p:cBhvr>
                                      <p:to>
                                        <a:srgbClr val="0080FF"/>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ppt_x"/>
                                          </p:val>
                                        </p:tav>
                                        <p:tav tm="100000">
                                          <p:val>
                                            <p:strVal val="#ppt_x"/>
                                          </p:val>
                                        </p:tav>
                                      </p:tavLst>
                                    </p:anim>
                                    <p:anim calcmode="lin" valueType="num">
                                      <p:cBhvr additive="base">
                                        <p:cTn id="34" dur="500" fill="hold"/>
                                        <p:tgtEl>
                                          <p:spTgt spid="20"/>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59DB4-E39E-4446-8ED8-220F51F4648E}"/>
              </a:ext>
            </a:extLst>
          </p:cNvPr>
          <p:cNvSpPr>
            <a:spLocks noGrp="1"/>
          </p:cNvSpPr>
          <p:nvPr>
            <p:ph type="title"/>
          </p:nvPr>
        </p:nvSpPr>
        <p:spPr/>
        <p:txBody>
          <a:bodyPr/>
          <a:lstStyle/>
          <a:p>
            <a:r>
              <a:rPr lang="en-GB" dirty="0"/>
              <a:t>What have we learnt?</a:t>
            </a:r>
          </a:p>
        </p:txBody>
      </p:sp>
      <p:sp>
        <p:nvSpPr>
          <p:cNvPr id="3" name="Content Placeholder 2">
            <a:extLst>
              <a:ext uri="{FF2B5EF4-FFF2-40B4-BE49-F238E27FC236}">
                <a16:creationId xmlns:a16="http://schemas.microsoft.com/office/drawing/2014/main" id="{2A32BC0C-6A3D-467F-9115-5CDB289A0BD9}"/>
              </a:ext>
            </a:extLst>
          </p:cNvPr>
          <p:cNvSpPr>
            <a:spLocks noGrp="1"/>
          </p:cNvSpPr>
          <p:nvPr>
            <p:ph idx="1"/>
          </p:nvPr>
        </p:nvSpPr>
        <p:spPr/>
        <p:txBody>
          <a:bodyPr/>
          <a:lstStyle/>
          <a:p>
            <a:r>
              <a:rPr lang="en-GB" dirty="0"/>
              <a:t>Lecture 1 - Data, Information, Knowledge, Wisdom (DIKW) ; Information Systems and Data Management; Database management systems (DBMS); Information system Development</a:t>
            </a:r>
          </a:p>
        </p:txBody>
      </p:sp>
      <p:pic>
        <p:nvPicPr>
          <p:cNvPr id="6" name="Picture 5">
            <a:extLst>
              <a:ext uri="{FF2B5EF4-FFF2-40B4-BE49-F238E27FC236}">
                <a16:creationId xmlns:a16="http://schemas.microsoft.com/office/drawing/2014/main" id="{D5E463C0-36A0-43E3-86A4-66F2D97739DF}"/>
              </a:ext>
            </a:extLst>
          </p:cNvPr>
          <p:cNvPicPr>
            <a:picLocks noChangeAspect="1"/>
          </p:cNvPicPr>
          <p:nvPr/>
        </p:nvPicPr>
        <p:blipFill>
          <a:blip r:embed="rId2"/>
          <a:stretch>
            <a:fillRect/>
          </a:stretch>
        </p:blipFill>
        <p:spPr>
          <a:xfrm>
            <a:off x="2987824" y="3429000"/>
            <a:ext cx="3852316" cy="2889237"/>
          </a:xfrm>
          <a:prstGeom prst="rect">
            <a:avLst/>
          </a:prstGeom>
        </p:spPr>
      </p:pic>
    </p:spTree>
    <p:extLst>
      <p:ext uri="{BB962C8B-B14F-4D97-AF65-F5344CB8AC3E}">
        <p14:creationId xmlns:p14="http://schemas.microsoft.com/office/powerpoint/2010/main" val="25557514"/>
      </p:ext>
    </p:extLst>
  </p:cSld>
  <p:clrMapOvr>
    <a:masterClrMapping/>
  </p:clrMapOvr>
  <p:transition spd="slow">
    <p:zoom dir="in"/>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 Directionality</a:t>
            </a:r>
          </a:p>
        </p:txBody>
      </p:sp>
      <p:sp>
        <p:nvSpPr>
          <p:cNvPr id="3" name="Content Placeholder 2"/>
          <p:cNvSpPr>
            <a:spLocks noGrp="1"/>
          </p:cNvSpPr>
          <p:nvPr>
            <p:ph idx="1"/>
          </p:nvPr>
        </p:nvSpPr>
        <p:spPr/>
        <p:txBody>
          <a:bodyPr/>
          <a:lstStyle/>
          <a:p>
            <a:r>
              <a:rPr lang="en-US" dirty="0">
                <a:ea typeface="ＭＳ Ｐゴシック" charset="0"/>
              </a:rPr>
              <a:t>Each parameter in an operation (method) may be denoted as </a:t>
            </a:r>
            <a:r>
              <a:rPr lang="en-US" b="1" dirty="0">
                <a:ea typeface="ＭＳ Ｐゴシック" charset="0"/>
              </a:rPr>
              <a:t>in</a:t>
            </a:r>
            <a:r>
              <a:rPr lang="en-US" dirty="0">
                <a:ea typeface="ＭＳ Ｐゴシック" charset="0"/>
              </a:rPr>
              <a:t>, </a:t>
            </a:r>
            <a:r>
              <a:rPr lang="en-US" b="1" dirty="0">
                <a:ea typeface="ＭＳ Ｐゴシック" charset="0"/>
              </a:rPr>
              <a:t>out</a:t>
            </a:r>
            <a:r>
              <a:rPr lang="en-US" dirty="0">
                <a:ea typeface="ＭＳ Ｐゴシック" charset="0"/>
              </a:rPr>
              <a:t> or </a:t>
            </a:r>
            <a:r>
              <a:rPr lang="en-US" b="1" dirty="0" err="1">
                <a:ea typeface="ＭＳ Ｐゴシック" charset="0"/>
              </a:rPr>
              <a:t>inout</a:t>
            </a:r>
            <a:endParaRPr lang="en-US" dirty="0">
              <a:ea typeface="ＭＳ Ｐゴシック" charset="0"/>
            </a:endParaRPr>
          </a:p>
          <a:p>
            <a:r>
              <a:rPr lang="en-US" dirty="0">
                <a:ea typeface="ＭＳ Ｐゴシック" charset="0"/>
              </a:rPr>
              <a:t>This specifies its </a:t>
            </a:r>
            <a:r>
              <a:rPr lang="en-US" b="1" dirty="0">
                <a:ea typeface="ＭＳ Ｐゴシック" charset="0"/>
              </a:rPr>
              <a:t>direction with respect to the caller</a:t>
            </a:r>
            <a:r>
              <a:rPr lang="en-US" dirty="0">
                <a:ea typeface="ＭＳ Ｐゴシック" charset="0"/>
              </a:rPr>
              <a:t>.</a:t>
            </a:r>
          </a:p>
          <a:p>
            <a:r>
              <a:rPr lang="en-US" dirty="0">
                <a:ea typeface="ＭＳ Ｐゴシック" charset="0"/>
              </a:rPr>
              <a:t>This directionality is shown before the parameter name.</a:t>
            </a:r>
            <a:endParaRPr lang="en-GB" dirty="0">
              <a:ea typeface="ＭＳ Ｐゴシック" charset="0"/>
            </a:endParaRPr>
          </a:p>
          <a:p>
            <a:endParaRPr lang="en-US" dirty="0"/>
          </a:p>
        </p:txBody>
      </p:sp>
    </p:spTree>
    <p:extLst>
      <p:ext uri="{BB962C8B-B14F-4D97-AF65-F5344CB8AC3E}">
        <p14:creationId xmlns:p14="http://schemas.microsoft.com/office/powerpoint/2010/main" val="2027364494"/>
      </p:ext>
    </p:extLst>
  </p:cSld>
  <p:clrMapOvr>
    <a:masterClrMapping/>
  </p:clrMapOvr>
  <p:transition spd="slow">
    <p:zoom dir="in"/>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 Directionality</a:t>
            </a:r>
          </a:p>
        </p:txBody>
      </p:sp>
      <p:sp>
        <p:nvSpPr>
          <p:cNvPr id="3" name="Content Placeholder 2"/>
          <p:cNvSpPr>
            <a:spLocks noGrp="1"/>
          </p:cNvSpPr>
          <p:nvPr>
            <p:ph idx="1"/>
          </p:nvPr>
        </p:nvSpPr>
        <p:spPr/>
        <p:txBody>
          <a:bodyPr/>
          <a:lstStyle/>
          <a:p>
            <a:pPr>
              <a:buFontTx/>
              <a:buNone/>
            </a:pPr>
            <a:r>
              <a:rPr lang="en-US" b="1" dirty="0">
                <a:ea typeface="ＭＳ Ｐゴシック" charset="0"/>
              </a:rPr>
              <a:t>in</a:t>
            </a:r>
            <a:r>
              <a:rPr lang="en-US" dirty="0">
                <a:ea typeface="ＭＳ Ｐゴシック" charset="0"/>
              </a:rPr>
              <a:t> parameters are set by the caller and passed to the function, but remain unchanged</a:t>
            </a:r>
            <a:br>
              <a:rPr lang="en-US" dirty="0">
                <a:ea typeface="ＭＳ Ｐゴシック" charset="0"/>
              </a:rPr>
            </a:br>
            <a:endParaRPr lang="en-US" dirty="0">
              <a:ea typeface="ＭＳ Ｐゴシック" charset="0"/>
            </a:endParaRPr>
          </a:p>
          <a:p>
            <a:pPr>
              <a:buFontTx/>
              <a:buNone/>
            </a:pPr>
            <a:r>
              <a:rPr lang="en-US" b="1" dirty="0">
                <a:ea typeface="ＭＳ Ｐゴシック" charset="0"/>
              </a:rPr>
              <a:t>input</a:t>
            </a:r>
            <a:r>
              <a:rPr lang="en-US" dirty="0">
                <a:ea typeface="ＭＳ Ｐゴシック" charset="0"/>
              </a:rPr>
              <a:t> parameters are set by the caller and passed to the operation. They are then possibly modified passed back out</a:t>
            </a:r>
            <a:br>
              <a:rPr lang="en-US" dirty="0">
                <a:ea typeface="ＭＳ Ｐゴシック" charset="0"/>
              </a:rPr>
            </a:br>
            <a:endParaRPr lang="en-US" dirty="0">
              <a:ea typeface="ＭＳ Ｐゴシック" charset="0"/>
            </a:endParaRPr>
          </a:p>
          <a:p>
            <a:pPr>
              <a:buFontTx/>
              <a:buNone/>
            </a:pPr>
            <a:r>
              <a:rPr lang="en-US" b="1" dirty="0">
                <a:ea typeface="ＭＳ Ｐゴシック" charset="0"/>
              </a:rPr>
              <a:t>out</a:t>
            </a:r>
            <a:r>
              <a:rPr lang="en-US" dirty="0">
                <a:ea typeface="ＭＳ Ｐゴシック" charset="0"/>
              </a:rPr>
              <a:t> parameters are not set by the caller but are modified and passed back out</a:t>
            </a:r>
            <a:endParaRPr lang="en-GB" dirty="0">
              <a:ea typeface="ＭＳ Ｐゴシック" charset="0"/>
            </a:endParaRPr>
          </a:p>
          <a:p>
            <a:endParaRPr lang="en-US" dirty="0"/>
          </a:p>
        </p:txBody>
      </p:sp>
    </p:spTree>
    <p:extLst>
      <p:ext uri="{BB962C8B-B14F-4D97-AF65-F5344CB8AC3E}">
        <p14:creationId xmlns:p14="http://schemas.microsoft.com/office/powerpoint/2010/main" val="2292692246"/>
      </p:ext>
    </p:extLst>
  </p:cSld>
  <p:clrMapOvr>
    <a:masterClrMapping/>
  </p:clrMapOvr>
  <p:transition spd="slow">
    <p:zoom dir="in"/>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 Directionality</a:t>
            </a:r>
          </a:p>
        </p:txBody>
      </p:sp>
      <p:grpSp>
        <p:nvGrpSpPr>
          <p:cNvPr id="5" name="Group 3"/>
          <p:cNvGrpSpPr/>
          <p:nvPr/>
        </p:nvGrpSpPr>
        <p:grpSpPr>
          <a:xfrm>
            <a:off x="5109084" y="2374291"/>
            <a:ext cx="3962400" cy="2209800"/>
            <a:chOff x="0" y="2209800"/>
            <a:chExt cx="3962400" cy="2209800"/>
          </a:xfrm>
          <a:effectLst>
            <a:outerShdw blurRad="50800" dist="38100" dir="2700000">
              <a:srgbClr val="000000">
                <a:alpha val="43000"/>
              </a:srgbClr>
            </a:outerShdw>
          </a:effectLst>
        </p:grpSpPr>
        <p:sp>
          <p:nvSpPr>
            <p:cNvPr id="6" name="Rectangle 5"/>
            <p:cNvSpPr/>
            <p:nvPr/>
          </p:nvSpPr>
          <p:spPr bwMode="auto">
            <a:xfrm>
              <a:off x="0" y="2209800"/>
              <a:ext cx="3962400" cy="381000"/>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defRPr/>
              </a:pPr>
              <a:r>
                <a:rPr lang="en-GB" sz="1800" b="0" dirty="0" err="1">
                  <a:ea typeface="ＭＳ Ｐゴシック" charset="-128"/>
                  <a:cs typeface="ＭＳ Ｐゴシック" charset="-128"/>
                </a:rPr>
                <a:t>MyExampleClass</a:t>
              </a:r>
              <a:endParaRPr lang="en-GB" sz="1800" b="0" dirty="0">
                <a:ea typeface="ＭＳ Ｐゴシック" charset="-128"/>
                <a:cs typeface="ＭＳ Ｐゴシック" charset="-128"/>
              </a:endParaRPr>
            </a:p>
          </p:txBody>
        </p:sp>
        <p:sp>
          <p:nvSpPr>
            <p:cNvPr id="7" name="Rectangle 6"/>
            <p:cNvSpPr/>
            <p:nvPr/>
          </p:nvSpPr>
          <p:spPr bwMode="auto">
            <a:xfrm>
              <a:off x="0" y="2590800"/>
              <a:ext cx="3962400" cy="914400"/>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r>
                <a:rPr lang="en-GB" sz="1400" b="0" dirty="0">
                  <a:ea typeface="ＭＳ Ｐゴシック" charset="-128"/>
                  <a:cs typeface="ＭＳ Ｐゴシック" charset="-128"/>
                </a:rPr>
                <a:t>attr1 : Integer</a:t>
              </a:r>
            </a:p>
            <a:p>
              <a:pPr algn="l">
                <a:defRPr/>
              </a:pPr>
              <a:r>
                <a:rPr lang="en-GB" sz="1400" b="0" dirty="0">
                  <a:ea typeface="ＭＳ Ｐゴシック" charset="-128"/>
                  <a:cs typeface="ＭＳ Ｐゴシック" charset="-128"/>
                </a:rPr>
                <a:t>attr2 : String</a:t>
              </a:r>
            </a:p>
            <a:p>
              <a:pPr algn="l">
                <a:defRPr/>
              </a:pPr>
              <a:r>
                <a:rPr lang="en-GB" sz="1400" b="0" dirty="0">
                  <a:ea typeface="ＭＳ Ｐゴシック" charset="-128"/>
                  <a:cs typeface="ＭＳ Ｐゴシック" charset="-128"/>
                </a:rPr>
                <a:t>attr3 : Date</a:t>
              </a:r>
            </a:p>
          </p:txBody>
        </p:sp>
        <p:sp>
          <p:nvSpPr>
            <p:cNvPr id="8" name="Rectangle 7"/>
            <p:cNvSpPr/>
            <p:nvPr/>
          </p:nvSpPr>
          <p:spPr bwMode="auto">
            <a:xfrm>
              <a:off x="0" y="3505200"/>
              <a:ext cx="3962400" cy="914400"/>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r>
                <a:rPr lang="en-GB" sz="1400" b="0" dirty="0">
                  <a:ea typeface="ＭＳ Ｐゴシック" charset="-128"/>
                  <a:cs typeface="ＭＳ Ｐゴシック" charset="-128"/>
                </a:rPr>
                <a:t>op1 (in par1 : Integer, out par2 : String) : Date</a:t>
              </a:r>
            </a:p>
            <a:p>
              <a:pPr algn="l">
                <a:defRPr/>
              </a:pPr>
              <a:r>
                <a:rPr lang="en-GB" sz="1400" b="0" dirty="0">
                  <a:ea typeface="ＭＳ Ｐゴシック" charset="-128"/>
                  <a:cs typeface="ＭＳ Ｐゴシック" charset="-128"/>
                </a:rPr>
                <a:t>op2 (input par3 : Integer) </a:t>
              </a:r>
            </a:p>
          </p:txBody>
        </p:sp>
      </p:grpSp>
      <p:sp>
        <p:nvSpPr>
          <p:cNvPr id="9" name="TextBox 8"/>
          <p:cNvSpPr txBox="1">
            <a:spLocks noChangeArrowheads="1"/>
          </p:cNvSpPr>
          <p:nvPr/>
        </p:nvSpPr>
        <p:spPr bwMode="auto">
          <a:xfrm>
            <a:off x="107504" y="1335878"/>
            <a:ext cx="8856984" cy="769441"/>
          </a:xfrm>
          <a:prstGeom prst="rect">
            <a:avLst/>
          </a:prstGeom>
          <a:solidFill>
            <a:srgbClr val="FFFF00">
              <a:alpha val="74901"/>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dirty="0"/>
              <a:t>Calling class must set par1 and pass to op1, and it remain unchanged by op1. </a:t>
            </a:r>
          </a:p>
        </p:txBody>
      </p:sp>
      <p:cxnSp>
        <p:nvCxnSpPr>
          <p:cNvPr id="10" name="Straight Arrow Connector 9"/>
          <p:cNvCxnSpPr>
            <a:cxnSpLocks noChangeShapeType="1"/>
            <a:stCxn id="9" idx="2"/>
          </p:cNvCxnSpPr>
          <p:nvPr/>
        </p:nvCxnSpPr>
        <p:spPr bwMode="auto">
          <a:xfrm>
            <a:off x="4535996" y="2105319"/>
            <a:ext cx="1438908" cy="1856844"/>
          </a:xfrm>
          <a:prstGeom prst="straightConnector1">
            <a:avLst/>
          </a:prstGeom>
          <a:noFill/>
          <a:ln w="44450">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11" name="TextBox 10"/>
          <p:cNvSpPr txBox="1">
            <a:spLocks noChangeArrowheads="1"/>
          </p:cNvSpPr>
          <p:nvPr/>
        </p:nvSpPr>
        <p:spPr bwMode="auto">
          <a:xfrm>
            <a:off x="72516" y="4963305"/>
            <a:ext cx="6408712" cy="1446213"/>
          </a:xfrm>
          <a:prstGeom prst="rect">
            <a:avLst/>
          </a:prstGeom>
          <a:solidFill>
            <a:srgbClr val="FFFF00">
              <a:alpha val="74901"/>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dirty="0"/>
              <a:t>par3 must be set by calling class,</a:t>
            </a:r>
          </a:p>
          <a:p>
            <a:r>
              <a:rPr lang="en-GB" dirty="0"/>
              <a:t>but is modified by op2.</a:t>
            </a:r>
          </a:p>
          <a:p>
            <a:r>
              <a:rPr lang="en-GB" dirty="0"/>
              <a:t>op2 does not have any other return value (but could have)!</a:t>
            </a:r>
          </a:p>
        </p:txBody>
      </p:sp>
      <p:cxnSp>
        <p:nvCxnSpPr>
          <p:cNvPr id="12" name="Straight Arrow Connector 11"/>
          <p:cNvCxnSpPr>
            <a:cxnSpLocks noChangeShapeType="1"/>
            <a:stCxn id="11" idx="0"/>
          </p:cNvCxnSpPr>
          <p:nvPr/>
        </p:nvCxnSpPr>
        <p:spPr bwMode="auto">
          <a:xfrm flipV="1">
            <a:off x="3276872" y="4367794"/>
            <a:ext cx="2663044" cy="595511"/>
          </a:xfrm>
          <a:prstGeom prst="straightConnector1">
            <a:avLst/>
          </a:prstGeom>
          <a:noFill/>
          <a:ln w="44450">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18" name="TextBox 17">
            <a:extLst>
              <a:ext uri="{FF2B5EF4-FFF2-40B4-BE49-F238E27FC236}">
                <a16:creationId xmlns:a16="http://schemas.microsoft.com/office/drawing/2014/main" id="{52E90C99-4787-44EC-BD1D-9A972730C36E}"/>
              </a:ext>
            </a:extLst>
          </p:cNvPr>
          <p:cNvSpPr txBox="1"/>
          <p:nvPr/>
        </p:nvSpPr>
        <p:spPr>
          <a:xfrm>
            <a:off x="107504" y="2721571"/>
            <a:ext cx="4582048" cy="1107996"/>
          </a:xfrm>
          <a:prstGeom prst="rect">
            <a:avLst/>
          </a:prstGeom>
          <a:solidFill>
            <a:srgbClr val="FFFF00"/>
          </a:solidFill>
        </p:spPr>
        <p:txBody>
          <a:bodyPr wrap="square">
            <a:spAutoFit/>
          </a:bodyPr>
          <a:lstStyle/>
          <a:p>
            <a:r>
              <a:rPr lang="en-GB" dirty="0"/>
              <a:t>par2 should be set within op1 method and is returned</a:t>
            </a:r>
          </a:p>
          <a:p>
            <a:r>
              <a:rPr lang="en-GB" dirty="0"/>
              <a:t>to calling class. </a:t>
            </a:r>
          </a:p>
        </p:txBody>
      </p:sp>
      <p:cxnSp>
        <p:nvCxnSpPr>
          <p:cNvPr id="19" name="Straight Arrow Connector 18">
            <a:extLst>
              <a:ext uri="{FF2B5EF4-FFF2-40B4-BE49-F238E27FC236}">
                <a16:creationId xmlns:a16="http://schemas.microsoft.com/office/drawing/2014/main" id="{0870371B-61B4-4F5B-BA51-D12E6105D50F}"/>
              </a:ext>
            </a:extLst>
          </p:cNvPr>
          <p:cNvCxnSpPr>
            <a:cxnSpLocks noChangeShapeType="1"/>
          </p:cNvCxnSpPr>
          <p:nvPr/>
        </p:nvCxnSpPr>
        <p:spPr bwMode="auto">
          <a:xfrm>
            <a:off x="4689552" y="3256753"/>
            <a:ext cx="2643676" cy="687238"/>
          </a:xfrm>
          <a:prstGeom prst="straightConnector1">
            <a:avLst/>
          </a:prstGeom>
          <a:noFill/>
          <a:ln w="44450">
            <a:solidFill>
              <a:schemeClr val="tx1"/>
            </a:solidFill>
            <a:round/>
            <a:headEnd/>
            <a:tailEnd type="arrow" w="med" len="me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3775389847"/>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ppt_x"/>
                                          </p:val>
                                        </p:tav>
                                        <p:tav tm="100000">
                                          <p:val>
                                            <p:strVal val="#ppt_x"/>
                                          </p:val>
                                        </p:tav>
                                      </p:tavLst>
                                    </p:anim>
                                    <p:anim calcmode="lin" valueType="num">
                                      <p:cBhvr additive="base">
                                        <p:cTn id="2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A19B98-B6F5-4B6F-8D0C-0F6CCCABB186}"/>
              </a:ext>
            </a:extLst>
          </p:cNvPr>
          <p:cNvSpPr>
            <a:spLocks noGrp="1"/>
          </p:cNvSpPr>
          <p:nvPr>
            <p:ph type="title"/>
          </p:nvPr>
        </p:nvSpPr>
        <p:spPr/>
        <p:txBody>
          <a:bodyPr/>
          <a:lstStyle/>
          <a:p>
            <a:r>
              <a:rPr lang="en-GB" dirty="0"/>
              <a:t>Relationships between classes</a:t>
            </a:r>
          </a:p>
        </p:txBody>
      </p:sp>
      <p:sp>
        <p:nvSpPr>
          <p:cNvPr id="5" name="Text Placeholder 4">
            <a:extLst>
              <a:ext uri="{FF2B5EF4-FFF2-40B4-BE49-F238E27FC236}">
                <a16:creationId xmlns:a16="http://schemas.microsoft.com/office/drawing/2014/main" id="{5F691390-6450-4B95-B1D8-E632F967757D}"/>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076653064"/>
      </p:ext>
    </p:extLst>
  </p:cSld>
  <p:clrMapOvr>
    <a:masterClrMapping/>
  </p:clrMapOvr>
  <p:transition spd="slow">
    <p:zoom dir="in"/>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2E9D01-15B8-4D19-BA6A-843B401F722A}"/>
              </a:ext>
            </a:extLst>
          </p:cNvPr>
          <p:cNvSpPr>
            <a:spLocks noGrp="1"/>
          </p:cNvSpPr>
          <p:nvPr>
            <p:ph type="title"/>
          </p:nvPr>
        </p:nvSpPr>
        <p:spPr>
          <a:xfrm>
            <a:off x="1013868" y="548680"/>
            <a:ext cx="8136904" cy="685800"/>
          </a:xfrm>
        </p:spPr>
        <p:txBody>
          <a:bodyPr/>
          <a:lstStyle/>
          <a:p>
            <a:r>
              <a:rPr lang="en-GB" dirty="0"/>
              <a:t>Relationships between classes in UML</a:t>
            </a:r>
          </a:p>
        </p:txBody>
      </p:sp>
      <p:pic>
        <p:nvPicPr>
          <p:cNvPr id="5" name="Picture 4">
            <a:extLst>
              <a:ext uri="{FF2B5EF4-FFF2-40B4-BE49-F238E27FC236}">
                <a16:creationId xmlns:a16="http://schemas.microsoft.com/office/drawing/2014/main" id="{28F9E871-22A4-49BA-8DB1-7384F3458FF7}"/>
              </a:ext>
            </a:extLst>
          </p:cNvPr>
          <p:cNvPicPr>
            <a:picLocks noChangeAspect="1"/>
          </p:cNvPicPr>
          <p:nvPr/>
        </p:nvPicPr>
        <p:blipFill>
          <a:blip r:embed="rId2"/>
          <a:stretch>
            <a:fillRect/>
          </a:stretch>
        </p:blipFill>
        <p:spPr>
          <a:xfrm>
            <a:off x="2172316" y="1811267"/>
            <a:ext cx="4799368" cy="4432358"/>
          </a:xfrm>
          <a:prstGeom prst="rect">
            <a:avLst/>
          </a:prstGeom>
        </p:spPr>
      </p:pic>
    </p:spTree>
    <p:extLst>
      <p:ext uri="{BB962C8B-B14F-4D97-AF65-F5344CB8AC3E}">
        <p14:creationId xmlns:p14="http://schemas.microsoft.com/office/powerpoint/2010/main" val="1930393385"/>
      </p:ext>
    </p:extLst>
  </p:cSld>
  <p:clrMapOvr>
    <a:masterClrMapping/>
  </p:clrMapOvr>
  <p:transition spd="slow">
    <p:zoom dir="in"/>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a:xfrm>
            <a:off x="421160" y="1268760"/>
            <a:ext cx="8424936" cy="4680520"/>
          </a:xfrm>
        </p:spPr>
        <p:txBody>
          <a:bodyPr/>
          <a:lstStyle/>
          <a:p>
            <a:r>
              <a:rPr lang="en-GB" dirty="0">
                <a:ea typeface="ＭＳ Ｐゴシック" charset="0"/>
              </a:rPr>
              <a:t>Inheritance shows a </a:t>
            </a:r>
            <a:r>
              <a:rPr lang="en-GB" b="1" dirty="0">
                <a:ea typeface="ＭＳ Ｐゴシック" charset="0"/>
              </a:rPr>
              <a:t>taxonomic relationship </a:t>
            </a:r>
            <a:r>
              <a:rPr lang="en-GB" dirty="0">
                <a:ea typeface="ＭＳ Ｐゴシック" charset="0"/>
              </a:rPr>
              <a:t>between a more general class and a more specific class. The specific class inherits the features of the more general class.</a:t>
            </a:r>
          </a:p>
          <a:p>
            <a:r>
              <a:rPr lang="en-US" b="1" dirty="0">
                <a:ea typeface="ＭＳ Ｐゴシック" charset="0"/>
              </a:rPr>
              <a:t>Inheritance</a:t>
            </a:r>
            <a:r>
              <a:rPr lang="en-US" dirty="0">
                <a:ea typeface="ＭＳ Ｐゴシック" charset="0"/>
              </a:rPr>
              <a:t> also refers to the ability of one class to </a:t>
            </a:r>
            <a:r>
              <a:rPr lang="en-US" b="1" dirty="0">
                <a:ea typeface="ＭＳ Ｐゴシック" charset="0"/>
              </a:rPr>
              <a:t>inherit the identical functionality</a:t>
            </a:r>
            <a:r>
              <a:rPr lang="en-US" dirty="0">
                <a:ea typeface="ＭＳ Ｐゴシック" charset="0"/>
              </a:rPr>
              <a:t> of another class and then </a:t>
            </a:r>
            <a:r>
              <a:rPr lang="en-US" b="1" dirty="0">
                <a:ea typeface="ＭＳ Ｐゴシック" charset="0"/>
              </a:rPr>
              <a:t>add new functionality of its own</a:t>
            </a:r>
            <a:endParaRPr lang="en-US" dirty="0">
              <a:ea typeface="ＭＳ Ｐゴシック" charset="0"/>
            </a:endParaRPr>
          </a:p>
          <a:p>
            <a:r>
              <a:rPr lang="en-US" dirty="0">
                <a:ea typeface="ＭＳ Ｐゴシック" charset="0"/>
              </a:rPr>
              <a:t>To model inheritance on a class diagram, a </a:t>
            </a:r>
            <a:r>
              <a:rPr lang="en-US" b="1" dirty="0">
                <a:ea typeface="ＭＳ Ｐゴシック" charset="0"/>
              </a:rPr>
              <a:t>solid line </a:t>
            </a:r>
            <a:r>
              <a:rPr lang="en-US" dirty="0">
                <a:ea typeface="ＭＳ Ｐゴシック" charset="0"/>
              </a:rPr>
              <a:t>is drawn </a:t>
            </a:r>
            <a:r>
              <a:rPr lang="en-US" b="1" dirty="0">
                <a:ea typeface="ＭＳ Ｐゴシック" charset="0"/>
              </a:rPr>
              <a:t>from the child class </a:t>
            </a:r>
            <a:r>
              <a:rPr lang="en-US" dirty="0">
                <a:ea typeface="ＭＳ Ｐゴシック" charset="0"/>
              </a:rPr>
              <a:t>(the class inheriting the behavior) with a </a:t>
            </a:r>
            <a:r>
              <a:rPr lang="en-US" b="1" dirty="0">
                <a:ea typeface="ＭＳ Ｐゴシック" charset="0"/>
              </a:rPr>
              <a:t>closed, unfilled arrowhead</a:t>
            </a:r>
            <a:r>
              <a:rPr lang="en-US" dirty="0">
                <a:ea typeface="ＭＳ Ｐゴシック" charset="0"/>
              </a:rPr>
              <a:t> (or triangle) </a:t>
            </a:r>
            <a:r>
              <a:rPr lang="en-US" b="1" dirty="0">
                <a:ea typeface="ＭＳ Ｐゴシック" charset="0"/>
              </a:rPr>
              <a:t>pointing to the super class</a:t>
            </a:r>
          </a:p>
          <a:p>
            <a:endParaRPr lang="en-US" dirty="0"/>
          </a:p>
        </p:txBody>
      </p:sp>
    </p:spTree>
    <p:extLst>
      <p:ext uri="{BB962C8B-B14F-4D97-AF65-F5344CB8AC3E}">
        <p14:creationId xmlns:p14="http://schemas.microsoft.com/office/powerpoint/2010/main" val="1181967469"/>
      </p:ext>
    </p:extLst>
  </p:cSld>
  <p:clrMapOvr>
    <a:masterClrMapping/>
  </p:clrMapOvr>
  <p:transition spd="slow">
    <p:zoom dir="in"/>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Example</a:t>
            </a:r>
          </a:p>
        </p:txBody>
      </p:sp>
      <p:sp>
        <p:nvSpPr>
          <p:cNvPr id="5" name="Content Placeholder 5"/>
          <p:cNvSpPr txBox="1">
            <a:spLocks/>
          </p:cNvSpPr>
          <p:nvPr/>
        </p:nvSpPr>
        <p:spPr>
          <a:xfrm>
            <a:off x="4956855" y="1368550"/>
            <a:ext cx="4047499" cy="3988942"/>
          </a:xfrm>
          <a:prstGeom prst="rect">
            <a:avLst/>
          </a:prstGeom>
        </p:spPr>
        <p:txBody>
          <a:bodyPr>
            <a:normAutofit/>
          </a:bodyPr>
          <a:lstStyle>
            <a:lvl1pPr marL="385763" indent="-385763" algn="l" rtl="0" eaLnBrk="0" fontAlgn="base" hangingPunct="0">
              <a:spcBef>
                <a:spcPct val="20000"/>
              </a:spcBef>
              <a:spcAft>
                <a:spcPct val="0"/>
              </a:spcAft>
              <a:buClr>
                <a:srgbClr val="CC0000"/>
              </a:buClr>
              <a:buChar char="•"/>
              <a:defRPr sz="2800" b="0" i="0">
                <a:solidFill>
                  <a:srgbClr val="003366"/>
                </a:solidFill>
                <a:latin typeface="+mn-lt"/>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400" b="0" i="0">
                <a:solidFill>
                  <a:srgbClr val="003366"/>
                </a:solidFill>
                <a:latin typeface="+mn-lt"/>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2000">
                <a:solidFill>
                  <a:schemeClr val="tx1"/>
                </a:solidFill>
                <a:latin typeface="+mn-lt"/>
                <a:ea typeface="MS PGothic" charset="0"/>
                <a:cs typeface="MS PGothic" charset="0"/>
              </a:defRPr>
            </a:lvl3pPr>
            <a:lvl4pPr marL="2632075" indent="-228600" algn="l" rtl="0" eaLnBrk="0" fontAlgn="base" hangingPunct="0">
              <a:spcBef>
                <a:spcPct val="20000"/>
              </a:spcBef>
              <a:spcAft>
                <a:spcPct val="0"/>
              </a:spcAft>
              <a:buSzPct val="50000"/>
              <a:buFontTx/>
              <a:buChar char="–"/>
              <a:defRPr sz="1800" b="0" i="0" baseline="0">
                <a:solidFill>
                  <a:schemeClr val="tx1"/>
                </a:solidFill>
                <a:latin typeface="+mn-lt"/>
                <a:ea typeface="MS PGothic" charset="0"/>
                <a:cs typeface="MS PGothic" charset="0"/>
              </a:defRPr>
            </a:lvl4pPr>
            <a:lvl5pPr marL="3051175" indent="-228600" algn="l" rtl="0" eaLnBrk="0" fontAlgn="base" hangingPunct="0">
              <a:spcBef>
                <a:spcPct val="20000"/>
              </a:spcBef>
              <a:spcAft>
                <a:spcPct val="0"/>
              </a:spcAft>
              <a:buChar char="»"/>
              <a:defRPr sz="1600" b="0" i="0">
                <a:solidFill>
                  <a:schemeClr val="tx1"/>
                </a:solidFill>
                <a:latin typeface="+mn-lt"/>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a:lstStyle>
          <a:p>
            <a:pPr>
              <a:lnSpc>
                <a:spcPct val="80000"/>
              </a:lnSpc>
            </a:pPr>
            <a:r>
              <a:rPr lang="en-US" sz="2400" dirty="0">
                <a:ea typeface="ＭＳ Ｐゴシック" charset="0"/>
              </a:rPr>
              <a:t>Types of bank accounts</a:t>
            </a:r>
          </a:p>
          <a:p>
            <a:pPr>
              <a:lnSpc>
                <a:spcPct val="80000"/>
              </a:lnSpc>
            </a:pPr>
            <a:r>
              <a:rPr lang="en-US" sz="2400" dirty="0" err="1">
                <a:ea typeface="ＭＳ Ｐゴシック" charset="0"/>
              </a:rPr>
              <a:t>CheckingAccount</a:t>
            </a:r>
            <a:r>
              <a:rPr lang="en-US" sz="2400" dirty="0">
                <a:ea typeface="ＭＳ Ｐゴシック" charset="0"/>
              </a:rPr>
              <a:t> and </a:t>
            </a:r>
            <a:r>
              <a:rPr lang="en-US" sz="2400" dirty="0" err="1">
                <a:ea typeface="ＭＳ Ｐゴシック" charset="0"/>
              </a:rPr>
              <a:t>SavingsAccount</a:t>
            </a:r>
            <a:r>
              <a:rPr lang="en-US" sz="2400" dirty="0">
                <a:ea typeface="ＭＳ Ｐゴシック" charset="0"/>
              </a:rPr>
              <a:t> classes </a:t>
            </a:r>
            <a:r>
              <a:rPr lang="en-US" sz="2400" b="1" dirty="0">
                <a:ea typeface="ＭＳ Ｐゴシック" charset="0"/>
              </a:rPr>
              <a:t>inherit</a:t>
            </a:r>
            <a:r>
              <a:rPr lang="en-US" sz="2400" dirty="0">
                <a:ea typeface="ＭＳ Ｐゴシック" charset="0"/>
              </a:rPr>
              <a:t> </a:t>
            </a:r>
            <a:r>
              <a:rPr lang="ja-JP" altLang="en-US" sz="2400" dirty="0">
                <a:ea typeface="ＭＳ Ｐゴシック" charset="0"/>
              </a:rPr>
              <a:t>‘</a:t>
            </a:r>
            <a:r>
              <a:rPr lang="en-US" sz="2400" dirty="0">
                <a:ea typeface="ＭＳ Ｐゴシック" charset="0"/>
              </a:rPr>
              <a:t>owner</a:t>
            </a:r>
            <a:r>
              <a:rPr lang="ja-JP" altLang="en-US" sz="2400" dirty="0">
                <a:ea typeface="ＭＳ Ｐゴシック" charset="0"/>
              </a:rPr>
              <a:t>’</a:t>
            </a:r>
            <a:r>
              <a:rPr lang="en-US" sz="2400" dirty="0">
                <a:ea typeface="ＭＳ Ｐゴシック" charset="0"/>
              </a:rPr>
              <a:t>, </a:t>
            </a:r>
            <a:r>
              <a:rPr lang="ja-JP" altLang="en-US" sz="2400" dirty="0">
                <a:ea typeface="ＭＳ Ｐゴシック" charset="0"/>
              </a:rPr>
              <a:t>‘</a:t>
            </a:r>
            <a:r>
              <a:rPr lang="en-US" sz="2400" dirty="0">
                <a:ea typeface="ＭＳ Ｐゴシック" charset="0"/>
              </a:rPr>
              <a:t>balance</a:t>
            </a:r>
            <a:r>
              <a:rPr lang="ja-JP" altLang="en-US" sz="2400" dirty="0">
                <a:ea typeface="ＭＳ Ｐゴシック" charset="0"/>
              </a:rPr>
              <a:t>’</a:t>
            </a:r>
            <a:r>
              <a:rPr lang="en-US" sz="2400" dirty="0">
                <a:ea typeface="ＭＳ Ｐゴシック" charset="0"/>
              </a:rPr>
              <a:t> and </a:t>
            </a:r>
            <a:r>
              <a:rPr lang="ja-JP" altLang="en-US" sz="2400" dirty="0">
                <a:ea typeface="ＭＳ Ｐゴシック" charset="0"/>
              </a:rPr>
              <a:t>‘</a:t>
            </a:r>
            <a:r>
              <a:rPr lang="en-US" sz="2400" dirty="0">
                <a:ea typeface="ＭＳ Ｐゴシック" charset="0"/>
              </a:rPr>
              <a:t>deposit</a:t>
            </a:r>
            <a:r>
              <a:rPr lang="ja-JP" altLang="en-US" sz="2400" dirty="0">
                <a:ea typeface="ＭＳ Ｐゴシック" charset="0"/>
              </a:rPr>
              <a:t>’</a:t>
            </a:r>
            <a:r>
              <a:rPr lang="en-US" sz="2400" dirty="0">
                <a:ea typeface="ＭＳ Ｐゴシック" charset="0"/>
              </a:rPr>
              <a:t> from the </a:t>
            </a:r>
            <a:r>
              <a:rPr lang="en-US" sz="2400" dirty="0" err="1">
                <a:ea typeface="ＭＳ Ｐゴシック" charset="0"/>
              </a:rPr>
              <a:t>BankAccount</a:t>
            </a:r>
            <a:r>
              <a:rPr lang="en-US" sz="2400" dirty="0">
                <a:ea typeface="ＭＳ Ｐゴシック" charset="0"/>
              </a:rPr>
              <a:t> class</a:t>
            </a:r>
          </a:p>
          <a:p>
            <a:pPr>
              <a:lnSpc>
                <a:spcPct val="80000"/>
              </a:lnSpc>
            </a:pPr>
            <a:r>
              <a:rPr lang="ja-JP" altLang="en-US" sz="2400" dirty="0">
                <a:ea typeface="ＭＳ Ｐゴシック" charset="0"/>
              </a:rPr>
              <a:t>‘</a:t>
            </a:r>
            <a:r>
              <a:rPr lang="en-US" sz="2400" dirty="0">
                <a:ea typeface="ＭＳ Ｐゴシック" charset="0"/>
              </a:rPr>
              <a:t>withdrawal</a:t>
            </a:r>
            <a:r>
              <a:rPr lang="ja-JP" altLang="en-US" sz="2400" dirty="0">
                <a:ea typeface="ＭＳ Ｐゴシック" charset="0"/>
              </a:rPr>
              <a:t>’</a:t>
            </a:r>
            <a:r>
              <a:rPr lang="en-US" sz="2400" dirty="0">
                <a:ea typeface="ＭＳ Ｐゴシック" charset="0"/>
              </a:rPr>
              <a:t> method is</a:t>
            </a:r>
            <a:r>
              <a:rPr lang="en-US" sz="2400" b="1" dirty="0">
                <a:ea typeface="ＭＳ Ｐゴシック" charset="0"/>
              </a:rPr>
              <a:t> overloaded</a:t>
            </a:r>
          </a:p>
          <a:p>
            <a:pPr>
              <a:lnSpc>
                <a:spcPct val="80000"/>
              </a:lnSpc>
            </a:pPr>
            <a:r>
              <a:rPr lang="en-US" sz="2400" dirty="0">
                <a:ea typeface="ＭＳ Ｐゴシック" charset="0"/>
              </a:rPr>
              <a:t>additional methods and attributes defined</a:t>
            </a:r>
          </a:p>
          <a:p>
            <a:pPr>
              <a:lnSpc>
                <a:spcPct val="80000"/>
              </a:lnSpc>
            </a:pPr>
            <a:endParaRPr lang="en-US" sz="2400" b="1" dirty="0">
              <a:latin typeface="Arial" charset="0"/>
              <a:ea typeface="ＭＳ Ｐゴシック" charset="0"/>
            </a:endParaRPr>
          </a:p>
        </p:txBody>
      </p:sp>
      <p:grpSp>
        <p:nvGrpSpPr>
          <p:cNvPr id="6" name="Group 7"/>
          <p:cNvGrpSpPr/>
          <p:nvPr/>
        </p:nvGrpSpPr>
        <p:grpSpPr>
          <a:xfrm>
            <a:off x="1295400" y="1583988"/>
            <a:ext cx="3276600" cy="1550276"/>
            <a:chOff x="0" y="2209800"/>
            <a:chExt cx="3962400" cy="1798320"/>
          </a:xfrm>
          <a:effectLst>
            <a:outerShdw blurRad="50800" dist="38100" dir="2700000">
              <a:srgbClr val="000000">
                <a:alpha val="43000"/>
              </a:srgbClr>
            </a:outerShdw>
          </a:effectLst>
        </p:grpSpPr>
        <p:sp>
          <p:nvSpPr>
            <p:cNvPr id="7" name="Rectangle 6"/>
            <p:cNvSpPr/>
            <p:nvPr/>
          </p:nvSpPr>
          <p:spPr bwMode="auto">
            <a:xfrm>
              <a:off x="0" y="2209800"/>
              <a:ext cx="3962400" cy="381000"/>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defRPr/>
              </a:pPr>
              <a:r>
                <a:rPr lang="en-GB" sz="1800" b="0" dirty="0" err="1">
                  <a:ea typeface="ＭＳ Ｐゴシック" charset="-128"/>
                  <a:cs typeface="ＭＳ Ｐゴシック" charset="-128"/>
                </a:rPr>
                <a:t>BankAccount</a:t>
              </a:r>
              <a:endParaRPr lang="en-GB" sz="1800" b="0" dirty="0">
                <a:ea typeface="ＭＳ Ｐゴシック" charset="-128"/>
                <a:cs typeface="ＭＳ Ｐゴシック" charset="-128"/>
              </a:endParaRPr>
            </a:p>
          </p:txBody>
        </p:sp>
        <p:sp>
          <p:nvSpPr>
            <p:cNvPr id="8" name="Rectangle 7"/>
            <p:cNvSpPr/>
            <p:nvPr/>
          </p:nvSpPr>
          <p:spPr bwMode="auto">
            <a:xfrm>
              <a:off x="0" y="2590800"/>
              <a:ext cx="3962400" cy="679704"/>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r>
                <a:rPr lang="en-GB" sz="1400" b="0" dirty="0">
                  <a:ea typeface="ＭＳ Ｐゴシック" charset="-128"/>
                  <a:cs typeface="ＭＳ Ｐゴシック" charset="-128"/>
                </a:rPr>
                <a:t>owner: String</a:t>
              </a:r>
            </a:p>
            <a:p>
              <a:pPr algn="l">
                <a:defRPr/>
              </a:pPr>
              <a:r>
                <a:rPr lang="en-GB" sz="1400" b="0" dirty="0">
                  <a:ea typeface="ＭＳ Ｐゴシック" charset="-128"/>
                  <a:cs typeface="ＭＳ Ｐゴシック" charset="-128"/>
                </a:rPr>
                <a:t>balance: Dollars</a:t>
              </a:r>
            </a:p>
          </p:txBody>
        </p:sp>
        <p:sp>
          <p:nvSpPr>
            <p:cNvPr id="9" name="Rectangle 8"/>
            <p:cNvSpPr/>
            <p:nvPr/>
          </p:nvSpPr>
          <p:spPr bwMode="auto">
            <a:xfrm>
              <a:off x="0" y="3270504"/>
              <a:ext cx="3962400" cy="737616"/>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endParaRPr lang="en-GB" sz="1400" b="0" dirty="0">
                <a:ea typeface="ＭＳ Ｐゴシック" charset="-128"/>
                <a:cs typeface="ＭＳ Ｐゴシック" charset="-128"/>
              </a:endParaRPr>
            </a:p>
            <a:p>
              <a:pPr algn="l">
                <a:defRPr/>
              </a:pPr>
              <a:r>
                <a:rPr lang="en-GB" sz="1400" b="0" dirty="0">
                  <a:ea typeface="ＭＳ Ｐゴシック" charset="-128"/>
                  <a:cs typeface="ＭＳ Ｐゴシック" charset="-128"/>
                </a:rPr>
                <a:t>deposit (amount : Dollars )</a:t>
              </a:r>
              <a:br>
                <a:rPr lang="en-GB" sz="1400" b="0" dirty="0">
                  <a:ea typeface="ＭＳ Ｐゴシック" charset="-128"/>
                  <a:cs typeface="ＭＳ Ｐゴシック" charset="-128"/>
                </a:rPr>
              </a:br>
              <a:r>
                <a:rPr lang="en-GB" sz="1400" b="0" dirty="0">
                  <a:ea typeface="ＭＳ Ｐゴシック" charset="-128"/>
                  <a:cs typeface="ＭＳ Ｐゴシック" charset="-128"/>
                </a:rPr>
                <a:t>withdrawal (amount : Dollars)</a:t>
              </a:r>
            </a:p>
            <a:p>
              <a:pPr algn="l">
                <a:defRPr/>
              </a:pPr>
              <a:endParaRPr lang="en-GB" sz="1400" b="0" dirty="0">
                <a:ea typeface="ＭＳ Ｐゴシック" charset="-128"/>
                <a:cs typeface="ＭＳ Ｐゴシック" charset="-128"/>
              </a:endParaRPr>
            </a:p>
          </p:txBody>
        </p:sp>
      </p:grpSp>
      <p:grpSp>
        <p:nvGrpSpPr>
          <p:cNvPr id="10" name="Group 15"/>
          <p:cNvGrpSpPr/>
          <p:nvPr/>
        </p:nvGrpSpPr>
        <p:grpSpPr>
          <a:xfrm>
            <a:off x="152400" y="4800600"/>
            <a:ext cx="3276600" cy="1371600"/>
            <a:chOff x="0" y="2209800"/>
            <a:chExt cx="3962400" cy="1591056"/>
          </a:xfrm>
          <a:effectLst>
            <a:outerShdw blurRad="50800" dist="38100" dir="2700000">
              <a:srgbClr val="000000">
                <a:alpha val="43000"/>
              </a:srgbClr>
            </a:outerShdw>
          </a:effectLst>
        </p:grpSpPr>
        <p:sp>
          <p:nvSpPr>
            <p:cNvPr id="11" name="Rectangle 10"/>
            <p:cNvSpPr/>
            <p:nvPr/>
          </p:nvSpPr>
          <p:spPr bwMode="auto">
            <a:xfrm>
              <a:off x="0" y="2209800"/>
              <a:ext cx="3962400" cy="381000"/>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defRPr/>
              </a:pPr>
              <a:r>
                <a:rPr lang="en-GB" sz="1800" b="0" dirty="0" err="1">
                  <a:ea typeface="ＭＳ Ｐゴシック" charset="-128"/>
                  <a:cs typeface="ＭＳ Ｐゴシック" charset="-128"/>
                </a:rPr>
                <a:t>CheckingAccount</a:t>
              </a:r>
              <a:endParaRPr lang="en-GB" sz="1800" b="0" dirty="0">
                <a:ea typeface="ＭＳ Ｐゴシック" charset="-128"/>
                <a:cs typeface="ＭＳ Ｐゴシック" charset="-128"/>
              </a:endParaRPr>
            </a:p>
          </p:txBody>
        </p:sp>
        <p:sp>
          <p:nvSpPr>
            <p:cNvPr id="12" name="Rectangle 11"/>
            <p:cNvSpPr/>
            <p:nvPr/>
          </p:nvSpPr>
          <p:spPr bwMode="auto">
            <a:xfrm>
              <a:off x="0" y="2590800"/>
              <a:ext cx="3962400" cy="502920"/>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r>
                <a:rPr lang="en-GB" sz="1400" b="0" dirty="0" err="1">
                  <a:ea typeface="ＭＳ Ｐゴシック" charset="-128"/>
                  <a:cs typeface="ＭＳ Ｐゴシック" charset="-128"/>
                </a:rPr>
                <a:t>insufficientFundsFee</a:t>
              </a:r>
              <a:r>
                <a:rPr lang="en-GB" sz="1400" b="0" dirty="0">
                  <a:ea typeface="ＭＳ Ｐゴシック" charset="-128"/>
                  <a:cs typeface="ＭＳ Ｐゴシック" charset="-128"/>
                </a:rPr>
                <a:t> : Dollars</a:t>
              </a:r>
            </a:p>
          </p:txBody>
        </p:sp>
        <p:sp>
          <p:nvSpPr>
            <p:cNvPr id="13" name="Rectangle 12"/>
            <p:cNvSpPr/>
            <p:nvPr/>
          </p:nvSpPr>
          <p:spPr bwMode="auto">
            <a:xfrm>
              <a:off x="0" y="3093720"/>
              <a:ext cx="3962400" cy="707136"/>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r>
                <a:rPr lang="en-GB" sz="1400" b="0" dirty="0" err="1">
                  <a:ea typeface="ＭＳ Ｐゴシック" charset="-128"/>
                  <a:cs typeface="ＭＳ Ｐゴシック" charset="-128"/>
                </a:rPr>
                <a:t>processCheck</a:t>
              </a:r>
              <a:r>
                <a:rPr lang="en-GB" sz="1400" b="0" dirty="0">
                  <a:ea typeface="ＭＳ Ｐゴシック" charset="-128"/>
                  <a:cs typeface="ＭＳ Ｐゴシック" charset="-128"/>
                </a:rPr>
                <a:t> (</a:t>
              </a:r>
              <a:r>
                <a:rPr lang="en-GB" sz="1400" b="0" dirty="0" err="1">
                  <a:ea typeface="ＭＳ Ｐゴシック" charset="-128"/>
                  <a:cs typeface="ＭＳ Ｐゴシック" charset="-128"/>
                </a:rPr>
                <a:t>checkToProcess</a:t>
              </a:r>
              <a:r>
                <a:rPr lang="en-GB" sz="1400" b="0" dirty="0">
                  <a:ea typeface="ＭＳ Ｐゴシック" charset="-128"/>
                  <a:cs typeface="ＭＳ Ｐゴシック" charset="-128"/>
                </a:rPr>
                <a:t> : Check)</a:t>
              </a:r>
            </a:p>
            <a:p>
              <a:pPr algn="l">
                <a:defRPr/>
              </a:pPr>
              <a:r>
                <a:rPr lang="en-GB" sz="1400" b="0" dirty="0">
                  <a:ea typeface="ＭＳ Ｐゴシック" charset="-128"/>
                  <a:cs typeface="ＭＳ Ｐゴシック" charset="-128"/>
                </a:rPr>
                <a:t>withdrawal (amount : Dollars) </a:t>
              </a:r>
            </a:p>
          </p:txBody>
        </p:sp>
      </p:grpSp>
      <p:grpSp>
        <p:nvGrpSpPr>
          <p:cNvPr id="14" name="Group 23"/>
          <p:cNvGrpSpPr/>
          <p:nvPr/>
        </p:nvGrpSpPr>
        <p:grpSpPr>
          <a:xfrm>
            <a:off x="3733800" y="4791689"/>
            <a:ext cx="3276600" cy="1380510"/>
            <a:chOff x="0" y="2199464"/>
            <a:chExt cx="3962400" cy="1601392"/>
          </a:xfrm>
          <a:effectLst>
            <a:outerShdw blurRad="50800" dist="38100" dir="2700000">
              <a:srgbClr val="000000">
                <a:alpha val="43000"/>
              </a:srgbClr>
            </a:outerShdw>
          </a:effectLst>
        </p:grpSpPr>
        <p:sp>
          <p:nvSpPr>
            <p:cNvPr id="15" name="Rectangle 14"/>
            <p:cNvSpPr/>
            <p:nvPr/>
          </p:nvSpPr>
          <p:spPr bwMode="auto">
            <a:xfrm>
              <a:off x="0" y="2199464"/>
              <a:ext cx="3962400" cy="381000"/>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defRPr/>
              </a:pPr>
              <a:r>
                <a:rPr lang="en-GB" sz="1800" b="0" dirty="0" err="1">
                  <a:ea typeface="ＭＳ Ｐゴシック" charset="-128"/>
                  <a:cs typeface="ＭＳ Ｐゴシック" charset="-128"/>
                </a:rPr>
                <a:t>SavingsAccount</a:t>
              </a:r>
              <a:endParaRPr lang="en-GB" sz="1800" b="0" dirty="0">
                <a:ea typeface="ＭＳ Ｐゴシック" charset="-128"/>
                <a:cs typeface="ＭＳ Ｐゴシック" charset="-128"/>
              </a:endParaRPr>
            </a:p>
          </p:txBody>
        </p:sp>
        <p:sp>
          <p:nvSpPr>
            <p:cNvPr id="16" name="Rectangle 15"/>
            <p:cNvSpPr/>
            <p:nvPr/>
          </p:nvSpPr>
          <p:spPr bwMode="auto">
            <a:xfrm>
              <a:off x="0" y="2590800"/>
              <a:ext cx="3962400" cy="502920"/>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r>
                <a:rPr lang="en-GB" sz="1400" b="0" dirty="0" err="1">
                  <a:ea typeface="ＭＳ Ｐゴシック" charset="-128"/>
                  <a:cs typeface="ＭＳ Ｐゴシック" charset="-128"/>
                </a:rPr>
                <a:t>annualInterestRate</a:t>
              </a:r>
              <a:r>
                <a:rPr lang="en-GB" sz="1400" b="0" dirty="0">
                  <a:ea typeface="ＭＳ Ｐゴシック" charset="-128"/>
                  <a:cs typeface="ＭＳ Ｐゴシック" charset="-128"/>
                </a:rPr>
                <a:t> : Percentage</a:t>
              </a:r>
            </a:p>
          </p:txBody>
        </p:sp>
        <p:sp>
          <p:nvSpPr>
            <p:cNvPr id="17" name="Rectangle 16"/>
            <p:cNvSpPr/>
            <p:nvPr/>
          </p:nvSpPr>
          <p:spPr bwMode="auto">
            <a:xfrm>
              <a:off x="0" y="3093720"/>
              <a:ext cx="3962400" cy="707136"/>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r>
                <a:rPr lang="en-GB" sz="1400" b="0" dirty="0" err="1">
                  <a:ea typeface="ＭＳ Ｐゴシック" charset="-128"/>
                  <a:cs typeface="ＭＳ Ｐゴシック" charset="-128"/>
                </a:rPr>
                <a:t>depositMonthlyInterest</a:t>
              </a:r>
              <a:r>
                <a:rPr lang="en-GB" sz="1400" b="0" dirty="0">
                  <a:ea typeface="ＭＳ Ｐゴシック" charset="-128"/>
                  <a:cs typeface="ＭＳ Ｐゴシック" charset="-128"/>
                </a:rPr>
                <a:t> ( )</a:t>
              </a:r>
            </a:p>
            <a:p>
              <a:pPr algn="l">
                <a:defRPr/>
              </a:pPr>
              <a:r>
                <a:rPr lang="en-GB" sz="1400" b="0" dirty="0">
                  <a:ea typeface="ＭＳ Ｐゴシック" charset="-128"/>
                  <a:cs typeface="ＭＳ Ｐゴシック" charset="-128"/>
                </a:rPr>
                <a:t>withdrawal (amount : Dollars) </a:t>
              </a:r>
            </a:p>
          </p:txBody>
        </p:sp>
      </p:grpSp>
      <p:grpSp>
        <p:nvGrpSpPr>
          <p:cNvPr id="18" name="Group 40"/>
          <p:cNvGrpSpPr>
            <a:grpSpLocks/>
          </p:cNvGrpSpPr>
          <p:nvPr/>
        </p:nvGrpSpPr>
        <p:grpSpPr bwMode="auto">
          <a:xfrm rot="2346717">
            <a:off x="1963050" y="2877981"/>
            <a:ext cx="419100" cy="2172039"/>
            <a:chOff x="2286000" y="3886200"/>
            <a:chExt cx="304800" cy="991394"/>
          </a:xfrm>
        </p:grpSpPr>
        <p:sp>
          <p:nvSpPr>
            <p:cNvPr id="19" name="Isosceles Triangle 6"/>
            <p:cNvSpPr>
              <a:spLocks noChangeArrowheads="1"/>
            </p:cNvSpPr>
            <p:nvPr/>
          </p:nvSpPr>
          <p:spPr bwMode="auto">
            <a:xfrm>
              <a:off x="2286000" y="3886200"/>
              <a:ext cx="304800" cy="228600"/>
            </a:xfrm>
            <a:prstGeom prst="triangle">
              <a:avLst>
                <a:gd name="adj" fmla="val 50000"/>
              </a:avLst>
            </a:prstGeom>
            <a:solidFill>
              <a:srgbClr val="EAEAEA"/>
            </a:solidFill>
            <a:ln w="9525">
              <a:solidFill>
                <a:schemeClr val="tx1"/>
              </a:solidFill>
              <a:round/>
              <a:headEnd/>
              <a:tailEnd/>
            </a:ln>
          </p:spPr>
          <p:txBody>
            <a:bodyPr wrap="none" anchor="ctr"/>
            <a:lstStyle/>
            <a:p>
              <a:endParaRPr lang="en-GB"/>
            </a:p>
          </p:txBody>
        </p:sp>
        <p:cxnSp>
          <p:nvCxnSpPr>
            <p:cNvPr id="20" name="Straight Connector 83"/>
            <p:cNvCxnSpPr>
              <a:cxnSpLocks noChangeShapeType="1"/>
              <a:endCxn id="19" idx="3"/>
            </p:cNvCxnSpPr>
            <p:nvPr/>
          </p:nvCxnSpPr>
          <p:spPr bwMode="auto">
            <a:xfrm rot="5400000" flipH="1" flipV="1">
              <a:off x="2056606" y="4495800"/>
              <a:ext cx="762794" cy="79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grpSp>
      <p:grpSp>
        <p:nvGrpSpPr>
          <p:cNvPr id="21" name="Group 42"/>
          <p:cNvGrpSpPr>
            <a:grpSpLocks/>
          </p:cNvGrpSpPr>
          <p:nvPr/>
        </p:nvGrpSpPr>
        <p:grpSpPr bwMode="auto">
          <a:xfrm rot="19209394">
            <a:off x="3412158" y="2876013"/>
            <a:ext cx="437578" cy="2181845"/>
            <a:chOff x="2286000" y="3886200"/>
            <a:chExt cx="304800" cy="991394"/>
          </a:xfrm>
        </p:grpSpPr>
        <p:sp>
          <p:nvSpPr>
            <p:cNvPr id="22" name="Isosceles Triangle 6"/>
            <p:cNvSpPr>
              <a:spLocks noChangeArrowheads="1"/>
            </p:cNvSpPr>
            <p:nvPr/>
          </p:nvSpPr>
          <p:spPr bwMode="auto">
            <a:xfrm>
              <a:off x="2286000" y="3886200"/>
              <a:ext cx="304800" cy="228600"/>
            </a:xfrm>
            <a:prstGeom prst="triangle">
              <a:avLst>
                <a:gd name="adj" fmla="val 50000"/>
              </a:avLst>
            </a:prstGeom>
            <a:solidFill>
              <a:srgbClr val="EAEAEA"/>
            </a:solidFill>
            <a:ln w="9525">
              <a:solidFill>
                <a:schemeClr val="tx1"/>
              </a:solidFill>
              <a:round/>
              <a:headEnd/>
              <a:tailEnd/>
            </a:ln>
          </p:spPr>
          <p:txBody>
            <a:bodyPr wrap="none" anchor="ctr"/>
            <a:lstStyle/>
            <a:p>
              <a:endParaRPr lang="en-GB"/>
            </a:p>
          </p:txBody>
        </p:sp>
        <p:cxnSp>
          <p:nvCxnSpPr>
            <p:cNvPr id="23" name="Straight Connector 83"/>
            <p:cNvCxnSpPr>
              <a:cxnSpLocks noChangeShapeType="1"/>
              <a:endCxn id="22" idx="3"/>
            </p:cNvCxnSpPr>
            <p:nvPr/>
          </p:nvCxnSpPr>
          <p:spPr bwMode="auto">
            <a:xfrm rot="5400000" flipH="1" flipV="1">
              <a:off x="2056606" y="4495800"/>
              <a:ext cx="762794" cy="79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val="1401154643"/>
      </p:ext>
    </p:extLst>
  </p:cSld>
  <p:clrMapOvr>
    <a:masterClrMapping/>
  </p:clrMapOvr>
  <p:transition spd="slow">
    <p:zoom dir="in"/>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Inheritance Example</a:t>
            </a:r>
          </a:p>
        </p:txBody>
      </p:sp>
      <p:pic>
        <p:nvPicPr>
          <p:cNvPr id="42" name="Picture 41">
            <a:extLst>
              <a:ext uri="{FF2B5EF4-FFF2-40B4-BE49-F238E27FC236}">
                <a16:creationId xmlns:a16="http://schemas.microsoft.com/office/drawing/2014/main" id="{B387E518-25B7-411D-AE59-6EBC93A46739}"/>
              </a:ext>
            </a:extLst>
          </p:cNvPr>
          <p:cNvPicPr>
            <a:picLocks noChangeAspect="1"/>
          </p:cNvPicPr>
          <p:nvPr/>
        </p:nvPicPr>
        <p:blipFill>
          <a:blip r:embed="rId2"/>
          <a:stretch>
            <a:fillRect/>
          </a:stretch>
        </p:blipFill>
        <p:spPr>
          <a:xfrm>
            <a:off x="1043608" y="1556792"/>
            <a:ext cx="3733577" cy="4729198"/>
          </a:xfrm>
          <a:prstGeom prst="rect">
            <a:avLst/>
          </a:prstGeom>
        </p:spPr>
      </p:pic>
      <p:sp>
        <p:nvSpPr>
          <p:cNvPr id="44" name="TextBox 43">
            <a:extLst>
              <a:ext uri="{FF2B5EF4-FFF2-40B4-BE49-F238E27FC236}">
                <a16:creationId xmlns:a16="http://schemas.microsoft.com/office/drawing/2014/main" id="{58301CFB-9233-4FAD-85AD-8E680DB5BFEC}"/>
              </a:ext>
            </a:extLst>
          </p:cNvPr>
          <p:cNvSpPr txBox="1"/>
          <p:nvPr/>
        </p:nvSpPr>
        <p:spPr>
          <a:xfrm>
            <a:off x="5605736" y="3921391"/>
            <a:ext cx="3240360" cy="1446550"/>
          </a:xfrm>
          <a:prstGeom prst="rect">
            <a:avLst/>
          </a:prstGeom>
          <a:noFill/>
        </p:spPr>
        <p:txBody>
          <a:bodyPr wrap="square">
            <a:spAutoFit/>
          </a:bodyPr>
          <a:lstStyle/>
          <a:p>
            <a:r>
              <a:rPr lang="en-GB" b="0" dirty="0"/>
              <a:t>Although the connectors are drawn differently, they are semantically equivalent.</a:t>
            </a:r>
          </a:p>
        </p:txBody>
      </p:sp>
    </p:spTree>
    <p:extLst>
      <p:ext uri="{BB962C8B-B14F-4D97-AF65-F5344CB8AC3E}">
        <p14:creationId xmlns:p14="http://schemas.microsoft.com/office/powerpoint/2010/main" val="4184077714"/>
      </p:ext>
    </p:extLst>
  </p:cSld>
  <p:clrMapOvr>
    <a:masterClrMapping/>
  </p:clrMapOvr>
  <p:transition spd="slow">
    <p:zoom dir="in"/>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Associations</a:t>
            </a:r>
          </a:p>
        </p:txBody>
      </p:sp>
      <p:sp>
        <p:nvSpPr>
          <p:cNvPr id="3" name="Content Placeholder 2"/>
          <p:cNvSpPr>
            <a:spLocks noGrp="1"/>
          </p:cNvSpPr>
          <p:nvPr>
            <p:ph idx="1"/>
          </p:nvPr>
        </p:nvSpPr>
        <p:spPr/>
        <p:txBody>
          <a:bodyPr/>
          <a:lstStyle/>
          <a:p>
            <a:pPr marL="385763" lvl="1" indent="-385763">
              <a:lnSpc>
                <a:spcPct val="90000"/>
              </a:lnSpc>
              <a:buClr>
                <a:srgbClr val="CC0000"/>
              </a:buClr>
              <a:buSzTx/>
              <a:buFontTx/>
              <a:buChar char="•"/>
            </a:pPr>
            <a:r>
              <a:rPr lang="en-US" dirty="0">
                <a:ea typeface="ＭＳ Ｐゴシック" charset="0"/>
              </a:rPr>
              <a:t>During modeling certain objects will be </a:t>
            </a:r>
            <a:r>
              <a:rPr lang="en-US" b="1" dirty="0">
                <a:ea typeface="ＭＳ Ｐゴシック" charset="0"/>
              </a:rPr>
              <a:t>related to each other</a:t>
            </a:r>
            <a:r>
              <a:rPr lang="en-US" dirty="0">
                <a:ea typeface="ＭＳ Ｐゴシック" charset="0"/>
              </a:rPr>
              <a:t>, and these relationships themselves need to be modeled for clarity</a:t>
            </a:r>
          </a:p>
          <a:p>
            <a:pPr marL="385763" lvl="1" indent="-385763">
              <a:lnSpc>
                <a:spcPct val="90000"/>
              </a:lnSpc>
              <a:buClr>
                <a:srgbClr val="CC0000"/>
              </a:buClr>
              <a:buSzTx/>
              <a:buFontTx/>
              <a:buChar char="•"/>
            </a:pPr>
            <a:r>
              <a:rPr lang="en-US" dirty="0">
                <a:ea typeface="ＭＳ Ｐゴシック" charset="0"/>
              </a:rPr>
              <a:t>Different types of associations:</a:t>
            </a:r>
          </a:p>
          <a:p>
            <a:pPr marL="1200150" lvl="2" indent="-285750" eaLnBrk="1" hangingPunct="1">
              <a:lnSpc>
                <a:spcPct val="90000"/>
              </a:lnSpc>
              <a:buClr>
                <a:srgbClr val="A80000"/>
              </a:buClr>
              <a:buSzPct val="99000"/>
              <a:buFont typeface="Wingdings" charset="0"/>
              <a:buChar char="§"/>
            </a:pPr>
            <a:r>
              <a:rPr lang="en-US" sz="2400" b="1" dirty="0">
                <a:solidFill>
                  <a:srgbClr val="003366"/>
                </a:solidFill>
                <a:ea typeface="ＭＳ Ｐゴシック" charset="0"/>
              </a:rPr>
              <a:t>Bi-directional</a:t>
            </a:r>
            <a:r>
              <a:rPr lang="en-US" sz="2400" dirty="0">
                <a:solidFill>
                  <a:srgbClr val="003366"/>
                </a:solidFill>
                <a:ea typeface="ＭＳ Ｐゴシック" charset="0"/>
              </a:rPr>
              <a:t> </a:t>
            </a:r>
          </a:p>
          <a:p>
            <a:pPr marL="1504950" lvl="3" indent="-285750" eaLnBrk="1" hangingPunct="1">
              <a:lnSpc>
                <a:spcPct val="90000"/>
              </a:lnSpc>
              <a:buClr>
                <a:srgbClr val="A80000"/>
              </a:buClr>
              <a:buSzPct val="99000"/>
              <a:buFont typeface="Wingdings" charset="0"/>
              <a:buChar char="§"/>
            </a:pPr>
            <a:r>
              <a:rPr lang="en-US" sz="2000" dirty="0">
                <a:solidFill>
                  <a:srgbClr val="003366"/>
                </a:solidFill>
                <a:ea typeface="ＭＳ Ｐゴシック" charset="0"/>
              </a:rPr>
              <a:t>Indicated by a </a:t>
            </a:r>
            <a:r>
              <a:rPr lang="en-US" sz="2000" b="1" dirty="0">
                <a:solidFill>
                  <a:srgbClr val="003366"/>
                </a:solidFill>
                <a:ea typeface="ＭＳ Ｐゴシック" charset="0"/>
              </a:rPr>
              <a:t>solid line</a:t>
            </a:r>
            <a:r>
              <a:rPr lang="en-US" sz="2000" dirty="0">
                <a:solidFill>
                  <a:srgbClr val="003366"/>
                </a:solidFill>
                <a:ea typeface="ＭＳ Ｐゴシック" charset="0"/>
              </a:rPr>
              <a:t> between the two classes</a:t>
            </a:r>
          </a:p>
          <a:p>
            <a:pPr marL="1504950" lvl="3" indent="-285750" eaLnBrk="1" hangingPunct="1">
              <a:lnSpc>
                <a:spcPct val="90000"/>
              </a:lnSpc>
              <a:buClr>
                <a:srgbClr val="A80000"/>
              </a:buClr>
              <a:buSzPct val="99000"/>
              <a:buFont typeface="Wingdings" charset="0"/>
              <a:buChar char="§"/>
            </a:pPr>
            <a:r>
              <a:rPr lang="en-US" sz="2000" dirty="0">
                <a:solidFill>
                  <a:srgbClr val="003366"/>
                </a:solidFill>
                <a:ea typeface="ＭＳ Ｐゴシック" charset="0"/>
              </a:rPr>
              <a:t>At either end of the line, you place a </a:t>
            </a:r>
            <a:r>
              <a:rPr lang="en-US" sz="2000" b="1" dirty="0">
                <a:solidFill>
                  <a:srgbClr val="003366"/>
                </a:solidFill>
                <a:ea typeface="ＭＳ Ｐゴシック" charset="0"/>
              </a:rPr>
              <a:t>role name </a:t>
            </a:r>
            <a:r>
              <a:rPr lang="en-US" sz="2000" dirty="0">
                <a:solidFill>
                  <a:srgbClr val="003366"/>
                </a:solidFill>
                <a:ea typeface="ＭＳ Ｐゴシック" charset="0"/>
              </a:rPr>
              <a:t>and a </a:t>
            </a:r>
            <a:r>
              <a:rPr lang="en-US" sz="2000" b="1" dirty="0">
                <a:solidFill>
                  <a:srgbClr val="003366"/>
                </a:solidFill>
                <a:ea typeface="ＭＳ Ｐゴシック" charset="0"/>
              </a:rPr>
              <a:t>multiplicity value</a:t>
            </a:r>
            <a:endParaRPr lang="en-US" sz="2000" dirty="0">
              <a:solidFill>
                <a:srgbClr val="003366"/>
              </a:solidFill>
              <a:ea typeface="ＭＳ Ｐゴシック" charset="0"/>
            </a:endParaRPr>
          </a:p>
          <a:p>
            <a:pPr marL="1200150" lvl="2" indent="-285750" eaLnBrk="1" hangingPunct="1">
              <a:lnSpc>
                <a:spcPct val="90000"/>
              </a:lnSpc>
              <a:buClr>
                <a:srgbClr val="A80000"/>
              </a:buClr>
              <a:buSzPct val="99000"/>
              <a:buFont typeface="Wingdings" charset="0"/>
              <a:buChar char="§"/>
            </a:pPr>
            <a:r>
              <a:rPr lang="en-US" sz="2400" b="1" dirty="0" err="1">
                <a:solidFill>
                  <a:srgbClr val="003366"/>
                </a:solidFill>
                <a:ea typeface="ＭＳ Ｐゴシック" charset="0"/>
              </a:rPr>
              <a:t>Uni</a:t>
            </a:r>
            <a:r>
              <a:rPr lang="en-US" sz="2400" b="1" dirty="0">
                <a:solidFill>
                  <a:srgbClr val="003366"/>
                </a:solidFill>
                <a:ea typeface="ＭＳ Ｐゴシック" charset="0"/>
              </a:rPr>
              <a:t>-directional</a:t>
            </a:r>
          </a:p>
          <a:p>
            <a:pPr marL="1504950" lvl="3" indent="-285750" eaLnBrk="1" hangingPunct="1">
              <a:lnSpc>
                <a:spcPct val="90000"/>
              </a:lnSpc>
              <a:buClr>
                <a:srgbClr val="A80000"/>
              </a:buClr>
              <a:buSzPct val="99000"/>
              <a:buFont typeface="Wingdings" charset="0"/>
              <a:buChar char="§"/>
            </a:pPr>
            <a:r>
              <a:rPr lang="en-US" sz="2000" dirty="0">
                <a:solidFill>
                  <a:srgbClr val="003366"/>
                </a:solidFill>
                <a:ea typeface="ＭＳ Ｐゴシック" charset="0"/>
              </a:rPr>
              <a:t>Two classes are related but </a:t>
            </a:r>
            <a:r>
              <a:rPr lang="en-US" sz="2000" b="1" dirty="0">
                <a:solidFill>
                  <a:srgbClr val="003366"/>
                </a:solidFill>
                <a:ea typeface="ＭＳ Ｐゴシック" charset="0"/>
              </a:rPr>
              <a:t>only one class knows that the relationship exists</a:t>
            </a:r>
            <a:endParaRPr lang="en-US" sz="2000" dirty="0">
              <a:solidFill>
                <a:srgbClr val="003366"/>
              </a:solidFill>
              <a:ea typeface="ＭＳ Ｐゴシック" charset="0"/>
            </a:endParaRPr>
          </a:p>
          <a:p>
            <a:pPr marL="1504950" lvl="3" indent="-285750" eaLnBrk="1" hangingPunct="1">
              <a:lnSpc>
                <a:spcPct val="90000"/>
              </a:lnSpc>
              <a:buClr>
                <a:srgbClr val="A80000"/>
              </a:buClr>
              <a:buSzPct val="99000"/>
              <a:buFont typeface="Wingdings" charset="0"/>
              <a:buChar char="§"/>
            </a:pPr>
            <a:r>
              <a:rPr lang="en-US" sz="2000" dirty="0">
                <a:solidFill>
                  <a:srgbClr val="003366"/>
                </a:solidFill>
                <a:ea typeface="ＭＳ Ｐゴシック" charset="0"/>
              </a:rPr>
              <a:t>Drawn as a </a:t>
            </a:r>
            <a:r>
              <a:rPr lang="en-US" sz="2000" b="1" dirty="0">
                <a:solidFill>
                  <a:srgbClr val="003366"/>
                </a:solidFill>
                <a:ea typeface="ＭＳ Ｐゴシック" charset="0"/>
              </a:rPr>
              <a:t>solid line with an open arrowhead </a:t>
            </a:r>
            <a:r>
              <a:rPr lang="en-US" sz="2000" dirty="0">
                <a:solidFill>
                  <a:srgbClr val="003366"/>
                </a:solidFill>
                <a:ea typeface="ＭＳ Ｐゴシック" charset="0"/>
              </a:rPr>
              <a:t>pointing to the known class</a:t>
            </a:r>
          </a:p>
          <a:p>
            <a:endParaRPr lang="en-US" dirty="0"/>
          </a:p>
        </p:txBody>
      </p:sp>
    </p:spTree>
    <p:extLst>
      <p:ext uri="{BB962C8B-B14F-4D97-AF65-F5344CB8AC3E}">
        <p14:creationId xmlns:p14="http://schemas.microsoft.com/office/powerpoint/2010/main" val="4246296003"/>
      </p:ext>
    </p:extLst>
  </p:cSld>
  <p:clrMapOvr>
    <a:masterClrMapping/>
  </p:clrMapOvr>
  <p:transition spd="slow">
    <p:zoom dir="in"/>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Bi-directional Associations</a:t>
            </a:r>
          </a:p>
        </p:txBody>
      </p:sp>
      <p:sp>
        <p:nvSpPr>
          <p:cNvPr id="5" name="Content Placeholder 2"/>
          <p:cNvSpPr txBox="1">
            <a:spLocks/>
          </p:cNvSpPr>
          <p:nvPr/>
        </p:nvSpPr>
        <p:spPr>
          <a:xfrm>
            <a:off x="395536" y="1628800"/>
            <a:ext cx="8229600" cy="1981200"/>
          </a:xfrm>
          <a:prstGeom prst="rect">
            <a:avLst/>
          </a:prstGeom>
        </p:spPr>
        <p:txBody>
          <a:bodyPr/>
          <a:lstStyle>
            <a:lvl1pPr marL="385763" indent="-385763" algn="l" rtl="0" eaLnBrk="0" fontAlgn="base" hangingPunct="0">
              <a:spcBef>
                <a:spcPct val="20000"/>
              </a:spcBef>
              <a:spcAft>
                <a:spcPct val="0"/>
              </a:spcAft>
              <a:buClr>
                <a:srgbClr val="CC0000"/>
              </a:buClr>
              <a:buChar char="•"/>
              <a:defRPr sz="2800" b="0" i="0">
                <a:solidFill>
                  <a:srgbClr val="003366"/>
                </a:solidFill>
                <a:latin typeface="+mn-lt"/>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400" b="0" i="0">
                <a:solidFill>
                  <a:srgbClr val="003366"/>
                </a:solidFill>
                <a:latin typeface="+mn-lt"/>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2000">
                <a:solidFill>
                  <a:schemeClr val="tx1"/>
                </a:solidFill>
                <a:latin typeface="+mn-lt"/>
                <a:ea typeface="MS PGothic" charset="0"/>
                <a:cs typeface="MS PGothic" charset="0"/>
              </a:defRPr>
            </a:lvl3pPr>
            <a:lvl4pPr marL="2632075" indent="-228600" algn="l" rtl="0" eaLnBrk="0" fontAlgn="base" hangingPunct="0">
              <a:spcBef>
                <a:spcPct val="20000"/>
              </a:spcBef>
              <a:spcAft>
                <a:spcPct val="0"/>
              </a:spcAft>
              <a:buSzPct val="50000"/>
              <a:buFontTx/>
              <a:buChar char="–"/>
              <a:defRPr sz="1800" b="0" i="0" baseline="0">
                <a:solidFill>
                  <a:schemeClr val="tx1"/>
                </a:solidFill>
                <a:latin typeface="+mn-lt"/>
                <a:ea typeface="MS PGothic" charset="0"/>
                <a:cs typeface="MS PGothic" charset="0"/>
              </a:defRPr>
            </a:lvl4pPr>
            <a:lvl5pPr marL="3051175" indent="-228600" algn="l" rtl="0" eaLnBrk="0" fontAlgn="base" hangingPunct="0">
              <a:spcBef>
                <a:spcPct val="20000"/>
              </a:spcBef>
              <a:spcAft>
                <a:spcPct val="0"/>
              </a:spcAft>
              <a:buChar char="»"/>
              <a:defRPr sz="1600" b="0" i="0">
                <a:solidFill>
                  <a:schemeClr val="tx1"/>
                </a:solidFill>
                <a:latin typeface="+mn-lt"/>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a:lstStyle>
          <a:p>
            <a:pPr marL="742950" lvl="1" indent="-285750" eaLnBrk="1" hangingPunct="1">
              <a:buSzPct val="99000"/>
              <a:buFont typeface="Wingdings" charset="0"/>
              <a:buChar char="§"/>
            </a:pPr>
            <a:r>
              <a:rPr lang="en-US" sz="2000" dirty="0">
                <a:ea typeface="ＭＳ Ｐゴシック" charset="0"/>
              </a:rPr>
              <a:t>The Flight is associated with a specific Plane, and the Flight class knows about this association. The Plane takes on the role of "</a:t>
            </a:r>
            <a:r>
              <a:rPr lang="en-US" sz="2000" dirty="0" err="1">
                <a:ea typeface="ＭＳ Ｐゴシック" charset="0"/>
              </a:rPr>
              <a:t>assignedPlane</a:t>
            </a:r>
            <a:r>
              <a:rPr lang="en-US" sz="2000" dirty="0">
                <a:ea typeface="ＭＳ Ｐゴシック" charset="0"/>
              </a:rPr>
              <a:t>" in this association because the role name next to the Plane class says so</a:t>
            </a:r>
          </a:p>
          <a:p>
            <a:pPr marL="742950" lvl="1" indent="-285750" eaLnBrk="1" hangingPunct="1">
              <a:buSzPct val="99000"/>
              <a:buFont typeface="Wingdings" charset="0"/>
              <a:buChar char="§"/>
            </a:pPr>
            <a:r>
              <a:rPr lang="en-US" sz="2000" dirty="0">
                <a:ea typeface="ＭＳ Ｐゴシック" charset="0"/>
              </a:rPr>
              <a:t>A Plane knows about its association with the Flight class. In this association, the Flight takes on the role of "</a:t>
            </a:r>
            <a:r>
              <a:rPr lang="en-US" sz="2000" dirty="0" err="1">
                <a:ea typeface="ＭＳ Ｐゴシック" charset="0"/>
              </a:rPr>
              <a:t>assignedFlights</a:t>
            </a:r>
            <a:r>
              <a:rPr lang="ja-JP" altLang="en-US" sz="2000" dirty="0">
                <a:ea typeface="ＭＳ Ｐゴシック" charset="0"/>
              </a:rPr>
              <a:t>”</a:t>
            </a:r>
            <a:endParaRPr lang="en-US" sz="2000" dirty="0">
              <a:ea typeface="ＭＳ Ｐゴシック" charset="0"/>
            </a:endParaRPr>
          </a:p>
          <a:p>
            <a:endParaRPr lang="en-GB" dirty="0">
              <a:ea typeface="ＭＳ Ｐゴシック" charset="0"/>
            </a:endParaRPr>
          </a:p>
        </p:txBody>
      </p:sp>
      <p:grpSp>
        <p:nvGrpSpPr>
          <p:cNvPr id="6" name="Group 17"/>
          <p:cNvGrpSpPr/>
          <p:nvPr/>
        </p:nvGrpSpPr>
        <p:grpSpPr>
          <a:xfrm>
            <a:off x="395536" y="3991000"/>
            <a:ext cx="2895600" cy="2109952"/>
            <a:chOff x="0" y="2209800"/>
            <a:chExt cx="3962400" cy="2913743"/>
          </a:xfrm>
          <a:effectLst>
            <a:outerShdw blurRad="50800" dist="38100" dir="2700000">
              <a:srgbClr val="000000">
                <a:alpha val="43000"/>
              </a:srgbClr>
            </a:outerShdw>
          </a:effectLst>
        </p:grpSpPr>
        <p:sp>
          <p:nvSpPr>
            <p:cNvPr id="7" name="Rectangle 6"/>
            <p:cNvSpPr/>
            <p:nvPr/>
          </p:nvSpPr>
          <p:spPr bwMode="auto">
            <a:xfrm>
              <a:off x="0" y="2209800"/>
              <a:ext cx="3962400" cy="381000"/>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defRPr/>
              </a:pPr>
              <a:r>
                <a:rPr lang="en-GB" sz="1600" b="0" dirty="0">
                  <a:ea typeface="ＭＳ Ｐゴシック" charset="-128"/>
                  <a:cs typeface="ＭＳ Ｐゴシック" charset="-128"/>
                </a:rPr>
                <a:t>Flight</a:t>
              </a:r>
            </a:p>
          </p:txBody>
        </p:sp>
        <p:sp>
          <p:nvSpPr>
            <p:cNvPr id="8" name="Rectangle 7"/>
            <p:cNvSpPr/>
            <p:nvPr/>
          </p:nvSpPr>
          <p:spPr bwMode="auto">
            <a:xfrm>
              <a:off x="0" y="2590799"/>
              <a:ext cx="3962400" cy="1618342"/>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r>
                <a:rPr lang="en-GB" sz="1200" b="0" dirty="0" err="1">
                  <a:ea typeface="ＭＳ Ｐゴシック" charset="-128"/>
                  <a:cs typeface="ＭＳ Ｐゴシック" charset="-128"/>
                </a:rPr>
                <a:t>flightNumber</a:t>
              </a:r>
              <a:r>
                <a:rPr lang="en-GB" sz="1200" b="0" dirty="0">
                  <a:ea typeface="ＭＳ Ｐゴシック" charset="-128"/>
                  <a:cs typeface="ＭＳ Ｐゴシック" charset="-128"/>
                </a:rPr>
                <a:t> :  Integer</a:t>
              </a:r>
            </a:p>
            <a:p>
              <a:pPr algn="l">
                <a:defRPr/>
              </a:pPr>
              <a:r>
                <a:rPr lang="en-GB" sz="1200" b="0" dirty="0" err="1">
                  <a:ea typeface="ＭＳ Ｐゴシック" charset="-128"/>
                  <a:cs typeface="ＭＳ Ｐゴシック" charset="-128"/>
                </a:rPr>
                <a:t>departureTime</a:t>
              </a:r>
              <a:r>
                <a:rPr lang="en-GB" sz="1200" b="0" dirty="0">
                  <a:ea typeface="ＭＳ Ｐゴシック" charset="-128"/>
                  <a:cs typeface="ＭＳ Ｐゴシック" charset="-128"/>
                </a:rPr>
                <a:t> : Date</a:t>
              </a:r>
            </a:p>
            <a:p>
              <a:pPr algn="l">
                <a:defRPr/>
              </a:pPr>
              <a:r>
                <a:rPr lang="en-GB" sz="1200" b="0" dirty="0" err="1">
                  <a:ea typeface="ＭＳ Ｐゴシック" charset="-128"/>
                  <a:cs typeface="ＭＳ Ｐゴシック" charset="-128"/>
                </a:rPr>
                <a:t>flightDuration</a:t>
              </a:r>
              <a:r>
                <a:rPr lang="en-GB" sz="1200" b="0" dirty="0">
                  <a:ea typeface="ＭＳ Ｐゴシック" charset="-128"/>
                  <a:cs typeface="ＭＳ Ｐゴシック" charset="-128"/>
                </a:rPr>
                <a:t> : Minutes</a:t>
              </a:r>
            </a:p>
            <a:p>
              <a:pPr algn="l">
                <a:defRPr/>
              </a:pPr>
              <a:r>
                <a:rPr lang="en-GB" sz="1200" b="0" dirty="0" err="1">
                  <a:ea typeface="ＭＳ Ｐゴシック" charset="-128"/>
                  <a:cs typeface="ＭＳ Ｐゴシック" charset="-128"/>
                </a:rPr>
                <a:t>departingAirport</a:t>
              </a:r>
              <a:r>
                <a:rPr lang="en-GB" sz="1200" b="0" dirty="0">
                  <a:ea typeface="ＭＳ Ｐゴシック" charset="-128"/>
                  <a:cs typeface="ＭＳ Ｐゴシック" charset="-128"/>
                </a:rPr>
                <a:t> : String</a:t>
              </a:r>
            </a:p>
            <a:p>
              <a:pPr algn="l">
                <a:defRPr/>
              </a:pPr>
              <a:r>
                <a:rPr lang="en-GB" sz="1200" b="0" dirty="0" err="1">
                  <a:ea typeface="ＭＳ Ｐゴシック" charset="-128"/>
                  <a:cs typeface="ＭＳ Ｐゴシック" charset="-128"/>
                </a:rPr>
                <a:t>arrivingAirport</a:t>
              </a:r>
              <a:r>
                <a:rPr lang="en-GB" sz="1200" b="0" dirty="0">
                  <a:ea typeface="ＭＳ Ｐゴシック" charset="-128"/>
                  <a:cs typeface="ＭＳ Ｐゴシック" charset="-128"/>
                </a:rPr>
                <a:t> : String</a:t>
              </a:r>
            </a:p>
          </p:txBody>
        </p:sp>
        <p:sp>
          <p:nvSpPr>
            <p:cNvPr id="9" name="Rectangle 8"/>
            <p:cNvSpPr/>
            <p:nvPr/>
          </p:nvSpPr>
          <p:spPr bwMode="auto">
            <a:xfrm>
              <a:off x="0" y="4209143"/>
              <a:ext cx="3962400" cy="914400"/>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r>
                <a:rPr lang="en-GB" sz="1200" b="0" dirty="0" err="1">
                  <a:ea typeface="ＭＳ Ｐゴシック" charset="-128"/>
                  <a:cs typeface="ＭＳ Ｐゴシック" charset="-128"/>
                </a:rPr>
                <a:t>delayFlight</a:t>
              </a:r>
              <a:r>
                <a:rPr lang="en-GB" sz="1200" b="0" dirty="0">
                  <a:ea typeface="ＭＳ Ｐゴシック" charset="-128"/>
                  <a:cs typeface="ＭＳ Ｐゴシック" charset="-128"/>
                </a:rPr>
                <a:t> (</a:t>
              </a:r>
              <a:r>
                <a:rPr lang="en-GB" sz="1200" b="0" dirty="0" err="1">
                  <a:ea typeface="ＭＳ Ｐゴシック" charset="-128"/>
                  <a:cs typeface="ＭＳ Ｐゴシック" charset="-128"/>
                </a:rPr>
                <a:t>numberOfMinutes</a:t>
              </a:r>
              <a:r>
                <a:rPr lang="en-GB" sz="1200" b="0" dirty="0">
                  <a:ea typeface="ＭＳ Ｐゴシック" charset="-128"/>
                  <a:cs typeface="ＭＳ Ｐゴシック" charset="-128"/>
                </a:rPr>
                <a:t> : Integer)</a:t>
              </a:r>
            </a:p>
            <a:p>
              <a:pPr algn="l">
                <a:defRPr/>
              </a:pPr>
              <a:r>
                <a:rPr lang="en-GB" sz="1200" b="0" dirty="0" err="1">
                  <a:ea typeface="ＭＳ Ｐゴシック" charset="-128"/>
                  <a:cs typeface="ＭＳ Ｐゴシック" charset="-128"/>
                </a:rPr>
                <a:t>getArrivalTime</a:t>
              </a:r>
              <a:r>
                <a:rPr lang="en-GB" sz="1200" b="0" dirty="0">
                  <a:ea typeface="ＭＳ Ｐゴシック" charset="-128"/>
                  <a:cs typeface="ＭＳ Ｐゴシック" charset="-128"/>
                </a:rPr>
                <a:t>() : Date</a:t>
              </a:r>
            </a:p>
          </p:txBody>
        </p:sp>
      </p:grpSp>
      <p:grpSp>
        <p:nvGrpSpPr>
          <p:cNvPr id="10" name="Group 17"/>
          <p:cNvGrpSpPr/>
          <p:nvPr/>
        </p:nvGrpSpPr>
        <p:grpSpPr>
          <a:xfrm>
            <a:off x="6643936" y="4067200"/>
            <a:ext cx="2133600" cy="1524000"/>
            <a:chOff x="0" y="2209800"/>
            <a:chExt cx="3962400" cy="2104571"/>
          </a:xfrm>
          <a:effectLst>
            <a:outerShdw blurRad="50800" dist="38100" dir="2700000">
              <a:srgbClr val="000000">
                <a:alpha val="43000"/>
              </a:srgbClr>
            </a:outerShdw>
          </a:effectLst>
        </p:grpSpPr>
        <p:sp>
          <p:nvSpPr>
            <p:cNvPr id="11" name="Rectangle 10"/>
            <p:cNvSpPr/>
            <p:nvPr/>
          </p:nvSpPr>
          <p:spPr bwMode="auto">
            <a:xfrm>
              <a:off x="0" y="2209800"/>
              <a:ext cx="3962400" cy="381000"/>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defRPr/>
              </a:pPr>
              <a:r>
                <a:rPr lang="en-GB" sz="1600" b="0" dirty="0">
                  <a:ea typeface="ＭＳ Ｐゴシック" charset="-128"/>
                  <a:cs typeface="ＭＳ Ｐゴシック" charset="-128"/>
                </a:rPr>
                <a:t>Plane</a:t>
              </a:r>
            </a:p>
          </p:txBody>
        </p:sp>
        <p:sp>
          <p:nvSpPr>
            <p:cNvPr id="12" name="Rectangle 11"/>
            <p:cNvSpPr/>
            <p:nvPr/>
          </p:nvSpPr>
          <p:spPr bwMode="auto">
            <a:xfrm>
              <a:off x="0" y="2590799"/>
              <a:ext cx="3962400" cy="1618342"/>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r>
                <a:rPr lang="en-GB" sz="1200" b="0" dirty="0" err="1">
                  <a:ea typeface="ＭＳ Ｐゴシック" charset="-128"/>
                  <a:cs typeface="ＭＳ Ｐゴシック" charset="-128"/>
                </a:rPr>
                <a:t>airPlanType</a:t>
              </a:r>
              <a:r>
                <a:rPr lang="en-GB" sz="1200" b="0" dirty="0">
                  <a:ea typeface="ＭＳ Ｐゴシック" charset="-128"/>
                  <a:cs typeface="ＭＳ Ｐゴシック" charset="-128"/>
                </a:rPr>
                <a:t> : String</a:t>
              </a:r>
            </a:p>
            <a:p>
              <a:pPr algn="l">
                <a:defRPr/>
              </a:pPr>
              <a:r>
                <a:rPr lang="en-GB" sz="1200" b="0" dirty="0" err="1">
                  <a:ea typeface="ＭＳ Ｐゴシック" charset="-128"/>
                  <a:cs typeface="ＭＳ Ｐゴシック" charset="-128"/>
                </a:rPr>
                <a:t>maximumSpeed</a:t>
              </a:r>
              <a:r>
                <a:rPr lang="en-GB" sz="1200" b="0" dirty="0">
                  <a:ea typeface="ＭＳ Ｐゴシック" charset="-128"/>
                  <a:cs typeface="ＭＳ Ｐゴシック" charset="-128"/>
                </a:rPr>
                <a:t> : MPH</a:t>
              </a:r>
            </a:p>
            <a:p>
              <a:pPr algn="l">
                <a:defRPr/>
              </a:pPr>
              <a:r>
                <a:rPr lang="en-GB" sz="1200" b="0" dirty="0" err="1">
                  <a:ea typeface="ＭＳ Ｐゴシック" charset="-128"/>
                  <a:cs typeface="ＭＳ Ｐゴシック" charset="-128"/>
                </a:rPr>
                <a:t>maximumDistance</a:t>
              </a:r>
              <a:r>
                <a:rPr lang="en-GB" sz="1200" b="0" dirty="0">
                  <a:ea typeface="ＭＳ Ｐゴシック" charset="-128"/>
                  <a:cs typeface="ＭＳ Ｐゴシック" charset="-128"/>
                </a:rPr>
                <a:t> : Miles</a:t>
              </a:r>
            </a:p>
            <a:p>
              <a:pPr algn="l">
                <a:defRPr/>
              </a:pPr>
              <a:r>
                <a:rPr lang="en-GB" sz="1200" b="0" dirty="0" err="1">
                  <a:ea typeface="ＭＳ Ｐゴシック" charset="-128"/>
                  <a:cs typeface="ＭＳ Ｐゴシック" charset="-128"/>
                </a:rPr>
                <a:t>departingAirport</a:t>
              </a:r>
              <a:r>
                <a:rPr lang="en-GB" sz="1200" b="0" dirty="0">
                  <a:ea typeface="ＭＳ Ｐゴシック" charset="-128"/>
                  <a:cs typeface="ＭＳ Ｐゴシック" charset="-128"/>
                </a:rPr>
                <a:t> : String</a:t>
              </a:r>
            </a:p>
            <a:p>
              <a:pPr algn="l">
                <a:defRPr/>
              </a:pPr>
              <a:r>
                <a:rPr lang="en-GB" sz="1200" b="0" dirty="0">
                  <a:ea typeface="ＭＳ Ｐゴシック" charset="-128"/>
                  <a:cs typeface="ＭＳ Ｐゴシック" charset="-128"/>
                </a:rPr>
                <a:t>id : String</a:t>
              </a:r>
            </a:p>
          </p:txBody>
        </p:sp>
        <p:sp>
          <p:nvSpPr>
            <p:cNvPr id="13" name="Rectangle 12"/>
            <p:cNvSpPr/>
            <p:nvPr/>
          </p:nvSpPr>
          <p:spPr bwMode="auto">
            <a:xfrm>
              <a:off x="0" y="4103914"/>
              <a:ext cx="3962400" cy="210457"/>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endParaRPr lang="en-GB" sz="1200" b="0" dirty="0">
                <a:ea typeface="ＭＳ Ｐゴシック" charset="-128"/>
                <a:cs typeface="ＭＳ Ｐゴシック" charset="-128"/>
              </a:endParaRPr>
            </a:p>
          </p:txBody>
        </p:sp>
      </p:grpSp>
      <p:cxnSp>
        <p:nvCxnSpPr>
          <p:cNvPr id="14" name="Straight Connector 12"/>
          <p:cNvCxnSpPr>
            <a:cxnSpLocks noChangeShapeType="1"/>
          </p:cNvCxnSpPr>
          <p:nvPr/>
        </p:nvCxnSpPr>
        <p:spPr bwMode="auto">
          <a:xfrm>
            <a:off x="3291136" y="4753000"/>
            <a:ext cx="3352800" cy="158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15" name="TextBox 14"/>
          <p:cNvSpPr txBox="1">
            <a:spLocks noChangeArrowheads="1"/>
          </p:cNvSpPr>
          <p:nvPr/>
        </p:nvSpPr>
        <p:spPr bwMode="auto">
          <a:xfrm>
            <a:off x="3291136" y="4448200"/>
            <a:ext cx="48895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400" b="0"/>
              <a:t>0..*</a:t>
            </a:r>
          </a:p>
        </p:txBody>
      </p:sp>
      <p:sp>
        <p:nvSpPr>
          <p:cNvPr id="16" name="TextBox 15"/>
          <p:cNvSpPr txBox="1">
            <a:spLocks noChangeArrowheads="1"/>
          </p:cNvSpPr>
          <p:nvPr/>
        </p:nvSpPr>
        <p:spPr bwMode="auto">
          <a:xfrm>
            <a:off x="5348536" y="4448200"/>
            <a:ext cx="130175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400" b="0"/>
              <a:t>assignedPlane</a:t>
            </a:r>
          </a:p>
        </p:txBody>
      </p:sp>
      <p:sp>
        <p:nvSpPr>
          <p:cNvPr id="17" name="TextBox 16"/>
          <p:cNvSpPr txBox="1">
            <a:spLocks noChangeArrowheads="1"/>
          </p:cNvSpPr>
          <p:nvPr/>
        </p:nvSpPr>
        <p:spPr bwMode="auto">
          <a:xfrm>
            <a:off x="3291136" y="4753000"/>
            <a:ext cx="1389063"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400" b="0"/>
              <a:t>assignedFlights</a:t>
            </a:r>
          </a:p>
        </p:txBody>
      </p:sp>
      <p:sp>
        <p:nvSpPr>
          <p:cNvPr id="18" name="TextBox 19"/>
          <p:cNvSpPr txBox="1">
            <a:spLocks noChangeArrowheads="1"/>
          </p:cNvSpPr>
          <p:nvPr/>
        </p:nvSpPr>
        <p:spPr bwMode="auto">
          <a:xfrm>
            <a:off x="6186736" y="4753000"/>
            <a:ext cx="48895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400" b="0"/>
              <a:t>0..1</a:t>
            </a:r>
          </a:p>
        </p:txBody>
      </p:sp>
      <p:sp>
        <p:nvSpPr>
          <p:cNvPr id="19" name="TextBox 18"/>
          <p:cNvSpPr txBox="1">
            <a:spLocks noChangeArrowheads="1"/>
          </p:cNvSpPr>
          <p:nvPr/>
        </p:nvSpPr>
        <p:spPr bwMode="auto">
          <a:xfrm>
            <a:off x="243136" y="1857400"/>
            <a:ext cx="5108575" cy="1784350"/>
          </a:xfrm>
          <a:prstGeom prst="rect">
            <a:avLst/>
          </a:prstGeom>
          <a:solidFill>
            <a:srgbClr val="FFFF00">
              <a:alpha val="90195"/>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a:t>A plane can be assigned to an</a:t>
            </a:r>
          </a:p>
          <a:p>
            <a:r>
              <a:rPr lang="en-GB"/>
              <a:t>unlimited number of flights (‘*’), but can also be assigned to no</a:t>
            </a:r>
          </a:p>
          <a:p>
            <a:r>
              <a:rPr lang="en-GB"/>
              <a:t>flight at all (‘0’). ‘..’ denotes the</a:t>
            </a:r>
          </a:p>
          <a:p>
            <a:r>
              <a:rPr lang="en-GB"/>
              <a:t>possible range.</a:t>
            </a:r>
          </a:p>
        </p:txBody>
      </p:sp>
      <p:cxnSp>
        <p:nvCxnSpPr>
          <p:cNvPr id="20" name="Straight Arrow Connector 19"/>
          <p:cNvCxnSpPr>
            <a:cxnSpLocks noChangeShapeType="1"/>
            <a:stCxn id="19" idx="2"/>
            <a:endCxn id="15" idx="0"/>
          </p:cNvCxnSpPr>
          <p:nvPr/>
        </p:nvCxnSpPr>
        <p:spPr bwMode="auto">
          <a:xfrm rot="16200000" flipH="1">
            <a:off x="2763293" y="3675881"/>
            <a:ext cx="806450" cy="738187"/>
          </a:xfrm>
          <a:prstGeom prst="straightConnector1">
            <a:avLst/>
          </a:prstGeom>
          <a:noFill/>
          <a:ln w="44450">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21" name="TextBox 20"/>
          <p:cNvSpPr txBox="1">
            <a:spLocks noChangeArrowheads="1"/>
          </p:cNvSpPr>
          <p:nvPr/>
        </p:nvSpPr>
        <p:spPr bwMode="auto">
          <a:xfrm>
            <a:off x="5196136" y="4981600"/>
            <a:ext cx="3581400" cy="1108075"/>
          </a:xfrm>
          <a:prstGeom prst="rect">
            <a:avLst/>
          </a:prstGeom>
          <a:solidFill>
            <a:srgbClr val="FFFF00">
              <a:alpha val="90195"/>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a:t>Flights have the role of</a:t>
            </a:r>
          </a:p>
          <a:p>
            <a:r>
              <a:rPr lang="en-GB"/>
              <a:t>“assigned flights” from a plane’s perspective.</a:t>
            </a:r>
          </a:p>
        </p:txBody>
      </p:sp>
      <p:cxnSp>
        <p:nvCxnSpPr>
          <p:cNvPr id="22" name="Straight Arrow Connector 21"/>
          <p:cNvCxnSpPr>
            <a:cxnSpLocks noChangeShapeType="1"/>
            <a:stCxn id="21" idx="1"/>
            <a:endCxn id="17" idx="2"/>
          </p:cNvCxnSpPr>
          <p:nvPr/>
        </p:nvCxnSpPr>
        <p:spPr bwMode="auto">
          <a:xfrm rot="10800000">
            <a:off x="3984874" y="5060975"/>
            <a:ext cx="1211262" cy="474663"/>
          </a:xfrm>
          <a:prstGeom prst="straightConnector1">
            <a:avLst/>
          </a:prstGeom>
          <a:noFill/>
          <a:ln w="44450">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23" name="TextBox 22"/>
          <p:cNvSpPr txBox="1">
            <a:spLocks noChangeArrowheads="1"/>
          </p:cNvSpPr>
          <p:nvPr/>
        </p:nvSpPr>
        <p:spPr bwMode="auto">
          <a:xfrm>
            <a:off x="471736" y="3000400"/>
            <a:ext cx="4572000" cy="1108075"/>
          </a:xfrm>
          <a:prstGeom prst="rect">
            <a:avLst/>
          </a:prstGeom>
          <a:solidFill>
            <a:srgbClr val="FFFF00">
              <a:alpha val="90195"/>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a:t>A flight can only be operated by one plane. There may be no</a:t>
            </a:r>
          </a:p>
          <a:p>
            <a:r>
              <a:rPr lang="en-GB"/>
              <a:t>plane assigned to a flight yet. </a:t>
            </a:r>
          </a:p>
        </p:txBody>
      </p:sp>
      <p:cxnSp>
        <p:nvCxnSpPr>
          <p:cNvPr id="24" name="Straight Arrow Connector 23"/>
          <p:cNvCxnSpPr>
            <a:cxnSpLocks noChangeShapeType="1"/>
            <a:stCxn id="23" idx="2"/>
            <a:endCxn id="18" idx="1"/>
          </p:cNvCxnSpPr>
          <p:nvPr/>
        </p:nvCxnSpPr>
        <p:spPr bwMode="auto">
          <a:xfrm rot="16200000" flipH="1">
            <a:off x="4072979" y="2793232"/>
            <a:ext cx="798513" cy="3429000"/>
          </a:xfrm>
          <a:prstGeom prst="straightConnector1">
            <a:avLst/>
          </a:prstGeom>
          <a:noFill/>
          <a:ln w="44450">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25" name="TextBox 24"/>
          <p:cNvSpPr txBox="1">
            <a:spLocks noChangeArrowheads="1"/>
          </p:cNvSpPr>
          <p:nvPr/>
        </p:nvSpPr>
        <p:spPr bwMode="auto">
          <a:xfrm>
            <a:off x="5196136" y="2009800"/>
            <a:ext cx="3581400" cy="1108075"/>
          </a:xfrm>
          <a:prstGeom prst="rect">
            <a:avLst/>
          </a:prstGeom>
          <a:solidFill>
            <a:srgbClr val="FFFF00">
              <a:alpha val="90195"/>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a:t>Planes have the role of</a:t>
            </a:r>
          </a:p>
          <a:p>
            <a:r>
              <a:rPr lang="en-GB"/>
              <a:t>“assigned planes” from a flight’s perspective.</a:t>
            </a:r>
          </a:p>
        </p:txBody>
      </p:sp>
      <p:cxnSp>
        <p:nvCxnSpPr>
          <p:cNvPr id="26" name="Straight Arrow Connector 25"/>
          <p:cNvCxnSpPr>
            <a:cxnSpLocks noChangeShapeType="1"/>
            <a:stCxn id="25" idx="2"/>
            <a:endCxn id="16" idx="0"/>
          </p:cNvCxnSpPr>
          <p:nvPr/>
        </p:nvCxnSpPr>
        <p:spPr bwMode="auto">
          <a:xfrm rot="5400000">
            <a:off x="5827961" y="3289325"/>
            <a:ext cx="1330325" cy="987425"/>
          </a:xfrm>
          <a:prstGeom prst="straightConnector1">
            <a:avLst/>
          </a:prstGeom>
          <a:noFill/>
          <a:ln w="44450">
            <a:solidFill>
              <a:schemeClr val="tx1"/>
            </a:solidFill>
            <a:round/>
            <a:headEnd/>
            <a:tailEnd type="arrow" w="med" len="me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2258498131"/>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4" accel="50000" decel="5000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accel="50000" decel="5000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22"/>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9"/>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21"/>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0"/>
                                        </p:tgtEl>
                                        <p:attrNameLst>
                                          <p:attrName>style.visibility</p:attrName>
                                        </p:attrNameLst>
                                      </p:cBhvr>
                                      <p:to>
                                        <p:strVal val="hidden"/>
                                      </p:to>
                                    </p:set>
                                  </p:childTnLst>
                                </p:cTn>
                              </p:par>
                              <p:par>
                                <p:cTn id="31" presetID="2" presetClass="entr" presetSubtype="4" accel="50000" decel="5000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additive="base">
                                        <p:cTn id="33" dur="500" fill="hold"/>
                                        <p:tgtEl>
                                          <p:spTgt spid="23"/>
                                        </p:tgtEl>
                                        <p:attrNameLst>
                                          <p:attrName>ppt_x</p:attrName>
                                        </p:attrNameLst>
                                      </p:cBhvr>
                                      <p:tavLst>
                                        <p:tav tm="0">
                                          <p:val>
                                            <p:strVal val="#ppt_x"/>
                                          </p:val>
                                        </p:tav>
                                        <p:tav tm="100000">
                                          <p:val>
                                            <p:strVal val="#ppt_x"/>
                                          </p:val>
                                        </p:tav>
                                      </p:tavLst>
                                    </p:anim>
                                    <p:anim calcmode="lin" valueType="num">
                                      <p:cBhvr additive="base">
                                        <p:cTn id="34" dur="500" fill="hold"/>
                                        <p:tgtEl>
                                          <p:spTgt spid="23"/>
                                        </p:tgtEl>
                                        <p:attrNameLst>
                                          <p:attrName>ppt_y</p:attrName>
                                        </p:attrNameLst>
                                      </p:cBhvr>
                                      <p:tavLst>
                                        <p:tav tm="0">
                                          <p:val>
                                            <p:strVal val="1+#ppt_h/2"/>
                                          </p:val>
                                        </p:tav>
                                        <p:tav tm="100000">
                                          <p:val>
                                            <p:strVal val="#ppt_y"/>
                                          </p:val>
                                        </p:tav>
                                      </p:tavLst>
                                    </p:anim>
                                  </p:childTnLst>
                                </p:cTn>
                              </p:par>
                              <p:par>
                                <p:cTn id="35" presetID="2" presetClass="entr" presetSubtype="4" accel="50000" decel="5000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fill="hold"/>
                                        <p:tgtEl>
                                          <p:spTgt spid="24"/>
                                        </p:tgtEl>
                                        <p:attrNameLst>
                                          <p:attrName>ppt_x</p:attrName>
                                        </p:attrNameLst>
                                      </p:cBhvr>
                                      <p:tavLst>
                                        <p:tav tm="0">
                                          <p:val>
                                            <p:strVal val="#ppt_x"/>
                                          </p:val>
                                        </p:tav>
                                        <p:tav tm="100000">
                                          <p:val>
                                            <p:strVal val="#ppt_x"/>
                                          </p:val>
                                        </p:tav>
                                      </p:tavLst>
                                    </p:anim>
                                    <p:anim calcmode="lin" valueType="num">
                                      <p:cBhvr additive="base">
                                        <p:cTn id="38" dur="500" fill="hold"/>
                                        <p:tgtEl>
                                          <p:spTgt spid="24"/>
                                        </p:tgtEl>
                                        <p:attrNameLst>
                                          <p:attrName>ppt_y</p:attrName>
                                        </p:attrNameLst>
                                      </p:cBhvr>
                                      <p:tavLst>
                                        <p:tav tm="0">
                                          <p:val>
                                            <p:strVal val="1+#ppt_h/2"/>
                                          </p:val>
                                        </p:tav>
                                        <p:tav tm="100000">
                                          <p:val>
                                            <p:strVal val="#ppt_y"/>
                                          </p:val>
                                        </p:tav>
                                      </p:tavLst>
                                    </p:anim>
                                  </p:childTnLst>
                                </p:cTn>
                              </p:par>
                              <p:par>
                                <p:cTn id="39" presetID="2" presetClass="entr" presetSubtype="4" accel="50000" decel="5000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 calcmode="lin" valueType="num">
                                      <p:cBhvr additive="base">
                                        <p:cTn id="41" dur="500" fill="hold"/>
                                        <p:tgtEl>
                                          <p:spTgt spid="25"/>
                                        </p:tgtEl>
                                        <p:attrNameLst>
                                          <p:attrName>ppt_x</p:attrName>
                                        </p:attrNameLst>
                                      </p:cBhvr>
                                      <p:tavLst>
                                        <p:tav tm="0">
                                          <p:val>
                                            <p:strVal val="#ppt_x"/>
                                          </p:val>
                                        </p:tav>
                                        <p:tav tm="100000">
                                          <p:val>
                                            <p:strVal val="#ppt_x"/>
                                          </p:val>
                                        </p:tav>
                                      </p:tavLst>
                                    </p:anim>
                                    <p:anim calcmode="lin" valueType="num">
                                      <p:cBhvr additive="base">
                                        <p:cTn id="42" dur="500" fill="hold"/>
                                        <p:tgtEl>
                                          <p:spTgt spid="25"/>
                                        </p:tgtEl>
                                        <p:attrNameLst>
                                          <p:attrName>ppt_y</p:attrName>
                                        </p:attrNameLst>
                                      </p:cBhvr>
                                      <p:tavLst>
                                        <p:tav tm="0">
                                          <p:val>
                                            <p:strVal val="1+#ppt_h/2"/>
                                          </p:val>
                                        </p:tav>
                                        <p:tav tm="100000">
                                          <p:val>
                                            <p:strVal val="#ppt_y"/>
                                          </p:val>
                                        </p:tav>
                                      </p:tavLst>
                                    </p:anim>
                                  </p:childTnLst>
                                </p:cTn>
                              </p:par>
                              <p:par>
                                <p:cTn id="43" presetID="2" presetClass="entr" presetSubtype="4" accel="50000" decel="5000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anim calcmode="lin" valueType="num">
                                      <p:cBhvr additive="base">
                                        <p:cTn id="45" dur="500" fill="hold"/>
                                        <p:tgtEl>
                                          <p:spTgt spid="26"/>
                                        </p:tgtEl>
                                        <p:attrNameLst>
                                          <p:attrName>ppt_x</p:attrName>
                                        </p:attrNameLst>
                                      </p:cBhvr>
                                      <p:tavLst>
                                        <p:tav tm="0">
                                          <p:val>
                                            <p:strVal val="#ppt_x"/>
                                          </p:val>
                                        </p:tav>
                                        <p:tav tm="100000">
                                          <p:val>
                                            <p:strVal val="#ppt_x"/>
                                          </p:val>
                                        </p:tav>
                                      </p:tavLst>
                                    </p:anim>
                                    <p:anim calcmode="lin" valueType="num">
                                      <p:cBhvr additive="base">
                                        <p:cTn id="4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1" grpId="0" animBg="1"/>
      <p:bldP spid="21" grpId="1" animBg="1"/>
      <p:bldP spid="23" grpId="0" animBg="1"/>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364DD-9ECE-44C0-B4FF-AF6D54F44569}"/>
              </a:ext>
            </a:extLst>
          </p:cNvPr>
          <p:cNvSpPr>
            <a:spLocks noGrp="1"/>
          </p:cNvSpPr>
          <p:nvPr>
            <p:ph type="title"/>
          </p:nvPr>
        </p:nvSpPr>
        <p:spPr/>
        <p:txBody>
          <a:bodyPr/>
          <a:lstStyle/>
          <a:p>
            <a:r>
              <a:rPr lang="en-GB" dirty="0"/>
              <a:t>What have we learnt?</a:t>
            </a:r>
          </a:p>
        </p:txBody>
      </p:sp>
      <p:sp>
        <p:nvSpPr>
          <p:cNvPr id="4" name="Content Placeholder 3">
            <a:extLst>
              <a:ext uri="{FF2B5EF4-FFF2-40B4-BE49-F238E27FC236}">
                <a16:creationId xmlns:a16="http://schemas.microsoft.com/office/drawing/2014/main" id="{4D253CAC-0CBD-440F-AAFB-9E732F5AD55B}"/>
              </a:ext>
            </a:extLst>
          </p:cNvPr>
          <p:cNvSpPr>
            <a:spLocks noGrp="1"/>
          </p:cNvSpPr>
          <p:nvPr>
            <p:ph idx="1"/>
          </p:nvPr>
        </p:nvSpPr>
        <p:spPr>
          <a:xfrm>
            <a:off x="323528" y="1416317"/>
            <a:ext cx="8641569" cy="2372723"/>
          </a:xfrm>
        </p:spPr>
        <p:txBody>
          <a:bodyPr/>
          <a:lstStyle/>
          <a:p>
            <a:r>
              <a:rPr lang="de-DE" sz="2000" dirty="0"/>
              <a:t>The Unified Modelling Language (UML)- </a:t>
            </a:r>
            <a:r>
              <a:rPr lang="en-GB" sz="2000" dirty="0"/>
              <a:t>The Unified Modelling Language (UML) is a general-purpose, developmental, modelling language in the field of software engineering that is intended to provide a standard way to visualize the design of a system.</a:t>
            </a:r>
            <a:endParaRPr lang="de-DE" sz="2000" dirty="0"/>
          </a:p>
          <a:p>
            <a:endParaRPr lang="en-GB" dirty="0"/>
          </a:p>
        </p:txBody>
      </p:sp>
      <p:pic>
        <p:nvPicPr>
          <p:cNvPr id="3" name="Picture 2">
            <a:extLst>
              <a:ext uri="{FF2B5EF4-FFF2-40B4-BE49-F238E27FC236}">
                <a16:creationId xmlns:a16="http://schemas.microsoft.com/office/drawing/2014/main" id="{EF59B709-8725-C165-4EC2-3CA868A9CF62}"/>
              </a:ext>
            </a:extLst>
          </p:cNvPr>
          <p:cNvPicPr>
            <a:picLocks noChangeAspect="1"/>
          </p:cNvPicPr>
          <p:nvPr/>
        </p:nvPicPr>
        <p:blipFill>
          <a:blip r:embed="rId2"/>
          <a:stretch>
            <a:fillRect/>
          </a:stretch>
        </p:blipFill>
        <p:spPr>
          <a:xfrm>
            <a:off x="1691680" y="3068960"/>
            <a:ext cx="5524489" cy="2906230"/>
          </a:xfrm>
          <a:prstGeom prst="rect">
            <a:avLst/>
          </a:prstGeom>
        </p:spPr>
      </p:pic>
      <p:sp>
        <p:nvSpPr>
          <p:cNvPr id="6" name="Rectangle 5">
            <a:extLst>
              <a:ext uri="{FF2B5EF4-FFF2-40B4-BE49-F238E27FC236}">
                <a16:creationId xmlns:a16="http://schemas.microsoft.com/office/drawing/2014/main" id="{3E20AD80-BD10-150A-5A89-2324F0B10088}"/>
              </a:ext>
            </a:extLst>
          </p:cNvPr>
          <p:cNvSpPr/>
          <p:nvPr/>
        </p:nvSpPr>
        <p:spPr bwMode="auto">
          <a:xfrm>
            <a:off x="4211960" y="4221088"/>
            <a:ext cx="1440160" cy="1512168"/>
          </a:xfrm>
          <a:prstGeom prst="rect">
            <a:avLst/>
          </a:prstGeom>
          <a:noFill/>
          <a:ln w="38100" cap="flat" cmpd="sng" algn="ctr">
            <a:solidFill>
              <a:srgbClr val="A8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Tree>
    <p:extLst>
      <p:ext uri="{BB962C8B-B14F-4D97-AF65-F5344CB8AC3E}">
        <p14:creationId xmlns:p14="http://schemas.microsoft.com/office/powerpoint/2010/main" val="2508656744"/>
      </p:ext>
    </p:extLst>
  </p:cSld>
  <p:clrMapOvr>
    <a:masterClrMapping/>
  </p:clrMapOvr>
  <p:transition spd="slow">
    <p:zoom dir="in"/>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477644"/>
            <a:ext cx="7730480" cy="685800"/>
          </a:xfrm>
        </p:spPr>
        <p:txBody>
          <a:bodyPr/>
          <a:lstStyle/>
          <a:p>
            <a:r>
              <a:rPr lang="en-GB" dirty="0"/>
              <a:t>Cardinality: Multiplicity Indicators</a:t>
            </a:r>
          </a:p>
        </p:txBody>
      </p:sp>
      <p:pic>
        <p:nvPicPr>
          <p:cNvPr id="6" name="Picture 5"/>
          <p:cNvPicPr>
            <a:picLocks noChangeAspect="1"/>
          </p:cNvPicPr>
          <p:nvPr/>
        </p:nvPicPr>
        <p:blipFill>
          <a:blip r:embed="rId2"/>
          <a:stretch>
            <a:fillRect/>
          </a:stretch>
        </p:blipFill>
        <p:spPr>
          <a:xfrm>
            <a:off x="2123728" y="1556792"/>
            <a:ext cx="3384376" cy="4364064"/>
          </a:xfrm>
          <a:prstGeom prst="rect">
            <a:avLst/>
          </a:prstGeom>
        </p:spPr>
      </p:pic>
    </p:spTree>
    <p:extLst>
      <p:ext uri="{BB962C8B-B14F-4D97-AF65-F5344CB8AC3E}">
        <p14:creationId xmlns:p14="http://schemas.microsoft.com/office/powerpoint/2010/main" val="3115841462"/>
      </p:ext>
    </p:extLst>
  </p:cSld>
  <p:clrMapOvr>
    <a:masterClrMapping/>
  </p:clrMapOvr>
  <p:transition spd="slow">
    <p:zoom dir="in"/>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Uni</a:t>
            </a:r>
            <a:r>
              <a:rPr lang="en-US" dirty="0"/>
              <a:t>-directional Associations</a:t>
            </a:r>
          </a:p>
        </p:txBody>
      </p:sp>
      <p:sp>
        <p:nvSpPr>
          <p:cNvPr id="5" name="Content Placeholder 2"/>
          <p:cNvSpPr txBox="1">
            <a:spLocks/>
          </p:cNvSpPr>
          <p:nvPr/>
        </p:nvSpPr>
        <p:spPr>
          <a:xfrm>
            <a:off x="26962" y="1459620"/>
            <a:ext cx="8750574" cy="2438400"/>
          </a:xfrm>
          <a:prstGeom prst="rect">
            <a:avLst/>
          </a:prstGeom>
        </p:spPr>
        <p:txBody>
          <a:bodyPr>
            <a:normAutofit fontScale="92500"/>
          </a:bodyPr>
          <a:lstStyle>
            <a:lvl1pPr marL="385763" indent="-385763" algn="l" rtl="0" eaLnBrk="0" fontAlgn="base" hangingPunct="0">
              <a:spcBef>
                <a:spcPct val="20000"/>
              </a:spcBef>
              <a:spcAft>
                <a:spcPct val="0"/>
              </a:spcAft>
              <a:buClr>
                <a:srgbClr val="CC0000"/>
              </a:buClr>
              <a:buChar char="•"/>
              <a:defRPr sz="2800" b="0" i="0">
                <a:solidFill>
                  <a:srgbClr val="003366"/>
                </a:solidFill>
                <a:latin typeface="+mn-lt"/>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400" b="0" i="0">
                <a:solidFill>
                  <a:srgbClr val="003366"/>
                </a:solidFill>
                <a:latin typeface="+mn-lt"/>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2000">
                <a:solidFill>
                  <a:schemeClr val="tx1"/>
                </a:solidFill>
                <a:latin typeface="+mn-lt"/>
                <a:ea typeface="MS PGothic" charset="0"/>
                <a:cs typeface="MS PGothic" charset="0"/>
              </a:defRPr>
            </a:lvl3pPr>
            <a:lvl4pPr marL="2632075" indent="-228600" algn="l" rtl="0" eaLnBrk="0" fontAlgn="base" hangingPunct="0">
              <a:spcBef>
                <a:spcPct val="20000"/>
              </a:spcBef>
              <a:spcAft>
                <a:spcPct val="0"/>
              </a:spcAft>
              <a:buSzPct val="50000"/>
              <a:buFontTx/>
              <a:buChar char="–"/>
              <a:defRPr sz="1800" b="0" i="0" baseline="0">
                <a:solidFill>
                  <a:schemeClr val="tx1"/>
                </a:solidFill>
                <a:latin typeface="+mn-lt"/>
                <a:ea typeface="MS PGothic" charset="0"/>
                <a:cs typeface="MS PGothic" charset="0"/>
              </a:defRPr>
            </a:lvl4pPr>
            <a:lvl5pPr marL="3051175" indent="-228600" algn="l" rtl="0" eaLnBrk="0" fontAlgn="base" hangingPunct="0">
              <a:spcBef>
                <a:spcPct val="20000"/>
              </a:spcBef>
              <a:spcAft>
                <a:spcPct val="0"/>
              </a:spcAft>
              <a:buChar char="»"/>
              <a:defRPr sz="1600" b="0" i="0">
                <a:solidFill>
                  <a:schemeClr val="tx1"/>
                </a:solidFill>
                <a:latin typeface="+mn-lt"/>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a:lstStyle>
          <a:p>
            <a:pPr marL="742950" lvl="1" indent="-285750" eaLnBrk="1" hangingPunct="1">
              <a:lnSpc>
                <a:spcPct val="80000"/>
              </a:lnSpc>
              <a:buSzPct val="99000"/>
              <a:buFont typeface="Wingdings" charset="0"/>
              <a:buChar char="§"/>
            </a:pPr>
            <a:r>
              <a:rPr lang="en-US" dirty="0">
                <a:ea typeface="ＭＳ Ｐゴシック" charset="0"/>
              </a:rPr>
              <a:t>The </a:t>
            </a:r>
            <a:r>
              <a:rPr lang="en-US" b="1" dirty="0" err="1">
                <a:ea typeface="ＭＳ Ｐゴシック" charset="0"/>
              </a:rPr>
              <a:t>uni</a:t>
            </a:r>
            <a:r>
              <a:rPr lang="en-US" b="1" dirty="0">
                <a:ea typeface="ＭＳ Ｐゴシック" charset="0"/>
              </a:rPr>
              <a:t>-directional association </a:t>
            </a:r>
            <a:r>
              <a:rPr lang="en-US" dirty="0">
                <a:ea typeface="ＭＳ Ｐゴシック" charset="0"/>
              </a:rPr>
              <a:t>includes a </a:t>
            </a:r>
            <a:r>
              <a:rPr lang="en-US" b="1" dirty="0">
                <a:ea typeface="ＭＳ Ｐゴシック" charset="0"/>
              </a:rPr>
              <a:t>role name </a:t>
            </a:r>
            <a:r>
              <a:rPr lang="en-US" dirty="0">
                <a:ea typeface="ＭＳ Ｐゴシック" charset="0"/>
              </a:rPr>
              <a:t>and a </a:t>
            </a:r>
            <a:r>
              <a:rPr lang="en-US" b="1" dirty="0">
                <a:ea typeface="ＭＳ Ｐゴシック" charset="0"/>
              </a:rPr>
              <a:t>multiplicity value</a:t>
            </a:r>
            <a:r>
              <a:rPr lang="en-US" dirty="0">
                <a:ea typeface="ＭＳ Ｐゴシック" charset="0"/>
              </a:rPr>
              <a:t>, but unlike the standard bi-directional association, the </a:t>
            </a:r>
            <a:r>
              <a:rPr lang="en-US" dirty="0" err="1">
                <a:ea typeface="ＭＳ Ｐゴシック" charset="0"/>
              </a:rPr>
              <a:t>uni</a:t>
            </a:r>
            <a:r>
              <a:rPr lang="en-US" dirty="0">
                <a:ea typeface="ＭＳ Ｐゴシック" charset="0"/>
              </a:rPr>
              <a:t>-directional association only contains the role name and multiplicity value for the known class</a:t>
            </a:r>
          </a:p>
          <a:p>
            <a:pPr marL="742950" lvl="1" indent="-285750" eaLnBrk="1" hangingPunct="1">
              <a:lnSpc>
                <a:spcPct val="80000"/>
              </a:lnSpc>
              <a:buSzPct val="99000"/>
              <a:buFont typeface="Wingdings" charset="0"/>
              <a:buChar char="§"/>
            </a:pPr>
            <a:r>
              <a:rPr lang="en-US" dirty="0">
                <a:ea typeface="ＭＳ Ｐゴシック" charset="0"/>
              </a:rPr>
              <a:t>The </a:t>
            </a:r>
            <a:r>
              <a:rPr lang="en-US" dirty="0" err="1">
                <a:ea typeface="ＭＳ Ｐゴシック" charset="0"/>
              </a:rPr>
              <a:t>OverdrawnAccountsReport</a:t>
            </a:r>
            <a:r>
              <a:rPr lang="en-US" dirty="0">
                <a:ea typeface="ＭＳ Ｐゴシック" charset="0"/>
              </a:rPr>
              <a:t> knows about the </a:t>
            </a:r>
            <a:r>
              <a:rPr lang="en-US" dirty="0" err="1">
                <a:ea typeface="ＭＳ Ｐゴシック" charset="0"/>
              </a:rPr>
              <a:t>BankAccount</a:t>
            </a:r>
            <a:r>
              <a:rPr lang="en-US" dirty="0">
                <a:ea typeface="ＭＳ Ｐゴシック" charset="0"/>
              </a:rPr>
              <a:t> class, and the </a:t>
            </a:r>
            <a:r>
              <a:rPr lang="en-US" dirty="0" err="1">
                <a:ea typeface="ＭＳ Ｐゴシック" charset="0"/>
              </a:rPr>
              <a:t>BankAccount</a:t>
            </a:r>
            <a:r>
              <a:rPr lang="en-US" dirty="0">
                <a:ea typeface="ＭＳ Ｐゴシック" charset="0"/>
              </a:rPr>
              <a:t> class plays the role of "</a:t>
            </a:r>
            <a:r>
              <a:rPr lang="en-US" dirty="0" err="1">
                <a:ea typeface="ＭＳ Ｐゴシック" charset="0"/>
              </a:rPr>
              <a:t>overdrawnAccounts</a:t>
            </a:r>
            <a:r>
              <a:rPr lang="en-US" dirty="0">
                <a:ea typeface="ＭＳ Ｐゴシック" charset="0"/>
              </a:rPr>
              <a:t>." However, unlike a standard association, the </a:t>
            </a:r>
            <a:r>
              <a:rPr lang="en-US" dirty="0" err="1">
                <a:ea typeface="ＭＳ Ｐゴシック" charset="0"/>
              </a:rPr>
              <a:t>BankAccount</a:t>
            </a:r>
            <a:r>
              <a:rPr lang="en-US" dirty="0">
                <a:ea typeface="ＭＳ Ｐゴシック" charset="0"/>
              </a:rPr>
              <a:t> class has no idea that it is associated with the </a:t>
            </a:r>
            <a:r>
              <a:rPr lang="en-US" dirty="0" err="1">
                <a:ea typeface="ＭＳ Ｐゴシック" charset="0"/>
              </a:rPr>
              <a:t>OverdrawnAccountsReport</a:t>
            </a:r>
            <a:r>
              <a:rPr lang="en-US" dirty="0">
                <a:ea typeface="ＭＳ Ｐゴシック" charset="0"/>
              </a:rPr>
              <a:t>.</a:t>
            </a:r>
          </a:p>
          <a:p>
            <a:pPr>
              <a:lnSpc>
                <a:spcPct val="80000"/>
              </a:lnSpc>
            </a:pPr>
            <a:endParaRPr lang="en-GB" sz="3200" dirty="0">
              <a:ea typeface="ＭＳ Ｐゴシック" charset="0"/>
            </a:endParaRPr>
          </a:p>
        </p:txBody>
      </p:sp>
      <p:grpSp>
        <p:nvGrpSpPr>
          <p:cNvPr id="6" name="Group 17"/>
          <p:cNvGrpSpPr/>
          <p:nvPr/>
        </p:nvGrpSpPr>
        <p:grpSpPr>
          <a:xfrm>
            <a:off x="395536" y="4291607"/>
            <a:ext cx="2895600" cy="1066800"/>
            <a:chOff x="0" y="2209800"/>
            <a:chExt cx="3962400" cy="1473200"/>
          </a:xfrm>
          <a:effectLst>
            <a:outerShdw blurRad="50800" dist="38100" dir="2700000">
              <a:srgbClr val="000000">
                <a:alpha val="43000"/>
              </a:srgbClr>
            </a:outerShdw>
          </a:effectLst>
        </p:grpSpPr>
        <p:sp>
          <p:nvSpPr>
            <p:cNvPr id="7" name="Rectangle 6"/>
            <p:cNvSpPr/>
            <p:nvPr/>
          </p:nvSpPr>
          <p:spPr bwMode="auto">
            <a:xfrm>
              <a:off x="0" y="2209800"/>
              <a:ext cx="3962400" cy="381000"/>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defRPr/>
              </a:pPr>
              <a:r>
                <a:rPr lang="en-GB" sz="1600" b="0" dirty="0" err="1">
                  <a:ea typeface="ＭＳ Ｐゴシック" charset="-128"/>
                  <a:cs typeface="ＭＳ Ｐゴシック" charset="-128"/>
                </a:rPr>
                <a:t>OverdrawnAccountsReport</a:t>
              </a:r>
              <a:endParaRPr lang="en-GB" sz="1600" b="0" dirty="0">
                <a:ea typeface="ＭＳ Ｐゴシック" charset="-128"/>
                <a:cs typeface="ＭＳ Ｐゴシック" charset="-128"/>
              </a:endParaRPr>
            </a:p>
          </p:txBody>
        </p:sp>
        <p:sp>
          <p:nvSpPr>
            <p:cNvPr id="8" name="Rectangle 7"/>
            <p:cNvSpPr/>
            <p:nvPr/>
          </p:nvSpPr>
          <p:spPr bwMode="auto">
            <a:xfrm>
              <a:off x="0" y="2590801"/>
              <a:ext cx="3962400" cy="566058"/>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r>
                <a:rPr lang="en-GB" sz="1200" b="0" dirty="0" err="1">
                  <a:ea typeface="ＭＳ Ｐゴシック" charset="-128"/>
                  <a:cs typeface="ＭＳ Ｐゴシック" charset="-128"/>
                </a:rPr>
                <a:t>generatedOn</a:t>
              </a:r>
              <a:r>
                <a:rPr lang="en-GB" sz="1200" b="0" dirty="0">
                  <a:ea typeface="ＭＳ Ｐゴシック" charset="-128"/>
                  <a:cs typeface="ＭＳ Ｐゴシック" charset="-128"/>
                </a:rPr>
                <a:t>:  Date</a:t>
              </a:r>
            </a:p>
          </p:txBody>
        </p:sp>
        <p:sp>
          <p:nvSpPr>
            <p:cNvPr id="9" name="Rectangle 8"/>
            <p:cNvSpPr/>
            <p:nvPr/>
          </p:nvSpPr>
          <p:spPr bwMode="auto">
            <a:xfrm>
              <a:off x="0" y="3156857"/>
              <a:ext cx="3962400" cy="526143"/>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r>
                <a:rPr lang="en-GB" sz="1200" b="0" dirty="0">
                  <a:ea typeface="ＭＳ Ｐゴシック" charset="-128"/>
                  <a:cs typeface="ＭＳ Ｐゴシック" charset="-128"/>
                </a:rPr>
                <a:t>refresh ()</a:t>
              </a:r>
            </a:p>
          </p:txBody>
        </p:sp>
      </p:grpSp>
      <p:grpSp>
        <p:nvGrpSpPr>
          <p:cNvPr id="10" name="Group 17"/>
          <p:cNvGrpSpPr/>
          <p:nvPr/>
        </p:nvGrpSpPr>
        <p:grpSpPr>
          <a:xfrm>
            <a:off x="6643936" y="4291608"/>
            <a:ext cx="2133600" cy="1447800"/>
            <a:chOff x="0" y="2209800"/>
            <a:chExt cx="3962400" cy="1999342"/>
          </a:xfrm>
          <a:effectLst>
            <a:outerShdw blurRad="50800" dist="38100" dir="2700000">
              <a:srgbClr val="000000">
                <a:alpha val="43000"/>
              </a:srgbClr>
            </a:outerShdw>
          </a:effectLst>
        </p:grpSpPr>
        <p:sp>
          <p:nvSpPr>
            <p:cNvPr id="11" name="Rectangle 10"/>
            <p:cNvSpPr/>
            <p:nvPr/>
          </p:nvSpPr>
          <p:spPr bwMode="auto">
            <a:xfrm>
              <a:off x="0" y="2209800"/>
              <a:ext cx="3962400" cy="381000"/>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defRPr/>
              </a:pPr>
              <a:r>
                <a:rPr lang="en-GB" sz="1600" b="0" dirty="0" err="1">
                  <a:ea typeface="ＭＳ Ｐゴシック" charset="-128"/>
                  <a:cs typeface="ＭＳ Ｐゴシック" charset="-128"/>
                </a:rPr>
                <a:t>BankAccount</a:t>
              </a:r>
              <a:endParaRPr lang="en-GB" sz="1600" b="0" dirty="0">
                <a:ea typeface="ＭＳ Ｐゴシック" charset="-128"/>
                <a:cs typeface="ＭＳ Ｐゴシック" charset="-128"/>
              </a:endParaRPr>
            </a:p>
          </p:txBody>
        </p:sp>
        <p:sp>
          <p:nvSpPr>
            <p:cNvPr id="12" name="Rectangle 11"/>
            <p:cNvSpPr/>
            <p:nvPr/>
          </p:nvSpPr>
          <p:spPr bwMode="auto">
            <a:xfrm>
              <a:off x="0" y="2590801"/>
              <a:ext cx="3962400" cy="776515"/>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r>
                <a:rPr lang="en-GB" sz="1200" b="0" dirty="0">
                  <a:ea typeface="ＭＳ Ｐゴシック" charset="-128"/>
                  <a:cs typeface="ＭＳ Ｐゴシック" charset="-128"/>
                </a:rPr>
                <a:t>owner : String</a:t>
              </a:r>
            </a:p>
            <a:p>
              <a:pPr algn="l">
                <a:defRPr/>
              </a:pPr>
              <a:r>
                <a:rPr lang="en-GB" sz="1200" b="0" dirty="0">
                  <a:ea typeface="ＭＳ Ｐゴシック" charset="-128"/>
                  <a:cs typeface="ＭＳ Ｐゴシック" charset="-128"/>
                </a:rPr>
                <a:t>Balance : Dollars</a:t>
              </a:r>
            </a:p>
          </p:txBody>
        </p:sp>
        <p:sp>
          <p:nvSpPr>
            <p:cNvPr id="13" name="Rectangle 12"/>
            <p:cNvSpPr/>
            <p:nvPr/>
          </p:nvSpPr>
          <p:spPr bwMode="auto">
            <a:xfrm>
              <a:off x="0" y="3367314"/>
              <a:ext cx="3962400" cy="841828"/>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r>
                <a:rPr lang="en-GB" sz="1200" b="0" dirty="0">
                  <a:ea typeface="ＭＳ Ｐゴシック" charset="-128"/>
                  <a:cs typeface="ＭＳ Ｐゴシック" charset="-128"/>
                </a:rPr>
                <a:t>deposit (amount : Dollars)</a:t>
              </a:r>
            </a:p>
            <a:p>
              <a:pPr algn="l">
                <a:defRPr/>
              </a:pPr>
              <a:r>
                <a:rPr lang="en-GB" sz="1200" b="0" dirty="0">
                  <a:ea typeface="ＭＳ Ｐゴシック" charset="-128"/>
                  <a:cs typeface="ＭＳ Ｐゴシック" charset="-128"/>
                </a:rPr>
                <a:t>withdrawal (amount : Dollars)</a:t>
              </a:r>
            </a:p>
          </p:txBody>
        </p:sp>
      </p:grpSp>
      <p:cxnSp>
        <p:nvCxnSpPr>
          <p:cNvPr id="14" name="Straight Connector 11"/>
          <p:cNvCxnSpPr>
            <a:cxnSpLocks noChangeShapeType="1"/>
          </p:cNvCxnSpPr>
          <p:nvPr/>
        </p:nvCxnSpPr>
        <p:spPr bwMode="auto">
          <a:xfrm>
            <a:off x="3291136" y="4825008"/>
            <a:ext cx="3352800" cy="1588"/>
          </a:xfrm>
          <a:prstGeom prst="line">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15" name="TextBox 13"/>
          <p:cNvSpPr txBox="1">
            <a:spLocks noChangeArrowheads="1"/>
          </p:cNvSpPr>
          <p:nvPr/>
        </p:nvSpPr>
        <p:spPr bwMode="auto">
          <a:xfrm>
            <a:off x="4891336" y="4520208"/>
            <a:ext cx="1725613"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400" b="0"/>
              <a:t>overdrawnAccounts</a:t>
            </a:r>
          </a:p>
        </p:txBody>
      </p:sp>
      <p:sp>
        <p:nvSpPr>
          <p:cNvPr id="16" name="TextBox 15"/>
          <p:cNvSpPr txBox="1">
            <a:spLocks noChangeArrowheads="1"/>
          </p:cNvSpPr>
          <p:nvPr/>
        </p:nvSpPr>
        <p:spPr bwMode="auto">
          <a:xfrm>
            <a:off x="6186736" y="4825008"/>
            <a:ext cx="48895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400" b="0"/>
              <a:t>0..*</a:t>
            </a:r>
          </a:p>
        </p:txBody>
      </p:sp>
    </p:spTree>
    <p:extLst>
      <p:ext uri="{BB962C8B-B14F-4D97-AF65-F5344CB8AC3E}">
        <p14:creationId xmlns:p14="http://schemas.microsoft.com/office/powerpoint/2010/main" val="1657354605"/>
      </p:ext>
    </p:extLst>
  </p:cSld>
  <p:clrMapOvr>
    <a:masterClrMapping/>
  </p:clrMapOvr>
  <p:transition spd="slow">
    <p:zoom dir="in"/>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Association Class</a:t>
            </a:r>
          </a:p>
        </p:txBody>
      </p:sp>
      <p:sp>
        <p:nvSpPr>
          <p:cNvPr id="3" name="Content Placeholder 2"/>
          <p:cNvSpPr>
            <a:spLocks noGrp="1"/>
          </p:cNvSpPr>
          <p:nvPr>
            <p:ph idx="1"/>
          </p:nvPr>
        </p:nvSpPr>
        <p:spPr/>
        <p:txBody>
          <a:bodyPr/>
          <a:lstStyle/>
          <a:p>
            <a:pPr>
              <a:lnSpc>
                <a:spcPct val="80000"/>
              </a:lnSpc>
            </a:pPr>
            <a:r>
              <a:rPr lang="en-US" dirty="0">
                <a:ea typeface="ＭＳ Ｐゴシック" charset="0"/>
              </a:rPr>
              <a:t>In modeling an association, there are times when you need to </a:t>
            </a:r>
            <a:r>
              <a:rPr lang="en-US" b="1" dirty="0">
                <a:ea typeface="ＭＳ Ｐゴシック" charset="0"/>
              </a:rPr>
              <a:t>include another class</a:t>
            </a:r>
            <a:r>
              <a:rPr lang="en-US" dirty="0">
                <a:ea typeface="ＭＳ Ｐゴシック" charset="0"/>
              </a:rPr>
              <a:t> because it includes valuable information about the relationship</a:t>
            </a:r>
          </a:p>
          <a:p>
            <a:pPr>
              <a:lnSpc>
                <a:spcPct val="80000"/>
              </a:lnSpc>
            </a:pPr>
            <a:r>
              <a:rPr lang="en-US" dirty="0">
                <a:ea typeface="ＭＳ Ｐゴシック" charset="0"/>
              </a:rPr>
              <a:t>Use an </a:t>
            </a:r>
            <a:r>
              <a:rPr lang="en-US" b="1" dirty="0">
                <a:ea typeface="ＭＳ Ｐゴシック" charset="0"/>
              </a:rPr>
              <a:t>association class</a:t>
            </a:r>
            <a:r>
              <a:rPr lang="en-US" dirty="0">
                <a:ea typeface="ＭＳ Ｐゴシック" charset="0"/>
              </a:rPr>
              <a:t> </a:t>
            </a:r>
            <a:r>
              <a:rPr lang="en-US" b="1" dirty="0">
                <a:ea typeface="ＭＳ Ｐゴシック" charset="0"/>
              </a:rPr>
              <a:t>tied to the primary association</a:t>
            </a:r>
          </a:p>
          <a:p>
            <a:pPr>
              <a:lnSpc>
                <a:spcPct val="80000"/>
              </a:lnSpc>
            </a:pPr>
            <a:r>
              <a:rPr lang="en-US" dirty="0">
                <a:ea typeface="ＭＳ Ｐゴシック" charset="0"/>
              </a:rPr>
              <a:t>An association class is </a:t>
            </a:r>
            <a:r>
              <a:rPr lang="en-US" b="1" dirty="0">
                <a:ea typeface="ＭＳ Ｐゴシック" charset="0"/>
              </a:rPr>
              <a:t>represented like a normal class</a:t>
            </a:r>
          </a:p>
          <a:p>
            <a:pPr>
              <a:lnSpc>
                <a:spcPct val="80000"/>
              </a:lnSpc>
            </a:pPr>
            <a:r>
              <a:rPr lang="en-US" dirty="0">
                <a:ea typeface="ＭＳ Ｐゴシック" charset="0"/>
              </a:rPr>
              <a:t>The difference is that the association line between the primary classes intersects a dotted line connected to the association class</a:t>
            </a:r>
          </a:p>
          <a:p>
            <a:endParaRPr lang="en-US" dirty="0"/>
          </a:p>
        </p:txBody>
      </p:sp>
    </p:spTree>
    <p:extLst>
      <p:ext uri="{BB962C8B-B14F-4D97-AF65-F5344CB8AC3E}">
        <p14:creationId xmlns:p14="http://schemas.microsoft.com/office/powerpoint/2010/main" val="1276134631"/>
      </p:ext>
    </p:extLst>
  </p:cSld>
  <p:clrMapOvr>
    <a:masterClrMapping/>
  </p:clrMapOvr>
  <p:transition spd="slow">
    <p:zoom dir="in"/>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Association Class</a:t>
            </a:r>
          </a:p>
        </p:txBody>
      </p:sp>
      <p:sp>
        <p:nvSpPr>
          <p:cNvPr id="5" name="Content Placeholder 2"/>
          <p:cNvSpPr txBox="1">
            <a:spLocks/>
          </p:cNvSpPr>
          <p:nvPr/>
        </p:nvSpPr>
        <p:spPr>
          <a:xfrm>
            <a:off x="344024" y="1431032"/>
            <a:ext cx="8450560" cy="1981200"/>
          </a:xfrm>
          <a:prstGeom prst="rect">
            <a:avLst/>
          </a:prstGeom>
        </p:spPr>
        <p:txBody>
          <a:bodyPr/>
          <a:lstStyle>
            <a:lvl1pPr marL="385763" indent="-385763" algn="l" rtl="0" eaLnBrk="0" fontAlgn="base" hangingPunct="0">
              <a:spcBef>
                <a:spcPct val="20000"/>
              </a:spcBef>
              <a:spcAft>
                <a:spcPct val="0"/>
              </a:spcAft>
              <a:buClr>
                <a:srgbClr val="CC0000"/>
              </a:buClr>
              <a:buChar char="•"/>
              <a:defRPr sz="2800" b="0" i="0">
                <a:solidFill>
                  <a:srgbClr val="003366"/>
                </a:solidFill>
                <a:latin typeface="+mn-lt"/>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400" b="0" i="0">
                <a:solidFill>
                  <a:srgbClr val="003366"/>
                </a:solidFill>
                <a:latin typeface="+mn-lt"/>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2000">
                <a:solidFill>
                  <a:schemeClr val="tx1"/>
                </a:solidFill>
                <a:latin typeface="+mn-lt"/>
                <a:ea typeface="MS PGothic" charset="0"/>
                <a:cs typeface="MS PGothic" charset="0"/>
              </a:defRPr>
            </a:lvl3pPr>
            <a:lvl4pPr marL="2632075" indent="-228600" algn="l" rtl="0" eaLnBrk="0" fontAlgn="base" hangingPunct="0">
              <a:spcBef>
                <a:spcPct val="20000"/>
              </a:spcBef>
              <a:spcAft>
                <a:spcPct val="0"/>
              </a:spcAft>
              <a:buSzPct val="50000"/>
              <a:buFontTx/>
              <a:buChar char="–"/>
              <a:defRPr sz="1800" b="0" i="0" baseline="0">
                <a:solidFill>
                  <a:schemeClr val="tx1"/>
                </a:solidFill>
                <a:latin typeface="+mn-lt"/>
                <a:ea typeface="MS PGothic" charset="0"/>
                <a:cs typeface="MS PGothic" charset="0"/>
              </a:defRPr>
            </a:lvl4pPr>
            <a:lvl5pPr marL="3051175" indent="-228600" algn="l" rtl="0" eaLnBrk="0" fontAlgn="base" hangingPunct="0">
              <a:spcBef>
                <a:spcPct val="20000"/>
              </a:spcBef>
              <a:spcAft>
                <a:spcPct val="0"/>
              </a:spcAft>
              <a:buChar char="»"/>
              <a:defRPr sz="1600" b="0" i="0">
                <a:solidFill>
                  <a:schemeClr val="tx1"/>
                </a:solidFill>
                <a:latin typeface="+mn-lt"/>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a:lstStyle>
          <a:p>
            <a:pPr marL="452438" lvl="1" indent="-361950" eaLnBrk="1" hangingPunct="1">
              <a:buSzPct val="99000"/>
              <a:buFont typeface="Wingdings" charset="0"/>
              <a:buChar char="§"/>
            </a:pPr>
            <a:r>
              <a:rPr lang="en-US" dirty="0">
                <a:ea typeface="ＭＳ Ｐゴシック" charset="0"/>
              </a:rPr>
              <a:t>The association between the Flight class and the </a:t>
            </a:r>
            <a:r>
              <a:rPr lang="en-US" dirty="0" err="1">
                <a:ea typeface="ＭＳ Ｐゴシック" charset="0"/>
              </a:rPr>
              <a:t>FrequentFlyer</a:t>
            </a:r>
            <a:r>
              <a:rPr lang="en-US" dirty="0">
                <a:ea typeface="ＭＳ Ｐゴシック" charset="0"/>
              </a:rPr>
              <a:t> class results in an association class called </a:t>
            </a:r>
            <a:r>
              <a:rPr lang="en-US" dirty="0" err="1">
                <a:ea typeface="ＭＳ Ｐゴシック" charset="0"/>
              </a:rPr>
              <a:t>MileageCredit</a:t>
            </a:r>
            <a:endParaRPr lang="en-US" dirty="0">
              <a:ea typeface="ＭＳ Ｐゴシック" charset="0"/>
            </a:endParaRPr>
          </a:p>
          <a:p>
            <a:pPr marL="452438" lvl="1" indent="-361950" eaLnBrk="1" hangingPunct="1">
              <a:buSzPct val="99000"/>
              <a:buFont typeface="Wingdings" charset="0"/>
              <a:buChar char="§"/>
            </a:pPr>
            <a:r>
              <a:rPr lang="en-US" dirty="0">
                <a:ea typeface="ＭＳ Ｐゴシック" charset="0"/>
              </a:rPr>
              <a:t>When an instance of a Flight class is associated with an instance of a </a:t>
            </a:r>
            <a:r>
              <a:rPr lang="en-US" dirty="0" err="1">
                <a:ea typeface="ＭＳ Ｐゴシック" charset="0"/>
              </a:rPr>
              <a:t>FrequentFlyer</a:t>
            </a:r>
            <a:r>
              <a:rPr lang="en-US" dirty="0">
                <a:ea typeface="ＭＳ Ｐゴシック" charset="0"/>
              </a:rPr>
              <a:t> class, there will also be an instance of a </a:t>
            </a:r>
            <a:r>
              <a:rPr lang="en-US" dirty="0" err="1">
                <a:ea typeface="ＭＳ Ｐゴシック" charset="0"/>
              </a:rPr>
              <a:t>MileageCredit</a:t>
            </a:r>
            <a:r>
              <a:rPr lang="en-US" dirty="0">
                <a:ea typeface="ＭＳ Ｐゴシック" charset="0"/>
              </a:rPr>
              <a:t> class</a:t>
            </a:r>
          </a:p>
        </p:txBody>
      </p:sp>
      <p:grpSp>
        <p:nvGrpSpPr>
          <p:cNvPr id="6" name="Group 17"/>
          <p:cNvGrpSpPr/>
          <p:nvPr/>
        </p:nvGrpSpPr>
        <p:grpSpPr>
          <a:xfrm>
            <a:off x="395536" y="3717032"/>
            <a:ext cx="2895600" cy="2109952"/>
            <a:chOff x="0" y="2209800"/>
            <a:chExt cx="3962400" cy="2913743"/>
          </a:xfrm>
          <a:effectLst>
            <a:outerShdw blurRad="50800" dist="38100" dir="2700000">
              <a:srgbClr val="000000">
                <a:alpha val="43000"/>
              </a:srgbClr>
            </a:outerShdw>
          </a:effectLst>
        </p:grpSpPr>
        <p:sp>
          <p:nvSpPr>
            <p:cNvPr id="7" name="Rectangle 6"/>
            <p:cNvSpPr/>
            <p:nvPr/>
          </p:nvSpPr>
          <p:spPr bwMode="auto">
            <a:xfrm>
              <a:off x="0" y="2209800"/>
              <a:ext cx="3962400" cy="381000"/>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defRPr/>
              </a:pPr>
              <a:r>
                <a:rPr lang="en-GB" sz="1600" b="0" dirty="0">
                  <a:ea typeface="ＭＳ Ｐゴシック" charset="-128"/>
                  <a:cs typeface="ＭＳ Ｐゴシック" charset="-128"/>
                </a:rPr>
                <a:t>Flight</a:t>
              </a:r>
            </a:p>
          </p:txBody>
        </p:sp>
        <p:sp>
          <p:nvSpPr>
            <p:cNvPr id="8" name="Rectangle 7"/>
            <p:cNvSpPr/>
            <p:nvPr/>
          </p:nvSpPr>
          <p:spPr bwMode="auto">
            <a:xfrm>
              <a:off x="0" y="2590799"/>
              <a:ext cx="3962400" cy="1618342"/>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r>
                <a:rPr lang="en-GB" sz="1200" b="0" dirty="0" err="1">
                  <a:ea typeface="ＭＳ Ｐゴシック" charset="-128"/>
                  <a:cs typeface="ＭＳ Ｐゴシック" charset="-128"/>
                </a:rPr>
                <a:t>flightNumber</a:t>
              </a:r>
              <a:r>
                <a:rPr lang="en-GB" sz="1200" b="0" dirty="0">
                  <a:ea typeface="ＭＳ Ｐゴシック" charset="-128"/>
                  <a:cs typeface="ＭＳ Ｐゴシック" charset="-128"/>
                </a:rPr>
                <a:t> :  Integer</a:t>
              </a:r>
            </a:p>
            <a:p>
              <a:pPr algn="l">
                <a:defRPr/>
              </a:pPr>
              <a:r>
                <a:rPr lang="en-GB" sz="1200" b="0" dirty="0" err="1">
                  <a:ea typeface="ＭＳ Ｐゴシック" charset="-128"/>
                  <a:cs typeface="ＭＳ Ｐゴシック" charset="-128"/>
                </a:rPr>
                <a:t>departureTime</a:t>
              </a:r>
              <a:r>
                <a:rPr lang="en-GB" sz="1200" b="0" dirty="0">
                  <a:ea typeface="ＭＳ Ｐゴシック" charset="-128"/>
                  <a:cs typeface="ＭＳ Ｐゴシック" charset="-128"/>
                </a:rPr>
                <a:t> : Date</a:t>
              </a:r>
            </a:p>
            <a:p>
              <a:pPr algn="l">
                <a:defRPr/>
              </a:pPr>
              <a:r>
                <a:rPr lang="en-GB" sz="1200" b="0" dirty="0" err="1">
                  <a:ea typeface="ＭＳ Ｐゴシック" charset="-128"/>
                  <a:cs typeface="ＭＳ Ｐゴシック" charset="-128"/>
                </a:rPr>
                <a:t>flightDuration</a:t>
              </a:r>
              <a:r>
                <a:rPr lang="en-GB" sz="1200" b="0" dirty="0">
                  <a:ea typeface="ＭＳ Ｐゴシック" charset="-128"/>
                  <a:cs typeface="ＭＳ Ｐゴシック" charset="-128"/>
                </a:rPr>
                <a:t> : Minutes</a:t>
              </a:r>
            </a:p>
            <a:p>
              <a:pPr algn="l">
                <a:defRPr/>
              </a:pPr>
              <a:r>
                <a:rPr lang="en-GB" sz="1200" b="0" dirty="0" err="1">
                  <a:ea typeface="ＭＳ Ｐゴシック" charset="-128"/>
                  <a:cs typeface="ＭＳ Ｐゴシック" charset="-128"/>
                </a:rPr>
                <a:t>departingAirport</a:t>
              </a:r>
              <a:r>
                <a:rPr lang="en-GB" sz="1200" b="0" dirty="0">
                  <a:ea typeface="ＭＳ Ｐゴシック" charset="-128"/>
                  <a:cs typeface="ＭＳ Ｐゴシック" charset="-128"/>
                </a:rPr>
                <a:t> : String</a:t>
              </a:r>
            </a:p>
            <a:p>
              <a:pPr algn="l">
                <a:defRPr/>
              </a:pPr>
              <a:r>
                <a:rPr lang="en-GB" sz="1200" b="0" dirty="0" err="1">
                  <a:ea typeface="ＭＳ Ｐゴシック" charset="-128"/>
                  <a:cs typeface="ＭＳ Ｐゴシック" charset="-128"/>
                </a:rPr>
                <a:t>arrivingAirport</a:t>
              </a:r>
              <a:r>
                <a:rPr lang="en-GB" sz="1200" b="0" dirty="0">
                  <a:ea typeface="ＭＳ Ｐゴシック" charset="-128"/>
                  <a:cs typeface="ＭＳ Ｐゴシック" charset="-128"/>
                </a:rPr>
                <a:t> : String</a:t>
              </a:r>
            </a:p>
          </p:txBody>
        </p:sp>
        <p:sp>
          <p:nvSpPr>
            <p:cNvPr id="9" name="Rectangle 8"/>
            <p:cNvSpPr/>
            <p:nvPr/>
          </p:nvSpPr>
          <p:spPr bwMode="auto">
            <a:xfrm>
              <a:off x="0" y="4209143"/>
              <a:ext cx="3962400" cy="914400"/>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r>
                <a:rPr lang="en-GB" sz="1200" b="0" dirty="0" err="1">
                  <a:ea typeface="ＭＳ Ｐゴシック" charset="-128"/>
                  <a:cs typeface="ＭＳ Ｐゴシック" charset="-128"/>
                </a:rPr>
                <a:t>delayFlight</a:t>
              </a:r>
              <a:r>
                <a:rPr lang="en-GB" sz="1200" b="0" dirty="0">
                  <a:ea typeface="ＭＳ Ｐゴシック" charset="-128"/>
                  <a:cs typeface="ＭＳ Ｐゴシック" charset="-128"/>
                </a:rPr>
                <a:t> (</a:t>
              </a:r>
              <a:r>
                <a:rPr lang="en-GB" sz="1200" b="0" dirty="0" err="1">
                  <a:ea typeface="ＭＳ Ｐゴシック" charset="-128"/>
                  <a:cs typeface="ＭＳ Ｐゴシック" charset="-128"/>
                </a:rPr>
                <a:t>numberOfMinutes</a:t>
              </a:r>
              <a:r>
                <a:rPr lang="en-GB" sz="1200" b="0" dirty="0">
                  <a:ea typeface="ＭＳ Ｐゴシック" charset="-128"/>
                  <a:cs typeface="ＭＳ Ｐゴシック" charset="-128"/>
                </a:rPr>
                <a:t> : Integer)</a:t>
              </a:r>
            </a:p>
            <a:p>
              <a:pPr algn="l">
                <a:defRPr/>
              </a:pPr>
              <a:r>
                <a:rPr lang="en-GB" sz="1200" b="0" dirty="0" err="1">
                  <a:ea typeface="ＭＳ Ｐゴシック" charset="-128"/>
                  <a:cs typeface="ＭＳ Ｐゴシック" charset="-128"/>
                </a:rPr>
                <a:t>getArrivalTime</a:t>
              </a:r>
              <a:r>
                <a:rPr lang="en-GB" sz="1200" b="0" dirty="0">
                  <a:ea typeface="ＭＳ Ｐゴシック" charset="-128"/>
                  <a:cs typeface="ＭＳ Ｐゴシック" charset="-128"/>
                </a:rPr>
                <a:t>() : Date</a:t>
              </a:r>
            </a:p>
          </p:txBody>
        </p:sp>
      </p:grpSp>
      <p:grpSp>
        <p:nvGrpSpPr>
          <p:cNvPr id="10" name="Group 17"/>
          <p:cNvGrpSpPr/>
          <p:nvPr/>
        </p:nvGrpSpPr>
        <p:grpSpPr>
          <a:xfrm>
            <a:off x="6643936" y="3793232"/>
            <a:ext cx="2133600" cy="1143000"/>
            <a:chOff x="0" y="2209800"/>
            <a:chExt cx="3962400" cy="1578428"/>
          </a:xfrm>
          <a:effectLst>
            <a:outerShdw blurRad="50800" dist="38100" dir="2700000">
              <a:srgbClr val="000000">
                <a:alpha val="43000"/>
              </a:srgbClr>
            </a:outerShdw>
          </a:effectLst>
        </p:grpSpPr>
        <p:sp>
          <p:nvSpPr>
            <p:cNvPr id="11" name="Rectangle 10"/>
            <p:cNvSpPr/>
            <p:nvPr/>
          </p:nvSpPr>
          <p:spPr bwMode="auto">
            <a:xfrm>
              <a:off x="0" y="2209800"/>
              <a:ext cx="3962400" cy="381000"/>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defRPr/>
              </a:pPr>
              <a:r>
                <a:rPr lang="en-GB" sz="1600" b="0" dirty="0" err="1">
                  <a:ea typeface="ＭＳ Ｐゴシック" charset="-128"/>
                  <a:cs typeface="ＭＳ Ｐゴシック" charset="-128"/>
                </a:rPr>
                <a:t>FrequentFlyer</a:t>
              </a:r>
              <a:endParaRPr lang="en-GB" sz="1600" b="0" dirty="0">
                <a:ea typeface="ＭＳ Ｐゴシック" charset="-128"/>
                <a:cs typeface="ＭＳ Ｐゴシック" charset="-128"/>
              </a:endParaRPr>
            </a:p>
          </p:txBody>
        </p:sp>
        <p:sp>
          <p:nvSpPr>
            <p:cNvPr id="12" name="Rectangle 11"/>
            <p:cNvSpPr/>
            <p:nvPr/>
          </p:nvSpPr>
          <p:spPr bwMode="auto">
            <a:xfrm>
              <a:off x="0" y="2590801"/>
              <a:ext cx="3962400" cy="986972"/>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r>
                <a:rPr lang="en-GB" sz="1200" b="0" dirty="0" err="1">
                  <a:ea typeface="ＭＳ Ｐゴシック" charset="-128"/>
                  <a:cs typeface="ＭＳ Ｐゴシック" charset="-128"/>
                </a:rPr>
                <a:t>firstName</a:t>
              </a:r>
              <a:r>
                <a:rPr lang="en-GB" sz="1200" b="0" dirty="0">
                  <a:ea typeface="ＭＳ Ｐゴシック" charset="-128"/>
                  <a:cs typeface="ＭＳ Ｐゴシック" charset="-128"/>
                </a:rPr>
                <a:t> : String</a:t>
              </a:r>
            </a:p>
            <a:p>
              <a:pPr algn="l">
                <a:defRPr/>
              </a:pPr>
              <a:r>
                <a:rPr lang="en-GB" sz="1200" b="0" dirty="0" err="1">
                  <a:ea typeface="ＭＳ Ｐゴシック" charset="-128"/>
                  <a:cs typeface="ＭＳ Ｐゴシック" charset="-128"/>
                </a:rPr>
                <a:t>lastName</a:t>
              </a:r>
              <a:r>
                <a:rPr lang="en-GB" sz="1200" b="0" dirty="0">
                  <a:ea typeface="ＭＳ Ｐゴシック" charset="-128"/>
                  <a:cs typeface="ＭＳ Ｐゴシック" charset="-128"/>
                </a:rPr>
                <a:t> : String</a:t>
              </a:r>
            </a:p>
            <a:p>
              <a:pPr algn="l">
                <a:defRPr/>
              </a:pPr>
              <a:r>
                <a:rPr lang="en-GB" sz="1200" b="0" dirty="0" err="1">
                  <a:ea typeface="ＭＳ Ｐゴシック" charset="-128"/>
                  <a:cs typeface="ＭＳ Ｐゴシック" charset="-128"/>
                </a:rPr>
                <a:t>frequentFlyerNumber</a:t>
              </a:r>
              <a:r>
                <a:rPr lang="en-GB" sz="1200" b="0" dirty="0">
                  <a:ea typeface="ＭＳ Ｐゴシック" charset="-128"/>
                  <a:cs typeface="ＭＳ Ｐゴシック" charset="-128"/>
                </a:rPr>
                <a:t> : String</a:t>
              </a:r>
            </a:p>
          </p:txBody>
        </p:sp>
        <p:sp>
          <p:nvSpPr>
            <p:cNvPr id="13" name="Rectangle 12"/>
            <p:cNvSpPr/>
            <p:nvPr/>
          </p:nvSpPr>
          <p:spPr bwMode="auto">
            <a:xfrm>
              <a:off x="0" y="3577771"/>
              <a:ext cx="3962400" cy="210457"/>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endParaRPr lang="en-GB" sz="1200" b="0" dirty="0">
                <a:ea typeface="ＭＳ Ｐゴシック" charset="-128"/>
                <a:cs typeface="ＭＳ Ｐゴシック" charset="-128"/>
              </a:endParaRPr>
            </a:p>
          </p:txBody>
        </p:sp>
      </p:grpSp>
      <p:cxnSp>
        <p:nvCxnSpPr>
          <p:cNvPr id="14" name="Straight Connector 12"/>
          <p:cNvCxnSpPr>
            <a:cxnSpLocks noChangeShapeType="1"/>
          </p:cNvCxnSpPr>
          <p:nvPr/>
        </p:nvCxnSpPr>
        <p:spPr bwMode="auto">
          <a:xfrm>
            <a:off x="3291136" y="4479032"/>
            <a:ext cx="3352800" cy="158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15" name="TextBox 14"/>
          <p:cNvSpPr txBox="1">
            <a:spLocks noChangeArrowheads="1"/>
          </p:cNvSpPr>
          <p:nvPr/>
        </p:nvSpPr>
        <p:spPr bwMode="auto">
          <a:xfrm>
            <a:off x="3291136" y="4174232"/>
            <a:ext cx="48895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400" b="0"/>
              <a:t>0..*</a:t>
            </a:r>
          </a:p>
        </p:txBody>
      </p:sp>
      <p:sp>
        <p:nvSpPr>
          <p:cNvPr id="16" name="TextBox 15"/>
          <p:cNvSpPr txBox="1">
            <a:spLocks noChangeArrowheads="1"/>
          </p:cNvSpPr>
          <p:nvPr/>
        </p:nvSpPr>
        <p:spPr bwMode="auto">
          <a:xfrm>
            <a:off x="5577136" y="4174232"/>
            <a:ext cx="1071563"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400" b="0"/>
              <a:t>passengers</a:t>
            </a:r>
          </a:p>
        </p:txBody>
      </p:sp>
      <p:sp>
        <p:nvSpPr>
          <p:cNvPr id="17" name="TextBox 16"/>
          <p:cNvSpPr txBox="1">
            <a:spLocks noChangeArrowheads="1"/>
          </p:cNvSpPr>
          <p:nvPr/>
        </p:nvSpPr>
        <p:spPr bwMode="auto">
          <a:xfrm>
            <a:off x="3291136" y="4479032"/>
            <a:ext cx="663575"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400" b="0"/>
              <a:t>flights</a:t>
            </a:r>
          </a:p>
        </p:txBody>
      </p:sp>
      <p:sp>
        <p:nvSpPr>
          <p:cNvPr id="18" name="TextBox 19"/>
          <p:cNvSpPr txBox="1">
            <a:spLocks noChangeArrowheads="1"/>
          </p:cNvSpPr>
          <p:nvPr/>
        </p:nvSpPr>
        <p:spPr bwMode="auto">
          <a:xfrm>
            <a:off x="6186736" y="4479032"/>
            <a:ext cx="48895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400" b="0"/>
              <a:t>0..*</a:t>
            </a:r>
          </a:p>
        </p:txBody>
      </p:sp>
      <p:grpSp>
        <p:nvGrpSpPr>
          <p:cNvPr id="19" name="Group 17"/>
          <p:cNvGrpSpPr/>
          <p:nvPr/>
        </p:nvGrpSpPr>
        <p:grpSpPr>
          <a:xfrm>
            <a:off x="3976936" y="5012432"/>
            <a:ext cx="2133600" cy="914400"/>
            <a:chOff x="0" y="2209800"/>
            <a:chExt cx="3962400" cy="1262742"/>
          </a:xfrm>
          <a:effectLst>
            <a:outerShdw blurRad="50800" dist="38100" dir="2700000">
              <a:srgbClr val="000000">
                <a:alpha val="43000"/>
              </a:srgbClr>
            </a:outerShdw>
          </a:effectLst>
        </p:grpSpPr>
        <p:sp>
          <p:nvSpPr>
            <p:cNvPr id="20" name="Rectangle 19"/>
            <p:cNvSpPr/>
            <p:nvPr/>
          </p:nvSpPr>
          <p:spPr bwMode="auto">
            <a:xfrm>
              <a:off x="0" y="2209800"/>
              <a:ext cx="3962400" cy="381000"/>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defRPr/>
              </a:pPr>
              <a:r>
                <a:rPr lang="en-GB" sz="1600" b="0" dirty="0" err="1">
                  <a:ea typeface="ＭＳ Ｐゴシック" charset="-128"/>
                  <a:cs typeface="ＭＳ Ｐゴシック" charset="-128"/>
                </a:rPr>
                <a:t>MileageCredit</a:t>
              </a:r>
              <a:endParaRPr lang="en-GB" sz="1600" b="0" dirty="0">
                <a:ea typeface="ＭＳ Ｐゴシック" charset="-128"/>
                <a:cs typeface="ＭＳ Ｐゴシック" charset="-128"/>
              </a:endParaRPr>
            </a:p>
          </p:txBody>
        </p:sp>
        <p:sp>
          <p:nvSpPr>
            <p:cNvPr id="21" name="Rectangle 20"/>
            <p:cNvSpPr/>
            <p:nvPr/>
          </p:nvSpPr>
          <p:spPr bwMode="auto">
            <a:xfrm>
              <a:off x="0" y="2590800"/>
              <a:ext cx="3962400" cy="671285"/>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r>
                <a:rPr lang="en-GB" sz="1200" b="0" dirty="0" err="1">
                  <a:ea typeface="ＭＳ Ｐゴシック" charset="-128"/>
                  <a:cs typeface="ＭＳ Ｐゴシック" charset="-128"/>
                </a:rPr>
                <a:t>baseMiles</a:t>
              </a:r>
              <a:r>
                <a:rPr lang="en-GB" sz="1200" b="0" dirty="0">
                  <a:ea typeface="ＭＳ Ｐゴシック" charset="-128"/>
                  <a:cs typeface="ＭＳ Ｐゴシック" charset="-128"/>
                </a:rPr>
                <a:t> : Integer</a:t>
              </a:r>
            </a:p>
            <a:p>
              <a:pPr algn="l">
                <a:defRPr/>
              </a:pPr>
              <a:r>
                <a:rPr lang="en-GB" sz="1200" b="0" dirty="0" err="1">
                  <a:ea typeface="ＭＳ Ｐゴシック" charset="-128"/>
                  <a:cs typeface="ＭＳ Ｐゴシック" charset="-128"/>
                </a:rPr>
                <a:t>bonusMiles</a:t>
              </a:r>
              <a:r>
                <a:rPr lang="en-GB" sz="1200" b="0" dirty="0">
                  <a:ea typeface="ＭＳ Ｐゴシック" charset="-128"/>
                  <a:cs typeface="ＭＳ Ｐゴシック" charset="-128"/>
                </a:rPr>
                <a:t> : Integer</a:t>
              </a:r>
            </a:p>
          </p:txBody>
        </p:sp>
        <p:sp>
          <p:nvSpPr>
            <p:cNvPr id="22" name="Rectangle 21"/>
            <p:cNvSpPr/>
            <p:nvPr/>
          </p:nvSpPr>
          <p:spPr bwMode="auto">
            <a:xfrm>
              <a:off x="0" y="3262085"/>
              <a:ext cx="3962400" cy="210457"/>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endParaRPr lang="en-GB" sz="1200" b="0" dirty="0">
                <a:ea typeface="ＭＳ Ｐゴシック" charset="-128"/>
                <a:cs typeface="ＭＳ Ｐゴシック" charset="-128"/>
              </a:endParaRPr>
            </a:p>
          </p:txBody>
        </p:sp>
      </p:grpSp>
      <p:cxnSp>
        <p:nvCxnSpPr>
          <p:cNvPr id="23" name="Straight Connector 31"/>
          <p:cNvCxnSpPr>
            <a:cxnSpLocks noChangeShapeType="1"/>
          </p:cNvCxnSpPr>
          <p:nvPr/>
        </p:nvCxnSpPr>
        <p:spPr bwMode="auto">
          <a:xfrm rot="5400000" flipH="1" flipV="1">
            <a:off x="4777037" y="4745732"/>
            <a:ext cx="533400" cy="3175"/>
          </a:xfrm>
          <a:prstGeom prst="line">
            <a:avLst/>
          </a:prstGeom>
          <a:noFill/>
          <a:ln w="9525">
            <a:solidFill>
              <a:schemeClr val="tx1"/>
            </a:solidFill>
            <a:prstDash val="sysDash"/>
            <a:round/>
            <a:headEnd/>
            <a:tailEn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3057593486"/>
      </p:ext>
    </p:extLst>
  </p:cSld>
  <p:clrMapOvr>
    <a:masterClrMapping/>
  </p:clrMapOvr>
  <p:transition spd="slow">
    <p:zoom dir="in"/>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Aggregation</a:t>
            </a:r>
          </a:p>
        </p:txBody>
      </p:sp>
      <p:sp>
        <p:nvSpPr>
          <p:cNvPr id="5" name="Content Placeholder 4"/>
          <p:cNvSpPr txBox="1">
            <a:spLocks/>
          </p:cNvSpPr>
          <p:nvPr/>
        </p:nvSpPr>
        <p:spPr>
          <a:xfrm>
            <a:off x="395536" y="1468244"/>
            <a:ext cx="8450560" cy="3131512"/>
          </a:xfrm>
          <a:prstGeom prst="rect">
            <a:avLst/>
          </a:prstGeom>
        </p:spPr>
        <p:txBody>
          <a:bodyPr>
            <a:normAutofit/>
          </a:bodyPr>
          <a:lstStyle>
            <a:lvl1pPr marL="385763" indent="-385763" algn="l" rtl="0" eaLnBrk="0" fontAlgn="base" hangingPunct="0">
              <a:spcBef>
                <a:spcPct val="20000"/>
              </a:spcBef>
              <a:spcAft>
                <a:spcPct val="0"/>
              </a:spcAft>
              <a:buClr>
                <a:srgbClr val="CC0000"/>
              </a:buClr>
              <a:buChar char="•"/>
              <a:defRPr sz="2800" b="0" i="0">
                <a:solidFill>
                  <a:srgbClr val="003366"/>
                </a:solidFill>
                <a:latin typeface="+mn-lt"/>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400" b="0" i="0">
                <a:solidFill>
                  <a:srgbClr val="003366"/>
                </a:solidFill>
                <a:latin typeface="+mn-lt"/>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2000">
                <a:solidFill>
                  <a:schemeClr val="tx1"/>
                </a:solidFill>
                <a:latin typeface="+mn-lt"/>
                <a:ea typeface="MS PGothic" charset="0"/>
                <a:cs typeface="MS PGothic" charset="0"/>
              </a:defRPr>
            </a:lvl3pPr>
            <a:lvl4pPr marL="2632075" indent="-228600" algn="l" rtl="0" eaLnBrk="0" fontAlgn="base" hangingPunct="0">
              <a:spcBef>
                <a:spcPct val="20000"/>
              </a:spcBef>
              <a:spcAft>
                <a:spcPct val="0"/>
              </a:spcAft>
              <a:buSzPct val="50000"/>
              <a:buFontTx/>
              <a:buChar char="–"/>
              <a:defRPr sz="1800" b="0" i="0" baseline="0">
                <a:solidFill>
                  <a:schemeClr val="tx1"/>
                </a:solidFill>
                <a:latin typeface="+mn-lt"/>
                <a:ea typeface="MS PGothic" charset="0"/>
                <a:cs typeface="MS PGothic" charset="0"/>
              </a:defRPr>
            </a:lvl4pPr>
            <a:lvl5pPr marL="3051175" indent="-228600" algn="l" rtl="0" eaLnBrk="0" fontAlgn="base" hangingPunct="0">
              <a:spcBef>
                <a:spcPct val="20000"/>
              </a:spcBef>
              <a:spcAft>
                <a:spcPct val="0"/>
              </a:spcAft>
              <a:buChar char="»"/>
              <a:defRPr sz="1600" b="0" i="0">
                <a:solidFill>
                  <a:schemeClr val="tx1"/>
                </a:solidFill>
                <a:latin typeface="+mn-lt"/>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a:lstStyle>
          <a:p>
            <a:pPr>
              <a:lnSpc>
                <a:spcPct val="80000"/>
              </a:lnSpc>
            </a:pPr>
            <a:r>
              <a:rPr lang="en-US" sz="2400" dirty="0">
                <a:ea typeface="ＭＳ Ｐゴシック" charset="0"/>
              </a:rPr>
              <a:t>Aggregation relationship: one class is a </a:t>
            </a:r>
            <a:r>
              <a:rPr lang="en-US" sz="2400" b="1" dirty="0">
                <a:ea typeface="ＭＳ Ｐゴシック" charset="0"/>
              </a:rPr>
              <a:t>part of</a:t>
            </a:r>
            <a:r>
              <a:rPr lang="en-US" sz="2400" dirty="0">
                <a:ea typeface="ＭＳ Ｐゴシック" charset="0"/>
              </a:rPr>
              <a:t> another class</a:t>
            </a:r>
          </a:p>
          <a:p>
            <a:pPr>
              <a:lnSpc>
                <a:spcPct val="80000"/>
              </a:lnSpc>
            </a:pPr>
            <a:r>
              <a:rPr lang="en-US" sz="2400" dirty="0">
                <a:ea typeface="ＭＳ Ｐゴシック" charset="0"/>
              </a:rPr>
              <a:t>Child class instance can </a:t>
            </a:r>
            <a:r>
              <a:rPr lang="en-US" sz="2400" b="1" dirty="0">
                <a:ea typeface="ＭＳ Ｐゴシック" charset="0"/>
              </a:rPr>
              <a:t>outlive its parent class</a:t>
            </a:r>
          </a:p>
          <a:p>
            <a:pPr>
              <a:lnSpc>
                <a:spcPct val="80000"/>
              </a:lnSpc>
            </a:pPr>
            <a:r>
              <a:rPr lang="en-US" sz="2400" dirty="0">
                <a:ea typeface="ＭＳ Ｐゴシック" charset="0"/>
              </a:rPr>
              <a:t>Draw a solid line from the parent class to the part class</a:t>
            </a:r>
          </a:p>
          <a:p>
            <a:pPr>
              <a:lnSpc>
                <a:spcPct val="80000"/>
              </a:lnSpc>
            </a:pPr>
            <a:r>
              <a:rPr lang="en-US" sz="2400" dirty="0">
                <a:ea typeface="ＭＳ Ｐゴシック" charset="0"/>
              </a:rPr>
              <a:t>Draw an </a:t>
            </a:r>
            <a:r>
              <a:rPr lang="en-US" sz="2400" b="1" dirty="0">
                <a:ea typeface="ＭＳ Ｐゴシック" charset="0"/>
              </a:rPr>
              <a:t>unfilled diamond shape</a:t>
            </a:r>
            <a:r>
              <a:rPr lang="en-US" sz="2400" dirty="0">
                <a:ea typeface="ＭＳ Ｐゴシック" charset="0"/>
              </a:rPr>
              <a:t> on the parent class's association end</a:t>
            </a:r>
          </a:p>
          <a:p>
            <a:pPr>
              <a:lnSpc>
                <a:spcPct val="80000"/>
              </a:lnSpc>
            </a:pPr>
            <a:endParaRPr lang="en-GB" sz="2400" dirty="0">
              <a:ea typeface="ＭＳ Ｐゴシック" charset="0"/>
            </a:endParaRPr>
          </a:p>
        </p:txBody>
      </p:sp>
      <p:grpSp>
        <p:nvGrpSpPr>
          <p:cNvPr id="6" name="Group 17"/>
          <p:cNvGrpSpPr/>
          <p:nvPr/>
        </p:nvGrpSpPr>
        <p:grpSpPr>
          <a:xfrm>
            <a:off x="705272" y="4825008"/>
            <a:ext cx="2133600" cy="685800"/>
            <a:chOff x="0" y="2209800"/>
            <a:chExt cx="3962400" cy="947057"/>
          </a:xfrm>
          <a:effectLst>
            <a:outerShdw blurRad="50800" dist="38100" dir="2700000">
              <a:srgbClr val="000000">
                <a:alpha val="43000"/>
              </a:srgbClr>
            </a:outerShdw>
          </a:effectLst>
        </p:grpSpPr>
        <p:sp>
          <p:nvSpPr>
            <p:cNvPr id="7" name="Rectangle 6"/>
            <p:cNvSpPr/>
            <p:nvPr/>
          </p:nvSpPr>
          <p:spPr bwMode="auto">
            <a:xfrm>
              <a:off x="0" y="2209800"/>
              <a:ext cx="3962400" cy="631371"/>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defRPr/>
              </a:pPr>
              <a:r>
                <a:rPr lang="en-GB" sz="2000" b="0" dirty="0">
                  <a:ea typeface="ＭＳ Ｐゴシック" charset="-128"/>
                  <a:cs typeface="ＭＳ Ｐゴシック" charset="-128"/>
                </a:rPr>
                <a:t>Car</a:t>
              </a:r>
            </a:p>
          </p:txBody>
        </p:sp>
        <p:sp>
          <p:nvSpPr>
            <p:cNvPr id="8" name="Rectangle 7"/>
            <p:cNvSpPr/>
            <p:nvPr/>
          </p:nvSpPr>
          <p:spPr bwMode="auto">
            <a:xfrm>
              <a:off x="0" y="2735944"/>
              <a:ext cx="3962400" cy="210457"/>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endParaRPr lang="en-GB" sz="1200" b="0" dirty="0">
                <a:ea typeface="ＭＳ Ｐゴシック" charset="-128"/>
                <a:cs typeface="ＭＳ Ｐゴシック" charset="-128"/>
              </a:endParaRPr>
            </a:p>
          </p:txBody>
        </p:sp>
        <p:sp>
          <p:nvSpPr>
            <p:cNvPr id="9" name="Rectangle 8"/>
            <p:cNvSpPr/>
            <p:nvPr/>
          </p:nvSpPr>
          <p:spPr bwMode="auto">
            <a:xfrm>
              <a:off x="0" y="2946400"/>
              <a:ext cx="3962400" cy="210457"/>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endParaRPr lang="en-GB" sz="1200" b="0" dirty="0">
                <a:ea typeface="ＭＳ Ｐゴシック" charset="-128"/>
                <a:cs typeface="ＭＳ Ｐゴシック" charset="-128"/>
              </a:endParaRPr>
            </a:p>
          </p:txBody>
        </p:sp>
      </p:grpSp>
      <p:sp>
        <p:nvSpPr>
          <p:cNvPr id="10" name="Diamond 9"/>
          <p:cNvSpPr>
            <a:spLocks noChangeArrowheads="1"/>
          </p:cNvSpPr>
          <p:nvPr/>
        </p:nvSpPr>
        <p:spPr bwMode="auto">
          <a:xfrm>
            <a:off x="2838872" y="5053608"/>
            <a:ext cx="685800" cy="304800"/>
          </a:xfrm>
          <a:prstGeom prst="diamond">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grpSp>
        <p:nvGrpSpPr>
          <p:cNvPr id="11" name="Group 17"/>
          <p:cNvGrpSpPr/>
          <p:nvPr/>
        </p:nvGrpSpPr>
        <p:grpSpPr>
          <a:xfrm>
            <a:off x="6648872" y="4825008"/>
            <a:ext cx="2133600" cy="685800"/>
            <a:chOff x="0" y="2209800"/>
            <a:chExt cx="3962400" cy="947057"/>
          </a:xfrm>
          <a:effectLst>
            <a:outerShdw blurRad="50800" dist="38100" dir="2700000">
              <a:srgbClr val="000000">
                <a:alpha val="43000"/>
              </a:srgbClr>
            </a:outerShdw>
          </a:effectLst>
        </p:grpSpPr>
        <p:sp>
          <p:nvSpPr>
            <p:cNvPr id="12" name="Rectangle 11"/>
            <p:cNvSpPr/>
            <p:nvPr/>
          </p:nvSpPr>
          <p:spPr bwMode="auto">
            <a:xfrm>
              <a:off x="0" y="2209800"/>
              <a:ext cx="3962400" cy="631371"/>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defRPr/>
              </a:pPr>
              <a:r>
                <a:rPr lang="en-GB" sz="2000" b="0" dirty="0">
                  <a:ea typeface="ＭＳ Ｐゴシック" charset="-128"/>
                  <a:cs typeface="ＭＳ Ｐゴシック" charset="-128"/>
                </a:rPr>
                <a:t>Wheel</a:t>
              </a:r>
            </a:p>
          </p:txBody>
        </p:sp>
        <p:sp>
          <p:nvSpPr>
            <p:cNvPr id="13" name="Rectangle 12"/>
            <p:cNvSpPr/>
            <p:nvPr/>
          </p:nvSpPr>
          <p:spPr bwMode="auto">
            <a:xfrm>
              <a:off x="0" y="2735944"/>
              <a:ext cx="3962400" cy="210457"/>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endParaRPr lang="en-GB" sz="1200" b="0" dirty="0">
                <a:ea typeface="ＭＳ Ｐゴシック" charset="-128"/>
                <a:cs typeface="ＭＳ Ｐゴシック" charset="-128"/>
              </a:endParaRPr>
            </a:p>
          </p:txBody>
        </p:sp>
        <p:sp>
          <p:nvSpPr>
            <p:cNvPr id="14" name="Rectangle 13"/>
            <p:cNvSpPr/>
            <p:nvPr/>
          </p:nvSpPr>
          <p:spPr bwMode="auto">
            <a:xfrm>
              <a:off x="0" y="2946400"/>
              <a:ext cx="3962400" cy="210457"/>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endParaRPr lang="en-GB" sz="1200" b="0" dirty="0">
                <a:ea typeface="ＭＳ Ｐゴシック" charset="-128"/>
                <a:cs typeface="ＭＳ Ｐゴシック" charset="-128"/>
              </a:endParaRPr>
            </a:p>
          </p:txBody>
        </p:sp>
      </p:grpSp>
      <p:cxnSp>
        <p:nvCxnSpPr>
          <p:cNvPr id="15" name="Straight Connector 19"/>
          <p:cNvCxnSpPr>
            <a:cxnSpLocks noChangeShapeType="1"/>
            <a:stCxn id="10" idx="3"/>
          </p:cNvCxnSpPr>
          <p:nvPr/>
        </p:nvCxnSpPr>
        <p:spPr bwMode="auto">
          <a:xfrm>
            <a:off x="3524672" y="5206008"/>
            <a:ext cx="3124200" cy="1588"/>
          </a:xfrm>
          <a:prstGeom prst="line">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16" name="TextBox 20"/>
          <p:cNvSpPr txBox="1">
            <a:spLocks noChangeArrowheads="1"/>
          </p:cNvSpPr>
          <p:nvPr/>
        </p:nvSpPr>
        <p:spPr bwMode="auto">
          <a:xfrm>
            <a:off x="5886872" y="4901208"/>
            <a:ext cx="728663"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400" b="0"/>
              <a:t>wheels</a:t>
            </a:r>
          </a:p>
        </p:txBody>
      </p:sp>
      <p:sp>
        <p:nvSpPr>
          <p:cNvPr id="17" name="TextBox 21"/>
          <p:cNvSpPr txBox="1">
            <a:spLocks noChangeArrowheads="1"/>
          </p:cNvSpPr>
          <p:nvPr/>
        </p:nvSpPr>
        <p:spPr bwMode="auto">
          <a:xfrm>
            <a:off x="6344072" y="5282208"/>
            <a:ext cx="282575"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400" b="0"/>
              <a:t>4</a:t>
            </a:r>
          </a:p>
        </p:txBody>
      </p:sp>
      <p:sp>
        <p:nvSpPr>
          <p:cNvPr id="18" name="TextBox 17"/>
          <p:cNvSpPr txBox="1">
            <a:spLocks noChangeArrowheads="1"/>
          </p:cNvSpPr>
          <p:nvPr/>
        </p:nvSpPr>
        <p:spPr bwMode="auto">
          <a:xfrm>
            <a:off x="539552" y="2924944"/>
            <a:ext cx="4572000" cy="1108075"/>
          </a:xfrm>
          <a:prstGeom prst="rect">
            <a:avLst/>
          </a:prstGeom>
          <a:solidFill>
            <a:srgbClr val="FFFF00">
              <a:alpha val="90195"/>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dirty="0"/>
              <a:t>4 wheels are part of a car.</a:t>
            </a:r>
          </a:p>
          <a:p>
            <a:r>
              <a:rPr lang="en-GB" dirty="0"/>
              <a:t>The wheels can also exist</a:t>
            </a:r>
          </a:p>
          <a:p>
            <a:r>
              <a:rPr lang="en-GB" dirty="0"/>
              <a:t>without being part of a car.</a:t>
            </a:r>
          </a:p>
        </p:txBody>
      </p:sp>
      <p:cxnSp>
        <p:nvCxnSpPr>
          <p:cNvPr id="19" name="Straight Arrow Connector 18"/>
          <p:cNvCxnSpPr>
            <a:cxnSpLocks noChangeShapeType="1"/>
            <a:stCxn id="18" idx="2"/>
          </p:cNvCxnSpPr>
          <p:nvPr/>
        </p:nvCxnSpPr>
        <p:spPr bwMode="auto">
          <a:xfrm rot="16200000" flipH="1">
            <a:off x="3531989" y="3326582"/>
            <a:ext cx="1025525" cy="2438400"/>
          </a:xfrm>
          <a:prstGeom prst="straightConnector1">
            <a:avLst/>
          </a:prstGeom>
          <a:noFill/>
          <a:ln w="44450">
            <a:solidFill>
              <a:schemeClr val="tx1"/>
            </a:solidFill>
            <a:round/>
            <a:headEnd/>
            <a:tailEnd type="arrow" w="med" len="me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3770047076"/>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a:t>
            </a:r>
          </a:p>
        </p:txBody>
      </p:sp>
      <p:sp>
        <p:nvSpPr>
          <p:cNvPr id="5" name="Content Placeholder 4"/>
          <p:cNvSpPr txBox="1">
            <a:spLocks/>
          </p:cNvSpPr>
          <p:nvPr/>
        </p:nvSpPr>
        <p:spPr>
          <a:xfrm>
            <a:off x="539552" y="1544445"/>
            <a:ext cx="7924800" cy="3020616"/>
          </a:xfrm>
          <a:prstGeom prst="rect">
            <a:avLst/>
          </a:prstGeom>
        </p:spPr>
        <p:txBody>
          <a:bodyPr>
            <a:normAutofit/>
          </a:bodyPr>
          <a:lstStyle>
            <a:lvl1pPr marL="385763" indent="-385763" algn="l" rtl="0" eaLnBrk="0" fontAlgn="base" hangingPunct="0">
              <a:spcBef>
                <a:spcPct val="20000"/>
              </a:spcBef>
              <a:spcAft>
                <a:spcPct val="0"/>
              </a:spcAft>
              <a:buClr>
                <a:srgbClr val="CC0000"/>
              </a:buClr>
              <a:buChar char="•"/>
              <a:defRPr sz="2800" b="0" i="0">
                <a:solidFill>
                  <a:srgbClr val="003366"/>
                </a:solidFill>
                <a:latin typeface="+mn-lt"/>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400" b="0" i="0">
                <a:solidFill>
                  <a:srgbClr val="003366"/>
                </a:solidFill>
                <a:latin typeface="+mn-lt"/>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2000">
                <a:solidFill>
                  <a:schemeClr val="tx1"/>
                </a:solidFill>
                <a:latin typeface="+mn-lt"/>
                <a:ea typeface="MS PGothic" charset="0"/>
                <a:cs typeface="MS PGothic" charset="0"/>
              </a:defRPr>
            </a:lvl3pPr>
            <a:lvl4pPr marL="2632075" indent="-228600" algn="l" rtl="0" eaLnBrk="0" fontAlgn="base" hangingPunct="0">
              <a:spcBef>
                <a:spcPct val="20000"/>
              </a:spcBef>
              <a:spcAft>
                <a:spcPct val="0"/>
              </a:spcAft>
              <a:buSzPct val="50000"/>
              <a:buFontTx/>
              <a:buChar char="–"/>
              <a:defRPr sz="1800" b="0" i="0" baseline="0">
                <a:solidFill>
                  <a:schemeClr val="tx1"/>
                </a:solidFill>
                <a:latin typeface="+mn-lt"/>
                <a:ea typeface="MS PGothic" charset="0"/>
                <a:cs typeface="MS PGothic" charset="0"/>
              </a:defRPr>
            </a:lvl4pPr>
            <a:lvl5pPr marL="3051175" indent="-228600" algn="l" rtl="0" eaLnBrk="0" fontAlgn="base" hangingPunct="0">
              <a:spcBef>
                <a:spcPct val="20000"/>
              </a:spcBef>
              <a:spcAft>
                <a:spcPct val="0"/>
              </a:spcAft>
              <a:buChar char="»"/>
              <a:defRPr sz="1600" b="0" i="0">
                <a:solidFill>
                  <a:schemeClr val="tx1"/>
                </a:solidFill>
                <a:latin typeface="+mn-lt"/>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a:lstStyle>
          <a:p>
            <a:pPr>
              <a:defRPr/>
            </a:pPr>
            <a:r>
              <a:rPr lang="en-US" b="1" dirty="0"/>
              <a:t>Composition aggregation relationship: </a:t>
            </a:r>
            <a:r>
              <a:rPr lang="en-US" dirty="0"/>
              <a:t>another form of the aggregation relationship</a:t>
            </a:r>
          </a:p>
          <a:p>
            <a:pPr>
              <a:defRPr/>
            </a:pPr>
            <a:r>
              <a:rPr lang="en-US" dirty="0"/>
              <a:t>Child class's instance lifecycle is </a:t>
            </a:r>
            <a:r>
              <a:rPr lang="en-US" b="1" dirty="0"/>
              <a:t>dependent on the parent class's instance lifecycle</a:t>
            </a:r>
          </a:p>
          <a:p>
            <a:pPr>
              <a:defRPr/>
            </a:pPr>
            <a:r>
              <a:rPr lang="en-US" dirty="0"/>
              <a:t>Drawn like the aggregation relationship, but this time the </a:t>
            </a:r>
            <a:r>
              <a:rPr lang="en-US" b="1" dirty="0"/>
              <a:t>diamond shape is filled</a:t>
            </a:r>
          </a:p>
        </p:txBody>
      </p:sp>
      <p:grpSp>
        <p:nvGrpSpPr>
          <p:cNvPr id="6" name="Group 17"/>
          <p:cNvGrpSpPr/>
          <p:nvPr/>
        </p:nvGrpSpPr>
        <p:grpSpPr>
          <a:xfrm>
            <a:off x="705272" y="4825008"/>
            <a:ext cx="2133600" cy="685800"/>
            <a:chOff x="0" y="2209800"/>
            <a:chExt cx="3962400" cy="947057"/>
          </a:xfrm>
          <a:effectLst>
            <a:outerShdw blurRad="50800" dist="38100" dir="2700000">
              <a:srgbClr val="000000">
                <a:alpha val="43000"/>
              </a:srgbClr>
            </a:outerShdw>
          </a:effectLst>
        </p:grpSpPr>
        <p:sp>
          <p:nvSpPr>
            <p:cNvPr id="7" name="Rectangle 6"/>
            <p:cNvSpPr/>
            <p:nvPr/>
          </p:nvSpPr>
          <p:spPr bwMode="auto">
            <a:xfrm>
              <a:off x="0" y="2209800"/>
              <a:ext cx="3962400" cy="631371"/>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defRPr/>
              </a:pPr>
              <a:r>
                <a:rPr lang="en-GB" sz="2000" b="0" dirty="0">
                  <a:ea typeface="ＭＳ Ｐゴシック" charset="-128"/>
                  <a:cs typeface="ＭＳ Ｐゴシック" charset="-128"/>
                </a:rPr>
                <a:t>Company</a:t>
              </a:r>
            </a:p>
          </p:txBody>
        </p:sp>
        <p:sp>
          <p:nvSpPr>
            <p:cNvPr id="8" name="Rectangle 7"/>
            <p:cNvSpPr/>
            <p:nvPr/>
          </p:nvSpPr>
          <p:spPr bwMode="auto">
            <a:xfrm>
              <a:off x="0" y="2735944"/>
              <a:ext cx="3962400" cy="210457"/>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endParaRPr lang="en-GB" sz="1200" b="0" dirty="0">
                <a:ea typeface="ＭＳ Ｐゴシック" charset="-128"/>
                <a:cs typeface="ＭＳ Ｐゴシック" charset="-128"/>
              </a:endParaRPr>
            </a:p>
          </p:txBody>
        </p:sp>
        <p:sp>
          <p:nvSpPr>
            <p:cNvPr id="9" name="Rectangle 8"/>
            <p:cNvSpPr/>
            <p:nvPr/>
          </p:nvSpPr>
          <p:spPr bwMode="auto">
            <a:xfrm>
              <a:off x="0" y="2946400"/>
              <a:ext cx="3962400" cy="210457"/>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endParaRPr lang="en-GB" sz="1200" b="0" dirty="0">
                <a:ea typeface="ＭＳ Ｐゴシック" charset="-128"/>
                <a:cs typeface="ＭＳ Ｐゴシック" charset="-128"/>
              </a:endParaRPr>
            </a:p>
          </p:txBody>
        </p:sp>
      </p:grpSp>
      <p:sp>
        <p:nvSpPr>
          <p:cNvPr id="10" name="Diamond 9"/>
          <p:cNvSpPr>
            <a:spLocks noChangeArrowheads="1"/>
          </p:cNvSpPr>
          <p:nvPr/>
        </p:nvSpPr>
        <p:spPr bwMode="auto">
          <a:xfrm>
            <a:off x="2838872" y="5053608"/>
            <a:ext cx="685800" cy="304800"/>
          </a:xfrm>
          <a:prstGeom prst="diamond">
            <a:avLst/>
          </a:prstGeom>
          <a:solidFill>
            <a:schemeClr val="tx1"/>
          </a:solidFill>
          <a:ln w="9525">
            <a:solidFill>
              <a:schemeClr val="tx1"/>
            </a:solidFill>
            <a:round/>
            <a:headEnd/>
            <a:tailEnd/>
          </a:ln>
        </p:spPr>
        <p:txBody>
          <a:bodyPr wrap="none" anchor="ctr"/>
          <a:lstStyle/>
          <a:p>
            <a:endParaRPr lang="en-GB"/>
          </a:p>
        </p:txBody>
      </p:sp>
      <p:grpSp>
        <p:nvGrpSpPr>
          <p:cNvPr id="11" name="Group 17"/>
          <p:cNvGrpSpPr/>
          <p:nvPr/>
        </p:nvGrpSpPr>
        <p:grpSpPr>
          <a:xfrm>
            <a:off x="6648872" y="4825008"/>
            <a:ext cx="2133600" cy="685800"/>
            <a:chOff x="0" y="2209800"/>
            <a:chExt cx="3962400" cy="947057"/>
          </a:xfrm>
          <a:effectLst>
            <a:outerShdw blurRad="50800" dist="38100" dir="2700000">
              <a:srgbClr val="000000">
                <a:alpha val="43000"/>
              </a:srgbClr>
            </a:outerShdw>
          </a:effectLst>
        </p:grpSpPr>
        <p:sp>
          <p:nvSpPr>
            <p:cNvPr id="12" name="Rectangle 11"/>
            <p:cNvSpPr/>
            <p:nvPr/>
          </p:nvSpPr>
          <p:spPr bwMode="auto">
            <a:xfrm>
              <a:off x="0" y="2209800"/>
              <a:ext cx="3962400" cy="631371"/>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defRPr/>
              </a:pPr>
              <a:r>
                <a:rPr lang="en-GB" sz="2000" b="0" dirty="0">
                  <a:ea typeface="ＭＳ Ｐゴシック" charset="-128"/>
                  <a:cs typeface="ＭＳ Ｐゴシック" charset="-128"/>
                </a:rPr>
                <a:t>Department</a:t>
              </a:r>
            </a:p>
          </p:txBody>
        </p:sp>
        <p:sp>
          <p:nvSpPr>
            <p:cNvPr id="13" name="Rectangle 12"/>
            <p:cNvSpPr/>
            <p:nvPr/>
          </p:nvSpPr>
          <p:spPr bwMode="auto">
            <a:xfrm>
              <a:off x="0" y="2735944"/>
              <a:ext cx="3962400" cy="210457"/>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endParaRPr lang="en-GB" sz="1200" b="0" dirty="0">
                <a:ea typeface="ＭＳ Ｐゴシック" charset="-128"/>
                <a:cs typeface="ＭＳ Ｐゴシック" charset="-128"/>
              </a:endParaRPr>
            </a:p>
          </p:txBody>
        </p:sp>
        <p:sp>
          <p:nvSpPr>
            <p:cNvPr id="14" name="Rectangle 13"/>
            <p:cNvSpPr/>
            <p:nvPr/>
          </p:nvSpPr>
          <p:spPr bwMode="auto">
            <a:xfrm>
              <a:off x="0" y="2946400"/>
              <a:ext cx="3962400" cy="210457"/>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endParaRPr lang="en-GB" sz="1200" b="0" dirty="0">
                <a:ea typeface="ＭＳ Ｐゴシック" charset="-128"/>
                <a:cs typeface="ＭＳ Ｐゴシック" charset="-128"/>
              </a:endParaRPr>
            </a:p>
          </p:txBody>
        </p:sp>
      </p:grpSp>
      <p:cxnSp>
        <p:nvCxnSpPr>
          <p:cNvPr id="15" name="Straight Connector 19"/>
          <p:cNvCxnSpPr>
            <a:cxnSpLocks noChangeShapeType="1"/>
            <a:stCxn id="10" idx="3"/>
          </p:cNvCxnSpPr>
          <p:nvPr/>
        </p:nvCxnSpPr>
        <p:spPr bwMode="auto">
          <a:xfrm>
            <a:off x="3524672" y="5206008"/>
            <a:ext cx="3124200" cy="1588"/>
          </a:xfrm>
          <a:prstGeom prst="line">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16" name="TextBox 20"/>
          <p:cNvSpPr txBox="1">
            <a:spLocks noChangeArrowheads="1"/>
          </p:cNvSpPr>
          <p:nvPr/>
        </p:nvSpPr>
        <p:spPr bwMode="auto">
          <a:xfrm>
            <a:off x="5277272" y="4901208"/>
            <a:ext cx="1379538"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400" b="0"/>
              <a:t>theDepartment</a:t>
            </a:r>
          </a:p>
        </p:txBody>
      </p:sp>
      <p:sp>
        <p:nvSpPr>
          <p:cNvPr id="17" name="TextBox 21"/>
          <p:cNvSpPr txBox="1">
            <a:spLocks noChangeArrowheads="1"/>
          </p:cNvSpPr>
          <p:nvPr/>
        </p:nvSpPr>
        <p:spPr bwMode="auto">
          <a:xfrm>
            <a:off x="6115472" y="5282208"/>
            <a:ext cx="48895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400" b="0"/>
              <a:t>1..*</a:t>
            </a:r>
          </a:p>
        </p:txBody>
      </p:sp>
      <p:sp>
        <p:nvSpPr>
          <p:cNvPr id="18" name="TextBox 17"/>
          <p:cNvSpPr txBox="1">
            <a:spLocks noChangeArrowheads="1"/>
          </p:cNvSpPr>
          <p:nvPr/>
        </p:nvSpPr>
        <p:spPr bwMode="auto">
          <a:xfrm>
            <a:off x="395536" y="2564904"/>
            <a:ext cx="4572000" cy="1784350"/>
          </a:xfrm>
          <a:prstGeom prst="rect">
            <a:avLst/>
          </a:prstGeom>
          <a:solidFill>
            <a:srgbClr val="FFFF00">
              <a:alpha val="90195"/>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dirty="0"/>
              <a:t>A company consists of</a:t>
            </a:r>
          </a:p>
          <a:p>
            <a:r>
              <a:rPr lang="en-GB" dirty="0"/>
              <a:t>at least one or more departments. A department</a:t>
            </a:r>
          </a:p>
          <a:p>
            <a:r>
              <a:rPr lang="en-GB" dirty="0"/>
              <a:t>cannot exist without a company it belongs to.</a:t>
            </a:r>
          </a:p>
        </p:txBody>
      </p:sp>
      <p:cxnSp>
        <p:nvCxnSpPr>
          <p:cNvPr id="19" name="Straight Arrow Connector 18"/>
          <p:cNvCxnSpPr>
            <a:cxnSpLocks noChangeShapeType="1"/>
            <a:stCxn id="18" idx="2"/>
          </p:cNvCxnSpPr>
          <p:nvPr/>
        </p:nvCxnSpPr>
        <p:spPr bwMode="auto">
          <a:xfrm rot="16200000" flipH="1">
            <a:off x="3230811" y="3799979"/>
            <a:ext cx="806450" cy="1905000"/>
          </a:xfrm>
          <a:prstGeom prst="straightConnector1">
            <a:avLst/>
          </a:prstGeom>
          <a:noFill/>
          <a:ln w="44450">
            <a:solidFill>
              <a:schemeClr val="tx1"/>
            </a:solidFill>
            <a:round/>
            <a:headEnd/>
            <a:tailEnd type="arrow" w="med" len="me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2887504421"/>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a:t>
            </a:r>
          </a:p>
        </p:txBody>
      </p:sp>
      <p:sp>
        <p:nvSpPr>
          <p:cNvPr id="3" name="Content Placeholder 2"/>
          <p:cNvSpPr>
            <a:spLocks noGrp="1"/>
          </p:cNvSpPr>
          <p:nvPr>
            <p:ph idx="1"/>
          </p:nvPr>
        </p:nvSpPr>
        <p:spPr>
          <a:xfrm>
            <a:off x="359532" y="1484784"/>
            <a:ext cx="8424936" cy="4680520"/>
          </a:xfrm>
        </p:spPr>
        <p:txBody>
          <a:bodyPr/>
          <a:lstStyle/>
          <a:p>
            <a:pPr>
              <a:lnSpc>
                <a:spcPct val="90000"/>
              </a:lnSpc>
            </a:pPr>
            <a:r>
              <a:rPr lang="en-GB" dirty="0">
                <a:ea typeface="ＭＳ Ｐゴシック" charset="0"/>
              </a:rPr>
              <a:t>An </a:t>
            </a:r>
            <a:r>
              <a:rPr lang="en-GB" b="1" dirty="0">
                <a:ea typeface="ＭＳ Ｐゴシック" charset="0"/>
              </a:rPr>
              <a:t>interface</a:t>
            </a:r>
            <a:r>
              <a:rPr lang="en-GB" dirty="0">
                <a:ea typeface="ＭＳ Ｐゴシック" charset="0"/>
              </a:rPr>
              <a:t> is a class that has </a:t>
            </a:r>
            <a:r>
              <a:rPr lang="en-GB" dirty="0">
                <a:solidFill>
                  <a:srgbClr val="C00000"/>
                </a:solidFill>
                <a:ea typeface="ＭＳ Ｐゴシック" charset="0"/>
              </a:rPr>
              <a:t>no instances </a:t>
            </a:r>
          </a:p>
          <a:p>
            <a:pPr>
              <a:lnSpc>
                <a:spcPct val="90000"/>
              </a:lnSpc>
            </a:pPr>
            <a:r>
              <a:rPr lang="en-GB" dirty="0">
                <a:ea typeface="ＭＳ Ｐゴシック" charset="0"/>
              </a:rPr>
              <a:t>It can be used for concepts that are rather </a:t>
            </a:r>
            <a:r>
              <a:rPr lang="en-GB" b="1" dirty="0">
                <a:ea typeface="ＭＳ Ｐゴシック" charset="0"/>
              </a:rPr>
              <a:t>abstract</a:t>
            </a:r>
          </a:p>
          <a:p>
            <a:pPr>
              <a:lnSpc>
                <a:spcPct val="90000"/>
              </a:lnSpc>
            </a:pPr>
            <a:r>
              <a:rPr lang="en-GB" dirty="0">
                <a:ea typeface="ＭＳ Ｐゴシック" charset="0"/>
              </a:rPr>
              <a:t>Classes can </a:t>
            </a:r>
            <a:r>
              <a:rPr lang="en-GB" b="1" dirty="0">
                <a:ea typeface="ＭＳ Ｐゴシック" charset="0"/>
              </a:rPr>
              <a:t>provide</a:t>
            </a:r>
            <a:r>
              <a:rPr lang="en-GB" dirty="0">
                <a:ea typeface="ＭＳ Ｐゴシック" charset="0"/>
              </a:rPr>
              <a:t> (implement) an interface</a:t>
            </a:r>
          </a:p>
          <a:p>
            <a:pPr>
              <a:lnSpc>
                <a:spcPct val="90000"/>
              </a:lnSpc>
            </a:pPr>
            <a:r>
              <a:rPr lang="en-GB" dirty="0">
                <a:ea typeface="ＭＳ Ｐゴシック" charset="0"/>
              </a:rPr>
              <a:t>Interfaces may inherit from other interfaces</a:t>
            </a:r>
          </a:p>
          <a:p>
            <a:pPr>
              <a:lnSpc>
                <a:spcPct val="90000"/>
              </a:lnSpc>
            </a:pPr>
            <a:r>
              <a:rPr lang="en-GB" dirty="0">
                <a:ea typeface="ＭＳ Ｐゴシック" charset="0"/>
              </a:rPr>
              <a:t>We use ‘</a:t>
            </a:r>
            <a:r>
              <a:rPr lang="en-GB" b="1" dirty="0">
                <a:ea typeface="ＭＳ Ｐゴシック" charset="0"/>
              </a:rPr>
              <a:t>&lt;&lt;interface&gt;&gt;</a:t>
            </a:r>
            <a:r>
              <a:rPr lang="en-GB" dirty="0">
                <a:ea typeface="ＭＳ Ｐゴシック" charset="0"/>
              </a:rPr>
              <a:t>’ to denote an interface</a:t>
            </a:r>
          </a:p>
          <a:p>
            <a:endParaRPr lang="en-US" dirty="0"/>
          </a:p>
          <a:p>
            <a:r>
              <a:rPr lang="en-US" dirty="0"/>
              <a:t>Interface class implies Realization relationship interface class and the implementation class. </a:t>
            </a:r>
            <a:r>
              <a:rPr lang="en-GB" dirty="0"/>
              <a:t>The implementation class is said to realize the abstract class.</a:t>
            </a:r>
            <a:endParaRPr lang="en-US" dirty="0"/>
          </a:p>
        </p:txBody>
      </p:sp>
    </p:spTree>
    <p:extLst>
      <p:ext uri="{BB962C8B-B14F-4D97-AF65-F5344CB8AC3E}">
        <p14:creationId xmlns:p14="http://schemas.microsoft.com/office/powerpoint/2010/main" val="1645399988"/>
      </p:ext>
    </p:extLst>
  </p:cSld>
  <p:clrMapOvr>
    <a:masterClrMapping/>
  </p:clrMapOvr>
  <p:transition spd="slow">
    <p:zoom dir="in"/>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a:t>
            </a:r>
          </a:p>
        </p:txBody>
      </p:sp>
      <p:sp>
        <p:nvSpPr>
          <p:cNvPr id="5" name="Content Placeholder 30"/>
          <p:cNvSpPr txBox="1">
            <a:spLocks/>
          </p:cNvSpPr>
          <p:nvPr/>
        </p:nvSpPr>
        <p:spPr>
          <a:xfrm>
            <a:off x="4454476" y="1556792"/>
            <a:ext cx="4267200" cy="4419600"/>
          </a:xfrm>
          <a:prstGeom prst="rect">
            <a:avLst/>
          </a:prstGeom>
        </p:spPr>
        <p:txBody>
          <a:bodyPr>
            <a:normAutofit/>
          </a:bodyPr>
          <a:lstStyle>
            <a:lvl1pPr marL="385763" indent="-385763" algn="l" rtl="0" eaLnBrk="0" fontAlgn="base" hangingPunct="0">
              <a:spcBef>
                <a:spcPct val="20000"/>
              </a:spcBef>
              <a:spcAft>
                <a:spcPct val="0"/>
              </a:spcAft>
              <a:buClr>
                <a:srgbClr val="CC0000"/>
              </a:buClr>
              <a:buChar char="•"/>
              <a:defRPr sz="2800" b="0" i="0">
                <a:solidFill>
                  <a:srgbClr val="003366"/>
                </a:solidFill>
                <a:latin typeface="+mn-lt"/>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400" b="0" i="0">
                <a:solidFill>
                  <a:srgbClr val="003366"/>
                </a:solidFill>
                <a:latin typeface="+mn-lt"/>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2000">
                <a:solidFill>
                  <a:schemeClr val="tx1"/>
                </a:solidFill>
                <a:latin typeface="+mn-lt"/>
                <a:ea typeface="MS PGothic" charset="0"/>
                <a:cs typeface="MS PGothic" charset="0"/>
              </a:defRPr>
            </a:lvl3pPr>
            <a:lvl4pPr marL="2632075" indent="-228600" algn="l" rtl="0" eaLnBrk="0" fontAlgn="base" hangingPunct="0">
              <a:spcBef>
                <a:spcPct val="20000"/>
              </a:spcBef>
              <a:spcAft>
                <a:spcPct val="0"/>
              </a:spcAft>
              <a:buSzPct val="50000"/>
              <a:buFontTx/>
              <a:buChar char="–"/>
              <a:defRPr sz="1800" b="0" i="0" baseline="0">
                <a:solidFill>
                  <a:schemeClr val="tx1"/>
                </a:solidFill>
                <a:latin typeface="+mn-lt"/>
                <a:ea typeface="MS PGothic" charset="0"/>
                <a:cs typeface="MS PGothic" charset="0"/>
              </a:defRPr>
            </a:lvl4pPr>
            <a:lvl5pPr marL="3051175" indent="-228600" algn="l" rtl="0" eaLnBrk="0" fontAlgn="base" hangingPunct="0">
              <a:spcBef>
                <a:spcPct val="20000"/>
              </a:spcBef>
              <a:spcAft>
                <a:spcPct val="0"/>
              </a:spcAft>
              <a:buChar char="»"/>
              <a:defRPr sz="1600" b="0" i="0">
                <a:solidFill>
                  <a:schemeClr val="tx1"/>
                </a:solidFill>
                <a:latin typeface="+mn-lt"/>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a:lstStyle>
          <a:p>
            <a:pPr>
              <a:lnSpc>
                <a:spcPct val="90000"/>
              </a:lnSpc>
            </a:pPr>
            <a:r>
              <a:rPr lang="en-GB" sz="2600" dirty="0">
                <a:ea typeface="ＭＳ Ｐゴシック" charset="0"/>
              </a:rPr>
              <a:t>Both the Professor and Student classes </a:t>
            </a:r>
            <a:r>
              <a:rPr lang="en-GB" sz="2600" dirty="0">
                <a:solidFill>
                  <a:srgbClr val="C00000"/>
                </a:solidFill>
                <a:ea typeface="ＭＳ Ｐゴシック" charset="0"/>
              </a:rPr>
              <a:t>implement </a:t>
            </a:r>
            <a:r>
              <a:rPr lang="en-GB" sz="2600" dirty="0">
                <a:ea typeface="ＭＳ Ｐゴシック" charset="0"/>
              </a:rPr>
              <a:t>the Person interface (denoted by the dashed line)</a:t>
            </a:r>
          </a:p>
          <a:p>
            <a:pPr>
              <a:lnSpc>
                <a:spcPct val="90000"/>
              </a:lnSpc>
            </a:pPr>
            <a:r>
              <a:rPr lang="en-GB" sz="2600" dirty="0">
                <a:ea typeface="ＭＳ Ｐゴシック" charset="0"/>
              </a:rPr>
              <a:t>Both provide first and last name, as specified in the interface</a:t>
            </a:r>
          </a:p>
          <a:p>
            <a:pPr>
              <a:lnSpc>
                <a:spcPct val="90000"/>
              </a:lnSpc>
            </a:pPr>
            <a:r>
              <a:rPr lang="en-GB" sz="2600" dirty="0">
                <a:ea typeface="ＭＳ Ｐゴシック" charset="0"/>
              </a:rPr>
              <a:t>Each Person must either be an instance of Professor or Student </a:t>
            </a:r>
          </a:p>
          <a:p>
            <a:pPr>
              <a:lnSpc>
                <a:spcPct val="90000"/>
              </a:lnSpc>
            </a:pPr>
            <a:endParaRPr lang="en-GB" sz="2600" dirty="0">
              <a:latin typeface="Arial" charset="0"/>
              <a:ea typeface="ＭＳ Ｐゴシック" charset="0"/>
            </a:endParaRPr>
          </a:p>
        </p:txBody>
      </p:sp>
      <p:grpSp>
        <p:nvGrpSpPr>
          <p:cNvPr id="6" name="Group 17"/>
          <p:cNvGrpSpPr/>
          <p:nvPr/>
        </p:nvGrpSpPr>
        <p:grpSpPr>
          <a:xfrm>
            <a:off x="1219200" y="2362200"/>
            <a:ext cx="1981200" cy="1143000"/>
            <a:chOff x="0" y="2209800"/>
            <a:chExt cx="3962400" cy="1578428"/>
          </a:xfrm>
          <a:effectLst>
            <a:outerShdw blurRad="50800" dist="38100" dir="2700000">
              <a:srgbClr val="000000">
                <a:alpha val="43000"/>
              </a:srgbClr>
            </a:outerShdw>
          </a:effectLst>
        </p:grpSpPr>
        <p:sp>
          <p:nvSpPr>
            <p:cNvPr id="7" name="Rectangle 6"/>
            <p:cNvSpPr/>
            <p:nvPr/>
          </p:nvSpPr>
          <p:spPr bwMode="auto">
            <a:xfrm>
              <a:off x="0" y="2209800"/>
              <a:ext cx="3962400" cy="631371"/>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defRPr/>
              </a:pPr>
              <a:r>
                <a:rPr lang="en-GB" sz="1600" b="0" dirty="0">
                  <a:ea typeface="ＭＳ Ｐゴシック" charset="-128"/>
                  <a:cs typeface="ＭＳ Ｐゴシック" charset="-128"/>
                </a:rPr>
                <a:t>&lt;&lt;interface&gt;&gt;</a:t>
              </a:r>
            </a:p>
            <a:p>
              <a:pPr>
                <a:defRPr/>
              </a:pPr>
              <a:r>
                <a:rPr lang="en-GB" sz="1600" b="0" dirty="0">
                  <a:ea typeface="ＭＳ Ｐゴシック" charset="-128"/>
                  <a:cs typeface="ＭＳ Ｐゴシック" charset="-128"/>
                </a:rPr>
                <a:t>Person</a:t>
              </a:r>
            </a:p>
          </p:txBody>
        </p:sp>
        <p:sp>
          <p:nvSpPr>
            <p:cNvPr id="8" name="Rectangle 7"/>
            <p:cNvSpPr/>
            <p:nvPr/>
          </p:nvSpPr>
          <p:spPr bwMode="auto">
            <a:xfrm>
              <a:off x="0" y="2841173"/>
              <a:ext cx="3962400" cy="736600"/>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r>
                <a:rPr lang="en-GB" sz="1200" b="0" dirty="0" err="1">
                  <a:ea typeface="ＭＳ Ｐゴシック" charset="-128"/>
                  <a:cs typeface="ＭＳ Ｐゴシック" charset="-128"/>
                </a:rPr>
                <a:t>firstName</a:t>
              </a:r>
              <a:r>
                <a:rPr lang="en-GB" sz="1200" b="0" dirty="0">
                  <a:ea typeface="ＭＳ Ｐゴシック" charset="-128"/>
                  <a:cs typeface="ＭＳ Ｐゴシック" charset="-128"/>
                </a:rPr>
                <a:t> : String</a:t>
              </a:r>
            </a:p>
            <a:p>
              <a:pPr algn="l">
                <a:defRPr/>
              </a:pPr>
              <a:r>
                <a:rPr lang="en-GB" sz="1200" b="0" dirty="0" err="1">
                  <a:ea typeface="ＭＳ Ｐゴシック" charset="-128"/>
                  <a:cs typeface="ＭＳ Ｐゴシック" charset="-128"/>
                </a:rPr>
                <a:t>lastName</a:t>
              </a:r>
              <a:r>
                <a:rPr lang="en-GB" sz="1200" b="0" dirty="0">
                  <a:ea typeface="ＭＳ Ｐゴシック" charset="-128"/>
                  <a:cs typeface="ＭＳ Ｐゴシック" charset="-128"/>
                </a:rPr>
                <a:t> : String</a:t>
              </a:r>
            </a:p>
          </p:txBody>
        </p:sp>
        <p:sp>
          <p:nvSpPr>
            <p:cNvPr id="9" name="Rectangle 8"/>
            <p:cNvSpPr/>
            <p:nvPr/>
          </p:nvSpPr>
          <p:spPr bwMode="auto">
            <a:xfrm>
              <a:off x="0" y="3577771"/>
              <a:ext cx="3962400" cy="210457"/>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endParaRPr lang="en-GB" sz="1200" b="0" dirty="0">
                <a:ea typeface="ＭＳ Ｐゴシック" charset="-128"/>
                <a:cs typeface="ＭＳ Ｐゴシック" charset="-128"/>
              </a:endParaRPr>
            </a:p>
          </p:txBody>
        </p:sp>
      </p:grpSp>
      <p:grpSp>
        <p:nvGrpSpPr>
          <p:cNvPr id="10" name="Group 40"/>
          <p:cNvGrpSpPr>
            <a:grpSpLocks/>
          </p:cNvGrpSpPr>
          <p:nvPr/>
        </p:nvGrpSpPr>
        <p:grpSpPr bwMode="auto">
          <a:xfrm rot="2346717">
            <a:off x="1185863" y="3400425"/>
            <a:ext cx="523875" cy="1047750"/>
            <a:chOff x="2246314" y="3886200"/>
            <a:chExt cx="381137" cy="757117"/>
          </a:xfrm>
        </p:grpSpPr>
        <p:sp>
          <p:nvSpPr>
            <p:cNvPr id="11" name="Isosceles Triangle 6"/>
            <p:cNvSpPr>
              <a:spLocks noChangeArrowheads="1"/>
            </p:cNvSpPr>
            <p:nvPr/>
          </p:nvSpPr>
          <p:spPr bwMode="auto">
            <a:xfrm>
              <a:off x="2286000" y="3886200"/>
              <a:ext cx="304800" cy="228600"/>
            </a:xfrm>
            <a:prstGeom prst="triangle">
              <a:avLst>
                <a:gd name="adj" fmla="val 50000"/>
              </a:avLst>
            </a:prstGeom>
            <a:solidFill>
              <a:srgbClr val="EAEAEA"/>
            </a:solidFill>
            <a:ln w="9525">
              <a:solidFill>
                <a:schemeClr val="tx1"/>
              </a:solidFill>
              <a:round/>
              <a:headEnd/>
              <a:tailEnd/>
            </a:ln>
          </p:spPr>
          <p:txBody>
            <a:bodyPr wrap="none" anchor="ctr"/>
            <a:lstStyle/>
            <a:p>
              <a:endParaRPr lang="en-GB"/>
            </a:p>
          </p:txBody>
        </p:sp>
        <p:cxnSp>
          <p:nvCxnSpPr>
            <p:cNvPr id="12" name="Straight Connector 83"/>
            <p:cNvCxnSpPr>
              <a:cxnSpLocks noChangeShapeType="1"/>
              <a:endCxn id="11" idx="3"/>
            </p:cNvCxnSpPr>
            <p:nvPr/>
          </p:nvCxnSpPr>
          <p:spPr bwMode="auto">
            <a:xfrm rot="3053283" flipH="1" flipV="1">
              <a:off x="2206504" y="4222370"/>
              <a:ext cx="460757" cy="381137"/>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cxnSp>
      </p:grpSp>
      <p:grpSp>
        <p:nvGrpSpPr>
          <p:cNvPr id="13" name="Group 17"/>
          <p:cNvGrpSpPr/>
          <p:nvPr/>
        </p:nvGrpSpPr>
        <p:grpSpPr>
          <a:xfrm>
            <a:off x="304800" y="4495800"/>
            <a:ext cx="1524000" cy="838200"/>
            <a:chOff x="0" y="2209800"/>
            <a:chExt cx="3962400" cy="1157514"/>
          </a:xfrm>
          <a:effectLst>
            <a:outerShdw blurRad="50800" dist="38100" dir="2700000">
              <a:srgbClr val="000000">
                <a:alpha val="43000"/>
              </a:srgbClr>
            </a:outerShdw>
          </a:effectLst>
        </p:grpSpPr>
        <p:sp>
          <p:nvSpPr>
            <p:cNvPr id="14" name="Rectangle 13"/>
            <p:cNvSpPr/>
            <p:nvPr/>
          </p:nvSpPr>
          <p:spPr bwMode="auto">
            <a:xfrm>
              <a:off x="0" y="2209800"/>
              <a:ext cx="3962400" cy="381001"/>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defRPr/>
              </a:pPr>
              <a:r>
                <a:rPr lang="en-GB" sz="1600" b="0" dirty="0">
                  <a:ea typeface="ＭＳ Ｐゴシック" charset="-128"/>
                  <a:cs typeface="ＭＳ Ｐゴシック" charset="-128"/>
                </a:rPr>
                <a:t>Professor</a:t>
              </a:r>
            </a:p>
          </p:txBody>
        </p:sp>
        <p:sp>
          <p:nvSpPr>
            <p:cNvPr id="15" name="Rectangle 14"/>
            <p:cNvSpPr/>
            <p:nvPr/>
          </p:nvSpPr>
          <p:spPr bwMode="auto">
            <a:xfrm>
              <a:off x="0" y="2590800"/>
              <a:ext cx="3962400" cy="566056"/>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r>
                <a:rPr lang="en-GB" sz="1200" b="0" dirty="0">
                  <a:ea typeface="ＭＳ Ｐゴシック" charset="-128"/>
                  <a:cs typeface="ＭＳ Ｐゴシック" charset="-128"/>
                </a:rPr>
                <a:t>salary : Dollars</a:t>
              </a:r>
            </a:p>
          </p:txBody>
        </p:sp>
        <p:sp>
          <p:nvSpPr>
            <p:cNvPr id="16" name="Rectangle 15"/>
            <p:cNvSpPr/>
            <p:nvPr/>
          </p:nvSpPr>
          <p:spPr bwMode="auto">
            <a:xfrm>
              <a:off x="0" y="3156857"/>
              <a:ext cx="3962400" cy="210457"/>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endParaRPr lang="en-GB" sz="1200" b="0" dirty="0">
                <a:ea typeface="ＭＳ Ｐゴシック" charset="-128"/>
                <a:cs typeface="ＭＳ Ｐゴシック" charset="-128"/>
              </a:endParaRPr>
            </a:p>
          </p:txBody>
        </p:sp>
      </p:grpSp>
      <p:grpSp>
        <p:nvGrpSpPr>
          <p:cNvPr id="17" name="Group 17"/>
          <p:cNvGrpSpPr/>
          <p:nvPr/>
        </p:nvGrpSpPr>
        <p:grpSpPr>
          <a:xfrm>
            <a:off x="2362200" y="4495800"/>
            <a:ext cx="1676400" cy="838200"/>
            <a:chOff x="0" y="2209800"/>
            <a:chExt cx="3962400" cy="1157514"/>
          </a:xfrm>
          <a:effectLst>
            <a:outerShdw blurRad="50800" dist="38100" dir="2700000">
              <a:srgbClr val="000000">
                <a:alpha val="43000"/>
              </a:srgbClr>
            </a:outerShdw>
          </a:effectLst>
        </p:grpSpPr>
        <p:sp>
          <p:nvSpPr>
            <p:cNvPr id="18" name="Rectangle 17"/>
            <p:cNvSpPr/>
            <p:nvPr/>
          </p:nvSpPr>
          <p:spPr bwMode="auto">
            <a:xfrm>
              <a:off x="0" y="2209800"/>
              <a:ext cx="3962400" cy="381001"/>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defRPr/>
              </a:pPr>
              <a:r>
                <a:rPr lang="en-GB" sz="1600" b="0" dirty="0">
                  <a:ea typeface="ＭＳ Ｐゴシック" charset="-128"/>
                  <a:cs typeface="ＭＳ Ｐゴシック" charset="-128"/>
                </a:rPr>
                <a:t>Student</a:t>
              </a:r>
            </a:p>
          </p:txBody>
        </p:sp>
        <p:sp>
          <p:nvSpPr>
            <p:cNvPr id="19" name="Rectangle 18"/>
            <p:cNvSpPr/>
            <p:nvPr/>
          </p:nvSpPr>
          <p:spPr bwMode="auto">
            <a:xfrm>
              <a:off x="0" y="2590800"/>
              <a:ext cx="3962400" cy="566056"/>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r>
                <a:rPr lang="en-GB" sz="1200" b="0" dirty="0">
                  <a:ea typeface="ＭＳ Ｐゴシック" charset="-128"/>
                  <a:cs typeface="ＭＳ Ｐゴシック" charset="-128"/>
                </a:rPr>
                <a:t>major : String</a:t>
              </a:r>
            </a:p>
          </p:txBody>
        </p:sp>
        <p:sp>
          <p:nvSpPr>
            <p:cNvPr id="20" name="Rectangle 19"/>
            <p:cNvSpPr/>
            <p:nvPr/>
          </p:nvSpPr>
          <p:spPr bwMode="auto">
            <a:xfrm>
              <a:off x="0" y="3156857"/>
              <a:ext cx="3962400" cy="210457"/>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endParaRPr lang="en-GB" sz="1200" b="0" dirty="0">
                <a:ea typeface="ＭＳ Ｐゴシック" charset="-128"/>
                <a:cs typeface="ＭＳ Ｐゴシック" charset="-128"/>
              </a:endParaRPr>
            </a:p>
          </p:txBody>
        </p:sp>
      </p:grpSp>
      <p:grpSp>
        <p:nvGrpSpPr>
          <p:cNvPr id="21" name="Group 40"/>
          <p:cNvGrpSpPr>
            <a:grpSpLocks/>
          </p:cNvGrpSpPr>
          <p:nvPr/>
        </p:nvGrpSpPr>
        <p:grpSpPr bwMode="auto">
          <a:xfrm rot="-1770314">
            <a:off x="2498725" y="3468688"/>
            <a:ext cx="419100" cy="974725"/>
            <a:chOff x="2286000" y="3886200"/>
            <a:chExt cx="304800" cy="703700"/>
          </a:xfrm>
        </p:grpSpPr>
        <p:sp>
          <p:nvSpPr>
            <p:cNvPr id="22" name="Isosceles Triangle 6"/>
            <p:cNvSpPr>
              <a:spLocks noChangeArrowheads="1"/>
            </p:cNvSpPr>
            <p:nvPr/>
          </p:nvSpPr>
          <p:spPr bwMode="auto">
            <a:xfrm>
              <a:off x="2286000" y="3886200"/>
              <a:ext cx="304800" cy="228600"/>
            </a:xfrm>
            <a:prstGeom prst="triangle">
              <a:avLst>
                <a:gd name="adj" fmla="val 50000"/>
              </a:avLst>
            </a:prstGeom>
            <a:solidFill>
              <a:srgbClr val="EAEAEA"/>
            </a:solidFill>
            <a:ln w="9525">
              <a:solidFill>
                <a:schemeClr val="tx1"/>
              </a:solidFill>
              <a:round/>
              <a:headEnd/>
              <a:tailEnd/>
            </a:ln>
          </p:spPr>
          <p:txBody>
            <a:bodyPr wrap="none" anchor="ctr"/>
            <a:lstStyle/>
            <a:p>
              <a:endParaRPr lang="en-GB"/>
            </a:p>
          </p:txBody>
        </p:sp>
        <p:cxnSp>
          <p:nvCxnSpPr>
            <p:cNvPr id="23" name="Straight Connector 83"/>
            <p:cNvCxnSpPr>
              <a:cxnSpLocks noChangeShapeType="1"/>
              <a:endCxn id="22" idx="3"/>
            </p:cNvCxnSpPr>
            <p:nvPr/>
          </p:nvCxnSpPr>
          <p:spPr bwMode="auto">
            <a:xfrm rot="17970314" flipV="1">
              <a:off x="2217823" y="4242548"/>
              <a:ext cx="441950" cy="252754"/>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val="533456774"/>
      </p:ext>
    </p:extLst>
  </p:cSld>
  <p:clrMapOvr>
    <a:masterClrMapping/>
  </p:clrMapOvr>
  <p:transition spd="slow">
    <p:zoom dir="in"/>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Exercise</a:t>
            </a:r>
          </a:p>
        </p:txBody>
      </p:sp>
      <p:sp>
        <p:nvSpPr>
          <p:cNvPr id="3" name="Content Placeholder 2"/>
          <p:cNvSpPr>
            <a:spLocks noGrp="1"/>
          </p:cNvSpPr>
          <p:nvPr>
            <p:ph idx="1"/>
          </p:nvPr>
        </p:nvSpPr>
        <p:spPr>
          <a:xfrm>
            <a:off x="427963" y="1484784"/>
            <a:ext cx="8424936" cy="4680520"/>
          </a:xfrm>
        </p:spPr>
        <p:txBody>
          <a:bodyPr/>
          <a:lstStyle/>
          <a:p>
            <a:pPr>
              <a:lnSpc>
                <a:spcPct val="80000"/>
              </a:lnSpc>
              <a:buFontTx/>
              <a:buNone/>
            </a:pPr>
            <a:endParaRPr lang="en-GB" dirty="0">
              <a:ea typeface="ＭＳ Ｐゴシック" charset="0"/>
            </a:endParaRPr>
          </a:p>
          <a:p>
            <a:pPr>
              <a:lnSpc>
                <a:spcPct val="80000"/>
              </a:lnSpc>
            </a:pPr>
            <a:r>
              <a:rPr lang="en-GB" dirty="0">
                <a:ea typeface="ＭＳ Ｐゴシック" charset="0"/>
              </a:rPr>
              <a:t>Identify classes and relationships (associations, inheritance, aggregation, composition)</a:t>
            </a:r>
          </a:p>
          <a:p>
            <a:pPr>
              <a:lnSpc>
                <a:spcPct val="80000"/>
              </a:lnSpc>
            </a:pPr>
            <a:r>
              <a:rPr lang="en-GB" dirty="0">
                <a:ea typeface="ＭＳ Ｐゴシック" charset="0"/>
              </a:rPr>
              <a:t>Draw a UML Class Diagram</a:t>
            </a:r>
          </a:p>
          <a:p>
            <a:pPr>
              <a:lnSpc>
                <a:spcPct val="80000"/>
              </a:lnSpc>
              <a:buFontTx/>
              <a:buNone/>
            </a:pPr>
            <a:endParaRPr lang="en-GB" dirty="0">
              <a:ea typeface="ＭＳ Ｐゴシック" charset="0"/>
            </a:endParaRPr>
          </a:p>
          <a:p>
            <a:pPr>
              <a:lnSpc>
                <a:spcPct val="80000"/>
              </a:lnSpc>
              <a:buFontTx/>
              <a:buNone/>
            </a:pPr>
            <a:r>
              <a:rPr lang="en-US" i="1" dirty="0">
                <a:ea typeface="ＭＳ Ｐゴシック" charset="0"/>
              </a:rPr>
              <a:t>A sports club is made up of a number of teams. Teams are, for example, a football team or a rugby team. Every team consists of a number of players. A coach trains a team. In a football tournament there are several groups which in turn consist of several football teams.</a:t>
            </a:r>
          </a:p>
          <a:p>
            <a:endParaRPr lang="en-US" dirty="0"/>
          </a:p>
        </p:txBody>
      </p:sp>
    </p:spTree>
    <p:extLst>
      <p:ext uri="{BB962C8B-B14F-4D97-AF65-F5344CB8AC3E}">
        <p14:creationId xmlns:p14="http://schemas.microsoft.com/office/powerpoint/2010/main" val="1431108526"/>
      </p:ext>
    </p:extLst>
  </p:cSld>
  <p:clrMapOvr>
    <a:masterClrMapping/>
  </p:clrMapOvr>
  <p:transition spd="slow">
    <p:zoom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Last Week’s Exercises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7634392"/>
      </p:ext>
    </p:extLst>
  </p:cSld>
  <p:clrMapOvr>
    <a:masterClrMapping/>
  </p:clrMapOvr>
  <p:transition spd="slow">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 </a:t>
            </a:r>
          </a:p>
        </p:txBody>
      </p:sp>
      <p:sp>
        <p:nvSpPr>
          <p:cNvPr id="3" name="Content Placeholder 2"/>
          <p:cNvSpPr>
            <a:spLocks noGrp="1"/>
          </p:cNvSpPr>
          <p:nvPr>
            <p:ph idx="1"/>
          </p:nvPr>
        </p:nvSpPr>
        <p:spPr/>
        <p:txBody>
          <a:bodyPr>
            <a:normAutofit/>
          </a:bodyPr>
          <a:lstStyle/>
          <a:p>
            <a:pPr marL="0" indent="0">
              <a:buNone/>
            </a:pPr>
            <a:r>
              <a:rPr lang="en-US" dirty="0"/>
              <a:t>Given the following restaurant scenario,</a:t>
            </a:r>
          </a:p>
          <a:p>
            <a:pPr marL="514350" indent="-514350">
              <a:buFont typeface="+mj-lt"/>
              <a:buAutoNum type="arabicPeriod"/>
            </a:pPr>
            <a:r>
              <a:rPr lang="en-US" dirty="0"/>
              <a:t>Identify actors and use cases;</a:t>
            </a:r>
          </a:p>
          <a:p>
            <a:pPr marL="514350" indent="-514350">
              <a:buFont typeface="+mj-lt"/>
              <a:buAutoNum type="arabicPeriod"/>
            </a:pPr>
            <a:r>
              <a:rPr lang="en-US" dirty="0"/>
              <a:t>Draw a Use Case Diagram reflecting the scenario!</a:t>
            </a:r>
          </a:p>
          <a:p>
            <a:endParaRPr lang="en-US" dirty="0"/>
          </a:p>
          <a:p>
            <a:pPr marL="0" indent="0">
              <a:buNone/>
            </a:pPr>
            <a:r>
              <a:rPr lang="en-US" dirty="0"/>
              <a:t>In a restaurant, a guest can order and then eat a meal. A waiter can take orders and deliver the bill. A guest can pay the bill either by credit card or cash. Credit card payment includes checking the credit card by a credit card company.</a:t>
            </a:r>
          </a:p>
          <a:p>
            <a:endParaRPr lang="en-US" dirty="0"/>
          </a:p>
        </p:txBody>
      </p:sp>
    </p:spTree>
    <p:extLst>
      <p:ext uri="{BB962C8B-B14F-4D97-AF65-F5344CB8AC3E}">
        <p14:creationId xmlns:p14="http://schemas.microsoft.com/office/powerpoint/2010/main" val="1647589070"/>
      </p:ext>
    </p:extLst>
  </p:cSld>
  <p:clrMapOvr>
    <a:masterClrMapping/>
  </p:clrMapOvr>
  <p:transition spd="slow">
    <p:zoom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Restaurant Use Case Diagram</a:t>
            </a:r>
          </a:p>
        </p:txBody>
      </p:sp>
      <p:grpSp>
        <p:nvGrpSpPr>
          <p:cNvPr id="5" name="Group 8"/>
          <p:cNvGrpSpPr>
            <a:grpSpLocks/>
          </p:cNvGrpSpPr>
          <p:nvPr/>
        </p:nvGrpSpPr>
        <p:grpSpPr bwMode="auto">
          <a:xfrm>
            <a:off x="311696" y="2924200"/>
            <a:ext cx="1447800" cy="1301750"/>
            <a:chOff x="506287" y="2895600"/>
            <a:chExt cx="3285512" cy="3740409"/>
          </a:xfrm>
        </p:grpSpPr>
        <p:sp>
          <p:nvSpPr>
            <p:cNvPr id="6" name="Line 4"/>
            <p:cNvSpPr>
              <a:spLocks noChangeShapeType="1"/>
            </p:cNvSpPr>
            <p:nvPr/>
          </p:nvSpPr>
          <p:spPr bwMode="auto">
            <a:xfrm>
              <a:off x="2133600" y="3733800"/>
              <a:ext cx="0" cy="99060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7" name="Line 5"/>
            <p:cNvSpPr>
              <a:spLocks noChangeShapeType="1"/>
            </p:cNvSpPr>
            <p:nvPr/>
          </p:nvSpPr>
          <p:spPr bwMode="auto">
            <a:xfrm flipH="1">
              <a:off x="1447800" y="4724399"/>
              <a:ext cx="685800" cy="685799"/>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 name="Line 6"/>
            <p:cNvSpPr>
              <a:spLocks noChangeShapeType="1"/>
            </p:cNvSpPr>
            <p:nvPr/>
          </p:nvSpPr>
          <p:spPr bwMode="auto">
            <a:xfrm>
              <a:off x="2133600" y="4724400"/>
              <a:ext cx="685800" cy="68580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 name="Line 7"/>
            <p:cNvSpPr>
              <a:spLocks noChangeShapeType="1"/>
            </p:cNvSpPr>
            <p:nvPr/>
          </p:nvSpPr>
          <p:spPr bwMode="auto">
            <a:xfrm>
              <a:off x="1524000" y="4191000"/>
              <a:ext cx="1295400" cy="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 name="Oval 8"/>
            <p:cNvSpPr>
              <a:spLocks noChangeArrowheads="1"/>
            </p:cNvSpPr>
            <p:nvPr/>
          </p:nvSpPr>
          <p:spPr bwMode="auto">
            <a:xfrm>
              <a:off x="1676400" y="2895600"/>
              <a:ext cx="914400" cy="838200"/>
            </a:xfrm>
            <a:prstGeom prst="ellipse">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sp>
          <p:nvSpPr>
            <p:cNvPr id="11" name="Text Box 10"/>
            <p:cNvSpPr txBox="1">
              <a:spLocks noChangeArrowheads="1"/>
            </p:cNvSpPr>
            <p:nvPr/>
          </p:nvSpPr>
          <p:spPr bwMode="auto">
            <a:xfrm>
              <a:off x="506287" y="5486399"/>
              <a:ext cx="3285512" cy="1149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US" sz="2000">
                  <a:solidFill>
                    <a:srgbClr val="003366"/>
                  </a:solidFill>
                </a:rPr>
                <a:t>Guest</a:t>
              </a:r>
            </a:p>
          </p:txBody>
        </p:sp>
      </p:grpSp>
      <p:grpSp>
        <p:nvGrpSpPr>
          <p:cNvPr id="12" name="Group 8"/>
          <p:cNvGrpSpPr>
            <a:grpSpLocks/>
          </p:cNvGrpSpPr>
          <p:nvPr/>
        </p:nvGrpSpPr>
        <p:grpSpPr bwMode="auto">
          <a:xfrm>
            <a:off x="7691984" y="1933600"/>
            <a:ext cx="1154112" cy="1300163"/>
            <a:chOff x="490843" y="2895600"/>
            <a:chExt cx="3285513" cy="3741545"/>
          </a:xfrm>
        </p:grpSpPr>
        <p:sp>
          <p:nvSpPr>
            <p:cNvPr id="13" name="Line 4"/>
            <p:cNvSpPr>
              <a:spLocks noChangeShapeType="1"/>
            </p:cNvSpPr>
            <p:nvPr/>
          </p:nvSpPr>
          <p:spPr bwMode="auto">
            <a:xfrm>
              <a:off x="2133600" y="3733800"/>
              <a:ext cx="0" cy="99060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4" name="Line 5"/>
            <p:cNvSpPr>
              <a:spLocks noChangeShapeType="1"/>
            </p:cNvSpPr>
            <p:nvPr/>
          </p:nvSpPr>
          <p:spPr bwMode="auto">
            <a:xfrm flipH="1">
              <a:off x="1447800" y="4724400"/>
              <a:ext cx="685800" cy="68580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5" name="Line 6"/>
            <p:cNvSpPr>
              <a:spLocks noChangeShapeType="1"/>
            </p:cNvSpPr>
            <p:nvPr/>
          </p:nvSpPr>
          <p:spPr bwMode="auto">
            <a:xfrm>
              <a:off x="2133600" y="4724400"/>
              <a:ext cx="685800" cy="68580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6" name="Line 7"/>
            <p:cNvSpPr>
              <a:spLocks noChangeShapeType="1"/>
            </p:cNvSpPr>
            <p:nvPr/>
          </p:nvSpPr>
          <p:spPr bwMode="auto">
            <a:xfrm>
              <a:off x="1524000" y="4191000"/>
              <a:ext cx="1295400" cy="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7" name="Oval 15"/>
            <p:cNvSpPr>
              <a:spLocks noChangeArrowheads="1"/>
            </p:cNvSpPr>
            <p:nvPr/>
          </p:nvSpPr>
          <p:spPr bwMode="auto">
            <a:xfrm>
              <a:off x="1676400" y="2895600"/>
              <a:ext cx="914400" cy="838200"/>
            </a:xfrm>
            <a:prstGeom prst="ellipse">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sp>
          <p:nvSpPr>
            <p:cNvPr id="18" name="Text Box 10"/>
            <p:cNvSpPr txBox="1">
              <a:spLocks noChangeArrowheads="1"/>
            </p:cNvSpPr>
            <p:nvPr/>
          </p:nvSpPr>
          <p:spPr bwMode="auto">
            <a:xfrm>
              <a:off x="490843" y="5486400"/>
              <a:ext cx="3285513" cy="11507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US" sz="2000">
                  <a:solidFill>
                    <a:srgbClr val="003366"/>
                  </a:solidFill>
                </a:rPr>
                <a:t>Waiter</a:t>
              </a:r>
            </a:p>
          </p:txBody>
        </p:sp>
      </p:grpSp>
      <p:grpSp>
        <p:nvGrpSpPr>
          <p:cNvPr id="19" name="Group 61"/>
          <p:cNvGrpSpPr>
            <a:grpSpLocks/>
          </p:cNvGrpSpPr>
          <p:nvPr/>
        </p:nvGrpSpPr>
        <p:grpSpPr bwMode="auto">
          <a:xfrm>
            <a:off x="1835696" y="1628800"/>
            <a:ext cx="5410200" cy="4543425"/>
            <a:chOff x="1828980" y="1981363"/>
            <a:chExt cx="5410020" cy="4543493"/>
          </a:xfrm>
        </p:grpSpPr>
        <p:sp>
          <p:nvSpPr>
            <p:cNvPr id="20" name="Rectangle 19"/>
            <p:cNvSpPr/>
            <p:nvPr/>
          </p:nvSpPr>
          <p:spPr>
            <a:xfrm>
              <a:off x="1894066" y="1990888"/>
              <a:ext cx="5344934" cy="4533968"/>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defRPr/>
              </a:pPr>
              <a:r>
                <a:rPr lang="en-GB" dirty="0"/>
                <a:t>ne</a:t>
              </a:r>
            </a:p>
          </p:txBody>
        </p:sp>
        <p:sp>
          <p:nvSpPr>
            <p:cNvPr id="21" name="Text Box 10"/>
            <p:cNvSpPr txBox="1">
              <a:spLocks noChangeArrowheads="1"/>
            </p:cNvSpPr>
            <p:nvPr/>
          </p:nvSpPr>
          <p:spPr bwMode="auto">
            <a:xfrm>
              <a:off x="1828980" y="1981363"/>
              <a:ext cx="1660470" cy="369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US" sz="1800">
                  <a:solidFill>
                    <a:srgbClr val="003366"/>
                  </a:solidFill>
                </a:rPr>
                <a:t>Restaurant</a:t>
              </a:r>
            </a:p>
          </p:txBody>
        </p:sp>
      </p:grpSp>
      <p:grpSp>
        <p:nvGrpSpPr>
          <p:cNvPr id="22" name="Group 8"/>
          <p:cNvGrpSpPr>
            <a:grpSpLocks/>
          </p:cNvGrpSpPr>
          <p:nvPr/>
        </p:nvGrpSpPr>
        <p:grpSpPr bwMode="auto">
          <a:xfrm>
            <a:off x="7176046" y="4327550"/>
            <a:ext cx="1905000" cy="1608138"/>
            <a:chOff x="-27921" y="2895600"/>
            <a:chExt cx="4323042" cy="4626729"/>
          </a:xfrm>
        </p:grpSpPr>
        <p:sp>
          <p:nvSpPr>
            <p:cNvPr id="23" name="Line 4"/>
            <p:cNvSpPr>
              <a:spLocks noChangeShapeType="1"/>
            </p:cNvSpPr>
            <p:nvPr/>
          </p:nvSpPr>
          <p:spPr bwMode="auto">
            <a:xfrm>
              <a:off x="2133600" y="3733800"/>
              <a:ext cx="0" cy="99060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4" name="Line 5"/>
            <p:cNvSpPr>
              <a:spLocks noChangeShapeType="1"/>
            </p:cNvSpPr>
            <p:nvPr/>
          </p:nvSpPr>
          <p:spPr bwMode="auto">
            <a:xfrm flipH="1">
              <a:off x="1447800" y="4724400"/>
              <a:ext cx="685800" cy="68580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5" name="Line 6"/>
            <p:cNvSpPr>
              <a:spLocks noChangeShapeType="1"/>
            </p:cNvSpPr>
            <p:nvPr/>
          </p:nvSpPr>
          <p:spPr bwMode="auto">
            <a:xfrm>
              <a:off x="2133600" y="4724400"/>
              <a:ext cx="685800" cy="68580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6" name="Line 7"/>
            <p:cNvSpPr>
              <a:spLocks noChangeShapeType="1"/>
            </p:cNvSpPr>
            <p:nvPr/>
          </p:nvSpPr>
          <p:spPr bwMode="auto">
            <a:xfrm>
              <a:off x="1524000" y="4191000"/>
              <a:ext cx="1295400" cy="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7" name="Oval 24"/>
            <p:cNvSpPr>
              <a:spLocks noChangeArrowheads="1"/>
            </p:cNvSpPr>
            <p:nvPr/>
          </p:nvSpPr>
          <p:spPr bwMode="auto">
            <a:xfrm>
              <a:off x="1676400" y="2895600"/>
              <a:ext cx="914400" cy="838200"/>
            </a:xfrm>
            <a:prstGeom prst="ellipse">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sp>
          <p:nvSpPr>
            <p:cNvPr id="28" name="Text Box 10"/>
            <p:cNvSpPr txBox="1">
              <a:spLocks noChangeArrowheads="1"/>
            </p:cNvSpPr>
            <p:nvPr/>
          </p:nvSpPr>
          <p:spPr bwMode="auto">
            <a:xfrm>
              <a:off x="-27921" y="5486399"/>
              <a:ext cx="4323042" cy="20359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US" sz="2000">
                  <a:solidFill>
                    <a:srgbClr val="003366"/>
                  </a:solidFill>
                </a:rPr>
                <a:t>Credit Card</a:t>
              </a:r>
            </a:p>
            <a:p>
              <a:r>
                <a:rPr lang="en-US" sz="2000">
                  <a:solidFill>
                    <a:srgbClr val="003366"/>
                  </a:solidFill>
                </a:rPr>
                <a:t>Company</a:t>
              </a:r>
            </a:p>
          </p:txBody>
        </p:sp>
      </p:grpSp>
      <p:grpSp>
        <p:nvGrpSpPr>
          <p:cNvPr id="29" name="Group 21"/>
          <p:cNvGrpSpPr>
            <a:grpSpLocks/>
          </p:cNvGrpSpPr>
          <p:nvPr/>
        </p:nvGrpSpPr>
        <p:grpSpPr bwMode="auto">
          <a:xfrm>
            <a:off x="2445296" y="1933600"/>
            <a:ext cx="2286000" cy="927100"/>
            <a:chOff x="4563837" y="2236696"/>
            <a:chExt cx="2806700" cy="1219200"/>
          </a:xfrm>
        </p:grpSpPr>
        <p:sp>
          <p:nvSpPr>
            <p:cNvPr id="30" name="Oval 3"/>
            <p:cNvSpPr>
              <a:spLocks noChangeArrowheads="1"/>
            </p:cNvSpPr>
            <p:nvPr/>
          </p:nvSpPr>
          <p:spPr bwMode="auto">
            <a:xfrm>
              <a:off x="4563837" y="2236696"/>
              <a:ext cx="2806700" cy="1219200"/>
            </a:xfrm>
            <a:prstGeom prst="ellipse">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sp>
          <p:nvSpPr>
            <p:cNvPr id="31" name="TextBox 28"/>
            <p:cNvSpPr txBox="1">
              <a:spLocks noChangeArrowheads="1"/>
            </p:cNvSpPr>
            <p:nvPr/>
          </p:nvSpPr>
          <p:spPr bwMode="auto">
            <a:xfrm>
              <a:off x="5111903" y="2440202"/>
              <a:ext cx="1816723" cy="8499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800"/>
                <a:t>Order</a:t>
              </a:r>
            </a:p>
            <a:p>
              <a:r>
                <a:rPr lang="en-GB" sz="1800"/>
                <a:t>Meal</a:t>
              </a:r>
            </a:p>
          </p:txBody>
        </p:sp>
      </p:grpSp>
      <p:sp>
        <p:nvSpPr>
          <p:cNvPr id="32" name="Line 11"/>
          <p:cNvSpPr>
            <a:spLocks noChangeShapeType="1"/>
          </p:cNvSpPr>
          <p:nvPr/>
        </p:nvSpPr>
        <p:spPr bwMode="auto">
          <a:xfrm flipV="1">
            <a:off x="1302296" y="2390800"/>
            <a:ext cx="1143000" cy="76200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33" name="Group 21"/>
          <p:cNvGrpSpPr>
            <a:grpSpLocks/>
          </p:cNvGrpSpPr>
          <p:nvPr/>
        </p:nvGrpSpPr>
        <p:grpSpPr bwMode="auto">
          <a:xfrm>
            <a:off x="2140496" y="3000400"/>
            <a:ext cx="2286000" cy="925513"/>
            <a:chOff x="4563837" y="2236696"/>
            <a:chExt cx="2806700" cy="1219200"/>
          </a:xfrm>
        </p:grpSpPr>
        <p:sp>
          <p:nvSpPr>
            <p:cNvPr id="34" name="Oval 3"/>
            <p:cNvSpPr>
              <a:spLocks noChangeArrowheads="1"/>
            </p:cNvSpPr>
            <p:nvPr/>
          </p:nvSpPr>
          <p:spPr bwMode="auto">
            <a:xfrm>
              <a:off x="4563837" y="2236696"/>
              <a:ext cx="2806700" cy="1219200"/>
            </a:xfrm>
            <a:prstGeom prst="ellipse">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sp>
          <p:nvSpPr>
            <p:cNvPr id="35" name="TextBox 32"/>
            <p:cNvSpPr txBox="1">
              <a:spLocks noChangeArrowheads="1"/>
            </p:cNvSpPr>
            <p:nvPr/>
          </p:nvSpPr>
          <p:spPr bwMode="auto">
            <a:xfrm>
              <a:off x="4844557" y="2553189"/>
              <a:ext cx="2245259" cy="4859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800"/>
                <a:t>Eat Meal</a:t>
              </a:r>
            </a:p>
          </p:txBody>
        </p:sp>
      </p:grpSp>
      <p:grpSp>
        <p:nvGrpSpPr>
          <p:cNvPr id="36" name="Group 21"/>
          <p:cNvGrpSpPr>
            <a:grpSpLocks/>
          </p:cNvGrpSpPr>
          <p:nvPr/>
        </p:nvGrpSpPr>
        <p:grpSpPr bwMode="auto">
          <a:xfrm>
            <a:off x="2003971" y="4013225"/>
            <a:ext cx="2286000" cy="927100"/>
            <a:chOff x="4563837" y="2236696"/>
            <a:chExt cx="2806700" cy="1219200"/>
          </a:xfrm>
        </p:grpSpPr>
        <p:sp>
          <p:nvSpPr>
            <p:cNvPr id="37" name="Oval 3"/>
            <p:cNvSpPr>
              <a:spLocks noChangeArrowheads="1"/>
            </p:cNvSpPr>
            <p:nvPr/>
          </p:nvSpPr>
          <p:spPr bwMode="auto">
            <a:xfrm>
              <a:off x="4563837" y="2236696"/>
              <a:ext cx="2806700" cy="1219200"/>
            </a:xfrm>
            <a:prstGeom prst="ellipse">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sp>
          <p:nvSpPr>
            <p:cNvPr id="38" name="TextBox 35"/>
            <p:cNvSpPr txBox="1">
              <a:spLocks noChangeArrowheads="1"/>
            </p:cNvSpPr>
            <p:nvPr/>
          </p:nvSpPr>
          <p:spPr bwMode="auto">
            <a:xfrm>
              <a:off x="4844557" y="2404593"/>
              <a:ext cx="2245259" cy="8499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800"/>
                <a:t>Pay</a:t>
              </a:r>
            </a:p>
            <a:p>
              <a:r>
                <a:rPr lang="en-GB" sz="1800"/>
                <a:t>Bill</a:t>
              </a:r>
            </a:p>
          </p:txBody>
        </p:sp>
      </p:grpSp>
      <p:grpSp>
        <p:nvGrpSpPr>
          <p:cNvPr id="39" name="Group 21"/>
          <p:cNvGrpSpPr>
            <a:grpSpLocks/>
          </p:cNvGrpSpPr>
          <p:nvPr/>
        </p:nvGrpSpPr>
        <p:grpSpPr bwMode="auto">
          <a:xfrm>
            <a:off x="1988096" y="5134000"/>
            <a:ext cx="2286000" cy="925513"/>
            <a:chOff x="4563837" y="2236696"/>
            <a:chExt cx="2806700" cy="1219200"/>
          </a:xfrm>
        </p:grpSpPr>
        <p:sp>
          <p:nvSpPr>
            <p:cNvPr id="40" name="Oval 3"/>
            <p:cNvSpPr>
              <a:spLocks noChangeArrowheads="1"/>
            </p:cNvSpPr>
            <p:nvPr/>
          </p:nvSpPr>
          <p:spPr bwMode="auto">
            <a:xfrm>
              <a:off x="4563837" y="2236696"/>
              <a:ext cx="2806700" cy="1219200"/>
            </a:xfrm>
            <a:prstGeom prst="ellipse">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sp>
          <p:nvSpPr>
            <p:cNvPr id="41" name="TextBox 38"/>
            <p:cNvSpPr txBox="1">
              <a:spLocks noChangeArrowheads="1"/>
            </p:cNvSpPr>
            <p:nvPr/>
          </p:nvSpPr>
          <p:spPr bwMode="auto">
            <a:xfrm>
              <a:off x="4844557" y="2404594"/>
              <a:ext cx="2245259" cy="8514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800"/>
                <a:t>Pay with</a:t>
              </a:r>
            </a:p>
            <a:p>
              <a:r>
                <a:rPr lang="en-GB" sz="1800"/>
                <a:t>Credit Card</a:t>
              </a:r>
            </a:p>
          </p:txBody>
        </p:sp>
      </p:grpSp>
      <p:grpSp>
        <p:nvGrpSpPr>
          <p:cNvPr id="42" name="Group 36"/>
          <p:cNvGrpSpPr>
            <a:grpSpLocks/>
          </p:cNvGrpSpPr>
          <p:nvPr/>
        </p:nvGrpSpPr>
        <p:grpSpPr bwMode="auto">
          <a:xfrm>
            <a:off x="4045496" y="4981600"/>
            <a:ext cx="1284288" cy="609600"/>
            <a:chOff x="2242880" y="5806506"/>
            <a:chExt cx="1576925" cy="802620"/>
          </a:xfrm>
        </p:grpSpPr>
        <p:sp>
          <p:nvSpPr>
            <p:cNvPr id="43" name="Line 13"/>
            <p:cNvSpPr>
              <a:spLocks noChangeShapeType="1"/>
            </p:cNvSpPr>
            <p:nvPr/>
          </p:nvSpPr>
          <p:spPr bwMode="auto">
            <a:xfrm>
              <a:off x="2523613" y="6408476"/>
              <a:ext cx="655045" cy="200650"/>
            </a:xfrm>
            <a:prstGeom prst="line">
              <a:avLst/>
            </a:prstGeom>
            <a:noFill/>
            <a:ln w="9525">
              <a:solidFill>
                <a:schemeClr val="tx1"/>
              </a:solidFill>
              <a:prstDash val="dash"/>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4" name="Text Box 21"/>
            <p:cNvSpPr txBox="1">
              <a:spLocks noChangeArrowheads="1"/>
            </p:cNvSpPr>
            <p:nvPr/>
          </p:nvSpPr>
          <p:spPr bwMode="auto">
            <a:xfrm>
              <a:off x="2242880" y="5806506"/>
              <a:ext cx="1576925" cy="4454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US" sz="1600">
                  <a:latin typeface="Times New Roman" charset="0"/>
                </a:rPr>
                <a:t>&lt;&lt;include&gt;&gt;</a:t>
              </a:r>
            </a:p>
          </p:txBody>
        </p:sp>
      </p:grpSp>
      <p:grpSp>
        <p:nvGrpSpPr>
          <p:cNvPr id="45" name="Group 21"/>
          <p:cNvGrpSpPr>
            <a:grpSpLocks/>
          </p:cNvGrpSpPr>
          <p:nvPr/>
        </p:nvGrpSpPr>
        <p:grpSpPr bwMode="auto">
          <a:xfrm>
            <a:off x="4807496" y="2390800"/>
            <a:ext cx="2286000" cy="925513"/>
            <a:chOff x="4563837" y="2236696"/>
            <a:chExt cx="2806700" cy="1219200"/>
          </a:xfrm>
        </p:grpSpPr>
        <p:sp>
          <p:nvSpPr>
            <p:cNvPr id="46" name="Oval 3"/>
            <p:cNvSpPr>
              <a:spLocks noChangeArrowheads="1"/>
            </p:cNvSpPr>
            <p:nvPr/>
          </p:nvSpPr>
          <p:spPr bwMode="auto">
            <a:xfrm>
              <a:off x="4563837" y="2236696"/>
              <a:ext cx="2806700" cy="1219200"/>
            </a:xfrm>
            <a:prstGeom prst="ellipse">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sp>
          <p:nvSpPr>
            <p:cNvPr id="47" name="TextBox 47"/>
            <p:cNvSpPr txBox="1">
              <a:spLocks noChangeArrowheads="1"/>
            </p:cNvSpPr>
            <p:nvPr/>
          </p:nvSpPr>
          <p:spPr bwMode="auto">
            <a:xfrm>
              <a:off x="4844558" y="2592085"/>
              <a:ext cx="2245259" cy="4859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800"/>
                <a:t>Bring Bill</a:t>
              </a:r>
            </a:p>
          </p:txBody>
        </p:sp>
      </p:grpSp>
      <p:grpSp>
        <p:nvGrpSpPr>
          <p:cNvPr id="48" name="Group 21"/>
          <p:cNvGrpSpPr>
            <a:grpSpLocks/>
          </p:cNvGrpSpPr>
          <p:nvPr/>
        </p:nvGrpSpPr>
        <p:grpSpPr bwMode="auto">
          <a:xfrm>
            <a:off x="4890046" y="5065738"/>
            <a:ext cx="2286000" cy="925512"/>
            <a:chOff x="4563837" y="2236696"/>
            <a:chExt cx="2806700" cy="1219200"/>
          </a:xfrm>
        </p:grpSpPr>
        <p:sp>
          <p:nvSpPr>
            <p:cNvPr id="49" name="Oval 3"/>
            <p:cNvSpPr>
              <a:spLocks noChangeArrowheads="1"/>
            </p:cNvSpPr>
            <p:nvPr/>
          </p:nvSpPr>
          <p:spPr bwMode="auto">
            <a:xfrm>
              <a:off x="4563837" y="2236696"/>
              <a:ext cx="2806700" cy="1219200"/>
            </a:xfrm>
            <a:prstGeom prst="ellipse">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sp>
          <p:nvSpPr>
            <p:cNvPr id="50" name="TextBox 50"/>
            <p:cNvSpPr txBox="1">
              <a:spLocks noChangeArrowheads="1"/>
            </p:cNvSpPr>
            <p:nvPr/>
          </p:nvSpPr>
          <p:spPr bwMode="auto">
            <a:xfrm>
              <a:off x="4844557" y="2404594"/>
              <a:ext cx="2245259" cy="8514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800"/>
                <a:t>Check</a:t>
              </a:r>
            </a:p>
            <a:p>
              <a:r>
                <a:rPr lang="en-GB" sz="1800"/>
                <a:t>Card</a:t>
              </a:r>
            </a:p>
          </p:txBody>
        </p:sp>
      </p:grpSp>
      <p:grpSp>
        <p:nvGrpSpPr>
          <p:cNvPr id="51" name="Group 56"/>
          <p:cNvGrpSpPr>
            <a:grpSpLocks/>
          </p:cNvGrpSpPr>
          <p:nvPr/>
        </p:nvGrpSpPr>
        <p:grpSpPr bwMode="auto">
          <a:xfrm>
            <a:off x="2064296" y="4829200"/>
            <a:ext cx="280988" cy="457200"/>
            <a:chOff x="843634" y="3712352"/>
            <a:chExt cx="280987" cy="456857"/>
          </a:xfrm>
        </p:grpSpPr>
        <p:sp>
          <p:nvSpPr>
            <p:cNvPr id="52" name="AutoShape 21"/>
            <p:cNvSpPr>
              <a:spLocks noChangeArrowheads="1"/>
            </p:cNvSpPr>
            <p:nvPr/>
          </p:nvSpPr>
          <p:spPr bwMode="auto">
            <a:xfrm>
              <a:off x="843634" y="3712352"/>
              <a:ext cx="280987" cy="304800"/>
            </a:xfrm>
            <a:prstGeom prst="flowChartExtra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sp>
          <p:nvSpPr>
            <p:cNvPr id="53" name="Line 22"/>
            <p:cNvSpPr>
              <a:spLocks noChangeShapeType="1"/>
            </p:cNvSpPr>
            <p:nvPr/>
          </p:nvSpPr>
          <p:spPr bwMode="auto">
            <a:xfrm>
              <a:off x="984920" y="4017150"/>
              <a:ext cx="11114" cy="152059"/>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54" name="Line 11"/>
          <p:cNvSpPr>
            <a:spLocks noChangeShapeType="1"/>
          </p:cNvSpPr>
          <p:nvPr/>
        </p:nvSpPr>
        <p:spPr bwMode="auto">
          <a:xfrm flipH="1">
            <a:off x="7093496" y="2543200"/>
            <a:ext cx="838200" cy="30480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5" name="Line 11"/>
          <p:cNvSpPr>
            <a:spLocks noChangeShapeType="1"/>
          </p:cNvSpPr>
          <p:nvPr/>
        </p:nvSpPr>
        <p:spPr bwMode="auto">
          <a:xfrm flipV="1">
            <a:off x="6950621" y="5065738"/>
            <a:ext cx="752475" cy="15240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 name="Line 11"/>
          <p:cNvSpPr>
            <a:spLocks noChangeShapeType="1"/>
          </p:cNvSpPr>
          <p:nvPr/>
        </p:nvSpPr>
        <p:spPr bwMode="auto">
          <a:xfrm flipH="1" flipV="1">
            <a:off x="4578896" y="2162200"/>
            <a:ext cx="3276600" cy="22860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57" name="Group 21"/>
          <p:cNvGrpSpPr>
            <a:grpSpLocks/>
          </p:cNvGrpSpPr>
          <p:nvPr/>
        </p:nvGrpSpPr>
        <p:grpSpPr bwMode="auto">
          <a:xfrm>
            <a:off x="4845596" y="3920356"/>
            <a:ext cx="2286000" cy="925513"/>
            <a:chOff x="4563837" y="2236696"/>
            <a:chExt cx="2806700" cy="1219200"/>
          </a:xfrm>
        </p:grpSpPr>
        <p:sp>
          <p:nvSpPr>
            <p:cNvPr id="58" name="Oval 3"/>
            <p:cNvSpPr>
              <a:spLocks noChangeArrowheads="1"/>
            </p:cNvSpPr>
            <p:nvPr/>
          </p:nvSpPr>
          <p:spPr bwMode="auto">
            <a:xfrm>
              <a:off x="4563837" y="2236696"/>
              <a:ext cx="2806700" cy="1219200"/>
            </a:xfrm>
            <a:prstGeom prst="ellipse">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sp>
          <p:nvSpPr>
            <p:cNvPr id="59" name="TextBox 50"/>
            <p:cNvSpPr txBox="1">
              <a:spLocks noChangeArrowheads="1"/>
            </p:cNvSpPr>
            <p:nvPr/>
          </p:nvSpPr>
          <p:spPr bwMode="auto">
            <a:xfrm>
              <a:off x="4844557" y="2404594"/>
              <a:ext cx="2245259" cy="8514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800"/>
                <a:t>Pay</a:t>
              </a:r>
            </a:p>
            <a:p>
              <a:r>
                <a:rPr lang="en-GB" sz="1800"/>
                <a:t>Cash</a:t>
              </a:r>
            </a:p>
          </p:txBody>
        </p:sp>
      </p:grpSp>
      <p:sp>
        <p:nvSpPr>
          <p:cNvPr id="60" name="Line 11"/>
          <p:cNvSpPr>
            <a:spLocks noChangeShapeType="1"/>
          </p:cNvSpPr>
          <p:nvPr/>
        </p:nvSpPr>
        <p:spPr bwMode="auto">
          <a:xfrm>
            <a:off x="1454696" y="3305200"/>
            <a:ext cx="685800" cy="7620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1" name="Line 11"/>
          <p:cNvSpPr>
            <a:spLocks noChangeShapeType="1"/>
          </p:cNvSpPr>
          <p:nvPr/>
        </p:nvSpPr>
        <p:spPr bwMode="auto">
          <a:xfrm>
            <a:off x="1378496" y="3533800"/>
            <a:ext cx="762000" cy="68580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2" name="Line 11"/>
          <p:cNvSpPr>
            <a:spLocks noChangeShapeType="1"/>
          </p:cNvSpPr>
          <p:nvPr/>
        </p:nvSpPr>
        <p:spPr bwMode="auto">
          <a:xfrm flipH="1">
            <a:off x="4153446" y="2924200"/>
            <a:ext cx="3657600" cy="129540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63" name="Group 56"/>
          <p:cNvGrpSpPr>
            <a:grpSpLocks/>
          </p:cNvGrpSpPr>
          <p:nvPr/>
        </p:nvGrpSpPr>
        <p:grpSpPr bwMode="auto">
          <a:xfrm rot="-5400000">
            <a:off x="4423569" y="4146326"/>
            <a:ext cx="280988" cy="579935"/>
            <a:chOff x="843634" y="3712352"/>
            <a:chExt cx="280987" cy="456857"/>
          </a:xfrm>
        </p:grpSpPr>
        <p:sp>
          <p:nvSpPr>
            <p:cNvPr id="64" name="AutoShape 21"/>
            <p:cNvSpPr>
              <a:spLocks noChangeArrowheads="1"/>
            </p:cNvSpPr>
            <p:nvPr/>
          </p:nvSpPr>
          <p:spPr bwMode="auto">
            <a:xfrm>
              <a:off x="843634" y="3712352"/>
              <a:ext cx="280987" cy="304800"/>
            </a:xfrm>
            <a:prstGeom prst="flowChartExtra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sp>
          <p:nvSpPr>
            <p:cNvPr id="65" name="Line 22"/>
            <p:cNvSpPr>
              <a:spLocks noChangeShapeType="1"/>
            </p:cNvSpPr>
            <p:nvPr/>
          </p:nvSpPr>
          <p:spPr bwMode="auto">
            <a:xfrm>
              <a:off x="984920" y="4017150"/>
              <a:ext cx="11114" cy="152059"/>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3796102301"/>
      </p:ext>
    </p:extLst>
  </p:cSld>
  <p:clrMapOvr>
    <a:masterClrMapping/>
  </p:clrMapOvr>
  <p:transition spd="slow">
    <p:zoom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a:t>
            </a:r>
          </a:p>
        </p:txBody>
      </p:sp>
      <p:sp>
        <p:nvSpPr>
          <p:cNvPr id="3" name="Content Placeholder 2"/>
          <p:cNvSpPr>
            <a:spLocks noGrp="1"/>
          </p:cNvSpPr>
          <p:nvPr>
            <p:ph idx="1"/>
          </p:nvPr>
        </p:nvSpPr>
        <p:spPr/>
        <p:txBody>
          <a:bodyPr/>
          <a:lstStyle/>
          <a:p>
            <a:pPr marL="0" indent="0">
              <a:buNone/>
            </a:pPr>
            <a:r>
              <a:rPr lang="en-GB" dirty="0">
                <a:latin typeface="Arial" charset="0"/>
                <a:ea typeface="ＭＳ Ｐゴシック" charset="0"/>
              </a:rPr>
              <a:t>Also please create an activity diagram for the Authenticate Use Case description presented at the beginning of this lecture!</a:t>
            </a:r>
          </a:p>
          <a:p>
            <a:endParaRPr lang="en-US" dirty="0"/>
          </a:p>
        </p:txBody>
      </p:sp>
    </p:spTree>
    <p:extLst>
      <p:ext uri="{BB962C8B-B14F-4D97-AF65-F5344CB8AC3E}">
        <p14:creationId xmlns:p14="http://schemas.microsoft.com/office/powerpoint/2010/main" val="1664088989"/>
      </p:ext>
    </p:extLst>
  </p:cSld>
  <p:clrMapOvr>
    <a:masterClrMapping/>
  </p:clrMapOvr>
  <p:transition spd="slow">
    <p:zoom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Authenticate Use Case</a:t>
            </a:r>
          </a:p>
        </p:txBody>
      </p:sp>
      <p:sp>
        <p:nvSpPr>
          <p:cNvPr id="3" name="Content Placeholder 2"/>
          <p:cNvSpPr>
            <a:spLocks noGrp="1"/>
          </p:cNvSpPr>
          <p:nvPr>
            <p:ph idx="1"/>
          </p:nvPr>
        </p:nvSpPr>
        <p:spPr/>
        <p:txBody>
          <a:bodyPr/>
          <a:lstStyle/>
          <a:p>
            <a:pPr>
              <a:buFontTx/>
              <a:buNone/>
            </a:pPr>
            <a:r>
              <a:rPr lang="en-GB" b="1" dirty="0">
                <a:solidFill>
                  <a:schemeClr val="tx1"/>
                </a:solidFill>
                <a:latin typeface="Times New Roman" charset="0"/>
                <a:ea typeface="ＭＳ Ｐゴシック" charset="0"/>
                <a:cs typeface="Times New Roman" charset="0"/>
              </a:rPr>
              <a:t>Main flow of events (success sequence)</a:t>
            </a:r>
          </a:p>
          <a:p>
            <a:pPr>
              <a:buFont typeface="Times New Roman" charset="0"/>
              <a:buAutoNum type="arabicPeriod"/>
            </a:pPr>
            <a:r>
              <a:rPr lang="en-US" dirty="0">
                <a:solidFill>
                  <a:schemeClr val="tx1"/>
                </a:solidFill>
                <a:latin typeface="Times New Roman" charset="0"/>
                <a:ea typeface="ＭＳ Ｐゴシック" charset="0"/>
                <a:cs typeface="Times New Roman" charset="0"/>
              </a:rPr>
              <a:t>The </a:t>
            </a:r>
            <a:r>
              <a:rPr lang="en-US" u="sng" dirty="0">
                <a:solidFill>
                  <a:schemeClr val="tx1"/>
                </a:solidFill>
                <a:latin typeface="Times New Roman" charset="0"/>
                <a:ea typeface="ＭＳ Ｐゴシック" charset="0"/>
                <a:cs typeface="Times New Roman" charset="0"/>
              </a:rPr>
              <a:t>ATM</a:t>
            </a:r>
            <a:r>
              <a:rPr lang="en-US" dirty="0">
                <a:solidFill>
                  <a:schemeClr val="tx1"/>
                </a:solidFill>
                <a:latin typeface="Times New Roman" charset="0"/>
                <a:ea typeface="ＭＳ Ｐゴシック" charset="0"/>
                <a:cs typeface="Times New Roman" charset="0"/>
              </a:rPr>
              <a:t> prompts the </a:t>
            </a:r>
            <a:r>
              <a:rPr lang="en-US" u="sng" dirty="0">
                <a:solidFill>
                  <a:schemeClr val="tx1"/>
                </a:solidFill>
                <a:latin typeface="Times New Roman" charset="0"/>
                <a:ea typeface="ＭＳ Ｐゴシック" charset="0"/>
                <a:cs typeface="Times New Roman" charset="0"/>
              </a:rPr>
              <a:t>card holder</a:t>
            </a:r>
            <a:r>
              <a:rPr lang="en-US" dirty="0">
                <a:solidFill>
                  <a:schemeClr val="tx1"/>
                </a:solidFill>
                <a:latin typeface="Times New Roman" charset="0"/>
                <a:ea typeface="ＭＳ Ｐゴシック" charset="0"/>
                <a:cs typeface="Times New Roman" charset="0"/>
              </a:rPr>
              <a:t> for the PIN</a:t>
            </a:r>
          </a:p>
          <a:p>
            <a:pPr>
              <a:buFont typeface="Times New Roman" charset="0"/>
              <a:buAutoNum type="arabicPeriod"/>
            </a:pPr>
            <a:r>
              <a:rPr lang="en-US" u="sng" dirty="0">
                <a:solidFill>
                  <a:schemeClr val="tx1"/>
                </a:solidFill>
                <a:latin typeface="Times New Roman" charset="0"/>
                <a:ea typeface="ＭＳ Ｐゴシック" charset="0"/>
                <a:cs typeface="Times New Roman" charset="0"/>
              </a:rPr>
              <a:t>Card holder</a:t>
            </a:r>
            <a:r>
              <a:rPr lang="en-US" dirty="0">
                <a:solidFill>
                  <a:schemeClr val="tx1"/>
                </a:solidFill>
                <a:latin typeface="Times New Roman" charset="0"/>
                <a:ea typeface="ＭＳ Ｐゴシック" charset="0"/>
                <a:cs typeface="Times New Roman" charset="0"/>
              </a:rPr>
              <a:t> inputs PIN</a:t>
            </a:r>
            <a:endParaRPr lang="en-US" i="1" dirty="0">
              <a:solidFill>
                <a:schemeClr val="tx1"/>
              </a:solidFill>
              <a:latin typeface="Times New Roman" charset="0"/>
              <a:ea typeface="ＭＳ Ｐゴシック" charset="0"/>
              <a:cs typeface="Times New Roman" charset="0"/>
            </a:endParaRPr>
          </a:p>
          <a:p>
            <a:pPr>
              <a:buFont typeface="Times New Roman" charset="0"/>
              <a:buAutoNum type="arabicPeriod"/>
            </a:pPr>
            <a:r>
              <a:rPr lang="en-US" u="sng" dirty="0">
                <a:solidFill>
                  <a:schemeClr val="tx1"/>
                </a:solidFill>
                <a:latin typeface="Times New Roman" charset="0"/>
                <a:ea typeface="ＭＳ Ｐゴシック" charset="0"/>
                <a:cs typeface="Times New Roman" charset="0"/>
              </a:rPr>
              <a:t>ATM</a:t>
            </a:r>
            <a:r>
              <a:rPr lang="en-US" i="1" dirty="0">
                <a:solidFill>
                  <a:schemeClr val="tx1"/>
                </a:solidFill>
                <a:latin typeface="Times New Roman" charset="0"/>
                <a:ea typeface="ＭＳ Ｐゴシック" charset="0"/>
                <a:cs typeface="Times New Roman" charset="0"/>
              </a:rPr>
              <a:t> </a:t>
            </a:r>
            <a:r>
              <a:rPr lang="en-US" dirty="0">
                <a:solidFill>
                  <a:schemeClr val="tx1"/>
                </a:solidFill>
                <a:latin typeface="Times New Roman" charset="0"/>
                <a:ea typeface="ＭＳ Ｐゴシック" charset="0"/>
                <a:cs typeface="Times New Roman" charset="0"/>
              </a:rPr>
              <a:t>verifies PIN</a:t>
            </a:r>
            <a:endParaRPr lang="en-US" i="1" dirty="0">
              <a:solidFill>
                <a:schemeClr val="tx1"/>
              </a:solidFill>
              <a:latin typeface="Times New Roman" charset="0"/>
              <a:ea typeface="ＭＳ Ｐゴシック" charset="0"/>
              <a:cs typeface="Times New Roman" charset="0"/>
            </a:endParaRPr>
          </a:p>
          <a:p>
            <a:pPr>
              <a:buFont typeface="Times New Roman" charset="0"/>
              <a:buAutoNum type="arabicPeriod"/>
            </a:pPr>
            <a:r>
              <a:rPr lang="en-US" u="sng" dirty="0">
                <a:solidFill>
                  <a:schemeClr val="tx1"/>
                </a:solidFill>
                <a:latin typeface="Times New Roman" charset="0"/>
                <a:ea typeface="ＭＳ Ｐゴシック" charset="0"/>
                <a:cs typeface="Times New Roman" charset="0"/>
              </a:rPr>
              <a:t>ATM</a:t>
            </a:r>
            <a:r>
              <a:rPr lang="en-US" dirty="0">
                <a:solidFill>
                  <a:schemeClr val="tx1"/>
                </a:solidFill>
                <a:latin typeface="Times New Roman" charset="0"/>
                <a:ea typeface="ＭＳ Ｐゴシック" charset="0"/>
                <a:cs typeface="Times New Roman" charset="0"/>
              </a:rPr>
              <a:t> requests </a:t>
            </a:r>
            <a:r>
              <a:rPr lang="en-US" dirty="0" err="1">
                <a:solidFill>
                  <a:schemeClr val="tx1"/>
                </a:solidFill>
                <a:latin typeface="Times New Roman" charset="0"/>
                <a:ea typeface="ＭＳ Ｐゴシック" charset="0"/>
                <a:cs typeface="Times New Roman" charset="0"/>
              </a:rPr>
              <a:t>authorisation</a:t>
            </a:r>
            <a:r>
              <a:rPr lang="en-US" dirty="0">
                <a:solidFill>
                  <a:schemeClr val="tx1"/>
                </a:solidFill>
                <a:latin typeface="Times New Roman" charset="0"/>
                <a:ea typeface="ＭＳ Ｐゴシック" charset="0"/>
                <a:cs typeface="Times New Roman" charset="0"/>
              </a:rPr>
              <a:t> from an </a:t>
            </a:r>
            <a:r>
              <a:rPr lang="en-US" u="sng" dirty="0" err="1">
                <a:solidFill>
                  <a:schemeClr val="tx1"/>
                </a:solidFill>
                <a:latin typeface="Times New Roman" charset="0"/>
                <a:ea typeface="ＭＳ Ｐゴシック" charset="0"/>
                <a:cs typeface="Times New Roman" charset="0"/>
              </a:rPr>
              <a:t>authorisation</a:t>
            </a:r>
            <a:r>
              <a:rPr lang="en-US" u="sng" dirty="0">
                <a:solidFill>
                  <a:schemeClr val="tx1"/>
                </a:solidFill>
                <a:latin typeface="Times New Roman" charset="0"/>
                <a:ea typeface="ＭＳ Ｐゴシック" charset="0"/>
                <a:cs typeface="Times New Roman" charset="0"/>
              </a:rPr>
              <a:t> system</a:t>
            </a:r>
          </a:p>
          <a:p>
            <a:pPr>
              <a:buFont typeface="Times New Roman" charset="0"/>
              <a:buAutoNum type="arabicPeriod"/>
            </a:pPr>
            <a:r>
              <a:rPr lang="en-US" u="sng" dirty="0" err="1">
                <a:solidFill>
                  <a:schemeClr val="tx1"/>
                </a:solidFill>
                <a:latin typeface="Times New Roman" charset="0"/>
                <a:ea typeface="ＭＳ Ｐゴシック" charset="0"/>
                <a:cs typeface="Times New Roman" charset="0"/>
              </a:rPr>
              <a:t>Authorisation</a:t>
            </a:r>
            <a:r>
              <a:rPr lang="en-US" u="sng" dirty="0">
                <a:solidFill>
                  <a:schemeClr val="tx1"/>
                </a:solidFill>
                <a:latin typeface="Times New Roman" charset="0"/>
                <a:ea typeface="ＭＳ Ｐゴシック" charset="0"/>
                <a:cs typeface="Times New Roman" charset="0"/>
              </a:rPr>
              <a:t> system</a:t>
            </a:r>
            <a:r>
              <a:rPr lang="en-US" dirty="0">
                <a:solidFill>
                  <a:schemeClr val="tx1"/>
                </a:solidFill>
                <a:latin typeface="Times New Roman" charset="0"/>
                <a:ea typeface="ＭＳ Ｐゴシック" charset="0"/>
                <a:cs typeface="Times New Roman" charset="0"/>
              </a:rPr>
              <a:t> confirms </a:t>
            </a:r>
            <a:r>
              <a:rPr lang="en-US" dirty="0" err="1">
                <a:solidFill>
                  <a:schemeClr val="tx1"/>
                </a:solidFill>
                <a:latin typeface="Times New Roman" charset="0"/>
                <a:ea typeface="ＭＳ Ｐゴシック" charset="0"/>
                <a:cs typeface="Times New Roman" charset="0"/>
              </a:rPr>
              <a:t>authorisation</a:t>
            </a:r>
            <a:endParaRPr lang="en-US" dirty="0">
              <a:solidFill>
                <a:schemeClr val="tx1"/>
              </a:solidFill>
              <a:latin typeface="Times New Roman" charset="0"/>
              <a:ea typeface="ＭＳ Ｐゴシック" charset="0"/>
              <a:cs typeface="Times New Roman" charset="0"/>
            </a:endParaRPr>
          </a:p>
          <a:p>
            <a:pPr>
              <a:buFont typeface="Times New Roman" charset="0"/>
              <a:buAutoNum type="arabicPeriod"/>
            </a:pPr>
            <a:r>
              <a:rPr lang="en-US" dirty="0">
                <a:solidFill>
                  <a:schemeClr val="tx1"/>
                </a:solidFill>
                <a:latin typeface="Times New Roman" charset="0"/>
                <a:ea typeface="ＭＳ Ｐゴシック" charset="0"/>
                <a:cs typeface="Times New Roman" charset="0"/>
              </a:rPr>
              <a:t>The </a:t>
            </a:r>
            <a:r>
              <a:rPr lang="en-US" u="sng" dirty="0">
                <a:solidFill>
                  <a:schemeClr val="tx1"/>
                </a:solidFill>
                <a:latin typeface="Times New Roman" charset="0"/>
                <a:ea typeface="ＭＳ Ｐゴシック" charset="0"/>
                <a:cs typeface="Times New Roman" charset="0"/>
              </a:rPr>
              <a:t>ATM</a:t>
            </a:r>
            <a:r>
              <a:rPr lang="en-US" dirty="0">
                <a:solidFill>
                  <a:schemeClr val="tx1"/>
                </a:solidFill>
                <a:latin typeface="Times New Roman" charset="0"/>
                <a:ea typeface="ＭＳ Ｐゴシック" charset="0"/>
                <a:cs typeface="Times New Roman" charset="0"/>
              </a:rPr>
              <a:t> </a:t>
            </a:r>
            <a:r>
              <a:rPr lang="en-US" dirty="0" err="1">
                <a:solidFill>
                  <a:schemeClr val="tx1"/>
                </a:solidFill>
                <a:latin typeface="Times New Roman" charset="0"/>
                <a:ea typeface="ＭＳ Ｐゴシック" charset="0"/>
                <a:cs typeface="Times New Roman" charset="0"/>
              </a:rPr>
              <a:t>authorises</a:t>
            </a:r>
            <a:r>
              <a:rPr lang="en-US" dirty="0">
                <a:solidFill>
                  <a:schemeClr val="tx1"/>
                </a:solidFill>
                <a:latin typeface="Times New Roman" charset="0"/>
                <a:ea typeface="ＭＳ Ｐゴシック" charset="0"/>
                <a:cs typeface="Times New Roman" charset="0"/>
              </a:rPr>
              <a:t> the</a:t>
            </a:r>
            <a:r>
              <a:rPr lang="en-US" u="sng" dirty="0">
                <a:solidFill>
                  <a:schemeClr val="tx1"/>
                </a:solidFill>
                <a:latin typeface="Times New Roman" charset="0"/>
                <a:ea typeface="ＭＳ Ｐゴシック" charset="0"/>
                <a:cs typeface="Times New Roman" charset="0"/>
              </a:rPr>
              <a:t> card holder</a:t>
            </a:r>
            <a:endParaRPr lang="en-GB" u="sng" dirty="0">
              <a:solidFill>
                <a:schemeClr val="tx1"/>
              </a:solidFill>
              <a:latin typeface="Times New Roman" charset="0"/>
              <a:ea typeface="ＭＳ Ｐゴシック" charset="0"/>
              <a:cs typeface="Times New Roman" charset="0"/>
            </a:endParaRPr>
          </a:p>
          <a:p>
            <a:endParaRPr lang="en-US" dirty="0"/>
          </a:p>
        </p:txBody>
      </p:sp>
    </p:spTree>
    <p:extLst>
      <p:ext uri="{BB962C8B-B14F-4D97-AF65-F5344CB8AC3E}">
        <p14:creationId xmlns:p14="http://schemas.microsoft.com/office/powerpoint/2010/main" val="2003765311"/>
      </p:ext>
    </p:extLst>
  </p:cSld>
  <p:clrMapOvr>
    <a:masterClrMapping/>
  </p:clrMapOvr>
  <p:transition spd="slow">
    <p:zoom dir="in"/>
  </p:transition>
</p:sld>
</file>

<file path=ppt/theme/theme1.xml><?xml version="1.0" encoding="utf-8"?>
<a:theme xmlns:a="http://schemas.openxmlformats.org/drawingml/2006/main" name="NSIA Presentation Template">
  <a:themeElements>
    <a:clrScheme name="NSIA Presentatio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AEAEA"/>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200" b="1" i="0" u="none" strike="noStrike" cap="none" normalizeH="0" baseline="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rgbClr val="EAEAEA"/>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200" b="1" i="0" u="none" strike="noStrike" cap="none" normalizeH="0" baseline="0">
            <a:ln>
              <a:noFill/>
            </a:ln>
            <a:solidFill>
              <a:schemeClr val="tx1"/>
            </a:solidFill>
            <a:effectLst/>
            <a:latin typeface="Tahoma" charset="0"/>
          </a:defRPr>
        </a:defPPr>
      </a:lstStyle>
    </a:lnDef>
  </a:objectDefaults>
  <a:extraClrSchemeLst>
    <a:extraClrScheme>
      <a:clrScheme name="NSIA Presentation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SIA Presentation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SIA Presentation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SIA Presentation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SIA Presentatio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SIA Presentation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SIA Presentation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E:\Program Files\Microsoft Office\Templates\NSIA Presentation Template.pot</Template>
  <TotalTime>10474</TotalTime>
  <Words>2649</Words>
  <Application>Microsoft Office PowerPoint</Application>
  <PresentationFormat>On-screen Show (4:3)</PresentationFormat>
  <Paragraphs>428</Paragraphs>
  <Slides>48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CG Times</vt:lpstr>
      <vt:lpstr>Courier</vt:lpstr>
      <vt:lpstr>Arial</vt:lpstr>
      <vt:lpstr>Calibri</vt:lpstr>
      <vt:lpstr>Cambria</vt:lpstr>
      <vt:lpstr>Open Sans</vt:lpstr>
      <vt:lpstr>Tahoma</vt:lpstr>
      <vt:lpstr>Times New Roman</vt:lpstr>
      <vt:lpstr>Wingdings</vt:lpstr>
      <vt:lpstr>NSIA Presentation Template</vt:lpstr>
      <vt:lpstr>Data Modelling, Management &amp; Governance CIS108-6</vt:lpstr>
      <vt:lpstr>DATA MODELLING, MANAGEMENT AND GOVERNANCE CIS108-6</vt:lpstr>
      <vt:lpstr>What have we learnt?</vt:lpstr>
      <vt:lpstr>What have we learnt?</vt:lpstr>
      <vt:lpstr>Last Week’s Exercises</vt:lpstr>
      <vt:lpstr>Exercise 1 </vt:lpstr>
      <vt:lpstr>Restaurant Use Case Diagram</vt:lpstr>
      <vt:lpstr>Exercise 2</vt:lpstr>
      <vt:lpstr>Authenticate Use Case</vt:lpstr>
      <vt:lpstr>Authenticate Use Case</vt:lpstr>
      <vt:lpstr>Authenticate Activity Diagram</vt:lpstr>
      <vt:lpstr>UML Diagrams (in UML)</vt:lpstr>
      <vt:lpstr>UML Class Diagrams</vt:lpstr>
      <vt:lpstr>Lecture outline</vt:lpstr>
      <vt:lpstr>UML Class Diagrams</vt:lpstr>
      <vt:lpstr>Object-oriented Concepts</vt:lpstr>
      <vt:lpstr>Example</vt:lpstr>
      <vt:lpstr>Classes/Objects and Instances</vt:lpstr>
      <vt:lpstr>Class representation in UML </vt:lpstr>
      <vt:lpstr>Class Representation in UML</vt:lpstr>
      <vt:lpstr>Airline Flight as UML Class</vt:lpstr>
      <vt:lpstr>Attribute Section</vt:lpstr>
      <vt:lpstr>Attribute types</vt:lpstr>
      <vt:lpstr>Attribute default value</vt:lpstr>
      <vt:lpstr>Default Value Example</vt:lpstr>
      <vt:lpstr>Class Operation (methods) List</vt:lpstr>
      <vt:lpstr>Example of Class Operations List</vt:lpstr>
      <vt:lpstr>Class Visibility</vt:lpstr>
      <vt:lpstr> Examples of Class Operations List</vt:lpstr>
      <vt:lpstr>Parameter Directionality</vt:lpstr>
      <vt:lpstr>Parameter Directionality</vt:lpstr>
      <vt:lpstr>Parameter Directionality</vt:lpstr>
      <vt:lpstr>Relationships between classes</vt:lpstr>
      <vt:lpstr>Relationships between classes in UML</vt:lpstr>
      <vt:lpstr>Inheritance</vt:lpstr>
      <vt:lpstr>Inheritance Example</vt:lpstr>
      <vt:lpstr>Another  Inheritance Example</vt:lpstr>
      <vt:lpstr>Associations</vt:lpstr>
      <vt:lpstr>Bi-directional Associations</vt:lpstr>
      <vt:lpstr>Cardinality: Multiplicity Indicators</vt:lpstr>
      <vt:lpstr>Uni-directional Associations</vt:lpstr>
      <vt:lpstr>Association Class</vt:lpstr>
      <vt:lpstr>Association Class</vt:lpstr>
      <vt:lpstr>Aggregation</vt:lpstr>
      <vt:lpstr>Composition</vt:lpstr>
      <vt:lpstr>Interfaces</vt:lpstr>
      <vt:lpstr>Interfaces</vt:lpstr>
      <vt:lpstr>UML Exercise</vt:lpstr>
    </vt:vector>
  </TitlesOfParts>
  <Manager/>
  <Company>University of Bedfordshire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Modelling and Management</dc:title>
  <dc:subject/>
  <dc:creator>Ingo Frommholz</dc:creator>
  <cp:keywords/>
  <dc:description/>
  <cp:lastModifiedBy>Gangmin Li</cp:lastModifiedBy>
  <cp:revision>390</cp:revision>
  <cp:lastPrinted>2002-04-12T08:30:10Z</cp:lastPrinted>
  <dcterms:created xsi:type="dcterms:W3CDTF">2002-04-12T08:02:31Z</dcterms:created>
  <dcterms:modified xsi:type="dcterms:W3CDTF">2022-11-20T12:24:39Z</dcterms:modified>
  <cp:category/>
</cp:coreProperties>
</file>