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2"/>
  </p:notesMasterIdLst>
  <p:handoutMasterIdLst>
    <p:handoutMasterId r:id="rId73"/>
  </p:handoutMasterIdLst>
  <p:sldIdLst>
    <p:sldId id="415" r:id="rId2"/>
    <p:sldId id="714" r:id="rId3"/>
    <p:sldId id="697" r:id="rId4"/>
    <p:sldId id="716" r:id="rId5"/>
    <p:sldId id="717" r:id="rId6"/>
    <p:sldId id="718" r:id="rId7"/>
    <p:sldId id="720" r:id="rId8"/>
    <p:sldId id="728" r:id="rId9"/>
    <p:sldId id="721" r:id="rId10"/>
    <p:sldId id="722" r:id="rId11"/>
    <p:sldId id="723" r:id="rId12"/>
    <p:sldId id="724" r:id="rId13"/>
    <p:sldId id="725" r:id="rId14"/>
    <p:sldId id="726" r:id="rId15"/>
    <p:sldId id="727" r:id="rId16"/>
    <p:sldId id="647" r:id="rId17"/>
    <p:sldId id="648" r:id="rId18"/>
    <p:sldId id="657" r:id="rId19"/>
    <p:sldId id="649" r:id="rId20"/>
    <p:sldId id="650" r:id="rId21"/>
    <p:sldId id="651" r:id="rId22"/>
    <p:sldId id="652" r:id="rId23"/>
    <p:sldId id="653" r:id="rId24"/>
    <p:sldId id="654" r:id="rId25"/>
    <p:sldId id="531" r:id="rId26"/>
    <p:sldId id="536" r:id="rId27"/>
    <p:sldId id="533" r:id="rId28"/>
    <p:sldId id="535" r:id="rId29"/>
    <p:sldId id="606" r:id="rId30"/>
    <p:sldId id="603" r:id="rId31"/>
    <p:sldId id="604" r:id="rId32"/>
    <p:sldId id="658" r:id="rId33"/>
    <p:sldId id="668" r:id="rId34"/>
    <p:sldId id="669" r:id="rId35"/>
    <p:sldId id="672" r:id="rId36"/>
    <p:sldId id="671" r:id="rId37"/>
    <p:sldId id="670" r:id="rId38"/>
    <p:sldId id="572" r:id="rId39"/>
    <p:sldId id="579" r:id="rId40"/>
    <p:sldId id="581" r:id="rId41"/>
    <p:sldId id="580" r:id="rId42"/>
    <p:sldId id="582" r:id="rId43"/>
    <p:sldId id="583" r:id="rId44"/>
    <p:sldId id="644" r:id="rId45"/>
    <p:sldId id="678" r:id="rId46"/>
    <p:sldId id="675" r:id="rId47"/>
    <p:sldId id="679" r:id="rId48"/>
    <p:sldId id="680" r:id="rId49"/>
    <p:sldId id="677" r:id="rId50"/>
    <p:sldId id="681" r:id="rId51"/>
    <p:sldId id="682" r:id="rId52"/>
    <p:sldId id="659" r:id="rId53"/>
    <p:sldId id="655" r:id="rId54"/>
    <p:sldId id="684" r:id="rId55"/>
    <p:sldId id="683" r:id="rId56"/>
    <p:sldId id="685" r:id="rId57"/>
    <p:sldId id="686" r:id="rId58"/>
    <p:sldId id="526" r:id="rId59"/>
    <p:sldId id="578" r:id="rId60"/>
    <p:sldId id="687" r:id="rId61"/>
    <p:sldId id="688" r:id="rId62"/>
    <p:sldId id="689" r:id="rId63"/>
    <p:sldId id="690" r:id="rId64"/>
    <p:sldId id="691" r:id="rId65"/>
    <p:sldId id="637" r:id="rId66"/>
    <p:sldId id="638" r:id="rId67"/>
    <p:sldId id="600" r:id="rId68"/>
    <p:sldId id="694" r:id="rId69"/>
    <p:sldId id="696" r:id="rId70"/>
    <p:sldId id="602" r:id="rId71"/>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521415D9-36F7-43E2-AB2F-B90AF26B5E84}">
      <p14:sectionLst xmlns:p14="http://schemas.microsoft.com/office/powerpoint/2010/main">
        <p14:section name="Default Section" id="{49DF9A5C-985C-634A-8437-E3F7D5BA7C0D}">
          <p14:sldIdLst>
            <p14:sldId id="415"/>
            <p14:sldId id="714"/>
            <p14:sldId id="697"/>
            <p14:sldId id="716"/>
            <p14:sldId id="717"/>
            <p14:sldId id="718"/>
            <p14:sldId id="720"/>
            <p14:sldId id="728"/>
            <p14:sldId id="721"/>
            <p14:sldId id="722"/>
            <p14:sldId id="723"/>
            <p14:sldId id="724"/>
            <p14:sldId id="725"/>
            <p14:sldId id="726"/>
            <p14:sldId id="727"/>
            <p14:sldId id="647"/>
            <p14:sldId id="648"/>
            <p14:sldId id="657"/>
            <p14:sldId id="649"/>
            <p14:sldId id="650"/>
            <p14:sldId id="651"/>
            <p14:sldId id="652"/>
            <p14:sldId id="653"/>
            <p14:sldId id="654"/>
            <p14:sldId id="531"/>
            <p14:sldId id="536"/>
            <p14:sldId id="533"/>
            <p14:sldId id="535"/>
            <p14:sldId id="606"/>
            <p14:sldId id="603"/>
            <p14:sldId id="604"/>
            <p14:sldId id="658"/>
            <p14:sldId id="668"/>
            <p14:sldId id="669"/>
            <p14:sldId id="672"/>
            <p14:sldId id="671"/>
            <p14:sldId id="670"/>
            <p14:sldId id="572"/>
            <p14:sldId id="579"/>
            <p14:sldId id="581"/>
            <p14:sldId id="580"/>
            <p14:sldId id="582"/>
            <p14:sldId id="583"/>
            <p14:sldId id="644"/>
            <p14:sldId id="678"/>
            <p14:sldId id="675"/>
            <p14:sldId id="679"/>
            <p14:sldId id="680"/>
            <p14:sldId id="677"/>
            <p14:sldId id="681"/>
            <p14:sldId id="682"/>
            <p14:sldId id="659"/>
            <p14:sldId id="655"/>
            <p14:sldId id="684"/>
            <p14:sldId id="683"/>
            <p14:sldId id="685"/>
            <p14:sldId id="686"/>
            <p14:sldId id="526"/>
            <p14:sldId id="578"/>
            <p14:sldId id="687"/>
            <p14:sldId id="688"/>
            <p14:sldId id="689"/>
            <p14:sldId id="690"/>
            <p14:sldId id="691"/>
            <p14:sldId id="637"/>
            <p14:sldId id="638"/>
            <p14:sldId id="600"/>
            <p14:sldId id="694"/>
            <p14:sldId id="696"/>
            <p14:sldId id="6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66"/>
    <a:srgbClr val="A80000"/>
    <a:srgbClr val="FF6600"/>
    <a:srgbClr val="F8F8F8"/>
    <a:srgbClr val="EAEAEA"/>
    <a:srgbClr val="5F5F5F"/>
    <a:srgbClr val="B2B2B2"/>
    <a:srgbClr val="DDDDDD"/>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2097" autoAdjust="0"/>
  </p:normalViewPr>
  <p:slideViewPr>
    <p:cSldViewPr>
      <p:cViewPr varScale="1">
        <p:scale>
          <a:sx n="107" d="100"/>
          <a:sy n="107" d="100"/>
        </p:scale>
        <p:origin x="13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notesViewPr>
    <p:cSldViewPr>
      <p:cViewPr varScale="1">
        <p:scale>
          <a:sx n="77" d="100"/>
          <a:sy n="77" d="100"/>
        </p:scale>
        <p:origin x="3600"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onceptual_schema"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en.wikipedia.org/wiki/Activity_diagram" TargetMode="External"/><Relationship Id="rId4" Type="http://schemas.openxmlformats.org/officeDocument/2006/relationships/hyperlink" Target="https://en.wikipedia.org/wiki/Require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2"/>
                </a:solidFill>
                <a:effectLst/>
                <a:latin typeface="Arial" panose="020B0604020202020204" pitchFamily="34" charset="0"/>
              </a:rPr>
              <a:t>The data modelling process. The figure illustrates the way data models are developed and used today . A </a:t>
            </a:r>
            <a:r>
              <a:rPr lang="en-GB" b="0" i="0" u="none" strike="noStrike" dirty="0">
                <a:solidFill>
                  <a:srgbClr val="0645AD"/>
                </a:solidFill>
                <a:effectLst/>
                <a:latin typeface="Arial" panose="020B0604020202020204" pitchFamily="34" charset="0"/>
                <a:hlinkClick r:id="rId3" tooltip="Conceptual schema"/>
              </a:rPr>
              <a:t>conceptual data model</a:t>
            </a:r>
            <a:r>
              <a:rPr lang="en-GB" b="0" i="0" dirty="0">
                <a:solidFill>
                  <a:srgbClr val="202122"/>
                </a:solidFill>
                <a:effectLst/>
                <a:latin typeface="Arial" panose="020B0604020202020204" pitchFamily="34" charset="0"/>
              </a:rPr>
              <a:t> is developed based on the data </a:t>
            </a:r>
            <a:r>
              <a:rPr lang="en-GB" b="0" i="0" u="none" strike="noStrike" dirty="0">
                <a:solidFill>
                  <a:srgbClr val="0645AD"/>
                </a:solidFill>
                <a:effectLst/>
                <a:latin typeface="Arial" panose="020B0604020202020204" pitchFamily="34" charset="0"/>
                <a:hlinkClick r:id="rId4" tooltip="Requirement"/>
              </a:rPr>
              <a:t>requirements</a:t>
            </a:r>
            <a:r>
              <a:rPr lang="en-GB" b="0" i="0" dirty="0">
                <a:solidFill>
                  <a:srgbClr val="202122"/>
                </a:solidFill>
                <a:effectLst/>
                <a:latin typeface="Arial" panose="020B0604020202020204" pitchFamily="34" charset="0"/>
              </a:rPr>
              <a:t> for the application that is being developed, perhaps in the context of an </a:t>
            </a:r>
            <a:r>
              <a:rPr lang="en-GB" b="0" i="0" u="none" strike="noStrike" dirty="0">
                <a:solidFill>
                  <a:srgbClr val="0645AD"/>
                </a:solidFill>
                <a:effectLst/>
                <a:latin typeface="Arial" panose="020B0604020202020204" pitchFamily="34" charset="0"/>
                <a:hlinkClick r:id="rId5" tooltip="Activity diagram"/>
              </a:rPr>
              <a:t>activity model</a:t>
            </a:r>
            <a:r>
              <a:rPr lang="en-GB" b="0" i="0" dirty="0">
                <a:solidFill>
                  <a:srgbClr val="202122"/>
                </a:solidFill>
                <a:effectLst/>
                <a:latin typeface="Arial" panose="020B0604020202020204" pitchFamily="34" charset="0"/>
              </a:rPr>
              <a:t>. The data model will normally consist of entity types, attributes, relationships, integrity rules, and the definitions of those objects. This is then used as the start point for interface or database design.</a:t>
            </a:r>
            <a:endParaRPr lang="en-GB" dirty="0"/>
          </a:p>
        </p:txBody>
      </p:sp>
      <p:sp>
        <p:nvSpPr>
          <p:cNvPr id="4" name="Slide Number Placeholder 3"/>
          <p:cNvSpPr>
            <a:spLocks noGrp="1"/>
          </p:cNvSpPr>
          <p:nvPr>
            <p:ph type="sldNum" sz="quarter" idx="5"/>
          </p:nvPr>
        </p:nvSpPr>
        <p:spPr/>
        <p:txBody>
          <a:bodyPr/>
          <a:lstStyle/>
          <a:p>
            <a:fld id="{17D15620-AC43-9845-8CA2-C88CF00DA762}" type="slidenum">
              <a:rPr lang="en-US" smtClean="0"/>
              <a:pPr/>
              <a:t>8</a:t>
            </a:fld>
            <a:endParaRPr lang="en-US"/>
          </a:p>
        </p:txBody>
      </p:sp>
    </p:spTree>
    <p:extLst>
      <p:ext uri="{BB962C8B-B14F-4D97-AF65-F5344CB8AC3E}">
        <p14:creationId xmlns:p14="http://schemas.microsoft.com/office/powerpoint/2010/main" val="420667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2B85B-7329-47B3-AEBB-317795A458E1}" type="slidenum">
              <a:rPr lang="zh-CN" altLang="en-GB"/>
              <a:pPr/>
              <a:t>30</a:t>
            </a:fld>
            <a:endParaRPr lang="en-GB"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6FF87-3390-42ED-8FEF-73DBA6CCEEBC}" type="slidenum">
              <a:rPr lang="zh-CN" altLang="en-GB"/>
              <a:pPr/>
              <a:t>31</a:t>
            </a:fld>
            <a:endParaRPr lang="en-GB"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54</a:t>
            </a:fld>
            <a:endParaRPr lang="en-US"/>
          </a:p>
        </p:txBody>
      </p:sp>
    </p:spTree>
    <p:extLst>
      <p:ext uri="{BB962C8B-B14F-4D97-AF65-F5344CB8AC3E}">
        <p14:creationId xmlns:p14="http://schemas.microsoft.com/office/powerpoint/2010/main" val="324401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
        <p:nvSpPr>
          <p:cNvPr id="10" name="TextBox 9"/>
          <p:cNvSpPr txBox="1"/>
          <p:nvPr userDrawn="1"/>
        </p:nvSpPr>
        <p:spPr>
          <a:xfrm>
            <a:off x="3103671" y="5373216"/>
            <a:ext cx="2936658" cy="1323439"/>
          </a:xfrm>
          <a:prstGeom prst="rect">
            <a:avLst/>
          </a:prstGeom>
          <a:noFill/>
        </p:spPr>
        <p:txBody>
          <a:bodyPr wrap="square" rtlCol="0">
            <a:spAutoFit/>
          </a:bodyPr>
          <a:lstStyle/>
          <a:p>
            <a:pPr algn="ctr"/>
            <a:r>
              <a:rPr lang="en-US" sz="2000" b="0" i="0" baseline="0" dirty="0">
                <a:solidFill>
                  <a:srgbClr val="003366"/>
                </a:solidFill>
                <a:latin typeface="+mn-lt"/>
              </a:rPr>
              <a:t>Michael </a:t>
            </a:r>
            <a:r>
              <a:rPr lang="en-US" sz="2000" b="0" i="0" baseline="0" dirty="0" err="1">
                <a:solidFill>
                  <a:srgbClr val="003366"/>
                </a:solidFill>
                <a:latin typeface="+mn-lt"/>
              </a:rPr>
              <a:t>Niblett</a:t>
            </a:r>
            <a:endParaRPr lang="en-US" sz="2000" b="0" i="0" baseline="0" dirty="0">
              <a:solidFill>
                <a:srgbClr val="003366"/>
              </a:solidFill>
              <a:latin typeface="+mn-lt"/>
            </a:endParaRPr>
          </a:p>
          <a:p>
            <a:pPr algn="ctr"/>
            <a:r>
              <a:rPr lang="en-US" sz="2000" b="0" i="0" baseline="0" dirty="0" err="1">
                <a:solidFill>
                  <a:srgbClr val="003366"/>
                </a:solidFill>
                <a:latin typeface="+mn-lt"/>
              </a:rPr>
              <a:t>Aruna</a:t>
            </a:r>
            <a:r>
              <a:rPr lang="en-US" sz="2000" b="0" i="0" baseline="0" dirty="0">
                <a:solidFill>
                  <a:srgbClr val="003366"/>
                </a:solidFill>
                <a:latin typeface="+mn-lt"/>
              </a:rPr>
              <a:t> </a:t>
            </a:r>
            <a:r>
              <a:rPr lang="en-US" sz="2000" b="0" i="0" baseline="0" dirty="0" err="1">
                <a:solidFill>
                  <a:srgbClr val="003366"/>
                </a:solidFill>
                <a:latin typeface="+mn-lt"/>
              </a:rPr>
              <a:t>Shenoy</a:t>
            </a:r>
            <a:br>
              <a:rPr lang="en-US" sz="2000" b="0" i="0" baseline="0" dirty="0">
                <a:solidFill>
                  <a:srgbClr val="003366"/>
                </a:solidFill>
                <a:latin typeface="+mn-lt"/>
              </a:rPr>
            </a:br>
            <a:r>
              <a:rPr lang="en-US" sz="2000" b="0" i="0" baseline="0" dirty="0">
                <a:solidFill>
                  <a:srgbClr val="003366"/>
                </a:solidFill>
                <a:latin typeface="+mn-lt"/>
              </a:rPr>
              <a:t>Ingo </a:t>
            </a:r>
            <a:r>
              <a:rPr lang="en-US" sz="2000" b="0" i="0" baseline="0" dirty="0" err="1">
                <a:solidFill>
                  <a:srgbClr val="003366"/>
                </a:solidFill>
                <a:latin typeface="+mn-lt"/>
              </a:rPr>
              <a:t>Frommholz</a:t>
            </a:r>
            <a:endParaRPr lang="en-US" sz="2000" b="0" i="0" baseline="0" dirty="0">
              <a:solidFill>
                <a:srgbClr val="003366"/>
              </a:solidFill>
              <a:latin typeface="+mn-lt"/>
            </a:endParaRPr>
          </a:p>
          <a:p>
            <a:pPr algn="ctr"/>
            <a:r>
              <a:rPr lang="en-US" sz="2000" b="0" i="0" baseline="0" dirty="0">
                <a:solidFill>
                  <a:srgbClr val="003366"/>
                </a:solidFill>
                <a:latin typeface="+mn-lt"/>
              </a:rPr>
              <a:t>Hong Qing Yu</a:t>
            </a:r>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38947" y="620688"/>
            <a:ext cx="7010400" cy="685800"/>
          </a:xfrm>
        </p:spPr>
        <p:txBody>
          <a:bodyPr/>
          <a:lstStyle/>
          <a:p>
            <a:r>
              <a:rPr lang="en-GB"/>
              <a:t>Click to edit Master title style</a:t>
            </a:r>
            <a:endParaRPr lang="en-US"/>
          </a:p>
        </p:txBody>
      </p:sp>
      <p:sp>
        <p:nvSpPr>
          <p:cNvPr id="3" name="Content Placeholder 2"/>
          <p:cNvSpPr>
            <a:spLocks noGrp="1"/>
          </p:cNvSpPr>
          <p:nvPr>
            <p:ph idx="1"/>
          </p:nvPr>
        </p:nvSpPr>
        <p:spPr>
          <a:xfrm>
            <a:off x="467544" y="1556792"/>
            <a:ext cx="8143056" cy="4680520"/>
          </a:xfrm>
        </p:spPr>
        <p:txBody>
          <a:bodyPr/>
          <a:lstStyle>
            <a:lvl1pPr>
              <a:defRPr sz="2400"/>
            </a:lvl1pPr>
            <a:lvl2pPr>
              <a:defRPr sz="2000"/>
            </a:lvl2pPr>
            <a:lvl3pPr>
              <a:defRPr sz="1800"/>
            </a:lvl3pPr>
            <a:lvl4pPr>
              <a:defRPr sz="1600"/>
            </a:lvl4pPr>
            <a:lvl5pPr>
              <a:defRPr sz="1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10" name="Footer Placeholder 9"/>
          <p:cNvSpPr>
            <a:spLocks noGrp="1"/>
          </p:cNvSpPr>
          <p:nvPr>
            <p:ph type="ftr" sz="quarter" idx="11"/>
          </p:nvPr>
        </p:nvSpPr>
        <p:spPr/>
        <p:txBody>
          <a:bodyPr/>
          <a:lstStyle/>
          <a:p>
            <a:pPr algn="l"/>
            <a:r>
              <a:rPr lang="en-GB"/>
              <a:t>Data Modelling, Management &amp; Governance</a:t>
            </a:r>
            <a:endParaRPr lang="en-US" dirty="0"/>
          </a:p>
        </p:txBody>
      </p:sp>
      <p:sp>
        <p:nvSpPr>
          <p:cNvPr id="11" name="Text Box 27"/>
          <p:cNvSpPr txBox="1">
            <a:spLocks noChangeArrowheads="1"/>
          </p:cNvSpPr>
          <p:nvPr userDrawn="1"/>
        </p:nvSpPr>
        <p:spPr bwMode="auto">
          <a:xfrm>
            <a:off x="6168651" y="260648"/>
            <a:ext cx="2467342"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Data Modelling and Data models</a:t>
            </a:r>
          </a:p>
        </p:txBody>
      </p:sp>
      <p:sp>
        <p:nvSpPr>
          <p:cNvPr id="5" name="TextBox 4">
            <a:extLst>
              <a:ext uri="{FF2B5EF4-FFF2-40B4-BE49-F238E27FC236}">
                <a16:creationId xmlns:a16="http://schemas.microsoft.com/office/drawing/2014/main" id="{4FCA5A79-B7A2-41B9-B35E-BEA8892CC411}"/>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5" name="Text Box 27"/>
          <p:cNvSpPr txBox="1">
            <a:spLocks noChangeArrowheads="1"/>
          </p:cNvSpPr>
          <p:nvPr userDrawn="1"/>
        </p:nvSpPr>
        <p:spPr bwMode="auto">
          <a:xfrm>
            <a:off x="8097063" y="260648"/>
            <a:ext cx="538930"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8" name="Footer Placeholder 7"/>
          <p:cNvSpPr>
            <a:spLocks noGrp="1"/>
          </p:cNvSpPr>
          <p:nvPr>
            <p:ph type="ftr" sz="quarter" idx="11"/>
          </p:nvPr>
        </p:nvSpPr>
        <p:spPr/>
        <p:txBody>
          <a:bodyPr/>
          <a:lstStyle/>
          <a:p>
            <a:pPr algn="l"/>
            <a:r>
              <a:rPr lang="en-GB"/>
              <a:t>Data Modelling, Management &amp; Governance</a:t>
            </a:r>
            <a:endParaRPr lang="en-US" dirty="0"/>
          </a:p>
        </p:txBody>
      </p:sp>
      <p:sp>
        <p:nvSpPr>
          <p:cNvPr id="11" name="Text Box 27"/>
          <p:cNvSpPr txBox="1">
            <a:spLocks noChangeArrowheads="1"/>
          </p:cNvSpPr>
          <p:nvPr userDrawn="1"/>
        </p:nvSpPr>
        <p:spPr bwMode="auto">
          <a:xfrm>
            <a:off x="7649826" y="260648"/>
            <a:ext cx="986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&amp; ERD</a:t>
            </a:r>
          </a:p>
        </p:txBody>
      </p:sp>
      <p:sp>
        <p:nvSpPr>
          <p:cNvPr id="9" name="TextBox 8">
            <a:extLst>
              <a:ext uri="{FF2B5EF4-FFF2-40B4-BE49-F238E27FC236}">
                <a16:creationId xmlns:a16="http://schemas.microsoft.com/office/drawing/2014/main" id="{3289C1B8-84AF-4122-8E35-85A7237CF9D4}"/>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1680" y="548856"/>
            <a:ext cx="7010400" cy="685800"/>
          </a:xfrm>
        </p:spPr>
        <p:txBody>
          <a:bodyPr/>
          <a:lstStyle/>
          <a:p>
            <a:r>
              <a:rPr lang="en-GB" dirty="0"/>
              <a:t>Click to edit Master title style</a:t>
            </a:r>
            <a:endParaRPr lang="en-US" dirty="0"/>
          </a:p>
        </p:txBody>
      </p:sp>
      <p:sp>
        <p:nvSpPr>
          <p:cNvPr id="3" name="Line 24"/>
          <p:cNvSpPr>
            <a:spLocks noChangeShapeType="1"/>
          </p:cNvSpPr>
          <p:nvPr userDrawn="1"/>
        </p:nvSpPr>
        <p:spPr bwMode="auto">
          <a:xfrm>
            <a:off x="3200400" y="1340768"/>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8" name="Footer Placeholder 3"/>
          <p:cNvSpPr>
            <a:spLocks noGrp="1"/>
          </p:cNvSpPr>
          <p:nvPr>
            <p:ph type="ftr" sz="quarter" idx="11"/>
          </p:nvPr>
        </p:nvSpPr>
        <p:spPr>
          <a:xfrm>
            <a:off x="179512" y="6309320"/>
            <a:ext cx="4032448" cy="365125"/>
          </a:xfrm>
        </p:spPr>
        <p:txBody>
          <a:bodyPr/>
          <a:lstStyle/>
          <a:p>
            <a:pPr algn="l"/>
            <a:r>
              <a:rPr lang="en-GB"/>
              <a:t>Data Modelling, Management &amp; Governance</a:t>
            </a:r>
            <a:endParaRPr lang="en-US" dirty="0"/>
          </a:p>
        </p:txBody>
      </p:sp>
      <p:sp>
        <p:nvSpPr>
          <p:cNvPr id="10" name="Text Box 27"/>
          <p:cNvSpPr txBox="1">
            <a:spLocks noChangeArrowheads="1"/>
          </p:cNvSpPr>
          <p:nvPr userDrawn="1"/>
        </p:nvSpPr>
        <p:spPr bwMode="auto">
          <a:xfrm>
            <a:off x="7649826" y="260648"/>
            <a:ext cx="986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&amp; ERD</a:t>
            </a:r>
          </a:p>
        </p:txBody>
      </p:sp>
      <p:sp>
        <p:nvSpPr>
          <p:cNvPr id="6" name="TextBox 5">
            <a:extLst>
              <a:ext uri="{FF2B5EF4-FFF2-40B4-BE49-F238E27FC236}">
                <a16:creationId xmlns:a16="http://schemas.microsoft.com/office/drawing/2014/main" id="{F4898E28-1AC2-4C17-A4B2-2BC366152BCA}"/>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GB"/>
              <a:t>Data Modelling, Management &amp; Governance</a:t>
            </a:r>
            <a:endParaRPr lang="en-US" dirty="0"/>
          </a:p>
        </p:txBody>
      </p:sp>
      <p:sp>
        <p:nvSpPr>
          <p:cNvPr id="5" name="Text Box 27"/>
          <p:cNvSpPr txBox="1">
            <a:spLocks noChangeArrowheads="1"/>
          </p:cNvSpPr>
          <p:nvPr userDrawn="1"/>
        </p:nvSpPr>
        <p:spPr bwMode="auto">
          <a:xfrm>
            <a:off x="7649826" y="260648"/>
            <a:ext cx="986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&amp; ERD</a:t>
            </a:r>
          </a:p>
        </p:txBody>
      </p:sp>
      <p:sp>
        <p:nvSpPr>
          <p:cNvPr id="6" name="TextBox 5">
            <a:extLst>
              <a:ext uri="{FF2B5EF4-FFF2-40B4-BE49-F238E27FC236}">
                <a16:creationId xmlns:a16="http://schemas.microsoft.com/office/drawing/2014/main" id="{918F9F29-DC49-4E2E-A76A-156E966A1D4C}"/>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395697758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Footer Placeholder 7"/>
          <p:cNvSpPr>
            <a:spLocks noGrp="1"/>
          </p:cNvSpPr>
          <p:nvPr>
            <p:ph type="ftr" sz="quarter" idx="11"/>
          </p:nvPr>
        </p:nvSpPr>
        <p:spPr/>
        <p:txBody>
          <a:bodyPr/>
          <a:lstStyle/>
          <a:p>
            <a:pPr algn="l"/>
            <a:r>
              <a:rPr lang="en-GB"/>
              <a:t>Data Modelling, Management &amp; Governance</a:t>
            </a:r>
            <a:endParaRPr lang="en-US" dirty="0"/>
          </a:p>
        </p:txBody>
      </p:sp>
      <p:sp>
        <p:nvSpPr>
          <p:cNvPr id="9" name="Text Box 27"/>
          <p:cNvSpPr txBox="1">
            <a:spLocks noChangeArrowheads="1"/>
          </p:cNvSpPr>
          <p:nvPr userDrawn="1"/>
        </p:nvSpPr>
        <p:spPr bwMode="auto">
          <a:xfrm>
            <a:off x="7649826" y="260648"/>
            <a:ext cx="986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&amp; ERD</a:t>
            </a:r>
          </a:p>
        </p:txBody>
      </p:sp>
      <p:sp>
        <p:nvSpPr>
          <p:cNvPr id="7" name="TextBox 6">
            <a:extLst>
              <a:ext uri="{FF2B5EF4-FFF2-40B4-BE49-F238E27FC236}">
                <a16:creationId xmlns:a16="http://schemas.microsoft.com/office/drawing/2014/main" id="{B626A97C-77E3-4C06-9B61-D632860ED73B}"/>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53823517"/>
      </p:ext>
    </p:extLst>
  </p:cSld>
  <p:clrMapOvr>
    <a:masterClrMapping/>
  </p:clrMapOvr>
  <p:transition spd="slow">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Footer Placeholder 3"/>
          <p:cNvSpPr>
            <a:spLocks noGrp="1"/>
          </p:cNvSpPr>
          <p:nvPr>
            <p:ph type="ftr" sz="quarter" idx="10"/>
          </p:nvPr>
        </p:nvSpPr>
        <p:spPr/>
        <p:txBody>
          <a:bodyPr/>
          <a:lstStyle/>
          <a:p>
            <a:pPr algn="l"/>
            <a:r>
              <a:rPr lang="en-GB"/>
              <a:t>Data Modelling, Management &amp; Governance</a:t>
            </a:r>
            <a:endParaRPr lang="en-US" dirty="0"/>
          </a:p>
        </p:txBody>
      </p:sp>
      <p:sp>
        <p:nvSpPr>
          <p:cNvPr id="5" name="TextBox 4">
            <a:extLst>
              <a:ext uri="{FF2B5EF4-FFF2-40B4-BE49-F238E27FC236}">
                <a16:creationId xmlns:a16="http://schemas.microsoft.com/office/drawing/2014/main" id="{B64EE98B-7BAA-4E93-92F4-47CBB8148577}"/>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19672" y="692696"/>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pic>
        <p:nvPicPr>
          <p:cNvPr id="8199" name="Picture 28" descr="Beds_Logo_small.gif                                            000002DDnbessis                        C0D0C79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9512" y="6309320"/>
            <a:ext cx="4032448" cy="365125"/>
          </a:xfrm>
          <a:prstGeom prst="rect">
            <a:avLst/>
          </a:prstGeom>
        </p:spPr>
        <p:txBody>
          <a:bodyPr vert="horz" lIns="91440" tIns="45720" rIns="91440" bIns="45720" rtlCol="0" anchor="ctr"/>
          <a:lstStyle>
            <a:lvl1pPr algn="ctr">
              <a:defRPr sz="1200" b="0" i="0">
                <a:solidFill>
                  <a:srgbClr val="B2B2B2"/>
                </a:solidFill>
                <a:latin typeface="+mn-lt"/>
              </a:defRPr>
            </a:lvl1pPr>
          </a:lstStyle>
          <a:p>
            <a:pPr algn="l"/>
            <a:r>
              <a:rPr lang="en-GB"/>
              <a:t>Data Modelling, Management &amp; Governance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Lst>
  <p:transition spd="slow">
    <p:zoom dir="in"/>
  </p:transition>
  <p:hf hdr="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s://www.visual-paradigm.com/solution/free-erd-tool/" TargetMode="External"/><Relationship Id="rId3" Type="http://schemas.openxmlformats.org/officeDocument/2006/relationships/hyperlink" Target="http://www.agiledata.org/essays/dataModeling101.html" TargetMode="External"/><Relationship Id="rId7" Type="http://schemas.openxmlformats.org/officeDocument/2006/relationships/hyperlink" Target="https://www.tutorialspoint.com/dbms/er_model_basic_concepts.htm" TargetMode="External"/><Relationship Id="rId2" Type="http://schemas.openxmlformats.org/officeDocument/2006/relationships/hyperlink" Target="https://my.vertabelo.com/model/jrlmhme1ckplnqu8u1wjn8rqpmrrsmfa" TargetMode="External"/><Relationship Id="rId1" Type="http://schemas.openxmlformats.org/officeDocument/2006/relationships/slideLayout" Target="../slideLayouts/slideLayout3.xml"/><Relationship Id="rId6" Type="http://schemas.openxmlformats.org/officeDocument/2006/relationships/hyperlink" Target="https://www.guru99.com/data-modelling-conceptual-logical.html" TargetMode="External"/><Relationship Id="rId5" Type="http://schemas.openxmlformats.org/officeDocument/2006/relationships/hyperlink" Target="https://app.gleek.io/diagrams/8VW-K2szoI6tsTn6gMMryQ" TargetMode="External"/><Relationship Id="rId4" Type="http://schemas.openxmlformats.org/officeDocument/2006/relationships/hyperlink" Target="https://support.microsoft.com/en-us/office/create-a-diagram-with-chen-s-database-notation-75d28eff-2509-4faf-8cd9-3eda5fb4327b" TargetMode="External"/><Relationship Id="rId9" Type="http://schemas.openxmlformats.org/officeDocument/2006/relationships/hyperlink" Target="https://www.guru99.com/er-diagram-tutorial-dbms.html#1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048" y="188640"/>
            <a:ext cx="8568952" cy="1730623"/>
          </a:xfrm>
        </p:spPr>
        <p:txBody>
          <a:bodyPr/>
          <a:lstStyle/>
          <a:p>
            <a:r>
              <a:rPr lang="en-US" sz="2400" dirty="0"/>
              <a:t>Data Modelling, Management &amp; Governance</a:t>
            </a:r>
            <a:br>
              <a:rPr lang="en-US" sz="2400" dirty="0"/>
            </a:br>
            <a:r>
              <a:rPr lang="en-US" sz="2400" dirty="0"/>
              <a:t>CIS108-6</a:t>
            </a:r>
          </a:p>
        </p:txBody>
      </p:sp>
      <p:sp>
        <p:nvSpPr>
          <p:cNvPr id="3" name="Subtitle 2"/>
          <p:cNvSpPr>
            <a:spLocks noGrp="1"/>
          </p:cNvSpPr>
          <p:nvPr>
            <p:ph type="subTitle" idx="1"/>
          </p:nvPr>
        </p:nvSpPr>
        <p:spPr>
          <a:xfrm>
            <a:off x="575048" y="2175464"/>
            <a:ext cx="8008404" cy="1730622"/>
          </a:xfrm>
        </p:spPr>
        <p:txBody>
          <a:bodyPr/>
          <a:lstStyle/>
          <a:p>
            <a:r>
              <a:rPr lang="en-US" dirty="0">
                <a:solidFill>
                  <a:srgbClr val="A80000"/>
                </a:solidFill>
              </a:rPr>
              <a:t>Lecture 3: </a:t>
            </a:r>
          </a:p>
          <a:p>
            <a:r>
              <a:rPr lang="en-US" sz="4000" dirty="0"/>
              <a:t>Data Modelling </a:t>
            </a:r>
            <a:r>
              <a:rPr lang="en-US" sz="4000" b="1" dirty="0"/>
              <a:t>(ERM, ERD, RDM)</a:t>
            </a:r>
          </a:p>
          <a:p>
            <a:endParaRPr lang="en-US" dirty="0"/>
          </a:p>
        </p:txBody>
      </p:sp>
      <p:sp>
        <p:nvSpPr>
          <p:cNvPr id="5" name="TextBox 4">
            <a:extLst>
              <a:ext uri="{FF2B5EF4-FFF2-40B4-BE49-F238E27FC236}">
                <a16:creationId xmlns:a16="http://schemas.microsoft.com/office/drawing/2014/main" id="{E65DE341-934D-D54E-D86E-8B202A71B2F5}"/>
              </a:ext>
            </a:extLst>
          </p:cNvPr>
          <p:cNvSpPr txBox="1"/>
          <p:nvPr/>
        </p:nvSpPr>
        <p:spPr>
          <a:xfrm>
            <a:off x="3632448" y="4682536"/>
            <a:ext cx="4572000" cy="430887"/>
          </a:xfrm>
          <a:prstGeom prst="rect">
            <a:avLst/>
          </a:prstGeom>
          <a:noFill/>
        </p:spPr>
        <p:txBody>
          <a:bodyPr wrap="square">
            <a:spAutoFit/>
          </a:bodyPr>
          <a:lstStyle/>
          <a:p>
            <a:r>
              <a:rPr lang="en-GB" dirty="0"/>
              <a:t>Gangmin Li</a:t>
            </a:r>
          </a:p>
        </p:txBody>
      </p:sp>
    </p:spTree>
    <p:extLst>
      <p:ext uri="{BB962C8B-B14F-4D97-AF65-F5344CB8AC3E}">
        <p14:creationId xmlns:p14="http://schemas.microsoft.com/office/powerpoint/2010/main" val="1530366807"/>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D4CF-737C-1861-9506-5D15FCF1FAE8}"/>
              </a:ext>
            </a:extLst>
          </p:cNvPr>
          <p:cNvSpPr>
            <a:spLocks noGrp="1"/>
          </p:cNvSpPr>
          <p:nvPr>
            <p:ph type="title"/>
          </p:nvPr>
        </p:nvSpPr>
        <p:spPr/>
        <p:txBody>
          <a:bodyPr/>
          <a:lstStyle/>
          <a:p>
            <a:r>
              <a:rPr lang="en-GB" dirty="0"/>
              <a:t>Conceptual Data Model</a:t>
            </a:r>
          </a:p>
        </p:txBody>
      </p:sp>
      <p:sp>
        <p:nvSpPr>
          <p:cNvPr id="3" name="Content Placeholder 2">
            <a:extLst>
              <a:ext uri="{FF2B5EF4-FFF2-40B4-BE49-F238E27FC236}">
                <a16:creationId xmlns:a16="http://schemas.microsoft.com/office/drawing/2014/main" id="{6CAE3D90-AD99-819C-8A5C-1C5ABE0D4E8E}"/>
              </a:ext>
            </a:extLst>
          </p:cNvPr>
          <p:cNvSpPr>
            <a:spLocks noGrp="1"/>
          </p:cNvSpPr>
          <p:nvPr>
            <p:ph idx="1"/>
          </p:nvPr>
        </p:nvSpPr>
        <p:spPr/>
        <p:txBody>
          <a:bodyPr/>
          <a:lstStyle/>
          <a:p>
            <a:r>
              <a:rPr lang="en-GB" dirty="0"/>
              <a:t>A </a:t>
            </a:r>
            <a:r>
              <a:rPr lang="en-GB" b="1" dirty="0"/>
              <a:t>Conceptual Data Model </a:t>
            </a:r>
            <a:r>
              <a:rPr lang="en-GB" dirty="0"/>
              <a:t>is an organized view of database concepts and their relationships. The purpose of creating a conceptual data model is to establish </a:t>
            </a:r>
            <a:r>
              <a:rPr lang="en-GB" b="1" dirty="0"/>
              <a:t>entities</a:t>
            </a:r>
            <a:r>
              <a:rPr lang="en-GB" dirty="0"/>
              <a:t>, their </a:t>
            </a:r>
            <a:r>
              <a:rPr lang="en-GB" b="1" dirty="0"/>
              <a:t>attributes</a:t>
            </a:r>
            <a:r>
              <a:rPr lang="en-GB" dirty="0"/>
              <a:t>, and </a:t>
            </a:r>
            <a:r>
              <a:rPr lang="en-GB" b="1" dirty="0"/>
              <a:t>relationships</a:t>
            </a:r>
            <a:r>
              <a:rPr lang="en-GB" dirty="0"/>
              <a:t>. </a:t>
            </a:r>
          </a:p>
          <a:p>
            <a:r>
              <a:rPr lang="en-GB" b="1" dirty="0"/>
              <a:t>Separation of conceptual model: </a:t>
            </a:r>
            <a:r>
              <a:rPr lang="en-GB" dirty="0"/>
              <a:t>In this data modelling level, there is hardly any detail constraints available on the actual database structure. </a:t>
            </a:r>
          </a:p>
          <a:p>
            <a:r>
              <a:rPr lang="en-GB" dirty="0"/>
              <a:t>A conceptual data model is typically created by Business stakeholders and data architects</a:t>
            </a:r>
          </a:p>
        </p:txBody>
      </p:sp>
      <p:sp>
        <p:nvSpPr>
          <p:cNvPr id="4" name="Footer Placeholder 3">
            <a:extLst>
              <a:ext uri="{FF2B5EF4-FFF2-40B4-BE49-F238E27FC236}">
                <a16:creationId xmlns:a16="http://schemas.microsoft.com/office/drawing/2014/main" id="{A68EF483-569D-EC5C-1050-78BB112D99D1}"/>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040712310"/>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6842-EBCA-FB2D-43A6-9DE353109A73}"/>
              </a:ext>
            </a:extLst>
          </p:cNvPr>
          <p:cNvSpPr>
            <a:spLocks noGrp="1"/>
          </p:cNvSpPr>
          <p:nvPr>
            <p:ph type="title"/>
          </p:nvPr>
        </p:nvSpPr>
        <p:spPr>
          <a:xfrm>
            <a:off x="1403648" y="620688"/>
            <a:ext cx="7533731" cy="685800"/>
          </a:xfrm>
        </p:spPr>
        <p:txBody>
          <a:bodyPr/>
          <a:lstStyle/>
          <a:p>
            <a:r>
              <a:rPr lang="en-GB" dirty="0"/>
              <a:t>Example of Conceptual Data Model</a:t>
            </a:r>
          </a:p>
        </p:txBody>
      </p:sp>
      <p:sp>
        <p:nvSpPr>
          <p:cNvPr id="3" name="Content Placeholder 2">
            <a:extLst>
              <a:ext uri="{FF2B5EF4-FFF2-40B4-BE49-F238E27FC236}">
                <a16:creationId xmlns:a16="http://schemas.microsoft.com/office/drawing/2014/main" id="{C2F4455E-E6B5-09AF-8743-EF279BDC5494}"/>
              </a:ext>
            </a:extLst>
          </p:cNvPr>
          <p:cNvSpPr>
            <a:spLocks noGrp="1"/>
          </p:cNvSpPr>
          <p:nvPr>
            <p:ph idx="1"/>
          </p:nvPr>
        </p:nvSpPr>
        <p:spPr>
          <a:xfrm>
            <a:off x="467544" y="1556792"/>
            <a:ext cx="8143056" cy="1152128"/>
          </a:xfrm>
        </p:spPr>
        <p:txBody>
          <a:bodyPr/>
          <a:lstStyle/>
          <a:p>
            <a:pPr algn="l">
              <a:buFont typeface="Arial" panose="020B0604020202020204" pitchFamily="34" charset="0"/>
              <a:buChar char="•"/>
            </a:pPr>
            <a:r>
              <a:rPr lang="en-GB" sz="2000" b="0" i="0" dirty="0">
                <a:solidFill>
                  <a:srgbClr val="222222"/>
                </a:solidFill>
                <a:effectLst/>
                <a:latin typeface="Source Sans Pro" panose="020B0503030403020204" pitchFamily="34" charset="0"/>
              </a:rPr>
              <a:t>Customer and Product are two entities. Customer number and name are attributes of the Customer entity</a:t>
            </a:r>
          </a:p>
          <a:p>
            <a:pPr algn="l">
              <a:buFont typeface="Arial" panose="020B0604020202020204" pitchFamily="34" charset="0"/>
              <a:buChar char="•"/>
            </a:pPr>
            <a:r>
              <a:rPr lang="en-GB" sz="2000" b="0" i="0" dirty="0">
                <a:solidFill>
                  <a:srgbClr val="222222"/>
                </a:solidFill>
                <a:effectLst/>
                <a:latin typeface="Source Sans Pro" panose="020B0503030403020204" pitchFamily="34" charset="0"/>
              </a:rPr>
              <a:t>Product name and price are attributes of product entity</a:t>
            </a:r>
          </a:p>
          <a:p>
            <a:pPr algn="l">
              <a:buFont typeface="Arial" panose="020B0604020202020204" pitchFamily="34" charset="0"/>
              <a:buChar char="•"/>
            </a:pPr>
            <a:r>
              <a:rPr lang="en-GB" sz="2000" b="0" i="0" dirty="0">
                <a:solidFill>
                  <a:srgbClr val="222222"/>
                </a:solidFill>
                <a:effectLst/>
                <a:latin typeface="Source Sans Pro" panose="020B0503030403020204" pitchFamily="34" charset="0"/>
              </a:rPr>
              <a:t>Sale is the relationship between the customer and product</a:t>
            </a:r>
          </a:p>
          <a:p>
            <a:endParaRPr lang="en-GB" sz="1800" dirty="0"/>
          </a:p>
        </p:txBody>
      </p:sp>
      <p:sp>
        <p:nvSpPr>
          <p:cNvPr id="4" name="Footer Placeholder 3">
            <a:extLst>
              <a:ext uri="{FF2B5EF4-FFF2-40B4-BE49-F238E27FC236}">
                <a16:creationId xmlns:a16="http://schemas.microsoft.com/office/drawing/2014/main" id="{7765B1E6-B038-82BA-91A6-824369386079}"/>
              </a:ext>
            </a:extLst>
          </p:cNvPr>
          <p:cNvSpPr>
            <a:spLocks noGrp="1"/>
          </p:cNvSpPr>
          <p:nvPr>
            <p:ph type="ftr" sz="quarter" idx="11"/>
          </p:nvPr>
        </p:nvSpPr>
        <p:spPr/>
        <p:txBody>
          <a:bodyPr/>
          <a:lstStyle/>
          <a:p>
            <a:pPr algn="l"/>
            <a:r>
              <a:rPr lang="en-GB"/>
              <a:t>Data Modelling, Management &amp; Governance</a:t>
            </a:r>
            <a:endParaRPr lang="en-US" dirty="0"/>
          </a:p>
        </p:txBody>
      </p:sp>
      <p:pic>
        <p:nvPicPr>
          <p:cNvPr id="5" name="Picture 4">
            <a:extLst>
              <a:ext uri="{FF2B5EF4-FFF2-40B4-BE49-F238E27FC236}">
                <a16:creationId xmlns:a16="http://schemas.microsoft.com/office/drawing/2014/main" id="{BC56BD74-6383-DA9E-E975-F0C5BD211D20}"/>
              </a:ext>
            </a:extLst>
          </p:cNvPr>
          <p:cNvPicPr>
            <a:picLocks noChangeAspect="1"/>
          </p:cNvPicPr>
          <p:nvPr/>
        </p:nvPicPr>
        <p:blipFill>
          <a:blip r:embed="rId2"/>
          <a:stretch>
            <a:fillRect/>
          </a:stretch>
        </p:blipFill>
        <p:spPr>
          <a:xfrm>
            <a:off x="1248694" y="3645024"/>
            <a:ext cx="6646611" cy="2149204"/>
          </a:xfrm>
          <a:prstGeom prst="rect">
            <a:avLst/>
          </a:prstGeom>
        </p:spPr>
      </p:pic>
    </p:spTree>
    <p:extLst>
      <p:ext uri="{BB962C8B-B14F-4D97-AF65-F5344CB8AC3E}">
        <p14:creationId xmlns:p14="http://schemas.microsoft.com/office/powerpoint/2010/main" val="1298417741"/>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25D5-1DBF-6D79-7B7E-3F7CB05ED577}"/>
              </a:ext>
            </a:extLst>
          </p:cNvPr>
          <p:cNvSpPr>
            <a:spLocks noGrp="1"/>
          </p:cNvSpPr>
          <p:nvPr>
            <p:ph type="title"/>
          </p:nvPr>
        </p:nvSpPr>
        <p:spPr/>
        <p:txBody>
          <a:bodyPr/>
          <a:lstStyle/>
          <a:p>
            <a:r>
              <a:rPr lang="en-GB" dirty="0"/>
              <a:t>Logical Data Model</a:t>
            </a:r>
          </a:p>
        </p:txBody>
      </p:sp>
      <p:sp>
        <p:nvSpPr>
          <p:cNvPr id="3" name="Content Placeholder 2">
            <a:extLst>
              <a:ext uri="{FF2B5EF4-FFF2-40B4-BE49-F238E27FC236}">
                <a16:creationId xmlns:a16="http://schemas.microsoft.com/office/drawing/2014/main" id="{DAB4D06E-9E1B-EA74-8673-18094C30A9E9}"/>
              </a:ext>
            </a:extLst>
          </p:cNvPr>
          <p:cNvSpPr>
            <a:spLocks noGrp="1"/>
          </p:cNvSpPr>
          <p:nvPr>
            <p:ph idx="1"/>
          </p:nvPr>
        </p:nvSpPr>
        <p:spPr>
          <a:xfrm>
            <a:off x="506291" y="1484784"/>
            <a:ext cx="8143056" cy="3816424"/>
          </a:xfrm>
        </p:spPr>
        <p:txBody>
          <a:bodyPr/>
          <a:lstStyle/>
          <a:p>
            <a:r>
              <a:rPr lang="en-GB" dirty="0"/>
              <a:t>The </a:t>
            </a:r>
            <a:r>
              <a:rPr lang="en-GB" b="1" dirty="0"/>
              <a:t>Logical Data Model </a:t>
            </a:r>
            <a:r>
              <a:rPr lang="en-GB" dirty="0"/>
              <a:t>is used to define the structure of data elements and to set relationship details (such as constraints) between them. </a:t>
            </a:r>
          </a:p>
          <a:p>
            <a:r>
              <a:rPr lang="en-GB" dirty="0"/>
              <a:t>The logical data model </a:t>
            </a:r>
            <a:r>
              <a:rPr lang="en-GB" b="1" dirty="0"/>
              <a:t>adds further information </a:t>
            </a:r>
            <a:r>
              <a:rPr lang="en-GB" dirty="0"/>
              <a:t>to the conceptual data model elements make sure they are consistent in a wide application domain. </a:t>
            </a:r>
          </a:p>
          <a:p>
            <a:r>
              <a:rPr lang="en-GB" dirty="0"/>
              <a:t>The advantage of using a Logical data model is to provide a foundation to form the base for the Physical model. However, the modelling structure remains generic and separation for the physical model.</a:t>
            </a:r>
          </a:p>
        </p:txBody>
      </p:sp>
      <p:sp>
        <p:nvSpPr>
          <p:cNvPr id="4" name="Footer Placeholder 3">
            <a:extLst>
              <a:ext uri="{FF2B5EF4-FFF2-40B4-BE49-F238E27FC236}">
                <a16:creationId xmlns:a16="http://schemas.microsoft.com/office/drawing/2014/main" id="{207CFDEC-70A5-90E7-1810-8355EC6D7CE6}"/>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792750407"/>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667E-32D9-80D2-9263-BD1613FAC166}"/>
              </a:ext>
            </a:extLst>
          </p:cNvPr>
          <p:cNvSpPr>
            <a:spLocks noGrp="1"/>
          </p:cNvSpPr>
          <p:nvPr>
            <p:ph type="title"/>
          </p:nvPr>
        </p:nvSpPr>
        <p:spPr/>
        <p:txBody>
          <a:bodyPr/>
          <a:lstStyle/>
          <a:p>
            <a:r>
              <a:rPr lang="en-GB" dirty="0"/>
              <a:t>Example of local model</a:t>
            </a:r>
          </a:p>
        </p:txBody>
      </p:sp>
      <p:pic>
        <p:nvPicPr>
          <p:cNvPr id="5" name="Content Placeholder 4">
            <a:extLst>
              <a:ext uri="{FF2B5EF4-FFF2-40B4-BE49-F238E27FC236}">
                <a16:creationId xmlns:a16="http://schemas.microsoft.com/office/drawing/2014/main" id="{543DEE71-0378-8315-FC71-7B958E94AB32}"/>
              </a:ext>
            </a:extLst>
          </p:cNvPr>
          <p:cNvPicPr>
            <a:picLocks noGrp="1" noChangeAspect="1"/>
          </p:cNvPicPr>
          <p:nvPr>
            <p:ph idx="1"/>
          </p:nvPr>
        </p:nvPicPr>
        <p:blipFill>
          <a:blip r:embed="rId2"/>
          <a:stretch>
            <a:fillRect/>
          </a:stretch>
        </p:blipFill>
        <p:spPr>
          <a:xfrm>
            <a:off x="1638947" y="4077072"/>
            <a:ext cx="6091879" cy="1994148"/>
          </a:xfrm>
          <a:prstGeom prst="rect">
            <a:avLst/>
          </a:prstGeom>
        </p:spPr>
      </p:pic>
      <p:sp>
        <p:nvSpPr>
          <p:cNvPr id="4" name="Footer Placeholder 3">
            <a:extLst>
              <a:ext uri="{FF2B5EF4-FFF2-40B4-BE49-F238E27FC236}">
                <a16:creationId xmlns:a16="http://schemas.microsoft.com/office/drawing/2014/main" id="{4E2C9C6B-68DF-4D3D-84BF-CF2240DFF49C}"/>
              </a:ext>
            </a:extLst>
          </p:cNvPr>
          <p:cNvSpPr>
            <a:spLocks noGrp="1"/>
          </p:cNvSpPr>
          <p:nvPr>
            <p:ph type="ftr" sz="quarter" idx="11"/>
          </p:nvPr>
        </p:nvSpPr>
        <p:spPr/>
        <p:txBody>
          <a:bodyPr/>
          <a:lstStyle/>
          <a:p>
            <a:pPr algn="l"/>
            <a:r>
              <a:rPr lang="en-GB"/>
              <a:t>Data Modelling, Management &amp; Governance</a:t>
            </a:r>
            <a:endParaRPr lang="en-US" dirty="0"/>
          </a:p>
        </p:txBody>
      </p:sp>
      <p:sp>
        <p:nvSpPr>
          <p:cNvPr id="7" name="TextBox 6">
            <a:extLst>
              <a:ext uri="{FF2B5EF4-FFF2-40B4-BE49-F238E27FC236}">
                <a16:creationId xmlns:a16="http://schemas.microsoft.com/office/drawing/2014/main" id="{155FC8D1-FCFD-EA9E-9B2D-CD67DAB83C3C}"/>
              </a:ext>
            </a:extLst>
          </p:cNvPr>
          <p:cNvSpPr txBox="1"/>
          <p:nvPr/>
        </p:nvSpPr>
        <p:spPr>
          <a:xfrm>
            <a:off x="789148" y="1776788"/>
            <a:ext cx="7893771" cy="1631216"/>
          </a:xfrm>
          <a:prstGeom prst="rect">
            <a:avLst/>
          </a:prstGeom>
          <a:noFill/>
        </p:spPr>
        <p:txBody>
          <a:bodyPr wrap="square">
            <a:spAutoFit/>
          </a:bodyPr>
          <a:lstStyle/>
          <a:p>
            <a:pPr marL="457200" indent="-457200">
              <a:buFont typeface="+mj-lt"/>
              <a:buAutoNum type="arabicPeriod"/>
            </a:pPr>
            <a:r>
              <a:rPr lang="en-GB" sz="2000" b="0" dirty="0"/>
              <a:t>Add Data attributes types and exact precisions and length (30 characters).</a:t>
            </a:r>
          </a:p>
          <a:p>
            <a:pPr marL="457200" indent="-457200">
              <a:buFont typeface="+mj-lt"/>
              <a:buAutoNum type="arabicPeriod"/>
            </a:pPr>
            <a:r>
              <a:rPr lang="en-GB" sz="2000" b="0" dirty="0"/>
              <a:t>Constrain relations (one customer can only (at least) buy 30 products.)</a:t>
            </a:r>
          </a:p>
          <a:p>
            <a:pPr marL="457200" indent="-457200">
              <a:buFont typeface="+mj-lt"/>
              <a:buAutoNum type="arabicPeriod"/>
            </a:pPr>
            <a:r>
              <a:rPr lang="en-GB" sz="2000" b="0" dirty="0"/>
              <a:t>** N</a:t>
            </a:r>
            <a:r>
              <a:rPr lang="en-GB" sz="1600" b="0" i="0" dirty="0">
                <a:solidFill>
                  <a:srgbClr val="222222"/>
                </a:solidFill>
                <a:effectLst/>
                <a:latin typeface="Source Sans Pro" panose="020B0503030403020204" pitchFamily="34" charset="0"/>
              </a:rPr>
              <a:t>ormalization processes to the model is applied typically till 3NF.</a:t>
            </a:r>
            <a:endParaRPr lang="en-GB" sz="2000" b="0" dirty="0"/>
          </a:p>
        </p:txBody>
      </p:sp>
    </p:spTree>
    <p:extLst>
      <p:ext uri="{BB962C8B-B14F-4D97-AF65-F5344CB8AC3E}">
        <p14:creationId xmlns:p14="http://schemas.microsoft.com/office/powerpoint/2010/main" val="3936478422"/>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7CC4-633E-3E88-0834-A93ABB417831}"/>
              </a:ext>
            </a:extLst>
          </p:cNvPr>
          <p:cNvSpPr>
            <a:spLocks noGrp="1"/>
          </p:cNvSpPr>
          <p:nvPr>
            <p:ph type="title"/>
          </p:nvPr>
        </p:nvSpPr>
        <p:spPr/>
        <p:txBody>
          <a:bodyPr/>
          <a:lstStyle/>
          <a:p>
            <a:r>
              <a:rPr lang="en-GB" dirty="0"/>
              <a:t>Physical Data Model</a:t>
            </a:r>
          </a:p>
        </p:txBody>
      </p:sp>
      <p:sp>
        <p:nvSpPr>
          <p:cNvPr id="3" name="Content Placeholder 2">
            <a:extLst>
              <a:ext uri="{FF2B5EF4-FFF2-40B4-BE49-F238E27FC236}">
                <a16:creationId xmlns:a16="http://schemas.microsoft.com/office/drawing/2014/main" id="{490B4F88-FC9C-70D7-8729-17B3BB926E8C}"/>
              </a:ext>
            </a:extLst>
          </p:cNvPr>
          <p:cNvSpPr>
            <a:spLocks noGrp="1"/>
          </p:cNvSpPr>
          <p:nvPr>
            <p:ph idx="1"/>
          </p:nvPr>
        </p:nvSpPr>
        <p:spPr/>
        <p:txBody>
          <a:bodyPr/>
          <a:lstStyle/>
          <a:p>
            <a:r>
              <a:rPr lang="en-GB" dirty="0"/>
              <a:t>A </a:t>
            </a:r>
            <a:r>
              <a:rPr lang="en-GB" b="1" dirty="0"/>
              <a:t>Physical Data Model </a:t>
            </a:r>
            <a:r>
              <a:rPr lang="en-GB" dirty="0"/>
              <a:t>describes a database-specific implementation of the data model. </a:t>
            </a:r>
          </a:p>
          <a:p>
            <a:r>
              <a:rPr lang="en-GB" dirty="0"/>
              <a:t>It offers database abstraction and helps generate the schema for a specific type of database. This is because of the richness of meta-data offered by a Physical Data Model. </a:t>
            </a:r>
          </a:p>
          <a:p>
            <a:pPr lvl="1"/>
            <a:r>
              <a:rPr lang="en-GB" dirty="0"/>
              <a:t>Graphic database has triples (triple store) &lt;node&gt;&lt;REL&gt;&lt;node&gt;</a:t>
            </a:r>
          </a:p>
          <a:p>
            <a:pPr lvl="1"/>
            <a:r>
              <a:rPr lang="en-GB" dirty="0"/>
              <a:t>Key-value pair &lt;Key: value&gt;</a:t>
            </a:r>
          </a:p>
          <a:p>
            <a:r>
              <a:rPr lang="en-GB" dirty="0"/>
              <a:t>The physical data model also helps in visualizing database structure by replicating database column keys, constraints, indexes, triggers, and other DBMS specific features.</a:t>
            </a:r>
          </a:p>
        </p:txBody>
      </p:sp>
      <p:sp>
        <p:nvSpPr>
          <p:cNvPr id="4" name="Footer Placeholder 3">
            <a:extLst>
              <a:ext uri="{FF2B5EF4-FFF2-40B4-BE49-F238E27FC236}">
                <a16:creationId xmlns:a16="http://schemas.microsoft.com/office/drawing/2014/main" id="{1B2A2D98-C2BA-1B24-E25F-01EC58444414}"/>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242156636"/>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4681-1F83-AC3E-B1A1-0A70F26204AA}"/>
              </a:ext>
            </a:extLst>
          </p:cNvPr>
          <p:cNvSpPr>
            <a:spLocks noGrp="1"/>
          </p:cNvSpPr>
          <p:nvPr>
            <p:ph type="title"/>
          </p:nvPr>
        </p:nvSpPr>
        <p:spPr/>
        <p:txBody>
          <a:bodyPr/>
          <a:lstStyle/>
          <a:p>
            <a:r>
              <a:rPr lang="en-GB" dirty="0"/>
              <a:t>Example of Physical model</a:t>
            </a:r>
          </a:p>
        </p:txBody>
      </p:sp>
      <p:pic>
        <p:nvPicPr>
          <p:cNvPr id="5" name="Content Placeholder 4">
            <a:extLst>
              <a:ext uri="{FF2B5EF4-FFF2-40B4-BE49-F238E27FC236}">
                <a16:creationId xmlns:a16="http://schemas.microsoft.com/office/drawing/2014/main" id="{BE84B4D4-3337-367C-62F2-AF4BD0C06566}"/>
              </a:ext>
            </a:extLst>
          </p:cNvPr>
          <p:cNvPicPr>
            <a:picLocks noGrp="1" noChangeAspect="1"/>
          </p:cNvPicPr>
          <p:nvPr>
            <p:ph idx="1"/>
          </p:nvPr>
        </p:nvPicPr>
        <p:blipFill>
          <a:blip r:embed="rId2"/>
          <a:stretch>
            <a:fillRect/>
          </a:stretch>
        </p:blipFill>
        <p:spPr>
          <a:xfrm>
            <a:off x="1547664" y="4095278"/>
            <a:ext cx="6524912" cy="2214042"/>
          </a:xfrm>
          <a:prstGeom prst="rect">
            <a:avLst/>
          </a:prstGeom>
        </p:spPr>
      </p:pic>
      <p:sp>
        <p:nvSpPr>
          <p:cNvPr id="4" name="Footer Placeholder 3">
            <a:extLst>
              <a:ext uri="{FF2B5EF4-FFF2-40B4-BE49-F238E27FC236}">
                <a16:creationId xmlns:a16="http://schemas.microsoft.com/office/drawing/2014/main" id="{9D92AD1C-6F93-7CB9-13EF-C42824E9295F}"/>
              </a:ext>
            </a:extLst>
          </p:cNvPr>
          <p:cNvSpPr>
            <a:spLocks noGrp="1"/>
          </p:cNvSpPr>
          <p:nvPr>
            <p:ph type="ftr" sz="quarter" idx="11"/>
          </p:nvPr>
        </p:nvSpPr>
        <p:spPr/>
        <p:txBody>
          <a:bodyPr/>
          <a:lstStyle/>
          <a:p>
            <a:pPr algn="l"/>
            <a:r>
              <a:rPr lang="en-GB"/>
              <a:t>Data Modelling, Management &amp; Governance</a:t>
            </a:r>
            <a:endParaRPr lang="en-US" dirty="0"/>
          </a:p>
        </p:txBody>
      </p:sp>
      <p:sp>
        <p:nvSpPr>
          <p:cNvPr id="7" name="TextBox 6">
            <a:extLst>
              <a:ext uri="{FF2B5EF4-FFF2-40B4-BE49-F238E27FC236}">
                <a16:creationId xmlns:a16="http://schemas.microsoft.com/office/drawing/2014/main" id="{11041F13-A306-22BC-8304-9596E5740F08}"/>
              </a:ext>
            </a:extLst>
          </p:cNvPr>
          <p:cNvSpPr txBox="1"/>
          <p:nvPr/>
        </p:nvSpPr>
        <p:spPr>
          <a:xfrm>
            <a:off x="575704" y="1556792"/>
            <a:ext cx="8180799" cy="2277547"/>
          </a:xfrm>
          <a:prstGeom prst="rect">
            <a:avLst/>
          </a:prstGeom>
          <a:noFill/>
        </p:spPr>
        <p:txBody>
          <a:bodyPr wrap="square">
            <a:spAutoFit/>
          </a:bodyPr>
          <a:lstStyle/>
          <a:p>
            <a:pPr marL="285750" indent="-285750">
              <a:buFont typeface="Arial" panose="020B0604020202020204" pitchFamily="34" charset="0"/>
              <a:buChar char="•"/>
            </a:pPr>
            <a:r>
              <a:rPr lang="en-GB" sz="1800" b="0" dirty="0"/>
              <a:t>The physical data model describes data need for a single project or application</a:t>
            </a:r>
          </a:p>
          <a:p>
            <a:pPr marL="285750" indent="-285750">
              <a:buFont typeface="Arial" panose="020B0604020202020204" pitchFamily="34" charset="0"/>
              <a:buChar char="•"/>
            </a:pPr>
            <a:r>
              <a:rPr lang="en-GB" sz="1800" b="0" dirty="0"/>
              <a:t>Developed for a specific type/version of a DBMS, location, data storage or technology to be used </a:t>
            </a:r>
          </a:p>
          <a:p>
            <a:pPr marL="285750" indent="-285750">
              <a:buFont typeface="Arial" panose="020B0604020202020204" pitchFamily="34" charset="0"/>
              <a:buChar char="•"/>
            </a:pPr>
            <a:r>
              <a:rPr lang="en-GB" sz="1800" b="0" dirty="0"/>
              <a:t>Primary and Foreign keys, views, indexes, access profiles, and authorizations, etc. are defined.</a:t>
            </a:r>
          </a:p>
          <a:p>
            <a:pPr marL="285750" indent="-285750">
              <a:buFont typeface="Arial" panose="020B0604020202020204" pitchFamily="34" charset="0"/>
              <a:buChar char="•"/>
            </a:pPr>
            <a:r>
              <a:rPr lang="en-GB" sz="1800" b="0" dirty="0"/>
              <a:t>E.g. in RDBMS </a:t>
            </a:r>
            <a:r>
              <a:rPr lang="en-GB" sz="1600" b="0" i="0" dirty="0">
                <a:solidFill>
                  <a:srgbClr val="222222"/>
                </a:solidFill>
                <a:effectLst/>
                <a:latin typeface="Source Sans Pro" panose="020B0503030403020204" pitchFamily="34" charset="0"/>
              </a:rPr>
              <a:t>contains relationships between tables that which addresses cardinality and nullability of the relationships.</a:t>
            </a:r>
            <a:endParaRPr lang="en-GB" sz="1800" b="0" dirty="0"/>
          </a:p>
        </p:txBody>
      </p:sp>
    </p:spTree>
    <p:extLst>
      <p:ext uri="{BB962C8B-B14F-4D97-AF65-F5344CB8AC3E}">
        <p14:creationId xmlns:p14="http://schemas.microsoft.com/office/powerpoint/2010/main" val="625610533"/>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865A-DFE4-412F-BCE2-2E964D32392D}"/>
              </a:ext>
            </a:extLst>
          </p:cNvPr>
          <p:cNvSpPr>
            <a:spLocks noGrp="1"/>
          </p:cNvSpPr>
          <p:nvPr>
            <p:ph type="title"/>
          </p:nvPr>
        </p:nvSpPr>
        <p:spPr/>
        <p:txBody>
          <a:bodyPr/>
          <a:lstStyle/>
          <a:p>
            <a:r>
              <a:rPr lang="en-GB" cap="none" dirty="0"/>
              <a:t>Entity Relationship Modelling (ERM)</a:t>
            </a:r>
          </a:p>
        </p:txBody>
      </p:sp>
      <p:sp>
        <p:nvSpPr>
          <p:cNvPr id="3" name="Text Placeholder 2">
            <a:extLst>
              <a:ext uri="{FF2B5EF4-FFF2-40B4-BE49-F238E27FC236}">
                <a16:creationId xmlns:a16="http://schemas.microsoft.com/office/drawing/2014/main" id="{ABACC5A9-4B5F-4CBE-B581-7428B910AF17}"/>
              </a:ext>
            </a:extLst>
          </p:cNvPr>
          <p:cNvSpPr>
            <a:spLocks noGrp="1"/>
          </p:cNvSpPr>
          <p:nvPr>
            <p:ph type="body" idx="1"/>
          </p:nvPr>
        </p:nvSpPr>
        <p:spPr/>
        <p:txBody>
          <a:bodyPr/>
          <a:lstStyle/>
          <a:p>
            <a:r>
              <a:rPr lang="en-GB" dirty="0"/>
              <a:t>Basic Data modelling techniques for data conceptual model</a:t>
            </a:r>
          </a:p>
        </p:txBody>
      </p:sp>
    </p:spTree>
    <p:extLst>
      <p:ext uri="{BB962C8B-B14F-4D97-AF65-F5344CB8AC3E}">
        <p14:creationId xmlns:p14="http://schemas.microsoft.com/office/powerpoint/2010/main" val="3690809846"/>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08F0-D8FC-43DC-BA80-7D644BE4BDEB}"/>
              </a:ext>
            </a:extLst>
          </p:cNvPr>
          <p:cNvSpPr>
            <a:spLocks noGrp="1"/>
          </p:cNvSpPr>
          <p:nvPr>
            <p:ph type="title"/>
          </p:nvPr>
        </p:nvSpPr>
        <p:spPr>
          <a:xfrm>
            <a:off x="1187624" y="597726"/>
            <a:ext cx="7730480" cy="685800"/>
          </a:xfrm>
        </p:spPr>
        <p:txBody>
          <a:bodyPr/>
          <a:lstStyle/>
          <a:p>
            <a:r>
              <a:rPr lang="en-GB" cap="none" dirty="0"/>
              <a:t>What is Entity Relationship Model?</a:t>
            </a:r>
            <a:endParaRPr lang="en-GB" dirty="0"/>
          </a:p>
        </p:txBody>
      </p:sp>
      <p:sp>
        <p:nvSpPr>
          <p:cNvPr id="3" name="Content Placeholder 2">
            <a:extLst>
              <a:ext uri="{FF2B5EF4-FFF2-40B4-BE49-F238E27FC236}">
                <a16:creationId xmlns:a16="http://schemas.microsoft.com/office/drawing/2014/main" id="{90034C66-526C-436F-92B7-32C73D61ED91}"/>
              </a:ext>
            </a:extLst>
          </p:cNvPr>
          <p:cNvSpPr>
            <a:spLocks noGrp="1"/>
          </p:cNvSpPr>
          <p:nvPr>
            <p:ph idx="1"/>
          </p:nvPr>
        </p:nvSpPr>
        <p:spPr>
          <a:xfrm>
            <a:off x="539552" y="1556792"/>
            <a:ext cx="8071048" cy="4680520"/>
          </a:xfrm>
        </p:spPr>
        <p:txBody>
          <a:bodyPr/>
          <a:lstStyle/>
          <a:p>
            <a:r>
              <a:rPr lang="en-GB" sz="2000" b="1" dirty="0">
                <a:latin typeface="Arial" panose="020B0604020202020204" pitchFamily="34" charset="0"/>
                <a:cs typeface="Arial" panose="020B0604020202020204" pitchFamily="34" charset="0"/>
              </a:rPr>
              <a:t>ERM </a:t>
            </a:r>
            <a:r>
              <a:rPr lang="en-GB" sz="2000" dirty="0">
                <a:solidFill>
                  <a:srgbClr val="002060"/>
                </a:solidFill>
                <a:latin typeface="Arial" panose="020B0604020202020204" pitchFamily="34" charset="0"/>
              </a:rPr>
              <a:t>stands for “Entity-Relationship” modelling, it defines the real-world entities and relationships. </a:t>
            </a:r>
          </a:p>
          <a:p>
            <a:r>
              <a:rPr lang="en-GB" sz="2000" dirty="0">
                <a:solidFill>
                  <a:srgbClr val="002060"/>
                </a:solidFill>
                <a:latin typeface="Arial" panose="020B0604020202020204" pitchFamily="34" charset="0"/>
              </a:rPr>
              <a:t>A relation (in RDBMS) is represented and stored as a table. </a:t>
            </a:r>
          </a:p>
          <a:p>
            <a:pPr lvl="1"/>
            <a:r>
              <a:rPr lang="en-GB" sz="1600" dirty="0">
                <a:solidFill>
                  <a:srgbClr val="002060"/>
                </a:solidFill>
                <a:latin typeface="Arial" panose="020B0604020202020204" pitchFamily="34" charset="0"/>
              </a:rPr>
              <a:t>Rows in the table represent a collection of related data (object, record). These rows in the table denote a real-world entity or relationship. </a:t>
            </a:r>
          </a:p>
          <a:p>
            <a:pPr lvl="1"/>
            <a:r>
              <a:rPr lang="en-GB" sz="1600" dirty="0">
                <a:solidFill>
                  <a:srgbClr val="002060"/>
                </a:solidFill>
                <a:latin typeface="Arial" panose="020B0604020202020204" pitchFamily="34" charset="0"/>
              </a:rPr>
              <a:t>The table name and column names are helpful to interpret the meaning of values in each row. </a:t>
            </a:r>
          </a:p>
          <a:p>
            <a:endParaRPr lang="en-GB" sz="2000" dirty="0">
              <a:solidFill>
                <a:srgbClr val="002060"/>
              </a:solidFill>
              <a:latin typeface="Arial" panose="020B0604020202020204" pitchFamily="34" charset="0"/>
            </a:endParaRPr>
          </a:p>
          <a:p>
            <a:endParaRPr lang="en-GB" sz="2000" dirty="0">
              <a:solidFill>
                <a:srgbClr val="002060"/>
              </a:solidFill>
              <a:latin typeface="Arial" panose="020B0604020202020204" pitchFamily="34" charset="0"/>
            </a:endParaRPr>
          </a:p>
          <a:p>
            <a:endParaRPr lang="en-GB" sz="2000" dirty="0">
              <a:solidFill>
                <a:srgbClr val="002060"/>
              </a:solidFill>
              <a:latin typeface="Arial" panose="020B0604020202020204" pitchFamily="34" charset="0"/>
            </a:endParaRPr>
          </a:p>
          <a:p>
            <a:endParaRPr lang="en-GB" sz="2000" dirty="0">
              <a:solidFill>
                <a:srgbClr val="002060"/>
              </a:solidFill>
              <a:latin typeface="Arial" panose="020B0604020202020204" pitchFamily="34" charset="0"/>
            </a:endParaRPr>
          </a:p>
          <a:p>
            <a:endParaRPr lang="en-GB" sz="2000" dirty="0">
              <a:solidFill>
                <a:srgbClr val="002060"/>
              </a:solidFill>
              <a:latin typeface="Arial" panose="020B0604020202020204" pitchFamily="34" charset="0"/>
            </a:endParaRPr>
          </a:p>
          <a:p>
            <a:r>
              <a:rPr lang="en-GB" sz="2000" dirty="0">
                <a:solidFill>
                  <a:srgbClr val="002060"/>
                </a:solidFill>
                <a:latin typeface="Arial" panose="020B0604020202020204" pitchFamily="34" charset="0"/>
              </a:rPr>
              <a:t>Understand ER Model will help to design RDB.</a:t>
            </a:r>
          </a:p>
        </p:txBody>
      </p:sp>
      <p:sp>
        <p:nvSpPr>
          <p:cNvPr id="4" name="Footer Placeholder 3">
            <a:extLst>
              <a:ext uri="{FF2B5EF4-FFF2-40B4-BE49-F238E27FC236}">
                <a16:creationId xmlns:a16="http://schemas.microsoft.com/office/drawing/2014/main" id="{5859740F-9DFA-4693-B3C1-F6044276FC13}"/>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10" name="Picture 9">
            <a:extLst>
              <a:ext uri="{FF2B5EF4-FFF2-40B4-BE49-F238E27FC236}">
                <a16:creationId xmlns:a16="http://schemas.microsoft.com/office/drawing/2014/main" id="{0622096C-BCF5-4370-9E55-4F6ABB0C2F2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033233" y="3789040"/>
            <a:ext cx="5077534" cy="1590897"/>
          </a:xfrm>
          <a:prstGeom prst="rect">
            <a:avLst/>
          </a:prstGeom>
        </p:spPr>
      </p:pic>
    </p:spTree>
    <p:extLst>
      <p:ext uri="{BB962C8B-B14F-4D97-AF65-F5344CB8AC3E}">
        <p14:creationId xmlns:p14="http://schemas.microsoft.com/office/powerpoint/2010/main" val="4129879033"/>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08F0-D8FC-43DC-BA80-7D644BE4BDEB}"/>
              </a:ext>
            </a:extLst>
          </p:cNvPr>
          <p:cNvSpPr>
            <a:spLocks noGrp="1"/>
          </p:cNvSpPr>
          <p:nvPr>
            <p:ph type="title"/>
          </p:nvPr>
        </p:nvSpPr>
        <p:spPr>
          <a:xfrm>
            <a:off x="1403648" y="605001"/>
            <a:ext cx="7370440" cy="685800"/>
          </a:xfrm>
        </p:spPr>
        <p:txBody>
          <a:bodyPr/>
          <a:lstStyle/>
          <a:p>
            <a:r>
              <a:rPr lang="en-GB" dirty="0"/>
              <a:t>B</a:t>
            </a:r>
            <a:r>
              <a:rPr lang="en-GB" cap="none" dirty="0"/>
              <a:t>asic concepts of ERM </a:t>
            </a:r>
            <a:endParaRPr lang="en-GB" dirty="0"/>
          </a:p>
        </p:txBody>
      </p:sp>
      <p:sp>
        <p:nvSpPr>
          <p:cNvPr id="3" name="Content Placeholder 2">
            <a:extLst>
              <a:ext uri="{FF2B5EF4-FFF2-40B4-BE49-F238E27FC236}">
                <a16:creationId xmlns:a16="http://schemas.microsoft.com/office/drawing/2014/main" id="{90034C66-526C-436F-92B7-32C73D61ED91}"/>
              </a:ext>
            </a:extLst>
          </p:cNvPr>
          <p:cNvSpPr>
            <a:spLocks noGrp="1"/>
          </p:cNvSpPr>
          <p:nvPr>
            <p:ph idx="1"/>
          </p:nvPr>
        </p:nvSpPr>
        <p:spPr>
          <a:xfrm>
            <a:off x="539552" y="1556792"/>
            <a:ext cx="8071048" cy="4680520"/>
          </a:xfrm>
        </p:spPr>
        <p:txBody>
          <a:bodyPr/>
          <a:lstStyle/>
          <a:p>
            <a:r>
              <a:rPr lang="en-GB" sz="2000" b="1" dirty="0">
                <a:latin typeface="Arial" panose="020B0604020202020204" pitchFamily="34" charset="0"/>
              </a:rPr>
              <a:t>Entity: </a:t>
            </a:r>
            <a:r>
              <a:rPr lang="en-GB" sz="2000" b="0" i="0" dirty="0">
                <a:solidFill>
                  <a:srgbClr val="002060"/>
                </a:solidFill>
                <a:effectLst/>
                <a:latin typeface="Arial" panose="020B0604020202020204" pitchFamily="34" charset="0"/>
              </a:rPr>
              <a:t>An entity can be a real-world object, that can be easily identifiable. </a:t>
            </a:r>
          </a:p>
          <a:p>
            <a:pPr marL="539750" indent="0">
              <a:buNone/>
            </a:pPr>
            <a:r>
              <a:rPr lang="en-GB" sz="2000" b="0" i="0" dirty="0">
                <a:solidFill>
                  <a:srgbClr val="002060"/>
                </a:solidFill>
                <a:effectLst/>
                <a:latin typeface="Arial" panose="020B0604020202020204" pitchFamily="34" charset="0"/>
              </a:rPr>
              <a:t>E.g. in a school database, </a:t>
            </a:r>
            <a:r>
              <a:rPr lang="en-GB" sz="2000" b="0" i="0" dirty="0">
                <a:solidFill>
                  <a:srgbClr val="C00000"/>
                </a:solidFill>
                <a:effectLst/>
                <a:latin typeface="Arial" panose="020B0604020202020204" pitchFamily="34" charset="0"/>
              </a:rPr>
              <a:t>students</a:t>
            </a:r>
            <a:r>
              <a:rPr lang="en-GB" sz="2000" b="0" i="0" dirty="0">
                <a:solidFill>
                  <a:srgbClr val="000000"/>
                </a:solidFill>
                <a:effectLst/>
                <a:latin typeface="Arial" panose="020B0604020202020204" pitchFamily="34" charset="0"/>
              </a:rPr>
              <a:t>, </a:t>
            </a:r>
            <a:r>
              <a:rPr lang="en-GB" sz="2000" b="0" i="0" dirty="0">
                <a:solidFill>
                  <a:srgbClr val="C00000"/>
                </a:solidFill>
                <a:effectLst/>
                <a:latin typeface="Arial" panose="020B0604020202020204" pitchFamily="34" charset="0"/>
              </a:rPr>
              <a:t>teachers</a:t>
            </a:r>
            <a:r>
              <a:rPr lang="en-GB" sz="2000" b="0" i="0" dirty="0">
                <a:solidFill>
                  <a:srgbClr val="000000"/>
                </a:solidFill>
                <a:effectLst/>
                <a:latin typeface="Arial" panose="020B0604020202020204" pitchFamily="34" charset="0"/>
              </a:rPr>
              <a:t>, </a:t>
            </a:r>
            <a:r>
              <a:rPr lang="en-GB" sz="2000" b="0" i="0" dirty="0">
                <a:solidFill>
                  <a:srgbClr val="C00000"/>
                </a:solidFill>
                <a:effectLst/>
                <a:latin typeface="Arial" panose="020B0604020202020204" pitchFamily="34" charset="0"/>
              </a:rPr>
              <a:t>classes</a:t>
            </a:r>
            <a:r>
              <a:rPr lang="en-GB" sz="2000" b="0" i="0" dirty="0">
                <a:solidFill>
                  <a:srgbClr val="000000"/>
                </a:solidFill>
                <a:effectLst/>
                <a:latin typeface="Arial" panose="020B0604020202020204" pitchFamily="34" charset="0"/>
              </a:rPr>
              <a:t>, and </a:t>
            </a:r>
            <a:r>
              <a:rPr lang="en-GB" sz="2000" b="0" i="0" dirty="0">
                <a:solidFill>
                  <a:srgbClr val="C00000"/>
                </a:solidFill>
                <a:effectLst/>
                <a:latin typeface="Arial" panose="020B0604020202020204" pitchFamily="34" charset="0"/>
              </a:rPr>
              <a:t>courses</a:t>
            </a:r>
            <a:r>
              <a:rPr lang="en-GB" sz="2000" b="0" i="0" dirty="0">
                <a:solidFill>
                  <a:srgbClr val="000000"/>
                </a:solidFill>
                <a:effectLst/>
                <a:latin typeface="Arial" panose="020B0604020202020204" pitchFamily="34" charset="0"/>
              </a:rPr>
              <a:t> </a:t>
            </a:r>
            <a:r>
              <a:rPr lang="en-GB" sz="2000" b="0" i="0" dirty="0">
                <a:solidFill>
                  <a:srgbClr val="002060"/>
                </a:solidFill>
                <a:effectLst/>
                <a:latin typeface="Arial" panose="020B0604020202020204" pitchFamily="34" charset="0"/>
              </a:rPr>
              <a:t>offered can be considered as entities. All these entities have some attributes or properties that give them their identity.</a:t>
            </a:r>
          </a:p>
          <a:p>
            <a:r>
              <a:rPr lang="en-GB" sz="2000" b="1" i="0" dirty="0">
                <a:solidFill>
                  <a:srgbClr val="002060"/>
                </a:solidFill>
                <a:effectLst/>
                <a:latin typeface="Arial" panose="020B0604020202020204" pitchFamily="34" charset="0"/>
              </a:rPr>
              <a:t>An entity set </a:t>
            </a:r>
            <a:r>
              <a:rPr lang="en-GB" sz="2000" b="0" i="0" dirty="0">
                <a:solidFill>
                  <a:srgbClr val="002060"/>
                </a:solidFill>
                <a:effectLst/>
                <a:latin typeface="Arial" panose="020B0604020202020204" pitchFamily="34" charset="0"/>
              </a:rPr>
              <a:t>is a collection of similar types of entities. An entity set may contain entities with attribute sharing similar values. </a:t>
            </a:r>
          </a:p>
          <a:p>
            <a:pPr marL="539750" indent="0">
              <a:buNone/>
            </a:pPr>
            <a:r>
              <a:rPr lang="en-GB" sz="2000" b="0" i="0" dirty="0">
                <a:solidFill>
                  <a:srgbClr val="002060"/>
                </a:solidFill>
                <a:effectLst/>
                <a:latin typeface="Arial" panose="020B0604020202020204" pitchFamily="34" charset="0"/>
              </a:rPr>
              <a:t>E.g. </a:t>
            </a:r>
            <a:r>
              <a:rPr lang="en-GB" sz="2000" dirty="0">
                <a:solidFill>
                  <a:srgbClr val="002060"/>
                </a:solidFill>
                <a:latin typeface="Arial" panose="020B0604020202020204" pitchFamily="34" charset="0"/>
              </a:rPr>
              <a:t>a Students set may contain all the students of a school; likewise a Teachers set may contain all the teachers of a school from all faculties. </a:t>
            </a:r>
          </a:p>
          <a:p>
            <a:pPr marL="357188" indent="-357188"/>
            <a:r>
              <a:rPr lang="en-GB" sz="2000" b="1" dirty="0">
                <a:solidFill>
                  <a:srgbClr val="002060"/>
                </a:solidFill>
                <a:latin typeface="Arial" panose="020B0604020202020204" pitchFamily="34" charset="0"/>
              </a:rPr>
              <a:t>Cardinality</a:t>
            </a:r>
            <a:r>
              <a:rPr lang="en-GB" sz="2000" dirty="0">
                <a:solidFill>
                  <a:srgbClr val="002060"/>
                </a:solidFill>
                <a:latin typeface="Arial" panose="020B0604020202020204" pitchFamily="34" charset="0"/>
              </a:rPr>
              <a:t> defines the number of entities in one entity set, which can be associated with the number of entities of other set via relationship set.</a:t>
            </a:r>
          </a:p>
          <a:p>
            <a:pPr marL="539750" indent="0">
              <a:buNone/>
            </a:pPr>
            <a:endParaRPr lang="en-GB" sz="2000" dirty="0">
              <a:solidFill>
                <a:srgbClr val="002060"/>
              </a:solidFill>
              <a:latin typeface="Arial" panose="020B0604020202020204" pitchFamily="34" charset="0"/>
            </a:endParaRPr>
          </a:p>
        </p:txBody>
      </p:sp>
      <p:sp>
        <p:nvSpPr>
          <p:cNvPr id="4" name="Footer Placeholder 3">
            <a:extLst>
              <a:ext uri="{FF2B5EF4-FFF2-40B4-BE49-F238E27FC236}">
                <a16:creationId xmlns:a16="http://schemas.microsoft.com/office/drawing/2014/main" id="{5859740F-9DFA-4693-B3C1-F6044276FC13}"/>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718340710"/>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0B54-F8FB-4370-9B25-6EE804A48AA9}"/>
              </a:ext>
            </a:extLst>
          </p:cNvPr>
          <p:cNvSpPr>
            <a:spLocks noGrp="1"/>
          </p:cNvSpPr>
          <p:nvPr>
            <p:ph type="title"/>
          </p:nvPr>
        </p:nvSpPr>
        <p:spPr/>
        <p:txBody>
          <a:bodyPr/>
          <a:lstStyle/>
          <a:p>
            <a:r>
              <a:rPr lang="en-GB" sz="3600" b="1" i="0" dirty="0">
                <a:effectLst/>
                <a:latin typeface="Arial" panose="020B0604020202020204" pitchFamily="34" charset="0"/>
              </a:rPr>
              <a:t>Attributes</a:t>
            </a:r>
            <a:endParaRPr lang="en-GB" dirty="0"/>
          </a:p>
        </p:txBody>
      </p:sp>
      <p:sp>
        <p:nvSpPr>
          <p:cNvPr id="3" name="Content Placeholder 2">
            <a:extLst>
              <a:ext uri="{FF2B5EF4-FFF2-40B4-BE49-F238E27FC236}">
                <a16:creationId xmlns:a16="http://schemas.microsoft.com/office/drawing/2014/main" id="{D9F7F7D5-5F36-43F4-A947-39B19405950C}"/>
              </a:ext>
            </a:extLst>
          </p:cNvPr>
          <p:cNvSpPr>
            <a:spLocks noGrp="1"/>
          </p:cNvSpPr>
          <p:nvPr>
            <p:ph idx="1"/>
          </p:nvPr>
        </p:nvSpPr>
        <p:spPr>
          <a:xfrm>
            <a:off x="467544" y="1556792"/>
            <a:ext cx="8424936" cy="4927352"/>
          </a:xfrm>
        </p:spPr>
        <p:txBody>
          <a:bodyPr/>
          <a:lstStyle/>
          <a:p>
            <a:r>
              <a:rPr lang="en-GB" sz="2000" b="1" i="0" dirty="0">
                <a:effectLst/>
                <a:latin typeface="Arial" panose="020B0604020202020204" pitchFamily="34" charset="0"/>
              </a:rPr>
              <a:t>Attributes: </a:t>
            </a:r>
            <a:r>
              <a:rPr lang="en-GB" sz="2000" b="0" i="0" dirty="0">
                <a:effectLst/>
                <a:latin typeface="Arial" panose="020B0604020202020204" pitchFamily="34" charset="0"/>
              </a:rPr>
              <a:t>Entities’ properties. </a:t>
            </a:r>
            <a:r>
              <a:rPr lang="en-GB" sz="2000" b="0" i="0" dirty="0">
                <a:solidFill>
                  <a:srgbClr val="002060"/>
                </a:solidFill>
                <a:effectLst/>
                <a:latin typeface="Arial" panose="020B0604020202020204" pitchFamily="34" charset="0"/>
              </a:rPr>
              <a:t>All attributes have values. E.g. a student entity may have name, class, and age as attributes.</a:t>
            </a:r>
          </a:p>
          <a:p>
            <a:r>
              <a:rPr lang="en-GB" sz="2000" b="1" dirty="0">
                <a:solidFill>
                  <a:srgbClr val="002060"/>
                </a:solidFill>
                <a:latin typeface="Arial" panose="020B0604020202020204" pitchFamily="34" charset="0"/>
              </a:rPr>
              <a:t>Domain:</a:t>
            </a:r>
            <a:r>
              <a:rPr lang="en-GB" sz="2000" dirty="0">
                <a:solidFill>
                  <a:srgbClr val="002060"/>
                </a:solidFill>
                <a:latin typeface="Arial" panose="020B0604020202020204" pitchFamily="34" charset="0"/>
              </a:rPr>
              <a:t> the range of the attributes’ value. E.g. a student's name cannot be a numeric value. It has to be alphabetic. A student's age cannot be negative, etc.</a:t>
            </a:r>
            <a:endParaRPr lang="en-GB" sz="2000" b="0" i="0" dirty="0">
              <a:solidFill>
                <a:srgbClr val="002060"/>
              </a:solidFill>
              <a:effectLst/>
              <a:latin typeface="Arial" panose="020B0604020202020204" pitchFamily="34" charset="0"/>
            </a:endParaRPr>
          </a:p>
          <a:p>
            <a:pPr algn="l"/>
            <a:r>
              <a:rPr lang="en-GB" sz="2000" b="1" i="0" dirty="0">
                <a:effectLst/>
                <a:latin typeface="Arial" panose="020B0604020202020204" pitchFamily="34" charset="0"/>
              </a:rPr>
              <a:t>Types of Attributes</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Simple attribute</a:t>
            </a:r>
            <a:r>
              <a:rPr lang="en-GB" sz="1400" b="0" i="0" dirty="0">
                <a:solidFill>
                  <a:srgbClr val="000000"/>
                </a:solidFill>
                <a:effectLst/>
                <a:latin typeface="Arial" panose="020B0604020202020204" pitchFamily="34" charset="0"/>
              </a:rPr>
              <a:t> − Simple attributes are </a:t>
            </a:r>
            <a:r>
              <a:rPr lang="en-GB" sz="1400" b="0" i="0" dirty="0">
                <a:solidFill>
                  <a:srgbClr val="C00000"/>
                </a:solidFill>
                <a:effectLst/>
                <a:latin typeface="Arial" panose="020B0604020202020204" pitchFamily="34" charset="0"/>
              </a:rPr>
              <a:t>atomic values</a:t>
            </a:r>
            <a:r>
              <a:rPr lang="en-GB" sz="1400" b="0" i="0" dirty="0">
                <a:solidFill>
                  <a:srgbClr val="000000"/>
                </a:solidFill>
                <a:effectLst/>
                <a:latin typeface="Arial" panose="020B0604020202020204" pitchFamily="34" charset="0"/>
              </a:rPr>
              <a:t>, which cannot be divided further. For example, a student's phone number is an atomic value of 11 digits.</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Composite attribute</a:t>
            </a:r>
            <a:r>
              <a:rPr lang="en-GB" sz="1400" b="0" i="0" dirty="0">
                <a:solidFill>
                  <a:srgbClr val="000000"/>
                </a:solidFill>
                <a:effectLst/>
                <a:latin typeface="Arial" panose="020B0604020202020204" pitchFamily="34" charset="0"/>
              </a:rPr>
              <a:t> − Composite attributes are made of more than one simple attribute. For example, a student's complete name may have </a:t>
            </a:r>
            <a:r>
              <a:rPr lang="en-GB" sz="1400" b="0" i="0" dirty="0" err="1">
                <a:solidFill>
                  <a:srgbClr val="000000"/>
                </a:solidFill>
                <a:effectLst/>
                <a:latin typeface="Arial" panose="020B0604020202020204" pitchFamily="34" charset="0"/>
              </a:rPr>
              <a:t>first_name</a:t>
            </a:r>
            <a:r>
              <a:rPr lang="en-GB" sz="1400" b="0" i="0" dirty="0">
                <a:solidFill>
                  <a:srgbClr val="000000"/>
                </a:solidFill>
                <a:effectLst/>
                <a:latin typeface="Arial" panose="020B0604020202020204" pitchFamily="34" charset="0"/>
              </a:rPr>
              <a:t> and </a:t>
            </a:r>
            <a:r>
              <a:rPr lang="en-GB" sz="1400" b="0" i="0" dirty="0" err="1">
                <a:solidFill>
                  <a:srgbClr val="000000"/>
                </a:solidFill>
                <a:effectLst/>
                <a:latin typeface="Arial" panose="020B0604020202020204" pitchFamily="34" charset="0"/>
              </a:rPr>
              <a:t>last_name</a:t>
            </a:r>
            <a:r>
              <a:rPr lang="en-GB" sz="1400" b="0" i="0" dirty="0">
                <a:solidFill>
                  <a:srgbClr val="000000"/>
                </a:solidFill>
                <a:effectLst/>
                <a:latin typeface="Arial" panose="020B0604020202020204" pitchFamily="34" charset="0"/>
              </a:rPr>
              <a:t>.</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Derived attribute</a:t>
            </a:r>
            <a:r>
              <a:rPr lang="en-GB" sz="1400" b="0" i="0" dirty="0">
                <a:solidFill>
                  <a:srgbClr val="000000"/>
                </a:solidFill>
                <a:effectLst/>
                <a:latin typeface="Arial" panose="020B0604020202020204" pitchFamily="34" charset="0"/>
              </a:rPr>
              <a:t> − Derived attributes are the attributes that do not exist in the physical database, but their values are derived from other attributes present in the database. For example, </a:t>
            </a:r>
            <a:r>
              <a:rPr lang="en-GB" sz="1400" b="0" i="0" dirty="0" err="1">
                <a:solidFill>
                  <a:srgbClr val="000000"/>
                </a:solidFill>
                <a:effectLst/>
                <a:latin typeface="Arial" panose="020B0604020202020204" pitchFamily="34" charset="0"/>
              </a:rPr>
              <a:t>average_salary</a:t>
            </a:r>
            <a:r>
              <a:rPr lang="en-GB" sz="1400" b="0" i="0" dirty="0">
                <a:solidFill>
                  <a:srgbClr val="000000"/>
                </a:solidFill>
                <a:effectLst/>
                <a:latin typeface="Arial" panose="020B0604020202020204" pitchFamily="34" charset="0"/>
              </a:rPr>
              <a:t> in a department should not be saved directly in the database, instead it can be derived. For another example, age can be derived from </a:t>
            </a:r>
            <a:r>
              <a:rPr lang="en-GB" sz="1400" b="0" i="0" dirty="0" err="1">
                <a:solidFill>
                  <a:srgbClr val="000000"/>
                </a:solidFill>
                <a:effectLst/>
                <a:latin typeface="Arial" panose="020B0604020202020204" pitchFamily="34" charset="0"/>
              </a:rPr>
              <a:t>data_of_birth</a:t>
            </a:r>
            <a:r>
              <a:rPr lang="en-GB" sz="1400" b="0" i="0" dirty="0">
                <a:solidFill>
                  <a:srgbClr val="000000"/>
                </a:solidFill>
                <a:effectLst/>
                <a:latin typeface="Arial" panose="020B0604020202020204" pitchFamily="34" charset="0"/>
              </a:rPr>
              <a:t>.</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Single-value attribute</a:t>
            </a:r>
            <a:r>
              <a:rPr lang="en-GB" sz="1400" b="0" i="0" dirty="0">
                <a:solidFill>
                  <a:srgbClr val="000000"/>
                </a:solidFill>
                <a:effectLst/>
                <a:latin typeface="Arial" panose="020B0604020202020204" pitchFamily="34" charset="0"/>
              </a:rPr>
              <a:t> − Single-value attributes contain single value. For example − </a:t>
            </a:r>
            <a:r>
              <a:rPr lang="en-GB" sz="1400" b="0" i="0" dirty="0" err="1">
                <a:solidFill>
                  <a:srgbClr val="000000"/>
                </a:solidFill>
                <a:effectLst/>
                <a:latin typeface="Arial" panose="020B0604020202020204" pitchFamily="34" charset="0"/>
              </a:rPr>
              <a:t>Social_Security_Number</a:t>
            </a:r>
            <a:r>
              <a:rPr lang="en-GB" sz="1400" b="0" i="0" dirty="0">
                <a:solidFill>
                  <a:srgbClr val="000000"/>
                </a:solidFill>
                <a:effectLst/>
                <a:latin typeface="Arial" panose="020B0604020202020204" pitchFamily="34" charset="0"/>
              </a:rPr>
              <a:t>.</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Multi-value attribute</a:t>
            </a:r>
            <a:r>
              <a:rPr lang="en-GB" sz="1400" b="0" i="0" dirty="0">
                <a:solidFill>
                  <a:srgbClr val="000000"/>
                </a:solidFill>
                <a:effectLst/>
                <a:latin typeface="Arial" panose="020B0604020202020204" pitchFamily="34" charset="0"/>
              </a:rPr>
              <a:t> − Multi-value attributes may contain more than one values. For example, a person can have more than one phone number, </a:t>
            </a:r>
            <a:r>
              <a:rPr lang="en-GB" sz="1400" b="0" i="0" dirty="0" err="1">
                <a:solidFill>
                  <a:srgbClr val="000000"/>
                </a:solidFill>
                <a:effectLst/>
                <a:latin typeface="Arial" panose="020B0604020202020204" pitchFamily="34" charset="0"/>
              </a:rPr>
              <a:t>email_address</a:t>
            </a:r>
            <a:r>
              <a:rPr lang="en-GB" sz="1400" b="0" i="0" dirty="0">
                <a:solidFill>
                  <a:srgbClr val="000000"/>
                </a:solidFill>
                <a:effectLst/>
                <a:latin typeface="Arial" panose="020B0604020202020204" pitchFamily="34" charset="0"/>
              </a:rPr>
              <a:t>, etc.</a:t>
            </a:r>
          </a:p>
          <a:p>
            <a:endParaRPr lang="en-GB" sz="2000" dirty="0">
              <a:solidFill>
                <a:srgbClr val="002060"/>
              </a:solidFill>
              <a:latin typeface="Arial" panose="020B0604020202020204" pitchFamily="34" charset="0"/>
            </a:endParaRPr>
          </a:p>
          <a:p>
            <a:pPr marL="0" indent="0">
              <a:buNone/>
            </a:pPr>
            <a:endParaRPr lang="en-GB" sz="2000" b="0" i="0" dirty="0">
              <a:solidFill>
                <a:srgbClr val="002060"/>
              </a:solidFill>
              <a:effectLst/>
              <a:latin typeface="Arial" panose="020B0604020202020204" pitchFamily="34" charset="0"/>
            </a:endParaRPr>
          </a:p>
          <a:p>
            <a:endParaRPr lang="en-GB" dirty="0"/>
          </a:p>
        </p:txBody>
      </p:sp>
      <p:sp>
        <p:nvSpPr>
          <p:cNvPr id="4" name="Footer Placeholder 3">
            <a:extLst>
              <a:ext uri="{FF2B5EF4-FFF2-40B4-BE49-F238E27FC236}">
                <a16:creationId xmlns:a16="http://schemas.microsoft.com/office/drawing/2014/main" id="{0F8659A0-275F-4233-B11B-9551AA557938}"/>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4149025875"/>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683568" y="1412776"/>
            <a:ext cx="7927032" cy="4680520"/>
          </a:xfrm>
        </p:spPr>
        <p:txBody>
          <a:bodyPr/>
          <a:lstStyle/>
          <a:p>
            <a:r>
              <a:rPr lang="en-US" b="1" dirty="0"/>
              <a:t>Data Management Systems</a:t>
            </a:r>
          </a:p>
          <a:p>
            <a:pPr marL="673100" lvl="1" indent="0">
              <a:buNone/>
            </a:pPr>
            <a:r>
              <a:rPr lang="en-US" sz="2000" dirty="0"/>
              <a:t>A system that defining, unifying and managing data in its entire lifecycle to achieve accurate and efficient of data usage. A data management system will be looking into: </a:t>
            </a:r>
            <a:r>
              <a:rPr lang="en-GB" sz="1800" dirty="0">
                <a:solidFill>
                  <a:schemeClr val="tx1"/>
                </a:solidFill>
                <a:latin typeface="Lato" panose="020F0502020204030203" pitchFamily="34" charset="0"/>
              </a:rPr>
              <a:t>Data governance</a:t>
            </a:r>
            <a:r>
              <a:rPr lang="en-GB" altLang="zh-CN" sz="1800" dirty="0">
                <a:solidFill>
                  <a:schemeClr val="tx1"/>
                </a:solidFill>
                <a:latin typeface="Lato" panose="020F0502020204030203" pitchFamily="34" charset="0"/>
              </a:rPr>
              <a:t>, </a:t>
            </a:r>
            <a:r>
              <a:rPr lang="en-GB" sz="1800" b="0" i="0" dirty="0">
                <a:solidFill>
                  <a:srgbClr val="00B050"/>
                </a:solidFill>
                <a:effectLst/>
                <a:latin typeface="Lato" panose="020F0502020204030203" pitchFamily="34" charset="0"/>
              </a:rPr>
              <a:t>Data modelling and design</a:t>
            </a:r>
            <a:r>
              <a:rPr lang="en-GB" altLang="zh-CN" sz="1800" b="0" i="0" dirty="0">
                <a:solidFill>
                  <a:schemeClr val="tx1"/>
                </a:solidFill>
                <a:effectLst/>
                <a:latin typeface="Lato" panose="020F0502020204030203" pitchFamily="34" charset="0"/>
              </a:rPr>
              <a:t>, </a:t>
            </a:r>
            <a:r>
              <a:rPr lang="en-GB" sz="1800" dirty="0">
                <a:solidFill>
                  <a:schemeClr val="tx1"/>
                </a:solidFill>
                <a:latin typeface="Lato" panose="020F0502020204030203" pitchFamily="34" charset="0"/>
              </a:rPr>
              <a:t>Data storage architecture and management, </a:t>
            </a:r>
            <a:r>
              <a:rPr lang="en-GB" sz="1800" b="0" i="0" dirty="0">
                <a:solidFill>
                  <a:schemeClr val="tx1"/>
                </a:solidFill>
                <a:effectLst/>
                <a:latin typeface="Lato" panose="020F0502020204030203" pitchFamily="34" charset="0"/>
              </a:rPr>
              <a:t>Data security and integration and </a:t>
            </a:r>
            <a:r>
              <a:rPr lang="en-GB" sz="1800" dirty="0">
                <a:solidFill>
                  <a:schemeClr val="tx1"/>
                </a:solidFill>
                <a:latin typeface="Lato" panose="020F0502020204030203" pitchFamily="34" charset="0"/>
              </a:rPr>
              <a:t>Data usage (data mining, analysis and BI)</a:t>
            </a:r>
            <a:endParaRPr lang="en-US" sz="2000" dirty="0"/>
          </a:p>
          <a:p>
            <a:r>
              <a:rPr lang="en-US" b="1" dirty="0"/>
              <a:t>Database Management Systems (DBMS)</a:t>
            </a:r>
          </a:p>
          <a:p>
            <a:pPr marL="625475" indent="0">
              <a:buNone/>
            </a:pPr>
            <a:r>
              <a:rPr lang="en-US" sz="2000" dirty="0"/>
              <a:t>A Database Management System (DBMS) is a system designed to store, manage, and facilitate access to </a:t>
            </a:r>
            <a:r>
              <a:rPr lang="en-US" sz="2000" b="1" dirty="0"/>
              <a:t>databases</a:t>
            </a:r>
            <a:r>
              <a:rPr lang="en-US" sz="2000" dirty="0"/>
              <a:t> to ensure </a:t>
            </a:r>
            <a:r>
              <a:rPr lang="en-GB" sz="2000" dirty="0"/>
              <a:t>data security and data integrity. Functions are including operational and maintenance operations. </a:t>
            </a:r>
          </a:p>
          <a:p>
            <a:pPr marL="625475" indent="0">
              <a:buNone/>
            </a:pPr>
            <a:r>
              <a:rPr lang="en-US" sz="2000" dirty="0"/>
              <a:t>Types: </a:t>
            </a:r>
            <a:r>
              <a:rPr lang="en-GB" sz="2000" dirty="0"/>
              <a:t>Hierarchical, Network, Relational (RDBMS), Object-Oriented (O-ODBMS), NoSQL and Graph databases </a:t>
            </a:r>
          </a:p>
          <a:p>
            <a:pPr marL="625475" indent="0">
              <a:buNone/>
            </a:pPr>
            <a:endParaRPr lang="en-US" dirty="0"/>
          </a:p>
          <a:p>
            <a:endParaRPr lang="en-US" dirty="0"/>
          </a:p>
        </p:txBody>
      </p:sp>
      <p:sp>
        <p:nvSpPr>
          <p:cNvPr id="4" name="Footer Placeholder 3">
            <a:extLst>
              <a:ext uri="{FF2B5EF4-FFF2-40B4-BE49-F238E27FC236}">
                <a16:creationId xmlns:a16="http://schemas.microsoft.com/office/drawing/2014/main" id="{6A07336C-6980-40B1-AB92-516928D4DAFD}"/>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962692123"/>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08D50-BB4E-4D7A-899E-DC7822E03965}"/>
              </a:ext>
            </a:extLst>
          </p:cNvPr>
          <p:cNvSpPr>
            <a:spLocks noGrp="1"/>
          </p:cNvSpPr>
          <p:nvPr>
            <p:ph type="title"/>
          </p:nvPr>
        </p:nvSpPr>
        <p:spPr/>
        <p:txBody>
          <a:bodyPr/>
          <a:lstStyle/>
          <a:p>
            <a:r>
              <a:rPr lang="en-GB" dirty="0">
                <a:solidFill>
                  <a:srgbClr val="FF0000"/>
                </a:solidFill>
              </a:rPr>
              <a:t>Keys</a:t>
            </a:r>
          </a:p>
        </p:txBody>
      </p:sp>
      <p:sp>
        <p:nvSpPr>
          <p:cNvPr id="6" name="Content Placeholder 5">
            <a:extLst>
              <a:ext uri="{FF2B5EF4-FFF2-40B4-BE49-F238E27FC236}">
                <a16:creationId xmlns:a16="http://schemas.microsoft.com/office/drawing/2014/main" id="{9D78D41C-0676-4A3A-A5E3-5CC40F36EFCC}"/>
              </a:ext>
            </a:extLst>
          </p:cNvPr>
          <p:cNvSpPr>
            <a:spLocks noGrp="1"/>
          </p:cNvSpPr>
          <p:nvPr>
            <p:ph idx="1"/>
          </p:nvPr>
        </p:nvSpPr>
        <p:spPr>
          <a:xfrm>
            <a:off x="323528" y="1467644"/>
            <a:ext cx="8496944" cy="4680520"/>
          </a:xfrm>
        </p:spPr>
        <p:txBody>
          <a:bodyPr/>
          <a:lstStyle/>
          <a:p>
            <a:r>
              <a:rPr lang="en-GB" b="1" dirty="0">
                <a:solidFill>
                  <a:srgbClr val="002060"/>
                </a:solidFill>
              </a:rPr>
              <a:t>Key</a:t>
            </a:r>
            <a:r>
              <a:rPr lang="en-GB" sz="2400" dirty="0">
                <a:solidFill>
                  <a:srgbClr val="002060"/>
                </a:solidFill>
              </a:rPr>
              <a:t> is an attribute or collection of attributes that </a:t>
            </a:r>
            <a:r>
              <a:rPr lang="en-GB" sz="2400" b="1" dirty="0">
                <a:solidFill>
                  <a:srgbClr val="002060"/>
                </a:solidFill>
              </a:rPr>
              <a:t>uniquely </a:t>
            </a:r>
            <a:r>
              <a:rPr lang="en-GB" sz="2400" dirty="0">
                <a:solidFill>
                  <a:srgbClr val="002060"/>
                </a:solidFill>
              </a:rPr>
              <a:t>identifies an entity among entity set.</a:t>
            </a:r>
            <a:endParaRPr lang="en-GB" dirty="0">
              <a:solidFill>
                <a:srgbClr val="002060"/>
              </a:solidFill>
            </a:endParaRPr>
          </a:p>
          <a:p>
            <a:pPr marL="447675" indent="0">
              <a:buNone/>
            </a:pPr>
            <a:r>
              <a:rPr lang="en-GB" sz="2400" dirty="0">
                <a:solidFill>
                  <a:srgbClr val="002060"/>
                </a:solidFill>
              </a:rPr>
              <a:t>For example, the </a:t>
            </a:r>
            <a:r>
              <a:rPr lang="en-GB" sz="2400" dirty="0" err="1">
                <a:solidFill>
                  <a:srgbClr val="002060"/>
                </a:solidFill>
              </a:rPr>
              <a:t>roll_number</a:t>
            </a:r>
            <a:r>
              <a:rPr lang="en-GB" sz="2400" dirty="0">
                <a:solidFill>
                  <a:srgbClr val="002060"/>
                </a:solidFill>
              </a:rPr>
              <a:t> of a student makes him/her identifiable among students.</a:t>
            </a:r>
          </a:p>
          <a:p>
            <a:pPr marL="714375" lvl="1" indent="-357188"/>
            <a:r>
              <a:rPr lang="en-GB" sz="2800" b="1" dirty="0">
                <a:solidFill>
                  <a:srgbClr val="002060"/>
                </a:solidFill>
              </a:rPr>
              <a:t>Super Key </a:t>
            </a:r>
            <a:r>
              <a:rPr lang="en-GB" dirty="0">
                <a:solidFill>
                  <a:srgbClr val="002060"/>
                </a:solidFill>
              </a:rPr>
              <a:t>− A set of attributes (one or more) that collectively identifies an entity in an entity set.</a:t>
            </a:r>
          </a:p>
          <a:p>
            <a:pPr marL="714375" lvl="1" indent="-357188"/>
            <a:r>
              <a:rPr lang="en-GB" sz="2800" b="1" dirty="0">
                <a:solidFill>
                  <a:srgbClr val="002060"/>
                </a:solidFill>
              </a:rPr>
              <a:t>Candidate Key </a:t>
            </a:r>
            <a:r>
              <a:rPr lang="en-GB" dirty="0">
                <a:solidFill>
                  <a:srgbClr val="002060"/>
                </a:solidFill>
              </a:rPr>
              <a:t>− A minimal super key is called a candidate key. An entity set may have more than one candidate key.</a:t>
            </a:r>
          </a:p>
          <a:p>
            <a:pPr marL="714375" lvl="1" indent="-357188"/>
            <a:r>
              <a:rPr lang="en-GB" sz="2800" b="1" dirty="0">
                <a:solidFill>
                  <a:srgbClr val="002060"/>
                </a:solidFill>
              </a:rPr>
              <a:t>Primary Key </a:t>
            </a:r>
            <a:r>
              <a:rPr lang="en-GB" dirty="0">
                <a:solidFill>
                  <a:srgbClr val="002060"/>
                </a:solidFill>
              </a:rPr>
              <a:t>− A primary key is one of the candidate keys chosen by the database designer to uniquely identify the entity set.</a:t>
            </a:r>
          </a:p>
        </p:txBody>
      </p:sp>
      <p:sp>
        <p:nvSpPr>
          <p:cNvPr id="4" name="Footer Placeholder 3">
            <a:extLst>
              <a:ext uri="{FF2B5EF4-FFF2-40B4-BE49-F238E27FC236}">
                <a16:creationId xmlns:a16="http://schemas.microsoft.com/office/drawing/2014/main" id="{9D6B49DB-7F90-4D1C-945D-A5B7B57018CA}"/>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936816425"/>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2271-E715-4751-920E-86CE1AF129BC}"/>
              </a:ext>
            </a:extLst>
          </p:cNvPr>
          <p:cNvSpPr>
            <a:spLocks noGrp="1"/>
          </p:cNvSpPr>
          <p:nvPr>
            <p:ph type="title"/>
          </p:nvPr>
        </p:nvSpPr>
        <p:spPr/>
        <p:txBody>
          <a:bodyPr/>
          <a:lstStyle/>
          <a:p>
            <a:r>
              <a:rPr lang="en-GB" dirty="0"/>
              <a:t>Relationship</a:t>
            </a:r>
          </a:p>
        </p:txBody>
      </p:sp>
      <p:sp>
        <p:nvSpPr>
          <p:cNvPr id="3" name="Content Placeholder 2">
            <a:extLst>
              <a:ext uri="{FF2B5EF4-FFF2-40B4-BE49-F238E27FC236}">
                <a16:creationId xmlns:a16="http://schemas.microsoft.com/office/drawing/2014/main" id="{E921B157-A9EB-42DA-84E7-2E0850D50312}"/>
              </a:ext>
            </a:extLst>
          </p:cNvPr>
          <p:cNvSpPr>
            <a:spLocks noGrp="1"/>
          </p:cNvSpPr>
          <p:nvPr>
            <p:ph idx="1"/>
          </p:nvPr>
        </p:nvSpPr>
        <p:spPr>
          <a:xfrm>
            <a:off x="467544" y="1556792"/>
            <a:ext cx="8143056" cy="4680520"/>
          </a:xfrm>
        </p:spPr>
        <p:txBody>
          <a:bodyPr/>
          <a:lstStyle/>
          <a:p>
            <a:r>
              <a:rPr lang="en-GB" sz="2400" b="1" dirty="0"/>
              <a:t>Relationship:</a:t>
            </a:r>
            <a:r>
              <a:rPr lang="en-GB" sz="2400" dirty="0"/>
              <a:t> The </a:t>
            </a:r>
            <a:r>
              <a:rPr lang="en-GB" sz="2400" dirty="0">
                <a:solidFill>
                  <a:srgbClr val="C00000"/>
                </a:solidFill>
              </a:rPr>
              <a:t>association </a:t>
            </a:r>
            <a:r>
              <a:rPr lang="en-GB" sz="2400" dirty="0"/>
              <a:t>among entities. For example, an employee </a:t>
            </a:r>
            <a:r>
              <a:rPr lang="en-GB" sz="2400" dirty="0" err="1"/>
              <a:t>works_at</a:t>
            </a:r>
            <a:r>
              <a:rPr lang="en-GB" sz="2400" dirty="0"/>
              <a:t> a department, a student enrols in a course. Here, </a:t>
            </a:r>
            <a:r>
              <a:rPr lang="en-GB" sz="2400" dirty="0" err="1"/>
              <a:t>Works_at</a:t>
            </a:r>
            <a:r>
              <a:rPr lang="en-GB" sz="2400" dirty="0"/>
              <a:t> and Enrols are called relationships.</a:t>
            </a:r>
            <a:endParaRPr lang="en-GB" dirty="0"/>
          </a:p>
          <a:p>
            <a:r>
              <a:rPr lang="en-GB" sz="2400" b="1" dirty="0"/>
              <a:t>Relationship Set: </a:t>
            </a:r>
            <a:r>
              <a:rPr lang="en-GB" sz="2400" dirty="0"/>
              <a:t>A set of relationships of similar type. Like entities, a relationship can have attributes. These attributes are called descriptive attributes.</a:t>
            </a:r>
            <a:endParaRPr lang="en-GB" dirty="0"/>
          </a:p>
          <a:p>
            <a:r>
              <a:rPr lang="en-GB" sz="2400" b="1" dirty="0"/>
              <a:t>Degree of Relationship</a:t>
            </a:r>
            <a:r>
              <a:rPr lang="en-GB" sz="2400" dirty="0"/>
              <a:t>: The number of participating entities in a relationship defines the degree of the relationship.</a:t>
            </a:r>
            <a:endParaRPr lang="en-GB" dirty="0"/>
          </a:p>
          <a:p>
            <a:pPr lvl="1"/>
            <a:r>
              <a:rPr lang="en-GB" dirty="0"/>
              <a:t>Binary = degree 2</a:t>
            </a:r>
          </a:p>
          <a:p>
            <a:pPr lvl="1"/>
            <a:r>
              <a:rPr lang="en-GB" dirty="0"/>
              <a:t>Ternary = degree 3</a:t>
            </a:r>
          </a:p>
          <a:p>
            <a:pPr lvl="1"/>
            <a:r>
              <a:rPr lang="en-GB" dirty="0"/>
              <a:t>n-</a:t>
            </a:r>
            <a:r>
              <a:rPr lang="en-GB" dirty="0" err="1"/>
              <a:t>ary</a:t>
            </a:r>
            <a:r>
              <a:rPr lang="en-GB" dirty="0"/>
              <a:t> = degree</a:t>
            </a:r>
          </a:p>
        </p:txBody>
      </p:sp>
      <p:sp>
        <p:nvSpPr>
          <p:cNvPr id="4" name="Footer Placeholder 3">
            <a:extLst>
              <a:ext uri="{FF2B5EF4-FFF2-40B4-BE49-F238E27FC236}">
                <a16:creationId xmlns:a16="http://schemas.microsoft.com/office/drawing/2014/main" id="{2DDB8238-76BC-48FC-A4F2-E5D97A5C573D}"/>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2091974859"/>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A440-EC7F-4124-99D2-02420C8A4888}"/>
              </a:ext>
            </a:extLst>
          </p:cNvPr>
          <p:cNvSpPr>
            <a:spLocks noGrp="1"/>
          </p:cNvSpPr>
          <p:nvPr>
            <p:ph type="title"/>
          </p:nvPr>
        </p:nvSpPr>
        <p:spPr>
          <a:xfrm>
            <a:off x="1835696" y="631776"/>
            <a:ext cx="7010400" cy="685800"/>
          </a:xfrm>
        </p:spPr>
        <p:txBody>
          <a:bodyPr/>
          <a:lstStyle/>
          <a:p>
            <a:r>
              <a:rPr lang="en-GB" dirty="0"/>
              <a:t>Cardinalities</a:t>
            </a:r>
          </a:p>
        </p:txBody>
      </p:sp>
      <p:sp>
        <p:nvSpPr>
          <p:cNvPr id="3" name="Content Placeholder 2">
            <a:extLst>
              <a:ext uri="{FF2B5EF4-FFF2-40B4-BE49-F238E27FC236}">
                <a16:creationId xmlns:a16="http://schemas.microsoft.com/office/drawing/2014/main" id="{48F094CD-178A-4196-9963-07C397028FF1}"/>
              </a:ext>
            </a:extLst>
          </p:cNvPr>
          <p:cNvSpPr>
            <a:spLocks noGrp="1"/>
          </p:cNvSpPr>
          <p:nvPr>
            <p:ph idx="1"/>
          </p:nvPr>
        </p:nvSpPr>
        <p:spPr>
          <a:xfrm>
            <a:off x="755576" y="1556792"/>
            <a:ext cx="7855024" cy="4680520"/>
          </a:xfrm>
        </p:spPr>
        <p:txBody>
          <a:bodyPr/>
          <a:lstStyle/>
          <a:p>
            <a:r>
              <a:rPr lang="en-GB" sz="2400" b="1" i="0" dirty="0">
                <a:solidFill>
                  <a:srgbClr val="002060"/>
                </a:solidFill>
                <a:effectLst/>
                <a:latin typeface="Arial" panose="020B0604020202020204" pitchFamily="34" charset="0"/>
              </a:rPr>
              <a:t>One-to-one</a:t>
            </a:r>
            <a:r>
              <a:rPr lang="en-GB" sz="2400" b="0" i="0" dirty="0">
                <a:solidFill>
                  <a:srgbClr val="002060"/>
                </a:solidFill>
                <a:effectLst/>
                <a:latin typeface="Arial" panose="020B0604020202020204" pitchFamily="34" charset="0"/>
              </a:rPr>
              <a:t> − One entity from entity set A can be associated with at most one entity of entity set B and vice versa.</a:t>
            </a:r>
          </a:p>
          <a:p>
            <a:endParaRPr lang="en-GB" sz="2400" dirty="0">
              <a:solidFill>
                <a:srgbClr val="002060"/>
              </a:solidFill>
            </a:endParaRPr>
          </a:p>
        </p:txBody>
      </p:sp>
      <p:sp>
        <p:nvSpPr>
          <p:cNvPr id="4" name="Footer Placeholder 3">
            <a:extLst>
              <a:ext uri="{FF2B5EF4-FFF2-40B4-BE49-F238E27FC236}">
                <a16:creationId xmlns:a16="http://schemas.microsoft.com/office/drawing/2014/main" id="{CC274134-6D20-421F-90CD-0CB41932E2F0}"/>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7" name="Picture 6">
            <a:extLst>
              <a:ext uri="{FF2B5EF4-FFF2-40B4-BE49-F238E27FC236}">
                <a16:creationId xmlns:a16="http://schemas.microsoft.com/office/drawing/2014/main" id="{AA4725EC-2E2E-49C0-AE22-8F40F4EF5BE2}"/>
              </a:ext>
            </a:extLst>
          </p:cNvPr>
          <p:cNvPicPr>
            <a:picLocks noChangeAspect="1"/>
          </p:cNvPicPr>
          <p:nvPr/>
        </p:nvPicPr>
        <p:blipFill>
          <a:blip r:embed="rId2"/>
          <a:stretch>
            <a:fillRect/>
          </a:stretch>
        </p:blipFill>
        <p:spPr>
          <a:xfrm>
            <a:off x="3059832" y="2948205"/>
            <a:ext cx="3238952" cy="2353003"/>
          </a:xfrm>
          <a:prstGeom prst="rect">
            <a:avLst/>
          </a:prstGeom>
        </p:spPr>
      </p:pic>
    </p:spTree>
    <p:extLst>
      <p:ext uri="{BB962C8B-B14F-4D97-AF65-F5344CB8AC3E}">
        <p14:creationId xmlns:p14="http://schemas.microsoft.com/office/powerpoint/2010/main" val="3521085057"/>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149C9-D4F6-4649-8167-21D20C6C42BF}"/>
              </a:ext>
            </a:extLst>
          </p:cNvPr>
          <p:cNvSpPr>
            <a:spLocks noGrp="1"/>
          </p:cNvSpPr>
          <p:nvPr>
            <p:ph idx="1"/>
          </p:nvPr>
        </p:nvSpPr>
        <p:spPr>
          <a:xfrm>
            <a:off x="539552" y="1556792"/>
            <a:ext cx="8071048" cy="4680520"/>
          </a:xfrm>
        </p:spPr>
        <p:txBody>
          <a:bodyPr/>
          <a:lstStyle/>
          <a:p>
            <a:r>
              <a:rPr lang="en-GB" sz="2400" b="1" i="0" dirty="0">
                <a:solidFill>
                  <a:srgbClr val="000000"/>
                </a:solidFill>
                <a:effectLst/>
                <a:latin typeface="Arial" panose="020B0604020202020204" pitchFamily="34" charset="0"/>
              </a:rPr>
              <a:t>One-to-many</a:t>
            </a:r>
            <a:r>
              <a:rPr lang="en-GB" sz="2400" b="0" i="0" dirty="0">
                <a:solidFill>
                  <a:srgbClr val="000000"/>
                </a:solidFill>
                <a:effectLst/>
                <a:latin typeface="Arial" panose="020B0604020202020204" pitchFamily="34" charset="0"/>
              </a:rPr>
              <a:t> − One entity from entity set A can be associated with more than one entities of entity set B however an entity from entity set B, can be associated with at most one entity.</a:t>
            </a:r>
          </a:p>
          <a:p>
            <a:endParaRPr lang="en-GB" sz="3200" dirty="0"/>
          </a:p>
        </p:txBody>
      </p:sp>
      <p:sp>
        <p:nvSpPr>
          <p:cNvPr id="4" name="Footer Placeholder 3">
            <a:extLst>
              <a:ext uri="{FF2B5EF4-FFF2-40B4-BE49-F238E27FC236}">
                <a16:creationId xmlns:a16="http://schemas.microsoft.com/office/drawing/2014/main" id="{4DABC636-09F7-47B7-AB80-5267F768EF4C}"/>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8DD0E078-C3C7-41EC-BC88-BC34AF0B0078}"/>
              </a:ext>
            </a:extLst>
          </p:cNvPr>
          <p:cNvPicPr>
            <a:picLocks noChangeAspect="1"/>
          </p:cNvPicPr>
          <p:nvPr/>
        </p:nvPicPr>
        <p:blipFill>
          <a:blip r:embed="rId2"/>
          <a:stretch>
            <a:fillRect/>
          </a:stretch>
        </p:blipFill>
        <p:spPr>
          <a:xfrm>
            <a:off x="2885839" y="3573016"/>
            <a:ext cx="3372321" cy="2257740"/>
          </a:xfrm>
          <a:prstGeom prst="rect">
            <a:avLst/>
          </a:prstGeom>
        </p:spPr>
      </p:pic>
      <p:sp>
        <p:nvSpPr>
          <p:cNvPr id="7" name="Title 1">
            <a:extLst>
              <a:ext uri="{FF2B5EF4-FFF2-40B4-BE49-F238E27FC236}">
                <a16:creationId xmlns:a16="http://schemas.microsoft.com/office/drawing/2014/main" id="{0E47C7E1-1C85-4932-B0E1-1AFEFC254010}"/>
              </a:ext>
            </a:extLst>
          </p:cNvPr>
          <p:cNvSpPr>
            <a:spLocks noGrp="1"/>
          </p:cNvSpPr>
          <p:nvPr>
            <p:ph type="title"/>
          </p:nvPr>
        </p:nvSpPr>
        <p:spPr>
          <a:xfrm>
            <a:off x="1638300" y="620713"/>
            <a:ext cx="7010400" cy="685800"/>
          </a:xfrm>
        </p:spPr>
        <p:txBody>
          <a:bodyPr/>
          <a:lstStyle/>
          <a:p>
            <a:r>
              <a:rPr lang="en-GB" dirty="0"/>
              <a:t>Cardinalities</a:t>
            </a:r>
          </a:p>
        </p:txBody>
      </p:sp>
    </p:spTree>
    <p:extLst>
      <p:ext uri="{BB962C8B-B14F-4D97-AF65-F5344CB8AC3E}">
        <p14:creationId xmlns:p14="http://schemas.microsoft.com/office/powerpoint/2010/main" val="3134077581"/>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Many-to-one">
            <a:extLst>
              <a:ext uri="{FF2B5EF4-FFF2-40B4-BE49-F238E27FC236}">
                <a16:creationId xmlns:a16="http://schemas.microsoft.com/office/drawing/2014/main" id="{12673D71-0CA8-4B05-8435-E21C0582F85D}"/>
              </a:ext>
            </a:extLst>
          </p:cNvPr>
          <p:cNvSpPr>
            <a:spLocks noGrp="1"/>
          </p:cNvSpPr>
          <p:nvPr>
            <p:ph idx="1"/>
          </p:nvPr>
        </p:nvSpPr>
        <p:spPr>
          <a:xfrm>
            <a:off x="539552" y="1556792"/>
            <a:ext cx="8071048" cy="4680520"/>
          </a:xfrm>
        </p:spPr>
        <p:txBody>
          <a:bodyPr/>
          <a:lstStyle/>
          <a:p>
            <a:r>
              <a:rPr lang="en-GB" sz="2000" b="1" i="0" dirty="0">
                <a:solidFill>
                  <a:srgbClr val="000000"/>
                </a:solidFill>
                <a:effectLst/>
                <a:latin typeface="Arial" panose="020B0604020202020204" pitchFamily="34" charset="0"/>
              </a:rPr>
              <a:t>Many-to-one</a:t>
            </a:r>
            <a:r>
              <a:rPr lang="en-GB" sz="2000" b="0" i="0" dirty="0">
                <a:solidFill>
                  <a:srgbClr val="000000"/>
                </a:solidFill>
                <a:effectLst/>
                <a:latin typeface="Arial" panose="020B0604020202020204" pitchFamily="34" charset="0"/>
              </a:rPr>
              <a:t> − More than one entities from entity set A can be associated with at most one entity of entity set B, however an entity from entity set B can be associated with more than one entity from entity set A </a:t>
            </a:r>
            <a:r>
              <a:rPr lang="zh-CN" altLang="en-US" sz="2000" b="0" i="0" dirty="0">
                <a:solidFill>
                  <a:srgbClr val="000000"/>
                </a:solidFill>
                <a:effectLst/>
                <a:latin typeface="Arial" panose="020B0604020202020204" pitchFamily="34" charset="0"/>
              </a:rPr>
              <a:t>（</a:t>
            </a:r>
            <a:r>
              <a:rPr lang="en-US" altLang="zh-CN" sz="2000" b="0" i="0" dirty="0">
                <a:solidFill>
                  <a:srgbClr val="000000"/>
                </a:solidFill>
                <a:effectLst/>
                <a:latin typeface="Arial" panose="020B0604020202020204" pitchFamily="34" charset="0"/>
              </a:rPr>
              <a:t>below Left</a:t>
            </a:r>
            <a:r>
              <a:rPr lang="zh-CN" altLang="en-US" sz="2000" b="0" i="0" dirty="0">
                <a:solidFill>
                  <a:srgbClr val="000000"/>
                </a:solidFill>
                <a:effectLst/>
                <a:latin typeface="Arial" panose="020B0604020202020204" pitchFamily="34" charset="0"/>
              </a:rPr>
              <a:t>）</a:t>
            </a:r>
            <a:r>
              <a:rPr lang="en-GB" sz="2000" b="0" i="0" dirty="0">
                <a:solidFill>
                  <a:srgbClr val="000000"/>
                </a:solidFill>
                <a:effectLst/>
                <a:latin typeface="Arial" panose="020B0604020202020204" pitchFamily="34" charset="0"/>
              </a:rPr>
              <a:t>.</a:t>
            </a:r>
          </a:p>
          <a:p>
            <a:endParaRPr lang="en-GB" dirty="0"/>
          </a:p>
          <a:p>
            <a:endParaRPr lang="en-GB" dirty="0"/>
          </a:p>
          <a:p>
            <a:endParaRPr lang="en-GB" dirty="0"/>
          </a:p>
          <a:p>
            <a:endParaRPr lang="en-GB" dirty="0"/>
          </a:p>
          <a:p>
            <a:endParaRPr lang="en-GB" dirty="0"/>
          </a:p>
          <a:p>
            <a:r>
              <a:rPr lang="en-GB" sz="2000" b="1" i="0" dirty="0">
                <a:solidFill>
                  <a:srgbClr val="000000"/>
                </a:solidFill>
                <a:effectLst/>
                <a:latin typeface="Arial" panose="020B0604020202020204" pitchFamily="34" charset="0"/>
              </a:rPr>
              <a:t>Many-to-many</a:t>
            </a:r>
            <a:r>
              <a:rPr lang="en-GB" sz="2000" b="0" i="0" dirty="0">
                <a:solidFill>
                  <a:srgbClr val="000000"/>
                </a:solidFill>
                <a:effectLst/>
                <a:latin typeface="Arial" panose="020B0604020202020204" pitchFamily="34" charset="0"/>
              </a:rPr>
              <a:t> − One entity from A can be associated with more than one entity from B and vice versa.</a:t>
            </a:r>
          </a:p>
          <a:p>
            <a:endParaRPr lang="en-GB" dirty="0"/>
          </a:p>
        </p:txBody>
      </p:sp>
      <p:sp>
        <p:nvSpPr>
          <p:cNvPr id="4" name="Footer Placeholder 3">
            <a:extLst>
              <a:ext uri="{FF2B5EF4-FFF2-40B4-BE49-F238E27FC236}">
                <a16:creationId xmlns:a16="http://schemas.microsoft.com/office/drawing/2014/main" id="{4479BE29-D60C-4BD3-BD4B-6A383A8270C3}"/>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728587BD-19F8-4854-B1BE-2CE74A1B4332}"/>
              </a:ext>
            </a:extLst>
          </p:cNvPr>
          <p:cNvPicPr>
            <a:picLocks noChangeAspect="1"/>
          </p:cNvPicPr>
          <p:nvPr/>
        </p:nvPicPr>
        <p:blipFill>
          <a:blip r:embed="rId2"/>
          <a:stretch>
            <a:fillRect/>
          </a:stretch>
        </p:blipFill>
        <p:spPr>
          <a:xfrm>
            <a:off x="1095230" y="2881656"/>
            <a:ext cx="2927665" cy="2120339"/>
          </a:xfrm>
          <a:prstGeom prst="rect">
            <a:avLst/>
          </a:prstGeom>
        </p:spPr>
      </p:pic>
      <p:pic>
        <p:nvPicPr>
          <p:cNvPr id="8" name="Picture 7" descr="Many-to-many">
            <a:extLst>
              <a:ext uri="{FF2B5EF4-FFF2-40B4-BE49-F238E27FC236}">
                <a16:creationId xmlns:a16="http://schemas.microsoft.com/office/drawing/2014/main" id="{0D47CC04-C423-4A62-9314-26688F04912C}"/>
              </a:ext>
            </a:extLst>
          </p:cNvPr>
          <p:cNvPicPr>
            <a:picLocks noChangeAspect="1"/>
          </p:cNvPicPr>
          <p:nvPr/>
        </p:nvPicPr>
        <p:blipFill>
          <a:blip r:embed="rId3"/>
          <a:stretch>
            <a:fillRect/>
          </a:stretch>
        </p:blipFill>
        <p:spPr>
          <a:xfrm>
            <a:off x="4944893" y="2850030"/>
            <a:ext cx="3137244" cy="2183593"/>
          </a:xfrm>
          <a:prstGeom prst="rect">
            <a:avLst/>
          </a:prstGeom>
        </p:spPr>
      </p:pic>
      <p:sp>
        <p:nvSpPr>
          <p:cNvPr id="7" name="Title 1">
            <a:extLst>
              <a:ext uri="{FF2B5EF4-FFF2-40B4-BE49-F238E27FC236}">
                <a16:creationId xmlns:a16="http://schemas.microsoft.com/office/drawing/2014/main" id="{95CBC25B-25B3-4754-9D54-F5670D0FC995}"/>
              </a:ext>
            </a:extLst>
          </p:cNvPr>
          <p:cNvSpPr>
            <a:spLocks noGrp="1"/>
          </p:cNvSpPr>
          <p:nvPr>
            <p:ph type="title"/>
          </p:nvPr>
        </p:nvSpPr>
        <p:spPr>
          <a:xfrm>
            <a:off x="1638300" y="620713"/>
            <a:ext cx="7010400" cy="685800"/>
          </a:xfrm>
        </p:spPr>
        <p:txBody>
          <a:bodyPr/>
          <a:lstStyle/>
          <a:p>
            <a:r>
              <a:rPr lang="en-GB" dirty="0"/>
              <a:t>Cardinalities</a:t>
            </a:r>
          </a:p>
        </p:txBody>
      </p:sp>
    </p:spTree>
    <p:extLst>
      <p:ext uri="{BB962C8B-B14F-4D97-AF65-F5344CB8AC3E}">
        <p14:creationId xmlns:p14="http://schemas.microsoft.com/office/powerpoint/2010/main" val="2743070850"/>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a:t>
            </a:r>
            <a:r>
              <a:rPr lang="en-GB" dirty="0"/>
              <a:t>Modelling</a:t>
            </a:r>
            <a:r>
              <a:rPr lang="en-US" dirty="0"/>
              <a:t>: Steps</a:t>
            </a:r>
          </a:p>
        </p:txBody>
      </p:sp>
      <p:sp>
        <p:nvSpPr>
          <p:cNvPr id="6" name="Content Placeholder 5"/>
          <p:cNvSpPr>
            <a:spLocks noGrp="1"/>
          </p:cNvSpPr>
          <p:nvPr>
            <p:ph idx="1"/>
          </p:nvPr>
        </p:nvSpPr>
        <p:spPr>
          <a:xfrm>
            <a:off x="755576" y="1556792"/>
            <a:ext cx="8064896" cy="4680520"/>
          </a:xfrm>
        </p:spPr>
        <p:txBody>
          <a:bodyPr/>
          <a:lstStyle/>
          <a:p>
            <a:pPr marL="514350" indent="-514350">
              <a:buFont typeface="+mj-lt"/>
              <a:buAutoNum type="arabicPeriod"/>
            </a:pPr>
            <a:r>
              <a:rPr lang="en-GB" noProof="1">
                <a:latin typeface="Tahoma" pitchFamily="34" charset="0"/>
                <a:cs typeface="Tahoma" pitchFamily="34" charset="0"/>
              </a:rPr>
              <a:t>Identify entities</a:t>
            </a:r>
          </a:p>
          <a:p>
            <a:pPr marL="514350" indent="-514350">
              <a:buFont typeface="+mj-lt"/>
              <a:buAutoNum type="arabicPeriod"/>
            </a:pPr>
            <a:r>
              <a:rPr lang="en-GB" noProof="1">
                <a:latin typeface="Tahoma" pitchFamily="34" charset="0"/>
                <a:cs typeface="Tahoma" pitchFamily="34" charset="0"/>
              </a:rPr>
              <a:t>Indentify attributes</a:t>
            </a:r>
          </a:p>
          <a:p>
            <a:pPr marL="514350" indent="-514350">
              <a:buFont typeface="+mj-lt"/>
              <a:buAutoNum type="arabicPeriod"/>
            </a:pPr>
            <a:r>
              <a:rPr lang="en-GB" noProof="1">
                <a:latin typeface="Tahoma" pitchFamily="34" charset="0"/>
                <a:cs typeface="Tahoma" pitchFamily="34" charset="0"/>
              </a:rPr>
              <a:t>Identify relationships between entities</a:t>
            </a:r>
          </a:p>
          <a:p>
            <a:pPr marL="514350" indent="-514350">
              <a:buFont typeface="+mj-lt"/>
              <a:buAutoNum type="arabicPeriod"/>
            </a:pPr>
            <a:r>
              <a:rPr lang="en-GB" noProof="1">
                <a:latin typeface="Tahoma" pitchFamily="34" charset="0"/>
                <a:cs typeface="Tahoma" pitchFamily="34" charset="0"/>
              </a:rPr>
              <a:t>Determine attribute domains (e.g. datatypes)</a:t>
            </a:r>
          </a:p>
          <a:p>
            <a:pPr marL="514350" indent="-514350">
              <a:buFont typeface="+mj-lt"/>
              <a:buAutoNum type="arabicPeriod"/>
            </a:pPr>
            <a:r>
              <a:rPr lang="en-GB" noProof="1">
                <a:latin typeface="Tahoma" pitchFamily="34" charset="0"/>
                <a:cs typeface="Tahoma" pitchFamily="34" charset="0"/>
              </a:rPr>
              <a:t>Determine candidate primary keys</a:t>
            </a:r>
          </a:p>
          <a:p>
            <a:pPr marL="514350" indent="-514350">
              <a:buFont typeface="+mj-lt"/>
              <a:buAutoNum type="arabicPeriod"/>
            </a:pPr>
            <a:r>
              <a:rPr lang="en-GB" noProof="1">
                <a:solidFill>
                  <a:srgbClr val="C00000"/>
                </a:solidFill>
                <a:latin typeface="Tahoma" pitchFamily="34" charset="0"/>
                <a:cs typeface="Tahoma" pitchFamily="34" charset="0"/>
              </a:rPr>
              <a:t>Draw entity relationship diagram</a:t>
            </a:r>
          </a:p>
          <a:p>
            <a:pPr marL="514350" indent="-514350">
              <a:buFont typeface="+mj-lt"/>
              <a:buAutoNum type="arabicPeriod"/>
            </a:pPr>
            <a:r>
              <a:rPr lang="en-GB" noProof="1">
                <a:latin typeface="Tahoma" pitchFamily="34" charset="0"/>
                <a:cs typeface="Tahoma" pitchFamily="34" charset="0"/>
              </a:rPr>
              <a:t>Review conceptual model with user/scenario</a:t>
            </a:r>
            <a:endParaRPr lang="en-GB" dirty="0">
              <a:latin typeface="Tahoma" pitchFamily="34" charset="0"/>
              <a:cs typeface="Tahoma" pitchFamily="34" charset="0"/>
            </a:endParaRPr>
          </a:p>
          <a:p>
            <a:endParaRPr lang="en-GB" dirty="0"/>
          </a:p>
        </p:txBody>
      </p:sp>
      <p:sp>
        <p:nvSpPr>
          <p:cNvPr id="3" name="Footer Placeholder 2">
            <a:extLst>
              <a:ext uri="{FF2B5EF4-FFF2-40B4-BE49-F238E27FC236}">
                <a16:creationId xmlns:a16="http://schemas.microsoft.com/office/drawing/2014/main" id="{B3135F68-AA67-4E47-98BE-6EAD48E1A9AE}"/>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6" name="Content Placeholder 5"/>
          <p:cNvSpPr>
            <a:spLocks noGrp="1"/>
          </p:cNvSpPr>
          <p:nvPr>
            <p:ph idx="1"/>
          </p:nvPr>
        </p:nvSpPr>
        <p:spPr>
          <a:xfrm>
            <a:off x="714348" y="1556792"/>
            <a:ext cx="8178132" cy="4680520"/>
          </a:xfrm>
        </p:spPr>
        <p:txBody>
          <a:bodyPr/>
          <a:lstStyle/>
          <a:p>
            <a:pPr marL="0" indent="0" algn="just">
              <a:buNone/>
            </a:pPr>
            <a:r>
              <a:rPr lang="en-GB" sz="2400" dirty="0"/>
              <a:t>Follow the steps below to identify and model entities:</a:t>
            </a:r>
          </a:p>
          <a:p>
            <a:r>
              <a:rPr lang="en-GB" dirty="0"/>
              <a:t>Examine the nouns. Are they things of significance?</a:t>
            </a:r>
          </a:p>
          <a:p>
            <a:r>
              <a:rPr lang="en-GB" dirty="0"/>
              <a:t>Name each entity.</a:t>
            </a:r>
          </a:p>
          <a:p>
            <a:r>
              <a:rPr lang="en-GB" dirty="0"/>
              <a:t>Is there information of interest about the entity that the business needs to hold?</a:t>
            </a:r>
          </a:p>
          <a:p>
            <a:r>
              <a:rPr lang="en-GB" dirty="0"/>
              <a:t>Name each attribute.</a:t>
            </a:r>
          </a:p>
          <a:p>
            <a:r>
              <a:rPr lang="en-GB" dirty="0"/>
              <a:t>Diagram each entity and a few of its attributes. </a:t>
            </a:r>
          </a:p>
          <a:p>
            <a:pPr algn="just"/>
            <a:endParaRPr lang="en-GB" dirty="0"/>
          </a:p>
        </p:txBody>
      </p:sp>
      <p:sp>
        <p:nvSpPr>
          <p:cNvPr id="3" name="Footer Placeholder 2">
            <a:extLst>
              <a:ext uri="{FF2B5EF4-FFF2-40B4-BE49-F238E27FC236}">
                <a16:creationId xmlns:a16="http://schemas.microsoft.com/office/drawing/2014/main" id="{0E5E8295-6BC4-4E4C-BDF8-19931D412520}"/>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2540355221"/>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ERM Conventions</a:t>
            </a:r>
          </a:p>
        </p:txBody>
      </p:sp>
      <p:sp>
        <p:nvSpPr>
          <p:cNvPr id="6" name="Content Placeholder 5"/>
          <p:cNvSpPr>
            <a:spLocks noGrp="1"/>
          </p:cNvSpPr>
          <p:nvPr>
            <p:ph idx="1"/>
          </p:nvPr>
        </p:nvSpPr>
        <p:spPr>
          <a:xfrm>
            <a:off x="357158" y="1643050"/>
            <a:ext cx="8253442" cy="4594262"/>
          </a:xfrm>
        </p:spPr>
        <p:txBody>
          <a:bodyPr/>
          <a:lstStyle/>
          <a:p>
            <a:r>
              <a:rPr lang="en-GB" b="1" u="sng" dirty="0"/>
              <a:t>ENTITY:</a:t>
            </a:r>
          </a:p>
          <a:p>
            <a:r>
              <a:rPr lang="en-GB" sz="2000" dirty="0"/>
              <a:t>Shown as rectangle with name in top section </a:t>
            </a:r>
          </a:p>
          <a:p>
            <a:r>
              <a:rPr lang="en-GB" sz="2000" dirty="0"/>
              <a:t>Box with any dimensions</a:t>
            </a:r>
          </a:p>
          <a:p>
            <a:r>
              <a:rPr lang="en-GB" sz="2000" dirty="0"/>
              <a:t>Singular, unique name</a:t>
            </a:r>
          </a:p>
          <a:p>
            <a:r>
              <a:rPr lang="en-GB" sz="2000" dirty="0"/>
              <a:t>Name in upper case</a:t>
            </a:r>
          </a:p>
          <a:p>
            <a:r>
              <a:rPr lang="en-GB" sz="2000" dirty="0"/>
              <a:t>Optional synonym name in parentheses</a:t>
            </a:r>
          </a:p>
          <a:p>
            <a:endParaRPr lang="en-GB" sz="2000" dirty="0"/>
          </a:p>
          <a:p>
            <a:pPr>
              <a:lnSpc>
                <a:spcPct val="90000"/>
              </a:lnSpc>
            </a:pPr>
            <a:r>
              <a:rPr lang="en-GB" b="1" u="sng" dirty="0"/>
              <a:t>ATTRIBUTES</a:t>
            </a:r>
            <a:r>
              <a:rPr lang="en-US" sz="2000" b="1" u="sng" dirty="0"/>
              <a:t>:</a:t>
            </a:r>
          </a:p>
          <a:p>
            <a:pPr marL="385763" lvl="1" indent="-385763">
              <a:lnSpc>
                <a:spcPct val="90000"/>
              </a:lnSpc>
              <a:buClr>
                <a:srgbClr val="CC0000"/>
              </a:buClr>
              <a:buSzTx/>
              <a:buFontTx/>
              <a:buChar char="•"/>
            </a:pPr>
            <a:r>
              <a:rPr lang="en-GB" sz="2000" dirty="0"/>
              <a:t>listed in bottom section </a:t>
            </a:r>
            <a:endParaRPr lang="en-US" sz="2000" dirty="0"/>
          </a:p>
          <a:p>
            <a:pPr marL="385763" lvl="1" indent="-385763">
              <a:lnSpc>
                <a:spcPct val="90000"/>
              </a:lnSpc>
              <a:buClr>
                <a:srgbClr val="CC0000"/>
              </a:buClr>
              <a:buSzTx/>
              <a:buFontTx/>
              <a:buChar char="•"/>
            </a:pPr>
            <a:r>
              <a:rPr lang="en-US" sz="2000" dirty="0"/>
              <a:t>Name in lower case</a:t>
            </a:r>
          </a:p>
          <a:p>
            <a:pPr marL="385763" lvl="1" indent="-385763">
              <a:lnSpc>
                <a:spcPct val="90000"/>
              </a:lnSpc>
              <a:buClr>
                <a:srgbClr val="CC0000"/>
              </a:buClr>
              <a:buSzTx/>
              <a:buFontTx/>
              <a:buChar char="•"/>
            </a:pPr>
            <a:r>
              <a:rPr lang="en-US" sz="2000" dirty="0"/>
              <a:t>Unique</a:t>
            </a:r>
            <a:r>
              <a:rPr lang="en-GB" sz="2000" dirty="0"/>
              <a:t> entity ID (Primary Key) underlined</a:t>
            </a:r>
            <a:endParaRPr lang="en-US" sz="2000" dirty="0"/>
          </a:p>
          <a:p>
            <a:endParaRPr lang="en-GB" sz="2000" dirty="0"/>
          </a:p>
          <a:p>
            <a:pPr>
              <a:lnSpc>
                <a:spcPct val="90000"/>
              </a:lnSpc>
            </a:pPr>
            <a:endParaRPr lang="en-US" sz="2000" b="1" dirty="0"/>
          </a:p>
        </p:txBody>
      </p:sp>
      <p:sp>
        <p:nvSpPr>
          <p:cNvPr id="3" name="Footer Placeholder 2">
            <a:extLst>
              <a:ext uri="{FF2B5EF4-FFF2-40B4-BE49-F238E27FC236}">
                <a16:creationId xmlns:a16="http://schemas.microsoft.com/office/drawing/2014/main" id="{23E76119-36A6-4D37-9A86-FE8D17F0B46D}"/>
              </a:ext>
            </a:extLst>
          </p:cNvPr>
          <p:cNvSpPr>
            <a:spLocks noGrp="1"/>
          </p:cNvSpPr>
          <p:nvPr>
            <p:ph type="ftr" sz="quarter" idx="11"/>
          </p:nvPr>
        </p:nvSpPr>
        <p:spPr/>
        <p:txBody>
          <a:bodyPr/>
          <a:lstStyle/>
          <a:p>
            <a:pPr algn="l"/>
            <a:r>
              <a:rPr lang="en-GB"/>
              <a:t>Data Modelling, Management &amp; Governance</a:t>
            </a:r>
            <a:endParaRPr lang="en-US" dirty="0"/>
          </a:p>
        </p:txBody>
      </p:sp>
      <p:sp>
        <p:nvSpPr>
          <p:cNvPr id="9" name="Text Box 5">
            <a:extLst>
              <a:ext uri="{FF2B5EF4-FFF2-40B4-BE49-F238E27FC236}">
                <a16:creationId xmlns:a16="http://schemas.microsoft.com/office/drawing/2014/main" id="{96F8371A-461A-46F4-A8A3-FF397DA44A49}"/>
              </a:ext>
            </a:extLst>
          </p:cNvPr>
          <p:cNvSpPr txBox="1">
            <a:spLocks noChangeArrowheads="1"/>
          </p:cNvSpPr>
          <p:nvPr/>
        </p:nvSpPr>
        <p:spPr bwMode="auto">
          <a:xfrm>
            <a:off x="6172200" y="2420888"/>
            <a:ext cx="2438400" cy="2690810"/>
          </a:xfrm>
          <a:prstGeom prst="rect">
            <a:avLst/>
          </a:prstGeom>
          <a:solidFill>
            <a:srgbClr val="FFFFFF"/>
          </a:solidFill>
          <a:ln w="9525">
            <a:solidFill>
              <a:srgbClr val="000000"/>
            </a:solidFill>
            <a:miter lim="800000"/>
            <a:headEnd/>
            <a:tailEnd/>
          </a:ln>
        </p:spPr>
        <p:txBody>
          <a:bodyPr/>
          <a:lstStyle/>
          <a:p>
            <a:r>
              <a:rPr lang="en-US" sz="2000" dirty="0">
                <a:latin typeface="Arial" pitchFamily="34" charset="0"/>
              </a:rPr>
              <a:t>NAME</a:t>
            </a:r>
            <a:endParaRPr lang="en-US" sz="2000" b="0" u="sng" dirty="0">
              <a:latin typeface="Arial" pitchFamily="34" charset="0"/>
            </a:endParaRPr>
          </a:p>
          <a:p>
            <a:pPr>
              <a:spcBef>
                <a:spcPts val="600"/>
              </a:spcBef>
            </a:pPr>
            <a:r>
              <a:rPr lang="en-GB" sz="2000" b="0" u="sng" dirty="0">
                <a:latin typeface="Arial" pitchFamily="34" charset="0"/>
              </a:rPr>
              <a:t>#</a:t>
            </a:r>
            <a:r>
              <a:rPr lang="en-US" sz="1800" b="0" u="sng" dirty="0">
                <a:latin typeface="Arial" pitchFamily="34" charset="0"/>
              </a:rPr>
              <a:t>  Employee Number</a:t>
            </a:r>
          </a:p>
          <a:p>
            <a:pPr>
              <a:spcBef>
                <a:spcPts val="600"/>
              </a:spcBef>
            </a:pPr>
            <a:r>
              <a:rPr lang="en-US" sz="1800" b="0" dirty="0">
                <a:latin typeface="Arial" pitchFamily="34" charset="0"/>
              </a:rPr>
              <a:t>First Name</a:t>
            </a:r>
          </a:p>
          <a:p>
            <a:pPr>
              <a:spcBef>
                <a:spcPts val="600"/>
              </a:spcBef>
            </a:pPr>
            <a:r>
              <a:rPr lang="en-US" sz="1800" b="0" dirty="0">
                <a:latin typeface="Arial" pitchFamily="34" charset="0"/>
              </a:rPr>
              <a:t>Last Name</a:t>
            </a:r>
          </a:p>
          <a:p>
            <a:pPr>
              <a:spcBef>
                <a:spcPts val="600"/>
              </a:spcBef>
            </a:pPr>
            <a:r>
              <a:rPr lang="en-US" sz="1800" b="0" dirty="0">
                <a:latin typeface="Arial" pitchFamily="34" charset="0"/>
              </a:rPr>
              <a:t>Job</a:t>
            </a:r>
          </a:p>
          <a:p>
            <a:pPr>
              <a:spcBef>
                <a:spcPts val="600"/>
              </a:spcBef>
            </a:pPr>
            <a:r>
              <a:rPr lang="en-US" sz="1800" b="0" dirty="0">
                <a:latin typeface="Arial" pitchFamily="34" charset="0"/>
              </a:rPr>
              <a:t>Hire Date</a:t>
            </a:r>
          </a:p>
          <a:p>
            <a:pPr>
              <a:spcBef>
                <a:spcPts val="600"/>
              </a:spcBef>
            </a:pPr>
            <a:r>
              <a:rPr lang="en-US" sz="1800" b="0" dirty="0">
                <a:latin typeface="Arial" pitchFamily="34" charset="0"/>
              </a:rPr>
              <a:t>Salary</a:t>
            </a:r>
            <a:endParaRPr lang="en-GB" sz="1800" b="0" dirty="0">
              <a:latin typeface="Arial" pitchFamily="34" charset="0"/>
            </a:endParaRPr>
          </a:p>
        </p:txBody>
      </p:sp>
    </p:spTree>
    <p:extLst>
      <p:ext uri="{BB962C8B-B14F-4D97-AF65-F5344CB8AC3E}">
        <p14:creationId xmlns:p14="http://schemas.microsoft.com/office/powerpoint/2010/main" val="215439605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Entity and Attributes</a:t>
            </a:r>
          </a:p>
        </p:txBody>
      </p:sp>
      <p:sp>
        <p:nvSpPr>
          <p:cNvPr id="6" name="Content Placeholder 5"/>
          <p:cNvSpPr>
            <a:spLocks noGrp="1"/>
          </p:cNvSpPr>
          <p:nvPr>
            <p:ph idx="1"/>
          </p:nvPr>
        </p:nvSpPr>
        <p:spPr>
          <a:xfrm>
            <a:off x="500034" y="1556792"/>
            <a:ext cx="8110566" cy="2729464"/>
          </a:xfrm>
        </p:spPr>
        <p:txBody>
          <a:bodyPr/>
          <a:lstStyle/>
          <a:p>
            <a:pPr algn="just"/>
            <a:r>
              <a:rPr lang="en-GB" sz="2400" dirty="0"/>
              <a:t>You are managing the human resources department for a large company. You need to keep information about each of your company’s employees including first &amp; last name, job, hire date &amp; salary. Every employee is assigned to a unique employee number. </a:t>
            </a:r>
          </a:p>
          <a:p>
            <a:endParaRPr lang="en-GB" dirty="0"/>
          </a:p>
        </p:txBody>
      </p:sp>
      <p:sp>
        <p:nvSpPr>
          <p:cNvPr id="7" name="Text Box 5"/>
          <p:cNvSpPr txBox="1">
            <a:spLocks noChangeArrowheads="1"/>
          </p:cNvSpPr>
          <p:nvPr/>
        </p:nvSpPr>
        <p:spPr bwMode="auto">
          <a:xfrm>
            <a:off x="5364088" y="3535616"/>
            <a:ext cx="2438400" cy="2690810"/>
          </a:xfrm>
          <a:prstGeom prst="rect">
            <a:avLst/>
          </a:prstGeom>
          <a:solidFill>
            <a:srgbClr val="FFFFFF"/>
          </a:solidFill>
          <a:ln w="9525">
            <a:solidFill>
              <a:srgbClr val="000000"/>
            </a:solidFill>
            <a:miter lim="800000"/>
            <a:headEnd/>
            <a:tailEnd/>
          </a:ln>
        </p:spPr>
        <p:txBody>
          <a:bodyPr/>
          <a:lstStyle/>
          <a:p>
            <a:r>
              <a:rPr lang="en-US" sz="2000" dirty="0">
                <a:latin typeface="Arial" pitchFamily="34" charset="0"/>
              </a:rPr>
              <a:t>EMPLOYEE</a:t>
            </a:r>
            <a:endParaRPr lang="en-US" sz="2000" b="0" u="sng" dirty="0">
              <a:latin typeface="Arial" pitchFamily="34" charset="0"/>
            </a:endParaRPr>
          </a:p>
          <a:p>
            <a:pPr>
              <a:spcBef>
                <a:spcPts val="600"/>
              </a:spcBef>
            </a:pPr>
            <a:r>
              <a:rPr lang="en-GB" sz="2000" b="0" u="sng" dirty="0">
                <a:latin typeface="Arial" pitchFamily="34" charset="0"/>
              </a:rPr>
              <a:t>#</a:t>
            </a:r>
            <a:r>
              <a:rPr lang="en-US" sz="1800" b="0" u="sng" dirty="0">
                <a:latin typeface="Arial" pitchFamily="34" charset="0"/>
              </a:rPr>
              <a:t>  Employee Number</a:t>
            </a:r>
          </a:p>
          <a:p>
            <a:pPr>
              <a:spcBef>
                <a:spcPts val="600"/>
              </a:spcBef>
            </a:pPr>
            <a:r>
              <a:rPr lang="en-US" sz="1800" b="0" dirty="0">
                <a:latin typeface="Arial" pitchFamily="34" charset="0"/>
              </a:rPr>
              <a:t>First Name</a:t>
            </a:r>
          </a:p>
          <a:p>
            <a:pPr>
              <a:spcBef>
                <a:spcPts val="600"/>
              </a:spcBef>
            </a:pPr>
            <a:r>
              <a:rPr lang="en-US" sz="1800" b="0" dirty="0">
                <a:latin typeface="Arial" pitchFamily="34" charset="0"/>
              </a:rPr>
              <a:t>Last Name</a:t>
            </a:r>
          </a:p>
          <a:p>
            <a:pPr>
              <a:spcBef>
                <a:spcPts val="600"/>
              </a:spcBef>
            </a:pPr>
            <a:r>
              <a:rPr lang="en-US" sz="1800" b="0" dirty="0">
                <a:latin typeface="Arial" pitchFamily="34" charset="0"/>
              </a:rPr>
              <a:t>Job</a:t>
            </a:r>
          </a:p>
          <a:p>
            <a:pPr>
              <a:spcBef>
                <a:spcPts val="600"/>
              </a:spcBef>
            </a:pPr>
            <a:r>
              <a:rPr lang="en-US" sz="1800" b="0" dirty="0">
                <a:latin typeface="Arial" pitchFamily="34" charset="0"/>
              </a:rPr>
              <a:t>Hire Date</a:t>
            </a:r>
          </a:p>
          <a:p>
            <a:pPr>
              <a:spcBef>
                <a:spcPts val="600"/>
              </a:spcBef>
            </a:pPr>
            <a:r>
              <a:rPr lang="en-US" sz="1800" b="0" dirty="0">
                <a:latin typeface="Arial" pitchFamily="34" charset="0"/>
              </a:rPr>
              <a:t>Salary</a:t>
            </a:r>
            <a:endParaRPr lang="en-GB" sz="1800" b="0" dirty="0">
              <a:latin typeface="Arial" pitchFamily="34" charset="0"/>
            </a:endParaRPr>
          </a:p>
        </p:txBody>
      </p:sp>
      <p:sp>
        <p:nvSpPr>
          <p:cNvPr id="3" name="Footer Placeholder 2">
            <a:extLst>
              <a:ext uri="{FF2B5EF4-FFF2-40B4-BE49-F238E27FC236}">
                <a16:creationId xmlns:a16="http://schemas.microsoft.com/office/drawing/2014/main" id="{0FBC63C2-FB65-4C0A-8CD0-94C82709198A}"/>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77681058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6" name="Content Placeholder 5"/>
          <p:cNvSpPr>
            <a:spLocks noGrp="1"/>
          </p:cNvSpPr>
          <p:nvPr>
            <p:ph idx="1"/>
          </p:nvPr>
        </p:nvSpPr>
        <p:spPr>
          <a:xfrm>
            <a:off x="582534" y="1654172"/>
            <a:ext cx="8606190" cy="4680520"/>
          </a:xfrm>
        </p:spPr>
        <p:txBody>
          <a:bodyPr/>
          <a:lstStyle/>
          <a:p>
            <a:pPr>
              <a:lnSpc>
                <a:spcPct val="90000"/>
              </a:lnSpc>
            </a:pPr>
            <a:r>
              <a:rPr lang="en-US" sz="2000" dirty="0">
                <a:latin typeface="Tahoma" pitchFamily="34" charset="0"/>
                <a:ea typeface="ＭＳ Ｐゴシック" pitchFamily="34" charset="-128"/>
              </a:rPr>
              <a:t>A relationship is two-directional, significant association between two entities.</a:t>
            </a:r>
            <a:endParaRPr lang="en-US" sz="1800" dirty="0">
              <a:latin typeface="Tahoma" pitchFamily="34" charset="0"/>
              <a:ea typeface="ＭＳ Ｐゴシック" pitchFamily="34" charset="-128"/>
            </a:endParaRPr>
          </a:p>
          <a:p>
            <a:pPr marL="0" indent="0">
              <a:lnSpc>
                <a:spcPct val="90000"/>
              </a:lnSpc>
              <a:buNone/>
            </a:pPr>
            <a:endParaRPr lang="en-US" sz="2000" dirty="0">
              <a:latin typeface="Tahoma" pitchFamily="34" charset="0"/>
              <a:ea typeface="ＭＳ Ｐゴシック" pitchFamily="34" charset="-128"/>
            </a:endParaRPr>
          </a:p>
          <a:p>
            <a:pPr>
              <a:lnSpc>
                <a:spcPct val="90000"/>
              </a:lnSpc>
            </a:pPr>
            <a:r>
              <a:rPr lang="en-US" sz="2000" dirty="0">
                <a:latin typeface="Tahoma" pitchFamily="34" charset="0"/>
                <a:ea typeface="ＭＳ Ｐゴシック" pitchFamily="34" charset="-128"/>
              </a:rPr>
              <a:t>Example:</a:t>
            </a:r>
          </a:p>
          <a:p>
            <a:pPr lvl="1">
              <a:lnSpc>
                <a:spcPct val="90000"/>
              </a:lnSpc>
            </a:pPr>
            <a:r>
              <a:rPr lang="en-US" sz="1800" dirty="0">
                <a:latin typeface="Tahoma" pitchFamily="34" charset="0"/>
                <a:ea typeface="ＭＳ Ｐゴシック" pitchFamily="34" charset="-128"/>
              </a:rPr>
              <a:t>Each COURSE may be taught by one and only one INSTRUCTOR.</a:t>
            </a:r>
          </a:p>
          <a:p>
            <a:pPr lvl="1">
              <a:lnSpc>
                <a:spcPct val="90000"/>
              </a:lnSpc>
            </a:pPr>
            <a:r>
              <a:rPr lang="en-US" sz="1800" dirty="0">
                <a:latin typeface="Tahoma" pitchFamily="34" charset="0"/>
                <a:ea typeface="ＭＳ Ｐゴシック" pitchFamily="34" charset="-128"/>
              </a:rPr>
              <a:t>Each INSTRUCTOR may be assigned to one or more COURSEs.</a:t>
            </a:r>
          </a:p>
          <a:p>
            <a:endParaRPr lang="en-GB" dirty="0"/>
          </a:p>
        </p:txBody>
      </p:sp>
      <p:sp>
        <p:nvSpPr>
          <p:cNvPr id="3" name="Footer Placeholder 2">
            <a:extLst>
              <a:ext uri="{FF2B5EF4-FFF2-40B4-BE49-F238E27FC236}">
                <a16:creationId xmlns:a16="http://schemas.microsoft.com/office/drawing/2014/main" id="{2AA35CEB-C57B-4818-ABB0-92525D341622}"/>
              </a:ext>
            </a:extLst>
          </p:cNvPr>
          <p:cNvSpPr>
            <a:spLocks noGrp="1"/>
          </p:cNvSpPr>
          <p:nvPr>
            <p:ph type="ftr" sz="quarter" idx="11"/>
          </p:nvPr>
        </p:nvSpPr>
        <p:spPr/>
        <p:txBody>
          <a:bodyPr/>
          <a:lstStyle/>
          <a:p>
            <a:pPr algn="l"/>
            <a:r>
              <a:rPr lang="en-GB"/>
              <a:t>Data Modelling, Management &amp; Governance</a:t>
            </a:r>
            <a:endParaRPr lang="en-US" dirty="0"/>
          </a:p>
        </p:txBody>
      </p:sp>
      <p:grpSp>
        <p:nvGrpSpPr>
          <p:cNvPr id="23" name="Group 22">
            <a:extLst>
              <a:ext uri="{FF2B5EF4-FFF2-40B4-BE49-F238E27FC236}">
                <a16:creationId xmlns:a16="http://schemas.microsoft.com/office/drawing/2014/main" id="{C990D98F-128A-44EC-B26F-E27B9AEAD8EA}"/>
              </a:ext>
            </a:extLst>
          </p:cNvPr>
          <p:cNvGrpSpPr/>
          <p:nvPr/>
        </p:nvGrpSpPr>
        <p:grpSpPr>
          <a:xfrm>
            <a:off x="683568" y="4053274"/>
            <a:ext cx="3779877" cy="1402289"/>
            <a:chOff x="500034" y="2794350"/>
            <a:chExt cx="3779877" cy="1402289"/>
          </a:xfrm>
        </p:grpSpPr>
        <p:sp>
          <p:nvSpPr>
            <p:cNvPr id="13" name="Text Box 9">
              <a:extLst>
                <a:ext uri="{FF2B5EF4-FFF2-40B4-BE49-F238E27FC236}">
                  <a16:creationId xmlns:a16="http://schemas.microsoft.com/office/drawing/2014/main" id="{DE92483C-D4FB-4399-8247-1EF4C81ECE76}"/>
                </a:ext>
              </a:extLst>
            </p:cNvPr>
            <p:cNvSpPr txBox="1">
              <a:spLocks noChangeArrowheads="1"/>
            </p:cNvSpPr>
            <p:nvPr/>
          </p:nvSpPr>
          <p:spPr bwMode="auto">
            <a:xfrm>
              <a:off x="500034" y="2857496"/>
              <a:ext cx="1407670" cy="1147565"/>
            </a:xfrm>
            <a:prstGeom prst="rect">
              <a:avLst/>
            </a:prstGeom>
            <a:solidFill>
              <a:srgbClr val="FFFFFF"/>
            </a:solidFill>
            <a:ln w="9525">
              <a:solidFill>
                <a:srgbClr val="000000"/>
              </a:solidFill>
              <a:miter lim="800000"/>
              <a:headEnd/>
              <a:tailEnd/>
            </a:ln>
          </p:spPr>
          <p:txBody>
            <a:bodyPr/>
            <a:lstStyle/>
            <a:p>
              <a:r>
                <a:rPr lang="en-US" sz="1400" dirty="0">
                  <a:latin typeface="Arial" pitchFamily="34" charset="0"/>
                </a:rPr>
                <a:t>INSTRUCTOR</a:t>
              </a:r>
              <a:endParaRPr lang="en-US" sz="1400" b="0" dirty="0">
                <a:latin typeface="Arial" pitchFamily="34" charset="0"/>
              </a:endParaRPr>
            </a:p>
            <a:p>
              <a:pPr>
                <a:spcBef>
                  <a:spcPts val="600"/>
                </a:spcBef>
              </a:pPr>
              <a:r>
                <a:rPr lang="en-US" sz="1200" u="sng" dirty="0">
                  <a:latin typeface="Arial" pitchFamily="34" charset="0"/>
                </a:rPr>
                <a:t>(Teacher)</a:t>
              </a:r>
            </a:p>
            <a:p>
              <a:pPr>
                <a:spcBef>
                  <a:spcPts val="600"/>
                </a:spcBef>
              </a:pPr>
              <a:r>
                <a:rPr lang="en-US" sz="1200" b="0" dirty="0">
                  <a:latin typeface="Arial" pitchFamily="34" charset="0"/>
                </a:rPr>
                <a:t>Name</a:t>
              </a:r>
            </a:p>
            <a:p>
              <a:pPr>
                <a:spcBef>
                  <a:spcPts val="600"/>
                </a:spcBef>
              </a:pPr>
              <a:r>
                <a:rPr lang="en-US" sz="1200" b="0" dirty="0">
                  <a:latin typeface="Arial" pitchFamily="34" charset="0"/>
                </a:rPr>
                <a:t>Phone number</a:t>
              </a:r>
              <a:endParaRPr lang="en-GB" sz="1200" b="0" dirty="0">
                <a:latin typeface="Arial" pitchFamily="34" charset="0"/>
              </a:endParaRPr>
            </a:p>
          </p:txBody>
        </p:sp>
        <p:sp>
          <p:nvSpPr>
            <p:cNvPr id="14" name="Text Box 11">
              <a:extLst>
                <a:ext uri="{FF2B5EF4-FFF2-40B4-BE49-F238E27FC236}">
                  <a16:creationId xmlns:a16="http://schemas.microsoft.com/office/drawing/2014/main" id="{344B94B5-E5CB-469B-B989-60885139057B}"/>
                </a:ext>
              </a:extLst>
            </p:cNvPr>
            <p:cNvSpPr txBox="1">
              <a:spLocks noChangeArrowheads="1"/>
            </p:cNvSpPr>
            <p:nvPr/>
          </p:nvSpPr>
          <p:spPr bwMode="auto">
            <a:xfrm>
              <a:off x="3055775" y="2794350"/>
              <a:ext cx="1224136" cy="1402289"/>
            </a:xfrm>
            <a:prstGeom prst="rect">
              <a:avLst/>
            </a:prstGeom>
            <a:solidFill>
              <a:srgbClr val="FFFFFF"/>
            </a:solidFill>
            <a:ln w="9525">
              <a:solidFill>
                <a:srgbClr val="000000"/>
              </a:solidFill>
              <a:miter lim="800000"/>
              <a:headEnd/>
              <a:tailEnd/>
            </a:ln>
          </p:spPr>
          <p:txBody>
            <a:bodyPr/>
            <a:lstStyle/>
            <a:p>
              <a:r>
                <a:rPr lang="en-US" sz="1400" dirty="0">
                  <a:latin typeface="Arial" pitchFamily="34" charset="0"/>
                </a:rPr>
                <a:t>COURSE</a:t>
              </a:r>
              <a:endParaRPr lang="en-US" sz="1200" b="0" u="sng" dirty="0">
                <a:latin typeface="Arial" pitchFamily="34" charset="0"/>
              </a:endParaRPr>
            </a:p>
            <a:p>
              <a:pPr>
                <a:spcBef>
                  <a:spcPts val="600"/>
                </a:spcBef>
              </a:pPr>
              <a:r>
                <a:rPr lang="en-US" sz="1200" b="0" dirty="0">
                  <a:latin typeface="Arial" pitchFamily="34" charset="0"/>
                </a:rPr>
                <a:t>Code</a:t>
              </a:r>
            </a:p>
            <a:p>
              <a:pPr>
                <a:spcBef>
                  <a:spcPts val="600"/>
                </a:spcBef>
              </a:pPr>
              <a:r>
                <a:rPr lang="en-US" sz="1200" b="0" dirty="0">
                  <a:latin typeface="Arial" pitchFamily="34" charset="0"/>
                </a:rPr>
                <a:t>Name</a:t>
              </a:r>
            </a:p>
            <a:p>
              <a:pPr>
                <a:spcBef>
                  <a:spcPts val="600"/>
                </a:spcBef>
              </a:pPr>
              <a:r>
                <a:rPr lang="en-US" sz="1200" b="0" dirty="0">
                  <a:latin typeface="Arial" pitchFamily="34" charset="0"/>
                </a:rPr>
                <a:t>Fee</a:t>
              </a:r>
            </a:p>
            <a:p>
              <a:pPr>
                <a:spcBef>
                  <a:spcPts val="600"/>
                </a:spcBef>
              </a:pPr>
              <a:r>
                <a:rPr lang="en-US" sz="1200" b="0" dirty="0">
                  <a:latin typeface="Arial" pitchFamily="34" charset="0"/>
                </a:rPr>
                <a:t>Duration</a:t>
              </a:r>
              <a:endParaRPr lang="en-GB" sz="1200" b="0" dirty="0">
                <a:latin typeface="Arial" pitchFamily="34" charset="0"/>
              </a:endParaRPr>
            </a:p>
          </p:txBody>
        </p:sp>
        <p:sp>
          <p:nvSpPr>
            <p:cNvPr id="16" name="Line 15">
              <a:extLst>
                <a:ext uri="{FF2B5EF4-FFF2-40B4-BE49-F238E27FC236}">
                  <a16:creationId xmlns:a16="http://schemas.microsoft.com/office/drawing/2014/main" id="{1357E59E-05A0-41BB-8931-BBF799625AB5}"/>
                </a:ext>
              </a:extLst>
            </p:cNvPr>
            <p:cNvSpPr>
              <a:spLocks noChangeShapeType="1"/>
            </p:cNvSpPr>
            <p:nvPr/>
          </p:nvSpPr>
          <p:spPr bwMode="auto">
            <a:xfrm flipH="1">
              <a:off x="1907704" y="3429000"/>
              <a:ext cx="1143000" cy="0"/>
            </a:xfrm>
            <a:prstGeom prst="line">
              <a:avLst/>
            </a:prstGeom>
            <a:noFill/>
            <a:ln w="9525">
              <a:solidFill>
                <a:schemeClr val="tx1"/>
              </a:solidFill>
              <a:round/>
              <a:headEnd/>
              <a:tailEnd/>
            </a:ln>
          </p:spPr>
          <p:txBody>
            <a:bodyPr wrap="none" anchor="ctr"/>
            <a:lstStyle/>
            <a:p>
              <a:endParaRPr lang="en-GB"/>
            </a:p>
          </p:txBody>
        </p:sp>
      </p:grpSp>
      <p:grpSp>
        <p:nvGrpSpPr>
          <p:cNvPr id="22" name="Group 21">
            <a:extLst>
              <a:ext uri="{FF2B5EF4-FFF2-40B4-BE49-F238E27FC236}">
                <a16:creationId xmlns:a16="http://schemas.microsoft.com/office/drawing/2014/main" id="{7B5C1D18-903C-43EE-A029-5E77154FA390}"/>
              </a:ext>
            </a:extLst>
          </p:cNvPr>
          <p:cNvGrpSpPr/>
          <p:nvPr/>
        </p:nvGrpSpPr>
        <p:grpSpPr>
          <a:xfrm>
            <a:off x="4976129" y="3994432"/>
            <a:ext cx="3283681" cy="1489430"/>
            <a:chOff x="3736591" y="4613229"/>
            <a:chExt cx="3283681" cy="1489430"/>
          </a:xfrm>
        </p:grpSpPr>
        <p:sp>
          <p:nvSpPr>
            <p:cNvPr id="17" name="Text Box 8">
              <a:extLst>
                <a:ext uri="{FF2B5EF4-FFF2-40B4-BE49-F238E27FC236}">
                  <a16:creationId xmlns:a16="http://schemas.microsoft.com/office/drawing/2014/main" id="{8C6A2845-92CE-4475-82AD-690F95672420}"/>
                </a:ext>
              </a:extLst>
            </p:cNvPr>
            <p:cNvSpPr txBox="1">
              <a:spLocks noChangeArrowheads="1"/>
            </p:cNvSpPr>
            <p:nvPr/>
          </p:nvSpPr>
          <p:spPr bwMode="auto">
            <a:xfrm>
              <a:off x="5695209" y="4863127"/>
              <a:ext cx="1325063" cy="868037"/>
            </a:xfrm>
            <a:prstGeom prst="rect">
              <a:avLst/>
            </a:prstGeom>
            <a:solidFill>
              <a:srgbClr val="FFFFFF"/>
            </a:solidFill>
            <a:ln w="9525">
              <a:solidFill>
                <a:srgbClr val="000000"/>
              </a:solidFill>
              <a:miter lim="800000"/>
              <a:headEnd/>
              <a:tailEnd/>
            </a:ln>
          </p:spPr>
          <p:txBody>
            <a:bodyPr/>
            <a:lstStyle/>
            <a:p>
              <a:r>
                <a:rPr lang="en-US" sz="1400" dirty="0">
                  <a:latin typeface="Arial" pitchFamily="34" charset="0"/>
                </a:rPr>
                <a:t>STUDENT</a:t>
              </a:r>
              <a:endParaRPr lang="en-US" sz="1200" b="0" u="sng" dirty="0">
                <a:latin typeface="Arial" pitchFamily="34" charset="0"/>
              </a:endParaRPr>
            </a:p>
            <a:p>
              <a:pPr>
                <a:spcBef>
                  <a:spcPts val="600"/>
                </a:spcBef>
              </a:pPr>
              <a:r>
                <a:rPr lang="en-US" sz="1200" b="0" dirty="0">
                  <a:latin typeface="Arial" pitchFamily="34" charset="0"/>
                </a:rPr>
                <a:t>Name</a:t>
              </a:r>
            </a:p>
            <a:p>
              <a:pPr>
                <a:spcBef>
                  <a:spcPts val="600"/>
                </a:spcBef>
              </a:pPr>
              <a:r>
                <a:rPr lang="en-US" sz="1200" b="0" dirty="0">
                  <a:latin typeface="Arial" pitchFamily="34" charset="0"/>
                </a:rPr>
                <a:t>Phone number</a:t>
              </a:r>
              <a:endParaRPr lang="en-GB" sz="1200" b="0" dirty="0">
                <a:latin typeface="Arial" pitchFamily="34" charset="0"/>
              </a:endParaRPr>
            </a:p>
          </p:txBody>
        </p:sp>
        <p:sp>
          <p:nvSpPr>
            <p:cNvPr id="19" name="Text Box 11">
              <a:extLst>
                <a:ext uri="{FF2B5EF4-FFF2-40B4-BE49-F238E27FC236}">
                  <a16:creationId xmlns:a16="http://schemas.microsoft.com/office/drawing/2014/main" id="{958A40B7-9ABC-4F39-9694-0BFEE9179322}"/>
                </a:ext>
              </a:extLst>
            </p:cNvPr>
            <p:cNvSpPr txBox="1">
              <a:spLocks noChangeArrowheads="1"/>
            </p:cNvSpPr>
            <p:nvPr/>
          </p:nvSpPr>
          <p:spPr bwMode="auto">
            <a:xfrm>
              <a:off x="3736591" y="4613229"/>
              <a:ext cx="1224136" cy="1489430"/>
            </a:xfrm>
            <a:prstGeom prst="rect">
              <a:avLst/>
            </a:prstGeom>
            <a:solidFill>
              <a:srgbClr val="FFFFFF"/>
            </a:solidFill>
            <a:ln w="9525">
              <a:solidFill>
                <a:srgbClr val="000000"/>
              </a:solidFill>
              <a:miter lim="800000"/>
              <a:headEnd/>
              <a:tailEnd/>
            </a:ln>
          </p:spPr>
          <p:txBody>
            <a:bodyPr/>
            <a:lstStyle/>
            <a:p>
              <a:r>
                <a:rPr lang="en-US" sz="1400" dirty="0">
                  <a:latin typeface="Arial" pitchFamily="34" charset="0"/>
                </a:rPr>
                <a:t>COURSE</a:t>
              </a:r>
              <a:endParaRPr lang="en-US" sz="1200" b="0" u="sng" dirty="0">
                <a:latin typeface="Arial" pitchFamily="34" charset="0"/>
              </a:endParaRPr>
            </a:p>
            <a:p>
              <a:pPr>
                <a:spcBef>
                  <a:spcPts val="600"/>
                </a:spcBef>
              </a:pPr>
              <a:r>
                <a:rPr lang="en-US" sz="1200" b="0" dirty="0">
                  <a:latin typeface="Arial" pitchFamily="34" charset="0"/>
                </a:rPr>
                <a:t>Code</a:t>
              </a:r>
            </a:p>
            <a:p>
              <a:pPr>
                <a:spcBef>
                  <a:spcPts val="600"/>
                </a:spcBef>
              </a:pPr>
              <a:r>
                <a:rPr lang="en-US" sz="1200" b="0" dirty="0">
                  <a:latin typeface="Arial" pitchFamily="34" charset="0"/>
                </a:rPr>
                <a:t>Name</a:t>
              </a:r>
            </a:p>
            <a:p>
              <a:pPr>
                <a:spcBef>
                  <a:spcPts val="600"/>
                </a:spcBef>
              </a:pPr>
              <a:r>
                <a:rPr lang="en-US" sz="1200" b="0" dirty="0">
                  <a:latin typeface="Arial" pitchFamily="34" charset="0"/>
                </a:rPr>
                <a:t>Fee</a:t>
              </a:r>
            </a:p>
            <a:p>
              <a:pPr>
                <a:spcBef>
                  <a:spcPts val="600"/>
                </a:spcBef>
              </a:pPr>
              <a:r>
                <a:rPr lang="en-US" sz="1200" b="0" dirty="0">
                  <a:latin typeface="Arial" pitchFamily="34" charset="0"/>
                </a:rPr>
                <a:t>Duration</a:t>
              </a:r>
              <a:endParaRPr lang="en-GB" sz="1200" b="0" dirty="0">
                <a:latin typeface="Arial" pitchFamily="34" charset="0"/>
              </a:endParaRPr>
            </a:p>
          </p:txBody>
        </p:sp>
        <p:sp>
          <p:nvSpPr>
            <p:cNvPr id="20" name="Line 12">
              <a:extLst>
                <a:ext uri="{FF2B5EF4-FFF2-40B4-BE49-F238E27FC236}">
                  <a16:creationId xmlns:a16="http://schemas.microsoft.com/office/drawing/2014/main" id="{4F80E398-C465-4149-B7CE-FC75911228F5}"/>
                </a:ext>
              </a:extLst>
            </p:cNvPr>
            <p:cNvSpPr>
              <a:spLocks noChangeShapeType="1"/>
            </p:cNvSpPr>
            <p:nvPr/>
          </p:nvSpPr>
          <p:spPr bwMode="auto">
            <a:xfrm flipH="1">
              <a:off x="4960727" y="5373216"/>
              <a:ext cx="734482" cy="0"/>
            </a:xfrm>
            <a:prstGeom prst="line">
              <a:avLst/>
            </a:prstGeom>
            <a:noFill/>
            <a:ln w="9525">
              <a:solidFill>
                <a:schemeClr val="tx1"/>
              </a:solidFill>
              <a:round/>
              <a:headEnd/>
              <a:tailEnd/>
            </a:ln>
          </p:spPr>
          <p:txBody>
            <a:bodyPr wrap="none" anchor="ctr"/>
            <a:lstStyle/>
            <a:p>
              <a:endParaRPr lang="en-GB" sz="1200"/>
            </a:p>
          </p:txBody>
        </p:sp>
      </p:gr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system design process</a:t>
            </a:r>
          </a:p>
        </p:txBody>
      </p:sp>
      <p:sp>
        <p:nvSpPr>
          <p:cNvPr id="8" name="Text Box 17"/>
          <p:cNvSpPr txBox="1">
            <a:spLocks noChangeArrowheads="1"/>
          </p:cNvSpPr>
          <p:nvPr/>
        </p:nvSpPr>
        <p:spPr bwMode="auto">
          <a:xfrm>
            <a:off x="3214678" y="1714488"/>
            <a:ext cx="2925763" cy="6429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Requirements collection and analysis</a:t>
            </a:r>
            <a:endParaRPr lang="en-GB" sz="1000" b="0" dirty="0">
              <a:latin typeface="Times New Roman" pitchFamily="18" charset="0"/>
            </a:endParaRPr>
          </a:p>
        </p:txBody>
      </p:sp>
      <p:sp>
        <p:nvSpPr>
          <p:cNvPr id="9" name="Text Box 18"/>
          <p:cNvSpPr txBox="1">
            <a:spLocks noChangeArrowheads="1"/>
          </p:cNvSpPr>
          <p:nvPr/>
        </p:nvSpPr>
        <p:spPr bwMode="auto">
          <a:xfrm>
            <a:off x="2143116" y="2857488"/>
            <a:ext cx="2500312" cy="7826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Develop  Conceptual Data Model</a:t>
            </a:r>
            <a:endParaRPr lang="en-GB" sz="1000" b="0" dirty="0">
              <a:latin typeface="Times New Roman" pitchFamily="18" charset="0"/>
            </a:endParaRPr>
          </a:p>
        </p:txBody>
      </p:sp>
      <p:sp>
        <p:nvSpPr>
          <p:cNvPr id="10" name="Text Box 19"/>
          <p:cNvSpPr txBox="1">
            <a:spLocks noChangeArrowheads="1"/>
          </p:cNvSpPr>
          <p:nvPr/>
        </p:nvSpPr>
        <p:spPr bwMode="auto">
          <a:xfrm>
            <a:off x="4857752" y="2857496"/>
            <a:ext cx="2571750" cy="785812"/>
          </a:xfrm>
          <a:prstGeom prst="rect">
            <a:avLst/>
          </a:prstGeom>
          <a:solidFill>
            <a:schemeClr val="accent1">
              <a:lumMod val="75000"/>
              <a:alpha val="50000"/>
            </a:schemeClr>
          </a:solidFill>
          <a:ln w="9525">
            <a:solidFill>
              <a:srgbClr val="000000"/>
            </a:solidFill>
            <a:miter lim="800000"/>
            <a:headEnd/>
            <a:tailEnd/>
          </a:ln>
        </p:spPr>
        <p:txBody>
          <a:bodyPr/>
          <a:lstStyle/>
          <a:p>
            <a:r>
              <a:rPr lang="en-GB" sz="1800" b="0" dirty="0">
                <a:latin typeface="Arial" pitchFamily="34" charset="0"/>
              </a:rPr>
              <a:t>Develop Logical Data Model &amp; Normalisation</a:t>
            </a:r>
            <a:endParaRPr lang="en-GB" sz="1000" b="0" dirty="0">
              <a:latin typeface="Times New Roman" pitchFamily="18" charset="0"/>
            </a:endParaRPr>
          </a:p>
        </p:txBody>
      </p:sp>
      <p:sp>
        <p:nvSpPr>
          <p:cNvPr id="11" name="Text Box 20"/>
          <p:cNvSpPr txBox="1">
            <a:spLocks noChangeArrowheads="1"/>
          </p:cNvSpPr>
          <p:nvPr/>
        </p:nvSpPr>
        <p:spPr bwMode="auto">
          <a:xfrm>
            <a:off x="3557578" y="4125900"/>
            <a:ext cx="2690813" cy="434975"/>
          </a:xfrm>
          <a:prstGeom prst="rect">
            <a:avLst/>
          </a:prstGeom>
          <a:solidFill>
            <a:schemeClr val="folHlink">
              <a:alpha val="50195"/>
            </a:schemeClr>
          </a:solidFill>
          <a:ln w="9525">
            <a:solidFill>
              <a:srgbClr val="000000"/>
            </a:solidFill>
            <a:miter lim="800000"/>
            <a:headEnd/>
            <a:tailEnd/>
          </a:ln>
        </p:spPr>
        <p:txBody>
          <a:bodyPr/>
          <a:lstStyle/>
          <a:p>
            <a:r>
              <a:rPr lang="en-GB" sz="1800" b="0">
                <a:latin typeface="Arial" pitchFamily="34" charset="0"/>
                <a:cs typeface="Arial" pitchFamily="34" charset="0"/>
              </a:rPr>
              <a:t>ERM Database Design</a:t>
            </a:r>
          </a:p>
        </p:txBody>
      </p:sp>
      <p:sp>
        <p:nvSpPr>
          <p:cNvPr id="12" name="Text Box 21"/>
          <p:cNvSpPr txBox="1">
            <a:spLocks noChangeArrowheads="1"/>
          </p:cNvSpPr>
          <p:nvPr/>
        </p:nvSpPr>
        <p:spPr bwMode="auto">
          <a:xfrm>
            <a:off x="3557578" y="5049825"/>
            <a:ext cx="2211388" cy="436563"/>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Physical Design</a:t>
            </a:r>
            <a:endParaRPr lang="en-GB" sz="1000" b="0">
              <a:latin typeface="Times New Roman" pitchFamily="18" charset="0"/>
            </a:endParaRPr>
          </a:p>
        </p:txBody>
      </p:sp>
      <p:sp>
        <p:nvSpPr>
          <p:cNvPr id="13" name="Text Box 22"/>
          <p:cNvSpPr txBox="1">
            <a:spLocks noChangeArrowheads="1"/>
          </p:cNvSpPr>
          <p:nvPr/>
        </p:nvSpPr>
        <p:spPr bwMode="auto">
          <a:xfrm>
            <a:off x="3557578" y="5922950"/>
            <a:ext cx="2211388" cy="434975"/>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Build Database</a:t>
            </a:r>
            <a:endParaRPr lang="en-GB" sz="1000" b="0">
              <a:latin typeface="Times New Roman" pitchFamily="18" charset="0"/>
            </a:endParaRPr>
          </a:p>
        </p:txBody>
      </p:sp>
      <p:sp>
        <p:nvSpPr>
          <p:cNvPr id="14" name="Line 27"/>
          <p:cNvSpPr>
            <a:spLocks noChangeShapeType="1"/>
          </p:cNvSpPr>
          <p:nvPr/>
        </p:nvSpPr>
        <p:spPr bwMode="auto">
          <a:xfrm flipH="1">
            <a:off x="4643428" y="2357425"/>
            <a:ext cx="0" cy="214313"/>
          </a:xfrm>
          <a:prstGeom prst="line">
            <a:avLst/>
          </a:prstGeom>
          <a:noFill/>
          <a:ln w="9525">
            <a:solidFill>
              <a:srgbClr val="000000"/>
            </a:solidFill>
            <a:round/>
            <a:headEnd/>
            <a:tailEnd/>
          </a:ln>
        </p:spPr>
        <p:txBody>
          <a:bodyPr/>
          <a:lstStyle/>
          <a:p>
            <a:endParaRPr lang="en-GB"/>
          </a:p>
        </p:txBody>
      </p:sp>
      <p:sp>
        <p:nvSpPr>
          <p:cNvPr id="15" name="Line 28"/>
          <p:cNvSpPr>
            <a:spLocks noChangeShapeType="1"/>
          </p:cNvSpPr>
          <p:nvPr/>
        </p:nvSpPr>
        <p:spPr bwMode="auto">
          <a:xfrm>
            <a:off x="4500553" y="2571738"/>
            <a:ext cx="1714500" cy="0"/>
          </a:xfrm>
          <a:prstGeom prst="line">
            <a:avLst/>
          </a:prstGeom>
          <a:noFill/>
          <a:ln w="9525">
            <a:solidFill>
              <a:srgbClr val="000000"/>
            </a:solidFill>
            <a:round/>
            <a:headEnd/>
            <a:tailEnd/>
          </a:ln>
        </p:spPr>
        <p:txBody>
          <a:bodyPr/>
          <a:lstStyle/>
          <a:p>
            <a:endParaRPr lang="en-GB"/>
          </a:p>
        </p:txBody>
      </p:sp>
      <p:sp>
        <p:nvSpPr>
          <p:cNvPr id="16" name="Line 29"/>
          <p:cNvSpPr>
            <a:spLocks noChangeShapeType="1"/>
          </p:cNvSpPr>
          <p:nvPr/>
        </p:nvSpPr>
        <p:spPr bwMode="auto">
          <a:xfrm flipH="1">
            <a:off x="3428991" y="2571738"/>
            <a:ext cx="1071562" cy="0"/>
          </a:xfrm>
          <a:prstGeom prst="line">
            <a:avLst/>
          </a:prstGeom>
          <a:noFill/>
          <a:ln w="9525">
            <a:solidFill>
              <a:srgbClr val="000000"/>
            </a:solidFill>
            <a:round/>
            <a:headEnd/>
            <a:tailEnd/>
          </a:ln>
        </p:spPr>
        <p:txBody>
          <a:bodyPr/>
          <a:lstStyle/>
          <a:p>
            <a:endParaRPr lang="en-GB"/>
          </a:p>
        </p:txBody>
      </p:sp>
      <p:sp>
        <p:nvSpPr>
          <p:cNvPr id="17" name="Line 30"/>
          <p:cNvSpPr>
            <a:spLocks noChangeShapeType="1"/>
          </p:cNvSpPr>
          <p:nvPr/>
        </p:nvSpPr>
        <p:spPr bwMode="auto">
          <a:xfrm>
            <a:off x="3428991" y="2571738"/>
            <a:ext cx="0" cy="258762"/>
          </a:xfrm>
          <a:prstGeom prst="line">
            <a:avLst/>
          </a:prstGeom>
          <a:noFill/>
          <a:ln w="9525">
            <a:solidFill>
              <a:srgbClr val="000000"/>
            </a:solidFill>
            <a:round/>
            <a:headEnd/>
            <a:tailEnd type="triangle" w="med" len="med"/>
          </a:ln>
        </p:spPr>
        <p:txBody>
          <a:bodyPr/>
          <a:lstStyle/>
          <a:p>
            <a:endParaRPr lang="en-GB"/>
          </a:p>
        </p:txBody>
      </p:sp>
      <p:sp>
        <p:nvSpPr>
          <p:cNvPr id="18" name="Line 31"/>
          <p:cNvSpPr>
            <a:spLocks noChangeShapeType="1"/>
          </p:cNvSpPr>
          <p:nvPr/>
        </p:nvSpPr>
        <p:spPr bwMode="auto">
          <a:xfrm>
            <a:off x="6215053" y="2571738"/>
            <a:ext cx="0" cy="258762"/>
          </a:xfrm>
          <a:prstGeom prst="line">
            <a:avLst/>
          </a:prstGeom>
          <a:noFill/>
          <a:ln w="9525">
            <a:solidFill>
              <a:srgbClr val="000000"/>
            </a:solidFill>
            <a:round/>
            <a:headEnd/>
            <a:tailEnd type="triangle" w="med" len="med"/>
          </a:ln>
        </p:spPr>
        <p:txBody>
          <a:bodyPr/>
          <a:lstStyle/>
          <a:p>
            <a:endParaRPr lang="en-GB"/>
          </a:p>
        </p:txBody>
      </p:sp>
      <p:sp>
        <p:nvSpPr>
          <p:cNvPr id="19" name="Line 32"/>
          <p:cNvSpPr>
            <a:spLocks noChangeShapeType="1"/>
          </p:cNvSpPr>
          <p:nvPr/>
        </p:nvSpPr>
        <p:spPr bwMode="auto">
          <a:xfrm>
            <a:off x="4489441" y="3852850"/>
            <a:ext cx="1647825" cy="0"/>
          </a:xfrm>
          <a:prstGeom prst="line">
            <a:avLst/>
          </a:prstGeom>
          <a:noFill/>
          <a:ln w="9525">
            <a:solidFill>
              <a:srgbClr val="000000"/>
            </a:solidFill>
            <a:round/>
            <a:headEnd type="triangle" w="med" len="med"/>
            <a:tailEnd/>
          </a:ln>
        </p:spPr>
        <p:txBody>
          <a:bodyPr/>
          <a:lstStyle/>
          <a:p>
            <a:endParaRPr lang="en-GB"/>
          </a:p>
        </p:txBody>
      </p:sp>
      <p:sp>
        <p:nvSpPr>
          <p:cNvPr id="20" name="Line 33"/>
          <p:cNvSpPr>
            <a:spLocks noChangeShapeType="1"/>
          </p:cNvSpPr>
          <p:nvPr/>
        </p:nvSpPr>
        <p:spPr bwMode="auto">
          <a:xfrm flipH="1">
            <a:off x="3362316" y="3852850"/>
            <a:ext cx="1127125" cy="0"/>
          </a:xfrm>
          <a:prstGeom prst="line">
            <a:avLst/>
          </a:prstGeom>
          <a:noFill/>
          <a:ln w="9525">
            <a:solidFill>
              <a:srgbClr val="000000"/>
            </a:solidFill>
            <a:round/>
            <a:headEnd/>
            <a:tailEnd type="triangle" w="med" len="med"/>
          </a:ln>
        </p:spPr>
        <p:txBody>
          <a:bodyPr/>
          <a:lstStyle/>
          <a:p>
            <a:endParaRPr lang="en-GB"/>
          </a:p>
        </p:txBody>
      </p:sp>
      <p:sp>
        <p:nvSpPr>
          <p:cNvPr id="21" name="Line 34"/>
          <p:cNvSpPr>
            <a:spLocks noChangeShapeType="1"/>
          </p:cNvSpPr>
          <p:nvPr/>
        </p:nvSpPr>
        <p:spPr bwMode="auto">
          <a:xfrm>
            <a:off x="3362316" y="3681400"/>
            <a:ext cx="0" cy="171450"/>
          </a:xfrm>
          <a:prstGeom prst="line">
            <a:avLst/>
          </a:prstGeom>
          <a:noFill/>
          <a:ln w="9525">
            <a:solidFill>
              <a:srgbClr val="000000"/>
            </a:solidFill>
            <a:round/>
            <a:headEnd/>
            <a:tailEnd/>
          </a:ln>
        </p:spPr>
        <p:txBody>
          <a:bodyPr/>
          <a:lstStyle/>
          <a:p>
            <a:endParaRPr lang="en-GB"/>
          </a:p>
        </p:txBody>
      </p:sp>
      <p:sp>
        <p:nvSpPr>
          <p:cNvPr id="22" name="Line 35"/>
          <p:cNvSpPr>
            <a:spLocks noChangeShapeType="1"/>
          </p:cNvSpPr>
          <p:nvPr/>
        </p:nvSpPr>
        <p:spPr bwMode="auto">
          <a:xfrm>
            <a:off x="6137266" y="3681400"/>
            <a:ext cx="0" cy="171450"/>
          </a:xfrm>
          <a:prstGeom prst="line">
            <a:avLst/>
          </a:prstGeom>
          <a:noFill/>
          <a:ln w="9525">
            <a:solidFill>
              <a:srgbClr val="000000"/>
            </a:solidFill>
            <a:round/>
            <a:headEnd/>
            <a:tailEnd type="triangle" w="med" len="med"/>
          </a:ln>
        </p:spPr>
        <p:txBody>
          <a:bodyPr/>
          <a:lstStyle/>
          <a:p>
            <a:endParaRPr lang="en-GB"/>
          </a:p>
        </p:txBody>
      </p:sp>
      <p:sp>
        <p:nvSpPr>
          <p:cNvPr id="23" name="Line 36"/>
          <p:cNvSpPr>
            <a:spLocks noChangeShapeType="1"/>
          </p:cNvSpPr>
          <p:nvPr/>
        </p:nvSpPr>
        <p:spPr bwMode="auto">
          <a:xfrm>
            <a:off x="4662478" y="3852850"/>
            <a:ext cx="0" cy="258763"/>
          </a:xfrm>
          <a:prstGeom prst="line">
            <a:avLst/>
          </a:prstGeom>
          <a:noFill/>
          <a:ln w="9525">
            <a:solidFill>
              <a:srgbClr val="000000"/>
            </a:solidFill>
            <a:round/>
            <a:headEnd/>
            <a:tailEnd type="triangle" w="med" len="med"/>
          </a:ln>
        </p:spPr>
        <p:txBody>
          <a:bodyPr/>
          <a:lstStyle/>
          <a:p>
            <a:endParaRPr lang="en-GB"/>
          </a:p>
        </p:txBody>
      </p:sp>
      <p:sp>
        <p:nvSpPr>
          <p:cNvPr id="24" name="Line 37"/>
          <p:cNvSpPr>
            <a:spLocks noChangeShapeType="1"/>
          </p:cNvSpPr>
          <p:nvPr/>
        </p:nvSpPr>
        <p:spPr bwMode="auto">
          <a:xfrm>
            <a:off x="4657716" y="4560875"/>
            <a:ext cx="4762" cy="465138"/>
          </a:xfrm>
          <a:prstGeom prst="line">
            <a:avLst/>
          </a:prstGeom>
          <a:noFill/>
          <a:ln w="9525">
            <a:solidFill>
              <a:srgbClr val="000000"/>
            </a:solidFill>
            <a:round/>
            <a:headEnd/>
            <a:tailEnd type="triangle" w="med" len="med"/>
          </a:ln>
        </p:spPr>
        <p:txBody>
          <a:bodyPr/>
          <a:lstStyle/>
          <a:p>
            <a:endParaRPr lang="en-GB"/>
          </a:p>
        </p:txBody>
      </p:sp>
      <p:sp>
        <p:nvSpPr>
          <p:cNvPr id="25" name="Line 38"/>
          <p:cNvSpPr>
            <a:spLocks noChangeShapeType="1"/>
          </p:cNvSpPr>
          <p:nvPr/>
        </p:nvSpPr>
        <p:spPr bwMode="auto">
          <a:xfrm>
            <a:off x="4662478" y="5456225"/>
            <a:ext cx="0" cy="428625"/>
          </a:xfrm>
          <a:prstGeom prst="line">
            <a:avLst/>
          </a:prstGeom>
          <a:noFill/>
          <a:ln w="9525">
            <a:solidFill>
              <a:srgbClr val="000000"/>
            </a:solidFill>
            <a:round/>
            <a:headEnd/>
            <a:tailEnd type="triangle" w="med" len="med"/>
          </a:ln>
        </p:spPr>
        <p:txBody>
          <a:bodyPr/>
          <a:lstStyle/>
          <a:p>
            <a:endParaRPr lang="en-GB"/>
          </a:p>
        </p:txBody>
      </p:sp>
      <p:sp>
        <p:nvSpPr>
          <p:cNvPr id="3" name="Footer Placeholder 2">
            <a:extLst>
              <a:ext uri="{FF2B5EF4-FFF2-40B4-BE49-F238E27FC236}">
                <a16:creationId xmlns:a16="http://schemas.microsoft.com/office/drawing/2014/main" id="{82320548-8EBA-4CD1-A9A9-FB6279B47D91}"/>
              </a:ext>
            </a:extLst>
          </p:cNvPr>
          <p:cNvSpPr>
            <a:spLocks noGrp="1"/>
          </p:cNvSpPr>
          <p:nvPr>
            <p:ph type="ftr" sz="quarter" idx="11"/>
          </p:nvPr>
        </p:nvSpPr>
        <p:spPr/>
        <p:txBody>
          <a:bodyPr/>
          <a:lstStyle/>
          <a:p>
            <a:pPr algn="l"/>
            <a:r>
              <a:rPr lang="en-GB"/>
              <a:t>Data Modelling, Management &amp; Governance</a:t>
            </a:r>
            <a:endParaRPr lang="en-US" dirty="0"/>
          </a:p>
        </p:txBody>
      </p:sp>
      <p:sp>
        <p:nvSpPr>
          <p:cNvPr id="4" name="Oval 3">
            <a:extLst>
              <a:ext uri="{FF2B5EF4-FFF2-40B4-BE49-F238E27FC236}">
                <a16:creationId xmlns:a16="http://schemas.microsoft.com/office/drawing/2014/main" id="{00C3B368-D337-A8CE-9614-B0365FB996B2}"/>
              </a:ext>
            </a:extLst>
          </p:cNvPr>
          <p:cNvSpPr/>
          <p:nvPr/>
        </p:nvSpPr>
        <p:spPr bwMode="auto">
          <a:xfrm rot="8123306">
            <a:off x="1821925" y="1614828"/>
            <a:ext cx="3858477" cy="2104017"/>
          </a:xfrm>
          <a:prstGeom prst="ellipse">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5" name="TextBox 4">
            <a:extLst>
              <a:ext uri="{FF2B5EF4-FFF2-40B4-BE49-F238E27FC236}">
                <a16:creationId xmlns:a16="http://schemas.microsoft.com/office/drawing/2014/main" id="{131EE3F8-585C-2E3B-507B-0FD056ABE7EE}"/>
              </a:ext>
            </a:extLst>
          </p:cNvPr>
          <p:cNvSpPr txBox="1"/>
          <p:nvPr/>
        </p:nvSpPr>
        <p:spPr>
          <a:xfrm>
            <a:off x="363896" y="1605069"/>
            <a:ext cx="2829621" cy="430887"/>
          </a:xfrm>
          <a:prstGeom prst="rect">
            <a:avLst/>
          </a:prstGeom>
          <a:noFill/>
        </p:spPr>
        <p:txBody>
          <a:bodyPr wrap="none" rtlCol="0">
            <a:spAutoFit/>
          </a:bodyPr>
          <a:lstStyle/>
          <a:p>
            <a:r>
              <a:rPr lang="en-GB" dirty="0"/>
              <a:t>Conceptual Design</a:t>
            </a:r>
          </a:p>
        </p:txBody>
      </p:sp>
      <p:sp>
        <p:nvSpPr>
          <p:cNvPr id="6" name="Oval 5">
            <a:extLst>
              <a:ext uri="{FF2B5EF4-FFF2-40B4-BE49-F238E27FC236}">
                <a16:creationId xmlns:a16="http://schemas.microsoft.com/office/drawing/2014/main" id="{881D1B76-7873-14EC-5E7E-2D640A204F5A}"/>
              </a:ext>
            </a:extLst>
          </p:cNvPr>
          <p:cNvSpPr/>
          <p:nvPr/>
        </p:nvSpPr>
        <p:spPr bwMode="auto">
          <a:xfrm rot="8123306">
            <a:off x="3978171" y="2548856"/>
            <a:ext cx="3858477" cy="2104017"/>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BBF5FBB1-C494-4B7B-8B82-53D0E2143A32}"/>
              </a:ext>
            </a:extLst>
          </p:cNvPr>
          <p:cNvSpPr txBox="1"/>
          <p:nvPr/>
        </p:nvSpPr>
        <p:spPr>
          <a:xfrm>
            <a:off x="6681266" y="4177316"/>
            <a:ext cx="2241319" cy="430887"/>
          </a:xfrm>
          <a:prstGeom prst="rect">
            <a:avLst/>
          </a:prstGeom>
          <a:noFill/>
        </p:spPr>
        <p:txBody>
          <a:bodyPr wrap="none" rtlCol="0">
            <a:spAutoFit/>
          </a:bodyPr>
          <a:lstStyle/>
          <a:p>
            <a:r>
              <a:rPr lang="en-GB" dirty="0"/>
              <a:t>Logical Design</a:t>
            </a:r>
          </a:p>
        </p:txBody>
      </p:sp>
      <p:sp>
        <p:nvSpPr>
          <p:cNvPr id="27" name="Oval 26">
            <a:extLst>
              <a:ext uri="{FF2B5EF4-FFF2-40B4-BE49-F238E27FC236}">
                <a16:creationId xmlns:a16="http://schemas.microsoft.com/office/drawing/2014/main" id="{9EBEA8F1-8B48-3F2E-F8FD-3BC49F7ECB76}"/>
              </a:ext>
            </a:extLst>
          </p:cNvPr>
          <p:cNvSpPr/>
          <p:nvPr/>
        </p:nvSpPr>
        <p:spPr bwMode="auto">
          <a:xfrm>
            <a:off x="2497045" y="4445068"/>
            <a:ext cx="3858477" cy="2104017"/>
          </a:xfrm>
          <a:prstGeom prst="ellipse">
            <a:avLst/>
          </a:prstGeom>
          <a:noFill/>
          <a:ln w="28575" cap="flat" cmpd="sng" algn="ctr">
            <a:solidFill>
              <a:srgbClr val="00206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8" name="TextBox 27">
            <a:extLst>
              <a:ext uri="{FF2B5EF4-FFF2-40B4-BE49-F238E27FC236}">
                <a16:creationId xmlns:a16="http://schemas.microsoft.com/office/drawing/2014/main" id="{DD27949E-655F-9E73-F792-1386AD2D5BA8}"/>
              </a:ext>
            </a:extLst>
          </p:cNvPr>
          <p:cNvSpPr txBox="1"/>
          <p:nvPr/>
        </p:nvSpPr>
        <p:spPr>
          <a:xfrm>
            <a:off x="248792" y="5559726"/>
            <a:ext cx="2401619" cy="430887"/>
          </a:xfrm>
          <a:prstGeom prst="rect">
            <a:avLst/>
          </a:prstGeom>
          <a:noFill/>
        </p:spPr>
        <p:txBody>
          <a:bodyPr wrap="none" rtlCol="0">
            <a:spAutoFit/>
          </a:bodyPr>
          <a:lstStyle/>
          <a:p>
            <a:r>
              <a:rPr lang="en-GB" dirty="0"/>
              <a:t>Physical Design</a:t>
            </a:r>
          </a:p>
        </p:txBody>
      </p:sp>
    </p:spTree>
    <p:extLst>
      <p:ext uri="{BB962C8B-B14F-4D97-AF65-F5344CB8AC3E}">
        <p14:creationId xmlns:p14="http://schemas.microsoft.com/office/powerpoint/2010/main" val="85576978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26" grpId="0"/>
      <p:bldP spid="27" grpId="0" animBg="1"/>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201156" y="569485"/>
            <a:ext cx="7662688" cy="584775"/>
          </a:xfrm>
          <a:prstGeom prst="rect">
            <a:avLst/>
          </a:prstGeom>
          <a:noFill/>
          <a:ln w="9525">
            <a:noFill/>
            <a:miter lim="800000"/>
            <a:headEnd/>
            <a:tailEnd/>
          </a:ln>
          <a:effectLst/>
        </p:spPr>
        <p:txBody>
          <a:bodyPr wrap="square">
            <a:spAutoFit/>
          </a:bodyPr>
          <a:lstStyle/>
          <a:p>
            <a:pPr>
              <a:spcBef>
                <a:spcPct val="50000"/>
              </a:spcBef>
            </a:pPr>
            <a:r>
              <a:rPr lang="en-GB" altLang="zh-CN" sz="3200" dirty="0">
                <a:ea typeface="宋体" pitchFamily="2" charset="-122"/>
              </a:rPr>
              <a:t>Some Examples of </a:t>
            </a:r>
            <a:r>
              <a:rPr lang="en-GB" sz="3200" dirty="0"/>
              <a:t>Cardinalities</a:t>
            </a:r>
            <a:r>
              <a:rPr lang="en-GB" altLang="zh-CN" sz="3200" dirty="0">
                <a:ea typeface="宋体" pitchFamily="2" charset="-122"/>
              </a:rPr>
              <a:t> </a:t>
            </a:r>
          </a:p>
        </p:txBody>
      </p:sp>
      <p:sp>
        <p:nvSpPr>
          <p:cNvPr id="75779" name="Text Box 3"/>
          <p:cNvSpPr txBox="1">
            <a:spLocks noChangeArrowheads="1"/>
          </p:cNvSpPr>
          <p:nvPr/>
        </p:nvSpPr>
        <p:spPr bwMode="auto">
          <a:xfrm>
            <a:off x="639762" y="1743372"/>
            <a:ext cx="6950075" cy="461665"/>
          </a:xfrm>
          <a:prstGeom prst="rect">
            <a:avLst/>
          </a:prstGeom>
          <a:noFill/>
          <a:ln w="9525">
            <a:noFill/>
            <a:miter lim="800000"/>
            <a:headEnd/>
            <a:tailEnd/>
          </a:ln>
          <a:effectLst/>
        </p:spPr>
        <p:txBody>
          <a:bodyPr>
            <a:spAutoFit/>
          </a:bodyPr>
          <a:lstStyle/>
          <a:p>
            <a:pPr>
              <a:spcBef>
                <a:spcPct val="50000"/>
              </a:spcBef>
            </a:pPr>
            <a:r>
              <a:rPr lang="en-GB" altLang="zh-CN" sz="2400" b="0" dirty="0">
                <a:ea typeface="宋体" pitchFamily="2" charset="-122"/>
              </a:rPr>
              <a:t>1. A blind person owns a guide dog</a:t>
            </a:r>
          </a:p>
        </p:txBody>
      </p:sp>
      <p:grpSp>
        <p:nvGrpSpPr>
          <p:cNvPr id="2" name="Group 40"/>
          <p:cNvGrpSpPr>
            <a:grpSpLocks/>
          </p:cNvGrpSpPr>
          <p:nvPr/>
        </p:nvGrpSpPr>
        <p:grpSpPr bwMode="auto">
          <a:xfrm>
            <a:off x="598488" y="2651125"/>
            <a:ext cx="7875587" cy="860425"/>
            <a:chOff x="377" y="1670"/>
            <a:chExt cx="4961" cy="542"/>
          </a:xfrm>
        </p:grpSpPr>
        <p:sp>
          <p:nvSpPr>
            <p:cNvPr id="75781" name="Rectangle 5"/>
            <p:cNvSpPr>
              <a:spLocks noChangeArrowheads="1"/>
            </p:cNvSpPr>
            <p:nvPr/>
          </p:nvSpPr>
          <p:spPr bwMode="auto">
            <a:xfrm>
              <a:off x="4036" y="1768"/>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Guide Dog</a:t>
              </a:r>
            </a:p>
          </p:txBody>
        </p:sp>
        <p:sp>
          <p:nvSpPr>
            <p:cNvPr id="75782" name="Rectangle 6"/>
            <p:cNvSpPr>
              <a:spLocks noChangeArrowheads="1"/>
            </p:cNvSpPr>
            <p:nvPr/>
          </p:nvSpPr>
          <p:spPr bwMode="auto">
            <a:xfrm>
              <a:off x="377" y="1768"/>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Blind Person</a:t>
              </a:r>
            </a:p>
          </p:txBody>
        </p:sp>
        <p:grpSp>
          <p:nvGrpSpPr>
            <p:cNvPr id="3" name="Group 37"/>
            <p:cNvGrpSpPr>
              <a:grpSpLocks/>
            </p:cNvGrpSpPr>
            <p:nvPr/>
          </p:nvGrpSpPr>
          <p:grpSpPr bwMode="auto">
            <a:xfrm>
              <a:off x="2142" y="1670"/>
              <a:ext cx="1417" cy="542"/>
              <a:chOff x="2142" y="1670"/>
              <a:chExt cx="1417" cy="542"/>
            </a:xfrm>
          </p:grpSpPr>
          <p:sp>
            <p:nvSpPr>
              <p:cNvPr id="75784" name="AutoShape 8"/>
              <p:cNvSpPr>
                <a:spLocks noChangeArrowheads="1"/>
              </p:cNvSpPr>
              <p:nvPr/>
            </p:nvSpPr>
            <p:spPr bwMode="auto">
              <a:xfrm>
                <a:off x="2142" y="1670"/>
                <a:ext cx="1417" cy="542"/>
              </a:xfrm>
              <a:prstGeom prst="flowChartDecision">
                <a:avLst/>
              </a:prstGeom>
              <a:solidFill>
                <a:schemeClr val="bg1"/>
              </a:solidFill>
              <a:ln w="25400">
                <a:solidFill>
                  <a:schemeClr val="tx1"/>
                </a:solidFill>
                <a:miter lim="800000"/>
                <a:headEnd/>
                <a:tailEnd/>
              </a:ln>
              <a:effectLst/>
            </p:spPr>
            <p:txBody>
              <a:bodyPr wrap="none" anchor="ctr"/>
              <a:lstStyle/>
              <a:p>
                <a:endParaRPr lang="en-GB"/>
              </a:p>
            </p:txBody>
          </p:sp>
          <p:sp>
            <p:nvSpPr>
              <p:cNvPr id="75787" name="Text Box 11"/>
              <p:cNvSpPr txBox="1">
                <a:spLocks noChangeArrowheads="1"/>
              </p:cNvSpPr>
              <p:nvPr/>
            </p:nvSpPr>
            <p:spPr bwMode="auto">
              <a:xfrm>
                <a:off x="2564" y="1815"/>
                <a:ext cx="599" cy="271"/>
              </a:xfrm>
              <a:prstGeom prst="rect">
                <a:avLst/>
              </a:prstGeom>
              <a:solidFill>
                <a:schemeClr val="bg1"/>
              </a:solidFill>
              <a:ln w="9525">
                <a:noFill/>
                <a:miter lim="800000"/>
                <a:headEnd/>
                <a:tailEnd/>
              </a:ln>
              <a:effectLst/>
            </p:spPr>
            <p:txBody>
              <a:bodyPr>
                <a:spAutoFit/>
              </a:bodyPr>
              <a:lstStyle/>
              <a:p>
                <a:pPr algn="ctr">
                  <a:spcBef>
                    <a:spcPct val="50000"/>
                  </a:spcBef>
                </a:pPr>
                <a:r>
                  <a:rPr lang="en-GB" altLang="zh-CN" b="0" dirty="0">
                    <a:ea typeface="宋体" pitchFamily="2" charset="-122"/>
                  </a:rPr>
                  <a:t>owns</a:t>
                </a:r>
              </a:p>
            </p:txBody>
          </p:sp>
        </p:grpSp>
        <p:sp>
          <p:nvSpPr>
            <p:cNvPr id="75792" name="Line 16"/>
            <p:cNvSpPr>
              <a:spLocks noChangeShapeType="1"/>
            </p:cNvSpPr>
            <p:nvPr/>
          </p:nvSpPr>
          <p:spPr bwMode="auto">
            <a:xfrm>
              <a:off x="1681" y="1941"/>
              <a:ext cx="472" cy="0"/>
            </a:xfrm>
            <a:prstGeom prst="line">
              <a:avLst/>
            </a:prstGeom>
            <a:noFill/>
            <a:ln w="31750">
              <a:solidFill>
                <a:schemeClr val="tx1"/>
              </a:solidFill>
              <a:round/>
              <a:headEnd/>
              <a:tailEnd/>
            </a:ln>
            <a:effectLst/>
          </p:spPr>
          <p:txBody>
            <a:bodyPr/>
            <a:lstStyle/>
            <a:p>
              <a:endParaRPr lang="en-GB"/>
            </a:p>
          </p:txBody>
        </p:sp>
        <p:sp>
          <p:nvSpPr>
            <p:cNvPr id="75793" name="Line 17"/>
            <p:cNvSpPr>
              <a:spLocks noChangeShapeType="1"/>
            </p:cNvSpPr>
            <p:nvPr/>
          </p:nvSpPr>
          <p:spPr bwMode="auto">
            <a:xfrm>
              <a:off x="3564" y="1938"/>
              <a:ext cx="472" cy="0"/>
            </a:xfrm>
            <a:prstGeom prst="line">
              <a:avLst/>
            </a:prstGeom>
            <a:noFill/>
            <a:ln w="31750">
              <a:solidFill>
                <a:schemeClr val="tx1"/>
              </a:solidFill>
              <a:round/>
              <a:headEnd/>
              <a:tailEnd/>
            </a:ln>
            <a:effectLst/>
          </p:spPr>
          <p:txBody>
            <a:bodyPr/>
            <a:lstStyle/>
            <a:p>
              <a:endParaRPr lang="en-GB"/>
            </a:p>
          </p:txBody>
        </p:sp>
      </p:grpSp>
      <p:grpSp>
        <p:nvGrpSpPr>
          <p:cNvPr id="4" name="Group 43"/>
          <p:cNvGrpSpPr>
            <a:grpSpLocks/>
          </p:cNvGrpSpPr>
          <p:nvPr/>
        </p:nvGrpSpPr>
        <p:grpSpPr bwMode="auto">
          <a:xfrm>
            <a:off x="550863" y="5272088"/>
            <a:ext cx="7875587" cy="860425"/>
            <a:chOff x="347" y="3321"/>
            <a:chExt cx="4961" cy="542"/>
          </a:xfrm>
        </p:grpSpPr>
        <p:sp>
          <p:nvSpPr>
            <p:cNvPr id="75799" name="Rectangle 23"/>
            <p:cNvSpPr>
              <a:spLocks noChangeArrowheads="1"/>
            </p:cNvSpPr>
            <p:nvPr/>
          </p:nvSpPr>
          <p:spPr bwMode="auto">
            <a:xfrm>
              <a:off x="4006" y="3419"/>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Patients</a:t>
              </a:r>
            </a:p>
          </p:txBody>
        </p:sp>
        <p:sp>
          <p:nvSpPr>
            <p:cNvPr id="75800" name="Rectangle 24"/>
            <p:cNvSpPr>
              <a:spLocks noChangeArrowheads="1"/>
            </p:cNvSpPr>
            <p:nvPr/>
          </p:nvSpPr>
          <p:spPr bwMode="auto">
            <a:xfrm>
              <a:off x="347" y="3419"/>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Doctor</a:t>
              </a:r>
            </a:p>
          </p:txBody>
        </p:sp>
        <p:grpSp>
          <p:nvGrpSpPr>
            <p:cNvPr id="5" name="Group 42"/>
            <p:cNvGrpSpPr>
              <a:grpSpLocks/>
            </p:cNvGrpSpPr>
            <p:nvPr/>
          </p:nvGrpSpPr>
          <p:grpSpPr bwMode="auto">
            <a:xfrm>
              <a:off x="2112" y="3321"/>
              <a:ext cx="1417" cy="542"/>
              <a:chOff x="2112" y="3321"/>
              <a:chExt cx="1417" cy="542"/>
            </a:xfrm>
          </p:grpSpPr>
          <p:sp>
            <p:nvSpPr>
              <p:cNvPr id="75802" name="AutoShape 26"/>
              <p:cNvSpPr>
                <a:spLocks noChangeArrowheads="1"/>
              </p:cNvSpPr>
              <p:nvPr/>
            </p:nvSpPr>
            <p:spPr bwMode="auto">
              <a:xfrm>
                <a:off x="2112" y="3321"/>
                <a:ext cx="1417" cy="542"/>
              </a:xfrm>
              <a:prstGeom prst="flowChartDecision">
                <a:avLst/>
              </a:prstGeom>
              <a:solidFill>
                <a:schemeClr val="bg1"/>
              </a:solidFill>
              <a:ln w="25400">
                <a:solidFill>
                  <a:schemeClr val="tx1"/>
                </a:solidFill>
                <a:miter lim="800000"/>
                <a:headEnd/>
                <a:tailEnd/>
              </a:ln>
              <a:effectLst/>
            </p:spPr>
            <p:txBody>
              <a:bodyPr wrap="none" anchor="ctr"/>
              <a:lstStyle/>
              <a:p>
                <a:endParaRPr lang="en-GB"/>
              </a:p>
            </p:txBody>
          </p:sp>
          <p:sp>
            <p:nvSpPr>
              <p:cNvPr id="75803" name="Text Box 27"/>
              <p:cNvSpPr txBox="1">
                <a:spLocks noChangeArrowheads="1"/>
              </p:cNvSpPr>
              <p:nvPr/>
            </p:nvSpPr>
            <p:spPr bwMode="auto">
              <a:xfrm>
                <a:off x="2533" y="3474"/>
                <a:ext cx="599" cy="271"/>
              </a:xfrm>
              <a:prstGeom prst="rect">
                <a:avLst/>
              </a:prstGeom>
              <a:noFill/>
              <a:ln w="9525">
                <a:noFill/>
                <a:miter lim="800000"/>
                <a:headEnd/>
                <a:tailEnd/>
              </a:ln>
              <a:effectLst/>
            </p:spPr>
            <p:txBody>
              <a:bodyPr>
                <a:spAutoFit/>
              </a:bodyPr>
              <a:lstStyle/>
              <a:p>
                <a:pPr>
                  <a:spcBef>
                    <a:spcPct val="50000"/>
                  </a:spcBef>
                </a:pPr>
                <a:r>
                  <a:rPr lang="en-GB" altLang="zh-CN" b="0" dirty="0">
                    <a:ea typeface="宋体" pitchFamily="2" charset="-122"/>
                  </a:rPr>
                  <a:t>treats</a:t>
                </a:r>
              </a:p>
            </p:txBody>
          </p:sp>
        </p:grpSp>
        <p:sp>
          <p:nvSpPr>
            <p:cNvPr id="75804" name="Line 28"/>
            <p:cNvSpPr>
              <a:spLocks noChangeShapeType="1"/>
            </p:cNvSpPr>
            <p:nvPr/>
          </p:nvSpPr>
          <p:spPr bwMode="auto">
            <a:xfrm>
              <a:off x="1651" y="3586"/>
              <a:ext cx="472" cy="0"/>
            </a:xfrm>
            <a:prstGeom prst="line">
              <a:avLst/>
            </a:prstGeom>
            <a:noFill/>
            <a:ln w="31750">
              <a:solidFill>
                <a:schemeClr val="tx1"/>
              </a:solidFill>
              <a:round/>
              <a:headEnd/>
              <a:tailEnd/>
            </a:ln>
            <a:effectLst/>
          </p:spPr>
          <p:txBody>
            <a:bodyPr/>
            <a:lstStyle/>
            <a:p>
              <a:endParaRPr lang="en-GB"/>
            </a:p>
          </p:txBody>
        </p:sp>
        <p:sp>
          <p:nvSpPr>
            <p:cNvPr id="75805" name="Line 29"/>
            <p:cNvSpPr>
              <a:spLocks noChangeShapeType="1"/>
            </p:cNvSpPr>
            <p:nvPr/>
          </p:nvSpPr>
          <p:spPr bwMode="auto">
            <a:xfrm>
              <a:off x="3545" y="3590"/>
              <a:ext cx="472" cy="0"/>
            </a:xfrm>
            <a:prstGeom prst="line">
              <a:avLst/>
            </a:prstGeom>
            <a:noFill/>
            <a:ln w="31750">
              <a:solidFill>
                <a:schemeClr val="tx1"/>
              </a:solidFill>
              <a:round/>
              <a:headEnd/>
              <a:tailEnd/>
            </a:ln>
            <a:effectLst/>
          </p:spPr>
          <p:txBody>
            <a:bodyPr/>
            <a:lstStyle/>
            <a:p>
              <a:endParaRPr lang="en-GB"/>
            </a:p>
          </p:txBody>
        </p:sp>
      </p:grpSp>
      <p:grpSp>
        <p:nvGrpSpPr>
          <p:cNvPr id="6" name="Group 30"/>
          <p:cNvGrpSpPr>
            <a:grpSpLocks/>
          </p:cNvGrpSpPr>
          <p:nvPr/>
        </p:nvGrpSpPr>
        <p:grpSpPr bwMode="auto">
          <a:xfrm>
            <a:off x="2743200" y="5180013"/>
            <a:ext cx="3552825" cy="538162"/>
            <a:chOff x="1809" y="1536"/>
            <a:chExt cx="2089" cy="126"/>
          </a:xfrm>
        </p:grpSpPr>
        <p:sp>
          <p:nvSpPr>
            <p:cNvPr id="75807" name="Text Box 31"/>
            <p:cNvSpPr txBox="1">
              <a:spLocks noChangeArrowheads="1"/>
            </p:cNvSpPr>
            <p:nvPr/>
          </p:nvSpPr>
          <p:spPr bwMode="auto">
            <a:xfrm>
              <a:off x="1809" y="1555"/>
              <a:ext cx="323" cy="107"/>
            </a:xfrm>
            <a:prstGeom prst="rect">
              <a:avLst/>
            </a:prstGeom>
            <a:noFill/>
            <a:ln w="9525">
              <a:noFill/>
              <a:miter lim="800000"/>
              <a:headEnd/>
              <a:tailEnd/>
            </a:ln>
            <a:effectLst/>
          </p:spPr>
          <p:txBody>
            <a:bodyPr>
              <a:spAutoFit/>
            </a:bodyPr>
            <a:lstStyle/>
            <a:p>
              <a:pPr>
                <a:spcBef>
                  <a:spcPct val="50000"/>
                </a:spcBef>
              </a:pPr>
              <a:r>
                <a:rPr lang="en-GB" altLang="zh-CN" sz="2400">
                  <a:ea typeface="宋体" pitchFamily="2" charset="-122"/>
                </a:rPr>
                <a:t>1</a:t>
              </a:r>
            </a:p>
          </p:txBody>
        </p:sp>
        <p:sp>
          <p:nvSpPr>
            <p:cNvPr id="75808" name="Text Box 32"/>
            <p:cNvSpPr txBox="1">
              <a:spLocks noChangeArrowheads="1"/>
            </p:cNvSpPr>
            <p:nvPr/>
          </p:nvSpPr>
          <p:spPr bwMode="auto">
            <a:xfrm>
              <a:off x="3575" y="1536"/>
              <a:ext cx="323" cy="108"/>
            </a:xfrm>
            <a:prstGeom prst="rect">
              <a:avLst/>
            </a:prstGeom>
            <a:noFill/>
            <a:ln w="9525">
              <a:noFill/>
              <a:miter lim="800000"/>
              <a:headEnd/>
              <a:tailEnd/>
            </a:ln>
            <a:effectLst/>
          </p:spPr>
          <p:txBody>
            <a:bodyPr>
              <a:spAutoFit/>
            </a:bodyPr>
            <a:lstStyle/>
            <a:p>
              <a:pPr>
                <a:spcBef>
                  <a:spcPct val="50000"/>
                </a:spcBef>
              </a:pPr>
              <a:r>
                <a:rPr lang="en-GB" altLang="zh-CN" sz="2400" dirty="0">
                  <a:ea typeface="宋体" pitchFamily="2" charset="-122"/>
                </a:rPr>
                <a:t>N</a:t>
              </a:r>
            </a:p>
          </p:txBody>
        </p:sp>
      </p:grpSp>
      <p:grpSp>
        <p:nvGrpSpPr>
          <p:cNvPr id="7" name="Group 33"/>
          <p:cNvGrpSpPr>
            <a:grpSpLocks/>
          </p:cNvGrpSpPr>
          <p:nvPr/>
        </p:nvGrpSpPr>
        <p:grpSpPr bwMode="auto">
          <a:xfrm>
            <a:off x="2749550" y="2590800"/>
            <a:ext cx="3717925" cy="487363"/>
            <a:chOff x="1809" y="1536"/>
            <a:chExt cx="2089" cy="307"/>
          </a:xfrm>
        </p:grpSpPr>
        <p:sp>
          <p:nvSpPr>
            <p:cNvPr id="75810" name="Text Box 34"/>
            <p:cNvSpPr txBox="1">
              <a:spLocks noChangeArrowheads="1"/>
            </p:cNvSpPr>
            <p:nvPr/>
          </p:nvSpPr>
          <p:spPr bwMode="auto">
            <a:xfrm>
              <a:off x="1809" y="1555"/>
              <a:ext cx="323" cy="288"/>
            </a:xfrm>
            <a:prstGeom prst="rect">
              <a:avLst/>
            </a:prstGeom>
            <a:noFill/>
            <a:ln w="9525">
              <a:noFill/>
              <a:miter lim="800000"/>
              <a:headEnd/>
              <a:tailEnd/>
            </a:ln>
            <a:effectLst/>
          </p:spPr>
          <p:txBody>
            <a:bodyPr>
              <a:spAutoFit/>
            </a:bodyPr>
            <a:lstStyle/>
            <a:p>
              <a:pPr>
                <a:spcBef>
                  <a:spcPct val="50000"/>
                </a:spcBef>
              </a:pPr>
              <a:r>
                <a:rPr lang="en-GB" altLang="zh-CN" sz="2400">
                  <a:ea typeface="宋体" pitchFamily="2" charset="-122"/>
                </a:rPr>
                <a:t>1</a:t>
              </a:r>
            </a:p>
          </p:txBody>
        </p:sp>
        <p:sp>
          <p:nvSpPr>
            <p:cNvPr id="75811" name="Text Box 35"/>
            <p:cNvSpPr txBox="1">
              <a:spLocks noChangeArrowheads="1"/>
            </p:cNvSpPr>
            <p:nvPr/>
          </p:nvSpPr>
          <p:spPr bwMode="auto">
            <a:xfrm>
              <a:off x="3575" y="1536"/>
              <a:ext cx="323" cy="288"/>
            </a:xfrm>
            <a:prstGeom prst="rect">
              <a:avLst/>
            </a:prstGeom>
            <a:noFill/>
            <a:ln w="9525">
              <a:noFill/>
              <a:miter lim="800000"/>
              <a:headEnd/>
              <a:tailEnd/>
            </a:ln>
            <a:effectLst/>
          </p:spPr>
          <p:txBody>
            <a:bodyPr>
              <a:spAutoFit/>
            </a:bodyPr>
            <a:lstStyle/>
            <a:p>
              <a:pPr>
                <a:spcBef>
                  <a:spcPct val="50000"/>
                </a:spcBef>
              </a:pPr>
              <a:r>
                <a:rPr lang="en-GB" altLang="zh-CN" sz="2400">
                  <a:ea typeface="宋体" pitchFamily="2" charset="-122"/>
                </a:rPr>
                <a:t>1</a:t>
              </a:r>
            </a:p>
          </p:txBody>
        </p:sp>
      </p:grpSp>
      <p:sp>
        <p:nvSpPr>
          <p:cNvPr id="75812" name="Text Box 36"/>
          <p:cNvSpPr txBox="1">
            <a:spLocks noChangeArrowheads="1"/>
          </p:cNvSpPr>
          <p:nvPr/>
        </p:nvSpPr>
        <p:spPr bwMode="auto">
          <a:xfrm>
            <a:off x="603250" y="4059238"/>
            <a:ext cx="7023100" cy="461665"/>
          </a:xfrm>
          <a:prstGeom prst="rect">
            <a:avLst/>
          </a:prstGeom>
          <a:noFill/>
          <a:ln w="9525">
            <a:noFill/>
            <a:miter lim="800000"/>
            <a:headEnd/>
            <a:tailEnd/>
          </a:ln>
          <a:effectLst/>
        </p:spPr>
        <p:txBody>
          <a:bodyPr>
            <a:spAutoFit/>
          </a:bodyPr>
          <a:lstStyle/>
          <a:p>
            <a:pPr>
              <a:spcBef>
                <a:spcPct val="50000"/>
              </a:spcBef>
            </a:pPr>
            <a:r>
              <a:rPr lang="en-GB" altLang="zh-CN" sz="2400" b="0" dirty="0">
                <a:ea typeface="宋体" pitchFamily="2" charset="-122"/>
              </a:rPr>
              <a:t>2.  A doctor treats many patients</a:t>
            </a:r>
          </a:p>
        </p:txBody>
      </p:sp>
      <p:sp>
        <p:nvSpPr>
          <p:cNvPr id="8" name="Footer Placeholder 7">
            <a:extLst>
              <a:ext uri="{FF2B5EF4-FFF2-40B4-BE49-F238E27FC236}">
                <a16:creationId xmlns:a16="http://schemas.microsoft.com/office/drawing/2014/main" id="{6CF4A4F3-FF14-4683-B337-CF4BFAA66700}"/>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dissolve">
                                      <p:cBhvr>
                                        <p:cTn id="7" dur="500"/>
                                        <p:tgtEl>
                                          <p:spTgt spid="7577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4*#ppt_w"/>
                                          </p:val>
                                        </p:tav>
                                        <p:tav tm="100000">
                                          <p:val>
                                            <p:strVal val="#ppt_w"/>
                                          </p:val>
                                        </p:tav>
                                      </p:tavLst>
                                    </p:anim>
                                    <p:anim calcmode="lin" valueType="num">
                                      <p:cBhvr>
                                        <p:cTn id="13"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ppt_w"/>
                                          </p:val>
                                        </p:tav>
                                        <p:tav tm="100000">
                                          <p:val>
                                            <p:strVal val="#ppt_w"/>
                                          </p:val>
                                        </p:tav>
                                      </p:tavLst>
                                    </p:anim>
                                    <p:anim calcmode="lin" valueType="num">
                                      <p:cBhvr>
                                        <p:cTn id="19"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5812"/>
                                        </p:tgtEl>
                                        <p:attrNameLst>
                                          <p:attrName>style.visibility</p:attrName>
                                        </p:attrNameLst>
                                      </p:cBhvr>
                                      <p:to>
                                        <p:strVal val="visible"/>
                                      </p:to>
                                    </p:set>
                                    <p:animEffect transition="in" filter="dissolve">
                                      <p:cBhvr>
                                        <p:cTn id="24" dur="500"/>
                                        <p:tgtEl>
                                          <p:spTgt spid="7581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3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strVal val="4*#ppt_w"/>
                                          </p:val>
                                        </p:tav>
                                        <p:tav tm="100000">
                                          <p:val>
                                            <p:strVal val="#ppt_w"/>
                                          </p:val>
                                        </p:tav>
                                      </p:tavLst>
                                    </p:anim>
                                    <p:anim calcmode="lin" valueType="num">
                                      <p:cBhvr>
                                        <p:cTn id="30"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4*#ppt_w"/>
                                          </p:val>
                                        </p:tav>
                                        <p:tav tm="100000">
                                          <p:val>
                                            <p:strVal val="#ppt_w"/>
                                          </p:val>
                                        </p:tav>
                                      </p:tavLst>
                                    </p:anim>
                                    <p:anim calcmode="lin" valueType="num">
                                      <p:cBhvr>
                                        <p:cTn id="36" dur="500" fill="hold"/>
                                        <p:tgtEl>
                                          <p:spTgt spid="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81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632075" y="422275"/>
            <a:ext cx="3878263" cy="579438"/>
          </a:xfrm>
          <a:prstGeom prst="rect">
            <a:avLst/>
          </a:prstGeom>
          <a:noFill/>
          <a:ln w="9525">
            <a:noFill/>
            <a:miter lim="800000"/>
            <a:headEnd/>
            <a:tailEnd/>
          </a:ln>
          <a:effectLst/>
        </p:spPr>
        <p:txBody>
          <a:bodyPr>
            <a:spAutoFit/>
          </a:bodyPr>
          <a:lstStyle/>
          <a:p>
            <a:pPr>
              <a:spcBef>
                <a:spcPct val="50000"/>
              </a:spcBef>
            </a:pPr>
            <a:r>
              <a:rPr lang="en-GB" altLang="zh-CN" sz="3200">
                <a:ea typeface="宋体" pitchFamily="2" charset="-122"/>
              </a:rPr>
              <a:t>Simple Examples</a:t>
            </a:r>
          </a:p>
        </p:txBody>
      </p:sp>
      <p:sp>
        <p:nvSpPr>
          <p:cNvPr id="76803" name="Text Box 3"/>
          <p:cNvSpPr txBox="1">
            <a:spLocks noChangeArrowheads="1"/>
          </p:cNvSpPr>
          <p:nvPr/>
        </p:nvSpPr>
        <p:spPr bwMode="auto">
          <a:xfrm>
            <a:off x="639763" y="1700213"/>
            <a:ext cx="6950075" cy="1160462"/>
          </a:xfrm>
          <a:prstGeom prst="rect">
            <a:avLst/>
          </a:prstGeom>
          <a:noFill/>
          <a:ln w="9525">
            <a:noFill/>
            <a:miter lim="800000"/>
            <a:headEnd/>
            <a:tailEnd/>
          </a:ln>
          <a:effectLst/>
        </p:spPr>
        <p:txBody>
          <a:bodyPr>
            <a:spAutoFit/>
          </a:bodyPr>
          <a:lstStyle/>
          <a:p>
            <a:pPr>
              <a:spcBef>
                <a:spcPct val="50000"/>
              </a:spcBef>
            </a:pPr>
            <a:r>
              <a:rPr lang="en-GB" altLang="zh-CN" sz="2800">
                <a:ea typeface="宋体" pitchFamily="2" charset="-122"/>
              </a:rPr>
              <a:t>3. A film may have many stars and</a:t>
            </a:r>
          </a:p>
          <a:p>
            <a:pPr>
              <a:spcBef>
                <a:spcPct val="50000"/>
              </a:spcBef>
            </a:pPr>
            <a:r>
              <a:rPr lang="en-GB" altLang="zh-CN" sz="2800">
                <a:ea typeface="宋体" pitchFamily="2" charset="-122"/>
              </a:rPr>
              <a:t>    each star may be in many films.</a:t>
            </a:r>
          </a:p>
        </p:txBody>
      </p:sp>
      <p:grpSp>
        <p:nvGrpSpPr>
          <p:cNvPr id="2" name="Group 29"/>
          <p:cNvGrpSpPr>
            <a:grpSpLocks/>
          </p:cNvGrpSpPr>
          <p:nvPr/>
        </p:nvGrpSpPr>
        <p:grpSpPr bwMode="auto">
          <a:xfrm>
            <a:off x="598488" y="3876675"/>
            <a:ext cx="7875587" cy="860425"/>
            <a:chOff x="377" y="2442"/>
            <a:chExt cx="4961" cy="542"/>
          </a:xfrm>
        </p:grpSpPr>
        <p:sp>
          <p:nvSpPr>
            <p:cNvPr id="76805" name="Rectangle 5"/>
            <p:cNvSpPr>
              <a:spLocks noChangeArrowheads="1"/>
            </p:cNvSpPr>
            <p:nvPr/>
          </p:nvSpPr>
          <p:spPr bwMode="auto">
            <a:xfrm>
              <a:off x="4036" y="2540"/>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Stars</a:t>
              </a:r>
            </a:p>
          </p:txBody>
        </p:sp>
        <p:sp>
          <p:nvSpPr>
            <p:cNvPr id="76806" name="Rectangle 6"/>
            <p:cNvSpPr>
              <a:spLocks noChangeArrowheads="1"/>
            </p:cNvSpPr>
            <p:nvPr/>
          </p:nvSpPr>
          <p:spPr bwMode="auto">
            <a:xfrm>
              <a:off x="377" y="2540"/>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Film</a:t>
              </a:r>
            </a:p>
          </p:txBody>
        </p:sp>
        <p:grpSp>
          <p:nvGrpSpPr>
            <p:cNvPr id="3" name="Group 27"/>
            <p:cNvGrpSpPr>
              <a:grpSpLocks/>
            </p:cNvGrpSpPr>
            <p:nvPr/>
          </p:nvGrpSpPr>
          <p:grpSpPr bwMode="auto">
            <a:xfrm>
              <a:off x="2146" y="2442"/>
              <a:ext cx="1417" cy="542"/>
              <a:chOff x="2142" y="2442"/>
              <a:chExt cx="1417" cy="542"/>
            </a:xfrm>
          </p:grpSpPr>
          <p:sp>
            <p:nvSpPr>
              <p:cNvPr id="76808" name="AutoShape 8"/>
              <p:cNvSpPr>
                <a:spLocks noChangeArrowheads="1"/>
              </p:cNvSpPr>
              <p:nvPr/>
            </p:nvSpPr>
            <p:spPr bwMode="auto">
              <a:xfrm>
                <a:off x="2142" y="2442"/>
                <a:ext cx="1417" cy="542"/>
              </a:xfrm>
              <a:prstGeom prst="flowChartDecision">
                <a:avLst/>
              </a:prstGeom>
              <a:solidFill>
                <a:schemeClr val="bg1"/>
              </a:solidFill>
              <a:ln w="25400">
                <a:solidFill>
                  <a:schemeClr val="tx1"/>
                </a:solidFill>
                <a:miter lim="800000"/>
                <a:headEnd/>
                <a:tailEnd/>
              </a:ln>
              <a:effectLst/>
            </p:spPr>
            <p:txBody>
              <a:bodyPr wrap="none" anchor="ctr"/>
              <a:lstStyle/>
              <a:p>
                <a:endParaRPr lang="en-GB"/>
              </a:p>
            </p:txBody>
          </p:sp>
          <p:sp>
            <p:nvSpPr>
              <p:cNvPr id="76809" name="Text Box 9"/>
              <p:cNvSpPr txBox="1">
                <a:spLocks noChangeArrowheads="1"/>
              </p:cNvSpPr>
              <p:nvPr/>
            </p:nvSpPr>
            <p:spPr bwMode="auto">
              <a:xfrm>
                <a:off x="2570" y="2590"/>
                <a:ext cx="599" cy="271"/>
              </a:xfrm>
              <a:prstGeom prst="rect">
                <a:avLst/>
              </a:prstGeom>
              <a:solidFill>
                <a:schemeClr val="bg1"/>
              </a:solidFill>
              <a:ln w="9525">
                <a:noFill/>
                <a:miter lim="800000"/>
                <a:headEnd/>
                <a:tailEnd/>
              </a:ln>
              <a:effectLst/>
            </p:spPr>
            <p:txBody>
              <a:bodyPr>
                <a:spAutoFit/>
              </a:bodyPr>
              <a:lstStyle/>
              <a:p>
                <a:pPr algn="ctr">
                  <a:spcBef>
                    <a:spcPct val="50000"/>
                  </a:spcBef>
                </a:pPr>
                <a:r>
                  <a:rPr lang="en-GB" altLang="zh-CN" b="0" dirty="0">
                    <a:ea typeface="宋体" pitchFamily="2" charset="-122"/>
                  </a:rPr>
                  <a:t>has</a:t>
                </a:r>
              </a:p>
            </p:txBody>
          </p:sp>
        </p:grpSp>
        <p:sp>
          <p:nvSpPr>
            <p:cNvPr id="76810" name="Line 10"/>
            <p:cNvSpPr>
              <a:spLocks noChangeShapeType="1"/>
            </p:cNvSpPr>
            <p:nvPr/>
          </p:nvSpPr>
          <p:spPr bwMode="auto">
            <a:xfrm>
              <a:off x="1685" y="2713"/>
              <a:ext cx="472" cy="0"/>
            </a:xfrm>
            <a:prstGeom prst="line">
              <a:avLst/>
            </a:prstGeom>
            <a:noFill/>
            <a:ln w="31750">
              <a:solidFill>
                <a:schemeClr val="tx1"/>
              </a:solidFill>
              <a:round/>
              <a:headEnd/>
              <a:tailEnd/>
            </a:ln>
            <a:effectLst/>
          </p:spPr>
          <p:txBody>
            <a:bodyPr/>
            <a:lstStyle/>
            <a:p>
              <a:endParaRPr lang="en-GB"/>
            </a:p>
          </p:txBody>
        </p:sp>
        <p:sp>
          <p:nvSpPr>
            <p:cNvPr id="76811" name="Line 11"/>
            <p:cNvSpPr>
              <a:spLocks noChangeShapeType="1"/>
            </p:cNvSpPr>
            <p:nvPr/>
          </p:nvSpPr>
          <p:spPr bwMode="auto">
            <a:xfrm>
              <a:off x="3568" y="2711"/>
              <a:ext cx="472" cy="0"/>
            </a:xfrm>
            <a:prstGeom prst="line">
              <a:avLst/>
            </a:prstGeom>
            <a:noFill/>
            <a:ln w="31750">
              <a:solidFill>
                <a:schemeClr val="tx1"/>
              </a:solidFill>
              <a:round/>
              <a:headEnd/>
              <a:tailEnd/>
            </a:ln>
            <a:effectLst/>
          </p:spPr>
          <p:txBody>
            <a:bodyPr/>
            <a:lstStyle/>
            <a:p>
              <a:endParaRPr lang="en-GB"/>
            </a:p>
          </p:txBody>
        </p:sp>
      </p:grpSp>
      <p:grpSp>
        <p:nvGrpSpPr>
          <p:cNvPr id="4" name="Group 23"/>
          <p:cNvGrpSpPr>
            <a:grpSpLocks/>
          </p:cNvGrpSpPr>
          <p:nvPr/>
        </p:nvGrpSpPr>
        <p:grpSpPr bwMode="auto">
          <a:xfrm>
            <a:off x="2806700" y="3790950"/>
            <a:ext cx="3717925" cy="487363"/>
            <a:chOff x="1809" y="1536"/>
            <a:chExt cx="2089" cy="307"/>
          </a:xfrm>
        </p:grpSpPr>
        <p:sp>
          <p:nvSpPr>
            <p:cNvPr id="76824" name="Text Box 24"/>
            <p:cNvSpPr txBox="1">
              <a:spLocks noChangeArrowheads="1"/>
            </p:cNvSpPr>
            <p:nvPr/>
          </p:nvSpPr>
          <p:spPr bwMode="auto">
            <a:xfrm>
              <a:off x="1809" y="1555"/>
              <a:ext cx="323" cy="288"/>
            </a:xfrm>
            <a:prstGeom prst="rect">
              <a:avLst/>
            </a:prstGeom>
            <a:noFill/>
            <a:ln w="9525">
              <a:noFill/>
              <a:miter lim="800000"/>
              <a:headEnd/>
              <a:tailEnd/>
            </a:ln>
            <a:effectLst/>
          </p:spPr>
          <p:txBody>
            <a:bodyPr>
              <a:spAutoFit/>
            </a:bodyPr>
            <a:lstStyle/>
            <a:p>
              <a:pPr>
                <a:spcBef>
                  <a:spcPct val="50000"/>
                </a:spcBef>
              </a:pPr>
              <a:r>
                <a:rPr lang="en-GB" altLang="zh-CN" sz="2400" dirty="0">
                  <a:ea typeface="宋体" pitchFamily="2" charset="-122"/>
                </a:rPr>
                <a:t>N</a:t>
              </a:r>
            </a:p>
          </p:txBody>
        </p:sp>
        <p:sp>
          <p:nvSpPr>
            <p:cNvPr id="76825" name="Text Box 25"/>
            <p:cNvSpPr txBox="1">
              <a:spLocks noChangeArrowheads="1"/>
            </p:cNvSpPr>
            <p:nvPr/>
          </p:nvSpPr>
          <p:spPr bwMode="auto">
            <a:xfrm>
              <a:off x="3575" y="1536"/>
              <a:ext cx="323" cy="288"/>
            </a:xfrm>
            <a:prstGeom prst="rect">
              <a:avLst/>
            </a:prstGeom>
            <a:noFill/>
            <a:ln w="9525">
              <a:noFill/>
              <a:miter lim="800000"/>
              <a:headEnd/>
              <a:tailEnd/>
            </a:ln>
            <a:effectLst/>
          </p:spPr>
          <p:txBody>
            <a:bodyPr>
              <a:spAutoFit/>
            </a:bodyPr>
            <a:lstStyle/>
            <a:p>
              <a:pPr>
                <a:spcBef>
                  <a:spcPct val="50000"/>
                </a:spcBef>
              </a:pPr>
              <a:r>
                <a:rPr lang="en-GB" altLang="zh-CN" sz="2400" dirty="0">
                  <a:ea typeface="宋体" pitchFamily="2" charset="-122"/>
                </a:rPr>
                <a:t>N</a:t>
              </a:r>
            </a:p>
          </p:txBody>
        </p:sp>
      </p:grpSp>
      <p:sp>
        <p:nvSpPr>
          <p:cNvPr id="5" name="Footer Placeholder 4">
            <a:extLst>
              <a:ext uri="{FF2B5EF4-FFF2-40B4-BE49-F238E27FC236}">
                <a16:creationId xmlns:a16="http://schemas.microsoft.com/office/drawing/2014/main" id="{614266F5-9D4E-4168-9D3C-4E53E7941A7F}"/>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ppt_w"/>
                                          </p:val>
                                        </p:tav>
                                        <p:tav tm="100000">
                                          <p:val>
                                            <p:strVal val="#ppt_w"/>
                                          </p:val>
                                        </p:tav>
                                      </p:tavLst>
                                    </p:anim>
                                    <p:anim calcmode="lin" valueType="num">
                                      <p:cBhvr>
                                        <p:cTn id="14" dur="500"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C903-6D9D-45C1-BDB8-C5137AF0E934}"/>
              </a:ext>
            </a:extLst>
          </p:cNvPr>
          <p:cNvSpPr>
            <a:spLocks noGrp="1"/>
          </p:cNvSpPr>
          <p:nvPr>
            <p:ph type="title"/>
          </p:nvPr>
        </p:nvSpPr>
        <p:spPr/>
        <p:txBody>
          <a:bodyPr/>
          <a:lstStyle/>
          <a:p>
            <a:r>
              <a:rPr lang="en-GB" cap="none" dirty="0"/>
              <a:t>ER Diagram - Notations</a:t>
            </a:r>
          </a:p>
        </p:txBody>
      </p:sp>
      <p:sp>
        <p:nvSpPr>
          <p:cNvPr id="3" name="Text Placeholder 2">
            <a:extLst>
              <a:ext uri="{FF2B5EF4-FFF2-40B4-BE49-F238E27FC236}">
                <a16:creationId xmlns:a16="http://schemas.microsoft.com/office/drawing/2014/main" id="{6FE31DFD-A55E-44E3-BC51-96FE243960FC}"/>
              </a:ext>
            </a:extLst>
          </p:cNvPr>
          <p:cNvSpPr>
            <a:spLocks noGrp="1"/>
          </p:cNvSpPr>
          <p:nvPr>
            <p:ph type="body" idx="1"/>
          </p:nvPr>
        </p:nvSpPr>
        <p:spPr/>
        <p:txBody>
          <a:bodyPr/>
          <a:lstStyle/>
          <a:p>
            <a:r>
              <a:rPr lang="en-GB" dirty="0"/>
              <a:t>2. ER Model representation</a:t>
            </a:r>
          </a:p>
        </p:txBody>
      </p:sp>
    </p:spTree>
    <p:extLst>
      <p:ext uri="{BB962C8B-B14F-4D97-AF65-F5344CB8AC3E}">
        <p14:creationId xmlns:p14="http://schemas.microsoft.com/office/powerpoint/2010/main" val="3021099503"/>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157-CC08-49DF-AECA-D2B6431E218F}"/>
              </a:ext>
            </a:extLst>
          </p:cNvPr>
          <p:cNvSpPr>
            <a:spLocks noGrp="1"/>
          </p:cNvSpPr>
          <p:nvPr>
            <p:ph type="title"/>
          </p:nvPr>
        </p:nvSpPr>
        <p:spPr/>
        <p:txBody>
          <a:bodyPr/>
          <a:lstStyle/>
          <a:p>
            <a:r>
              <a:rPr lang="en-GB" dirty="0"/>
              <a:t>Chen’s Notation</a:t>
            </a:r>
          </a:p>
        </p:txBody>
      </p:sp>
      <p:sp>
        <p:nvSpPr>
          <p:cNvPr id="3" name="Content Placeholder 2">
            <a:extLst>
              <a:ext uri="{FF2B5EF4-FFF2-40B4-BE49-F238E27FC236}">
                <a16:creationId xmlns:a16="http://schemas.microsoft.com/office/drawing/2014/main" id="{E2E336E9-B554-4024-A233-65B75E4638FA}"/>
              </a:ext>
            </a:extLst>
          </p:cNvPr>
          <p:cNvSpPr>
            <a:spLocks noGrp="1"/>
          </p:cNvSpPr>
          <p:nvPr>
            <p:ph idx="1"/>
          </p:nvPr>
        </p:nvSpPr>
        <p:spPr>
          <a:xfrm>
            <a:off x="464468" y="1425520"/>
            <a:ext cx="8215064" cy="3096344"/>
          </a:xfrm>
        </p:spPr>
        <p:txBody>
          <a:bodyPr/>
          <a:lstStyle/>
          <a:p>
            <a:r>
              <a:rPr lang="en-GB" dirty="0" err="1"/>
              <a:t>Dr.</a:t>
            </a:r>
            <a:r>
              <a:rPr lang="en-GB" dirty="0"/>
              <a:t> Peter Chen, then a professor at Massachusetts Institute of Technology, proposed a new entity-relationship model for database design in 1976. </a:t>
            </a:r>
          </a:p>
          <a:p>
            <a:r>
              <a:rPr lang="en-GB" dirty="0" err="1"/>
              <a:t>Dr.</a:t>
            </a:r>
            <a:r>
              <a:rPr lang="en-GB" dirty="0"/>
              <a:t> Chen’ notation (is very similar with the ER diagram)  is constructed using a more natural view of how the real world comprises entities and the relationships that exist with these identified entities.</a:t>
            </a:r>
          </a:p>
          <a:p>
            <a:r>
              <a:rPr lang="en-GB" dirty="0"/>
              <a:t>Major Design Elements</a:t>
            </a:r>
          </a:p>
        </p:txBody>
      </p:sp>
      <p:sp>
        <p:nvSpPr>
          <p:cNvPr id="4" name="Footer Placeholder 3">
            <a:extLst>
              <a:ext uri="{FF2B5EF4-FFF2-40B4-BE49-F238E27FC236}">
                <a16:creationId xmlns:a16="http://schemas.microsoft.com/office/drawing/2014/main" id="{DC71F3D1-4191-408D-B2D1-01DAD8C3FC23}"/>
              </a:ext>
            </a:extLst>
          </p:cNvPr>
          <p:cNvSpPr>
            <a:spLocks noGrp="1"/>
          </p:cNvSpPr>
          <p:nvPr>
            <p:ph type="ftr" sz="quarter" idx="11"/>
          </p:nvPr>
        </p:nvSpPr>
        <p:spPr/>
        <p:txBody>
          <a:bodyPr/>
          <a:lstStyle/>
          <a:p>
            <a:pPr algn="l"/>
            <a:r>
              <a:rPr lang="en-US"/>
              <a:t>Data Modelling, Management &amp; Governance</a:t>
            </a:r>
            <a:endParaRPr lang="en-US" dirty="0"/>
          </a:p>
        </p:txBody>
      </p:sp>
      <p:sp>
        <p:nvSpPr>
          <p:cNvPr id="12" name="Rectangle 11">
            <a:extLst>
              <a:ext uri="{FF2B5EF4-FFF2-40B4-BE49-F238E27FC236}">
                <a16:creationId xmlns:a16="http://schemas.microsoft.com/office/drawing/2014/main" id="{08720A58-D0CE-4DFD-893E-B7060E6E7A2C}"/>
              </a:ext>
            </a:extLst>
          </p:cNvPr>
          <p:cNvSpPr/>
          <p:nvPr/>
        </p:nvSpPr>
        <p:spPr bwMode="auto">
          <a:xfrm>
            <a:off x="1056246" y="5150273"/>
            <a:ext cx="1067482" cy="56441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3" name="TextBox 12">
            <a:extLst>
              <a:ext uri="{FF2B5EF4-FFF2-40B4-BE49-F238E27FC236}">
                <a16:creationId xmlns:a16="http://schemas.microsoft.com/office/drawing/2014/main" id="{DB71972B-9FE3-46CB-95C5-AE30FDC27EF0}"/>
              </a:ext>
            </a:extLst>
          </p:cNvPr>
          <p:cNvSpPr txBox="1"/>
          <p:nvPr/>
        </p:nvSpPr>
        <p:spPr>
          <a:xfrm>
            <a:off x="1253319" y="5252960"/>
            <a:ext cx="699230" cy="338554"/>
          </a:xfrm>
          <a:prstGeom prst="rect">
            <a:avLst/>
          </a:prstGeom>
          <a:noFill/>
        </p:spPr>
        <p:txBody>
          <a:bodyPr wrap="none" rtlCol="0">
            <a:spAutoFit/>
          </a:bodyPr>
          <a:lstStyle/>
          <a:p>
            <a:r>
              <a:rPr lang="en-GB" sz="1600" b="0" dirty="0"/>
              <a:t>Entity</a:t>
            </a:r>
          </a:p>
        </p:txBody>
      </p:sp>
      <p:sp>
        <p:nvSpPr>
          <p:cNvPr id="14" name="TextBox 13">
            <a:extLst>
              <a:ext uri="{FF2B5EF4-FFF2-40B4-BE49-F238E27FC236}">
                <a16:creationId xmlns:a16="http://schemas.microsoft.com/office/drawing/2014/main" id="{C6C8E214-1EC9-40AC-B0B7-DA976E17B8E2}"/>
              </a:ext>
            </a:extLst>
          </p:cNvPr>
          <p:cNvSpPr txBox="1"/>
          <p:nvPr/>
        </p:nvSpPr>
        <p:spPr>
          <a:xfrm>
            <a:off x="1217713" y="5912353"/>
            <a:ext cx="763158" cy="369332"/>
          </a:xfrm>
          <a:prstGeom prst="rect">
            <a:avLst/>
          </a:prstGeom>
          <a:noFill/>
        </p:spPr>
        <p:txBody>
          <a:bodyPr wrap="none" rtlCol="0">
            <a:spAutoFit/>
          </a:bodyPr>
          <a:lstStyle/>
          <a:p>
            <a:r>
              <a:rPr lang="en-GB" sz="1800" b="0" dirty="0"/>
              <a:t>Entity</a:t>
            </a:r>
          </a:p>
        </p:txBody>
      </p:sp>
      <p:sp>
        <p:nvSpPr>
          <p:cNvPr id="15" name="Oval 14">
            <a:extLst>
              <a:ext uri="{FF2B5EF4-FFF2-40B4-BE49-F238E27FC236}">
                <a16:creationId xmlns:a16="http://schemas.microsoft.com/office/drawing/2014/main" id="{FEF6B8E6-FB20-46CD-B18B-2D98FDD4BB88}"/>
              </a:ext>
            </a:extLst>
          </p:cNvPr>
          <p:cNvSpPr/>
          <p:nvPr/>
        </p:nvSpPr>
        <p:spPr bwMode="auto">
          <a:xfrm>
            <a:off x="3391914" y="5091995"/>
            <a:ext cx="1468118" cy="703150"/>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7B3BCC01-2094-4CA4-9EAB-D182953FDE74}"/>
              </a:ext>
            </a:extLst>
          </p:cNvPr>
          <p:cNvSpPr txBox="1"/>
          <p:nvPr/>
        </p:nvSpPr>
        <p:spPr>
          <a:xfrm>
            <a:off x="3628973" y="5235370"/>
            <a:ext cx="1064522" cy="369332"/>
          </a:xfrm>
          <a:prstGeom prst="rect">
            <a:avLst/>
          </a:prstGeom>
          <a:noFill/>
        </p:spPr>
        <p:txBody>
          <a:bodyPr wrap="none" rtlCol="0">
            <a:spAutoFit/>
          </a:bodyPr>
          <a:lstStyle/>
          <a:p>
            <a:r>
              <a:rPr lang="en-GB" sz="1800" b="0" dirty="0"/>
              <a:t>Attribute</a:t>
            </a:r>
          </a:p>
        </p:txBody>
      </p:sp>
      <p:sp>
        <p:nvSpPr>
          <p:cNvPr id="17" name="TextBox 16">
            <a:extLst>
              <a:ext uri="{FF2B5EF4-FFF2-40B4-BE49-F238E27FC236}">
                <a16:creationId xmlns:a16="http://schemas.microsoft.com/office/drawing/2014/main" id="{AE55162C-C994-4F9A-909A-1B90540E4E07}"/>
              </a:ext>
            </a:extLst>
          </p:cNvPr>
          <p:cNvSpPr txBox="1"/>
          <p:nvPr/>
        </p:nvSpPr>
        <p:spPr>
          <a:xfrm>
            <a:off x="3628975" y="5911811"/>
            <a:ext cx="1064522" cy="369332"/>
          </a:xfrm>
          <a:prstGeom prst="rect">
            <a:avLst/>
          </a:prstGeom>
          <a:noFill/>
        </p:spPr>
        <p:txBody>
          <a:bodyPr wrap="none" rtlCol="0">
            <a:spAutoFit/>
          </a:bodyPr>
          <a:lstStyle/>
          <a:p>
            <a:r>
              <a:rPr lang="en-GB" sz="1800" b="0" dirty="0"/>
              <a:t>Attribute</a:t>
            </a:r>
          </a:p>
        </p:txBody>
      </p:sp>
      <p:sp>
        <p:nvSpPr>
          <p:cNvPr id="18" name="Diamond 17">
            <a:extLst>
              <a:ext uri="{FF2B5EF4-FFF2-40B4-BE49-F238E27FC236}">
                <a16:creationId xmlns:a16="http://schemas.microsoft.com/office/drawing/2014/main" id="{A4CC7A78-1065-404D-9A6B-76D3F6DD77FE}"/>
              </a:ext>
            </a:extLst>
          </p:cNvPr>
          <p:cNvSpPr/>
          <p:nvPr/>
        </p:nvSpPr>
        <p:spPr bwMode="auto">
          <a:xfrm>
            <a:off x="6012160" y="4887729"/>
            <a:ext cx="2075594" cy="826957"/>
          </a:xfrm>
          <a:prstGeom prst="diamon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9" name="TextBox 18">
            <a:extLst>
              <a:ext uri="{FF2B5EF4-FFF2-40B4-BE49-F238E27FC236}">
                <a16:creationId xmlns:a16="http://schemas.microsoft.com/office/drawing/2014/main" id="{7727781A-4A3E-49C5-8BF0-46EB7666CC0C}"/>
              </a:ext>
            </a:extLst>
          </p:cNvPr>
          <p:cNvSpPr txBox="1"/>
          <p:nvPr/>
        </p:nvSpPr>
        <p:spPr>
          <a:xfrm>
            <a:off x="6460675" y="5864976"/>
            <a:ext cx="1414811" cy="369332"/>
          </a:xfrm>
          <a:prstGeom prst="rect">
            <a:avLst/>
          </a:prstGeom>
          <a:noFill/>
        </p:spPr>
        <p:txBody>
          <a:bodyPr wrap="none" rtlCol="0">
            <a:spAutoFit/>
          </a:bodyPr>
          <a:lstStyle/>
          <a:p>
            <a:r>
              <a:rPr lang="en-GB" sz="1800" b="0" dirty="0"/>
              <a:t>Relationship</a:t>
            </a:r>
          </a:p>
        </p:txBody>
      </p:sp>
      <p:sp>
        <p:nvSpPr>
          <p:cNvPr id="20" name="TextBox 19">
            <a:extLst>
              <a:ext uri="{FF2B5EF4-FFF2-40B4-BE49-F238E27FC236}">
                <a16:creationId xmlns:a16="http://schemas.microsoft.com/office/drawing/2014/main" id="{ADD54472-A1AB-4349-8EF2-019009A132F2}"/>
              </a:ext>
            </a:extLst>
          </p:cNvPr>
          <p:cNvSpPr txBox="1"/>
          <p:nvPr/>
        </p:nvSpPr>
        <p:spPr>
          <a:xfrm>
            <a:off x="6460675" y="5091995"/>
            <a:ext cx="1414811" cy="369332"/>
          </a:xfrm>
          <a:prstGeom prst="rect">
            <a:avLst/>
          </a:prstGeom>
          <a:noFill/>
        </p:spPr>
        <p:txBody>
          <a:bodyPr wrap="none" rtlCol="0">
            <a:spAutoFit/>
          </a:bodyPr>
          <a:lstStyle/>
          <a:p>
            <a:r>
              <a:rPr lang="en-GB" sz="1800" b="0" dirty="0"/>
              <a:t>Relationship</a:t>
            </a:r>
          </a:p>
        </p:txBody>
      </p:sp>
    </p:spTree>
    <p:extLst>
      <p:ext uri="{BB962C8B-B14F-4D97-AF65-F5344CB8AC3E}">
        <p14:creationId xmlns:p14="http://schemas.microsoft.com/office/powerpoint/2010/main" val="4183167767"/>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3347-C222-485D-9668-B7FD7DD1F3E1}"/>
              </a:ext>
            </a:extLst>
          </p:cNvPr>
          <p:cNvSpPr>
            <a:spLocks noGrp="1"/>
          </p:cNvSpPr>
          <p:nvPr>
            <p:ph type="title"/>
          </p:nvPr>
        </p:nvSpPr>
        <p:spPr/>
        <p:txBody>
          <a:bodyPr/>
          <a:lstStyle/>
          <a:p>
            <a:r>
              <a:rPr lang="en-GB" dirty="0"/>
              <a:t>Chen’s Notation of ER model</a:t>
            </a:r>
          </a:p>
        </p:txBody>
      </p:sp>
      <p:pic>
        <p:nvPicPr>
          <p:cNvPr id="5" name="Content Placeholder 4">
            <a:extLst>
              <a:ext uri="{FF2B5EF4-FFF2-40B4-BE49-F238E27FC236}">
                <a16:creationId xmlns:a16="http://schemas.microsoft.com/office/drawing/2014/main" id="{8F09CCA2-F35C-42FF-B7F1-87796405B8CB}"/>
              </a:ext>
            </a:extLst>
          </p:cNvPr>
          <p:cNvPicPr>
            <a:picLocks noGrp="1" noChangeAspect="1"/>
          </p:cNvPicPr>
          <p:nvPr>
            <p:ph idx="1"/>
          </p:nvPr>
        </p:nvPicPr>
        <p:blipFill>
          <a:blip r:embed="rId2"/>
          <a:stretch>
            <a:fillRect/>
          </a:stretch>
        </p:blipFill>
        <p:spPr>
          <a:xfrm>
            <a:off x="706722" y="1484784"/>
            <a:ext cx="7995358" cy="4679950"/>
          </a:xfrm>
          <a:prstGeom prst="rect">
            <a:avLst/>
          </a:prstGeom>
        </p:spPr>
      </p:pic>
      <p:sp>
        <p:nvSpPr>
          <p:cNvPr id="4" name="Footer Placeholder 3">
            <a:extLst>
              <a:ext uri="{FF2B5EF4-FFF2-40B4-BE49-F238E27FC236}">
                <a16:creationId xmlns:a16="http://schemas.microsoft.com/office/drawing/2014/main" id="{AACE6B92-D6B0-49AE-A93D-DD37078D8042}"/>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154189687"/>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ADF1-3E25-4771-9489-C9B7E720D13B}"/>
              </a:ext>
            </a:extLst>
          </p:cNvPr>
          <p:cNvSpPr>
            <a:spLocks noGrp="1"/>
          </p:cNvSpPr>
          <p:nvPr>
            <p:ph type="title"/>
          </p:nvPr>
        </p:nvSpPr>
        <p:spPr/>
        <p:txBody>
          <a:bodyPr/>
          <a:lstStyle/>
          <a:p>
            <a:r>
              <a:rPr lang="en-GB" dirty="0"/>
              <a:t>Participation Constraints</a:t>
            </a:r>
          </a:p>
        </p:txBody>
      </p:sp>
      <p:sp>
        <p:nvSpPr>
          <p:cNvPr id="3" name="Content Placeholder 2">
            <a:extLst>
              <a:ext uri="{FF2B5EF4-FFF2-40B4-BE49-F238E27FC236}">
                <a16:creationId xmlns:a16="http://schemas.microsoft.com/office/drawing/2014/main" id="{1C606134-693D-4F3F-A0F9-3272A43E5643}"/>
              </a:ext>
            </a:extLst>
          </p:cNvPr>
          <p:cNvSpPr>
            <a:spLocks noGrp="1"/>
          </p:cNvSpPr>
          <p:nvPr>
            <p:ph idx="1"/>
          </p:nvPr>
        </p:nvSpPr>
        <p:spPr>
          <a:xfrm>
            <a:off x="323528" y="1474310"/>
            <a:ext cx="8712967" cy="4680520"/>
          </a:xfrm>
        </p:spPr>
        <p:txBody>
          <a:bodyPr/>
          <a:lstStyle/>
          <a:p>
            <a:pPr marL="0" indent="0">
              <a:buNone/>
            </a:pPr>
            <a:r>
              <a:rPr lang="en-GB" sz="2400" b="0" i="0" dirty="0">
                <a:solidFill>
                  <a:schemeClr val="tx1"/>
                </a:solidFill>
                <a:effectLst/>
                <a:latin typeface="Roboto" panose="02000000000000000000" pitchFamily="2" charset="0"/>
              </a:rPr>
              <a:t>An entity set may participate in a relation either totally or partially.</a:t>
            </a:r>
          </a:p>
          <a:p>
            <a:pPr algn="l">
              <a:buFont typeface="Arial" panose="020B0604020202020204" pitchFamily="34" charset="0"/>
              <a:buChar char="•"/>
            </a:pPr>
            <a:r>
              <a:rPr lang="en-GB" sz="2000" b="1" i="0" dirty="0">
                <a:solidFill>
                  <a:srgbClr val="666666"/>
                </a:solidFill>
                <a:effectLst/>
                <a:latin typeface="Roboto" panose="02000000000000000000" pitchFamily="2" charset="0"/>
              </a:rPr>
              <a:t>Total participation </a:t>
            </a:r>
            <a:r>
              <a:rPr lang="en-GB" sz="2000" b="0" i="0" dirty="0">
                <a:solidFill>
                  <a:srgbClr val="666666"/>
                </a:solidFill>
                <a:effectLst/>
                <a:latin typeface="Roboto" panose="02000000000000000000" pitchFamily="2" charset="0"/>
              </a:rPr>
              <a:t>means that every entity in the set is involved in the relationship, e.g., each student must be guided by a professor (there are no students who are not guided by any professor). In the Chen notation, this kind of relation is depicted as a double line.</a:t>
            </a:r>
          </a:p>
          <a:p>
            <a:pPr algn="l">
              <a:buFont typeface="Arial" panose="020B0604020202020204" pitchFamily="34" charset="0"/>
              <a:buChar char="•"/>
            </a:pPr>
            <a:r>
              <a:rPr lang="en-GB" sz="2000" b="1" i="0" dirty="0">
                <a:solidFill>
                  <a:srgbClr val="666666"/>
                </a:solidFill>
                <a:effectLst/>
                <a:latin typeface="Roboto" panose="02000000000000000000" pitchFamily="2" charset="0"/>
              </a:rPr>
              <a:t>Partial participation </a:t>
            </a:r>
            <a:r>
              <a:rPr lang="en-GB" sz="2000" b="0" i="0" dirty="0">
                <a:solidFill>
                  <a:srgbClr val="666666"/>
                </a:solidFill>
                <a:effectLst/>
                <a:latin typeface="Roboto" panose="02000000000000000000" pitchFamily="2" charset="0"/>
              </a:rPr>
              <a:t>means that not all entities in the set are involved in the relationship, e.g., not every professor guides a student (there are professors who don’t). In the Chen notation, a partial participation is represented by a single line.</a:t>
            </a:r>
          </a:p>
          <a:p>
            <a:endParaRPr lang="en-GB" dirty="0">
              <a:solidFill>
                <a:schemeClr val="tx1"/>
              </a:solidFill>
            </a:endParaRPr>
          </a:p>
        </p:txBody>
      </p:sp>
      <p:sp>
        <p:nvSpPr>
          <p:cNvPr id="4" name="Footer Placeholder 3">
            <a:extLst>
              <a:ext uri="{FF2B5EF4-FFF2-40B4-BE49-F238E27FC236}">
                <a16:creationId xmlns:a16="http://schemas.microsoft.com/office/drawing/2014/main" id="{5F86E59B-0FD9-4B42-9AC7-8792E3BA0255}"/>
              </a:ext>
            </a:extLst>
          </p:cNvPr>
          <p:cNvSpPr>
            <a:spLocks noGrp="1"/>
          </p:cNvSpPr>
          <p:nvPr>
            <p:ph type="ftr" sz="quarter" idx="11"/>
          </p:nvPr>
        </p:nvSpPr>
        <p:spPr/>
        <p:txBody>
          <a:bodyPr/>
          <a:lstStyle/>
          <a:p>
            <a:pPr algn="l"/>
            <a:r>
              <a:rPr lang="en-GB"/>
              <a:t>Data Modelling, Management &amp; Governance</a:t>
            </a:r>
            <a:endParaRPr lang="en-US" dirty="0"/>
          </a:p>
        </p:txBody>
      </p:sp>
      <p:pic>
        <p:nvPicPr>
          <p:cNvPr id="5" name="Picture 4">
            <a:extLst>
              <a:ext uri="{FF2B5EF4-FFF2-40B4-BE49-F238E27FC236}">
                <a16:creationId xmlns:a16="http://schemas.microsoft.com/office/drawing/2014/main" id="{8009F286-6E92-4734-A826-DDBA953828F9}"/>
              </a:ext>
            </a:extLst>
          </p:cNvPr>
          <p:cNvPicPr>
            <a:picLocks noChangeAspect="1"/>
          </p:cNvPicPr>
          <p:nvPr/>
        </p:nvPicPr>
        <p:blipFill>
          <a:blip r:embed="rId2"/>
          <a:stretch>
            <a:fillRect/>
          </a:stretch>
        </p:blipFill>
        <p:spPr>
          <a:xfrm>
            <a:off x="2531753" y="4899627"/>
            <a:ext cx="4800577" cy="1409693"/>
          </a:xfrm>
          <a:prstGeom prst="rect">
            <a:avLst/>
          </a:prstGeom>
        </p:spPr>
      </p:pic>
    </p:spTree>
    <p:extLst>
      <p:ext uri="{BB962C8B-B14F-4D97-AF65-F5344CB8AC3E}">
        <p14:creationId xmlns:p14="http://schemas.microsoft.com/office/powerpoint/2010/main" val="2540571083"/>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B466-71FA-4FAE-B0A4-4E6BDEA32824}"/>
              </a:ext>
            </a:extLst>
          </p:cNvPr>
          <p:cNvSpPr>
            <a:spLocks noGrp="1"/>
          </p:cNvSpPr>
          <p:nvPr>
            <p:ph type="title"/>
          </p:nvPr>
        </p:nvSpPr>
        <p:spPr>
          <a:xfrm>
            <a:off x="1763688" y="870992"/>
            <a:ext cx="7010400" cy="685800"/>
          </a:xfrm>
        </p:spPr>
        <p:txBody>
          <a:bodyPr/>
          <a:lstStyle/>
          <a:p>
            <a:r>
              <a:rPr lang="en-GB" dirty="0"/>
              <a:t>Chen’s Notation Examples</a:t>
            </a:r>
            <a:br>
              <a:rPr lang="en-GB" dirty="0"/>
            </a:br>
            <a:r>
              <a:rPr lang="en-GB" sz="1600" dirty="0"/>
              <a:t>https://vertabelo.com/blog/chen-erd-notation/</a:t>
            </a:r>
            <a:br>
              <a:rPr lang="en-GB" sz="1600" dirty="0"/>
            </a:br>
            <a:endParaRPr lang="en-GB" dirty="0"/>
          </a:p>
        </p:txBody>
      </p:sp>
      <p:pic>
        <p:nvPicPr>
          <p:cNvPr id="5" name="Content Placeholder 4">
            <a:extLst>
              <a:ext uri="{FF2B5EF4-FFF2-40B4-BE49-F238E27FC236}">
                <a16:creationId xmlns:a16="http://schemas.microsoft.com/office/drawing/2014/main" id="{3DAA26AE-5CA7-4D45-B820-D6276AD9D399}"/>
              </a:ext>
            </a:extLst>
          </p:cNvPr>
          <p:cNvPicPr>
            <a:picLocks noGrp="1" noChangeAspect="1"/>
          </p:cNvPicPr>
          <p:nvPr>
            <p:ph idx="1"/>
          </p:nvPr>
        </p:nvPicPr>
        <p:blipFill>
          <a:blip r:embed="rId2"/>
          <a:stretch>
            <a:fillRect/>
          </a:stretch>
        </p:blipFill>
        <p:spPr>
          <a:xfrm>
            <a:off x="1763688" y="1916832"/>
            <a:ext cx="6000750" cy="3524250"/>
          </a:xfrm>
          <a:prstGeom prst="rect">
            <a:avLst/>
          </a:prstGeom>
        </p:spPr>
      </p:pic>
      <p:sp>
        <p:nvSpPr>
          <p:cNvPr id="4" name="Footer Placeholder 3">
            <a:extLst>
              <a:ext uri="{FF2B5EF4-FFF2-40B4-BE49-F238E27FC236}">
                <a16:creationId xmlns:a16="http://schemas.microsoft.com/office/drawing/2014/main" id="{4F8AB549-0BB3-40C8-8FB0-0C14F9EB8072}"/>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2568895524"/>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3347-C222-485D-9668-B7FD7DD1F3E1}"/>
              </a:ext>
            </a:extLst>
          </p:cNvPr>
          <p:cNvSpPr>
            <a:spLocks noGrp="1"/>
          </p:cNvSpPr>
          <p:nvPr>
            <p:ph type="title"/>
          </p:nvPr>
        </p:nvSpPr>
        <p:spPr/>
        <p:txBody>
          <a:bodyPr/>
          <a:lstStyle/>
          <a:p>
            <a:r>
              <a:rPr lang="en-GB" dirty="0"/>
              <a:t>Chen’s Notation Examples</a:t>
            </a:r>
          </a:p>
        </p:txBody>
      </p:sp>
      <p:sp>
        <p:nvSpPr>
          <p:cNvPr id="4" name="Footer Placeholder 3">
            <a:extLst>
              <a:ext uri="{FF2B5EF4-FFF2-40B4-BE49-F238E27FC236}">
                <a16:creationId xmlns:a16="http://schemas.microsoft.com/office/drawing/2014/main" id="{AACE6B92-D6B0-49AE-A93D-DD37078D8042}"/>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Content Placeholder 5">
            <a:extLst>
              <a:ext uri="{FF2B5EF4-FFF2-40B4-BE49-F238E27FC236}">
                <a16:creationId xmlns:a16="http://schemas.microsoft.com/office/drawing/2014/main" id="{98EC29FC-9CAF-4D80-A337-90CDD93852EF}"/>
              </a:ext>
            </a:extLst>
          </p:cNvPr>
          <p:cNvPicPr>
            <a:picLocks noGrp="1" noChangeAspect="1"/>
          </p:cNvPicPr>
          <p:nvPr>
            <p:ph idx="1"/>
          </p:nvPr>
        </p:nvPicPr>
        <p:blipFill>
          <a:blip r:embed="rId2"/>
          <a:stretch>
            <a:fillRect/>
          </a:stretch>
        </p:blipFill>
        <p:spPr>
          <a:xfrm>
            <a:off x="827584" y="1484784"/>
            <a:ext cx="7765403" cy="4679950"/>
          </a:xfrm>
          <a:prstGeom prst="rect">
            <a:avLst/>
          </a:prstGeom>
        </p:spPr>
      </p:pic>
    </p:spTree>
    <p:extLst>
      <p:ext uri="{BB962C8B-B14F-4D97-AF65-F5344CB8AC3E}">
        <p14:creationId xmlns:p14="http://schemas.microsoft.com/office/powerpoint/2010/main" val="2381410349"/>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1-University Database</a:t>
            </a:r>
            <a:endParaRPr lang="en-US" dirty="0"/>
          </a:p>
        </p:txBody>
      </p:sp>
      <p:sp>
        <p:nvSpPr>
          <p:cNvPr id="7" name="Content Placeholder 2"/>
          <p:cNvSpPr>
            <a:spLocks noGrp="1"/>
          </p:cNvSpPr>
          <p:nvPr>
            <p:ph idx="1"/>
          </p:nvPr>
        </p:nvSpPr>
        <p:spPr>
          <a:xfrm>
            <a:off x="500034" y="1556792"/>
            <a:ext cx="8110566" cy="4680520"/>
          </a:xfrm>
        </p:spPr>
        <p:txBody>
          <a:bodyPr>
            <a:normAutofit lnSpcReduction="10000"/>
          </a:bodyPr>
          <a:lstStyle/>
          <a:p>
            <a:pPr>
              <a:buNone/>
            </a:pPr>
            <a:r>
              <a:rPr lang="en-US" sz="2800" u="sng" dirty="0"/>
              <a:t>Problem Definition</a:t>
            </a:r>
            <a:r>
              <a:rPr lang="en-US" sz="2800" dirty="0"/>
              <a:t>:</a:t>
            </a:r>
          </a:p>
          <a:p>
            <a:r>
              <a:rPr lang="en-US" sz="2800" dirty="0"/>
              <a:t>A University is  made up of many Faculties/Schools.</a:t>
            </a:r>
          </a:p>
          <a:p>
            <a:r>
              <a:rPr lang="en-US" sz="2800" dirty="0"/>
              <a:t>The DEAN is the head of every Faculty/School.</a:t>
            </a:r>
          </a:p>
          <a:p>
            <a:r>
              <a:rPr lang="en-US" sz="2800" dirty="0"/>
              <a:t>The DEAN is PROFESSOR</a:t>
            </a:r>
          </a:p>
          <a:p>
            <a:r>
              <a:rPr lang="en-US" sz="2800" dirty="0"/>
              <a:t>Every Faculty is made up of several departments.</a:t>
            </a:r>
          </a:p>
          <a:p>
            <a:pPr lvl="1"/>
            <a:r>
              <a:rPr lang="en-US" sz="2400" dirty="0"/>
              <a:t>For example, the </a:t>
            </a:r>
            <a:r>
              <a:rPr lang="en-US" sz="2400" dirty="0" err="1"/>
              <a:t>UoB</a:t>
            </a:r>
            <a:r>
              <a:rPr lang="en-US" sz="2400" dirty="0"/>
              <a:t> is made of many Faculties and we belong to the Faculty of Creative Arts, Technology and Science (CATS). The Faculty of CATS is made up of CST,  Department of Science, Department of Journalism &amp; Communications,  Department of Performing Arts &amp; English ….just to name a few.</a:t>
            </a:r>
          </a:p>
          <a:p>
            <a:endParaRPr lang="en-US" sz="2800" dirty="0"/>
          </a:p>
          <a:p>
            <a:endParaRPr lang="en-GB" dirty="0"/>
          </a:p>
        </p:txBody>
      </p:sp>
      <p:sp>
        <p:nvSpPr>
          <p:cNvPr id="3" name="Footer Placeholder 2">
            <a:extLst>
              <a:ext uri="{FF2B5EF4-FFF2-40B4-BE49-F238E27FC236}">
                <a16:creationId xmlns:a16="http://schemas.microsoft.com/office/drawing/2014/main" id="{E3AA6209-95E6-4F99-847D-596CADE5913A}"/>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a:spLocks noChangeArrowheads="1"/>
          </p:cNvSpPr>
          <p:nvPr/>
        </p:nvSpPr>
        <p:spPr bwMode="auto">
          <a:xfrm>
            <a:off x="323528" y="1641229"/>
            <a:ext cx="1368128" cy="652350"/>
          </a:xfrm>
          <a:prstGeom prst="rect">
            <a:avLst/>
          </a:prstGeom>
          <a:solidFill>
            <a:srgbClr val="00B0F0"/>
          </a:solidFill>
          <a:ln w="9525">
            <a:solidFill>
              <a:schemeClr val="tx1"/>
            </a:solidFill>
            <a:miter lim="800000"/>
            <a:headEnd/>
            <a:tailEnd/>
          </a:ln>
          <a:effectLst/>
        </p:spPr>
        <p:txBody>
          <a:bodyPr wrap="none" anchor="ctr"/>
          <a:lstStyle/>
          <a:p>
            <a:r>
              <a:rPr lang="en-GB" sz="2000" dirty="0"/>
              <a:t>Professor</a:t>
            </a:r>
          </a:p>
        </p:txBody>
      </p:sp>
      <p:sp>
        <p:nvSpPr>
          <p:cNvPr id="41" name="Rectangle 40"/>
          <p:cNvSpPr>
            <a:spLocks noChangeArrowheads="1"/>
          </p:cNvSpPr>
          <p:nvPr/>
        </p:nvSpPr>
        <p:spPr bwMode="auto">
          <a:xfrm>
            <a:off x="3681500" y="1484784"/>
            <a:ext cx="1322547" cy="652350"/>
          </a:xfrm>
          <a:prstGeom prst="rect">
            <a:avLst/>
          </a:prstGeom>
          <a:solidFill>
            <a:srgbClr val="00B0F0"/>
          </a:solidFill>
          <a:ln w="9525">
            <a:solidFill>
              <a:schemeClr val="tx1"/>
            </a:solidFill>
            <a:miter lim="800000"/>
            <a:headEnd/>
            <a:tailEnd/>
          </a:ln>
          <a:effectLst/>
        </p:spPr>
        <p:txBody>
          <a:bodyPr wrap="none" anchor="ctr"/>
          <a:lstStyle/>
          <a:p>
            <a:r>
              <a:rPr lang="en-GB" dirty="0"/>
              <a:t>School</a:t>
            </a:r>
          </a:p>
        </p:txBody>
      </p:sp>
      <p:sp>
        <p:nvSpPr>
          <p:cNvPr id="42" name="Rectangle 41"/>
          <p:cNvSpPr>
            <a:spLocks noChangeArrowheads="1"/>
          </p:cNvSpPr>
          <p:nvPr/>
        </p:nvSpPr>
        <p:spPr bwMode="auto">
          <a:xfrm>
            <a:off x="6804248" y="1518295"/>
            <a:ext cx="1944216" cy="757107"/>
          </a:xfrm>
          <a:prstGeom prst="rect">
            <a:avLst/>
          </a:prstGeom>
          <a:solidFill>
            <a:srgbClr val="00B0F0"/>
          </a:solidFill>
          <a:ln w="9525">
            <a:solidFill>
              <a:schemeClr val="tx1"/>
            </a:solidFill>
            <a:miter lim="800000"/>
            <a:headEnd/>
            <a:tailEnd/>
          </a:ln>
          <a:effectLst/>
        </p:spPr>
        <p:txBody>
          <a:bodyPr wrap="none" anchor="ctr"/>
          <a:lstStyle/>
          <a:p>
            <a:r>
              <a:rPr lang="en-GB" dirty="0"/>
              <a:t>Department</a:t>
            </a:r>
          </a:p>
        </p:txBody>
      </p:sp>
      <p:sp>
        <p:nvSpPr>
          <p:cNvPr id="45" name="Text Box 18"/>
          <p:cNvSpPr txBox="1">
            <a:spLocks noChangeArrowheads="1"/>
          </p:cNvSpPr>
          <p:nvPr/>
        </p:nvSpPr>
        <p:spPr bwMode="auto">
          <a:xfrm>
            <a:off x="1158123" y="3382577"/>
            <a:ext cx="348060" cy="430887"/>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46" name="Text Box 19"/>
          <p:cNvSpPr txBox="1">
            <a:spLocks noChangeArrowheads="1"/>
          </p:cNvSpPr>
          <p:nvPr/>
        </p:nvSpPr>
        <p:spPr bwMode="auto">
          <a:xfrm>
            <a:off x="3734378" y="3346803"/>
            <a:ext cx="387593" cy="430887"/>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47" name="Text Box 20"/>
          <p:cNvSpPr txBox="1">
            <a:spLocks noChangeArrowheads="1"/>
          </p:cNvSpPr>
          <p:nvPr/>
        </p:nvSpPr>
        <p:spPr bwMode="auto">
          <a:xfrm>
            <a:off x="4968019" y="3318550"/>
            <a:ext cx="445078" cy="430887"/>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48" name="Text Box 21"/>
          <p:cNvSpPr txBox="1">
            <a:spLocks noChangeArrowheads="1"/>
          </p:cNvSpPr>
          <p:nvPr/>
        </p:nvSpPr>
        <p:spPr bwMode="auto">
          <a:xfrm>
            <a:off x="7174679" y="3346803"/>
            <a:ext cx="469366" cy="430887"/>
          </a:xfrm>
          <a:prstGeom prst="rect">
            <a:avLst/>
          </a:prstGeom>
          <a:noFill/>
          <a:ln w="9525">
            <a:noFill/>
            <a:miter lim="800000"/>
            <a:headEnd/>
            <a:tailEnd/>
          </a:ln>
          <a:effectLst/>
        </p:spPr>
        <p:txBody>
          <a:bodyPr wrap="square">
            <a:spAutoFit/>
          </a:bodyPr>
          <a:lstStyle/>
          <a:p>
            <a:pPr>
              <a:spcBef>
                <a:spcPct val="50000"/>
              </a:spcBef>
            </a:pPr>
            <a:r>
              <a:rPr lang="en-US" dirty="0"/>
              <a:t>M</a:t>
            </a:r>
          </a:p>
        </p:txBody>
      </p:sp>
      <p:sp>
        <p:nvSpPr>
          <p:cNvPr id="51" name="Flowchart: Decision 50"/>
          <p:cNvSpPr/>
          <p:nvPr/>
        </p:nvSpPr>
        <p:spPr>
          <a:xfrm>
            <a:off x="1979712" y="3732488"/>
            <a:ext cx="1975468" cy="1234034"/>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 DEAN of</a:t>
            </a:r>
          </a:p>
        </p:txBody>
      </p:sp>
      <p:cxnSp>
        <p:nvCxnSpPr>
          <p:cNvPr id="52" name="Straight Connector 51"/>
          <p:cNvCxnSpPr>
            <a:cxnSpLocks/>
            <a:stCxn id="51" idx="3"/>
            <a:endCxn id="41" idx="2"/>
          </p:cNvCxnSpPr>
          <p:nvPr/>
        </p:nvCxnSpPr>
        <p:spPr>
          <a:xfrm flipV="1">
            <a:off x="3955180" y="2137134"/>
            <a:ext cx="387594" cy="2212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a:stCxn id="40" idx="2"/>
            <a:endCxn id="51" idx="1"/>
          </p:cNvCxnSpPr>
          <p:nvPr/>
        </p:nvCxnSpPr>
        <p:spPr>
          <a:xfrm>
            <a:off x="1007592" y="2293579"/>
            <a:ext cx="972120" cy="2055926"/>
          </a:xfrm>
          <a:prstGeom prst="line">
            <a:avLst/>
          </a:prstGeom>
        </p:spPr>
        <p:style>
          <a:lnRef idx="1">
            <a:schemeClr val="accent1"/>
          </a:lnRef>
          <a:fillRef idx="0">
            <a:schemeClr val="accent1"/>
          </a:fillRef>
          <a:effectRef idx="0">
            <a:schemeClr val="accent1"/>
          </a:effectRef>
          <a:fontRef idx="minor">
            <a:schemeClr val="tx1"/>
          </a:fontRef>
        </p:style>
      </p:cxnSp>
      <p:sp>
        <p:nvSpPr>
          <p:cNvPr id="54" name="Flowchart: Decision 53"/>
          <p:cNvSpPr/>
          <p:nvPr/>
        </p:nvSpPr>
        <p:spPr>
          <a:xfrm>
            <a:off x="5188822" y="3720290"/>
            <a:ext cx="2401295" cy="1234034"/>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Operates</a:t>
            </a:r>
          </a:p>
        </p:txBody>
      </p:sp>
      <p:cxnSp>
        <p:nvCxnSpPr>
          <p:cNvPr id="55" name="Straight Connector 54"/>
          <p:cNvCxnSpPr>
            <a:cxnSpLocks/>
            <a:stCxn id="42" idx="2"/>
            <a:endCxn id="54" idx="3"/>
          </p:cNvCxnSpPr>
          <p:nvPr/>
        </p:nvCxnSpPr>
        <p:spPr>
          <a:xfrm flipH="1">
            <a:off x="7590117" y="2275402"/>
            <a:ext cx="186239" cy="2061905"/>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11E0CE3-7847-4EB4-92B4-3D0DD6EA0EF6}"/>
              </a:ext>
            </a:extLst>
          </p:cNvPr>
          <p:cNvSpPr>
            <a:spLocks noGrp="1"/>
          </p:cNvSpPr>
          <p:nvPr>
            <p:ph type="ftr" sz="quarter" idx="11"/>
          </p:nvPr>
        </p:nvSpPr>
        <p:spPr/>
        <p:txBody>
          <a:bodyPr/>
          <a:lstStyle/>
          <a:p>
            <a:pPr algn="l"/>
            <a:r>
              <a:rPr lang="en-GB"/>
              <a:t>Data Modelling, Management &amp; Governance</a:t>
            </a:r>
            <a:endParaRPr lang="en-US" dirty="0"/>
          </a:p>
        </p:txBody>
      </p:sp>
      <p:cxnSp>
        <p:nvCxnSpPr>
          <p:cNvPr id="24" name="Straight Connector 23">
            <a:extLst>
              <a:ext uri="{FF2B5EF4-FFF2-40B4-BE49-F238E27FC236}">
                <a16:creationId xmlns:a16="http://schemas.microsoft.com/office/drawing/2014/main" id="{573DDA7E-909F-42F1-B7AC-4E66DD0B64DB}"/>
              </a:ext>
            </a:extLst>
          </p:cNvPr>
          <p:cNvCxnSpPr>
            <a:cxnSpLocks/>
            <a:stCxn id="54" idx="1"/>
            <a:endCxn id="41" idx="2"/>
          </p:cNvCxnSpPr>
          <p:nvPr/>
        </p:nvCxnSpPr>
        <p:spPr>
          <a:xfrm flipH="1" flipV="1">
            <a:off x="4342774" y="2137134"/>
            <a:ext cx="846048" cy="220017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E311-14D3-6773-ECD5-1A2C80BCFD8C}"/>
              </a:ext>
            </a:extLst>
          </p:cNvPr>
          <p:cNvSpPr>
            <a:spLocks noGrp="1"/>
          </p:cNvSpPr>
          <p:nvPr>
            <p:ph type="title"/>
          </p:nvPr>
        </p:nvSpPr>
        <p:spPr/>
        <p:txBody>
          <a:bodyPr/>
          <a:lstStyle/>
          <a:p>
            <a:r>
              <a:rPr lang="en-GB" cap="none" dirty="0"/>
              <a:t>Data Modelling</a:t>
            </a:r>
          </a:p>
        </p:txBody>
      </p:sp>
      <p:sp>
        <p:nvSpPr>
          <p:cNvPr id="3" name="Text Placeholder 2">
            <a:extLst>
              <a:ext uri="{FF2B5EF4-FFF2-40B4-BE49-F238E27FC236}">
                <a16:creationId xmlns:a16="http://schemas.microsoft.com/office/drawing/2014/main" id="{F48E72D2-FBF3-B735-7457-37D0F561C186}"/>
              </a:ext>
            </a:extLst>
          </p:cNvPr>
          <p:cNvSpPr>
            <a:spLocks noGrp="1"/>
          </p:cNvSpPr>
          <p:nvPr>
            <p:ph type="body" idx="1"/>
          </p:nvPr>
        </p:nvSpPr>
        <p:spPr/>
        <p:txBody>
          <a:bodyPr/>
          <a:lstStyle/>
          <a:p>
            <a:r>
              <a:rPr lang="en-GB" dirty="0"/>
              <a:t>The core activity in a data system design</a:t>
            </a:r>
          </a:p>
        </p:txBody>
      </p:sp>
      <p:pic>
        <p:nvPicPr>
          <p:cNvPr id="4" name="Picture 3">
            <a:extLst>
              <a:ext uri="{FF2B5EF4-FFF2-40B4-BE49-F238E27FC236}">
                <a16:creationId xmlns:a16="http://schemas.microsoft.com/office/drawing/2014/main" id="{C0D7002B-BB2E-AB73-3ECD-AFD0974FC59B}"/>
              </a:ext>
            </a:extLst>
          </p:cNvPr>
          <p:cNvPicPr>
            <a:picLocks noChangeAspect="1"/>
          </p:cNvPicPr>
          <p:nvPr/>
        </p:nvPicPr>
        <p:blipFill>
          <a:blip r:embed="rId2"/>
          <a:stretch>
            <a:fillRect/>
          </a:stretch>
        </p:blipFill>
        <p:spPr>
          <a:xfrm>
            <a:off x="3491880" y="1412776"/>
            <a:ext cx="5133277" cy="2743438"/>
          </a:xfrm>
          <a:prstGeom prst="rect">
            <a:avLst/>
          </a:prstGeom>
        </p:spPr>
      </p:pic>
    </p:spTree>
    <p:extLst>
      <p:ext uri="{BB962C8B-B14F-4D97-AF65-F5344CB8AC3E}">
        <p14:creationId xmlns:p14="http://schemas.microsoft.com/office/powerpoint/2010/main" val="2948494366"/>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1556792"/>
            <a:ext cx="8839200" cy="4401205"/>
          </a:xfrm>
          <a:prstGeom prst="rect">
            <a:avLst/>
          </a:prstGeom>
        </p:spPr>
        <p:txBody>
          <a:bodyPr wrap="square">
            <a:spAutoFit/>
          </a:bodyPr>
          <a:lstStyle/>
          <a:p>
            <a:pPr algn="just"/>
            <a:r>
              <a:rPr lang="en-US" sz="2800" b="0" dirty="0">
                <a:solidFill>
                  <a:srgbClr val="003366"/>
                </a:solidFill>
                <a:latin typeface="+mn-lt"/>
              </a:rPr>
              <a:t>Each</a:t>
            </a:r>
            <a:r>
              <a:rPr lang="en-US" sz="2800" b="0" dirty="0"/>
              <a:t> DEPARTMENT </a:t>
            </a:r>
            <a:r>
              <a:rPr lang="en-US" sz="2800" b="0" dirty="0">
                <a:solidFill>
                  <a:srgbClr val="003366"/>
                </a:solidFill>
                <a:latin typeface="+mn-lt"/>
              </a:rPr>
              <a:t>has many </a:t>
            </a:r>
            <a:r>
              <a:rPr lang="en-US" sz="2800" b="0" dirty="0"/>
              <a:t>PROFESSORS </a:t>
            </a:r>
            <a:r>
              <a:rPr lang="en-US" sz="2800" b="0" dirty="0">
                <a:solidFill>
                  <a:srgbClr val="00B050"/>
                </a:solidFill>
              </a:rPr>
              <a:t>ASSIGNED</a:t>
            </a:r>
            <a:r>
              <a:rPr lang="en-US" sz="2800" b="0" dirty="0"/>
              <a:t> </a:t>
            </a:r>
            <a:r>
              <a:rPr lang="en-US" sz="2800" b="0" dirty="0">
                <a:solidFill>
                  <a:srgbClr val="003366"/>
                </a:solidFill>
                <a:latin typeface="+mn-lt"/>
              </a:rPr>
              <a:t>to it. </a:t>
            </a:r>
          </a:p>
          <a:p>
            <a:pPr algn="just"/>
            <a:endParaRPr lang="en-US" sz="2800" b="0" dirty="0"/>
          </a:p>
          <a:p>
            <a:pPr algn="just"/>
            <a:r>
              <a:rPr lang="en-US" sz="2800" b="0" dirty="0">
                <a:solidFill>
                  <a:srgbClr val="003366"/>
                </a:solidFill>
                <a:latin typeface="+mn-lt"/>
              </a:rPr>
              <a:t>One of those </a:t>
            </a:r>
            <a:r>
              <a:rPr lang="en-US" sz="2800" b="0" dirty="0"/>
              <a:t>PROFESSORS </a:t>
            </a:r>
            <a:r>
              <a:rPr lang="en-US" sz="2800" b="0" dirty="0">
                <a:solidFill>
                  <a:srgbClr val="00B050"/>
                </a:solidFill>
              </a:rPr>
              <a:t>HEADS </a:t>
            </a:r>
            <a:r>
              <a:rPr lang="en-US" sz="2800" b="0" dirty="0">
                <a:solidFill>
                  <a:srgbClr val="003366"/>
                </a:solidFill>
                <a:latin typeface="+mn-lt"/>
              </a:rPr>
              <a:t>the</a:t>
            </a:r>
            <a:r>
              <a:rPr lang="en-US" sz="2800" b="0" dirty="0"/>
              <a:t> DEPARTMENT.</a:t>
            </a:r>
          </a:p>
          <a:p>
            <a:pPr algn="just"/>
            <a:r>
              <a:rPr lang="en-US" sz="2800" b="0" dirty="0"/>
              <a:t> </a:t>
            </a:r>
          </a:p>
          <a:p>
            <a:r>
              <a:rPr lang="en-US" sz="2800" b="0" dirty="0">
                <a:solidFill>
                  <a:srgbClr val="003366"/>
                </a:solidFill>
                <a:latin typeface="+mn-lt"/>
              </a:rPr>
              <a:t>Only one of the </a:t>
            </a:r>
            <a:r>
              <a:rPr lang="en-US" sz="2800" b="0" dirty="0"/>
              <a:t>PROFESSORS </a:t>
            </a:r>
            <a:r>
              <a:rPr lang="en-US" sz="2800" b="0" dirty="0">
                <a:solidFill>
                  <a:srgbClr val="003366"/>
                </a:solidFill>
                <a:latin typeface="+mn-lt"/>
              </a:rPr>
              <a:t>can</a:t>
            </a:r>
            <a:r>
              <a:rPr lang="en-US" sz="2800" b="0" dirty="0"/>
              <a:t> </a:t>
            </a:r>
            <a:r>
              <a:rPr lang="en-US" sz="2800" b="0" dirty="0">
                <a:solidFill>
                  <a:srgbClr val="00B050"/>
                </a:solidFill>
              </a:rPr>
              <a:t>HEAD</a:t>
            </a:r>
            <a:r>
              <a:rPr lang="en-US" sz="2800" b="0" dirty="0"/>
              <a:t> </a:t>
            </a:r>
            <a:r>
              <a:rPr lang="en-US" sz="2800" b="0" dirty="0">
                <a:solidFill>
                  <a:srgbClr val="003366"/>
                </a:solidFill>
                <a:latin typeface="+mn-lt"/>
              </a:rPr>
              <a:t>the</a:t>
            </a:r>
            <a:r>
              <a:rPr lang="en-US" sz="2800" b="0" dirty="0"/>
              <a:t> DEPARTMENT </a:t>
            </a:r>
            <a:r>
              <a:rPr lang="en-US" sz="2800" b="0" dirty="0">
                <a:solidFill>
                  <a:srgbClr val="003366"/>
                </a:solidFill>
                <a:latin typeface="+mn-lt"/>
              </a:rPr>
              <a:t>to (s)he is assigned, and no </a:t>
            </a:r>
            <a:r>
              <a:rPr lang="en-US" sz="2800" b="0" dirty="0"/>
              <a:t>PROFESSOR </a:t>
            </a:r>
            <a:r>
              <a:rPr lang="en-US" sz="2800" b="0" dirty="0">
                <a:solidFill>
                  <a:srgbClr val="003366"/>
                </a:solidFill>
                <a:latin typeface="+mn-lt"/>
              </a:rPr>
              <a:t>is required to accept the chair position. Therefore, </a:t>
            </a:r>
            <a:r>
              <a:rPr lang="en-US" sz="2800" b="0" dirty="0"/>
              <a:t>DEPARTMENT </a:t>
            </a:r>
            <a:r>
              <a:rPr lang="en-US" sz="2800" b="0" dirty="0">
                <a:solidFill>
                  <a:srgbClr val="003366"/>
                </a:solidFill>
                <a:latin typeface="+mn-lt"/>
              </a:rPr>
              <a:t>is optional to </a:t>
            </a:r>
            <a:r>
              <a:rPr lang="en-US" sz="2800" b="0" dirty="0"/>
              <a:t>PROFESSOR </a:t>
            </a:r>
            <a:r>
              <a:rPr lang="en-US" sz="2800" b="0" dirty="0">
                <a:solidFill>
                  <a:srgbClr val="003366"/>
                </a:solidFill>
                <a:latin typeface="+mn-lt"/>
              </a:rPr>
              <a:t>in the </a:t>
            </a:r>
            <a:r>
              <a:rPr lang="en-US" sz="2800" b="0" dirty="0"/>
              <a:t>“</a:t>
            </a:r>
            <a:r>
              <a:rPr lang="en-US" sz="2800" b="0" dirty="0">
                <a:solidFill>
                  <a:srgbClr val="00B050"/>
                </a:solidFill>
              </a:rPr>
              <a:t>HEADS</a:t>
            </a:r>
            <a:r>
              <a:rPr lang="en-US" sz="2800" b="0" dirty="0"/>
              <a:t>” </a:t>
            </a:r>
            <a:r>
              <a:rPr lang="en-US" sz="2800" b="0" dirty="0">
                <a:solidFill>
                  <a:srgbClr val="003366"/>
                </a:solidFill>
                <a:latin typeface="+mn-lt"/>
              </a:rPr>
              <a:t>relationship.</a:t>
            </a:r>
          </a:p>
        </p:txBody>
      </p:sp>
      <p:sp>
        <p:nvSpPr>
          <p:cNvPr id="2" name="Footer Placeholder 1">
            <a:extLst>
              <a:ext uri="{FF2B5EF4-FFF2-40B4-BE49-F238E27FC236}">
                <a16:creationId xmlns:a16="http://schemas.microsoft.com/office/drawing/2014/main" id="{91148056-71D1-4782-B4CD-D763EB965303}"/>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838200" y="2590800"/>
            <a:ext cx="1295400" cy="685800"/>
          </a:xfrm>
          <a:prstGeom prst="rect">
            <a:avLst/>
          </a:prstGeom>
          <a:solidFill>
            <a:srgbClr val="00B0F0"/>
          </a:solidFill>
          <a:ln w="9525">
            <a:solidFill>
              <a:schemeClr val="tx1"/>
            </a:solidFill>
            <a:miter lim="800000"/>
            <a:headEnd/>
            <a:tailEnd/>
          </a:ln>
          <a:effectLst/>
        </p:spPr>
        <p:txBody>
          <a:bodyPr wrap="none" anchor="ctr"/>
          <a:lstStyle/>
          <a:p>
            <a:r>
              <a:rPr lang="en-GB" sz="1800" dirty="0"/>
              <a:t>Professor</a:t>
            </a:r>
          </a:p>
        </p:txBody>
      </p:sp>
      <p:sp>
        <p:nvSpPr>
          <p:cNvPr id="7" name="Rectangle 6"/>
          <p:cNvSpPr>
            <a:spLocks noChangeArrowheads="1"/>
          </p:cNvSpPr>
          <p:nvPr/>
        </p:nvSpPr>
        <p:spPr bwMode="auto">
          <a:xfrm>
            <a:off x="6400800" y="2514600"/>
            <a:ext cx="1824046" cy="762000"/>
          </a:xfrm>
          <a:prstGeom prst="rect">
            <a:avLst/>
          </a:prstGeom>
          <a:solidFill>
            <a:srgbClr val="00B0F0"/>
          </a:solidFill>
          <a:ln w="9525">
            <a:solidFill>
              <a:schemeClr val="tx1"/>
            </a:solidFill>
            <a:miter lim="800000"/>
            <a:headEnd/>
            <a:tailEnd/>
          </a:ln>
          <a:effectLst/>
        </p:spPr>
        <p:txBody>
          <a:bodyPr wrap="none" anchor="ctr"/>
          <a:lstStyle/>
          <a:p>
            <a:r>
              <a:rPr lang="en-GB" sz="1800" dirty="0"/>
              <a:t>Department</a:t>
            </a:r>
          </a:p>
        </p:txBody>
      </p:sp>
      <p:sp>
        <p:nvSpPr>
          <p:cNvPr id="8" name="Rectangle 7"/>
          <p:cNvSpPr>
            <a:spLocks noChangeArrowheads="1"/>
          </p:cNvSpPr>
          <p:nvPr/>
        </p:nvSpPr>
        <p:spPr bwMode="auto">
          <a:xfrm>
            <a:off x="6477000" y="5029200"/>
            <a:ext cx="1824046" cy="685800"/>
          </a:xfrm>
          <a:prstGeom prst="rect">
            <a:avLst/>
          </a:prstGeom>
          <a:solidFill>
            <a:srgbClr val="00B0F0"/>
          </a:solidFill>
          <a:ln w="9525">
            <a:solidFill>
              <a:schemeClr val="tx1"/>
            </a:solidFill>
            <a:miter lim="800000"/>
            <a:headEnd/>
            <a:tailEnd/>
          </a:ln>
          <a:effectLst/>
        </p:spPr>
        <p:txBody>
          <a:bodyPr wrap="none" anchor="ctr"/>
          <a:lstStyle/>
          <a:p>
            <a:r>
              <a:rPr lang="en-GB" sz="1800" dirty="0"/>
              <a:t>Department</a:t>
            </a:r>
          </a:p>
        </p:txBody>
      </p:sp>
      <p:sp>
        <p:nvSpPr>
          <p:cNvPr id="9" name="Text Box 18"/>
          <p:cNvSpPr txBox="1">
            <a:spLocks noChangeArrowheads="1"/>
          </p:cNvSpPr>
          <p:nvPr/>
        </p:nvSpPr>
        <p:spPr bwMode="auto">
          <a:xfrm>
            <a:off x="2209800" y="2438400"/>
            <a:ext cx="457200" cy="369332"/>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10" name="Text Box 19"/>
          <p:cNvSpPr txBox="1">
            <a:spLocks noChangeArrowheads="1"/>
          </p:cNvSpPr>
          <p:nvPr/>
        </p:nvSpPr>
        <p:spPr bwMode="auto">
          <a:xfrm>
            <a:off x="6092227" y="2494002"/>
            <a:ext cx="304800" cy="369332"/>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12" name="Text Box 21"/>
          <p:cNvSpPr txBox="1">
            <a:spLocks noChangeArrowheads="1"/>
          </p:cNvSpPr>
          <p:nvPr/>
        </p:nvSpPr>
        <p:spPr bwMode="auto">
          <a:xfrm>
            <a:off x="5954905" y="5421868"/>
            <a:ext cx="457200" cy="369332"/>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3" name="Flowchart: Decision 12"/>
          <p:cNvSpPr/>
          <p:nvPr/>
        </p:nvSpPr>
        <p:spPr>
          <a:xfrm>
            <a:off x="3357554" y="2514600"/>
            <a:ext cx="1824046"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t>ASSIGNED</a:t>
            </a:r>
          </a:p>
        </p:txBody>
      </p:sp>
      <p:cxnSp>
        <p:nvCxnSpPr>
          <p:cNvPr id="14" name="Straight Connector 13"/>
          <p:cNvCxnSpPr>
            <a:cxnSpLocks/>
            <a:stCxn id="13" idx="3"/>
            <a:endCxn id="7" idx="1"/>
          </p:cNvCxnSpPr>
          <p:nvPr/>
        </p:nvCxnSpPr>
        <p:spPr>
          <a:xfrm flipV="1">
            <a:off x="5181600" y="2895600"/>
            <a:ext cx="1219200" cy="381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13" idx="1"/>
          </p:cNvCxnSpPr>
          <p:nvPr/>
        </p:nvCxnSpPr>
        <p:spPr>
          <a:xfrm>
            <a:off x="2133600" y="2933700"/>
            <a:ext cx="1223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Flowchart: Decision 15"/>
          <p:cNvSpPr/>
          <p:nvPr/>
        </p:nvSpPr>
        <p:spPr>
          <a:xfrm>
            <a:off x="3505200" y="4914900"/>
            <a:ext cx="16764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HEADS</a:t>
            </a:r>
          </a:p>
        </p:txBody>
      </p:sp>
      <p:cxnSp>
        <p:nvCxnSpPr>
          <p:cNvPr id="17" name="Straight Connector 16"/>
          <p:cNvCxnSpPr/>
          <p:nvPr/>
        </p:nvCxnSpPr>
        <p:spPr>
          <a:xfrm>
            <a:off x="5181600" y="5334000"/>
            <a:ext cx="12954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8" name="Rectangle 2"/>
          <p:cNvSpPr>
            <a:spLocks noChangeArrowheads="1"/>
          </p:cNvSpPr>
          <p:nvPr/>
        </p:nvSpPr>
        <p:spPr bwMode="auto">
          <a:xfrm>
            <a:off x="838200" y="5029200"/>
            <a:ext cx="1295400" cy="685800"/>
          </a:xfrm>
          <a:prstGeom prst="rect">
            <a:avLst/>
          </a:prstGeom>
          <a:solidFill>
            <a:srgbClr val="00B0F0"/>
          </a:solidFill>
          <a:ln w="9525">
            <a:solidFill>
              <a:schemeClr val="tx1"/>
            </a:solidFill>
            <a:miter lim="800000"/>
            <a:headEnd/>
            <a:tailEnd/>
          </a:ln>
          <a:effectLst/>
        </p:spPr>
        <p:txBody>
          <a:bodyPr wrap="none" anchor="ctr"/>
          <a:lstStyle/>
          <a:p>
            <a:r>
              <a:rPr lang="en-GB" sz="1800" dirty="0"/>
              <a:t>Professor</a:t>
            </a:r>
          </a:p>
        </p:txBody>
      </p:sp>
      <p:cxnSp>
        <p:nvCxnSpPr>
          <p:cNvPr id="19" name="Straight Connector 18"/>
          <p:cNvCxnSpPr/>
          <p:nvPr/>
        </p:nvCxnSpPr>
        <p:spPr>
          <a:xfrm>
            <a:off x="2133600" y="5334000"/>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 Box 19"/>
          <p:cNvSpPr txBox="1">
            <a:spLocks noChangeArrowheads="1"/>
          </p:cNvSpPr>
          <p:nvPr/>
        </p:nvSpPr>
        <p:spPr bwMode="auto">
          <a:xfrm>
            <a:off x="2438400" y="5486400"/>
            <a:ext cx="304800" cy="369332"/>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2" name="Footer Placeholder 1">
            <a:extLst>
              <a:ext uri="{FF2B5EF4-FFF2-40B4-BE49-F238E27FC236}">
                <a16:creationId xmlns:a16="http://schemas.microsoft.com/office/drawing/2014/main" id="{F73E7668-C9FB-47CE-8251-33AF0DB3C9F7}"/>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3041" y="1916832"/>
            <a:ext cx="8610600" cy="3416320"/>
          </a:xfrm>
          <a:prstGeom prst="rect">
            <a:avLst/>
          </a:prstGeom>
        </p:spPr>
        <p:txBody>
          <a:bodyPr wrap="square">
            <a:spAutoFit/>
          </a:bodyPr>
          <a:lstStyle/>
          <a:p>
            <a:pPr>
              <a:buFont typeface="Arial" pitchFamily="34" charset="0"/>
              <a:buChar char="•"/>
            </a:pPr>
            <a:r>
              <a:rPr lang="en-US" sz="3600" b="0" dirty="0"/>
              <a:t>Each DEPARTMENT </a:t>
            </a:r>
            <a:r>
              <a:rPr lang="en-US" sz="3600" b="0" dirty="0">
                <a:solidFill>
                  <a:srgbClr val="00B050"/>
                </a:solidFill>
              </a:rPr>
              <a:t>OFFERS</a:t>
            </a:r>
            <a:r>
              <a:rPr lang="en-US" sz="3600" b="0" dirty="0"/>
              <a:t> several courses.</a:t>
            </a:r>
          </a:p>
          <a:p>
            <a:pPr>
              <a:buFont typeface="Arial" pitchFamily="34" charset="0"/>
              <a:buChar char="•"/>
            </a:pPr>
            <a:endParaRPr lang="en-US" sz="3600" b="0" dirty="0"/>
          </a:p>
          <a:p>
            <a:pPr>
              <a:buFont typeface="Arial" pitchFamily="34" charset="0"/>
              <a:buChar char="•"/>
            </a:pPr>
            <a:r>
              <a:rPr lang="en-US" sz="3600" b="0" dirty="0"/>
              <a:t>A COURSE can </a:t>
            </a:r>
            <a:r>
              <a:rPr lang="en-US" sz="3600" b="0" dirty="0">
                <a:solidFill>
                  <a:srgbClr val="00B050"/>
                </a:solidFill>
              </a:rPr>
              <a:t>HAVE</a:t>
            </a:r>
            <a:r>
              <a:rPr lang="en-US" sz="3600" b="0" dirty="0"/>
              <a:t> many UNITS.</a:t>
            </a:r>
          </a:p>
          <a:p>
            <a:pPr>
              <a:buFont typeface="Arial" pitchFamily="34" charset="0"/>
              <a:buChar char="•"/>
            </a:pPr>
            <a:endParaRPr lang="en-US" sz="3600" dirty="0"/>
          </a:p>
          <a:p>
            <a:pPr>
              <a:buFont typeface="Arial" pitchFamily="34" charset="0"/>
              <a:buChar char="•"/>
            </a:pPr>
            <a:endParaRPr lang="en-US" sz="3600" dirty="0"/>
          </a:p>
        </p:txBody>
      </p:sp>
      <p:sp>
        <p:nvSpPr>
          <p:cNvPr id="2" name="Footer Placeholder 1">
            <a:extLst>
              <a:ext uri="{FF2B5EF4-FFF2-40B4-BE49-F238E27FC236}">
                <a16:creationId xmlns:a16="http://schemas.microsoft.com/office/drawing/2014/main" id="{45398305-73EA-47F3-A83A-115D98168B7A}"/>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914400" y="1676400"/>
            <a:ext cx="1752600" cy="914400"/>
          </a:xfrm>
          <a:prstGeom prst="rect">
            <a:avLst/>
          </a:prstGeom>
          <a:solidFill>
            <a:srgbClr val="00B0F0"/>
          </a:solidFill>
          <a:ln w="9525">
            <a:solidFill>
              <a:schemeClr val="tx1"/>
            </a:solidFill>
            <a:miter lim="800000"/>
            <a:headEnd/>
            <a:tailEnd/>
          </a:ln>
          <a:effectLst/>
        </p:spPr>
        <p:txBody>
          <a:bodyPr wrap="none" anchor="ctr"/>
          <a:lstStyle/>
          <a:p>
            <a:r>
              <a:rPr lang="en-GB" sz="1800" dirty="0"/>
              <a:t>DEPARTMENT</a:t>
            </a:r>
            <a:r>
              <a:rPr lang="en-GB" dirty="0"/>
              <a:t> </a:t>
            </a:r>
          </a:p>
        </p:txBody>
      </p:sp>
      <p:sp>
        <p:nvSpPr>
          <p:cNvPr id="7" name="Rectangle 4"/>
          <p:cNvSpPr>
            <a:spLocks noChangeArrowheads="1"/>
          </p:cNvSpPr>
          <p:nvPr/>
        </p:nvSpPr>
        <p:spPr bwMode="auto">
          <a:xfrm>
            <a:off x="6705600" y="1752600"/>
            <a:ext cx="1447800" cy="838200"/>
          </a:xfrm>
          <a:prstGeom prst="rect">
            <a:avLst/>
          </a:prstGeom>
          <a:solidFill>
            <a:srgbClr val="00B0F0"/>
          </a:solidFill>
          <a:ln w="9525">
            <a:solidFill>
              <a:schemeClr val="tx1"/>
            </a:solidFill>
            <a:miter lim="800000"/>
            <a:headEnd/>
            <a:tailEnd/>
          </a:ln>
          <a:effectLst/>
        </p:spPr>
        <p:txBody>
          <a:bodyPr wrap="none" anchor="ctr"/>
          <a:lstStyle/>
          <a:p>
            <a:r>
              <a:rPr lang="en-GB" dirty="0"/>
              <a:t>  </a:t>
            </a:r>
            <a:r>
              <a:rPr lang="en-GB" sz="1800" dirty="0"/>
              <a:t>COURSES</a:t>
            </a:r>
          </a:p>
        </p:txBody>
      </p:sp>
      <p:sp>
        <p:nvSpPr>
          <p:cNvPr id="8" name="Text Box 10"/>
          <p:cNvSpPr txBox="1">
            <a:spLocks noChangeArrowheads="1"/>
          </p:cNvSpPr>
          <p:nvPr/>
        </p:nvSpPr>
        <p:spPr bwMode="auto">
          <a:xfrm>
            <a:off x="2971800" y="1524000"/>
            <a:ext cx="6096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9" name="Text Box 11"/>
          <p:cNvSpPr txBox="1">
            <a:spLocks noChangeArrowheads="1"/>
          </p:cNvSpPr>
          <p:nvPr/>
        </p:nvSpPr>
        <p:spPr bwMode="auto">
          <a:xfrm>
            <a:off x="5715000" y="1447800"/>
            <a:ext cx="6096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10" name="Text Box 30"/>
          <p:cNvSpPr txBox="1">
            <a:spLocks noChangeArrowheads="1"/>
          </p:cNvSpPr>
          <p:nvPr/>
        </p:nvSpPr>
        <p:spPr bwMode="auto">
          <a:xfrm>
            <a:off x="2590800" y="1905000"/>
            <a:ext cx="1981200" cy="369332"/>
          </a:xfrm>
          <a:prstGeom prst="rect">
            <a:avLst/>
          </a:prstGeom>
          <a:noFill/>
          <a:ln w="9525">
            <a:noFill/>
            <a:miter lim="800000"/>
            <a:headEnd/>
            <a:tailEnd/>
          </a:ln>
          <a:effectLst/>
        </p:spPr>
        <p:txBody>
          <a:bodyPr>
            <a:spAutoFit/>
          </a:bodyPr>
          <a:lstStyle/>
          <a:p>
            <a:pPr>
              <a:spcBef>
                <a:spcPct val="50000"/>
              </a:spcBef>
            </a:pPr>
            <a:endParaRPr lang="en-US" dirty="0"/>
          </a:p>
        </p:txBody>
      </p:sp>
      <p:sp>
        <p:nvSpPr>
          <p:cNvPr id="11" name="Flowchart: Decision 10"/>
          <p:cNvSpPr/>
          <p:nvPr/>
        </p:nvSpPr>
        <p:spPr>
          <a:xfrm>
            <a:off x="3810000" y="1752600"/>
            <a:ext cx="16764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OFFERS</a:t>
            </a:r>
          </a:p>
        </p:txBody>
      </p:sp>
      <p:cxnSp>
        <p:nvCxnSpPr>
          <p:cNvPr id="12" name="Straight Connector 11"/>
          <p:cNvCxnSpPr>
            <a:stCxn id="6" idx="3"/>
            <a:endCxn id="11" idx="1"/>
          </p:cNvCxnSpPr>
          <p:nvPr/>
        </p:nvCxnSpPr>
        <p:spPr>
          <a:xfrm>
            <a:off x="2667000" y="213360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3"/>
            <a:endCxn id="7" idx="1"/>
          </p:cNvCxnSpPr>
          <p:nvPr/>
        </p:nvCxnSpPr>
        <p:spPr>
          <a:xfrm>
            <a:off x="5486400" y="2171700"/>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2"/>
          <p:cNvSpPr>
            <a:spLocks noChangeArrowheads="1"/>
          </p:cNvSpPr>
          <p:nvPr/>
        </p:nvSpPr>
        <p:spPr bwMode="auto">
          <a:xfrm>
            <a:off x="1066800" y="4953000"/>
            <a:ext cx="1752600" cy="914400"/>
          </a:xfrm>
          <a:prstGeom prst="rect">
            <a:avLst/>
          </a:prstGeom>
          <a:solidFill>
            <a:srgbClr val="00B0F0"/>
          </a:solidFill>
          <a:ln w="9525">
            <a:solidFill>
              <a:schemeClr val="tx1"/>
            </a:solidFill>
            <a:miter lim="800000"/>
            <a:headEnd/>
            <a:tailEnd/>
          </a:ln>
          <a:effectLst/>
        </p:spPr>
        <p:txBody>
          <a:bodyPr wrap="none" anchor="ctr"/>
          <a:lstStyle/>
          <a:p>
            <a:r>
              <a:rPr lang="en-GB" dirty="0"/>
              <a:t>    </a:t>
            </a:r>
            <a:r>
              <a:rPr lang="en-GB" sz="1800" dirty="0"/>
              <a:t>COURSE</a:t>
            </a:r>
          </a:p>
        </p:txBody>
      </p:sp>
      <p:sp>
        <p:nvSpPr>
          <p:cNvPr id="15" name="Rectangle 4"/>
          <p:cNvSpPr>
            <a:spLocks noChangeArrowheads="1"/>
          </p:cNvSpPr>
          <p:nvPr/>
        </p:nvSpPr>
        <p:spPr bwMode="auto">
          <a:xfrm>
            <a:off x="6858000" y="5029200"/>
            <a:ext cx="1447800" cy="838200"/>
          </a:xfrm>
          <a:prstGeom prst="rect">
            <a:avLst/>
          </a:prstGeom>
          <a:solidFill>
            <a:srgbClr val="00B0F0"/>
          </a:solidFill>
          <a:ln w="9525">
            <a:solidFill>
              <a:schemeClr val="tx1"/>
            </a:solidFill>
            <a:miter lim="800000"/>
            <a:headEnd/>
            <a:tailEnd/>
          </a:ln>
          <a:effectLst/>
        </p:spPr>
        <p:txBody>
          <a:bodyPr wrap="none" anchor="ctr"/>
          <a:lstStyle/>
          <a:p>
            <a:r>
              <a:rPr lang="en-GB" dirty="0"/>
              <a:t>    </a:t>
            </a:r>
            <a:r>
              <a:rPr lang="en-GB" sz="1800" dirty="0"/>
              <a:t>UNITS</a:t>
            </a:r>
          </a:p>
        </p:txBody>
      </p:sp>
      <p:sp>
        <p:nvSpPr>
          <p:cNvPr id="16" name="Text Box 10"/>
          <p:cNvSpPr txBox="1">
            <a:spLocks noChangeArrowheads="1"/>
          </p:cNvSpPr>
          <p:nvPr/>
        </p:nvSpPr>
        <p:spPr bwMode="auto">
          <a:xfrm>
            <a:off x="3124200" y="4800600"/>
            <a:ext cx="6096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7" name="Text Box 11"/>
          <p:cNvSpPr txBox="1">
            <a:spLocks noChangeArrowheads="1"/>
          </p:cNvSpPr>
          <p:nvPr/>
        </p:nvSpPr>
        <p:spPr bwMode="auto">
          <a:xfrm>
            <a:off x="5867400" y="4724400"/>
            <a:ext cx="6096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18" name="Text Box 30"/>
          <p:cNvSpPr txBox="1">
            <a:spLocks noChangeArrowheads="1"/>
          </p:cNvSpPr>
          <p:nvPr/>
        </p:nvSpPr>
        <p:spPr bwMode="auto">
          <a:xfrm>
            <a:off x="2743200" y="5181600"/>
            <a:ext cx="1981200" cy="369332"/>
          </a:xfrm>
          <a:prstGeom prst="rect">
            <a:avLst/>
          </a:prstGeom>
          <a:noFill/>
          <a:ln w="9525">
            <a:noFill/>
            <a:miter lim="800000"/>
            <a:headEnd/>
            <a:tailEnd/>
          </a:ln>
          <a:effectLst/>
        </p:spPr>
        <p:txBody>
          <a:bodyPr>
            <a:spAutoFit/>
          </a:bodyPr>
          <a:lstStyle/>
          <a:p>
            <a:pPr>
              <a:spcBef>
                <a:spcPct val="50000"/>
              </a:spcBef>
            </a:pPr>
            <a:endParaRPr lang="en-US" dirty="0"/>
          </a:p>
        </p:txBody>
      </p:sp>
      <p:sp>
        <p:nvSpPr>
          <p:cNvPr id="19" name="Flowchart: Decision 18"/>
          <p:cNvSpPr/>
          <p:nvPr/>
        </p:nvSpPr>
        <p:spPr>
          <a:xfrm>
            <a:off x="3962400" y="5029200"/>
            <a:ext cx="16764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HAVE</a:t>
            </a:r>
          </a:p>
        </p:txBody>
      </p:sp>
      <p:cxnSp>
        <p:nvCxnSpPr>
          <p:cNvPr id="20" name="Straight Connector 19"/>
          <p:cNvCxnSpPr>
            <a:stCxn id="14" idx="3"/>
            <a:endCxn id="19" idx="1"/>
          </p:cNvCxnSpPr>
          <p:nvPr/>
        </p:nvCxnSpPr>
        <p:spPr>
          <a:xfrm>
            <a:off x="2819400" y="541020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3"/>
            <a:endCxn id="15" idx="1"/>
          </p:cNvCxnSpPr>
          <p:nvPr/>
        </p:nvCxnSpPr>
        <p:spPr>
          <a:xfrm>
            <a:off x="5638800" y="5448300"/>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BD32C76-40F8-4403-A440-2393C2EC8745}"/>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C0C0C0"/>
                  </a:outerShdw>
                </a:effectLst>
                <a:latin typeface="Tahoma" charset="0"/>
              </a:rPr>
              <a:t>Crow’s Foot Notation</a:t>
            </a:r>
            <a:endParaRPr lang="en-US" dirty="0"/>
          </a:p>
        </p:txBody>
      </p:sp>
      <p:grpSp>
        <p:nvGrpSpPr>
          <p:cNvPr id="3" name="Group 14"/>
          <p:cNvGrpSpPr>
            <a:grpSpLocks/>
          </p:cNvGrpSpPr>
          <p:nvPr/>
        </p:nvGrpSpPr>
        <p:grpSpPr bwMode="auto">
          <a:xfrm>
            <a:off x="1676400" y="3581400"/>
            <a:ext cx="6248400" cy="1066800"/>
            <a:chOff x="1056" y="1920"/>
            <a:chExt cx="3936" cy="672"/>
          </a:xfrm>
        </p:grpSpPr>
        <p:sp>
          <p:nvSpPr>
            <p:cNvPr id="8" name="Line 5"/>
            <p:cNvSpPr>
              <a:spLocks noChangeShapeType="1"/>
            </p:cNvSpPr>
            <p:nvPr/>
          </p:nvSpPr>
          <p:spPr bwMode="auto">
            <a:xfrm flipV="1">
              <a:off x="3744" y="2112"/>
              <a:ext cx="192" cy="144"/>
            </a:xfrm>
            <a:prstGeom prst="line">
              <a:avLst/>
            </a:prstGeom>
            <a:noFill/>
            <a:ln w="9525">
              <a:solidFill>
                <a:schemeClr val="tx1"/>
              </a:solidFill>
              <a:round/>
              <a:headEnd/>
              <a:tailEnd/>
            </a:ln>
          </p:spPr>
          <p:txBody>
            <a:bodyPr wrap="none" anchor="ctr"/>
            <a:lstStyle/>
            <a:p>
              <a:endParaRPr lang="en-GB"/>
            </a:p>
          </p:txBody>
        </p:sp>
        <p:sp>
          <p:nvSpPr>
            <p:cNvPr id="9" name="Line 6"/>
            <p:cNvSpPr>
              <a:spLocks noChangeShapeType="1"/>
            </p:cNvSpPr>
            <p:nvPr/>
          </p:nvSpPr>
          <p:spPr bwMode="auto">
            <a:xfrm>
              <a:off x="3744" y="2256"/>
              <a:ext cx="192" cy="124"/>
            </a:xfrm>
            <a:prstGeom prst="line">
              <a:avLst/>
            </a:prstGeom>
            <a:noFill/>
            <a:ln w="9525">
              <a:solidFill>
                <a:schemeClr val="tx1"/>
              </a:solidFill>
              <a:round/>
              <a:headEnd/>
              <a:tailEnd/>
            </a:ln>
          </p:spPr>
          <p:txBody>
            <a:bodyPr wrap="none" anchor="ctr"/>
            <a:lstStyle/>
            <a:p>
              <a:endParaRPr lang="en-GB"/>
            </a:p>
          </p:txBody>
        </p:sp>
        <p:sp>
          <p:nvSpPr>
            <p:cNvPr id="10" name="Rectangle 7"/>
            <p:cNvSpPr>
              <a:spLocks noChangeArrowheads="1"/>
            </p:cNvSpPr>
            <p:nvPr/>
          </p:nvSpPr>
          <p:spPr bwMode="auto">
            <a:xfrm>
              <a:off x="1056" y="1920"/>
              <a:ext cx="1056" cy="672"/>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3936" y="1920"/>
              <a:ext cx="1056" cy="672"/>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2" name="Line 10"/>
            <p:cNvSpPr>
              <a:spLocks noChangeShapeType="1"/>
            </p:cNvSpPr>
            <p:nvPr/>
          </p:nvSpPr>
          <p:spPr bwMode="auto">
            <a:xfrm flipH="1">
              <a:off x="2976" y="2256"/>
              <a:ext cx="960" cy="0"/>
            </a:xfrm>
            <a:prstGeom prst="line">
              <a:avLst/>
            </a:prstGeom>
            <a:noFill/>
            <a:ln w="9525">
              <a:solidFill>
                <a:schemeClr val="tx1"/>
              </a:solidFill>
              <a:round/>
              <a:headEnd/>
              <a:tailEnd/>
            </a:ln>
          </p:spPr>
          <p:txBody>
            <a:bodyPr wrap="none" anchor="ctr"/>
            <a:lstStyle/>
            <a:p>
              <a:endParaRPr lang="en-GB"/>
            </a:p>
          </p:txBody>
        </p:sp>
        <p:sp>
          <p:nvSpPr>
            <p:cNvPr id="13" name="Line 11"/>
            <p:cNvSpPr>
              <a:spLocks noChangeShapeType="1"/>
            </p:cNvSpPr>
            <p:nvPr/>
          </p:nvSpPr>
          <p:spPr bwMode="auto">
            <a:xfrm flipH="1">
              <a:off x="2112" y="2256"/>
              <a:ext cx="912" cy="0"/>
            </a:xfrm>
            <a:prstGeom prst="line">
              <a:avLst/>
            </a:prstGeom>
            <a:noFill/>
            <a:ln w="9525">
              <a:solidFill>
                <a:schemeClr val="tx1"/>
              </a:solidFill>
              <a:prstDash val="dash"/>
              <a:round/>
              <a:headEnd/>
              <a:tailEnd/>
            </a:ln>
          </p:spPr>
          <p:txBody>
            <a:bodyPr wrap="none" anchor="ctr"/>
            <a:lstStyle/>
            <a:p>
              <a:endParaRPr lang="en-GB"/>
            </a:p>
          </p:txBody>
        </p:sp>
      </p:grpSp>
      <p:sp>
        <p:nvSpPr>
          <p:cNvPr id="14" name="Text Box 12"/>
          <p:cNvSpPr txBox="1">
            <a:spLocks noChangeArrowheads="1"/>
          </p:cNvSpPr>
          <p:nvPr/>
        </p:nvSpPr>
        <p:spPr bwMode="auto">
          <a:xfrm>
            <a:off x="2974975" y="5195888"/>
            <a:ext cx="1524000" cy="644525"/>
          </a:xfrm>
          <a:prstGeom prst="rect">
            <a:avLst/>
          </a:prstGeom>
          <a:noFill/>
          <a:ln w="9525">
            <a:noFill/>
            <a:miter lim="800000"/>
            <a:headEnd/>
            <a:tailEnd/>
          </a:ln>
        </p:spPr>
        <p:txBody>
          <a:bodyPr wrap="none">
            <a:spAutoFit/>
          </a:bodyPr>
          <a:lstStyle/>
          <a:p>
            <a:r>
              <a:rPr lang="en-US" sz="1800">
                <a:solidFill>
                  <a:srgbClr val="003366"/>
                </a:solidFill>
              </a:rPr>
              <a:t>Optional</a:t>
            </a:r>
          </a:p>
          <a:p>
            <a:r>
              <a:rPr lang="en-US" sz="1800">
                <a:solidFill>
                  <a:schemeClr val="bg2"/>
                </a:solidFill>
              </a:rPr>
              <a:t>Dashed line</a:t>
            </a:r>
            <a:endParaRPr lang="en-GB" sz="1800">
              <a:solidFill>
                <a:schemeClr val="bg2"/>
              </a:solidFill>
            </a:endParaRPr>
          </a:p>
        </p:txBody>
      </p:sp>
      <p:sp>
        <p:nvSpPr>
          <p:cNvPr id="15" name="Text Box 13"/>
          <p:cNvSpPr txBox="1">
            <a:spLocks noChangeArrowheads="1"/>
          </p:cNvSpPr>
          <p:nvPr/>
        </p:nvSpPr>
        <p:spPr bwMode="auto">
          <a:xfrm>
            <a:off x="4975225" y="5180013"/>
            <a:ext cx="1419225" cy="644525"/>
          </a:xfrm>
          <a:prstGeom prst="rect">
            <a:avLst/>
          </a:prstGeom>
          <a:noFill/>
          <a:ln w="9525">
            <a:noFill/>
            <a:miter lim="800000"/>
            <a:headEnd/>
            <a:tailEnd/>
          </a:ln>
        </p:spPr>
        <p:txBody>
          <a:bodyPr wrap="none">
            <a:spAutoFit/>
          </a:bodyPr>
          <a:lstStyle/>
          <a:p>
            <a:r>
              <a:rPr lang="en-US" sz="1800">
                <a:solidFill>
                  <a:srgbClr val="003366"/>
                </a:solidFill>
              </a:rPr>
              <a:t>Mandatory</a:t>
            </a:r>
          </a:p>
          <a:p>
            <a:r>
              <a:rPr lang="en-US" sz="1800">
                <a:solidFill>
                  <a:schemeClr val="bg2"/>
                </a:solidFill>
              </a:rPr>
              <a:t>Solid line</a:t>
            </a:r>
            <a:endParaRPr lang="en-GB" sz="1800">
              <a:solidFill>
                <a:schemeClr val="bg2"/>
              </a:solidFill>
            </a:endParaRPr>
          </a:p>
        </p:txBody>
      </p:sp>
      <p:sp>
        <p:nvSpPr>
          <p:cNvPr id="16" name="Text Box 15"/>
          <p:cNvSpPr txBox="1">
            <a:spLocks noChangeArrowheads="1"/>
          </p:cNvSpPr>
          <p:nvPr/>
        </p:nvSpPr>
        <p:spPr bwMode="auto">
          <a:xfrm>
            <a:off x="3078163" y="2330450"/>
            <a:ext cx="1377950" cy="644525"/>
          </a:xfrm>
          <a:prstGeom prst="rect">
            <a:avLst/>
          </a:prstGeom>
          <a:noFill/>
          <a:ln w="9525">
            <a:noFill/>
            <a:miter lim="800000"/>
            <a:headEnd/>
            <a:tailEnd/>
          </a:ln>
        </p:spPr>
        <p:txBody>
          <a:bodyPr wrap="none">
            <a:spAutoFit/>
          </a:bodyPr>
          <a:lstStyle/>
          <a:p>
            <a:r>
              <a:rPr lang="en-US" sz="1800">
                <a:solidFill>
                  <a:srgbClr val="003366"/>
                </a:solidFill>
              </a:rPr>
              <a:t>One</a:t>
            </a:r>
          </a:p>
          <a:p>
            <a:r>
              <a:rPr lang="en-US" sz="1800">
                <a:solidFill>
                  <a:schemeClr val="bg2"/>
                </a:solidFill>
              </a:rPr>
              <a:t>Single line</a:t>
            </a:r>
            <a:endParaRPr lang="en-GB" sz="1800">
              <a:solidFill>
                <a:schemeClr val="bg2"/>
              </a:solidFill>
            </a:endParaRPr>
          </a:p>
        </p:txBody>
      </p:sp>
      <p:sp>
        <p:nvSpPr>
          <p:cNvPr id="17" name="Text Box 16"/>
          <p:cNvSpPr txBox="1">
            <a:spLocks noChangeArrowheads="1"/>
          </p:cNvSpPr>
          <p:nvPr/>
        </p:nvSpPr>
        <p:spPr bwMode="auto">
          <a:xfrm>
            <a:off x="4811713" y="2330450"/>
            <a:ext cx="1997512" cy="646331"/>
          </a:xfrm>
          <a:prstGeom prst="rect">
            <a:avLst/>
          </a:prstGeom>
          <a:noFill/>
          <a:ln w="9525">
            <a:noFill/>
            <a:miter lim="800000"/>
            <a:headEnd/>
            <a:tailEnd/>
          </a:ln>
        </p:spPr>
        <p:txBody>
          <a:bodyPr wrap="none">
            <a:spAutoFit/>
          </a:bodyPr>
          <a:lstStyle/>
          <a:p>
            <a:r>
              <a:rPr lang="en-US" sz="1800" dirty="0">
                <a:solidFill>
                  <a:srgbClr val="003366"/>
                </a:solidFill>
              </a:rPr>
              <a:t>Many</a:t>
            </a:r>
          </a:p>
          <a:p>
            <a:r>
              <a:rPr lang="en-US" sz="1800" dirty="0">
                <a:solidFill>
                  <a:schemeClr val="bg2"/>
                </a:solidFill>
              </a:rPr>
              <a:t>Crow’s foot line</a:t>
            </a:r>
            <a:endParaRPr lang="en-GB" sz="1800" dirty="0">
              <a:solidFill>
                <a:schemeClr val="bg2"/>
              </a:solidFill>
            </a:endParaRPr>
          </a:p>
        </p:txBody>
      </p:sp>
      <p:sp>
        <p:nvSpPr>
          <p:cNvPr id="18" name="Line 17"/>
          <p:cNvSpPr>
            <a:spLocks noChangeShapeType="1"/>
          </p:cNvSpPr>
          <p:nvPr/>
        </p:nvSpPr>
        <p:spPr bwMode="auto">
          <a:xfrm flipV="1">
            <a:off x="3810000" y="4267200"/>
            <a:ext cx="0" cy="914400"/>
          </a:xfrm>
          <a:prstGeom prst="line">
            <a:avLst/>
          </a:prstGeom>
          <a:noFill/>
          <a:ln w="9525">
            <a:solidFill>
              <a:srgbClr val="A80000"/>
            </a:solidFill>
            <a:round/>
            <a:headEnd/>
            <a:tailEnd type="triangle" w="med" len="med"/>
          </a:ln>
        </p:spPr>
        <p:txBody>
          <a:bodyPr wrap="none" anchor="ctr"/>
          <a:lstStyle/>
          <a:p>
            <a:endParaRPr lang="en-GB"/>
          </a:p>
        </p:txBody>
      </p:sp>
      <p:sp>
        <p:nvSpPr>
          <p:cNvPr id="19" name="Line 18"/>
          <p:cNvSpPr>
            <a:spLocks noChangeShapeType="1"/>
          </p:cNvSpPr>
          <p:nvPr/>
        </p:nvSpPr>
        <p:spPr bwMode="auto">
          <a:xfrm flipV="1">
            <a:off x="5486400" y="4267200"/>
            <a:ext cx="0" cy="914400"/>
          </a:xfrm>
          <a:prstGeom prst="line">
            <a:avLst/>
          </a:prstGeom>
          <a:noFill/>
          <a:ln w="9525">
            <a:solidFill>
              <a:srgbClr val="A80000"/>
            </a:solidFill>
            <a:round/>
            <a:headEnd/>
            <a:tailEnd type="triangle" w="med" len="med"/>
          </a:ln>
        </p:spPr>
        <p:txBody>
          <a:bodyPr wrap="none" anchor="ctr"/>
          <a:lstStyle/>
          <a:p>
            <a:endParaRPr lang="en-GB"/>
          </a:p>
        </p:txBody>
      </p:sp>
      <p:sp>
        <p:nvSpPr>
          <p:cNvPr id="20" name="Line 19"/>
          <p:cNvSpPr>
            <a:spLocks noChangeShapeType="1"/>
          </p:cNvSpPr>
          <p:nvPr/>
        </p:nvSpPr>
        <p:spPr bwMode="auto">
          <a:xfrm>
            <a:off x="3505200" y="2895600"/>
            <a:ext cx="0" cy="1066800"/>
          </a:xfrm>
          <a:prstGeom prst="line">
            <a:avLst/>
          </a:prstGeom>
          <a:noFill/>
          <a:ln w="9525">
            <a:solidFill>
              <a:srgbClr val="A80000"/>
            </a:solidFill>
            <a:round/>
            <a:headEnd/>
            <a:tailEnd type="triangle" w="med" len="med"/>
          </a:ln>
        </p:spPr>
        <p:txBody>
          <a:bodyPr wrap="none" anchor="ctr"/>
          <a:lstStyle/>
          <a:p>
            <a:endParaRPr lang="en-GB"/>
          </a:p>
        </p:txBody>
      </p:sp>
      <p:sp>
        <p:nvSpPr>
          <p:cNvPr id="21" name="Line 20"/>
          <p:cNvSpPr>
            <a:spLocks noChangeShapeType="1"/>
          </p:cNvSpPr>
          <p:nvPr/>
        </p:nvSpPr>
        <p:spPr bwMode="auto">
          <a:xfrm>
            <a:off x="6096000" y="2895600"/>
            <a:ext cx="0" cy="1066800"/>
          </a:xfrm>
          <a:prstGeom prst="line">
            <a:avLst/>
          </a:prstGeom>
          <a:noFill/>
          <a:ln w="9525">
            <a:solidFill>
              <a:srgbClr val="A80000"/>
            </a:solidFill>
            <a:round/>
            <a:headEnd/>
            <a:tailEnd type="triangle" w="med" len="med"/>
          </a:ln>
        </p:spPr>
        <p:txBody>
          <a:bodyPr wrap="none" anchor="ctr"/>
          <a:lstStyle/>
          <a:p>
            <a:endParaRPr lang="en-GB"/>
          </a:p>
        </p:txBody>
      </p:sp>
      <p:sp>
        <p:nvSpPr>
          <p:cNvPr id="22" name="Text Box 15"/>
          <p:cNvSpPr txBox="1">
            <a:spLocks noChangeArrowheads="1"/>
          </p:cNvSpPr>
          <p:nvPr/>
        </p:nvSpPr>
        <p:spPr bwMode="auto">
          <a:xfrm>
            <a:off x="2928938" y="1928813"/>
            <a:ext cx="3571875" cy="369887"/>
          </a:xfrm>
          <a:prstGeom prst="rect">
            <a:avLst/>
          </a:prstGeom>
          <a:noFill/>
          <a:ln w="9525">
            <a:noFill/>
            <a:miter lim="800000"/>
            <a:headEnd/>
            <a:tailEnd/>
          </a:ln>
        </p:spPr>
        <p:txBody>
          <a:bodyPr>
            <a:spAutoFit/>
          </a:bodyPr>
          <a:lstStyle/>
          <a:p>
            <a:r>
              <a:rPr lang="en-US" sz="1800" dirty="0">
                <a:solidFill>
                  <a:srgbClr val="003366"/>
                </a:solidFill>
              </a:rPr>
              <a:t>Cardinality</a:t>
            </a:r>
            <a:endParaRPr lang="en-GB" sz="1800" dirty="0">
              <a:solidFill>
                <a:schemeClr val="bg2"/>
              </a:solidFill>
            </a:endParaRPr>
          </a:p>
        </p:txBody>
      </p:sp>
      <p:sp>
        <p:nvSpPr>
          <p:cNvPr id="23" name="Text Box 15"/>
          <p:cNvSpPr txBox="1">
            <a:spLocks noChangeArrowheads="1"/>
          </p:cNvSpPr>
          <p:nvPr/>
        </p:nvSpPr>
        <p:spPr bwMode="auto">
          <a:xfrm>
            <a:off x="3736975" y="5901560"/>
            <a:ext cx="3571875" cy="369887"/>
          </a:xfrm>
          <a:prstGeom prst="rect">
            <a:avLst/>
          </a:prstGeom>
          <a:noFill/>
          <a:ln w="9525">
            <a:noFill/>
            <a:miter lim="800000"/>
            <a:headEnd/>
            <a:tailEnd/>
          </a:ln>
        </p:spPr>
        <p:txBody>
          <a:bodyPr>
            <a:spAutoFit/>
          </a:bodyPr>
          <a:lstStyle/>
          <a:p>
            <a:r>
              <a:rPr lang="en-US" sz="1800" dirty="0">
                <a:solidFill>
                  <a:srgbClr val="003366"/>
                </a:solidFill>
              </a:rPr>
              <a:t>Participation</a:t>
            </a:r>
            <a:endParaRPr lang="en-GB" sz="1800" dirty="0">
              <a:solidFill>
                <a:schemeClr val="bg2"/>
              </a:solidFill>
            </a:endParaRPr>
          </a:p>
        </p:txBody>
      </p:sp>
      <p:sp>
        <p:nvSpPr>
          <p:cNvPr id="4" name="Footer Placeholder 3">
            <a:extLst>
              <a:ext uri="{FF2B5EF4-FFF2-40B4-BE49-F238E27FC236}">
                <a16:creationId xmlns:a16="http://schemas.microsoft.com/office/drawing/2014/main" id="{27B84003-57F3-4ABB-A793-367679F27F3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451654674"/>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3C87-E336-43E3-9E73-BA66A81660BE}"/>
              </a:ext>
            </a:extLst>
          </p:cNvPr>
          <p:cNvSpPr>
            <a:spLocks noGrp="1"/>
          </p:cNvSpPr>
          <p:nvPr>
            <p:ph type="title"/>
          </p:nvPr>
        </p:nvSpPr>
        <p:spPr/>
        <p:txBody>
          <a:bodyPr/>
          <a:lstStyle/>
          <a:p>
            <a:r>
              <a:rPr lang="en-GB" dirty="0"/>
              <a:t>Crow’s Foot Notation</a:t>
            </a:r>
          </a:p>
        </p:txBody>
      </p:sp>
      <p:sp>
        <p:nvSpPr>
          <p:cNvPr id="4" name="Footer Placeholder 3">
            <a:extLst>
              <a:ext uri="{FF2B5EF4-FFF2-40B4-BE49-F238E27FC236}">
                <a16:creationId xmlns:a16="http://schemas.microsoft.com/office/drawing/2014/main" id="{576373E4-E376-4873-92A8-4DF7C0F75D76}"/>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5" name="Content Placeholder 4">
            <a:extLst>
              <a:ext uri="{FF2B5EF4-FFF2-40B4-BE49-F238E27FC236}">
                <a16:creationId xmlns:a16="http://schemas.microsoft.com/office/drawing/2014/main" id="{271336CB-AF37-479F-9838-811E1E8E424E}"/>
              </a:ext>
            </a:extLst>
          </p:cNvPr>
          <p:cNvPicPr>
            <a:picLocks noGrp="1" noChangeAspect="1"/>
          </p:cNvPicPr>
          <p:nvPr>
            <p:ph idx="1"/>
          </p:nvPr>
        </p:nvPicPr>
        <p:blipFill>
          <a:blip r:embed="rId2"/>
          <a:stretch>
            <a:fillRect/>
          </a:stretch>
        </p:blipFill>
        <p:spPr>
          <a:xfrm>
            <a:off x="5868144" y="1448271"/>
            <a:ext cx="1362796" cy="1047026"/>
          </a:xfrm>
          <a:prstGeom prst="rect">
            <a:avLst/>
          </a:prstGeom>
        </p:spPr>
      </p:pic>
      <p:sp>
        <p:nvSpPr>
          <p:cNvPr id="7" name="TextBox 6">
            <a:extLst>
              <a:ext uri="{FF2B5EF4-FFF2-40B4-BE49-F238E27FC236}">
                <a16:creationId xmlns:a16="http://schemas.microsoft.com/office/drawing/2014/main" id="{05E7A371-8D38-4540-A8FC-3D7F17625808}"/>
              </a:ext>
            </a:extLst>
          </p:cNvPr>
          <p:cNvSpPr txBox="1"/>
          <p:nvPr/>
        </p:nvSpPr>
        <p:spPr>
          <a:xfrm>
            <a:off x="710533" y="1556792"/>
            <a:ext cx="1800200" cy="430887"/>
          </a:xfrm>
          <a:prstGeom prst="rect">
            <a:avLst/>
          </a:prstGeom>
          <a:noFill/>
        </p:spPr>
        <p:txBody>
          <a:bodyPr wrap="square">
            <a:spAutoFit/>
          </a:bodyPr>
          <a:lstStyle/>
          <a:p>
            <a:pPr marL="342900" indent="-342900">
              <a:buFont typeface="Arial" panose="020B0604020202020204" pitchFamily="34" charset="0"/>
              <a:buChar char="•"/>
            </a:pPr>
            <a:r>
              <a:rPr lang="en-GB" dirty="0"/>
              <a:t>Entities</a:t>
            </a:r>
          </a:p>
        </p:txBody>
      </p:sp>
      <p:sp>
        <p:nvSpPr>
          <p:cNvPr id="9" name="TextBox 8">
            <a:extLst>
              <a:ext uri="{FF2B5EF4-FFF2-40B4-BE49-F238E27FC236}">
                <a16:creationId xmlns:a16="http://schemas.microsoft.com/office/drawing/2014/main" id="{8CA7577A-153F-42EA-93D3-3C6C67E9912F}"/>
              </a:ext>
            </a:extLst>
          </p:cNvPr>
          <p:cNvSpPr txBox="1"/>
          <p:nvPr/>
        </p:nvSpPr>
        <p:spPr>
          <a:xfrm>
            <a:off x="1067658" y="1954969"/>
            <a:ext cx="3072294" cy="954107"/>
          </a:xfrm>
          <a:prstGeom prst="rect">
            <a:avLst/>
          </a:prstGeom>
          <a:noFill/>
        </p:spPr>
        <p:txBody>
          <a:bodyPr wrap="square">
            <a:spAutoFit/>
          </a:bodyPr>
          <a:lstStyle/>
          <a:p>
            <a:r>
              <a:rPr lang="en-GB" sz="1400" b="0" dirty="0"/>
              <a:t>An entity is represented by a rectangle, with its name on the top. The name is singular (entity) rather than plural (entities).</a:t>
            </a:r>
          </a:p>
        </p:txBody>
      </p:sp>
      <p:sp>
        <p:nvSpPr>
          <p:cNvPr id="11" name="TextBox 10">
            <a:extLst>
              <a:ext uri="{FF2B5EF4-FFF2-40B4-BE49-F238E27FC236}">
                <a16:creationId xmlns:a16="http://schemas.microsoft.com/office/drawing/2014/main" id="{74DCD892-CF53-47C5-82F0-A136B720BC8A}"/>
              </a:ext>
            </a:extLst>
          </p:cNvPr>
          <p:cNvSpPr txBox="1"/>
          <p:nvPr/>
        </p:nvSpPr>
        <p:spPr>
          <a:xfrm>
            <a:off x="710533" y="3032242"/>
            <a:ext cx="1989259" cy="430887"/>
          </a:xfrm>
          <a:prstGeom prst="rect">
            <a:avLst/>
          </a:prstGeom>
          <a:noFill/>
        </p:spPr>
        <p:txBody>
          <a:bodyPr wrap="square">
            <a:spAutoFit/>
          </a:bodyPr>
          <a:lstStyle/>
          <a:p>
            <a:pPr marL="342900" indent="-342900">
              <a:buFont typeface="Arial" panose="020B0604020202020204" pitchFamily="34" charset="0"/>
              <a:buChar char="•"/>
            </a:pPr>
            <a:r>
              <a:rPr lang="en-GB" dirty="0"/>
              <a:t>Attributes</a:t>
            </a:r>
          </a:p>
        </p:txBody>
      </p:sp>
      <p:sp>
        <p:nvSpPr>
          <p:cNvPr id="13" name="TextBox 12">
            <a:extLst>
              <a:ext uri="{FF2B5EF4-FFF2-40B4-BE49-F238E27FC236}">
                <a16:creationId xmlns:a16="http://schemas.microsoft.com/office/drawing/2014/main" id="{C214BA43-CCF0-4882-B8B8-F5767FB20F5F}"/>
              </a:ext>
            </a:extLst>
          </p:cNvPr>
          <p:cNvSpPr txBox="1"/>
          <p:nvPr/>
        </p:nvSpPr>
        <p:spPr>
          <a:xfrm>
            <a:off x="1067658" y="3553585"/>
            <a:ext cx="3780420" cy="954107"/>
          </a:xfrm>
          <a:prstGeom prst="rect">
            <a:avLst/>
          </a:prstGeom>
          <a:noFill/>
        </p:spPr>
        <p:txBody>
          <a:bodyPr wrap="square">
            <a:spAutoFit/>
          </a:bodyPr>
          <a:lstStyle/>
          <a:p>
            <a:r>
              <a:rPr lang="en-GB" sz="1400" b="0" dirty="0"/>
              <a:t>The attribute(s) that uniquely distinguishes an instance of the entity is the identifier. Usually, this type of attribute is marked with an asterisk.</a:t>
            </a:r>
          </a:p>
        </p:txBody>
      </p:sp>
      <p:pic>
        <p:nvPicPr>
          <p:cNvPr id="15" name="Picture 14">
            <a:extLst>
              <a:ext uri="{FF2B5EF4-FFF2-40B4-BE49-F238E27FC236}">
                <a16:creationId xmlns:a16="http://schemas.microsoft.com/office/drawing/2014/main" id="{4FDDF3C3-B89D-441C-9051-70E1396FB790}"/>
              </a:ext>
            </a:extLst>
          </p:cNvPr>
          <p:cNvPicPr>
            <a:picLocks noChangeAspect="1"/>
          </p:cNvPicPr>
          <p:nvPr/>
        </p:nvPicPr>
        <p:blipFill>
          <a:blip r:embed="rId3"/>
          <a:stretch>
            <a:fillRect/>
          </a:stretch>
        </p:blipFill>
        <p:spPr>
          <a:xfrm>
            <a:off x="5940152" y="2994558"/>
            <a:ext cx="2339081" cy="1292499"/>
          </a:xfrm>
          <a:prstGeom prst="rect">
            <a:avLst/>
          </a:prstGeom>
        </p:spPr>
      </p:pic>
      <p:sp>
        <p:nvSpPr>
          <p:cNvPr id="17" name="TextBox 16">
            <a:extLst>
              <a:ext uri="{FF2B5EF4-FFF2-40B4-BE49-F238E27FC236}">
                <a16:creationId xmlns:a16="http://schemas.microsoft.com/office/drawing/2014/main" id="{7B4CE2C3-F015-4938-8E60-E7FE2BD5BB1E}"/>
              </a:ext>
            </a:extLst>
          </p:cNvPr>
          <p:cNvSpPr txBox="1"/>
          <p:nvPr/>
        </p:nvSpPr>
        <p:spPr>
          <a:xfrm>
            <a:off x="710533" y="4518713"/>
            <a:ext cx="2565323" cy="430887"/>
          </a:xfrm>
          <a:prstGeom prst="rect">
            <a:avLst/>
          </a:prstGeom>
          <a:noFill/>
        </p:spPr>
        <p:txBody>
          <a:bodyPr wrap="square">
            <a:spAutoFit/>
          </a:bodyPr>
          <a:lstStyle/>
          <a:p>
            <a:pPr marL="342900" indent="-342900">
              <a:buFont typeface="Arial" panose="020B0604020202020204" pitchFamily="34" charset="0"/>
              <a:buChar char="•"/>
            </a:pPr>
            <a:r>
              <a:rPr lang="en-GB" dirty="0"/>
              <a:t>Relationships</a:t>
            </a:r>
          </a:p>
        </p:txBody>
      </p:sp>
      <p:sp>
        <p:nvSpPr>
          <p:cNvPr id="19" name="TextBox 18">
            <a:extLst>
              <a:ext uri="{FF2B5EF4-FFF2-40B4-BE49-F238E27FC236}">
                <a16:creationId xmlns:a16="http://schemas.microsoft.com/office/drawing/2014/main" id="{573FBF97-70AD-4BFF-AA75-7522BF114D40}"/>
              </a:ext>
            </a:extLst>
          </p:cNvPr>
          <p:cNvSpPr txBox="1"/>
          <p:nvPr/>
        </p:nvSpPr>
        <p:spPr>
          <a:xfrm>
            <a:off x="1079612" y="5025879"/>
            <a:ext cx="3564396" cy="1169551"/>
          </a:xfrm>
          <a:prstGeom prst="rect">
            <a:avLst/>
          </a:prstGeom>
          <a:noFill/>
        </p:spPr>
        <p:txBody>
          <a:bodyPr wrap="square">
            <a:spAutoFit/>
          </a:bodyPr>
          <a:lstStyle/>
          <a:p>
            <a:r>
              <a:rPr lang="en-GB" sz="1400" b="0" dirty="0"/>
              <a:t>presented as a straight line. Usually, each relationship has a name, expressed as a verb, written on the relationship line. This describes what kind of relationship connects the objects.</a:t>
            </a:r>
          </a:p>
        </p:txBody>
      </p:sp>
      <p:pic>
        <p:nvPicPr>
          <p:cNvPr id="21" name="Picture 20">
            <a:extLst>
              <a:ext uri="{FF2B5EF4-FFF2-40B4-BE49-F238E27FC236}">
                <a16:creationId xmlns:a16="http://schemas.microsoft.com/office/drawing/2014/main" id="{AF5DE2B6-BC55-481C-9F6A-CB2C106585B0}"/>
              </a:ext>
            </a:extLst>
          </p:cNvPr>
          <p:cNvPicPr>
            <a:picLocks noChangeAspect="1"/>
          </p:cNvPicPr>
          <p:nvPr/>
        </p:nvPicPr>
        <p:blipFill rotWithShape="1">
          <a:blip r:embed="rId4"/>
          <a:srcRect t="23538" b="52223"/>
          <a:stretch/>
        </p:blipFill>
        <p:spPr>
          <a:xfrm>
            <a:off x="5451911" y="5025879"/>
            <a:ext cx="2950359" cy="383850"/>
          </a:xfrm>
          <a:prstGeom prst="rect">
            <a:avLst/>
          </a:prstGeom>
        </p:spPr>
      </p:pic>
      <p:pic>
        <p:nvPicPr>
          <p:cNvPr id="24" name="Picture 23">
            <a:extLst>
              <a:ext uri="{FF2B5EF4-FFF2-40B4-BE49-F238E27FC236}">
                <a16:creationId xmlns:a16="http://schemas.microsoft.com/office/drawing/2014/main" id="{873F7271-C6D2-40DB-89AB-8A180DC0358A}"/>
              </a:ext>
            </a:extLst>
          </p:cNvPr>
          <p:cNvPicPr>
            <a:picLocks noChangeAspect="1"/>
          </p:cNvPicPr>
          <p:nvPr/>
        </p:nvPicPr>
        <p:blipFill rotWithShape="1">
          <a:blip r:embed="rId4"/>
          <a:srcRect t="77461"/>
          <a:stretch/>
        </p:blipFill>
        <p:spPr>
          <a:xfrm>
            <a:off x="5499063" y="5909237"/>
            <a:ext cx="2939909" cy="312721"/>
          </a:xfrm>
          <a:prstGeom prst="rect">
            <a:avLst/>
          </a:prstGeom>
        </p:spPr>
      </p:pic>
    </p:spTree>
    <p:extLst>
      <p:ext uri="{BB962C8B-B14F-4D97-AF65-F5344CB8AC3E}">
        <p14:creationId xmlns:p14="http://schemas.microsoft.com/office/powerpoint/2010/main" val="72283793"/>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215C-15EF-4E7A-A8D4-6ED1387E3818}"/>
              </a:ext>
            </a:extLst>
          </p:cNvPr>
          <p:cNvSpPr>
            <a:spLocks noGrp="1"/>
          </p:cNvSpPr>
          <p:nvPr>
            <p:ph type="title"/>
          </p:nvPr>
        </p:nvSpPr>
        <p:spPr/>
        <p:txBody>
          <a:bodyPr/>
          <a:lstStyle/>
          <a:p>
            <a:r>
              <a:rPr lang="en-GB" dirty="0"/>
              <a:t>Crow’s Foot Notation</a:t>
            </a:r>
          </a:p>
        </p:txBody>
      </p:sp>
      <p:pic>
        <p:nvPicPr>
          <p:cNvPr id="5" name="Content Placeholder 4">
            <a:extLst>
              <a:ext uri="{FF2B5EF4-FFF2-40B4-BE49-F238E27FC236}">
                <a16:creationId xmlns:a16="http://schemas.microsoft.com/office/drawing/2014/main" id="{D9E71F71-DF1E-4DAC-B9AC-A4A32DD8BA01}"/>
              </a:ext>
            </a:extLst>
          </p:cNvPr>
          <p:cNvPicPr>
            <a:picLocks noGrp="1" noChangeAspect="1"/>
          </p:cNvPicPr>
          <p:nvPr>
            <p:ph idx="1"/>
          </p:nvPr>
        </p:nvPicPr>
        <p:blipFill>
          <a:blip r:embed="rId2"/>
          <a:stretch>
            <a:fillRect/>
          </a:stretch>
        </p:blipFill>
        <p:spPr>
          <a:xfrm>
            <a:off x="873200" y="1557338"/>
            <a:ext cx="7259488" cy="4679950"/>
          </a:xfrm>
          <a:prstGeom prst="rect">
            <a:avLst/>
          </a:prstGeom>
        </p:spPr>
      </p:pic>
      <p:sp>
        <p:nvSpPr>
          <p:cNvPr id="4" name="Footer Placeholder 3">
            <a:extLst>
              <a:ext uri="{FF2B5EF4-FFF2-40B4-BE49-F238E27FC236}">
                <a16:creationId xmlns:a16="http://schemas.microsoft.com/office/drawing/2014/main" id="{937E7136-7680-436B-8CA2-CDD12F457633}"/>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4076022493"/>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066B-A2AF-4428-8355-FFA96B7A372B}"/>
              </a:ext>
            </a:extLst>
          </p:cNvPr>
          <p:cNvSpPr>
            <a:spLocks noGrp="1"/>
          </p:cNvSpPr>
          <p:nvPr>
            <p:ph type="title"/>
          </p:nvPr>
        </p:nvSpPr>
        <p:spPr/>
        <p:txBody>
          <a:bodyPr/>
          <a:lstStyle/>
          <a:p>
            <a:r>
              <a:rPr lang="en-GB" dirty="0"/>
              <a:t>Crow’s Foot Notation</a:t>
            </a:r>
          </a:p>
        </p:txBody>
      </p:sp>
      <p:sp>
        <p:nvSpPr>
          <p:cNvPr id="3" name="Content Placeholder 2">
            <a:extLst>
              <a:ext uri="{FF2B5EF4-FFF2-40B4-BE49-F238E27FC236}">
                <a16:creationId xmlns:a16="http://schemas.microsoft.com/office/drawing/2014/main" id="{6C05C639-C716-4A36-96F0-A40462028B00}"/>
              </a:ext>
            </a:extLst>
          </p:cNvPr>
          <p:cNvSpPr>
            <a:spLocks noGrp="1"/>
          </p:cNvSpPr>
          <p:nvPr>
            <p:ph idx="1"/>
          </p:nvPr>
        </p:nvSpPr>
        <p:spPr>
          <a:xfrm>
            <a:off x="755576" y="1333362"/>
            <a:ext cx="8136904" cy="685799"/>
          </a:xfrm>
        </p:spPr>
        <p:txBody>
          <a:bodyPr/>
          <a:lstStyle/>
          <a:p>
            <a:pPr>
              <a:spcBef>
                <a:spcPct val="0"/>
              </a:spcBef>
            </a:pPr>
            <a:r>
              <a:rPr lang="en-GB" sz="1800" b="1" kern="1200" dirty="0">
                <a:solidFill>
                  <a:schemeClr val="tx1"/>
                </a:solidFill>
                <a:latin typeface="Tahoma" charset="0"/>
                <a:cs typeface="Arial" charset="0"/>
              </a:rPr>
              <a:t>Cardinality: </a:t>
            </a:r>
            <a:r>
              <a:rPr lang="en-GB" sz="1800" kern="1200" dirty="0">
                <a:solidFill>
                  <a:schemeClr val="tx1"/>
                </a:solidFill>
                <a:latin typeface="Tahoma" charset="0"/>
                <a:cs typeface="Arial" charset="0"/>
              </a:rPr>
              <a:t>Relationships have two indicators. These are shown on both sides of the line.</a:t>
            </a:r>
          </a:p>
        </p:txBody>
      </p:sp>
      <p:sp>
        <p:nvSpPr>
          <p:cNvPr id="4" name="Footer Placeholder 3">
            <a:extLst>
              <a:ext uri="{FF2B5EF4-FFF2-40B4-BE49-F238E27FC236}">
                <a16:creationId xmlns:a16="http://schemas.microsoft.com/office/drawing/2014/main" id="{A9CF4C96-E5D9-4742-BDB6-349DA007A04F}"/>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35FF1C3B-225C-4390-9867-77ECD565352D}"/>
              </a:ext>
            </a:extLst>
          </p:cNvPr>
          <p:cNvPicPr>
            <a:picLocks noChangeAspect="1"/>
          </p:cNvPicPr>
          <p:nvPr/>
        </p:nvPicPr>
        <p:blipFill rotWithShape="1">
          <a:blip r:embed="rId2"/>
          <a:srcRect r="17682"/>
          <a:stretch/>
        </p:blipFill>
        <p:spPr>
          <a:xfrm>
            <a:off x="971600" y="2135442"/>
            <a:ext cx="3384376" cy="2090190"/>
          </a:xfrm>
          <a:prstGeom prst="rect">
            <a:avLst/>
          </a:prstGeom>
        </p:spPr>
      </p:pic>
      <p:pic>
        <p:nvPicPr>
          <p:cNvPr id="8" name="Picture 7">
            <a:extLst>
              <a:ext uri="{FF2B5EF4-FFF2-40B4-BE49-F238E27FC236}">
                <a16:creationId xmlns:a16="http://schemas.microsoft.com/office/drawing/2014/main" id="{B20CC9DE-BE2C-43F7-B082-4401701D133B}"/>
              </a:ext>
            </a:extLst>
          </p:cNvPr>
          <p:cNvPicPr>
            <a:picLocks noChangeAspect="1"/>
          </p:cNvPicPr>
          <p:nvPr/>
        </p:nvPicPr>
        <p:blipFill rotWithShape="1">
          <a:blip r:embed="rId3"/>
          <a:srcRect r="20597"/>
          <a:stretch/>
        </p:blipFill>
        <p:spPr>
          <a:xfrm>
            <a:off x="4780224" y="2273665"/>
            <a:ext cx="3208789" cy="2053886"/>
          </a:xfrm>
          <a:prstGeom prst="rect">
            <a:avLst/>
          </a:prstGeom>
        </p:spPr>
      </p:pic>
      <p:pic>
        <p:nvPicPr>
          <p:cNvPr id="10" name="Picture 9">
            <a:extLst>
              <a:ext uri="{FF2B5EF4-FFF2-40B4-BE49-F238E27FC236}">
                <a16:creationId xmlns:a16="http://schemas.microsoft.com/office/drawing/2014/main" id="{45B168AB-A92B-48C9-A3AD-8DADFD777ED1}"/>
              </a:ext>
            </a:extLst>
          </p:cNvPr>
          <p:cNvPicPr>
            <a:picLocks noChangeAspect="1"/>
          </p:cNvPicPr>
          <p:nvPr/>
        </p:nvPicPr>
        <p:blipFill>
          <a:blip r:embed="rId4"/>
          <a:stretch>
            <a:fillRect/>
          </a:stretch>
        </p:blipFill>
        <p:spPr>
          <a:xfrm>
            <a:off x="399212" y="4713877"/>
            <a:ext cx="2110294" cy="1569597"/>
          </a:xfrm>
          <a:prstGeom prst="rect">
            <a:avLst/>
          </a:prstGeom>
        </p:spPr>
      </p:pic>
      <p:pic>
        <p:nvPicPr>
          <p:cNvPr id="12" name="Picture 11">
            <a:extLst>
              <a:ext uri="{FF2B5EF4-FFF2-40B4-BE49-F238E27FC236}">
                <a16:creationId xmlns:a16="http://schemas.microsoft.com/office/drawing/2014/main" id="{91903C86-C4A8-4331-9E1A-E6AC6A06A4B1}"/>
              </a:ext>
            </a:extLst>
          </p:cNvPr>
          <p:cNvPicPr>
            <a:picLocks noChangeAspect="1"/>
          </p:cNvPicPr>
          <p:nvPr/>
        </p:nvPicPr>
        <p:blipFill>
          <a:blip r:embed="rId5"/>
          <a:stretch>
            <a:fillRect/>
          </a:stretch>
        </p:blipFill>
        <p:spPr>
          <a:xfrm>
            <a:off x="2447764" y="4722558"/>
            <a:ext cx="2169827" cy="1761586"/>
          </a:xfrm>
          <a:prstGeom prst="rect">
            <a:avLst/>
          </a:prstGeom>
        </p:spPr>
      </p:pic>
      <p:pic>
        <p:nvPicPr>
          <p:cNvPr id="14" name="Picture 13">
            <a:extLst>
              <a:ext uri="{FF2B5EF4-FFF2-40B4-BE49-F238E27FC236}">
                <a16:creationId xmlns:a16="http://schemas.microsoft.com/office/drawing/2014/main" id="{0D6E7CE7-7A7D-401A-BAF1-855A06C115AA}"/>
              </a:ext>
            </a:extLst>
          </p:cNvPr>
          <p:cNvPicPr>
            <a:picLocks noChangeAspect="1"/>
          </p:cNvPicPr>
          <p:nvPr/>
        </p:nvPicPr>
        <p:blipFill>
          <a:blip r:embed="rId6"/>
          <a:stretch>
            <a:fillRect/>
          </a:stretch>
        </p:blipFill>
        <p:spPr>
          <a:xfrm>
            <a:off x="4613801" y="4704322"/>
            <a:ext cx="2110295" cy="1771140"/>
          </a:xfrm>
          <a:prstGeom prst="rect">
            <a:avLst/>
          </a:prstGeom>
        </p:spPr>
      </p:pic>
      <p:pic>
        <p:nvPicPr>
          <p:cNvPr id="16" name="Picture 15">
            <a:extLst>
              <a:ext uri="{FF2B5EF4-FFF2-40B4-BE49-F238E27FC236}">
                <a16:creationId xmlns:a16="http://schemas.microsoft.com/office/drawing/2014/main" id="{4B55A8C6-C3E6-459C-BA6A-0E502D24318D}"/>
              </a:ext>
            </a:extLst>
          </p:cNvPr>
          <p:cNvPicPr>
            <a:picLocks noChangeAspect="1"/>
          </p:cNvPicPr>
          <p:nvPr/>
        </p:nvPicPr>
        <p:blipFill>
          <a:blip r:embed="rId7"/>
          <a:stretch>
            <a:fillRect/>
          </a:stretch>
        </p:blipFill>
        <p:spPr>
          <a:xfrm>
            <a:off x="6710821" y="4668967"/>
            <a:ext cx="2117570" cy="1659415"/>
          </a:xfrm>
          <a:prstGeom prst="rect">
            <a:avLst/>
          </a:prstGeom>
        </p:spPr>
      </p:pic>
    </p:spTree>
    <p:extLst>
      <p:ext uri="{BB962C8B-B14F-4D97-AF65-F5344CB8AC3E}">
        <p14:creationId xmlns:p14="http://schemas.microsoft.com/office/powerpoint/2010/main" val="875774009"/>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67323"/>
            <a:ext cx="8154633" cy="685800"/>
          </a:xfrm>
        </p:spPr>
        <p:txBody>
          <a:bodyPr/>
          <a:lstStyle/>
          <a:p>
            <a:r>
              <a:rPr lang="en-US" dirty="0">
                <a:solidFill>
                  <a:srgbClr val="5F5F5F"/>
                </a:solidFill>
                <a:effectLst>
                  <a:outerShdw blurRad="38100" dist="38100" dir="2700000" algn="tl">
                    <a:srgbClr val="C0C0C0"/>
                  </a:outerShdw>
                </a:effectLst>
                <a:latin typeface="Tahoma" charset="0"/>
              </a:rPr>
              <a:t>Crow’s Foot Notation: Examples</a:t>
            </a:r>
            <a:endParaRPr lang="en-US" dirty="0"/>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pic>
        <p:nvPicPr>
          <p:cNvPr id="25" name="Picture 24">
            <a:extLst>
              <a:ext uri="{FF2B5EF4-FFF2-40B4-BE49-F238E27FC236}">
                <a16:creationId xmlns:a16="http://schemas.microsoft.com/office/drawing/2014/main" id="{C0679236-E5EB-4248-BACB-910AFEF0729E}"/>
              </a:ext>
            </a:extLst>
          </p:cNvPr>
          <p:cNvPicPr>
            <a:picLocks noChangeAspect="1"/>
          </p:cNvPicPr>
          <p:nvPr/>
        </p:nvPicPr>
        <p:blipFill>
          <a:blip r:embed="rId2"/>
          <a:stretch>
            <a:fillRect/>
          </a:stretch>
        </p:blipFill>
        <p:spPr>
          <a:xfrm>
            <a:off x="467544" y="1628800"/>
            <a:ext cx="3969498" cy="1459210"/>
          </a:xfrm>
          <a:prstGeom prst="rect">
            <a:avLst/>
          </a:prstGeom>
        </p:spPr>
      </p:pic>
      <p:pic>
        <p:nvPicPr>
          <p:cNvPr id="27" name="Picture 26">
            <a:extLst>
              <a:ext uri="{FF2B5EF4-FFF2-40B4-BE49-F238E27FC236}">
                <a16:creationId xmlns:a16="http://schemas.microsoft.com/office/drawing/2014/main" id="{62FE76C3-2357-4A20-A23B-0A7C62378D0A}"/>
              </a:ext>
            </a:extLst>
          </p:cNvPr>
          <p:cNvPicPr>
            <a:picLocks noChangeAspect="1"/>
          </p:cNvPicPr>
          <p:nvPr/>
        </p:nvPicPr>
        <p:blipFill>
          <a:blip r:embed="rId3"/>
          <a:stretch>
            <a:fillRect/>
          </a:stretch>
        </p:blipFill>
        <p:spPr>
          <a:xfrm>
            <a:off x="547447" y="3088010"/>
            <a:ext cx="3809692" cy="1416283"/>
          </a:xfrm>
          <a:prstGeom prst="rect">
            <a:avLst/>
          </a:prstGeom>
        </p:spPr>
      </p:pic>
      <p:pic>
        <p:nvPicPr>
          <p:cNvPr id="29" name="Picture 28">
            <a:extLst>
              <a:ext uri="{FF2B5EF4-FFF2-40B4-BE49-F238E27FC236}">
                <a16:creationId xmlns:a16="http://schemas.microsoft.com/office/drawing/2014/main" id="{37FE5325-4698-4B48-9074-BCBD35C20332}"/>
              </a:ext>
            </a:extLst>
          </p:cNvPr>
          <p:cNvPicPr>
            <a:picLocks noChangeAspect="1"/>
          </p:cNvPicPr>
          <p:nvPr/>
        </p:nvPicPr>
        <p:blipFill>
          <a:blip r:embed="rId4"/>
          <a:stretch>
            <a:fillRect/>
          </a:stretch>
        </p:blipFill>
        <p:spPr>
          <a:xfrm>
            <a:off x="467544" y="4644447"/>
            <a:ext cx="4149558" cy="1579137"/>
          </a:xfrm>
          <a:prstGeom prst="rect">
            <a:avLst/>
          </a:prstGeom>
        </p:spPr>
      </p:pic>
      <p:sp>
        <p:nvSpPr>
          <p:cNvPr id="30" name="TextBox 29">
            <a:extLst>
              <a:ext uri="{FF2B5EF4-FFF2-40B4-BE49-F238E27FC236}">
                <a16:creationId xmlns:a16="http://schemas.microsoft.com/office/drawing/2014/main" id="{4B5B745F-7F60-477C-8F93-F37480E3AA65}"/>
              </a:ext>
            </a:extLst>
          </p:cNvPr>
          <p:cNvSpPr txBox="1"/>
          <p:nvPr/>
        </p:nvSpPr>
        <p:spPr>
          <a:xfrm>
            <a:off x="5292080" y="1708734"/>
            <a:ext cx="3304473" cy="1107996"/>
          </a:xfrm>
          <a:prstGeom prst="rect">
            <a:avLst/>
          </a:prstGeom>
          <a:noFill/>
        </p:spPr>
        <p:txBody>
          <a:bodyPr wrap="square" rtlCol="0">
            <a:spAutoFit/>
          </a:bodyPr>
          <a:lstStyle/>
          <a:p>
            <a:r>
              <a:rPr lang="en-GB" dirty="0"/>
              <a:t>Every student can and must have one seat</a:t>
            </a:r>
          </a:p>
        </p:txBody>
      </p:sp>
      <p:sp>
        <p:nvSpPr>
          <p:cNvPr id="31" name="TextBox 30">
            <a:extLst>
              <a:ext uri="{FF2B5EF4-FFF2-40B4-BE49-F238E27FC236}">
                <a16:creationId xmlns:a16="http://schemas.microsoft.com/office/drawing/2014/main" id="{53910E32-E967-4E3E-BA1E-5808AF8B2588}"/>
              </a:ext>
            </a:extLst>
          </p:cNvPr>
          <p:cNvSpPr txBox="1"/>
          <p:nvPr/>
        </p:nvSpPr>
        <p:spPr>
          <a:xfrm>
            <a:off x="5292079" y="3242153"/>
            <a:ext cx="3304473" cy="1107996"/>
          </a:xfrm>
          <a:prstGeom prst="rect">
            <a:avLst/>
          </a:prstGeom>
          <a:noFill/>
        </p:spPr>
        <p:txBody>
          <a:bodyPr wrap="square" rtlCol="0">
            <a:spAutoFit/>
          </a:bodyPr>
          <a:lstStyle/>
          <a:p>
            <a:r>
              <a:rPr lang="en-GB" dirty="0"/>
              <a:t>Every lecturer can and must have 0 or many courses</a:t>
            </a:r>
          </a:p>
        </p:txBody>
      </p:sp>
      <p:sp>
        <p:nvSpPr>
          <p:cNvPr id="32" name="TextBox 31">
            <a:extLst>
              <a:ext uri="{FF2B5EF4-FFF2-40B4-BE49-F238E27FC236}">
                <a16:creationId xmlns:a16="http://schemas.microsoft.com/office/drawing/2014/main" id="{F433D591-683D-4076-959F-38E2F7A5BA9D}"/>
              </a:ext>
            </a:extLst>
          </p:cNvPr>
          <p:cNvSpPr txBox="1"/>
          <p:nvPr/>
        </p:nvSpPr>
        <p:spPr>
          <a:xfrm>
            <a:off x="5292078" y="4880017"/>
            <a:ext cx="3304473" cy="769441"/>
          </a:xfrm>
          <a:prstGeom prst="rect">
            <a:avLst/>
          </a:prstGeom>
          <a:noFill/>
        </p:spPr>
        <p:txBody>
          <a:bodyPr wrap="square" rtlCol="0">
            <a:spAutoFit/>
          </a:bodyPr>
          <a:lstStyle/>
          <a:p>
            <a:r>
              <a:rPr lang="en-GB" dirty="0"/>
              <a:t>Many Students and take many courses ..</a:t>
            </a:r>
          </a:p>
        </p:txBody>
      </p:sp>
    </p:spTree>
    <p:extLst>
      <p:ext uri="{BB962C8B-B14F-4D97-AF65-F5344CB8AC3E}">
        <p14:creationId xmlns:p14="http://schemas.microsoft.com/office/powerpoint/2010/main" val="1370781444"/>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C022-D2FD-4090-9788-6E21CAC4BBFB}"/>
              </a:ext>
            </a:extLst>
          </p:cNvPr>
          <p:cNvSpPr>
            <a:spLocks noGrp="1"/>
          </p:cNvSpPr>
          <p:nvPr>
            <p:ph type="title"/>
          </p:nvPr>
        </p:nvSpPr>
        <p:spPr/>
        <p:txBody>
          <a:bodyPr/>
          <a:lstStyle/>
          <a:p>
            <a:r>
              <a:rPr lang="en-GB" dirty="0"/>
              <a:t>Example </a:t>
            </a:r>
          </a:p>
        </p:txBody>
      </p:sp>
      <p:sp>
        <p:nvSpPr>
          <p:cNvPr id="4" name="Footer Placeholder 3">
            <a:extLst>
              <a:ext uri="{FF2B5EF4-FFF2-40B4-BE49-F238E27FC236}">
                <a16:creationId xmlns:a16="http://schemas.microsoft.com/office/drawing/2014/main" id="{84B4F66B-DDEE-4156-8A37-F9DE6C3708B1}"/>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8" name="Content Placeholder 7">
            <a:extLst>
              <a:ext uri="{FF2B5EF4-FFF2-40B4-BE49-F238E27FC236}">
                <a16:creationId xmlns:a16="http://schemas.microsoft.com/office/drawing/2014/main" id="{E87A6B23-E20E-4657-9DE6-2B1975A1D393}"/>
              </a:ext>
            </a:extLst>
          </p:cNvPr>
          <p:cNvPicPr>
            <a:picLocks noGrp="1" noChangeAspect="1"/>
          </p:cNvPicPr>
          <p:nvPr>
            <p:ph idx="1"/>
          </p:nvPr>
        </p:nvPicPr>
        <p:blipFill rotWithShape="1">
          <a:blip r:embed="rId2"/>
          <a:srcRect l="6998" t="-4278" r="3888" b="4278"/>
          <a:stretch/>
        </p:blipFill>
        <p:spPr>
          <a:xfrm>
            <a:off x="755576" y="1481048"/>
            <a:ext cx="8252274" cy="4873887"/>
          </a:xfrm>
          <a:prstGeom prst="rect">
            <a:avLst/>
          </a:prstGeom>
        </p:spPr>
      </p:pic>
    </p:spTree>
    <p:extLst>
      <p:ext uri="{BB962C8B-B14F-4D97-AF65-F5344CB8AC3E}">
        <p14:creationId xmlns:p14="http://schemas.microsoft.com/office/powerpoint/2010/main" val="4122121280"/>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99B7-FC94-60E4-5D74-F6216196E19D}"/>
              </a:ext>
            </a:extLst>
          </p:cNvPr>
          <p:cNvSpPr>
            <a:spLocks noGrp="1"/>
          </p:cNvSpPr>
          <p:nvPr>
            <p:ph type="title"/>
          </p:nvPr>
        </p:nvSpPr>
        <p:spPr/>
        <p:txBody>
          <a:bodyPr/>
          <a:lstStyle/>
          <a:p>
            <a:r>
              <a:rPr lang="en-GB" dirty="0"/>
              <a:t>What is Data Modelling?</a:t>
            </a:r>
          </a:p>
        </p:txBody>
      </p:sp>
      <p:sp>
        <p:nvSpPr>
          <p:cNvPr id="3" name="Content Placeholder 2">
            <a:extLst>
              <a:ext uri="{FF2B5EF4-FFF2-40B4-BE49-F238E27FC236}">
                <a16:creationId xmlns:a16="http://schemas.microsoft.com/office/drawing/2014/main" id="{22E357EB-C888-965C-6FF3-90425FC88785}"/>
              </a:ext>
            </a:extLst>
          </p:cNvPr>
          <p:cNvSpPr>
            <a:spLocks noGrp="1"/>
          </p:cNvSpPr>
          <p:nvPr>
            <p:ph idx="1"/>
          </p:nvPr>
        </p:nvSpPr>
        <p:spPr>
          <a:xfrm>
            <a:off x="938339" y="1643663"/>
            <a:ext cx="7711008" cy="4680520"/>
          </a:xfrm>
        </p:spPr>
        <p:txBody>
          <a:bodyPr/>
          <a:lstStyle/>
          <a:p>
            <a:r>
              <a:rPr lang="en-GB" sz="2400" dirty="0"/>
              <a:t>Data modelling is the process of creating a data model for the data to be stored in a data system (database). This data model is a </a:t>
            </a:r>
            <a:r>
              <a:rPr lang="en-GB" sz="2400" dirty="0">
                <a:solidFill>
                  <a:srgbClr val="A80000"/>
                </a:solidFill>
              </a:rPr>
              <a:t>conceptual representation of Data objects</a:t>
            </a:r>
            <a:r>
              <a:rPr lang="en-GB" sz="2400" dirty="0"/>
              <a:t>, the associations between different data objects, and the relations.</a:t>
            </a:r>
          </a:p>
          <a:p>
            <a:r>
              <a:rPr lang="en-GB" sz="2400" dirty="0"/>
              <a:t>Data modelling helps in the visual representation of data and enforces business rules, regulatory compliances, and government policies on the data. Data Models ensure consistency in naming conventions, default values, semantics, security while ensuring quality of the data.</a:t>
            </a:r>
          </a:p>
        </p:txBody>
      </p:sp>
      <p:sp>
        <p:nvSpPr>
          <p:cNvPr id="4" name="Footer Placeholder 3">
            <a:extLst>
              <a:ext uri="{FF2B5EF4-FFF2-40B4-BE49-F238E27FC236}">
                <a16:creationId xmlns:a16="http://schemas.microsoft.com/office/drawing/2014/main" id="{017F9410-B291-A5B8-D9CC-51C88D987B94}"/>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308287600"/>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identification (tips)</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6" name="Content Placeholder 5"/>
          <p:cNvSpPr>
            <a:spLocks noGrp="1"/>
          </p:cNvSpPr>
          <p:nvPr>
            <p:ph idx="1"/>
          </p:nvPr>
        </p:nvSpPr>
        <p:spPr>
          <a:xfrm>
            <a:off x="285720" y="1556792"/>
            <a:ext cx="8715436" cy="4680520"/>
          </a:xfrm>
        </p:spPr>
        <p:txBody>
          <a:bodyPr/>
          <a:lstStyle/>
          <a:p>
            <a:r>
              <a:rPr lang="en-GB" dirty="0">
                <a:latin typeface="Arial" panose="020B0604020202020204" pitchFamily="34" charset="0"/>
                <a:cs typeface="Arial" panose="020B0604020202020204" pitchFamily="34" charset="0"/>
              </a:rPr>
              <a:t>First read a relationship in one direction, and then read the relationship in the other direction.</a:t>
            </a: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pPr marL="0" indent="0">
              <a:buNone/>
            </a:pPr>
            <a:r>
              <a:rPr lang="en-GB" sz="2000" dirty="0">
                <a:latin typeface="Tahoma" pitchFamily="34" charset="0"/>
                <a:cs typeface="Tahoma" pitchFamily="34" charset="0"/>
              </a:rPr>
              <a:t>	</a:t>
            </a:r>
          </a:p>
          <a:p>
            <a:r>
              <a:rPr lang="en-GB" sz="2000" dirty="0">
                <a:latin typeface="Tahoma" pitchFamily="34" charset="0"/>
                <a:cs typeface="Tahoma" pitchFamily="34" charset="0"/>
              </a:rPr>
              <a:t>Each </a:t>
            </a:r>
            <a:r>
              <a:rPr lang="en-GB" sz="2000" dirty="0" err="1">
                <a:solidFill>
                  <a:srgbClr val="C00000"/>
                </a:solidFill>
                <a:latin typeface="Tahoma" pitchFamily="34" charset="0"/>
                <a:cs typeface="Tahoma" pitchFamily="34" charset="0"/>
              </a:rPr>
              <a:t>Paycheck</a:t>
            </a:r>
            <a:r>
              <a:rPr lang="en-GB" sz="2000" dirty="0">
                <a:latin typeface="Tahoma" pitchFamily="34" charset="0"/>
                <a:cs typeface="Tahoma" pitchFamily="34" charset="0"/>
              </a:rPr>
              <a:t> must be issued for one and only one </a:t>
            </a:r>
            <a:r>
              <a:rPr lang="en-GB" sz="2000" dirty="0">
                <a:solidFill>
                  <a:srgbClr val="C00000"/>
                </a:solidFill>
                <a:latin typeface="Tahoma" pitchFamily="34" charset="0"/>
                <a:cs typeface="Tahoma" pitchFamily="34" charset="0"/>
              </a:rPr>
              <a:t>Employee</a:t>
            </a:r>
          </a:p>
          <a:p>
            <a:r>
              <a:rPr lang="en-GB" sz="2000" dirty="0">
                <a:latin typeface="Tahoma" pitchFamily="34" charset="0"/>
                <a:cs typeface="Tahoma" pitchFamily="34" charset="0"/>
              </a:rPr>
              <a:t>Each </a:t>
            </a:r>
            <a:r>
              <a:rPr lang="en-GB" sz="2000" dirty="0">
                <a:solidFill>
                  <a:srgbClr val="C00000"/>
                </a:solidFill>
                <a:latin typeface="Tahoma" pitchFamily="34" charset="0"/>
                <a:cs typeface="Tahoma" pitchFamily="34" charset="0"/>
              </a:rPr>
              <a:t>Employee</a:t>
            </a:r>
            <a:r>
              <a:rPr lang="en-GB" sz="2000" dirty="0">
                <a:latin typeface="Tahoma" pitchFamily="34" charset="0"/>
                <a:cs typeface="Tahoma" pitchFamily="34" charset="0"/>
              </a:rPr>
              <a:t> may be the receiver of one or more </a:t>
            </a:r>
            <a:r>
              <a:rPr lang="en-GB" sz="2000" dirty="0" err="1">
                <a:solidFill>
                  <a:srgbClr val="C00000"/>
                </a:solidFill>
                <a:latin typeface="Tahoma" pitchFamily="34" charset="0"/>
                <a:cs typeface="Tahoma" pitchFamily="34" charset="0"/>
              </a:rPr>
              <a:t>Paychecks</a:t>
            </a:r>
            <a:endParaRPr lang="en-GB" sz="2000" dirty="0">
              <a:solidFill>
                <a:srgbClr val="C00000"/>
              </a:solidFill>
              <a:latin typeface="Tahoma" pitchFamily="34" charset="0"/>
              <a:cs typeface="Tahoma" pitchFamily="34" charset="0"/>
            </a:endParaRPr>
          </a:p>
          <a:p>
            <a:endParaRPr lang="en-GB" dirty="0"/>
          </a:p>
        </p:txBody>
      </p:sp>
      <p:sp>
        <p:nvSpPr>
          <p:cNvPr id="7" name="Rectangle 5"/>
          <p:cNvSpPr>
            <a:spLocks noChangeArrowheads="1"/>
          </p:cNvSpPr>
          <p:nvPr/>
        </p:nvSpPr>
        <p:spPr bwMode="auto">
          <a:xfrm>
            <a:off x="1643042" y="2857496"/>
            <a:ext cx="1676400" cy="1075560"/>
          </a:xfrm>
          <a:prstGeom prst="rect">
            <a:avLst/>
          </a:prstGeom>
          <a:solidFill>
            <a:srgbClr val="CAE8A9"/>
          </a:solidFill>
          <a:ln w="9525">
            <a:solidFill>
              <a:schemeClr val="tx1"/>
            </a:solidFill>
            <a:miter lim="800000"/>
            <a:headEnd/>
            <a:tailEnd/>
          </a:ln>
        </p:spPr>
        <p:txBody>
          <a:bodyPr wrap="none" anchor="ctr"/>
          <a:lstStyle/>
          <a:p>
            <a:pPr algn="ctr"/>
            <a:r>
              <a:rPr lang="en-US" dirty="0"/>
              <a:t>Paycheck</a:t>
            </a:r>
          </a:p>
        </p:txBody>
      </p:sp>
      <p:sp>
        <p:nvSpPr>
          <p:cNvPr id="8" name="Rectangle 7"/>
          <p:cNvSpPr>
            <a:spLocks noChangeArrowheads="1"/>
          </p:cNvSpPr>
          <p:nvPr/>
        </p:nvSpPr>
        <p:spPr bwMode="auto">
          <a:xfrm>
            <a:off x="5376842" y="2857496"/>
            <a:ext cx="1676400" cy="1075560"/>
          </a:xfrm>
          <a:prstGeom prst="rect">
            <a:avLst/>
          </a:prstGeom>
          <a:solidFill>
            <a:schemeClr val="accent5">
              <a:lumMod val="90000"/>
            </a:schemeClr>
          </a:solidFill>
          <a:ln w="9525">
            <a:solidFill>
              <a:schemeClr val="tx1"/>
            </a:solidFill>
            <a:miter lim="800000"/>
            <a:headEnd/>
            <a:tailEnd/>
          </a:ln>
        </p:spPr>
        <p:txBody>
          <a:bodyPr wrap="none" anchor="ctr"/>
          <a:lstStyle/>
          <a:p>
            <a:pPr algn="ctr"/>
            <a:r>
              <a:rPr lang="en-US" dirty="0"/>
              <a:t>Employee</a:t>
            </a:r>
          </a:p>
        </p:txBody>
      </p:sp>
      <p:sp>
        <p:nvSpPr>
          <p:cNvPr id="9" name="Line 8"/>
          <p:cNvSpPr>
            <a:spLocks noChangeShapeType="1"/>
          </p:cNvSpPr>
          <p:nvPr/>
        </p:nvSpPr>
        <p:spPr bwMode="auto">
          <a:xfrm flipH="1">
            <a:off x="4462442" y="3467096"/>
            <a:ext cx="914400" cy="0"/>
          </a:xfrm>
          <a:prstGeom prst="line">
            <a:avLst/>
          </a:prstGeom>
          <a:noFill/>
          <a:ln w="9525">
            <a:solidFill>
              <a:schemeClr val="tx1"/>
            </a:solidFill>
            <a:prstDash val="solid"/>
            <a:round/>
            <a:headEnd/>
            <a:tailEnd/>
          </a:ln>
        </p:spPr>
        <p:txBody>
          <a:bodyPr wrap="none" anchor="ctr"/>
          <a:lstStyle/>
          <a:p>
            <a:endParaRPr lang="en-GB">
              <a:ln>
                <a:solidFill>
                  <a:schemeClr val="tx1"/>
                </a:solidFill>
                <a:prstDash val="solid"/>
              </a:ln>
            </a:endParaRPr>
          </a:p>
        </p:txBody>
      </p:sp>
      <p:sp>
        <p:nvSpPr>
          <p:cNvPr id="10" name="Line 9"/>
          <p:cNvSpPr>
            <a:spLocks noChangeShapeType="1"/>
          </p:cNvSpPr>
          <p:nvPr/>
        </p:nvSpPr>
        <p:spPr bwMode="auto">
          <a:xfrm flipH="1">
            <a:off x="3319442" y="3467096"/>
            <a:ext cx="1143000" cy="0"/>
          </a:xfrm>
          <a:prstGeom prst="line">
            <a:avLst/>
          </a:prstGeom>
          <a:noFill/>
          <a:ln w="9525">
            <a:solidFill>
              <a:schemeClr val="tx1"/>
            </a:solidFill>
            <a:round/>
            <a:headEnd/>
            <a:tailEnd/>
          </a:ln>
        </p:spPr>
        <p:txBody>
          <a:bodyPr wrap="none" anchor="ctr"/>
          <a:lstStyle/>
          <a:p>
            <a:endParaRPr lang="en-GB"/>
          </a:p>
        </p:txBody>
      </p:sp>
      <p:sp>
        <p:nvSpPr>
          <p:cNvPr id="11" name="Line 10"/>
          <p:cNvSpPr>
            <a:spLocks noChangeShapeType="1"/>
          </p:cNvSpPr>
          <p:nvPr/>
        </p:nvSpPr>
        <p:spPr bwMode="auto">
          <a:xfrm flipH="1" flipV="1">
            <a:off x="3335383" y="3265713"/>
            <a:ext cx="212658" cy="201381"/>
          </a:xfrm>
          <a:prstGeom prst="line">
            <a:avLst/>
          </a:prstGeom>
          <a:noFill/>
          <a:ln w="9525">
            <a:solidFill>
              <a:schemeClr val="tx1"/>
            </a:solidFill>
            <a:round/>
            <a:headEnd/>
            <a:tailEnd/>
          </a:ln>
        </p:spPr>
        <p:txBody>
          <a:bodyPr wrap="none" anchor="ctr"/>
          <a:lstStyle/>
          <a:p>
            <a:endParaRPr lang="en-GB"/>
          </a:p>
        </p:txBody>
      </p:sp>
      <p:sp>
        <p:nvSpPr>
          <p:cNvPr id="12" name="Line 11"/>
          <p:cNvSpPr>
            <a:spLocks noChangeShapeType="1"/>
          </p:cNvSpPr>
          <p:nvPr/>
        </p:nvSpPr>
        <p:spPr bwMode="auto">
          <a:xfrm flipH="1">
            <a:off x="3319442" y="3467096"/>
            <a:ext cx="228600" cy="186304"/>
          </a:xfrm>
          <a:prstGeom prst="line">
            <a:avLst/>
          </a:prstGeom>
          <a:noFill/>
          <a:ln w="9525">
            <a:solidFill>
              <a:schemeClr val="tx1"/>
            </a:solidFill>
            <a:round/>
            <a:headEnd/>
            <a:tailEnd/>
          </a:ln>
        </p:spPr>
        <p:txBody>
          <a:bodyPr wrap="none" anchor="ctr"/>
          <a:lstStyle/>
          <a:p>
            <a:endParaRPr lang="en-GB"/>
          </a:p>
        </p:txBody>
      </p:sp>
      <p:sp>
        <p:nvSpPr>
          <p:cNvPr id="13" name="Text Box 12"/>
          <p:cNvSpPr txBox="1">
            <a:spLocks noChangeArrowheads="1"/>
          </p:cNvSpPr>
          <p:nvPr/>
        </p:nvSpPr>
        <p:spPr bwMode="auto">
          <a:xfrm>
            <a:off x="3428928" y="2719356"/>
            <a:ext cx="1143000" cy="584775"/>
          </a:xfrm>
          <a:prstGeom prst="rect">
            <a:avLst/>
          </a:prstGeom>
          <a:noFill/>
          <a:ln w="9525">
            <a:noFill/>
            <a:miter lim="800000"/>
            <a:headEnd/>
            <a:tailEnd/>
          </a:ln>
        </p:spPr>
        <p:txBody>
          <a:bodyPr wrap="square">
            <a:spAutoFit/>
          </a:bodyPr>
          <a:lstStyle/>
          <a:p>
            <a:r>
              <a:rPr lang="en-US" sz="1600" dirty="0">
                <a:solidFill>
                  <a:srgbClr val="003366"/>
                </a:solidFill>
              </a:rPr>
              <a:t>issued for</a:t>
            </a:r>
            <a:endParaRPr lang="en-GB" sz="1600" dirty="0">
              <a:solidFill>
                <a:srgbClr val="003366"/>
              </a:solidFill>
            </a:endParaRPr>
          </a:p>
        </p:txBody>
      </p:sp>
      <p:sp>
        <p:nvSpPr>
          <p:cNvPr id="14" name="Text Box 13"/>
          <p:cNvSpPr txBox="1">
            <a:spLocks noChangeArrowheads="1"/>
          </p:cNvSpPr>
          <p:nvPr/>
        </p:nvSpPr>
        <p:spPr bwMode="auto">
          <a:xfrm>
            <a:off x="4314806" y="3543296"/>
            <a:ext cx="1143000" cy="825500"/>
          </a:xfrm>
          <a:prstGeom prst="rect">
            <a:avLst/>
          </a:prstGeom>
          <a:noFill/>
          <a:ln w="9525">
            <a:noFill/>
            <a:miter lim="800000"/>
            <a:headEnd/>
            <a:tailEnd/>
          </a:ln>
        </p:spPr>
        <p:txBody>
          <a:bodyPr wrap="square">
            <a:spAutoFit/>
          </a:bodyPr>
          <a:lstStyle/>
          <a:p>
            <a:r>
              <a:rPr lang="en-US" sz="1600" dirty="0">
                <a:solidFill>
                  <a:srgbClr val="003366"/>
                </a:solidFill>
              </a:rPr>
              <a:t>the </a:t>
            </a:r>
          </a:p>
          <a:p>
            <a:r>
              <a:rPr lang="en-US" sz="1600" dirty="0">
                <a:solidFill>
                  <a:srgbClr val="003366"/>
                </a:solidFill>
              </a:rPr>
              <a:t>receiver </a:t>
            </a:r>
          </a:p>
          <a:p>
            <a:r>
              <a:rPr lang="en-US" sz="1600" dirty="0">
                <a:solidFill>
                  <a:srgbClr val="003366"/>
                </a:solidFill>
              </a:rPr>
              <a:t>of</a:t>
            </a:r>
            <a:endParaRPr lang="en-GB" sz="1600" dirty="0">
              <a:solidFill>
                <a:srgbClr val="003366"/>
              </a:solidFill>
            </a:endParaRPr>
          </a:p>
        </p:txBody>
      </p:sp>
      <p:cxnSp>
        <p:nvCxnSpPr>
          <p:cNvPr id="4" name="Straight Connector 3">
            <a:extLst>
              <a:ext uri="{FF2B5EF4-FFF2-40B4-BE49-F238E27FC236}">
                <a16:creationId xmlns:a16="http://schemas.microsoft.com/office/drawing/2014/main" id="{F47C3722-0325-473B-8CC7-01A00D8B87D9}"/>
              </a:ext>
            </a:extLst>
          </p:cNvPr>
          <p:cNvCxnSpPr/>
          <p:nvPr/>
        </p:nvCxnSpPr>
        <p:spPr bwMode="auto">
          <a:xfrm>
            <a:off x="5292080" y="3356992"/>
            <a:ext cx="0" cy="186304"/>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C279ECE7-05D1-4E84-8FC2-7D56175ED1C2}"/>
              </a:ext>
            </a:extLst>
          </p:cNvPr>
          <p:cNvCxnSpPr/>
          <p:nvPr/>
        </p:nvCxnSpPr>
        <p:spPr bwMode="auto">
          <a:xfrm>
            <a:off x="5220072" y="3356992"/>
            <a:ext cx="0" cy="186304"/>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62844265"/>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7" name="Rectangle 3"/>
          <p:cNvSpPr txBox="1">
            <a:spLocks noChangeArrowheads="1"/>
          </p:cNvSpPr>
          <p:nvPr/>
        </p:nvSpPr>
        <p:spPr bwMode="auto">
          <a:xfrm>
            <a:off x="1047733" y="1385890"/>
            <a:ext cx="7848600" cy="44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rPr>
              <a:t>Write the relationship sentences for the following ERM Diagram:</a:t>
            </a: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1146175" marR="0" lvl="1" indent="-473075" algn="l" defTabSz="914400" rtl="0" eaLnBrk="0" fontAlgn="base" latinLnBrk="0" hangingPunct="0">
              <a:lnSpc>
                <a:spcPct val="100000"/>
              </a:lnSpc>
              <a:spcBef>
                <a:spcPct val="20000"/>
              </a:spcBef>
              <a:spcAft>
                <a:spcPct val="0"/>
              </a:spcAft>
              <a:buClr>
                <a:srgbClr val="A80000"/>
              </a:buClr>
              <a:buSzPct val="80000"/>
              <a:buFont typeface="Arial"/>
              <a:buChar char="•"/>
              <a:tabLst/>
              <a:defRPr/>
            </a:pPr>
            <a:endParaRPr kumimoji="0" lang="en-GB"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18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p:txBody>
      </p:sp>
      <p:sp>
        <p:nvSpPr>
          <p:cNvPr id="12" name="Rectangle 5"/>
          <p:cNvSpPr>
            <a:spLocks noChangeArrowheads="1"/>
          </p:cNvSpPr>
          <p:nvPr/>
        </p:nvSpPr>
        <p:spPr bwMode="auto">
          <a:xfrm>
            <a:off x="2071670" y="2428868"/>
            <a:ext cx="1676400" cy="1143000"/>
          </a:xfrm>
          <a:prstGeom prst="rect">
            <a:avLst/>
          </a:prstGeom>
          <a:solidFill>
            <a:srgbClr val="CAE8A9"/>
          </a:solidFill>
          <a:ln w="9525">
            <a:solidFill>
              <a:schemeClr val="tx1"/>
            </a:solidFill>
            <a:miter lim="800000"/>
            <a:headEnd/>
            <a:tailEnd/>
          </a:ln>
        </p:spPr>
        <p:txBody>
          <a:bodyPr wrap="none" anchor="ctr"/>
          <a:lstStyle/>
          <a:p>
            <a:pPr algn="ctr"/>
            <a:r>
              <a:rPr lang="en-US" dirty="0"/>
              <a:t>Order</a:t>
            </a:r>
          </a:p>
        </p:txBody>
      </p:sp>
      <p:sp>
        <p:nvSpPr>
          <p:cNvPr id="13" name="Rectangle 6"/>
          <p:cNvSpPr>
            <a:spLocks noChangeArrowheads="1"/>
          </p:cNvSpPr>
          <p:nvPr/>
        </p:nvSpPr>
        <p:spPr bwMode="auto">
          <a:xfrm>
            <a:off x="5805470" y="2428868"/>
            <a:ext cx="1676400" cy="1143000"/>
          </a:xfrm>
          <a:prstGeom prst="rect">
            <a:avLst/>
          </a:prstGeom>
          <a:solidFill>
            <a:srgbClr val="FDECA5"/>
          </a:solidFill>
          <a:ln w="9525">
            <a:solidFill>
              <a:schemeClr val="tx1"/>
            </a:solidFill>
            <a:miter lim="800000"/>
            <a:headEnd/>
            <a:tailEnd/>
          </a:ln>
        </p:spPr>
        <p:txBody>
          <a:bodyPr wrap="none" anchor="ctr"/>
          <a:lstStyle/>
          <a:p>
            <a:pPr algn="ctr"/>
            <a:r>
              <a:rPr lang="en-US" dirty="0"/>
              <a:t>Item</a:t>
            </a:r>
          </a:p>
        </p:txBody>
      </p:sp>
      <p:sp>
        <p:nvSpPr>
          <p:cNvPr id="15" name="Line 8"/>
          <p:cNvSpPr>
            <a:spLocks noChangeShapeType="1"/>
          </p:cNvSpPr>
          <p:nvPr/>
        </p:nvSpPr>
        <p:spPr bwMode="auto">
          <a:xfrm flipH="1" flipV="1">
            <a:off x="3748070" y="3038468"/>
            <a:ext cx="2046288" cy="12700"/>
          </a:xfrm>
          <a:prstGeom prst="line">
            <a:avLst/>
          </a:prstGeom>
          <a:noFill/>
          <a:ln w="9525">
            <a:solidFill>
              <a:schemeClr val="tx1"/>
            </a:solidFill>
            <a:round/>
            <a:headEnd/>
            <a:tailEnd/>
          </a:ln>
        </p:spPr>
        <p:txBody>
          <a:bodyPr wrap="none" anchor="ctr"/>
          <a:lstStyle/>
          <a:p>
            <a:endParaRPr lang="en-GB"/>
          </a:p>
        </p:txBody>
      </p:sp>
      <p:sp>
        <p:nvSpPr>
          <p:cNvPr id="16" name="Line 9"/>
          <p:cNvSpPr>
            <a:spLocks noChangeShapeType="1"/>
          </p:cNvSpPr>
          <p:nvPr/>
        </p:nvSpPr>
        <p:spPr bwMode="auto">
          <a:xfrm flipH="1" flipV="1">
            <a:off x="3748070" y="2733668"/>
            <a:ext cx="228600" cy="304800"/>
          </a:xfrm>
          <a:prstGeom prst="line">
            <a:avLst/>
          </a:prstGeom>
          <a:noFill/>
          <a:ln w="9525">
            <a:solidFill>
              <a:schemeClr val="tx1"/>
            </a:solidFill>
            <a:round/>
            <a:headEnd/>
            <a:tailEnd/>
          </a:ln>
        </p:spPr>
        <p:txBody>
          <a:bodyPr wrap="none" anchor="ctr"/>
          <a:lstStyle/>
          <a:p>
            <a:endParaRPr lang="en-GB"/>
          </a:p>
        </p:txBody>
      </p:sp>
      <p:sp>
        <p:nvSpPr>
          <p:cNvPr id="17" name="Line 10"/>
          <p:cNvSpPr>
            <a:spLocks noChangeShapeType="1"/>
          </p:cNvSpPr>
          <p:nvPr/>
        </p:nvSpPr>
        <p:spPr bwMode="auto">
          <a:xfrm flipH="1">
            <a:off x="3748070" y="3038468"/>
            <a:ext cx="228600" cy="228600"/>
          </a:xfrm>
          <a:prstGeom prst="line">
            <a:avLst/>
          </a:prstGeom>
          <a:noFill/>
          <a:ln w="9525">
            <a:solidFill>
              <a:schemeClr val="tx1"/>
            </a:solidFill>
            <a:round/>
            <a:headEnd/>
            <a:tailEnd/>
          </a:ln>
        </p:spPr>
        <p:txBody>
          <a:bodyPr wrap="none" anchor="ctr"/>
          <a:lstStyle/>
          <a:p>
            <a:endParaRPr lang="en-GB"/>
          </a:p>
        </p:txBody>
      </p:sp>
      <p:sp>
        <p:nvSpPr>
          <p:cNvPr id="18" name="Text Box 11"/>
          <p:cNvSpPr txBox="1">
            <a:spLocks noChangeArrowheads="1"/>
          </p:cNvSpPr>
          <p:nvPr/>
        </p:nvSpPr>
        <p:spPr bwMode="auto">
          <a:xfrm>
            <a:off x="3748070" y="2484431"/>
            <a:ext cx="1223963" cy="336550"/>
          </a:xfrm>
          <a:prstGeom prst="rect">
            <a:avLst/>
          </a:prstGeom>
          <a:noFill/>
          <a:ln w="9525">
            <a:noFill/>
            <a:miter lim="800000"/>
            <a:headEnd/>
            <a:tailEnd/>
          </a:ln>
        </p:spPr>
        <p:txBody>
          <a:bodyPr wrap="none">
            <a:spAutoFit/>
          </a:bodyPr>
          <a:lstStyle/>
          <a:p>
            <a:r>
              <a:rPr lang="en-US" sz="1600" dirty="0">
                <a:solidFill>
                  <a:srgbClr val="003366"/>
                </a:solidFill>
              </a:rPr>
              <a:t>Issued for</a:t>
            </a:r>
            <a:endParaRPr lang="en-GB" sz="1600" dirty="0">
              <a:solidFill>
                <a:srgbClr val="003366"/>
              </a:solidFill>
            </a:endParaRPr>
          </a:p>
        </p:txBody>
      </p:sp>
      <p:sp>
        <p:nvSpPr>
          <p:cNvPr id="19" name="Text Box 12"/>
          <p:cNvSpPr txBox="1">
            <a:spLocks noChangeArrowheads="1"/>
          </p:cNvSpPr>
          <p:nvPr/>
        </p:nvSpPr>
        <p:spPr bwMode="auto">
          <a:xfrm>
            <a:off x="4510070" y="3159118"/>
            <a:ext cx="1284288" cy="336550"/>
          </a:xfrm>
          <a:prstGeom prst="rect">
            <a:avLst/>
          </a:prstGeom>
          <a:noFill/>
          <a:ln w="9525">
            <a:noFill/>
            <a:miter lim="800000"/>
            <a:headEnd/>
            <a:tailEnd/>
          </a:ln>
        </p:spPr>
        <p:txBody>
          <a:bodyPr wrap="none">
            <a:spAutoFit/>
          </a:bodyPr>
          <a:lstStyle/>
          <a:p>
            <a:r>
              <a:rPr lang="en-US" sz="1600">
                <a:solidFill>
                  <a:srgbClr val="003366"/>
                </a:solidFill>
              </a:rPr>
              <a:t>Bought via</a:t>
            </a:r>
            <a:endParaRPr lang="en-GB" sz="1600">
              <a:solidFill>
                <a:srgbClr val="003366"/>
              </a:solidFill>
            </a:endParaRPr>
          </a:p>
        </p:txBody>
      </p:sp>
      <p:sp>
        <p:nvSpPr>
          <p:cNvPr id="20" name="Rectangle 13"/>
          <p:cNvSpPr>
            <a:spLocks noChangeArrowheads="1"/>
          </p:cNvSpPr>
          <p:nvPr/>
        </p:nvSpPr>
        <p:spPr bwMode="auto">
          <a:xfrm>
            <a:off x="2071670" y="4727568"/>
            <a:ext cx="1676400" cy="1143000"/>
          </a:xfrm>
          <a:prstGeom prst="rect">
            <a:avLst/>
          </a:prstGeom>
          <a:solidFill>
            <a:srgbClr val="8ABBE7"/>
          </a:solidFill>
          <a:ln w="9525">
            <a:solidFill>
              <a:srgbClr val="FABBB0"/>
            </a:solidFill>
            <a:miter lim="800000"/>
            <a:headEnd/>
            <a:tailEnd/>
          </a:ln>
        </p:spPr>
        <p:txBody>
          <a:bodyPr wrap="none" anchor="ctr"/>
          <a:lstStyle/>
          <a:p>
            <a:pPr algn="ctr"/>
            <a:r>
              <a:rPr lang="en-US" dirty="0"/>
              <a:t>Customer</a:t>
            </a:r>
          </a:p>
        </p:txBody>
      </p:sp>
      <p:sp>
        <p:nvSpPr>
          <p:cNvPr id="21" name="Rectangle 14"/>
          <p:cNvSpPr>
            <a:spLocks noChangeArrowheads="1"/>
          </p:cNvSpPr>
          <p:nvPr/>
        </p:nvSpPr>
        <p:spPr bwMode="auto">
          <a:xfrm>
            <a:off x="5805470" y="4727568"/>
            <a:ext cx="1676400" cy="1143000"/>
          </a:xfrm>
          <a:prstGeom prst="rect">
            <a:avLst/>
          </a:prstGeom>
          <a:solidFill>
            <a:srgbClr val="FABBB0"/>
          </a:solidFill>
          <a:ln w="9525">
            <a:solidFill>
              <a:srgbClr val="FF6600"/>
            </a:solidFill>
            <a:miter lim="800000"/>
            <a:headEnd/>
            <a:tailEnd/>
          </a:ln>
        </p:spPr>
        <p:txBody>
          <a:bodyPr wrap="none" anchor="ctr"/>
          <a:lstStyle/>
          <a:p>
            <a:pPr algn="ctr"/>
            <a:r>
              <a:rPr lang="en-US" dirty="0"/>
              <a:t>Ware-</a:t>
            </a:r>
          </a:p>
          <a:p>
            <a:pPr algn="ctr"/>
            <a:r>
              <a:rPr lang="en-US" dirty="0"/>
              <a:t>House</a:t>
            </a:r>
          </a:p>
        </p:txBody>
      </p:sp>
      <p:sp>
        <p:nvSpPr>
          <p:cNvPr id="22" name="Text Box 19"/>
          <p:cNvSpPr txBox="1">
            <a:spLocks noChangeArrowheads="1"/>
          </p:cNvSpPr>
          <p:nvPr/>
        </p:nvSpPr>
        <p:spPr bwMode="auto">
          <a:xfrm>
            <a:off x="993758" y="3724268"/>
            <a:ext cx="1574800" cy="336550"/>
          </a:xfrm>
          <a:prstGeom prst="rect">
            <a:avLst/>
          </a:prstGeom>
          <a:noFill/>
          <a:ln w="9525">
            <a:noFill/>
            <a:miter lim="800000"/>
            <a:headEnd/>
            <a:tailEnd/>
          </a:ln>
        </p:spPr>
        <p:txBody>
          <a:bodyPr wrap="none">
            <a:spAutoFit/>
          </a:bodyPr>
          <a:lstStyle/>
          <a:p>
            <a:r>
              <a:rPr lang="en-US" sz="1600">
                <a:solidFill>
                  <a:srgbClr val="003366"/>
                </a:solidFill>
              </a:rPr>
              <a:t>Originated by</a:t>
            </a:r>
            <a:endParaRPr lang="en-GB" sz="1600">
              <a:solidFill>
                <a:srgbClr val="003366"/>
              </a:solidFill>
            </a:endParaRPr>
          </a:p>
        </p:txBody>
      </p:sp>
      <p:sp>
        <p:nvSpPr>
          <p:cNvPr id="23" name="Text Box 20"/>
          <p:cNvSpPr txBox="1">
            <a:spLocks noChangeArrowheads="1"/>
          </p:cNvSpPr>
          <p:nvPr/>
        </p:nvSpPr>
        <p:spPr bwMode="auto">
          <a:xfrm>
            <a:off x="3036870" y="4133843"/>
            <a:ext cx="1465263" cy="581025"/>
          </a:xfrm>
          <a:prstGeom prst="rect">
            <a:avLst/>
          </a:prstGeom>
          <a:noFill/>
          <a:ln w="9525">
            <a:noFill/>
            <a:miter lim="800000"/>
            <a:headEnd/>
            <a:tailEnd/>
          </a:ln>
        </p:spPr>
        <p:txBody>
          <a:bodyPr wrap="none">
            <a:spAutoFit/>
          </a:bodyPr>
          <a:lstStyle/>
          <a:p>
            <a:r>
              <a:rPr lang="en-US" sz="1600" dirty="0">
                <a:solidFill>
                  <a:srgbClr val="003366"/>
                </a:solidFill>
              </a:rPr>
              <a:t>the </a:t>
            </a:r>
          </a:p>
          <a:p>
            <a:r>
              <a:rPr lang="en-US" sz="1600" dirty="0">
                <a:solidFill>
                  <a:srgbClr val="003366"/>
                </a:solidFill>
              </a:rPr>
              <a:t>originator of</a:t>
            </a:r>
            <a:endParaRPr lang="en-GB" sz="1600" dirty="0">
              <a:solidFill>
                <a:srgbClr val="003366"/>
              </a:solidFill>
            </a:endParaRPr>
          </a:p>
        </p:txBody>
      </p:sp>
      <p:sp>
        <p:nvSpPr>
          <p:cNvPr id="24" name="Line 21"/>
          <p:cNvSpPr>
            <a:spLocks noChangeShapeType="1"/>
          </p:cNvSpPr>
          <p:nvPr/>
        </p:nvSpPr>
        <p:spPr bwMode="auto">
          <a:xfrm flipV="1">
            <a:off x="5500670" y="2733668"/>
            <a:ext cx="304800" cy="304800"/>
          </a:xfrm>
          <a:prstGeom prst="line">
            <a:avLst/>
          </a:prstGeom>
          <a:noFill/>
          <a:ln w="9525">
            <a:solidFill>
              <a:schemeClr val="tx1"/>
            </a:solidFill>
            <a:round/>
            <a:headEnd/>
            <a:tailEnd/>
          </a:ln>
        </p:spPr>
        <p:txBody>
          <a:bodyPr wrap="none" anchor="ctr"/>
          <a:lstStyle/>
          <a:p>
            <a:endParaRPr lang="en-GB"/>
          </a:p>
        </p:txBody>
      </p:sp>
      <p:sp>
        <p:nvSpPr>
          <p:cNvPr id="25" name="Line 22"/>
          <p:cNvSpPr>
            <a:spLocks noChangeShapeType="1"/>
          </p:cNvSpPr>
          <p:nvPr/>
        </p:nvSpPr>
        <p:spPr bwMode="auto">
          <a:xfrm>
            <a:off x="5500670" y="3038468"/>
            <a:ext cx="304800" cy="304800"/>
          </a:xfrm>
          <a:prstGeom prst="line">
            <a:avLst/>
          </a:prstGeom>
          <a:noFill/>
          <a:ln w="9525">
            <a:solidFill>
              <a:schemeClr val="tx1"/>
            </a:solidFill>
            <a:round/>
            <a:headEnd/>
            <a:tailEnd/>
          </a:ln>
        </p:spPr>
        <p:txBody>
          <a:bodyPr wrap="none" anchor="ctr"/>
          <a:lstStyle/>
          <a:p>
            <a:endParaRPr lang="en-GB"/>
          </a:p>
        </p:txBody>
      </p:sp>
      <p:sp>
        <p:nvSpPr>
          <p:cNvPr id="26" name="Line 23"/>
          <p:cNvSpPr>
            <a:spLocks noChangeShapeType="1"/>
          </p:cNvSpPr>
          <p:nvPr/>
        </p:nvSpPr>
        <p:spPr bwMode="auto">
          <a:xfrm flipH="1" flipV="1">
            <a:off x="2909870" y="3571868"/>
            <a:ext cx="9526" cy="1143000"/>
          </a:xfrm>
          <a:prstGeom prst="line">
            <a:avLst/>
          </a:prstGeom>
          <a:noFill/>
          <a:ln w="9525">
            <a:solidFill>
              <a:schemeClr val="tx1"/>
            </a:solidFill>
            <a:round/>
            <a:headEnd/>
            <a:tailEnd/>
          </a:ln>
        </p:spPr>
        <p:txBody>
          <a:bodyPr wrap="none" anchor="ctr"/>
          <a:lstStyle/>
          <a:p>
            <a:endParaRPr lang="en-GB"/>
          </a:p>
        </p:txBody>
      </p:sp>
      <p:sp>
        <p:nvSpPr>
          <p:cNvPr id="28" name="Line 25"/>
          <p:cNvSpPr>
            <a:spLocks noChangeShapeType="1"/>
          </p:cNvSpPr>
          <p:nvPr/>
        </p:nvSpPr>
        <p:spPr bwMode="auto">
          <a:xfrm flipH="1" flipV="1">
            <a:off x="2605070" y="3571868"/>
            <a:ext cx="304800" cy="304800"/>
          </a:xfrm>
          <a:prstGeom prst="line">
            <a:avLst/>
          </a:prstGeom>
          <a:noFill/>
          <a:ln w="9525">
            <a:solidFill>
              <a:schemeClr val="tx1"/>
            </a:solidFill>
            <a:round/>
            <a:headEnd/>
            <a:tailEnd/>
          </a:ln>
        </p:spPr>
        <p:txBody>
          <a:bodyPr wrap="none" anchor="ctr"/>
          <a:lstStyle/>
          <a:p>
            <a:endParaRPr lang="en-GB"/>
          </a:p>
        </p:txBody>
      </p:sp>
      <p:sp>
        <p:nvSpPr>
          <p:cNvPr id="29" name="Line 26"/>
          <p:cNvSpPr>
            <a:spLocks noChangeShapeType="1"/>
          </p:cNvSpPr>
          <p:nvPr/>
        </p:nvSpPr>
        <p:spPr bwMode="auto">
          <a:xfrm flipH="1">
            <a:off x="2909870" y="3571868"/>
            <a:ext cx="304800" cy="304800"/>
          </a:xfrm>
          <a:prstGeom prst="line">
            <a:avLst/>
          </a:prstGeom>
          <a:noFill/>
          <a:ln w="9525">
            <a:solidFill>
              <a:schemeClr val="tx1"/>
            </a:solidFill>
            <a:round/>
            <a:headEnd/>
            <a:tailEnd/>
          </a:ln>
        </p:spPr>
        <p:txBody>
          <a:bodyPr wrap="none" anchor="ctr"/>
          <a:lstStyle/>
          <a:p>
            <a:endParaRPr lang="en-GB"/>
          </a:p>
        </p:txBody>
      </p:sp>
      <p:sp>
        <p:nvSpPr>
          <p:cNvPr id="30" name="Text Box 27"/>
          <p:cNvSpPr txBox="1">
            <a:spLocks noChangeArrowheads="1"/>
          </p:cNvSpPr>
          <p:nvPr/>
        </p:nvSpPr>
        <p:spPr bwMode="auto">
          <a:xfrm>
            <a:off x="5378433" y="3724268"/>
            <a:ext cx="1112837" cy="336550"/>
          </a:xfrm>
          <a:prstGeom prst="rect">
            <a:avLst/>
          </a:prstGeom>
          <a:noFill/>
          <a:ln w="9525">
            <a:noFill/>
            <a:miter lim="800000"/>
            <a:headEnd/>
            <a:tailEnd/>
          </a:ln>
        </p:spPr>
        <p:txBody>
          <a:bodyPr wrap="none">
            <a:spAutoFit/>
          </a:bodyPr>
          <a:lstStyle/>
          <a:p>
            <a:r>
              <a:rPr lang="en-US" sz="1600">
                <a:solidFill>
                  <a:srgbClr val="003366"/>
                </a:solidFill>
              </a:rPr>
              <a:t>Stored in</a:t>
            </a:r>
            <a:endParaRPr lang="en-GB" sz="1600">
              <a:solidFill>
                <a:srgbClr val="003366"/>
              </a:solidFill>
            </a:endParaRPr>
          </a:p>
        </p:txBody>
      </p:sp>
      <p:sp>
        <p:nvSpPr>
          <p:cNvPr id="31" name="Text Box 28"/>
          <p:cNvSpPr txBox="1">
            <a:spLocks noChangeArrowheads="1"/>
          </p:cNvSpPr>
          <p:nvPr/>
        </p:nvSpPr>
        <p:spPr bwMode="auto">
          <a:xfrm>
            <a:off x="6769083" y="4133843"/>
            <a:ext cx="1493837" cy="581025"/>
          </a:xfrm>
          <a:prstGeom prst="rect">
            <a:avLst/>
          </a:prstGeom>
          <a:noFill/>
          <a:ln w="9525">
            <a:noFill/>
            <a:miter lim="800000"/>
            <a:headEnd/>
            <a:tailEnd/>
          </a:ln>
        </p:spPr>
        <p:txBody>
          <a:bodyPr wrap="none">
            <a:spAutoFit/>
          </a:bodyPr>
          <a:lstStyle/>
          <a:p>
            <a:r>
              <a:rPr lang="en-US" sz="1600">
                <a:solidFill>
                  <a:srgbClr val="003366"/>
                </a:solidFill>
              </a:rPr>
              <a:t>the </a:t>
            </a:r>
          </a:p>
          <a:p>
            <a:r>
              <a:rPr lang="en-US" sz="1600">
                <a:solidFill>
                  <a:srgbClr val="003366"/>
                </a:solidFill>
              </a:rPr>
              <a:t>repository of</a:t>
            </a:r>
            <a:endParaRPr lang="en-GB" sz="1600">
              <a:solidFill>
                <a:srgbClr val="003366"/>
              </a:solidFill>
            </a:endParaRPr>
          </a:p>
        </p:txBody>
      </p:sp>
      <p:sp>
        <p:nvSpPr>
          <p:cNvPr id="32" name="Line 29"/>
          <p:cNvSpPr>
            <a:spLocks noChangeShapeType="1"/>
          </p:cNvSpPr>
          <p:nvPr/>
        </p:nvSpPr>
        <p:spPr bwMode="auto">
          <a:xfrm flipH="1" flipV="1">
            <a:off x="6651608" y="3571868"/>
            <a:ext cx="9504" cy="1155700"/>
          </a:xfrm>
          <a:prstGeom prst="line">
            <a:avLst/>
          </a:prstGeom>
          <a:noFill/>
          <a:ln w="9525">
            <a:solidFill>
              <a:schemeClr val="tx1"/>
            </a:solidFill>
            <a:round/>
            <a:headEnd/>
            <a:tailEnd/>
          </a:ln>
        </p:spPr>
        <p:txBody>
          <a:bodyPr wrap="none" anchor="ctr"/>
          <a:lstStyle/>
          <a:p>
            <a:endParaRPr lang="en-GB"/>
          </a:p>
        </p:txBody>
      </p:sp>
      <p:sp>
        <p:nvSpPr>
          <p:cNvPr id="33" name="Line 30"/>
          <p:cNvSpPr>
            <a:spLocks noChangeShapeType="1"/>
          </p:cNvSpPr>
          <p:nvPr/>
        </p:nvSpPr>
        <p:spPr bwMode="auto">
          <a:xfrm flipH="1" flipV="1">
            <a:off x="6651607" y="4714868"/>
            <a:ext cx="9505" cy="12700"/>
          </a:xfrm>
          <a:prstGeom prst="line">
            <a:avLst/>
          </a:prstGeom>
          <a:noFill/>
          <a:ln w="9525">
            <a:solidFill>
              <a:schemeClr val="tx1"/>
            </a:solidFill>
            <a:prstDash val="dash"/>
            <a:round/>
            <a:headEnd/>
            <a:tailEnd/>
          </a:ln>
        </p:spPr>
        <p:txBody>
          <a:bodyPr wrap="none" anchor="ctr"/>
          <a:lstStyle/>
          <a:p>
            <a:endParaRPr lang="en-GB"/>
          </a:p>
        </p:txBody>
      </p:sp>
      <p:sp>
        <p:nvSpPr>
          <p:cNvPr id="34" name="Line 31"/>
          <p:cNvSpPr>
            <a:spLocks noChangeShapeType="1"/>
          </p:cNvSpPr>
          <p:nvPr/>
        </p:nvSpPr>
        <p:spPr bwMode="auto">
          <a:xfrm flipH="1" flipV="1">
            <a:off x="6346808" y="3571868"/>
            <a:ext cx="304800" cy="304800"/>
          </a:xfrm>
          <a:prstGeom prst="line">
            <a:avLst/>
          </a:prstGeom>
          <a:noFill/>
          <a:ln w="9525">
            <a:solidFill>
              <a:schemeClr val="tx1"/>
            </a:solidFill>
            <a:round/>
            <a:headEnd/>
            <a:tailEnd/>
          </a:ln>
        </p:spPr>
        <p:txBody>
          <a:bodyPr wrap="none" anchor="ctr"/>
          <a:lstStyle/>
          <a:p>
            <a:endParaRPr lang="en-GB"/>
          </a:p>
        </p:txBody>
      </p:sp>
      <p:sp>
        <p:nvSpPr>
          <p:cNvPr id="35" name="Line 32"/>
          <p:cNvSpPr>
            <a:spLocks noChangeShapeType="1"/>
          </p:cNvSpPr>
          <p:nvPr/>
        </p:nvSpPr>
        <p:spPr bwMode="auto">
          <a:xfrm flipH="1">
            <a:off x="6651608" y="3571868"/>
            <a:ext cx="304800" cy="304800"/>
          </a:xfrm>
          <a:prstGeom prst="line">
            <a:avLst/>
          </a:prstGeom>
          <a:noFill/>
          <a:ln w="9525">
            <a:solidFill>
              <a:schemeClr val="tx1"/>
            </a:solidFill>
            <a:round/>
            <a:headEnd/>
            <a:tailEnd/>
          </a:ln>
        </p:spPr>
        <p:txBody>
          <a:bodyPr wrap="none" anchor="ctr"/>
          <a:lstStyle/>
          <a:p>
            <a:endParaRPr lang="en-GB"/>
          </a:p>
        </p:txBody>
      </p:sp>
      <p:sp>
        <p:nvSpPr>
          <p:cNvPr id="3" name="Flowchart: Connector 2">
            <a:extLst>
              <a:ext uri="{FF2B5EF4-FFF2-40B4-BE49-F238E27FC236}">
                <a16:creationId xmlns:a16="http://schemas.microsoft.com/office/drawing/2014/main" id="{7EB4A799-2478-4FE1-AA2E-AD4F9A1A94E0}"/>
              </a:ext>
            </a:extLst>
          </p:cNvPr>
          <p:cNvSpPr/>
          <p:nvPr/>
        </p:nvSpPr>
        <p:spPr bwMode="auto">
          <a:xfrm>
            <a:off x="5378433" y="2993014"/>
            <a:ext cx="122237" cy="127000"/>
          </a:xfrm>
          <a:prstGeom prst="flowChartConnector">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cxnSp>
        <p:nvCxnSpPr>
          <p:cNvPr id="6" name="Straight Connector 5">
            <a:extLst>
              <a:ext uri="{FF2B5EF4-FFF2-40B4-BE49-F238E27FC236}">
                <a16:creationId xmlns:a16="http://schemas.microsoft.com/office/drawing/2014/main" id="{AB8472DE-C26F-4441-978F-BF784D2B87C1}"/>
              </a:ext>
            </a:extLst>
          </p:cNvPr>
          <p:cNvCxnSpPr/>
          <p:nvPr/>
        </p:nvCxnSpPr>
        <p:spPr bwMode="auto">
          <a:xfrm>
            <a:off x="2792396" y="4581128"/>
            <a:ext cx="234948"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36" name="Flowchart: Connector 35">
            <a:extLst>
              <a:ext uri="{FF2B5EF4-FFF2-40B4-BE49-F238E27FC236}">
                <a16:creationId xmlns:a16="http://schemas.microsoft.com/office/drawing/2014/main" id="{5B66EB9A-3C5A-47EA-87B7-DCB765383665}"/>
              </a:ext>
            </a:extLst>
          </p:cNvPr>
          <p:cNvSpPr/>
          <p:nvPr/>
        </p:nvSpPr>
        <p:spPr bwMode="auto">
          <a:xfrm>
            <a:off x="2855896" y="4416418"/>
            <a:ext cx="122237" cy="127000"/>
          </a:xfrm>
          <a:prstGeom prst="flowChartConnector">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37" name="Flowchart: Connector 36">
            <a:extLst>
              <a:ext uri="{FF2B5EF4-FFF2-40B4-BE49-F238E27FC236}">
                <a16:creationId xmlns:a16="http://schemas.microsoft.com/office/drawing/2014/main" id="{6F1E349D-EF7F-48F6-879C-C302074E3C1C}"/>
              </a:ext>
            </a:extLst>
          </p:cNvPr>
          <p:cNvSpPr/>
          <p:nvPr/>
        </p:nvSpPr>
        <p:spPr bwMode="auto">
          <a:xfrm>
            <a:off x="6599993" y="4422768"/>
            <a:ext cx="122237" cy="127000"/>
          </a:xfrm>
          <a:prstGeom prst="flowChartConnector">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cxnSp>
        <p:nvCxnSpPr>
          <p:cNvPr id="9" name="Straight Connector 8">
            <a:extLst>
              <a:ext uri="{FF2B5EF4-FFF2-40B4-BE49-F238E27FC236}">
                <a16:creationId xmlns:a16="http://schemas.microsoft.com/office/drawing/2014/main" id="{9B2FD7A4-7E0E-4EAC-85CD-D8CAE64489EF}"/>
              </a:ext>
            </a:extLst>
          </p:cNvPr>
          <p:cNvCxnSpPr>
            <a:cxnSpLocks/>
          </p:cNvCxnSpPr>
          <p:nvPr/>
        </p:nvCxnSpPr>
        <p:spPr bwMode="auto">
          <a:xfrm>
            <a:off x="6544241" y="4597177"/>
            <a:ext cx="214731" cy="0"/>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86056488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5978-D91D-4C05-91A2-BD3CD1607DBF}"/>
              </a:ext>
            </a:extLst>
          </p:cNvPr>
          <p:cNvSpPr>
            <a:spLocks noGrp="1"/>
          </p:cNvSpPr>
          <p:nvPr>
            <p:ph type="title"/>
          </p:nvPr>
        </p:nvSpPr>
        <p:spPr/>
        <p:txBody>
          <a:bodyPr/>
          <a:lstStyle/>
          <a:p>
            <a:r>
              <a:rPr lang="en-GB" cap="none" dirty="0"/>
              <a:t>Relational Data Model (RDM)</a:t>
            </a:r>
          </a:p>
        </p:txBody>
      </p:sp>
      <p:sp>
        <p:nvSpPr>
          <p:cNvPr id="3" name="Text Placeholder 2">
            <a:extLst>
              <a:ext uri="{FF2B5EF4-FFF2-40B4-BE49-F238E27FC236}">
                <a16:creationId xmlns:a16="http://schemas.microsoft.com/office/drawing/2014/main" id="{39A9054E-3135-4B41-8D29-AD21B28A9954}"/>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28876658"/>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735A-8826-4E8C-A130-C0CD4499911C}"/>
              </a:ext>
            </a:extLst>
          </p:cNvPr>
          <p:cNvSpPr>
            <a:spLocks noGrp="1"/>
          </p:cNvSpPr>
          <p:nvPr>
            <p:ph type="title"/>
          </p:nvPr>
        </p:nvSpPr>
        <p:spPr/>
        <p:txBody>
          <a:bodyPr/>
          <a:lstStyle/>
          <a:p>
            <a:r>
              <a:rPr lang="en-GB" b="1" i="0" dirty="0">
                <a:solidFill>
                  <a:srgbClr val="222222"/>
                </a:solidFill>
                <a:effectLst/>
              </a:rPr>
              <a:t>What is relational data model?</a:t>
            </a:r>
            <a:endParaRPr lang="en-GB" dirty="0"/>
          </a:p>
        </p:txBody>
      </p:sp>
      <p:sp>
        <p:nvSpPr>
          <p:cNvPr id="3" name="Content Placeholder 2">
            <a:extLst>
              <a:ext uri="{FF2B5EF4-FFF2-40B4-BE49-F238E27FC236}">
                <a16:creationId xmlns:a16="http://schemas.microsoft.com/office/drawing/2014/main" id="{05045E97-381F-454F-AB3C-24A62F94AD13}"/>
              </a:ext>
            </a:extLst>
          </p:cNvPr>
          <p:cNvSpPr>
            <a:spLocks noGrp="1"/>
          </p:cNvSpPr>
          <p:nvPr>
            <p:ph idx="1"/>
          </p:nvPr>
        </p:nvSpPr>
        <p:spPr>
          <a:xfrm>
            <a:off x="464468" y="1386812"/>
            <a:ext cx="8215064" cy="4994516"/>
          </a:xfrm>
        </p:spPr>
        <p:txBody>
          <a:bodyPr/>
          <a:lstStyle/>
          <a:p>
            <a:r>
              <a:rPr lang="en-GB" sz="2400" b="0" i="0" dirty="0">
                <a:solidFill>
                  <a:srgbClr val="000000"/>
                </a:solidFill>
                <a:effectLst/>
                <a:latin typeface="Arial" panose="020B0604020202020204" pitchFamily="34" charset="0"/>
              </a:rPr>
              <a:t>Relational data model is the primary </a:t>
            </a:r>
            <a:r>
              <a:rPr lang="en-GB" sz="2400" b="0" i="0" dirty="0">
                <a:solidFill>
                  <a:srgbClr val="C00000"/>
                </a:solidFill>
                <a:effectLst/>
                <a:latin typeface="Arial" panose="020B0604020202020204" pitchFamily="34" charset="0"/>
              </a:rPr>
              <a:t>data model</a:t>
            </a:r>
            <a:r>
              <a:rPr lang="en-GB" sz="2400" b="0" i="0" dirty="0">
                <a:solidFill>
                  <a:srgbClr val="000000"/>
                </a:solidFill>
                <a:effectLst/>
                <a:latin typeface="Arial" panose="020B0604020202020204" pitchFamily="34" charset="0"/>
              </a:rPr>
              <a:t>, which is used widely around the world for </a:t>
            </a:r>
            <a:r>
              <a:rPr lang="en-GB" sz="2400" b="0" i="0" dirty="0">
                <a:solidFill>
                  <a:srgbClr val="C00000"/>
                </a:solidFill>
                <a:effectLst/>
                <a:latin typeface="Arial" panose="020B0604020202020204" pitchFamily="34" charset="0"/>
              </a:rPr>
              <a:t>data storage </a:t>
            </a:r>
            <a:r>
              <a:rPr lang="en-GB" sz="2400" b="0" i="0" dirty="0">
                <a:solidFill>
                  <a:srgbClr val="000000"/>
                </a:solidFill>
                <a:effectLst/>
                <a:latin typeface="Arial" panose="020B0604020202020204" pitchFamily="34" charset="0"/>
              </a:rPr>
              <a:t>and </a:t>
            </a:r>
            <a:r>
              <a:rPr lang="en-GB" sz="2400" b="0" i="0" dirty="0">
                <a:solidFill>
                  <a:srgbClr val="C00000"/>
                </a:solidFill>
                <a:effectLst/>
                <a:latin typeface="Arial" panose="020B0604020202020204" pitchFamily="34" charset="0"/>
              </a:rPr>
              <a:t>processing</a:t>
            </a:r>
            <a:r>
              <a:rPr lang="en-GB" sz="2400" b="0" i="0" dirty="0">
                <a:solidFill>
                  <a:srgbClr val="000000"/>
                </a:solidFill>
                <a:effectLst/>
                <a:latin typeface="Arial" panose="020B0604020202020204" pitchFamily="34" charset="0"/>
              </a:rPr>
              <a:t>. </a:t>
            </a:r>
          </a:p>
          <a:p>
            <a:r>
              <a:rPr lang="en-GB" sz="2400" b="0" i="0" dirty="0">
                <a:solidFill>
                  <a:srgbClr val="000000"/>
                </a:solidFill>
                <a:effectLst/>
                <a:latin typeface="Arial" panose="020B0604020202020204" pitchFamily="34" charset="0"/>
              </a:rPr>
              <a:t>Relational data model is a simple way to provide all the properties and capabilities required to process data with </a:t>
            </a:r>
            <a:r>
              <a:rPr lang="en-GB" sz="2400" b="0" i="0" dirty="0">
                <a:solidFill>
                  <a:srgbClr val="C00000"/>
                </a:solidFill>
                <a:effectLst/>
                <a:latin typeface="Arial" panose="020B0604020202020204" pitchFamily="34" charset="0"/>
              </a:rPr>
              <a:t>storage</a:t>
            </a:r>
            <a:r>
              <a:rPr lang="en-GB" sz="2400" b="0" i="0" dirty="0">
                <a:solidFill>
                  <a:srgbClr val="000000"/>
                </a:solidFill>
                <a:effectLst/>
                <a:latin typeface="Arial" panose="020B0604020202020204" pitchFamily="34" charset="0"/>
              </a:rPr>
              <a:t> efficiency.</a:t>
            </a:r>
          </a:p>
          <a:p>
            <a:r>
              <a:rPr lang="en-GB" sz="2400" dirty="0">
                <a:solidFill>
                  <a:srgbClr val="000000"/>
                </a:solidFill>
                <a:latin typeface="Arial" panose="020B0604020202020204" pitchFamily="34" charset="0"/>
              </a:rPr>
              <a:t>A relational data model</a:t>
            </a:r>
            <a:r>
              <a:rPr lang="zh-CN" altLang="en-US" sz="2400" dirty="0">
                <a:solidFill>
                  <a:srgbClr val="000000"/>
                </a:solidFill>
                <a:latin typeface="Arial" panose="020B0604020202020204" pitchFamily="34" charset="0"/>
              </a:rPr>
              <a:t> </a:t>
            </a:r>
            <a:r>
              <a:rPr lang="en-GB" sz="2400" dirty="0">
                <a:solidFill>
                  <a:srgbClr val="000000"/>
                </a:solidFill>
                <a:latin typeface="Arial" panose="020B0604020202020204" pitchFamily="34" charset="0"/>
              </a:rPr>
              <a:t>(in RDBMS) represents and stored in </a:t>
            </a:r>
            <a:r>
              <a:rPr lang="en-GB" sz="2400" dirty="0">
                <a:solidFill>
                  <a:srgbClr val="C00000"/>
                </a:solidFill>
                <a:latin typeface="Arial" panose="020B0604020202020204" pitchFamily="34" charset="0"/>
              </a:rPr>
              <a:t>a table</a:t>
            </a:r>
            <a:r>
              <a:rPr lang="en-GB" sz="2400" dirty="0">
                <a:solidFill>
                  <a:srgbClr val="000000"/>
                </a:solidFill>
                <a:latin typeface="Arial" panose="020B0604020202020204" pitchFamily="34" charset="0"/>
              </a:rPr>
              <a:t>. </a:t>
            </a:r>
          </a:p>
          <a:p>
            <a:pPr marL="714375" lvl="1" indent="-357188"/>
            <a:r>
              <a:rPr lang="en-GB" sz="2000" dirty="0">
                <a:solidFill>
                  <a:schemeClr val="tx1"/>
                </a:solidFill>
                <a:latin typeface="Arial" panose="020B0604020202020204" pitchFamily="34" charset="0"/>
              </a:rPr>
              <a:t>Rows in the table represent a collection of related data (object, record). These rows in the table denote a real-world entity or relationship. </a:t>
            </a:r>
          </a:p>
          <a:p>
            <a:pPr marL="714375" lvl="1" indent="-357188"/>
            <a:r>
              <a:rPr lang="en-GB" sz="2000" dirty="0">
                <a:solidFill>
                  <a:schemeClr val="tx1"/>
                </a:solidFill>
                <a:latin typeface="Arial" panose="020B0604020202020204" pitchFamily="34" charset="0"/>
              </a:rPr>
              <a:t>The table name and column names are helpful to interpret the meaning of values in each row. </a:t>
            </a:r>
          </a:p>
          <a:p>
            <a:endParaRPr lang="en-GB" sz="2400" dirty="0"/>
          </a:p>
        </p:txBody>
      </p:sp>
      <p:sp>
        <p:nvSpPr>
          <p:cNvPr id="4" name="Footer Placeholder 3">
            <a:extLst>
              <a:ext uri="{FF2B5EF4-FFF2-40B4-BE49-F238E27FC236}">
                <a16:creationId xmlns:a16="http://schemas.microsoft.com/office/drawing/2014/main" id="{36477D69-D380-41D9-AF64-CBC014E321F5}"/>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3589931911"/>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6" name="Content Placeholder 5"/>
          <p:cNvSpPr>
            <a:spLocks noGrp="1"/>
          </p:cNvSpPr>
          <p:nvPr>
            <p:ph idx="1"/>
          </p:nvPr>
        </p:nvSpPr>
        <p:spPr>
          <a:xfrm>
            <a:off x="539552" y="1587245"/>
            <a:ext cx="8280920" cy="4680520"/>
          </a:xfrm>
        </p:spPr>
        <p:txBody>
          <a:bodyPr/>
          <a:lstStyle/>
          <a:p>
            <a:r>
              <a:rPr lang="en-GB" sz="2400" dirty="0">
                <a:solidFill>
                  <a:srgbClr val="FF6600"/>
                </a:solidFill>
                <a:cs typeface="Tahoma" pitchFamily="34" charset="0"/>
              </a:rPr>
              <a:t>Relation:</a:t>
            </a:r>
            <a:r>
              <a:rPr lang="en-GB" sz="1800" dirty="0">
                <a:solidFill>
                  <a:srgbClr val="FF6600"/>
                </a:solidFill>
                <a:cs typeface="Tahoma" pitchFamily="34" charset="0"/>
              </a:rPr>
              <a:t> </a:t>
            </a:r>
            <a:r>
              <a:rPr lang="en-GB" sz="1800" dirty="0">
                <a:cs typeface="Tahoma" pitchFamily="34" charset="0"/>
              </a:rPr>
              <a:t>	</a:t>
            </a:r>
            <a:r>
              <a:rPr lang="en-GB" sz="2400" dirty="0">
                <a:cs typeface="Tahoma" pitchFamily="34" charset="0"/>
              </a:rPr>
              <a:t>A table with columns and rows</a:t>
            </a:r>
          </a:p>
          <a:p>
            <a:r>
              <a:rPr lang="en-GB" sz="2400" dirty="0">
                <a:solidFill>
                  <a:srgbClr val="FF6600"/>
                </a:solidFill>
                <a:cs typeface="Tahoma" pitchFamily="34" charset="0"/>
              </a:rPr>
              <a:t>Tuple: </a:t>
            </a:r>
            <a:r>
              <a:rPr lang="en-GB" sz="2400" dirty="0">
                <a:cs typeface="Tahoma" pitchFamily="34" charset="0"/>
              </a:rPr>
              <a:t>A row of a relation</a:t>
            </a:r>
          </a:p>
          <a:p>
            <a:r>
              <a:rPr lang="en-GB" sz="2400" dirty="0">
                <a:solidFill>
                  <a:srgbClr val="FF6600"/>
                </a:solidFill>
                <a:cs typeface="Tahoma" pitchFamily="34" charset="0"/>
              </a:rPr>
              <a:t>Attribute:</a:t>
            </a:r>
            <a:r>
              <a:rPr lang="en-GB" sz="2400" dirty="0">
                <a:cs typeface="Tahoma" pitchFamily="34" charset="0"/>
              </a:rPr>
              <a:t>	A named column of a relation (also called as FIELD)</a:t>
            </a:r>
          </a:p>
          <a:p>
            <a:r>
              <a:rPr lang="en-GB" sz="2400" dirty="0">
                <a:solidFill>
                  <a:srgbClr val="FF6600"/>
                </a:solidFill>
                <a:cs typeface="Tahoma" pitchFamily="34" charset="0"/>
              </a:rPr>
              <a:t>Domain:</a:t>
            </a:r>
            <a:r>
              <a:rPr lang="en-GB" sz="2400" dirty="0">
                <a:cs typeface="Tahoma" pitchFamily="34" charset="0"/>
              </a:rPr>
              <a:t>	A set of allowable values for 1 or more attributes</a:t>
            </a:r>
          </a:p>
          <a:p>
            <a:r>
              <a:rPr lang="en-GB" sz="2400" dirty="0">
                <a:solidFill>
                  <a:srgbClr val="FF6600"/>
                </a:solidFill>
                <a:cs typeface="Tahoma" pitchFamily="34" charset="0"/>
              </a:rPr>
              <a:t>Degree:</a:t>
            </a:r>
            <a:r>
              <a:rPr lang="en-GB" sz="2400" dirty="0">
                <a:cs typeface="Tahoma" pitchFamily="34" charset="0"/>
              </a:rPr>
              <a:t>	The number of attributes it contains</a:t>
            </a:r>
            <a:endParaRPr lang="en-GB" sz="1800" dirty="0">
              <a:cs typeface="Tahoma" pitchFamily="34" charset="0"/>
            </a:endParaRPr>
          </a:p>
          <a:p>
            <a:r>
              <a:rPr lang="en-GB" sz="2400" dirty="0">
                <a:solidFill>
                  <a:srgbClr val="FF6600"/>
                </a:solidFill>
                <a:cs typeface="Tahoma" pitchFamily="34" charset="0"/>
              </a:rPr>
              <a:t>Cardinality:</a:t>
            </a:r>
            <a:r>
              <a:rPr lang="en-GB" sz="2400" dirty="0">
                <a:cs typeface="Tahoma" pitchFamily="34" charset="0"/>
              </a:rPr>
              <a:t> The number of rows/tuples it contains</a:t>
            </a:r>
          </a:p>
          <a:p>
            <a:r>
              <a:rPr lang="en-GB" sz="2400" dirty="0">
                <a:solidFill>
                  <a:srgbClr val="FF6600"/>
                </a:solidFill>
                <a:cs typeface="Tahoma" pitchFamily="34" charset="0"/>
              </a:rPr>
              <a:t>RDB</a:t>
            </a:r>
            <a:r>
              <a:rPr lang="en-GB" sz="2400" dirty="0">
                <a:cs typeface="Tahoma" pitchFamily="34" charset="0"/>
              </a:rPr>
              <a:t>: A collection of normalised relations with distinct relation names</a:t>
            </a:r>
            <a:endParaRPr lang="en-GB" sz="1800" dirty="0">
              <a:cs typeface="Tahoma" pitchFamily="34" charset="0"/>
            </a:endParaRPr>
          </a:p>
          <a:p>
            <a:endParaRPr lang="en-GB" sz="1800" dirty="0">
              <a:latin typeface="Tahoma" pitchFamily="34" charset="0"/>
              <a:cs typeface="Tahoma" pitchFamily="34" charset="0"/>
            </a:endParaRPr>
          </a:p>
        </p:txBody>
      </p:sp>
    </p:spTree>
    <p:extLst>
      <p:ext uri="{BB962C8B-B14F-4D97-AF65-F5344CB8AC3E}">
        <p14:creationId xmlns:p14="http://schemas.microsoft.com/office/powerpoint/2010/main" val="1843542617"/>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0342-76D6-486B-B00B-D4C3A521A836}"/>
              </a:ext>
            </a:extLst>
          </p:cNvPr>
          <p:cNvSpPr>
            <a:spLocks noGrp="1"/>
          </p:cNvSpPr>
          <p:nvPr>
            <p:ph type="title"/>
          </p:nvPr>
        </p:nvSpPr>
        <p:spPr>
          <a:xfrm>
            <a:off x="1475656" y="373856"/>
            <a:ext cx="7226424" cy="685800"/>
          </a:xfrm>
        </p:spPr>
        <p:txBody>
          <a:bodyPr/>
          <a:lstStyle/>
          <a:p>
            <a:r>
              <a:rPr lang="en-GB" dirty="0"/>
              <a:t>Relational Data Model (in Table)</a:t>
            </a:r>
          </a:p>
        </p:txBody>
      </p:sp>
      <p:pic>
        <p:nvPicPr>
          <p:cNvPr id="6" name="Content Placeholder 5">
            <a:extLst>
              <a:ext uri="{FF2B5EF4-FFF2-40B4-BE49-F238E27FC236}">
                <a16:creationId xmlns:a16="http://schemas.microsoft.com/office/drawing/2014/main" id="{33740E5B-A0C8-443D-AE17-A7D72080E81E}"/>
              </a:ext>
            </a:extLst>
          </p:cNvPr>
          <p:cNvPicPr>
            <a:picLocks noGrp="1" noChangeAspect="1"/>
          </p:cNvPicPr>
          <p:nvPr>
            <p:ph idx="1"/>
          </p:nvPr>
        </p:nvPicPr>
        <p:blipFill>
          <a:blip r:embed="rId2"/>
          <a:stretch>
            <a:fillRect/>
          </a:stretch>
        </p:blipFill>
        <p:spPr>
          <a:xfrm>
            <a:off x="899592" y="1556792"/>
            <a:ext cx="8068801" cy="4001058"/>
          </a:xfrm>
        </p:spPr>
      </p:pic>
      <p:sp>
        <p:nvSpPr>
          <p:cNvPr id="4" name="Footer Placeholder 3">
            <a:extLst>
              <a:ext uri="{FF2B5EF4-FFF2-40B4-BE49-F238E27FC236}">
                <a16:creationId xmlns:a16="http://schemas.microsoft.com/office/drawing/2014/main" id="{8F7F290F-DFD1-4B2E-B16A-85273F0633C4}"/>
              </a:ext>
            </a:extLst>
          </p:cNvPr>
          <p:cNvSpPr>
            <a:spLocks noGrp="1"/>
          </p:cNvSpPr>
          <p:nvPr>
            <p:ph type="ftr" sz="quarter" idx="11"/>
          </p:nvPr>
        </p:nvSpPr>
        <p:spPr/>
        <p:txBody>
          <a:bodyPr/>
          <a:lstStyle/>
          <a:p>
            <a:pPr algn="l"/>
            <a:r>
              <a:rPr lang="en-US"/>
              <a:t>Data Modelling, Management &amp; Governance</a:t>
            </a:r>
            <a:endParaRPr lang="en-US" dirty="0"/>
          </a:p>
        </p:txBody>
      </p:sp>
      <p:sp>
        <p:nvSpPr>
          <p:cNvPr id="7" name="Rectangle 6">
            <a:extLst>
              <a:ext uri="{FF2B5EF4-FFF2-40B4-BE49-F238E27FC236}">
                <a16:creationId xmlns:a16="http://schemas.microsoft.com/office/drawing/2014/main" id="{3415B78F-D33E-4E26-8457-5A588883AE5E}"/>
              </a:ext>
            </a:extLst>
          </p:cNvPr>
          <p:cNvSpPr/>
          <p:nvPr/>
        </p:nvSpPr>
        <p:spPr bwMode="auto">
          <a:xfrm>
            <a:off x="4139952" y="2492896"/>
            <a:ext cx="1224136" cy="28803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3028383359"/>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Relational Table</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7" name="AutoShape 19"/>
          <p:cNvSpPr>
            <a:spLocks noChangeArrowheads="1"/>
          </p:cNvSpPr>
          <p:nvPr/>
        </p:nvSpPr>
        <p:spPr bwMode="auto">
          <a:xfrm>
            <a:off x="998078" y="2090192"/>
            <a:ext cx="1143000" cy="457200"/>
          </a:xfrm>
          <a:prstGeom prst="bevel">
            <a:avLst>
              <a:gd name="adj" fmla="val 12500"/>
            </a:avLst>
          </a:prstGeom>
          <a:solidFill>
            <a:schemeClr val="bg1"/>
          </a:solidFill>
          <a:ln w="9525">
            <a:solidFill>
              <a:schemeClr val="tx1"/>
            </a:solidFill>
            <a:miter lim="800000"/>
            <a:headEnd/>
            <a:tailEnd/>
          </a:ln>
        </p:spPr>
        <p:txBody>
          <a:bodyPr wrap="none" anchor="ctr"/>
          <a:lstStyle/>
          <a:p>
            <a:endParaRPr lang="en-US" sz="1600" b="0"/>
          </a:p>
        </p:txBody>
      </p:sp>
      <p:sp>
        <p:nvSpPr>
          <p:cNvPr id="8" name="Rectangle 20"/>
          <p:cNvSpPr>
            <a:spLocks noChangeArrowheads="1"/>
          </p:cNvSpPr>
          <p:nvPr/>
        </p:nvSpPr>
        <p:spPr bwMode="auto">
          <a:xfrm>
            <a:off x="1074278" y="1861592"/>
            <a:ext cx="914400" cy="2286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9" name="Line 21"/>
          <p:cNvSpPr>
            <a:spLocks noChangeShapeType="1"/>
          </p:cNvSpPr>
          <p:nvPr/>
        </p:nvSpPr>
        <p:spPr bwMode="auto">
          <a:xfrm flipH="1">
            <a:off x="998078" y="1785392"/>
            <a:ext cx="76200" cy="381000"/>
          </a:xfrm>
          <a:prstGeom prst="line">
            <a:avLst/>
          </a:prstGeom>
          <a:noFill/>
          <a:ln w="9525">
            <a:solidFill>
              <a:schemeClr val="tx1"/>
            </a:solidFill>
            <a:round/>
            <a:headEnd/>
            <a:tailEnd/>
          </a:ln>
        </p:spPr>
        <p:txBody>
          <a:bodyPr wrap="none" anchor="ctr"/>
          <a:lstStyle/>
          <a:p>
            <a:endParaRPr lang="en-GB"/>
          </a:p>
        </p:txBody>
      </p:sp>
      <p:sp>
        <p:nvSpPr>
          <p:cNvPr id="10" name="Line 22"/>
          <p:cNvSpPr>
            <a:spLocks noChangeShapeType="1"/>
          </p:cNvSpPr>
          <p:nvPr/>
        </p:nvSpPr>
        <p:spPr bwMode="auto">
          <a:xfrm>
            <a:off x="1988678" y="1861592"/>
            <a:ext cx="76200" cy="228600"/>
          </a:xfrm>
          <a:prstGeom prst="line">
            <a:avLst/>
          </a:prstGeom>
          <a:noFill/>
          <a:ln w="9525">
            <a:solidFill>
              <a:schemeClr val="tx1"/>
            </a:solidFill>
            <a:round/>
            <a:headEnd/>
            <a:tailEnd/>
          </a:ln>
        </p:spPr>
        <p:txBody>
          <a:bodyPr wrap="none" anchor="ctr"/>
          <a:lstStyle/>
          <a:p>
            <a:endParaRPr lang="en-GB"/>
          </a:p>
        </p:txBody>
      </p:sp>
      <p:sp>
        <p:nvSpPr>
          <p:cNvPr id="11" name="AutoShape 23"/>
          <p:cNvSpPr>
            <a:spLocks noChangeArrowheads="1"/>
          </p:cNvSpPr>
          <p:nvPr/>
        </p:nvSpPr>
        <p:spPr bwMode="auto">
          <a:xfrm>
            <a:off x="2369678" y="2090192"/>
            <a:ext cx="1143000" cy="457200"/>
          </a:xfrm>
          <a:prstGeom prst="bevel">
            <a:avLst>
              <a:gd name="adj" fmla="val 12500"/>
            </a:avLst>
          </a:prstGeom>
          <a:solidFill>
            <a:schemeClr val="bg1"/>
          </a:solidFill>
          <a:ln w="9525">
            <a:solidFill>
              <a:schemeClr val="tx1"/>
            </a:solidFill>
            <a:miter lim="800000"/>
            <a:headEnd/>
            <a:tailEnd/>
          </a:ln>
        </p:spPr>
        <p:txBody>
          <a:bodyPr wrap="none" anchor="ctr"/>
          <a:lstStyle/>
          <a:p>
            <a:r>
              <a:rPr lang="en-US" sz="1600" b="0" dirty="0" err="1"/>
              <a:t>mondeo</a:t>
            </a:r>
            <a:endParaRPr lang="en-GB" sz="1600" b="0" dirty="0"/>
          </a:p>
        </p:txBody>
      </p:sp>
      <p:sp>
        <p:nvSpPr>
          <p:cNvPr id="12" name="Rectangle 24"/>
          <p:cNvSpPr>
            <a:spLocks noChangeArrowheads="1"/>
          </p:cNvSpPr>
          <p:nvPr/>
        </p:nvSpPr>
        <p:spPr bwMode="auto">
          <a:xfrm>
            <a:off x="2445878" y="1861592"/>
            <a:ext cx="914400" cy="2286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13" name="Line 25"/>
          <p:cNvSpPr>
            <a:spLocks noChangeShapeType="1"/>
          </p:cNvSpPr>
          <p:nvPr/>
        </p:nvSpPr>
        <p:spPr bwMode="auto">
          <a:xfrm flipH="1">
            <a:off x="2369678" y="1785392"/>
            <a:ext cx="76200" cy="381000"/>
          </a:xfrm>
          <a:prstGeom prst="line">
            <a:avLst/>
          </a:prstGeom>
          <a:noFill/>
          <a:ln w="9525">
            <a:solidFill>
              <a:schemeClr val="tx1"/>
            </a:solidFill>
            <a:round/>
            <a:headEnd/>
            <a:tailEnd/>
          </a:ln>
        </p:spPr>
        <p:txBody>
          <a:bodyPr wrap="none" anchor="ctr"/>
          <a:lstStyle/>
          <a:p>
            <a:endParaRPr lang="en-GB"/>
          </a:p>
        </p:txBody>
      </p:sp>
      <p:sp>
        <p:nvSpPr>
          <p:cNvPr id="14" name="Line 26"/>
          <p:cNvSpPr>
            <a:spLocks noChangeShapeType="1"/>
          </p:cNvSpPr>
          <p:nvPr/>
        </p:nvSpPr>
        <p:spPr bwMode="auto">
          <a:xfrm>
            <a:off x="3360278" y="1861592"/>
            <a:ext cx="76200" cy="228600"/>
          </a:xfrm>
          <a:prstGeom prst="line">
            <a:avLst/>
          </a:prstGeom>
          <a:noFill/>
          <a:ln w="9525">
            <a:solidFill>
              <a:schemeClr val="tx1"/>
            </a:solidFill>
            <a:round/>
            <a:headEnd/>
            <a:tailEnd/>
          </a:ln>
        </p:spPr>
        <p:txBody>
          <a:bodyPr wrap="none" anchor="ctr"/>
          <a:lstStyle/>
          <a:p>
            <a:endParaRPr lang="en-GB"/>
          </a:p>
        </p:txBody>
      </p:sp>
      <p:sp>
        <p:nvSpPr>
          <p:cNvPr id="15" name="AutoShape 27"/>
          <p:cNvSpPr>
            <a:spLocks noChangeArrowheads="1"/>
          </p:cNvSpPr>
          <p:nvPr/>
        </p:nvSpPr>
        <p:spPr bwMode="auto">
          <a:xfrm>
            <a:off x="3817478" y="2090192"/>
            <a:ext cx="1447800" cy="457200"/>
          </a:xfrm>
          <a:prstGeom prst="flowChartTerminator">
            <a:avLst/>
          </a:prstGeom>
          <a:gradFill rotWithShape="0">
            <a:gsLst>
              <a:gs pos="0">
                <a:schemeClr val="folHlink"/>
              </a:gs>
              <a:gs pos="100000">
                <a:srgbClr val="CCFFFF"/>
              </a:gs>
            </a:gsLst>
            <a:lin ang="5400000" scaled="1"/>
          </a:gradFill>
          <a:ln w="9525">
            <a:solidFill>
              <a:schemeClr val="tx1"/>
            </a:solidFill>
            <a:miter lim="800000"/>
            <a:headEnd/>
            <a:tailEnd/>
          </a:ln>
        </p:spPr>
        <p:txBody>
          <a:bodyPr wrap="none" anchor="ctr"/>
          <a:lstStyle/>
          <a:p>
            <a:endParaRPr lang="en-US"/>
          </a:p>
        </p:txBody>
      </p:sp>
      <p:sp>
        <p:nvSpPr>
          <p:cNvPr id="16" name="Rectangle 28"/>
          <p:cNvSpPr>
            <a:spLocks noChangeArrowheads="1"/>
          </p:cNvSpPr>
          <p:nvPr/>
        </p:nvSpPr>
        <p:spPr bwMode="auto">
          <a:xfrm>
            <a:off x="4122278" y="1785392"/>
            <a:ext cx="838200" cy="3048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17" name="AutoShape 29"/>
          <p:cNvSpPr>
            <a:spLocks noChangeArrowheads="1"/>
          </p:cNvSpPr>
          <p:nvPr/>
        </p:nvSpPr>
        <p:spPr bwMode="auto">
          <a:xfrm>
            <a:off x="3817478" y="2090192"/>
            <a:ext cx="304800" cy="457200"/>
          </a:xfrm>
          <a:prstGeom prst="parallelogram">
            <a:avLst>
              <a:gd name="adj" fmla="val 25000"/>
            </a:avLst>
          </a:prstGeom>
          <a:gradFill rotWithShape="0">
            <a:gsLst>
              <a:gs pos="0">
                <a:schemeClr val="folHlink"/>
              </a:gs>
              <a:gs pos="100000">
                <a:srgbClr val="CCFFFF"/>
              </a:gs>
            </a:gsLst>
            <a:lin ang="5400000" scaled="1"/>
          </a:gradFill>
          <a:ln w="9525">
            <a:solidFill>
              <a:schemeClr val="tx1"/>
            </a:solidFill>
            <a:miter lim="800000"/>
            <a:headEnd/>
            <a:tailEnd/>
          </a:ln>
        </p:spPr>
        <p:txBody>
          <a:bodyPr wrap="none" anchor="ctr"/>
          <a:lstStyle/>
          <a:p>
            <a:endParaRPr lang="en-US"/>
          </a:p>
        </p:txBody>
      </p:sp>
      <p:sp>
        <p:nvSpPr>
          <p:cNvPr id="18" name="AutoShape 30"/>
          <p:cNvSpPr>
            <a:spLocks noChangeArrowheads="1"/>
          </p:cNvSpPr>
          <p:nvPr/>
        </p:nvSpPr>
        <p:spPr bwMode="auto">
          <a:xfrm flipH="1">
            <a:off x="4960478" y="2090192"/>
            <a:ext cx="304800" cy="457200"/>
          </a:xfrm>
          <a:prstGeom prst="parallelogram">
            <a:avLst>
              <a:gd name="adj" fmla="val 25000"/>
            </a:avLst>
          </a:prstGeom>
          <a:gradFill rotWithShape="0">
            <a:gsLst>
              <a:gs pos="0">
                <a:schemeClr val="folHlink"/>
              </a:gs>
              <a:gs pos="100000">
                <a:srgbClr val="CCFFFF"/>
              </a:gs>
            </a:gsLst>
            <a:lin ang="5400000" scaled="1"/>
          </a:gradFill>
          <a:ln w="9525">
            <a:solidFill>
              <a:schemeClr val="tx1"/>
            </a:solidFill>
            <a:miter lim="800000"/>
            <a:headEnd/>
            <a:tailEnd/>
          </a:ln>
        </p:spPr>
        <p:txBody>
          <a:bodyPr wrap="none" anchor="ctr"/>
          <a:lstStyle/>
          <a:p>
            <a:endParaRPr lang="en-US"/>
          </a:p>
        </p:txBody>
      </p:sp>
      <p:sp>
        <p:nvSpPr>
          <p:cNvPr id="19" name="Line 31"/>
          <p:cNvSpPr>
            <a:spLocks noChangeShapeType="1"/>
          </p:cNvSpPr>
          <p:nvPr/>
        </p:nvSpPr>
        <p:spPr bwMode="auto">
          <a:xfrm flipV="1">
            <a:off x="3969878" y="1785392"/>
            <a:ext cx="152400" cy="304800"/>
          </a:xfrm>
          <a:prstGeom prst="line">
            <a:avLst/>
          </a:prstGeom>
          <a:noFill/>
          <a:ln w="9525">
            <a:solidFill>
              <a:schemeClr val="tx1"/>
            </a:solidFill>
            <a:round/>
            <a:headEnd/>
            <a:tailEnd/>
          </a:ln>
        </p:spPr>
        <p:txBody>
          <a:bodyPr wrap="none" anchor="ctr"/>
          <a:lstStyle/>
          <a:p>
            <a:endParaRPr lang="en-GB"/>
          </a:p>
        </p:txBody>
      </p:sp>
      <p:sp>
        <p:nvSpPr>
          <p:cNvPr id="20" name="Line 32"/>
          <p:cNvSpPr>
            <a:spLocks noChangeShapeType="1"/>
          </p:cNvSpPr>
          <p:nvPr/>
        </p:nvSpPr>
        <p:spPr bwMode="auto">
          <a:xfrm>
            <a:off x="4960478" y="1785392"/>
            <a:ext cx="228600" cy="304800"/>
          </a:xfrm>
          <a:prstGeom prst="line">
            <a:avLst/>
          </a:prstGeom>
          <a:noFill/>
          <a:ln w="9525">
            <a:solidFill>
              <a:schemeClr val="tx1"/>
            </a:solidFill>
            <a:round/>
            <a:headEnd/>
            <a:tailEnd/>
          </a:ln>
        </p:spPr>
        <p:txBody>
          <a:bodyPr wrap="none" anchor="ctr"/>
          <a:lstStyle/>
          <a:p>
            <a:endParaRPr lang="en-GB"/>
          </a:p>
        </p:txBody>
      </p:sp>
      <p:sp>
        <p:nvSpPr>
          <p:cNvPr id="21" name="Oval 33"/>
          <p:cNvSpPr>
            <a:spLocks noChangeArrowheads="1"/>
          </p:cNvSpPr>
          <p:nvPr/>
        </p:nvSpPr>
        <p:spPr bwMode="auto">
          <a:xfrm rot="20084810">
            <a:off x="4198478" y="2090192"/>
            <a:ext cx="304800" cy="76200"/>
          </a:xfrm>
          <a:prstGeom prst="ellipse">
            <a:avLst/>
          </a:prstGeom>
          <a:solidFill>
            <a:schemeClr val="bg1"/>
          </a:solidFill>
          <a:ln w="9525">
            <a:solidFill>
              <a:schemeClr val="tx1"/>
            </a:solidFill>
            <a:round/>
            <a:headEnd/>
            <a:tailEnd/>
          </a:ln>
        </p:spPr>
        <p:txBody>
          <a:bodyPr wrap="none" anchor="ctr"/>
          <a:lstStyle/>
          <a:p>
            <a:endParaRPr lang="en-US"/>
          </a:p>
        </p:txBody>
      </p:sp>
      <p:sp>
        <p:nvSpPr>
          <p:cNvPr id="22" name="Oval 34"/>
          <p:cNvSpPr>
            <a:spLocks noChangeArrowheads="1"/>
          </p:cNvSpPr>
          <p:nvPr/>
        </p:nvSpPr>
        <p:spPr bwMode="auto">
          <a:xfrm rot="20084810">
            <a:off x="4274678" y="2090192"/>
            <a:ext cx="304800" cy="76200"/>
          </a:xfrm>
          <a:prstGeom prst="ellipse">
            <a:avLst/>
          </a:prstGeom>
          <a:solidFill>
            <a:schemeClr val="bg1">
              <a:alpha val="50195"/>
            </a:schemeClr>
          </a:solidFill>
          <a:ln w="9525">
            <a:solidFill>
              <a:schemeClr val="tx1"/>
            </a:solidFill>
            <a:round/>
            <a:headEnd/>
            <a:tailEnd/>
          </a:ln>
        </p:spPr>
        <p:txBody>
          <a:bodyPr wrap="none" anchor="ctr"/>
          <a:lstStyle/>
          <a:p>
            <a:endParaRPr lang="en-US"/>
          </a:p>
        </p:txBody>
      </p:sp>
      <p:sp>
        <p:nvSpPr>
          <p:cNvPr id="23" name="Oval 35"/>
          <p:cNvSpPr>
            <a:spLocks noChangeArrowheads="1"/>
          </p:cNvSpPr>
          <p:nvPr/>
        </p:nvSpPr>
        <p:spPr bwMode="auto">
          <a:xfrm rot="13072121">
            <a:off x="4427078" y="2090192"/>
            <a:ext cx="304800" cy="76200"/>
          </a:xfrm>
          <a:prstGeom prst="ellipse">
            <a:avLst/>
          </a:prstGeom>
          <a:solidFill>
            <a:schemeClr val="bg1"/>
          </a:solidFill>
          <a:ln w="9525">
            <a:solidFill>
              <a:schemeClr val="tx1"/>
            </a:solidFill>
            <a:round/>
            <a:headEnd/>
            <a:tailEnd/>
          </a:ln>
        </p:spPr>
        <p:txBody>
          <a:bodyPr wrap="none" anchor="ctr"/>
          <a:lstStyle/>
          <a:p>
            <a:endParaRPr lang="en-US"/>
          </a:p>
        </p:txBody>
      </p:sp>
      <p:sp>
        <p:nvSpPr>
          <p:cNvPr id="24" name="Oval 36"/>
          <p:cNvSpPr>
            <a:spLocks noChangeArrowheads="1"/>
          </p:cNvSpPr>
          <p:nvPr/>
        </p:nvSpPr>
        <p:spPr bwMode="auto">
          <a:xfrm rot="13072121">
            <a:off x="4503278" y="2090192"/>
            <a:ext cx="304800" cy="76200"/>
          </a:xfrm>
          <a:prstGeom prst="ellipse">
            <a:avLst/>
          </a:prstGeom>
          <a:solidFill>
            <a:schemeClr val="bg1">
              <a:alpha val="50195"/>
            </a:schemeClr>
          </a:solidFill>
          <a:ln w="9525">
            <a:solidFill>
              <a:schemeClr val="tx1"/>
            </a:solidFill>
            <a:round/>
            <a:headEnd/>
            <a:tailEnd/>
          </a:ln>
        </p:spPr>
        <p:txBody>
          <a:bodyPr wrap="none" anchor="ctr"/>
          <a:lstStyle/>
          <a:p>
            <a:endParaRPr lang="en-US"/>
          </a:p>
        </p:txBody>
      </p:sp>
      <p:sp>
        <p:nvSpPr>
          <p:cNvPr id="25" name="Rectangle 37"/>
          <p:cNvSpPr>
            <a:spLocks noChangeArrowheads="1"/>
          </p:cNvSpPr>
          <p:nvPr/>
        </p:nvSpPr>
        <p:spPr bwMode="auto">
          <a:xfrm>
            <a:off x="4427078" y="2013992"/>
            <a:ext cx="152400" cy="152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 name="Freeform 38"/>
          <p:cNvSpPr>
            <a:spLocks/>
          </p:cNvSpPr>
          <p:nvPr/>
        </p:nvSpPr>
        <p:spPr bwMode="auto">
          <a:xfrm>
            <a:off x="4212766" y="2166392"/>
            <a:ext cx="519112" cy="304800"/>
          </a:xfrm>
          <a:custGeom>
            <a:avLst/>
            <a:gdLst>
              <a:gd name="T0" fmla="*/ 2147483647 w 327"/>
              <a:gd name="T1" fmla="*/ 2147483647 h 192"/>
              <a:gd name="T2" fmla="*/ 2147483647 w 327"/>
              <a:gd name="T3" fmla="*/ 2147483647 h 192"/>
              <a:gd name="T4" fmla="*/ 0 w 327"/>
              <a:gd name="T5" fmla="*/ 2147483647 h 192"/>
              <a:gd name="T6" fmla="*/ 2147483647 w 327"/>
              <a:gd name="T7" fmla="*/ 2147483647 h 192"/>
              <a:gd name="T8" fmla="*/ 2147483647 w 327"/>
              <a:gd name="T9" fmla="*/ 2147483647 h 192"/>
              <a:gd name="T10" fmla="*/ 2147483647 w 327"/>
              <a:gd name="T11" fmla="*/ 0 h 192"/>
              <a:gd name="T12" fmla="*/ 2147483647 w 327"/>
              <a:gd name="T13" fmla="*/ 2147483647 h 192"/>
              <a:gd name="T14" fmla="*/ 2147483647 w 327"/>
              <a:gd name="T15" fmla="*/ 2147483647 h 192"/>
              <a:gd name="T16" fmla="*/ 2147483647 w 327"/>
              <a:gd name="T17" fmla="*/ 2147483647 h 192"/>
              <a:gd name="T18" fmla="*/ 2147483647 w 327"/>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7"/>
              <a:gd name="T31" fmla="*/ 0 h 192"/>
              <a:gd name="T32" fmla="*/ 327 w 327"/>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7" h="192">
                <a:moveTo>
                  <a:pt x="150" y="3"/>
                </a:moveTo>
                <a:cubicBezTo>
                  <a:pt x="126" y="17"/>
                  <a:pt x="111" y="40"/>
                  <a:pt x="90" y="57"/>
                </a:cubicBezTo>
                <a:cubicBezTo>
                  <a:pt x="54" y="85"/>
                  <a:pt x="20" y="124"/>
                  <a:pt x="0" y="165"/>
                </a:cubicBezTo>
                <a:lnTo>
                  <a:pt x="39" y="144"/>
                </a:lnTo>
                <a:lnTo>
                  <a:pt x="39" y="192"/>
                </a:lnTo>
                <a:lnTo>
                  <a:pt x="183" y="0"/>
                </a:lnTo>
                <a:lnTo>
                  <a:pt x="279" y="192"/>
                </a:lnTo>
                <a:lnTo>
                  <a:pt x="279" y="144"/>
                </a:lnTo>
                <a:lnTo>
                  <a:pt x="327" y="144"/>
                </a:lnTo>
                <a:lnTo>
                  <a:pt x="231" y="0"/>
                </a:lnTo>
              </a:path>
            </a:pathLst>
          </a:custGeom>
          <a:solidFill>
            <a:schemeClr val="bg1"/>
          </a:solidFill>
          <a:ln w="9525">
            <a:solidFill>
              <a:schemeClr val="tx1"/>
            </a:solidFill>
            <a:round/>
            <a:headEnd/>
            <a:tailEnd/>
          </a:ln>
        </p:spPr>
        <p:txBody>
          <a:bodyPr wrap="none" anchor="ctr"/>
          <a:lstStyle/>
          <a:p>
            <a:endParaRPr lang="en-GB"/>
          </a:p>
        </p:txBody>
      </p:sp>
      <p:sp>
        <p:nvSpPr>
          <p:cNvPr id="27" name="Line 40"/>
          <p:cNvSpPr>
            <a:spLocks noChangeShapeType="1"/>
          </p:cNvSpPr>
          <p:nvPr/>
        </p:nvSpPr>
        <p:spPr bwMode="auto">
          <a:xfrm>
            <a:off x="1074278" y="1785392"/>
            <a:ext cx="838200" cy="0"/>
          </a:xfrm>
          <a:prstGeom prst="line">
            <a:avLst/>
          </a:prstGeom>
          <a:noFill/>
          <a:ln w="9525">
            <a:solidFill>
              <a:schemeClr val="tx1"/>
            </a:solidFill>
            <a:round/>
            <a:headEnd/>
            <a:tailEnd/>
          </a:ln>
        </p:spPr>
        <p:txBody>
          <a:bodyPr wrap="none" anchor="ctr"/>
          <a:lstStyle/>
          <a:p>
            <a:endParaRPr lang="en-GB"/>
          </a:p>
        </p:txBody>
      </p:sp>
      <p:sp>
        <p:nvSpPr>
          <p:cNvPr id="28" name="Line 41"/>
          <p:cNvSpPr>
            <a:spLocks noChangeShapeType="1"/>
          </p:cNvSpPr>
          <p:nvPr/>
        </p:nvSpPr>
        <p:spPr bwMode="auto">
          <a:xfrm>
            <a:off x="2445878" y="1785392"/>
            <a:ext cx="838200" cy="0"/>
          </a:xfrm>
          <a:prstGeom prst="line">
            <a:avLst/>
          </a:prstGeom>
          <a:noFill/>
          <a:ln w="9525">
            <a:solidFill>
              <a:schemeClr val="tx1"/>
            </a:solidFill>
            <a:round/>
            <a:headEnd/>
            <a:tailEnd/>
          </a:ln>
        </p:spPr>
        <p:txBody>
          <a:bodyPr wrap="none" anchor="ctr"/>
          <a:lstStyle/>
          <a:p>
            <a:endParaRPr lang="en-GB"/>
          </a:p>
        </p:txBody>
      </p:sp>
      <p:sp>
        <p:nvSpPr>
          <p:cNvPr id="29" name="AutoShape 42"/>
          <p:cNvSpPr>
            <a:spLocks noChangeArrowheads="1"/>
          </p:cNvSpPr>
          <p:nvPr/>
        </p:nvSpPr>
        <p:spPr bwMode="auto">
          <a:xfrm>
            <a:off x="5798678" y="1556792"/>
            <a:ext cx="1066800" cy="990600"/>
          </a:xfrm>
          <a:prstGeom prst="roundRect">
            <a:avLst>
              <a:gd name="adj" fmla="val 16667"/>
            </a:avLst>
          </a:prstGeom>
          <a:gradFill rotWithShape="0">
            <a:gsLst>
              <a:gs pos="0">
                <a:srgbClr val="CC0000"/>
              </a:gs>
              <a:gs pos="100000">
                <a:srgbClr val="5E0000"/>
              </a:gs>
            </a:gsLst>
            <a:lin ang="5400000" scaled="1"/>
          </a:gradFill>
          <a:ln w="9525">
            <a:solidFill>
              <a:schemeClr val="tx1"/>
            </a:solidFill>
            <a:round/>
            <a:headEnd/>
            <a:tailEnd/>
          </a:ln>
        </p:spPr>
        <p:txBody>
          <a:bodyPr wrap="none" anchor="ctr"/>
          <a:lstStyle/>
          <a:p>
            <a:endParaRPr lang="en-US"/>
          </a:p>
        </p:txBody>
      </p:sp>
      <p:sp>
        <p:nvSpPr>
          <p:cNvPr id="30" name="Rectangle 43"/>
          <p:cNvSpPr>
            <a:spLocks noChangeArrowheads="1"/>
          </p:cNvSpPr>
          <p:nvPr/>
        </p:nvSpPr>
        <p:spPr bwMode="auto">
          <a:xfrm>
            <a:off x="5874878" y="2166392"/>
            <a:ext cx="914400" cy="300038"/>
          </a:xfrm>
          <a:prstGeom prst="rect">
            <a:avLst/>
          </a:prstGeom>
          <a:solidFill>
            <a:srgbClr val="FFFFFF"/>
          </a:solidFill>
          <a:ln w="9525">
            <a:solidFill>
              <a:schemeClr val="tx1"/>
            </a:solidFill>
            <a:miter lim="800000"/>
            <a:headEnd/>
            <a:tailEnd/>
          </a:ln>
        </p:spPr>
        <p:txBody>
          <a:bodyPr lIns="0" rIns="0" bIns="0">
            <a:spAutoFit/>
          </a:bodyPr>
          <a:lstStyle/>
          <a:p>
            <a:r>
              <a:rPr lang="en-US" sz="1600" b="0"/>
              <a:t>galaxy</a:t>
            </a:r>
            <a:endParaRPr lang="en-GB" sz="1600" b="0"/>
          </a:p>
        </p:txBody>
      </p:sp>
      <p:sp>
        <p:nvSpPr>
          <p:cNvPr id="31" name="AutoShape 44"/>
          <p:cNvSpPr>
            <a:spLocks noChangeArrowheads="1"/>
          </p:cNvSpPr>
          <p:nvPr/>
        </p:nvSpPr>
        <p:spPr bwMode="auto">
          <a:xfrm>
            <a:off x="7017878" y="2166392"/>
            <a:ext cx="1676400" cy="381000"/>
          </a:xfrm>
          <a:prstGeom prst="bevel">
            <a:avLst>
              <a:gd name="adj" fmla="val 12500"/>
            </a:avLst>
          </a:prstGeom>
          <a:gradFill rotWithShape="0">
            <a:gsLst>
              <a:gs pos="0">
                <a:schemeClr val="tx2"/>
              </a:gs>
              <a:gs pos="100000">
                <a:schemeClr val="hlink"/>
              </a:gs>
            </a:gsLst>
            <a:lin ang="5400000" scaled="1"/>
          </a:gradFill>
          <a:ln w="9525">
            <a:solidFill>
              <a:schemeClr val="tx1"/>
            </a:solidFill>
            <a:miter lim="800000"/>
            <a:headEnd/>
            <a:tailEnd/>
          </a:ln>
        </p:spPr>
        <p:txBody>
          <a:bodyPr wrap="none" anchor="ctr"/>
          <a:lstStyle/>
          <a:p>
            <a:endParaRPr lang="en-US"/>
          </a:p>
        </p:txBody>
      </p:sp>
      <p:sp>
        <p:nvSpPr>
          <p:cNvPr id="32" name="Rectangle 45"/>
          <p:cNvSpPr>
            <a:spLocks noChangeArrowheads="1"/>
          </p:cNvSpPr>
          <p:nvPr/>
        </p:nvSpPr>
        <p:spPr bwMode="auto">
          <a:xfrm>
            <a:off x="7322678" y="1861592"/>
            <a:ext cx="1066800" cy="3048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3" name="Line 46"/>
          <p:cNvSpPr>
            <a:spLocks noChangeShapeType="1"/>
          </p:cNvSpPr>
          <p:nvPr/>
        </p:nvSpPr>
        <p:spPr bwMode="auto">
          <a:xfrm flipV="1">
            <a:off x="7170278" y="1861592"/>
            <a:ext cx="152400" cy="304800"/>
          </a:xfrm>
          <a:prstGeom prst="line">
            <a:avLst/>
          </a:prstGeom>
          <a:noFill/>
          <a:ln w="9525">
            <a:solidFill>
              <a:schemeClr val="tx1"/>
            </a:solidFill>
            <a:round/>
            <a:headEnd/>
            <a:tailEnd/>
          </a:ln>
        </p:spPr>
        <p:txBody>
          <a:bodyPr wrap="none" anchor="ctr"/>
          <a:lstStyle/>
          <a:p>
            <a:endParaRPr lang="en-GB"/>
          </a:p>
        </p:txBody>
      </p:sp>
      <p:sp>
        <p:nvSpPr>
          <p:cNvPr id="34" name="Line 47"/>
          <p:cNvSpPr>
            <a:spLocks noChangeShapeType="1"/>
          </p:cNvSpPr>
          <p:nvPr/>
        </p:nvSpPr>
        <p:spPr bwMode="auto">
          <a:xfrm>
            <a:off x="8313278" y="1861592"/>
            <a:ext cx="228600" cy="304800"/>
          </a:xfrm>
          <a:prstGeom prst="line">
            <a:avLst/>
          </a:prstGeom>
          <a:noFill/>
          <a:ln w="9525">
            <a:solidFill>
              <a:schemeClr val="tx1"/>
            </a:solidFill>
            <a:round/>
            <a:headEnd/>
            <a:tailEnd/>
          </a:ln>
        </p:spPr>
        <p:txBody>
          <a:bodyPr wrap="none" anchor="ctr"/>
          <a:lstStyle/>
          <a:p>
            <a:endParaRPr lang="en-GB"/>
          </a:p>
        </p:txBody>
      </p:sp>
      <p:sp>
        <p:nvSpPr>
          <p:cNvPr id="35" name="Rectangle 48"/>
          <p:cNvSpPr>
            <a:spLocks noChangeArrowheads="1"/>
          </p:cNvSpPr>
          <p:nvPr/>
        </p:nvSpPr>
        <p:spPr bwMode="auto">
          <a:xfrm>
            <a:off x="7779878" y="2013992"/>
            <a:ext cx="74613" cy="13335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6" name="AutoShape 49"/>
          <p:cNvSpPr>
            <a:spLocks noChangeArrowheads="1"/>
          </p:cNvSpPr>
          <p:nvPr/>
        </p:nvSpPr>
        <p:spPr bwMode="auto">
          <a:xfrm>
            <a:off x="70178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37" name="AutoShape 50"/>
          <p:cNvSpPr>
            <a:spLocks noChangeArrowheads="1"/>
          </p:cNvSpPr>
          <p:nvPr/>
        </p:nvSpPr>
        <p:spPr bwMode="auto">
          <a:xfrm>
            <a:off x="83894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38" name="AutoShape 51"/>
          <p:cNvSpPr>
            <a:spLocks noChangeArrowheads="1"/>
          </p:cNvSpPr>
          <p:nvPr/>
        </p:nvSpPr>
        <p:spPr bwMode="auto">
          <a:xfrm>
            <a:off x="7627478" y="1937792"/>
            <a:ext cx="381000" cy="228600"/>
          </a:xfrm>
          <a:custGeom>
            <a:avLst/>
            <a:gdLst>
              <a:gd name="T0" fmla="*/ 2147483647 w 21600"/>
              <a:gd name="T1" fmla="*/ 0 h 21600"/>
              <a:gd name="T2" fmla="*/ 2147483647 w 21600"/>
              <a:gd name="T3" fmla="*/ 1433956820 h 21600"/>
              <a:gd name="T4" fmla="*/ 2147483647 w 21600"/>
              <a:gd name="T5" fmla="*/ 716978410 h 21600"/>
              <a:gd name="T6" fmla="*/ 2147483647 w 21600"/>
              <a:gd name="T7" fmla="*/ 143395682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400"/>
                  <a:pt x="16199" y="7817"/>
                  <a:pt x="16199" y="10799"/>
                </a:cubicBezTo>
                <a:lnTo>
                  <a:pt x="21600" y="10800"/>
                </a:lnTo>
                <a:cubicBezTo>
                  <a:pt x="21600" y="4835"/>
                  <a:pt x="16764" y="0"/>
                  <a:pt x="10800" y="0"/>
                </a:cubicBezTo>
                <a:cubicBezTo>
                  <a:pt x="4835" y="0"/>
                  <a:pt x="0" y="4835"/>
                  <a:pt x="0" y="10800"/>
                </a:cubicBezTo>
                <a:close/>
              </a:path>
            </a:pathLst>
          </a:custGeom>
          <a:solidFill>
            <a:schemeClr val="bg1"/>
          </a:solidFill>
          <a:ln w="9525">
            <a:solidFill>
              <a:schemeClr val="tx1"/>
            </a:solidFill>
            <a:miter lim="800000"/>
            <a:headEnd/>
            <a:tailEnd/>
          </a:ln>
        </p:spPr>
        <p:txBody>
          <a:bodyPr wrap="none" anchor="ctr"/>
          <a:lstStyle/>
          <a:p>
            <a:endParaRPr lang="en-GB"/>
          </a:p>
        </p:txBody>
      </p:sp>
      <p:sp>
        <p:nvSpPr>
          <p:cNvPr id="39" name="Rectangle 52"/>
          <p:cNvSpPr>
            <a:spLocks noChangeArrowheads="1"/>
          </p:cNvSpPr>
          <p:nvPr/>
        </p:nvSpPr>
        <p:spPr bwMode="auto">
          <a:xfrm>
            <a:off x="5874878" y="1709192"/>
            <a:ext cx="914400" cy="3810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40" name="AutoShape 53"/>
          <p:cNvSpPr>
            <a:spLocks noChangeArrowheads="1"/>
          </p:cNvSpPr>
          <p:nvPr/>
        </p:nvSpPr>
        <p:spPr bwMode="auto">
          <a:xfrm>
            <a:off x="9980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1" name="AutoShape 54"/>
          <p:cNvSpPr>
            <a:spLocks noChangeArrowheads="1"/>
          </p:cNvSpPr>
          <p:nvPr/>
        </p:nvSpPr>
        <p:spPr bwMode="auto">
          <a:xfrm>
            <a:off x="19124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2" name="AutoShape 55"/>
          <p:cNvSpPr>
            <a:spLocks noChangeArrowheads="1"/>
          </p:cNvSpPr>
          <p:nvPr/>
        </p:nvSpPr>
        <p:spPr bwMode="auto">
          <a:xfrm>
            <a:off x="23696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3" name="AutoShape 56"/>
          <p:cNvSpPr>
            <a:spLocks noChangeArrowheads="1"/>
          </p:cNvSpPr>
          <p:nvPr/>
        </p:nvSpPr>
        <p:spPr bwMode="auto">
          <a:xfrm>
            <a:off x="32840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4" name="AutoShape 57"/>
          <p:cNvSpPr>
            <a:spLocks noChangeArrowheads="1"/>
          </p:cNvSpPr>
          <p:nvPr/>
        </p:nvSpPr>
        <p:spPr bwMode="auto">
          <a:xfrm>
            <a:off x="38174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5" name="AutoShape 58"/>
          <p:cNvSpPr>
            <a:spLocks noChangeArrowheads="1"/>
          </p:cNvSpPr>
          <p:nvPr/>
        </p:nvSpPr>
        <p:spPr bwMode="auto">
          <a:xfrm>
            <a:off x="50366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6" name="AutoShape 59"/>
          <p:cNvSpPr>
            <a:spLocks noChangeArrowheads="1"/>
          </p:cNvSpPr>
          <p:nvPr/>
        </p:nvSpPr>
        <p:spPr bwMode="auto">
          <a:xfrm>
            <a:off x="58748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7" name="AutoShape 60"/>
          <p:cNvSpPr>
            <a:spLocks noChangeArrowheads="1"/>
          </p:cNvSpPr>
          <p:nvPr/>
        </p:nvSpPr>
        <p:spPr bwMode="auto">
          <a:xfrm>
            <a:off x="65606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8" name="Text Box 65"/>
          <p:cNvSpPr txBox="1">
            <a:spLocks noChangeArrowheads="1"/>
          </p:cNvSpPr>
          <p:nvPr/>
        </p:nvSpPr>
        <p:spPr bwMode="auto">
          <a:xfrm>
            <a:off x="1125078" y="2145755"/>
            <a:ext cx="909638" cy="336550"/>
          </a:xfrm>
          <a:prstGeom prst="rect">
            <a:avLst/>
          </a:prstGeom>
          <a:noFill/>
          <a:ln w="9525">
            <a:noFill/>
            <a:miter lim="800000"/>
            <a:headEnd/>
            <a:tailEnd/>
          </a:ln>
        </p:spPr>
        <p:txBody>
          <a:bodyPr wrap="none">
            <a:spAutoFit/>
          </a:bodyPr>
          <a:lstStyle/>
          <a:p>
            <a:r>
              <a:rPr lang="en-US" sz="1600" b="0"/>
              <a:t>mondeo</a:t>
            </a:r>
            <a:endParaRPr lang="en-GB" sz="1600" b="0"/>
          </a:p>
        </p:txBody>
      </p:sp>
      <p:pic>
        <p:nvPicPr>
          <p:cNvPr id="3" name="Picture 2">
            <a:extLst>
              <a:ext uri="{FF2B5EF4-FFF2-40B4-BE49-F238E27FC236}">
                <a16:creationId xmlns:a16="http://schemas.microsoft.com/office/drawing/2014/main" id="{B10F8194-00A0-4DD3-A831-86F681CA53C6}"/>
              </a:ext>
            </a:extLst>
          </p:cNvPr>
          <p:cNvPicPr>
            <a:picLocks noChangeAspect="1"/>
          </p:cNvPicPr>
          <p:nvPr/>
        </p:nvPicPr>
        <p:blipFill>
          <a:blip r:embed="rId2"/>
          <a:stretch>
            <a:fillRect/>
          </a:stretch>
        </p:blipFill>
        <p:spPr>
          <a:xfrm>
            <a:off x="2598278" y="3004592"/>
            <a:ext cx="5623992" cy="3443532"/>
          </a:xfrm>
          <a:prstGeom prst="rect">
            <a:avLst/>
          </a:prstGeom>
        </p:spPr>
      </p:pic>
    </p:spTree>
    <p:extLst>
      <p:ext uri="{BB962C8B-B14F-4D97-AF65-F5344CB8AC3E}">
        <p14:creationId xmlns:p14="http://schemas.microsoft.com/office/powerpoint/2010/main" val="2101726145"/>
      </p:ext>
    </p:extLst>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8C19-C432-4A11-B61E-CBCFCA880A4A}"/>
              </a:ext>
            </a:extLst>
          </p:cNvPr>
          <p:cNvSpPr>
            <a:spLocks noGrp="1"/>
          </p:cNvSpPr>
          <p:nvPr>
            <p:ph type="title"/>
          </p:nvPr>
        </p:nvSpPr>
        <p:spPr/>
        <p:txBody>
          <a:bodyPr/>
          <a:lstStyle/>
          <a:p>
            <a:r>
              <a:rPr lang="en-GB" dirty="0"/>
              <a:t>Relational Integrity Constraints</a:t>
            </a:r>
          </a:p>
        </p:txBody>
      </p:sp>
      <p:sp>
        <p:nvSpPr>
          <p:cNvPr id="3" name="Content Placeholder 2">
            <a:extLst>
              <a:ext uri="{FF2B5EF4-FFF2-40B4-BE49-F238E27FC236}">
                <a16:creationId xmlns:a16="http://schemas.microsoft.com/office/drawing/2014/main" id="{1311DCE5-9CD2-4C01-AA61-FACB48A680C0}"/>
              </a:ext>
            </a:extLst>
          </p:cNvPr>
          <p:cNvSpPr>
            <a:spLocks noGrp="1"/>
          </p:cNvSpPr>
          <p:nvPr>
            <p:ph idx="1"/>
          </p:nvPr>
        </p:nvSpPr>
        <p:spPr>
          <a:xfrm>
            <a:off x="464468" y="1371436"/>
            <a:ext cx="8215064" cy="5153907"/>
          </a:xfrm>
        </p:spPr>
        <p:txBody>
          <a:bodyPr/>
          <a:lstStyle/>
          <a:p>
            <a:pPr marL="0" indent="0">
              <a:buNone/>
            </a:pPr>
            <a:r>
              <a:rPr lang="en-GB" sz="2400" b="0" i="0" dirty="0">
                <a:solidFill>
                  <a:srgbClr val="002060"/>
                </a:solidFill>
                <a:effectLst/>
                <a:latin typeface="Arial" panose="020B0604020202020204" pitchFamily="34" charset="0"/>
              </a:rPr>
              <a:t>Every relation has some conditions that must hold for it to be a valid relation. These conditions are called </a:t>
            </a:r>
            <a:r>
              <a:rPr lang="en-GB" sz="2400" b="1" i="0" dirty="0">
                <a:solidFill>
                  <a:srgbClr val="002060"/>
                </a:solidFill>
                <a:effectLst/>
                <a:latin typeface="Arial" panose="020B0604020202020204" pitchFamily="34" charset="0"/>
              </a:rPr>
              <a:t>Relational Integrity Constraints</a:t>
            </a:r>
            <a:r>
              <a:rPr lang="en-GB" sz="2400" b="0" i="0" dirty="0">
                <a:solidFill>
                  <a:srgbClr val="002060"/>
                </a:solidFill>
                <a:effectLst/>
                <a:latin typeface="Arial" panose="020B0604020202020204" pitchFamily="34" charset="0"/>
              </a:rPr>
              <a:t>. </a:t>
            </a:r>
          </a:p>
          <a:p>
            <a:pPr marL="0" indent="0">
              <a:buNone/>
            </a:pPr>
            <a:r>
              <a:rPr lang="en-GB" sz="2400" b="0" i="0" dirty="0">
                <a:solidFill>
                  <a:srgbClr val="002060"/>
                </a:solidFill>
                <a:effectLst/>
                <a:latin typeface="Arial" panose="020B0604020202020204" pitchFamily="34" charset="0"/>
              </a:rPr>
              <a:t>There are three main integrity constraints:</a:t>
            </a:r>
          </a:p>
          <a:p>
            <a:pPr marL="357188" lvl="1" indent="-357188">
              <a:buFont typeface="Arial" panose="020B0604020202020204" pitchFamily="34" charset="0"/>
              <a:buChar char="•"/>
            </a:pPr>
            <a:r>
              <a:rPr lang="en-GB" sz="2200" b="0" i="0" dirty="0">
                <a:effectLst/>
                <a:latin typeface="Arial" panose="020B0604020202020204" pitchFamily="34" charset="0"/>
              </a:rPr>
              <a:t>Key constraints (</a:t>
            </a:r>
            <a:r>
              <a:rPr lang="en-GB" sz="2200" dirty="0">
                <a:latin typeface="Arial" panose="020B0604020202020204" pitchFamily="34" charset="0"/>
              </a:rPr>
              <a:t>E</a:t>
            </a:r>
            <a:r>
              <a:rPr lang="en-GB" sz="2200" b="0" i="0" dirty="0">
                <a:effectLst/>
                <a:latin typeface="Arial" panose="020B0604020202020204" pitchFamily="34" charset="0"/>
              </a:rPr>
              <a:t>ntity constraints)</a:t>
            </a:r>
          </a:p>
          <a:p>
            <a:pPr marL="714375" lvl="2" indent="-357188">
              <a:buFont typeface="Arial" panose="020B0604020202020204" pitchFamily="34" charset="0"/>
              <a:buChar char="•"/>
            </a:pPr>
            <a:r>
              <a:rPr lang="en-GB" sz="2000" dirty="0">
                <a:latin typeface="Arial" panose="020B0604020202020204" pitchFamily="34" charset="0"/>
              </a:rPr>
              <a:t>N</a:t>
            </a:r>
            <a:r>
              <a:rPr lang="en-GB" sz="2000" b="0" i="0" dirty="0">
                <a:effectLst/>
                <a:latin typeface="Arial" panose="020B0604020202020204" pitchFamily="34" charset="0"/>
              </a:rPr>
              <a:t>o two tuples can have identical values for key attributes.</a:t>
            </a:r>
          </a:p>
          <a:p>
            <a:pPr marL="714375" lvl="2" indent="-357188">
              <a:buFont typeface="Arial" panose="020B0604020202020204" pitchFamily="34" charset="0"/>
              <a:buChar char="•"/>
            </a:pPr>
            <a:r>
              <a:rPr lang="en-GB" sz="2000" dirty="0">
                <a:latin typeface="Arial" panose="020B0604020202020204" pitchFamily="34" charset="0"/>
              </a:rPr>
              <a:t>A</a:t>
            </a:r>
            <a:r>
              <a:rPr lang="en-GB" sz="2000" b="0" i="0" dirty="0">
                <a:effectLst/>
                <a:latin typeface="Arial" panose="020B0604020202020204" pitchFamily="34" charset="0"/>
              </a:rPr>
              <a:t> key attribute can not have NULL values.</a:t>
            </a:r>
          </a:p>
          <a:p>
            <a:pPr marL="357188" lvl="1" indent="-357188">
              <a:buFont typeface="Arial" panose="020B0604020202020204" pitchFamily="34" charset="0"/>
              <a:buChar char="•"/>
            </a:pPr>
            <a:r>
              <a:rPr lang="en-GB" sz="2200" b="0" i="0" dirty="0">
                <a:effectLst/>
                <a:latin typeface="Arial" panose="020B0604020202020204" pitchFamily="34" charset="0"/>
              </a:rPr>
              <a:t>Domain constraints</a:t>
            </a:r>
          </a:p>
          <a:p>
            <a:pPr marL="714375" lvl="2" indent="-357188">
              <a:buFont typeface="Arial" panose="020B0604020202020204" pitchFamily="34" charset="0"/>
              <a:buChar char="•"/>
            </a:pPr>
            <a:r>
              <a:rPr lang="en-GB" sz="2000" dirty="0">
                <a:latin typeface="Arial" panose="020B0604020202020204" pitchFamily="34" charset="0"/>
              </a:rPr>
              <a:t>Every attribute is bound to have a specific range of values and an appropriate type.</a:t>
            </a:r>
          </a:p>
          <a:p>
            <a:pPr marL="357188" lvl="1" indent="-357188">
              <a:buFont typeface="Arial" panose="020B0604020202020204" pitchFamily="34" charset="0"/>
              <a:buChar char="•"/>
            </a:pPr>
            <a:r>
              <a:rPr lang="en-GB" sz="2200" b="0" i="0" dirty="0">
                <a:effectLst/>
                <a:latin typeface="Arial" panose="020B0604020202020204" pitchFamily="34" charset="0"/>
              </a:rPr>
              <a:t>Referential integrity constraints</a:t>
            </a:r>
          </a:p>
          <a:p>
            <a:pPr marL="714375" lvl="2" indent="-357188">
              <a:buFont typeface="Arial" panose="020B0604020202020204" pitchFamily="34" charset="0"/>
              <a:buChar char="•"/>
            </a:pPr>
            <a:r>
              <a:rPr lang="en-GB" sz="2000" dirty="0">
                <a:latin typeface="Arial" panose="020B0604020202020204" pitchFamily="34" charset="0"/>
              </a:rPr>
              <a:t>If a relation refers to a key attribute (Foreign Key) of a different or same relation, then that key element must exist.</a:t>
            </a:r>
          </a:p>
          <a:p>
            <a:endParaRPr lang="en-GB" dirty="0">
              <a:solidFill>
                <a:srgbClr val="002060"/>
              </a:solidFill>
            </a:endParaRPr>
          </a:p>
        </p:txBody>
      </p:sp>
      <p:sp>
        <p:nvSpPr>
          <p:cNvPr id="4" name="Footer Placeholder 3">
            <a:extLst>
              <a:ext uri="{FF2B5EF4-FFF2-40B4-BE49-F238E27FC236}">
                <a16:creationId xmlns:a16="http://schemas.microsoft.com/office/drawing/2014/main" id="{23A719D4-0441-4A3A-AD9B-DDDC8BF45B8D}"/>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1206345713"/>
      </p:ext>
    </p:extLst>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Other Relational Data model Rules </a:t>
            </a:r>
          </a:p>
        </p:txBody>
      </p:sp>
      <p:sp>
        <p:nvSpPr>
          <p:cNvPr id="6" name="Content Placeholder 5"/>
          <p:cNvSpPr>
            <a:spLocks noGrp="1"/>
          </p:cNvSpPr>
          <p:nvPr>
            <p:ph idx="1"/>
          </p:nvPr>
        </p:nvSpPr>
        <p:spPr>
          <a:xfrm>
            <a:off x="1000100" y="1556792"/>
            <a:ext cx="7460332" cy="4464496"/>
          </a:xfrm>
        </p:spPr>
        <p:txBody>
          <a:bodyPr/>
          <a:lstStyle/>
          <a:p>
            <a:r>
              <a:rPr lang="en-GB" sz="2000" noProof="1">
                <a:latin typeface="Tahoma" pitchFamily="34" charset="0"/>
                <a:cs typeface="Tahoma" pitchFamily="34" charset="0"/>
              </a:rPr>
              <a:t>No duplicate</a:t>
            </a:r>
            <a:r>
              <a:rPr lang="en-US" sz="2000" dirty="0">
                <a:latin typeface="Tahoma" pitchFamily="34" charset="0"/>
                <a:cs typeface="Tahoma" pitchFamily="34" charset="0"/>
              </a:rPr>
              <a:t>d</a:t>
            </a:r>
            <a:r>
              <a:rPr lang="en-US" sz="2000" noProof="1">
                <a:latin typeface="Tahoma" pitchFamily="34" charset="0"/>
                <a:cs typeface="Tahoma" pitchFamily="34" charset="0"/>
              </a:rPr>
              <a:t> rows</a:t>
            </a:r>
          </a:p>
          <a:p>
            <a:endParaRPr lang="en-US" sz="2000" noProof="1">
              <a:latin typeface="Tahoma" pitchFamily="34" charset="0"/>
              <a:cs typeface="Tahoma" pitchFamily="34" charset="0"/>
            </a:endParaRPr>
          </a:p>
          <a:p>
            <a:r>
              <a:rPr lang="en-US" sz="2000" noProof="1">
                <a:latin typeface="Tahoma" pitchFamily="34" charset="0"/>
                <a:cs typeface="Tahoma" pitchFamily="34" charset="0"/>
              </a:rPr>
              <a:t>No necessary order to the rows (top to bottom)</a:t>
            </a:r>
          </a:p>
          <a:p>
            <a:endParaRPr lang="en-US" sz="2000" noProof="1">
              <a:latin typeface="Tahoma" pitchFamily="34" charset="0"/>
              <a:cs typeface="Tahoma" pitchFamily="34" charset="0"/>
            </a:endParaRPr>
          </a:p>
          <a:p>
            <a:r>
              <a:rPr lang="en-US" sz="2000" noProof="1">
                <a:latin typeface="Tahoma" pitchFamily="34" charset="0"/>
                <a:cs typeface="Tahoma" pitchFamily="34" charset="0"/>
              </a:rPr>
              <a:t>No necessary order to the columns (left to right)</a:t>
            </a:r>
          </a:p>
          <a:p>
            <a:endParaRPr lang="en-US" sz="2000" noProof="1">
              <a:latin typeface="Tahoma" pitchFamily="34" charset="0"/>
              <a:cs typeface="Tahoma" pitchFamily="34" charset="0"/>
            </a:endParaRPr>
          </a:p>
          <a:p>
            <a:r>
              <a:rPr lang="en-US" sz="2000" noProof="1">
                <a:latin typeface="Tahoma" pitchFamily="34" charset="0"/>
                <a:cs typeface="Tahoma" pitchFamily="34" charset="0"/>
              </a:rPr>
              <a:t>Each attribute value is </a:t>
            </a:r>
            <a:r>
              <a:rPr lang="en-US" sz="2000" b="1" noProof="1">
                <a:latin typeface="Tahoma" pitchFamily="34" charset="0"/>
                <a:cs typeface="Tahoma" pitchFamily="34" charset="0"/>
              </a:rPr>
              <a:t>atomic</a:t>
            </a:r>
            <a:r>
              <a:rPr lang="en-US" sz="2000" noProof="1">
                <a:latin typeface="Tahoma" pitchFamily="34" charset="0"/>
                <a:cs typeface="Tahoma" pitchFamily="34" charset="0"/>
              </a:rPr>
              <a:t>, </a:t>
            </a:r>
            <a:br>
              <a:rPr lang="en-US" sz="2000" noProof="1">
                <a:latin typeface="Tahoma" pitchFamily="34" charset="0"/>
                <a:cs typeface="Tahoma" pitchFamily="34" charset="0"/>
              </a:rPr>
            </a:br>
            <a:r>
              <a:rPr lang="en-US" sz="2000" dirty="0">
                <a:latin typeface="Tahoma" pitchFamily="34" charset="0"/>
                <a:cs typeface="Tahoma" pitchFamily="34" charset="0"/>
              </a:rPr>
              <a:t>	</a:t>
            </a:r>
            <a:r>
              <a:rPr lang="en-US" sz="2000" noProof="1">
                <a:latin typeface="Tahoma" pitchFamily="34" charset="0"/>
                <a:cs typeface="Tahoma" pitchFamily="34" charset="0"/>
              </a:rPr>
              <a:t>each cell </a:t>
            </a:r>
            <a:r>
              <a:rPr lang="en-GB" sz="2000" dirty="0">
                <a:latin typeface="Tahoma" pitchFamily="34" charset="0"/>
                <a:cs typeface="Tahoma" pitchFamily="34" charset="0"/>
              </a:rPr>
              <a:t>contains one and only one data value</a:t>
            </a:r>
          </a:p>
          <a:p>
            <a:endParaRPr lang="en-GB" sz="2000" dirty="0">
              <a:latin typeface="Tahoma" pitchFamily="34" charset="0"/>
              <a:cs typeface="Tahoma" pitchFamily="34" charset="0"/>
            </a:endParaRPr>
          </a:p>
        </p:txBody>
      </p:sp>
      <p:sp>
        <p:nvSpPr>
          <p:cNvPr id="3" name="Footer Placeholder 2">
            <a:extLst>
              <a:ext uri="{FF2B5EF4-FFF2-40B4-BE49-F238E27FC236}">
                <a16:creationId xmlns:a16="http://schemas.microsoft.com/office/drawing/2014/main" id="{33C8308E-80C9-4DDC-81E3-92BF5FE1066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4182778962"/>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Atomic – what is it?</a:t>
            </a:r>
          </a:p>
        </p:txBody>
      </p:sp>
      <p:sp>
        <p:nvSpPr>
          <p:cNvPr id="3" name="Content Placeholder 2"/>
          <p:cNvSpPr>
            <a:spLocks noGrp="1"/>
          </p:cNvSpPr>
          <p:nvPr>
            <p:ph idx="1"/>
          </p:nvPr>
        </p:nvSpPr>
        <p:spPr>
          <a:xfrm>
            <a:off x="1600200" y="1556792"/>
            <a:ext cx="7010400" cy="3240360"/>
          </a:xfrm>
        </p:spPr>
        <p:txBody>
          <a:bodyPr/>
          <a:lstStyle/>
          <a:p>
            <a:endParaRPr lang="en-GB" dirty="0"/>
          </a:p>
        </p:txBody>
      </p:sp>
      <p:graphicFrame>
        <p:nvGraphicFramePr>
          <p:cNvPr id="6" name="Table 5"/>
          <p:cNvGraphicFramePr>
            <a:graphicFrameLocks noGrp="1"/>
          </p:cNvGraphicFramePr>
          <p:nvPr/>
        </p:nvGraphicFramePr>
        <p:xfrm>
          <a:off x="1500166" y="1571612"/>
          <a:ext cx="6888258" cy="3081524"/>
        </p:xfrm>
        <a:graphic>
          <a:graphicData uri="http://schemas.openxmlformats.org/drawingml/2006/table">
            <a:tbl>
              <a:tblPr/>
              <a:tblGrid>
                <a:gridCol w="1940250">
                  <a:extLst>
                    <a:ext uri="{9D8B030D-6E8A-4147-A177-3AD203B41FA5}">
                      <a16:colId xmlns:a16="http://schemas.microsoft.com/office/drawing/2014/main" val="20000"/>
                    </a:ext>
                  </a:extLst>
                </a:gridCol>
                <a:gridCol w="2020615">
                  <a:extLst>
                    <a:ext uri="{9D8B030D-6E8A-4147-A177-3AD203B41FA5}">
                      <a16:colId xmlns:a16="http://schemas.microsoft.com/office/drawing/2014/main" val="20001"/>
                    </a:ext>
                  </a:extLst>
                </a:gridCol>
                <a:gridCol w="2927393">
                  <a:extLst>
                    <a:ext uri="{9D8B030D-6E8A-4147-A177-3AD203B41FA5}">
                      <a16:colId xmlns:a16="http://schemas.microsoft.com/office/drawing/2014/main" val="20002"/>
                    </a:ext>
                  </a:extLst>
                </a:gridCol>
              </a:tblGrid>
              <a:tr h="1243648">
                <a:tc>
                  <a:txBody>
                    <a:bodyPr/>
                    <a:lstStyle/>
                    <a:p>
                      <a:pPr algn="ctr" fontAlgn="ctr"/>
                      <a:r>
                        <a:rPr lang="en-GB" sz="2000" b="1" i="0" u="none" strike="noStrike" dirty="0">
                          <a:solidFill>
                            <a:srgbClr val="9C6500"/>
                          </a:solidFill>
                          <a:latin typeface="Calibri"/>
                        </a:rPr>
                        <a:t>Employee Number </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2000" b="1" i="0" u="none" strike="noStrike" dirty="0">
                          <a:solidFill>
                            <a:srgbClr val="9C6500"/>
                          </a:solidFill>
                          <a:latin typeface="Calibri"/>
                        </a:rPr>
                        <a:t>Employee Name</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2000" b="1" i="0" u="none" strike="noStrike" dirty="0">
                          <a:solidFill>
                            <a:srgbClr val="9C6500"/>
                          </a:solidFill>
                          <a:latin typeface="Calibri"/>
                        </a:rPr>
                        <a:t>Employee Address</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605167">
                <a:tc>
                  <a:txBody>
                    <a:bodyPr/>
                    <a:lstStyle/>
                    <a:p>
                      <a:pPr algn="ctr" fontAlgn="ctr"/>
                      <a:r>
                        <a:rPr lang="en-GB" sz="1800" b="0" i="0" u="none" strike="noStrike" dirty="0">
                          <a:solidFill>
                            <a:srgbClr val="9C6500"/>
                          </a:solidFill>
                          <a:latin typeface="Calibri"/>
                        </a:rPr>
                        <a:t>3267</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Alan,     Wilde</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72, Beacon Street, NW5 12JD</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605167">
                <a:tc>
                  <a:txBody>
                    <a:bodyPr/>
                    <a:lstStyle/>
                    <a:p>
                      <a:pPr algn="ctr" fontAlgn="ctr"/>
                      <a:r>
                        <a:rPr lang="en-GB" sz="1800" b="0" i="0" u="none" strike="noStrike" dirty="0">
                          <a:solidFill>
                            <a:srgbClr val="9C6500"/>
                          </a:solidFill>
                          <a:latin typeface="Calibri"/>
                        </a:rPr>
                        <a:t>1735</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Sean, Bentley</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42, Ashley Court, </a:t>
                      </a:r>
                    </a:p>
                    <a:p>
                      <a:pPr algn="ctr" fontAlgn="ctr"/>
                      <a:r>
                        <a:rPr lang="en-GB" sz="1800" b="0" i="0" u="none" strike="noStrike" dirty="0">
                          <a:solidFill>
                            <a:srgbClr val="9C6500"/>
                          </a:solidFill>
                          <a:latin typeface="Calibri"/>
                        </a:rPr>
                        <a:t>Berkley Street,</a:t>
                      </a:r>
                      <a:r>
                        <a:rPr lang="en-GB" sz="1800" b="0" i="0" u="none" strike="noStrike" baseline="0" dirty="0">
                          <a:solidFill>
                            <a:srgbClr val="9C6500"/>
                          </a:solidFill>
                          <a:latin typeface="Calibri"/>
                        </a:rPr>
                        <a:t> SU5 1ED</a:t>
                      </a:r>
                      <a:endParaRPr lang="en-GB" sz="1800" b="0" i="0" u="none" strike="noStrike" dirty="0">
                        <a:solidFill>
                          <a:srgbClr val="9C6500"/>
                        </a:solidFill>
                        <a:latin typeface="Calibri"/>
                      </a:endParaRP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627542">
                <a:tc>
                  <a:txBody>
                    <a:bodyPr/>
                    <a:lstStyle/>
                    <a:p>
                      <a:pPr algn="ctr" fontAlgn="ctr"/>
                      <a:r>
                        <a:rPr lang="en-GB" sz="1800" b="0" i="0" u="none" strike="noStrike" dirty="0">
                          <a:solidFill>
                            <a:srgbClr val="9C6500"/>
                          </a:solidFill>
                          <a:latin typeface="Calibri"/>
                        </a:rPr>
                        <a:t>6020</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Max, Standing</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132,, West Side Street, LL5 8EL</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bl>
          </a:graphicData>
        </a:graphic>
      </p:graphicFrame>
      <p:sp>
        <p:nvSpPr>
          <p:cNvPr id="7" name="Title 1"/>
          <p:cNvSpPr txBox="1">
            <a:spLocks/>
          </p:cNvSpPr>
          <p:nvPr/>
        </p:nvSpPr>
        <p:spPr bwMode="auto">
          <a:xfrm>
            <a:off x="251520" y="5085184"/>
            <a:ext cx="825847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3600" b="1" i="0" u="none" strike="noStrike" kern="0" cap="none" spc="0" normalizeH="0" baseline="0" noProof="0" dirty="0">
                <a:ln>
                  <a:noFill/>
                </a:ln>
                <a:solidFill>
                  <a:schemeClr val="tx2"/>
                </a:solidFill>
                <a:effectLst/>
                <a:uLnTx/>
                <a:uFillTx/>
                <a:latin typeface="+mj-lt"/>
                <a:ea typeface="MS PGothic" charset="0"/>
                <a:cs typeface="MS PGothic" charset="0"/>
              </a:rPr>
              <a:t>This one is not Atomic!</a:t>
            </a:r>
          </a:p>
          <a:p>
            <a:pPr marL="0" marR="0" lvl="0" indent="0" defTabSz="914400" rtl="0" eaLnBrk="0" fontAlgn="base" latinLnBrk="0" hangingPunct="0">
              <a:lnSpc>
                <a:spcPct val="100000"/>
              </a:lnSpc>
              <a:spcBef>
                <a:spcPct val="0"/>
              </a:spcBef>
              <a:spcAft>
                <a:spcPct val="0"/>
              </a:spcAft>
              <a:buClrTx/>
              <a:buSzTx/>
              <a:buFontTx/>
              <a:buNone/>
              <a:tabLst/>
              <a:defRPr/>
            </a:pPr>
            <a:r>
              <a:rPr lang="en-GB" sz="2000" b="0" kern="0" dirty="0">
                <a:solidFill>
                  <a:schemeClr val="tx2"/>
                </a:solidFill>
                <a:latin typeface="+mj-lt"/>
                <a:cs typeface="MS PGothic" charset="0"/>
              </a:rPr>
              <a:t>To make it </a:t>
            </a:r>
            <a:r>
              <a:rPr lang="en-GB" sz="2000" kern="0" dirty="0">
                <a:solidFill>
                  <a:schemeClr val="tx2"/>
                </a:solidFill>
                <a:latin typeface="+mj-lt"/>
                <a:cs typeface="MS PGothic" charset="0"/>
              </a:rPr>
              <a:t>Atomic</a:t>
            </a:r>
            <a:r>
              <a:rPr lang="en-GB" sz="2000" b="0" kern="0" dirty="0">
                <a:solidFill>
                  <a:schemeClr val="tx2"/>
                </a:solidFill>
                <a:latin typeface="+mj-lt"/>
                <a:cs typeface="MS PGothic" charset="0"/>
              </a:rPr>
              <a:t> provide separate columns for first name, second name, house number, street  number and post code  </a:t>
            </a:r>
            <a:endParaRPr kumimoji="0" lang="en-GB" sz="2000" b="0" i="0" u="none" strike="noStrike" kern="0" cap="none" spc="0" normalizeH="0" baseline="0" noProof="0" dirty="0">
              <a:ln>
                <a:noFill/>
              </a:ln>
              <a:solidFill>
                <a:schemeClr val="tx2"/>
              </a:solidFill>
              <a:effectLst/>
              <a:uLnTx/>
              <a:uFillTx/>
              <a:latin typeface="+mj-lt"/>
              <a:cs typeface="MS PGothic" charset="0"/>
            </a:endParaRPr>
          </a:p>
        </p:txBody>
      </p:sp>
      <p:sp>
        <p:nvSpPr>
          <p:cNvPr id="4" name="Footer Placeholder 3">
            <a:extLst>
              <a:ext uri="{FF2B5EF4-FFF2-40B4-BE49-F238E27FC236}">
                <a16:creationId xmlns:a16="http://schemas.microsoft.com/office/drawing/2014/main" id="{522020EB-3973-47F5-BB92-BBBB2DDAE214}"/>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980563873"/>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AB2-419B-4A75-5BA0-9ABF36E0731B}"/>
              </a:ext>
            </a:extLst>
          </p:cNvPr>
          <p:cNvSpPr>
            <a:spLocks noGrp="1"/>
          </p:cNvSpPr>
          <p:nvPr>
            <p:ph type="title"/>
          </p:nvPr>
        </p:nvSpPr>
        <p:spPr/>
        <p:txBody>
          <a:bodyPr/>
          <a:lstStyle/>
          <a:p>
            <a:r>
              <a:rPr lang="en-GB" dirty="0"/>
              <a:t>What is a Data Model?</a:t>
            </a:r>
          </a:p>
        </p:txBody>
      </p:sp>
      <p:sp>
        <p:nvSpPr>
          <p:cNvPr id="3" name="Content Placeholder 2">
            <a:extLst>
              <a:ext uri="{FF2B5EF4-FFF2-40B4-BE49-F238E27FC236}">
                <a16:creationId xmlns:a16="http://schemas.microsoft.com/office/drawing/2014/main" id="{0BC369AF-250F-A8AB-25ED-1E9B8A9CEB85}"/>
              </a:ext>
            </a:extLst>
          </p:cNvPr>
          <p:cNvSpPr>
            <a:spLocks noGrp="1"/>
          </p:cNvSpPr>
          <p:nvPr>
            <p:ph idx="1"/>
          </p:nvPr>
        </p:nvSpPr>
        <p:spPr/>
        <p:txBody>
          <a:bodyPr/>
          <a:lstStyle/>
          <a:p>
            <a:r>
              <a:rPr lang="en-GB" dirty="0"/>
              <a:t>A Data Model is an abstract model that organizes data description, data semantics, and consistency constraints of data. </a:t>
            </a:r>
          </a:p>
          <a:p>
            <a:r>
              <a:rPr lang="en-GB" dirty="0"/>
              <a:t>The data model emphasizes on </a:t>
            </a:r>
            <a:r>
              <a:rPr lang="en-GB" dirty="0">
                <a:solidFill>
                  <a:srgbClr val="00B050"/>
                </a:solidFill>
              </a:rPr>
              <a:t>what data is needed </a:t>
            </a:r>
            <a:r>
              <a:rPr lang="en-GB" dirty="0"/>
              <a:t>and </a:t>
            </a:r>
            <a:r>
              <a:rPr lang="en-GB" dirty="0">
                <a:solidFill>
                  <a:srgbClr val="00B050"/>
                </a:solidFill>
              </a:rPr>
              <a:t>how it should be organized</a:t>
            </a:r>
            <a:r>
              <a:rPr lang="en-GB" dirty="0"/>
              <a:t> instead of what operations will be performed on data. </a:t>
            </a:r>
          </a:p>
          <a:p>
            <a:r>
              <a:rPr lang="en-GB" dirty="0"/>
              <a:t>Data Model helps operations on the data to get data insight and value out of it.</a:t>
            </a:r>
          </a:p>
        </p:txBody>
      </p:sp>
      <p:sp>
        <p:nvSpPr>
          <p:cNvPr id="4" name="Footer Placeholder 3">
            <a:extLst>
              <a:ext uri="{FF2B5EF4-FFF2-40B4-BE49-F238E27FC236}">
                <a16:creationId xmlns:a16="http://schemas.microsoft.com/office/drawing/2014/main" id="{15155186-EB69-13B7-FAB0-6DE14C724E1B}"/>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192375615"/>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69DD-C313-4D59-9D5E-F472EABC59B9}"/>
              </a:ext>
            </a:extLst>
          </p:cNvPr>
          <p:cNvSpPr>
            <a:spLocks noGrp="1"/>
          </p:cNvSpPr>
          <p:nvPr>
            <p:ph type="title"/>
          </p:nvPr>
        </p:nvSpPr>
        <p:spPr/>
        <p:txBody>
          <a:bodyPr/>
          <a:lstStyle/>
          <a:p>
            <a:r>
              <a:rPr lang="en-GB" cap="none" dirty="0"/>
              <a:t>ERM To RDM Conversion</a:t>
            </a:r>
            <a:br>
              <a:rPr lang="en-GB" b="0" i="0" dirty="0">
                <a:solidFill>
                  <a:srgbClr val="797979"/>
                </a:solidFill>
                <a:effectLst/>
                <a:latin typeface="Arial" panose="020B0604020202020204" pitchFamily="34" charset="0"/>
              </a:rPr>
            </a:br>
            <a:endParaRPr lang="en-GB" dirty="0"/>
          </a:p>
        </p:txBody>
      </p:sp>
      <p:sp>
        <p:nvSpPr>
          <p:cNvPr id="3" name="Text Placeholder 2">
            <a:extLst>
              <a:ext uri="{FF2B5EF4-FFF2-40B4-BE49-F238E27FC236}">
                <a16:creationId xmlns:a16="http://schemas.microsoft.com/office/drawing/2014/main" id="{BD611B53-F947-4578-843F-D50B81E4EEC8}"/>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5731258"/>
      </p:ext>
    </p:extLst>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834B-8753-46E3-989D-D7430CD3A928}"/>
              </a:ext>
            </a:extLst>
          </p:cNvPr>
          <p:cNvSpPr>
            <a:spLocks noGrp="1"/>
          </p:cNvSpPr>
          <p:nvPr>
            <p:ph type="title"/>
          </p:nvPr>
        </p:nvSpPr>
        <p:spPr/>
        <p:txBody>
          <a:bodyPr/>
          <a:lstStyle/>
          <a:p>
            <a:r>
              <a:rPr lang="en-GB" dirty="0"/>
              <a:t>Model Conversion </a:t>
            </a:r>
          </a:p>
        </p:txBody>
      </p:sp>
      <p:sp>
        <p:nvSpPr>
          <p:cNvPr id="3" name="Content Placeholder 2">
            <a:extLst>
              <a:ext uri="{FF2B5EF4-FFF2-40B4-BE49-F238E27FC236}">
                <a16:creationId xmlns:a16="http://schemas.microsoft.com/office/drawing/2014/main" id="{01024CED-C581-4805-AC79-6A499FDA106E}"/>
              </a:ext>
            </a:extLst>
          </p:cNvPr>
          <p:cNvSpPr>
            <a:spLocks noGrp="1"/>
          </p:cNvSpPr>
          <p:nvPr>
            <p:ph idx="1"/>
          </p:nvPr>
        </p:nvSpPr>
        <p:spPr>
          <a:xfrm>
            <a:off x="683568" y="1556792"/>
            <a:ext cx="8215064" cy="4680520"/>
          </a:xfrm>
        </p:spPr>
        <p:txBody>
          <a:bodyPr/>
          <a:lstStyle/>
          <a:p>
            <a:r>
              <a:rPr lang="en-GB" sz="2400" b="0" i="0" dirty="0">
                <a:effectLst/>
                <a:latin typeface="Arial" panose="020B0604020202020204" pitchFamily="34" charset="0"/>
              </a:rPr>
              <a:t>ER Model, when conceptualized into diagrams, gives a good overview of entity-relationship, which is easier to understand. </a:t>
            </a:r>
          </a:p>
          <a:p>
            <a:r>
              <a:rPr lang="en-GB" sz="2400" b="0" i="0" dirty="0">
                <a:effectLst/>
                <a:latin typeface="Arial" panose="020B0604020202020204" pitchFamily="34" charset="0"/>
              </a:rPr>
              <a:t>RDM diagrams are near to relational schemas. It can be used easily to create relational schema for rational databases design. </a:t>
            </a:r>
          </a:p>
          <a:p>
            <a:r>
              <a:rPr lang="en-GB" sz="2400" dirty="0">
                <a:latin typeface="Arial" panose="020B0604020202020204" pitchFamily="34" charset="0"/>
              </a:rPr>
              <a:t>Sometimes, ER Model design is called </a:t>
            </a:r>
            <a:r>
              <a:rPr lang="en-GB" sz="2400" b="1" dirty="0">
                <a:latin typeface="Arial" panose="020B0604020202020204" pitchFamily="34" charset="0"/>
              </a:rPr>
              <a:t>conceptual modelling</a:t>
            </a:r>
            <a:r>
              <a:rPr lang="en-GB" sz="2400" dirty="0">
                <a:latin typeface="Arial" panose="020B0604020202020204" pitchFamily="34" charset="0"/>
              </a:rPr>
              <a:t> and RDM is called </a:t>
            </a:r>
            <a:r>
              <a:rPr lang="en-GB" sz="2400" b="1" dirty="0">
                <a:latin typeface="Arial" panose="020B0604020202020204" pitchFamily="34" charset="0"/>
              </a:rPr>
              <a:t>logical modelling</a:t>
            </a:r>
            <a:r>
              <a:rPr lang="en-GB" sz="2400" dirty="0">
                <a:latin typeface="Arial" panose="020B0604020202020204" pitchFamily="34" charset="0"/>
              </a:rPr>
              <a:t>.</a:t>
            </a:r>
          </a:p>
          <a:p>
            <a:r>
              <a:rPr lang="en-GB" sz="2400" dirty="0">
                <a:latin typeface="Arial" panose="020B0604020202020204" pitchFamily="34" charset="0"/>
              </a:rPr>
              <a:t>So ERM to RDM conversion is actually mapping entity and relationship. </a:t>
            </a:r>
            <a:endParaRPr lang="en-GB" sz="2400" dirty="0"/>
          </a:p>
        </p:txBody>
      </p:sp>
      <p:sp>
        <p:nvSpPr>
          <p:cNvPr id="4" name="Footer Placeholder 3">
            <a:extLst>
              <a:ext uri="{FF2B5EF4-FFF2-40B4-BE49-F238E27FC236}">
                <a16:creationId xmlns:a16="http://schemas.microsoft.com/office/drawing/2014/main" id="{D0C0FA34-654D-41E6-B0E4-3004F3714E35}"/>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2386233529"/>
      </p:ext>
    </p:extLst>
  </p:cSld>
  <p:clrMapOvr>
    <a:masterClrMapping/>
  </p:clrMapOvr>
  <p:transition spd="slow">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E34A-2816-466E-8983-C5B2B87773F3}"/>
              </a:ext>
            </a:extLst>
          </p:cNvPr>
          <p:cNvSpPr>
            <a:spLocks noGrp="1"/>
          </p:cNvSpPr>
          <p:nvPr>
            <p:ph type="title"/>
          </p:nvPr>
        </p:nvSpPr>
        <p:spPr/>
        <p:txBody>
          <a:bodyPr/>
          <a:lstStyle/>
          <a:p>
            <a:r>
              <a:rPr lang="en-GB" dirty="0"/>
              <a:t>Entity Mapping</a:t>
            </a:r>
          </a:p>
        </p:txBody>
      </p:sp>
      <p:sp>
        <p:nvSpPr>
          <p:cNvPr id="3" name="Content Placeholder 2">
            <a:extLst>
              <a:ext uri="{FF2B5EF4-FFF2-40B4-BE49-F238E27FC236}">
                <a16:creationId xmlns:a16="http://schemas.microsoft.com/office/drawing/2014/main" id="{F926A9EF-A56C-4CF6-986E-B822C95CCFC8}"/>
              </a:ext>
            </a:extLst>
          </p:cNvPr>
          <p:cNvSpPr>
            <a:spLocks noGrp="1"/>
          </p:cNvSpPr>
          <p:nvPr>
            <p:ph idx="1"/>
          </p:nvPr>
        </p:nvSpPr>
        <p:spPr>
          <a:xfrm>
            <a:off x="487016" y="1375048"/>
            <a:ext cx="8215064" cy="504056"/>
          </a:xfrm>
        </p:spPr>
        <p:txBody>
          <a:bodyPr/>
          <a:lstStyle/>
          <a:p>
            <a:r>
              <a:rPr lang="en-GB" sz="2400" b="0" i="0" dirty="0">
                <a:solidFill>
                  <a:srgbClr val="000000"/>
                </a:solidFill>
                <a:effectLst/>
                <a:latin typeface="Arial" panose="020B0604020202020204" pitchFamily="34" charset="0"/>
              </a:rPr>
              <a:t>An entity is a real-world object with some attributes.</a:t>
            </a:r>
            <a:endParaRPr lang="en-GB" sz="2400" dirty="0"/>
          </a:p>
        </p:txBody>
      </p:sp>
      <p:sp>
        <p:nvSpPr>
          <p:cNvPr id="4" name="Footer Placeholder 3">
            <a:extLst>
              <a:ext uri="{FF2B5EF4-FFF2-40B4-BE49-F238E27FC236}">
                <a16:creationId xmlns:a16="http://schemas.microsoft.com/office/drawing/2014/main" id="{3AABED36-FB1E-4447-BBD6-783FDE84F20E}"/>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C903BD5A-0B35-4960-9042-6C6FDB71FE50}"/>
              </a:ext>
            </a:extLst>
          </p:cNvPr>
          <p:cNvPicPr>
            <a:picLocks noChangeAspect="1"/>
          </p:cNvPicPr>
          <p:nvPr/>
        </p:nvPicPr>
        <p:blipFill>
          <a:blip r:embed="rId2"/>
          <a:stretch>
            <a:fillRect/>
          </a:stretch>
        </p:blipFill>
        <p:spPr>
          <a:xfrm>
            <a:off x="827584" y="2068808"/>
            <a:ext cx="4734586" cy="1743318"/>
          </a:xfrm>
          <a:prstGeom prst="rect">
            <a:avLst/>
          </a:prstGeom>
        </p:spPr>
      </p:pic>
      <p:sp>
        <p:nvSpPr>
          <p:cNvPr id="8" name="TextBox 7">
            <a:extLst>
              <a:ext uri="{FF2B5EF4-FFF2-40B4-BE49-F238E27FC236}">
                <a16:creationId xmlns:a16="http://schemas.microsoft.com/office/drawing/2014/main" id="{17C6FBFF-D727-481C-941E-841737731EFA}"/>
              </a:ext>
            </a:extLst>
          </p:cNvPr>
          <p:cNvSpPr txBox="1"/>
          <p:nvPr/>
        </p:nvSpPr>
        <p:spPr>
          <a:xfrm>
            <a:off x="487016" y="3937814"/>
            <a:ext cx="6272565" cy="2123658"/>
          </a:xfrm>
          <a:prstGeom prst="rect">
            <a:avLst/>
          </a:prstGeom>
          <a:noFill/>
        </p:spPr>
        <p:txBody>
          <a:bodyPr wrap="square">
            <a:spAutoFit/>
          </a:bodyPr>
          <a:lstStyle/>
          <a:p>
            <a:pPr marL="342900" indent="-342900">
              <a:buFont typeface="Arial" panose="020B0604020202020204" pitchFamily="34" charset="0"/>
              <a:buChar char="•"/>
            </a:pPr>
            <a:r>
              <a:rPr lang="en-GB" dirty="0"/>
              <a:t>Mapping Process (Algorithm)</a:t>
            </a:r>
          </a:p>
          <a:p>
            <a:endParaRPr lang="en-GB" dirty="0"/>
          </a:p>
          <a:p>
            <a:pPr marL="800100" lvl="1" indent="-342900">
              <a:buFont typeface="Arial" panose="020B0604020202020204" pitchFamily="34" charset="0"/>
              <a:buChar char="•"/>
            </a:pPr>
            <a:r>
              <a:rPr lang="en-GB" b="0" dirty="0"/>
              <a:t>Create </a:t>
            </a:r>
            <a:r>
              <a:rPr lang="en-GB" dirty="0">
                <a:solidFill>
                  <a:schemeClr val="tx2"/>
                </a:solidFill>
              </a:rPr>
              <a:t>table</a:t>
            </a:r>
            <a:r>
              <a:rPr lang="en-GB" b="0" dirty="0"/>
              <a:t> for each entity.</a:t>
            </a:r>
          </a:p>
          <a:p>
            <a:pPr marL="800100" lvl="1" indent="-342900">
              <a:buFont typeface="Arial" panose="020B0604020202020204" pitchFamily="34" charset="0"/>
              <a:buChar char="•"/>
            </a:pPr>
            <a:r>
              <a:rPr lang="en-GB" b="0" dirty="0"/>
              <a:t>Entity's attributes should become </a:t>
            </a:r>
            <a:r>
              <a:rPr lang="en-GB" dirty="0"/>
              <a:t>fields </a:t>
            </a:r>
            <a:r>
              <a:rPr lang="en-GB" b="0" dirty="0"/>
              <a:t>of tables with their respective data types.</a:t>
            </a:r>
          </a:p>
          <a:p>
            <a:pPr marL="800100" lvl="1" indent="-342900">
              <a:buFont typeface="Arial" panose="020B0604020202020204" pitchFamily="34" charset="0"/>
              <a:buChar char="•"/>
            </a:pPr>
            <a:r>
              <a:rPr lang="en-GB" b="0" dirty="0"/>
              <a:t>Declare </a:t>
            </a:r>
            <a:r>
              <a:rPr lang="en-GB" dirty="0"/>
              <a:t>primary key</a:t>
            </a:r>
            <a:r>
              <a:rPr lang="en-GB" b="0" dirty="0"/>
              <a:t>.</a:t>
            </a:r>
          </a:p>
        </p:txBody>
      </p:sp>
      <p:sp>
        <p:nvSpPr>
          <p:cNvPr id="9" name="Rectangle 8">
            <a:extLst>
              <a:ext uri="{FF2B5EF4-FFF2-40B4-BE49-F238E27FC236}">
                <a16:creationId xmlns:a16="http://schemas.microsoft.com/office/drawing/2014/main" id="{391E6D32-25B7-4371-8BCE-9C58B27F735B}"/>
              </a:ext>
            </a:extLst>
          </p:cNvPr>
          <p:cNvSpPr/>
          <p:nvPr/>
        </p:nvSpPr>
        <p:spPr bwMode="auto">
          <a:xfrm>
            <a:off x="6228184" y="1988492"/>
            <a:ext cx="1944216" cy="2123659"/>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err="1">
                <a:ln>
                  <a:noFill/>
                </a:ln>
                <a:solidFill>
                  <a:schemeClr val="tx1"/>
                </a:solidFill>
                <a:effectLst/>
                <a:latin typeface="Tahoma" charset="0"/>
              </a:rPr>
              <a:t>Roll_no</a:t>
            </a:r>
            <a:endParaRPr kumimoji="0" lang="en-GB" sz="2000" i="0" u="none" strike="noStrike" cap="none" normalizeH="0" baseline="0" dirty="0">
              <a:ln>
                <a:noFill/>
              </a:ln>
              <a:solidFill>
                <a:schemeClr val="tx1"/>
              </a:solidFill>
              <a:effectLst/>
              <a:latin typeface="Tahoma"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GB" sz="2000" dirty="0">
                <a:solidFill>
                  <a:schemeClr val="tx1"/>
                </a:solidFill>
                <a:latin typeface="Tahoma" charset="0"/>
              </a:rPr>
              <a:t>Name</a:t>
            </a:r>
          </a:p>
          <a:p>
            <a:pPr marL="0" marR="0" indent="0" algn="ctr" defTabSz="914400" rtl="0" eaLnBrk="0" fontAlgn="base" latinLnBrk="0" hangingPunct="0">
              <a:lnSpc>
                <a:spcPct val="100000"/>
              </a:lnSpc>
              <a:spcBef>
                <a:spcPct val="0"/>
              </a:spcBef>
              <a:spcAft>
                <a:spcPct val="0"/>
              </a:spcAft>
              <a:buClrTx/>
              <a:buSzTx/>
              <a:buFontTx/>
              <a:buNone/>
              <a:tabLst/>
            </a:pPr>
            <a:r>
              <a:rPr lang="en-GB" sz="2000" dirty="0">
                <a:solidFill>
                  <a:schemeClr val="tx1"/>
                </a:solidFill>
                <a:latin typeface="Tahoma" charset="0"/>
              </a:rPr>
              <a:t>Subject</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a:ln>
                  <a:noFill/>
                </a:ln>
                <a:solidFill>
                  <a:schemeClr val="tx1"/>
                </a:solidFill>
                <a:effectLst/>
                <a:latin typeface="Tahoma" charset="0"/>
              </a:rPr>
              <a:t>Class</a:t>
            </a:r>
            <a:endParaRPr kumimoji="0" lang="en-GB" sz="2200" i="0" u="none" strike="noStrike" cap="none" normalizeH="0" baseline="0" dirty="0">
              <a:ln>
                <a:noFill/>
              </a:ln>
              <a:solidFill>
                <a:schemeClr val="tx1"/>
              </a:solidFill>
              <a:effectLst/>
              <a:latin typeface="Tahoma" charset="0"/>
            </a:endParaRPr>
          </a:p>
        </p:txBody>
      </p:sp>
      <p:cxnSp>
        <p:nvCxnSpPr>
          <p:cNvPr id="11" name="Straight Connector 10">
            <a:extLst>
              <a:ext uri="{FF2B5EF4-FFF2-40B4-BE49-F238E27FC236}">
                <a16:creationId xmlns:a16="http://schemas.microsoft.com/office/drawing/2014/main" id="{130258E3-6D65-429A-AEC0-892FC05CA380}"/>
              </a:ext>
            </a:extLst>
          </p:cNvPr>
          <p:cNvCxnSpPr/>
          <p:nvPr/>
        </p:nvCxnSpPr>
        <p:spPr bwMode="auto">
          <a:xfrm>
            <a:off x="6228184" y="2420888"/>
            <a:ext cx="1944216"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1D03B324-FD36-4E57-B0BB-28A888B86CF0}"/>
              </a:ext>
            </a:extLst>
          </p:cNvPr>
          <p:cNvSpPr txBox="1"/>
          <p:nvPr/>
        </p:nvSpPr>
        <p:spPr>
          <a:xfrm>
            <a:off x="6660232" y="2036800"/>
            <a:ext cx="1296144" cy="400110"/>
          </a:xfrm>
          <a:prstGeom prst="rect">
            <a:avLst/>
          </a:prstGeom>
          <a:noFill/>
        </p:spPr>
        <p:txBody>
          <a:bodyPr wrap="square" rtlCol="0">
            <a:spAutoFit/>
          </a:bodyPr>
          <a:lstStyle/>
          <a:p>
            <a:r>
              <a:rPr lang="en-GB" sz="2000" dirty="0"/>
              <a:t>Student</a:t>
            </a:r>
          </a:p>
        </p:txBody>
      </p:sp>
      <p:sp>
        <p:nvSpPr>
          <p:cNvPr id="13" name="Arrow: Right 12">
            <a:extLst>
              <a:ext uri="{FF2B5EF4-FFF2-40B4-BE49-F238E27FC236}">
                <a16:creationId xmlns:a16="http://schemas.microsoft.com/office/drawing/2014/main" id="{E50E7B49-C62E-46C0-A69B-E0C62C43ACD8}"/>
              </a:ext>
            </a:extLst>
          </p:cNvPr>
          <p:cNvSpPr/>
          <p:nvPr/>
        </p:nvSpPr>
        <p:spPr bwMode="auto">
          <a:xfrm>
            <a:off x="5436096" y="2737032"/>
            <a:ext cx="576064" cy="343605"/>
          </a:xfrm>
          <a:prstGeom prst="rightArrow">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271760320"/>
      </p:ext>
    </p:extLst>
  </p:cSld>
  <p:clrMapOvr>
    <a:masterClrMapping/>
  </p:clrMapOvr>
  <p:transition spd="slow">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A7CA-CAF7-41A3-ACD8-BE09A9E7563B}"/>
              </a:ext>
            </a:extLst>
          </p:cNvPr>
          <p:cNvSpPr>
            <a:spLocks noGrp="1"/>
          </p:cNvSpPr>
          <p:nvPr>
            <p:ph type="title"/>
          </p:nvPr>
        </p:nvSpPr>
        <p:spPr/>
        <p:txBody>
          <a:bodyPr/>
          <a:lstStyle/>
          <a:p>
            <a:r>
              <a:rPr lang="en-GB" b="0" i="0" dirty="0">
                <a:effectLst/>
                <a:latin typeface="Arial" panose="020B0604020202020204" pitchFamily="34" charset="0"/>
              </a:rPr>
              <a:t>Relationship Mapping </a:t>
            </a:r>
            <a:endParaRPr lang="en-GB" dirty="0"/>
          </a:p>
        </p:txBody>
      </p:sp>
      <p:sp>
        <p:nvSpPr>
          <p:cNvPr id="3" name="Content Placeholder 2">
            <a:extLst>
              <a:ext uri="{FF2B5EF4-FFF2-40B4-BE49-F238E27FC236}">
                <a16:creationId xmlns:a16="http://schemas.microsoft.com/office/drawing/2014/main" id="{FF188875-C155-42A4-ABE6-429A5E58F7E3}"/>
              </a:ext>
            </a:extLst>
          </p:cNvPr>
          <p:cNvSpPr>
            <a:spLocks noGrp="1"/>
          </p:cNvSpPr>
          <p:nvPr>
            <p:ph idx="1"/>
          </p:nvPr>
        </p:nvSpPr>
        <p:spPr>
          <a:xfrm>
            <a:off x="251520" y="1350622"/>
            <a:ext cx="8215064" cy="432048"/>
          </a:xfrm>
        </p:spPr>
        <p:txBody>
          <a:bodyPr/>
          <a:lstStyle/>
          <a:p>
            <a:r>
              <a:rPr lang="en-GB" b="0" i="0" dirty="0">
                <a:solidFill>
                  <a:srgbClr val="000000"/>
                </a:solidFill>
                <a:effectLst/>
                <a:latin typeface="Arial" panose="020B0604020202020204" pitchFamily="34" charset="0"/>
              </a:rPr>
              <a:t>A relationship is an association among entities.</a:t>
            </a:r>
            <a:endParaRPr lang="en-GB" dirty="0"/>
          </a:p>
        </p:txBody>
      </p:sp>
      <p:sp>
        <p:nvSpPr>
          <p:cNvPr id="4" name="Footer Placeholder 3">
            <a:extLst>
              <a:ext uri="{FF2B5EF4-FFF2-40B4-BE49-F238E27FC236}">
                <a16:creationId xmlns:a16="http://schemas.microsoft.com/office/drawing/2014/main" id="{D85D49A3-B826-45CE-B917-6EACFFED682A}"/>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6C592523-926D-4497-A081-9AA0283F2B08}"/>
              </a:ext>
            </a:extLst>
          </p:cNvPr>
          <p:cNvPicPr>
            <a:picLocks noChangeAspect="1"/>
          </p:cNvPicPr>
          <p:nvPr/>
        </p:nvPicPr>
        <p:blipFill>
          <a:blip r:embed="rId2"/>
          <a:stretch>
            <a:fillRect/>
          </a:stretch>
        </p:blipFill>
        <p:spPr>
          <a:xfrm>
            <a:off x="755576" y="1878121"/>
            <a:ext cx="5515745" cy="2229161"/>
          </a:xfrm>
          <a:prstGeom prst="rect">
            <a:avLst/>
          </a:prstGeom>
        </p:spPr>
      </p:pic>
      <p:sp>
        <p:nvSpPr>
          <p:cNvPr id="8" name="TextBox 7">
            <a:extLst>
              <a:ext uri="{FF2B5EF4-FFF2-40B4-BE49-F238E27FC236}">
                <a16:creationId xmlns:a16="http://schemas.microsoft.com/office/drawing/2014/main" id="{70269EA7-1513-4E78-BFC5-EA35F7AC6D52}"/>
              </a:ext>
            </a:extLst>
          </p:cNvPr>
          <p:cNvSpPr txBox="1"/>
          <p:nvPr/>
        </p:nvSpPr>
        <p:spPr>
          <a:xfrm>
            <a:off x="395537" y="3827679"/>
            <a:ext cx="5688632" cy="2646878"/>
          </a:xfrm>
          <a:prstGeom prst="rect">
            <a:avLst/>
          </a:prstGeom>
          <a:noFill/>
        </p:spPr>
        <p:txBody>
          <a:bodyPr wrap="square">
            <a:spAutoFit/>
          </a:bodyPr>
          <a:lstStyle/>
          <a:p>
            <a:r>
              <a:rPr lang="en-GB" dirty="0"/>
              <a:t>Mapping Process</a:t>
            </a:r>
          </a:p>
          <a:p>
            <a:pPr marL="342900" indent="-342900">
              <a:buFont typeface="Arial" panose="020B0604020202020204" pitchFamily="34" charset="0"/>
              <a:buChar char="•"/>
            </a:pPr>
            <a:r>
              <a:rPr lang="en-GB" sz="1800" b="0" dirty="0"/>
              <a:t>Create table for a relationship.</a:t>
            </a:r>
          </a:p>
          <a:p>
            <a:pPr marL="342900" indent="-342900">
              <a:buFont typeface="Arial" panose="020B0604020202020204" pitchFamily="34" charset="0"/>
              <a:buChar char="•"/>
            </a:pPr>
            <a:r>
              <a:rPr lang="en-GB" sz="1800" dirty="0"/>
              <a:t>Add the primary keys </a:t>
            </a:r>
            <a:r>
              <a:rPr lang="en-GB" sz="1800" b="0" dirty="0"/>
              <a:t>of all participating Entities as fields of table with their respective data types.</a:t>
            </a:r>
          </a:p>
          <a:p>
            <a:pPr marL="342900" indent="-342900">
              <a:buFont typeface="Arial" panose="020B0604020202020204" pitchFamily="34" charset="0"/>
              <a:buChar char="•"/>
            </a:pPr>
            <a:r>
              <a:rPr lang="en-GB" sz="1800" b="0" dirty="0"/>
              <a:t>If relationship has any attribute, add each attribute as field of table.</a:t>
            </a:r>
          </a:p>
          <a:p>
            <a:pPr marL="342900" indent="-342900">
              <a:buFont typeface="Arial" panose="020B0604020202020204" pitchFamily="34" charset="0"/>
              <a:buChar char="•"/>
            </a:pPr>
            <a:r>
              <a:rPr lang="en-GB" sz="1800" b="0" dirty="0"/>
              <a:t>Declare a primary key </a:t>
            </a:r>
            <a:r>
              <a:rPr lang="en-GB" sz="1800" dirty="0"/>
              <a:t>composing all the primary </a:t>
            </a:r>
            <a:r>
              <a:rPr lang="en-GB" sz="1800" b="0" dirty="0"/>
              <a:t>keys of participating entities.</a:t>
            </a:r>
          </a:p>
          <a:p>
            <a:pPr marL="342900" indent="-342900">
              <a:buFont typeface="Arial" panose="020B0604020202020204" pitchFamily="34" charset="0"/>
              <a:buChar char="•"/>
            </a:pPr>
            <a:r>
              <a:rPr lang="en-GB" sz="1800" b="0" dirty="0"/>
              <a:t>Declare all foreign key constraints.</a:t>
            </a:r>
          </a:p>
        </p:txBody>
      </p:sp>
      <p:sp>
        <p:nvSpPr>
          <p:cNvPr id="9" name="TextBox 8">
            <a:extLst>
              <a:ext uri="{FF2B5EF4-FFF2-40B4-BE49-F238E27FC236}">
                <a16:creationId xmlns:a16="http://schemas.microsoft.com/office/drawing/2014/main" id="{1ED34A2E-3BBD-4460-9DBA-DECCB553FC99}"/>
              </a:ext>
            </a:extLst>
          </p:cNvPr>
          <p:cNvSpPr txBox="1"/>
          <p:nvPr/>
        </p:nvSpPr>
        <p:spPr>
          <a:xfrm>
            <a:off x="6685856" y="1753343"/>
            <a:ext cx="2016224" cy="2123658"/>
          </a:xfrm>
          <a:prstGeom prst="rect">
            <a:avLst/>
          </a:prstGeom>
          <a:noFill/>
          <a:ln>
            <a:solidFill>
              <a:schemeClr val="tx1"/>
            </a:solidFill>
          </a:ln>
        </p:spPr>
        <p:txBody>
          <a:bodyPr wrap="square" rtlCol="0">
            <a:spAutoFit/>
          </a:bodyPr>
          <a:lstStyle/>
          <a:p>
            <a:r>
              <a:rPr lang="en-GB" dirty="0"/>
              <a:t>Enrolled</a:t>
            </a:r>
          </a:p>
          <a:p>
            <a:endParaRPr lang="en-GB" dirty="0"/>
          </a:p>
          <a:p>
            <a:r>
              <a:rPr lang="en-GB" dirty="0"/>
              <a:t>* </a:t>
            </a:r>
            <a:r>
              <a:rPr lang="en-GB" dirty="0" err="1"/>
              <a:t>RollNo</a:t>
            </a:r>
            <a:r>
              <a:rPr lang="en-GB" dirty="0"/>
              <a:t>.</a:t>
            </a:r>
          </a:p>
          <a:p>
            <a:r>
              <a:rPr lang="en-GB" dirty="0"/>
              <a:t>* CID</a:t>
            </a:r>
          </a:p>
          <a:p>
            <a:r>
              <a:rPr lang="en-GB" dirty="0" err="1"/>
              <a:t>JoiningDate</a:t>
            </a:r>
            <a:endParaRPr lang="en-GB" dirty="0"/>
          </a:p>
          <a:p>
            <a:r>
              <a:rPr lang="en-GB" dirty="0"/>
              <a:t>Marks</a:t>
            </a:r>
          </a:p>
        </p:txBody>
      </p:sp>
      <p:cxnSp>
        <p:nvCxnSpPr>
          <p:cNvPr id="11" name="Straight Connector 10">
            <a:extLst>
              <a:ext uri="{FF2B5EF4-FFF2-40B4-BE49-F238E27FC236}">
                <a16:creationId xmlns:a16="http://schemas.microsoft.com/office/drawing/2014/main" id="{8F4D0DE7-DFFC-4E26-85B5-AEA1FDAC4899}"/>
              </a:ext>
            </a:extLst>
          </p:cNvPr>
          <p:cNvCxnSpPr/>
          <p:nvPr/>
        </p:nvCxnSpPr>
        <p:spPr bwMode="auto">
          <a:xfrm>
            <a:off x="6685856" y="2204864"/>
            <a:ext cx="2016224"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120F9D63-B372-4B80-BF6F-54588E51D6A3}"/>
              </a:ext>
            </a:extLst>
          </p:cNvPr>
          <p:cNvSpPr txBox="1"/>
          <p:nvPr/>
        </p:nvSpPr>
        <p:spPr>
          <a:xfrm>
            <a:off x="6084169" y="5028007"/>
            <a:ext cx="1296144" cy="1446550"/>
          </a:xfrm>
          <a:prstGeom prst="rect">
            <a:avLst/>
          </a:prstGeom>
          <a:noFill/>
          <a:ln>
            <a:solidFill>
              <a:schemeClr val="tx1"/>
            </a:solidFill>
          </a:ln>
        </p:spPr>
        <p:txBody>
          <a:bodyPr wrap="square" rtlCol="0">
            <a:spAutoFit/>
          </a:bodyPr>
          <a:lstStyle/>
          <a:p>
            <a:r>
              <a:rPr lang="en-GB" dirty="0"/>
              <a:t>Student</a:t>
            </a:r>
          </a:p>
          <a:p>
            <a:endParaRPr lang="en-GB" dirty="0"/>
          </a:p>
          <a:p>
            <a:r>
              <a:rPr lang="en-GB" dirty="0"/>
              <a:t>*</a:t>
            </a:r>
            <a:r>
              <a:rPr lang="en-GB" dirty="0" err="1"/>
              <a:t>RollNo</a:t>
            </a:r>
            <a:endParaRPr lang="en-GB" dirty="0"/>
          </a:p>
          <a:p>
            <a:r>
              <a:rPr lang="en-GB" dirty="0"/>
              <a:t>Name</a:t>
            </a:r>
          </a:p>
        </p:txBody>
      </p:sp>
      <p:cxnSp>
        <p:nvCxnSpPr>
          <p:cNvPr id="13" name="Straight Connector 12">
            <a:extLst>
              <a:ext uri="{FF2B5EF4-FFF2-40B4-BE49-F238E27FC236}">
                <a16:creationId xmlns:a16="http://schemas.microsoft.com/office/drawing/2014/main" id="{D71BA70A-971A-4F34-A16B-2A4E8C94A879}"/>
              </a:ext>
            </a:extLst>
          </p:cNvPr>
          <p:cNvCxnSpPr>
            <a:cxnSpLocks/>
          </p:cNvCxnSpPr>
          <p:nvPr/>
        </p:nvCxnSpPr>
        <p:spPr bwMode="auto">
          <a:xfrm>
            <a:off x="6084169" y="5507496"/>
            <a:ext cx="1296144"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306B53F5-8C3A-4E2F-9440-9D07ACA5A9B4}"/>
              </a:ext>
            </a:extLst>
          </p:cNvPr>
          <p:cNvSpPr txBox="1"/>
          <p:nvPr/>
        </p:nvSpPr>
        <p:spPr>
          <a:xfrm>
            <a:off x="7740352" y="4063698"/>
            <a:ext cx="1296144" cy="1446550"/>
          </a:xfrm>
          <a:prstGeom prst="rect">
            <a:avLst/>
          </a:prstGeom>
          <a:noFill/>
          <a:ln>
            <a:solidFill>
              <a:schemeClr val="tx1"/>
            </a:solidFill>
          </a:ln>
        </p:spPr>
        <p:txBody>
          <a:bodyPr wrap="square" rtlCol="0">
            <a:spAutoFit/>
          </a:bodyPr>
          <a:lstStyle/>
          <a:p>
            <a:r>
              <a:rPr lang="en-GB" dirty="0"/>
              <a:t>Course</a:t>
            </a:r>
          </a:p>
          <a:p>
            <a:endParaRPr lang="en-GB" dirty="0"/>
          </a:p>
          <a:p>
            <a:r>
              <a:rPr lang="en-GB" dirty="0"/>
              <a:t>*CID</a:t>
            </a:r>
          </a:p>
          <a:p>
            <a:r>
              <a:rPr lang="en-GB" dirty="0"/>
              <a:t>Title</a:t>
            </a:r>
          </a:p>
        </p:txBody>
      </p:sp>
      <p:cxnSp>
        <p:nvCxnSpPr>
          <p:cNvPr id="16" name="Straight Connector 15">
            <a:extLst>
              <a:ext uri="{FF2B5EF4-FFF2-40B4-BE49-F238E27FC236}">
                <a16:creationId xmlns:a16="http://schemas.microsoft.com/office/drawing/2014/main" id="{9B767565-47E6-4B8D-A5E7-66205B16BF1C}"/>
              </a:ext>
            </a:extLst>
          </p:cNvPr>
          <p:cNvCxnSpPr>
            <a:cxnSpLocks/>
          </p:cNvCxnSpPr>
          <p:nvPr/>
        </p:nvCxnSpPr>
        <p:spPr bwMode="auto">
          <a:xfrm>
            <a:off x="7740352" y="4581128"/>
            <a:ext cx="1296144"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1C5EFB57-051A-490F-B25B-D5321987C416}"/>
              </a:ext>
            </a:extLst>
          </p:cNvPr>
          <p:cNvCxnSpPr>
            <a:cxnSpLocks/>
          </p:cNvCxnSpPr>
          <p:nvPr/>
        </p:nvCxnSpPr>
        <p:spPr bwMode="auto">
          <a:xfrm>
            <a:off x="5832140" y="2933558"/>
            <a:ext cx="85371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6" name="Connector: Elbow 25">
            <a:extLst>
              <a:ext uri="{FF2B5EF4-FFF2-40B4-BE49-F238E27FC236}">
                <a16:creationId xmlns:a16="http://schemas.microsoft.com/office/drawing/2014/main" id="{C7470853-09F4-4907-98E9-112575D14E07}"/>
              </a:ext>
            </a:extLst>
          </p:cNvPr>
          <p:cNvCxnSpPr>
            <a:cxnSpLocks/>
          </p:cNvCxnSpPr>
          <p:nvPr/>
        </p:nvCxnSpPr>
        <p:spPr bwMode="auto">
          <a:xfrm rot="16200000" flipV="1">
            <a:off x="5057857" y="3699227"/>
            <a:ext cx="2103064" cy="554497"/>
          </a:xfrm>
          <a:prstGeom prst="bentConnector3">
            <a:avLst>
              <a:gd name="adj1" fmla="val 50000"/>
            </a:avLst>
          </a:prstGeom>
          <a:solidFill>
            <a:srgbClr val="EAEAEA"/>
          </a:solidFill>
          <a:ln w="9525" cap="flat" cmpd="sng" algn="ctr">
            <a:solidFill>
              <a:schemeClr val="tx1"/>
            </a:solidFill>
            <a:prstDash val="solid"/>
            <a:round/>
            <a:headEnd type="none" w="med" len="med"/>
            <a:tailEnd type="none" w="med" len="med"/>
          </a:ln>
          <a:effectLst/>
        </p:spPr>
      </p:cxnSp>
      <p:cxnSp>
        <p:nvCxnSpPr>
          <p:cNvPr id="27" name="Connector: Elbow 26">
            <a:extLst>
              <a:ext uri="{FF2B5EF4-FFF2-40B4-BE49-F238E27FC236}">
                <a16:creationId xmlns:a16="http://schemas.microsoft.com/office/drawing/2014/main" id="{B20F8D8B-B4BD-478C-935F-14E8D97653D9}"/>
              </a:ext>
            </a:extLst>
          </p:cNvPr>
          <p:cNvCxnSpPr>
            <a:cxnSpLocks/>
          </p:cNvCxnSpPr>
          <p:nvPr/>
        </p:nvCxnSpPr>
        <p:spPr bwMode="auto">
          <a:xfrm rot="5400000" flipH="1" flipV="1">
            <a:off x="8402259" y="3458840"/>
            <a:ext cx="1147373" cy="79581"/>
          </a:xfrm>
          <a:prstGeom prst="bentConnector3">
            <a:avLst>
              <a:gd name="adj1" fmla="val 50000"/>
            </a:avLst>
          </a:prstGeom>
          <a:solidFill>
            <a:srgbClr val="EAEAEA"/>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3AD7AD8C-35FB-4782-830B-2AF179A1B045}"/>
              </a:ext>
            </a:extLst>
          </p:cNvPr>
          <p:cNvCxnSpPr/>
          <p:nvPr/>
        </p:nvCxnSpPr>
        <p:spPr bwMode="auto">
          <a:xfrm>
            <a:off x="8702080" y="2933558"/>
            <a:ext cx="31365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ED88D285-A459-4F07-AB34-C7B1ED2EA48D}"/>
              </a:ext>
            </a:extLst>
          </p:cNvPr>
          <p:cNvCxnSpPr>
            <a:cxnSpLocks/>
            <a:endCxn id="9" idx="1"/>
          </p:cNvCxnSpPr>
          <p:nvPr/>
        </p:nvCxnSpPr>
        <p:spPr bwMode="auto">
          <a:xfrm flipV="1">
            <a:off x="6503675" y="2815172"/>
            <a:ext cx="182181" cy="10977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E19050CF-09F4-4B9D-AB96-CC5BDDF7FE16}"/>
              </a:ext>
            </a:extLst>
          </p:cNvPr>
          <p:cNvCxnSpPr/>
          <p:nvPr/>
        </p:nvCxnSpPr>
        <p:spPr bwMode="auto">
          <a:xfrm>
            <a:off x="6505396" y="2942174"/>
            <a:ext cx="180460" cy="126786"/>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EBAE2756-8E76-4BC6-A86D-9C82D47AE70B}"/>
              </a:ext>
            </a:extLst>
          </p:cNvPr>
          <p:cNvCxnSpPr/>
          <p:nvPr/>
        </p:nvCxnSpPr>
        <p:spPr bwMode="auto">
          <a:xfrm flipH="1">
            <a:off x="6271321" y="4786973"/>
            <a:ext cx="115317" cy="2410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92BAEA5-0386-4293-93B1-966CAAC98169}"/>
              </a:ext>
            </a:extLst>
          </p:cNvPr>
          <p:cNvCxnSpPr/>
          <p:nvPr/>
        </p:nvCxnSpPr>
        <p:spPr bwMode="auto">
          <a:xfrm>
            <a:off x="6386638" y="4786973"/>
            <a:ext cx="117037" cy="241034"/>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E258C008-0D04-4153-86AE-7430ED019F03}"/>
              </a:ext>
            </a:extLst>
          </p:cNvPr>
          <p:cNvCxnSpPr/>
          <p:nvPr/>
        </p:nvCxnSpPr>
        <p:spPr bwMode="auto">
          <a:xfrm>
            <a:off x="8858908" y="3976475"/>
            <a:ext cx="177588"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929FF944-D648-481A-9992-0E1E6D5274A7}"/>
              </a:ext>
            </a:extLst>
          </p:cNvPr>
          <p:cNvCxnSpPr/>
          <p:nvPr/>
        </p:nvCxnSpPr>
        <p:spPr bwMode="auto">
          <a:xfrm>
            <a:off x="8852490" y="2798048"/>
            <a:ext cx="0" cy="253788"/>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324394123"/>
      </p:ext>
    </p:extLst>
  </p:cSld>
  <p:clrMapOvr>
    <a:masterClrMapping/>
  </p:clrMapOvr>
  <p:transition spd="slow">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00D4-703D-400C-A7E9-E09CA8665761}"/>
              </a:ext>
            </a:extLst>
          </p:cNvPr>
          <p:cNvSpPr>
            <a:spLocks noGrp="1"/>
          </p:cNvSpPr>
          <p:nvPr>
            <p:ph type="title"/>
          </p:nvPr>
        </p:nvSpPr>
        <p:spPr>
          <a:xfrm>
            <a:off x="1888232" y="519518"/>
            <a:ext cx="7010400" cy="685800"/>
          </a:xfrm>
        </p:spPr>
        <p:txBody>
          <a:bodyPr/>
          <a:lstStyle/>
          <a:p>
            <a:r>
              <a:rPr lang="en-GB" dirty="0"/>
              <a:t>Mapping Hierarchical Entities</a:t>
            </a:r>
          </a:p>
        </p:txBody>
      </p:sp>
      <p:sp>
        <p:nvSpPr>
          <p:cNvPr id="3" name="Content Placeholder 2">
            <a:extLst>
              <a:ext uri="{FF2B5EF4-FFF2-40B4-BE49-F238E27FC236}">
                <a16:creationId xmlns:a16="http://schemas.microsoft.com/office/drawing/2014/main" id="{E35637BF-8E10-44E5-A1EC-0509D4ACB32A}"/>
              </a:ext>
            </a:extLst>
          </p:cNvPr>
          <p:cNvSpPr>
            <a:spLocks noGrp="1"/>
          </p:cNvSpPr>
          <p:nvPr>
            <p:ph idx="1"/>
          </p:nvPr>
        </p:nvSpPr>
        <p:spPr>
          <a:xfrm>
            <a:off x="441920" y="1391725"/>
            <a:ext cx="8464771" cy="685800"/>
          </a:xfrm>
        </p:spPr>
        <p:txBody>
          <a:bodyPr/>
          <a:lstStyle/>
          <a:p>
            <a:r>
              <a:rPr lang="en-GB" sz="2400" b="0" i="0" dirty="0">
                <a:solidFill>
                  <a:srgbClr val="000000"/>
                </a:solidFill>
                <a:effectLst/>
                <a:latin typeface="Arial" panose="020B0604020202020204" pitchFamily="34" charset="0"/>
              </a:rPr>
              <a:t>ERM specialization or generalization comes in the form of hierarchical entity sets.</a:t>
            </a:r>
            <a:endParaRPr lang="en-GB" sz="2400" dirty="0"/>
          </a:p>
        </p:txBody>
      </p:sp>
      <p:sp>
        <p:nvSpPr>
          <p:cNvPr id="4" name="Footer Placeholder 3">
            <a:extLst>
              <a:ext uri="{FF2B5EF4-FFF2-40B4-BE49-F238E27FC236}">
                <a16:creationId xmlns:a16="http://schemas.microsoft.com/office/drawing/2014/main" id="{3EEC5565-9919-432E-AB02-9C4D1DA06FCD}"/>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65B0F83A-6D0E-46BF-9EE1-9E6912C296B2}"/>
              </a:ext>
            </a:extLst>
          </p:cNvPr>
          <p:cNvPicPr>
            <a:picLocks noChangeAspect="1"/>
          </p:cNvPicPr>
          <p:nvPr/>
        </p:nvPicPr>
        <p:blipFill>
          <a:blip r:embed="rId2"/>
          <a:stretch>
            <a:fillRect/>
          </a:stretch>
        </p:blipFill>
        <p:spPr>
          <a:xfrm>
            <a:off x="6012160" y="1844824"/>
            <a:ext cx="2689920" cy="2492659"/>
          </a:xfrm>
          <a:prstGeom prst="rect">
            <a:avLst/>
          </a:prstGeom>
        </p:spPr>
      </p:pic>
      <p:sp>
        <p:nvSpPr>
          <p:cNvPr id="8" name="TextBox 7">
            <a:extLst>
              <a:ext uri="{FF2B5EF4-FFF2-40B4-BE49-F238E27FC236}">
                <a16:creationId xmlns:a16="http://schemas.microsoft.com/office/drawing/2014/main" id="{38852D5E-2F39-4A40-B352-D9DBAF1D44DD}"/>
              </a:ext>
            </a:extLst>
          </p:cNvPr>
          <p:cNvSpPr txBox="1"/>
          <p:nvPr/>
        </p:nvSpPr>
        <p:spPr>
          <a:xfrm>
            <a:off x="448248" y="2429268"/>
            <a:ext cx="5207902" cy="3816429"/>
          </a:xfrm>
          <a:prstGeom prst="rect">
            <a:avLst/>
          </a:prstGeom>
          <a:noFill/>
        </p:spPr>
        <p:txBody>
          <a:bodyPr wrap="square">
            <a:spAutoFit/>
          </a:bodyPr>
          <a:lstStyle/>
          <a:p>
            <a:r>
              <a:rPr lang="en-GB" dirty="0"/>
              <a:t>Mapping Process</a:t>
            </a:r>
          </a:p>
          <a:p>
            <a:pPr marL="539750" indent="-182563">
              <a:buFont typeface="Arial" panose="020B0604020202020204" pitchFamily="34" charset="0"/>
              <a:buChar char="•"/>
            </a:pPr>
            <a:r>
              <a:rPr lang="en-GB" sz="2000" b="0" dirty="0"/>
              <a:t>Create tables for all higher-level entities</a:t>
            </a:r>
          </a:p>
          <a:p>
            <a:pPr marL="539750" indent="-182563">
              <a:buFont typeface="Arial" panose="020B0604020202020204" pitchFamily="34" charset="0"/>
              <a:buChar char="•"/>
            </a:pPr>
            <a:r>
              <a:rPr lang="en-GB" sz="2000" b="0" dirty="0"/>
              <a:t>Create tables for lower-level entities.</a:t>
            </a:r>
          </a:p>
          <a:p>
            <a:pPr marL="539750" indent="-182563">
              <a:buFont typeface="Arial" panose="020B0604020202020204" pitchFamily="34" charset="0"/>
              <a:buChar char="•"/>
            </a:pPr>
            <a:r>
              <a:rPr lang="en-GB" sz="2000" b="0" dirty="0"/>
              <a:t>Add primary keys of higher-level entities in the table of lower-level entities.</a:t>
            </a:r>
          </a:p>
          <a:p>
            <a:pPr marL="539750" indent="-182563">
              <a:buFont typeface="Arial" panose="020B0604020202020204" pitchFamily="34" charset="0"/>
              <a:buChar char="•"/>
            </a:pPr>
            <a:r>
              <a:rPr lang="en-GB" sz="2000" b="0" dirty="0"/>
              <a:t>In lower-level tables, add all other attributes of lower-level entities.</a:t>
            </a:r>
          </a:p>
          <a:p>
            <a:pPr marL="539750" indent="-182563">
              <a:buFont typeface="Arial" panose="020B0604020202020204" pitchFamily="34" charset="0"/>
              <a:buChar char="•"/>
            </a:pPr>
            <a:r>
              <a:rPr lang="en-GB" sz="2000" b="0" dirty="0"/>
              <a:t>Declare primary key of higher-level table and the primary key for lower-level table.</a:t>
            </a:r>
          </a:p>
          <a:p>
            <a:pPr marL="539750" indent="-182563">
              <a:buFont typeface="Arial" panose="020B0604020202020204" pitchFamily="34" charset="0"/>
              <a:buChar char="•"/>
            </a:pPr>
            <a:r>
              <a:rPr lang="en-GB" sz="2000" b="0" dirty="0"/>
              <a:t>Declare foreign key constraints.</a:t>
            </a:r>
          </a:p>
        </p:txBody>
      </p:sp>
      <p:sp>
        <p:nvSpPr>
          <p:cNvPr id="9" name="TextBox 8">
            <a:extLst>
              <a:ext uri="{FF2B5EF4-FFF2-40B4-BE49-F238E27FC236}">
                <a16:creationId xmlns:a16="http://schemas.microsoft.com/office/drawing/2014/main" id="{7901157B-2639-427C-AABF-D4E08770F328}"/>
              </a:ext>
            </a:extLst>
          </p:cNvPr>
          <p:cNvSpPr txBox="1"/>
          <p:nvPr/>
        </p:nvSpPr>
        <p:spPr>
          <a:xfrm>
            <a:off x="5508104" y="4581127"/>
            <a:ext cx="1008112" cy="1754326"/>
          </a:xfrm>
          <a:prstGeom prst="rect">
            <a:avLst/>
          </a:prstGeom>
          <a:noFill/>
          <a:ln>
            <a:solidFill>
              <a:schemeClr val="tx1"/>
            </a:solidFill>
          </a:ln>
        </p:spPr>
        <p:txBody>
          <a:bodyPr wrap="square" rtlCol="0">
            <a:spAutoFit/>
          </a:bodyPr>
          <a:lstStyle/>
          <a:p>
            <a:r>
              <a:rPr lang="en-GB" sz="1800" b="0" dirty="0"/>
              <a:t>Person</a:t>
            </a:r>
          </a:p>
          <a:p>
            <a:endParaRPr lang="en-GB" sz="1800" b="0" dirty="0"/>
          </a:p>
          <a:p>
            <a:r>
              <a:rPr lang="en-GB" sz="1800" b="0" dirty="0"/>
              <a:t>*</a:t>
            </a:r>
            <a:r>
              <a:rPr lang="en-GB" sz="1800" b="0" dirty="0" err="1"/>
              <a:t>NINo</a:t>
            </a:r>
            <a:r>
              <a:rPr lang="en-GB" sz="1800" b="0" dirty="0"/>
              <a:t>.</a:t>
            </a:r>
          </a:p>
          <a:p>
            <a:r>
              <a:rPr lang="en-GB" sz="1800" b="0" dirty="0"/>
              <a:t>Name</a:t>
            </a:r>
          </a:p>
          <a:p>
            <a:r>
              <a:rPr lang="en-GB" sz="1800" b="0" dirty="0"/>
              <a:t>Age</a:t>
            </a:r>
          </a:p>
          <a:p>
            <a:r>
              <a:rPr lang="en-GB" sz="1800" b="0" dirty="0"/>
              <a:t>Gender</a:t>
            </a:r>
            <a:endParaRPr lang="en-GB" b="0" dirty="0"/>
          </a:p>
        </p:txBody>
      </p:sp>
      <p:sp>
        <p:nvSpPr>
          <p:cNvPr id="10" name="TextBox 9">
            <a:extLst>
              <a:ext uri="{FF2B5EF4-FFF2-40B4-BE49-F238E27FC236}">
                <a16:creationId xmlns:a16="http://schemas.microsoft.com/office/drawing/2014/main" id="{140DB5A0-2D3E-4E7E-B5CB-477FD722DF70}"/>
              </a:ext>
            </a:extLst>
          </p:cNvPr>
          <p:cNvSpPr txBox="1"/>
          <p:nvPr/>
        </p:nvSpPr>
        <p:spPr>
          <a:xfrm>
            <a:off x="6872226" y="4581127"/>
            <a:ext cx="1008112" cy="1261884"/>
          </a:xfrm>
          <a:prstGeom prst="rect">
            <a:avLst/>
          </a:prstGeom>
          <a:noFill/>
          <a:ln>
            <a:solidFill>
              <a:schemeClr val="tx1"/>
            </a:solidFill>
          </a:ln>
        </p:spPr>
        <p:txBody>
          <a:bodyPr wrap="square" rtlCol="0">
            <a:spAutoFit/>
          </a:bodyPr>
          <a:lstStyle/>
          <a:p>
            <a:r>
              <a:rPr lang="en-GB" sz="1800" b="0" dirty="0"/>
              <a:t>Student</a:t>
            </a:r>
          </a:p>
          <a:p>
            <a:endParaRPr lang="en-GB" b="0" dirty="0"/>
          </a:p>
          <a:p>
            <a:r>
              <a:rPr lang="en-GB" sz="1800" b="0" dirty="0"/>
              <a:t>*</a:t>
            </a:r>
            <a:r>
              <a:rPr lang="en-GB" sz="1800" b="0" dirty="0" err="1"/>
              <a:t>RollNoNINo</a:t>
            </a:r>
            <a:r>
              <a:rPr lang="en-GB" sz="1800" b="0" dirty="0"/>
              <a:t>.</a:t>
            </a:r>
            <a:endParaRPr lang="en-GB" b="0" dirty="0"/>
          </a:p>
        </p:txBody>
      </p:sp>
      <p:sp>
        <p:nvSpPr>
          <p:cNvPr id="11" name="TextBox 10">
            <a:extLst>
              <a:ext uri="{FF2B5EF4-FFF2-40B4-BE49-F238E27FC236}">
                <a16:creationId xmlns:a16="http://schemas.microsoft.com/office/drawing/2014/main" id="{6CE1BEBF-B6C5-4E22-9130-6EB5EE3A0C63}"/>
              </a:ext>
            </a:extLst>
          </p:cNvPr>
          <p:cNvSpPr txBox="1"/>
          <p:nvPr/>
        </p:nvSpPr>
        <p:spPr>
          <a:xfrm>
            <a:off x="7956376" y="5212069"/>
            <a:ext cx="1008112" cy="1261884"/>
          </a:xfrm>
          <a:prstGeom prst="rect">
            <a:avLst/>
          </a:prstGeom>
          <a:noFill/>
          <a:ln>
            <a:solidFill>
              <a:schemeClr val="tx1"/>
            </a:solidFill>
          </a:ln>
        </p:spPr>
        <p:txBody>
          <a:bodyPr wrap="square" rtlCol="0">
            <a:spAutoFit/>
          </a:bodyPr>
          <a:lstStyle/>
          <a:p>
            <a:r>
              <a:rPr lang="en-GB" sz="1800" b="0" dirty="0"/>
              <a:t>Teacher</a:t>
            </a:r>
          </a:p>
          <a:p>
            <a:endParaRPr lang="en-GB" b="0" dirty="0"/>
          </a:p>
          <a:p>
            <a:r>
              <a:rPr lang="en-GB" sz="1800" b="0" dirty="0"/>
              <a:t>*</a:t>
            </a:r>
            <a:r>
              <a:rPr lang="en-GB" sz="1800" b="0" dirty="0" err="1"/>
              <a:t>EmpID</a:t>
            </a:r>
            <a:endParaRPr lang="en-GB" sz="1800" b="0" dirty="0"/>
          </a:p>
          <a:p>
            <a:r>
              <a:rPr lang="en-GB" sz="1800" b="0" dirty="0" err="1"/>
              <a:t>NINo</a:t>
            </a:r>
            <a:r>
              <a:rPr lang="en-GB" sz="1800" b="0" dirty="0"/>
              <a:t>.</a:t>
            </a:r>
            <a:endParaRPr lang="en-GB" b="0" dirty="0"/>
          </a:p>
        </p:txBody>
      </p:sp>
      <p:cxnSp>
        <p:nvCxnSpPr>
          <p:cNvPr id="13" name="Straight Connector 12">
            <a:extLst>
              <a:ext uri="{FF2B5EF4-FFF2-40B4-BE49-F238E27FC236}">
                <a16:creationId xmlns:a16="http://schemas.microsoft.com/office/drawing/2014/main" id="{21B76497-8D17-4762-BD3A-4B6159A107B2}"/>
              </a:ext>
            </a:extLst>
          </p:cNvPr>
          <p:cNvCxnSpPr>
            <a:cxnSpLocks/>
          </p:cNvCxnSpPr>
          <p:nvPr/>
        </p:nvCxnSpPr>
        <p:spPr bwMode="auto">
          <a:xfrm>
            <a:off x="6516216" y="5301208"/>
            <a:ext cx="356010"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DA005D64-DEB3-4768-8396-B9A8813E1878}"/>
              </a:ext>
            </a:extLst>
          </p:cNvPr>
          <p:cNvCxnSpPr>
            <a:cxnSpLocks/>
          </p:cNvCxnSpPr>
          <p:nvPr/>
        </p:nvCxnSpPr>
        <p:spPr bwMode="auto">
          <a:xfrm>
            <a:off x="6516216" y="6093296"/>
            <a:ext cx="1440160"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5D7F07C9-752E-41DB-A353-E994D5513DA1}"/>
              </a:ext>
            </a:extLst>
          </p:cNvPr>
          <p:cNvCxnSpPr/>
          <p:nvPr/>
        </p:nvCxnSpPr>
        <p:spPr bwMode="auto">
          <a:xfrm>
            <a:off x="5508104" y="5013176"/>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568E8B2-625B-4CE4-8082-49CA92B90FE6}"/>
              </a:ext>
            </a:extLst>
          </p:cNvPr>
          <p:cNvCxnSpPr/>
          <p:nvPr/>
        </p:nvCxnSpPr>
        <p:spPr bwMode="auto">
          <a:xfrm>
            <a:off x="6853064" y="5013176"/>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9E4EC967-BF23-4B5B-A6F0-FC4BEA5411E9}"/>
              </a:ext>
            </a:extLst>
          </p:cNvPr>
          <p:cNvCxnSpPr/>
          <p:nvPr/>
        </p:nvCxnSpPr>
        <p:spPr bwMode="auto">
          <a:xfrm>
            <a:off x="7956376" y="5589240"/>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939B831B-CAC7-4044-B0CE-8BECDEDF5909}"/>
              </a:ext>
            </a:extLst>
          </p:cNvPr>
          <p:cNvCxnSpPr>
            <a:cxnSpLocks/>
          </p:cNvCxnSpPr>
          <p:nvPr/>
        </p:nvCxnSpPr>
        <p:spPr bwMode="auto">
          <a:xfrm>
            <a:off x="6592254" y="5212069"/>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B88834C-4A84-40F2-90AC-0CC53DDBE164}"/>
              </a:ext>
            </a:extLst>
          </p:cNvPr>
          <p:cNvCxnSpPr>
            <a:cxnSpLocks/>
          </p:cNvCxnSpPr>
          <p:nvPr/>
        </p:nvCxnSpPr>
        <p:spPr bwMode="auto">
          <a:xfrm>
            <a:off x="6804248" y="5220634"/>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132160B4-CF55-4F2C-839C-094C3631E072}"/>
              </a:ext>
            </a:extLst>
          </p:cNvPr>
          <p:cNvCxnSpPr>
            <a:cxnSpLocks/>
          </p:cNvCxnSpPr>
          <p:nvPr/>
        </p:nvCxnSpPr>
        <p:spPr bwMode="auto">
          <a:xfrm>
            <a:off x="7884558" y="6012722"/>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E85FB5E9-B00E-407E-B844-C8BA413597C4}"/>
              </a:ext>
            </a:extLst>
          </p:cNvPr>
          <p:cNvCxnSpPr>
            <a:cxnSpLocks/>
          </p:cNvCxnSpPr>
          <p:nvPr/>
        </p:nvCxnSpPr>
        <p:spPr bwMode="auto">
          <a:xfrm>
            <a:off x="6592254" y="6012722"/>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48148653"/>
      </p:ext>
    </p:extLst>
  </p:cSld>
  <p:clrMapOvr>
    <a:masterClrMapping/>
  </p:clrMapOvr>
  <p:transition spd="slow">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to identify cardinality….</a:t>
            </a:r>
          </a:p>
        </p:txBody>
      </p:sp>
      <p:sp>
        <p:nvSpPr>
          <p:cNvPr id="6" name="Content Placeholder 5"/>
          <p:cNvSpPr>
            <a:spLocks noGrp="1"/>
          </p:cNvSpPr>
          <p:nvPr>
            <p:ph idx="1"/>
          </p:nvPr>
        </p:nvSpPr>
        <p:spPr>
          <a:xfrm>
            <a:off x="285720" y="1556792"/>
            <a:ext cx="8715436" cy="4680520"/>
          </a:xfrm>
        </p:spPr>
        <p:txBody>
          <a:bodyPr/>
          <a:lstStyle/>
          <a:p>
            <a:r>
              <a:rPr lang="en-GB" sz="2000" dirty="0">
                <a:latin typeface="Tahoma" pitchFamily="34" charset="0"/>
                <a:cs typeface="Tahoma" pitchFamily="34" charset="0"/>
              </a:rPr>
              <a:t>First read a relationship in one direction, and then read the relationship in the other direction.</a:t>
            </a: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pPr marL="0" indent="0">
              <a:buNone/>
            </a:pPr>
            <a:r>
              <a:rPr lang="en-GB" sz="2000" dirty="0">
                <a:latin typeface="Tahoma" pitchFamily="34" charset="0"/>
                <a:cs typeface="Tahoma" pitchFamily="34" charset="0"/>
              </a:rPr>
              <a:t>	</a:t>
            </a:r>
          </a:p>
          <a:p>
            <a:r>
              <a:rPr lang="en-GB" sz="2000" dirty="0">
                <a:latin typeface="Tahoma" pitchFamily="34" charset="0"/>
                <a:cs typeface="Tahoma" pitchFamily="34" charset="0"/>
              </a:rPr>
              <a:t>Each PAYCHECK must be issued for one and only one EMPLOYEE</a:t>
            </a:r>
          </a:p>
          <a:p>
            <a:r>
              <a:rPr lang="en-GB" sz="2000" dirty="0">
                <a:latin typeface="Tahoma" pitchFamily="34" charset="0"/>
                <a:cs typeface="Tahoma" pitchFamily="34" charset="0"/>
              </a:rPr>
              <a:t>Each EMPLOYEE may be the receiver of one or more PAYCHECKs</a:t>
            </a:r>
          </a:p>
          <a:p>
            <a:endParaRPr lang="en-GB" dirty="0"/>
          </a:p>
        </p:txBody>
      </p:sp>
      <p:sp>
        <p:nvSpPr>
          <p:cNvPr id="7" name="Rectangle 5"/>
          <p:cNvSpPr>
            <a:spLocks noChangeArrowheads="1"/>
          </p:cNvSpPr>
          <p:nvPr/>
        </p:nvSpPr>
        <p:spPr bwMode="auto">
          <a:xfrm>
            <a:off x="1643042" y="2857496"/>
            <a:ext cx="1676400" cy="1143000"/>
          </a:xfrm>
          <a:prstGeom prst="rect">
            <a:avLst/>
          </a:prstGeom>
          <a:solidFill>
            <a:srgbClr val="EAEAEA"/>
          </a:solidFill>
          <a:ln w="9525">
            <a:solidFill>
              <a:schemeClr val="tx1"/>
            </a:solidFill>
            <a:miter lim="800000"/>
            <a:headEnd/>
            <a:tailEnd/>
          </a:ln>
        </p:spPr>
        <p:txBody>
          <a:bodyPr wrap="none" anchor="ctr"/>
          <a:lstStyle/>
          <a:p>
            <a:r>
              <a:rPr lang="en-US"/>
              <a:t>PAYCHECK</a:t>
            </a:r>
          </a:p>
          <a:p>
            <a:endParaRPr lang="en-GB"/>
          </a:p>
        </p:txBody>
      </p:sp>
      <p:sp>
        <p:nvSpPr>
          <p:cNvPr id="8" name="Rectangle 7"/>
          <p:cNvSpPr>
            <a:spLocks noChangeArrowheads="1"/>
          </p:cNvSpPr>
          <p:nvPr/>
        </p:nvSpPr>
        <p:spPr bwMode="auto">
          <a:xfrm>
            <a:off x="5376842" y="2857496"/>
            <a:ext cx="1676400" cy="1143000"/>
          </a:xfrm>
          <a:prstGeom prst="rect">
            <a:avLst/>
          </a:prstGeom>
          <a:solidFill>
            <a:srgbClr val="EAEAEA"/>
          </a:solidFill>
          <a:ln w="9525">
            <a:solidFill>
              <a:schemeClr val="tx1"/>
            </a:solidFill>
            <a:miter lim="800000"/>
            <a:headEnd/>
            <a:tailEnd/>
          </a:ln>
        </p:spPr>
        <p:txBody>
          <a:bodyPr wrap="none" anchor="ctr"/>
          <a:lstStyle/>
          <a:p>
            <a:r>
              <a:rPr lang="en-US" dirty="0"/>
              <a:t>EMPLOYEE</a:t>
            </a:r>
          </a:p>
          <a:p>
            <a:endParaRPr lang="en-GB" dirty="0"/>
          </a:p>
        </p:txBody>
      </p:sp>
      <p:sp>
        <p:nvSpPr>
          <p:cNvPr id="9" name="Line 8"/>
          <p:cNvSpPr>
            <a:spLocks noChangeShapeType="1"/>
          </p:cNvSpPr>
          <p:nvPr/>
        </p:nvSpPr>
        <p:spPr bwMode="auto">
          <a:xfrm flipH="1">
            <a:off x="4462442" y="3467096"/>
            <a:ext cx="914400" cy="0"/>
          </a:xfrm>
          <a:prstGeom prst="line">
            <a:avLst/>
          </a:prstGeom>
          <a:noFill/>
          <a:ln w="9525">
            <a:solidFill>
              <a:schemeClr val="tx1"/>
            </a:solidFill>
            <a:prstDash val="solid"/>
            <a:round/>
            <a:headEnd/>
            <a:tailEnd/>
          </a:ln>
        </p:spPr>
        <p:txBody>
          <a:bodyPr wrap="none" anchor="ctr"/>
          <a:lstStyle/>
          <a:p>
            <a:endParaRPr lang="en-GB">
              <a:ln>
                <a:solidFill>
                  <a:schemeClr val="tx1"/>
                </a:solidFill>
                <a:prstDash val="solid"/>
              </a:ln>
            </a:endParaRPr>
          </a:p>
        </p:txBody>
      </p:sp>
      <p:sp>
        <p:nvSpPr>
          <p:cNvPr id="10" name="Line 9"/>
          <p:cNvSpPr>
            <a:spLocks noChangeShapeType="1"/>
          </p:cNvSpPr>
          <p:nvPr/>
        </p:nvSpPr>
        <p:spPr bwMode="auto">
          <a:xfrm flipH="1">
            <a:off x="3319442" y="3467096"/>
            <a:ext cx="1143000" cy="0"/>
          </a:xfrm>
          <a:prstGeom prst="line">
            <a:avLst/>
          </a:prstGeom>
          <a:noFill/>
          <a:ln w="9525">
            <a:solidFill>
              <a:schemeClr val="tx1"/>
            </a:solidFill>
            <a:round/>
            <a:headEnd/>
            <a:tailEnd/>
          </a:ln>
        </p:spPr>
        <p:txBody>
          <a:bodyPr wrap="none" anchor="ctr"/>
          <a:lstStyle/>
          <a:p>
            <a:endParaRPr lang="en-GB"/>
          </a:p>
        </p:txBody>
      </p:sp>
      <p:sp>
        <p:nvSpPr>
          <p:cNvPr id="11" name="Line 10"/>
          <p:cNvSpPr>
            <a:spLocks noChangeShapeType="1"/>
          </p:cNvSpPr>
          <p:nvPr/>
        </p:nvSpPr>
        <p:spPr bwMode="auto">
          <a:xfrm flipH="1" flipV="1">
            <a:off x="3319442" y="3162296"/>
            <a:ext cx="228600" cy="304800"/>
          </a:xfrm>
          <a:prstGeom prst="line">
            <a:avLst/>
          </a:prstGeom>
          <a:noFill/>
          <a:ln w="9525">
            <a:solidFill>
              <a:schemeClr val="tx1"/>
            </a:solidFill>
            <a:round/>
            <a:headEnd/>
            <a:tailEnd/>
          </a:ln>
        </p:spPr>
        <p:txBody>
          <a:bodyPr wrap="none" anchor="ctr"/>
          <a:lstStyle/>
          <a:p>
            <a:endParaRPr lang="en-GB"/>
          </a:p>
        </p:txBody>
      </p:sp>
      <p:sp>
        <p:nvSpPr>
          <p:cNvPr id="12" name="Line 11"/>
          <p:cNvSpPr>
            <a:spLocks noChangeShapeType="1"/>
          </p:cNvSpPr>
          <p:nvPr/>
        </p:nvSpPr>
        <p:spPr bwMode="auto">
          <a:xfrm flipH="1">
            <a:off x="3319442" y="3467096"/>
            <a:ext cx="228600" cy="228600"/>
          </a:xfrm>
          <a:prstGeom prst="line">
            <a:avLst/>
          </a:prstGeom>
          <a:noFill/>
          <a:ln w="9525">
            <a:solidFill>
              <a:schemeClr val="tx1"/>
            </a:solidFill>
            <a:round/>
            <a:headEnd/>
            <a:tailEnd/>
          </a:ln>
        </p:spPr>
        <p:txBody>
          <a:bodyPr wrap="none" anchor="ctr"/>
          <a:lstStyle/>
          <a:p>
            <a:endParaRPr lang="en-GB"/>
          </a:p>
        </p:txBody>
      </p:sp>
      <p:sp>
        <p:nvSpPr>
          <p:cNvPr id="13" name="Text Box 12"/>
          <p:cNvSpPr txBox="1">
            <a:spLocks noChangeArrowheads="1"/>
          </p:cNvSpPr>
          <p:nvPr/>
        </p:nvSpPr>
        <p:spPr bwMode="auto">
          <a:xfrm>
            <a:off x="3284517" y="2913059"/>
            <a:ext cx="1196975" cy="338137"/>
          </a:xfrm>
          <a:prstGeom prst="rect">
            <a:avLst/>
          </a:prstGeom>
          <a:noFill/>
          <a:ln w="9525">
            <a:noFill/>
            <a:miter lim="800000"/>
            <a:headEnd/>
            <a:tailEnd/>
          </a:ln>
        </p:spPr>
        <p:txBody>
          <a:bodyPr wrap="none">
            <a:spAutoFit/>
          </a:bodyPr>
          <a:lstStyle/>
          <a:p>
            <a:r>
              <a:rPr lang="en-US" sz="1600">
                <a:solidFill>
                  <a:srgbClr val="003366"/>
                </a:solidFill>
              </a:rPr>
              <a:t>issued for</a:t>
            </a:r>
            <a:endParaRPr lang="en-GB" sz="1600">
              <a:solidFill>
                <a:srgbClr val="003366"/>
              </a:solidFill>
            </a:endParaRPr>
          </a:p>
        </p:txBody>
      </p:sp>
      <p:sp>
        <p:nvSpPr>
          <p:cNvPr id="14" name="Text Box 13"/>
          <p:cNvSpPr txBox="1">
            <a:spLocks noChangeArrowheads="1"/>
          </p:cNvSpPr>
          <p:nvPr/>
        </p:nvSpPr>
        <p:spPr bwMode="auto">
          <a:xfrm>
            <a:off x="4386242" y="3543296"/>
            <a:ext cx="1071563" cy="825500"/>
          </a:xfrm>
          <a:prstGeom prst="rect">
            <a:avLst/>
          </a:prstGeom>
          <a:noFill/>
          <a:ln w="9525">
            <a:noFill/>
            <a:miter lim="800000"/>
            <a:headEnd/>
            <a:tailEnd/>
          </a:ln>
        </p:spPr>
        <p:txBody>
          <a:bodyPr wrap="none">
            <a:spAutoFit/>
          </a:bodyPr>
          <a:lstStyle/>
          <a:p>
            <a:r>
              <a:rPr lang="en-US" sz="1600">
                <a:solidFill>
                  <a:srgbClr val="003366"/>
                </a:solidFill>
              </a:rPr>
              <a:t>the </a:t>
            </a:r>
          </a:p>
          <a:p>
            <a:r>
              <a:rPr lang="en-US" sz="1600">
                <a:solidFill>
                  <a:srgbClr val="003366"/>
                </a:solidFill>
              </a:rPr>
              <a:t>receiver </a:t>
            </a:r>
          </a:p>
          <a:p>
            <a:r>
              <a:rPr lang="en-US" sz="1600">
                <a:solidFill>
                  <a:srgbClr val="003366"/>
                </a:solidFill>
              </a:rPr>
              <a:t>of</a:t>
            </a:r>
            <a:endParaRPr lang="en-GB" sz="1600">
              <a:solidFill>
                <a:srgbClr val="003366"/>
              </a:solidFill>
            </a:endParaRPr>
          </a:p>
        </p:txBody>
      </p:sp>
      <p:sp>
        <p:nvSpPr>
          <p:cNvPr id="3" name="Footer Placeholder 2">
            <a:extLst>
              <a:ext uri="{FF2B5EF4-FFF2-40B4-BE49-F238E27FC236}">
                <a16:creationId xmlns:a16="http://schemas.microsoft.com/office/drawing/2014/main" id="{76C1F398-D61D-478E-9F6E-058DCB5A871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7" name="Rectangle 3"/>
          <p:cNvSpPr txBox="1">
            <a:spLocks noChangeArrowheads="1"/>
          </p:cNvSpPr>
          <p:nvPr/>
        </p:nvSpPr>
        <p:spPr bwMode="auto">
          <a:xfrm>
            <a:off x="435751" y="1535088"/>
            <a:ext cx="7848600" cy="44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marR="0" lvl="0" algn="l" defTabSz="914400" rtl="0" eaLnBrk="0" fontAlgn="base" latinLnBrk="0" hangingPunct="0">
              <a:lnSpc>
                <a:spcPct val="100000"/>
              </a:lnSpc>
              <a:spcBef>
                <a:spcPct val="20000"/>
              </a:spcBef>
              <a:spcAft>
                <a:spcPct val="0"/>
              </a:spcAft>
              <a:buClr>
                <a:srgbClr val="CC0000"/>
              </a:buClr>
              <a:buSzTx/>
              <a:tabLst/>
              <a:defRPr/>
            </a:pPr>
            <a:r>
              <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rPr>
              <a:t>Write the relationship sentences for the following ERM:</a:t>
            </a: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1146175" marR="0" lvl="1" indent="-473075" algn="l" defTabSz="914400" rtl="0" eaLnBrk="0" fontAlgn="base" latinLnBrk="0" hangingPunct="0">
              <a:lnSpc>
                <a:spcPct val="100000"/>
              </a:lnSpc>
              <a:spcBef>
                <a:spcPct val="20000"/>
              </a:spcBef>
              <a:spcAft>
                <a:spcPct val="0"/>
              </a:spcAft>
              <a:buClr>
                <a:srgbClr val="A80000"/>
              </a:buClr>
              <a:buSzPct val="80000"/>
              <a:buFont typeface="Arial"/>
              <a:buChar char="•"/>
              <a:tabLst/>
              <a:defRPr/>
            </a:pPr>
            <a:endParaRPr kumimoji="0" lang="en-GB"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18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p:txBody>
      </p:sp>
      <p:sp>
        <p:nvSpPr>
          <p:cNvPr id="12" name="Rectangle 5"/>
          <p:cNvSpPr>
            <a:spLocks noChangeArrowheads="1"/>
          </p:cNvSpPr>
          <p:nvPr/>
        </p:nvSpPr>
        <p:spPr bwMode="auto">
          <a:xfrm>
            <a:off x="2071670" y="2428868"/>
            <a:ext cx="1676400" cy="1143000"/>
          </a:xfrm>
          <a:prstGeom prst="rect">
            <a:avLst/>
          </a:prstGeom>
          <a:solidFill>
            <a:srgbClr val="EAEAEA"/>
          </a:solidFill>
          <a:ln w="9525">
            <a:solidFill>
              <a:schemeClr val="tx1"/>
            </a:solidFill>
            <a:miter lim="800000"/>
            <a:headEnd/>
            <a:tailEnd/>
          </a:ln>
        </p:spPr>
        <p:txBody>
          <a:bodyPr wrap="none" anchor="ctr"/>
          <a:lstStyle/>
          <a:p>
            <a:r>
              <a:rPr lang="en-US"/>
              <a:t>ORDER</a:t>
            </a:r>
          </a:p>
          <a:p>
            <a:endParaRPr lang="en-GB"/>
          </a:p>
        </p:txBody>
      </p:sp>
      <p:sp>
        <p:nvSpPr>
          <p:cNvPr id="13" name="Rectangle 6"/>
          <p:cNvSpPr>
            <a:spLocks noChangeArrowheads="1"/>
          </p:cNvSpPr>
          <p:nvPr/>
        </p:nvSpPr>
        <p:spPr bwMode="auto">
          <a:xfrm>
            <a:off x="5805470" y="2428868"/>
            <a:ext cx="1676400" cy="1143000"/>
          </a:xfrm>
          <a:prstGeom prst="rect">
            <a:avLst/>
          </a:prstGeom>
          <a:solidFill>
            <a:srgbClr val="EAEAEA"/>
          </a:solidFill>
          <a:ln w="9525">
            <a:solidFill>
              <a:schemeClr val="tx1"/>
            </a:solidFill>
            <a:miter lim="800000"/>
            <a:headEnd/>
            <a:tailEnd/>
          </a:ln>
        </p:spPr>
        <p:txBody>
          <a:bodyPr wrap="none" anchor="ctr"/>
          <a:lstStyle/>
          <a:p>
            <a:r>
              <a:rPr lang="en-US" dirty="0"/>
              <a:t>ITEM</a:t>
            </a:r>
          </a:p>
          <a:p>
            <a:endParaRPr lang="en-GB" dirty="0"/>
          </a:p>
        </p:txBody>
      </p:sp>
      <p:sp>
        <p:nvSpPr>
          <p:cNvPr id="14" name="Line 7"/>
          <p:cNvSpPr>
            <a:spLocks noChangeShapeType="1"/>
          </p:cNvSpPr>
          <p:nvPr/>
        </p:nvSpPr>
        <p:spPr bwMode="auto">
          <a:xfrm flipH="1">
            <a:off x="4891070" y="3038468"/>
            <a:ext cx="914400" cy="0"/>
          </a:xfrm>
          <a:prstGeom prst="line">
            <a:avLst/>
          </a:prstGeom>
          <a:noFill/>
          <a:ln w="9525">
            <a:solidFill>
              <a:schemeClr val="tx1"/>
            </a:solidFill>
            <a:prstDash val="dash"/>
            <a:round/>
            <a:headEnd/>
            <a:tailEnd/>
          </a:ln>
        </p:spPr>
        <p:txBody>
          <a:bodyPr wrap="none" anchor="ctr"/>
          <a:lstStyle/>
          <a:p>
            <a:endParaRPr lang="en-GB"/>
          </a:p>
        </p:txBody>
      </p:sp>
      <p:sp>
        <p:nvSpPr>
          <p:cNvPr id="15" name="Line 8"/>
          <p:cNvSpPr>
            <a:spLocks noChangeShapeType="1"/>
          </p:cNvSpPr>
          <p:nvPr/>
        </p:nvSpPr>
        <p:spPr bwMode="auto">
          <a:xfrm flipH="1">
            <a:off x="3748070" y="3038468"/>
            <a:ext cx="1143000" cy="0"/>
          </a:xfrm>
          <a:prstGeom prst="line">
            <a:avLst/>
          </a:prstGeom>
          <a:noFill/>
          <a:ln w="9525">
            <a:solidFill>
              <a:schemeClr val="tx1"/>
            </a:solidFill>
            <a:round/>
            <a:headEnd/>
            <a:tailEnd/>
          </a:ln>
        </p:spPr>
        <p:txBody>
          <a:bodyPr wrap="none" anchor="ctr"/>
          <a:lstStyle/>
          <a:p>
            <a:endParaRPr lang="en-GB"/>
          </a:p>
        </p:txBody>
      </p:sp>
      <p:sp>
        <p:nvSpPr>
          <p:cNvPr id="16" name="Line 9"/>
          <p:cNvSpPr>
            <a:spLocks noChangeShapeType="1"/>
          </p:cNvSpPr>
          <p:nvPr/>
        </p:nvSpPr>
        <p:spPr bwMode="auto">
          <a:xfrm flipH="1" flipV="1">
            <a:off x="3748070" y="2733668"/>
            <a:ext cx="228600" cy="304800"/>
          </a:xfrm>
          <a:prstGeom prst="line">
            <a:avLst/>
          </a:prstGeom>
          <a:noFill/>
          <a:ln w="9525">
            <a:solidFill>
              <a:schemeClr val="tx1"/>
            </a:solidFill>
            <a:round/>
            <a:headEnd/>
            <a:tailEnd/>
          </a:ln>
        </p:spPr>
        <p:txBody>
          <a:bodyPr wrap="none" anchor="ctr"/>
          <a:lstStyle/>
          <a:p>
            <a:endParaRPr lang="en-GB"/>
          </a:p>
        </p:txBody>
      </p:sp>
      <p:sp>
        <p:nvSpPr>
          <p:cNvPr id="17" name="Line 10"/>
          <p:cNvSpPr>
            <a:spLocks noChangeShapeType="1"/>
          </p:cNvSpPr>
          <p:nvPr/>
        </p:nvSpPr>
        <p:spPr bwMode="auto">
          <a:xfrm flipH="1">
            <a:off x="3748070" y="3038468"/>
            <a:ext cx="228600" cy="228600"/>
          </a:xfrm>
          <a:prstGeom prst="line">
            <a:avLst/>
          </a:prstGeom>
          <a:noFill/>
          <a:ln w="9525">
            <a:solidFill>
              <a:schemeClr val="tx1"/>
            </a:solidFill>
            <a:round/>
            <a:headEnd/>
            <a:tailEnd/>
          </a:ln>
        </p:spPr>
        <p:txBody>
          <a:bodyPr wrap="none" anchor="ctr"/>
          <a:lstStyle/>
          <a:p>
            <a:endParaRPr lang="en-GB"/>
          </a:p>
        </p:txBody>
      </p:sp>
      <p:sp>
        <p:nvSpPr>
          <p:cNvPr id="18" name="Text Box 11"/>
          <p:cNvSpPr txBox="1">
            <a:spLocks noChangeArrowheads="1"/>
          </p:cNvSpPr>
          <p:nvPr/>
        </p:nvSpPr>
        <p:spPr bwMode="auto">
          <a:xfrm>
            <a:off x="3748070" y="2484431"/>
            <a:ext cx="1223963" cy="336550"/>
          </a:xfrm>
          <a:prstGeom prst="rect">
            <a:avLst/>
          </a:prstGeom>
          <a:noFill/>
          <a:ln w="9525">
            <a:noFill/>
            <a:miter lim="800000"/>
            <a:headEnd/>
            <a:tailEnd/>
          </a:ln>
        </p:spPr>
        <p:txBody>
          <a:bodyPr wrap="none">
            <a:spAutoFit/>
          </a:bodyPr>
          <a:lstStyle/>
          <a:p>
            <a:r>
              <a:rPr lang="en-US" sz="1600" dirty="0">
                <a:solidFill>
                  <a:srgbClr val="003366"/>
                </a:solidFill>
              </a:rPr>
              <a:t>Issued for</a:t>
            </a:r>
            <a:endParaRPr lang="en-GB" sz="1600" dirty="0">
              <a:solidFill>
                <a:srgbClr val="003366"/>
              </a:solidFill>
            </a:endParaRPr>
          </a:p>
        </p:txBody>
      </p:sp>
      <p:sp>
        <p:nvSpPr>
          <p:cNvPr id="19" name="Text Box 12"/>
          <p:cNvSpPr txBox="1">
            <a:spLocks noChangeArrowheads="1"/>
          </p:cNvSpPr>
          <p:nvPr/>
        </p:nvSpPr>
        <p:spPr bwMode="auto">
          <a:xfrm>
            <a:off x="4510070" y="3159118"/>
            <a:ext cx="1284288" cy="336550"/>
          </a:xfrm>
          <a:prstGeom prst="rect">
            <a:avLst/>
          </a:prstGeom>
          <a:noFill/>
          <a:ln w="9525">
            <a:noFill/>
            <a:miter lim="800000"/>
            <a:headEnd/>
            <a:tailEnd/>
          </a:ln>
        </p:spPr>
        <p:txBody>
          <a:bodyPr wrap="none">
            <a:spAutoFit/>
          </a:bodyPr>
          <a:lstStyle/>
          <a:p>
            <a:r>
              <a:rPr lang="en-US" sz="1600">
                <a:solidFill>
                  <a:srgbClr val="003366"/>
                </a:solidFill>
              </a:rPr>
              <a:t>Bought via</a:t>
            </a:r>
            <a:endParaRPr lang="en-GB" sz="1600">
              <a:solidFill>
                <a:srgbClr val="003366"/>
              </a:solidFill>
            </a:endParaRPr>
          </a:p>
        </p:txBody>
      </p:sp>
      <p:sp>
        <p:nvSpPr>
          <p:cNvPr id="20" name="Rectangle 13"/>
          <p:cNvSpPr>
            <a:spLocks noChangeArrowheads="1"/>
          </p:cNvSpPr>
          <p:nvPr/>
        </p:nvSpPr>
        <p:spPr bwMode="auto">
          <a:xfrm>
            <a:off x="2071670" y="4727568"/>
            <a:ext cx="1676400" cy="1143000"/>
          </a:xfrm>
          <a:prstGeom prst="rect">
            <a:avLst/>
          </a:prstGeom>
          <a:solidFill>
            <a:srgbClr val="EAEAEA"/>
          </a:solidFill>
          <a:ln w="9525">
            <a:solidFill>
              <a:schemeClr val="tx1"/>
            </a:solidFill>
            <a:miter lim="800000"/>
            <a:headEnd/>
            <a:tailEnd/>
          </a:ln>
        </p:spPr>
        <p:txBody>
          <a:bodyPr wrap="none" anchor="ctr"/>
          <a:lstStyle/>
          <a:p>
            <a:r>
              <a:rPr lang="en-US"/>
              <a:t>CUSTOMER</a:t>
            </a:r>
          </a:p>
          <a:p>
            <a:endParaRPr lang="en-GB"/>
          </a:p>
        </p:txBody>
      </p:sp>
      <p:sp>
        <p:nvSpPr>
          <p:cNvPr id="21" name="Rectangle 14"/>
          <p:cNvSpPr>
            <a:spLocks noChangeArrowheads="1"/>
          </p:cNvSpPr>
          <p:nvPr/>
        </p:nvSpPr>
        <p:spPr bwMode="auto">
          <a:xfrm>
            <a:off x="5805470" y="4727568"/>
            <a:ext cx="1676400" cy="1143000"/>
          </a:xfrm>
          <a:prstGeom prst="rect">
            <a:avLst/>
          </a:prstGeom>
          <a:solidFill>
            <a:srgbClr val="EAEAEA"/>
          </a:solidFill>
          <a:ln w="9525">
            <a:solidFill>
              <a:schemeClr val="tx1"/>
            </a:solidFill>
            <a:miter lim="800000"/>
            <a:headEnd/>
            <a:tailEnd/>
          </a:ln>
        </p:spPr>
        <p:txBody>
          <a:bodyPr wrap="none" anchor="ctr"/>
          <a:lstStyle/>
          <a:p>
            <a:r>
              <a:rPr lang="en-US" dirty="0"/>
              <a:t>WARE-</a:t>
            </a:r>
          </a:p>
          <a:p>
            <a:r>
              <a:rPr lang="en-US" dirty="0"/>
              <a:t>HOUSE</a:t>
            </a:r>
          </a:p>
          <a:p>
            <a:endParaRPr lang="en-GB" dirty="0"/>
          </a:p>
        </p:txBody>
      </p:sp>
      <p:sp>
        <p:nvSpPr>
          <p:cNvPr id="22" name="Text Box 19"/>
          <p:cNvSpPr txBox="1">
            <a:spLocks noChangeArrowheads="1"/>
          </p:cNvSpPr>
          <p:nvPr/>
        </p:nvSpPr>
        <p:spPr bwMode="auto">
          <a:xfrm>
            <a:off x="993758" y="3724268"/>
            <a:ext cx="1574800" cy="336550"/>
          </a:xfrm>
          <a:prstGeom prst="rect">
            <a:avLst/>
          </a:prstGeom>
          <a:noFill/>
          <a:ln w="9525">
            <a:noFill/>
            <a:miter lim="800000"/>
            <a:headEnd/>
            <a:tailEnd/>
          </a:ln>
        </p:spPr>
        <p:txBody>
          <a:bodyPr wrap="none">
            <a:spAutoFit/>
          </a:bodyPr>
          <a:lstStyle/>
          <a:p>
            <a:r>
              <a:rPr lang="en-US" sz="1600">
                <a:solidFill>
                  <a:srgbClr val="003366"/>
                </a:solidFill>
              </a:rPr>
              <a:t>Originated by</a:t>
            </a:r>
            <a:endParaRPr lang="en-GB" sz="1600">
              <a:solidFill>
                <a:srgbClr val="003366"/>
              </a:solidFill>
            </a:endParaRPr>
          </a:p>
        </p:txBody>
      </p:sp>
      <p:sp>
        <p:nvSpPr>
          <p:cNvPr id="23" name="Text Box 20"/>
          <p:cNvSpPr txBox="1">
            <a:spLocks noChangeArrowheads="1"/>
          </p:cNvSpPr>
          <p:nvPr/>
        </p:nvSpPr>
        <p:spPr bwMode="auto">
          <a:xfrm>
            <a:off x="3036870" y="4133843"/>
            <a:ext cx="1465263" cy="581025"/>
          </a:xfrm>
          <a:prstGeom prst="rect">
            <a:avLst/>
          </a:prstGeom>
          <a:noFill/>
          <a:ln w="9525">
            <a:noFill/>
            <a:miter lim="800000"/>
            <a:headEnd/>
            <a:tailEnd/>
          </a:ln>
        </p:spPr>
        <p:txBody>
          <a:bodyPr wrap="none">
            <a:spAutoFit/>
          </a:bodyPr>
          <a:lstStyle/>
          <a:p>
            <a:r>
              <a:rPr lang="en-US" sz="1600" dirty="0">
                <a:solidFill>
                  <a:srgbClr val="003366"/>
                </a:solidFill>
              </a:rPr>
              <a:t>the </a:t>
            </a:r>
          </a:p>
          <a:p>
            <a:r>
              <a:rPr lang="en-US" sz="1600" dirty="0">
                <a:solidFill>
                  <a:srgbClr val="003366"/>
                </a:solidFill>
              </a:rPr>
              <a:t>originator of</a:t>
            </a:r>
            <a:endParaRPr lang="en-GB" sz="1600" dirty="0">
              <a:solidFill>
                <a:srgbClr val="003366"/>
              </a:solidFill>
            </a:endParaRPr>
          </a:p>
        </p:txBody>
      </p:sp>
      <p:sp>
        <p:nvSpPr>
          <p:cNvPr id="24" name="Line 21"/>
          <p:cNvSpPr>
            <a:spLocks noChangeShapeType="1"/>
          </p:cNvSpPr>
          <p:nvPr/>
        </p:nvSpPr>
        <p:spPr bwMode="auto">
          <a:xfrm flipV="1">
            <a:off x="5500670" y="2733668"/>
            <a:ext cx="304800" cy="304800"/>
          </a:xfrm>
          <a:prstGeom prst="line">
            <a:avLst/>
          </a:prstGeom>
          <a:noFill/>
          <a:ln w="9525">
            <a:solidFill>
              <a:schemeClr val="tx1"/>
            </a:solidFill>
            <a:round/>
            <a:headEnd/>
            <a:tailEnd/>
          </a:ln>
        </p:spPr>
        <p:txBody>
          <a:bodyPr wrap="none" anchor="ctr"/>
          <a:lstStyle/>
          <a:p>
            <a:endParaRPr lang="en-GB"/>
          </a:p>
        </p:txBody>
      </p:sp>
      <p:sp>
        <p:nvSpPr>
          <p:cNvPr id="25" name="Line 22"/>
          <p:cNvSpPr>
            <a:spLocks noChangeShapeType="1"/>
          </p:cNvSpPr>
          <p:nvPr/>
        </p:nvSpPr>
        <p:spPr bwMode="auto">
          <a:xfrm>
            <a:off x="5500670" y="3038468"/>
            <a:ext cx="304800" cy="304800"/>
          </a:xfrm>
          <a:prstGeom prst="line">
            <a:avLst/>
          </a:prstGeom>
          <a:noFill/>
          <a:ln w="9525">
            <a:solidFill>
              <a:schemeClr val="tx1"/>
            </a:solidFill>
            <a:round/>
            <a:headEnd/>
            <a:tailEnd/>
          </a:ln>
        </p:spPr>
        <p:txBody>
          <a:bodyPr wrap="none" anchor="ctr"/>
          <a:lstStyle/>
          <a:p>
            <a:endParaRPr lang="en-GB"/>
          </a:p>
        </p:txBody>
      </p:sp>
      <p:sp>
        <p:nvSpPr>
          <p:cNvPr id="26" name="Line 23"/>
          <p:cNvSpPr>
            <a:spLocks noChangeShapeType="1"/>
          </p:cNvSpPr>
          <p:nvPr/>
        </p:nvSpPr>
        <p:spPr bwMode="auto">
          <a:xfrm flipV="1">
            <a:off x="2909870" y="3571868"/>
            <a:ext cx="0" cy="533400"/>
          </a:xfrm>
          <a:prstGeom prst="line">
            <a:avLst/>
          </a:prstGeom>
          <a:noFill/>
          <a:ln w="9525">
            <a:solidFill>
              <a:schemeClr val="tx1"/>
            </a:solidFill>
            <a:round/>
            <a:headEnd/>
            <a:tailEnd/>
          </a:ln>
        </p:spPr>
        <p:txBody>
          <a:bodyPr wrap="none" anchor="ctr"/>
          <a:lstStyle/>
          <a:p>
            <a:endParaRPr lang="en-GB"/>
          </a:p>
        </p:txBody>
      </p:sp>
      <p:sp>
        <p:nvSpPr>
          <p:cNvPr id="27" name="Line 24"/>
          <p:cNvSpPr>
            <a:spLocks noChangeShapeType="1"/>
          </p:cNvSpPr>
          <p:nvPr/>
        </p:nvSpPr>
        <p:spPr bwMode="auto">
          <a:xfrm>
            <a:off x="2909870" y="4105268"/>
            <a:ext cx="0" cy="609600"/>
          </a:xfrm>
          <a:prstGeom prst="line">
            <a:avLst/>
          </a:prstGeom>
          <a:noFill/>
          <a:ln w="9525">
            <a:solidFill>
              <a:schemeClr val="tx1"/>
            </a:solidFill>
            <a:prstDash val="dash"/>
            <a:round/>
            <a:headEnd/>
            <a:tailEnd/>
          </a:ln>
        </p:spPr>
        <p:txBody>
          <a:bodyPr wrap="none" anchor="ctr"/>
          <a:lstStyle/>
          <a:p>
            <a:endParaRPr lang="en-GB"/>
          </a:p>
        </p:txBody>
      </p:sp>
      <p:sp>
        <p:nvSpPr>
          <p:cNvPr id="28" name="Line 25"/>
          <p:cNvSpPr>
            <a:spLocks noChangeShapeType="1"/>
          </p:cNvSpPr>
          <p:nvPr/>
        </p:nvSpPr>
        <p:spPr bwMode="auto">
          <a:xfrm flipH="1" flipV="1">
            <a:off x="2605070" y="3571868"/>
            <a:ext cx="304800" cy="304800"/>
          </a:xfrm>
          <a:prstGeom prst="line">
            <a:avLst/>
          </a:prstGeom>
          <a:noFill/>
          <a:ln w="9525">
            <a:solidFill>
              <a:schemeClr val="tx1"/>
            </a:solidFill>
            <a:round/>
            <a:headEnd/>
            <a:tailEnd/>
          </a:ln>
        </p:spPr>
        <p:txBody>
          <a:bodyPr wrap="none" anchor="ctr"/>
          <a:lstStyle/>
          <a:p>
            <a:endParaRPr lang="en-GB"/>
          </a:p>
        </p:txBody>
      </p:sp>
      <p:sp>
        <p:nvSpPr>
          <p:cNvPr id="29" name="Line 26"/>
          <p:cNvSpPr>
            <a:spLocks noChangeShapeType="1"/>
          </p:cNvSpPr>
          <p:nvPr/>
        </p:nvSpPr>
        <p:spPr bwMode="auto">
          <a:xfrm flipH="1">
            <a:off x="2909870" y="3571868"/>
            <a:ext cx="304800" cy="304800"/>
          </a:xfrm>
          <a:prstGeom prst="line">
            <a:avLst/>
          </a:prstGeom>
          <a:noFill/>
          <a:ln w="9525">
            <a:solidFill>
              <a:schemeClr val="tx1"/>
            </a:solidFill>
            <a:round/>
            <a:headEnd/>
            <a:tailEnd/>
          </a:ln>
        </p:spPr>
        <p:txBody>
          <a:bodyPr wrap="none" anchor="ctr"/>
          <a:lstStyle/>
          <a:p>
            <a:endParaRPr lang="en-GB"/>
          </a:p>
        </p:txBody>
      </p:sp>
      <p:sp>
        <p:nvSpPr>
          <p:cNvPr id="30" name="Text Box 27"/>
          <p:cNvSpPr txBox="1">
            <a:spLocks noChangeArrowheads="1"/>
          </p:cNvSpPr>
          <p:nvPr/>
        </p:nvSpPr>
        <p:spPr bwMode="auto">
          <a:xfrm>
            <a:off x="5378433" y="3724268"/>
            <a:ext cx="1112837" cy="336550"/>
          </a:xfrm>
          <a:prstGeom prst="rect">
            <a:avLst/>
          </a:prstGeom>
          <a:noFill/>
          <a:ln w="9525">
            <a:noFill/>
            <a:miter lim="800000"/>
            <a:headEnd/>
            <a:tailEnd/>
          </a:ln>
        </p:spPr>
        <p:txBody>
          <a:bodyPr wrap="none">
            <a:spAutoFit/>
          </a:bodyPr>
          <a:lstStyle/>
          <a:p>
            <a:r>
              <a:rPr lang="en-US" sz="1600">
                <a:solidFill>
                  <a:srgbClr val="003366"/>
                </a:solidFill>
              </a:rPr>
              <a:t>Stored in</a:t>
            </a:r>
            <a:endParaRPr lang="en-GB" sz="1600">
              <a:solidFill>
                <a:srgbClr val="003366"/>
              </a:solidFill>
            </a:endParaRPr>
          </a:p>
        </p:txBody>
      </p:sp>
      <p:sp>
        <p:nvSpPr>
          <p:cNvPr id="31" name="Text Box 28"/>
          <p:cNvSpPr txBox="1">
            <a:spLocks noChangeArrowheads="1"/>
          </p:cNvSpPr>
          <p:nvPr/>
        </p:nvSpPr>
        <p:spPr bwMode="auto">
          <a:xfrm>
            <a:off x="6769083" y="4133843"/>
            <a:ext cx="1493837" cy="581025"/>
          </a:xfrm>
          <a:prstGeom prst="rect">
            <a:avLst/>
          </a:prstGeom>
          <a:noFill/>
          <a:ln w="9525">
            <a:noFill/>
            <a:miter lim="800000"/>
            <a:headEnd/>
            <a:tailEnd/>
          </a:ln>
        </p:spPr>
        <p:txBody>
          <a:bodyPr wrap="none">
            <a:spAutoFit/>
          </a:bodyPr>
          <a:lstStyle/>
          <a:p>
            <a:r>
              <a:rPr lang="en-US" sz="1600">
                <a:solidFill>
                  <a:srgbClr val="003366"/>
                </a:solidFill>
              </a:rPr>
              <a:t>the </a:t>
            </a:r>
          </a:p>
          <a:p>
            <a:r>
              <a:rPr lang="en-US" sz="1600">
                <a:solidFill>
                  <a:srgbClr val="003366"/>
                </a:solidFill>
              </a:rPr>
              <a:t>repository of</a:t>
            </a:r>
            <a:endParaRPr lang="en-GB" sz="1600">
              <a:solidFill>
                <a:srgbClr val="003366"/>
              </a:solidFill>
            </a:endParaRPr>
          </a:p>
        </p:txBody>
      </p:sp>
      <p:sp>
        <p:nvSpPr>
          <p:cNvPr id="32" name="Line 29"/>
          <p:cNvSpPr>
            <a:spLocks noChangeShapeType="1"/>
          </p:cNvSpPr>
          <p:nvPr/>
        </p:nvSpPr>
        <p:spPr bwMode="auto">
          <a:xfrm flipV="1">
            <a:off x="6651608" y="3571868"/>
            <a:ext cx="0" cy="533400"/>
          </a:xfrm>
          <a:prstGeom prst="line">
            <a:avLst/>
          </a:prstGeom>
          <a:noFill/>
          <a:ln w="9525">
            <a:solidFill>
              <a:schemeClr val="tx1"/>
            </a:solidFill>
            <a:round/>
            <a:headEnd/>
            <a:tailEnd/>
          </a:ln>
        </p:spPr>
        <p:txBody>
          <a:bodyPr wrap="none" anchor="ctr"/>
          <a:lstStyle/>
          <a:p>
            <a:endParaRPr lang="en-GB"/>
          </a:p>
        </p:txBody>
      </p:sp>
      <p:sp>
        <p:nvSpPr>
          <p:cNvPr id="33" name="Line 30"/>
          <p:cNvSpPr>
            <a:spLocks noChangeShapeType="1"/>
          </p:cNvSpPr>
          <p:nvPr/>
        </p:nvSpPr>
        <p:spPr bwMode="auto">
          <a:xfrm>
            <a:off x="6651608" y="4105268"/>
            <a:ext cx="0" cy="609600"/>
          </a:xfrm>
          <a:prstGeom prst="line">
            <a:avLst/>
          </a:prstGeom>
          <a:noFill/>
          <a:ln w="9525">
            <a:solidFill>
              <a:schemeClr val="tx1"/>
            </a:solidFill>
            <a:prstDash val="dash"/>
            <a:round/>
            <a:headEnd/>
            <a:tailEnd/>
          </a:ln>
        </p:spPr>
        <p:txBody>
          <a:bodyPr wrap="none" anchor="ctr"/>
          <a:lstStyle/>
          <a:p>
            <a:endParaRPr lang="en-GB"/>
          </a:p>
        </p:txBody>
      </p:sp>
      <p:sp>
        <p:nvSpPr>
          <p:cNvPr id="34" name="Line 31"/>
          <p:cNvSpPr>
            <a:spLocks noChangeShapeType="1"/>
          </p:cNvSpPr>
          <p:nvPr/>
        </p:nvSpPr>
        <p:spPr bwMode="auto">
          <a:xfrm flipH="1" flipV="1">
            <a:off x="6346808" y="3571868"/>
            <a:ext cx="304800" cy="304800"/>
          </a:xfrm>
          <a:prstGeom prst="line">
            <a:avLst/>
          </a:prstGeom>
          <a:noFill/>
          <a:ln w="9525">
            <a:solidFill>
              <a:schemeClr val="tx1"/>
            </a:solidFill>
            <a:round/>
            <a:headEnd/>
            <a:tailEnd/>
          </a:ln>
        </p:spPr>
        <p:txBody>
          <a:bodyPr wrap="none" anchor="ctr"/>
          <a:lstStyle/>
          <a:p>
            <a:endParaRPr lang="en-GB"/>
          </a:p>
        </p:txBody>
      </p:sp>
      <p:sp>
        <p:nvSpPr>
          <p:cNvPr id="35" name="Line 32"/>
          <p:cNvSpPr>
            <a:spLocks noChangeShapeType="1"/>
          </p:cNvSpPr>
          <p:nvPr/>
        </p:nvSpPr>
        <p:spPr bwMode="auto">
          <a:xfrm flipH="1">
            <a:off x="6651608" y="3571868"/>
            <a:ext cx="304800" cy="304800"/>
          </a:xfrm>
          <a:prstGeom prst="line">
            <a:avLst/>
          </a:prstGeom>
          <a:noFill/>
          <a:ln w="9525">
            <a:solidFill>
              <a:schemeClr val="tx1"/>
            </a:solidFill>
            <a:round/>
            <a:headEnd/>
            <a:tailEnd/>
          </a:ln>
        </p:spPr>
        <p:txBody>
          <a:bodyPr wrap="none" anchor="ctr"/>
          <a:lstStyle/>
          <a:p>
            <a:endParaRPr lang="en-GB"/>
          </a:p>
        </p:txBody>
      </p:sp>
      <p:sp>
        <p:nvSpPr>
          <p:cNvPr id="3" name="Footer Placeholder 2">
            <a:extLst>
              <a:ext uri="{FF2B5EF4-FFF2-40B4-BE49-F238E27FC236}">
                <a16:creationId xmlns:a16="http://schemas.microsoft.com/office/drawing/2014/main" id="{0571FE00-964E-4AF7-B5AE-D87150C51286}"/>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for exercise</a:t>
            </a:r>
          </a:p>
        </p:txBody>
      </p:sp>
      <p:sp>
        <p:nvSpPr>
          <p:cNvPr id="6" name="Content Placeholder 5"/>
          <p:cNvSpPr>
            <a:spLocks noGrp="1"/>
          </p:cNvSpPr>
          <p:nvPr>
            <p:ph idx="1"/>
          </p:nvPr>
        </p:nvSpPr>
        <p:spPr>
          <a:xfrm>
            <a:off x="214282" y="1556792"/>
            <a:ext cx="8643998" cy="4680520"/>
          </a:xfrm>
        </p:spPr>
        <p:txBody>
          <a:bodyPr/>
          <a:lstStyle/>
          <a:p>
            <a:r>
              <a:rPr lang="en-GB" sz="2000" dirty="0">
                <a:latin typeface="Tahoma" pitchFamily="34" charset="0"/>
                <a:cs typeface="Tahoma" pitchFamily="34" charset="0"/>
              </a:rPr>
              <a:t>Each ORDER must be issued for one or more ITEMs</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ITEM may be bought via one or more ORDERs</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ORDER must be originated by one and only one CUSTOMER</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CUSTOMER may be the originator of one or more ORDERs</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ITEM must be stored in one and only one WAREHOUSE</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WAREHOUSE may be the repository for one or more ITEMs</a:t>
            </a:r>
          </a:p>
          <a:p>
            <a:endParaRPr lang="en-GB" dirty="0"/>
          </a:p>
        </p:txBody>
      </p:sp>
      <p:sp>
        <p:nvSpPr>
          <p:cNvPr id="3" name="Footer Placeholder 2">
            <a:extLst>
              <a:ext uri="{FF2B5EF4-FFF2-40B4-BE49-F238E27FC236}">
                <a16:creationId xmlns:a16="http://schemas.microsoft.com/office/drawing/2014/main" id="{4FA38CF2-3724-4B7B-9277-46BB25C7063B}"/>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C489-D66C-4E41-B432-F09587C00B70}"/>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0984CBA4-FABC-4633-A223-69CAA4EAE648}"/>
              </a:ext>
            </a:extLst>
          </p:cNvPr>
          <p:cNvSpPr>
            <a:spLocks noGrp="1"/>
          </p:cNvSpPr>
          <p:nvPr>
            <p:ph idx="1"/>
          </p:nvPr>
        </p:nvSpPr>
        <p:spPr>
          <a:xfrm>
            <a:off x="827584" y="1268760"/>
            <a:ext cx="8215064" cy="3960440"/>
          </a:xfrm>
        </p:spPr>
        <p:txBody>
          <a:bodyPr/>
          <a:lstStyle/>
          <a:p>
            <a:r>
              <a:rPr lang="en-GB" sz="1500" dirty="0"/>
              <a:t>ER Model in DBMS stands for an Entity-Relationship model</a:t>
            </a:r>
          </a:p>
          <a:p>
            <a:r>
              <a:rPr lang="en-GB" sz="1500" dirty="0"/>
              <a:t>The ER model is a high-level data model diagram</a:t>
            </a:r>
          </a:p>
          <a:p>
            <a:r>
              <a:rPr lang="en-GB" sz="1500" dirty="0"/>
              <a:t>ER diagrams are a visual tool which is helpful to represent the ER model</a:t>
            </a:r>
          </a:p>
          <a:p>
            <a:r>
              <a:rPr lang="en-GB" sz="1500" dirty="0"/>
              <a:t>ER diagrams in DBMS are blueprint of a database</a:t>
            </a:r>
          </a:p>
          <a:p>
            <a:r>
              <a:rPr lang="en-GB" sz="1500" dirty="0"/>
              <a:t>Entity relationship diagram DBMS displays the relationships of entity set stored in tables a database</a:t>
            </a:r>
          </a:p>
          <a:p>
            <a:r>
              <a:rPr lang="en-GB" sz="1500" dirty="0"/>
              <a:t>ER diagrams help you to define terms related to entity relationship </a:t>
            </a:r>
            <a:r>
              <a:rPr lang="en-GB" sz="1500" dirty="0" err="1"/>
              <a:t>modeling</a:t>
            </a:r>
            <a:endParaRPr lang="en-GB" sz="1500" dirty="0"/>
          </a:p>
          <a:p>
            <a:r>
              <a:rPr lang="en-GB" sz="1500" dirty="0"/>
              <a:t>ER Model in DBMS is based on three basic concepts: Entities, Attributes &amp; Relationships</a:t>
            </a:r>
          </a:p>
          <a:p>
            <a:r>
              <a:rPr lang="en-GB" sz="1500" dirty="0"/>
              <a:t>An entity can be place, person, object, event or a concept, which stores data in the database (DBMS)</a:t>
            </a:r>
          </a:p>
          <a:p>
            <a:r>
              <a:rPr lang="en-GB" sz="1500" dirty="0"/>
              <a:t>Relationship is nothing but an association among two or more entities</a:t>
            </a:r>
          </a:p>
          <a:p>
            <a:r>
              <a:rPr lang="en-GB" sz="1500" dirty="0"/>
              <a:t>A weak entity is a type of entity which doesn’t have its key attribute</a:t>
            </a:r>
          </a:p>
          <a:p>
            <a:r>
              <a:rPr lang="en-GB" sz="1500" dirty="0"/>
              <a:t>It is a single-valued property of either an entity-type or a relationship-type</a:t>
            </a:r>
          </a:p>
          <a:p>
            <a:r>
              <a:rPr lang="en-GB" sz="1500" dirty="0"/>
              <a:t>It helps you to defines the numerical attributes of the relationship between two entities or entity sets</a:t>
            </a:r>
          </a:p>
          <a:p>
            <a:r>
              <a:rPr lang="en-GB" sz="1500" dirty="0"/>
              <a:t>ER- Diagram DBMS is a visual representation of data that describe how data is related to each other</a:t>
            </a:r>
          </a:p>
          <a:p>
            <a:r>
              <a:rPr lang="en-GB" sz="1500" dirty="0"/>
              <a:t>While Drawing ER diagrams in DBMS, you need to make sure all your entities and relationships are properly labelled.</a:t>
            </a:r>
          </a:p>
        </p:txBody>
      </p:sp>
      <p:sp>
        <p:nvSpPr>
          <p:cNvPr id="4" name="Footer Placeholder 3">
            <a:extLst>
              <a:ext uri="{FF2B5EF4-FFF2-40B4-BE49-F238E27FC236}">
                <a16:creationId xmlns:a16="http://schemas.microsoft.com/office/drawing/2014/main" id="{70D19C88-DD27-415B-8C58-935D470EF4F8}"/>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4039340353"/>
      </p:ext>
    </p:extLst>
  </p:cSld>
  <p:clrMapOvr>
    <a:masterClrMapping/>
  </p:clrMapOvr>
  <p:transition spd="slow">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F965-ADFE-4F21-BB56-B7E9B9B2E6DE}"/>
              </a:ext>
            </a:extLst>
          </p:cNvPr>
          <p:cNvSpPr>
            <a:spLocks noGrp="1"/>
          </p:cNvSpPr>
          <p:nvPr>
            <p:ph type="title"/>
          </p:nvPr>
        </p:nvSpPr>
        <p:spPr>
          <a:xfrm>
            <a:off x="611560" y="3356992"/>
            <a:ext cx="7772400" cy="2448272"/>
          </a:xfrm>
        </p:spPr>
        <p:txBody>
          <a:bodyPr/>
          <a:lstStyle/>
          <a:p>
            <a:r>
              <a:rPr lang="en-GB" sz="1600" cap="none" dirty="0">
                <a:hlinkClick r:id="rId2"/>
              </a:rPr>
              <a:t>https://my.vertabelo.com/model/jrlmhme1ckplnqu8u1wjn8rqpmrrsmfa</a:t>
            </a:r>
            <a:br>
              <a:rPr lang="en-GB" sz="1800" cap="none" dirty="0"/>
            </a:br>
            <a:r>
              <a:rPr lang="en-GB" sz="1800" cap="none" dirty="0"/>
              <a:t>https://airtable.com/</a:t>
            </a:r>
            <a:br>
              <a:rPr lang="en-GB" sz="1800" cap="none" dirty="0"/>
            </a:br>
            <a:r>
              <a:rPr lang="en-GB" sz="1000" dirty="0">
                <a:hlinkClick r:id="rId3"/>
              </a:rPr>
              <a:t>Data </a:t>
            </a:r>
            <a:r>
              <a:rPr lang="en-GB" sz="1000" dirty="0" err="1">
                <a:hlinkClick r:id="rId3"/>
              </a:rPr>
              <a:t>Modeling</a:t>
            </a:r>
            <a:r>
              <a:rPr lang="en-GB" sz="1000" dirty="0">
                <a:hlinkClick r:id="rId3"/>
              </a:rPr>
              <a:t> 101 (agiledata.org)</a:t>
            </a:r>
            <a:br>
              <a:rPr lang="en-GB" sz="1800" cap="none" dirty="0"/>
            </a:br>
            <a:br>
              <a:rPr lang="en-GB" sz="1800" cap="none" dirty="0"/>
            </a:br>
            <a:r>
              <a:rPr lang="en-GB" sz="1600" cap="none" dirty="0"/>
              <a:t>Tools: </a:t>
            </a:r>
            <a:br>
              <a:rPr lang="en-GB" sz="1600" cap="none" dirty="0"/>
            </a:br>
            <a:r>
              <a:rPr lang="en-GB" sz="1600" cap="none" dirty="0">
                <a:hlinkClick r:id="rId4"/>
              </a:rPr>
              <a:t>https://support.microsoft.com/en-us/office/create-a-diagram-with-chen-s-database-notation-75d28eff-2509-4faf-8cd9-3eda5fb4327b</a:t>
            </a:r>
            <a:br>
              <a:rPr lang="en-GB" sz="1600" cap="none" dirty="0"/>
            </a:br>
            <a:r>
              <a:rPr lang="en-GB" sz="1600" cap="none" dirty="0">
                <a:hlinkClick r:id="rId5"/>
              </a:rPr>
              <a:t>https://app.gleek.io/diagrams/8VW-K2szoI6tsTn6gMMryQ</a:t>
            </a:r>
            <a:br>
              <a:rPr lang="en-GB" sz="1800" cap="none" dirty="0"/>
            </a:br>
            <a:br>
              <a:rPr lang="en-GB" dirty="0"/>
            </a:br>
            <a:br>
              <a:rPr lang="en-GB" dirty="0"/>
            </a:br>
            <a:endParaRPr lang="en-GB" dirty="0"/>
          </a:p>
        </p:txBody>
      </p:sp>
      <p:sp>
        <p:nvSpPr>
          <p:cNvPr id="3" name="Text Placeholder 2">
            <a:extLst>
              <a:ext uri="{FF2B5EF4-FFF2-40B4-BE49-F238E27FC236}">
                <a16:creationId xmlns:a16="http://schemas.microsoft.com/office/drawing/2014/main" id="{1B4098A8-6FDF-4609-A75B-C35713ABCDE1}"/>
              </a:ext>
            </a:extLst>
          </p:cNvPr>
          <p:cNvSpPr>
            <a:spLocks noGrp="1"/>
          </p:cNvSpPr>
          <p:nvPr>
            <p:ph type="body" idx="1"/>
          </p:nvPr>
        </p:nvSpPr>
        <p:spPr>
          <a:xfrm>
            <a:off x="685800" y="1556792"/>
            <a:ext cx="7772400" cy="1584176"/>
          </a:xfrm>
        </p:spPr>
        <p:txBody>
          <a:bodyPr/>
          <a:lstStyle/>
          <a:p>
            <a:r>
              <a:rPr lang="en-GB" dirty="0"/>
              <a:t>References:</a:t>
            </a:r>
          </a:p>
          <a:p>
            <a:pPr marL="0" indent="0">
              <a:buNone/>
            </a:pPr>
            <a:r>
              <a:rPr lang="en-GB" sz="1600" dirty="0">
                <a:hlinkClick r:id="rId6"/>
              </a:rPr>
              <a:t>What is Data Modelling? Types (Conceptual, Logical, Physical) (guru99.com)</a:t>
            </a:r>
            <a:endParaRPr lang="en-GB" sz="2400" dirty="0"/>
          </a:p>
          <a:p>
            <a:pPr marL="0" indent="0">
              <a:buNone/>
            </a:pPr>
            <a:r>
              <a:rPr lang="en-GB" sz="2000" dirty="0">
                <a:hlinkClick r:id="rId7"/>
              </a:rPr>
              <a:t>https://www.tutorialspoint.com/dbms/er_model_basic_concepts.htm</a:t>
            </a:r>
            <a:endParaRPr lang="en-GB" sz="2400" dirty="0"/>
          </a:p>
          <a:p>
            <a:pPr marL="0" indent="0">
              <a:buNone/>
            </a:pPr>
            <a:r>
              <a:rPr lang="en-GB" sz="2000" dirty="0">
                <a:hlinkClick r:id="rId8"/>
              </a:rPr>
              <a:t>https://www.visual-paradigm.com/solution/free-erd-tool/</a:t>
            </a:r>
            <a:endParaRPr lang="en-GB" dirty="0"/>
          </a:p>
          <a:p>
            <a:r>
              <a:rPr lang="en-GB" dirty="0">
                <a:hlinkClick r:id="rId9"/>
              </a:rPr>
              <a:t>https://www.guru99.com/er-diagram-tutorial-dbms.html#12</a:t>
            </a:r>
            <a:endParaRPr lang="en-GB" dirty="0"/>
          </a:p>
        </p:txBody>
      </p:sp>
    </p:spTree>
    <p:extLst>
      <p:ext uri="{BB962C8B-B14F-4D97-AF65-F5344CB8AC3E}">
        <p14:creationId xmlns:p14="http://schemas.microsoft.com/office/powerpoint/2010/main" val="1310067772"/>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A0B-8014-17E9-7988-B0CCA86BFDA7}"/>
              </a:ext>
            </a:extLst>
          </p:cNvPr>
          <p:cNvSpPr>
            <a:spLocks noGrp="1"/>
          </p:cNvSpPr>
          <p:nvPr>
            <p:ph type="title"/>
          </p:nvPr>
        </p:nvSpPr>
        <p:spPr/>
        <p:txBody>
          <a:bodyPr/>
          <a:lstStyle/>
          <a:p>
            <a:r>
              <a:rPr lang="en-GB" dirty="0"/>
              <a:t>Why use Data Model?</a:t>
            </a:r>
          </a:p>
        </p:txBody>
      </p:sp>
      <p:sp>
        <p:nvSpPr>
          <p:cNvPr id="3" name="Content Placeholder 2">
            <a:extLst>
              <a:ext uri="{FF2B5EF4-FFF2-40B4-BE49-F238E27FC236}">
                <a16:creationId xmlns:a16="http://schemas.microsoft.com/office/drawing/2014/main" id="{8DA0F9A1-EB5B-4E16-E40C-75D6463E6071}"/>
              </a:ext>
            </a:extLst>
          </p:cNvPr>
          <p:cNvSpPr>
            <a:spLocks noGrp="1"/>
          </p:cNvSpPr>
          <p:nvPr>
            <p:ph idx="1"/>
          </p:nvPr>
        </p:nvSpPr>
        <p:spPr>
          <a:xfrm>
            <a:off x="471848" y="1467644"/>
            <a:ext cx="8492640" cy="4680520"/>
          </a:xfrm>
        </p:spPr>
        <p:txBody>
          <a:bodyPr/>
          <a:lstStyle/>
          <a:p>
            <a:r>
              <a:rPr lang="en-GB" b="1" dirty="0"/>
              <a:t>Accurate presentation: </a:t>
            </a:r>
            <a:r>
              <a:rPr lang="en-GB" dirty="0"/>
              <a:t>Ensures that all data objects required by the data system are accurately represented. Omission of data will lead to creation of faulty reports and produce incorrect results.</a:t>
            </a:r>
          </a:p>
          <a:p>
            <a:r>
              <a:rPr lang="en-GB" b="1" dirty="0"/>
              <a:t>Helps in a database design: </a:t>
            </a:r>
            <a:r>
              <a:rPr lang="en-GB" dirty="0"/>
              <a:t>A data model helps a database design at the conceptual, physical and logical levels.</a:t>
            </a:r>
          </a:p>
          <a:p>
            <a:r>
              <a:rPr lang="en-GB" b="1" dirty="0"/>
              <a:t>Helps select appropriate database types. </a:t>
            </a:r>
            <a:r>
              <a:rPr lang="en-GB" dirty="0"/>
              <a:t>It provides a clear picture of the base data and can be used by database developers to select and create a physical database (centre).</a:t>
            </a:r>
          </a:p>
          <a:p>
            <a:r>
              <a:rPr lang="en-GB" b="1" dirty="0"/>
              <a:t>Reduce data system maintenance cost</a:t>
            </a:r>
            <a:r>
              <a:rPr lang="en-GB" dirty="0"/>
              <a:t>. The initial creation of data model is time consuming, in the long run, it makes your IT infrastructure upgrade and maintenance cheaper and faster.</a:t>
            </a:r>
          </a:p>
        </p:txBody>
      </p:sp>
      <p:sp>
        <p:nvSpPr>
          <p:cNvPr id="4" name="Footer Placeholder 3">
            <a:extLst>
              <a:ext uri="{FF2B5EF4-FFF2-40B4-BE49-F238E27FC236}">
                <a16:creationId xmlns:a16="http://schemas.microsoft.com/office/drawing/2014/main" id="{B1C63BE9-E125-ED54-E29B-09CB0911E0B3}"/>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810747091"/>
      </p:ext>
    </p:extLst>
  </p:cSld>
  <p:clrMapOvr>
    <a:masterClrMapping/>
  </p:clrMapOvr>
  <p:transition spd="slow">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Lecture</a:t>
            </a:r>
          </a:p>
        </p:txBody>
      </p:sp>
      <p:sp>
        <p:nvSpPr>
          <p:cNvPr id="7" name="Text Box 14"/>
          <p:cNvSpPr txBox="1">
            <a:spLocks noChangeArrowheads="1"/>
          </p:cNvSpPr>
          <p:nvPr/>
        </p:nvSpPr>
        <p:spPr bwMode="auto">
          <a:xfrm>
            <a:off x="2305041" y="4632313"/>
            <a:ext cx="2124075" cy="368300"/>
          </a:xfrm>
          <a:prstGeom prst="rect">
            <a:avLst/>
          </a:prstGeom>
          <a:noFill/>
          <a:ln w="9525">
            <a:noFill/>
            <a:miter lim="800000"/>
            <a:headEnd/>
            <a:tailEnd/>
          </a:ln>
        </p:spPr>
        <p:txBody>
          <a:bodyPr wrap="none">
            <a:spAutoFit/>
          </a:bodyPr>
          <a:lstStyle/>
          <a:p>
            <a:r>
              <a:rPr lang="en-US" sz="1800" dirty="0">
                <a:solidFill>
                  <a:srgbClr val="003366"/>
                </a:solidFill>
              </a:rPr>
              <a:t>Table Definitions</a:t>
            </a:r>
            <a:endParaRPr lang="en-GB" sz="1800" dirty="0">
              <a:solidFill>
                <a:srgbClr val="003366"/>
              </a:solidFill>
            </a:endParaRPr>
          </a:p>
        </p:txBody>
      </p:sp>
      <p:sp>
        <p:nvSpPr>
          <p:cNvPr id="8" name="Text Box 17"/>
          <p:cNvSpPr txBox="1">
            <a:spLocks noChangeArrowheads="1"/>
          </p:cNvSpPr>
          <p:nvPr/>
        </p:nvSpPr>
        <p:spPr bwMode="auto">
          <a:xfrm>
            <a:off x="3214678" y="1714488"/>
            <a:ext cx="2925763" cy="6429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Requirements collection and analysis</a:t>
            </a:r>
            <a:endParaRPr lang="en-GB" sz="1000" b="0" dirty="0">
              <a:latin typeface="Times New Roman" pitchFamily="18" charset="0"/>
            </a:endParaRPr>
          </a:p>
        </p:txBody>
      </p:sp>
      <p:sp>
        <p:nvSpPr>
          <p:cNvPr id="9" name="Text Box 18"/>
          <p:cNvSpPr txBox="1">
            <a:spLocks noChangeArrowheads="1"/>
          </p:cNvSpPr>
          <p:nvPr/>
        </p:nvSpPr>
        <p:spPr bwMode="auto">
          <a:xfrm>
            <a:off x="2143116" y="2857488"/>
            <a:ext cx="2500312" cy="7826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Develop  Conceptual Data Model</a:t>
            </a:r>
            <a:endParaRPr lang="en-GB" sz="1000" b="0" dirty="0">
              <a:latin typeface="Times New Roman" pitchFamily="18" charset="0"/>
            </a:endParaRPr>
          </a:p>
        </p:txBody>
      </p:sp>
      <p:sp>
        <p:nvSpPr>
          <p:cNvPr id="10" name="Text Box 19"/>
          <p:cNvSpPr txBox="1">
            <a:spLocks noChangeArrowheads="1"/>
          </p:cNvSpPr>
          <p:nvPr/>
        </p:nvSpPr>
        <p:spPr bwMode="auto">
          <a:xfrm>
            <a:off x="4857752" y="2857496"/>
            <a:ext cx="2571750" cy="785812"/>
          </a:xfrm>
          <a:prstGeom prst="rect">
            <a:avLst/>
          </a:prstGeom>
          <a:solidFill>
            <a:schemeClr val="accent1">
              <a:lumMod val="75000"/>
              <a:alpha val="50000"/>
            </a:schemeClr>
          </a:solidFill>
          <a:ln w="9525">
            <a:solidFill>
              <a:srgbClr val="000000"/>
            </a:solidFill>
            <a:miter lim="800000"/>
            <a:headEnd/>
            <a:tailEnd/>
          </a:ln>
        </p:spPr>
        <p:txBody>
          <a:bodyPr/>
          <a:lstStyle/>
          <a:p>
            <a:r>
              <a:rPr lang="en-GB" sz="1800" b="0" dirty="0">
                <a:latin typeface="Arial" pitchFamily="34" charset="0"/>
              </a:rPr>
              <a:t>Develop Logical Data Model &amp; Normalisation</a:t>
            </a:r>
            <a:endParaRPr lang="en-GB" sz="1000" b="0" dirty="0">
              <a:latin typeface="Times New Roman" pitchFamily="18" charset="0"/>
            </a:endParaRPr>
          </a:p>
        </p:txBody>
      </p:sp>
      <p:sp>
        <p:nvSpPr>
          <p:cNvPr id="11" name="Text Box 20"/>
          <p:cNvSpPr txBox="1">
            <a:spLocks noChangeArrowheads="1"/>
          </p:cNvSpPr>
          <p:nvPr/>
        </p:nvSpPr>
        <p:spPr bwMode="auto">
          <a:xfrm>
            <a:off x="3557578" y="4125900"/>
            <a:ext cx="2690813" cy="434975"/>
          </a:xfrm>
          <a:prstGeom prst="rect">
            <a:avLst/>
          </a:prstGeom>
          <a:solidFill>
            <a:schemeClr val="folHlink">
              <a:alpha val="50195"/>
            </a:schemeClr>
          </a:solidFill>
          <a:ln w="9525">
            <a:solidFill>
              <a:srgbClr val="000000"/>
            </a:solidFill>
            <a:miter lim="800000"/>
            <a:headEnd/>
            <a:tailEnd/>
          </a:ln>
        </p:spPr>
        <p:txBody>
          <a:bodyPr/>
          <a:lstStyle/>
          <a:p>
            <a:r>
              <a:rPr lang="en-GB" sz="1800" b="0">
                <a:latin typeface="Arial" pitchFamily="34" charset="0"/>
                <a:cs typeface="Arial" pitchFamily="34" charset="0"/>
              </a:rPr>
              <a:t>ERM Database Design</a:t>
            </a:r>
          </a:p>
        </p:txBody>
      </p:sp>
      <p:sp>
        <p:nvSpPr>
          <p:cNvPr id="12" name="Text Box 21"/>
          <p:cNvSpPr txBox="1">
            <a:spLocks noChangeArrowheads="1"/>
          </p:cNvSpPr>
          <p:nvPr/>
        </p:nvSpPr>
        <p:spPr bwMode="auto">
          <a:xfrm>
            <a:off x="3557578" y="5049825"/>
            <a:ext cx="2211388" cy="436563"/>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Physical Design</a:t>
            </a:r>
            <a:endParaRPr lang="en-GB" sz="1000" b="0">
              <a:latin typeface="Times New Roman" pitchFamily="18" charset="0"/>
            </a:endParaRPr>
          </a:p>
        </p:txBody>
      </p:sp>
      <p:sp>
        <p:nvSpPr>
          <p:cNvPr id="13" name="Text Box 22"/>
          <p:cNvSpPr txBox="1">
            <a:spLocks noChangeArrowheads="1"/>
          </p:cNvSpPr>
          <p:nvPr/>
        </p:nvSpPr>
        <p:spPr bwMode="auto">
          <a:xfrm>
            <a:off x="3557578" y="5922950"/>
            <a:ext cx="2211388" cy="434975"/>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Build Database</a:t>
            </a:r>
            <a:endParaRPr lang="en-GB" sz="1000" b="0">
              <a:latin typeface="Times New Roman" pitchFamily="18" charset="0"/>
            </a:endParaRPr>
          </a:p>
        </p:txBody>
      </p:sp>
      <p:sp>
        <p:nvSpPr>
          <p:cNvPr id="14" name="Line 27"/>
          <p:cNvSpPr>
            <a:spLocks noChangeShapeType="1"/>
          </p:cNvSpPr>
          <p:nvPr/>
        </p:nvSpPr>
        <p:spPr bwMode="auto">
          <a:xfrm flipH="1">
            <a:off x="4643428" y="2357425"/>
            <a:ext cx="0" cy="214313"/>
          </a:xfrm>
          <a:prstGeom prst="line">
            <a:avLst/>
          </a:prstGeom>
          <a:noFill/>
          <a:ln w="9525">
            <a:solidFill>
              <a:srgbClr val="000000"/>
            </a:solidFill>
            <a:round/>
            <a:headEnd/>
            <a:tailEnd/>
          </a:ln>
        </p:spPr>
        <p:txBody>
          <a:bodyPr/>
          <a:lstStyle/>
          <a:p>
            <a:endParaRPr lang="en-GB"/>
          </a:p>
        </p:txBody>
      </p:sp>
      <p:sp>
        <p:nvSpPr>
          <p:cNvPr id="15" name="Line 28"/>
          <p:cNvSpPr>
            <a:spLocks noChangeShapeType="1"/>
          </p:cNvSpPr>
          <p:nvPr/>
        </p:nvSpPr>
        <p:spPr bwMode="auto">
          <a:xfrm>
            <a:off x="4500553" y="2571738"/>
            <a:ext cx="1714500" cy="0"/>
          </a:xfrm>
          <a:prstGeom prst="line">
            <a:avLst/>
          </a:prstGeom>
          <a:noFill/>
          <a:ln w="9525">
            <a:solidFill>
              <a:srgbClr val="000000"/>
            </a:solidFill>
            <a:round/>
            <a:headEnd/>
            <a:tailEnd/>
          </a:ln>
        </p:spPr>
        <p:txBody>
          <a:bodyPr/>
          <a:lstStyle/>
          <a:p>
            <a:endParaRPr lang="en-GB"/>
          </a:p>
        </p:txBody>
      </p:sp>
      <p:sp>
        <p:nvSpPr>
          <p:cNvPr id="16" name="Line 29"/>
          <p:cNvSpPr>
            <a:spLocks noChangeShapeType="1"/>
          </p:cNvSpPr>
          <p:nvPr/>
        </p:nvSpPr>
        <p:spPr bwMode="auto">
          <a:xfrm flipH="1">
            <a:off x="3428991" y="2571738"/>
            <a:ext cx="1071562" cy="0"/>
          </a:xfrm>
          <a:prstGeom prst="line">
            <a:avLst/>
          </a:prstGeom>
          <a:noFill/>
          <a:ln w="9525">
            <a:solidFill>
              <a:srgbClr val="000000"/>
            </a:solidFill>
            <a:round/>
            <a:headEnd/>
            <a:tailEnd/>
          </a:ln>
        </p:spPr>
        <p:txBody>
          <a:bodyPr/>
          <a:lstStyle/>
          <a:p>
            <a:endParaRPr lang="en-GB"/>
          </a:p>
        </p:txBody>
      </p:sp>
      <p:sp>
        <p:nvSpPr>
          <p:cNvPr id="17" name="Line 30"/>
          <p:cNvSpPr>
            <a:spLocks noChangeShapeType="1"/>
          </p:cNvSpPr>
          <p:nvPr/>
        </p:nvSpPr>
        <p:spPr bwMode="auto">
          <a:xfrm>
            <a:off x="3428991" y="2571738"/>
            <a:ext cx="0" cy="258762"/>
          </a:xfrm>
          <a:prstGeom prst="line">
            <a:avLst/>
          </a:prstGeom>
          <a:noFill/>
          <a:ln w="9525">
            <a:solidFill>
              <a:srgbClr val="000000"/>
            </a:solidFill>
            <a:round/>
            <a:headEnd/>
            <a:tailEnd type="triangle" w="med" len="med"/>
          </a:ln>
        </p:spPr>
        <p:txBody>
          <a:bodyPr/>
          <a:lstStyle/>
          <a:p>
            <a:endParaRPr lang="en-GB"/>
          </a:p>
        </p:txBody>
      </p:sp>
      <p:sp>
        <p:nvSpPr>
          <p:cNvPr id="18" name="Line 31"/>
          <p:cNvSpPr>
            <a:spLocks noChangeShapeType="1"/>
          </p:cNvSpPr>
          <p:nvPr/>
        </p:nvSpPr>
        <p:spPr bwMode="auto">
          <a:xfrm>
            <a:off x="6215053" y="2571738"/>
            <a:ext cx="0" cy="258762"/>
          </a:xfrm>
          <a:prstGeom prst="line">
            <a:avLst/>
          </a:prstGeom>
          <a:noFill/>
          <a:ln w="9525">
            <a:solidFill>
              <a:srgbClr val="000000"/>
            </a:solidFill>
            <a:round/>
            <a:headEnd/>
            <a:tailEnd type="triangle" w="med" len="med"/>
          </a:ln>
        </p:spPr>
        <p:txBody>
          <a:bodyPr/>
          <a:lstStyle/>
          <a:p>
            <a:endParaRPr lang="en-GB"/>
          </a:p>
        </p:txBody>
      </p:sp>
      <p:sp>
        <p:nvSpPr>
          <p:cNvPr id="19" name="Line 32"/>
          <p:cNvSpPr>
            <a:spLocks noChangeShapeType="1"/>
          </p:cNvSpPr>
          <p:nvPr/>
        </p:nvSpPr>
        <p:spPr bwMode="auto">
          <a:xfrm>
            <a:off x="4489441" y="3852850"/>
            <a:ext cx="1647825" cy="0"/>
          </a:xfrm>
          <a:prstGeom prst="line">
            <a:avLst/>
          </a:prstGeom>
          <a:noFill/>
          <a:ln w="9525">
            <a:solidFill>
              <a:srgbClr val="000000"/>
            </a:solidFill>
            <a:round/>
            <a:headEnd type="triangle" w="med" len="med"/>
            <a:tailEnd/>
          </a:ln>
        </p:spPr>
        <p:txBody>
          <a:bodyPr/>
          <a:lstStyle/>
          <a:p>
            <a:endParaRPr lang="en-GB"/>
          </a:p>
        </p:txBody>
      </p:sp>
      <p:sp>
        <p:nvSpPr>
          <p:cNvPr id="20" name="Line 33"/>
          <p:cNvSpPr>
            <a:spLocks noChangeShapeType="1"/>
          </p:cNvSpPr>
          <p:nvPr/>
        </p:nvSpPr>
        <p:spPr bwMode="auto">
          <a:xfrm flipH="1">
            <a:off x="3362316" y="3852850"/>
            <a:ext cx="1127125" cy="0"/>
          </a:xfrm>
          <a:prstGeom prst="line">
            <a:avLst/>
          </a:prstGeom>
          <a:noFill/>
          <a:ln w="9525">
            <a:solidFill>
              <a:srgbClr val="000000"/>
            </a:solidFill>
            <a:round/>
            <a:headEnd/>
            <a:tailEnd type="triangle" w="med" len="med"/>
          </a:ln>
        </p:spPr>
        <p:txBody>
          <a:bodyPr/>
          <a:lstStyle/>
          <a:p>
            <a:endParaRPr lang="en-GB"/>
          </a:p>
        </p:txBody>
      </p:sp>
      <p:sp>
        <p:nvSpPr>
          <p:cNvPr id="21" name="Line 34"/>
          <p:cNvSpPr>
            <a:spLocks noChangeShapeType="1"/>
          </p:cNvSpPr>
          <p:nvPr/>
        </p:nvSpPr>
        <p:spPr bwMode="auto">
          <a:xfrm>
            <a:off x="3362316" y="3681400"/>
            <a:ext cx="0" cy="171450"/>
          </a:xfrm>
          <a:prstGeom prst="line">
            <a:avLst/>
          </a:prstGeom>
          <a:noFill/>
          <a:ln w="9525">
            <a:solidFill>
              <a:srgbClr val="000000"/>
            </a:solidFill>
            <a:round/>
            <a:headEnd/>
            <a:tailEnd/>
          </a:ln>
        </p:spPr>
        <p:txBody>
          <a:bodyPr/>
          <a:lstStyle/>
          <a:p>
            <a:endParaRPr lang="en-GB"/>
          </a:p>
        </p:txBody>
      </p:sp>
      <p:sp>
        <p:nvSpPr>
          <p:cNvPr id="22" name="Line 35"/>
          <p:cNvSpPr>
            <a:spLocks noChangeShapeType="1"/>
          </p:cNvSpPr>
          <p:nvPr/>
        </p:nvSpPr>
        <p:spPr bwMode="auto">
          <a:xfrm>
            <a:off x="6137266" y="3681400"/>
            <a:ext cx="0" cy="171450"/>
          </a:xfrm>
          <a:prstGeom prst="line">
            <a:avLst/>
          </a:prstGeom>
          <a:noFill/>
          <a:ln w="9525">
            <a:solidFill>
              <a:srgbClr val="000000"/>
            </a:solidFill>
            <a:round/>
            <a:headEnd/>
            <a:tailEnd type="triangle" w="med" len="med"/>
          </a:ln>
        </p:spPr>
        <p:txBody>
          <a:bodyPr/>
          <a:lstStyle/>
          <a:p>
            <a:endParaRPr lang="en-GB"/>
          </a:p>
        </p:txBody>
      </p:sp>
      <p:sp>
        <p:nvSpPr>
          <p:cNvPr id="23" name="Line 36"/>
          <p:cNvSpPr>
            <a:spLocks noChangeShapeType="1"/>
          </p:cNvSpPr>
          <p:nvPr/>
        </p:nvSpPr>
        <p:spPr bwMode="auto">
          <a:xfrm>
            <a:off x="4662478" y="3852850"/>
            <a:ext cx="0" cy="258763"/>
          </a:xfrm>
          <a:prstGeom prst="line">
            <a:avLst/>
          </a:prstGeom>
          <a:noFill/>
          <a:ln w="9525">
            <a:solidFill>
              <a:srgbClr val="000000"/>
            </a:solidFill>
            <a:round/>
            <a:headEnd/>
            <a:tailEnd type="triangle" w="med" len="med"/>
          </a:ln>
        </p:spPr>
        <p:txBody>
          <a:bodyPr/>
          <a:lstStyle/>
          <a:p>
            <a:endParaRPr lang="en-GB"/>
          </a:p>
        </p:txBody>
      </p:sp>
      <p:sp>
        <p:nvSpPr>
          <p:cNvPr id="24" name="Line 37"/>
          <p:cNvSpPr>
            <a:spLocks noChangeShapeType="1"/>
          </p:cNvSpPr>
          <p:nvPr/>
        </p:nvSpPr>
        <p:spPr bwMode="auto">
          <a:xfrm>
            <a:off x="4657716" y="4560875"/>
            <a:ext cx="4762" cy="465138"/>
          </a:xfrm>
          <a:prstGeom prst="line">
            <a:avLst/>
          </a:prstGeom>
          <a:noFill/>
          <a:ln w="9525">
            <a:solidFill>
              <a:srgbClr val="000000"/>
            </a:solidFill>
            <a:round/>
            <a:headEnd/>
            <a:tailEnd type="triangle" w="med" len="med"/>
          </a:ln>
        </p:spPr>
        <p:txBody>
          <a:bodyPr/>
          <a:lstStyle/>
          <a:p>
            <a:endParaRPr lang="en-GB"/>
          </a:p>
        </p:txBody>
      </p:sp>
      <p:sp>
        <p:nvSpPr>
          <p:cNvPr id="25" name="Line 38"/>
          <p:cNvSpPr>
            <a:spLocks noChangeShapeType="1"/>
          </p:cNvSpPr>
          <p:nvPr/>
        </p:nvSpPr>
        <p:spPr bwMode="auto">
          <a:xfrm>
            <a:off x="4662478" y="5456225"/>
            <a:ext cx="0" cy="428625"/>
          </a:xfrm>
          <a:prstGeom prst="line">
            <a:avLst/>
          </a:prstGeom>
          <a:noFill/>
          <a:ln w="9525">
            <a:solidFill>
              <a:srgbClr val="000000"/>
            </a:solidFill>
            <a:round/>
            <a:headEnd/>
            <a:tailEnd type="triangle" w="med" len="med"/>
          </a:ln>
        </p:spPr>
        <p:txBody>
          <a:bodyPr/>
          <a:lstStyle/>
          <a:p>
            <a:endParaRPr lang="en-GB"/>
          </a:p>
        </p:txBody>
      </p:sp>
      <p:sp>
        <p:nvSpPr>
          <p:cNvPr id="3" name="Footer Placeholder 2">
            <a:extLst>
              <a:ext uri="{FF2B5EF4-FFF2-40B4-BE49-F238E27FC236}">
                <a16:creationId xmlns:a16="http://schemas.microsoft.com/office/drawing/2014/main" id="{82320548-8EBA-4CD1-A9A9-FB6279B47D91}"/>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96D0-BD18-4000-DD19-DB449F97AE9C}"/>
              </a:ext>
            </a:extLst>
          </p:cNvPr>
          <p:cNvSpPr>
            <a:spLocks noGrp="1"/>
          </p:cNvSpPr>
          <p:nvPr>
            <p:ph type="title"/>
          </p:nvPr>
        </p:nvSpPr>
        <p:spPr/>
        <p:txBody>
          <a:bodyPr/>
          <a:lstStyle/>
          <a:p>
            <a:r>
              <a:rPr lang="en-GB" dirty="0"/>
              <a:t>Process of Data modelling</a:t>
            </a:r>
          </a:p>
        </p:txBody>
      </p:sp>
      <p:pic>
        <p:nvPicPr>
          <p:cNvPr id="5" name="Content Placeholder 4">
            <a:extLst>
              <a:ext uri="{FF2B5EF4-FFF2-40B4-BE49-F238E27FC236}">
                <a16:creationId xmlns:a16="http://schemas.microsoft.com/office/drawing/2014/main" id="{B8CC50D7-D658-A408-47D3-A2DDF48A0F26}"/>
              </a:ext>
            </a:extLst>
          </p:cNvPr>
          <p:cNvPicPr>
            <a:picLocks noGrp="1" noChangeAspect="1"/>
          </p:cNvPicPr>
          <p:nvPr>
            <p:ph idx="1"/>
          </p:nvPr>
        </p:nvPicPr>
        <p:blipFill>
          <a:blip r:embed="rId3"/>
          <a:stretch>
            <a:fillRect/>
          </a:stretch>
        </p:blipFill>
        <p:spPr>
          <a:xfrm>
            <a:off x="1638947" y="1557362"/>
            <a:ext cx="6371406" cy="4679950"/>
          </a:xfrm>
          <a:prstGeom prst="rect">
            <a:avLst/>
          </a:prstGeom>
        </p:spPr>
      </p:pic>
      <p:sp>
        <p:nvSpPr>
          <p:cNvPr id="4" name="Footer Placeholder 3">
            <a:extLst>
              <a:ext uri="{FF2B5EF4-FFF2-40B4-BE49-F238E27FC236}">
                <a16:creationId xmlns:a16="http://schemas.microsoft.com/office/drawing/2014/main" id="{D24EE0EF-72A2-7B46-91FC-7A0C45C0E479}"/>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496944111"/>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C1E2-A5B1-0128-E79B-B5DB314E823C}"/>
              </a:ext>
            </a:extLst>
          </p:cNvPr>
          <p:cNvSpPr>
            <a:spLocks noGrp="1"/>
          </p:cNvSpPr>
          <p:nvPr>
            <p:ph type="title"/>
          </p:nvPr>
        </p:nvSpPr>
        <p:spPr/>
        <p:txBody>
          <a:bodyPr/>
          <a:lstStyle/>
          <a:p>
            <a:r>
              <a:rPr lang="en-GB" dirty="0"/>
              <a:t>Types of Data Models</a:t>
            </a:r>
          </a:p>
        </p:txBody>
      </p:sp>
      <p:sp>
        <p:nvSpPr>
          <p:cNvPr id="3" name="Content Placeholder 2">
            <a:extLst>
              <a:ext uri="{FF2B5EF4-FFF2-40B4-BE49-F238E27FC236}">
                <a16:creationId xmlns:a16="http://schemas.microsoft.com/office/drawing/2014/main" id="{DC13BDDE-921D-97F1-1493-7CCE0740763D}"/>
              </a:ext>
            </a:extLst>
          </p:cNvPr>
          <p:cNvSpPr>
            <a:spLocks noGrp="1"/>
          </p:cNvSpPr>
          <p:nvPr>
            <p:ph idx="1"/>
          </p:nvPr>
        </p:nvSpPr>
        <p:spPr>
          <a:xfrm>
            <a:off x="506291" y="1467644"/>
            <a:ext cx="8143056" cy="4680520"/>
          </a:xfrm>
        </p:spPr>
        <p:txBody>
          <a:bodyPr/>
          <a:lstStyle/>
          <a:p>
            <a:pPr marL="0" indent="0">
              <a:buNone/>
            </a:pPr>
            <a:r>
              <a:rPr lang="en-GB" dirty="0"/>
              <a:t>There are mainly three different types of data models: conceptual data models, logical data models, and physical data models, and each one has a specific purpose.</a:t>
            </a:r>
          </a:p>
          <a:p>
            <a:pPr algn="l">
              <a:buFont typeface="+mj-lt"/>
              <a:buAutoNum type="arabicPeriod"/>
            </a:pPr>
            <a:r>
              <a:rPr lang="en-GB" sz="2000" b="1" i="0" dirty="0">
                <a:solidFill>
                  <a:srgbClr val="002060"/>
                </a:solidFill>
                <a:effectLst/>
                <a:latin typeface="Source Sans Pro" panose="020B0503030403020204" pitchFamily="34" charset="0"/>
              </a:rPr>
              <a:t>Conceptual Data Model:</a:t>
            </a:r>
            <a:r>
              <a:rPr lang="en-GB" sz="2000" b="0" i="0" dirty="0">
                <a:solidFill>
                  <a:srgbClr val="002060"/>
                </a:solidFill>
                <a:effectLst/>
                <a:latin typeface="Source Sans Pro" panose="020B0503030403020204" pitchFamily="34" charset="0"/>
              </a:rPr>
              <a:t> This Data Model defines </a:t>
            </a:r>
            <a:r>
              <a:rPr lang="en-GB" sz="2000" b="1" i="0" dirty="0">
                <a:solidFill>
                  <a:srgbClr val="002060"/>
                </a:solidFill>
                <a:effectLst/>
                <a:latin typeface="Source Sans Pro" panose="020B0503030403020204" pitchFamily="34" charset="0"/>
              </a:rPr>
              <a:t>WHAT</a:t>
            </a:r>
            <a:r>
              <a:rPr lang="en-GB" sz="2000" b="0" i="0" dirty="0">
                <a:solidFill>
                  <a:srgbClr val="002060"/>
                </a:solidFill>
                <a:effectLst/>
                <a:latin typeface="Source Sans Pro" panose="020B0503030403020204" pitchFamily="34" charset="0"/>
              </a:rPr>
              <a:t> the system contains. This model is typically created by Business stakeholders and Data Architects. The purpose is to organize, scope and define business concepts and rules.</a:t>
            </a:r>
          </a:p>
          <a:p>
            <a:pPr algn="l">
              <a:buFont typeface="+mj-lt"/>
              <a:buAutoNum type="arabicPeriod"/>
            </a:pPr>
            <a:r>
              <a:rPr lang="en-GB" sz="2000" b="1" i="0" dirty="0">
                <a:solidFill>
                  <a:srgbClr val="002060"/>
                </a:solidFill>
                <a:effectLst/>
                <a:latin typeface="Source Sans Pro" panose="020B0503030403020204" pitchFamily="34" charset="0"/>
              </a:rPr>
              <a:t>Logical Data Model:</a:t>
            </a:r>
            <a:r>
              <a:rPr lang="en-GB" sz="2000" b="0" i="0" dirty="0">
                <a:solidFill>
                  <a:srgbClr val="002060"/>
                </a:solidFill>
                <a:effectLst/>
                <a:latin typeface="Source Sans Pro" panose="020B0503030403020204" pitchFamily="34" charset="0"/>
              </a:rPr>
              <a:t> Defines </a:t>
            </a:r>
            <a:r>
              <a:rPr lang="en-GB" sz="2000" b="1" i="0" dirty="0">
                <a:solidFill>
                  <a:srgbClr val="002060"/>
                </a:solidFill>
                <a:effectLst/>
                <a:latin typeface="Source Sans Pro" panose="020B0503030403020204" pitchFamily="34" charset="0"/>
              </a:rPr>
              <a:t>HOW</a:t>
            </a:r>
            <a:r>
              <a:rPr lang="en-GB" sz="2000" b="0" i="0" dirty="0">
                <a:solidFill>
                  <a:srgbClr val="002060"/>
                </a:solidFill>
                <a:effectLst/>
                <a:latin typeface="Source Sans Pro" panose="020B0503030403020204" pitchFamily="34" charset="0"/>
              </a:rPr>
              <a:t> the system should be implemented regardless of the DBMS. This model is typically created by Data Architects and data structures.</a:t>
            </a:r>
          </a:p>
          <a:p>
            <a:pPr algn="l">
              <a:buFont typeface="+mj-lt"/>
              <a:buAutoNum type="arabicPeriod"/>
            </a:pPr>
            <a:r>
              <a:rPr lang="en-GB" sz="2000" b="1" i="0" dirty="0">
                <a:solidFill>
                  <a:srgbClr val="002060"/>
                </a:solidFill>
                <a:effectLst/>
                <a:latin typeface="Source Sans Pro" panose="020B0503030403020204" pitchFamily="34" charset="0"/>
              </a:rPr>
              <a:t>Physical Data Model</a:t>
            </a:r>
            <a:r>
              <a:rPr lang="en-GB" sz="2000" b="0" i="0" dirty="0">
                <a:solidFill>
                  <a:srgbClr val="002060"/>
                </a:solidFill>
                <a:effectLst/>
                <a:latin typeface="Source Sans Pro" panose="020B0503030403020204" pitchFamily="34" charset="0"/>
              </a:rPr>
              <a:t>: This Data Model describes </a:t>
            </a:r>
            <a:r>
              <a:rPr lang="en-GB" sz="2000" b="1" i="0" dirty="0">
                <a:solidFill>
                  <a:srgbClr val="002060"/>
                </a:solidFill>
                <a:effectLst/>
                <a:latin typeface="Source Sans Pro" panose="020B0503030403020204" pitchFamily="34" charset="0"/>
              </a:rPr>
              <a:t>HOW</a:t>
            </a:r>
            <a:r>
              <a:rPr lang="en-GB" sz="2000" b="0" i="0" dirty="0">
                <a:solidFill>
                  <a:srgbClr val="002060"/>
                </a:solidFill>
                <a:effectLst/>
                <a:latin typeface="Source Sans Pro" panose="020B0503030403020204" pitchFamily="34" charset="0"/>
              </a:rPr>
              <a:t> the system will be implemented using a specific DBMS system. This model is typically created by DBA and developers. The purpose is actual implementation of the database.</a:t>
            </a:r>
          </a:p>
          <a:p>
            <a:pPr marL="0" indent="0">
              <a:buNone/>
            </a:pPr>
            <a:endParaRPr lang="en-GB" dirty="0"/>
          </a:p>
        </p:txBody>
      </p:sp>
      <p:sp>
        <p:nvSpPr>
          <p:cNvPr id="4" name="Footer Placeholder 3">
            <a:extLst>
              <a:ext uri="{FF2B5EF4-FFF2-40B4-BE49-F238E27FC236}">
                <a16:creationId xmlns:a16="http://schemas.microsoft.com/office/drawing/2014/main" id="{8D27A9EF-1653-71D7-1065-40A2A5C64DC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70005129"/>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18677</TotalTime>
  <Words>4589</Words>
  <Application>Microsoft Office PowerPoint</Application>
  <PresentationFormat>On-screen Show (4:3)</PresentationFormat>
  <Paragraphs>603</Paragraphs>
  <Slides>70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CG Times</vt:lpstr>
      <vt:lpstr>Arial</vt:lpstr>
      <vt:lpstr>Calibri</vt:lpstr>
      <vt:lpstr>Cambria</vt:lpstr>
      <vt:lpstr>Lato</vt:lpstr>
      <vt:lpstr>Roboto</vt:lpstr>
      <vt:lpstr>Source Sans Pro</vt:lpstr>
      <vt:lpstr>Tahoma</vt:lpstr>
      <vt:lpstr>Times New Roman</vt:lpstr>
      <vt:lpstr>NSIA Presentation Template</vt:lpstr>
      <vt:lpstr>Data Modelling, Management &amp; Governance CIS108-6</vt:lpstr>
      <vt:lpstr>Review</vt:lpstr>
      <vt:lpstr>A data system design process</vt:lpstr>
      <vt:lpstr>Data Modelling</vt:lpstr>
      <vt:lpstr>What is Data Modelling?</vt:lpstr>
      <vt:lpstr>What is a Data Model?</vt:lpstr>
      <vt:lpstr>Why use Data Model?</vt:lpstr>
      <vt:lpstr>Process of Data modelling</vt:lpstr>
      <vt:lpstr>Types of Data Models</vt:lpstr>
      <vt:lpstr>Conceptual Data Model</vt:lpstr>
      <vt:lpstr>Example of Conceptual Data Model</vt:lpstr>
      <vt:lpstr>Logical Data Model</vt:lpstr>
      <vt:lpstr>Example of local model</vt:lpstr>
      <vt:lpstr>Physical Data Model</vt:lpstr>
      <vt:lpstr>Example of Physical model</vt:lpstr>
      <vt:lpstr>Entity Relationship Modelling (ERM)</vt:lpstr>
      <vt:lpstr>What is Entity Relationship Model?</vt:lpstr>
      <vt:lpstr>Basic concepts of ERM </vt:lpstr>
      <vt:lpstr>Attributes</vt:lpstr>
      <vt:lpstr>Keys</vt:lpstr>
      <vt:lpstr>Relationship</vt:lpstr>
      <vt:lpstr>Cardinalities</vt:lpstr>
      <vt:lpstr>Cardinalities</vt:lpstr>
      <vt:lpstr>Cardinalities</vt:lpstr>
      <vt:lpstr>Conceptual Modelling: Steps</vt:lpstr>
      <vt:lpstr>…tips…..</vt:lpstr>
      <vt:lpstr>ERM Conventions</vt:lpstr>
      <vt:lpstr>Example Entity and Attributes</vt:lpstr>
      <vt:lpstr>RELATIONSHIPS</vt:lpstr>
      <vt:lpstr>PowerPoint Presentation</vt:lpstr>
      <vt:lpstr>PowerPoint Presentation</vt:lpstr>
      <vt:lpstr>ER Diagram - Notations</vt:lpstr>
      <vt:lpstr>Chen’s Notation</vt:lpstr>
      <vt:lpstr>Chen’s Notation of ER model</vt:lpstr>
      <vt:lpstr>Participation Constraints</vt:lpstr>
      <vt:lpstr>Chen’s Notation Examples https://vertabelo.com/blog/chen-erd-notation/ </vt:lpstr>
      <vt:lpstr>Chen’s Notation Examples</vt:lpstr>
      <vt:lpstr>Exercise 1-University Database</vt:lpstr>
      <vt:lpstr>PowerPoint Presentation</vt:lpstr>
      <vt:lpstr>PowerPoint Presentation</vt:lpstr>
      <vt:lpstr>PowerPoint Presentation</vt:lpstr>
      <vt:lpstr>PowerPoint Presentation</vt:lpstr>
      <vt:lpstr>PowerPoint Presentation</vt:lpstr>
      <vt:lpstr>Crow’s Foot Notation</vt:lpstr>
      <vt:lpstr>Crow’s Foot Notation</vt:lpstr>
      <vt:lpstr>Crow’s Foot Notation</vt:lpstr>
      <vt:lpstr>Crow’s Foot Notation</vt:lpstr>
      <vt:lpstr>Crow’s Foot Notation: Examples</vt:lpstr>
      <vt:lpstr>Example </vt:lpstr>
      <vt:lpstr>Cardinality identification (tips)</vt:lpstr>
      <vt:lpstr>Exercise 1</vt:lpstr>
      <vt:lpstr>Relational Data Model (RDM)</vt:lpstr>
      <vt:lpstr>What is relational data model?</vt:lpstr>
      <vt:lpstr>Terminology</vt:lpstr>
      <vt:lpstr>Relational Data Model (in Table)</vt:lpstr>
      <vt:lpstr>Example of Relational Table</vt:lpstr>
      <vt:lpstr>Relational Integrity Constraints</vt:lpstr>
      <vt:lpstr>Other Relational Data model Rules </vt:lpstr>
      <vt:lpstr>Atomic – what is it?</vt:lpstr>
      <vt:lpstr>ERM To RDM Conversion </vt:lpstr>
      <vt:lpstr>Model Conversion </vt:lpstr>
      <vt:lpstr>Entity Mapping</vt:lpstr>
      <vt:lpstr>Relationship Mapping </vt:lpstr>
      <vt:lpstr>Mapping Hierarchical Entities</vt:lpstr>
      <vt:lpstr>…tips to identify cardinality….</vt:lpstr>
      <vt:lpstr>Exercise</vt:lpstr>
      <vt:lpstr>Solution for exercise</vt:lpstr>
      <vt:lpstr>Summary</vt:lpstr>
      <vt:lpstr>https://my.vertabelo.com/model/jrlmhme1ckplnqu8u1wjn8rqpmrrsmfa https://airtable.com/ Data Modeling 101 (agiledata.org)  Tools:  https://support.microsoft.com/en-us/office/create-a-diagram-with-chen-s-database-notation-75d28eff-2509-4faf-8cd9-3eda5fb4327b https://app.gleek.io/diagrams/8VW-K2szoI6tsTn6gMMryQ   </vt:lpstr>
      <vt:lpstr>Next Lecture</vt:lpstr>
    </vt:vector>
  </TitlesOfParts>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creator>Ingo Frommholz</dc:creator>
  <cp:lastModifiedBy>Gangmin Li</cp:lastModifiedBy>
  <cp:revision>415</cp:revision>
  <cp:lastPrinted>2002-04-12T08:30:10Z</cp:lastPrinted>
  <dcterms:created xsi:type="dcterms:W3CDTF">2002-04-12T08:02:31Z</dcterms:created>
  <dcterms:modified xsi:type="dcterms:W3CDTF">2022-11-29T09:45:56Z</dcterms:modified>
</cp:coreProperties>
</file>