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Lst>
  <p:notesMasterIdLst>
    <p:notesMasterId r:id="rId84"/>
  </p:notesMasterIdLst>
  <p:handoutMasterIdLst>
    <p:handoutMasterId r:id="rId85"/>
  </p:handoutMasterIdLst>
  <p:sldIdLst>
    <p:sldId id="686" r:id="rId5"/>
    <p:sldId id="646" r:id="rId6"/>
    <p:sldId id="714" r:id="rId7"/>
    <p:sldId id="521" r:id="rId8"/>
    <p:sldId id="715" r:id="rId9"/>
    <p:sldId id="716" r:id="rId10"/>
    <p:sldId id="575" r:id="rId11"/>
    <p:sldId id="577" r:id="rId12"/>
    <p:sldId id="576" r:id="rId13"/>
    <p:sldId id="525" r:id="rId14"/>
    <p:sldId id="643" r:id="rId15"/>
    <p:sldId id="530" r:id="rId16"/>
    <p:sldId id="717" r:id="rId17"/>
    <p:sldId id="706" r:id="rId18"/>
    <p:sldId id="707" r:id="rId19"/>
    <p:sldId id="683" r:id="rId20"/>
    <p:sldId id="647" r:id="rId21"/>
    <p:sldId id="422" r:id="rId22"/>
    <p:sldId id="648" r:id="rId23"/>
    <p:sldId id="649" r:id="rId24"/>
    <p:sldId id="652" r:id="rId25"/>
    <p:sldId id="650" r:id="rId26"/>
    <p:sldId id="651" r:id="rId27"/>
    <p:sldId id="653" r:id="rId28"/>
    <p:sldId id="687" r:id="rId29"/>
    <p:sldId id="710" r:id="rId30"/>
    <p:sldId id="689" r:id="rId31"/>
    <p:sldId id="690" r:id="rId32"/>
    <p:sldId id="691" r:id="rId33"/>
    <p:sldId id="602" r:id="rId34"/>
    <p:sldId id="665" r:id="rId35"/>
    <p:sldId id="666" r:id="rId36"/>
    <p:sldId id="519" r:id="rId37"/>
    <p:sldId id="522" r:id="rId38"/>
    <p:sldId id="547" r:id="rId39"/>
    <p:sldId id="548" r:id="rId40"/>
    <p:sldId id="549" r:id="rId41"/>
    <p:sldId id="702" r:id="rId42"/>
    <p:sldId id="674" r:id="rId43"/>
    <p:sldId id="696" r:id="rId44"/>
    <p:sldId id="698" r:id="rId45"/>
    <p:sldId id="676" r:id="rId46"/>
    <p:sldId id="695" r:id="rId47"/>
    <p:sldId id="697" r:id="rId48"/>
    <p:sldId id="701" r:id="rId49"/>
    <p:sldId id="677" r:id="rId50"/>
    <p:sldId id="678" r:id="rId51"/>
    <p:sldId id="559" r:id="rId52"/>
    <p:sldId id="654" r:id="rId53"/>
    <p:sldId id="655" r:id="rId54"/>
    <p:sldId id="664" r:id="rId55"/>
    <p:sldId id="663" r:id="rId56"/>
    <p:sldId id="670" r:id="rId57"/>
    <p:sldId id="684" r:id="rId58"/>
    <p:sldId id="671" r:id="rId59"/>
    <p:sldId id="668" r:id="rId60"/>
    <p:sldId id="699" r:id="rId61"/>
    <p:sldId id="672" r:id="rId62"/>
    <p:sldId id="673" r:id="rId63"/>
    <p:sldId id="563" r:id="rId64"/>
    <p:sldId id="685" r:id="rId65"/>
    <p:sldId id="703" r:id="rId66"/>
    <p:sldId id="564" r:id="rId67"/>
    <p:sldId id="704" r:id="rId68"/>
    <p:sldId id="705" r:id="rId69"/>
    <p:sldId id="662" r:id="rId70"/>
    <p:sldId id="711" r:id="rId71"/>
    <p:sldId id="565" r:id="rId72"/>
    <p:sldId id="713" r:id="rId73"/>
    <p:sldId id="712" r:id="rId74"/>
    <p:sldId id="524" r:id="rId75"/>
    <p:sldId id="528" r:id="rId76"/>
    <p:sldId id="566" r:id="rId77"/>
    <p:sldId id="531" r:id="rId78"/>
    <p:sldId id="532" r:id="rId79"/>
    <p:sldId id="567" r:id="rId80"/>
    <p:sldId id="568" r:id="rId81"/>
    <p:sldId id="579" r:id="rId82"/>
    <p:sldId id="580" r:id="rId83"/>
  </p:sldIdLst>
  <p:sldSz cx="9144000" cy="6858000" type="screen4x3"/>
  <p:notesSz cx="6888163" cy="9623425"/>
  <p:defaultTextStyle>
    <a:defPPr>
      <a:defRPr lang="en-US"/>
    </a:defPPr>
    <a:lvl1pPr algn="l" rtl="0" fontAlgn="base">
      <a:spcBef>
        <a:spcPct val="0"/>
      </a:spcBef>
      <a:spcAft>
        <a:spcPct val="0"/>
      </a:spcAft>
      <a:defRPr sz="2200" b="1" kern="1200">
        <a:solidFill>
          <a:schemeClr val="tx1"/>
        </a:solidFill>
        <a:latin typeface="Tahoma" charset="0"/>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80000"/>
    <a:srgbClr val="CF817F"/>
    <a:srgbClr val="DDDDDD"/>
    <a:srgbClr val="F8F8F8"/>
    <a:srgbClr val="EAEAEA"/>
    <a:srgbClr val="5F5F5F"/>
    <a:srgbClr val="003366"/>
    <a:srgbClr val="B2B2B2"/>
    <a:srgbClr val="A36F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6336" autoAdjust="0"/>
  </p:normalViewPr>
  <p:slideViewPr>
    <p:cSldViewPr>
      <p:cViewPr varScale="1">
        <p:scale>
          <a:sx n="91" d="100"/>
          <a:sy n="91" d="100"/>
        </p:scale>
        <p:origin x="178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3078" y="3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dirty="0"/>
          </a:p>
        </p:txBody>
      </p:sp>
      <p:sp>
        <p:nvSpPr>
          <p:cNvPr id="53251"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dirty="0"/>
          </a:p>
        </p:txBody>
      </p:sp>
      <p:sp>
        <p:nvSpPr>
          <p:cNvPr id="53252"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dirty="0"/>
          </a:p>
        </p:txBody>
      </p:sp>
      <p:sp>
        <p:nvSpPr>
          <p:cNvPr id="53253"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F25CC0F-C6C5-F54A-B594-6A424CB9F11F}" type="slidenum">
              <a:rPr lang="en-US"/>
              <a:pPr/>
              <a:t>‹#›</a:t>
            </a:fld>
            <a:endParaRPr lang="en-US" dirty="0"/>
          </a:p>
        </p:txBody>
      </p:sp>
    </p:spTree>
    <p:extLst>
      <p:ext uri="{BB962C8B-B14F-4D97-AF65-F5344CB8AC3E}">
        <p14:creationId xmlns:p14="http://schemas.microsoft.com/office/powerpoint/2010/main" val="23493378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dirty="0"/>
          </a:p>
        </p:txBody>
      </p:sp>
      <p:sp>
        <p:nvSpPr>
          <p:cNvPr id="49155"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dirty="0"/>
          </a:p>
        </p:txBody>
      </p:sp>
      <p:sp>
        <p:nvSpPr>
          <p:cNvPr id="41988"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9157" name="Rectangle 5"/>
          <p:cNvSpPr>
            <a:spLocks noGrp="1" noChangeArrowheads="1"/>
          </p:cNvSpPr>
          <p:nvPr>
            <p:ph type="body" sz="quarter" idx="3"/>
          </p:nvPr>
        </p:nvSpPr>
        <p:spPr bwMode="auto">
          <a:xfrm>
            <a:off x="917575" y="4570413"/>
            <a:ext cx="5053013" cy="4330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dirty="0"/>
          </a:p>
        </p:txBody>
      </p:sp>
      <p:sp>
        <p:nvSpPr>
          <p:cNvPr id="49159"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7D15620-AC43-9845-8CA2-C88CF00DA762}" type="slidenum">
              <a:rPr lang="en-US"/>
              <a:pPr/>
              <a:t>‹#›</a:t>
            </a:fld>
            <a:endParaRPr lang="en-US" dirty="0"/>
          </a:p>
        </p:txBody>
      </p:sp>
    </p:spTree>
    <p:extLst>
      <p:ext uri="{BB962C8B-B14F-4D97-AF65-F5344CB8AC3E}">
        <p14:creationId xmlns:p14="http://schemas.microsoft.com/office/powerpoint/2010/main" val="29513416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For further</a:t>
            </a:r>
            <a:r>
              <a:rPr lang="en-GB" baseline="0" dirty="0"/>
              <a:t> examples  of different types refer :</a:t>
            </a:r>
          </a:p>
          <a:p>
            <a:endParaRPr lang="en-GB" baseline="0" dirty="0"/>
          </a:p>
          <a:p>
            <a:r>
              <a:rPr lang="en-GB" dirty="0"/>
              <a:t>http://www.personal.psu.edu/glh10/ist110/topic/topic07/topic07_06.html</a:t>
            </a:r>
          </a:p>
          <a:p>
            <a:endParaRPr lang="en-GB" dirty="0"/>
          </a:p>
          <a:p>
            <a:endParaRPr lang="en-GB"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D15620-AC43-9845-8CA2-C88CF00DA762}" type="slidenum">
              <a:rPr lang="en-US" smtClean="0"/>
              <a:pPr/>
              <a:t>58</a:t>
            </a:fld>
            <a:endParaRPr lang="en-US" dirty="0"/>
          </a:p>
        </p:txBody>
      </p:sp>
    </p:spTree>
    <p:extLst>
      <p:ext uri="{BB962C8B-B14F-4D97-AF65-F5344CB8AC3E}">
        <p14:creationId xmlns:p14="http://schemas.microsoft.com/office/powerpoint/2010/main" val="2207379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74</a:t>
            </a:fld>
            <a:endParaRPr lang="en-US"/>
          </a:p>
        </p:txBody>
      </p:sp>
    </p:spTree>
    <p:extLst>
      <p:ext uri="{BB962C8B-B14F-4D97-AF65-F5344CB8AC3E}">
        <p14:creationId xmlns:p14="http://schemas.microsoft.com/office/powerpoint/2010/main" val="945512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A conceptual data model creates</a:t>
            </a:r>
            <a:r>
              <a:rPr lang="en-GB" baseline="0" dirty="0"/>
              <a:t> </a:t>
            </a:r>
            <a:r>
              <a:rPr lang="en-GB" dirty="0"/>
              <a:t>relationships between information sources, users, and business process steps.</a:t>
            </a:r>
          </a:p>
          <a:p>
            <a:r>
              <a:rPr lang="en-GB" dirty="0"/>
              <a:t>The conceptual data model is used to develop a logical data model based on one of the primary DBMS types: relational, hierarchical, network, or object-oriented approaches.</a:t>
            </a:r>
          </a:p>
          <a:p>
            <a:r>
              <a:rPr lang="en-GB" dirty="0"/>
              <a:t>With the logical data model in hand, developers move to the physical design, which involves determining the specific storage and access methods and structures.</a:t>
            </a:r>
          </a:p>
          <a:p>
            <a:endParaRPr lang="en-GB"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15</a:t>
            </a:fld>
            <a:endParaRPr lang="en-US"/>
          </a:p>
        </p:txBody>
      </p:sp>
    </p:spTree>
    <p:extLst>
      <p:ext uri="{BB962C8B-B14F-4D97-AF65-F5344CB8AC3E}">
        <p14:creationId xmlns:p14="http://schemas.microsoft.com/office/powerpoint/2010/main" val="2739794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D15620-AC43-9845-8CA2-C88CF00DA762}" type="slidenum">
              <a:rPr lang="en-US" smtClean="0"/>
              <a:pPr/>
              <a:t>22</a:t>
            </a:fld>
            <a:endParaRPr lang="en-US" dirty="0"/>
          </a:p>
        </p:txBody>
      </p:sp>
    </p:spTree>
    <p:extLst>
      <p:ext uri="{BB962C8B-B14F-4D97-AF65-F5344CB8AC3E}">
        <p14:creationId xmlns:p14="http://schemas.microsoft.com/office/powerpoint/2010/main" val="3543871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“Staff” and “Branch” are the “</a:t>
            </a:r>
            <a:r>
              <a:rPr lang="en-US" dirty="0" err="1"/>
              <a:t>StaffBranch</a:t>
            </a:r>
            <a:r>
              <a:rPr lang="en-US" dirty="0"/>
              <a:t>” table</a:t>
            </a:r>
            <a:r>
              <a:rPr lang="en-US" baseline="0" dirty="0"/>
              <a:t> after </a:t>
            </a:r>
            <a:r>
              <a:rPr lang="en-US" baseline="0" dirty="0" err="1"/>
              <a:t>normalisation</a:t>
            </a:r>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33</a:t>
            </a:fld>
            <a:endParaRPr lang="en-US"/>
          </a:p>
        </p:txBody>
      </p:sp>
    </p:spTree>
    <p:extLst>
      <p:ext uri="{BB962C8B-B14F-4D97-AF65-F5344CB8AC3E}">
        <p14:creationId xmlns:p14="http://schemas.microsoft.com/office/powerpoint/2010/main" val="148715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D15620-AC43-9845-8CA2-C88CF00DA762}" type="slidenum">
              <a:rPr lang="en-US" smtClean="0"/>
              <a:pPr/>
              <a:t>43</a:t>
            </a:fld>
            <a:endParaRPr lang="en-US" dirty="0"/>
          </a:p>
        </p:txBody>
      </p:sp>
    </p:spTree>
    <p:extLst>
      <p:ext uri="{BB962C8B-B14F-4D97-AF65-F5344CB8AC3E}">
        <p14:creationId xmlns:p14="http://schemas.microsoft.com/office/powerpoint/2010/main" val="3036384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7D15620-AC43-9845-8CA2-C88CF00DA762}" type="slidenum">
              <a:rPr lang="en-US" smtClean="0"/>
              <a:pPr/>
              <a:t>56</a:t>
            </a:fld>
            <a:endParaRPr lang="en-US" dirty="0"/>
          </a:p>
        </p:txBody>
      </p:sp>
    </p:spTree>
    <p:extLst>
      <p:ext uri="{BB962C8B-B14F-4D97-AF65-F5344CB8AC3E}">
        <p14:creationId xmlns:p14="http://schemas.microsoft.com/office/powerpoint/2010/main" val="385937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415008"/>
          </a:xfrm>
        </p:spPr>
        <p:txBody>
          <a:bodyPr/>
          <a:lstStyle>
            <a:lvl1pPr marL="0" indent="0" algn="ctr">
              <a:buNone/>
              <a:defRPr b="1" i="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Tree>
    <p:extLst>
      <p:ext uri="{BB962C8B-B14F-4D97-AF65-F5344CB8AC3E}">
        <p14:creationId xmlns:p14="http://schemas.microsoft.com/office/powerpoint/2010/main" val="1802038524"/>
      </p:ext>
    </p:extLst>
  </p:cSld>
  <p:clrMapOvr>
    <a:masterClrMapping/>
  </p:clrMapOvr>
  <p:transition spd="slow">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a:xfrm>
            <a:off x="323528" y="1556792"/>
            <a:ext cx="8287072" cy="4680520"/>
          </a:xfrm>
        </p:spPr>
        <p:txBody>
          <a:bodyPr/>
          <a:lstStyle>
            <a:lvl1pPr>
              <a:defRPr sz="2400">
                <a:latin typeface="Lora" pitchFamily="2" charset="0"/>
              </a:defRPr>
            </a:lvl1pPr>
            <a:lvl2pPr>
              <a:defRPr sz="2000">
                <a:latin typeface="Lora" pitchFamily="2" charset="0"/>
              </a:defRPr>
            </a:lvl2pPr>
            <a:lvl3pPr>
              <a:defRPr sz="1800">
                <a:latin typeface="Lora" pitchFamily="2" charset="0"/>
              </a:defRPr>
            </a:lvl3pPr>
            <a:lvl4pPr>
              <a:defRPr sz="1600">
                <a:latin typeface="Lora" pitchFamily="2" charset="0"/>
              </a:defRPr>
            </a:lvl4pPr>
            <a:lvl5pPr>
              <a:defRPr sz="1400">
                <a:latin typeface="Lora" pitchFamily="2"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Line 24"/>
          <p:cNvSpPr>
            <a:spLocks noChangeShapeType="1"/>
          </p:cNvSpPr>
          <p:nvPr userDrawn="1"/>
        </p:nvSpPr>
        <p:spPr bwMode="auto">
          <a:xfrm>
            <a:off x="3200400" y="1196752"/>
            <a:ext cx="5943600" cy="0"/>
          </a:xfrm>
          <a:prstGeom prst="line">
            <a:avLst/>
          </a:prstGeom>
          <a:noFill/>
          <a:ln w="38100">
            <a:solidFill>
              <a:srgbClr val="A80000"/>
            </a:solidFill>
            <a:round/>
            <a:headEnd/>
            <a:tailEnd/>
          </a:ln>
          <a:effectLst/>
        </p:spPr>
        <p:txBody>
          <a:bodyPr wrap="none" anchor="ctr"/>
          <a:lstStyle/>
          <a:p>
            <a:pPr algn="ctr" eaLnBrk="0" hangingPunct="0">
              <a:defRPr/>
            </a:pPr>
            <a:endParaRPr lang="en-US" dirty="0">
              <a:ea typeface="+mn-ea"/>
              <a:cs typeface="+mn-cs"/>
            </a:endParaRPr>
          </a:p>
        </p:txBody>
      </p:sp>
      <p:sp>
        <p:nvSpPr>
          <p:cNvPr id="10" name="Footer Placeholder 9"/>
          <p:cNvSpPr>
            <a:spLocks noGrp="1"/>
          </p:cNvSpPr>
          <p:nvPr>
            <p:ph type="ftr" sz="quarter" idx="11"/>
          </p:nvPr>
        </p:nvSpPr>
        <p:spPr>
          <a:xfrm>
            <a:off x="179512" y="6309320"/>
            <a:ext cx="2736304" cy="365125"/>
          </a:xfrm>
        </p:spPr>
        <p:txBody>
          <a:bodyPr/>
          <a:lstStyle/>
          <a:p>
            <a:pPr algn="l"/>
            <a:r>
              <a:rPr lang="en-US" dirty="0"/>
              <a:t>Database Design - </a:t>
            </a:r>
            <a:r>
              <a:rPr lang="en-US" dirty="0" err="1"/>
              <a:t>Normalisation</a:t>
            </a:r>
            <a:endParaRPr lang="en-US" dirty="0"/>
          </a:p>
        </p:txBody>
      </p:sp>
      <p:sp>
        <p:nvSpPr>
          <p:cNvPr id="6" name="TextBox 5">
            <a:extLst>
              <a:ext uri="{FF2B5EF4-FFF2-40B4-BE49-F238E27FC236}">
                <a16:creationId xmlns:a16="http://schemas.microsoft.com/office/drawing/2014/main" id="{15F022DB-D10E-4A2D-A718-93DAB3B1A209}"/>
              </a:ext>
            </a:extLst>
          </p:cNvPr>
          <p:cNvSpPr txBox="1"/>
          <p:nvPr userDrawn="1"/>
        </p:nvSpPr>
        <p:spPr>
          <a:xfrm>
            <a:off x="8244408" y="6268700"/>
            <a:ext cx="457672" cy="276999"/>
          </a:xfrm>
          <a:prstGeom prst="rect">
            <a:avLst/>
          </a:prstGeom>
          <a:noFill/>
        </p:spPr>
        <p:txBody>
          <a:bodyPr wrap="square" rtlCol="0">
            <a:spAutoFit/>
          </a:bodyPr>
          <a:lstStyle/>
          <a:p>
            <a:fld id="{9B2AFFEE-20EC-44A2-9F6B-F7F5A31A221B}" type="slidenum">
              <a:rPr lang="en-GB" sz="1200" smtClean="0"/>
              <a:t>‹#›</a:t>
            </a:fld>
            <a:endParaRPr lang="en-GB" dirty="0"/>
          </a:p>
        </p:txBody>
      </p:sp>
    </p:spTree>
    <p:extLst>
      <p:ext uri="{BB962C8B-B14F-4D97-AF65-F5344CB8AC3E}">
        <p14:creationId xmlns:p14="http://schemas.microsoft.com/office/powerpoint/2010/main" val="3528553154"/>
      </p:ext>
    </p:extLst>
  </p:cSld>
  <p:clrMapOvr>
    <a:masterClrMapping/>
  </p:clrMapOvr>
  <p:transition spd="slow">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wrap="square" anchor="t"/>
          <a:lstStyle>
            <a:lvl1pPr algn="l">
              <a:defRPr sz="4000" b="1" cap="none">
                <a:effectLst/>
              </a:defRPr>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spTree>
    <p:extLst>
      <p:ext uri="{BB962C8B-B14F-4D97-AF65-F5344CB8AC3E}">
        <p14:creationId xmlns:p14="http://schemas.microsoft.com/office/powerpoint/2010/main" val="1532392398"/>
      </p:ext>
    </p:extLst>
  </p:cSld>
  <p:clrMapOvr>
    <a:masterClrMapping/>
  </p:clrMapOvr>
  <p:transition spd="slow">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6002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51816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Line 24"/>
          <p:cNvSpPr>
            <a:spLocks noChangeShapeType="1"/>
          </p:cNvSpPr>
          <p:nvPr userDrawn="1"/>
        </p:nvSpPr>
        <p:spPr bwMode="auto">
          <a:xfrm>
            <a:off x="3200400" y="1412776"/>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dirty="0">
              <a:ea typeface="+mn-ea"/>
              <a:cs typeface="+mn-cs"/>
            </a:endParaRPr>
          </a:p>
        </p:txBody>
      </p:sp>
      <p:sp>
        <p:nvSpPr>
          <p:cNvPr id="8" name="Footer Placeholder 7"/>
          <p:cNvSpPr>
            <a:spLocks noGrp="1"/>
          </p:cNvSpPr>
          <p:nvPr>
            <p:ph type="ftr" sz="quarter" idx="11"/>
          </p:nvPr>
        </p:nvSpPr>
        <p:spPr/>
        <p:txBody>
          <a:bodyPr/>
          <a:lstStyle/>
          <a:p>
            <a:pPr algn="l"/>
            <a:r>
              <a:rPr lang="en-US"/>
              <a:t>Database Design - Normalisation</a:t>
            </a:r>
            <a:endParaRPr lang="en-US" dirty="0"/>
          </a:p>
        </p:txBody>
      </p:sp>
      <p:sp>
        <p:nvSpPr>
          <p:cNvPr id="9" name="TextBox 8">
            <a:extLst>
              <a:ext uri="{FF2B5EF4-FFF2-40B4-BE49-F238E27FC236}">
                <a16:creationId xmlns:a16="http://schemas.microsoft.com/office/drawing/2014/main" id="{40659FEA-E764-4FDC-8001-33102AF2D661}"/>
              </a:ext>
            </a:extLst>
          </p:cNvPr>
          <p:cNvSpPr txBox="1"/>
          <p:nvPr userDrawn="1"/>
        </p:nvSpPr>
        <p:spPr>
          <a:xfrm>
            <a:off x="8244408" y="6268700"/>
            <a:ext cx="457672" cy="276999"/>
          </a:xfrm>
          <a:prstGeom prst="rect">
            <a:avLst/>
          </a:prstGeom>
          <a:noFill/>
        </p:spPr>
        <p:txBody>
          <a:bodyPr wrap="square" rtlCol="0">
            <a:spAutoFit/>
          </a:bodyPr>
          <a:lstStyle/>
          <a:p>
            <a:fld id="{9B2AFFEE-20EC-44A2-9F6B-F7F5A31A221B}" type="slidenum">
              <a:rPr lang="en-GB" sz="1200" smtClean="0"/>
              <a:t>‹#›</a:t>
            </a:fld>
            <a:endParaRPr lang="en-GB" dirty="0"/>
          </a:p>
        </p:txBody>
      </p:sp>
    </p:spTree>
    <p:extLst>
      <p:ext uri="{BB962C8B-B14F-4D97-AF65-F5344CB8AC3E}">
        <p14:creationId xmlns:p14="http://schemas.microsoft.com/office/powerpoint/2010/main" val="1227002041"/>
      </p:ext>
    </p:extLst>
  </p:cSld>
  <p:clrMapOvr>
    <a:masterClrMapping/>
  </p:clrMapOvr>
  <p:transition spd="slow">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Line 24"/>
          <p:cNvSpPr>
            <a:spLocks noChangeShapeType="1"/>
          </p:cNvSpPr>
          <p:nvPr userDrawn="1"/>
        </p:nvSpPr>
        <p:spPr bwMode="auto">
          <a:xfrm>
            <a:off x="3200400" y="1412776"/>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dirty="0">
              <a:ea typeface="+mn-ea"/>
              <a:cs typeface="+mn-cs"/>
            </a:endParaRPr>
          </a:p>
        </p:txBody>
      </p:sp>
      <p:sp>
        <p:nvSpPr>
          <p:cNvPr id="8" name="Footer Placeholder 3"/>
          <p:cNvSpPr>
            <a:spLocks noGrp="1"/>
          </p:cNvSpPr>
          <p:nvPr>
            <p:ph type="ftr" sz="quarter" idx="11"/>
          </p:nvPr>
        </p:nvSpPr>
        <p:spPr>
          <a:xfrm>
            <a:off x="179512" y="6309320"/>
            <a:ext cx="4032448" cy="365125"/>
          </a:xfrm>
        </p:spPr>
        <p:txBody>
          <a:bodyPr/>
          <a:lstStyle/>
          <a:p>
            <a:pPr algn="l"/>
            <a:r>
              <a:rPr lang="en-US"/>
              <a:t>Database Design - Normalisation</a:t>
            </a:r>
            <a:endParaRPr lang="en-US" dirty="0"/>
          </a:p>
        </p:txBody>
      </p:sp>
      <p:sp>
        <p:nvSpPr>
          <p:cNvPr id="9" name="TextBox 8">
            <a:extLst>
              <a:ext uri="{FF2B5EF4-FFF2-40B4-BE49-F238E27FC236}">
                <a16:creationId xmlns:a16="http://schemas.microsoft.com/office/drawing/2014/main" id="{319490A2-18AF-432D-A5FF-09FCB408451D}"/>
              </a:ext>
            </a:extLst>
          </p:cNvPr>
          <p:cNvSpPr txBox="1"/>
          <p:nvPr userDrawn="1"/>
        </p:nvSpPr>
        <p:spPr>
          <a:xfrm>
            <a:off x="8244408" y="6268700"/>
            <a:ext cx="457672" cy="276999"/>
          </a:xfrm>
          <a:prstGeom prst="rect">
            <a:avLst/>
          </a:prstGeom>
          <a:noFill/>
        </p:spPr>
        <p:txBody>
          <a:bodyPr wrap="square" rtlCol="0">
            <a:spAutoFit/>
          </a:bodyPr>
          <a:lstStyle/>
          <a:p>
            <a:fld id="{9B2AFFEE-20EC-44A2-9F6B-F7F5A31A221B}" type="slidenum">
              <a:rPr lang="en-GB" sz="1200" smtClean="0"/>
              <a:t>‹#›</a:t>
            </a:fld>
            <a:endParaRPr lang="en-GB" dirty="0"/>
          </a:p>
        </p:txBody>
      </p:sp>
    </p:spTree>
    <p:extLst>
      <p:ext uri="{BB962C8B-B14F-4D97-AF65-F5344CB8AC3E}">
        <p14:creationId xmlns:p14="http://schemas.microsoft.com/office/powerpoint/2010/main" val="2503743"/>
      </p:ext>
    </p:extLst>
  </p:cSld>
  <p:clrMapOvr>
    <a:masterClrMapping/>
  </p:clrMapOvr>
  <p:transition spd="slow">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lgn="l"/>
            <a:r>
              <a:rPr lang="en-US"/>
              <a:t>Database Design - Normalisation</a:t>
            </a:r>
            <a:endParaRPr lang="en-US" dirty="0"/>
          </a:p>
        </p:txBody>
      </p:sp>
      <p:sp>
        <p:nvSpPr>
          <p:cNvPr id="5" name="TextBox 4">
            <a:extLst>
              <a:ext uri="{FF2B5EF4-FFF2-40B4-BE49-F238E27FC236}">
                <a16:creationId xmlns:a16="http://schemas.microsoft.com/office/drawing/2014/main" id="{9494909E-9436-4EA5-AEE5-5C429CA3B743}"/>
              </a:ext>
            </a:extLst>
          </p:cNvPr>
          <p:cNvSpPr txBox="1"/>
          <p:nvPr userDrawn="1"/>
        </p:nvSpPr>
        <p:spPr>
          <a:xfrm>
            <a:off x="8244408" y="6268700"/>
            <a:ext cx="457672" cy="276999"/>
          </a:xfrm>
          <a:prstGeom prst="rect">
            <a:avLst/>
          </a:prstGeom>
          <a:noFill/>
        </p:spPr>
        <p:txBody>
          <a:bodyPr wrap="square" rtlCol="0">
            <a:spAutoFit/>
          </a:bodyPr>
          <a:lstStyle/>
          <a:p>
            <a:fld id="{9B2AFFEE-20EC-44A2-9F6B-F7F5A31A221B}" type="slidenum">
              <a:rPr lang="en-GB" sz="1200" smtClean="0"/>
              <a:t>‹#›</a:t>
            </a:fld>
            <a:endParaRPr lang="en-GB" dirty="0"/>
          </a:p>
        </p:txBody>
      </p:sp>
    </p:spTree>
    <p:extLst>
      <p:ext uri="{BB962C8B-B14F-4D97-AF65-F5344CB8AC3E}">
        <p14:creationId xmlns:p14="http://schemas.microsoft.com/office/powerpoint/2010/main" val="3956977586"/>
      </p:ext>
    </p:extLst>
  </p:cSld>
  <p:clrMapOvr>
    <a:masterClrMapping/>
  </p:clrMapOvr>
  <p:transition spd="slow">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Footer Placeholder 7"/>
          <p:cNvSpPr>
            <a:spLocks noGrp="1"/>
          </p:cNvSpPr>
          <p:nvPr>
            <p:ph type="ftr" sz="quarter" idx="11"/>
          </p:nvPr>
        </p:nvSpPr>
        <p:spPr/>
        <p:txBody>
          <a:bodyPr/>
          <a:lstStyle/>
          <a:p>
            <a:pPr algn="l"/>
            <a:r>
              <a:rPr lang="en-US"/>
              <a:t>Database Design - Normalisation</a:t>
            </a:r>
            <a:endParaRPr lang="en-US" dirty="0"/>
          </a:p>
        </p:txBody>
      </p:sp>
      <p:sp>
        <p:nvSpPr>
          <p:cNvPr id="9" name="TextBox 8">
            <a:extLst>
              <a:ext uri="{FF2B5EF4-FFF2-40B4-BE49-F238E27FC236}">
                <a16:creationId xmlns:a16="http://schemas.microsoft.com/office/drawing/2014/main" id="{1F2488F0-0BF2-40A0-8E41-D40B63C7E114}"/>
              </a:ext>
            </a:extLst>
          </p:cNvPr>
          <p:cNvSpPr txBox="1"/>
          <p:nvPr userDrawn="1"/>
        </p:nvSpPr>
        <p:spPr>
          <a:xfrm>
            <a:off x="8244408" y="6268700"/>
            <a:ext cx="457672" cy="276999"/>
          </a:xfrm>
          <a:prstGeom prst="rect">
            <a:avLst/>
          </a:prstGeom>
          <a:noFill/>
        </p:spPr>
        <p:txBody>
          <a:bodyPr wrap="square" rtlCol="0">
            <a:spAutoFit/>
          </a:bodyPr>
          <a:lstStyle/>
          <a:p>
            <a:fld id="{9B2AFFEE-20EC-44A2-9F6B-F7F5A31A221B}" type="slidenum">
              <a:rPr lang="en-GB" sz="1200" smtClean="0"/>
              <a:t>‹#›</a:t>
            </a:fld>
            <a:endParaRPr lang="en-GB" dirty="0"/>
          </a:p>
        </p:txBody>
      </p:sp>
    </p:spTree>
    <p:extLst>
      <p:ext uri="{BB962C8B-B14F-4D97-AF65-F5344CB8AC3E}">
        <p14:creationId xmlns:p14="http://schemas.microsoft.com/office/powerpoint/2010/main" val="53823517"/>
      </p:ext>
    </p:extLst>
  </p:cSld>
  <p:clrMapOvr>
    <a:masterClrMapping/>
  </p:clrMapOvr>
  <p:transition spd="slow">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bwMode="auto">
          <a:xfrm>
            <a:off x="1600200" y="1556792"/>
            <a:ext cx="7010400"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95" name="Rectangle 9"/>
          <p:cNvSpPr>
            <a:spLocks noGrp="1" noChangeArrowheads="1"/>
          </p:cNvSpPr>
          <p:nvPr>
            <p:ph type="title"/>
          </p:nvPr>
        </p:nvSpPr>
        <p:spPr bwMode="auto">
          <a:xfrm>
            <a:off x="1691680" y="373856"/>
            <a:ext cx="7010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46" name="Text Box 22"/>
          <p:cNvSpPr txBox="1">
            <a:spLocks noChangeArrowheads="1"/>
          </p:cNvSpPr>
          <p:nvPr userDrawn="1"/>
        </p:nvSpPr>
        <p:spPr bwMode="auto">
          <a:xfrm>
            <a:off x="2879725" y="5772150"/>
            <a:ext cx="184150" cy="428625"/>
          </a:xfrm>
          <a:prstGeom prst="rect">
            <a:avLst/>
          </a:prstGeom>
          <a:noFill/>
          <a:ln w="9525">
            <a:noFill/>
            <a:miter lim="800000"/>
            <a:headEnd/>
            <a:tailEnd/>
          </a:ln>
          <a:effectLst/>
        </p:spPr>
        <p:txBody>
          <a:bodyPr wrap="none">
            <a:spAutoFit/>
          </a:bodyPr>
          <a:lstStyle/>
          <a:p>
            <a:pPr algn="ctr" eaLnBrk="0" hangingPunct="0">
              <a:defRPr/>
            </a:pPr>
            <a:endParaRPr lang="en-US" b="0" dirty="0">
              <a:ea typeface="ＭＳ Ｐゴシック" charset="-128"/>
              <a:cs typeface="+mn-cs"/>
            </a:endParaRPr>
          </a:p>
        </p:txBody>
      </p:sp>
      <p:pic>
        <p:nvPicPr>
          <p:cNvPr id="8199" name="Picture 28" descr="Beds_Logo_small.gif                                            000002DDnbessis                        C0D0C79C:"/>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179512" y="6309320"/>
            <a:ext cx="2520280" cy="365125"/>
          </a:xfrm>
          <a:prstGeom prst="rect">
            <a:avLst/>
          </a:prstGeom>
        </p:spPr>
        <p:txBody>
          <a:bodyPr vert="horz" lIns="91440" tIns="45720" rIns="91440" bIns="45720" rtlCol="0" anchor="ctr"/>
          <a:lstStyle>
            <a:lvl1pPr algn="ctr">
              <a:defRPr sz="1200" b="0" i="0">
                <a:solidFill>
                  <a:schemeClr val="tx1"/>
                </a:solidFill>
                <a:latin typeface="+mn-lt"/>
              </a:defRPr>
            </a:lvl1pPr>
          </a:lstStyle>
          <a:p>
            <a:pPr algn="l"/>
            <a:r>
              <a:rPr lang="en-US" dirty="0"/>
              <a:t>Database Design - </a:t>
            </a:r>
            <a:r>
              <a:rPr lang="en-GB" noProof="0" dirty="0"/>
              <a:t>Normalisation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Lst>
  <p:transition spd="slow">
    <p:zoom dir="in"/>
  </p:transition>
  <p:hf sldNum="0" hdr="0" dt="0"/>
  <p:txStyles>
    <p:title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p:titleStyle>
    <p:body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cseworldonline.com/dbms-tutorial/keys-in-dbms.php"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wikiwand.com/en/Database_normalization" TargetMode="External"/><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7848" y="404664"/>
            <a:ext cx="7772400" cy="1470025"/>
          </a:xfrm>
        </p:spPr>
        <p:txBody>
          <a:bodyPr/>
          <a:lstStyle/>
          <a:p>
            <a:r>
              <a:rPr lang="en-US" sz="2400" dirty="0"/>
              <a:t>Data Modelling, Management and Governance</a:t>
            </a:r>
            <a:br>
              <a:rPr lang="en-US" sz="2400" dirty="0"/>
            </a:br>
            <a:r>
              <a:rPr lang="en-US" sz="2400" dirty="0"/>
              <a:t>CIS108-6</a:t>
            </a:r>
          </a:p>
        </p:txBody>
      </p:sp>
      <p:sp>
        <p:nvSpPr>
          <p:cNvPr id="3" name="Subtitle 2"/>
          <p:cNvSpPr>
            <a:spLocks noGrp="1"/>
          </p:cNvSpPr>
          <p:nvPr>
            <p:ph type="subTitle" idx="1"/>
          </p:nvPr>
        </p:nvSpPr>
        <p:spPr>
          <a:xfrm>
            <a:off x="1117848" y="2013992"/>
            <a:ext cx="7304856" cy="1415008"/>
          </a:xfrm>
        </p:spPr>
        <p:txBody>
          <a:bodyPr/>
          <a:lstStyle/>
          <a:p>
            <a:r>
              <a:rPr lang="en-US" b="1" dirty="0">
                <a:solidFill>
                  <a:srgbClr val="A80000"/>
                </a:solidFill>
              </a:rPr>
              <a:t>Lecture </a:t>
            </a:r>
            <a:r>
              <a:rPr lang="en-US" dirty="0">
                <a:solidFill>
                  <a:srgbClr val="A80000"/>
                </a:solidFill>
              </a:rPr>
              <a:t>4</a:t>
            </a:r>
            <a:endParaRPr lang="en-US" b="1" dirty="0">
              <a:solidFill>
                <a:srgbClr val="A80000"/>
              </a:solidFill>
            </a:endParaRPr>
          </a:p>
          <a:p>
            <a:r>
              <a:rPr lang="en-GB" sz="5400" dirty="0"/>
              <a:t>Database Design </a:t>
            </a:r>
          </a:p>
          <a:p>
            <a:r>
              <a:rPr lang="en-GB" dirty="0"/>
              <a:t>(Conceptual, Logical, Physical and  Normalisation)</a:t>
            </a:r>
            <a:endParaRPr lang="en-US" dirty="0"/>
          </a:p>
        </p:txBody>
      </p:sp>
      <p:sp>
        <p:nvSpPr>
          <p:cNvPr id="5" name="TextBox 4">
            <a:extLst>
              <a:ext uri="{FF2B5EF4-FFF2-40B4-BE49-F238E27FC236}">
                <a16:creationId xmlns:a16="http://schemas.microsoft.com/office/drawing/2014/main" id="{C20C75BA-6630-491A-B581-36FF435CB53C}"/>
              </a:ext>
            </a:extLst>
          </p:cNvPr>
          <p:cNvSpPr txBox="1"/>
          <p:nvPr/>
        </p:nvSpPr>
        <p:spPr>
          <a:xfrm>
            <a:off x="3923928" y="5301208"/>
            <a:ext cx="3024336" cy="430887"/>
          </a:xfrm>
          <a:prstGeom prst="rect">
            <a:avLst/>
          </a:prstGeom>
          <a:noFill/>
        </p:spPr>
        <p:txBody>
          <a:bodyPr wrap="square">
            <a:spAutoFit/>
          </a:bodyPr>
          <a:lstStyle/>
          <a:p>
            <a:r>
              <a:rPr lang="en-GB" dirty="0"/>
              <a:t>Gangmin Li</a:t>
            </a:r>
          </a:p>
        </p:txBody>
      </p:sp>
    </p:spTree>
    <p:extLst>
      <p:ext uri="{BB962C8B-B14F-4D97-AF65-F5344CB8AC3E}">
        <p14:creationId xmlns:p14="http://schemas.microsoft.com/office/powerpoint/2010/main" val="3280264106"/>
      </p:ext>
    </p:extLst>
  </p:cSld>
  <p:clrMapOvr>
    <a:masterClrMapping/>
  </p:clrMapOvr>
  <p:transition spd="slow">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 </a:t>
            </a:r>
            <a:br>
              <a:rPr lang="en-US" dirty="0"/>
            </a:br>
            <a:r>
              <a:rPr lang="en-US" sz="1600" dirty="0"/>
              <a:t>(based on Codd’s Relational Data model -12 rules )</a:t>
            </a:r>
            <a:endParaRPr lang="en-US" dirty="0"/>
          </a:p>
        </p:txBody>
      </p:sp>
      <p:sp>
        <p:nvSpPr>
          <p:cNvPr id="6" name="Content Placeholder 5"/>
          <p:cNvSpPr>
            <a:spLocks noGrp="1"/>
          </p:cNvSpPr>
          <p:nvPr>
            <p:ph idx="1"/>
          </p:nvPr>
        </p:nvSpPr>
        <p:spPr>
          <a:xfrm>
            <a:off x="214282" y="1556792"/>
            <a:ext cx="8643998" cy="4680520"/>
          </a:xfrm>
        </p:spPr>
        <p:txBody>
          <a:bodyPr>
            <a:normAutofit lnSpcReduction="10000"/>
          </a:bodyPr>
          <a:lstStyle/>
          <a:p>
            <a:r>
              <a:rPr lang="en-GB" sz="2000" dirty="0">
                <a:latin typeface="Tahoma" pitchFamily="34" charset="0"/>
                <a:cs typeface="Tahoma" pitchFamily="34" charset="0"/>
              </a:rPr>
              <a:t>A model proposed by Edgar . F. </a:t>
            </a:r>
            <a:r>
              <a:rPr lang="en-GB" sz="2000" dirty="0" err="1">
                <a:latin typeface="Tahoma" pitchFamily="34" charset="0"/>
                <a:cs typeface="Tahoma" pitchFamily="34" charset="0"/>
              </a:rPr>
              <a:t>Codd</a:t>
            </a:r>
            <a:r>
              <a:rPr lang="en-GB" sz="2000" dirty="0">
                <a:latin typeface="Tahoma" pitchFamily="34" charset="0"/>
                <a:cs typeface="Tahoma" pitchFamily="34" charset="0"/>
              </a:rPr>
              <a:t> (1970)</a:t>
            </a:r>
          </a:p>
          <a:p>
            <a:endParaRPr lang="en-GB" sz="2000" dirty="0">
              <a:latin typeface="Tahoma" pitchFamily="34" charset="0"/>
              <a:cs typeface="Tahoma" pitchFamily="34" charset="0"/>
            </a:endParaRPr>
          </a:p>
          <a:p>
            <a:r>
              <a:rPr lang="en-GB" sz="2000" dirty="0">
                <a:latin typeface="Tahoma" pitchFamily="34" charset="0"/>
                <a:cs typeface="Tahoma" pitchFamily="34" charset="0"/>
              </a:rPr>
              <a:t>A great strength of the RD model is </a:t>
            </a:r>
            <a:r>
              <a:rPr lang="en-GB" sz="2000" dirty="0">
                <a:solidFill>
                  <a:srgbClr val="C00000"/>
                </a:solidFill>
                <a:latin typeface="Tahoma" pitchFamily="34" charset="0"/>
                <a:cs typeface="Tahoma" pitchFamily="34" charset="0"/>
              </a:rPr>
              <a:t>its simple logical structure</a:t>
            </a:r>
          </a:p>
          <a:p>
            <a:endParaRPr lang="en-GB" sz="2000" dirty="0">
              <a:latin typeface="Tahoma" pitchFamily="34" charset="0"/>
              <a:cs typeface="Tahoma" pitchFamily="34" charset="0"/>
            </a:endParaRPr>
          </a:p>
          <a:p>
            <a:r>
              <a:rPr lang="en-GB" sz="2000" dirty="0">
                <a:latin typeface="Tahoma" pitchFamily="34" charset="0"/>
                <a:cs typeface="Tahoma" pitchFamily="34" charset="0"/>
              </a:rPr>
              <a:t>“A data model that represents data in the form of </a:t>
            </a:r>
            <a:r>
              <a:rPr lang="en-GB" sz="2000" dirty="0">
                <a:solidFill>
                  <a:srgbClr val="C00000"/>
                </a:solidFill>
                <a:latin typeface="Tahoma" pitchFamily="34" charset="0"/>
                <a:cs typeface="Tahoma" pitchFamily="34" charset="0"/>
              </a:rPr>
              <a:t>tables or relations</a:t>
            </a:r>
            <a:r>
              <a:rPr lang="en-GB" sz="2000" dirty="0">
                <a:latin typeface="Tahoma" pitchFamily="34" charset="0"/>
                <a:cs typeface="Tahoma" pitchFamily="34" charset="0"/>
              </a:rPr>
              <a:t>” (</a:t>
            </a:r>
            <a:r>
              <a:rPr lang="en-GB" sz="2000" dirty="0" err="1">
                <a:latin typeface="Tahoma" pitchFamily="34" charset="0"/>
                <a:cs typeface="Tahoma" pitchFamily="34" charset="0"/>
              </a:rPr>
              <a:t>Hoffer</a:t>
            </a:r>
            <a:r>
              <a:rPr lang="en-GB" sz="2000" dirty="0">
                <a:latin typeface="Tahoma" pitchFamily="34" charset="0"/>
                <a:cs typeface="Tahoma" pitchFamily="34" charset="0"/>
              </a:rPr>
              <a:t> 1999)</a:t>
            </a:r>
          </a:p>
          <a:p>
            <a:endParaRPr lang="en-GB" sz="2000" dirty="0">
              <a:latin typeface="Tahoma" pitchFamily="34" charset="0"/>
              <a:cs typeface="Tahoma" pitchFamily="34" charset="0"/>
            </a:endParaRPr>
          </a:p>
          <a:p>
            <a:r>
              <a:rPr lang="en-GB" sz="2000" dirty="0">
                <a:latin typeface="Tahoma" pitchFamily="34" charset="0"/>
                <a:cs typeface="Tahoma" pitchFamily="34" charset="0"/>
              </a:rPr>
              <a:t>“A table is in more traditional parlance (terms), a file. </a:t>
            </a:r>
            <a:r>
              <a:rPr lang="en-GB" sz="2000" dirty="0">
                <a:solidFill>
                  <a:srgbClr val="C00000"/>
                </a:solidFill>
                <a:latin typeface="Tahoma" pitchFamily="34" charset="0"/>
                <a:cs typeface="Tahoma" pitchFamily="34" charset="0"/>
              </a:rPr>
              <a:t>A table has rows and columns, which, more traditionally, are known as records and fields/attributes</a:t>
            </a:r>
            <a:r>
              <a:rPr lang="en-GB" sz="2000" dirty="0">
                <a:latin typeface="Tahoma" pitchFamily="34" charset="0"/>
                <a:cs typeface="Tahoma" pitchFamily="34" charset="0"/>
              </a:rPr>
              <a:t>” (Chester &amp; </a:t>
            </a:r>
            <a:r>
              <a:rPr lang="en-GB" sz="2000" dirty="0" err="1">
                <a:latin typeface="Tahoma" pitchFamily="34" charset="0"/>
                <a:cs typeface="Tahoma" pitchFamily="34" charset="0"/>
              </a:rPr>
              <a:t>Athwall</a:t>
            </a:r>
            <a:r>
              <a:rPr lang="en-GB" sz="2000" dirty="0">
                <a:latin typeface="Tahoma" pitchFamily="34" charset="0"/>
                <a:cs typeface="Tahoma" pitchFamily="34" charset="0"/>
              </a:rPr>
              <a:t> 2002)</a:t>
            </a:r>
          </a:p>
          <a:p>
            <a:endParaRPr lang="en-GB" sz="2000" dirty="0">
              <a:latin typeface="Tahoma" pitchFamily="34" charset="0"/>
              <a:cs typeface="Tahoma" pitchFamily="34" charset="0"/>
            </a:endParaRPr>
          </a:p>
          <a:p>
            <a:r>
              <a:rPr lang="en-GB" sz="2000" dirty="0">
                <a:latin typeface="Tahoma" pitchFamily="34" charset="0"/>
                <a:cs typeface="Tahoma" pitchFamily="34" charset="0"/>
              </a:rPr>
              <a:t>Every relation has a name and is made up of named </a:t>
            </a:r>
            <a:r>
              <a:rPr lang="en-GB" sz="2000" dirty="0">
                <a:solidFill>
                  <a:srgbClr val="C00000"/>
                </a:solidFill>
                <a:latin typeface="Tahoma" pitchFamily="34" charset="0"/>
                <a:cs typeface="Tahoma" pitchFamily="34" charset="0"/>
              </a:rPr>
              <a:t>attributes (columns) of data</a:t>
            </a:r>
            <a:r>
              <a:rPr lang="en-GB" sz="2000" dirty="0">
                <a:latin typeface="Tahoma" pitchFamily="34" charset="0"/>
                <a:cs typeface="Tahoma" pitchFamily="34" charset="0"/>
              </a:rPr>
              <a:t>. </a:t>
            </a:r>
            <a:r>
              <a:rPr lang="en-GB" sz="2000" dirty="0">
                <a:solidFill>
                  <a:srgbClr val="C00000"/>
                </a:solidFill>
                <a:latin typeface="Tahoma" pitchFamily="34" charset="0"/>
                <a:cs typeface="Tahoma" pitchFamily="34" charset="0"/>
              </a:rPr>
              <a:t>Each row of each column contains one value per attribute </a:t>
            </a:r>
            <a:r>
              <a:rPr lang="en-GB" sz="2000" dirty="0">
                <a:latin typeface="Tahoma" pitchFamily="34" charset="0"/>
                <a:cs typeface="Tahoma" pitchFamily="34" charset="0"/>
              </a:rPr>
              <a:t>(attribute values)</a:t>
            </a:r>
          </a:p>
          <a:p>
            <a:endParaRPr lang="en-GB" sz="2000" dirty="0">
              <a:latin typeface="Tahoma" pitchFamily="34" charset="0"/>
              <a:cs typeface="Tahoma" pitchFamily="34" charset="0"/>
            </a:endParaRPr>
          </a:p>
        </p:txBody>
      </p:sp>
      <p:sp>
        <p:nvSpPr>
          <p:cNvPr id="3" name="Footer Placeholder 2">
            <a:extLst>
              <a:ext uri="{FF2B5EF4-FFF2-40B4-BE49-F238E27FC236}">
                <a16:creationId xmlns:a16="http://schemas.microsoft.com/office/drawing/2014/main" id="{AB5A954C-C92A-4001-8B17-37D51DD9891E}"/>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2750658938"/>
      </p:ext>
    </p:extLst>
  </p:cSld>
  <p:clrMapOvr>
    <a:masterClrMapping/>
  </p:clrMapOvr>
  <p:transition spd="slow">
    <p:zoom dir="in"/>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Modelling and Formalisation</a:t>
            </a:r>
            <a:endParaRPr lang="en-US" dirty="0"/>
          </a:p>
        </p:txBody>
      </p:sp>
      <p:sp>
        <p:nvSpPr>
          <p:cNvPr id="4" name="Freeform 3"/>
          <p:cNvSpPr/>
          <p:nvPr/>
        </p:nvSpPr>
        <p:spPr bwMode="auto">
          <a:xfrm>
            <a:off x="1285150" y="1993392"/>
            <a:ext cx="2143850" cy="1463040"/>
          </a:xfrm>
          <a:custGeom>
            <a:avLst/>
            <a:gdLst>
              <a:gd name="connsiteX0" fmla="*/ 571082 w 2143850"/>
              <a:gd name="connsiteY0" fmla="*/ 182880 h 1463040"/>
              <a:gd name="connsiteX1" fmla="*/ 571082 w 2143850"/>
              <a:gd name="connsiteY1" fmla="*/ 182880 h 1463040"/>
              <a:gd name="connsiteX2" fmla="*/ 342482 w 2143850"/>
              <a:gd name="connsiteY2" fmla="*/ 292608 h 1463040"/>
              <a:gd name="connsiteX3" fmla="*/ 59018 w 2143850"/>
              <a:gd name="connsiteY3" fmla="*/ 438912 h 1463040"/>
              <a:gd name="connsiteX4" fmla="*/ 49874 w 2143850"/>
              <a:gd name="connsiteY4" fmla="*/ 466344 h 1463040"/>
              <a:gd name="connsiteX5" fmla="*/ 59018 w 2143850"/>
              <a:gd name="connsiteY5" fmla="*/ 493776 h 1463040"/>
              <a:gd name="connsiteX6" fmla="*/ 77306 w 2143850"/>
              <a:gd name="connsiteY6" fmla="*/ 521208 h 1463040"/>
              <a:gd name="connsiteX7" fmla="*/ 95594 w 2143850"/>
              <a:gd name="connsiteY7" fmla="*/ 630936 h 1463040"/>
              <a:gd name="connsiteX8" fmla="*/ 104738 w 2143850"/>
              <a:gd name="connsiteY8" fmla="*/ 658368 h 1463040"/>
              <a:gd name="connsiteX9" fmla="*/ 113882 w 2143850"/>
              <a:gd name="connsiteY9" fmla="*/ 731520 h 1463040"/>
              <a:gd name="connsiteX10" fmla="*/ 141314 w 2143850"/>
              <a:gd name="connsiteY10" fmla="*/ 850392 h 1463040"/>
              <a:gd name="connsiteX11" fmla="*/ 177890 w 2143850"/>
              <a:gd name="connsiteY11" fmla="*/ 905256 h 1463040"/>
              <a:gd name="connsiteX12" fmla="*/ 223610 w 2143850"/>
              <a:gd name="connsiteY12" fmla="*/ 941832 h 1463040"/>
              <a:gd name="connsiteX13" fmla="*/ 315050 w 2143850"/>
              <a:gd name="connsiteY13" fmla="*/ 1033272 h 1463040"/>
              <a:gd name="connsiteX14" fmla="*/ 406490 w 2143850"/>
              <a:gd name="connsiteY14" fmla="*/ 1106424 h 1463040"/>
              <a:gd name="connsiteX15" fmla="*/ 443066 w 2143850"/>
              <a:gd name="connsiteY15" fmla="*/ 1152144 h 1463040"/>
              <a:gd name="connsiteX16" fmla="*/ 488786 w 2143850"/>
              <a:gd name="connsiteY16" fmla="*/ 1207008 h 1463040"/>
              <a:gd name="connsiteX17" fmla="*/ 635090 w 2143850"/>
              <a:gd name="connsiteY17" fmla="*/ 1307592 h 1463040"/>
              <a:gd name="connsiteX18" fmla="*/ 726530 w 2143850"/>
              <a:gd name="connsiteY18" fmla="*/ 1380744 h 1463040"/>
              <a:gd name="connsiteX19" fmla="*/ 845402 w 2143850"/>
              <a:gd name="connsiteY19" fmla="*/ 1463040 h 1463040"/>
              <a:gd name="connsiteX20" fmla="*/ 1878674 w 2143850"/>
              <a:gd name="connsiteY20" fmla="*/ 1453896 h 1463040"/>
              <a:gd name="connsiteX21" fmla="*/ 1896962 w 2143850"/>
              <a:gd name="connsiteY21" fmla="*/ 1417320 h 1463040"/>
              <a:gd name="connsiteX22" fmla="*/ 1933538 w 2143850"/>
              <a:gd name="connsiteY22" fmla="*/ 1389888 h 1463040"/>
              <a:gd name="connsiteX23" fmla="*/ 1942682 w 2143850"/>
              <a:gd name="connsiteY23" fmla="*/ 1362456 h 1463040"/>
              <a:gd name="connsiteX24" fmla="*/ 1960970 w 2143850"/>
              <a:gd name="connsiteY24" fmla="*/ 1280160 h 1463040"/>
              <a:gd name="connsiteX25" fmla="*/ 1970114 w 2143850"/>
              <a:gd name="connsiteY25" fmla="*/ 1216152 h 1463040"/>
              <a:gd name="connsiteX26" fmla="*/ 1997546 w 2143850"/>
              <a:gd name="connsiteY26" fmla="*/ 1152144 h 1463040"/>
              <a:gd name="connsiteX27" fmla="*/ 2006690 w 2143850"/>
              <a:gd name="connsiteY27" fmla="*/ 1115568 h 1463040"/>
              <a:gd name="connsiteX28" fmla="*/ 2024978 w 2143850"/>
              <a:gd name="connsiteY28" fmla="*/ 1060704 h 1463040"/>
              <a:gd name="connsiteX29" fmla="*/ 2052410 w 2143850"/>
              <a:gd name="connsiteY29" fmla="*/ 978408 h 1463040"/>
              <a:gd name="connsiteX30" fmla="*/ 2061554 w 2143850"/>
              <a:gd name="connsiteY30" fmla="*/ 950976 h 1463040"/>
              <a:gd name="connsiteX31" fmla="*/ 2088986 w 2143850"/>
              <a:gd name="connsiteY31" fmla="*/ 877824 h 1463040"/>
              <a:gd name="connsiteX32" fmla="*/ 2107274 w 2143850"/>
              <a:gd name="connsiteY32" fmla="*/ 768096 h 1463040"/>
              <a:gd name="connsiteX33" fmla="*/ 2116418 w 2143850"/>
              <a:gd name="connsiteY33" fmla="*/ 713232 h 1463040"/>
              <a:gd name="connsiteX34" fmla="*/ 2125562 w 2143850"/>
              <a:gd name="connsiteY34" fmla="*/ 521208 h 1463040"/>
              <a:gd name="connsiteX35" fmla="*/ 2143850 w 2143850"/>
              <a:gd name="connsiteY35" fmla="*/ 429768 h 1463040"/>
              <a:gd name="connsiteX36" fmla="*/ 2125562 w 2143850"/>
              <a:gd name="connsiteY36" fmla="*/ 347472 h 1463040"/>
              <a:gd name="connsiteX37" fmla="*/ 2107274 w 2143850"/>
              <a:gd name="connsiteY37" fmla="*/ 320040 h 1463040"/>
              <a:gd name="connsiteX38" fmla="*/ 2052410 w 2143850"/>
              <a:gd name="connsiteY38" fmla="*/ 256032 h 1463040"/>
              <a:gd name="connsiteX39" fmla="*/ 2024978 w 2143850"/>
              <a:gd name="connsiteY39" fmla="*/ 219456 h 1463040"/>
              <a:gd name="connsiteX40" fmla="*/ 1988402 w 2143850"/>
              <a:gd name="connsiteY40" fmla="*/ 192024 h 1463040"/>
              <a:gd name="connsiteX41" fmla="*/ 1924394 w 2143850"/>
              <a:gd name="connsiteY41" fmla="*/ 137160 h 1463040"/>
              <a:gd name="connsiteX42" fmla="*/ 1887818 w 2143850"/>
              <a:gd name="connsiteY42" fmla="*/ 118872 h 1463040"/>
              <a:gd name="connsiteX43" fmla="*/ 1512914 w 2143850"/>
              <a:gd name="connsiteY43" fmla="*/ 45720 h 1463040"/>
              <a:gd name="connsiteX44" fmla="*/ 1183730 w 2143850"/>
              <a:gd name="connsiteY44" fmla="*/ 27432 h 1463040"/>
              <a:gd name="connsiteX45" fmla="*/ 927698 w 2143850"/>
              <a:gd name="connsiteY45" fmla="*/ 0 h 1463040"/>
              <a:gd name="connsiteX46" fmla="*/ 827114 w 2143850"/>
              <a:gd name="connsiteY46" fmla="*/ 18288 h 1463040"/>
              <a:gd name="connsiteX47" fmla="*/ 781394 w 2143850"/>
              <a:gd name="connsiteY47" fmla="*/ 54864 h 1463040"/>
              <a:gd name="connsiteX48" fmla="*/ 763106 w 2143850"/>
              <a:gd name="connsiteY48" fmla="*/ 82296 h 1463040"/>
              <a:gd name="connsiteX49" fmla="*/ 708242 w 2143850"/>
              <a:gd name="connsiteY49" fmla="*/ 100584 h 1463040"/>
              <a:gd name="connsiteX50" fmla="*/ 616802 w 2143850"/>
              <a:gd name="connsiteY50" fmla="*/ 155448 h 1463040"/>
              <a:gd name="connsiteX51" fmla="*/ 589370 w 2143850"/>
              <a:gd name="connsiteY51" fmla="*/ 164592 h 1463040"/>
              <a:gd name="connsiteX52" fmla="*/ 571082 w 2143850"/>
              <a:gd name="connsiteY52" fmla="*/ 182880 h 146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143850" h="1463040">
                <a:moveTo>
                  <a:pt x="571082" y="182880"/>
                </a:moveTo>
                <a:lnTo>
                  <a:pt x="571082" y="182880"/>
                </a:lnTo>
                <a:cubicBezTo>
                  <a:pt x="494882" y="219456"/>
                  <a:pt x="420462" y="259998"/>
                  <a:pt x="342482" y="292608"/>
                </a:cubicBezTo>
                <a:cubicBezTo>
                  <a:pt x="0" y="435828"/>
                  <a:pt x="95811" y="291740"/>
                  <a:pt x="59018" y="438912"/>
                </a:cubicBezTo>
                <a:cubicBezTo>
                  <a:pt x="56680" y="448263"/>
                  <a:pt x="52922" y="457200"/>
                  <a:pt x="49874" y="466344"/>
                </a:cubicBezTo>
                <a:cubicBezTo>
                  <a:pt x="52922" y="475488"/>
                  <a:pt x="54707" y="485155"/>
                  <a:pt x="59018" y="493776"/>
                </a:cubicBezTo>
                <a:cubicBezTo>
                  <a:pt x="63933" y="503606"/>
                  <a:pt x="72977" y="511107"/>
                  <a:pt x="77306" y="521208"/>
                </a:cubicBezTo>
                <a:cubicBezTo>
                  <a:pt x="88782" y="547985"/>
                  <a:pt x="91986" y="611092"/>
                  <a:pt x="95594" y="630936"/>
                </a:cubicBezTo>
                <a:cubicBezTo>
                  <a:pt x="97318" y="640419"/>
                  <a:pt x="101690" y="649224"/>
                  <a:pt x="104738" y="658368"/>
                </a:cubicBezTo>
                <a:cubicBezTo>
                  <a:pt x="107786" y="682752"/>
                  <a:pt x="110634" y="707162"/>
                  <a:pt x="113882" y="731520"/>
                </a:cubicBezTo>
                <a:cubicBezTo>
                  <a:pt x="119570" y="774181"/>
                  <a:pt x="121740" y="811244"/>
                  <a:pt x="141314" y="850392"/>
                </a:cubicBezTo>
                <a:cubicBezTo>
                  <a:pt x="151144" y="870051"/>
                  <a:pt x="165698" y="886968"/>
                  <a:pt x="177890" y="905256"/>
                </a:cubicBezTo>
                <a:cubicBezTo>
                  <a:pt x="201525" y="940708"/>
                  <a:pt x="185752" y="929213"/>
                  <a:pt x="223610" y="941832"/>
                </a:cubicBezTo>
                <a:cubicBezTo>
                  <a:pt x="254090" y="972312"/>
                  <a:pt x="281390" y="1006344"/>
                  <a:pt x="315050" y="1033272"/>
                </a:cubicBezTo>
                <a:lnTo>
                  <a:pt x="406490" y="1106424"/>
                </a:lnTo>
                <a:cubicBezTo>
                  <a:pt x="424291" y="1159828"/>
                  <a:pt x="401706" y="1110784"/>
                  <a:pt x="443066" y="1152144"/>
                </a:cubicBezTo>
                <a:cubicBezTo>
                  <a:pt x="486987" y="1196065"/>
                  <a:pt x="431862" y="1165064"/>
                  <a:pt x="488786" y="1207008"/>
                </a:cubicBezTo>
                <a:cubicBezTo>
                  <a:pt x="536430" y="1242114"/>
                  <a:pt x="587307" y="1272674"/>
                  <a:pt x="635090" y="1307592"/>
                </a:cubicBezTo>
                <a:cubicBezTo>
                  <a:pt x="666605" y="1330622"/>
                  <a:pt x="695140" y="1357543"/>
                  <a:pt x="726530" y="1380744"/>
                </a:cubicBezTo>
                <a:cubicBezTo>
                  <a:pt x="765286" y="1409390"/>
                  <a:pt x="845402" y="1463040"/>
                  <a:pt x="845402" y="1463040"/>
                </a:cubicBezTo>
                <a:lnTo>
                  <a:pt x="1878674" y="1453896"/>
                </a:lnTo>
                <a:cubicBezTo>
                  <a:pt x="1892292" y="1453304"/>
                  <a:pt x="1888091" y="1427669"/>
                  <a:pt x="1896962" y="1417320"/>
                </a:cubicBezTo>
                <a:cubicBezTo>
                  <a:pt x="1906880" y="1405749"/>
                  <a:pt x="1921346" y="1399032"/>
                  <a:pt x="1933538" y="1389888"/>
                </a:cubicBezTo>
                <a:cubicBezTo>
                  <a:pt x="1936586" y="1380744"/>
                  <a:pt x="1940034" y="1371724"/>
                  <a:pt x="1942682" y="1362456"/>
                </a:cubicBezTo>
                <a:cubicBezTo>
                  <a:pt x="1949258" y="1339440"/>
                  <a:pt x="1957199" y="1302787"/>
                  <a:pt x="1960970" y="1280160"/>
                </a:cubicBezTo>
                <a:cubicBezTo>
                  <a:pt x="1964513" y="1258901"/>
                  <a:pt x="1965887" y="1237286"/>
                  <a:pt x="1970114" y="1216152"/>
                </a:cubicBezTo>
                <a:cubicBezTo>
                  <a:pt x="1976602" y="1183714"/>
                  <a:pt x="1984800" y="1186133"/>
                  <a:pt x="1997546" y="1152144"/>
                </a:cubicBezTo>
                <a:cubicBezTo>
                  <a:pt x="2001959" y="1140377"/>
                  <a:pt x="2003079" y="1127605"/>
                  <a:pt x="2006690" y="1115568"/>
                </a:cubicBezTo>
                <a:cubicBezTo>
                  <a:pt x="2012229" y="1097104"/>
                  <a:pt x="2018882" y="1078992"/>
                  <a:pt x="2024978" y="1060704"/>
                </a:cubicBezTo>
                <a:lnTo>
                  <a:pt x="2052410" y="978408"/>
                </a:lnTo>
                <a:cubicBezTo>
                  <a:pt x="2055458" y="969264"/>
                  <a:pt x="2057974" y="959925"/>
                  <a:pt x="2061554" y="950976"/>
                </a:cubicBezTo>
                <a:cubicBezTo>
                  <a:pt x="2067148" y="936992"/>
                  <a:pt x="2084208" y="896937"/>
                  <a:pt x="2088986" y="877824"/>
                </a:cubicBezTo>
                <a:cubicBezTo>
                  <a:pt x="2098644" y="839191"/>
                  <a:pt x="2101080" y="808354"/>
                  <a:pt x="2107274" y="768096"/>
                </a:cubicBezTo>
                <a:cubicBezTo>
                  <a:pt x="2110093" y="749771"/>
                  <a:pt x="2113370" y="731520"/>
                  <a:pt x="2116418" y="713232"/>
                </a:cubicBezTo>
                <a:cubicBezTo>
                  <a:pt x="2119466" y="649224"/>
                  <a:pt x="2119389" y="584991"/>
                  <a:pt x="2125562" y="521208"/>
                </a:cubicBezTo>
                <a:cubicBezTo>
                  <a:pt x="2128556" y="490269"/>
                  <a:pt x="2143850" y="429768"/>
                  <a:pt x="2143850" y="429768"/>
                </a:cubicBezTo>
                <a:cubicBezTo>
                  <a:pt x="2137754" y="402336"/>
                  <a:pt x="2134448" y="374131"/>
                  <a:pt x="2125562" y="347472"/>
                </a:cubicBezTo>
                <a:cubicBezTo>
                  <a:pt x="2122087" y="337046"/>
                  <a:pt x="2114139" y="328622"/>
                  <a:pt x="2107274" y="320040"/>
                </a:cubicBezTo>
                <a:cubicBezTo>
                  <a:pt x="2089719" y="298097"/>
                  <a:pt x="2070205" y="277781"/>
                  <a:pt x="2052410" y="256032"/>
                </a:cubicBezTo>
                <a:cubicBezTo>
                  <a:pt x="2042759" y="244237"/>
                  <a:pt x="2035754" y="230232"/>
                  <a:pt x="2024978" y="219456"/>
                </a:cubicBezTo>
                <a:cubicBezTo>
                  <a:pt x="2014202" y="208680"/>
                  <a:pt x="2000197" y="201675"/>
                  <a:pt x="1988402" y="192024"/>
                </a:cubicBezTo>
                <a:cubicBezTo>
                  <a:pt x="1966653" y="174229"/>
                  <a:pt x="1947120" y="153688"/>
                  <a:pt x="1924394" y="137160"/>
                </a:cubicBezTo>
                <a:cubicBezTo>
                  <a:pt x="1913370" y="129143"/>
                  <a:pt x="1900401" y="124115"/>
                  <a:pt x="1887818" y="118872"/>
                </a:cubicBezTo>
                <a:cubicBezTo>
                  <a:pt x="1754988" y="63526"/>
                  <a:pt x="1701438" y="64846"/>
                  <a:pt x="1512914" y="45720"/>
                </a:cubicBezTo>
                <a:cubicBezTo>
                  <a:pt x="1403578" y="34628"/>
                  <a:pt x="1293293" y="35992"/>
                  <a:pt x="1183730" y="27432"/>
                </a:cubicBezTo>
                <a:cubicBezTo>
                  <a:pt x="1098158" y="20747"/>
                  <a:pt x="1013042" y="9144"/>
                  <a:pt x="927698" y="0"/>
                </a:cubicBezTo>
                <a:cubicBezTo>
                  <a:pt x="920450" y="906"/>
                  <a:pt x="848258" y="5073"/>
                  <a:pt x="827114" y="18288"/>
                </a:cubicBezTo>
                <a:cubicBezTo>
                  <a:pt x="810564" y="28632"/>
                  <a:pt x="795194" y="41064"/>
                  <a:pt x="781394" y="54864"/>
                </a:cubicBezTo>
                <a:cubicBezTo>
                  <a:pt x="773623" y="62635"/>
                  <a:pt x="772425" y="76471"/>
                  <a:pt x="763106" y="82296"/>
                </a:cubicBezTo>
                <a:cubicBezTo>
                  <a:pt x="746759" y="92513"/>
                  <a:pt x="725484" y="91963"/>
                  <a:pt x="708242" y="100584"/>
                </a:cubicBezTo>
                <a:cubicBezTo>
                  <a:pt x="578232" y="165589"/>
                  <a:pt x="712606" y="114389"/>
                  <a:pt x="616802" y="155448"/>
                </a:cubicBezTo>
                <a:cubicBezTo>
                  <a:pt x="607943" y="159245"/>
                  <a:pt x="597081" y="158809"/>
                  <a:pt x="589370" y="164592"/>
                </a:cubicBezTo>
                <a:cubicBezTo>
                  <a:pt x="583918" y="168681"/>
                  <a:pt x="574130" y="179832"/>
                  <a:pt x="571082" y="182880"/>
                </a:cubicBezTo>
                <a:close/>
              </a:path>
            </a:pathLst>
          </a:custGeom>
          <a:solidFill>
            <a:srgbClr val="EAEAEA"/>
          </a:solidFill>
          <a:ln w="9525" cap="flat" cmpd="sng" algn="ctr">
            <a:solidFill>
              <a:schemeClr val="tx1"/>
            </a:solidFill>
            <a:prstDash val="solid"/>
            <a:round/>
            <a:headEnd type="none" w="med" len="med"/>
            <a:tailEnd type="none" w="med" len="med"/>
          </a:ln>
          <a:effectLst>
            <a:outerShdw blurRad="63500" sx="102000" sy="102000" algn="ctr"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200" b="1" i="0" u="none" strike="noStrike" cap="none" normalizeH="0" baseline="0" dirty="0">
                <a:ln>
                  <a:noFill/>
                </a:ln>
                <a:solidFill>
                  <a:schemeClr val="tx1"/>
                </a:solidFill>
                <a:effectLst/>
                <a:latin typeface="+mn-lt"/>
              </a:rPr>
              <a:t>Task</a:t>
            </a:r>
            <a:endParaRPr kumimoji="0" lang="en-US" sz="2200" b="1" i="0" u="none" strike="noStrike" cap="none" normalizeH="0" baseline="0" dirty="0">
              <a:ln>
                <a:noFill/>
              </a:ln>
              <a:solidFill>
                <a:schemeClr val="tx1"/>
              </a:solidFill>
              <a:effectLst/>
              <a:latin typeface="+mn-lt"/>
            </a:endParaRPr>
          </a:p>
        </p:txBody>
      </p:sp>
      <p:sp>
        <p:nvSpPr>
          <p:cNvPr id="5" name="TextBox 4"/>
          <p:cNvSpPr txBox="1"/>
          <p:nvPr/>
        </p:nvSpPr>
        <p:spPr>
          <a:xfrm>
            <a:off x="1115616" y="3284984"/>
            <a:ext cx="797013" cy="369332"/>
          </a:xfrm>
          <a:prstGeom prst="rect">
            <a:avLst/>
          </a:prstGeom>
          <a:noFill/>
        </p:spPr>
        <p:txBody>
          <a:bodyPr wrap="none" rtlCol="0">
            <a:spAutoFit/>
          </a:bodyPr>
          <a:lstStyle/>
          <a:p>
            <a:r>
              <a:rPr lang="en-GB" sz="1800" b="0" dirty="0">
                <a:latin typeface="+mn-lt"/>
              </a:rPr>
              <a:t>fuzzy</a:t>
            </a:r>
            <a:endParaRPr lang="en-US" sz="1800" b="0" dirty="0">
              <a:latin typeface="+mn-lt"/>
            </a:endParaRPr>
          </a:p>
        </p:txBody>
      </p:sp>
      <p:sp>
        <p:nvSpPr>
          <p:cNvPr id="6" name="TextBox 5"/>
          <p:cNvSpPr txBox="1"/>
          <p:nvPr/>
        </p:nvSpPr>
        <p:spPr>
          <a:xfrm>
            <a:off x="3347864" y="1700808"/>
            <a:ext cx="1353256" cy="646331"/>
          </a:xfrm>
          <a:prstGeom prst="rect">
            <a:avLst/>
          </a:prstGeom>
          <a:noFill/>
        </p:spPr>
        <p:txBody>
          <a:bodyPr wrap="none" rtlCol="0">
            <a:spAutoFit/>
          </a:bodyPr>
          <a:lstStyle/>
          <a:p>
            <a:r>
              <a:rPr lang="en-GB" sz="1800" b="0" dirty="0">
                <a:latin typeface="+mn-lt"/>
              </a:rPr>
              <a:t>not clearly</a:t>
            </a:r>
          </a:p>
          <a:p>
            <a:r>
              <a:rPr lang="en-GB" sz="1800" b="0" dirty="0">
                <a:latin typeface="+mn-lt"/>
              </a:rPr>
              <a:t>specified</a:t>
            </a:r>
            <a:endParaRPr lang="en-US" sz="1800" b="0" dirty="0">
              <a:latin typeface="+mn-lt"/>
            </a:endParaRPr>
          </a:p>
        </p:txBody>
      </p:sp>
      <p:sp>
        <p:nvSpPr>
          <p:cNvPr id="8" name="Rounded Rectangle 7"/>
          <p:cNvSpPr/>
          <p:nvPr/>
        </p:nvSpPr>
        <p:spPr bwMode="auto">
          <a:xfrm>
            <a:off x="4499992" y="3501008"/>
            <a:ext cx="2358024" cy="720080"/>
          </a:xfrm>
          <a:prstGeom prst="roundRect">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200" b="1" i="0" u="none" strike="noStrike" cap="none" normalizeH="0" baseline="0" dirty="0">
                <a:ln>
                  <a:noFill/>
                </a:ln>
                <a:solidFill>
                  <a:schemeClr val="tx1"/>
                </a:solidFill>
                <a:effectLst/>
                <a:latin typeface="+mn-lt"/>
              </a:rPr>
              <a:t>Model</a:t>
            </a:r>
            <a:endParaRPr kumimoji="0" lang="en-US" sz="2200" b="1" i="0" u="none" strike="noStrike" cap="none" normalizeH="0" baseline="0" dirty="0">
              <a:ln>
                <a:noFill/>
              </a:ln>
              <a:solidFill>
                <a:schemeClr val="tx1"/>
              </a:solidFill>
              <a:effectLst/>
              <a:latin typeface="+mn-lt"/>
            </a:endParaRPr>
          </a:p>
        </p:txBody>
      </p:sp>
      <p:sp>
        <p:nvSpPr>
          <p:cNvPr id="9" name="Rectangle 8"/>
          <p:cNvSpPr/>
          <p:nvPr/>
        </p:nvSpPr>
        <p:spPr bwMode="auto">
          <a:xfrm>
            <a:off x="6444208" y="4581128"/>
            <a:ext cx="2016224" cy="1872208"/>
          </a:xfrm>
          <a:prstGeom prst="rect">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dirty="0">
                <a:latin typeface="+mn-lt"/>
              </a:rPr>
              <a:t>F</a:t>
            </a:r>
            <a:r>
              <a:rPr kumimoji="0" lang="en-GB" sz="2200" b="1" i="0" u="none" strike="noStrike" cap="none" normalizeH="0" baseline="0" dirty="0">
                <a:ln>
                  <a:noFill/>
                </a:ln>
                <a:solidFill>
                  <a:schemeClr val="tx1"/>
                </a:solidFill>
                <a:effectLst/>
                <a:latin typeface="+mn-lt"/>
              </a:rPr>
              <a:t>ormal</a:t>
            </a:r>
          </a:p>
          <a:p>
            <a:pPr marL="0" marR="0" indent="0" algn="ctr" defTabSz="914400" rtl="0" eaLnBrk="0" fontAlgn="base" latinLnBrk="0" hangingPunct="0">
              <a:lnSpc>
                <a:spcPct val="100000"/>
              </a:lnSpc>
              <a:spcBef>
                <a:spcPct val="0"/>
              </a:spcBef>
              <a:spcAft>
                <a:spcPct val="0"/>
              </a:spcAft>
              <a:buClrTx/>
              <a:buSzTx/>
              <a:buFontTx/>
              <a:buNone/>
              <a:tabLst/>
            </a:pPr>
            <a:r>
              <a:rPr lang="en-GB" dirty="0">
                <a:latin typeface="+mn-lt"/>
              </a:rPr>
              <a:t>language</a:t>
            </a:r>
          </a:p>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dirty="0">
              <a:ln>
                <a:noFill/>
              </a:ln>
              <a:solidFill>
                <a:schemeClr val="tx1"/>
              </a:solidFill>
              <a:effectLst/>
              <a:latin typeface="Tahoma"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en-GB" dirty="0"/>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200" b="1" i="0" u="none" strike="noStrike" cap="none" normalizeH="0" baseline="0" dirty="0">
              <a:ln>
                <a:noFill/>
              </a:ln>
              <a:solidFill>
                <a:schemeClr val="tx1"/>
              </a:solidFill>
              <a:effectLst/>
              <a:latin typeface="Tahoma" charset="0"/>
            </a:endParaRPr>
          </a:p>
        </p:txBody>
      </p:sp>
      <p:sp>
        <p:nvSpPr>
          <p:cNvPr id="10" name="Rectangle 9"/>
          <p:cNvSpPr/>
          <p:nvPr/>
        </p:nvSpPr>
        <p:spPr bwMode="auto">
          <a:xfrm>
            <a:off x="6804248" y="5373216"/>
            <a:ext cx="1368152" cy="1008112"/>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200" b="1" i="0" u="none" strike="noStrike" cap="none" normalizeH="0" baseline="0" dirty="0">
                <a:ln>
                  <a:noFill/>
                </a:ln>
                <a:solidFill>
                  <a:schemeClr val="tx1"/>
                </a:solidFill>
                <a:effectLst/>
                <a:latin typeface="+mn-lt"/>
              </a:rPr>
              <a:t>Machine</a:t>
            </a:r>
            <a:endParaRPr kumimoji="0" lang="en-US" sz="2200" b="1" i="0" u="none" strike="noStrike" cap="none" normalizeH="0" baseline="0" dirty="0">
              <a:ln>
                <a:noFill/>
              </a:ln>
              <a:solidFill>
                <a:schemeClr val="tx1"/>
              </a:solidFill>
              <a:effectLst/>
              <a:latin typeface="+mn-lt"/>
            </a:endParaRPr>
          </a:p>
        </p:txBody>
      </p:sp>
      <p:cxnSp>
        <p:nvCxnSpPr>
          <p:cNvPr id="12" name="Straight Arrow Connector 11"/>
          <p:cNvCxnSpPr>
            <a:stCxn id="4" idx="30"/>
            <a:endCxn id="8" idx="0"/>
          </p:cNvCxnSpPr>
          <p:nvPr/>
        </p:nvCxnSpPr>
        <p:spPr bwMode="auto">
          <a:xfrm>
            <a:off x="3346704" y="2944368"/>
            <a:ext cx="2332300" cy="556640"/>
          </a:xfrm>
          <a:prstGeom prst="straightConnector1">
            <a:avLst/>
          </a:prstGeom>
          <a:solidFill>
            <a:srgbClr val="EAEAEA"/>
          </a:solidFill>
          <a:ln w="25400" cap="flat" cmpd="sng" algn="ctr">
            <a:solidFill>
              <a:schemeClr val="tx1"/>
            </a:solidFill>
            <a:prstDash val="solid"/>
            <a:round/>
            <a:headEnd type="none" w="med" len="med"/>
            <a:tailEnd type="arrow"/>
          </a:ln>
          <a:effectLst/>
        </p:spPr>
      </p:cxnSp>
      <p:cxnSp>
        <p:nvCxnSpPr>
          <p:cNvPr id="14" name="Straight Arrow Connector 13"/>
          <p:cNvCxnSpPr>
            <a:stCxn id="8" idx="3"/>
            <a:endCxn id="9" idx="0"/>
          </p:cNvCxnSpPr>
          <p:nvPr/>
        </p:nvCxnSpPr>
        <p:spPr bwMode="auto">
          <a:xfrm>
            <a:off x="6858016" y="3861048"/>
            <a:ext cx="594304" cy="720080"/>
          </a:xfrm>
          <a:prstGeom prst="straightConnector1">
            <a:avLst/>
          </a:prstGeom>
          <a:solidFill>
            <a:srgbClr val="EAEAEA"/>
          </a:solidFill>
          <a:ln w="25400" cap="flat" cmpd="sng" algn="ctr">
            <a:solidFill>
              <a:schemeClr val="tx1"/>
            </a:solidFill>
            <a:prstDash val="solid"/>
            <a:round/>
            <a:headEnd type="none" w="med" len="med"/>
            <a:tailEnd type="arrow"/>
          </a:ln>
          <a:effectLst/>
        </p:spPr>
      </p:cxnSp>
      <p:sp>
        <p:nvSpPr>
          <p:cNvPr id="17" name="TextBox 16"/>
          <p:cNvSpPr txBox="1"/>
          <p:nvPr/>
        </p:nvSpPr>
        <p:spPr>
          <a:xfrm>
            <a:off x="4211960" y="2780928"/>
            <a:ext cx="1588897" cy="430887"/>
          </a:xfrm>
          <a:prstGeom prst="rect">
            <a:avLst/>
          </a:prstGeom>
          <a:noFill/>
        </p:spPr>
        <p:txBody>
          <a:bodyPr wrap="none" rtlCol="0">
            <a:spAutoFit/>
          </a:bodyPr>
          <a:lstStyle/>
          <a:p>
            <a:r>
              <a:rPr lang="en-GB" dirty="0">
                <a:latin typeface="+mn-lt"/>
              </a:rPr>
              <a:t>modelling</a:t>
            </a:r>
            <a:endParaRPr lang="en-US" dirty="0">
              <a:latin typeface="+mn-lt"/>
            </a:endParaRPr>
          </a:p>
        </p:txBody>
      </p:sp>
      <p:sp>
        <p:nvSpPr>
          <p:cNvPr id="18" name="TextBox 17"/>
          <p:cNvSpPr txBox="1"/>
          <p:nvPr/>
        </p:nvSpPr>
        <p:spPr>
          <a:xfrm>
            <a:off x="6804248" y="3717032"/>
            <a:ext cx="2068195" cy="430887"/>
          </a:xfrm>
          <a:prstGeom prst="rect">
            <a:avLst/>
          </a:prstGeom>
          <a:noFill/>
        </p:spPr>
        <p:txBody>
          <a:bodyPr wrap="none" rtlCol="0">
            <a:spAutoFit/>
          </a:bodyPr>
          <a:lstStyle/>
          <a:p>
            <a:r>
              <a:rPr lang="en-GB" dirty="0">
                <a:latin typeface="+mn-lt"/>
              </a:rPr>
              <a:t>formalisation</a:t>
            </a:r>
            <a:endParaRPr lang="en-US" dirty="0">
              <a:latin typeface="+mn-lt"/>
            </a:endParaRPr>
          </a:p>
        </p:txBody>
      </p:sp>
      <p:sp>
        <p:nvSpPr>
          <p:cNvPr id="3" name="TextBox 2"/>
          <p:cNvSpPr txBox="1"/>
          <p:nvPr/>
        </p:nvSpPr>
        <p:spPr>
          <a:xfrm>
            <a:off x="1979712" y="2924944"/>
            <a:ext cx="793970" cy="430887"/>
          </a:xfrm>
          <a:prstGeom prst="rect">
            <a:avLst/>
          </a:prstGeom>
          <a:solidFill>
            <a:srgbClr val="CCFFCC">
              <a:alpha val="75000"/>
            </a:srgbClr>
          </a:solidFill>
        </p:spPr>
        <p:txBody>
          <a:bodyPr wrap="none" rtlCol="0">
            <a:spAutoFit/>
          </a:bodyPr>
          <a:lstStyle/>
          <a:p>
            <a:r>
              <a:rPr lang="en-US" dirty="0">
                <a:solidFill>
                  <a:srgbClr val="008000"/>
                </a:solidFill>
              </a:rPr>
              <a:t>SSM</a:t>
            </a:r>
          </a:p>
        </p:txBody>
      </p:sp>
      <p:sp>
        <p:nvSpPr>
          <p:cNvPr id="7" name="TextBox 6"/>
          <p:cNvSpPr txBox="1"/>
          <p:nvPr/>
        </p:nvSpPr>
        <p:spPr>
          <a:xfrm>
            <a:off x="3563888" y="3068960"/>
            <a:ext cx="1458377" cy="1107996"/>
          </a:xfrm>
          <a:prstGeom prst="rect">
            <a:avLst/>
          </a:prstGeom>
          <a:solidFill>
            <a:srgbClr val="CCFFCC">
              <a:alpha val="75000"/>
            </a:srgbClr>
          </a:solidFill>
        </p:spPr>
        <p:txBody>
          <a:bodyPr wrap="none" rtlCol="0">
            <a:spAutoFit/>
          </a:bodyPr>
          <a:lstStyle/>
          <a:p>
            <a:r>
              <a:rPr lang="en-US" dirty="0">
                <a:solidFill>
                  <a:srgbClr val="008000"/>
                </a:solidFill>
              </a:rPr>
              <a:t>UML</a:t>
            </a:r>
          </a:p>
          <a:p>
            <a:r>
              <a:rPr lang="en-US" dirty="0">
                <a:solidFill>
                  <a:srgbClr val="008000"/>
                </a:solidFill>
              </a:rPr>
              <a:t>Use Case</a:t>
            </a:r>
          </a:p>
          <a:p>
            <a:r>
              <a:rPr lang="en-US" dirty="0">
                <a:solidFill>
                  <a:srgbClr val="008000"/>
                </a:solidFill>
              </a:rPr>
              <a:t>Diagram</a:t>
            </a:r>
          </a:p>
        </p:txBody>
      </p:sp>
      <p:sp>
        <p:nvSpPr>
          <p:cNvPr id="11" name="TextBox 10"/>
          <p:cNvSpPr txBox="1"/>
          <p:nvPr/>
        </p:nvSpPr>
        <p:spPr>
          <a:xfrm>
            <a:off x="5004048" y="4005064"/>
            <a:ext cx="1390187" cy="1107996"/>
          </a:xfrm>
          <a:prstGeom prst="rect">
            <a:avLst/>
          </a:prstGeom>
          <a:solidFill>
            <a:srgbClr val="CCFFCC">
              <a:alpha val="75000"/>
            </a:srgbClr>
          </a:solidFill>
        </p:spPr>
        <p:txBody>
          <a:bodyPr wrap="none" rtlCol="0">
            <a:spAutoFit/>
          </a:bodyPr>
          <a:lstStyle/>
          <a:p>
            <a:r>
              <a:rPr lang="en-US" dirty="0">
                <a:solidFill>
                  <a:srgbClr val="008000"/>
                </a:solidFill>
              </a:rPr>
              <a:t>UML </a:t>
            </a:r>
          </a:p>
          <a:p>
            <a:r>
              <a:rPr lang="en-US" dirty="0">
                <a:solidFill>
                  <a:srgbClr val="008000"/>
                </a:solidFill>
              </a:rPr>
              <a:t>Activity</a:t>
            </a:r>
          </a:p>
          <a:p>
            <a:r>
              <a:rPr lang="en-US" dirty="0">
                <a:solidFill>
                  <a:srgbClr val="008000"/>
                </a:solidFill>
              </a:rPr>
              <a:t>Diagram</a:t>
            </a:r>
          </a:p>
        </p:txBody>
      </p:sp>
      <p:sp>
        <p:nvSpPr>
          <p:cNvPr id="13" name="TextBox 12"/>
          <p:cNvSpPr txBox="1"/>
          <p:nvPr/>
        </p:nvSpPr>
        <p:spPr>
          <a:xfrm>
            <a:off x="5286380" y="2428868"/>
            <a:ext cx="1390187" cy="1107996"/>
          </a:xfrm>
          <a:prstGeom prst="rect">
            <a:avLst/>
          </a:prstGeom>
          <a:solidFill>
            <a:srgbClr val="CCFFCC">
              <a:alpha val="75000"/>
            </a:srgbClr>
          </a:solidFill>
        </p:spPr>
        <p:txBody>
          <a:bodyPr wrap="none" rtlCol="0">
            <a:spAutoFit/>
          </a:bodyPr>
          <a:lstStyle/>
          <a:p>
            <a:r>
              <a:rPr lang="en-US" dirty="0">
                <a:solidFill>
                  <a:srgbClr val="008000"/>
                </a:solidFill>
              </a:rPr>
              <a:t>UML</a:t>
            </a:r>
          </a:p>
          <a:p>
            <a:r>
              <a:rPr lang="en-US" dirty="0">
                <a:solidFill>
                  <a:srgbClr val="008000"/>
                </a:solidFill>
              </a:rPr>
              <a:t>Class</a:t>
            </a:r>
          </a:p>
          <a:p>
            <a:r>
              <a:rPr lang="en-US" dirty="0">
                <a:solidFill>
                  <a:srgbClr val="008000"/>
                </a:solidFill>
              </a:rPr>
              <a:t>Diagram</a:t>
            </a:r>
          </a:p>
        </p:txBody>
      </p:sp>
      <p:sp>
        <p:nvSpPr>
          <p:cNvPr id="19" name="TextBox 18"/>
          <p:cNvSpPr txBox="1"/>
          <p:nvPr/>
        </p:nvSpPr>
        <p:spPr>
          <a:xfrm>
            <a:off x="6804248" y="3029762"/>
            <a:ext cx="2182008" cy="769441"/>
          </a:xfrm>
          <a:prstGeom prst="rect">
            <a:avLst/>
          </a:prstGeom>
          <a:solidFill>
            <a:srgbClr val="CCFFCC">
              <a:alpha val="75000"/>
            </a:srgbClr>
          </a:solidFill>
        </p:spPr>
        <p:txBody>
          <a:bodyPr wrap="none" rtlCol="0">
            <a:spAutoFit/>
          </a:bodyPr>
          <a:lstStyle/>
          <a:p>
            <a:r>
              <a:rPr lang="en-US" dirty="0">
                <a:solidFill>
                  <a:srgbClr val="008000"/>
                </a:solidFill>
              </a:rPr>
              <a:t>ERD/ERM</a:t>
            </a:r>
          </a:p>
          <a:p>
            <a:r>
              <a:rPr lang="en-US" dirty="0">
                <a:solidFill>
                  <a:srgbClr val="008000"/>
                </a:solidFill>
              </a:rPr>
              <a:t>Normalization</a:t>
            </a:r>
          </a:p>
        </p:txBody>
      </p:sp>
      <p:sp>
        <p:nvSpPr>
          <p:cNvPr id="15" name="Footer Placeholder 14">
            <a:extLst>
              <a:ext uri="{FF2B5EF4-FFF2-40B4-BE49-F238E27FC236}">
                <a16:creationId xmlns:a16="http://schemas.microsoft.com/office/drawing/2014/main" id="{D9E4C5D5-62C3-4110-BE2B-A345A9797788}"/>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3687631368"/>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1" grpId="0" animBg="1"/>
      <p:bldP spid="13"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Development Process </a:t>
            </a:r>
          </a:p>
        </p:txBody>
      </p:sp>
      <p:grpSp>
        <p:nvGrpSpPr>
          <p:cNvPr id="27" name="Group 33"/>
          <p:cNvGrpSpPr>
            <a:grpSpLocks/>
          </p:cNvGrpSpPr>
          <p:nvPr/>
        </p:nvGrpSpPr>
        <p:grpSpPr bwMode="auto">
          <a:xfrm>
            <a:off x="1763688" y="1928813"/>
            <a:ext cx="5880145" cy="4214831"/>
            <a:chOff x="1527303" y="1928802"/>
            <a:chExt cx="6128624" cy="4643470"/>
          </a:xfrm>
        </p:grpSpPr>
        <p:sp>
          <p:nvSpPr>
            <p:cNvPr id="28" name="Text Box 14"/>
            <p:cNvSpPr txBox="1">
              <a:spLocks noChangeArrowheads="1"/>
            </p:cNvSpPr>
            <p:nvPr/>
          </p:nvSpPr>
          <p:spPr bwMode="auto">
            <a:xfrm>
              <a:off x="2233611" y="4846650"/>
              <a:ext cx="2124075" cy="368300"/>
            </a:xfrm>
            <a:prstGeom prst="rect">
              <a:avLst/>
            </a:prstGeom>
            <a:noFill/>
            <a:ln w="9525">
              <a:noFill/>
              <a:miter lim="800000"/>
              <a:headEnd/>
              <a:tailEnd/>
            </a:ln>
          </p:spPr>
          <p:txBody>
            <a:bodyPr wrap="none">
              <a:spAutoFit/>
            </a:bodyPr>
            <a:lstStyle/>
            <a:p>
              <a:r>
                <a:rPr lang="en-US" sz="1800">
                  <a:solidFill>
                    <a:srgbClr val="003366"/>
                  </a:solidFill>
                </a:rPr>
                <a:t>Table Definitions</a:t>
              </a:r>
              <a:endParaRPr lang="en-GB" sz="1800">
                <a:solidFill>
                  <a:srgbClr val="003366"/>
                </a:solidFill>
              </a:endParaRPr>
            </a:p>
          </p:txBody>
        </p:sp>
        <p:sp>
          <p:nvSpPr>
            <p:cNvPr id="29" name="Text Box 17"/>
            <p:cNvSpPr txBox="1">
              <a:spLocks noChangeArrowheads="1"/>
            </p:cNvSpPr>
            <p:nvPr/>
          </p:nvSpPr>
          <p:spPr bwMode="auto">
            <a:xfrm>
              <a:off x="3143238" y="1928802"/>
              <a:ext cx="3337421" cy="642942"/>
            </a:xfrm>
            <a:prstGeom prst="rect">
              <a:avLst/>
            </a:prstGeom>
            <a:solidFill>
              <a:schemeClr val="accent5">
                <a:lumMod val="75000"/>
                <a:alpha val="50000"/>
              </a:schemeClr>
            </a:solidFill>
            <a:ln w="9525">
              <a:solidFill>
                <a:srgbClr val="000000"/>
              </a:solidFill>
              <a:miter lim="800000"/>
              <a:headEnd/>
              <a:tailEnd/>
            </a:ln>
          </p:spPr>
          <p:txBody>
            <a:bodyPr/>
            <a:lstStyle/>
            <a:p>
              <a:r>
                <a:rPr lang="en-GB" sz="1800" b="0" dirty="0">
                  <a:latin typeface="Arial" pitchFamily="34" charset="0"/>
                </a:rPr>
                <a:t>Requirements collection and analysis (system &amp; data)</a:t>
              </a:r>
              <a:endParaRPr lang="en-GB" sz="1000" b="0" dirty="0">
                <a:latin typeface="Times New Roman" pitchFamily="18" charset="0"/>
              </a:endParaRPr>
            </a:p>
          </p:txBody>
        </p:sp>
        <p:sp>
          <p:nvSpPr>
            <p:cNvPr id="30" name="Text Box 18"/>
            <p:cNvSpPr txBox="1">
              <a:spLocks noChangeArrowheads="1"/>
            </p:cNvSpPr>
            <p:nvPr/>
          </p:nvSpPr>
          <p:spPr bwMode="auto">
            <a:xfrm>
              <a:off x="1527303" y="3071810"/>
              <a:ext cx="3044696" cy="782643"/>
            </a:xfrm>
            <a:prstGeom prst="rect">
              <a:avLst/>
            </a:prstGeom>
            <a:solidFill>
              <a:schemeClr val="accent5">
                <a:lumMod val="75000"/>
                <a:alpha val="50000"/>
              </a:schemeClr>
            </a:solidFill>
            <a:ln w="9525">
              <a:solidFill>
                <a:srgbClr val="000000"/>
              </a:solidFill>
              <a:miter lim="800000"/>
              <a:headEnd/>
              <a:tailEnd/>
            </a:ln>
          </p:spPr>
          <p:txBody>
            <a:bodyPr/>
            <a:lstStyle/>
            <a:p>
              <a:r>
                <a:rPr lang="en-GB" sz="1800" b="0" dirty="0">
                  <a:latin typeface="Arial" pitchFamily="34" charset="0"/>
                </a:rPr>
                <a:t>Develop Conceptual Data Model (ERM)</a:t>
              </a:r>
              <a:endParaRPr lang="en-GB" sz="1000" b="0" dirty="0">
                <a:latin typeface="Times New Roman" pitchFamily="18" charset="0"/>
              </a:endParaRPr>
            </a:p>
          </p:txBody>
        </p:sp>
        <p:sp>
          <p:nvSpPr>
            <p:cNvPr id="31" name="Text Box 19"/>
            <p:cNvSpPr txBox="1">
              <a:spLocks noChangeArrowheads="1"/>
            </p:cNvSpPr>
            <p:nvPr/>
          </p:nvSpPr>
          <p:spPr bwMode="auto">
            <a:xfrm>
              <a:off x="4786314" y="3071810"/>
              <a:ext cx="2869613" cy="785818"/>
            </a:xfrm>
            <a:prstGeom prst="rect">
              <a:avLst/>
            </a:prstGeom>
            <a:solidFill>
              <a:schemeClr val="folHlink">
                <a:alpha val="50195"/>
              </a:schemeClr>
            </a:solidFill>
            <a:ln w="9525">
              <a:solidFill>
                <a:srgbClr val="000000"/>
              </a:solidFill>
              <a:miter lim="800000"/>
              <a:headEnd/>
              <a:tailEnd/>
            </a:ln>
          </p:spPr>
          <p:txBody>
            <a:bodyPr/>
            <a:lstStyle/>
            <a:p>
              <a:r>
                <a:rPr lang="en-GB" sz="1800" b="0" dirty="0">
                  <a:latin typeface="Arial" pitchFamily="34" charset="0"/>
                </a:rPr>
                <a:t>Develop Logical Data Model (Normalisation)</a:t>
              </a:r>
              <a:endParaRPr lang="en-GB" sz="1000" b="0" dirty="0">
                <a:latin typeface="Times New Roman" pitchFamily="18" charset="0"/>
              </a:endParaRPr>
            </a:p>
          </p:txBody>
        </p:sp>
        <p:sp>
          <p:nvSpPr>
            <p:cNvPr id="32" name="Text Box 20"/>
            <p:cNvSpPr txBox="1">
              <a:spLocks noChangeArrowheads="1"/>
            </p:cNvSpPr>
            <p:nvPr/>
          </p:nvSpPr>
          <p:spPr bwMode="auto">
            <a:xfrm>
              <a:off x="3143239" y="4319031"/>
              <a:ext cx="2994527" cy="435481"/>
            </a:xfrm>
            <a:prstGeom prst="rect">
              <a:avLst/>
            </a:prstGeom>
            <a:solidFill>
              <a:schemeClr val="folHlink">
                <a:alpha val="50195"/>
              </a:schemeClr>
            </a:solidFill>
            <a:ln w="9525">
              <a:solidFill>
                <a:srgbClr val="000000"/>
              </a:solidFill>
              <a:miter lim="800000"/>
              <a:headEnd/>
              <a:tailEnd/>
            </a:ln>
          </p:spPr>
          <p:txBody>
            <a:bodyPr/>
            <a:lstStyle/>
            <a:p>
              <a:r>
                <a:rPr lang="en-GB" sz="1800" b="0" dirty="0">
                  <a:latin typeface="Arial" pitchFamily="34" charset="0"/>
                  <a:cs typeface="Arial" pitchFamily="34" charset="0"/>
                </a:rPr>
                <a:t>Database Design (RDM)</a:t>
              </a:r>
            </a:p>
          </p:txBody>
        </p:sp>
        <p:sp>
          <p:nvSpPr>
            <p:cNvPr id="33" name="Text Box 21"/>
            <p:cNvSpPr txBox="1">
              <a:spLocks noChangeArrowheads="1"/>
            </p:cNvSpPr>
            <p:nvPr/>
          </p:nvSpPr>
          <p:spPr bwMode="auto">
            <a:xfrm>
              <a:off x="3486133" y="5263860"/>
              <a:ext cx="2211388" cy="437451"/>
            </a:xfrm>
            <a:prstGeom prst="rect">
              <a:avLst/>
            </a:prstGeom>
            <a:solidFill>
              <a:schemeClr val="bg1">
                <a:alpha val="50195"/>
              </a:schemeClr>
            </a:solidFill>
            <a:ln w="9525">
              <a:solidFill>
                <a:srgbClr val="000000"/>
              </a:solidFill>
              <a:miter lim="800000"/>
              <a:headEnd/>
              <a:tailEnd/>
            </a:ln>
          </p:spPr>
          <p:txBody>
            <a:bodyPr/>
            <a:lstStyle/>
            <a:p>
              <a:r>
                <a:rPr lang="en-GB" sz="1800" b="0">
                  <a:latin typeface="Arial" pitchFamily="34" charset="0"/>
                </a:rPr>
                <a:t>Physical Design</a:t>
              </a:r>
              <a:endParaRPr lang="en-GB" sz="1000" b="0">
                <a:latin typeface="Times New Roman" pitchFamily="18" charset="0"/>
              </a:endParaRPr>
            </a:p>
          </p:txBody>
        </p:sp>
        <p:sp>
          <p:nvSpPr>
            <p:cNvPr id="34" name="Text Box 22"/>
            <p:cNvSpPr txBox="1">
              <a:spLocks noChangeArrowheads="1"/>
            </p:cNvSpPr>
            <p:nvPr/>
          </p:nvSpPr>
          <p:spPr bwMode="auto">
            <a:xfrm>
              <a:off x="3486133" y="6136791"/>
              <a:ext cx="2211388" cy="435481"/>
            </a:xfrm>
            <a:prstGeom prst="rect">
              <a:avLst/>
            </a:prstGeom>
            <a:solidFill>
              <a:schemeClr val="bg1">
                <a:alpha val="50195"/>
              </a:schemeClr>
            </a:solidFill>
            <a:ln w="9525">
              <a:solidFill>
                <a:srgbClr val="000000"/>
              </a:solidFill>
              <a:miter lim="800000"/>
              <a:headEnd/>
              <a:tailEnd/>
            </a:ln>
          </p:spPr>
          <p:txBody>
            <a:bodyPr/>
            <a:lstStyle/>
            <a:p>
              <a:r>
                <a:rPr lang="en-GB" sz="1800" b="0">
                  <a:latin typeface="Arial" pitchFamily="34" charset="0"/>
                </a:rPr>
                <a:t>Build Database</a:t>
              </a:r>
              <a:endParaRPr lang="en-GB" sz="1000" b="0">
                <a:latin typeface="Times New Roman" pitchFamily="18" charset="0"/>
              </a:endParaRPr>
            </a:p>
          </p:txBody>
        </p:sp>
        <p:sp>
          <p:nvSpPr>
            <p:cNvPr id="35" name="Line 27"/>
            <p:cNvSpPr>
              <a:spLocks noChangeShapeType="1"/>
            </p:cNvSpPr>
            <p:nvPr/>
          </p:nvSpPr>
          <p:spPr bwMode="auto">
            <a:xfrm flipH="1">
              <a:off x="4572000" y="2571745"/>
              <a:ext cx="1" cy="214313"/>
            </a:xfrm>
            <a:prstGeom prst="line">
              <a:avLst/>
            </a:prstGeom>
            <a:noFill/>
            <a:ln w="9525">
              <a:solidFill>
                <a:srgbClr val="000000"/>
              </a:solidFill>
              <a:round/>
              <a:headEnd/>
              <a:tailEnd/>
            </a:ln>
          </p:spPr>
          <p:txBody>
            <a:bodyPr/>
            <a:lstStyle/>
            <a:p>
              <a:endParaRPr lang="en-GB"/>
            </a:p>
          </p:txBody>
        </p:sp>
        <p:sp>
          <p:nvSpPr>
            <p:cNvPr id="36" name="Line 28"/>
            <p:cNvSpPr>
              <a:spLocks noChangeShapeType="1"/>
            </p:cNvSpPr>
            <p:nvPr/>
          </p:nvSpPr>
          <p:spPr bwMode="auto">
            <a:xfrm>
              <a:off x="4429124" y="2786058"/>
              <a:ext cx="1714512" cy="0"/>
            </a:xfrm>
            <a:prstGeom prst="line">
              <a:avLst/>
            </a:prstGeom>
            <a:noFill/>
            <a:ln w="9525">
              <a:solidFill>
                <a:srgbClr val="000000"/>
              </a:solidFill>
              <a:round/>
              <a:headEnd/>
              <a:tailEnd/>
            </a:ln>
          </p:spPr>
          <p:txBody>
            <a:bodyPr/>
            <a:lstStyle/>
            <a:p>
              <a:endParaRPr lang="en-GB"/>
            </a:p>
          </p:txBody>
        </p:sp>
        <p:sp>
          <p:nvSpPr>
            <p:cNvPr id="37" name="Line 29"/>
            <p:cNvSpPr>
              <a:spLocks noChangeShapeType="1"/>
            </p:cNvSpPr>
            <p:nvPr/>
          </p:nvSpPr>
          <p:spPr bwMode="auto">
            <a:xfrm flipH="1">
              <a:off x="3357553" y="2786058"/>
              <a:ext cx="1071570" cy="0"/>
            </a:xfrm>
            <a:prstGeom prst="line">
              <a:avLst/>
            </a:prstGeom>
            <a:noFill/>
            <a:ln w="9525">
              <a:solidFill>
                <a:srgbClr val="000000"/>
              </a:solidFill>
              <a:round/>
              <a:headEnd/>
              <a:tailEnd/>
            </a:ln>
          </p:spPr>
          <p:txBody>
            <a:bodyPr/>
            <a:lstStyle/>
            <a:p>
              <a:endParaRPr lang="en-GB"/>
            </a:p>
          </p:txBody>
        </p:sp>
        <p:sp>
          <p:nvSpPr>
            <p:cNvPr id="38" name="Line 30"/>
            <p:cNvSpPr>
              <a:spLocks noChangeShapeType="1"/>
            </p:cNvSpPr>
            <p:nvPr/>
          </p:nvSpPr>
          <p:spPr bwMode="auto">
            <a:xfrm>
              <a:off x="3357554" y="2786058"/>
              <a:ext cx="0" cy="258136"/>
            </a:xfrm>
            <a:prstGeom prst="line">
              <a:avLst/>
            </a:prstGeom>
            <a:noFill/>
            <a:ln w="9525">
              <a:solidFill>
                <a:srgbClr val="000000"/>
              </a:solidFill>
              <a:round/>
              <a:headEnd/>
              <a:tailEnd type="triangle" w="med" len="med"/>
            </a:ln>
          </p:spPr>
          <p:txBody>
            <a:bodyPr/>
            <a:lstStyle/>
            <a:p>
              <a:endParaRPr lang="en-GB"/>
            </a:p>
          </p:txBody>
        </p:sp>
        <p:sp>
          <p:nvSpPr>
            <p:cNvPr id="39" name="Line 31"/>
            <p:cNvSpPr>
              <a:spLocks noChangeShapeType="1"/>
            </p:cNvSpPr>
            <p:nvPr/>
          </p:nvSpPr>
          <p:spPr bwMode="auto">
            <a:xfrm>
              <a:off x="6143636" y="2786058"/>
              <a:ext cx="0" cy="258136"/>
            </a:xfrm>
            <a:prstGeom prst="line">
              <a:avLst/>
            </a:prstGeom>
            <a:noFill/>
            <a:ln w="9525">
              <a:solidFill>
                <a:srgbClr val="000000"/>
              </a:solidFill>
              <a:round/>
              <a:headEnd/>
              <a:tailEnd type="triangle" w="med" len="med"/>
            </a:ln>
          </p:spPr>
          <p:txBody>
            <a:bodyPr/>
            <a:lstStyle/>
            <a:p>
              <a:endParaRPr lang="en-GB"/>
            </a:p>
          </p:txBody>
        </p:sp>
        <p:sp>
          <p:nvSpPr>
            <p:cNvPr id="40" name="Line 32"/>
            <p:cNvSpPr>
              <a:spLocks noChangeShapeType="1"/>
            </p:cNvSpPr>
            <p:nvPr/>
          </p:nvSpPr>
          <p:spPr bwMode="auto">
            <a:xfrm>
              <a:off x="4417995" y="4067766"/>
              <a:ext cx="1647825" cy="0"/>
            </a:xfrm>
            <a:prstGeom prst="line">
              <a:avLst/>
            </a:prstGeom>
            <a:noFill/>
            <a:ln w="9525">
              <a:solidFill>
                <a:srgbClr val="000000"/>
              </a:solidFill>
              <a:round/>
              <a:headEnd type="triangle" w="med" len="med"/>
              <a:tailEnd/>
            </a:ln>
          </p:spPr>
          <p:txBody>
            <a:bodyPr/>
            <a:lstStyle/>
            <a:p>
              <a:endParaRPr lang="en-GB"/>
            </a:p>
          </p:txBody>
        </p:sp>
        <p:sp>
          <p:nvSpPr>
            <p:cNvPr id="41" name="Line 33"/>
            <p:cNvSpPr>
              <a:spLocks noChangeShapeType="1"/>
            </p:cNvSpPr>
            <p:nvPr/>
          </p:nvSpPr>
          <p:spPr bwMode="auto">
            <a:xfrm flipH="1">
              <a:off x="3290870" y="4067766"/>
              <a:ext cx="1127125" cy="0"/>
            </a:xfrm>
            <a:prstGeom prst="line">
              <a:avLst/>
            </a:prstGeom>
            <a:noFill/>
            <a:ln w="9525">
              <a:solidFill>
                <a:srgbClr val="000000"/>
              </a:solidFill>
              <a:round/>
              <a:headEnd/>
              <a:tailEnd type="triangle" w="med" len="med"/>
            </a:ln>
          </p:spPr>
          <p:txBody>
            <a:bodyPr/>
            <a:lstStyle/>
            <a:p>
              <a:endParaRPr lang="en-GB"/>
            </a:p>
          </p:txBody>
        </p:sp>
        <p:sp>
          <p:nvSpPr>
            <p:cNvPr id="42" name="Line 34"/>
            <p:cNvSpPr>
              <a:spLocks noChangeShapeType="1"/>
            </p:cNvSpPr>
            <p:nvPr/>
          </p:nvSpPr>
          <p:spPr bwMode="auto">
            <a:xfrm>
              <a:off x="3290870" y="3896332"/>
              <a:ext cx="0" cy="171434"/>
            </a:xfrm>
            <a:prstGeom prst="line">
              <a:avLst/>
            </a:prstGeom>
            <a:noFill/>
            <a:ln w="9525">
              <a:solidFill>
                <a:srgbClr val="000000"/>
              </a:solidFill>
              <a:round/>
              <a:headEnd/>
              <a:tailEnd/>
            </a:ln>
          </p:spPr>
          <p:txBody>
            <a:bodyPr/>
            <a:lstStyle/>
            <a:p>
              <a:endParaRPr lang="en-GB"/>
            </a:p>
          </p:txBody>
        </p:sp>
        <p:sp>
          <p:nvSpPr>
            <p:cNvPr id="43" name="Line 35"/>
            <p:cNvSpPr>
              <a:spLocks noChangeShapeType="1"/>
            </p:cNvSpPr>
            <p:nvPr/>
          </p:nvSpPr>
          <p:spPr bwMode="auto">
            <a:xfrm>
              <a:off x="6065820" y="3896332"/>
              <a:ext cx="0" cy="171434"/>
            </a:xfrm>
            <a:prstGeom prst="line">
              <a:avLst/>
            </a:prstGeom>
            <a:noFill/>
            <a:ln w="9525">
              <a:solidFill>
                <a:srgbClr val="000000"/>
              </a:solidFill>
              <a:round/>
              <a:headEnd/>
              <a:tailEnd type="triangle" w="med" len="med"/>
            </a:ln>
          </p:spPr>
          <p:txBody>
            <a:bodyPr/>
            <a:lstStyle/>
            <a:p>
              <a:endParaRPr lang="en-GB"/>
            </a:p>
          </p:txBody>
        </p:sp>
        <p:sp>
          <p:nvSpPr>
            <p:cNvPr id="44" name="Line 36"/>
            <p:cNvSpPr>
              <a:spLocks noChangeShapeType="1"/>
            </p:cNvSpPr>
            <p:nvPr/>
          </p:nvSpPr>
          <p:spPr bwMode="auto">
            <a:xfrm>
              <a:off x="4591033" y="4067766"/>
              <a:ext cx="0" cy="258136"/>
            </a:xfrm>
            <a:prstGeom prst="line">
              <a:avLst/>
            </a:prstGeom>
            <a:noFill/>
            <a:ln w="9525">
              <a:solidFill>
                <a:srgbClr val="000000"/>
              </a:solidFill>
              <a:round/>
              <a:headEnd/>
              <a:tailEnd type="triangle" w="med" len="med"/>
            </a:ln>
          </p:spPr>
          <p:txBody>
            <a:bodyPr/>
            <a:lstStyle/>
            <a:p>
              <a:endParaRPr lang="en-GB"/>
            </a:p>
          </p:txBody>
        </p:sp>
        <p:sp>
          <p:nvSpPr>
            <p:cNvPr id="45" name="Line 37"/>
            <p:cNvSpPr>
              <a:spLocks noChangeShapeType="1"/>
            </p:cNvSpPr>
            <p:nvPr/>
          </p:nvSpPr>
          <p:spPr bwMode="auto">
            <a:xfrm>
              <a:off x="4586270" y="4775175"/>
              <a:ext cx="4763" cy="465038"/>
            </a:xfrm>
            <a:prstGeom prst="line">
              <a:avLst/>
            </a:prstGeom>
            <a:noFill/>
            <a:ln w="9525">
              <a:solidFill>
                <a:srgbClr val="000000"/>
              </a:solidFill>
              <a:round/>
              <a:headEnd/>
              <a:tailEnd type="triangle" w="med" len="med"/>
            </a:ln>
          </p:spPr>
          <p:txBody>
            <a:bodyPr/>
            <a:lstStyle/>
            <a:p>
              <a:endParaRPr lang="en-GB"/>
            </a:p>
          </p:txBody>
        </p:sp>
        <p:sp>
          <p:nvSpPr>
            <p:cNvPr id="46" name="Line 38"/>
            <p:cNvSpPr>
              <a:spLocks noChangeShapeType="1"/>
            </p:cNvSpPr>
            <p:nvPr/>
          </p:nvSpPr>
          <p:spPr bwMode="auto">
            <a:xfrm>
              <a:off x="4591033" y="5669783"/>
              <a:ext cx="0" cy="429569"/>
            </a:xfrm>
            <a:prstGeom prst="line">
              <a:avLst/>
            </a:prstGeom>
            <a:noFill/>
            <a:ln w="9525">
              <a:solidFill>
                <a:srgbClr val="000000"/>
              </a:solidFill>
              <a:round/>
              <a:headEnd/>
              <a:tailEnd type="triangle" w="med" len="med"/>
            </a:ln>
          </p:spPr>
          <p:txBody>
            <a:bodyPr/>
            <a:lstStyle/>
            <a:p>
              <a:endParaRPr lang="en-GB"/>
            </a:p>
          </p:txBody>
        </p:sp>
      </p:grpSp>
      <p:sp>
        <p:nvSpPr>
          <p:cNvPr id="3" name="Footer Placeholder 2">
            <a:extLst>
              <a:ext uri="{FF2B5EF4-FFF2-40B4-BE49-F238E27FC236}">
                <a16:creationId xmlns:a16="http://schemas.microsoft.com/office/drawing/2014/main" id="{8E476968-6D1E-417D-905F-EFBD796795C1}"/>
              </a:ext>
            </a:extLst>
          </p:cNvPr>
          <p:cNvSpPr>
            <a:spLocks noGrp="1"/>
          </p:cNvSpPr>
          <p:nvPr>
            <p:ph type="ftr" sz="quarter" idx="11"/>
          </p:nvPr>
        </p:nvSpPr>
        <p:spPr/>
        <p:txBody>
          <a:bodyPr/>
          <a:lstStyle/>
          <a:p>
            <a:pPr algn="l"/>
            <a:r>
              <a:rPr lang="en-GB" dirty="0"/>
              <a:t>Data Modelling, Management &amp; Governance</a:t>
            </a:r>
            <a:endParaRPr lang="en-US" dirty="0"/>
          </a:p>
        </p:txBody>
      </p:sp>
    </p:spTree>
    <p:extLst>
      <p:ext uri="{BB962C8B-B14F-4D97-AF65-F5344CB8AC3E}">
        <p14:creationId xmlns:p14="http://schemas.microsoft.com/office/powerpoint/2010/main" val="2959633171"/>
      </p:ext>
    </p:extLst>
  </p:cSld>
  <p:clrMapOvr>
    <a:masterClrMapping/>
  </p:clrMapOvr>
  <p:transition spd="slow">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087E1-C740-41EA-AD8D-7FBC8A8EEE4D}"/>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B6982BA5-0328-4540-8E88-F4CAE333FA88}"/>
              </a:ext>
            </a:extLst>
          </p:cNvPr>
          <p:cNvSpPr>
            <a:spLocks noGrp="1"/>
          </p:cNvSpPr>
          <p:nvPr>
            <p:ph idx="1"/>
          </p:nvPr>
        </p:nvSpPr>
        <p:spPr>
          <a:xfrm>
            <a:off x="899592" y="1556792"/>
            <a:ext cx="7711008" cy="4680520"/>
          </a:xfrm>
        </p:spPr>
        <p:txBody>
          <a:bodyPr/>
          <a:lstStyle/>
          <a:p>
            <a:r>
              <a:rPr lang="en-GB" cap="none" dirty="0"/>
              <a:t>Entity Relationship Modelling (ERM) </a:t>
            </a:r>
            <a:r>
              <a:rPr lang="en-GB" b="0" i="0" dirty="0">
                <a:effectLst/>
              </a:rPr>
              <a:t>– Conceptual design</a:t>
            </a:r>
          </a:p>
          <a:p>
            <a:r>
              <a:rPr lang="en-GB" b="0" i="0" dirty="0">
                <a:effectLst/>
              </a:rPr>
              <a:t>ER Representation - </a:t>
            </a:r>
            <a:r>
              <a:rPr lang="en-GB" cap="none" dirty="0"/>
              <a:t>ER Diagram </a:t>
            </a:r>
            <a:endParaRPr lang="en-GB" b="0" i="0" dirty="0">
              <a:effectLst/>
            </a:endParaRPr>
          </a:p>
          <a:p>
            <a:pPr lvl="1"/>
            <a:r>
              <a:rPr lang="en-GB" dirty="0"/>
              <a:t>Chen’s notation</a:t>
            </a:r>
          </a:p>
          <a:p>
            <a:pPr lvl="1"/>
            <a:r>
              <a:rPr lang="en-GB" b="0" i="0" dirty="0">
                <a:effectLst/>
              </a:rPr>
              <a:t>Crow’s Foot notation</a:t>
            </a:r>
          </a:p>
          <a:p>
            <a:r>
              <a:rPr lang="en-GB" cap="none" dirty="0"/>
              <a:t>Relational Data Model (RDM - table) – Logical design</a:t>
            </a:r>
          </a:p>
          <a:p>
            <a:r>
              <a:rPr lang="en-GB" cap="none" dirty="0"/>
              <a:t>ERM to RDM Conversion</a:t>
            </a:r>
          </a:p>
          <a:p>
            <a:endParaRPr lang="en-GB" b="0" i="0" dirty="0">
              <a:solidFill>
                <a:srgbClr val="797979"/>
              </a:solidFill>
              <a:effectLst/>
              <a:latin typeface="Arial" panose="020B0604020202020204" pitchFamily="34" charset="0"/>
            </a:endParaRPr>
          </a:p>
          <a:p>
            <a:endParaRPr lang="en-GB" dirty="0"/>
          </a:p>
        </p:txBody>
      </p:sp>
      <p:sp>
        <p:nvSpPr>
          <p:cNvPr id="4" name="Footer Placeholder 3">
            <a:extLst>
              <a:ext uri="{FF2B5EF4-FFF2-40B4-BE49-F238E27FC236}">
                <a16:creationId xmlns:a16="http://schemas.microsoft.com/office/drawing/2014/main" id="{834A530E-4CD4-4B96-90A0-A71300EBF8E9}"/>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266415146"/>
      </p:ext>
    </p:extLst>
  </p:cSld>
  <p:clrMapOvr>
    <a:masterClrMapping/>
  </p:clrMapOvr>
  <p:transition spd="slow">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735A-8826-4E8C-A130-C0CD4499911C}"/>
              </a:ext>
            </a:extLst>
          </p:cNvPr>
          <p:cNvSpPr>
            <a:spLocks noGrp="1"/>
          </p:cNvSpPr>
          <p:nvPr>
            <p:ph type="title"/>
          </p:nvPr>
        </p:nvSpPr>
        <p:spPr/>
        <p:txBody>
          <a:bodyPr/>
          <a:lstStyle/>
          <a:p>
            <a:r>
              <a:rPr lang="en-GB" b="1" i="0" dirty="0">
                <a:solidFill>
                  <a:srgbClr val="222222"/>
                </a:solidFill>
                <a:effectLst/>
              </a:rPr>
              <a:t>What is relational data model?</a:t>
            </a:r>
            <a:endParaRPr lang="en-GB" dirty="0"/>
          </a:p>
        </p:txBody>
      </p:sp>
      <p:sp>
        <p:nvSpPr>
          <p:cNvPr id="3" name="Content Placeholder 2">
            <a:extLst>
              <a:ext uri="{FF2B5EF4-FFF2-40B4-BE49-F238E27FC236}">
                <a16:creationId xmlns:a16="http://schemas.microsoft.com/office/drawing/2014/main" id="{05045E97-381F-454F-AB3C-24A62F94AD13}"/>
              </a:ext>
            </a:extLst>
          </p:cNvPr>
          <p:cNvSpPr>
            <a:spLocks noGrp="1"/>
          </p:cNvSpPr>
          <p:nvPr>
            <p:ph idx="1"/>
          </p:nvPr>
        </p:nvSpPr>
        <p:spPr>
          <a:xfrm>
            <a:off x="464468" y="1386812"/>
            <a:ext cx="8215064" cy="4994516"/>
          </a:xfrm>
        </p:spPr>
        <p:txBody>
          <a:bodyPr/>
          <a:lstStyle/>
          <a:p>
            <a:r>
              <a:rPr lang="en-GB" sz="2400" dirty="0">
                <a:solidFill>
                  <a:srgbClr val="000000"/>
                </a:solidFill>
                <a:latin typeface="Arial" panose="020B0604020202020204" pitchFamily="34" charset="0"/>
              </a:rPr>
              <a:t>A relational data model</a:t>
            </a:r>
            <a:r>
              <a:rPr lang="zh-CN" altLang="en-US" sz="2400" dirty="0">
                <a:solidFill>
                  <a:srgbClr val="000000"/>
                </a:solidFill>
                <a:latin typeface="Arial" panose="020B0604020202020204" pitchFamily="34" charset="0"/>
              </a:rPr>
              <a:t> </a:t>
            </a:r>
            <a:r>
              <a:rPr lang="en-GB" sz="2400" dirty="0">
                <a:solidFill>
                  <a:srgbClr val="000000"/>
                </a:solidFill>
                <a:latin typeface="Arial" panose="020B0604020202020204" pitchFamily="34" charset="0"/>
              </a:rPr>
              <a:t>(in RDBMS) represents and stored in </a:t>
            </a:r>
            <a:r>
              <a:rPr lang="en-GB" sz="2400" dirty="0">
                <a:solidFill>
                  <a:srgbClr val="C00000"/>
                </a:solidFill>
                <a:latin typeface="Arial" panose="020B0604020202020204" pitchFamily="34" charset="0"/>
              </a:rPr>
              <a:t>a table</a:t>
            </a:r>
            <a:r>
              <a:rPr lang="en-GB" sz="2400" dirty="0">
                <a:solidFill>
                  <a:srgbClr val="000000"/>
                </a:solidFill>
                <a:latin typeface="Arial" panose="020B0604020202020204" pitchFamily="34" charset="0"/>
              </a:rPr>
              <a:t>. </a:t>
            </a:r>
          </a:p>
          <a:p>
            <a:pPr marL="714375" lvl="1" indent="-357188"/>
            <a:r>
              <a:rPr lang="en-GB" sz="2000" dirty="0">
                <a:solidFill>
                  <a:schemeClr val="tx1"/>
                </a:solidFill>
                <a:latin typeface="Arial" panose="020B0604020202020204" pitchFamily="34" charset="0"/>
              </a:rPr>
              <a:t>Rows in the table represent a collection of related data (object, record). These rows in the table denote a real-world entity or relationship. </a:t>
            </a:r>
          </a:p>
          <a:p>
            <a:pPr marL="714375" lvl="1" indent="-357188"/>
            <a:r>
              <a:rPr lang="en-GB" sz="2000" dirty="0">
                <a:solidFill>
                  <a:schemeClr val="tx1"/>
                </a:solidFill>
                <a:latin typeface="Arial" panose="020B0604020202020204" pitchFamily="34" charset="0"/>
              </a:rPr>
              <a:t>The table name and column names are helpful to interpret the meaning of values in each row. </a:t>
            </a:r>
          </a:p>
          <a:p>
            <a:endParaRPr lang="en-GB" sz="2400" dirty="0"/>
          </a:p>
        </p:txBody>
      </p:sp>
      <p:sp>
        <p:nvSpPr>
          <p:cNvPr id="4" name="Footer Placeholder 3">
            <a:extLst>
              <a:ext uri="{FF2B5EF4-FFF2-40B4-BE49-F238E27FC236}">
                <a16:creationId xmlns:a16="http://schemas.microsoft.com/office/drawing/2014/main" id="{36477D69-D380-41D9-AF64-CBC014E321F5}"/>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965537344"/>
      </p:ext>
    </p:extLst>
  </p:cSld>
  <p:clrMapOvr>
    <a:masterClrMapping/>
  </p:clrMapOvr>
  <p:transition spd="slow">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5" name="Footer Placeholder 4"/>
          <p:cNvSpPr>
            <a:spLocks noGrp="1"/>
          </p:cNvSpPr>
          <p:nvPr>
            <p:ph type="ftr" sz="quarter" idx="11"/>
          </p:nvPr>
        </p:nvSpPr>
        <p:spPr/>
        <p:txBody>
          <a:bodyPr/>
          <a:lstStyle/>
          <a:p>
            <a:pPr algn="l"/>
            <a:r>
              <a:rPr lang="en-US"/>
              <a:t>Data Modelling, Management &amp; Governance</a:t>
            </a:r>
            <a:endParaRPr lang="en-US" dirty="0"/>
          </a:p>
        </p:txBody>
      </p:sp>
      <p:sp>
        <p:nvSpPr>
          <p:cNvPr id="6" name="Content Placeholder 5"/>
          <p:cNvSpPr>
            <a:spLocks noGrp="1"/>
          </p:cNvSpPr>
          <p:nvPr>
            <p:ph idx="1"/>
          </p:nvPr>
        </p:nvSpPr>
        <p:spPr>
          <a:xfrm>
            <a:off x="539552" y="1587245"/>
            <a:ext cx="8280920" cy="4680520"/>
          </a:xfrm>
        </p:spPr>
        <p:txBody>
          <a:bodyPr/>
          <a:lstStyle/>
          <a:p>
            <a:r>
              <a:rPr lang="en-GB" sz="2400" dirty="0">
                <a:solidFill>
                  <a:srgbClr val="FF6600"/>
                </a:solidFill>
                <a:cs typeface="Tahoma" pitchFamily="34" charset="0"/>
              </a:rPr>
              <a:t>Relation:</a:t>
            </a:r>
            <a:r>
              <a:rPr lang="en-GB" sz="1800" dirty="0">
                <a:solidFill>
                  <a:srgbClr val="FF6600"/>
                </a:solidFill>
                <a:cs typeface="Tahoma" pitchFamily="34" charset="0"/>
              </a:rPr>
              <a:t> </a:t>
            </a:r>
            <a:r>
              <a:rPr lang="en-GB" sz="1800" dirty="0">
                <a:cs typeface="Tahoma" pitchFamily="34" charset="0"/>
              </a:rPr>
              <a:t>	</a:t>
            </a:r>
            <a:r>
              <a:rPr lang="en-GB" sz="2400" dirty="0">
                <a:cs typeface="Tahoma" pitchFamily="34" charset="0"/>
              </a:rPr>
              <a:t>A table with columns and rows</a:t>
            </a:r>
          </a:p>
          <a:p>
            <a:r>
              <a:rPr lang="en-GB" sz="2400" dirty="0">
                <a:solidFill>
                  <a:srgbClr val="FF6600"/>
                </a:solidFill>
                <a:cs typeface="Tahoma" pitchFamily="34" charset="0"/>
              </a:rPr>
              <a:t>Tuple: </a:t>
            </a:r>
            <a:r>
              <a:rPr lang="en-GB" sz="2400" dirty="0">
                <a:cs typeface="Tahoma" pitchFamily="34" charset="0"/>
              </a:rPr>
              <a:t>A row of a relation</a:t>
            </a:r>
          </a:p>
          <a:p>
            <a:r>
              <a:rPr lang="en-GB" sz="2400" dirty="0">
                <a:solidFill>
                  <a:srgbClr val="FF6600"/>
                </a:solidFill>
                <a:cs typeface="Tahoma" pitchFamily="34" charset="0"/>
              </a:rPr>
              <a:t>Attribute:</a:t>
            </a:r>
            <a:r>
              <a:rPr lang="en-GB" sz="2400" dirty="0">
                <a:cs typeface="Tahoma" pitchFamily="34" charset="0"/>
              </a:rPr>
              <a:t>	A named column of a relation (also called as FIELD)</a:t>
            </a:r>
          </a:p>
          <a:p>
            <a:r>
              <a:rPr lang="en-GB" sz="2400" dirty="0">
                <a:solidFill>
                  <a:srgbClr val="FF6600"/>
                </a:solidFill>
                <a:cs typeface="Tahoma" pitchFamily="34" charset="0"/>
              </a:rPr>
              <a:t>Domain:</a:t>
            </a:r>
            <a:r>
              <a:rPr lang="en-GB" sz="2400" dirty="0">
                <a:cs typeface="Tahoma" pitchFamily="34" charset="0"/>
              </a:rPr>
              <a:t>	A set of allowable values for 1 or more attributes</a:t>
            </a:r>
          </a:p>
          <a:p>
            <a:r>
              <a:rPr lang="en-GB" sz="2400" dirty="0">
                <a:solidFill>
                  <a:srgbClr val="FF6600"/>
                </a:solidFill>
                <a:cs typeface="Tahoma" pitchFamily="34" charset="0"/>
              </a:rPr>
              <a:t>Degree:</a:t>
            </a:r>
            <a:r>
              <a:rPr lang="en-GB" sz="2400" dirty="0">
                <a:cs typeface="Tahoma" pitchFamily="34" charset="0"/>
              </a:rPr>
              <a:t>	The number of attributes it contains</a:t>
            </a:r>
            <a:endParaRPr lang="en-GB" sz="1800" dirty="0">
              <a:cs typeface="Tahoma" pitchFamily="34" charset="0"/>
            </a:endParaRPr>
          </a:p>
          <a:p>
            <a:r>
              <a:rPr lang="en-GB" sz="2400" dirty="0">
                <a:solidFill>
                  <a:srgbClr val="FF6600"/>
                </a:solidFill>
                <a:cs typeface="Tahoma" pitchFamily="34" charset="0"/>
              </a:rPr>
              <a:t>Cardinality:</a:t>
            </a:r>
            <a:r>
              <a:rPr lang="en-GB" sz="2400" dirty="0">
                <a:cs typeface="Tahoma" pitchFamily="34" charset="0"/>
              </a:rPr>
              <a:t> The number of rows/tuples it contains</a:t>
            </a:r>
          </a:p>
          <a:p>
            <a:r>
              <a:rPr lang="en-GB" sz="2400" dirty="0">
                <a:solidFill>
                  <a:srgbClr val="FF6600"/>
                </a:solidFill>
                <a:cs typeface="Tahoma" pitchFamily="34" charset="0"/>
              </a:rPr>
              <a:t>RDB</a:t>
            </a:r>
            <a:r>
              <a:rPr lang="en-GB" sz="2400" dirty="0">
                <a:cs typeface="Tahoma" pitchFamily="34" charset="0"/>
              </a:rPr>
              <a:t>: A collection of normalised relations with distinct relation names</a:t>
            </a:r>
            <a:endParaRPr lang="en-GB" sz="1800" dirty="0">
              <a:cs typeface="Tahoma" pitchFamily="34" charset="0"/>
            </a:endParaRPr>
          </a:p>
          <a:p>
            <a:endParaRPr lang="en-GB" sz="1800" dirty="0">
              <a:latin typeface="Tahoma" pitchFamily="34" charset="0"/>
              <a:cs typeface="Tahoma" pitchFamily="34" charset="0"/>
            </a:endParaRPr>
          </a:p>
        </p:txBody>
      </p:sp>
    </p:spTree>
    <p:extLst>
      <p:ext uri="{BB962C8B-B14F-4D97-AF65-F5344CB8AC3E}">
        <p14:creationId xmlns:p14="http://schemas.microsoft.com/office/powerpoint/2010/main" val="2327932066"/>
      </p:ext>
    </p:extLst>
  </p:cSld>
  <p:clrMapOvr>
    <a:masterClrMapping/>
  </p:clrMapOvr>
  <p:transition spd="slow">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0342-76D6-486B-B00B-D4C3A521A836}"/>
              </a:ext>
            </a:extLst>
          </p:cNvPr>
          <p:cNvSpPr>
            <a:spLocks noGrp="1"/>
          </p:cNvSpPr>
          <p:nvPr>
            <p:ph type="title"/>
          </p:nvPr>
        </p:nvSpPr>
        <p:spPr>
          <a:xfrm>
            <a:off x="1475656" y="373856"/>
            <a:ext cx="7226424" cy="685800"/>
          </a:xfrm>
        </p:spPr>
        <p:txBody>
          <a:bodyPr/>
          <a:lstStyle/>
          <a:p>
            <a:r>
              <a:rPr lang="en-GB" dirty="0"/>
              <a:t>Relational Data Model (in Table)</a:t>
            </a:r>
          </a:p>
        </p:txBody>
      </p:sp>
      <p:pic>
        <p:nvPicPr>
          <p:cNvPr id="6" name="Content Placeholder 5">
            <a:extLst>
              <a:ext uri="{FF2B5EF4-FFF2-40B4-BE49-F238E27FC236}">
                <a16:creationId xmlns:a16="http://schemas.microsoft.com/office/drawing/2014/main" id="{33740E5B-A0C8-443D-AE17-A7D72080E81E}"/>
              </a:ext>
            </a:extLst>
          </p:cNvPr>
          <p:cNvPicPr>
            <a:picLocks noGrp="1" noChangeAspect="1"/>
          </p:cNvPicPr>
          <p:nvPr>
            <p:ph idx="1"/>
          </p:nvPr>
        </p:nvPicPr>
        <p:blipFill>
          <a:blip r:embed="rId2"/>
          <a:stretch>
            <a:fillRect/>
          </a:stretch>
        </p:blipFill>
        <p:spPr>
          <a:xfrm>
            <a:off x="899592" y="1556792"/>
            <a:ext cx="8068801" cy="4001058"/>
          </a:xfrm>
        </p:spPr>
      </p:pic>
      <p:sp>
        <p:nvSpPr>
          <p:cNvPr id="4" name="Footer Placeholder 3">
            <a:extLst>
              <a:ext uri="{FF2B5EF4-FFF2-40B4-BE49-F238E27FC236}">
                <a16:creationId xmlns:a16="http://schemas.microsoft.com/office/drawing/2014/main" id="{8F7F290F-DFD1-4B2E-B16A-85273F0633C4}"/>
              </a:ext>
            </a:extLst>
          </p:cNvPr>
          <p:cNvSpPr>
            <a:spLocks noGrp="1"/>
          </p:cNvSpPr>
          <p:nvPr>
            <p:ph type="ftr" sz="quarter" idx="11"/>
          </p:nvPr>
        </p:nvSpPr>
        <p:spPr/>
        <p:txBody>
          <a:bodyPr/>
          <a:lstStyle/>
          <a:p>
            <a:pPr algn="l"/>
            <a:r>
              <a:rPr lang="en-US"/>
              <a:t>Data Modelling, Management &amp; Governance</a:t>
            </a:r>
            <a:endParaRPr lang="en-US" dirty="0"/>
          </a:p>
        </p:txBody>
      </p:sp>
      <p:sp>
        <p:nvSpPr>
          <p:cNvPr id="7" name="Rectangle 6">
            <a:extLst>
              <a:ext uri="{FF2B5EF4-FFF2-40B4-BE49-F238E27FC236}">
                <a16:creationId xmlns:a16="http://schemas.microsoft.com/office/drawing/2014/main" id="{3415B78F-D33E-4E26-8457-5A588883AE5E}"/>
              </a:ext>
            </a:extLst>
          </p:cNvPr>
          <p:cNvSpPr/>
          <p:nvPr/>
        </p:nvSpPr>
        <p:spPr bwMode="auto">
          <a:xfrm>
            <a:off x="4139952" y="2492896"/>
            <a:ext cx="1224136" cy="288032"/>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264000724"/>
      </p:ext>
    </p:extLst>
  </p:cSld>
  <p:clrMapOvr>
    <a:masterClrMapping/>
  </p:clrMapOvr>
  <p:transition spd="slow">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3F1E6-BB85-4FF9-8D1B-C8364ECF2279}"/>
              </a:ext>
            </a:extLst>
          </p:cNvPr>
          <p:cNvSpPr>
            <a:spLocks noGrp="1"/>
          </p:cNvSpPr>
          <p:nvPr>
            <p:ph type="title"/>
          </p:nvPr>
        </p:nvSpPr>
        <p:spPr>
          <a:xfrm>
            <a:off x="107504" y="332656"/>
            <a:ext cx="8935144" cy="685800"/>
          </a:xfrm>
        </p:spPr>
        <p:txBody>
          <a:bodyPr/>
          <a:lstStyle/>
          <a:p>
            <a:r>
              <a:rPr lang="en-GB" dirty="0"/>
              <a:t>Relation data model constraints </a:t>
            </a:r>
          </a:p>
        </p:txBody>
      </p:sp>
      <p:sp>
        <p:nvSpPr>
          <p:cNvPr id="3" name="Content Placeholder 2">
            <a:extLst>
              <a:ext uri="{FF2B5EF4-FFF2-40B4-BE49-F238E27FC236}">
                <a16:creationId xmlns:a16="http://schemas.microsoft.com/office/drawing/2014/main" id="{C66CF1C3-82A9-44CA-B749-3E292EED4B35}"/>
              </a:ext>
            </a:extLst>
          </p:cNvPr>
          <p:cNvSpPr>
            <a:spLocks noGrp="1"/>
          </p:cNvSpPr>
          <p:nvPr>
            <p:ph idx="1"/>
          </p:nvPr>
        </p:nvSpPr>
        <p:spPr>
          <a:xfrm>
            <a:off x="611560" y="1323628"/>
            <a:ext cx="8287072" cy="4680520"/>
          </a:xfrm>
        </p:spPr>
        <p:txBody>
          <a:bodyPr/>
          <a:lstStyle/>
          <a:p>
            <a:pPr marL="0" indent="0">
              <a:buNone/>
            </a:pPr>
            <a:r>
              <a:rPr lang="en-GB" b="0" i="0" dirty="0">
                <a:solidFill>
                  <a:srgbClr val="000000"/>
                </a:solidFill>
                <a:effectLst/>
                <a:latin typeface="Arial" panose="020B0604020202020204" pitchFamily="34" charset="0"/>
              </a:rPr>
              <a:t>Every relation has some conditions that must hold for it to be a valid relation. These conditions are called </a:t>
            </a:r>
            <a:r>
              <a:rPr lang="en-GB" b="1" i="0" dirty="0">
                <a:solidFill>
                  <a:srgbClr val="000000"/>
                </a:solidFill>
                <a:effectLst/>
                <a:latin typeface="Arial" panose="020B0604020202020204" pitchFamily="34" charset="0"/>
              </a:rPr>
              <a:t>Relational Integrity Constraints</a:t>
            </a:r>
            <a:r>
              <a:rPr lang="en-GB" b="0" i="0" dirty="0">
                <a:solidFill>
                  <a:srgbClr val="000000"/>
                </a:solidFill>
                <a:effectLst/>
                <a:latin typeface="Arial" panose="020B0604020202020204" pitchFamily="34" charset="0"/>
              </a:rPr>
              <a:t>.</a:t>
            </a:r>
          </a:p>
          <a:p>
            <a:pPr algn="l">
              <a:buFont typeface="Arial" panose="020B0604020202020204" pitchFamily="34" charset="0"/>
              <a:buChar char="•"/>
            </a:pPr>
            <a:r>
              <a:rPr lang="en-GB" b="0" i="0" dirty="0">
                <a:effectLst/>
                <a:latin typeface="Arial" panose="020B0604020202020204" pitchFamily="34" charset="0"/>
              </a:rPr>
              <a:t>Key constraints</a:t>
            </a:r>
          </a:p>
          <a:p>
            <a:pPr algn="l">
              <a:buFont typeface="Arial" panose="020B0604020202020204" pitchFamily="34" charset="0"/>
              <a:buChar char="•"/>
            </a:pPr>
            <a:r>
              <a:rPr lang="en-GB" b="0" i="0" dirty="0">
                <a:effectLst/>
                <a:latin typeface="Arial" panose="020B0604020202020204" pitchFamily="34" charset="0"/>
              </a:rPr>
              <a:t>Domain constraints</a:t>
            </a:r>
          </a:p>
          <a:p>
            <a:pPr algn="l">
              <a:buFont typeface="Arial" panose="020B0604020202020204" pitchFamily="34" charset="0"/>
              <a:buChar char="•"/>
            </a:pPr>
            <a:r>
              <a:rPr lang="en-GB" b="0" i="0" dirty="0">
                <a:effectLst/>
                <a:latin typeface="Arial" panose="020B0604020202020204" pitchFamily="34" charset="0"/>
              </a:rPr>
              <a:t>Referential integrity constraints</a:t>
            </a:r>
          </a:p>
          <a:p>
            <a:pPr marL="0" indent="0">
              <a:buNone/>
            </a:pPr>
            <a:r>
              <a:rPr lang="en-GB" dirty="0"/>
              <a:t>Some other constraints are ….</a:t>
            </a:r>
            <a:endParaRPr lang="en-GB" sz="2800" noProof="1">
              <a:latin typeface="Tahoma" pitchFamily="34" charset="0"/>
              <a:cs typeface="Tahoma" pitchFamily="34" charset="0"/>
            </a:endParaRPr>
          </a:p>
          <a:p>
            <a:pPr lvl="1"/>
            <a:r>
              <a:rPr lang="en-GB" noProof="1">
                <a:cs typeface="Tahoma" pitchFamily="34" charset="0"/>
              </a:rPr>
              <a:t>No duplicate</a:t>
            </a:r>
            <a:r>
              <a:rPr lang="en-US" dirty="0">
                <a:cs typeface="Tahoma" pitchFamily="34" charset="0"/>
              </a:rPr>
              <a:t>d</a:t>
            </a:r>
            <a:r>
              <a:rPr lang="en-US" noProof="1">
                <a:cs typeface="Tahoma" pitchFamily="34" charset="0"/>
              </a:rPr>
              <a:t> rows</a:t>
            </a:r>
          </a:p>
          <a:p>
            <a:pPr lvl="1"/>
            <a:r>
              <a:rPr lang="en-US" noProof="1">
                <a:cs typeface="Tahoma" pitchFamily="34" charset="0"/>
              </a:rPr>
              <a:t>No necessary order to the rows (top to bottom)</a:t>
            </a:r>
          </a:p>
          <a:p>
            <a:pPr lvl="1"/>
            <a:r>
              <a:rPr lang="en-US" noProof="1">
                <a:cs typeface="Tahoma" pitchFamily="34" charset="0"/>
              </a:rPr>
              <a:t>No necessary order to the columns (left to right)</a:t>
            </a:r>
          </a:p>
          <a:p>
            <a:pPr lvl="1"/>
            <a:r>
              <a:rPr lang="en-US" noProof="1">
                <a:cs typeface="Tahoma" pitchFamily="34" charset="0"/>
              </a:rPr>
              <a:t>Each attribute value is atomic (Each cell </a:t>
            </a:r>
            <a:r>
              <a:rPr lang="en-GB" dirty="0">
                <a:cs typeface="Tahoma" pitchFamily="34" charset="0"/>
              </a:rPr>
              <a:t>contains one </a:t>
            </a:r>
            <a:br>
              <a:rPr lang="en-GB" dirty="0">
                <a:cs typeface="Tahoma" pitchFamily="34" charset="0"/>
              </a:rPr>
            </a:br>
            <a:r>
              <a:rPr lang="en-GB" dirty="0">
                <a:cs typeface="Tahoma" pitchFamily="34" charset="0"/>
              </a:rPr>
              <a:t>           </a:t>
            </a:r>
            <a:r>
              <a:rPr lang="en-US" dirty="0">
                <a:cs typeface="Tahoma" pitchFamily="34" charset="0"/>
              </a:rPr>
              <a:t>	</a:t>
            </a:r>
            <a:r>
              <a:rPr lang="en-GB" dirty="0">
                <a:cs typeface="Tahoma" pitchFamily="34" charset="0"/>
              </a:rPr>
              <a:t>and only one data value)</a:t>
            </a:r>
          </a:p>
          <a:p>
            <a:pPr lvl="1"/>
            <a:endParaRPr lang="en-GB" dirty="0">
              <a:cs typeface="Tahoma" pitchFamily="34" charset="0"/>
            </a:endParaRPr>
          </a:p>
          <a:p>
            <a:pPr marL="673100" lvl="1" indent="0">
              <a:buNone/>
            </a:pPr>
            <a:r>
              <a:rPr lang="en-GB" dirty="0">
                <a:cs typeface="Tahoma" pitchFamily="34" charset="0"/>
              </a:rPr>
              <a:t>etc.</a:t>
            </a:r>
          </a:p>
          <a:p>
            <a:pPr marL="673100" lvl="1" indent="0">
              <a:buNone/>
            </a:pPr>
            <a:endParaRPr lang="en-GB" dirty="0">
              <a:cs typeface="Tahoma" pitchFamily="34" charset="0"/>
            </a:endParaRPr>
          </a:p>
          <a:p>
            <a:endParaRPr lang="en-GB" dirty="0"/>
          </a:p>
        </p:txBody>
      </p:sp>
      <p:sp>
        <p:nvSpPr>
          <p:cNvPr id="4" name="Footer Placeholder 3">
            <a:extLst>
              <a:ext uri="{FF2B5EF4-FFF2-40B4-BE49-F238E27FC236}">
                <a16:creationId xmlns:a16="http://schemas.microsoft.com/office/drawing/2014/main" id="{05384CC5-6650-470C-AAE4-F5B59701D976}"/>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2638352642"/>
      </p:ext>
    </p:extLst>
  </p:cSld>
  <p:clrMapOvr>
    <a:masterClrMapping/>
  </p:clrMapOvr>
  <p:transition spd="slow">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331640" y="1700808"/>
            <a:ext cx="7571104" cy="3960440"/>
          </a:xfrm>
        </p:spPr>
        <p:txBody>
          <a:bodyPr/>
          <a:lstStyle/>
          <a:p>
            <a:r>
              <a:rPr lang="en-US" dirty="0"/>
              <a:t>What is Database design?</a:t>
            </a:r>
          </a:p>
          <a:p>
            <a:r>
              <a:rPr lang="en-GB" dirty="0"/>
              <a:t>Concepts of Functional Dependencies</a:t>
            </a:r>
            <a:endParaRPr lang="en-US" dirty="0"/>
          </a:p>
          <a:p>
            <a:r>
              <a:rPr lang="en-GB" dirty="0"/>
              <a:t>Normalization</a:t>
            </a:r>
            <a:endParaRPr lang="en-US" b="1" dirty="0"/>
          </a:p>
          <a:p>
            <a:pPr lvl="1"/>
            <a:r>
              <a:rPr lang="en-US" b="1" dirty="0"/>
              <a:t>Redundancy &amp; Anomalies </a:t>
            </a:r>
          </a:p>
          <a:p>
            <a:pPr lvl="1"/>
            <a:r>
              <a:rPr lang="en-US" b="1" dirty="0"/>
              <a:t>Normal forms</a:t>
            </a:r>
          </a:p>
          <a:p>
            <a:pPr lvl="1"/>
            <a:r>
              <a:rPr lang="en-US" b="1" dirty="0"/>
              <a:t>Process of normalization </a:t>
            </a:r>
            <a:endParaRPr lang="en-US" dirty="0"/>
          </a:p>
        </p:txBody>
      </p:sp>
      <p:sp>
        <p:nvSpPr>
          <p:cNvPr id="4" name="Footer Placeholder 3">
            <a:extLst>
              <a:ext uri="{FF2B5EF4-FFF2-40B4-BE49-F238E27FC236}">
                <a16:creationId xmlns:a16="http://schemas.microsoft.com/office/drawing/2014/main" id="{4DF0EE4A-F6C0-4B6F-BA24-64683DC41F64}"/>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1946781810"/>
      </p:ext>
    </p:extLst>
  </p:cSld>
  <p:clrMapOvr>
    <a:masterClrMapping/>
  </p:clrMapOvr>
  <p:transition spd="slow">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400BF-5EA4-479C-BFAD-7C988B4C152A}"/>
              </a:ext>
            </a:extLst>
          </p:cNvPr>
          <p:cNvSpPr>
            <a:spLocks noGrp="1"/>
          </p:cNvSpPr>
          <p:nvPr>
            <p:ph type="title"/>
          </p:nvPr>
        </p:nvSpPr>
        <p:spPr/>
        <p:txBody>
          <a:bodyPr/>
          <a:lstStyle/>
          <a:p>
            <a:r>
              <a:rPr lang="en-GB" dirty="0"/>
              <a:t>Database Design</a:t>
            </a:r>
          </a:p>
        </p:txBody>
      </p:sp>
      <p:sp>
        <p:nvSpPr>
          <p:cNvPr id="3" name="Text Placeholder 2">
            <a:extLst>
              <a:ext uri="{FF2B5EF4-FFF2-40B4-BE49-F238E27FC236}">
                <a16:creationId xmlns:a16="http://schemas.microsoft.com/office/drawing/2014/main" id="{9B460AFC-D470-4CEE-9A6F-14A1D36C4B6F}"/>
              </a:ext>
            </a:extLst>
          </p:cNvPr>
          <p:cNvSpPr>
            <a:spLocks noGrp="1"/>
          </p:cNvSpPr>
          <p:nvPr>
            <p:ph type="body" idx="1"/>
          </p:nvPr>
        </p:nvSpPr>
        <p:spPr/>
        <p:txBody>
          <a:bodyPr/>
          <a:lstStyle/>
          <a:p>
            <a:r>
              <a:rPr lang="en-GB" dirty="0"/>
              <a:t>What is ?</a:t>
            </a:r>
          </a:p>
        </p:txBody>
      </p:sp>
    </p:spTree>
    <p:extLst>
      <p:ext uri="{BB962C8B-B14F-4D97-AF65-F5344CB8AC3E}">
        <p14:creationId xmlns:p14="http://schemas.microsoft.com/office/powerpoint/2010/main" val="4237968522"/>
      </p:ext>
    </p:extLst>
  </p:cSld>
  <p:clrMapOvr>
    <a:masterClrMapping/>
  </p:clrMapOvr>
  <p:transition spd="slow">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1907-DFED-4575-8045-92819E8BC63A}"/>
              </a:ext>
            </a:extLst>
          </p:cNvPr>
          <p:cNvSpPr>
            <a:spLocks noGrp="1"/>
          </p:cNvSpPr>
          <p:nvPr>
            <p:ph type="title"/>
          </p:nvPr>
        </p:nvSpPr>
        <p:spPr/>
        <p:txBody>
          <a:bodyPr/>
          <a:lstStyle/>
          <a:p>
            <a:r>
              <a:rPr lang="en-GB" dirty="0"/>
              <a:t>What have we learnt?</a:t>
            </a:r>
          </a:p>
        </p:txBody>
      </p:sp>
      <p:sp>
        <p:nvSpPr>
          <p:cNvPr id="3" name="Content Placeholder 2">
            <a:extLst>
              <a:ext uri="{FF2B5EF4-FFF2-40B4-BE49-F238E27FC236}">
                <a16:creationId xmlns:a16="http://schemas.microsoft.com/office/drawing/2014/main" id="{55C2D510-8AA8-4F8D-B421-79180A3714CD}"/>
              </a:ext>
            </a:extLst>
          </p:cNvPr>
          <p:cNvSpPr>
            <a:spLocks noGrp="1"/>
          </p:cNvSpPr>
          <p:nvPr>
            <p:ph idx="1"/>
          </p:nvPr>
        </p:nvSpPr>
        <p:spPr>
          <a:xfrm>
            <a:off x="1622558" y="1700808"/>
            <a:ext cx="6630888" cy="4320480"/>
          </a:xfrm>
        </p:spPr>
        <p:txBody>
          <a:bodyPr/>
          <a:lstStyle/>
          <a:p>
            <a:r>
              <a:rPr lang="en-GB" cap="none" dirty="0"/>
              <a:t>Data Modelling </a:t>
            </a:r>
          </a:p>
          <a:p>
            <a:pPr lvl="1"/>
            <a:r>
              <a:rPr lang="en-GB" cap="none" dirty="0"/>
              <a:t>Entity Relationship Modelling (ERM)   (</a:t>
            </a:r>
            <a:r>
              <a:rPr lang="en-GB" b="1" i="0" dirty="0">
                <a:effectLst/>
              </a:rPr>
              <a:t>Database Conceptual </a:t>
            </a:r>
            <a:r>
              <a:rPr lang="en-GB" b="1" dirty="0"/>
              <a:t>D</a:t>
            </a:r>
            <a:r>
              <a:rPr lang="en-GB" b="1" i="0" dirty="0">
                <a:effectLst/>
              </a:rPr>
              <a:t>esign</a:t>
            </a:r>
            <a:r>
              <a:rPr lang="en-GB" b="0" i="0" dirty="0">
                <a:effectLst/>
              </a:rPr>
              <a:t>)</a:t>
            </a:r>
          </a:p>
          <a:p>
            <a:r>
              <a:rPr lang="en-GB" b="0" i="0" dirty="0">
                <a:effectLst/>
              </a:rPr>
              <a:t>ER Representation - </a:t>
            </a:r>
            <a:r>
              <a:rPr lang="en-GB" cap="none" dirty="0"/>
              <a:t>ER Diagram </a:t>
            </a:r>
            <a:endParaRPr lang="en-GB" b="0" i="0" dirty="0">
              <a:effectLst/>
            </a:endParaRPr>
          </a:p>
          <a:p>
            <a:pPr lvl="1"/>
            <a:r>
              <a:rPr lang="en-GB" dirty="0"/>
              <a:t>Chen’s notation</a:t>
            </a:r>
          </a:p>
          <a:p>
            <a:pPr lvl="1"/>
            <a:r>
              <a:rPr lang="en-GB" b="0" i="0" dirty="0">
                <a:effectLst/>
              </a:rPr>
              <a:t>Crow’s Foot notation</a:t>
            </a:r>
          </a:p>
          <a:p>
            <a:r>
              <a:rPr lang="en-GB" cap="none" dirty="0">
                <a:solidFill>
                  <a:srgbClr val="C00000"/>
                </a:solidFill>
              </a:rPr>
              <a:t>Relational Data Model (RDM - table) </a:t>
            </a:r>
          </a:p>
          <a:p>
            <a:pPr marL="673100" lvl="1" indent="0">
              <a:buNone/>
            </a:pPr>
            <a:r>
              <a:rPr lang="en-GB" b="1"/>
              <a:t>    </a:t>
            </a:r>
            <a:r>
              <a:rPr lang="en-GB" b="1" dirty="0"/>
              <a:t> </a:t>
            </a:r>
            <a:r>
              <a:rPr lang="en-GB" b="1"/>
              <a:t>(</a:t>
            </a:r>
            <a:r>
              <a:rPr lang="en-GB" b="1" dirty="0"/>
              <a:t>Database Logical design)</a:t>
            </a:r>
          </a:p>
          <a:p>
            <a:endParaRPr lang="en-GB" dirty="0"/>
          </a:p>
        </p:txBody>
      </p:sp>
      <p:sp>
        <p:nvSpPr>
          <p:cNvPr id="4" name="Footer Placeholder 3">
            <a:extLst>
              <a:ext uri="{FF2B5EF4-FFF2-40B4-BE49-F238E27FC236}">
                <a16:creationId xmlns:a16="http://schemas.microsoft.com/office/drawing/2014/main" id="{9CEE859A-667C-44B0-ABF4-159227F0836A}"/>
              </a:ext>
            </a:extLst>
          </p:cNvPr>
          <p:cNvSpPr>
            <a:spLocks noGrp="1"/>
          </p:cNvSpPr>
          <p:nvPr>
            <p:ph type="ftr" sz="quarter" idx="11"/>
          </p:nvPr>
        </p:nvSpPr>
        <p:spPr/>
        <p:txBody>
          <a:bodyPr/>
          <a:lstStyle/>
          <a:p>
            <a:pPr algn="l"/>
            <a:r>
              <a:rPr lang="en-US" dirty="0"/>
              <a:t>Database Design - </a:t>
            </a:r>
            <a:r>
              <a:rPr lang="en-US" dirty="0" err="1"/>
              <a:t>Normalisation</a:t>
            </a:r>
            <a:endParaRPr lang="en-US" dirty="0"/>
          </a:p>
        </p:txBody>
      </p:sp>
    </p:spTree>
    <p:extLst>
      <p:ext uri="{BB962C8B-B14F-4D97-AF65-F5344CB8AC3E}">
        <p14:creationId xmlns:p14="http://schemas.microsoft.com/office/powerpoint/2010/main" val="323687598"/>
      </p:ext>
    </p:extLst>
  </p:cSld>
  <p:clrMapOvr>
    <a:masterClrMapping/>
  </p:clrMapOvr>
  <p:transition spd="slow">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D957-4423-4890-A54F-929D3CF43C0B}"/>
              </a:ext>
            </a:extLst>
          </p:cNvPr>
          <p:cNvSpPr>
            <a:spLocks noGrp="1"/>
          </p:cNvSpPr>
          <p:nvPr>
            <p:ph type="title"/>
          </p:nvPr>
        </p:nvSpPr>
        <p:spPr/>
        <p:txBody>
          <a:bodyPr/>
          <a:lstStyle/>
          <a:p>
            <a:r>
              <a:rPr lang="en-GB" dirty="0"/>
              <a:t>What is Database Design?</a:t>
            </a:r>
          </a:p>
        </p:txBody>
      </p:sp>
      <p:sp>
        <p:nvSpPr>
          <p:cNvPr id="3" name="Content Placeholder 2">
            <a:extLst>
              <a:ext uri="{FF2B5EF4-FFF2-40B4-BE49-F238E27FC236}">
                <a16:creationId xmlns:a16="http://schemas.microsoft.com/office/drawing/2014/main" id="{729FC1E4-B4A2-486E-BE53-C0750F5097A5}"/>
              </a:ext>
            </a:extLst>
          </p:cNvPr>
          <p:cNvSpPr>
            <a:spLocks noGrp="1"/>
          </p:cNvSpPr>
          <p:nvPr>
            <p:ph idx="1"/>
          </p:nvPr>
        </p:nvSpPr>
        <p:spPr/>
        <p:txBody>
          <a:bodyPr/>
          <a:lstStyle/>
          <a:p>
            <a:r>
              <a:rPr lang="en-GB" b="1" dirty="0"/>
              <a:t>Database Design </a:t>
            </a:r>
            <a:r>
              <a:rPr lang="en-GB" dirty="0"/>
              <a:t>is </a:t>
            </a:r>
            <a:r>
              <a:rPr lang="en-GB" b="1" dirty="0"/>
              <a:t>a step in the process </a:t>
            </a:r>
            <a:r>
              <a:rPr lang="en-GB" dirty="0"/>
              <a:t>of facilitate the designing, development, implementation and maintenance of </a:t>
            </a:r>
            <a:r>
              <a:rPr lang="en-GB" b="1" dirty="0"/>
              <a:t>data management systems</a:t>
            </a:r>
            <a:r>
              <a:rPr lang="en-GB" dirty="0"/>
              <a:t>.</a:t>
            </a:r>
          </a:p>
          <a:p>
            <a:r>
              <a:rPr lang="en-GB" dirty="0"/>
              <a:t>The goal of databased design is </a:t>
            </a:r>
            <a:r>
              <a:rPr lang="en-GB" dirty="0">
                <a:solidFill>
                  <a:srgbClr val="0070C0"/>
                </a:solidFill>
              </a:rPr>
              <a:t>easy to maintain stored data, improve data consistency and provide a cost effective data usage</a:t>
            </a:r>
            <a:r>
              <a:rPr lang="en-GB" dirty="0"/>
              <a:t>.</a:t>
            </a:r>
          </a:p>
          <a:p>
            <a:r>
              <a:rPr lang="en-GB" dirty="0"/>
              <a:t>The main jobs of database design are to produce </a:t>
            </a:r>
            <a:r>
              <a:rPr lang="en-GB" b="1" dirty="0"/>
              <a:t>logical and physical </a:t>
            </a:r>
            <a:r>
              <a:rPr lang="en-GB" dirty="0"/>
              <a:t>models of the proposed database system.</a:t>
            </a:r>
          </a:p>
        </p:txBody>
      </p:sp>
      <p:sp>
        <p:nvSpPr>
          <p:cNvPr id="4" name="Footer Placeholder 3">
            <a:extLst>
              <a:ext uri="{FF2B5EF4-FFF2-40B4-BE49-F238E27FC236}">
                <a16:creationId xmlns:a16="http://schemas.microsoft.com/office/drawing/2014/main" id="{74A25B4B-AE96-4CFA-9923-75EC4B6BDB4B}"/>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1488287798"/>
      </p:ext>
    </p:extLst>
  </p:cSld>
  <p:clrMapOvr>
    <a:masterClrMapping/>
  </p:clrMapOvr>
  <p:transition spd="slow">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EE88C-96A2-4440-BCC3-2BF8EF890FC1}"/>
              </a:ext>
            </a:extLst>
          </p:cNvPr>
          <p:cNvSpPr>
            <a:spLocks noGrp="1"/>
          </p:cNvSpPr>
          <p:nvPr>
            <p:ph type="title"/>
          </p:nvPr>
        </p:nvSpPr>
        <p:spPr>
          <a:xfrm>
            <a:off x="1403648" y="294388"/>
            <a:ext cx="7370440" cy="685800"/>
          </a:xfrm>
        </p:spPr>
        <p:txBody>
          <a:bodyPr/>
          <a:lstStyle/>
          <a:p>
            <a:r>
              <a:rPr lang="en-GB" dirty="0"/>
              <a:t>Database Design process in DBMS</a:t>
            </a:r>
          </a:p>
        </p:txBody>
      </p:sp>
      <p:sp>
        <p:nvSpPr>
          <p:cNvPr id="4" name="TextBox 3">
            <a:extLst>
              <a:ext uri="{FF2B5EF4-FFF2-40B4-BE49-F238E27FC236}">
                <a16:creationId xmlns:a16="http://schemas.microsoft.com/office/drawing/2014/main" id="{3BE78B31-2146-4207-B2C2-EA9959AE469E}"/>
              </a:ext>
            </a:extLst>
          </p:cNvPr>
          <p:cNvSpPr txBox="1"/>
          <p:nvPr/>
        </p:nvSpPr>
        <p:spPr>
          <a:xfrm>
            <a:off x="179512" y="1225689"/>
            <a:ext cx="8784976" cy="5355312"/>
          </a:xfrm>
          <a:prstGeom prst="rect">
            <a:avLst/>
          </a:prstGeom>
          <a:noFill/>
        </p:spPr>
        <p:txBody>
          <a:bodyPr wrap="square">
            <a:spAutoFit/>
          </a:bodyPr>
          <a:lstStyle/>
          <a:p>
            <a:pPr marL="342900" indent="-342900">
              <a:buFont typeface="+mj-lt"/>
              <a:buAutoNum type="arabicPeriod"/>
            </a:pPr>
            <a:r>
              <a:rPr lang="en-GB" sz="1800" dirty="0"/>
              <a:t>Requirements analysis</a:t>
            </a:r>
          </a:p>
          <a:p>
            <a:pPr marL="742950" lvl="1" indent="-285750">
              <a:buFont typeface="Wingdings" panose="05000000000000000000" pitchFamily="2" charset="2"/>
              <a:buChar char="§"/>
            </a:pPr>
            <a:r>
              <a:rPr lang="en-GB" sz="1800" b="0" dirty="0"/>
              <a:t>Planning – This stages of database design concepts are concerned with planning of entire Database Development Life Cycle. It takes into consideration the Information Systems strategy of the organization.</a:t>
            </a:r>
          </a:p>
          <a:p>
            <a:pPr marL="742950" lvl="1" indent="-285750">
              <a:buFont typeface="Wingdings" panose="05000000000000000000" pitchFamily="2" charset="2"/>
              <a:buChar char="§"/>
            </a:pPr>
            <a:r>
              <a:rPr lang="en-GB" sz="1800" b="0" dirty="0"/>
              <a:t>System definition – This stage defines the </a:t>
            </a:r>
            <a:r>
              <a:rPr lang="en-GB" sz="1800" b="0" dirty="0">
                <a:solidFill>
                  <a:srgbClr val="A80000"/>
                </a:solidFill>
              </a:rPr>
              <a:t>scope and boundaries </a:t>
            </a:r>
            <a:r>
              <a:rPr lang="en-GB" sz="1800" b="0" dirty="0"/>
              <a:t>of the proposed database system.</a:t>
            </a:r>
          </a:p>
          <a:p>
            <a:pPr marL="342900" indent="-342900">
              <a:buFont typeface="+mj-lt"/>
              <a:buAutoNum type="arabicPeriod"/>
            </a:pPr>
            <a:r>
              <a:rPr lang="en-GB" sz="1800" dirty="0"/>
              <a:t>Database designing</a:t>
            </a:r>
          </a:p>
          <a:p>
            <a:pPr marL="742950" lvl="1" indent="-285750">
              <a:buFont typeface="Arial" panose="020B0604020202020204" pitchFamily="34" charset="0"/>
              <a:buChar char="•"/>
            </a:pPr>
            <a:r>
              <a:rPr lang="en-GB" sz="1800" dirty="0"/>
              <a:t>Logical model </a:t>
            </a:r>
            <a:r>
              <a:rPr lang="en-GB" sz="1800" b="0" dirty="0"/>
              <a:t>– This stage is concerned with developing a database model based on requirements. The entire design is on paper without any physical implementations or specific DBMS considerations.</a:t>
            </a:r>
          </a:p>
          <a:p>
            <a:pPr marL="742950" lvl="1" indent="-285750">
              <a:buFont typeface="Arial" panose="020B0604020202020204" pitchFamily="34" charset="0"/>
              <a:buChar char="•"/>
            </a:pPr>
            <a:r>
              <a:rPr lang="en-GB" sz="1800" dirty="0"/>
              <a:t>Physical model </a:t>
            </a:r>
            <a:r>
              <a:rPr lang="en-GB" sz="1800" b="0" dirty="0"/>
              <a:t>– This stage implements the logical model of the database taking into account the DBMS and physical implementation factors.</a:t>
            </a:r>
          </a:p>
          <a:p>
            <a:pPr marL="342900" indent="-342900">
              <a:buFont typeface="+mj-lt"/>
              <a:buAutoNum type="arabicPeriod"/>
            </a:pPr>
            <a:r>
              <a:rPr lang="en-GB" sz="1800" dirty="0"/>
              <a:t>Implementation</a:t>
            </a:r>
          </a:p>
          <a:p>
            <a:pPr marL="742950" lvl="1" indent="-285750">
              <a:buFont typeface="Arial" panose="020B0604020202020204" pitchFamily="34" charset="0"/>
              <a:buChar char="•"/>
            </a:pPr>
            <a:r>
              <a:rPr lang="en-GB" sz="1800" b="0" dirty="0"/>
              <a:t>Data conversion and loading – this stage of relational databases design is concerned with importing and converting data from the old system into the new database.</a:t>
            </a:r>
          </a:p>
          <a:p>
            <a:pPr marL="742950" lvl="1" indent="-285750">
              <a:buFont typeface="Arial" panose="020B0604020202020204" pitchFamily="34" charset="0"/>
              <a:buChar char="•"/>
            </a:pPr>
            <a:r>
              <a:rPr lang="en-GB" sz="1800" b="0" dirty="0"/>
              <a:t>Testing – this stage is concerned with the identification of errors in the newly implemented system. It checks the database against requirement specifications.</a:t>
            </a:r>
          </a:p>
        </p:txBody>
      </p:sp>
      <p:sp>
        <p:nvSpPr>
          <p:cNvPr id="6" name="Footer Placeholder 5">
            <a:extLst>
              <a:ext uri="{FF2B5EF4-FFF2-40B4-BE49-F238E27FC236}">
                <a16:creationId xmlns:a16="http://schemas.microsoft.com/office/drawing/2014/main" id="{C0C16F87-637D-4396-A2D7-D0BAD1FBAC4E}"/>
              </a:ext>
            </a:extLst>
          </p:cNvPr>
          <p:cNvSpPr>
            <a:spLocks noGrp="1"/>
          </p:cNvSpPr>
          <p:nvPr>
            <p:ph type="ftr" sz="quarter" idx="11"/>
          </p:nvPr>
        </p:nvSpPr>
        <p:spPr/>
        <p:txBody>
          <a:bodyPr/>
          <a:lstStyle/>
          <a:p>
            <a:pPr algn="l"/>
            <a:r>
              <a:rPr lang="en-US"/>
              <a:t>Database Design - Normalisation</a:t>
            </a:r>
            <a:endParaRPr lang="en-US" dirty="0"/>
          </a:p>
        </p:txBody>
      </p:sp>
      <p:sp>
        <p:nvSpPr>
          <p:cNvPr id="3" name="Rectangle 2">
            <a:extLst>
              <a:ext uri="{FF2B5EF4-FFF2-40B4-BE49-F238E27FC236}">
                <a16:creationId xmlns:a16="http://schemas.microsoft.com/office/drawing/2014/main" id="{5A186CF1-B9F1-064D-DC71-349310220229}"/>
              </a:ext>
            </a:extLst>
          </p:cNvPr>
          <p:cNvSpPr/>
          <p:nvPr/>
        </p:nvSpPr>
        <p:spPr bwMode="auto">
          <a:xfrm>
            <a:off x="251520" y="2924944"/>
            <a:ext cx="8712968" cy="1800200"/>
          </a:xfrm>
          <a:prstGeom prst="rect">
            <a:avLst/>
          </a:prstGeom>
          <a:solidFill>
            <a:srgbClr val="00B0F0">
              <a:alpha val="14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dirty="0">
              <a:ln>
                <a:noFill/>
              </a:ln>
              <a:solidFill>
                <a:schemeClr val="tx1"/>
              </a:solidFill>
              <a:effectLst/>
              <a:latin typeface="Tahoma" charset="0"/>
            </a:endParaRPr>
          </a:p>
        </p:txBody>
      </p:sp>
    </p:spTree>
    <p:extLst>
      <p:ext uri="{BB962C8B-B14F-4D97-AF65-F5344CB8AC3E}">
        <p14:creationId xmlns:p14="http://schemas.microsoft.com/office/powerpoint/2010/main" val="2663510546"/>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B2799-F46D-46D9-B2A4-9B2E0D4F1D37}"/>
              </a:ext>
            </a:extLst>
          </p:cNvPr>
          <p:cNvSpPr>
            <a:spLocks noGrp="1"/>
          </p:cNvSpPr>
          <p:nvPr>
            <p:ph type="title"/>
          </p:nvPr>
        </p:nvSpPr>
        <p:spPr>
          <a:xfrm>
            <a:off x="1529052" y="277788"/>
            <a:ext cx="7586464" cy="685800"/>
          </a:xfrm>
        </p:spPr>
        <p:txBody>
          <a:bodyPr/>
          <a:lstStyle/>
          <a:p>
            <a:r>
              <a:rPr lang="en-GB" dirty="0"/>
              <a:t>Logical and physical design models</a:t>
            </a:r>
          </a:p>
        </p:txBody>
      </p:sp>
      <p:sp>
        <p:nvSpPr>
          <p:cNvPr id="3" name="Content Placeholder 2">
            <a:extLst>
              <a:ext uri="{FF2B5EF4-FFF2-40B4-BE49-F238E27FC236}">
                <a16:creationId xmlns:a16="http://schemas.microsoft.com/office/drawing/2014/main" id="{CC6F93E6-16C2-497A-BFD1-9BF02C44E403}"/>
              </a:ext>
            </a:extLst>
          </p:cNvPr>
          <p:cNvSpPr>
            <a:spLocks noGrp="1"/>
          </p:cNvSpPr>
          <p:nvPr>
            <p:ph idx="1"/>
          </p:nvPr>
        </p:nvSpPr>
        <p:spPr/>
        <p:txBody>
          <a:bodyPr/>
          <a:lstStyle/>
          <a:p>
            <a:r>
              <a:rPr lang="en-GB" dirty="0">
                <a:solidFill>
                  <a:schemeClr val="tx2">
                    <a:lumMod val="75000"/>
                    <a:lumOff val="25000"/>
                  </a:schemeClr>
                </a:solidFill>
              </a:rPr>
              <a:t>ERM (</a:t>
            </a:r>
            <a:r>
              <a:rPr lang="en-GB" b="1" dirty="0">
                <a:solidFill>
                  <a:schemeClr val="tx1"/>
                </a:solidFill>
              </a:rPr>
              <a:t>conceptual model</a:t>
            </a:r>
            <a:r>
              <a:rPr lang="en-GB" dirty="0">
                <a:solidFill>
                  <a:schemeClr val="tx2">
                    <a:lumMod val="75000"/>
                    <a:lumOff val="25000"/>
                  </a:schemeClr>
                </a:solidFill>
              </a:rPr>
              <a:t>)</a:t>
            </a:r>
          </a:p>
          <a:p>
            <a:r>
              <a:rPr lang="en-GB" dirty="0"/>
              <a:t>The </a:t>
            </a:r>
            <a:r>
              <a:rPr lang="en-GB" b="1" dirty="0"/>
              <a:t>logical model </a:t>
            </a:r>
            <a:r>
              <a:rPr lang="en-GB" dirty="0"/>
              <a:t>concentrates on the data requirements and the abstract (over) view of data to be stored. It is independent of physical considerations like how the data will be stored or where it will be stored physically.</a:t>
            </a:r>
          </a:p>
          <a:p>
            <a:endParaRPr lang="en-GB" dirty="0"/>
          </a:p>
          <a:p>
            <a:r>
              <a:rPr lang="en-GB" b="1" dirty="0"/>
              <a:t>The</a:t>
            </a:r>
            <a:r>
              <a:rPr lang="en-GB" dirty="0"/>
              <a:t> </a:t>
            </a:r>
            <a:r>
              <a:rPr lang="en-GB" b="1" dirty="0"/>
              <a:t>physical data design model involves </a:t>
            </a:r>
            <a:r>
              <a:rPr lang="en-GB" b="1" dirty="0">
                <a:solidFill>
                  <a:srgbClr val="A80000"/>
                </a:solidFill>
              </a:rPr>
              <a:t>translating</a:t>
            </a:r>
            <a:r>
              <a:rPr lang="en-GB" b="1" dirty="0"/>
              <a:t> the logical design of the database onto physical media using hardware resources and software systems such as database management systems (DBMS).</a:t>
            </a:r>
          </a:p>
        </p:txBody>
      </p:sp>
      <p:sp>
        <p:nvSpPr>
          <p:cNvPr id="4" name="Footer Placeholder 3">
            <a:extLst>
              <a:ext uri="{FF2B5EF4-FFF2-40B4-BE49-F238E27FC236}">
                <a16:creationId xmlns:a16="http://schemas.microsoft.com/office/drawing/2014/main" id="{FE813095-8BE2-49E2-945E-E1999BA4CF9C}"/>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3852815194"/>
      </p:ext>
    </p:extLst>
  </p:cSld>
  <p:clrMapOvr>
    <a:masterClrMapping/>
  </p:clrMapOvr>
  <p:transition spd="slow">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5113-B70E-4C4B-90FD-55DFD350BD96}"/>
              </a:ext>
            </a:extLst>
          </p:cNvPr>
          <p:cNvSpPr>
            <a:spLocks noGrp="1"/>
          </p:cNvSpPr>
          <p:nvPr>
            <p:ph type="title"/>
          </p:nvPr>
        </p:nvSpPr>
        <p:spPr/>
        <p:txBody>
          <a:bodyPr/>
          <a:lstStyle/>
          <a:p>
            <a:r>
              <a:rPr lang="en-GB" b="1" i="0" dirty="0">
                <a:solidFill>
                  <a:srgbClr val="222222"/>
                </a:solidFill>
                <a:effectLst/>
                <a:latin typeface="Source Sans Pro" panose="020B0503030403020204" pitchFamily="34" charset="0"/>
              </a:rPr>
              <a:t>Database development life cycle</a:t>
            </a:r>
            <a:endParaRPr lang="en-GB" dirty="0"/>
          </a:p>
        </p:txBody>
      </p:sp>
      <p:pic>
        <p:nvPicPr>
          <p:cNvPr id="5" name="Content Placeholder 4">
            <a:extLst>
              <a:ext uri="{FF2B5EF4-FFF2-40B4-BE49-F238E27FC236}">
                <a16:creationId xmlns:a16="http://schemas.microsoft.com/office/drawing/2014/main" id="{4B26F218-881D-498B-ABA8-668E8F5FE7DA}"/>
              </a:ext>
            </a:extLst>
          </p:cNvPr>
          <p:cNvPicPr>
            <a:picLocks noGrp="1" noChangeAspect="1"/>
          </p:cNvPicPr>
          <p:nvPr>
            <p:ph idx="1"/>
          </p:nvPr>
        </p:nvPicPr>
        <p:blipFill>
          <a:blip r:embed="rId2"/>
          <a:stretch>
            <a:fillRect/>
          </a:stretch>
        </p:blipFill>
        <p:spPr>
          <a:xfrm>
            <a:off x="861911" y="1556792"/>
            <a:ext cx="7840169" cy="2162477"/>
          </a:xfrm>
        </p:spPr>
      </p:pic>
      <p:sp>
        <p:nvSpPr>
          <p:cNvPr id="8" name="Content Placeholder 2">
            <a:extLst>
              <a:ext uri="{FF2B5EF4-FFF2-40B4-BE49-F238E27FC236}">
                <a16:creationId xmlns:a16="http://schemas.microsoft.com/office/drawing/2014/main" id="{A2372CFF-B16D-42D2-8355-1B2EC8BF65B7}"/>
              </a:ext>
            </a:extLst>
          </p:cNvPr>
          <p:cNvSpPr txBox="1">
            <a:spLocks/>
          </p:cNvSpPr>
          <p:nvPr/>
        </p:nvSpPr>
        <p:spPr bwMode="auto">
          <a:xfrm>
            <a:off x="539552" y="4437112"/>
            <a:ext cx="8287072" cy="1659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Clr>
                <a:srgbClr val="CC0000"/>
              </a:buClr>
              <a:buChar char="•"/>
              <a:defRPr sz="2400" b="0" i="0">
                <a:solidFill>
                  <a:srgbClr val="003366"/>
                </a:solidFill>
                <a:latin typeface="Lora" pitchFamily="2" charset="0"/>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000" b="0" i="0">
                <a:solidFill>
                  <a:srgbClr val="003366"/>
                </a:solidFill>
                <a:latin typeface="Lora" pitchFamily="2" charset="0"/>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1800">
                <a:solidFill>
                  <a:schemeClr val="tx1"/>
                </a:solidFill>
                <a:latin typeface="Lora" pitchFamily="2" charset="0"/>
                <a:ea typeface="MS PGothic" charset="0"/>
                <a:cs typeface="MS PGothic" charset="0"/>
              </a:defRPr>
            </a:lvl3pPr>
            <a:lvl4pPr marL="2632075" indent="-228600" algn="l" rtl="0" eaLnBrk="0" fontAlgn="base" hangingPunct="0">
              <a:spcBef>
                <a:spcPct val="20000"/>
              </a:spcBef>
              <a:spcAft>
                <a:spcPct val="0"/>
              </a:spcAft>
              <a:buSzPct val="50000"/>
              <a:buFontTx/>
              <a:buChar char="–"/>
              <a:defRPr sz="1600" b="0" i="0" baseline="0">
                <a:solidFill>
                  <a:schemeClr val="tx1"/>
                </a:solidFill>
                <a:latin typeface="Lora" pitchFamily="2" charset="0"/>
                <a:ea typeface="MS PGothic" charset="0"/>
                <a:cs typeface="MS PGothic" charset="0"/>
              </a:defRPr>
            </a:lvl4pPr>
            <a:lvl5pPr marL="3051175" indent="-228600" algn="l" rtl="0" eaLnBrk="0" fontAlgn="base" hangingPunct="0">
              <a:spcBef>
                <a:spcPct val="20000"/>
              </a:spcBef>
              <a:spcAft>
                <a:spcPct val="0"/>
              </a:spcAft>
              <a:buChar char="»"/>
              <a:defRPr sz="1400" b="0" i="0">
                <a:solidFill>
                  <a:schemeClr val="tx1"/>
                </a:solidFill>
                <a:latin typeface="Lora" pitchFamily="2" charset="0"/>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sz="2200" kern="0" dirty="0"/>
              <a:t>The steps in the development life cycle do not necessarily have to be followed religiously in a sequential manner.</a:t>
            </a:r>
          </a:p>
          <a:p>
            <a:r>
              <a:rPr lang="en-GB" sz="2200" kern="0" dirty="0"/>
              <a:t>On small database systems, the process of database design is usually very simple and does not involve a lot of steps.</a:t>
            </a:r>
          </a:p>
        </p:txBody>
      </p:sp>
      <p:sp>
        <p:nvSpPr>
          <p:cNvPr id="9" name="Footer Placeholder 8">
            <a:extLst>
              <a:ext uri="{FF2B5EF4-FFF2-40B4-BE49-F238E27FC236}">
                <a16:creationId xmlns:a16="http://schemas.microsoft.com/office/drawing/2014/main" id="{3F06B814-F07E-422A-97F4-7F8F3754ECDA}"/>
              </a:ext>
            </a:extLst>
          </p:cNvPr>
          <p:cNvSpPr>
            <a:spLocks noGrp="1"/>
          </p:cNvSpPr>
          <p:nvPr>
            <p:ph type="ftr" sz="quarter" idx="11"/>
          </p:nvPr>
        </p:nvSpPr>
        <p:spPr/>
        <p:txBody>
          <a:bodyPr/>
          <a:lstStyle/>
          <a:p>
            <a:pPr algn="l"/>
            <a:r>
              <a:rPr lang="en-US"/>
              <a:t>Database Design - Normalisation</a:t>
            </a:r>
            <a:endParaRPr lang="en-US" dirty="0"/>
          </a:p>
        </p:txBody>
      </p:sp>
      <p:sp>
        <p:nvSpPr>
          <p:cNvPr id="3" name="Oval 2">
            <a:extLst>
              <a:ext uri="{FF2B5EF4-FFF2-40B4-BE49-F238E27FC236}">
                <a16:creationId xmlns:a16="http://schemas.microsoft.com/office/drawing/2014/main" id="{601EAA05-D738-45E5-A3CC-E790E12F4361}"/>
              </a:ext>
            </a:extLst>
          </p:cNvPr>
          <p:cNvSpPr/>
          <p:nvPr/>
        </p:nvSpPr>
        <p:spPr bwMode="auto">
          <a:xfrm>
            <a:off x="3347864" y="1196752"/>
            <a:ext cx="3312368" cy="3024336"/>
          </a:xfrm>
          <a:prstGeom prst="ellipse">
            <a:avLst/>
          </a:prstGeom>
          <a:noFill/>
          <a:ln w="38100" cap="flat" cmpd="sng" algn="ctr">
            <a:solidFill>
              <a:srgbClr val="A8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10" name="TextBox 9">
            <a:extLst>
              <a:ext uri="{FF2B5EF4-FFF2-40B4-BE49-F238E27FC236}">
                <a16:creationId xmlns:a16="http://schemas.microsoft.com/office/drawing/2014/main" id="{F7632CA3-7B84-4113-87AC-92019D812FE4}"/>
              </a:ext>
            </a:extLst>
          </p:cNvPr>
          <p:cNvSpPr txBox="1"/>
          <p:nvPr/>
        </p:nvSpPr>
        <p:spPr>
          <a:xfrm>
            <a:off x="417808" y="3646462"/>
            <a:ext cx="2930056" cy="369332"/>
          </a:xfrm>
          <a:prstGeom prst="rect">
            <a:avLst/>
          </a:prstGeom>
          <a:noFill/>
        </p:spPr>
        <p:txBody>
          <a:bodyPr wrap="square">
            <a:spAutoFit/>
          </a:bodyPr>
          <a:lstStyle/>
          <a:p>
            <a:r>
              <a:rPr lang="en-GB" sz="1800" dirty="0"/>
              <a:t>Requirements analysis</a:t>
            </a:r>
          </a:p>
        </p:txBody>
      </p:sp>
      <p:sp>
        <p:nvSpPr>
          <p:cNvPr id="11" name="TextBox 10">
            <a:extLst>
              <a:ext uri="{FF2B5EF4-FFF2-40B4-BE49-F238E27FC236}">
                <a16:creationId xmlns:a16="http://schemas.microsoft.com/office/drawing/2014/main" id="{B8221630-2EF3-4FAC-B0F8-860019AC7793}"/>
              </a:ext>
            </a:extLst>
          </p:cNvPr>
          <p:cNvSpPr txBox="1"/>
          <p:nvPr/>
        </p:nvSpPr>
        <p:spPr>
          <a:xfrm>
            <a:off x="4019571" y="3582142"/>
            <a:ext cx="2640661" cy="369332"/>
          </a:xfrm>
          <a:prstGeom prst="rect">
            <a:avLst/>
          </a:prstGeom>
          <a:noFill/>
        </p:spPr>
        <p:txBody>
          <a:bodyPr wrap="square">
            <a:spAutoFit/>
          </a:bodyPr>
          <a:lstStyle/>
          <a:p>
            <a:r>
              <a:rPr lang="en-GB" sz="1800" dirty="0"/>
              <a:t>Database design</a:t>
            </a:r>
          </a:p>
        </p:txBody>
      </p:sp>
      <p:sp>
        <p:nvSpPr>
          <p:cNvPr id="12" name="TextBox 11">
            <a:extLst>
              <a:ext uri="{FF2B5EF4-FFF2-40B4-BE49-F238E27FC236}">
                <a16:creationId xmlns:a16="http://schemas.microsoft.com/office/drawing/2014/main" id="{FA7C6D9F-3EEF-42F8-AAA8-CE0A2BFB367F}"/>
              </a:ext>
            </a:extLst>
          </p:cNvPr>
          <p:cNvSpPr txBox="1"/>
          <p:nvPr/>
        </p:nvSpPr>
        <p:spPr>
          <a:xfrm>
            <a:off x="6503339" y="3637926"/>
            <a:ext cx="2640661" cy="369332"/>
          </a:xfrm>
          <a:prstGeom prst="rect">
            <a:avLst/>
          </a:prstGeom>
          <a:noFill/>
        </p:spPr>
        <p:txBody>
          <a:bodyPr wrap="square">
            <a:spAutoFit/>
          </a:bodyPr>
          <a:lstStyle/>
          <a:p>
            <a:r>
              <a:rPr lang="en-GB" sz="1800" dirty="0"/>
              <a:t>Implementation</a:t>
            </a:r>
          </a:p>
        </p:txBody>
      </p:sp>
    </p:spTree>
    <p:extLst>
      <p:ext uri="{BB962C8B-B14F-4D97-AF65-F5344CB8AC3E}">
        <p14:creationId xmlns:p14="http://schemas.microsoft.com/office/powerpoint/2010/main" val="3793773574"/>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F0B3-046D-433A-A8BD-E5C062AA6F76}"/>
              </a:ext>
            </a:extLst>
          </p:cNvPr>
          <p:cNvSpPr>
            <a:spLocks noGrp="1"/>
          </p:cNvSpPr>
          <p:nvPr>
            <p:ph type="title"/>
          </p:nvPr>
        </p:nvSpPr>
        <p:spPr/>
        <p:txBody>
          <a:bodyPr/>
          <a:lstStyle/>
          <a:p>
            <a:r>
              <a:rPr lang="en-GB" dirty="0"/>
              <a:t>Database Design Techniques</a:t>
            </a:r>
          </a:p>
        </p:txBody>
      </p:sp>
      <p:sp>
        <p:nvSpPr>
          <p:cNvPr id="3" name="Content Placeholder 2">
            <a:extLst>
              <a:ext uri="{FF2B5EF4-FFF2-40B4-BE49-F238E27FC236}">
                <a16:creationId xmlns:a16="http://schemas.microsoft.com/office/drawing/2014/main" id="{CE66E741-7C19-457C-9329-EC4A4388844C}"/>
              </a:ext>
            </a:extLst>
          </p:cNvPr>
          <p:cNvSpPr>
            <a:spLocks noGrp="1"/>
          </p:cNvSpPr>
          <p:nvPr>
            <p:ph idx="1"/>
          </p:nvPr>
        </p:nvSpPr>
        <p:spPr>
          <a:xfrm>
            <a:off x="657944" y="1484784"/>
            <a:ext cx="8306544" cy="4824536"/>
          </a:xfrm>
        </p:spPr>
        <p:txBody>
          <a:bodyPr/>
          <a:lstStyle/>
          <a:p>
            <a:r>
              <a:rPr lang="en-GB" sz="2800" b="1" i="0" dirty="0">
                <a:solidFill>
                  <a:srgbClr val="222222"/>
                </a:solidFill>
                <a:effectLst/>
                <a:latin typeface="Source Sans Pro" panose="020B0503030403020204" pitchFamily="34" charset="0"/>
              </a:rPr>
              <a:t>Entity Relationship Model</a:t>
            </a:r>
            <a:r>
              <a:rPr lang="en-GB" sz="2800" b="0" i="0" dirty="0">
                <a:solidFill>
                  <a:srgbClr val="222222"/>
                </a:solidFill>
                <a:effectLst/>
                <a:latin typeface="Source Sans Pro" panose="020B0503030403020204" pitchFamily="34" charset="0"/>
              </a:rPr>
              <a:t> </a:t>
            </a:r>
            <a:r>
              <a:rPr lang="en-GB" b="0" i="0" dirty="0">
                <a:solidFill>
                  <a:srgbClr val="222222"/>
                </a:solidFill>
                <a:effectLst/>
                <a:latin typeface="Source Sans Pro" panose="020B0503030403020204" pitchFamily="34" charset="0"/>
              </a:rPr>
              <a:t>(ER Modelling- Conceptual design) is a graphical approach to database design. It is a high-level data model that defines data elements and their relationship. An ER model is used to represent real-world objects (and relations).</a:t>
            </a:r>
            <a:endParaRPr lang="en-GB" dirty="0">
              <a:solidFill>
                <a:srgbClr val="222222"/>
              </a:solidFill>
              <a:latin typeface="Source Sans Pro" panose="020B0503030403020204" pitchFamily="34" charset="0"/>
            </a:endParaRPr>
          </a:p>
          <a:p>
            <a:pPr marL="355600" indent="-355600"/>
            <a:r>
              <a:rPr lang="en-GB" sz="2800" b="1" i="0" dirty="0">
                <a:solidFill>
                  <a:srgbClr val="222222"/>
                </a:solidFill>
                <a:effectLst/>
                <a:latin typeface="Source Sans Pro" panose="020B0503030403020204" pitchFamily="34" charset="0"/>
              </a:rPr>
              <a:t>Normalization</a:t>
            </a:r>
            <a:r>
              <a:rPr lang="en-GB" sz="2800" b="0" i="0" dirty="0">
                <a:solidFill>
                  <a:srgbClr val="222222"/>
                </a:solidFill>
                <a:effectLst/>
                <a:latin typeface="Source Sans Pro" panose="020B0503030403020204" pitchFamily="34" charset="0"/>
              </a:rPr>
              <a:t> </a:t>
            </a:r>
            <a:r>
              <a:rPr lang="en-GB" b="0" i="0" dirty="0">
                <a:solidFill>
                  <a:srgbClr val="222222"/>
                </a:solidFill>
                <a:effectLst/>
                <a:latin typeface="Source Sans Pro" panose="020B0503030403020204" pitchFamily="34" charset="0"/>
              </a:rPr>
              <a:t>(logical design) is a database design technique </a:t>
            </a:r>
            <a:r>
              <a:rPr lang="en-GB" b="0" i="0" dirty="0">
                <a:solidFill>
                  <a:srgbClr val="333333"/>
                </a:solidFill>
                <a:effectLst/>
                <a:latin typeface="Open Sans" panose="020B0606030504020204" pitchFamily="34" charset="0"/>
              </a:rPr>
              <a:t>for determining which fields belong in which tables in a relational database. So </a:t>
            </a:r>
            <a:r>
              <a:rPr lang="en-GB" dirty="0">
                <a:solidFill>
                  <a:srgbClr val="333333"/>
                </a:solidFill>
                <a:latin typeface="Open Sans" panose="020B0606030504020204" pitchFamily="34" charset="0"/>
              </a:rPr>
              <a:t>it can </a:t>
            </a:r>
            <a:r>
              <a:rPr lang="en-GB" b="0" i="0" dirty="0">
                <a:solidFill>
                  <a:srgbClr val="FF0000"/>
                </a:solidFill>
                <a:effectLst/>
                <a:latin typeface="Source Sans Pro" panose="020B0503030403020204" pitchFamily="34" charset="0"/>
              </a:rPr>
              <a:t>reduces data redundancy</a:t>
            </a:r>
            <a:r>
              <a:rPr lang="en-GB" b="0" i="0" dirty="0">
                <a:solidFill>
                  <a:srgbClr val="222222"/>
                </a:solidFill>
                <a:effectLst/>
                <a:latin typeface="Source Sans Pro" panose="020B0503030403020204" pitchFamily="34" charset="0"/>
              </a:rPr>
              <a:t> and </a:t>
            </a:r>
            <a:r>
              <a:rPr lang="en-GB" b="0" i="0" dirty="0">
                <a:solidFill>
                  <a:srgbClr val="FF0000"/>
                </a:solidFill>
                <a:effectLst/>
                <a:latin typeface="Source Sans Pro" panose="020B0503030403020204" pitchFamily="34" charset="0"/>
              </a:rPr>
              <a:t>eliminates undesirable characteristics </a:t>
            </a:r>
            <a:r>
              <a:rPr lang="en-GB" b="0" i="0" dirty="0">
                <a:solidFill>
                  <a:srgbClr val="222222"/>
                </a:solidFill>
                <a:effectLst/>
                <a:latin typeface="Source Sans Pro" panose="020B0503030403020204" pitchFamily="34" charset="0"/>
              </a:rPr>
              <a:t>like Insertion, </a:t>
            </a:r>
            <a:r>
              <a:rPr lang="en-GB" b="0" i="0" dirty="0">
                <a:solidFill>
                  <a:srgbClr val="FF0000"/>
                </a:solidFill>
                <a:effectLst/>
                <a:latin typeface="Source Sans Pro" panose="020B0503030403020204" pitchFamily="34" charset="0"/>
              </a:rPr>
              <a:t>Update and Deletion Anomalies</a:t>
            </a:r>
            <a:r>
              <a:rPr lang="en-GB" b="0" i="0" dirty="0">
                <a:solidFill>
                  <a:srgbClr val="222222"/>
                </a:solidFill>
                <a:effectLst/>
                <a:latin typeface="Source Sans Pro" panose="020B0503030403020204" pitchFamily="34" charset="0"/>
              </a:rPr>
              <a:t>. </a:t>
            </a:r>
            <a:endParaRPr lang="en-GB" sz="2800" b="0" i="0" dirty="0">
              <a:solidFill>
                <a:srgbClr val="222222"/>
              </a:solidFill>
              <a:effectLst/>
              <a:latin typeface="Source Sans Pro" panose="020B0503030403020204" pitchFamily="34" charset="0"/>
            </a:endParaRPr>
          </a:p>
        </p:txBody>
      </p:sp>
      <p:sp>
        <p:nvSpPr>
          <p:cNvPr id="4" name="Footer Placeholder 3">
            <a:extLst>
              <a:ext uri="{FF2B5EF4-FFF2-40B4-BE49-F238E27FC236}">
                <a16:creationId xmlns:a16="http://schemas.microsoft.com/office/drawing/2014/main" id="{B91373F8-7262-4B24-B8B2-8B9A87387B0B}"/>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945455673"/>
      </p:ext>
    </p:extLst>
  </p:cSld>
  <p:clrMapOvr>
    <a:masterClrMapping/>
  </p:clrMapOvr>
  <p:transition spd="slow">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7D895-5AA8-4CFA-A591-2E13E6DA4CF4}"/>
              </a:ext>
            </a:extLst>
          </p:cNvPr>
          <p:cNvSpPr>
            <a:spLocks noGrp="1"/>
          </p:cNvSpPr>
          <p:nvPr>
            <p:ph type="title"/>
          </p:nvPr>
        </p:nvSpPr>
        <p:spPr/>
        <p:txBody>
          <a:bodyPr/>
          <a:lstStyle/>
          <a:p>
            <a:r>
              <a:rPr lang="en-GB" dirty="0"/>
              <a:t>From ERM to RDM</a:t>
            </a:r>
          </a:p>
        </p:txBody>
      </p:sp>
      <p:pic>
        <p:nvPicPr>
          <p:cNvPr id="5" name="Content Placeholder 4">
            <a:extLst>
              <a:ext uri="{FF2B5EF4-FFF2-40B4-BE49-F238E27FC236}">
                <a16:creationId xmlns:a16="http://schemas.microsoft.com/office/drawing/2014/main" id="{974C4C4E-C206-4732-A57D-C3C1433C9747}"/>
              </a:ext>
            </a:extLst>
          </p:cNvPr>
          <p:cNvPicPr>
            <a:picLocks noGrp="1" noChangeAspect="1"/>
          </p:cNvPicPr>
          <p:nvPr>
            <p:ph idx="1"/>
          </p:nvPr>
        </p:nvPicPr>
        <p:blipFill>
          <a:blip r:embed="rId2"/>
          <a:stretch>
            <a:fillRect/>
          </a:stretch>
        </p:blipFill>
        <p:spPr>
          <a:xfrm>
            <a:off x="827584" y="1772816"/>
            <a:ext cx="2160943" cy="1331490"/>
          </a:xfrm>
          <a:prstGeom prst="rect">
            <a:avLst/>
          </a:prstGeom>
        </p:spPr>
      </p:pic>
      <p:sp>
        <p:nvSpPr>
          <p:cNvPr id="4" name="Footer Placeholder 3">
            <a:extLst>
              <a:ext uri="{FF2B5EF4-FFF2-40B4-BE49-F238E27FC236}">
                <a16:creationId xmlns:a16="http://schemas.microsoft.com/office/drawing/2014/main" id="{5FD6349C-22E1-4AA8-9359-C8794C53E7B2}"/>
              </a:ext>
            </a:extLst>
          </p:cNvPr>
          <p:cNvSpPr>
            <a:spLocks noGrp="1"/>
          </p:cNvSpPr>
          <p:nvPr>
            <p:ph type="ftr" sz="quarter" idx="11"/>
          </p:nvPr>
        </p:nvSpPr>
        <p:spPr/>
        <p:txBody>
          <a:bodyPr/>
          <a:lstStyle/>
          <a:p>
            <a:pPr algn="l"/>
            <a:r>
              <a:rPr lang="en-US"/>
              <a:t>Database Design - Normalisation</a:t>
            </a:r>
            <a:endParaRPr lang="en-US" dirty="0"/>
          </a:p>
        </p:txBody>
      </p:sp>
      <p:pic>
        <p:nvPicPr>
          <p:cNvPr id="6" name="Picture 5">
            <a:extLst>
              <a:ext uri="{FF2B5EF4-FFF2-40B4-BE49-F238E27FC236}">
                <a16:creationId xmlns:a16="http://schemas.microsoft.com/office/drawing/2014/main" id="{A78D54DB-975D-4FA5-B7CD-0CE6B84CF4CD}"/>
              </a:ext>
            </a:extLst>
          </p:cNvPr>
          <p:cNvPicPr>
            <a:picLocks noChangeAspect="1"/>
          </p:cNvPicPr>
          <p:nvPr/>
        </p:nvPicPr>
        <p:blipFill>
          <a:blip r:embed="rId3"/>
          <a:stretch>
            <a:fillRect/>
          </a:stretch>
        </p:blipFill>
        <p:spPr>
          <a:xfrm>
            <a:off x="950251" y="4005064"/>
            <a:ext cx="1952845" cy="1717825"/>
          </a:xfrm>
          <a:prstGeom prst="rect">
            <a:avLst/>
          </a:prstGeom>
        </p:spPr>
      </p:pic>
      <p:pic>
        <p:nvPicPr>
          <p:cNvPr id="7" name="Picture 6">
            <a:extLst>
              <a:ext uri="{FF2B5EF4-FFF2-40B4-BE49-F238E27FC236}">
                <a16:creationId xmlns:a16="http://schemas.microsoft.com/office/drawing/2014/main" id="{9583C6CB-35B1-4681-8EE4-EF899061F9CC}"/>
              </a:ext>
            </a:extLst>
          </p:cNvPr>
          <p:cNvPicPr>
            <a:picLocks noChangeAspect="1"/>
          </p:cNvPicPr>
          <p:nvPr/>
        </p:nvPicPr>
        <p:blipFill>
          <a:blip r:embed="rId4"/>
          <a:stretch>
            <a:fillRect/>
          </a:stretch>
        </p:blipFill>
        <p:spPr>
          <a:xfrm>
            <a:off x="4355976" y="1916832"/>
            <a:ext cx="2879978" cy="1650206"/>
          </a:xfrm>
          <a:prstGeom prst="rect">
            <a:avLst/>
          </a:prstGeom>
        </p:spPr>
      </p:pic>
      <p:pic>
        <p:nvPicPr>
          <p:cNvPr id="8" name="Picture 7">
            <a:extLst>
              <a:ext uri="{FF2B5EF4-FFF2-40B4-BE49-F238E27FC236}">
                <a16:creationId xmlns:a16="http://schemas.microsoft.com/office/drawing/2014/main" id="{FC677360-F407-4797-8876-902B9973C0F9}"/>
              </a:ext>
            </a:extLst>
          </p:cNvPr>
          <p:cNvPicPr>
            <a:picLocks noChangeAspect="1"/>
          </p:cNvPicPr>
          <p:nvPr/>
        </p:nvPicPr>
        <p:blipFill>
          <a:blip r:embed="rId4"/>
          <a:stretch>
            <a:fillRect/>
          </a:stretch>
        </p:blipFill>
        <p:spPr>
          <a:xfrm>
            <a:off x="5940152" y="2636912"/>
            <a:ext cx="2879978" cy="1650206"/>
          </a:xfrm>
          <a:prstGeom prst="rect">
            <a:avLst/>
          </a:prstGeom>
        </p:spPr>
      </p:pic>
      <p:pic>
        <p:nvPicPr>
          <p:cNvPr id="9" name="Picture 8">
            <a:extLst>
              <a:ext uri="{FF2B5EF4-FFF2-40B4-BE49-F238E27FC236}">
                <a16:creationId xmlns:a16="http://schemas.microsoft.com/office/drawing/2014/main" id="{22EAB7B9-8C2B-4F23-B498-DB4EB50E35C4}"/>
              </a:ext>
            </a:extLst>
          </p:cNvPr>
          <p:cNvPicPr>
            <a:picLocks noChangeAspect="1"/>
          </p:cNvPicPr>
          <p:nvPr/>
        </p:nvPicPr>
        <p:blipFill>
          <a:blip r:embed="rId4"/>
          <a:stretch>
            <a:fillRect/>
          </a:stretch>
        </p:blipFill>
        <p:spPr>
          <a:xfrm>
            <a:off x="4932040" y="4005064"/>
            <a:ext cx="2879978" cy="1650206"/>
          </a:xfrm>
          <a:prstGeom prst="rect">
            <a:avLst/>
          </a:prstGeom>
        </p:spPr>
      </p:pic>
      <p:sp>
        <p:nvSpPr>
          <p:cNvPr id="10" name="Arrow: Right 9">
            <a:extLst>
              <a:ext uri="{FF2B5EF4-FFF2-40B4-BE49-F238E27FC236}">
                <a16:creationId xmlns:a16="http://schemas.microsoft.com/office/drawing/2014/main" id="{FC6988A8-07FD-452E-93EA-F48AB0739935}"/>
              </a:ext>
            </a:extLst>
          </p:cNvPr>
          <p:cNvSpPr/>
          <p:nvPr/>
        </p:nvSpPr>
        <p:spPr bwMode="auto">
          <a:xfrm>
            <a:off x="3275856" y="3356992"/>
            <a:ext cx="720080" cy="210046"/>
          </a:xfrm>
          <a:prstGeom prst="rightArrow">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2803578022"/>
      </p:ext>
    </p:extLst>
  </p:cSld>
  <p:clrMapOvr>
    <a:masterClrMapping/>
  </p:clrMapOvr>
  <p:transition spd="slow">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69DD-C313-4D59-9D5E-F472EABC59B9}"/>
              </a:ext>
            </a:extLst>
          </p:cNvPr>
          <p:cNvSpPr>
            <a:spLocks noGrp="1"/>
          </p:cNvSpPr>
          <p:nvPr>
            <p:ph type="title"/>
          </p:nvPr>
        </p:nvSpPr>
        <p:spPr/>
        <p:txBody>
          <a:bodyPr/>
          <a:lstStyle/>
          <a:p>
            <a:r>
              <a:rPr lang="en-GB" cap="none" dirty="0"/>
              <a:t>ERM To RDM Conversion</a:t>
            </a:r>
            <a:br>
              <a:rPr lang="en-GB" b="0" i="0" dirty="0">
                <a:solidFill>
                  <a:srgbClr val="797979"/>
                </a:solidFill>
                <a:effectLst/>
                <a:latin typeface="Arial" panose="020B0604020202020204" pitchFamily="34" charset="0"/>
              </a:rPr>
            </a:br>
            <a:endParaRPr lang="en-GB" dirty="0"/>
          </a:p>
        </p:txBody>
      </p:sp>
      <p:sp>
        <p:nvSpPr>
          <p:cNvPr id="3" name="Text Placeholder 2">
            <a:extLst>
              <a:ext uri="{FF2B5EF4-FFF2-40B4-BE49-F238E27FC236}">
                <a16:creationId xmlns:a16="http://schemas.microsoft.com/office/drawing/2014/main" id="{BD611B53-F947-4578-843F-D50B81E4EEC8}"/>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35731258"/>
      </p:ext>
    </p:extLst>
  </p:cSld>
  <p:clrMapOvr>
    <a:masterClrMapping/>
  </p:clrMapOvr>
  <p:transition spd="slow">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E34A-2816-466E-8983-C5B2B87773F3}"/>
              </a:ext>
            </a:extLst>
          </p:cNvPr>
          <p:cNvSpPr>
            <a:spLocks noGrp="1"/>
          </p:cNvSpPr>
          <p:nvPr>
            <p:ph type="title"/>
          </p:nvPr>
        </p:nvSpPr>
        <p:spPr/>
        <p:txBody>
          <a:bodyPr/>
          <a:lstStyle/>
          <a:p>
            <a:r>
              <a:rPr lang="en-GB" dirty="0"/>
              <a:t>Entity Mapping</a:t>
            </a:r>
          </a:p>
        </p:txBody>
      </p:sp>
      <p:sp>
        <p:nvSpPr>
          <p:cNvPr id="3" name="Content Placeholder 2">
            <a:extLst>
              <a:ext uri="{FF2B5EF4-FFF2-40B4-BE49-F238E27FC236}">
                <a16:creationId xmlns:a16="http://schemas.microsoft.com/office/drawing/2014/main" id="{F926A9EF-A56C-4CF6-986E-B822C95CCFC8}"/>
              </a:ext>
            </a:extLst>
          </p:cNvPr>
          <p:cNvSpPr>
            <a:spLocks noGrp="1"/>
          </p:cNvSpPr>
          <p:nvPr>
            <p:ph idx="1"/>
          </p:nvPr>
        </p:nvSpPr>
        <p:spPr>
          <a:xfrm>
            <a:off x="487016" y="1375048"/>
            <a:ext cx="8215064" cy="504056"/>
          </a:xfrm>
        </p:spPr>
        <p:txBody>
          <a:bodyPr/>
          <a:lstStyle/>
          <a:p>
            <a:r>
              <a:rPr lang="en-GB" sz="2400" b="0" i="0" dirty="0">
                <a:solidFill>
                  <a:srgbClr val="000000"/>
                </a:solidFill>
                <a:effectLst/>
                <a:latin typeface="Arial" panose="020B0604020202020204" pitchFamily="34" charset="0"/>
              </a:rPr>
              <a:t>An entity is a real-world object with some attributes.</a:t>
            </a:r>
            <a:endParaRPr lang="en-GB" sz="2400" dirty="0"/>
          </a:p>
        </p:txBody>
      </p:sp>
      <p:sp>
        <p:nvSpPr>
          <p:cNvPr id="4" name="Footer Placeholder 3">
            <a:extLst>
              <a:ext uri="{FF2B5EF4-FFF2-40B4-BE49-F238E27FC236}">
                <a16:creationId xmlns:a16="http://schemas.microsoft.com/office/drawing/2014/main" id="{3AABED36-FB1E-4447-BBD6-783FDE84F20E}"/>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6" name="Picture 5">
            <a:extLst>
              <a:ext uri="{FF2B5EF4-FFF2-40B4-BE49-F238E27FC236}">
                <a16:creationId xmlns:a16="http://schemas.microsoft.com/office/drawing/2014/main" id="{C903BD5A-0B35-4960-9042-6C6FDB71FE50}"/>
              </a:ext>
            </a:extLst>
          </p:cNvPr>
          <p:cNvPicPr>
            <a:picLocks noChangeAspect="1"/>
          </p:cNvPicPr>
          <p:nvPr/>
        </p:nvPicPr>
        <p:blipFill>
          <a:blip r:embed="rId2"/>
          <a:stretch>
            <a:fillRect/>
          </a:stretch>
        </p:blipFill>
        <p:spPr>
          <a:xfrm>
            <a:off x="827584" y="2068808"/>
            <a:ext cx="4734586" cy="1743318"/>
          </a:xfrm>
          <a:prstGeom prst="rect">
            <a:avLst/>
          </a:prstGeom>
        </p:spPr>
      </p:pic>
      <p:sp>
        <p:nvSpPr>
          <p:cNvPr id="8" name="TextBox 7">
            <a:extLst>
              <a:ext uri="{FF2B5EF4-FFF2-40B4-BE49-F238E27FC236}">
                <a16:creationId xmlns:a16="http://schemas.microsoft.com/office/drawing/2014/main" id="{17C6FBFF-D727-481C-941E-841737731EFA}"/>
              </a:ext>
            </a:extLst>
          </p:cNvPr>
          <p:cNvSpPr txBox="1"/>
          <p:nvPr/>
        </p:nvSpPr>
        <p:spPr>
          <a:xfrm>
            <a:off x="487016" y="3937814"/>
            <a:ext cx="6272565" cy="2123658"/>
          </a:xfrm>
          <a:prstGeom prst="rect">
            <a:avLst/>
          </a:prstGeom>
          <a:noFill/>
        </p:spPr>
        <p:txBody>
          <a:bodyPr wrap="square">
            <a:spAutoFit/>
          </a:bodyPr>
          <a:lstStyle/>
          <a:p>
            <a:pPr marL="342900" indent="-342900">
              <a:buFont typeface="Arial" panose="020B0604020202020204" pitchFamily="34" charset="0"/>
              <a:buChar char="•"/>
            </a:pPr>
            <a:r>
              <a:rPr lang="en-GB" dirty="0"/>
              <a:t>Mapping Process (Algorithm)</a:t>
            </a:r>
          </a:p>
          <a:p>
            <a:endParaRPr lang="en-GB" dirty="0"/>
          </a:p>
          <a:p>
            <a:pPr marL="800100" lvl="1" indent="-342900">
              <a:buFont typeface="Arial" panose="020B0604020202020204" pitchFamily="34" charset="0"/>
              <a:buChar char="•"/>
            </a:pPr>
            <a:r>
              <a:rPr lang="en-GB" b="0" dirty="0"/>
              <a:t>Create </a:t>
            </a:r>
            <a:r>
              <a:rPr lang="en-GB" dirty="0">
                <a:solidFill>
                  <a:schemeClr val="tx2"/>
                </a:solidFill>
              </a:rPr>
              <a:t>table</a:t>
            </a:r>
            <a:r>
              <a:rPr lang="en-GB" b="0" dirty="0"/>
              <a:t> for each entity.</a:t>
            </a:r>
          </a:p>
          <a:p>
            <a:pPr marL="800100" lvl="1" indent="-342900">
              <a:buFont typeface="Arial" panose="020B0604020202020204" pitchFamily="34" charset="0"/>
              <a:buChar char="•"/>
            </a:pPr>
            <a:r>
              <a:rPr lang="en-GB" b="0" dirty="0"/>
              <a:t>Entity's attributes should become </a:t>
            </a:r>
            <a:r>
              <a:rPr lang="en-GB" dirty="0"/>
              <a:t>fields </a:t>
            </a:r>
            <a:r>
              <a:rPr lang="en-GB" b="0" dirty="0"/>
              <a:t>of tables with their respective data types.</a:t>
            </a:r>
          </a:p>
          <a:p>
            <a:pPr marL="800100" lvl="1" indent="-342900">
              <a:buFont typeface="Arial" panose="020B0604020202020204" pitchFamily="34" charset="0"/>
              <a:buChar char="•"/>
            </a:pPr>
            <a:r>
              <a:rPr lang="en-GB" b="0" dirty="0"/>
              <a:t>Declare </a:t>
            </a:r>
            <a:r>
              <a:rPr lang="en-GB" dirty="0"/>
              <a:t>primary key</a:t>
            </a:r>
            <a:r>
              <a:rPr lang="en-GB" b="0" dirty="0"/>
              <a:t>.</a:t>
            </a:r>
          </a:p>
        </p:txBody>
      </p:sp>
      <p:sp>
        <p:nvSpPr>
          <p:cNvPr id="9" name="Rectangle 8">
            <a:extLst>
              <a:ext uri="{FF2B5EF4-FFF2-40B4-BE49-F238E27FC236}">
                <a16:creationId xmlns:a16="http://schemas.microsoft.com/office/drawing/2014/main" id="{391E6D32-25B7-4371-8BCE-9C58B27F735B}"/>
              </a:ext>
            </a:extLst>
          </p:cNvPr>
          <p:cNvSpPr/>
          <p:nvPr/>
        </p:nvSpPr>
        <p:spPr bwMode="auto">
          <a:xfrm>
            <a:off x="6228184" y="1988492"/>
            <a:ext cx="1944216" cy="2123659"/>
          </a:xfrm>
          <a:prstGeom prst="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baseline="0" dirty="0" err="1">
                <a:ln>
                  <a:noFill/>
                </a:ln>
                <a:solidFill>
                  <a:schemeClr val="tx1"/>
                </a:solidFill>
                <a:effectLst/>
                <a:latin typeface="Tahoma" charset="0"/>
              </a:rPr>
              <a:t>Roll_no</a:t>
            </a:r>
            <a:endParaRPr kumimoji="0" lang="en-GB" sz="2000" i="0" u="none" strike="noStrike" cap="none" normalizeH="0" baseline="0" dirty="0">
              <a:ln>
                <a:noFill/>
              </a:ln>
              <a:solidFill>
                <a:schemeClr val="tx1"/>
              </a:solidFill>
              <a:effectLst/>
              <a:latin typeface="Tahoma"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GB" sz="2000" dirty="0">
                <a:solidFill>
                  <a:schemeClr val="tx1"/>
                </a:solidFill>
                <a:latin typeface="Tahoma" charset="0"/>
              </a:rPr>
              <a:t>Name</a:t>
            </a:r>
          </a:p>
          <a:p>
            <a:pPr marL="0" marR="0" indent="0" algn="ctr" defTabSz="914400" rtl="0" eaLnBrk="0" fontAlgn="base" latinLnBrk="0" hangingPunct="0">
              <a:lnSpc>
                <a:spcPct val="100000"/>
              </a:lnSpc>
              <a:spcBef>
                <a:spcPct val="0"/>
              </a:spcBef>
              <a:spcAft>
                <a:spcPct val="0"/>
              </a:spcAft>
              <a:buClrTx/>
              <a:buSzTx/>
              <a:buFontTx/>
              <a:buNone/>
              <a:tabLst/>
            </a:pPr>
            <a:r>
              <a:rPr lang="en-GB" sz="2000" dirty="0">
                <a:solidFill>
                  <a:schemeClr val="tx1"/>
                </a:solidFill>
                <a:latin typeface="Tahoma" charset="0"/>
              </a:rPr>
              <a:t>Subject</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baseline="0" dirty="0">
                <a:ln>
                  <a:noFill/>
                </a:ln>
                <a:solidFill>
                  <a:schemeClr val="tx1"/>
                </a:solidFill>
                <a:effectLst/>
                <a:latin typeface="Tahoma" charset="0"/>
              </a:rPr>
              <a:t>Class</a:t>
            </a:r>
            <a:endParaRPr kumimoji="0" lang="en-GB" sz="2200" i="0" u="none" strike="noStrike" cap="none" normalizeH="0" baseline="0" dirty="0">
              <a:ln>
                <a:noFill/>
              </a:ln>
              <a:solidFill>
                <a:schemeClr val="tx1"/>
              </a:solidFill>
              <a:effectLst/>
              <a:latin typeface="Tahoma" charset="0"/>
            </a:endParaRPr>
          </a:p>
        </p:txBody>
      </p:sp>
      <p:cxnSp>
        <p:nvCxnSpPr>
          <p:cNvPr id="11" name="Straight Connector 10">
            <a:extLst>
              <a:ext uri="{FF2B5EF4-FFF2-40B4-BE49-F238E27FC236}">
                <a16:creationId xmlns:a16="http://schemas.microsoft.com/office/drawing/2014/main" id="{130258E3-6D65-429A-AEC0-892FC05CA380}"/>
              </a:ext>
            </a:extLst>
          </p:cNvPr>
          <p:cNvCxnSpPr/>
          <p:nvPr/>
        </p:nvCxnSpPr>
        <p:spPr bwMode="auto">
          <a:xfrm>
            <a:off x="6228184" y="2420888"/>
            <a:ext cx="1944216" cy="0"/>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12" name="TextBox 11">
            <a:extLst>
              <a:ext uri="{FF2B5EF4-FFF2-40B4-BE49-F238E27FC236}">
                <a16:creationId xmlns:a16="http://schemas.microsoft.com/office/drawing/2014/main" id="{1D03B324-FD36-4E57-B0BB-28A888B86CF0}"/>
              </a:ext>
            </a:extLst>
          </p:cNvPr>
          <p:cNvSpPr txBox="1"/>
          <p:nvPr/>
        </p:nvSpPr>
        <p:spPr>
          <a:xfrm>
            <a:off x="6660232" y="2036800"/>
            <a:ext cx="1296144" cy="400110"/>
          </a:xfrm>
          <a:prstGeom prst="rect">
            <a:avLst/>
          </a:prstGeom>
          <a:noFill/>
        </p:spPr>
        <p:txBody>
          <a:bodyPr wrap="square" rtlCol="0">
            <a:spAutoFit/>
          </a:bodyPr>
          <a:lstStyle/>
          <a:p>
            <a:r>
              <a:rPr lang="en-GB" sz="2000" dirty="0"/>
              <a:t>Student</a:t>
            </a:r>
          </a:p>
        </p:txBody>
      </p:sp>
      <p:sp>
        <p:nvSpPr>
          <p:cNvPr id="13" name="Arrow: Right 12">
            <a:extLst>
              <a:ext uri="{FF2B5EF4-FFF2-40B4-BE49-F238E27FC236}">
                <a16:creationId xmlns:a16="http://schemas.microsoft.com/office/drawing/2014/main" id="{E50E7B49-C62E-46C0-A69B-E0C62C43ACD8}"/>
              </a:ext>
            </a:extLst>
          </p:cNvPr>
          <p:cNvSpPr/>
          <p:nvPr/>
        </p:nvSpPr>
        <p:spPr bwMode="auto">
          <a:xfrm>
            <a:off x="5436096" y="2737032"/>
            <a:ext cx="576064" cy="343605"/>
          </a:xfrm>
          <a:prstGeom prst="rightArrow">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1271760320"/>
      </p:ext>
    </p:extLst>
  </p:cSld>
  <p:clrMapOvr>
    <a:masterClrMapping/>
  </p:clrMapOvr>
  <p:transition spd="slow">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A7CA-CAF7-41A3-ACD8-BE09A9E7563B}"/>
              </a:ext>
            </a:extLst>
          </p:cNvPr>
          <p:cNvSpPr>
            <a:spLocks noGrp="1"/>
          </p:cNvSpPr>
          <p:nvPr>
            <p:ph type="title"/>
          </p:nvPr>
        </p:nvSpPr>
        <p:spPr/>
        <p:txBody>
          <a:bodyPr/>
          <a:lstStyle/>
          <a:p>
            <a:r>
              <a:rPr lang="en-GB" b="0" i="0" dirty="0">
                <a:effectLst/>
                <a:latin typeface="Arial" panose="020B0604020202020204" pitchFamily="34" charset="0"/>
              </a:rPr>
              <a:t>Relationship Mapping </a:t>
            </a:r>
            <a:endParaRPr lang="en-GB" dirty="0"/>
          </a:p>
        </p:txBody>
      </p:sp>
      <p:sp>
        <p:nvSpPr>
          <p:cNvPr id="3" name="Content Placeholder 2">
            <a:extLst>
              <a:ext uri="{FF2B5EF4-FFF2-40B4-BE49-F238E27FC236}">
                <a16:creationId xmlns:a16="http://schemas.microsoft.com/office/drawing/2014/main" id="{FF188875-C155-42A4-ABE6-429A5E58F7E3}"/>
              </a:ext>
            </a:extLst>
          </p:cNvPr>
          <p:cNvSpPr>
            <a:spLocks noGrp="1"/>
          </p:cNvSpPr>
          <p:nvPr>
            <p:ph idx="1"/>
          </p:nvPr>
        </p:nvSpPr>
        <p:spPr>
          <a:xfrm>
            <a:off x="251520" y="1350622"/>
            <a:ext cx="8215064" cy="432048"/>
          </a:xfrm>
        </p:spPr>
        <p:txBody>
          <a:bodyPr/>
          <a:lstStyle/>
          <a:p>
            <a:r>
              <a:rPr lang="en-GB" b="0" i="0" dirty="0">
                <a:solidFill>
                  <a:srgbClr val="000000"/>
                </a:solidFill>
                <a:effectLst/>
                <a:latin typeface="Arial" panose="020B0604020202020204" pitchFamily="34" charset="0"/>
              </a:rPr>
              <a:t>A relationship is an association among entities.</a:t>
            </a:r>
            <a:endParaRPr lang="en-GB" dirty="0"/>
          </a:p>
        </p:txBody>
      </p:sp>
      <p:sp>
        <p:nvSpPr>
          <p:cNvPr id="4" name="Footer Placeholder 3">
            <a:extLst>
              <a:ext uri="{FF2B5EF4-FFF2-40B4-BE49-F238E27FC236}">
                <a16:creationId xmlns:a16="http://schemas.microsoft.com/office/drawing/2014/main" id="{D85D49A3-B826-45CE-B917-6EACFFED682A}"/>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6" name="Picture 5">
            <a:extLst>
              <a:ext uri="{FF2B5EF4-FFF2-40B4-BE49-F238E27FC236}">
                <a16:creationId xmlns:a16="http://schemas.microsoft.com/office/drawing/2014/main" id="{6C592523-926D-4497-A081-9AA0283F2B08}"/>
              </a:ext>
            </a:extLst>
          </p:cNvPr>
          <p:cNvPicPr>
            <a:picLocks noChangeAspect="1"/>
          </p:cNvPicPr>
          <p:nvPr/>
        </p:nvPicPr>
        <p:blipFill>
          <a:blip r:embed="rId2"/>
          <a:stretch>
            <a:fillRect/>
          </a:stretch>
        </p:blipFill>
        <p:spPr>
          <a:xfrm>
            <a:off x="755576" y="1878121"/>
            <a:ext cx="5515745" cy="2229161"/>
          </a:xfrm>
          <a:prstGeom prst="rect">
            <a:avLst/>
          </a:prstGeom>
        </p:spPr>
      </p:pic>
      <p:sp>
        <p:nvSpPr>
          <p:cNvPr id="8" name="TextBox 7">
            <a:extLst>
              <a:ext uri="{FF2B5EF4-FFF2-40B4-BE49-F238E27FC236}">
                <a16:creationId xmlns:a16="http://schemas.microsoft.com/office/drawing/2014/main" id="{70269EA7-1513-4E78-BFC5-EA35F7AC6D52}"/>
              </a:ext>
            </a:extLst>
          </p:cNvPr>
          <p:cNvSpPr txBox="1"/>
          <p:nvPr/>
        </p:nvSpPr>
        <p:spPr>
          <a:xfrm>
            <a:off x="395537" y="3827679"/>
            <a:ext cx="5688632" cy="2646878"/>
          </a:xfrm>
          <a:prstGeom prst="rect">
            <a:avLst/>
          </a:prstGeom>
          <a:noFill/>
        </p:spPr>
        <p:txBody>
          <a:bodyPr wrap="square">
            <a:spAutoFit/>
          </a:bodyPr>
          <a:lstStyle/>
          <a:p>
            <a:r>
              <a:rPr lang="en-GB" dirty="0"/>
              <a:t>Mapping Process</a:t>
            </a:r>
          </a:p>
          <a:p>
            <a:pPr marL="342900" indent="-342900">
              <a:buFont typeface="Arial" panose="020B0604020202020204" pitchFamily="34" charset="0"/>
              <a:buChar char="•"/>
            </a:pPr>
            <a:r>
              <a:rPr lang="en-GB" sz="1800" b="0" dirty="0"/>
              <a:t>Create table for a relationship.</a:t>
            </a:r>
          </a:p>
          <a:p>
            <a:pPr marL="342900" indent="-342900">
              <a:buFont typeface="Arial" panose="020B0604020202020204" pitchFamily="34" charset="0"/>
              <a:buChar char="•"/>
            </a:pPr>
            <a:r>
              <a:rPr lang="en-GB" sz="1800" dirty="0"/>
              <a:t>Add the primary keys </a:t>
            </a:r>
            <a:r>
              <a:rPr lang="en-GB" sz="1800" b="0" dirty="0"/>
              <a:t>of all participating Entities as fields of table with their respective data types.</a:t>
            </a:r>
          </a:p>
          <a:p>
            <a:pPr marL="342900" indent="-342900">
              <a:buFont typeface="Arial" panose="020B0604020202020204" pitchFamily="34" charset="0"/>
              <a:buChar char="•"/>
            </a:pPr>
            <a:r>
              <a:rPr lang="en-GB" sz="1800" b="0" dirty="0"/>
              <a:t>If relationship has any attribute, add each attribute as field of table.</a:t>
            </a:r>
          </a:p>
          <a:p>
            <a:pPr marL="342900" indent="-342900">
              <a:buFont typeface="Arial" panose="020B0604020202020204" pitchFamily="34" charset="0"/>
              <a:buChar char="•"/>
            </a:pPr>
            <a:r>
              <a:rPr lang="en-GB" sz="1800" b="0" dirty="0"/>
              <a:t>Declare a primary key </a:t>
            </a:r>
            <a:r>
              <a:rPr lang="en-GB" sz="1800" dirty="0"/>
              <a:t>composing all the primary </a:t>
            </a:r>
            <a:r>
              <a:rPr lang="en-GB" sz="1800" b="0" dirty="0"/>
              <a:t>keys of participating entities.</a:t>
            </a:r>
          </a:p>
          <a:p>
            <a:pPr marL="342900" indent="-342900">
              <a:buFont typeface="Arial" panose="020B0604020202020204" pitchFamily="34" charset="0"/>
              <a:buChar char="•"/>
            </a:pPr>
            <a:r>
              <a:rPr lang="en-GB" sz="1800" b="0" dirty="0"/>
              <a:t>Declare all foreign key constraints.</a:t>
            </a:r>
          </a:p>
        </p:txBody>
      </p:sp>
      <p:sp>
        <p:nvSpPr>
          <p:cNvPr id="9" name="TextBox 8">
            <a:extLst>
              <a:ext uri="{FF2B5EF4-FFF2-40B4-BE49-F238E27FC236}">
                <a16:creationId xmlns:a16="http://schemas.microsoft.com/office/drawing/2014/main" id="{1ED34A2E-3BBD-4460-9DBA-DECCB553FC99}"/>
              </a:ext>
            </a:extLst>
          </p:cNvPr>
          <p:cNvSpPr txBox="1"/>
          <p:nvPr/>
        </p:nvSpPr>
        <p:spPr>
          <a:xfrm>
            <a:off x="6685856" y="1753343"/>
            <a:ext cx="2016224" cy="2123658"/>
          </a:xfrm>
          <a:prstGeom prst="rect">
            <a:avLst/>
          </a:prstGeom>
          <a:noFill/>
          <a:ln>
            <a:solidFill>
              <a:schemeClr val="tx1"/>
            </a:solidFill>
          </a:ln>
        </p:spPr>
        <p:txBody>
          <a:bodyPr wrap="square" rtlCol="0">
            <a:spAutoFit/>
          </a:bodyPr>
          <a:lstStyle/>
          <a:p>
            <a:r>
              <a:rPr lang="en-GB" dirty="0"/>
              <a:t>Enrolled</a:t>
            </a:r>
          </a:p>
          <a:p>
            <a:endParaRPr lang="en-GB" dirty="0"/>
          </a:p>
          <a:p>
            <a:r>
              <a:rPr lang="en-GB" dirty="0"/>
              <a:t>* </a:t>
            </a:r>
            <a:r>
              <a:rPr lang="en-GB" dirty="0" err="1"/>
              <a:t>RollNo</a:t>
            </a:r>
            <a:r>
              <a:rPr lang="en-GB" dirty="0"/>
              <a:t>.</a:t>
            </a:r>
          </a:p>
          <a:p>
            <a:r>
              <a:rPr lang="en-GB" dirty="0"/>
              <a:t>* CID</a:t>
            </a:r>
          </a:p>
          <a:p>
            <a:r>
              <a:rPr lang="en-GB" dirty="0" err="1"/>
              <a:t>JoiningDate</a:t>
            </a:r>
            <a:endParaRPr lang="en-GB" dirty="0"/>
          </a:p>
          <a:p>
            <a:r>
              <a:rPr lang="en-GB" dirty="0"/>
              <a:t>Marks</a:t>
            </a:r>
          </a:p>
        </p:txBody>
      </p:sp>
      <p:cxnSp>
        <p:nvCxnSpPr>
          <p:cNvPr id="11" name="Straight Connector 10">
            <a:extLst>
              <a:ext uri="{FF2B5EF4-FFF2-40B4-BE49-F238E27FC236}">
                <a16:creationId xmlns:a16="http://schemas.microsoft.com/office/drawing/2014/main" id="{8F4D0DE7-DFFC-4E26-85B5-AEA1FDAC4899}"/>
              </a:ext>
            </a:extLst>
          </p:cNvPr>
          <p:cNvCxnSpPr/>
          <p:nvPr/>
        </p:nvCxnSpPr>
        <p:spPr bwMode="auto">
          <a:xfrm>
            <a:off x="6685856" y="2204864"/>
            <a:ext cx="2016224" cy="0"/>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12" name="TextBox 11">
            <a:extLst>
              <a:ext uri="{FF2B5EF4-FFF2-40B4-BE49-F238E27FC236}">
                <a16:creationId xmlns:a16="http://schemas.microsoft.com/office/drawing/2014/main" id="{120F9D63-B372-4B80-BF6F-54588E51D6A3}"/>
              </a:ext>
            </a:extLst>
          </p:cNvPr>
          <p:cNvSpPr txBox="1"/>
          <p:nvPr/>
        </p:nvSpPr>
        <p:spPr>
          <a:xfrm>
            <a:off x="6084169" y="5028007"/>
            <a:ext cx="1296144" cy="1446550"/>
          </a:xfrm>
          <a:prstGeom prst="rect">
            <a:avLst/>
          </a:prstGeom>
          <a:noFill/>
          <a:ln>
            <a:solidFill>
              <a:schemeClr val="tx1"/>
            </a:solidFill>
          </a:ln>
        </p:spPr>
        <p:txBody>
          <a:bodyPr wrap="square" rtlCol="0">
            <a:spAutoFit/>
          </a:bodyPr>
          <a:lstStyle/>
          <a:p>
            <a:r>
              <a:rPr lang="en-GB" dirty="0"/>
              <a:t>Student</a:t>
            </a:r>
          </a:p>
          <a:p>
            <a:endParaRPr lang="en-GB" dirty="0"/>
          </a:p>
          <a:p>
            <a:r>
              <a:rPr lang="en-GB" dirty="0"/>
              <a:t>*</a:t>
            </a:r>
            <a:r>
              <a:rPr lang="en-GB" dirty="0" err="1"/>
              <a:t>RollNo</a:t>
            </a:r>
            <a:endParaRPr lang="en-GB" dirty="0"/>
          </a:p>
          <a:p>
            <a:r>
              <a:rPr lang="en-GB" dirty="0"/>
              <a:t>Name</a:t>
            </a:r>
          </a:p>
        </p:txBody>
      </p:sp>
      <p:cxnSp>
        <p:nvCxnSpPr>
          <p:cNvPr id="13" name="Straight Connector 12">
            <a:extLst>
              <a:ext uri="{FF2B5EF4-FFF2-40B4-BE49-F238E27FC236}">
                <a16:creationId xmlns:a16="http://schemas.microsoft.com/office/drawing/2014/main" id="{D71BA70A-971A-4F34-A16B-2A4E8C94A879}"/>
              </a:ext>
            </a:extLst>
          </p:cNvPr>
          <p:cNvCxnSpPr>
            <a:cxnSpLocks/>
          </p:cNvCxnSpPr>
          <p:nvPr/>
        </p:nvCxnSpPr>
        <p:spPr bwMode="auto">
          <a:xfrm>
            <a:off x="6084169" y="5507496"/>
            <a:ext cx="1296144" cy="0"/>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15" name="TextBox 14">
            <a:extLst>
              <a:ext uri="{FF2B5EF4-FFF2-40B4-BE49-F238E27FC236}">
                <a16:creationId xmlns:a16="http://schemas.microsoft.com/office/drawing/2014/main" id="{306B53F5-8C3A-4E2F-9440-9D07ACA5A9B4}"/>
              </a:ext>
            </a:extLst>
          </p:cNvPr>
          <p:cNvSpPr txBox="1"/>
          <p:nvPr/>
        </p:nvSpPr>
        <p:spPr>
          <a:xfrm>
            <a:off x="7740352" y="4063698"/>
            <a:ext cx="1296144" cy="1446550"/>
          </a:xfrm>
          <a:prstGeom prst="rect">
            <a:avLst/>
          </a:prstGeom>
          <a:noFill/>
          <a:ln>
            <a:solidFill>
              <a:schemeClr val="tx1"/>
            </a:solidFill>
          </a:ln>
        </p:spPr>
        <p:txBody>
          <a:bodyPr wrap="square" rtlCol="0">
            <a:spAutoFit/>
          </a:bodyPr>
          <a:lstStyle/>
          <a:p>
            <a:r>
              <a:rPr lang="en-GB" dirty="0"/>
              <a:t>Course</a:t>
            </a:r>
          </a:p>
          <a:p>
            <a:endParaRPr lang="en-GB" dirty="0"/>
          </a:p>
          <a:p>
            <a:r>
              <a:rPr lang="en-GB" dirty="0"/>
              <a:t>*CID</a:t>
            </a:r>
          </a:p>
          <a:p>
            <a:r>
              <a:rPr lang="en-GB" dirty="0"/>
              <a:t>Title</a:t>
            </a:r>
          </a:p>
        </p:txBody>
      </p:sp>
      <p:cxnSp>
        <p:nvCxnSpPr>
          <p:cNvPr id="16" name="Straight Connector 15">
            <a:extLst>
              <a:ext uri="{FF2B5EF4-FFF2-40B4-BE49-F238E27FC236}">
                <a16:creationId xmlns:a16="http://schemas.microsoft.com/office/drawing/2014/main" id="{9B767565-47E6-4B8D-A5E7-66205B16BF1C}"/>
              </a:ext>
            </a:extLst>
          </p:cNvPr>
          <p:cNvCxnSpPr>
            <a:cxnSpLocks/>
          </p:cNvCxnSpPr>
          <p:nvPr/>
        </p:nvCxnSpPr>
        <p:spPr bwMode="auto">
          <a:xfrm>
            <a:off x="7740352" y="4581128"/>
            <a:ext cx="1296144"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1C5EFB57-051A-490F-B25B-D5321987C416}"/>
              </a:ext>
            </a:extLst>
          </p:cNvPr>
          <p:cNvCxnSpPr>
            <a:cxnSpLocks/>
          </p:cNvCxnSpPr>
          <p:nvPr/>
        </p:nvCxnSpPr>
        <p:spPr bwMode="auto">
          <a:xfrm>
            <a:off x="5832140" y="2933558"/>
            <a:ext cx="853716"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6" name="Connector: Elbow 25">
            <a:extLst>
              <a:ext uri="{FF2B5EF4-FFF2-40B4-BE49-F238E27FC236}">
                <a16:creationId xmlns:a16="http://schemas.microsoft.com/office/drawing/2014/main" id="{C7470853-09F4-4907-98E9-112575D14E07}"/>
              </a:ext>
            </a:extLst>
          </p:cNvPr>
          <p:cNvCxnSpPr>
            <a:cxnSpLocks/>
          </p:cNvCxnSpPr>
          <p:nvPr/>
        </p:nvCxnSpPr>
        <p:spPr bwMode="auto">
          <a:xfrm rot="16200000" flipV="1">
            <a:off x="5057857" y="3699227"/>
            <a:ext cx="2103064" cy="554497"/>
          </a:xfrm>
          <a:prstGeom prst="bentConnector3">
            <a:avLst>
              <a:gd name="adj1" fmla="val 50000"/>
            </a:avLst>
          </a:prstGeom>
          <a:solidFill>
            <a:srgbClr val="EAEAEA"/>
          </a:solidFill>
          <a:ln w="9525" cap="flat" cmpd="sng" algn="ctr">
            <a:solidFill>
              <a:schemeClr val="tx1"/>
            </a:solidFill>
            <a:prstDash val="solid"/>
            <a:round/>
            <a:headEnd type="none" w="med" len="med"/>
            <a:tailEnd type="none" w="med" len="med"/>
          </a:ln>
          <a:effectLst/>
        </p:spPr>
      </p:cxnSp>
      <p:cxnSp>
        <p:nvCxnSpPr>
          <p:cNvPr id="27" name="Connector: Elbow 26">
            <a:extLst>
              <a:ext uri="{FF2B5EF4-FFF2-40B4-BE49-F238E27FC236}">
                <a16:creationId xmlns:a16="http://schemas.microsoft.com/office/drawing/2014/main" id="{B20F8D8B-B4BD-478C-935F-14E8D97653D9}"/>
              </a:ext>
            </a:extLst>
          </p:cNvPr>
          <p:cNvCxnSpPr>
            <a:cxnSpLocks/>
          </p:cNvCxnSpPr>
          <p:nvPr/>
        </p:nvCxnSpPr>
        <p:spPr bwMode="auto">
          <a:xfrm rot="5400000" flipH="1" flipV="1">
            <a:off x="8402259" y="3458840"/>
            <a:ext cx="1147373" cy="79581"/>
          </a:xfrm>
          <a:prstGeom prst="bentConnector3">
            <a:avLst>
              <a:gd name="adj1" fmla="val 50000"/>
            </a:avLst>
          </a:prstGeom>
          <a:solidFill>
            <a:srgbClr val="EAEAEA"/>
          </a:solidFill>
          <a:ln w="9525"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3AD7AD8C-35FB-4782-830B-2AF179A1B045}"/>
              </a:ext>
            </a:extLst>
          </p:cNvPr>
          <p:cNvCxnSpPr/>
          <p:nvPr/>
        </p:nvCxnSpPr>
        <p:spPr bwMode="auto">
          <a:xfrm>
            <a:off x="8702080" y="2933558"/>
            <a:ext cx="313656"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35" name="Straight Connector 34">
            <a:extLst>
              <a:ext uri="{FF2B5EF4-FFF2-40B4-BE49-F238E27FC236}">
                <a16:creationId xmlns:a16="http://schemas.microsoft.com/office/drawing/2014/main" id="{ED88D285-A459-4F07-AB34-C7B1ED2EA48D}"/>
              </a:ext>
            </a:extLst>
          </p:cNvPr>
          <p:cNvCxnSpPr>
            <a:cxnSpLocks/>
            <a:endCxn id="9" idx="1"/>
          </p:cNvCxnSpPr>
          <p:nvPr/>
        </p:nvCxnSpPr>
        <p:spPr bwMode="auto">
          <a:xfrm flipV="1">
            <a:off x="6503675" y="2815172"/>
            <a:ext cx="182181" cy="10977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E19050CF-09F4-4B9D-AB96-CC5BDDF7FE16}"/>
              </a:ext>
            </a:extLst>
          </p:cNvPr>
          <p:cNvCxnSpPr/>
          <p:nvPr/>
        </p:nvCxnSpPr>
        <p:spPr bwMode="auto">
          <a:xfrm>
            <a:off x="6505396" y="2942174"/>
            <a:ext cx="180460" cy="126786"/>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EBAE2756-8E76-4BC6-A86D-9C82D47AE70B}"/>
              </a:ext>
            </a:extLst>
          </p:cNvPr>
          <p:cNvCxnSpPr/>
          <p:nvPr/>
        </p:nvCxnSpPr>
        <p:spPr bwMode="auto">
          <a:xfrm flipH="1">
            <a:off x="6271321" y="4786973"/>
            <a:ext cx="115317" cy="24103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F92BAEA5-0386-4293-93B1-966CAAC98169}"/>
              </a:ext>
            </a:extLst>
          </p:cNvPr>
          <p:cNvCxnSpPr/>
          <p:nvPr/>
        </p:nvCxnSpPr>
        <p:spPr bwMode="auto">
          <a:xfrm>
            <a:off x="6386638" y="4786973"/>
            <a:ext cx="117037" cy="241034"/>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E258C008-0D04-4153-86AE-7430ED019F03}"/>
              </a:ext>
            </a:extLst>
          </p:cNvPr>
          <p:cNvCxnSpPr/>
          <p:nvPr/>
        </p:nvCxnSpPr>
        <p:spPr bwMode="auto">
          <a:xfrm>
            <a:off x="8858908" y="3976475"/>
            <a:ext cx="177588"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929FF944-D648-481A-9992-0E1E6D5274A7}"/>
              </a:ext>
            </a:extLst>
          </p:cNvPr>
          <p:cNvCxnSpPr/>
          <p:nvPr/>
        </p:nvCxnSpPr>
        <p:spPr bwMode="auto">
          <a:xfrm>
            <a:off x="8852490" y="2798048"/>
            <a:ext cx="0" cy="253788"/>
          </a:xfrm>
          <a:prstGeom prst="line">
            <a:avLst/>
          </a:prstGeom>
          <a:solidFill>
            <a:srgbClr val="EAEAEA"/>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324394123"/>
      </p:ext>
    </p:extLst>
  </p:cSld>
  <p:clrMapOvr>
    <a:masterClrMapping/>
  </p:clrMapOvr>
  <p:transition spd="slow">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00D4-703D-400C-A7E9-E09CA8665761}"/>
              </a:ext>
            </a:extLst>
          </p:cNvPr>
          <p:cNvSpPr>
            <a:spLocks noGrp="1"/>
          </p:cNvSpPr>
          <p:nvPr>
            <p:ph type="title"/>
          </p:nvPr>
        </p:nvSpPr>
        <p:spPr>
          <a:xfrm>
            <a:off x="1888232" y="519518"/>
            <a:ext cx="7010400" cy="685800"/>
          </a:xfrm>
        </p:spPr>
        <p:txBody>
          <a:bodyPr/>
          <a:lstStyle/>
          <a:p>
            <a:r>
              <a:rPr lang="en-GB" dirty="0"/>
              <a:t>Mapping Hierarchical Entities</a:t>
            </a:r>
          </a:p>
        </p:txBody>
      </p:sp>
      <p:sp>
        <p:nvSpPr>
          <p:cNvPr id="3" name="Content Placeholder 2">
            <a:extLst>
              <a:ext uri="{FF2B5EF4-FFF2-40B4-BE49-F238E27FC236}">
                <a16:creationId xmlns:a16="http://schemas.microsoft.com/office/drawing/2014/main" id="{E35637BF-8E10-44E5-A1EC-0509D4ACB32A}"/>
              </a:ext>
            </a:extLst>
          </p:cNvPr>
          <p:cNvSpPr>
            <a:spLocks noGrp="1"/>
          </p:cNvSpPr>
          <p:nvPr>
            <p:ph idx="1"/>
          </p:nvPr>
        </p:nvSpPr>
        <p:spPr>
          <a:xfrm>
            <a:off x="441920" y="1391725"/>
            <a:ext cx="8464771" cy="685800"/>
          </a:xfrm>
        </p:spPr>
        <p:txBody>
          <a:bodyPr/>
          <a:lstStyle/>
          <a:p>
            <a:r>
              <a:rPr lang="en-GB" sz="2400" b="0" i="0" dirty="0">
                <a:solidFill>
                  <a:srgbClr val="000000"/>
                </a:solidFill>
                <a:effectLst/>
                <a:latin typeface="Arial" panose="020B0604020202020204" pitchFamily="34" charset="0"/>
              </a:rPr>
              <a:t>ERM specialization or generalization comes in the form of hierarchical entity sets.</a:t>
            </a:r>
            <a:endParaRPr lang="en-GB" sz="2400" dirty="0"/>
          </a:p>
        </p:txBody>
      </p:sp>
      <p:sp>
        <p:nvSpPr>
          <p:cNvPr id="4" name="Footer Placeholder 3">
            <a:extLst>
              <a:ext uri="{FF2B5EF4-FFF2-40B4-BE49-F238E27FC236}">
                <a16:creationId xmlns:a16="http://schemas.microsoft.com/office/drawing/2014/main" id="{3EEC5565-9919-432E-AB02-9C4D1DA06FCD}"/>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6" name="Picture 5">
            <a:extLst>
              <a:ext uri="{FF2B5EF4-FFF2-40B4-BE49-F238E27FC236}">
                <a16:creationId xmlns:a16="http://schemas.microsoft.com/office/drawing/2014/main" id="{65B0F83A-6D0E-46BF-9EE1-9E6912C296B2}"/>
              </a:ext>
            </a:extLst>
          </p:cNvPr>
          <p:cNvPicPr>
            <a:picLocks noChangeAspect="1"/>
          </p:cNvPicPr>
          <p:nvPr/>
        </p:nvPicPr>
        <p:blipFill>
          <a:blip r:embed="rId2"/>
          <a:stretch>
            <a:fillRect/>
          </a:stretch>
        </p:blipFill>
        <p:spPr>
          <a:xfrm>
            <a:off x="6012160" y="1844824"/>
            <a:ext cx="2689920" cy="2492659"/>
          </a:xfrm>
          <a:prstGeom prst="rect">
            <a:avLst/>
          </a:prstGeom>
        </p:spPr>
      </p:pic>
      <p:sp>
        <p:nvSpPr>
          <p:cNvPr id="8" name="TextBox 7">
            <a:extLst>
              <a:ext uri="{FF2B5EF4-FFF2-40B4-BE49-F238E27FC236}">
                <a16:creationId xmlns:a16="http://schemas.microsoft.com/office/drawing/2014/main" id="{38852D5E-2F39-4A40-B352-D9DBAF1D44DD}"/>
              </a:ext>
            </a:extLst>
          </p:cNvPr>
          <p:cNvSpPr txBox="1"/>
          <p:nvPr/>
        </p:nvSpPr>
        <p:spPr>
          <a:xfrm>
            <a:off x="448248" y="2429268"/>
            <a:ext cx="5207902" cy="3816429"/>
          </a:xfrm>
          <a:prstGeom prst="rect">
            <a:avLst/>
          </a:prstGeom>
          <a:noFill/>
        </p:spPr>
        <p:txBody>
          <a:bodyPr wrap="square">
            <a:spAutoFit/>
          </a:bodyPr>
          <a:lstStyle/>
          <a:p>
            <a:r>
              <a:rPr lang="en-GB" dirty="0"/>
              <a:t>Mapping Process</a:t>
            </a:r>
          </a:p>
          <a:p>
            <a:pPr marL="539750" indent="-182563">
              <a:buFont typeface="Arial" panose="020B0604020202020204" pitchFamily="34" charset="0"/>
              <a:buChar char="•"/>
            </a:pPr>
            <a:r>
              <a:rPr lang="en-GB" sz="2000" b="0" dirty="0"/>
              <a:t>Create tables for all higher-level entities</a:t>
            </a:r>
          </a:p>
          <a:p>
            <a:pPr marL="539750" indent="-182563">
              <a:buFont typeface="Arial" panose="020B0604020202020204" pitchFamily="34" charset="0"/>
              <a:buChar char="•"/>
            </a:pPr>
            <a:r>
              <a:rPr lang="en-GB" sz="2000" b="0" dirty="0"/>
              <a:t>Create tables for lower-level entities.</a:t>
            </a:r>
          </a:p>
          <a:p>
            <a:pPr marL="539750" indent="-182563">
              <a:buFont typeface="Arial" panose="020B0604020202020204" pitchFamily="34" charset="0"/>
              <a:buChar char="•"/>
            </a:pPr>
            <a:r>
              <a:rPr lang="en-GB" sz="2000" b="0" dirty="0"/>
              <a:t>Add primary keys of higher-level entities in the table of lower-level entities.</a:t>
            </a:r>
          </a:p>
          <a:p>
            <a:pPr marL="539750" indent="-182563">
              <a:buFont typeface="Arial" panose="020B0604020202020204" pitchFamily="34" charset="0"/>
              <a:buChar char="•"/>
            </a:pPr>
            <a:r>
              <a:rPr lang="en-GB" sz="2000" b="0" dirty="0"/>
              <a:t>In lower-level tables, add all other attributes of lower-level entities.</a:t>
            </a:r>
          </a:p>
          <a:p>
            <a:pPr marL="539750" indent="-182563">
              <a:buFont typeface="Arial" panose="020B0604020202020204" pitchFamily="34" charset="0"/>
              <a:buChar char="•"/>
            </a:pPr>
            <a:r>
              <a:rPr lang="en-GB" sz="2000" b="0" dirty="0"/>
              <a:t>Declare primary key of higher-level table and the primary key for lower-level table.</a:t>
            </a:r>
          </a:p>
          <a:p>
            <a:pPr marL="539750" indent="-182563">
              <a:buFont typeface="Arial" panose="020B0604020202020204" pitchFamily="34" charset="0"/>
              <a:buChar char="•"/>
            </a:pPr>
            <a:r>
              <a:rPr lang="en-GB" sz="2000" b="0" dirty="0"/>
              <a:t>Declare foreign key constraints.</a:t>
            </a:r>
          </a:p>
        </p:txBody>
      </p:sp>
      <p:sp>
        <p:nvSpPr>
          <p:cNvPr id="9" name="TextBox 8">
            <a:extLst>
              <a:ext uri="{FF2B5EF4-FFF2-40B4-BE49-F238E27FC236}">
                <a16:creationId xmlns:a16="http://schemas.microsoft.com/office/drawing/2014/main" id="{7901157B-2639-427C-AABF-D4E08770F328}"/>
              </a:ext>
            </a:extLst>
          </p:cNvPr>
          <p:cNvSpPr txBox="1"/>
          <p:nvPr/>
        </p:nvSpPr>
        <p:spPr>
          <a:xfrm>
            <a:off x="5508104" y="4581127"/>
            <a:ext cx="1008112" cy="1754326"/>
          </a:xfrm>
          <a:prstGeom prst="rect">
            <a:avLst/>
          </a:prstGeom>
          <a:noFill/>
          <a:ln>
            <a:solidFill>
              <a:schemeClr val="tx1"/>
            </a:solidFill>
          </a:ln>
        </p:spPr>
        <p:txBody>
          <a:bodyPr wrap="square" rtlCol="0">
            <a:spAutoFit/>
          </a:bodyPr>
          <a:lstStyle/>
          <a:p>
            <a:r>
              <a:rPr lang="en-GB" sz="1800" b="0" dirty="0"/>
              <a:t>Person</a:t>
            </a:r>
          </a:p>
          <a:p>
            <a:endParaRPr lang="en-GB" sz="1800" b="0" dirty="0"/>
          </a:p>
          <a:p>
            <a:r>
              <a:rPr lang="en-GB" sz="1800" b="0" dirty="0"/>
              <a:t>*</a:t>
            </a:r>
            <a:r>
              <a:rPr lang="en-GB" sz="1800" b="0" dirty="0" err="1"/>
              <a:t>NINo</a:t>
            </a:r>
            <a:r>
              <a:rPr lang="en-GB" sz="1800" b="0" dirty="0"/>
              <a:t>.</a:t>
            </a:r>
          </a:p>
          <a:p>
            <a:r>
              <a:rPr lang="en-GB" sz="1800" b="0" dirty="0"/>
              <a:t>Name</a:t>
            </a:r>
          </a:p>
          <a:p>
            <a:r>
              <a:rPr lang="en-GB" sz="1800" b="0" dirty="0"/>
              <a:t>Age</a:t>
            </a:r>
          </a:p>
          <a:p>
            <a:r>
              <a:rPr lang="en-GB" sz="1800" b="0" dirty="0"/>
              <a:t>Gender</a:t>
            </a:r>
            <a:endParaRPr lang="en-GB" b="0" dirty="0"/>
          </a:p>
        </p:txBody>
      </p:sp>
      <p:sp>
        <p:nvSpPr>
          <p:cNvPr id="10" name="TextBox 9">
            <a:extLst>
              <a:ext uri="{FF2B5EF4-FFF2-40B4-BE49-F238E27FC236}">
                <a16:creationId xmlns:a16="http://schemas.microsoft.com/office/drawing/2014/main" id="{140DB5A0-2D3E-4E7E-B5CB-477FD722DF70}"/>
              </a:ext>
            </a:extLst>
          </p:cNvPr>
          <p:cNvSpPr txBox="1"/>
          <p:nvPr/>
        </p:nvSpPr>
        <p:spPr>
          <a:xfrm>
            <a:off x="6872226" y="4581127"/>
            <a:ext cx="1008112" cy="1261884"/>
          </a:xfrm>
          <a:prstGeom prst="rect">
            <a:avLst/>
          </a:prstGeom>
          <a:noFill/>
          <a:ln>
            <a:solidFill>
              <a:schemeClr val="tx1"/>
            </a:solidFill>
          </a:ln>
        </p:spPr>
        <p:txBody>
          <a:bodyPr wrap="square" rtlCol="0">
            <a:spAutoFit/>
          </a:bodyPr>
          <a:lstStyle/>
          <a:p>
            <a:r>
              <a:rPr lang="en-GB" sz="1800" b="0" dirty="0"/>
              <a:t>Student</a:t>
            </a:r>
          </a:p>
          <a:p>
            <a:endParaRPr lang="en-GB" b="0" dirty="0"/>
          </a:p>
          <a:p>
            <a:r>
              <a:rPr lang="en-GB" sz="1800" b="0" dirty="0"/>
              <a:t>*</a:t>
            </a:r>
            <a:r>
              <a:rPr lang="en-GB" sz="1800" b="0" dirty="0" err="1"/>
              <a:t>RollNoNINo</a:t>
            </a:r>
            <a:r>
              <a:rPr lang="en-GB" sz="1800" b="0" dirty="0"/>
              <a:t>.</a:t>
            </a:r>
            <a:endParaRPr lang="en-GB" b="0" dirty="0"/>
          </a:p>
        </p:txBody>
      </p:sp>
      <p:sp>
        <p:nvSpPr>
          <p:cNvPr id="11" name="TextBox 10">
            <a:extLst>
              <a:ext uri="{FF2B5EF4-FFF2-40B4-BE49-F238E27FC236}">
                <a16:creationId xmlns:a16="http://schemas.microsoft.com/office/drawing/2014/main" id="{6CE1BEBF-B6C5-4E22-9130-6EB5EE3A0C63}"/>
              </a:ext>
            </a:extLst>
          </p:cNvPr>
          <p:cNvSpPr txBox="1"/>
          <p:nvPr/>
        </p:nvSpPr>
        <p:spPr>
          <a:xfrm>
            <a:off x="7956376" y="5212069"/>
            <a:ext cx="1008112" cy="1261884"/>
          </a:xfrm>
          <a:prstGeom prst="rect">
            <a:avLst/>
          </a:prstGeom>
          <a:noFill/>
          <a:ln>
            <a:solidFill>
              <a:schemeClr val="tx1"/>
            </a:solidFill>
          </a:ln>
        </p:spPr>
        <p:txBody>
          <a:bodyPr wrap="square" rtlCol="0">
            <a:spAutoFit/>
          </a:bodyPr>
          <a:lstStyle/>
          <a:p>
            <a:r>
              <a:rPr lang="en-GB" sz="1800" b="0" dirty="0"/>
              <a:t>Teacher</a:t>
            </a:r>
          </a:p>
          <a:p>
            <a:endParaRPr lang="en-GB" b="0" dirty="0"/>
          </a:p>
          <a:p>
            <a:r>
              <a:rPr lang="en-GB" sz="1800" b="0" dirty="0"/>
              <a:t>*</a:t>
            </a:r>
            <a:r>
              <a:rPr lang="en-GB" sz="1800" b="0" dirty="0" err="1"/>
              <a:t>EmpID</a:t>
            </a:r>
            <a:endParaRPr lang="en-GB" sz="1800" b="0" dirty="0"/>
          </a:p>
          <a:p>
            <a:r>
              <a:rPr lang="en-GB" sz="1800" b="0" dirty="0" err="1"/>
              <a:t>NINo</a:t>
            </a:r>
            <a:r>
              <a:rPr lang="en-GB" sz="1800" b="0" dirty="0"/>
              <a:t>.</a:t>
            </a:r>
            <a:endParaRPr lang="en-GB" b="0" dirty="0"/>
          </a:p>
        </p:txBody>
      </p:sp>
      <p:cxnSp>
        <p:nvCxnSpPr>
          <p:cNvPr id="13" name="Straight Connector 12">
            <a:extLst>
              <a:ext uri="{FF2B5EF4-FFF2-40B4-BE49-F238E27FC236}">
                <a16:creationId xmlns:a16="http://schemas.microsoft.com/office/drawing/2014/main" id="{21B76497-8D17-4762-BD3A-4B6159A107B2}"/>
              </a:ext>
            </a:extLst>
          </p:cNvPr>
          <p:cNvCxnSpPr>
            <a:cxnSpLocks/>
          </p:cNvCxnSpPr>
          <p:nvPr/>
        </p:nvCxnSpPr>
        <p:spPr bwMode="auto">
          <a:xfrm>
            <a:off x="6516216" y="5301208"/>
            <a:ext cx="356010"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DA005D64-DEB3-4768-8396-B9A8813E1878}"/>
              </a:ext>
            </a:extLst>
          </p:cNvPr>
          <p:cNvCxnSpPr>
            <a:cxnSpLocks/>
          </p:cNvCxnSpPr>
          <p:nvPr/>
        </p:nvCxnSpPr>
        <p:spPr bwMode="auto">
          <a:xfrm>
            <a:off x="6516216" y="6093296"/>
            <a:ext cx="1440160"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5D7F07C9-752E-41DB-A353-E994D5513DA1}"/>
              </a:ext>
            </a:extLst>
          </p:cNvPr>
          <p:cNvCxnSpPr/>
          <p:nvPr/>
        </p:nvCxnSpPr>
        <p:spPr bwMode="auto">
          <a:xfrm>
            <a:off x="5508104" y="5013176"/>
            <a:ext cx="1008112"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6568E8B2-625B-4CE4-8082-49CA92B90FE6}"/>
              </a:ext>
            </a:extLst>
          </p:cNvPr>
          <p:cNvCxnSpPr/>
          <p:nvPr/>
        </p:nvCxnSpPr>
        <p:spPr bwMode="auto">
          <a:xfrm>
            <a:off x="6853064" y="5013176"/>
            <a:ext cx="1008112"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9E4EC967-BF23-4B5B-A6F0-FC4BEA5411E9}"/>
              </a:ext>
            </a:extLst>
          </p:cNvPr>
          <p:cNvCxnSpPr/>
          <p:nvPr/>
        </p:nvCxnSpPr>
        <p:spPr bwMode="auto">
          <a:xfrm>
            <a:off x="7956376" y="5589240"/>
            <a:ext cx="1008112"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939B831B-CAC7-4044-B0CE-8BECDEDF5909}"/>
              </a:ext>
            </a:extLst>
          </p:cNvPr>
          <p:cNvCxnSpPr>
            <a:cxnSpLocks/>
          </p:cNvCxnSpPr>
          <p:nvPr/>
        </p:nvCxnSpPr>
        <p:spPr bwMode="auto">
          <a:xfrm>
            <a:off x="6592254" y="5212069"/>
            <a:ext cx="0" cy="161147"/>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EB88834C-4A84-40F2-90AC-0CC53DDBE164}"/>
              </a:ext>
            </a:extLst>
          </p:cNvPr>
          <p:cNvCxnSpPr>
            <a:cxnSpLocks/>
          </p:cNvCxnSpPr>
          <p:nvPr/>
        </p:nvCxnSpPr>
        <p:spPr bwMode="auto">
          <a:xfrm>
            <a:off x="6804248" y="5220634"/>
            <a:ext cx="0" cy="161147"/>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132160B4-CF55-4F2C-839C-094C3631E072}"/>
              </a:ext>
            </a:extLst>
          </p:cNvPr>
          <p:cNvCxnSpPr>
            <a:cxnSpLocks/>
          </p:cNvCxnSpPr>
          <p:nvPr/>
        </p:nvCxnSpPr>
        <p:spPr bwMode="auto">
          <a:xfrm>
            <a:off x="7884558" y="6012722"/>
            <a:ext cx="0" cy="161147"/>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E85FB5E9-B00E-407E-B844-C8BA413597C4}"/>
              </a:ext>
            </a:extLst>
          </p:cNvPr>
          <p:cNvCxnSpPr>
            <a:cxnSpLocks/>
          </p:cNvCxnSpPr>
          <p:nvPr/>
        </p:nvCxnSpPr>
        <p:spPr bwMode="auto">
          <a:xfrm>
            <a:off x="6592254" y="6012722"/>
            <a:ext cx="0" cy="161147"/>
          </a:xfrm>
          <a:prstGeom prst="line">
            <a:avLst/>
          </a:prstGeom>
          <a:solidFill>
            <a:srgbClr val="EAEAEA"/>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448148653"/>
      </p:ext>
    </p:extLst>
  </p:cSld>
  <p:clrMapOvr>
    <a:masterClrMapping/>
  </p:clrMapOvr>
  <p:transition spd="slow">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a:xfrm>
            <a:off x="683568" y="1412776"/>
            <a:ext cx="7927032" cy="4680520"/>
          </a:xfrm>
        </p:spPr>
        <p:txBody>
          <a:bodyPr/>
          <a:lstStyle/>
          <a:p>
            <a:r>
              <a:rPr lang="en-US" b="1" dirty="0"/>
              <a:t>Data Management Systems</a:t>
            </a:r>
          </a:p>
          <a:p>
            <a:pPr marL="673100" lvl="1" indent="0">
              <a:buNone/>
            </a:pPr>
            <a:r>
              <a:rPr lang="en-US" sz="2000" dirty="0"/>
              <a:t>A system that defining, unifying and managing data in its entire lifecycle to achieve accurate and efficient of data usage. A data management system will be looking into: </a:t>
            </a:r>
            <a:r>
              <a:rPr lang="en-GB" sz="1800" dirty="0">
                <a:solidFill>
                  <a:schemeClr val="tx1"/>
                </a:solidFill>
                <a:latin typeface="Lato" panose="020F0502020204030203" pitchFamily="34" charset="0"/>
              </a:rPr>
              <a:t>Data governance</a:t>
            </a:r>
            <a:r>
              <a:rPr lang="en-GB" altLang="zh-CN" sz="1800" dirty="0">
                <a:solidFill>
                  <a:schemeClr val="tx1"/>
                </a:solidFill>
                <a:latin typeface="Lato" panose="020F0502020204030203" pitchFamily="34" charset="0"/>
              </a:rPr>
              <a:t>, </a:t>
            </a:r>
            <a:r>
              <a:rPr lang="en-GB" sz="1800" b="0" i="0" dirty="0">
                <a:solidFill>
                  <a:srgbClr val="00B050"/>
                </a:solidFill>
                <a:effectLst/>
                <a:latin typeface="Lato" panose="020F0502020204030203" pitchFamily="34" charset="0"/>
              </a:rPr>
              <a:t>Data modelling and design</a:t>
            </a:r>
            <a:r>
              <a:rPr lang="en-GB" altLang="zh-CN" sz="1800" b="0" i="0" dirty="0">
                <a:solidFill>
                  <a:schemeClr val="tx1"/>
                </a:solidFill>
                <a:effectLst/>
                <a:latin typeface="Lato" panose="020F0502020204030203" pitchFamily="34" charset="0"/>
              </a:rPr>
              <a:t>, </a:t>
            </a:r>
            <a:r>
              <a:rPr lang="en-GB" sz="1800" dirty="0">
                <a:solidFill>
                  <a:schemeClr val="tx1"/>
                </a:solidFill>
                <a:latin typeface="Lato" panose="020F0502020204030203" pitchFamily="34" charset="0"/>
              </a:rPr>
              <a:t>Data storage architecture and management, </a:t>
            </a:r>
            <a:r>
              <a:rPr lang="en-GB" sz="1800" b="0" i="0" dirty="0">
                <a:solidFill>
                  <a:schemeClr val="tx1"/>
                </a:solidFill>
                <a:effectLst/>
                <a:latin typeface="Lato" panose="020F0502020204030203" pitchFamily="34" charset="0"/>
              </a:rPr>
              <a:t>Data security and integration and </a:t>
            </a:r>
            <a:r>
              <a:rPr lang="en-GB" sz="1800" dirty="0">
                <a:solidFill>
                  <a:schemeClr val="tx1"/>
                </a:solidFill>
                <a:latin typeface="Lato" panose="020F0502020204030203" pitchFamily="34" charset="0"/>
              </a:rPr>
              <a:t>Data usage (data mining, analysis and BI)</a:t>
            </a:r>
            <a:endParaRPr lang="en-US" sz="2000" dirty="0"/>
          </a:p>
          <a:p>
            <a:r>
              <a:rPr lang="en-US" b="1" dirty="0"/>
              <a:t>Database Management Systems (DBMS)</a:t>
            </a:r>
          </a:p>
          <a:p>
            <a:pPr marL="625475" indent="0">
              <a:buNone/>
            </a:pPr>
            <a:r>
              <a:rPr lang="en-US" sz="2000" dirty="0"/>
              <a:t>A Database Management System (DBMS) is a system designed to store, manage, and facilitate access to </a:t>
            </a:r>
            <a:r>
              <a:rPr lang="en-US" sz="2000" b="1" dirty="0"/>
              <a:t>databases</a:t>
            </a:r>
            <a:r>
              <a:rPr lang="en-US" sz="2000" dirty="0"/>
              <a:t> to ensure </a:t>
            </a:r>
            <a:r>
              <a:rPr lang="en-GB" sz="2000" dirty="0"/>
              <a:t>data security and data integrity. Functions are including operational and maintenance operations. </a:t>
            </a:r>
          </a:p>
          <a:p>
            <a:pPr marL="625475" indent="0">
              <a:buNone/>
            </a:pPr>
            <a:r>
              <a:rPr lang="en-US" sz="2000" dirty="0"/>
              <a:t>Types: </a:t>
            </a:r>
            <a:r>
              <a:rPr lang="en-GB" sz="2000" dirty="0"/>
              <a:t>Hierarchical, Network, Relational (RDBMS), Object-Oriented (O-ODBMS), NoSQL and Graph databases </a:t>
            </a:r>
          </a:p>
          <a:p>
            <a:pPr marL="625475" indent="0">
              <a:buNone/>
            </a:pPr>
            <a:endParaRPr lang="en-US" dirty="0"/>
          </a:p>
          <a:p>
            <a:endParaRPr lang="en-US" dirty="0"/>
          </a:p>
        </p:txBody>
      </p:sp>
      <p:sp>
        <p:nvSpPr>
          <p:cNvPr id="4" name="Footer Placeholder 3">
            <a:extLst>
              <a:ext uri="{FF2B5EF4-FFF2-40B4-BE49-F238E27FC236}">
                <a16:creationId xmlns:a16="http://schemas.microsoft.com/office/drawing/2014/main" id="{6A07336C-6980-40B1-AB92-516928D4DAFD}"/>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3962692123"/>
      </p:ext>
    </p:extLst>
  </p:cSld>
  <p:clrMapOvr>
    <a:masterClrMapping/>
  </p:clrMapOvr>
  <p:transition spd="slow">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Lecture</a:t>
            </a:r>
          </a:p>
        </p:txBody>
      </p:sp>
      <p:sp>
        <p:nvSpPr>
          <p:cNvPr id="7" name="Text Box 14"/>
          <p:cNvSpPr txBox="1">
            <a:spLocks noChangeArrowheads="1"/>
          </p:cNvSpPr>
          <p:nvPr/>
        </p:nvSpPr>
        <p:spPr bwMode="auto">
          <a:xfrm>
            <a:off x="2305041" y="4632313"/>
            <a:ext cx="2124075" cy="368300"/>
          </a:xfrm>
          <a:prstGeom prst="rect">
            <a:avLst/>
          </a:prstGeom>
          <a:noFill/>
          <a:ln w="9525">
            <a:noFill/>
            <a:miter lim="800000"/>
            <a:headEnd/>
            <a:tailEnd/>
          </a:ln>
        </p:spPr>
        <p:txBody>
          <a:bodyPr wrap="none">
            <a:spAutoFit/>
          </a:bodyPr>
          <a:lstStyle/>
          <a:p>
            <a:r>
              <a:rPr lang="en-US" sz="1800">
                <a:solidFill>
                  <a:srgbClr val="003366"/>
                </a:solidFill>
              </a:rPr>
              <a:t>Table Definitions</a:t>
            </a:r>
            <a:endParaRPr lang="en-GB" sz="1800">
              <a:solidFill>
                <a:srgbClr val="003366"/>
              </a:solidFill>
            </a:endParaRPr>
          </a:p>
        </p:txBody>
      </p:sp>
      <p:sp>
        <p:nvSpPr>
          <p:cNvPr id="8" name="Text Box 17"/>
          <p:cNvSpPr txBox="1">
            <a:spLocks noChangeArrowheads="1"/>
          </p:cNvSpPr>
          <p:nvPr/>
        </p:nvSpPr>
        <p:spPr bwMode="auto">
          <a:xfrm>
            <a:off x="3214678" y="1714488"/>
            <a:ext cx="2925763" cy="642937"/>
          </a:xfrm>
          <a:prstGeom prst="rect">
            <a:avLst/>
          </a:prstGeom>
          <a:solidFill>
            <a:schemeClr val="accent3">
              <a:lumMod val="85000"/>
              <a:alpha val="50000"/>
            </a:schemeClr>
          </a:solidFill>
          <a:ln w="9525">
            <a:solidFill>
              <a:srgbClr val="000000"/>
            </a:solidFill>
            <a:miter lim="800000"/>
            <a:headEnd/>
            <a:tailEnd/>
          </a:ln>
        </p:spPr>
        <p:txBody>
          <a:bodyPr/>
          <a:lstStyle/>
          <a:p>
            <a:r>
              <a:rPr lang="en-GB" sz="1800" b="0" dirty="0">
                <a:latin typeface="Arial" pitchFamily="34" charset="0"/>
              </a:rPr>
              <a:t>Requirements collection and analysis</a:t>
            </a:r>
            <a:endParaRPr lang="en-GB" sz="1000" b="0" dirty="0">
              <a:latin typeface="Times New Roman" pitchFamily="18" charset="0"/>
            </a:endParaRPr>
          </a:p>
        </p:txBody>
      </p:sp>
      <p:sp>
        <p:nvSpPr>
          <p:cNvPr id="9" name="Text Box 18"/>
          <p:cNvSpPr txBox="1">
            <a:spLocks noChangeArrowheads="1"/>
          </p:cNvSpPr>
          <p:nvPr/>
        </p:nvSpPr>
        <p:spPr bwMode="auto">
          <a:xfrm>
            <a:off x="2143116" y="2857488"/>
            <a:ext cx="2500312" cy="782637"/>
          </a:xfrm>
          <a:prstGeom prst="rect">
            <a:avLst/>
          </a:prstGeom>
          <a:solidFill>
            <a:schemeClr val="accent3">
              <a:lumMod val="85000"/>
              <a:alpha val="50000"/>
            </a:schemeClr>
          </a:solidFill>
          <a:ln w="9525">
            <a:solidFill>
              <a:srgbClr val="000000"/>
            </a:solidFill>
            <a:miter lim="800000"/>
            <a:headEnd/>
            <a:tailEnd/>
          </a:ln>
        </p:spPr>
        <p:txBody>
          <a:bodyPr/>
          <a:lstStyle/>
          <a:p>
            <a:r>
              <a:rPr lang="en-GB" sz="1800" b="0" dirty="0">
                <a:latin typeface="Arial" pitchFamily="34" charset="0"/>
              </a:rPr>
              <a:t>Develop  Conceptual Data Model</a:t>
            </a:r>
            <a:endParaRPr lang="en-GB" sz="1000" b="0" dirty="0">
              <a:latin typeface="Times New Roman" pitchFamily="18" charset="0"/>
            </a:endParaRPr>
          </a:p>
        </p:txBody>
      </p:sp>
      <p:sp>
        <p:nvSpPr>
          <p:cNvPr id="10" name="Text Box 19"/>
          <p:cNvSpPr txBox="1">
            <a:spLocks noChangeArrowheads="1"/>
          </p:cNvSpPr>
          <p:nvPr/>
        </p:nvSpPr>
        <p:spPr bwMode="auto">
          <a:xfrm>
            <a:off x="4857752" y="2857496"/>
            <a:ext cx="2571750" cy="785812"/>
          </a:xfrm>
          <a:prstGeom prst="rect">
            <a:avLst/>
          </a:prstGeom>
          <a:solidFill>
            <a:schemeClr val="accent1">
              <a:lumMod val="75000"/>
              <a:alpha val="50000"/>
            </a:schemeClr>
          </a:solidFill>
          <a:ln w="9525">
            <a:solidFill>
              <a:srgbClr val="000000"/>
            </a:solidFill>
            <a:miter lim="800000"/>
            <a:headEnd/>
            <a:tailEnd/>
          </a:ln>
        </p:spPr>
        <p:txBody>
          <a:bodyPr/>
          <a:lstStyle/>
          <a:p>
            <a:r>
              <a:rPr lang="en-GB" sz="1800" b="0" dirty="0">
                <a:latin typeface="Arial" pitchFamily="34" charset="0"/>
              </a:rPr>
              <a:t>Develop Logical Data Model &amp; Normalisation</a:t>
            </a:r>
            <a:endParaRPr lang="en-GB" sz="1000" b="0" dirty="0">
              <a:latin typeface="Times New Roman" pitchFamily="18" charset="0"/>
            </a:endParaRPr>
          </a:p>
        </p:txBody>
      </p:sp>
      <p:sp>
        <p:nvSpPr>
          <p:cNvPr id="11" name="Text Box 20"/>
          <p:cNvSpPr txBox="1">
            <a:spLocks noChangeArrowheads="1"/>
          </p:cNvSpPr>
          <p:nvPr/>
        </p:nvSpPr>
        <p:spPr bwMode="auto">
          <a:xfrm>
            <a:off x="3557578" y="4125900"/>
            <a:ext cx="2690813" cy="434975"/>
          </a:xfrm>
          <a:prstGeom prst="rect">
            <a:avLst/>
          </a:prstGeom>
          <a:solidFill>
            <a:schemeClr val="folHlink">
              <a:alpha val="50195"/>
            </a:schemeClr>
          </a:solidFill>
          <a:ln w="9525">
            <a:solidFill>
              <a:srgbClr val="000000"/>
            </a:solidFill>
            <a:miter lim="800000"/>
            <a:headEnd/>
            <a:tailEnd/>
          </a:ln>
        </p:spPr>
        <p:txBody>
          <a:bodyPr/>
          <a:lstStyle/>
          <a:p>
            <a:r>
              <a:rPr lang="en-GB" sz="1800" b="0">
                <a:latin typeface="Arial" pitchFamily="34" charset="0"/>
                <a:cs typeface="Arial" pitchFamily="34" charset="0"/>
              </a:rPr>
              <a:t>ERM Database Design</a:t>
            </a:r>
          </a:p>
        </p:txBody>
      </p:sp>
      <p:sp>
        <p:nvSpPr>
          <p:cNvPr id="12" name="Text Box 21"/>
          <p:cNvSpPr txBox="1">
            <a:spLocks noChangeArrowheads="1"/>
          </p:cNvSpPr>
          <p:nvPr/>
        </p:nvSpPr>
        <p:spPr bwMode="auto">
          <a:xfrm>
            <a:off x="3557578" y="5049825"/>
            <a:ext cx="2211388" cy="436563"/>
          </a:xfrm>
          <a:prstGeom prst="rect">
            <a:avLst/>
          </a:prstGeom>
          <a:solidFill>
            <a:schemeClr val="bg1">
              <a:alpha val="50195"/>
            </a:schemeClr>
          </a:solidFill>
          <a:ln w="9525">
            <a:solidFill>
              <a:srgbClr val="000000"/>
            </a:solidFill>
            <a:miter lim="800000"/>
            <a:headEnd/>
            <a:tailEnd/>
          </a:ln>
        </p:spPr>
        <p:txBody>
          <a:bodyPr/>
          <a:lstStyle/>
          <a:p>
            <a:r>
              <a:rPr lang="en-GB" sz="1800" b="0">
                <a:latin typeface="Arial" pitchFamily="34" charset="0"/>
              </a:rPr>
              <a:t>Physical Design</a:t>
            </a:r>
            <a:endParaRPr lang="en-GB" sz="1000" b="0">
              <a:latin typeface="Times New Roman" pitchFamily="18" charset="0"/>
            </a:endParaRPr>
          </a:p>
        </p:txBody>
      </p:sp>
      <p:sp>
        <p:nvSpPr>
          <p:cNvPr id="13" name="Text Box 22"/>
          <p:cNvSpPr txBox="1">
            <a:spLocks noChangeArrowheads="1"/>
          </p:cNvSpPr>
          <p:nvPr/>
        </p:nvSpPr>
        <p:spPr bwMode="auto">
          <a:xfrm>
            <a:off x="3557578" y="5922950"/>
            <a:ext cx="2211388" cy="434975"/>
          </a:xfrm>
          <a:prstGeom prst="rect">
            <a:avLst/>
          </a:prstGeom>
          <a:solidFill>
            <a:schemeClr val="bg1">
              <a:alpha val="50195"/>
            </a:schemeClr>
          </a:solidFill>
          <a:ln w="9525">
            <a:solidFill>
              <a:srgbClr val="000000"/>
            </a:solidFill>
            <a:miter lim="800000"/>
            <a:headEnd/>
            <a:tailEnd/>
          </a:ln>
        </p:spPr>
        <p:txBody>
          <a:bodyPr/>
          <a:lstStyle/>
          <a:p>
            <a:r>
              <a:rPr lang="en-GB" sz="1800" b="0">
                <a:latin typeface="Arial" pitchFamily="34" charset="0"/>
              </a:rPr>
              <a:t>Build Database</a:t>
            </a:r>
            <a:endParaRPr lang="en-GB" sz="1000" b="0">
              <a:latin typeface="Times New Roman" pitchFamily="18" charset="0"/>
            </a:endParaRPr>
          </a:p>
        </p:txBody>
      </p:sp>
      <p:sp>
        <p:nvSpPr>
          <p:cNvPr id="14" name="Line 27"/>
          <p:cNvSpPr>
            <a:spLocks noChangeShapeType="1"/>
          </p:cNvSpPr>
          <p:nvPr/>
        </p:nvSpPr>
        <p:spPr bwMode="auto">
          <a:xfrm flipH="1">
            <a:off x="4643428" y="2357425"/>
            <a:ext cx="0" cy="214313"/>
          </a:xfrm>
          <a:prstGeom prst="line">
            <a:avLst/>
          </a:prstGeom>
          <a:noFill/>
          <a:ln w="9525">
            <a:solidFill>
              <a:srgbClr val="000000"/>
            </a:solidFill>
            <a:round/>
            <a:headEnd/>
            <a:tailEnd/>
          </a:ln>
        </p:spPr>
        <p:txBody>
          <a:bodyPr/>
          <a:lstStyle/>
          <a:p>
            <a:endParaRPr lang="en-GB"/>
          </a:p>
        </p:txBody>
      </p:sp>
      <p:sp>
        <p:nvSpPr>
          <p:cNvPr id="15" name="Line 28"/>
          <p:cNvSpPr>
            <a:spLocks noChangeShapeType="1"/>
          </p:cNvSpPr>
          <p:nvPr/>
        </p:nvSpPr>
        <p:spPr bwMode="auto">
          <a:xfrm>
            <a:off x="4500553" y="2571738"/>
            <a:ext cx="1714500" cy="0"/>
          </a:xfrm>
          <a:prstGeom prst="line">
            <a:avLst/>
          </a:prstGeom>
          <a:noFill/>
          <a:ln w="9525">
            <a:solidFill>
              <a:srgbClr val="000000"/>
            </a:solidFill>
            <a:round/>
            <a:headEnd/>
            <a:tailEnd/>
          </a:ln>
        </p:spPr>
        <p:txBody>
          <a:bodyPr/>
          <a:lstStyle/>
          <a:p>
            <a:endParaRPr lang="en-GB"/>
          </a:p>
        </p:txBody>
      </p:sp>
      <p:sp>
        <p:nvSpPr>
          <p:cNvPr id="16" name="Line 29"/>
          <p:cNvSpPr>
            <a:spLocks noChangeShapeType="1"/>
          </p:cNvSpPr>
          <p:nvPr/>
        </p:nvSpPr>
        <p:spPr bwMode="auto">
          <a:xfrm flipH="1">
            <a:off x="3428991" y="2571738"/>
            <a:ext cx="1071562" cy="0"/>
          </a:xfrm>
          <a:prstGeom prst="line">
            <a:avLst/>
          </a:prstGeom>
          <a:noFill/>
          <a:ln w="9525">
            <a:solidFill>
              <a:srgbClr val="000000"/>
            </a:solidFill>
            <a:round/>
            <a:headEnd/>
            <a:tailEnd/>
          </a:ln>
        </p:spPr>
        <p:txBody>
          <a:bodyPr/>
          <a:lstStyle/>
          <a:p>
            <a:endParaRPr lang="en-GB"/>
          </a:p>
        </p:txBody>
      </p:sp>
      <p:sp>
        <p:nvSpPr>
          <p:cNvPr id="17" name="Line 30"/>
          <p:cNvSpPr>
            <a:spLocks noChangeShapeType="1"/>
          </p:cNvSpPr>
          <p:nvPr/>
        </p:nvSpPr>
        <p:spPr bwMode="auto">
          <a:xfrm>
            <a:off x="3428991" y="2571738"/>
            <a:ext cx="0" cy="258762"/>
          </a:xfrm>
          <a:prstGeom prst="line">
            <a:avLst/>
          </a:prstGeom>
          <a:noFill/>
          <a:ln w="9525">
            <a:solidFill>
              <a:srgbClr val="000000"/>
            </a:solidFill>
            <a:round/>
            <a:headEnd/>
            <a:tailEnd type="triangle" w="med" len="med"/>
          </a:ln>
        </p:spPr>
        <p:txBody>
          <a:bodyPr/>
          <a:lstStyle/>
          <a:p>
            <a:endParaRPr lang="en-GB"/>
          </a:p>
        </p:txBody>
      </p:sp>
      <p:sp>
        <p:nvSpPr>
          <p:cNvPr id="18" name="Line 31"/>
          <p:cNvSpPr>
            <a:spLocks noChangeShapeType="1"/>
          </p:cNvSpPr>
          <p:nvPr/>
        </p:nvSpPr>
        <p:spPr bwMode="auto">
          <a:xfrm>
            <a:off x="6215053" y="2571738"/>
            <a:ext cx="0" cy="258762"/>
          </a:xfrm>
          <a:prstGeom prst="line">
            <a:avLst/>
          </a:prstGeom>
          <a:noFill/>
          <a:ln w="9525">
            <a:solidFill>
              <a:srgbClr val="000000"/>
            </a:solidFill>
            <a:round/>
            <a:headEnd/>
            <a:tailEnd type="triangle" w="med" len="med"/>
          </a:ln>
        </p:spPr>
        <p:txBody>
          <a:bodyPr/>
          <a:lstStyle/>
          <a:p>
            <a:endParaRPr lang="en-GB"/>
          </a:p>
        </p:txBody>
      </p:sp>
      <p:sp>
        <p:nvSpPr>
          <p:cNvPr id="19" name="Line 32"/>
          <p:cNvSpPr>
            <a:spLocks noChangeShapeType="1"/>
          </p:cNvSpPr>
          <p:nvPr/>
        </p:nvSpPr>
        <p:spPr bwMode="auto">
          <a:xfrm>
            <a:off x="4489441" y="3852850"/>
            <a:ext cx="1647825" cy="0"/>
          </a:xfrm>
          <a:prstGeom prst="line">
            <a:avLst/>
          </a:prstGeom>
          <a:noFill/>
          <a:ln w="9525">
            <a:solidFill>
              <a:srgbClr val="000000"/>
            </a:solidFill>
            <a:round/>
            <a:headEnd type="triangle" w="med" len="med"/>
            <a:tailEnd/>
          </a:ln>
        </p:spPr>
        <p:txBody>
          <a:bodyPr/>
          <a:lstStyle/>
          <a:p>
            <a:endParaRPr lang="en-GB"/>
          </a:p>
        </p:txBody>
      </p:sp>
      <p:sp>
        <p:nvSpPr>
          <p:cNvPr id="20" name="Line 33"/>
          <p:cNvSpPr>
            <a:spLocks noChangeShapeType="1"/>
          </p:cNvSpPr>
          <p:nvPr/>
        </p:nvSpPr>
        <p:spPr bwMode="auto">
          <a:xfrm flipH="1">
            <a:off x="3362316" y="3852850"/>
            <a:ext cx="1127125" cy="0"/>
          </a:xfrm>
          <a:prstGeom prst="line">
            <a:avLst/>
          </a:prstGeom>
          <a:noFill/>
          <a:ln w="9525">
            <a:solidFill>
              <a:srgbClr val="000000"/>
            </a:solidFill>
            <a:round/>
            <a:headEnd/>
            <a:tailEnd type="triangle" w="med" len="med"/>
          </a:ln>
        </p:spPr>
        <p:txBody>
          <a:bodyPr/>
          <a:lstStyle/>
          <a:p>
            <a:endParaRPr lang="en-GB"/>
          </a:p>
        </p:txBody>
      </p:sp>
      <p:sp>
        <p:nvSpPr>
          <p:cNvPr id="21" name="Line 34"/>
          <p:cNvSpPr>
            <a:spLocks noChangeShapeType="1"/>
          </p:cNvSpPr>
          <p:nvPr/>
        </p:nvSpPr>
        <p:spPr bwMode="auto">
          <a:xfrm>
            <a:off x="3362316" y="3681400"/>
            <a:ext cx="0" cy="171450"/>
          </a:xfrm>
          <a:prstGeom prst="line">
            <a:avLst/>
          </a:prstGeom>
          <a:noFill/>
          <a:ln w="9525">
            <a:solidFill>
              <a:srgbClr val="000000"/>
            </a:solidFill>
            <a:round/>
            <a:headEnd/>
            <a:tailEnd/>
          </a:ln>
        </p:spPr>
        <p:txBody>
          <a:bodyPr/>
          <a:lstStyle/>
          <a:p>
            <a:endParaRPr lang="en-GB"/>
          </a:p>
        </p:txBody>
      </p:sp>
      <p:sp>
        <p:nvSpPr>
          <p:cNvPr id="22" name="Line 35"/>
          <p:cNvSpPr>
            <a:spLocks noChangeShapeType="1"/>
          </p:cNvSpPr>
          <p:nvPr/>
        </p:nvSpPr>
        <p:spPr bwMode="auto">
          <a:xfrm>
            <a:off x="6137266" y="3681400"/>
            <a:ext cx="0" cy="171450"/>
          </a:xfrm>
          <a:prstGeom prst="line">
            <a:avLst/>
          </a:prstGeom>
          <a:noFill/>
          <a:ln w="9525">
            <a:solidFill>
              <a:srgbClr val="000000"/>
            </a:solidFill>
            <a:round/>
            <a:headEnd/>
            <a:tailEnd type="triangle" w="med" len="med"/>
          </a:ln>
        </p:spPr>
        <p:txBody>
          <a:bodyPr/>
          <a:lstStyle/>
          <a:p>
            <a:endParaRPr lang="en-GB"/>
          </a:p>
        </p:txBody>
      </p:sp>
      <p:sp>
        <p:nvSpPr>
          <p:cNvPr id="23" name="Line 36"/>
          <p:cNvSpPr>
            <a:spLocks noChangeShapeType="1"/>
          </p:cNvSpPr>
          <p:nvPr/>
        </p:nvSpPr>
        <p:spPr bwMode="auto">
          <a:xfrm>
            <a:off x="4662478" y="3852850"/>
            <a:ext cx="0" cy="258763"/>
          </a:xfrm>
          <a:prstGeom prst="line">
            <a:avLst/>
          </a:prstGeom>
          <a:noFill/>
          <a:ln w="9525">
            <a:solidFill>
              <a:srgbClr val="000000"/>
            </a:solidFill>
            <a:round/>
            <a:headEnd/>
            <a:tailEnd type="triangle" w="med" len="med"/>
          </a:ln>
        </p:spPr>
        <p:txBody>
          <a:bodyPr/>
          <a:lstStyle/>
          <a:p>
            <a:endParaRPr lang="en-GB"/>
          </a:p>
        </p:txBody>
      </p:sp>
      <p:sp>
        <p:nvSpPr>
          <p:cNvPr id="24" name="Line 37"/>
          <p:cNvSpPr>
            <a:spLocks noChangeShapeType="1"/>
          </p:cNvSpPr>
          <p:nvPr/>
        </p:nvSpPr>
        <p:spPr bwMode="auto">
          <a:xfrm>
            <a:off x="4657716" y="4560875"/>
            <a:ext cx="4762" cy="465138"/>
          </a:xfrm>
          <a:prstGeom prst="line">
            <a:avLst/>
          </a:prstGeom>
          <a:noFill/>
          <a:ln w="9525">
            <a:solidFill>
              <a:srgbClr val="000000"/>
            </a:solidFill>
            <a:round/>
            <a:headEnd/>
            <a:tailEnd type="triangle" w="med" len="med"/>
          </a:ln>
        </p:spPr>
        <p:txBody>
          <a:bodyPr/>
          <a:lstStyle/>
          <a:p>
            <a:endParaRPr lang="en-GB"/>
          </a:p>
        </p:txBody>
      </p:sp>
      <p:sp>
        <p:nvSpPr>
          <p:cNvPr id="25" name="Line 38"/>
          <p:cNvSpPr>
            <a:spLocks noChangeShapeType="1"/>
          </p:cNvSpPr>
          <p:nvPr/>
        </p:nvSpPr>
        <p:spPr bwMode="auto">
          <a:xfrm>
            <a:off x="4662478" y="5456225"/>
            <a:ext cx="0" cy="428625"/>
          </a:xfrm>
          <a:prstGeom prst="line">
            <a:avLst/>
          </a:prstGeom>
          <a:noFill/>
          <a:ln w="9525">
            <a:solidFill>
              <a:srgbClr val="000000"/>
            </a:solidFill>
            <a:round/>
            <a:headEnd/>
            <a:tailEnd type="triangle" w="med" len="med"/>
          </a:ln>
        </p:spPr>
        <p:txBody>
          <a:bodyPr/>
          <a:lstStyle/>
          <a:p>
            <a:endParaRPr lang="en-GB"/>
          </a:p>
        </p:txBody>
      </p:sp>
      <p:sp>
        <p:nvSpPr>
          <p:cNvPr id="3" name="Footer Placeholder 2">
            <a:extLst>
              <a:ext uri="{FF2B5EF4-FFF2-40B4-BE49-F238E27FC236}">
                <a16:creationId xmlns:a16="http://schemas.microsoft.com/office/drawing/2014/main" id="{82320548-8EBA-4CD1-A9A9-FB6279B47D91}"/>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1530261424"/>
      </p:ext>
    </p:extLst>
  </p:cSld>
  <p:clrMapOvr>
    <a:masterClrMapping/>
  </p:clrMapOvr>
  <p:transition spd="slow">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3E16-D696-4867-98A3-ACC10FDE2570}"/>
              </a:ext>
            </a:extLst>
          </p:cNvPr>
          <p:cNvSpPr>
            <a:spLocks noGrp="1"/>
          </p:cNvSpPr>
          <p:nvPr>
            <p:ph type="title"/>
          </p:nvPr>
        </p:nvSpPr>
        <p:spPr/>
        <p:txBody>
          <a:bodyPr/>
          <a:lstStyle/>
          <a:p>
            <a:r>
              <a:rPr lang="en-GB" dirty="0"/>
              <a:t>Normalization</a:t>
            </a:r>
            <a:br>
              <a:rPr lang="en-US" b="1" dirty="0"/>
            </a:br>
            <a:endParaRPr lang="en-GB" dirty="0"/>
          </a:p>
        </p:txBody>
      </p:sp>
      <p:sp>
        <p:nvSpPr>
          <p:cNvPr id="3" name="Text Placeholder 2">
            <a:extLst>
              <a:ext uri="{FF2B5EF4-FFF2-40B4-BE49-F238E27FC236}">
                <a16:creationId xmlns:a16="http://schemas.microsoft.com/office/drawing/2014/main" id="{CF35DE2F-60F0-4D89-8297-2BCE8AE43DBA}"/>
              </a:ext>
            </a:extLst>
          </p:cNvPr>
          <p:cNvSpPr>
            <a:spLocks noGrp="1"/>
          </p:cNvSpPr>
          <p:nvPr>
            <p:ph type="body" idx="1"/>
          </p:nvPr>
        </p:nvSpPr>
        <p:spPr/>
        <p:txBody>
          <a:bodyPr/>
          <a:lstStyle/>
          <a:p>
            <a:r>
              <a:rPr lang="en-GB" dirty="0">
                <a:hlinkClick r:id="rId2"/>
              </a:rPr>
              <a:t>https://www.cseworldonline.com/dbms-tutorial/normalization-in-dbms.php </a:t>
            </a:r>
          </a:p>
          <a:p>
            <a:r>
              <a:rPr lang="en-GB" dirty="0">
                <a:hlinkClick r:id="rId2"/>
              </a:rPr>
              <a:t>https://www.cseworldonline.com/dbms-tutorial/keys-in-dbms.php</a:t>
            </a:r>
            <a:endParaRPr lang="en-GB" dirty="0"/>
          </a:p>
          <a:p>
            <a:endParaRPr lang="en-GB" dirty="0"/>
          </a:p>
        </p:txBody>
      </p:sp>
    </p:spTree>
    <p:extLst>
      <p:ext uri="{BB962C8B-B14F-4D97-AF65-F5344CB8AC3E}">
        <p14:creationId xmlns:p14="http://schemas.microsoft.com/office/powerpoint/2010/main" val="2485925908"/>
      </p:ext>
    </p:extLst>
  </p:cSld>
  <p:clrMapOvr>
    <a:masterClrMapping/>
  </p:clrMapOvr>
  <p:transition spd="slow">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67F6-D904-4338-B797-6B4E932DD76F}"/>
              </a:ext>
            </a:extLst>
          </p:cNvPr>
          <p:cNvSpPr>
            <a:spLocks noGrp="1"/>
          </p:cNvSpPr>
          <p:nvPr>
            <p:ph type="title"/>
          </p:nvPr>
        </p:nvSpPr>
        <p:spPr/>
        <p:txBody>
          <a:bodyPr/>
          <a:lstStyle/>
          <a:p>
            <a:r>
              <a:rPr lang="en-GB" dirty="0"/>
              <a:t>What Is Normalization?</a:t>
            </a:r>
          </a:p>
        </p:txBody>
      </p:sp>
      <p:sp>
        <p:nvSpPr>
          <p:cNvPr id="3" name="Content Placeholder 2">
            <a:extLst>
              <a:ext uri="{FF2B5EF4-FFF2-40B4-BE49-F238E27FC236}">
                <a16:creationId xmlns:a16="http://schemas.microsoft.com/office/drawing/2014/main" id="{A99D0FFB-A4AA-46B0-972C-3B1C893A6BB3}"/>
              </a:ext>
            </a:extLst>
          </p:cNvPr>
          <p:cNvSpPr>
            <a:spLocks noGrp="1"/>
          </p:cNvSpPr>
          <p:nvPr>
            <p:ph idx="1"/>
          </p:nvPr>
        </p:nvSpPr>
        <p:spPr>
          <a:xfrm>
            <a:off x="402472" y="1359364"/>
            <a:ext cx="8287072" cy="4680520"/>
          </a:xfrm>
        </p:spPr>
        <p:txBody>
          <a:bodyPr/>
          <a:lstStyle/>
          <a:p>
            <a:r>
              <a:rPr lang="en-GB" sz="2000" b="1" dirty="0">
                <a:solidFill>
                  <a:srgbClr val="333333"/>
                </a:solidFill>
                <a:latin typeface="Open Sans" panose="020B0606030504020204" pitchFamily="34" charset="0"/>
              </a:rPr>
              <a:t>N</a:t>
            </a:r>
            <a:r>
              <a:rPr lang="en-GB" sz="2000" b="1" i="0" dirty="0">
                <a:solidFill>
                  <a:srgbClr val="333333"/>
                </a:solidFill>
                <a:effectLst/>
                <a:latin typeface="Open Sans" panose="020B0606030504020204" pitchFamily="34" charset="0"/>
              </a:rPr>
              <a:t>ormalization</a:t>
            </a:r>
            <a:r>
              <a:rPr lang="en-GB" sz="2000" b="0" i="0" dirty="0">
                <a:solidFill>
                  <a:srgbClr val="333333"/>
                </a:solidFill>
                <a:effectLst/>
                <a:latin typeface="Open Sans" panose="020B0606030504020204" pitchFamily="34" charset="0"/>
              </a:rPr>
              <a:t> process, </a:t>
            </a:r>
            <a:r>
              <a:rPr lang="en-GB" sz="2000" b="1" i="0" dirty="0">
                <a:solidFill>
                  <a:srgbClr val="333333"/>
                </a:solidFill>
                <a:effectLst/>
                <a:latin typeface="Open Sans" panose="020B0606030504020204" pitchFamily="34" charset="0"/>
              </a:rPr>
              <a:t>as first proposed by Codd (1972a),</a:t>
            </a:r>
            <a:r>
              <a:rPr lang="en-GB" sz="2000" b="0" i="0" dirty="0">
                <a:solidFill>
                  <a:srgbClr val="333333"/>
                </a:solidFill>
                <a:effectLst/>
                <a:latin typeface="Open Sans" panose="020B0606030504020204" pitchFamily="34" charset="0"/>
              </a:rPr>
              <a:t> takes a </a:t>
            </a:r>
            <a:r>
              <a:rPr lang="en-GB" sz="2000" b="1" i="0" dirty="0">
                <a:solidFill>
                  <a:srgbClr val="333333"/>
                </a:solidFill>
                <a:effectLst/>
                <a:latin typeface="Open Sans" panose="020B0606030504020204" pitchFamily="34" charset="0"/>
              </a:rPr>
              <a:t>relation schema (RDM) </a:t>
            </a:r>
            <a:r>
              <a:rPr lang="en-GB" sz="2000" b="0" i="0" dirty="0">
                <a:solidFill>
                  <a:srgbClr val="333333"/>
                </a:solidFill>
                <a:effectLst/>
                <a:latin typeface="Open Sans" panose="020B0606030504020204" pitchFamily="34" charset="0"/>
              </a:rPr>
              <a:t>through a series of tests to certify whether it satisfies a </a:t>
            </a:r>
            <a:r>
              <a:rPr lang="en-GB" sz="2000" b="1" i="0" dirty="0">
                <a:solidFill>
                  <a:srgbClr val="333333"/>
                </a:solidFill>
                <a:effectLst/>
                <a:latin typeface="Open Sans" panose="020B0606030504020204" pitchFamily="34" charset="0"/>
              </a:rPr>
              <a:t>certain normal form</a:t>
            </a:r>
            <a:r>
              <a:rPr lang="en-GB" sz="2000" b="0" i="0" dirty="0">
                <a:solidFill>
                  <a:srgbClr val="333333"/>
                </a:solidFill>
                <a:effectLst/>
                <a:latin typeface="Open Sans" panose="020B0606030504020204" pitchFamily="34" charset="0"/>
              </a:rPr>
              <a:t>.</a:t>
            </a:r>
          </a:p>
          <a:p>
            <a:r>
              <a:rPr lang="en-GB" sz="2000" b="0" i="0" dirty="0">
                <a:solidFill>
                  <a:srgbClr val="333333"/>
                </a:solidFill>
                <a:effectLst/>
                <a:latin typeface="Open Sans" panose="020B0606030504020204" pitchFamily="34" charset="0"/>
              </a:rPr>
              <a:t>The process, which proceeds in a top-down fashion by evaluating each relation (table) against the </a:t>
            </a:r>
            <a:r>
              <a:rPr lang="en-GB" sz="2000" b="1" i="0" dirty="0">
                <a:solidFill>
                  <a:srgbClr val="333333"/>
                </a:solidFill>
                <a:effectLst/>
                <a:latin typeface="Open Sans" panose="020B0606030504020204" pitchFamily="34" charset="0"/>
              </a:rPr>
              <a:t>criteria for normal forms</a:t>
            </a:r>
            <a:r>
              <a:rPr lang="en-GB" sz="2000" b="0" i="0" dirty="0">
                <a:solidFill>
                  <a:srgbClr val="333333"/>
                </a:solidFill>
                <a:effectLst/>
                <a:latin typeface="Open Sans" panose="020B0606030504020204" pitchFamily="34" charset="0"/>
              </a:rPr>
              <a:t> and decomposing relations as necessary, can thus be considered as </a:t>
            </a:r>
            <a:r>
              <a:rPr lang="en-GB" sz="2000" b="1" i="0" dirty="0">
                <a:solidFill>
                  <a:srgbClr val="333333"/>
                </a:solidFill>
                <a:effectLst/>
                <a:latin typeface="Open Sans" panose="020B0606030504020204" pitchFamily="34" charset="0"/>
              </a:rPr>
              <a:t>relational design by analysis</a:t>
            </a:r>
            <a:r>
              <a:rPr lang="en-GB" sz="2000" b="0" i="0" dirty="0">
                <a:solidFill>
                  <a:srgbClr val="333333"/>
                </a:solidFill>
                <a:effectLst/>
                <a:latin typeface="Open Sans" panose="020B0606030504020204" pitchFamily="34" charset="0"/>
              </a:rPr>
              <a:t>.</a:t>
            </a:r>
          </a:p>
          <a:p>
            <a:r>
              <a:rPr lang="en-GB" sz="2000" b="1" dirty="0"/>
              <a:t>Normalization</a:t>
            </a:r>
            <a:r>
              <a:rPr lang="en-GB" sz="2000" dirty="0"/>
              <a:t> is to minimize the </a:t>
            </a:r>
            <a:r>
              <a:rPr lang="en-GB" sz="2000" b="1" dirty="0"/>
              <a:t>redundancy </a:t>
            </a:r>
            <a:r>
              <a:rPr lang="en-GB" sz="2000" dirty="0"/>
              <a:t>from a relation or set of relations. </a:t>
            </a:r>
          </a:p>
          <a:p>
            <a:r>
              <a:rPr lang="en-GB" sz="2000" dirty="0"/>
              <a:t>It is also used to eliminate the undesirable characteristics like </a:t>
            </a:r>
            <a:r>
              <a:rPr lang="en-GB" sz="2000" b="1" dirty="0"/>
              <a:t>Insertion, Update and Deletion Anomalies</a:t>
            </a:r>
            <a:r>
              <a:rPr lang="en-GB" sz="2000" dirty="0"/>
              <a:t>.</a:t>
            </a:r>
          </a:p>
          <a:p>
            <a:r>
              <a:rPr lang="en-GB" sz="2000" dirty="0"/>
              <a:t>Normalization </a:t>
            </a:r>
            <a:r>
              <a:rPr lang="en-GB" sz="2000" b="1" dirty="0"/>
              <a:t>dividing the larger table into the smaller table </a:t>
            </a:r>
            <a:r>
              <a:rPr lang="en-GB" sz="2000" dirty="0"/>
              <a:t>so that the database would be much more efficient and reliable.</a:t>
            </a:r>
          </a:p>
        </p:txBody>
      </p:sp>
      <p:sp>
        <p:nvSpPr>
          <p:cNvPr id="4" name="Footer Placeholder 3">
            <a:extLst>
              <a:ext uri="{FF2B5EF4-FFF2-40B4-BE49-F238E27FC236}">
                <a16:creationId xmlns:a16="http://schemas.microsoft.com/office/drawing/2014/main" id="{3D2F1EC6-F8F8-495F-8658-1A5FA8CF6FFF}"/>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4171535846"/>
      </p:ext>
    </p:extLst>
  </p:cSld>
  <p:clrMapOvr>
    <a:masterClrMapping/>
  </p:clrMapOvr>
  <p:transition spd="slow">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Redundancy</a:t>
            </a:r>
          </a:p>
        </p:txBody>
      </p:sp>
      <p:sp>
        <p:nvSpPr>
          <p:cNvPr id="5" name="Footer Placeholder 4"/>
          <p:cNvSpPr>
            <a:spLocks noGrp="1"/>
          </p:cNvSpPr>
          <p:nvPr>
            <p:ph type="ftr" sz="quarter" idx="11"/>
          </p:nvPr>
        </p:nvSpPr>
        <p:spPr/>
        <p:txBody>
          <a:bodyPr/>
          <a:lstStyle/>
          <a:p>
            <a:pPr algn="l"/>
            <a:r>
              <a:rPr lang="en-US"/>
              <a:t>Database Design - Normalisation</a:t>
            </a:r>
            <a:endParaRPr lang="en-US" dirty="0"/>
          </a:p>
        </p:txBody>
      </p:sp>
      <p:pic>
        <p:nvPicPr>
          <p:cNvPr id="6" name="Picture 1032" descr="DS3-Figure 13-02"/>
          <p:cNvPicPr>
            <a:picLocks noChangeAspect="1" noChangeArrowheads="1"/>
          </p:cNvPicPr>
          <p:nvPr/>
        </p:nvPicPr>
        <p:blipFill>
          <a:blip r:embed="rId3"/>
          <a:srcRect/>
          <a:stretch>
            <a:fillRect/>
          </a:stretch>
        </p:blipFill>
        <p:spPr bwMode="auto">
          <a:xfrm>
            <a:off x="179512" y="1394881"/>
            <a:ext cx="5606411" cy="2217998"/>
          </a:xfrm>
          <a:prstGeom prst="rect">
            <a:avLst/>
          </a:prstGeom>
          <a:noFill/>
          <a:ln w="9525">
            <a:noFill/>
            <a:miter lim="800000"/>
            <a:headEnd/>
            <a:tailEnd/>
          </a:ln>
        </p:spPr>
      </p:pic>
      <p:sp>
        <p:nvSpPr>
          <p:cNvPr id="8" name="Rectangle 3"/>
          <p:cNvSpPr txBox="1">
            <a:spLocks noChangeArrowheads="1"/>
          </p:cNvSpPr>
          <p:nvPr/>
        </p:nvSpPr>
        <p:spPr bwMode="auto">
          <a:xfrm>
            <a:off x="4802077" y="4201286"/>
            <a:ext cx="4263632" cy="1393075"/>
          </a:xfrm>
          <a:prstGeom prst="rect">
            <a:avLst/>
          </a:prstGeom>
          <a:noFill/>
          <a:ln w="9525">
            <a:noFill/>
            <a:miter lim="800000"/>
            <a:headEnd/>
            <a:tailEnd/>
          </a:ln>
        </p:spPr>
        <p:txBody>
          <a:bodyPr lIns="90488" tIns="44450" rIns="90488" bIns="44450"/>
          <a:lstStyle/>
          <a:p>
            <a:pPr marL="385763" indent="-385763" algn="l">
              <a:lnSpc>
                <a:spcPct val="90000"/>
              </a:lnSpc>
              <a:spcBef>
                <a:spcPct val="20000"/>
              </a:spcBef>
              <a:spcAft>
                <a:spcPts val="600"/>
              </a:spcAft>
              <a:buClr>
                <a:srgbClr val="CC0000"/>
              </a:buClr>
              <a:buFontTx/>
              <a:buChar char="•"/>
            </a:pPr>
            <a:r>
              <a:rPr lang="en-US" sz="1400" dirty="0" err="1">
                <a:solidFill>
                  <a:srgbClr val="003366"/>
                </a:solidFill>
              </a:rPr>
              <a:t>StaffBranch</a:t>
            </a:r>
            <a:r>
              <a:rPr lang="en-US" sz="1400" dirty="0">
                <a:solidFill>
                  <a:srgbClr val="003366"/>
                </a:solidFill>
              </a:rPr>
              <a:t>: details repeated for every member of staff located in the same branch</a:t>
            </a:r>
          </a:p>
          <a:p>
            <a:pPr marL="385763" indent="-385763" algn="l">
              <a:lnSpc>
                <a:spcPct val="90000"/>
              </a:lnSpc>
              <a:spcBef>
                <a:spcPct val="20000"/>
              </a:spcBef>
              <a:spcAft>
                <a:spcPts val="600"/>
              </a:spcAft>
              <a:buClr>
                <a:srgbClr val="CC0000"/>
              </a:buClr>
              <a:buFontTx/>
              <a:buChar char="•"/>
            </a:pPr>
            <a:r>
              <a:rPr lang="en-US" sz="1400" dirty="0">
                <a:solidFill>
                  <a:srgbClr val="003366"/>
                </a:solidFill>
              </a:rPr>
              <a:t>Branch: Details only listed once</a:t>
            </a:r>
          </a:p>
          <a:p>
            <a:pPr marL="385763" indent="-385763" algn="l">
              <a:lnSpc>
                <a:spcPct val="90000"/>
              </a:lnSpc>
              <a:spcBef>
                <a:spcPct val="20000"/>
              </a:spcBef>
              <a:spcAft>
                <a:spcPts val="600"/>
              </a:spcAft>
              <a:buClr>
                <a:srgbClr val="CC0000"/>
              </a:buClr>
              <a:buFontTx/>
              <a:buChar char="•"/>
            </a:pPr>
            <a:r>
              <a:rPr lang="en-US" sz="1400" dirty="0">
                <a:solidFill>
                  <a:srgbClr val="003366"/>
                </a:solidFill>
              </a:rPr>
              <a:t>Staff: Only the Branch number is repeated providing foreign key to Branch</a:t>
            </a:r>
          </a:p>
          <a:p>
            <a:pPr marL="385763" indent="-385763" algn="l">
              <a:lnSpc>
                <a:spcPct val="90000"/>
              </a:lnSpc>
              <a:spcBef>
                <a:spcPct val="20000"/>
              </a:spcBef>
              <a:buClr>
                <a:srgbClr val="CC0000"/>
              </a:buClr>
              <a:buFontTx/>
              <a:buChar char="•"/>
            </a:pPr>
            <a:endParaRPr lang="en-US" sz="1400" dirty="0">
              <a:solidFill>
                <a:srgbClr val="003366"/>
              </a:solidFill>
            </a:endParaRPr>
          </a:p>
        </p:txBody>
      </p:sp>
      <p:pic>
        <p:nvPicPr>
          <p:cNvPr id="9" name="Picture 1031" descr="DS3-Figure 13-01"/>
          <p:cNvPicPr>
            <a:picLocks noChangeAspect="1" noChangeArrowheads="1"/>
          </p:cNvPicPr>
          <p:nvPr/>
        </p:nvPicPr>
        <p:blipFill>
          <a:blip r:embed="rId4"/>
          <a:srcRect b="42194"/>
          <a:stretch>
            <a:fillRect/>
          </a:stretch>
        </p:blipFill>
        <p:spPr bwMode="auto">
          <a:xfrm>
            <a:off x="159173" y="3570018"/>
            <a:ext cx="4608512" cy="2530742"/>
          </a:xfrm>
          <a:prstGeom prst="rect">
            <a:avLst/>
          </a:prstGeom>
          <a:noFill/>
          <a:ln w="9525">
            <a:noFill/>
            <a:miter lim="800000"/>
            <a:headEnd/>
            <a:tailEnd/>
          </a:ln>
        </p:spPr>
      </p:pic>
      <p:pic>
        <p:nvPicPr>
          <p:cNvPr id="10" name="Picture 1033" descr="DS3-Figure 13-01"/>
          <p:cNvPicPr>
            <a:picLocks noChangeAspect="1" noChangeArrowheads="1"/>
          </p:cNvPicPr>
          <p:nvPr/>
        </p:nvPicPr>
        <p:blipFill>
          <a:blip r:embed="rId4"/>
          <a:srcRect t="57831" r="35294"/>
          <a:stretch>
            <a:fillRect/>
          </a:stretch>
        </p:blipFill>
        <p:spPr bwMode="auto">
          <a:xfrm>
            <a:off x="5815844" y="1352581"/>
            <a:ext cx="3168352" cy="1960419"/>
          </a:xfrm>
          <a:prstGeom prst="rect">
            <a:avLst/>
          </a:prstGeom>
          <a:noFill/>
          <a:ln w="9525">
            <a:noFill/>
            <a:miter lim="800000"/>
            <a:headEnd/>
            <a:tailEnd/>
          </a:ln>
        </p:spPr>
      </p:pic>
      <p:sp>
        <p:nvSpPr>
          <p:cNvPr id="3" name="Rounded Rectangle 2"/>
          <p:cNvSpPr/>
          <p:nvPr/>
        </p:nvSpPr>
        <p:spPr bwMode="auto">
          <a:xfrm>
            <a:off x="3267854" y="2363079"/>
            <a:ext cx="2304256" cy="457200"/>
          </a:xfrm>
          <a:prstGeom prst="roundRect">
            <a:avLst/>
          </a:prstGeom>
          <a:noFill/>
          <a:ln w="317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11" name="Rounded Rectangle 10"/>
          <p:cNvSpPr/>
          <p:nvPr/>
        </p:nvSpPr>
        <p:spPr bwMode="auto">
          <a:xfrm>
            <a:off x="3267854" y="3027836"/>
            <a:ext cx="2304256" cy="228600"/>
          </a:xfrm>
          <a:prstGeom prst="roundRect">
            <a:avLst/>
          </a:prstGeom>
          <a:noFill/>
          <a:ln w="31750"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12" name="Rounded Rectangle 11"/>
          <p:cNvSpPr/>
          <p:nvPr/>
        </p:nvSpPr>
        <p:spPr bwMode="auto">
          <a:xfrm>
            <a:off x="3261752" y="3211775"/>
            <a:ext cx="2304256" cy="288032"/>
          </a:xfrm>
          <a:prstGeom prst="roundRect">
            <a:avLst/>
          </a:prstGeom>
          <a:noFill/>
          <a:ln w="31750" cap="flat" cmpd="sng" algn="ctr">
            <a:solidFill>
              <a:srgbClr val="00206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13" name="Rounded Rectangle 12"/>
          <p:cNvSpPr/>
          <p:nvPr/>
        </p:nvSpPr>
        <p:spPr bwMode="auto">
          <a:xfrm>
            <a:off x="3252893" y="2139550"/>
            <a:ext cx="2304256" cy="228600"/>
          </a:xfrm>
          <a:prstGeom prst="roundRect">
            <a:avLst/>
          </a:prstGeom>
          <a:noFill/>
          <a:ln w="31750" cap="flat" cmpd="sng" algn="ctr">
            <a:solidFill>
              <a:srgbClr val="00206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66939339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1" presetClass="entr" presetSubtype="0" fill="hold" grpId="0" nodeType="withEffect">
                                  <p:stCondLst>
                                    <p:cond delay="0"/>
                                  </p:stCondLst>
                                  <p:childTnLst>
                                    <p:set>
                                      <p:cBhvr>
                                        <p:cTn id="28"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utoUpdateAnimBg="0"/>
      <p:bldP spid="3" grpId="0" animBg="1"/>
      <p:bldP spid="11" grpId="0" animBg="1"/>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Anomalies</a:t>
            </a:r>
            <a:endParaRPr lang="en-US" dirty="0">
              <a:solidFill>
                <a:schemeClr val="tx1"/>
              </a:solidFill>
            </a:endParaRPr>
          </a:p>
        </p:txBody>
      </p:sp>
      <p:sp>
        <p:nvSpPr>
          <p:cNvPr id="5" name="Footer Placeholder 4"/>
          <p:cNvSpPr>
            <a:spLocks noGrp="1"/>
          </p:cNvSpPr>
          <p:nvPr>
            <p:ph type="ftr" sz="quarter" idx="11"/>
          </p:nvPr>
        </p:nvSpPr>
        <p:spPr/>
        <p:txBody>
          <a:bodyPr/>
          <a:lstStyle/>
          <a:p>
            <a:pPr algn="l"/>
            <a:r>
              <a:rPr lang="en-US"/>
              <a:t>Database Design - Normalisation</a:t>
            </a:r>
            <a:endParaRPr lang="en-US" dirty="0"/>
          </a:p>
        </p:txBody>
      </p:sp>
      <p:sp>
        <p:nvSpPr>
          <p:cNvPr id="7" name="Content Placeholder 6"/>
          <p:cNvSpPr>
            <a:spLocks noGrp="1"/>
          </p:cNvSpPr>
          <p:nvPr>
            <p:ph idx="1"/>
          </p:nvPr>
        </p:nvSpPr>
        <p:spPr>
          <a:xfrm>
            <a:off x="560198" y="1916832"/>
            <a:ext cx="8023604" cy="3259857"/>
          </a:xfrm>
        </p:spPr>
        <p:txBody>
          <a:bodyPr/>
          <a:lstStyle/>
          <a:p>
            <a:r>
              <a:rPr lang="de-DE" dirty="0"/>
              <a:t>Anomalies occured due to some operations on the tables </a:t>
            </a:r>
          </a:p>
          <a:p>
            <a:pPr lvl="1"/>
            <a:r>
              <a:rPr lang="de-DE" sz="2400" dirty="0"/>
              <a:t>Update Anomalies</a:t>
            </a:r>
          </a:p>
          <a:p>
            <a:pPr lvl="1"/>
            <a:r>
              <a:rPr lang="de-DE" sz="2400" dirty="0"/>
              <a:t>Delete Anomalies</a:t>
            </a:r>
          </a:p>
          <a:p>
            <a:pPr lvl="1"/>
            <a:r>
              <a:rPr lang="de-DE" sz="2400" dirty="0"/>
              <a:t>Insert Anomalies</a:t>
            </a:r>
          </a:p>
          <a:p>
            <a:endParaRPr lang="en-GB" dirty="0"/>
          </a:p>
        </p:txBody>
      </p:sp>
    </p:spTree>
    <p:extLst>
      <p:ext uri="{BB962C8B-B14F-4D97-AF65-F5344CB8AC3E}">
        <p14:creationId xmlns:p14="http://schemas.microsoft.com/office/powerpoint/2010/main" val="2156183374"/>
      </p:ext>
    </p:extLst>
  </p:cSld>
  <p:clrMapOvr>
    <a:masterClrMapping/>
  </p:clrMapOvr>
  <p:transition spd="slow">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918" y="642918"/>
            <a:ext cx="7010400" cy="685800"/>
          </a:xfrm>
        </p:spPr>
        <p:txBody>
          <a:bodyPr>
            <a:normAutofit fontScale="90000"/>
          </a:bodyPr>
          <a:lstStyle/>
          <a:p>
            <a:br>
              <a:rPr lang="en-GB" dirty="0"/>
            </a:br>
            <a:r>
              <a:rPr lang="en-GB" dirty="0"/>
              <a:t>Update Anomaly</a:t>
            </a:r>
            <a:br>
              <a:rPr lang="en-GB" dirty="0"/>
            </a:br>
            <a:endParaRPr lang="en-GB" dirty="0"/>
          </a:p>
        </p:txBody>
      </p:sp>
      <p:sp>
        <p:nvSpPr>
          <p:cNvPr id="49155" name="Rectangle 3"/>
          <p:cNvSpPr>
            <a:spLocks noChangeArrowheads="1"/>
          </p:cNvSpPr>
          <p:nvPr/>
        </p:nvSpPr>
        <p:spPr bwMode="auto">
          <a:xfrm>
            <a:off x="544971" y="4274972"/>
            <a:ext cx="8591872"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Tahoma"/>
                <a:ea typeface="Times New Roman" pitchFamily="18" charset="0"/>
                <a:cs typeface="Tahoma"/>
              </a:rPr>
              <a:t>An </a:t>
            </a:r>
            <a:r>
              <a:rPr kumimoji="0" lang="en-GB" sz="2000" b="1" i="0" u="none" strike="noStrike" cap="none" normalizeH="0" baseline="0" dirty="0">
                <a:ln>
                  <a:noFill/>
                </a:ln>
                <a:solidFill>
                  <a:srgbClr val="000000"/>
                </a:solidFill>
                <a:effectLst/>
                <a:latin typeface="Tahoma"/>
                <a:ea typeface="Times New Roman" pitchFamily="18" charset="0"/>
                <a:cs typeface="Tahoma"/>
              </a:rPr>
              <a:t>Update Anomaly</a:t>
            </a:r>
            <a:r>
              <a:rPr kumimoji="0" lang="en-GB" sz="2000" b="0" i="0" u="none" strike="noStrike" cap="none" normalizeH="0" baseline="0" dirty="0">
                <a:ln>
                  <a:noFill/>
                </a:ln>
                <a:solidFill>
                  <a:srgbClr val="000000"/>
                </a:solidFill>
                <a:effectLst/>
                <a:latin typeface="Tahoma"/>
                <a:ea typeface="Times New Roman" pitchFamily="18" charset="0"/>
                <a:cs typeface="Tahoma"/>
              </a:rPr>
              <a:t> occurs when one or more instances of duplicated data is updated, but not all. (</a:t>
            </a:r>
            <a:r>
              <a:rPr kumimoji="0" lang="en-GB" sz="2000" i="0" u="none" strike="noStrike" cap="none" normalizeH="0" baseline="0" dirty="0">
                <a:ln>
                  <a:noFill/>
                </a:ln>
                <a:solidFill>
                  <a:srgbClr val="000000"/>
                </a:solidFill>
                <a:effectLst/>
                <a:latin typeface="Tahoma"/>
                <a:ea typeface="Times New Roman" pitchFamily="18" charset="0"/>
                <a:cs typeface="Tahoma"/>
              </a:rPr>
              <a:t>Partial</a:t>
            </a:r>
            <a:r>
              <a:rPr kumimoji="0" lang="en-GB" sz="2000" i="0" u="none" strike="noStrike" cap="none" normalizeH="0" dirty="0">
                <a:ln>
                  <a:noFill/>
                </a:ln>
                <a:solidFill>
                  <a:srgbClr val="000000"/>
                </a:solidFill>
                <a:effectLst/>
                <a:latin typeface="Tahoma"/>
                <a:ea typeface="Times New Roman" pitchFamily="18" charset="0"/>
                <a:cs typeface="Tahoma"/>
              </a:rPr>
              <a:t> update</a:t>
            </a:r>
            <a:r>
              <a:rPr kumimoji="0" lang="en-GB" sz="2000" b="0" i="0" u="none" strike="noStrike" cap="none" normalizeH="0" dirty="0">
                <a:ln>
                  <a:noFill/>
                </a:ln>
                <a:solidFill>
                  <a:srgbClr val="000000"/>
                </a:solidFill>
                <a:effectLst/>
                <a:latin typeface="Tahoma"/>
                <a:ea typeface="Times New Roman" pitchFamily="18" charset="0"/>
                <a:cs typeface="Tahoma"/>
              </a:rPr>
              <a:t>)</a:t>
            </a:r>
            <a:r>
              <a:rPr kumimoji="0" lang="en-GB" sz="2000" b="0" i="0" u="none" strike="noStrike" cap="none" normalizeH="0" baseline="0" dirty="0">
                <a:ln>
                  <a:noFill/>
                </a:ln>
                <a:solidFill>
                  <a:srgbClr val="000000"/>
                </a:solidFill>
                <a:effectLst/>
                <a:latin typeface="Tahoma"/>
                <a:ea typeface="Times New Roman" pitchFamily="18" charset="0"/>
                <a:cs typeface="Tahoma"/>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latin typeface="Tahoma"/>
              <a:ea typeface="Times New Roman" pitchFamily="18" charset="0"/>
              <a:cs typeface="Tahoma"/>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Tahoma"/>
                <a:ea typeface="Times New Roman" pitchFamily="18" charset="0"/>
                <a:cs typeface="Tahoma"/>
              </a:rPr>
              <a:t> For example, consider Jones moving address - you need to update all instances of Jones's address.</a:t>
            </a:r>
            <a:endParaRPr kumimoji="0" lang="en-GB" sz="2000" b="0" i="0" u="none" strike="noStrike" cap="none" normalizeH="0" baseline="0" dirty="0">
              <a:ln>
                <a:noFill/>
              </a:ln>
              <a:solidFill>
                <a:schemeClr val="tx1"/>
              </a:solidFill>
              <a:effectLst/>
              <a:latin typeface="Tahoma"/>
              <a:cs typeface="Tahoma"/>
            </a:endParaRPr>
          </a:p>
        </p:txBody>
      </p:sp>
      <p:graphicFrame>
        <p:nvGraphicFramePr>
          <p:cNvPr id="6" name="Table 5"/>
          <p:cNvGraphicFramePr>
            <a:graphicFrameLocks noGrp="1"/>
          </p:cNvGraphicFramePr>
          <p:nvPr>
            <p:extLst>
              <p:ext uri="{D42A27DB-BD31-4B8C-83A1-F6EECF244321}">
                <p14:modId xmlns:p14="http://schemas.microsoft.com/office/powerpoint/2010/main" val="1123095262"/>
              </p:ext>
            </p:extLst>
          </p:nvPr>
        </p:nvGraphicFramePr>
        <p:xfrm>
          <a:off x="1547664" y="1435292"/>
          <a:ext cx="7214073" cy="2497762"/>
        </p:xfrm>
        <a:graphic>
          <a:graphicData uri="http://schemas.openxmlformats.org/drawingml/2006/table">
            <a:tbl>
              <a:tblPr/>
              <a:tblGrid>
                <a:gridCol w="1121905">
                  <a:extLst>
                    <a:ext uri="{9D8B030D-6E8A-4147-A177-3AD203B41FA5}">
                      <a16:colId xmlns:a16="http://schemas.microsoft.com/office/drawing/2014/main" val="20000"/>
                    </a:ext>
                  </a:extLst>
                </a:gridCol>
                <a:gridCol w="1082341">
                  <a:extLst>
                    <a:ext uri="{9D8B030D-6E8A-4147-A177-3AD203B41FA5}">
                      <a16:colId xmlns:a16="http://schemas.microsoft.com/office/drawing/2014/main" val="20001"/>
                    </a:ext>
                  </a:extLst>
                </a:gridCol>
                <a:gridCol w="1479657">
                  <a:extLst>
                    <a:ext uri="{9D8B030D-6E8A-4147-A177-3AD203B41FA5}">
                      <a16:colId xmlns:a16="http://schemas.microsoft.com/office/drawing/2014/main" val="20002"/>
                    </a:ext>
                  </a:extLst>
                </a:gridCol>
                <a:gridCol w="1132577">
                  <a:extLst>
                    <a:ext uri="{9D8B030D-6E8A-4147-A177-3AD203B41FA5}">
                      <a16:colId xmlns:a16="http://schemas.microsoft.com/office/drawing/2014/main" val="20003"/>
                    </a:ext>
                  </a:extLst>
                </a:gridCol>
                <a:gridCol w="2397593">
                  <a:extLst>
                    <a:ext uri="{9D8B030D-6E8A-4147-A177-3AD203B41FA5}">
                      <a16:colId xmlns:a16="http://schemas.microsoft.com/office/drawing/2014/main" val="20004"/>
                    </a:ext>
                  </a:extLst>
                </a:gridCol>
              </a:tblGrid>
              <a:tr h="690172">
                <a:tc>
                  <a:txBody>
                    <a:bodyPr/>
                    <a:lstStyle/>
                    <a:p>
                      <a:pPr algn="ctr" fontAlgn="ctr"/>
                      <a:r>
                        <a:rPr lang="en-GB" sz="1600" b="1" i="0" u="none" strike="noStrike" dirty="0" err="1">
                          <a:solidFill>
                            <a:srgbClr val="9C6500"/>
                          </a:solidFill>
                          <a:latin typeface="Calibri"/>
                        </a:rPr>
                        <a:t>StudentNum</a:t>
                      </a:r>
                      <a:endParaRPr lang="en-GB" sz="1600" b="1" i="0" u="none" strike="noStrike" dirty="0">
                        <a:solidFill>
                          <a:srgbClr val="9C6500"/>
                        </a:solidFill>
                        <a:latin typeface="Calibri"/>
                      </a:endParaRP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err="1">
                          <a:solidFill>
                            <a:srgbClr val="9C6500"/>
                          </a:solidFill>
                          <a:latin typeface="Calibri"/>
                        </a:rPr>
                        <a:t>CourseNum</a:t>
                      </a:r>
                      <a:endParaRPr lang="en-GB" sz="1600" b="1" i="0" u="none" strike="noStrike" dirty="0">
                        <a:solidFill>
                          <a:srgbClr val="9C6500"/>
                        </a:solidFill>
                        <a:latin typeface="Calibri"/>
                      </a:endParaRP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StudentName</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Address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Course</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0"/>
                  </a:ext>
                </a:extLst>
              </a:tr>
              <a:tr h="361518">
                <a:tc>
                  <a:txBody>
                    <a:bodyPr/>
                    <a:lstStyle/>
                    <a:p>
                      <a:pPr algn="ctr" fontAlgn="ctr"/>
                      <a:r>
                        <a:rPr lang="en-GB" sz="1600" b="1" i="0" u="none" strike="noStrike">
                          <a:solidFill>
                            <a:srgbClr val="9C6500"/>
                          </a:solidFill>
                          <a:latin typeface="Calibri"/>
                        </a:rPr>
                        <a:t>S21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9201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Jones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Edinburgh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Accounts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1"/>
                  </a:ext>
                </a:extLst>
              </a:tr>
              <a:tr h="361518">
                <a:tc>
                  <a:txBody>
                    <a:bodyPr/>
                    <a:lstStyle/>
                    <a:p>
                      <a:pPr algn="ctr" fontAlgn="ctr"/>
                      <a:r>
                        <a:rPr lang="en-GB" sz="1600" b="1" i="0" u="none" strike="noStrike">
                          <a:solidFill>
                            <a:srgbClr val="9C6500"/>
                          </a:solidFill>
                          <a:latin typeface="Calibri"/>
                        </a:rPr>
                        <a:t>S21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9267</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Jones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Edinburgh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Physics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2"/>
                  </a:ext>
                </a:extLst>
              </a:tr>
              <a:tr h="361518">
                <a:tc>
                  <a:txBody>
                    <a:bodyPr/>
                    <a:lstStyle/>
                    <a:p>
                      <a:pPr algn="ctr" fontAlgn="ctr"/>
                      <a:r>
                        <a:rPr lang="en-GB" sz="1600" b="1" i="0" u="none" strike="noStrike">
                          <a:solidFill>
                            <a:srgbClr val="9C6500"/>
                          </a:solidFill>
                          <a:latin typeface="Calibri"/>
                        </a:rPr>
                        <a:t>S24</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9267</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Smith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Glasgow</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Physics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3"/>
                  </a:ext>
                </a:extLst>
              </a:tr>
              <a:tr h="361518">
                <a:tc>
                  <a:txBody>
                    <a:bodyPr/>
                    <a:lstStyle/>
                    <a:p>
                      <a:pPr algn="ctr" fontAlgn="ctr"/>
                      <a:r>
                        <a:rPr lang="en-GB" sz="1600" b="1" i="0" u="none" strike="noStrike">
                          <a:solidFill>
                            <a:srgbClr val="9C6500"/>
                          </a:solidFill>
                          <a:latin typeface="Calibri"/>
                        </a:rPr>
                        <a:t>S30</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9201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Richards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Manchester</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Accounts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4"/>
                  </a:ext>
                </a:extLst>
              </a:tr>
              <a:tr h="361518">
                <a:tc>
                  <a:txBody>
                    <a:bodyPr/>
                    <a:lstStyle/>
                    <a:p>
                      <a:pPr algn="ctr" fontAlgn="ctr"/>
                      <a:r>
                        <a:rPr lang="en-GB" sz="1600" b="1" i="0" u="none" strike="noStrike" dirty="0">
                          <a:solidFill>
                            <a:srgbClr val="9C6500"/>
                          </a:solidFill>
                          <a:latin typeface="Calibri"/>
                        </a:rPr>
                        <a:t>S30</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9322</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Richards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Manchester</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Maths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5"/>
                  </a:ext>
                </a:extLst>
              </a:tr>
            </a:tbl>
          </a:graphicData>
        </a:graphic>
      </p:graphicFrame>
      <p:sp>
        <p:nvSpPr>
          <p:cNvPr id="5" name="Footer Placeholder 4"/>
          <p:cNvSpPr>
            <a:spLocks noGrp="1"/>
          </p:cNvSpPr>
          <p:nvPr>
            <p:ph type="ftr" sz="quarter" idx="11"/>
          </p:nvPr>
        </p:nvSpPr>
        <p:spPr>
          <a:xfrm>
            <a:off x="179512" y="6309320"/>
            <a:ext cx="4032448" cy="365125"/>
          </a:xfrm>
        </p:spPr>
        <p:txBody>
          <a:bodyPr/>
          <a:lstStyle/>
          <a:p>
            <a:pPr algn="l"/>
            <a:r>
              <a:rPr lang="en-US"/>
              <a:t>Database Design - Normalisation</a:t>
            </a:r>
            <a:endParaRPr 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Delete Anomaly</a:t>
            </a:r>
          </a:p>
        </p:txBody>
      </p:sp>
      <p:sp>
        <p:nvSpPr>
          <p:cNvPr id="72707" name="Rectangle 3"/>
          <p:cNvSpPr>
            <a:spLocks noChangeArrowheads="1"/>
          </p:cNvSpPr>
          <p:nvPr/>
        </p:nvSpPr>
        <p:spPr bwMode="auto">
          <a:xfrm>
            <a:off x="570680" y="3944670"/>
            <a:ext cx="8389596"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kumimoji="0" lang="en-GB" sz="2000" b="0" i="0" u="none" strike="noStrike" cap="none" normalizeH="0" baseline="0" dirty="0">
                <a:ln>
                  <a:noFill/>
                </a:ln>
                <a:solidFill>
                  <a:srgbClr val="000000"/>
                </a:solidFill>
                <a:effectLst/>
                <a:ea typeface="Times New Roman" pitchFamily="18" charset="0"/>
                <a:cs typeface="Times New Roman" pitchFamily="18" charset="0"/>
              </a:rPr>
              <a:t>A </a:t>
            </a:r>
            <a:r>
              <a:rPr kumimoji="0" lang="en-GB" sz="2000" b="1" i="0" u="none" strike="noStrike" cap="none" normalizeH="0" baseline="0" dirty="0">
                <a:ln>
                  <a:noFill/>
                </a:ln>
                <a:solidFill>
                  <a:srgbClr val="000000"/>
                </a:solidFill>
                <a:effectLst/>
                <a:ea typeface="Times New Roman" pitchFamily="18" charset="0"/>
                <a:cs typeface="Times New Roman" pitchFamily="18" charset="0"/>
              </a:rPr>
              <a:t>Delete Anomaly</a:t>
            </a:r>
            <a:r>
              <a:rPr kumimoji="0" lang="en-GB" sz="2000" b="0" i="0" u="none" strike="noStrike" cap="none" normalizeH="0" baseline="0" dirty="0">
                <a:ln>
                  <a:noFill/>
                </a:ln>
                <a:solidFill>
                  <a:srgbClr val="000000"/>
                </a:solidFill>
                <a:effectLst/>
                <a:ea typeface="Times New Roman" pitchFamily="18" charset="0"/>
                <a:cs typeface="Times New Roman" pitchFamily="18" charset="0"/>
              </a:rPr>
              <a:t> occurs when certain attributes are lost because of the deletion of other attributes. Or </a:t>
            </a:r>
            <a:r>
              <a:rPr kumimoji="0" lang="en-GB" sz="2000" i="0" u="none" strike="noStrike" cap="none" normalizeH="0" baseline="0" dirty="0">
                <a:ln>
                  <a:noFill/>
                </a:ln>
                <a:solidFill>
                  <a:srgbClr val="000000"/>
                </a:solidFill>
                <a:effectLst/>
                <a:ea typeface="Times New Roman" pitchFamily="18" charset="0"/>
                <a:cs typeface="Times New Roman" pitchFamily="18" charset="0"/>
              </a:rPr>
              <a:t>partial deletion</a:t>
            </a:r>
            <a:r>
              <a:rPr kumimoji="0" lang="en-GB" sz="2000" b="0" i="0" u="none" strike="noStrike" cap="none" normalizeH="0" baseline="0" dirty="0">
                <a:ln>
                  <a:noFill/>
                </a:ln>
                <a:solidFill>
                  <a:srgbClr val="000000"/>
                </a:solidFill>
                <a:effectLst/>
                <a:ea typeface="Times New Roman" pitchFamily="18" charset="0"/>
                <a:cs typeface="Times New Roman" pitchFamily="18" charset="0"/>
              </a:rPr>
              <a:t>, it means</a:t>
            </a:r>
            <a:r>
              <a:rPr kumimoji="0" lang="en-GB" sz="2000" b="0" i="0" u="none" strike="noStrike" cap="none" normalizeH="0" dirty="0">
                <a:ln>
                  <a:noFill/>
                </a:ln>
                <a:solidFill>
                  <a:srgbClr val="000000"/>
                </a:solidFill>
                <a:effectLst/>
                <a:ea typeface="Times New Roman" pitchFamily="18" charset="0"/>
                <a:cs typeface="Times New Roman" pitchFamily="18" charset="0"/>
              </a:rPr>
              <a:t> </a:t>
            </a:r>
            <a:r>
              <a:rPr lang="en-GB" b="0" dirty="0"/>
              <a:t>we tried to delete a record, but parts of it was left undeleted.</a:t>
            </a:r>
            <a:endParaRPr kumimoji="0" lang="en-GB" sz="2000" b="0" i="0" u="none" strike="noStrike" cap="none" normalizeH="0" baseline="0" dirty="0">
              <a:ln>
                <a:noFill/>
              </a:ln>
              <a:solidFill>
                <a:srgbClr val="000000"/>
              </a:solidFill>
              <a:effectLst/>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ea typeface="Times New Roman" pitchFamily="18" charset="0"/>
                <a:cs typeface="Times New Roman" pitchFamily="18" charset="0"/>
              </a:rPr>
              <a:t>For example, consider what happens if Student S30 is the last student to leave the course - all information about the course is lost. </a:t>
            </a:r>
            <a:r>
              <a:rPr lang="en-GB" sz="2000" b="0" dirty="0">
                <a:solidFill>
                  <a:srgbClr val="000000"/>
                </a:solidFill>
                <a:ea typeface="Times New Roman" pitchFamily="18" charset="0"/>
                <a:cs typeface="Times New Roman" pitchFamily="18" charset="0"/>
              </a:rPr>
              <a:t>So we may leave </a:t>
            </a:r>
            <a:r>
              <a:rPr lang="en-GB" sz="2000" b="0" dirty="0" err="1">
                <a:solidFill>
                  <a:srgbClr val="000000"/>
                </a:solidFill>
                <a:ea typeface="Times New Roman" pitchFamily="18" charset="0"/>
                <a:cs typeface="Times New Roman" pitchFamily="18" charset="0"/>
              </a:rPr>
              <a:t>StudentNum</a:t>
            </a:r>
            <a:r>
              <a:rPr lang="en-GB" sz="2000" b="0" dirty="0">
                <a:solidFill>
                  <a:srgbClr val="000000"/>
                </a:solidFill>
                <a:ea typeface="Times New Roman" pitchFamily="18" charset="0"/>
                <a:cs typeface="Times New Roman" pitchFamily="18" charset="0"/>
              </a:rPr>
              <a:t> and delete all other values.</a:t>
            </a:r>
            <a:endParaRPr kumimoji="0" lang="en-GB" sz="2000" b="0" i="0" u="none" strike="noStrike" cap="none" normalizeH="0" baseline="0" dirty="0">
              <a:ln>
                <a:noFill/>
              </a:ln>
              <a:solidFill>
                <a:schemeClr val="tx1"/>
              </a:solidFill>
              <a:effectLst/>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56405412"/>
              </p:ext>
            </p:extLst>
          </p:nvPr>
        </p:nvGraphicFramePr>
        <p:xfrm>
          <a:off x="1331640" y="1341979"/>
          <a:ext cx="7468246" cy="2335750"/>
        </p:xfrm>
        <a:graphic>
          <a:graphicData uri="http://schemas.openxmlformats.org/drawingml/2006/table">
            <a:tbl>
              <a:tblPr/>
              <a:tblGrid>
                <a:gridCol w="1161433">
                  <a:extLst>
                    <a:ext uri="{9D8B030D-6E8A-4147-A177-3AD203B41FA5}">
                      <a16:colId xmlns:a16="http://schemas.microsoft.com/office/drawing/2014/main" val="20000"/>
                    </a:ext>
                  </a:extLst>
                </a:gridCol>
                <a:gridCol w="1120475">
                  <a:extLst>
                    <a:ext uri="{9D8B030D-6E8A-4147-A177-3AD203B41FA5}">
                      <a16:colId xmlns:a16="http://schemas.microsoft.com/office/drawing/2014/main" val="20001"/>
                    </a:ext>
                  </a:extLst>
                </a:gridCol>
                <a:gridCol w="1531790">
                  <a:extLst>
                    <a:ext uri="{9D8B030D-6E8A-4147-A177-3AD203B41FA5}">
                      <a16:colId xmlns:a16="http://schemas.microsoft.com/office/drawing/2014/main" val="20002"/>
                    </a:ext>
                  </a:extLst>
                </a:gridCol>
                <a:gridCol w="1172481">
                  <a:extLst>
                    <a:ext uri="{9D8B030D-6E8A-4147-A177-3AD203B41FA5}">
                      <a16:colId xmlns:a16="http://schemas.microsoft.com/office/drawing/2014/main" val="20003"/>
                    </a:ext>
                  </a:extLst>
                </a:gridCol>
                <a:gridCol w="2482067">
                  <a:extLst>
                    <a:ext uri="{9D8B030D-6E8A-4147-A177-3AD203B41FA5}">
                      <a16:colId xmlns:a16="http://schemas.microsoft.com/office/drawing/2014/main" val="20004"/>
                    </a:ext>
                  </a:extLst>
                </a:gridCol>
              </a:tblGrid>
              <a:tr h="645405">
                <a:tc>
                  <a:txBody>
                    <a:bodyPr/>
                    <a:lstStyle/>
                    <a:p>
                      <a:pPr algn="ctr" fontAlgn="ctr"/>
                      <a:r>
                        <a:rPr lang="en-GB" sz="1600" b="1" i="0" u="none" strike="noStrike" dirty="0" err="1">
                          <a:solidFill>
                            <a:srgbClr val="9C6500"/>
                          </a:solidFill>
                          <a:latin typeface="Calibri"/>
                        </a:rPr>
                        <a:t>StudentNum</a:t>
                      </a:r>
                      <a:endParaRPr lang="en-GB" sz="1600" b="1" i="0" u="none" strike="noStrike" dirty="0">
                        <a:solidFill>
                          <a:srgbClr val="9C6500"/>
                        </a:solidFill>
                        <a:latin typeface="Calibri"/>
                      </a:endParaRP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err="1">
                          <a:solidFill>
                            <a:srgbClr val="9C6500"/>
                          </a:solidFill>
                          <a:latin typeface="Calibri"/>
                        </a:rPr>
                        <a:t>CourseNum</a:t>
                      </a:r>
                      <a:endParaRPr lang="en-GB" sz="1600" b="1" i="0" u="none" strike="noStrike" dirty="0">
                        <a:solidFill>
                          <a:srgbClr val="9C6500"/>
                        </a:solidFill>
                        <a:latin typeface="Calibri"/>
                      </a:endParaRP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StudentName</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Address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Course</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0"/>
                  </a:ext>
                </a:extLst>
              </a:tr>
              <a:tr h="338069">
                <a:tc>
                  <a:txBody>
                    <a:bodyPr/>
                    <a:lstStyle/>
                    <a:p>
                      <a:pPr algn="ctr" fontAlgn="ctr"/>
                      <a:r>
                        <a:rPr lang="en-GB" sz="1600" b="1" i="0" u="none" strike="noStrike">
                          <a:solidFill>
                            <a:srgbClr val="9C6500"/>
                          </a:solidFill>
                          <a:latin typeface="Calibri"/>
                        </a:rPr>
                        <a:t>S21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9201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Jones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Edinburgh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Accounts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1"/>
                  </a:ext>
                </a:extLst>
              </a:tr>
              <a:tr h="338069">
                <a:tc>
                  <a:txBody>
                    <a:bodyPr/>
                    <a:lstStyle/>
                    <a:p>
                      <a:pPr algn="ctr" fontAlgn="ctr"/>
                      <a:r>
                        <a:rPr lang="en-GB" sz="1600" b="1" i="0" u="none" strike="noStrike">
                          <a:solidFill>
                            <a:srgbClr val="9C6500"/>
                          </a:solidFill>
                          <a:latin typeface="Calibri"/>
                        </a:rPr>
                        <a:t>S21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9267</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Jones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Edinburgh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Physics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2"/>
                  </a:ext>
                </a:extLst>
              </a:tr>
              <a:tr h="338069">
                <a:tc>
                  <a:txBody>
                    <a:bodyPr/>
                    <a:lstStyle/>
                    <a:p>
                      <a:pPr algn="ctr" fontAlgn="ctr"/>
                      <a:r>
                        <a:rPr lang="en-GB" sz="1600" b="1" i="0" u="none" strike="noStrike">
                          <a:solidFill>
                            <a:srgbClr val="9C6500"/>
                          </a:solidFill>
                          <a:latin typeface="Calibri"/>
                        </a:rPr>
                        <a:t>S24</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9267</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Smith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Glasgow</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Physics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3"/>
                  </a:ext>
                </a:extLst>
              </a:tr>
              <a:tr h="338069">
                <a:tc>
                  <a:txBody>
                    <a:bodyPr/>
                    <a:lstStyle/>
                    <a:p>
                      <a:pPr algn="ctr" fontAlgn="ctr"/>
                      <a:r>
                        <a:rPr lang="en-GB" sz="1600" b="1" i="0" u="none" strike="noStrike">
                          <a:solidFill>
                            <a:srgbClr val="9C6500"/>
                          </a:solidFill>
                          <a:latin typeface="Calibri"/>
                        </a:rPr>
                        <a:t>S30</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9201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Richards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Manchester</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Accounts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4"/>
                  </a:ext>
                </a:extLst>
              </a:tr>
              <a:tr h="338069">
                <a:tc>
                  <a:txBody>
                    <a:bodyPr/>
                    <a:lstStyle/>
                    <a:p>
                      <a:pPr algn="ctr" fontAlgn="ctr"/>
                      <a:r>
                        <a:rPr lang="en-GB" sz="1600" b="1" i="0" u="none" strike="noStrike">
                          <a:solidFill>
                            <a:srgbClr val="9C6500"/>
                          </a:solidFill>
                          <a:latin typeface="Calibri"/>
                        </a:rPr>
                        <a:t>S30</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9322</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Richards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Manchester</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Maths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5"/>
                  </a:ext>
                </a:extLst>
              </a:tr>
            </a:tbl>
          </a:graphicData>
        </a:graphic>
      </p:graphicFrame>
      <p:sp>
        <p:nvSpPr>
          <p:cNvPr id="6" name="Footer Placeholder 4"/>
          <p:cNvSpPr>
            <a:spLocks noGrp="1"/>
          </p:cNvSpPr>
          <p:nvPr>
            <p:ph type="ftr" sz="quarter" idx="11"/>
          </p:nvPr>
        </p:nvSpPr>
        <p:spPr>
          <a:xfrm>
            <a:off x="179512" y="6309320"/>
            <a:ext cx="4032448" cy="365125"/>
          </a:xfrm>
        </p:spPr>
        <p:txBody>
          <a:bodyPr/>
          <a:lstStyle/>
          <a:p>
            <a:pPr algn="l"/>
            <a:r>
              <a:rPr lang="en-US"/>
              <a:t>Database Design - Normalisation</a:t>
            </a:r>
            <a:endParaRPr 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Insert Anomaly</a:t>
            </a:r>
          </a:p>
        </p:txBody>
      </p:sp>
      <p:sp>
        <p:nvSpPr>
          <p:cNvPr id="73731" name="Rectangle 3"/>
          <p:cNvSpPr>
            <a:spLocks noChangeArrowheads="1"/>
          </p:cNvSpPr>
          <p:nvPr/>
        </p:nvSpPr>
        <p:spPr bwMode="auto">
          <a:xfrm>
            <a:off x="395536" y="4146241"/>
            <a:ext cx="8676456"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ea typeface="Times New Roman" pitchFamily="18" charset="0"/>
                <a:cs typeface="Times New Roman" pitchFamily="18" charset="0"/>
              </a:rPr>
              <a:t>An </a:t>
            </a:r>
            <a:r>
              <a:rPr kumimoji="0" lang="en-GB" sz="2000" b="1" i="0" u="none" strike="noStrike" cap="none" normalizeH="0" baseline="0" dirty="0">
                <a:ln>
                  <a:noFill/>
                </a:ln>
                <a:solidFill>
                  <a:srgbClr val="000000"/>
                </a:solidFill>
                <a:effectLst/>
                <a:ea typeface="Times New Roman" pitchFamily="18" charset="0"/>
                <a:cs typeface="Times New Roman" pitchFamily="18" charset="0"/>
              </a:rPr>
              <a:t>Insert Anomaly</a:t>
            </a:r>
            <a:r>
              <a:rPr kumimoji="0" lang="en-GB" sz="2000" b="0" i="0" u="none" strike="noStrike" cap="none" normalizeH="0" baseline="0" dirty="0">
                <a:ln>
                  <a:noFill/>
                </a:ln>
                <a:solidFill>
                  <a:srgbClr val="000000"/>
                </a:solidFill>
                <a:effectLst/>
                <a:ea typeface="Times New Roman" pitchFamily="18" charset="0"/>
                <a:cs typeface="Times New Roman" pitchFamily="18" charset="0"/>
              </a:rPr>
              <a:t> occurs when certain attributes cannot be inserted into the database without the presence of other attributes.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2000" b="0" i="0" u="none" strike="noStrike" cap="none" normalizeH="0" baseline="0" dirty="0">
              <a:ln>
                <a:noFill/>
              </a:ln>
              <a:solidFill>
                <a:srgbClr val="000000"/>
              </a:solidFill>
              <a:effectLst/>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ea typeface="Times New Roman" pitchFamily="18" charset="0"/>
                <a:cs typeface="Times New Roman" pitchFamily="18" charset="0"/>
              </a:rPr>
              <a:t>For example this is the converse of delete anomaly - we can't add a new</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ea typeface="Times New Roman" pitchFamily="18" charset="0"/>
                <a:cs typeface="Times New Roman" pitchFamily="18" charset="0"/>
              </a:rPr>
              <a:t> course unless we have at least one student enrolled on the course. Or we insert data</a:t>
            </a:r>
            <a:r>
              <a:rPr kumimoji="0" lang="en-GB" sz="2000" b="0" i="0" u="none" strike="noStrike" cap="none" normalizeH="0" dirty="0">
                <a:ln>
                  <a:noFill/>
                </a:ln>
                <a:solidFill>
                  <a:srgbClr val="000000"/>
                </a:solidFill>
                <a:effectLst/>
                <a:ea typeface="Times New Roman" pitchFamily="18" charset="0"/>
                <a:cs typeface="Times New Roman" pitchFamily="18" charset="0"/>
              </a:rPr>
              <a:t> in a record that does not exist at all.</a:t>
            </a:r>
            <a:endParaRPr kumimoji="0" lang="en-GB" sz="2000" b="0" i="0" u="none" strike="noStrike" cap="none" normalizeH="0" baseline="0" dirty="0">
              <a:ln>
                <a:noFill/>
              </a:ln>
              <a:solidFill>
                <a:schemeClr val="tx1"/>
              </a:solidFill>
              <a:effectLst/>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431200964"/>
              </p:ext>
            </p:extLst>
          </p:nvPr>
        </p:nvGraphicFramePr>
        <p:xfrm>
          <a:off x="1547664" y="1421000"/>
          <a:ext cx="7154416" cy="2592286"/>
        </p:xfrm>
        <a:graphic>
          <a:graphicData uri="http://schemas.openxmlformats.org/drawingml/2006/table">
            <a:tbl>
              <a:tblPr/>
              <a:tblGrid>
                <a:gridCol w="1112627">
                  <a:extLst>
                    <a:ext uri="{9D8B030D-6E8A-4147-A177-3AD203B41FA5}">
                      <a16:colId xmlns:a16="http://schemas.microsoft.com/office/drawing/2014/main" val="20000"/>
                    </a:ext>
                  </a:extLst>
                </a:gridCol>
                <a:gridCol w="989832">
                  <a:extLst>
                    <a:ext uri="{9D8B030D-6E8A-4147-A177-3AD203B41FA5}">
                      <a16:colId xmlns:a16="http://schemas.microsoft.com/office/drawing/2014/main" val="20001"/>
                    </a:ext>
                  </a:extLst>
                </a:gridCol>
                <a:gridCol w="1550980">
                  <a:extLst>
                    <a:ext uri="{9D8B030D-6E8A-4147-A177-3AD203B41FA5}">
                      <a16:colId xmlns:a16="http://schemas.microsoft.com/office/drawing/2014/main" val="20002"/>
                    </a:ext>
                  </a:extLst>
                </a:gridCol>
                <a:gridCol w="1123211">
                  <a:extLst>
                    <a:ext uri="{9D8B030D-6E8A-4147-A177-3AD203B41FA5}">
                      <a16:colId xmlns:a16="http://schemas.microsoft.com/office/drawing/2014/main" val="20003"/>
                    </a:ext>
                  </a:extLst>
                </a:gridCol>
                <a:gridCol w="2377766">
                  <a:extLst>
                    <a:ext uri="{9D8B030D-6E8A-4147-A177-3AD203B41FA5}">
                      <a16:colId xmlns:a16="http://schemas.microsoft.com/office/drawing/2014/main" val="20004"/>
                    </a:ext>
                  </a:extLst>
                </a:gridCol>
              </a:tblGrid>
              <a:tr h="716291">
                <a:tc>
                  <a:txBody>
                    <a:bodyPr/>
                    <a:lstStyle/>
                    <a:p>
                      <a:pPr algn="ctr" fontAlgn="ctr"/>
                      <a:r>
                        <a:rPr lang="en-GB" sz="1600" b="1" i="0" u="none" strike="noStrike" dirty="0" err="1">
                          <a:solidFill>
                            <a:srgbClr val="9C6500"/>
                          </a:solidFill>
                          <a:latin typeface="Calibri"/>
                        </a:rPr>
                        <a:t>StudentNum</a:t>
                      </a:r>
                      <a:endParaRPr lang="en-GB" sz="1600" b="1" i="0" u="none" strike="noStrike" dirty="0">
                        <a:solidFill>
                          <a:srgbClr val="9C6500"/>
                        </a:solidFill>
                        <a:latin typeface="Calibri"/>
                      </a:endParaRP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err="1">
                          <a:solidFill>
                            <a:srgbClr val="9C6500"/>
                          </a:solidFill>
                          <a:latin typeface="Calibri"/>
                        </a:rPr>
                        <a:t>CourseNum</a:t>
                      </a:r>
                      <a:endParaRPr lang="en-GB" sz="1600" b="1" i="0" u="none" strike="noStrike" dirty="0">
                        <a:solidFill>
                          <a:srgbClr val="9C6500"/>
                        </a:solidFill>
                        <a:latin typeface="Calibri"/>
                      </a:endParaRP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err="1">
                          <a:solidFill>
                            <a:srgbClr val="9C6500"/>
                          </a:solidFill>
                          <a:latin typeface="Calibri"/>
                        </a:rPr>
                        <a:t>StudentName</a:t>
                      </a:r>
                      <a:endParaRPr lang="en-GB" sz="1600" b="1" i="0" u="none" strike="noStrike" dirty="0">
                        <a:solidFill>
                          <a:srgbClr val="9C6500"/>
                        </a:solidFill>
                        <a:latin typeface="Calibri"/>
                      </a:endParaRP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Address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Course</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0"/>
                  </a:ext>
                </a:extLst>
              </a:tr>
              <a:tr h="375199">
                <a:tc>
                  <a:txBody>
                    <a:bodyPr/>
                    <a:lstStyle/>
                    <a:p>
                      <a:pPr algn="ctr" fontAlgn="ctr"/>
                      <a:r>
                        <a:rPr lang="en-GB" sz="1600" b="1" i="0" u="none" strike="noStrike">
                          <a:solidFill>
                            <a:srgbClr val="9C6500"/>
                          </a:solidFill>
                          <a:latin typeface="Calibri"/>
                        </a:rPr>
                        <a:t>S21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9201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Jones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Edinburgh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Accounts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1"/>
                  </a:ext>
                </a:extLst>
              </a:tr>
              <a:tr h="375199">
                <a:tc>
                  <a:txBody>
                    <a:bodyPr/>
                    <a:lstStyle/>
                    <a:p>
                      <a:pPr algn="ctr" fontAlgn="ctr"/>
                      <a:r>
                        <a:rPr lang="en-GB" sz="1600" b="1" i="0" u="none" strike="noStrike">
                          <a:solidFill>
                            <a:srgbClr val="9C6500"/>
                          </a:solidFill>
                          <a:latin typeface="Calibri"/>
                        </a:rPr>
                        <a:t>S21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9267</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Jones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Edinburgh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Physics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2"/>
                  </a:ext>
                </a:extLst>
              </a:tr>
              <a:tr h="375199">
                <a:tc>
                  <a:txBody>
                    <a:bodyPr/>
                    <a:lstStyle/>
                    <a:p>
                      <a:pPr algn="ctr" fontAlgn="ctr"/>
                      <a:r>
                        <a:rPr lang="en-GB" sz="1600" b="1" i="0" u="none" strike="noStrike">
                          <a:solidFill>
                            <a:srgbClr val="9C6500"/>
                          </a:solidFill>
                          <a:latin typeface="Calibri"/>
                        </a:rPr>
                        <a:t>S24</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9267</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Smith</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Glasgow</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Physics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3"/>
                  </a:ext>
                </a:extLst>
              </a:tr>
              <a:tr h="375199">
                <a:tc>
                  <a:txBody>
                    <a:bodyPr/>
                    <a:lstStyle/>
                    <a:p>
                      <a:pPr algn="ctr" fontAlgn="ctr"/>
                      <a:r>
                        <a:rPr lang="en-GB" sz="1600" b="1" i="0" u="none" strike="noStrike">
                          <a:solidFill>
                            <a:srgbClr val="9C6500"/>
                          </a:solidFill>
                          <a:latin typeface="Calibri"/>
                        </a:rPr>
                        <a:t>S30</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9201</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Richards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Manchester</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Accounts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4"/>
                  </a:ext>
                </a:extLst>
              </a:tr>
              <a:tr h="375199">
                <a:tc>
                  <a:txBody>
                    <a:bodyPr/>
                    <a:lstStyle/>
                    <a:p>
                      <a:pPr algn="ctr" fontAlgn="ctr"/>
                      <a:r>
                        <a:rPr lang="en-GB" sz="1600" b="1" i="0" u="none" strike="noStrike">
                          <a:solidFill>
                            <a:srgbClr val="9C6500"/>
                          </a:solidFill>
                          <a:latin typeface="Calibri"/>
                        </a:rPr>
                        <a:t>S30</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a:solidFill>
                            <a:srgbClr val="9C6500"/>
                          </a:solidFill>
                          <a:latin typeface="Calibri"/>
                        </a:rPr>
                        <a:t>9322</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Richards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Manchester</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600" b="1" i="0" u="none" strike="noStrike" dirty="0">
                          <a:solidFill>
                            <a:srgbClr val="9C6500"/>
                          </a:solidFill>
                          <a:latin typeface="Calibri"/>
                        </a:rPr>
                        <a:t>Maths</a:t>
                      </a:r>
                    </a:p>
                  </a:txBody>
                  <a:tcPr marL="0" marR="0" marT="0"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5"/>
                  </a:ext>
                </a:extLst>
              </a:tr>
            </a:tbl>
          </a:graphicData>
        </a:graphic>
      </p:graphicFrame>
      <p:sp>
        <p:nvSpPr>
          <p:cNvPr id="6" name="Footer Placeholder 4"/>
          <p:cNvSpPr>
            <a:spLocks noGrp="1"/>
          </p:cNvSpPr>
          <p:nvPr>
            <p:ph type="ftr" sz="quarter" idx="11"/>
          </p:nvPr>
        </p:nvSpPr>
        <p:spPr>
          <a:xfrm>
            <a:off x="179512" y="6309320"/>
            <a:ext cx="4032448" cy="365125"/>
          </a:xfrm>
        </p:spPr>
        <p:txBody>
          <a:bodyPr/>
          <a:lstStyle/>
          <a:p>
            <a:pPr algn="l"/>
            <a:r>
              <a:rPr lang="en-US"/>
              <a:t>Database Design - Normalisation</a:t>
            </a:r>
            <a:endParaRPr 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39F2-8372-4F81-AB67-D37D22890CDC}"/>
              </a:ext>
            </a:extLst>
          </p:cNvPr>
          <p:cNvSpPr>
            <a:spLocks noGrp="1"/>
          </p:cNvSpPr>
          <p:nvPr>
            <p:ph type="title"/>
          </p:nvPr>
        </p:nvSpPr>
        <p:spPr>
          <a:xfrm>
            <a:off x="1043608" y="277788"/>
            <a:ext cx="8065864" cy="685800"/>
          </a:xfrm>
        </p:spPr>
        <p:txBody>
          <a:bodyPr/>
          <a:lstStyle/>
          <a:p>
            <a:r>
              <a:rPr lang="en-GB" dirty="0"/>
              <a:t>Benefits of normalized relational database </a:t>
            </a:r>
          </a:p>
        </p:txBody>
      </p:sp>
      <p:sp>
        <p:nvSpPr>
          <p:cNvPr id="3" name="Content Placeholder 2">
            <a:extLst>
              <a:ext uri="{FF2B5EF4-FFF2-40B4-BE49-F238E27FC236}">
                <a16:creationId xmlns:a16="http://schemas.microsoft.com/office/drawing/2014/main" id="{7D2F2876-0E5E-440B-8A78-D2093A81012B}"/>
              </a:ext>
            </a:extLst>
          </p:cNvPr>
          <p:cNvSpPr>
            <a:spLocks noGrp="1"/>
          </p:cNvSpPr>
          <p:nvPr>
            <p:ph idx="1"/>
          </p:nvPr>
        </p:nvSpPr>
        <p:spPr>
          <a:xfrm>
            <a:off x="1187624" y="1689026"/>
            <a:ext cx="7566992" cy="3960440"/>
          </a:xfrm>
        </p:spPr>
        <p:txBody>
          <a:bodyPr/>
          <a:lstStyle/>
          <a:p>
            <a:r>
              <a:rPr lang="en-GB" sz="2800" dirty="0"/>
              <a:t>Elimination of redundant data storage.</a:t>
            </a:r>
          </a:p>
          <a:p>
            <a:r>
              <a:rPr lang="en-GB" sz="2800" dirty="0"/>
              <a:t>Close modelling of real world entities, processes, and their relationships.</a:t>
            </a:r>
          </a:p>
          <a:p>
            <a:r>
              <a:rPr lang="en-GB" sz="2800" dirty="0"/>
              <a:t>Structuring of data so that the model is flexible.</a:t>
            </a:r>
          </a:p>
          <a:p>
            <a:r>
              <a:rPr lang="en-GB" sz="2800" dirty="0"/>
              <a:t>Normalization ensures that you get the benefits relational databases offer. </a:t>
            </a:r>
          </a:p>
        </p:txBody>
      </p:sp>
      <p:sp>
        <p:nvSpPr>
          <p:cNvPr id="4" name="Footer Placeholder 3">
            <a:extLst>
              <a:ext uri="{FF2B5EF4-FFF2-40B4-BE49-F238E27FC236}">
                <a16:creationId xmlns:a16="http://schemas.microsoft.com/office/drawing/2014/main" id="{84590ACB-628F-4090-9DDD-5AE8C799BCEA}"/>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1676519493"/>
      </p:ext>
    </p:extLst>
  </p:cSld>
  <p:clrMapOvr>
    <a:masterClrMapping/>
  </p:clrMapOvr>
  <p:transition spd="slow">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E4F6-F8E4-4313-BCB7-9DDAB267DED5}"/>
              </a:ext>
            </a:extLst>
          </p:cNvPr>
          <p:cNvSpPr>
            <a:spLocks noGrp="1"/>
          </p:cNvSpPr>
          <p:nvPr>
            <p:ph type="title"/>
          </p:nvPr>
        </p:nvSpPr>
        <p:spPr/>
        <p:txBody>
          <a:bodyPr/>
          <a:lstStyle/>
          <a:p>
            <a:r>
              <a:rPr lang="en-GB" dirty="0"/>
              <a:t>Types of Normal Forms</a:t>
            </a:r>
          </a:p>
        </p:txBody>
      </p:sp>
      <p:pic>
        <p:nvPicPr>
          <p:cNvPr id="5" name="Content Placeholder 4">
            <a:extLst>
              <a:ext uri="{FF2B5EF4-FFF2-40B4-BE49-F238E27FC236}">
                <a16:creationId xmlns:a16="http://schemas.microsoft.com/office/drawing/2014/main" id="{37A38F8F-1D45-482E-8700-9A5FF9B3BC35}"/>
              </a:ext>
            </a:extLst>
          </p:cNvPr>
          <p:cNvPicPr>
            <a:picLocks noGrp="1" noChangeAspect="1"/>
          </p:cNvPicPr>
          <p:nvPr>
            <p:ph idx="1"/>
          </p:nvPr>
        </p:nvPicPr>
        <p:blipFill>
          <a:blip r:embed="rId2"/>
          <a:stretch>
            <a:fillRect/>
          </a:stretch>
        </p:blipFill>
        <p:spPr>
          <a:xfrm>
            <a:off x="1475656" y="1285854"/>
            <a:ext cx="6713866" cy="2990951"/>
          </a:xfrm>
          <a:prstGeom prst="rect">
            <a:avLst/>
          </a:prstGeom>
        </p:spPr>
      </p:pic>
      <p:sp>
        <p:nvSpPr>
          <p:cNvPr id="4" name="Footer Placeholder 3">
            <a:extLst>
              <a:ext uri="{FF2B5EF4-FFF2-40B4-BE49-F238E27FC236}">
                <a16:creationId xmlns:a16="http://schemas.microsoft.com/office/drawing/2014/main" id="{42890500-74AA-4AFF-A91E-D0DA3324C9D1}"/>
              </a:ext>
            </a:extLst>
          </p:cNvPr>
          <p:cNvSpPr>
            <a:spLocks noGrp="1"/>
          </p:cNvSpPr>
          <p:nvPr>
            <p:ph type="ftr" sz="quarter" idx="11"/>
          </p:nvPr>
        </p:nvSpPr>
        <p:spPr/>
        <p:txBody>
          <a:bodyPr/>
          <a:lstStyle/>
          <a:p>
            <a:pPr algn="l"/>
            <a:r>
              <a:rPr lang="en-US"/>
              <a:t>Database Design - Normalisation</a:t>
            </a:r>
            <a:endParaRPr lang="en-US" dirty="0"/>
          </a:p>
        </p:txBody>
      </p:sp>
      <p:sp>
        <p:nvSpPr>
          <p:cNvPr id="6" name="TextBox 5">
            <a:extLst>
              <a:ext uri="{FF2B5EF4-FFF2-40B4-BE49-F238E27FC236}">
                <a16:creationId xmlns:a16="http://schemas.microsoft.com/office/drawing/2014/main" id="{24674AB8-4AFC-4EDA-A1DE-24209A1BF1B1}"/>
              </a:ext>
            </a:extLst>
          </p:cNvPr>
          <p:cNvSpPr txBox="1"/>
          <p:nvPr/>
        </p:nvSpPr>
        <p:spPr>
          <a:xfrm>
            <a:off x="467544" y="4503003"/>
            <a:ext cx="8676456" cy="1446550"/>
          </a:xfrm>
          <a:prstGeom prst="rect">
            <a:avLst/>
          </a:prstGeom>
          <a:noFill/>
        </p:spPr>
        <p:txBody>
          <a:bodyPr wrap="square" rtlCol="0">
            <a:spAutoFit/>
          </a:bodyPr>
          <a:lstStyle/>
          <a:p>
            <a:pPr marL="342900" indent="-342900">
              <a:buFont typeface="Arial" panose="020B0604020202020204" pitchFamily="34" charset="0"/>
              <a:buChar char="•"/>
            </a:pPr>
            <a:r>
              <a:rPr lang="en-GB" dirty="0"/>
              <a:t>Each form has specific conditions.</a:t>
            </a:r>
          </a:p>
          <a:p>
            <a:pPr marL="342900" indent="-342900">
              <a:buFont typeface="Arial" panose="020B0604020202020204" pitchFamily="34" charset="0"/>
              <a:buChar char="•"/>
            </a:pPr>
            <a:r>
              <a:rPr lang="en-GB" dirty="0"/>
              <a:t>The higher of the normal form level the better Database states. </a:t>
            </a:r>
          </a:p>
          <a:p>
            <a:pPr marL="342900" indent="-342900">
              <a:buFont typeface="Arial" panose="020B0604020202020204" pitchFamily="34" charset="0"/>
              <a:buChar char="•"/>
            </a:pPr>
            <a:r>
              <a:rPr lang="en-GB" dirty="0"/>
              <a:t>Practically, not necessary the efficient of data Access.</a:t>
            </a:r>
          </a:p>
        </p:txBody>
      </p:sp>
    </p:spTree>
    <p:extLst>
      <p:ext uri="{BB962C8B-B14F-4D97-AF65-F5344CB8AC3E}">
        <p14:creationId xmlns:p14="http://schemas.microsoft.com/office/powerpoint/2010/main" val="1769074022"/>
      </p:ext>
    </p:extLst>
  </p:cSld>
  <p:clrMapOvr>
    <a:masterClrMapping/>
  </p:clrMapOvr>
  <p:transition spd="slow">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Management System </a:t>
            </a:r>
            <a:r>
              <a:rPr lang="en-US" sz="1400" dirty="0"/>
              <a:t>(DBMS)</a:t>
            </a:r>
          </a:p>
        </p:txBody>
      </p:sp>
      <p:sp>
        <p:nvSpPr>
          <p:cNvPr id="24" name="AutoShape 5"/>
          <p:cNvSpPr>
            <a:spLocks noChangeArrowheads="1"/>
          </p:cNvSpPr>
          <p:nvPr/>
        </p:nvSpPr>
        <p:spPr bwMode="auto">
          <a:xfrm>
            <a:off x="4438640" y="4462450"/>
            <a:ext cx="1295400" cy="990600"/>
          </a:xfrm>
          <a:prstGeom prst="can">
            <a:avLst>
              <a:gd name="adj" fmla="val 25000"/>
            </a:avLst>
          </a:prstGeom>
          <a:solidFill>
            <a:srgbClr val="DDDDDD"/>
          </a:solidFill>
          <a:ln w="9525">
            <a:solidFill>
              <a:srgbClr val="003366"/>
            </a:solidFill>
            <a:round/>
            <a:headEnd/>
            <a:tailEnd/>
          </a:ln>
        </p:spPr>
        <p:txBody>
          <a:bodyPr wrap="none" anchor="ctr"/>
          <a:lstStyle/>
          <a:p>
            <a:r>
              <a:rPr lang="en-GB" b="0">
                <a:solidFill>
                  <a:srgbClr val="003366"/>
                </a:solidFill>
              </a:rPr>
              <a:t>DATA</a:t>
            </a:r>
          </a:p>
          <a:p>
            <a:r>
              <a:rPr lang="en-GB" b="0">
                <a:solidFill>
                  <a:srgbClr val="003366"/>
                </a:solidFill>
              </a:rPr>
              <a:t>STORE</a:t>
            </a:r>
          </a:p>
        </p:txBody>
      </p:sp>
      <p:sp>
        <p:nvSpPr>
          <p:cNvPr id="25" name="AutoShape 6"/>
          <p:cNvSpPr>
            <a:spLocks noChangeArrowheads="1"/>
          </p:cNvSpPr>
          <p:nvPr/>
        </p:nvSpPr>
        <p:spPr bwMode="auto">
          <a:xfrm>
            <a:off x="2762240" y="3167050"/>
            <a:ext cx="4648200" cy="533400"/>
          </a:xfrm>
          <a:prstGeom prst="cube">
            <a:avLst>
              <a:gd name="adj" fmla="val 25000"/>
            </a:avLst>
          </a:prstGeom>
          <a:solidFill>
            <a:srgbClr val="003366"/>
          </a:solidFill>
          <a:ln w="9525">
            <a:solidFill>
              <a:schemeClr val="tx1"/>
            </a:solidFill>
            <a:miter lim="800000"/>
            <a:headEnd/>
            <a:tailEnd/>
          </a:ln>
        </p:spPr>
        <p:txBody>
          <a:bodyPr wrap="none" anchor="ctr"/>
          <a:lstStyle/>
          <a:p>
            <a:r>
              <a:rPr lang="en-GB" b="0">
                <a:solidFill>
                  <a:schemeClr val="bg1"/>
                </a:solidFill>
              </a:rPr>
              <a:t>Data</a:t>
            </a:r>
            <a:r>
              <a:rPr lang="en-US" b="0">
                <a:solidFill>
                  <a:schemeClr val="bg1"/>
                </a:solidFill>
              </a:rPr>
              <a:t>base</a:t>
            </a:r>
            <a:r>
              <a:rPr lang="en-GB" b="0">
                <a:solidFill>
                  <a:schemeClr val="bg1"/>
                </a:solidFill>
              </a:rPr>
              <a:t> Management System</a:t>
            </a:r>
          </a:p>
        </p:txBody>
      </p:sp>
      <p:sp>
        <p:nvSpPr>
          <p:cNvPr id="26" name="AutoShape 7"/>
          <p:cNvSpPr>
            <a:spLocks noChangeArrowheads="1"/>
          </p:cNvSpPr>
          <p:nvPr/>
        </p:nvSpPr>
        <p:spPr bwMode="auto">
          <a:xfrm>
            <a:off x="3143240" y="1643050"/>
            <a:ext cx="914400" cy="914400"/>
          </a:xfrm>
          <a:prstGeom prst="foldedCorner">
            <a:avLst>
              <a:gd name="adj" fmla="val 12500"/>
            </a:avLst>
          </a:prstGeom>
          <a:solidFill>
            <a:schemeClr val="bg1"/>
          </a:solidFill>
          <a:ln w="9525">
            <a:solidFill>
              <a:schemeClr val="tx1"/>
            </a:solidFill>
            <a:round/>
            <a:headEnd/>
            <a:tailEnd/>
          </a:ln>
        </p:spPr>
        <p:txBody>
          <a:bodyPr wrap="none" anchor="ctr"/>
          <a:lstStyle/>
          <a:p>
            <a:r>
              <a:rPr lang="en-US" sz="1600" b="0">
                <a:solidFill>
                  <a:srgbClr val="003366"/>
                </a:solidFill>
              </a:rPr>
              <a:t>R</a:t>
            </a:r>
            <a:r>
              <a:rPr lang="en-GB" sz="1600" b="0">
                <a:solidFill>
                  <a:srgbClr val="003366"/>
                </a:solidFill>
              </a:rPr>
              <a:t>eport</a:t>
            </a:r>
          </a:p>
        </p:txBody>
      </p:sp>
      <p:sp>
        <p:nvSpPr>
          <p:cNvPr id="27" name="AutoShape 8"/>
          <p:cNvSpPr>
            <a:spLocks noChangeArrowheads="1"/>
          </p:cNvSpPr>
          <p:nvPr/>
        </p:nvSpPr>
        <p:spPr bwMode="auto">
          <a:xfrm>
            <a:off x="4438640" y="1643050"/>
            <a:ext cx="1295400" cy="990600"/>
          </a:xfrm>
          <a:prstGeom prst="bevel">
            <a:avLst>
              <a:gd name="adj" fmla="val 12500"/>
            </a:avLst>
          </a:prstGeom>
          <a:solidFill>
            <a:srgbClr val="B2B2B2"/>
          </a:solidFill>
          <a:ln w="9525">
            <a:solidFill>
              <a:srgbClr val="003366"/>
            </a:solidFill>
            <a:miter lim="800000"/>
            <a:headEnd/>
            <a:tailEnd/>
          </a:ln>
        </p:spPr>
        <p:txBody>
          <a:bodyPr wrap="none" anchor="ctr"/>
          <a:lstStyle/>
          <a:p>
            <a:r>
              <a:rPr lang="en-GB" sz="1600" b="0" dirty="0">
                <a:solidFill>
                  <a:srgbClr val="003366"/>
                </a:solidFill>
              </a:rPr>
              <a:t>Application</a:t>
            </a:r>
          </a:p>
          <a:p>
            <a:r>
              <a:rPr lang="en-GB" sz="1600" b="0" dirty="0"/>
              <a:t>1</a:t>
            </a:r>
          </a:p>
        </p:txBody>
      </p:sp>
      <p:sp>
        <p:nvSpPr>
          <p:cNvPr id="28" name="AutoShape 9"/>
          <p:cNvSpPr>
            <a:spLocks noChangeArrowheads="1"/>
          </p:cNvSpPr>
          <p:nvPr/>
        </p:nvSpPr>
        <p:spPr bwMode="auto">
          <a:xfrm>
            <a:off x="5962640" y="1643050"/>
            <a:ext cx="1295400" cy="990600"/>
          </a:xfrm>
          <a:prstGeom prst="bevel">
            <a:avLst>
              <a:gd name="adj" fmla="val 12500"/>
            </a:avLst>
          </a:prstGeom>
          <a:solidFill>
            <a:srgbClr val="B2B2B2"/>
          </a:solidFill>
          <a:ln w="9525">
            <a:solidFill>
              <a:srgbClr val="003366"/>
            </a:solidFill>
            <a:miter lim="800000"/>
            <a:headEnd/>
            <a:tailEnd/>
          </a:ln>
        </p:spPr>
        <p:txBody>
          <a:bodyPr wrap="none" anchor="ctr"/>
          <a:lstStyle/>
          <a:p>
            <a:r>
              <a:rPr lang="en-GB" sz="1600" b="0">
                <a:solidFill>
                  <a:srgbClr val="003366"/>
                </a:solidFill>
              </a:rPr>
              <a:t>Application</a:t>
            </a:r>
          </a:p>
          <a:p>
            <a:r>
              <a:rPr lang="en-GB" sz="1600" b="0"/>
              <a:t>2</a:t>
            </a:r>
          </a:p>
        </p:txBody>
      </p:sp>
      <p:sp>
        <p:nvSpPr>
          <p:cNvPr id="29" name="Line 10"/>
          <p:cNvSpPr>
            <a:spLocks noChangeShapeType="1"/>
          </p:cNvSpPr>
          <p:nvPr/>
        </p:nvSpPr>
        <p:spPr bwMode="auto">
          <a:xfrm>
            <a:off x="5048240" y="3700450"/>
            <a:ext cx="0" cy="914400"/>
          </a:xfrm>
          <a:prstGeom prst="line">
            <a:avLst/>
          </a:prstGeom>
          <a:noFill/>
          <a:ln w="28575">
            <a:solidFill>
              <a:schemeClr val="tx1"/>
            </a:solidFill>
            <a:round/>
            <a:headEnd/>
            <a:tailEnd type="triangle" w="med" len="med"/>
          </a:ln>
        </p:spPr>
        <p:txBody>
          <a:bodyPr wrap="none" anchor="ctr"/>
          <a:lstStyle/>
          <a:p>
            <a:endParaRPr lang="en-GB"/>
          </a:p>
        </p:txBody>
      </p:sp>
      <p:sp>
        <p:nvSpPr>
          <p:cNvPr id="30" name="Line 11"/>
          <p:cNvSpPr>
            <a:spLocks noChangeShapeType="1"/>
          </p:cNvSpPr>
          <p:nvPr/>
        </p:nvSpPr>
        <p:spPr bwMode="auto">
          <a:xfrm flipH="1">
            <a:off x="5353040" y="3700450"/>
            <a:ext cx="1066800" cy="914400"/>
          </a:xfrm>
          <a:prstGeom prst="line">
            <a:avLst/>
          </a:prstGeom>
          <a:noFill/>
          <a:ln w="28575">
            <a:solidFill>
              <a:schemeClr val="tx1"/>
            </a:solidFill>
            <a:round/>
            <a:headEnd/>
            <a:tailEnd type="triangle" w="med" len="med"/>
          </a:ln>
        </p:spPr>
        <p:txBody>
          <a:bodyPr wrap="none" anchor="ctr"/>
          <a:lstStyle/>
          <a:p>
            <a:endParaRPr lang="en-GB"/>
          </a:p>
        </p:txBody>
      </p:sp>
      <p:sp>
        <p:nvSpPr>
          <p:cNvPr id="31" name="Line 12"/>
          <p:cNvSpPr>
            <a:spLocks noChangeShapeType="1"/>
          </p:cNvSpPr>
          <p:nvPr/>
        </p:nvSpPr>
        <p:spPr bwMode="auto">
          <a:xfrm>
            <a:off x="3829040" y="3700450"/>
            <a:ext cx="990600" cy="914400"/>
          </a:xfrm>
          <a:prstGeom prst="line">
            <a:avLst/>
          </a:prstGeom>
          <a:noFill/>
          <a:ln w="28575">
            <a:solidFill>
              <a:schemeClr val="tx1"/>
            </a:solidFill>
            <a:round/>
            <a:headEnd/>
            <a:tailEnd type="triangle" w="med" len="med"/>
          </a:ln>
        </p:spPr>
        <p:txBody>
          <a:bodyPr wrap="none" anchor="ctr"/>
          <a:lstStyle/>
          <a:p>
            <a:endParaRPr lang="en-GB"/>
          </a:p>
        </p:txBody>
      </p:sp>
      <p:sp>
        <p:nvSpPr>
          <p:cNvPr id="32" name="Line 13"/>
          <p:cNvSpPr>
            <a:spLocks noChangeShapeType="1"/>
          </p:cNvSpPr>
          <p:nvPr/>
        </p:nvSpPr>
        <p:spPr bwMode="auto">
          <a:xfrm flipV="1">
            <a:off x="3600440" y="2252650"/>
            <a:ext cx="0" cy="990600"/>
          </a:xfrm>
          <a:prstGeom prst="line">
            <a:avLst/>
          </a:prstGeom>
          <a:noFill/>
          <a:ln w="28575">
            <a:solidFill>
              <a:schemeClr val="tx1"/>
            </a:solidFill>
            <a:round/>
            <a:headEnd/>
            <a:tailEnd type="triangle" w="med" len="med"/>
          </a:ln>
        </p:spPr>
        <p:txBody>
          <a:bodyPr wrap="none" anchor="ctr"/>
          <a:lstStyle/>
          <a:p>
            <a:endParaRPr lang="en-GB"/>
          </a:p>
        </p:txBody>
      </p:sp>
      <p:sp>
        <p:nvSpPr>
          <p:cNvPr id="33" name="Line 14"/>
          <p:cNvSpPr>
            <a:spLocks noChangeShapeType="1"/>
          </p:cNvSpPr>
          <p:nvPr/>
        </p:nvSpPr>
        <p:spPr bwMode="auto">
          <a:xfrm flipV="1">
            <a:off x="5048240" y="2328850"/>
            <a:ext cx="0" cy="914400"/>
          </a:xfrm>
          <a:prstGeom prst="line">
            <a:avLst/>
          </a:prstGeom>
          <a:noFill/>
          <a:ln w="28575">
            <a:solidFill>
              <a:schemeClr val="tx1"/>
            </a:solidFill>
            <a:round/>
            <a:headEnd/>
            <a:tailEnd type="triangle" w="med" len="med"/>
          </a:ln>
        </p:spPr>
        <p:txBody>
          <a:bodyPr wrap="none" anchor="ctr"/>
          <a:lstStyle/>
          <a:p>
            <a:endParaRPr lang="en-GB"/>
          </a:p>
        </p:txBody>
      </p:sp>
      <p:sp>
        <p:nvSpPr>
          <p:cNvPr id="34" name="Line 15"/>
          <p:cNvSpPr>
            <a:spLocks noChangeShapeType="1"/>
          </p:cNvSpPr>
          <p:nvPr/>
        </p:nvSpPr>
        <p:spPr bwMode="auto">
          <a:xfrm flipV="1">
            <a:off x="6572240" y="2328850"/>
            <a:ext cx="0" cy="914400"/>
          </a:xfrm>
          <a:prstGeom prst="line">
            <a:avLst/>
          </a:prstGeom>
          <a:noFill/>
          <a:ln w="28575">
            <a:solidFill>
              <a:schemeClr val="tx1"/>
            </a:solidFill>
            <a:round/>
            <a:headEnd/>
            <a:tailEnd type="triangle" w="med" len="med"/>
          </a:ln>
        </p:spPr>
        <p:txBody>
          <a:bodyPr wrap="none" anchor="ctr"/>
          <a:lstStyle/>
          <a:p>
            <a:endParaRPr lang="en-GB"/>
          </a:p>
        </p:txBody>
      </p:sp>
      <p:sp>
        <p:nvSpPr>
          <p:cNvPr id="35" name="AutoShape 17"/>
          <p:cNvSpPr>
            <a:spLocks noChangeArrowheads="1"/>
          </p:cNvSpPr>
          <p:nvPr/>
        </p:nvSpPr>
        <p:spPr bwMode="auto">
          <a:xfrm>
            <a:off x="2435215" y="3014650"/>
            <a:ext cx="5562600" cy="2743200"/>
          </a:xfrm>
          <a:prstGeom prst="roundRect">
            <a:avLst>
              <a:gd name="adj" fmla="val 16667"/>
            </a:avLst>
          </a:prstGeom>
          <a:noFill/>
          <a:ln w="9525" cap="rnd">
            <a:solidFill>
              <a:srgbClr val="003366"/>
            </a:solidFill>
            <a:prstDash val="sysDot"/>
            <a:round/>
            <a:headEnd/>
            <a:tailEnd/>
          </a:ln>
        </p:spPr>
        <p:txBody>
          <a:bodyPr wrap="none" anchor="ctr"/>
          <a:lstStyle/>
          <a:p>
            <a:endParaRPr lang="en-US"/>
          </a:p>
        </p:txBody>
      </p:sp>
      <p:sp>
        <p:nvSpPr>
          <p:cNvPr id="36" name="Text Box 18"/>
          <p:cNvSpPr txBox="1">
            <a:spLocks noChangeArrowheads="1"/>
          </p:cNvSpPr>
          <p:nvPr/>
        </p:nvSpPr>
        <p:spPr bwMode="auto">
          <a:xfrm>
            <a:off x="7475527" y="3802843"/>
            <a:ext cx="1349375" cy="1319213"/>
          </a:xfrm>
          <a:prstGeom prst="rect">
            <a:avLst/>
          </a:prstGeom>
          <a:noFill/>
          <a:ln w="9525">
            <a:noFill/>
            <a:miter lim="800000"/>
            <a:headEnd/>
            <a:tailEnd/>
          </a:ln>
        </p:spPr>
        <p:txBody>
          <a:bodyPr>
            <a:spAutoFit/>
          </a:bodyPr>
          <a:lstStyle/>
          <a:p>
            <a:pPr algn="l">
              <a:spcBef>
                <a:spcPct val="50000"/>
              </a:spcBef>
            </a:pPr>
            <a:r>
              <a:rPr lang="en-GB" sz="2000" dirty="0">
                <a:solidFill>
                  <a:srgbClr val="A80000"/>
                </a:solidFill>
              </a:rPr>
              <a:t>Control</a:t>
            </a:r>
          </a:p>
          <a:p>
            <a:pPr algn="l">
              <a:spcBef>
                <a:spcPct val="50000"/>
              </a:spcBef>
            </a:pPr>
            <a:r>
              <a:rPr lang="en-GB" sz="2000" dirty="0">
                <a:solidFill>
                  <a:srgbClr val="A80000"/>
                </a:solidFill>
              </a:rPr>
              <a:t>Security</a:t>
            </a:r>
          </a:p>
          <a:p>
            <a:pPr algn="l">
              <a:spcBef>
                <a:spcPct val="50000"/>
              </a:spcBef>
            </a:pPr>
            <a:r>
              <a:rPr lang="en-GB" sz="2000" dirty="0">
                <a:solidFill>
                  <a:srgbClr val="A80000"/>
                </a:solidFill>
              </a:rPr>
              <a:t>Integrity</a:t>
            </a:r>
          </a:p>
        </p:txBody>
      </p:sp>
      <p:grpSp>
        <p:nvGrpSpPr>
          <p:cNvPr id="37" name="Group 25"/>
          <p:cNvGrpSpPr>
            <a:grpSpLocks/>
          </p:cNvGrpSpPr>
          <p:nvPr/>
        </p:nvGrpSpPr>
        <p:grpSpPr bwMode="auto">
          <a:xfrm>
            <a:off x="835015" y="2786050"/>
            <a:ext cx="1752600" cy="1196975"/>
            <a:chOff x="576" y="2016"/>
            <a:chExt cx="1104" cy="754"/>
          </a:xfrm>
        </p:grpSpPr>
        <p:sp>
          <p:nvSpPr>
            <p:cNvPr id="38" name="Text Box 20"/>
            <p:cNvSpPr txBox="1">
              <a:spLocks noChangeArrowheads="1"/>
            </p:cNvSpPr>
            <p:nvPr/>
          </p:nvSpPr>
          <p:spPr bwMode="auto">
            <a:xfrm>
              <a:off x="576" y="2016"/>
              <a:ext cx="792" cy="754"/>
            </a:xfrm>
            <a:prstGeom prst="rect">
              <a:avLst/>
            </a:prstGeom>
            <a:noFill/>
            <a:ln w="9525">
              <a:noFill/>
              <a:miter lim="800000"/>
              <a:headEnd/>
              <a:tailEnd/>
            </a:ln>
          </p:spPr>
          <p:txBody>
            <a:bodyPr wrap="none">
              <a:spAutoFit/>
            </a:bodyPr>
            <a:lstStyle/>
            <a:p>
              <a:pPr algn="l">
                <a:buFontTx/>
                <a:buChar char="•"/>
              </a:pPr>
              <a:r>
                <a:rPr lang="en-US" sz="1800">
                  <a:solidFill>
                    <a:srgbClr val="003366"/>
                  </a:solidFill>
                </a:rPr>
                <a:t>Enquiry </a:t>
              </a:r>
            </a:p>
            <a:p>
              <a:pPr algn="l">
                <a:buFontTx/>
                <a:buChar char="•"/>
              </a:pPr>
              <a:r>
                <a:rPr lang="en-US" sz="1800">
                  <a:solidFill>
                    <a:srgbClr val="003366"/>
                  </a:solidFill>
                </a:rPr>
                <a:t>Retrieve</a:t>
              </a:r>
            </a:p>
            <a:p>
              <a:pPr algn="l">
                <a:buFontTx/>
                <a:buChar char="•"/>
              </a:pPr>
              <a:r>
                <a:rPr lang="en-US" sz="1800">
                  <a:solidFill>
                    <a:srgbClr val="003366"/>
                  </a:solidFill>
                </a:rPr>
                <a:t>Update</a:t>
              </a:r>
            </a:p>
            <a:p>
              <a:pPr algn="l">
                <a:buFontTx/>
                <a:buChar char="•"/>
              </a:pPr>
              <a:r>
                <a:rPr lang="en-US" sz="1800">
                  <a:solidFill>
                    <a:srgbClr val="003366"/>
                  </a:solidFill>
                </a:rPr>
                <a:t>Delete</a:t>
              </a:r>
              <a:endParaRPr lang="en-GB" sz="1800">
                <a:solidFill>
                  <a:srgbClr val="003366"/>
                </a:solidFill>
              </a:endParaRPr>
            </a:p>
          </p:txBody>
        </p:sp>
        <p:sp>
          <p:nvSpPr>
            <p:cNvPr id="39" name="Line 23"/>
            <p:cNvSpPr>
              <a:spLocks noChangeShapeType="1"/>
            </p:cNvSpPr>
            <p:nvPr/>
          </p:nvSpPr>
          <p:spPr bwMode="auto">
            <a:xfrm flipH="1">
              <a:off x="1344" y="2400"/>
              <a:ext cx="336" cy="0"/>
            </a:xfrm>
            <a:prstGeom prst="line">
              <a:avLst/>
            </a:prstGeom>
            <a:noFill/>
            <a:ln w="57150">
              <a:solidFill>
                <a:srgbClr val="003366"/>
              </a:solidFill>
              <a:round/>
              <a:headEnd/>
              <a:tailEnd/>
            </a:ln>
          </p:spPr>
          <p:txBody>
            <a:bodyPr wrap="none" anchor="ctr"/>
            <a:lstStyle/>
            <a:p>
              <a:endParaRPr lang="en-GB"/>
            </a:p>
          </p:txBody>
        </p:sp>
        <p:sp>
          <p:nvSpPr>
            <p:cNvPr id="40" name="Line 24"/>
            <p:cNvSpPr>
              <a:spLocks noChangeShapeType="1"/>
            </p:cNvSpPr>
            <p:nvPr/>
          </p:nvSpPr>
          <p:spPr bwMode="auto">
            <a:xfrm>
              <a:off x="1344" y="2064"/>
              <a:ext cx="0" cy="672"/>
            </a:xfrm>
            <a:prstGeom prst="line">
              <a:avLst/>
            </a:prstGeom>
            <a:noFill/>
            <a:ln w="57150">
              <a:solidFill>
                <a:srgbClr val="003366"/>
              </a:solidFill>
              <a:round/>
              <a:headEnd/>
              <a:tailEnd/>
            </a:ln>
          </p:spPr>
          <p:txBody>
            <a:bodyPr wrap="none" anchor="ctr"/>
            <a:lstStyle/>
            <a:p>
              <a:endParaRPr lang="en-GB"/>
            </a:p>
          </p:txBody>
        </p:sp>
      </p:grpSp>
      <p:sp>
        <p:nvSpPr>
          <p:cNvPr id="41" name="Text Box 4"/>
          <p:cNvSpPr txBox="1">
            <a:spLocks noChangeArrowheads="1"/>
          </p:cNvSpPr>
          <p:nvPr/>
        </p:nvSpPr>
        <p:spPr bwMode="auto">
          <a:xfrm>
            <a:off x="1214414" y="5929330"/>
            <a:ext cx="7315200" cy="368300"/>
          </a:xfrm>
          <a:prstGeom prst="rect">
            <a:avLst/>
          </a:prstGeom>
          <a:noFill/>
          <a:ln w="9525">
            <a:noFill/>
            <a:miter lim="800000"/>
            <a:headEnd/>
            <a:tailEnd/>
          </a:ln>
          <a:effectLst/>
        </p:spPr>
        <p:txBody>
          <a:bodyPr>
            <a:spAutoFit/>
          </a:bodyPr>
          <a:lstStyle/>
          <a:p>
            <a:pPr algn="l">
              <a:lnSpc>
                <a:spcPct val="90000"/>
              </a:lnSpc>
              <a:spcBef>
                <a:spcPct val="20000"/>
              </a:spcBef>
              <a:buClr>
                <a:srgbClr val="CC0000"/>
              </a:buClr>
            </a:pPr>
            <a:r>
              <a:rPr lang="en-US" sz="2000" dirty="0">
                <a:solidFill>
                  <a:srgbClr val="003366"/>
                </a:solidFill>
                <a:effectLst>
                  <a:outerShdw blurRad="38100" dist="38100" dir="2700000" algn="tl">
                    <a:srgbClr val="C0C0C0"/>
                  </a:outerShdw>
                </a:effectLst>
                <a:cs typeface="Arial" pitchFamily="34" charset="0"/>
              </a:rPr>
              <a:t>Data is controlled by a Database Management System</a:t>
            </a:r>
            <a:endParaRPr lang="en-US" sz="2000" b="0" dirty="0">
              <a:solidFill>
                <a:srgbClr val="5F5F5F"/>
              </a:solidFill>
              <a:cs typeface="Arial" pitchFamily="34" charset="0"/>
            </a:endParaRPr>
          </a:p>
        </p:txBody>
      </p:sp>
      <p:sp>
        <p:nvSpPr>
          <p:cNvPr id="3" name="Footer Placeholder 2">
            <a:extLst>
              <a:ext uri="{FF2B5EF4-FFF2-40B4-BE49-F238E27FC236}">
                <a16:creationId xmlns:a16="http://schemas.microsoft.com/office/drawing/2014/main" id="{7EF7D82D-B651-414E-A8D6-70D7D257AA18}"/>
              </a:ext>
            </a:extLst>
          </p:cNvPr>
          <p:cNvSpPr>
            <a:spLocks noGrp="1"/>
          </p:cNvSpPr>
          <p:nvPr>
            <p:ph type="ftr" sz="quarter" idx="11"/>
          </p:nvPr>
        </p:nvSpPr>
        <p:spPr/>
        <p:txBody>
          <a:bodyPr/>
          <a:lstStyle/>
          <a:p>
            <a:pPr algn="l"/>
            <a:r>
              <a:rPr lang="en-GB" dirty="0"/>
              <a:t>Data Modelling, Management &amp; Governance</a:t>
            </a:r>
            <a:endParaRPr lang="en-US" dirty="0"/>
          </a:p>
        </p:txBody>
      </p:sp>
    </p:spTree>
    <p:extLst>
      <p:ext uri="{BB962C8B-B14F-4D97-AF65-F5344CB8AC3E}">
        <p14:creationId xmlns:p14="http://schemas.microsoft.com/office/powerpoint/2010/main" val="353823923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3E47A-ABBB-4A68-9188-89AAE3059EA2}"/>
              </a:ext>
            </a:extLst>
          </p:cNvPr>
          <p:cNvSpPr>
            <a:spLocks noGrp="1"/>
          </p:cNvSpPr>
          <p:nvPr>
            <p:ph type="title"/>
          </p:nvPr>
        </p:nvSpPr>
        <p:spPr/>
        <p:txBody>
          <a:bodyPr/>
          <a:lstStyle/>
          <a:p>
            <a:r>
              <a:rPr lang="en-GB" dirty="0"/>
              <a:t>Even more Normal forms</a:t>
            </a:r>
          </a:p>
        </p:txBody>
      </p:sp>
      <p:sp>
        <p:nvSpPr>
          <p:cNvPr id="3" name="Footer Placeholder 2">
            <a:extLst>
              <a:ext uri="{FF2B5EF4-FFF2-40B4-BE49-F238E27FC236}">
                <a16:creationId xmlns:a16="http://schemas.microsoft.com/office/drawing/2014/main" id="{3AEADDC7-3FFF-4464-A088-86681A0CD3FA}"/>
              </a:ext>
            </a:extLst>
          </p:cNvPr>
          <p:cNvSpPr>
            <a:spLocks noGrp="1"/>
          </p:cNvSpPr>
          <p:nvPr>
            <p:ph type="ftr" sz="quarter" idx="11"/>
          </p:nvPr>
        </p:nvSpPr>
        <p:spPr/>
        <p:txBody>
          <a:bodyPr/>
          <a:lstStyle/>
          <a:p>
            <a:pPr algn="l"/>
            <a:r>
              <a:rPr lang="en-US"/>
              <a:t>Database Design - Normalisation</a:t>
            </a:r>
            <a:endParaRPr lang="en-US" dirty="0"/>
          </a:p>
        </p:txBody>
      </p:sp>
      <p:pic>
        <p:nvPicPr>
          <p:cNvPr id="5" name="Picture 4">
            <a:extLst>
              <a:ext uri="{FF2B5EF4-FFF2-40B4-BE49-F238E27FC236}">
                <a16:creationId xmlns:a16="http://schemas.microsoft.com/office/drawing/2014/main" id="{B95D8CE9-4CB8-4877-AD86-A271C84EC946}"/>
              </a:ext>
            </a:extLst>
          </p:cNvPr>
          <p:cNvPicPr>
            <a:picLocks noChangeAspect="1"/>
          </p:cNvPicPr>
          <p:nvPr/>
        </p:nvPicPr>
        <p:blipFill>
          <a:blip r:embed="rId2"/>
          <a:stretch>
            <a:fillRect/>
          </a:stretch>
        </p:blipFill>
        <p:spPr>
          <a:xfrm>
            <a:off x="1187624" y="1455486"/>
            <a:ext cx="7580052" cy="4488709"/>
          </a:xfrm>
          <a:prstGeom prst="rect">
            <a:avLst/>
          </a:prstGeom>
        </p:spPr>
      </p:pic>
      <p:sp>
        <p:nvSpPr>
          <p:cNvPr id="7" name="TextBox 6">
            <a:extLst>
              <a:ext uri="{FF2B5EF4-FFF2-40B4-BE49-F238E27FC236}">
                <a16:creationId xmlns:a16="http://schemas.microsoft.com/office/drawing/2014/main" id="{42CA4163-CF92-4A77-8AD6-3FA66036E121}"/>
              </a:ext>
            </a:extLst>
          </p:cNvPr>
          <p:cNvSpPr txBox="1"/>
          <p:nvPr/>
        </p:nvSpPr>
        <p:spPr>
          <a:xfrm>
            <a:off x="1403648" y="6047710"/>
            <a:ext cx="5040560" cy="523220"/>
          </a:xfrm>
          <a:prstGeom prst="rect">
            <a:avLst/>
          </a:prstGeom>
          <a:noFill/>
        </p:spPr>
        <p:txBody>
          <a:bodyPr wrap="square">
            <a:spAutoFit/>
          </a:bodyPr>
          <a:lstStyle/>
          <a:p>
            <a:r>
              <a:rPr lang="en-GB" sz="1400" b="0" dirty="0">
                <a:hlinkClick r:id="rId3"/>
              </a:rPr>
              <a:t>https://www.wikiwand.com/en/Database_normalization</a:t>
            </a:r>
            <a:endParaRPr lang="en-GB" sz="1400" b="0" dirty="0"/>
          </a:p>
          <a:p>
            <a:endParaRPr lang="en-GB" sz="1400" b="0" dirty="0"/>
          </a:p>
        </p:txBody>
      </p:sp>
    </p:spTree>
    <p:extLst>
      <p:ext uri="{BB962C8B-B14F-4D97-AF65-F5344CB8AC3E}">
        <p14:creationId xmlns:p14="http://schemas.microsoft.com/office/powerpoint/2010/main" val="2948909301"/>
      </p:ext>
    </p:extLst>
  </p:cSld>
  <p:clrMapOvr>
    <a:masterClrMapping/>
  </p:clrMapOvr>
  <p:transition spd="slow">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B60A2-75CC-4D16-AAD2-88D92517817A}"/>
              </a:ext>
            </a:extLst>
          </p:cNvPr>
          <p:cNvSpPr>
            <a:spLocks noGrp="1"/>
          </p:cNvSpPr>
          <p:nvPr>
            <p:ph type="title"/>
          </p:nvPr>
        </p:nvSpPr>
        <p:spPr/>
        <p:txBody>
          <a:bodyPr/>
          <a:lstStyle/>
          <a:p>
            <a:r>
              <a:rPr lang="en-GB" dirty="0"/>
              <a:t>Different Normal Forms</a:t>
            </a:r>
          </a:p>
        </p:txBody>
      </p:sp>
      <p:sp>
        <p:nvSpPr>
          <p:cNvPr id="3" name="Footer Placeholder 2">
            <a:extLst>
              <a:ext uri="{FF2B5EF4-FFF2-40B4-BE49-F238E27FC236}">
                <a16:creationId xmlns:a16="http://schemas.microsoft.com/office/drawing/2014/main" id="{85ECF4E9-013A-4E45-A167-6650BD933E88}"/>
              </a:ext>
            </a:extLst>
          </p:cNvPr>
          <p:cNvSpPr>
            <a:spLocks noGrp="1"/>
          </p:cNvSpPr>
          <p:nvPr>
            <p:ph type="ftr" sz="quarter" idx="11"/>
          </p:nvPr>
        </p:nvSpPr>
        <p:spPr/>
        <p:txBody>
          <a:bodyPr/>
          <a:lstStyle/>
          <a:p>
            <a:pPr algn="l"/>
            <a:r>
              <a:rPr lang="en-US"/>
              <a:t>Database Design - Normalisation</a:t>
            </a:r>
            <a:endParaRPr lang="en-US" dirty="0"/>
          </a:p>
        </p:txBody>
      </p:sp>
      <p:sp>
        <p:nvSpPr>
          <p:cNvPr id="5" name="TextBox 4">
            <a:extLst>
              <a:ext uri="{FF2B5EF4-FFF2-40B4-BE49-F238E27FC236}">
                <a16:creationId xmlns:a16="http://schemas.microsoft.com/office/drawing/2014/main" id="{9862FF9E-C983-4670-8A2F-EFF7949DC428}"/>
              </a:ext>
            </a:extLst>
          </p:cNvPr>
          <p:cNvSpPr txBox="1"/>
          <p:nvPr/>
        </p:nvSpPr>
        <p:spPr>
          <a:xfrm>
            <a:off x="641792" y="1628800"/>
            <a:ext cx="4577080" cy="430887"/>
          </a:xfrm>
          <a:prstGeom prst="rect">
            <a:avLst/>
          </a:prstGeom>
          <a:noFill/>
        </p:spPr>
        <p:txBody>
          <a:bodyPr wrap="square">
            <a:spAutoFit/>
          </a:bodyPr>
          <a:lstStyle/>
          <a:p>
            <a:r>
              <a:rPr lang="en-GB" dirty="0"/>
              <a:t>Unnormalized form (UNF)</a:t>
            </a:r>
          </a:p>
        </p:txBody>
      </p:sp>
      <p:sp>
        <p:nvSpPr>
          <p:cNvPr id="7" name="TextBox 6">
            <a:extLst>
              <a:ext uri="{FF2B5EF4-FFF2-40B4-BE49-F238E27FC236}">
                <a16:creationId xmlns:a16="http://schemas.microsoft.com/office/drawing/2014/main" id="{2EB1A7AC-BC99-4D04-AB65-9D131587D8C3}"/>
              </a:ext>
            </a:extLst>
          </p:cNvPr>
          <p:cNvSpPr txBox="1"/>
          <p:nvPr/>
        </p:nvSpPr>
        <p:spPr>
          <a:xfrm>
            <a:off x="625520" y="2132856"/>
            <a:ext cx="8344688" cy="2246769"/>
          </a:xfrm>
          <a:prstGeom prst="rect">
            <a:avLst/>
          </a:prstGeom>
          <a:noFill/>
        </p:spPr>
        <p:txBody>
          <a:bodyPr wrap="square">
            <a:spAutoFit/>
          </a:bodyPr>
          <a:lstStyle/>
          <a:p>
            <a:r>
              <a:rPr lang="en-GB" sz="2000" b="0" dirty="0">
                <a:solidFill>
                  <a:srgbClr val="003366"/>
                </a:solidFill>
                <a:latin typeface="Lora" pitchFamily="2" charset="0"/>
              </a:rPr>
              <a:t>Is also called </a:t>
            </a:r>
            <a:r>
              <a:rPr lang="en-GB" sz="2000" dirty="0">
                <a:solidFill>
                  <a:srgbClr val="003366"/>
                </a:solidFill>
                <a:latin typeface="Lora" pitchFamily="2" charset="0"/>
              </a:rPr>
              <a:t>An unnormalized relation </a:t>
            </a:r>
            <a:r>
              <a:rPr lang="en-GB" sz="2000" b="0" dirty="0">
                <a:solidFill>
                  <a:srgbClr val="003366"/>
                </a:solidFill>
                <a:latin typeface="Lora" pitchFamily="2" charset="0"/>
              </a:rPr>
              <a:t>or </a:t>
            </a:r>
            <a:r>
              <a:rPr lang="en-GB" sz="2000" dirty="0">
                <a:solidFill>
                  <a:srgbClr val="003366"/>
                </a:solidFill>
                <a:latin typeface="Lora" pitchFamily="2" charset="0"/>
              </a:rPr>
              <a:t>non first normal form </a:t>
            </a:r>
            <a:r>
              <a:rPr lang="en-GB" sz="2000" b="0" dirty="0">
                <a:solidFill>
                  <a:srgbClr val="003366"/>
                </a:solidFill>
                <a:latin typeface="Lora" pitchFamily="2" charset="0"/>
              </a:rPr>
              <a:t>(N1NF). It has the following characteristics:</a:t>
            </a:r>
          </a:p>
          <a:p>
            <a:pPr marL="342900" indent="-342900">
              <a:buFont typeface="Arial" panose="020B0604020202020204" pitchFamily="34" charset="0"/>
              <a:buChar char="•"/>
            </a:pPr>
            <a:r>
              <a:rPr lang="en-GB" sz="2000" b="0" dirty="0">
                <a:solidFill>
                  <a:srgbClr val="C00000"/>
                </a:solidFill>
                <a:latin typeface="Lora" pitchFamily="2" charset="0"/>
              </a:rPr>
              <a:t>It only has a primary key.</a:t>
            </a:r>
          </a:p>
          <a:p>
            <a:pPr marL="342900" indent="-342900">
              <a:buFont typeface="Arial" panose="020B0604020202020204" pitchFamily="34" charset="0"/>
              <a:buChar char="•"/>
            </a:pPr>
            <a:r>
              <a:rPr lang="en-GB" sz="2000" b="0" dirty="0">
                <a:latin typeface="Lora" pitchFamily="2" charset="0"/>
              </a:rPr>
              <a:t>It does not meet any of the conditions of database normalization defined by the relational model. </a:t>
            </a:r>
          </a:p>
          <a:p>
            <a:pPr marL="342900" indent="-342900">
              <a:buFont typeface="Arial" panose="020B0604020202020204" pitchFamily="34" charset="0"/>
              <a:buChar char="•"/>
            </a:pPr>
            <a:r>
              <a:rPr lang="en-GB" sz="2000" b="0" dirty="0">
                <a:latin typeface="Lora" pitchFamily="2" charset="0"/>
              </a:rPr>
              <a:t>Database systems which support unnormalized data are sometimes called non-relational or NoSQL databases. </a:t>
            </a:r>
          </a:p>
        </p:txBody>
      </p:sp>
      <p:sp>
        <p:nvSpPr>
          <p:cNvPr id="9" name="TextBox 8">
            <a:extLst>
              <a:ext uri="{FF2B5EF4-FFF2-40B4-BE49-F238E27FC236}">
                <a16:creationId xmlns:a16="http://schemas.microsoft.com/office/drawing/2014/main" id="{7446748B-7907-4AB4-9657-4B6CCEEEDD9E}"/>
              </a:ext>
            </a:extLst>
          </p:cNvPr>
          <p:cNvSpPr txBox="1"/>
          <p:nvPr/>
        </p:nvSpPr>
        <p:spPr>
          <a:xfrm>
            <a:off x="641792" y="4379625"/>
            <a:ext cx="4577080" cy="430887"/>
          </a:xfrm>
          <a:prstGeom prst="rect">
            <a:avLst/>
          </a:prstGeom>
          <a:noFill/>
        </p:spPr>
        <p:txBody>
          <a:bodyPr wrap="square">
            <a:spAutoFit/>
          </a:bodyPr>
          <a:lstStyle/>
          <a:p>
            <a:r>
              <a:rPr lang="en-GB" dirty="0"/>
              <a:t>First Normal Form (1NF)</a:t>
            </a:r>
          </a:p>
        </p:txBody>
      </p:sp>
      <p:sp>
        <p:nvSpPr>
          <p:cNvPr id="13" name="TextBox 12">
            <a:extLst>
              <a:ext uri="{FF2B5EF4-FFF2-40B4-BE49-F238E27FC236}">
                <a16:creationId xmlns:a16="http://schemas.microsoft.com/office/drawing/2014/main" id="{DC180E23-8CB2-42F3-9D0A-7BD381E8CB9C}"/>
              </a:ext>
            </a:extLst>
          </p:cNvPr>
          <p:cNvSpPr txBox="1"/>
          <p:nvPr/>
        </p:nvSpPr>
        <p:spPr>
          <a:xfrm>
            <a:off x="641792" y="4906813"/>
            <a:ext cx="8178680" cy="1077218"/>
          </a:xfrm>
          <a:prstGeom prst="rect">
            <a:avLst/>
          </a:prstGeom>
          <a:noFill/>
        </p:spPr>
        <p:txBody>
          <a:bodyPr wrap="square">
            <a:spAutoFit/>
          </a:bodyPr>
          <a:lstStyle/>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r>
              <a:rPr kumimoji="0" lang="en-GB" sz="2000" b="0" i="0" u="none" strike="noStrike" kern="0" cap="none" spc="0" normalizeH="0" baseline="0" noProof="0" dirty="0">
                <a:ln>
                  <a:noFill/>
                </a:ln>
                <a:solidFill>
                  <a:srgbClr val="003366"/>
                </a:solidFill>
                <a:effectLst/>
                <a:uLnTx/>
                <a:uFillTx/>
                <a:latin typeface="Lora" pitchFamily="2" charset="0"/>
                <a:ea typeface="MS PGothic" charset="0"/>
              </a:rPr>
              <a:t>A relation will be 1NF if it contains an </a:t>
            </a:r>
            <a:r>
              <a:rPr kumimoji="0" lang="en-GB" sz="2000" b="1" i="0" u="none" strike="noStrike" kern="0" cap="none" spc="0" normalizeH="0" baseline="0" noProof="0" dirty="0">
                <a:ln>
                  <a:noFill/>
                </a:ln>
                <a:solidFill>
                  <a:srgbClr val="003366"/>
                </a:solidFill>
                <a:effectLst/>
                <a:uLnTx/>
                <a:uFillTx/>
                <a:latin typeface="Lora" pitchFamily="2" charset="0"/>
                <a:ea typeface="MS PGothic" charset="0"/>
              </a:rPr>
              <a:t>atomic value</a:t>
            </a:r>
            <a:r>
              <a:rPr kumimoji="0" lang="en-GB" sz="2000" b="0" i="0" u="none" strike="noStrike" kern="0" cap="none" spc="0" normalizeH="0" baseline="0" noProof="0" dirty="0">
                <a:ln>
                  <a:noFill/>
                </a:ln>
                <a:solidFill>
                  <a:srgbClr val="003366"/>
                </a:solidFill>
                <a:effectLst/>
                <a:uLnTx/>
                <a:uFillTx/>
                <a:latin typeface="Lora" pitchFamily="2" charset="0"/>
                <a:ea typeface="MS PGothic" charset="0"/>
              </a:rPr>
              <a:t>.</a:t>
            </a: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r>
              <a:rPr kumimoji="0" lang="en-GB" sz="2000" b="0" i="0" u="none" strike="noStrike" kern="0" cap="none" spc="0" normalizeH="0" baseline="0" noProof="0" dirty="0">
                <a:ln>
                  <a:noFill/>
                </a:ln>
                <a:solidFill>
                  <a:srgbClr val="003366"/>
                </a:solidFill>
                <a:effectLst/>
                <a:uLnTx/>
                <a:uFillTx/>
                <a:latin typeface="Lora" pitchFamily="2" charset="0"/>
                <a:ea typeface="MS PGothic" charset="0"/>
              </a:rPr>
              <a:t>It states that an attribute of a table cannot hold multiple values. It must hold only </a:t>
            </a:r>
            <a:r>
              <a:rPr kumimoji="0" lang="en-GB" sz="2000" b="1" i="0" u="none" strike="noStrike" kern="0" cap="none" spc="0" normalizeH="0" baseline="0" noProof="0" dirty="0">
                <a:ln>
                  <a:noFill/>
                </a:ln>
                <a:solidFill>
                  <a:srgbClr val="003366"/>
                </a:solidFill>
                <a:effectLst/>
                <a:uLnTx/>
                <a:uFillTx/>
                <a:latin typeface="Lora" pitchFamily="2" charset="0"/>
                <a:ea typeface="MS PGothic" charset="0"/>
              </a:rPr>
              <a:t>single-valued attribute</a:t>
            </a:r>
            <a:r>
              <a:rPr kumimoji="0" lang="en-GB" sz="2000" b="0" i="0" u="none" strike="noStrike" kern="0" cap="none" spc="0" normalizeH="0" baseline="0" noProof="0" dirty="0">
                <a:ln>
                  <a:noFill/>
                </a:ln>
                <a:solidFill>
                  <a:srgbClr val="003366"/>
                </a:solidFill>
                <a:effectLst/>
                <a:uLnTx/>
                <a:uFillTx/>
                <a:latin typeface="Lora" pitchFamily="2" charset="0"/>
                <a:ea typeface="MS PGothic" charset="0"/>
              </a:rPr>
              <a:t>.</a:t>
            </a:r>
          </a:p>
        </p:txBody>
      </p:sp>
    </p:spTree>
    <p:extLst>
      <p:ext uri="{BB962C8B-B14F-4D97-AF65-F5344CB8AC3E}">
        <p14:creationId xmlns:p14="http://schemas.microsoft.com/office/powerpoint/2010/main" val="3811853254"/>
      </p:ext>
    </p:extLst>
  </p:cSld>
  <p:clrMapOvr>
    <a:masterClrMapping/>
  </p:clrMapOvr>
  <p:transition spd="slow">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FACF-7D74-40B0-B8DB-EA3DAD576455}"/>
              </a:ext>
            </a:extLst>
          </p:cNvPr>
          <p:cNvSpPr>
            <a:spLocks noGrp="1"/>
          </p:cNvSpPr>
          <p:nvPr>
            <p:ph type="title"/>
          </p:nvPr>
        </p:nvSpPr>
        <p:spPr/>
        <p:txBody>
          <a:bodyPr/>
          <a:lstStyle/>
          <a:p>
            <a:r>
              <a:rPr lang="en-GB" dirty="0"/>
              <a:t>Other Normal Forms</a:t>
            </a:r>
          </a:p>
        </p:txBody>
      </p:sp>
      <p:sp>
        <p:nvSpPr>
          <p:cNvPr id="3" name="Content Placeholder 2">
            <a:extLst>
              <a:ext uri="{FF2B5EF4-FFF2-40B4-BE49-F238E27FC236}">
                <a16:creationId xmlns:a16="http://schemas.microsoft.com/office/drawing/2014/main" id="{C53A5488-8023-47A2-B3B2-83844CB0FC68}"/>
              </a:ext>
            </a:extLst>
          </p:cNvPr>
          <p:cNvSpPr>
            <a:spLocks noGrp="1"/>
          </p:cNvSpPr>
          <p:nvPr>
            <p:ph idx="1"/>
          </p:nvPr>
        </p:nvSpPr>
        <p:spPr>
          <a:xfrm>
            <a:off x="554048" y="1938704"/>
            <a:ext cx="8496944" cy="1678636"/>
          </a:xfrm>
        </p:spPr>
        <p:txBody>
          <a:bodyPr/>
          <a:lstStyle/>
          <a:p>
            <a:pPr algn="just"/>
            <a:r>
              <a:rPr lang="en-GB" sz="2000" dirty="0"/>
              <a:t>In the 2NF, relational must be in 1NF.</a:t>
            </a:r>
          </a:p>
          <a:p>
            <a:pPr algn="just">
              <a:buFont typeface="Arial" panose="020B0604020202020204" pitchFamily="34" charset="0"/>
              <a:buChar char="•"/>
            </a:pPr>
            <a:r>
              <a:rPr lang="en-GB" sz="2000" dirty="0"/>
              <a:t>In the second normal form, all </a:t>
            </a:r>
            <a:r>
              <a:rPr lang="en-GB" sz="2000" b="1" dirty="0"/>
              <a:t>non-prime attributes are </a:t>
            </a:r>
            <a:r>
              <a:rPr lang="en-GB" sz="2000" b="1" dirty="0">
                <a:solidFill>
                  <a:srgbClr val="C00000"/>
                </a:solidFill>
              </a:rPr>
              <a:t>fully functional dependent </a:t>
            </a:r>
            <a:r>
              <a:rPr lang="en-GB" sz="2000" b="1" dirty="0"/>
              <a:t>on the primary key. NOT partially dependent on the primary key</a:t>
            </a:r>
            <a:r>
              <a:rPr lang="en-GB" sz="2000" dirty="0"/>
              <a:t>)</a:t>
            </a:r>
          </a:p>
          <a:p>
            <a:pPr algn="just">
              <a:buFont typeface="Arial" panose="020B0604020202020204" pitchFamily="34" charset="0"/>
              <a:buChar char="•"/>
            </a:pPr>
            <a:endParaRPr lang="en-GB" b="1" dirty="0"/>
          </a:p>
          <a:p>
            <a:pPr algn="just">
              <a:buFont typeface="Arial" panose="020B0604020202020204" pitchFamily="34" charset="0"/>
              <a:buChar char="•"/>
            </a:pPr>
            <a:endParaRPr lang="en-GB" dirty="0"/>
          </a:p>
        </p:txBody>
      </p:sp>
      <p:sp>
        <p:nvSpPr>
          <p:cNvPr id="4" name="Footer Placeholder 3">
            <a:extLst>
              <a:ext uri="{FF2B5EF4-FFF2-40B4-BE49-F238E27FC236}">
                <a16:creationId xmlns:a16="http://schemas.microsoft.com/office/drawing/2014/main" id="{7839B58E-CC02-41EB-8DBB-11414207691D}"/>
              </a:ext>
            </a:extLst>
          </p:cNvPr>
          <p:cNvSpPr>
            <a:spLocks noGrp="1"/>
          </p:cNvSpPr>
          <p:nvPr>
            <p:ph type="ftr" sz="quarter" idx="11"/>
          </p:nvPr>
        </p:nvSpPr>
        <p:spPr/>
        <p:txBody>
          <a:bodyPr/>
          <a:lstStyle/>
          <a:p>
            <a:pPr algn="l"/>
            <a:r>
              <a:rPr lang="en-US"/>
              <a:t>Database Design - Normalisation</a:t>
            </a:r>
            <a:endParaRPr lang="en-US" dirty="0"/>
          </a:p>
        </p:txBody>
      </p:sp>
      <p:sp>
        <p:nvSpPr>
          <p:cNvPr id="12" name="TextBox 11">
            <a:extLst>
              <a:ext uri="{FF2B5EF4-FFF2-40B4-BE49-F238E27FC236}">
                <a16:creationId xmlns:a16="http://schemas.microsoft.com/office/drawing/2014/main" id="{1E473F39-1C28-4DEE-9501-0D7C28E029E8}"/>
              </a:ext>
            </a:extLst>
          </p:cNvPr>
          <p:cNvSpPr txBox="1"/>
          <p:nvPr/>
        </p:nvSpPr>
        <p:spPr>
          <a:xfrm>
            <a:off x="393264" y="1379055"/>
            <a:ext cx="4582160" cy="430887"/>
          </a:xfrm>
          <a:prstGeom prst="rect">
            <a:avLst/>
          </a:prstGeom>
          <a:noFill/>
        </p:spPr>
        <p:txBody>
          <a:bodyPr wrap="square">
            <a:spAutoFit/>
          </a:bodyPr>
          <a:lstStyle/>
          <a:p>
            <a:r>
              <a:rPr lang="en-GB" dirty="0"/>
              <a:t>Second Normal Form (2NF)</a:t>
            </a:r>
          </a:p>
        </p:txBody>
      </p:sp>
      <p:sp>
        <p:nvSpPr>
          <p:cNvPr id="13" name="TextBox 12">
            <a:extLst>
              <a:ext uri="{FF2B5EF4-FFF2-40B4-BE49-F238E27FC236}">
                <a16:creationId xmlns:a16="http://schemas.microsoft.com/office/drawing/2014/main" id="{F70804F8-9BCD-4DF3-B9D8-3E24B371B968}"/>
              </a:ext>
            </a:extLst>
          </p:cNvPr>
          <p:cNvSpPr txBox="1"/>
          <p:nvPr/>
        </p:nvSpPr>
        <p:spPr>
          <a:xfrm>
            <a:off x="380152" y="3811492"/>
            <a:ext cx="4582160" cy="430887"/>
          </a:xfrm>
          <a:prstGeom prst="rect">
            <a:avLst/>
          </a:prstGeom>
          <a:noFill/>
        </p:spPr>
        <p:txBody>
          <a:bodyPr wrap="square">
            <a:spAutoFit/>
          </a:bodyPr>
          <a:lstStyle/>
          <a:p>
            <a:r>
              <a:rPr lang="en-GB" dirty="0"/>
              <a:t>Third Normal Form (3NF)</a:t>
            </a:r>
          </a:p>
        </p:txBody>
      </p:sp>
      <p:sp>
        <p:nvSpPr>
          <p:cNvPr id="14" name="Content Placeholder 2">
            <a:extLst>
              <a:ext uri="{FF2B5EF4-FFF2-40B4-BE49-F238E27FC236}">
                <a16:creationId xmlns:a16="http://schemas.microsoft.com/office/drawing/2014/main" id="{9B853182-D29A-4131-A670-741BC02EDECE}"/>
              </a:ext>
            </a:extLst>
          </p:cNvPr>
          <p:cNvSpPr txBox="1">
            <a:spLocks/>
          </p:cNvSpPr>
          <p:nvPr/>
        </p:nvSpPr>
        <p:spPr bwMode="auto">
          <a:xfrm>
            <a:off x="626056" y="4365941"/>
            <a:ext cx="8424936" cy="129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Clr>
                <a:srgbClr val="CC0000"/>
              </a:buClr>
              <a:buChar char="•"/>
              <a:defRPr sz="2400" b="0" i="0">
                <a:solidFill>
                  <a:srgbClr val="003366"/>
                </a:solidFill>
                <a:latin typeface="Lora" pitchFamily="2" charset="0"/>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000" b="0" i="0">
                <a:solidFill>
                  <a:srgbClr val="003366"/>
                </a:solidFill>
                <a:latin typeface="Lora" pitchFamily="2" charset="0"/>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1800">
                <a:solidFill>
                  <a:schemeClr val="tx1"/>
                </a:solidFill>
                <a:latin typeface="Lora" pitchFamily="2" charset="0"/>
                <a:ea typeface="MS PGothic" charset="0"/>
                <a:cs typeface="MS PGothic" charset="0"/>
              </a:defRPr>
            </a:lvl3pPr>
            <a:lvl4pPr marL="2632075" indent="-228600" algn="l" rtl="0" eaLnBrk="0" fontAlgn="base" hangingPunct="0">
              <a:spcBef>
                <a:spcPct val="20000"/>
              </a:spcBef>
              <a:spcAft>
                <a:spcPct val="0"/>
              </a:spcAft>
              <a:buSzPct val="50000"/>
              <a:buFontTx/>
              <a:buChar char="–"/>
              <a:defRPr sz="1600" b="0" i="0" baseline="0">
                <a:solidFill>
                  <a:schemeClr val="tx1"/>
                </a:solidFill>
                <a:latin typeface="Lora" pitchFamily="2" charset="0"/>
                <a:ea typeface="MS PGothic" charset="0"/>
                <a:cs typeface="MS PGothic" charset="0"/>
              </a:defRPr>
            </a:lvl4pPr>
            <a:lvl5pPr marL="3051175" indent="-228600" algn="l" rtl="0" eaLnBrk="0" fontAlgn="base" hangingPunct="0">
              <a:spcBef>
                <a:spcPct val="20000"/>
              </a:spcBef>
              <a:spcAft>
                <a:spcPct val="0"/>
              </a:spcAft>
              <a:buChar char="»"/>
              <a:defRPr sz="1400" b="0" i="0">
                <a:solidFill>
                  <a:schemeClr val="tx1"/>
                </a:solidFill>
                <a:latin typeface="Lora" pitchFamily="2" charset="0"/>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sz="2000" kern="0" dirty="0"/>
              <a:t>A relation must be in 2NF and </a:t>
            </a:r>
          </a:p>
          <a:p>
            <a:r>
              <a:rPr lang="en-GB" sz="2000" b="1" kern="0" dirty="0">
                <a:solidFill>
                  <a:srgbClr val="C00000"/>
                </a:solidFill>
              </a:rPr>
              <a:t>No transitive dependency for no-key attributes</a:t>
            </a:r>
            <a:r>
              <a:rPr lang="en-GB" sz="2000" kern="0" dirty="0">
                <a:solidFill>
                  <a:srgbClr val="C00000"/>
                </a:solidFill>
              </a:rPr>
              <a:t>, </a:t>
            </a:r>
          </a:p>
          <a:p>
            <a:r>
              <a:rPr lang="en-GB" sz="2000" kern="0" dirty="0"/>
              <a:t>3NF has to reduce the data duplication. </a:t>
            </a:r>
          </a:p>
        </p:txBody>
      </p:sp>
    </p:spTree>
    <p:extLst>
      <p:ext uri="{BB962C8B-B14F-4D97-AF65-F5344CB8AC3E}">
        <p14:creationId xmlns:p14="http://schemas.microsoft.com/office/powerpoint/2010/main" val="1902828237"/>
      </p:ext>
    </p:extLst>
  </p:cSld>
  <p:clrMapOvr>
    <a:masterClrMapping/>
  </p:clrMapOvr>
  <p:transition spd="slow">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FACF-7D74-40B0-B8DB-EA3DAD576455}"/>
              </a:ext>
            </a:extLst>
          </p:cNvPr>
          <p:cNvSpPr>
            <a:spLocks noGrp="1"/>
          </p:cNvSpPr>
          <p:nvPr>
            <p:ph type="title"/>
          </p:nvPr>
        </p:nvSpPr>
        <p:spPr/>
        <p:txBody>
          <a:bodyPr/>
          <a:lstStyle/>
          <a:p>
            <a:r>
              <a:rPr lang="en-GB" dirty="0"/>
              <a:t>Other Normal Forms</a:t>
            </a:r>
          </a:p>
        </p:txBody>
      </p:sp>
      <p:sp>
        <p:nvSpPr>
          <p:cNvPr id="4" name="Footer Placeholder 3">
            <a:extLst>
              <a:ext uri="{FF2B5EF4-FFF2-40B4-BE49-F238E27FC236}">
                <a16:creationId xmlns:a16="http://schemas.microsoft.com/office/drawing/2014/main" id="{7839B58E-CC02-41EB-8DBB-11414207691D}"/>
              </a:ext>
            </a:extLst>
          </p:cNvPr>
          <p:cNvSpPr>
            <a:spLocks noGrp="1"/>
          </p:cNvSpPr>
          <p:nvPr>
            <p:ph type="ftr" sz="quarter" idx="11"/>
          </p:nvPr>
        </p:nvSpPr>
        <p:spPr/>
        <p:txBody>
          <a:bodyPr/>
          <a:lstStyle/>
          <a:p>
            <a:pPr algn="l"/>
            <a:r>
              <a:rPr lang="en-US"/>
              <a:t>Database Design - Normalisation</a:t>
            </a:r>
            <a:endParaRPr lang="en-US" dirty="0"/>
          </a:p>
        </p:txBody>
      </p:sp>
      <p:sp>
        <p:nvSpPr>
          <p:cNvPr id="12" name="TextBox 11">
            <a:extLst>
              <a:ext uri="{FF2B5EF4-FFF2-40B4-BE49-F238E27FC236}">
                <a16:creationId xmlns:a16="http://schemas.microsoft.com/office/drawing/2014/main" id="{1E473F39-1C28-4DEE-9501-0D7C28E029E8}"/>
              </a:ext>
            </a:extLst>
          </p:cNvPr>
          <p:cNvSpPr txBox="1"/>
          <p:nvPr/>
        </p:nvSpPr>
        <p:spPr>
          <a:xfrm>
            <a:off x="395536" y="1484784"/>
            <a:ext cx="5472608" cy="430887"/>
          </a:xfrm>
          <a:prstGeom prst="rect">
            <a:avLst/>
          </a:prstGeom>
          <a:noFill/>
        </p:spPr>
        <p:txBody>
          <a:bodyPr wrap="square">
            <a:spAutoFit/>
          </a:bodyPr>
          <a:lstStyle/>
          <a:p>
            <a:r>
              <a:rPr lang="en-GB" dirty="0"/>
              <a:t>Boyce Codd Normal Form (BCNF)</a:t>
            </a:r>
          </a:p>
        </p:txBody>
      </p:sp>
      <p:sp>
        <p:nvSpPr>
          <p:cNvPr id="9" name="Content Placeholder 2">
            <a:extLst>
              <a:ext uri="{FF2B5EF4-FFF2-40B4-BE49-F238E27FC236}">
                <a16:creationId xmlns:a16="http://schemas.microsoft.com/office/drawing/2014/main" id="{07024C3C-2068-4444-9166-D62BE79E76CB}"/>
              </a:ext>
            </a:extLst>
          </p:cNvPr>
          <p:cNvSpPr txBox="1">
            <a:spLocks/>
          </p:cNvSpPr>
          <p:nvPr/>
        </p:nvSpPr>
        <p:spPr bwMode="auto">
          <a:xfrm>
            <a:off x="277788" y="2033960"/>
            <a:ext cx="8378552" cy="1633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Clr>
                <a:srgbClr val="CC0000"/>
              </a:buClr>
              <a:buChar char="•"/>
              <a:defRPr sz="2400" b="0" i="0">
                <a:solidFill>
                  <a:srgbClr val="003366"/>
                </a:solidFill>
                <a:latin typeface="Lora" pitchFamily="2" charset="0"/>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000" b="0" i="0">
                <a:solidFill>
                  <a:srgbClr val="003366"/>
                </a:solidFill>
                <a:latin typeface="Lora" pitchFamily="2" charset="0"/>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1800">
                <a:solidFill>
                  <a:schemeClr val="tx1"/>
                </a:solidFill>
                <a:latin typeface="Lora" pitchFamily="2" charset="0"/>
                <a:ea typeface="MS PGothic" charset="0"/>
                <a:cs typeface="MS PGothic" charset="0"/>
              </a:defRPr>
            </a:lvl3pPr>
            <a:lvl4pPr marL="2632075" indent="-228600" algn="l" rtl="0" eaLnBrk="0" fontAlgn="base" hangingPunct="0">
              <a:spcBef>
                <a:spcPct val="20000"/>
              </a:spcBef>
              <a:spcAft>
                <a:spcPct val="0"/>
              </a:spcAft>
              <a:buSzPct val="50000"/>
              <a:buFontTx/>
              <a:buChar char="–"/>
              <a:defRPr sz="1600" b="0" i="0" baseline="0">
                <a:solidFill>
                  <a:schemeClr val="tx1"/>
                </a:solidFill>
                <a:latin typeface="Lora" pitchFamily="2" charset="0"/>
                <a:ea typeface="MS PGothic" charset="0"/>
                <a:cs typeface="MS PGothic" charset="0"/>
              </a:defRPr>
            </a:lvl4pPr>
            <a:lvl5pPr marL="3051175" indent="-228600" algn="l" rtl="0" eaLnBrk="0" fontAlgn="base" hangingPunct="0">
              <a:spcBef>
                <a:spcPct val="20000"/>
              </a:spcBef>
              <a:spcAft>
                <a:spcPct val="0"/>
              </a:spcAft>
              <a:buChar char="»"/>
              <a:defRPr sz="1400" b="0" i="0">
                <a:solidFill>
                  <a:schemeClr val="tx1"/>
                </a:solidFill>
                <a:latin typeface="Lora" pitchFamily="2" charset="0"/>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a:lstStyle>
          <a:p>
            <a:r>
              <a:rPr lang="en-GB" sz="1800" kern="0" dirty="0"/>
              <a:t>BCNF is the advance version of 3NF. It is stricter than 3NF (3.5).</a:t>
            </a:r>
          </a:p>
          <a:p>
            <a:r>
              <a:rPr lang="en-GB" sz="1800" kern="0" dirty="0"/>
              <a:t>A table is in BCNF </a:t>
            </a:r>
          </a:p>
          <a:p>
            <a:r>
              <a:rPr lang="en-GB" sz="1800" kern="0" dirty="0"/>
              <a:t>if every functional dependency X → Y, X is the super key of the table.</a:t>
            </a:r>
          </a:p>
          <a:p>
            <a:r>
              <a:rPr lang="en-GB" sz="1800" kern="0" dirty="0"/>
              <a:t>For BCNF, the table should be in 3NF, and for every FD (Function dependence), LHS (left hand side – determinant) is super key.</a:t>
            </a:r>
          </a:p>
        </p:txBody>
      </p:sp>
      <p:sp>
        <p:nvSpPr>
          <p:cNvPr id="11" name="TextBox 10">
            <a:extLst>
              <a:ext uri="{FF2B5EF4-FFF2-40B4-BE49-F238E27FC236}">
                <a16:creationId xmlns:a16="http://schemas.microsoft.com/office/drawing/2014/main" id="{357C8483-F9C7-454A-8431-4356F4E2D0BE}"/>
              </a:ext>
            </a:extLst>
          </p:cNvPr>
          <p:cNvSpPr txBox="1"/>
          <p:nvPr/>
        </p:nvSpPr>
        <p:spPr>
          <a:xfrm>
            <a:off x="961864" y="4298122"/>
            <a:ext cx="7010400" cy="1815882"/>
          </a:xfrm>
          <a:prstGeom prst="rect">
            <a:avLst/>
          </a:prstGeom>
          <a:noFill/>
        </p:spPr>
        <p:txBody>
          <a:bodyPr wrap="square">
            <a:spAutoFit/>
          </a:bodyPr>
          <a:lstStyle/>
          <a:p>
            <a:r>
              <a:rPr lang="en-GB" sz="1400" b="0" dirty="0"/>
              <a:t>LHS(determinant) of any Non-trivial FD in BCNF must be a Super key. It could also be a Candidate key as candidate key is also a super key. And Furthermore, if you observe, All such Non-trivial FDs where determinant is a Super key(But Not a candidate key) are having extraneous attributes on the LHS(i.e. in Determinant part) as the candidate key part of this super key itself can determine the extra attributes present in the determinant(LHS). So, It wouldn't be wrong to say that LHS(determinant) of any Non-trivial FD in BCNF must be a Candidate key But then you will have to first find the minimal FD set out of given FD set to apply this test for BCNF.</a:t>
            </a:r>
          </a:p>
        </p:txBody>
      </p:sp>
      <p:sp>
        <p:nvSpPr>
          <p:cNvPr id="15" name="TextBox 14">
            <a:extLst>
              <a:ext uri="{FF2B5EF4-FFF2-40B4-BE49-F238E27FC236}">
                <a16:creationId xmlns:a16="http://schemas.microsoft.com/office/drawing/2014/main" id="{68CDC6F7-12A4-47EE-9EC2-89FD299C5407}"/>
              </a:ext>
            </a:extLst>
          </p:cNvPr>
          <p:cNvSpPr txBox="1"/>
          <p:nvPr/>
        </p:nvSpPr>
        <p:spPr>
          <a:xfrm>
            <a:off x="755737" y="3917159"/>
            <a:ext cx="7632526" cy="338554"/>
          </a:xfrm>
          <a:prstGeom prst="rect">
            <a:avLst/>
          </a:prstGeom>
          <a:noFill/>
        </p:spPr>
        <p:txBody>
          <a:bodyPr wrap="square">
            <a:spAutoFit/>
          </a:bodyPr>
          <a:lstStyle/>
          <a:p>
            <a:r>
              <a:rPr lang="en-GB" sz="1600" b="0" dirty="0"/>
              <a:t>Why LHS in BCNF should be a super key and not just a candidate key?</a:t>
            </a:r>
          </a:p>
        </p:txBody>
      </p:sp>
    </p:spTree>
    <p:extLst>
      <p:ext uri="{BB962C8B-B14F-4D97-AF65-F5344CB8AC3E}">
        <p14:creationId xmlns:p14="http://schemas.microsoft.com/office/powerpoint/2010/main" val="3067519994"/>
      </p:ext>
    </p:extLst>
  </p:cSld>
  <p:clrMapOvr>
    <a:masterClrMapping/>
  </p:clrMapOvr>
  <p:transition spd="slow">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5155-6366-4F5B-863A-C3EC4C031620}"/>
              </a:ext>
            </a:extLst>
          </p:cNvPr>
          <p:cNvSpPr>
            <a:spLocks noGrp="1"/>
          </p:cNvSpPr>
          <p:nvPr>
            <p:ph type="title"/>
          </p:nvPr>
        </p:nvSpPr>
        <p:spPr/>
        <p:txBody>
          <a:bodyPr/>
          <a:lstStyle/>
          <a:p>
            <a:r>
              <a:rPr lang="en-GB" dirty="0"/>
              <a:t>The key points</a:t>
            </a:r>
          </a:p>
        </p:txBody>
      </p:sp>
      <p:sp>
        <p:nvSpPr>
          <p:cNvPr id="3" name="Footer Placeholder 2">
            <a:extLst>
              <a:ext uri="{FF2B5EF4-FFF2-40B4-BE49-F238E27FC236}">
                <a16:creationId xmlns:a16="http://schemas.microsoft.com/office/drawing/2014/main" id="{40368ABC-EE48-4DC8-A808-6BEEE03E504A}"/>
              </a:ext>
            </a:extLst>
          </p:cNvPr>
          <p:cNvSpPr>
            <a:spLocks noGrp="1"/>
          </p:cNvSpPr>
          <p:nvPr>
            <p:ph type="ftr" sz="quarter" idx="11"/>
          </p:nvPr>
        </p:nvSpPr>
        <p:spPr/>
        <p:txBody>
          <a:bodyPr/>
          <a:lstStyle/>
          <a:p>
            <a:pPr algn="l"/>
            <a:r>
              <a:rPr lang="en-US"/>
              <a:t>Database Design - Normalisation</a:t>
            </a:r>
            <a:endParaRPr lang="en-US" dirty="0"/>
          </a:p>
        </p:txBody>
      </p:sp>
      <p:sp>
        <p:nvSpPr>
          <p:cNvPr id="4" name="TextBox 3">
            <a:extLst>
              <a:ext uri="{FF2B5EF4-FFF2-40B4-BE49-F238E27FC236}">
                <a16:creationId xmlns:a16="http://schemas.microsoft.com/office/drawing/2014/main" id="{11522A71-1584-4594-840D-2B140043BD3F}"/>
              </a:ext>
            </a:extLst>
          </p:cNvPr>
          <p:cNvSpPr txBox="1"/>
          <p:nvPr/>
        </p:nvSpPr>
        <p:spPr>
          <a:xfrm>
            <a:off x="616982" y="1503362"/>
            <a:ext cx="8237314" cy="2462213"/>
          </a:xfrm>
          <a:prstGeom prst="rect">
            <a:avLst/>
          </a:prstGeom>
          <a:noFill/>
        </p:spPr>
        <p:txBody>
          <a:bodyPr wrap="square" rtlCol="0">
            <a:spAutoFit/>
          </a:bodyPr>
          <a:lstStyle/>
          <a:p>
            <a:pPr marL="342900" indent="-342900">
              <a:buFont typeface="Arial" panose="020B0604020202020204" pitchFamily="34" charset="0"/>
              <a:buChar char="•"/>
            </a:pPr>
            <a:r>
              <a:rPr lang="en-GB" dirty="0"/>
              <a:t>The higher of the normal form level the better Database states. </a:t>
            </a:r>
          </a:p>
          <a:p>
            <a:pPr marL="800100" lvl="1" indent="-342900">
              <a:buFont typeface="Arial" panose="020B0604020202020204" pitchFamily="34" charset="0"/>
              <a:buChar char="•"/>
            </a:pPr>
            <a:r>
              <a:rPr lang="en-GB" dirty="0"/>
              <a:t>Consistency</a:t>
            </a:r>
          </a:p>
          <a:p>
            <a:pPr marL="800100" lvl="1" indent="-342900">
              <a:buFont typeface="Arial" panose="020B0604020202020204" pitchFamily="34" charset="0"/>
              <a:buChar char="•"/>
            </a:pPr>
            <a:r>
              <a:rPr lang="en-GB" dirty="0"/>
              <a:t>Integrity</a:t>
            </a:r>
          </a:p>
          <a:p>
            <a:endParaRPr lang="en-GB" dirty="0"/>
          </a:p>
          <a:p>
            <a:r>
              <a:rPr lang="en-GB" dirty="0"/>
              <a:t>But …</a:t>
            </a:r>
          </a:p>
          <a:p>
            <a:r>
              <a:rPr lang="en-GB" dirty="0"/>
              <a:t>Practically, </a:t>
            </a:r>
            <a:r>
              <a:rPr lang="en-GB" dirty="0">
                <a:solidFill>
                  <a:srgbClr val="C00000"/>
                </a:solidFill>
              </a:rPr>
              <a:t>not necessary the efficient of data Access</a:t>
            </a:r>
            <a:r>
              <a:rPr lang="en-GB" dirty="0"/>
              <a:t>.</a:t>
            </a:r>
          </a:p>
        </p:txBody>
      </p:sp>
      <p:sp>
        <p:nvSpPr>
          <p:cNvPr id="6" name="TextBox 5">
            <a:extLst>
              <a:ext uri="{FF2B5EF4-FFF2-40B4-BE49-F238E27FC236}">
                <a16:creationId xmlns:a16="http://schemas.microsoft.com/office/drawing/2014/main" id="{D54FC22E-CF64-4A71-B9B6-3C2BB80BAD72}"/>
              </a:ext>
            </a:extLst>
          </p:cNvPr>
          <p:cNvSpPr txBox="1"/>
          <p:nvPr/>
        </p:nvSpPr>
        <p:spPr>
          <a:xfrm>
            <a:off x="676558" y="4509120"/>
            <a:ext cx="8049682" cy="1107996"/>
          </a:xfrm>
          <a:prstGeom prst="rect">
            <a:avLst/>
          </a:prstGeom>
          <a:noFill/>
        </p:spPr>
        <p:txBody>
          <a:bodyPr wrap="square">
            <a:spAutoFit/>
          </a:bodyPr>
          <a:lstStyle/>
          <a:p>
            <a:r>
              <a:rPr lang="en-GB" dirty="0"/>
              <a:t>So, it is worth noting that normal forms beyond 4NF are mainly of academic interest, as the problems they exist to solve rarely appear in practice.</a:t>
            </a:r>
          </a:p>
        </p:txBody>
      </p:sp>
    </p:spTree>
    <p:extLst>
      <p:ext uri="{BB962C8B-B14F-4D97-AF65-F5344CB8AC3E}">
        <p14:creationId xmlns:p14="http://schemas.microsoft.com/office/powerpoint/2010/main" val="3112522514"/>
      </p:ext>
    </p:extLst>
  </p:cSld>
  <p:clrMapOvr>
    <a:masterClrMapping/>
  </p:clrMapOvr>
  <p:transition spd="slow">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A132-5332-44C8-BE3C-3F373F6E7F67}"/>
              </a:ext>
            </a:extLst>
          </p:cNvPr>
          <p:cNvSpPr>
            <a:spLocks noGrp="1"/>
          </p:cNvSpPr>
          <p:nvPr>
            <p:ph type="title"/>
          </p:nvPr>
        </p:nvSpPr>
        <p:spPr/>
        <p:txBody>
          <a:bodyPr/>
          <a:lstStyle/>
          <a:p>
            <a:r>
              <a:rPr lang="en-GB" dirty="0"/>
              <a:t>The key points</a:t>
            </a:r>
          </a:p>
        </p:txBody>
      </p:sp>
      <p:sp>
        <p:nvSpPr>
          <p:cNvPr id="3" name="Footer Placeholder 2">
            <a:extLst>
              <a:ext uri="{FF2B5EF4-FFF2-40B4-BE49-F238E27FC236}">
                <a16:creationId xmlns:a16="http://schemas.microsoft.com/office/drawing/2014/main" id="{0E086CF0-00EF-40A0-A3AA-6F1BD503767C}"/>
              </a:ext>
            </a:extLst>
          </p:cNvPr>
          <p:cNvSpPr>
            <a:spLocks noGrp="1"/>
          </p:cNvSpPr>
          <p:nvPr>
            <p:ph type="ftr" sz="quarter" idx="11"/>
          </p:nvPr>
        </p:nvSpPr>
        <p:spPr/>
        <p:txBody>
          <a:bodyPr/>
          <a:lstStyle/>
          <a:p>
            <a:pPr algn="l"/>
            <a:r>
              <a:rPr lang="en-US"/>
              <a:t>Database Design - Normalisation</a:t>
            </a:r>
            <a:endParaRPr lang="en-US" dirty="0"/>
          </a:p>
        </p:txBody>
      </p:sp>
      <p:sp>
        <p:nvSpPr>
          <p:cNvPr id="5" name="TextBox 4">
            <a:extLst>
              <a:ext uri="{FF2B5EF4-FFF2-40B4-BE49-F238E27FC236}">
                <a16:creationId xmlns:a16="http://schemas.microsoft.com/office/drawing/2014/main" id="{BE49B0A1-A011-406C-BC8D-1D979F7F4B1B}"/>
              </a:ext>
            </a:extLst>
          </p:cNvPr>
          <p:cNvSpPr txBox="1"/>
          <p:nvPr/>
        </p:nvSpPr>
        <p:spPr>
          <a:xfrm>
            <a:off x="1295180" y="2132856"/>
            <a:ext cx="6912768" cy="1107996"/>
          </a:xfrm>
          <a:prstGeom prst="rect">
            <a:avLst/>
          </a:prstGeom>
          <a:noFill/>
        </p:spPr>
        <p:txBody>
          <a:bodyPr wrap="square">
            <a:spAutoFit/>
          </a:bodyPr>
          <a:lstStyle/>
          <a:p>
            <a:r>
              <a:rPr lang="en-GB" dirty="0"/>
              <a:t>Analysing relation data model based on their </a:t>
            </a:r>
            <a:r>
              <a:rPr lang="en-GB" dirty="0">
                <a:solidFill>
                  <a:srgbClr val="C00000"/>
                </a:solidFill>
              </a:rPr>
              <a:t>keys</a:t>
            </a:r>
            <a:r>
              <a:rPr lang="en-GB" dirty="0"/>
              <a:t> and on the </a:t>
            </a:r>
            <a:r>
              <a:rPr lang="en-GB" dirty="0">
                <a:solidFill>
                  <a:srgbClr val="C00000"/>
                </a:solidFill>
              </a:rPr>
              <a:t>functional dependencies</a:t>
            </a:r>
            <a:r>
              <a:rPr lang="en-GB" dirty="0"/>
              <a:t> among their attributes.</a:t>
            </a:r>
          </a:p>
        </p:txBody>
      </p:sp>
    </p:spTree>
    <p:extLst>
      <p:ext uri="{BB962C8B-B14F-4D97-AF65-F5344CB8AC3E}">
        <p14:creationId xmlns:p14="http://schemas.microsoft.com/office/powerpoint/2010/main" val="106371725"/>
      </p:ext>
    </p:extLst>
  </p:cSld>
  <p:clrMapOvr>
    <a:masterClrMapping/>
  </p:clrMapOvr>
  <p:transition spd="slow">
    <p:zoom dir="in"/>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C84A-62F5-40B2-BD6D-C6E9CCEDDBED}"/>
              </a:ext>
            </a:extLst>
          </p:cNvPr>
          <p:cNvSpPr>
            <a:spLocks noGrp="1"/>
          </p:cNvSpPr>
          <p:nvPr>
            <p:ph type="title"/>
          </p:nvPr>
        </p:nvSpPr>
        <p:spPr/>
        <p:txBody>
          <a:bodyPr/>
          <a:lstStyle/>
          <a:p>
            <a:r>
              <a:rPr lang="en-GB" dirty="0"/>
              <a:t>Third Normal Form (3NF)</a:t>
            </a:r>
          </a:p>
        </p:txBody>
      </p:sp>
      <p:sp>
        <p:nvSpPr>
          <p:cNvPr id="3" name="Content Placeholder 2">
            <a:extLst>
              <a:ext uri="{FF2B5EF4-FFF2-40B4-BE49-F238E27FC236}">
                <a16:creationId xmlns:a16="http://schemas.microsoft.com/office/drawing/2014/main" id="{072254E5-5962-4074-8723-B571E5C2DF00}"/>
              </a:ext>
            </a:extLst>
          </p:cNvPr>
          <p:cNvSpPr>
            <a:spLocks noGrp="1"/>
          </p:cNvSpPr>
          <p:nvPr>
            <p:ph idx="1"/>
          </p:nvPr>
        </p:nvSpPr>
        <p:spPr>
          <a:xfrm>
            <a:off x="359532" y="1487541"/>
            <a:ext cx="8424936" cy="1297759"/>
          </a:xfrm>
        </p:spPr>
        <p:txBody>
          <a:bodyPr/>
          <a:lstStyle/>
          <a:p>
            <a:r>
              <a:rPr lang="en-GB" sz="2000" dirty="0"/>
              <a:t>A relation must be in 2NF and </a:t>
            </a:r>
          </a:p>
          <a:p>
            <a:r>
              <a:rPr lang="en-GB" sz="2000" dirty="0">
                <a:solidFill>
                  <a:srgbClr val="C00000"/>
                </a:solidFill>
              </a:rPr>
              <a:t>No transitive dependency for no-key attributes, </a:t>
            </a:r>
          </a:p>
          <a:p>
            <a:r>
              <a:rPr lang="en-GB" sz="2000" dirty="0"/>
              <a:t>3NF has to reduce the data duplication. </a:t>
            </a:r>
          </a:p>
        </p:txBody>
      </p:sp>
      <p:sp>
        <p:nvSpPr>
          <p:cNvPr id="4" name="Footer Placeholder 3">
            <a:extLst>
              <a:ext uri="{FF2B5EF4-FFF2-40B4-BE49-F238E27FC236}">
                <a16:creationId xmlns:a16="http://schemas.microsoft.com/office/drawing/2014/main" id="{93D7901F-0272-44E9-84A0-CFFB0B04FD4F}"/>
              </a:ext>
            </a:extLst>
          </p:cNvPr>
          <p:cNvSpPr>
            <a:spLocks noGrp="1"/>
          </p:cNvSpPr>
          <p:nvPr>
            <p:ph type="ftr" sz="quarter" idx="11"/>
          </p:nvPr>
        </p:nvSpPr>
        <p:spPr/>
        <p:txBody>
          <a:bodyPr/>
          <a:lstStyle/>
          <a:p>
            <a:pPr algn="l"/>
            <a:r>
              <a:rPr lang="en-US"/>
              <a:t>Database Design - Normalisation</a:t>
            </a:r>
            <a:endParaRPr lang="en-US" dirty="0"/>
          </a:p>
        </p:txBody>
      </p:sp>
      <p:sp>
        <p:nvSpPr>
          <p:cNvPr id="6" name="TextBox 5">
            <a:extLst>
              <a:ext uri="{FF2B5EF4-FFF2-40B4-BE49-F238E27FC236}">
                <a16:creationId xmlns:a16="http://schemas.microsoft.com/office/drawing/2014/main" id="{73A4F872-841C-48DA-A6EA-6EF3C6786104}"/>
              </a:ext>
            </a:extLst>
          </p:cNvPr>
          <p:cNvSpPr txBox="1"/>
          <p:nvPr/>
        </p:nvSpPr>
        <p:spPr>
          <a:xfrm>
            <a:off x="624438" y="3421273"/>
            <a:ext cx="4582756" cy="430887"/>
          </a:xfrm>
          <a:prstGeom prst="rect">
            <a:avLst/>
          </a:prstGeom>
          <a:noFill/>
        </p:spPr>
        <p:txBody>
          <a:bodyPr wrap="square">
            <a:spAutoFit/>
          </a:bodyPr>
          <a:lstStyle/>
          <a:p>
            <a:pPr algn="just"/>
            <a:r>
              <a:rPr lang="en-GB" b="1" i="0" dirty="0">
                <a:solidFill>
                  <a:srgbClr val="333333"/>
                </a:solidFill>
                <a:effectLst/>
                <a:latin typeface="inter-bold"/>
              </a:rPr>
              <a:t>Example:</a:t>
            </a:r>
            <a:r>
              <a:rPr lang="en-GB" b="0" dirty="0">
                <a:solidFill>
                  <a:srgbClr val="333333"/>
                </a:solidFill>
                <a:latin typeface="inter-regular"/>
              </a:rPr>
              <a:t> </a:t>
            </a:r>
            <a:r>
              <a:rPr lang="en-GB" b="1" i="0" dirty="0">
                <a:solidFill>
                  <a:srgbClr val="333333"/>
                </a:solidFill>
                <a:effectLst/>
                <a:latin typeface="inter-bold"/>
              </a:rPr>
              <a:t>EMPLOYEE_DETAIL table:</a:t>
            </a:r>
            <a:endParaRPr lang="en-GB" b="0" i="0" dirty="0">
              <a:solidFill>
                <a:srgbClr val="333333"/>
              </a:solidFill>
              <a:effectLst/>
              <a:latin typeface="inter-regular"/>
            </a:endParaRPr>
          </a:p>
        </p:txBody>
      </p:sp>
      <p:graphicFrame>
        <p:nvGraphicFramePr>
          <p:cNvPr id="7" name="Table 6">
            <a:extLst>
              <a:ext uri="{FF2B5EF4-FFF2-40B4-BE49-F238E27FC236}">
                <a16:creationId xmlns:a16="http://schemas.microsoft.com/office/drawing/2014/main" id="{BF00654D-38CE-4F55-A1AA-E6C25A491F62}"/>
              </a:ext>
            </a:extLst>
          </p:cNvPr>
          <p:cNvGraphicFramePr>
            <a:graphicFrameLocks noGrp="1"/>
          </p:cNvGraphicFramePr>
          <p:nvPr>
            <p:extLst>
              <p:ext uri="{D42A27DB-BD31-4B8C-83A1-F6EECF244321}">
                <p14:modId xmlns:p14="http://schemas.microsoft.com/office/powerpoint/2010/main" val="3805765575"/>
              </p:ext>
            </p:extLst>
          </p:nvPr>
        </p:nvGraphicFramePr>
        <p:xfrm>
          <a:off x="827584" y="4031210"/>
          <a:ext cx="4608512" cy="2076937"/>
        </p:xfrm>
        <a:graphic>
          <a:graphicData uri="http://schemas.openxmlformats.org/drawingml/2006/table">
            <a:tbl>
              <a:tblPr/>
              <a:tblGrid>
                <a:gridCol w="576064">
                  <a:extLst>
                    <a:ext uri="{9D8B030D-6E8A-4147-A177-3AD203B41FA5}">
                      <a16:colId xmlns:a16="http://schemas.microsoft.com/office/drawing/2014/main" val="2262754079"/>
                    </a:ext>
                  </a:extLst>
                </a:gridCol>
                <a:gridCol w="1080120">
                  <a:extLst>
                    <a:ext uri="{9D8B030D-6E8A-4147-A177-3AD203B41FA5}">
                      <a16:colId xmlns:a16="http://schemas.microsoft.com/office/drawing/2014/main" val="926943089"/>
                    </a:ext>
                  </a:extLst>
                </a:gridCol>
                <a:gridCol w="864096">
                  <a:extLst>
                    <a:ext uri="{9D8B030D-6E8A-4147-A177-3AD203B41FA5}">
                      <a16:colId xmlns:a16="http://schemas.microsoft.com/office/drawing/2014/main" val="1806404748"/>
                    </a:ext>
                  </a:extLst>
                </a:gridCol>
                <a:gridCol w="1080120">
                  <a:extLst>
                    <a:ext uri="{9D8B030D-6E8A-4147-A177-3AD203B41FA5}">
                      <a16:colId xmlns:a16="http://schemas.microsoft.com/office/drawing/2014/main" val="3913773360"/>
                    </a:ext>
                  </a:extLst>
                </a:gridCol>
                <a:gridCol w="1008112">
                  <a:extLst>
                    <a:ext uri="{9D8B030D-6E8A-4147-A177-3AD203B41FA5}">
                      <a16:colId xmlns:a16="http://schemas.microsoft.com/office/drawing/2014/main" val="1728223803"/>
                    </a:ext>
                  </a:extLst>
                </a:gridCol>
              </a:tblGrid>
              <a:tr h="538477">
                <a:tc>
                  <a:txBody>
                    <a:bodyPr/>
                    <a:lstStyle/>
                    <a:p>
                      <a:pPr algn="l" fontAlgn="t"/>
                      <a:r>
                        <a:rPr lang="en-GB" sz="1300" dirty="0">
                          <a:solidFill>
                            <a:srgbClr val="000000"/>
                          </a:solidFill>
                          <a:effectLst/>
                          <a:latin typeface="times new roman" panose="02020603050405020304" pitchFamily="18" charset="0"/>
                        </a:rPr>
                        <a:t>P_ID</a:t>
                      </a:r>
                    </a:p>
                  </a:txBody>
                  <a:tcPr marL="82180" marR="82180" marT="82180" marB="82180">
                    <a:lnL w="9525" cap="flat" cmpd="sng" algn="ctr">
                      <a:solidFill>
                        <a:srgbClr val="60B2AE"/>
                      </a:solidFill>
                      <a:prstDash val="solid"/>
                      <a:round/>
                      <a:headEnd type="none" w="med" len="med"/>
                      <a:tailEnd type="none" w="med" len="med"/>
                    </a:lnL>
                    <a:lnR w="9525" cap="flat" cmpd="sng" algn="ctr">
                      <a:solidFill>
                        <a:srgbClr val="60B2AE"/>
                      </a:solidFill>
                      <a:prstDash val="solid"/>
                      <a:round/>
                      <a:headEnd type="none" w="med" len="med"/>
                      <a:tailEnd type="none" w="med" len="med"/>
                    </a:lnR>
                    <a:lnT w="9525" cap="flat" cmpd="sng" algn="ctr">
                      <a:solidFill>
                        <a:srgbClr val="60B2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300" dirty="0">
                          <a:solidFill>
                            <a:srgbClr val="000000"/>
                          </a:solidFill>
                          <a:effectLst/>
                          <a:latin typeface="times new roman" panose="02020603050405020304" pitchFamily="18" charset="0"/>
                        </a:rPr>
                        <a:t>EMP_NAME</a:t>
                      </a:r>
                    </a:p>
                  </a:txBody>
                  <a:tcPr marL="82180" marR="82180" marT="82180" marB="82180">
                    <a:lnL w="9525" cap="flat" cmpd="sng" algn="ctr">
                      <a:solidFill>
                        <a:srgbClr val="60B2AE"/>
                      </a:solidFill>
                      <a:prstDash val="solid"/>
                      <a:round/>
                      <a:headEnd type="none" w="med" len="med"/>
                      <a:tailEnd type="none" w="med" len="med"/>
                    </a:lnL>
                    <a:lnR w="9525" cap="flat" cmpd="sng" algn="ctr">
                      <a:solidFill>
                        <a:srgbClr val="60B2AE"/>
                      </a:solidFill>
                      <a:prstDash val="solid"/>
                      <a:round/>
                      <a:headEnd type="none" w="med" len="med"/>
                      <a:tailEnd type="none" w="med" len="med"/>
                    </a:lnR>
                    <a:lnT w="9525" cap="flat" cmpd="sng" algn="ctr">
                      <a:solidFill>
                        <a:srgbClr val="60B2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300" dirty="0">
                          <a:solidFill>
                            <a:srgbClr val="000000"/>
                          </a:solidFill>
                          <a:effectLst/>
                          <a:latin typeface="times new roman" panose="02020603050405020304" pitchFamily="18" charset="0"/>
                        </a:rPr>
                        <a:t>EMP_ZIP</a:t>
                      </a:r>
                    </a:p>
                  </a:txBody>
                  <a:tcPr marL="82180" marR="82180" marT="82180" marB="82180">
                    <a:lnL w="9525" cap="flat" cmpd="sng" algn="ctr">
                      <a:solidFill>
                        <a:srgbClr val="60B2AE"/>
                      </a:solidFill>
                      <a:prstDash val="solid"/>
                      <a:round/>
                      <a:headEnd type="none" w="med" len="med"/>
                      <a:tailEnd type="none" w="med" len="med"/>
                    </a:lnL>
                    <a:lnR w="9525" cap="flat" cmpd="sng" algn="ctr">
                      <a:solidFill>
                        <a:srgbClr val="60B2AE"/>
                      </a:solidFill>
                      <a:prstDash val="solid"/>
                      <a:round/>
                      <a:headEnd type="none" w="med" len="med"/>
                      <a:tailEnd type="none" w="med" len="med"/>
                    </a:lnR>
                    <a:lnT w="9525" cap="flat" cmpd="sng" algn="ctr">
                      <a:solidFill>
                        <a:srgbClr val="60B2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300">
                          <a:solidFill>
                            <a:srgbClr val="000000"/>
                          </a:solidFill>
                          <a:effectLst/>
                          <a:latin typeface="times new roman" panose="02020603050405020304" pitchFamily="18" charset="0"/>
                        </a:rPr>
                        <a:t>EMP_STATE</a:t>
                      </a:r>
                    </a:p>
                  </a:txBody>
                  <a:tcPr marL="82180" marR="82180" marT="82180" marB="82180">
                    <a:lnL w="9525" cap="flat" cmpd="sng" algn="ctr">
                      <a:solidFill>
                        <a:srgbClr val="60B2AE"/>
                      </a:solidFill>
                      <a:prstDash val="solid"/>
                      <a:round/>
                      <a:headEnd type="none" w="med" len="med"/>
                      <a:tailEnd type="none" w="med" len="med"/>
                    </a:lnL>
                    <a:lnR w="9525" cap="flat" cmpd="sng" algn="ctr">
                      <a:solidFill>
                        <a:srgbClr val="60B2AE"/>
                      </a:solidFill>
                      <a:prstDash val="solid"/>
                      <a:round/>
                      <a:headEnd type="none" w="med" len="med"/>
                      <a:tailEnd type="none" w="med" len="med"/>
                    </a:lnR>
                    <a:lnT w="9525" cap="flat" cmpd="sng" algn="ctr">
                      <a:solidFill>
                        <a:srgbClr val="60B2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300" dirty="0">
                          <a:solidFill>
                            <a:srgbClr val="000000"/>
                          </a:solidFill>
                          <a:effectLst/>
                          <a:latin typeface="times new roman" panose="02020603050405020304" pitchFamily="18" charset="0"/>
                        </a:rPr>
                        <a:t>EMP_CITY</a:t>
                      </a:r>
                    </a:p>
                  </a:txBody>
                  <a:tcPr marL="82180" marR="82180" marT="82180" marB="82180">
                    <a:lnL w="9525" cap="flat" cmpd="sng" algn="ctr">
                      <a:solidFill>
                        <a:srgbClr val="60B2AE"/>
                      </a:solidFill>
                      <a:prstDash val="solid"/>
                      <a:round/>
                      <a:headEnd type="none" w="med" len="med"/>
                      <a:tailEnd type="none" w="med" len="med"/>
                    </a:lnL>
                    <a:lnR w="9525" cap="flat" cmpd="sng" algn="ctr">
                      <a:solidFill>
                        <a:srgbClr val="60B2AE"/>
                      </a:solidFill>
                      <a:prstDash val="solid"/>
                      <a:round/>
                      <a:headEnd type="none" w="med" len="med"/>
                      <a:tailEnd type="none" w="med" len="med"/>
                    </a:lnR>
                    <a:lnT w="9525" cap="flat" cmpd="sng" algn="ctr">
                      <a:solidFill>
                        <a:srgbClr val="60B2A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613256424"/>
                  </a:ext>
                </a:extLst>
              </a:tr>
              <a:tr h="295549">
                <a:tc>
                  <a:txBody>
                    <a:bodyPr/>
                    <a:lstStyle/>
                    <a:p>
                      <a:pPr algn="just" fontAlgn="t"/>
                      <a:r>
                        <a:rPr lang="en-GB" sz="1300">
                          <a:solidFill>
                            <a:srgbClr val="333333"/>
                          </a:solidFill>
                          <a:effectLst/>
                          <a:latin typeface="inter-regular"/>
                        </a:rPr>
                        <a:t>222</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Harry</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201010</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UP</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dirty="0">
                          <a:solidFill>
                            <a:srgbClr val="333333"/>
                          </a:solidFill>
                          <a:effectLst/>
                          <a:latin typeface="inter-regular"/>
                        </a:rPr>
                        <a:t>Noida</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12430343"/>
                  </a:ext>
                </a:extLst>
              </a:tr>
              <a:tr h="295549">
                <a:tc>
                  <a:txBody>
                    <a:bodyPr/>
                    <a:lstStyle/>
                    <a:p>
                      <a:pPr algn="just" fontAlgn="t"/>
                      <a:r>
                        <a:rPr lang="en-GB" sz="1300">
                          <a:solidFill>
                            <a:srgbClr val="333333"/>
                          </a:solidFill>
                          <a:effectLst/>
                          <a:latin typeface="inter-regular"/>
                        </a:rPr>
                        <a:t>333</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Stephan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02228</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US</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Boston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6937270"/>
                  </a:ext>
                </a:extLst>
              </a:tr>
              <a:tr h="295549">
                <a:tc>
                  <a:txBody>
                    <a:bodyPr/>
                    <a:lstStyle/>
                    <a:p>
                      <a:pPr algn="just" fontAlgn="t"/>
                      <a:r>
                        <a:rPr lang="en-GB" sz="1300">
                          <a:solidFill>
                            <a:srgbClr val="333333"/>
                          </a:solidFill>
                          <a:effectLst/>
                          <a:latin typeface="inter-regular"/>
                        </a:rPr>
                        <a:t>444</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Lan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60007</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US</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Chicago</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04032295"/>
                  </a:ext>
                </a:extLst>
              </a:tr>
              <a:tr h="295549">
                <a:tc>
                  <a:txBody>
                    <a:bodyPr/>
                    <a:lstStyle/>
                    <a:p>
                      <a:pPr algn="just" fontAlgn="t"/>
                      <a:r>
                        <a:rPr lang="en-GB" sz="1300">
                          <a:solidFill>
                            <a:srgbClr val="333333"/>
                          </a:solidFill>
                          <a:effectLst/>
                          <a:latin typeface="inter-regular"/>
                        </a:rPr>
                        <a:t>555</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Katharine</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06389</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UK</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300">
                          <a:solidFill>
                            <a:srgbClr val="333333"/>
                          </a:solidFill>
                          <a:effectLst/>
                          <a:latin typeface="inter-regular"/>
                        </a:rPr>
                        <a:t>Norwich</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3412127"/>
                  </a:ext>
                </a:extLst>
              </a:tr>
              <a:tr h="295549">
                <a:tc>
                  <a:txBody>
                    <a:bodyPr/>
                    <a:lstStyle/>
                    <a:p>
                      <a:pPr algn="just" fontAlgn="t"/>
                      <a:r>
                        <a:rPr lang="en-GB" sz="1300">
                          <a:solidFill>
                            <a:srgbClr val="333333"/>
                          </a:solidFill>
                          <a:effectLst/>
                          <a:latin typeface="inter-regular"/>
                        </a:rPr>
                        <a:t>666</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John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462007</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a:solidFill>
                            <a:srgbClr val="333333"/>
                          </a:solidFill>
                          <a:effectLst/>
                          <a:latin typeface="inter-regular"/>
                        </a:rPr>
                        <a:t>MP</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300" dirty="0">
                          <a:solidFill>
                            <a:srgbClr val="333333"/>
                          </a:solidFill>
                          <a:effectLst/>
                          <a:latin typeface="inter-regular"/>
                        </a:rPr>
                        <a:t>Bhopal</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40492863"/>
                  </a:ext>
                </a:extLst>
              </a:tr>
            </a:tbl>
          </a:graphicData>
        </a:graphic>
      </p:graphicFrame>
      <p:graphicFrame>
        <p:nvGraphicFramePr>
          <p:cNvPr id="8" name="Table 7">
            <a:extLst>
              <a:ext uri="{FF2B5EF4-FFF2-40B4-BE49-F238E27FC236}">
                <a16:creationId xmlns:a16="http://schemas.microsoft.com/office/drawing/2014/main" id="{21CD112B-F6E3-48DC-879F-998EE4AFCED4}"/>
              </a:ext>
            </a:extLst>
          </p:cNvPr>
          <p:cNvGraphicFramePr>
            <a:graphicFrameLocks noGrp="1"/>
          </p:cNvGraphicFramePr>
          <p:nvPr>
            <p:extLst>
              <p:ext uri="{D42A27DB-BD31-4B8C-83A1-F6EECF244321}">
                <p14:modId xmlns:p14="http://schemas.microsoft.com/office/powerpoint/2010/main" val="3835450897"/>
              </p:ext>
            </p:extLst>
          </p:nvPr>
        </p:nvGraphicFramePr>
        <p:xfrm>
          <a:off x="5931835" y="3048133"/>
          <a:ext cx="2795433" cy="1714226"/>
        </p:xfrm>
        <a:graphic>
          <a:graphicData uri="http://schemas.openxmlformats.org/drawingml/2006/table">
            <a:tbl>
              <a:tblPr/>
              <a:tblGrid>
                <a:gridCol w="931811">
                  <a:extLst>
                    <a:ext uri="{9D8B030D-6E8A-4147-A177-3AD203B41FA5}">
                      <a16:colId xmlns:a16="http://schemas.microsoft.com/office/drawing/2014/main" val="2798281860"/>
                    </a:ext>
                  </a:extLst>
                </a:gridCol>
                <a:gridCol w="931811">
                  <a:extLst>
                    <a:ext uri="{9D8B030D-6E8A-4147-A177-3AD203B41FA5}">
                      <a16:colId xmlns:a16="http://schemas.microsoft.com/office/drawing/2014/main" val="4023451954"/>
                    </a:ext>
                  </a:extLst>
                </a:gridCol>
                <a:gridCol w="931811">
                  <a:extLst>
                    <a:ext uri="{9D8B030D-6E8A-4147-A177-3AD203B41FA5}">
                      <a16:colId xmlns:a16="http://schemas.microsoft.com/office/drawing/2014/main" val="1555034994"/>
                    </a:ext>
                  </a:extLst>
                </a:gridCol>
              </a:tblGrid>
              <a:tr h="404366">
                <a:tc>
                  <a:txBody>
                    <a:bodyPr/>
                    <a:lstStyle/>
                    <a:p>
                      <a:pPr algn="l" fontAlgn="t"/>
                      <a:r>
                        <a:rPr lang="en-GB" sz="1000" dirty="0">
                          <a:solidFill>
                            <a:srgbClr val="000000"/>
                          </a:solidFill>
                          <a:effectLst/>
                          <a:latin typeface="times new roman" panose="02020603050405020304" pitchFamily="18" charset="0"/>
                        </a:rPr>
                        <a:t>MP_ID</a:t>
                      </a:r>
                    </a:p>
                  </a:txBody>
                  <a:tcPr marL="82180" marR="82180" marT="82180" marB="82180">
                    <a:lnL w="9525" cap="flat" cmpd="sng" algn="ctr">
                      <a:solidFill>
                        <a:srgbClr val="C019FE"/>
                      </a:solidFill>
                      <a:prstDash val="solid"/>
                      <a:round/>
                      <a:headEnd type="none" w="med" len="med"/>
                      <a:tailEnd type="none" w="med" len="med"/>
                    </a:lnL>
                    <a:lnR w="9525" cap="flat" cmpd="sng" algn="ctr">
                      <a:solidFill>
                        <a:srgbClr val="C019FE"/>
                      </a:solidFill>
                      <a:prstDash val="solid"/>
                      <a:round/>
                      <a:headEnd type="none" w="med" len="med"/>
                      <a:tailEnd type="none" w="med" len="med"/>
                    </a:lnR>
                    <a:lnT w="9525" cap="flat" cmpd="sng" algn="ctr">
                      <a:solidFill>
                        <a:srgbClr val="C019F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000">
                          <a:solidFill>
                            <a:srgbClr val="000000"/>
                          </a:solidFill>
                          <a:effectLst/>
                          <a:latin typeface="times new roman" panose="02020603050405020304" pitchFamily="18" charset="0"/>
                        </a:rPr>
                        <a:t>EMP_NAME</a:t>
                      </a:r>
                    </a:p>
                  </a:txBody>
                  <a:tcPr marL="82180" marR="82180" marT="82180" marB="82180">
                    <a:lnL w="9525" cap="flat" cmpd="sng" algn="ctr">
                      <a:solidFill>
                        <a:srgbClr val="C019FE"/>
                      </a:solidFill>
                      <a:prstDash val="solid"/>
                      <a:round/>
                      <a:headEnd type="none" w="med" len="med"/>
                      <a:tailEnd type="none" w="med" len="med"/>
                    </a:lnL>
                    <a:lnR w="9525" cap="flat" cmpd="sng" algn="ctr">
                      <a:solidFill>
                        <a:srgbClr val="C019FE"/>
                      </a:solidFill>
                      <a:prstDash val="solid"/>
                      <a:round/>
                      <a:headEnd type="none" w="med" len="med"/>
                      <a:tailEnd type="none" w="med" len="med"/>
                    </a:lnR>
                    <a:lnT w="9525" cap="flat" cmpd="sng" algn="ctr">
                      <a:solidFill>
                        <a:srgbClr val="C019F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000">
                          <a:solidFill>
                            <a:srgbClr val="000000"/>
                          </a:solidFill>
                          <a:effectLst/>
                          <a:latin typeface="times new roman" panose="02020603050405020304" pitchFamily="18" charset="0"/>
                        </a:rPr>
                        <a:t>EMP_ZIP</a:t>
                      </a:r>
                    </a:p>
                  </a:txBody>
                  <a:tcPr marL="82180" marR="82180" marT="82180" marB="82180">
                    <a:lnL w="9525" cap="flat" cmpd="sng" algn="ctr">
                      <a:solidFill>
                        <a:srgbClr val="C019FE"/>
                      </a:solidFill>
                      <a:prstDash val="solid"/>
                      <a:round/>
                      <a:headEnd type="none" w="med" len="med"/>
                      <a:tailEnd type="none" w="med" len="med"/>
                    </a:lnL>
                    <a:lnR w="9525" cap="flat" cmpd="sng" algn="ctr">
                      <a:solidFill>
                        <a:srgbClr val="C019FE"/>
                      </a:solidFill>
                      <a:prstDash val="solid"/>
                      <a:round/>
                      <a:headEnd type="none" w="med" len="med"/>
                      <a:tailEnd type="none" w="med" len="med"/>
                    </a:lnR>
                    <a:lnT w="9525" cap="flat" cmpd="sng" algn="ctr">
                      <a:solidFill>
                        <a:srgbClr val="C019F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69932303"/>
                  </a:ext>
                </a:extLst>
              </a:tr>
              <a:tr h="221941">
                <a:tc>
                  <a:txBody>
                    <a:bodyPr/>
                    <a:lstStyle/>
                    <a:p>
                      <a:pPr algn="just" fontAlgn="t"/>
                      <a:r>
                        <a:rPr lang="en-GB" sz="1000">
                          <a:solidFill>
                            <a:srgbClr val="333333"/>
                          </a:solidFill>
                          <a:effectLst/>
                          <a:latin typeface="inter-regular"/>
                        </a:rPr>
                        <a:t>222</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000">
                          <a:solidFill>
                            <a:srgbClr val="333333"/>
                          </a:solidFill>
                          <a:effectLst/>
                          <a:latin typeface="inter-regular"/>
                        </a:rPr>
                        <a:t>Harry</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000">
                          <a:solidFill>
                            <a:srgbClr val="333333"/>
                          </a:solidFill>
                          <a:effectLst/>
                          <a:latin typeface="inter-regular"/>
                        </a:rPr>
                        <a:t>201010</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47489248"/>
                  </a:ext>
                </a:extLst>
              </a:tr>
              <a:tr h="221941">
                <a:tc>
                  <a:txBody>
                    <a:bodyPr/>
                    <a:lstStyle/>
                    <a:p>
                      <a:pPr algn="just" fontAlgn="t"/>
                      <a:r>
                        <a:rPr lang="en-GB" sz="1000">
                          <a:solidFill>
                            <a:srgbClr val="333333"/>
                          </a:solidFill>
                          <a:effectLst/>
                          <a:latin typeface="inter-regular"/>
                        </a:rPr>
                        <a:t>333</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000">
                          <a:solidFill>
                            <a:srgbClr val="333333"/>
                          </a:solidFill>
                          <a:effectLst/>
                          <a:latin typeface="inter-regular"/>
                        </a:rPr>
                        <a:t>Stephan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000">
                          <a:solidFill>
                            <a:srgbClr val="333333"/>
                          </a:solidFill>
                          <a:effectLst/>
                          <a:latin typeface="inter-regular"/>
                        </a:rPr>
                        <a:t>02228</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4712179"/>
                  </a:ext>
                </a:extLst>
              </a:tr>
              <a:tr h="221941">
                <a:tc>
                  <a:txBody>
                    <a:bodyPr/>
                    <a:lstStyle/>
                    <a:p>
                      <a:pPr algn="just" fontAlgn="t"/>
                      <a:r>
                        <a:rPr lang="en-GB" sz="1000">
                          <a:solidFill>
                            <a:srgbClr val="333333"/>
                          </a:solidFill>
                          <a:effectLst/>
                          <a:latin typeface="inter-regular"/>
                        </a:rPr>
                        <a:t>444</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000">
                          <a:solidFill>
                            <a:srgbClr val="333333"/>
                          </a:solidFill>
                          <a:effectLst/>
                          <a:latin typeface="inter-regular"/>
                        </a:rPr>
                        <a:t>Lan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000">
                          <a:solidFill>
                            <a:srgbClr val="333333"/>
                          </a:solidFill>
                          <a:effectLst/>
                          <a:latin typeface="inter-regular"/>
                        </a:rPr>
                        <a:t>60007</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61687651"/>
                  </a:ext>
                </a:extLst>
              </a:tr>
              <a:tr h="221941">
                <a:tc>
                  <a:txBody>
                    <a:bodyPr/>
                    <a:lstStyle/>
                    <a:p>
                      <a:pPr algn="just" fontAlgn="t"/>
                      <a:r>
                        <a:rPr lang="en-GB" sz="1000">
                          <a:solidFill>
                            <a:srgbClr val="333333"/>
                          </a:solidFill>
                          <a:effectLst/>
                          <a:latin typeface="inter-regular"/>
                        </a:rPr>
                        <a:t>555</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000">
                          <a:solidFill>
                            <a:srgbClr val="333333"/>
                          </a:solidFill>
                          <a:effectLst/>
                          <a:latin typeface="inter-regular"/>
                        </a:rPr>
                        <a:t>Katharine</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000">
                          <a:solidFill>
                            <a:srgbClr val="333333"/>
                          </a:solidFill>
                          <a:effectLst/>
                          <a:latin typeface="inter-regular"/>
                        </a:rPr>
                        <a:t>06389</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33587584"/>
                  </a:ext>
                </a:extLst>
              </a:tr>
              <a:tr h="221941">
                <a:tc>
                  <a:txBody>
                    <a:bodyPr/>
                    <a:lstStyle/>
                    <a:p>
                      <a:pPr algn="just" fontAlgn="t"/>
                      <a:r>
                        <a:rPr lang="en-GB" sz="1000">
                          <a:solidFill>
                            <a:srgbClr val="333333"/>
                          </a:solidFill>
                          <a:effectLst/>
                          <a:latin typeface="inter-regular"/>
                        </a:rPr>
                        <a:t>666</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000">
                          <a:solidFill>
                            <a:srgbClr val="333333"/>
                          </a:solidFill>
                          <a:effectLst/>
                          <a:latin typeface="inter-regular"/>
                        </a:rPr>
                        <a:t>John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000" dirty="0">
                          <a:solidFill>
                            <a:srgbClr val="333333"/>
                          </a:solidFill>
                          <a:effectLst/>
                          <a:latin typeface="inter-regular"/>
                        </a:rPr>
                        <a:t>462007</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67398371"/>
                  </a:ext>
                </a:extLst>
              </a:tr>
            </a:tbl>
          </a:graphicData>
        </a:graphic>
      </p:graphicFrame>
      <p:graphicFrame>
        <p:nvGraphicFramePr>
          <p:cNvPr id="9" name="Table 8">
            <a:extLst>
              <a:ext uri="{FF2B5EF4-FFF2-40B4-BE49-F238E27FC236}">
                <a16:creationId xmlns:a16="http://schemas.microsoft.com/office/drawing/2014/main" id="{C6DABDDC-D4BE-41CB-9F6A-CEB67B7D10B3}"/>
              </a:ext>
            </a:extLst>
          </p:cNvPr>
          <p:cNvGraphicFramePr>
            <a:graphicFrameLocks noGrp="1"/>
          </p:cNvGraphicFramePr>
          <p:nvPr>
            <p:extLst>
              <p:ext uri="{D42A27DB-BD31-4B8C-83A1-F6EECF244321}">
                <p14:modId xmlns:p14="http://schemas.microsoft.com/office/powerpoint/2010/main" val="4275688928"/>
              </p:ext>
            </p:extLst>
          </p:nvPr>
        </p:nvGraphicFramePr>
        <p:xfrm>
          <a:off x="5920324" y="5018022"/>
          <a:ext cx="2806944" cy="1714227"/>
        </p:xfrm>
        <a:graphic>
          <a:graphicData uri="http://schemas.openxmlformats.org/drawingml/2006/table">
            <a:tbl>
              <a:tblPr/>
              <a:tblGrid>
                <a:gridCol w="935648">
                  <a:extLst>
                    <a:ext uri="{9D8B030D-6E8A-4147-A177-3AD203B41FA5}">
                      <a16:colId xmlns:a16="http://schemas.microsoft.com/office/drawing/2014/main" val="572588441"/>
                    </a:ext>
                  </a:extLst>
                </a:gridCol>
                <a:gridCol w="935648">
                  <a:extLst>
                    <a:ext uri="{9D8B030D-6E8A-4147-A177-3AD203B41FA5}">
                      <a16:colId xmlns:a16="http://schemas.microsoft.com/office/drawing/2014/main" val="3845216709"/>
                    </a:ext>
                  </a:extLst>
                </a:gridCol>
                <a:gridCol w="935648">
                  <a:extLst>
                    <a:ext uri="{9D8B030D-6E8A-4147-A177-3AD203B41FA5}">
                      <a16:colId xmlns:a16="http://schemas.microsoft.com/office/drawing/2014/main" val="1023995291"/>
                    </a:ext>
                  </a:extLst>
                </a:gridCol>
              </a:tblGrid>
              <a:tr h="330082">
                <a:tc>
                  <a:txBody>
                    <a:bodyPr/>
                    <a:lstStyle/>
                    <a:p>
                      <a:pPr algn="l" fontAlgn="t"/>
                      <a:r>
                        <a:rPr lang="en-GB" sz="900" dirty="0">
                          <a:solidFill>
                            <a:srgbClr val="000000"/>
                          </a:solidFill>
                          <a:effectLst/>
                          <a:latin typeface="times new roman" panose="02020603050405020304" pitchFamily="18" charset="0"/>
                        </a:rPr>
                        <a:t>P_ZIP</a:t>
                      </a:r>
                    </a:p>
                  </a:txBody>
                  <a:tcPr marL="82180" marR="82180" marT="82180" marB="82180">
                    <a:lnL w="9525" cap="flat" cmpd="sng" algn="ctr">
                      <a:solidFill>
                        <a:srgbClr val="F0EB1A"/>
                      </a:solidFill>
                      <a:prstDash val="solid"/>
                      <a:round/>
                      <a:headEnd type="none" w="med" len="med"/>
                      <a:tailEnd type="none" w="med" len="med"/>
                    </a:lnL>
                    <a:lnR w="9525" cap="flat" cmpd="sng" algn="ctr">
                      <a:solidFill>
                        <a:srgbClr val="F0EB1A"/>
                      </a:solidFill>
                      <a:prstDash val="solid"/>
                      <a:round/>
                      <a:headEnd type="none" w="med" len="med"/>
                      <a:tailEnd type="none" w="med" len="med"/>
                    </a:lnR>
                    <a:lnT w="9525" cap="flat" cmpd="sng" algn="ctr">
                      <a:solidFill>
                        <a:srgbClr val="F0EB1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900">
                          <a:solidFill>
                            <a:srgbClr val="000000"/>
                          </a:solidFill>
                          <a:effectLst/>
                          <a:latin typeface="times new roman" panose="02020603050405020304" pitchFamily="18" charset="0"/>
                        </a:rPr>
                        <a:t>EMP_STATE</a:t>
                      </a:r>
                    </a:p>
                  </a:txBody>
                  <a:tcPr marL="82180" marR="82180" marT="82180" marB="82180">
                    <a:lnL w="9525" cap="flat" cmpd="sng" algn="ctr">
                      <a:solidFill>
                        <a:srgbClr val="F0EB1A"/>
                      </a:solidFill>
                      <a:prstDash val="solid"/>
                      <a:round/>
                      <a:headEnd type="none" w="med" len="med"/>
                      <a:tailEnd type="none" w="med" len="med"/>
                    </a:lnL>
                    <a:lnR w="9525" cap="flat" cmpd="sng" algn="ctr">
                      <a:solidFill>
                        <a:srgbClr val="F0EB1A"/>
                      </a:solidFill>
                      <a:prstDash val="solid"/>
                      <a:round/>
                      <a:headEnd type="none" w="med" len="med"/>
                      <a:tailEnd type="none" w="med" len="med"/>
                    </a:lnR>
                    <a:lnT w="9525" cap="flat" cmpd="sng" algn="ctr">
                      <a:solidFill>
                        <a:srgbClr val="F0EB1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900">
                          <a:solidFill>
                            <a:srgbClr val="000000"/>
                          </a:solidFill>
                          <a:effectLst/>
                          <a:latin typeface="times new roman" panose="02020603050405020304" pitchFamily="18" charset="0"/>
                        </a:rPr>
                        <a:t>EMP_CITY</a:t>
                      </a:r>
                    </a:p>
                  </a:txBody>
                  <a:tcPr marL="82180" marR="82180" marT="82180" marB="82180">
                    <a:lnL w="9525" cap="flat" cmpd="sng" algn="ctr">
                      <a:solidFill>
                        <a:srgbClr val="F0EB1A"/>
                      </a:solidFill>
                      <a:prstDash val="solid"/>
                      <a:round/>
                      <a:headEnd type="none" w="med" len="med"/>
                      <a:tailEnd type="none" w="med" len="med"/>
                    </a:lnL>
                    <a:lnR w="9525" cap="flat" cmpd="sng" algn="ctr">
                      <a:solidFill>
                        <a:srgbClr val="F0EB1A"/>
                      </a:solidFill>
                      <a:prstDash val="solid"/>
                      <a:round/>
                      <a:headEnd type="none" w="med" len="med"/>
                      <a:tailEnd type="none" w="med" len="med"/>
                    </a:lnR>
                    <a:lnT w="9525" cap="flat" cmpd="sng" algn="ctr">
                      <a:solidFill>
                        <a:srgbClr val="F0EB1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084380646"/>
                  </a:ext>
                </a:extLst>
              </a:tr>
              <a:tr h="276829">
                <a:tc>
                  <a:txBody>
                    <a:bodyPr/>
                    <a:lstStyle/>
                    <a:p>
                      <a:pPr algn="just" fontAlgn="t"/>
                      <a:r>
                        <a:rPr lang="en-GB" sz="900">
                          <a:solidFill>
                            <a:srgbClr val="333333"/>
                          </a:solidFill>
                          <a:effectLst/>
                          <a:latin typeface="inter-regular"/>
                        </a:rPr>
                        <a:t>201010</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900">
                          <a:solidFill>
                            <a:srgbClr val="333333"/>
                          </a:solidFill>
                          <a:effectLst/>
                          <a:latin typeface="inter-regular"/>
                        </a:rPr>
                        <a:t>UP</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900">
                          <a:solidFill>
                            <a:srgbClr val="333333"/>
                          </a:solidFill>
                          <a:effectLst/>
                          <a:latin typeface="inter-regular"/>
                        </a:rPr>
                        <a:t>Noida</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21007621"/>
                  </a:ext>
                </a:extLst>
              </a:tr>
              <a:tr h="276829">
                <a:tc>
                  <a:txBody>
                    <a:bodyPr/>
                    <a:lstStyle/>
                    <a:p>
                      <a:pPr algn="just" fontAlgn="t"/>
                      <a:r>
                        <a:rPr lang="en-GB" sz="900">
                          <a:solidFill>
                            <a:srgbClr val="333333"/>
                          </a:solidFill>
                          <a:effectLst/>
                          <a:latin typeface="inter-regular"/>
                        </a:rPr>
                        <a:t>02228</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900" dirty="0">
                          <a:solidFill>
                            <a:srgbClr val="333333"/>
                          </a:solidFill>
                          <a:effectLst/>
                          <a:latin typeface="inter-regular"/>
                        </a:rPr>
                        <a:t>US</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900">
                          <a:solidFill>
                            <a:srgbClr val="333333"/>
                          </a:solidFill>
                          <a:effectLst/>
                          <a:latin typeface="inter-regular"/>
                        </a:rPr>
                        <a:t>Boston</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71741245"/>
                  </a:ext>
                </a:extLst>
              </a:tr>
              <a:tr h="276829">
                <a:tc>
                  <a:txBody>
                    <a:bodyPr/>
                    <a:lstStyle/>
                    <a:p>
                      <a:pPr algn="just" fontAlgn="t"/>
                      <a:r>
                        <a:rPr lang="en-GB" sz="900">
                          <a:solidFill>
                            <a:srgbClr val="333333"/>
                          </a:solidFill>
                          <a:effectLst/>
                          <a:latin typeface="inter-regular"/>
                        </a:rPr>
                        <a:t>60007</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900">
                          <a:solidFill>
                            <a:srgbClr val="333333"/>
                          </a:solidFill>
                          <a:effectLst/>
                          <a:latin typeface="inter-regular"/>
                        </a:rPr>
                        <a:t>US</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900">
                          <a:solidFill>
                            <a:srgbClr val="333333"/>
                          </a:solidFill>
                          <a:effectLst/>
                          <a:latin typeface="inter-regular"/>
                        </a:rPr>
                        <a:t>Chicago</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64847211"/>
                  </a:ext>
                </a:extLst>
              </a:tr>
              <a:tr h="276829">
                <a:tc>
                  <a:txBody>
                    <a:bodyPr/>
                    <a:lstStyle/>
                    <a:p>
                      <a:pPr algn="just" fontAlgn="t"/>
                      <a:r>
                        <a:rPr lang="en-GB" sz="900">
                          <a:solidFill>
                            <a:srgbClr val="333333"/>
                          </a:solidFill>
                          <a:effectLst/>
                          <a:latin typeface="inter-regular"/>
                        </a:rPr>
                        <a:t>06389</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900">
                          <a:solidFill>
                            <a:srgbClr val="333333"/>
                          </a:solidFill>
                          <a:effectLst/>
                          <a:latin typeface="inter-regular"/>
                        </a:rPr>
                        <a:t>UK</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900">
                          <a:solidFill>
                            <a:srgbClr val="333333"/>
                          </a:solidFill>
                          <a:effectLst/>
                          <a:latin typeface="inter-regular"/>
                        </a:rPr>
                        <a:t>Norwich</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7986843"/>
                  </a:ext>
                </a:extLst>
              </a:tr>
              <a:tr h="276829">
                <a:tc>
                  <a:txBody>
                    <a:bodyPr/>
                    <a:lstStyle/>
                    <a:p>
                      <a:pPr algn="just" fontAlgn="t"/>
                      <a:r>
                        <a:rPr lang="en-GB" sz="900" dirty="0">
                          <a:solidFill>
                            <a:srgbClr val="333333"/>
                          </a:solidFill>
                          <a:effectLst/>
                          <a:latin typeface="inter-regular"/>
                        </a:rPr>
                        <a:t>462007</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900">
                          <a:solidFill>
                            <a:srgbClr val="333333"/>
                          </a:solidFill>
                          <a:effectLst/>
                          <a:latin typeface="inter-regular"/>
                        </a:rPr>
                        <a:t>MP</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900" dirty="0">
                          <a:solidFill>
                            <a:srgbClr val="333333"/>
                          </a:solidFill>
                          <a:effectLst/>
                          <a:latin typeface="inter-regular"/>
                        </a:rPr>
                        <a:t>Bhopal</a:t>
                      </a:r>
                    </a:p>
                  </a:txBody>
                  <a:tcPr marL="54786" marR="54786" marT="54786" marB="547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20612449"/>
                  </a:ext>
                </a:extLst>
              </a:tr>
            </a:tbl>
          </a:graphicData>
        </a:graphic>
      </p:graphicFrame>
    </p:spTree>
    <p:extLst>
      <p:ext uri="{BB962C8B-B14F-4D97-AF65-F5344CB8AC3E}">
        <p14:creationId xmlns:p14="http://schemas.microsoft.com/office/powerpoint/2010/main" val="3995840944"/>
      </p:ext>
    </p:extLst>
  </p:cSld>
  <p:clrMapOvr>
    <a:masterClrMapping/>
  </p:clrMapOvr>
  <p:transition spd="slow">
    <p:zoom dir="in"/>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99AE-5551-4FC7-AED4-AA4CD3C6393F}"/>
              </a:ext>
            </a:extLst>
          </p:cNvPr>
          <p:cNvSpPr>
            <a:spLocks noGrp="1"/>
          </p:cNvSpPr>
          <p:nvPr>
            <p:ph type="title"/>
          </p:nvPr>
        </p:nvSpPr>
        <p:spPr/>
        <p:txBody>
          <a:bodyPr/>
          <a:lstStyle/>
          <a:p>
            <a:r>
              <a:rPr lang="en-GB" dirty="0"/>
              <a:t>Boyce Codd normal form (BCNF)</a:t>
            </a:r>
          </a:p>
        </p:txBody>
      </p:sp>
      <p:sp>
        <p:nvSpPr>
          <p:cNvPr id="3" name="Content Placeholder 2">
            <a:extLst>
              <a:ext uri="{FF2B5EF4-FFF2-40B4-BE49-F238E27FC236}">
                <a16:creationId xmlns:a16="http://schemas.microsoft.com/office/drawing/2014/main" id="{4E038FBD-D437-4FF4-8E14-0261A3914C54}"/>
              </a:ext>
            </a:extLst>
          </p:cNvPr>
          <p:cNvSpPr>
            <a:spLocks noGrp="1"/>
          </p:cNvSpPr>
          <p:nvPr>
            <p:ph idx="1"/>
          </p:nvPr>
        </p:nvSpPr>
        <p:spPr>
          <a:xfrm>
            <a:off x="611560" y="1363426"/>
            <a:ext cx="8378552" cy="1512168"/>
          </a:xfrm>
        </p:spPr>
        <p:txBody>
          <a:bodyPr/>
          <a:lstStyle/>
          <a:p>
            <a:r>
              <a:rPr lang="en-GB" sz="1800" dirty="0"/>
              <a:t>BCNF is the advance version of 3NF. It is stricter than 3NF.</a:t>
            </a:r>
          </a:p>
          <a:p>
            <a:r>
              <a:rPr lang="en-GB" sz="1800" dirty="0"/>
              <a:t>A table is in BCNF if every functional dependency X → Y, X is the super key of the table.</a:t>
            </a:r>
          </a:p>
          <a:p>
            <a:r>
              <a:rPr lang="en-GB" sz="1800" dirty="0"/>
              <a:t>For BCNF, the table should be in 3NF, and for every FD, LHS is </a:t>
            </a:r>
            <a:r>
              <a:rPr lang="en-GB" sz="1800" dirty="0">
                <a:solidFill>
                  <a:srgbClr val="C00000"/>
                </a:solidFill>
              </a:rPr>
              <a:t>super key</a:t>
            </a:r>
            <a:r>
              <a:rPr lang="en-GB" sz="1800" dirty="0"/>
              <a:t>.</a:t>
            </a:r>
          </a:p>
        </p:txBody>
      </p:sp>
      <p:sp>
        <p:nvSpPr>
          <p:cNvPr id="4" name="Footer Placeholder 3">
            <a:extLst>
              <a:ext uri="{FF2B5EF4-FFF2-40B4-BE49-F238E27FC236}">
                <a16:creationId xmlns:a16="http://schemas.microsoft.com/office/drawing/2014/main" id="{0E2DB896-835D-453A-839B-9819DF840AFA}"/>
              </a:ext>
            </a:extLst>
          </p:cNvPr>
          <p:cNvSpPr>
            <a:spLocks noGrp="1"/>
          </p:cNvSpPr>
          <p:nvPr>
            <p:ph type="ftr" sz="quarter" idx="11"/>
          </p:nvPr>
        </p:nvSpPr>
        <p:spPr/>
        <p:txBody>
          <a:bodyPr/>
          <a:lstStyle/>
          <a:p>
            <a:pPr algn="l"/>
            <a:r>
              <a:rPr lang="en-US"/>
              <a:t>Database Design - Normalisation</a:t>
            </a:r>
            <a:endParaRPr lang="en-US" dirty="0"/>
          </a:p>
        </p:txBody>
      </p:sp>
      <p:sp>
        <p:nvSpPr>
          <p:cNvPr id="6" name="TextBox 5">
            <a:extLst>
              <a:ext uri="{FF2B5EF4-FFF2-40B4-BE49-F238E27FC236}">
                <a16:creationId xmlns:a16="http://schemas.microsoft.com/office/drawing/2014/main" id="{0FFAEC01-37F0-4DF3-B9E1-931B81D65F44}"/>
              </a:ext>
            </a:extLst>
          </p:cNvPr>
          <p:cNvSpPr txBox="1"/>
          <p:nvPr/>
        </p:nvSpPr>
        <p:spPr>
          <a:xfrm>
            <a:off x="346397" y="2972342"/>
            <a:ext cx="2402533" cy="276999"/>
          </a:xfrm>
          <a:prstGeom prst="rect">
            <a:avLst/>
          </a:prstGeom>
          <a:noFill/>
        </p:spPr>
        <p:txBody>
          <a:bodyPr wrap="square">
            <a:spAutoFit/>
          </a:bodyPr>
          <a:lstStyle/>
          <a:p>
            <a:r>
              <a:rPr lang="en-GB" sz="1200" dirty="0"/>
              <a:t>Example: EMPLOYEE table:</a:t>
            </a:r>
          </a:p>
        </p:txBody>
      </p:sp>
      <p:graphicFrame>
        <p:nvGraphicFramePr>
          <p:cNvPr id="7" name="Table 6">
            <a:extLst>
              <a:ext uri="{FF2B5EF4-FFF2-40B4-BE49-F238E27FC236}">
                <a16:creationId xmlns:a16="http://schemas.microsoft.com/office/drawing/2014/main" id="{D2125AAC-CAC7-4C39-A887-E30DE127DE55}"/>
              </a:ext>
            </a:extLst>
          </p:cNvPr>
          <p:cNvGraphicFramePr>
            <a:graphicFrameLocks noGrp="1"/>
          </p:cNvGraphicFramePr>
          <p:nvPr>
            <p:extLst>
              <p:ext uri="{D42A27DB-BD31-4B8C-83A1-F6EECF244321}">
                <p14:modId xmlns:p14="http://schemas.microsoft.com/office/powerpoint/2010/main" val="2195372800"/>
              </p:ext>
            </p:extLst>
          </p:nvPr>
        </p:nvGraphicFramePr>
        <p:xfrm>
          <a:off x="467544" y="3449421"/>
          <a:ext cx="5276055" cy="1512169"/>
        </p:xfrm>
        <a:graphic>
          <a:graphicData uri="http://schemas.openxmlformats.org/drawingml/2006/table">
            <a:tbl>
              <a:tblPr/>
              <a:tblGrid>
                <a:gridCol w="720080">
                  <a:extLst>
                    <a:ext uri="{9D8B030D-6E8A-4147-A177-3AD203B41FA5}">
                      <a16:colId xmlns:a16="http://schemas.microsoft.com/office/drawing/2014/main" val="4203566257"/>
                    </a:ext>
                  </a:extLst>
                </a:gridCol>
                <a:gridCol w="1296144">
                  <a:extLst>
                    <a:ext uri="{9D8B030D-6E8A-4147-A177-3AD203B41FA5}">
                      <a16:colId xmlns:a16="http://schemas.microsoft.com/office/drawing/2014/main" val="2132656961"/>
                    </a:ext>
                  </a:extLst>
                </a:gridCol>
                <a:gridCol w="936104">
                  <a:extLst>
                    <a:ext uri="{9D8B030D-6E8A-4147-A177-3AD203B41FA5}">
                      <a16:colId xmlns:a16="http://schemas.microsoft.com/office/drawing/2014/main" val="1239742786"/>
                    </a:ext>
                  </a:extLst>
                </a:gridCol>
                <a:gridCol w="1008112">
                  <a:extLst>
                    <a:ext uri="{9D8B030D-6E8A-4147-A177-3AD203B41FA5}">
                      <a16:colId xmlns:a16="http://schemas.microsoft.com/office/drawing/2014/main" val="3997696210"/>
                    </a:ext>
                  </a:extLst>
                </a:gridCol>
                <a:gridCol w="1315615">
                  <a:extLst>
                    <a:ext uri="{9D8B030D-6E8A-4147-A177-3AD203B41FA5}">
                      <a16:colId xmlns:a16="http://schemas.microsoft.com/office/drawing/2014/main" val="2823991603"/>
                    </a:ext>
                  </a:extLst>
                </a:gridCol>
              </a:tblGrid>
              <a:tr h="344149">
                <a:tc>
                  <a:txBody>
                    <a:bodyPr/>
                    <a:lstStyle/>
                    <a:p>
                      <a:pPr algn="l" fontAlgn="t"/>
                      <a:r>
                        <a:rPr lang="en-GB" sz="1200">
                          <a:solidFill>
                            <a:srgbClr val="000000"/>
                          </a:solidFill>
                          <a:effectLst/>
                          <a:latin typeface="times new roman" panose="02020603050405020304" pitchFamily="18" charset="0"/>
                        </a:rPr>
                        <a:t>EMP_ID</a:t>
                      </a:r>
                    </a:p>
                  </a:txBody>
                  <a:tcPr marL="79089" marR="79089" marT="79089" marB="79089">
                    <a:lnL w="9525" cap="flat" cmpd="sng" algn="ctr">
                      <a:solidFill>
                        <a:srgbClr val="307A1F"/>
                      </a:solidFill>
                      <a:prstDash val="solid"/>
                      <a:round/>
                      <a:headEnd type="none" w="med" len="med"/>
                      <a:tailEnd type="none" w="med" len="med"/>
                    </a:lnL>
                    <a:lnR w="9525" cap="flat" cmpd="sng" algn="ctr">
                      <a:solidFill>
                        <a:srgbClr val="307A1F"/>
                      </a:solidFill>
                      <a:prstDash val="solid"/>
                      <a:round/>
                      <a:headEnd type="none" w="med" len="med"/>
                      <a:tailEnd type="none" w="med" len="med"/>
                    </a:lnR>
                    <a:lnT w="9525" cap="flat" cmpd="sng" algn="ctr">
                      <a:solidFill>
                        <a:srgbClr val="307A1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EMP_COUNTRY</a:t>
                      </a:r>
                    </a:p>
                  </a:txBody>
                  <a:tcPr marL="79089" marR="79089" marT="79089" marB="79089">
                    <a:lnL w="9525" cap="flat" cmpd="sng" algn="ctr">
                      <a:solidFill>
                        <a:srgbClr val="307A1F"/>
                      </a:solidFill>
                      <a:prstDash val="solid"/>
                      <a:round/>
                      <a:headEnd type="none" w="med" len="med"/>
                      <a:tailEnd type="none" w="med" len="med"/>
                    </a:lnL>
                    <a:lnR w="9525" cap="flat" cmpd="sng" algn="ctr">
                      <a:solidFill>
                        <a:srgbClr val="307A1F"/>
                      </a:solidFill>
                      <a:prstDash val="solid"/>
                      <a:round/>
                      <a:headEnd type="none" w="med" len="med"/>
                      <a:tailEnd type="none" w="med" len="med"/>
                    </a:lnR>
                    <a:lnT w="9525" cap="flat" cmpd="sng" algn="ctr">
                      <a:solidFill>
                        <a:srgbClr val="307A1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EMP_DEPT</a:t>
                      </a:r>
                    </a:p>
                  </a:txBody>
                  <a:tcPr marL="79089" marR="79089" marT="79089" marB="79089">
                    <a:lnL w="9525" cap="flat" cmpd="sng" algn="ctr">
                      <a:solidFill>
                        <a:srgbClr val="307A1F"/>
                      </a:solidFill>
                      <a:prstDash val="solid"/>
                      <a:round/>
                      <a:headEnd type="none" w="med" len="med"/>
                      <a:tailEnd type="none" w="med" len="med"/>
                    </a:lnL>
                    <a:lnR w="9525" cap="flat" cmpd="sng" algn="ctr">
                      <a:solidFill>
                        <a:srgbClr val="307A1F"/>
                      </a:solidFill>
                      <a:prstDash val="solid"/>
                      <a:round/>
                      <a:headEnd type="none" w="med" len="med"/>
                      <a:tailEnd type="none" w="med" len="med"/>
                    </a:lnR>
                    <a:lnT w="9525" cap="flat" cmpd="sng" algn="ctr">
                      <a:solidFill>
                        <a:srgbClr val="307A1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DEPT_TYPE</a:t>
                      </a:r>
                    </a:p>
                  </a:txBody>
                  <a:tcPr marL="79089" marR="79089" marT="79089" marB="79089">
                    <a:lnL w="9525" cap="flat" cmpd="sng" algn="ctr">
                      <a:solidFill>
                        <a:srgbClr val="307A1F"/>
                      </a:solidFill>
                      <a:prstDash val="solid"/>
                      <a:round/>
                      <a:headEnd type="none" w="med" len="med"/>
                      <a:tailEnd type="none" w="med" len="med"/>
                    </a:lnL>
                    <a:lnR w="9525" cap="flat" cmpd="sng" algn="ctr">
                      <a:solidFill>
                        <a:srgbClr val="307A1F"/>
                      </a:solidFill>
                      <a:prstDash val="solid"/>
                      <a:round/>
                      <a:headEnd type="none" w="med" len="med"/>
                      <a:tailEnd type="none" w="med" len="med"/>
                    </a:lnR>
                    <a:lnT w="9525" cap="flat" cmpd="sng" algn="ctr">
                      <a:solidFill>
                        <a:srgbClr val="307A1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EMP_DEPT_NO</a:t>
                      </a:r>
                    </a:p>
                  </a:txBody>
                  <a:tcPr marL="79089" marR="79089" marT="79089" marB="79089">
                    <a:lnL w="9525" cap="flat" cmpd="sng" algn="ctr">
                      <a:solidFill>
                        <a:srgbClr val="307A1F"/>
                      </a:solidFill>
                      <a:prstDash val="solid"/>
                      <a:round/>
                      <a:headEnd type="none" w="med" len="med"/>
                      <a:tailEnd type="none" w="med" len="med"/>
                    </a:lnL>
                    <a:lnR w="9525" cap="flat" cmpd="sng" algn="ctr">
                      <a:solidFill>
                        <a:srgbClr val="307A1F"/>
                      </a:solidFill>
                      <a:prstDash val="solid"/>
                      <a:round/>
                      <a:headEnd type="none" w="med" len="med"/>
                      <a:tailEnd type="none" w="med" len="med"/>
                    </a:lnR>
                    <a:lnT w="9525" cap="flat" cmpd="sng" algn="ctr">
                      <a:solidFill>
                        <a:srgbClr val="307A1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647689908"/>
                  </a:ext>
                </a:extLst>
              </a:tr>
              <a:tr h="292005">
                <a:tc>
                  <a:txBody>
                    <a:bodyPr/>
                    <a:lstStyle/>
                    <a:p>
                      <a:pPr algn="just" fontAlgn="t"/>
                      <a:r>
                        <a:rPr lang="en-GB" sz="1200">
                          <a:solidFill>
                            <a:srgbClr val="333333"/>
                          </a:solidFill>
                          <a:effectLst/>
                          <a:latin typeface="inter-regular"/>
                        </a:rPr>
                        <a:t>264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India</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dirty="0">
                          <a:solidFill>
                            <a:srgbClr val="333333"/>
                          </a:solidFill>
                          <a:effectLst/>
                          <a:latin typeface="inter-regular"/>
                        </a:rPr>
                        <a:t>Designing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D394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10404643"/>
                  </a:ext>
                </a:extLst>
              </a:tr>
              <a:tr h="292005">
                <a:tc>
                  <a:txBody>
                    <a:bodyPr/>
                    <a:lstStyle/>
                    <a:p>
                      <a:pPr algn="just" fontAlgn="t"/>
                      <a:r>
                        <a:rPr lang="en-GB" sz="1200">
                          <a:solidFill>
                            <a:srgbClr val="333333"/>
                          </a:solidFill>
                          <a:effectLst/>
                          <a:latin typeface="inter-regular"/>
                        </a:rPr>
                        <a:t>264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a:solidFill>
                            <a:srgbClr val="333333"/>
                          </a:solidFill>
                          <a:effectLst/>
                          <a:latin typeface="inter-regular"/>
                        </a:rPr>
                        <a:t>India</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Testing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a:solidFill>
                            <a:srgbClr val="333333"/>
                          </a:solidFill>
                          <a:effectLst/>
                          <a:latin typeface="inter-regular"/>
                        </a:rPr>
                        <a:t>D394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a:solidFill>
                            <a:srgbClr val="333333"/>
                          </a:solidFill>
                          <a:effectLst/>
                          <a:latin typeface="inter-regular"/>
                        </a:rPr>
                        <a:t>300</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3823847"/>
                  </a:ext>
                </a:extLst>
              </a:tr>
              <a:tr h="292005">
                <a:tc>
                  <a:txBody>
                    <a:bodyPr/>
                    <a:lstStyle/>
                    <a:p>
                      <a:pPr algn="just" fontAlgn="t"/>
                      <a:r>
                        <a:rPr lang="en-GB" sz="1200">
                          <a:solidFill>
                            <a:srgbClr val="333333"/>
                          </a:solidFill>
                          <a:effectLst/>
                          <a:latin typeface="inter-regular"/>
                        </a:rPr>
                        <a:t>364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UK</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dirty="0">
                          <a:solidFill>
                            <a:srgbClr val="333333"/>
                          </a:solidFill>
                          <a:effectLst/>
                          <a:latin typeface="inter-regular"/>
                        </a:rPr>
                        <a:t>Stores</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D283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232</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06132644"/>
                  </a:ext>
                </a:extLst>
              </a:tr>
              <a:tr h="292005">
                <a:tc>
                  <a:txBody>
                    <a:bodyPr/>
                    <a:lstStyle/>
                    <a:p>
                      <a:pPr algn="just" fontAlgn="t"/>
                      <a:r>
                        <a:rPr lang="en-GB" sz="1200">
                          <a:solidFill>
                            <a:srgbClr val="333333"/>
                          </a:solidFill>
                          <a:effectLst/>
                          <a:latin typeface="inter-regular"/>
                        </a:rPr>
                        <a:t>364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a:solidFill>
                            <a:srgbClr val="333333"/>
                          </a:solidFill>
                          <a:effectLst/>
                          <a:latin typeface="inter-regular"/>
                        </a:rPr>
                        <a:t>UK</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Developing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a:solidFill>
                            <a:srgbClr val="333333"/>
                          </a:solidFill>
                          <a:effectLst/>
                          <a:latin typeface="inter-regular"/>
                        </a:rPr>
                        <a:t>D283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549</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59517525"/>
                  </a:ext>
                </a:extLst>
              </a:tr>
            </a:tbl>
          </a:graphicData>
        </a:graphic>
      </p:graphicFrame>
      <p:graphicFrame>
        <p:nvGraphicFramePr>
          <p:cNvPr id="8" name="Table 7">
            <a:extLst>
              <a:ext uri="{FF2B5EF4-FFF2-40B4-BE49-F238E27FC236}">
                <a16:creationId xmlns:a16="http://schemas.microsoft.com/office/drawing/2014/main" id="{4A195EF7-B328-403B-8270-6D44838BF8F2}"/>
              </a:ext>
            </a:extLst>
          </p:cNvPr>
          <p:cNvGraphicFramePr>
            <a:graphicFrameLocks noGrp="1"/>
          </p:cNvGraphicFramePr>
          <p:nvPr>
            <p:extLst>
              <p:ext uri="{D42A27DB-BD31-4B8C-83A1-F6EECF244321}">
                <p14:modId xmlns:p14="http://schemas.microsoft.com/office/powerpoint/2010/main" val="2588865417"/>
              </p:ext>
            </p:extLst>
          </p:nvPr>
        </p:nvGraphicFramePr>
        <p:xfrm>
          <a:off x="6228184" y="3388171"/>
          <a:ext cx="2448272" cy="942307"/>
        </p:xfrm>
        <a:graphic>
          <a:graphicData uri="http://schemas.openxmlformats.org/drawingml/2006/table">
            <a:tbl>
              <a:tblPr/>
              <a:tblGrid>
                <a:gridCol w="864097">
                  <a:extLst>
                    <a:ext uri="{9D8B030D-6E8A-4147-A177-3AD203B41FA5}">
                      <a16:colId xmlns:a16="http://schemas.microsoft.com/office/drawing/2014/main" val="3646024808"/>
                    </a:ext>
                  </a:extLst>
                </a:gridCol>
                <a:gridCol w="1584175">
                  <a:extLst>
                    <a:ext uri="{9D8B030D-6E8A-4147-A177-3AD203B41FA5}">
                      <a16:colId xmlns:a16="http://schemas.microsoft.com/office/drawing/2014/main" val="1490915833"/>
                    </a:ext>
                  </a:extLst>
                </a:gridCol>
              </a:tblGrid>
              <a:tr h="349395">
                <a:tc>
                  <a:txBody>
                    <a:bodyPr/>
                    <a:lstStyle/>
                    <a:p>
                      <a:pPr algn="l" fontAlgn="t"/>
                      <a:r>
                        <a:rPr lang="en-GB" sz="1200">
                          <a:solidFill>
                            <a:srgbClr val="000000"/>
                          </a:solidFill>
                          <a:effectLst/>
                          <a:latin typeface="times new roman" panose="02020603050405020304" pitchFamily="18" charset="0"/>
                        </a:rPr>
                        <a:t>EMP_ID</a:t>
                      </a:r>
                    </a:p>
                  </a:txBody>
                  <a:tcPr marL="79089" marR="79089" marT="79089" marB="79089">
                    <a:lnL w="9525" cap="flat" cmpd="sng" algn="ctr">
                      <a:solidFill>
                        <a:srgbClr val="C0BB95"/>
                      </a:solidFill>
                      <a:prstDash val="solid"/>
                      <a:round/>
                      <a:headEnd type="none" w="med" len="med"/>
                      <a:tailEnd type="none" w="med" len="med"/>
                    </a:lnL>
                    <a:lnR w="9525" cap="flat" cmpd="sng" algn="ctr">
                      <a:solidFill>
                        <a:srgbClr val="C0BB95"/>
                      </a:solidFill>
                      <a:prstDash val="solid"/>
                      <a:round/>
                      <a:headEnd type="none" w="med" len="med"/>
                      <a:tailEnd type="none" w="med" len="med"/>
                    </a:lnR>
                    <a:lnT w="9525" cap="flat" cmpd="sng" algn="ctr">
                      <a:solidFill>
                        <a:srgbClr val="C0BB9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EMP_COUNTRY</a:t>
                      </a:r>
                    </a:p>
                  </a:txBody>
                  <a:tcPr marL="79089" marR="79089" marT="79089" marB="79089">
                    <a:lnL w="9525" cap="flat" cmpd="sng" algn="ctr">
                      <a:solidFill>
                        <a:srgbClr val="C0BB95"/>
                      </a:solidFill>
                      <a:prstDash val="solid"/>
                      <a:round/>
                      <a:headEnd type="none" w="med" len="med"/>
                      <a:tailEnd type="none" w="med" len="med"/>
                    </a:lnL>
                    <a:lnR w="9525" cap="flat" cmpd="sng" algn="ctr">
                      <a:solidFill>
                        <a:srgbClr val="C0BB95"/>
                      </a:solidFill>
                      <a:prstDash val="solid"/>
                      <a:round/>
                      <a:headEnd type="none" w="med" len="med"/>
                      <a:tailEnd type="none" w="med" len="med"/>
                    </a:lnR>
                    <a:lnT w="9525" cap="flat" cmpd="sng" algn="ctr">
                      <a:solidFill>
                        <a:srgbClr val="C0BB9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2080602"/>
                  </a:ext>
                </a:extLst>
              </a:tr>
              <a:tr h="296456">
                <a:tc>
                  <a:txBody>
                    <a:bodyPr/>
                    <a:lstStyle/>
                    <a:p>
                      <a:pPr algn="just" fontAlgn="t"/>
                      <a:r>
                        <a:rPr lang="en-GB" sz="1200">
                          <a:solidFill>
                            <a:srgbClr val="333333"/>
                          </a:solidFill>
                          <a:effectLst/>
                          <a:latin typeface="inter-regular"/>
                        </a:rPr>
                        <a:t>264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India</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30523258"/>
                  </a:ext>
                </a:extLst>
              </a:tr>
              <a:tr h="296456">
                <a:tc>
                  <a:txBody>
                    <a:bodyPr/>
                    <a:lstStyle/>
                    <a:p>
                      <a:pPr algn="just" fontAlgn="t"/>
                      <a:r>
                        <a:rPr lang="en-GB" sz="1200" dirty="0">
                          <a:solidFill>
                            <a:srgbClr val="333333"/>
                          </a:solidFill>
                          <a:effectLst/>
                          <a:latin typeface="inter-regular"/>
                        </a:rPr>
                        <a:t>364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UK</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50205357"/>
                  </a:ext>
                </a:extLst>
              </a:tr>
            </a:tbl>
          </a:graphicData>
        </a:graphic>
      </p:graphicFrame>
      <p:sp>
        <p:nvSpPr>
          <p:cNvPr id="9" name="Rectangle 1">
            <a:extLst>
              <a:ext uri="{FF2B5EF4-FFF2-40B4-BE49-F238E27FC236}">
                <a16:creationId xmlns:a16="http://schemas.microsoft.com/office/drawing/2014/main" id="{C5573499-C0B3-44D8-914D-15096344E51D}"/>
              </a:ext>
            </a:extLst>
          </p:cNvPr>
          <p:cNvSpPr>
            <a:spLocks noChangeArrowheads="1"/>
          </p:cNvSpPr>
          <p:nvPr/>
        </p:nvSpPr>
        <p:spPr bwMode="auto">
          <a:xfrm>
            <a:off x="6012094" y="2936003"/>
            <a:ext cx="2016224" cy="2781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Arial" panose="020B0604020202020204" pitchFamily="34" charset="0"/>
                <a:ea typeface="inter-bold"/>
              </a:rPr>
              <a:t>EMP_COUNTRY table: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11B5FF5-C4B6-4E61-BA00-96164D8DE095}"/>
              </a:ext>
            </a:extLst>
          </p:cNvPr>
          <p:cNvSpPr txBox="1"/>
          <p:nvPr/>
        </p:nvSpPr>
        <p:spPr>
          <a:xfrm>
            <a:off x="5784280" y="4969262"/>
            <a:ext cx="1584176" cy="276999"/>
          </a:xfrm>
          <a:prstGeom prst="rect">
            <a:avLst/>
          </a:prstGeom>
          <a:noFill/>
        </p:spPr>
        <p:txBody>
          <a:bodyPr wrap="square">
            <a:spAutoFit/>
          </a:bodyPr>
          <a:lstStyle/>
          <a:p>
            <a:r>
              <a:rPr lang="en-GB" sz="1200" b="1" i="0" dirty="0">
                <a:solidFill>
                  <a:srgbClr val="333333"/>
                </a:solidFill>
                <a:effectLst/>
                <a:latin typeface="inter-bold"/>
              </a:rPr>
              <a:t>EMP_DEPT table:</a:t>
            </a:r>
            <a:endParaRPr lang="en-GB" sz="1200" dirty="0"/>
          </a:p>
        </p:txBody>
      </p:sp>
      <p:graphicFrame>
        <p:nvGraphicFramePr>
          <p:cNvPr id="12" name="Table 11">
            <a:extLst>
              <a:ext uri="{FF2B5EF4-FFF2-40B4-BE49-F238E27FC236}">
                <a16:creationId xmlns:a16="http://schemas.microsoft.com/office/drawing/2014/main" id="{55D80FC7-D7BE-49E8-9A7C-444010C2E248}"/>
              </a:ext>
            </a:extLst>
          </p:cNvPr>
          <p:cNvGraphicFramePr>
            <a:graphicFrameLocks noGrp="1"/>
          </p:cNvGraphicFramePr>
          <p:nvPr>
            <p:extLst>
              <p:ext uri="{D42A27DB-BD31-4B8C-83A1-F6EECF244321}">
                <p14:modId xmlns:p14="http://schemas.microsoft.com/office/powerpoint/2010/main" val="1350608493"/>
              </p:ext>
            </p:extLst>
          </p:nvPr>
        </p:nvGraphicFramePr>
        <p:xfrm>
          <a:off x="5362959" y="5306670"/>
          <a:ext cx="3180209" cy="1494386"/>
        </p:xfrm>
        <a:graphic>
          <a:graphicData uri="http://schemas.openxmlformats.org/drawingml/2006/table">
            <a:tbl>
              <a:tblPr/>
              <a:tblGrid>
                <a:gridCol w="947961">
                  <a:extLst>
                    <a:ext uri="{9D8B030D-6E8A-4147-A177-3AD203B41FA5}">
                      <a16:colId xmlns:a16="http://schemas.microsoft.com/office/drawing/2014/main" val="701470951"/>
                    </a:ext>
                  </a:extLst>
                </a:gridCol>
                <a:gridCol w="1008112">
                  <a:extLst>
                    <a:ext uri="{9D8B030D-6E8A-4147-A177-3AD203B41FA5}">
                      <a16:colId xmlns:a16="http://schemas.microsoft.com/office/drawing/2014/main" val="1150223478"/>
                    </a:ext>
                  </a:extLst>
                </a:gridCol>
                <a:gridCol w="1224136">
                  <a:extLst>
                    <a:ext uri="{9D8B030D-6E8A-4147-A177-3AD203B41FA5}">
                      <a16:colId xmlns:a16="http://schemas.microsoft.com/office/drawing/2014/main" val="3246205357"/>
                    </a:ext>
                  </a:extLst>
                </a:gridCol>
              </a:tblGrid>
              <a:tr h="296847">
                <a:tc>
                  <a:txBody>
                    <a:bodyPr/>
                    <a:lstStyle/>
                    <a:p>
                      <a:pPr algn="l" fontAlgn="t"/>
                      <a:r>
                        <a:rPr lang="en-GB" sz="1200">
                          <a:solidFill>
                            <a:srgbClr val="000000"/>
                          </a:solidFill>
                          <a:effectLst/>
                          <a:latin typeface="times new roman" panose="02020603050405020304" pitchFamily="18" charset="0"/>
                        </a:rPr>
                        <a:t>EMP_DEPT</a:t>
                      </a:r>
                    </a:p>
                  </a:txBody>
                  <a:tcPr marL="79089" marR="79089" marT="79089" marB="79089">
                    <a:lnL w="9525" cap="flat" cmpd="sng" algn="ctr">
                      <a:solidFill>
                        <a:srgbClr val="607874"/>
                      </a:solidFill>
                      <a:prstDash val="solid"/>
                      <a:round/>
                      <a:headEnd type="none" w="med" len="med"/>
                      <a:tailEnd type="none" w="med" len="med"/>
                    </a:lnL>
                    <a:lnR w="9525" cap="flat" cmpd="sng" algn="ctr">
                      <a:solidFill>
                        <a:srgbClr val="607874"/>
                      </a:solidFill>
                      <a:prstDash val="solid"/>
                      <a:round/>
                      <a:headEnd type="none" w="med" len="med"/>
                      <a:tailEnd type="none" w="med" len="med"/>
                    </a:lnR>
                    <a:lnT w="9525" cap="flat" cmpd="sng" algn="ctr">
                      <a:solidFill>
                        <a:srgbClr val="60787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DEPT_TYPE</a:t>
                      </a:r>
                    </a:p>
                  </a:txBody>
                  <a:tcPr marL="79089" marR="79089" marT="79089" marB="79089">
                    <a:lnL w="9525" cap="flat" cmpd="sng" algn="ctr">
                      <a:solidFill>
                        <a:srgbClr val="607874"/>
                      </a:solidFill>
                      <a:prstDash val="solid"/>
                      <a:round/>
                      <a:headEnd type="none" w="med" len="med"/>
                      <a:tailEnd type="none" w="med" len="med"/>
                    </a:lnL>
                    <a:lnR w="9525" cap="flat" cmpd="sng" algn="ctr">
                      <a:solidFill>
                        <a:srgbClr val="607874"/>
                      </a:solidFill>
                      <a:prstDash val="solid"/>
                      <a:round/>
                      <a:headEnd type="none" w="med" len="med"/>
                      <a:tailEnd type="none" w="med" len="med"/>
                    </a:lnR>
                    <a:lnT w="9525" cap="flat" cmpd="sng" algn="ctr">
                      <a:solidFill>
                        <a:srgbClr val="60787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EMP_DEPT_NO</a:t>
                      </a:r>
                    </a:p>
                  </a:txBody>
                  <a:tcPr marL="79089" marR="79089" marT="79089" marB="79089">
                    <a:lnL w="9525" cap="flat" cmpd="sng" algn="ctr">
                      <a:solidFill>
                        <a:srgbClr val="607874"/>
                      </a:solidFill>
                      <a:prstDash val="solid"/>
                      <a:round/>
                      <a:headEnd type="none" w="med" len="med"/>
                      <a:tailEnd type="none" w="med" len="med"/>
                    </a:lnL>
                    <a:lnR w="9525" cap="flat" cmpd="sng" algn="ctr">
                      <a:solidFill>
                        <a:srgbClr val="607874"/>
                      </a:solidFill>
                      <a:prstDash val="solid"/>
                      <a:round/>
                      <a:headEnd type="none" w="med" len="med"/>
                      <a:tailEnd type="none" w="med" len="med"/>
                    </a:lnR>
                    <a:lnT w="9525" cap="flat" cmpd="sng" algn="ctr">
                      <a:solidFill>
                        <a:srgbClr val="60787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28215428"/>
                  </a:ext>
                </a:extLst>
              </a:tr>
              <a:tr h="251870">
                <a:tc>
                  <a:txBody>
                    <a:bodyPr/>
                    <a:lstStyle/>
                    <a:p>
                      <a:pPr algn="just" fontAlgn="t"/>
                      <a:r>
                        <a:rPr lang="en-GB" sz="1200">
                          <a:solidFill>
                            <a:srgbClr val="333333"/>
                          </a:solidFill>
                          <a:effectLst/>
                          <a:latin typeface="inter-regular"/>
                        </a:rPr>
                        <a:t>Designing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D394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40058848"/>
                  </a:ext>
                </a:extLst>
              </a:tr>
              <a:tr h="251870">
                <a:tc>
                  <a:txBody>
                    <a:bodyPr/>
                    <a:lstStyle/>
                    <a:p>
                      <a:pPr algn="just" fontAlgn="t"/>
                      <a:r>
                        <a:rPr lang="en-GB" sz="1200">
                          <a:solidFill>
                            <a:srgbClr val="333333"/>
                          </a:solidFill>
                          <a:effectLst/>
                          <a:latin typeface="inter-regular"/>
                        </a:rPr>
                        <a:t>Testing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a:solidFill>
                            <a:srgbClr val="333333"/>
                          </a:solidFill>
                          <a:effectLst/>
                          <a:latin typeface="inter-regular"/>
                        </a:rPr>
                        <a:t>D394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a:solidFill>
                            <a:srgbClr val="333333"/>
                          </a:solidFill>
                          <a:effectLst/>
                          <a:latin typeface="inter-regular"/>
                        </a:rPr>
                        <a:t>300</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90445011"/>
                  </a:ext>
                </a:extLst>
              </a:tr>
              <a:tr h="251870">
                <a:tc>
                  <a:txBody>
                    <a:bodyPr/>
                    <a:lstStyle/>
                    <a:p>
                      <a:pPr algn="just" fontAlgn="t"/>
                      <a:r>
                        <a:rPr lang="en-GB" sz="1200">
                          <a:solidFill>
                            <a:srgbClr val="333333"/>
                          </a:solidFill>
                          <a:effectLst/>
                          <a:latin typeface="inter-regular"/>
                        </a:rPr>
                        <a:t>Stores</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D283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a:solidFill>
                            <a:srgbClr val="333333"/>
                          </a:solidFill>
                          <a:effectLst/>
                          <a:latin typeface="inter-regular"/>
                        </a:rPr>
                        <a:t>232</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8329370"/>
                  </a:ext>
                </a:extLst>
              </a:tr>
              <a:tr h="251870">
                <a:tc>
                  <a:txBody>
                    <a:bodyPr/>
                    <a:lstStyle/>
                    <a:p>
                      <a:pPr algn="just" fontAlgn="t"/>
                      <a:r>
                        <a:rPr lang="en-GB" sz="1200">
                          <a:solidFill>
                            <a:srgbClr val="333333"/>
                          </a:solidFill>
                          <a:effectLst/>
                          <a:latin typeface="inter-regular"/>
                        </a:rPr>
                        <a:t>Developing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D283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549</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42324483"/>
                  </a:ext>
                </a:extLst>
              </a:tr>
            </a:tbl>
          </a:graphicData>
        </a:graphic>
      </p:graphicFrame>
      <p:graphicFrame>
        <p:nvGraphicFramePr>
          <p:cNvPr id="13" name="Table 12">
            <a:extLst>
              <a:ext uri="{FF2B5EF4-FFF2-40B4-BE49-F238E27FC236}">
                <a16:creationId xmlns:a16="http://schemas.microsoft.com/office/drawing/2014/main" id="{EF18CF8B-C808-48D4-92BD-4D2AB4D5D652}"/>
              </a:ext>
            </a:extLst>
          </p:cNvPr>
          <p:cNvGraphicFramePr>
            <a:graphicFrameLocks noGrp="1"/>
          </p:cNvGraphicFramePr>
          <p:nvPr>
            <p:extLst>
              <p:ext uri="{D42A27DB-BD31-4B8C-83A1-F6EECF244321}">
                <p14:modId xmlns:p14="http://schemas.microsoft.com/office/powerpoint/2010/main" val="242079454"/>
              </p:ext>
            </p:extLst>
          </p:nvPr>
        </p:nvGraphicFramePr>
        <p:xfrm>
          <a:off x="2627784" y="5328944"/>
          <a:ext cx="1877008" cy="1529056"/>
        </p:xfrm>
        <a:graphic>
          <a:graphicData uri="http://schemas.openxmlformats.org/drawingml/2006/table">
            <a:tbl>
              <a:tblPr/>
              <a:tblGrid>
                <a:gridCol w="938504">
                  <a:extLst>
                    <a:ext uri="{9D8B030D-6E8A-4147-A177-3AD203B41FA5}">
                      <a16:colId xmlns:a16="http://schemas.microsoft.com/office/drawing/2014/main" val="1135100975"/>
                    </a:ext>
                  </a:extLst>
                </a:gridCol>
                <a:gridCol w="938504">
                  <a:extLst>
                    <a:ext uri="{9D8B030D-6E8A-4147-A177-3AD203B41FA5}">
                      <a16:colId xmlns:a16="http://schemas.microsoft.com/office/drawing/2014/main" val="201846958"/>
                    </a:ext>
                  </a:extLst>
                </a:gridCol>
              </a:tblGrid>
              <a:tr h="347992">
                <a:tc>
                  <a:txBody>
                    <a:bodyPr/>
                    <a:lstStyle/>
                    <a:p>
                      <a:pPr algn="l" fontAlgn="t"/>
                      <a:r>
                        <a:rPr lang="en-GB" sz="1200" dirty="0">
                          <a:solidFill>
                            <a:srgbClr val="000000"/>
                          </a:solidFill>
                          <a:effectLst/>
                          <a:latin typeface="times new roman" panose="02020603050405020304" pitchFamily="18" charset="0"/>
                        </a:rPr>
                        <a:t>EMP_ID</a:t>
                      </a:r>
                    </a:p>
                  </a:txBody>
                  <a:tcPr marL="79089" marR="79089" marT="79089" marB="79089">
                    <a:lnL w="9525" cap="flat" cmpd="sng" algn="ctr">
                      <a:solidFill>
                        <a:srgbClr val="703BC8"/>
                      </a:solidFill>
                      <a:prstDash val="solid"/>
                      <a:round/>
                      <a:headEnd type="none" w="med" len="med"/>
                      <a:tailEnd type="none" w="med" len="med"/>
                    </a:lnL>
                    <a:lnR w="9525" cap="flat" cmpd="sng" algn="ctr">
                      <a:solidFill>
                        <a:srgbClr val="703BC8"/>
                      </a:solidFill>
                      <a:prstDash val="solid"/>
                      <a:round/>
                      <a:headEnd type="none" w="med" len="med"/>
                      <a:tailEnd type="none" w="med" len="med"/>
                    </a:lnR>
                    <a:lnT w="9525" cap="flat" cmpd="sng" algn="ctr">
                      <a:solidFill>
                        <a:srgbClr val="703BC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1200">
                          <a:solidFill>
                            <a:srgbClr val="000000"/>
                          </a:solidFill>
                          <a:effectLst/>
                          <a:latin typeface="times new roman" panose="02020603050405020304" pitchFamily="18" charset="0"/>
                        </a:rPr>
                        <a:t>EMP_DEPT</a:t>
                      </a:r>
                    </a:p>
                  </a:txBody>
                  <a:tcPr marL="79089" marR="79089" marT="79089" marB="79089">
                    <a:lnL w="9525" cap="flat" cmpd="sng" algn="ctr">
                      <a:solidFill>
                        <a:srgbClr val="703BC8"/>
                      </a:solidFill>
                      <a:prstDash val="solid"/>
                      <a:round/>
                      <a:headEnd type="none" w="med" len="med"/>
                      <a:tailEnd type="none" w="med" len="med"/>
                    </a:lnL>
                    <a:lnR w="9525" cap="flat" cmpd="sng" algn="ctr">
                      <a:solidFill>
                        <a:srgbClr val="703BC8"/>
                      </a:solidFill>
                      <a:prstDash val="solid"/>
                      <a:round/>
                      <a:headEnd type="none" w="med" len="med"/>
                      <a:tailEnd type="none" w="med" len="med"/>
                    </a:lnR>
                    <a:lnT w="9525" cap="flat" cmpd="sng" algn="ctr">
                      <a:solidFill>
                        <a:srgbClr val="703BC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35477815"/>
                  </a:ext>
                </a:extLst>
              </a:tr>
              <a:tr h="295266">
                <a:tc>
                  <a:txBody>
                    <a:bodyPr/>
                    <a:lstStyle/>
                    <a:p>
                      <a:pPr algn="just" fontAlgn="t"/>
                      <a:r>
                        <a:rPr lang="en-GB" sz="1200">
                          <a:solidFill>
                            <a:srgbClr val="333333"/>
                          </a:solidFill>
                          <a:effectLst/>
                          <a:latin typeface="inter-regular"/>
                        </a:rPr>
                        <a:t>D394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dirty="0">
                          <a:solidFill>
                            <a:srgbClr val="333333"/>
                          </a:solidFill>
                          <a:effectLst/>
                          <a:latin typeface="inter-regular"/>
                        </a:rPr>
                        <a:t>Designing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97540364"/>
                  </a:ext>
                </a:extLst>
              </a:tr>
              <a:tr h="295266">
                <a:tc>
                  <a:txBody>
                    <a:bodyPr/>
                    <a:lstStyle/>
                    <a:p>
                      <a:pPr algn="just" fontAlgn="t"/>
                      <a:r>
                        <a:rPr lang="en-GB" sz="1200">
                          <a:solidFill>
                            <a:srgbClr val="333333"/>
                          </a:solidFill>
                          <a:effectLst/>
                          <a:latin typeface="inter-regular"/>
                        </a:rPr>
                        <a:t>D394</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Testing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1633519"/>
                  </a:ext>
                </a:extLst>
              </a:tr>
              <a:tr h="295266">
                <a:tc>
                  <a:txBody>
                    <a:bodyPr/>
                    <a:lstStyle/>
                    <a:p>
                      <a:pPr algn="just" fontAlgn="t"/>
                      <a:r>
                        <a:rPr lang="en-GB" sz="1200">
                          <a:solidFill>
                            <a:srgbClr val="333333"/>
                          </a:solidFill>
                          <a:effectLst/>
                          <a:latin typeface="inter-regular"/>
                        </a:rPr>
                        <a:t>D283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200" dirty="0">
                          <a:solidFill>
                            <a:srgbClr val="333333"/>
                          </a:solidFill>
                          <a:effectLst/>
                          <a:latin typeface="inter-regular"/>
                        </a:rPr>
                        <a:t>Stores</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18271353"/>
                  </a:ext>
                </a:extLst>
              </a:tr>
              <a:tr h="295266">
                <a:tc>
                  <a:txBody>
                    <a:bodyPr/>
                    <a:lstStyle/>
                    <a:p>
                      <a:pPr algn="just" fontAlgn="t"/>
                      <a:r>
                        <a:rPr lang="en-GB" sz="1200">
                          <a:solidFill>
                            <a:srgbClr val="333333"/>
                          </a:solidFill>
                          <a:effectLst/>
                          <a:latin typeface="inter-regular"/>
                        </a:rPr>
                        <a:t>D283</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200" dirty="0">
                          <a:solidFill>
                            <a:srgbClr val="333333"/>
                          </a:solidFill>
                          <a:effectLst/>
                          <a:latin typeface="inter-regular"/>
                        </a:rPr>
                        <a:t>Developing</a:t>
                      </a:r>
                    </a:p>
                  </a:txBody>
                  <a:tcPr marL="52726" marR="52726" marT="52726" marB="5272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03146965"/>
                  </a:ext>
                </a:extLst>
              </a:tr>
            </a:tbl>
          </a:graphicData>
        </a:graphic>
      </p:graphicFrame>
      <p:sp>
        <p:nvSpPr>
          <p:cNvPr id="14" name="Rectangle 2">
            <a:extLst>
              <a:ext uri="{FF2B5EF4-FFF2-40B4-BE49-F238E27FC236}">
                <a16:creationId xmlns:a16="http://schemas.microsoft.com/office/drawing/2014/main" id="{15F69633-0205-480F-BB7B-6F0A8F734A8F}"/>
              </a:ext>
            </a:extLst>
          </p:cNvPr>
          <p:cNvSpPr>
            <a:spLocks noChangeArrowheads="1"/>
          </p:cNvSpPr>
          <p:nvPr/>
        </p:nvSpPr>
        <p:spPr bwMode="auto">
          <a:xfrm>
            <a:off x="911450" y="5056265"/>
            <a:ext cx="244827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latin typeface="Arial" panose="020B0604020202020204" pitchFamily="34" charset="0"/>
                <a:ea typeface="inter-bold"/>
              </a:rPr>
              <a:t>EMP_DEPT_MAPPING table: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4068203"/>
      </p:ext>
    </p:extLst>
  </p:cSld>
  <p:clrMapOvr>
    <a:masterClrMapping/>
  </p:clrMapOvr>
  <p:transition spd="slow">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Functional Dependencies</a:t>
            </a:r>
            <a:endParaRPr lang="en-US" dirty="0"/>
          </a:p>
        </p:txBody>
      </p:sp>
      <p:sp>
        <p:nvSpPr>
          <p:cNvPr id="3" name="Text Placeholder 2"/>
          <p:cNvSpPr>
            <a:spLocks noGrp="1"/>
          </p:cNvSpPr>
          <p:nvPr>
            <p:ph type="body" idx="1"/>
          </p:nvPr>
        </p:nvSpPr>
        <p:spPr/>
        <p:txBody>
          <a:bodyPr/>
          <a:lstStyle/>
          <a:p>
            <a:r>
              <a:rPr lang="en-US" dirty="0"/>
              <a:t>Defines relationship between attributes</a:t>
            </a:r>
          </a:p>
        </p:txBody>
      </p:sp>
    </p:spTree>
    <p:extLst>
      <p:ext uri="{BB962C8B-B14F-4D97-AF65-F5344CB8AC3E}">
        <p14:creationId xmlns:p14="http://schemas.microsoft.com/office/powerpoint/2010/main" val="3132978814"/>
      </p:ext>
    </p:extLst>
  </p:cSld>
  <p:clrMapOvr>
    <a:masterClrMapping/>
  </p:clrMapOvr>
  <p:transition spd="slow">
    <p:zoom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8CAD6-AE29-43DE-869A-9D70B4A542C8}"/>
              </a:ext>
            </a:extLst>
          </p:cNvPr>
          <p:cNvSpPr>
            <a:spLocks noGrp="1"/>
          </p:cNvSpPr>
          <p:nvPr>
            <p:ph type="title"/>
          </p:nvPr>
        </p:nvSpPr>
        <p:spPr/>
        <p:txBody>
          <a:bodyPr/>
          <a:lstStyle/>
          <a:p>
            <a:r>
              <a:rPr lang="en-GB" dirty="0"/>
              <a:t>Foundations Dependency</a:t>
            </a:r>
          </a:p>
        </p:txBody>
      </p:sp>
      <p:sp>
        <p:nvSpPr>
          <p:cNvPr id="3" name="Content Placeholder 2">
            <a:extLst>
              <a:ext uri="{FF2B5EF4-FFF2-40B4-BE49-F238E27FC236}">
                <a16:creationId xmlns:a16="http://schemas.microsoft.com/office/drawing/2014/main" id="{8C85E8DF-9A37-47BF-B7F1-999D77ED480A}"/>
              </a:ext>
            </a:extLst>
          </p:cNvPr>
          <p:cNvSpPr>
            <a:spLocks noGrp="1"/>
          </p:cNvSpPr>
          <p:nvPr>
            <p:ph idx="1"/>
          </p:nvPr>
        </p:nvSpPr>
        <p:spPr>
          <a:xfrm>
            <a:off x="611560" y="1398245"/>
            <a:ext cx="8287072" cy="4536504"/>
          </a:xfrm>
        </p:spPr>
        <p:txBody>
          <a:bodyPr/>
          <a:lstStyle/>
          <a:p>
            <a:pPr marL="0" indent="0">
              <a:buNone/>
            </a:pPr>
            <a:r>
              <a:rPr lang="en-GB" b="1" dirty="0">
                <a:solidFill>
                  <a:schemeClr val="tx1"/>
                </a:solidFill>
              </a:rPr>
              <a:t>Functional dependency </a:t>
            </a:r>
            <a:r>
              <a:rPr lang="en-GB" dirty="0">
                <a:solidFill>
                  <a:schemeClr val="tx1"/>
                </a:solidFill>
              </a:rPr>
              <a:t>provides a </a:t>
            </a:r>
            <a:r>
              <a:rPr lang="en-GB" b="1" dirty="0">
                <a:solidFill>
                  <a:schemeClr val="tx1"/>
                </a:solidFill>
              </a:rPr>
              <a:t>theoretical foundation for Normalisation </a:t>
            </a:r>
            <a:r>
              <a:rPr lang="en-GB" dirty="0"/>
              <a:t>to bring database to a NORMAL </a:t>
            </a:r>
            <a:r>
              <a:rPr lang="en-GB" dirty="0">
                <a:solidFill>
                  <a:schemeClr val="tx1"/>
                </a:solidFill>
              </a:rPr>
              <a:t>states </a:t>
            </a:r>
            <a:endParaRPr lang="en-GB" sz="2800" dirty="0">
              <a:solidFill>
                <a:schemeClr val="tx1"/>
              </a:solidFill>
            </a:endParaRPr>
          </a:p>
          <a:p>
            <a:pPr marL="0" indent="0">
              <a:buNone/>
            </a:pPr>
            <a:r>
              <a:rPr lang="en-GB" sz="2800" b="1" dirty="0"/>
              <a:t>Functional Dependency</a:t>
            </a:r>
          </a:p>
          <a:p>
            <a:r>
              <a:rPr lang="en-GB" b="0" i="0" dirty="0">
                <a:solidFill>
                  <a:srgbClr val="000000"/>
                </a:solidFill>
                <a:effectLst/>
                <a:latin typeface="Arial" panose="020B0604020202020204" pitchFamily="34" charset="0"/>
              </a:rPr>
              <a:t>Functional dependency (FD) is a set of constraints between two attributes in a relation. </a:t>
            </a:r>
          </a:p>
          <a:p>
            <a:r>
              <a:rPr lang="en-GB" dirty="0">
                <a:solidFill>
                  <a:srgbClr val="000000"/>
                </a:solidFill>
                <a:latin typeface="Arial" panose="020B0604020202020204" pitchFamily="34" charset="0"/>
              </a:rPr>
              <a:t>I</a:t>
            </a:r>
            <a:r>
              <a:rPr lang="en-GB" b="0" i="0" dirty="0">
                <a:solidFill>
                  <a:srgbClr val="000000"/>
                </a:solidFill>
                <a:effectLst/>
                <a:latin typeface="Arial" panose="020B0604020202020204" pitchFamily="34" charset="0"/>
              </a:rPr>
              <a:t>n DBMS, FD defines a relationship between attributes of a table.</a:t>
            </a:r>
          </a:p>
          <a:p>
            <a:r>
              <a:rPr lang="en-GB" dirty="0">
                <a:solidFill>
                  <a:srgbClr val="000000"/>
                </a:solidFill>
                <a:latin typeface="Arial" panose="020B0604020202020204" pitchFamily="34" charset="0"/>
              </a:rPr>
              <a:t>I</a:t>
            </a:r>
            <a:r>
              <a:rPr lang="en-GB" b="0" i="0" dirty="0">
                <a:solidFill>
                  <a:srgbClr val="000000"/>
                </a:solidFill>
                <a:effectLst/>
                <a:latin typeface="Arial" panose="020B0604020202020204" pitchFamily="34" charset="0"/>
              </a:rPr>
              <a:t>t helps in preventing data </a:t>
            </a:r>
            <a:r>
              <a:rPr lang="en-GB" b="0" i="0" dirty="0">
                <a:solidFill>
                  <a:srgbClr val="C00000"/>
                </a:solidFill>
                <a:effectLst/>
                <a:latin typeface="Arial" panose="020B0604020202020204" pitchFamily="34" charset="0"/>
              </a:rPr>
              <a:t>redundancy</a:t>
            </a:r>
            <a:r>
              <a:rPr lang="en-GB" b="0" i="0" dirty="0">
                <a:solidFill>
                  <a:srgbClr val="000000"/>
                </a:solidFill>
                <a:effectLst/>
                <a:latin typeface="Arial" panose="020B0604020202020204" pitchFamily="34" charset="0"/>
              </a:rPr>
              <a:t> and gets to know about bad designs.</a:t>
            </a:r>
          </a:p>
        </p:txBody>
      </p:sp>
      <p:sp>
        <p:nvSpPr>
          <p:cNvPr id="4" name="Footer Placeholder 3">
            <a:extLst>
              <a:ext uri="{FF2B5EF4-FFF2-40B4-BE49-F238E27FC236}">
                <a16:creationId xmlns:a16="http://schemas.microsoft.com/office/drawing/2014/main" id="{6DE56AEF-23B9-4FFF-88DF-C3222CADB711}"/>
              </a:ext>
            </a:extLst>
          </p:cNvPr>
          <p:cNvSpPr>
            <a:spLocks noGrp="1"/>
          </p:cNvSpPr>
          <p:nvPr>
            <p:ph type="ftr" sz="quarter" idx="11"/>
          </p:nvPr>
        </p:nvSpPr>
        <p:spPr/>
        <p:txBody>
          <a:bodyPr/>
          <a:lstStyle/>
          <a:p>
            <a:pPr algn="l"/>
            <a:r>
              <a:rPr lang="en-US" dirty="0"/>
              <a:t>Database Design - </a:t>
            </a:r>
            <a:r>
              <a:rPr lang="en-US" dirty="0" err="1"/>
              <a:t>Normalisation</a:t>
            </a:r>
            <a:endParaRPr lang="en-US" dirty="0"/>
          </a:p>
        </p:txBody>
      </p:sp>
    </p:spTree>
    <p:extLst>
      <p:ext uri="{BB962C8B-B14F-4D97-AF65-F5344CB8AC3E}">
        <p14:creationId xmlns:p14="http://schemas.microsoft.com/office/powerpoint/2010/main" val="2737291332"/>
      </p:ext>
    </p:extLst>
  </p:cSld>
  <p:clrMapOvr>
    <a:masterClrMapping/>
  </p:clrMapOvr>
  <p:transition spd="slow">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Functions</a:t>
            </a:r>
          </a:p>
        </p:txBody>
      </p:sp>
      <p:sp>
        <p:nvSpPr>
          <p:cNvPr id="6" name="Content Placeholder 5"/>
          <p:cNvSpPr>
            <a:spLocks noGrp="1"/>
          </p:cNvSpPr>
          <p:nvPr>
            <p:ph idx="1"/>
          </p:nvPr>
        </p:nvSpPr>
        <p:spPr/>
        <p:txBody>
          <a:bodyPr/>
          <a:lstStyle/>
          <a:p>
            <a:r>
              <a:rPr lang="en-GB" sz="2000" dirty="0">
                <a:latin typeface="Tahoma" pitchFamily="34" charset="0"/>
                <a:cs typeface="Tahoma" pitchFamily="34" charset="0"/>
              </a:rPr>
              <a:t>Data Storage, retrieval &amp; update</a:t>
            </a:r>
          </a:p>
          <a:p>
            <a:r>
              <a:rPr lang="en-GB" sz="2000" dirty="0">
                <a:latin typeface="Tahoma" pitchFamily="34" charset="0"/>
                <a:cs typeface="Tahoma" pitchFamily="34" charset="0"/>
              </a:rPr>
              <a:t>Provides a user accessible catalogue</a:t>
            </a:r>
          </a:p>
          <a:p>
            <a:r>
              <a:rPr lang="en-GB" sz="2000" dirty="0">
                <a:latin typeface="Tahoma" pitchFamily="34" charset="0"/>
                <a:cs typeface="Tahoma" pitchFamily="34" charset="0"/>
              </a:rPr>
              <a:t>Including transaction support</a:t>
            </a:r>
          </a:p>
          <a:p>
            <a:r>
              <a:rPr lang="en-GB" sz="2000" dirty="0">
                <a:latin typeface="Tahoma" pitchFamily="34" charset="0"/>
                <a:cs typeface="Tahoma" pitchFamily="34" charset="0"/>
              </a:rPr>
              <a:t>Services:</a:t>
            </a:r>
          </a:p>
          <a:p>
            <a:pPr lvl="1"/>
            <a:r>
              <a:rPr lang="en-GB" sz="2000" dirty="0">
                <a:latin typeface="Tahoma" pitchFamily="34" charset="0"/>
                <a:cs typeface="Tahoma" pitchFamily="34" charset="0"/>
              </a:rPr>
              <a:t>Concurrency control </a:t>
            </a:r>
          </a:p>
          <a:p>
            <a:pPr lvl="1"/>
            <a:r>
              <a:rPr lang="en-GB" sz="2000" dirty="0">
                <a:latin typeface="Tahoma" pitchFamily="34" charset="0"/>
                <a:cs typeface="Tahoma" pitchFamily="34" charset="0"/>
              </a:rPr>
              <a:t>Data recovery </a:t>
            </a:r>
          </a:p>
          <a:p>
            <a:pPr lvl="1"/>
            <a:r>
              <a:rPr lang="en-GB" sz="2000" dirty="0">
                <a:latin typeface="Tahoma" pitchFamily="34" charset="0"/>
                <a:cs typeface="Tahoma" pitchFamily="34" charset="0"/>
              </a:rPr>
              <a:t>User authorisation </a:t>
            </a:r>
          </a:p>
          <a:p>
            <a:pPr lvl="1"/>
            <a:r>
              <a:rPr lang="en-GB" sz="2000" dirty="0">
                <a:latin typeface="Tahoma" pitchFamily="34" charset="0"/>
                <a:cs typeface="Tahoma" pitchFamily="34" charset="0"/>
              </a:rPr>
              <a:t>Range of data communication interfaces</a:t>
            </a:r>
          </a:p>
          <a:p>
            <a:pPr lvl="1"/>
            <a:r>
              <a:rPr lang="en-GB" sz="2000" dirty="0">
                <a:latin typeface="Tahoma" pitchFamily="34" charset="0"/>
                <a:cs typeface="Tahoma" pitchFamily="34" charset="0"/>
              </a:rPr>
              <a:t>Maintains data integrity </a:t>
            </a:r>
          </a:p>
          <a:p>
            <a:pPr lvl="1"/>
            <a:r>
              <a:rPr lang="en-GB" sz="2000" dirty="0">
                <a:latin typeface="Tahoma" pitchFamily="34" charset="0"/>
                <a:cs typeface="Tahoma" pitchFamily="34" charset="0"/>
              </a:rPr>
              <a:t>Provides data independency</a:t>
            </a:r>
          </a:p>
          <a:p>
            <a:pPr lvl="1"/>
            <a:r>
              <a:rPr lang="en-GB" sz="2000" dirty="0">
                <a:latin typeface="Tahoma" pitchFamily="34" charset="0"/>
                <a:cs typeface="Tahoma" pitchFamily="34" charset="0"/>
              </a:rPr>
              <a:t>Enables performance monitoring</a:t>
            </a:r>
          </a:p>
        </p:txBody>
      </p:sp>
      <p:sp>
        <p:nvSpPr>
          <p:cNvPr id="3" name="Footer Placeholder 2">
            <a:extLst>
              <a:ext uri="{FF2B5EF4-FFF2-40B4-BE49-F238E27FC236}">
                <a16:creationId xmlns:a16="http://schemas.microsoft.com/office/drawing/2014/main" id="{36BBDC93-AE88-40A2-B8C8-A1B8A455D34B}"/>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739775903"/>
      </p:ext>
    </p:extLst>
  </p:cSld>
  <p:clrMapOvr>
    <a:masterClrMapping/>
  </p:clrMapOvr>
  <p:transition spd="slow">
    <p:zoom dir="in"/>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6BEE-19F5-41CF-BB69-633258B0E8F0}"/>
              </a:ext>
            </a:extLst>
          </p:cNvPr>
          <p:cNvSpPr>
            <a:spLocks noGrp="1"/>
          </p:cNvSpPr>
          <p:nvPr>
            <p:ph type="title"/>
          </p:nvPr>
        </p:nvSpPr>
        <p:spPr/>
        <p:txBody>
          <a:bodyPr/>
          <a:lstStyle/>
          <a:p>
            <a:r>
              <a:rPr lang="en-GB" dirty="0"/>
              <a:t>Functional Dependencies</a:t>
            </a:r>
          </a:p>
        </p:txBody>
      </p:sp>
      <p:sp>
        <p:nvSpPr>
          <p:cNvPr id="3" name="Content Placeholder 2">
            <a:extLst>
              <a:ext uri="{FF2B5EF4-FFF2-40B4-BE49-F238E27FC236}">
                <a16:creationId xmlns:a16="http://schemas.microsoft.com/office/drawing/2014/main" id="{A6EDB9EE-A947-49DE-8761-ACFF4F069751}"/>
              </a:ext>
            </a:extLst>
          </p:cNvPr>
          <p:cNvSpPr>
            <a:spLocks noGrp="1"/>
          </p:cNvSpPr>
          <p:nvPr>
            <p:ph idx="1"/>
          </p:nvPr>
        </p:nvSpPr>
        <p:spPr>
          <a:xfrm>
            <a:off x="611560" y="1357819"/>
            <a:ext cx="8320000" cy="4673568"/>
          </a:xfrm>
        </p:spPr>
        <p:txBody>
          <a:bodyPr/>
          <a:lstStyle/>
          <a:p>
            <a:pPr marL="0" indent="0">
              <a:buNone/>
            </a:pPr>
            <a:r>
              <a:rPr lang="en-GB" sz="2000" dirty="0">
                <a:latin typeface="Georgia" panose="02040502050405020303" pitchFamily="18" charset="0"/>
              </a:rPr>
              <a:t>For any relation </a:t>
            </a:r>
            <a:r>
              <a:rPr lang="en-GB" sz="2000" i="1" dirty="0">
                <a:latin typeface="Georgia" panose="02040502050405020303" pitchFamily="18" charset="0"/>
              </a:rPr>
              <a:t>R</a:t>
            </a:r>
            <a:r>
              <a:rPr lang="en-GB" sz="2000" dirty="0">
                <a:latin typeface="Georgia" panose="02040502050405020303" pitchFamily="18" charset="0"/>
              </a:rPr>
              <a:t>, if every valid instance of </a:t>
            </a:r>
            <a:r>
              <a:rPr lang="en-GB" sz="2000" i="1" dirty="0">
                <a:latin typeface="Georgia" panose="02040502050405020303" pitchFamily="18" charset="0"/>
              </a:rPr>
              <a:t>X</a:t>
            </a:r>
            <a:r>
              <a:rPr lang="en-GB" sz="2000" dirty="0">
                <a:latin typeface="Georgia" panose="02040502050405020303" pitchFamily="18" charset="0"/>
              </a:rPr>
              <a:t>, that value of </a:t>
            </a:r>
            <a:r>
              <a:rPr lang="en-GB" sz="2000" i="1" dirty="0">
                <a:latin typeface="Georgia" panose="02040502050405020303" pitchFamily="18" charset="0"/>
              </a:rPr>
              <a:t>X</a:t>
            </a:r>
            <a:r>
              <a:rPr lang="en-GB" sz="2000" dirty="0">
                <a:latin typeface="Georgia" panose="02040502050405020303" pitchFamily="18" charset="0"/>
              </a:rPr>
              <a:t> </a:t>
            </a:r>
            <a:r>
              <a:rPr lang="en-GB" sz="2000" b="1" dirty="0">
                <a:latin typeface="Georgia" panose="02040502050405020303" pitchFamily="18" charset="0"/>
              </a:rPr>
              <a:t>uniquely determines </a:t>
            </a:r>
            <a:r>
              <a:rPr lang="en-GB" sz="2000" dirty="0">
                <a:latin typeface="Georgia" panose="02040502050405020303" pitchFamily="18" charset="0"/>
              </a:rPr>
              <a:t>the value of </a:t>
            </a:r>
            <a:r>
              <a:rPr lang="en-GB" sz="2000" i="1" dirty="0">
                <a:latin typeface="Georgia" panose="02040502050405020303" pitchFamily="18" charset="0"/>
              </a:rPr>
              <a:t>Y</a:t>
            </a:r>
            <a:r>
              <a:rPr lang="en-GB" sz="2000" dirty="0">
                <a:latin typeface="Georgia" panose="02040502050405020303" pitchFamily="18" charset="0"/>
              </a:rPr>
              <a:t>, we say that attribute </a:t>
            </a:r>
            <a:r>
              <a:rPr lang="en-GB" sz="2000" i="1" dirty="0">
                <a:latin typeface="Georgia" panose="02040502050405020303" pitchFamily="18" charset="0"/>
              </a:rPr>
              <a:t>Y</a:t>
            </a:r>
            <a:r>
              <a:rPr lang="en-GB" sz="2000" dirty="0">
                <a:latin typeface="Georgia" panose="02040502050405020303" pitchFamily="18" charset="0"/>
              </a:rPr>
              <a:t> is </a:t>
            </a:r>
            <a:r>
              <a:rPr lang="en-GB" sz="2000" b="1" dirty="0">
                <a:latin typeface="Georgia" panose="02040502050405020303" pitchFamily="18" charset="0"/>
              </a:rPr>
              <a:t>functionally dependent on (FD) </a:t>
            </a:r>
            <a:r>
              <a:rPr lang="en-GB" sz="2000" dirty="0">
                <a:latin typeface="Georgia" panose="02040502050405020303" pitchFamily="18" charset="0"/>
              </a:rPr>
              <a:t>attribute </a:t>
            </a:r>
            <a:r>
              <a:rPr lang="en-GB" sz="2000" i="1" dirty="0">
                <a:latin typeface="Georgia" panose="02040502050405020303" pitchFamily="18" charset="0"/>
              </a:rPr>
              <a:t>X</a:t>
            </a:r>
            <a:r>
              <a:rPr lang="en-GB" sz="2000" dirty="0">
                <a:latin typeface="Georgia" panose="02040502050405020303" pitchFamily="18" charset="0"/>
              </a:rPr>
              <a:t>. it is indicated by the representation below :</a:t>
            </a:r>
          </a:p>
          <a:p>
            <a:pPr marL="0" indent="0" algn="ctr">
              <a:buNone/>
            </a:pPr>
            <a:r>
              <a:rPr lang="en-GB" sz="3600" b="1" i="1" dirty="0">
                <a:latin typeface="Georgia" panose="02040502050405020303" pitchFamily="18" charset="0"/>
              </a:rPr>
              <a:t>X → Y</a:t>
            </a:r>
          </a:p>
          <a:p>
            <a:pPr marL="0" indent="0">
              <a:buNone/>
            </a:pPr>
            <a:r>
              <a:rPr lang="en-GB" sz="2000" dirty="0">
                <a:latin typeface="Georgia" panose="02040502050405020303" pitchFamily="18" charset="0"/>
              </a:rPr>
              <a:t>In this relationship,</a:t>
            </a:r>
          </a:p>
          <a:p>
            <a:pPr lvl="1"/>
            <a:r>
              <a:rPr lang="en-GB" b="1" i="1" dirty="0">
                <a:latin typeface="Georgia" panose="02040502050405020303" pitchFamily="18" charset="0"/>
              </a:rPr>
              <a:t>X,  </a:t>
            </a:r>
            <a:r>
              <a:rPr lang="en-GB" dirty="0">
                <a:latin typeface="Georgia" panose="02040502050405020303" pitchFamily="18" charset="0"/>
              </a:rPr>
              <a:t>the left side of the above FD expression is called the </a:t>
            </a:r>
            <a:r>
              <a:rPr lang="en-GB" b="1" i="1" dirty="0">
                <a:solidFill>
                  <a:schemeClr val="tx1"/>
                </a:solidFill>
                <a:latin typeface="Georgia" panose="02040502050405020303" pitchFamily="18" charset="0"/>
              </a:rPr>
              <a:t>determinant</a:t>
            </a:r>
            <a:r>
              <a:rPr lang="en-GB" i="1" dirty="0">
                <a:solidFill>
                  <a:srgbClr val="C00000"/>
                </a:solidFill>
                <a:latin typeface="Georgia" panose="02040502050405020303" pitchFamily="18" charset="0"/>
              </a:rPr>
              <a:t> (</a:t>
            </a:r>
            <a:r>
              <a:rPr lang="en-GB" b="1" i="1" dirty="0">
                <a:solidFill>
                  <a:srgbClr val="C00000"/>
                </a:solidFill>
                <a:latin typeface="Georgia" panose="02040502050405020303" pitchFamily="18" charset="0"/>
              </a:rPr>
              <a:t>primary key</a:t>
            </a:r>
            <a:r>
              <a:rPr lang="en-GB" i="1" dirty="0">
                <a:solidFill>
                  <a:srgbClr val="C00000"/>
                </a:solidFill>
                <a:latin typeface="Georgia" panose="02040502050405020303" pitchFamily="18" charset="0"/>
              </a:rPr>
              <a:t>, PK)</a:t>
            </a:r>
            <a:r>
              <a:rPr lang="en-GB" dirty="0">
                <a:latin typeface="Georgia" panose="02040502050405020303" pitchFamily="18" charset="0"/>
              </a:rPr>
              <a:t>, and,</a:t>
            </a:r>
          </a:p>
          <a:p>
            <a:pPr lvl="1"/>
            <a:r>
              <a:rPr lang="en-GB" b="1" i="1" dirty="0">
                <a:latin typeface="Georgia" panose="02040502050405020303" pitchFamily="18" charset="0"/>
              </a:rPr>
              <a:t>Y, </a:t>
            </a:r>
            <a:r>
              <a:rPr lang="en-GB" dirty="0">
                <a:latin typeface="Georgia" panose="02040502050405020303" pitchFamily="18" charset="0"/>
              </a:rPr>
              <a:t> the right side is the </a:t>
            </a:r>
            <a:r>
              <a:rPr lang="en-GB" b="1" i="1" dirty="0">
                <a:solidFill>
                  <a:schemeClr val="tx1"/>
                </a:solidFill>
                <a:latin typeface="Georgia" panose="02040502050405020303" pitchFamily="18" charset="0"/>
              </a:rPr>
              <a:t>dependent</a:t>
            </a:r>
            <a:r>
              <a:rPr lang="en-GB" i="1" dirty="0">
                <a:solidFill>
                  <a:srgbClr val="C00000"/>
                </a:solidFill>
                <a:latin typeface="Georgia" panose="02040502050405020303" pitchFamily="18" charset="0"/>
              </a:rPr>
              <a:t> (</a:t>
            </a:r>
            <a:r>
              <a:rPr lang="en-GB" b="1" i="1" dirty="0">
                <a:solidFill>
                  <a:srgbClr val="C00000"/>
                </a:solidFill>
                <a:latin typeface="Georgia" panose="02040502050405020303" pitchFamily="18" charset="0"/>
              </a:rPr>
              <a:t>no-key attribute </a:t>
            </a:r>
            <a:r>
              <a:rPr lang="en-GB" b="1" i="1" dirty="0">
                <a:solidFill>
                  <a:schemeClr val="tx1"/>
                </a:solidFill>
                <a:latin typeface="Georgia" panose="02040502050405020303" pitchFamily="18" charset="0"/>
              </a:rPr>
              <a:t>or</a:t>
            </a:r>
            <a:r>
              <a:rPr lang="en-GB" b="1" i="1" dirty="0">
                <a:solidFill>
                  <a:srgbClr val="C00000"/>
                </a:solidFill>
                <a:latin typeface="Georgia" panose="02040502050405020303" pitchFamily="18" charset="0"/>
              </a:rPr>
              <a:t> non-prime attribute</a:t>
            </a:r>
            <a:r>
              <a:rPr lang="en-GB" i="1" dirty="0">
                <a:solidFill>
                  <a:srgbClr val="C00000"/>
                </a:solidFill>
                <a:latin typeface="Georgia" panose="02040502050405020303" pitchFamily="18" charset="0"/>
              </a:rPr>
              <a:t>)</a:t>
            </a:r>
            <a:r>
              <a:rPr lang="en-GB" dirty="0">
                <a:latin typeface="Georgia" panose="02040502050405020303" pitchFamily="18" charset="0"/>
              </a:rPr>
              <a:t>.  </a:t>
            </a:r>
          </a:p>
          <a:p>
            <a:pPr marL="0" indent="0">
              <a:buNone/>
            </a:pPr>
            <a:endParaRPr lang="en-GB" sz="2000" dirty="0">
              <a:latin typeface="Georgia" panose="02040502050405020303" pitchFamily="18" charset="0"/>
            </a:endParaRPr>
          </a:p>
          <a:p>
            <a:pPr marL="0" indent="0">
              <a:buNone/>
            </a:pPr>
            <a:r>
              <a:rPr lang="en-GB" sz="2000" dirty="0">
                <a:latin typeface="Georgia" panose="02040502050405020303" pitchFamily="18" charset="0"/>
              </a:rPr>
              <a:t>Therefore, FD defines the dependence between </a:t>
            </a:r>
            <a:r>
              <a:rPr lang="en-GB" sz="2000" i="1" dirty="0">
                <a:latin typeface="Georgia" panose="02040502050405020303" pitchFamily="18" charset="0"/>
              </a:rPr>
              <a:t>X</a:t>
            </a:r>
            <a:r>
              <a:rPr lang="en-GB" sz="2000" dirty="0">
                <a:latin typeface="Georgia" panose="02040502050405020303" pitchFamily="18" charset="0"/>
              </a:rPr>
              <a:t>, the </a:t>
            </a:r>
            <a:r>
              <a:rPr lang="en-GB" sz="2000" b="1" dirty="0">
                <a:latin typeface="Georgia" panose="02040502050405020303" pitchFamily="18" charset="0"/>
              </a:rPr>
              <a:t>primary key </a:t>
            </a:r>
            <a:r>
              <a:rPr lang="en-GB" sz="2000" dirty="0">
                <a:latin typeface="Georgia" panose="02040502050405020303" pitchFamily="18" charset="0"/>
              </a:rPr>
              <a:t>(PK)  and other attributes, no-key attribute, </a:t>
            </a:r>
            <a:r>
              <a:rPr lang="en-GB" sz="2000" i="1" dirty="0">
                <a:latin typeface="Georgia" panose="02040502050405020303" pitchFamily="18" charset="0"/>
              </a:rPr>
              <a:t>Y. </a:t>
            </a:r>
          </a:p>
          <a:p>
            <a:pPr marL="0" indent="0">
              <a:buNone/>
            </a:pPr>
            <a:r>
              <a:rPr lang="en-GB" sz="2000" dirty="0">
                <a:latin typeface="+mn-lt"/>
              </a:rPr>
              <a:t>                                                                                        </a:t>
            </a:r>
          </a:p>
        </p:txBody>
      </p:sp>
      <p:sp>
        <p:nvSpPr>
          <p:cNvPr id="4" name="Footer Placeholder 3">
            <a:extLst>
              <a:ext uri="{FF2B5EF4-FFF2-40B4-BE49-F238E27FC236}">
                <a16:creationId xmlns:a16="http://schemas.microsoft.com/office/drawing/2014/main" id="{9A7BDBB6-1D5E-4EC7-9015-C2C16A012606}"/>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2310009657"/>
      </p:ext>
    </p:extLst>
  </p:cSld>
  <p:clrMapOvr>
    <a:masterClrMapping/>
  </p:clrMapOvr>
  <p:transition spd="slow">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051F-1AB1-48FE-AFB3-FDDCC764F064}"/>
              </a:ext>
            </a:extLst>
          </p:cNvPr>
          <p:cNvSpPr>
            <a:spLocks noGrp="1"/>
          </p:cNvSpPr>
          <p:nvPr>
            <p:ph type="title"/>
          </p:nvPr>
        </p:nvSpPr>
        <p:spPr/>
        <p:txBody>
          <a:bodyPr/>
          <a:lstStyle/>
          <a:p>
            <a:r>
              <a:rPr lang="en-GB" dirty="0"/>
              <a:t>Examples</a:t>
            </a:r>
          </a:p>
        </p:txBody>
      </p:sp>
      <p:sp>
        <p:nvSpPr>
          <p:cNvPr id="3" name="Content Placeholder 2">
            <a:extLst>
              <a:ext uri="{FF2B5EF4-FFF2-40B4-BE49-F238E27FC236}">
                <a16:creationId xmlns:a16="http://schemas.microsoft.com/office/drawing/2014/main" id="{C5C2B7E8-79E9-4319-B5F1-795016D4E0D2}"/>
              </a:ext>
            </a:extLst>
          </p:cNvPr>
          <p:cNvSpPr>
            <a:spLocks noGrp="1"/>
          </p:cNvSpPr>
          <p:nvPr>
            <p:ph idx="1"/>
          </p:nvPr>
        </p:nvSpPr>
        <p:spPr>
          <a:xfrm>
            <a:off x="323528" y="1367410"/>
            <a:ext cx="8496944" cy="5116734"/>
          </a:xfrm>
        </p:spPr>
        <p:txBody>
          <a:bodyPr/>
          <a:lstStyle/>
          <a:p>
            <a:pPr marL="0" indent="0">
              <a:buNone/>
            </a:pPr>
            <a:r>
              <a:rPr lang="en-GB" sz="1800" dirty="0"/>
              <a:t>In a customer relation (table), we have </a:t>
            </a:r>
            <a:r>
              <a:rPr lang="en-GB" sz="1800" dirty="0" err="1"/>
              <a:t>CustId</a:t>
            </a:r>
            <a:r>
              <a:rPr lang="en-GB" sz="1800" dirty="0"/>
              <a:t>, </a:t>
            </a:r>
            <a:r>
              <a:rPr lang="en-GB" sz="1800" dirty="0" err="1"/>
              <a:t>CustName</a:t>
            </a:r>
            <a:r>
              <a:rPr lang="en-GB" sz="1800" dirty="0"/>
              <a:t>, </a:t>
            </a:r>
            <a:r>
              <a:rPr lang="en-GB" sz="1800" dirty="0" err="1"/>
              <a:t>DoB</a:t>
            </a:r>
            <a:r>
              <a:rPr lang="en-GB" sz="1800" dirty="0"/>
              <a:t>, and Address and Tel. </a:t>
            </a:r>
          </a:p>
          <a:p>
            <a:endParaRPr lang="en-GB" dirty="0"/>
          </a:p>
          <a:p>
            <a:endParaRPr lang="en-GB" sz="1800" dirty="0"/>
          </a:p>
          <a:p>
            <a:pPr marL="0" indent="0">
              <a:buNone/>
            </a:pPr>
            <a:endParaRPr lang="en-GB" sz="1800" dirty="0"/>
          </a:p>
          <a:p>
            <a:pPr marL="0" indent="0">
              <a:buNone/>
            </a:pPr>
            <a:r>
              <a:rPr lang="en-GB" sz="1800" dirty="0"/>
              <a:t>Functional dependency: </a:t>
            </a:r>
          </a:p>
          <a:p>
            <a:pPr marL="457200" indent="-457200">
              <a:buAutoNum type="arabicPeriod"/>
            </a:pPr>
            <a:endParaRPr lang="en-GB" dirty="0"/>
          </a:p>
          <a:p>
            <a:pPr marL="457200" indent="-457200">
              <a:buAutoNum type="arabicPeriod"/>
            </a:pPr>
            <a:endParaRPr lang="en-GB" dirty="0"/>
          </a:p>
          <a:p>
            <a:r>
              <a:rPr lang="en-GB" sz="2000" b="1" i="0" dirty="0" err="1">
                <a:solidFill>
                  <a:srgbClr val="000000"/>
                </a:solidFill>
                <a:effectLst/>
                <a:latin typeface="Arial" panose="020B0604020202020204" pitchFamily="34" charset="0"/>
              </a:rPr>
              <a:t>CustId</a:t>
            </a:r>
            <a:r>
              <a:rPr lang="en-GB" sz="2000" b="1" i="0" dirty="0">
                <a:solidFill>
                  <a:srgbClr val="000000"/>
                </a:solidFill>
                <a:effectLst/>
                <a:latin typeface="Arial" panose="020B0604020202020204" pitchFamily="34" charset="0"/>
              </a:rPr>
              <a:t> </a:t>
            </a:r>
            <a:r>
              <a:rPr lang="en-GB" sz="2000" b="0" i="0" dirty="0">
                <a:solidFill>
                  <a:srgbClr val="000000"/>
                </a:solidFill>
                <a:effectLst/>
                <a:latin typeface="Arial" panose="020B0604020202020204" pitchFamily="34" charset="0"/>
              </a:rPr>
              <a:t>is functionally defines  </a:t>
            </a:r>
            <a:r>
              <a:rPr lang="en-GB" sz="2000" b="1" i="0" dirty="0" err="1">
                <a:solidFill>
                  <a:srgbClr val="000000"/>
                </a:solidFill>
                <a:effectLst/>
                <a:latin typeface="Arial" panose="020B0604020202020204" pitchFamily="34" charset="0"/>
              </a:rPr>
              <a:t>CustName</a:t>
            </a:r>
            <a:r>
              <a:rPr lang="en-GB" sz="2000" b="0" i="0" dirty="0">
                <a:solidFill>
                  <a:srgbClr val="000000"/>
                </a:solidFill>
                <a:effectLst/>
                <a:latin typeface="Arial" panose="020B0604020202020204" pitchFamily="34" charset="0"/>
              </a:rPr>
              <a:t> or, </a:t>
            </a:r>
            <a:r>
              <a:rPr lang="en-GB" sz="2000" b="1" i="0" dirty="0" err="1">
                <a:solidFill>
                  <a:srgbClr val="000000"/>
                </a:solidFill>
                <a:effectLst/>
                <a:latin typeface="Arial" panose="020B0604020202020204" pitchFamily="34" charset="0"/>
              </a:rPr>
              <a:t>CustName</a:t>
            </a:r>
            <a:r>
              <a:rPr lang="en-GB" sz="2000" b="0" i="0" dirty="0">
                <a:solidFill>
                  <a:srgbClr val="000000"/>
                </a:solidFill>
                <a:effectLst/>
                <a:latin typeface="Arial" panose="020B0604020202020204" pitchFamily="34" charset="0"/>
              </a:rPr>
              <a:t>  is functionally dependent on </a:t>
            </a:r>
            <a:r>
              <a:rPr lang="en-GB" sz="2000" b="1" i="0" dirty="0" err="1">
                <a:solidFill>
                  <a:srgbClr val="000000"/>
                </a:solidFill>
                <a:effectLst/>
                <a:latin typeface="Arial" panose="020B0604020202020204" pitchFamily="34" charset="0"/>
              </a:rPr>
              <a:t>CustId</a:t>
            </a:r>
            <a:r>
              <a:rPr lang="en-GB" sz="2000" b="1" i="0" dirty="0">
                <a:solidFill>
                  <a:srgbClr val="000000"/>
                </a:solidFill>
                <a:effectLst/>
                <a:latin typeface="Arial" panose="020B0604020202020204" pitchFamily="34" charset="0"/>
              </a:rPr>
              <a:t>.</a:t>
            </a:r>
            <a:r>
              <a:rPr lang="en-GB" sz="2000" b="0" i="0" dirty="0">
                <a:solidFill>
                  <a:srgbClr val="000000"/>
                </a:solidFill>
                <a:effectLst/>
                <a:latin typeface="Arial" panose="020B0604020202020204" pitchFamily="34" charset="0"/>
              </a:rPr>
              <a:t>  </a:t>
            </a:r>
            <a:endParaRPr lang="en-GB" sz="2000" dirty="0">
              <a:solidFill>
                <a:srgbClr val="000000"/>
              </a:solidFill>
              <a:latin typeface="Arial" panose="020B0604020202020204" pitchFamily="34" charset="0"/>
            </a:endParaRPr>
          </a:p>
          <a:p>
            <a:r>
              <a:rPr lang="en-GB" sz="2000" b="1" i="0" dirty="0" err="1">
                <a:solidFill>
                  <a:srgbClr val="000000"/>
                </a:solidFill>
                <a:effectLst/>
                <a:latin typeface="Arial" panose="020B0604020202020204" pitchFamily="34" charset="0"/>
              </a:rPr>
              <a:t>CustId</a:t>
            </a:r>
            <a:r>
              <a:rPr lang="en-GB" sz="2000" b="1" i="0" dirty="0">
                <a:solidFill>
                  <a:srgbClr val="000000"/>
                </a:solidFill>
                <a:effectLst/>
                <a:latin typeface="Arial" panose="020B0604020202020204" pitchFamily="34" charset="0"/>
              </a:rPr>
              <a:t> </a:t>
            </a:r>
            <a:r>
              <a:rPr lang="en-GB" sz="2000" b="0" i="0" dirty="0">
                <a:solidFill>
                  <a:srgbClr val="000000"/>
                </a:solidFill>
                <a:effectLst/>
                <a:latin typeface="Arial" panose="020B0604020202020204" pitchFamily="34" charset="0"/>
              </a:rPr>
              <a:t>is determinant and </a:t>
            </a:r>
            <a:r>
              <a:rPr lang="en-GB" sz="2000" b="1" i="0" dirty="0">
                <a:solidFill>
                  <a:srgbClr val="000000"/>
                </a:solidFill>
                <a:effectLst/>
                <a:latin typeface="Arial" panose="020B0604020202020204" pitchFamily="34" charset="0"/>
              </a:rPr>
              <a:t>Primary Key</a:t>
            </a:r>
          </a:p>
          <a:p>
            <a:r>
              <a:rPr lang="en-GB" sz="2000" b="1" i="0" dirty="0" err="1">
                <a:solidFill>
                  <a:srgbClr val="000000"/>
                </a:solidFill>
                <a:effectLst/>
                <a:latin typeface="Arial" panose="020B0604020202020204" pitchFamily="34" charset="0"/>
              </a:rPr>
              <a:t>DeptName</a:t>
            </a:r>
            <a:r>
              <a:rPr lang="en-GB" sz="2000" b="1" i="0" dirty="0">
                <a:solidFill>
                  <a:srgbClr val="000000"/>
                </a:solidFill>
                <a:effectLst/>
                <a:latin typeface="Arial" panose="020B0604020202020204" pitchFamily="34" charset="0"/>
              </a:rPr>
              <a:t> is </a:t>
            </a:r>
            <a:r>
              <a:rPr lang="en-GB" sz="2000" i="0" dirty="0">
                <a:solidFill>
                  <a:srgbClr val="000000"/>
                </a:solidFill>
                <a:effectLst/>
                <a:latin typeface="Arial" panose="020B0604020202020204" pitchFamily="34" charset="0"/>
              </a:rPr>
              <a:t>dependent attribute and non-prime attribute</a:t>
            </a:r>
          </a:p>
          <a:p>
            <a:pPr marL="0" indent="0">
              <a:buNone/>
            </a:pPr>
            <a:endParaRPr lang="en-GB" sz="2000" dirty="0">
              <a:solidFill>
                <a:srgbClr val="000000"/>
              </a:solidFill>
              <a:latin typeface="Arial" panose="020B0604020202020204" pitchFamily="34" charset="0"/>
            </a:endParaRPr>
          </a:p>
          <a:p>
            <a:pPr marL="0" indent="0">
              <a:buNone/>
            </a:pPr>
            <a:r>
              <a:rPr lang="en-GB" sz="2000" dirty="0">
                <a:solidFill>
                  <a:srgbClr val="000000"/>
                </a:solidFill>
                <a:latin typeface="Arial" panose="020B0604020202020204" pitchFamily="34" charset="0"/>
              </a:rPr>
              <a:t>    What about other relations? Such as </a:t>
            </a:r>
            <a:r>
              <a:rPr lang="en-GB" sz="2000" dirty="0" err="1"/>
              <a:t>CustId</a:t>
            </a:r>
            <a:r>
              <a:rPr lang="en-GB" sz="2000" dirty="0"/>
              <a:t>, DOB and Address?</a:t>
            </a:r>
          </a:p>
        </p:txBody>
      </p:sp>
      <p:sp>
        <p:nvSpPr>
          <p:cNvPr id="4" name="Footer Placeholder 3">
            <a:extLst>
              <a:ext uri="{FF2B5EF4-FFF2-40B4-BE49-F238E27FC236}">
                <a16:creationId xmlns:a16="http://schemas.microsoft.com/office/drawing/2014/main" id="{02143421-129A-46A5-A07F-8167E746B273}"/>
              </a:ext>
            </a:extLst>
          </p:cNvPr>
          <p:cNvSpPr>
            <a:spLocks noGrp="1"/>
          </p:cNvSpPr>
          <p:nvPr>
            <p:ph type="ftr" sz="quarter" idx="11"/>
          </p:nvPr>
        </p:nvSpPr>
        <p:spPr/>
        <p:txBody>
          <a:bodyPr/>
          <a:lstStyle/>
          <a:p>
            <a:pPr algn="l"/>
            <a:r>
              <a:rPr lang="en-US"/>
              <a:t>Database Design - Normalisation</a:t>
            </a:r>
            <a:endParaRPr lang="en-US" dirty="0"/>
          </a:p>
        </p:txBody>
      </p:sp>
      <p:sp>
        <p:nvSpPr>
          <p:cNvPr id="5" name="TextBox 4">
            <a:extLst>
              <a:ext uri="{FF2B5EF4-FFF2-40B4-BE49-F238E27FC236}">
                <a16:creationId xmlns:a16="http://schemas.microsoft.com/office/drawing/2014/main" id="{83813492-923E-40F8-B97B-FC49987250D8}"/>
              </a:ext>
            </a:extLst>
          </p:cNvPr>
          <p:cNvSpPr txBox="1"/>
          <p:nvPr/>
        </p:nvSpPr>
        <p:spPr>
          <a:xfrm>
            <a:off x="2789927" y="3540750"/>
            <a:ext cx="3924186" cy="523220"/>
          </a:xfrm>
          <a:prstGeom prst="rect">
            <a:avLst/>
          </a:prstGeom>
          <a:solidFill>
            <a:srgbClr val="DDDDDD"/>
          </a:solidFill>
          <a:ln>
            <a:solidFill>
              <a:srgbClr val="C00000"/>
            </a:solidFill>
          </a:ln>
        </p:spPr>
        <p:txBody>
          <a:bodyPr wrap="square">
            <a:spAutoFit/>
          </a:bodyPr>
          <a:lstStyle/>
          <a:p>
            <a:pPr algn="ctr"/>
            <a:r>
              <a:rPr lang="en-GB" dirty="0" err="1"/>
              <a:t>CustId</a:t>
            </a:r>
            <a:r>
              <a:rPr lang="en-GB" dirty="0"/>
              <a:t>    </a:t>
            </a:r>
            <a:r>
              <a:rPr lang="en-GB" sz="2800" dirty="0">
                <a:latin typeface="Arial Black" panose="020B0A04020102020204" pitchFamily="34" charset="0"/>
              </a:rPr>
              <a:t>→</a:t>
            </a:r>
            <a:r>
              <a:rPr lang="en-GB" dirty="0"/>
              <a:t>  </a:t>
            </a:r>
            <a:r>
              <a:rPr lang="en-GB" dirty="0" err="1"/>
              <a:t>CustName</a:t>
            </a:r>
            <a:endParaRPr lang="en-GB" dirty="0"/>
          </a:p>
        </p:txBody>
      </p:sp>
      <p:graphicFrame>
        <p:nvGraphicFramePr>
          <p:cNvPr id="6" name="Table 6">
            <a:extLst>
              <a:ext uri="{FF2B5EF4-FFF2-40B4-BE49-F238E27FC236}">
                <a16:creationId xmlns:a16="http://schemas.microsoft.com/office/drawing/2014/main" id="{891C619C-9D19-4DBC-902B-12D47D8657AA}"/>
              </a:ext>
            </a:extLst>
          </p:cNvPr>
          <p:cNvGraphicFramePr>
            <a:graphicFrameLocks noGrp="1"/>
          </p:cNvGraphicFramePr>
          <p:nvPr/>
        </p:nvGraphicFramePr>
        <p:xfrm>
          <a:off x="971600" y="1988840"/>
          <a:ext cx="7560840" cy="1112520"/>
        </p:xfrm>
        <a:graphic>
          <a:graphicData uri="http://schemas.openxmlformats.org/drawingml/2006/table">
            <a:tbl>
              <a:tblPr firstRow="1" bandRow="1">
                <a:tableStyleId>{00A15C55-8517-42AA-B614-E9B94910E393}</a:tableStyleId>
              </a:tblPr>
              <a:tblGrid>
                <a:gridCol w="1512168">
                  <a:extLst>
                    <a:ext uri="{9D8B030D-6E8A-4147-A177-3AD203B41FA5}">
                      <a16:colId xmlns:a16="http://schemas.microsoft.com/office/drawing/2014/main" val="3829740792"/>
                    </a:ext>
                  </a:extLst>
                </a:gridCol>
                <a:gridCol w="1512168">
                  <a:extLst>
                    <a:ext uri="{9D8B030D-6E8A-4147-A177-3AD203B41FA5}">
                      <a16:colId xmlns:a16="http://schemas.microsoft.com/office/drawing/2014/main" val="1321182703"/>
                    </a:ext>
                  </a:extLst>
                </a:gridCol>
                <a:gridCol w="1512168">
                  <a:extLst>
                    <a:ext uri="{9D8B030D-6E8A-4147-A177-3AD203B41FA5}">
                      <a16:colId xmlns:a16="http://schemas.microsoft.com/office/drawing/2014/main" val="3021887859"/>
                    </a:ext>
                  </a:extLst>
                </a:gridCol>
                <a:gridCol w="1512168">
                  <a:extLst>
                    <a:ext uri="{9D8B030D-6E8A-4147-A177-3AD203B41FA5}">
                      <a16:colId xmlns:a16="http://schemas.microsoft.com/office/drawing/2014/main" val="1544874516"/>
                    </a:ext>
                  </a:extLst>
                </a:gridCol>
                <a:gridCol w="1512168">
                  <a:extLst>
                    <a:ext uri="{9D8B030D-6E8A-4147-A177-3AD203B41FA5}">
                      <a16:colId xmlns:a16="http://schemas.microsoft.com/office/drawing/2014/main" val="3938621832"/>
                    </a:ext>
                  </a:extLst>
                </a:gridCol>
              </a:tblGrid>
              <a:tr h="370840">
                <a:tc>
                  <a:txBody>
                    <a:bodyPr/>
                    <a:lstStyle/>
                    <a:p>
                      <a:pPr algn="ctr"/>
                      <a:r>
                        <a:rPr lang="en-GB" dirty="0" err="1"/>
                        <a:t>CustId</a:t>
                      </a:r>
                      <a:endParaRPr lang="en-GB" dirty="0"/>
                    </a:p>
                  </a:txBody>
                  <a:tcPr/>
                </a:tc>
                <a:tc>
                  <a:txBody>
                    <a:bodyPr/>
                    <a:lstStyle/>
                    <a:p>
                      <a:pPr algn="ctr"/>
                      <a:r>
                        <a:rPr lang="en-GB" dirty="0" err="1"/>
                        <a:t>CustName</a:t>
                      </a:r>
                      <a:endParaRPr lang="en-GB" dirty="0"/>
                    </a:p>
                  </a:txBody>
                  <a:tcPr/>
                </a:tc>
                <a:tc>
                  <a:txBody>
                    <a:bodyPr/>
                    <a:lstStyle/>
                    <a:p>
                      <a:pPr algn="ctr"/>
                      <a:r>
                        <a:rPr lang="en-GB" dirty="0" err="1"/>
                        <a:t>DoB</a:t>
                      </a:r>
                      <a:endParaRPr lang="en-GB" dirty="0"/>
                    </a:p>
                  </a:txBody>
                  <a:tcPr/>
                </a:tc>
                <a:tc>
                  <a:txBody>
                    <a:bodyPr/>
                    <a:lstStyle/>
                    <a:p>
                      <a:pPr algn="ctr"/>
                      <a:r>
                        <a:rPr lang="en-GB" dirty="0"/>
                        <a:t>Address</a:t>
                      </a:r>
                    </a:p>
                  </a:txBody>
                  <a:tcPr/>
                </a:tc>
                <a:tc>
                  <a:txBody>
                    <a:bodyPr/>
                    <a:lstStyle/>
                    <a:p>
                      <a:pPr algn="ctr"/>
                      <a:r>
                        <a:rPr lang="en-GB" dirty="0"/>
                        <a:t>Tel</a:t>
                      </a:r>
                    </a:p>
                  </a:txBody>
                  <a:tcPr/>
                </a:tc>
                <a:extLst>
                  <a:ext uri="{0D108BD9-81ED-4DB2-BD59-A6C34878D82A}">
                    <a16:rowId xmlns:a16="http://schemas.microsoft.com/office/drawing/2014/main" val="2172614978"/>
                  </a:ext>
                </a:extLst>
              </a:tr>
              <a:tr h="370840">
                <a:tc>
                  <a:txBody>
                    <a:bodyPr/>
                    <a:lstStyle/>
                    <a:p>
                      <a:pPr algn="ctr"/>
                      <a:r>
                        <a:rPr lang="en-GB" dirty="0"/>
                        <a:t>c001</a:t>
                      </a:r>
                    </a:p>
                  </a:txBody>
                  <a:tcPr/>
                </a:tc>
                <a:tc>
                  <a:txBody>
                    <a:bodyPr/>
                    <a:lstStyle/>
                    <a:p>
                      <a:pPr algn="ctr"/>
                      <a:r>
                        <a:rPr lang="en-GB" dirty="0"/>
                        <a:t>John</a:t>
                      </a:r>
                    </a:p>
                  </a:txBody>
                  <a:tcPr/>
                </a:tc>
                <a:tc>
                  <a:txBody>
                    <a:bodyPr/>
                    <a:lstStyle/>
                    <a:p>
                      <a:pPr algn="ctr"/>
                      <a:r>
                        <a:rPr lang="en-GB" dirty="0"/>
                        <a:t>24031984</a:t>
                      </a:r>
                    </a:p>
                  </a:txBody>
                  <a:tcPr/>
                </a:tc>
                <a:tc>
                  <a:txBody>
                    <a:bodyPr/>
                    <a:lstStyle/>
                    <a:p>
                      <a:pPr algn="ctr"/>
                      <a:r>
                        <a:rPr lang="en-GB" dirty="0"/>
                        <a:t>Brookland</a:t>
                      </a:r>
                    </a:p>
                  </a:txBody>
                  <a:tcPr/>
                </a:tc>
                <a:tc>
                  <a:txBody>
                    <a:bodyPr/>
                    <a:lstStyle/>
                    <a:p>
                      <a:pPr algn="ctr"/>
                      <a:r>
                        <a:rPr lang="en-GB" dirty="0"/>
                        <a:t>13256732105</a:t>
                      </a:r>
                    </a:p>
                  </a:txBody>
                  <a:tcPr/>
                </a:tc>
                <a:extLst>
                  <a:ext uri="{0D108BD9-81ED-4DB2-BD59-A6C34878D82A}">
                    <a16:rowId xmlns:a16="http://schemas.microsoft.com/office/drawing/2014/main" val="1211951051"/>
                  </a:ext>
                </a:extLst>
              </a:tr>
              <a:tr h="370840">
                <a:tc>
                  <a:txBody>
                    <a:bodyPr/>
                    <a:lstStyle/>
                    <a:p>
                      <a:pPr algn="ctr"/>
                      <a:r>
                        <a:rPr lang="en-GB" dirty="0"/>
                        <a:t>c002</a:t>
                      </a:r>
                    </a:p>
                  </a:txBody>
                  <a:tcPr/>
                </a:tc>
                <a:tc>
                  <a:txBody>
                    <a:bodyPr/>
                    <a:lstStyle/>
                    <a:p>
                      <a:pPr algn="ctr"/>
                      <a:r>
                        <a:rPr lang="en-GB" dirty="0"/>
                        <a:t>Mary</a:t>
                      </a:r>
                    </a:p>
                  </a:txBody>
                  <a:tcPr/>
                </a:tc>
                <a:tc>
                  <a:txBody>
                    <a:bodyPr/>
                    <a:lstStyle/>
                    <a:p>
                      <a:pPr algn="ctr"/>
                      <a:r>
                        <a:rPr lang="en-GB" dirty="0"/>
                        <a:t>08071989</a:t>
                      </a:r>
                    </a:p>
                  </a:txBody>
                  <a:tcPr/>
                </a:tc>
                <a:tc>
                  <a:txBody>
                    <a:bodyPr/>
                    <a:lstStyle/>
                    <a:p>
                      <a:pPr algn="ctr"/>
                      <a:r>
                        <a:rPr lang="en-GB" dirty="0" err="1"/>
                        <a:t>Newlinedrive</a:t>
                      </a:r>
                      <a:endParaRPr lang="en-GB" dirty="0"/>
                    </a:p>
                  </a:txBody>
                  <a:tcPr/>
                </a:tc>
                <a:tc>
                  <a:txBody>
                    <a:bodyPr/>
                    <a:lstStyle/>
                    <a:p>
                      <a:pPr algn="ctr"/>
                      <a:r>
                        <a:rPr lang="en-GB" dirty="0"/>
                        <a:t>13234872923</a:t>
                      </a:r>
                    </a:p>
                  </a:txBody>
                  <a:tcPr/>
                </a:tc>
                <a:extLst>
                  <a:ext uri="{0D108BD9-81ED-4DB2-BD59-A6C34878D82A}">
                    <a16:rowId xmlns:a16="http://schemas.microsoft.com/office/drawing/2014/main" val="1488281699"/>
                  </a:ext>
                </a:extLst>
              </a:tr>
            </a:tbl>
          </a:graphicData>
        </a:graphic>
      </p:graphicFrame>
    </p:spTree>
    <p:extLst>
      <p:ext uri="{BB962C8B-B14F-4D97-AF65-F5344CB8AC3E}">
        <p14:creationId xmlns:p14="http://schemas.microsoft.com/office/powerpoint/2010/main" val="3514688020"/>
      </p:ext>
    </p:extLst>
  </p:cSld>
  <p:clrMapOvr>
    <a:masterClrMapping/>
  </p:clrMapOvr>
  <p:transition spd="slow">
    <p:zoom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D8A5-7B55-4C06-8014-78226A9D0C63}"/>
              </a:ext>
            </a:extLst>
          </p:cNvPr>
          <p:cNvSpPr>
            <a:spLocks noGrp="1"/>
          </p:cNvSpPr>
          <p:nvPr>
            <p:ph type="title"/>
          </p:nvPr>
        </p:nvSpPr>
        <p:spPr/>
        <p:txBody>
          <a:bodyPr/>
          <a:lstStyle/>
          <a:p>
            <a:r>
              <a:rPr lang="en-GB" dirty="0">
                <a:latin typeface="Georgia" panose="02040502050405020303" pitchFamily="18" charset="0"/>
              </a:rPr>
              <a:t>U</a:t>
            </a:r>
            <a:r>
              <a:rPr lang="en-GB" sz="3600" b="1" dirty="0">
                <a:latin typeface="Georgia" panose="02040502050405020303" pitchFamily="18" charset="0"/>
              </a:rPr>
              <a:t>niquely determines</a:t>
            </a:r>
            <a:endParaRPr lang="en-GB" dirty="0"/>
          </a:p>
        </p:txBody>
      </p:sp>
      <p:sp>
        <p:nvSpPr>
          <p:cNvPr id="3" name="Content Placeholder 2">
            <a:extLst>
              <a:ext uri="{FF2B5EF4-FFF2-40B4-BE49-F238E27FC236}">
                <a16:creationId xmlns:a16="http://schemas.microsoft.com/office/drawing/2014/main" id="{2505FE63-753B-4887-BFDF-BD422A602620}"/>
              </a:ext>
            </a:extLst>
          </p:cNvPr>
          <p:cNvSpPr>
            <a:spLocks noGrp="1"/>
          </p:cNvSpPr>
          <p:nvPr>
            <p:ph idx="1"/>
          </p:nvPr>
        </p:nvSpPr>
        <p:spPr>
          <a:xfrm>
            <a:off x="611560" y="1344228"/>
            <a:ext cx="8287072" cy="4680520"/>
          </a:xfrm>
        </p:spPr>
        <p:txBody>
          <a:bodyPr/>
          <a:lstStyle/>
          <a:p>
            <a:pPr marL="0" indent="0">
              <a:buNone/>
            </a:pPr>
            <a:r>
              <a:rPr lang="en-GB" b="1" dirty="0">
                <a:latin typeface="Georgia" panose="02040502050405020303" pitchFamily="18" charset="0"/>
              </a:rPr>
              <a:t>U</a:t>
            </a:r>
            <a:r>
              <a:rPr lang="en-GB" sz="2400" b="1" dirty="0">
                <a:latin typeface="Georgia" panose="02040502050405020303" pitchFamily="18" charset="0"/>
              </a:rPr>
              <a:t>niquely determines </a:t>
            </a:r>
            <a:r>
              <a:rPr lang="en-GB" sz="2400" dirty="0">
                <a:latin typeface="Georgia" panose="02040502050405020303" pitchFamily="18" charset="0"/>
              </a:rPr>
              <a:t>means</a:t>
            </a:r>
            <a:r>
              <a:rPr lang="en-GB" dirty="0"/>
              <a:t> that:</a:t>
            </a:r>
          </a:p>
          <a:p>
            <a:pPr marL="0" indent="0">
              <a:buNone/>
            </a:pPr>
            <a:r>
              <a:rPr lang="en-GB" dirty="0"/>
              <a:t>If </a:t>
            </a:r>
            <a:r>
              <a:rPr lang="en-GB" b="1" dirty="0"/>
              <a:t>two tuples have same values for attributes A </a:t>
            </a:r>
            <a:r>
              <a:rPr lang="en-GB" dirty="0"/>
              <a:t>(a1, a2, ..., an), then those two tuples </a:t>
            </a:r>
            <a:r>
              <a:rPr lang="en-GB" b="1" dirty="0"/>
              <a:t>also have the same values for attributes B</a:t>
            </a:r>
            <a:r>
              <a:rPr lang="en-GB" dirty="0"/>
              <a:t> (b1, b2, ..., bm). </a:t>
            </a:r>
          </a:p>
          <a:p>
            <a:pPr marL="0" indent="0">
              <a:buNone/>
            </a:pPr>
            <a:endParaRPr lang="en-GB" dirty="0"/>
          </a:p>
          <a:p>
            <a:pPr marL="0" indent="0">
              <a:buNone/>
            </a:pPr>
            <a:r>
              <a:rPr lang="en-GB" dirty="0"/>
              <a:t>Then we say </a:t>
            </a:r>
            <a:r>
              <a:rPr lang="en-GB" b="1" dirty="0"/>
              <a:t>A</a:t>
            </a:r>
            <a:r>
              <a:rPr lang="en-GB" dirty="0"/>
              <a:t> </a:t>
            </a:r>
            <a:r>
              <a:rPr lang="en-GB" b="1" dirty="0">
                <a:latin typeface="Georgia" panose="02040502050405020303" pitchFamily="18" charset="0"/>
              </a:rPr>
              <a:t>U</a:t>
            </a:r>
            <a:r>
              <a:rPr lang="en-GB" sz="2400" b="1" dirty="0">
                <a:latin typeface="Georgia" panose="02040502050405020303" pitchFamily="18" charset="0"/>
              </a:rPr>
              <a:t>niquely determines</a:t>
            </a:r>
            <a:r>
              <a:rPr lang="en-GB" dirty="0"/>
              <a:t> </a:t>
            </a:r>
            <a:r>
              <a:rPr lang="en-GB" b="1" dirty="0"/>
              <a:t>B</a:t>
            </a:r>
            <a:r>
              <a:rPr lang="en-GB" dirty="0"/>
              <a:t>. </a:t>
            </a:r>
          </a:p>
          <a:p>
            <a:endParaRPr lang="en-GB" dirty="0"/>
          </a:p>
          <a:p>
            <a:pPr marL="0" indent="0">
              <a:buNone/>
            </a:pPr>
            <a:r>
              <a:rPr lang="en-GB" dirty="0"/>
              <a:t>(NOT reverse … Different A NOT necessarily results different B, It means allows different A can have the same B)</a:t>
            </a:r>
          </a:p>
          <a:p>
            <a:endParaRPr lang="en-GB" dirty="0"/>
          </a:p>
          <a:p>
            <a:endParaRPr lang="en-GB" dirty="0"/>
          </a:p>
          <a:p>
            <a:endParaRPr lang="en-GB" dirty="0"/>
          </a:p>
          <a:p>
            <a:endParaRPr lang="en-GB" dirty="0"/>
          </a:p>
          <a:p>
            <a:pPr lvl="1"/>
            <a:endParaRPr lang="en-GB" sz="2400" dirty="0"/>
          </a:p>
          <a:p>
            <a:endParaRPr lang="en-GB" dirty="0"/>
          </a:p>
        </p:txBody>
      </p:sp>
      <p:sp>
        <p:nvSpPr>
          <p:cNvPr id="4" name="Footer Placeholder 3">
            <a:extLst>
              <a:ext uri="{FF2B5EF4-FFF2-40B4-BE49-F238E27FC236}">
                <a16:creationId xmlns:a16="http://schemas.microsoft.com/office/drawing/2014/main" id="{5B9A2361-DA35-4F0F-945D-7AA76AAEFA15}"/>
              </a:ext>
            </a:extLst>
          </p:cNvPr>
          <p:cNvSpPr>
            <a:spLocks noGrp="1"/>
          </p:cNvSpPr>
          <p:nvPr>
            <p:ph type="ftr" sz="quarter" idx="11"/>
          </p:nvPr>
        </p:nvSpPr>
        <p:spPr/>
        <p:txBody>
          <a:bodyPr/>
          <a:lstStyle/>
          <a:p>
            <a:pPr algn="l"/>
            <a:r>
              <a:rPr lang="en-US" dirty="0"/>
              <a:t>Database Design - </a:t>
            </a:r>
            <a:r>
              <a:rPr lang="en-US" dirty="0" err="1"/>
              <a:t>Normalisation</a:t>
            </a:r>
            <a:endParaRPr lang="en-US" dirty="0"/>
          </a:p>
        </p:txBody>
      </p:sp>
    </p:spTree>
    <p:extLst>
      <p:ext uri="{BB962C8B-B14F-4D97-AF65-F5344CB8AC3E}">
        <p14:creationId xmlns:p14="http://schemas.microsoft.com/office/powerpoint/2010/main" val="3781985423"/>
      </p:ext>
    </p:extLst>
  </p:cSld>
  <p:clrMapOvr>
    <a:masterClrMapping/>
  </p:clrMapOvr>
  <p:transition spd="slow">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8F67-23AA-42B4-8249-A006FE9B0D82}"/>
              </a:ext>
            </a:extLst>
          </p:cNvPr>
          <p:cNvSpPr>
            <a:spLocks noGrp="1"/>
          </p:cNvSpPr>
          <p:nvPr>
            <p:ph type="title"/>
          </p:nvPr>
        </p:nvSpPr>
        <p:spPr/>
        <p:txBody>
          <a:bodyPr/>
          <a:lstStyle/>
          <a:p>
            <a:r>
              <a:rPr lang="en-GB" dirty="0"/>
              <a:t>Example</a:t>
            </a:r>
          </a:p>
        </p:txBody>
      </p:sp>
      <p:pic>
        <p:nvPicPr>
          <p:cNvPr id="5" name="Content Placeholder 4">
            <a:extLst>
              <a:ext uri="{FF2B5EF4-FFF2-40B4-BE49-F238E27FC236}">
                <a16:creationId xmlns:a16="http://schemas.microsoft.com/office/drawing/2014/main" id="{F69DC266-5CC0-4257-AF5A-9268E1E61952}"/>
              </a:ext>
            </a:extLst>
          </p:cNvPr>
          <p:cNvPicPr>
            <a:picLocks noGrp="1" noChangeAspect="1"/>
          </p:cNvPicPr>
          <p:nvPr>
            <p:ph idx="1"/>
          </p:nvPr>
        </p:nvPicPr>
        <p:blipFill>
          <a:blip r:embed="rId2"/>
          <a:stretch>
            <a:fillRect/>
          </a:stretch>
        </p:blipFill>
        <p:spPr>
          <a:xfrm>
            <a:off x="553925" y="2152331"/>
            <a:ext cx="2222921" cy="3405326"/>
          </a:xfrm>
          <a:prstGeom prst="rect">
            <a:avLst/>
          </a:prstGeom>
        </p:spPr>
      </p:pic>
      <p:sp>
        <p:nvSpPr>
          <p:cNvPr id="4" name="Footer Placeholder 3">
            <a:extLst>
              <a:ext uri="{FF2B5EF4-FFF2-40B4-BE49-F238E27FC236}">
                <a16:creationId xmlns:a16="http://schemas.microsoft.com/office/drawing/2014/main" id="{3F6123E6-B5EA-47D7-BD3D-35E2870AAC75}"/>
              </a:ext>
            </a:extLst>
          </p:cNvPr>
          <p:cNvSpPr>
            <a:spLocks noGrp="1"/>
          </p:cNvSpPr>
          <p:nvPr>
            <p:ph type="ftr" sz="quarter" idx="11"/>
          </p:nvPr>
        </p:nvSpPr>
        <p:spPr/>
        <p:txBody>
          <a:bodyPr/>
          <a:lstStyle/>
          <a:p>
            <a:pPr algn="l"/>
            <a:r>
              <a:rPr lang="en-US"/>
              <a:t>Database Design - Normalisation</a:t>
            </a:r>
            <a:endParaRPr lang="en-US" dirty="0"/>
          </a:p>
        </p:txBody>
      </p:sp>
      <p:sp>
        <p:nvSpPr>
          <p:cNvPr id="6" name="TextBox 5">
            <a:extLst>
              <a:ext uri="{FF2B5EF4-FFF2-40B4-BE49-F238E27FC236}">
                <a16:creationId xmlns:a16="http://schemas.microsoft.com/office/drawing/2014/main" id="{3108AA3D-9C1B-4BA1-A942-A96F0C2602C1}"/>
              </a:ext>
            </a:extLst>
          </p:cNvPr>
          <p:cNvSpPr txBox="1"/>
          <p:nvPr/>
        </p:nvSpPr>
        <p:spPr>
          <a:xfrm>
            <a:off x="2981162" y="1275168"/>
            <a:ext cx="5904656" cy="1754326"/>
          </a:xfrm>
          <a:prstGeom prst="rect">
            <a:avLst/>
          </a:prstGeom>
          <a:noFill/>
        </p:spPr>
        <p:txBody>
          <a:bodyPr wrap="square" rtlCol="0">
            <a:spAutoFit/>
          </a:bodyPr>
          <a:lstStyle/>
          <a:p>
            <a:r>
              <a:rPr lang="en-GB" dirty="0"/>
              <a:t>In relation R, we can have:</a:t>
            </a:r>
          </a:p>
          <a:p>
            <a:pPr marL="457200" indent="-457200">
              <a:buAutoNum type="arabicPeriod"/>
            </a:pPr>
            <a:r>
              <a:rPr lang="pt-BR" b="0" i="0" dirty="0">
                <a:solidFill>
                  <a:srgbClr val="373D3F"/>
                </a:solidFill>
                <a:effectLst/>
                <a:latin typeface="Lora" pitchFamily="2" charset="0"/>
              </a:rPr>
              <a:t>A → B,    A → C,    A → D,    A → E</a:t>
            </a:r>
            <a:endParaRPr lang="en-GB" b="0" i="0" dirty="0">
              <a:solidFill>
                <a:srgbClr val="373D3F"/>
              </a:solidFill>
              <a:effectLst/>
              <a:latin typeface="Lora" pitchFamily="2" charset="0"/>
            </a:endParaRPr>
          </a:p>
          <a:p>
            <a:r>
              <a:rPr lang="en-GB" sz="1800" b="0" dirty="0">
                <a:solidFill>
                  <a:srgbClr val="373D3F"/>
                </a:solidFill>
                <a:latin typeface="Lora" pitchFamily="2" charset="0"/>
              </a:rPr>
              <a:t>Because A’s value are unique (a1, a2, a3, a4 and a5), </a:t>
            </a:r>
          </a:p>
          <a:p>
            <a:r>
              <a:rPr lang="en-GB" sz="1800" b="0" dirty="0">
                <a:solidFill>
                  <a:srgbClr val="373D3F"/>
                </a:solidFill>
                <a:latin typeface="Lora" pitchFamily="2" charset="0"/>
              </a:rPr>
              <a:t>we can also have, </a:t>
            </a:r>
          </a:p>
          <a:p>
            <a:pPr marL="171450" indent="-171450">
              <a:buFont typeface="Arial" panose="020B0604020202020204" pitchFamily="34" charset="0"/>
              <a:buChar char="•"/>
            </a:pPr>
            <a:r>
              <a:rPr lang="en-GB" sz="1400" b="0" i="0" dirty="0">
                <a:solidFill>
                  <a:srgbClr val="373D3F"/>
                </a:solidFill>
                <a:effectLst/>
                <a:latin typeface="Lora" pitchFamily="2" charset="0"/>
              </a:rPr>
              <a:t>A → BC  (or any other subset of ABCDE).</a:t>
            </a:r>
          </a:p>
          <a:p>
            <a:pPr marL="171450" indent="-171450">
              <a:buFont typeface="Arial" panose="020B0604020202020204" pitchFamily="34" charset="0"/>
              <a:buChar char="•"/>
            </a:pPr>
            <a:r>
              <a:rPr lang="en-GB" sz="1400" b="0" i="0" dirty="0">
                <a:solidFill>
                  <a:srgbClr val="373D3F"/>
                </a:solidFill>
                <a:effectLst/>
                <a:latin typeface="Lora" pitchFamily="2" charset="0"/>
              </a:rPr>
              <a:t>A is a primary key.</a:t>
            </a:r>
          </a:p>
        </p:txBody>
      </p:sp>
      <p:grpSp>
        <p:nvGrpSpPr>
          <p:cNvPr id="11" name="Group 10">
            <a:extLst>
              <a:ext uri="{FF2B5EF4-FFF2-40B4-BE49-F238E27FC236}">
                <a16:creationId xmlns:a16="http://schemas.microsoft.com/office/drawing/2014/main" id="{C5DA97F1-8567-4A53-B315-F11292616008}"/>
              </a:ext>
            </a:extLst>
          </p:cNvPr>
          <p:cNvGrpSpPr/>
          <p:nvPr/>
        </p:nvGrpSpPr>
        <p:grpSpPr>
          <a:xfrm>
            <a:off x="3578863" y="3905169"/>
            <a:ext cx="4461983" cy="2648028"/>
            <a:chOff x="3031457" y="4049122"/>
            <a:chExt cx="4461983" cy="2205057"/>
          </a:xfrm>
        </p:grpSpPr>
        <p:sp>
          <p:nvSpPr>
            <p:cNvPr id="7" name="TextBox 6">
              <a:extLst>
                <a:ext uri="{FF2B5EF4-FFF2-40B4-BE49-F238E27FC236}">
                  <a16:creationId xmlns:a16="http://schemas.microsoft.com/office/drawing/2014/main" id="{D8858D65-CA53-4AA4-84E6-C4990C0D2701}"/>
                </a:ext>
              </a:extLst>
            </p:cNvPr>
            <p:cNvSpPr txBox="1"/>
            <p:nvPr/>
          </p:nvSpPr>
          <p:spPr>
            <a:xfrm>
              <a:off x="3031457" y="4270899"/>
              <a:ext cx="812859" cy="1614631"/>
            </a:xfrm>
            <a:prstGeom prst="rect">
              <a:avLst/>
            </a:prstGeom>
            <a:noFill/>
          </p:spPr>
          <p:txBody>
            <a:bodyPr wrap="square" rtlCol="0">
              <a:spAutoFit/>
            </a:bodyPr>
            <a:lstStyle/>
            <a:p>
              <a:r>
                <a:rPr lang="en-GB" sz="2400" dirty="0"/>
                <a:t>Cn</a:t>
              </a:r>
            </a:p>
            <a:p>
              <a:r>
                <a:rPr lang="en-GB" sz="2400" dirty="0"/>
                <a:t>Cm</a:t>
              </a:r>
            </a:p>
            <a:p>
              <a:endParaRPr lang="en-GB" sz="2400" dirty="0"/>
            </a:p>
            <a:p>
              <a:endParaRPr lang="en-GB" sz="2400" dirty="0"/>
            </a:p>
            <a:p>
              <a:r>
                <a:rPr lang="en-GB" sz="2400" dirty="0"/>
                <a:t>Ck  </a:t>
              </a:r>
            </a:p>
          </p:txBody>
        </p:sp>
        <p:cxnSp>
          <p:nvCxnSpPr>
            <p:cNvPr id="9" name="Straight Arrow Connector 8">
              <a:extLst>
                <a:ext uri="{FF2B5EF4-FFF2-40B4-BE49-F238E27FC236}">
                  <a16:creationId xmlns:a16="http://schemas.microsoft.com/office/drawing/2014/main" id="{6532E592-96BB-44BC-826B-E6810CB2A243}"/>
                </a:ext>
              </a:extLst>
            </p:cNvPr>
            <p:cNvCxnSpPr/>
            <p:nvPr/>
          </p:nvCxnSpPr>
          <p:spPr bwMode="auto">
            <a:xfrm>
              <a:off x="3739031" y="4398311"/>
              <a:ext cx="1656184" cy="216024"/>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EEF8F334-EF51-4E9B-A0E1-3D441E7384A9}"/>
                </a:ext>
              </a:extLst>
            </p:cNvPr>
            <p:cNvCxnSpPr>
              <a:cxnSpLocks/>
            </p:cNvCxnSpPr>
            <p:nvPr/>
          </p:nvCxnSpPr>
          <p:spPr bwMode="auto">
            <a:xfrm flipV="1">
              <a:off x="3726085" y="4689936"/>
              <a:ext cx="1656184" cy="152400"/>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2ED32B0A-EF62-4D54-8F1B-974B52334E90}"/>
                </a:ext>
              </a:extLst>
            </p:cNvPr>
            <p:cNvCxnSpPr>
              <a:cxnSpLocks/>
            </p:cNvCxnSpPr>
            <p:nvPr/>
          </p:nvCxnSpPr>
          <p:spPr bwMode="auto">
            <a:xfrm flipV="1">
              <a:off x="3637424" y="5474306"/>
              <a:ext cx="2021441" cy="225851"/>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3D61B4A2-5B26-4BFD-ADC6-B7830DD3D675}"/>
                </a:ext>
              </a:extLst>
            </p:cNvPr>
            <p:cNvCxnSpPr>
              <a:cxnSpLocks/>
            </p:cNvCxnSpPr>
            <p:nvPr/>
          </p:nvCxnSpPr>
          <p:spPr bwMode="auto">
            <a:xfrm>
              <a:off x="3601421" y="5799712"/>
              <a:ext cx="1931404" cy="171636"/>
            </a:xfrm>
            <a:prstGeom prst="straightConnector1">
              <a:avLst/>
            </a:prstGeom>
            <a:solidFill>
              <a:srgbClr val="EAEAEA"/>
            </a:solidFill>
            <a:ln w="9525" cap="flat" cmpd="sng" algn="ctr">
              <a:solidFill>
                <a:schemeClr val="tx1"/>
              </a:solidFill>
              <a:prstDash val="solid"/>
              <a:round/>
              <a:headEnd type="none" w="med" len="med"/>
              <a:tailEnd type="triangle"/>
            </a:ln>
            <a:effectLst/>
          </p:spPr>
        </p:cxnSp>
        <p:sp>
          <p:nvSpPr>
            <p:cNvPr id="17" name="TextBox 16">
              <a:extLst>
                <a:ext uri="{FF2B5EF4-FFF2-40B4-BE49-F238E27FC236}">
                  <a16:creationId xmlns:a16="http://schemas.microsoft.com/office/drawing/2014/main" id="{12B59C3C-6C83-4281-A74E-2C0A33A89B16}"/>
                </a:ext>
              </a:extLst>
            </p:cNvPr>
            <p:cNvSpPr txBox="1"/>
            <p:nvPr/>
          </p:nvSpPr>
          <p:spPr>
            <a:xfrm>
              <a:off x="5680780" y="5331532"/>
              <a:ext cx="762247" cy="922647"/>
            </a:xfrm>
            <a:prstGeom prst="rect">
              <a:avLst/>
            </a:prstGeom>
            <a:noFill/>
          </p:spPr>
          <p:txBody>
            <a:bodyPr wrap="square" rtlCol="0">
              <a:spAutoFit/>
            </a:bodyPr>
            <a:lstStyle/>
            <a:p>
              <a:r>
                <a:rPr lang="en-GB" dirty="0"/>
                <a:t>Dm</a:t>
              </a:r>
            </a:p>
            <a:p>
              <a:endParaRPr lang="en-GB" dirty="0"/>
            </a:p>
            <a:p>
              <a:r>
                <a:rPr lang="en-GB" dirty="0" err="1"/>
                <a:t>Dn</a:t>
              </a:r>
              <a:r>
                <a:rPr lang="en-GB" dirty="0"/>
                <a:t> </a:t>
              </a:r>
            </a:p>
          </p:txBody>
        </p:sp>
        <p:sp>
          <p:nvSpPr>
            <p:cNvPr id="22" name="TextBox 21">
              <a:extLst>
                <a:ext uri="{FF2B5EF4-FFF2-40B4-BE49-F238E27FC236}">
                  <a16:creationId xmlns:a16="http://schemas.microsoft.com/office/drawing/2014/main" id="{DC246453-EA36-45BA-8B0C-869FB90CF2CF}"/>
                </a:ext>
              </a:extLst>
            </p:cNvPr>
            <p:cNvSpPr txBox="1"/>
            <p:nvPr/>
          </p:nvSpPr>
          <p:spPr>
            <a:xfrm>
              <a:off x="5599531" y="4453152"/>
              <a:ext cx="762247" cy="430887"/>
            </a:xfrm>
            <a:prstGeom prst="rect">
              <a:avLst/>
            </a:prstGeom>
            <a:noFill/>
          </p:spPr>
          <p:txBody>
            <a:bodyPr wrap="square" rtlCol="0">
              <a:spAutoFit/>
            </a:bodyPr>
            <a:lstStyle/>
            <a:p>
              <a:r>
                <a:rPr lang="en-GB" dirty="0"/>
                <a:t>Dk</a:t>
              </a:r>
            </a:p>
          </p:txBody>
        </p:sp>
        <p:pic>
          <p:nvPicPr>
            <p:cNvPr id="24" name="Graphic 23" descr="Checkmark with solid fill">
              <a:extLst>
                <a:ext uri="{FF2B5EF4-FFF2-40B4-BE49-F238E27FC236}">
                  <a16:creationId xmlns:a16="http://schemas.microsoft.com/office/drawing/2014/main" id="{BC4F2842-1732-41F7-8A0C-9D12A54BBE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79040" y="4049122"/>
              <a:ext cx="914400" cy="914400"/>
            </a:xfrm>
            <a:prstGeom prst="rect">
              <a:avLst/>
            </a:prstGeom>
          </p:spPr>
        </p:pic>
        <p:pic>
          <p:nvPicPr>
            <p:cNvPr id="26" name="Graphic 25" descr="Close with solid fill">
              <a:extLst>
                <a:ext uri="{FF2B5EF4-FFF2-40B4-BE49-F238E27FC236}">
                  <a16:creationId xmlns:a16="http://schemas.microsoft.com/office/drawing/2014/main" id="{C04FBA2E-C43E-4A55-A99F-89C3C1CA79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79040" y="5339779"/>
              <a:ext cx="914400" cy="914400"/>
            </a:xfrm>
            <a:prstGeom prst="rect">
              <a:avLst/>
            </a:prstGeom>
          </p:spPr>
        </p:pic>
      </p:grpSp>
      <p:sp>
        <p:nvSpPr>
          <p:cNvPr id="16" name="TextBox 15">
            <a:extLst>
              <a:ext uri="{FF2B5EF4-FFF2-40B4-BE49-F238E27FC236}">
                <a16:creationId xmlns:a16="http://schemas.microsoft.com/office/drawing/2014/main" id="{6B609751-F241-43B8-8218-C3B7492D90C1}"/>
              </a:ext>
            </a:extLst>
          </p:cNvPr>
          <p:cNvSpPr txBox="1"/>
          <p:nvPr/>
        </p:nvSpPr>
        <p:spPr>
          <a:xfrm>
            <a:off x="2926312" y="3040166"/>
            <a:ext cx="5904656" cy="523220"/>
          </a:xfrm>
          <a:prstGeom prst="rect">
            <a:avLst/>
          </a:prstGeom>
          <a:noFill/>
        </p:spPr>
        <p:txBody>
          <a:bodyPr wrap="square" rtlCol="0">
            <a:spAutoFit/>
          </a:bodyPr>
          <a:lstStyle/>
          <a:p>
            <a:pPr marL="285750" indent="-285750">
              <a:buFont typeface="Arial" panose="020B0604020202020204" pitchFamily="34" charset="0"/>
              <a:buChar char="•"/>
            </a:pPr>
            <a:r>
              <a:rPr lang="en-GB" sz="1400" b="0" dirty="0">
                <a:solidFill>
                  <a:srgbClr val="373D3F"/>
                </a:solidFill>
                <a:latin typeface="Lora" pitchFamily="2" charset="0"/>
              </a:rPr>
              <a:t>Consider </a:t>
            </a:r>
            <a:r>
              <a:rPr lang="pt-BR" sz="1400" b="0" i="0" dirty="0">
                <a:solidFill>
                  <a:srgbClr val="373D3F"/>
                </a:solidFill>
                <a:effectLst/>
                <a:latin typeface="Lora" pitchFamily="2" charset="0"/>
              </a:rPr>
              <a:t>B → C? (Same B must have same C) b1 has c1 and c2 so it </a:t>
            </a:r>
            <a:r>
              <a:rPr lang="pt-BR" sz="1400" i="0" dirty="0">
                <a:solidFill>
                  <a:srgbClr val="C00000"/>
                </a:solidFill>
                <a:effectLst/>
                <a:latin typeface="Lora" pitchFamily="2" charset="0"/>
              </a:rPr>
              <a:t>does not </a:t>
            </a:r>
            <a:r>
              <a:rPr lang="pt-BR" sz="1400" b="0" i="0" dirty="0">
                <a:solidFill>
                  <a:srgbClr val="373D3F"/>
                </a:solidFill>
                <a:effectLst/>
                <a:latin typeface="Lora" pitchFamily="2" charset="0"/>
              </a:rPr>
              <a:t>hold.</a:t>
            </a:r>
          </a:p>
        </p:txBody>
      </p:sp>
      <p:sp>
        <p:nvSpPr>
          <p:cNvPr id="19" name="TextBox 18">
            <a:extLst>
              <a:ext uri="{FF2B5EF4-FFF2-40B4-BE49-F238E27FC236}">
                <a16:creationId xmlns:a16="http://schemas.microsoft.com/office/drawing/2014/main" id="{069C77FA-B767-4A6A-8AE1-9ECC0BFB235F}"/>
              </a:ext>
            </a:extLst>
          </p:cNvPr>
          <p:cNvSpPr txBox="1"/>
          <p:nvPr/>
        </p:nvSpPr>
        <p:spPr>
          <a:xfrm>
            <a:off x="2964124" y="3611011"/>
            <a:ext cx="5904656" cy="523220"/>
          </a:xfrm>
          <a:prstGeom prst="rect">
            <a:avLst/>
          </a:prstGeom>
          <a:noFill/>
        </p:spPr>
        <p:txBody>
          <a:bodyPr wrap="square" rtlCol="0">
            <a:spAutoFit/>
          </a:bodyPr>
          <a:lstStyle/>
          <a:p>
            <a:pPr marL="285750" indent="-285750">
              <a:buFont typeface="Arial" panose="020B0604020202020204" pitchFamily="34" charset="0"/>
              <a:buChar char="•"/>
            </a:pPr>
            <a:r>
              <a:rPr lang="en-GB" sz="1400" b="0" dirty="0">
                <a:solidFill>
                  <a:srgbClr val="373D3F"/>
                </a:solidFill>
                <a:latin typeface="Lora" pitchFamily="2" charset="0"/>
              </a:rPr>
              <a:t>Consider </a:t>
            </a:r>
            <a:r>
              <a:rPr lang="pt-BR" sz="1400" b="0" i="0" dirty="0">
                <a:solidFill>
                  <a:srgbClr val="373D3F"/>
                </a:solidFill>
                <a:effectLst/>
                <a:latin typeface="Lora" pitchFamily="2" charset="0"/>
              </a:rPr>
              <a:t>C → D? (Same C must have same D) c1 has d1 and c3 has d1 too. It is still unique! So C → D hold.</a:t>
            </a:r>
          </a:p>
        </p:txBody>
      </p:sp>
      <p:sp>
        <p:nvSpPr>
          <p:cNvPr id="8" name="Rectangle 7">
            <a:extLst>
              <a:ext uri="{FF2B5EF4-FFF2-40B4-BE49-F238E27FC236}">
                <a16:creationId xmlns:a16="http://schemas.microsoft.com/office/drawing/2014/main" id="{836FBA60-60F9-4284-B6A3-FC70FC5EE637}"/>
              </a:ext>
            </a:extLst>
          </p:cNvPr>
          <p:cNvSpPr/>
          <p:nvPr/>
        </p:nvSpPr>
        <p:spPr bwMode="auto">
          <a:xfrm>
            <a:off x="1060752" y="2708920"/>
            <a:ext cx="824000" cy="432048"/>
          </a:xfrm>
          <a:prstGeom prst="rect">
            <a:avLst/>
          </a:prstGeom>
          <a:noFill/>
          <a:ln w="571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20" name="Rectangle 19">
            <a:extLst>
              <a:ext uri="{FF2B5EF4-FFF2-40B4-BE49-F238E27FC236}">
                <a16:creationId xmlns:a16="http://schemas.microsoft.com/office/drawing/2014/main" id="{0EF89EED-6DCB-4D61-926B-2C304BB961CD}"/>
              </a:ext>
            </a:extLst>
          </p:cNvPr>
          <p:cNvSpPr/>
          <p:nvPr/>
        </p:nvSpPr>
        <p:spPr bwMode="auto">
          <a:xfrm>
            <a:off x="1060752" y="3212976"/>
            <a:ext cx="824000" cy="432048"/>
          </a:xfrm>
          <a:prstGeom prst="rect">
            <a:avLst/>
          </a:prstGeom>
          <a:noFill/>
          <a:ln w="571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21" name="Rectangle 20">
            <a:extLst>
              <a:ext uri="{FF2B5EF4-FFF2-40B4-BE49-F238E27FC236}">
                <a16:creationId xmlns:a16="http://schemas.microsoft.com/office/drawing/2014/main" id="{BD0C32C7-7EB4-4ED0-BA5B-F49104AB9F37}"/>
              </a:ext>
            </a:extLst>
          </p:cNvPr>
          <p:cNvSpPr/>
          <p:nvPr/>
        </p:nvSpPr>
        <p:spPr bwMode="auto">
          <a:xfrm>
            <a:off x="1472752" y="3696082"/>
            <a:ext cx="824000" cy="432048"/>
          </a:xfrm>
          <a:prstGeom prst="rect">
            <a:avLst/>
          </a:prstGeom>
          <a:noFill/>
          <a:ln w="571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23" name="Rectangle 22">
            <a:extLst>
              <a:ext uri="{FF2B5EF4-FFF2-40B4-BE49-F238E27FC236}">
                <a16:creationId xmlns:a16="http://schemas.microsoft.com/office/drawing/2014/main" id="{9B42324C-14C4-431C-9D6B-51E50D035A79}"/>
              </a:ext>
            </a:extLst>
          </p:cNvPr>
          <p:cNvSpPr/>
          <p:nvPr/>
        </p:nvSpPr>
        <p:spPr bwMode="auto">
          <a:xfrm>
            <a:off x="1403648" y="2719395"/>
            <a:ext cx="824000" cy="432048"/>
          </a:xfrm>
          <a:prstGeom prst="rect">
            <a:avLst/>
          </a:prstGeom>
          <a:noFill/>
          <a:ln w="571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25" name="Rectangle 24">
            <a:extLst>
              <a:ext uri="{FF2B5EF4-FFF2-40B4-BE49-F238E27FC236}">
                <a16:creationId xmlns:a16="http://schemas.microsoft.com/office/drawing/2014/main" id="{95EFCF74-2A07-46B6-A307-DE80F3AB5F7E}"/>
              </a:ext>
            </a:extLst>
          </p:cNvPr>
          <p:cNvSpPr/>
          <p:nvPr/>
        </p:nvSpPr>
        <p:spPr bwMode="auto">
          <a:xfrm>
            <a:off x="1466091" y="4713544"/>
            <a:ext cx="824000" cy="432048"/>
          </a:xfrm>
          <a:prstGeom prst="rect">
            <a:avLst/>
          </a:prstGeom>
          <a:noFill/>
          <a:ln w="5715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3" name="TextBox 2">
            <a:extLst>
              <a:ext uri="{FF2B5EF4-FFF2-40B4-BE49-F238E27FC236}">
                <a16:creationId xmlns:a16="http://schemas.microsoft.com/office/drawing/2014/main" id="{5D4D152E-8B63-446E-B5CB-D64E9E120D21}"/>
              </a:ext>
            </a:extLst>
          </p:cNvPr>
          <p:cNvSpPr txBox="1"/>
          <p:nvPr/>
        </p:nvSpPr>
        <p:spPr>
          <a:xfrm>
            <a:off x="2828908" y="5014314"/>
            <a:ext cx="4849001" cy="400110"/>
          </a:xfrm>
          <a:prstGeom prst="rect">
            <a:avLst/>
          </a:prstGeom>
          <a:noFill/>
        </p:spPr>
        <p:txBody>
          <a:bodyPr wrap="square" rtlCol="0">
            <a:spAutoFit/>
          </a:bodyPr>
          <a:lstStyle/>
          <a:p>
            <a:r>
              <a:rPr lang="en-GB" sz="2000" b="0" dirty="0"/>
              <a:t>Two students (id) have the same name</a:t>
            </a:r>
          </a:p>
        </p:txBody>
      </p:sp>
      <p:sp>
        <p:nvSpPr>
          <p:cNvPr id="27" name="TextBox 26">
            <a:extLst>
              <a:ext uri="{FF2B5EF4-FFF2-40B4-BE49-F238E27FC236}">
                <a16:creationId xmlns:a16="http://schemas.microsoft.com/office/drawing/2014/main" id="{858774CF-944A-4063-98B6-91E8F210CAB0}"/>
              </a:ext>
            </a:extLst>
          </p:cNvPr>
          <p:cNvSpPr txBox="1"/>
          <p:nvPr/>
        </p:nvSpPr>
        <p:spPr>
          <a:xfrm>
            <a:off x="2555776" y="6416344"/>
            <a:ext cx="6048673" cy="400110"/>
          </a:xfrm>
          <a:prstGeom prst="rect">
            <a:avLst/>
          </a:prstGeom>
          <a:noFill/>
        </p:spPr>
        <p:txBody>
          <a:bodyPr wrap="square" rtlCol="0">
            <a:spAutoFit/>
          </a:bodyPr>
          <a:lstStyle/>
          <a:p>
            <a:r>
              <a:rPr lang="en-GB" sz="2000" b="0" dirty="0"/>
              <a:t>One student (id) has two different names (persons)</a:t>
            </a:r>
          </a:p>
        </p:txBody>
      </p:sp>
    </p:spTree>
    <p:extLst>
      <p:ext uri="{BB962C8B-B14F-4D97-AF65-F5344CB8AC3E}">
        <p14:creationId xmlns:p14="http://schemas.microsoft.com/office/powerpoint/2010/main" val="150710594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fill="hold"/>
                                        <p:tgtEl>
                                          <p:spTgt spid="27"/>
                                        </p:tgtEl>
                                        <p:attrNameLst>
                                          <p:attrName>ppt_x</p:attrName>
                                        </p:attrNameLst>
                                      </p:cBhvr>
                                      <p:tavLst>
                                        <p:tav tm="0">
                                          <p:val>
                                            <p:strVal val="#ppt_x"/>
                                          </p:val>
                                        </p:tav>
                                        <p:tav tm="100000">
                                          <p:val>
                                            <p:strVal val="#ppt_x"/>
                                          </p:val>
                                        </p:tav>
                                      </p:tavLst>
                                    </p:anim>
                                    <p:anim calcmode="lin" valueType="num">
                                      <p:cBhvr additive="base">
                                        <p:cTn id="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8" grpId="0" animBg="1"/>
      <p:bldP spid="20" grpId="0" animBg="1"/>
      <p:bldP spid="21" grpId="0" animBg="1"/>
      <p:bldP spid="23" grpId="0" animBg="1"/>
      <p:bldP spid="25" grpId="0" animBg="1"/>
      <p:bldP spid="3" grpId="0"/>
      <p:bldP spid="2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E87F4-7B6E-4D64-A48F-181A1FD2D0E9}"/>
              </a:ext>
            </a:extLst>
          </p:cNvPr>
          <p:cNvSpPr>
            <a:spLocks noGrp="1"/>
          </p:cNvSpPr>
          <p:nvPr>
            <p:ph type="title"/>
          </p:nvPr>
        </p:nvSpPr>
        <p:spPr/>
        <p:txBody>
          <a:bodyPr/>
          <a:lstStyle/>
          <a:p>
            <a:r>
              <a:rPr lang="en-GB" dirty="0"/>
              <a:t>Examples</a:t>
            </a:r>
          </a:p>
        </p:txBody>
      </p:sp>
      <p:sp>
        <p:nvSpPr>
          <p:cNvPr id="4" name="Footer Placeholder 3">
            <a:extLst>
              <a:ext uri="{FF2B5EF4-FFF2-40B4-BE49-F238E27FC236}">
                <a16:creationId xmlns:a16="http://schemas.microsoft.com/office/drawing/2014/main" id="{2ACDC401-117C-403D-821A-F489A48E2901}"/>
              </a:ext>
            </a:extLst>
          </p:cNvPr>
          <p:cNvSpPr>
            <a:spLocks noGrp="1"/>
          </p:cNvSpPr>
          <p:nvPr>
            <p:ph type="ftr" sz="quarter" idx="11"/>
          </p:nvPr>
        </p:nvSpPr>
        <p:spPr/>
        <p:txBody>
          <a:bodyPr/>
          <a:lstStyle/>
          <a:p>
            <a:pPr algn="l"/>
            <a:r>
              <a:rPr lang="en-US"/>
              <a:t>Database Design - Normalisation</a:t>
            </a:r>
            <a:endParaRPr lang="en-US" dirty="0"/>
          </a:p>
        </p:txBody>
      </p:sp>
      <p:grpSp>
        <p:nvGrpSpPr>
          <p:cNvPr id="107" name="Group 106">
            <a:extLst>
              <a:ext uri="{FF2B5EF4-FFF2-40B4-BE49-F238E27FC236}">
                <a16:creationId xmlns:a16="http://schemas.microsoft.com/office/drawing/2014/main" id="{6E77A867-75BF-49F8-91D3-EF15EE21C51A}"/>
              </a:ext>
            </a:extLst>
          </p:cNvPr>
          <p:cNvGrpSpPr/>
          <p:nvPr/>
        </p:nvGrpSpPr>
        <p:grpSpPr>
          <a:xfrm>
            <a:off x="1619672" y="2060096"/>
            <a:ext cx="6480721" cy="3344994"/>
            <a:chOff x="2039029" y="1370299"/>
            <a:chExt cx="6480721" cy="3344994"/>
          </a:xfrm>
        </p:grpSpPr>
        <p:sp>
          <p:nvSpPr>
            <p:cNvPr id="6" name="Rectangle 18">
              <a:extLst>
                <a:ext uri="{FF2B5EF4-FFF2-40B4-BE49-F238E27FC236}">
                  <a16:creationId xmlns:a16="http://schemas.microsoft.com/office/drawing/2014/main" id="{0CF8D6ED-F134-432C-9959-CD0E8A203747}"/>
                </a:ext>
              </a:extLst>
            </p:cNvPr>
            <p:cNvSpPr>
              <a:spLocks noChangeArrowheads="1"/>
            </p:cNvSpPr>
            <p:nvPr/>
          </p:nvSpPr>
          <p:spPr bwMode="auto">
            <a:xfrm>
              <a:off x="7537018" y="4282896"/>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dirty="0">
                  <a:ln>
                    <a:noFill/>
                  </a:ln>
                  <a:effectLst/>
                  <a:uLnTx/>
                  <a:uFillTx/>
                </a:rPr>
                <a:t>355,000</a:t>
              </a:r>
            </a:p>
          </p:txBody>
        </p:sp>
        <p:sp>
          <p:nvSpPr>
            <p:cNvPr id="7" name="Rectangle 19">
              <a:extLst>
                <a:ext uri="{FF2B5EF4-FFF2-40B4-BE49-F238E27FC236}">
                  <a16:creationId xmlns:a16="http://schemas.microsoft.com/office/drawing/2014/main" id="{56FB780C-F898-44A9-B5AA-9BF43422EB0F}"/>
                </a:ext>
              </a:extLst>
            </p:cNvPr>
            <p:cNvSpPr>
              <a:spLocks noChangeArrowheads="1"/>
            </p:cNvSpPr>
            <p:nvPr/>
          </p:nvSpPr>
          <p:spPr bwMode="auto">
            <a:xfrm>
              <a:off x="6566785" y="4282896"/>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Davies</a:t>
              </a:r>
            </a:p>
          </p:txBody>
        </p:sp>
        <p:sp>
          <p:nvSpPr>
            <p:cNvPr id="8" name="Rectangle 20">
              <a:extLst>
                <a:ext uri="{FF2B5EF4-FFF2-40B4-BE49-F238E27FC236}">
                  <a16:creationId xmlns:a16="http://schemas.microsoft.com/office/drawing/2014/main" id="{DF659B22-9F74-491D-AE8F-3CF3284A9E11}"/>
                </a:ext>
              </a:extLst>
            </p:cNvPr>
            <p:cNvSpPr>
              <a:spLocks noChangeArrowheads="1"/>
            </p:cNvSpPr>
            <p:nvPr/>
          </p:nvSpPr>
          <p:spPr bwMode="auto">
            <a:xfrm>
              <a:off x="5812160" y="4282896"/>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04</a:t>
              </a:r>
            </a:p>
          </p:txBody>
        </p:sp>
        <p:sp>
          <p:nvSpPr>
            <p:cNvPr id="9" name="Rectangle 21">
              <a:extLst>
                <a:ext uri="{FF2B5EF4-FFF2-40B4-BE49-F238E27FC236}">
                  <a16:creationId xmlns:a16="http://schemas.microsoft.com/office/drawing/2014/main" id="{5F6E17AC-FCDB-4FB5-8923-92AB1B0132CF}"/>
                </a:ext>
              </a:extLst>
            </p:cNvPr>
            <p:cNvSpPr>
              <a:spLocks noChangeArrowheads="1"/>
            </p:cNvSpPr>
            <p:nvPr/>
          </p:nvSpPr>
          <p:spPr bwMode="auto">
            <a:xfrm>
              <a:off x="4788024" y="4282896"/>
              <a:ext cx="1024135"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10" name="Rectangle 22">
              <a:extLst>
                <a:ext uri="{FF2B5EF4-FFF2-40B4-BE49-F238E27FC236}">
                  <a16:creationId xmlns:a16="http://schemas.microsoft.com/office/drawing/2014/main" id="{85D20103-4180-473C-8A44-9963B8E072AA}"/>
                </a:ext>
              </a:extLst>
            </p:cNvPr>
            <p:cNvSpPr>
              <a:spLocks noChangeArrowheads="1"/>
            </p:cNvSpPr>
            <p:nvPr/>
          </p:nvSpPr>
          <p:spPr bwMode="auto">
            <a:xfrm>
              <a:off x="3925595" y="4282896"/>
              <a:ext cx="86242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11" name="Rectangle 23">
              <a:extLst>
                <a:ext uri="{FF2B5EF4-FFF2-40B4-BE49-F238E27FC236}">
                  <a16:creationId xmlns:a16="http://schemas.microsoft.com/office/drawing/2014/main" id="{BA92F426-FDE2-4214-8446-EFD32C1BF7E3}"/>
                </a:ext>
              </a:extLst>
            </p:cNvPr>
            <p:cNvSpPr>
              <a:spLocks noChangeArrowheads="1"/>
            </p:cNvSpPr>
            <p:nvPr/>
          </p:nvSpPr>
          <p:spPr bwMode="auto">
            <a:xfrm>
              <a:off x="3332674" y="4282896"/>
              <a:ext cx="592920"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a:t>
              </a:r>
            </a:p>
          </p:txBody>
        </p:sp>
        <p:sp>
          <p:nvSpPr>
            <p:cNvPr id="12" name="Rectangle 24">
              <a:extLst>
                <a:ext uri="{FF2B5EF4-FFF2-40B4-BE49-F238E27FC236}">
                  <a16:creationId xmlns:a16="http://schemas.microsoft.com/office/drawing/2014/main" id="{CC2A5021-2573-4EC7-85A8-6D541B3255A9}"/>
                </a:ext>
              </a:extLst>
            </p:cNvPr>
            <p:cNvSpPr>
              <a:spLocks noChangeArrowheads="1"/>
            </p:cNvSpPr>
            <p:nvPr/>
          </p:nvSpPr>
          <p:spPr bwMode="auto">
            <a:xfrm>
              <a:off x="2578049" y="4282896"/>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Batman Begins</a:t>
              </a:r>
            </a:p>
          </p:txBody>
        </p:sp>
        <p:sp>
          <p:nvSpPr>
            <p:cNvPr id="13" name="Rectangle 25">
              <a:extLst>
                <a:ext uri="{FF2B5EF4-FFF2-40B4-BE49-F238E27FC236}">
                  <a16:creationId xmlns:a16="http://schemas.microsoft.com/office/drawing/2014/main" id="{6EE8667A-19E5-4585-824A-156B25EFC3C9}"/>
                </a:ext>
              </a:extLst>
            </p:cNvPr>
            <p:cNvSpPr>
              <a:spLocks noChangeArrowheads="1"/>
            </p:cNvSpPr>
            <p:nvPr/>
          </p:nvSpPr>
          <p:spPr bwMode="auto">
            <a:xfrm>
              <a:off x="2039030" y="4282896"/>
              <a:ext cx="539019" cy="382666"/>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76</a:t>
              </a:r>
            </a:p>
          </p:txBody>
        </p:sp>
        <p:sp>
          <p:nvSpPr>
            <p:cNvPr id="14" name="Rectangle 26">
              <a:extLst>
                <a:ext uri="{FF2B5EF4-FFF2-40B4-BE49-F238E27FC236}">
                  <a16:creationId xmlns:a16="http://schemas.microsoft.com/office/drawing/2014/main" id="{E640F6BF-0962-435A-B39D-28ED622CE93B}"/>
                </a:ext>
              </a:extLst>
            </p:cNvPr>
            <p:cNvSpPr>
              <a:spLocks noChangeArrowheads="1"/>
            </p:cNvSpPr>
            <p:nvPr/>
          </p:nvSpPr>
          <p:spPr bwMode="auto">
            <a:xfrm>
              <a:off x="7537018" y="3900230"/>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200,500</a:t>
              </a:r>
            </a:p>
          </p:txBody>
        </p:sp>
        <p:sp>
          <p:nvSpPr>
            <p:cNvPr id="15" name="Rectangle 27">
              <a:extLst>
                <a:ext uri="{FF2B5EF4-FFF2-40B4-BE49-F238E27FC236}">
                  <a16:creationId xmlns:a16="http://schemas.microsoft.com/office/drawing/2014/main" id="{4B830902-FD79-4CEF-93BE-FF8CF513D7E4}"/>
                </a:ext>
              </a:extLst>
            </p:cNvPr>
            <p:cNvSpPr>
              <a:spLocks noChangeArrowheads="1"/>
            </p:cNvSpPr>
            <p:nvPr/>
          </p:nvSpPr>
          <p:spPr bwMode="auto">
            <a:xfrm>
              <a:off x="6566785" y="3900230"/>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16" name="Rectangle 28">
              <a:extLst>
                <a:ext uri="{FF2B5EF4-FFF2-40B4-BE49-F238E27FC236}">
                  <a16:creationId xmlns:a16="http://schemas.microsoft.com/office/drawing/2014/main" id="{A73C38B3-E2AF-4400-964F-70631A2E563A}"/>
                </a:ext>
              </a:extLst>
            </p:cNvPr>
            <p:cNvSpPr>
              <a:spLocks noChangeArrowheads="1"/>
            </p:cNvSpPr>
            <p:nvPr/>
          </p:nvSpPr>
          <p:spPr bwMode="auto">
            <a:xfrm>
              <a:off x="5812160" y="3900230"/>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17" name="Rectangle 29">
              <a:extLst>
                <a:ext uri="{FF2B5EF4-FFF2-40B4-BE49-F238E27FC236}">
                  <a16:creationId xmlns:a16="http://schemas.microsoft.com/office/drawing/2014/main" id="{33D17AFB-98CC-4FF4-A722-922DCAA002DC}"/>
                </a:ext>
              </a:extLst>
            </p:cNvPr>
            <p:cNvSpPr>
              <a:spLocks noChangeArrowheads="1"/>
            </p:cNvSpPr>
            <p:nvPr/>
          </p:nvSpPr>
          <p:spPr bwMode="auto">
            <a:xfrm>
              <a:off x="4788024" y="3900230"/>
              <a:ext cx="1024135"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Oxford</a:t>
              </a:r>
            </a:p>
          </p:txBody>
        </p:sp>
        <p:sp>
          <p:nvSpPr>
            <p:cNvPr id="18" name="Rectangle 30">
              <a:extLst>
                <a:ext uri="{FF2B5EF4-FFF2-40B4-BE49-F238E27FC236}">
                  <a16:creationId xmlns:a16="http://schemas.microsoft.com/office/drawing/2014/main" id="{E585CC38-2CA2-424B-B974-D09B0B9215CD}"/>
                </a:ext>
              </a:extLst>
            </p:cNvPr>
            <p:cNvSpPr>
              <a:spLocks noChangeArrowheads="1"/>
            </p:cNvSpPr>
            <p:nvPr/>
          </p:nvSpPr>
          <p:spPr bwMode="auto">
            <a:xfrm>
              <a:off x="3925595" y="3900230"/>
              <a:ext cx="86242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19" name="Rectangle 31">
              <a:extLst>
                <a:ext uri="{FF2B5EF4-FFF2-40B4-BE49-F238E27FC236}">
                  <a16:creationId xmlns:a16="http://schemas.microsoft.com/office/drawing/2014/main" id="{A2CF1942-B880-4922-8178-C118B7A078EF}"/>
                </a:ext>
              </a:extLst>
            </p:cNvPr>
            <p:cNvSpPr>
              <a:spLocks noChangeArrowheads="1"/>
            </p:cNvSpPr>
            <p:nvPr/>
          </p:nvSpPr>
          <p:spPr bwMode="auto">
            <a:xfrm>
              <a:off x="3332674" y="3900230"/>
              <a:ext cx="592920"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AB</a:t>
              </a:r>
            </a:p>
          </p:txBody>
        </p:sp>
        <p:sp>
          <p:nvSpPr>
            <p:cNvPr id="20" name="Rectangle 32">
              <a:extLst>
                <a:ext uri="{FF2B5EF4-FFF2-40B4-BE49-F238E27FC236}">
                  <a16:creationId xmlns:a16="http://schemas.microsoft.com/office/drawing/2014/main" id="{AD269F5C-E54C-4893-B0AE-B73872787C28}"/>
                </a:ext>
              </a:extLst>
            </p:cNvPr>
            <p:cNvSpPr>
              <a:spLocks noChangeArrowheads="1"/>
            </p:cNvSpPr>
            <p:nvPr/>
          </p:nvSpPr>
          <p:spPr bwMode="auto">
            <a:xfrm>
              <a:off x="2578049" y="3900230"/>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Batman Begins</a:t>
              </a:r>
            </a:p>
          </p:txBody>
        </p:sp>
        <p:sp>
          <p:nvSpPr>
            <p:cNvPr id="21" name="Rectangle 33">
              <a:extLst>
                <a:ext uri="{FF2B5EF4-FFF2-40B4-BE49-F238E27FC236}">
                  <a16:creationId xmlns:a16="http://schemas.microsoft.com/office/drawing/2014/main" id="{1B376DBC-B55D-45AD-A307-EA9BD0221570}"/>
                </a:ext>
              </a:extLst>
            </p:cNvPr>
            <p:cNvSpPr>
              <a:spLocks noChangeArrowheads="1"/>
            </p:cNvSpPr>
            <p:nvPr/>
          </p:nvSpPr>
          <p:spPr bwMode="auto">
            <a:xfrm>
              <a:off x="2039030" y="3900230"/>
              <a:ext cx="53901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76</a:t>
              </a:r>
            </a:p>
          </p:txBody>
        </p:sp>
        <p:sp>
          <p:nvSpPr>
            <p:cNvPr id="22" name="Rectangle 34">
              <a:extLst>
                <a:ext uri="{FF2B5EF4-FFF2-40B4-BE49-F238E27FC236}">
                  <a16:creationId xmlns:a16="http://schemas.microsoft.com/office/drawing/2014/main" id="{0A7C21CD-937F-469E-BB68-1AC669032AB2}"/>
                </a:ext>
              </a:extLst>
            </p:cNvPr>
            <p:cNvSpPr>
              <a:spLocks noChangeArrowheads="1"/>
            </p:cNvSpPr>
            <p:nvPr/>
          </p:nvSpPr>
          <p:spPr bwMode="auto">
            <a:xfrm>
              <a:off x="7537018" y="3587850"/>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400,000</a:t>
              </a:r>
            </a:p>
          </p:txBody>
        </p:sp>
        <p:sp>
          <p:nvSpPr>
            <p:cNvPr id="23" name="Rectangle 35">
              <a:extLst>
                <a:ext uri="{FF2B5EF4-FFF2-40B4-BE49-F238E27FC236}">
                  <a16:creationId xmlns:a16="http://schemas.microsoft.com/office/drawing/2014/main" id="{B9D51227-AE6D-40CA-9E3D-6F5457F0ED35}"/>
                </a:ext>
              </a:extLst>
            </p:cNvPr>
            <p:cNvSpPr>
              <a:spLocks noChangeArrowheads="1"/>
            </p:cNvSpPr>
            <p:nvPr/>
          </p:nvSpPr>
          <p:spPr bwMode="auto">
            <a:xfrm>
              <a:off x="6566785" y="3587850"/>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Davies</a:t>
              </a:r>
            </a:p>
          </p:txBody>
        </p:sp>
        <p:sp>
          <p:nvSpPr>
            <p:cNvPr id="24" name="Rectangle 36">
              <a:extLst>
                <a:ext uri="{FF2B5EF4-FFF2-40B4-BE49-F238E27FC236}">
                  <a16:creationId xmlns:a16="http://schemas.microsoft.com/office/drawing/2014/main" id="{0649A84A-58A7-4B59-8E22-610C1F482059}"/>
                </a:ext>
              </a:extLst>
            </p:cNvPr>
            <p:cNvSpPr>
              <a:spLocks noChangeArrowheads="1"/>
            </p:cNvSpPr>
            <p:nvPr/>
          </p:nvSpPr>
          <p:spPr bwMode="auto">
            <a:xfrm>
              <a:off x="5812160" y="3587850"/>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dirty="0">
                  <a:ln>
                    <a:noFill/>
                  </a:ln>
                  <a:effectLst/>
                  <a:uLnTx/>
                  <a:uFillTx/>
                </a:rPr>
                <a:t>04</a:t>
              </a:r>
            </a:p>
          </p:txBody>
        </p:sp>
        <p:sp>
          <p:nvSpPr>
            <p:cNvPr id="25" name="Rectangle 37">
              <a:extLst>
                <a:ext uri="{FF2B5EF4-FFF2-40B4-BE49-F238E27FC236}">
                  <a16:creationId xmlns:a16="http://schemas.microsoft.com/office/drawing/2014/main" id="{505D72F8-6136-4BAF-8998-80033FFD3C3E}"/>
                </a:ext>
              </a:extLst>
            </p:cNvPr>
            <p:cNvSpPr>
              <a:spLocks noChangeArrowheads="1"/>
            </p:cNvSpPr>
            <p:nvPr/>
          </p:nvSpPr>
          <p:spPr bwMode="auto">
            <a:xfrm>
              <a:off x="4788024" y="3587850"/>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26" name="Rectangle 38">
              <a:extLst>
                <a:ext uri="{FF2B5EF4-FFF2-40B4-BE49-F238E27FC236}">
                  <a16:creationId xmlns:a16="http://schemas.microsoft.com/office/drawing/2014/main" id="{8BD67DC3-2972-4DA3-A9C2-0FA4BCB562A2}"/>
                </a:ext>
              </a:extLst>
            </p:cNvPr>
            <p:cNvSpPr>
              <a:spLocks noChangeArrowheads="1"/>
            </p:cNvSpPr>
            <p:nvPr/>
          </p:nvSpPr>
          <p:spPr bwMode="auto">
            <a:xfrm>
              <a:off x="3925595" y="3587850"/>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27" name="Rectangle 39">
              <a:extLst>
                <a:ext uri="{FF2B5EF4-FFF2-40B4-BE49-F238E27FC236}">
                  <a16:creationId xmlns:a16="http://schemas.microsoft.com/office/drawing/2014/main" id="{3362CF49-36A1-4BDE-880F-C59A9DC771C1}"/>
                </a:ext>
              </a:extLst>
            </p:cNvPr>
            <p:cNvSpPr>
              <a:spLocks noChangeArrowheads="1"/>
            </p:cNvSpPr>
            <p:nvPr/>
          </p:nvSpPr>
          <p:spPr bwMode="auto">
            <a:xfrm>
              <a:off x="3332674" y="3587850"/>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a:t>
              </a:r>
            </a:p>
          </p:txBody>
        </p:sp>
        <p:sp>
          <p:nvSpPr>
            <p:cNvPr id="28" name="Rectangle 40">
              <a:extLst>
                <a:ext uri="{FF2B5EF4-FFF2-40B4-BE49-F238E27FC236}">
                  <a16:creationId xmlns:a16="http://schemas.microsoft.com/office/drawing/2014/main" id="{60DEC095-1365-4E27-9314-BB56A361FD8B}"/>
                </a:ext>
              </a:extLst>
            </p:cNvPr>
            <p:cNvSpPr>
              <a:spLocks noChangeArrowheads="1"/>
            </p:cNvSpPr>
            <p:nvPr/>
          </p:nvSpPr>
          <p:spPr bwMode="auto">
            <a:xfrm>
              <a:off x="2578049" y="3587850"/>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29" name="Rectangle 41">
              <a:extLst>
                <a:ext uri="{FF2B5EF4-FFF2-40B4-BE49-F238E27FC236}">
                  <a16:creationId xmlns:a16="http://schemas.microsoft.com/office/drawing/2014/main" id="{D93899A7-134B-4DC8-9C12-41885F582AC7}"/>
                </a:ext>
              </a:extLst>
            </p:cNvPr>
            <p:cNvSpPr>
              <a:spLocks noChangeArrowheads="1"/>
            </p:cNvSpPr>
            <p:nvPr/>
          </p:nvSpPr>
          <p:spPr bwMode="auto">
            <a:xfrm>
              <a:off x="2039030" y="3587850"/>
              <a:ext cx="539019" cy="312380"/>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31</a:t>
              </a:r>
            </a:p>
          </p:txBody>
        </p:sp>
        <p:sp>
          <p:nvSpPr>
            <p:cNvPr id="30" name="Rectangle 42">
              <a:extLst>
                <a:ext uri="{FF2B5EF4-FFF2-40B4-BE49-F238E27FC236}">
                  <a16:creationId xmlns:a16="http://schemas.microsoft.com/office/drawing/2014/main" id="{40ACBA64-B683-4A4B-8D6F-ED81E2D763D1}"/>
                </a:ext>
              </a:extLst>
            </p:cNvPr>
            <p:cNvSpPr>
              <a:spLocks noChangeArrowheads="1"/>
            </p:cNvSpPr>
            <p:nvPr/>
          </p:nvSpPr>
          <p:spPr bwMode="auto">
            <a:xfrm>
              <a:off x="7537018" y="3276337"/>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150,000</a:t>
              </a:r>
            </a:p>
          </p:txBody>
        </p:sp>
        <p:sp>
          <p:nvSpPr>
            <p:cNvPr id="31" name="Rectangle 43">
              <a:extLst>
                <a:ext uri="{FF2B5EF4-FFF2-40B4-BE49-F238E27FC236}">
                  <a16:creationId xmlns:a16="http://schemas.microsoft.com/office/drawing/2014/main" id="{66E0EB6F-9B4C-4A00-87CB-A899894AAC51}"/>
                </a:ext>
              </a:extLst>
            </p:cNvPr>
            <p:cNvSpPr>
              <a:spLocks noChangeArrowheads="1"/>
            </p:cNvSpPr>
            <p:nvPr/>
          </p:nvSpPr>
          <p:spPr bwMode="auto">
            <a:xfrm>
              <a:off x="6566785" y="3276337"/>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Smith</a:t>
              </a:r>
            </a:p>
          </p:txBody>
        </p:sp>
        <p:sp>
          <p:nvSpPr>
            <p:cNvPr id="32" name="Rectangle 44">
              <a:extLst>
                <a:ext uri="{FF2B5EF4-FFF2-40B4-BE49-F238E27FC236}">
                  <a16:creationId xmlns:a16="http://schemas.microsoft.com/office/drawing/2014/main" id="{4A2FBD8E-063F-4616-8CD0-B7D54F717B40}"/>
                </a:ext>
              </a:extLst>
            </p:cNvPr>
            <p:cNvSpPr>
              <a:spLocks noChangeArrowheads="1"/>
            </p:cNvSpPr>
            <p:nvPr/>
          </p:nvSpPr>
          <p:spPr bwMode="auto">
            <a:xfrm>
              <a:off x="5812160" y="3276337"/>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03</a:t>
              </a:r>
            </a:p>
          </p:txBody>
        </p:sp>
        <p:sp>
          <p:nvSpPr>
            <p:cNvPr id="33" name="Rectangle 45">
              <a:extLst>
                <a:ext uri="{FF2B5EF4-FFF2-40B4-BE49-F238E27FC236}">
                  <a16:creationId xmlns:a16="http://schemas.microsoft.com/office/drawing/2014/main" id="{397EF80C-A7C6-4ABA-A9F9-57366F3373F5}"/>
                </a:ext>
              </a:extLst>
            </p:cNvPr>
            <p:cNvSpPr>
              <a:spLocks noChangeArrowheads="1"/>
            </p:cNvSpPr>
            <p:nvPr/>
          </p:nvSpPr>
          <p:spPr bwMode="auto">
            <a:xfrm>
              <a:off x="4788024" y="3276337"/>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34" name="Rectangle 46">
              <a:extLst>
                <a:ext uri="{FF2B5EF4-FFF2-40B4-BE49-F238E27FC236}">
                  <a16:creationId xmlns:a16="http://schemas.microsoft.com/office/drawing/2014/main" id="{47EC419C-9EF0-46E0-AE6D-7F7B53D88A51}"/>
                </a:ext>
              </a:extLst>
            </p:cNvPr>
            <p:cNvSpPr>
              <a:spLocks noChangeArrowheads="1"/>
            </p:cNvSpPr>
            <p:nvPr/>
          </p:nvSpPr>
          <p:spPr bwMode="auto">
            <a:xfrm>
              <a:off x="3925595" y="3276337"/>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35" name="Rectangle 47">
              <a:extLst>
                <a:ext uri="{FF2B5EF4-FFF2-40B4-BE49-F238E27FC236}">
                  <a16:creationId xmlns:a16="http://schemas.microsoft.com/office/drawing/2014/main" id="{85BC4643-EBEF-44B9-A012-329196C4ADE9}"/>
                </a:ext>
              </a:extLst>
            </p:cNvPr>
            <p:cNvSpPr>
              <a:spLocks noChangeArrowheads="1"/>
            </p:cNvSpPr>
            <p:nvPr/>
          </p:nvSpPr>
          <p:spPr bwMode="auto">
            <a:xfrm>
              <a:off x="3332674" y="3276337"/>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MZ</a:t>
              </a:r>
            </a:p>
          </p:txBody>
        </p:sp>
        <p:sp>
          <p:nvSpPr>
            <p:cNvPr id="36" name="Rectangle 48">
              <a:extLst>
                <a:ext uri="{FF2B5EF4-FFF2-40B4-BE49-F238E27FC236}">
                  <a16:creationId xmlns:a16="http://schemas.microsoft.com/office/drawing/2014/main" id="{14B21F9C-1E0D-48F8-B4C8-CA482A636CB0}"/>
                </a:ext>
              </a:extLst>
            </p:cNvPr>
            <p:cNvSpPr>
              <a:spLocks noChangeArrowheads="1"/>
            </p:cNvSpPr>
            <p:nvPr/>
          </p:nvSpPr>
          <p:spPr bwMode="auto">
            <a:xfrm>
              <a:off x="2578049" y="3276337"/>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37" name="Rectangle 49">
              <a:extLst>
                <a:ext uri="{FF2B5EF4-FFF2-40B4-BE49-F238E27FC236}">
                  <a16:creationId xmlns:a16="http://schemas.microsoft.com/office/drawing/2014/main" id="{B9A840E1-5A3B-48C0-9DEB-CB40A11B07B0}"/>
                </a:ext>
              </a:extLst>
            </p:cNvPr>
            <p:cNvSpPr>
              <a:spLocks noChangeArrowheads="1"/>
            </p:cNvSpPr>
            <p:nvPr/>
          </p:nvSpPr>
          <p:spPr bwMode="auto">
            <a:xfrm>
              <a:off x="2039030" y="3276337"/>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31</a:t>
              </a:r>
            </a:p>
          </p:txBody>
        </p:sp>
        <p:sp>
          <p:nvSpPr>
            <p:cNvPr id="38" name="Rectangle 50">
              <a:extLst>
                <a:ext uri="{FF2B5EF4-FFF2-40B4-BE49-F238E27FC236}">
                  <a16:creationId xmlns:a16="http://schemas.microsoft.com/office/drawing/2014/main" id="{FEB8F2D1-1E7F-42CC-AA27-2E1A50B8BF90}"/>
                </a:ext>
              </a:extLst>
            </p:cNvPr>
            <p:cNvSpPr>
              <a:spLocks noChangeArrowheads="1"/>
            </p:cNvSpPr>
            <p:nvPr/>
          </p:nvSpPr>
          <p:spPr bwMode="auto">
            <a:xfrm>
              <a:off x="7537018" y="29648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350,000</a:t>
              </a:r>
            </a:p>
          </p:txBody>
        </p:sp>
        <p:sp>
          <p:nvSpPr>
            <p:cNvPr id="39" name="Rectangle 51">
              <a:extLst>
                <a:ext uri="{FF2B5EF4-FFF2-40B4-BE49-F238E27FC236}">
                  <a16:creationId xmlns:a16="http://schemas.microsoft.com/office/drawing/2014/main" id="{C4BEEEEA-3294-42CE-B152-8B3155788293}"/>
                </a:ext>
              </a:extLst>
            </p:cNvPr>
            <p:cNvSpPr>
              <a:spLocks noChangeArrowheads="1"/>
            </p:cNvSpPr>
            <p:nvPr/>
          </p:nvSpPr>
          <p:spPr bwMode="auto">
            <a:xfrm>
              <a:off x="6566785" y="29648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40" name="Rectangle 52">
              <a:extLst>
                <a:ext uri="{FF2B5EF4-FFF2-40B4-BE49-F238E27FC236}">
                  <a16:creationId xmlns:a16="http://schemas.microsoft.com/office/drawing/2014/main" id="{E6D68695-670C-481E-A4E7-243CA7B05719}"/>
                </a:ext>
              </a:extLst>
            </p:cNvPr>
            <p:cNvSpPr>
              <a:spLocks noChangeArrowheads="1"/>
            </p:cNvSpPr>
            <p:nvPr/>
          </p:nvSpPr>
          <p:spPr bwMode="auto">
            <a:xfrm>
              <a:off x="5812160" y="29648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41" name="Rectangle 53">
              <a:extLst>
                <a:ext uri="{FF2B5EF4-FFF2-40B4-BE49-F238E27FC236}">
                  <a16:creationId xmlns:a16="http://schemas.microsoft.com/office/drawing/2014/main" id="{AA329675-7715-4960-B479-5AB335F2416E}"/>
                </a:ext>
              </a:extLst>
            </p:cNvPr>
            <p:cNvSpPr>
              <a:spLocks noChangeArrowheads="1"/>
            </p:cNvSpPr>
            <p:nvPr/>
          </p:nvSpPr>
          <p:spPr bwMode="auto">
            <a:xfrm>
              <a:off x="4788024" y="2964825"/>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Telford</a:t>
              </a:r>
            </a:p>
          </p:txBody>
        </p:sp>
        <p:sp>
          <p:nvSpPr>
            <p:cNvPr id="42" name="Rectangle 54">
              <a:extLst>
                <a:ext uri="{FF2B5EF4-FFF2-40B4-BE49-F238E27FC236}">
                  <a16:creationId xmlns:a16="http://schemas.microsoft.com/office/drawing/2014/main" id="{EFD37D8B-DDAC-4B02-B777-5396157DAEA5}"/>
                </a:ext>
              </a:extLst>
            </p:cNvPr>
            <p:cNvSpPr>
              <a:spLocks noChangeArrowheads="1"/>
            </p:cNvSpPr>
            <p:nvPr/>
          </p:nvSpPr>
          <p:spPr bwMode="auto">
            <a:xfrm>
              <a:off x="3925595" y="2964825"/>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43" name="Rectangle 55">
              <a:extLst>
                <a:ext uri="{FF2B5EF4-FFF2-40B4-BE49-F238E27FC236}">
                  <a16:creationId xmlns:a16="http://schemas.microsoft.com/office/drawing/2014/main" id="{6232F5FB-D28B-497F-9021-1C7068218B58}"/>
                </a:ext>
              </a:extLst>
            </p:cNvPr>
            <p:cNvSpPr>
              <a:spLocks noChangeArrowheads="1"/>
            </p:cNvSpPr>
            <p:nvPr/>
          </p:nvSpPr>
          <p:spPr bwMode="auto">
            <a:xfrm>
              <a:off x="3332674" y="2964825"/>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CH</a:t>
              </a:r>
            </a:p>
          </p:txBody>
        </p:sp>
        <p:sp>
          <p:nvSpPr>
            <p:cNvPr id="44" name="Rectangle 56">
              <a:extLst>
                <a:ext uri="{FF2B5EF4-FFF2-40B4-BE49-F238E27FC236}">
                  <a16:creationId xmlns:a16="http://schemas.microsoft.com/office/drawing/2014/main" id="{1BF281D5-CCC1-4389-BF1A-15B40A011386}"/>
                </a:ext>
              </a:extLst>
            </p:cNvPr>
            <p:cNvSpPr>
              <a:spLocks noChangeArrowheads="1"/>
            </p:cNvSpPr>
            <p:nvPr/>
          </p:nvSpPr>
          <p:spPr bwMode="auto">
            <a:xfrm>
              <a:off x="2578049" y="29648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45" name="Rectangle 57">
              <a:extLst>
                <a:ext uri="{FF2B5EF4-FFF2-40B4-BE49-F238E27FC236}">
                  <a16:creationId xmlns:a16="http://schemas.microsoft.com/office/drawing/2014/main" id="{9383875A-DFD3-4F46-BA33-4CD588A02FDA}"/>
                </a:ext>
              </a:extLst>
            </p:cNvPr>
            <p:cNvSpPr>
              <a:spLocks noChangeArrowheads="1"/>
            </p:cNvSpPr>
            <p:nvPr/>
          </p:nvSpPr>
          <p:spPr bwMode="auto">
            <a:xfrm>
              <a:off x="2039030" y="2964825"/>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31</a:t>
              </a:r>
            </a:p>
          </p:txBody>
        </p:sp>
        <p:sp>
          <p:nvSpPr>
            <p:cNvPr id="46" name="Rectangle 58">
              <a:extLst>
                <a:ext uri="{FF2B5EF4-FFF2-40B4-BE49-F238E27FC236}">
                  <a16:creationId xmlns:a16="http://schemas.microsoft.com/office/drawing/2014/main" id="{93651DD0-9597-44EA-9385-836E93106B02}"/>
                </a:ext>
              </a:extLst>
            </p:cNvPr>
            <p:cNvSpPr>
              <a:spLocks noChangeArrowheads="1"/>
            </p:cNvSpPr>
            <p:nvPr/>
          </p:nvSpPr>
          <p:spPr bwMode="auto">
            <a:xfrm>
              <a:off x="7537018" y="2652445"/>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200,000</a:t>
              </a:r>
            </a:p>
          </p:txBody>
        </p:sp>
        <p:sp>
          <p:nvSpPr>
            <p:cNvPr id="47" name="Rectangle 59">
              <a:extLst>
                <a:ext uri="{FF2B5EF4-FFF2-40B4-BE49-F238E27FC236}">
                  <a16:creationId xmlns:a16="http://schemas.microsoft.com/office/drawing/2014/main" id="{0E7436BC-8633-46DB-97B4-52D12633AC42}"/>
                </a:ext>
              </a:extLst>
            </p:cNvPr>
            <p:cNvSpPr>
              <a:spLocks noChangeArrowheads="1"/>
            </p:cNvSpPr>
            <p:nvPr/>
          </p:nvSpPr>
          <p:spPr bwMode="auto">
            <a:xfrm>
              <a:off x="6566785" y="2652445"/>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48" name="Rectangle 60">
              <a:extLst>
                <a:ext uri="{FF2B5EF4-FFF2-40B4-BE49-F238E27FC236}">
                  <a16:creationId xmlns:a16="http://schemas.microsoft.com/office/drawing/2014/main" id="{8D2DF72A-64A3-4538-8E6C-631FDBC1F69F}"/>
                </a:ext>
              </a:extLst>
            </p:cNvPr>
            <p:cNvSpPr>
              <a:spLocks noChangeArrowheads="1"/>
            </p:cNvSpPr>
            <p:nvPr/>
          </p:nvSpPr>
          <p:spPr bwMode="auto">
            <a:xfrm>
              <a:off x="5812160" y="2652445"/>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49" name="Rectangle 61">
              <a:extLst>
                <a:ext uri="{FF2B5EF4-FFF2-40B4-BE49-F238E27FC236}">
                  <a16:creationId xmlns:a16="http://schemas.microsoft.com/office/drawing/2014/main" id="{9A6FE265-7C7B-4862-BED8-FA35F6409883}"/>
                </a:ext>
              </a:extLst>
            </p:cNvPr>
            <p:cNvSpPr>
              <a:spLocks noChangeArrowheads="1"/>
            </p:cNvSpPr>
            <p:nvPr/>
          </p:nvSpPr>
          <p:spPr bwMode="auto">
            <a:xfrm>
              <a:off x="4788024" y="2652445"/>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Oxford</a:t>
              </a:r>
            </a:p>
          </p:txBody>
        </p:sp>
        <p:sp>
          <p:nvSpPr>
            <p:cNvPr id="50" name="Rectangle 62">
              <a:extLst>
                <a:ext uri="{FF2B5EF4-FFF2-40B4-BE49-F238E27FC236}">
                  <a16:creationId xmlns:a16="http://schemas.microsoft.com/office/drawing/2014/main" id="{6DD43A7A-688B-4E9B-94C3-FC0B73162198}"/>
                </a:ext>
              </a:extLst>
            </p:cNvPr>
            <p:cNvSpPr>
              <a:spLocks noChangeArrowheads="1"/>
            </p:cNvSpPr>
            <p:nvPr/>
          </p:nvSpPr>
          <p:spPr bwMode="auto">
            <a:xfrm>
              <a:off x="3925595" y="2652445"/>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51" name="Rectangle 63">
              <a:extLst>
                <a:ext uri="{FF2B5EF4-FFF2-40B4-BE49-F238E27FC236}">
                  <a16:creationId xmlns:a16="http://schemas.microsoft.com/office/drawing/2014/main" id="{776B75F6-12A8-451C-9089-26B8A207D033}"/>
                </a:ext>
              </a:extLst>
            </p:cNvPr>
            <p:cNvSpPr>
              <a:spLocks noChangeArrowheads="1"/>
            </p:cNvSpPr>
            <p:nvPr/>
          </p:nvSpPr>
          <p:spPr bwMode="auto">
            <a:xfrm>
              <a:off x="3332674" y="2652445"/>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AB</a:t>
              </a:r>
            </a:p>
          </p:txBody>
        </p:sp>
        <p:sp>
          <p:nvSpPr>
            <p:cNvPr id="52" name="Rectangle 64">
              <a:extLst>
                <a:ext uri="{FF2B5EF4-FFF2-40B4-BE49-F238E27FC236}">
                  <a16:creationId xmlns:a16="http://schemas.microsoft.com/office/drawing/2014/main" id="{FB8267C6-E5E1-4B34-8949-B921121414ED}"/>
                </a:ext>
              </a:extLst>
            </p:cNvPr>
            <p:cNvSpPr>
              <a:spLocks noChangeArrowheads="1"/>
            </p:cNvSpPr>
            <p:nvPr/>
          </p:nvSpPr>
          <p:spPr bwMode="auto">
            <a:xfrm>
              <a:off x="2578049" y="2652445"/>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53" name="Rectangle 65">
              <a:extLst>
                <a:ext uri="{FF2B5EF4-FFF2-40B4-BE49-F238E27FC236}">
                  <a16:creationId xmlns:a16="http://schemas.microsoft.com/office/drawing/2014/main" id="{204CA7F6-10E6-4BE5-8836-F1966B872A72}"/>
                </a:ext>
              </a:extLst>
            </p:cNvPr>
            <p:cNvSpPr>
              <a:spLocks noChangeArrowheads="1"/>
            </p:cNvSpPr>
            <p:nvPr/>
          </p:nvSpPr>
          <p:spPr bwMode="auto">
            <a:xfrm>
              <a:off x="2039030" y="2652445"/>
              <a:ext cx="53901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31</a:t>
              </a:r>
            </a:p>
          </p:txBody>
        </p:sp>
        <p:sp>
          <p:nvSpPr>
            <p:cNvPr id="54" name="Rectangle 66">
              <a:extLst>
                <a:ext uri="{FF2B5EF4-FFF2-40B4-BE49-F238E27FC236}">
                  <a16:creationId xmlns:a16="http://schemas.microsoft.com/office/drawing/2014/main" id="{87D52A1D-591D-4063-9AFB-A531C0BDF0B0}"/>
                </a:ext>
              </a:extLst>
            </p:cNvPr>
            <p:cNvSpPr>
              <a:spLocks noChangeArrowheads="1"/>
            </p:cNvSpPr>
            <p:nvPr/>
          </p:nvSpPr>
          <p:spPr bwMode="auto">
            <a:xfrm>
              <a:off x="7537018" y="2338329"/>
              <a:ext cx="970233"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350,000</a:t>
              </a:r>
            </a:p>
          </p:txBody>
        </p:sp>
        <p:sp>
          <p:nvSpPr>
            <p:cNvPr id="55" name="Rectangle 67">
              <a:extLst>
                <a:ext uri="{FF2B5EF4-FFF2-40B4-BE49-F238E27FC236}">
                  <a16:creationId xmlns:a16="http://schemas.microsoft.com/office/drawing/2014/main" id="{23FC5343-611B-4B4F-989C-A99449EF26F1}"/>
                </a:ext>
              </a:extLst>
            </p:cNvPr>
            <p:cNvSpPr>
              <a:spLocks noChangeArrowheads="1"/>
            </p:cNvSpPr>
            <p:nvPr/>
          </p:nvSpPr>
          <p:spPr bwMode="auto">
            <a:xfrm>
              <a:off x="6566785" y="2338329"/>
              <a:ext cx="970233"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Smith</a:t>
              </a:r>
            </a:p>
          </p:txBody>
        </p:sp>
        <p:sp>
          <p:nvSpPr>
            <p:cNvPr id="56" name="Rectangle 68">
              <a:extLst>
                <a:ext uri="{FF2B5EF4-FFF2-40B4-BE49-F238E27FC236}">
                  <a16:creationId xmlns:a16="http://schemas.microsoft.com/office/drawing/2014/main" id="{80854736-2D86-4741-B56E-DFED7BA81B54}"/>
                </a:ext>
              </a:extLst>
            </p:cNvPr>
            <p:cNvSpPr>
              <a:spLocks noChangeArrowheads="1"/>
            </p:cNvSpPr>
            <p:nvPr/>
          </p:nvSpPr>
          <p:spPr bwMode="auto">
            <a:xfrm>
              <a:off x="5812160" y="2338329"/>
              <a:ext cx="754626"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03</a:t>
              </a:r>
            </a:p>
          </p:txBody>
        </p:sp>
        <p:sp>
          <p:nvSpPr>
            <p:cNvPr id="57" name="Rectangle 69">
              <a:extLst>
                <a:ext uri="{FF2B5EF4-FFF2-40B4-BE49-F238E27FC236}">
                  <a16:creationId xmlns:a16="http://schemas.microsoft.com/office/drawing/2014/main" id="{D5E9C548-269B-4E8D-BE2C-6E3D9C561EDA}"/>
                </a:ext>
              </a:extLst>
            </p:cNvPr>
            <p:cNvSpPr>
              <a:spLocks noChangeArrowheads="1"/>
            </p:cNvSpPr>
            <p:nvPr/>
          </p:nvSpPr>
          <p:spPr bwMode="auto">
            <a:xfrm>
              <a:off x="4788024" y="2338329"/>
              <a:ext cx="1024135"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58" name="Rectangle 70">
              <a:extLst>
                <a:ext uri="{FF2B5EF4-FFF2-40B4-BE49-F238E27FC236}">
                  <a16:creationId xmlns:a16="http://schemas.microsoft.com/office/drawing/2014/main" id="{38E471B9-829D-41AC-9436-582B710B3493}"/>
                </a:ext>
              </a:extLst>
            </p:cNvPr>
            <p:cNvSpPr>
              <a:spLocks noChangeArrowheads="1"/>
            </p:cNvSpPr>
            <p:nvPr/>
          </p:nvSpPr>
          <p:spPr bwMode="auto">
            <a:xfrm>
              <a:off x="3925595" y="2338329"/>
              <a:ext cx="862429"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59" name="Rectangle 71">
              <a:extLst>
                <a:ext uri="{FF2B5EF4-FFF2-40B4-BE49-F238E27FC236}">
                  <a16:creationId xmlns:a16="http://schemas.microsoft.com/office/drawing/2014/main" id="{98A56F33-38E0-41D8-AEA2-C30C1A1C2027}"/>
                </a:ext>
              </a:extLst>
            </p:cNvPr>
            <p:cNvSpPr>
              <a:spLocks noChangeArrowheads="1"/>
            </p:cNvSpPr>
            <p:nvPr/>
          </p:nvSpPr>
          <p:spPr bwMode="auto">
            <a:xfrm>
              <a:off x="3332674" y="2338329"/>
              <a:ext cx="592920"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MZ</a:t>
              </a:r>
            </a:p>
          </p:txBody>
        </p:sp>
        <p:sp>
          <p:nvSpPr>
            <p:cNvPr id="60" name="Rectangle 72">
              <a:extLst>
                <a:ext uri="{FF2B5EF4-FFF2-40B4-BE49-F238E27FC236}">
                  <a16:creationId xmlns:a16="http://schemas.microsoft.com/office/drawing/2014/main" id="{7514D1CF-B08E-4F8C-BCF9-B8F87D78126E}"/>
                </a:ext>
              </a:extLst>
            </p:cNvPr>
            <p:cNvSpPr>
              <a:spLocks noChangeArrowheads="1"/>
            </p:cNvSpPr>
            <p:nvPr/>
          </p:nvSpPr>
          <p:spPr bwMode="auto">
            <a:xfrm>
              <a:off x="2578049" y="2338329"/>
              <a:ext cx="754626"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Alfie</a:t>
              </a:r>
            </a:p>
          </p:txBody>
        </p:sp>
        <p:sp>
          <p:nvSpPr>
            <p:cNvPr id="61" name="Rectangle 73">
              <a:extLst>
                <a:ext uri="{FF2B5EF4-FFF2-40B4-BE49-F238E27FC236}">
                  <a16:creationId xmlns:a16="http://schemas.microsoft.com/office/drawing/2014/main" id="{748B10C0-836F-475A-AD8F-FAC1A31677A8}"/>
                </a:ext>
              </a:extLst>
            </p:cNvPr>
            <p:cNvSpPr>
              <a:spLocks noChangeArrowheads="1"/>
            </p:cNvSpPr>
            <p:nvPr/>
          </p:nvSpPr>
          <p:spPr bwMode="auto">
            <a:xfrm>
              <a:off x="2039030" y="2338329"/>
              <a:ext cx="539019" cy="314115"/>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23</a:t>
              </a:r>
            </a:p>
          </p:txBody>
        </p:sp>
        <p:sp>
          <p:nvSpPr>
            <p:cNvPr id="62" name="Rectangle 74">
              <a:extLst>
                <a:ext uri="{FF2B5EF4-FFF2-40B4-BE49-F238E27FC236}">
                  <a16:creationId xmlns:a16="http://schemas.microsoft.com/office/drawing/2014/main" id="{35D4B0C3-F12E-4D40-8FB0-439EA54AD9C0}"/>
                </a:ext>
              </a:extLst>
            </p:cNvPr>
            <p:cNvSpPr>
              <a:spLocks noChangeArrowheads="1"/>
            </p:cNvSpPr>
            <p:nvPr/>
          </p:nvSpPr>
          <p:spPr bwMode="auto">
            <a:xfrm>
              <a:off x="7537018" y="2026818"/>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250,000</a:t>
              </a:r>
            </a:p>
          </p:txBody>
        </p:sp>
        <p:sp>
          <p:nvSpPr>
            <p:cNvPr id="63" name="Rectangle 75">
              <a:extLst>
                <a:ext uri="{FF2B5EF4-FFF2-40B4-BE49-F238E27FC236}">
                  <a16:creationId xmlns:a16="http://schemas.microsoft.com/office/drawing/2014/main" id="{82C49399-F5D5-4FD7-BE05-3871FBB90634}"/>
                </a:ext>
              </a:extLst>
            </p:cNvPr>
            <p:cNvSpPr>
              <a:spLocks noChangeArrowheads="1"/>
            </p:cNvSpPr>
            <p:nvPr/>
          </p:nvSpPr>
          <p:spPr bwMode="auto">
            <a:xfrm>
              <a:off x="6566785" y="2026818"/>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64" name="Rectangle 76">
              <a:extLst>
                <a:ext uri="{FF2B5EF4-FFF2-40B4-BE49-F238E27FC236}">
                  <a16:creationId xmlns:a16="http://schemas.microsoft.com/office/drawing/2014/main" id="{E56937D3-1B10-45DD-BF92-D729A2A0F776}"/>
                </a:ext>
              </a:extLst>
            </p:cNvPr>
            <p:cNvSpPr>
              <a:spLocks noChangeArrowheads="1"/>
            </p:cNvSpPr>
            <p:nvPr/>
          </p:nvSpPr>
          <p:spPr bwMode="auto">
            <a:xfrm>
              <a:off x="5812160" y="2026818"/>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65" name="Rectangle 77">
              <a:extLst>
                <a:ext uri="{FF2B5EF4-FFF2-40B4-BE49-F238E27FC236}">
                  <a16:creationId xmlns:a16="http://schemas.microsoft.com/office/drawing/2014/main" id="{6EE7D531-70F2-4B0F-A7B2-2D52D3A7FD43}"/>
                </a:ext>
              </a:extLst>
            </p:cNvPr>
            <p:cNvSpPr>
              <a:spLocks noChangeArrowheads="1"/>
            </p:cNvSpPr>
            <p:nvPr/>
          </p:nvSpPr>
          <p:spPr bwMode="auto">
            <a:xfrm>
              <a:off x="4788024" y="2026818"/>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Telford</a:t>
              </a:r>
            </a:p>
          </p:txBody>
        </p:sp>
        <p:sp>
          <p:nvSpPr>
            <p:cNvPr id="66" name="Rectangle 78">
              <a:extLst>
                <a:ext uri="{FF2B5EF4-FFF2-40B4-BE49-F238E27FC236}">
                  <a16:creationId xmlns:a16="http://schemas.microsoft.com/office/drawing/2014/main" id="{2FAD84EA-EAC7-4702-8E1E-F68F9132C79D}"/>
                </a:ext>
              </a:extLst>
            </p:cNvPr>
            <p:cNvSpPr>
              <a:spLocks noChangeArrowheads="1"/>
            </p:cNvSpPr>
            <p:nvPr/>
          </p:nvSpPr>
          <p:spPr bwMode="auto">
            <a:xfrm>
              <a:off x="3925595" y="2026818"/>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67" name="Rectangle 79">
              <a:extLst>
                <a:ext uri="{FF2B5EF4-FFF2-40B4-BE49-F238E27FC236}">
                  <a16:creationId xmlns:a16="http://schemas.microsoft.com/office/drawing/2014/main" id="{37AEAFD6-0672-4B36-AA47-8B594E8B8052}"/>
                </a:ext>
              </a:extLst>
            </p:cNvPr>
            <p:cNvSpPr>
              <a:spLocks noChangeArrowheads="1"/>
            </p:cNvSpPr>
            <p:nvPr/>
          </p:nvSpPr>
          <p:spPr bwMode="auto">
            <a:xfrm>
              <a:off x="3332674" y="2026818"/>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CH</a:t>
              </a:r>
            </a:p>
          </p:txBody>
        </p:sp>
        <p:sp>
          <p:nvSpPr>
            <p:cNvPr id="68" name="Rectangle 80">
              <a:extLst>
                <a:ext uri="{FF2B5EF4-FFF2-40B4-BE49-F238E27FC236}">
                  <a16:creationId xmlns:a16="http://schemas.microsoft.com/office/drawing/2014/main" id="{DCDD0322-B274-4235-BCC4-010346789F23}"/>
                </a:ext>
              </a:extLst>
            </p:cNvPr>
            <p:cNvSpPr>
              <a:spLocks noChangeArrowheads="1"/>
            </p:cNvSpPr>
            <p:nvPr/>
          </p:nvSpPr>
          <p:spPr bwMode="auto">
            <a:xfrm>
              <a:off x="2578049" y="2026818"/>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Alfie</a:t>
              </a:r>
            </a:p>
          </p:txBody>
        </p:sp>
        <p:sp>
          <p:nvSpPr>
            <p:cNvPr id="69" name="Rectangle 81">
              <a:extLst>
                <a:ext uri="{FF2B5EF4-FFF2-40B4-BE49-F238E27FC236}">
                  <a16:creationId xmlns:a16="http://schemas.microsoft.com/office/drawing/2014/main" id="{20F0E22E-B277-47B3-9D06-582CF758D2D5}"/>
                </a:ext>
              </a:extLst>
            </p:cNvPr>
            <p:cNvSpPr>
              <a:spLocks noChangeArrowheads="1"/>
            </p:cNvSpPr>
            <p:nvPr/>
          </p:nvSpPr>
          <p:spPr bwMode="auto">
            <a:xfrm>
              <a:off x="2039030" y="2026818"/>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23</a:t>
              </a:r>
            </a:p>
          </p:txBody>
        </p:sp>
        <p:sp>
          <p:nvSpPr>
            <p:cNvPr id="70" name="Rectangle 82">
              <a:extLst>
                <a:ext uri="{FF2B5EF4-FFF2-40B4-BE49-F238E27FC236}">
                  <a16:creationId xmlns:a16="http://schemas.microsoft.com/office/drawing/2014/main" id="{291817B6-7540-4BBB-B9AB-BC03FA1EED00}"/>
                </a:ext>
              </a:extLst>
            </p:cNvPr>
            <p:cNvSpPr>
              <a:spLocks noChangeArrowheads="1"/>
            </p:cNvSpPr>
            <p:nvPr/>
          </p:nvSpPr>
          <p:spPr bwMode="auto">
            <a:xfrm>
              <a:off x="7537018" y="1714437"/>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200,000</a:t>
              </a:r>
            </a:p>
          </p:txBody>
        </p:sp>
        <p:sp>
          <p:nvSpPr>
            <p:cNvPr id="71" name="Rectangle 83">
              <a:extLst>
                <a:ext uri="{FF2B5EF4-FFF2-40B4-BE49-F238E27FC236}">
                  <a16:creationId xmlns:a16="http://schemas.microsoft.com/office/drawing/2014/main" id="{8D0E6DE0-4641-4FD7-87C0-C9A2AF03411D}"/>
                </a:ext>
              </a:extLst>
            </p:cNvPr>
            <p:cNvSpPr>
              <a:spLocks noChangeArrowheads="1"/>
            </p:cNvSpPr>
            <p:nvPr/>
          </p:nvSpPr>
          <p:spPr bwMode="auto">
            <a:xfrm>
              <a:off x="6566785" y="1714437"/>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72" name="Rectangle 84">
              <a:extLst>
                <a:ext uri="{FF2B5EF4-FFF2-40B4-BE49-F238E27FC236}">
                  <a16:creationId xmlns:a16="http://schemas.microsoft.com/office/drawing/2014/main" id="{1F6F8117-8791-434D-9F12-39B8236D13F6}"/>
                </a:ext>
              </a:extLst>
            </p:cNvPr>
            <p:cNvSpPr>
              <a:spLocks noChangeArrowheads="1"/>
            </p:cNvSpPr>
            <p:nvPr/>
          </p:nvSpPr>
          <p:spPr bwMode="auto">
            <a:xfrm>
              <a:off x="5812160" y="1714437"/>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73" name="Rectangle 85">
              <a:extLst>
                <a:ext uri="{FF2B5EF4-FFF2-40B4-BE49-F238E27FC236}">
                  <a16:creationId xmlns:a16="http://schemas.microsoft.com/office/drawing/2014/main" id="{5C062E9F-B894-404D-A255-9C1CACF2DA63}"/>
                </a:ext>
              </a:extLst>
            </p:cNvPr>
            <p:cNvSpPr>
              <a:spLocks noChangeArrowheads="1"/>
            </p:cNvSpPr>
            <p:nvPr/>
          </p:nvSpPr>
          <p:spPr bwMode="auto">
            <a:xfrm>
              <a:off x="4788024" y="1714437"/>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Oxford</a:t>
              </a:r>
            </a:p>
          </p:txBody>
        </p:sp>
        <p:sp>
          <p:nvSpPr>
            <p:cNvPr id="74" name="Rectangle 86">
              <a:extLst>
                <a:ext uri="{FF2B5EF4-FFF2-40B4-BE49-F238E27FC236}">
                  <a16:creationId xmlns:a16="http://schemas.microsoft.com/office/drawing/2014/main" id="{853FA11D-34AE-4017-BD17-9A7B9E7FFB14}"/>
                </a:ext>
              </a:extLst>
            </p:cNvPr>
            <p:cNvSpPr>
              <a:spLocks noChangeArrowheads="1"/>
            </p:cNvSpPr>
            <p:nvPr/>
          </p:nvSpPr>
          <p:spPr bwMode="auto">
            <a:xfrm>
              <a:off x="3925595" y="1714437"/>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75" name="Rectangle 87">
              <a:extLst>
                <a:ext uri="{FF2B5EF4-FFF2-40B4-BE49-F238E27FC236}">
                  <a16:creationId xmlns:a16="http://schemas.microsoft.com/office/drawing/2014/main" id="{36F72D37-F52D-403B-9F63-EA0F96FD7B99}"/>
                </a:ext>
              </a:extLst>
            </p:cNvPr>
            <p:cNvSpPr>
              <a:spLocks noChangeArrowheads="1"/>
            </p:cNvSpPr>
            <p:nvPr/>
          </p:nvSpPr>
          <p:spPr bwMode="auto">
            <a:xfrm>
              <a:off x="3332674" y="1714437"/>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AB</a:t>
              </a:r>
            </a:p>
          </p:txBody>
        </p:sp>
        <p:sp>
          <p:nvSpPr>
            <p:cNvPr id="76" name="Rectangle 88">
              <a:extLst>
                <a:ext uri="{FF2B5EF4-FFF2-40B4-BE49-F238E27FC236}">
                  <a16:creationId xmlns:a16="http://schemas.microsoft.com/office/drawing/2014/main" id="{503579E3-1A4D-4119-AEC0-FEB6913BFB1E}"/>
                </a:ext>
              </a:extLst>
            </p:cNvPr>
            <p:cNvSpPr>
              <a:spLocks noChangeArrowheads="1"/>
            </p:cNvSpPr>
            <p:nvPr/>
          </p:nvSpPr>
          <p:spPr bwMode="auto">
            <a:xfrm>
              <a:off x="2578049" y="1714437"/>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Alfie</a:t>
              </a:r>
            </a:p>
          </p:txBody>
        </p:sp>
        <p:sp>
          <p:nvSpPr>
            <p:cNvPr id="77" name="Rectangle 89">
              <a:extLst>
                <a:ext uri="{FF2B5EF4-FFF2-40B4-BE49-F238E27FC236}">
                  <a16:creationId xmlns:a16="http://schemas.microsoft.com/office/drawing/2014/main" id="{0F662D45-C5B8-4B66-B53B-A370231B137C}"/>
                </a:ext>
              </a:extLst>
            </p:cNvPr>
            <p:cNvSpPr>
              <a:spLocks noChangeArrowheads="1"/>
            </p:cNvSpPr>
            <p:nvPr/>
          </p:nvSpPr>
          <p:spPr bwMode="auto">
            <a:xfrm>
              <a:off x="2039030" y="1714437"/>
              <a:ext cx="53901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dirty="0">
                  <a:ln>
                    <a:noFill/>
                  </a:ln>
                  <a:effectLst/>
                  <a:uLnTx/>
                  <a:uFillTx/>
                </a:rPr>
                <a:t>23</a:t>
              </a:r>
            </a:p>
          </p:txBody>
        </p:sp>
        <p:sp>
          <p:nvSpPr>
            <p:cNvPr id="78" name="Rectangle 90">
              <a:extLst>
                <a:ext uri="{FF2B5EF4-FFF2-40B4-BE49-F238E27FC236}">
                  <a16:creationId xmlns:a16="http://schemas.microsoft.com/office/drawing/2014/main" id="{20064CEB-0233-4D95-8CDD-CCACBA0C16D9}"/>
                </a:ext>
              </a:extLst>
            </p:cNvPr>
            <p:cNvSpPr>
              <a:spLocks noChangeArrowheads="1"/>
            </p:cNvSpPr>
            <p:nvPr/>
          </p:nvSpPr>
          <p:spPr bwMode="auto">
            <a:xfrm>
              <a:off x="7537018" y="14029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dirty="0">
                  <a:ln>
                    <a:noFill/>
                  </a:ln>
                  <a:effectLst/>
                  <a:uLnTx/>
                  <a:uFillTx/>
                </a:rPr>
                <a:t>Takings</a:t>
              </a:r>
            </a:p>
          </p:txBody>
        </p:sp>
        <p:sp>
          <p:nvSpPr>
            <p:cNvPr id="79" name="Rectangle 91">
              <a:extLst>
                <a:ext uri="{FF2B5EF4-FFF2-40B4-BE49-F238E27FC236}">
                  <a16:creationId xmlns:a16="http://schemas.microsoft.com/office/drawing/2014/main" id="{A10CBF1D-34A0-4566-A84F-B8205D299AF9}"/>
                </a:ext>
              </a:extLst>
            </p:cNvPr>
            <p:cNvSpPr>
              <a:spLocks noChangeArrowheads="1"/>
            </p:cNvSpPr>
            <p:nvPr/>
          </p:nvSpPr>
          <p:spPr bwMode="auto">
            <a:xfrm>
              <a:off x="6566785" y="14029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Mname</a:t>
              </a:r>
            </a:p>
          </p:txBody>
        </p:sp>
        <p:sp>
          <p:nvSpPr>
            <p:cNvPr id="80" name="Rectangle 92">
              <a:extLst>
                <a:ext uri="{FF2B5EF4-FFF2-40B4-BE49-F238E27FC236}">
                  <a16:creationId xmlns:a16="http://schemas.microsoft.com/office/drawing/2014/main" id="{48A5DA5A-3CD0-4D26-AD7E-C12DEB9714FB}"/>
                </a:ext>
              </a:extLst>
            </p:cNvPr>
            <p:cNvSpPr>
              <a:spLocks noChangeArrowheads="1"/>
            </p:cNvSpPr>
            <p:nvPr/>
          </p:nvSpPr>
          <p:spPr bwMode="auto">
            <a:xfrm>
              <a:off x="5812160" y="14029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Mgno</a:t>
              </a:r>
            </a:p>
          </p:txBody>
        </p:sp>
        <p:sp>
          <p:nvSpPr>
            <p:cNvPr id="81" name="Rectangle 93">
              <a:extLst>
                <a:ext uri="{FF2B5EF4-FFF2-40B4-BE49-F238E27FC236}">
                  <a16:creationId xmlns:a16="http://schemas.microsoft.com/office/drawing/2014/main" id="{F84E7C1C-CA20-4FA6-9901-C8BE9A6DA63D}"/>
                </a:ext>
              </a:extLst>
            </p:cNvPr>
            <p:cNvSpPr>
              <a:spLocks noChangeArrowheads="1"/>
            </p:cNvSpPr>
            <p:nvPr/>
          </p:nvSpPr>
          <p:spPr bwMode="auto">
            <a:xfrm>
              <a:off x="4788024" y="1402925"/>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Location</a:t>
              </a:r>
            </a:p>
          </p:txBody>
        </p:sp>
        <p:sp>
          <p:nvSpPr>
            <p:cNvPr id="82" name="Rectangle 94">
              <a:extLst>
                <a:ext uri="{FF2B5EF4-FFF2-40B4-BE49-F238E27FC236}">
                  <a16:creationId xmlns:a16="http://schemas.microsoft.com/office/drawing/2014/main" id="{34F115D6-AF57-41B3-82A6-E7E4471657F8}"/>
                </a:ext>
              </a:extLst>
            </p:cNvPr>
            <p:cNvSpPr>
              <a:spLocks noChangeArrowheads="1"/>
            </p:cNvSpPr>
            <p:nvPr/>
          </p:nvSpPr>
          <p:spPr bwMode="auto">
            <a:xfrm>
              <a:off x="3925595" y="1402925"/>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Cname</a:t>
              </a:r>
            </a:p>
          </p:txBody>
        </p:sp>
        <p:sp>
          <p:nvSpPr>
            <p:cNvPr id="83" name="Rectangle 95">
              <a:extLst>
                <a:ext uri="{FF2B5EF4-FFF2-40B4-BE49-F238E27FC236}">
                  <a16:creationId xmlns:a16="http://schemas.microsoft.com/office/drawing/2014/main" id="{E1395E33-AD68-4CB1-8599-BB6D0B1772F2}"/>
                </a:ext>
              </a:extLst>
            </p:cNvPr>
            <p:cNvSpPr>
              <a:spLocks noChangeArrowheads="1"/>
            </p:cNvSpPr>
            <p:nvPr/>
          </p:nvSpPr>
          <p:spPr bwMode="auto">
            <a:xfrm>
              <a:off x="3332674" y="1402925"/>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Cno</a:t>
              </a:r>
            </a:p>
          </p:txBody>
        </p:sp>
        <p:sp>
          <p:nvSpPr>
            <p:cNvPr id="84" name="Rectangle 96">
              <a:extLst>
                <a:ext uri="{FF2B5EF4-FFF2-40B4-BE49-F238E27FC236}">
                  <a16:creationId xmlns:a16="http://schemas.microsoft.com/office/drawing/2014/main" id="{4E52DCD9-57DD-424E-BC5A-0E196CD9636A}"/>
                </a:ext>
              </a:extLst>
            </p:cNvPr>
            <p:cNvSpPr>
              <a:spLocks noChangeArrowheads="1"/>
            </p:cNvSpPr>
            <p:nvPr/>
          </p:nvSpPr>
          <p:spPr bwMode="auto">
            <a:xfrm>
              <a:off x="2578049" y="14029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Name</a:t>
              </a:r>
            </a:p>
          </p:txBody>
        </p:sp>
        <p:sp>
          <p:nvSpPr>
            <p:cNvPr id="85" name="Rectangle 97">
              <a:extLst>
                <a:ext uri="{FF2B5EF4-FFF2-40B4-BE49-F238E27FC236}">
                  <a16:creationId xmlns:a16="http://schemas.microsoft.com/office/drawing/2014/main" id="{CCDE65F3-A2D0-44ED-B6E9-F6BD5E84F72F}"/>
                </a:ext>
              </a:extLst>
            </p:cNvPr>
            <p:cNvSpPr>
              <a:spLocks noChangeArrowheads="1"/>
            </p:cNvSpPr>
            <p:nvPr/>
          </p:nvSpPr>
          <p:spPr bwMode="auto">
            <a:xfrm>
              <a:off x="2039030" y="1402925"/>
              <a:ext cx="53901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dirty="0" err="1">
                  <a:ln>
                    <a:noFill/>
                  </a:ln>
                  <a:effectLst/>
                  <a:uLnTx/>
                  <a:uFillTx/>
                </a:rPr>
                <a:t>Fno</a:t>
              </a:r>
              <a:endParaRPr kumimoji="0" lang="en-GB" sz="1100" b="1" i="0" u="none" strike="noStrike" kern="0" cap="none" spc="0" normalizeH="0" baseline="0" noProof="0" dirty="0">
                <a:ln>
                  <a:noFill/>
                </a:ln>
                <a:effectLst/>
                <a:uLnTx/>
                <a:uFillTx/>
              </a:endParaRPr>
            </a:p>
          </p:txBody>
        </p:sp>
        <p:sp>
          <p:nvSpPr>
            <p:cNvPr id="86" name="Line 98">
              <a:extLst>
                <a:ext uri="{FF2B5EF4-FFF2-40B4-BE49-F238E27FC236}">
                  <a16:creationId xmlns:a16="http://schemas.microsoft.com/office/drawing/2014/main" id="{058D12D5-FB8D-4439-908F-D4BEB25F3B5D}"/>
                </a:ext>
              </a:extLst>
            </p:cNvPr>
            <p:cNvSpPr>
              <a:spLocks noChangeShapeType="1"/>
            </p:cNvSpPr>
            <p:nvPr/>
          </p:nvSpPr>
          <p:spPr bwMode="auto">
            <a:xfrm>
              <a:off x="2039029" y="1370299"/>
              <a:ext cx="6468221" cy="868"/>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effectLst/>
                <a:uLnTx/>
                <a:uFillTx/>
              </a:endParaRPr>
            </a:p>
          </p:txBody>
        </p:sp>
        <p:sp>
          <p:nvSpPr>
            <p:cNvPr id="87" name="Line 99">
              <a:extLst>
                <a:ext uri="{FF2B5EF4-FFF2-40B4-BE49-F238E27FC236}">
                  <a16:creationId xmlns:a16="http://schemas.microsoft.com/office/drawing/2014/main" id="{E9C92821-ED8D-4D8D-95CD-024C9946A1CB}"/>
                </a:ext>
              </a:extLst>
            </p:cNvPr>
            <p:cNvSpPr>
              <a:spLocks noChangeShapeType="1"/>
            </p:cNvSpPr>
            <p:nvPr/>
          </p:nvSpPr>
          <p:spPr bwMode="auto">
            <a:xfrm>
              <a:off x="2039030" y="1714437"/>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88" name="Line 100">
              <a:extLst>
                <a:ext uri="{FF2B5EF4-FFF2-40B4-BE49-F238E27FC236}">
                  <a16:creationId xmlns:a16="http://schemas.microsoft.com/office/drawing/2014/main" id="{4E63E288-D024-4296-83FB-18B86E357A91}"/>
                </a:ext>
              </a:extLst>
            </p:cNvPr>
            <p:cNvSpPr>
              <a:spLocks noChangeShapeType="1"/>
            </p:cNvSpPr>
            <p:nvPr/>
          </p:nvSpPr>
          <p:spPr bwMode="auto">
            <a:xfrm>
              <a:off x="2039030" y="2026818"/>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89" name="Line 101">
              <a:extLst>
                <a:ext uri="{FF2B5EF4-FFF2-40B4-BE49-F238E27FC236}">
                  <a16:creationId xmlns:a16="http://schemas.microsoft.com/office/drawing/2014/main" id="{8F21F25F-1A4B-4E03-B6B9-8A0781DC5B09}"/>
                </a:ext>
              </a:extLst>
            </p:cNvPr>
            <p:cNvSpPr>
              <a:spLocks noChangeShapeType="1"/>
            </p:cNvSpPr>
            <p:nvPr/>
          </p:nvSpPr>
          <p:spPr bwMode="auto">
            <a:xfrm>
              <a:off x="2039030" y="2338329"/>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0" name="Line 102">
              <a:extLst>
                <a:ext uri="{FF2B5EF4-FFF2-40B4-BE49-F238E27FC236}">
                  <a16:creationId xmlns:a16="http://schemas.microsoft.com/office/drawing/2014/main" id="{ECCA7958-18CE-49EA-B1B7-F9D257B7DC02}"/>
                </a:ext>
              </a:extLst>
            </p:cNvPr>
            <p:cNvSpPr>
              <a:spLocks noChangeShapeType="1"/>
            </p:cNvSpPr>
            <p:nvPr/>
          </p:nvSpPr>
          <p:spPr bwMode="auto">
            <a:xfrm>
              <a:off x="2039030" y="2652445"/>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1" name="Line 103">
              <a:extLst>
                <a:ext uri="{FF2B5EF4-FFF2-40B4-BE49-F238E27FC236}">
                  <a16:creationId xmlns:a16="http://schemas.microsoft.com/office/drawing/2014/main" id="{40507920-FC0E-4C56-9934-CFB52C5586B9}"/>
                </a:ext>
              </a:extLst>
            </p:cNvPr>
            <p:cNvSpPr>
              <a:spLocks noChangeShapeType="1"/>
            </p:cNvSpPr>
            <p:nvPr/>
          </p:nvSpPr>
          <p:spPr bwMode="auto">
            <a:xfrm>
              <a:off x="2039030" y="2964825"/>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2" name="Line 104">
              <a:extLst>
                <a:ext uri="{FF2B5EF4-FFF2-40B4-BE49-F238E27FC236}">
                  <a16:creationId xmlns:a16="http://schemas.microsoft.com/office/drawing/2014/main" id="{9E8C15E8-81C2-4012-9E7E-721A5E6E91B4}"/>
                </a:ext>
              </a:extLst>
            </p:cNvPr>
            <p:cNvSpPr>
              <a:spLocks noChangeShapeType="1"/>
            </p:cNvSpPr>
            <p:nvPr/>
          </p:nvSpPr>
          <p:spPr bwMode="auto">
            <a:xfrm>
              <a:off x="2039030" y="3276337"/>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3" name="Line 105">
              <a:extLst>
                <a:ext uri="{FF2B5EF4-FFF2-40B4-BE49-F238E27FC236}">
                  <a16:creationId xmlns:a16="http://schemas.microsoft.com/office/drawing/2014/main" id="{9ED70D8E-CAAE-443C-ADC0-D2312B430721}"/>
                </a:ext>
              </a:extLst>
            </p:cNvPr>
            <p:cNvSpPr>
              <a:spLocks noChangeShapeType="1"/>
            </p:cNvSpPr>
            <p:nvPr/>
          </p:nvSpPr>
          <p:spPr bwMode="auto">
            <a:xfrm>
              <a:off x="2039030" y="3587850"/>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4" name="Line 106">
              <a:extLst>
                <a:ext uri="{FF2B5EF4-FFF2-40B4-BE49-F238E27FC236}">
                  <a16:creationId xmlns:a16="http://schemas.microsoft.com/office/drawing/2014/main" id="{D684E3F2-C66B-4433-B9F0-E100E63C3D5E}"/>
                </a:ext>
              </a:extLst>
            </p:cNvPr>
            <p:cNvSpPr>
              <a:spLocks noChangeShapeType="1"/>
            </p:cNvSpPr>
            <p:nvPr/>
          </p:nvSpPr>
          <p:spPr bwMode="auto">
            <a:xfrm>
              <a:off x="2039030" y="3900230"/>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5" name="Line 107">
              <a:extLst>
                <a:ext uri="{FF2B5EF4-FFF2-40B4-BE49-F238E27FC236}">
                  <a16:creationId xmlns:a16="http://schemas.microsoft.com/office/drawing/2014/main" id="{E9D19677-8931-4E8B-9293-B891B5140BE1}"/>
                </a:ext>
              </a:extLst>
            </p:cNvPr>
            <p:cNvSpPr>
              <a:spLocks noChangeShapeType="1"/>
            </p:cNvSpPr>
            <p:nvPr/>
          </p:nvSpPr>
          <p:spPr bwMode="auto">
            <a:xfrm>
              <a:off x="2039030" y="4282896"/>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6" name="Line 110">
              <a:extLst>
                <a:ext uri="{FF2B5EF4-FFF2-40B4-BE49-F238E27FC236}">
                  <a16:creationId xmlns:a16="http://schemas.microsoft.com/office/drawing/2014/main" id="{B27B6CB1-4F61-44C1-B691-B8390F886A7B}"/>
                </a:ext>
              </a:extLst>
            </p:cNvPr>
            <p:cNvSpPr>
              <a:spLocks noChangeShapeType="1"/>
            </p:cNvSpPr>
            <p:nvPr/>
          </p:nvSpPr>
          <p:spPr bwMode="auto">
            <a:xfrm>
              <a:off x="2039030" y="4715293"/>
              <a:ext cx="6480720" cy="0"/>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7" name="Line 111">
              <a:extLst>
                <a:ext uri="{FF2B5EF4-FFF2-40B4-BE49-F238E27FC236}">
                  <a16:creationId xmlns:a16="http://schemas.microsoft.com/office/drawing/2014/main" id="{9779C5EB-C095-4BF7-8988-33555626BA77}"/>
                </a:ext>
              </a:extLst>
            </p:cNvPr>
            <p:cNvSpPr>
              <a:spLocks noChangeShapeType="1"/>
            </p:cNvSpPr>
            <p:nvPr/>
          </p:nvSpPr>
          <p:spPr bwMode="auto">
            <a:xfrm>
              <a:off x="2039030" y="1402924"/>
              <a:ext cx="0" cy="3312367"/>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effectLst/>
                <a:uLnTx/>
                <a:uFillTx/>
              </a:endParaRPr>
            </a:p>
          </p:txBody>
        </p:sp>
        <p:sp>
          <p:nvSpPr>
            <p:cNvPr id="98" name="Line 112">
              <a:extLst>
                <a:ext uri="{FF2B5EF4-FFF2-40B4-BE49-F238E27FC236}">
                  <a16:creationId xmlns:a16="http://schemas.microsoft.com/office/drawing/2014/main" id="{4E396499-04B9-47ED-B2D0-0C7CAE60353D}"/>
                </a:ext>
              </a:extLst>
            </p:cNvPr>
            <p:cNvSpPr>
              <a:spLocks noChangeShapeType="1"/>
            </p:cNvSpPr>
            <p:nvPr/>
          </p:nvSpPr>
          <p:spPr bwMode="auto">
            <a:xfrm>
              <a:off x="2578049" y="1402925"/>
              <a:ext cx="6726"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99" name="Line 113">
              <a:extLst>
                <a:ext uri="{FF2B5EF4-FFF2-40B4-BE49-F238E27FC236}">
                  <a16:creationId xmlns:a16="http://schemas.microsoft.com/office/drawing/2014/main" id="{BA6387E0-11D9-48B2-B2F3-18F37FFAD19B}"/>
                </a:ext>
              </a:extLst>
            </p:cNvPr>
            <p:cNvSpPr>
              <a:spLocks noChangeShapeType="1"/>
            </p:cNvSpPr>
            <p:nvPr/>
          </p:nvSpPr>
          <p:spPr bwMode="auto">
            <a:xfrm>
              <a:off x="3332674" y="1402925"/>
              <a:ext cx="250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100" name="Line 114">
              <a:extLst>
                <a:ext uri="{FF2B5EF4-FFF2-40B4-BE49-F238E27FC236}">
                  <a16:creationId xmlns:a16="http://schemas.microsoft.com/office/drawing/2014/main" id="{35BB2F5E-63D4-4EC0-8705-5BE7CE9B3D97}"/>
                </a:ext>
              </a:extLst>
            </p:cNvPr>
            <p:cNvSpPr>
              <a:spLocks noChangeShapeType="1"/>
            </p:cNvSpPr>
            <p:nvPr/>
          </p:nvSpPr>
          <p:spPr bwMode="auto">
            <a:xfrm>
              <a:off x="3925595" y="1402925"/>
              <a:ext cx="23542"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101" name="Line 115">
              <a:extLst>
                <a:ext uri="{FF2B5EF4-FFF2-40B4-BE49-F238E27FC236}">
                  <a16:creationId xmlns:a16="http://schemas.microsoft.com/office/drawing/2014/main" id="{5D77F68F-2F56-4D4B-B3B9-EA6DDE054ACF}"/>
                </a:ext>
              </a:extLst>
            </p:cNvPr>
            <p:cNvSpPr>
              <a:spLocks noChangeShapeType="1"/>
            </p:cNvSpPr>
            <p:nvPr/>
          </p:nvSpPr>
          <p:spPr bwMode="auto">
            <a:xfrm flipH="1">
              <a:off x="4767755" y="1402925"/>
              <a:ext cx="2027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102" name="Line 116">
              <a:extLst>
                <a:ext uri="{FF2B5EF4-FFF2-40B4-BE49-F238E27FC236}">
                  <a16:creationId xmlns:a16="http://schemas.microsoft.com/office/drawing/2014/main" id="{C175810D-061D-470B-A39B-71A944E2A181}"/>
                </a:ext>
              </a:extLst>
            </p:cNvPr>
            <p:cNvSpPr>
              <a:spLocks noChangeShapeType="1"/>
            </p:cNvSpPr>
            <p:nvPr/>
          </p:nvSpPr>
          <p:spPr bwMode="auto">
            <a:xfrm>
              <a:off x="5812161" y="1402925"/>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103" name="Line 117">
              <a:extLst>
                <a:ext uri="{FF2B5EF4-FFF2-40B4-BE49-F238E27FC236}">
                  <a16:creationId xmlns:a16="http://schemas.microsoft.com/office/drawing/2014/main" id="{0187003A-0A41-48EE-BCA7-276504E681CA}"/>
                </a:ext>
              </a:extLst>
            </p:cNvPr>
            <p:cNvSpPr>
              <a:spLocks noChangeShapeType="1"/>
            </p:cNvSpPr>
            <p:nvPr/>
          </p:nvSpPr>
          <p:spPr bwMode="auto">
            <a:xfrm>
              <a:off x="6609644" y="1402925"/>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effectLst/>
                <a:uLnTx/>
                <a:uFillTx/>
              </a:endParaRPr>
            </a:p>
          </p:txBody>
        </p:sp>
        <p:sp>
          <p:nvSpPr>
            <p:cNvPr id="104" name="Line 118">
              <a:extLst>
                <a:ext uri="{FF2B5EF4-FFF2-40B4-BE49-F238E27FC236}">
                  <a16:creationId xmlns:a16="http://schemas.microsoft.com/office/drawing/2014/main" id="{6B979921-3C66-4515-BEF3-24AA2D7BEF04}"/>
                </a:ext>
              </a:extLst>
            </p:cNvPr>
            <p:cNvSpPr>
              <a:spLocks noChangeShapeType="1"/>
            </p:cNvSpPr>
            <p:nvPr/>
          </p:nvSpPr>
          <p:spPr bwMode="auto">
            <a:xfrm>
              <a:off x="7537019" y="1402925"/>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105" name="Line 119">
              <a:extLst>
                <a:ext uri="{FF2B5EF4-FFF2-40B4-BE49-F238E27FC236}">
                  <a16:creationId xmlns:a16="http://schemas.microsoft.com/office/drawing/2014/main" id="{7938B075-ED6E-4C69-9A2F-70A6CE8AB37B}"/>
                </a:ext>
              </a:extLst>
            </p:cNvPr>
            <p:cNvSpPr>
              <a:spLocks noChangeShapeType="1"/>
            </p:cNvSpPr>
            <p:nvPr/>
          </p:nvSpPr>
          <p:spPr bwMode="auto">
            <a:xfrm>
              <a:off x="8507251" y="1402925"/>
              <a:ext cx="12499" cy="3312367"/>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grpSp>
      <p:sp>
        <p:nvSpPr>
          <p:cNvPr id="3" name="TextBox 2">
            <a:extLst>
              <a:ext uri="{FF2B5EF4-FFF2-40B4-BE49-F238E27FC236}">
                <a16:creationId xmlns:a16="http://schemas.microsoft.com/office/drawing/2014/main" id="{B43AE0C3-0091-49F7-9214-8AE3E41D2D1D}"/>
              </a:ext>
            </a:extLst>
          </p:cNvPr>
          <p:cNvSpPr txBox="1"/>
          <p:nvPr/>
        </p:nvSpPr>
        <p:spPr>
          <a:xfrm>
            <a:off x="323528" y="1425531"/>
            <a:ext cx="8331376" cy="707886"/>
          </a:xfrm>
          <a:prstGeom prst="rect">
            <a:avLst/>
          </a:prstGeom>
          <a:noFill/>
        </p:spPr>
        <p:txBody>
          <a:bodyPr wrap="square" rtlCol="0">
            <a:spAutoFit/>
          </a:bodyPr>
          <a:lstStyle/>
          <a:p>
            <a:r>
              <a:rPr lang="en-GB" sz="2000" b="0" dirty="0"/>
              <a:t>For the given (film-cinema) relation identify the dependency relations </a:t>
            </a:r>
          </a:p>
          <a:p>
            <a:pPr marL="457200" indent="-457200">
              <a:buAutoNum type="arabicPeriod"/>
            </a:pPr>
            <a:endParaRPr lang="en-GB" sz="2000" b="0" dirty="0"/>
          </a:p>
        </p:txBody>
      </p:sp>
    </p:spTree>
    <p:extLst>
      <p:ext uri="{BB962C8B-B14F-4D97-AF65-F5344CB8AC3E}">
        <p14:creationId xmlns:p14="http://schemas.microsoft.com/office/powerpoint/2010/main" val="724337830"/>
      </p:ext>
    </p:extLst>
  </p:cSld>
  <p:clrMapOvr>
    <a:masterClrMapping/>
  </p:clrMapOvr>
  <p:transition spd="slow">
    <p:zoom dir="in"/>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A6C7-13C1-441B-ABF7-901ADA1BADD9}"/>
              </a:ext>
            </a:extLst>
          </p:cNvPr>
          <p:cNvSpPr>
            <a:spLocks noGrp="1"/>
          </p:cNvSpPr>
          <p:nvPr>
            <p:ph type="title"/>
          </p:nvPr>
        </p:nvSpPr>
        <p:spPr>
          <a:xfrm>
            <a:off x="1403647" y="294685"/>
            <a:ext cx="7622489" cy="685800"/>
          </a:xfrm>
        </p:spPr>
        <p:txBody>
          <a:bodyPr/>
          <a:lstStyle/>
          <a:p>
            <a:r>
              <a:rPr lang="en-GB" dirty="0"/>
              <a:t>A systematic way to determine dependency</a:t>
            </a:r>
          </a:p>
        </p:txBody>
      </p:sp>
      <p:sp>
        <p:nvSpPr>
          <p:cNvPr id="3" name="Content Placeholder 2">
            <a:extLst>
              <a:ext uri="{FF2B5EF4-FFF2-40B4-BE49-F238E27FC236}">
                <a16:creationId xmlns:a16="http://schemas.microsoft.com/office/drawing/2014/main" id="{09906D08-DE92-4001-9F44-FFD4F414E435}"/>
              </a:ext>
            </a:extLst>
          </p:cNvPr>
          <p:cNvSpPr>
            <a:spLocks noGrp="1"/>
          </p:cNvSpPr>
          <p:nvPr>
            <p:ph idx="1"/>
          </p:nvPr>
        </p:nvSpPr>
        <p:spPr>
          <a:xfrm>
            <a:off x="328682" y="1466539"/>
            <a:ext cx="2448272" cy="504056"/>
          </a:xfrm>
        </p:spPr>
        <p:txBody>
          <a:bodyPr/>
          <a:lstStyle/>
          <a:p>
            <a:r>
              <a:rPr lang="en-GB" b="1" dirty="0">
                <a:solidFill>
                  <a:schemeClr val="tx1"/>
                </a:solidFill>
              </a:rPr>
              <a:t>Thumb Rule</a:t>
            </a:r>
          </a:p>
        </p:txBody>
      </p:sp>
      <p:sp>
        <p:nvSpPr>
          <p:cNvPr id="4" name="Footer Placeholder 3">
            <a:extLst>
              <a:ext uri="{FF2B5EF4-FFF2-40B4-BE49-F238E27FC236}">
                <a16:creationId xmlns:a16="http://schemas.microsoft.com/office/drawing/2014/main" id="{3F37D344-7E98-4CD1-B782-42AF8268A8B0}"/>
              </a:ext>
            </a:extLst>
          </p:cNvPr>
          <p:cNvSpPr>
            <a:spLocks noGrp="1"/>
          </p:cNvSpPr>
          <p:nvPr>
            <p:ph type="ftr" sz="quarter" idx="11"/>
          </p:nvPr>
        </p:nvSpPr>
        <p:spPr/>
        <p:txBody>
          <a:bodyPr/>
          <a:lstStyle/>
          <a:p>
            <a:pPr algn="l"/>
            <a:r>
              <a:rPr lang="en-US"/>
              <a:t>Database Design - Normalisation</a:t>
            </a:r>
            <a:endParaRPr lang="en-US" dirty="0"/>
          </a:p>
        </p:txBody>
      </p:sp>
      <p:sp>
        <p:nvSpPr>
          <p:cNvPr id="5" name="Diamond 4">
            <a:extLst>
              <a:ext uri="{FF2B5EF4-FFF2-40B4-BE49-F238E27FC236}">
                <a16:creationId xmlns:a16="http://schemas.microsoft.com/office/drawing/2014/main" id="{01526C5A-38E9-4F20-835A-29B709A91604}"/>
              </a:ext>
            </a:extLst>
          </p:cNvPr>
          <p:cNvSpPr/>
          <p:nvPr/>
        </p:nvSpPr>
        <p:spPr bwMode="auto">
          <a:xfrm>
            <a:off x="4352056" y="1916832"/>
            <a:ext cx="2736304" cy="1512168"/>
          </a:xfrm>
          <a:prstGeom prst="diamond">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a:ln>
                  <a:noFill/>
                </a:ln>
                <a:solidFill>
                  <a:schemeClr val="tx1"/>
                </a:solidFill>
                <a:effectLst/>
                <a:latin typeface="Tahoma" charset="0"/>
              </a:rPr>
              <a:t>Is determinant </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a:ln>
                  <a:noFill/>
                </a:ln>
                <a:solidFill>
                  <a:schemeClr val="tx1"/>
                </a:solidFill>
                <a:effectLst/>
                <a:latin typeface="Tahoma" charset="0"/>
              </a:rPr>
              <a:t>Duplicate?</a:t>
            </a:r>
          </a:p>
        </p:txBody>
      </p:sp>
      <p:cxnSp>
        <p:nvCxnSpPr>
          <p:cNvPr id="7" name="Straight Connector 6">
            <a:extLst>
              <a:ext uri="{FF2B5EF4-FFF2-40B4-BE49-F238E27FC236}">
                <a16:creationId xmlns:a16="http://schemas.microsoft.com/office/drawing/2014/main" id="{6F11232B-8F9F-4149-9177-6ABFE4A5B5B9}"/>
              </a:ext>
            </a:extLst>
          </p:cNvPr>
          <p:cNvCxnSpPr>
            <a:cxnSpLocks/>
            <a:stCxn id="5" idx="3"/>
          </p:cNvCxnSpPr>
          <p:nvPr/>
        </p:nvCxnSpPr>
        <p:spPr bwMode="auto">
          <a:xfrm>
            <a:off x="7088360" y="2672916"/>
            <a:ext cx="1152128" cy="0"/>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9" name="Diamond 8">
            <a:extLst>
              <a:ext uri="{FF2B5EF4-FFF2-40B4-BE49-F238E27FC236}">
                <a16:creationId xmlns:a16="http://schemas.microsoft.com/office/drawing/2014/main" id="{D71E44FE-0524-4384-AFB5-21D3D6F9E623}"/>
              </a:ext>
            </a:extLst>
          </p:cNvPr>
          <p:cNvSpPr/>
          <p:nvPr/>
        </p:nvSpPr>
        <p:spPr bwMode="auto">
          <a:xfrm>
            <a:off x="1971930" y="3645024"/>
            <a:ext cx="2736304" cy="1512168"/>
          </a:xfrm>
          <a:prstGeom prst="diamond">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a:ln>
                  <a:noFill/>
                </a:ln>
                <a:solidFill>
                  <a:schemeClr val="tx1"/>
                </a:solidFill>
                <a:effectLst/>
                <a:latin typeface="Tahoma" charset="0"/>
              </a:rPr>
              <a:t>Is Dependent </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a:ln>
                  <a:noFill/>
                </a:ln>
                <a:solidFill>
                  <a:schemeClr val="tx1"/>
                </a:solidFill>
                <a:effectLst/>
                <a:latin typeface="Tahoma" charset="0"/>
              </a:rPr>
              <a:t>Duplicate?</a:t>
            </a:r>
          </a:p>
        </p:txBody>
      </p:sp>
      <p:cxnSp>
        <p:nvCxnSpPr>
          <p:cNvPr id="11" name="Straight Connector 10">
            <a:extLst>
              <a:ext uri="{FF2B5EF4-FFF2-40B4-BE49-F238E27FC236}">
                <a16:creationId xmlns:a16="http://schemas.microsoft.com/office/drawing/2014/main" id="{223C70D1-BD18-4E72-B71F-17E732BBAAB3}"/>
              </a:ext>
            </a:extLst>
          </p:cNvPr>
          <p:cNvCxnSpPr>
            <a:endCxn id="5" idx="1"/>
          </p:cNvCxnSpPr>
          <p:nvPr/>
        </p:nvCxnSpPr>
        <p:spPr bwMode="auto">
          <a:xfrm>
            <a:off x="3343944" y="2672916"/>
            <a:ext cx="1008112" cy="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14" name="TextBox 13">
            <a:extLst>
              <a:ext uri="{FF2B5EF4-FFF2-40B4-BE49-F238E27FC236}">
                <a16:creationId xmlns:a16="http://schemas.microsoft.com/office/drawing/2014/main" id="{263C861F-9484-424B-8E9F-D648354B0BC8}"/>
              </a:ext>
            </a:extLst>
          </p:cNvPr>
          <p:cNvSpPr txBox="1"/>
          <p:nvPr/>
        </p:nvSpPr>
        <p:spPr>
          <a:xfrm>
            <a:off x="3340082" y="2204864"/>
            <a:ext cx="795949" cy="430887"/>
          </a:xfrm>
          <a:prstGeom prst="rect">
            <a:avLst/>
          </a:prstGeom>
          <a:noFill/>
        </p:spPr>
        <p:txBody>
          <a:bodyPr wrap="square" rtlCol="0">
            <a:spAutoFit/>
          </a:bodyPr>
          <a:lstStyle/>
          <a:p>
            <a:r>
              <a:rPr lang="en-GB" dirty="0"/>
              <a:t>Yes</a:t>
            </a:r>
          </a:p>
        </p:txBody>
      </p:sp>
      <p:sp>
        <p:nvSpPr>
          <p:cNvPr id="15" name="TextBox 14">
            <a:extLst>
              <a:ext uri="{FF2B5EF4-FFF2-40B4-BE49-F238E27FC236}">
                <a16:creationId xmlns:a16="http://schemas.microsoft.com/office/drawing/2014/main" id="{FBD53342-5FB9-4D50-81C3-F05D0F495D7A}"/>
              </a:ext>
            </a:extLst>
          </p:cNvPr>
          <p:cNvSpPr txBox="1"/>
          <p:nvPr/>
        </p:nvSpPr>
        <p:spPr>
          <a:xfrm>
            <a:off x="7444539" y="2159751"/>
            <a:ext cx="795949" cy="430887"/>
          </a:xfrm>
          <a:prstGeom prst="rect">
            <a:avLst/>
          </a:prstGeom>
          <a:noFill/>
        </p:spPr>
        <p:txBody>
          <a:bodyPr wrap="square" rtlCol="0">
            <a:spAutoFit/>
          </a:bodyPr>
          <a:lstStyle/>
          <a:p>
            <a:r>
              <a:rPr lang="en-GB" dirty="0"/>
              <a:t>No</a:t>
            </a:r>
          </a:p>
        </p:txBody>
      </p:sp>
      <p:sp>
        <p:nvSpPr>
          <p:cNvPr id="17" name="TextBox 16">
            <a:extLst>
              <a:ext uri="{FF2B5EF4-FFF2-40B4-BE49-F238E27FC236}">
                <a16:creationId xmlns:a16="http://schemas.microsoft.com/office/drawing/2014/main" id="{CE4BEF54-49FA-486E-8277-FB50289727D8}"/>
              </a:ext>
            </a:extLst>
          </p:cNvPr>
          <p:cNvSpPr txBox="1"/>
          <p:nvPr/>
        </p:nvSpPr>
        <p:spPr>
          <a:xfrm>
            <a:off x="4814315" y="3876364"/>
            <a:ext cx="795949" cy="430887"/>
          </a:xfrm>
          <a:prstGeom prst="rect">
            <a:avLst/>
          </a:prstGeom>
          <a:noFill/>
        </p:spPr>
        <p:txBody>
          <a:bodyPr wrap="square" rtlCol="0">
            <a:spAutoFit/>
          </a:bodyPr>
          <a:lstStyle/>
          <a:p>
            <a:r>
              <a:rPr lang="en-GB" dirty="0"/>
              <a:t>Yes</a:t>
            </a:r>
          </a:p>
        </p:txBody>
      </p:sp>
      <p:cxnSp>
        <p:nvCxnSpPr>
          <p:cNvPr id="18" name="Straight Connector 17">
            <a:extLst>
              <a:ext uri="{FF2B5EF4-FFF2-40B4-BE49-F238E27FC236}">
                <a16:creationId xmlns:a16="http://schemas.microsoft.com/office/drawing/2014/main" id="{B403D2DF-6D80-4D5B-A933-FC3162333E5B}"/>
              </a:ext>
            </a:extLst>
          </p:cNvPr>
          <p:cNvCxnSpPr/>
          <p:nvPr/>
        </p:nvCxnSpPr>
        <p:spPr bwMode="auto">
          <a:xfrm>
            <a:off x="963818" y="4382460"/>
            <a:ext cx="1008112" cy="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23" name="Rectangle: Rounded Corners 22">
            <a:extLst>
              <a:ext uri="{FF2B5EF4-FFF2-40B4-BE49-F238E27FC236}">
                <a16:creationId xmlns:a16="http://schemas.microsoft.com/office/drawing/2014/main" id="{D485AC51-EDFE-4B59-B371-0349EF81A93E}"/>
              </a:ext>
            </a:extLst>
          </p:cNvPr>
          <p:cNvSpPr/>
          <p:nvPr/>
        </p:nvSpPr>
        <p:spPr bwMode="auto">
          <a:xfrm>
            <a:off x="6300192" y="3727302"/>
            <a:ext cx="2448269" cy="1365394"/>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200" b="1" i="0" u="none" strike="noStrike" cap="none" normalizeH="0" baseline="0" dirty="0">
                <a:ln>
                  <a:noFill/>
                </a:ln>
                <a:solidFill>
                  <a:schemeClr val="tx1"/>
                </a:solidFill>
                <a:effectLst/>
                <a:latin typeface="Tahoma" charset="0"/>
              </a:rPr>
              <a:t>Member of FD</a:t>
            </a:r>
          </a:p>
        </p:txBody>
      </p:sp>
      <p:sp>
        <p:nvSpPr>
          <p:cNvPr id="24" name="Rectangle: Rounded Corners 23">
            <a:extLst>
              <a:ext uri="{FF2B5EF4-FFF2-40B4-BE49-F238E27FC236}">
                <a16:creationId xmlns:a16="http://schemas.microsoft.com/office/drawing/2014/main" id="{93C1B3DB-B679-4F61-AAC4-D916A1E613C6}"/>
              </a:ext>
            </a:extLst>
          </p:cNvPr>
          <p:cNvSpPr/>
          <p:nvPr/>
        </p:nvSpPr>
        <p:spPr bwMode="auto">
          <a:xfrm>
            <a:off x="178946" y="5232855"/>
            <a:ext cx="2182438" cy="1365394"/>
          </a:xfrm>
          <a:prstGeom prst="roundRect">
            <a:avLst/>
          </a:prstGeom>
          <a:solidFill>
            <a:srgbClr val="CF817F"/>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200" b="1" i="0" u="none" strike="noStrike" cap="none" normalizeH="0" baseline="0" dirty="0">
                <a:ln>
                  <a:noFill/>
                </a:ln>
                <a:solidFill>
                  <a:schemeClr val="tx1"/>
                </a:solidFill>
                <a:effectLst/>
                <a:latin typeface="Tahoma" charset="0"/>
              </a:rPr>
              <a:t>Not </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2200" b="1" i="0" u="none" strike="noStrike" cap="none" normalizeH="0" baseline="0" dirty="0">
                <a:ln>
                  <a:noFill/>
                </a:ln>
                <a:solidFill>
                  <a:schemeClr val="tx1"/>
                </a:solidFill>
                <a:effectLst/>
                <a:latin typeface="Tahoma" charset="0"/>
              </a:rPr>
              <a:t>Member of FD</a:t>
            </a:r>
          </a:p>
        </p:txBody>
      </p:sp>
      <p:sp>
        <p:nvSpPr>
          <p:cNvPr id="26" name="TextBox 25">
            <a:extLst>
              <a:ext uri="{FF2B5EF4-FFF2-40B4-BE49-F238E27FC236}">
                <a16:creationId xmlns:a16="http://schemas.microsoft.com/office/drawing/2014/main" id="{6ECE02F1-7B6B-4B69-A0CC-211D26177E62}"/>
              </a:ext>
            </a:extLst>
          </p:cNvPr>
          <p:cNvSpPr txBox="1"/>
          <p:nvPr/>
        </p:nvSpPr>
        <p:spPr>
          <a:xfrm>
            <a:off x="1149689" y="3873787"/>
            <a:ext cx="795949" cy="430887"/>
          </a:xfrm>
          <a:prstGeom prst="rect">
            <a:avLst/>
          </a:prstGeom>
          <a:noFill/>
        </p:spPr>
        <p:txBody>
          <a:bodyPr wrap="square" rtlCol="0">
            <a:spAutoFit/>
          </a:bodyPr>
          <a:lstStyle/>
          <a:p>
            <a:r>
              <a:rPr lang="en-GB" dirty="0"/>
              <a:t>No</a:t>
            </a:r>
          </a:p>
        </p:txBody>
      </p:sp>
      <p:cxnSp>
        <p:nvCxnSpPr>
          <p:cNvPr id="28" name="Straight Arrow Connector 27">
            <a:extLst>
              <a:ext uri="{FF2B5EF4-FFF2-40B4-BE49-F238E27FC236}">
                <a16:creationId xmlns:a16="http://schemas.microsoft.com/office/drawing/2014/main" id="{522F2C5D-03C2-4227-8176-4DEEF3767D98}"/>
              </a:ext>
            </a:extLst>
          </p:cNvPr>
          <p:cNvCxnSpPr/>
          <p:nvPr/>
        </p:nvCxnSpPr>
        <p:spPr bwMode="auto">
          <a:xfrm>
            <a:off x="8240488" y="2672916"/>
            <a:ext cx="0" cy="1054386"/>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31D709D3-8ECC-464A-B2FD-F116516A1C95}"/>
              </a:ext>
            </a:extLst>
          </p:cNvPr>
          <p:cNvCxnSpPr>
            <a:cxnSpLocks/>
            <a:endCxn id="9" idx="0"/>
          </p:cNvCxnSpPr>
          <p:nvPr/>
        </p:nvCxnSpPr>
        <p:spPr bwMode="auto">
          <a:xfrm>
            <a:off x="3340082" y="2672916"/>
            <a:ext cx="0" cy="972108"/>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32" name="Straight Arrow Connector 31">
            <a:extLst>
              <a:ext uri="{FF2B5EF4-FFF2-40B4-BE49-F238E27FC236}">
                <a16:creationId xmlns:a16="http://schemas.microsoft.com/office/drawing/2014/main" id="{531F5B2F-5884-4223-BD99-696690C0F152}"/>
              </a:ext>
            </a:extLst>
          </p:cNvPr>
          <p:cNvCxnSpPr>
            <a:stCxn id="9" idx="3"/>
          </p:cNvCxnSpPr>
          <p:nvPr/>
        </p:nvCxnSpPr>
        <p:spPr bwMode="auto">
          <a:xfrm>
            <a:off x="4708234" y="4401108"/>
            <a:ext cx="1447942" cy="8891"/>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550696D6-D9F3-48FA-B5AD-A03B75A0F70B}"/>
              </a:ext>
            </a:extLst>
          </p:cNvPr>
          <p:cNvCxnSpPr>
            <a:cxnSpLocks/>
          </p:cNvCxnSpPr>
          <p:nvPr/>
        </p:nvCxnSpPr>
        <p:spPr bwMode="auto">
          <a:xfrm flipH="1">
            <a:off x="963818" y="4382460"/>
            <a:ext cx="1923" cy="850395"/>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1E12B04E-5738-4195-973B-3577E35913E7}"/>
              </a:ext>
            </a:extLst>
          </p:cNvPr>
          <p:cNvCxnSpPr>
            <a:endCxn id="5" idx="0"/>
          </p:cNvCxnSpPr>
          <p:nvPr/>
        </p:nvCxnSpPr>
        <p:spPr bwMode="auto">
          <a:xfrm>
            <a:off x="5720208" y="1466539"/>
            <a:ext cx="0" cy="450293"/>
          </a:xfrm>
          <a:prstGeom prst="straightConnector1">
            <a:avLst/>
          </a:prstGeom>
          <a:solidFill>
            <a:srgbClr val="EAEAEA"/>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16903928"/>
      </p:ext>
    </p:extLst>
  </p:cSld>
  <p:clrMapOvr>
    <a:masterClrMapping/>
  </p:clrMapOvr>
  <p:transition spd="slow">
    <p:zoom dir="in"/>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753463" y="4842031"/>
            <a:ext cx="8211025" cy="1512168"/>
          </a:xfrm>
        </p:spPr>
        <p:txBody>
          <a:bodyPr>
            <a:normAutofit/>
          </a:bodyPr>
          <a:lstStyle/>
          <a:p>
            <a:pPr marL="457200" indent="-457200">
              <a:buAutoNum type="arabicPeriod"/>
            </a:pPr>
            <a:r>
              <a:rPr lang="en-US" sz="2000" dirty="0"/>
              <a:t>FD </a:t>
            </a:r>
          </a:p>
          <a:p>
            <a:r>
              <a:rPr lang="en-US" sz="2000" dirty="0" err="1"/>
              <a:t>Fno</a:t>
            </a:r>
            <a:r>
              <a:rPr lang="en-US" sz="2000" dirty="0"/>
              <a:t> </a:t>
            </a:r>
            <a:r>
              <a:rPr lang="en-US" sz="2000" dirty="0">
                <a:sym typeface="Wingdings"/>
              </a:rPr>
              <a:t> Name</a:t>
            </a:r>
          </a:p>
          <a:p>
            <a:r>
              <a:rPr lang="en-US" sz="2000" dirty="0" err="1">
                <a:sym typeface="Wingdings"/>
              </a:rPr>
              <a:t>Cno</a:t>
            </a:r>
            <a:r>
              <a:rPr lang="en-US" sz="2000" dirty="0">
                <a:sym typeface="Wingdings"/>
              </a:rPr>
              <a:t>  </a:t>
            </a:r>
            <a:r>
              <a:rPr lang="en-US" sz="2000" dirty="0" err="1">
                <a:sym typeface="Wingdings"/>
              </a:rPr>
              <a:t>Cname</a:t>
            </a:r>
            <a:r>
              <a:rPr lang="en-US" sz="2000" dirty="0">
                <a:sym typeface="Wingdings"/>
              </a:rPr>
              <a:t>, Location, </a:t>
            </a:r>
            <a:r>
              <a:rPr lang="en-US" sz="2000" dirty="0" err="1">
                <a:sym typeface="Wingdings"/>
              </a:rPr>
              <a:t>Mgno</a:t>
            </a:r>
            <a:r>
              <a:rPr lang="en-US" sz="2000" dirty="0">
                <a:sym typeface="Wingdings"/>
              </a:rPr>
              <a:t>, </a:t>
            </a:r>
            <a:r>
              <a:rPr lang="en-US" sz="2000" dirty="0" err="1">
                <a:sym typeface="Wingdings"/>
              </a:rPr>
              <a:t>Mname</a:t>
            </a:r>
            <a:endParaRPr lang="en-US" sz="2000" dirty="0">
              <a:sym typeface="Wingdings"/>
            </a:endParaRPr>
          </a:p>
          <a:p>
            <a:r>
              <a:rPr lang="en-US" sz="2000" dirty="0">
                <a:sym typeface="Wingdings"/>
              </a:rPr>
              <a:t>{</a:t>
            </a:r>
            <a:r>
              <a:rPr lang="en-US" sz="2000" dirty="0" err="1">
                <a:sym typeface="Wingdings"/>
              </a:rPr>
              <a:t>Fno</a:t>
            </a:r>
            <a:r>
              <a:rPr lang="en-US" sz="2000" dirty="0">
                <a:sym typeface="Wingdings"/>
              </a:rPr>
              <a:t>, </a:t>
            </a:r>
            <a:r>
              <a:rPr lang="en-US" sz="2000" dirty="0" err="1">
                <a:sym typeface="Wingdings"/>
              </a:rPr>
              <a:t>Cno</a:t>
            </a:r>
            <a:r>
              <a:rPr lang="en-US" sz="2000" dirty="0">
                <a:sym typeface="Wingdings"/>
              </a:rPr>
              <a:t>}  Name, </a:t>
            </a:r>
            <a:r>
              <a:rPr lang="en-US" sz="2000" dirty="0" err="1">
                <a:sym typeface="Wingdings"/>
              </a:rPr>
              <a:t>Cname</a:t>
            </a:r>
            <a:r>
              <a:rPr lang="en-US" sz="2000" dirty="0">
                <a:sym typeface="Wingdings"/>
              </a:rPr>
              <a:t>, Location, </a:t>
            </a:r>
            <a:r>
              <a:rPr lang="en-US" sz="2000" dirty="0" err="1">
                <a:sym typeface="Wingdings"/>
              </a:rPr>
              <a:t>Mgno</a:t>
            </a:r>
            <a:r>
              <a:rPr lang="en-US" sz="2000" dirty="0">
                <a:sym typeface="Wingdings"/>
              </a:rPr>
              <a:t>, </a:t>
            </a:r>
            <a:r>
              <a:rPr lang="en-US" sz="2000" dirty="0" err="1">
                <a:sym typeface="Wingdings"/>
              </a:rPr>
              <a:t>Mname</a:t>
            </a:r>
            <a:r>
              <a:rPr lang="en-US" sz="2000" dirty="0">
                <a:sym typeface="Wingdings"/>
              </a:rPr>
              <a:t>,  Takings</a:t>
            </a:r>
          </a:p>
        </p:txBody>
      </p:sp>
      <p:sp>
        <p:nvSpPr>
          <p:cNvPr id="125" name="Rectangle 2"/>
          <p:cNvSpPr>
            <a:spLocks noChangeArrowheads="1"/>
          </p:cNvSpPr>
          <p:nvPr/>
        </p:nvSpPr>
        <p:spPr bwMode="auto">
          <a:xfrm>
            <a:off x="7351096" y="5598115"/>
            <a:ext cx="1024135"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26" name="Rectangle 3"/>
          <p:cNvSpPr>
            <a:spLocks noChangeArrowheads="1"/>
          </p:cNvSpPr>
          <p:nvPr/>
        </p:nvSpPr>
        <p:spPr bwMode="auto">
          <a:xfrm>
            <a:off x="6326961" y="5598115"/>
            <a:ext cx="1024135"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27" name="Rectangle 4"/>
          <p:cNvSpPr>
            <a:spLocks noChangeArrowheads="1"/>
          </p:cNvSpPr>
          <p:nvPr/>
        </p:nvSpPr>
        <p:spPr bwMode="auto">
          <a:xfrm>
            <a:off x="5530412" y="5598115"/>
            <a:ext cx="796550"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28" name="Rectangle 5"/>
          <p:cNvSpPr>
            <a:spLocks noChangeArrowheads="1"/>
          </p:cNvSpPr>
          <p:nvPr/>
        </p:nvSpPr>
        <p:spPr bwMode="auto">
          <a:xfrm>
            <a:off x="4499992" y="5589240"/>
            <a:ext cx="1081031"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29" name="Rectangle 6"/>
          <p:cNvSpPr>
            <a:spLocks noChangeArrowheads="1"/>
          </p:cNvSpPr>
          <p:nvPr/>
        </p:nvSpPr>
        <p:spPr bwMode="auto">
          <a:xfrm>
            <a:off x="3539038" y="5598115"/>
            <a:ext cx="910342"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30" name="Rectangle 7"/>
          <p:cNvSpPr>
            <a:spLocks noChangeArrowheads="1"/>
          </p:cNvSpPr>
          <p:nvPr/>
        </p:nvSpPr>
        <p:spPr bwMode="auto">
          <a:xfrm>
            <a:off x="2913177" y="5598115"/>
            <a:ext cx="625860"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31" name="Rectangle 8"/>
          <p:cNvSpPr>
            <a:spLocks noChangeArrowheads="1"/>
          </p:cNvSpPr>
          <p:nvPr/>
        </p:nvSpPr>
        <p:spPr bwMode="auto">
          <a:xfrm>
            <a:off x="2116628" y="5598115"/>
            <a:ext cx="796550"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32" name="Rectangle 9"/>
          <p:cNvSpPr>
            <a:spLocks noChangeArrowheads="1"/>
          </p:cNvSpPr>
          <p:nvPr/>
        </p:nvSpPr>
        <p:spPr bwMode="auto">
          <a:xfrm>
            <a:off x="1547664" y="5598115"/>
            <a:ext cx="568964" cy="352144"/>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ysClr val="windowText" lastClr="000000"/>
              </a:solidFill>
              <a:effectLst/>
              <a:uLnTx/>
              <a:uFillTx/>
            </a:endParaRPr>
          </a:p>
        </p:txBody>
      </p:sp>
      <p:sp>
        <p:nvSpPr>
          <p:cNvPr id="141" name="Rectangle 18"/>
          <p:cNvSpPr>
            <a:spLocks noChangeArrowheads="1"/>
          </p:cNvSpPr>
          <p:nvPr/>
        </p:nvSpPr>
        <p:spPr bwMode="auto">
          <a:xfrm>
            <a:off x="7537018" y="4282896"/>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dirty="0">
                <a:ln>
                  <a:noFill/>
                </a:ln>
                <a:effectLst/>
                <a:uLnTx/>
                <a:uFillTx/>
              </a:rPr>
              <a:t>355,000</a:t>
            </a:r>
          </a:p>
        </p:txBody>
      </p:sp>
      <p:sp>
        <p:nvSpPr>
          <p:cNvPr id="142" name="Rectangle 19"/>
          <p:cNvSpPr>
            <a:spLocks noChangeArrowheads="1"/>
          </p:cNvSpPr>
          <p:nvPr/>
        </p:nvSpPr>
        <p:spPr bwMode="auto">
          <a:xfrm>
            <a:off x="6566785" y="4282896"/>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Davies</a:t>
            </a:r>
          </a:p>
        </p:txBody>
      </p:sp>
      <p:sp>
        <p:nvSpPr>
          <p:cNvPr id="143" name="Rectangle 20"/>
          <p:cNvSpPr>
            <a:spLocks noChangeArrowheads="1"/>
          </p:cNvSpPr>
          <p:nvPr/>
        </p:nvSpPr>
        <p:spPr bwMode="auto">
          <a:xfrm>
            <a:off x="5812160" y="4282896"/>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04</a:t>
            </a:r>
          </a:p>
        </p:txBody>
      </p:sp>
      <p:sp>
        <p:nvSpPr>
          <p:cNvPr id="144" name="Rectangle 21"/>
          <p:cNvSpPr>
            <a:spLocks noChangeArrowheads="1"/>
          </p:cNvSpPr>
          <p:nvPr/>
        </p:nvSpPr>
        <p:spPr bwMode="auto">
          <a:xfrm>
            <a:off x="4788024" y="4282896"/>
            <a:ext cx="1024135"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145" name="Rectangle 22"/>
          <p:cNvSpPr>
            <a:spLocks noChangeArrowheads="1"/>
          </p:cNvSpPr>
          <p:nvPr/>
        </p:nvSpPr>
        <p:spPr bwMode="auto">
          <a:xfrm>
            <a:off x="3925595" y="4282896"/>
            <a:ext cx="86242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146" name="Rectangle 23"/>
          <p:cNvSpPr>
            <a:spLocks noChangeArrowheads="1"/>
          </p:cNvSpPr>
          <p:nvPr/>
        </p:nvSpPr>
        <p:spPr bwMode="auto">
          <a:xfrm>
            <a:off x="3332674" y="4282896"/>
            <a:ext cx="592920"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a:t>
            </a:r>
          </a:p>
        </p:txBody>
      </p:sp>
      <p:sp>
        <p:nvSpPr>
          <p:cNvPr id="147" name="Rectangle 24"/>
          <p:cNvSpPr>
            <a:spLocks noChangeArrowheads="1"/>
          </p:cNvSpPr>
          <p:nvPr/>
        </p:nvSpPr>
        <p:spPr bwMode="auto">
          <a:xfrm>
            <a:off x="2578049" y="4282896"/>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Batman Begins</a:t>
            </a:r>
          </a:p>
        </p:txBody>
      </p:sp>
      <p:sp>
        <p:nvSpPr>
          <p:cNvPr id="148" name="Rectangle 25"/>
          <p:cNvSpPr>
            <a:spLocks noChangeArrowheads="1"/>
          </p:cNvSpPr>
          <p:nvPr/>
        </p:nvSpPr>
        <p:spPr bwMode="auto">
          <a:xfrm>
            <a:off x="2039030" y="4282896"/>
            <a:ext cx="539019" cy="382666"/>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76</a:t>
            </a:r>
          </a:p>
        </p:txBody>
      </p:sp>
      <p:sp>
        <p:nvSpPr>
          <p:cNvPr id="149" name="Rectangle 26"/>
          <p:cNvSpPr>
            <a:spLocks noChangeArrowheads="1"/>
          </p:cNvSpPr>
          <p:nvPr/>
        </p:nvSpPr>
        <p:spPr bwMode="auto">
          <a:xfrm>
            <a:off x="7537018" y="3900230"/>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200,500</a:t>
            </a:r>
          </a:p>
        </p:txBody>
      </p:sp>
      <p:sp>
        <p:nvSpPr>
          <p:cNvPr id="150" name="Rectangle 27"/>
          <p:cNvSpPr>
            <a:spLocks noChangeArrowheads="1"/>
          </p:cNvSpPr>
          <p:nvPr/>
        </p:nvSpPr>
        <p:spPr bwMode="auto">
          <a:xfrm>
            <a:off x="6566785" y="3900230"/>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151" name="Rectangle 28"/>
          <p:cNvSpPr>
            <a:spLocks noChangeArrowheads="1"/>
          </p:cNvSpPr>
          <p:nvPr/>
        </p:nvSpPr>
        <p:spPr bwMode="auto">
          <a:xfrm>
            <a:off x="5812160" y="3900230"/>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152" name="Rectangle 29"/>
          <p:cNvSpPr>
            <a:spLocks noChangeArrowheads="1"/>
          </p:cNvSpPr>
          <p:nvPr/>
        </p:nvSpPr>
        <p:spPr bwMode="auto">
          <a:xfrm>
            <a:off x="4788024" y="3900230"/>
            <a:ext cx="1024135"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Oxford</a:t>
            </a:r>
          </a:p>
        </p:txBody>
      </p:sp>
      <p:sp>
        <p:nvSpPr>
          <p:cNvPr id="153" name="Rectangle 30"/>
          <p:cNvSpPr>
            <a:spLocks noChangeArrowheads="1"/>
          </p:cNvSpPr>
          <p:nvPr/>
        </p:nvSpPr>
        <p:spPr bwMode="auto">
          <a:xfrm>
            <a:off x="3925595" y="3900230"/>
            <a:ext cx="86242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154" name="Rectangle 31"/>
          <p:cNvSpPr>
            <a:spLocks noChangeArrowheads="1"/>
          </p:cNvSpPr>
          <p:nvPr/>
        </p:nvSpPr>
        <p:spPr bwMode="auto">
          <a:xfrm>
            <a:off x="3332674" y="3900230"/>
            <a:ext cx="592920"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AB</a:t>
            </a:r>
          </a:p>
        </p:txBody>
      </p:sp>
      <p:sp>
        <p:nvSpPr>
          <p:cNvPr id="155" name="Rectangle 32"/>
          <p:cNvSpPr>
            <a:spLocks noChangeArrowheads="1"/>
          </p:cNvSpPr>
          <p:nvPr/>
        </p:nvSpPr>
        <p:spPr bwMode="auto">
          <a:xfrm>
            <a:off x="2578049" y="3900230"/>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Batman Begins</a:t>
            </a:r>
          </a:p>
        </p:txBody>
      </p:sp>
      <p:sp>
        <p:nvSpPr>
          <p:cNvPr id="156" name="Rectangle 33"/>
          <p:cNvSpPr>
            <a:spLocks noChangeArrowheads="1"/>
          </p:cNvSpPr>
          <p:nvPr/>
        </p:nvSpPr>
        <p:spPr bwMode="auto">
          <a:xfrm>
            <a:off x="2039030" y="3900230"/>
            <a:ext cx="53901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76</a:t>
            </a:r>
          </a:p>
        </p:txBody>
      </p:sp>
      <p:sp>
        <p:nvSpPr>
          <p:cNvPr id="157" name="Rectangle 34"/>
          <p:cNvSpPr>
            <a:spLocks noChangeArrowheads="1"/>
          </p:cNvSpPr>
          <p:nvPr/>
        </p:nvSpPr>
        <p:spPr bwMode="auto">
          <a:xfrm>
            <a:off x="7537018" y="3587850"/>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400,000</a:t>
            </a:r>
          </a:p>
        </p:txBody>
      </p:sp>
      <p:sp>
        <p:nvSpPr>
          <p:cNvPr id="158" name="Rectangle 35"/>
          <p:cNvSpPr>
            <a:spLocks noChangeArrowheads="1"/>
          </p:cNvSpPr>
          <p:nvPr/>
        </p:nvSpPr>
        <p:spPr bwMode="auto">
          <a:xfrm>
            <a:off x="6566785" y="3587850"/>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Davies</a:t>
            </a:r>
          </a:p>
        </p:txBody>
      </p:sp>
      <p:sp>
        <p:nvSpPr>
          <p:cNvPr id="159" name="Rectangle 36"/>
          <p:cNvSpPr>
            <a:spLocks noChangeArrowheads="1"/>
          </p:cNvSpPr>
          <p:nvPr/>
        </p:nvSpPr>
        <p:spPr bwMode="auto">
          <a:xfrm>
            <a:off x="5812160" y="3587850"/>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04</a:t>
            </a:r>
          </a:p>
        </p:txBody>
      </p:sp>
      <p:sp>
        <p:nvSpPr>
          <p:cNvPr id="160" name="Rectangle 37"/>
          <p:cNvSpPr>
            <a:spLocks noChangeArrowheads="1"/>
          </p:cNvSpPr>
          <p:nvPr/>
        </p:nvSpPr>
        <p:spPr bwMode="auto">
          <a:xfrm>
            <a:off x="4788024" y="3587850"/>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161" name="Rectangle 38"/>
          <p:cNvSpPr>
            <a:spLocks noChangeArrowheads="1"/>
          </p:cNvSpPr>
          <p:nvPr/>
        </p:nvSpPr>
        <p:spPr bwMode="auto">
          <a:xfrm>
            <a:off x="3925595" y="3587850"/>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162" name="Rectangle 39"/>
          <p:cNvSpPr>
            <a:spLocks noChangeArrowheads="1"/>
          </p:cNvSpPr>
          <p:nvPr/>
        </p:nvSpPr>
        <p:spPr bwMode="auto">
          <a:xfrm>
            <a:off x="3332674" y="3587850"/>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BA</a:t>
            </a:r>
          </a:p>
        </p:txBody>
      </p:sp>
      <p:sp>
        <p:nvSpPr>
          <p:cNvPr id="163" name="Rectangle 40"/>
          <p:cNvSpPr>
            <a:spLocks noChangeArrowheads="1"/>
          </p:cNvSpPr>
          <p:nvPr/>
        </p:nvSpPr>
        <p:spPr bwMode="auto">
          <a:xfrm>
            <a:off x="2578049" y="3587850"/>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164" name="Rectangle 41"/>
          <p:cNvSpPr>
            <a:spLocks noChangeArrowheads="1"/>
          </p:cNvSpPr>
          <p:nvPr/>
        </p:nvSpPr>
        <p:spPr bwMode="auto">
          <a:xfrm>
            <a:off x="2039030" y="3587850"/>
            <a:ext cx="539019" cy="312380"/>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31</a:t>
            </a:r>
          </a:p>
        </p:txBody>
      </p:sp>
      <p:sp>
        <p:nvSpPr>
          <p:cNvPr id="165" name="Rectangle 42"/>
          <p:cNvSpPr>
            <a:spLocks noChangeArrowheads="1"/>
          </p:cNvSpPr>
          <p:nvPr/>
        </p:nvSpPr>
        <p:spPr bwMode="auto">
          <a:xfrm>
            <a:off x="7537018" y="3276337"/>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150,000</a:t>
            </a:r>
          </a:p>
        </p:txBody>
      </p:sp>
      <p:sp>
        <p:nvSpPr>
          <p:cNvPr id="166" name="Rectangle 43"/>
          <p:cNvSpPr>
            <a:spLocks noChangeArrowheads="1"/>
          </p:cNvSpPr>
          <p:nvPr/>
        </p:nvSpPr>
        <p:spPr bwMode="auto">
          <a:xfrm>
            <a:off x="6566785" y="3276337"/>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Smith</a:t>
            </a:r>
          </a:p>
        </p:txBody>
      </p:sp>
      <p:sp>
        <p:nvSpPr>
          <p:cNvPr id="167" name="Rectangle 44"/>
          <p:cNvSpPr>
            <a:spLocks noChangeArrowheads="1"/>
          </p:cNvSpPr>
          <p:nvPr/>
        </p:nvSpPr>
        <p:spPr bwMode="auto">
          <a:xfrm>
            <a:off x="5812160" y="3276337"/>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03</a:t>
            </a:r>
          </a:p>
        </p:txBody>
      </p:sp>
      <p:sp>
        <p:nvSpPr>
          <p:cNvPr id="168" name="Rectangle 45"/>
          <p:cNvSpPr>
            <a:spLocks noChangeArrowheads="1"/>
          </p:cNvSpPr>
          <p:nvPr/>
        </p:nvSpPr>
        <p:spPr bwMode="auto">
          <a:xfrm>
            <a:off x="4788024" y="3276337"/>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169" name="Rectangle 46"/>
          <p:cNvSpPr>
            <a:spLocks noChangeArrowheads="1"/>
          </p:cNvSpPr>
          <p:nvPr/>
        </p:nvSpPr>
        <p:spPr bwMode="auto">
          <a:xfrm>
            <a:off x="3925595" y="3276337"/>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170" name="Rectangle 47"/>
          <p:cNvSpPr>
            <a:spLocks noChangeArrowheads="1"/>
          </p:cNvSpPr>
          <p:nvPr/>
        </p:nvSpPr>
        <p:spPr bwMode="auto">
          <a:xfrm>
            <a:off x="3332674" y="3276337"/>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MZ</a:t>
            </a:r>
          </a:p>
        </p:txBody>
      </p:sp>
      <p:sp>
        <p:nvSpPr>
          <p:cNvPr id="171" name="Rectangle 48"/>
          <p:cNvSpPr>
            <a:spLocks noChangeArrowheads="1"/>
          </p:cNvSpPr>
          <p:nvPr/>
        </p:nvSpPr>
        <p:spPr bwMode="auto">
          <a:xfrm>
            <a:off x="2578049" y="3276337"/>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172" name="Rectangle 49"/>
          <p:cNvSpPr>
            <a:spLocks noChangeArrowheads="1"/>
          </p:cNvSpPr>
          <p:nvPr/>
        </p:nvSpPr>
        <p:spPr bwMode="auto">
          <a:xfrm>
            <a:off x="2039030" y="3276337"/>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31</a:t>
            </a:r>
          </a:p>
        </p:txBody>
      </p:sp>
      <p:sp>
        <p:nvSpPr>
          <p:cNvPr id="173" name="Rectangle 50"/>
          <p:cNvSpPr>
            <a:spLocks noChangeArrowheads="1"/>
          </p:cNvSpPr>
          <p:nvPr/>
        </p:nvSpPr>
        <p:spPr bwMode="auto">
          <a:xfrm>
            <a:off x="7537018" y="29648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350,000</a:t>
            </a:r>
          </a:p>
        </p:txBody>
      </p:sp>
      <p:sp>
        <p:nvSpPr>
          <p:cNvPr id="174" name="Rectangle 51"/>
          <p:cNvSpPr>
            <a:spLocks noChangeArrowheads="1"/>
          </p:cNvSpPr>
          <p:nvPr/>
        </p:nvSpPr>
        <p:spPr bwMode="auto">
          <a:xfrm>
            <a:off x="6566785" y="29648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175" name="Rectangle 52"/>
          <p:cNvSpPr>
            <a:spLocks noChangeArrowheads="1"/>
          </p:cNvSpPr>
          <p:nvPr/>
        </p:nvSpPr>
        <p:spPr bwMode="auto">
          <a:xfrm>
            <a:off x="5812160" y="29648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176" name="Rectangle 53"/>
          <p:cNvSpPr>
            <a:spLocks noChangeArrowheads="1"/>
          </p:cNvSpPr>
          <p:nvPr/>
        </p:nvSpPr>
        <p:spPr bwMode="auto">
          <a:xfrm>
            <a:off x="4788024" y="2964825"/>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Telford</a:t>
            </a:r>
          </a:p>
        </p:txBody>
      </p:sp>
      <p:sp>
        <p:nvSpPr>
          <p:cNvPr id="177" name="Rectangle 54"/>
          <p:cNvSpPr>
            <a:spLocks noChangeArrowheads="1"/>
          </p:cNvSpPr>
          <p:nvPr/>
        </p:nvSpPr>
        <p:spPr bwMode="auto">
          <a:xfrm>
            <a:off x="3925595" y="2964825"/>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178" name="Rectangle 55"/>
          <p:cNvSpPr>
            <a:spLocks noChangeArrowheads="1"/>
          </p:cNvSpPr>
          <p:nvPr/>
        </p:nvSpPr>
        <p:spPr bwMode="auto">
          <a:xfrm>
            <a:off x="3332674" y="2964825"/>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CH</a:t>
            </a:r>
          </a:p>
        </p:txBody>
      </p:sp>
      <p:sp>
        <p:nvSpPr>
          <p:cNvPr id="179" name="Rectangle 56"/>
          <p:cNvSpPr>
            <a:spLocks noChangeArrowheads="1"/>
          </p:cNvSpPr>
          <p:nvPr/>
        </p:nvSpPr>
        <p:spPr bwMode="auto">
          <a:xfrm>
            <a:off x="2578049" y="29648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180" name="Rectangle 57"/>
          <p:cNvSpPr>
            <a:spLocks noChangeArrowheads="1"/>
          </p:cNvSpPr>
          <p:nvPr/>
        </p:nvSpPr>
        <p:spPr bwMode="auto">
          <a:xfrm>
            <a:off x="2039030" y="2964825"/>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31</a:t>
            </a:r>
          </a:p>
        </p:txBody>
      </p:sp>
      <p:sp>
        <p:nvSpPr>
          <p:cNvPr id="181" name="Rectangle 58"/>
          <p:cNvSpPr>
            <a:spLocks noChangeArrowheads="1"/>
          </p:cNvSpPr>
          <p:nvPr/>
        </p:nvSpPr>
        <p:spPr bwMode="auto">
          <a:xfrm>
            <a:off x="7537018" y="2652445"/>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200,000</a:t>
            </a:r>
          </a:p>
        </p:txBody>
      </p:sp>
      <p:sp>
        <p:nvSpPr>
          <p:cNvPr id="182" name="Rectangle 59"/>
          <p:cNvSpPr>
            <a:spLocks noChangeArrowheads="1"/>
          </p:cNvSpPr>
          <p:nvPr/>
        </p:nvSpPr>
        <p:spPr bwMode="auto">
          <a:xfrm>
            <a:off x="6566785" y="2652445"/>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183" name="Rectangle 60"/>
          <p:cNvSpPr>
            <a:spLocks noChangeArrowheads="1"/>
          </p:cNvSpPr>
          <p:nvPr/>
        </p:nvSpPr>
        <p:spPr bwMode="auto">
          <a:xfrm>
            <a:off x="5812160" y="2652445"/>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184" name="Rectangle 61"/>
          <p:cNvSpPr>
            <a:spLocks noChangeArrowheads="1"/>
          </p:cNvSpPr>
          <p:nvPr/>
        </p:nvSpPr>
        <p:spPr bwMode="auto">
          <a:xfrm>
            <a:off x="4788024" y="2652445"/>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Oxford</a:t>
            </a:r>
          </a:p>
        </p:txBody>
      </p:sp>
      <p:sp>
        <p:nvSpPr>
          <p:cNvPr id="185" name="Rectangle 62"/>
          <p:cNvSpPr>
            <a:spLocks noChangeArrowheads="1"/>
          </p:cNvSpPr>
          <p:nvPr/>
        </p:nvSpPr>
        <p:spPr bwMode="auto">
          <a:xfrm>
            <a:off x="3925595" y="2652445"/>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186" name="Rectangle 63"/>
          <p:cNvSpPr>
            <a:spLocks noChangeArrowheads="1"/>
          </p:cNvSpPr>
          <p:nvPr/>
        </p:nvSpPr>
        <p:spPr bwMode="auto">
          <a:xfrm>
            <a:off x="3332674" y="2652445"/>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AB</a:t>
            </a:r>
          </a:p>
        </p:txBody>
      </p:sp>
      <p:sp>
        <p:nvSpPr>
          <p:cNvPr id="187" name="Rectangle 64"/>
          <p:cNvSpPr>
            <a:spLocks noChangeArrowheads="1"/>
          </p:cNvSpPr>
          <p:nvPr/>
        </p:nvSpPr>
        <p:spPr bwMode="auto">
          <a:xfrm>
            <a:off x="2578049" y="2652445"/>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Sin City</a:t>
            </a:r>
          </a:p>
        </p:txBody>
      </p:sp>
      <p:sp>
        <p:nvSpPr>
          <p:cNvPr id="188" name="Rectangle 65"/>
          <p:cNvSpPr>
            <a:spLocks noChangeArrowheads="1"/>
          </p:cNvSpPr>
          <p:nvPr/>
        </p:nvSpPr>
        <p:spPr bwMode="auto">
          <a:xfrm>
            <a:off x="2039030" y="2652445"/>
            <a:ext cx="53901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31</a:t>
            </a:r>
          </a:p>
        </p:txBody>
      </p:sp>
      <p:sp>
        <p:nvSpPr>
          <p:cNvPr id="189" name="Rectangle 66"/>
          <p:cNvSpPr>
            <a:spLocks noChangeArrowheads="1"/>
          </p:cNvSpPr>
          <p:nvPr/>
        </p:nvSpPr>
        <p:spPr bwMode="auto">
          <a:xfrm>
            <a:off x="7537018" y="2338329"/>
            <a:ext cx="970233"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350,000</a:t>
            </a:r>
          </a:p>
        </p:txBody>
      </p:sp>
      <p:sp>
        <p:nvSpPr>
          <p:cNvPr id="190" name="Rectangle 67"/>
          <p:cNvSpPr>
            <a:spLocks noChangeArrowheads="1"/>
          </p:cNvSpPr>
          <p:nvPr/>
        </p:nvSpPr>
        <p:spPr bwMode="auto">
          <a:xfrm>
            <a:off x="6566785" y="2338329"/>
            <a:ext cx="970233"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Smith</a:t>
            </a:r>
          </a:p>
        </p:txBody>
      </p:sp>
      <p:sp>
        <p:nvSpPr>
          <p:cNvPr id="191" name="Rectangle 68"/>
          <p:cNvSpPr>
            <a:spLocks noChangeArrowheads="1"/>
          </p:cNvSpPr>
          <p:nvPr/>
        </p:nvSpPr>
        <p:spPr bwMode="auto">
          <a:xfrm>
            <a:off x="5812160" y="2338329"/>
            <a:ext cx="754626"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03</a:t>
            </a:r>
          </a:p>
        </p:txBody>
      </p:sp>
      <p:sp>
        <p:nvSpPr>
          <p:cNvPr id="192" name="Rectangle 69"/>
          <p:cNvSpPr>
            <a:spLocks noChangeArrowheads="1"/>
          </p:cNvSpPr>
          <p:nvPr/>
        </p:nvSpPr>
        <p:spPr bwMode="auto">
          <a:xfrm>
            <a:off x="4788024" y="2338329"/>
            <a:ext cx="1024135"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Bristol</a:t>
            </a:r>
          </a:p>
        </p:txBody>
      </p:sp>
      <p:sp>
        <p:nvSpPr>
          <p:cNvPr id="193" name="Rectangle 70"/>
          <p:cNvSpPr>
            <a:spLocks noChangeArrowheads="1"/>
          </p:cNvSpPr>
          <p:nvPr/>
        </p:nvSpPr>
        <p:spPr bwMode="auto">
          <a:xfrm>
            <a:off x="3925595" y="2338329"/>
            <a:ext cx="862429"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194" name="Rectangle 71"/>
          <p:cNvSpPr>
            <a:spLocks noChangeArrowheads="1"/>
          </p:cNvSpPr>
          <p:nvPr/>
        </p:nvSpPr>
        <p:spPr bwMode="auto">
          <a:xfrm>
            <a:off x="3332674" y="2338329"/>
            <a:ext cx="592920"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MZ</a:t>
            </a:r>
          </a:p>
        </p:txBody>
      </p:sp>
      <p:sp>
        <p:nvSpPr>
          <p:cNvPr id="195" name="Rectangle 72"/>
          <p:cNvSpPr>
            <a:spLocks noChangeArrowheads="1"/>
          </p:cNvSpPr>
          <p:nvPr/>
        </p:nvSpPr>
        <p:spPr bwMode="auto">
          <a:xfrm>
            <a:off x="2578049" y="2338329"/>
            <a:ext cx="754626"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Alfie</a:t>
            </a:r>
          </a:p>
        </p:txBody>
      </p:sp>
      <p:sp>
        <p:nvSpPr>
          <p:cNvPr id="196" name="Rectangle 73"/>
          <p:cNvSpPr>
            <a:spLocks noChangeArrowheads="1"/>
          </p:cNvSpPr>
          <p:nvPr/>
        </p:nvSpPr>
        <p:spPr bwMode="auto">
          <a:xfrm>
            <a:off x="2039030" y="2338329"/>
            <a:ext cx="539019" cy="314115"/>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23</a:t>
            </a:r>
          </a:p>
        </p:txBody>
      </p:sp>
      <p:sp>
        <p:nvSpPr>
          <p:cNvPr id="197" name="Rectangle 74"/>
          <p:cNvSpPr>
            <a:spLocks noChangeArrowheads="1"/>
          </p:cNvSpPr>
          <p:nvPr/>
        </p:nvSpPr>
        <p:spPr bwMode="auto">
          <a:xfrm>
            <a:off x="7537018" y="2026818"/>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250,000</a:t>
            </a:r>
          </a:p>
        </p:txBody>
      </p:sp>
      <p:sp>
        <p:nvSpPr>
          <p:cNvPr id="198" name="Rectangle 75"/>
          <p:cNvSpPr>
            <a:spLocks noChangeArrowheads="1"/>
          </p:cNvSpPr>
          <p:nvPr/>
        </p:nvSpPr>
        <p:spPr bwMode="auto">
          <a:xfrm>
            <a:off x="6566785" y="2026818"/>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199" name="Rectangle 76"/>
          <p:cNvSpPr>
            <a:spLocks noChangeArrowheads="1"/>
          </p:cNvSpPr>
          <p:nvPr/>
        </p:nvSpPr>
        <p:spPr bwMode="auto">
          <a:xfrm>
            <a:off x="5812160" y="2026818"/>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200" name="Rectangle 77"/>
          <p:cNvSpPr>
            <a:spLocks noChangeArrowheads="1"/>
          </p:cNvSpPr>
          <p:nvPr/>
        </p:nvSpPr>
        <p:spPr bwMode="auto">
          <a:xfrm>
            <a:off x="4788024" y="2026818"/>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Telford</a:t>
            </a:r>
          </a:p>
        </p:txBody>
      </p:sp>
      <p:sp>
        <p:nvSpPr>
          <p:cNvPr id="201" name="Rectangle 78"/>
          <p:cNvSpPr>
            <a:spLocks noChangeArrowheads="1"/>
          </p:cNvSpPr>
          <p:nvPr/>
        </p:nvSpPr>
        <p:spPr bwMode="auto">
          <a:xfrm>
            <a:off x="3925595" y="2026818"/>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Odeon</a:t>
            </a:r>
          </a:p>
        </p:txBody>
      </p:sp>
      <p:sp>
        <p:nvSpPr>
          <p:cNvPr id="202" name="Rectangle 79"/>
          <p:cNvSpPr>
            <a:spLocks noChangeArrowheads="1"/>
          </p:cNvSpPr>
          <p:nvPr/>
        </p:nvSpPr>
        <p:spPr bwMode="auto">
          <a:xfrm>
            <a:off x="3332674" y="2026818"/>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CH</a:t>
            </a:r>
          </a:p>
        </p:txBody>
      </p:sp>
      <p:sp>
        <p:nvSpPr>
          <p:cNvPr id="203" name="Rectangle 80"/>
          <p:cNvSpPr>
            <a:spLocks noChangeArrowheads="1"/>
          </p:cNvSpPr>
          <p:nvPr/>
        </p:nvSpPr>
        <p:spPr bwMode="auto">
          <a:xfrm>
            <a:off x="2578049" y="2026818"/>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Alfie</a:t>
            </a:r>
          </a:p>
        </p:txBody>
      </p:sp>
      <p:sp>
        <p:nvSpPr>
          <p:cNvPr id="204" name="Rectangle 81"/>
          <p:cNvSpPr>
            <a:spLocks noChangeArrowheads="1"/>
          </p:cNvSpPr>
          <p:nvPr/>
        </p:nvSpPr>
        <p:spPr bwMode="auto">
          <a:xfrm>
            <a:off x="2039030" y="2026818"/>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effectLst/>
                <a:uLnTx/>
                <a:uFillTx/>
              </a:rPr>
              <a:t>23</a:t>
            </a:r>
          </a:p>
        </p:txBody>
      </p:sp>
      <p:sp>
        <p:nvSpPr>
          <p:cNvPr id="205" name="Rectangle 82"/>
          <p:cNvSpPr>
            <a:spLocks noChangeArrowheads="1"/>
          </p:cNvSpPr>
          <p:nvPr/>
        </p:nvSpPr>
        <p:spPr bwMode="auto">
          <a:xfrm>
            <a:off x="7537018" y="1714437"/>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200,000</a:t>
            </a:r>
          </a:p>
        </p:txBody>
      </p:sp>
      <p:sp>
        <p:nvSpPr>
          <p:cNvPr id="206" name="Rectangle 83"/>
          <p:cNvSpPr>
            <a:spLocks noChangeArrowheads="1"/>
          </p:cNvSpPr>
          <p:nvPr/>
        </p:nvSpPr>
        <p:spPr bwMode="auto">
          <a:xfrm>
            <a:off x="6566785" y="1714437"/>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Jones</a:t>
            </a:r>
          </a:p>
        </p:txBody>
      </p:sp>
      <p:sp>
        <p:nvSpPr>
          <p:cNvPr id="207" name="Rectangle 84"/>
          <p:cNvSpPr>
            <a:spLocks noChangeArrowheads="1"/>
          </p:cNvSpPr>
          <p:nvPr/>
        </p:nvSpPr>
        <p:spPr bwMode="auto">
          <a:xfrm>
            <a:off x="5812160" y="1714437"/>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01</a:t>
            </a:r>
          </a:p>
        </p:txBody>
      </p:sp>
      <p:sp>
        <p:nvSpPr>
          <p:cNvPr id="208" name="Rectangle 85"/>
          <p:cNvSpPr>
            <a:spLocks noChangeArrowheads="1"/>
          </p:cNvSpPr>
          <p:nvPr/>
        </p:nvSpPr>
        <p:spPr bwMode="auto">
          <a:xfrm>
            <a:off x="4788024" y="1714437"/>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Oxford</a:t>
            </a:r>
          </a:p>
        </p:txBody>
      </p:sp>
      <p:sp>
        <p:nvSpPr>
          <p:cNvPr id="209" name="Rectangle 86"/>
          <p:cNvSpPr>
            <a:spLocks noChangeArrowheads="1"/>
          </p:cNvSpPr>
          <p:nvPr/>
        </p:nvSpPr>
        <p:spPr bwMode="auto">
          <a:xfrm>
            <a:off x="3925595" y="1714437"/>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Roxy</a:t>
            </a:r>
          </a:p>
        </p:txBody>
      </p:sp>
      <p:sp>
        <p:nvSpPr>
          <p:cNvPr id="210" name="Rectangle 87"/>
          <p:cNvSpPr>
            <a:spLocks noChangeArrowheads="1"/>
          </p:cNvSpPr>
          <p:nvPr/>
        </p:nvSpPr>
        <p:spPr bwMode="auto">
          <a:xfrm>
            <a:off x="3332674" y="1714437"/>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AB</a:t>
            </a:r>
          </a:p>
        </p:txBody>
      </p:sp>
      <p:sp>
        <p:nvSpPr>
          <p:cNvPr id="211" name="Rectangle 88"/>
          <p:cNvSpPr>
            <a:spLocks noChangeArrowheads="1"/>
          </p:cNvSpPr>
          <p:nvPr/>
        </p:nvSpPr>
        <p:spPr bwMode="auto">
          <a:xfrm>
            <a:off x="2578049" y="1714437"/>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Alfie</a:t>
            </a:r>
          </a:p>
        </p:txBody>
      </p:sp>
      <p:sp>
        <p:nvSpPr>
          <p:cNvPr id="212" name="Rectangle 89"/>
          <p:cNvSpPr>
            <a:spLocks noChangeArrowheads="1"/>
          </p:cNvSpPr>
          <p:nvPr/>
        </p:nvSpPr>
        <p:spPr bwMode="auto">
          <a:xfrm>
            <a:off x="2039030" y="1714437"/>
            <a:ext cx="53901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0" i="0" u="none" strike="noStrike" kern="0" cap="none" spc="0" normalizeH="0" baseline="0" noProof="0">
                <a:ln>
                  <a:noFill/>
                </a:ln>
                <a:effectLst/>
                <a:uLnTx/>
                <a:uFillTx/>
              </a:rPr>
              <a:t>23</a:t>
            </a:r>
          </a:p>
        </p:txBody>
      </p:sp>
      <p:sp>
        <p:nvSpPr>
          <p:cNvPr id="213" name="Rectangle 90"/>
          <p:cNvSpPr>
            <a:spLocks noChangeArrowheads="1"/>
          </p:cNvSpPr>
          <p:nvPr/>
        </p:nvSpPr>
        <p:spPr bwMode="auto">
          <a:xfrm>
            <a:off x="7537018" y="14029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dirty="0">
                <a:ln>
                  <a:noFill/>
                </a:ln>
                <a:effectLst/>
                <a:uLnTx/>
                <a:uFillTx/>
              </a:rPr>
              <a:t>Takings</a:t>
            </a:r>
          </a:p>
        </p:txBody>
      </p:sp>
      <p:sp>
        <p:nvSpPr>
          <p:cNvPr id="214" name="Rectangle 91"/>
          <p:cNvSpPr>
            <a:spLocks noChangeArrowheads="1"/>
          </p:cNvSpPr>
          <p:nvPr/>
        </p:nvSpPr>
        <p:spPr bwMode="auto">
          <a:xfrm>
            <a:off x="6566785" y="1402925"/>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Mname</a:t>
            </a:r>
          </a:p>
        </p:txBody>
      </p:sp>
      <p:sp>
        <p:nvSpPr>
          <p:cNvPr id="215" name="Rectangle 92"/>
          <p:cNvSpPr>
            <a:spLocks noChangeArrowheads="1"/>
          </p:cNvSpPr>
          <p:nvPr/>
        </p:nvSpPr>
        <p:spPr bwMode="auto">
          <a:xfrm>
            <a:off x="5812160" y="14029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Mgno</a:t>
            </a:r>
          </a:p>
        </p:txBody>
      </p:sp>
      <p:sp>
        <p:nvSpPr>
          <p:cNvPr id="216" name="Rectangle 93"/>
          <p:cNvSpPr>
            <a:spLocks noChangeArrowheads="1"/>
          </p:cNvSpPr>
          <p:nvPr/>
        </p:nvSpPr>
        <p:spPr bwMode="auto">
          <a:xfrm>
            <a:off x="4788024" y="1402925"/>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Location</a:t>
            </a:r>
          </a:p>
        </p:txBody>
      </p:sp>
      <p:sp>
        <p:nvSpPr>
          <p:cNvPr id="217" name="Rectangle 94"/>
          <p:cNvSpPr>
            <a:spLocks noChangeArrowheads="1"/>
          </p:cNvSpPr>
          <p:nvPr/>
        </p:nvSpPr>
        <p:spPr bwMode="auto">
          <a:xfrm>
            <a:off x="3925595" y="1402925"/>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Cname</a:t>
            </a:r>
          </a:p>
        </p:txBody>
      </p:sp>
      <p:sp>
        <p:nvSpPr>
          <p:cNvPr id="218" name="Rectangle 95"/>
          <p:cNvSpPr>
            <a:spLocks noChangeArrowheads="1"/>
          </p:cNvSpPr>
          <p:nvPr/>
        </p:nvSpPr>
        <p:spPr bwMode="auto">
          <a:xfrm>
            <a:off x="3332674" y="1402925"/>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Cno</a:t>
            </a:r>
          </a:p>
        </p:txBody>
      </p:sp>
      <p:sp>
        <p:nvSpPr>
          <p:cNvPr id="219" name="Rectangle 96"/>
          <p:cNvSpPr>
            <a:spLocks noChangeArrowheads="1"/>
          </p:cNvSpPr>
          <p:nvPr/>
        </p:nvSpPr>
        <p:spPr bwMode="auto">
          <a:xfrm>
            <a:off x="2578049" y="1402925"/>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a:ln>
                  <a:noFill/>
                </a:ln>
                <a:effectLst/>
                <a:uLnTx/>
                <a:uFillTx/>
              </a:rPr>
              <a:t>Name</a:t>
            </a:r>
          </a:p>
        </p:txBody>
      </p:sp>
      <p:sp>
        <p:nvSpPr>
          <p:cNvPr id="220" name="Rectangle 97"/>
          <p:cNvSpPr>
            <a:spLocks noChangeArrowheads="1"/>
          </p:cNvSpPr>
          <p:nvPr/>
        </p:nvSpPr>
        <p:spPr bwMode="auto">
          <a:xfrm>
            <a:off x="2039030" y="1402925"/>
            <a:ext cx="53901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100" b="1" i="0" u="none" strike="noStrike" kern="0" cap="none" spc="0" normalizeH="0" baseline="0" noProof="0" dirty="0" err="1">
                <a:ln>
                  <a:noFill/>
                </a:ln>
                <a:effectLst/>
                <a:uLnTx/>
                <a:uFillTx/>
              </a:rPr>
              <a:t>Fno</a:t>
            </a:r>
            <a:endParaRPr kumimoji="0" lang="en-GB" sz="1100" b="1" i="0" u="none" strike="noStrike" kern="0" cap="none" spc="0" normalizeH="0" baseline="0" noProof="0" dirty="0">
              <a:ln>
                <a:noFill/>
              </a:ln>
              <a:effectLst/>
              <a:uLnTx/>
              <a:uFillTx/>
            </a:endParaRPr>
          </a:p>
        </p:txBody>
      </p:sp>
      <p:sp>
        <p:nvSpPr>
          <p:cNvPr id="221" name="Line 98"/>
          <p:cNvSpPr>
            <a:spLocks noChangeShapeType="1"/>
          </p:cNvSpPr>
          <p:nvPr/>
        </p:nvSpPr>
        <p:spPr bwMode="auto">
          <a:xfrm>
            <a:off x="2039030" y="1402925"/>
            <a:ext cx="6468221" cy="868"/>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effectLst/>
              <a:uLnTx/>
              <a:uFillTx/>
            </a:endParaRPr>
          </a:p>
        </p:txBody>
      </p:sp>
      <p:sp>
        <p:nvSpPr>
          <p:cNvPr id="222" name="Line 99"/>
          <p:cNvSpPr>
            <a:spLocks noChangeShapeType="1"/>
          </p:cNvSpPr>
          <p:nvPr/>
        </p:nvSpPr>
        <p:spPr bwMode="auto">
          <a:xfrm>
            <a:off x="2039030" y="1714437"/>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23" name="Line 100"/>
          <p:cNvSpPr>
            <a:spLocks noChangeShapeType="1"/>
          </p:cNvSpPr>
          <p:nvPr/>
        </p:nvSpPr>
        <p:spPr bwMode="auto">
          <a:xfrm>
            <a:off x="2039030" y="2026818"/>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24" name="Line 101"/>
          <p:cNvSpPr>
            <a:spLocks noChangeShapeType="1"/>
          </p:cNvSpPr>
          <p:nvPr/>
        </p:nvSpPr>
        <p:spPr bwMode="auto">
          <a:xfrm>
            <a:off x="2039030" y="2338329"/>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25" name="Line 102"/>
          <p:cNvSpPr>
            <a:spLocks noChangeShapeType="1"/>
          </p:cNvSpPr>
          <p:nvPr/>
        </p:nvSpPr>
        <p:spPr bwMode="auto">
          <a:xfrm>
            <a:off x="2039030" y="2652445"/>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26" name="Line 103"/>
          <p:cNvSpPr>
            <a:spLocks noChangeShapeType="1"/>
          </p:cNvSpPr>
          <p:nvPr/>
        </p:nvSpPr>
        <p:spPr bwMode="auto">
          <a:xfrm>
            <a:off x="2039030" y="2964825"/>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27" name="Line 104"/>
          <p:cNvSpPr>
            <a:spLocks noChangeShapeType="1"/>
          </p:cNvSpPr>
          <p:nvPr/>
        </p:nvSpPr>
        <p:spPr bwMode="auto">
          <a:xfrm>
            <a:off x="2039030" y="3276337"/>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28" name="Line 105"/>
          <p:cNvSpPr>
            <a:spLocks noChangeShapeType="1"/>
          </p:cNvSpPr>
          <p:nvPr/>
        </p:nvSpPr>
        <p:spPr bwMode="auto">
          <a:xfrm>
            <a:off x="2039030" y="3587850"/>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29" name="Line 106"/>
          <p:cNvSpPr>
            <a:spLocks noChangeShapeType="1"/>
          </p:cNvSpPr>
          <p:nvPr/>
        </p:nvSpPr>
        <p:spPr bwMode="auto">
          <a:xfrm>
            <a:off x="2039030" y="3900230"/>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30" name="Line 107"/>
          <p:cNvSpPr>
            <a:spLocks noChangeShapeType="1"/>
          </p:cNvSpPr>
          <p:nvPr/>
        </p:nvSpPr>
        <p:spPr bwMode="auto">
          <a:xfrm>
            <a:off x="2039030" y="4282896"/>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33" name="Line 110"/>
          <p:cNvSpPr>
            <a:spLocks noChangeShapeType="1"/>
          </p:cNvSpPr>
          <p:nvPr/>
        </p:nvSpPr>
        <p:spPr bwMode="auto">
          <a:xfrm>
            <a:off x="2039030" y="4715293"/>
            <a:ext cx="6480720" cy="0"/>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34" name="Line 111"/>
          <p:cNvSpPr>
            <a:spLocks noChangeShapeType="1"/>
          </p:cNvSpPr>
          <p:nvPr/>
        </p:nvSpPr>
        <p:spPr bwMode="auto">
          <a:xfrm>
            <a:off x="2039030" y="1402924"/>
            <a:ext cx="0" cy="3312367"/>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effectLst/>
              <a:uLnTx/>
              <a:uFillTx/>
            </a:endParaRPr>
          </a:p>
        </p:txBody>
      </p:sp>
      <p:sp>
        <p:nvSpPr>
          <p:cNvPr id="235" name="Line 112"/>
          <p:cNvSpPr>
            <a:spLocks noChangeShapeType="1"/>
          </p:cNvSpPr>
          <p:nvPr/>
        </p:nvSpPr>
        <p:spPr bwMode="auto">
          <a:xfrm>
            <a:off x="2578049" y="1402925"/>
            <a:ext cx="6726"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36" name="Line 113"/>
          <p:cNvSpPr>
            <a:spLocks noChangeShapeType="1"/>
          </p:cNvSpPr>
          <p:nvPr/>
        </p:nvSpPr>
        <p:spPr bwMode="auto">
          <a:xfrm>
            <a:off x="3332674" y="1402925"/>
            <a:ext cx="250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37" name="Line 114"/>
          <p:cNvSpPr>
            <a:spLocks noChangeShapeType="1"/>
          </p:cNvSpPr>
          <p:nvPr/>
        </p:nvSpPr>
        <p:spPr bwMode="auto">
          <a:xfrm>
            <a:off x="3925595" y="1402925"/>
            <a:ext cx="23542"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38" name="Line 115"/>
          <p:cNvSpPr>
            <a:spLocks noChangeShapeType="1"/>
          </p:cNvSpPr>
          <p:nvPr/>
        </p:nvSpPr>
        <p:spPr bwMode="auto">
          <a:xfrm flipH="1">
            <a:off x="4767755" y="1402925"/>
            <a:ext cx="2027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39" name="Line 116"/>
          <p:cNvSpPr>
            <a:spLocks noChangeShapeType="1"/>
          </p:cNvSpPr>
          <p:nvPr/>
        </p:nvSpPr>
        <p:spPr bwMode="auto">
          <a:xfrm>
            <a:off x="5812161" y="1402925"/>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40" name="Line 117"/>
          <p:cNvSpPr>
            <a:spLocks noChangeShapeType="1"/>
          </p:cNvSpPr>
          <p:nvPr/>
        </p:nvSpPr>
        <p:spPr bwMode="auto">
          <a:xfrm>
            <a:off x="6609644" y="1402925"/>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effectLst/>
              <a:uLnTx/>
              <a:uFillTx/>
            </a:endParaRPr>
          </a:p>
        </p:txBody>
      </p:sp>
      <p:sp>
        <p:nvSpPr>
          <p:cNvPr id="241" name="Line 118"/>
          <p:cNvSpPr>
            <a:spLocks noChangeShapeType="1"/>
          </p:cNvSpPr>
          <p:nvPr/>
        </p:nvSpPr>
        <p:spPr bwMode="auto">
          <a:xfrm>
            <a:off x="7537019" y="1402925"/>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242" name="Line 119"/>
          <p:cNvSpPr>
            <a:spLocks noChangeShapeType="1"/>
          </p:cNvSpPr>
          <p:nvPr/>
        </p:nvSpPr>
        <p:spPr bwMode="auto">
          <a:xfrm>
            <a:off x="8507251" y="1402925"/>
            <a:ext cx="12499" cy="3312367"/>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effectLst/>
              <a:uLnTx/>
              <a:uFillTx/>
            </a:endParaRPr>
          </a:p>
        </p:txBody>
      </p:sp>
      <p:sp>
        <p:nvSpPr>
          <p:cNvPr id="5" name="Rectangle 4"/>
          <p:cNvSpPr/>
          <p:nvPr/>
        </p:nvSpPr>
        <p:spPr>
          <a:xfrm>
            <a:off x="7425633" y="5932962"/>
            <a:ext cx="1193001" cy="36793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Rectangle 113"/>
          <p:cNvSpPr/>
          <p:nvPr/>
        </p:nvSpPr>
        <p:spPr>
          <a:xfrm>
            <a:off x="7583646" y="1403793"/>
            <a:ext cx="720080" cy="33115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Footer Placeholder 3">
            <a:extLst>
              <a:ext uri="{FF2B5EF4-FFF2-40B4-BE49-F238E27FC236}">
                <a16:creationId xmlns:a16="http://schemas.microsoft.com/office/drawing/2014/main" id="{22C30BB0-6234-4136-BE60-30E0DF8D86D6}"/>
              </a:ext>
            </a:extLst>
          </p:cNvPr>
          <p:cNvSpPr>
            <a:spLocks noGrp="1"/>
          </p:cNvSpPr>
          <p:nvPr>
            <p:ph type="ftr" sz="quarter" idx="11"/>
          </p:nvPr>
        </p:nvSpPr>
        <p:spPr>
          <a:xfrm>
            <a:off x="596370" y="6470569"/>
            <a:ext cx="2736304" cy="365125"/>
          </a:xfrm>
        </p:spPr>
        <p:txBody>
          <a:bodyPr/>
          <a:lstStyle/>
          <a:p>
            <a:pPr algn="l"/>
            <a:r>
              <a:rPr lang="en-US"/>
              <a:t>Database Design - Normalisation</a:t>
            </a:r>
            <a:endParaRPr lang="en-US" dirty="0"/>
          </a:p>
        </p:txBody>
      </p:sp>
    </p:spTree>
    <p:extLst>
      <p:ext uri="{BB962C8B-B14F-4D97-AF65-F5344CB8AC3E}">
        <p14:creationId xmlns:p14="http://schemas.microsoft.com/office/powerpoint/2010/main" val="772454665"/>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14"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F08D50-BB4E-4D7A-899E-DC7822E03965}"/>
              </a:ext>
            </a:extLst>
          </p:cNvPr>
          <p:cNvSpPr>
            <a:spLocks noGrp="1"/>
          </p:cNvSpPr>
          <p:nvPr>
            <p:ph type="title"/>
          </p:nvPr>
        </p:nvSpPr>
        <p:spPr/>
        <p:txBody>
          <a:bodyPr/>
          <a:lstStyle/>
          <a:p>
            <a:r>
              <a:rPr lang="en-GB" dirty="0">
                <a:solidFill>
                  <a:srgbClr val="FF0000"/>
                </a:solidFill>
              </a:rPr>
              <a:t>Keys from the last lecture</a:t>
            </a:r>
          </a:p>
        </p:txBody>
      </p:sp>
      <p:sp>
        <p:nvSpPr>
          <p:cNvPr id="4" name="Footer Placeholder 3">
            <a:extLst>
              <a:ext uri="{FF2B5EF4-FFF2-40B4-BE49-F238E27FC236}">
                <a16:creationId xmlns:a16="http://schemas.microsoft.com/office/drawing/2014/main" id="{9D6B49DB-7F90-4D1C-945D-A5B7B57018CA}"/>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3" name="Content Placeholder 2">
            <a:extLst>
              <a:ext uri="{FF2B5EF4-FFF2-40B4-BE49-F238E27FC236}">
                <a16:creationId xmlns:a16="http://schemas.microsoft.com/office/drawing/2014/main" id="{FDDC5219-814E-4250-B6D6-2FA8FA4D6194}"/>
              </a:ext>
            </a:extLst>
          </p:cNvPr>
          <p:cNvPicPr>
            <a:picLocks noGrp="1" noChangeAspect="1"/>
          </p:cNvPicPr>
          <p:nvPr>
            <p:ph idx="1"/>
          </p:nvPr>
        </p:nvPicPr>
        <p:blipFill>
          <a:blip r:embed="rId2"/>
          <a:stretch>
            <a:fillRect/>
          </a:stretch>
        </p:blipFill>
        <p:spPr>
          <a:xfrm>
            <a:off x="1403648" y="1257811"/>
            <a:ext cx="6735345" cy="5051509"/>
          </a:xfrm>
          <a:prstGeom prst="rect">
            <a:avLst/>
          </a:prstGeom>
        </p:spPr>
      </p:pic>
    </p:spTree>
    <p:extLst>
      <p:ext uri="{BB962C8B-B14F-4D97-AF65-F5344CB8AC3E}">
        <p14:creationId xmlns:p14="http://schemas.microsoft.com/office/powerpoint/2010/main" val="936816425"/>
      </p:ext>
    </p:extLst>
  </p:cSld>
  <p:clrMapOvr>
    <a:masterClrMapping/>
  </p:clrMapOvr>
  <p:transition spd="slow">
    <p:zoom dir="in"/>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A310-7906-4776-B238-D456027A6868}"/>
              </a:ext>
            </a:extLst>
          </p:cNvPr>
          <p:cNvSpPr>
            <a:spLocks noGrp="1"/>
          </p:cNvSpPr>
          <p:nvPr>
            <p:ph type="title"/>
          </p:nvPr>
        </p:nvSpPr>
        <p:spPr>
          <a:xfrm>
            <a:off x="1960240" y="338664"/>
            <a:ext cx="7010400" cy="685800"/>
          </a:xfrm>
        </p:spPr>
        <p:txBody>
          <a:bodyPr/>
          <a:lstStyle/>
          <a:p>
            <a:r>
              <a:rPr lang="en-GB" dirty="0"/>
              <a:t>Types of Functional dependency</a:t>
            </a:r>
          </a:p>
        </p:txBody>
      </p:sp>
      <p:sp>
        <p:nvSpPr>
          <p:cNvPr id="3" name="Content Placeholder 2">
            <a:extLst>
              <a:ext uri="{FF2B5EF4-FFF2-40B4-BE49-F238E27FC236}">
                <a16:creationId xmlns:a16="http://schemas.microsoft.com/office/drawing/2014/main" id="{F6E2B497-E1C9-4EB1-B1C6-C9B2CC30036E}"/>
              </a:ext>
            </a:extLst>
          </p:cNvPr>
          <p:cNvSpPr>
            <a:spLocks noGrp="1"/>
          </p:cNvSpPr>
          <p:nvPr>
            <p:ph idx="1"/>
          </p:nvPr>
        </p:nvSpPr>
        <p:spPr>
          <a:xfrm>
            <a:off x="323528" y="1326168"/>
            <a:ext cx="8647112" cy="1631216"/>
          </a:xfrm>
        </p:spPr>
        <p:txBody>
          <a:bodyPr/>
          <a:lstStyle/>
          <a:p>
            <a:pPr marL="0" indent="0" algn="just">
              <a:buNone/>
            </a:pPr>
            <a:r>
              <a:rPr lang="en-GB" b="1" i="0" dirty="0">
                <a:solidFill>
                  <a:srgbClr val="000000"/>
                </a:solidFill>
                <a:effectLst/>
                <a:latin typeface="Arial" panose="020B0604020202020204" pitchFamily="34" charset="0"/>
              </a:rPr>
              <a:t>Functional Dependency has three forms:</a:t>
            </a:r>
          </a:p>
          <a:p>
            <a:pPr lvl="1">
              <a:buFont typeface="Arial" panose="020B0604020202020204" pitchFamily="34" charset="0"/>
              <a:buChar char="•"/>
            </a:pPr>
            <a:r>
              <a:rPr lang="en-GB" b="0" i="0" dirty="0">
                <a:solidFill>
                  <a:srgbClr val="000000"/>
                </a:solidFill>
                <a:effectLst/>
                <a:latin typeface="Arial" panose="020B0604020202020204" pitchFamily="34" charset="0"/>
              </a:rPr>
              <a:t>Trivial Functional Dependency</a:t>
            </a:r>
          </a:p>
          <a:p>
            <a:pPr lvl="1">
              <a:buFont typeface="Arial" panose="020B0604020202020204" pitchFamily="34" charset="0"/>
              <a:buChar char="•"/>
            </a:pPr>
            <a:r>
              <a:rPr lang="en-GB" b="0" i="0" dirty="0">
                <a:solidFill>
                  <a:srgbClr val="000000"/>
                </a:solidFill>
                <a:effectLst/>
                <a:latin typeface="Arial" panose="020B0604020202020204" pitchFamily="34" charset="0"/>
              </a:rPr>
              <a:t>Non-Trivial Functional Dependency</a:t>
            </a:r>
          </a:p>
          <a:p>
            <a:pPr lvl="1">
              <a:buFont typeface="Arial" panose="020B0604020202020204" pitchFamily="34" charset="0"/>
              <a:buChar char="•"/>
            </a:pPr>
            <a:r>
              <a:rPr lang="en-GB" b="0" i="0" dirty="0">
                <a:solidFill>
                  <a:srgbClr val="000000"/>
                </a:solidFill>
                <a:effectLst/>
                <a:latin typeface="Arial" panose="020B0604020202020204" pitchFamily="34" charset="0"/>
              </a:rPr>
              <a:t>Completely Non-Trivial Functional Dependency</a:t>
            </a:r>
          </a:p>
          <a:p>
            <a:pPr marL="0" indent="0">
              <a:buNone/>
            </a:pPr>
            <a:br>
              <a:rPr lang="en-GB" dirty="0"/>
            </a:br>
            <a:endParaRPr lang="en-GB" dirty="0"/>
          </a:p>
          <a:p>
            <a:pPr marL="0" indent="0">
              <a:buNone/>
            </a:pPr>
            <a:endParaRPr lang="en-GB" b="0" i="0" dirty="0">
              <a:solidFill>
                <a:srgbClr val="000000"/>
              </a:solidFill>
              <a:effectLst/>
              <a:latin typeface="Arial" panose="020B0604020202020204" pitchFamily="34" charset="0"/>
            </a:endParaRPr>
          </a:p>
          <a:p>
            <a:endParaRPr lang="en-GB" dirty="0"/>
          </a:p>
        </p:txBody>
      </p:sp>
      <p:sp>
        <p:nvSpPr>
          <p:cNvPr id="4" name="Footer Placeholder 3">
            <a:extLst>
              <a:ext uri="{FF2B5EF4-FFF2-40B4-BE49-F238E27FC236}">
                <a16:creationId xmlns:a16="http://schemas.microsoft.com/office/drawing/2014/main" id="{D4C76785-73B1-4610-A534-04EAF73847E0}"/>
              </a:ext>
            </a:extLst>
          </p:cNvPr>
          <p:cNvSpPr>
            <a:spLocks noGrp="1"/>
          </p:cNvSpPr>
          <p:nvPr>
            <p:ph type="ftr" sz="quarter" idx="11"/>
          </p:nvPr>
        </p:nvSpPr>
        <p:spPr/>
        <p:txBody>
          <a:bodyPr/>
          <a:lstStyle/>
          <a:p>
            <a:pPr algn="l"/>
            <a:r>
              <a:rPr lang="en-US"/>
              <a:t>Database Design - Normalisation</a:t>
            </a:r>
            <a:endParaRPr lang="en-US" dirty="0"/>
          </a:p>
        </p:txBody>
      </p:sp>
      <p:graphicFrame>
        <p:nvGraphicFramePr>
          <p:cNvPr id="5" name="Table 4">
            <a:extLst>
              <a:ext uri="{FF2B5EF4-FFF2-40B4-BE49-F238E27FC236}">
                <a16:creationId xmlns:a16="http://schemas.microsoft.com/office/drawing/2014/main" id="{EDD498D9-3A04-464B-BFC1-D6D83DAC924A}"/>
              </a:ext>
            </a:extLst>
          </p:cNvPr>
          <p:cNvGraphicFramePr>
            <a:graphicFrameLocks noGrp="1"/>
          </p:cNvGraphicFramePr>
          <p:nvPr/>
        </p:nvGraphicFramePr>
        <p:xfrm>
          <a:off x="552491" y="5712532"/>
          <a:ext cx="5112568" cy="518160"/>
        </p:xfrm>
        <a:graphic>
          <a:graphicData uri="http://schemas.openxmlformats.org/drawingml/2006/table">
            <a:tbl>
              <a:tblPr/>
              <a:tblGrid>
                <a:gridCol w="5112568">
                  <a:extLst>
                    <a:ext uri="{9D8B030D-6E8A-4147-A177-3AD203B41FA5}">
                      <a16:colId xmlns:a16="http://schemas.microsoft.com/office/drawing/2014/main" val="2635680551"/>
                    </a:ext>
                  </a:extLst>
                </a:gridCol>
              </a:tblGrid>
              <a:tr h="0">
                <a:tc>
                  <a:txBody>
                    <a:bodyPr/>
                    <a:lstStyle/>
                    <a:p>
                      <a:pPr fontAlgn="t"/>
                      <a:r>
                        <a:rPr lang="en-GB" sz="2400" b="1" dirty="0">
                          <a:effectLst/>
                        </a:rPr>
                        <a:t>{ </a:t>
                      </a:r>
                      <a:r>
                        <a:rPr lang="en-GB" sz="2400" b="1" dirty="0" err="1">
                          <a:effectLst/>
                        </a:rPr>
                        <a:t>DeptId</a:t>
                      </a:r>
                      <a:r>
                        <a:rPr lang="en-GB" sz="2400" b="1" dirty="0">
                          <a:effectLst/>
                        </a:rPr>
                        <a:t>,  </a:t>
                      </a:r>
                      <a:r>
                        <a:rPr lang="en-GB" sz="2400" b="1" dirty="0" err="1">
                          <a:effectLst/>
                        </a:rPr>
                        <a:t>DeptName</a:t>
                      </a:r>
                      <a:r>
                        <a:rPr lang="en-GB" sz="2400" b="1" dirty="0">
                          <a:effectLst/>
                        </a:rPr>
                        <a:t> } -&gt; </a:t>
                      </a:r>
                      <a:r>
                        <a:rPr lang="en-GB" sz="2400" b="1" dirty="0" err="1">
                          <a:effectLst/>
                        </a:rPr>
                        <a:t>DeptId</a:t>
                      </a:r>
                      <a:endParaRPr lang="en-GB" sz="24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82701783"/>
                  </a:ext>
                </a:extLst>
              </a:tr>
            </a:tbl>
          </a:graphicData>
        </a:graphic>
      </p:graphicFrame>
      <p:sp>
        <p:nvSpPr>
          <p:cNvPr id="6" name="Rectangle 1">
            <a:extLst>
              <a:ext uri="{FF2B5EF4-FFF2-40B4-BE49-F238E27FC236}">
                <a16:creationId xmlns:a16="http://schemas.microsoft.com/office/drawing/2014/main" id="{C5C96EAC-D42F-4F53-A3EA-96ECD450C122}"/>
              </a:ext>
            </a:extLst>
          </p:cNvPr>
          <p:cNvSpPr>
            <a:spLocks noChangeArrowheads="1"/>
          </p:cNvSpPr>
          <p:nvPr/>
        </p:nvSpPr>
        <p:spPr bwMode="auto">
          <a:xfrm>
            <a:off x="533400" y="4074696"/>
            <a:ext cx="76390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Example</a:t>
            </a:r>
            <a:endParaRPr kumimoji="0" lang="en-US" altLang="en-US" sz="1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We are considering the same </a:t>
            </a: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&lt;Department&gt;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table with two attributes to understand the concept of trivial dependency.</a:t>
            </a:r>
            <a:endParaRPr kumimoji="0" lang="en-US" altLang="en-US" sz="1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following is a trivial functional dependency since </a:t>
            </a:r>
            <a:r>
              <a:rPr kumimoji="0" lang="en-US" altLang="en-US" sz="20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DeptId</a:t>
            </a: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is a subset of </a:t>
            </a:r>
            <a:r>
              <a:rPr kumimoji="0" lang="en-US" altLang="en-US" sz="20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DeptId</a:t>
            </a: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and </a:t>
            </a:r>
            <a:r>
              <a:rPr kumimoji="0" lang="en-US" altLang="en-US" sz="20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DeptName</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60101A75-BC46-4E0C-9C81-28E7E6923090}"/>
              </a:ext>
            </a:extLst>
          </p:cNvPr>
          <p:cNvSpPr txBox="1"/>
          <p:nvPr/>
        </p:nvSpPr>
        <p:spPr>
          <a:xfrm>
            <a:off x="482341" y="3086567"/>
            <a:ext cx="6478599" cy="769441"/>
          </a:xfrm>
          <a:prstGeom prst="rect">
            <a:avLst/>
          </a:prstGeom>
          <a:noFill/>
        </p:spPr>
        <p:txBody>
          <a:bodyPr wrap="square">
            <a:spAutoFit/>
          </a:bodyPr>
          <a:lstStyle/>
          <a:p>
            <a:pPr marL="342900" indent="-342900">
              <a:buFont typeface="Arial" panose="020B0604020202020204" pitchFamily="34" charset="0"/>
              <a:buChar char="•"/>
            </a:pPr>
            <a:r>
              <a:rPr lang="en-GB" dirty="0"/>
              <a:t>Trivial Functional Dependency</a:t>
            </a:r>
          </a:p>
          <a:p>
            <a:r>
              <a:rPr lang="en-GB" b="0" dirty="0"/>
              <a:t>	It occurs when B is a subset of A in A -&gt; B</a:t>
            </a:r>
          </a:p>
        </p:txBody>
      </p:sp>
    </p:spTree>
    <p:extLst>
      <p:ext uri="{BB962C8B-B14F-4D97-AF65-F5344CB8AC3E}">
        <p14:creationId xmlns:p14="http://schemas.microsoft.com/office/powerpoint/2010/main" val="3608069988"/>
      </p:ext>
    </p:extLst>
  </p:cSld>
  <p:clrMapOvr>
    <a:masterClrMapping/>
  </p:clrMapOvr>
  <p:transition spd="slow">
    <p:zoom dir="in"/>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0C70BB7-72F6-4C96-9B2C-52F764778119}"/>
              </a:ext>
            </a:extLst>
          </p:cNvPr>
          <p:cNvSpPr>
            <a:spLocks noGrp="1"/>
          </p:cNvSpPr>
          <p:nvPr>
            <p:ph type="ftr" sz="quarter" idx="11"/>
          </p:nvPr>
        </p:nvSpPr>
        <p:spPr/>
        <p:txBody>
          <a:bodyPr/>
          <a:lstStyle/>
          <a:p>
            <a:pPr algn="l"/>
            <a:r>
              <a:rPr lang="en-US"/>
              <a:t>Database Design - Normalisation</a:t>
            </a:r>
            <a:endParaRPr lang="en-US" dirty="0"/>
          </a:p>
        </p:txBody>
      </p:sp>
      <p:graphicFrame>
        <p:nvGraphicFramePr>
          <p:cNvPr id="7" name="Table 6">
            <a:extLst>
              <a:ext uri="{FF2B5EF4-FFF2-40B4-BE49-F238E27FC236}">
                <a16:creationId xmlns:a16="http://schemas.microsoft.com/office/drawing/2014/main" id="{D2FFCA85-C1FF-4CBA-87FB-E6B5BF845FFC}"/>
              </a:ext>
            </a:extLst>
          </p:cNvPr>
          <p:cNvGraphicFramePr>
            <a:graphicFrameLocks noGrp="1"/>
          </p:cNvGraphicFramePr>
          <p:nvPr/>
        </p:nvGraphicFramePr>
        <p:xfrm>
          <a:off x="3851920" y="2125900"/>
          <a:ext cx="1224136" cy="579120"/>
        </p:xfrm>
        <a:graphic>
          <a:graphicData uri="http://schemas.openxmlformats.org/drawingml/2006/table">
            <a:tbl>
              <a:tblPr/>
              <a:tblGrid>
                <a:gridCol w="1224136">
                  <a:extLst>
                    <a:ext uri="{9D8B030D-6E8A-4147-A177-3AD203B41FA5}">
                      <a16:colId xmlns:a16="http://schemas.microsoft.com/office/drawing/2014/main" val="812102061"/>
                    </a:ext>
                  </a:extLst>
                </a:gridCol>
              </a:tblGrid>
              <a:tr h="0">
                <a:tc>
                  <a:txBody>
                    <a:bodyPr/>
                    <a:lstStyle/>
                    <a:p>
                      <a:pPr fontAlgn="t"/>
                      <a:r>
                        <a:rPr lang="en-GB" sz="2800" b="1" dirty="0">
                          <a:effectLst/>
                        </a:rPr>
                        <a:t>A -&gt; B</a:t>
                      </a:r>
                      <a:endParaRPr lang="en-GB" sz="28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4941467"/>
                  </a:ext>
                </a:extLst>
              </a:tr>
            </a:tbl>
          </a:graphicData>
        </a:graphic>
      </p:graphicFrame>
      <p:sp>
        <p:nvSpPr>
          <p:cNvPr id="8" name="Rectangle 1">
            <a:extLst>
              <a:ext uri="{FF2B5EF4-FFF2-40B4-BE49-F238E27FC236}">
                <a16:creationId xmlns:a16="http://schemas.microsoft.com/office/drawing/2014/main" id="{90784A83-09DD-4388-997E-8F40A74F6532}"/>
              </a:ext>
            </a:extLst>
          </p:cNvPr>
          <p:cNvSpPr>
            <a:spLocks noChangeArrowheads="1"/>
          </p:cNvSpPr>
          <p:nvPr/>
        </p:nvSpPr>
        <p:spPr bwMode="auto">
          <a:xfrm>
            <a:off x="485217" y="1375334"/>
            <a:ext cx="795754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Non–Trivial Functional Dependency</a:t>
            </a:r>
          </a:p>
          <a:p>
            <a:pPr marR="0" lvl="0" indent="452438"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It occurs when B is not a subset of A in</a:t>
            </a:r>
            <a:endParaRPr kumimoji="0" lang="en-US" altLang="en-US" sz="1050" b="0" i="0" u="none" strike="noStrike" cap="none" normalizeH="0" baseline="0" dirty="0">
              <a:ln>
                <a:noFill/>
              </a:ln>
              <a:solidFill>
                <a:schemeClr val="tx1"/>
              </a:solidFill>
              <a:effectLst/>
            </a:endParaRPr>
          </a:p>
        </p:txBody>
      </p:sp>
      <p:sp>
        <p:nvSpPr>
          <p:cNvPr id="9" name="Rectangle 1">
            <a:extLst>
              <a:ext uri="{FF2B5EF4-FFF2-40B4-BE49-F238E27FC236}">
                <a16:creationId xmlns:a16="http://schemas.microsoft.com/office/drawing/2014/main" id="{CE7E0F66-57DC-41A5-BD6B-AF3313C7E384}"/>
              </a:ext>
            </a:extLst>
          </p:cNvPr>
          <p:cNvSpPr>
            <a:spLocks noChangeArrowheads="1"/>
          </p:cNvSpPr>
          <p:nvPr/>
        </p:nvSpPr>
        <p:spPr bwMode="auto">
          <a:xfrm>
            <a:off x="971600" y="2907253"/>
            <a:ext cx="7957541"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Example:   </a:t>
            </a:r>
            <a:r>
              <a:rPr lang="en-GB" sz="2400" b="1" i="0" u="none" strike="noStrike" kern="1200" dirty="0" err="1">
                <a:solidFill>
                  <a:srgbClr val="000000"/>
                </a:solidFill>
                <a:effectLst/>
                <a:latin typeface="Calibri" panose="020F0502020204030204" pitchFamily="34" charset="0"/>
              </a:rPr>
              <a:t>DeptId</a:t>
            </a:r>
            <a:r>
              <a:rPr lang="en-GB" sz="2400" b="1" i="0" u="none" strike="noStrike" kern="1200" dirty="0">
                <a:solidFill>
                  <a:srgbClr val="000000"/>
                </a:solidFill>
                <a:effectLst/>
                <a:latin typeface="Calibri" panose="020F0502020204030204" pitchFamily="34" charset="0"/>
              </a:rPr>
              <a:t> -&gt;  </a:t>
            </a:r>
            <a:r>
              <a:rPr lang="en-GB" sz="2400" b="1" i="0" u="none" strike="noStrike" kern="1200" dirty="0" err="1">
                <a:solidFill>
                  <a:srgbClr val="000000"/>
                </a:solidFill>
                <a:effectLst/>
                <a:latin typeface="Calibri" panose="020F0502020204030204" pitchFamily="34" charset="0"/>
              </a:rPr>
              <a:t>DeptName</a:t>
            </a:r>
            <a:endParaRPr lang="en-GB" sz="1600" b="0" i="0" u="none" strike="noStrike" dirty="0">
              <a:effectLst/>
              <a:latin typeface="Arial" panose="020B0604020202020204" pitchFamily="34" charset="0"/>
            </a:endParaRPr>
          </a:p>
          <a:p>
            <a:pPr marL="0" marR="0" lvl="0" indent="0" algn="just" defTabSz="914400" rtl="0" eaLnBrk="0" fontAlgn="base" latinLnBrk="0" hangingPunct="0">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above is a non-trivial functional dependency since </a:t>
            </a:r>
            <a:r>
              <a:rPr kumimoji="0" lang="en-US" altLang="en-US" sz="200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DeptName</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is not a subset of </a:t>
            </a:r>
            <a:r>
              <a:rPr kumimoji="0" lang="en-US" altLang="en-US" sz="200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DeptId</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t>
            </a: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Rectangle 1">
            <a:extLst>
              <a:ext uri="{FF2B5EF4-FFF2-40B4-BE49-F238E27FC236}">
                <a16:creationId xmlns:a16="http://schemas.microsoft.com/office/drawing/2014/main" id="{98100F69-E322-4A3E-8859-76F44A0CB6BA}"/>
              </a:ext>
            </a:extLst>
          </p:cNvPr>
          <p:cNvSpPr>
            <a:spLocks noChangeArrowheads="1"/>
          </p:cNvSpPr>
          <p:nvPr/>
        </p:nvSpPr>
        <p:spPr bwMode="auto">
          <a:xfrm>
            <a:off x="475421" y="4528481"/>
            <a:ext cx="864096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Completely Non-Trivial Functional Dependency</a:t>
            </a:r>
          </a:p>
          <a:p>
            <a:pPr marR="0" lvl="0" indent="452438"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It occurs when A and B’s intersection is null in </a:t>
            </a:r>
            <a:r>
              <a:rPr lang="en-GB" sz="2400" dirty="0">
                <a:effectLst/>
              </a:rPr>
              <a:t>A -&gt; B</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1" name="Title 1">
            <a:extLst>
              <a:ext uri="{FF2B5EF4-FFF2-40B4-BE49-F238E27FC236}">
                <a16:creationId xmlns:a16="http://schemas.microsoft.com/office/drawing/2014/main" id="{D9239373-6526-4061-80A5-5807F4118577}"/>
              </a:ext>
            </a:extLst>
          </p:cNvPr>
          <p:cNvSpPr txBox="1">
            <a:spLocks/>
          </p:cNvSpPr>
          <p:nvPr/>
        </p:nvSpPr>
        <p:spPr bwMode="auto">
          <a:xfrm>
            <a:off x="1885493" y="1046082"/>
            <a:ext cx="7010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a:lstStyle>
          <a:p>
            <a:endParaRPr lang="en-GB" kern="0" dirty="0"/>
          </a:p>
        </p:txBody>
      </p:sp>
      <p:sp>
        <p:nvSpPr>
          <p:cNvPr id="3" name="Title 2">
            <a:extLst>
              <a:ext uri="{FF2B5EF4-FFF2-40B4-BE49-F238E27FC236}">
                <a16:creationId xmlns:a16="http://schemas.microsoft.com/office/drawing/2014/main" id="{4934075D-A058-4DBF-A8E9-7E000C631724}"/>
              </a:ext>
            </a:extLst>
          </p:cNvPr>
          <p:cNvSpPr>
            <a:spLocks noGrp="1"/>
          </p:cNvSpPr>
          <p:nvPr>
            <p:ph type="title"/>
          </p:nvPr>
        </p:nvSpPr>
        <p:spPr>
          <a:xfrm>
            <a:off x="1918741" y="245518"/>
            <a:ext cx="7010400" cy="685800"/>
          </a:xfrm>
        </p:spPr>
        <p:txBody>
          <a:bodyPr/>
          <a:lstStyle/>
          <a:p>
            <a:r>
              <a:rPr lang="en-GB" dirty="0"/>
              <a:t>Types of Functional dependency</a:t>
            </a:r>
          </a:p>
        </p:txBody>
      </p:sp>
    </p:spTree>
    <p:extLst>
      <p:ext uri="{BB962C8B-B14F-4D97-AF65-F5344CB8AC3E}">
        <p14:creationId xmlns:p14="http://schemas.microsoft.com/office/powerpoint/2010/main" val="2364139557"/>
      </p:ext>
    </p:extLst>
  </p:cSld>
  <p:clrMapOvr>
    <a:masterClrMapping/>
  </p:clrMapOvr>
  <p:transition spd="slow">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900" dirty="0"/>
              <a:t>Types of Database Management Systems</a:t>
            </a:r>
            <a:endParaRPr lang="en-US" sz="2900" dirty="0"/>
          </a:p>
        </p:txBody>
      </p:sp>
      <p:sp>
        <p:nvSpPr>
          <p:cNvPr id="6" name="Content Placeholder 5"/>
          <p:cNvSpPr>
            <a:spLocks noGrp="1"/>
          </p:cNvSpPr>
          <p:nvPr>
            <p:ph idx="1"/>
          </p:nvPr>
        </p:nvSpPr>
        <p:spPr>
          <a:xfrm>
            <a:off x="1331640" y="1628800"/>
            <a:ext cx="7278960" cy="3960440"/>
          </a:xfrm>
        </p:spPr>
        <p:txBody>
          <a:bodyPr/>
          <a:lstStyle/>
          <a:p>
            <a:r>
              <a:rPr lang="en-GB" dirty="0"/>
              <a:t>Hierarchical</a:t>
            </a:r>
          </a:p>
          <a:p>
            <a:r>
              <a:rPr lang="en-GB" dirty="0">
                <a:solidFill>
                  <a:srgbClr val="FFC000"/>
                </a:solidFill>
              </a:rPr>
              <a:t>Network</a:t>
            </a:r>
          </a:p>
          <a:p>
            <a:r>
              <a:rPr lang="en-GB" dirty="0">
                <a:solidFill>
                  <a:srgbClr val="C00000"/>
                </a:solidFill>
              </a:rPr>
              <a:t>Relational (R-DBMS)</a:t>
            </a:r>
          </a:p>
          <a:p>
            <a:r>
              <a:rPr lang="en-GB" dirty="0"/>
              <a:t>Object-Oriented (O-ODBMS)</a:t>
            </a:r>
          </a:p>
          <a:p>
            <a:r>
              <a:rPr lang="en-GB" dirty="0"/>
              <a:t>Hybrid (Object-Relational)</a:t>
            </a:r>
          </a:p>
          <a:p>
            <a:r>
              <a:rPr lang="en-GB" dirty="0"/>
              <a:t>Multimedia</a:t>
            </a:r>
          </a:p>
          <a:p>
            <a:r>
              <a:rPr lang="en-GB" dirty="0" err="1">
                <a:solidFill>
                  <a:srgbClr val="7030A0"/>
                </a:solidFill>
              </a:rPr>
              <a:t>NoSQL</a:t>
            </a:r>
            <a:endParaRPr lang="en-GB" dirty="0">
              <a:solidFill>
                <a:srgbClr val="7030A0"/>
              </a:solidFill>
            </a:endParaRPr>
          </a:p>
          <a:p>
            <a:r>
              <a:rPr lang="en-GB" dirty="0"/>
              <a:t>Probabilistic</a:t>
            </a:r>
          </a:p>
          <a:p>
            <a:endParaRPr lang="en-GB" dirty="0"/>
          </a:p>
        </p:txBody>
      </p:sp>
      <p:sp>
        <p:nvSpPr>
          <p:cNvPr id="3" name="Footer Placeholder 2">
            <a:extLst>
              <a:ext uri="{FF2B5EF4-FFF2-40B4-BE49-F238E27FC236}">
                <a16:creationId xmlns:a16="http://schemas.microsoft.com/office/drawing/2014/main" id="{166B4D1A-FCBD-4861-B4E6-CF1645BF16F4}"/>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1243135709"/>
      </p:ext>
    </p:extLst>
  </p:cSld>
  <p:clrMapOvr>
    <a:masterClrMapping/>
  </p:clrMapOvr>
  <p:transition spd="slow">
    <p:zoom dir="in"/>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Dependencies </a:t>
            </a:r>
            <a:r>
              <a:rPr lang="en-GB" dirty="0"/>
              <a:t>(2NF)</a:t>
            </a:r>
            <a:endParaRPr lang="en-US" dirty="0"/>
          </a:p>
        </p:txBody>
      </p:sp>
      <p:sp>
        <p:nvSpPr>
          <p:cNvPr id="3" name="Content Placeholder 2"/>
          <p:cNvSpPr>
            <a:spLocks noGrp="1"/>
          </p:cNvSpPr>
          <p:nvPr>
            <p:ph idx="1"/>
          </p:nvPr>
        </p:nvSpPr>
        <p:spPr>
          <a:xfrm>
            <a:off x="611560" y="1412776"/>
            <a:ext cx="8287072" cy="4680520"/>
          </a:xfrm>
        </p:spPr>
        <p:txBody>
          <a:bodyPr>
            <a:normAutofit lnSpcReduction="10000"/>
          </a:bodyPr>
          <a:lstStyle/>
          <a:p>
            <a:pPr marL="0" indent="0">
              <a:buNone/>
            </a:pPr>
            <a:r>
              <a:rPr lang="en-US" b="1" dirty="0">
                <a:sym typeface="Wingdings"/>
              </a:rPr>
              <a:t>Partial dependency </a:t>
            </a:r>
          </a:p>
          <a:p>
            <a:pPr marL="0" indent="0">
              <a:buNone/>
            </a:pPr>
            <a:r>
              <a:rPr lang="en-US" b="1" dirty="0" err="1">
                <a:sym typeface="Wingdings"/>
              </a:rPr>
              <a:t>Fno</a:t>
            </a:r>
            <a:r>
              <a:rPr lang="en-US" b="1" dirty="0">
                <a:sym typeface="Wingdings"/>
              </a:rPr>
              <a:t>, </a:t>
            </a:r>
            <a:r>
              <a:rPr lang="en-US" b="1" dirty="0" err="1">
                <a:sym typeface="Wingdings"/>
              </a:rPr>
              <a:t>Cno</a:t>
            </a:r>
            <a:r>
              <a:rPr lang="en-US" b="1" dirty="0">
                <a:sym typeface="Wingdings"/>
              </a:rPr>
              <a:t>  Name, </a:t>
            </a:r>
            <a:r>
              <a:rPr lang="en-US" b="1" dirty="0" err="1">
                <a:sym typeface="Wingdings"/>
              </a:rPr>
              <a:t>Cname</a:t>
            </a:r>
            <a:r>
              <a:rPr lang="en-US" b="1" dirty="0">
                <a:sym typeface="Wingdings"/>
              </a:rPr>
              <a:t>, Location, </a:t>
            </a:r>
            <a:r>
              <a:rPr lang="en-US" b="1" dirty="0" err="1">
                <a:sym typeface="Wingdings"/>
              </a:rPr>
              <a:t>Mgno</a:t>
            </a:r>
            <a:r>
              <a:rPr lang="en-US" b="1" dirty="0">
                <a:sym typeface="Wingdings"/>
              </a:rPr>
              <a:t>, </a:t>
            </a:r>
            <a:r>
              <a:rPr lang="en-US" b="1" dirty="0" err="1">
                <a:sym typeface="Wingdings"/>
              </a:rPr>
              <a:t>Mname</a:t>
            </a:r>
            <a:r>
              <a:rPr lang="en-US" b="1" dirty="0">
                <a:sym typeface="Wingdings"/>
              </a:rPr>
              <a:t>,  Takings</a:t>
            </a:r>
          </a:p>
          <a:p>
            <a:r>
              <a:rPr lang="en-US" b="1" dirty="0">
                <a:sym typeface="Wingdings"/>
              </a:rPr>
              <a:t>It </a:t>
            </a:r>
            <a:r>
              <a:rPr lang="en-US" dirty="0">
                <a:sym typeface="Wingdings"/>
              </a:rPr>
              <a:t>means that </a:t>
            </a:r>
            <a:r>
              <a:rPr lang="en-US" b="1" dirty="0" err="1">
                <a:sym typeface="Wingdings"/>
              </a:rPr>
              <a:t>Fno</a:t>
            </a:r>
            <a:r>
              <a:rPr lang="en-US" b="1" dirty="0">
                <a:sym typeface="Wingdings"/>
              </a:rPr>
              <a:t> </a:t>
            </a:r>
            <a:r>
              <a:rPr lang="en-US" dirty="0">
                <a:sym typeface="Wingdings"/>
              </a:rPr>
              <a:t>and </a:t>
            </a:r>
            <a:r>
              <a:rPr lang="en-US" b="1" dirty="0" err="1">
                <a:sym typeface="Wingdings"/>
              </a:rPr>
              <a:t>Cno</a:t>
            </a:r>
            <a:r>
              <a:rPr lang="en-US" dirty="0">
                <a:sym typeface="Wingdings"/>
              </a:rPr>
              <a:t> together determines Name, </a:t>
            </a:r>
            <a:r>
              <a:rPr lang="en-US" dirty="0" err="1">
                <a:sym typeface="Wingdings"/>
              </a:rPr>
              <a:t>Cname</a:t>
            </a:r>
            <a:r>
              <a:rPr lang="en-US" dirty="0">
                <a:sym typeface="Wingdings"/>
              </a:rPr>
              <a:t>, Location, </a:t>
            </a:r>
            <a:r>
              <a:rPr lang="en-US" dirty="0" err="1">
                <a:sym typeface="Wingdings"/>
              </a:rPr>
              <a:t>Mgno</a:t>
            </a:r>
            <a:r>
              <a:rPr lang="en-US" dirty="0">
                <a:sym typeface="Wingdings"/>
              </a:rPr>
              <a:t>, </a:t>
            </a:r>
            <a:r>
              <a:rPr lang="en-US" dirty="0" err="1">
                <a:sym typeface="Wingdings"/>
              </a:rPr>
              <a:t>Mname</a:t>
            </a:r>
            <a:r>
              <a:rPr lang="en-US" dirty="0">
                <a:sym typeface="Wingdings"/>
              </a:rPr>
              <a:t> and Takings </a:t>
            </a:r>
          </a:p>
          <a:p>
            <a:r>
              <a:rPr lang="en-US" b="1" dirty="0" err="1">
                <a:sym typeface="Wingdings"/>
              </a:rPr>
              <a:t>Fno</a:t>
            </a:r>
            <a:r>
              <a:rPr lang="en-US" dirty="0">
                <a:sym typeface="Wingdings"/>
              </a:rPr>
              <a:t> and </a:t>
            </a:r>
            <a:r>
              <a:rPr lang="en-US" b="1" dirty="0" err="1">
                <a:sym typeface="Wingdings"/>
              </a:rPr>
              <a:t>Cno</a:t>
            </a:r>
            <a:r>
              <a:rPr lang="en-US" dirty="0">
                <a:sym typeface="Wingdings"/>
              </a:rPr>
              <a:t> are </a:t>
            </a:r>
            <a:r>
              <a:rPr lang="en-US" b="1" i="1" dirty="0">
                <a:sym typeface="Wingdings"/>
              </a:rPr>
              <a:t>prime attributes </a:t>
            </a:r>
            <a:r>
              <a:rPr lang="en-US" dirty="0">
                <a:sym typeface="Wingdings"/>
              </a:rPr>
              <a:t>that form the </a:t>
            </a:r>
            <a:r>
              <a:rPr lang="en-US" b="1" dirty="0">
                <a:sym typeface="Wingdings"/>
              </a:rPr>
              <a:t>primary key </a:t>
            </a:r>
            <a:r>
              <a:rPr lang="en-US" dirty="0">
                <a:sym typeface="Wingdings"/>
              </a:rPr>
              <a:t>together</a:t>
            </a:r>
            <a:r>
              <a:rPr lang="en-US" b="1" dirty="0">
                <a:sym typeface="Wingdings"/>
              </a:rPr>
              <a:t> (super key, candidate key)</a:t>
            </a:r>
          </a:p>
          <a:p>
            <a:r>
              <a:rPr lang="en-US" dirty="0">
                <a:sym typeface="Wingdings"/>
              </a:rPr>
              <a:t>Dependencies based on only a part of the primary key are called </a:t>
            </a:r>
            <a:r>
              <a:rPr lang="en-US" b="1" dirty="0">
                <a:solidFill>
                  <a:srgbClr val="A80000"/>
                </a:solidFill>
                <a:sym typeface="Wingdings"/>
              </a:rPr>
              <a:t>partial dependencies</a:t>
            </a:r>
          </a:p>
          <a:p>
            <a:r>
              <a:rPr lang="en-US" dirty="0"/>
              <a:t>Examples are</a:t>
            </a:r>
            <a:br>
              <a:rPr lang="en-US" dirty="0"/>
            </a:br>
            <a:r>
              <a:rPr lang="en-US" dirty="0"/>
              <a:t>	</a:t>
            </a:r>
            <a:r>
              <a:rPr lang="en-US" b="1" dirty="0" err="1"/>
              <a:t>Fno</a:t>
            </a:r>
            <a:r>
              <a:rPr lang="en-US" b="1" dirty="0"/>
              <a:t> </a:t>
            </a:r>
            <a:r>
              <a:rPr lang="en-US" b="1" dirty="0">
                <a:sym typeface="Wingdings"/>
              </a:rPr>
              <a:t> Name</a:t>
            </a:r>
            <a:br>
              <a:rPr lang="en-US" b="1" dirty="0">
                <a:sym typeface="Wingdings"/>
              </a:rPr>
            </a:br>
            <a:r>
              <a:rPr lang="en-US" b="1" dirty="0">
                <a:sym typeface="Wingdings"/>
              </a:rPr>
              <a:t>	</a:t>
            </a:r>
            <a:r>
              <a:rPr lang="en-US" b="1" dirty="0" err="1">
                <a:sym typeface="Wingdings"/>
              </a:rPr>
              <a:t>Cno</a:t>
            </a:r>
            <a:r>
              <a:rPr lang="en-US" b="1" dirty="0">
                <a:sym typeface="Wingdings"/>
              </a:rPr>
              <a:t>  </a:t>
            </a:r>
            <a:r>
              <a:rPr lang="en-US" b="1" dirty="0" err="1">
                <a:sym typeface="Wingdings"/>
              </a:rPr>
              <a:t>Cname</a:t>
            </a:r>
            <a:r>
              <a:rPr lang="en-US" b="1" dirty="0">
                <a:sym typeface="Wingdings"/>
              </a:rPr>
              <a:t>, Location, </a:t>
            </a:r>
            <a:r>
              <a:rPr lang="en-US" b="1" dirty="0" err="1">
                <a:sym typeface="Wingdings"/>
              </a:rPr>
              <a:t>Mgno</a:t>
            </a:r>
            <a:r>
              <a:rPr lang="en-US" b="1" dirty="0">
                <a:sym typeface="Wingdings"/>
              </a:rPr>
              <a:t>, </a:t>
            </a:r>
            <a:r>
              <a:rPr lang="en-US" b="1" dirty="0" err="1">
                <a:sym typeface="Wingdings"/>
              </a:rPr>
              <a:t>Mname</a:t>
            </a:r>
            <a:endParaRPr lang="en-US" b="1" dirty="0">
              <a:sym typeface="Wingdings"/>
            </a:endParaRPr>
          </a:p>
          <a:p>
            <a:endParaRPr lang="en-US" dirty="0"/>
          </a:p>
        </p:txBody>
      </p:sp>
    </p:spTree>
    <p:extLst>
      <p:ext uri="{BB962C8B-B14F-4D97-AF65-F5344CB8AC3E}">
        <p14:creationId xmlns:p14="http://schemas.microsoft.com/office/powerpoint/2010/main" val="2752178420"/>
      </p:ext>
    </p:extLst>
  </p:cSld>
  <p:clrMapOvr>
    <a:masterClrMapping/>
  </p:clrMapOvr>
  <p:transition spd="slow">
    <p:zoom dir="in"/>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906E-26C1-40A6-8213-F15761429FEF}"/>
              </a:ext>
            </a:extLst>
          </p:cNvPr>
          <p:cNvSpPr>
            <a:spLocks noGrp="1"/>
          </p:cNvSpPr>
          <p:nvPr>
            <p:ph type="title"/>
          </p:nvPr>
        </p:nvSpPr>
        <p:spPr/>
        <p:txBody>
          <a:bodyPr/>
          <a:lstStyle/>
          <a:p>
            <a:r>
              <a:rPr lang="en-GB" dirty="0"/>
              <a:t>Example</a:t>
            </a:r>
          </a:p>
        </p:txBody>
      </p:sp>
      <p:sp>
        <p:nvSpPr>
          <p:cNvPr id="4" name="Footer Placeholder 3">
            <a:extLst>
              <a:ext uri="{FF2B5EF4-FFF2-40B4-BE49-F238E27FC236}">
                <a16:creationId xmlns:a16="http://schemas.microsoft.com/office/drawing/2014/main" id="{FD14D2B0-47AF-4B08-940D-14193594E7DF}"/>
              </a:ext>
            </a:extLst>
          </p:cNvPr>
          <p:cNvSpPr>
            <a:spLocks noGrp="1"/>
          </p:cNvSpPr>
          <p:nvPr>
            <p:ph type="ftr" sz="quarter" idx="11"/>
          </p:nvPr>
        </p:nvSpPr>
        <p:spPr/>
        <p:txBody>
          <a:bodyPr/>
          <a:lstStyle/>
          <a:p>
            <a:pPr algn="l"/>
            <a:r>
              <a:rPr lang="en-US"/>
              <a:t>Database Design - Normalisation</a:t>
            </a:r>
            <a:endParaRPr lang="en-US" dirty="0"/>
          </a:p>
        </p:txBody>
      </p:sp>
      <p:grpSp>
        <p:nvGrpSpPr>
          <p:cNvPr id="108" name="Group 107">
            <a:extLst>
              <a:ext uri="{FF2B5EF4-FFF2-40B4-BE49-F238E27FC236}">
                <a16:creationId xmlns:a16="http://schemas.microsoft.com/office/drawing/2014/main" id="{3AE986EA-332A-4AE5-B0FF-335E19A86C96}"/>
              </a:ext>
            </a:extLst>
          </p:cNvPr>
          <p:cNvGrpSpPr/>
          <p:nvPr/>
        </p:nvGrpSpPr>
        <p:grpSpPr>
          <a:xfrm>
            <a:off x="2411760" y="1522029"/>
            <a:ext cx="4982910" cy="2705946"/>
            <a:chOff x="741218" y="2478778"/>
            <a:chExt cx="6480721" cy="3323420"/>
          </a:xfrm>
        </p:grpSpPr>
        <p:sp>
          <p:nvSpPr>
            <p:cNvPr id="5" name="Rectangle 18">
              <a:extLst>
                <a:ext uri="{FF2B5EF4-FFF2-40B4-BE49-F238E27FC236}">
                  <a16:creationId xmlns:a16="http://schemas.microsoft.com/office/drawing/2014/main" id="{B2B25982-1232-4F1A-A246-9A416C8B474D}"/>
                </a:ext>
              </a:extLst>
            </p:cNvPr>
            <p:cNvSpPr>
              <a:spLocks noChangeArrowheads="1"/>
            </p:cNvSpPr>
            <p:nvPr/>
          </p:nvSpPr>
          <p:spPr bwMode="auto">
            <a:xfrm>
              <a:off x="6239207" y="5369801"/>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dirty="0">
                  <a:ln>
                    <a:noFill/>
                  </a:ln>
                  <a:effectLst/>
                  <a:uLnTx/>
                  <a:uFillTx/>
                </a:rPr>
                <a:t>355,000</a:t>
              </a:r>
            </a:p>
          </p:txBody>
        </p:sp>
        <p:sp>
          <p:nvSpPr>
            <p:cNvPr id="6" name="Rectangle 19">
              <a:extLst>
                <a:ext uri="{FF2B5EF4-FFF2-40B4-BE49-F238E27FC236}">
                  <a16:creationId xmlns:a16="http://schemas.microsoft.com/office/drawing/2014/main" id="{D9E39946-1DA8-49E4-B5E9-09D72D9BA207}"/>
                </a:ext>
              </a:extLst>
            </p:cNvPr>
            <p:cNvSpPr>
              <a:spLocks noChangeArrowheads="1"/>
            </p:cNvSpPr>
            <p:nvPr/>
          </p:nvSpPr>
          <p:spPr bwMode="auto">
            <a:xfrm>
              <a:off x="5268974" y="5369801"/>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Davies</a:t>
              </a:r>
            </a:p>
          </p:txBody>
        </p:sp>
        <p:sp>
          <p:nvSpPr>
            <p:cNvPr id="7" name="Rectangle 20">
              <a:extLst>
                <a:ext uri="{FF2B5EF4-FFF2-40B4-BE49-F238E27FC236}">
                  <a16:creationId xmlns:a16="http://schemas.microsoft.com/office/drawing/2014/main" id="{05DF5FCF-0A39-40EB-8128-E0CA73734954}"/>
                </a:ext>
              </a:extLst>
            </p:cNvPr>
            <p:cNvSpPr>
              <a:spLocks noChangeArrowheads="1"/>
            </p:cNvSpPr>
            <p:nvPr/>
          </p:nvSpPr>
          <p:spPr bwMode="auto">
            <a:xfrm>
              <a:off x="4514349" y="5369801"/>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04</a:t>
              </a:r>
            </a:p>
          </p:txBody>
        </p:sp>
        <p:sp>
          <p:nvSpPr>
            <p:cNvPr id="8" name="Rectangle 21">
              <a:extLst>
                <a:ext uri="{FF2B5EF4-FFF2-40B4-BE49-F238E27FC236}">
                  <a16:creationId xmlns:a16="http://schemas.microsoft.com/office/drawing/2014/main" id="{857A4310-1CAF-4AEB-9362-8A04C74B471D}"/>
                </a:ext>
              </a:extLst>
            </p:cNvPr>
            <p:cNvSpPr>
              <a:spLocks noChangeArrowheads="1"/>
            </p:cNvSpPr>
            <p:nvPr/>
          </p:nvSpPr>
          <p:spPr bwMode="auto">
            <a:xfrm>
              <a:off x="3490213" y="5369801"/>
              <a:ext cx="1024135"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Bristol</a:t>
              </a:r>
            </a:p>
          </p:txBody>
        </p:sp>
        <p:sp>
          <p:nvSpPr>
            <p:cNvPr id="9" name="Rectangle 22">
              <a:extLst>
                <a:ext uri="{FF2B5EF4-FFF2-40B4-BE49-F238E27FC236}">
                  <a16:creationId xmlns:a16="http://schemas.microsoft.com/office/drawing/2014/main" id="{121B37ED-70F5-4BA1-9A5C-50F405CD09B9}"/>
                </a:ext>
              </a:extLst>
            </p:cNvPr>
            <p:cNvSpPr>
              <a:spLocks noChangeArrowheads="1"/>
            </p:cNvSpPr>
            <p:nvPr/>
          </p:nvSpPr>
          <p:spPr bwMode="auto">
            <a:xfrm>
              <a:off x="2627784" y="5369801"/>
              <a:ext cx="86242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Odeon</a:t>
              </a:r>
            </a:p>
          </p:txBody>
        </p:sp>
        <p:sp>
          <p:nvSpPr>
            <p:cNvPr id="10" name="Rectangle 23">
              <a:extLst>
                <a:ext uri="{FF2B5EF4-FFF2-40B4-BE49-F238E27FC236}">
                  <a16:creationId xmlns:a16="http://schemas.microsoft.com/office/drawing/2014/main" id="{2BD62117-CB66-4870-BD17-E4C63143C60E}"/>
                </a:ext>
              </a:extLst>
            </p:cNvPr>
            <p:cNvSpPr>
              <a:spLocks noChangeArrowheads="1"/>
            </p:cNvSpPr>
            <p:nvPr/>
          </p:nvSpPr>
          <p:spPr bwMode="auto">
            <a:xfrm>
              <a:off x="2034863" y="5369801"/>
              <a:ext cx="592920"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BA</a:t>
              </a:r>
            </a:p>
          </p:txBody>
        </p:sp>
        <p:sp>
          <p:nvSpPr>
            <p:cNvPr id="11" name="Rectangle 24">
              <a:extLst>
                <a:ext uri="{FF2B5EF4-FFF2-40B4-BE49-F238E27FC236}">
                  <a16:creationId xmlns:a16="http://schemas.microsoft.com/office/drawing/2014/main" id="{67137577-6E01-4932-B694-DC8A92D04D54}"/>
                </a:ext>
              </a:extLst>
            </p:cNvPr>
            <p:cNvSpPr>
              <a:spLocks noChangeArrowheads="1"/>
            </p:cNvSpPr>
            <p:nvPr/>
          </p:nvSpPr>
          <p:spPr bwMode="auto">
            <a:xfrm>
              <a:off x="1280238" y="5369801"/>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Batman Begins</a:t>
              </a:r>
            </a:p>
          </p:txBody>
        </p:sp>
        <p:sp>
          <p:nvSpPr>
            <p:cNvPr id="12" name="Rectangle 25">
              <a:extLst>
                <a:ext uri="{FF2B5EF4-FFF2-40B4-BE49-F238E27FC236}">
                  <a16:creationId xmlns:a16="http://schemas.microsoft.com/office/drawing/2014/main" id="{770C2749-E4D3-4EC8-B36F-220571EC5D36}"/>
                </a:ext>
              </a:extLst>
            </p:cNvPr>
            <p:cNvSpPr>
              <a:spLocks noChangeArrowheads="1"/>
            </p:cNvSpPr>
            <p:nvPr/>
          </p:nvSpPr>
          <p:spPr bwMode="auto">
            <a:xfrm>
              <a:off x="741219" y="5369801"/>
              <a:ext cx="539019" cy="382666"/>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rPr>
                <a:t>76</a:t>
              </a:r>
            </a:p>
          </p:txBody>
        </p:sp>
        <p:sp>
          <p:nvSpPr>
            <p:cNvPr id="13" name="Rectangle 26">
              <a:extLst>
                <a:ext uri="{FF2B5EF4-FFF2-40B4-BE49-F238E27FC236}">
                  <a16:creationId xmlns:a16="http://schemas.microsoft.com/office/drawing/2014/main" id="{7981514A-2579-4141-8224-D51342B6755A}"/>
                </a:ext>
              </a:extLst>
            </p:cNvPr>
            <p:cNvSpPr>
              <a:spLocks noChangeArrowheads="1"/>
            </p:cNvSpPr>
            <p:nvPr/>
          </p:nvSpPr>
          <p:spPr bwMode="auto">
            <a:xfrm>
              <a:off x="6239207" y="4987135"/>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200,500</a:t>
              </a:r>
            </a:p>
          </p:txBody>
        </p:sp>
        <p:sp>
          <p:nvSpPr>
            <p:cNvPr id="14" name="Rectangle 27">
              <a:extLst>
                <a:ext uri="{FF2B5EF4-FFF2-40B4-BE49-F238E27FC236}">
                  <a16:creationId xmlns:a16="http://schemas.microsoft.com/office/drawing/2014/main" id="{F21D89BF-F395-4E6F-986E-013AC001F068}"/>
                </a:ext>
              </a:extLst>
            </p:cNvPr>
            <p:cNvSpPr>
              <a:spLocks noChangeArrowheads="1"/>
            </p:cNvSpPr>
            <p:nvPr/>
          </p:nvSpPr>
          <p:spPr bwMode="auto">
            <a:xfrm>
              <a:off x="5268974" y="4987135"/>
              <a:ext cx="970233"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Jones</a:t>
              </a:r>
            </a:p>
          </p:txBody>
        </p:sp>
        <p:sp>
          <p:nvSpPr>
            <p:cNvPr id="15" name="Rectangle 28">
              <a:extLst>
                <a:ext uri="{FF2B5EF4-FFF2-40B4-BE49-F238E27FC236}">
                  <a16:creationId xmlns:a16="http://schemas.microsoft.com/office/drawing/2014/main" id="{52D3FD47-D357-48DB-BF78-D4BF0FE1CCBA}"/>
                </a:ext>
              </a:extLst>
            </p:cNvPr>
            <p:cNvSpPr>
              <a:spLocks noChangeArrowheads="1"/>
            </p:cNvSpPr>
            <p:nvPr/>
          </p:nvSpPr>
          <p:spPr bwMode="auto">
            <a:xfrm>
              <a:off x="4514349" y="4987135"/>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01</a:t>
              </a:r>
            </a:p>
          </p:txBody>
        </p:sp>
        <p:sp>
          <p:nvSpPr>
            <p:cNvPr id="16" name="Rectangle 29">
              <a:extLst>
                <a:ext uri="{FF2B5EF4-FFF2-40B4-BE49-F238E27FC236}">
                  <a16:creationId xmlns:a16="http://schemas.microsoft.com/office/drawing/2014/main" id="{09220C2E-AEA1-4B48-87B6-1EEF9C3E6862}"/>
                </a:ext>
              </a:extLst>
            </p:cNvPr>
            <p:cNvSpPr>
              <a:spLocks noChangeArrowheads="1"/>
            </p:cNvSpPr>
            <p:nvPr/>
          </p:nvSpPr>
          <p:spPr bwMode="auto">
            <a:xfrm>
              <a:off x="3490213" y="4987135"/>
              <a:ext cx="1024135"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Oxford</a:t>
              </a:r>
            </a:p>
          </p:txBody>
        </p:sp>
        <p:sp>
          <p:nvSpPr>
            <p:cNvPr id="17" name="Rectangle 30">
              <a:extLst>
                <a:ext uri="{FF2B5EF4-FFF2-40B4-BE49-F238E27FC236}">
                  <a16:creationId xmlns:a16="http://schemas.microsoft.com/office/drawing/2014/main" id="{86B199F7-957E-4A10-B9BF-84BFA2E72FFE}"/>
                </a:ext>
              </a:extLst>
            </p:cNvPr>
            <p:cNvSpPr>
              <a:spLocks noChangeArrowheads="1"/>
            </p:cNvSpPr>
            <p:nvPr/>
          </p:nvSpPr>
          <p:spPr bwMode="auto">
            <a:xfrm>
              <a:off x="2627784" y="4987135"/>
              <a:ext cx="86242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Roxy</a:t>
              </a:r>
            </a:p>
          </p:txBody>
        </p:sp>
        <p:sp>
          <p:nvSpPr>
            <p:cNvPr id="18" name="Rectangle 31">
              <a:extLst>
                <a:ext uri="{FF2B5EF4-FFF2-40B4-BE49-F238E27FC236}">
                  <a16:creationId xmlns:a16="http://schemas.microsoft.com/office/drawing/2014/main" id="{25306094-6E45-497E-B7C2-B7D255B7956E}"/>
                </a:ext>
              </a:extLst>
            </p:cNvPr>
            <p:cNvSpPr>
              <a:spLocks noChangeArrowheads="1"/>
            </p:cNvSpPr>
            <p:nvPr/>
          </p:nvSpPr>
          <p:spPr bwMode="auto">
            <a:xfrm>
              <a:off x="2034863" y="4987135"/>
              <a:ext cx="592920"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AB</a:t>
              </a:r>
            </a:p>
          </p:txBody>
        </p:sp>
        <p:sp>
          <p:nvSpPr>
            <p:cNvPr id="19" name="Rectangle 32">
              <a:extLst>
                <a:ext uri="{FF2B5EF4-FFF2-40B4-BE49-F238E27FC236}">
                  <a16:creationId xmlns:a16="http://schemas.microsoft.com/office/drawing/2014/main" id="{4C34BB8F-2382-4C3F-BFAD-7E9514D4FF56}"/>
                </a:ext>
              </a:extLst>
            </p:cNvPr>
            <p:cNvSpPr>
              <a:spLocks noChangeArrowheads="1"/>
            </p:cNvSpPr>
            <p:nvPr/>
          </p:nvSpPr>
          <p:spPr bwMode="auto">
            <a:xfrm>
              <a:off x="1280238" y="4987135"/>
              <a:ext cx="754626"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Batman Begins</a:t>
              </a:r>
            </a:p>
          </p:txBody>
        </p:sp>
        <p:sp>
          <p:nvSpPr>
            <p:cNvPr id="20" name="Rectangle 33">
              <a:extLst>
                <a:ext uri="{FF2B5EF4-FFF2-40B4-BE49-F238E27FC236}">
                  <a16:creationId xmlns:a16="http://schemas.microsoft.com/office/drawing/2014/main" id="{7E1D3571-0D8B-4AEC-B41E-0CC5B8286375}"/>
                </a:ext>
              </a:extLst>
            </p:cNvPr>
            <p:cNvSpPr>
              <a:spLocks noChangeArrowheads="1"/>
            </p:cNvSpPr>
            <p:nvPr/>
          </p:nvSpPr>
          <p:spPr bwMode="auto">
            <a:xfrm>
              <a:off x="741219" y="4987135"/>
              <a:ext cx="539019" cy="382666"/>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76</a:t>
              </a:r>
            </a:p>
          </p:txBody>
        </p:sp>
        <p:sp>
          <p:nvSpPr>
            <p:cNvPr id="21" name="Rectangle 34">
              <a:extLst>
                <a:ext uri="{FF2B5EF4-FFF2-40B4-BE49-F238E27FC236}">
                  <a16:creationId xmlns:a16="http://schemas.microsoft.com/office/drawing/2014/main" id="{56B2D0F7-5AE5-4A43-9D47-BE6E4798CC92}"/>
                </a:ext>
              </a:extLst>
            </p:cNvPr>
            <p:cNvSpPr>
              <a:spLocks noChangeArrowheads="1"/>
            </p:cNvSpPr>
            <p:nvPr/>
          </p:nvSpPr>
          <p:spPr bwMode="auto">
            <a:xfrm>
              <a:off x="6239207" y="4674755"/>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400,000</a:t>
              </a:r>
            </a:p>
          </p:txBody>
        </p:sp>
        <p:sp>
          <p:nvSpPr>
            <p:cNvPr id="22" name="Rectangle 35">
              <a:extLst>
                <a:ext uri="{FF2B5EF4-FFF2-40B4-BE49-F238E27FC236}">
                  <a16:creationId xmlns:a16="http://schemas.microsoft.com/office/drawing/2014/main" id="{9F3895C8-270D-45E3-AD34-DB19D14433ED}"/>
                </a:ext>
              </a:extLst>
            </p:cNvPr>
            <p:cNvSpPr>
              <a:spLocks noChangeArrowheads="1"/>
            </p:cNvSpPr>
            <p:nvPr/>
          </p:nvSpPr>
          <p:spPr bwMode="auto">
            <a:xfrm>
              <a:off x="5268974" y="4674755"/>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Davies</a:t>
              </a:r>
            </a:p>
          </p:txBody>
        </p:sp>
        <p:sp>
          <p:nvSpPr>
            <p:cNvPr id="23" name="Rectangle 36">
              <a:extLst>
                <a:ext uri="{FF2B5EF4-FFF2-40B4-BE49-F238E27FC236}">
                  <a16:creationId xmlns:a16="http://schemas.microsoft.com/office/drawing/2014/main" id="{081B944D-3F65-40C0-B4E7-DB75BACCB4D6}"/>
                </a:ext>
              </a:extLst>
            </p:cNvPr>
            <p:cNvSpPr>
              <a:spLocks noChangeArrowheads="1"/>
            </p:cNvSpPr>
            <p:nvPr/>
          </p:nvSpPr>
          <p:spPr bwMode="auto">
            <a:xfrm>
              <a:off x="4514349" y="4674755"/>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04</a:t>
              </a:r>
            </a:p>
          </p:txBody>
        </p:sp>
        <p:sp>
          <p:nvSpPr>
            <p:cNvPr id="24" name="Rectangle 37">
              <a:extLst>
                <a:ext uri="{FF2B5EF4-FFF2-40B4-BE49-F238E27FC236}">
                  <a16:creationId xmlns:a16="http://schemas.microsoft.com/office/drawing/2014/main" id="{9B292367-4D5E-4064-BC37-BE51E7CB2961}"/>
                </a:ext>
              </a:extLst>
            </p:cNvPr>
            <p:cNvSpPr>
              <a:spLocks noChangeArrowheads="1"/>
            </p:cNvSpPr>
            <p:nvPr/>
          </p:nvSpPr>
          <p:spPr bwMode="auto">
            <a:xfrm>
              <a:off x="3490213" y="4674755"/>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Bristol</a:t>
              </a:r>
            </a:p>
          </p:txBody>
        </p:sp>
        <p:sp>
          <p:nvSpPr>
            <p:cNvPr id="25" name="Rectangle 38">
              <a:extLst>
                <a:ext uri="{FF2B5EF4-FFF2-40B4-BE49-F238E27FC236}">
                  <a16:creationId xmlns:a16="http://schemas.microsoft.com/office/drawing/2014/main" id="{8B94373E-9F73-4E27-86A4-5E3BA29AACA8}"/>
                </a:ext>
              </a:extLst>
            </p:cNvPr>
            <p:cNvSpPr>
              <a:spLocks noChangeArrowheads="1"/>
            </p:cNvSpPr>
            <p:nvPr/>
          </p:nvSpPr>
          <p:spPr bwMode="auto">
            <a:xfrm>
              <a:off x="2627784" y="4674755"/>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Odeon</a:t>
              </a:r>
            </a:p>
          </p:txBody>
        </p:sp>
        <p:sp>
          <p:nvSpPr>
            <p:cNvPr id="26" name="Rectangle 39">
              <a:extLst>
                <a:ext uri="{FF2B5EF4-FFF2-40B4-BE49-F238E27FC236}">
                  <a16:creationId xmlns:a16="http://schemas.microsoft.com/office/drawing/2014/main" id="{88F881A7-5684-4D7E-B72C-B8CB268F2FCF}"/>
                </a:ext>
              </a:extLst>
            </p:cNvPr>
            <p:cNvSpPr>
              <a:spLocks noChangeArrowheads="1"/>
            </p:cNvSpPr>
            <p:nvPr/>
          </p:nvSpPr>
          <p:spPr bwMode="auto">
            <a:xfrm>
              <a:off x="2034863" y="4674755"/>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BA</a:t>
              </a:r>
            </a:p>
          </p:txBody>
        </p:sp>
        <p:sp>
          <p:nvSpPr>
            <p:cNvPr id="27" name="Rectangle 40">
              <a:extLst>
                <a:ext uri="{FF2B5EF4-FFF2-40B4-BE49-F238E27FC236}">
                  <a16:creationId xmlns:a16="http://schemas.microsoft.com/office/drawing/2014/main" id="{CEB64AB7-1997-4B4D-98CC-AFA253DE1C55}"/>
                </a:ext>
              </a:extLst>
            </p:cNvPr>
            <p:cNvSpPr>
              <a:spLocks noChangeArrowheads="1"/>
            </p:cNvSpPr>
            <p:nvPr/>
          </p:nvSpPr>
          <p:spPr bwMode="auto">
            <a:xfrm>
              <a:off x="1280238" y="4674755"/>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Sin City</a:t>
              </a:r>
            </a:p>
          </p:txBody>
        </p:sp>
        <p:sp>
          <p:nvSpPr>
            <p:cNvPr id="28" name="Rectangle 41">
              <a:extLst>
                <a:ext uri="{FF2B5EF4-FFF2-40B4-BE49-F238E27FC236}">
                  <a16:creationId xmlns:a16="http://schemas.microsoft.com/office/drawing/2014/main" id="{370F3B0C-8709-474E-8BC9-1B93090F2EFC}"/>
                </a:ext>
              </a:extLst>
            </p:cNvPr>
            <p:cNvSpPr>
              <a:spLocks noChangeArrowheads="1"/>
            </p:cNvSpPr>
            <p:nvPr/>
          </p:nvSpPr>
          <p:spPr bwMode="auto">
            <a:xfrm>
              <a:off x="741219" y="4674755"/>
              <a:ext cx="539019" cy="312380"/>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rPr>
                <a:t>31</a:t>
              </a:r>
            </a:p>
          </p:txBody>
        </p:sp>
        <p:sp>
          <p:nvSpPr>
            <p:cNvPr id="29" name="Rectangle 42">
              <a:extLst>
                <a:ext uri="{FF2B5EF4-FFF2-40B4-BE49-F238E27FC236}">
                  <a16:creationId xmlns:a16="http://schemas.microsoft.com/office/drawing/2014/main" id="{1A3E7A9A-2F7D-43AC-A7A5-3E34E737AD1E}"/>
                </a:ext>
              </a:extLst>
            </p:cNvPr>
            <p:cNvSpPr>
              <a:spLocks noChangeArrowheads="1"/>
            </p:cNvSpPr>
            <p:nvPr/>
          </p:nvSpPr>
          <p:spPr bwMode="auto">
            <a:xfrm>
              <a:off x="6239207" y="4363242"/>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150,000</a:t>
              </a:r>
            </a:p>
          </p:txBody>
        </p:sp>
        <p:sp>
          <p:nvSpPr>
            <p:cNvPr id="30" name="Rectangle 43">
              <a:extLst>
                <a:ext uri="{FF2B5EF4-FFF2-40B4-BE49-F238E27FC236}">
                  <a16:creationId xmlns:a16="http://schemas.microsoft.com/office/drawing/2014/main" id="{921593CE-D677-401C-8A7A-513491B8D182}"/>
                </a:ext>
              </a:extLst>
            </p:cNvPr>
            <p:cNvSpPr>
              <a:spLocks noChangeArrowheads="1"/>
            </p:cNvSpPr>
            <p:nvPr/>
          </p:nvSpPr>
          <p:spPr bwMode="auto">
            <a:xfrm>
              <a:off x="5268974" y="4363242"/>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Smith</a:t>
              </a:r>
            </a:p>
          </p:txBody>
        </p:sp>
        <p:sp>
          <p:nvSpPr>
            <p:cNvPr id="31" name="Rectangle 44">
              <a:extLst>
                <a:ext uri="{FF2B5EF4-FFF2-40B4-BE49-F238E27FC236}">
                  <a16:creationId xmlns:a16="http://schemas.microsoft.com/office/drawing/2014/main" id="{F72F971B-1137-4C70-BE50-51D1F22237E7}"/>
                </a:ext>
              </a:extLst>
            </p:cNvPr>
            <p:cNvSpPr>
              <a:spLocks noChangeArrowheads="1"/>
            </p:cNvSpPr>
            <p:nvPr/>
          </p:nvSpPr>
          <p:spPr bwMode="auto">
            <a:xfrm>
              <a:off x="4514349" y="4363242"/>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03</a:t>
              </a:r>
            </a:p>
          </p:txBody>
        </p:sp>
        <p:sp>
          <p:nvSpPr>
            <p:cNvPr id="32" name="Rectangle 45">
              <a:extLst>
                <a:ext uri="{FF2B5EF4-FFF2-40B4-BE49-F238E27FC236}">
                  <a16:creationId xmlns:a16="http://schemas.microsoft.com/office/drawing/2014/main" id="{250B091F-F660-4404-8A88-9CFBB581F3F0}"/>
                </a:ext>
              </a:extLst>
            </p:cNvPr>
            <p:cNvSpPr>
              <a:spLocks noChangeArrowheads="1"/>
            </p:cNvSpPr>
            <p:nvPr/>
          </p:nvSpPr>
          <p:spPr bwMode="auto">
            <a:xfrm>
              <a:off x="3490213" y="4363242"/>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Bristol</a:t>
              </a:r>
            </a:p>
          </p:txBody>
        </p:sp>
        <p:sp>
          <p:nvSpPr>
            <p:cNvPr id="33" name="Rectangle 46">
              <a:extLst>
                <a:ext uri="{FF2B5EF4-FFF2-40B4-BE49-F238E27FC236}">
                  <a16:creationId xmlns:a16="http://schemas.microsoft.com/office/drawing/2014/main" id="{A0463B9F-A3DE-4EE6-A3EB-2FF4885C8068}"/>
                </a:ext>
              </a:extLst>
            </p:cNvPr>
            <p:cNvSpPr>
              <a:spLocks noChangeArrowheads="1"/>
            </p:cNvSpPr>
            <p:nvPr/>
          </p:nvSpPr>
          <p:spPr bwMode="auto">
            <a:xfrm>
              <a:off x="2627784" y="4363242"/>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Roxy</a:t>
              </a:r>
            </a:p>
          </p:txBody>
        </p:sp>
        <p:sp>
          <p:nvSpPr>
            <p:cNvPr id="34" name="Rectangle 47">
              <a:extLst>
                <a:ext uri="{FF2B5EF4-FFF2-40B4-BE49-F238E27FC236}">
                  <a16:creationId xmlns:a16="http://schemas.microsoft.com/office/drawing/2014/main" id="{73F38BFC-BFB9-4FAD-A3E0-41727010C338}"/>
                </a:ext>
              </a:extLst>
            </p:cNvPr>
            <p:cNvSpPr>
              <a:spLocks noChangeArrowheads="1"/>
            </p:cNvSpPr>
            <p:nvPr/>
          </p:nvSpPr>
          <p:spPr bwMode="auto">
            <a:xfrm>
              <a:off x="2034863" y="4363242"/>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MZ</a:t>
              </a:r>
            </a:p>
          </p:txBody>
        </p:sp>
        <p:sp>
          <p:nvSpPr>
            <p:cNvPr id="35" name="Rectangle 48">
              <a:extLst>
                <a:ext uri="{FF2B5EF4-FFF2-40B4-BE49-F238E27FC236}">
                  <a16:creationId xmlns:a16="http://schemas.microsoft.com/office/drawing/2014/main" id="{42D58E81-AF6B-415E-B7FB-81567314EC42}"/>
                </a:ext>
              </a:extLst>
            </p:cNvPr>
            <p:cNvSpPr>
              <a:spLocks noChangeArrowheads="1"/>
            </p:cNvSpPr>
            <p:nvPr/>
          </p:nvSpPr>
          <p:spPr bwMode="auto">
            <a:xfrm>
              <a:off x="1280238" y="4363242"/>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Sin City</a:t>
              </a:r>
            </a:p>
          </p:txBody>
        </p:sp>
        <p:sp>
          <p:nvSpPr>
            <p:cNvPr id="36" name="Rectangle 49">
              <a:extLst>
                <a:ext uri="{FF2B5EF4-FFF2-40B4-BE49-F238E27FC236}">
                  <a16:creationId xmlns:a16="http://schemas.microsoft.com/office/drawing/2014/main" id="{BD5FE7E4-5ED6-4B75-BE19-69FFA62101A1}"/>
                </a:ext>
              </a:extLst>
            </p:cNvPr>
            <p:cNvSpPr>
              <a:spLocks noChangeArrowheads="1"/>
            </p:cNvSpPr>
            <p:nvPr/>
          </p:nvSpPr>
          <p:spPr bwMode="auto">
            <a:xfrm>
              <a:off x="741219" y="4363242"/>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rPr>
                <a:t>31</a:t>
              </a:r>
            </a:p>
          </p:txBody>
        </p:sp>
        <p:sp>
          <p:nvSpPr>
            <p:cNvPr id="37" name="Rectangle 50">
              <a:extLst>
                <a:ext uri="{FF2B5EF4-FFF2-40B4-BE49-F238E27FC236}">
                  <a16:creationId xmlns:a16="http://schemas.microsoft.com/office/drawing/2014/main" id="{F9E99FBB-A773-4ACE-9F48-2404CB4FBACE}"/>
                </a:ext>
              </a:extLst>
            </p:cNvPr>
            <p:cNvSpPr>
              <a:spLocks noChangeArrowheads="1"/>
            </p:cNvSpPr>
            <p:nvPr/>
          </p:nvSpPr>
          <p:spPr bwMode="auto">
            <a:xfrm>
              <a:off x="6239207" y="4051730"/>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350,000</a:t>
              </a:r>
            </a:p>
          </p:txBody>
        </p:sp>
        <p:sp>
          <p:nvSpPr>
            <p:cNvPr id="38" name="Rectangle 51">
              <a:extLst>
                <a:ext uri="{FF2B5EF4-FFF2-40B4-BE49-F238E27FC236}">
                  <a16:creationId xmlns:a16="http://schemas.microsoft.com/office/drawing/2014/main" id="{E8220FAE-0464-408B-A5A3-27931ED0216E}"/>
                </a:ext>
              </a:extLst>
            </p:cNvPr>
            <p:cNvSpPr>
              <a:spLocks noChangeArrowheads="1"/>
            </p:cNvSpPr>
            <p:nvPr/>
          </p:nvSpPr>
          <p:spPr bwMode="auto">
            <a:xfrm>
              <a:off x="5268974" y="4051730"/>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Jones</a:t>
              </a:r>
            </a:p>
          </p:txBody>
        </p:sp>
        <p:sp>
          <p:nvSpPr>
            <p:cNvPr id="39" name="Rectangle 52">
              <a:extLst>
                <a:ext uri="{FF2B5EF4-FFF2-40B4-BE49-F238E27FC236}">
                  <a16:creationId xmlns:a16="http://schemas.microsoft.com/office/drawing/2014/main" id="{13589F6D-E5F1-42A1-8579-12DF38E8ACE8}"/>
                </a:ext>
              </a:extLst>
            </p:cNvPr>
            <p:cNvSpPr>
              <a:spLocks noChangeArrowheads="1"/>
            </p:cNvSpPr>
            <p:nvPr/>
          </p:nvSpPr>
          <p:spPr bwMode="auto">
            <a:xfrm>
              <a:off x="4514349" y="4051730"/>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01</a:t>
              </a:r>
            </a:p>
          </p:txBody>
        </p:sp>
        <p:sp>
          <p:nvSpPr>
            <p:cNvPr id="40" name="Rectangle 53">
              <a:extLst>
                <a:ext uri="{FF2B5EF4-FFF2-40B4-BE49-F238E27FC236}">
                  <a16:creationId xmlns:a16="http://schemas.microsoft.com/office/drawing/2014/main" id="{D01DD289-BDE2-4BEA-9A36-B24BEA8CB441}"/>
                </a:ext>
              </a:extLst>
            </p:cNvPr>
            <p:cNvSpPr>
              <a:spLocks noChangeArrowheads="1"/>
            </p:cNvSpPr>
            <p:nvPr/>
          </p:nvSpPr>
          <p:spPr bwMode="auto">
            <a:xfrm>
              <a:off x="3490213" y="4051730"/>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Telford</a:t>
              </a:r>
            </a:p>
          </p:txBody>
        </p:sp>
        <p:sp>
          <p:nvSpPr>
            <p:cNvPr id="41" name="Rectangle 54">
              <a:extLst>
                <a:ext uri="{FF2B5EF4-FFF2-40B4-BE49-F238E27FC236}">
                  <a16:creationId xmlns:a16="http://schemas.microsoft.com/office/drawing/2014/main" id="{1B4334E9-AFB7-4F6C-8E1D-9D0B1BD4904C}"/>
                </a:ext>
              </a:extLst>
            </p:cNvPr>
            <p:cNvSpPr>
              <a:spLocks noChangeArrowheads="1"/>
            </p:cNvSpPr>
            <p:nvPr/>
          </p:nvSpPr>
          <p:spPr bwMode="auto">
            <a:xfrm>
              <a:off x="2627784" y="4051730"/>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Odeon</a:t>
              </a:r>
            </a:p>
          </p:txBody>
        </p:sp>
        <p:sp>
          <p:nvSpPr>
            <p:cNvPr id="42" name="Rectangle 55">
              <a:extLst>
                <a:ext uri="{FF2B5EF4-FFF2-40B4-BE49-F238E27FC236}">
                  <a16:creationId xmlns:a16="http://schemas.microsoft.com/office/drawing/2014/main" id="{EBCE7A06-19C7-4413-8F0B-B159EA44CB00}"/>
                </a:ext>
              </a:extLst>
            </p:cNvPr>
            <p:cNvSpPr>
              <a:spLocks noChangeArrowheads="1"/>
            </p:cNvSpPr>
            <p:nvPr/>
          </p:nvSpPr>
          <p:spPr bwMode="auto">
            <a:xfrm>
              <a:off x="2034863" y="4051730"/>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CH</a:t>
              </a:r>
            </a:p>
          </p:txBody>
        </p:sp>
        <p:sp>
          <p:nvSpPr>
            <p:cNvPr id="43" name="Rectangle 56">
              <a:extLst>
                <a:ext uri="{FF2B5EF4-FFF2-40B4-BE49-F238E27FC236}">
                  <a16:creationId xmlns:a16="http://schemas.microsoft.com/office/drawing/2014/main" id="{F9F3AE5D-B729-4A17-9982-A72398E48379}"/>
                </a:ext>
              </a:extLst>
            </p:cNvPr>
            <p:cNvSpPr>
              <a:spLocks noChangeArrowheads="1"/>
            </p:cNvSpPr>
            <p:nvPr/>
          </p:nvSpPr>
          <p:spPr bwMode="auto">
            <a:xfrm>
              <a:off x="1280238" y="4051730"/>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Sin City</a:t>
              </a:r>
            </a:p>
          </p:txBody>
        </p:sp>
        <p:sp>
          <p:nvSpPr>
            <p:cNvPr id="44" name="Rectangle 57">
              <a:extLst>
                <a:ext uri="{FF2B5EF4-FFF2-40B4-BE49-F238E27FC236}">
                  <a16:creationId xmlns:a16="http://schemas.microsoft.com/office/drawing/2014/main" id="{6D6CA10D-2D49-40DD-A4A1-CC0E9D000DAB}"/>
                </a:ext>
              </a:extLst>
            </p:cNvPr>
            <p:cNvSpPr>
              <a:spLocks noChangeArrowheads="1"/>
            </p:cNvSpPr>
            <p:nvPr/>
          </p:nvSpPr>
          <p:spPr bwMode="auto">
            <a:xfrm>
              <a:off x="741219" y="4051730"/>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rPr>
                <a:t>31</a:t>
              </a:r>
            </a:p>
          </p:txBody>
        </p:sp>
        <p:sp>
          <p:nvSpPr>
            <p:cNvPr id="45" name="Rectangle 58">
              <a:extLst>
                <a:ext uri="{FF2B5EF4-FFF2-40B4-BE49-F238E27FC236}">
                  <a16:creationId xmlns:a16="http://schemas.microsoft.com/office/drawing/2014/main" id="{570E6D75-3BE6-4203-93CD-B685522FFEF8}"/>
                </a:ext>
              </a:extLst>
            </p:cNvPr>
            <p:cNvSpPr>
              <a:spLocks noChangeArrowheads="1"/>
            </p:cNvSpPr>
            <p:nvPr/>
          </p:nvSpPr>
          <p:spPr bwMode="auto">
            <a:xfrm>
              <a:off x="6239207" y="3739350"/>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200,000</a:t>
              </a:r>
            </a:p>
          </p:txBody>
        </p:sp>
        <p:sp>
          <p:nvSpPr>
            <p:cNvPr id="46" name="Rectangle 59">
              <a:extLst>
                <a:ext uri="{FF2B5EF4-FFF2-40B4-BE49-F238E27FC236}">
                  <a16:creationId xmlns:a16="http://schemas.microsoft.com/office/drawing/2014/main" id="{A7546C24-0BBC-4CC1-AF78-C3034A15FE12}"/>
                </a:ext>
              </a:extLst>
            </p:cNvPr>
            <p:cNvSpPr>
              <a:spLocks noChangeArrowheads="1"/>
            </p:cNvSpPr>
            <p:nvPr/>
          </p:nvSpPr>
          <p:spPr bwMode="auto">
            <a:xfrm>
              <a:off x="5268974" y="3739350"/>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Jones</a:t>
              </a:r>
            </a:p>
          </p:txBody>
        </p:sp>
        <p:sp>
          <p:nvSpPr>
            <p:cNvPr id="47" name="Rectangle 60">
              <a:extLst>
                <a:ext uri="{FF2B5EF4-FFF2-40B4-BE49-F238E27FC236}">
                  <a16:creationId xmlns:a16="http://schemas.microsoft.com/office/drawing/2014/main" id="{37513137-5840-4A0A-A00F-F68567AF4EE6}"/>
                </a:ext>
              </a:extLst>
            </p:cNvPr>
            <p:cNvSpPr>
              <a:spLocks noChangeArrowheads="1"/>
            </p:cNvSpPr>
            <p:nvPr/>
          </p:nvSpPr>
          <p:spPr bwMode="auto">
            <a:xfrm>
              <a:off x="4514349" y="3739350"/>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01</a:t>
              </a:r>
            </a:p>
          </p:txBody>
        </p:sp>
        <p:sp>
          <p:nvSpPr>
            <p:cNvPr id="48" name="Rectangle 61">
              <a:extLst>
                <a:ext uri="{FF2B5EF4-FFF2-40B4-BE49-F238E27FC236}">
                  <a16:creationId xmlns:a16="http://schemas.microsoft.com/office/drawing/2014/main" id="{CA2DC0DF-5AC3-4602-8A7F-237D78B9F3BA}"/>
                </a:ext>
              </a:extLst>
            </p:cNvPr>
            <p:cNvSpPr>
              <a:spLocks noChangeArrowheads="1"/>
            </p:cNvSpPr>
            <p:nvPr/>
          </p:nvSpPr>
          <p:spPr bwMode="auto">
            <a:xfrm>
              <a:off x="3490213" y="3739350"/>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Oxford</a:t>
              </a:r>
            </a:p>
          </p:txBody>
        </p:sp>
        <p:sp>
          <p:nvSpPr>
            <p:cNvPr id="49" name="Rectangle 62">
              <a:extLst>
                <a:ext uri="{FF2B5EF4-FFF2-40B4-BE49-F238E27FC236}">
                  <a16:creationId xmlns:a16="http://schemas.microsoft.com/office/drawing/2014/main" id="{F6BF1108-4910-47A1-A9ED-93BA0B6D468E}"/>
                </a:ext>
              </a:extLst>
            </p:cNvPr>
            <p:cNvSpPr>
              <a:spLocks noChangeArrowheads="1"/>
            </p:cNvSpPr>
            <p:nvPr/>
          </p:nvSpPr>
          <p:spPr bwMode="auto">
            <a:xfrm>
              <a:off x="2627784" y="3739350"/>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Roxy</a:t>
              </a:r>
            </a:p>
          </p:txBody>
        </p:sp>
        <p:sp>
          <p:nvSpPr>
            <p:cNvPr id="50" name="Rectangle 63">
              <a:extLst>
                <a:ext uri="{FF2B5EF4-FFF2-40B4-BE49-F238E27FC236}">
                  <a16:creationId xmlns:a16="http://schemas.microsoft.com/office/drawing/2014/main" id="{197D7E56-C467-428E-920A-FF4A2F8D12F5}"/>
                </a:ext>
              </a:extLst>
            </p:cNvPr>
            <p:cNvSpPr>
              <a:spLocks noChangeArrowheads="1"/>
            </p:cNvSpPr>
            <p:nvPr/>
          </p:nvSpPr>
          <p:spPr bwMode="auto">
            <a:xfrm>
              <a:off x="2034863" y="3739350"/>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AB</a:t>
              </a:r>
            </a:p>
          </p:txBody>
        </p:sp>
        <p:sp>
          <p:nvSpPr>
            <p:cNvPr id="51" name="Rectangle 64">
              <a:extLst>
                <a:ext uri="{FF2B5EF4-FFF2-40B4-BE49-F238E27FC236}">
                  <a16:creationId xmlns:a16="http://schemas.microsoft.com/office/drawing/2014/main" id="{830AFE27-6F68-4AAE-AD38-3CAAEE58458C}"/>
                </a:ext>
              </a:extLst>
            </p:cNvPr>
            <p:cNvSpPr>
              <a:spLocks noChangeArrowheads="1"/>
            </p:cNvSpPr>
            <p:nvPr/>
          </p:nvSpPr>
          <p:spPr bwMode="auto">
            <a:xfrm>
              <a:off x="1280238" y="3739350"/>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Sin City</a:t>
              </a:r>
            </a:p>
          </p:txBody>
        </p:sp>
        <p:sp>
          <p:nvSpPr>
            <p:cNvPr id="52" name="Rectangle 65">
              <a:extLst>
                <a:ext uri="{FF2B5EF4-FFF2-40B4-BE49-F238E27FC236}">
                  <a16:creationId xmlns:a16="http://schemas.microsoft.com/office/drawing/2014/main" id="{785489FA-C174-4B08-9E48-362758E809FA}"/>
                </a:ext>
              </a:extLst>
            </p:cNvPr>
            <p:cNvSpPr>
              <a:spLocks noChangeArrowheads="1"/>
            </p:cNvSpPr>
            <p:nvPr/>
          </p:nvSpPr>
          <p:spPr bwMode="auto">
            <a:xfrm>
              <a:off x="741219" y="3739350"/>
              <a:ext cx="53901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31</a:t>
              </a:r>
            </a:p>
          </p:txBody>
        </p:sp>
        <p:sp>
          <p:nvSpPr>
            <p:cNvPr id="53" name="Rectangle 66">
              <a:extLst>
                <a:ext uri="{FF2B5EF4-FFF2-40B4-BE49-F238E27FC236}">
                  <a16:creationId xmlns:a16="http://schemas.microsoft.com/office/drawing/2014/main" id="{84533973-CD90-48EB-96C6-03FAF1ED143A}"/>
                </a:ext>
              </a:extLst>
            </p:cNvPr>
            <p:cNvSpPr>
              <a:spLocks noChangeArrowheads="1"/>
            </p:cNvSpPr>
            <p:nvPr/>
          </p:nvSpPr>
          <p:spPr bwMode="auto">
            <a:xfrm>
              <a:off x="6239207" y="3425234"/>
              <a:ext cx="970233"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350,000</a:t>
              </a:r>
            </a:p>
          </p:txBody>
        </p:sp>
        <p:sp>
          <p:nvSpPr>
            <p:cNvPr id="54" name="Rectangle 67">
              <a:extLst>
                <a:ext uri="{FF2B5EF4-FFF2-40B4-BE49-F238E27FC236}">
                  <a16:creationId xmlns:a16="http://schemas.microsoft.com/office/drawing/2014/main" id="{93EB887F-B32B-4C31-BDE0-2F51326BAA3C}"/>
                </a:ext>
              </a:extLst>
            </p:cNvPr>
            <p:cNvSpPr>
              <a:spLocks noChangeArrowheads="1"/>
            </p:cNvSpPr>
            <p:nvPr/>
          </p:nvSpPr>
          <p:spPr bwMode="auto">
            <a:xfrm>
              <a:off x="5268974" y="3425234"/>
              <a:ext cx="970233"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Smith</a:t>
              </a:r>
            </a:p>
          </p:txBody>
        </p:sp>
        <p:sp>
          <p:nvSpPr>
            <p:cNvPr id="55" name="Rectangle 68">
              <a:extLst>
                <a:ext uri="{FF2B5EF4-FFF2-40B4-BE49-F238E27FC236}">
                  <a16:creationId xmlns:a16="http://schemas.microsoft.com/office/drawing/2014/main" id="{5B0B2E8F-2B9D-4E2A-AE07-96732D56A2FE}"/>
                </a:ext>
              </a:extLst>
            </p:cNvPr>
            <p:cNvSpPr>
              <a:spLocks noChangeArrowheads="1"/>
            </p:cNvSpPr>
            <p:nvPr/>
          </p:nvSpPr>
          <p:spPr bwMode="auto">
            <a:xfrm>
              <a:off x="4514349" y="3425234"/>
              <a:ext cx="754626"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03</a:t>
              </a:r>
            </a:p>
          </p:txBody>
        </p:sp>
        <p:sp>
          <p:nvSpPr>
            <p:cNvPr id="56" name="Rectangle 69">
              <a:extLst>
                <a:ext uri="{FF2B5EF4-FFF2-40B4-BE49-F238E27FC236}">
                  <a16:creationId xmlns:a16="http://schemas.microsoft.com/office/drawing/2014/main" id="{6A49839B-39CE-4708-B1C5-1C05A6E34A89}"/>
                </a:ext>
              </a:extLst>
            </p:cNvPr>
            <p:cNvSpPr>
              <a:spLocks noChangeArrowheads="1"/>
            </p:cNvSpPr>
            <p:nvPr/>
          </p:nvSpPr>
          <p:spPr bwMode="auto">
            <a:xfrm>
              <a:off x="3490213" y="3425234"/>
              <a:ext cx="1024135"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Bristol</a:t>
              </a:r>
            </a:p>
          </p:txBody>
        </p:sp>
        <p:sp>
          <p:nvSpPr>
            <p:cNvPr id="57" name="Rectangle 70">
              <a:extLst>
                <a:ext uri="{FF2B5EF4-FFF2-40B4-BE49-F238E27FC236}">
                  <a16:creationId xmlns:a16="http://schemas.microsoft.com/office/drawing/2014/main" id="{36E1290A-2985-4D53-B559-7A3C6A373321}"/>
                </a:ext>
              </a:extLst>
            </p:cNvPr>
            <p:cNvSpPr>
              <a:spLocks noChangeArrowheads="1"/>
            </p:cNvSpPr>
            <p:nvPr/>
          </p:nvSpPr>
          <p:spPr bwMode="auto">
            <a:xfrm>
              <a:off x="2627784" y="3425234"/>
              <a:ext cx="862429"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Roxy</a:t>
              </a:r>
            </a:p>
          </p:txBody>
        </p:sp>
        <p:sp>
          <p:nvSpPr>
            <p:cNvPr id="58" name="Rectangle 71">
              <a:extLst>
                <a:ext uri="{FF2B5EF4-FFF2-40B4-BE49-F238E27FC236}">
                  <a16:creationId xmlns:a16="http://schemas.microsoft.com/office/drawing/2014/main" id="{3A09B58D-67B8-4452-AE1A-858C654E238B}"/>
                </a:ext>
              </a:extLst>
            </p:cNvPr>
            <p:cNvSpPr>
              <a:spLocks noChangeArrowheads="1"/>
            </p:cNvSpPr>
            <p:nvPr/>
          </p:nvSpPr>
          <p:spPr bwMode="auto">
            <a:xfrm>
              <a:off x="2034863" y="3425234"/>
              <a:ext cx="592920"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MZ</a:t>
              </a:r>
            </a:p>
          </p:txBody>
        </p:sp>
        <p:sp>
          <p:nvSpPr>
            <p:cNvPr id="59" name="Rectangle 72">
              <a:extLst>
                <a:ext uri="{FF2B5EF4-FFF2-40B4-BE49-F238E27FC236}">
                  <a16:creationId xmlns:a16="http://schemas.microsoft.com/office/drawing/2014/main" id="{AAD45F39-A622-4A06-87A3-6C9545901169}"/>
                </a:ext>
              </a:extLst>
            </p:cNvPr>
            <p:cNvSpPr>
              <a:spLocks noChangeArrowheads="1"/>
            </p:cNvSpPr>
            <p:nvPr/>
          </p:nvSpPr>
          <p:spPr bwMode="auto">
            <a:xfrm>
              <a:off x="1280238" y="3425234"/>
              <a:ext cx="754626" cy="314115"/>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Alfie</a:t>
              </a:r>
            </a:p>
          </p:txBody>
        </p:sp>
        <p:sp>
          <p:nvSpPr>
            <p:cNvPr id="60" name="Rectangle 73">
              <a:extLst>
                <a:ext uri="{FF2B5EF4-FFF2-40B4-BE49-F238E27FC236}">
                  <a16:creationId xmlns:a16="http://schemas.microsoft.com/office/drawing/2014/main" id="{67DF01B6-A5C3-4914-9D39-4693018CEFB7}"/>
                </a:ext>
              </a:extLst>
            </p:cNvPr>
            <p:cNvSpPr>
              <a:spLocks noChangeArrowheads="1"/>
            </p:cNvSpPr>
            <p:nvPr/>
          </p:nvSpPr>
          <p:spPr bwMode="auto">
            <a:xfrm>
              <a:off x="741219" y="3425234"/>
              <a:ext cx="539019" cy="314115"/>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rPr>
                <a:t>23</a:t>
              </a:r>
            </a:p>
          </p:txBody>
        </p:sp>
        <p:sp>
          <p:nvSpPr>
            <p:cNvPr id="61" name="Rectangle 74">
              <a:extLst>
                <a:ext uri="{FF2B5EF4-FFF2-40B4-BE49-F238E27FC236}">
                  <a16:creationId xmlns:a16="http://schemas.microsoft.com/office/drawing/2014/main" id="{62103F21-925F-4BAB-BC82-18448212FE00}"/>
                </a:ext>
              </a:extLst>
            </p:cNvPr>
            <p:cNvSpPr>
              <a:spLocks noChangeArrowheads="1"/>
            </p:cNvSpPr>
            <p:nvPr/>
          </p:nvSpPr>
          <p:spPr bwMode="auto">
            <a:xfrm>
              <a:off x="6239207" y="3113723"/>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250,000</a:t>
              </a:r>
            </a:p>
          </p:txBody>
        </p:sp>
        <p:sp>
          <p:nvSpPr>
            <p:cNvPr id="62" name="Rectangle 75">
              <a:extLst>
                <a:ext uri="{FF2B5EF4-FFF2-40B4-BE49-F238E27FC236}">
                  <a16:creationId xmlns:a16="http://schemas.microsoft.com/office/drawing/2014/main" id="{91545DA5-093D-43AE-8520-5147C043688D}"/>
                </a:ext>
              </a:extLst>
            </p:cNvPr>
            <p:cNvSpPr>
              <a:spLocks noChangeArrowheads="1"/>
            </p:cNvSpPr>
            <p:nvPr/>
          </p:nvSpPr>
          <p:spPr bwMode="auto">
            <a:xfrm>
              <a:off x="5268974" y="3113723"/>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Jones</a:t>
              </a:r>
            </a:p>
          </p:txBody>
        </p:sp>
        <p:sp>
          <p:nvSpPr>
            <p:cNvPr id="63" name="Rectangle 76">
              <a:extLst>
                <a:ext uri="{FF2B5EF4-FFF2-40B4-BE49-F238E27FC236}">
                  <a16:creationId xmlns:a16="http://schemas.microsoft.com/office/drawing/2014/main" id="{6E3188E2-0F4E-4C73-A43F-9CCE5DC4468C}"/>
                </a:ext>
              </a:extLst>
            </p:cNvPr>
            <p:cNvSpPr>
              <a:spLocks noChangeArrowheads="1"/>
            </p:cNvSpPr>
            <p:nvPr/>
          </p:nvSpPr>
          <p:spPr bwMode="auto">
            <a:xfrm>
              <a:off x="4514349" y="3113723"/>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01</a:t>
              </a:r>
            </a:p>
          </p:txBody>
        </p:sp>
        <p:sp>
          <p:nvSpPr>
            <p:cNvPr id="64" name="Rectangle 77">
              <a:extLst>
                <a:ext uri="{FF2B5EF4-FFF2-40B4-BE49-F238E27FC236}">
                  <a16:creationId xmlns:a16="http://schemas.microsoft.com/office/drawing/2014/main" id="{510CB403-D327-490C-8152-EB79254371A5}"/>
                </a:ext>
              </a:extLst>
            </p:cNvPr>
            <p:cNvSpPr>
              <a:spLocks noChangeArrowheads="1"/>
            </p:cNvSpPr>
            <p:nvPr/>
          </p:nvSpPr>
          <p:spPr bwMode="auto">
            <a:xfrm>
              <a:off x="3490213" y="3113723"/>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Telford</a:t>
              </a:r>
            </a:p>
          </p:txBody>
        </p:sp>
        <p:sp>
          <p:nvSpPr>
            <p:cNvPr id="65" name="Rectangle 78">
              <a:extLst>
                <a:ext uri="{FF2B5EF4-FFF2-40B4-BE49-F238E27FC236}">
                  <a16:creationId xmlns:a16="http://schemas.microsoft.com/office/drawing/2014/main" id="{D43F0584-2787-4DC3-8A83-0E9505A627E8}"/>
                </a:ext>
              </a:extLst>
            </p:cNvPr>
            <p:cNvSpPr>
              <a:spLocks noChangeArrowheads="1"/>
            </p:cNvSpPr>
            <p:nvPr/>
          </p:nvSpPr>
          <p:spPr bwMode="auto">
            <a:xfrm>
              <a:off x="2627784" y="3113723"/>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Odeon</a:t>
              </a:r>
            </a:p>
          </p:txBody>
        </p:sp>
        <p:sp>
          <p:nvSpPr>
            <p:cNvPr id="66" name="Rectangle 79">
              <a:extLst>
                <a:ext uri="{FF2B5EF4-FFF2-40B4-BE49-F238E27FC236}">
                  <a16:creationId xmlns:a16="http://schemas.microsoft.com/office/drawing/2014/main" id="{15E32F5A-7AAA-4479-8891-D4FA33D9A788}"/>
                </a:ext>
              </a:extLst>
            </p:cNvPr>
            <p:cNvSpPr>
              <a:spLocks noChangeArrowheads="1"/>
            </p:cNvSpPr>
            <p:nvPr/>
          </p:nvSpPr>
          <p:spPr bwMode="auto">
            <a:xfrm>
              <a:off x="2034863" y="3113723"/>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CH</a:t>
              </a:r>
            </a:p>
          </p:txBody>
        </p:sp>
        <p:sp>
          <p:nvSpPr>
            <p:cNvPr id="67" name="Rectangle 80">
              <a:extLst>
                <a:ext uri="{FF2B5EF4-FFF2-40B4-BE49-F238E27FC236}">
                  <a16:creationId xmlns:a16="http://schemas.microsoft.com/office/drawing/2014/main" id="{C0A57165-D24F-45BE-8B0B-B4303478E74B}"/>
                </a:ext>
              </a:extLst>
            </p:cNvPr>
            <p:cNvSpPr>
              <a:spLocks noChangeArrowheads="1"/>
            </p:cNvSpPr>
            <p:nvPr/>
          </p:nvSpPr>
          <p:spPr bwMode="auto">
            <a:xfrm>
              <a:off x="1280238" y="3113723"/>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Alfie</a:t>
              </a:r>
            </a:p>
          </p:txBody>
        </p:sp>
        <p:sp>
          <p:nvSpPr>
            <p:cNvPr id="68" name="Rectangle 81">
              <a:extLst>
                <a:ext uri="{FF2B5EF4-FFF2-40B4-BE49-F238E27FC236}">
                  <a16:creationId xmlns:a16="http://schemas.microsoft.com/office/drawing/2014/main" id="{6D668078-0903-4EF5-B8D1-9F5978006639}"/>
                </a:ext>
              </a:extLst>
            </p:cNvPr>
            <p:cNvSpPr>
              <a:spLocks noChangeArrowheads="1"/>
            </p:cNvSpPr>
            <p:nvPr/>
          </p:nvSpPr>
          <p:spPr bwMode="auto">
            <a:xfrm>
              <a:off x="741219" y="3113723"/>
              <a:ext cx="539019" cy="311512"/>
            </a:xfrm>
            <a:prstGeom prst="rect">
              <a:avLst/>
            </a:prstGeom>
            <a:noFill/>
            <a:ln w="9525">
              <a:no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rPr>
                <a:t>23</a:t>
              </a:r>
            </a:p>
          </p:txBody>
        </p:sp>
        <p:sp>
          <p:nvSpPr>
            <p:cNvPr id="69" name="Rectangle 82">
              <a:extLst>
                <a:ext uri="{FF2B5EF4-FFF2-40B4-BE49-F238E27FC236}">
                  <a16:creationId xmlns:a16="http://schemas.microsoft.com/office/drawing/2014/main" id="{9900CF2A-BB32-4082-9214-6BF1E5893CF7}"/>
                </a:ext>
              </a:extLst>
            </p:cNvPr>
            <p:cNvSpPr>
              <a:spLocks noChangeArrowheads="1"/>
            </p:cNvSpPr>
            <p:nvPr/>
          </p:nvSpPr>
          <p:spPr bwMode="auto">
            <a:xfrm>
              <a:off x="6239207" y="2801342"/>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200,000</a:t>
              </a:r>
            </a:p>
          </p:txBody>
        </p:sp>
        <p:sp>
          <p:nvSpPr>
            <p:cNvPr id="70" name="Rectangle 83">
              <a:extLst>
                <a:ext uri="{FF2B5EF4-FFF2-40B4-BE49-F238E27FC236}">
                  <a16:creationId xmlns:a16="http://schemas.microsoft.com/office/drawing/2014/main" id="{9E8C909B-49BC-4F97-9BE6-6E3FFA994184}"/>
                </a:ext>
              </a:extLst>
            </p:cNvPr>
            <p:cNvSpPr>
              <a:spLocks noChangeArrowheads="1"/>
            </p:cNvSpPr>
            <p:nvPr/>
          </p:nvSpPr>
          <p:spPr bwMode="auto">
            <a:xfrm>
              <a:off x="5268974" y="2801342"/>
              <a:ext cx="970233"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Jones</a:t>
              </a:r>
            </a:p>
          </p:txBody>
        </p:sp>
        <p:sp>
          <p:nvSpPr>
            <p:cNvPr id="71" name="Rectangle 84">
              <a:extLst>
                <a:ext uri="{FF2B5EF4-FFF2-40B4-BE49-F238E27FC236}">
                  <a16:creationId xmlns:a16="http://schemas.microsoft.com/office/drawing/2014/main" id="{86F5683E-F6D2-4DE5-A61B-4A87381A2E0C}"/>
                </a:ext>
              </a:extLst>
            </p:cNvPr>
            <p:cNvSpPr>
              <a:spLocks noChangeArrowheads="1"/>
            </p:cNvSpPr>
            <p:nvPr/>
          </p:nvSpPr>
          <p:spPr bwMode="auto">
            <a:xfrm>
              <a:off x="4514349" y="2801342"/>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01</a:t>
              </a:r>
            </a:p>
          </p:txBody>
        </p:sp>
        <p:sp>
          <p:nvSpPr>
            <p:cNvPr id="72" name="Rectangle 85">
              <a:extLst>
                <a:ext uri="{FF2B5EF4-FFF2-40B4-BE49-F238E27FC236}">
                  <a16:creationId xmlns:a16="http://schemas.microsoft.com/office/drawing/2014/main" id="{37A973E9-D589-479E-9613-22E12633A117}"/>
                </a:ext>
              </a:extLst>
            </p:cNvPr>
            <p:cNvSpPr>
              <a:spLocks noChangeArrowheads="1"/>
            </p:cNvSpPr>
            <p:nvPr/>
          </p:nvSpPr>
          <p:spPr bwMode="auto">
            <a:xfrm>
              <a:off x="3490213" y="2801342"/>
              <a:ext cx="1024135"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Oxford</a:t>
              </a:r>
            </a:p>
          </p:txBody>
        </p:sp>
        <p:sp>
          <p:nvSpPr>
            <p:cNvPr id="73" name="Rectangle 86">
              <a:extLst>
                <a:ext uri="{FF2B5EF4-FFF2-40B4-BE49-F238E27FC236}">
                  <a16:creationId xmlns:a16="http://schemas.microsoft.com/office/drawing/2014/main" id="{E3B94811-E387-4A9C-8FA1-9B8F491FF34B}"/>
                </a:ext>
              </a:extLst>
            </p:cNvPr>
            <p:cNvSpPr>
              <a:spLocks noChangeArrowheads="1"/>
            </p:cNvSpPr>
            <p:nvPr/>
          </p:nvSpPr>
          <p:spPr bwMode="auto">
            <a:xfrm>
              <a:off x="2627784" y="2801342"/>
              <a:ext cx="86242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Roxy</a:t>
              </a:r>
            </a:p>
          </p:txBody>
        </p:sp>
        <p:sp>
          <p:nvSpPr>
            <p:cNvPr id="74" name="Rectangle 87">
              <a:extLst>
                <a:ext uri="{FF2B5EF4-FFF2-40B4-BE49-F238E27FC236}">
                  <a16:creationId xmlns:a16="http://schemas.microsoft.com/office/drawing/2014/main" id="{EB1FF64F-C31F-4AEE-B519-BCF5D49D9BF7}"/>
                </a:ext>
              </a:extLst>
            </p:cNvPr>
            <p:cNvSpPr>
              <a:spLocks noChangeArrowheads="1"/>
            </p:cNvSpPr>
            <p:nvPr/>
          </p:nvSpPr>
          <p:spPr bwMode="auto">
            <a:xfrm>
              <a:off x="2034863" y="2801342"/>
              <a:ext cx="592920"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AB</a:t>
              </a:r>
            </a:p>
          </p:txBody>
        </p:sp>
        <p:sp>
          <p:nvSpPr>
            <p:cNvPr id="75" name="Rectangle 88">
              <a:extLst>
                <a:ext uri="{FF2B5EF4-FFF2-40B4-BE49-F238E27FC236}">
                  <a16:creationId xmlns:a16="http://schemas.microsoft.com/office/drawing/2014/main" id="{1A1D4D39-EB2C-4568-826E-799065AC586F}"/>
                </a:ext>
              </a:extLst>
            </p:cNvPr>
            <p:cNvSpPr>
              <a:spLocks noChangeArrowheads="1"/>
            </p:cNvSpPr>
            <p:nvPr/>
          </p:nvSpPr>
          <p:spPr bwMode="auto">
            <a:xfrm>
              <a:off x="1280238" y="2801342"/>
              <a:ext cx="754626"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Alfie</a:t>
              </a:r>
            </a:p>
          </p:txBody>
        </p:sp>
        <p:sp>
          <p:nvSpPr>
            <p:cNvPr id="76" name="Rectangle 89">
              <a:extLst>
                <a:ext uri="{FF2B5EF4-FFF2-40B4-BE49-F238E27FC236}">
                  <a16:creationId xmlns:a16="http://schemas.microsoft.com/office/drawing/2014/main" id="{6E6FC4C0-8E33-456C-9EB6-18A03C795AB3}"/>
                </a:ext>
              </a:extLst>
            </p:cNvPr>
            <p:cNvSpPr>
              <a:spLocks noChangeArrowheads="1"/>
            </p:cNvSpPr>
            <p:nvPr/>
          </p:nvSpPr>
          <p:spPr bwMode="auto">
            <a:xfrm>
              <a:off x="741219" y="2801342"/>
              <a:ext cx="539019" cy="312380"/>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5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0" i="0" u="none" strike="noStrike" kern="0" cap="none" spc="0" normalizeH="0" baseline="0" noProof="0">
                  <a:ln>
                    <a:noFill/>
                  </a:ln>
                  <a:effectLst/>
                  <a:uLnTx/>
                  <a:uFillTx/>
                </a:rPr>
                <a:t>23</a:t>
              </a:r>
            </a:p>
          </p:txBody>
        </p:sp>
        <p:sp>
          <p:nvSpPr>
            <p:cNvPr id="77" name="Rectangle 90">
              <a:extLst>
                <a:ext uri="{FF2B5EF4-FFF2-40B4-BE49-F238E27FC236}">
                  <a16:creationId xmlns:a16="http://schemas.microsoft.com/office/drawing/2014/main" id="{B09A149C-0303-4ED1-9FB3-5F369B413BED}"/>
                </a:ext>
              </a:extLst>
            </p:cNvPr>
            <p:cNvSpPr>
              <a:spLocks noChangeArrowheads="1"/>
            </p:cNvSpPr>
            <p:nvPr/>
          </p:nvSpPr>
          <p:spPr bwMode="auto">
            <a:xfrm>
              <a:off x="6239207" y="2489830"/>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dirty="0">
                  <a:ln>
                    <a:noFill/>
                  </a:ln>
                  <a:effectLst/>
                  <a:uLnTx/>
                  <a:uFillTx/>
                </a:rPr>
                <a:t>Takings</a:t>
              </a:r>
            </a:p>
          </p:txBody>
        </p:sp>
        <p:sp>
          <p:nvSpPr>
            <p:cNvPr id="78" name="Rectangle 91">
              <a:extLst>
                <a:ext uri="{FF2B5EF4-FFF2-40B4-BE49-F238E27FC236}">
                  <a16:creationId xmlns:a16="http://schemas.microsoft.com/office/drawing/2014/main" id="{7F9B413E-05CD-4070-908E-656366E8539E}"/>
                </a:ext>
              </a:extLst>
            </p:cNvPr>
            <p:cNvSpPr>
              <a:spLocks noChangeArrowheads="1"/>
            </p:cNvSpPr>
            <p:nvPr/>
          </p:nvSpPr>
          <p:spPr bwMode="auto">
            <a:xfrm>
              <a:off x="5268974" y="2489830"/>
              <a:ext cx="970233"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a:ln>
                    <a:noFill/>
                  </a:ln>
                  <a:effectLst/>
                  <a:uLnTx/>
                  <a:uFillTx/>
                </a:rPr>
                <a:t>Mname</a:t>
              </a:r>
            </a:p>
          </p:txBody>
        </p:sp>
        <p:sp>
          <p:nvSpPr>
            <p:cNvPr id="79" name="Rectangle 92">
              <a:extLst>
                <a:ext uri="{FF2B5EF4-FFF2-40B4-BE49-F238E27FC236}">
                  <a16:creationId xmlns:a16="http://schemas.microsoft.com/office/drawing/2014/main" id="{931684AC-6359-4707-8055-68BFA3A3C342}"/>
                </a:ext>
              </a:extLst>
            </p:cNvPr>
            <p:cNvSpPr>
              <a:spLocks noChangeArrowheads="1"/>
            </p:cNvSpPr>
            <p:nvPr/>
          </p:nvSpPr>
          <p:spPr bwMode="auto">
            <a:xfrm>
              <a:off x="4514349" y="2489830"/>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a:ln>
                    <a:noFill/>
                  </a:ln>
                  <a:effectLst/>
                  <a:uLnTx/>
                  <a:uFillTx/>
                </a:rPr>
                <a:t>Mgno</a:t>
              </a:r>
            </a:p>
          </p:txBody>
        </p:sp>
        <p:sp>
          <p:nvSpPr>
            <p:cNvPr id="80" name="Rectangle 93">
              <a:extLst>
                <a:ext uri="{FF2B5EF4-FFF2-40B4-BE49-F238E27FC236}">
                  <a16:creationId xmlns:a16="http://schemas.microsoft.com/office/drawing/2014/main" id="{3EBB8F9F-37BD-4E2F-BF0D-715F9C808C38}"/>
                </a:ext>
              </a:extLst>
            </p:cNvPr>
            <p:cNvSpPr>
              <a:spLocks noChangeArrowheads="1"/>
            </p:cNvSpPr>
            <p:nvPr/>
          </p:nvSpPr>
          <p:spPr bwMode="auto">
            <a:xfrm>
              <a:off x="3490213" y="2489830"/>
              <a:ext cx="1024135"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a:ln>
                    <a:noFill/>
                  </a:ln>
                  <a:effectLst/>
                  <a:uLnTx/>
                  <a:uFillTx/>
                </a:rPr>
                <a:t>Location</a:t>
              </a:r>
            </a:p>
          </p:txBody>
        </p:sp>
        <p:sp>
          <p:nvSpPr>
            <p:cNvPr id="81" name="Rectangle 94">
              <a:extLst>
                <a:ext uri="{FF2B5EF4-FFF2-40B4-BE49-F238E27FC236}">
                  <a16:creationId xmlns:a16="http://schemas.microsoft.com/office/drawing/2014/main" id="{262924DA-7F4E-4457-A66B-6E5BAD326339}"/>
                </a:ext>
              </a:extLst>
            </p:cNvPr>
            <p:cNvSpPr>
              <a:spLocks noChangeArrowheads="1"/>
            </p:cNvSpPr>
            <p:nvPr/>
          </p:nvSpPr>
          <p:spPr bwMode="auto">
            <a:xfrm>
              <a:off x="2627784" y="2489830"/>
              <a:ext cx="86242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a:ln>
                    <a:noFill/>
                  </a:ln>
                  <a:effectLst/>
                  <a:uLnTx/>
                  <a:uFillTx/>
                </a:rPr>
                <a:t>Cname</a:t>
              </a:r>
            </a:p>
          </p:txBody>
        </p:sp>
        <p:sp>
          <p:nvSpPr>
            <p:cNvPr id="82" name="Rectangle 95">
              <a:extLst>
                <a:ext uri="{FF2B5EF4-FFF2-40B4-BE49-F238E27FC236}">
                  <a16:creationId xmlns:a16="http://schemas.microsoft.com/office/drawing/2014/main" id="{B2C325C3-5DBF-4AC0-B013-244F522DB04C}"/>
                </a:ext>
              </a:extLst>
            </p:cNvPr>
            <p:cNvSpPr>
              <a:spLocks noChangeArrowheads="1"/>
            </p:cNvSpPr>
            <p:nvPr/>
          </p:nvSpPr>
          <p:spPr bwMode="auto">
            <a:xfrm>
              <a:off x="2034863" y="2489830"/>
              <a:ext cx="592920"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a:ln>
                    <a:noFill/>
                  </a:ln>
                  <a:effectLst/>
                  <a:uLnTx/>
                  <a:uFillTx/>
                </a:rPr>
                <a:t>Cno</a:t>
              </a:r>
            </a:p>
          </p:txBody>
        </p:sp>
        <p:sp>
          <p:nvSpPr>
            <p:cNvPr id="83" name="Rectangle 96">
              <a:extLst>
                <a:ext uri="{FF2B5EF4-FFF2-40B4-BE49-F238E27FC236}">
                  <a16:creationId xmlns:a16="http://schemas.microsoft.com/office/drawing/2014/main" id="{3540150A-DE7F-41DA-9418-276CAEEE9DB1}"/>
                </a:ext>
              </a:extLst>
            </p:cNvPr>
            <p:cNvSpPr>
              <a:spLocks noChangeArrowheads="1"/>
            </p:cNvSpPr>
            <p:nvPr/>
          </p:nvSpPr>
          <p:spPr bwMode="auto">
            <a:xfrm>
              <a:off x="1280238" y="2489830"/>
              <a:ext cx="754626"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a:ln>
                    <a:noFill/>
                  </a:ln>
                  <a:effectLst/>
                  <a:uLnTx/>
                  <a:uFillTx/>
                </a:rPr>
                <a:t>Name</a:t>
              </a:r>
            </a:p>
          </p:txBody>
        </p:sp>
        <p:sp>
          <p:nvSpPr>
            <p:cNvPr id="84" name="Rectangle 97">
              <a:extLst>
                <a:ext uri="{FF2B5EF4-FFF2-40B4-BE49-F238E27FC236}">
                  <a16:creationId xmlns:a16="http://schemas.microsoft.com/office/drawing/2014/main" id="{8EF5D1E0-0FF9-41A8-AE99-3F67EF4A30B4}"/>
                </a:ext>
              </a:extLst>
            </p:cNvPr>
            <p:cNvSpPr>
              <a:spLocks noChangeArrowheads="1"/>
            </p:cNvSpPr>
            <p:nvPr/>
          </p:nvSpPr>
          <p:spPr bwMode="auto">
            <a:xfrm>
              <a:off x="741219" y="2489830"/>
              <a:ext cx="539019" cy="311512"/>
            </a:xfrm>
            <a:prstGeom prst="rect">
              <a:avLst/>
            </a:prstGeom>
            <a:noFill/>
            <a:ln w="9525">
              <a:noFill/>
              <a:round/>
              <a:headEnd/>
              <a:tailEnd/>
            </a:ln>
          </p:spPr>
          <p:txBody>
            <a:bodyPr lIns="90000" tIns="46800" rIns="90000" bIns="46800"/>
            <a:lstStyle/>
            <a:p>
              <a:pPr marL="0" marR="0" lvl="0" indent="0" defTabSz="914400" eaLnBrk="1" fontAlgn="auto" latinLnBrk="0" hangingPunct="1">
                <a:lnSpc>
                  <a:spcPct val="100000"/>
                </a:lnSpc>
                <a:spcBef>
                  <a:spcPts val="600"/>
                </a:spcBef>
                <a:spcAft>
                  <a:spcPts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800" b="1" i="0" u="none" strike="noStrike" kern="0" cap="none" spc="0" normalizeH="0" baseline="0" noProof="0" dirty="0" err="1">
                  <a:ln>
                    <a:noFill/>
                  </a:ln>
                  <a:effectLst/>
                  <a:uLnTx/>
                  <a:uFillTx/>
                </a:rPr>
                <a:t>Fno</a:t>
              </a:r>
              <a:endParaRPr kumimoji="0" lang="en-GB" sz="800" b="1" i="0" u="none" strike="noStrike" kern="0" cap="none" spc="0" normalizeH="0" baseline="0" noProof="0" dirty="0">
                <a:ln>
                  <a:noFill/>
                </a:ln>
                <a:effectLst/>
                <a:uLnTx/>
                <a:uFillTx/>
              </a:endParaRPr>
            </a:p>
          </p:txBody>
        </p:sp>
        <p:sp>
          <p:nvSpPr>
            <p:cNvPr id="85" name="Line 98">
              <a:extLst>
                <a:ext uri="{FF2B5EF4-FFF2-40B4-BE49-F238E27FC236}">
                  <a16:creationId xmlns:a16="http://schemas.microsoft.com/office/drawing/2014/main" id="{440CF4B4-7AE5-4083-BC7C-CF2825DBEC6C}"/>
                </a:ext>
              </a:extLst>
            </p:cNvPr>
            <p:cNvSpPr>
              <a:spLocks noChangeShapeType="1"/>
            </p:cNvSpPr>
            <p:nvPr/>
          </p:nvSpPr>
          <p:spPr bwMode="auto">
            <a:xfrm>
              <a:off x="741218" y="2478778"/>
              <a:ext cx="6468221" cy="868"/>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effectLst/>
                <a:uLnTx/>
                <a:uFillTx/>
              </a:endParaRPr>
            </a:p>
          </p:txBody>
        </p:sp>
        <p:sp>
          <p:nvSpPr>
            <p:cNvPr id="86" name="Line 99">
              <a:extLst>
                <a:ext uri="{FF2B5EF4-FFF2-40B4-BE49-F238E27FC236}">
                  <a16:creationId xmlns:a16="http://schemas.microsoft.com/office/drawing/2014/main" id="{7280F3BF-FC8D-49D9-91B2-A38988016112}"/>
                </a:ext>
              </a:extLst>
            </p:cNvPr>
            <p:cNvSpPr>
              <a:spLocks noChangeShapeType="1"/>
            </p:cNvSpPr>
            <p:nvPr/>
          </p:nvSpPr>
          <p:spPr bwMode="auto">
            <a:xfrm>
              <a:off x="741219" y="2801342"/>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87" name="Line 100">
              <a:extLst>
                <a:ext uri="{FF2B5EF4-FFF2-40B4-BE49-F238E27FC236}">
                  <a16:creationId xmlns:a16="http://schemas.microsoft.com/office/drawing/2014/main" id="{BA83588F-7800-4880-8043-E98DF1716D09}"/>
                </a:ext>
              </a:extLst>
            </p:cNvPr>
            <p:cNvSpPr>
              <a:spLocks noChangeShapeType="1"/>
            </p:cNvSpPr>
            <p:nvPr/>
          </p:nvSpPr>
          <p:spPr bwMode="auto">
            <a:xfrm>
              <a:off x="741219" y="3113723"/>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88" name="Line 101">
              <a:extLst>
                <a:ext uri="{FF2B5EF4-FFF2-40B4-BE49-F238E27FC236}">
                  <a16:creationId xmlns:a16="http://schemas.microsoft.com/office/drawing/2014/main" id="{ECF07C7A-9A69-4283-A133-E3EC5ECDA410}"/>
                </a:ext>
              </a:extLst>
            </p:cNvPr>
            <p:cNvSpPr>
              <a:spLocks noChangeShapeType="1"/>
            </p:cNvSpPr>
            <p:nvPr/>
          </p:nvSpPr>
          <p:spPr bwMode="auto">
            <a:xfrm>
              <a:off x="741219" y="3425234"/>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89" name="Line 102">
              <a:extLst>
                <a:ext uri="{FF2B5EF4-FFF2-40B4-BE49-F238E27FC236}">
                  <a16:creationId xmlns:a16="http://schemas.microsoft.com/office/drawing/2014/main" id="{0EB1E466-459E-4BC7-913E-E784DED54C3C}"/>
                </a:ext>
              </a:extLst>
            </p:cNvPr>
            <p:cNvSpPr>
              <a:spLocks noChangeShapeType="1"/>
            </p:cNvSpPr>
            <p:nvPr/>
          </p:nvSpPr>
          <p:spPr bwMode="auto">
            <a:xfrm>
              <a:off x="741219" y="3739350"/>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0" name="Line 103">
              <a:extLst>
                <a:ext uri="{FF2B5EF4-FFF2-40B4-BE49-F238E27FC236}">
                  <a16:creationId xmlns:a16="http://schemas.microsoft.com/office/drawing/2014/main" id="{3EE2D008-6219-46D4-8867-4F76BB67B3A7}"/>
                </a:ext>
              </a:extLst>
            </p:cNvPr>
            <p:cNvSpPr>
              <a:spLocks noChangeShapeType="1"/>
            </p:cNvSpPr>
            <p:nvPr/>
          </p:nvSpPr>
          <p:spPr bwMode="auto">
            <a:xfrm>
              <a:off x="741219" y="4051730"/>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1" name="Line 104">
              <a:extLst>
                <a:ext uri="{FF2B5EF4-FFF2-40B4-BE49-F238E27FC236}">
                  <a16:creationId xmlns:a16="http://schemas.microsoft.com/office/drawing/2014/main" id="{1999A4EC-1DDF-42E2-8204-50629A2FA790}"/>
                </a:ext>
              </a:extLst>
            </p:cNvPr>
            <p:cNvSpPr>
              <a:spLocks noChangeShapeType="1"/>
            </p:cNvSpPr>
            <p:nvPr/>
          </p:nvSpPr>
          <p:spPr bwMode="auto">
            <a:xfrm>
              <a:off x="741219" y="4363242"/>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2" name="Line 105">
              <a:extLst>
                <a:ext uri="{FF2B5EF4-FFF2-40B4-BE49-F238E27FC236}">
                  <a16:creationId xmlns:a16="http://schemas.microsoft.com/office/drawing/2014/main" id="{15295443-E64F-479D-9371-9E36859C6D67}"/>
                </a:ext>
              </a:extLst>
            </p:cNvPr>
            <p:cNvSpPr>
              <a:spLocks noChangeShapeType="1"/>
            </p:cNvSpPr>
            <p:nvPr/>
          </p:nvSpPr>
          <p:spPr bwMode="auto">
            <a:xfrm>
              <a:off x="741219" y="4674755"/>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3" name="Line 106">
              <a:extLst>
                <a:ext uri="{FF2B5EF4-FFF2-40B4-BE49-F238E27FC236}">
                  <a16:creationId xmlns:a16="http://schemas.microsoft.com/office/drawing/2014/main" id="{4E897008-8018-4E0E-BBE6-7A5A5568E6C4}"/>
                </a:ext>
              </a:extLst>
            </p:cNvPr>
            <p:cNvSpPr>
              <a:spLocks noChangeShapeType="1"/>
            </p:cNvSpPr>
            <p:nvPr/>
          </p:nvSpPr>
          <p:spPr bwMode="auto">
            <a:xfrm>
              <a:off x="741219" y="4987135"/>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4" name="Line 107">
              <a:extLst>
                <a:ext uri="{FF2B5EF4-FFF2-40B4-BE49-F238E27FC236}">
                  <a16:creationId xmlns:a16="http://schemas.microsoft.com/office/drawing/2014/main" id="{45E545AC-3806-4E54-8C4E-02CEBC152241}"/>
                </a:ext>
              </a:extLst>
            </p:cNvPr>
            <p:cNvSpPr>
              <a:spLocks noChangeShapeType="1"/>
            </p:cNvSpPr>
            <p:nvPr/>
          </p:nvSpPr>
          <p:spPr bwMode="auto">
            <a:xfrm>
              <a:off x="741219" y="5369801"/>
              <a:ext cx="6468221" cy="868"/>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5" name="Line 110">
              <a:extLst>
                <a:ext uri="{FF2B5EF4-FFF2-40B4-BE49-F238E27FC236}">
                  <a16:creationId xmlns:a16="http://schemas.microsoft.com/office/drawing/2014/main" id="{87A07CC1-6EB8-4B98-8B33-704C40FF1DA0}"/>
                </a:ext>
              </a:extLst>
            </p:cNvPr>
            <p:cNvSpPr>
              <a:spLocks noChangeShapeType="1"/>
            </p:cNvSpPr>
            <p:nvPr/>
          </p:nvSpPr>
          <p:spPr bwMode="auto">
            <a:xfrm>
              <a:off x="741219" y="5802198"/>
              <a:ext cx="6480720" cy="0"/>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6" name="Line 111">
              <a:extLst>
                <a:ext uri="{FF2B5EF4-FFF2-40B4-BE49-F238E27FC236}">
                  <a16:creationId xmlns:a16="http://schemas.microsoft.com/office/drawing/2014/main" id="{59CA2A8E-5166-4085-885F-2CF85BE98F43}"/>
                </a:ext>
              </a:extLst>
            </p:cNvPr>
            <p:cNvSpPr>
              <a:spLocks noChangeShapeType="1"/>
            </p:cNvSpPr>
            <p:nvPr/>
          </p:nvSpPr>
          <p:spPr bwMode="auto">
            <a:xfrm>
              <a:off x="741219" y="2489829"/>
              <a:ext cx="0" cy="3312367"/>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effectLst/>
                <a:uLnTx/>
                <a:uFillTx/>
              </a:endParaRPr>
            </a:p>
          </p:txBody>
        </p:sp>
        <p:sp>
          <p:nvSpPr>
            <p:cNvPr id="97" name="Line 112">
              <a:extLst>
                <a:ext uri="{FF2B5EF4-FFF2-40B4-BE49-F238E27FC236}">
                  <a16:creationId xmlns:a16="http://schemas.microsoft.com/office/drawing/2014/main" id="{AC1BF50F-400D-4613-957D-DAA21FB525BB}"/>
                </a:ext>
              </a:extLst>
            </p:cNvPr>
            <p:cNvSpPr>
              <a:spLocks noChangeShapeType="1"/>
            </p:cNvSpPr>
            <p:nvPr/>
          </p:nvSpPr>
          <p:spPr bwMode="auto">
            <a:xfrm>
              <a:off x="1280238" y="2489830"/>
              <a:ext cx="6726"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8" name="Line 113">
              <a:extLst>
                <a:ext uri="{FF2B5EF4-FFF2-40B4-BE49-F238E27FC236}">
                  <a16:creationId xmlns:a16="http://schemas.microsoft.com/office/drawing/2014/main" id="{7011B294-ED40-4F23-A73D-E728ADB755BD}"/>
                </a:ext>
              </a:extLst>
            </p:cNvPr>
            <p:cNvSpPr>
              <a:spLocks noChangeShapeType="1"/>
            </p:cNvSpPr>
            <p:nvPr/>
          </p:nvSpPr>
          <p:spPr bwMode="auto">
            <a:xfrm>
              <a:off x="2034863" y="2489830"/>
              <a:ext cx="250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99" name="Line 114">
              <a:extLst>
                <a:ext uri="{FF2B5EF4-FFF2-40B4-BE49-F238E27FC236}">
                  <a16:creationId xmlns:a16="http://schemas.microsoft.com/office/drawing/2014/main" id="{9C9F800B-8D9A-4EDE-8807-18959F4B1394}"/>
                </a:ext>
              </a:extLst>
            </p:cNvPr>
            <p:cNvSpPr>
              <a:spLocks noChangeShapeType="1"/>
            </p:cNvSpPr>
            <p:nvPr/>
          </p:nvSpPr>
          <p:spPr bwMode="auto">
            <a:xfrm>
              <a:off x="2627784" y="2489830"/>
              <a:ext cx="23542"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100" name="Line 115">
              <a:extLst>
                <a:ext uri="{FF2B5EF4-FFF2-40B4-BE49-F238E27FC236}">
                  <a16:creationId xmlns:a16="http://schemas.microsoft.com/office/drawing/2014/main" id="{5DA76A56-200B-4305-BEFC-ADAC12BCB9EC}"/>
                </a:ext>
              </a:extLst>
            </p:cNvPr>
            <p:cNvSpPr>
              <a:spLocks noChangeShapeType="1"/>
            </p:cNvSpPr>
            <p:nvPr/>
          </p:nvSpPr>
          <p:spPr bwMode="auto">
            <a:xfrm flipH="1">
              <a:off x="3469944" y="2489830"/>
              <a:ext cx="2027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101" name="Line 116">
              <a:extLst>
                <a:ext uri="{FF2B5EF4-FFF2-40B4-BE49-F238E27FC236}">
                  <a16:creationId xmlns:a16="http://schemas.microsoft.com/office/drawing/2014/main" id="{D0AE2653-8367-45B0-AF59-01D2BAA54A7E}"/>
                </a:ext>
              </a:extLst>
            </p:cNvPr>
            <p:cNvSpPr>
              <a:spLocks noChangeShapeType="1"/>
            </p:cNvSpPr>
            <p:nvPr/>
          </p:nvSpPr>
          <p:spPr bwMode="auto">
            <a:xfrm>
              <a:off x="4514350" y="2489830"/>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102" name="Line 117">
              <a:extLst>
                <a:ext uri="{FF2B5EF4-FFF2-40B4-BE49-F238E27FC236}">
                  <a16:creationId xmlns:a16="http://schemas.microsoft.com/office/drawing/2014/main" id="{9084EAE2-546A-4E57-9FF3-B3BAFA86F0D1}"/>
                </a:ext>
              </a:extLst>
            </p:cNvPr>
            <p:cNvSpPr>
              <a:spLocks noChangeShapeType="1"/>
            </p:cNvSpPr>
            <p:nvPr/>
          </p:nvSpPr>
          <p:spPr bwMode="auto">
            <a:xfrm>
              <a:off x="5311833" y="2489830"/>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dirty="0">
                <a:ln>
                  <a:noFill/>
                </a:ln>
                <a:effectLst/>
                <a:uLnTx/>
                <a:uFillTx/>
              </a:endParaRPr>
            </a:p>
          </p:txBody>
        </p:sp>
        <p:sp>
          <p:nvSpPr>
            <p:cNvPr id="103" name="Line 118">
              <a:extLst>
                <a:ext uri="{FF2B5EF4-FFF2-40B4-BE49-F238E27FC236}">
                  <a16:creationId xmlns:a16="http://schemas.microsoft.com/office/drawing/2014/main" id="{093BA8CA-0289-43E0-B9A5-36D582860653}"/>
                </a:ext>
              </a:extLst>
            </p:cNvPr>
            <p:cNvSpPr>
              <a:spLocks noChangeShapeType="1"/>
            </p:cNvSpPr>
            <p:nvPr/>
          </p:nvSpPr>
          <p:spPr bwMode="auto">
            <a:xfrm>
              <a:off x="6239208" y="2489830"/>
              <a:ext cx="0" cy="3312367"/>
            </a:xfrm>
            <a:prstGeom prst="line">
              <a:avLst/>
            </a:prstGeom>
            <a:noFill/>
            <a:ln w="1260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sp>
          <p:nvSpPr>
            <p:cNvPr id="104" name="Line 119">
              <a:extLst>
                <a:ext uri="{FF2B5EF4-FFF2-40B4-BE49-F238E27FC236}">
                  <a16:creationId xmlns:a16="http://schemas.microsoft.com/office/drawing/2014/main" id="{B0E29A11-F838-4DD8-9DB0-EC9CF8CE7591}"/>
                </a:ext>
              </a:extLst>
            </p:cNvPr>
            <p:cNvSpPr>
              <a:spLocks noChangeShapeType="1"/>
            </p:cNvSpPr>
            <p:nvPr/>
          </p:nvSpPr>
          <p:spPr bwMode="auto">
            <a:xfrm>
              <a:off x="7209440" y="2489830"/>
              <a:ext cx="12499" cy="3312367"/>
            </a:xfrm>
            <a:prstGeom prst="line">
              <a:avLst/>
            </a:prstGeom>
            <a:noFill/>
            <a:ln w="28440">
              <a:solidFill>
                <a:srgbClr val="5B5249"/>
              </a:solidFill>
              <a:miter lim="800000"/>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effectLst/>
                <a:uLnTx/>
                <a:uFillTx/>
              </a:endParaRPr>
            </a:p>
          </p:txBody>
        </p:sp>
      </p:grpSp>
      <p:sp>
        <p:nvSpPr>
          <p:cNvPr id="107" name="TextBox 106">
            <a:extLst>
              <a:ext uri="{FF2B5EF4-FFF2-40B4-BE49-F238E27FC236}">
                <a16:creationId xmlns:a16="http://schemas.microsoft.com/office/drawing/2014/main" id="{BA90C83C-8B6C-4AEF-B886-9DB77A3994A0}"/>
              </a:ext>
            </a:extLst>
          </p:cNvPr>
          <p:cNvSpPr txBox="1"/>
          <p:nvPr/>
        </p:nvSpPr>
        <p:spPr>
          <a:xfrm>
            <a:off x="-283919" y="5301461"/>
            <a:ext cx="7401271" cy="769441"/>
          </a:xfrm>
          <a:prstGeom prst="rect">
            <a:avLst/>
          </a:prstGeom>
          <a:noFill/>
        </p:spPr>
        <p:txBody>
          <a:bodyPr wrap="square">
            <a:spAutoFit/>
          </a:bodyPr>
          <a:lstStyle/>
          <a:p>
            <a:r>
              <a:rPr lang="en-US" dirty="0"/>
              <a:t>	</a:t>
            </a:r>
            <a:r>
              <a:rPr lang="en-US" b="1" dirty="0" err="1"/>
              <a:t>Fno</a:t>
            </a:r>
            <a:r>
              <a:rPr lang="en-US" b="1" dirty="0"/>
              <a:t> </a:t>
            </a:r>
            <a:r>
              <a:rPr lang="en-US" b="1" dirty="0">
                <a:sym typeface="Wingdings"/>
              </a:rPr>
              <a:t> Name</a:t>
            </a:r>
            <a:br>
              <a:rPr lang="en-US" b="1" dirty="0">
                <a:sym typeface="Wingdings"/>
              </a:rPr>
            </a:br>
            <a:r>
              <a:rPr lang="en-US" b="1" dirty="0">
                <a:sym typeface="Wingdings"/>
              </a:rPr>
              <a:t>	</a:t>
            </a:r>
            <a:r>
              <a:rPr lang="en-US" b="1" dirty="0" err="1">
                <a:sym typeface="Wingdings"/>
              </a:rPr>
              <a:t>Cno</a:t>
            </a:r>
            <a:r>
              <a:rPr lang="en-US" b="1" dirty="0">
                <a:sym typeface="Wingdings"/>
              </a:rPr>
              <a:t>  </a:t>
            </a:r>
            <a:r>
              <a:rPr lang="en-US" b="1" dirty="0" err="1">
                <a:sym typeface="Wingdings"/>
              </a:rPr>
              <a:t>Cname</a:t>
            </a:r>
            <a:r>
              <a:rPr lang="en-US" b="1" dirty="0">
                <a:sym typeface="Wingdings"/>
              </a:rPr>
              <a:t>, Location, </a:t>
            </a:r>
            <a:r>
              <a:rPr lang="en-US" b="1" dirty="0" err="1">
                <a:sym typeface="Wingdings"/>
              </a:rPr>
              <a:t>Mgno</a:t>
            </a:r>
            <a:r>
              <a:rPr lang="en-US" b="1" dirty="0">
                <a:sym typeface="Wingdings"/>
              </a:rPr>
              <a:t>, </a:t>
            </a:r>
            <a:r>
              <a:rPr lang="en-US" b="1" dirty="0" err="1">
                <a:sym typeface="Wingdings"/>
              </a:rPr>
              <a:t>Mname</a:t>
            </a:r>
            <a:endParaRPr lang="en-GB" dirty="0"/>
          </a:p>
        </p:txBody>
      </p:sp>
      <p:sp>
        <p:nvSpPr>
          <p:cNvPr id="109" name="TextBox 108">
            <a:extLst>
              <a:ext uri="{FF2B5EF4-FFF2-40B4-BE49-F238E27FC236}">
                <a16:creationId xmlns:a16="http://schemas.microsoft.com/office/drawing/2014/main" id="{BB28D3A3-35F1-4DF7-B72F-A3DD9BF75266}"/>
              </a:ext>
            </a:extLst>
          </p:cNvPr>
          <p:cNvSpPr txBox="1"/>
          <p:nvPr/>
        </p:nvSpPr>
        <p:spPr>
          <a:xfrm>
            <a:off x="562648" y="4433568"/>
            <a:ext cx="8712968" cy="769441"/>
          </a:xfrm>
          <a:prstGeom prst="rect">
            <a:avLst/>
          </a:prstGeom>
          <a:noFill/>
        </p:spPr>
        <p:txBody>
          <a:bodyPr wrap="square">
            <a:spAutoFit/>
          </a:bodyPr>
          <a:lstStyle/>
          <a:p>
            <a:r>
              <a:rPr lang="en-GB" dirty="0"/>
              <a:t>{</a:t>
            </a:r>
            <a:r>
              <a:rPr lang="en-GB" dirty="0" err="1"/>
              <a:t>Fno</a:t>
            </a:r>
            <a:r>
              <a:rPr lang="en-GB" dirty="0"/>
              <a:t>, </a:t>
            </a:r>
            <a:r>
              <a:rPr lang="en-GB" dirty="0" err="1"/>
              <a:t>Cno</a:t>
            </a:r>
            <a:r>
              <a:rPr lang="en-GB" dirty="0"/>
              <a:t>} </a:t>
            </a:r>
            <a:r>
              <a:rPr lang="en-US" b="1" dirty="0">
                <a:sym typeface="Wingdings"/>
              </a:rPr>
              <a:t> </a:t>
            </a:r>
            <a:r>
              <a:rPr lang="en-GB" dirty="0"/>
              <a:t>Name, </a:t>
            </a:r>
            <a:r>
              <a:rPr lang="en-GB" dirty="0" err="1"/>
              <a:t>Cname</a:t>
            </a:r>
            <a:r>
              <a:rPr lang="en-GB" dirty="0"/>
              <a:t>, Location, </a:t>
            </a:r>
            <a:r>
              <a:rPr lang="en-GB" dirty="0" err="1"/>
              <a:t>Mgno</a:t>
            </a:r>
            <a:r>
              <a:rPr lang="en-GB" dirty="0"/>
              <a:t>, </a:t>
            </a:r>
            <a:r>
              <a:rPr lang="en-GB" dirty="0" err="1"/>
              <a:t>Mname</a:t>
            </a:r>
            <a:r>
              <a:rPr lang="en-GB" dirty="0"/>
              <a:t>,  Takings</a:t>
            </a:r>
          </a:p>
        </p:txBody>
      </p:sp>
    </p:spTree>
    <p:extLst>
      <p:ext uri="{BB962C8B-B14F-4D97-AF65-F5344CB8AC3E}">
        <p14:creationId xmlns:p14="http://schemas.microsoft.com/office/powerpoint/2010/main" val="2336430614"/>
      </p:ext>
    </p:extLst>
  </p:cSld>
  <p:clrMapOvr>
    <a:masterClrMapping/>
  </p:clrMapOvr>
  <p:transition spd="slow">
    <p:zoom dir="in"/>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77D1E-65EC-4E16-BE86-29AE0CC06A9F}"/>
              </a:ext>
            </a:extLst>
          </p:cNvPr>
          <p:cNvSpPr>
            <a:spLocks noGrp="1"/>
          </p:cNvSpPr>
          <p:nvPr>
            <p:ph type="title"/>
          </p:nvPr>
        </p:nvSpPr>
        <p:spPr/>
        <p:txBody>
          <a:bodyPr/>
          <a:lstStyle/>
          <a:p>
            <a:r>
              <a:rPr lang="en-GB" dirty="0"/>
              <a:t>Another Tricky Situation</a:t>
            </a:r>
          </a:p>
        </p:txBody>
      </p:sp>
      <p:pic>
        <p:nvPicPr>
          <p:cNvPr id="6" name="Content Placeholder 5">
            <a:extLst>
              <a:ext uri="{FF2B5EF4-FFF2-40B4-BE49-F238E27FC236}">
                <a16:creationId xmlns:a16="http://schemas.microsoft.com/office/drawing/2014/main" id="{97AFC402-1654-4E86-AE24-5E869267E9CD}"/>
              </a:ext>
            </a:extLst>
          </p:cNvPr>
          <p:cNvPicPr>
            <a:picLocks noGrp="1" noChangeAspect="1"/>
          </p:cNvPicPr>
          <p:nvPr>
            <p:ph idx="1"/>
          </p:nvPr>
        </p:nvPicPr>
        <p:blipFill>
          <a:blip r:embed="rId2"/>
          <a:stretch>
            <a:fillRect/>
          </a:stretch>
        </p:blipFill>
        <p:spPr>
          <a:xfrm>
            <a:off x="1337778" y="1883827"/>
            <a:ext cx="3859102" cy="1865538"/>
          </a:xfrm>
        </p:spPr>
      </p:pic>
      <p:sp>
        <p:nvSpPr>
          <p:cNvPr id="4" name="Footer Placeholder 3">
            <a:extLst>
              <a:ext uri="{FF2B5EF4-FFF2-40B4-BE49-F238E27FC236}">
                <a16:creationId xmlns:a16="http://schemas.microsoft.com/office/drawing/2014/main" id="{782BC1D5-BE98-4E9A-8B68-45CF70D5CC5C}"/>
              </a:ext>
            </a:extLst>
          </p:cNvPr>
          <p:cNvSpPr>
            <a:spLocks noGrp="1"/>
          </p:cNvSpPr>
          <p:nvPr>
            <p:ph type="ftr" sz="quarter" idx="11"/>
          </p:nvPr>
        </p:nvSpPr>
        <p:spPr/>
        <p:txBody>
          <a:bodyPr/>
          <a:lstStyle/>
          <a:p>
            <a:pPr algn="l"/>
            <a:r>
              <a:rPr lang="en-US"/>
              <a:t>Database Design - Normalisation</a:t>
            </a:r>
            <a:endParaRPr lang="en-US" dirty="0"/>
          </a:p>
        </p:txBody>
      </p:sp>
      <p:sp>
        <p:nvSpPr>
          <p:cNvPr id="8" name="TextBox 7">
            <a:extLst>
              <a:ext uri="{FF2B5EF4-FFF2-40B4-BE49-F238E27FC236}">
                <a16:creationId xmlns:a16="http://schemas.microsoft.com/office/drawing/2014/main" id="{BA0E25C0-C426-42D4-982F-E6DF71779959}"/>
              </a:ext>
            </a:extLst>
          </p:cNvPr>
          <p:cNvSpPr txBox="1"/>
          <p:nvPr/>
        </p:nvSpPr>
        <p:spPr>
          <a:xfrm>
            <a:off x="354850" y="1401360"/>
            <a:ext cx="8465622" cy="430887"/>
          </a:xfrm>
          <a:prstGeom prst="rect">
            <a:avLst/>
          </a:prstGeom>
          <a:noFill/>
        </p:spPr>
        <p:txBody>
          <a:bodyPr wrap="square">
            <a:spAutoFit/>
          </a:bodyPr>
          <a:lstStyle/>
          <a:p>
            <a:r>
              <a:rPr lang="en-GB" dirty="0"/>
              <a:t>Does the following relation has partial dependency?</a:t>
            </a:r>
          </a:p>
        </p:txBody>
      </p:sp>
      <p:sp>
        <p:nvSpPr>
          <p:cNvPr id="10" name="TextBox 9">
            <a:extLst>
              <a:ext uri="{FF2B5EF4-FFF2-40B4-BE49-F238E27FC236}">
                <a16:creationId xmlns:a16="http://schemas.microsoft.com/office/drawing/2014/main" id="{49A99B5B-AE16-4DC0-94B3-60A63F5DB8CF}"/>
              </a:ext>
            </a:extLst>
          </p:cNvPr>
          <p:cNvSpPr txBox="1"/>
          <p:nvPr/>
        </p:nvSpPr>
        <p:spPr>
          <a:xfrm>
            <a:off x="95816" y="4010971"/>
            <a:ext cx="8952368" cy="2308324"/>
          </a:xfrm>
          <a:prstGeom prst="rect">
            <a:avLst/>
          </a:prstGeom>
          <a:noFill/>
        </p:spPr>
        <p:txBody>
          <a:bodyPr wrap="square">
            <a:spAutoFit/>
          </a:bodyPr>
          <a:lstStyle/>
          <a:p>
            <a:r>
              <a:rPr lang="en-GB" sz="1800" dirty="0"/>
              <a:t>TEACHER_ID </a:t>
            </a:r>
            <a:r>
              <a:rPr lang="en-US" sz="1800" dirty="0">
                <a:sym typeface="Wingdings"/>
              </a:rPr>
              <a:t> </a:t>
            </a:r>
            <a:r>
              <a:rPr lang="en-GB" sz="1800" dirty="0"/>
              <a:t> TEACHER_AGE, So we have</a:t>
            </a:r>
          </a:p>
          <a:p>
            <a:pPr marL="457200" indent="-457200">
              <a:buAutoNum type="arabicPeriod"/>
            </a:pPr>
            <a:r>
              <a:rPr lang="en-GB" sz="1800" dirty="0"/>
              <a:t>TEACHER_AGE </a:t>
            </a:r>
            <a:r>
              <a:rPr lang="en-GB" sz="1800" b="0" dirty="0"/>
              <a:t>is functionally dependent on </a:t>
            </a:r>
            <a:r>
              <a:rPr lang="en-GB" sz="1800" dirty="0"/>
              <a:t>TEACHER_ID</a:t>
            </a:r>
          </a:p>
          <a:p>
            <a:pPr marL="457200" indent="-457200">
              <a:buAutoNum type="arabicPeriod"/>
            </a:pPr>
            <a:r>
              <a:rPr lang="en-GB" sz="1800" dirty="0"/>
              <a:t>TEACHER_AGE </a:t>
            </a:r>
            <a:r>
              <a:rPr lang="en-GB" sz="1800" b="0" dirty="0"/>
              <a:t>is non-prime attribute.</a:t>
            </a:r>
          </a:p>
          <a:p>
            <a:pPr marL="457200" indent="-457200">
              <a:buAutoNum type="arabicPeriod"/>
            </a:pPr>
            <a:r>
              <a:rPr lang="en-GB" sz="1800" b="0" dirty="0"/>
              <a:t>For the relation we have super key {TEACHER_ID, SUBJECT, {TEACHER_ID, SUBJECT}}, so we have candidate key {TEACHER_ID, SUBJECT}, </a:t>
            </a:r>
          </a:p>
          <a:p>
            <a:pPr marL="457200" indent="-457200">
              <a:buAutoNum type="arabicPeriod"/>
            </a:pPr>
            <a:r>
              <a:rPr lang="en-GB" sz="1800" b="0" dirty="0"/>
              <a:t>TEACHER_ID is a proper subset of candidate key {TEACHER_ID, SUBJECT}.</a:t>
            </a:r>
          </a:p>
          <a:p>
            <a:pPr marL="457200" indent="-457200">
              <a:buAutoNum type="arabicPeriod"/>
            </a:pPr>
            <a:r>
              <a:rPr lang="en-GB" sz="1800" b="0" dirty="0"/>
              <a:t>IF we choose {TEACHER_ID, SUBJECT} as primary key, then the partial dependence DOES exist. </a:t>
            </a:r>
          </a:p>
        </p:txBody>
      </p:sp>
      <p:pic>
        <p:nvPicPr>
          <p:cNvPr id="11" name="Picture 10">
            <a:extLst>
              <a:ext uri="{FF2B5EF4-FFF2-40B4-BE49-F238E27FC236}">
                <a16:creationId xmlns:a16="http://schemas.microsoft.com/office/drawing/2014/main" id="{9B86BCC4-8B69-4D4F-8416-6F9ED7ACF5E8}"/>
              </a:ext>
            </a:extLst>
          </p:cNvPr>
          <p:cNvPicPr>
            <a:picLocks noChangeAspect="1"/>
          </p:cNvPicPr>
          <p:nvPr/>
        </p:nvPicPr>
        <p:blipFill>
          <a:blip r:embed="rId3"/>
          <a:stretch>
            <a:fillRect/>
          </a:stretch>
        </p:blipFill>
        <p:spPr>
          <a:xfrm>
            <a:off x="5196880" y="1815623"/>
            <a:ext cx="3420152" cy="3462828"/>
          </a:xfrm>
          <a:prstGeom prst="rect">
            <a:avLst/>
          </a:prstGeom>
        </p:spPr>
      </p:pic>
    </p:spTree>
    <p:extLst>
      <p:ext uri="{BB962C8B-B14F-4D97-AF65-F5344CB8AC3E}">
        <p14:creationId xmlns:p14="http://schemas.microsoft.com/office/powerpoint/2010/main" val="1265449468"/>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Transitive Dependencies </a:t>
            </a:r>
            <a:r>
              <a:rPr lang="en-GB" dirty="0"/>
              <a:t>(3NF)</a:t>
            </a:r>
            <a:endParaRPr lang="en-US" dirty="0"/>
          </a:p>
        </p:txBody>
      </p:sp>
      <p:sp>
        <p:nvSpPr>
          <p:cNvPr id="3" name="Content Placeholder 2"/>
          <p:cNvSpPr>
            <a:spLocks noGrp="1"/>
          </p:cNvSpPr>
          <p:nvPr>
            <p:ph idx="1"/>
          </p:nvPr>
        </p:nvSpPr>
        <p:spPr>
          <a:xfrm>
            <a:off x="381368" y="1320835"/>
            <a:ext cx="8287072" cy="4680520"/>
          </a:xfrm>
        </p:spPr>
        <p:txBody>
          <a:bodyPr/>
          <a:lstStyle/>
          <a:p>
            <a:r>
              <a:rPr lang="en-US" dirty="0"/>
              <a:t>A </a:t>
            </a:r>
            <a:r>
              <a:rPr lang="en-US" b="1" dirty="0">
                <a:solidFill>
                  <a:srgbClr val="A80000"/>
                </a:solidFill>
              </a:rPr>
              <a:t>transitive dependency </a:t>
            </a:r>
            <a:r>
              <a:rPr lang="en-US" dirty="0"/>
              <a:t>is a dependency of one non-prime attribute (an attribute that is not part of the primary key) to another non-prime attribute</a:t>
            </a:r>
          </a:p>
          <a:p>
            <a:endParaRPr lang="en-US" dirty="0"/>
          </a:p>
          <a:p>
            <a:endParaRPr lang="en-US" dirty="0"/>
          </a:p>
          <a:p>
            <a:endParaRPr lang="en-US" dirty="0"/>
          </a:p>
          <a:p>
            <a:endParaRPr lang="en-US" dirty="0"/>
          </a:p>
          <a:p>
            <a:endParaRPr lang="en-US" dirty="0"/>
          </a:p>
          <a:p>
            <a:endParaRPr lang="en-US" dirty="0"/>
          </a:p>
          <a:p>
            <a:br>
              <a:rPr lang="en-US" dirty="0"/>
            </a:br>
            <a:r>
              <a:rPr lang="en-US" b="1" dirty="0" err="1"/>
              <a:t>Mgno</a:t>
            </a:r>
            <a:r>
              <a:rPr lang="en-US" b="1" dirty="0"/>
              <a:t> </a:t>
            </a:r>
            <a:r>
              <a:rPr lang="en-US" b="1" dirty="0">
                <a:sym typeface="Wingdings"/>
              </a:rPr>
              <a:t> </a:t>
            </a:r>
            <a:r>
              <a:rPr lang="en-US" b="1" dirty="0" err="1">
                <a:sym typeface="Wingdings"/>
              </a:rPr>
              <a:t>Mname</a:t>
            </a:r>
            <a:r>
              <a:rPr lang="en-US" b="1" dirty="0">
                <a:sym typeface="Wingdings"/>
              </a:rPr>
              <a:t> </a:t>
            </a:r>
            <a:r>
              <a:rPr lang="en-US" dirty="0">
                <a:sym typeface="Wingdings"/>
              </a:rPr>
              <a:t>is a transitive dependency</a:t>
            </a:r>
          </a:p>
        </p:txBody>
      </p:sp>
      <p:pic>
        <p:nvPicPr>
          <p:cNvPr id="4" name="Picture 3">
            <a:extLst>
              <a:ext uri="{FF2B5EF4-FFF2-40B4-BE49-F238E27FC236}">
                <a16:creationId xmlns:a16="http://schemas.microsoft.com/office/drawing/2014/main" id="{41F8B451-0547-4B6E-BBE7-69A7CCEA966E}"/>
              </a:ext>
            </a:extLst>
          </p:cNvPr>
          <p:cNvPicPr>
            <a:picLocks noChangeAspect="1"/>
          </p:cNvPicPr>
          <p:nvPr/>
        </p:nvPicPr>
        <p:blipFill>
          <a:blip r:embed="rId2"/>
          <a:stretch>
            <a:fillRect/>
          </a:stretch>
        </p:blipFill>
        <p:spPr>
          <a:xfrm>
            <a:off x="1907704" y="2564904"/>
            <a:ext cx="5011346" cy="2737341"/>
          </a:xfrm>
          <a:prstGeom prst="rect">
            <a:avLst/>
          </a:prstGeom>
        </p:spPr>
      </p:pic>
      <p:sp>
        <p:nvSpPr>
          <p:cNvPr id="5" name="Rectangle 4">
            <a:extLst>
              <a:ext uri="{FF2B5EF4-FFF2-40B4-BE49-F238E27FC236}">
                <a16:creationId xmlns:a16="http://schemas.microsoft.com/office/drawing/2014/main" id="{2912C8D4-D00A-4EC7-BF5B-9E1A69FDD69B}"/>
              </a:ext>
            </a:extLst>
          </p:cNvPr>
          <p:cNvSpPr/>
          <p:nvPr/>
        </p:nvSpPr>
        <p:spPr bwMode="auto">
          <a:xfrm>
            <a:off x="4788024" y="2492896"/>
            <a:ext cx="1368152" cy="2880320"/>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1617139475"/>
      </p:ext>
    </p:extLst>
  </p:cSld>
  <p:clrMapOvr>
    <a:masterClrMapping/>
  </p:clrMapOvr>
  <p:transition spd="slow">
    <p:zoom dir="in"/>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F269B-0ADA-4600-BAC2-B718E81DDD5A}"/>
              </a:ext>
            </a:extLst>
          </p:cNvPr>
          <p:cNvSpPr>
            <a:spLocks noGrp="1"/>
          </p:cNvSpPr>
          <p:nvPr>
            <p:ph type="title"/>
          </p:nvPr>
        </p:nvSpPr>
        <p:spPr/>
        <p:txBody>
          <a:bodyPr/>
          <a:lstStyle/>
          <a:p>
            <a:r>
              <a:rPr lang="en-GB" dirty="0"/>
              <a:t>Another example</a:t>
            </a:r>
          </a:p>
        </p:txBody>
      </p:sp>
      <p:pic>
        <p:nvPicPr>
          <p:cNvPr id="6" name="Content Placeholder 5">
            <a:extLst>
              <a:ext uri="{FF2B5EF4-FFF2-40B4-BE49-F238E27FC236}">
                <a16:creationId xmlns:a16="http://schemas.microsoft.com/office/drawing/2014/main" id="{B708B8D6-DE5B-4C82-845B-FE5092DEA6D8}"/>
              </a:ext>
            </a:extLst>
          </p:cNvPr>
          <p:cNvPicPr>
            <a:picLocks noGrp="1" noChangeAspect="1"/>
          </p:cNvPicPr>
          <p:nvPr>
            <p:ph idx="1"/>
          </p:nvPr>
        </p:nvPicPr>
        <p:blipFill>
          <a:blip r:embed="rId2"/>
          <a:stretch>
            <a:fillRect/>
          </a:stretch>
        </p:blipFill>
        <p:spPr>
          <a:xfrm>
            <a:off x="395536" y="1493385"/>
            <a:ext cx="6249272" cy="1924319"/>
          </a:xfrm>
        </p:spPr>
      </p:pic>
      <p:sp>
        <p:nvSpPr>
          <p:cNvPr id="4" name="Footer Placeholder 3">
            <a:extLst>
              <a:ext uri="{FF2B5EF4-FFF2-40B4-BE49-F238E27FC236}">
                <a16:creationId xmlns:a16="http://schemas.microsoft.com/office/drawing/2014/main" id="{2B27844B-286D-4494-BD58-9BF62E5A632B}"/>
              </a:ext>
            </a:extLst>
          </p:cNvPr>
          <p:cNvSpPr>
            <a:spLocks noGrp="1"/>
          </p:cNvSpPr>
          <p:nvPr>
            <p:ph type="ftr" sz="quarter" idx="11"/>
          </p:nvPr>
        </p:nvSpPr>
        <p:spPr/>
        <p:txBody>
          <a:bodyPr/>
          <a:lstStyle/>
          <a:p>
            <a:pPr algn="l"/>
            <a:r>
              <a:rPr lang="en-US"/>
              <a:t>Database Design - Normalisation</a:t>
            </a:r>
            <a:endParaRPr lang="en-US" dirty="0"/>
          </a:p>
        </p:txBody>
      </p:sp>
      <p:pic>
        <p:nvPicPr>
          <p:cNvPr id="8" name="Picture 7">
            <a:extLst>
              <a:ext uri="{FF2B5EF4-FFF2-40B4-BE49-F238E27FC236}">
                <a16:creationId xmlns:a16="http://schemas.microsoft.com/office/drawing/2014/main" id="{9675FECE-094C-4F70-ABB0-0D46A1CFDCB2}"/>
              </a:ext>
            </a:extLst>
          </p:cNvPr>
          <p:cNvPicPr>
            <a:picLocks noChangeAspect="1"/>
          </p:cNvPicPr>
          <p:nvPr/>
        </p:nvPicPr>
        <p:blipFill>
          <a:blip r:embed="rId3"/>
          <a:stretch>
            <a:fillRect/>
          </a:stretch>
        </p:blipFill>
        <p:spPr>
          <a:xfrm>
            <a:off x="713837" y="3851433"/>
            <a:ext cx="3858163" cy="2048161"/>
          </a:xfrm>
          <a:prstGeom prst="rect">
            <a:avLst/>
          </a:prstGeom>
        </p:spPr>
      </p:pic>
      <p:pic>
        <p:nvPicPr>
          <p:cNvPr id="10" name="Picture 9">
            <a:extLst>
              <a:ext uri="{FF2B5EF4-FFF2-40B4-BE49-F238E27FC236}">
                <a16:creationId xmlns:a16="http://schemas.microsoft.com/office/drawing/2014/main" id="{34CB4AE2-3ADF-4A09-8230-DD06FCD5A31C}"/>
              </a:ext>
            </a:extLst>
          </p:cNvPr>
          <p:cNvPicPr>
            <a:picLocks noChangeAspect="1"/>
          </p:cNvPicPr>
          <p:nvPr/>
        </p:nvPicPr>
        <p:blipFill>
          <a:blip r:embed="rId4"/>
          <a:stretch>
            <a:fillRect/>
          </a:stretch>
        </p:blipFill>
        <p:spPr>
          <a:xfrm>
            <a:off x="5268334" y="4053774"/>
            <a:ext cx="3362794" cy="1619476"/>
          </a:xfrm>
          <a:prstGeom prst="rect">
            <a:avLst/>
          </a:prstGeom>
        </p:spPr>
      </p:pic>
      <p:cxnSp>
        <p:nvCxnSpPr>
          <p:cNvPr id="12" name="Straight Arrow Connector 11">
            <a:extLst>
              <a:ext uri="{FF2B5EF4-FFF2-40B4-BE49-F238E27FC236}">
                <a16:creationId xmlns:a16="http://schemas.microsoft.com/office/drawing/2014/main" id="{4D2A990F-5347-4EB0-B12A-3B7D1A391A99}"/>
              </a:ext>
            </a:extLst>
          </p:cNvPr>
          <p:cNvCxnSpPr>
            <a:stCxn id="6" idx="2"/>
            <a:endCxn id="8" idx="0"/>
          </p:cNvCxnSpPr>
          <p:nvPr/>
        </p:nvCxnSpPr>
        <p:spPr bwMode="auto">
          <a:xfrm flipH="1">
            <a:off x="2642919" y="3417704"/>
            <a:ext cx="877253" cy="433729"/>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97F792EE-A644-4DE7-AD35-B52871D0B1C1}"/>
              </a:ext>
            </a:extLst>
          </p:cNvPr>
          <p:cNvCxnSpPr>
            <a:stCxn id="6" idx="2"/>
            <a:endCxn id="10" idx="0"/>
          </p:cNvCxnSpPr>
          <p:nvPr/>
        </p:nvCxnSpPr>
        <p:spPr bwMode="auto">
          <a:xfrm>
            <a:off x="3520172" y="3417704"/>
            <a:ext cx="3429559" cy="636070"/>
          </a:xfrm>
          <a:prstGeom prst="straightConnector1">
            <a:avLst/>
          </a:prstGeom>
          <a:solidFill>
            <a:srgbClr val="EAEAEA"/>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240035119"/>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6C00-3A39-4023-A946-8A9AB2C1C0CE}"/>
              </a:ext>
            </a:extLst>
          </p:cNvPr>
          <p:cNvSpPr>
            <a:spLocks noGrp="1"/>
          </p:cNvSpPr>
          <p:nvPr>
            <p:ph type="title"/>
          </p:nvPr>
        </p:nvSpPr>
        <p:spPr/>
        <p:txBody>
          <a:bodyPr/>
          <a:lstStyle/>
          <a:p>
            <a:r>
              <a:rPr lang="en-GB" dirty="0"/>
              <a:t>Another example</a:t>
            </a:r>
          </a:p>
        </p:txBody>
      </p:sp>
      <p:pic>
        <p:nvPicPr>
          <p:cNvPr id="8" name="Content Placeholder 7">
            <a:extLst>
              <a:ext uri="{FF2B5EF4-FFF2-40B4-BE49-F238E27FC236}">
                <a16:creationId xmlns:a16="http://schemas.microsoft.com/office/drawing/2014/main" id="{AFCB5694-4B5F-4FB0-B89C-3A5533600766}"/>
              </a:ext>
            </a:extLst>
          </p:cNvPr>
          <p:cNvPicPr>
            <a:picLocks noGrp="1" noChangeAspect="1"/>
          </p:cNvPicPr>
          <p:nvPr>
            <p:ph idx="1"/>
          </p:nvPr>
        </p:nvPicPr>
        <p:blipFill>
          <a:blip r:embed="rId2"/>
          <a:stretch>
            <a:fillRect/>
          </a:stretch>
        </p:blipFill>
        <p:spPr>
          <a:xfrm>
            <a:off x="683568" y="2132856"/>
            <a:ext cx="4633362" cy="2127688"/>
          </a:xfrm>
        </p:spPr>
      </p:pic>
      <p:sp>
        <p:nvSpPr>
          <p:cNvPr id="4" name="Footer Placeholder 3">
            <a:extLst>
              <a:ext uri="{FF2B5EF4-FFF2-40B4-BE49-F238E27FC236}">
                <a16:creationId xmlns:a16="http://schemas.microsoft.com/office/drawing/2014/main" id="{72B62C38-C203-4AD4-9CB2-D13136401909}"/>
              </a:ext>
            </a:extLst>
          </p:cNvPr>
          <p:cNvSpPr>
            <a:spLocks noGrp="1"/>
          </p:cNvSpPr>
          <p:nvPr>
            <p:ph type="ftr" sz="quarter" idx="11"/>
          </p:nvPr>
        </p:nvSpPr>
        <p:spPr/>
        <p:txBody>
          <a:bodyPr/>
          <a:lstStyle/>
          <a:p>
            <a:pPr algn="l"/>
            <a:r>
              <a:rPr lang="en-US"/>
              <a:t>Database Design - Normalisation</a:t>
            </a:r>
            <a:endParaRPr lang="en-US" dirty="0"/>
          </a:p>
        </p:txBody>
      </p:sp>
      <p:sp>
        <p:nvSpPr>
          <p:cNvPr id="10" name="TextBox 9">
            <a:extLst>
              <a:ext uri="{FF2B5EF4-FFF2-40B4-BE49-F238E27FC236}">
                <a16:creationId xmlns:a16="http://schemas.microsoft.com/office/drawing/2014/main" id="{D10B464D-D999-4292-B899-1F548735317D}"/>
              </a:ext>
            </a:extLst>
          </p:cNvPr>
          <p:cNvSpPr txBox="1"/>
          <p:nvPr/>
        </p:nvSpPr>
        <p:spPr>
          <a:xfrm>
            <a:off x="683568" y="1484784"/>
            <a:ext cx="4582160" cy="430887"/>
          </a:xfrm>
          <a:prstGeom prst="rect">
            <a:avLst/>
          </a:prstGeom>
          <a:noFill/>
        </p:spPr>
        <p:txBody>
          <a:bodyPr wrap="square">
            <a:spAutoFit/>
          </a:bodyPr>
          <a:lstStyle/>
          <a:p>
            <a:r>
              <a:rPr lang="en-GB" dirty="0"/>
              <a:t>EMPLOYEE_DETAIL table</a:t>
            </a:r>
          </a:p>
        </p:txBody>
      </p:sp>
      <p:pic>
        <p:nvPicPr>
          <p:cNvPr id="11" name="Picture 10">
            <a:extLst>
              <a:ext uri="{FF2B5EF4-FFF2-40B4-BE49-F238E27FC236}">
                <a16:creationId xmlns:a16="http://schemas.microsoft.com/office/drawing/2014/main" id="{E792A10C-2C26-4EE3-9BFF-6140F0A1DCC5}"/>
              </a:ext>
            </a:extLst>
          </p:cNvPr>
          <p:cNvPicPr>
            <a:picLocks noChangeAspect="1"/>
          </p:cNvPicPr>
          <p:nvPr/>
        </p:nvPicPr>
        <p:blipFill>
          <a:blip r:embed="rId3"/>
          <a:stretch>
            <a:fillRect/>
          </a:stretch>
        </p:blipFill>
        <p:spPr>
          <a:xfrm>
            <a:off x="5631643" y="2598815"/>
            <a:ext cx="2828789" cy="3700593"/>
          </a:xfrm>
          <a:prstGeom prst="rect">
            <a:avLst/>
          </a:prstGeom>
        </p:spPr>
      </p:pic>
      <p:cxnSp>
        <p:nvCxnSpPr>
          <p:cNvPr id="13" name="Straight Arrow Connector 12">
            <a:extLst>
              <a:ext uri="{FF2B5EF4-FFF2-40B4-BE49-F238E27FC236}">
                <a16:creationId xmlns:a16="http://schemas.microsoft.com/office/drawing/2014/main" id="{E5762DD9-CF4D-4FE4-B25F-6D49F3A3E811}"/>
              </a:ext>
            </a:extLst>
          </p:cNvPr>
          <p:cNvCxnSpPr>
            <a:stCxn id="8" idx="3"/>
          </p:cNvCxnSpPr>
          <p:nvPr/>
        </p:nvCxnSpPr>
        <p:spPr bwMode="auto">
          <a:xfrm>
            <a:off x="5316930" y="3196700"/>
            <a:ext cx="335190" cy="376316"/>
          </a:xfrm>
          <a:prstGeom prst="straightConnector1">
            <a:avLst/>
          </a:prstGeom>
          <a:solidFill>
            <a:srgbClr val="EAEAEA"/>
          </a:solidFill>
          <a:ln w="9525"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5FAF0192-3741-4013-B701-2825F98825A8}"/>
              </a:ext>
            </a:extLst>
          </p:cNvPr>
          <p:cNvCxnSpPr>
            <a:stCxn id="8" idx="3"/>
          </p:cNvCxnSpPr>
          <p:nvPr/>
        </p:nvCxnSpPr>
        <p:spPr bwMode="auto">
          <a:xfrm>
            <a:off x="5316930" y="3196700"/>
            <a:ext cx="314713" cy="2392540"/>
          </a:xfrm>
          <a:prstGeom prst="straightConnector1">
            <a:avLst/>
          </a:prstGeom>
          <a:solidFill>
            <a:srgbClr val="EAEAEA"/>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361583634"/>
      </p:ext>
    </p:extLst>
  </p:cSld>
  <p:clrMapOvr>
    <a:masterClrMapping/>
  </p:clrMapOvr>
  <p:transition spd="slow">
    <p:zoom dir="in"/>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A548-6218-4E6F-9E9F-BD9CC8321CEE}"/>
              </a:ext>
            </a:extLst>
          </p:cNvPr>
          <p:cNvSpPr>
            <a:spLocks noGrp="1"/>
          </p:cNvSpPr>
          <p:nvPr>
            <p:ph type="title"/>
          </p:nvPr>
        </p:nvSpPr>
        <p:spPr/>
        <p:txBody>
          <a:bodyPr/>
          <a:lstStyle/>
          <a:p>
            <a:r>
              <a:rPr lang="en-GB" dirty="0"/>
              <a:t>Dependency Diagram</a:t>
            </a:r>
          </a:p>
        </p:txBody>
      </p:sp>
      <p:sp>
        <p:nvSpPr>
          <p:cNvPr id="3" name="Content Placeholder 2">
            <a:extLst>
              <a:ext uri="{FF2B5EF4-FFF2-40B4-BE49-F238E27FC236}">
                <a16:creationId xmlns:a16="http://schemas.microsoft.com/office/drawing/2014/main" id="{BF1F3A2D-BF7E-4ACC-9F93-F08286CBB34F}"/>
              </a:ext>
            </a:extLst>
          </p:cNvPr>
          <p:cNvSpPr>
            <a:spLocks noGrp="1"/>
          </p:cNvSpPr>
          <p:nvPr>
            <p:ph idx="1"/>
          </p:nvPr>
        </p:nvSpPr>
        <p:spPr>
          <a:xfrm>
            <a:off x="539552" y="1268760"/>
            <a:ext cx="8287072" cy="5215384"/>
          </a:xfrm>
        </p:spPr>
        <p:txBody>
          <a:bodyPr/>
          <a:lstStyle/>
          <a:p>
            <a:r>
              <a:rPr lang="en-GB" sz="2000" dirty="0"/>
              <a:t>A </a:t>
            </a:r>
            <a:r>
              <a:rPr lang="en-GB" sz="2000" b="1" dirty="0"/>
              <a:t>non-normalized table </a:t>
            </a:r>
            <a:r>
              <a:rPr lang="en-GB" sz="2000" dirty="0"/>
              <a:t>is one that has data redundancy in it. </a:t>
            </a:r>
          </a:p>
          <a:p>
            <a:r>
              <a:rPr lang="en-GB" sz="2000" dirty="0"/>
              <a:t>A </a:t>
            </a:r>
            <a:r>
              <a:rPr lang="en-GB" sz="2000" b="1" dirty="0"/>
              <a:t>dependency diagram </a:t>
            </a:r>
            <a:r>
              <a:rPr lang="en-GB" sz="2000" dirty="0"/>
              <a:t>shows the various dependencies that exist in a non-normalized table.</a:t>
            </a:r>
          </a:p>
          <a:p>
            <a:endParaRPr lang="en-GB" dirty="0"/>
          </a:p>
          <a:p>
            <a:pPr algn="l"/>
            <a:endParaRPr lang="en-GB" sz="2000" b="0" i="0" dirty="0">
              <a:solidFill>
                <a:schemeClr val="tx1"/>
              </a:solidFill>
              <a:effectLst/>
              <a:latin typeface="Lora" pitchFamily="2" charset="0"/>
            </a:endParaRPr>
          </a:p>
          <a:p>
            <a:pPr algn="l"/>
            <a:r>
              <a:rPr lang="en-GB" sz="2000" b="0" i="0" dirty="0">
                <a:solidFill>
                  <a:schemeClr val="tx1"/>
                </a:solidFill>
                <a:effectLst/>
                <a:latin typeface="Lora" pitchFamily="2" charset="0"/>
              </a:rPr>
              <a:t>The following dependencies are identified in this table:</a:t>
            </a:r>
          </a:p>
          <a:p>
            <a:pPr lvl="1">
              <a:buFont typeface="Arial" panose="020B0604020202020204" pitchFamily="34" charset="0"/>
              <a:buChar char="•"/>
            </a:pPr>
            <a:r>
              <a:rPr lang="en-GB" sz="1800" b="0" i="0" dirty="0" err="1">
                <a:solidFill>
                  <a:schemeClr val="tx1"/>
                </a:solidFill>
                <a:effectLst/>
                <a:latin typeface="Lora" pitchFamily="2" charset="0"/>
              </a:rPr>
              <a:t>ProjectNo</a:t>
            </a:r>
            <a:r>
              <a:rPr lang="en-GB" sz="1800" b="0" i="0" dirty="0">
                <a:solidFill>
                  <a:schemeClr val="tx1"/>
                </a:solidFill>
                <a:effectLst/>
                <a:latin typeface="Lora" pitchFamily="2" charset="0"/>
              </a:rPr>
              <a:t> and </a:t>
            </a:r>
            <a:r>
              <a:rPr lang="en-GB" sz="1800" b="0" i="0" dirty="0" err="1">
                <a:solidFill>
                  <a:schemeClr val="tx1"/>
                </a:solidFill>
                <a:effectLst/>
                <a:latin typeface="Lora" pitchFamily="2" charset="0"/>
              </a:rPr>
              <a:t>EmpNo</a:t>
            </a:r>
            <a:r>
              <a:rPr lang="en-GB" sz="1800" b="0" i="0" dirty="0">
                <a:solidFill>
                  <a:schemeClr val="tx1"/>
                </a:solidFill>
                <a:effectLst/>
                <a:latin typeface="Lora" pitchFamily="2" charset="0"/>
              </a:rPr>
              <a:t>, combined, are the PK.</a:t>
            </a:r>
          </a:p>
          <a:p>
            <a:pPr marL="1970088" lvl="2" indent="-352425">
              <a:buFont typeface="Arial" panose="020B0604020202020204" pitchFamily="34" charset="0"/>
              <a:buChar char="•"/>
            </a:pPr>
            <a:r>
              <a:rPr lang="en-GB" sz="1600" b="0" i="0" dirty="0">
                <a:effectLst/>
                <a:latin typeface="Lora" pitchFamily="2" charset="0"/>
              </a:rPr>
              <a:t>{</a:t>
            </a:r>
            <a:r>
              <a:rPr lang="en-GB" sz="1600" b="0" i="0" dirty="0" err="1">
                <a:effectLst/>
                <a:latin typeface="Lora" pitchFamily="2" charset="0"/>
              </a:rPr>
              <a:t>ProjectNo</a:t>
            </a:r>
            <a:r>
              <a:rPr lang="en-GB" sz="1600" b="0" i="0" dirty="0">
                <a:effectLst/>
                <a:latin typeface="Lora" pitchFamily="2" charset="0"/>
              </a:rPr>
              <a:t>, </a:t>
            </a:r>
            <a:r>
              <a:rPr lang="en-GB" sz="1600" b="0" i="0" dirty="0" err="1">
                <a:effectLst/>
                <a:latin typeface="Lora" pitchFamily="2" charset="0"/>
              </a:rPr>
              <a:t>EmpNo</a:t>
            </a:r>
            <a:r>
              <a:rPr lang="en-GB" sz="1600" b="0" i="0" dirty="0">
                <a:effectLst/>
                <a:latin typeface="Lora" pitchFamily="2" charset="0"/>
              </a:rPr>
              <a:t>} —&gt; </a:t>
            </a:r>
            <a:r>
              <a:rPr lang="en-GB" sz="1600" b="0" i="0" dirty="0" err="1">
                <a:effectLst/>
                <a:latin typeface="Lora" pitchFamily="2" charset="0"/>
              </a:rPr>
              <a:t>ProjName</a:t>
            </a:r>
            <a:r>
              <a:rPr lang="en-GB" sz="1600" dirty="0"/>
              <a:t>, </a:t>
            </a:r>
            <a:r>
              <a:rPr lang="en-GB" sz="1600" b="0" i="0" dirty="0" err="1">
                <a:effectLst/>
                <a:latin typeface="Lora" pitchFamily="2" charset="0"/>
              </a:rPr>
              <a:t>EmpName</a:t>
            </a:r>
            <a:r>
              <a:rPr lang="en-GB" sz="1600" b="0" i="0" dirty="0">
                <a:effectLst/>
                <a:latin typeface="Lora" pitchFamily="2" charset="0"/>
              </a:rPr>
              <a:t>, </a:t>
            </a:r>
            <a:r>
              <a:rPr lang="en-GB" sz="1600" b="0" i="0" dirty="0" err="1">
                <a:effectLst/>
                <a:latin typeface="Lora" pitchFamily="2" charset="0"/>
              </a:rPr>
              <a:t>DeptNo</a:t>
            </a:r>
            <a:r>
              <a:rPr lang="en-GB" sz="1600" b="0" i="0" dirty="0">
                <a:effectLst/>
                <a:latin typeface="Lora" pitchFamily="2" charset="0"/>
              </a:rPr>
              <a:t>, </a:t>
            </a:r>
            <a:r>
              <a:rPr lang="en-GB" sz="1600" b="0" i="0" dirty="0" err="1">
                <a:effectLst/>
                <a:latin typeface="Lora" pitchFamily="2" charset="0"/>
              </a:rPr>
              <a:t>DeptName</a:t>
            </a:r>
            <a:r>
              <a:rPr lang="en-GB" sz="1600" dirty="0"/>
              <a:t>, </a:t>
            </a:r>
            <a:r>
              <a:rPr lang="en-GB" sz="1600" b="0" i="0" dirty="0" err="1">
                <a:effectLst/>
                <a:latin typeface="Lora" pitchFamily="2" charset="0"/>
              </a:rPr>
              <a:t>HrsWork</a:t>
            </a:r>
            <a:endParaRPr lang="en-GB" sz="1600" b="0" i="0" dirty="0">
              <a:effectLst/>
              <a:latin typeface="Lora" pitchFamily="2" charset="0"/>
            </a:endParaRPr>
          </a:p>
          <a:p>
            <a:pPr lvl="1">
              <a:buFont typeface="Arial" panose="020B0604020202020204" pitchFamily="34" charset="0"/>
              <a:buChar char="•"/>
            </a:pPr>
            <a:endParaRPr lang="en-GB" sz="1800" b="0" i="0" dirty="0">
              <a:solidFill>
                <a:schemeClr val="tx1"/>
              </a:solidFill>
              <a:effectLst/>
              <a:latin typeface="Lora" pitchFamily="2" charset="0"/>
            </a:endParaRPr>
          </a:p>
          <a:p>
            <a:pPr lvl="1">
              <a:buFont typeface="Arial" panose="020B0604020202020204" pitchFamily="34" charset="0"/>
              <a:buChar char="•"/>
            </a:pPr>
            <a:r>
              <a:rPr lang="en-GB" sz="1800" b="1" i="0" dirty="0">
                <a:solidFill>
                  <a:schemeClr val="tx1"/>
                </a:solidFill>
                <a:effectLst/>
                <a:latin typeface="Lora" pitchFamily="2" charset="0"/>
              </a:rPr>
              <a:t>Partial</a:t>
            </a:r>
            <a:r>
              <a:rPr lang="en-GB" sz="1800" b="0" i="0" dirty="0">
                <a:solidFill>
                  <a:schemeClr val="tx1"/>
                </a:solidFill>
                <a:effectLst/>
                <a:latin typeface="Lora" pitchFamily="2" charset="0"/>
              </a:rPr>
              <a:t> Dependencies:</a:t>
            </a:r>
          </a:p>
          <a:p>
            <a:pPr marL="1924050" lvl="2" indent="-285750">
              <a:buFont typeface="Arial" panose="020B0604020202020204" pitchFamily="34" charset="0"/>
              <a:buChar char="•"/>
            </a:pPr>
            <a:r>
              <a:rPr lang="en-GB" sz="1600" b="0" i="0" dirty="0" err="1">
                <a:effectLst/>
                <a:latin typeface="Lora" pitchFamily="2" charset="0"/>
              </a:rPr>
              <a:t>ProjectNo</a:t>
            </a:r>
            <a:r>
              <a:rPr lang="en-GB" sz="1600" b="0" i="0" dirty="0">
                <a:effectLst/>
                <a:latin typeface="Lora" pitchFamily="2" charset="0"/>
              </a:rPr>
              <a:t> —&gt; </a:t>
            </a:r>
            <a:r>
              <a:rPr lang="en-GB" sz="1600" b="0" i="0" dirty="0" err="1">
                <a:effectLst/>
                <a:latin typeface="Lora" pitchFamily="2" charset="0"/>
              </a:rPr>
              <a:t>ProjName</a:t>
            </a:r>
            <a:endParaRPr lang="en-GB" sz="1600" b="0" i="0" dirty="0">
              <a:effectLst/>
              <a:latin typeface="Lora" pitchFamily="2" charset="0"/>
            </a:endParaRPr>
          </a:p>
          <a:p>
            <a:pPr marL="1924050" lvl="2" indent="-285750">
              <a:buFont typeface="Arial" panose="020B0604020202020204" pitchFamily="34" charset="0"/>
              <a:buChar char="•"/>
            </a:pPr>
            <a:r>
              <a:rPr lang="en-GB" sz="1600" b="0" i="0" dirty="0" err="1">
                <a:effectLst/>
                <a:latin typeface="Lora" pitchFamily="2" charset="0"/>
              </a:rPr>
              <a:t>EmpNo</a:t>
            </a:r>
            <a:r>
              <a:rPr lang="en-GB" sz="1600" b="0" i="0" dirty="0">
                <a:effectLst/>
                <a:latin typeface="Lora" pitchFamily="2" charset="0"/>
              </a:rPr>
              <a:t> —&gt; </a:t>
            </a:r>
            <a:r>
              <a:rPr lang="en-GB" sz="1600" b="0" i="0" dirty="0" err="1">
                <a:effectLst/>
                <a:latin typeface="Lora" pitchFamily="2" charset="0"/>
              </a:rPr>
              <a:t>EmpName</a:t>
            </a:r>
            <a:r>
              <a:rPr lang="en-GB" sz="1600" b="0" i="0" dirty="0">
                <a:effectLst/>
                <a:latin typeface="Lora" pitchFamily="2" charset="0"/>
              </a:rPr>
              <a:t>, </a:t>
            </a:r>
            <a:r>
              <a:rPr lang="en-GB" sz="1600" b="0" i="0" dirty="0" err="1">
                <a:effectLst/>
                <a:latin typeface="Lora" pitchFamily="2" charset="0"/>
              </a:rPr>
              <a:t>DeptNo</a:t>
            </a:r>
            <a:r>
              <a:rPr lang="en-GB" sz="1600" b="0" i="0" dirty="0">
                <a:effectLst/>
                <a:latin typeface="Lora" pitchFamily="2" charset="0"/>
              </a:rPr>
              <a:t>, </a:t>
            </a:r>
            <a:r>
              <a:rPr lang="en-GB" sz="1600" b="0" i="0" dirty="0" err="1">
                <a:effectLst/>
                <a:latin typeface="Lora" pitchFamily="2" charset="0"/>
              </a:rPr>
              <a:t>DeptName</a:t>
            </a:r>
            <a:br>
              <a:rPr lang="en-GB" sz="1600" b="0" i="0" dirty="0">
                <a:effectLst/>
                <a:latin typeface="Lora" pitchFamily="2" charset="0"/>
              </a:rPr>
            </a:br>
            <a:endParaRPr lang="en-GB" sz="1600" b="0" i="0" dirty="0">
              <a:effectLst/>
              <a:latin typeface="Lora" pitchFamily="2" charset="0"/>
            </a:endParaRPr>
          </a:p>
          <a:p>
            <a:pPr lvl="1">
              <a:buFont typeface="Arial" panose="020B0604020202020204" pitchFamily="34" charset="0"/>
              <a:buChar char="•"/>
            </a:pPr>
            <a:r>
              <a:rPr lang="en-GB" sz="1800" b="0" i="0" dirty="0">
                <a:solidFill>
                  <a:schemeClr val="tx1"/>
                </a:solidFill>
                <a:effectLst/>
                <a:latin typeface="Lora" pitchFamily="2" charset="0"/>
              </a:rPr>
              <a:t>Transitive Dependency:</a:t>
            </a:r>
          </a:p>
          <a:p>
            <a:pPr marL="1924050" lvl="2" indent="-285750">
              <a:buFont typeface="Arial" panose="020B0604020202020204" pitchFamily="34" charset="0"/>
              <a:buChar char="•"/>
            </a:pPr>
            <a:r>
              <a:rPr lang="en-GB" sz="1600" b="0" i="0" dirty="0" err="1">
                <a:effectLst/>
                <a:latin typeface="Lora" pitchFamily="2" charset="0"/>
              </a:rPr>
              <a:t>DeptNo</a:t>
            </a:r>
            <a:r>
              <a:rPr lang="en-GB" sz="1600" b="0" i="0" dirty="0">
                <a:effectLst/>
                <a:latin typeface="Lora" pitchFamily="2" charset="0"/>
              </a:rPr>
              <a:t> —&gt; </a:t>
            </a:r>
            <a:r>
              <a:rPr lang="en-GB" sz="1600" b="0" i="0" dirty="0" err="1">
                <a:effectLst/>
                <a:latin typeface="Lora" pitchFamily="2" charset="0"/>
              </a:rPr>
              <a:t>DeptName</a:t>
            </a:r>
            <a:endParaRPr lang="en-GB" sz="1600" b="0" i="0" dirty="0">
              <a:effectLst/>
              <a:latin typeface="Lora" pitchFamily="2" charset="0"/>
            </a:endParaRPr>
          </a:p>
        </p:txBody>
      </p:sp>
      <p:sp>
        <p:nvSpPr>
          <p:cNvPr id="4" name="Footer Placeholder 3">
            <a:extLst>
              <a:ext uri="{FF2B5EF4-FFF2-40B4-BE49-F238E27FC236}">
                <a16:creationId xmlns:a16="http://schemas.microsoft.com/office/drawing/2014/main" id="{E506AD12-53E1-428A-A42D-F77DDA2F22DA}"/>
              </a:ext>
            </a:extLst>
          </p:cNvPr>
          <p:cNvSpPr>
            <a:spLocks noGrp="1"/>
          </p:cNvSpPr>
          <p:nvPr>
            <p:ph type="ftr" sz="quarter" idx="11"/>
          </p:nvPr>
        </p:nvSpPr>
        <p:spPr/>
        <p:txBody>
          <a:bodyPr/>
          <a:lstStyle/>
          <a:p>
            <a:pPr algn="l"/>
            <a:r>
              <a:rPr lang="en-US"/>
              <a:t>Database Design - Normalisation</a:t>
            </a:r>
            <a:endParaRPr lang="en-US" dirty="0"/>
          </a:p>
        </p:txBody>
      </p:sp>
      <p:grpSp>
        <p:nvGrpSpPr>
          <p:cNvPr id="13" name="Group 12">
            <a:extLst>
              <a:ext uri="{FF2B5EF4-FFF2-40B4-BE49-F238E27FC236}">
                <a16:creationId xmlns:a16="http://schemas.microsoft.com/office/drawing/2014/main" id="{01F3CC4A-AA99-4285-B624-FBF41E14E98C}"/>
              </a:ext>
            </a:extLst>
          </p:cNvPr>
          <p:cNvGrpSpPr/>
          <p:nvPr/>
        </p:nvGrpSpPr>
        <p:grpSpPr>
          <a:xfrm>
            <a:off x="738920" y="2636912"/>
            <a:ext cx="8087704" cy="307777"/>
            <a:chOff x="602370" y="2414719"/>
            <a:chExt cx="8087704" cy="307777"/>
          </a:xfrm>
        </p:grpSpPr>
        <p:sp>
          <p:nvSpPr>
            <p:cNvPr id="6" name="TextBox 5">
              <a:extLst>
                <a:ext uri="{FF2B5EF4-FFF2-40B4-BE49-F238E27FC236}">
                  <a16:creationId xmlns:a16="http://schemas.microsoft.com/office/drawing/2014/main" id="{D24B37BE-DF3C-4635-90BE-3F449C9AD21C}"/>
                </a:ext>
              </a:extLst>
            </p:cNvPr>
            <p:cNvSpPr txBox="1"/>
            <p:nvPr/>
          </p:nvSpPr>
          <p:spPr>
            <a:xfrm>
              <a:off x="602370" y="2414719"/>
              <a:ext cx="1236904" cy="307777"/>
            </a:xfrm>
            <a:prstGeom prst="rect">
              <a:avLst/>
            </a:prstGeom>
            <a:noFill/>
            <a:ln>
              <a:solidFill>
                <a:schemeClr val="tx1"/>
              </a:solidFill>
            </a:ln>
          </p:spPr>
          <p:txBody>
            <a:bodyPr wrap="square" rtlCol="0">
              <a:spAutoFit/>
            </a:bodyPr>
            <a:lstStyle/>
            <a:p>
              <a:pPr algn="ctr"/>
              <a:r>
                <a:rPr lang="en-GB" sz="1400" dirty="0" err="1"/>
                <a:t>ProjectNo</a:t>
              </a:r>
              <a:endParaRPr lang="en-GB" sz="1600" dirty="0"/>
            </a:p>
          </p:txBody>
        </p:sp>
        <p:sp>
          <p:nvSpPr>
            <p:cNvPr id="7" name="TextBox 6">
              <a:extLst>
                <a:ext uri="{FF2B5EF4-FFF2-40B4-BE49-F238E27FC236}">
                  <a16:creationId xmlns:a16="http://schemas.microsoft.com/office/drawing/2014/main" id="{826F204E-34E7-4AD7-8621-31D195E3426A}"/>
                </a:ext>
              </a:extLst>
            </p:cNvPr>
            <p:cNvSpPr txBox="1"/>
            <p:nvPr/>
          </p:nvSpPr>
          <p:spPr>
            <a:xfrm>
              <a:off x="1743807" y="2414719"/>
              <a:ext cx="1236904" cy="307777"/>
            </a:xfrm>
            <a:prstGeom prst="rect">
              <a:avLst/>
            </a:prstGeom>
            <a:noFill/>
            <a:ln>
              <a:solidFill>
                <a:schemeClr val="tx1"/>
              </a:solidFill>
            </a:ln>
          </p:spPr>
          <p:txBody>
            <a:bodyPr wrap="square" rtlCol="0">
              <a:spAutoFit/>
            </a:bodyPr>
            <a:lstStyle/>
            <a:p>
              <a:pPr algn="ctr"/>
              <a:r>
                <a:rPr lang="en-GB" sz="1400" dirty="0" err="1"/>
                <a:t>ProjName</a:t>
              </a:r>
              <a:endParaRPr lang="en-GB" sz="1400" dirty="0"/>
            </a:p>
          </p:txBody>
        </p:sp>
        <p:sp>
          <p:nvSpPr>
            <p:cNvPr id="8" name="TextBox 7">
              <a:extLst>
                <a:ext uri="{FF2B5EF4-FFF2-40B4-BE49-F238E27FC236}">
                  <a16:creationId xmlns:a16="http://schemas.microsoft.com/office/drawing/2014/main" id="{7CFA62F5-0F82-4172-B760-0211DBABEFF3}"/>
                </a:ext>
              </a:extLst>
            </p:cNvPr>
            <p:cNvSpPr txBox="1"/>
            <p:nvPr/>
          </p:nvSpPr>
          <p:spPr>
            <a:xfrm>
              <a:off x="6247207" y="2414719"/>
              <a:ext cx="1305771" cy="307777"/>
            </a:xfrm>
            <a:prstGeom prst="rect">
              <a:avLst/>
            </a:prstGeom>
            <a:noFill/>
            <a:ln>
              <a:solidFill>
                <a:schemeClr val="tx1"/>
              </a:solidFill>
            </a:ln>
          </p:spPr>
          <p:txBody>
            <a:bodyPr wrap="square" rtlCol="0">
              <a:spAutoFit/>
            </a:bodyPr>
            <a:lstStyle/>
            <a:p>
              <a:pPr algn="ctr"/>
              <a:r>
                <a:rPr lang="en-GB" sz="1400" dirty="0" err="1"/>
                <a:t>DeptName</a:t>
              </a:r>
              <a:endParaRPr lang="en-GB" sz="1400" dirty="0"/>
            </a:p>
          </p:txBody>
        </p:sp>
        <p:sp>
          <p:nvSpPr>
            <p:cNvPr id="9" name="TextBox 8">
              <a:extLst>
                <a:ext uri="{FF2B5EF4-FFF2-40B4-BE49-F238E27FC236}">
                  <a16:creationId xmlns:a16="http://schemas.microsoft.com/office/drawing/2014/main" id="{0A97F255-3B10-4E39-8DD5-5756F32EB615}"/>
                </a:ext>
              </a:extLst>
            </p:cNvPr>
            <p:cNvSpPr txBox="1"/>
            <p:nvPr/>
          </p:nvSpPr>
          <p:spPr>
            <a:xfrm>
              <a:off x="2885244" y="2414719"/>
              <a:ext cx="1236904" cy="307777"/>
            </a:xfrm>
            <a:prstGeom prst="rect">
              <a:avLst/>
            </a:prstGeom>
            <a:noFill/>
            <a:ln>
              <a:solidFill>
                <a:schemeClr val="tx1"/>
              </a:solidFill>
            </a:ln>
          </p:spPr>
          <p:txBody>
            <a:bodyPr wrap="square" rtlCol="0">
              <a:spAutoFit/>
            </a:bodyPr>
            <a:lstStyle/>
            <a:p>
              <a:pPr algn="ctr"/>
              <a:r>
                <a:rPr lang="en-GB" sz="1400" dirty="0" err="1"/>
                <a:t>EmpNo</a:t>
              </a:r>
              <a:endParaRPr lang="en-GB" sz="1400" dirty="0"/>
            </a:p>
          </p:txBody>
        </p:sp>
        <p:sp>
          <p:nvSpPr>
            <p:cNvPr id="10" name="TextBox 9">
              <a:extLst>
                <a:ext uri="{FF2B5EF4-FFF2-40B4-BE49-F238E27FC236}">
                  <a16:creationId xmlns:a16="http://schemas.microsoft.com/office/drawing/2014/main" id="{B17384F9-F053-4A86-9336-6018A524B921}"/>
                </a:ext>
              </a:extLst>
            </p:cNvPr>
            <p:cNvSpPr txBox="1"/>
            <p:nvPr/>
          </p:nvSpPr>
          <p:spPr>
            <a:xfrm>
              <a:off x="5168118" y="2414719"/>
              <a:ext cx="1174556" cy="307777"/>
            </a:xfrm>
            <a:prstGeom prst="rect">
              <a:avLst/>
            </a:prstGeom>
            <a:noFill/>
            <a:ln>
              <a:solidFill>
                <a:schemeClr val="tx1"/>
              </a:solidFill>
            </a:ln>
          </p:spPr>
          <p:txBody>
            <a:bodyPr wrap="square" rtlCol="0">
              <a:spAutoFit/>
            </a:bodyPr>
            <a:lstStyle/>
            <a:p>
              <a:pPr algn="ctr"/>
              <a:r>
                <a:rPr lang="en-GB" sz="1400" dirty="0" err="1"/>
                <a:t>DeptNo</a:t>
              </a:r>
              <a:endParaRPr lang="en-GB" sz="1400" dirty="0"/>
            </a:p>
          </p:txBody>
        </p:sp>
        <p:sp>
          <p:nvSpPr>
            <p:cNvPr id="11" name="TextBox 10">
              <a:extLst>
                <a:ext uri="{FF2B5EF4-FFF2-40B4-BE49-F238E27FC236}">
                  <a16:creationId xmlns:a16="http://schemas.microsoft.com/office/drawing/2014/main" id="{DBAB447D-C014-435A-A25D-09CE6C69E010}"/>
                </a:ext>
              </a:extLst>
            </p:cNvPr>
            <p:cNvSpPr txBox="1"/>
            <p:nvPr/>
          </p:nvSpPr>
          <p:spPr>
            <a:xfrm>
              <a:off x="4026681" y="2414719"/>
              <a:ext cx="1236904" cy="307777"/>
            </a:xfrm>
            <a:prstGeom prst="rect">
              <a:avLst/>
            </a:prstGeom>
            <a:noFill/>
            <a:ln>
              <a:solidFill>
                <a:schemeClr val="tx1"/>
              </a:solidFill>
            </a:ln>
          </p:spPr>
          <p:txBody>
            <a:bodyPr wrap="square" rtlCol="0">
              <a:spAutoFit/>
            </a:bodyPr>
            <a:lstStyle/>
            <a:p>
              <a:pPr algn="ctr"/>
              <a:r>
                <a:rPr lang="en-GB" sz="1400" dirty="0" err="1"/>
                <a:t>EmpName</a:t>
              </a:r>
              <a:endParaRPr lang="en-GB" sz="1400" dirty="0"/>
            </a:p>
          </p:txBody>
        </p:sp>
        <p:sp>
          <p:nvSpPr>
            <p:cNvPr id="12" name="TextBox 11">
              <a:extLst>
                <a:ext uri="{FF2B5EF4-FFF2-40B4-BE49-F238E27FC236}">
                  <a16:creationId xmlns:a16="http://schemas.microsoft.com/office/drawing/2014/main" id="{26FA3B1B-A848-46D8-8AB2-DB498E195825}"/>
                </a:ext>
              </a:extLst>
            </p:cNvPr>
            <p:cNvSpPr txBox="1"/>
            <p:nvPr/>
          </p:nvSpPr>
          <p:spPr>
            <a:xfrm>
              <a:off x="7457514" y="2414719"/>
              <a:ext cx="1232560" cy="307777"/>
            </a:xfrm>
            <a:prstGeom prst="rect">
              <a:avLst/>
            </a:prstGeom>
            <a:noFill/>
            <a:ln>
              <a:solidFill>
                <a:schemeClr val="tx1"/>
              </a:solidFill>
            </a:ln>
          </p:spPr>
          <p:txBody>
            <a:bodyPr wrap="square" rtlCol="0">
              <a:spAutoFit/>
            </a:bodyPr>
            <a:lstStyle/>
            <a:p>
              <a:pPr algn="ctr"/>
              <a:r>
                <a:rPr lang="en-GB" sz="1400" dirty="0" err="1"/>
                <a:t>HrsWork</a:t>
              </a:r>
              <a:endParaRPr lang="en-GB" sz="1400" dirty="0"/>
            </a:p>
          </p:txBody>
        </p:sp>
      </p:grpSp>
      <p:cxnSp>
        <p:nvCxnSpPr>
          <p:cNvPr id="16" name="Straight Connector 15">
            <a:extLst>
              <a:ext uri="{FF2B5EF4-FFF2-40B4-BE49-F238E27FC236}">
                <a16:creationId xmlns:a16="http://schemas.microsoft.com/office/drawing/2014/main" id="{D9D9E63E-4648-43B0-A709-2037393AFB2D}"/>
              </a:ext>
            </a:extLst>
          </p:cNvPr>
          <p:cNvCxnSpPr/>
          <p:nvPr/>
        </p:nvCxnSpPr>
        <p:spPr bwMode="auto">
          <a:xfrm>
            <a:off x="1331640" y="2462088"/>
            <a:ext cx="1224136"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36777AF1-7572-49C8-B8E4-E55CC11D747D}"/>
              </a:ext>
            </a:extLst>
          </p:cNvPr>
          <p:cNvCxnSpPr>
            <a:cxnSpLocks/>
          </p:cNvCxnSpPr>
          <p:nvPr/>
        </p:nvCxnSpPr>
        <p:spPr bwMode="auto">
          <a:xfrm>
            <a:off x="1331640" y="2462087"/>
            <a:ext cx="0" cy="174825"/>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1CD6F674-6E5C-43CF-8E2C-17CBC6A06627}"/>
              </a:ext>
            </a:extLst>
          </p:cNvPr>
          <p:cNvCxnSpPr/>
          <p:nvPr/>
        </p:nvCxnSpPr>
        <p:spPr bwMode="auto">
          <a:xfrm>
            <a:off x="3631352" y="2462087"/>
            <a:ext cx="0" cy="174825"/>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65209E39-1F6C-4F09-B0C4-AB1D8F4AB04E}"/>
              </a:ext>
            </a:extLst>
          </p:cNvPr>
          <p:cNvCxnSpPr/>
          <p:nvPr/>
        </p:nvCxnSpPr>
        <p:spPr bwMode="auto">
          <a:xfrm>
            <a:off x="2555776" y="2462087"/>
            <a:ext cx="1080120" cy="0"/>
          </a:xfrm>
          <a:prstGeom prst="line">
            <a:avLst/>
          </a:prstGeom>
          <a:solidFill>
            <a:srgbClr val="EAEAEA"/>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319587503"/>
      </p:ext>
    </p:extLst>
  </p:cSld>
  <p:clrMapOvr>
    <a:masterClrMapping/>
  </p:clrMapOvr>
  <p:transition spd="slow">
    <p:zoom dir="in"/>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21C7-5757-05D1-8867-F8DFFA93E75A}"/>
              </a:ext>
            </a:extLst>
          </p:cNvPr>
          <p:cNvSpPr>
            <a:spLocks noGrp="1"/>
          </p:cNvSpPr>
          <p:nvPr>
            <p:ph type="title"/>
          </p:nvPr>
        </p:nvSpPr>
        <p:spPr/>
        <p:txBody>
          <a:bodyPr/>
          <a:lstStyle/>
          <a:p>
            <a:endParaRPr lang="en-GB" dirty="0"/>
          </a:p>
        </p:txBody>
      </p:sp>
      <p:pic>
        <p:nvPicPr>
          <p:cNvPr id="8" name="Content Placeholder 7">
            <a:extLst>
              <a:ext uri="{FF2B5EF4-FFF2-40B4-BE49-F238E27FC236}">
                <a16:creationId xmlns:a16="http://schemas.microsoft.com/office/drawing/2014/main" id="{85C340AE-C59C-5B4F-090F-1CBBF71FB2BA}"/>
              </a:ext>
            </a:extLst>
          </p:cNvPr>
          <p:cNvPicPr>
            <a:picLocks noGrp="1" noChangeAspect="1"/>
          </p:cNvPicPr>
          <p:nvPr>
            <p:ph idx="1"/>
          </p:nvPr>
        </p:nvPicPr>
        <p:blipFill rotWithShape="1">
          <a:blip r:embed="rId2"/>
          <a:srcRect b="90783"/>
          <a:stretch/>
        </p:blipFill>
        <p:spPr>
          <a:xfrm>
            <a:off x="1907704" y="1844824"/>
            <a:ext cx="5011346" cy="252285"/>
          </a:xfrm>
          <a:prstGeom prst="rect">
            <a:avLst/>
          </a:prstGeom>
        </p:spPr>
      </p:pic>
      <p:sp>
        <p:nvSpPr>
          <p:cNvPr id="4" name="Footer Placeholder 3">
            <a:extLst>
              <a:ext uri="{FF2B5EF4-FFF2-40B4-BE49-F238E27FC236}">
                <a16:creationId xmlns:a16="http://schemas.microsoft.com/office/drawing/2014/main" id="{6F5545CF-B6BE-16B2-6A47-656364318D40}"/>
              </a:ext>
            </a:extLst>
          </p:cNvPr>
          <p:cNvSpPr>
            <a:spLocks noGrp="1"/>
          </p:cNvSpPr>
          <p:nvPr>
            <p:ph type="ftr" sz="quarter" idx="11"/>
          </p:nvPr>
        </p:nvSpPr>
        <p:spPr/>
        <p:txBody>
          <a:bodyPr/>
          <a:lstStyle/>
          <a:p>
            <a:pPr algn="l"/>
            <a:r>
              <a:rPr lang="en-US"/>
              <a:t>Database Design - Normalisation</a:t>
            </a:r>
            <a:endParaRPr lang="en-US" dirty="0"/>
          </a:p>
        </p:txBody>
      </p:sp>
      <p:cxnSp>
        <p:nvCxnSpPr>
          <p:cNvPr id="10" name="Straight Connector 9">
            <a:extLst>
              <a:ext uri="{FF2B5EF4-FFF2-40B4-BE49-F238E27FC236}">
                <a16:creationId xmlns:a16="http://schemas.microsoft.com/office/drawing/2014/main" id="{28A07DE9-5D09-06D1-4257-69CB0AE4422E}"/>
              </a:ext>
            </a:extLst>
          </p:cNvPr>
          <p:cNvCxnSpPr/>
          <p:nvPr/>
        </p:nvCxnSpPr>
        <p:spPr bwMode="auto">
          <a:xfrm>
            <a:off x="1907704" y="2097109"/>
            <a:ext cx="5011346"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A94691C3-08B4-9A1E-7840-454EF4D20164}"/>
              </a:ext>
            </a:extLst>
          </p:cNvPr>
          <p:cNvCxnSpPr/>
          <p:nvPr/>
        </p:nvCxnSpPr>
        <p:spPr bwMode="auto">
          <a:xfrm>
            <a:off x="2141888" y="1665061"/>
            <a:ext cx="1008112"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DE8F1F42-951E-4ADD-EC02-003DBD0250D6}"/>
              </a:ext>
            </a:extLst>
          </p:cNvPr>
          <p:cNvCxnSpPr/>
          <p:nvPr/>
        </p:nvCxnSpPr>
        <p:spPr bwMode="auto">
          <a:xfrm>
            <a:off x="2141888" y="1665061"/>
            <a:ext cx="0" cy="179763"/>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51F8E562-664B-7192-F791-6A1490E4523F}"/>
              </a:ext>
            </a:extLst>
          </p:cNvPr>
          <p:cNvCxnSpPr/>
          <p:nvPr/>
        </p:nvCxnSpPr>
        <p:spPr bwMode="auto">
          <a:xfrm>
            <a:off x="3150000" y="1665061"/>
            <a:ext cx="0" cy="179763"/>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21" name="TextBox 20">
            <a:extLst>
              <a:ext uri="{FF2B5EF4-FFF2-40B4-BE49-F238E27FC236}">
                <a16:creationId xmlns:a16="http://schemas.microsoft.com/office/drawing/2014/main" id="{361520DD-2810-74BE-D599-FFD7E2AFEA30}"/>
              </a:ext>
            </a:extLst>
          </p:cNvPr>
          <p:cNvSpPr txBox="1"/>
          <p:nvPr/>
        </p:nvSpPr>
        <p:spPr>
          <a:xfrm>
            <a:off x="1574501" y="2428563"/>
            <a:ext cx="6529448" cy="3293209"/>
          </a:xfrm>
          <a:prstGeom prst="rect">
            <a:avLst/>
          </a:prstGeom>
          <a:noFill/>
        </p:spPr>
        <p:txBody>
          <a:bodyPr wrap="square">
            <a:spAutoFit/>
          </a:bodyPr>
          <a:lstStyle/>
          <a:p>
            <a:pPr algn="l"/>
            <a:r>
              <a:rPr lang="en-GB" sz="2000" b="0" i="0" dirty="0">
                <a:solidFill>
                  <a:schemeClr val="tx1"/>
                </a:solidFill>
                <a:effectLst/>
                <a:latin typeface="Lora" pitchFamily="2" charset="0"/>
              </a:rPr>
              <a:t>The following dependencies are identified in this table:</a:t>
            </a:r>
          </a:p>
          <a:p>
            <a:pPr marL="542925" lvl="1" indent="-361950">
              <a:buFont typeface="Arial" panose="020B0604020202020204" pitchFamily="34" charset="0"/>
              <a:buChar char="•"/>
            </a:pPr>
            <a:r>
              <a:rPr lang="en-GB" sz="1800" b="0" i="0" dirty="0" err="1">
                <a:solidFill>
                  <a:schemeClr val="tx1"/>
                </a:solidFill>
                <a:effectLst/>
                <a:latin typeface="Lora" pitchFamily="2" charset="0"/>
              </a:rPr>
              <a:t>Fno</a:t>
            </a:r>
            <a:r>
              <a:rPr lang="en-GB" sz="1800" b="0" i="0" dirty="0">
                <a:solidFill>
                  <a:schemeClr val="tx1"/>
                </a:solidFill>
                <a:effectLst/>
                <a:latin typeface="Lora" pitchFamily="2" charset="0"/>
              </a:rPr>
              <a:t> and </a:t>
            </a:r>
            <a:r>
              <a:rPr lang="en-GB" sz="1800" b="0" i="0" dirty="0" err="1">
                <a:solidFill>
                  <a:schemeClr val="tx1"/>
                </a:solidFill>
                <a:effectLst/>
                <a:latin typeface="Lora" pitchFamily="2" charset="0"/>
              </a:rPr>
              <a:t>Cno</a:t>
            </a:r>
            <a:r>
              <a:rPr lang="en-GB" sz="1800" b="0" i="0" dirty="0">
                <a:solidFill>
                  <a:schemeClr val="tx1"/>
                </a:solidFill>
                <a:effectLst/>
                <a:latin typeface="Lora" pitchFamily="2" charset="0"/>
              </a:rPr>
              <a:t>, combined, are the PK.</a:t>
            </a:r>
          </a:p>
          <a:p>
            <a:pPr marL="742950" lvl="1" indent="-285750">
              <a:buFont typeface="Arial" panose="020B0604020202020204" pitchFamily="34" charset="0"/>
              <a:buChar char="•"/>
            </a:pPr>
            <a:r>
              <a:rPr lang="en-GB" sz="1600" dirty="0"/>
              <a:t>{</a:t>
            </a:r>
            <a:r>
              <a:rPr lang="en-GB" sz="1600" dirty="0" err="1"/>
              <a:t>Fno</a:t>
            </a:r>
            <a:r>
              <a:rPr lang="en-GB" sz="1600" dirty="0"/>
              <a:t>, </a:t>
            </a:r>
            <a:r>
              <a:rPr lang="en-GB" sz="1600" dirty="0" err="1"/>
              <a:t>Cno</a:t>
            </a:r>
            <a:r>
              <a:rPr lang="en-GB" sz="1600" dirty="0"/>
              <a:t>} </a:t>
            </a:r>
            <a:r>
              <a:rPr lang="en-US" sz="1600" b="1" dirty="0">
                <a:sym typeface="Wingdings"/>
              </a:rPr>
              <a:t> </a:t>
            </a:r>
            <a:r>
              <a:rPr lang="en-GB" sz="1600" dirty="0"/>
              <a:t>Name, </a:t>
            </a:r>
            <a:r>
              <a:rPr lang="en-GB" sz="1600" dirty="0" err="1"/>
              <a:t>Cname</a:t>
            </a:r>
            <a:r>
              <a:rPr lang="en-GB" sz="1600" dirty="0"/>
              <a:t>, Location, </a:t>
            </a:r>
            <a:r>
              <a:rPr lang="en-GB" sz="1600" dirty="0" err="1"/>
              <a:t>Mgno</a:t>
            </a:r>
            <a:r>
              <a:rPr lang="en-GB" sz="1600" dirty="0"/>
              <a:t>, </a:t>
            </a:r>
            <a:r>
              <a:rPr lang="en-GB" sz="1600" dirty="0" err="1"/>
              <a:t>Mname</a:t>
            </a:r>
            <a:r>
              <a:rPr lang="en-GB" sz="1600" dirty="0"/>
              <a:t>,  Takings</a:t>
            </a:r>
          </a:p>
          <a:p>
            <a:pPr lvl="1">
              <a:buFont typeface="Arial" panose="020B0604020202020204" pitchFamily="34" charset="0"/>
              <a:buChar char="•"/>
            </a:pPr>
            <a:endParaRPr lang="en-GB" sz="1800" b="0" i="0" dirty="0">
              <a:solidFill>
                <a:schemeClr val="tx1"/>
              </a:solidFill>
              <a:effectLst/>
              <a:latin typeface="Lora" pitchFamily="2" charset="0"/>
            </a:endParaRPr>
          </a:p>
          <a:p>
            <a:pPr lvl="1" indent="-276225">
              <a:buFont typeface="Arial" panose="020B0604020202020204" pitchFamily="34" charset="0"/>
              <a:buChar char="•"/>
            </a:pPr>
            <a:r>
              <a:rPr lang="en-GB" sz="1800" b="1" i="0" dirty="0">
                <a:solidFill>
                  <a:schemeClr val="tx1"/>
                </a:solidFill>
                <a:effectLst/>
                <a:latin typeface="Lora" pitchFamily="2" charset="0"/>
              </a:rPr>
              <a:t>Partial</a:t>
            </a:r>
            <a:r>
              <a:rPr lang="en-GB" sz="1800" b="0" i="0" dirty="0">
                <a:solidFill>
                  <a:schemeClr val="tx1"/>
                </a:solidFill>
                <a:effectLst/>
                <a:latin typeface="Lora" pitchFamily="2" charset="0"/>
              </a:rPr>
              <a:t> Dependencies:</a:t>
            </a:r>
          </a:p>
          <a:p>
            <a:pPr marL="712788" lvl="2" indent="-260350">
              <a:buFont typeface="Arial" panose="020B0604020202020204" pitchFamily="34" charset="0"/>
              <a:buChar char="•"/>
            </a:pPr>
            <a:r>
              <a:rPr lang="en-US" sz="1600" b="1" dirty="0" err="1"/>
              <a:t>Fno</a:t>
            </a:r>
            <a:r>
              <a:rPr lang="en-US" sz="1600" b="1" dirty="0"/>
              <a:t> </a:t>
            </a:r>
            <a:r>
              <a:rPr lang="en-US" sz="1600" b="1" dirty="0">
                <a:sym typeface="Wingdings"/>
              </a:rPr>
              <a:t> Name</a:t>
            </a:r>
            <a:endParaRPr lang="en-US" sz="1600" dirty="0">
              <a:sym typeface="Wingdings"/>
            </a:endParaRPr>
          </a:p>
          <a:p>
            <a:pPr marL="712788" lvl="2" indent="-260350">
              <a:buFont typeface="Arial" panose="020B0604020202020204" pitchFamily="34" charset="0"/>
              <a:buChar char="•"/>
            </a:pPr>
            <a:r>
              <a:rPr lang="en-US" sz="1600" b="1" dirty="0" err="1">
                <a:sym typeface="Wingdings"/>
              </a:rPr>
              <a:t>Cno</a:t>
            </a:r>
            <a:r>
              <a:rPr lang="en-US" sz="1600" b="1" dirty="0">
                <a:sym typeface="Wingdings"/>
              </a:rPr>
              <a:t>  </a:t>
            </a:r>
            <a:r>
              <a:rPr lang="en-US" sz="1600" b="1" dirty="0" err="1">
                <a:sym typeface="Wingdings"/>
              </a:rPr>
              <a:t>Cname</a:t>
            </a:r>
            <a:r>
              <a:rPr lang="en-US" sz="1600" b="1" dirty="0">
                <a:sym typeface="Wingdings"/>
              </a:rPr>
              <a:t>, Location, </a:t>
            </a:r>
            <a:r>
              <a:rPr lang="en-US" sz="1600" b="1" dirty="0" err="1">
                <a:sym typeface="Wingdings"/>
              </a:rPr>
              <a:t>Mgno</a:t>
            </a:r>
            <a:r>
              <a:rPr lang="en-US" sz="1600" b="1" dirty="0">
                <a:sym typeface="Wingdings"/>
              </a:rPr>
              <a:t>, </a:t>
            </a:r>
            <a:r>
              <a:rPr lang="en-US" sz="1600" b="1" dirty="0" err="1">
                <a:sym typeface="Wingdings"/>
              </a:rPr>
              <a:t>Mname</a:t>
            </a:r>
            <a:br>
              <a:rPr lang="en-GB" sz="1600" b="0" i="0" dirty="0">
                <a:effectLst/>
                <a:latin typeface="Lora" pitchFamily="2" charset="0"/>
              </a:rPr>
            </a:br>
            <a:endParaRPr lang="en-GB" sz="1600" b="0" i="0" dirty="0">
              <a:effectLst/>
              <a:latin typeface="Lora" pitchFamily="2" charset="0"/>
            </a:endParaRPr>
          </a:p>
          <a:p>
            <a:pPr lvl="1" indent="-276225">
              <a:buFont typeface="Arial" panose="020B0604020202020204" pitchFamily="34" charset="0"/>
              <a:buChar char="•"/>
            </a:pPr>
            <a:r>
              <a:rPr lang="en-GB" sz="1800" b="0" i="0" dirty="0">
                <a:solidFill>
                  <a:schemeClr val="tx1"/>
                </a:solidFill>
                <a:effectLst/>
                <a:latin typeface="Lora" pitchFamily="2" charset="0"/>
              </a:rPr>
              <a:t>Transitive Dependency:</a:t>
            </a:r>
          </a:p>
          <a:p>
            <a:pPr marL="712788" lvl="2" indent="-260350">
              <a:buFont typeface="Arial" panose="020B0604020202020204" pitchFamily="34" charset="0"/>
              <a:buChar char="•"/>
            </a:pPr>
            <a:r>
              <a:rPr lang="en-US" sz="1600" b="1" dirty="0" err="1"/>
              <a:t>Mgno</a:t>
            </a:r>
            <a:r>
              <a:rPr lang="en-US" sz="1600" b="1" dirty="0"/>
              <a:t> </a:t>
            </a:r>
            <a:r>
              <a:rPr lang="en-US" sz="1600" b="1" dirty="0">
                <a:sym typeface="Wingdings"/>
              </a:rPr>
              <a:t> </a:t>
            </a:r>
            <a:r>
              <a:rPr lang="en-US" sz="1600" b="1" dirty="0" err="1">
                <a:sym typeface="Wingdings"/>
              </a:rPr>
              <a:t>Mname</a:t>
            </a:r>
            <a:endParaRPr lang="en-GB" sz="1600" b="0" i="0" dirty="0">
              <a:effectLst/>
              <a:latin typeface="Lora" pitchFamily="2" charset="0"/>
            </a:endParaRPr>
          </a:p>
        </p:txBody>
      </p:sp>
    </p:spTree>
    <p:extLst>
      <p:ext uri="{BB962C8B-B14F-4D97-AF65-F5344CB8AC3E}">
        <p14:creationId xmlns:p14="http://schemas.microsoft.com/office/powerpoint/2010/main" val="980367953"/>
      </p:ext>
    </p:extLst>
  </p:cSld>
  <p:clrMapOvr>
    <a:masterClrMapping/>
  </p:clrMapOvr>
  <p:transition spd="slow">
    <p:zoom dir="in"/>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GB" dirty="0"/>
              <a:t>Normalisation</a:t>
            </a:r>
            <a:r>
              <a:rPr lang="en-US" dirty="0"/>
              <a:t> Process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62014913"/>
      </p:ext>
    </p:extLst>
  </p:cSld>
  <p:clrMapOvr>
    <a:masterClrMapping/>
  </p:clrMapOvr>
  <p:transition spd="slow">
    <p:zoom dir="in"/>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846AEA-7D85-39CE-6E94-45B357BC574E}"/>
              </a:ext>
            </a:extLst>
          </p:cNvPr>
          <p:cNvSpPr>
            <a:spLocks noGrp="1"/>
          </p:cNvSpPr>
          <p:nvPr>
            <p:ph type="title"/>
          </p:nvPr>
        </p:nvSpPr>
        <p:spPr/>
        <p:txBody>
          <a:bodyPr/>
          <a:lstStyle/>
          <a:p>
            <a:r>
              <a:rPr lang="en-GB" dirty="0"/>
              <a:t>Normalization Process in DBMS</a:t>
            </a:r>
          </a:p>
        </p:txBody>
      </p:sp>
      <p:sp>
        <p:nvSpPr>
          <p:cNvPr id="5" name="Content Placeholder 4">
            <a:extLst>
              <a:ext uri="{FF2B5EF4-FFF2-40B4-BE49-F238E27FC236}">
                <a16:creationId xmlns:a16="http://schemas.microsoft.com/office/drawing/2014/main" id="{F1A841EB-F3B2-3498-6D0D-E0FC1AEB5F8E}"/>
              </a:ext>
            </a:extLst>
          </p:cNvPr>
          <p:cNvSpPr>
            <a:spLocks noGrp="1"/>
          </p:cNvSpPr>
          <p:nvPr>
            <p:ph idx="1"/>
          </p:nvPr>
        </p:nvSpPr>
        <p:spPr/>
        <p:txBody>
          <a:bodyPr/>
          <a:lstStyle/>
          <a:p>
            <a:r>
              <a:rPr lang="en-GB" dirty="0"/>
              <a:t>Database normalization is a </a:t>
            </a:r>
            <a:r>
              <a:rPr lang="en-GB" b="1" dirty="0"/>
              <a:t>stepwise formal process </a:t>
            </a:r>
            <a:r>
              <a:rPr lang="en-GB" dirty="0"/>
              <a:t>that allows us to decompose database tables in such a way that both </a:t>
            </a:r>
            <a:r>
              <a:rPr lang="en-GB" b="1" dirty="0"/>
              <a:t>data dependency </a:t>
            </a:r>
            <a:r>
              <a:rPr lang="en-GB" dirty="0"/>
              <a:t>and </a:t>
            </a:r>
            <a:r>
              <a:rPr lang="en-GB" b="1" dirty="0"/>
              <a:t>update anomalies </a:t>
            </a:r>
            <a:r>
              <a:rPr lang="en-GB" dirty="0"/>
              <a:t>are minimized. It makes use of </a:t>
            </a:r>
            <a:r>
              <a:rPr lang="en-GB" b="1" dirty="0"/>
              <a:t>functional dependency </a:t>
            </a:r>
            <a:r>
              <a:rPr lang="en-GB" dirty="0"/>
              <a:t>that exists in the table and </a:t>
            </a:r>
            <a:r>
              <a:rPr lang="en-GB" b="1" dirty="0"/>
              <a:t>primary key </a:t>
            </a:r>
            <a:r>
              <a:rPr lang="en-GB" dirty="0"/>
              <a:t>or </a:t>
            </a:r>
            <a:r>
              <a:rPr lang="en-GB" b="1" dirty="0"/>
              <a:t>candidate key </a:t>
            </a:r>
            <a:r>
              <a:rPr lang="en-GB" dirty="0"/>
              <a:t>in analysing the tables. </a:t>
            </a:r>
          </a:p>
          <a:p>
            <a:r>
              <a:rPr lang="en-GB" dirty="0"/>
              <a:t>Normalization Process generally follows the Normal forms: </a:t>
            </a:r>
            <a:endParaRPr lang="en-GB" b="1" dirty="0"/>
          </a:p>
          <a:p>
            <a:pPr marL="0" indent="984250">
              <a:buNone/>
            </a:pPr>
            <a:r>
              <a:rPr lang="en-GB" b="1" dirty="0"/>
              <a:t>First Normal Form (INF) -&gt; </a:t>
            </a:r>
          </a:p>
          <a:p>
            <a:pPr marL="0" indent="984250">
              <a:buNone/>
            </a:pPr>
            <a:r>
              <a:rPr lang="en-GB" b="1" dirty="0"/>
              <a:t>Second Normal Form (2NF) -&gt; </a:t>
            </a:r>
          </a:p>
          <a:p>
            <a:pPr marL="0" indent="984250">
              <a:buNone/>
            </a:pPr>
            <a:r>
              <a:rPr lang="en-GB" b="1" dirty="0"/>
              <a:t>Third Normal Form (3NF)</a:t>
            </a:r>
          </a:p>
        </p:txBody>
      </p:sp>
    </p:spTree>
    <p:extLst>
      <p:ext uri="{BB962C8B-B14F-4D97-AF65-F5344CB8AC3E}">
        <p14:creationId xmlns:p14="http://schemas.microsoft.com/office/powerpoint/2010/main" val="3455962762"/>
      </p:ext>
    </p:extLst>
  </p:cSld>
  <p:clrMapOvr>
    <a:masterClrMapping/>
  </p:clrMapOvr>
  <p:transition spd="slow">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480" y="500042"/>
            <a:ext cx="7010400" cy="685800"/>
          </a:xfrm>
        </p:spPr>
        <p:txBody>
          <a:bodyPr/>
          <a:lstStyle/>
          <a:p>
            <a:r>
              <a:rPr lang="en-US" dirty="0"/>
              <a:t>Hierarchical DB</a:t>
            </a:r>
          </a:p>
        </p:txBody>
      </p:sp>
      <p:pic>
        <p:nvPicPr>
          <p:cNvPr id="247810" name="Picture 2"/>
          <p:cNvPicPr>
            <a:picLocks noGrp="1" noChangeAspect="1" noChangeArrowheads="1"/>
          </p:cNvPicPr>
          <p:nvPr>
            <p:ph idx="1"/>
          </p:nvPr>
        </p:nvPicPr>
        <p:blipFill>
          <a:blip r:embed="rId3"/>
          <a:srcRect/>
          <a:stretch>
            <a:fillRect/>
          </a:stretch>
        </p:blipFill>
        <p:spPr bwMode="auto">
          <a:xfrm>
            <a:off x="1714480" y="1517453"/>
            <a:ext cx="5163840" cy="4511368"/>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28DF0F31-FAF6-4AC4-9DC2-9D96B5CAFFA7}"/>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2041749841"/>
      </p:ext>
    </p:extLst>
  </p:cSld>
  <p:clrMapOvr>
    <a:masterClrMapping/>
  </p:clrMapOvr>
  <p:transition spd="slow">
    <p:zoom dir="in"/>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6055-5977-5016-86FE-75E57B68B301}"/>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70C80947-099F-20D8-D2FA-A926C34F9FF8}"/>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905008" y="1322337"/>
            <a:ext cx="6797072" cy="4986983"/>
          </a:xfrm>
          <a:prstGeom prst="rect">
            <a:avLst/>
          </a:prstGeom>
        </p:spPr>
      </p:pic>
      <p:sp>
        <p:nvSpPr>
          <p:cNvPr id="4" name="Footer Placeholder 3">
            <a:extLst>
              <a:ext uri="{FF2B5EF4-FFF2-40B4-BE49-F238E27FC236}">
                <a16:creationId xmlns:a16="http://schemas.microsoft.com/office/drawing/2014/main" id="{24ED5193-504B-A8C5-3DF4-0F0DFFA6FAA3}"/>
              </a:ext>
            </a:extLst>
          </p:cNvPr>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1959275297"/>
      </p:ext>
    </p:extLst>
  </p:cSld>
  <p:clrMapOvr>
    <a:masterClrMapping/>
  </p:clrMapOvr>
  <p:transition spd="slow">
    <p:zoom dir="in"/>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The </a:t>
            </a:r>
            <a:r>
              <a:rPr lang="en-GB" dirty="0">
                <a:solidFill>
                  <a:schemeClr val="tx1"/>
                </a:solidFill>
              </a:rPr>
              <a:t>Normalisation</a:t>
            </a:r>
            <a:r>
              <a:rPr lang="en-US" dirty="0">
                <a:solidFill>
                  <a:schemeClr val="tx1"/>
                </a:solidFill>
              </a:rPr>
              <a:t> Process</a:t>
            </a:r>
          </a:p>
        </p:txBody>
      </p:sp>
      <p:sp>
        <p:nvSpPr>
          <p:cNvPr id="5" name="Footer Placeholder 4"/>
          <p:cNvSpPr>
            <a:spLocks noGrp="1"/>
          </p:cNvSpPr>
          <p:nvPr>
            <p:ph type="ftr" sz="quarter" idx="11"/>
          </p:nvPr>
        </p:nvSpPr>
        <p:spPr/>
        <p:txBody>
          <a:bodyPr/>
          <a:lstStyle/>
          <a:p>
            <a:pPr algn="l"/>
            <a:r>
              <a:rPr lang="en-US"/>
              <a:t>Database Design - Normalisation</a:t>
            </a:r>
            <a:endParaRPr lang="en-US" dirty="0"/>
          </a:p>
        </p:txBody>
      </p:sp>
      <p:sp>
        <p:nvSpPr>
          <p:cNvPr id="7" name="Content Placeholder 6"/>
          <p:cNvSpPr>
            <a:spLocks noGrp="1"/>
          </p:cNvSpPr>
          <p:nvPr>
            <p:ph idx="1"/>
          </p:nvPr>
        </p:nvSpPr>
        <p:spPr>
          <a:xfrm>
            <a:off x="467544" y="1412776"/>
            <a:ext cx="8786874" cy="4680520"/>
          </a:xfrm>
        </p:spPr>
        <p:txBody>
          <a:bodyPr>
            <a:normAutofit/>
          </a:bodyPr>
          <a:lstStyle/>
          <a:p>
            <a:pPr>
              <a:buNone/>
            </a:pPr>
            <a:r>
              <a:rPr lang="en-GB" sz="2000" b="1" dirty="0">
                <a:solidFill>
                  <a:srgbClr val="FF0000"/>
                </a:solidFill>
              </a:rPr>
              <a:t>First Normal Form (1NF)</a:t>
            </a:r>
          </a:p>
          <a:p>
            <a:r>
              <a:rPr lang="en-GB" sz="2000" dirty="0"/>
              <a:t>A </a:t>
            </a:r>
            <a:r>
              <a:rPr lang="en-GB" sz="2000" b="1" dirty="0"/>
              <a:t>primary key </a:t>
            </a:r>
            <a:r>
              <a:rPr lang="en-GB" sz="2000" dirty="0"/>
              <a:t>must be identified</a:t>
            </a:r>
          </a:p>
          <a:p>
            <a:r>
              <a:rPr lang="en-GB" sz="2000" dirty="0"/>
              <a:t>The table cannot contain </a:t>
            </a:r>
            <a:r>
              <a:rPr lang="en-GB" sz="2000" b="1" dirty="0"/>
              <a:t>repeating groups</a:t>
            </a:r>
          </a:p>
          <a:p>
            <a:pPr lvl="1"/>
            <a:r>
              <a:rPr lang="en-GB" sz="1600" dirty="0"/>
              <a:t>A </a:t>
            </a:r>
            <a:r>
              <a:rPr lang="en-GB" sz="1600" b="1" dirty="0"/>
              <a:t>repeating group </a:t>
            </a:r>
            <a:r>
              <a:rPr lang="en-GB" sz="1600" dirty="0"/>
              <a:t>is a set of logically related fields or values that </a:t>
            </a:r>
            <a:r>
              <a:rPr lang="en-GB" sz="1600" b="1" dirty="0"/>
              <a:t>occur multiple times in one record</a:t>
            </a:r>
            <a:r>
              <a:rPr lang="en-GB" sz="1600" dirty="0"/>
              <a:t>.</a:t>
            </a:r>
            <a:endParaRPr lang="en-GB" sz="2000" dirty="0"/>
          </a:p>
          <a:p>
            <a:pPr>
              <a:buNone/>
            </a:pPr>
            <a:r>
              <a:rPr lang="en-GB" sz="2000" b="1" dirty="0">
                <a:solidFill>
                  <a:srgbClr val="FF0000"/>
                </a:solidFill>
              </a:rPr>
              <a:t>Second Normal Form (2NF)</a:t>
            </a:r>
          </a:p>
          <a:p>
            <a:r>
              <a:rPr lang="en-GB" sz="2000" dirty="0"/>
              <a:t>The table must be in </a:t>
            </a:r>
            <a:r>
              <a:rPr lang="en-GB" sz="2000" b="1" dirty="0"/>
              <a:t>1NF</a:t>
            </a:r>
            <a:r>
              <a:rPr lang="en-GB" sz="2000" dirty="0"/>
              <a:t>. </a:t>
            </a:r>
          </a:p>
          <a:p>
            <a:r>
              <a:rPr lang="en-GB" sz="2000" dirty="0"/>
              <a:t>Every non-key column must be dependent on all parts of the primary key </a:t>
            </a:r>
            <a:r>
              <a:rPr lang="en-GB" sz="2000" dirty="0">
                <a:sym typeface="Wingdings"/>
              </a:rPr>
              <a:t> </a:t>
            </a:r>
            <a:r>
              <a:rPr lang="en-GB" sz="2000" b="1" dirty="0">
                <a:sym typeface="Wingdings"/>
              </a:rPr>
              <a:t>no partial dependencies!</a:t>
            </a:r>
            <a:endParaRPr lang="en-GB" sz="2000" dirty="0"/>
          </a:p>
          <a:p>
            <a:pPr>
              <a:buNone/>
            </a:pPr>
            <a:r>
              <a:rPr lang="en-GB" sz="2000" b="1" dirty="0">
                <a:solidFill>
                  <a:srgbClr val="FF0000"/>
                </a:solidFill>
              </a:rPr>
              <a:t>Third Normal Form (3NF)</a:t>
            </a:r>
          </a:p>
          <a:p>
            <a:r>
              <a:rPr lang="en-GB" sz="2000" dirty="0"/>
              <a:t>The table must be in </a:t>
            </a:r>
            <a:r>
              <a:rPr lang="en-GB" sz="2000" b="1" dirty="0"/>
              <a:t>2NF</a:t>
            </a:r>
            <a:r>
              <a:rPr lang="en-GB" sz="2000" dirty="0"/>
              <a:t>. </a:t>
            </a:r>
          </a:p>
          <a:p>
            <a:r>
              <a:rPr lang="en-GB" sz="2000" dirty="0"/>
              <a:t>No non-key column may be functionally dependent on another non-key column </a:t>
            </a:r>
            <a:r>
              <a:rPr lang="en-GB" sz="2000" dirty="0">
                <a:sym typeface="Wingdings"/>
              </a:rPr>
              <a:t> </a:t>
            </a:r>
            <a:r>
              <a:rPr lang="en-GB" sz="2000" b="1" dirty="0">
                <a:sym typeface="Wingdings"/>
              </a:rPr>
              <a:t>no transitive dependencies!</a:t>
            </a:r>
            <a:endParaRPr lang="en-GB" sz="2000" b="1" dirty="0"/>
          </a:p>
        </p:txBody>
      </p:sp>
    </p:spTree>
    <p:extLst>
      <p:ext uri="{BB962C8B-B14F-4D97-AF65-F5344CB8AC3E}">
        <p14:creationId xmlns:p14="http://schemas.microsoft.com/office/powerpoint/2010/main" val="3226504719"/>
      </p:ext>
    </p:extLst>
  </p:cSld>
  <p:clrMapOvr>
    <a:masterClrMapping/>
  </p:clrMapOvr>
  <p:transition spd="slow">
    <p:zoom dir="in"/>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5976" y="277788"/>
            <a:ext cx="4418112" cy="685800"/>
          </a:xfrm>
        </p:spPr>
        <p:txBody>
          <a:bodyPr/>
          <a:lstStyle/>
          <a:p>
            <a:r>
              <a:rPr lang="en-US" sz="3600" dirty="0">
                <a:solidFill>
                  <a:srgbClr val="A80000"/>
                </a:solidFill>
                <a:latin typeface="Tahoma" charset="0"/>
              </a:rPr>
              <a:t>Example 1</a:t>
            </a:r>
            <a:endParaRPr lang="en-US" dirty="0">
              <a:solidFill>
                <a:schemeClr val="tx1"/>
              </a:solidFill>
            </a:endParaRPr>
          </a:p>
        </p:txBody>
      </p:sp>
      <p:sp>
        <p:nvSpPr>
          <p:cNvPr id="5" name="Footer Placeholder 4"/>
          <p:cNvSpPr>
            <a:spLocks noGrp="1"/>
          </p:cNvSpPr>
          <p:nvPr>
            <p:ph type="ftr" sz="quarter" idx="11"/>
          </p:nvPr>
        </p:nvSpPr>
        <p:spPr/>
        <p:txBody>
          <a:bodyPr/>
          <a:lstStyle/>
          <a:p>
            <a:pPr algn="l"/>
            <a:r>
              <a:rPr lang="en-US"/>
              <a:t>Database Design - Normalisation</a:t>
            </a:r>
            <a:endParaRPr lang="en-US" dirty="0"/>
          </a:p>
        </p:txBody>
      </p:sp>
      <p:sp>
        <p:nvSpPr>
          <p:cNvPr id="6" name="Rectangle 3"/>
          <p:cNvSpPr>
            <a:spLocks noGrp="1" noChangeArrowheads="1"/>
          </p:cNvSpPr>
          <p:nvPr>
            <p:ph idx="1"/>
          </p:nvPr>
        </p:nvSpPr>
        <p:spPr>
          <a:xfrm>
            <a:off x="142844" y="1556792"/>
            <a:ext cx="8786874" cy="4680520"/>
          </a:xfrm>
          <a:noFill/>
        </p:spPr>
        <p:txBody>
          <a:bodyPr lIns="90488" tIns="44450" rIns="90488" bIns="44450"/>
          <a:lstStyle/>
          <a:p>
            <a:pPr marL="0" indent="0">
              <a:lnSpc>
                <a:spcPct val="90000"/>
              </a:lnSpc>
              <a:buNone/>
            </a:pPr>
            <a:r>
              <a:rPr lang="en-US" sz="1600" dirty="0">
                <a:latin typeface="Tahoma" charset="0"/>
              </a:rPr>
              <a:t>Consider the following set of data in a table </a:t>
            </a:r>
            <a:r>
              <a:rPr lang="en-US" sz="1600" b="1" dirty="0">
                <a:latin typeface="Tahoma" charset="0"/>
              </a:rPr>
              <a:t>ORDERITEMS</a:t>
            </a:r>
            <a:r>
              <a:rPr lang="en-US" sz="1600" dirty="0">
                <a:latin typeface="Tahoma" charset="0"/>
              </a:rPr>
              <a:t>:</a:t>
            </a: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endParaRPr lang="en-US" sz="1600" dirty="0">
              <a:latin typeface="Tahoma" charset="0"/>
            </a:endParaRPr>
          </a:p>
          <a:p>
            <a:pPr>
              <a:lnSpc>
                <a:spcPct val="90000"/>
              </a:lnSpc>
            </a:pPr>
            <a:r>
              <a:rPr lang="en-US" sz="1600" dirty="0">
                <a:latin typeface="Tahoma" charset="0"/>
              </a:rPr>
              <a:t>It contains a repeating group of ITEM NUM, ITEM DESCRIPTION, QUANTITY, and PRICE</a:t>
            </a:r>
          </a:p>
          <a:p>
            <a:pPr>
              <a:lnSpc>
                <a:spcPct val="90000"/>
              </a:lnSpc>
            </a:pPr>
            <a:r>
              <a:rPr lang="en-US" sz="1600" dirty="0">
                <a:solidFill>
                  <a:srgbClr val="A80000"/>
                </a:solidFill>
                <a:latin typeface="Tahoma" charset="0"/>
              </a:rPr>
              <a:t>First Normal Form (1NF) prohibits repeating groups.</a:t>
            </a:r>
            <a:endParaRPr lang="en-GB" sz="1600" dirty="0">
              <a:solidFill>
                <a:srgbClr val="A80000"/>
              </a:solidFill>
              <a:latin typeface="Tahoma" charset="0"/>
            </a:endParaRPr>
          </a:p>
          <a:p>
            <a:pPr lvl="1">
              <a:lnSpc>
                <a:spcPct val="90000"/>
              </a:lnSpc>
            </a:pPr>
            <a:endParaRPr lang="en-GB" sz="1600" dirty="0">
              <a:solidFill>
                <a:srgbClr val="A80000"/>
              </a:solidFill>
              <a:latin typeface="Tahoma" charset="0"/>
            </a:endParaRPr>
          </a:p>
        </p:txBody>
      </p:sp>
      <p:sp>
        <p:nvSpPr>
          <p:cNvPr id="8" name="Rectangle 4"/>
          <p:cNvSpPr>
            <a:spLocks noChangeArrowheads="1"/>
          </p:cNvSpPr>
          <p:nvPr/>
        </p:nvSpPr>
        <p:spPr bwMode="auto">
          <a:xfrm>
            <a:off x="357158" y="2000240"/>
            <a:ext cx="8534400" cy="381000"/>
          </a:xfrm>
          <a:prstGeom prst="rect">
            <a:avLst/>
          </a:prstGeom>
          <a:solidFill>
            <a:srgbClr val="EAEAEA"/>
          </a:solidFill>
          <a:ln w="9525">
            <a:solidFill>
              <a:schemeClr val="tx1"/>
            </a:solidFill>
            <a:miter lim="800000"/>
            <a:headEnd/>
            <a:tailEnd/>
          </a:ln>
        </p:spPr>
        <p:txBody>
          <a:bodyPr wrap="none" anchor="ctr"/>
          <a:lstStyle/>
          <a:p>
            <a:pPr algn="l"/>
            <a:r>
              <a:rPr lang="en-US" sz="1400"/>
              <a:t>ORDERID    DATE    CUSTID   CUSTNAME   STATE   ITEMNUM   ITEMDESCR   QUANTITY   PRICE</a:t>
            </a:r>
            <a:endParaRPr lang="en-GB" sz="1400"/>
          </a:p>
        </p:txBody>
      </p:sp>
      <p:sp>
        <p:nvSpPr>
          <p:cNvPr id="9" name="Rectangle 5"/>
          <p:cNvSpPr>
            <a:spLocks noChangeArrowheads="1"/>
          </p:cNvSpPr>
          <p:nvPr/>
        </p:nvSpPr>
        <p:spPr bwMode="auto">
          <a:xfrm>
            <a:off x="357158" y="2381240"/>
            <a:ext cx="8534400" cy="2743200"/>
          </a:xfrm>
          <a:prstGeom prst="rect">
            <a:avLst/>
          </a:prstGeom>
          <a:solidFill>
            <a:srgbClr val="EAEAEA"/>
          </a:solidFill>
          <a:ln w="9525">
            <a:solidFill>
              <a:schemeClr val="tx1"/>
            </a:solidFill>
            <a:miter lim="800000"/>
            <a:headEnd/>
            <a:tailEnd/>
          </a:ln>
        </p:spPr>
        <p:txBody>
          <a:bodyPr wrap="none" anchor="ctr"/>
          <a:lstStyle/>
          <a:p>
            <a:pPr algn="l"/>
            <a:r>
              <a:rPr lang="en-US" sz="1400" b="0" dirty="0"/>
              <a:t>2301	6/23	101	</a:t>
            </a:r>
            <a:r>
              <a:rPr lang="en-US" sz="1400" b="0" dirty="0" err="1"/>
              <a:t>Volleyrite</a:t>
            </a:r>
            <a:r>
              <a:rPr lang="en-US" sz="1400" b="0" dirty="0"/>
              <a:t>	      IL	  3786	       net		3	35</a:t>
            </a:r>
          </a:p>
          <a:p>
            <a:pPr algn="l"/>
            <a:endParaRPr lang="en-US" sz="1400" b="0" dirty="0"/>
          </a:p>
          <a:p>
            <a:pPr algn="l"/>
            <a:r>
              <a:rPr lang="en-US" sz="1400" b="0" dirty="0"/>
              <a:t>					  4011	       racket		6	65</a:t>
            </a:r>
            <a:endParaRPr lang="en-GB" sz="1400" b="0" dirty="0"/>
          </a:p>
          <a:p>
            <a:pPr algn="l"/>
            <a:endParaRPr lang="en-US" sz="1400" b="0" dirty="0"/>
          </a:p>
          <a:p>
            <a:pPr algn="l"/>
            <a:r>
              <a:rPr lang="en-US" sz="1400" b="0" dirty="0"/>
              <a:t>					  9132	       3-pack	8                 4	</a:t>
            </a:r>
            <a:endParaRPr lang="en-GB" sz="1400" b="0" dirty="0"/>
          </a:p>
          <a:p>
            <a:pPr algn="l"/>
            <a:endParaRPr lang="en-US" sz="1400" b="0" dirty="0"/>
          </a:p>
          <a:p>
            <a:pPr algn="l"/>
            <a:r>
              <a:rPr lang="en-US" sz="1400" b="0" dirty="0"/>
              <a:t>2302	6/25	107	Herman’s	    WI	  5794	       6-pack	4                 5</a:t>
            </a:r>
          </a:p>
          <a:p>
            <a:pPr algn="l"/>
            <a:r>
              <a:rPr lang="en-US" sz="1400" b="0" dirty="0"/>
              <a:t>2303	6/26	110	WR Sports      MI 	  4011	       racket		2	65</a:t>
            </a:r>
          </a:p>
          <a:p>
            <a:pPr algn="l"/>
            <a:endParaRPr lang="en-GB" sz="1400" b="0" dirty="0"/>
          </a:p>
          <a:p>
            <a:pPr algn="l"/>
            <a:r>
              <a:rPr lang="en-US" sz="1400" b="0" dirty="0"/>
              <a:t>					  3141	       cover		2	10</a:t>
            </a:r>
            <a:endParaRPr lang="en-GB" sz="1400" b="0" dirty="0"/>
          </a:p>
          <a:p>
            <a:pPr algn="l"/>
            <a:endParaRPr lang="en-GB" sz="1400" b="0" dirty="0"/>
          </a:p>
        </p:txBody>
      </p:sp>
    </p:spTree>
    <p:extLst>
      <p:ext uri="{BB962C8B-B14F-4D97-AF65-F5344CB8AC3E}">
        <p14:creationId xmlns:p14="http://schemas.microsoft.com/office/powerpoint/2010/main" val="1239558954"/>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4" end="1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1NF</a:t>
            </a:r>
          </a:p>
        </p:txBody>
      </p:sp>
      <p:sp>
        <p:nvSpPr>
          <p:cNvPr id="3" name="Content Placeholder 2"/>
          <p:cNvSpPr>
            <a:spLocks noGrp="1"/>
          </p:cNvSpPr>
          <p:nvPr>
            <p:ph idx="1"/>
          </p:nvPr>
        </p:nvSpPr>
        <p:spPr>
          <a:xfrm>
            <a:off x="428464" y="1409438"/>
            <a:ext cx="8287072" cy="2520280"/>
          </a:xfrm>
        </p:spPr>
        <p:txBody>
          <a:bodyPr>
            <a:normAutofit/>
          </a:bodyPr>
          <a:lstStyle/>
          <a:p>
            <a:r>
              <a:rPr lang="en-US" dirty="0"/>
              <a:t>Remove repeat groups</a:t>
            </a:r>
          </a:p>
          <a:p>
            <a:r>
              <a:rPr lang="en-US" dirty="0"/>
              <a:t>Determine primary key (different possibilities):  </a:t>
            </a:r>
            <a:br>
              <a:rPr lang="en-US" dirty="0"/>
            </a:br>
            <a:r>
              <a:rPr lang="en-US" b="1" dirty="0"/>
              <a:t>ORDERID, ITEMNUM</a:t>
            </a:r>
          </a:p>
          <a:p>
            <a:r>
              <a:rPr lang="en-US" dirty="0"/>
              <a:t>ORDERID, ITEMNUM </a:t>
            </a:r>
            <a:r>
              <a:rPr lang="en-US" dirty="0">
                <a:sym typeface="Wingdings"/>
              </a:rPr>
              <a:t> DATE, CUSTID, CUSTNAME, 		STATE,ITEMDESCR, QUANTITY, PRICE</a:t>
            </a:r>
          </a:p>
          <a:p>
            <a:r>
              <a:rPr lang="en-US" dirty="0">
                <a:sym typeface="Wingdings"/>
              </a:rPr>
              <a:t>Resulting new table </a:t>
            </a:r>
            <a:r>
              <a:rPr lang="en-US" b="1" dirty="0">
                <a:sym typeface="Wingdings"/>
              </a:rPr>
              <a:t>ORDERITEMS</a:t>
            </a:r>
            <a:r>
              <a:rPr lang="en-US" dirty="0">
                <a:sym typeface="Wingdings"/>
              </a:rPr>
              <a:t>:</a:t>
            </a:r>
            <a:endParaRPr lang="en-US" dirty="0"/>
          </a:p>
        </p:txBody>
      </p:sp>
      <p:sp>
        <p:nvSpPr>
          <p:cNvPr id="4" name="Footer Placeholder 3"/>
          <p:cNvSpPr>
            <a:spLocks noGrp="1"/>
          </p:cNvSpPr>
          <p:nvPr>
            <p:ph type="ftr" sz="quarter" idx="11"/>
          </p:nvPr>
        </p:nvSpPr>
        <p:spPr/>
        <p:txBody>
          <a:bodyPr/>
          <a:lstStyle/>
          <a:p>
            <a:pPr algn="l"/>
            <a:r>
              <a:rPr lang="en-US"/>
              <a:t>Database Design - Normalisation</a:t>
            </a:r>
            <a:endParaRPr lang="en-US" dirty="0"/>
          </a:p>
        </p:txBody>
      </p:sp>
      <p:sp>
        <p:nvSpPr>
          <p:cNvPr id="5" name="Rectangle 4"/>
          <p:cNvSpPr>
            <a:spLocks noChangeArrowheads="1"/>
          </p:cNvSpPr>
          <p:nvPr/>
        </p:nvSpPr>
        <p:spPr bwMode="auto">
          <a:xfrm>
            <a:off x="251520" y="4221088"/>
            <a:ext cx="8534400" cy="381000"/>
          </a:xfrm>
          <a:prstGeom prst="rect">
            <a:avLst/>
          </a:prstGeom>
          <a:solidFill>
            <a:srgbClr val="EAEAEA"/>
          </a:solidFill>
          <a:ln w="9525">
            <a:solidFill>
              <a:schemeClr val="tx1"/>
            </a:solidFill>
            <a:miter lim="800000"/>
            <a:headEnd/>
            <a:tailEnd/>
          </a:ln>
        </p:spPr>
        <p:txBody>
          <a:bodyPr wrap="none" anchor="ctr"/>
          <a:lstStyle/>
          <a:p>
            <a:pPr algn="l"/>
            <a:r>
              <a:rPr lang="en-US" sz="1400"/>
              <a:t>ORDERID    DATE    CUSTID   CUSTNAME   STATE   ITEMNUM   ITEMDESCR   QUANTITY   PRICE</a:t>
            </a:r>
            <a:endParaRPr lang="en-GB" sz="1400"/>
          </a:p>
        </p:txBody>
      </p:sp>
      <p:sp>
        <p:nvSpPr>
          <p:cNvPr id="6" name="Rectangle 5"/>
          <p:cNvSpPr>
            <a:spLocks noChangeArrowheads="1"/>
          </p:cNvSpPr>
          <p:nvPr/>
        </p:nvSpPr>
        <p:spPr bwMode="auto">
          <a:xfrm>
            <a:off x="251520" y="4602088"/>
            <a:ext cx="8534400" cy="1635224"/>
          </a:xfrm>
          <a:prstGeom prst="rect">
            <a:avLst/>
          </a:prstGeom>
          <a:solidFill>
            <a:srgbClr val="EAEAEA"/>
          </a:solidFill>
          <a:ln w="9525">
            <a:solidFill>
              <a:schemeClr val="tx1"/>
            </a:solidFill>
            <a:miter lim="800000"/>
            <a:headEnd/>
            <a:tailEnd/>
          </a:ln>
        </p:spPr>
        <p:txBody>
          <a:bodyPr wrap="none" anchor="ctr"/>
          <a:lstStyle/>
          <a:p>
            <a:pPr algn="l"/>
            <a:r>
              <a:rPr lang="en-US" sz="1400" b="0" dirty="0"/>
              <a:t>2301	  6/23	101	</a:t>
            </a:r>
            <a:r>
              <a:rPr lang="en-US" sz="1400" b="0" dirty="0" err="1"/>
              <a:t>Volleyrite</a:t>
            </a:r>
            <a:r>
              <a:rPr lang="en-US" sz="1400" b="0" dirty="0"/>
              <a:t>	      IL	  3786	       net		3	35</a:t>
            </a:r>
          </a:p>
          <a:p>
            <a:r>
              <a:rPr lang="en-US" sz="1400" b="0" dirty="0"/>
              <a:t>2301	  6/23	101	</a:t>
            </a:r>
            <a:r>
              <a:rPr lang="en-US" sz="1400" b="0" dirty="0" err="1"/>
              <a:t>Volleyrite</a:t>
            </a:r>
            <a:r>
              <a:rPr lang="en-US" sz="1400" b="0" dirty="0"/>
              <a:t>	      IL	  4011	       racket		6	65</a:t>
            </a:r>
          </a:p>
          <a:p>
            <a:r>
              <a:rPr lang="en-US" sz="1400" b="0" dirty="0"/>
              <a:t>2301	  6/23	101	</a:t>
            </a:r>
            <a:r>
              <a:rPr lang="en-US" sz="1400" b="0" dirty="0" err="1"/>
              <a:t>Volleyrite</a:t>
            </a:r>
            <a:r>
              <a:rPr lang="en-US" sz="1400" b="0" dirty="0"/>
              <a:t>	      IL	  9132	       3-pack	8          	4</a:t>
            </a:r>
          </a:p>
          <a:p>
            <a:pPr algn="l"/>
            <a:r>
              <a:rPr lang="en-US" sz="1400" b="0" dirty="0"/>
              <a:t>2302	  6/25	107	Herman’s	      WI	  5794	       6-pack	4	5</a:t>
            </a:r>
          </a:p>
          <a:p>
            <a:pPr algn="l"/>
            <a:r>
              <a:rPr lang="en-US" sz="1400" b="0" dirty="0"/>
              <a:t>2303	  6/26	110	WR Sports       MI 	  4011	       racket		2	65</a:t>
            </a:r>
            <a:endParaRPr lang="en-GB" sz="1400" b="0" dirty="0"/>
          </a:p>
          <a:p>
            <a:r>
              <a:rPr lang="en-US" sz="1400" b="0" dirty="0"/>
              <a:t>2303	  6/26	110	WR Sports       MI 	  3141	       cover		2	10</a:t>
            </a:r>
            <a:endParaRPr lang="en-GB" sz="1400" b="0" dirty="0"/>
          </a:p>
          <a:p>
            <a:pPr algn="l"/>
            <a:endParaRPr lang="en-GB" sz="1400" b="0" dirty="0"/>
          </a:p>
        </p:txBody>
      </p:sp>
    </p:spTree>
    <p:extLst>
      <p:ext uri="{BB962C8B-B14F-4D97-AF65-F5344CB8AC3E}">
        <p14:creationId xmlns:p14="http://schemas.microsoft.com/office/powerpoint/2010/main" val="1055539224"/>
      </p:ext>
    </p:extLst>
  </p:cSld>
  <p:clrMapOvr>
    <a:masterClrMapping/>
  </p:clrMapOvr>
  <p:transition spd="slow">
    <p:zoom dir="in"/>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Convert to 2NF</a:t>
            </a:r>
          </a:p>
        </p:txBody>
      </p:sp>
      <p:sp>
        <p:nvSpPr>
          <p:cNvPr id="5" name="Footer Placeholder 4"/>
          <p:cNvSpPr>
            <a:spLocks noGrp="1"/>
          </p:cNvSpPr>
          <p:nvPr>
            <p:ph type="ftr" sz="quarter" idx="11"/>
          </p:nvPr>
        </p:nvSpPr>
        <p:spPr/>
        <p:txBody>
          <a:bodyPr/>
          <a:lstStyle/>
          <a:p>
            <a:pPr algn="l"/>
            <a:r>
              <a:rPr lang="en-US"/>
              <a:t>Database Design - Normalisation</a:t>
            </a:r>
            <a:endParaRPr lang="en-US" dirty="0"/>
          </a:p>
        </p:txBody>
      </p:sp>
      <p:sp>
        <p:nvSpPr>
          <p:cNvPr id="6" name="Rectangle 3"/>
          <p:cNvSpPr>
            <a:spLocks noGrp="1" noChangeArrowheads="1"/>
          </p:cNvSpPr>
          <p:nvPr>
            <p:ph idx="1"/>
          </p:nvPr>
        </p:nvSpPr>
        <p:spPr>
          <a:xfrm>
            <a:off x="410448" y="1412776"/>
            <a:ext cx="8324880" cy="4801166"/>
          </a:xfrm>
          <a:noFill/>
        </p:spPr>
        <p:txBody>
          <a:bodyPr lIns="90488" tIns="44450" rIns="90488" bIns="44450"/>
          <a:lstStyle/>
          <a:p>
            <a:pPr>
              <a:lnSpc>
                <a:spcPct val="90000"/>
              </a:lnSpc>
            </a:pPr>
            <a:r>
              <a:rPr lang="en-US" sz="2400" dirty="0"/>
              <a:t>The goal is to eliminate </a:t>
            </a:r>
            <a:r>
              <a:rPr lang="en-US" sz="2400" b="1" dirty="0"/>
              <a:t>partial dependencies</a:t>
            </a:r>
          </a:p>
          <a:p>
            <a:pPr>
              <a:lnSpc>
                <a:spcPct val="90000"/>
              </a:lnSpc>
            </a:pPr>
            <a:r>
              <a:rPr lang="en-US" sz="2400" dirty="0"/>
              <a:t>Identify </a:t>
            </a:r>
            <a:r>
              <a:rPr lang="en-US" sz="2400" b="1" dirty="0"/>
              <a:t>all partial dependencies </a:t>
            </a:r>
            <a:r>
              <a:rPr lang="en-US" sz="2400" dirty="0"/>
              <a:t>of the form P </a:t>
            </a:r>
            <a:r>
              <a:rPr lang="en-US" sz="2400" dirty="0">
                <a:sym typeface="Wingdings"/>
              </a:rPr>
              <a:t> A</a:t>
            </a:r>
            <a:br>
              <a:rPr lang="en-US" sz="2400" dirty="0">
                <a:sym typeface="Wingdings"/>
              </a:rPr>
            </a:br>
            <a:r>
              <a:rPr lang="en-US" sz="2400" dirty="0">
                <a:sym typeface="Wingdings"/>
              </a:rPr>
              <a:t>with P as prime attribute(s) (part of the primary key) and A as dependent attribute(s)</a:t>
            </a:r>
            <a:endParaRPr lang="en-US" sz="2400" dirty="0">
              <a:latin typeface="Tahoma" charset="0"/>
            </a:endParaRPr>
          </a:p>
          <a:p>
            <a:pPr>
              <a:lnSpc>
                <a:spcPct val="90000"/>
              </a:lnSpc>
            </a:pPr>
            <a:r>
              <a:rPr lang="en-US" dirty="0"/>
              <a:t>For each partial dependency P </a:t>
            </a:r>
            <a:r>
              <a:rPr lang="en-US" dirty="0">
                <a:sym typeface="Wingdings"/>
              </a:rPr>
              <a:t> A</a:t>
            </a:r>
            <a:r>
              <a:rPr lang="en-US" dirty="0"/>
              <a:t>: </a:t>
            </a:r>
          </a:p>
          <a:p>
            <a:pPr lvl="1">
              <a:lnSpc>
                <a:spcPct val="90000"/>
              </a:lnSpc>
            </a:pPr>
            <a:r>
              <a:rPr lang="en-US" sz="2400" dirty="0">
                <a:latin typeface="Tahoma" charset="0"/>
              </a:rPr>
              <a:t>Create a new relation/table with attribute(s) P as primary key and attribute(s) A as value. </a:t>
            </a:r>
          </a:p>
          <a:p>
            <a:pPr lvl="1">
              <a:lnSpc>
                <a:spcPct val="90000"/>
              </a:lnSpc>
            </a:pPr>
            <a:r>
              <a:rPr lang="en-US" sz="2400" dirty="0">
                <a:latin typeface="Tahoma" charset="0"/>
              </a:rPr>
              <a:t>Determine a decent name for the table.</a:t>
            </a:r>
          </a:p>
          <a:p>
            <a:pPr lvl="1">
              <a:lnSpc>
                <a:spcPct val="90000"/>
              </a:lnSpc>
            </a:pPr>
            <a:r>
              <a:rPr lang="en-US" sz="2400" dirty="0">
                <a:latin typeface="Tahoma" charset="0"/>
              </a:rPr>
              <a:t>Remove attribute(s) A from the original table, make P foreign key(s) to the new table</a:t>
            </a:r>
          </a:p>
          <a:p>
            <a:pPr lvl="1">
              <a:lnSpc>
                <a:spcPct val="90000"/>
              </a:lnSpc>
            </a:pPr>
            <a:endParaRPr lang="en-US" sz="1800" b="0" dirty="0">
              <a:latin typeface="Tahoma" charset="0"/>
            </a:endParaRPr>
          </a:p>
          <a:p>
            <a:pPr lvl="1">
              <a:lnSpc>
                <a:spcPct val="90000"/>
              </a:lnSpc>
            </a:pPr>
            <a:endParaRPr lang="en-US" sz="18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400" b="0" dirty="0">
              <a:latin typeface="Tahoma" charset="0"/>
            </a:endParaRPr>
          </a:p>
          <a:p>
            <a:pPr lvl="1">
              <a:lnSpc>
                <a:spcPct val="90000"/>
              </a:lnSpc>
            </a:pPr>
            <a:endParaRPr lang="en-US" sz="10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200" b="0" dirty="0">
              <a:latin typeface="Tahoma" charset="0"/>
            </a:endParaRPr>
          </a:p>
          <a:p>
            <a:pPr lvl="1">
              <a:lnSpc>
                <a:spcPct val="90000"/>
              </a:lnSpc>
            </a:pPr>
            <a:endParaRPr lang="en-US" sz="1600" dirty="0">
              <a:latin typeface="Tahoma" charset="0"/>
            </a:endParaRPr>
          </a:p>
        </p:txBody>
      </p:sp>
    </p:spTree>
    <p:extLst>
      <p:ext uri="{BB962C8B-B14F-4D97-AF65-F5344CB8AC3E}">
        <p14:creationId xmlns:p14="http://schemas.microsoft.com/office/powerpoint/2010/main" val="1940738378"/>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Convert to 2NF</a:t>
            </a:r>
          </a:p>
        </p:txBody>
      </p:sp>
      <p:sp>
        <p:nvSpPr>
          <p:cNvPr id="5" name="Footer Placeholder 4"/>
          <p:cNvSpPr>
            <a:spLocks noGrp="1"/>
          </p:cNvSpPr>
          <p:nvPr>
            <p:ph type="ftr" sz="quarter" idx="11"/>
          </p:nvPr>
        </p:nvSpPr>
        <p:spPr/>
        <p:txBody>
          <a:bodyPr/>
          <a:lstStyle/>
          <a:p>
            <a:pPr algn="l"/>
            <a:r>
              <a:rPr lang="en-US"/>
              <a:t>Database Design - Normalisation</a:t>
            </a:r>
            <a:endParaRPr lang="en-US" dirty="0"/>
          </a:p>
        </p:txBody>
      </p:sp>
      <p:sp>
        <p:nvSpPr>
          <p:cNvPr id="7" name="Content Placeholder 6"/>
          <p:cNvSpPr>
            <a:spLocks noGrp="1"/>
          </p:cNvSpPr>
          <p:nvPr>
            <p:ph idx="1"/>
          </p:nvPr>
        </p:nvSpPr>
        <p:spPr>
          <a:xfrm>
            <a:off x="301286" y="1373154"/>
            <a:ext cx="8786874" cy="1296144"/>
          </a:xfrm>
        </p:spPr>
        <p:txBody>
          <a:bodyPr>
            <a:normAutofit fontScale="92500" lnSpcReduction="10000"/>
          </a:bodyPr>
          <a:lstStyle/>
          <a:p>
            <a:r>
              <a:rPr lang="en-GB" sz="2100" dirty="0"/>
              <a:t>The original table ORDERITEMS is not in 2NF because</a:t>
            </a:r>
          </a:p>
          <a:p>
            <a:pPr lvl="1"/>
            <a:r>
              <a:rPr lang="en-GB" sz="1900" dirty="0">
                <a:sym typeface="Wingdings"/>
              </a:rPr>
              <a:t>ITEMNUM  ITEMDESCR, PRICE</a:t>
            </a:r>
            <a:endParaRPr lang="en-GB" sz="1900" dirty="0"/>
          </a:p>
          <a:p>
            <a:pPr lvl="1"/>
            <a:r>
              <a:rPr lang="en-GB" sz="1900" dirty="0"/>
              <a:t>ORDERID </a:t>
            </a:r>
            <a:r>
              <a:rPr lang="en-GB" sz="1900" dirty="0">
                <a:sym typeface="Wingdings"/>
              </a:rPr>
              <a:t> DATE, CUSTID, CUSTNAME, STATE</a:t>
            </a:r>
            <a:endParaRPr lang="en-GB" sz="1600" dirty="0">
              <a:sym typeface="Wingdings"/>
            </a:endParaRPr>
          </a:p>
          <a:p>
            <a:r>
              <a:rPr lang="en-GB" sz="2000" dirty="0">
                <a:sym typeface="Wingdings"/>
              </a:rPr>
              <a:t>Create new tables:</a:t>
            </a:r>
          </a:p>
          <a:p>
            <a:pPr lvl="1"/>
            <a:endParaRPr lang="en-GB" sz="1600" dirty="0"/>
          </a:p>
          <a:p>
            <a:pPr lvl="1"/>
            <a:endParaRPr lang="en-GB" sz="1600" dirty="0"/>
          </a:p>
          <a:p>
            <a:pPr marL="0" indent="0">
              <a:buNone/>
            </a:pPr>
            <a:endParaRPr lang="en-GB" dirty="0"/>
          </a:p>
        </p:txBody>
      </p:sp>
      <p:grpSp>
        <p:nvGrpSpPr>
          <p:cNvPr id="12" name="Group 4"/>
          <p:cNvGrpSpPr>
            <a:grpSpLocks/>
          </p:cNvGrpSpPr>
          <p:nvPr/>
        </p:nvGrpSpPr>
        <p:grpSpPr bwMode="auto">
          <a:xfrm>
            <a:off x="5292080" y="2941743"/>
            <a:ext cx="3276600" cy="2232056"/>
            <a:chOff x="1152" y="1920"/>
            <a:chExt cx="2064" cy="1998"/>
          </a:xfrm>
        </p:grpSpPr>
        <p:grpSp>
          <p:nvGrpSpPr>
            <p:cNvPr id="13" name="Group 5"/>
            <p:cNvGrpSpPr>
              <a:grpSpLocks/>
            </p:cNvGrpSpPr>
            <p:nvPr/>
          </p:nvGrpSpPr>
          <p:grpSpPr bwMode="auto">
            <a:xfrm>
              <a:off x="1152" y="2208"/>
              <a:ext cx="2064" cy="1710"/>
              <a:chOff x="240" y="1488"/>
              <a:chExt cx="5376" cy="1710"/>
            </a:xfrm>
          </p:grpSpPr>
          <p:sp>
            <p:nvSpPr>
              <p:cNvPr id="15" name="Rectangle 6"/>
              <p:cNvSpPr>
                <a:spLocks noChangeArrowheads="1"/>
              </p:cNvSpPr>
              <p:nvPr/>
            </p:nvSpPr>
            <p:spPr bwMode="auto">
              <a:xfrm>
                <a:off x="240" y="1488"/>
                <a:ext cx="5376" cy="240"/>
              </a:xfrm>
              <a:prstGeom prst="rect">
                <a:avLst/>
              </a:prstGeom>
              <a:solidFill>
                <a:srgbClr val="EAEAEA"/>
              </a:solidFill>
              <a:ln w="9525">
                <a:solidFill>
                  <a:schemeClr val="tx1"/>
                </a:solidFill>
                <a:miter lim="800000"/>
                <a:headEnd/>
                <a:tailEnd/>
              </a:ln>
            </p:spPr>
            <p:txBody>
              <a:bodyPr wrap="none" anchor="ctr"/>
              <a:lstStyle/>
              <a:p>
                <a:pPr algn="l"/>
                <a:r>
                  <a:rPr lang="en-US" sz="1400" u="sng" dirty="0"/>
                  <a:t>ORDERID</a:t>
                </a:r>
                <a:r>
                  <a:rPr lang="en-US" sz="1400" dirty="0"/>
                  <a:t>    </a:t>
                </a:r>
                <a:r>
                  <a:rPr lang="en-US" sz="1400" u="sng" dirty="0"/>
                  <a:t>ITEMNUM</a:t>
                </a:r>
                <a:r>
                  <a:rPr lang="en-US" sz="1400" dirty="0"/>
                  <a:t>   QUANTITY</a:t>
                </a:r>
                <a:endParaRPr lang="en-GB" sz="1400" dirty="0"/>
              </a:p>
            </p:txBody>
          </p:sp>
          <p:sp>
            <p:nvSpPr>
              <p:cNvPr id="16" name="Rectangle 7"/>
              <p:cNvSpPr>
                <a:spLocks noChangeArrowheads="1"/>
              </p:cNvSpPr>
              <p:nvPr/>
            </p:nvSpPr>
            <p:spPr bwMode="auto">
              <a:xfrm>
                <a:off x="240" y="1728"/>
                <a:ext cx="5376" cy="1470"/>
              </a:xfrm>
              <a:prstGeom prst="rect">
                <a:avLst/>
              </a:prstGeom>
              <a:solidFill>
                <a:srgbClr val="EAEAEA"/>
              </a:solidFill>
              <a:ln w="9525">
                <a:solidFill>
                  <a:schemeClr val="tx1"/>
                </a:solidFill>
                <a:miter lim="800000"/>
                <a:headEnd/>
                <a:tailEnd/>
              </a:ln>
            </p:spPr>
            <p:txBody>
              <a:bodyPr wrap="none" anchor="ctr"/>
              <a:lstStyle/>
              <a:p>
                <a:pPr algn="l"/>
                <a:r>
                  <a:rPr lang="en-US" sz="1400" b="0" dirty="0"/>
                  <a:t>2301	  3786	       3	</a:t>
                </a:r>
              </a:p>
              <a:p>
                <a:pPr algn="l"/>
                <a:r>
                  <a:rPr lang="en-US" sz="1400" b="0" dirty="0"/>
                  <a:t>2301	  4011	       6	</a:t>
                </a:r>
              </a:p>
              <a:p>
                <a:pPr algn="l"/>
                <a:r>
                  <a:rPr lang="en-US" sz="1400" b="0" dirty="0"/>
                  <a:t>2301	  9132	       8	</a:t>
                </a:r>
              </a:p>
              <a:p>
                <a:pPr algn="l"/>
                <a:r>
                  <a:rPr lang="en-US" sz="1400" b="0" dirty="0"/>
                  <a:t>2302	  5794	       4	</a:t>
                </a:r>
              </a:p>
              <a:p>
                <a:pPr algn="l"/>
                <a:r>
                  <a:rPr lang="en-US" sz="1400" b="0" dirty="0"/>
                  <a:t>2303	  4011	       2	</a:t>
                </a:r>
                <a:endParaRPr lang="en-GB" sz="1400" b="0" dirty="0"/>
              </a:p>
              <a:p>
                <a:pPr algn="l"/>
                <a:r>
                  <a:rPr lang="en-US" sz="1400" b="0" dirty="0"/>
                  <a:t>2303	  3141	       2	</a:t>
                </a:r>
                <a:endParaRPr lang="en-GB" sz="1400" b="0" dirty="0"/>
              </a:p>
              <a:p>
                <a:pPr algn="l"/>
                <a:endParaRPr lang="en-GB" sz="1400" dirty="0"/>
              </a:p>
            </p:txBody>
          </p:sp>
        </p:grpSp>
        <p:sp>
          <p:nvSpPr>
            <p:cNvPr id="14" name="Text Box 8"/>
            <p:cNvSpPr txBox="1">
              <a:spLocks noChangeArrowheads="1"/>
            </p:cNvSpPr>
            <p:nvPr/>
          </p:nvSpPr>
          <p:spPr bwMode="auto">
            <a:xfrm>
              <a:off x="1152" y="1920"/>
              <a:ext cx="1110" cy="233"/>
            </a:xfrm>
            <a:prstGeom prst="rect">
              <a:avLst/>
            </a:prstGeom>
            <a:noFill/>
            <a:ln w="9525">
              <a:noFill/>
              <a:miter lim="800000"/>
              <a:headEnd/>
              <a:tailEnd/>
            </a:ln>
          </p:spPr>
          <p:txBody>
            <a:bodyPr wrap="none">
              <a:spAutoFit/>
            </a:bodyPr>
            <a:lstStyle/>
            <a:p>
              <a:r>
                <a:rPr lang="en-US" sz="1800" dirty="0"/>
                <a:t>ORDER_ITEM</a:t>
              </a:r>
              <a:endParaRPr lang="en-GB" sz="1800" dirty="0"/>
            </a:p>
          </p:txBody>
        </p:sp>
      </p:grpSp>
      <p:grpSp>
        <p:nvGrpSpPr>
          <p:cNvPr id="17" name="Group 9"/>
          <p:cNvGrpSpPr>
            <a:grpSpLocks/>
          </p:cNvGrpSpPr>
          <p:nvPr/>
        </p:nvGrpSpPr>
        <p:grpSpPr bwMode="auto">
          <a:xfrm>
            <a:off x="1382015" y="2691265"/>
            <a:ext cx="3429000" cy="2016234"/>
            <a:chOff x="3360" y="1920"/>
            <a:chExt cx="2160" cy="1352"/>
          </a:xfrm>
        </p:grpSpPr>
        <p:grpSp>
          <p:nvGrpSpPr>
            <p:cNvPr id="18" name="Group 10"/>
            <p:cNvGrpSpPr>
              <a:grpSpLocks/>
            </p:cNvGrpSpPr>
            <p:nvPr/>
          </p:nvGrpSpPr>
          <p:grpSpPr bwMode="auto">
            <a:xfrm>
              <a:off x="3360" y="2208"/>
              <a:ext cx="2160" cy="1064"/>
              <a:chOff x="240" y="1488"/>
              <a:chExt cx="5376" cy="1064"/>
            </a:xfrm>
          </p:grpSpPr>
          <p:sp>
            <p:nvSpPr>
              <p:cNvPr id="20" name="Rectangle 11"/>
              <p:cNvSpPr>
                <a:spLocks noChangeArrowheads="1"/>
              </p:cNvSpPr>
              <p:nvPr/>
            </p:nvSpPr>
            <p:spPr bwMode="auto">
              <a:xfrm>
                <a:off x="240" y="1488"/>
                <a:ext cx="5376" cy="240"/>
              </a:xfrm>
              <a:prstGeom prst="rect">
                <a:avLst/>
              </a:prstGeom>
              <a:solidFill>
                <a:srgbClr val="EAEAEA"/>
              </a:solidFill>
              <a:ln w="9525">
                <a:solidFill>
                  <a:schemeClr val="tx1"/>
                </a:solidFill>
                <a:miter lim="800000"/>
                <a:headEnd/>
                <a:tailEnd/>
              </a:ln>
            </p:spPr>
            <p:txBody>
              <a:bodyPr wrap="none" anchor="ctr"/>
              <a:lstStyle/>
              <a:p>
                <a:pPr algn="l"/>
                <a:r>
                  <a:rPr lang="en-US" sz="1400" u="sng" dirty="0"/>
                  <a:t>ITEMNUM</a:t>
                </a:r>
                <a:r>
                  <a:rPr lang="en-US" sz="1400" dirty="0"/>
                  <a:t>   ITEMDESCR      PRICE</a:t>
                </a:r>
                <a:endParaRPr lang="en-GB" sz="1400" dirty="0"/>
              </a:p>
            </p:txBody>
          </p:sp>
          <p:sp>
            <p:nvSpPr>
              <p:cNvPr id="21" name="Rectangle 12"/>
              <p:cNvSpPr>
                <a:spLocks noChangeArrowheads="1"/>
              </p:cNvSpPr>
              <p:nvPr/>
            </p:nvSpPr>
            <p:spPr bwMode="auto">
              <a:xfrm>
                <a:off x="240" y="1728"/>
                <a:ext cx="5376" cy="824"/>
              </a:xfrm>
              <a:prstGeom prst="rect">
                <a:avLst/>
              </a:prstGeom>
              <a:solidFill>
                <a:srgbClr val="EAEAEA"/>
              </a:solidFill>
              <a:ln w="9525">
                <a:solidFill>
                  <a:schemeClr val="tx1"/>
                </a:solidFill>
                <a:miter lim="800000"/>
                <a:headEnd/>
                <a:tailEnd/>
              </a:ln>
            </p:spPr>
            <p:txBody>
              <a:bodyPr wrap="none" anchor="ctr"/>
              <a:lstStyle/>
              <a:p>
                <a:pPr algn="l"/>
                <a:endParaRPr lang="en-US" sz="1400" dirty="0"/>
              </a:p>
              <a:p>
                <a:pPr algn="l"/>
                <a:r>
                  <a:rPr lang="en-US" sz="1400" b="0" dirty="0"/>
                  <a:t>3786	       net		35</a:t>
                </a:r>
              </a:p>
              <a:p>
                <a:pPr algn="l"/>
                <a:r>
                  <a:rPr lang="en-US" sz="1400" b="0" dirty="0"/>
                  <a:t>4011	       racket		65</a:t>
                </a:r>
                <a:endParaRPr lang="en-GB" sz="1400" b="0" dirty="0"/>
              </a:p>
              <a:p>
                <a:pPr algn="l"/>
                <a:r>
                  <a:rPr lang="en-US" sz="1400" b="0" dirty="0"/>
                  <a:t>9132	       3-pack	4</a:t>
                </a:r>
              </a:p>
              <a:p>
                <a:pPr marL="342900" indent="-342900" algn="l">
                  <a:buAutoNum type="arabicPlain" startAt="5794"/>
                </a:pPr>
                <a:r>
                  <a:rPr lang="en-US" sz="1400" b="0" dirty="0"/>
                  <a:t> 	       6-pack	5</a:t>
                </a:r>
              </a:p>
              <a:p>
                <a:pPr algn="l"/>
                <a:r>
                  <a:rPr lang="en-US" sz="1400" b="0" dirty="0"/>
                  <a:t>3141	       cover		10</a:t>
                </a:r>
                <a:endParaRPr lang="en-GB" sz="1400" b="0" dirty="0"/>
              </a:p>
              <a:p>
                <a:pPr algn="l"/>
                <a:endParaRPr lang="en-GB" sz="1400" dirty="0"/>
              </a:p>
            </p:txBody>
          </p:sp>
        </p:grpSp>
        <p:sp>
          <p:nvSpPr>
            <p:cNvPr id="19" name="Text Box 13"/>
            <p:cNvSpPr txBox="1">
              <a:spLocks noChangeArrowheads="1"/>
            </p:cNvSpPr>
            <p:nvPr/>
          </p:nvSpPr>
          <p:spPr bwMode="auto">
            <a:xfrm>
              <a:off x="3360" y="1920"/>
              <a:ext cx="495" cy="233"/>
            </a:xfrm>
            <a:prstGeom prst="rect">
              <a:avLst/>
            </a:prstGeom>
            <a:noFill/>
            <a:ln w="9525">
              <a:noFill/>
              <a:miter lim="800000"/>
              <a:headEnd/>
              <a:tailEnd/>
            </a:ln>
          </p:spPr>
          <p:txBody>
            <a:bodyPr wrap="none">
              <a:spAutoFit/>
            </a:bodyPr>
            <a:lstStyle/>
            <a:p>
              <a:r>
                <a:rPr lang="en-US" sz="1800" dirty="0"/>
                <a:t>ITEM</a:t>
              </a:r>
              <a:endParaRPr lang="en-GB" sz="1800" dirty="0"/>
            </a:p>
          </p:txBody>
        </p:sp>
      </p:grpSp>
      <p:grpSp>
        <p:nvGrpSpPr>
          <p:cNvPr id="32" name="Group 4"/>
          <p:cNvGrpSpPr>
            <a:grpSpLocks/>
          </p:cNvGrpSpPr>
          <p:nvPr/>
        </p:nvGrpSpPr>
        <p:grpSpPr bwMode="auto">
          <a:xfrm>
            <a:off x="395536" y="4725144"/>
            <a:ext cx="4680955" cy="1584450"/>
            <a:chOff x="2016" y="2211"/>
            <a:chExt cx="2263" cy="706"/>
          </a:xfrm>
        </p:grpSpPr>
        <p:grpSp>
          <p:nvGrpSpPr>
            <p:cNvPr id="33" name="Group 5"/>
            <p:cNvGrpSpPr>
              <a:grpSpLocks/>
            </p:cNvGrpSpPr>
            <p:nvPr/>
          </p:nvGrpSpPr>
          <p:grpSpPr bwMode="auto">
            <a:xfrm>
              <a:off x="2016" y="2403"/>
              <a:ext cx="2263" cy="514"/>
              <a:chOff x="240" y="1488"/>
              <a:chExt cx="4295" cy="954"/>
            </a:xfrm>
          </p:grpSpPr>
          <p:sp>
            <p:nvSpPr>
              <p:cNvPr id="35" name="Rectangle 6"/>
              <p:cNvSpPr>
                <a:spLocks noChangeArrowheads="1"/>
              </p:cNvSpPr>
              <p:nvPr/>
            </p:nvSpPr>
            <p:spPr bwMode="auto">
              <a:xfrm>
                <a:off x="240" y="1488"/>
                <a:ext cx="4295" cy="240"/>
              </a:xfrm>
              <a:prstGeom prst="rect">
                <a:avLst/>
              </a:prstGeom>
              <a:solidFill>
                <a:srgbClr val="EAEAEA"/>
              </a:solidFill>
              <a:ln w="9525">
                <a:solidFill>
                  <a:schemeClr val="tx1"/>
                </a:solidFill>
                <a:miter lim="800000"/>
                <a:headEnd/>
                <a:tailEnd/>
              </a:ln>
            </p:spPr>
            <p:txBody>
              <a:bodyPr wrap="none" anchor="ctr"/>
              <a:lstStyle/>
              <a:p>
                <a:pPr algn="l"/>
                <a:r>
                  <a:rPr lang="en-US" sz="1400" u="sng" dirty="0"/>
                  <a:t>ORDERID</a:t>
                </a:r>
                <a:r>
                  <a:rPr lang="en-US" sz="1400" dirty="0"/>
                  <a:t> DATE    CUSTID       CUSTNAME     STATE</a:t>
                </a:r>
                <a:endParaRPr lang="en-GB" sz="1400" dirty="0"/>
              </a:p>
            </p:txBody>
          </p:sp>
          <p:sp>
            <p:nvSpPr>
              <p:cNvPr id="36" name="Rectangle 7"/>
              <p:cNvSpPr>
                <a:spLocks noChangeArrowheads="1"/>
              </p:cNvSpPr>
              <p:nvPr/>
            </p:nvSpPr>
            <p:spPr bwMode="auto">
              <a:xfrm>
                <a:off x="240" y="1728"/>
                <a:ext cx="4295" cy="714"/>
              </a:xfrm>
              <a:prstGeom prst="rect">
                <a:avLst/>
              </a:prstGeom>
              <a:solidFill>
                <a:srgbClr val="EAEAEA"/>
              </a:solidFill>
              <a:ln w="9525">
                <a:solidFill>
                  <a:schemeClr val="tx1"/>
                </a:solidFill>
                <a:miter lim="800000"/>
                <a:headEnd/>
                <a:tailEnd/>
              </a:ln>
            </p:spPr>
            <p:txBody>
              <a:bodyPr wrap="none" anchor="ctr"/>
              <a:lstStyle/>
              <a:p>
                <a:pPr algn="l"/>
                <a:endParaRPr lang="en-US" sz="1400" dirty="0"/>
              </a:p>
              <a:p>
                <a:pPr algn="l"/>
                <a:r>
                  <a:rPr lang="en-US" sz="1400" b="0" dirty="0"/>
                  <a:t>2301	6/23	101	</a:t>
                </a:r>
                <a:r>
                  <a:rPr lang="en-US" sz="1400" b="0" dirty="0" err="1"/>
                  <a:t>Volleyrite</a:t>
                </a:r>
                <a:r>
                  <a:rPr lang="en-US" sz="1400" b="0" dirty="0"/>
                  <a:t>	    IL</a:t>
                </a:r>
                <a:br>
                  <a:rPr lang="en-US" sz="1400" b="0" dirty="0"/>
                </a:br>
                <a:r>
                  <a:rPr lang="en-US" sz="1400" b="0" dirty="0"/>
                  <a:t>2302	6/25	107	Herman’s	    WI</a:t>
                </a:r>
              </a:p>
              <a:p>
                <a:pPr algn="l"/>
                <a:r>
                  <a:rPr lang="en-US" sz="1400" b="0" dirty="0"/>
                  <a:t>2303	6/26	110	WR Sports      MI</a:t>
                </a:r>
                <a:endParaRPr lang="en-GB" sz="1400" b="0" dirty="0"/>
              </a:p>
              <a:p>
                <a:pPr algn="l"/>
                <a:endParaRPr lang="en-GB" sz="1400" dirty="0"/>
              </a:p>
            </p:txBody>
          </p:sp>
        </p:grpSp>
        <p:sp>
          <p:nvSpPr>
            <p:cNvPr id="34" name="Text Box 8"/>
            <p:cNvSpPr txBox="1">
              <a:spLocks noChangeArrowheads="1"/>
            </p:cNvSpPr>
            <p:nvPr/>
          </p:nvSpPr>
          <p:spPr bwMode="auto">
            <a:xfrm>
              <a:off x="2016" y="2211"/>
              <a:ext cx="749" cy="134"/>
            </a:xfrm>
            <a:prstGeom prst="rect">
              <a:avLst/>
            </a:prstGeom>
            <a:noFill/>
            <a:ln w="9525">
              <a:noFill/>
              <a:miter lim="800000"/>
              <a:headEnd/>
              <a:tailEnd/>
            </a:ln>
          </p:spPr>
          <p:txBody>
            <a:bodyPr>
              <a:spAutoFit/>
            </a:bodyPr>
            <a:lstStyle/>
            <a:p>
              <a:r>
                <a:rPr lang="en-US" sz="1800" dirty="0"/>
                <a:t>ORDER</a:t>
              </a:r>
              <a:endParaRPr lang="en-GB" sz="1800" dirty="0"/>
            </a:p>
          </p:txBody>
        </p:sp>
      </p:grpSp>
    </p:spTree>
    <p:extLst>
      <p:ext uri="{BB962C8B-B14F-4D97-AF65-F5344CB8AC3E}">
        <p14:creationId xmlns:p14="http://schemas.microsoft.com/office/powerpoint/2010/main" val="2746580"/>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1+#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3NF</a:t>
            </a:r>
          </a:p>
        </p:txBody>
      </p:sp>
      <p:sp>
        <p:nvSpPr>
          <p:cNvPr id="3" name="Content Placeholder 2"/>
          <p:cNvSpPr>
            <a:spLocks noGrp="1"/>
          </p:cNvSpPr>
          <p:nvPr>
            <p:ph idx="1"/>
          </p:nvPr>
        </p:nvSpPr>
        <p:spPr>
          <a:xfrm>
            <a:off x="395536" y="1344228"/>
            <a:ext cx="8318855" cy="4965092"/>
          </a:xfrm>
        </p:spPr>
        <p:txBody>
          <a:bodyPr/>
          <a:lstStyle/>
          <a:p>
            <a:pPr>
              <a:lnSpc>
                <a:spcPct val="90000"/>
              </a:lnSpc>
            </a:pPr>
            <a:r>
              <a:rPr lang="en-US" sz="2400" dirty="0"/>
              <a:t>The goal is to eliminate </a:t>
            </a:r>
            <a:r>
              <a:rPr lang="en-US" sz="2400" dirty="0">
                <a:solidFill>
                  <a:srgbClr val="FF0000"/>
                </a:solidFill>
              </a:rPr>
              <a:t>transitive dependencies </a:t>
            </a:r>
            <a:r>
              <a:rPr lang="en-US" sz="2400" dirty="0"/>
              <a:t>(non-key dependencies)</a:t>
            </a:r>
            <a:br>
              <a:rPr lang="en-US" sz="2400" dirty="0"/>
            </a:br>
            <a:endParaRPr lang="en-US" sz="2400" dirty="0"/>
          </a:p>
          <a:p>
            <a:pPr>
              <a:lnSpc>
                <a:spcPct val="90000"/>
              </a:lnSpc>
            </a:pPr>
            <a:r>
              <a:rPr lang="en-US" sz="2400" dirty="0"/>
              <a:t>Identify all transitive dependencies of the form </a:t>
            </a:r>
            <a:br>
              <a:rPr lang="en-US" sz="2400" dirty="0"/>
            </a:br>
            <a:r>
              <a:rPr lang="en-US" sz="2400" dirty="0"/>
              <a:t>A </a:t>
            </a:r>
            <a:r>
              <a:rPr lang="en-US" sz="2400" dirty="0">
                <a:sym typeface="Wingdings"/>
              </a:rPr>
              <a:t> B with A as non-prime attribute(s) (not part of the primary key) and B as dependent attribute(s)</a:t>
            </a:r>
            <a:br>
              <a:rPr lang="en-US" sz="2400" dirty="0">
                <a:sym typeface="Wingdings"/>
              </a:rPr>
            </a:br>
            <a:endParaRPr lang="en-US" sz="2400" dirty="0"/>
          </a:p>
          <a:p>
            <a:pPr>
              <a:lnSpc>
                <a:spcPct val="90000"/>
              </a:lnSpc>
            </a:pPr>
            <a:r>
              <a:rPr lang="en-US" sz="2400" dirty="0"/>
              <a:t>For each transitive dependency A </a:t>
            </a:r>
            <a:r>
              <a:rPr lang="en-US" sz="2400" dirty="0">
                <a:sym typeface="Wingdings"/>
              </a:rPr>
              <a:t> B</a:t>
            </a:r>
            <a:r>
              <a:rPr lang="en-US" sz="2400" dirty="0"/>
              <a:t>: </a:t>
            </a:r>
          </a:p>
          <a:p>
            <a:pPr lvl="1">
              <a:lnSpc>
                <a:spcPct val="90000"/>
              </a:lnSpc>
            </a:pPr>
            <a:r>
              <a:rPr lang="en-US" sz="2400" dirty="0">
                <a:latin typeface="Tahoma" charset="0"/>
              </a:rPr>
              <a:t>Create a new relation/table with attribute(s) A as primary key and attribute(s) B as value. </a:t>
            </a:r>
          </a:p>
          <a:p>
            <a:pPr lvl="1">
              <a:lnSpc>
                <a:spcPct val="90000"/>
              </a:lnSpc>
            </a:pPr>
            <a:r>
              <a:rPr lang="en-US" sz="2400" dirty="0">
                <a:latin typeface="Tahoma" charset="0"/>
              </a:rPr>
              <a:t>Determine a decent name for the table.</a:t>
            </a:r>
          </a:p>
          <a:p>
            <a:pPr lvl="1">
              <a:lnSpc>
                <a:spcPct val="90000"/>
              </a:lnSpc>
            </a:pPr>
            <a:r>
              <a:rPr lang="en-US" sz="2400" dirty="0">
                <a:latin typeface="Tahoma" charset="0"/>
              </a:rPr>
              <a:t>Remove attribute(s) B from the original table, make A foreign key(s) to the new table (in original table)</a:t>
            </a:r>
          </a:p>
        </p:txBody>
      </p:sp>
      <p:sp>
        <p:nvSpPr>
          <p:cNvPr id="4" name="Footer Placeholder 3"/>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2486585380"/>
      </p:ext>
    </p:extLst>
  </p:cSld>
  <p:clrMapOvr>
    <a:masterClrMapping/>
  </p:clrMapOvr>
  <p:transition spd="slow">
    <p:zoom dir="in"/>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3NF</a:t>
            </a:r>
          </a:p>
        </p:txBody>
      </p:sp>
      <p:sp>
        <p:nvSpPr>
          <p:cNvPr id="3" name="Content Placeholder 2"/>
          <p:cNvSpPr>
            <a:spLocks noGrp="1"/>
          </p:cNvSpPr>
          <p:nvPr>
            <p:ph idx="1"/>
          </p:nvPr>
        </p:nvSpPr>
        <p:spPr>
          <a:xfrm>
            <a:off x="428464" y="1412776"/>
            <a:ext cx="8287072" cy="1656184"/>
          </a:xfrm>
        </p:spPr>
        <p:txBody>
          <a:bodyPr/>
          <a:lstStyle/>
          <a:p>
            <a:r>
              <a:rPr lang="en-US" sz="2000" dirty="0"/>
              <a:t>ITEM and ORDER_ITEM are only in 3NF (why?)</a:t>
            </a:r>
          </a:p>
          <a:p>
            <a:r>
              <a:rPr lang="en-US" sz="2000" dirty="0"/>
              <a:t>We can find a transitive dependency in ORDER: </a:t>
            </a:r>
          </a:p>
          <a:p>
            <a:pPr marL="0" indent="1076325">
              <a:buNone/>
            </a:pPr>
            <a:r>
              <a:rPr lang="en-US" sz="2000" dirty="0"/>
              <a:t>CUSTID </a:t>
            </a:r>
            <a:r>
              <a:rPr lang="en-US" sz="2000" dirty="0">
                <a:sym typeface="Wingdings"/>
              </a:rPr>
              <a:t> CUSTNAME, STATE</a:t>
            </a:r>
          </a:p>
          <a:p>
            <a:r>
              <a:rPr lang="en-US" sz="2000" dirty="0">
                <a:sym typeface="Wingdings"/>
              </a:rPr>
              <a:t>Create a new table CUSTOMER and modify table ORDER</a:t>
            </a:r>
            <a:endParaRPr lang="en-US" sz="2000" dirty="0"/>
          </a:p>
        </p:txBody>
      </p:sp>
      <p:sp>
        <p:nvSpPr>
          <p:cNvPr id="4" name="Footer Placeholder 3"/>
          <p:cNvSpPr>
            <a:spLocks noGrp="1"/>
          </p:cNvSpPr>
          <p:nvPr>
            <p:ph type="ftr" sz="quarter" idx="11"/>
          </p:nvPr>
        </p:nvSpPr>
        <p:spPr/>
        <p:txBody>
          <a:bodyPr/>
          <a:lstStyle/>
          <a:p>
            <a:pPr algn="l"/>
            <a:r>
              <a:rPr lang="en-US"/>
              <a:t>Database Design - Normalisation</a:t>
            </a:r>
            <a:endParaRPr lang="en-US" dirty="0"/>
          </a:p>
        </p:txBody>
      </p:sp>
      <p:grpSp>
        <p:nvGrpSpPr>
          <p:cNvPr id="5" name="Group 4">
            <a:extLst>
              <a:ext uri="{FF2B5EF4-FFF2-40B4-BE49-F238E27FC236}">
                <a16:creationId xmlns:a16="http://schemas.microsoft.com/office/drawing/2014/main" id="{5A186BC6-B05A-425A-A71D-4C144327B571}"/>
              </a:ext>
            </a:extLst>
          </p:cNvPr>
          <p:cNvGrpSpPr>
            <a:grpSpLocks/>
          </p:cNvGrpSpPr>
          <p:nvPr/>
        </p:nvGrpSpPr>
        <p:grpSpPr bwMode="auto">
          <a:xfrm>
            <a:off x="1043608" y="3437057"/>
            <a:ext cx="3357586" cy="2008167"/>
            <a:chOff x="1104" y="2052"/>
            <a:chExt cx="1728" cy="910"/>
          </a:xfrm>
        </p:grpSpPr>
        <p:grpSp>
          <p:nvGrpSpPr>
            <p:cNvPr id="6" name="Group 5">
              <a:extLst>
                <a:ext uri="{FF2B5EF4-FFF2-40B4-BE49-F238E27FC236}">
                  <a16:creationId xmlns:a16="http://schemas.microsoft.com/office/drawing/2014/main" id="{7DB3676F-36FA-44A0-9397-2FA9E35EC3D9}"/>
                </a:ext>
              </a:extLst>
            </p:cNvPr>
            <p:cNvGrpSpPr>
              <a:grpSpLocks/>
            </p:cNvGrpSpPr>
            <p:nvPr/>
          </p:nvGrpSpPr>
          <p:grpSpPr bwMode="auto">
            <a:xfrm>
              <a:off x="1104" y="2256"/>
              <a:ext cx="1728" cy="706"/>
              <a:chOff x="2016" y="2256"/>
              <a:chExt cx="1728" cy="706"/>
            </a:xfrm>
          </p:grpSpPr>
          <p:sp>
            <p:nvSpPr>
              <p:cNvPr id="8" name="Rectangle 7">
                <a:extLst>
                  <a:ext uri="{FF2B5EF4-FFF2-40B4-BE49-F238E27FC236}">
                    <a16:creationId xmlns:a16="http://schemas.microsoft.com/office/drawing/2014/main" id="{869C9904-CF46-4D34-82FA-89A78CFCED68}"/>
                  </a:ext>
                </a:extLst>
              </p:cNvPr>
              <p:cNvSpPr>
                <a:spLocks noChangeArrowheads="1"/>
              </p:cNvSpPr>
              <p:nvPr/>
            </p:nvSpPr>
            <p:spPr bwMode="auto">
              <a:xfrm>
                <a:off x="2016" y="2256"/>
                <a:ext cx="1728" cy="129"/>
              </a:xfrm>
              <a:prstGeom prst="rect">
                <a:avLst/>
              </a:prstGeom>
              <a:solidFill>
                <a:srgbClr val="EAEAEA"/>
              </a:solidFill>
              <a:ln w="9525">
                <a:solidFill>
                  <a:schemeClr val="tx1"/>
                </a:solidFill>
                <a:miter lim="800000"/>
                <a:headEnd/>
                <a:tailEnd/>
              </a:ln>
            </p:spPr>
            <p:txBody>
              <a:bodyPr wrap="none" anchor="ctr"/>
              <a:lstStyle/>
              <a:p>
                <a:pPr algn="l"/>
                <a:r>
                  <a:rPr lang="en-US" sz="1400" u="sng" dirty="0"/>
                  <a:t>ORDERID</a:t>
                </a:r>
                <a:r>
                  <a:rPr lang="en-US" sz="1400" dirty="0"/>
                  <a:t> DATE    CUSTID (FK)</a:t>
                </a:r>
                <a:endParaRPr lang="en-GB" sz="1400" dirty="0"/>
              </a:p>
            </p:txBody>
          </p:sp>
          <p:sp>
            <p:nvSpPr>
              <p:cNvPr id="9" name="Rectangle 8">
                <a:extLst>
                  <a:ext uri="{FF2B5EF4-FFF2-40B4-BE49-F238E27FC236}">
                    <a16:creationId xmlns:a16="http://schemas.microsoft.com/office/drawing/2014/main" id="{16215FCE-1BD2-46B2-878D-B1F62E941C2C}"/>
                  </a:ext>
                </a:extLst>
              </p:cNvPr>
              <p:cNvSpPr>
                <a:spLocks noChangeArrowheads="1"/>
              </p:cNvSpPr>
              <p:nvPr/>
            </p:nvSpPr>
            <p:spPr bwMode="auto">
              <a:xfrm>
                <a:off x="2016" y="2385"/>
                <a:ext cx="1728" cy="577"/>
              </a:xfrm>
              <a:prstGeom prst="rect">
                <a:avLst/>
              </a:prstGeom>
              <a:solidFill>
                <a:srgbClr val="EAEAEA"/>
              </a:solidFill>
              <a:ln w="9525">
                <a:solidFill>
                  <a:schemeClr val="tx1"/>
                </a:solidFill>
                <a:miter lim="800000"/>
                <a:headEnd/>
                <a:tailEnd/>
              </a:ln>
            </p:spPr>
            <p:txBody>
              <a:bodyPr wrap="none" anchor="ctr"/>
              <a:lstStyle/>
              <a:p>
                <a:pPr algn="l"/>
                <a:r>
                  <a:rPr lang="en-US" sz="1400" b="0" dirty="0"/>
                  <a:t>2301	6/23	101	</a:t>
                </a:r>
                <a:br>
                  <a:rPr lang="en-US" sz="1400" b="0" dirty="0"/>
                </a:br>
                <a:r>
                  <a:rPr lang="en-US" sz="1400" b="0" dirty="0"/>
                  <a:t>2302	6/25	107	</a:t>
                </a:r>
                <a:br>
                  <a:rPr lang="en-US" sz="1400" b="0" dirty="0"/>
                </a:br>
                <a:r>
                  <a:rPr lang="en-US" sz="1400" b="0" dirty="0"/>
                  <a:t>2303	6/26	110</a:t>
                </a:r>
                <a:r>
                  <a:rPr lang="en-US" sz="1400" dirty="0"/>
                  <a:t>	</a:t>
                </a:r>
                <a:endParaRPr lang="en-GB" sz="1400" dirty="0"/>
              </a:p>
              <a:p>
                <a:pPr algn="l"/>
                <a:endParaRPr lang="en-GB" sz="1400" dirty="0"/>
              </a:p>
            </p:txBody>
          </p:sp>
        </p:grpSp>
        <p:sp>
          <p:nvSpPr>
            <p:cNvPr id="7" name="Text Box 8">
              <a:extLst>
                <a:ext uri="{FF2B5EF4-FFF2-40B4-BE49-F238E27FC236}">
                  <a16:creationId xmlns:a16="http://schemas.microsoft.com/office/drawing/2014/main" id="{8BCDBD48-707A-4063-B2A9-EA3238C0324E}"/>
                </a:ext>
              </a:extLst>
            </p:cNvPr>
            <p:cNvSpPr txBox="1">
              <a:spLocks noChangeArrowheads="1"/>
            </p:cNvSpPr>
            <p:nvPr/>
          </p:nvSpPr>
          <p:spPr bwMode="auto">
            <a:xfrm>
              <a:off x="1115" y="2052"/>
              <a:ext cx="569" cy="181"/>
            </a:xfrm>
            <a:prstGeom prst="rect">
              <a:avLst/>
            </a:prstGeom>
            <a:noFill/>
            <a:ln w="9525">
              <a:noFill/>
              <a:miter lim="800000"/>
              <a:headEnd/>
              <a:tailEnd/>
            </a:ln>
          </p:spPr>
          <p:txBody>
            <a:bodyPr wrap="none">
              <a:spAutoFit/>
            </a:bodyPr>
            <a:lstStyle/>
            <a:p>
              <a:r>
                <a:rPr lang="en-US" sz="2000" dirty="0"/>
                <a:t>ORDER</a:t>
              </a:r>
              <a:endParaRPr lang="en-GB" sz="2000" dirty="0"/>
            </a:p>
          </p:txBody>
        </p:sp>
      </p:grpSp>
      <p:grpSp>
        <p:nvGrpSpPr>
          <p:cNvPr id="10" name="Group 9">
            <a:extLst>
              <a:ext uri="{FF2B5EF4-FFF2-40B4-BE49-F238E27FC236}">
                <a16:creationId xmlns:a16="http://schemas.microsoft.com/office/drawing/2014/main" id="{E0D7267B-92A7-485C-8C34-3E7BF223876F}"/>
              </a:ext>
            </a:extLst>
          </p:cNvPr>
          <p:cNvGrpSpPr>
            <a:grpSpLocks/>
          </p:cNvGrpSpPr>
          <p:nvPr/>
        </p:nvGrpSpPr>
        <p:grpSpPr bwMode="auto">
          <a:xfrm>
            <a:off x="4925401" y="3977065"/>
            <a:ext cx="3571900" cy="1818384"/>
            <a:chOff x="3264" y="2025"/>
            <a:chExt cx="1872" cy="824"/>
          </a:xfrm>
        </p:grpSpPr>
        <p:grpSp>
          <p:nvGrpSpPr>
            <p:cNvPr id="11" name="Group 10">
              <a:extLst>
                <a:ext uri="{FF2B5EF4-FFF2-40B4-BE49-F238E27FC236}">
                  <a16:creationId xmlns:a16="http://schemas.microsoft.com/office/drawing/2014/main" id="{ADF5B6A2-9E5C-4D40-A814-66B7148DB3BB}"/>
                </a:ext>
              </a:extLst>
            </p:cNvPr>
            <p:cNvGrpSpPr>
              <a:grpSpLocks/>
            </p:cNvGrpSpPr>
            <p:nvPr/>
          </p:nvGrpSpPr>
          <p:grpSpPr bwMode="auto">
            <a:xfrm>
              <a:off x="3264" y="2256"/>
              <a:ext cx="1872" cy="593"/>
              <a:chOff x="2928" y="2256"/>
              <a:chExt cx="2832" cy="593"/>
            </a:xfrm>
          </p:grpSpPr>
          <p:sp>
            <p:nvSpPr>
              <p:cNvPr id="13" name="Rectangle 12">
                <a:extLst>
                  <a:ext uri="{FF2B5EF4-FFF2-40B4-BE49-F238E27FC236}">
                    <a16:creationId xmlns:a16="http://schemas.microsoft.com/office/drawing/2014/main" id="{99A164AE-1C39-4047-BAE3-8C87BEF6E7EF}"/>
                  </a:ext>
                </a:extLst>
              </p:cNvPr>
              <p:cNvSpPr>
                <a:spLocks noChangeArrowheads="1"/>
              </p:cNvSpPr>
              <p:nvPr/>
            </p:nvSpPr>
            <p:spPr bwMode="auto">
              <a:xfrm>
                <a:off x="2928" y="2256"/>
                <a:ext cx="2832" cy="129"/>
              </a:xfrm>
              <a:prstGeom prst="rect">
                <a:avLst/>
              </a:prstGeom>
              <a:solidFill>
                <a:srgbClr val="EAEAEA"/>
              </a:solidFill>
              <a:ln w="9525">
                <a:solidFill>
                  <a:schemeClr val="tx1"/>
                </a:solidFill>
                <a:miter lim="800000"/>
                <a:headEnd/>
                <a:tailEnd/>
              </a:ln>
            </p:spPr>
            <p:txBody>
              <a:bodyPr wrap="none" anchor="ctr"/>
              <a:lstStyle/>
              <a:p>
                <a:pPr algn="l"/>
                <a:r>
                  <a:rPr lang="en-US" sz="1400" u="sng" dirty="0"/>
                  <a:t>CUSTID</a:t>
                </a:r>
                <a:r>
                  <a:rPr lang="en-US" sz="1400" dirty="0"/>
                  <a:t>   CUSTNAME   STATE</a:t>
                </a:r>
                <a:endParaRPr lang="en-GB" sz="1400" dirty="0"/>
              </a:p>
            </p:txBody>
          </p:sp>
          <p:sp>
            <p:nvSpPr>
              <p:cNvPr id="14" name="Rectangle 13">
                <a:extLst>
                  <a:ext uri="{FF2B5EF4-FFF2-40B4-BE49-F238E27FC236}">
                    <a16:creationId xmlns:a16="http://schemas.microsoft.com/office/drawing/2014/main" id="{485F9979-7150-4262-8D87-1B81E0A7F41A}"/>
                  </a:ext>
                </a:extLst>
              </p:cNvPr>
              <p:cNvSpPr>
                <a:spLocks noChangeArrowheads="1"/>
              </p:cNvSpPr>
              <p:nvPr/>
            </p:nvSpPr>
            <p:spPr bwMode="auto">
              <a:xfrm>
                <a:off x="2928" y="2385"/>
                <a:ext cx="2832" cy="464"/>
              </a:xfrm>
              <a:prstGeom prst="rect">
                <a:avLst/>
              </a:prstGeom>
              <a:solidFill>
                <a:srgbClr val="EAEAEA"/>
              </a:solidFill>
              <a:ln w="9525">
                <a:solidFill>
                  <a:schemeClr val="tx1"/>
                </a:solidFill>
                <a:miter lim="800000"/>
                <a:headEnd/>
                <a:tailEnd/>
              </a:ln>
            </p:spPr>
            <p:txBody>
              <a:bodyPr wrap="none" anchor="ctr"/>
              <a:lstStyle/>
              <a:p>
                <a:pPr algn="l"/>
                <a:endParaRPr lang="en-US" sz="1400" dirty="0"/>
              </a:p>
              <a:p>
                <a:pPr marL="342900" indent="-342900" algn="l">
                  <a:buAutoNum type="arabicPlain" startAt="101"/>
                </a:pPr>
                <a:r>
                  <a:rPr lang="en-US" sz="1400" b="0" dirty="0"/>
                  <a:t> 	</a:t>
                </a:r>
                <a:r>
                  <a:rPr lang="en-US" sz="1400" b="0" dirty="0" err="1"/>
                  <a:t>Volleyrite</a:t>
                </a:r>
                <a:r>
                  <a:rPr lang="en-US" sz="1400" b="0" dirty="0"/>
                  <a:t>	     IL	</a:t>
                </a:r>
              </a:p>
              <a:p>
                <a:pPr algn="l"/>
                <a:r>
                  <a:rPr lang="en-US" sz="1400" b="0" dirty="0"/>
                  <a:t>107 	Herman’s	     WI</a:t>
                </a:r>
                <a:endParaRPr lang="en-GB" sz="1400" b="0" dirty="0"/>
              </a:p>
              <a:p>
                <a:pPr algn="l"/>
                <a:r>
                  <a:rPr lang="en-US" sz="1400" b="0" dirty="0"/>
                  <a:t>110	WR Sports       MI</a:t>
                </a:r>
                <a:r>
                  <a:rPr lang="en-US" sz="1400" dirty="0"/>
                  <a:t>	</a:t>
                </a:r>
                <a:endParaRPr lang="en-GB" sz="1400" dirty="0"/>
              </a:p>
              <a:p>
                <a:pPr algn="l"/>
                <a:endParaRPr lang="en-GB" sz="1400" dirty="0"/>
              </a:p>
            </p:txBody>
          </p:sp>
        </p:grpSp>
        <p:sp>
          <p:nvSpPr>
            <p:cNvPr id="12" name="Text Box 13">
              <a:extLst>
                <a:ext uri="{FF2B5EF4-FFF2-40B4-BE49-F238E27FC236}">
                  <a16:creationId xmlns:a16="http://schemas.microsoft.com/office/drawing/2014/main" id="{1F6FD8D6-7E0C-4DDE-9BAC-D59F8ADBF1CD}"/>
                </a:ext>
              </a:extLst>
            </p:cNvPr>
            <p:cNvSpPr txBox="1">
              <a:spLocks noChangeArrowheads="1"/>
            </p:cNvSpPr>
            <p:nvPr/>
          </p:nvSpPr>
          <p:spPr bwMode="auto">
            <a:xfrm>
              <a:off x="3264" y="2025"/>
              <a:ext cx="856" cy="181"/>
            </a:xfrm>
            <a:prstGeom prst="rect">
              <a:avLst/>
            </a:prstGeom>
            <a:noFill/>
            <a:ln w="9525">
              <a:noFill/>
              <a:miter lim="800000"/>
              <a:headEnd/>
              <a:tailEnd/>
            </a:ln>
          </p:spPr>
          <p:txBody>
            <a:bodyPr wrap="none">
              <a:spAutoFit/>
            </a:bodyPr>
            <a:lstStyle/>
            <a:p>
              <a:r>
                <a:rPr lang="en-US" sz="2000" dirty="0"/>
                <a:t>CUSTOMER</a:t>
              </a:r>
              <a:endParaRPr lang="en-GB" sz="2000" dirty="0"/>
            </a:p>
          </p:txBody>
        </p:sp>
      </p:grpSp>
    </p:spTree>
    <p:extLst>
      <p:ext uri="{BB962C8B-B14F-4D97-AF65-F5344CB8AC3E}">
        <p14:creationId xmlns:p14="http://schemas.microsoft.com/office/powerpoint/2010/main" val="3735422501"/>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Normalisation</a:t>
            </a:r>
            <a:r>
              <a:rPr lang="en-US" dirty="0"/>
              <a:t>: Discussion</a:t>
            </a:r>
          </a:p>
        </p:txBody>
      </p:sp>
      <p:sp>
        <p:nvSpPr>
          <p:cNvPr id="3" name="Content Placeholder 2"/>
          <p:cNvSpPr>
            <a:spLocks noGrp="1"/>
          </p:cNvSpPr>
          <p:nvPr>
            <p:ph idx="1"/>
          </p:nvPr>
        </p:nvSpPr>
        <p:spPr>
          <a:xfrm>
            <a:off x="428464" y="1484784"/>
            <a:ext cx="8464016" cy="4680520"/>
          </a:xfrm>
        </p:spPr>
        <p:txBody>
          <a:bodyPr>
            <a:normAutofit fontScale="92500" lnSpcReduction="10000"/>
          </a:bodyPr>
          <a:lstStyle/>
          <a:p>
            <a:r>
              <a:rPr lang="en-US" dirty="0"/>
              <a:t>We have seen how </a:t>
            </a:r>
            <a:r>
              <a:rPr lang="en-GB" dirty="0"/>
              <a:t>normalisation</a:t>
            </a:r>
            <a:r>
              <a:rPr lang="en-US" dirty="0"/>
              <a:t> removed redundancies and anomalies</a:t>
            </a:r>
          </a:p>
          <a:p>
            <a:r>
              <a:rPr lang="en-GB" dirty="0"/>
              <a:t>Normalisation</a:t>
            </a:r>
            <a:r>
              <a:rPr lang="en-US" dirty="0"/>
              <a:t> is thus very useful or even crucial for operational data</a:t>
            </a:r>
          </a:p>
          <a:p>
            <a:r>
              <a:rPr lang="en-US" dirty="0"/>
              <a:t>However, it comes at a price:</a:t>
            </a:r>
          </a:p>
          <a:p>
            <a:pPr marL="623888" lvl="1" indent="-268288"/>
            <a:r>
              <a:rPr lang="en-US" sz="2200" dirty="0"/>
              <a:t>We split our data into several tables. To combine them again (e.g. for reporting), we need JOIN operations (</a:t>
            </a:r>
            <a:r>
              <a:rPr lang="en-US" sz="2200" dirty="0" err="1"/>
              <a:t>cf</a:t>
            </a:r>
            <a:r>
              <a:rPr lang="en-US" sz="2200" dirty="0"/>
              <a:t> SQL JOINs)</a:t>
            </a:r>
          </a:p>
          <a:p>
            <a:pPr marL="623888" lvl="1" indent="-268288"/>
            <a:r>
              <a:rPr lang="en-US" sz="2200" dirty="0"/>
              <a:t>JOIN operations are expensive when it comes to processing and memory resources, in particular, with large amounts of data</a:t>
            </a:r>
          </a:p>
          <a:p>
            <a:r>
              <a:rPr lang="en-GB" dirty="0"/>
              <a:t>Normalisation</a:t>
            </a:r>
            <a:r>
              <a:rPr lang="en-US" dirty="0"/>
              <a:t> often does not make sense in applications where redundancy and anomalies are a minor issue, for example</a:t>
            </a:r>
          </a:p>
          <a:p>
            <a:pPr marL="720725" lvl="1" indent="-365125"/>
            <a:r>
              <a:rPr lang="en-US" sz="2200" dirty="0"/>
              <a:t>Data Analytics / Data Warehousing</a:t>
            </a:r>
          </a:p>
          <a:p>
            <a:pPr marL="720725" lvl="1" indent="-365125"/>
            <a:r>
              <a:rPr lang="en-US" sz="2200" dirty="0"/>
              <a:t>‘Big Data’, log file analysis</a:t>
            </a:r>
          </a:p>
        </p:txBody>
      </p:sp>
      <p:sp>
        <p:nvSpPr>
          <p:cNvPr id="4" name="Footer Placeholder 3"/>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1167481840"/>
      </p:ext>
    </p:extLst>
  </p:cSld>
  <p:clrMapOvr>
    <a:masterClrMapping/>
  </p:clrMapOvr>
  <p:transition spd="slow">
    <p:zoom dir="in"/>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lnSpcReduction="10000"/>
          </a:bodyPr>
          <a:lstStyle/>
          <a:p>
            <a:r>
              <a:rPr lang="en-GB" dirty="0"/>
              <a:t>Normalisation</a:t>
            </a:r>
            <a:r>
              <a:rPr lang="en-US" dirty="0"/>
              <a:t>: A important DBMS design technique supplement to Data modelling (ERM).</a:t>
            </a:r>
          </a:p>
          <a:p>
            <a:pPr lvl="1"/>
            <a:endParaRPr lang="en-US" dirty="0"/>
          </a:p>
          <a:p>
            <a:r>
              <a:rPr lang="en-GB" dirty="0"/>
              <a:t>Normalisation</a:t>
            </a:r>
            <a:r>
              <a:rPr lang="en-US" dirty="0"/>
              <a:t> is build based on Functional Dependencies</a:t>
            </a:r>
          </a:p>
          <a:p>
            <a:r>
              <a:rPr lang="en-GB" dirty="0"/>
              <a:t>Normalisation</a:t>
            </a:r>
            <a:r>
              <a:rPr lang="en-US" dirty="0"/>
              <a:t> removes redundancy and anomalies</a:t>
            </a:r>
          </a:p>
          <a:p>
            <a:pPr lvl="1"/>
            <a:r>
              <a:rPr lang="en-US" dirty="0"/>
              <a:t>Delete Anomalies</a:t>
            </a:r>
          </a:p>
          <a:p>
            <a:pPr lvl="1"/>
            <a:r>
              <a:rPr lang="en-US" dirty="0"/>
              <a:t>Update Anomalies</a:t>
            </a:r>
          </a:p>
          <a:p>
            <a:pPr lvl="1"/>
            <a:r>
              <a:rPr lang="en-US" dirty="0"/>
              <a:t>Insert Anomalies</a:t>
            </a:r>
          </a:p>
          <a:p>
            <a:r>
              <a:rPr lang="en-US" dirty="0"/>
              <a:t>3 Normal forms</a:t>
            </a:r>
            <a:r>
              <a:rPr lang="en-US"/>
              <a:t>: 1NF</a:t>
            </a:r>
            <a:r>
              <a:rPr lang="en-US">
                <a:sym typeface="Wingdings"/>
              </a:rPr>
              <a:t>, 2NF, 3NF, …</a:t>
            </a:r>
            <a:endParaRPr lang="en-US" dirty="0">
              <a:sym typeface="Wingdings"/>
            </a:endParaRPr>
          </a:p>
          <a:p>
            <a:endParaRPr lang="en-US" dirty="0">
              <a:sym typeface="Wingdings"/>
            </a:endParaRPr>
          </a:p>
          <a:p>
            <a:r>
              <a:rPr lang="en-US" dirty="0">
                <a:sym typeface="Wingdings"/>
              </a:rPr>
              <a:t>Process of Normalization UNF </a:t>
            </a:r>
            <a:r>
              <a:rPr lang="en-US" dirty="0"/>
              <a:t> 1NF </a:t>
            </a:r>
            <a:r>
              <a:rPr lang="en-US" dirty="0">
                <a:sym typeface="Wingdings"/>
              </a:rPr>
              <a:t> 2NF  3NF</a:t>
            </a:r>
            <a:endParaRPr lang="en-US" dirty="0"/>
          </a:p>
        </p:txBody>
      </p:sp>
      <p:sp>
        <p:nvSpPr>
          <p:cNvPr id="4" name="Footer Placeholder 3"/>
          <p:cNvSpPr>
            <a:spLocks noGrp="1"/>
          </p:cNvSpPr>
          <p:nvPr>
            <p:ph type="ftr" sz="quarter" idx="11"/>
          </p:nvPr>
        </p:nvSpPr>
        <p:spPr/>
        <p:txBody>
          <a:bodyPr/>
          <a:lstStyle/>
          <a:p>
            <a:pPr algn="l"/>
            <a:r>
              <a:rPr lang="en-US"/>
              <a:t>Database Design - Normalisation</a:t>
            </a:r>
            <a:endParaRPr lang="en-US" dirty="0"/>
          </a:p>
        </p:txBody>
      </p:sp>
    </p:spTree>
    <p:extLst>
      <p:ext uri="{BB962C8B-B14F-4D97-AF65-F5344CB8AC3E}">
        <p14:creationId xmlns:p14="http://schemas.microsoft.com/office/powerpoint/2010/main" val="258814827"/>
      </p:ext>
    </p:extLst>
  </p:cSld>
  <p:clrMapOvr>
    <a:masterClrMapping/>
  </p:clrMapOvr>
  <p:transition spd="slow">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Network Databases</a:t>
            </a:r>
          </a:p>
        </p:txBody>
      </p:sp>
      <p:pic>
        <p:nvPicPr>
          <p:cNvPr id="248834" name="Picture 2"/>
          <p:cNvPicPr>
            <a:picLocks noGrp="1" noChangeAspect="1" noChangeArrowheads="1"/>
          </p:cNvPicPr>
          <p:nvPr>
            <p:ph idx="1"/>
          </p:nvPr>
        </p:nvPicPr>
        <p:blipFill>
          <a:blip r:embed="rId2"/>
          <a:srcRect/>
          <a:stretch>
            <a:fillRect/>
          </a:stretch>
        </p:blipFill>
        <p:spPr bwMode="auto">
          <a:xfrm>
            <a:off x="1142976" y="1428736"/>
            <a:ext cx="6242610" cy="4730366"/>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A24419B8-0499-434F-9C44-99800A706EF7}"/>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3141474526"/>
      </p:ext>
    </p:extLst>
  </p:cSld>
  <p:clrMapOvr>
    <a:masterClrMapping/>
  </p:clrMapOvr>
  <p:transition spd="slow">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Relational Database</a:t>
            </a:r>
            <a:endParaRPr lang="en-US" dirty="0"/>
          </a:p>
        </p:txBody>
      </p:sp>
      <p:pic>
        <p:nvPicPr>
          <p:cNvPr id="249858" name="Picture 2"/>
          <p:cNvPicPr>
            <a:picLocks noGrp="1" noChangeAspect="1" noChangeArrowheads="1"/>
          </p:cNvPicPr>
          <p:nvPr>
            <p:ph idx="1"/>
          </p:nvPr>
        </p:nvPicPr>
        <p:blipFill>
          <a:blip r:embed="rId2"/>
          <a:srcRect/>
          <a:stretch>
            <a:fillRect/>
          </a:stretch>
        </p:blipFill>
        <p:spPr bwMode="auto">
          <a:xfrm>
            <a:off x="1071538" y="1714488"/>
            <a:ext cx="7017267" cy="4573607"/>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92623730-69F1-40A6-8AC9-436C5A0F15FC}"/>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528039535"/>
      </p:ext>
    </p:extLst>
  </p:cSld>
  <p:clrMapOvr>
    <a:masterClrMapping/>
  </p:clrMapOvr>
  <p:transition spd="slow">
    <p:zoom dir="in"/>
  </p:transition>
</p:sld>
</file>

<file path=ppt/theme/theme1.xml><?xml version="1.0" encoding="utf-8"?>
<a:theme xmlns:a="http://schemas.openxmlformats.org/drawingml/2006/main" name="NSIA Presentation Template">
  <a:themeElements>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lnDef>
  </a:objectDefaults>
  <a:extraClrSchemeLst>
    <a:extraClrScheme>
      <a:clrScheme name="NSIA Presentation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SIA Presentation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SIA Presentation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SIA Presentation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SIA Presentatio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SIA Presentatio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57475A0A79F24CA5D55CFCBBC36D20" ma:contentTypeVersion="5" ma:contentTypeDescription="Create a new document." ma:contentTypeScope="" ma:versionID="edafbcc4d685b05ee21ae46b25bd036e">
  <xsd:schema xmlns:xsd="http://www.w3.org/2001/XMLSchema" xmlns:xs="http://www.w3.org/2001/XMLSchema" xmlns:p="http://schemas.microsoft.com/office/2006/metadata/properties" xmlns:ns3="4a99f96f-14cd-4604-a474-9aba890bf184" xmlns:ns4="d7c0ddaa-517f-42a8-bf6f-671cae6167ed" targetNamespace="http://schemas.microsoft.com/office/2006/metadata/properties" ma:root="true" ma:fieldsID="5b1aa323dbbdadbb33d191024b803e1e" ns3:_="" ns4:_="">
    <xsd:import namespace="4a99f96f-14cd-4604-a474-9aba890bf184"/>
    <xsd:import namespace="d7c0ddaa-517f-42a8-bf6f-671cae6167e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99f96f-14cd-4604-a474-9aba890bf1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7c0ddaa-517f-42a8-bf6f-671cae6167e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520291-161A-4127-8A6D-57FED5A61B86}">
  <ds:schemaRefs>
    <ds:schemaRef ds:uri="http://schemas.microsoft.com/office/2006/documentManagement/types"/>
    <ds:schemaRef ds:uri="d7c0ddaa-517f-42a8-bf6f-671cae6167ed"/>
    <ds:schemaRef ds:uri="http://schemas.microsoft.com/office/infopath/2007/PartnerControls"/>
    <ds:schemaRef ds:uri="http://schemas.microsoft.com/office/2006/metadata/properties"/>
    <ds:schemaRef ds:uri="http://www.w3.org/XML/1998/namespace"/>
    <ds:schemaRef ds:uri="http://purl.org/dc/dcmitype/"/>
    <ds:schemaRef ds:uri="http://purl.org/dc/elements/1.1/"/>
    <ds:schemaRef ds:uri="http://schemas.openxmlformats.org/package/2006/metadata/core-properties"/>
    <ds:schemaRef ds:uri="4a99f96f-14cd-4604-a474-9aba890bf184"/>
    <ds:schemaRef ds:uri="http://purl.org/dc/terms/"/>
  </ds:schemaRefs>
</ds:datastoreItem>
</file>

<file path=customXml/itemProps2.xml><?xml version="1.0" encoding="utf-8"?>
<ds:datastoreItem xmlns:ds="http://schemas.openxmlformats.org/officeDocument/2006/customXml" ds:itemID="{688A3C12-DBBC-4D0C-AADA-50B66991BB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99f96f-14cd-4604-a474-9aba890bf184"/>
    <ds:schemaRef ds:uri="d7c0ddaa-517f-42a8-bf6f-671cae6167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756CE8-C949-439E-926C-935DB65C1E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E:\Program Files\Microsoft Office\Templates\NSIA Presentation Template.pot</Template>
  <TotalTime>21041</TotalTime>
  <Words>5843</Words>
  <Application>Microsoft Office PowerPoint</Application>
  <PresentationFormat>On-screen Show (4:3)</PresentationFormat>
  <Paragraphs>1201</Paragraphs>
  <Slides>79</Slides>
  <Notes>11</Notes>
  <HiddenSlides>5</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79</vt:i4>
      </vt:variant>
    </vt:vector>
  </HeadingPairs>
  <TitlesOfParts>
    <vt:vector size="96" baseType="lpstr">
      <vt:lpstr>CG Times</vt:lpstr>
      <vt:lpstr>inter-bold</vt:lpstr>
      <vt:lpstr>inter-regular</vt:lpstr>
      <vt:lpstr>Arial</vt:lpstr>
      <vt:lpstr>Arial Black</vt:lpstr>
      <vt:lpstr>Calibri</vt:lpstr>
      <vt:lpstr>Cambria</vt:lpstr>
      <vt:lpstr>Georgia</vt:lpstr>
      <vt:lpstr>Lato</vt:lpstr>
      <vt:lpstr>Lora</vt:lpstr>
      <vt:lpstr>Open Sans</vt:lpstr>
      <vt:lpstr>Source Sans Pro</vt:lpstr>
      <vt:lpstr>Tahoma</vt:lpstr>
      <vt:lpstr>times new roman</vt:lpstr>
      <vt:lpstr>times new roman</vt:lpstr>
      <vt:lpstr>Wingdings</vt:lpstr>
      <vt:lpstr>NSIA Presentation Template</vt:lpstr>
      <vt:lpstr>Data Modelling, Management and Governance CIS108-6</vt:lpstr>
      <vt:lpstr>What have we learnt?</vt:lpstr>
      <vt:lpstr>Review</vt:lpstr>
      <vt:lpstr>Database Management System (DBMS)</vt:lpstr>
      <vt:lpstr>DBMS Functions</vt:lpstr>
      <vt:lpstr>Types of Database Management Systems</vt:lpstr>
      <vt:lpstr>Hierarchical DB</vt:lpstr>
      <vt:lpstr>Network Databases</vt:lpstr>
      <vt:lpstr>Relational Database</vt:lpstr>
      <vt:lpstr>Relational Database  (based on Codd’s Relational Data model -12 rules )</vt:lpstr>
      <vt:lpstr>Modelling and Formalisation</vt:lpstr>
      <vt:lpstr>Database Development Process </vt:lpstr>
      <vt:lpstr>Outline</vt:lpstr>
      <vt:lpstr>What is relational data model?</vt:lpstr>
      <vt:lpstr>Terminology</vt:lpstr>
      <vt:lpstr>Relational Data Model (in Table)</vt:lpstr>
      <vt:lpstr>Relation data model constraints </vt:lpstr>
      <vt:lpstr>Outline</vt:lpstr>
      <vt:lpstr>Database Design</vt:lpstr>
      <vt:lpstr>What is Database Design?</vt:lpstr>
      <vt:lpstr>Database Design process in DBMS</vt:lpstr>
      <vt:lpstr>Logical and physical design models</vt:lpstr>
      <vt:lpstr>Database development life cycle</vt:lpstr>
      <vt:lpstr>Database Design Techniques</vt:lpstr>
      <vt:lpstr>From ERM to RDM</vt:lpstr>
      <vt:lpstr>ERM To RDM Conversion </vt:lpstr>
      <vt:lpstr>Entity Mapping</vt:lpstr>
      <vt:lpstr>Relationship Mapping </vt:lpstr>
      <vt:lpstr>Mapping Hierarchical Entities</vt:lpstr>
      <vt:lpstr>Next Lecture</vt:lpstr>
      <vt:lpstr>Normalization </vt:lpstr>
      <vt:lpstr>What Is Normalization?</vt:lpstr>
      <vt:lpstr>Redundancy</vt:lpstr>
      <vt:lpstr>Anomalies</vt:lpstr>
      <vt:lpstr> Update Anomaly </vt:lpstr>
      <vt:lpstr>Delete Anomaly</vt:lpstr>
      <vt:lpstr>Insert Anomaly</vt:lpstr>
      <vt:lpstr>Benefits of normalized relational database </vt:lpstr>
      <vt:lpstr>Types of Normal Forms</vt:lpstr>
      <vt:lpstr>Even more Normal forms</vt:lpstr>
      <vt:lpstr>Different Normal Forms</vt:lpstr>
      <vt:lpstr>Other Normal Forms</vt:lpstr>
      <vt:lpstr>Other Normal Forms</vt:lpstr>
      <vt:lpstr>The key points</vt:lpstr>
      <vt:lpstr>The key points</vt:lpstr>
      <vt:lpstr>Third Normal Form (3NF)</vt:lpstr>
      <vt:lpstr>Boyce Codd normal form (BCNF)</vt:lpstr>
      <vt:lpstr>Functional Dependencies</vt:lpstr>
      <vt:lpstr>Foundations Dependency</vt:lpstr>
      <vt:lpstr>Functional Dependencies</vt:lpstr>
      <vt:lpstr>Examples</vt:lpstr>
      <vt:lpstr>Uniquely determines</vt:lpstr>
      <vt:lpstr>Example</vt:lpstr>
      <vt:lpstr>Examples</vt:lpstr>
      <vt:lpstr>A systematic way to determine dependency</vt:lpstr>
      <vt:lpstr>Example</vt:lpstr>
      <vt:lpstr>Keys from the last lecture</vt:lpstr>
      <vt:lpstr>Types of Functional dependency</vt:lpstr>
      <vt:lpstr>Types of Functional dependency</vt:lpstr>
      <vt:lpstr>Partial Dependencies (2NF)</vt:lpstr>
      <vt:lpstr>Example</vt:lpstr>
      <vt:lpstr>Another Tricky Situation</vt:lpstr>
      <vt:lpstr>Transitive Dependencies (3NF)</vt:lpstr>
      <vt:lpstr>Another example</vt:lpstr>
      <vt:lpstr>Another example</vt:lpstr>
      <vt:lpstr>Dependency Diagram</vt:lpstr>
      <vt:lpstr>PowerPoint Presentation</vt:lpstr>
      <vt:lpstr>The Normalisation Process</vt:lpstr>
      <vt:lpstr>Normalization Process in DBMS</vt:lpstr>
      <vt:lpstr>PowerPoint Presentation</vt:lpstr>
      <vt:lpstr>The Normalisation Process</vt:lpstr>
      <vt:lpstr>Example 1</vt:lpstr>
      <vt:lpstr>Convert to 1NF</vt:lpstr>
      <vt:lpstr>Convert to 2NF</vt:lpstr>
      <vt:lpstr>Convert to 2NF</vt:lpstr>
      <vt:lpstr>Convert to 3NF</vt:lpstr>
      <vt:lpstr>Convert to 3NF</vt:lpstr>
      <vt:lpstr>Normalisation: Discussion</vt:lpstr>
      <vt:lpstr>Summary</vt:lpstr>
    </vt:vector>
  </TitlesOfParts>
  <Manager/>
  <Company>University of Bedfordshire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Modelling and Management</dc:title>
  <dc:subject/>
  <dc:creator>Ingo Frommholz</dc:creator>
  <cp:keywords/>
  <dc:description/>
  <cp:lastModifiedBy>Gangmin Li</cp:lastModifiedBy>
  <cp:revision>300</cp:revision>
  <cp:lastPrinted>2002-04-12T08:30:10Z</cp:lastPrinted>
  <dcterms:created xsi:type="dcterms:W3CDTF">2002-04-12T08:02:31Z</dcterms:created>
  <dcterms:modified xsi:type="dcterms:W3CDTF">2022-11-29T10:05:36Z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0x010100DE57475A0A79F24CA5D55CFCBBC36D20</vt:lpwstr>
  </property>
</Properties>
</file>