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2"/>
  </p:notesMasterIdLst>
  <p:handoutMasterIdLst>
    <p:handoutMasterId r:id="rId63"/>
  </p:handoutMasterIdLst>
  <p:sldIdLst>
    <p:sldId id="415" r:id="rId2"/>
    <p:sldId id="548" r:id="rId3"/>
    <p:sldId id="488" r:id="rId4"/>
    <p:sldId id="489" r:id="rId5"/>
    <p:sldId id="490" r:id="rId6"/>
    <p:sldId id="491" r:id="rId7"/>
    <p:sldId id="492" r:id="rId8"/>
    <p:sldId id="493" r:id="rId9"/>
    <p:sldId id="494" r:id="rId10"/>
    <p:sldId id="495" r:id="rId11"/>
    <p:sldId id="497" r:id="rId12"/>
    <p:sldId id="549" r:id="rId13"/>
    <p:sldId id="498" r:id="rId14"/>
    <p:sldId id="499" r:id="rId15"/>
    <p:sldId id="501" r:id="rId16"/>
    <p:sldId id="502" r:id="rId17"/>
    <p:sldId id="503" r:id="rId18"/>
    <p:sldId id="504" r:id="rId19"/>
    <p:sldId id="505" r:id="rId20"/>
    <p:sldId id="506" r:id="rId21"/>
    <p:sldId id="508" r:id="rId22"/>
    <p:sldId id="507" r:id="rId23"/>
    <p:sldId id="509" r:id="rId24"/>
    <p:sldId id="510" r:id="rId25"/>
    <p:sldId id="512" r:id="rId26"/>
    <p:sldId id="511" r:id="rId27"/>
    <p:sldId id="513" r:id="rId28"/>
    <p:sldId id="514" r:id="rId29"/>
    <p:sldId id="516" r:id="rId30"/>
    <p:sldId id="515" r:id="rId31"/>
    <p:sldId id="517" r:id="rId32"/>
    <p:sldId id="518" r:id="rId33"/>
    <p:sldId id="519" r:id="rId34"/>
    <p:sldId id="520" r:id="rId35"/>
    <p:sldId id="521" r:id="rId36"/>
    <p:sldId id="522" r:id="rId37"/>
    <p:sldId id="523" r:id="rId38"/>
    <p:sldId id="525" r:id="rId39"/>
    <p:sldId id="526" r:id="rId40"/>
    <p:sldId id="527" r:id="rId41"/>
    <p:sldId id="528" r:id="rId42"/>
    <p:sldId id="529" r:id="rId43"/>
    <p:sldId id="530" r:id="rId44"/>
    <p:sldId id="531" r:id="rId45"/>
    <p:sldId id="535" r:id="rId46"/>
    <p:sldId id="533" r:id="rId47"/>
    <p:sldId id="534" r:id="rId48"/>
    <p:sldId id="536" r:id="rId49"/>
    <p:sldId id="537" r:id="rId50"/>
    <p:sldId id="538" r:id="rId51"/>
    <p:sldId id="539" r:id="rId52"/>
    <p:sldId id="540" r:id="rId53"/>
    <p:sldId id="541" r:id="rId54"/>
    <p:sldId id="542" r:id="rId55"/>
    <p:sldId id="543" r:id="rId56"/>
    <p:sldId id="550" r:id="rId57"/>
    <p:sldId id="544" r:id="rId58"/>
    <p:sldId id="545" r:id="rId59"/>
    <p:sldId id="546" r:id="rId60"/>
    <p:sldId id="547" r:id="rId61"/>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521415D9-36F7-43E2-AB2F-B90AF26B5E84}">
      <p14:sectionLst xmlns:p14="http://schemas.microsoft.com/office/powerpoint/2010/main">
        <p14:section name="Default Section" id="{49DF9A5C-985C-634A-8437-E3F7D5BA7C0D}">
          <p14:sldIdLst>
            <p14:sldId id="415"/>
            <p14:sldId id="548"/>
            <p14:sldId id="488"/>
            <p14:sldId id="489"/>
            <p14:sldId id="490"/>
            <p14:sldId id="491"/>
            <p14:sldId id="492"/>
            <p14:sldId id="493"/>
            <p14:sldId id="494"/>
            <p14:sldId id="495"/>
            <p14:sldId id="497"/>
            <p14:sldId id="549"/>
            <p14:sldId id="498"/>
            <p14:sldId id="499"/>
            <p14:sldId id="501"/>
            <p14:sldId id="502"/>
            <p14:sldId id="503"/>
            <p14:sldId id="504"/>
            <p14:sldId id="505"/>
            <p14:sldId id="506"/>
            <p14:sldId id="508"/>
            <p14:sldId id="507"/>
            <p14:sldId id="509"/>
            <p14:sldId id="510"/>
            <p14:sldId id="512"/>
            <p14:sldId id="511"/>
            <p14:sldId id="513"/>
            <p14:sldId id="514"/>
            <p14:sldId id="516"/>
            <p14:sldId id="515"/>
            <p14:sldId id="517"/>
            <p14:sldId id="518"/>
            <p14:sldId id="519"/>
            <p14:sldId id="520"/>
            <p14:sldId id="521"/>
            <p14:sldId id="522"/>
            <p14:sldId id="523"/>
            <p14:sldId id="525"/>
            <p14:sldId id="526"/>
            <p14:sldId id="527"/>
            <p14:sldId id="528"/>
            <p14:sldId id="529"/>
            <p14:sldId id="530"/>
            <p14:sldId id="531"/>
            <p14:sldId id="535"/>
            <p14:sldId id="533"/>
            <p14:sldId id="534"/>
            <p14:sldId id="536"/>
            <p14:sldId id="537"/>
            <p14:sldId id="538"/>
            <p14:sldId id="539"/>
            <p14:sldId id="540"/>
            <p14:sldId id="541"/>
            <p14:sldId id="542"/>
            <p14:sldId id="543"/>
            <p14:sldId id="550"/>
            <p14:sldId id="544"/>
            <p14:sldId id="545"/>
            <p14:sldId id="546"/>
            <p14:sldId id="5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F8F8"/>
    <a:srgbClr val="EAEAEA"/>
    <a:srgbClr val="5F5F5F"/>
    <a:srgbClr val="003366"/>
    <a:srgbClr val="B2B2B2"/>
    <a:srgbClr val="A80000"/>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0" autoAdjust="0"/>
    <p:restoredTop sz="86395" autoAdjust="0"/>
  </p:normalViewPr>
  <p:slideViewPr>
    <p:cSldViewPr>
      <p:cViewPr varScale="1">
        <p:scale>
          <a:sx n="92" d="100"/>
          <a:sy n="92" d="100"/>
        </p:scale>
        <p:origin x="19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snapToGrid="0" snapToObjects="1">
      <p:cViewPr varScale="1">
        <p:scale>
          <a:sx n="71" d="100"/>
          <a:sy n="71" d="100"/>
        </p:scale>
        <p:origin x="2560" y="192"/>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Procedural_code"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en.wikipedia.org/wiki/Database" TargetMode="External"/><Relationship Id="rId5" Type="http://schemas.openxmlformats.org/officeDocument/2006/relationships/hyperlink" Target="http://en.wikipedia.org/wiki/View_(database)" TargetMode="External"/><Relationship Id="rId4" Type="http://schemas.openxmlformats.org/officeDocument/2006/relationships/hyperlink" Target="http://en.wikipedia.org/wiki/Table_(database)"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en.wikipedia.org/wiki/Mandatory_access_control"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tionary.org/wiki/discretionary"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en.wikipedia.org/wiki/Discretionary_access_control" TargetMode="External"/><Relationship Id="rId5" Type="http://schemas.openxmlformats.org/officeDocument/2006/relationships/hyperlink" Target="http://en.wikipedia.org/wiki/Trusted_Computer_System_Evaluation_Criteria" TargetMode="External"/><Relationship Id="rId4" Type="http://schemas.openxmlformats.org/officeDocument/2006/relationships/hyperlink" Target="http://en.wikipedia.org/wiki/Access_control" TargetMode="External"/><Relationship Id="rId9" Type="http://schemas.openxmlformats.org/officeDocument/2006/relationships/hyperlink" Target="http://en.wikipedia.org/wiki/Database_management_syste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a:t>
            </a:fld>
            <a:endParaRPr lang="en-US"/>
          </a:p>
        </p:txBody>
      </p:sp>
    </p:spTree>
    <p:extLst>
      <p:ext uri="{BB962C8B-B14F-4D97-AF65-F5344CB8AC3E}">
        <p14:creationId xmlns:p14="http://schemas.microsoft.com/office/powerpoint/2010/main" val="115542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10</a:t>
            </a:fld>
            <a:endParaRPr lang="en-US"/>
          </a:p>
        </p:txBody>
      </p:sp>
    </p:spTree>
    <p:extLst>
      <p:ext uri="{BB962C8B-B14F-4D97-AF65-F5344CB8AC3E}">
        <p14:creationId xmlns:p14="http://schemas.microsoft.com/office/powerpoint/2010/main" val="384104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latin typeface="Calibri" charset="0"/>
              </a:rPr>
              <a:t>The topics of recovery and concurrency are large and in practice very complex. We confine treatment here to the logical or conceptual level. Our material closely follows that in C.J. Date </a:t>
            </a:r>
            <a:r>
              <a:rPr lang="en-GB" i="1" dirty="0">
                <a:latin typeface="Calibri" charset="0"/>
              </a:rPr>
              <a:t>Introduction to Database Systems</a:t>
            </a:r>
            <a:r>
              <a:rPr lang="en-GB" dirty="0">
                <a:latin typeface="Calibri" charset="0"/>
              </a:rPr>
              <a:t> (8</a:t>
            </a:r>
            <a:r>
              <a:rPr lang="en-GB" baseline="30000" dirty="0">
                <a:latin typeface="Calibri" charset="0"/>
              </a:rPr>
              <a:t>th</a:t>
            </a:r>
            <a:r>
              <a:rPr lang="en-GB" dirty="0">
                <a:latin typeface="Calibri" charset="0"/>
              </a:rPr>
              <a:t> ed.) Ch.16. There are similar treatments in </a:t>
            </a:r>
            <a:r>
              <a:rPr lang="en-GB" dirty="0" err="1">
                <a:latin typeface="Calibri" charset="0"/>
              </a:rPr>
              <a:t>Silberschatz</a:t>
            </a:r>
            <a:r>
              <a:rPr lang="en-GB" dirty="0">
                <a:latin typeface="Calibri" charset="0"/>
              </a:rPr>
              <a:t> et al., and Connolly &amp; </a:t>
            </a:r>
            <a:r>
              <a:rPr lang="en-GB" dirty="0" err="1">
                <a:latin typeface="Calibri" charset="0"/>
              </a:rPr>
              <a:t>Begg</a:t>
            </a:r>
            <a:r>
              <a:rPr lang="en-GB" dirty="0">
                <a:latin typeface="Calibri" charset="0"/>
              </a:rPr>
              <a:t>. The book by Date has an excellent annotated bibliography for each chapter.</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11</a:t>
            </a:fld>
            <a:endParaRPr lang="en-US"/>
          </a:p>
        </p:txBody>
      </p:sp>
    </p:spTree>
    <p:extLst>
      <p:ext uri="{BB962C8B-B14F-4D97-AF65-F5344CB8AC3E}">
        <p14:creationId xmlns:p14="http://schemas.microsoft.com/office/powerpoint/2010/main" val="282703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12</a:t>
            </a:fld>
            <a:endParaRPr lang="en-US"/>
          </a:p>
        </p:txBody>
      </p:sp>
    </p:spTree>
    <p:extLst>
      <p:ext uri="{BB962C8B-B14F-4D97-AF65-F5344CB8AC3E}">
        <p14:creationId xmlns:p14="http://schemas.microsoft.com/office/powerpoint/2010/main" val="403056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13</a:t>
            </a:fld>
            <a:endParaRPr lang="en-US"/>
          </a:p>
        </p:txBody>
      </p:sp>
    </p:spTree>
    <p:extLst>
      <p:ext uri="{BB962C8B-B14F-4D97-AF65-F5344CB8AC3E}">
        <p14:creationId xmlns:p14="http://schemas.microsoft.com/office/powerpoint/2010/main" val="256571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14</a:t>
            </a:fld>
            <a:endParaRPr lang="en-US"/>
          </a:p>
        </p:txBody>
      </p:sp>
    </p:spTree>
    <p:extLst>
      <p:ext uri="{BB962C8B-B14F-4D97-AF65-F5344CB8AC3E}">
        <p14:creationId xmlns:p14="http://schemas.microsoft.com/office/powerpoint/2010/main" val="1329155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15</a:t>
            </a:fld>
            <a:endParaRPr lang="en-US"/>
          </a:p>
        </p:txBody>
      </p:sp>
    </p:spTree>
    <p:extLst>
      <p:ext uri="{BB962C8B-B14F-4D97-AF65-F5344CB8AC3E}">
        <p14:creationId xmlns:p14="http://schemas.microsoft.com/office/powerpoint/2010/main" val="131884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16</a:t>
            </a:fld>
            <a:endParaRPr lang="en-US"/>
          </a:p>
        </p:txBody>
      </p:sp>
    </p:spTree>
    <p:extLst>
      <p:ext uri="{BB962C8B-B14F-4D97-AF65-F5344CB8AC3E}">
        <p14:creationId xmlns:p14="http://schemas.microsoft.com/office/powerpoint/2010/main" val="2285915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17</a:t>
            </a:fld>
            <a:endParaRPr lang="en-US"/>
          </a:p>
        </p:txBody>
      </p:sp>
    </p:spTree>
    <p:extLst>
      <p:ext uri="{BB962C8B-B14F-4D97-AF65-F5344CB8AC3E}">
        <p14:creationId xmlns:p14="http://schemas.microsoft.com/office/powerpoint/2010/main" val="89408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18</a:t>
            </a:fld>
            <a:endParaRPr lang="en-US"/>
          </a:p>
        </p:txBody>
      </p:sp>
    </p:spTree>
    <p:extLst>
      <p:ext uri="{BB962C8B-B14F-4D97-AF65-F5344CB8AC3E}">
        <p14:creationId xmlns:p14="http://schemas.microsoft.com/office/powerpoint/2010/main" val="3630479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19</a:t>
            </a:fld>
            <a:endParaRPr lang="en-US"/>
          </a:p>
        </p:txBody>
      </p:sp>
    </p:spTree>
    <p:extLst>
      <p:ext uri="{BB962C8B-B14F-4D97-AF65-F5344CB8AC3E}">
        <p14:creationId xmlns:p14="http://schemas.microsoft.com/office/powerpoint/2010/main" val="341933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2</a:t>
            </a:fld>
            <a:endParaRPr lang="en-US"/>
          </a:p>
        </p:txBody>
      </p:sp>
    </p:spTree>
    <p:extLst>
      <p:ext uri="{BB962C8B-B14F-4D97-AF65-F5344CB8AC3E}">
        <p14:creationId xmlns:p14="http://schemas.microsoft.com/office/powerpoint/2010/main" val="247556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5" y="4391676"/>
            <a:ext cx="5053013" cy="5245368"/>
          </a:xfrm>
        </p:spPr>
        <p:txBody>
          <a:bodyPr/>
          <a:lstStyle/>
          <a:p>
            <a:pPr>
              <a:lnSpc>
                <a:spcPct val="90000"/>
              </a:lnSpc>
            </a:pPr>
            <a:r>
              <a:rPr lang="en-GB" dirty="0">
                <a:latin typeface="Calibri" charset="0"/>
              </a:rPr>
              <a:t>Referential integrity is defined by FOREIGN KEY or REFERENCES qualifiers in table definition. Referential action </a:t>
            </a:r>
            <a:r>
              <a:rPr lang="en-GB" b="1" dirty="0">
                <a:latin typeface="Calibri" charset="0"/>
              </a:rPr>
              <a:t>must</a:t>
            </a:r>
            <a:r>
              <a:rPr lang="en-GB" dirty="0">
                <a:latin typeface="Calibri" charset="0"/>
              </a:rPr>
              <a:t> allow cascading of updates (not just deletes, or NULL value and DEFAULT actions) from </a:t>
            </a:r>
            <a:r>
              <a:rPr lang="en-GB" b="1" dirty="0">
                <a:latin typeface="Calibri" charset="0"/>
              </a:rPr>
              <a:t>parent</a:t>
            </a:r>
            <a:r>
              <a:rPr lang="en-GB" dirty="0">
                <a:latin typeface="Calibri" charset="0"/>
              </a:rPr>
              <a:t> to </a:t>
            </a:r>
            <a:r>
              <a:rPr lang="en-GB" b="1" dirty="0">
                <a:latin typeface="Calibri" charset="0"/>
              </a:rPr>
              <a:t>child</a:t>
            </a:r>
            <a:r>
              <a:rPr lang="en-GB" dirty="0">
                <a:latin typeface="Calibri" charset="0"/>
              </a:rPr>
              <a:t> table. E.g.:</a:t>
            </a:r>
          </a:p>
          <a:p>
            <a:pPr>
              <a:lnSpc>
                <a:spcPct val="90000"/>
              </a:lnSpc>
            </a:pPr>
            <a:r>
              <a:rPr lang="en-GB" dirty="0">
                <a:latin typeface="Courier New" charset="0"/>
                <a:cs typeface="Courier New" charset="0"/>
              </a:rPr>
              <a:t>CREATE TABLE </a:t>
            </a:r>
            <a:r>
              <a:rPr lang="en-GB" dirty="0" err="1">
                <a:latin typeface="Courier New" charset="0"/>
                <a:cs typeface="Courier New" charset="0"/>
              </a:rPr>
              <a:t>emps</a:t>
            </a:r>
            <a:r>
              <a:rPr lang="en-GB" dirty="0">
                <a:latin typeface="Courier New" charset="0"/>
                <a:cs typeface="Courier New" charset="0"/>
              </a:rPr>
              <a:t>(</a:t>
            </a:r>
          </a:p>
          <a:p>
            <a:pPr>
              <a:lnSpc>
                <a:spcPct val="90000"/>
              </a:lnSpc>
            </a:pPr>
            <a:r>
              <a:rPr lang="en-GB" dirty="0">
                <a:latin typeface="Courier New" charset="0"/>
                <a:cs typeface="Courier New" charset="0"/>
              </a:rPr>
              <a:t>  </a:t>
            </a:r>
            <a:r>
              <a:rPr lang="en-GB" dirty="0" err="1">
                <a:latin typeface="Courier New" charset="0"/>
                <a:cs typeface="Courier New" charset="0"/>
              </a:rPr>
              <a:t>emp</a:t>
            </a:r>
            <a:r>
              <a:rPr lang="en-GB" dirty="0">
                <a:latin typeface="Courier New" charset="0"/>
                <a:cs typeface="Courier New" charset="0"/>
              </a:rPr>
              <a:t># number(2),</a:t>
            </a:r>
          </a:p>
          <a:p>
            <a:pPr>
              <a:lnSpc>
                <a:spcPct val="90000"/>
              </a:lnSpc>
            </a:pPr>
            <a:r>
              <a:rPr lang="en-GB" dirty="0">
                <a:latin typeface="Courier New" charset="0"/>
                <a:cs typeface="Courier New" charset="0"/>
              </a:rPr>
              <a:t>  name char(30),</a:t>
            </a:r>
          </a:p>
          <a:p>
            <a:pPr>
              <a:lnSpc>
                <a:spcPct val="90000"/>
              </a:lnSpc>
            </a:pPr>
            <a:r>
              <a:rPr lang="en-GB" dirty="0">
                <a:latin typeface="Courier New" charset="0"/>
                <a:cs typeface="Courier New" charset="0"/>
              </a:rPr>
              <a:t>  </a:t>
            </a:r>
            <a:r>
              <a:rPr lang="en-GB" dirty="0" err="1">
                <a:latin typeface="Courier New" charset="0"/>
                <a:cs typeface="Courier New" charset="0"/>
              </a:rPr>
              <a:t>dept</a:t>
            </a:r>
            <a:r>
              <a:rPr lang="en-GB" dirty="0">
                <a:latin typeface="Courier New" charset="0"/>
                <a:cs typeface="Courier New" charset="0"/>
              </a:rPr>
              <a:t># number(2) REFERENCES </a:t>
            </a:r>
            <a:r>
              <a:rPr lang="en-GB" dirty="0" err="1">
                <a:latin typeface="Courier New" charset="0"/>
                <a:cs typeface="Courier New" charset="0"/>
              </a:rPr>
              <a:t>dept</a:t>
            </a:r>
            <a:r>
              <a:rPr lang="en-GB" dirty="0">
                <a:latin typeface="Courier New" charset="0"/>
                <a:cs typeface="Courier New" charset="0"/>
              </a:rPr>
              <a:t> </a:t>
            </a:r>
          </a:p>
          <a:p>
            <a:pPr>
              <a:lnSpc>
                <a:spcPct val="90000"/>
              </a:lnSpc>
            </a:pPr>
            <a:r>
              <a:rPr lang="en-GB" dirty="0">
                <a:latin typeface="Courier New" charset="0"/>
                <a:cs typeface="Courier New" charset="0"/>
              </a:rPr>
              <a:t>             ON UPDATE CASCADE);</a:t>
            </a:r>
            <a:endParaRPr lang="en-GB" dirty="0">
              <a:latin typeface="Calibri" charset="0"/>
            </a:endParaRPr>
          </a:p>
          <a:p>
            <a:pPr>
              <a:lnSpc>
                <a:spcPct val="90000"/>
              </a:lnSpc>
            </a:pPr>
            <a:r>
              <a:rPr lang="en-GB" dirty="0">
                <a:latin typeface="Calibri" charset="0"/>
              </a:rPr>
              <a:t>Triggers are procedural elements and not a substitute for referential action. Triggers should only be used if the referential action is complicated – e.g., if a non-relational update of an attribute is necessary on access to tables outside definition.</a:t>
            </a:r>
          </a:p>
          <a:p>
            <a:pPr>
              <a:lnSpc>
                <a:spcPct val="90000"/>
              </a:lnSpc>
            </a:pPr>
            <a:r>
              <a:rPr lang="en-GB" dirty="0">
                <a:latin typeface="Calibri" charset="0"/>
              </a:rPr>
              <a:t>A </a:t>
            </a:r>
            <a:r>
              <a:rPr lang="en-GB" b="1" dirty="0">
                <a:latin typeface="Calibri" charset="0"/>
              </a:rPr>
              <a:t>database trigger</a:t>
            </a:r>
            <a:r>
              <a:rPr lang="en-GB" dirty="0">
                <a:latin typeface="Calibri" charset="0"/>
              </a:rPr>
              <a:t> is </a:t>
            </a:r>
            <a:r>
              <a:rPr lang="en-GB" dirty="0">
                <a:latin typeface="Calibri" charset="0"/>
                <a:hlinkClick r:id="rId3" tooltip="Procedural code"/>
              </a:rPr>
              <a:t>procedural code</a:t>
            </a:r>
            <a:r>
              <a:rPr lang="en-GB" dirty="0">
                <a:latin typeface="Calibri" charset="0"/>
              </a:rPr>
              <a:t> that is automatically executed in response to certain events on a particular </a:t>
            </a:r>
            <a:r>
              <a:rPr lang="en-GB" dirty="0">
                <a:latin typeface="Calibri" charset="0"/>
                <a:hlinkClick r:id="rId4" tooltip="Table (database)"/>
              </a:rPr>
              <a:t>table</a:t>
            </a:r>
            <a:r>
              <a:rPr lang="en-GB" dirty="0">
                <a:latin typeface="Calibri" charset="0"/>
              </a:rPr>
              <a:t> or </a:t>
            </a:r>
            <a:r>
              <a:rPr lang="en-GB" dirty="0">
                <a:latin typeface="Calibri" charset="0"/>
                <a:hlinkClick r:id="rId5" tooltip="View (database)"/>
              </a:rPr>
              <a:t>view</a:t>
            </a:r>
            <a:r>
              <a:rPr lang="en-GB" dirty="0">
                <a:latin typeface="Calibri" charset="0"/>
              </a:rPr>
              <a:t> in a </a:t>
            </a:r>
            <a:r>
              <a:rPr lang="en-GB" dirty="0">
                <a:latin typeface="Calibri" charset="0"/>
                <a:hlinkClick r:id="rId6" tooltip="Database"/>
              </a:rPr>
              <a:t>database</a:t>
            </a:r>
            <a:r>
              <a:rPr lang="en-GB" dirty="0">
                <a:latin typeface="Calibri" charset="0"/>
              </a:rPr>
              <a:t>. The trigger is mostly used for keeping the integrity of the information on the database. For example, when a new record (representing a new worker) is added to the employees table, new records should be created also in the tables of the taxes, vacations, </a:t>
            </a:r>
            <a:r>
              <a:rPr lang="en-GB">
                <a:latin typeface="Calibri" charset="0"/>
              </a:rPr>
              <a:t>and salaries.</a:t>
            </a:r>
            <a:r>
              <a:rPr lang="en-US"/>
              <a:t>Whenever </a:t>
            </a:r>
            <a:r>
              <a:rPr lang="en-US" dirty="0"/>
              <a:t>rows in the master (referenced) table are deleted (resp. updated), the respective rows of the child (referencing) table with a matching foreign key column will get deleted (resp. updated) as well. This is called a cascade delete (resp. update[2]).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Example Tables: Customer(</a:t>
            </a:r>
            <a:r>
              <a:rPr lang="en-US" dirty="0" err="1"/>
              <a:t>customer_id</a:t>
            </a:r>
            <a:r>
              <a:rPr lang="en-US" dirty="0"/>
              <a:t>, </a:t>
            </a:r>
            <a:r>
              <a:rPr lang="en-US" dirty="0" err="1"/>
              <a:t>cname</a:t>
            </a:r>
            <a:r>
              <a:rPr lang="en-US" dirty="0"/>
              <a:t>, </a:t>
            </a:r>
            <a:r>
              <a:rPr lang="en-US" dirty="0" err="1"/>
              <a:t>caddress</a:t>
            </a:r>
            <a:r>
              <a:rPr lang="en-US" dirty="0"/>
              <a:t>) and Order(</a:t>
            </a:r>
            <a:r>
              <a:rPr lang="en-US" dirty="0" err="1"/>
              <a:t>customer_id</a:t>
            </a:r>
            <a:r>
              <a:rPr lang="en-US" dirty="0"/>
              <a:t>, products, payment)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Customer is the master table and Order is the child table, where '</a:t>
            </a:r>
            <a:r>
              <a:rPr lang="en-US" dirty="0" err="1"/>
              <a:t>customer_id</a:t>
            </a:r>
            <a:r>
              <a:rPr lang="en-US" dirty="0"/>
              <a:t>' is the foreign key in Order and represents the customer who placed the order. When a row of Customer is deleted, any Order row matching the deleted Customer's </a:t>
            </a:r>
            <a:r>
              <a:rPr lang="en-US" dirty="0" err="1"/>
              <a:t>customer_id</a:t>
            </a:r>
            <a:r>
              <a:rPr lang="en-US" dirty="0"/>
              <a:t> will also be deleted.</a:t>
            </a:r>
          </a:p>
        </p:txBody>
      </p:sp>
      <p:sp>
        <p:nvSpPr>
          <p:cNvPr id="4" name="Slide Number Placeholder 3"/>
          <p:cNvSpPr>
            <a:spLocks noGrp="1"/>
          </p:cNvSpPr>
          <p:nvPr>
            <p:ph type="sldNum" sz="quarter" idx="10"/>
          </p:nvPr>
        </p:nvSpPr>
        <p:spPr/>
        <p:txBody>
          <a:bodyPr/>
          <a:lstStyle/>
          <a:p>
            <a:fld id="{17D15620-AC43-9845-8CA2-C88CF00DA762}" type="slidenum">
              <a:rPr lang="en-US" smtClean="0"/>
              <a:pPr/>
              <a:t>20</a:t>
            </a:fld>
            <a:endParaRPr lang="en-US"/>
          </a:p>
        </p:txBody>
      </p:sp>
    </p:spTree>
    <p:extLst>
      <p:ext uri="{BB962C8B-B14F-4D97-AF65-F5344CB8AC3E}">
        <p14:creationId xmlns:p14="http://schemas.microsoft.com/office/powerpoint/2010/main" val="4199462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dirty="0">
                <a:latin typeface="Calibri" charset="0"/>
              </a:rPr>
              <a:t>In </a:t>
            </a:r>
            <a:r>
              <a:rPr lang="en-GB" dirty="0">
                <a:latin typeface="Calibri" charset="0"/>
                <a:hlinkClick r:id="rId3" tooltip="Computer security"/>
              </a:rPr>
              <a:t>computer security</a:t>
            </a:r>
            <a:r>
              <a:rPr lang="en-GB" dirty="0">
                <a:latin typeface="Calibri" charset="0"/>
              </a:rPr>
              <a:t>, </a:t>
            </a:r>
            <a:r>
              <a:rPr lang="en-GB" b="1" dirty="0">
                <a:latin typeface="Calibri" charset="0"/>
              </a:rPr>
              <a:t>discretionary access control</a:t>
            </a:r>
            <a:r>
              <a:rPr lang="en-GB" dirty="0">
                <a:latin typeface="Calibri" charset="0"/>
              </a:rPr>
              <a:t> (</a:t>
            </a:r>
            <a:r>
              <a:rPr lang="en-GB" b="1" dirty="0">
                <a:latin typeface="Calibri" charset="0"/>
              </a:rPr>
              <a:t>DAC</a:t>
            </a:r>
            <a:r>
              <a:rPr lang="en-GB" dirty="0">
                <a:latin typeface="Calibri" charset="0"/>
              </a:rPr>
              <a:t>) is a kind of </a:t>
            </a:r>
            <a:r>
              <a:rPr lang="en-GB" dirty="0">
                <a:latin typeface="Calibri" charset="0"/>
                <a:hlinkClick r:id="rId4" tooltip="Access control"/>
              </a:rPr>
              <a:t>access control</a:t>
            </a:r>
            <a:r>
              <a:rPr lang="en-GB" dirty="0">
                <a:latin typeface="Calibri" charset="0"/>
              </a:rPr>
              <a:t> defined by the </a:t>
            </a:r>
            <a:r>
              <a:rPr lang="en-GB" dirty="0">
                <a:latin typeface="Calibri" charset="0"/>
                <a:hlinkClick r:id="rId5" tooltip="Trusted Computer System Evaluation Criteria"/>
              </a:rPr>
              <a:t>Trusted Computer System Evaluation Criteria</a:t>
            </a:r>
            <a:r>
              <a:rPr lang="en-GB" baseline="30000" dirty="0">
                <a:latin typeface="Calibri" charset="0"/>
                <a:hlinkClick r:id="rId6"/>
              </a:rPr>
              <a:t>[1]</a:t>
            </a:r>
            <a:r>
              <a:rPr lang="en-GB" dirty="0">
                <a:latin typeface="Calibri" charset="0"/>
              </a:rPr>
              <a:t> "as a means of restricting access to objects based on the identity of subjects and/or groups to which they belong. The controls are </a:t>
            </a:r>
            <a:r>
              <a:rPr lang="en-GB" dirty="0">
                <a:latin typeface="Calibri" charset="0"/>
                <a:hlinkClick r:id="rId7" tooltip="wikt:discretionary"/>
              </a:rPr>
              <a:t>discretionary</a:t>
            </a:r>
            <a:r>
              <a:rPr lang="en-GB" dirty="0">
                <a:latin typeface="Calibri" charset="0"/>
              </a:rPr>
              <a:t> in the sense that a subject with a certain access permission is capable of passing that permission (perhaps indirectly) on to any other subject (unless restrained by </a:t>
            </a:r>
            <a:r>
              <a:rPr lang="en-GB" dirty="0">
                <a:latin typeface="Calibri" charset="0"/>
                <a:hlinkClick r:id="rId8" tooltip="Mandatory access control"/>
              </a:rPr>
              <a:t>mandatory access control</a:t>
            </a:r>
            <a:r>
              <a:rPr lang="en-GB" dirty="0">
                <a:latin typeface="Calibri" charset="0"/>
              </a:rPr>
              <a:t>)".</a:t>
            </a:r>
          </a:p>
          <a:p>
            <a:pPr>
              <a:lnSpc>
                <a:spcPct val="90000"/>
              </a:lnSpc>
            </a:pPr>
            <a:r>
              <a:rPr lang="en-GB" dirty="0">
                <a:latin typeface="Calibri" charset="0"/>
              </a:rPr>
              <a:t>Discretionary access control is commonly defined in opposition to </a:t>
            </a:r>
            <a:r>
              <a:rPr lang="en-GB" dirty="0">
                <a:latin typeface="Calibri" charset="0"/>
                <a:hlinkClick r:id="rId8" tooltip="Mandatory access control"/>
              </a:rPr>
              <a:t>mandatory access control</a:t>
            </a:r>
            <a:r>
              <a:rPr lang="en-GB" dirty="0">
                <a:latin typeface="Calibri" charset="0"/>
              </a:rPr>
              <a:t> (sometimes termed </a:t>
            </a:r>
            <a:r>
              <a:rPr lang="en-GB" i="1" dirty="0">
                <a:latin typeface="Calibri" charset="0"/>
              </a:rPr>
              <a:t>non-discretionary access control</a:t>
            </a:r>
            <a:r>
              <a:rPr lang="en-GB" dirty="0">
                <a:latin typeface="Calibri" charset="0"/>
              </a:rPr>
              <a:t>). Occasionally a system as a whole is said to have "discretionary" or "purely discretionary" access control as a way of saying that the system lacks mandatory access control. On the other hand, systems can be said to implement both MAC and DAC simultaneously, where DAC refers to one category of access controls that subjects can transfer among each other, and MAC refers to a second category of access controls that imposes constraints upon the first.</a:t>
            </a:r>
          </a:p>
          <a:p>
            <a:pPr>
              <a:lnSpc>
                <a:spcPct val="90000"/>
              </a:lnSpc>
            </a:pPr>
            <a:endParaRPr lang="en-GB" dirty="0">
              <a:latin typeface="Calibri" charset="0"/>
            </a:endParaRPr>
          </a:p>
          <a:p>
            <a:pPr>
              <a:lnSpc>
                <a:spcPct val="90000"/>
              </a:lnSpc>
            </a:pPr>
            <a:r>
              <a:rPr lang="en-GB" dirty="0">
                <a:latin typeface="Calibri" charset="0"/>
              </a:rPr>
              <a:t>A </a:t>
            </a:r>
            <a:r>
              <a:rPr lang="en-GB" dirty="0">
                <a:latin typeface="Calibri" charset="0"/>
                <a:hlinkClick r:id="rId9" tooltip="Database management system"/>
              </a:rPr>
              <a:t>database management system</a:t>
            </a:r>
            <a:r>
              <a:rPr lang="en-GB" dirty="0">
                <a:latin typeface="Calibri" charset="0"/>
              </a:rPr>
              <a:t>, in its access control mechanism, can also apply mandatory access control. In this case, the objects are tables, views, procedures, etc.</a:t>
            </a:r>
          </a:p>
          <a:p>
            <a:pPr>
              <a:lnSpc>
                <a:spcPct val="90000"/>
              </a:lnSpc>
            </a:pPr>
            <a:r>
              <a:rPr lang="en-GB" dirty="0">
                <a:latin typeface="Calibri" charset="0"/>
              </a:rPr>
              <a:t>With mandatory access control, this security policy is centrally controlled by a security policy administrator; users do not have the ability to override the policy and, for example, grant access to files that would otherwise be restricted. By contrast, </a:t>
            </a:r>
            <a:r>
              <a:rPr lang="en-GB" dirty="0">
                <a:latin typeface="Calibri" charset="0"/>
                <a:hlinkClick r:id="rId6" tooltip="Discretionary access control"/>
              </a:rPr>
              <a:t>discretionary access control</a:t>
            </a:r>
            <a:r>
              <a:rPr lang="en-GB" dirty="0">
                <a:latin typeface="Calibri" charset="0"/>
              </a:rPr>
              <a:t> (DAC), which also governs the ability of subjects to access objects, allows users the ability to make policy decisions and/or assign security attributes. </a:t>
            </a:r>
          </a:p>
          <a:p>
            <a:pPr>
              <a:lnSpc>
                <a:spcPct val="90000"/>
              </a:lnSpc>
            </a:pP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23</a:t>
            </a:fld>
            <a:endParaRPr lang="en-US"/>
          </a:p>
        </p:txBody>
      </p:sp>
    </p:spTree>
    <p:extLst>
      <p:ext uri="{BB962C8B-B14F-4D97-AF65-F5344CB8AC3E}">
        <p14:creationId xmlns:p14="http://schemas.microsoft.com/office/powerpoint/2010/main" val="290416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In the 1990s and 2000s many additional kinds of privileges arrived in standard SQL, in association with support for user-defined operators and user-defined types, for example. They are all beyond the scope</a:t>
            </a:r>
            <a:r>
              <a:rPr lang="en-US" baseline="0" dirty="0">
                <a:latin typeface="Calibri" charset="0"/>
              </a:rPr>
              <a:t> </a:t>
            </a:r>
            <a:r>
              <a:rPr lang="en-US" dirty="0">
                <a:latin typeface="Calibri" charset="0"/>
              </a:rPr>
              <a:t>and the ones we teach here are as in the SQL of 1979.</a:t>
            </a: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24</a:t>
            </a:fld>
            <a:endParaRPr lang="en-US"/>
          </a:p>
        </p:txBody>
      </p:sp>
    </p:spTree>
    <p:extLst>
      <p:ext uri="{BB962C8B-B14F-4D97-AF65-F5344CB8AC3E}">
        <p14:creationId xmlns:p14="http://schemas.microsoft.com/office/powerpoint/2010/main" val="1567067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25</a:t>
            </a:fld>
            <a:endParaRPr lang="en-US"/>
          </a:p>
        </p:txBody>
      </p:sp>
    </p:spTree>
    <p:extLst>
      <p:ext uri="{BB962C8B-B14F-4D97-AF65-F5344CB8AC3E}">
        <p14:creationId xmlns:p14="http://schemas.microsoft.com/office/powerpoint/2010/main" val="2122924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 2 requires that the classification level is equal.</a:t>
            </a:r>
            <a:r>
              <a:rPr lang="en-US" baseline="0" dirty="0"/>
              <a:t> This would for instance prevent people with “secret” classification from copying secret data to a file of lower classification, i.e. the classification level of a file cannot be changed!</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26</a:t>
            </a:fld>
            <a:endParaRPr lang="en-US"/>
          </a:p>
        </p:txBody>
      </p:sp>
    </p:spTree>
    <p:extLst>
      <p:ext uri="{BB962C8B-B14F-4D97-AF65-F5344CB8AC3E}">
        <p14:creationId xmlns:p14="http://schemas.microsoft.com/office/powerpoint/2010/main" val="165890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a:t>
            </a:r>
            <a:r>
              <a:rPr lang="en-US" baseline="0" dirty="0"/>
              <a:t> on the logical level – we tried to get rid of this through </a:t>
            </a:r>
            <a:r>
              <a:rPr lang="en-US" baseline="0" dirty="0" err="1"/>
              <a:t>normalisation</a:t>
            </a:r>
            <a:r>
              <a:rPr lang="en-US" baseline="0" dirty="0"/>
              <a:t>!</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30</a:t>
            </a:fld>
            <a:endParaRPr lang="en-US"/>
          </a:p>
        </p:txBody>
      </p:sp>
    </p:spTree>
    <p:extLst>
      <p:ext uri="{BB962C8B-B14F-4D97-AF65-F5344CB8AC3E}">
        <p14:creationId xmlns:p14="http://schemas.microsoft.com/office/powerpoint/2010/main" val="2998490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latin typeface="Calibri" charset="0"/>
              </a:rPr>
              <a:t>A transaction is a series of database commands with a clear semantics (e.g. transfer of funds from one account to another). It is a logical unit of work. Thus if any command fails within the transaction the whole series of commands is undone. This is called </a:t>
            </a:r>
            <a:r>
              <a:rPr lang="en-GB" b="1" dirty="0">
                <a:latin typeface="Calibri" charset="0"/>
              </a:rPr>
              <a:t>Rollback</a:t>
            </a:r>
            <a:r>
              <a:rPr lang="en-GB" dirty="0">
                <a:latin typeface="Calibri" charset="0"/>
              </a:rPr>
              <a:t>. If nothing fails the transaction concludes with </a:t>
            </a:r>
            <a:r>
              <a:rPr lang="en-GB" b="1" dirty="0">
                <a:latin typeface="Calibri" charset="0"/>
              </a:rPr>
              <a:t>Commit</a:t>
            </a:r>
            <a:r>
              <a:rPr lang="en-GB" dirty="0">
                <a:latin typeface="Calibri" charset="0"/>
              </a:rPr>
              <a:t>. Any DBMS, and notations like SQL, support these.</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32</a:t>
            </a:fld>
            <a:endParaRPr lang="en-US"/>
          </a:p>
        </p:txBody>
      </p:sp>
    </p:spTree>
    <p:extLst>
      <p:ext uri="{BB962C8B-B14F-4D97-AF65-F5344CB8AC3E}">
        <p14:creationId xmlns:p14="http://schemas.microsoft.com/office/powerpoint/2010/main" val="339022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to UNDO an update: System maintains a log or journal of each update</a:t>
            </a:r>
          </a:p>
          <a:p>
            <a:endParaRPr lang="en-US" baseline="0" dirty="0"/>
          </a:p>
          <a:p>
            <a:r>
              <a:rPr lang="en-US" baseline="0" dirty="0"/>
              <a:t>No nested transactions!</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33</a:t>
            </a:fld>
            <a:endParaRPr lang="en-US"/>
          </a:p>
        </p:txBody>
      </p:sp>
    </p:spTree>
    <p:extLst>
      <p:ext uri="{BB962C8B-B14F-4D97-AF65-F5344CB8AC3E}">
        <p14:creationId xmlns:p14="http://schemas.microsoft.com/office/powerpoint/2010/main" val="1130925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latin typeface="Calibri" charset="0"/>
              </a:rPr>
              <a:t>A</a:t>
            </a:r>
            <a:r>
              <a:rPr lang="en-GB" dirty="0">
                <a:solidFill>
                  <a:srgbClr val="FF0000"/>
                </a:solidFill>
                <a:latin typeface="Calibri" charset="0"/>
              </a:rPr>
              <a:t>tomicity</a:t>
            </a:r>
            <a:r>
              <a:rPr lang="en-GB" dirty="0">
                <a:latin typeface="Calibri" charset="0"/>
              </a:rPr>
              <a:t>:   all or nothing (Either the whole transaction succeeds, or no part of it. Any error – leads to Rollback, as if nothing happened)</a:t>
            </a:r>
          </a:p>
          <a:p>
            <a:r>
              <a:rPr lang="en-GB" b="1" dirty="0">
                <a:solidFill>
                  <a:srgbClr val="FF0000"/>
                </a:solidFill>
                <a:latin typeface="Calibri" charset="0"/>
              </a:rPr>
              <a:t>C</a:t>
            </a:r>
            <a:r>
              <a:rPr lang="en-GB" dirty="0">
                <a:solidFill>
                  <a:srgbClr val="FF0000"/>
                </a:solidFill>
                <a:latin typeface="Calibri" charset="0"/>
              </a:rPr>
              <a:t>onsistent</a:t>
            </a:r>
            <a:r>
              <a:rPr lang="en-GB" dirty="0">
                <a:latin typeface="Calibri" charset="0"/>
              </a:rPr>
              <a:t>: a consistent state always leads to another consistent state. Transactions transform a DB from one consistent state to another.</a:t>
            </a:r>
          </a:p>
          <a:p>
            <a:r>
              <a:rPr lang="en-GB" b="1" dirty="0">
                <a:solidFill>
                  <a:srgbClr val="FF0000"/>
                </a:solidFill>
                <a:latin typeface="Calibri" charset="0"/>
              </a:rPr>
              <a:t>I</a:t>
            </a:r>
            <a:r>
              <a:rPr lang="en-GB" dirty="0">
                <a:solidFill>
                  <a:srgbClr val="FF0000"/>
                </a:solidFill>
                <a:latin typeface="Calibri" charset="0"/>
              </a:rPr>
              <a:t>solation</a:t>
            </a:r>
            <a:r>
              <a:rPr lang="en-GB" dirty="0">
                <a:latin typeface="Calibri" charset="0"/>
              </a:rPr>
              <a:t>: a given transaction’s updates are hidden until that transaction Commits. Transactions are isolated from one another. Intermediate results are concealed until committed.</a:t>
            </a:r>
          </a:p>
          <a:p>
            <a:r>
              <a:rPr lang="en-GB" b="1" dirty="0">
                <a:solidFill>
                  <a:srgbClr val="FF0000"/>
                </a:solidFill>
                <a:latin typeface="Calibri" charset="0"/>
              </a:rPr>
              <a:t>D</a:t>
            </a:r>
            <a:r>
              <a:rPr lang="en-GB" dirty="0">
                <a:solidFill>
                  <a:srgbClr val="FF0000"/>
                </a:solidFill>
                <a:latin typeface="Calibri" charset="0"/>
              </a:rPr>
              <a:t>urability</a:t>
            </a:r>
            <a:r>
              <a:rPr lang="en-GB" dirty="0">
                <a:latin typeface="Calibri" charset="0"/>
              </a:rPr>
              <a:t>: after a Commit, updates persist. Committed transactions persist even after a system crash.</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34</a:t>
            </a:fld>
            <a:endParaRPr lang="en-US"/>
          </a:p>
        </p:txBody>
      </p:sp>
    </p:spTree>
    <p:extLst>
      <p:ext uri="{BB962C8B-B14F-4D97-AF65-F5344CB8AC3E}">
        <p14:creationId xmlns:p14="http://schemas.microsoft.com/office/powerpoint/2010/main" val="3860870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Each of the ACID properties of a transaction can be challenged by the environment. In order to recover the state of the database we can use:</a:t>
            </a:r>
          </a:p>
          <a:p>
            <a:r>
              <a:rPr lang="en-GB" dirty="0">
                <a:latin typeface="Calibri" charset="0"/>
              </a:rPr>
              <a:t>A </a:t>
            </a:r>
            <a:r>
              <a:rPr lang="en-GB" dirty="0">
                <a:solidFill>
                  <a:srgbClr val="FF0000"/>
                </a:solidFill>
                <a:latin typeface="Calibri" charset="0"/>
              </a:rPr>
              <a:t>log file </a:t>
            </a:r>
            <a:r>
              <a:rPr lang="en-GB" dirty="0">
                <a:latin typeface="Calibri" charset="0"/>
              </a:rPr>
              <a:t>recording every database operation.</a:t>
            </a:r>
          </a:p>
          <a:p>
            <a:r>
              <a:rPr lang="en-GB" dirty="0">
                <a:solidFill>
                  <a:srgbClr val="FF0000"/>
                </a:solidFill>
                <a:latin typeface="Calibri" charset="0"/>
              </a:rPr>
              <a:t>Checkpoints</a:t>
            </a:r>
            <a:r>
              <a:rPr lang="en-GB" dirty="0">
                <a:latin typeface="Calibri" charset="0"/>
              </a:rPr>
              <a:t> recording the state of all active transactions.</a:t>
            </a:r>
          </a:p>
          <a:p>
            <a:r>
              <a:rPr lang="en-GB" dirty="0">
                <a:latin typeface="Calibri" charset="0"/>
              </a:rPr>
              <a:t>	It is then possible to develop an algorithm for transactions that we need to </a:t>
            </a:r>
            <a:r>
              <a:rPr lang="en-GB" dirty="0">
                <a:solidFill>
                  <a:srgbClr val="FF0000"/>
                </a:solidFill>
                <a:latin typeface="Calibri" charset="0"/>
              </a:rPr>
              <a:t>UNDO</a:t>
            </a:r>
            <a:r>
              <a:rPr lang="en-GB" dirty="0">
                <a:latin typeface="Calibri" charset="0"/>
              </a:rPr>
              <a:t>, and those that we need to </a:t>
            </a:r>
            <a:r>
              <a:rPr lang="en-GB" dirty="0">
                <a:solidFill>
                  <a:srgbClr val="FF0000"/>
                </a:solidFill>
                <a:latin typeface="Calibri" charset="0"/>
              </a:rPr>
              <a:t>REDO</a:t>
            </a:r>
            <a:r>
              <a:rPr lang="en-GB" dirty="0">
                <a:latin typeface="Calibri" charset="0"/>
              </a:rPr>
              <a:t>, to effect recovery.</a:t>
            </a:r>
          </a:p>
          <a:p>
            <a:endParaRPr lang="en-GB" dirty="0">
              <a:latin typeface="Calibri" charset="0"/>
            </a:endParaRPr>
          </a:p>
        </p:txBody>
      </p:sp>
      <p:sp>
        <p:nvSpPr>
          <p:cNvPr id="4" name="Slide Number Placeholder 3"/>
          <p:cNvSpPr>
            <a:spLocks noGrp="1"/>
          </p:cNvSpPr>
          <p:nvPr>
            <p:ph type="sldNum" sz="quarter" idx="10"/>
          </p:nvPr>
        </p:nvSpPr>
        <p:spPr/>
        <p:txBody>
          <a:bodyPr/>
          <a:lstStyle/>
          <a:p>
            <a:fld id="{17D15620-AC43-9845-8CA2-C88CF00DA762}" type="slidenum">
              <a:rPr lang="en-US" smtClean="0"/>
              <a:pPr/>
              <a:t>36</a:t>
            </a:fld>
            <a:endParaRPr lang="en-US"/>
          </a:p>
        </p:txBody>
      </p:sp>
    </p:spTree>
    <p:extLst>
      <p:ext uri="{BB962C8B-B14F-4D97-AF65-F5344CB8AC3E}">
        <p14:creationId xmlns:p14="http://schemas.microsoft.com/office/powerpoint/2010/main" val="336196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3</a:t>
            </a:fld>
            <a:endParaRPr lang="en-US"/>
          </a:p>
        </p:txBody>
      </p:sp>
    </p:spTree>
    <p:extLst>
      <p:ext uri="{BB962C8B-B14F-4D97-AF65-F5344CB8AC3E}">
        <p14:creationId xmlns:p14="http://schemas.microsoft.com/office/powerpoint/2010/main" val="3799366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Which transactions would be unfinished? Which would be completed?</a:t>
            </a:r>
          </a:p>
          <a:p>
            <a:r>
              <a:rPr lang="en-GB" dirty="0">
                <a:latin typeface="Calibri" charset="0"/>
              </a:rPr>
              <a:t>From the completed ones, which would be cached, and which would be written?</a:t>
            </a:r>
          </a:p>
          <a:p>
            <a:endParaRPr lang="en-US" dirty="0"/>
          </a:p>
          <a:p>
            <a:r>
              <a:rPr lang="en-US" dirty="0"/>
              <a:t>When the system restarts after the crash,</a:t>
            </a:r>
            <a:r>
              <a:rPr lang="en-US" baseline="0" dirty="0"/>
              <a:t> </a:t>
            </a:r>
            <a:r>
              <a:rPr lang="en-US" dirty="0"/>
              <a:t>T3 and T5 must be undone.</a:t>
            </a:r>
            <a:r>
              <a:rPr lang="en-US" baseline="0" dirty="0"/>
              <a:t> T2 and T4 must be redone. T1 is fine.</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37</a:t>
            </a:fld>
            <a:endParaRPr lang="en-US"/>
          </a:p>
        </p:txBody>
      </p:sp>
    </p:spTree>
    <p:extLst>
      <p:ext uri="{BB962C8B-B14F-4D97-AF65-F5344CB8AC3E}">
        <p14:creationId xmlns:p14="http://schemas.microsoft.com/office/powerpoint/2010/main" val="3395169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38</a:t>
            </a:fld>
            <a:endParaRPr lang="en-US"/>
          </a:p>
        </p:txBody>
      </p:sp>
    </p:spTree>
    <p:extLst>
      <p:ext uri="{BB962C8B-B14F-4D97-AF65-F5344CB8AC3E}">
        <p14:creationId xmlns:p14="http://schemas.microsoft.com/office/powerpoint/2010/main" val="3802333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Many transactions can access the same data at the same time. Databases are </a:t>
            </a:r>
            <a:r>
              <a:rPr lang="en-GB" b="1" dirty="0">
                <a:latin typeface="Calibri" charset="0"/>
              </a:rPr>
              <a:t>shared</a:t>
            </a:r>
            <a:r>
              <a:rPr lang="en-GB" dirty="0">
                <a:latin typeface="Calibri" charset="0"/>
              </a:rPr>
              <a:t>!</a:t>
            </a:r>
          </a:p>
          <a:p>
            <a:r>
              <a:rPr lang="en-GB" dirty="0">
                <a:latin typeface="Calibri" charset="0"/>
              </a:rPr>
              <a:t>Transactions must be </a:t>
            </a:r>
            <a:r>
              <a:rPr lang="en-GB" i="1" dirty="0">
                <a:latin typeface="Calibri" charset="0"/>
              </a:rPr>
              <a:t>isolated</a:t>
            </a:r>
            <a:r>
              <a:rPr lang="en-GB" dirty="0">
                <a:latin typeface="Calibri" charset="0"/>
              </a:rPr>
              <a:t>, therefore there must be some </a:t>
            </a:r>
            <a:r>
              <a:rPr lang="en-GB" b="1" dirty="0">
                <a:latin typeface="Calibri" charset="0"/>
              </a:rPr>
              <a:t>concurrency control </a:t>
            </a:r>
            <a:r>
              <a:rPr lang="en-GB" dirty="0">
                <a:latin typeface="Calibri" charset="0"/>
              </a:rPr>
              <a:t>to ensure they don’t interfere with each other. We will look at:</a:t>
            </a:r>
          </a:p>
          <a:p>
            <a:pPr lvl="1"/>
            <a:r>
              <a:rPr lang="en-GB" dirty="0">
                <a:latin typeface="Calibri" charset="0"/>
              </a:rPr>
              <a:t>3 classic problems on concurrent access</a:t>
            </a:r>
          </a:p>
          <a:p>
            <a:pPr lvl="1"/>
            <a:r>
              <a:rPr lang="en-GB" b="1" dirty="0">
                <a:latin typeface="Calibri" charset="0"/>
              </a:rPr>
              <a:t>Locking</a:t>
            </a:r>
            <a:r>
              <a:rPr lang="en-GB" dirty="0">
                <a:latin typeface="Calibri" charset="0"/>
              </a:rPr>
              <a:t> mechanism</a:t>
            </a:r>
          </a:p>
          <a:p>
            <a:pPr lvl="1"/>
            <a:r>
              <a:rPr lang="en-GB" b="1" dirty="0">
                <a:latin typeface="Calibri" charset="0"/>
              </a:rPr>
              <a:t>Deadlock</a:t>
            </a:r>
            <a:r>
              <a:rPr lang="en-GB" dirty="0">
                <a:latin typeface="Calibri" charset="0"/>
              </a:rPr>
              <a:t> resolution </a:t>
            </a:r>
          </a:p>
          <a:p>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41</a:t>
            </a:fld>
            <a:endParaRPr lang="en-US"/>
          </a:p>
        </p:txBody>
      </p:sp>
    </p:spTree>
    <p:extLst>
      <p:ext uri="{BB962C8B-B14F-4D97-AF65-F5344CB8AC3E}">
        <p14:creationId xmlns:p14="http://schemas.microsoft.com/office/powerpoint/2010/main" val="3686494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a:latin typeface="Calibri" charset="0"/>
              </a:rPr>
              <a:t>Here are two versions of this problem.  In each one (Times 1-3 and 6-8). Transaction A is dependent on an uncommitted change at time t2 made by Transaction B which is lost on Rollback. </a:t>
            </a:r>
          </a:p>
          <a:p>
            <a:pPr eaLnBrk="1" hangingPunct="1"/>
            <a:r>
              <a:rPr lang="en-GB" dirty="0">
                <a:latin typeface="Calibri" charset="0"/>
              </a:rPr>
              <a:t>If one transaction is allowed to retrieve (and/or update) a tuple which has been updated by another, but not yet committed by that transaction – perhaps it will never be committed (e.g., it is </a:t>
            </a:r>
            <a:r>
              <a:rPr lang="en-GB" dirty="0" err="1">
                <a:latin typeface="Calibri" charset="0"/>
              </a:rPr>
              <a:t>rollbacked</a:t>
            </a:r>
            <a:r>
              <a:rPr lang="en-GB" dirty="0">
                <a:latin typeface="Calibri" charset="0"/>
              </a:rPr>
              <a:t>, then transaction A sees the data no longer exists). </a:t>
            </a:r>
          </a:p>
          <a:p>
            <a:pPr eaLnBrk="1" hangingPunct="1"/>
            <a:endParaRPr lang="en-GB" dirty="0">
              <a:latin typeface="Calibri" charset="0"/>
            </a:endParaRPr>
          </a:p>
          <a:p>
            <a:pPr eaLnBrk="1" hangingPunct="1">
              <a:spcBef>
                <a:spcPct val="0"/>
              </a:spcBef>
            </a:pP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47</a:t>
            </a:fld>
            <a:endParaRPr lang="en-US"/>
          </a:p>
        </p:txBody>
      </p:sp>
    </p:spTree>
    <p:extLst>
      <p:ext uri="{BB962C8B-B14F-4D97-AF65-F5344CB8AC3E}">
        <p14:creationId xmlns:p14="http://schemas.microsoft.com/office/powerpoint/2010/main" val="485930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time 1</a:t>
            </a:r>
            <a:r>
              <a:rPr lang="en-US" baseline="0" dirty="0"/>
              <a:t> when t6 started the result should be 175 not 185.</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48</a:t>
            </a:fld>
            <a:endParaRPr lang="en-US"/>
          </a:p>
        </p:txBody>
      </p:sp>
    </p:spTree>
    <p:extLst>
      <p:ext uri="{BB962C8B-B14F-4D97-AF65-F5344CB8AC3E}">
        <p14:creationId xmlns:p14="http://schemas.microsoft.com/office/powerpoint/2010/main" val="3020019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charset="0"/>
              </a:rPr>
              <a:t>Regarding Retrieve as a ‘read’ (R) and Update as a ‘write’ (W). These problems do in fact correspond to the three logical possibilities of inconsistency arising from interleaving two transactions. Consider successive actions:</a:t>
            </a:r>
          </a:p>
          <a:p>
            <a:r>
              <a:rPr lang="en-GB" dirty="0">
                <a:latin typeface="Calibri" charset="0"/>
              </a:rPr>
              <a:t>	RR – no problem</a:t>
            </a:r>
          </a:p>
          <a:p>
            <a:r>
              <a:rPr lang="en-GB" dirty="0">
                <a:latin typeface="Calibri" charset="0"/>
              </a:rPr>
              <a:t>	WR – uncommitted dependency</a:t>
            </a:r>
          </a:p>
          <a:p>
            <a:r>
              <a:rPr lang="en-GB" dirty="0">
                <a:latin typeface="Calibri" charset="0"/>
              </a:rPr>
              <a:t>	WW – lost update</a:t>
            </a:r>
          </a:p>
          <a:p>
            <a:r>
              <a:rPr lang="en-GB" dirty="0">
                <a:latin typeface="Calibri" charset="0"/>
              </a:rPr>
              <a:t>	RW – inconsistent analysis </a:t>
            </a:r>
          </a:p>
          <a:p>
            <a:r>
              <a:rPr lang="en-GB" dirty="0">
                <a:latin typeface="Calibri" charset="0"/>
              </a:rPr>
              <a:t> </a:t>
            </a:r>
          </a:p>
          <a:p>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49</a:t>
            </a:fld>
            <a:endParaRPr lang="en-US"/>
          </a:p>
        </p:txBody>
      </p:sp>
    </p:spTree>
    <p:extLst>
      <p:ext uri="{BB962C8B-B14F-4D97-AF65-F5344CB8AC3E}">
        <p14:creationId xmlns:p14="http://schemas.microsoft.com/office/powerpoint/2010/main" val="1876941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1200" kern="1200" dirty="0">
                <a:solidFill>
                  <a:schemeClr val="tx1"/>
                </a:solidFill>
                <a:latin typeface="Times New Roman" charset="0"/>
                <a:ea typeface="MS PGothic" charset="0"/>
                <a:cs typeface="MS PGothic" charset="0"/>
              </a:rPr>
              <a:t>One way to manage concurrency to avoid such problems is by a locking protocol. </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Other approaches include </a:t>
            </a:r>
            <a:r>
              <a:rPr lang="en-GB" sz="1200" kern="1200" dirty="0" err="1">
                <a:solidFill>
                  <a:schemeClr val="tx1"/>
                </a:solidFill>
                <a:latin typeface="Times New Roman" charset="0"/>
                <a:ea typeface="MS PGothic" charset="0"/>
                <a:cs typeface="MS PGothic" charset="0"/>
              </a:rPr>
              <a:t>serializability</a:t>
            </a:r>
            <a:r>
              <a:rPr lang="en-GB" sz="1200" kern="1200" dirty="0">
                <a:solidFill>
                  <a:schemeClr val="tx1"/>
                </a:solidFill>
                <a:latin typeface="Times New Roman" charset="0"/>
                <a:ea typeface="MS PGothic" charset="0"/>
                <a:cs typeface="MS PGothic" charset="0"/>
              </a:rPr>
              <a:t>, time-stamping, and shadow-paging. See books.</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Where there is low risk of interference, two-phase locking is a common approach although this usually requires deadlock avoidance.</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A lock applies to a particular tuple and may be exclusive (X) or shared(S). More details in lecture and in books.</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A transaction can lock a database item from being updated (by another transaction) while it is being used.</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It acquires a lock on the item of interest and releases it when it has finished.</a:t>
            </a:r>
          </a:p>
          <a:p>
            <a:pPr marL="171450" indent="-171450">
              <a:buFontTx/>
              <a:buChar char="-"/>
              <a:defRPr/>
            </a:pPr>
            <a:r>
              <a:rPr lang="en-GB" sz="1200" kern="1200" dirty="0">
                <a:solidFill>
                  <a:schemeClr val="tx1"/>
                </a:solidFill>
                <a:latin typeface="Times New Roman" charset="0"/>
                <a:ea typeface="MS PGothic" charset="0"/>
                <a:cs typeface="MS PGothic" charset="0"/>
              </a:rPr>
              <a:t>Exclusion/ Exclusive Locks (X-Locks)</a:t>
            </a:r>
          </a:p>
          <a:p>
            <a:pPr marL="171450" indent="-171450">
              <a:buFontTx/>
              <a:buChar char="-"/>
              <a:defRPr/>
            </a:pPr>
            <a:r>
              <a:rPr lang="en-GB" sz="1200" kern="1200" dirty="0">
                <a:solidFill>
                  <a:schemeClr val="tx1"/>
                </a:solidFill>
                <a:latin typeface="Times New Roman" charset="0"/>
                <a:ea typeface="MS PGothic" charset="0"/>
                <a:cs typeface="MS PGothic" charset="0"/>
              </a:rPr>
              <a:t>Shared Locks (S-Locks)</a:t>
            </a:r>
          </a:p>
          <a:p>
            <a:pPr>
              <a:defRPr/>
            </a:pPr>
            <a:r>
              <a:rPr lang="en-GB" sz="1200" kern="1200" dirty="0">
                <a:solidFill>
                  <a:schemeClr val="tx1"/>
                </a:solidFill>
                <a:latin typeface="Times New Roman" charset="0"/>
                <a:ea typeface="MS PGothic" charset="0"/>
                <a:cs typeface="MS PGothic" charset="0"/>
              </a:rPr>
              <a:t>X-locks are also called write-locks and used when data will be changed by transaction.</a:t>
            </a:r>
          </a:p>
          <a:p>
            <a:pPr>
              <a:defRPr/>
            </a:pPr>
            <a:endParaRPr lang="en-GB" sz="1200" kern="1200" dirty="0">
              <a:solidFill>
                <a:schemeClr val="tx1"/>
              </a:solidFill>
              <a:latin typeface="Times New Roman" charset="0"/>
              <a:ea typeface="MS PGothic" charset="0"/>
              <a:cs typeface="MS PGothic" charset="0"/>
            </a:endParaRPr>
          </a:p>
          <a:p>
            <a:pPr>
              <a:defRPr/>
            </a:pPr>
            <a:r>
              <a:rPr lang="en-GB" sz="1200" kern="1200" dirty="0">
                <a:solidFill>
                  <a:schemeClr val="tx1"/>
                </a:solidFill>
                <a:latin typeface="Times New Roman" charset="0"/>
                <a:ea typeface="MS PGothic" charset="0"/>
                <a:cs typeface="MS PGothic" charset="0"/>
              </a:rPr>
              <a:t>S-locks are also called read-locks and used for data which will be read by a transaction but not written.</a:t>
            </a:r>
          </a:p>
          <a:p>
            <a:pPr>
              <a:defRPr/>
            </a:pPr>
            <a:endParaRPr lang="en-GB" sz="1200" kern="1200" dirty="0">
              <a:solidFill>
                <a:schemeClr val="tx1"/>
              </a:solidFill>
              <a:latin typeface="Times New Roman" charset="0"/>
              <a:ea typeface="MS PGothic" charset="0"/>
              <a:cs typeface="MS PGothic"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52</a:t>
            </a:fld>
            <a:endParaRPr lang="en-US"/>
          </a:p>
        </p:txBody>
      </p:sp>
    </p:spTree>
    <p:extLst>
      <p:ext uri="{BB962C8B-B14F-4D97-AF65-F5344CB8AC3E}">
        <p14:creationId xmlns:p14="http://schemas.microsoft.com/office/powerpoint/2010/main" val="1185469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latin typeface="Calibri" charset="0"/>
              </a:rPr>
              <a:t>No update is lost but the result may</a:t>
            </a:r>
            <a:r>
              <a:rPr lang="en-GB" baseline="0" dirty="0">
                <a:latin typeface="Calibri" charset="0"/>
              </a:rPr>
              <a:t> be a</a:t>
            </a:r>
            <a:r>
              <a:rPr lang="en-GB" dirty="0">
                <a:latin typeface="Calibri" charset="0"/>
              </a:rPr>
              <a:t> deadlock – see later how to deal with this. Both transactions cannot win, one must  be told to rollback (the </a:t>
            </a:r>
            <a:r>
              <a:rPr lang="en-GB" b="1" dirty="0">
                <a:latin typeface="Calibri" charset="0"/>
              </a:rPr>
              <a:t>victim</a:t>
            </a:r>
            <a:r>
              <a:rPr lang="en-GB" dirty="0">
                <a:latin typeface="Calibri" charset="0"/>
              </a:rPr>
              <a:t>).</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53</a:t>
            </a:fld>
            <a:endParaRPr lang="en-US"/>
          </a:p>
        </p:txBody>
      </p:sp>
    </p:spTree>
    <p:extLst>
      <p:ext uri="{BB962C8B-B14F-4D97-AF65-F5344CB8AC3E}">
        <p14:creationId xmlns:p14="http://schemas.microsoft.com/office/powerpoint/2010/main" val="1637802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dirty="0">
                <a:latin typeface="Calibri" charset="0"/>
              </a:rPr>
              <a:t>A is prevented from seeing change at time t2.</a:t>
            </a:r>
          </a:p>
          <a:p>
            <a:pPr eaLnBrk="1" hangingPunct="1">
              <a:spcBef>
                <a:spcPct val="0"/>
              </a:spcBef>
            </a:pPr>
            <a:r>
              <a:rPr lang="en-GB" dirty="0">
                <a:latin typeface="Calibri" charset="0"/>
              </a:rPr>
              <a:t>Because transaction B acquires an X-lock on p at time t1, transaction A has to wait until transaction B has either committed or </a:t>
            </a:r>
            <a:r>
              <a:rPr lang="en-GB" dirty="0" err="1">
                <a:latin typeface="Calibri" charset="0"/>
              </a:rPr>
              <a:t>rollbacked</a:t>
            </a:r>
            <a:r>
              <a:rPr lang="en-GB" dirty="0">
                <a:latin typeface="Calibri" charset="0"/>
              </a:rPr>
              <a:t>.</a:t>
            </a:r>
          </a:p>
          <a:p>
            <a:pPr eaLnBrk="1" hangingPunct="1">
              <a:spcBef>
                <a:spcPct val="0"/>
              </a:spcBef>
            </a:pPr>
            <a:r>
              <a:rPr lang="en-GB" dirty="0">
                <a:latin typeface="Calibri" charset="0"/>
              </a:rPr>
              <a:t>Transaction A is prevented from seeing an uncommitted change at time t2.</a:t>
            </a:r>
          </a:p>
          <a:p>
            <a:pPr eaLnBrk="1" hangingPunct="1">
              <a:spcBef>
                <a:spcPct val="0"/>
              </a:spcBef>
            </a:pPr>
            <a:r>
              <a:rPr lang="en-GB" dirty="0">
                <a:latin typeface="Calibri" charset="0"/>
              </a:rPr>
              <a:t>A resolution of the first version of the problem. Second version is similar (check this!).</a:t>
            </a:r>
          </a:p>
          <a:p>
            <a:pPr eaLnBrk="1" hangingPunct="1">
              <a:spcBef>
                <a:spcPct val="0"/>
              </a:spcBef>
            </a:pP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54</a:t>
            </a:fld>
            <a:endParaRPr lang="en-US"/>
          </a:p>
        </p:txBody>
      </p:sp>
    </p:spTree>
    <p:extLst>
      <p:ext uri="{BB962C8B-B14F-4D97-AF65-F5344CB8AC3E}">
        <p14:creationId xmlns:p14="http://schemas.microsoft.com/office/powerpoint/2010/main" val="101072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4</a:t>
            </a:fld>
            <a:endParaRPr lang="en-US"/>
          </a:p>
        </p:txBody>
      </p:sp>
    </p:spTree>
    <p:extLst>
      <p:ext uri="{BB962C8B-B14F-4D97-AF65-F5344CB8AC3E}">
        <p14:creationId xmlns:p14="http://schemas.microsoft.com/office/powerpoint/2010/main" val="296414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5</a:t>
            </a:fld>
            <a:endParaRPr lang="en-US"/>
          </a:p>
        </p:txBody>
      </p:sp>
    </p:spTree>
    <p:extLst>
      <p:ext uri="{BB962C8B-B14F-4D97-AF65-F5344CB8AC3E}">
        <p14:creationId xmlns:p14="http://schemas.microsoft.com/office/powerpoint/2010/main" val="1012646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6</a:t>
            </a:fld>
            <a:endParaRPr lang="en-US"/>
          </a:p>
        </p:txBody>
      </p:sp>
    </p:spTree>
    <p:extLst>
      <p:ext uri="{BB962C8B-B14F-4D97-AF65-F5344CB8AC3E}">
        <p14:creationId xmlns:p14="http://schemas.microsoft.com/office/powerpoint/2010/main" val="346265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a:t>
            </a:r>
            <a:r>
              <a:rPr lang="en-US" baseline="0" dirty="0"/>
              <a:t> backup: Always write full database</a:t>
            </a:r>
            <a:endParaRPr lang="en-US" dirty="0"/>
          </a:p>
          <a:p>
            <a:r>
              <a:rPr lang="en-US" dirty="0"/>
              <a:t>Incremental backup: only backup changes from time</a:t>
            </a:r>
            <a:r>
              <a:rPr lang="en-US" baseline="0" dirty="0"/>
              <a:t> of previous backup</a:t>
            </a:r>
            <a:endParaRPr lang="en-US" dirty="0"/>
          </a:p>
          <a:p>
            <a:r>
              <a:rPr lang="en-US" dirty="0"/>
              <a:t>Concurrent backup: during user session</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7</a:t>
            </a:fld>
            <a:endParaRPr lang="en-US"/>
          </a:p>
        </p:txBody>
      </p:sp>
    </p:spTree>
    <p:extLst>
      <p:ext uri="{BB962C8B-B14F-4D97-AF65-F5344CB8AC3E}">
        <p14:creationId xmlns:p14="http://schemas.microsoft.com/office/powerpoint/2010/main" val="414035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Referential integrity: no invalid foreign</a:t>
            </a:r>
            <a:r>
              <a:rPr lang="en-US" baseline="0" dirty="0"/>
              <a:t> keys</a:t>
            </a: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8</a:t>
            </a:fld>
            <a:endParaRPr lang="en-US"/>
          </a:p>
        </p:txBody>
      </p:sp>
    </p:spTree>
    <p:extLst>
      <p:ext uri="{BB962C8B-B14F-4D97-AF65-F5344CB8AC3E}">
        <p14:creationId xmlns:p14="http://schemas.microsoft.com/office/powerpoint/2010/main" val="4099256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9</a:t>
            </a:fld>
            <a:endParaRPr lang="en-US"/>
          </a:p>
        </p:txBody>
      </p:sp>
    </p:spTree>
    <p:extLst>
      <p:ext uri="{BB962C8B-B14F-4D97-AF65-F5344CB8AC3E}">
        <p14:creationId xmlns:p14="http://schemas.microsoft.com/office/powerpoint/2010/main" val="472071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
        <p:nvSpPr>
          <p:cNvPr id="10" name="TextBox 9"/>
          <p:cNvSpPr txBox="1"/>
          <p:nvPr userDrawn="1"/>
        </p:nvSpPr>
        <p:spPr>
          <a:xfrm>
            <a:off x="3635896" y="5586958"/>
            <a:ext cx="4320480" cy="1015663"/>
          </a:xfrm>
          <a:prstGeom prst="rect">
            <a:avLst/>
          </a:prstGeom>
          <a:noFill/>
        </p:spPr>
        <p:txBody>
          <a:bodyPr wrap="square" rtlCol="0">
            <a:spAutoFit/>
          </a:bodyPr>
          <a:lstStyle/>
          <a:p>
            <a:pPr algn="ctr"/>
            <a:r>
              <a:rPr lang="en-US" sz="2000" b="0" i="0" baseline="0" dirty="0">
                <a:solidFill>
                  <a:srgbClr val="003366"/>
                </a:solidFill>
                <a:latin typeface="+mn-lt"/>
              </a:rPr>
              <a:t>Ingo Frommholz</a:t>
            </a:r>
          </a:p>
          <a:p>
            <a:pPr algn="ctr"/>
            <a:r>
              <a:rPr lang="en-US" sz="2000" b="0" i="0" baseline="0" dirty="0">
                <a:solidFill>
                  <a:srgbClr val="003366"/>
                </a:solidFill>
                <a:latin typeface="+mn-lt"/>
              </a:rPr>
              <a:t>Arthur Money</a:t>
            </a:r>
          </a:p>
          <a:p>
            <a:pPr algn="ctr"/>
            <a:r>
              <a:rPr lang="en-US" sz="2000" b="0" i="0" baseline="0" dirty="0">
                <a:solidFill>
                  <a:srgbClr val="003366"/>
                </a:solidFill>
                <a:latin typeface="+mn-lt"/>
              </a:rPr>
              <a:t>Michael Niblett</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E8393E6-D7AD-4B7F-8344-FA4384035FA4}"/>
              </a:ext>
            </a:extLst>
          </p:cNvPr>
          <p:cNvSpPr txBox="1"/>
          <p:nvPr userDrawn="1"/>
        </p:nvSpPr>
        <p:spPr>
          <a:xfrm>
            <a:off x="2843808" y="5863956"/>
            <a:ext cx="4572000" cy="461665"/>
          </a:xfrm>
          <a:prstGeom prst="rect">
            <a:avLst/>
          </a:prstGeom>
          <a:noFill/>
        </p:spPr>
        <p:txBody>
          <a:bodyPr wrap="square">
            <a:spAutoFit/>
          </a:bodyPr>
          <a:lstStyle/>
          <a:p>
            <a:r>
              <a:rPr lang="en-US" sz="2400" b="0" i="0" baseline="0" dirty="0">
                <a:solidFill>
                  <a:srgbClr val="003366"/>
                </a:solidFill>
                <a:latin typeface="+mn-lt"/>
              </a:rPr>
              <a:t>Thanks to:</a:t>
            </a:r>
            <a:endParaRPr lang="en-GB"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0" name="Footer Placeholder 9"/>
          <p:cNvSpPr>
            <a:spLocks noGrp="1"/>
          </p:cNvSpPr>
          <p:nvPr>
            <p:ph type="ftr" sz="quarter" idx="11"/>
          </p:nvPr>
        </p:nvSpPr>
        <p:spPr/>
        <p:txBody>
          <a:bodyPr/>
          <a:lstStyle/>
          <a:p>
            <a:pPr algn="l"/>
            <a:r>
              <a:rPr lang="en-GB"/>
              <a:t>Data Modelling, Management and Governance</a:t>
            </a:r>
            <a:endParaRPr lang="en-US" dirty="0"/>
          </a:p>
        </p:txBody>
      </p:sp>
      <p:sp>
        <p:nvSpPr>
          <p:cNvPr id="11"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a:t>
            </a:r>
            <a:r>
              <a:rPr lang="en-US" sz="1200" baseline="0" dirty="0">
                <a:solidFill>
                  <a:srgbClr val="003366"/>
                </a:solidFill>
                <a:effectLst/>
                <a:latin typeface="+mj-lt"/>
              </a:rPr>
              <a:t>, </a:t>
            </a:r>
            <a:r>
              <a:rPr lang="en-US" sz="1200" dirty="0">
                <a:solidFill>
                  <a:srgbClr val="003366"/>
                </a:solidFill>
                <a:effectLst/>
                <a:latin typeface="+mj-lt"/>
              </a:rPr>
              <a:t>Recovery, Concurrency Control </a:t>
            </a:r>
          </a:p>
        </p:txBody>
      </p:sp>
      <p:pic>
        <p:nvPicPr>
          <p:cNvPr id="8"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6FF70F5-7794-414E-9E02-7C45A9CCB767}"/>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 Recovery, Concurrency Control </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GB"/>
              <a:t>Data Modelling, Management and Governance</a:t>
            </a:r>
            <a:endParaRPr lang="en-US" dirty="0"/>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a:t>
            </a:r>
            <a:r>
              <a:rPr lang="en-US" sz="1200" baseline="0" dirty="0">
                <a:solidFill>
                  <a:srgbClr val="003366"/>
                </a:solidFill>
                <a:effectLst/>
                <a:latin typeface="+mj-lt"/>
              </a:rPr>
              <a:t> </a:t>
            </a:r>
            <a:r>
              <a:rPr lang="en-US" sz="1200" dirty="0">
                <a:solidFill>
                  <a:srgbClr val="003366"/>
                </a:solidFill>
                <a:effectLst/>
                <a:latin typeface="+mj-lt"/>
              </a:rPr>
              <a:t>Recovery, Concurrency Control </a:t>
            </a:r>
          </a:p>
        </p:txBody>
      </p:sp>
      <p:sp>
        <p:nvSpPr>
          <p:cNvPr id="10" name="TextBox 9">
            <a:extLst>
              <a:ext uri="{FF2B5EF4-FFF2-40B4-BE49-F238E27FC236}">
                <a16:creationId xmlns:a16="http://schemas.microsoft.com/office/drawing/2014/main" id="{0CB79FE4-6A5A-493A-99BE-2CBBBA591EA5}"/>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GB"/>
              <a:t>Data Modelling, Management and Governance</a:t>
            </a:r>
            <a:endParaRPr lang="en-US" dirty="0"/>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27"/>
          <p:cNvSpPr txBox="1">
            <a:spLocks noChangeArrowheads="1"/>
          </p:cNvSpPr>
          <p:nvPr userDrawn="1"/>
        </p:nvSpPr>
        <p:spPr bwMode="auto">
          <a:xfrm>
            <a:off x="4941648" y="260648"/>
            <a:ext cx="3694345"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200" dirty="0">
                <a:solidFill>
                  <a:srgbClr val="003366"/>
                </a:solidFill>
                <a:effectLst/>
                <a:latin typeface="+mj-lt"/>
              </a:rPr>
              <a:t>Security, Integrity, Recovery, Concurrency Control </a:t>
            </a:r>
          </a:p>
        </p:txBody>
      </p:sp>
      <p:sp>
        <p:nvSpPr>
          <p:cNvPr id="6" name="TextBox 5">
            <a:extLst>
              <a:ext uri="{FF2B5EF4-FFF2-40B4-BE49-F238E27FC236}">
                <a16:creationId xmlns:a16="http://schemas.microsoft.com/office/drawing/2014/main" id="{4D077444-DD5B-4DEF-8CED-6C2D12E2BDD3}"/>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619672" y="116632"/>
            <a:ext cx="7010400" cy="685800"/>
          </a:xfrm>
        </p:spPr>
        <p:txBody>
          <a:bodyPr/>
          <a:lstStyle/>
          <a:p>
            <a:r>
              <a:rPr lang="en-GB"/>
              <a:t>Click to edit Master title style</a:t>
            </a:r>
            <a:endParaRPr lang="en-US"/>
          </a:p>
        </p:txBody>
      </p:sp>
      <p:sp>
        <p:nvSpPr>
          <p:cNvPr id="3" name="TextBox 2">
            <a:extLst>
              <a:ext uri="{FF2B5EF4-FFF2-40B4-BE49-F238E27FC236}">
                <a16:creationId xmlns:a16="http://schemas.microsoft.com/office/drawing/2014/main" id="{58B3B4C9-3663-4372-A370-C49BCCA15EB1}"/>
              </a:ext>
            </a:extLst>
          </p:cNvPr>
          <p:cNvSpPr txBox="1"/>
          <p:nvPr userDrawn="1"/>
        </p:nvSpPr>
        <p:spPr>
          <a:xfrm>
            <a:off x="8460432" y="6353382"/>
            <a:ext cx="432048" cy="276999"/>
          </a:xfrm>
          <a:prstGeom prst="rect">
            <a:avLst/>
          </a:prstGeom>
          <a:noFill/>
        </p:spPr>
        <p:txBody>
          <a:bodyPr wrap="square" rtlCol="0">
            <a:spAutoFit/>
          </a:bodyPr>
          <a:lstStyle/>
          <a:p>
            <a:fld id="{595081D4-F81B-46E8-B2D1-35F53EE0D76C}" type="slidenum">
              <a:rPr lang="en-GB" sz="1200" b="0" smtClean="0"/>
              <a:t>‹#›</a:t>
            </a:fld>
            <a:endParaRPr lang="en-GB" sz="1200" b="0" dirty="0"/>
          </a:p>
        </p:txBody>
      </p:sp>
    </p:spTree>
    <p:extLst>
      <p:ext uri="{BB962C8B-B14F-4D97-AF65-F5344CB8AC3E}">
        <p14:creationId xmlns:p14="http://schemas.microsoft.com/office/powerpoint/2010/main" val="1530768863"/>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19672" y="692696"/>
            <a:ext cx="7010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sp>
        <p:nvSpPr>
          <p:cNvPr id="5" name="Footer Placeholder 4"/>
          <p:cNvSpPr>
            <a:spLocks noGrp="1"/>
          </p:cNvSpPr>
          <p:nvPr>
            <p:ph type="ftr" sz="quarter" idx="3"/>
          </p:nvPr>
        </p:nvSpPr>
        <p:spPr>
          <a:xfrm>
            <a:off x="179512" y="6309320"/>
            <a:ext cx="4032448" cy="365125"/>
          </a:xfrm>
          <a:prstGeom prst="rect">
            <a:avLst/>
          </a:prstGeom>
        </p:spPr>
        <p:txBody>
          <a:bodyPr vert="horz" lIns="91440" tIns="45720" rIns="91440" bIns="45720" rtlCol="0" anchor="ctr"/>
          <a:lstStyle>
            <a:lvl1pPr algn="ctr">
              <a:defRPr sz="1200" b="0" i="0">
                <a:solidFill>
                  <a:srgbClr val="B2B2B2"/>
                </a:solidFill>
                <a:latin typeface="+mn-lt"/>
              </a:defRPr>
            </a:lvl1pPr>
          </a:lstStyle>
          <a:p>
            <a:pPr algn="l"/>
            <a:r>
              <a:rPr lang="en-GB"/>
              <a:t>Data Modelling, Management and Governance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8" r:id="rId6"/>
  </p:sldLayoutIdLst>
  <p:transition spd="slow">
    <p:zoom dir="in"/>
  </p:transition>
  <p:hf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288000"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720000" indent="-180000"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1173600" indent="-1620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1443600"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1684800"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48680"/>
            <a:ext cx="7772400" cy="1470025"/>
          </a:xfrm>
        </p:spPr>
        <p:txBody>
          <a:bodyPr/>
          <a:lstStyle/>
          <a:p>
            <a:r>
              <a:rPr lang="en-US" sz="2800" dirty="0"/>
              <a:t>Data Modelling, Management and Governance</a:t>
            </a:r>
            <a:br>
              <a:rPr lang="en-US" sz="2800" dirty="0"/>
            </a:br>
            <a:r>
              <a:rPr lang="mr-IN" sz="2800" dirty="0"/>
              <a:t>CIS108-6</a:t>
            </a:r>
            <a:endParaRPr lang="en-US" sz="2800" dirty="0"/>
          </a:p>
        </p:txBody>
      </p:sp>
      <p:sp>
        <p:nvSpPr>
          <p:cNvPr id="3" name="Subtitle 2"/>
          <p:cNvSpPr>
            <a:spLocks noGrp="1"/>
          </p:cNvSpPr>
          <p:nvPr>
            <p:ph type="subTitle" idx="1"/>
          </p:nvPr>
        </p:nvSpPr>
        <p:spPr>
          <a:xfrm>
            <a:off x="899592" y="2420888"/>
            <a:ext cx="7918648" cy="1415008"/>
          </a:xfrm>
        </p:spPr>
        <p:txBody>
          <a:bodyPr/>
          <a:lstStyle/>
          <a:p>
            <a:r>
              <a:rPr lang="en-GB" sz="3600" dirty="0">
                <a:latin typeface="Calibri" charset="0"/>
              </a:rPr>
              <a:t>Data System Maintenance</a:t>
            </a:r>
          </a:p>
          <a:p>
            <a:r>
              <a:rPr lang="en-GB" sz="3600" dirty="0">
                <a:latin typeface="Calibri" charset="0"/>
              </a:rPr>
              <a:t>Security, Integrity, Recovery, Concurrency Control</a:t>
            </a:r>
          </a:p>
          <a:p>
            <a:endParaRPr lang="en-GB" dirty="0">
              <a:latin typeface="Calibri" charset="0"/>
            </a:endParaRPr>
          </a:p>
          <a:p>
            <a:r>
              <a:rPr lang="en-GB" dirty="0">
                <a:latin typeface="Calibri" charset="0"/>
              </a:rPr>
              <a:t>Gangmin LI</a:t>
            </a:r>
            <a:br>
              <a:rPr lang="en-GB" sz="5400" dirty="0">
                <a:latin typeface="Calibri" charset="0"/>
              </a:rPr>
            </a:br>
            <a:endParaRPr lang="en-US" sz="3600" dirty="0"/>
          </a:p>
        </p:txBody>
      </p:sp>
    </p:spTree>
    <p:extLst>
      <p:ext uri="{BB962C8B-B14F-4D97-AF65-F5344CB8AC3E}">
        <p14:creationId xmlns:p14="http://schemas.microsoft.com/office/powerpoint/2010/main" val="1530366807"/>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a:t>
            </a:r>
          </a:p>
        </p:txBody>
      </p:sp>
      <p:sp>
        <p:nvSpPr>
          <p:cNvPr id="3" name="Content Placeholder 2"/>
          <p:cNvSpPr>
            <a:spLocks noGrp="1"/>
          </p:cNvSpPr>
          <p:nvPr>
            <p:ph idx="1"/>
          </p:nvPr>
        </p:nvSpPr>
        <p:spPr/>
        <p:txBody>
          <a:bodyPr>
            <a:normAutofit fontScale="92500" lnSpcReduction="10000"/>
          </a:bodyPr>
          <a:lstStyle/>
          <a:p>
            <a:r>
              <a:rPr lang="en-GB" dirty="0">
                <a:solidFill>
                  <a:srgbClr val="FF0000"/>
                </a:solidFill>
                <a:latin typeface="Calibri" charset="0"/>
              </a:rPr>
              <a:t>Transaction</a:t>
            </a:r>
            <a:r>
              <a:rPr lang="en-GB" dirty="0">
                <a:latin typeface="Calibri" charset="0"/>
              </a:rPr>
              <a:t>: an action or series of actions, carried out by a single user or application program which accesses or changes the contents of the database</a:t>
            </a:r>
          </a:p>
          <a:p>
            <a:endParaRPr lang="en-GB" sz="800" dirty="0">
              <a:latin typeface="Calibri" charset="0"/>
            </a:endParaRPr>
          </a:p>
          <a:p>
            <a:r>
              <a:rPr lang="en-GB" dirty="0">
                <a:latin typeface="Calibri" charset="0"/>
              </a:rPr>
              <a:t>There is a need for </a:t>
            </a:r>
            <a:r>
              <a:rPr lang="en-GB" dirty="0">
                <a:solidFill>
                  <a:srgbClr val="FF0000"/>
                </a:solidFill>
                <a:latin typeface="Calibri" charset="0"/>
              </a:rPr>
              <a:t>concurrency control </a:t>
            </a:r>
            <a:r>
              <a:rPr lang="en-GB" dirty="0">
                <a:latin typeface="Calibri" charset="0"/>
              </a:rPr>
              <a:t>of transactions</a:t>
            </a:r>
          </a:p>
          <a:p>
            <a:r>
              <a:rPr lang="en-GB" dirty="0">
                <a:latin typeface="Calibri" charset="0"/>
              </a:rPr>
              <a:t>To provide </a:t>
            </a:r>
            <a:r>
              <a:rPr lang="en-GB" dirty="0" err="1">
                <a:solidFill>
                  <a:srgbClr val="FF0000"/>
                </a:solidFill>
                <a:latin typeface="Calibri" charset="0"/>
              </a:rPr>
              <a:t>serialisability</a:t>
            </a:r>
            <a:r>
              <a:rPr lang="en-GB" dirty="0">
                <a:latin typeface="Calibri" charset="0"/>
              </a:rPr>
              <a:t> and </a:t>
            </a:r>
            <a:r>
              <a:rPr lang="en-GB" dirty="0">
                <a:solidFill>
                  <a:srgbClr val="FF0000"/>
                </a:solidFill>
                <a:latin typeface="Calibri" charset="0"/>
              </a:rPr>
              <a:t>recoverability</a:t>
            </a:r>
          </a:p>
          <a:p>
            <a:r>
              <a:rPr lang="en-GB" dirty="0">
                <a:latin typeface="Calibri" charset="0"/>
              </a:rPr>
              <a:t>There are a number of concurrency control techniques</a:t>
            </a:r>
          </a:p>
          <a:p>
            <a:r>
              <a:rPr lang="en-GB" dirty="0">
                <a:latin typeface="Calibri" charset="0"/>
              </a:rPr>
              <a:t>These enable </a:t>
            </a:r>
            <a:r>
              <a:rPr lang="en-GB" dirty="0">
                <a:solidFill>
                  <a:srgbClr val="FF0000"/>
                </a:solidFill>
                <a:latin typeface="Calibri" charset="0"/>
              </a:rPr>
              <a:t>database recovery </a:t>
            </a:r>
            <a:r>
              <a:rPr lang="en-GB" dirty="0">
                <a:latin typeface="Calibri" charset="0"/>
              </a:rPr>
              <a:t>and maintain </a:t>
            </a:r>
            <a:r>
              <a:rPr lang="en-GB" dirty="0">
                <a:solidFill>
                  <a:srgbClr val="FF0000"/>
                </a:solidFill>
                <a:latin typeface="Calibri" charset="0"/>
              </a:rPr>
              <a:t>integrity</a:t>
            </a:r>
            <a:r>
              <a:rPr lang="en-GB" dirty="0">
                <a:latin typeface="Calibri" charset="0"/>
              </a:rPr>
              <a:t>, </a:t>
            </a:r>
            <a:r>
              <a:rPr lang="en-GB" dirty="0">
                <a:solidFill>
                  <a:srgbClr val="FF0000"/>
                </a:solidFill>
                <a:latin typeface="Calibri" charset="0"/>
              </a:rPr>
              <a:t>consistency</a:t>
            </a:r>
            <a:r>
              <a:rPr lang="en-GB" dirty="0">
                <a:latin typeface="Calibri" charset="0"/>
              </a:rPr>
              <a:t> and </a:t>
            </a:r>
            <a:r>
              <a:rPr lang="en-GB" dirty="0">
                <a:solidFill>
                  <a:srgbClr val="FF0000"/>
                </a:solidFill>
                <a:latin typeface="Calibri" charset="0"/>
              </a:rPr>
              <a:t>security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022158519"/>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Focus</a:t>
            </a:r>
          </a:p>
        </p:txBody>
      </p:sp>
      <p:sp>
        <p:nvSpPr>
          <p:cNvPr id="3" name="Content Placeholder 2"/>
          <p:cNvSpPr>
            <a:spLocks noGrp="1"/>
          </p:cNvSpPr>
          <p:nvPr>
            <p:ph idx="1"/>
          </p:nvPr>
        </p:nvSpPr>
        <p:spPr/>
        <p:txBody>
          <a:bodyPr/>
          <a:lstStyle/>
          <a:p>
            <a:r>
              <a:rPr lang="en-GB" dirty="0">
                <a:latin typeface="Calibri" charset="0"/>
              </a:rPr>
              <a:t>Recovery and concurrency is a large and complex topic</a:t>
            </a:r>
          </a:p>
          <a:p>
            <a:r>
              <a:rPr lang="en-GB" dirty="0">
                <a:latin typeface="Calibri" charset="0"/>
              </a:rPr>
              <a:t>Here: </a:t>
            </a:r>
            <a:r>
              <a:rPr lang="en-GB" b="1" dirty="0">
                <a:latin typeface="Calibri" charset="0"/>
              </a:rPr>
              <a:t>logical</a:t>
            </a:r>
            <a:r>
              <a:rPr lang="en-GB" dirty="0">
                <a:latin typeface="Calibri" charset="0"/>
              </a:rPr>
              <a:t> or </a:t>
            </a:r>
            <a:r>
              <a:rPr lang="en-GB" b="1" dirty="0">
                <a:latin typeface="Calibri" charset="0"/>
              </a:rPr>
              <a:t>conceptual level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090691163"/>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a:t>
            </a:r>
          </a:p>
        </p:txBody>
      </p:sp>
      <p:sp>
        <p:nvSpPr>
          <p:cNvPr id="3" name="Content Placeholder 2"/>
          <p:cNvSpPr>
            <a:spLocks noGrp="1"/>
          </p:cNvSpPr>
          <p:nvPr>
            <p:ph idx="1"/>
          </p:nvPr>
        </p:nvSpPr>
        <p:spPr/>
        <p:txBody>
          <a:bodyPr/>
          <a:lstStyle/>
          <a:p>
            <a:r>
              <a:rPr lang="en-GB" dirty="0">
                <a:latin typeface="Calibri" charset="0"/>
              </a:rPr>
              <a:t>Closely following: </a:t>
            </a:r>
          </a:p>
          <a:p>
            <a:pPr lvl="1"/>
            <a:r>
              <a:rPr lang="en-GB" dirty="0">
                <a:latin typeface="Calibri" charset="0"/>
              </a:rPr>
              <a:t>C.J. Date </a:t>
            </a:r>
            <a:r>
              <a:rPr lang="en-GB" i="1" dirty="0">
                <a:latin typeface="Calibri" charset="0"/>
              </a:rPr>
              <a:t>Introduction to Database Systems</a:t>
            </a:r>
            <a:r>
              <a:rPr lang="en-GB" dirty="0">
                <a:latin typeface="Calibri" charset="0"/>
              </a:rPr>
              <a:t> (8</a:t>
            </a:r>
            <a:r>
              <a:rPr lang="en-GB" baseline="30000" dirty="0">
                <a:latin typeface="Calibri" charset="0"/>
              </a:rPr>
              <a:t>th</a:t>
            </a:r>
            <a:r>
              <a:rPr lang="en-GB" dirty="0">
                <a:latin typeface="Calibri" charset="0"/>
              </a:rPr>
              <a:t> ed.)  The book by Date has an excellent annotated bibliography for each chapter</a:t>
            </a:r>
          </a:p>
          <a:p>
            <a:pPr lvl="2"/>
            <a:r>
              <a:rPr lang="en-GB" dirty="0">
                <a:latin typeface="Calibri" charset="0"/>
              </a:rPr>
              <a:t>Chapter 15: Recovery</a:t>
            </a:r>
          </a:p>
          <a:p>
            <a:pPr lvl="2"/>
            <a:r>
              <a:rPr lang="en-GB" dirty="0">
                <a:latin typeface="Calibri" charset="0"/>
              </a:rPr>
              <a:t>Chapter 16: Concurrency Control</a:t>
            </a:r>
          </a:p>
          <a:p>
            <a:pPr lvl="2"/>
            <a:r>
              <a:rPr lang="en-GB" dirty="0">
                <a:latin typeface="Calibri" charset="0"/>
              </a:rPr>
              <a:t>Chapter 17: Security</a:t>
            </a:r>
          </a:p>
          <a:p>
            <a:pPr lvl="1"/>
            <a:r>
              <a:rPr lang="en-GB" dirty="0">
                <a:latin typeface="Calibri" charset="0"/>
              </a:rPr>
              <a:t>Connolly &amp; </a:t>
            </a:r>
            <a:r>
              <a:rPr lang="en-GB" dirty="0" err="1">
                <a:latin typeface="Calibri" charset="0"/>
              </a:rPr>
              <a:t>Begg</a:t>
            </a:r>
            <a:r>
              <a:rPr lang="en-GB" dirty="0">
                <a:latin typeface="Calibri" charset="0"/>
              </a:rPr>
              <a:t>, 2004, Database Systems.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275253129"/>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Sources</a:t>
            </a:r>
          </a:p>
        </p:txBody>
      </p:sp>
      <p:sp>
        <p:nvSpPr>
          <p:cNvPr id="3" name="Content Placeholder 2"/>
          <p:cNvSpPr>
            <a:spLocks noGrp="1"/>
          </p:cNvSpPr>
          <p:nvPr>
            <p:ph idx="1"/>
          </p:nvPr>
        </p:nvSpPr>
        <p:spPr>
          <a:xfrm>
            <a:off x="1187624" y="1556792"/>
            <a:ext cx="7422976" cy="4680520"/>
          </a:xfrm>
        </p:spPr>
        <p:txBody>
          <a:bodyPr/>
          <a:lstStyle/>
          <a:p>
            <a:r>
              <a:rPr lang="en-GB" dirty="0">
                <a:latin typeface="Calibri" charset="0"/>
              </a:rPr>
              <a:t>There are some good sets of notes on the web on these topics – ‘Transaction processing’ or similar. </a:t>
            </a:r>
          </a:p>
          <a:p>
            <a:r>
              <a:rPr lang="en-GB" dirty="0">
                <a:latin typeface="Calibri" charset="0"/>
              </a:rPr>
              <a:t>Google ‘lost update problem database’ (in the UK).  </a:t>
            </a:r>
          </a:p>
          <a:p>
            <a:pPr>
              <a:buFont typeface="Arial" charset="0"/>
              <a:buNone/>
            </a:pPr>
            <a:endParaRPr lang="en-GB" dirty="0">
              <a:latin typeface="Calibri" charset="0"/>
            </a:endParaRPr>
          </a:p>
          <a:p>
            <a:pPr>
              <a:buFont typeface="Arial" charset="0"/>
              <a:buNone/>
            </a:pPr>
            <a:r>
              <a:rPr lang="en-GB" dirty="0">
                <a:latin typeface="Calibri" charset="0"/>
              </a:rPr>
              <a:t>But: better to stick with one source in detail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879323666"/>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9065141"/>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charset="0"/>
              </a:rPr>
              <a:t>Types of Integrity and Constraints</a:t>
            </a:r>
            <a:endParaRPr lang="en-US" dirty="0"/>
          </a:p>
        </p:txBody>
      </p:sp>
      <p:sp>
        <p:nvSpPr>
          <p:cNvPr id="3" name="Content Placeholder 2"/>
          <p:cNvSpPr>
            <a:spLocks noGrp="1"/>
          </p:cNvSpPr>
          <p:nvPr>
            <p:ph idx="1"/>
          </p:nvPr>
        </p:nvSpPr>
        <p:spPr/>
        <p:txBody>
          <a:bodyPr>
            <a:normAutofit fontScale="92500" lnSpcReduction="20000"/>
          </a:bodyPr>
          <a:lstStyle/>
          <a:p>
            <a:r>
              <a:rPr lang="en-GB" dirty="0">
                <a:solidFill>
                  <a:srgbClr val="FF0000"/>
                </a:solidFill>
                <a:latin typeface="Calibri" charset="0"/>
              </a:rPr>
              <a:t>Domain/Type Constraints</a:t>
            </a:r>
            <a:r>
              <a:rPr lang="en-GB" dirty="0">
                <a:latin typeface="Calibri" charset="0"/>
              </a:rPr>
              <a:t>: Specify legal values for types/domains</a:t>
            </a:r>
          </a:p>
          <a:p>
            <a:r>
              <a:rPr lang="en-GB" dirty="0">
                <a:solidFill>
                  <a:srgbClr val="FF0000"/>
                </a:solidFill>
                <a:latin typeface="Calibri" charset="0"/>
              </a:rPr>
              <a:t>Attribute Constraints</a:t>
            </a:r>
            <a:r>
              <a:rPr lang="en-GB" dirty="0">
                <a:latin typeface="Calibri" charset="0"/>
              </a:rPr>
              <a:t>: Specify legal values for attributes</a:t>
            </a:r>
          </a:p>
          <a:p>
            <a:r>
              <a:rPr lang="en-GB" dirty="0">
                <a:solidFill>
                  <a:srgbClr val="FF0000"/>
                </a:solidFill>
                <a:latin typeface="Calibri" charset="0"/>
              </a:rPr>
              <a:t>Entity Integrity</a:t>
            </a:r>
            <a:r>
              <a:rPr lang="en-GB" dirty="0">
                <a:latin typeface="Calibri" charset="0"/>
              </a:rPr>
              <a:t>: Rules governing single relations (e.g., Primary keys must be unique and Non-NULL)</a:t>
            </a:r>
          </a:p>
          <a:p>
            <a:r>
              <a:rPr lang="en-GB" dirty="0">
                <a:solidFill>
                  <a:srgbClr val="FF0000"/>
                </a:solidFill>
                <a:latin typeface="Calibri" charset="0"/>
              </a:rPr>
              <a:t>Referential Integrity</a:t>
            </a:r>
            <a:r>
              <a:rPr lang="en-GB" dirty="0">
                <a:latin typeface="Calibri" charset="0"/>
              </a:rPr>
              <a:t>: There must not be any unmatched foreign key values</a:t>
            </a:r>
          </a:p>
          <a:p>
            <a:endParaRPr lang="en-GB" dirty="0">
              <a:latin typeface="Calibri" charset="0"/>
            </a:endParaRPr>
          </a:p>
          <a:p>
            <a:r>
              <a:rPr lang="en-GB" dirty="0">
                <a:latin typeface="Calibri" charset="0"/>
              </a:rPr>
              <a:t>SQL provides ways of defining these rules or constraints.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930688492"/>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Domain/Type Constraints</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Domain</a:t>
            </a:r>
            <a:r>
              <a:rPr lang="en-US" dirty="0"/>
              <a:t>: Data type with optional constraints</a:t>
            </a:r>
          </a:p>
          <a:p>
            <a:r>
              <a:rPr lang="en-US" dirty="0"/>
              <a:t>The newly created domain can be used in a CREATE TABLE statement</a:t>
            </a:r>
          </a:p>
          <a:p>
            <a:pPr>
              <a:buFont typeface="Arial" charset="0"/>
              <a:buNone/>
            </a:pPr>
            <a:endParaRPr lang="en-GB" sz="2000" dirty="0">
              <a:latin typeface="Courier New" charset="0"/>
              <a:cs typeface="Courier New" charset="0"/>
            </a:endParaRPr>
          </a:p>
          <a:p>
            <a:pPr>
              <a:buFont typeface="Arial" charset="0"/>
              <a:buNone/>
            </a:pPr>
            <a:endParaRPr lang="en-GB" sz="2000" dirty="0">
              <a:latin typeface="Courier New" charset="0"/>
              <a:cs typeface="Courier New" charset="0"/>
            </a:endParaRPr>
          </a:p>
          <a:p>
            <a:pPr>
              <a:buFont typeface="Arial" charset="0"/>
              <a:buNone/>
            </a:pPr>
            <a:r>
              <a:rPr lang="en-GB" sz="2000" dirty="0">
                <a:latin typeface="Courier New" charset="0"/>
                <a:cs typeface="Courier New" charset="0"/>
              </a:rPr>
              <a:t>CREATE DOMAIN </a:t>
            </a:r>
            <a:r>
              <a:rPr lang="en-GB" sz="2000" dirty="0" err="1">
                <a:latin typeface="Courier New" charset="0"/>
                <a:cs typeface="Courier New" charset="0"/>
              </a:rPr>
              <a:t>domain_name</a:t>
            </a:r>
            <a:r>
              <a:rPr lang="en-GB" sz="2000" dirty="0">
                <a:latin typeface="Courier New" charset="0"/>
                <a:cs typeface="Courier New" charset="0"/>
              </a:rPr>
              <a:t> [AS] </a:t>
            </a:r>
            <a:r>
              <a:rPr lang="en-GB" sz="2000" dirty="0" err="1">
                <a:latin typeface="Courier New" charset="0"/>
                <a:cs typeface="Courier New" charset="0"/>
              </a:rPr>
              <a:t>data_type</a:t>
            </a:r>
            <a:endParaRPr lang="en-GB" sz="2000" dirty="0">
              <a:latin typeface="Courier New" charset="0"/>
              <a:cs typeface="Courier New" charset="0"/>
            </a:endParaRPr>
          </a:p>
          <a:p>
            <a:pPr>
              <a:buFont typeface="Arial" charset="0"/>
              <a:buNone/>
            </a:pPr>
            <a:r>
              <a:rPr lang="en-GB" sz="2000" dirty="0">
                <a:latin typeface="Courier New" charset="0"/>
                <a:cs typeface="Courier New" charset="0"/>
              </a:rPr>
              <a:t>     [DEFAULT </a:t>
            </a:r>
            <a:r>
              <a:rPr lang="en-GB" sz="2000" dirty="0" err="1">
                <a:latin typeface="Courier New" charset="0"/>
                <a:cs typeface="Courier New" charset="0"/>
              </a:rPr>
              <a:t>default_option</a:t>
            </a:r>
            <a:r>
              <a:rPr lang="en-GB" sz="2000" dirty="0">
                <a:latin typeface="Courier New" charset="0"/>
                <a:cs typeface="Courier New" charset="0"/>
              </a:rPr>
              <a:t>]</a:t>
            </a:r>
          </a:p>
          <a:p>
            <a:pPr>
              <a:buFont typeface="Arial" charset="0"/>
              <a:buNone/>
            </a:pPr>
            <a:r>
              <a:rPr lang="en-GB" sz="2000" dirty="0">
                <a:latin typeface="Courier New" charset="0"/>
                <a:cs typeface="Courier New" charset="0"/>
              </a:rPr>
              <a:t>     [CHECK (</a:t>
            </a:r>
            <a:r>
              <a:rPr lang="en-GB" sz="2000" dirty="0" err="1">
                <a:latin typeface="Courier New" charset="0"/>
                <a:cs typeface="Courier New" charset="0"/>
              </a:rPr>
              <a:t>search_condition</a:t>
            </a:r>
            <a:r>
              <a:rPr lang="en-GB" sz="2000" dirty="0">
                <a:latin typeface="Courier New" charset="0"/>
                <a:cs typeface="Courier New" charset="0"/>
              </a:rPr>
              <a:t>)]</a:t>
            </a:r>
          </a:p>
          <a:p>
            <a:pPr>
              <a:buFont typeface="Arial" charset="0"/>
              <a:buNone/>
            </a:pPr>
            <a:endParaRPr lang="en-GB" dirty="0">
              <a:latin typeface="Courier New" charset="0"/>
              <a:cs typeface="Courier New" charset="0"/>
            </a:endParaRPr>
          </a:p>
          <a:p>
            <a:pPr>
              <a:buFont typeface="Arial" charset="0"/>
              <a:buNone/>
            </a:pPr>
            <a:r>
              <a:rPr lang="en-GB" sz="2000" dirty="0">
                <a:latin typeface="Courier New" charset="0"/>
                <a:cs typeface="Courier New" charset="0"/>
              </a:rPr>
              <a:t>CREATE DOMAIN </a:t>
            </a:r>
            <a:r>
              <a:rPr lang="en-GB" sz="2000" dirty="0" err="1">
                <a:latin typeface="Courier New" charset="0"/>
                <a:cs typeface="Courier New" charset="0"/>
              </a:rPr>
              <a:t>gender_type</a:t>
            </a:r>
            <a:r>
              <a:rPr lang="en-GB" sz="2000" dirty="0">
                <a:latin typeface="Courier New" charset="0"/>
                <a:cs typeface="Courier New" charset="0"/>
              </a:rPr>
              <a:t> AS CHAR</a:t>
            </a:r>
          </a:p>
          <a:p>
            <a:pPr>
              <a:buFont typeface="Arial" charset="0"/>
              <a:buNone/>
            </a:pPr>
            <a:r>
              <a:rPr lang="en-GB" sz="2000" dirty="0">
                <a:latin typeface="Courier New" charset="0"/>
                <a:cs typeface="Courier New" charset="0"/>
              </a:rPr>
              <a:t>    CHECK (VALUE IN (‘M’, ‘F’))</a:t>
            </a:r>
          </a:p>
          <a:p>
            <a:pPr>
              <a:buFont typeface="Arial" charset="0"/>
              <a:buNone/>
            </a:pPr>
            <a:r>
              <a:rPr lang="en-GB" sz="2000" dirty="0">
                <a:latin typeface="Courier New" charset="0"/>
                <a:cs typeface="Courier New" charset="0"/>
              </a:rPr>
              <a:t>CREATE TABLE Person (name VARCHAR2(32), </a:t>
            </a:r>
          </a:p>
          <a:p>
            <a:pPr>
              <a:buFont typeface="Arial" charset="0"/>
              <a:buNone/>
            </a:pPr>
            <a:r>
              <a:rPr lang="en-GB" sz="2000" dirty="0">
                <a:latin typeface="Courier New" charset="0"/>
                <a:cs typeface="Courier New" charset="0"/>
              </a:rPr>
              <a:t>                     gender </a:t>
            </a:r>
            <a:r>
              <a:rPr lang="en-GB" sz="2000" dirty="0" err="1">
                <a:latin typeface="Courier New" charset="0"/>
                <a:cs typeface="Courier New" charset="0"/>
              </a:rPr>
              <a:t>gender_type</a:t>
            </a:r>
            <a:r>
              <a:rPr lang="en-GB" sz="2000" dirty="0">
                <a:latin typeface="Courier New" charset="0"/>
                <a:cs typeface="Courier New"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9232915"/>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Constraints</a:t>
            </a:r>
          </a:p>
        </p:txBody>
      </p:sp>
      <p:sp>
        <p:nvSpPr>
          <p:cNvPr id="3" name="Content Placeholder 2"/>
          <p:cNvSpPr>
            <a:spLocks noGrp="1"/>
          </p:cNvSpPr>
          <p:nvPr>
            <p:ph idx="1"/>
          </p:nvPr>
        </p:nvSpPr>
        <p:spPr>
          <a:xfrm>
            <a:off x="1259632" y="1556792"/>
            <a:ext cx="7350968" cy="4680520"/>
          </a:xfrm>
        </p:spPr>
        <p:txBody>
          <a:bodyPr/>
          <a:lstStyle/>
          <a:p>
            <a:r>
              <a:rPr lang="en-US" dirty="0"/>
              <a:t>Legal values for attributes, determined by its domain</a:t>
            </a:r>
          </a:p>
          <a:p>
            <a:pPr marL="0" indent="0">
              <a:buFont typeface="Arial" charset="0"/>
              <a:buNone/>
              <a:defRPr/>
            </a:pPr>
            <a:r>
              <a:rPr lang="en-GB" dirty="0">
                <a:latin typeface="Courier New" pitchFamily="49" charset="0"/>
                <a:cs typeface="Courier New" pitchFamily="49" charset="0"/>
              </a:rPr>
              <a:t>	CREATE TABLE fruit(</a:t>
            </a:r>
          </a:p>
          <a:p>
            <a:pPr marL="0" indent="0">
              <a:buFont typeface="Arial" charset="0"/>
              <a:buNone/>
              <a:defRPr/>
            </a:pPr>
            <a:r>
              <a:rPr lang="en-GB" dirty="0">
                <a:latin typeface="Courier New" pitchFamily="49" charset="0"/>
                <a:cs typeface="Courier New" pitchFamily="49" charset="0"/>
              </a:rPr>
              <a:t>  		name char(30),</a:t>
            </a:r>
          </a:p>
          <a:p>
            <a:pPr marL="0" indent="0">
              <a:buFont typeface="Arial" charset="0"/>
              <a:buNone/>
              <a:defRPr/>
            </a:pPr>
            <a:r>
              <a:rPr lang="en-GB" dirty="0">
                <a:latin typeface="Courier New" pitchFamily="49" charset="0"/>
                <a:cs typeface="Courier New" pitchFamily="49" charset="0"/>
              </a:rPr>
              <a:t>  		supplier char(20),</a:t>
            </a:r>
          </a:p>
          <a:p>
            <a:pPr marL="0" indent="0">
              <a:buFont typeface="Arial" charset="0"/>
              <a:buNone/>
              <a:defRPr/>
            </a:pPr>
            <a:r>
              <a:rPr lang="en-GB" dirty="0">
                <a:latin typeface="Courier New" pitchFamily="49" charset="0"/>
                <a:cs typeface="Courier New" pitchFamily="49" charset="0"/>
              </a:rPr>
              <a:t>  		country char(20));</a:t>
            </a:r>
            <a:br>
              <a:rPr lang="en-GB" dirty="0">
                <a:latin typeface="Courier New" pitchFamily="49" charset="0"/>
                <a:cs typeface="Courier New" pitchFamily="49" charset="0"/>
              </a:rPr>
            </a:br>
            <a:endParaRPr lang="en-GB" dirty="0">
              <a:latin typeface="Courier New" pitchFamily="49" charset="0"/>
              <a:cs typeface="Courier New" pitchFamily="49" charset="0"/>
            </a:endParaRPr>
          </a:p>
          <a:p>
            <a:r>
              <a:rPr lang="en-US" dirty="0"/>
              <a:t>Name is char(30), supplier and country are char(20)</a:t>
            </a:r>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649251881"/>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Content Placeholder 2"/>
          <p:cNvSpPr>
            <a:spLocks noGrp="1"/>
          </p:cNvSpPr>
          <p:nvPr>
            <p:ph idx="1"/>
          </p:nvPr>
        </p:nvSpPr>
        <p:spPr/>
        <p:txBody>
          <a:bodyPr/>
          <a:lstStyle/>
          <a:p>
            <a:pPr>
              <a:defRPr/>
            </a:pPr>
            <a:r>
              <a:rPr lang="en-GB" dirty="0"/>
              <a:t>Entity integrity enforced by naming PRIMARY KEY (i.e., attribute or set of attributes that should be NOT NULL and UNIQUE). Example:</a:t>
            </a:r>
          </a:p>
          <a:p>
            <a:pPr marL="0" indent="0">
              <a:buFont typeface="Arial" charset="0"/>
              <a:buNone/>
              <a:defRPr/>
            </a:pPr>
            <a:endParaRPr lang="en-GB" sz="2400" dirty="0">
              <a:latin typeface="Courier New" pitchFamily="49" charset="0"/>
              <a:cs typeface="Courier New" pitchFamily="49" charset="0"/>
            </a:endParaRPr>
          </a:p>
          <a:p>
            <a:pPr marL="0" indent="0">
              <a:buFont typeface="Arial" charset="0"/>
              <a:buNone/>
              <a:defRPr/>
            </a:pPr>
            <a:r>
              <a:rPr lang="en-GB" sz="2400" dirty="0">
                <a:latin typeface="Courier New" pitchFamily="49" charset="0"/>
                <a:cs typeface="Courier New" pitchFamily="49" charset="0"/>
              </a:rPr>
              <a:t>	CREATE TABLE staff(</a:t>
            </a:r>
          </a:p>
          <a:p>
            <a:pPr marL="0" indent="0">
              <a:buFont typeface="Arial" charset="0"/>
              <a:buNone/>
              <a:defRPr/>
            </a:pPr>
            <a:r>
              <a:rPr lang="en-GB" sz="2400" dirty="0">
                <a:latin typeface="Courier New" pitchFamily="49" charset="0"/>
                <a:cs typeface="Courier New" pitchFamily="49" charset="0"/>
              </a:rPr>
              <a:t>   		staff# number(3),</a:t>
            </a:r>
          </a:p>
          <a:p>
            <a:pPr marL="0" indent="0">
              <a:buFont typeface="Arial" charset="0"/>
              <a:buNone/>
              <a:defRPr/>
            </a:pPr>
            <a:r>
              <a:rPr lang="en-GB" sz="2400" dirty="0">
                <a:latin typeface="Courier New" pitchFamily="49" charset="0"/>
                <a:cs typeface="Courier New" pitchFamily="49" charset="0"/>
              </a:rPr>
              <a:t>   		name char(30),</a:t>
            </a:r>
          </a:p>
          <a:p>
            <a:pPr marL="0" indent="0">
              <a:buFont typeface="Arial" charset="0"/>
              <a:buNone/>
              <a:defRPr/>
            </a:pPr>
            <a:r>
              <a:rPr lang="en-GB" sz="2400" dirty="0">
                <a:latin typeface="Courier New" pitchFamily="49" charset="0"/>
                <a:cs typeface="Courier New" pitchFamily="49" charset="0"/>
              </a:rPr>
              <a:t>   		</a:t>
            </a:r>
            <a:r>
              <a:rPr lang="en-GB" sz="2400" b="1" dirty="0">
                <a:solidFill>
                  <a:schemeClr val="accent2"/>
                </a:solidFill>
                <a:latin typeface="Courier New" pitchFamily="49" charset="0"/>
                <a:cs typeface="Courier New" pitchFamily="49" charset="0"/>
              </a:rPr>
              <a:t>PRIMARY KEY </a:t>
            </a:r>
            <a:r>
              <a:rPr lang="en-GB" sz="2400" dirty="0">
                <a:latin typeface="Courier New" pitchFamily="49" charset="0"/>
                <a:cs typeface="Courier New" pitchFamily="49" charset="0"/>
              </a:rPr>
              <a:t>(staff#));</a:t>
            </a:r>
          </a:p>
          <a:p>
            <a:pPr marL="0" indent="0">
              <a:buFont typeface="Arial" charset="0"/>
              <a:buNone/>
              <a:defRPr/>
            </a:pPr>
            <a:endParaRPr lang="en-GB" sz="1400" dirty="0">
              <a:latin typeface="Courier New" pitchFamily="49" charset="0"/>
              <a:cs typeface="Courier New" pitchFamily="49" charset="0"/>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420826841"/>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 (cont’d)</a:t>
            </a:r>
          </a:p>
        </p:txBody>
      </p:sp>
      <p:sp>
        <p:nvSpPr>
          <p:cNvPr id="3" name="Content Placeholder 2"/>
          <p:cNvSpPr>
            <a:spLocks noGrp="1"/>
          </p:cNvSpPr>
          <p:nvPr>
            <p:ph idx="1"/>
          </p:nvPr>
        </p:nvSpPr>
        <p:spPr/>
        <p:txBody>
          <a:bodyPr/>
          <a:lstStyle/>
          <a:p>
            <a:pPr>
              <a:defRPr/>
            </a:pPr>
            <a:r>
              <a:rPr lang="en-GB" dirty="0"/>
              <a:t>For </a:t>
            </a:r>
            <a:r>
              <a:rPr lang="en-GB" b="1" dirty="0"/>
              <a:t>alternate keys </a:t>
            </a:r>
            <a:r>
              <a:rPr lang="en-GB" dirty="0"/>
              <a:t>we can use NOT NULL and UNIQUE qualifiers after column attribute name. E.g.:</a:t>
            </a:r>
          </a:p>
          <a:p>
            <a:pPr>
              <a:defRPr/>
            </a:pPr>
            <a:endParaRPr lang="en-GB" dirty="0"/>
          </a:p>
          <a:p>
            <a:pPr marL="0" indent="0">
              <a:buFont typeface="Arial" charset="0"/>
              <a:buNone/>
              <a:defRPr/>
            </a:pPr>
            <a:r>
              <a:rPr lang="en-GB" dirty="0">
                <a:latin typeface="Courier New" pitchFamily="49" charset="0"/>
                <a:cs typeface="Courier New" pitchFamily="49" charset="0"/>
              </a:rPr>
              <a:t>	</a:t>
            </a:r>
            <a:r>
              <a:rPr lang="en-GB" sz="2400" dirty="0">
                <a:latin typeface="Courier New" pitchFamily="49" charset="0"/>
                <a:cs typeface="Courier New" pitchFamily="49" charset="0"/>
              </a:rPr>
              <a:t>CREATE TABLE fruit(</a:t>
            </a:r>
          </a:p>
          <a:p>
            <a:pPr marL="0" indent="0">
              <a:buFont typeface="Arial" charset="0"/>
              <a:buNone/>
              <a:defRPr/>
            </a:pPr>
            <a:r>
              <a:rPr lang="en-GB" sz="2400" dirty="0">
                <a:latin typeface="Courier New" pitchFamily="49" charset="0"/>
                <a:cs typeface="Courier New" pitchFamily="49" charset="0"/>
              </a:rPr>
              <a:t>  		name char(30) PRIMARY KEY,</a:t>
            </a:r>
          </a:p>
          <a:p>
            <a:pPr marL="0" indent="0">
              <a:buFont typeface="Arial" charset="0"/>
              <a:buNone/>
              <a:defRPr/>
            </a:pPr>
            <a:r>
              <a:rPr lang="en-GB" sz="2400" dirty="0">
                <a:latin typeface="Courier New" pitchFamily="49" charset="0"/>
                <a:cs typeface="Courier New" pitchFamily="49" charset="0"/>
              </a:rPr>
              <a:t>  		supplier char(20) </a:t>
            </a:r>
            <a:r>
              <a:rPr lang="en-GB" sz="2400" b="1" dirty="0">
                <a:solidFill>
                  <a:srgbClr val="0000FF"/>
                </a:solidFill>
                <a:latin typeface="Courier New" pitchFamily="49" charset="0"/>
                <a:cs typeface="Courier New" pitchFamily="49" charset="0"/>
              </a:rPr>
              <a:t>NOT NULL</a:t>
            </a:r>
            <a:r>
              <a:rPr lang="en-GB" sz="2400" dirty="0">
                <a:latin typeface="Courier New" pitchFamily="49" charset="0"/>
                <a:cs typeface="Courier New" pitchFamily="49" charset="0"/>
              </a:rPr>
              <a:t>,</a:t>
            </a:r>
          </a:p>
          <a:p>
            <a:pPr marL="0" indent="0">
              <a:buFont typeface="Arial" charset="0"/>
              <a:buNone/>
              <a:defRPr/>
            </a:pPr>
            <a:r>
              <a:rPr lang="en-GB" sz="2400" dirty="0">
                <a:latin typeface="Courier New" pitchFamily="49" charset="0"/>
                <a:cs typeface="Courier New" pitchFamily="49" charset="0"/>
              </a:rPr>
              <a:t>  		country char(20) NOT NULL,</a:t>
            </a:r>
          </a:p>
          <a:p>
            <a:pPr marL="0" indent="0">
              <a:buFont typeface="Arial" charset="0"/>
              <a:buNone/>
              <a:defRPr/>
            </a:pPr>
            <a:r>
              <a:rPr lang="en-GB" sz="2400" dirty="0">
                <a:latin typeface="Courier New" pitchFamily="49" charset="0"/>
                <a:cs typeface="Courier New" pitchFamily="49" charset="0"/>
              </a:rPr>
              <a:t>  		</a:t>
            </a:r>
            <a:r>
              <a:rPr lang="en-GB" sz="2400" b="1" dirty="0">
                <a:solidFill>
                  <a:srgbClr val="0000FF"/>
                </a:solidFill>
                <a:latin typeface="Courier New" pitchFamily="49" charset="0"/>
                <a:cs typeface="Courier New" pitchFamily="49" charset="0"/>
              </a:rPr>
              <a:t>UNIQUE</a:t>
            </a:r>
            <a:r>
              <a:rPr lang="en-GB" sz="2400" dirty="0">
                <a:solidFill>
                  <a:srgbClr val="0000FF"/>
                </a:solidFill>
                <a:latin typeface="Courier New" pitchFamily="49" charset="0"/>
                <a:cs typeface="Courier New" pitchFamily="49" charset="0"/>
              </a:rPr>
              <a:t> </a:t>
            </a:r>
            <a:r>
              <a:rPr lang="en-GB" sz="2400" dirty="0">
                <a:latin typeface="Courier New" pitchFamily="49" charset="0"/>
                <a:cs typeface="Courier New" pitchFamily="49" charset="0"/>
              </a:rPr>
              <a:t>(</a:t>
            </a:r>
            <a:r>
              <a:rPr lang="en-GB" sz="2400" dirty="0" err="1">
                <a:latin typeface="Courier New" pitchFamily="49" charset="0"/>
                <a:cs typeface="Courier New" pitchFamily="49" charset="0"/>
              </a:rPr>
              <a:t>supplier,country</a:t>
            </a:r>
            <a:r>
              <a:rPr lang="en-GB" sz="2400" dirty="0">
                <a:latin typeface="Courier New" pitchFamily="49" charset="0"/>
                <a:cs typeface="Courier New" pitchFamily="49"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589367872"/>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en-US" dirty="0"/>
              <a:t>Introduction</a:t>
            </a:r>
          </a:p>
          <a:p>
            <a:r>
              <a:rPr lang="en-US" dirty="0"/>
              <a:t>Integrity</a:t>
            </a:r>
          </a:p>
          <a:p>
            <a:r>
              <a:rPr lang="en-US" dirty="0"/>
              <a:t>Security</a:t>
            </a:r>
          </a:p>
          <a:p>
            <a:r>
              <a:rPr lang="en-US" dirty="0"/>
              <a:t>Recovery</a:t>
            </a:r>
          </a:p>
          <a:p>
            <a:r>
              <a:rPr lang="en-US" dirty="0"/>
              <a:t>Concurrency</a:t>
            </a:r>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73369044"/>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lstStyle/>
          <a:p>
            <a:pPr>
              <a:defRPr/>
            </a:pPr>
            <a:r>
              <a:rPr lang="en-GB" dirty="0"/>
              <a:t>Defined by FOREIGN KEY or REFERENCES. </a:t>
            </a:r>
          </a:p>
          <a:p>
            <a:pPr>
              <a:defRPr/>
            </a:pPr>
            <a:r>
              <a:rPr lang="en-GB" dirty="0"/>
              <a:t>Referential action </a:t>
            </a:r>
            <a:r>
              <a:rPr lang="en-GB" b="1" dirty="0">
                <a:solidFill>
                  <a:schemeClr val="tx2"/>
                </a:solidFill>
              </a:rPr>
              <a:t>must</a:t>
            </a:r>
            <a:r>
              <a:rPr lang="en-GB" dirty="0">
                <a:solidFill>
                  <a:schemeClr val="tx2"/>
                </a:solidFill>
              </a:rPr>
              <a:t> </a:t>
            </a:r>
            <a:r>
              <a:rPr lang="en-GB" b="1" dirty="0">
                <a:solidFill>
                  <a:schemeClr val="tx2"/>
                </a:solidFill>
              </a:rPr>
              <a:t>allow cascading </a:t>
            </a:r>
            <a:r>
              <a:rPr lang="en-GB" dirty="0"/>
              <a:t>of </a:t>
            </a:r>
            <a:r>
              <a:rPr lang="en-GB" i="1" dirty="0"/>
              <a:t>updates</a:t>
            </a:r>
            <a:r>
              <a:rPr lang="en-GB" dirty="0"/>
              <a:t> from </a:t>
            </a:r>
            <a:r>
              <a:rPr lang="en-GB" b="1" dirty="0"/>
              <a:t>parent</a:t>
            </a:r>
            <a:r>
              <a:rPr lang="en-GB" dirty="0">
                <a:solidFill>
                  <a:schemeClr val="accent1"/>
                </a:solidFill>
              </a:rPr>
              <a:t> </a:t>
            </a:r>
            <a:r>
              <a:rPr lang="en-GB" dirty="0"/>
              <a:t>to </a:t>
            </a:r>
            <a:r>
              <a:rPr lang="en-GB" b="1" dirty="0"/>
              <a:t>child</a:t>
            </a:r>
            <a:r>
              <a:rPr lang="en-GB" dirty="0"/>
              <a:t> table (+deletes, NULL value , DEFAULT). E.g.:</a:t>
            </a:r>
          </a:p>
          <a:p>
            <a:pPr marL="0" indent="0">
              <a:buFont typeface="Arial" charset="0"/>
              <a:buNone/>
              <a:defRPr/>
            </a:pPr>
            <a:endParaRPr lang="en-GB" sz="2400" dirty="0">
              <a:latin typeface="Courier New" pitchFamily="49" charset="0"/>
              <a:cs typeface="Courier New" pitchFamily="49" charset="0"/>
            </a:endParaRPr>
          </a:p>
          <a:p>
            <a:pPr marL="0" indent="0">
              <a:buFont typeface="Arial" charset="0"/>
              <a:buNone/>
              <a:defRPr/>
            </a:pPr>
            <a:r>
              <a:rPr lang="en-GB" sz="2000" dirty="0">
                <a:latin typeface="Courier New" pitchFamily="49" charset="0"/>
                <a:cs typeface="Courier New" pitchFamily="49" charset="0"/>
              </a:rPr>
              <a:t>CREATE TABLE </a:t>
            </a:r>
            <a:r>
              <a:rPr lang="en-GB" sz="2000" dirty="0" err="1">
                <a:latin typeface="Courier New" pitchFamily="49" charset="0"/>
                <a:cs typeface="Courier New" pitchFamily="49" charset="0"/>
              </a:rPr>
              <a:t>emps</a:t>
            </a:r>
            <a:r>
              <a:rPr lang="en-GB" sz="2000" dirty="0">
                <a:latin typeface="Courier New" pitchFamily="49" charset="0"/>
                <a:cs typeface="Courier New" pitchFamily="49" charset="0"/>
              </a:rPr>
              <a:t>(</a:t>
            </a:r>
          </a:p>
          <a:p>
            <a:pPr marL="0" indent="0">
              <a:buFont typeface="Arial" charset="0"/>
              <a:buNone/>
              <a:defRPr/>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emp</a:t>
            </a:r>
            <a:r>
              <a:rPr lang="en-GB" sz="2000" dirty="0">
                <a:latin typeface="Courier New" pitchFamily="49" charset="0"/>
                <a:cs typeface="Courier New" pitchFamily="49" charset="0"/>
              </a:rPr>
              <a:t># number(2),</a:t>
            </a:r>
          </a:p>
          <a:p>
            <a:pPr marL="0" indent="0">
              <a:buFont typeface="Arial" charset="0"/>
              <a:buNone/>
              <a:defRPr/>
            </a:pPr>
            <a:r>
              <a:rPr lang="en-GB" sz="2000" dirty="0">
                <a:latin typeface="Courier New" pitchFamily="49" charset="0"/>
                <a:cs typeface="Courier New" pitchFamily="49" charset="0"/>
              </a:rPr>
              <a:t>  name char(30),</a:t>
            </a:r>
          </a:p>
          <a:p>
            <a:pPr marL="0" indent="0">
              <a:buFont typeface="Arial" charset="0"/>
              <a:buNone/>
              <a:defRPr/>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dept</a:t>
            </a:r>
            <a:r>
              <a:rPr lang="en-GB" sz="2000" dirty="0">
                <a:latin typeface="Courier New" pitchFamily="49" charset="0"/>
                <a:cs typeface="Courier New" pitchFamily="49" charset="0"/>
              </a:rPr>
              <a:t># number(2) </a:t>
            </a:r>
            <a:r>
              <a:rPr lang="en-GB" sz="2000" b="1" dirty="0">
                <a:solidFill>
                  <a:srgbClr val="0000FF"/>
                </a:solidFill>
                <a:latin typeface="Courier New" pitchFamily="49" charset="0"/>
                <a:cs typeface="Courier New" pitchFamily="49" charset="0"/>
              </a:rPr>
              <a:t>REFERENCES</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depts</a:t>
            </a: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dept</a:t>
            </a:r>
            <a:r>
              <a:rPr lang="en-GB" sz="2000" dirty="0">
                <a:latin typeface="Courier New" pitchFamily="49" charset="0"/>
                <a:cs typeface="Courier New" pitchFamily="49" charset="0"/>
              </a:rPr>
              <a:t>#) </a:t>
            </a:r>
          </a:p>
          <a:p>
            <a:pPr marL="0" indent="0">
              <a:buFont typeface="Arial" charset="0"/>
              <a:buNone/>
              <a:defRPr/>
            </a:pPr>
            <a:r>
              <a:rPr lang="en-GB" sz="2000" dirty="0">
                <a:latin typeface="Courier New" pitchFamily="49" charset="0"/>
                <a:cs typeface="Courier New" pitchFamily="49" charset="0"/>
              </a:rPr>
              <a:t>             ON UPDATE </a:t>
            </a:r>
            <a:r>
              <a:rPr lang="en-GB" sz="2000" b="1" dirty="0">
                <a:solidFill>
                  <a:srgbClr val="0000FF"/>
                </a:solidFill>
                <a:latin typeface="Courier New" pitchFamily="49" charset="0"/>
                <a:cs typeface="Courier New" pitchFamily="49" charset="0"/>
              </a:rPr>
              <a:t>CASCADE</a:t>
            </a:r>
            <a:r>
              <a:rPr lang="en-GB" sz="2000" dirty="0">
                <a:latin typeface="Courier New" pitchFamily="49" charset="0"/>
                <a:cs typeface="Courier New" pitchFamily="49"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200065342"/>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6761312"/>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dirty="0" err="1"/>
              <a:t>vs</a:t>
            </a:r>
            <a:r>
              <a:rPr lang="en-US" dirty="0"/>
              <a:t> Integrity</a:t>
            </a:r>
          </a:p>
        </p:txBody>
      </p:sp>
      <p:sp>
        <p:nvSpPr>
          <p:cNvPr id="3" name="Content Placeholder 2"/>
          <p:cNvSpPr>
            <a:spLocks noGrp="1"/>
          </p:cNvSpPr>
          <p:nvPr>
            <p:ph idx="1"/>
          </p:nvPr>
        </p:nvSpPr>
        <p:spPr/>
        <p:txBody>
          <a:bodyPr/>
          <a:lstStyle/>
          <a:p>
            <a:r>
              <a:rPr lang="en-GB" b="1" dirty="0">
                <a:solidFill>
                  <a:srgbClr val="FF0000"/>
                </a:solidFill>
                <a:latin typeface="Calibri" charset="0"/>
              </a:rPr>
              <a:t>Integrity</a:t>
            </a:r>
            <a:r>
              <a:rPr lang="en-GB" dirty="0">
                <a:latin typeface="Calibri" charset="0"/>
              </a:rPr>
              <a:t>: Ensuring what users are trying to do is </a:t>
            </a:r>
            <a:r>
              <a:rPr lang="en-GB" i="1" dirty="0">
                <a:latin typeface="Calibri" charset="0"/>
              </a:rPr>
              <a:t>correct</a:t>
            </a:r>
            <a:endParaRPr lang="en-GB" dirty="0">
              <a:latin typeface="Calibri" charset="0"/>
            </a:endParaRPr>
          </a:p>
          <a:p>
            <a:r>
              <a:rPr lang="en-GB" b="1" dirty="0">
                <a:solidFill>
                  <a:srgbClr val="FF0000"/>
                </a:solidFill>
                <a:latin typeface="Calibri" charset="0"/>
              </a:rPr>
              <a:t>Security</a:t>
            </a:r>
            <a:r>
              <a:rPr lang="en-GB" dirty="0">
                <a:latin typeface="Calibri" charset="0"/>
              </a:rPr>
              <a:t>: Ensuring users are </a:t>
            </a:r>
            <a:r>
              <a:rPr lang="en-GB" i="1" dirty="0">
                <a:latin typeface="Calibri" charset="0"/>
              </a:rPr>
              <a:t>allowed</a:t>
            </a:r>
            <a:r>
              <a:rPr lang="en-GB" dirty="0">
                <a:latin typeface="Calibri" charset="0"/>
              </a:rPr>
              <a:t> to do things they are trying to do</a:t>
            </a:r>
          </a:p>
          <a:p>
            <a:endParaRPr lang="en-GB" dirty="0">
              <a:latin typeface="Calibri" charset="0"/>
            </a:endParaRPr>
          </a:p>
          <a:p>
            <a:r>
              <a:rPr lang="en-GB" dirty="0">
                <a:latin typeface="Calibri" charset="0"/>
              </a:rPr>
              <a:t>Both require rules that users must not violate</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401127048"/>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Approaches</a:t>
            </a:r>
          </a:p>
        </p:txBody>
      </p:sp>
      <p:sp>
        <p:nvSpPr>
          <p:cNvPr id="3" name="Content Placeholder 2"/>
          <p:cNvSpPr>
            <a:spLocks noGrp="1"/>
          </p:cNvSpPr>
          <p:nvPr>
            <p:ph idx="1"/>
          </p:nvPr>
        </p:nvSpPr>
        <p:spPr/>
        <p:txBody>
          <a:bodyPr>
            <a:normAutofit fontScale="92500" lnSpcReduction="20000"/>
          </a:bodyPr>
          <a:lstStyle/>
          <a:p>
            <a:pPr marL="514350" indent="-514350">
              <a:buFont typeface="Calibri" charset="0"/>
              <a:buAutoNum type="arabicPeriod"/>
            </a:pPr>
            <a:r>
              <a:rPr lang="en-GB" b="1" dirty="0">
                <a:solidFill>
                  <a:srgbClr val="FF0000"/>
                </a:solidFill>
                <a:latin typeface="Calibri" charset="0"/>
              </a:rPr>
              <a:t>Discretionary</a:t>
            </a:r>
            <a:r>
              <a:rPr lang="en-GB" dirty="0">
                <a:solidFill>
                  <a:srgbClr val="FF0000"/>
                </a:solidFill>
                <a:latin typeface="Calibri" charset="0"/>
              </a:rPr>
              <a:t> </a:t>
            </a:r>
            <a:r>
              <a:rPr lang="en-GB" dirty="0">
                <a:latin typeface="Calibri" charset="0"/>
              </a:rPr>
              <a:t>Control</a:t>
            </a:r>
          </a:p>
          <a:p>
            <a:pPr marL="848587" lvl="1" indent="-514350"/>
            <a:r>
              <a:rPr lang="en-GB" b="1" dirty="0">
                <a:latin typeface="Calibri" charset="0"/>
              </a:rPr>
              <a:t>Named users</a:t>
            </a:r>
            <a:r>
              <a:rPr lang="en-GB" dirty="0">
                <a:latin typeface="Calibri" charset="0"/>
              </a:rPr>
              <a:t>, access restricted based on identity of user or group</a:t>
            </a:r>
          </a:p>
          <a:p>
            <a:pPr marL="848587" lvl="1" indent="-514350"/>
            <a:r>
              <a:rPr lang="en-GB" dirty="0">
                <a:latin typeface="Calibri" charset="0"/>
              </a:rPr>
              <a:t>Different </a:t>
            </a:r>
            <a:r>
              <a:rPr lang="en-GB" b="1" dirty="0">
                <a:latin typeface="Calibri" charset="0"/>
              </a:rPr>
              <a:t>Privileges</a:t>
            </a:r>
            <a:r>
              <a:rPr lang="en-GB" dirty="0">
                <a:latin typeface="Calibri" charset="0"/>
              </a:rPr>
              <a:t> or access rights to data objects</a:t>
            </a:r>
          </a:p>
          <a:p>
            <a:pPr marL="848587" lvl="1" indent="-514350"/>
            <a:r>
              <a:rPr lang="en-GB" b="1" dirty="0">
                <a:latin typeface="Calibri" charset="0"/>
              </a:rPr>
              <a:t>Distributed control </a:t>
            </a:r>
            <a:r>
              <a:rPr lang="en-GB" dirty="0">
                <a:latin typeface="Calibri" charset="0"/>
              </a:rPr>
              <a:t>(no central management)</a:t>
            </a:r>
          </a:p>
          <a:p>
            <a:pPr marL="848587" lvl="1" indent="-514350"/>
            <a:r>
              <a:rPr lang="en-GB" dirty="0">
                <a:latin typeface="Calibri" charset="0"/>
              </a:rPr>
              <a:t>Allows </a:t>
            </a:r>
            <a:r>
              <a:rPr lang="en-GB" b="1" dirty="0">
                <a:latin typeface="Calibri" charset="0"/>
              </a:rPr>
              <a:t>users</a:t>
            </a:r>
            <a:r>
              <a:rPr lang="en-GB" dirty="0">
                <a:latin typeface="Calibri" charset="0"/>
              </a:rPr>
              <a:t> the ability to make policy decisions and/or assign security attributes</a:t>
            </a:r>
          </a:p>
          <a:p>
            <a:pPr marL="1302187" lvl="2" indent="-514350"/>
            <a:r>
              <a:rPr lang="en-GB" dirty="0">
                <a:latin typeface="Calibri" charset="0"/>
              </a:rPr>
              <a:t>Users may pass the permission to others</a:t>
            </a:r>
          </a:p>
          <a:p>
            <a:pPr marL="514350" indent="-514350">
              <a:buFont typeface="Calibri" charset="0"/>
              <a:buAutoNum type="arabicPeriod"/>
            </a:pPr>
            <a:endParaRPr lang="en-GB" sz="1600" b="1" dirty="0">
              <a:solidFill>
                <a:srgbClr val="FF0000"/>
              </a:solidFill>
              <a:latin typeface="Calibri" charset="0"/>
            </a:endParaRPr>
          </a:p>
          <a:p>
            <a:pPr marL="514350" indent="-514350">
              <a:buFont typeface="Calibri" charset="0"/>
              <a:buAutoNum type="arabicPeriod"/>
            </a:pPr>
            <a:r>
              <a:rPr lang="en-GB" b="1" dirty="0">
                <a:solidFill>
                  <a:srgbClr val="FF0000"/>
                </a:solidFill>
                <a:latin typeface="Calibri" charset="0"/>
              </a:rPr>
              <a:t>Mandatory</a:t>
            </a:r>
            <a:r>
              <a:rPr lang="en-GB" dirty="0">
                <a:solidFill>
                  <a:srgbClr val="FF0000"/>
                </a:solidFill>
                <a:latin typeface="Calibri" charset="0"/>
              </a:rPr>
              <a:t> </a:t>
            </a:r>
            <a:r>
              <a:rPr lang="en-GB" dirty="0">
                <a:latin typeface="Calibri" charset="0"/>
              </a:rPr>
              <a:t>Control</a:t>
            </a:r>
          </a:p>
          <a:p>
            <a:pPr marL="848587" lvl="1" indent="-514350"/>
            <a:r>
              <a:rPr lang="en-GB" dirty="0">
                <a:latin typeface="Calibri" charset="0"/>
              </a:rPr>
              <a:t>Users have </a:t>
            </a:r>
            <a:r>
              <a:rPr lang="en-GB" b="1" dirty="0">
                <a:latin typeface="Calibri" charset="0"/>
              </a:rPr>
              <a:t>clearance</a:t>
            </a:r>
            <a:endParaRPr lang="en-GB" dirty="0">
              <a:latin typeface="Calibri" charset="0"/>
            </a:endParaRPr>
          </a:p>
          <a:p>
            <a:pPr marL="848587" lvl="1" indent="-514350"/>
            <a:r>
              <a:rPr lang="en-GB" dirty="0">
                <a:latin typeface="Calibri" charset="0"/>
              </a:rPr>
              <a:t>Objects have </a:t>
            </a:r>
            <a:r>
              <a:rPr lang="en-GB" b="1" dirty="0">
                <a:latin typeface="Calibri" charset="0"/>
              </a:rPr>
              <a:t>classification</a:t>
            </a:r>
            <a:r>
              <a:rPr lang="en-GB" dirty="0">
                <a:latin typeface="Calibri" charset="0"/>
              </a:rPr>
              <a:t> levels</a:t>
            </a:r>
          </a:p>
          <a:p>
            <a:pPr marL="848587" lvl="1" indent="-514350"/>
            <a:r>
              <a:rPr lang="en-GB" b="1" dirty="0">
                <a:latin typeface="Calibri" charset="0"/>
              </a:rPr>
              <a:t>Central control </a:t>
            </a:r>
            <a:r>
              <a:rPr lang="en-GB" dirty="0">
                <a:latin typeface="Calibri" charset="0"/>
              </a:rPr>
              <a:t>– predefined access rights depending on clearance level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475869279"/>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Control: GRANT</a:t>
            </a:r>
          </a:p>
        </p:txBody>
      </p:sp>
      <p:sp>
        <p:nvSpPr>
          <p:cNvPr id="3" name="Content Placeholder 2"/>
          <p:cNvSpPr>
            <a:spLocks noGrp="1"/>
          </p:cNvSpPr>
          <p:nvPr>
            <p:ph idx="1"/>
          </p:nvPr>
        </p:nvSpPr>
        <p:spPr/>
        <p:txBody>
          <a:bodyPr>
            <a:normAutofit fontScale="70000" lnSpcReduction="20000"/>
          </a:bodyPr>
          <a:lstStyle/>
          <a:p>
            <a:pPr>
              <a:lnSpc>
                <a:spcPct val="80000"/>
              </a:lnSpc>
              <a:buFontTx/>
              <a:buNone/>
            </a:pPr>
            <a:r>
              <a:rPr lang="en-GB" b="1" dirty="0">
                <a:solidFill>
                  <a:schemeClr val="accent2"/>
                </a:solidFill>
                <a:latin typeface="Courier New" charset="0"/>
              </a:rPr>
              <a:t>GRANT [privilege-</a:t>
            </a:r>
            <a:r>
              <a:rPr lang="en-GB" b="1" dirty="0" err="1">
                <a:solidFill>
                  <a:schemeClr val="accent2"/>
                </a:solidFill>
                <a:latin typeface="Courier New" charset="0"/>
              </a:rPr>
              <a:t>commalist</a:t>
            </a:r>
            <a:r>
              <a:rPr lang="en-GB" b="1" dirty="0">
                <a:solidFill>
                  <a:schemeClr val="accent2"/>
                </a:solidFill>
                <a:latin typeface="Courier New" charset="0"/>
              </a:rPr>
              <a:t> | ALL PRIVILEGES]</a:t>
            </a:r>
          </a:p>
          <a:p>
            <a:pPr>
              <a:lnSpc>
                <a:spcPct val="80000"/>
              </a:lnSpc>
              <a:buFontTx/>
              <a:buNone/>
            </a:pPr>
            <a:r>
              <a:rPr lang="en-GB" b="1" dirty="0">
                <a:solidFill>
                  <a:schemeClr val="accent2"/>
                </a:solidFill>
                <a:latin typeface="Courier New" charset="0"/>
              </a:rPr>
              <a:t>ON object-name</a:t>
            </a:r>
          </a:p>
          <a:p>
            <a:pPr>
              <a:lnSpc>
                <a:spcPct val="80000"/>
              </a:lnSpc>
              <a:buFontTx/>
              <a:buNone/>
            </a:pPr>
            <a:r>
              <a:rPr lang="en-GB" b="1" dirty="0">
                <a:solidFill>
                  <a:schemeClr val="accent2"/>
                </a:solidFill>
                <a:latin typeface="Courier New" charset="0"/>
              </a:rPr>
              <a:t>TO [</a:t>
            </a:r>
            <a:r>
              <a:rPr lang="en-GB" b="1" dirty="0" err="1">
                <a:solidFill>
                  <a:schemeClr val="accent2"/>
                </a:solidFill>
                <a:latin typeface="Courier New" charset="0"/>
              </a:rPr>
              <a:t>authorisation_id_list</a:t>
            </a:r>
            <a:r>
              <a:rPr lang="en-GB" b="1" dirty="0">
                <a:solidFill>
                  <a:schemeClr val="accent2"/>
                </a:solidFill>
                <a:latin typeface="Courier New" charset="0"/>
              </a:rPr>
              <a:t> | PUBLIC]</a:t>
            </a:r>
          </a:p>
          <a:p>
            <a:pPr>
              <a:lnSpc>
                <a:spcPct val="80000"/>
              </a:lnSpc>
              <a:buFontTx/>
              <a:buNone/>
            </a:pPr>
            <a:r>
              <a:rPr lang="en-GB" b="1" dirty="0">
                <a:solidFill>
                  <a:schemeClr val="accent2"/>
                </a:solidFill>
                <a:latin typeface="Courier New" charset="0"/>
              </a:rPr>
              <a:t>[WITH GRANT OPTION]</a:t>
            </a:r>
          </a:p>
          <a:p>
            <a:pPr>
              <a:lnSpc>
                <a:spcPct val="80000"/>
              </a:lnSpc>
              <a:buFontTx/>
              <a:buNone/>
            </a:pPr>
            <a:endParaRPr lang="en-GB" dirty="0">
              <a:latin typeface="Calibri" charset="0"/>
            </a:endParaRPr>
          </a:p>
          <a:p>
            <a:pPr>
              <a:lnSpc>
                <a:spcPct val="80000"/>
              </a:lnSpc>
              <a:buFontTx/>
              <a:buNone/>
            </a:pPr>
            <a:r>
              <a:rPr lang="en-GB" dirty="0">
                <a:latin typeface="Calibri" charset="0"/>
              </a:rPr>
              <a:t>SQL Grant. Each privilege is one of the following:</a:t>
            </a:r>
          </a:p>
          <a:p>
            <a:pPr>
              <a:lnSpc>
                <a:spcPct val="80000"/>
              </a:lnSpc>
              <a:buFontTx/>
              <a:buNone/>
            </a:pPr>
            <a:r>
              <a:rPr lang="en-GB" dirty="0">
                <a:latin typeface="Courier New" charset="0"/>
              </a:rPr>
              <a:t>SELECT</a:t>
            </a:r>
          </a:p>
          <a:p>
            <a:pPr>
              <a:lnSpc>
                <a:spcPct val="80000"/>
              </a:lnSpc>
              <a:buFontTx/>
              <a:buNone/>
            </a:pPr>
            <a:r>
              <a:rPr lang="en-GB" dirty="0">
                <a:latin typeface="Courier New" charset="0"/>
              </a:rPr>
              <a:t>DELETE</a:t>
            </a:r>
          </a:p>
          <a:p>
            <a:pPr>
              <a:lnSpc>
                <a:spcPct val="80000"/>
              </a:lnSpc>
              <a:buFontTx/>
              <a:buNone/>
            </a:pPr>
            <a:r>
              <a:rPr lang="en-GB" dirty="0">
                <a:latin typeface="Courier New" charset="0"/>
              </a:rPr>
              <a:t>INSERT</a:t>
            </a:r>
          </a:p>
          <a:p>
            <a:pPr>
              <a:lnSpc>
                <a:spcPct val="80000"/>
              </a:lnSpc>
              <a:buFontTx/>
              <a:buNone/>
            </a:pPr>
            <a:r>
              <a:rPr lang="en-GB" dirty="0">
                <a:latin typeface="Courier New" charset="0"/>
              </a:rPr>
              <a:t>UPDATE</a:t>
            </a:r>
          </a:p>
          <a:p>
            <a:pPr>
              <a:lnSpc>
                <a:spcPct val="80000"/>
              </a:lnSpc>
              <a:buFontTx/>
              <a:buNone/>
            </a:pPr>
            <a:r>
              <a:rPr lang="en-GB" dirty="0">
                <a:latin typeface="Courier New" charset="0"/>
              </a:rPr>
              <a:t>REFERENCES</a:t>
            </a:r>
          </a:p>
          <a:p>
            <a:pPr>
              <a:lnSpc>
                <a:spcPct val="80000"/>
              </a:lnSpc>
              <a:buFontTx/>
              <a:buNone/>
            </a:pPr>
            <a:endParaRPr lang="en-GB" dirty="0">
              <a:latin typeface="Calibri" charset="0"/>
            </a:endParaRPr>
          </a:p>
          <a:p>
            <a:pPr marL="97763" indent="0">
              <a:lnSpc>
                <a:spcPct val="80000"/>
              </a:lnSpc>
              <a:buNone/>
            </a:pPr>
            <a:r>
              <a:rPr lang="en-GB" dirty="0">
                <a:latin typeface="Calibri" charset="0"/>
              </a:rPr>
              <a:t>The </a:t>
            </a:r>
            <a:r>
              <a:rPr lang="en-GB" dirty="0">
                <a:latin typeface="Courier New" charset="0"/>
              </a:rPr>
              <a:t>REFERENCES</a:t>
            </a:r>
            <a:r>
              <a:rPr lang="en-GB" dirty="0">
                <a:latin typeface="Calibri" charset="0"/>
              </a:rPr>
              <a:t> allows privileges to be granted on named</a:t>
            </a:r>
          </a:p>
          <a:p>
            <a:pPr>
              <a:lnSpc>
                <a:spcPct val="80000"/>
              </a:lnSpc>
              <a:buFontTx/>
              <a:buNone/>
            </a:pPr>
            <a:r>
              <a:rPr lang="en-GB" dirty="0">
                <a:latin typeface="Calibri" charset="0"/>
              </a:rPr>
              <a:t> table(s) in integrity constraints of </a:t>
            </a:r>
            <a:r>
              <a:rPr lang="en-GB" dirty="0">
                <a:latin typeface="Courier New" charset="0"/>
              </a:rPr>
              <a:t>CREATE TABLE</a:t>
            </a:r>
            <a:endParaRPr lang="en-GB" dirty="0">
              <a:latin typeface="Calibri" charset="0"/>
            </a:endParaRPr>
          </a:p>
          <a:p>
            <a:pPr>
              <a:lnSpc>
                <a:spcPct val="80000"/>
              </a:lnSpc>
              <a:buFontTx/>
              <a:buNone/>
            </a:pPr>
            <a:endParaRPr lang="en-GB" dirty="0">
              <a:latin typeface="Calibri" charset="0"/>
            </a:endParaRPr>
          </a:p>
          <a:p>
            <a:pPr marL="97763" indent="0">
              <a:lnSpc>
                <a:spcPct val="80000"/>
              </a:lnSpc>
              <a:buNone/>
            </a:pPr>
            <a:r>
              <a:rPr lang="en-GB" dirty="0">
                <a:latin typeface="Calibri" charset="0"/>
              </a:rPr>
              <a:t>The  </a:t>
            </a:r>
            <a:r>
              <a:rPr lang="en-GB" dirty="0">
                <a:latin typeface="Courier New" charset="0"/>
              </a:rPr>
              <a:t>GRANT OPTION</a:t>
            </a:r>
            <a:r>
              <a:rPr lang="en-GB" dirty="0">
                <a:latin typeface="Calibri" charset="0"/>
              </a:rPr>
              <a:t> allows the named users to pass the</a:t>
            </a:r>
          </a:p>
          <a:p>
            <a:pPr>
              <a:lnSpc>
                <a:spcPct val="80000"/>
              </a:lnSpc>
              <a:buFontTx/>
              <a:buNone/>
            </a:pPr>
            <a:r>
              <a:rPr lang="en-GB" dirty="0">
                <a:latin typeface="Calibri" charset="0"/>
              </a:rPr>
              <a:t>privileges on to other users (distributed control)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811047194"/>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Control: REVOKE</a:t>
            </a:r>
          </a:p>
        </p:txBody>
      </p:sp>
      <p:sp>
        <p:nvSpPr>
          <p:cNvPr id="3" name="Content Placeholder 2"/>
          <p:cNvSpPr>
            <a:spLocks noGrp="1"/>
          </p:cNvSpPr>
          <p:nvPr>
            <p:ph idx="1"/>
          </p:nvPr>
        </p:nvSpPr>
        <p:spPr/>
        <p:txBody>
          <a:bodyPr>
            <a:normAutofit fontScale="70000" lnSpcReduction="20000"/>
          </a:bodyPr>
          <a:lstStyle/>
          <a:p>
            <a:pPr>
              <a:lnSpc>
                <a:spcPct val="80000"/>
              </a:lnSpc>
              <a:buFontTx/>
              <a:buNone/>
            </a:pPr>
            <a:r>
              <a:rPr lang="en-GB" dirty="0">
                <a:latin typeface="Calibri" charset="0"/>
              </a:rPr>
              <a:t>If a user A grants privileges to user B, then they can also revoke</a:t>
            </a:r>
          </a:p>
          <a:p>
            <a:pPr>
              <a:lnSpc>
                <a:spcPct val="80000"/>
              </a:lnSpc>
              <a:buFontTx/>
              <a:buNone/>
            </a:pPr>
            <a:r>
              <a:rPr lang="en-GB" dirty="0">
                <a:latin typeface="Calibri" charset="0"/>
              </a:rPr>
              <a:t>them e.g.</a:t>
            </a:r>
          </a:p>
          <a:p>
            <a:pPr>
              <a:lnSpc>
                <a:spcPct val="80000"/>
              </a:lnSpc>
              <a:buFontTx/>
              <a:buNone/>
            </a:pPr>
            <a:endParaRPr lang="en-GB" dirty="0">
              <a:latin typeface="Calibri" charset="0"/>
            </a:endParaRPr>
          </a:p>
          <a:p>
            <a:pPr>
              <a:lnSpc>
                <a:spcPct val="80000"/>
              </a:lnSpc>
              <a:buFontTx/>
              <a:buNone/>
            </a:pPr>
            <a:r>
              <a:rPr lang="en-GB" b="1" dirty="0">
                <a:solidFill>
                  <a:schemeClr val="accent2"/>
                </a:solidFill>
                <a:latin typeface="Courier New" charset="0"/>
              </a:rPr>
              <a:t>REVOKE</a:t>
            </a:r>
            <a:r>
              <a:rPr lang="en-GB" dirty="0">
                <a:latin typeface="Courier New" charset="0"/>
              </a:rPr>
              <a:t> ALL PRIVILEGES ON STATS FROM John;</a:t>
            </a:r>
          </a:p>
          <a:p>
            <a:pPr>
              <a:lnSpc>
                <a:spcPct val="80000"/>
              </a:lnSpc>
              <a:buFontTx/>
              <a:buNone/>
            </a:pPr>
            <a:endParaRPr lang="en-GB" dirty="0">
              <a:latin typeface="Courier New" charset="0"/>
            </a:endParaRPr>
          </a:p>
          <a:p>
            <a:pPr>
              <a:lnSpc>
                <a:spcPct val="80000"/>
              </a:lnSpc>
              <a:buFontTx/>
              <a:buNone/>
            </a:pPr>
            <a:r>
              <a:rPr lang="en-GB" dirty="0">
                <a:latin typeface="Calibri"/>
                <a:cs typeface="Calibri"/>
              </a:rPr>
              <a:t>SQL REVOKE syntax</a:t>
            </a:r>
          </a:p>
          <a:p>
            <a:pPr>
              <a:lnSpc>
                <a:spcPct val="80000"/>
              </a:lnSpc>
              <a:buFontTx/>
              <a:buNone/>
            </a:pPr>
            <a:endParaRPr lang="en-GB" b="1" dirty="0">
              <a:solidFill>
                <a:schemeClr val="accent2"/>
              </a:solidFill>
              <a:latin typeface="Courier New" charset="0"/>
            </a:endParaRPr>
          </a:p>
          <a:p>
            <a:pPr>
              <a:lnSpc>
                <a:spcPct val="80000"/>
              </a:lnSpc>
              <a:buFontTx/>
              <a:buNone/>
            </a:pPr>
            <a:r>
              <a:rPr lang="en-GB" b="1" dirty="0">
                <a:solidFill>
                  <a:schemeClr val="accent2"/>
                </a:solidFill>
                <a:latin typeface="Courier New" charset="0"/>
              </a:rPr>
              <a:t>REVOKE [GRANT OPTION FOR]</a:t>
            </a:r>
          </a:p>
          <a:p>
            <a:pPr>
              <a:lnSpc>
                <a:spcPct val="80000"/>
              </a:lnSpc>
              <a:buFontTx/>
              <a:buNone/>
            </a:pPr>
            <a:r>
              <a:rPr lang="en-GB" b="1" dirty="0">
                <a:solidFill>
                  <a:schemeClr val="accent2"/>
                </a:solidFill>
                <a:latin typeface="Courier New" charset="0"/>
              </a:rPr>
              <a:t>[</a:t>
            </a:r>
            <a:r>
              <a:rPr lang="en-GB" b="1" dirty="0" err="1">
                <a:solidFill>
                  <a:schemeClr val="accent2"/>
                </a:solidFill>
                <a:latin typeface="Courier New" charset="0"/>
              </a:rPr>
              <a:t>privilege_list</a:t>
            </a:r>
            <a:r>
              <a:rPr lang="en-GB" b="1" dirty="0">
                <a:solidFill>
                  <a:schemeClr val="accent2"/>
                </a:solidFill>
                <a:latin typeface="Courier New" charset="0"/>
              </a:rPr>
              <a:t> | ALL PRIVILEGES]</a:t>
            </a:r>
          </a:p>
          <a:p>
            <a:pPr>
              <a:lnSpc>
                <a:spcPct val="80000"/>
              </a:lnSpc>
              <a:buFontTx/>
              <a:buNone/>
            </a:pPr>
            <a:r>
              <a:rPr lang="en-GB" b="1" dirty="0">
                <a:solidFill>
                  <a:schemeClr val="accent2"/>
                </a:solidFill>
                <a:latin typeface="Courier New" charset="0"/>
              </a:rPr>
              <a:t>ON </a:t>
            </a:r>
            <a:r>
              <a:rPr lang="en-GB" b="1" dirty="0" err="1">
                <a:solidFill>
                  <a:schemeClr val="accent2"/>
                </a:solidFill>
                <a:latin typeface="Courier New" charset="0"/>
              </a:rPr>
              <a:t>object_name</a:t>
            </a:r>
            <a:endParaRPr lang="en-GB" b="1" dirty="0">
              <a:solidFill>
                <a:schemeClr val="accent2"/>
              </a:solidFill>
              <a:latin typeface="Courier New" charset="0"/>
            </a:endParaRPr>
          </a:p>
          <a:p>
            <a:pPr>
              <a:lnSpc>
                <a:spcPct val="80000"/>
              </a:lnSpc>
              <a:buFontTx/>
              <a:buNone/>
            </a:pPr>
            <a:r>
              <a:rPr lang="en-GB" b="1" dirty="0">
                <a:solidFill>
                  <a:schemeClr val="accent2"/>
                </a:solidFill>
                <a:latin typeface="Courier New" charset="0"/>
              </a:rPr>
              <a:t>FROM [</a:t>
            </a:r>
            <a:r>
              <a:rPr lang="en-GB" b="1" dirty="0" err="1">
                <a:solidFill>
                  <a:schemeClr val="accent2"/>
                </a:solidFill>
                <a:latin typeface="Courier New" charset="0"/>
              </a:rPr>
              <a:t>authorisation_list|PUBLIC</a:t>
            </a:r>
            <a:r>
              <a:rPr lang="en-GB" b="1" dirty="0">
                <a:solidFill>
                  <a:schemeClr val="accent2"/>
                </a:solidFill>
                <a:latin typeface="Courier New" charset="0"/>
              </a:rPr>
              <a:t>] </a:t>
            </a:r>
          </a:p>
          <a:p>
            <a:pPr>
              <a:lnSpc>
                <a:spcPct val="80000"/>
              </a:lnSpc>
              <a:buFontTx/>
              <a:buNone/>
            </a:pPr>
            <a:r>
              <a:rPr lang="en-GB" b="1" dirty="0">
                <a:solidFill>
                  <a:schemeClr val="accent2"/>
                </a:solidFill>
                <a:latin typeface="Courier New" charset="0"/>
              </a:rPr>
              <a:t>[RESTRICT|CASCADE]</a:t>
            </a:r>
          </a:p>
          <a:p>
            <a:pPr>
              <a:lnSpc>
                <a:spcPct val="80000"/>
              </a:lnSpc>
              <a:buFontTx/>
              <a:buNone/>
            </a:pPr>
            <a:endParaRPr lang="en-GB" dirty="0">
              <a:solidFill>
                <a:schemeClr val="accent2"/>
              </a:solidFill>
              <a:latin typeface="Courier New" charset="0"/>
            </a:endParaRPr>
          </a:p>
          <a:p>
            <a:pPr>
              <a:lnSpc>
                <a:spcPct val="80000"/>
              </a:lnSpc>
              <a:buFontTx/>
              <a:buNone/>
            </a:pPr>
            <a:r>
              <a:rPr lang="en-GB" dirty="0">
                <a:latin typeface="Calibri" charset="0"/>
              </a:rPr>
              <a:t>If </a:t>
            </a:r>
            <a:r>
              <a:rPr lang="en-GB" dirty="0">
                <a:latin typeface="Courier New" charset="0"/>
              </a:rPr>
              <a:t>RESTRICT</a:t>
            </a:r>
            <a:r>
              <a:rPr lang="en-GB" dirty="0">
                <a:latin typeface="Calibri" charset="0"/>
              </a:rPr>
              <a:t> option is given then the command is not executed </a:t>
            </a:r>
          </a:p>
          <a:p>
            <a:pPr>
              <a:lnSpc>
                <a:spcPct val="80000"/>
              </a:lnSpc>
              <a:buFontTx/>
              <a:buNone/>
            </a:pPr>
            <a:r>
              <a:rPr lang="en-GB" dirty="0">
                <a:latin typeface="Calibri" charset="0"/>
              </a:rPr>
              <a:t>if any dependent rules exist i.e. those created by other users</a:t>
            </a:r>
          </a:p>
          <a:p>
            <a:pPr>
              <a:lnSpc>
                <a:spcPct val="80000"/>
              </a:lnSpc>
              <a:buFontTx/>
              <a:buNone/>
            </a:pPr>
            <a:r>
              <a:rPr lang="en-GB" dirty="0">
                <a:latin typeface="Calibri" charset="0"/>
              </a:rPr>
              <a:t>through the </a:t>
            </a:r>
            <a:r>
              <a:rPr lang="en-GB" dirty="0">
                <a:latin typeface="Courier New" charset="0"/>
              </a:rPr>
              <a:t>WITH GRANT OPTION</a:t>
            </a:r>
            <a:r>
              <a:rPr lang="en-GB" dirty="0">
                <a:latin typeface="Calibri" charset="0"/>
              </a:rPr>
              <a:t>.</a:t>
            </a:r>
          </a:p>
          <a:p>
            <a:pPr>
              <a:lnSpc>
                <a:spcPct val="80000"/>
              </a:lnSpc>
              <a:buFontTx/>
              <a:buNone/>
            </a:pPr>
            <a:endParaRPr lang="en-GB" dirty="0">
              <a:latin typeface="Courier New" charset="0"/>
            </a:endParaRPr>
          </a:p>
          <a:p>
            <a:pPr>
              <a:lnSpc>
                <a:spcPct val="80000"/>
              </a:lnSpc>
              <a:buFontTx/>
              <a:buNone/>
            </a:pPr>
            <a:r>
              <a:rPr lang="en-GB" dirty="0">
                <a:latin typeface="Courier New" charset="0"/>
              </a:rPr>
              <a:t>CASCADE</a:t>
            </a:r>
            <a:r>
              <a:rPr lang="en-GB" dirty="0">
                <a:latin typeface="Calibri" charset="0"/>
              </a:rPr>
              <a:t> will force a </a:t>
            </a:r>
            <a:r>
              <a:rPr lang="en-GB" dirty="0">
                <a:latin typeface="Courier New" charset="0"/>
              </a:rPr>
              <a:t>REVOKE</a:t>
            </a:r>
            <a:r>
              <a:rPr lang="en-GB" dirty="0">
                <a:latin typeface="Calibri" charset="0"/>
              </a:rPr>
              <a:t> on any dependent rules.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425817951"/>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Mandatory Control</a:t>
            </a:r>
          </a:p>
        </p:txBody>
      </p:sp>
      <p:sp>
        <p:nvSpPr>
          <p:cNvPr id="3" name="Content Placeholder 2"/>
          <p:cNvSpPr>
            <a:spLocks noGrp="1"/>
          </p:cNvSpPr>
          <p:nvPr>
            <p:ph idx="1"/>
          </p:nvPr>
        </p:nvSpPr>
        <p:spPr/>
        <p:txBody>
          <a:bodyPr/>
          <a:lstStyle/>
          <a:p>
            <a:pPr marL="514350" indent="-514350">
              <a:buFont typeface="+mj-lt"/>
              <a:buAutoNum type="arabicPeriod"/>
            </a:pPr>
            <a:r>
              <a:rPr lang="en-US" dirty="0"/>
              <a:t>User </a:t>
            </a:r>
            <a:r>
              <a:rPr lang="en-US" i="1" dirty="0" err="1"/>
              <a:t>i</a:t>
            </a:r>
            <a:r>
              <a:rPr lang="en-US" dirty="0"/>
              <a:t> can </a:t>
            </a:r>
            <a:r>
              <a:rPr lang="en-US" b="1" dirty="0"/>
              <a:t>retrieve</a:t>
            </a:r>
            <a:r>
              <a:rPr lang="en-US" dirty="0"/>
              <a:t> object </a:t>
            </a:r>
            <a:r>
              <a:rPr lang="en-US" i="1" dirty="0"/>
              <a:t>j</a:t>
            </a:r>
            <a:r>
              <a:rPr lang="en-US" dirty="0"/>
              <a:t> only if the </a:t>
            </a:r>
            <a:r>
              <a:rPr lang="en-US" b="1" dirty="0"/>
              <a:t>clearance level </a:t>
            </a:r>
            <a:r>
              <a:rPr lang="en-US" dirty="0"/>
              <a:t>of </a:t>
            </a:r>
            <a:r>
              <a:rPr lang="en-US" i="1" dirty="0" err="1"/>
              <a:t>i</a:t>
            </a:r>
            <a:r>
              <a:rPr lang="en-US" dirty="0"/>
              <a:t> is greater than or equal to the </a:t>
            </a:r>
            <a:r>
              <a:rPr lang="en-US" b="1" dirty="0"/>
              <a:t>classification level </a:t>
            </a:r>
            <a:r>
              <a:rPr lang="en-US" dirty="0"/>
              <a:t>of </a:t>
            </a:r>
            <a:r>
              <a:rPr lang="en-US" i="1" dirty="0"/>
              <a:t>j</a:t>
            </a:r>
            <a:r>
              <a:rPr lang="en-US" dirty="0"/>
              <a:t> (“simple security property”)</a:t>
            </a:r>
          </a:p>
          <a:p>
            <a:pPr marL="514350" indent="-514350">
              <a:buFont typeface="+mj-lt"/>
              <a:buAutoNum type="arabicPeriod"/>
            </a:pPr>
            <a:r>
              <a:rPr lang="en-US" dirty="0"/>
              <a:t>User </a:t>
            </a:r>
            <a:r>
              <a:rPr lang="en-US" i="1" dirty="0" err="1"/>
              <a:t>i</a:t>
            </a:r>
            <a:r>
              <a:rPr lang="en-US" dirty="0"/>
              <a:t> can </a:t>
            </a:r>
            <a:r>
              <a:rPr lang="en-US" b="1" dirty="0"/>
              <a:t>update</a:t>
            </a:r>
            <a:r>
              <a:rPr lang="en-US" dirty="0"/>
              <a:t> object </a:t>
            </a:r>
            <a:r>
              <a:rPr lang="en-US" i="1" dirty="0"/>
              <a:t>j</a:t>
            </a:r>
            <a:r>
              <a:rPr lang="en-US" dirty="0"/>
              <a:t> only if the </a:t>
            </a:r>
            <a:r>
              <a:rPr lang="en-US" b="1" dirty="0"/>
              <a:t>clearance level </a:t>
            </a:r>
            <a:r>
              <a:rPr lang="en-US" dirty="0"/>
              <a:t>of </a:t>
            </a:r>
            <a:r>
              <a:rPr lang="en-US" i="1" dirty="0" err="1"/>
              <a:t>i</a:t>
            </a:r>
            <a:r>
              <a:rPr lang="en-US" dirty="0"/>
              <a:t> is equal to the </a:t>
            </a:r>
            <a:r>
              <a:rPr lang="en-US" b="1" dirty="0"/>
              <a:t>classification level </a:t>
            </a:r>
            <a:r>
              <a:rPr lang="en-US" dirty="0"/>
              <a:t>of </a:t>
            </a:r>
            <a:r>
              <a:rPr lang="en-US" i="1" dirty="0"/>
              <a:t>j</a:t>
            </a:r>
            <a:r>
              <a:rPr lang="en-US" dirty="0"/>
              <a:t> (“star property”)</a:t>
            </a:r>
          </a:p>
          <a:p>
            <a:pPr marL="514350" indent="-514350">
              <a:buFont typeface="+mj-lt"/>
              <a:buAutoNum type="arabicPeriod"/>
            </a:pPr>
            <a:endParaRPr lang="en-US" dirty="0"/>
          </a:p>
          <a:p>
            <a:pPr marL="0" indent="0" algn="r">
              <a:buNone/>
            </a:pPr>
            <a:r>
              <a:rPr lang="en-US" dirty="0"/>
              <a:t>[Bell and La </a:t>
            </a:r>
            <a:r>
              <a:rPr lang="en-US" dirty="0" err="1"/>
              <a:t>Padula</a:t>
            </a:r>
            <a:r>
              <a:rPr lang="en-US" dirty="0"/>
              <a:t>]</a:t>
            </a:r>
          </a:p>
          <a:p>
            <a:pPr marL="514350" indent="-514350">
              <a:buFont typeface="+mj-lt"/>
              <a:buAutoNum type="arabicPeriod"/>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853763981"/>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Trails</a:t>
            </a:r>
          </a:p>
        </p:txBody>
      </p:sp>
      <p:sp>
        <p:nvSpPr>
          <p:cNvPr id="3" name="Content Placeholder 2"/>
          <p:cNvSpPr>
            <a:spLocks noGrp="1"/>
          </p:cNvSpPr>
          <p:nvPr>
            <p:ph idx="1"/>
          </p:nvPr>
        </p:nvSpPr>
        <p:spPr/>
        <p:txBody>
          <a:bodyPr>
            <a:normAutofit fontScale="77500" lnSpcReduction="20000"/>
          </a:bodyPr>
          <a:lstStyle/>
          <a:p>
            <a:r>
              <a:rPr lang="en-GB" dirty="0">
                <a:latin typeface="Calibri" charset="0"/>
              </a:rPr>
              <a:t>We can’t assume that security will be perfect, i.e. someone might gain unauthorised access</a:t>
            </a:r>
          </a:p>
          <a:p>
            <a:r>
              <a:rPr lang="en-GB" b="1" dirty="0">
                <a:solidFill>
                  <a:srgbClr val="FF0000"/>
                </a:solidFill>
                <a:latin typeface="Calibri" charset="0"/>
              </a:rPr>
              <a:t>Audit trail </a:t>
            </a:r>
            <a:r>
              <a:rPr lang="en-GB" dirty="0">
                <a:latin typeface="Calibri" charset="0"/>
              </a:rPr>
              <a:t>area </a:t>
            </a:r>
            <a:r>
              <a:rPr lang="en-GB" b="1" dirty="0">
                <a:solidFill>
                  <a:srgbClr val="FF0000"/>
                </a:solidFill>
                <a:latin typeface="Calibri" charset="0"/>
              </a:rPr>
              <a:t>logs</a:t>
            </a:r>
            <a:r>
              <a:rPr lang="en-GB" dirty="0">
                <a:latin typeface="Calibri" charset="0"/>
              </a:rPr>
              <a:t> provide a means of tracking down the infiltrators</a:t>
            </a:r>
          </a:p>
          <a:p>
            <a:pPr marL="0" indent="0"/>
            <a:r>
              <a:rPr lang="en-GB" dirty="0">
                <a:latin typeface="Calibri" charset="0"/>
              </a:rPr>
              <a:t>    Audit trails will contain entries of the form:</a:t>
            </a:r>
          </a:p>
          <a:p>
            <a:pPr marL="673100" lvl="1" indent="0">
              <a:buNone/>
            </a:pPr>
            <a:r>
              <a:rPr lang="en-GB" sz="2800" dirty="0">
                <a:latin typeface="Courier New" charset="0"/>
                <a:cs typeface="Courier New" charset="0"/>
              </a:rPr>
              <a:t>  </a:t>
            </a:r>
            <a:r>
              <a:rPr lang="en-GB" sz="2800" dirty="0">
                <a:latin typeface="Calibri"/>
                <a:cs typeface="Calibri"/>
              </a:rPr>
              <a:t>request (source text)</a:t>
            </a:r>
          </a:p>
          <a:p>
            <a:pPr marL="673100" lvl="1" indent="0">
              <a:buNone/>
            </a:pPr>
            <a:r>
              <a:rPr lang="en-GB" sz="2800" dirty="0">
                <a:latin typeface="Calibri"/>
                <a:cs typeface="Calibri"/>
              </a:rPr>
              <a:t>     location (physical e.g. terminal id)</a:t>
            </a:r>
          </a:p>
          <a:p>
            <a:pPr marL="673100" lvl="1" indent="0">
              <a:buNone/>
            </a:pPr>
            <a:r>
              <a:rPr lang="en-GB" sz="2800" dirty="0">
                <a:latin typeface="Calibri"/>
                <a:cs typeface="Calibri"/>
              </a:rPr>
              <a:t>     user id</a:t>
            </a:r>
          </a:p>
          <a:p>
            <a:pPr marL="673100" lvl="1" indent="0">
              <a:buNone/>
            </a:pPr>
            <a:r>
              <a:rPr lang="en-GB" sz="2800" dirty="0">
                <a:latin typeface="Calibri"/>
                <a:cs typeface="Calibri"/>
              </a:rPr>
              <a:t>     date/ time</a:t>
            </a:r>
          </a:p>
          <a:p>
            <a:pPr marL="673100" lvl="1" indent="0">
              <a:buNone/>
            </a:pPr>
            <a:r>
              <a:rPr lang="en-GB" sz="2800" dirty="0">
                <a:latin typeface="Calibri"/>
                <a:cs typeface="Calibri"/>
              </a:rPr>
              <a:t>     relations affected (base, tuple, attribute)</a:t>
            </a:r>
          </a:p>
          <a:p>
            <a:pPr marL="673100" lvl="1" indent="0">
              <a:buNone/>
            </a:pPr>
            <a:r>
              <a:rPr lang="en-GB" sz="2800" dirty="0">
                <a:latin typeface="Calibri"/>
                <a:cs typeface="Calibri"/>
              </a:rPr>
              <a:t>     old-values</a:t>
            </a:r>
          </a:p>
          <a:p>
            <a:pPr marL="673100" lvl="1" indent="0">
              <a:buNone/>
            </a:pPr>
            <a:r>
              <a:rPr lang="en-GB" sz="2800" dirty="0">
                <a:latin typeface="Calibri"/>
                <a:cs typeface="Calibri"/>
              </a:rPr>
              <a:t>     new-values</a:t>
            </a:r>
          </a:p>
          <a:p>
            <a:r>
              <a:rPr lang="en-GB" dirty="0">
                <a:latin typeface="Calibri" charset="0"/>
              </a:rPr>
              <a:t>Knowing that there is an audit trail may deter security hacks</a:t>
            </a:r>
            <a:endParaRPr lang="en-GB" dirty="0">
              <a:latin typeface="Calibri"/>
              <a:cs typeface="Calibri"/>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993020832"/>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Summary</a:t>
            </a:r>
          </a:p>
        </p:txBody>
      </p:sp>
      <p:sp>
        <p:nvSpPr>
          <p:cNvPr id="3" name="Content Placeholder 2"/>
          <p:cNvSpPr>
            <a:spLocks noGrp="1"/>
          </p:cNvSpPr>
          <p:nvPr>
            <p:ph idx="1"/>
          </p:nvPr>
        </p:nvSpPr>
        <p:spPr/>
        <p:txBody>
          <a:bodyPr>
            <a:normAutofit fontScale="92500" lnSpcReduction="20000"/>
          </a:bodyPr>
          <a:lstStyle/>
          <a:p>
            <a:r>
              <a:rPr lang="en-GB" dirty="0">
                <a:latin typeface="Calibri" charset="0"/>
              </a:rPr>
              <a:t>A DBMS </a:t>
            </a:r>
            <a:r>
              <a:rPr lang="en-GB" dirty="0">
                <a:solidFill>
                  <a:srgbClr val="FF0000"/>
                </a:solidFill>
                <a:latin typeface="Calibri" charset="0"/>
              </a:rPr>
              <a:t>security-subsystem </a:t>
            </a:r>
            <a:r>
              <a:rPr lang="en-GB" dirty="0">
                <a:latin typeface="Calibri" charset="0"/>
              </a:rPr>
              <a:t>enforces security</a:t>
            </a:r>
          </a:p>
          <a:p>
            <a:r>
              <a:rPr lang="en-GB" dirty="0">
                <a:latin typeface="Calibri" charset="0"/>
              </a:rPr>
              <a:t>Access is checked against </a:t>
            </a:r>
            <a:r>
              <a:rPr lang="en-GB" dirty="0">
                <a:solidFill>
                  <a:srgbClr val="FF0000"/>
                </a:solidFill>
                <a:latin typeface="Calibri" charset="0"/>
              </a:rPr>
              <a:t>security rules</a:t>
            </a:r>
          </a:p>
          <a:p>
            <a:r>
              <a:rPr lang="en-GB" dirty="0">
                <a:solidFill>
                  <a:srgbClr val="0070C0"/>
                </a:solidFill>
                <a:latin typeface="Calibri" charset="0"/>
              </a:rPr>
              <a:t>Discretionary control </a:t>
            </a:r>
            <a:r>
              <a:rPr lang="en-GB" dirty="0">
                <a:latin typeface="Calibri" charset="0"/>
              </a:rPr>
              <a:t>rules have </a:t>
            </a:r>
            <a:r>
              <a:rPr lang="en-GB" dirty="0">
                <a:solidFill>
                  <a:srgbClr val="FF0000"/>
                </a:solidFill>
                <a:latin typeface="Calibri" charset="0"/>
              </a:rPr>
              <a:t>users</a:t>
            </a:r>
            <a:r>
              <a:rPr lang="en-GB" dirty="0">
                <a:latin typeface="Calibri" charset="0"/>
              </a:rPr>
              <a:t>, </a:t>
            </a:r>
            <a:r>
              <a:rPr lang="en-GB" dirty="0">
                <a:solidFill>
                  <a:srgbClr val="FF0000"/>
                </a:solidFill>
                <a:latin typeface="Calibri" charset="0"/>
              </a:rPr>
              <a:t>privileges</a:t>
            </a:r>
            <a:r>
              <a:rPr lang="en-GB" dirty="0">
                <a:latin typeface="Calibri" charset="0"/>
              </a:rPr>
              <a:t> and </a:t>
            </a:r>
            <a:r>
              <a:rPr lang="en-GB" dirty="0">
                <a:solidFill>
                  <a:srgbClr val="FF0000"/>
                </a:solidFill>
                <a:latin typeface="Calibri" charset="0"/>
              </a:rPr>
              <a:t>objects</a:t>
            </a:r>
          </a:p>
          <a:p>
            <a:pPr lvl="1"/>
            <a:r>
              <a:rPr lang="en-GB" dirty="0">
                <a:latin typeface="Calibri" charset="0"/>
              </a:rPr>
              <a:t>GRANT/ REVOKE syntax in SQL</a:t>
            </a:r>
            <a:endParaRPr lang="en-GB" dirty="0">
              <a:solidFill>
                <a:srgbClr val="FF0000"/>
              </a:solidFill>
              <a:latin typeface="Calibri" charset="0"/>
            </a:endParaRPr>
          </a:p>
          <a:p>
            <a:r>
              <a:rPr lang="en-GB" dirty="0">
                <a:solidFill>
                  <a:srgbClr val="0070C0"/>
                </a:solidFill>
                <a:latin typeface="Calibri" charset="0"/>
              </a:rPr>
              <a:t>Mandatory controls </a:t>
            </a:r>
            <a:r>
              <a:rPr lang="en-GB" dirty="0">
                <a:latin typeface="Calibri" charset="0"/>
              </a:rPr>
              <a:t>have </a:t>
            </a:r>
            <a:r>
              <a:rPr lang="en-GB" dirty="0">
                <a:solidFill>
                  <a:srgbClr val="FF0000"/>
                </a:solidFill>
                <a:latin typeface="Calibri" charset="0"/>
              </a:rPr>
              <a:t>clearance</a:t>
            </a:r>
            <a:r>
              <a:rPr lang="en-GB" dirty="0">
                <a:latin typeface="Calibri" charset="0"/>
              </a:rPr>
              <a:t> and </a:t>
            </a:r>
            <a:r>
              <a:rPr lang="en-GB" dirty="0">
                <a:solidFill>
                  <a:srgbClr val="FF0000"/>
                </a:solidFill>
                <a:latin typeface="Calibri" charset="0"/>
              </a:rPr>
              <a:t>classification levels</a:t>
            </a:r>
          </a:p>
          <a:p>
            <a:r>
              <a:rPr lang="en-GB" dirty="0">
                <a:solidFill>
                  <a:srgbClr val="FF0000"/>
                </a:solidFill>
                <a:latin typeface="Calibri" charset="0"/>
              </a:rPr>
              <a:t>Audit trails </a:t>
            </a:r>
            <a:r>
              <a:rPr lang="en-GB" dirty="0">
                <a:latin typeface="Calibri" charset="0"/>
              </a:rPr>
              <a:t>are used to record attempted security breaches</a:t>
            </a:r>
          </a:p>
          <a:p>
            <a:r>
              <a:rPr lang="en-GB" dirty="0">
                <a:latin typeface="Calibri" charset="0"/>
              </a:rPr>
              <a:t>We have not dealt with </a:t>
            </a:r>
            <a:r>
              <a:rPr lang="en-GB" b="1" dirty="0">
                <a:latin typeface="Calibri" charset="0"/>
              </a:rPr>
              <a:t>data encryption</a:t>
            </a:r>
            <a:r>
              <a:rPr lang="en-GB" dirty="0">
                <a:latin typeface="Calibri" charset="0"/>
              </a:rPr>
              <a:t>, which deals with the storing and transmission of sensitive data</a:t>
            </a:r>
          </a:p>
          <a:p>
            <a:endParaRPr lang="en-US" dirty="0"/>
          </a:p>
        </p:txBody>
      </p:sp>
      <p:sp>
        <p:nvSpPr>
          <p:cNvPr id="5" name="Footer Placeholder 4"/>
          <p:cNvSpPr>
            <a:spLocks noGrp="1"/>
          </p:cNvSpPr>
          <p:nvPr>
            <p:ph type="ftr" sz="quarter" idx="11"/>
          </p:nvPr>
        </p:nvSpPr>
        <p:spPr>
          <a:xfrm>
            <a:off x="179512" y="6376243"/>
            <a:ext cx="4032448" cy="365125"/>
          </a:xfrm>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607383967"/>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0851104"/>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7667788"/>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3" name="Content Placeholder 2"/>
          <p:cNvSpPr>
            <a:spLocks noGrp="1"/>
          </p:cNvSpPr>
          <p:nvPr>
            <p:ph idx="1"/>
          </p:nvPr>
        </p:nvSpPr>
        <p:spPr/>
        <p:txBody>
          <a:bodyPr/>
          <a:lstStyle/>
          <a:p>
            <a:r>
              <a:rPr lang="en-GB" dirty="0">
                <a:latin typeface="Calibri" charset="0"/>
              </a:rPr>
              <a:t>Restoring a database to a known </a:t>
            </a:r>
            <a:r>
              <a:rPr lang="en-GB" i="1" dirty="0">
                <a:solidFill>
                  <a:srgbClr val="FF0000"/>
                </a:solidFill>
                <a:latin typeface="Calibri" charset="0"/>
              </a:rPr>
              <a:t>correct state</a:t>
            </a:r>
            <a:r>
              <a:rPr lang="en-GB" i="1" dirty="0">
                <a:latin typeface="Calibri" charset="0"/>
              </a:rPr>
              <a:t> </a:t>
            </a:r>
            <a:r>
              <a:rPr lang="en-GB" dirty="0">
                <a:latin typeface="Calibri" charset="0"/>
              </a:rPr>
              <a:t>after some failure</a:t>
            </a:r>
            <a:endParaRPr lang="en-GB" i="1" dirty="0">
              <a:latin typeface="Calibri" charset="0"/>
            </a:endParaRPr>
          </a:p>
          <a:p>
            <a:endParaRPr lang="en-GB" dirty="0">
              <a:latin typeface="Calibri" charset="0"/>
            </a:endParaRPr>
          </a:p>
          <a:p>
            <a:r>
              <a:rPr lang="en-GB" dirty="0">
                <a:latin typeface="Calibri" charset="0"/>
              </a:rPr>
              <a:t>Database recovery is based on </a:t>
            </a:r>
            <a:r>
              <a:rPr lang="en-GB" i="1" dirty="0">
                <a:solidFill>
                  <a:srgbClr val="FF0000"/>
                </a:solidFill>
                <a:latin typeface="Calibri" charset="0"/>
              </a:rPr>
              <a:t>redundancy</a:t>
            </a:r>
            <a:r>
              <a:rPr lang="en-GB" dirty="0">
                <a:latin typeface="Calibri" charset="0"/>
              </a:rPr>
              <a:t> at the </a:t>
            </a:r>
            <a:r>
              <a:rPr lang="en-GB" i="1" dirty="0">
                <a:latin typeface="Calibri" charset="0"/>
              </a:rPr>
              <a:t>physical level</a:t>
            </a:r>
            <a:r>
              <a:rPr lang="en-GB" dirty="0">
                <a:latin typeface="Calibri" charset="0"/>
              </a:rPr>
              <a:t> </a:t>
            </a:r>
          </a:p>
          <a:p>
            <a:pPr lvl="1"/>
            <a:r>
              <a:rPr lang="en-GB" dirty="0">
                <a:latin typeface="Calibri" charset="0"/>
              </a:rPr>
              <a:t>Any piece of information can be recovered from some other stored information, somewhere else</a:t>
            </a:r>
          </a:p>
          <a:p>
            <a:pPr lvl="1"/>
            <a:r>
              <a:rPr lang="en-GB" dirty="0">
                <a:latin typeface="Calibri" charset="0"/>
              </a:rPr>
              <a:t>No redundancy on the logical level</a:t>
            </a:r>
          </a:p>
          <a:p>
            <a:pPr marL="97763" indent="0">
              <a:buNone/>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611924709"/>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fontScale="85000" lnSpcReduction="20000"/>
          </a:bodyPr>
          <a:lstStyle/>
          <a:p>
            <a:r>
              <a:rPr lang="en-GB" dirty="0">
                <a:latin typeface="Calibri" charset="0"/>
              </a:rPr>
              <a:t>A </a:t>
            </a:r>
            <a:r>
              <a:rPr lang="en-GB" dirty="0">
                <a:solidFill>
                  <a:srgbClr val="FF0000"/>
                </a:solidFill>
                <a:latin typeface="Calibri" charset="0"/>
              </a:rPr>
              <a:t>transaction</a:t>
            </a:r>
            <a:r>
              <a:rPr lang="en-GB" dirty="0">
                <a:latin typeface="Calibri" charset="0"/>
              </a:rPr>
              <a:t> is a </a:t>
            </a:r>
            <a:r>
              <a:rPr lang="en-GB" b="1" dirty="0">
                <a:solidFill>
                  <a:srgbClr val="0070C0"/>
                </a:solidFill>
                <a:latin typeface="Calibri" charset="0"/>
              </a:rPr>
              <a:t>logical unit of work</a:t>
            </a:r>
            <a:r>
              <a:rPr lang="en-GB" dirty="0">
                <a:latin typeface="Calibri" charset="0"/>
              </a:rPr>
              <a:t>, as well as </a:t>
            </a:r>
            <a:r>
              <a:rPr lang="en-GB" b="1" dirty="0">
                <a:solidFill>
                  <a:srgbClr val="0070C0"/>
                </a:solidFill>
                <a:latin typeface="Calibri" charset="0"/>
              </a:rPr>
              <a:t>unit of recovery</a:t>
            </a:r>
          </a:p>
          <a:p>
            <a:pPr>
              <a:defRPr/>
            </a:pPr>
            <a:r>
              <a:rPr lang="en-GB" dirty="0">
                <a:solidFill>
                  <a:srgbClr val="0070C0"/>
                </a:solidFill>
              </a:rPr>
              <a:t>Series</a:t>
            </a:r>
            <a:r>
              <a:rPr lang="en-GB" dirty="0"/>
              <a:t> of database </a:t>
            </a:r>
            <a:r>
              <a:rPr lang="en-GB" dirty="0">
                <a:solidFill>
                  <a:srgbClr val="0070C0"/>
                </a:solidFill>
              </a:rPr>
              <a:t>commands</a:t>
            </a:r>
            <a:r>
              <a:rPr lang="en-GB" dirty="0"/>
              <a:t> with clear semantics </a:t>
            </a:r>
          </a:p>
          <a:p>
            <a:pPr lvl="1">
              <a:defRPr/>
            </a:pPr>
            <a:r>
              <a:rPr lang="en-GB" dirty="0"/>
              <a:t>e.g. transfer of funds from one account to another </a:t>
            </a:r>
            <a:endParaRPr lang="en-GB" dirty="0">
              <a:latin typeface="Calibri" charset="0"/>
            </a:endParaRPr>
          </a:p>
          <a:p>
            <a:r>
              <a:rPr lang="en-GB" dirty="0">
                <a:latin typeface="Calibri" charset="0"/>
              </a:rPr>
              <a:t>It is broken down into a sequence of </a:t>
            </a:r>
            <a:r>
              <a:rPr lang="en-GB" dirty="0">
                <a:solidFill>
                  <a:srgbClr val="FF0000"/>
                </a:solidFill>
                <a:latin typeface="Calibri" charset="0"/>
              </a:rPr>
              <a:t>atomic operations</a:t>
            </a:r>
            <a:r>
              <a:rPr lang="en-GB" dirty="0">
                <a:latin typeface="Calibri" charset="0"/>
              </a:rPr>
              <a:t>, which if any fail, the whole transaction is undone</a:t>
            </a:r>
          </a:p>
          <a:p>
            <a:endParaRPr lang="en-GB" dirty="0">
              <a:latin typeface="Calibri" charset="0"/>
            </a:endParaRPr>
          </a:p>
          <a:p>
            <a:pPr>
              <a:buFont typeface="Arial" charset="0"/>
              <a:buNone/>
            </a:pPr>
            <a:r>
              <a:rPr lang="en-GB" dirty="0">
                <a:latin typeface="Courier New" charset="0"/>
                <a:cs typeface="Courier New" charset="0"/>
              </a:rPr>
              <a:t>       SELECT | INSERT | …</a:t>
            </a:r>
          </a:p>
          <a:p>
            <a:pPr>
              <a:buFont typeface="Arial" charset="0"/>
              <a:buNone/>
            </a:pPr>
            <a:r>
              <a:rPr lang="en-GB" dirty="0">
                <a:latin typeface="Courier New" charset="0"/>
                <a:cs typeface="Courier New" charset="0"/>
              </a:rPr>
              <a:t>            …</a:t>
            </a:r>
          </a:p>
          <a:p>
            <a:pPr>
              <a:buFont typeface="Arial" charset="0"/>
              <a:buNone/>
            </a:pPr>
            <a:r>
              <a:rPr lang="en-GB" dirty="0">
                <a:latin typeface="Courier New" charset="0"/>
                <a:cs typeface="Courier New" charset="0"/>
              </a:rPr>
              <a:t>            … work …</a:t>
            </a:r>
          </a:p>
          <a:p>
            <a:pPr>
              <a:buFont typeface="Arial" charset="0"/>
              <a:buNone/>
            </a:pPr>
            <a:r>
              <a:rPr lang="en-GB" dirty="0">
                <a:latin typeface="Courier New" charset="0"/>
                <a:cs typeface="Courier New" charset="0"/>
              </a:rPr>
              <a:t>            …</a:t>
            </a:r>
          </a:p>
          <a:p>
            <a:pPr>
              <a:buFont typeface="Arial" charset="0"/>
              <a:buNone/>
            </a:pPr>
            <a:r>
              <a:rPr lang="en-GB" dirty="0">
                <a:latin typeface="Courier New" charset="0"/>
                <a:cs typeface="Courier New" charset="0"/>
              </a:rPr>
              <a:t>       COMMIT | ROLLBACK</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146716634"/>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and Rollback</a:t>
            </a:r>
          </a:p>
        </p:txBody>
      </p:sp>
      <p:sp>
        <p:nvSpPr>
          <p:cNvPr id="3" name="Content Placeholder 2"/>
          <p:cNvSpPr>
            <a:spLocks noGrp="1"/>
          </p:cNvSpPr>
          <p:nvPr>
            <p:ph idx="1"/>
          </p:nvPr>
        </p:nvSpPr>
        <p:spPr/>
        <p:txBody>
          <a:bodyPr>
            <a:normAutofit/>
          </a:bodyPr>
          <a:lstStyle/>
          <a:p>
            <a:pPr marL="97763" indent="0">
              <a:buNone/>
              <a:defRPr/>
            </a:pPr>
            <a:r>
              <a:rPr lang="en-GB" b="1" dirty="0"/>
              <a:t>Two key concepts: Commit and Rollback</a:t>
            </a:r>
          </a:p>
          <a:p>
            <a:pPr>
              <a:defRPr/>
            </a:pPr>
            <a:endParaRPr lang="en-GB" sz="800" b="1" dirty="0">
              <a:solidFill>
                <a:srgbClr val="FF0000"/>
              </a:solidFill>
            </a:endParaRPr>
          </a:p>
          <a:p>
            <a:pPr>
              <a:defRPr/>
            </a:pPr>
            <a:r>
              <a:rPr lang="en-GB" b="1" dirty="0">
                <a:solidFill>
                  <a:srgbClr val="FF0000"/>
                </a:solidFill>
              </a:rPr>
              <a:t>Commit</a:t>
            </a:r>
          </a:p>
          <a:p>
            <a:pPr lvl="1">
              <a:defRPr/>
            </a:pPr>
            <a:r>
              <a:rPr lang="en-GB" dirty="0"/>
              <a:t>If nothing fails</a:t>
            </a:r>
          </a:p>
          <a:p>
            <a:pPr lvl="1">
              <a:defRPr/>
            </a:pPr>
            <a:r>
              <a:rPr lang="en-GB" dirty="0">
                <a:solidFill>
                  <a:srgbClr val="0070C0"/>
                </a:solidFill>
              </a:rPr>
              <a:t>Commit point </a:t>
            </a:r>
            <a:r>
              <a:rPr lang="en-GB" dirty="0"/>
              <a:t>where the DB should be consistent</a:t>
            </a:r>
          </a:p>
          <a:p>
            <a:pPr lvl="1">
              <a:defRPr/>
            </a:pPr>
            <a:r>
              <a:rPr lang="en-GB" dirty="0"/>
              <a:t>All updates are tentative</a:t>
            </a:r>
            <a:r>
              <a:rPr lang="en-GB" dirty="0">
                <a:solidFill>
                  <a:schemeClr val="tx1"/>
                </a:solidFill>
              </a:rPr>
              <a:t> </a:t>
            </a:r>
            <a:r>
              <a:rPr lang="en-GB" dirty="0"/>
              <a:t>until committed</a:t>
            </a:r>
          </a:p>
          <a:p>
            <a:pPr marL="0" indent="0">
              <a:buFont typeface="Arial" charset="0"/>
              <a:buNone/>
              <a:defRPr/>
            </a:pPr>
            <a:endParaRPr lang="en-GB" sz="800" dirty="0"/>
          </a:p>
          <a:p>
            <a:pPr>
              <a:defRPr/>
            </a:pPr>
            <a:r>
              <a:rPr lang="en-GB" b="1" dirty="0">
                <a:solidFill>
                  <a:srgbClr val="FF0000"/>
                </a:solidFill>
              </a:rPr>
              <a:t>Rollback</a:t>
            </a:r>
          </a:p>
          <a:p>
            <a:pPr lvl="1">
              <a:defRPr/>
            </a:pPr>
            <a:r>
              <a:rPr lang="en-GB" dirty="0"/>
              <a:t>If any command fails =&gt; whole series is undone. </a:t>
            </a:r>
          </a:p>
          <a:p>
            <a:pPr>
              <a:defRPr/>
            </a:pPr>
            <a:r>
              <a:rPr lang="en-GB" dirty="0"/>
              <a:t>Any DBMS support these</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20091117"/>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476672"/>
            <a:ext cx="7010400" cy="901824"/>
          </a:xfrm>
        </p:spPr>
        <p:txBody>
          <a:bodyPr>
            <a:normAutofit fontScale="90000"/>
          </a:bodyPr>
          <a:lstStyle/>
          <a:p>
            <a:r>
              <a:rPr lang="en-US" dirty="0"/>
              <a:t>Transaction Example:</a:t>
            </a:r>
            <a:br>
              <a:rPr lang="en-US" dirty="0"/>
            </a:br>
            <a:r>
              <a:rPr lang="en-US" dirty="0"/>
              <a:t>Transfer Funds</a:t>
            </a:r>
          </a:p>
        </p:txBody>
      </p:sp>
      <p:sp>
        <p:nvSpPr>
          <p:cNvPr id="3" name="Content Placeholder 2"/>
          <p:cNvSpPr>
            <a:spLocks noGrp="1"/>
          </p:cNvSpPr>
          <p:nvPr>
            <p:ph idx="1"/>
          </p:nvPr>
        </p:nvSpPr>
        <p:spPr>
          <a:xfrm>
            <a:off x="323528" y="1556792"/>
            <a:ext cx="8568952" cy="4680520"/>
          </a:xfrm>
        </p:spPr>
        <p:txBody>
          <a:bodyPr>
            <a:normAutofit fontScale="70000" lnSpcReduction="20000"/>
          </a:bodyPr>
          <a:lstStyle/>
          <a:p>
            <a:pPr>
              <a:buFont typeface="Arial" charset="0"/>
              <a:buNone/>
            </a:pPr>
            <a:r>
              <a:rPr lang="en-GB" dirty="0">
                <a:latin typeface="Courier New"/>
                <a:cs typeface="Courier New"/>
              </a:rPr>
              <a:t>BEGIN TRANSACTION;</a:t>
            </a:r>
          </a:p>
          <a:p>
            <a:pPr>
              <a:buFont typeface="Arial" charset="0"/>
              <a:buNone/>
            </a:pPr>
            <a:r>
              <a:rPr lang="en-GB" dirty="0">
                <a:latin typeface="Courier New"/>
                <a:cs typeface="Courier New"/>
              </a:rPr>
              <a:t> 	UPDATE ACC123 {BALANCE := BALANCE - £100};</a:t>
            </a:r>
          </a:p>
          <a:p>
            <a:pPr>
              <a:buFont typeface="Arial" charset="0"/>
              <a:buNone/>
            </a:pPr>
            <a:r>
              <a:rPr lang="en-GB" dirty="0">
                <a:latin typeface="Courier New"/>
                <a:cs typeface="Courier New"/>
              </a:rPr>
              <a:t>	IF any error occurred THEN GO TO UNDO; END IF;</a:t>
            </a:r>
            <a:br>
              <a:rPr lang="en-GB" dirty="0">
                <a:latin typeface="Courier New"/>
                <a:cs typeface="Courier New"/>
              </a:rPr>
            </a:br>
            <a:endParaRPr lang="en-GB" dirty="0">
              <a:latin typeface="Courier New"/>
              <a:cs typeface="Courier New"/>
            </a:endParaRPr>
          </a:p>
          <a:p>
            <a:pPr>
              <a:buFont typeface="Arial" charset="0"/>
              <a:buNone/>
            </a:pPr>
            <a:r>
              <a:rPr lang="en-GB" dirty="0">
                <a:latin typeface="Courier New"/>
                <a:cs typeface="Courier New"/>
              </a:rPr>
              <a:t> 	UPDATE ACC456 {BALANCE := BALANCE + £100};</a:t>
            </a:r>
          </a:p>
          <a:p>
            <a:pPr>
              <a:buFont typeface="Arial" charset="0"/>
              <a:buNone/>
            </a:pPr>
            <a:r>
              <a:rPr lang="en-GB" dirty="0">
                <a:latin typeface="Courier New"/>
                <a:cs typeface="Courier New"/>
              </a:rPr>
              <a:t> 	IF any error occurred THEN GO TO UNDO; END IF;</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  COMMIT;</a:t>
            </a:r>
          </a:p>
          <a:p>
            <a:pPr>
              <a:buFont typeface="Arial" charset="0"/>
              <a:buNone/>
            </a:pPr>
            <a:r>
              <a:rPr lang="en-GB" dirty="0">
                <a:latin typeface="Courier New"/>
                <a:cs typeface="Courier New"/>
              </a:rPr>
              <a:t>	GO TO FINISH;	/*successful end*/</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UNDO:</a:t>
            </a:r>
          </a:p>
          <a:p>
            <a:pPr>
              <a:buFont typeface="Arial" charset="0"/>
              <a:buNone/>
            </a:pPr>
            <a:r>
              <a:rPr lang="en-GB" dirty="0">
                <a:latin typeface="Courier New"/>
                <a:cs typeface="Courier New"/>
              </a:rPr>
              <a:t>	ROLLBACK;		/*unsuccessful end*/</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FINISH:</a:t>
            </a:r>
          </a:p>
          <a:p>
            <a:pPr>
              <a:buFont typeface="Arial" charset="0"/>
              <a:buNone/>
            </a:pPr>
            <a:r>
              <a:rPr lang="en-GB" dirty="0">
                <a:latin typeface="Courier New"/>
                <a:cs typeface="Courier New"/>
              </a:rPr>
              <a:t>	RETURN;</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778332141"/>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Properties/Principles</a:t>
            </a:r>
          </a:p>
        </p:txBody>
      </p:sp>
      <p:sp>
        <p:nvSpPr>
          <p:cNvPr id="3" name="Content Placeholder 2"/>
          <p:cNvSpPr>
            <a:spLocks noGrp="1"/>
          </p:cNvSpPr>
          <p:nvPr>
            <p:ph idx="1"/>
          </p:nvPr>
        </p:nvSpPr>
        <p:spPr/>
        <p:txBody>
          <a:bodyPr>
            <a:normAutofit fontScale="92500" lnSpcReduction="20000"/>
          </a:bodyPr>
          <a:lstStyle/>
          <a:p>
            <a:pPr marL="0">
              <a:spcBef>
                <a:spcPct val="0"/>
              </a:spcBef>
            </a:pPr>
            <a:r>
              <a:rPr lang="en-GB" b="1" dirty="0">
                <a:solidFill>
                  <a:srgbClr val="0070C0"/>
                </a:solidFill>
                <a:latin typeface="Calibri" charset="0"/>
              </a:rPr>
              <a:t>A</a:t>
            </a:r>
            <a:r>
              <a:rPr lang="en-GB" dirty="0">
                <a:solidFill>
                  <a:srgbClr val="FF0000"/>
                </a:solidFill>
                <a:latin typeface="Calibri" charset="0"/>
              </a:rPr>
              <a:t>tomicity</a:t>
            </a:r>
            <a:r>
              <a:rPr lang="en-GB" dirty="0">
                <a:latin typeface="Calibri" charset="0"/>
              </a:rPr>
              <a:t>:  all or nothing </a:t>
            </a:r>
          </a:p>
          <a:p>
            <a:pPr marL="0">
              <a:spcBef>
                <a:spcPct val="0"/>
              </a:spcBef>
              <a:buFont typeface="Arial" charset="0"/>
              <a:buNone/>
            </a:pPr>
            <a:r>
              <a:rPr lang="en-GB" dirty="0">
                <a:latin typeface="Calibri" charset="0"/>
              </a:rPr>
              <a:t>	(any error =&gt; Rollback, as if nothing 	happened)</a:t>
            </a:r>
          </a:p>
          <a:p>
            <a:pPr marL="0">
              <a:spcBef>
                <a:spcPct val="0"/>
              </a:spcBef>
            </a:pPr>
            <a:r>
              <a:rPr lang="en-GB" b="1" dirty="0">
                <a:solidFill>
                  <a:srgbClr val="0070C0"/>
                </a:solidFill>
                <a:latin typeface="Calibri" charset="0"/>
              </a:rPr>
              <a:t>C</a:t>
            </a:r>
            <a:r>
              <a:rPr lang="en-GB" dirty="0">
                <a:solidFill>
                  <a:srgbClr val="FF0000"/>
                </a:solidFill>
                <a:latin typeface="Calibri" charset="0"/>
              </a:rPr>
              <a:t>onsistency</a:t>
            </a:r>
            <a:r>
              <a:rPr lang="en-GB" dirty="0">
                <a:latin typeface="Calibri" charset="0"/>
              </a:rPr>
              <a:t>: </a:t>
            </a:r>
          </a:p>
          <a:p>
            <a:pPr marL="0">
              <a:spcBef>
                <a:spcPct val="0"/>
              </a:spcBef>
              <a:buFont typeface="Arial" charset="0"/>
              <a:buNone/>
            </a:pPr>
            <a:r>
              <a:rPr lang="en-GB" dirty="0">
                <a:latin typeface="Calibri" charset="0"/>
              </a:rPr>
              <a:t>	a consistent state always leads to another 	consistent state</a:t>
            </a:r>
          </a:p>
          <a:p>
            <a:pPr marL="0">
              <a:spcBef>
                <a:spcPct val="0"/>
              </a:spcBef>
            </a:pPr>
            <a:r>
              <a:rPr lang="en-GB" b="1" dirty="0">
                <a:solidFill>
                  <a:srgbClr val="0070C0"/>
                </a:solidFill>
                <a:latin typeface="Calibri" charset="0"/>
              </a:rPr>
              <a:t>I</a:t>
            </a:r>
            <a:r>
              <a:rPr lang="en-GB" dirty="0">
                <a:solidFill>
                  <a:srgbClr val="FF0000"/>
                </a:solidFill>
                <a:latin typeface="Calibri" charset="0"/>
              </a:rPr>
              <a:t>solation</a:t>
            </a:r>
            <a:r>
              <a:rPr lang="en-GB" dirty="0">
                <a:latin typeface="Calibri" charset="0"/>
              </a:rPr>
              <a:t>: </a:t>
            </a:r>
          </a:p>
          <a:p>
            <a:pPr marL="0">
              <a:spcBef>
                <a:spcPct val="0"/>
              </a:spcBef>
              <a:buFont typeface="Arial" charset="0"/>
              <a:buNone/>
            </a:pPr>
            <a:r>
              <a:rPr lang="en-GB" dirty="0">
                <a:latin typeface="Calibri" charset="0"/>
              </a:rPr>
              <a:t>	a transaction’s updates are hidden until it 	commits</a:t>
            </a:r>
          </a:p>
          <a:p>
            <a:pPr marL="0">
              <a:spcBef>
                <a:spcPct val="0"/>
              </a:spcBef>
            </a:pPr>
            <a:r>
              <a:rPr lang="en-GB" b="1" dirty="0">
                <a:solidFill>
                  <a:srgbClr val="0070C0"/>
                </a:solidFill>
                <a:latin typeface="Calibri" charset="0"/>
              </a:rPr>
              <a:t>D</a:t>
            </a:r>
            <a:r>
              <a:rPr lang="en-GB" dirty="0">
                <a:solidFill>
                  <a:srgbClr val="FF0000"/>
                </a:solidFill>
                <a:latin typeface="Calibri" charset="0"/>
              </a:rPr>
              <a:t>urability</a:t>
            </a:r>
            <a:r>
              <a:rPr lang="en-GB" dirty="0">
                <a:latin typeface="Calibri" charset="0"/>
              </a:rPr>
              <a:t>: </a:t>
            </a:r>
          </a:p>
          <a:p>
            <a:pPr marL="0">
              <a:spcBef>
                <a:spcPct val="0"/>
              </a:spcBef>
              <a:buFont typeface="Arial" charset="0"/>
              <a:buNone/>
            </a:pPr>
            <a:r>
              <a:rPr lang="en-GB" dirty="0">
                <a:latin typeface="Calibri" charset="0"/>
              </a:rPr>
              <a:t>	after a Commit, updates persist</a:t>
            </a:r>
          </a:p>
          <a:p>
            <a:pPr marL="0">
              <a:spcBef>
                <a:spcPct val="0"/>
              </a:spcBef>
              <a:buFont typeface="Arial" charset="0"/>
              <a:buNone/>
            </a:pPr>
            <a:endParaRPr lang="en-GB" dirty="0">
              <a:latin typeface="Calibri" charset="0"/>
            </a:endParaRPr>
          </a:p>
          <a:p>
            <a:pPr marL="0">
              <a:spcBef>
                <a:spcPct val="0"/>
              </a:spcBef>
              <a:buFont typeface="Arial" charset="0"/>
              <a:buNone/>
            </a:pPr>
            <a:r>
              <a:rPr lang="en-GB" dirty="0">
                <a:latin typeface="Calibri" charset="0"/>
              </a:rPr>
              <a:t>These are the </a:t>
            </a:r>
            <a:r>
              <a:rPr lang="en-GB" b="1" dirty="0">
                <a:solidFill>
                  <a:srgbClr val="FF0000"/>
                </a:solidFill>
                <a:latin typeface="Calibri" charset="0"/>
              </a:rPr>
              <a:t>ACID</a:t>
            </a:r>
            <a:r>
              <a:rPr lang="en-GB" b="1" dirty="0">
                <a:latin typeface="Calibri" charset="0"/>
              </a:rPr>
              <a:t> principles of transactions</a:t>
            </a:r>
            <a:r>
              <a:rPr lang="en-GB" dirty="0">
                <a:latin typeface="Calibri" charset="0"/>
              </a:rPr>
              <a:t>.</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100411836"/>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Recovery/System Failure</a:t>
            </a:r>
          </a:p>
        </p:txBody>
      </p:sp>
      <p:sp>
        <p:nvSpPr>
          <p:cNvPr id="3" name="Content Placeholder 2"/>
          <p:cNvSpPr>
            <a:spLocks noGrp="1"/>
          </p:cNvSpPr>
          <p:nvPr>
            <p:ph idx="1"/>
          </p:nvPr>
        </p:nvSpPr>
        <p:spPr/>
        <p:txBody>
          <a:bodyPr>
            <a:normAutofit fontScale="92500" lnSpcReduction="10000"/>
          </a:bodyPr>
          <a:lstStyle/>
          <a:p>
            <a:r>
              <a:rPr lang="en-GB" dirty="0">
                <a:latin typeface="Calibri" charset="0"/>
              </a:rPr>
              <a:t>How does the system recover after a </a:t>
            </a:r>
            <a:r>
              <a:rPr lang="en-GB" b="1" dirty="0">
                <a:latin typeface="Calibri" charset="0"/>
              </a:rPr>
              <a:t>system failure</a:t>
            </a:r>
            <a:r>
              <a:rPr lang="en-GB" dirty="0">
                <a:latin typeface="Calibri" charset="0"/>
              </a:rPr>
              <a:t> (e.g., power failure) or </a:t>
            </a:r>
            <a:r>
              <a:rPr lang="en-GB" b="1" dirty="0">
                <a:latin typeface="Calibri" charset="0"/>
              </a:rPr>
              <a:t>media failure </a:t>
            </a:r>
            <a:r>
              <a:rPr lang="en-GB" dirty="0">
                <a:latin typeface="Calibri" charset="0"/>
              </a:rPr>
              <a:t>(e.g., disk head crash)?</a:t>
            </a:r>
          </a:p>
          <a:p>
            <a:r>
              <a:rPr lang="en-GB" dirty="0">
                <a:latin typeface="Calibri" charset="0"/>
              </a:rPr>
              <a:t>In the event of a </a:t>
            </a:r>
            <a:r>
              <a:rPr lang="en-GB" b="1" dirty="0">
                <a:latin typeface="Calibri" charset="0"/>
              </a:rPr>
              <a:t>system failure </a:t>
            </a:r>
            <a:r>
              <a:rPr lang="en-GB" dirty="0">
                <a:latin typeface="Calibri" charset="0"/>
              </a:rPr>
              <a:t>…</a:t>
            </a:r>
          </a:p>
          <a:p>
            <a:pPr lvl="1"/>
            <a:r>
              <a:rPr lang="en-GB" dirty="0">
                <a:latin typeface="Calibri" charset="0"/>
              </a:rPr>
              <a:t>Contents of main memory are lost</a:t>
            </a:r>
          </a:p>
          <a:p>
            <a:pPr lvl="1"/>
            <a:r>
              <a:rPr lang="en-GB" dirty="0">
                <a:latin typeface="Calibri" charset="0"/>
              </a:rPr>
              <a:t>Transaction log still exists on disk</a:t>
            </a:r>
          </a:p>
          <a:p>
            <a:pPr lvl="1"/>
            <a:r>
              <a:rPr lang="en-GB" dirty="0">
                <a:latin typeface="Calibri" charset="0"/>
              </a:rPr>
              <a:t>At failure, certain transactions will be complete while others will be part complete</a:t>
            </a:r>
          </a:p>
          <a:p>
            <a:r>
              <a:rPr lang="en-GB" dirty="0">
                <a:latin typeface="Calibri" charset="0"/>
              </a:rPr>
              <a:t>Note that updates are held in memory buffers and written out periodically</a:t>
            </a:r>
          </a:p>
          <a:p>
            <a:r>
              <a:rPr lang="en-GB" dirty="0">
                <a:latin typeface="Calibri" charset="0"/>
              </a:rPr>
              <a:t>How does the system know (at start time) which transaction to undo and which to redo?</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83540840"/>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Recovering </a:t>
            </a:r>
          </a:p>
        </p:txBody>
      </p:sp>
      <p:sp>
        <p:nvSpPr>
          <p:cNvPr id="3" name="Content Placeholder 2"/>
          <p:cNvSpPr>
            <a:spLocks noGrp="1"/>
          </p:cNvSpPr>
          <p:nvPr>
            <p:ph idx="1"/>
          </p:nvPr>
        </p:nvSpPr>
        <p:spPr/>
        <p:txBody>
          <a:bodyPr>
            <a:normAutofit fontScale="85000" lnSpcReduction="10000"/>
          </a:bodyPr>
          <a:lstStyle/>
          <a:p>
            <a:pPr>
              <a:buFont typeface="Arial" charset="0"/>
              <a:buNone/>
            </a:pPr>
            <a:r>
              <a:rPr lang="en-GB" dirty="0">
                <a:latin typeface="Calibri" charset="0"/>
              </a:rPr>
              <a:t>To recover the state of the database we can use:</a:t>
            </a:r>
          </a:p>
          <a:p>
            <a:r>
              <a:rPr lang="en-GB" dirty="0">
                <a:latin typeface="Calibri" charset="0"/>
              </a:rPr>
              <a:t>A </a:t>
            </a:r>
            <a:r>
              <a:rPr lang="en-GB" dirty="0">
                <a:solidFill>
                  <a:srgbClr val="FF0000"/>
                </a:solidFill>
                <a:latin typeface="Calibri" charset="0"/>
              </a:rPr>
              <a:t>log file </a:t>
            </a:r>
            <a:r>
              <a:rPr lang="en-GB" dirty="0">
                <a:latin typeface="Calibri" charset="0"/>
              </a:rPr>
              <a:t>recording every database operation.</a:t>
            </a:r>
          </a:p>
          <a:p>
            <a:r>
              <a:rPr lang="en-GB" dirty="0">
                <a:solidFill>
                  <a:srgbClr val="FF0000"/>
                </a:solidFill>
                <a:latin typeface="Calibri" charset="0"/>
              </a:rPr>
              <a:t>Checkpoints</a:t>
            </a:r>
            <a:r>
              <a:rPr lang="en-GB" dirty="0">
                <a:latin typeface="Calibri" charset="0"/>
              </a:rPr>
              <a:t> recording the state of all active transactions.</a:t>
            </a:r>
          </a:p>
          <a:p>
            <a:pPr lvl="1"/>
            <a:r>
              <a:rPr lang="en-GB" dirty="0">
                <a:latin typeface="Calibri" charset="0"/>
              </a:rPr>
              <a:t>Then: develop an algorithm for transactions to </a:t>
            </a:r>
            <a:r>
              <a:rPr lang="en-GB" dirty="0">
                <a:solidFill>
                  <a:srgbClr val="FF0000"/>
                </a:solidFill>
                <a:latin typeface="Calibri" charset="0"/>
              </a:rPr>
              <a:t>UNDO</a:t>
            </a:r>
            <a:r>
              <a:rPr lang="en-GB" dirty="0">
                <a:latin typeface="Calibri" charset="0"/>
              </a:rPr>
              <a:t>,</a:t>
            </a:r>
          </a:p>
          <a:p>
            <a:pPr lvl="1"/>
            <a:r>
              <a:rPr lang="en-GB" dirty="0">
                <a:latin typeface="Calibri" charset="0"/>
              </a:rPr>
              <a:t>Which transactions to </a:t>
            </a:r>
            <a:r>
              <a:rPr lang="en-GB" dirty="0">
                <a:solidFill>
                  <a:srgbClr val="C00000"/>
                </a:solidFill>
                <a:latin typeface="Calibri" charset="0"/>
              </a:rPr>
              <a:t>REDO</a:t>
            </a:r>
          </a:p>
          <a:p>
            <a:r>
              <a:rPr lang="en-GB" dirty="0">
                <a:latin typeface="Calibri" charset="0"/>
              </a:rPr>
              <a:t>At intervals, when </a:t>
            </a:r>
            <a:r>
              <a:rPr lang="en-GB" i="1" dirty="0">
                <a:latin typeface="Calibri" charset="0"/>
              </a:rPr>
              <a:t>taking a checkpoint</a:t>
            </a:r>
            <a:r>
              <a:rPr lang="en-GB" dirty="0">
                <a:latin typeface="Calibri" charset="0"/>
              </a:rPr>
              <a:t>, the system will:</a:t>
            </a:r>
          </a:p>
          <a:p>
            <a:pPr lvl="1"/>
            <a:r>
              <a:rPr lang="en-GB" sz="2600" dirty="0">
                <a:latin typeface="Calibri" charset="0"/>
              </a:rPr>
              <a:t>Flush its buffers (write content from main memory to disk)</a:t>
            </a:r>
          </a:p>
          <a:p>
            <a:pPr lvl="1"/>
            <a:r>
              <a:rPr lang="en-GB" sz="2600" dirty="0">
                <a:latin typeface="Calibri" charset="0"/>
              </a:rPr>
              <a:t>Write out a </a:t>
            </a:r>
            <a:r>
              <a:rPr lang="en-GB" sz="2600" b="1" dirty="0">
                <a:solidFill>
                  <a:srgbClr val="C00000"/>
                </a:solidFill>
                <a:latin typeface="Calibri" charset="0"/>
              </a:rPr>
              <a:t>checkpoint</a:t>
            </a:r>
            <a:r>
              <a:rPr lang="en-GB" sz="2600" dirty="0">
                <a:latin typeface="Calibri" charset="0"/>
              </a:rPr>
              <a:t> record to a physical log file indicating updates and which transactions are in </a:t>
            </a:r>
            <a:r>
              <a:rPr lang="en-GB" sz="2600" i="1" dirty="0">
                <a:latin typeface="Calibri" charset="0"/>
              </a:rPr>
              <a:t>progress</a:t>
            </a:r>
            <a:endParaRPr lang="en-GB" sz="2600" dirty="0">
              <a:latin typeface="Calibri" charset="0"/>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01791117"/>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lgn="l"/>
            <a:r>
              <a:rPr lang="en-GB"/>
              <a:t>Data Modelling, Management and Governance</a:t>
            </a:r>
            <a:endParaRPr lang="en-US" dirty="0"/>
          </a:p>
        </p:txBody>
      </p:sp>
      <p:sp>
        <p:nvSpPr>
          <p:cNvPr id="4" name="Content Placeholder 2"/>
          <p:cNvSpPr txBox="1">
            <a:spLocks/>
          </p:cNvSpPr>
          <p:nvPr/>
        </p:nvSpPr>
        <p:spPr bwMode="auto">
          <a:xfrm>
            <a:off x="292266" y="1268760"/>
            <a:ext cx="8891588"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     Time                               tc                               tf</a:t>
            </a:r>
          </a:p>
        </p:txBody>
      </p:sp>
      <p:sp>
        <p:nvSpPr>
          <p:cNvPr id="5" name="Content Placeholder 2"/>
          <p:cNvSpPr txBox="1">
            <a:spLocks/>
          </p:cNvSpPr>
          <p:nvPr/>
        </p:nvSpPr>
        <p:spPr bwMode="auto">
          <a:xfrm rot="5400000">
            <a:off x="-1122197" y="3256311"/>
            <a:ext cx="2771775"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Transactions</a:t>
            </a:r>
          </a:p>
        </p:txBody>
      </p:sp>
      <p:sp>
        <p:nvSpPr>
          <p:cNvPr id="6" name="Content Placeholder 2"/>
          <p:cNvSpPr txBox="1">
            <a:spLocks/>
          </p:cNvSpPr>
          <p:nvPr/>
        </p:nvSpPr>
        <p:spPr bwMode="auto">
          <a:xfrm>
            <a:off x="589129" y="1949798"/>
            <a:ext cx="638175"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T1</a:t>
            </a:r>
          </a:p>
        </p:txBody>
      </p:sp>
      <p:sp>
        <p:nvSpPr>
          <p:cNvPr id="7" name="Content Placeholder 2"/>
          <p:cNvSpPr txBox="1">
            <a:spLocks/>
          </p:cNvSpPr>
          <p:nvPr/>
        </p:nvSpPr>
        <p:spPr bwMode="auto">
          <a:xfrm>
            <a:off x="579604" y="2581623"/>
            <a:ext cx="639762"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T2</a:t>
            </a:r>
          </a:p>
        </p:txBody>
      </p:sp>
      <p:sp>
        <p:nvSpPr>
          <p:cNvPr id="8" name="Content Placeholder 2"/>
          <p:cNvSpPr txBox="1">
            <a:spLocks/>
          </p:cNvSpPr>
          <p:nvPr/>
        </p:nvSpPr>
        <p:spPr bwMode="auto">
          <a:xfrm>
            <a:off x="579604" y="3246785"/>
            <a:ext cx="639762"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T3</a:t>
            </a:r>
          </a:p>
        </p:txBody>
      </p:sp>
      <p:sp>
        <p:nvSpPr>
          <p:cNvPr id="9" name="Content Placeholder 2"/>
          <p:cNvSpPr txBox="1">
            <a:spLocks/>
          </p:cNvSpPr>
          <p:nvPr/>
        </p:nvSpPr>
        <p:spPr bwMode="auto">
          <a:xfrm>
            <a:off x="579604" y="3965923"/>
            <a:ext cx="639762"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T4</a:t>
            </a:r>
          </a:p>
        </p:txBody>
      </p:sp>
      <p:sp>
        <p:nvSpPr>
          <p:cNvPr id="10" name="Content Placeholder 2"/>
          <p:cNvSpPr txBox="1">
            <a:spLocks/>
          </p:cNvSpPr>
          <p:nvPr/>
        </p:nvSpPr>
        <p:spPr bwMode="auto">
          <a:xfrm>
            <a:off x="579604" y="4686648"/>
            <a:ext cx="639762"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3200">
                <a:latin typeface="Calibri" charset="0"/>
              </a:rPr>
              <a:t>T5</a:t>
            </a:r>
          </a:p>
        </p:txBody>
      </p:sp>
      <p:cxnSp>
        <p:nvCxnSpPr>
          <p:cNvPr id="11" name="Straight Arrow Connector 10"/>
          <p:cNvCxnSpPr/>
          <p:nvPr/>
        </p:nvCxnSpPr>
        <p:spPr>
          <a:xfrm>
            <a:off x="524041" y="1949798"/>
            <a:ext cx="8201025"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44791" y="2237135"/>
            <a:ext cx="1800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245016" y="2094260"/>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444791" y="2094260"/>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95729" y="2905473"/>
            <a:ext cx="3529012" cy="2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24741" y="2762598"/>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595729" y="2762598"/>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245016" y="3507135"/>
            <a:ext cx="4535488" cy="26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45016" y="3391248"/>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80504" y="1949798"/>
            <a:ext cx="0" cy="325755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bwMode="auto">
          <a:xfrm>
            <a:off x="7132804" y="5247035"/>
            <a:ext cx="2087562" cy="95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2000" b="1">
                <a:solidFill>
                  <a:srgbClr val="C00000"/>
                </a:solidFill>
                <a:latin typeface="Calibri" charset="0"/>
              </a:rPr>
              <a:t>System failure </a:t>
            </a:r>
          </a:p>
          <a:p>
            <a:pPr>
              <a:spcBef>
                <a:spcPct val="20000"/>
              </a:spcBef>
              <a:buFont typeface="Arial" charset="0"/>
              <a:buNone/>
            </a:pPr>
            <a:r>
              <a:rPr lang="en-GB" sz="2000">
                <a:latin typeface="Calibri" charset="0"/>
              </a:rPr>
              <a:t>(time tf)</a:t>
            </a:r>
          </a:p>
        </p:txBody>
      </p:sp>
      <p:cxnSp>
        <p:nvCxnSpPr>
          <p:cNvPr id="22" name="Straight Connector 21"/>
          <p:cNvCxnSpPr/>
          <p:nvPr/>
        </p:nvCxnSpPr>
        <p:spPr>
          <a:xfrm>
            <a:off x="4611854" y="1949798"/>
            <a:ext cx="0" cy="32575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bwMode="auto">
          <a:xfrm>
            <a:off x="3468854" y="5250210"/>
            <a:ext cx="2219325" cy="785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Font typeface="Arial" charset="0"/>
              <a:buNone/>
            </a:pPr>
            <a:r>
              <a:rPr lang="en-GB" sz="2000" b="1">
                <a:solidFill>
                  <a:srgbClr val="C00000"/>
                </a:solidFill>
                <a:latin typeface="Calibri" charset="0"/>
              </a:rPr>
              <a:t>Checkpoint record</a:t>
            </a:r>
          </a:p>
          <a:p>
            <a:pPr algn="ctr">
              <a:spcBef>
                <a:spcPct val="20000"/>
              </a:spcBef>
              <a:buFont typeface="Arial" charset="0"/>
              <a:buNone/>
            </a:pPr>
            <a:r>
              <a:rPr lang="en-GB" sz="2000">
                <a:latin typeface="Calibri" charset="0"/>
              </a:rPr>
              <a:t>(time tc)</a:t>
            </a:r>
          </a:p>
        </p:txBody>
      </p:sp>
      <p:cxnSp>
        <p:nvCxnSpPr>
          <p:cNvPr id="24" name="Straight Connector 23"/>
          <p:cNvCxnSpPr/>
          <p:nvPr/>
        </p:nvCxnSpPr>
        <p:spPr>
          <a:xfrm>
            <a:off x="5404016" y="4253260"/>
            <a:ext cx="1800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204241" y="4110385"/>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404016" y="4110385"/>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80279" y="4921598"/>
            <a:ext cx="1800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80504" y="4778723"/>
            <a:ext cx="0" cy="33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980279" y="4778723"/>
            <a:ext cx="0" cy="339725"/>
          </a:xfrm>
          <a:prstGeom prst="line">
            <a:avLst/>
          </a:prstGeom>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1619672" y="692696"/>
            <a:ext cx="7010400" cy="685800"/>
          </a:xfrm>
          <a:prstGeom prst="rect">
            <a:avLst/>
          </a:prstGeom>
        </p:spPr>
        <p:txBody>
          <a:bodyPr/>
          <a:lst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r>
              <a:rPr lang="en-US" dirty="0"/>
              <a:t>5 Transaction Categories</a:t>
            </a:r>
          </a:p>
        </p:txBody>
      </p:sp>
      <p:sp>
        <p:nvSpPr>
          <p:cNvPr id="31" name="Rectangle 30"/>
          <p:cNvSpPr/>
          <p:nvPr/>
        </p:nvSpPr>
        <p:spPr>
          <a:xfrm>
            <a:off x="107504" y="5373216"/>
            <a:ext cx="3096344" cy="1077218"/>
          </a:xfrm>
          <a:prstGeom prst="rect">
            <a:avLst/>
          </a:prstGeom>
        </p:spPr>
        <p:txBody>
          <a:bodyPr wrap="square">
            <a:spAutoFit/>
          </a:bodyPr>
          <a:lstStyle/>
          <a:p>
            <a:r>
              <a:rPr lang="en-GB" sz="1600" dirty="0">
                <a:latin typeface="Calibri" charset="0"/>
              </a:rPr>
              <a:t>Which transactions would be unfinished?</a:t>
            </a:r>
          </a:p>
          <a:p>
            <a:r>
              <a:rPr lang="en-GB" sz="1600" dirty="0">
                <a:latin typeface="Calibri" charset="0"/>
              </a:rPr>
              <a:t>The most recent </a:t>
            </a:r>
            <a:r>
              <a:rPr lang="en-GB" sz="1600" dirty="0">
                <a:solidFill>
                  <a:srgbClr val="FF0000"/>
                </a:solidFill>
                <a:latin typeface="Calibri" charset="0"/>
              </a:rPr>
              <a:t>checkpoint </a:t>
            </a:r>
            <a:r>
              <a:rPr lang="en-GB" sz="1600" dirty="0">
                <a:latin typeface="Calibri" charset="0"/>
              </a:rPr>
              <a:t>record was taken at time </a:t>
            </a:r>
            <a:r>
              <a:rPr lang="en-GB" sz="1600" dirty="0" err="1">
                <a:latin typeface="Calibri" charset="0"/>
              </a:rPr>
              <a:t>tc</a:t>
            </a:r>
            <a:r>
              <a:rPr lang="en-GB" sz="1600" dirty="0">
                <a:latin typeface="Calibri" charset="0"/>
              </a:rPr>
              <a:t>.</a:t>
            </a:r>
          </a:p>
        </p:txBody>
      </p:sp>
    </p:spTree>
    <p:extLst>
      <p:ext uri="{BB962C8B-B14F-4D97-AF65-F5344CB8AC3E}">
        <p14:creationId xmlns:p14="http://schemas.microsoft.com/office/powerpoint/2010/main" val="238951095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620688"/>
            <a:ext cx="7010400" cy="685800"/>
          </a:xfrm>
        </p:spPr>
        <p:txBody>
          <a:bodyPr>
            <a:normAutofit fontScale="90000"/>
          </a:bodyPr>
          <a:lstStyle/>
          <a:p>
            <a:r>
              <a:rPr lang="en-US" dirty="0"/>
              <a:t>Completed and Unfinished Transactions</a:t>
            </a:r>
          </a:p>
        </p:txBody>
      </p:sp>
      <p:sp>
        <p:nvSpPr>
          <p:cNvPr id="4" name="Footer Placeholder 3"/>
          <p:cNvSpPr>
            <a:spLocks noGrp="1"/>
          </p:cNvSpPr>
          <p:nvPr>
            <p:ph type="ftr" sz="quarter" idx="11"/>
          </p:nvPr>
        </p:nvSpPr>
        <p:spPr/>
        <p:txBody>
          <a:bodyPr/>
          <a:lstStyle/>
          <a:p>
            <a:pPr algn="l"/>
            <a:r>
              <a:rPr lang="en-GB"/>
              <a:t>Data Modelling, Management and Governance</a:t>
            </a:r>
            <a:endParaRPr lang="en-US" dirty="0"/>
          </a:p>
        </p:txBody>
      </p:sp>
      <p:graphicFrame>
        <p:nvGraphicFramePr>
          <p:cNvPr id="5" name="Content Placeholder 3"/>
          <p:cNvGraphicFramePr>
            <a:graphicFrameLocks/>
          </p:cNvGraphicFramePr>
          <p:nvPr/>
        </p:nvGraphicFramePr>
        <p:xfrm>
          <a:off x="900113" y="1600200"/>
          <a:ext cx="7786688" cy="3916362"/>
        </p:xfrm>
        <a:graphic>
          <a:graphicData uri="http://schemas.openxmlformats.org/drawingml/2006/table">
            <a:tbl>
              <a:tblPr firstRow="1" bandRow="1">
                <a:tableStyleId>{5C22544A-7EE6-4342-B048-85BDC9FD1C3A}</a:tableStyleId>
              </a:tblPr>
              <a:tblGrid>
                <a:gridCol w="3893344">
                  <a:extLst>
                    <a:ext uri="{9D8B030D-6E8A-4147-A177-3AD203B41FA5}">
                      <a16:colId xmlns:a16="http://schemas.microsoft.com/office/drawing/2014/main" val="20000"/>
                    </a:ext>
                  </a:extLst>
                </a:gridCol>
                <a:gridCol w="3893344">
                  <a:extLst>
                    <a:ext uri="{9D8B030D-6E8A-4147-A177-3AD203B41FA5}">
                      <a16:colId xmlns:a16="http://schemas.microsoft.com/office/drawing/2014/main" val="20001"/>
                    </a:ext>
                  </a:extLst>
                </a:gridCol>
              </a:tblGrid>
              <a:tr h="1305454">
                <a:tc>
                  <a:txBody>
                    <a:bodyPr/>
                    <a:lstStyle/>
                    <a:p>
                      <a:r>
                        <a:rPr lang="en-GB" sz="4000" dirty="0"/>
                        <a:t>Completed</a:t>
                      </a:r>
                    </a:p>
                  </a:txBody>
                  <a:tcPr marL="91434" marR="91434" marT="45712" marB="45712"/>
                </a:tc>
                <a:tc>
                  <a:txBody>
                    <a:bodyPr/>
                    <a:lstStyle/>
                    <a:p>
                      <a:r>
                        <a:rPr lang="en-GB" sz="4000" dirty="0"/>
                        <a:t>Un-Finished</a:t>
                      </a:r>
                      <a:endParaRPr lang="en-GB" sz="2800" dirty="0"/>
                    </a:p>
                  </a:txBody>
                  <a:tcPr marL="91434" marR="91434" marT="45712" marB="45712"/>
                </a:tc>
                <a:extLst>
                  <a:ext uri="{0D108BD9-81ED-4DB2-BD59-A6C34878D82A}">
                    <a16:rowId xmlns:a16="http://schemas.microsoft.com/office/drawing/2014/main" val="10000"/>
                  </a:ext>
                </a:extLst>
              </a:tr>
              <a:tr h="1305454">
                <a:tc>
                  <a:txBody>
                    <a:bodyPr/>
                    <a:lstStyle/>
                    <a:p>
                      <a:r>
                        <a:rPr lang="en-GB" sz="2800" dirty="0"/>
                        <a:t>Cached                Written</a:t>
                      </a:r>
                    </a:p>
                  </a:txBody>
                  <a:tcPr marL="91434" marR="91434" marT="45712" marB="45712"/>
                </a:tc>
                <a:tc>
                  <a:txBody>
                    <a:bodyPr/>
                    <a:lstStyle/>
                    <a:p>
                      <a:endParaRPr lang="en-GB" sz="2800" dirty="0"/>
                    </a:p>
                  </a:txBody>
                  <a:tcPr marL="91434" marR="91434" marT="45712" marB="45712"/>
                </a:tc>
                <a:extLst>
                  <a:ext uri="{0D108BD9-81ED-4DB2-BD59-A6C34878D82A}">
                    <a16:rowId xmlns:a16="http://schemas.microsoft.com/office/drawing/2014/main" val="10001"/>
                  </a:ext>
                </a:extLst>
              </a:tr>
              <a:tr h="1305454">
                <a:tc>
                  <a:txBody>
                    <a:bodyPr/>
                    <a:lstStyle/>
                    <a:p>
                      <a:r>
                        <a:rPr lang="en-GB" sz="2800" dirty="0"/>
                        <a:t>T2                          T1</a:t>
                      </a:r>
                    </a:p>
                    <a:p>
                      <a:r>
                        <a:rPr lang="en-GB" sz="2800" dirty="0"/>
                        <a:t>T4</a:t>
                      </a:r>
                    </a:p>
                  </a:txBody>
                  <a:tcPr marL="91434" marR="91434" marT="45712" marB="45712"/>
                </a:tc>
                <a:tc>
                  <a:txBody>
                    <a:bodyPr/>
                    <a:lstStyle/>
                    <a:p>
                      <a:r>
                        <a:rPr lang="en-GB" sz="2800" dirty="0"/>
                        <a:t>   T3</a:t>
                      </a:r>
                    </a:p>
                    <a:p>
                      <a:r>
                        <a:rPr lang="en-GB" sz="2800" dirty="0"/>
                        <a:t>   T5</a:t>
                      </a:r>
                    </a:p>
                  </a:txBody>
                  <a:tcPr marL="91434" marR="91434" marT="45712" marB="45712"/>
                </a:tc>
                <a:extLst>
                  <a:ext uri="{0D108BD9-81ED-4DB2-BD59-A6C34878D82A}">
                    <a16:rowId xmlns:a16="http://schemas.microsoft.com/office/drawing/2014/main" val="10002"/>
                  </a:ext>
                </a:extLst>
              </a:tr>
            </a:tbl>
          </a:graphicData>
        </a:graphic>
      </p:graphicFrame>
      <p:sp>
        <p:nvSpPr>
          <p:cNvPr id="6" name="TextBox 5"/>
          <p:cNvSpPr txBox="1"/>
          <p:nvPr/>
        </p:nvSpPr>
        <p:spPr>
          <a:xfrm>
            <a:off x="9114499" y="2258841"/>
            <a:ext cx="184666" cy="43088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95954117"/>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REDO/UNDO</a:t>
            </a:r>
          </a:p>
        </p:txBody>
      </p:sp>
      <p:sp>
        <p:nvSpPr>
          <p:cNvPr id="3" name="Content Placeholder 2"/>
          <p:cNvSpPr>
            <a:spLocks noGrp="1"/>
          </p:cNvSpPr>
          <p:nvPr>
            <p:ph idx="1"/>
          </p:nvPr>
        </p:nvSpPr>
        <p:spPr/>
        <p:txBody>
          <a:bodyPr/>
          <a:lstStyle/>
          <a:p>
            <a:r>
              <a:rPr lang="en-GB" dirty="0">
                <a:latin typeface="Calibri" charset="0"/>
              </a:rPr>
              <a:t>CHECKPOINT RECORD: </a:t>
            </a:r>
          </a:p>
          <a:p>
            <a:pPr lvl="1"/>
            <a:r>
              <a:rPr lang="en-GB" dirty="0">
                <a:latin typeface="Calibri" charset="0"/>
              </a:rPr>
              <a:t>T3, T5 : </a:t>
            </a:r>
            <a:r>
              <a:rPr lang="en-GB" b="1" dirty="0">
                <a:solidFill>
                  <a:srgbClr val="0070C0"/>
                </a:solidFill>
                <a:latin typeface="Calibri" charset="0"/>
              </a:rPr>
              <a:t>undone </a:t>
            </a:r>
            <a:r>
              <a:rPr lang="en-GB" dirty="0">
                <a:latin typeface="Calibri" charset="0"/>
              </a:rPr>
              <a:t>(rollback possible)</a:t>
            </a:r>
          </a:p>
          <a:p>
            <a:pPr lvl="1"/>
            <a:r>
              <a:rPr lang="en-GB" dirty="0">
                <a:latin typeface="Calibri" charset="0"/>
              </a:rPr>
              <a:t>T2, T4 : </a:t>
            </a:r>
            <a:r>
              <a:rPr lang="en-GB" b="1" dirty="0">
                <a:solidFill>
                  <a:srgbClr val="0070C0"/>
                </a:solidFill>
                <a:latin typeface="Calibri" charset="0"/>
              </a:rPr>
              <a:t>re-done</a:t>
            </a:r>
            <a:r>
              <a:rPr lang="en-GB" b="1" dirty="0">
                <a:latin typeface="Calibri" charset="0"/>
              </a:rPr>
              <a:t> </a:t>
            </a:r>
          </a:p>
          <a:p>
            <a:pPr lvl="1"/>
            <a:endParaRPr lang="en-GB" b="1" dirty="0">
              <a:latin typeface="Calibri" charset="0"/>
            </a:endParaRPr>
          </a:p>
          <a:p>
            <a:r>
              <a:rPr lang="en-GB" dirty="0">
                <a:latin typeface="Calibri" charset="0"/>
              </a:rPr>
              <a:t>DBMS creates REDO/UNDO list from checkpoint record + system log</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36690494"/>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charset="0"/>
              </a:rPr>
              <a:t>Shared Database Threats</a:t>
            </a:r>
            <a:endParaRPr lang="en-US" dirty="0"/>
          </a:p>
        </p:txBody>
      </p:sp>
      <p:sp>
        <p:nvSpPr>
          <p:cNvPr id="3" name="Content Placeholder 2"/>
          <p:cNvSpPr>
            <a:spLocks noGrp="1"/>
          </p:cNvSpPr>
          <p:nvPr>
            <p:ph idx="1"/>
          </p:nvPr>
        </p:nvSpPr>
        <p:spPr>
          <a:xfrm>
            <a:off x="717073" y="1778345"/>
            <a:ext cx="7927032" cy="4680520"/>
          </a:xfrm>
        </p:spPr>
        <p:txBody>
          <a:bodyPr/>
          <a:lstStyle/>
          <a:p>
            <a:r>
              <a:rPr lang="en-GB" dirty="0">
                <a:latin typeface="Calibri" charset="0"/>
              </a:rPr>
              <a:t>Large databases are usually </a:t>
            </a:r>
            <a:r>
              <a:rPr lang="en-GB" b="1" dirty="0">
                <a:latin typeface="Calibri" charset="0"/>
              </a:rPr>
              <a:t>shared </a:t>
            </a:r>
            <a:r>
              <a:rPr lang="en-GB" dirty="0">
                <a:latin typeface="Calibri" charset="0"/>
              </a:rPr>
              <a:t>(by many users, and resources)</a:t>
            </a:r>
          </a:p>
          <a:p>
            <a:r>
              <a:rPr lang="en-GB" dirty="0">
                <a:latin typeface="Calibri" charset="0"/>
              </a:rPr>
              <a:t>Therefore, it is </a:t>
            </a:r>
            <a:r>
              <a:rPr lang="en-GB" b="1" dirty="0">
                <a:latin typeface="Calibri" charset="0"/>
              </a:rPr>
              <a:t>efficient</a:t>
            </a:r>
            <a:r>
              <a:rPr lang="en-GB" dirty="0">
                <a:latin typeface="Calibri" charset="0"/>
              </a:rPr>
              <a:t> to allow concurrent access</a:t>
            </a:r>
          </a:p>
          <a:p>
            <a:r>
              <a:rPr lang="en-GB" dirty="0">
                <a:latin typeface="Calibri" charset="0"/>
              </a:rPr>
              <a:t>But then again, this opens the door for many security threats</a:t>
            </a:r>
          </a:p>
          <a:p>
            <a:r>
              <a:rPr lang="en-GB" dirty="0">
                <a:latin typeface="Calibri" charset="0"/>
              </a:rPr>
              <a:t>Also, concurrency needs to be managed properly</a:t>
            </a:r>
          </a:p>
          <a:p>
            <a:endParaRPr lang="en-GB" dirty="0">
              <a:latin typeface="Calibri" charset="0"/>
            </a:endParaRP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50477395"/>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1036113"/>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Content Placeholder 2"/>
          <p:cNvSpPr>
            <a:spLocks noGrp="1"/>
          </p:cNvSpPr>
          <p:nvPr>
            <p:ph idx="1"/>
          </p:nvPr>
        </p:nvSpPr>
        <p:spPr/>
        <p:txBody>
          <a:bodyPr/>
          <a:lstStyle/>
          <a:p>
            <a:r>
              <a:rPr lang="en-GB" dirty="0">
                <a:latin typeface="Calibri" charset="0"/>
              </a:rPr>
              <a:t>Many transactions - at the same time. </a:t>
            </a:r>
          </a:p>
          <a:p>
            <a:r>
              <a:rPr lang="en-GB" dirty="0">
                <a:latin typeface="Calibri" charset="0"/>
              </a:rPr>
              <a:t>Databases </a:t>
            </a:r>
            <a:r>
              <a:rPr lang="en-GB" b="1" dirty="0">
                <a:latin typeface="Calibri" charset="0"/>
              </a:rPr>
              <a:t>shared</a:t>
            </a:r>
            <a:r>
              <a:rPr lang="en-GB" dirty="0">
                <a:latin typeface="Calibri" charset="0"/>
              </a:rPr>
              <a:t>!</a:t>
            </a:r>
          </a:p>
          <a:p>
            <a:endParaRPr lang="en-GB" sz="1200" dirty="0">
              <a:latin typeface="Calibri" charset="0"/>
            </a:endParaRPr>
          </a:p>
          <a:p>
            <a:r>
              <a:rPr lang="en-GB" dirty="0">
                <a:latin typeface="Calibri" charset="0"/>
              </a:rPr>
              <a:t>So: Transactions must be </a:t>
            </a:r>
            <a:r>
              <a:rPr lang="en-GB" i="1" dirty="0">
                <a:solidFill>
                  <a:srgbClr val="00B0F0"/>
                </a:solidFill>
                <a:latin typeface="Calibri" charset="0"/>
              </a:rPr>
              <a:t>isolated</a:t>
            </a:r>
            <a:r>
              <a:rPr lang="en-GB" dirty="0">
                <a:solidFill>
                  <a:srgbClr val="00B0F0"/>
                </a:solidFill>
                <a:latin typeface="Calibri" charset="0"/>
              </a:rPr>
              <a:t> </a:t>
            </a:r>
            <a:r>
              <a:rPr lang="en-GB" dirty="0">
                <a:latin typeface="Calibri" charset="0"/>
              </a:rPr>
              <a:t>=&gt; need of </a:t>
            </a:r>
            <a:r>
              <a:rPr lang="en-GB" b="1" dirty="0">
                <a:latin typeface="Calibri" charset="0"/>
              </a:rPr>
              <a:t>concurrency control </a:t>
            </a:r>
            <a:r>
              <a:rPr lang="en-GB" dirty="0">
                <a:latin typeface="Calibri" charset="0"/>
              </a:rPr>
              <a:t>to ensure no interference. </a:t>
            </a:r>
          </a:p>
          <a:p>
            <a:endParaRPr lang="en-GB" sz="1200" dirty="0">
              <a:latin typeface="Calibri" charset="0"/>
            </a:endParaRPr>
          </a:p>
          <a:p>
            <a:r>
              <a:rPr lang="en-GB" dirty="0">
                <a:latin typeface="Calibri" charset="0"/>
              </a:rPr>
              <a:t>We will look at:</a:t>
            </a:r>
          </a:p>
          <a:p>
            <a:pPr lvl="1"/>
            <a:r>
              <a:rPr lang="en-GB" b="1" dirty="0">
                <a:solidFill>
                  <a:srgbClr val="FF0000"/>
                </a:solidFill>
                <a:latin typeface="Calibri" charset="0"/>
              </a:rPr>
              <a:t>3 classic problems </a:t>
            </a:r>
            <a:r>
              <a:rPr lang="en-GB" dirty="0">
                <a:latin typeface="Calibri" charset="0"/>
              </a:rPr>
              <a:t>on concurrent access</a:t>
            </a:r>
          </a:p>
          <a:p>
            <a:pPr lvl="1"/>
            <a:r>
              <a:rPr lang="en-GB" b="1" dirty="0">
                <a:solidFill>
                  <a:srgbClr val="FF0000"/>
                </a:solidFill>
                <a:latin typeface="Calibri" charset="0"/>
              </a:rPr>
              <a:t>Locking</a:t>
            </a:r>
            <a:r>
              <a:rPr lang="en-GB" dirty="0">
                <a:solidFill>
                  <a:srgbClr val="FF0000"/>
                </a:solidFill>
                <a:latin typeface="Calibri" charset="0"/>
              </a:rPr>
              <a:t> </a:t>
            </a:r>
            <a:r>
              <a:rPr lang="en-GB" dirty="0">
                <a:latin typeface="Calibri" charset="0"/>
              </a:rPr>
              <a:t>mechanism</a:t>
            </a:r>
          </a:p>
          <a:p>
            <a:pPr lvl="1"/>
            <a:r>
              <a:rPr lang="en-GB" b="1" dirty="0">
                <a:solidFill>
                  <a:srgbClr val="FF0000"/>
                </a:solidFill>
                <a:latin typeface="Calibri" charset="0"/>
              </a:rPr>
              <a:t>Deadlock</a:t>
            </a:r>
            <a:r>
              <a:rPr lang="en-GB" dirty="0">
                <a:solidFill>
                  <a:srgbClr val="FF0000"/>
                </a:solidFill>
                <a:latin typeface="Calibri" charset="0"/>
              </a:rPr>
              <a:t> </a:t>
            </a:r>
            <a:r>
              <a:rPr lang="en-GB" dirty="0">
                <a:latin typeface="Calibri" charset="0"/>
              </a:rPr>
              <a:t>resolution </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516630495"/>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Content Placeholder 2"/>
          <p:cNvSpPr>
            <a:spLocks noGrp="1"/>
          </p:cNvSpPr>
          <p:nvPr>
            <p:ph idx="1"/>
          </p:nvPr>
        </p:nvSpPr>
        <p:spPr/>
        <p:txBody>
          <a:bodyPr>
            <a:normAutofit fontScale="92500"/>
          </a:bodyPr>
          <a:lstStyle/>
          <a:p>
            <a:r>
              <a:rPr lang="en-GB" sz="2400" dirty="0">
                <a:latin typeface="Calibri" charset="0"/>
              </a:rPr>
              <a:t>Objective of developing databases is to provide many users access at the same time – </a:t>
            </a:r>
            <a:r>
              <a:rPr lang="en-GB" sz="2400" b="1" dirty="0">
                <a:latin typeface="Calibri" charset="0"/>
              </a:rPr>
              <a:t>concurrent use</a:t>
            </a:r>
          </a:p>
          <a:p>
            <a:endParaRPr lang="en-GB" sz="2400" dirty="0">
              <a:latin typeface="Calibri" charset="0"/>
            </a:endParaRPr>
          </a:p>
          <a:p>
            <a:r>
              <a:rPr lang="en-GB" sz="2400" dirty="0">
                <a:latin typeface="Calibri" charset="0"/>
              </a:rPr>
              <a:t>If all users were only reading data – this would be relatively easy – no way they can interfere with each other</a:t>
            </a:r>
          </a:p>
          <a:p>
            <a:endParaRPr lang="en-GB" sz="2400" dirty="0">
              <a:latin typeface="Calibri" charset="0"/>
            </a:endParaRPr>
          </a:p>
          <a:p>
            <a:r>
              <a:rPr lang="en-GB" sz="2400" dirty="0">
                <a:latin typeface="Calibri" charset="0"/>
              </a:rPr>
              <a:t>However challenge occurs when:</a:t>
            </a:r>
          </a:p>
          <a:p>
            <a:pPr lvl="1"/>
            <a:r>
              <a:rPr lang="en-GB" dirty="0">
                <a:latin typeface="Calibri" charset="0"/>
              </a:rPr>
              <a:t>Two or more users access database simultaneously and at least one is updating data</a:t>
            </a:r>
          </a:p>
          <a:p>
            <a:pPr lvl="1"/>
            <a:r>
              <a:rPr lang="en-GB" dirty="0">
                <a:latin typeface="Calibri" charset="0"/>
              </a:rPr>
              <a:t>This may cause </a:t>
            </a:r>
            <a:r>
              <a:rPr lang="en-GB" b="1" dirty="0">
                <a:latin typeface="Calibri" charset="0"/>
              </a:rPr>
              <a:t>interference that may cause inconsistency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259132883"/>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Classic Concurrency Problems</a:t>
            </a:r>
          </a:p>
        </p:txBody>
      </p:sp>
      <p:sp>
        <p:nvSpPr>
          <p:cNvPr id="3" name="Content Placeholder 2"/>
          <p:cNvSpPr>
            <a:spLocks noGrp="1"/>
          </p:cNvSpPr>
          <p:nvPr>
            <p:ph idx="1"/>
          </p:nvPr>
        </p:nvSpPr>
        <p:spPr/>
        <p:txBody>
          <a:bodyPr/>
          <a:lstStyle/>
          <a:p>
            <a:pPr eaLnBrk="1" hangingPunct="1"/>
            <a:r>
              <a:rPr lang="en-GB" dirty="0">
                <a:latin typeface="Calibri" charset="0"/>
              </a:rPr>
              <a:t>Example: two transactions read / write on the same part of the database </a:t>
            </a:r>
          </a:p>
          <a:p>
            <a:pPr eaLnBrk="1" hangingPunct="1"/>
            <a:r>
              <a:rPr lang="en-GB" dirty="0">
                <a:latin typeface="Calibri" charset="0"/>
              </a:rPr>
              <a:t>Although transactions execute correctly, results may </a:t>
            </a:r>
            <a:r>
              <a:rPr lang="en-GB" b="1" dirty="0">
                <a:latin typeface="Calibri" charset="0"/>
              </a:rPr>
              <a:t>interleave</a:t>
            </a:r>
            <a:r>
              <a:rPr lang="en-GB" dirty="0">
                <a:solidFill>
                  <a:schemeClr val="accent1"/>
                </a:solidFill>
                <a:latin typeface="Calibri" charset="0"/>
              </a:rPr>
              <a:t> </a:t>
            </a:r>
            <a:r>
              <a:rPr lang="en-GB" dirty="0">
                <a:latin typeface="Calibri" charset="0"/>
              </a:rPr>
              <a:t>in different ways</a:t>
            </a:r>
          </a:p>
          <a:p>
            <a:pPr eaLnBrk="1" hangingPunct="1"/>
            <a:r>
              <a:rPr lang="en-GB" dirty="0">
                <a:latin typeface="Calibri" charset="0"/>
              </a:rPr>
              <a:t>This causes</a:t>
            </a:r>
            <a:r>
              <a:rPr lang="en-GB" b="1" dirty="0">
                <a:latin typeface="Calibri" charset="0"/>
              </a:rPr>
              <a:t> 3 classic problems</a:t>
            </a:r>
            <a:r>
              <a:rPr lang="en-GB" dirty="0">
                <a:latin typeface="Calibri" charset="0"/>
              </a:rPr>
              <a:t>:</a:t>
            </a:r>
          </a:p>
          <a:p>
            <a:pPr lvl="1" eaLnBrk="1" hangingPunct="1"/>
            <a:r>
              <a:rPr lang="en-GB" dirty="0">
                <a:solidFill>
                  <a:srgbClr val="FF0000"/>
                </a:solidFill>
                <a:latin typeface="Calibri" charset="0"/>
              </a:rPr>
              <a:t>Lost Update</a:t>
            </a:r>
          </a:p>
          <a:p>
            <a:pPr lvl="1" eaLnBrk="1" hangingPunct="1"/>
            <a:r>
              <a:rPr lang="en-GB" dirty="0">
                <a:solidFill>
                  <a:srgbClr val="FF0000"/>
                </a:solidFill>
                <a:latin typeface="Calibri" charset="0"/>
              </a:rPr>
              <a:t>Uncommitted Dependency</a:t>
            </a:r>
          </a:p>
          <a:p>
            <a:pPr lvl="1" eaLnBrk="1" hangingPunct="1"/>
            <a:r>
              <a:rPr lang="en-GB" dirty="0">
                <a:solidFill>
                  <a:srgbClr val="FF0000"/>
                </a:solidFill>
                <a:latin typeface="Calibri" charset="0"/>
              </a:rPr>
              <a:t>Inconsistent Analysis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654711600"/>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a:t>
            </a:r>
          </a:p>
        </p:txBody>
      </p:sp>
      <p:sp>
        <p:nvSpPr>
          <p:cNvPr id="3" name="Content Placeholder 2"/>
          <p:cNvSpPr>
            <a:spLocks noGrp="1"/>
          </p:cNvSpPr>
          <p:nvPr>
            <p:ph idx="1"/>
          </p:nvPr>
        </p:nvSpPr>
        <p:spPr/>
        <p:txBody>
          <a:bodyPr/>
          <a:lstStyle/>
          <a:p>
            <a:pPr eaLnBrk="1" hangingPunct="1"/>
            <a:r>
              <a:rPr lang="en-GB" dirty="0">
                <a:latin typeface="Calibri" charset="0"/>
              </a:rPr>
              <a:t>An apparently successfully completed update operation by one user can be overridden by another user (as a result of concurrent transactions)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274638649"/>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 Example</a:t>
            </a:r>
          </a:p>
        </p:txBody>
      </p:sp>
      <p:graphicFrame>
        <p:nvGraphicFramePr>
          <p:cNvPr id="3" name="Content Placeholder 3"/>
          <p:cNvGraphicFramePr>
            <a:graphicFrameLocks/>
          </p:cNvGraphicFramePr>
          <p:nvPr/>
        </p:nvGraphicFramePr>
        <p:xfrm>
          <a:off x="1428750" y="857250"/>
          <a:ext cx="6678613" cy="3391015"/>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8907">
                <a:tc>
                  <a:txBody>
                    <a:bodyPr/>
                    <a:lstStyle/>
                    <a:p>
                      <a:pPr algn="ctr"/>
                      <a:r>
                        <a:rPr lang="en-GB" sz="2000" dirty="0"/>
                        <a:t>Time</a:t>
                      </a:r>
                    </a:p>
                  </a:txBody>
                  <a:tcPr marL="91441" marR="91441" marT="45699" marB="45699" anchor="ctr"/>
                </a:tc>
                <a:tc>
                  <a:txBody>
                    <a:bodyPr/>
                    <a:lstStyle/>
                    <a:p>
                      <a:pPr algn="ctr"/>
                      <a:r>
                        <a:rPr lang="en-GB" sz="2000" dirty="0"/>
                        <a:t>t1</a:t>
                      </a:r>
                    </a:p>
                  </a:txBody>
                  <a:tcPr marL="91441" marR="91441" marT="45699" marB="45699" anchor="ctr"/>
                </a:tc>
                <a:tc>
                  <a:txBody>
                    <a:bodyPr/>
                    <a:lstStyle/>
                    <a:p>
                      <a:pPr algn="ctr"/>
                      <a:r>
                        <a:rPr lang="en-GB" sz="2000" dirty="0"/>
                        <a:t>t2</a:t>
                      </a:r>
                    </a:p>
                  </a:txBody>
                  <a:tcPr marL="91441" marR="91441" marT="45699" marB="45699" anchor="ctr"/>
                </a:tc>
                <a:tc>
                  <a:txBody>
                    <a:bodyPr/>
                    <a:lstStyle/>
                    <a:p>
                      <a:pPr algn="ctr"/>
                      <a:r>
                        <a:rPr lang="en-GB" sz="2000" dirty="0" err="1"/>
                        <a:t>bal_x</a:t>
                      </a:r>
                      <a:endParaRPr lang="en-GB" sz="2000" dirty="0"/>
                    </a:p>
                  </a:txBody>
                  <a:tcPr marL="91441" marR="91441" marT="45699" marB="45699" anchor="ctr"/>
                </a:tc>
                <a:extLst>
                  <a:ext uri="{0D108BD9-81ED-4DB2-BD59-A6C34878D82A}">
                    <a16:rowId xmlns:a16="http://schemas.microsoft.com/office/drawing/2014/main" val="10000"/>
                  </a:ext>
                </a:extLst>
              </a:tr>
              <a:tr h="396175">
                <a:tc>
                  <a:txBody>
                    <a:bodyPr/>
                    <a:lstStyle/>
                    <a:p>
                      <a:pPr algn="ctr"/>
                      <a:r>
                        <a:rPr lang="en-GB" sz="2000" dirty="0"/>
                        <a:t>1</a:t>
                      </a:r>
                    </a:p>
                  </a:txBody>
                  <a:tcPr marL="91441" marR="91441" marT="45699" marB="45699"/>
                </a:tc>
                <a:tc>
                  <a:txBody>
                    <a:bodyPr/>
                    <a:lstStyle/>
                    <a:p>
                      <a:pPr algn="r"/>
                      <a:endParaRPr lang="en-GB" sz="1600" dirty="0"/>
                    </a:p>
                  </a:txBody>
                  <a:tcPr marL="91441" marR="91441" marT="45699" marB="45699"/>
                </a:tc>
                <a:tc>
                  <a:txBody>
                    <a:bodyPr/>
                    <a:lstStyle/>
                    <a:p>
                      <a:pPr algn="l"/>
                      <a:r>
                        <a:rPr lang="en-GB" sz="1600" dirty="0" err="1"/>
                        <a:t>Begin_transaction</a:t>
                      </a:r>
                      <a:endParaRPr lang="en-GB" sz="1600" dirty="0"/>
                    </a:p>
                  </a:txBody>
                  <a:tcPr marL="91441" marR="91441" marT="45699" marB="45699"/>
                </a:tc>
                <a:tc>
                  <a:txBody>
                    <a:bodyPr/>
                    <a:lstStyle/>
                    <a:p>
                      <a:pPr algn="r"/>
                      <a:r>
                        <a:rPr lang="en-GB" sz="1600" dirty="0"/>
                        <a:t>100</a:t>
                      </a:r>
                    </a:p>
                  </a:txBody>
                  <a:tcPr marL="91441" marR="91441" marT="45699" marB="45699"/>
                </a:tc>
                <a:extLst>
                  <a:ext uri="{0D108BD9-81ED-4DB2-BD59-A6C34878D82A}">
                    <a16:rowId xmlns:a16="http://schemas.microsoft.com/office/drawing/2014/main" val="10001"/>
                  </a:ext>
                </a:extLst>
              </a:tr>
              <a:tr h="402589">
                <a:tc>
                  <a:txBody>
                    <a:bodyPr/>
                    <a:lstStyle/>
                    <a:p>
                      <a:pPr algn="ctr"/>
                      <a:r>
                        <a:rPr lang="en-GB" sz="2000" dirty="0"/>
                        <a:t>2</a:t>
                      </a:r>
                    </a:p>
                  </a:txBody>
                  <a:tcPr marL="91441" marR="91441" marT="45699" marB="456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699" marB="45699"/>
                </a:tc>
                <a:tc>
                  <a:txBody>
                    <a:bodyPr/>
                    <a:lstStyle/>
                    <a:p>
                      <a:pPr algn="r"/>
                      <a:r>
                        <a:rPr lang="en-GB" sz="1600" dirty="0"/>
                        <a:t>Read (</a:t>
                      </a:r>
                      <a:r>
                        <a:rPr lang="en-GB" sz="1600" dirty="0" err="1"/>
                        <a:t>bal_x</a:t>
                      </a:r>
                      <a:r>
                        <a:rPr lang="en-GB" sz="1600" dirty="0"/>
                        <a:t>)</a:t>
                      </a:r>
                    </a:p>
                  </a:txBody>
                  <a:tcPr marL="91441" marR="91441" marT="45699" marB="45699"/>
                </a:tc>
                <a:tc>
                  <a:txBody>
                    <a:bodyPr/>
                    <a:lstStyle/>
                    <a:p>
                      <a:pPr algn="r"/>
                      <a:r>
                        <a:rPr lang="en-GB" sz="1600" dirty="0"/>
                        <a:t>100</a:t>
                      </a:r>
                    </a:p>
                  </a:txBody>
                  <a:tcPr marL="91441" marR="91441" marT="45699" marB="45699"/>
                </a:tc>
                <a:extLst>
                  <a:ext uri="{0D108BD9-81ED-4DB2-BD59-A6C34878D82A}">
                    <a16:rowId xmlns:a16="http://schemas.microsoft.com/office/drawing/2014/main" val="10002"/>
                  </a:ext>
                </a:extLst>
              </a:tr>
              <a:tr h="428529">
                <a:tc>
                  <a:txBody>
                    <a:bodyPr/>
                    <a:lstStyle/>
                    <a:p>
                      <a:pPr algn="ctr"/>
                      <a:r>
                        <a:rPr lang="en-GB" sz="2000" dirty="0"/>
                        <a:t>3</a:t>
                      </a:r>
                    </a:p>
                  </a:txBody>
                  <a:tcPr marL="91441" marR="91441" marT="45699" marB="45699"/>
                </a:tc>
                <a:tc>
                  <a:txBody>
                    <a:bodyPr/>
                    <a:lstStyle/>
                    <a:p>
                      <a:pPr algn="r"/>
                      <a:r>
                        <a:rPr lang="en-GB" sz="1600" dirty="0"/>
                        <a:t>Read (</a:t>
                      </a:r>
                      <a:r>
                        <a:rPr lang="en-GB" sz="1600" dirty="0" err="1"/>
                        <a:t>bal_x</a:t>
                      </a:r>
                      <a:r>
                        <a:rPr lang="en-GB" sz="1600" dirty="0"/>
                        <a:t>)</a:t>
                      </a:r>
                    </a:p>
                  </a:txBody>
                  <a:tcPr marL="91441" marR="91441" marT="45699" marB="45699"/>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699" marB="45699"/>
                </a:tc>
                <a:tc>
                  <a:txBody>
                    <a:bodyPr/>
                    <a:lstStyle/>
                    <a:p>
                      <a:pPr algn="r"/>
                      <a:r>
                        <a:rPr lang="en-GB" sz="1600" dirty="0"/>
                        <a:t>100</a:t>
                      </a:r>
                    </a:p>
                  </a:txBody>
                  <a:tcPr marL="91441" marR="91441" marT="45699" marB="45699"/>
                </a:tc>
                <a:extLst>
                  <a:ext uri="{0D108BD9-81ED-4DB2-BD59-A6C34878D82A}">
                    <a16:rowId xmlns:a16="http://schemas.microsoft.com/office/drawing/2014/main" val="10003"/>
                  </a:ext>
                </a:extLst>
              </a:tr>
              <a:tr h="396175">
                <a:tc>
                  <a:txBody>
                    <a:bodyPr/>
                    <a:lstStyle/>
                    <a:p>
                      <a:pPr algn="ctr"/>
                      <a:r>
                        <a:rPr lang="en-GB" sz="2000" dirty="0"/>
                        <a:t>4</a:t>
                      </a:r>
                    </a:p>
                  </a:txBody>
                  <a:tcPr marL="91441" marR="91441" marT="45699" marB="45699"/>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699" marB="45699"/>
                </a:tc>
                <a:tc>
                  <a:txBody>
                    <a:bodyPr/>
                    <a:lstStyle/>
                    <a:p>
                      <a:pPr algn="r"/>
                      <a:r>
                        <a:rPr lang="en-GB" sz="1600" dirty="0"/>
                        <a:t>Write (</a:t>
                      </a:r>
                      <a:r>
                        <a:rPr lang="en-GB" sz="1600" dirty="0" err="1"/>
                        <a:t>bal_x</a:t>
                      </a:r>
                      <a:r>
                        <a:rPr lang="en-GB" sz="1600" dirty="0"/>
                        <a:t>)</a:t>
                      </a:r>
                    </a:p>
                  </a:txBody>
                  <a:tcPr marL="91441" marR="91441" marT="45699" marB="45699"/>
                </a:tc>
                <a:tc>
                  <a:txBody>
                    <a:bodyPr/>
                    <a:lstStyle/>
                    <a:p>
                      <a:pPr algn="r"/>
                      <a:r>
                        <a:rPr lang="en-GB" sz="1600" dirty="0"/>
                        <a:t>200</a:t>
                      </a:r>
                    </a:p>
                  </a:txBody>
                  <a:tcPr marL="91441" marR="91441" marT="45699" marB="45699"/>
                </a:tc>
                <a:extLst>
                  <a:ext uri="{0D108BD9-81ED-4DB2-BD59-A6C34878D82A}">
                    <a16:rowId xmlns:a16="http://schemas.microsoft.com/office/drawing/2014/main" val="10004"/>
                  </a:ext>
                </a:extLst>
              </a:tr>
              <a:tr h="396175">
                <a:tc>
                  <a:txBody>
                    <a:bodyPr/>
                    <a:lstStyle/>
                    <a:p>
                      <a:pPr algn="ctr"/>
                      <a:r>
                        <a:rPr lang="en-GB" sz="2000" dirty="0"/>
                        <a:t>5</a:t>
                      </a:r>
                    </a:p>
                  </a:txBody>
                  <a:tcPr marL="91441" marR="91441" marT="45699" marB="45699"/>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699" marB="45699"/>
                </a:tc>
                <a:tc>
                  <a:txBody>
                    <a:bodyPr/>
                    <a:lstStyle/>
                    <a:p>
                      <a:pPr algn="l"/>
                      <a:r>
                        <a:rPr lang="en-GB" sz="1600" dirty="0"/>
                        <a:t>Commit</a:t>
                      </a:r>
                    </a:p>
                  </a:txBody>
                  <a:tcPr marL="91441" marR="91441" marT="45699" marB="45699"/>
                </a:tc>
                <a:tc>
                  <a:txBody>
                    <a:bodyPr/>
                    <a:lstStyle/>
                    <a:p>
                      <a:pPr algn="r"/>
                      <a:r>
                        <a:rPr lang="en-GB" sz="1600" dirty="0"/>
                        <a:t>90</a:t>
                      </a:r>
                    </a:p>
                  </a:txBody>
                  <a:tcPr marL="91441" marR="91441" marT="45699" marB="45699"/>
                </a:tc>
                <a:extLst>
                  <a:ext uri="{0D108BD9-81ED-4DB2-BD59-A6C34878D82A}">
                    <a16:rowId xmlns:a16="http://schemas.microsoft.com/office/drawing/2014/main" val="10005"/>
                  </a:ext>
                </a:extLst>
              </a:tr>
              <a:tr h="396175">
                <a:tc>
                  <a:txBody>
                    <a:bodyPr/>
                    <a:lstStyle/>
                    <a:p>
                      <a:pPr algn="ctr"/>
                      <a:r>
                        <a:rPr lang="en-GB" sz="2000" dirty="0"/>
                        <a:t>6</a:t>
                      </a:r>
                    </a:p>
                  </a:txBody>
                  <a:tcPr marL="91441" marR="91441" marT="45699" marB="456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a:t>
                      </a:r>
                    </a:p>
                  </a:txBody>
                  <a:tcPr marL="91441" marR="91441" marT="45699" marB="45699"/>
                </a:tc>
                <a:tc>
                  <a:txBody>
                    <a:bodyPr/>
                    <a:lstStyle/>
                    <a:p>
                      <a:pPr algn="r"/>
                      <a:endParaRPr lang="en-GB" sz="1600" dirty="0"/>
                    </a:p>
                  </a:txBody>
                  <a:tcPr marL="91441" marR="91441" marT="45699" marB="45699"/>
                </a:tc>
                <a:tc>
                  <a:txBody>
                    <a:bodyPr/>
                    <a:lstStyle/>
                    <a:p>
                      <a:pPr algn="r"/>
                      <a:r>
                        <a:rPr lang="en-GB" sz="1600" dirty="0"/>
                        <a:t>90</a:t>
                      </a:r>
                    </a:p>
                  </a:txBody>
                  <a:tcPr marL="91441" marR="91441" marT="45699" marB="45699"/>
                </a:tc>
                <a:extLst>
                  <a:ext uri="{0D108BD9-81ED-4DB2-BD59-A6C34878D82A}">
                    <a16:rowId xmlns:a16="http://schemas.microsoft.com/office/drawing/2014/main" val="10006"/>
                  </a:ext>
                </a:extLst>
              </a:tr>
              <a:tr h="396175">
                <a:tc>
                  <a:txBody>
                    <a:bodyPr/>
                    <a:lstStyle/>
                    <a:p>
                      <a:pPr algn="ctr"/>
                      <a:r>
                        <a:rPr lang="en-GB" sz="2000" dirty="0"/>
                        <a:t>7</a:t>
                      </a:r>
                    </a:p>
                  </a:txBody>
                  <a:tcPr marL="91441" marR="91441" marT="45699" marB="45699"/>
                </a:tc>
                <a:tc>
                  <a:txBody>
                    <a:bodyPr/>
                    <a:lstStyle/>
                    <a:p>
                      <a:pPr algn="r"/>
                      <a:endParaRPr lang="en-GB" sz="1600"/>
                    </a:p>
                  </a:txBody>
                  <a:tcPr marL="91441" marR="91441" marT="45699" marB="45699"/>
                </a:tc>
                <a:tc>
                  <a:txBody>
                    <a:bodyPr/>
                    <a:lstStyle/>
                    <a:p>
                      <a:pPr algn="r"/>
                      <a:endParaRPr lang="en-GB" sz="1600" dirty="0"/>
                    </a:p>
                  </a:txBody>
                  <a:tcPr marL="91441" marR="91441" marT="45699" marB="45699"/>
                </a:tc>
                <a:tc>
                  <a:txBody>
                    <a:bodyPr/>
                    <a:lstStyle/>
                    <a:p>
                      <a:pPr algn="r"/>
                      <a:endParaRPr lang="en-GB" sz="1600" dirty="0"/>
                    </a:p>
                  </a:txBody>
                  <a:tcPr marL="91441" marR="91441" marT="45699" marB="45699"/>
                </a:tc>
                <a:extLst>
                  <a:ext uri="{0D108BD9-81ED-4DB2-BD59-A6C34878D82A}">
                    <a16:rowId xmlns:a16="http://schemas.microsoft.com/office/drawing/2014/main" val="10007"/>
                  </a:ext>
                </a:extLst>
              </a:tr>
            </a:tbl>
          </a:graphicData>
        </a:graphic>
      </p:graphicFrame>
      <p:sp>
        <p:nvSpPr>
          <p:cNvPr id="4" name="Title 1"/>
          <p:cNvSpPr txBox="1">
            <a:spLocks/>
          </p:cNvSpPr>
          <p:nvPr/>
        </p:nvSpPr>
        <p:spPr bwMode="auto">
          <a:xfrm>
            <a:off x="285750" y="4714875"/>
            <a:ext cx="8715375"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GB" sz="2000" dirty="0">
                <a:latin typeface="Calibri" charset="0"/>
              </a:rPr>
              <a:t> Two transactions being carried out on the same account almost at the same time</a:t>
            </a:r>
          </a:p>
          <a:p>
            <a:pPr>
              <a:buFont typeface="Arial" charset="0"/>
              <a:buChar char="•"/>
            </a:pPr>
            <a:r>
              <a:rPr lang="en-GB" sz="2000" dirty="0">
                <a:latin typeface="Calibri" charset="0"/>
              </a:rPr>
              <a:t> t1 withdrawing £10</a:t>
            </a:r>
          </a:p>
          <a:p>
            <a:pPr>
              <a:buFont typeface="Arial" charset="0"/>
              <a:buChar char="•"/>
            </a:pPr>
            <a:r>
              <a:rPr lang="en-GB" sz="2000" dirty="0">
                <a:latin typeface="Calibri" charset="0"/>
              </a:rPr>
              <a:t> t2 depositing £100</a:t>
            </a:r>
          </a:p>
          <a:p>
            <a:pPr>
              <a:buFont typeface="Arial" charset="0"/>
              <a:buChar char="•"/>
            </a:pPr>
            <a:r>
              <a:rPr lang="en-GB" sz="2000" dirty="0">
                <a:latin typeface="Calibri" charset="0"/>
              </a:rPr>
              <a:t> The result is that £100 is lost due to these transactions being interleaved</a:t>
            </a:r>
          </a:p>
          <a:p>
            <a:pPr>
              <a:buFont typeface="Arial" charset="0"/>
              <a:buChar char="•"/>
            </a:pPr>
            <a:r>
              <a:rPr lang="en-GB" sz="2000" dirty="0">
                <a:latin typeface="Calibri" charset="0"/>
              </a:rPr>
              <a:t> If these transactions were carried out serially, the final balance would have been £190 regardless of the order of execution.</a:t>
            </a:r>
          </a:p>
          <a:p>
            <a:pPr>
              <a:buFont typeface="Arial" charset="0"/>
              <a:buChar char="•"/>
            </a:pPr>
            <a:endParaRPr lang="en-GB" sz="2000" dirty="0">
              <a:latin typeface="Calibri" charset="0"/>
            </a:endParaRPr>
          </a:p>
        </p:txBody>
      </p:sp>
    </p:spTree>
    <p:extLst>
      <p:ext uri="{BB962C8B-B14F-4D97-AF65-F5344CB8AC3E}">
        <p14:creationId xmlns:p14="http://schemas.microsoft.com/office/powerpoint/2010/main" val="2428171765"/>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Uncommited</a:t>
            </a:r>
            <a:r>
              <a:rPr lang="en-US" dirty="0"/>
              <a:t> Dependency</a:t>
            </a:r>
          </a:p>
        </p:txBody>
      </p:sp>
      <p:sp>
        <p:nvSpPr>
          <p:cNvPr id="3" name="Content Placeholder 2"/>
          <p:cNvSpPr>
            <a:spLocks noGrp="1"/>
          </p:cNvSpPr>
          <p:nvPr>
            <p:ph idx="1"/>
          </p:nvPr>
        </p:nvSpPr>
        <p:spPr/>
        <p:txBody>
          <a:bodyPr/>
          <a:lstStyle/>
          <a:p>
            <a:r>
              <a:rPr lang="en-GB" dirty="0">
                <a:latin typeface="Calibri" charset="0"/>
              </a:rPr>
              <a:t>Occurs when one transaction is allowed to see the intermediate results of another transaction (e.g., updated tuples) before it is committed</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858863071"/>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874496" cy="685800"/>
          </a:xfrm>
        </p:spPr>
        <p:txBody>
          <a:bodyPr/>
          <a:lstStyle/>
          <a:p>
            <a:r>
              <a:rPr lang="en-US" dirty="0" err="1"/>
              <a:t>Uncommited</a:t>
            </a:r>
            <a:r>
              <a:rPr lang="en-US" dirty="0"/>
              <a:t> Dependency Example</a:t>
            </a:r>
          </a:p>
        </p:txBody>
      </p:sp>
      <p:graphicFrame>
        <p:nvGraphicFramePr>
          <p:cNvPr id="3" name="Content Placeholder 3"/>
          <p:cNvGraphicFramePr>
            <a:graphicFrameLocks/>
          </p:cNvGraphicFramePr>
          <p:nvPr/>
        </p:nvGraphicFramePr>
        <p:xfrm>
          <a:off x="1357313" y="1000125"/>
          <a:ext cx="6678613" cy="3787774"/>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9059">
                <a:tc>
                  <a:txBody>
                    <a:bodyPr/>
                    <a:lstStyle/>
                    <a:p>
                      <a:pPr algn="ctr"/>
                      <a:r>
                        <a:rPr lang="en-GB" sz="2000" dirty="0"/>
                        <a:t>Time</a:t>
                      </a:r>
                    </a:p>
                  </a:txBody>
                  <a:tcPr marL="91441" marR="91441" marT="45710" marB="45710" anchor="ctr"/>
                </a:tc>
                <a:tc>
                  <a:txBody>
                    <a:bodyPr/>
                    <a:lstStyle/>
                    <a:p>
                      <a:pPr algn="ctr"/>
                      <a:r>
                        <a:rPr lang="en-GB" sz="2000" dirty="0"/>
                        <a:t>t3</a:t>
                      </a:r>
                    </a:p>
                  </a:txBody>
                  <a:tcPr marL="91441" marR="91441" marT="45710" marB="45710" anchor="ctr"/>
                </a:tc>
                <a:tc>
                  <a:txBody>
                    <a:bodyPr/>
                    <a:lstStyle/>
                    <a:p>
                      <a:pPr algn="ctr"/>
                      <a:r>
                        <a:rPr lang="en-GB" sz="2000" dirty="0"/>
                        <a:t>t4</a:t>
                      </a:r>
                    </a:p>
                  </a:txBody>
                  <a:tcPr marL="91441" marR="91441" marT="45710" marB="45710" anchor="ctr"/>
                </a:tc>
                <a:tc>
                  <a:txBody>
                    <a:bodyPr/>
                    <a:lstStyle/>
                    <a:p>
                      <a:pPr algn="ctr"/>
                      <a:r>
                        <a:rPr lang="en-GB" sz="2000" dirty="0" err="1"/>
                        <a:t>bal_x</a:t>
                      </a:r>
                      <a:endParaRPr lang="en-GB" sz="2000" dirty="0"/>
                    </a:p>
                  </a:txBody>
                  <a:tcPr marL="91441" marR="91441" marT="45710" marB="45710" anchor="ctr"/>
                </a:tc>
                <a:extLst>
                  <a:ext uri="{0D108BD9-81ED-4DB2-BD59-A6C34878D82A}">
                    <a16:rowId xmlns:a16="http://schemas.microsoft.com/office/drawing/2014/main" val="10000"/>
                  </a:ext>
                </a:extLst>
              </a:tr>
              <a:tr h="396230">
                <a:tc>
                  <a:txBody>
                    <a:bodyPr/>
                    <a:lstStyle/>
                    <a:p>
                      <a:pPr algn="ctr"/>
                      <a:r>
                        <a:rPr lang="en-GB" sz="2000" dirty="0"/>
                        <a:t>1</a:t>
                      </a:r>
                    </a:p>
                  </a:txBody>
                  <a:tcPr marL="91441" marR="91441" marT="45710" marB="45710"/>
                </a:tc>
                <a:tc>
                  <a:txBody>
                    <a:bodyPr/>
                    <a:lstStyle/>
                    <a:p>
                      <a:pPr algn="r"/>
                      <a:endParaRPr lang="en-GB" sz="1600" dirty="0"/>
                    </a:p>
                  </a:txBody>
                  <a:tcPr marL="91441" marR="91441" marT="45710" marB="45710"/>
                </a:tc>
                <a:tc>
                  <a:txBody>
                    <a:bodyPr/>
                    <a:lstStyle/>
                    <a:p>
                      <a:pPr algn="l"/>
                      <a:r>
                        <a:rPr lang="en-GB" sz="1600" dirty="0" err="1"/>
                        <a:t>Begin_transaction</a:t>
                      </a:r>
                      <a:endParaRPr lang="en-GB" sz="1600" dirty="0"/>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1"/>
                  </a:ext>
                </a:extLst>
              </a:tr>
              <a:tr h="402694">
                <a:tc>
                  <a:txBody>
                    <a:bodyPr/>
                    <a:lstStyle/>
                    <a:p>
                      <a:pPr algn="ctr"/>
                      <a:r>
                        <a:rPr lang="en-GB" sz="2000" dirty="0"/>
                        <a:t>2</a:t>
                      </a:r>
                    </a:p>
                  </a:txBody>
                  <a:tcPr marL="91441" marR="91441" marT="45710" marB="45710"/>
                </a:tc>
                <a:tc>
                  <a:txBody>
                    <a:bodyPr/>
                    <a:lstStyle/>
                    <a:p>
                      <a:endParaRPr lang="en-GB" sz="1800"/>
                    </a:p>
                  </a:txBody>
                  <a:tcPr marL="91441" marR="91441" marT="45710" marB="45710"/>
                </a:tc>
                <a:tc>
                  <a:txBody>
                    <a:bodyPr/>
                    <a:lstStyle/>
                    <a:p>
                      <a:pPr algn="r"/>
                      <a:r>
                        <a:rPr lang="en-GB" sz="1600" dirty="0"/>
                        <a:t>Read (</a:t>
                      </a:r>
                      <a:r>
                        <a:rPr lang="en-GB" sz="1600" dirty="0" err="1"/>
                        <a:t>bal_x</a:t>
                      </a:r>
                      <a:r>
                        <a:rPr lang="en-GB" sz="1600" dirty="0"/>
                        <a:t>)</a:t>
                      </a:r>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2"/>
                  </a:ext>
                </a:extLst>
              </a:tr>
              <a:tr h="428641">
                <a:tc>
                  <a:txBody>
                    <a:bodyPr/>
                    <a:lstStyle/>
                    <a:p>
                      <a:pPr algn="ctr"/>
                      <a:r>
                        <a:rPr lang="en-GB" sz="2000" dirty="0"/>
                        <a:t>3</a:t>
                      </a:r>
                    </a:p>
                  </a:txBody>
                  <a:tcPr marL="91441" marR="91441" marT="45710" marB="45710"/>
                </a:tc>
                <a:tc>
                  <a:txBody>
                    <a:bodyPr/>
                    <a:lstStyle/>
                    <a:p>
                      <a:endParaRPr lang="en-GB" sz="1800" dirty="0"/>
                    </a:p>
                  </a:txBody>
                  <a:tcPr marL="91441" marR="91441" marT="45710" marB="45710"/>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3"/>
                  </a:ext>
                </a:extLst>
              </a:tr>
              <a:tr h="396230">
                <a:tc>
                  <a:txBody>
                    <a:bodyPr/>
                    <a:lstStyle/>
                    <a:p>
                      <a:pPr algn="ctr"/>
                      <a:r>
                        <a:rPr lang="en-GB" sz="2000" dirty="0"/>
                        <a:t>4</a:t>
                      </a:r>
                    </a:p>
                  </a:txBody>
                  <a:tcPr marL="91441" marR="91441"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10" marB="45710"/>
                </a:tc>
                <a:tc>
                  <a:txBody>
                    <a:bodyPr/>
                    <a:lstStyle/>
                    <a:p>
                      <a:pPr algn="r"/>
                      <a:r>
                        <a:rPr lang="en-GB" sz="1600" dirty="0"/>
                        <a:t>Write (</a:t>
                      </a:r>
                      <a:r>
                        <a:rPr lang="en-GB" sz="1600" dirty="0" err="1"/>
                        <a:t>bal_x</a:t>
                      </a:r>
                      <a:r>
                        <a:rPr lang="en-GB" sz="1600" dirty="0"/>
                        <a:t>)</a:t>
                      </a:r>
                    </a:p>
                  </a:txBody>
                  <a:tcPr marL="91441" marR="91441" marT="45710" marB="45710"/>
                </a:tc>
                <a:tc>
                  <a:txBody>
                    <a:bodyPr/>
                    <a:lstStyle/>
                    <a:p>
                      <a:pPr algn="r"/>
                      <a:r>
                        <a:rPr lang="en-GB" sz="1600" dirty="0"/>
                        <a:t>200</a:t>
                      </a:r>
                    </a:p>
                  </a:txBody>
                  <a:tcPr marL="91441" marR="91441" marT="45710" marB="45710"/>
                </a:tc>
                <a:extLst>
                  <a:ext uri="{0D108BD9-81ED-4DB2-BD59-A6C34878D82A}">
                    <a16:rowId xmlns:a16="http://schemas.microsoft.com/office/drawing/2014/main" val="10004"/>
                  </a:ext>
                </a:extLst>
              </a:tr>
              <a:tr h="396230">
                <a:tc>
                  <a:txBody>
                    <a:bodyPr/>
                    <a:lstStyle/>
                    <a:p>
                      <a:pPr algn="ctr"/>
                      <a:r>
                        <a:rPr lang="en-GB" sz="2000" dirty="0"/>
                        <a:t>5</a:t>
                      </a:r>
                    </a:p>
                  </a:txBody>
                  <a:tcPr marL="91441" marR="91441" marT="45710" marB="45710"/>
                </a:tc>
                <a:tc>
                  <a:txBody>
                    <a:bodyPr/>
                    <a:lstStyle/>
                    <a:p>
                      <a:pPr algn="r"/>
                      <a:r>
                        <a:rPr lang="en-GB" sz="1600" dirty="0"/>
                        <a:t>Read (</a:t>
                      </a:r>
                      <a:r>
                        <a:rPr lang="en-GB" sz="1600" dirty="0" err="1"/>
                        <a:t>bal_x</a:t>
                      </a:r>
                      <a:r>
                        <a:rPr lang="en-GB" sz="1600" dirty="0"/>
                        <a:t>)</a:t>
                      </a:r>
                    </a:p>
                  </a:txBody>
                  <a:tcPr marL="91441" marR="91441" marT="45710" marB="45710"/>
                </a:tc>
                <a:tc>
                  <a:txBody>
                    <a:bodyPr/>
                    <a:lstStyle/>
                    <a:p>
                      <a:pPr algn="r"/>
                      <a:r>
                        <a:rPr lang="en-GB" sz="1600" dirty="0"/>
                        <a:t>...</a:t>
                      </a:r>
                    </a:p>
                  </a:txBody>
                  <a:tcPr marL="91441" marR="91441" marT="45710" marB="45710"/>
                </a:tc>
                <a:tc>
                  <a:txBody>
                    <a:bodyPr/>
                    <a:lstStyle/>
                    <a:p>
                      <a:pPr algn="r"/>
                      <a:r>
                        <a:rPr lang="en-GB" sz="1600" dirty="0"/>
                        <a:t>200</a:t>
                      </a:r>
                    </a:p>
                  </a:txBody>
                  <a:tcPr marL="91441" marR="91441" marT="45710" marB="45710"/>
                </a:tc>
                <a:extLst>
                  <a:ext uri="{0D108BD9-81ED-4DB2-BD59-A6C34878D82A}">
                    <a16:rowId xmlns:a16="http://schemas.microsoft.com/office/drawing/2014/main" val="10005"/>
                  </a:ext>
                </a:extLst>
              </a:tr>
              <a:tr h="396230">
                <a:tc>
                  <a:txBody>
                    <a:bodyPr/>
                    <a:lstStyle/>
                    <a:p>
                      <a:pPr algn="ctr"/>
                      <a:r>
                        <a:rPr lang="en-GB" sz="2000" dirty="0"/>
                        <a:t>6</a:t>
                      </a:r>
                    </a:p>
                  </a:txBody>
                  <a:tcPr marL="91441" marR="91441" marT="45710" marB="4571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a:t>Rollback</a:t>
                      </a:r>
                    </a:p>
                  </a:txBody>
                  <a:tcPr marL="91441" marR="91441" marT="45710" marB="45710"/>
                </a:tc>
                <a:tc>
                  <a:txBody>
                    <a:bodyPr/>
                    <a:lstStyle/>
                    <a:p>
                      <a:pPr algn="r"/>
                      <a:r>
                        <a:rPr lang="en-GB" sz="1600" dirty="0"/>
                        <a:t>100</a:t>
                      </a:r>
                    </a:p>
                  </a:txBody>
                  <a:tcPr marL="91441" marR="91441" marT="45710" marB="45710"/>
                </a:tc>
                <a:extLst>
                  <a:ext uri="{0D108BD9-81ED-4DB2-BD59-A6C34878D82A}">
                    <a16:rowId xmlns:a16="http://schemas.microsoft.com/office/drawing/2014/main" val="10006"/>
                  </a:ext>
                </a:extLst>
              </a:tr>
              <a:tr h="396230">
                <a:tc>
                  <a:txBody>
                    <a:bodyPr/>
                    <a:lstStyle/>
                    <a:p>
                      <a:pPr algn="ctr"/>
                      <a:r>
                        <a:rPr lang="en-GB" sz="2000" dirty="0"/>
                        <a:t>7</a:t>
                      </a:r>
                    </a:p>
                  </a:txBody>
                  <a:tcPr marL="91441" marR="91441" marT="45710" marB="4571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710" marB="45710"/>
                </a:tc>
                <a:tc>
                  <a:txBody>
                    <a:bodyPr/>
                    <a:lstStyle/>
                    <a:p>
                      <a:pPr algn="r"/>
                      <a:endParaRPr lang="en-GB" sz="1600" dirty="0"/>
                    </a:p>
                  </a:txBody>
                  <a:tcPr marL="91441" marR="91441" marT="45710" marB="45710"/>
                </a:tc>
                <a:tc>
                  <a:txBody>
                    <a:bodyPr/>
                    <a:lstStyle/>
                    <a:p>
                      <a:pPr algn="r"/>
                      <a:r>
                        <a:rPr lang="en-GB" sz="1600" dirty="0"/>
                        <a:t>190</a:t>
                      </a:r>
                    </a:p>
                  </a:txBody>
                  <a:tcPr marL="91441" marR="91441" marT="45710" marB="45710"/>
                </a:tc>
                <a:extLst>
                  <a:ext uri="{0D108BD9-81ED-4DB2-BD59-A6C34878D82A}">
                    <a16:rowId xmlns:a16="http://schemas.microsoft.com/office/drawing/2014/main" val="10007"/>
                  </a:ext>
                </a:extLst>
              </a:tr>
              <a:tr h="396230">
                <a:tc>
                  <a:txBody>
                    <a:bodyPr/>
                    <a:lstStyle/>
                    <a:p>
                      <a:pPr algn="ctr"/>
                      <a:r>
                        <a:rPr lang="en-GB" sz="2000" dirty="0"/>
                        <a:t>8</a:t>
                      </a:r>
                    </a:p>
                  </a:txBody>
                  <a:tcPr marL="91441" marR="91441"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a:t>
                      </a:r>
                    </a:p>
                  </a:txBody>
                  <a:tcPr marL="91441" marR="91441" marT="45710" marB="45710"/>
                </a:tc>
                <a:tc>
                  <a:txBody>
                    <a:bodyPr/>
                    <a:lstStyle/>
                    <a:p>
                      <a:pPr algn="r"/>
                      <a:endParaRPr lang="en-GB" sz="1600" dirty="0"/>
                    </a:p>
                  </a:txBody>
                  <a:tcPr marL="91441" marR="91441" marT="45710" marB="45710"/>
                </a:tc>
                <a:tc>
                  <a:txBody>
                    <a:bodyPr/>
                    <a:lstStyle/>
                    <a:p>
                      <a:pPr algn="r"/>
                      <a:r>
                        <a:rPr lang="en-GB" sz="1600" dirty="0"/>
                        <a:t>190</a:t>
                      </a:r>
                    </a:p>
                  </a:txBody>
                  <a:tcPr marL="91441" marR="91441" marT="45710" marB="45710"/>
                </a:tc>
                <a:extLst>
                  <a:ext uri="{0D108BD9-81ED-4DB2-BD59-A6C34878D82A}">
                    <a16:rowId xmlns:a16="http://schemas.microsoft.com/office/drawing/2014/main" val="10008"/>
                  </a:ext>
                </a:extLst>
              </a:tr>
            </a:tbl>
          </a:graphicData>
        </a:graphic>
      </p:graphicFrame>
      <p:sp>
        <p:nvSpPr>
          <p:cNvPr id="4" name="Title 1"/>
          <p:cNvSpPr txBox="1">
            <a:spLocks/>
          </p:cNvSpPr>
          <p:nvPr/>
        </p:nvSpPr>
        <p:spPr bwMode="auto">
          <a:xfrm>
            <a:off x="285750" y="5000625"/>
            <a:ext cx="8715375"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GB" sz="1600" dirty="0">
                <a:latin typeface="Calibri" charset="0"/>
              </a:rPr>
              <a:t> Two transactions being carried out on the same account</a:t>
            </a:r>
          </a:p>
          <a:p>
            <a:pPr>
              <a:buFont typeface="Arial" charset="0"/>
              <a:buChar char="•"/>
            </a:pPr>
            <a:r>
              <a:rPr lang="en-GB" sz="1600" dirty="0">
                <a:latin typeface="Calibri" charset="0"/>
              </a:rPr>
              <a:t> t3 withdrawing £10</a:t>
            </a:r>
          </a:p>
          <a:p>
            <a:pPr>
              <a:buFont typeface="Arial" charset="0"/>
              <a:buChar char="•"/>
            </a:pPr>
            <a:r>
              <a:rPr lang="en-GB" sz="1600" dirty="0">
                <a:latin typeface="Calibri" charset="0"/>
              </a:rPr>
              <a:t> t4 depositing £100 but then is aborted</a:t>
            </a:r>
          </a:p>
          <a:p>
            <a:pPr>
              <a:buFont typeface="Arial" charset="0"/>
              <a:buChar char="•"/>
            </a:pPr>
            <a:r>
              <a:rPr lang="en-GB" sz="1600" dirty="0">
                <a:latin typeface="Calibri" charset="0"/>
              </a:rPr>
              <a:t> The result is that </a:t>
            </a:r>
            <a:r>
              <a:rPr lang="en-GB" sz="1600" dirty="0" err="1">
                <a:latin typeface="Calibri" charset="0"/>
              </a:rPr>
              <a:t>bal_x</a:t>
            </a:r>
            <a:r>
              <a:rPr lang="en-GB" sz="1600" dirty="0">
                <a:latin typeface="Calibri" charset="0"/>
              </a:rPr>
              <a:t> is £190 but should be £90 i.e. £100 more than it should be</a:t>
            </a:r>
          </a:p>
          <a:p>
            <a:pPr>
              <a:buFont typeface="Arial" charset="0"/>
              <a:buChar char="•"/>
            </a:pPr>
            <a:r>
              <a:rPr lang="en-GB" sz="1600" dirty="0">
                <a:latin typeface="Calibri" charset="0"/>
              </a:rPr>
              <a:t> If these transactions were carried out serially, the final balance would have been £90 regardless of the order of execution.</a:t>
            </a:r>
          </a:p>
          <a:p>
            <a:pPr>
              <a:buFont typeface="Arial" charset="0"/>
              <a:buChar char="•"/>
            </a:pPr>
            <a:endParaRPr lang="en-GB" sz="1600" dirty="0">
              <a:latin typeface="Calibri" charset="0"/>
            </a:endParaRPr>
          </a:p>
        </p:txBody>
      </p:sp>
    </p:spTree>
    <p:extLst>
      <p:ext uri="{BB962C8B-B14F-4D97-AF65-F5344CB8AC3E}">
        <p14:creationId xmlns:p14="http://schemas.microsoft.com/office/powerpoint/2010/main" val="4142476979"/>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99392"/>
            <a:ext cx="7010400" cy="685800"/>
          </a:xfrm>
        </p:spPr>
        <p:txBody>
          <a:bodyPr/>
          <a:lstStyle/>
          <a:p>
            <a:r>
              <a:rPr lang="en-US" dirty="0"/>
              <a:t>Inconsistent Analysis Example</a:t>
            </a:r>
          </a:p>
        </p:txBody>
      </p:sp>
      <p:graphicFrame>
        <p:nvGraphicFramePr>
          <p:cNvPr id="3" name="Content Placeholder 3"/>
          <p:cNvGraphicFramePr>
            <a:graphicFrameLocks/>
          </p:cNvGraphicFramePr>
          <p:nvPr>
            <p:extLst>
              <p:ext uri="{D42A27DB-BD31-4B8C-83A1-F6EECF244321}">
                <p14:modId xmlns:p14="http://schemas.microsoft.com/office/powerpoint/2010/main" val="2410695496"/>
              </p:ext>
            </p:extLst>
          </p:nvPr>
        </p:nvGraphicFramePr>
        <p:xfrm>
          <a:off x="285750" y="642938"/>
          <a:ext cx="8572501" cy="4197350"/>
        </p:xfrm>
        <a:graphic>
          <a:graphicData uri="http://schemas.openxmlformats.org/drawingml/2006/table">
            <a:tbl>
              <a:tblPr firstRow="1" bandRow="1">
                <a:tableStyleId>{5C22544A-7EE6-4342-B048-85BDC9FD1C3A}</a:tableStyleId>
              </a:tblPr>
              <a:tblGrid>
                <a:gridCol w="714374">
                  <a:extLst>
                    <a:ext uri="{9D8B030D-6E8A-4147-A177-3AD203B41FA5}">
                      <a16:colId xmlns:a16="http://schemas.microsoft.com/office/drawing/2014/main" val="20000"/>
                    </a:ext>
                  </a:extLst>
                </a:gridCol>
                <a:gridCol w="2357438">
                  <a:extLst>
                    <a:ext uri="{9D8B030D-6E8A-4147-A177-3AD203B41FA5}">
                      <a16:colId xmlns:a16="http://schemas.microsoft.com/office/drawing/2014/main" val="20001"/>
                    </a:ext>
                  </a:extLst>
                </a:gridCol>
                <a:gridCol w="2214563">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928688">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gridCol w="714375">
                  <a:extLst>
                    <a:ext uri="{9D8B030D-6E8A-4147-A177-3AD203B41FA5}">
                      <a16:colId xmlns:a16="http://schemas.microsoft.com/office/drawing/2014/main" val="20006"/>
                    </a:ext>
                  </a:extLst>
                </a:gridCol>
              </a:tblGrid>
              <a:tr h="396258">
                <a:tc>
                  <a:txBody>
                    <a:bodyPr/>
                    <a:lstStyle/>
                    <a:p>
                      <a:pPr algn="ctr"/>
                      <a:r>
                        <a:rPr lang="en-GB" sz="2000" dirty="0"/>
                        <a:t>Time</a:t>
                      </a:r>
                    </a:p>
                  </a:txBody>
                  <a:tcPr marT="45714" marB="45714" anchor="ctr"/>
                </a:tc>
                <a:tc>
                  <a:txBody>
                    <a:bodyPr/>
                    <a:lstStyle/>
                    <a:p>
                      <a:pPr algn="ctr"/>
                      <a:r>
                        <a:rPr lang="en-GB" sz="2000" dirty="0"/>
                        <a:t>t5</a:t>
                      </a:r>
                    </a:p>
                  </a:txBody>
                  <a:tcPr marT="45714" marB="45714" anchor="ctr"/>
                </a:tc>
                <a:tc>
                  <a:txBody>
                    <a:bodyPr/>
                    <a:lstStyle/>
                    <a:p>
                      <a:pPr algn="ctr"/>
                      <a:r>
                        <a:rPr lang="en-GB" sz="2000" dirty="0"/>
                        <a:t>t6</a:t>
                      </a:r>
                    </a:p>
                  </a:txBody>
                  <a:tcPr marT="45714" marB="45714" anchor="ctr"/>
                </a:tc>
                <a:tc>
                  <a:txBody>
                    <a:bodyPr/>
                    <a:lstStyle/>
                    <a:p>
                      <a:pPr algn="ctr"/>
                      <a:r>
                        <a:rPr lang="en-GB" sz="2000" dirty="0" err="1"/>
                        <a:t>bal_x</a:t>
                      </a:r>
                      <a:endParaRPr lang="en-GB" sz="2000" dirty="0"/>
                    </a:p>
                  </a:txBody>
                  <a:tcPr marT="45714" marB="4571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err="1"/>
                        <a:t>bal_y</a:t>
                      </a:r>
                      <a:endParaRPr lang="en-GB" sz="2000" dirty="0"/>
                    </a:p>
                  </a:txBody>
                  <a:tcPr marT="45714" marB="4571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err="1"/>
                        <a:t>bal_z</a:t>
                      </a:r>
                      <a:endParaRPr lang="en-GB" sz="2000" dirty="0"/>
                    </a:p>
                  </a:txBody>
                  <a:tcPr marT="45714" marB="45714" anchor="ctr"/>
                </a:tc>
                <a:tc>
                  <a:txBody>
                    <a:bodyPr/>
                    <a:lstStyle/>
                    <a:p>
                      <a:pPr algn="ctr"/>
                      <a:r>
                        <a:rPr lang="en-GB" sz="2000" dirty="0"/>
                        <a:t>sum</a:t>
                      </a:r>
                    </a:p>
                  </a:txBody>
                  <a:tcPr marT="45714" marB="45714" anchor="ctr"/>
                </a:tc>
                <a:extLst>
                  <a:ext uri="{0D108BD9-81ED-4DB2-BD59-A6C34878D82A}">
                    <a16:rowId xmlns:a16="http://schemas.microsoft.com/office/drawing/2014/main" val="10000"/>
                  </a:ext>
                </a:extLst>
              </a:tr>
              <a:tr h="335292">
                <a:tc>
                  <a:txBody>
                    <a:bodyPr/>
                    <a:lstStyle/>
                    <a:p>
                      <a:pPr algn="ctr"/>
                      <a:r>
                        <a:rPr lang="en-GB" sz="1600" dirty="0"/>
                        <a:t>1</a:t>
                      </a:r>
                    </a:p>
                  </a:txBody>
                  <a:tcPr marT="45714" marB="45714"/>
                </a:tc>
                <a:tc>
                  <a:txBody>
                    <a:bodyPr/>
                    <a:lstStyle/>
                    <a:p>
                      <a:pPr algn="r"/>
                      <a:endParaRPr lang="en-GB" sz="1600" dirty="0"/>
                    </a:p>
                  </a:txBody>
                  <a:tcPr marT="45714" marB="45714"/>
                </a:tc>
                <a:tc>
                  <a:txBody>
                    <a:bodyPr/>
                    <a:lstStyle/>
                    <a:p>
                      <a:pPr algn="l"/>
                      <a:r>
                        <a:rPr lang="en-GB" sz="1600" dirty="0" err="1"/>
                        <a:t>Begin_transaction</a:t>
                      </a:r>
                      <a:endParaRPr lang="en-GB" sz="1600" dirty="0"/>
                    </a:p>
                  </a:txBody>
                  <a:tcPr marT="45714" marB="45714"/>
                </a:tc>
                <a:tc>
                  <a:txBody>
                    <a:bodyPr/>
                    <a:lstStyle/>
                    <a:p>
                      <a:pPr algn="r"/>
                      <a:r>
                        <a:rPr lang="en-GB" sz="1600" b="0" dirty="0"/>
                        <a:t>100</a:t>
                      </a:r>
                    </a:p>
                  </a:txBody>
                  <a:tcPr marT="45714" marB="45714"/>
                </a:tc>
                <a:tc>
                  <a:txBody>
                    <a:bodyPr/>
                    <a:lstStyle/>
                    <a:p>
                      <a:pPr algn="r"/>
                      <a:r>
                        <a:rPr lang="en-GB" sz="1600" b="0" dirty="0"/>
                        <a:t>50</a:t>
                      </a:r>
                    </a:p>
                  </a:txBody>
                  <a:tcPr marT="45714" marB="45714"/>
                </a:tc>
                <a:tc>
                  <a:txBody>
                    <a:bodyPr/>
                    <a:lstStyle/>
                    <a:p>
                      <a:pPr algn="r"/>
                      <a:r>
                        <a:rPr lang="en-GB" sz="1600" b="0" dirty="0"/>
                        <a:t>25</a:t>
                      </a:r>
                    </a:p>
                  </a:txBody>
                  <a:tcPr marT="45714" marB="45714"/>
                </a:tc>
                <a:tc>
                  <a:txBody>
                    <a:bodyPr/>
                    <a:lstStyle/>
                    <a:p>
                      <a:pPr algn="r"/>
                      <a:endParaRPr lang="en-GB" sz="1600" b="0" dirty="0"/>
                    </a:p>
                  </a:txBody>
                  <a:tcPr marT="45714" marB="45714"/>
                </a:tc>
                <a:extLst>
                  <a:ext uri="{0D108BD9-81ED-4DB2-BD59-A6C34878D82A}">
                    <a16:rowId xmlns:a16="http://schemas.microsoft.com/office/drawing/2014/main" val="10001"/>
                  </a:ext>
                </a:extLst>
              </a:tr>
              <a:tr h="335292">
                <a:tc>
                  <a:txBody>
                    <a:bodyPr/>
                    <a:lstStyle/>
                    <a:p>
                      <a:pPr algn="ctr"/>
                      <a:r>
                        <a:rPr lang="en-GB" sz="1600" dirty="0"/>
                        <a:t>2</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T="45714" marB="45714"/>
                </a:tc>
                <a:tc>
                  <a:txBody>
                    <a:bodyPr/>
                    <a:lstStyle/>
                    <a:p>
                      <a:pPr algn="r"/>
                      <a:r>
                        <a:rPr lang="en-GB" sz="1600" dirty="0"/>
                        <a:t>Sum = 0</a:t>
                      </a:r>
                    </a:p>
                  </a:txBody>
                  <a:tcPr marT="45714" marB="45714"/>
                </a:tc>
                <a:tc>
                  <a:txBody>
                    <a:bodyPr/>
                    <a:lstStyle/>
                    <a:p>
                      <a:pPr algn="r"/>
                      <a:r>
                        <a:rPr lang="en-GB" sz="1600" b="0" dirty="0"/>
                        <a:t>100</a:t>
                      </a:r>
                    </a:p>
                  </a:txBody>
                  <a:tcPr marT="45714" marB="45714"/>
                </a:tc>
                <a:tc>
                  <a:txBody>
                    <a:bodyPr/>
                    <a:lstStyle/>
                    <a:p>
                      <a:pPr algn="r"/>
                      <a:r>
                        <a:rPr lang="en-GB" sz="1600" b="0"/>
                        <a:t>50</a:t>
                      </a:r>
                      <a:endParaRPr lang="en-GB" sz="1600" b="0" dirty="0"/>
                    </a:p>
                  </a:txBody>
                  <a:tcPr marT="45714" marB="45714"/>
                </a:tc>
                <a:tc>
                  <a:txBody>
                    <a:bodyPr/>
                    <a:lstStyle/>
                    <a:p>
                      <a:pPr algn="r"/>
                      <a:r>
                        <a:rPr lang="en-GB" sz="1600" b="0"/>
                        <a:t>25</a:t>
                      </a:r>
                      <a:endParaRPr lang="en-GB" sz="1600" b="0" dirty="0"/>
                    </a:p>
                  </a:txBody>
                  <a:tcPr marT="45714" marB="45714"/>
                </a:tc>
                <a:tc>
                  <a:txBody>
                    <a:bodyPr/>
                    <a:lstStyle/>
                    <a:p>
                      <a:pPr algn="r"/>
                      <a:r>
                        <a:rPr lang="en-GB" sz="1600" b="0" dirty="0"/>
                        <a:t>0</a:t>
                      </a:r>
                    </a:p>
                  </a:txBody>
                  <a:tcPr marT="45714" marB="45714"/>
                </a:tc>
                <a:extLst>
                  <a:ext uri="{0D108BD9-81ED-4DB2-BD59-A6C34878D82A}">
                    <a16:rowId xmlns:a16="http://schemas.microsoft.com/office/drawing/2014/main" val="10002"/>
                  </a:ext>
                </a:extLst>
              </a:tr>
              <a:tr h="335292">
                <a:tc>
                  <a:txBody>
                    <a:bodyPr/>
                    <a:lstStyle/>
                    <a:p>
                      <a:pPr algn="ctr"/>
                      <a:r>
                        <a:rPr lang="en-GB" sz="1600" dirty="0"/>
                        <a:t>3</a:t>
                      </a:r>
                    </a:p>
                  </a:txBody>
                  <a:tcPr marT="45714" marB="45714"/>
                </a:tc>
                <a:tc>
                  <a:txBody>
                    <a:bodyPr/>
                    <a:lstStyle/>
                    <a:p>
                      <a:pPr algn="r"/>
                      <a:r>
                        <a:rPr lang="en-GB" sz="1600" dirty="0"/>
                        <a:t>Read (</a:t>
                      </a:r>
                      <a:r>
                        <a:rPr lang="en-GB" sz="1600" dirty="0" err="1"/>
                        <a:t>bal_x</a:t>
                      </a:r>
                      <a:r>
                        <a:rPr lang="en-GB" sz="1600" dirty="0"/>
                        <a:t>)</a:t>
                      </a:r>
                    </a:p>
                  </a:txBody>
                  <a:tcPr marT="45714" marB="45714"/>
                </a:tc>
                <a:tc>
                  <a:txBody>
                    <a:bodyPr/>
                    <a:lstStyle/>
                    <a:p>
                      <a:pPr algn="r"/>
                      <a:r>
                        <a:rPr lang="en-GB" sz="1600" b="1" dirty="0">
                          <a:solidFill>
                            <a:srgbClr val="C00000"/>
                          </a:solidFill>
                        </a:rPr>
                        <a:t>Read (</a:t>
                      </a:r>
                      <a:r>
                        <a:rPr lang="en-GB" sz="1600" b="1" dirty="0" err="1">
                          <a:solidFill>
                            <a:srgbClr val="C00000"/>
                          </a:solidFill>
                        </a:rPr>
                        <a:t>bal_x</a:t>
                      </a:r>
                      <a:r>
                        <a:rPr lang="en-GB" sz="1600" b="1" dirty="0">
                          <a:solidFill>
                            <a:srgbClr val="C00000"/>
                          </a:solidFill>
                        </a:rPr>
                        <a:t>)</a:t>
                      </a:r>
                    </a:p>
                  </a:txBody>
                  <a:tcPr marT="45714" marB="45714"/>
                </a:tc>
                <a:tc>
                  <a:txBody>
                    <a:bodyPr/>
                    <a:lstStyle/>
                    <a:p>
                      <a:pPr algn="r"/>
                      <a:r>
                        <a:rPr lang="en-GB" sz="1600" b="1" dirty="0">
                          <a:solidFill>
                            <a:srgbClr val="C00000"/>
                          </a:solidFill>
                        </a:rPr>
                        <a:t>100</a:t>
                      </a:r>
                    </a:p>
                  </a:txBody>
                  <a:tcPr marT="45714" marB="45714"/>
                </a:tc>
                <a:tc>
                  <a:txBody>
                    <a:bodyPr/>
                    <a:lstStyle/>
                    <a:p>
                      <a:pPr algn="r"/>
                      <a:r>
                        <a:rPr lang="en-GB" sz="1600" b="0"/>
                        <a:t>50</a:t>
                      </a:r>
                      <a:endParaRPr lang="en-GB" sz="1600" b="0" dirty="0"/>
                    </a:p>
                  </a:txBody>
                  <a:tcPr marT="45714" marB="45714"/>
                </a:tc>
                <a:tc>
                  <a:txBody>
                    <a:bodyPr/>
                    <a:lstStyle/>
                    <a:p>
                      <a:pPr algn="r"/>
                      <a:r>
                        <a:rPr lang="en-GB" sz="1600" b="0"/>
                        <a:t>25</a:t>
                      </a:r>
                      <a:endParaRPr lang="en-GB" sz="1600" b="0" dirty="0"/>
                    </a:p>
                  </a:txBody>
                  <a:tcPr marT="45714" marB="45714"/>
                </a:tc>
                <a:tc>
                  <a:txBody>
                    <a:bodyPr/>
                    <a:lstStyle/>
                    <a:p>
                      <a:pPr algn="r"/>
                      <a:r>
                        <a:rPr lang="en-GB" sz="1600" b="0" dirty="0"/>
                        <a:t>0</a:t>
                      </a:r>
                    </a:p>
                  </a:txBody>
                  <a:tcPr marT="45714" marB="45714"/>
                </a:tc>
                <a:extLst>
                  <a:ext uri="{0D108BD9-81ED-4DB2-BD59-A6C34878D82A}">
                    <a16:rowId xmlns:a16="http://schemas.microsoft.com/office/drawing/2014/main" val="10003"/>
                  </a:ext>
                </a:extLst>
              </a:tr>
              <a:tr h="357226">
                <a:tc>
                  <a:txBody>
                    <a:bodyPr/>
                    <a:lstStyle/>
                    <a:p>
                      <a:pPr algn="ctr"/>
                      <a:r>
                        <a:rPr lang="en-GB" sz="1600" dirty="0"/>
                        <a:t>4</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T="45714" marB="45714"/>
                </a:tc>
                <a:tc>
                  <a:txBody>
                    <a:bodyPr/>
                    <a:lstStyle/>
                    <a:p>
                      <a:pPr algn="r"/>
                      <a:r>
                        <a:rPr lang="en-GB" sz="1600" b="0" dirty="0"/>
                        <a:t>sum = sum + </a:t>
                      </a:r>
                      <a:r>
                        <a:rPr lang="en-GB" sz="1600" b="0" dirty="0" err="1"/>
                        <a:t>bal_x</a:t>
                      </a:r>
                      <a:endParaRPr lang="en-GB" sz="1600" b="0" dirty="0"/>
                    </a:p>
                  </a:txBody>
                  <a:tcPr marT="45714" marB="45714"/>
                </a:tc>
                <a:tc>
                  <a:txBody>
                    <a:bodyPr/>
                    <a:lstStyle/>
                    <a:p>
                      <a:pPr algn="r"/>
                      <a:r>
                        <a:rPr lang="en-GB" sz="1600" b="0" dirty="0"/>
                        <a:t>100</a:t>
                      </a:r>
                    </a:p>
                  </a:txBody>
                  <a:tcPr marT="45714" marB="45714"/>
                </a:tc>
                <a:tc>
                  <a:txBody>
                    <a:bodyPr/>
                    <a:lstStyle/>
                    <a:p>
                      <a:pPr algn="r"/>
                      <a:r>
                        <a:rPr lang="en-GB" sz="1600" b="0"/>
                        <a:t>50</a:t>
                      </a:r>
                      <a:endParaRPr lang="en-GB" sz="1600" b="0" dirty="0"/>
                    </a:p>
                  </a:txBody>
                  <a:tcPr marT="45714" marB="45714"/>
                </a:tc>
                <a:tc>
                  <a:txBody>
                    <a:bodyPr/>
                    <a:lstStyle/>
                    <a:p>
                      <a:pPr algn="r"/>
                      <a:r>
                        <a:rPr lang="en-GB" sz="1600" b="0"/>
                        <a:t>25</a:t>
                      </a:r>
                      <a:endParaRPr lang="en-GB" sz="1600" b="0" dirty="0"/>
                    </a:p>
                  </a:txBody>
                  <a:tcPr marT="45714" marB="45714"/>
                </a:tc>
                <a:tc>
                  <a:txBody>
                    <a:bodyPr/>
                    <a:lstStyle/>
                    <a:p>
                      <a:pPr algn="r"/>
                      <a:r>
                        <a:rPr lang="en-GB" sz="1600" b="0" dirty="0"/>
                        <a:t>100</a:t>
                      </a:r>
                    </a:p>
                  </a:txBody>
                  <a:tcPr marT="45714" marB="45714"/>
                </a:tc>
                <a:extLst>
                  <a:ext uri="{0D108BD9-81ED-4DB2-BD59-A6C34878D82A}">
                    <a16:rowId xmlns:a16="http://schemas.microsoft.com/office/drawing/2014/main" val="10004"/>
                  </a:ext>
                </a:extLst>
              </a:tr>
              <a:tr h="389640">
                <a:tc>
                  <a:txBody>
                    <a:bodyPr/>
                    <a:lstStyle/>
                    <a:p>
                      <a:pPr algn="ctr"/>
                      <a:r>
                        <a:rPr lang="en-GB" sz="1600" dirty="0"/>
                        <a:t>5</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Write (</a:t>
                      </a:r>
                      <a:r>
                        <a:rPr lang="en-GB" sz="1600" b="0" dirty="0" err="1">
                          <a:solidFill>
                            <a:schemeClr val="tx1"/>
                          </a:solidFill>
                        </a:rPr>
                        <a:t>bal_x</a:t>
                      </a:r>
                      <a:r>
                        <a:rPr lang="en-GB" sz="1600" b="0" dirty="0">
                          <a:solidFill>
                            <a:schemeClr val="tx1"/>
                          </a:solidFill>
                        </a:rPr>
                        <a:t>)</a:t>
                      </a:r>
                    </a:p>
                  </a:txBody>
                  <a:tcPr marT="45714" marB="45714"/>
                </a:tc>
                <a:tc>
                  <a:txBody>
                    <a:bodyPr/>
                    <a:lstStyle/>
                    <a:p>
                      <a:pPr algn="r"/>
                      <a:r>
                        <a:rPr lang="en-GB" sz="1600" b="0" dirty="0">
                          <a:solidFill>
                            <a:schemeClr val="tx1"/>
                          </a:solidFill>
                        </a:rPr>
                        <a:t>Read</a:t>
                      </a:r>
                      <a:r>
                        <a:rPr lang="en-GB" sz="1600" b="0" baseline="0" dirty="0">
                          <a:solidFill>
                            <a:schemeClr val="tx1"/>
                          </a:solidFill>
                        </a:rPr>
                        <a:t>(</a:t>
                      </a:r>
                      <a:r>
                        <a:rPr lang="en-GB" sz="1600" b="0" baseline="0" dirty="0" err="1">
                          <a:solidFill>
                            <a:schemeClr val="tx1"/>
                          </a:solidFill>
                        </a:rPr>
                        <a:t>bal_y</a:t>
                      </a:r>
                      <a:r>
                        <a:rPr lang="en-GB" sz="1600" b="0" baseline="0" dirty="0">
                          <a:solidFill>
                            <a:schemeClr val="tx1"/>
                          </a:solidFill>
                        </a:rPr>
                        <a:t>)</a:t>
                      </a:r>
                      <a:endParaRPr lang="en-GB" sz="1600" b="0" dirty="0">
                        <a:solidFill>
                          <a:schemeClr val="tx1"/>
                        </a:solidFill>
                      </a:endParaRPr>
                    </a:p>
                  </a:txBody>
                  <a:tcPr marT="45714" marB="45714"/>
                </a:tc>
                <a:tc>
                  <a:txBody>
                    <a:bodyPr/>
                    <a:lstStyle/>
                    <a:p>
                      <a:pPr algn="r"/>
                      <a:r>
                        <a:rPr lang="en-GB" sz="1600" b="0" dirty="0">
                          <a:solidFill>
                            <a:schemeClr val="tx1"/>
                          </a:solidFill>
                        </a:rPr>
                        <a:t>90</a:t>
                      </a:r>
                    </a:p>
                  </a:txBody>
                  <a:tcPr marT="45714" marB="45714"/>
                </a:tc>
                <a:tc>
                  <a:txBody>
                    <a:bodyPr/>
                    <a:lstStyle/>
                    <a:p>
                      <a:pPr algn="r"/>
                      <a:r>
                        <a:rPr lang="en-GB" sz="1600" b="0" dirty="0">
                          <a:solidFill>
                            <a:srgbClr val="000000"/>
                          </a:solidFill>
                        </a:rPr>
                        <a:t>50</a:t>
                      </a:r>
                    </a:p>
                  </a:txBody>
                  <a:tcPr marT="45714" marB="45714"/>
                </a:tc>
                <a:tc>
                  <a:txBody>
                    <a:bodyPr/>
                    <a:lstStyle/>
                    <a:p>
                      <a:pPr algn="r"/>
                      <a:r>
                        <a:rPr lang="en-GB" sz="1600" b="0" dirty="0">
                          <a:solidFill>
                            <a:schemeClr val="tx1"/>
                          </a:solidFill>
                        </a:rPr>
                        <a:t>25</a:t>
                      </a:r>
                    </a:p>
                  </a:txBody>
                  <a:tcPr marT="45714" marB="45714"/>
                </a:tc>
                <a:tc>
                  <a:txBody>
                    <a:bodyPr/>
                    <a:lstStyle/>
                    <a:p>
                      <a:pPr algn="r"/>
                      <a:r>
                        <a:rPr lang="en-GB" sz="1600" b="0" dirty="0"/>
                        <a:t>100</a:t>
                      </a:r>
                    </a:p>
                  </a:txBody>
                  <a:tcPr marT="45714" marB="45714"/>
                </a:tc>
                <a:extLst>
                  <a:ext uri="{0D108BD9-81ED-4DB2-BD59-A6C34878D82A}">
                    <a16:rowId xmlns:a16="http://schemas.microsoft.com/office/drawing/2014/main" val="10005"/>
                  </a:ext>
                </a:extLst>
              </a:tr>
              <a:tr h="335292">
                <a:tc>
                  <a:txBody>
                    <a:bodyPr/>
                    <a:lstStyle/>
                    <a:p>
                      <a:pPr algn="ctr"/>
                      <a:r>
                        <a:rPr lang="en-GB" sz="1600" dirty="0"/>
                        <a:t>6</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Read</a:t>
                      </a:r>
                      <a:r>
                        <a:rPr lang="en-GB" sz="1600" baseline="0" dirty="0"/>
                        <a:t> (</a:t>
                      </a:r>
                      <a:r>
                        <a:rPr lang="en-GB" sz="1600" baseline="0" dirty="0" err="1"/>
                        <a:t>bal_z</a:t>
                      </a:r>
                      <a:r>
                        <a:rPr lang="en-GB" sz="1600" baseline="0" dirty="0"/>
                        <a:t>)</a:t>
                      </a:r>
                      <a:endParaRPr lang="en-GB" sz="1600" dirty="0"/>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sum = sum + </a:t>
                      </a:r>
                      <a:r>
                        <a:rPr lang="en-GB" sz="1600" dirty="0" err="1"/>
                        <a:t>bal_y</a:t>
                      </a:r>
                      <a:endParaRPr lang="en-GB" sz="1600" dirty="0"/>
                    </a:p>
                  </a:txBody>
                  <a:tcPr marT="45714" marB="45714"/>
                </a:tc>
                <a:tc>
                  <a:txBody>
                    <a:bodyPr/>
                    <a:lstStyle/>
                    <a:p>
                      <a:pPr algn="r"/>
                      <a:r>
                        <a:rPr lang="en-GB" sz="1600" b="0" dirty="0">
                          <a:solidFill>
                            <a:schemeClr val="tx1"/>
                          </a:solidFill>
                        </a:rPr>
                        <a:t>90</a:t>
                      </a:r>
                    </a:p>
                  </a:txBody>
                  <a:tcPr marT="45714" marB="45714"/>
                </a:tc>
                <a:tc>
                  <a:txBody>
                    <a:bodyPr/>
                    <a:lstStyle/>
                    <a:p>
                      <a:pPr algn="r"/>
                      <a:r>
                        <a:rPr lang="en-GB" sz="1600" b="0"/>
                        <a:t>50</a:t>
                      </a:r>
                      <a:endParaRPr lang="en-GB" sz="1600" b="0" dirty="0"/>
                    </a:p>
                  </a:txBody>
                  <a:tcPr marT="45714" marB="45714"/>
                </a:tc>
                <a:tc>
                  <a:txBody>
                    <a:bodyPr/>
                    <a:lstStyle/>
                    <a:p>
                      <a:pPr algn="r"/>
                      <a:r>
                        <a:rPr lang="en-GB" sz="1600" b="0" dirty="0">
                          <a:solidFill>
                            <a:schemeClr val="tx1"/>
                          </a:solidFill>
                        </a:rPr>
                        <a:t>25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6"/>
                  </a:ext>
                </a:extLst>
              </a:tr>
              <a:tr h="335292">
                <a:tc>
                  <a:txBody>
                    <a:bodyPr/>
                    <a:lstStyle/>
                    <a:p>
                      <a:pPr algn="ctr"/>
                      <a:r>
                        <a:rPr lang="en-GB" sz="1600" dirty="0"/>
                        <a:t>7</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bal_z</a:t>
                      </a:r>
                      <a:r>
                        <a:rPr lang="en-GB" sz="1600" dirty="0"/>
                        <a:t> =  </a:t>
                      </a:r>
                      <a:r>
                        <a:rPr lang="en-GB" sz="1600" dirty="0" err="1"/>
                        <a:t>bal_z</a:t>
                      </a:r>
                      <a:r>
                        <a:rPr lang="en-GB" sz="1600" baseline="0" dirty="0"/>
                        <a:t> +</a:t>
                      </a:r>
                      <a:r>
                        <a:rPr lang="en-GB" sz="1600" dirty="0"/>
                        <a:t> 10</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600" b="1" dirty="0"/>
                    </a:p>
                  </a:txBody>
                  <a:tcPr marT="45714" marB="45714"/>
                </a:tc>
                <a:tc>
                  <a:txBody>
                    <a:bodyPr/>
                    <a:lstStyle/>
                    <a:p>
                      <a:pPr algn="r"/>
                      <a:r>
                        <a:rPr lang="en-GB" sz="1600" b="0" dirty="0">
                          <a:solidFill>
                            <a:schemeClr val="tx1"/>
                          </a:solidFill>
                        </a:rPr>
                        <a:t>90</a:t>
                      </a:r>
                    </a:p>
                  </a:txBody>
                  <a:tcPr marT="45714" marB="45714"/>
                </a:tc>
                <a:tc>
                  <a:txBody>
                    <a:bodyPr/>
                    <a:lstStyle/>
                    <a:p>
                      <a:pPr algn="r"/>
                      <a:r>
                        <a:rPr lang="en-GB" sz="1600" b="0" dirty="0"/>
                        <a:t>50</a:t>
                      </a:r>
                    </a:p>
                  </a:txBody>
                  <a:tcPr marT="45714" marB="45714"/>
                </a:tc>
                <a:tc>
                  <a:txBody>
                    <a:bodyPr/>
                    <a:lstStyle/>
                    <a:p>
                      <a:pPr algn="r"/>
                      <a:r>
                        <a:rPr lang="en-GB" sz="1600" b="0" dirty="0">
                          <a:solidFill>
                            <a:schemeClr val="tx1"/>
                          </a:solidFill>
                        </a:rPr>
                        <a:t>25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7"/>
                  </a:ext>
                </a:extLst>
              </a:tr>
              <a:tr h="335292">
                <a:tc>
                  <a:txBody>
                    <a:bodyPr/>
                    <a:lstStyle/>
                    <a:p>
                      <a:pPr algn="ctr"/>
                      <a:r>
                        <a:rPr lang="en-GB" sz="1600" dirty="0"/>
                        <a:t>8</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solidFill>
                            <a:srgbClr val="C00000"/>
                          </a:solidFill>
                        </a:rPr>
                        <a:t>Write (</a:t>
                      </a:r>
                      <a:r>
                        <a:rPr lang="en-GB" sz="1600" b="1" dirty="0" err="1">
                          <a:solidFill>
                            <a:srgbClr val="C00000"/>
                          </a:solidFill>
                        </a:rPr>
                        <a:t>bal_z</a:t>
                      </a:r>
                      <a:r>
                        <a:rPr lang="en-GB" sz="1600" b="1" dirty="0">
                          <a:solidFill>
                            <a:srgbClr val="C00000"/>
                          </a:solidFill>
                        </a:rPr>
                        <a:t>)</a:t>
                      </a:r>
                    </a:p>
                  </a:txBody>
                  <a:tcPr marT="45714" marB="45714"/>
                </a:tc>
                <a:tc>
                  <a:txBody>
                    <a:bodyPr/>
                    <a:lstStyle/>
                    <a:p>
                      <a:pPr algn="r"/>
                      <a:endParaRPr lang="en-GB" sz="1600" dirty="0"/>
                    </a:p>
                  </a:txBody>
                  <a:tcPr marT="45714" marB="45714"/>
                </a:tc>
                <a:tc>
                  <a:txBody>
                    <a:bodyPr/>
                    <a:lstStyle/>
                    <a:p>
                      <a:pPr algn="r"/>
                      <a:r>
                        <a:rPr lang="en-GB" sz="1600" b="0" dirty="0"/>
                        <a:t>90</a:t>
                      </a:r>
                    </a:p>
                  </a:txBody>
                  <a:tcPr marT="45714" marB="45714"/>
                </a:tc>
                <a:tc>
                  <a:txBody>
                    <a:bodyPr/>
                    <a:lstStyle/>
                    <a:p>
                      <a:pPr algn="r"/>
                      <a:r>
                        <a:rPr lang="en-GB" sz="1600" b="0" dirty="0"/>
                        <a:t>50</a:t>
                      </a:r>
                    </a:p>
                  </a:txBody>
                  <a:tcPr marT="45714" marB="45714"/>
                </a:tc>
                <a:tc>
                  <a:txBody>
                    <a:bodyPr/>
                    <a:lstStyle/>
                    <a:p>
                      <a:pPr algn="r"/>
                      <a:r>
                        <a:rPr lang="en-GB" sz="1600" b="0" dirty="0">
                          <a:solidFill>
                            <a:schemeClr val="tx1"/>
                          </a:solidFill>
                        </a:rPr>
                        <a:t>35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8"/>
                  </a:ext>
                </a:extLst>
              </a:tr>
              <a:tr h="335292">
                <a:tc>
                  <a:txBody>
                    <a:bodyPr/>
                    <a:lstStyle/>
                    <a:p>
                      <a:pPr algn="ctr"/>
                      <a:r>
                        <a:rPr lang="en-GB" sz="1600" dirty="0"/>
                        <a:t>9</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a:t>
                      </a:r>
                    </a:p>
                  </a:txBody>
                  <a:tcPr marT="45714" marB="45714"/>
                </a:tc>
                <a:tc>
                  <a:txBody>
                    <a:bodyPr/>
                    <a:lstStyle/>
                    <a:p>
                      <a:pPr algn="r"/>
                      <a:r>
                        <a:rPr lang="en-GB" sz="1600" b="1" dirty="0">
                          <a:solidFill>
                            <a:srgbClr val="C00000"/>
                          </a:solidFill>
                        </a:rPr>
                        <a:t>Read(</a:t>
                      </a:r>
                      <a:r>
                        <a:rPr lang="en-GB" sz="1600" b="1" dirty="0" err="1">
                          <a:solidFill>
                            <a:srgbClr val="C00000"/>
                          </a:solidFill>
                        </a:rPr>
                        <a:t>bal_z</a:t>
                      </a:r>
                      <a:r>
                        <a:rPr lang="en-GB" sz="1600" b="1" dirty="0">
                          <a:solidFill>
                            <a:srgbClr val="C00000"/>
                          </a:solidFill>
                        </a:rPr>
                        <a:t>)</a:t>
                      </a:r>
                    </a:p>
                  </a:txBody>
                  <a:tcPr marT="45714" marB="45714"/>
                </a:tc>
                <a:tc>
                  <a:txBody>
                    <a:bodyPr/>
                    <a:lstStyle/>
                    <a:p>
                      <a:pPr algn="r"/>
                      <a:r>
                        <a:rPr lang="en-GB" sz="1600" b="0" dirty="0"/>
                        <a:t>90</a:t>
                      </a:r>
                    </a:p>
                  </a:txBody>
                  <a:tcPr marT="45714" marB="45714"/>
                </a:tc>
                <a:tc>
                  <a:txBody>
                    <a:bodyPr/>
                    <a:lstStyle/>
                    <a:p>
                      <a:pPr algn="r"/>
                      <a:r>
                        <a:rPr lang="en-GB" sz="1600" b="0"/>
                        <a:t>50</a:t>
                      </a:r>
                      <a:endParaRPr lang="en-GB" sz="1600" b="0" dirty="0"/>
                    </a:p>
                  </a:txBody>
                  <a:tcPr marT="45714" marB="45714"/>
                </a:tc>
                <a:tc>
                  <a:txBody>
                    <a:bodyPr/>
                    <a:lstStyle/>
                    <a:p>
                      <a:pPr algn="r"/>
                      <a:r>
                        <a:rPr lang="en-GB" sz="1600" b="1" dirty="0">
                          <a:solidFill>
                            <a:srgbClr val="C00000"/>
                          </a:solidFill>
                        </a:rPr>
                        <a:t>35</a:t>
                      </a:r>
                    </a:p>
                  </a:txBody>
                  <a:tcPr marT="45714" marB="45714"/>
                </a:tc>
                <a:tc>
                  <a:txBody>
                    <a:bodyPr/>
                    <a:lstStyle/>
                    <a:p>
                      <a:pPr algn="r"/>
                      <a:r>
                        <a:rPr lang="en-GB" sz="1600" b="0" dirty="0"/>
                        <a:t>150</a:t>
                      </a:r>
                    </a:p>
                  </a:txBody>
                  <a:tcPr marT="45714" marB="45714"/>
                </a:tc>
                <a:extLst>
                  <a:ext uri="{0D108BD9-81ED-4DB2-BD59-A6C34878D82A}">
                    <a16:rowId xmlns:a16="http://schemas.microsoft.com/office/drawing/2014/main" val="10009"/>
                  </a:ext>
                </a:extLst>
              </a:tr>
              <a:tr h="349956">
                <a:tc>
                  <a:txBody>
                    <a:bodyPr/>
                    <a:lstStyle/>
                    <a:p>
                      <a:pPr algn="ctr"/>
                      <a:r>
                        <a:rPr lang="en-GB" sz="1600" dirty="0"/>
                        <a:t>10</a:t>
                      </a:r>
                    </a:p>
                  </a:txBody>
                  <a:tcPr marT="45714" marB="4571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600" dirty="0"/>
                    </a:p>
                  </a:txBody>
                  <a:tcPr marT="45714" marB="45714"/>
                </a:tc>
                <a:tc>
                  <a:txBody>
                    <a:bodyPr/>
                    <a:lstStyle/>
                    <a:p>
                      <a:pPr algn="r"/>
                      <a:r>
                        <a:rPr lang="en-GB" sz="1600" dirty="0"/>
                        <a:t>Sum = sum + </a:t>
                      </a:r>
                      <a:r>
                        <a:rPr lang="en-GB" sz="1600" dirty="0" err="1"/>
                        <a:t>bal_z</a:t>
                      </a:r>
                      <a:endParaRPr lang="en-GB" sz="1600" dirty="0"/>
                    </a:p>
                  </a:txBody>
                  <a:tcPr marT="45714" marB="45714"/>
                </a:tc>
                <a:tc>
                  <a:txBody>
                    <a:bodyPr/>
                    <a:lstStyle/>
                    <a:p>
                      <a:pPr algn="r"/>
                      <a:r>
                        <a:rPr lang="en-GB" sz="1600" b="0" dirty="0"/>
                        <a:t>90</a:t>
                      </a:r>
                    </a:p>
                  </a:txBody>
                  <a:tcPr marT="45714" marB="45714"/>
                </a:tc>
                <a:tc>
                  <a:txBody>
                    <a:bodyPr/>
                    <a:lstStyle/>
                    <a:p>
                      <a:pPr algn="r"/>
                      <a:r>
                        <a:rPr lang="en-GB" sz="1600" b="0"/>
                        <a:t>50</a:t>
                      </a:r>
                      <a:endParaRPr lang="en-GB" sz="1600" b="0" dirty="0"/>
                    </a:p>
                  </a:txBody>
                  <a:tcPr marT="45714" marB="45714"/>
                </a:tc>
                <a:tc>
                  <a:txBody>
                    <a:bodyPr/>
                    <a:lstStyle/>
                    <a:p>
                      <a:pPr algn="r"/>
                      <a:r>
                        <a:rPr lang="en-GB" sz="1600" b="0" dirty="0"/>
                        <a:t>35</a:t>
                      </a:r>
                    </a:p>
                  </a:txBody>
                  <a:tcPr marT="45714" marB="45714"/>
                </a:tc>
                <a:tc>
                  <a:txBody>
                    <a:bodyPr/>
                    <a:lstStyle/>
                    <a:p>
                      <a:pPr algn="r"/>
                      <a:r>
                        <a:rPr lang="en-GB" sz="1600" b="0" dirty="0"/>
                        <a:t>185</a:t>
                      </a:r>
                    </a:p>
                  </a:txBody>
                  <a:tcPr marT="45714" marB="45714"/>
                </a:tc>
                <a:extLst>
                  <a:ext uri="{0D108BD9-81ED-4DB2-BD59-A6C34878D82A}">
                    <a16:rowId xmlns:a16="http://schemas.microsoft.com/office/drawing/2014/main" val="10010"/>
                  </a:ext>
                </a:extLst>
              </a:tr>
              <a:tr h="357226">
                <a:tc>
                  <a:txBody>
                    <a:bodyPr/>
                    <a:lstStyle/>
                    <a:p>
                      <a:pPr algn="ctr"/>
                      <a:r>
                        <a:rPr lang="en-GB" sz="1600" dirty="0"/>
                        <a:t>11</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600" dirty="0"/>
                    </a:p>
                  </a:txBody>
                  <a:tcPr marT="45714" marB="45714"/>
                </a:tc>
                <a:tc>
                  <a:txBody>
                    <a:bodyPr/>
                    <a:lstStyle/>
                    <a:p>
                      <a:pPr algn="l"/>
                      <a:r>
                        <a:rPr lang="en-GB" sz="1600" dirty="0"/>
                        <a:t>Commit</a:t>
                      </a:r>
                    </a:p>
                  </a:txBody>
                  <a:tcPr marT="45714" marB="45714"/>
                </a:tc>
                <a:tc>
                  <a:txBody>
                    <a:bodyPr/>
                    <a:lstStyle/>
                    <a:p>
                      <a:pPr algn="r"/>
                      <a:r>
                        <a:rPr lang="en-GB" sz="1600" b="0" dirty="0"/>
                        <a:t>90</a:t>
                      </a:r>
                    </a:p>
                  </a:txBody>
                  <a:tcPr marT="45714" marB="45714"/>
                </a:tc>
                <a:tc>
                  <a:txBody>
                    <a:bodyPr/>
                    <a:lstStyle/>
                    <a:p>
                      <a:pPr algn="r"/>
                      <a:r>
                        <a:rPr lang="en-GB" sz="1600" b="0" dirty="0"/>
                        <a:t>50</a:t>
                      </a:r>
                    </a:p>
                  </a:txBody>
                  <a:tcPr marT="45714" marB="45714"/>
                </a:tc>
                <a:tc>
                  <a:txBody>
                    <a:bodyPr/>
                    <a:lstStyle/>
                    <a:p>
                      <a:pPr algn="r"/>
                      <a:r>
                        <a:rPr lang="en-GB" sz="1600" b="0" dirty="0"/>
                        <a:t>35</a:t>
                      </a:r>
                    </a:p>
                  </a:txBody>
                  <a:tcPr marT="45714" marB="45714"/>
                </a:tc>
                <a:tc>
                  <a:txBody>
                    <a:bodyPr/>
                    <a:lstStyle/>
                    <a:p>
                      <a:pPr algn="r"/>
                      <a:r>
                        <a:rPr lang="en-GB" sz="1600" b="0" dirty="0"/>
                        <a:t>185</a:t>
                      </a:r>
                    </a:p>
                  </a:txBody>
                  <a:tcPr marT="45714" marB="45714"/>
                </a:tc>
                <a:extLst>
                  <a:ext uri="{0D108BD9-81ED-4DB2-BD59-A6C34878D82A}">
                    <a16:rowId xmlns:a16="http://schemas.microsoft.com/office/drawing/2014/main" val="10011"/>
                  </a:ext>
                </a:extLst>
              </a:tr>
            </a:tbl>
          </a:graphicData>
        </a:graphic>
      </p:graphicFrame>
      <p:sp>
        <p:nvSpPr>
          <p:cNvPr id="4" name="Title 1"/>
          <p:cNvSpPr txBox="1">
            <a:spLocks/>
          </p:cNvSpPr>
          <p:nvPr/>
        </p:nvSpPr>
        <p:spPr bwMode="auto">
          <a:xfrm>
            <a:off x="142875" y="5072063"/>
            <a:ext cx="9001125"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n-GB" sz="2000" dirty="0">
                <a:latin typeface="Calibri" charset="0"/>
              </a:rPr>
              <a:t> Two transactions being carried out on the same account</a:t>
            </a:r>
          </a:p>
          <a:p>
            <a:pPr>
              <a:buFont typeface="Arial" charset="0"/>
              <a:buChar char="•"/>
            </a:pPr>
            <a:r>
              <a:rPr lang="en-GB" sz="2000" dirty="0">
                <a:latin typeface="Calibri" charset="0"/>
              </a:rPr>
              <a:t> This issue is related to errors that occur when reading the database</a:t>
            </a:r>
          </a:p>
          <a:p>
            <a:pPr>
              <a:buFont typeface="Arial" charset="0"/>
              <a:buChar char="•"/>
            </a:pPr>
            <a:r>
              <a:rPr lang="en-GB" sz="2000" dirty="0">
                <a:latin typeface="Calibri" charset="0"/>
              </a:rPr>
              <a:t> t6 is summarising data e.g. totalling balances – will obtain inaccurate results if another transaction is updating the database at the same time</a:t>
            </a:r>
          </a:p>
          <a:p>
            <a:pPr>
              <a:buFont typeface="Arial" charset="0"/>
              <a:buChar char="•"/>
            </a:pPr>
            <a:r>
              <a:rPr lang="en-GB" sz="2000" dirty="0">
                <a:latin typeface="Calibri" charset="0"/>
              </a:rPr>
              <a:t> Summary transaction t6 is totalling balances of </a:t>
            </a:r>
            <a:r>
              <a:rPr lang="en-GB" sz="2000" dirty="0" err="1">
                <a:latin typeface="Calibri" charset="0"/>
              </a:rPr>
              <a:t>balance_x</a:t>
            </a:r>
            <a:r>
              <a:rPr lang="en-GB" sz="2000" dirty="0">
                <a:latin typeface="Calibri" charset="0"/>
              </a:rPr>
              <a:t> (£100), y(£50) &amp; z(£25)</a:t>
            </a:r>
          </a:p>
          <a:p>
            <a:pPr>
              <a:buFont typeface="Arial" charset="0"/>
              <a:buChar char="•"/>
            </a:pPr>
            <a:r>
              <a:rPr lang="en-GB" sz="2000" dirty="0">
                <a:latin typeface="Calibri" charset="0"/>
              </a:rPr>
              <a:t> t5 transferred £10 from </a:t>
            </a:r>
            <a:r>
              <a:rPr lang="en-GB" sz="2000" dirty="0" err="1">
                <a:latin typeface="Calibri" charset="0"/>
              </a:rPr>
              <a:t>bal_x</a:t>
            </a:r>
            <a:r>
              <a:rPr lang="en-GB" sz="2000" dirty="0">
                <a:latin typeface="Calibri" charset="0"/>
              </a:rPr>
              <a:t> to </a:t>
            </a:r>
            <a:r>
              <a:rPr lang="en-GB" sz="2000" dirty="0" err="1">
                <a:latin typeface="Calibri" charset="0"/>
              </a:rPr>
              <a:t>bal_z</a:t>
            </a:r>
            <a:r>
              <a:rPr lang="en-GB" sz="2000" dirty="0">
                <a:latin typeface="Calibri" charset="0"/>
              </a:rPr>
              <a:t> so that t6 now has the wrong result (+£10)</a:t>
            </a:r>
          </a:p>
          <a:p>
            <a:pPr>
              <a:buFont typeface="Arial" charset="0"/>
              <a:buChar char="•"/>
            </a:pPr>
            <a:endParaRPr lang="en-GB" sz="2000" dirty="0">
              <a:latin typeface="Calibri" charset="0"/>
            </a:endParaRPr>
          </a:p>
        </p:txBody>
      </p:sp>
    </p:spTree>
    <p:extLst>
      <p:ext uri="{BB962C8B-B14F-4D97-AF65-F5344CB8AC3E}">
        <p14:creationId xmlns:p14="http://schemas.microsoft.com/office/powerpoint/2010/main" val="1516760247"/>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these Problems?</a:t>
            </a:r>
          </a:p>
        </p:txBody>
      </p:sp>
      <p:sp>
        <p:nvSpPr>
          <p:cNvPr id="3" name="Content Placeholder 2"/>
          <p:cNvSpPr>
            <a:spLocks noGrp="1"/>
          </p:cNvSpPr>
          <p:nvPr>
            <p:ph idx="1"/>
          </p:nvPr>
        </p:nvSpPr>
        <p:spPr/>
        <p:txBody>
          <a:bodyPr/>
          <a:lstStyle/>
          <a:p>
            <a:r>
              <a:rPr lang="en-GB" dirty="0">
                <a:latin typeface="Calibri" charset="0"/>
              </a:rPr>
              <a:t>Retrieve : ‘read’ (R) </a:t>
            </a:r>
          </a:p>
          <a:p>
            <a:r>
              <a:rPr lang="en-GB" dirty="0">
                <a:latin typeface="Calibri" charset="0"/>
              </a:rPr>
              <a:t>Update : ‘write’ (W) </a:t>
            </a:r>
          </a:p>
          <a:p>
            <a:r>
              <a:rPr lang="en-GB" dirty="0">
                <a:latin typeface="Calibri" charset="0"/>
              </a:rPr>
              <a:t>Interleaving two transactions</a:t>
            </a:r>
            <a:br>
              <a:rPr lang="en-GB" dirty="0">
                <a:latin typeface="Calibri" charset="0"/>
              </a:rPr>
            </a:br>
            <a:r>
              <a:rPr lang="en-GB" dirty="0">
                <a:latin typeface="Calibri" charset="0"/>
                <a:sym typeface="Wingdings"/>
              </a:rPr>
              <a:t></a:t>
            </a:r>
            <a:r>
              <a:rPr lang="en-GB" dirty="0">
                <a:latin typeface="Calibri" charset="0"/>
              </a:rPr>
              <a:t> 3 Problems:</a:t>
            </a:r>
          </a:p>
          <a:p>
            <a:pPr>
              <a:buFont typeface="Arial" charset="0"/>
              <a:buNone/>
            </a:pPr>
            <a:r>
              <a:rPr lang="en-GB" dirty="0">
                <a:latin typeface="Calibri" charset="0"/>
              </a:rPr>
              <a:t>  		</a:t>
            </a:r>
            <a:r>
              <a:rPr lang="en-GB" dirty="0">
                <a:solidFill>
                  <a:srgbClr val="00B0F0"/>
                </a:solidFill>
                <a:latin typeface="Calibri" charset="0"/>
              </a:rPr>
              <a:t>RR</a:t>
            </a:r>
            <a:r>
              <a:rPr lang="en-GB" dirty="0">
                <a:latin typeface="Calibri" charset="0"/>
              </a:rPr>
              <a:t> 	– no problem</a:t>
            </a:r>
          </a:p>
          <a:p>
            <a:pPr>
              <a:buFont typeface="Arial" charset="0"/>
              <a:buNone/>
            </a:pPr>
            <a:r>
              <a:rPr lang="en-GB" dirty="0">
                <a:latin typeface="Calibri" charset="0"/>
              </a:rPr>
              <a:t>	      	</a:t>
            </a:r>
            <a:r>
              <a:rPr lang="en-GB" dirty="0">
                <a:solidFill>
                  <a:srgbClr val="00B0F0"/>
                </a:solidFill>
                <a:latin typeface="Calibri" charset="0"/>
              </a:rPr>
              <a:t>WW</a:t>
            </a:r>
            <a:r>
              <a:rPr lang="en-GB" dirty="0">
                <a:latin typeface="Calibri" charset="0"/>
              </a:rPr>
              <a:t> 	– lost update</a:t>
            </a:r>
          </a:p>
          <a:p>
            <a:pPr>
              <a:buFont typeface="Arial" charset="0"/>
              <a:buNone/>
            </a:pPr>
            <a:r>
              <a:rPr lang="en-GB" dirty="0">
                <a:latin typeface="Calibri" charset="0"/>
              </a:rPr>
              <a:t>	     	</a:t>
            </a:r>
            <a:r>
              <a:rPr lang="en-GB" dirty="0">
                <a:solidFill>
                  <a:srgbClr val="00B0F0"/>
                </a:solidFill>
                <a:latin typeface="Calibri" charset="0"/>
              </a:rPr>
              <a:t>WR</a:t>
            </a:r>
            <a:r>
              <a:rPr lang="en-GB" dirty="0">
                <a:latin typeface="Calibri" charset="0"/>
              </a:rPr>
              <a:t> 	– uncommitted dependency </a:t>
            </a:r>
            <a:br>
              <a:rPr lang="en-GB" dirty="0">
                <a:latin typeface="Calibri" charset="0"/>
              </a:rPr>
            </a:br>
            <a:r>
              <a:rPr lang="en-GB" dirty="0">
                <a:latin typeface="Calibri" charset="0"/>
              </a:rPr>
              <a:t>		    (dirty read)</a:t>
            </a:r>
          </a:p>
          <a:p>
            <a:pPr>
              <a:buFont typeface="Arial" charset="0"/>
              <a:buNone/>
            </a:pPr>
            <a:r>
              <a:rPr lang="en-GB" dirty="0">
                <a:latin typeface="Calibri" charset="0"/>
              </a:rPr>
              <a:t>	      	</a:t>
            </a:r>
            <a:r>
              <a:rPr lang="en-GB" dirty="0">
                <a:solidFill>
                  <a:srgbClr val="00B0F0"/>
                </a:solidFill>
                <a:latin typeface="Calibri" charset="0"/>
              </a:rPr>
              <a:t>RW</a:t>
            </a:r>
            <a:r>
              <a:rPr lang="en-GB" dirty="0">
                <a:latin typeface="Calibri" charset="0"/>
              </a:rPr>
              <a:t> 	– inconsistent analysis </a:t>
            </a:r>
          </a:p>
          <a:p>
            <a:pPr>
              <a:buFont typeface="Arial" charset="0"/>
              <a:buNone/>
            </a:pPr>
            <a:r>
              <a:rPr lang="en-GB" dirty="0">
                <a:latin typeface="Calibri" charset="0"/>
              </a:rPr>
              <a:t> </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120962724"/>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176" y="620688"/>
            <a:ext cx="7442448" cy="685800"/>
          </a:xfrm>
        </p:spPr>
        <p:txBody>
          <a:bodyPr/>
          <a:lstStyle/>
          <a:p>
            <a:r>
              <a:rPr lang="en-GB" dirty="0">
                <a:latin typeface="Calibri" charset="0"/>
              </a:rPr>
              <a:t>General Security Threats to Databases</a:t>
            </a:r>
            <a:endParaRPr lang="en-US" dirty="0"/>
          </a:p>
        </p:txBody>
      </p:sp>
      <p:sp>
        <p:nvSpPr>
          <p:cNvPr id="3" name="Content Placeholder 2"/>
          <p:cNvSpPr>
            <a:spLocks noGrp="1"/>
          </p:cNvSpPr>
          <p:nvPr>
            <p:ph idx="1"/>
          </p:nvPr>
        </p:nvSpPr>
        <p:spPr>
          <a:xfrm>
            <a:off x="1168152" y="1556792"/>
            <a:ext cx="7442448" cy="4680520"/>
          </a:xfrm>
        </p:spPr>
        <p:txBody>
          <a:bodyPr/>
          <a:lstStyle/>
          <a:p>
            <a:r>
              <a:rPr lang="en-GB" dirty="0">
                <a:latin typeface="Calibri" charset="0"/>
              </a:rPr>
              <a:t>Apply not only to data held within the database, but also encompass:</a:t>
            </a:r>
          </a:p>
          <a:p>
            <a:pPr lvl="1"/>
            <a:r>
              <a:rPr lang="en-GB" dirty="0">
                <a:latin typeface="Calibri" charset="0"/>
              </a:rPr>
              <a:t>User errors</a:t>
            </a:r>
          </a:p>
          <a:p>
            <a:pPr lvl="1"/>
            <a:r>
              <a:rPr lang="en-GB" dirty="0">
                <a:latin typeface="Calibri" charset="0"/>
              </a:rPr>
              <a:t>Software errors</a:t>
            </a:r>
          </a:p>
          <a:p>
            <a:pPr lvl="1"/>
            <a:r>
              <a:rPr lang="en-GB" dirty="0">
                <a:latin typeface="Calibri" charset="0"/>
              </a:rPr>
              <a:t>Hardware failure</a:t>
            </a:r>
          </a:p>
          <a:p>
            <a:pPr lvl="1"/>
            <a:r>
              <a:rPr lang="en-GB" dirty="0">
                <a:latin typeface="Calibri" charset="0"/>
              </a:rPr>
              <a:t>Malicious damage</a:t>
            </a:r>
          </a:p>
          <a:p>
            <a:pPr lvl="1"/>
            <a:r>
              <a:rPr lang="en-GB" dirty="0">
                <a:latin typeface="Calibri" charset="0"/>
              </a:rPr>
              <a:t>Breach of confidentiality</a:t>
            </a:r>
          </a:p>
          <a:p>
            <a:pPr lvl="1"/>
            <a:r>
              <a:rPr lang="en-GB" dirty="0">
                <a:latin typeface="Calibri" charset="0"/>
              </a:rPr>
              <a:t>Concurrency errors</a:t>
            </a:r>
          </a:p>
          <a:p>
            <a:pPr>
              <a:buFont typeface="Arial" charset="0"/>
              <a:buNone/>
            </a:pPr>
            <a:r>
              <a:rPr lang="en-GB" dirty="0">
                <a:latin typeface="Calibri" charset="0"/>
              </a:rPr>
              <a:t>The DBMS must provide ways to defend against these threats!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99880948"/>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Locking</a:t>
            </a:r>
          </a:p>
        </p:txBody>
      </p:sp>
      <p:sp>
        <p:nvSpPr>
          <p:cNvPr id="3" name="Content Placeholder 2"/>
          <p:cNvSpPr>
            <a:spLocks noGrp="1"/>
          </p:cNvSpPr>
          <p:nvPr>
            <p:ph idx="1"/>
          </p:nvPr>
        </p:nvSpPr>
        <p:spPr/>
        <p:txBody>
          <a:bodyPr>
            <a:normAutofit/>
          </a:bodyPr>
          <a:lstStyle/>
          <a:p>
            <a:pPr marL="97763" indent="0">
              <a:buNone/>
            </a:pPr>
            <a:endParaRPr lang="en-GB" dirty="0">
              <a:latin typeface="Calibri" charset="0"/>
            </a:endParaRPr>
          </a:p>
          <a:p>
            <a:r>
              <a:rPr lang="en-GB" dirty="0">
                <a:latin typeface="Calibri" charset="0"/>
              </a:rPr>
              <a:t>A procedure used to control concurrent access to data. When one transaction is accessing the database, a </a:t>
            </a:r>
            <a:r>
              <a:rPr lang="en-GB" dirty="0">
                <a:solidFill>
                  <a:srgbClr val="FF0000"/>
                </a:solidFill>
                <a:latin typeface="Calibri" charset="0"/>
              </a:rPr>
              <a:t>lock</a:t>
            </a:r>
            <a:r>
              <a:rPr lang="en-GB" dirty="0">
                <a:latin typeface="Calibri" charset="0"/>
              </a:rPr>
              <a:t> may deny access to other transactions to prevent incorrect results</a:t>
            </a:r>
          </a:p>
          <a:p>
            <a:r>
              <a:rPr lang="en-GB" dirty="0">
                <a:latin typeface="Calibri" charset="0"/>
              </a:rPr>
              <a:t>Locking helps to achieve </a:t>
            </a:r>
            <a:r>
              <a:rPr lang="en-GB" dirty="0" err="1">
                <a:solidFill>
                  <a:srgbClr val="FF0000"/>
                </a:solidFill>
                <a:latin typeface="Calibri" charset="0"/>
              </a:rPr>
              <a:t>serialisability</a:t>
            </a:r>
            <a:r>
              <a:rPr lang="en-GB" dirty="0">
                <a:latin typeface="Calibri" charset="0"/>
              </a:rPr>
              <a:t> of transactions if implemented correctly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793050147"/>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Locks</a:t>
            </a:r>
          </a:p>
        </p:txBody>
      </p:sp>
      <p:sp>
        <p:nvSpPr>
          <p:cNvPr id="3" name="Content Placeholder 2"/>
          <p:cNvSpPr>
            <a:spLocks noGrp="1"/>
          </p:cNvSpPr>
          <p:nvPr>
            <p:ph idx="1"/>
          </p:nvPr>
        </p:nvSpPr>
        <p:spPr/>
        <p:txBody>
          <a:bodyPr/>
          <a:lstStyle/>
          <a:p>
            <a:r>
              <a:rPr lang="en-GB" dirty="0">
                <a:latin typeface="Calibri" charset="0"/>
              </a:rPr>
              <a:t>Locking is based on the principle that:</a:t>
            </a:r>
          </a:p>
          <a:p>
            <a:pPr lvl="1"/>
            <a:r>
              <a:rPr lang="en-GB" dirty="0">
                <a:latin typeface="Calibri" charset="0"/>
              </a:rPr>
              <a:t>A transaction must obtain a</a:t>
            </a:r>
            <a:r>
              <a:rPr lang="en-GB" b="1" dirty="0">
                <a:solidFill>
                  <a:srgbClr val="C00000"/>
                </a:solidFill>
                <a:latin typeface="Calibri" charset="0"/>
              </a:rPr>
              <a:t> read (shared) </a:t>
            </a:r>
            <a:r>
              <a:rPr lang="en-GB" dirty="0">
                <a:latin typeface="Calibri" charset="0"/>
              </a:rPr>
              <a:t>or a </a:t>
            </a:r>
            <a:r>
              <a:rPr lang="en-GB" b="1" dirty="0">
                <a:solidFill>
                  <a:srgbClr val="C00000"/>
                </a:solidFill>
                <a:latin typeface="Calibri" charset="0"/>
              </a:rPr>
              <a:t>write (exclusive) </a:t>
            </a:r>
            <a:r>
              <a:rPr lang="en-GB" dirty="0">
                <a:latin typeface="Calibri" charset="0"/>
              </a:rPr>
              <a:t>lock on a data item before the corresponding database read or write operation is carried out.</a:t>
            </a:r>
          </a:p>
          <a:p>
            <a:r>
              <a:rPr lang="en-GB" b="1" dirty="0">
                <a:solidFill>
                  <a:srgbClr val="FF0000"/>
                </a:solidFill>
                <a:latin typeface="Calibri" charset="0"/>
              </a:rPr>
              <a:t>Read lock</a:t>
            </a:r>
            <a:r>
              <a:rPr lang="en-GB" dirty="0">
                <a:latin typeface="Calibri" charset="0"/>
              </a:rPr>
              <a:t>: If a transaction has a read lock on a data item, it can read the item but not update it</a:t>
            </a:r>
          </a:p>
          <a:p>
            <a:r>
              <a:rPr lang="en-GB" b="1" dirty="0">
                <a:solidFill>
                  <a:srgbClr val="FF0000"/>
                </a:solidFill>
                <a:latin typeface="Calibri" charset="0"/>
              </a:rPr>
              <a:t>Write lock</a:t>
            </a:r>
            <a:r>
              <a:rPr lang="en-GB" dirty="0">
                <a:latin typeface="Calibri" charset="0"/>
              </a:rPr>
              <a:t>: If a transaction has a write lock on a data item, it can NOT both read and update an item</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460729410"/>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Two-Phase Locking Protocol (2PL)</a:t>
            </a:r>
          </a:p>
        </p:txBody>
      </p:sp>
      <p:sp>
        <p:nvSpPr>
          <p:cNvPr id="3" name="Content Placeholder 2"/>
          <p:cNvSpPr>
            <a:spLocks noGrp="1"/>
          </p:cNvSpPr>
          <p:nvPr>
            <p:ph idx="1"/>
          </p:nvPr>
        </p:nvSpPr>
        <p:spPr/>
        <p:txBody>
          <a:bodyPr/>
          <a:lstStyle/>
          <a:p>
            <a:r>
              <a:rPr lang="en-GB" dirty="0">
                <a:solidFill>
                  <a:srgbClr val="FF0000"/>
                </a:solidFill>
                <a:latin typeface="Calibri" charset="0"/>
              </a:rPr>
              <a:t>2PL</a:t>
            </a:r>
            <a:r>
              <a:rPr lang="en-GB" dirty="0">
                <a:latin typeface="Calibri" charset="0"/>
              </a:rPr>
              <a:t>: A transaction follows the 2PL locking protocol if all locking operations precede the first unlock operation in the transaction</a:t>
            </a:r>
          </a:p>
          <a:p>
            <a:endParaRPr lang="en-GB" dirty="0">
              <a:latin typeface="Calibri" charset="0"/>
            </a:endParaRPr>
          </a:p>
          <a:p>
            <a:r>
              <a:rPr lang="en-GB" dirty="0">
                <a:latin typeface="Calibri" charset="0"/>
              </a:rPr>
              <a:t>2PL goes through </a:t>
            </a:r>
            <a:r>
              <a:rPr lang="en-GB" dirty="0">
                <a:solidFill>
                  <a:srgbClr val="FF0000"/>
                </a:solidFill>
                <a:latin typeface="Calibri" charset="0"/>
              </a:rPr>
              <a:t>two phases</a:t>
            </a:r>
            <a:r>
              <a:rPr lang="en-GB" dirty="0">
                <a:latin typeface="Calibri" charset="0"/>
              </a:rPr>
              <a:t>:</a:t>
            </a:r>
          </a:p>
          <a:p>
            <a:pPr lvl="1"/>
            <a:r>
              <a:rPr lang="en-GB" sz="2000" dirty="0">
                <a:latin typeface="Calibri" charset="0"/>
              </a:rPr>
              <a:t>A </a:t>
            </a:r>
            <a:r>
              <a:rPr lang="en-GB" sz="2000" dirty="0">
                <a:solidFill>
                  <a:srgbClr val="FF0000"/>
                </a:solidFill>
                <a:latin typeface="Calibri" charset="0"/>
              </a:rPr>
              <a:t>growing phase </a:t>
            </a:r>
            <a:r>
              <a:rPr lang="en-GB" sz="2000" dirty="0">
                <a:latin typeface="Calibri" charset="0"/>
              </a:rPr>
              <a:t>– accumulating all required locks</a:t>
            </a:r>
          </a:p>
          <a:p>
            <a:pPr lvl="1"/>
            <a:r>
              <a:rPr lang="en-GB" sz="2000" dirty="0">
                <a:latin typeface="Calibri" charset="0"/>
              </a:rPr>
              <a:t>A </a:t>
            </a:r>
            <a:r>
              <a:rPr lang="en-GB" sz="2000" dirty="0">
                <a:solidFill>
                  <a:srgbClr val="FF0000"/>
                </a:solidFill>
                <a:latin typeface="Calibri" charset="0"/>
              </a:rPr>
              <a:t>shrinking phase </a:t>
            </a:r>
            <a:r>
              <a:rPr lang="en-GB" sz="2000" dirty="0">
                <a:latin typeface="Calibri" charset="0"/>
              </a:rPr>
              <a:t>– releasing locks</a:t>
            </a:r>
          </a:p>
          <a:p>
            <a:endParaRPr lang="en-GB" sz="2400" dirty="0">
              <a:latin typeface="Calibri" charset="0"/>
            </a:endParaRPr>
          </a:p>
          <a:p>
            <a:r>
              <a:rPr lang="en-GB" sz="2400" dirty="0">
                <a:latin typeface="Calibri" charset="0"/>
              </a:rPr>
              <a:t>Overcoming the lost update, uncommitted dependency, inconsistent analysis problems using 2PL</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309399050"/>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‘Solved’</a:t>
            </a:r>
          </a:p>
        </p:txBody>
      </p:sp>
      <p:graphicFrame>
        <p:nvGraphicFramePr>
          <p:cNvPr id="3" name="Content Placeholder 3"/>
          <p:cNvGraphicFramePr>
            <a:graphicFrameLocks/>
          </p:cNvGraphicFramePr>
          <p:nvPr/>
        </p:nvGraphicFramePr>
        <p:xfrm>
          <a:off x="1071563" y="1071563"/>
          <a:ext cx="6678613" cy="4579974"/>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9011">
                <a:tc>
                  <a:txBody>
                    <a:bodyPr/>
                    <a:lstStyle/>
                    <a:p>
                      <a:pPr algn="ctr"/>
                      <a:r>
                        <a:rPr lang="en-GB" sz="2000" dirty="0"/>
                        <a:t>Time</a:t>
                      </a:r>
                    </a:p>
                  </a:txBody>
                  <a:tcPr marL="91441" marR="91441" marT="45706" marB="45706" anchor="ctr"/>
                </a:tc>
                <a:tc>
                  <a:txBody>
                    <a:bodyPr/>
                    <a:lstStyle/>
                    <a:p>
                      <a:pPr algn="ctr"/>
                      <a:r>
                        <a:rPr lang="en-GB" sz="2000" dirty="0"/>
                        <a:t>t1</a:t>
                      </a:r>
                    </a:p>
                  </a:txBody>
                  <a:tcPr marL="91441" marR="91441" marT="45706" marB="45706" anchor="ctr"/>
                </a:tc>
                <a:tc>
                  <a:txBody>
                    <a:bodyPr/>
                    <a:lstStyle/>
                    <a:p>
                      <a:pPr algn="ctr"/>
                      <a:r>
                        <a:rPr lang="en-GB" sz="2000" dirty="0"/>
                        <a:t>t2</a:t>
                      </a:r>
                    </a:p>
                  </a:txBody>
                  <a:tcPr marL="91441" marR="91441" marT="45706" marB="45706" anchor="ctr"/>
                </a:tc>
                <a:tc>
                  <a:txBody>
                    <a:bodyPr/>
                    <a:lstStyle/>
                    <a:p>
                      <a:pPr algn="ctr"/>
                      <a:r>
                        <a:rPr lang="en-GB" sz="2000" dirty="0" err="1"/>
                        <a:t>bal_x</a:t>
                      </a:r>
                      <a:endParaRPr lang="en-GB" sz="2000" dirty="0"/>
                    </a:p>
                  </a:txBody>
                  <a:tcPr marL="91441" marR="91441" marT="45706" marB="45706" anchor="ctr"/>
                </a:tc>
                <a:extLst>
                  <a:ext uri="{0D108BD9-81ED-4DB2-BD59-A6C34878D82A}">
                    <a16:rowId xmlns:a16="http://schemas.microsoft.com/office/drawing/2014/main" val="10000"/>
                  </a:ext>
                </a:extLst>
              </a:tr>
              <a:tr h="396207">
                <a:tc>
                  <a:txBody>
                    <a:bodyPr/>
                    <a:lstStyle/>
                    <a:p>
                      <a:pPr algn="ctr"/>
                      <a:r>
                        <a:rPr lang="en-GB" sz="2000" dirty="0"/>
                        <a:t>1</a:t>
                      </a:r>
                    </a:p>
                  </a:txBody>
                  <a:tcPr marL="91441" marR="91441" marT="45706" marB="45706"/>
                </a:tc>
                <a:tc>
                  <a:txBody>
                    <a:bodyPr/>
                    <a:lstStyle/>
                    <a:p>
                      <a:pPr algn="r"/>
                      <a:endParaRPr lang="en-GB" sz="1600" dirty="0"/>
                    </a:p>
                  </a:txBody>
                  <a:tcPr marL="91441" marR="91441" marT="45706" marB="45706"/>
                </a:tc>
                <a:tc>
                  <a:txBody>
                    <a:bodyPr/>
                    <a:lstStyle/>
                    <a:p>
                      <a:pPr algn="l"/>
                      <a:r>
                        <a:rPr lang="en-GB" sz="1600" dirty="0" err="1"/>
                        <a:t>Begin_transaction</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1"/>
                  </a:ext>
                </a:extLst>
              </a:tr>
              <a:tr h="402661">
                <a:tc>
                  <a:txBody>
                    <a:bodyPr/>
                    <a:lstStyle/>
                    <a:p>
                      <a:pPr algn="ctr"/>
                      <a:r>
                        <a:rPr lang="en-GB" sz="2000" dirty="0"/>
                        <a:t>2</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06" marB="45706"/>
                </a:tc>
                <a:tc>
                  <a:txBody>
                    <a:bodyPr/>
                    <a:lstStyle/>
                    <a:p>
                      <a:pPr algn="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2"/>
                  </a:ext>
                </a:extLst>
              </a:tr>
              <a:tr h="428606">
                <a:tc>
                  <a:txBody>
                    <a:bodyPr/>
                    <a:lstStyle/>
                    <a:p>
                      <a:pPr algn="ctr"/>
                      <a:r>
                        <a:rPr lang="en-GB" sz="2000" dirty="0"/>
                        <a:t>3</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3"/>
                  </a:ext>
                </a:extLst>
              </a:tr>
              <a:tr h="396207">
                <a:tc>
                  <a:txBody>
                    <a:bodyPr/>
                    <a:lstStyle/>
                    <a:p>
                      <a:pPr algn="ctr"/>
                      <a:r>
                        <a:rPr lang="en-GB" sz="2000" dirty="0"/>
                        <a:t>4</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p>
                  </a:txBody>
                  <a:tcPr marL="91441" marR="91441" marT="45706" marB="45706"/>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4"/>
                  </a:ext>
                </a:extLst>
              </a:tr>
              <a:tr h="396207">
                <a:tc>
                  <a:txBody>
                    <a:bodyPr/>
                    <a:lstStyle/>
                    <a:p>
                      <a:pPr algn="ctr"/>
                      <a:r>
                        <a:rPr lang="en-GB" sz="2000" dirty="0"/>
                        <a:t>5</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txBody>
                  <a:tcPr marL="91441" marR="91441" marT="45706" marB="45706"/>
                </a:tc>
                <a:tc>
                  <a:txBody>
                    <a:bodyPr/>
                    <a:lstStyle/>
                    <a:p>
                      <a:pPr algn="r"/>
                      <a:r>
                        <a:rPr lang="en-GB" sz="1600" dirty="0"/>
                        <a:t>Write (</a:t>
                      </a:r>
                      <a:r>
                        <a:rPr lang="en-GB" sz="1600" dirty="0" err="1"/>
                        <a:t>bal_x</a:t>
                      </a:r>
                      <a:r>
                        <a:rPr lang="en-GB" sz="1600" dirty="0"/>
                        <a:t>)</a:t>
                      </a:r>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5"/>
                  </a:ext>
                </a:extLst>
              </a:tr>
              <a:tr h="396207">
                <a:tc>
                  <a:txBody>
                    <a:bodyPr/>
                    <a:lstStyle/>
                    <a:p>
                      <a:pPr algn="ctr"/>
                      <a:r>
                        <a:rPr lang="en-GB" sz="2000" dirty="0"/>
                        <a:t>6</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txBody>
                  <a:tcPr marL="91441" marR="91441" marT="45706" marB="45706"/>
                </a:tc>
                <a:tc>
                  <a:txBody>
                    <a:bodyPr/>
                    <a:lstStyle/>
                    <a:p>
                      <a:pPr algn="l"/>
                      <a:r>
                        <a:rPr lang="en-GB" sz="1600" b="1" dirty="0"/>
                        <a:t>Commit/unlock(</a:t>
                      </a:r>
                      <a:r>
                        <a:rPr lang="en-GB" sz="1600" b="1" dirty="0" err="1"/>
                        <a:t>bal_x</a:t>
                      </a:r>
                      <a:r>
                        <a:rPr lang="en-GB" sz="1600" b="1" dirty="0"/>
                        <a:t>)</a:t>
                      </a:r>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6"/>
                  </a:ext>
                </a:extLst>
              </a:tr>
              <a:tr h="396207">
                <a:tc>
                  <a:txBody>
                    <a:bodyPr/>
                    <a:lstStyle/>
                    <a:p>
                      <a:pPr algn="ctr"/>
                      <a:r>
                        <a:rPr lang="en-GB" sz="2000" dirty="0"/>
                        <a:t>7</a:t>
                      </a:r>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7"/>
                  </a:ext>
                </a:extLst>
              </a:tr>
              <a:tr h="396207">
                <a:tc>
                  <a:txBody>
                    <a:bodyPr/>
                    <a:lstStyle/>
                    <a:p>
                      <a:pPr algn="ctr"/>
                      <a:r>
                        <a:rPr lang="en-GB" sz="2000" dirty="0"/>
                        <a:t>8</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8"/>
                  </a:ext>
                </a:extLst>
              </a:tr>
              <a:tr h="396207">
                <a:tc>
                  <a:txBody>
                    <a:bodyPr/>
                    <a:lstStyle/>
                    <a:p>
                      <a:pPr algn="ctr"/>
                      <a:r>
                        <a:rPr lang="en-GB" sz="2000" dirty="0"/>
                        <a:t>9</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190</a:t>
                      </a:r>
                    </a:p>
                  </a:txBody>
                  <a:tcPr marL="91441" marR="91441" marT="45706" marB="45706"/>
                </a:tc>
                <a:extLst>
                  <a:ext uri="{0D108BD9-81ED-4DB2-BD59-A6C34878D82A}">
                    <a16:rowId xmlns:a16="http://schemas.microsoft.com/office/drawing/2014/main" val="10009"/>
                  </a:ext>
                </a:extLst>
              </a:tr>
              <a:tr h="396207">
                <a:tc>
                  <a:txBody>
                    <a:bodyPr/>
                    <a:lstStyle/>
                    <a:p>
                      <a:pPr algn="ctr"/>
                      <a:r>
                        <a:rPr lang="en-GB" sz="2000" dirty="0"/>
                        <a:t>10</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Commit/unlock(</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190</a:t>
                      </a:r>
                    </a:p>
                  </a:txBody>
                  <a:tcPr marL="91441" marR="91441" marT="45706" marB="45706"/>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0382024"/>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658472" cy="685800"/>
          </a:xfrm>
        </p:spPr>
        <p:txBody>
          <a:bodyPr/>
          <a:lstStyle/>
          <a:p>
            <a:r>
              <a:rPr lang="en-US" dirty="0"/>
              <a:t>Uncommitted Dependency ‘Solved’</a:t>
            </a:r>
          </a:p>
        </p:txBody>
      </p:sp>
      <p:graphicFrame>
        <p:nvGraphicFramePr>
          <p:cNvPr id="3" name="Content Placeholder 3"/>
          <p:cNvGraphicFramePr>
            <a:graphicFrameLocks/>
          </p:cNvGraphicFramePr>
          <p:nvPr>
            <p:extLst>
              <p:ext uri="{D42A27DB-BD31-4B8C-83A1-F6EECF244321}">
                <p14:modId xmlns:p14="http://schemas.microsoft.com/office/powerpoint/2010/main" val="1106465184"/>
              </p:ext>
            </p:extLst>
          </p:nvPr>
        </p:nvGraphicFramePr>
        <p:xfrm>
          <a:off x="1250950" y="1214438"/>
          <a:ext cx="6678613" cy="4579974"/>
        </p:xfrm>
        <a:graphic>
          <a:graphicData uri="http://schemas.openxmlformats.org/drawingml/2006/table">
            <a:tbl>
              <a:tblPr firstRow="1" bandRow="1">
                <a:tableStyleId>{5C22544A-7EE6-4342-B048-85BDC9FD1C3A}</a:tableStyleId>
              </a:tblPr>
              <a:tblGrid>
                <a:gridCol w="1035372">
                  <a:extLst>
                    <a:ext uri="{9D8B030D-6E8A-4147-A177-3AD203B41FA5}">
                      <a16:colId xmlns:a16="http://schemas.microsoft.com/office/drawing/2014/main" val="20000"/>
                    </a:ext>
                  </a:extLst>
                </a:gridCol>
                <a:gridCol w="2214225">
                  <a:extLst>
                    <a:ext uri="{9D8B030D-6E8A-4147-A177-3AD203B41FA5}">
                      <a16:colId xmlns:a16="http://schemas.microsoft.com/office/drawing/2014/main" val="20001"/>
                    </a:ext>
                  </a:extLst>
                </a:gridCol>
                <a:gridCol w="2143135">
                  <a:extLst>
                    <a:ext uri="{9D8B030D-6E8A-4147-A177-3AD203B41FA5}">
                      <a16:colId xmlns:a16="http://schemas.microsoft.com/office/drawing/2014/main" val="20002"/>
                    </a:ext>
                  </a:extLst>
                </a:gridCol>
                <a:gridCol w="1285881">
                  <a:extLst>
                    <a:ext uri="{9D8B030D-6E8A-4147-A177-3AD203B41FA5}">
                      <a16:colId xmlns:a16="http://schemas.microsoft.com/office/drawing/2014/main" val="20003"/>
                    </a:ext>
                  </a:extLst>
                </a:gridCol>
              </a:tblGrid>
              <a:tr h="579011">
                <a:tc>
                  <a:txBody>
                    <a:bodyPr/>
                    <a:lstStyle/>
                    <a:p>
                      <a:pPr algn="ctr"/>
                      <a:r>
                        <a:rPr lang="en-GB" sz="2000" dirty="0"/>
                        <a:t>Time</a:t>
                      </a:r>
                    </a:p>
                  </a:txBody>
                  <a:tcPr marL="91441" marR="91441" marT="45706" marB="45706" anchor="ctr"/>
                </a:tc>
                <a:tc>
                  <a:txBody>
                    <a:bodyPr/>
                    <a:lstStyle/>
                    <a:p>
                      <a:pPr algn="ctr"/>
                      <a:r>
                        <a:rPr lang="en-GB" sz="2000" dirty="0"/>
                        <a:t>t3</a:t>
                      </a:r>
                    </a:p>
                  </a:txBody>
                  <a:tcPr marL="91441" marR="91441" marT="45706" marB="45706" anchor="ctr"/>
                </a:tc>
                <a:tc>
                  <a:txBody>
                    <a:bodyPr/>
                    <a:lstStyle/>
                    <a:p>
                      <a:pPr algn="ctr"/>
                      <a:r>
                        <a:rPr lang="en-GB" sz="2000" dirty="0"/>
                        <a:t>t4</a:t>
                      </a:r>
                    </a:p>
                  </a:txBody>
                  <a:tcPr marL="91441" marR="91441" marT="45706" marB="45706" anchor="ctr"/>
                </a:tc>
                <a:tc>
                  <a:txBody>
                    <a:bodyPr/>
                    <a:lstStyle/>
                    <a:p>
                      <a:pPr algn="ctr"/>
                      <a:r>
                        <a:rPr lang="en-GB" sz="2000" dirty="0" err="1"/>
                        <a:t>bal_x</a:t>
                      </a:r>
                      <a:endParaRPr lang="en-GB" sz="2000" dirty="0"/>
                    </a:p>
                  </a:txBody>
                  <a:tcPr marL="91441" marR="91441" marT="45706" marB="45706" anchor="ctr"/>
                </a:tc>
                <a:extLst>
                  <a:ext uri="{0D108BD9-81ED-4DB2-BD59-A6C34878D82A}">
                    <a16:rowId xmlns:a16="http://schemas.microsoft.com/office/drawing/2014/main" val="10000"/>
                  </a:ext>
                </a:extLst>
              </a:tr>
              <a:tr h="396207">
                <a:tc>
                  <a:txBody>
                    <a:bodyPr/>
                    <a:lstStyle/>
                    <a:p>
                      <a:pPr algn="ctr"/>
                      <a:r>
                        <a:rPr lang="en-GB" sz="2000" dirty="0"/>
                        <a:t>1</a:t>
                      </a:r>
                    </a:p>
                  </a:txBody>
                  <a:tcPr marL="91441" marR="91441" marT="45706" marB="45706"/>
                </a:tc>
                <a:tc>
                  <a:txBody>
                    <a:bodyPr/>
                    <a:lstStyle/>
                    <a:p>
                      <a:pPr algn="r"/>
                      <a:endParaRPr lang="en-GB" sz="1600" dirty="0"/>
                    </a:p>
                  </a:txBody>
                  <a:tcPr marL="91441" marR="91441" marT="45706" marB="45706"/>
                </a:tc>
                <a:tc>
                  <a:txBody>
                    <a:bodyPr/>
                    <a:lstStyle/>
                    <a:p>
                      <a:pPr algn="l"/>
                      <a:r>
                        <a:rPr lang="en-GB" sz="1600" dirty="0" err="1"/>
                        <a:t>Begin_transaction</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1"/>
                  </a:ext>
                </a:extLst>
              </a:tr>
              <a:tr h="402661">
                <a:tc>
                  <a:txBody>
                    <a:bodyPr/>
                    <a:lstStyle/>
                    <a:p>
                      <a:pPr algn="ctr"/>
                      <a:r>
                        <a:rPr lang="en-GB" sz="2000" dirty="0"/>
                        <a:t>2</a:t>
                      </a:r>
                    </a:p>
                  </a:txBody>
                  <a:tcPr marL="91441" marR="91441" marT="45706" marB="45706"/>
                </a:tc>
                <a:tc>
                  <a:txBody>
                    <a:bodyPr/>
                    <a:lstStyle/>
                    <a:p>
                      <a:endParaRPr lang="en-GB" sz="1600" dirty="0"/>
                    </a:p>
                  </a:txBody>
                  <a:tcPr marL="91441" marR="91441" marT="45706" marB="45706"/>
                </a:tc>
                <a:tc>
                  <a:txBody>
                    <a:bodyPr/>
                    <a:lstStyle/>
                    <a:p>
                      <a:pPr algn="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2"/>
                  </a:ext>
                </a:extLst>
              </a:tr>
              <a:tr h="428606">
                <a:tc>
                  <a:txBody>
                    <a:bodyPr/>
                    <a:lstStyle/>
                    <a:p>
                      <a:pPr algn="ctr"/>
                      <a:r>
                        <a:rPr lang="en-GB" sz="2000" dirty="0"/>
                        <a:t>3</a:t>
                      </a:r>
                    </a:p>
                  </a:txBody>
                  <a:tcPr marL="91441" marR="91441" marT="45706" marB="45706"/>
                </a:tc>
                <a:tc>
                  <a:txBody>
                    <a:bodyPr/>
                    <a:lstStyle/>
                    <a:p>
                      <a:endParaRPr lang="en-GB" sz="1600" dirty="0"/>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3"/>
                  </a:ext>
                </a:extLst>
              </a:tr>
              <a:tr h="396207">
                <a:tc>
                  <a:txBody>
                    <a:bodyPr/>
                    <a:lstStyle/>
                    <a:p>
                      <a:pPr algn="ctr"/>
                      <a:r>
                        <a:rPr lang="en-GB" sz="2000" dirty="0"/>
                        <a:t>4</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06" marB="45706"/>
                </a:tc>
                <a:tc>
                  <a:txBody>
                    <a:bodyPr/>
                    <a:lstStyle/>
                    <a:p>
                      <a:pPr algn="r"/>
                      <a:r>
                        <a:rPr lang="en-GB" sz="1600" dirty="0" err="1"/>
                        <a:t>bal_x</a:t>
                      </a:r>
                      <a:r>
                        <a:rPr lang="en-GB" sz="1600" dirty="0"/>
                        <a:t> =  </a:t>
                      </a:r>
                      <a:r>
                        <a:rPr lang="en-GB" sz="1600" dirty="0" err="1"/>
                        <a:t>bal_x</a:t>
                      </a:r>
                      <a:r>
                        <a:rPr lang="en-GB" sz="1600" dirty="0"/>
                        <a:t> +</a:t>
                      </a:r>
                      <a:r>
                        <a:rPr lang="en-GB" sz="1600" baseline="0" dirty="0"/>
                        <a:t> 100</a:t>
                      </a: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4"/>
                  </a:ext>
                </a:extLst>
              </a:tr>
              <a:tr h="396207">
                <a:tc>
                  <a:txBody>
                    <a:bodyPr/>
                    <a:lstStyle/>
                    <a:p>
                      <a:pPr algn="ctr"/>
                      <a:r>
                        <a:rPr lang="en-GB" sz="2000" dirty="0"/>
                        <a:t>5</a:t>
                      </a:r>
                    </a:p>
                  </a:txBody>
                  <a:tcPr marL="91441" marR="91441" marT="45706" marB="45706"/>
                </a:tc>
                <a:tc>
                  <a:txBody>
                    <a:bodyPr/>
                    <a:lstStyle/>
                    <a:p>
                      <a:pPr algn="r"/>
                      <a:r>
                        <a:rPr lang="en-GB" sz="1600" b="1" dirty="0" err="1"/>
                        <a:t>Write_lock</a:t>
                      </a:r>
                      <a:r>
                        <a:rPr lang="en-GB" sz="1600" b="1" dirty="0"/>
                        <a:t>(</a:t>
                      </a:r>
                      <a:r>
                        <a:rPr lang="en-GB" sz="1600" b="1" dirty="0" err="1"/>
                        <a:t>bal_x</a:t>
                      </a:r>
                      <a:r>
                        <a:rPr lang="en-GB" sz="1600" b="1" dirty="0"/>
                        <a:t>)</a:t>
                      </a:r>
                    </a:p>
                  </a:txBody>
                  <a:tcPr marL="91441" marR="91441" marT="45706" marB="45706"/>
                </a:tc>
                <a:tc>
                  <a:txBody>
                    <a:bodyPr/>
                    <a:lstStyle/>
                    <a:p>
                      <a:pPr algn="r"/>
                      <a:r>
                        <a:rPr lang="en-GB" sz="1600" dirty="0"/>
                        <a:t>Write (</a:t>
                      </a:r>
                      <a:r>
                        <a:rPr lang="en-GB" sz="1600" dirty="0" err="1"/>
                        <a:t>bal_x</a:t>
                      </a:r>
                      <a:r>
                        <a:rPr lang="en-GB" sz="1600" dirty="0"/>
                        <a:t>)</a:t>
                      </a:r>
                    </a:p>
                  </a:txBody>
                  <a:tcPr marL="91441" marR="91441" marT="45706" marB="45706"/>
                </a:tc>
                <a:tc>
                  <a:txBody>
                    <a:bodyPr/>
                    <a:lstStyle/>
                    <a:p>
                      <a:pPr algn="r"/>
                      <a:r>
                        <a:rPr lang="en-GB" sz="1600" dirty="0"/>
                        <a:t>200</a:t>
                      </a:r>
                    </a:p>
                  </a:txBody>
                  <a:tcPr marL="91441" marR="91441" marT="45706" marB="45706"/>
                </a:tc>
                <a:extLst>
                  <a:ext uri="{0D108BD9-81ED-4DB2-BD59-A6C34878D82A}">
                    <a16:rowId xmlns:a16="http://schemas.microsoft.com/office/drawing/2014/main" val="10005"/>
                  </a:ext>
                </a:extLst>
              </a:tr>
              <a:tr h="396207">
                <a:tc>
                  <a:txBody>
                    <a:bodyPr/>
                    <a:lstStyle/>
                    <a:p>
                      <a:pPr algn="ctr"/>
                      <a:r>
                        <a:rPr lang="en-GB" sz="2000" dirty="0"/>
                        <a:t>6</a:t>
                      </a:r>
                    </a:p>
                  </a:txBody>
                  <a:tcPr marL="91441" marR="91441" marT="45706" marB="45706"/>
                </a:tc>
                <a:tc>
                  <a:txBody>
                    <a:bodyPr/>
                    <a:lstStyle/>
                    <a:p>
                      <a:pPr algn="r"/>
                      <a:r>
                        <a:rPr lang="en-GB" sz="1600" b="1" dirty="0"/>
                        <a:t>WAIT</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Rollback/unlock(</a:t>
                      </a:r>
                      <a:r>
                        <a:rPr lang="en-GB" sz="1600" b="1" dirty="0" err="1"/>
                        <a:t>bal_x</a:t>
                      </a:r>
                      <a:r>
                        <a:rPr lang="en-GB" sz="1600" b="1" dirty="0"/>
                        <a:t>)</a:t>
                      </a:r>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6"/>
                  </a:ext>
                </a:extLst>
              </a:tr>
              <a:tr h="396207">
                <a:tc>
                  <a:txBody>
                    <a:bodyPr/>
                    <a:lstStyle/>
                    <a:p>
                      <a:pPr algn="ctr"/>
                      <a:r>
                        <a:rPr lang="en-GB" sz="2000" dirty="0"/>
                        <a:t>7</a:t>
                      </a:r>
                    </a:p>
                  </a:txBody>
                  <a:tcPr marL="91441" marR="91441" marT="45706" marB="45706"/>
                </a:tc>
                <a:tc>
                  <a:txBody>
                    <a:bodyPr/>
                    <a:lstStyle/>
                    <a:p>
                      <a:pPr algn="r"/>
                      <a:r>
                        <a:rPr lang="en-GB" sz="1600" dirty="0"/>
                        <a:t>Read (</a:t>
                      </a:r>
                      <a:r>
                        <a:rPr lang="en-GB" sz="1600" dirty="0" err="1"/>
                        <a:t>bal_x</a:t>
                      </a:r>
                      <a:r>
                        <a:rPr lang="en-GB" sz="1600" dirty="0"/>
                        <a:t>)</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600" b="1"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7"/>
                  </a:ext>
                </a:extLst>
              </a:tr>
              <a:tr h="396207">
                <a:tc>
                  <a:txBody>
                    <a:bodyPr/>
                    <a:lstStyle/>
                    <a:p>
                      <a:pPr algn="ctr"/>
                      <a:r>
                        <a:rPr lang="en-GB" sz="2000" dirty="0"/>
                        <a:t>8</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err="1"/>
                        <a:t>bal_x</a:t>
                      </a:r>
                      <a:r>
                        <a:rPr lang="en-GB" sz="1600" dirty="0"/>
                        <a:t> =  </a:t>
                      </a:r>
                      <a:r>
                        <a:rPr lang="en-GB" sz="1600" dirty="0" err="1"/>
                        <a:t>bal_x</a:t>
                      </a:r>
                      <a:r>
                        <a:rPr lang="en-GB" sz="1600" dirty="0"/>
                        <a:t> - 10</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100</a:t>
                      </a:r>
                    </a:p>
                  </a:txBody>
                  <a:tcPr marL="91441" marR="91441" marT="45706" marB="45706"/>
                </a:tc>
                <a:extLst>
                  <a:ext uri="{0D108BD9-81ED-4DB2-BD59-A6C34878D82A}">
                    <a16:rowId xmlns:a16="http://schemas.microsoft.com/office/drawing/2014/main" val="10008"/>
                  </a:ext>
                </a:extLst>
              </a:tr>
              <a:tr h="396207">
                <a:tc>
                  <a:txBody>
                    <a:bodyPr/>
                    <a:lstStyle/>
                    <a:p>
                      <a:pPr algn="ctr"/>
                      <a:r>
                        <a:rPr lang="en-GB" sz="2000" dirty="0"/>
                        <a:t>9</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dirty="0"/>
                        <a:t>Write (</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90</a:t>
                      </a:r>
                    </a:p>
                  </a:txBody>
                  <a:tcPr marL="91441" marR="91441" marT="45706" marB="45706"/>
                </a:tc>
                <a:extLst>
                  <a:ext uri="{0D108BD9-81ED-4DB2-BD59-A6C34878D82A}">
                    <a16:rowId xmlns:a16="http://schemas.microsoft.com/office/drawing/2014/main" val="10009"/>
                  </a:ext>
                </a:extLst>
              </a:tr>
              <a:tr h="396207">
                <a:tc>
                  <a:txBody>
                    <a:bodyPr/>
                    <a:lstStyle/>
                    <a:p>
                      <a:pPr algn="ctr"/>
                      <a:r>
                        <a:rPr lang="en-GB" sz="2000" dirty="0"/>
                        <a:t>10</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Commit/unlock(</a:t>
                      </a:r>
                      <a:r>
                        <a:rPr lang="en-GB" sz="1600" dirty="0" err="1"/>
                        <a:t>bal_x</a:t>
                      </a:r>
                      <a:r>
                        <a:rPr lang="en-GB" sz="1600" dirty="0"/>
                        <a:t>)</a:t>
                      </a:r>
                    </a:p>
                  </a:txBody>
                  <a:tcPr marL="91441" marR="91441" marT="45706" marB="45706"/>
                </a:tc>
                <a:tc>
                  <a:txBody>
                    <a:bodyPr/>
                    <a:lstStyle/>
                    <a:p>
                      <a:pPr algn="r"/>
                      <a:endParaRPr lang="en-GB" sz="1600" dirty="0"/>
                    </a:p>
                  </a:txBody>
                  <a:tcPr marL="91441" marR="91441" marT="45706" marB="45706"/>
                </a:tc>
                <a:tc>
                  <a:txBody>
                    <a:bodyPr/>
                    <a:lstStyle/>
                    <a:p>
                      <a:pPr algn="r"/>
                      <a:r>
                        <a:rPr lang="en-GB" sz="1600" dirty="0"/>
                        <a:t>90</a:t>
                      </a:r>
                    </a:p>
                  </a:txBody>
                  <a:tcPr marL="91441" marR="91441" marT="45706" marB="45706"/>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94813172"/>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99392"/>
            <a:ext cx="7010400" cy="514400"/>
          </a:xfrm>
        </p:spPr>
        <p:txBody>
          <a:bodyPr/>
          <a:lstStyle/>
          <a:p>
            <a:r>
              <a:rPr lang="en-US" dirty="0"/>
              <a:t>Inconsistent Analysis ‘Solved’</a:t>
            </a:r>
          </a:p>
        </p:txBody>
      </p:sp>
      <p:graphicFrame>
        <p:nvGraphicFramePr>
          <p:cNvPr id="3" name="Content Placeholder 3"/>
          <p:cNvGraphicFramePr>
            <a:graphicFrameLocks/>
          </p:cNvGraphicFramePr>
          <p:nvPr/>
        </p:nvGraphicFramePr>
        <p:xfrm>
          <a:off x="428625" y="500063"/>
          <a:ext cx="8286751" cy="5978523"/>
        </p:xfrm>
        <a:graphic>
          <a:graphicData uri="http://schemas.openxmlformats.org/drawingml/2006/table">
            <a:tbl>
              <a:tblPr firstRow="1" bandRow="1">
                <a:tableStyleId>{5C22544A-7EE6-4342-B048-85BDC9FD1C3A}</a:tableStyleId>
              </a:tblPr>
              <a:tblGrid>
                <a:gridCol w="785813">
                  <a:extLst>
                    <a:ext uri="{9D8B030D-6E8A-4147-A177-3AD203B41FA5}">
                      <a16:colId xmlns:a16="http://schemas.microsoft.com/office/drawing/2014/main" val="20000"/>
                    </a:ext>
                  </a:extLst>
                </a:gridCol>
                <a:gridCol w="2055614">
                  <a:extLst>
                    <a:ext uri="{9D8B030D-6E8A-4147-A177-3AD203B41FA5}">
                      <a16:colId xmlns:a16="http://schemas.microsoft.com/office/drawing/2014/main" val="20001"/>
                    </a:ext>
                  </a:extLst>
                </a:gridCol>
                <a:gridCol w="2048471">
                  <a:extLst>
                    <a:ext uri="{9D8B030D-6E8A-4147-A177-3AD203B41FA5}">
                      <a16:colId xmlns:a16="http://schemas.microsoft.com/office/drawing/2014/main" val="20002"/>
                    </a:ext>
                  </a:extLst>
                </a:gridCol>
                <a:gridCol w="792956">
                  <a:extLst>
                    <a:ext uri="{9D8B030D-6E8A-4147-A177-3AD203B41FA5}">
                      <a16:colId xmlns:a16="http://schemas.microsoft.com/office/drawing/2014/main" val="20003"/>
                    </a:ext>
                  </a:extLst>
                </a:gridCol>
                <a:gridCol w="859036">
                  <a:extLst>
                    <a:ext uri="{9D8B030D-6E8A-4147-A177-3AD203B41FA5}">
                      <a16:colId xmlns:a16="http://schemas.microsoft.com/office/drawing/2014/main" val="20004"/>
                    </a:ext>
                  </a:extLst>
                </a:gridCol>
                <a:gridCol w="816173">
                  <a:extLst>
                    <a:ext uri="{9D8B030D-6E8A-4147-A177-3AD203B41FA5}">
                      <a16:colId xmlns:a16="http://schemas.microsoft.com/office/drawing/2014/main" val="20005"/>
                    </a:ext>
                  </a:extLst>
                </a:gridCol>
                <a:gridCol w="928688">
                  <a:extLst>
                    <a:ext uri="{9D8B030D-6E8A-4147-A177-3AD203B41FA5}">
                      <a16:colId xmlns:a16="http://schemas.microsoft.com/office/drawing/2014/main" val="20006"/>
                    </a:ext>
                  </a:extLst>
                </a:gridCol>
              </a:tblGrid>
              <a:tr h="335246">
                <a:tc>
                  <a:txBody>
                    <a:bodyPr/>
                    <a:lstStyle/>
                    <a:p>
                      <a:pPr algn="ctr"/>
                      <a:r>
                        <a:rPr lang="en-GB" sz="1600" dirty="0"/>
                        <a:t>Time</a:t>
                      </a:r>
                    </a:p>
                  </a:txBody>
                  <a:tcPr marT="45704" marB="45704" anchor="ctr"/>
                </a:tc>
                <a:tc>
                  <a:txBody>
                    <a:bodyPr/>
                    <a:lstStyle/>
                    <a:p>
                      <a:pPr algn="ctr"/>
                      <a:r>
                        <a:rPr lang="en-GB" sz="1600" dirty="0"/>
                        <a:t>t5</a:t>
                      </a:r>
                    </a:p>
                  </a:txBody>
                  <a:tcPr marT="45704" marB="45704" anchor="ctr"/>
                </a:tc>
                <a:tc>
                  <a:txBody>
                    <a:bodyPr/>
                    <a:lstStyle/>
                    <a:p>
                      <a:pPr algn="ctr"/>
                      <a:r>
                        <a:rPr lang="en-GB" sz="1600" dirty="0"/>
                        <a:t>t6</a:t>
                      </a:r>
                    </a:p>
                  </a:txBody>
                  <a:tcPr marT="45704" marB="45704" anchor="ctr"/>
                </a:tc>
                <a:tc>
                  <a:txBody>
                    <a:bodyPr/>
                    <a:lstStyle/>
                    <a:p>
                      <a:pPr algn="ctr"/>
                      <a:r>
                        <a:rPr lang="en-GB" sz="1600" dirty="0" err="1"/>
                        <a:t>bal_x</a:t>
                      </a:r>
                      <a:endParaRPr lang="en-GB" sz="1600" dirty="0"/>
                    </a:p>
                  </a:txBody>
                  <a:tcPr marT="45704" marB="4570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bal_y</a:t>
                      </a:r>
                      <a:endParaRPr lang="en-GB" sz="1600" dirty="0"/>
                    </a:p>
                  </a:txBody>
                  <a:tcPr marT="45704" marB="4570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err="1"/>
                        <a:t>bal_z</a:t>
                      </a:r>
                      <a:endParaRPr lang="en-GB" sz="1600" dirty="0"/>
                    </a:p>
                  </a:txBody>
                  <a:tcPr marT="45704" marB="45704" anchor="ctr"/>
                </a:tc>
                <a:tc>
                  <a:txBody>
                    <a:bodyPr/>
                    <a:lstStyle/>
                    <a:p>
                      <a:pPr algn="ctr"/>
                      <a:r>
                        <a:rPr lang="en-GB" sz="1600" dirty="0"/>
                        <a:t>sum</a:t>
                      </a:r>
                    </a:p>
                  </a:txBody>
                  <a:tcPr marT="45704" marB="45704" anchor="ctr"/>
                </a:tc>
                <a:extLst>
                  <a:ext uri="{0D108BD9-81ED-4DB2-BD59-A6C34878D82A}">
                    <a16:rowId xmlns:a16="http://schemas.microsoft.com/office/drawing/2014/main" val="10000"/>
                  </a:ext>
                </a:extLst>
              </a:tr>
              <a:tr h="281883">
                <a:tc>
                  <a:txBody>
                    <a:bodyPr/>
                    <a:lstStyle/>
                    <a:p>
                      <a:pPr algn="ctr" defTabSz="504000"/>
                      <a:r>
                        <a:rPr lang="en-GB" sz="1200" dirty="0"/>
                        <a:t>1</a:t>
                      </a:r>
                    </a:p>
                  </a:txBody>
                  <a:tcPr marT="45704" marB="45704"/>
                </a:tc>
                <a:tc>
                  <a:txBody>
                    <a:bodyPr/>
                    <a:lstStyle/>
                    <a:p>
                      <a:pPr algn="r" defTabSz="504000"/>
                      <a:endParaRPr lang="en-GB" sz="1200" dirty="0"/>
                    </a:p>
                  </a:txBody>
                  <a:tcPr marT="45704" marB="45704"/>
                </a:tc>
                <a:tc>
                  <a:txBody>
                    <a:bodyPr/>
                    <a:lstStyle/>
                    <a:p>
                      <a:pPr algn="l" defTabSz="504000"/>
                      <a:r>
                        <a:rPr lang="en-GB" sz="1200" dirty="0" err="1"/>
                        <a:t>Begin_transaction</a:t>
                      </a:r>
                      <a:endParaRPr lang="en-GB" sz="1200" dirty="0"/>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endParaRPr lang="en-GB" sz="1200" b="0" dirty="0">
                        <a:solidFill>
                          <a:schemeClr val="tx1"/>
                        </a:solidFill>
                      </a:endParaRPr>
                    </a:p>
                  </a:txBody>
                  <a:tcPr marT="45704" marB="45704"/>
                </a:tc>
                <a:extLst>
                  <a:ext uri="{0D108BD9-81ED-4DB2-BD59-A6C34878D82A}">
                    <a16:rowId xmlns:a16="http://schemas.microsoft.com/office/drawing/2014/main" val="10001"/>
                  </a:ext>
                </a:extLst>
              </a:tr>
              <a:tr h="281883">
                <a:tc>
                  <a:txBody>
                    <a:bodyPr/>
                    <a:lstStyle/>
                    <a:p>
                      <a:pPr algn="ctr" defTabSz="504000"/>
                      <a:r>
                        <a:rPr lang="en-GB" sz="1200" dirty="0"/>
                        <a:t>2</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r>
                        <a:rPr lang="en-GB" sz="1200" b="0" dirty="0" err="1">
                          <a:solidFill>
                            <a:schemeClr val="tx1"/>
                          </a:solidFill>
                        </a:rPr>
                        <a:t>Begin_transaction</a:t>
                      </a:r>
                      <a:endParaRPr lang="en-GB" sz="1200" b="0" dirty="0">
                        <a:solidFill>
                          <a:schemeClr val="tx1"/>
                        </a:solidFill>
                      </a:endParaRPr>
                    </a:p>
                  </a:txBody>
                  <a:tcPr marT="45704" marB="45704"/>
                </a:tc>
                <a:tc>
                  <a:txBody>
                    <a:bodyPr/>
                    <a:lstStyle/>
                    <a:p>
                      <a:pPr algn="r" defTabSz="504000"/>
                      <a:r>
                        <a:rPr lang="en-GB" sz="1200" dirty="0"/>
                        <a:t>Sum = 0</a:t>
                      </a: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a:solidFill>
                            <a:schemeClr val="tx1"/>
                          </a:solidFill>
                        </a:rPr>
                        <a:t>25</a:t>
                      </a:r>
                      <a:endParaRPr lang="en-GB" sz="1200" b="0" dirty="0">
                        <a:solidFill>
                          <a:schemeClr val="tx1"/>
                        </a:solidFill>
                      </a:endParaRP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2"/>
                  </a:ext>
                </a:extLst>
              </a:tr>
              <a:tr h="281883">
                <a:tc>
                  <a:txBody>
                    <a:bodyPr/>
                    <a:lstStyle/>
                    <a:p>
                      <a:pPr algn="ctr" defTabSz="504000"/>
                      <a:r>
                        <a:rPr lang="en-GB" sz="1200" dirty="0"/>
                        <a:t>3</a:t>
                      </a:r>
                    </a:p>
                  </a:txBody>
                  <a:tcPr marT="45704" marB="45704"/>
                </a:tc>
                <a:tc>
                  <a:txBody>
                    <a:bodyPr/>
                    <a:lstStyle/>
                    <a:p>
                      <a:pPr algn="r" defTabSz="504000"/>
                      <a:r>
                        <a:rPr lang="en-GB" sz="1200" b="1" dirty="0" err="1">
                          <a:solidFill>
                            <a:schemeClr val="tx1"/>
                          </a:solidFill>
                        </a:rPr>
                        <a:t>Write_lock</a:t>
                      </a:r>
                      <a:r>
                        <a:rPr lang="en-GB" sz="1200" b="1" dirty="0">
                          <a:solidFill>
                            <a:schemeClr val="tx1"/>
                          </a:solidFill>
                        </a:rPr>
                        <a:t>(</a:t>
                      </a:r>
                      <a:r>
                        <a:rPr lang="en-GB" sz="1200" b="1" dirty="0" err="1">
                          <a:solidFill>
                            <a:schemeClr val="tx1"/>
                          </a:solidFill>
                        </a:rPr>
                        <a:t>bal_x</a:t>
                      </a:r>
                      <a:r>
                        <a:rPr lang="en-GB" sz="1200" b="1" dirty="0">
                          <a:solidFill>
                            <a:schemeClr val="tx1"/>
                          </a:solidFill>
                        </a:rPr>
                        <a:t>)</a:t>
                      </a:r>
                    </a:p>
                  </a:txBody>
                  <a:tcPr marT="45704" marB="45704"/>
                </a:tc>
                <a:tc>
                  <a:txBody>
                    <a:bodyPr/>
                    <a:lstStyle/>
                    <a:p>
                      <a:pPr algn="r" defTabSz="504000"/>
                      <a:endParaRPr lang="en-GB" sz="1200" b="1" dirty="0">
                        <a:solidFill>
                          <a:srgbClr val="C00000"/>
                        </a:solidFill>
                      </a:endParaRP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3"/>
                  </a:ext>
                </a:extLst>
              </a:tr>
              <a:tr h="281883">
                <a:tc>
                  <a:txBody>
                    <a:bodyPr/>
                    <a:lstStyle/>
                    <a:p>
                      <a:pPr algn="ctr" defTabSz="504000"/>
                      <a:r>
                        <a:rPr lang="en-GB" sz="1200" dirty="0"/>
                        <a:t>4</a:t>
                      </a:r>
                    </a:p>
                  </a:txBody>
                  <a:tcPr marT="45704" marB="45704"/>
                </a:tc>
                <a:tc>
                  <a:txBody>
                    <a:bodyPr/>
                    <a:lstStyle/>
                    <a:p>
                      <a:pPr algn="r" defTabSz="504000"/>
                      <a:r>
                        <a:rPr lang="en-GB" sz="1200" b="0" dirty="0">
                          <a:solidFill>
                            <a:schemeClr val="tx1"/>
                          </a:solidFill>
                        </a:rPr>
                        <a:t>Read (</a:t>
                      </a:r>
                      <a:r>
                        <a:rPr lang="en-GB" sz="1200" b="0" dirty="0" err="1">
                          <a:solidFill>
                            <a:schemeClr val="tx1"/>
                          </a:solidFill>
                        </a:rPr>
                        <a:t>bal_x</a:t>
                      </a:r>
                      <a:r>
                        <a:rPr lang="en-GB" sz="1200" b="0" dirty="0">
                          <a:solidFill>
                            <a:schemeClr val="tx1"/>
                          </a:solidFill>
                        </a:rPr>
                        <a:t>)</a:t>
                      </a:r>
                    </a:p>
                  </a:txBody>
                  <a:tcPr marT="45704" marB="45704"/>
                </a:tc>
                <a:tc>
                  <a:txBody>
                    <a:bodyPr/>
                    <a:lstStyle/>
                    <a:p>
                      <a:pPr algn="r" defTabSz="504000"/>
                      <a:r>
                        <a:rPr lang="en-GB" sz="1200" b="1" dirty="0" err="1"/>
                        <a:t>Read_lock</a:t>
                      </a:r>
                      <a:r>
                        <a:rPr lang="en-GB" sz="1200" b="1" dirty="0"/>
                        <a:t>(</a:t>
                      </a:r>
                      <a:r>
                        <a:rPr lang="en-GB" sz="1200" b="1" dirty="0" err="1"/>
                        <a:t>bal_x</a:t>
                      </a:r>
                      <a:r>
                        <a:rPr lang="en-GB" sz="1200" b="1" dirty="0"/>
                        <a:t>)</a:t>
                      </a: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a:solidFill>
                            <a:schemeClr val="tx1"/>
                          </a:solidFill>
                        </a:rPr>
                        <a:t>50</a:t>
                      </a:r>
                      <a:endParaRPr lang="en-GB" sz="1200" b="0" dirty="0">
                        <a:solidFill>
                          <a:schemeClr val="tx1"/>
                        </a:solidFill>
                      </a:endParaRP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4"/>
                  </a:ext>
                </a:extLst>
              </a:tr>
              <a:tr h="281883">
                <a:tc>
                  <a:txBody>
                    <a:bodyPr/>
                    <a:lstStyle/>
                    <a:p>
                      <a:pPr algn="ctr" defTabSz="504000"/>
                      <a:r>
                        <a:rPr lang="en-GB" sz="1200" dirty="0"/>
                        <a:t>5</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err="1">
                          <a:solidFill>
                            <a:schemeClr val="tx1"/>
                          </a:solidFill>
                        </a:rPr>
                        <a:t>bal_x</a:t>
                      </a:r>
                      <a:r>
                        <a:rPr lang="en-GB" sz="1200" b="0" dirty="0">
                          <a:solidFill>
                            <a:schemeClr val="tx1"/>
                          </a:solidFill>
                        </a:rPr>
                        <a:t> =  </a:t>
                      </a:r>
                      <a:r>
                        <a:rPr lang="en-GB" sz="1200" b="0" dirty="0" err="1">
                          <a:solidFill>
                            <a:schemeClr val="tx1"/>
                          </a:solidFill>
                        </a:rPr>
                        <a:t>bal_x</a:t>
                      </a:r>
                      <a:r>
                        <a:rPr lang="en-GB" sz="1200" b="0" dirty="0">
                          <a:solidFill>
                            <a:schemeClr val="tx1"/>
                          </a:solidFill>
                        </a:rPr>
                        <a:t> - 10</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100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5"/>
                  </a:ext>
                </a:extLst>
              </a:tr>
              <a:tr h="281883">
                <a:tc>
                  <a:txBody>
                    <a:bodyPr/>
                    <a:lstStyle/>
                    <a:p>
                      <a:pPr algn="ctr" defTabSz="504000"/>
                      <a:r>
                        <a:rPr lang="en-GB" sz="1200" dirty="0"/>
                        <a:t>6</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Write (</a:t>
                      </a:r>
                      <a:r>
                        <a:rPr lang="en-GB" sz="1200" b="0" dirty="0" err="1">
                          <a:solidFill>
                            <a:schemeClr val="tx1"/>
                          </a:solidFill>
                        </a:rPr>
                        <a:t>bal_x</a:t>
                      </a:r>
                      <a:r>
                        <a:rPr lang="en-GB" sz="1200" b="0" dirty="0">
                          <a:solidFill>
                            <a:schemeClr val="tx1"/>
                          </a:solidFill>
                        </a:rPr>
                        <a:t>)</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6"/>
                  </a:ext>
                </a:extLst>
              </a:tr>
              <a:tr h="281883">
                <a:tc>
                  <a:txBody>
                    <a:bodyPr/>
                    <a:lstStyle/>
                    <a:p>
                      <a:pPr algn="ctr" defTabSz="504000"/>
                      <a:r>
                        <a:rPr lang="en-GB" sz="1200" dirty="0"/>
                        <a:t>7</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1" baseline="0" dirty="0" err="1">
                          <a:solidFill>
                            <a:schemeClr val="tx1"/>
                          </a:solidFill>
                        </a:rPr>
                        <a:t>Write_lock</a:t>
                      </a:r>
                      <a:r>
                        <a:rPr lang="en-GB" sz="1200" b="1" baseline="0" dirty="0">
                          <a:solidFill>
                            <a:schemeClr val="tx1"/>
                          </a:solidFill>
                        </a:rPr>
                        <a:t> (</a:t>
                      </a:r>
                      <a:r>
                        <a:rPr lang="en-GB" sz="1200" b="1" baseline="0" dirty="0" err="1">
                          <a:solidFill>
                            <a:schemeClr val="tx1"/>
                          </a:solidFill>
                        </a:rPr>
                        <a:t>bal_z</a:t>
                      </a:r>
                      <a:r>
                        <a:rPr lang="en-GB" sz="1200" b="1" baseline="0" dirty="0">
                          <a:solidFill>
                            <a:schemeClr val="tx1"/>
                          </a:solidFill>
                        </a:rPr>
                        <a:t>)</a:t>
                      </a:r>
                      <a:endParaRPr lang="en-GB" sz="1200" b="1" dirty="0">
                        <a:solidFill>
                          <a:schemeClr val="tx1"/>
                        </a:solidFill>
                      </a:endParaRP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7"/>
                  </a:ext>
                </a:extLst>
              </a:tr>
              <a:tr h="281883">
                <a:tc>
                  <a:txBody>
                    <a:bodyPr/>
                    <a:lstStyle/>
                    <a:p>
                      <a:pPr algn="ctr" defTabSz="504000"/>
                      <a:r>
                        <a:rPr lang="en-GB" sz="1200" dirty="0"/>
                        <a:t>8</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Read</a:t>
                      </a:r>
                      <a:r>
                        <a:rPr lang="en-GB" sz="1200" b="0" baseline="0" dirty="0">
                          <a:solidFill>
                            <a:schemeClr val="tx1"/>
                          </a:solidFill>
                        </a:rPr>
                        <a:t> (</a:t>
                      </a:r>
                      <a:r>
                        <a:rPr lang="en-GB" sz="1200" b="0" baseline="0" dirty="0" err="1">
                          <a:solidFill>
                            <a:schemeClr val="tx1"/>
                          </a:solidFill>
                        </a:rPr>
                        <a:t>bal_z</a:t>
                      </a:r>
                      <a:r>
                        <a:rPr lang="en-GB" sz="1200" b="0" baseline="0" dirty="0">
                          <a:solidFill>
                            <a:schemeClr val="tx1"/>
                          </a:solidFill>
                        </a:rPr>
                        <a:t>)</a:t>
                      </a:r>
                      <a:endParaRPr lang="en-GB" sz="1200" b="0" dirty="0">
                        <a:solidFill>
                          <a:schemeClr val="tx1"/>
                        </a:solidFill>
                      </a:endParaRP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8"/>
                  </a:ext>
                </a:extLst>
              </a:tr>
              <a:tr h="281883">
                <a:tc>
                  <a:txBody>
                    <a:bodyPr/>
                    <a:lstStyle/>
                    <a:p>
                      <a:pPr algn="ctr" defTabSz="504000"/>
                      <a:r>
                        <a:rPr lang="en-GB" sz="1200" dirty="0"/>
                        <a:t>9</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err="1">
                          <a:solidFill>
                            <a:schemeClr val="tx1"/>
                          </a:solidFill>
                        </a:rPr>
                        <a:t>bal_z</a:t>
                      </a:r>
                      <a:r>
                        <a:rPr lang="en-GB" sz="1200" b="0" dirty="0">
                          <a:solidFill>
                            <a:schemeClr val="tx1"/>
                          </a:solidFill>
                        </a:rPr>
                        <a:t> =  </a:t>
                      </a:r>
                      <a:r>
                        <a:rPr lang="en-GB" sz="1200" b="0" dirty="0" err="1">
                          <a:solidFill>
                            <a:schemeClr val="tx1"/>
                          </a:solidFill>
                        </a:rPr>
                        <a:t>bal_z</a:t>
                      </a:r>
                      <a:r>
                        <a:rPr lang="en-GB" sz="1200" b="0" baseline="0" dirty="0">
                          <a:solidFill>
                            <a:schemeClr val="tx1"/>
                          </a:solidFill>
                        </a:rPr>
                        <a:t> +</a:t>
                      </a:r>
                      <a:r>
                        <a:rPr lang="en-GB" sz="1200" b="0" dirty="0">
                          <a:solidFill>
                            <a:schemeClr val="tx1"/>
                          </a:solidFill>
                        </a:rPr>
                        <a:t> 10</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25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09"/>
                  </a:ext>
                </a:extLst>
              </a:tr>
              <a:tr h="281883">
                <a:tc>
                  <a:txBody>
                    <a:bodyPr/>
                    <a:lstStyle/>
                    <a:p>
                      <a:pPr algn="ctr" defTabSz="504000"/>
                      <a:r>
                        <a:rPr lang="en-GB" sz="1200" dirty="0"/>
                        <a:t>10</a:t>
                      </a:r>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Write (</a:t>
                      </a:r>
                      <a:r>
                        <a:rPr lang="en-GB" sz="1200" b="0" dirty="0" err="1">
                          <a:solidFill>
                            <a:schemeClr val="tx1"/>
                          </a:solidFill>
                        </a:rPr>
                        <a:t>bal_z</a:t>
                      </a:r>
                      <a:r>
                        <a:rPr lang="en-GB" sz="1200" b="0" dirty="0">
                          <a:solidFill>
                            <a:schemeClr val="tx1"/>
                          </a:solidFill>
                        </a:rPr>
                        <a:t>)</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10"/>
                  </a:ext>
                </a:extLst>
              </a:tr>
              <a:tr h="281883">
                <a:tc>
                  <a:txBody>
                    <a:bodyPr/>
                    <a:lstStyle/>
                    <a:p>
                      <a:pPr algn="ctr" defTabSz="504000"/>
                      <a:r>
                        <a:rPr lang="en-GB" sz="1200" dirty="0"/>
                        <a:t>11</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r>
                        <a:rPr lang="en-GB" sz="1200" b="1" dirty="0">
                          <a:solidFill>
                            <a:schemeClr val="tx1"/>
                          </a:solidFill>
                        </a:rPr>
                        <a:t>Commit/unlock(</a:t>
                      </a:r>
                      <a:r>
                        <a:rPr lang="en-GB" sz="1200" b="1" dirty="0" err="1">
                          <a:solidFill>
                            <a:schemeClr val="tx1"/>
                          </a:solidFill>
                        </a:rPr>
                        <a:t>bal_x,z</a:t>
                      </a:r>
                      <a:r>
                        <a:rPr lang="en-GB" sz="1200" b="1" dirty="0">
                          <a:solidFill>
                            <a:schemeClr val="tx1"/>
                          </a:solidFill>
                        </a:rPr>
                        <a:t>)</a:t>
                      </a:r>
                    </a:p>
                  </a:txBody>
                  <a:tcPr marT="45704" marB="45704"/>
                </a:tc>
                <a:tc>
                  <a:txBody>
                    <a:bodyPr/>
                    <a:lstStyle/>
                    <a:p>
                      <a:pPr algn="r" defTabSz="504000"/>
                      <a:r>
                        <a:rPr lang="en-GB" sz="1200" b="1" dirty="0">
                          <a:solidFill>
                            <a:schemeClr val="tx1"/>
                          </a:solidFill>
                        </a:rPr>
                        <a:t>WAIT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11"/>
                  </a:ext>
                </a:extLst>
              </a:tr>
              <a:tr h="281883">
                <a:tc>
                  <a:txBody>
                    <a:bodyPr/>
                    <a:lstStyle/>
                    <a:p>
                      <a:pPr algn="ctr" defTabSz="504000"/>
                      <a:r>
                        <a:rPr lang="en-GB" sz="1200" b="0" dirty="0"/>
                        <a:t>12</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Read (</a:t>
                      </a:r>
                      <a:r>
                        <a:rPr lang="en-GB" sz="1200" b="0" dirty="0" err="1">
                          <a:solidFill>
                            <a:schemeClr val="tx1"/>
                          </a:solidFill>
                        </a:rPr>
                        <a:t>bal_x</a:t>
                      </a:r>
                      <a:r>
                        <a:rPr lang="en-GB" sz="1200" b="0"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0</a:t>
                      </a:r>
                    </a:p>
                  </a:txBody>
                  <a:tcPr marT="45704" marB="45704"/>
                </a:tc>
                <a:extLst>
                  <a:ext uri="{0D108BD9-81ED-4DB2-BD59-A6C34878D82A}">
                    <a16:rowId xmlns:a16="http://schemas.microsoft.com/office/drawing/2014/main" val="10012"/>
                  </a:ext>
                </a:extLst>
              </a:tr>
              <a:tr h="281883">
                <a:tc>
                  <a:txBody>
                    <a:bodyPr/>
                    <a:lstStyle/>
                    <a:p>
                      <a:pPr algn="ctr" defTabSz="504000"/>
                      <a:r>
                        <a:rPr lang="en-GB" sz="1200" b="0" dirty="0"/>
                        <a:t>13</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sum = sum + </a:t>
                      </a:r>
                      <a:r>
                        <a:rPr lang="en-GB" sz="1200" b="0" dirty="0" err="1">
                          <a:solidFill>
                            <a:schemeClr val="tx1"/>
                          </a:solidFill>
                        </a:rPr>
                        <a:t>bal_x</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90</a:t>
                      </a:r>
                    </a:p>
                  </a:txBody>
                  <a:tcPr marT="45704" marB="45704"/>
                </a:tc>
                <a:extLst>
                  <a:ext uri="{0D108BD9-81ED-4DB2-BD59-A6C34878D82A}">
                    <a16:rowId xmlns:a16="http://schemas.microsoft.com/office/drawing/2014/main" val="10013"/>
                  </a:ext>
                </a:extLst>
              </a:tr>
              <a:tr h="281883">
                <a:tc>
                  <a:txBody>
                    <a:bodyPr/>
                    <a:lstStyle/>
                    <a:p>
                      <a:pPr algn="ctr" defTabSz="504000"/>
                      <a:r>
                        <a:rPr lang="en-GB" sz="1200" b="0" dirty="0"/>
                        <a:t>14</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a:r>
                        <a:rPr lang="en-GB" sz="1200" b="1" dirty="0" err="1"/>
                        <a:t>Read_lock</a:t>
                      </a:r>
                      <a:r>
                        <a:rPr lang="en-GB" sz="1200" b="1" dirty="0"/>
                        <a:t>(</a:t>
                      </a:r>
                      <a:r>
                        <a:rPr lang="en-GB" sz="1200" b="1" dirty="0" err="1"/>
                        <a:t>bal_y</a:t>
                      </a:r>
                      <a:r>
                        <a:rPr lang="en-GB" sz="1200" b="1" dirty="0"/>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90</a:t>
                      </a:r>
                    </a:p>
                  </a:txBody>
                  <a:tcPr marT="45704" marB="45704"/>
                </a:tc>
                <a:extLst>
                  <a:ext uri="{0D108BD9-81ED-4DB2-BD59-A6C34878D82A}">
                    <a16:rowId xmlns:a16="http://schemas.microsoft.com/office/drawing/2014/main" val="10014"/>
                  </a:ext>
                </a:extLst>
              </a:tr>
              <a:tr h="287498">
                <a:tc>
                  <a:txBody>
                    <a:bodyPr/>
                    <a:lstStyle/>
                    <a:p>
                      <a:pPr algn="ctr" defTabSz="504000"/>
                      <a:r>
                        <a:rPr lang="en-GB" sz="1200" b="0" dirty="0"/>
                        <a:t>15</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Read</a:t>
                      </a:r>
                      <a:r>
                        <a:rPr lang="en-GB" sz="1200" b="0" baseline="0" dirty="0">
                          <a:solidFill>
                            <a:schemeClr val="tx1"/>
                          </a:solidFill>
                        </a:rPr>
                        <a:t>(</a:t>
                      </a:r>
                      <a:r>
                        <a:rPr lang="en-GB" sz="1200" b="0" baseline="0" dirty="0" err="1">
                          <a:solidFill>
                            <a:schemeClr val="tx1"/>
                          </a:solidFill>
                        </a:rPr>
                        <a:t>bal_y</a:t>
                      </a:r>
                      <a:r>
                        <a:rPr lang="en-GB" sz="1200" b="0" baseline="0" dirty="0">
                          <a:solidFill>
                            <a:schemeClr val="tx1"/>
                          </a:solidFill>
                        </a:rPr>
                        <a:t>)</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90</a:t>
                      </a:r>
                    </a:p>
                  </a:txBody>
                  <a:tcPr marT="45704" marB="45704"/>
                </a:tc>
                <a:extLst>
                  <a:ext uri="{0D108BD9-81ED-4DB2-BD59-A6C34878D82A}">
                    <a16:rowId xmlns:a16="http://schemas.microsoft.com/office/drawing/2014/main" val="10015"/>
                  </a:ext>
                </a:extLst>
              </a:tr>
              <a:tr h="281883">
                <a:tc>
                  <a:txBody>
                    <a:bodyPr/>
                    <a:lstStyle/>
                    <a:p>
                      <a:pPr algn="ctr" defTabSz="504000"/>
                      <a:r>
                        <a:rPr lang="en-GB" sz="1200" b="0" dirty="0"/>
                        <a:t>16</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marL="0" marR="0" indent="0" algn="r" defTabSz="5040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sum = sum + </a:t>
                      </a:r>
                      <a:r>
                        <a:rPr lang="en-GB" sz="1200" b="0" dirty="0" err="1">
                          <a:solidFill>
                            <a:schemeClr val="tx1"/>
                          </a:solidFill>
                        </a:rPr>
                        <a:t>bal_y</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140</a:t>
                      </a:r>
                    </a:p>
                  </a:txBody>
                  <a:tcPr marT="45704" marB="45704"/>
                </a:tc>
                <a:extLst>
                  <a:ext uri="{0D108BD9-81ED-4DB2-BD59-A6C34878D82A}">
                    <a16:rowId xmlns:a16="http://schemas.microsoft.com/office/drawing/2014/main" val="10016"/>
                  </a:ext>
                </a:extLst>
              </a:tr>
              <a:tr h="281883">
                <a:tc>
                  <a:txBody>
                    <a:bodyPr/>
                    <a:lstStyle/>
                    <a:p>
                      <a:pPr algn="ctr" defTabSz="504000"/>
                      <a:r>
                        <a:rPr lang="en-GB" sz="1200" b="0" dirty="0"/>
                        <a:t>17</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1" dirty="0" err="1">
                          <a:solidFill>
                            <a:schemeClr val="tx1"/>
                          </a:solidFill>
                        </a:rPr>
                        <a:t>Read_lock</a:t>
                      </a:r>
                      <a:r>
                        <a:rPr lang="en-GB" sz="1200" b="1" dirty="0">
                          <a:solidFill>
                            <a:schemeClr val="tx1"/>
                          </a:solidFill>
                        </a:rPr>
                        <a:t>(</a:t>
                      </a:r>
                      <a:r>
                        <a:rPr lang="en-GB" sz="1200" b="1" dirty="0" err="1">
                          <a:solidFill>
                            <a:schemeClr val="tx1"/>
                          </a:solidFill>
                        </a:rPr>
                        <a:t>bal_z</a:t>
                      </a:r>
                      <a:r>
                        <a:rPr lang="en-GB" sz="1200" b="1"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140</a:t>
                      </a:r>
                    </a:p>
                  </a:txBody>
                  <a:tcPr marT="45704" marB="45704"/>
                </a:tc>
                <a:extLst>
                  <a:ext uri="{0D108BD9-81ED-4DB2-BD59-A6C34878D82A}">
                    <a16:rowId xmlns:a16="http://schemas.microsoft.com/office/drawing/2014/main" val="10017"/>
                  </a:ext>
                </a:extLst>
              </a:tr>
              <a:tr h="281883">
                <a:tc>
                  <a:txBody>
                    <a:bodyPr/>
                    <a:lstStyle/>
                    <a:p>
                      <a:pPr algn="ctr" defTabSz="504000"/>
                      <a:r>
                        <a:rPr lang="en-GB" sz="1200" b="0" dirty="0"/>
                        <a:t>18</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r" defTabSz="504000"/>
                      <a:r>
                        <a:rPr lang="en-GB" sz="1200" b="0" dirty="0">
                          <a:solidFill>
                            <a:schemeClr val="tx1"/>
                          </a:solidFill>
                        </a:rPr>
                        <a:t>Read(</a:t>
                      </a:r>
                      <a:r>
                        <a:rPr lang="en-GB" sz="1200" b="0" dirty="0" err="1">
                          <a:solidFill>
                            <a:schemeClr val="tx1"/>
                          </a:solidFill>
                        </a:rPr>
                        <a:t>bal_z</a:t>
                      </a:r>
                      <a:r>
                        <a:rPr lang="en-GB" sz="1200" b="0"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140</a:t>
                      </a:r>
                    </a:p>
                  </a:txBody>
                  <a:tcPr marT="45704" marB="45704"/>
                </a:tc>
                <a:extLst>
                  <a:ext uri="{0D108BD9-81ED-4DB2-BD59-A6C34878D82A}">
                    <a16:rowId xmlns:a16="http://schemas.microsoft.com/office/drawing/2014/main" val="10018"/>
                  </a:ext>
                </a:extLst>
              </a:tr>
              <a:tr h="281883">
                <a:tc>
                  <a:txBody>
                    <a:bodyPr/>
                    <a:lstStyle/>
                    <a:p>
                      <a:pPr algn="ctr" defTabSz="504000"/>
                      <a:r>
                        <a:rPr lang="en-GB" sz="1200" b="0" dirty="0"/>
                        <a:t>19</a:t>
                      </a:r>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rPr>
                        <a:t>Sum = sum + </a:t>
                      </a:r>
                      <a:r>
                        <a:rPr lang="en-GB" sz="1200" b="0" dirty="0" err="1">
                          <a:solidFill>
                            <a:schemeClr val="tx1"/>
                          </a:solidFill>
                        </a:rPr>
                        <a:t>bal_z</a:t>
                      </a:r>
                      <a:endParaRPr lang="en-GB" sz="1200" b="0" dirty="0">
                        <a:solidFill>
                          <a:schemeClr val="tx1"/>
                        </a:solidFill>
                      </a:endParaRP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175</a:t>
                      </a:r>
                    </a:p>
                  </a:txBody>
                  <a:tcPr marT="45704" marB="45704"/>
                </a:tc>
                <a:extLst>
                  <a:ext uri="{0D108BD9-81ED-4DB2-BD59-A6C34878D82A}">
                    <a16:rowId xmlns:a16="http://schemas.microsoft.com/office/drawing/2014/main" val="10019"/>
                  </a:ext>
                </a:extLst>
              </a:tr>
              <a:tr h="281883">
                <a:tc>
                  <a:txBody>
                    <a:bodyPr/>
                    <a:lstStyle/>
                    <a:p>
                      <a:pPr algn="ctr" defTabSz="504000"/>
                      <a:endParaRPr lang="en-GB" sz="1200" b="0" dirty="0"/>
                    </a:p>
                  </a:txBody>
                  <a:tcPr marT="45704" marB="45704"/>
                </a:tc>
                <a:tc>
                  <a:txBody>
                    <a:bodyPr/>
                    <a:lstStyle/>
                    <a:p>
                      <a:pPr marL="0" marR="0" indent="0" algn="l" defTabSz="504000" rtl="0" eaLnBrk="1" fontAlgn="auto" latinLnBrk="0" hangingPunct="1">
                        <a:lnSpc>
                          <a:spcPct val="100000"/>
                        </a:lnSpc>
                        <a:spcBef>
                          <a:spcPts val="0"/>
                        </a:spcBef>
                        <a:spcAft>
                          <a:spcPts val="0"/>
                        </a:spcAft>
                        <a:buClrTx/>
                        <a:buSzTx/>
                        <a:buFontTx/>
                        <a:buNone/>
                        <a:tabLst/>
                        <a:defRPr/>
                      </a:pPr>
                      <a:endParaRPr lang="en-GB" sz="1200" b="0" dirty="0"/>
                    </a:p>
                  </a:txBody>
                  <a:tcPr marT="45704" marB="45704"/>
                </a:tc>
                <a:tc>
                  <a:txBody>
                    <a:bodyPr/>
                    <a:lstStyle/>
                    <a:p>
                      <a:pPr algn="l" defTabSz="504000"/>
                      <a:r>
                        <a:rPr lang="en-GB" sz="1200" b="1" dirty="0">
                          <a:solidFill>
                            <a:schemeClr val="tx1"/>
                          </a:solidFill>
                        </a:rPr>
                        <a:t>Commit/unlock(</a:t>
                      </a:r>
                      <a:r>
                        <a:rPr lang="en-GB" sz="1200" b="1" dirty="0" err="1">
                          <a:solidFill>
                            <a:schemeClr val="tx1"/>
                          </a:solidFill>
                        </a:rPr>
                        <a:t>bal_x,y,z</a:t>
                      </a:r>
                      <a:r>
                        <a:rPr lang="en-GB" sz="1200" b="1" dirty="0">
                          <a:solidFill>
                            <a:schemeClr val="tx1"/>
                          </a:solidFill>
                        </a:rPr>
                        <a:t>)</a:t>
                      </a:r>
                    </a:p>
                  </a:txBody>
                  <a:tcPr marT="45704" marB="45704"/>
                </a:tc>
                <a:tc>
                  <a:txBody>
                    <a:bodyPr/>
                    <a:lstStyle/>
                    <a:p>
                      <a:pPr algn="r" defTabSz="504000"/>
                      <a:r>
                        <a:rPr lang="en-GB" sz="1200" b="0" dirty="0">
                          <a:solidFill>
                            <a:schemeClr val="tx1"/>
                          </a:solidFill>
                        </a:rPr>
                        <a:t>90</a:t>
                      </a:r>
                    </a:p>
                  </a:txBody>
                  <a:tcPr marT="45704" marB="45704"/>
                </a:tc>
                <a:tc>
                  <a:txBody>
                    <a:bodyPr/>
                    <a:lstStyle/>
                    <a:p>
                      <a:pPr algn="r" defTabSz="504000"/>
                      <a:r>
                        <a:rPr lang="en-GB" sz="1200" b="0" dirty="0">
                          <a:solidFill>
                            <a:schemeClr val="tx1"/>
                          </a:solidFill>
                        </a:rPr>
                        <a:t>50</a:t>
                      </a:r>
                    </a:p>
                  </a:txBody>
                  <a:tcPr marT="45704" marB="45704"/>
                </a:tc>
                <a:tc>
                  <a:txBody>
                    <a:bodyPr/>
                    <a:lstStyle/>
                    <a:p>
                      <a:pPr algn="r" defTabSz="504000"/>
                      <a:r>
                        <a:rPr lang="en-GB" sz="1200" b="0" dirty="0">
                          <a:solidFill>
                            <a:schemeClr val="tx1"/>
                          </a:solidFill>
                        </a:rPr>
                        <a:t>35</a:t>
                      </a:r>
                    </a:p>
                  </a:txBody>
                  <a:tcPr marT="45704" marB="45704"/>
                </a:tc>
                <a:tc>
                  <a:txBody>
                    <a:bodyPr/>
                    <a:lstStyle/>
                    <a:p>
                      <a:pPr algn="r" defTabSz="504000"/>
                      <a:r>
                        <a:rPr lang="en-GB" sz="1200" b="0" dirty="0">
                          <a:solidFill>
                            <a:schemeClr val="tx1"/>
                          </a:solidFill>
                        </a:rPr>
                        <a:t>175</a:t>
                      </a:r>
                    </a:p>
                  </a:txBody>
                  <a:tcPr marT="45704" marB="45704"/>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50142125"/>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2PL and Deadlocks</a:t>
            </a:r>
          </a:p>
        </p:txBody>
      </p:sp>
      <p:sp>
        <p:nvSpPr>
          <p:cNvPr id="3" name="Content Placeholder 2"/>
          <p:cNvSpPr>
            <a:spLocks noGrp="1"/>
          </p:cNvSpPr>
          <p:nvPr>
            <p:ph idx="1"/>
          </p:nvPr>
        </p:nvSpPr>
        <p:spPr/>
        <p:txBody>
          <a:bodyPr/>
          <a:lstStyle/>
          <a:p>
            <a:r>
              <a:rPr lang="en-US" dirty="0"/>
              <a:t>The 2PL solves the 3 classic concurrency problems</a:t>
            </a:r>
          </a:p>
          <a:p>
            <a:r>
              <a:rPr lang="en-US" dirty="0"/>
              <a:t>However, it introduces another sort of problems: </a:t>
            </a:r>
            <a:r>
              <a:rPr lang="en-US" b="1" dirty="0"/>
              <a:t>deadlocks</a:t>
            </a: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710089237"/>
      </p:ext>
    </p:extLst>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lstStyle/>
          <a:p>
            <a:r>
              <a:rPr lang="en-GB" dirty="0">
                <a:latin typeface="Calibri" charset="0"/>
              </a:rPr>
              <a:t>A </a:t>
            </a:r>
            <a:r>
              <a:rPr lang="en-GB" dirty="0">
                <a:solidFill>
                  <a:srgbClr val="FF0000"/>
                </a:solidFill>
                <a:latin typeface="Calibri" charset="0"/>
              </a:rPr>
              <a:t>deadlock</a:t>
            </a:r>
            <a:r>
              <a:rPr lang="en-GB" dirty="0">
                <a:latin typeface="Calibri" charset="0"/>
              </a:rPr>
              <a:t> occurs when 2 or more transaction are in a simultaneous </a:t>
            </a:r>
            <a:r>
              <a:rPr lang="en-GB" b="1" dirty="0">
                <a:solidFill>
                  <a:srgbClr val="00B0F0"/>
                </a:solidFill>
                <a:latin typeface="Calibri" charset="0"/>
              </a:rPr>
              <a:t>wait state</a:t>
            </a:r>
            <a:r>
              <a:rPr lang="en-GB" dirty="0">
                <a:latin typeface="Calibri" charset="0"/>
              </a:rPr>
              <a:t>.</a:t>
            </a:r>
          </a:p>
          <a:p>
            <a:pPr marL="97763" indent="0">
              <a:buNone/>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205990436"/>
              </p:ext>
            </p:extLst>
          </p:nvPr>
        </p:nvGraphicFramePr>
        <p:xfrm>
          <a:off x="3275856" y="2780928"/>
          <a:ext cx="4384620" cy="3535456"/>
        </p:xfrm>
        <a:graphic>
          <a:graphicData uri="http://schemas.openxmlformats.org/drawingml/2006/table">
            <a:tbl>
              <a:tblPr firstRow="1" bandRow="1">
                <a:tableStyleId>{5C22544A-7EE6-4342-B048-85BDC9FD1C3A}</a:tableStyleId>
              </a:tblPr>
              <a:tblGrid>
                <a:gridCol w="841821">
                  <a:extLst>
                    <a:ext uri="{9D8B030D-6E8A-4147-A177-3AD203B41FA5}">
                      <a16:colId xmlns:a16="http://schemas.microsoft.com/office/drawing/2014/main" val="20000"/>
                    </a:ext>
                  </a:extLst>
                </a:gridCol>
                <a:gridCol w="1800300">
                  <a:extLst>
                    <a:ext uri="{9D8B030D-6E8A-4147-A177-3AD203B41FA5}">
                      <a16:colId xmlns:a16="http://schemas.microsoft.com/office/drawing/2014/main" val="20001"/>
                    </a:ext>
                  </a:extLst>
                </a:gridCol>
                <a:gridCol w="1742499">
                  <a:extLst>
                    <a:ext uri="{9D8B030D-6E8A-4147-A177-3AD203B41FA5}">
                      <a16:colId xmlns:a16="http://schemas.microsoft.com/office/drawing/2014/main" val="20002"/>
                    </a:ext>
                  </a:extLst>
                </a:gridCol>
              </a:tblGrid>
              <a:tr h="395041">
                <a:tc>
                  <a:txBody>
                    <a:bodyPr/>
                    <a:lstStyle/>
                    <a:p>
                      <a:pPr algn="ctr"/>
                      <a:r>
                        <a:rPr lang="en-GB" sz="2000" dirty="0"/>
                        <a:t>Time</a:t>
                      </a:r>
                    </a:p>
                  </a:txBody>
                  <a:tcPr marL="91441" marR="91441" marT="45706" marB="45706" anchor="ctr"/>
                </a:tc>
                <a:tc>
                  <a:txBody>
                    <a:bodyPr/>
                    <a:lstStyle/>
                    <a:p>
                      <a:pPr algn="ctr"/>
                      <a:r>
                        <a:rPr lang="en-GB" sz="2000" dirty="0"/>
                        <a:t>t1</a:t>
                      </a:r>
                    </a:p>
                  </a:txBody>
                  <a:tcPr marL="91441" marR="91441" marT="45706" marB="45706" anchor="ctr"/>
                </a:tc>
                <a:tc>
                  <a:txBody>
                    <a:bodyPr/>
                    <a:lstStyle/>
                    <a:p>
                      <a:pPr algn="ctr"/>
                      <a:r>
                        <a:rPr lang="en-GB" sz="2000" dirty="0"/>
                        <a:t>t2</a:t>
                      </a:r>
                    </a:p>
                  </a:txBody>
                  <a:tcPr marL="91441" marR="91441" marT="45706" marB="45706" anchor="ctr"/>
                </a:tc>
                <a:extLst>
                  <a:ext uri="{0D108BD9-81ED-4DB2-BD59-A6C34878D82A}">
                    <a16:rowId xmlns:a16="http://schemas.microsoft.com/office/drawing/2014/main" val="10000"/>
                  </a:ext>
                </a:extLst>
              </a:tr>
              <a:tr h="342539">
                <a:tc>
                  <a:txBody>
                    <a:bodyPr/>
                    <a:lstStyle/>
                    <a:p>
                      <a:pPr algn="ctr"/>
                      <a:r>
                        <a:rPr lang="en-GB" sz="2000" dirty="0"/>
                        <a:t>1</a:t>
                      </a:r>
                    </a:p>
                  </a:txBody>
                  <a:tcPr marL="91441" marR="91441" marT="45706" marB="45706"/>
                </a:tc>
                <a:tc>
                  <a:txBody>
                    <a:bodyPr/>
                    <a:lstStyle/>
                    <a:p>
                      <a:pPr algn="r"/>
                      <a:endParaRPr lang="en-GB" sz="1600" dirty="0"/>
                    </a:p>
                  </a:txBody>
                  <a:tcPr marL="91441" marR="91441" marT="45706" marB="45706"/>
                </a:tc>
                <a:tc>
                  <a:txBody>
                    <a:bodyPr/>
                    <a:lstStyle/>
                    <a:p>
                      <a:pPr algn="l"/>
                      <a:r>
                        <a:rPr lang="en-GB" sz="1600" dirty="0" err="1"/>
                        <a:t>Begin_transaction</a:t>
                      </a:r>
                      <a:endParaRPr lang="en-GB" sz="1600" dirty="0"/>
                    </a:p>
                  </a:txBody>
                  <a:tcPr marL="91441" marR="91441" marT="45706" marB="45706"/>
                </a:tc>
                <a:extLst>
                  <a:ext uri="{0D108BD9-81ED-4DB2-BD59-A6C34878D82A}">
                    <a16:rowId xmlns:a16="http://schemas.microsoft.com/office/drawing/2014/main" val="10001"/>
                  </a:ext>
                </a:extLst>
              </a:tr>
              <a:tr h="342539">
                <a:tc>
                  <a:txBody>
                    <a:bodyPr/>
                    <a:lstStyle/>
                    <a:p>
                      <a:pPr algn="ctr"/>
                      <a:r>
                        <a:rPr lang="en-GB" sz="2000" dirty="0"/>
                        <a:t>2</a:t>
                      </a:r>
                    </a:p>
                  </a:txBody>
                  <a:tcPr marL="91441" marR="91441"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a:t>Begin_transaction</a:t>
                      </a:r>
                      <a:endParaRPr lang="en-GB" sz="1600" dirty="0"/>
                    </a:p>
                  </a:txBody>
                  <a:tcPr marL="91441" marR="91441" marT="45706" marB="45706"/>
                </a:tc>
                <a:tc>
                  <a:txBody>
                    <a:bodyPr/>
                    <a:lstStyle/>
                    <a:p>
                      <a:pPr algn="r"/>
                      <a:r>
                        <a:rPr lang="en-GB" sz="1600" b="1" dirty="0" err="1"/>
                        <a:t>Write_lock</a:t>
                      </a:r>
                      <a:r>
                        <a:rPr lang="en-GB" sz="1600" b="1" dirty="0"/>
                        <a:t>(x)</a:t>
                      </a:r>
                    </a:p>
                  </a:txBody>
                  <a:tcPr marL="91441" marR="91441" marT="45706" marB="45706"/>
                </a:tc>
                <a:extLst>
                  <a:ext uri="{0D108BD9-81ED-4DB2-BD59-A6C34878D82A}">
                    <a16:rowId xmlns:a16="http://schemas.microsoft.com/office/drawing/2014/main" val="10002"/>
                  </a:ext>
                </a:extLst>
              </a:tr>
              <a:tr h="342539">
                <a:tc>
                  <a:txBody>
                    <a:bodyPr/>
                    <a:lstStyle/>
                    <a:p>
                      <a:pPr algn="ctr"/>
                      <a:r>
                        <a:rPr lang="en-GB" sz="2000" dirty="0"/>
                        <a:t>3</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(y)</a:t>
                      </a:r>
                    </a:p>
                  </a:txBody>
                  <a:tcPr marL="91441" marR="91441" marT="45706" marB="45706"/>
                </a:tc>
                <a:tc>
                  <a:txBody>
                    <a:bodyPr/>
                    <a:lstStyle/>
                    <a:p>
                      <a:pPr algn="r"/>
                      <a:r>
                        <a:rPr lang="en-GB" sz="1600" dirty="0"/>
                        <a:t>…</a:t>
                      </a:r>
                    </a:p>
                  </a:txBody>
                  <a:tcPr marL="91441" marR="91441" marT="45706" marB="45706"/>
                </a:tc>
                <a:extLst>
                  <a:ext uri="{0D108BD9-81ED-4DB2-BD59-A6C34878D82A}">
                    <a16:rowId xmlns:a16="http://schemas.microsoft.com/office/drawing/2014/main" val="10003"/>
                  </a:ext>
                </a:extLst>
              </a:tr>
              <a:tr h="500645">
                <a:tc>
                  <a:txBody>
                    <a:bodyPr/>
                    <a:lstStyle/>
                    <a:p>
                      <a:pPr algn="ctr"/>
                      <a:r>
                        <a:rPr lang="en-GB" sz="2000" dirty="0"/>
                        <a:t>4</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a:t>
                      </a:r>
                    </a:p>
                  </a:txBody>
                  <a:tcPr marL="91441" marR="91441" marT="45706" marB="45706"/>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(y)</a:t>
                      </a:r>
                    </a:p>
                    <a:p>
                      <a:pPr algn="r"/>
                      <a:endParaRPr lang="en-GB" sz="1600" dirty="0"/>
                    </a:p>
                  </a:txBody>
                  <a:tcPr marL="91441" marR="91441" marT="45706" marB="45706"/>
                </a:tc>
                <a:extLst>
                  <a:ext uri="{0D108BD9-81ED-4DB2-BD59-A6C34878D82A}">
                    <a16:rowId xmlns:a16="http://schemas.microsoft.com/office/drawing/2014/main" val="10004"/>
                  </a:ext>
                </a:extLst>
              </a:tr>
              <a:tr h="342539">
                <a:tc>
                  <a:txBody>
                    <a:bodyPr/>
                    <a:lstStyle/>
                    <a:p>
                      <a:pPr algn="ctr"/>
                      <a:r>
                        <a:rPr lang="en-GB" sz="2000" dirty="0"/>
                        <a:t>5</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err="1"/>
                        <a:t>Write_lock</a:t>
                      </a:r>
                      <a:r>
                        <a:rPr lang="en-GB" sz="1600" b="1" dirty="0"/>
                        <a:t>(x)</a:t>
                      </a:r>
                      <a:endParaRPr lang="en-GB" sz="1600" dirty="0"/>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p>
                  </a:txBody>
                  <a:tcPr marL="91441" marR="91441" marT="45706" marB="45706"/>
                </a:tc>
                <a:extLst>
                  <a:ext uri="{0D108BD9-81ED-4DB2-BD59-A6C34878D82A}">
                    <a16:rowId xmlns:a16="http://schemas.microsoft.com/office/drawing/2014/main" val="10005"/>
                  </a:ext>
                </a:extLst>
              </a:tr>
              <a:tr h="342539">
                <a:tc>
                  <a:txBody>
                    <a:bodyPr/>
                    <a:lstStyle/>
                    <a:p>
                      <a:pPr algn="ctr"/>
                      <a:r>
                        <a:rPr lang="en-GB" sz="2000" dirty="0"/>
                        <a:t>6</a:t>
                      </a:r>
                    </a:p>
                  </a:txBody>
                  <a:tcPr marL="91441" marR="91441" marT="45706" marB="45706"/>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txBody>
                  <a:tcPr marL="91441" marR="91441" marT="45706" marB="45706"/>
                </a:tc>
                <a:tc>
                  <a:txBody>
                    <a:bodyPr/>
                    <a:lstStyle/>
                    <a:p>
                      <a:pPr algn="r"/>
                      <a:r>
                        <a:rPr lang="en-GB" sz="1600" b="1" dirty="0"/>
                        <a:t>WAIT</a:t>
                      </a:r>
                    </a:p>
                  </a:txBody>
                  <a:tcPr marL="91441" marR="91441" marT="45706" marB="45706"/>
                </a:tc>
                <a:extLst>
                  <a:ext uri="{0D108BD9-81ED-4DB2-BD59-A6C34878D82A}">
                    <a16:rowId xmlns:a16="http://schemas.microsoft.com/office/drawing/2014/main" val="10006"/>
                  </a:ext>
                </a:extLst>
              </a:tr>
              <a:tr h="500645">
                <a:tc>
                  <a:txBody>
                    <a:bodyPr/>
                    <a:lstStyle/>
                    <a:p>
                      <a:pPr algn="ctr"/>
                      <a:r>
                        <a:rPr lang="en-GB" sz="2000" dirty="0"/>
                        <a:t>7</a:t>
                      </a:r>
                    </a:p>
                  </a:txBody>
                  <a:tcPr marL="91441" marR="91441" marT="45706" marB="45706"/>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p>
                      <a:pPr algn="r"/>
                      <a:endParaRPr lang="en-GB" sz="1600" dirty="0"/>
                    </a:p>
                  </a:txBody>
                  <a:tcPr marL="91441" marR="91441" marT="45706" marB="45706"/>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1600" b="1" dirty="0"/>
                        <a:t>WAIT</a:t>
                      </a:r>
                      <a:endParaRPr lang="en-GB" sz="1600" dirty="0"/>
                    </a:p>
                    <a:p>
                      <a:pPr algn="r"/>
                      <a:endParaRPr lang="en-GB" sz="1600" dirty="0"/>
                    </a:p>
                  </a:txBody>
                  <a:tcPr marL="91441" marR="91441" marT="45706" marB="4570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51036201"/>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Resolution</a:t>
            </a:r>
          </a:p>
        </p:txBody>
      </p:sp>
      <p:sp>
        <p:nvSpPr>
          <p:cNvPr id="3" name="Content Placeholder 2"/>
          <p:cNvSpPr>
            <a:spLocks noGrp="1"/>
          </p:cNvSpPr>
          <p:nvPr>
            <p:ph idx="1"/>
          </p:nvPr>
        </p:nvSpPr>
        <p:spPr/>
        <p:txBody>
          <a:bodyPr>
            <a:normAutofit fontScale="85000" lnSpcReduction="10000"/>
          </a:bodyPr>
          <a:lstStyle/>
          <a:p>
            <a:r>
              <a:rPr lang="en-US" dirty="0"/>
              <a:t>It is desirable to reveal the deadlock from the user</a:t>
            </a:r>
          </a:p>
          <a:p>
            <a:pPr>
              <a:defRPr/>
            </a:pPr>
            <a:r>
              <a:rPr lang="en-GB" dirty="0"/>
              <a:t>The system must </a:t>
            </a:r>
            <a:r>
              <a:rPr lang="en-GB" b="1" dirty="0"/>
              <a:t>detect</a:t>
            </a:r>
            <a:r>
              <a:rPr lang="en-GB" dirty="0"/>
              <a:t> and </a:t>
            </a:r>
            <a:r>
              <a:rPr lang="en-GB" b="1" dirty="0"/>
              <a:t>break</a:t>
            </a:r>
            <a:r>
              <a:rPr lang="en-GB" dirty="0"/>
              <a:t> deadlocks by:</a:t>
            </a:r>
          </a:p>
          <a:p>
            <a:pPr>
              <a:defRPr/>
            </a:pPr>
            <a:endParaRPr lang="en-GB" dirty="0"/>
          </a:p>
          <a:p>
            <a:pPr marL="514350" indent="-514350">
              <a:buFont typeface="+mj-lt"/>
              <a:buAutoNum type="arabicPeriod"/>
              <a:defRPr/>
            </a:pPr>
            <a:r>
              <a:rPr lang="en-GB" dirty="0"/>
              <a:t>Choosing one transaction as a </a:t>
            </a:r>
            <a:r>
              <a:rPr lang="en-GB" b="1" dirty="0">
                <a:solidFill>
                  <a:srgbClr val="00B0F0"/>
                </a:solidFill>
              </a:rPr>
              <a:t>victim</a:t>
            </a:r>
            <a:r>
              <a:rPr lang="en-GB" dirty="0">
                <a:solidFill>
                  <a:srgbClr val="00B0F0"/>
                </a:solidFill>
              </a:rPr>
              <a:t> </a:t>
            </a:r>
            <a:r>
              <a:rPr lang="en-GB" dirty="0"/>
              <a:t>and </a:t>
            </a:r>
            <a:r>
              <a:rPr lang="en-GB" b="1" dirty="0">
                <a:solidFill>
                  <a:srgbClr val="00B0F0"/>
                </a:solidFill>
              </a:rPr>
              <a:t>rolling it back</a:t>
            </a:r>
            <a:endParaRPr lang="en-GB" dirty="0"/>
          </a:p>
          <a:p>
            <a:pPr marL="514350" indent="-514350">
              <a:buFont typeface="+mj-lt"/>
              <a:buAutoNum type="arabicPeriod"/>
              <a:defRPr/>
            </a:pPr>
            <a:r>
              <a:rPr lang="en-GB" b="1" dirty="0">
                <a:solidFill>
                  <a:srgbClr val="00B0F0"/>
                </a:solidFill>
              </a:rPr>
              <a:t>Timing out </a:t>
            </a:r>
            <a:r>
              <a:rPr lang="en-GB" dirty="0"/>
              <a:t>the transaction and returning an error</a:t>
            </a:r>
          </a:p>
          <a:p>
            <a:pPr marL="514350" indent="-514350">
              <a:buFont typeface="+mj-lt"/>
              <a:buAutoNum type="arabicPeriod"/>
              <a:defRPr/>
            </a:pPr>
            <a:r>
              <a:rPr lang="en-GB" b="1" dirty="0">
                <a:solidFill>
                  <a:srgbClr val="00B0F0"/>
                </a:solidFill>
              </a:rPr>
              <a:t>Automatically restarting </a:t>
            </a:r>
            <a:r>
              <a:rPr lang="en-GB" dirty="0"/>
              <a:t>the transaction hoping not to get deadlock again</a:t>
            </a:r>
          </a:p>
          <a:p>
            <a:pPr marL="514350" indent="-514350">
              <a:buFont typeface="+mj-lt"/>
              <a:buAutoNum type="arabicPeriod"/>
              <a:defRPr/>
            </a:pPr>
            <a:r>
              <a:rPr lang="en-GB" dirty="0"/>
              <a:t>Return an </a:t>
            </a:r>
            <a:r>
              <a:rPr lang="en-GB" b="1" dirty="0">
                <a:solidFill>
                  <a:srgbClr val="00B0F0"/>
                </a:solidFill>
              </a:rPr>
              <a:t>error code </a:t>
            </a:r>
            <a:r>
              <a:rPr lang="en-GB" dirty="0"/>
              <a:t>back to the </a:t>
            </a:r>
            <a:r>
              <a:rPr lang="en-GB" b="1" dirty="0">
                <a:solidFill>
                  <a:srgbClr val="00B0F0"/>
                </a:solidFill>
              </a:rPr>
              <a:t>victim</a:t>
            </a:r>
            <a:r>
              <a:rPr lang="en-GB" dirty="0"/>
              <a:t> and leaving it up to program to handle situation.</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2972196250"/>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latin typeface="Calibri" charset="0"/>
              </a:rPr>
              <a:t>Integrity</a:t>
            </a:r>
          </a:p>
          <a:p>
            <a:pPr lvl="1"/>
            <a:r>
              <a:rPr lang="en-GB" dirty="0">
                <a:latin typeface="Calibri" charset="0"/>
              </a:rPr>
              <a:t>Domains, Constraints, Entity/referential integrity</a:t>
            </a:r>
          </a:p>
          <a:p>
            <a:r>
              <a:rPr lang="en-GB" dirty="0">
                <a:latin typeface="Calibri" charset="0"/>
              </a:rPr>
              <a:t>Security</a:t>
            </a:r>
          </a:p>
          <a:p>
            <a:pPr lvl="1"/>
            <a:r>
              <a:rPr lang="en-GB" dirty="0">
                <a:latin typeface="Calibri" charset="0"/>
              </a:rPr>
              <a:t>Discretionary, mandatory, audit trails</a:t>
            </a:r>
          </a:p>
          <a:p>
            <a:r>
              <a:rPr lang="en-GB" dirty="0">
                <a:latin typeface="Calibri" charset="0"/>
              </a:rPr>
              <a:t>Recovery</a:t>
            </a:r>
          </a:p>
          <a:p>
            <a:pPr lvl="1"/>
            <a:r>
              <a:rPr lang="en-GB" dirty="0">
                <a:latin typeface="Calibri" charset="0"/>
              </a:rPr>
              <a:t>Transactions, ACID properties</a:t>
            </a:r>
          </a:p>
          <a:p>
            <a:r>
              <a:rPr lang="en-GB" dirty="0">
                <a:latin typeface="Calibri" charset="0"/>
              </a:rPr>
              <a:t>Concurrency Control</a:t>
            </a:r>
          </a:p>
          <a:p>
            <a:pPr lvl="1"/>
            <a:r>
              <a:rPr lang="en-GB" dirty="0">
                <a:latin typeface="Calibri" charset="0"/>
              </a:rPr>
              <a:t>Lost update, uncommitted dependency, inconsistent analysis, deadlock</a:t>
            </a:r>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028475189"/>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Counter Measures</a:t>
            </a:r>
          </a:p>
        </p:txBody>
      </p:sp>
      <p:sp>
        <p:nvSpPr>
          <p:cNvPr id="3" name="Content Placeholder 2"/>
          <p:cNvSpPr>
            <a:spLocks noGrp="1"/>
          </p:cNvSpPr>
          <p:nvPr>
            <p:ph idx="1"/>
          </p:nvPr>
        </p:nvSpPr>
        <p:spPr>
          <a:xfrm>
            <a:off x="1076538" y="1628800"/>
            <a:ext cx="7711008" cy="4680520"/>
          </a:xfrm>
        </p:spPr>
        <p:txBody>
          <a:bodyPr/>
          <a:lstStyle/>
          <a:p>
            <a:r>
              <a:rPr lang="en-GB" b="1" dirty="0">
                <a:latin typeface="Calibri" charset="0"/>
              </a:rPr>
              <a:t>Authorisation &amp; Authentication</a:t>
            </a:r>
          </a:p>
          <a:p>
            <a:pPr lvl="1"/>
            <a:r>
              <a:rPr lang="en-GB" dirty="0">
                <a:latin typeface="Calibri" charset="0"/>
              </a:rPr>
              <a:t>Granting a right or privilege to users to legitimately access data (</a:t>
            </a:r>
            <a:r>
              <a:rPr lang="en-GB" b="1" dirty="0">
                <a:latin typeface="Calibri" charset="0"/>
              </a:rPr>
              <a:t>access privileges</a:t>
            </a:r>
            <a:r>
              <a:rPr lang="en-GB" dirty="0">
                <a:latin typeface="Calibri" charset="0"/>
              </a:rPr>
              <a:t>)</a:t>
            </a:r>
          </a:p>
          <a:p>
            <a:pPr lvl="1"/>
            <a:r>
              <a:rPr lang="en-GB" dirty="0">
                <a:latin typeface="Calibri" charset="0"/>
              </a:rPr>
              <a:t>Mechanisms for determining whether users are who they say they are (e.g., login and password)</a:t>
            </a:r>
          </a:p>
          <a:p>
            <a:r>
              <a:rPr lang="en-GB" b="1" dirty="0">
                <a:latin typeface="Calibri" charset="0"/>
              </a:rPr>
              <a:t>Views</a:t>
            </a:r>
          </a:p>
          <a:p>
            <a:pPr lvl="1"/>
            <a:r>
              <a:rPr lang="en-GB" dirty="0">
                <a:latin typeface="Calibri" charset="0"/>
              </a:rPr>
              <a:t>Virtual relation – produced upon request by a user</a:t>
            </a:r>
          </a:p>
          <a:p>
            <a:pPr lvl="1"/>
            <a:r>
              <a:rPr lang="en-GB" dirty="0">
                <a:latin typeface="Calibri" charset="0"/>
              </a:rPr>
              <a:t>Powerful security mechanism that allows parts of the database to be hidden from specific users</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4026082256"/>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lgn="l"/>
            <a:r>
              <a:rPr lang="en-GB"/>
              <a:t>Data Modelling, Management and Governance</a:t>
            </a:r>
            <a:endParaRPr lang="en-US" dirty="0"/>
          </a:p>
        </p:txBody>
      </p:sp>
      <p:sp>
        <p:nvSpPr>
          <p:cNvPr id="4" name="Title 1"/>
          <p:cNvSpPr txBox="1">
            <a:spLocks/>
          </p:cNvSpPr>
          <p:nvPr/>
        </p:nvSpPr>
        <p:spPr>
          <a:xfrm>
            <a:off x="539750" y="2781300"/>
            <a:ext cx="8229600" cy="1143000"/>
          </a:xfrm>
          <a:prstGeom prst="rect">
            <a:avLst/>
          </a:prstGeom>
        </p:spPr>
        <p:txBody>
          <a:bodyPr/>
          <a:lst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r>
              <a:rPr lang="en-GB" sz="6000" dirty="0">
                <a:latin typeface="Calibri" charset="0"/>
              </a:rPr>
              <a:t>Questions?</a:t>
            </a:r>
          </a:p>
        </p:txBody>
      </p:sp>
    </p:spTree>
    <p:extLst>
      <p:ext uri="{BB962C8B-B14F-4D97-AF65-F5344CB8AC3E}">
        <p14:creationId xmlns:p14="http://schemas.microsoft.com/office/powerpoint/2010/main" val="829760805"/>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Counter Measures</a:t>
            </a:r>
          </a:p>
        </p:txBody>
      </p:sp>
      <p:sp>
        <p:nvSpPr>
          <p:cNvPr id="3" name="Content Placeholder 2"/>
          <p:cNvSpPr>
            <a:spLocks noGrp="1"/>
          </p:cNvSpPr>
          <p:nvPr>
            <p:ph idx="1"/>
          </p:nvPr>
        </p:nvSpPr>
        <p:spPr>
          <a:xfrm>
            <a:off x="1115616" y="1556792"/>
            <a:ext cx="7494984" cy="4680520"/>
          </a:xfrm>
        </p:spPr>
        <p:txBody>
          <a:bodyPr/>
          <a:lstStyle/>
          <a:p>
            <a:r>
              <a:rPr lang="en-GB" b="1" dirty="0">
                <a:latin typeface="Calibri" charset="0"/>
              </a:rPr>
              <a:t>Backup and Recovery</a:t>
            </a:r>
          </a:p>
          <a:p>
            <a:pPr lvl="1"/>
            <a:r>
              <a:rPr lang="en-GB" b="1" dirty="0">
                <a:latin typeface="Calibri" charset="0"/>
              </a:rPr>
              <a:t>Backup</a:t>
            </a:r>
            <a:r>
              <a:rPr lang="en-GB" dirty="0">
                <a:latin typeface="Calibri" charset="0"/>
              </a:rPr>
              <a:t>: the process of periodically taking a copy of the database + log-files onto offline sources</a:t>
            </a:r>
          </a:p>
          <a:p>
            <a:pPr lvl="2"/>
            <a:r>
              <a:rPr lang="en-GB" sz="2400" dirty="0">
                <a:latin typeface="Calibri" charset="0"/>
              </a:rPr>
              <a:t>Full, incremental and concurrent backup</a:t>
            </a:r>
          </a:p>
          <a:p>
            <a:pPr lvl="1"/>
            <a:r>
              <a:rPr lang="en-GB" b="1" dirty="0">
                <a:latin typeface="Calibri" charset="0"/>
              </a:rPr>
              <a:t>Journaling</a:t>
            </a:r>
            <a:r>
              <a:rPr lang="en-GB" dirty="0">
                <a:latin typeface="Calibri" charset="0"/>
              </a:rPr>
              <a:t>: maintaining a log-file of all changes made to enable recovery in the event of failure</a:t>
            </a:r>
          </a:p>
          <a:p>
            <a:pPr lvl="1"/>
            <a:r>
              <a:rPr lang="en-GB" b="1" dirty="0">
                <a:latin typeface="Calibri" charset="0"/>
              </a:rPr>
              <a:t>Check-pointing</a:t>
            </a:r>
            <a:r>
              <a:rPr lang="en-GB" dirty="0">
                <a:latin typeface="Calibri" charset="0"/>
              </a:rPr>
              <a:t>: synchronising database and log-file update at a specified time – point of reference</a:t>
            </a:r>
          </a:p>
          <a:p>
            <a:pPr marL="0" indent="0">
              <a:buNone/>
            </a:pP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949242315"/>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Counter Measures</a:t>
            </a:r>
          </a:p>
        </p:txBody>
      </p:sp>
      <p:sp>
        <p:nvSpPr>
          <p:cNvPr id="3" name="Content Placeholder 2"/>
          <p:cNvSpPr>
            <a:spLocks noGrp="1"/>
          </p:cNvSpPr>
          <p:nvPr>
            <p:ph idx="1"/>
          </p:nvPr>
        </p:nvSpPr>
        <p:spPr/>
        <p:txBody>
          <a:bodyPr/>
          <a:lstStyle/>
          <a:p>
            <a:r>
              <a:rPr lang="en-GB" b="1" dirty="0">
                <a:latin typeface="Calibri" charset="0"/>
              </a:rPr>
              <a:t>Integrity constraints </a:t>
            </a:r>
            <a:r>
              <a:rPr lang="en-GB" dirty="0">
                <a:latin typeface="Calibri" charset="0"/>
              </a:rPr>
              <a:t>– helping to prevent data from becoming invalid, e.g.</a:t>
            </a:r>
          </a:p>
          <a:p>
            <a:pPr lvl="1"/>
            <a:r>
              <a:rPr lang="en-GB" dirty="0">
                <a:latin typeface="Calibri" charset="0"/>
              </a:rPr>
              <a:t>Entity integrity, referential integrity</a:t>
            </a:r>
          </a:p>
          <a:p>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3855946460"/>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48" y="646854"/>
            <a:ext cx="7946504" cy="685800"/>
          </a:xfrm>
        </p:spPr>
        <p:txBody>
          <a:bodyPr>
            <a:normAutofit fontScale="90000"/>
          </a:bodyPr>
          <a:lstStyle/>
          <a:p>
            <a:r>
              <a:rPr lang="en-US" dirty="0"/>
              <a:t>Non-Computer-Based Counter Measures</a:t>
            </a:r>
          </a:p>
        </p:txBody>
      </p:sp>
      <p:sp>
        <p:nvSpPr>
          <p:cNvPr id="3" name="Content Placeholder 2"/>
          <p:cNvSpPr>
            <a:spLocks noGrp="1"/>
          </p:cNvSpPr>
          <p:nvPr>
            <p:ph idx="1"/>
          </p:nvPr>
        </p:nvSpPr>
        <p:spPr/>
        <p:txBody>
          <a:bodyPr>
            <a:normAutofit lnSpcReduction="10000"/>
          </a:bodyPr>
          <a:lstStyle/>
          <a:p>
            <a:r>
              <a:rPr lang="en-GB" dirty="0">
                <a:latin typeface="Calibri" charset="0"/>
              </a:rPr>
              <a:t>Secure positioning and storage of data</a:t>
            </a:r>
          </a:p>
          <a:p>
            <a:r>
              <a:rPr lang="en-GB" dirty="0">
                <a:latin typeface="Calibri" charset="0"/>
              </a:rPr>
              <a:t>Maintenance agreements</a:t>
            </a:r>
          </a:p>
          <a:p>
            <a:pPr lvl="1"/>
            <a:r>
              <a:rPr lang="en-GB" dirty="0">
                <a:latin typeface="Calibri" charset="0"/>
              </a:rPr>
              <a:t>Service level agreements for speedy responses for appropriately important issues</a:t>
            </a:r>
          </a:p>
          <a:p>
            <a:r>
              <a:rPr lang="en-GB" dirty="0">
                <a:latin typeface="Calibri" charset="0"/>
              </a:rPr>
              <a:t>Physical access controls</a:t>
            </a:r>
          </a:p>
          <a:p>
            <a:r>
              <a:rPr lang="en-GB" dirty="0">
                <a:latin typeface="Calibri" charset="0"/>
              </a:rPr>
              <a:t>PC security</a:t>
            </a:r>
          </a:p>
          <a:p>
            <a:pPr lvl="1"/>
            <a:r>
              <a:rPr lang="en-GB" dirty="0">
                <a:latin typeface="Calibri" charset="0"/>
              </a:rPr>
              <a:t>Major issue – one of the most common areas of risk</a:t>
            </a:r>
          </a:p>
          <a:p>
            <a:r>
              <a:rPr lang="en-GB" dirty="0">
                <a:latin typeface="Calibri" charset="0"/>
              </a:rPr>
              <a:t>Adhere to data protection and privacy laws</a:t>
            </a:r>
          </a:p>
          <a:p>
            <a:r>
              <a:rPr lang="en-GB" dirty="0">
                <a:latin typeface="Calibri" charset="0"/>
              </a:rPr>
              <a:t>Organisations responsibility to carry out comprehensive risk analysis</a:t>
            </a:r>
            <a:endParaRPr lang="en-US" dirty="0"/>
          </a:p>
        </p:txBody>
      </p:sp>
      <p:sp>
        <p:nvSpPr>
          <p:cNvPr id="5" name="Footer Placeholder 4"/>
          <p:cNvSpPr>
            <a:spLocks noGrp="1"/>
          </p:cNvSpPr>
          <p:nvPr>
            <p:ph type="ftr" sz="quarter" idx="11"/>
          </p:nvPr>
        </p:nvSpPr>
        <p:spPr/>
        <p:txBody>
          <a:bodyPr/>
          <a:lstStyle/>
          <a:p>
            <a:pPr algn="l"/>
            <a:r>
              <a:rPr lang="en-GB"/>
              <a:t>Data Modelling, Management and Governance</a:t>
            </a:r>
            <a:endParaRPr lang="en-US" dirty="0"/>
          </a:p>
        </p:txBody>
      </p:sp>
    </p:spTree>
    <p:extLst>
      <p:ext uri="{BB962C8B-B14F-4D97-AF65-F5344CB8AC3E}">
        <p14:creationId xmlns:p14="http://schemas.microsoft.com/office/powerpoint/2010/main" val="169707423"/>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7797</TotalTime>
  <Words>5686</Words>
  <Application>Microsoft Office PowerPoint</Application>
  <PresentationFormat>On-screen Show (4:3)</PresentationFormat>
  <Paragraphs>935</Paragraphs>
  <Slides>60</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CG Times</vt:lpstr>
      <vt:lpstr>Arial</vt:lpstr>
      <vt:lpstr>Calibri</vt:lpstr>
      <vt:lpstr>Cambria</vt:lpstr>
      <vt:lpstr>Courier New</vt:lpstr>
      <vt:lpstr>Tahoma</vt:lpstr>
      <vt:lpstr>Times New Roman</vt:lpstr>
      <vt:lpstr>NSIA Presentation Template</vt:lpstr>
      <vt:lpstr>Data Modelling, Management and Governance CIS108-6</vt:lpstr>
      <vt:lpstr>Agenda </vt:lpstr>
      <vt:lpstr>introduction</vt:lpstr>
      <vt:lpstr>Shared Database Threats</vt:lpstr>
      <vt:lpstr>General Security Threats to Databases</vt:lpstr>
      <vt:lpstr>Some Counter Measures</vt:lpstr>
      <vt:lpstr>More Counter Measures</vt:lpstr>
      <vt:lpstr>Even  More Counter Measures</vt:lpstr>
      <vt:lpstr>Non-Computer-Based Counter Measures</vt:lpstr>
      <vt:lpstr>Transaction Management</vt:lpstr>
      <vt:lpstr>Level of Focus</vt:lpstr>
      <vt:lpstr>Literature</vt:lpstr>
      <vt:lpstr>More Sources</vt:lpstr>
      <vt:lpstr>Integrity</vt:lpstr>
      <vt:lpstr>Types of Integrity and Constraints</vt:lpstr>
      <vt:lpstr>Domain/Type Constraints</vt:lpstr>
      <vt:lpstr>Attribute Constraints</vt:lpstr>
      <vt:lpstr>Entity Integrity</vt:lpstr>
      <vt:lpstr>Entity Integrity (cont’d)</vt:lpstr>
      <vt:lpstr>Referential Integrity</vt:lpstr>
      <vt:lpstr>Security</vt:lpstr>
      <vt:lpstr>Security vs Integrity</vt:lpstr>
      <vt:lpstr>Database Security Approaches</vt:lpstr>
      <vt:lpstr>Discretionary Control: GRANT</vt:lpstr>
      <vt:lpstr>Discretionary Control: REVOKE</vt:lpstr>
      <vt:lpstr>Mandatory Control</vt:lpstr>
      <vt:lpstr>Audit Trails</vt:lpstr>
      <vt:lpstr>Security Summary</vt:lpstr>
      <vt:lpstr>Recovery</vt:lpstr>
      <vt:lpstr>Recovery</vt:lpstr>
      <vt:lpstr>Transactions</vt:lpstr>
      <vt:lpstr>Commit and Rollback</vt:lpstr>
      <vt:lpstr>Transaction Example: Transfer Funds</vt:lpstr>
      <vt:lpstr>ACID Properties/Principles</vt:lpstr>
      <vt:lpstr>System Recovery/System Failure</vt:lpstr>
      <vt:lpstr>Recovering </vt:lpstr>
      <vt:lpstr>PowerPoint Presentation</vt:lpstr>
      <vt:lpstr>Completed and Unfinished Transactions</vt:lpstr>
      <vt:lpstr>REDO/UNDO</vt:lpstr>
      <vt:lpstr>Concurrency</vt:lpstr>
      <vt:lpstr>Concurrency</vt:lpstr>
      <vt:lpstr>Concurrency</vt:lpstr>
      <vt:lpstr>3 Classic Concurrency Problems</vt:lpstr>
      <vt:lpstr>Lost Update Problem</vt:lpstr>
      <vt:lpstr>Lost Update Problem Example</vt:lpstr>
      <vt:lpstr>Uncommited Dependency</vt:lpstr>
      <vt:lpstr>Uncommited Dependency Example</vt:lpstr>
      <vt:lpstr>Inconsistent Analysis Example</vt:lpstr>
      <vt:lpstr>Why these Problems?</vt:lpstr>
      <vt:lpstr>Locking</vt:lpstr>
      <vt:lpstr>Read and Write Locks</vt:lpstr>
      <vt:lpstr>Two-Phase Locking Protocol (2PL)</vt:lpstr>
      <vt:lpstr>Lost Update ‘Solved’</vt:lpstr>
      <vt:lpstr>Uncommitted Dependency ‘Solved’</vt:lpstr>
      <vt:lpstr>Inconsistent Analysis ‘Solved’</vt:lpstr>
      <vt:lpstr>2PL and Deadlocks</vt:lpstr>
      <vt:lpstr>Deadlock</vt:lpstr>
      <vt:lpstr>Deadlock Resolution</vt:lpstr>
      <vt:lpstr>Topics Covered</vt:lpstr>
      <vt:lpstr>PowerPoint Presentation</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520</cp:revision>
  <cp:lastPrinted>2002-04-12T08:30:10Z</cp:lastPrinted>
  <dcterms:created xsi:type="dcterms:W3CDTF">2002-04-12T08:02:31Z</dcterms:created>
  <dcterms:modified xsi:type="dcterms:W3CDTF">2022-11-29T10:11:26Z</dcterms:modified>
  <cp:category/>
</cp:coreProperties>
</file>