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61"/>
  </p:notesMasterIdLst>
  <p:handoutMasterIdLst>
    <p:handoutMasterId r:id="rId62"/>
  </p:handoutMasterIdLst>
  <p:sldIdLst>
    <p:sldId id="416" r:id="rId2"/>
    <p:sldId id="537" r:id="rId3"/>
    <p:sldId id="349" r:id="rId4"/>
    <p:sldId id="385" r:id="rId5"/>
    <p:sldId id="386" r:id="rId6"/>
    <p:sldId id="468" r:id="rId7"/>
    <p:sldId id="689" r:id="rId8"/>
    <p:sldId id="692" r:id="rId9"/>
    <p:sldId id="701" r:id="rId10"/>
    <p:sldId id="387" r:id="rId11"/>
    <p:sldId id="388" r:id="rId12"/>
    <p:sldId id="390" r:id="rId13"/>
    <p:sldId id="391" r:id="rId14"/>
    <p:sldId id="703" r:id="rId15"/>
    <p:sldId id="392" r:id="rId16"/>
    <p:sldId id="683" r:id="rId17"/>
    <p:sldId id="624" r:id="rId18"/>
    <p:sldId id="393" r:id="rId19"/>
    <p:sldId id="707" r:id="rId20"/>
    <p:sldId id="395" r:id="rId21"/>
    <p:sldId id="704" r:id="rId22"/>
    <p:sldId id="705" r:id="rId23"/>
    <p:sldId id="706" r:id="rId24"/>
    <p:sldId id="639" r:id="rId25"/>
    <p:sldId id="708" r:id="rId26"/>
    <p:sldId id="394" r:id="rId27"/>
    <p:sldId id="657" r:id="rId28"/>
    <p:sldId id="404" r:id="rId29"/>
    <p:sldId id="406" r:id="rId30"/>
    <p:sldId id="407" r:id="rId31"/>
    <p:sldId id="641" r:id="rId32"/>
    <p:sldId id="642" r:id="rId33"/>
    <p:sldId id="644" r:id="rId34"/>
    <p:sldId id="643" r:id="rId35"/>
    <p:sldId id="647" r:id="rId36"/>
    <p:sldId id="646" r:id="rId37"/>
    <p:sldId id="648" r:id="rId38"/>
    <p:sldId id="709" r:id="rId39"/>
    <p:sldId id="396" r:id="rId40"/>
    <p:sldId id="659" r:id="rId41"/>
    <p:sldId id="665" r:id="rId42"/>
    <p:sldId id="662" r:id="rId43"/>
    <p:sldId id="671" r:id="rId44"/>
    <p:sldId id="712" r:id="rId45"/>
    <p:sldId id="672" r:id="rId46"/>
    <p:sldId id="673" r:id="rId47"/>
    <p:sldId id="676" r:id="rId48"/>
    <p:sldId id="674" r:id="rId49"/>
    <p:sldId id="710" r:id="rId50"/>
    <p:sldId id="397" r:id="rId51"/>
    <p:sldId id="651" r:id="rId52"/>
    <p:sldId id="655" r:id="rId53"/>
    <p:sldId id="711" r:id="rId54"/>
    <p:sldId id="663" r:id="rId55"/>
    <p:sldId id="695" r:id="rId56"/>
    <p:sldId id="533" r:id="rId57"/>
    <p:sldId id="534" r:id="rId58"/>
    <p:sldId id="535" r:id="rId59"/>
    <p:sldId id="472" r:id="rId60"/>
  </p:sldIdLst>
  <p:sldSz cx="9144000" cy="6858000" type="screen4x3"/>
  <p:notesSz cx="6888163" cy="9623425"/>
  <p:defaultTextStyle>
    <a:defPPr>
      <a:defRPr lang="en-US"/>
    </a:defPPr>
    <a:lvl1pPr algn="l" rtl="0" fontAlgn="base">
      <a:spcBef>
        <a:spcPct val="0"/>
      </a:spcBef>
      <a:spcAft>
        <a:spcPct val="0"/>
      </a:spcAft>
      <a:defRPr sz="2200" b="1" kern="1200">
        <a:solidFill>
          <a:schemeClr val="tx1"/>
        </a:solidFill>
        <a:latin typeface="Tahoma" charset="0"/>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p:defaultTextStyle>
  <p:extLst>
    <p:ext uri="{521415D9-36F7-43E2-AB2F-B90AF26B5E84}">
      <p14:sectionLst xmlns:p14="http://schemas.microsoft.com/office/powerpoint/2010/main">
        <p14:section name="Default Section" id="{49DF9A5C-985C-634A-8437-E3F7D5BA7C0D}">
          <p14:sldIdLst>
            <p14:sldId id="416"/>
            <p14:sldId id="537"/>
            <p14:sldId id="349"/>
            <p14:sldId id="385"/>
            <p14:sldId id="386"/>
            <p14:sldId id="468"/>
            <p14:sldId id="689"/>
            <p14:sldId id="692"/>
            <p14:sldId id="701"/>
            <p14:sldId id="387"/>
            <p14:sldId id="388"/>
            <p14:sldId id="390"/>
            <p14:sldId id="391"/>
            <p14:sldId id="703"/>
            <p14:sldId id="392"/>
            <p14:sldId id="683"/>
            <p14:sldId id="624"/>
            <p14:sldId id="393"/>
            <p14:sldId id="707"/>
            <p14:sldId id="395"/>
            <p14:sldId id="704"/>
            <p14:sldId id="705"/>
            <p14:sldId id="706"/>
            <p14:sldId id="639"/>
            <p14:sldId id="708"/>
            <p14:sldId id="394"/>
            <p14:sldId id="657"/>
            <p14:sldId id="404"/>
            <p14:sldId id="406"/>
            <p14:sldId id="407"/>
            <p14:sldId id="641"/>
            <p14:sldId id="642"/>
            <p14:sldId id="644"/>
            <p14:sldId id="643"/>
            <p14:sldId id="647"/>
            <p14:sldId id="646"/>
            <p14:sldId id="648"/>
            <p14:sldId id="709"/>
            <p14:sldId id="396"/>
            <p14:sldId id="659"/>
            <p14:sldId id="665"/>
            <p14:sldId id="662"/>
            <p14:sldId id="671"/>
            <p14:sldId id="712"/>
            <p14:sldId id="672"/>
            <p14:sldId id="673"/>
            <p14:sldId id="676"/>
            <p14:sldId id="674"/>
            <p14:sldId id="710"/>
            <p14:sldId id="397"/>
            <p14:sldId id="651"/>
            <p14:sldId id="655"/>
            <p14:sldId id="711"/>
            <p14:sldId id="663"/>
            <p14:sldId id="695"/>
            <p14:sldId id="533"/>
            <p14:sldId id="534"/>
            <p14:sldId id="535"/>
            <p14:sldId id="4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31">
          <p15:clr>
            <a:srgbClr val="A4A3A4"/>
          </p15:clr>
        </p15:guide>
        <p15:guide id="2" pos="216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8F8F8"/>
    <a:srgbClr val="EAEAEA"/>
    <a:srgbClr val="5F5F5F"/>
    <a:srgbClr val="003366"/>
    <a:srgbClr val="B2B2B2"/>
    <a:srgbClr val="A80000"/>
    <a:srgbClr val="DDDDDD"/>
    <a:srgbClr val="A36F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6395" autoAdjust="0"/>
  </p:normalViewPr>
  <p:slideViewPr>
    <p:cSldViewPr>
      <p:cViewPr varScale="1">
        <p:scale>
          <a:sx n="95" d="100"/>
          <a:sy n="95" d="100"/>
        </p:scale>
        <p:origin x="198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2"/>
    </p:cViewPr>
  </p:sorterViewPr>
  <p:notesViewPr>
    <p:cSldViewPr snapToGrid="0" snapToObjects="1">
      <p:cViewPr varScale="1">
        <p:scale>
          <a:sx n="75" d="100"/>
          <a:sy n="75" d="100"/>
        </p:scale>
        <p:origin x="-3120" y="-112"/>
      </p:cViewPr>
      <p:guideLst>
        <p:guide orient="horz" pos="3031"/>
        <p:guide pos="2169"/>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53251"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a:p>
        </p:txBody>
      </p:sp>
      <p:sp>
        <p:nvSpPr>
          <p:cNvPr id="53252"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53253"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F25CC0F-C6C5-F54A-B594-6A424CB9F11F}" type="slidenum">
              <a:rPr lang="en-US"/>
              <a:pPr/>
              <a:t>‹#›</a:t>
            </a:fld>
            <a:endParaRPr lang="en-US"/>
          </a:p>
        </p:txBody>
      </p:sp>
    </p:spTree>
    <p:extLst>
      <p:ext uri="{BB962C8B-B14F-4D97-AF65-F5344CB8AC3E}">
        <p14:creationId xmlns:p14="http://schemas.microsoft.com/office/powerpoint/2010/main" val="23493378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49155"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7" name="Rectangle 5"/>
          <p:cNvSpPr>
            <a:spLocks noGrp="1" noChangeArrowheads="1"/>
          </p:cNvSpPr>
          <p:nvPr>
            <p:ph type="body" sz="quarter" idx="3"/>
          </p:nvPr>
        </p:nvSpPr>
        <p:spPr bwMode="auto">
          <a:xfrm>
            <a:off x="917575" y="4570413"/>
            <a:ext cx="5053013" cy="4330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49159"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7D15620-AC43-9845-8CA2-C88CF00DA762}" type="slidenum">
              <a:rPr lang="en-US"/>
              <a:pPr/>
              <a:t>‹#›</a:t>
            </a:fld>
            <a:endParaRPr lang="en-US"/>
          </a:p>
        </p:txBody>
      </p:sp>
    </p:spTree>
    <p:extLst>
      <p:ext uri="{BB962C8B-B14F-4D97-AF65-F5344CB8AC3E}">
        <p14:creationId xmlns:p14="http://schemas.microsoft.com/office/powerpoint/2010/main" val="29513416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2pPr>
    <a:lvl3pPr marL="9144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3pPr>
    <a:lvl4pPr marL="13716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4pPr>
    <a:lvl5pPr marL="18288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C023898A-9AB4-8C65-DC8F-124EEA4003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spcBef>
                <a:spcPct val="30000"/>
              </a:spcBef>
              <a:defRPr sz="1200">
                <a:solidFill>
                  <a:schemeClr val="tx1"/>
                </a:solidFill>
                <a:latin typeface="Calibri" panose="020F0502020204030204" pitchFamily="34" charset="0"/>
                <a:ea typeface="PMingLiU" panose="02020500000000000000" pitchFamily="18" charset="-120"/>
              </a:defRPr>
            </a:lvl1pPr>
            <a:lvl2pPr marL="742950" indent="-285750" defTabSz="985838">
              <a:spcBef>
                <a:spcPct val="30000"/>
              </a:spcBef>
              <a:defRPr sz="1200">
                <a:solidFill>
                  <a:schemeClr val="tx1"/>
                </a:solidFill>
                <a:latin typeface="Calibri" panose="020F0502020204030204" pitchFamily="34" charset="0"/>
                <a:ea typeface="PMingLiU" panose="02020500000000000000" pitchFamily="18" charset="-120"/>
              </a:defRPr>
            </a:lvl2pPr>
            <a:lvl3pPr marL="1143000" indent="-228600" defTabSz="985838">
              <a:spcBef>
                <a:spcPct val="30000"/>
              </a:spcBef>
              <a:defRPr sz="1200">
                <a:solidFill>
                  <a:schemeClr val="tx1"/>
                </a:solidFill>
                <a:latin typeface="Calibri" panose="020F0502020204030204" pitchFamily="34" charset="0"/>
                <a:ea typeface="PMingLiU" panose="02020500000000000000" pitchFamily="18" charset="-120"/>
              </a:defRPr>
            </a:lvl3pPr>
            <a:lvl4pPr marL="1600200" indent="-228600" defTabSz="985838">
              <a:spcBef>
                <a:spcPct val="30000"/>
              </a:spcBef>
              <a:defRPr sz="1200">
                <a:solidFill>
                  <a:schemeClr val="tx1"/>
                </a:solidFill>
                <a:latin typeface="Calibri" panose="020F0502020204030204" pitchFamily="34" charset="0"/>
                <a:ea typeface="PMingLiU" panose="02020500000000000000" pitchFamily="18" charset="-120"/>
              </a:defRPr>
            </a:lvl4pPr>
            <a:lvl5pPr marL="2057400" indent="-228600" defTabSz="985838">
              <a:spcBef>
                <a:spcPct val="30000"/>
              </a:spcBef>
              <a:defRPr sz="1200">
                <a:solidFill>
                  <a:schemeClr val="tx1"/>
                </a:solidFill>
                <a:latin typeface="Calibri" panose="020F0502020204030204" pitchFamily="34" charset="0"/>
                <a:ea typeface="PMingLiU" panose="02020500000000000000" pitchFamily="18" charset="-120"/>
              </a:defRPr>
            </a:lvl5pPr>
            <a:lvl6pPr marL="2514600" indent="-228600" defTabSz="985838" eaLnBrk="0" fontAlgn="base" hangingPunct="0">
              <a:spcBef>
                <a:spcPct val="30000"/>
              </a:spcBef>
              <a:spcAft>
                <a:spcPct val="0"/>
              </a:spcAft>
              <a:defRPr sz="1200">
                <a:solidFill>
                  <a:schemeClr val="tx1"/>
                </a:solidFill>
                <a:latin typeface="Calibri" panose="020F0502020204030204" pitchFamily="34" charset="0"/>
                <a:ea typeface="PMingLiU" panose="02020500000000000000" pitchFamily="18" charset="-120"/>
              </a:defRPr>
            </a:lvl6pPr>
            <a:lvl7pPr marL="2971800" indent="-228600" defTabSz="985838" eaLnBrk="0" fontAlgn="base" hangingPunct="0">
              <a:spcBef>
                <a:spcPct val="30000"/>
              </a:spcBef>
              <a:spcAft>
                <a:spcPct val="0"/>
              </a:spcAft>
              <a:defRPr sz="1200">
                <a:solidFill>
                  <a:schemeClr val="tx1"/>
                </a:solidFill>
                <a:latin typeface="Calibri" panose="020F0502020204030204" pitchFamily="34" charset="0"/>
                <a:ea typeface="PMingLiU" panose="02020500000000000000" pitchFamily="18" charset="-120"/>
              </a:defRPr>
            </a:lvl7pPr>
            <a:lvl8pPr marL="3429000" indent="-228600" defTabSz="985838" eaLnBrk="0" fontAlgn="base" hangingPunct="0">
              <a:spcBef>
                <a:spcPct val="30000"/>
              </a:spcBef>
              <a:spcAft>
                <a:spcPct val="0"/>
              </a:spcAft>
              <a:defRPr sz="1200">
                <a:solidFill>
                  <a:schemeClr val="tx1"/>
                </a:solidFill>
                <a:latin typeface="Calibri" panose="020F0502020204030204" pitchFamily="34" charset="0"/>
                <a:ea typeface="PMingLiU" panose="02020500000000000000" pitchFamily="18" charset="-120"/>
              </a:defRPr>
            </a:lvl8pPr>
            <a:lvl9pPr marL="3886200" indent="-228600" defTabSz="985838" eaLnBrk="0" fontAlgn="base" hangingPunct="0">
              <a:spcBef>
                <a:spcPct val="30000"/>
              </a:spcBef>
              <a:spcAft>
                <a:spcPct val="0"/>
              </a:spcAft>
              <a:defRPr sz="1200">
                <a:solidFill>
                  <a:schemeClr val="tx1"/>
                </a:solidFill>
                <a:latin typeface="Calibri" panose="020F0502020204030204" pitchFamily="34" charset="0"/>
                <a:ea typeface="PMingLiU" panose="02020500000000000000" pitchFamily="18" charset="-120"/>
              </a:defRPr>
            </a:lvl9pPr>
          </a:lstStyle>
          <a:p>
            <a:pPr>
              <a:spcBef>
                <a:spcPct val="0"/>
              </a:spcBef>
            </a:pPr>
            <a:fld id="{E50E7E77-4BFD-447A-9B98-D89958238043}" type="slidenum">
              <a:rPr lang="en-US" altLang="zh-TW" sz="1300">
                <a:latin typeface="Arial" panose="020B0604020202020204" pitchFamily="34" charset="0"/>
              </a:rPr>
              <a:pPr>
                <a:spcBef>
                  <a:spcPct val="0"/>
                </a:spcBef>
              </a:pPr>
              <a:t>2</a:t>
            </a:fld>
            <a:endParaRPr lang="en-US" altLang="zh-TW" sz="1300">
              <a:latin typeface="Arial" panose="020B0604020202020204" pitchFamily="34" charset="0"/>
            </a:endParaRPr>
          </a:p>
        </p:txBody>
      </p:sp>
      <p:sp>
        <p:nvSpPr>
          <p:cNvPr id="67587" name="Rectangle 2">
            <a:extLst>
              <a:ext uri="{FF2B5EF4-FFF2-40B4-BE49-F238E27FC236}">
                <a16:creationId xmlns:a16="http://schemas.microsoft.com/office/drawing/2014/main" id="{2781B95D-0466-FC73-6DB7-62837464A94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a:extLst>
              <a:ext uri="{FF2B5EF4-FFF2-40B4-BE49-F238E27FC236}">
                <a16:creationId xmlns:a16="http://schemas.microsoft.com/office/drawing/2014/main" id="{47E5ADB5-B161-983D-6AC6-CDDC8B0049D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325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37F9217D-DD68-4D4D-8C42-09B4DB6D9A37}"/>
              </a:ext>
            </a:extLst>
          </p:cNvPr>
          <p:cNvSpPr>
            <a:spLocks noGrp="1" noRot="1" noChangeAspect="1" noTextEdit="1"/>
          </p:cNvSpPr>
          <p:nvPr>
            <p:ph type="sldImg"/>
          </p:nvPr>
        </p:nvSpPr>
        <p:spPr>
          <a:ln/>
        </p:spPr>
      </p:sp>
      <p:sp>
        <p:nvSpPr>
          <p:cNvPr id="11267" name="Notes Placeholder 2">
            <a:extLst>
              <a:ext uri="{FF2B5EF4-FFF2-40B4-BE49-F238E27FC236}">
                <a16:creationId xmlns:a16="http://schemas.microsoft.com/office/drawing/2014/main" id="{0B7F5B41-7CBB-4295-B3B1-04F2B4A7C5B4}"/>
              </a:ext>
            </a:extLst>
          </p:cNvPr>
          <p:cNvSpPr>
            <a:spLocks noGrp="1"/>
          </p:cNvSpPr>
          <p:nvPr>
            <p:ph type="body" idx="1"/>
          </p:nvPr>
        </p:nvSpPr>
        <p:spPr>
          <a:noFill/>
        </p:spPr>
        <p:txBody>
          <a:bodyPr/>
          <a:lstStyle/>
          <a:p>
            <a:r>
              <a:rPr lang="en-US" altLang="en-US">
                <a:latin typeface="Arial" panose="020B0604020202020204" pitchFamily="34" charset="0"/>
              </a:rPr>
              <a:t>Web and large enterprises applications often need to support tens of thousands of users simultaneously. Some of the most important features of relational databases become hurdles for the development of applications, such as ensuring anyone reading data will have a consistent view of the data, require time, storage, and computational resources. The relational databases are not always meeting the needs and facing serious of challenges because its properties:</a:t>
            </a:r>
          </a:p>
          <a:p>
            <a:r>
              <a:rPr lang="en-US" altLang="en-US" b="1">
                <a:latin typeface="Arial" panose="020B0604020202020204" pitchFamily="34" charset="0"/>
              </a:rPr>
              <a:t>Structured data.</a:t>
            </a:r>
            <a:r>
              <a:rPr lang="en-US" altLang="en-US">
                <a:latin typeface="Arial" panose="020B0604020202020204" pitchFamily="34" charset="0"/>
              </a:rPr>
              <a:t> RDBMS assumes a well-defined structure of data and assumes that the data is largely uniform. However the reality is that many data are or semi-structured or not structured.</a:t>
            </a:r>
          </a:p>
          <a:p>
            <a:r>
              <a:rPr lang="en-US" altLang="en-US" b="1">
                <a:latin typeface="Arial" panose="020B0604020202020204" pitchFamily="34" charset="0"/>
              </a:rPr>
              <a:t>Fixed schemas.</a:t>
            </a:r>
            <a:r>
              <a:rPr lang="en-US" altLang="en-US">
                <a:latin typeface="Arial" panose="020B0604020202020204" pitchFamily="34" charset="0"/>
              </a:rPr>
              <a:t> The schemas and its properties including columns, types and length etc. must be defined before building the application. This does not match well with the agile development approaches for highly dynamic applications.</a:t>
            </a:r>
          </a:p>
          <a:p>
            <a:r>
              <a:rPr lang="en-US" altLang="en-US" b="1">
                <a:latin typeface="Arial" panose="020B0604020202020204" pitchFamily="34" charset="0"/>
              </a:rPr>
              <a:t>Complicated query. </a:t>
            </a:r>
            <a:r>
              <a:rPr lang="en-US" altLang="en-US">
                <a:latin typeface="Arial" panose="020B0604020202020204" pitchFamily="34" charset="0"/>
              </a:rPr>
              <a:t>RDAMS use SQL, which is declarative and powerful language can do many complicated operations such as join but may be overkill.</a:t>
            </a:r>
          </a:p>
          <a:p>
            <a:r>
              <a:rPr lang="en-US" altLang="en-US" b="1">
                <a:latin typeface="Arial" panose="020B0604020202020204" pitchFamily="34" charset="0"/>
              </a:rPr>
              <a:t>Scalability.</a:t>
            </a:r>
            <a:r>
              <a:rPr lang="en-US" altLang="en-US">
                <a:latin typeface="Arial" panose="020B0604020202020204" pitchFamily="34" charset="0"/>
              </a:rPr>
              <a:t> As the data starts to grow larger, you have to scale your database vertically, which means adding more capacity to the existing servers. Relational databases may not scale sufficiently to handle high data and query loads or this scalability comes with a very high cost.</a:t>
            </a:r>
          </a:p>
          <a:p>
            <a:endParaRPr lang="en-US" altLang="en-US">
              <a:latin typeface="Arial" panose="020B0604020202020204" pitchFamily="34" charset="0"/>
            </a:endParaRPr>
          </a:p>
        </p:txBody>
      </p:sp>
      <p:sp>
        <p:nvSpPr>
          <p:cNvPr id="11268" name="Slide Number Placeholder 3">
            <a:extLst>
              <a:ext uri="{FF2B5EF4-FFF2-40B4-BE49-F238E27FC236}">
                <a16:creationId xmlns:a16="http://schemas.microsoft.com/office/drawing/2014/main" id="{00475291-14E7-4B24-A6B5-E6EAA7817C0E}"/>
              </a:ext>
            </a:extLst>
          </p:cNvPr>
          <p:cNvSpPr>
            <a:spLocks noGrp="1"/>
          </p:cNvSpPr>
          <p:nvPr>
            <p:ph type="sldNum" sz="quarter" idx="5"/>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4F36195-7BA3-4D09-AD78-4E2ACFB9C786}" type="slidenum">
              <a:rPr lang="en-US" altLang="en-US">
                <a:latin typeface="Arial" panose="020B0604020202020204" pitchFamily="34" charset="0"/>
              </a:rPr>
              <a:pPr/>
              <a:t>4</a:t>
            </a:fld>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3E2832C7-FAA7-71D3-6803-BF2F8C269A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4F8B2BDF-339A-FA6C-1136-71EECDEEB6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GB" altLang="en-US" sz="1000" b="1"/>
              <a:t>Atomicity</a:t>
            </a:r>
            <a:r>
              <a:rPr lang="en-GB" altLang="en-US" sz="1000"/>
              <a:t> - pronounced "atom-miss-city". By "atomic" we mean "as a single atom or unit". This is a method of grouping data together as single unit so that the atomic unit of data is either entered into the database or not. It's either "All or nothing" as partially updating a record in the database can have bad results in real-life. Imagine you deposit $1M dollars into your bank account but the deposit transaction only updated the database with your account number but not the deposit amount. You would be very unhappy if you deposited $1M but the database transaction to record that failed before increasing your balance. If you were the bank teller who was using the software application that allows for entering a check deposit, you need instant application feedback about the success or failure when you hit submit after entering such things as the account number and deposit amount. The teller needs confirmation that the transaction was entire transaction completed successfully or failed completely and nothing about that deposit was added to the database. When failure happens for any reason because the transaction was an all or nothing the teller is free to attempt the transaction again without fear that he or she is adding a second $1M deposit.  </a:t>
            </a:r>
          </a:p>
          <a:p>
            <a:pPr>
              <a:lnSpc>
                <a:spcPct val="90000"/>
              </a:lnSpc>
            </a:pPr>
            <a:r>
              <a:rPr lang="en-GB" altLang="en-US" sz="1000" b="1"/>
              <a:t>Consistency</a:t>
            </a:r>
            <a:r>
              <a:rPr lang="en-GB" altLang="en-US" sz="1000"/>
              <a:t> - can be thought of as... will an update to a database record field leave the database in a good or consistent state? Imagine if you designed your US customer database to store a customer's phone number. Here in the US, we use a 10 digit phone number that consists of a 3 digit area code followed by a 3 digit local prefix and a 4 digit number to uniquely identify a phone endpoint in that locality. For example (</a:t>
            </a:r>
            <a:r>
              <a:rPr lang="en-GB" altLang="en-US" sz="1000" b="1"/>
              <a:t>605-475-6968).</a:t>
            </a:r>
            <a:r>
              <a:rPr lang="en-GB" altLang="en-US" sz="1000"/>
              <a:t> Imagine if a request to create a record with only a four digit number, 6968, came into the database. This erroneous piece of data would leave that particular record in a logically in-consistent or corrupted state.</a:t>
            </a:r>
          </a:p>
          <a:p>
            <a:pPr>
              <a:lnSpc>
                <a:spcPct val="90000"/>
              </a:lnSpc>
            </a:pPr>
            <a:r>
              <a:rPr lang="en-GB" altLang="en-US" sz="1000" b="1"/>
              <a:t>Isolation</a:t>
            </a:r>
            <a:r>
              <a:rPr lang="en-GB" altLang="en-US" sz="1000"/>
              <a:t> - Because databases allow multiple updates to be occurring at the same time, each transaction must be isolated from the others to prevent unwanted side-effects of transactions "stepping" on one another. An example of when this can be tricky is if a database were to delete a record and before the associate index could be removed, a second transaction to find records matching a certain criteria found the index for that record and went to retrieve the record that was just deleted. This would cause an error because the two transactions stepped on one another in time.</a:t>
            </a:r>
          </a:p>
          <a:p>
            <a:pPr>
              <a:lnSpc>
                <a:spcPct val="90000"/>
              </a:lnSpc>
            </a:pPr>
            <a:r>
              <a:rPr lang="en-GB" altLang="en-US" sz="1000" b="1"/>
              <a:t>Durability</a:t>
            </a:r>
            <a:r>
              <a:rPr lang="en-GB" altLang="en-US" sz="1000"/>
              <a:t> - Once a transaction is stored in the database it must be durable in the sense of it will exist even in the face of a computer power outage (reboot). Modern databases often store the received data in RAM due to it's speed matches that of the CPU. However, RAM is volatile if power is lost. To be durable the transaction is often written to a database log file before being acknowledged as "written" back to the application which asked to store data. </a:t>
            </a:r>
          </a:p>
          <a:p>
            <a:pPr>
              <a:lnSpc>
                <a:spcPct val="90000"/>
              </a:lnSpc>
            </a:pPr>
            <a:endParaRPr lang="en-GB" altLang="en-US" sz="1000"/>
          </a:p>
        </p:txBody>
      </p:sp>
      <p:sp>
        <p:nvSpPr>
          <p:cNvPr id="66564" name="Slide Number Placeholder 3">
            <a:extLst>
              <a:ext uri="{FF2B5EF4-FFF2-40B4-BE49-F238E27FC236}">
                <a16:creationId xmlns:a16="http://schemas.microsoft.com/office/drawing/2014/main" id="{5A1DD75D-2BDE-24D2-DF5C-137ABBE1A3E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PMingLiU" panose="02020500000000000000" pitchFamily="18" charset="-120"/>
              </a:defRPr>
            </a:lvl1pPr>
            <a:lvl2pPr marL="742950" indent="-285750">
              <a:defRPr kumimoji="1">
                <a:solidFill>
                  <a:schemeClr val="tx1"/>
                </a:solidFill>
                <a:latin typeface="Calibri" panose="020F0502020204030204" pitchFamily="34" charset="0"/>
                <a:ea typeface="PMingLiU" panose="02020500000000000000" pitchFamily="18" charset="-120"/>
              </a:defRPr>
            </a:lvl2pPr>
            <a:lvl3pPr marL="1143000" indent="-228600">
              <a:defRPr kumimoji="1">
                <a:solidFill>
                  <a:schemeClr val="tx1"/>
                </a:solidFill>
                <a:latin typeface="Calibri" panose="020F0502020204030204" pitchFamily="34" charset="0"/>
                <a:ea typeface="PMingLiU" panose="02020500000000000000" pitchFamily="18" charset="-120"/>
              </a:defRPr>
            </a:lvl3pPr>
            <a:lvl4pPr marL="1600200" indent="-228600">
              <a:defRPr kumimoji="1">
                <a:solidFill>
                  <a:schemeClr val="tx1"/>
                </a:solidFill>
                <a:latin typeface="Calibri" panose="020F0502020204030204" pitchFamily="34" charset="0"/>
                <a:ea typeface="PMingLiU" panose="02020500000000000000" pitchFamily="18" charset="-120"/>
              </a:defRPr>
            </a:lvl4pPr>
            <a:lvl5pPr marL="2057400" indent="-228600">
              <a:defRPr kumimoji="1">
                <a:solidFill>
                  <a:schemeClr val="tx1"/>
                </a:solidFill>
                <a:latin typeface="Calibri" panose="020F050202020403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9pPr>
          </a:lstStyle>
          <a:p>
            <a:fld id="{D5E6A40E-FAFC-435B-BC63-6A9498245B7D}" type="slidenum">
              <a:rPr lang="zh-CN" altLang="en-US"/>
              <a:pPr/>
              <a:t>7</a:t>
            </a:fld>
            <a:endParaRPr lang="zh-CN" altLang="en-US"/>
          </a:p>
        </p:txBody>
      </p:sp>
    </p:spTree>
    <p:extLst>
      <p:ext uri="{BB962C8B-B14F-4D97-AF65-F5344CB8AC3E}">
        <p14:creationId xmlns:p14="http://schemas.microsoft.com/office/powerpoint/2010/main" val="2181638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7A23C0AA-66E7-48FF-87FC-803F88A7035D}"/>
              </a:ext>
            </a:extLst>
          </p:cNvPr>
          <p:cNvSpPr>
            <a:spLocks noGrp="1" noRot="1" noChangeAspect="1" noTextEdit="1"/>
          </p:cNvSpPr>
          <p:nvPr>
            <p:ph type="sldImg"/>
          </p:nvPr>
        </p:nvSpPr>
        <p:spPr>
          <a:ln/>
        </p:spPr>
      </p:sp>
      <p:sp>
        <p:nvSpPr>
          <p:cNvPr id="22531" name="Notes Placeholder 2">
            <a:extLst>
              <a:ext uri="{FF2B5EF4-FFF2-40B4-BE49-F238E27FC236}">
                <a16:creationId xmlns:a16="http://schemas.microsoft.com/office/drawing/2014/main" id="{86D3892F-0DDC-400B-928A-8D18BCFF8A74}"/>
              </a:ext>
            </a:extLst>
          </p:cNvPr>
          <p:cNvSpPr>
            <a:spLocks noGrp="1"/>
          </p:cNvSpPr>
          <p:nvPr>
            <p:ph type="body" idx="1"/>
          </p:nvPr>
        </p:nvSpPr>
        <p:spPr>
          <a:noFill/>
        </p:spPr>
        <p:txBody>
          <a:bodyPr/>
          <a:lstStyle/>
          <a:p>
            <a:r>
              <a:rPr lang="en-US" altLang="en-US">
                <a:latin typeface="Arial" panose="020B0604020202020204" pitchFamily="34" charset="0"/>
              </a:rPr>
              <a:t>It avoids consuming space when storing nulls by simply not storing a column when a value doesn’t exist for that column. Each unit of data can be thought of as a set of key/value pairs, where the unit itself is identified with the help of a primary identifier, </a:t>
            </a:r>
          </a:p>
        </p:txBody>
      </p:sp>
      <p:sp>
        <p:nvSpPr>
          <p:cNvPr id="22532" name="Slide Number Placeholder 3">
            <a:extLst>
              <a:ext uri="{FF2B5EF4-FFF2-40B4-BE49-F238E27FC236}">
                <a16:creationId xmlns:a16="http://schemas.microsoft.com/office/drawing/2014/main" id="{555BCC80-F50B-43E6-ABB0-897EFCCFF0AF}"/>
              </a:ext>
            </a:extLst>
          </p:cNvPr>
          <p:cNvSpPr>
            <a:spLocks noGrp="1"/>
          </p:cNvSpPr>
          <p:nvPr>
            <p:ph type="sldNum" sz="quarter" idx="5"/>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96269F8-A2C6-43F2-8255-2A52F0A0598F}" type="slidenum">
              <a:rPr lang="en-US" altLang="en-US">
                <a:latin typeface="Arial" panose="020B0604020202020204" pitchFamily="34" charset="0"/>
              </a:rPr>
              <a:pPr/>
              <a:t>39</a:t>
            </a:fld>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6D1D945A-457B-4354-8479-04A320F4F58D}"/>
              </a:ext>
            </a:extLst>
          </p:cNvPr>
          <p:cNvSpPr>
            <a:spLocks noGrp="1" noRot="1" noChangeAspect="1" noTextEdit="1"/>
          </p:cNvSpPr>
          <p:nvPr>
            <p:ph type="sldImg"/>
          </p:nvPr>
        </p:nvSpPr>
        <p:spPr>
          <a:ln/>
        </p:spPr>
      </p:sp>
      <p:sp>
        <p:nvSpPr>
          <p:cNvPr id="24579" name="Notes Placeholder 2">
            <a:extLst>
              <a:ext uri="{FF2B5EF4-FFF2-40B4-BE49-F238E27FC236}">
                <a16:creationId xmlns:a16="http://schemas.microsoft.com/office/drawing/2014/main" id="{33BAFB94-9535-405E-9674-47745F17FEB2}"/>
              </a:ext>
            </a:extLst>
          </p:cNvPr>
          <p:cNvSpPr>
            <a:spLocks noGrp="1"/>
          </p:cNvSpPr>
          <p:nvPr>
            <p:ph type="body" idx="1"/>
          </p:nvPr>
        </p:nvSpPr>
        <p:spPr>
          <a:noFill/>
        </p:spPr>
        <p:txBody>
          <a:bodyPr/>
          <a:lstStyle/>
          <a:p>
            <a:r>
              <a:rPr lang="en-US" altLang="en-US">
                <a:latin typeface="Arial" panose="020B0604020202020204" pitchFamily="34" charset="0"/>
              </a:rPr>
              <a:t>.By definition, a graph database is any storage system that provides index-free adjacency. This means that every element contains a direct pointer to its adjacent element and no index lookups are necessary. General graph databases that can store any graph are distinct from specialized graph databases such as triple-stores and network databases. Indexes are used for traversing the graph. Popular graph based NoSQL databases include Neo4j, OrientDB, Facebook Open Graph, FlockDB, etc. Figure 7.3 is an example of a graph database for the distance between three major cities.</a:t>
            </a:r>
          </a:p>
          <a:p>
            <a:endParaRPr lang="en-US" altLang="en-US">
              <a:latin typeface="Arial" panose="020B0604020202020204" pitchFamily="34" charset="0"/>
            </a:endParaRPr>
          </a:p>
        </p:txBody>
      </p:sp>
      <p:sp>
        <p:nvSpPr>
          <p:cNvPr id="24580" name="Slide Number Placeholder 3">
            <a:extLst>
              <a:ext uri="{FF2B5EF4-FFF2-40B4-BE49-F238E27FC236}">
                <a16:creationId xmlns:a16="http://schemas.microsoft.com/office/drawing/2014/main" id="{E0AEFBCF-C030-44CB-AF23-93D57A978895}"/>
              </a:ext>
            </a:extLst>
          </p:cNvPr>
          <p:cNvSpPr>
            <a:spLocks noGrp="1"/>
          </p:cNvSpPr>
          <p:nvPr>
            <p:ph type="sldNum" sz="quarter" idx="5"/>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99293286-69A3-4DD4-BDF4-29C6A4EDF726}" type="slidenum">
              <a:rPr lang="en-US" altLang="en-US">
                <a:latin typeface="Arial" panose="020B0604020202020204" pitchFamily="34" charset="0"/>
              </a:rPr>
              <a:pPr/>
              <a:t>50</a:t>
            </a:fld>
            <a:endParaRPr lang="en-US" altLang="en-US">
              <a:latin typeface="Arial" panose="020B0604020202020204" pitchFamily="34" charset="0"/>
            </a:endParaRPr>
          </a:p>
        </p:txBody>
      </p:sp>
    </p:spTree>
    <p:extLst>
      <p:ext uri="{BB962C8B-B14F-4D97-AF65-F5344CB8AC3E}">
        <p14:creationId xmlns:p14="http://schemas.microsoft.com/office/powerpoint/2010/main" val="2911028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a:lvl1p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415008"/>
          </a:xfrm>
        </p:spPr>
        <p:txBody>
          <a:bodyPr/>
          <a:lstStyle>
            <a:lvl1pPr marL="0" indent="0" algn="ctr">
              <a:buNone/>
              <a:defRPr b="1" i="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
        <p:nvSpPr>
          <p:cNvPr id="10" name="TextBox 9"/>
          <p:cNvSpPr txBox="1"/>
          <p:nvPr userDrawn="1"/>
        </p:nvSpPr>
        <p:spPr>
          <a:xfrm>
            <a:off x="1371600" y="6021288"/>
            <a:ext cx="6146617" cy="400110"/>
          </a:xfrm>
          <a:prstGeom prst="rect">
            <a:avLst/>
          </a:prstGeom>
          <a:noFill/>
        </p:spPr>
        <p:txBody>
          <a:bodyPr wrap="square" rtlCol="0">
            <a:spAutoFit/>
          </a:bodyPr>
          <a:lstStyle/>
          <a:p>
            <a:pPr algn="ctr"/>
            <a:r>
              <a:rPr lang="en-US" sz="2000" b="0" i="0" baseline="0" dirty="0">
                <a:solidFill>
                  <a:srgbClr val="003366"/>
                </a:solidFill>
                <a:latin typeface="+mn-lt"/>
              </a:rPr>
              <a:t>Thanks to: Ingo </a:t>
            </a:r>
            <a:r>
              <a:rPr lang="en-US" sz="2000" b="0" i="0" baseline="0" dirty="0" err="1">
                <a:solidFill>
                  <a:srgbClr val="003366"/>
                </a:solidFill>
                <a:latin typeface="+mn-lt"/>
              </a:rPr>
              <a:t>Frommholz</a:t>
            </a:r>
            <a:r>
              <a:rPr lang="en-US" sz="2000" b="0" i="0" baseline="0" dirty="0">
                <a:solidFill>
                  <a:srgbClr val="003366"/>
                </a:solidFill>
                <a:latin typeface="+mn-lt"/>
              </a:rPr>
              <a:t> and Hong Qing Yu</a:t>
            </a:r>
          </a:p>
        </p:txBody>
      </p:sp>
    </p:spTree>
    <p:extLst>
      <p:ext uri="{BB962C8B-B14F-4D97-AF65-F5344CB8AC3E}">
        <p14:creationId xmlns:p14="http://schemas.microsoft.com/office/powerpoint/2010/main" val="1802038524"/>
      </p:ext>
    </p:extLst>
  </p:cSld>
  <p:clrMapOvr>
    <a:masterClrMapping/>
  </p:clrMapOvr>
  <p:transition spd="slow">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91680" y="537647"/>
            <a:ext cx="7010400" cy="685800"/>
          </a:xfrm>
        </p:spPr>
        <p:txBody>
          <a:bodyPr/>
          <a:lstStyle/>
          <a:p>
            <a:r>
              <a:rPr lang="en-GB"/>
              <a:t>Click to edit Master title style</a:t>
            </a:r>
            <a:endParaRPr lang="en-US"/>
          </a:p>
        </p:txBody>
      </p:sp>
      <p:sp>
        <p:nvSpPr>
          <p:cNvPr id="3" name="Content Placeholder 2"/>
          <p:cNvSpPr>
            <a:spLocks noGrp="1"/>
          </p:cNvSpPr>
          <p:nvPr>
            <p:ph idx="1"/>
          </p:nvPr>
        </p:nvSpPr>
        <p:spPr>
          <a:xfrm>
            <a:off x="392460" y="1381933"/>
            <a:ext cx="8359080" cy="4680520"/>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Line 24"/>
          <p:cNvSpPr>
            <a:spLocks noChangeShapeType="1"/>
          </p:cNvSpPr>
          <p:nvPr userDrawn="1"/>
        </p:nvSpPr>
        <p:spPr bwMode="auto">
          <a:xfrm>
            <a:off x="2849796" y="1230117"/>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a:ea typeface="+mn-ea"/>
              <a:cs typeface="+mn-cs"/>
            </a:endParaRPr>
          </a:p>
        </p:txBody>
      </p:sp>
      <p:sp>
        <p:nvSpPr>
          <p:cNvPr id="11" name="Text Box 27"/>
          <p:cNvSpPr txBox="1">
            <a:spLocks noChangeArrowheads="1"/>
          </p:cNvSpPr>
          <p:nvPr userDrawn="1"/>
        </p:nvSpPr>
        <p:spPr bwMode="auto">
          <a:xfrm>
            <a:off x="6878332" y="260648"/>
            <a:ext cx="1757661"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Introduction to NoSQL</a:t>
            </a:r>
          </a:p>
        </p:txBody>
      </p:sp>
      <p:sp>
        <p:nvSpPr>
          <p:cNvPr id="7" name="TextBox 6">
            <a:extLst>
              <a:ext uri="{FF2B5EF4-FFF2-40B4-BE49-F238E27FC236}">
                <a16:creationId xmlns:a16="http://schemas.microsoft.com/office/drawing/2014/main" id="{3D4AE5A1-8175-4FC5-AF81-7F93F3B15CCA}"/>
              </a:ext>
            </a:extLst>
          </p:cNvPr>
          <p:cNvSpPr txBox="1"/>
          <p:nvPr userDrawn="1"/>
        </p:nvSpPr>
        <p:spPr>
          <a:xfrm>
            <a:off x="179512" y="6341354"/>
            <a:ext cx="4032448" cy="276999"/>
          </a:xfrm>
          <a:prstGeom prst="rect">
            <a:avLst/>
          </a:prstGeom>
          <a:noFill/>
        </p:spPr>
        <p:txBody>
          <a:bodyPr wrap="square" rtlCol="0">
            <a:spAutoFit/>
          </a:bodyPr>
          <a:lstStyle/>
          <a:p>
            <a:r>
              <a:rPr lang="en-GB" sz="1200" b="0" dirty="0"/>
              <a:t>DATA MODELLING, MANAGEMENT AND GOVERNANCE</a:t>
            </a:r>
          </a:p>
        </p:txBody>
      </p:sp>
      <p:sp>
        <p:nvSpPr>
          <p:cNvPr id="8" name="TextBox 7">
            <a:extLst>
              <a:ext uri="{FF2B5EF4-FFF2-40B4-BE49-F238E27FC236}">
                <a16:creationId xmlns:a16="http://schemas.microsoft.com/office/drawing/2014/main" id="{E03BEF5C-B8E0-4C5C-70A1-5A7992B44396}"/>
              </a:ext>
            </a:extLst>
          </p:cNvPr>
          <p:cNvSpPr txBox="1"/>
          <p:nvPr userDrawn="1"/>
        </p:nvSpPr>
        <p:spPr>
          <a:xfrm>
            <a:off x="8266956" y="6277108"/>
            <a:ext cx="726232" cy="276999"/>
          </a:xfrm>
          <a:prstGeom prst="rect">
            <a:avLst/>
          </a:prstGeom>
          <a:noFill/>
        </p:spPr>
        <p:txBody>
          <a:bodyPr wrap="square" rtlCol="0">
            <a:spAutoFit/>
          </a:bodyPr>
          <a:lstStyle/>
          <a:p>
            <a:fld id="{62DF38B8-92EF-4239-837A-4CEBF694B80B}" type="slidenum">
              <a:rPr lang="en-GB" sz="1200" b="0" smtClean="0"/>
              <a:t>‹#›</a:t>
            </a:fld>
            <a:endParaRPr lang="en-GB" sz="1200" b="0" dirty="0"/>
          </a:p>
        </p:txBody>
      </p:sp>
    </p:spTree>
    <p:extLst>
      <p:ext uri="{BB962C8B-B14F-4D97-AF65-F5344CB8AC3E}">
        <p14:creationId xmlns:p14="http://schemas.microsoft.com/office/powerpoint/2010/main" val="3528553154"/>
      </p:ext>
    </p:extLst>
  </p:cSld>
  <p:clrMapOvr>
    <a:masterClrMapping/>
  </p:clrMapOvr>
  <p:transition spd="slow">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wrap="square" anchor="t"/>
          <a:lstStyle>
            <a:lvl1pPr algn="l">
              <a:defRPr sz="4000" b="1" cap="all">
                <a:effectLst/>
              </a:defRPr>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dirty="0"/>
              <a:t>Click to edit Master text styles</a:t>
            </a:r>
          </a:p>
        </p:txBody>
      </p:sp>
      <p:sp>
        <p:nvSpPr>
          <p:cNvPr id="6" name="Text Box 27"/>
          <p:cNvSpPr txBox="1">
            <a:spLocks noChangeArrowheads="1"/>
          </p:cNvSpPr>
          <p:nvPr userDrawn="1"/>
        </p:nvSpPr>
        <p:spPr bwMode="auto">
          <a:xfrm>
            <a:off x="6816841" y="260648"/>
            <a:ext cx="1819152"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UML Activity</a:t>
            </a:r>
            <a:r>
              <a:rPr lang="en-US" sz="1200" baseline="0" dirty="0">
                <a:solidFill>
                  <a:srgbClr val="003366"/>
                </a:solidFill>
                <a:effectLst/>
                <a:latin typeface="+mj-lt"/>
              </a:rPr>
              <a:t> Diagrams</a:t>
            </a:r>
            <a:r>
              <a:rPr lang="en-US" sz="1200" dirty="0">
                <a:solidFill>
                  <a:srgbClr val="003366"/>
                </a:solidFill>
                <a:effectLst/>
                <a:latin typeface="+mj-lt"/>
              </a:rPr>
              <a:t> </a:t>
            </a:r>
          </a:p>
        </p:txBody>
      </p:sp>
    </p:spTree>
    <p:extLst>
      <p:ext uri="{BB962C8B-B14F-4D97-AF65-F5344CB8AC3E}">
        <p14:creationId xmlns:p14="http://schemas.microsoft.com/office/powerpoint/2010/main" val="1532392398"/>
      </p:ext>
    </p:extLst>
  </p:cSld>
  <p:clrMapOvr>
    <a:masterClrMapping/>
  </p:clrMapOvr>
  <p:transition spd="slow">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400" y="566109"/>
            <a:ext cx="7010400" cy="685800"/>
          </a:xfrm>
        </p:spPr>
        <p:txBody>
          <a:bodyPr/>
          <a:lstStyle/>
          <a:p>
            <a:r>
              <a:rPr lang="en-GB"/>
              <a:t>Click to edit Master title style</a:t>
            </a:r>
            <a:endParaRPr lang="en-US"/>
          </a:p>
        </p:txBody>
      </p:sp>
      <p:sp>
        <p:nvSpPr>
          <p:cNvPr id="3" name="Content Placeholder 2"/>
          <p:cNvSpPr>
            <a:spLocks noGrp="1"/>
          </p:cNvSpPr>
          <p:nvPr>
            <p:ph sz="half" idx="1"/>
          </p:nvPr>
        </p:nvSpPr>
        <p:spPr>
          <a:xfrm>
            <a:off x="16002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1816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Line 24"/>
          <p:cNvSpPr>
            <a:spLocks noChangeShapeType="1"/>
          </p:cNvSpPr>
          <p:nvPr userDrawn="1"/>
        </p:nvSpPr>
        <p:spPr bwMode="auto">
          <a:xfrm>
            <a:off x="2843808" y="1258579"/>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a:ea typeface="+mn-ea"/>
              <a:cs typeface="+mn-cs"/>
            </a:endParaRPr>
          </a:p>
        </p:txBody>
      </p:sp>
      <p:sp>
        <p:nvSpPr>
          <p:cNvPr id="10" name="Text Box 27"/>
          <p:cNvSpPr txBox="1">
            <a:spLocks noChangeArrowheads="1"/>
          </p:cNvSpPr>
          <p:nvPr userDrawn="1"/>
        </p:nvSpPr>
        <p:spPr bwMode="auto">
          <a:xfrm>
            <a:off x="6816841" y="260648"/>
            <a:ext cx="1819152"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UML Activity</a:t>
            </a:r>
            <a:r>
              <a:rPr lang="en-US" sz="1200" baseline="0" dirty="0">
                <a:solidFill>
                  <a:srgbClr val="003366"/>
                </a:solidFill>
                <a:effectLst/>
                <a:latin typeface="+mj-lt"/>
              </a:rPr>
              <a:t> Diagrams</a:t>
            </a:r>
            <a:r>
              <a:rPr lang="en-US" sz="1200" dirty="0">
                <a:solidFill>
                  <a:srgbClr val="003366"/>
                </a:solidFill>
                <a:effectLst/>
                <a:latin typeface="+mj-lt"/>
              </a:rPr>
              <a:t> </a:t>
            </a:r>
          </a:p>
        </p:txBody>
      </p:sp>
    </p:spTree>
    <p:extLst>
      <p:ext uri="{BB962C8B-B14F-4D97-AF65-F5344CB8AC3E}">
        <p14:creationId xmlns:p14="http://schemas.microsoft.com/office/powerpoint/2010/main" val="1227002041"/>
      </p:ext>
    </p:extLst>
  </p:cSld>
  <p:clrMapOvr>
    <a:masterClrMapping/>
  </p:clrMapOvr>
  <p:transition spd="slow">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91680" y="537647"/>
            <a:ext cx="7010400" cy="685800"/>
          </a:xfrm>
        </p:spPr>
        <p:txBody>
          <a:bodyPr/>
          <a:lstStyle/>
          <a:p>
            <a:r>
              <a:rPr lang="en-GB"/>
              <a:t>Click to edit Master title style</a:t>
            </a:r>
            <a:endParaRPr lang="en-US"/>
          </a:p>
        </p:txBody>
      </p:sp>
      <p:sp>
        <p:nvSpPr>
          <p:cNvPr id="3" name="Line 24"/>
          <p:cNvSpPr>
            <a:spLocks noChangeShapeType="1"/>
          </p:cNvSpPr>
          <p:nvPr userDrawn="1"/>
        </p:nvSpPr>
        <p:spPr bwMode="auto">
          <a:xfrm>
            <a:off x="2843808" y="1238744"/>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a:ea typeface="+mn-ea"/>
              <a:cs typeface="+mn-cs"/>
            </a:endParaRPr>
          </a:p>
        </p:txBody>
      </p:sp>
      <p:sp>
        <p:nvSpPr>
          <p:cNvPr id="10" name="Text Box 27"/>
          <p:cNvSpPr txBox="1">
            <a:spLocks noChangeArrowheads="1"/>
          </p:cNvSpPr>
          <p:nvPr userDrawn="1"/>
        </p:nvSpPr>
        <p:spPr bwMode="auto">
          <a:xfrm>
            <a:off x="6816841" y="260648"/>
            <a:ext cx="1819152"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UML Activity</a:t>
            </a:r>
            <a:r>
              <a:rPr lang="en-US" sz="1200" baseline="0" dirty="0">
                <a:solidFill>
                  <a:srgbClr val="003366"/>
                </a:solidFill>
                <a:effectLst/>
                <a:latin typeface="+mj-lt"/>
              </a:rPr>
              <a:t> Diagrams</a:t>
            </a:r>
            <a:r>
              <a:rPr lang="en-US" sz="1200" dirty="0">
                <a:solidFill>
                  <a:srgbClr val="003366"/>
                </a:solidFill>
                <a:effectLst/>
                <a:latin typeface="+mj-lt"/>
              </a:rPr>
              <a:t> </a:t>
            </a:r>
          </a:p>
        </p:txBody>
      </p:sp>
      <p:sp>
        <p:nvSpPr>
          <p:cNvPr id="6" name="TextBox 5">
            <a:extLst>
              <a:ext uri="{FF2B5EF4-FFF2-40B4-BE49-F238E27FC236}">
                <a16:creationId xmlns:a16="http://schemas.microsoft.com/office/drawing/2014/main" id="{415EC1A7-3A9E-F7E1-8611-7520EA65D09A}"/>
              </a:ext>
            </a:extLst>
          </p:cNvPr>
          <p:cNvSpPr txBox="1"/>
          <p:nvPr userDrawn="1"/>
        </p:nvSpPr>
        <p:spPr>
          <a:xfrm>
            <a:off x="8266956" y="6277108"/>
            <a:ext cx="726232" cy="276999"/>
          </a:xfrm>
          <a:prstGeom prst="rect">
            <a:avLst/>
          </a:prstGeom>
          <a:noFill/>
        </p:spPr>
        <p:txBody>
          <a:bodyPr wrap="square" rtlCol="0">
            <a:spAutoFit/>
          </a:bodyPr>
          <a:lstStyle/>
          <a:p>
            <a:fld id="{62DF38B8-92EF-4239-837A-4CEBF694B80B}" type="slidenum">
              <a:rPr lang="en-GB" sz="1200" b="0" smtClean="0"/>
              <a:t>‹#›</a:t>
            </a:fld>
            <a:endParaRPr lang="en-GB" sz="1200" b="0" dirty="0"/>
          </a:p>
        </p:txBody>
      </p:sp>
    </p:spTree>
    <p:extLst>
      <p:ext uri="{BB962C8B-B14F-4D97-AF65-F5344CB8AC3E}">
        <p14:creationId xmlns:p14="http://schemas.microsoft.com/office/powerpoint/2010/main" val="2503743"/>
      </p:ext>
    </p:extLst>
  </p:cSld>
  <p:clrMapOvr>
    <a:masterClrMapping/>
  </p:clrMapOvr>
  <p:transition spd="slow">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Text Box 27"/>
          <p:cNvSpPr txBox="1">
            <a:spLocks noChangeArrowheads="1"/>
          </p:cNvSpPr>
          <p:nvPr userDrawn="1"/>
        </p:nvSpPr>
        <p:spPr bwMode="auto">
          <a:xfrm>
            <a:off x="6816841" y="260648"/>
            <a:ext cx="1819152"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UML Activity</a:t>
            </a:r>
            <a:r>
              <a:rPr lang="en-US" sz="1200" baseline="0" dirty="0">
                <a:solidFill>
                  <a:srgbClr val="003366"/>
                </a:solidFill>
                <a:effectLst/>
                <a:latin typeface="+mj-lt"/>
              </a:rPr>
              <a:t> Diagrams</a:t>
            </a:r>
            <a:r>
              <a:rPr lang="en-US" sz="1200" dirty="0">
                <a:solidFill>
                  <a:srgbClr val="003366"/>
                </a:solidFill>
                <a:effectLst/>
                <a:latin typeface="+mj-lt"/>
              </a:rPr>
              <a:t> </a:t>
            </a:r>
          </a:p>
        </p:txBody>
      </p:sp>
      <p:sp>
        <p:nvSpPr>
          <p:cNvPr id="4" name="TextBox 3">
            <a:extLst>
              <a:ext uri="{FF2B5EF4-FFF2-40B4-BE49-F238E27FC236}">
                <a16:creationId xmlns:a16="http://schemas.microsoft.com/office/drawing/2014/main" id="{39EB862F-6064-0195-ED4B-17648F2C5C02}"/>
              </a:ext>
            </a:extLst>
          </p:cNvPr>
          <p:cNvSpPr txBox="1"/>
          <p:nvPr userDrawn="1"/>
        </p:nvSpPr>
        <p:spPr>
          <a:xfrm>
            <a:off x="8266956" y="6277108"/>
            <a:ext cx="726232" cy="276999"/>
          </a:xfrm>
          <a:prstGeom prst="rect">
            <a:avLst/>
          </a:prstGeom>
          <a:noFill/>
        </p:spPr>
        <p:txBody>
          <a:bodyPr wrap="square" rtlCol="0">
            <a:spAutoFit/>
          </a:bodyPr>
          <a:lstStyle/>
          <a:p>
            <a:fld id="{62DF38B8-92EF-4239-837A-4CEBF694B80B}" type="slidenum">
              <a:rPr lang="en-GB" sz="1200" b="0" smtClean="0"/>
              <a:t>‹#›</a:t>
            </a:fld>
            <a:endParaRPr lang="en-GB" sz="1200" b="0" dirty="0"/>
          </a:p>
        </p:txBody>
      </p:sp>
    </p:spTree>
    <p:extLst>
      <p:ext uri="{BB962C8B-B14F-4D97-AF65-F5344CB8AC3E}">
        <p14:creationId xmlns:p14="http://schemas.microsoft.com/office/powerpoint/2010/main" val="3956977586"/>
      </p:ext>
    </p:extLst>
  </p:cSld>
  <p:clrMapOvr>
    <a:masterClrMapping/>
  </p:clrMapOvr>
  <p:transition spd="slow">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6"/>
          <p:cNvSpPr>
            <a:spLocks noGrp="1"/>
          </p:cNvSpPr>
          <p:nvPr>
            <p:ph type="dt" sz="half" idx="10"/>
          </p:nvPr>
        </p:nvSpPr>
        <p:spPr>
          <a:xfrm>
            <a:off x="6876256" y="6309320"/>
            <a:ext cx="2133600" cy="365125"/>
          </a:xfrm>
          <a:prstGeom prst="rect">
            <a:avLst/>
          </a:prstGeom>
        </p:spPr>
        <p:txBody>
          <a:bodyPr/>
          <a:lstStyle/>
          <a:p>
            <a:endParaRPr lang="en-US" dirty="0"/>
          </a:p>
        </p:txBody>
      </p:sp>
      <p:sp>
        <p:nvSpPr>
          <p:cNvPr id="10" name="Text Box 27"/>
          <p:cNvSpPr txBox="1">
            <a:spLocks noChangeArrowheads="1"/>
          </p:cNvSpPr>
          <p:nvPr userDrawn="1"/>
        </p:nvSpPr>
        <p:spPr bwMode="auto">
          <a:xfrm>
            <a:off x="6816841" y="260648"/>
            <a:ext cx="1819152"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UML Activity</a:t>
            </a:r>
            <a:r>
              <a:rPr lang="en-US" sz="1200" baseline="0" dirty="0">
                <a:solidFill>
                  <a:srgbClr val="003366"/>
                </a:solidFill>
                <a:effectLst/>
                <a:latin typeface="+mj-lt"/>
              </a:rPr>
              <a:t> Diagrams</a:t>
            </a:r>
            <a:r>
              <a:rPr lang="en-US" sz="1200" dirty="0">
                <a:solidFill>
                  <a:srgbClr val="003366"/>
                </a:solidFill>
                <a:effectLst/>
                <a:latin typeface="+mj-lt"/>
              </a:rPr>
              <a:t> </a:t>
            </a:r>
          </a:p>
        </p:txBody>
      </p:sp>
    </p:spTree>
    <p:extLst>
      <p:ext uri="{BB962C8B-B14F-4D97-AF65-F5344CB8AC3E}">
        <p14:creationId xmlns:p14="http://schemas.microsoft.com/office/powerpoint/2010/main" val="53823517"/>
      </p:ext>
    </p:extLst>
  </p:cSld>
  <p:clrMapOvr>
    <a:masterClrMapping/>
  </p:clrMapOvr>
  <p:transition spd="slow">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bwMode="auto">
          <a:xfrm>
            <a:off x="323528" y="1556792"/>
            <a:ext cx="8424936" cy="4680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195" name="Rectangle 9"/>
          <p:cNvSpPr>
            <a:spLocks noGrp="1" noChangeArrowheads="1"/>
          </p:cNvSpPr>
          <p:nvPr>
            <p:ph type="title"/>
          </p:nvPr>
        </p:nvSpPr>
        <p:spPr bwMode="auto">
          <a:xfrm>
            <a:off x="1738064" y="469036"/>
            <a:ext cx="70104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46" name="Text Box 22"/>
          <p:cNvSpPr txBox="1">
            <a:spLocks noChangeArrowheads="1"/>
          </p:cNvSpPr>
          <p:nvPr userDrawn="1"/>
        </p:nvSpPr>
        <p:spPr bwMode="auto">
          <a:xfrm>
            <a:off x="2879725" y="5772150"/>
            <a:ext cx="184150" cy="428625"/>
          </a:xfrm>
          <a:prstGeom prst="rect">
            <a:avLst/>
          </a:prstGeom>
          <a:noFill/>
          <a:ln w="9525">
            <a:noFill/>
            <a:miter lim="800000"/>
            <a:headEnd/>
            <a:tailEnd/>
          </a:ln>
          <a:effectLst/>
        </p:spPr>
        <p:txBody>
          <a:bodyPr wrap="none">
            <a:spAutoFit/>
          </a:bodyPr>
          <a:lstStyle/>
          <a:p>
            <a:pPr algn="ctr" eaLnBrk="0" hangingPunct="0">
              <a:defRPr/>
            </a:pPr>
            <a:endParaRPr lang="en-US" b="0">
              <a:ea typeface="ＭＳ Ｐゴシック" charset="-128"/>
              <a:cs typeface="+mn-cs"/>
            </a:endParaRPr>
          </a:p>
        </p:txBody>
      </p:sp>
      <p:pic>
        <p:nvPicPr>
          <p:cNvPr id="8199" name="Picture 28" descr="Beds_Logo_small.gif                                            000002DDnbessis                        C0D0C79C:"/>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1443038" cy="1433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Lst>
  <p:transition spd="slow">
    <p:zoom dir="in"/>
  </p:transition>
  <p:hf hdr="0" ftr="0" dt="0"/>
  <p:txStyles>
    <p:titleStyle>
      <a:lvl1pPr algn="r" rtl="0" eaLnBrk="0" fontAlgn="base" hangingPunct="0">
        <a:spcBef>
          <a:spcPct val="0"/>
        </a:spcBef>
        <a:spcAft>
          <a:spcPct val="0"/>
        </a:spcAft>
        <a:defRPr sz="36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p:titleStyle>
    <p:body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ciencedirect.com/topics/computer-science/partition-toleranc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youtube.com/watch?v=_D19h5s73Co&amp;t=50s" TargetMode="External"/><Relationship Id="rId2" Type="http://schemas.openxmlformats.org/officeDocument/2006/relationships/hyperlink" Target="https://www.youtube.com/watch?v=urO5FyP9PoI&amp;t=11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youtube.com/watch?v=REVkXVxvMQE"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mongodb.org/" TargetMode="External"/><Relationship Id="rId2" Type="http://schemas.openxmlformats.org/officeDocument/2006/relationships/hyperlink" Target="http://littleriakbook.com/" TargetMode="External"/><Relationship Id="rId1" Type="http://schemas.openxmlformats.org/officeDocument/2006/relationships/slideLayout" Target="../slideLayouts/slideLayout2.xml"/><Relationship Id="rId4" Type="http://schemas.openxmlformats.org/officeDocument/2006/relationships/hyperlink" Target="http://nosql-database.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08720"/>
            <a:ext cx="7772400" cy="1470025"/>
          </a:xfrm>
        </p:spPr>
        <p:txBody>
          <a:bodyPr/>
          <a:lstStyle/>
          <a:p>
            <a:r>
              <a:rPr lang="en-US" sz="3200" dirty="0"/>
              <a:t>Data Modelling, Management &amp; Governance</a:t>
            </a:r>
            <a:br>
              <a:rPr lang="en-US" sz="3200" dirty="0"/>
            </a:br>
            <a:r>
              <a:rPr lang="en-US" sz="3200" dirty="0"/>
              <a:t>CIS108-6</a:t>
            </a:r>
          </a:p>
        </p:txBody>
      </p:sp>
      <p:sp>
        <p:nvSpPr>
          <p:cNvPr id="3" name="Subtitle 2"/>
          <p:cNvSpPr>
            <a:spLocks noGrp="1"/>
          </p:cNvSpPr>
          <p:nvPr>
            <p:ph type="subTitle" idx="1"/>
          </p:nvPr>
        </p:nvSpPr>
        <p:spPr>
          <a:xfrm>
            <a:off x="1259632" y="2852936"/>
            <a:ext cx="6400800" cy="1415008"/>
          </a:xfrm>
        </p:spPr>
        <p:txBody>
          <a:bodyPr/>
          <a:lstStyle/>
          <a:p>
            <a:r>
              <a:rPr lang="en-US" altLang="zh-CN" sz="3600" b="1" dirty="0">
                <a:solidFill>
                  <a:srgbClr val="002060"/>
                </a:solidFill>
                <a:ea typeface="SimSun" panose="02010600030101010101" pitchFamily="2" charset="-122"/>
              </a:rPr>
              <a:t>Introduction of NoSQL database</a:t>
            </a:r>
            <a:endParaRPr lang="en-US" sz="3600" dirty="0">
              <a:solidFill>
                <a:srgbClr val="002060"/>
              </a:solidFill>
            </a:endParaRPr>
          </a:p>
          <a:p>
            <a:endParaRPr lang="en-US" dirty="0"/>
          </a:p>
          <a:p>
            <a:r>
              <a:rPr lang="en-US" dirty="0"/>
              <a:t>Gangmin Li</a:t>
            </a:r>
          </a:p>
        </p:txBody>
      </p:sp>
    </p:spTree>
    <p:extLst>
      <p:ext uri="{BB962C8B-B14F-4D97-AF65-F5344CB8AC3E}">
        <p14:creationId xmlns:p14="http://schemas.microsoft.com/office/powerpoint/2010/main" val="2831495601"/>
      </p:ext>
    </p:extLst>
  </p:cSld>
  <p:clrMapOvr>
    <a:masterClrMapping/>
  </p:clrMapOvr>
  <p:transition spd="slow">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4715929-C762-4EA3-A96A-09B6C98EE1CB}"/>
              </a:ext>
            </a:extLst>
          </p:cNvPr>
          <p:cNvSpPr>
            <a:spLocks noGrp="1"/>
          </p:cNvSpPr>
          <p:nvPr>
            <p:ph type="title"/>
          </p:nvPr>
        </p:nvSpPr>
        <p:spPr/>
        <p:txBody>
          <a:bodyPr/>
          <a:lstStyle/>
          <a:p>
            <a:r>
              <a:rPr lang="en-US" altLang="en-US" dirty="0"/>
              <a:t>What is NoSQL?</a:t>
            </a:r>
          </a:p>
        </p:txBody>
      </p:sp>
      <p:sp>
        <p:nvSpPr>
          <p:cNvPr id="3" name="Content Placeholder 2">
            <a:extLst>
              <a:ext uri="{FF2B5EF4-FFF2-40B4-BE49-F238E27FC236}">
                <a16:creationId xmlns:a16="http://schemas.microsoft.com/office/drawing/2014/main" id="{A84E3630-5474-4E41-81D3-9F95EDFF1304}"/>
              </a:ext>
            </a:extLst>
          </p:cNvPr>
          <p:cNvSpPr>
            <a:spLocks noGrp="1"/>
          </p:cNvSpPr>
          <p:nvPr>
            <p:ph idx="1"/>
          </p:nvPr>
        </p:nvSpPr>
        <p:spPr>
          <a:xfrm>
            <a:off x="396167" y="1202775"/>
            <a:ext cx="8359080" cy="4680520"/>
          </a:xfrm>
        </p:spPr>
        <p:txBody>
          <a:bodyPr rtlCol="0">
            <a:normAutofit/>
          </a:bodyPr>
          <a:lstStyle/>
          <a:p>
            <a:pPr fontAlgn="auto">
              <a:spcAft>
                <a:spcPts val="0"/>
              </a:spcAft>
              <a:defRPr/>
            </a:pPr>
            <a:r>
              <a:rPr lang="en-US" sz="2200" b="1" dirty="0">
                <a:latin typeface="Lora" pitchFamily="2" charset="0"/>
              </a:rPr>
              <a:t>Definition</a:t>
            </a:r>
            <a:r>
              <a:rPr lang="en-US" sz="2200" dirty="0">
                <a:latin typeface="Lora" pitchFamily="2" charset="0"/>
              </a:rPr>
              <a:t> (from official Wikipedia):  A NoSQL (originally referring to "</a:t>
            </a:r>
            <a:r>
              <a:rPr lang="en-US" sz="2200" dirty="0">
                <a:solidFill>
                  <a:srgbClr val="FF0000"/>
                </a:solidFill>
                <a:latin typeface="Lora" pitchFamily="2" charset="0"/>
              </a:rPr>
              <a:t>non SQL</a:t>
            </a:r>
            <a:r>
              <a:rPr lang="en-US" sz="2200" dirty="0">
                <a:latin typeface="Lora" pitchFamily="2" charset="0"/>
              </a:rPr>
              <a:t>", "</a:t>
            </a:r>
            <a:r>
              <a:rPr lang="en-US" sz="2200" dirty="0">
                <a:solidFill>
                  <a:srgbClr val="FF0000"/>
                </a:solidFill>
                <a:latin typeface="Lora" pitchFamily="2" charset="0"/>
              </a:rPr>
              <a:t>non relational</a:t>
            </a:r>
            <a:r>
              <a:rPr lang="en-US" sz="2200" dirty="0">
                <a:latin typeface="Lora" pitchFamily="2" charset="0"/>
              </a:rPr>
              <a:t>" or "</a:t>
            </a:r>
            <a:r>
              <a:rPr lang="en-US" sz="2200" b="1" dirty="0">
                <a:solidFill>
                  <a:srgbClr val="FF0000"/>
                </a:solidFill>
                <a:latin typeface="Lora" pitchFamily="2" charset="0"/>
              </a:rPr>
              <a:t>not only SQL</a:t>
            </a:r>
            <a:r>
              <a:rPr lang="en-US" sz="2200" dirty="0">
                <a:latin typeface="Lora" pitchFamily="2" charset="0"/>
              </a:rPr>
              <a:t>") database provides a mechanism for storage and retrieval of data which is modeled in means other than the </a:t>
            </a:r>
            <a:r>
              <a:rPr lang="en-US" sz="2200" dirty="0">
                <a:solidFill>
                  <a:srgbClr val="FF0000"/>
                </a:solidFill>
                <a:latin typeface="Lora" pitchFamily="2" charset="0"/>
              </a:rPr>
              <a:t>tabular relations </a:t>
            </a:r>
            <a:r>
              <a:rPr lang="en-US" sz="2200" dirty="0">
                <a:latin typeface="Lora" pitchFamily="2" charset="0"/>
              </a:rPr>
              <a:t>used in relational databases management systems (RDBMS). </a:t>
            </a:r>
          </a:p>
          <a:p>
            <a:pPr fontAlgn="auto">
              <a:spcAft>
                <a:spcPts val="0"/>
              </a:spcAft>
              <a:defRPr/>
            </a:pPr>
            <a:endParaRPr lang="en-US" sz="2200" dirty="0"/>
          </a:p>
        </p:txBody>
      </p:sp>
      <p:sp>
        <p:nvSpPr>
          <p:cNvPr id="7" name="Rectangle 6">
            <a:extLst>
              <a:ext uri="{FF2B5EF4-FFF2-40B4-BE49-F238E27FC236}">
                <a16:creationId xmlns:a16="http://schemas.microsoft.com/office/drawing/2014/main" id="{2BBFAC1F-6956-4BFD-B77B-CEEC663BDB9D}"/>
              </a:ext>
            </a:extLst>
          </p:cNvPr>
          <p:cNvSpPr>
            <a:spLocks noChangeArrowheads="1"/>
          </p:cNvSpPr>
          <p:nvPr/>
        </p:nvSpPr>
        <p:spPr bwMode="auto">
          <a:xfrm>
            <a:off x="449058" y="3346901"/>
            <a:ext cx="824588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r>
              <a:rPr lang="en-US" altLang="en-US" sz="1800" dirty="0">
                <a:solidFill>
                  <a:srgbClr val="FF0000"/>
                </a:solidFill>
                <a:latin typeface="Verdana" panose="020B0604030504040204" pitchFamily="34" charset="0"/>
              </a:rPr>
              <a:t>No fixed schema </a:t>
            </a:r>
            <a:r>
              <a:rPr lang="en-US" altLang="en-US" sz="1800" dirty="0">
                <a:latin typeface="Verdana" panose="020B0604030504040204" pitchFamily="34" charset="0"/>
              </a:rPr>
              <a:t>(formally described structure) </a:t>
            </a:r>
          </a:p>
          <a:p>
            <a:pPr>
              <a:spcBef>
                <a:spcPct val="0"/>
              </a:spcBef>
            </a:pPr>
            <a:r>
              <a:rPr lang="en-US" altLang="en-US" sz="1800" dirty="0">
                <a:latin typeface="Verdana" panose="020B0604030504040204" pitchFamily="34" charset="0"/>
              </a:rPr>
              <a:t>Does not use SQL as querying language </a:t>
            </a:r>
          </a:p>
          <a:p>
            <a:pPr>
              <a:spcBef>
                <a:spcPct val="0"/>
              </a:spcBef>
            </a:pPr>
            <a:r>
              <a:rPr lang="en-US" altLang="en-US" sz="1800" dirty="0">
                <a:solidFill>
                  <a:srgbClr val="FF0000"/>
                </a:solidFill>
                <a:latin typeface="Verdana" panose="020B0604030504040204" pitchFamily="34" charset="0"/>
              </a:rPr>
              <a:t>No joins</a:t>
            </a:r>
            <a:r>
              <a:rPr lang="en-US" altLang="en-US" sz="1800" dirty="0">
                <a:latin typeface="Verdana" panose="020B0604030504040204" pitchFamily="34" charset="0"/>
              </a:rPr>
              <a:t> (which is typical in RDBMS operated with SQL) </a:t>
            </a:r>
          </a:p>
          <a:p>
            <a:pPr lvl="1">
              <a:spcBef>
                <a:spcPct val="0"/>
              </a:spcBef>
              <a:buFont typeface="Arial" panose="020B0604020202020204" pitchFamily="34" charset="0"/>
              <a:buChar char="•"/>
            </a:pPr>
            <a:r>
              <a:rPr lang="en-US" altLang="en-US" sz="1800" b="0" dirty="0">
                <a:latin typeface="Verdana" panose="020B0604030504040204" pitchFamily="34" charset="0"/>
              </a:rPr>
              <a:t>Expensive operation for combining records from two or more tables into one set </a:t>
            </a:r>
          </a:p>
          <a:p>
            <a:pPr lvl="1">
              <a:spcBef>
                <a:spcPct val="0"/>
              </a:spcBef>
              <a:buFont typeface="Arial" panose="020B0604020202020204" pitchFamily="34" charset="0"/>
              <a:buChar char="•"/>
            </a:pPr>
            <a:r>
              <a:rPr lang="en-US" altLang="en-US" sz="1800" b="0" dirty="0">
                <a:latin typeface="Verdana" panose="020B0604030504040204" pitchFamily="34" charset="0"/>
              </a:rPr>
              <a:t>Joins require strong consistency and fixed schemas </a:t>
            </a:r>
          </a:p>
          <a:p>
            <a:pPr>
              <a:spcBef>
                <a:spcPct val="0"/>
              </a:spcBef>
            </a:pPr>
            <a:r>
              <a:rPr lang="en-US" altLang="en-US" sz="1800" dirty="0">
                <a:latin typeface="Verdana" panose="020B0604030504040204" pitchFamily="34" charset="0"/>
              </a:rPr>
              <a:t>Not deployed on a single node or server. It is Distributed, fault-tolerant architecture  </a:t>
            </a:r>
          </a:p>
        </p:txBody>
      </p:sp>
      <p:sp>
        <p:nvSpPr>
          <p:cNvPr id="8" name="Rectangle 7">
            <a:extLst>
              <a:ext uri="{FF2B5EF4-FFF2-40B4-BE49-F238E27FC236}">
                <a16:creationId xmlns:a16="http://schemas.microsoft.com/office/drawing/2014/main" id="{1BCED4D0-1344-4F0C-A3C1-929D129D1A50}"/>
              </a:ext>
            </a:extLst>
          </p:cNvPr>
          <p:cNvSpPr>
            <a:spLocks noChangeArrowheads="1"/>
          </p:cNvSpPr>
          <p:nvPr/>
        </p:nvSpPr>
        <p:spPr bwMode="auto">
          <a:xfrm>
            <a:off x="608721" y="5715407"/>
            <a:ext cx="81391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Verdana" panose="020B0604030504040204" pitchFamily="34" charset="0"/>
              </a:rPr>
              <a:t>It's not a replacement for a RDBMS but compliments it</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additive="base">
                                        <p:cTn id="4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CBCE0F7D-D09E-4C23-9632-3AB6A3F0F376}"/>
              </a:ext>
            </a:extLst>
          </p:cNvPr>
          <p:cNvSpPr>
            <a:spLocks noGrp="1"/>
          </p:cNvSpPr>
          <p:nvPr>
            <p:ph type="title"/>
          </p:nvPr>
        </p:nvSpPr>
        <p:spPr>
          <a:xfrm>
            <a:off x="1691680" y="537647"/>
            <a:ext cx="7010400" cy="685800"/>
          </a:xfrm>
        </p:spPr>
        <p:txBody>
          <a:bodyPr wrap="square" anchor="ctr">
            <a:normAutofit/>
          </a:bodyPr>
          <a:lstStyle/>
          <a:p>
            <a:r>
              <a:rPr lang="en-US" altLang="en-US" dirty="0"/>
              <a:t>2. CAP Principle (Theorem)</a:t>
            </a:r>
          </a:p>
        </p:txBody>
      </p:sp>
      <p:pic>
        <p:nvPicPr>
          <p:cNvPr id="14342" name="Picture 6" descr="Image">
            <a:extLst>
              <a:ext uri="{FF2B5EF4-FFF2-40B4-BE49-F238E27FC236}">
                <a16:creationId xmlns:a16="http://schemas.microsoft.com/office/drawing/2014/main" id="{FB7CA21A-8F67-47B8-879E-E4C9BF5908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1831" y="1381933"/>
            <a:ext cx="7220337" cy="46805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9ECE7CBC-40C0-42CF-A1E6-906932644F1E}"/>
              </a:ext>
            </a:extLst>
          </p:cNvPr>
          <p:cNvSpPr>
            <a:spLocks noGrp="1"/>
          </p:cNvSpPr>
          <p:nvPr>
            <p:ph type="title"/>
          </p:nvPr>
        </p:nvSpPr>
        <p:spPr/>
        <p:txBody>
          <a:bodyPr/>
          <a:lstStyle/>
          <a:p>
            <a:r>
              <a:rPr lang="en-US" altLang="en-US" b="1"/>
              <a:t>ACID Rules RDBMS</a:t>
            </a:r>
            <a:endParaRPr lang="en-US" altLang="en-US"/>
          </a:p>
        </p:txBody>
      </p:sp>
      <p:sp>
        <p:nvSpPr>
          <p:cNvPr id="3" name="Content Placeholder 2">
            <a:extLst>
              <a:ext uri="{FF2B5EF4-FFF2-40B4-BE49-F238E27FC236}">
                <a16:creationId xmlns:a16="http://schemas.microsoft.com/office/drawing/2014/main" id="{EF6F3C1E-0CC6-4A60-8016-C3BD2919E071}"/>
              </a:ext>
            </a:extLst>
          </p:cNvPr>
          <p:cNvSpPr>
            <a:spLocks noGrp="1"/>
          </p:cNvSpPr>
          <p:nvPr>
            <p:ph idx="1"/>
          </p:nvPr>
        </p:nvSpPr>
        <p:spPr/>
        <p:txBody>
          <a:bodyPr rtlCol="0">
            <a:normAutofit fontScale="92500" lnSpcReduction="10000"/>
          </a:bodyPr>
          <a:lstStyle/>
          <a:p>
            <a:pPr fontAlgn="auto">
              <a:spcAft>
                <a:spcPts val="0"/>
              </a:spcAft>
              <a:defRPr/>
            </a:pPr>
            <a:r>
              <a:rPr lang="en-US" b="1" dirty="0"/>
              <a:t>Atomic:</a:t>
            </a:r>
            <a:r>
              <a:rPr lang="en-US" dirty="0"/>
              <a:t> A transaction is a logical unit of work which must be either completed with all of its data modifications, or none of them is performed.</a:t>
            </a:r>
          </a:p>
          <a:p>
            <a:pPr fontAlgn="auto">
              <a:spcAft>
                <a:spcPts val="0"/>
              </a:spcAft>
              <a:defRPr/>
            </a:pPr>
            <a:r>
              <a:rPr lang="en-US" b="1" dirty="0"/>
              <a:t>Consistent:</a:t>
            </a:r>
            <a:r>
              <a:rPr lang="en-US" dirty="0"/>
              <a:t> At the end of the transaction, all data must be left in a consistent state.</a:t>
            </a:r>
          </a:p>
          <a:p>
            <a:pPr fontAlgn="auto">
              <a:spcAft>
                <a:spcPts val="0"/>
              </a:spcAft>
              <a:defRPr/>
            </a:pPr>
            <a:r>
              <a:rPr lang="en-US" b="1" dirty="0"/>
              <a:t>Isolated:</a:t>
            </a:r>
            <a:r>
              <a:rPr lang="en-US" dirty="0"/>
              <a:t> Modifications of data performed by a transaction must be independent of another transaction. Unless this happens, the outcome of a transaction may be erroneous.</a:t>
            </a:r>
          </a:p>
          <a:p>
            <a:pPr fontAlgn="auto">
              <a:spcAft>
                <a:spcPts val="0"/>
              </a:spcAft>
              <a:defRPr/>
            </a:pPr>
            <a:r>
              <a:rPr lang="en-US" b="1" dirty="0"/>
              <a:t>Durable:</a:t>
            </a:r>
            <a:r>
              <a:rPr lang="en-US" dirty="0"/>
              <a:t> When the transaction is completed, effects of the modifications performed by the transaction must be permanent in the system.</a:t>
            </a:r>
          </a:p>
          <a:p>
            <a:pPr fontAlgn="auto">
              <a:spcAft>
                <a:spcPts val="0"/>
              </a:spcAft>
              <a:defRPr/>
            </a:pPr>
            <a:endParaRPr lang="en-US"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6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4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50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5075F59F-FCC5-4BB5-BA87-F8B0D3D1D60D}"/>
              </a:ext>
            </a:extLst>
          </p:cNvPr>
          <p:cNvSpPr>
            <a:spLocks noGrp="1"/>
          </p:cNvSpPr>
          <p:nvPr>
            <p:ph type="title"/>
          </p:nvPr>
        </p:nvSpPr>
        <p:spPr/>
        <p:txBody>
          <a:bodyPr/>
          <a:lstStyle/>
          <a:p>
            <a:r>
              <a:rPr lang="en-US" altLang="en-US"/>
              <a:t>BASE Rule - NoSQL</a:t>
            </a:r>
          </a:p>
        </p:txBody>
      </p:sp>
      <p:sp>
        <p:nvSpPr>
          <p:cNvPr id="3" name="Content Placeholder 2">
            <a:extLst>
              <a:ext uri="{FF2B5EF4-FFF2-40B4-BE49-F238E27FC236}">
                <a16:creationId xmlns:a16="http://schemas.microsoft.com/office/drawing/2014/main" id="{BEE1FC36-421F-43A5-8E18-8BD8555CFF5A}"/>
              </a:ext>
            </a:extLst>
          </p:cNvPr>
          <p:cNvSpPr>
            <a:spLocks noGrp="1"/>
          </p:cNvSpPr>
          <p:nvPr>
            <p:ph idx="1"/>
          </p:nvPr>
        </p:nvSpPr>
        <p:spPr>
          <a:xfrm>
            <a:off x="324531" y="1268352"/>
            <a:ext cx="8606903" cy="5105837"/>
          </a:xfrm>
        </p:spPr>
        <p:txBody>
          <a:bodyPr rtlCol="0">
            <a:normAutofit/>
          </a:bodyPr>
          <a:lstStyle/>
          <a:p>
            <a:pPr fontAlgn="auto">
              <a:spcAft>
                <a:spcPts val="0"/>
              </a:spcAft>
              <a:defRPr/>
            </a:pPr>
            <a:r>
              <a:rPr lang="en-US" b="1" dirty="0"/>
              <a:t>B</a:t>
            </a:r>
            <a:r>
              <a:rPr lang="en-US" dirty="0"/>
              <a:t>asically</a:t>
            </a:r>
            <a:r>
              <a:rPr lang="en-US" b="1" dirty="0"/>
              <a:t> A</a:t>
            </a:r>
            <a:r>
              <a:rPr lang="en-US" dirty="0"/>
              <a:t>vailable</a:t>
            </a:r>
            <a:r>
              <a:rPr lang="en-US" b="1" dirty="0"/>
              <a:t> </a:t>
            </a:r>
            <a:r>
              <a:rPr lang="en-US" dirty="0"/>
              <a:t>indicates that the system </a:t>
            </a:r>
            <a:r>
              <a:rPr lang="en-US" i="1" dirty="0"/>
              <a:t>does</a:t>
            </a:r>
            <a:r>
              <a:rPr lang="en-US" dirty="0"/>
              <a:t> guarantee availability, in terms of the CAP theorem.</a:t>
            </a:r>
          </a:p>
          <a:p>
            <a:pPr fontAlgn="auto">
              <a:spcAft>
                <a:spcPts val="0"/>
              </a:spcAft>
              <a:defRPr/>
            </a:pPr>
            <a:r>
              <a:rPr lang="en-US" b="1" dirty="0"/>
              <a:t>S</a:t>
            </a:r>
            <a:r>
              <a:rPr lang="en-US" dirty="0"/>
              <a:t>oft state indicates that the state of the system may change over time, even without input. This is because of the eventual consistency model.</a:t>
            </a:r>
          </a:p>
          <a:p>
            <a:pPr fontAlgn="auto">
              <a:spcAft>
                <a:spcPts val="0"/>
              </a:spcAft>
              <a:defRPr/>
            </a:pPr>
            <a:r>
              <a:rPr lang="en-US" b="1" dirty="0"/>
              <a:t>E</a:t>
            </a:r>
            <a:r>
              <a:rPr lang="en-US" dirty="0"/>
              <a:t>ventual consistency indicates that the system will become consistent over time, given that the system doesn't receive input during that time.</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1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7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7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60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9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9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60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8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8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702A-AFDD-E013-0ED8-F4034CDDA29B}"/>
              </a:ext>
            </a:extLst>
          </p:cNvPr>
          <p:cNvSpPr>
            <a:spLocks noGrp="1"/>
          </p:cNvSpPr>
          <p:nvPr>
            <p:ph type="title"/>
          </p:nvPr>
        </p:nvSpPr>
        <p:spPr/>
        <p:txBody>
          <a:bodyPr/>
          <a:lstStyle/>
          <a:p>
            <a:r>
              <a:rPr lang="en-GB" dirty="0"/>
              <a:t>Partition-tolerance</a:t>
            </a:r>
          </a:p>
        </p:txBody>
      </p:sp>
      <p:sp>
        <p:nvSpPr>
          <p:cNvPr id="3" name="Content Placeholder 2">
            <a:extLst>
              <a:ext uri="{FF2B5EF4-FFF2-40B4-BE49-F238E27FC236}">
                <a16:creationId xmlns:a16="http://schemas.microsoft.com/office/drawing/2014/main" id="{AEEC758A-E109-553B-E1C1-7A6D9C1EBD1D}"/>
              </a:ext>
            </a:extLst>
          </p:cNvPr>
          <p:cNvSpPr>
            <a:spLocks noGrp="1"/>
          </p:cNvSpPr>
          <p:nvPr>
            <p:ph idx="1"/>
          </p:nvPr>
        </p:nvSpPr>
        <p:spPr>
          <a:xfrm>
            <a:off x="392460" y="1340768"/>
            <a:ext cx="8359080" cy="4680520"/>
          </a:xfrm>
        </p:spPr>
        <p:txBody>
          <a:bodyPr/>
          <a:lstStyle/>
          <a:p>
            <a:r>
              <a:rPr lang="en-GB" dirty="0">
                <a:hlinkClick r:id="rId2"/>
              </a:rPr>
              <a:t>https://www.sciencedirect.com/topics/computer-science/partition-tolerance</a:t>
            </a:r>
            <a:endParaRPr lang="en-GB" dirty="0"/>
          </a:p>
          <a:p>
            <a:r>
              <a:rPr lang="en-GB" dirty="0">
                <a:solidFill>
                  <a:srgbClr val="2E2E2E"/>
                </a:solidFill>
                <a:latin typeface="NexusSans"/>
              </a:rPr>
              <a:t>A</a:t>
            </a:r>
            <a:r>
              <a:rPr lang="en-GB" b="0" i="0" dirty="0">
                <a:solidFill>
                  <a:srgbClr val="2E2E2E"/>
                </a:solidFill>
                <a:effectLst/>
                <a:latin typeface="NexusSans"/>
              </a:rPr>
              <a:t> given system continues to operate even with data loss or system failure. A single node failure should not cause the entire system to collapse.</a:t>
            </a:r>
            <a:endParaRPr lang="en-GB" dirty="0"/>
          </a:p>
          <a:p>
            <a:r>
              <a:rPr lang="en-GB" b="0" i="0" dirty="0">
                <a:solidFill>
                  <a:srgbClr val="2E2E2E"/>
                </a:solidFill>
                <a:effectLst/>
                <a:latin typeface="NexusSans"/>
              </a:rPr>
              <a:t>Ability of two segments of the system (</a:t>
            </a:r>
            <a:r>
              <a:rPr lang="en-GB" b="0" i="1" dirty="0">
                <a:solidFill>
                  <a:srgbClr val="2E2E2E"/>
                </a:solidFill>
                <a:effectLst/>
                <a:latin typeface="NexusSans"/>
              </a:rPr>
              <a:t>partitions</a:t>
            </a:r>
            <a:r>
              <a:rPr lang="en-GB" b="0" i="0" dirty="0">
                <a:solidFill>
                  <a:srgbClr val="2E2E2E"/>
                </a:solidFill>
                <a:effectLst/>
                <a:latin typeface="NexusSans"/>
              </a:rPr>
              <a:t>) to proceed in the presence of a temporary communication failure in their network. With more partition tolerance, </a:t>
            </a:r>
            <a:r>
              <a:rPr lang="en-GB" b="1" i="0" dirty="0">
                <a:solidFill>
                  <a:srgbClr val="2E2E2E"/>
                </a:solidFill>
                <a:effectLst/>
                <a:latin typeface="NexusSans"/>
              </a:rPr>
              <a:t>the database is more available to clients, but the accessible data is less consistent and vice versa.</a:t>
            </a:r>
          </a:p>
        </p:txBody>
      </p:sp>
    </p:spTree>
    <p:extLst>
      <p:ext uri="{BB962C8B-B14F-4D97-AF65-F5344CB8AC3E}">
        <p14:creationId xmlns:p14="http://schemas.microsoft.com/office/powerpoint/2010/main" val="3270318254"/>
      </p:ext>
    </p:extLst>
  </p:cSld>
  <p:clrMapOvr>
    <a:masterClrMapping/>
  </p:clrMapOvr>
  <p:transition spd="slow">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C99C91C-D7DD-492E-9A12-C047657016C5}"/>
              </a:ext>
            </a:extLst>
          </p:cNvPr>
          <p:cNvSpPr>
            <a:spLocks noGrp="1"/>
          </p:cNvSpPr>
          <p:nvPr>
            <p:ph type="title"/>
          </p:nvPr>
        </p:nvSpPr>
        <p:spPr/>
        <p:txBody>
          <a:bodyPr/>
          <a:lstStyle/>
          <a:p>
            <a:r>
              <a:rPr lang="en-US" altLang="en-US"/>
              <a:t>Comparison </a:t>
            </a:r>
          </a:p>
        </p:txBody>
      </p:sp>
      <p:graphicFrame>
        <p:nvGraphicFramePr>
          <p:cNvPr id="8" name="Object 7">
            <a:extLst>
              <a:ext uri="{FF2B5EF4-FFF2-40B4-BE49-F238E27FC236}">
                <a16:creationId xmlns:a16="http://schemas.microsoft.com/office/drawing/2014/main" id="{2D5B0D6F-AC4B-470C-88E4-40B313F35FA9}"/>
              </a:ext>
            </a:extLst>
          </p:cNvPr>
          <p:cNvGraphicFramePr>
            <a:graphicFrameLocks noChangeAspect="1"/>
          </p:cNvGraphicFramePr>
          <p:nvPr>
            <p:extLst>
              <p:ext uri="{D42A27DB-BD31-4B8C-83A1-F6EECF244321}">
                <p14:modId xmlns:p14="http://schemas.microsoft.com/office/powerpoint/2010/main" val="2120061974"/>
              </p:ext>
            </p:extLst>
          </p:nvPr>
        </p:nvGraphicFramePr>
        <p:xfrm>
          <a:off x="0" y="1639833"/>
          <a:ext cx="8929688" cy="4309447"/>
        </p:xfrm>
        <a:graphic>
          <a:graphicData uri="http://schemas.openxmlformats.org/presentationml/2006/ole">
            <mc:AlternateContent xmlns:mc="http://schemas.openxmlformats.org/markup-compatibility/2006">
              <mc:Choice xmlns:v="urn:schemas-microsoft-com:vml" Requires="v">
                <p:oleObj spid="_x0000_s1035" name="Document" r:id="rId3" imgW="6159339" imgH="2748339" progId="Word.Document.12">
                  <p:embed/>
                </p:oleObj>
              </mc:Choice>
              <mc:Fallback>
                <p:oleObj name="Document" r:id="rId3" imgW="6159339" imgH="2748339" progId="Word.Document.12">
                  <p:embed/>
                  <p:pic>
                    <p:nvPicPr>
                      <p:cNvPr id="8" name="Object 7">
                        <a:extLst>
                          <a:ext uri="{FF2B5EF4-FFF2-40B4-BE49-F238E27FC236}">
                            <a16:creationId xmlns:a16="http://schemas.microsoft.com/office/drawing/2014/main" id="{2D5B0D6F-AC4B-470C-88E4-40B313F35FA9}"/>
                          </a:ext>
                        </a:extLst>
                      </p:cNvPr>
                      <p:cNvPicPr>
                        <a:picLocks noChangeAspect="1" noChangeArrowheads="1"/>
                      </p:cNvPicPr>
                      <p:nvPr/>
                    </p:nvPicPr>
                    <p:blipFill>
                      <a:blip r:embed="rId4"/>
                      <a:srcRect/>
                      <a:stretch>
                        <a:fillRect/>
                      </a:stretch>
                    </p:blipFill>
                    <p:spPr bwMode="auto">
                      <a:xfrm>
                        <a:off x="0" y="1639833"/>
                        <a:ext cx="8929688" cy="4309447"/>
                      </a:xfrm>
                      <a:prstGeom prst="rect">
                        <a:avLst/>
                      </a:prstGeom>
                      <a:noFill/>
                      <a:ln>
                        <a:noFill/>
                      </a:ln>
                    </p:spPr>
                  </p:pic>
                </p:oleObj>
              </mc:Fallback>
            </mc:AlternateContent>
          </a:graphicData>
        </a:graphic>
      </p:graphicFrame>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6D3F117B-81D1-D584-E16E-D646B391BC26}"/>
              </a:ext>
            </a:extLst>
          </p:cNvPr>
          <p:cNvSpPr>
            <a:spLocks noGrp="1"/>
          </p:cNvSpPr>
          <p:nvPr>
            <p:ph type="title"/>
          </p:nvPr>
        </p:nvSpPr>
        <p:spPr/>
        <p:txBody>
          <a:bodyPr/>
          <a:lstStyle/>
          <a:p>
            <a:pPr eaLnBrk="1" hangingPunct="1"/>
            <a:r>
              <a:rPr lang="en-GB" altLang="en-US" dirty="0"/>
              <a:t>NoSQL Summary</a:t>
            </a:r>
          </a:p>
        </p:txBody>
      </p:sp>
      <p:sp>
        <p:nvSpPr>
          <p:cNvPr id="3" name="Content Placeholder 2">
            <a:extLst>
              <a:ext uri="{FF2B5EF4-FFF2-40B4-BE49-F238E27FC236}">
                <a16:creationId xmlns:a16="http://schemas.microsoft.com/office/drawing/2014/main" id="{D6A80B01-5D8F-A1FB-3FE0-48A2FA3B0B25}"/>
              </a:ext>
            </a:extLst>
          </p:cNvPr>
          <p:cNvSpPr>
            <a:spLocks noGrp="1"/>
          </p:cNvSpPr>
          <p:nvPr>
            <p:ph idx="1"/>
          </p:nvPr>
        </p:nvSpPr>
        <p:spPr>
          <a:xfrm>
            <a:off x="392460" y="1556792"/>
            <a:ext cx="8359080" cy="4680520"/>
          </a:xfrm>
        </p:spPr>
        <p:txBody>
          <a:bodyPr rtlCol="0">
            <a:normAutofit/>
          </a:bodyPr>
          <a:lstStyle/>
          <a:p>
            <a:pPr eaLnBrk="1" fontAlgn="auto" hangingPunct="1">
              <a:spcAft>
                <a:spcPts val="0"/>
              </a:spcAft>
              <a:defRPr/>
            </a:pPr>
            <a:r>
              <a:rPr lang="en-GB" dirty="0">
                <a:ea typeface="+mn-ea"/>
              </a:rPr>
              <a:t>To address the issues and difficulties of RDBMS different versions of NoSQL database management </a:t>
            </a:r>
          </a:p>
          <a:p>
            <a:pPr lvl="1" eaLnBrk="1" fontAlgn="auto" hangingPunct="1">
              <a:lnSpc>
                <a:spcPct val="90000"/>
              </a:lnSpc>
              <a:spcAft>
                <a:spcPts val="600"/>
              </a:spcAft>
              <a:buClr>
                <a:srgbClr val="0000FF"/>
              </a:buClr>
              <a:buFont typeface="Calibri" pitchFamily="34" charset="0"/>
              <a:buChar char="+"/>
              <a:defRPr/>
            </a:pPr>
            <a:r>
              <a:rPr lang="en-US" altLang="en-US" dirty="0">
                <a:solidFill>
                  <a:srgbClr val="0000FF"/>
                </a:solidFill>
                <a:ea typeface="MS PGothic" pitchFamily="34" charset="-128"/>
                <a:sym typeface="Symbol" pitchFamily="18" charset="2"/>
              </a:rPr>
              <a:t>Flexible schema</a:t>
            </a:r>
          </a:p>
          <a:p>
            <a:pPr lvl="1" eaLnBrk="1" fontAlgn="auto" hangingPunct="1">
              <a:lnSpc>
                <a:spcPct val="90000"/>
              </a:lnSpc>
              <a:spcAft>
                <a:spcPts val="600"/>
              </a:spcAft>
              <a:buClr>
                <a:srgbClr val="0000FF"/>
              </a:buClr>
              <a:buFont typeface="Calibri" pitchFamily="34" charset="0"/>
              <a:buChar char="+"/>
              <a:defRPr/>
            </a:pPr>
            <a:r>
              <a:rPr lang="en-US" altLang="en-US" dirty="0">
                <a:solidFill>
                  <a:srgbClr val="0000FF"/>
                </a:solidFill>
                <a:ea typeface="MS PGothic" pitchFamily="34" charset="-128"/>
                <a:sym typeface="Symbol" pitchFamily="18" charset="2"/>
              </a:rPr>
              <a:t>Massive scalability</a:t>
            </a:r>
          </a:p>
          <a:p>
            <a:pPr lvl="1" eaLnBrk="1" fontAlgn="auto" hangingPunct="1">
              <a:lnSpc>
                <a:spcPct val="90000"/>
              </a:lnSpc>
              <a:spcAft>
                <a:spcPts val="600"/>
              </a:spcAft>
              <a:buClr>
                <a:srgbClr val="0000FF"/>
              </a:buClr>
              <a:buFont typeface="Calibri" pitchFamily="34" charset="0"/>
              <a:buChar char="+"/>
              <a:defRPr/>
            </a:pPr>
            <a:r>
              <a:rPr lang="en-US" altLang="en-US" dirty="0">
                <a:solidFill>
                  <a:srgbClr val="0000FF"/>
                </a:solidFill>
                <a:ea typeface="MS PGothic" pitchFamily="34" charset="-128"/>
                <a:sym typeface="Symbol" pitchFamily="18" charset="2"/>
              </a:rPr>
              <a:t>Relaxed consistency </a:t>
            </a:r>
            <a:r>
              <a:rPr lang="en-US" altLang="en-US" dirty="0">
                <a:solidFill>
                  <a:srgbClr val="0000FF"/>
                </a:solidFill>
                <a:ea typeface="MS PGothic" pitchFamily="34" charset="-128"/>
                <a:sym typeface="Wingdings" pitchFamily="2" charset="2"/>
              </a:rPr>
              <a:t> </a:t>
            </a:r>
            <a:r>
              <a:rPr lang="en-US" altLang="en-US" dirty="0">
                <a:ea typeface="MS PGothic" pitchFamily="34" charset="-128"/>
                <a:sym typeface="Wingdings" pitchFamily="2" charset="2"/>
              </a:rPr>
              <a:t>fewer guarantees </a:t>
            </a:r>
            <a:r>
              <a:rPr lang="en-US" altLang="en-US" dirty="0">
                <a:ea typeface="MS PGothic" pitchFamily="34" charset="-128"/>
                <a:sym typeface="Symbol" pitchFamily="18" charset="2"/>
              </a:rPr>
              <a:t> </a:t>
            </a:r>
            <a:r>
              <a:rPr lang="en-US" altLang="en-US" dirty="0">
                <a:solidFill>
                  <a:srgbClr val="0000FF"/>
                </a:solidFill>
                <a:ea typeface="MS PGothic" pitchFamily="34" charset="-128"/>
                <a:sym typeface="Wingdings" pitchFamily="2" charset="2"/>
              </a:rPr>
              <a:t>higher performance &amp; availability</a:t>
            </a:r>
            <a:endParaRPr lang="en-GB" dirty="0">
              <a:ea typeface="+mn-ea"/>
            </a:endParaRPr>
          </a:p>
          <a:p>
            <a:pPr eaLnBrk="1" fontAlgn="auto" hangingPunct="1">
              <a:spcAft>
                <a:spcPts val="0"/>
              </a:spcAft>
              <a:defRPr/>
            </a:pPr>
            <a:r>
              <a:rPr lang="en-GB" dirty="0">
                <a:ea typeface="+mn-ea"/>
              </a:rPr>
              <a:t>Systems are developed and mostly by enterprises that hold and produce </a:t>
            </a:r>
            <a:r>
              <a:rPr lang="en-GB" b="1" dirty="0">
                <a:ea typeface="+mn-ea"/>
              </a:rPr>
              <a:t>big data</a:t>
            </a:r>
            <a:r>
              <a:rPr lang="en-GB" dirty="0">
                <a:ea typeface="+mn-ea"/>
              </a:rPr>
              <a:t>, e.g. Google, Facebook and twitter.</a:t>
            </a:r>
          </a:p>
          <a:p>
            <a:pPr eaLnBrk="1" fontAlgn="auto" hangingPunct="1">
              <a:spcAft>
                <a:spcPts val="0"/>
              </a:spcAft>
              <a:defRPr/>
            </a:pPr>
            <a:endParaRPr lang="en-GB" dirty="0">
              <a:ea typeface="+mn-ea"/>
            </a:endParaRPr>
          </a:p>
        </p:txBody>
      </p:sp>
    </p:spTree>
  </p:cSld>
  <p:clrMapOvr>
    <a:masterClrMapping/>
  </p:clrMapOvr>
  <p:transition spd="slow">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D5F9C98C-4B78-CA2C-5B13-22188C6A74EE}"/>
              </a:ext>
            </a:extLst>
          </p:cNvPr>
          <p:cNvSpPr>
            <a:spLocks noGrp="1"/>
          </p:cNvSpPr>
          <p:nvPr>
            <p:ph type="title"/>
          </p:nvPr>
        </p:nvSpPr>
        <p:spPr>
          <a:xfrm>
            <a:off x="1351300" y="4004199"/>
            <a:ext cx="6960220" cy="685800"/>
          </a:xfrm>
        </p:spPr>
        <p:txBody>
          <a:bodyPr rtlCol="0">
            <a:normAutofit fontScale="90000"/>
          </a:bodyPr>
          <a:lstStyle/>
          <a:p>
            <a:pPr algn="l" eaLnBrk="1" fontAlgn="auto" hangingPunct="1">
              <a:spcAft>
                <a:spcPts val="0"/>
              </a:spcAft>
              <a:defRPr/>
            </a:pPr>
            <a:r>
              <a:rPr lang="en-US" altLang="en-US" sz="3600" dirty="0">
                <a:ea typeface="+mj-ea"/>
              </a:rPr>
              <a:t>More Programming and Less Database Design</a:t>
            </a:r>
          </a:p>
        </p:txBody>
      </p:sp>
      <p:sp>
        <p:nvSpPr>
          <p:cNvPr id="24579" name="Content Placeholder 2">
            <a:extLst>
              <a:ext uri="{FF2B5EF4-FFF2-40B4-BE49-F238E27FC236}">
                <a16:creationId xmlns:a16="http://schemas.microsoft.com/office/drawing/2014/main" id="{F5385C3C-E8BB-CCF3-668B-24B61AD825C8}"/>
              </a:ext>
            </a:extLst>
          </p:cNvPr>
          <p:cNvSpPr>
            <a:spLocks noGrp="1"/>
          </p:cNvSpPr>
          <p:nvPr>
            <p:ph idx="1"/>
          </p:nvPr>
        </p:nvSpPr>
        <p:spPr>
          <a:xfrm>
            <a:off x="1367468" y="1880826"/>
            <a:ext cx="7593012" cy="792088"/>
          </a:xfrm>
        </p:spPr>
        <p:txBody>
          <a:bodyPr rtlCol="0">
            <a:normAutofit/>
          </a:bodyPr>
          <a:lstStyle/>
          <a:p>
            <a:pPr eaLnBrk="1" fontAlgn="auto" hangingPunct="1">
              <a:lnSpc>
                <a:spcPct val="90000"/>
              </a:lnSpc>
              <a:spcAft>
                <a:spcPts val="1200"/>
              </a:spcAft>
              <a:buClr>
                <a:srgbClr val="990000"/>
              </a:buClr>
              <a:buFont typeface="Arial" charset="0"/>
              <a:buNone/>
              <a:defRPr/>
            </a:pPr>
            <a:r>
              <a:rPr lang="en-US" altLang="en-US" sz="2800" dirty="0">
                <a:solidFill>
                  <a:srgbClr val="990000"/>
                </a:solidFill>
                <a:ea typeface="+mn-ea"/>
                <a:sym typeface="Symbol" pitchFamily="18" charset="2"/>
              </a:rPr>
              <a:t>Alternative to traditional relational DBMS</a:t>
            </a:r>
          </a:p>
          <a:p>
            <a:pPr eaLnBrk="1" fontAlgn="auto" hangingPunct="1">
              <a:spcAft>
                <a:spcPts val="0"/>
              </a:spcAft>
              <a:defRPr/>
            </a:pPr>
            <a:endParaRPr lang="en-US" altLang="en-US" dirty="0">
              <a:ea typeface="+mn-ea"/>
            </a:endParaRPr>
          </a:p>
        </p:txBody>
      </p:sp>
      <p:sp>
        <p:nvSpPr>
          <p:cNvPr id="5" name="TextBox 4">
            <a:extLst>
              <a:ext uri="{FF2B5EF4-FFF2-40B4-BE49-F238E27FC236}">
                <a16:creationId xmlns:a16="http://schemas.microsoft.com/office/drawing/2014/main" id="{8CDA06C5-233B-6A2B-57F8-D85573B7CEDC}"/>
              </a:ext>
            </a:extLst>
          </p:cNvPr>
          <p:cNvSpPr txBox="1"/>
          <p:nvPr/>
        </p:nvSpPr>
        <p:spPr>
          <a:xfrm>
            <a:off x="1351300" y="2672914"/>
            <a:ext cx="6502548" cy="954107"/>
          </a:xfrm>
          <a:prstGeom prst="rect">
            <a:avLst/>
          </a:prstGeom>
          <a:noFill/>
        </p:spPr>
        <p:txBody>
          <a:bodyPr wrap="square">
            <a:spAutoFit/>
          </a:bodyPr>
          <a:lstStyle/>
          <a:p>
            <a:r>
              <a:rPr lang="en-GB" sz="2800" dirty="0"/>
              <a:t>It's not a replacement for a RDBMS but compliments it!</a:t>
            </a:r>
          </a:p>
        </p:txBody>
      </p:sp>
      <p:sp>
        <p:nvSpPr>
          <p:cNvPr id="7" name="TextBox 6">
            <a:extLst>
              <a:ext uri="{FF2B5EF4-FFF2-40B4-BE49-F238E27FC236}">
                <a16:creationId xmlns:a16="http://schemas.microsoft.com/office/drawing/2014/main" id="{EB491B53-4A78-88F7-7B05-33EC54BDA4AB}"/>
              </a:ext>
            </a:extLst>
          </p:cNvPr>
          <p:cNvSpPr txBox="1"/>
          <p:nvPr/>
        </p:nvSpPr>
        <p:spPr>
          <a:xfrm>
            <a:off x="4546064" y="507298"/>
            <a:ext cx="4293284" cy="707886"/>
          </a:xfrm>
          <a:prstGeom prst="rect">
            <a:avLst/>
          </a:prstGeom>
          <a:noFill/>
        </p:spPr>
        <p:txBody>
          <a:bodyPr wrap="square">
            <a:spAutoFit/>
          </a:bodyPr>
          <a:lstStyle/>
          <a:p>
            <a:r>
              <a:rPr lang="en-GB" sz="3600" dirty="0"/>
              <a:t>NoSQL</a:t>
            </a:r>
            <a:r>
              <a:rPr lang="en-GB" sz="4000" dirty="0"/>
              <a:t> </a:t>
            </a:r>
            <a:r>
              <a:rPr lang="en-GB" sz="3600" dirty="0"/>
              <a:t>Summary</a:t>
            </a:r>
            <a:endParaRPr lang="en-GB" sz="4000" dirty="0"/>
          </a:p>
        </p:txBody>
      </p:sp>
    </p:spTree>
    <p:extLst>
      <p:ext uri="{BB962C8B-B14F-4D97-AF65-F5344CB8AC3E}">
        <p14:creationId xmlns:p14="http://schemas.microsoft.com/office/powerpoint/2010/main" val="3491305608"/>
      </p:ext>
    </p:extLst>
  </p:cSld>
  <p:clrMapOvr>
    <a:masterClrMapping/>
  </p:clrMapOvr>
  <p:transition spd="slow">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F6F4E8C6-852A-4C63-A4B0-06512F37E790}"/>
              </a:ext>
            </a:extLst>
          </p:cNvPr>
          <p:cNvSpPr>
            <a:spLocks noGrp="1"/>
          </p:cNvSpPr>
          <p:nvPr>
            <p:ph type="title"/>
          </p:nvPr>
        </p:nvSpPr>
        <p:spPr/>
        <p:txBody>
          <a:bodyPr/>
          <a:lstStyle/>
          <a:p>
            <a:r>
              <a:rPr lang="en-US" altLang="en-US" b="1" dirty="0"/>
              <a:t>3. Types of NoSQL Databases</a:t>
            </a:r>
            <a:endParaRPr lang="en-US" altLang="en-US" dirty="0"/>
          </a:p>
        </p:txBody>
      </p:sp>
      <p:sp>
        <p:nvSpPr>
          <p:cNvPr id="3" name="Content Placeholder 2">
            <a:extLst>
              <a:ext uri="{FF2B5EF4-FFF2-40B4-BE49-F238E27FC236}">
                <a16:creationId xmlns:a16="http://schemas.microsoft.com/office/drawing/2014/main" id="{0E31BF2B-8B6B-41A1-B308-4D8C0E3D4E14}"/>
              </a:ext>
            </a:extLst>
          </p:cNvPr>
          <p:cNvSpPr>
            <a:spLocks noGrp="1"/>
          </p:cNvSpPr>
          <p:nvPr>
            <p:ph idx="1"/>
          </p:nvPr>
        </p:nvSpPr>
        <p:spPr>
          <a:xfrm>
            <a:off x="1450926" y="1847880"/>
            <a:ext cx="7491908" cy="3597344"/>
          </a:xfrm>
        </p:spPr>
        <p:txBody>
          <a:bodyPr rtlCol="0">
            <a:normAutofit/>
          </a:bodyPr>
          <a:lstStyle/>
          <a:p>
            <a:pPr marL="0" indent="0" fontAlgn="auto">
              <a:spcAft>
                <a:spcPts val="0"/>
              </a:spcAft>
              <a:buFont typeface="Arial" panose="020B0604020202020204" pitchFamily="34" charset="0"/>
              <a:buNone/>
              <a:defRPr/>
            </a:pPr>
            <a:r>
              <a:rPr lang="en-US" dirty="0"/>
              <a:t>There are </a:t>
            </a:r>
            <a:r>
              <a:rPr lang="en-US" dirty="0">
                <a:solidFill>
                  <a:srgbClr val="C00000"/>
                </a:solidFill>
              </a:rPr>
              <a:t>four</a:t>
            </a:r>
            <a:r>
              <a:rPr lang="en-US" dirty="0"/>
              <a:t> types of NoSQL databases:</a:t>
            </a:r>
          </a:p>
          <a:p>
            <a:pPr fontAlgn="auto">
              <a:spcAft>
                <a:spcPts val="0"/>
              </a:spcAft>
              <a:defRPr/>
            </a:pPr>
            <a:r>
              <a:rPr lang="en-US" sz="3200" dirty="0"/>
              <a:t>Key-Value</a:t>
            </a:r>
            <a:r>
              <a:rPr lang="en-US" dirty="0"/>
              <a:t> </a:t>
            </a:r>
            <a:r>
              <a:rPr lang="en-US" sz="3200" dirty="0"/>
              <a:t>Pairs</a:t>
            </a:r>
          </a:p>
          <a:p>
            <a:pPr fontAlgn="auto">
              <a:spcAft>
                <a:spcPts val="0"/>
              </a:spcAft>
              <a:defRPr/>
            </a:pPr>
            <a:r>
              <a:rPr lang="en-US" sz="3200" dirty="0"/>
              <a:t>Document-oriented NoSQL database</a:t>
            </a:r>
          </a:p>
          <a:p>
            <a:pPr fontAlgn="auto">
              <a:spcAft>
                <a:spcPts val="0"/>
              </a:spcAft>
              <a:defRPr/>
            </a:pPr>
            <a:r>
              <a:rPr lang="en-US" sz="3200" dirty="0"/>
              <a:t>Column based database</a:t>
            </a:r>
          </a:p>
          <a:p>
            <a:pPr fontAlgn="auto">
              <a:spcAft>
                <a:spcPts val="0"/>
              </a:spcAft>
              <a:defRPr/>
            </a:pPr>
            <a:r>
              <a:rPr lang="en-US" sz="3200" dirty="0"/>
              <a:t>Graph based database</a:t>
            </a:r>
            <a:endParaRPr lang="en-US" sz="16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iterate type="lt">
                                    <p:tmPct val="0"/>
                                  </p:iterate>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2AC91C-0BAD-3D4D-AE45-BF6CB7A74894}"/>
              </a:ext>
            </a:extLst>
          </p:cNvPr>
          <p:cNvSpPr>
            <a:spLocks noGrp="1"/>
          </p:cNvSpPr>
          <p:nvPr>
            <p:ph type="title"/>
          </p:nvPr>
        </p:nvSpPr>
        <p:spPr/>
        <p:txBody>
          <a:bodyPr/>
          <a:lstStyle/>
          <a:p>
            <a:r>
              <a:rPr lang="en-GB" cap="none" dirty="0"/>
              <a:t>Key-value Pair</a:t>
            </a:r>
          </a:p>
        </p:txBody>
      </p:sp>
      <p:sp>
        <p:nvSpPr>
          <p:cNvPr id="5" name="Text Placeholder 4">
            <a:extLst>
              <a:ext uri="{FF2B5EF4-FFF2-40B4-BE49-F238E27FC236}">
                <a16:creationId xmlns:a16="http://schemas.microsoft.com/office/drawing/2014/main" id="{B4623FE1-6E89-E353-03D1-15C349FF34D8}"/>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758199466"/>
      </p:ext>
    </p:extLst>
  </p:cSld>
  <p:clrMapOvr>
    <a:masterClrMapping/>
  </p:clrMapOvr>
  <p:transition spd="slow">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F955FB9-F660-8BA6-6A1F-152F6326E4BE}"/>
              </a:ext>
            </a:extLst>
          </p:cNvPr>
          <p:cNvSpPr>
            <a:spLocks noGrp="1" noChangeArrowheads="1"/>
          </p:cNvSpPr>
          <p:nvPr>
            <p:ph type="title"/>
          </p:nvPr>
        </p:nvSpPr>
        <p:spPr/>
        <p:txBody>
          <a:bodyPr/>
          <a:lstStyle/>
          <a:p>
            <a:pPr eaLnBrk="1" hangingPunct="1"/>
            <a:r>
              <a:rPr lang="en-US" altLang="zh-CN" dirty="0">
                <a:ea typeface="SimSun" panose="02010600030101010101" pitchFamily="2" charset="-122"/>
              </a:rPr>
              <a:t>Learning Objectives and outline</a:t>
            </a:r>
            <a:endParaRPr lang="en-US" altLang="zh-TW" dirty="0"/>
          </a:p>
        </p:txBody>
      </p:sp>
      <p:sp>
        <p:nvSpPr>
          <p:cNvPr id="7171" name="Rectangle 3">
            <a:extLst>
              <a:ext uri="{FF2B5EF4-FFF2-40B4-BE49-F238E27FC236}">
                <a16:creationId xmlns:a16="http://schemas.microsoft.com/office/drawing/2014/main" id="{C186A777-89E3-B5EE-ABD3-6C22AB6076F4}"/>
              </a:ext>
            </a:extLst>
          </p:cNvPr>
          <p:cNvSpPr>
            <a:spLocks noGrp="1" noChangeArrowheads="1"/>
          </p:cNvSpPr>
          <p:nvPr>
            <p:ph idx="1"/>
          </p:nvPr>
        </p:nvSpPr>
        <p:spPr>
          <a:xfrm>
            <a:off x="685800" y="1412776"/>
            <a:ext cx="7772400" cy="1138436"/>
          </a:xfrm>
        </p:spPr>
        <p:txBody>
          <a:bodyPr/>
          <a:lstStyle/>
          <a:p>
            <a:pPr eaLnBrk="1" hangingPunct="1"/>
            <a:r>
              <a:rPr lang="en-US" altLang="en-US" sz="2800" dirty="0"/>
              <a:t>Understand the basic of NoSQL</a:t>
            </a:r>
          </a:p>
          <a:p>
            <a:pPr eaLnBrk="1" hangingPunct="1"/>
            <a:r>
              <a:rPr lang="en-US" altLang="zh-CN" sz="2800" dirty="0">
                <a:ea typeface="SimSun" panose="02010600030101010101" pitchFamily="2" charset="-122"/>
              </a:rPr>
              <a:t>Four major types of NoSQL Database</a:t>
            </a:r>
          </a:p>
        </p:txBody>
      </p:sp>
      <p:sp>
        <p:nvSpPr>
          <p:cNvPr id="5" name="Rectangle 3">
            <a:extLst>
              <a:ext uri="{FF2B5EF4-FFF2-40B4-BE49-F238E27FC236}">
                <a16:creationId xmlns:a16="http://schemas.microsoft.com/office/drawing/2014/main" id="{FEEC716A-371E-ABFC-763D-21E80C1DC231}"/>
              </a:ext>
            </a:extLst>
          </p:cNvPr>
          <p:cNvSpPr txBox="1">
            <a:spLocks noChangeArrowheads="1"/>
          </p:cNvSpPr>
          <p:nvPr/>
        </p:nvSpPr>
        <p:spPr bwMode="auto">
          <a:xfrm>
            <a:off x="899592" y="2551212"/>
            <a:ext cx="5832648" cy="27649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pPr marL="0" indent="0" eaLnBrk="1" hangingPunct="1">
              <a:buFont typeface="Wingdings" panose="05000000000000000000" pitchFamily="2" charset="2"/>
              <a:buNone/>
            </a:pPr>
            <a:endParaRPr lang="en-US" altLang="zh-CN" kern="0" dirty="0">
              <a:ea typeface="SimSun" panose="02010600030101010101" pitchFamily="2" charset="-122"/>
            </a:endParaRPr>
          </a:p>
          <a:p>
            <a:pPr marL="0" indent="0" eaLnBrk="1" hangingPunct="1">
              <a:buFont typeface="Calibri" panose="020F0502020204030204" pitchFamily="34" charset="0"/>
              <a:buAutoNum type="arabicPeriod"/>
            </a:pPr>
            <a:r>
              <a:rPr lang="en-US" altLang="zh-CN" kern="0" dirty="0">
                <a:ea typeface="SimSun" panose="02010600030101010101" pitchFamily="2" charset="-122"/>
              </a:rPr>
              <a:t> Motivation</a:t>
            </a:r>
          </a:p>
          <a:p>
            <a:pPr marL="0" indent="0" eaLnBrk="1" hangingPunct="1">
              <a:buFont typeface="Calibri" panose="020F0502020204030204" pitchFamily="34" charset="0"/>
              <a:buAutoNum type="arabicPeriod"/>
            </a:pPr>
            <a:r>
              <a:rPr lang="en-US" altLang="zh-CN" kern="0" dirty="0">
                <a:ea typeface="SimSun" panose="02010600030101010101" pitchFamily="2" charset="-122"/>
              </a:rPr>
              <a:t> CAP Theorem</a:t>
            </a:r>
          </a:p>
          <a:p>
            <a:pPr marL="0" indent="0" eaLnBrk="1" hangingPunct="1">
              <a:buFont typeface="Calibri" panose="020F0502020204030204" pitchFamily="34" charset="0"/>
              <a:buAutoNum type="arabicPeriod"/>
            </a:pPr>
            <a:r>
              <a:rPr lang="en-US" altLang="en-US" kern="0" dirty="0"/>
              <a:t> Category</a:t>
            </a:r>
          </a:p>
          <a:p>
            <a:pPr marL="0" indent="0" eaLnBrk="1" hangingPunct="1">
              <a:buFont typeface="Calibri" panose="020F0502020204030204" pitchFamily="34" charset="0"/>
              <a:buAutoNum type="arabicPeriod"/>
            </a:pPr>
            <a:r>
              <a:rPr lang="en-US" altLang="en-US" kern="0" dirty="0"/>
              <a:t> </a:t>
            </a:r>
            <a:r>
              <a:rPr lang="en-GB" altLang="en-US" kern="0" dirty="0"/>
              <a:t>Typical NoSQL API</a:t>
            </a:r>
          </a:p>
          <a:p>
            <a:pPr marL="0" indent="0" eaLnBrk="1" hangingPunct="1">
              <a:buFont typeface="Calibri" panose="020F0502020204030204" pitchFamily="34" charset="0"/>
              <a:buAutoNum type="arabicPeriod"/>
            </a:pPr>
            <a:endParaRPr lang="en-US" altLang="en-US" kern="0" dirty="0"/>
          </a:p>
          <a:p>
            <a:pPr marL="0" indent="0" eaLnBrk="1" hangingPunct="1">
              <a:buFont typeface="Arial" panose="020B0604020202020204" pitchFamily="34" charset="0"/>
              <a:buNone/>
            </a:pPr>
            <a:endParaRPr lang="en-US" altLang="zh-CN" kern="0" dirty="0">
              <a:ea typeface="SimSun" panose="02010600030101010101" pitchFamily="2" charset="-122"/>
            </a:endParaRPr>
          </a:p>
          <a:p>
            <a:pPr marL="0" indent="0" eaLnBrk="1" hangingPunct="1">
              <a:buFont typeface="Wingdings" panose="05000000000000000000" pitchFamily="2" charset="2"/>
              <a:buNone/>
            </a:pPr>
            <a:endParaRPr lang="en-US" altLang="zh-CN" kern="0" dirty="0">
              <a:solidFill>
                <a:srgbClr val="FF0000"/>
              </a:solidFill>
              <a:ea typeface="SimSun" panose="02010600030101010101" pitchFamily="2" charset="-122"/>
            </a:endParaRPr>
          </a:p>
        </p:txBody>
      </p:sp>
    </p:spTree>
    <p:extLst>
      <p:ext uri="{BB962C8B-B14F-4D97-AF65-F5344CB8AC3E}">
        <p14:creationId xmlns:p14="http://schemas.microsoft.com/office/powerpoint/2010/main" val="106304727"/>
      </p:ext>
    </p:extLst>
  </p:cSld>
  <p:clrMapOvr>
    <a:masterClrMapping/>
  </p:clrMapOvr>
  <p:transition spd="slow">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07245883-279E-439B-9C27-5916F7D1CA33}"/>
              </a:ext>
            </a:extLst>
          </p:cNvPr>
          <p:cNvSpPr>
            <a:spLocks noGrp="1"/>
          </p:cNvSpPr>
          <p:nvPr>
            <p:ph type="title"/>
          </p:nvPr>
        </p:nvSpPr>
        <p:spPr/>
        <p:txBody>
          <a:bodyPr/>
          <a:lstStyle/>
          <a:p>
            <a:r>
              <a:rPr lang="en-US" altLang="en-US" b="1" dirty="0"/>
              <a:t>Key/Value Databases</a:t>
            </a:r>
            <a:endParaRPr lang="en-US" altLang="en-US" dirty="0"/>
          </a:p>
        </p:txBody>
      </p:sp>
      <p:sp>
        <p:nvSpPr>
          <p:cNvPr id="3" name="Content Placeholder 2">
            <a:extLst>
              <a:ext uri="{FF2B5EF4-FFF2-40B4-BE49-F238E27FC236}">
                <a16:creationId xmlns:a16="http://schemas.microsoft.com/office/drawing/2014/main" id="{137CA886-44E6-4445-8F3A-33BF5A7792E8}"/>
              </a:ext>
            </a:extLst>
          </p:cNvPr>
          <p:cNvSpPr>
            <a:spLocks noGrp="1"/>
          </p:cNvSpPr>
          <p:nvPr>
            <p:ph idx="1"/>
          </p:nvPr>
        </p:nvSpPr>
        <p:spPr>
          <a:xfrm>
            <a:off x="392460" y="1346548"/>
            <a:ext cx="8359080" cy="4680520"/>
          </a:xfrm>
        </p:spPr>
        <p:txBody>
          <a:bodyPr rtlCol="0">
            <a:normAutofit/>
          </a:bodyPr>
          <a:lstStyle/>
          <a:p>
            <a:pPr marL="0" indent="0" fontAlgn="auto">
              <a:spcAft>
                <a:spcPts val="0"/>
              </a:spcAft>
              <a:buFont typeface="Arial" panose="020B0604020202020204" pitchFamily="34" charset="0"/>
              <a:buNone/>
              <a:defRPr/>
            </a:pPr>
            <a:r>
              <a:rPr lang="en-US" sz="2400" dirty="0"/>
              <a:t>The key of a key/value pair is </a:t>
            </a:r>
            <a:r>
              <a:rPr lang="en-US" sz="2400" b="1" dirty="0"/>
              <a:t>a unique value </a:t>
            </a:r>
            <a:r>
              <a:rPr lang="en-US" sz="2400" dirty="0"/>
              <a:t>in the set and can be easily looked up to access the data. Key/value pairs are of varied types: some keep the data in memory, and some provide the capability to persist the data to disk. </a:t>
            </a:r>
          </a:p>
        </p:txBody>
      </p:sp>
      <p:pic>
        <p:nvPicPr>
          <p:cNvPr id="60418" name="Picture 2">
            <a:extLst>
              <a:ext uri="{FF2B5EF4-FFF2-40B4-BE49-F238E27FC236}">
                <a16:creationId xmlns:a16="http://schemas.microsoft.com/office/drawing/2014/main" id="{252C5DE3-48A6-458B-9A5A-675898822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162" y="2780928"/>
            <a:ext cx="5019675" cy="309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a:extLst>
              <a:ext uri="{FF2B5EF4-FFF2-40B4-BE49-F238E27FC236}">
                <a16:creationId xmlns:a16="http://schemas.microsoft.com/office/drawing/2014/main" id="{68AD08B7-957A-44EC-A4EE-15381E3BADDD}"/>
              </a:ext>
            </a:extLst>
          </p:cNvPr>
          <p:cNvSpPr>
            <a:spLocks noChangeArrowheads="1"/>
          </p:cNvSpPr>
          <p:nvPr/>
        </p:nvSpPr>
        <p:spPr bwMode="auto">
          <a:xfrm>
            <a:off x="182656" y="5916866"/>
            <a:ext cx="43893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a:latin typeface="Verdana" panose="020B0604030504040204" pitchFamily="34" charset="0"/>
              </a:rPr>
              <a:t>Examples: Oracle’s Berkeley DB,</a:t>
            </a:r>
          </a:p>
        </p:txBody>
      </p:sp>
      <p:sp>
        <p:nvSpPr>
          <p:cNvPr id="8" name="Rectangle 7">
            <a:extLst>
              <a:ext uri="{FF2B5EF4-FFF2-40B4-BE49-F238E27FC236}">
                <a16:creationId xmlns:a16="http://schemas.microsoft.com/office/drawing/2014/main" id="{96EBB452-2F23-41A0-BEB1-5ED65C62EEEB}"/>
              </a:ext>
            </a:extLst>
          </p:cNvPr>
          <p:cNvSpPr>
            <a:spLocks noChangeArrowheads="1"/>
          </p:cNvSpPr>
          <p:nvPr/>
        </p:nvSpPr>
        <p:spPr bwMode="auto">
          <a:xfrm>
            <a:off x="4427984" y="5895122"/>
            <a:ext cx="39821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a:solidFill>
                  <a:srgbClr val="FF0000"/>
                </a:solidFill>
                <a:latin typeface="Verdana" panose="020B0604030504040204" pitchFamily="34" charset="0"/>
              </a:rPr>
              <a:t>Redis,</a:t>
            </a:r>
            <a:r>
              <a:rPr lang="en-US" altLang="en-US" sz="1800" dirty="0">
                <a:latin typeface="Verdana" panose="020B0604030504040204" pitchFamily="34" charset="0"/>
              </a:rPr>
              <a:t> Amazon </a:t>
            </a:r>
            <a:r>
              <a:rPr lang="en-US" altLang="en-US" sz="1800" dirty="0" err="1">
                <a:latin typeface="Verdana" panose="020B0604030504040204" pitchFamily="34" charset="0"/>
              </a:rPr>
              <a:t>SimpleDB</a:t>
            </a:r>
            <a:r>
              <a:rPr lang="en-US" altLang="en-US" sz="1800" dirty="0">
                <a:latin typeface="Verdana" panose="020B0604030504040204" pitchFamily="34" charset="0"/>
              </a:rPr>
              <a:t>, </a:t>
            </a:r>
            <a:r>
              <a:rPr lang="en-US" altLang="en-US" sz="1800" dirty="0" err="1">
                <a:latin typeface="Verdana" panose="020B0604030504040204" pitchFamily="34" charset="0"/>
              </a:rPr>
              <a:t>etc</a:t>
            </a:r>
            <a:endParaRPr lang="en-US" altLang="en-US" sz="1800" dirty="0">
              <a:latin typeface="Verdana" panose="020B0604030504040204" pitchFamily="34" charset="0"/>
            </a:endParaRPr>
          </a:p>
        </p:txBody>
      </p:sp>
    </p:spTree>
    <p:extLst>
      <p:ext uri="{BB962C8B-B14F-4D97-AF65-F5344CB8AC3E}">
        <p14:creationId xmlns:p14="http://schemas.microsoft.com/office/powerpoint/2010/main" val="1796586983"/>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0418"/>
                                        </p:tgtEl>
                                        <p:attrNameLst>
                                          <p:attrName>style.visibility</p:attrName>
                                        </p:attrNameLst>
                                      </p:cBhvr>
                                      <p:to>
                                        <p:strVal val="visible"/>
                                      </p:to>
                                    </p:set>
                                    <p:anim calcmode="lin" valueType="num">
                                      <p:cBhvr additive="base">
                                        <p:cTn id="7" dur="500" fill="hold"/>
                                        <p:tgtEl>
                                          <p:spTgt spid="60418"/>
                                        </p:tgtEl>
                                        <p:attrNameLst>
                                          <p:attrName>ppt_x</p:attrName>
                                        </p:attrNameLst>
                                      </p:cBhvr>
                                      <p:tavLst>
                                        <p:tav tm="0">
                                          <p:val>
                                            <p:strVal val="#ppt_x"/>
                                          </p:val>
                                        </p:tav>
                                        <p:tav tm="100000">
                                          <p:val>
                                            <p:strVal val="#ppt_x"/>
                                          </p:val>
                                        </p:tav>
                                      </p:tavLst>
                                    </p:anim>
                                    <p:anim calcmode="lin" valueType="num">
                                      <p:cBhvr additive="base">
                                        <p:cTn id="8" dur="500" fill="hold"/>
                                        <p:tgtEl>
                                          <p:spTgt spid="604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FE05-BA6A-7483-EDF7-D05C0E7D85F8}"/>
              </a:ext>
            </a:extLst>
          </p:cNvPr>
          <p:cNvSpPr>
            <a:spLocks noGrp="1"/>
          </p:cNvSpPr>
          <p:nvPr>
            <p:ph type="title"/>
          </p:nvPr>
        </p:nvSpPr>
        <p:spPr/>
        <p:txBody>
          <a:bodyPr/>
          <a:lstStyle/>
          <a:p>
            <a:r>
              <a:rPr lang="en-GB" dirty="0"/>
              <a:t>Redis</a:t>
            </a:r>
          </a:p>
        </p:txBody>
      </p:sp>
      <p:pic>
        <p:nvPicPr>
          <p:cNvPr id="4" name="Content Placeholder 3">
            <a:extLst>
              <a:ext uri="{FF2B5EF4-FFF2-40B4-BE49-F238E27FC236}">
                <a16:creationId xmlns:a16="http://schemas.microsoft.com/office/drawing/2014/main" id="{1BB28B60-6C77-4935-863D-D0592736DC99}"/>
              </a:ext>
            </a:extLst>
          </p:cNvPr>
          <p:cNvPicPr>
            <a:picLocks noGrp="1" noChangeAspect="1"/>
          </p:cNvPicPr>
          <p:nvPr>
            <p:ph idx="1"/>
          </p:nvPr>
        </p:nvPicPr>
        <p:blipFill>
          <a:blip r:embed="rId2"/>
          <a:stretch>
            <a:fillRect/>
          </a:stretch>
        </p:blipFill>
        <p:spPr>
          <a:xfrm>
            <a:off x="539552" y="1628800"/>
            <a:ext cx="2658086" cy="4273666"/>
          </a:xfrm>
          <a:prstGeom prst="rect">
            <a:avLst/>
          </a:prstGeom>
        </p:spPr>
      </p:pic>
      <p:sp>
        <p:nvSpPr>
          <p:cNvPr id="5" name="Content Placeholder 2">
            <a:extLst>
              <a:ext uri="{FF2B5EF4-FFF2-40B4-BE49-F238E27FC236}">
                <a16:creationId xmlns:a16="http://schemas.microsoft.com/office/drawing/2014/main" id="{2CE0A8E6-DFD1-E8D7-2690-BD8042DFB3C4}"/>
              </a:ext>
            </a:extLst>
          </p:cNvPr>
          <p:cNvSpPr txBox="1">
            <a:spLocks/>
          </p:cNvSpPr>
          <p:nvPr/>
        </p:nvSpPr>
        <p:spPr bwMode="auto">
          <a:xfrm>
            <a:off x="3684588" y="1413752"/>
            <a:ext cx="5459412" cy="4703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normAutofit/>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pPr eaLnBrk="1" fontAlgn="auto" hangingPunct="1">
              <a:lnSpc>
                <a:spcPct val="90000"/>
              </a:lnSpc>
              <a:spcBef>
                <a:spcPct val="0"/>
              </a:spcBef>
              <a:spcAft>
                <a:spcPts val="600"/>
              </a:spcAft>
              <a:buClr>
                <a:srgbClr val="0000FF"/>
              </a:buClr>
              <a:buFont typeface="Arial" charset="0"/>
              <a:buNone/>
              <a:defRPr/>
            </a:pPr>
            <a:r>
              <a:rPr lang="en-US" altLang="en-US" kern="0" dirty="0">
                <a:solidFill>
                  <a:srgbClr val="990000"/>
                </a:solidFill>
                <a:ea typeface="+mn-ea"/>
                <a:sym typeface="Symbol" pitchFamily="18" charset="2"/>
              </a:rPr>
              <a:t>Extremely simple interface</a:t>
            </a:r>
          </a:p>
          <a:p>
            <a:pPr lvl="1" eaLnBrk="1" fontAlgn="auto" hangingPunct="1">
              <a:lnSpc>
                <a:spcPct val="90000"/>
              </a:lnSpc>
              <a:spcBef>
                <a:spcPct val="0"/>
              </a:spcBef>
              <a:spcAft>
                <a:spcPts val="600"/>
              </a:spcAft>
              <a:buClr>
                <a:srgbClr val="0000FF"/>
              </a:buClr>
              <a:buFont typeface="Wingdings" pitchFamily="2" charset="2"/>
              <a:buChar char="§"/>
              <a:defRPr/>
            </a:pPr>
            <a:r>
              <a:rPr lang="en-US" altLang="en-US" kern="0" dirty="0">
                <a:solidFill>
                  <a:srgbClr val="0000FF"/>
                </a:solidFill>
                <a:ea typeface="MS PGothic" pitchFamily="34" charset="-128"/>
                <a:sym typeface="Symbol" pitchFamily="18" charset="2"/>
              </a:rPr>
              <a:t>Data model: </a:t>
            </a:r>
            <a:r>
              <a:rPr lang="en-US" altLang="en-US" kern="0" dirty="0">
                <a:ea typeface="MS PGothic" pitchFamily="34" charset="-128"/>
                <a:sym typeface="Symbol" pitchFamily="18" charset="2"/>
              </a:rPr>
              <a:t>key/value </a:t>
            </a:r>
            <a:r>
              <a:rPr lang="en-US" altLang="en-US" kern="0" dirty="0">
                <a:solidFill>
                  <a:srgbClr val="0000FF"/>
                </a:solidFill>
                <a:ea typeface="MS PGothic" pitchFamily="34" charset="-128"/>
                <a:sym typeface="Symbol" pitchFamily="18" charset="2"/>
              </a:rPr>
              <a:t>pairs</a:t>
            </a:r>
          </a:p>
          <a:p>
            <a:pPr lvl="1" eaLnBrk="1" fontAlgn="auto" hangingPunct="1">
              <a:lnSpc>
                <a:spcPct val="90000"/>
              </a:lnSpc>
              <a:spcBef>
                <a:spcPct val="0"/>
              </a:spcBef>
              <a:spcAft>
                <a:spcPts val="0"/>
              </a:spcAft>
              <a:buClr>
                <a:srgbClr val="0000FF"/>
              </a:buClr>
              <a:buFont typeface="Wingdings" pitchFamily="2" charset="2"/>
              <a:buChar char="§"/>
              <a:defRPr/>
            </a:pPr>
            <a:r>
              <a:rPr lang="en-US" altLang="en-US" kern="0" dirty="0">
                <a:solidFill>
                  <a:srgbClr val="0000FF"/>
                </a:solidFill>
                <a:ea typeface="MS PGothic" pitchFamily="34" charset="-128"/>
                <a:sym typeface="Symbol" pitchFamily="18" charset="2"/>
              </a:rPr>
              <a:t>Operations:</a:t>
            </a:r>
            <a:r>
              <a:rPr lang="en-US" altLang="en-US" kern="0" dirty="0">
                <a:ea typeface="MS PGothic" pitchFamily="34" charset="-128"/>
                <a:sym typeface="Symbol" pitchFamily="18" charset="2"/>
              </a:rPr>
              <a:t> </a:t>
            </a:r>
          </a:p>
          <a:p>
            <a:pPr marL="673100" lvl="1" indent="0" eaLnBrk="1" fontAlgn="auto" hangingPunct="1">
              <a:lnSpc>
                <a:spcPct val="90000"/>
              </a:lnSpc>
              <a:spcBef>
                <a:spcPct val="0"/>
              </a:spcBef>
              <a:spcAft>
                <a:spcPts val="0"/>
              </a:spcAft>
              <a:buClr>
                <a:srgbClr val="0000FF"/>
              </a:buClr>
              <a:buNone/>
              <a:defRPr/>
            </a:pPr>
            <a:r>
              <a:rPr lang="en-US" altLang="en-US" kern="0" dirty="0">
                <a:ea typeface="MS PGothic" pitchFamily="34" charset="-128"/>
                <a:sym typeface="Symbol" pitchFamily="18" charset="2"/>
              </a:rPr>
              <a:t>Insert(key, value), Fetch(key), Update(key), Delete(key)</a:t>
            </a:r>
          </a:p>
          <a:p>
            <a:pPr eaLnBrk="1" fontAlgn="auto" hangingPunct="1">
              <a:lnSpc>
                <a:spcPct val="90000"/>
              </a:lnSpc>
              <a:spcBef>
                <a:spcPts val="600"/>
              </a:spcBef>
              <a:spcAft>
                <a:spcPts val="600"/>
              </a:spcAft>
              <a:buClr>
                <a:srgbClr val="0000FF"/>
              </a:buClr>
              <a:buFont typeface="Arial" charset="0"/>
              <a:buNone/>
              <a:defRPr/>
            </a:pPr>
            <a:r>
              <a:rPr lang="en-US" altLang="en-US" kern="0" dirty="0">
                <a:solidFill>
                  <a:srgbClr val="990000"/>
                </a:solidFill>
                <a:ea typeface="MS PGothic" pitchFamily="34" charset="-128"/>
                <a:sym typeface="Symbol" pitchFamily="18" charset="2"/>
              </a:rPr>
              <a:t>Implementation: efficiency, scalability, fault-tolerance</a:t>
            </a:r>
          </a:p>
          <a:p>
            <a:pPr lvl="1" eaLnBrk="1" fontAlgn="auto" hangingPunct="1">
              <a:lnSpc>
                <a:spcPct val="90000"/>
              </a:lnSpc>
              <a:spcBef>
                <a:spcPct val="0"/>
              </a:spcBef>
              <a:spcAft>
                <a:spcPts val="600"/>
              </a:spcAft>
              <a:buClr>
                <a:srgbClr val="0000FF"/>
              </a:buClr>
              <a:buFont typeface="Wingdings" pitchFamily="2" charset="2"/>
              <a:buChar char="§"/>
              <a:defRPr/>
            </a:pPr>
            <a:r>
              <a:rPr lang="en-US" altLang="en-US" kern="0" dirty="0">
                <a:solidFill>
                  <a:srgbClr val="0000FF"/>
                </a:solidFill>
                <a:ea typeface="MS PGothic" pitchFamily="34" charset="-128"/>
                <a:sym typeface="Symbol" pitchFamily="18" charset="2"/>
              </a:rPr>
              <a:t>Records distributed to nodes based on key</a:t>
            </a:r>
          </a:p>
          <a:p>
            <a:pPr lvl="1" eaLnBrk="1" fontAlgn="auto" hangingPunct="1">
              <a:lnSpc>
                <a:spcPct val="90000"/>
              </a:lnSpc>
              <a:spcBef>
                <a:spcPct val="0"/>
              </a:spcBef>
              <a:spcAft>
                <a:spcPts val="600"/>
              </a:spcAft>
              <a:buClr>
                <a:srgbClr val="0000FF"/>
              </a:buClr>
              <a:buFont typeface="Wingdings" pitchFamily="2" charset="2"/>
              <a:buChar char="§"/>
              <a:defRPr/>
            </a:pPr>
            <a:r>
              <a:rPr lang="en-US" altLang="en-US" kern="0" dirty="0">
                <a:solidFill>
                  <a:srgbClr val="0000FF"/>
                </a:solidFill>
                <a:ea typeface="MS PGothic" pitchFamily="34" charset="-128"/>
                <a:sym typeface="Symbol" pitchFamily="18" charset="2"/>
              </a:rPr>
              <a:t>Replication</a:t>
            </a:r>
          </a:p>
          <a:p>
            <a:pPr lvl="1" eaLnBrk="1" fontAlgn="auto" hangingPunct="1">
              <a:lnSpc>
                <a:spcPct val="90000"/>
              </a:lnSpc>
              <a:spcBef>
                <a:spcPct val="0"/>
              </a:spcBef>
              <a:spcAft>
                <a:spcPts val="600"/>
              </a:spcAft>
              <a:buClr>
                <a:srgbClr val="0000FF"/>
              </a:buClr>
              <a:buFont typeface="Wingdings" pitchFamily="2" charset="2"/>
              <a:buChar char="§"/>
              <a:defRPr/>
            </a:pPr>
            <a:r>
              <a:rPr lang="en-US" altLang="en-US" kern="0" dirty="0">
                <a:solidFill>
                  <a:srgbClr val="0000FF"/>
                </a:solidFill>
                <a:ea typeface="MS PGothic" pitchFamily="34" charset="-128"/>
                <a:sym typeface="Symbol" pitchFamily="18" charset="2"/>
              </a:rPr>
              <a:t>Single-record transactions, eventual consistency</a:t>
            </a:r>
            <a:endParaRPr lang="en-US" altLang="en-US" kern="0" dirty="0">
              <a:ea typeface="+mn-ea"/>
            </a:endParaRPr>
          </a:p>
        </p:txBody>
      </p:sp>
    </p:spTree>
    <p:extLst>
      <p:ext uri="{BB962C8B-B14F-4D97-AF65-F5344CB8AC3E}">
        <p14:creationId xmlns:p14="http://schemas.microsoft.com/office/powerpoint/2010/main" val="143667473"/>
      </p:ext>
    </p:extLst>
  </p:cSld>
  <p:clrMapOvr>
    <a:masterClrMapping/>
  </p:clrMapOvr>
  <p:transition spd="slow">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C20F-A0FE-D9C4-A4CB-12857898770A}"/>
              </a:ext>
            </a:extLst>
          </p:cNvPr>
          <p:cNvSpPr>
            <a:spLocks noGrp="1"/>
          </p:cNvSpPr>
          <p:nvPr>
            <p:ph type="title"/>
          </p:nvPr>
        </p:nvSpPr>
        <p:spPr/>
        <p:txBody>
          <a:bodyPr/>
          <a:lstStyle/>
          <a:p>
            <a:r>
              <a:rPr lang="en-GB" b="0" i="0" u="none" strike="noStrike" dirty="0">
                <a:solidFill>
                  <a:srgbClr val="E47911"/>
                </a:solidFill>
                <a:effectLst/>
                <a:latin typeface="AmazonEmberLight"/>
              </a:rPr>
              <a:t>Amazon </a:t>
            </a:r>
            <a:r>
              <a:rPr lang="en-GB" b="0" i="0" u="none" strike="noStrike" dirty="0" err="1">
                <a:solidFill>
                  <a:srgbClr val="E47911"/>
                </a:solidFill>
                <a:effectLst/>
                <a:latin typeface="AmazonEmberLight"/>
              </a:rPr>
              <a:t>SimpleDB</a:t>
            </a:r>
            <a:endParaRPr lang="en-GB" dirty="0"/>
          </a:p>
        </p:txBody>
      </p:sp>
      <p:sp>
        <p:nvSpPr>
          <p:cNvPr id="3" name="Content Placeholder 2">
            <a:extLst>
              <a:ext uri="{FF2B5EF4-FFF2-40B4-BE49-F238E27FC236}">
                <a16:creationId xmlns:a16="http://schemas.microsoft.com/office/drawing/2014/main" id="{89266FE4-1D2E-1374-FBB7-4C87D93C816D}"/>
              </a:ext>
            </a:extLst>
          </p:cNvPr>
          <p:cNvSpPr>
            <a:spLocks noGrp="1"/>
          </p:cNvSpPr>
          <p:nvPr>
            <p:ph idx="1"/>
          </p:nvPr>
        </p:nvSpPr>
        <p:spPr/>
        <p:txBody>
          <a:bodyPr/>
          <a:lstStyle/>
          <a:p>
            <a:pPr algn="l"/>
            <a:r>
              <a:rPr lang="en-GB" dirty="0">
                <a:solidFill>
                  <a:srgbClr val="333333"/>
                </a:solidFill>
                <a:latin typeface="AmazonEmberLight"/>
              </a:rPr>
              <a:t>S</a:t>
            </a:r>
            <a:r>
              <a:rPr lang="en-GB" b="0" i="0" dirty="0">
                <a:solidFill>
                  <a:srgbClr val="333333"/>
                </a:solidFill>
                <a:effectLst/>
                <a:latin typeface="AmazonEmberLight"/>
              </a:rPr>
              <a:t>tore and query data items via web services</a:t>
            </a:r>
          </a:p>
          <a:p>
            <a:pPr lvl="1" eaLnBrk="1" hangingPunct="1"/>
            <a:r>
              <a:rPr lang="en-US" altLang="en-US" dirty="0"/>
              <a:t>Based on Amazon’s Single Storage Service (S3)</a:t>
            </a:r>
          </a:p>
          <a:p>
            <a:pPr lvl="1" eaLnBrk="1" hangingPunct="1"/>
            <a:r>
              <a:rPr lang="en-US" altLang="en-US" dirty="0"/>
              <a:t>items (represent objects) having one or more pairs (name, value), where name denotes an attribute.</a:t>
            </a:r>
          </a:p>
          <a:p>
            <a:pPr lvl="1" eaLnBrk="1" hangingPunct="1"/>
            <a:r>
              <a:rPr lang="en-US" altLang="en-US" dirty="0"/>
              <a:t>An attribute can have multiple values.</a:t>
            </a:r>
          </a:p>
          <a:p>
            <a:pPr lvl="1" eaLnBrk="1" hangingPunct="1"/>
            <a:r>
              <a:rPr lang="en-US" altLang="en-US" dirty="0"/>
              <a:t>items are combined into domains.</a:t>
            </a:r>
            <a:endParaRPr lang="en-GB" b="0" i="0" dirty="0">
              <a:solidFill>
                <a:srgbClr val="333333"/>
              </a:solidFill>
              <a:effectLst/>
              <a:latin typeface="AmazonEmberLight"/>
            </a:endParaRPr>
          </a:p>
          <a:p>
            <a:pPr algn="l"/>
            <a:r>
              <a:rPr lang="en-GB" b="0" i="0" dirty="0">
                <a:solidFill>
                  <a:srgbClr val="333333"/>
                </a:solidFill>
                <a:effectLst/>
                <a:latin typeface="AmazonEmberLight"/>
              </a:rPr>
              <a:t>high availability and flexibility</a:t>
            </a:r>
          </a:p>
          <a:p>
            <a:pPr lvl="1"/>
            <a:r>
              <a:rPr lang="en-GB" dirty="0">
                <a:solidFill>
                  <a:srgbClr val="333333"/>
                </a:solidFill>
                <a:latin typeface="AmazonEmber"/>
              </a:rPr>
              <a:t>G</a:t>
            </a:r>
            <a:r>
              <a:rPr lang="en-GB" b="0" i="0" dirty="0">
                <a:solidFill>
                  <a:srgbClr val="333333"/>
                </a:solidFill>
                <a:effectLst/>
                <a:latin typeface="AmazonEmber"/>
              </a:rPr>
              <a:t>eo-redundantly replicates</a:t>
            </a:r>
          </a:p>
          <a:p>
            <a:pPr lvl="1"/>
            <a:r>
              <a:rPr lang="en-GB" dirty="0">
                <a:solidFill>
                  <a:srgbClr val="333333"/>
                </a:solidFill>
                <a:latin typeface="AmazonEmber"/>
              </a:rPr>
              <a:t>A</a:t>
            </a:r>
            <a:r>
              <a:rPr lang="en-GB" b="0" i="0" dirty="0">
                <a:solidFill>
                  <a:srgbClr val="333333"/>
                </a:solidFill>
                <a:effectLst/>
                <a:latin typeface="AmazonEmber"/>
              </a:rPr>
              <a:t>dd new attribute to data set when needed</a:t>
            </a:r>
          </a:p>
          <a:p>
            <a:pPr lvl="1"/>
            <a:r>
              <a:rPr lang="en-GB" dirty="0">
                <a:solidFill>
                  <a:srgbClr val="333333"/>
                </a:solidFill>
                <a:latin typeface="AmazonEmber"/>
              </a:rPr>
              <a:t>C</a:t>
            </a:r>
            <a:r>
              <a:rPr lang="en-GB" b="0" i="0" dirty="0">
                <a:solidFill>
                  <a:srgbClr val="333333"/>
                </a:solidFill>
                <a:effectLst/>
                <a:latin typeface="AmazonEmber"/>
              </a:rPr>
              <a:t>hoose between consistent or eventually consistent read requests</a:t>
            </a:r>
            <a:endParaRPr lang="en-GB" dirty="0"/>
          </a:p>
        </p:txBody>
      </p:sp>
    </p:spTree>
    <p:extLst>
      <p:ext uri="{BB962C8B-B14F-4D97-AF65-F5344CB8AC3E}">
        <p14:creationId xmlns:p14="http://schemas.microsoft.com/office/powerpoint/2010/main" val="3270874775"/>
      </p:ext>
    </p:extLst>
  </p:cSld>
  <p:clrMapOvr>
    <a:masterClrMapping/>
  </p:clrMapOvr>
  <p:transition spd="slow">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52BE-9984-F472-9A30-A15369C58667}"/>
              </a:ext>
            </a:extLst>
          </p:cNvPr>
          <p:cNvSpPr>
            <a:spLocks noGrp="1"/>
          </p:cNvSpPr>
          <p:nvPr>
            <p:ph type="title"/>
          </p:nvPr>
        </p:nvSpPr>
        <p:spPr/>
        <p:txBody>
          <a:bodyPr/>
          <a:lstStyle/>
          <a:p>
            <a:r>
              <a:rPr lang="en-GB" dirty="0"/>
              <a:t>Online Games</a:t>
            </a:r>
          </a:p>
        </p:txBody>
      </p:sp>
      <p:sp>
        <p:nvSpPr>
          <p:cNvPr id="3" name="Content Placeholder 2">
            <a:extLst>
              <a:ext uri="{FF2B5EF4-FFF2-40B4-BE49-F238E27FC236}">
                <a16:creationId xmlns:a16="http://schemas.microsoft.com/office/drawing/2014/main" id="{BAF85905-01D6-D754-13EB-3D5D51530A4E}"/>
              </a:ext>
            </a:extLst>
          </p:cNvPr>
          <p:cNvSpPr>
            <a:spLocks noGrp="1"/>
          </p:cNvSpPr>
          <p:nvPr>
            <p:ph idx="1"/>
          </p:nvPr>
        </p:nvSpPr>
        <p:spPr/>
        <p:txBody>
          <a:bodyPr/>
          <a:lstStyle/>
          <a:p>
            <a:pPr marL="0" indent="0" algn="l">
              <a:buNone/>
            </a:pPr>
            <a:r>
              <a:rPr lang="en-GB" b="0" i="0" dirty="0">
                <a:solidFill>
                  <a:srgbClr val="333333"/>
                </a:solidFill>
                <a:effectLst/>
                <a:latin typeface="AmazonEmber"/>
              </a:rPr>
              <a:t>Common data online games can store, index, and query with Amazon </a:t>
            </a:r>
            <a:r>
              <a:rPr lang="en-GB" b="0" i="0" dirty="0" err="1">
                <a:solidFill>
                  <a:srgbClr val="333333"/>
                </a:solidFill>
                <a:effectLst/>
                <a:latin typeface="AmazonEmber"/>
              </a:rPr>
              <a:t>SimpleDB</a:t>
            </a:r>
            <a:r>
              <a:rPr lang="en-GB" b="0" i="0" dirty="0">
                <a:solidFill>
                  <a:srgbClr val="333333"/>
                </a:solidFill>
                <a:effectLst/>
                <a:latin typeface="AmazonEmber"/>
              </a:rPr>
              <a:t> includes:</a:t>
            </a:r>
          </a:p>
          <a:p>
            <a:pPr algn="l">
              <a:buFont typeface="Arial" panose="020B0604020202020204" pitchFamily="34" charset="0"/>
              <a:buChar char="•"/>
            </a:pPr>
            <a:r>
              <a:rPr lang="en-GB" sz="2400" b="0" i="0" dirty="0">
                <a:solidFill>
                  <a:srgbClr val="333333"/>
                </a:solidFill>
                <a:effectLst/>
                <a:latin typeface="AmazonEmber"/>
              </a:rPr>
              <a:t>User scores and achievements</a:t>
            </a:r>
          </a:p>
          <a:p>
            <a:pPr algn="l">
              <a:buFont typeface="Arial" panose="020B0604020202020204" pitchFamily="34" charset="0"/>
              <a:buChar char="•"/>
            </a:pPr>
            <a:r>
              <a:rPr lang="en-GB" sz="2400" b="0" i="0" dirty="0">
                <a:solidFill>
                  <a:srgbClr val="333333"/>
                </a:solidFill>
                <a:effectLst/>
                <a:latin typeface="AmazonEmber"/>
              </a:rPr>
              <a:t>User settings or preferences</a:t>
            </a:r>
          </a:p>
          <a:p>
            <a:pPr algn="l">
              <a:buFont typeface="Arial" panose="020B0604020202020204" pitchFamily="34" charset="0"/>
              <a:buChar char="•"/>
            </a:pPr>
            <a:r>
              <a:rPr lang="en-GB" sz="2400" b="0" i="0" dirty="0">
                <a:solidFill>
                  <a:srgbClr val="333333"/>
                </a:solidFill>
                <a:effectLst/>
                <a:latin typeface="AmazonEmber"/>
              </a:rPr>
              <a:t>Information about a player’s items or user-generated content</a:t>
            </a:r>
          </a:p>
          <a:p>
            <a:pPr algn="l">
              <a:buFont typeface="Arial" panose="020B0604020202020204" pitchFamily="34" charset="0"/>
              <a:buChar char="•"/>
            </a:pPr>
            <a:r>
              <a:rPr lang="en-GB" sz="2400" b="0" i="0" dirty="0">
                <a:solidFill>
                  <a:srgbClr val="333333"/>
                </a:solidFill>
                <a:effectLst/>
                <a:latin typeface="AmazonEmber"/>
              </a:rPr>
              <a:t>Game session state (when play is saved or interrupted)</a:t>
            </a:r>
          </a:p>
          <a:p>
            <a:pPr algn="l">
              <a:buFont typeface="Arial" panose="020B0604020202020204" pitchFamily="34" charset="0"/>
              <a:buChar char="•"/>
            </a:pPr>
            <a:r>
              <a:rPr lang="en-GB" sz="2400" b="0" i="0" dirty="0">
                <a:solidFill>
                  <a:srgbClr val="333333"/>
                </a:solidFill>
                <a:effectLst/>
                <a:latin typeface="AmazonEmber"/>
              </a:rPr>
              <a:t>Dynamic game content (applying a service-oriented architecture to your game and storing and serving new challenges or content for players with Amazon </a:t>
            </a:r>
            <a:r>
              <a:rPr lang="en-GB" sz="2400" b="0" i="0" dirty="0" err="1">
                <a:solidFill>
                  <a:srgbClr val="333333"/>
                </a:solidFill>
                <a:effectLst/>
                <a:latin typeface="AmazonEmber"/>
              </a:rPr>
              <a:t>SimpleDB</a:t>
            </a:r>
            <a:r>
              <a:rPr lang="en-GB" sz="2400" b="0" i="0" dirty="0">
                <a:solidFill>
                  <a:srgbClr val="333333"/>
                </a:solidFill>
                <a:effectLst/>
                <a:latin typeface="AmazonEmber"/>
              </a:rPr>
              <a:t>)</a:t>
            </a:r>
          </a:p>
          <a:p>
            <a:pPr algn="l">
              <a:buFont typeface="Arial" panose="020B0604020202020204" pitchFamily="34" charset="0"/>
              <a:buChar char="•"/>
            </a:pPr>
            <a:r>
              <a:rPr lang="en-GB" sz="2400" b="0" i="0" dirty="0">
                <a:solidFill>
                  <a:srgbClr val="333333"/>
                </a:solidFill>
                <a:effectLst/>
                <a:latin typeface="AmazonEmber"/>
              </a:rPr>
              <a:t>Indexed metadata for large objects used by your game and stored in Amazon S3</a:t>
            </a:r>
          </a:p>
          <a:p>
            <a:endParaRPr lang="en-GB" dirty="0"/>
          </a:p>
        </p:txBody>
      </p:sp>
    </p:spTree>
    <p:extLst>
      <p:ext uri="{BB962C8B-B14F-4D97-AF65-F5344CB8AC3E}">
        <p14:creationId xmlns:p14="http://schemas.microsoft.com/office/powerpoint/2010/main" val="4121010366"/>
      </p:ext>
    </p:extLst>
  </p:cSld>
  <p:clrMapOvr>
    <a:masterClrMapping/>
  </p:clrMapOvr>
  <p:transition spd="slow">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6D7126E0-0255-4759-BD0A-D5713C02B47B}"/>
              </a:ext>
            </a:extLst>
          </p:cNvPr>
          <p:cNvSpPr>
            <a:spLocks noGrp="1"/>
          </p:cNvSpPr>
          <p:nvPr>
            <p:ph type="title"/>
          </p:nvPr>
        </p:nvSpPr>
        <p:spPr/>
        <p:txBody>
          <a:bodyPr/>
          <a:lstStyle/>
          <a:p>
            <a:pPr eaLnBrk="1" hangingPunct="1"/>
            <a:r>
              <a:rPr lang="en-US" altLang="en-US"/>
              <a:t>Shopping Cart Data</a:t>
            </a:r>
          </a:p>
        </p:txBody>
      </p:sp>
      <p:sp>
        <p:nvSpPr>
          <p:cNvPr id="21507" name="Content Placeholder 2">
            <a:extLst>
              <a:ext uri="{FF2B5EF4-FFF2-40B4-BE49-F238E27FC236}">
                <a16:creationId xmlns:a16="http://schemas.microsoft.com/office/drawing/2014/main" id="{25CCDE0E-FBC7-D79B-A210-4A0CEE09D690}"/>
              </a:ext>
            </a:extLst>
          </p:cNvPr>
          <p:cNvSpPr>
            <a:spLocks noGrp="1"/>
          </p:cNvSpPr>
          <p:nvPr>
            <p:ph idx="1"/>
          </p:nvPr>
        </p:nvSpPr>
        <p:spPr>
          <a:xfrm>
            <a:off x="457200" y="1425183"/>
            <a:ext cx="8229600" cy="2085975"/>
          </a:xfrm>
        </p:spPr>
        <p:txBody>
          <a:bodyPr/>
          <a:lstStyle/>
          <a:p>
            <a:pPr eaLnBrk="1" hangingPunct="1"/>
            <a:r>
              <a:rPr lang="en-US" altLang="en-US" dirty="0"/>
              <a:t>As we want the shopping carts to be available all the time, across browsers, machines, and sessions, all the shopping information can be put into value where the key is the </a:t>
            </a:r>
            <a:r>
              <a:rPr lang="en-US" altLang="en-US" dirty="0" err="1">
                <a:solidFill>
                  <a:srgbClr val="FF0000"/>
                </a:solidFill>
              </a:rPr>
              <a:t>userID</a:t>
            </a:r>
            <a:endParaRPr lang="en-US" altLang="en-US" dirty="0">
              <a:solidFill>
                <a:srgbClr val="FF0000"/>
              </a:solidFill>
            </a:endParaRPr>
          </a:p>
        </p:txBody>
      </p:sp>
      <p:pic>
        <p:nvPicPr>
          <p:cNvPr id="21508" name="Picture 2">
            <a:extLst>
              <a:ext uri="{FF2B5EF4-FFF2-40B4-BE49-F238E27FC236}">
                <a16:creationId xmlns:a16="http://schemas.microsoft.com/office/drawing/2014/main" id="{4363D8E3-7F67-FD5E-9C14-E93801A6E3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3284984"/>
            <a:ext cx="4750843" cy="2912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a:extLst>
              <a:ext uri="{FF2B5EF4-FFF2-40B4-BE49-F238E27FC236}">
                <a16:creationId xmlns:a16="http://schemas.microsoft.com/office/drawing/2014/main" id="{221065B8-416D-698F-58D1-D97198668420}"/>
              </a:ext>
            </a:extLst>
          </p:cNvPr>
          <p:cNvPicPr>
            <a:picLocks noChangeAspect="1"/>
          </p:cNvPicPr>
          <p:nvPr/>
        </p:nvPicPr>
        <p:blipFill>
          <a:blip r:embed="rId3"/>
          <a:stretch>
            <a:fillRect/>
          </a:stretch>
        </p:blipFill>
        <p:spPr>
          <a:xfrm>
            <a:off x="827584" y="4725144"/>
            <a:ext cx="4053193" cy="928550"/>
          </a:xfrm>
          <a:prstGeom prst="rect">
            <a:avLst/>
          </a:prstGeom>
        </p:spPr>
      </p:pic>
    </p:spTree>
    <p:extLst>
      <p:ext uri="{BB962C8B-B14F-4D97-AF65-F5344CB8AC3E}">
        <p14:creationId xmlns:p14="http://schemas.microsoft.com/office/powerpoint/2010/main" val="2194607458"/>
      </p:ext>
    </p:extLst>
  </p:cSld>
  <p:clrMapOvr>
    <a:masterClrMapping/>
  </p:clrMapOvr>
  <p:transition spd="slow">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C6C48B-4ABE-6C48-D72C-29F4CB957443}"/>
              </a:ext>
            </a:extLst>
          </p:cNvPr>
          <p:cNvSpPr>
            <a:spLocks noGrp="1"/>
          </p:cNvSpPr>
          <p:nvPr>
            <p:ph type="title"/>
          </p:nvPr>
        </p:nvSpPr>
        <p:spPr/>
        <p:txBody>
          <a:bodyPr/>
          <a:lstStyle/>
          <a:p>
            <a:r>
              <a:rPr lang="en-US" altLang="en-US" cap="none" dirty="0"/>
              <a:t>Document-oriented NoSQL </a:t>
            </a:r>
            <a:endParaRPr lang="en-GB" cap="none" dirty="0"/>
          </a:p>
        </p:txBody>
      </p:sp>
      <p:sp>
        <p:nvSpPr>
          <p:cNvPr id="5" name="Text Placeholder 4">
            <a:extLst>
              <a:ext uri="{FF2B5EF4-FFF2-40B4-BE49-F238E27FC236}">
                <a16:creationId xmlns:a16="http://schemas.microsoft.com/office/drawing/2014/main" id="{B0466AD8-A6D6-5CD6-3952-FE3E03AFC4A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690111815"/>
      </p:ext>
    </p:extLst>
  </p:cSld>
  <p:clrMapOvr>
    <a:masterClrMapping/>
  </p:clrMapOvr>
  <p:transition spd="slow">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8D94F276-9131-4998-BC45-1BBDD7BD0356}"/>
              </a:ext>
            </a:extLst>
          </p:cNvPr>
          <p:cNvSpPr>
            <a:spLocks noGrp="1"/>
          </p:cNvSpPr>
          <p:nvPr>
            <p:ph type="title"/>
          </p:nvPr>
        </p:nvSpPr>
        <p:spPr/>
        <p:txBody>
          <a:bodyPr/>
          <a:lstStyle/>
          <a:p>
            <a:r>
              <a:rPr lang="en-US" altLang="en-US" dirty="0"/>
              <a:t>Document-oriented NoSQL</a:t>
            </a:r>
          </a:p>
        </p:txBody>
      </p:sp>
      <p:sp>
        <p:nvSpPr>
          <p:cNvPr id="3" name="Content Placeholder 2">
            <a:extLst>
              <a:ext uri="{FF2B5EF4-FFF2-40B4-BE49-F238E27FC236}">
                <a16:creationId xmlns:a16="http://schemas.microsoft.com/office/drawing/2014/main" id="{2D35ADD3-68E4-4ACB-A524-5DA8CD066AC8}"/>
              </a:ext>
            </a:extLst>
          </p:cNvPr>
          <p:cNvSpPr>
            <a:spLocks noGrp="1"/>
          </p:cNvSpPr>
          <p:nvPr>
            <p:ph idx="1"/>
          </p:nvPr>
        </p:nvSpPr>
        <p:spPr>
          <a:xfrm>
            <a:off x="537208" y="1266894"/>
            <a:ext cx="8359080" cy="900492"/>
          </a:xfrm>
        </p:spPr>
        <p:txBody>
          <a:bodyPr rtlCol="0">
            <a:normAutofit/>
          </a:bodyPr>
          <a:lstStyle/>
          <a:p>
            <a:pPr marL="0" indent="0" fontAlgn="auto">
              <a:spcAft>
                <a:spcPts val="0"/>
              </a:spcAft>
              <a:buFont typeface="Arial" panose="020B0604020202020204" pitchFamily="34" charset="0"/>
              <a:buNone/>
              <a:defRPr/>
            </a:pPr>
            <a:r>
              <a:rPr lang="en-US" sz="2400" dirty="0"/>
              <a:t>A Document-oriented NoSQL Database has a similar structure to an XML document which is hierarchical. </a:t>
            </a:r>
          </a:p>
          <a:p>
            <a:pPr marL="0" indent="0" fontAlgn="auto">
              <a:spcAft>
                <a:spcPts val="0"/>
              </a:spcAft>
              <a:buFont typeface="Arial" panose="020B0604020202020204" pitchFamily="34" charset="0"/>
              <a:buNone/>
              <a:defRPr/>
            </a:pPr>
            <a:endParaRPr lang="en-US" sz="2400" dirty="0"/>
          </a:p>
        </p:txBody>
      </p:sp>
      <p:pic>
        <p:nvPicPr>
          <p:cNvPr id="59394" name="Picture 2">
            <a:extLst>
              <a:ext uri="{FF2B5EF4-FFF2-40B4-BE49-F238E27FC236}">
                <a16:creationId xmlns:a16="http://schemas.microsoft.com/office/drawing/2014/main" id="{3C5220D0-813C-48CF-B804-A91E4B0AD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052" y="2167386"/>
            <a:ext cx="4259520" cy="3154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a:extLst>
              <a:ext uri="{FF2B5EF4-FFF2-40B4-BE49-F238E27FC236}">
                <a16:creationId xmlns:a16="http://schemas.microsoft.com/office/drawing/2014/main" id="{9AE04712-274F-420A-BD17-39E51CCBCD4D}"/>
              </a:ext>
            </a:extLst>
          </p:cNvPr>
          <p:cNvSpPr>
            <a:spLocks noChangeArrowheads="1"/>
          </p:cNvSpPr>
          <p:nvPr/>
        </p:nvSpPr>
        <p:spPr bwMode="auto">
          <a:xfrm>
            <a:off x="416980" y="5840501"/>
            <a:ext cx="53285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a:latin typeface="Verdana" panose="020B0604030504040204" pitchFamily="34" charset="0"/>
              </a:rPr>
              <a:t>Examples: MongoDB, CouchDB</a:t>
            </a:r>
          </a:p>
        </p:txBody>
      </p:sp>
      <p:sp>
        <p:nvSpPr>
          <p:cNvPr id="8" name="TextBox 7">
            <a:extLst>
              <a:ext uri="{FF2B5EF4-FFF2-40B4-BE49-F238E27FC236}">
                <a16:creationId xmlns:a16="http://schemas.microsoft.com/office/drawing/2014/main" id="{3122D0F1-57B6-3076-610D-3558A4578F45}"/>
              </a:ext>
            </a:extLst>
          </p:cNvPr>
          <p:cNvSpPr txBox="1"/>
          <p:nvPr/>
        </p:nvSpPr>
        <p:spPr>
          <a:xfrm>
            <a:off x="416980" y="5381896"/>
            <a:ext cx="8599536" cy="461665"/>
          </a:xfrm>
          <a:prstGeom prst="rect">
            <a:avLst/>
          </a:prstGeom>
          <a:noFill/>
        </p:spPr>
        <p:txBody>
          <a:bodyPr wrap="square">
            <a:spAutoFit/>
          </a:bodyPr>
          <a:lstStyle/>
          <a:p>
            <a:r>
              <a:rPr lang="en-GB" sz="2400" b="0" dirty="0">
                <a:solidFill>
                  <a:srgbClr val="003366"/>
                </a:solidFill>
                <a:latin typeface="+mn-lt"/>
              </a:rPr>
              <a:t>It provides high availability, high performance and easy scalability. </a:t>
            </a:r>
          </a:p>
        </p:txBody>
      </p:sp>
    </p:spTree>
    <p:extLst>
      <p:ext uri="{BB962C8B-B14F-4D97-AF65-F5344CB8AC3E}">
        <p14:creationId xmlns:p14="http://schemas.microsoft.com/office/powerpoint/2010/main" val="3031390487"/>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fill="hold"/>
                                        <p:tgtEl>
                                          <p:spTgt spid="59394"/>
                                        </p:tgtEl>
                                        <p:attrNameLst>
                                          <p:attrName>ppt_x</p:attrName>
                                        </p:attrNameLst>
                                      </p:cBhvr>
                                      <p:tavLst>
                                        <p:tav tm="0">
                                          <p:val>
                                            <p:strVal val="#ppt_x"/>
                                          </p:val>
                                        </p:tav>
                                        <p:tav tm="100000">
                                          <p:val>
                                            <p:strVal val="#ppt_x"/>
                                          </p:val>
                                        </p:tav>
                                      </p:tavLst>
                                    </p:anim>
                                    <p:anim calcmode="lin" valueType="num">
                                      <p:cBhvr additive="base">
                                        <p:cTn id="8" dur="500" fill="hold"/>
                                        <p:tgtEl>
                                          <p:spTgt spid="593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E3AED5C-24CA-D5F5-0060-2ACC9791B915}"/>
              </a:ext>
            </a:extLst>
          </p:cNvPr>
          <p:cNvSpPr>
            <a:spLocks noGrp="1" noChangeArrowheads="1"/>
          </p:cNvSpPr>
          <p:nvPr>
            <p:ph type="title"/>
          </p:nvPr>
        </p:nvSpPr>
        <p:spPr/>
        <p:txBody>
          <a:bodyPr/>
          <a:lstStyle/>
          <a:p>
            <a:pPr eaLnBrk="1" hangingPunct="1"/>
            <a:r>
              <a:rPr lang="en-US" altLang="en-US" dirty="0"/>
              <a:t>MongoDB</a:t>
            </a:r>
            <a:endParaRPr lang="en-GB" altLang="en-US" dirty="0"/>
          </a:p>
        </p:txBody>
      </p:sp>
      <p:sp>
        <p:nvSpPr>
          <p:cNvPr id="23555" name="Rectangle 3">
            <a:extLst>
              <a:ext uri="{FF2B5EF4-FFF2-40B4-BE49-F238E27FC236}">
                <a16:creationId xmlns:a16="http://schemas.microsoft.com/office/drawing/2014/main" id="{3CF09ACF-6D0E-A645-0291-42BD94DB0FDD}"/>
              </a:ext>
            </a:extLst>
          </p:cNvPr>
          <p:cNvSpPr>
            <a:spLocks noGrp="1" noChangeArrowheads="1"/>
          </p:cNvSpPr>
          <p:nvPr>
            <p:ph idx="1"/>
          </p:nvPr>
        </p:nvSpPr>
        <p:spPr>
          <a:xfrm>
            <a:off x="390364" y="1306488"/>
            <a:ext cx="8311716" cy="792088"/>
          </a:xfrm>
        </p:spPr>
        <p:txBody>
          <a:bodyPr/>
          <a:lstStyle/>
          <a:p>
            <a:pPr marL="0" indent="0" eaLnBrk="1" hangingPunct="1">
              <a:buNone/>
            </a:pPr>
            <a:r>
              <a:rPr lang="en-US" altLang="en-US" sz="2400" dirty="0"/>
              <a:t>MongoDB organize data on concept of </a:t>
            </a:r>
            <a:r>
              <a:rPr lang="en-US" altLang="en-US" sz="2400" b="1" dirty="0"/>
              <a:t>collections</a:t>
            </a:r>
            <a:r>
              <a:rPr lang="en-US" altLang="en-US" sz="2400" dirty="0"/>
              <a:t> of </a:t>
            </a:r>
            <a:r>
              <a:rPr lang="en-US" altLang="en-US" sz="2400" b="1" dirty="0"/>
              <a:t>document</a:t>
            </a:r>
            <a:r>
              <a:rPr lang="en-US" altLang="en-US" sz="2400" dirty="0"/>
              <a:t>, which made up by different </a:t>
            </a:r>
            <a:r>
              <a:rPr lang="en-US" altLang="en-US" sz="2400" b="1" dirty="0"/>
              <a:t>fields</a:t>
            </a:r>
            <a:r>
              <a:rPr lang="en-US" altLang="en-US" sz="2400" dirty="0"/>
              <a:t>. Let us see these definitions.</a:t>
            </a:r>
          </a:p>
        </p:txBody>
      </p:sp>
      <p:pic>
        <p:nvPicPr>
          <p:cNvPr id="4" name="Picture 2">
            <a:extLst>
              <a:ext uri="{FF2B5EF4-FFF2-40B4-BE49-F238E27FC236}">
                <a16:creationId xmlns:a16="http://schemas.microsoft.com/office/drawing/2014/main" id="{84860D38-5BCB-64BD-9CB4-39575EE4F25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3779" y="2203857"/>
            <a:ext cx="8144886"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690785"/>
      </p:ext>
    </p:extLst>
  </p:cSld>
  <p:clrMapOvr>
    <a:masterClrMapping/>
  </p:clrMapOvr>
  <p:transition spd="slow">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25488DDA-A3AE-4E5C-B989-C384547FFBDA}"/>
              </a:ext>
            </a:extLst>
          </p:cNvPr>
          <p:cNvSpPr>
            <a:spLocks noGrp="1"/>
          </p:cNvSpPr>
          <p:nvPr>
            <p:ph type="title"/>
          </p:nvPr>
        </p:nvSpPr>
        <p:spPr>
          <a:xfrm>
            <a:off x="1709336" y="404664"/>
            <a:ext cx="7010400" cy="685800"/>
          </a:xfrm>
        </p:spPr>
        <p:txBody>
          <a:bodyPr/>
          <a:lstStyle/>
          <a:p>
            <a:r>
              <a:rPr lang="en-US" altLang="en-US" dirty="0"/>
              <a:t>Example of a document</a:t>
            </a:r>
          </a:p>
        </p:txBody>
      </p:sp>
      <p:sp>
        <p:nvSpPr>
          <p:cNvPr id="7" name="Rectangle 6">
            <a:extLst>
              <a:ext uri="{FF2B5EF4-FFF2-40B4-BE49-F238E27FC236}">
                <a16:creationId xmlns:a16="http://schemas.microsoft.com/office/drawing/2014/main" id="{87AAB115-3D21-40FE-B330-105802A93C34}"/>
              </a:ext>
            </a:extLst>
          </p:cNvPr>
          <p:cNvSpPr/>
          <p:nvPr/>
        </p:nvSpPr>
        <p:spPr>
          <a:xfrm>
            <a:off x="1709336" y="1254463"/>
            <a:ext cx="6496856" cy="5478423"/>
          </a:xfrm>
          <a:prstGeom prst="rect">
            <a:avLst/>
          </a:prstGeom>
          <a:solidFill>
            <a:schemeClr val="bg1">
              <a:lumMod val="95000"/>
            </a:schemeClr>
          </a:solidFill>
        </p:spPr>
        <p:txBody>
          <a:bodyPr wrap="square">
            <a:spAutoFit/>
          </a:bodyPr>
          <a:lstStyle/>
          <a:p>
            <a:pPr>
              <a:defRPr/>
            </a:pPr>
            <a:r>
              <a:rPr lang="en-US" sz="1400" dirty="0"/>
              <a:t>{ _id: ObjectID('4bd9e8e17cefd644108961bb'),</a:t>
            </a:r>
          </a:p>
          <a:p>
            <a:pPr>
              <a:defRPr/>
            </a:pPr>
            <a:r>
              <a:rPr lang="en-US" sz="1400" dirty="0"/>
              <a:t>  title: 'Adventures in Databases',</a:t>
            </a:r>
          </a:p>
          <a:p>
            <a:pPr>
              <a:defRPr/>
            </a:pPr>
            <a:r>
              <a:rPr lang="en-US" sz="1400" dirty="0"/>
              <a:t>  url: 'http://example.com/databases.txt',</a:t>
            </a:r>
          </a:p>
          <a:p>
            <a:pPr>
              <a:defRPr/>
            </a:pPr>
            <a:r>
              <a:rPr lang="en-US" sz="1400" dirty="0"/>
              <a:t>  author: '</a:t>
            </a:r>
            <a:r>
              <a:rPr lang="en-US" sz="1400" dirty="0" err="1"/>
              <a:t>msmith</a:t>
            </a:r>
            <a:r>
              <a:rPr lang="en-US" sz="1400" dirty="0"/>
              <a:t>',</a:t>
            </a:r>
          </a:p>
          <a:p>
            <a:pPr>
              <a:defRPr/>
            </a:pPr>
            <a:r>
              <a:rPr lang="en-US" sz="1400" dirty="0"/>
              <a:t>  vote_count: 20,</a:t>
            </a:r>
          </a:p>
          <a:p>
            <a:pPr>
              <a:defRPr/>
            </a:pPr>
            <a:r>
              <a:rPr lang="en-US" sz="1400" dirty="0"/>
              <a:t> </a:t>
            </a:r>
          </a:p>
          <a:p>
            <a:pPr>
              <a:defRPr/>
            </a:pPr>
            <a:r>
              <a:rPr lang="en-US" sz="1400" dirty="0"/>
              <a:t>  tags:['databases', '</a:t>
            </a:r>
            <a:r>
              <a:rPr lang="en-US" sz="1400" dirty="0" err="1"/>
              <a:t>mongodb</a:t>
            </a:r>
            <a:r>
              <a:rPr lang="en-US" sz="1400" dirty="0"/>
              <a:t>', 'indexing'],</a:t>
            </a:r>
          </a:p>
          <a:p>
            <a:pPr>
              <a:defRPr/>
            </a:pPr>
            <a:r>
              <a:rPr lang="en-US" sz="1400" dirty="0"/>
              <a:t>  image:{</a:t>
            </a:r>
          </a:p>
          <a:p>
            <a:pPr>
              <a:defRPr/>
            </a:pPr>
            <a:r>
              <a:rPr lang="en-US" sz="1400" dirty="0"/>
              <a:t>        url: 'http://example.com/db.jpg',</a:t>
            </a:r>
          </a:p>
          <a:p>
            <a:pPr>
              <a:defRPr/>
            </a:pPr>
            <a:r>
              <a:rPr lang="en-US" sz="1400" dirty="0"/>
              <a:t>        caption: '',</a:t>
            </a:r>
          </a:p>
          <a:p>
            <a:pPr>
              <a:defRPr/>
            </a:pPr>
            <a:r>
              <a:rPr lang="en-US" sz="1400" dirty="0"/>
              <a:t>        type: 'jpg',</a:t>
            </a:r>
          </a:p>
          <a:p>
            <a:pPr>
              <a:defRPr/>
            </a:pPr>
            <a:r>
              <a:rPr lang="en-US" sz="1400" dirty="0"/>
              <a:t>        size: 75381,</a:t>
            </a:r>
          </a:p>
          <a:p>
            <a:pPr>
              <a:defRPr/>
            </a:pPr>
            <a:r>
              <a:rPr lang="en-US" sz="1400" dirty="0"/>
              <a:t>        data: "Binary"</a:t>
            </a:r>
          </a:p>
          <a:p>
            <a:pPr>
              <a:defRPr/>
            </a:pPr>
            <a:r>
              <a:rPr lang="en-US" sz="1400" dirty="0"/>
              <a:t>        },</a:t>
            </a:r>
          </a:p>
          <a:p>
            <a:pPr>
              <a:defRPr/>
            </a:pPr>
            <a:r>
              <a:rPr lang="en-US" sz="1400" dirty="0"/>
              <a:t> </a:t>
            </a:r>
          </a:p>
          <a:p>
            <a:pPr>
              <a:defRPr/>
            </a:pPr>
            <a:r>
              <a:rPr lang="en-US" sz="1400" dirty="0"/>
              <a:t>  comments: [</a:t>
            </a:r>
          </a:p>
          <a:p>
            <a:pPr>
              <a:defRPr/>
            </a:pPr>
            <a:r>
              <a:rPr lang="en-US" sz="1400" dirty="0"/>
              <a:t>       { user: '</a:t>
            </a:r>
            <a:r>
              <a:rPr lang="en-US" sz="1400" dirty="0" err="1"/>
              <a:t>bjones</a:t>
            </a:r>
            <a:r>
              <a:rPr lang="en-US" sz="1400" dirty="0"/>
              <a:t>',</a:t>
            </a:r>
          </a:p>
          <a:p>
            <a:pPr>
              <a:defRPr/>
            </a:pPr>
            <a:r>
              <a:rPr lang="en-US" sz="1400" dirty="0"/>
              <a:t>         text: 'Interesting article!'</a:t>
            </a:r>
          </a:p>
          <a:p>
            <a:pPr>
              <a:defRPr/>
            </a:pPr>
            <a:r>
              <a:rPr lang="en-US" sz="1400" dirty="0"/>
              <a:t>       },</a:t>
            </a:r>
          </a:p>
          <a:p>
            <a:pPr>
              <a:defRPr/>
            </a:pPr>
            <a:r>
              <a:rPr lang="en-US" sz="1400" dirty="0"/>
              <a:t>      </a:t>
            </a:r>
          </a:p>
          <a:p>
            <a:pPr>
              <a:defRPr/>
            </a:pPr>
            <a:r>
              <a:rPr lang="en-US" sz="1400" dirty="0"/>
              <a:t>       { user: 'blogger',</a:t>
            </a:r>
          </a:p>
          <a:p>
            <a:pPr>
              <a:defRPr/>
            </a:pPr>
            <a:r>
              <a:rPr lang="en-US" sz="1400" dirty="0"/>
              <a:t>         text: 'Another related article is at http://example.com/db.txt'</a:t>
            </a:r>
          </a:p>
          <a:p>
            <a:pPr>
              <a:defRPr/>
            </a:pPr>
            <a:r>
              <a:rPr lang="en-US" sz="1400" dirty="0"/>
              <a:t>       }</a:t>
            </a:r>
          </a:p>
          <a:p>
            <a:pPr>
              <a:defRPr/>
            </a:pPr>
            <a:r>
              <a:rPr lang="en-US" sz="1400" dirty="0"/>
              <a:t>   ]</a:t>
            </a:r>
          </a:p>
          <a:p>
            <a:pPr>
              <a:defRPr/>
            </a:pPr>
            <a:r>
              <a:rPr lang="en-US" sz="1400" dirty="0"/>
              <a:t>}</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AAD0D4EE-E1C0-4C9D-A486-B01BEA8F1274}"/>
              </a:ext>
            </a:extLst>
          </p:cNvPr>
          <p:cNvSpPr>
            <a:spLocks noGrp="1"/>
          </p:cNvSpPr>
          <p:nvPr>
            <p:ph type="title"/>
          </p:nvPr>
        </p:nvSpPr>
        <p:spPr/>
        <p:txBody>
          <a:bodyPr/>
          <a:lstStyle/>
          <a:p>
            <a:r>
              <a:rPr lang="en-US" altLang="en-US"/>
              <a:t>MongoDB Data Model</a:t>
            </a:r>
          </a:p>
        </p:txBody>
      </p:sp>
      <p:sp>
        <p:nvSpPr>
          <p:cNvPr id="3" name="Content Placeholder 2">
            <a:extLst>
              <a:ext uri="{FF2B5EF4-FFF2-40B4-BE49-F238E27FC236}">
                <a16:creationId xmlns:a16="http://schemas.microsoft.com/office/drawing/2014/main" id="{8B5EC488-EE20-4AB5-B860-F639EA88B523}"/>
              </a:ext>
            </a:extLst>
          </p:cNvPr>
          <p:cNvSpPr>
            <a:spLocks noGrp="1"/>
          </p:cNvSpPr>
          <p:nvPr>
            <p:ph idx="1"/>
          </p:nvPr>
        </p:nvSpPr>
        <p:spPr/>
        <p:txBody>
          <a:bodyPr rtlCol="0">
            <a:normAutofit fontScale="92500" lnSpcReduction="10000"/>
          </a:bodyPr>
          <a:lstStyle/>
          <a:p>
            <a:pPr fontAlgn="auto">
              <a:spcAft>
                <a:spcPts val="0"/>
              </a:spcAft>
              <a:defRPr/>
            </a:pPr>
            <a:r>
              <a:rPr lang="en-US" dirty="0"/>
              <a:t>Data in MongoDB has a flexible schema. </a:t>
            </a:r>
          </a:p>
          <a:p>
            <a:pPr lvl="1" fontAlgn="auto">
              <a:spcAft>
                <a:spcPts val="0"/>
              </a:spcAft>
              <a:defRPr/>
            </a:pPr>
            <a:r>
              <a:rPr lang="en-US" dirty="0"/>
              <a:t>Documents in the same collection </a:t>
            </a:r>
            <a:r>
              <a:rPr lang="en-US" dirty="0">
                <a:solidFill>
                  <a:srgbClr val="FF0000"/>
                </a:solidFill>
              </a:rPr>
              <a:t>do not </a:t>
            </a:r>
            <a:r>
              <a:rPr lang="en-US" dirty="0"/>
              <a:t>need to have the same set of fields or structure, </a:t>
            </a:r>
          </a:p>
          <a:p>
            <a:pPr lvl="1" fontAlgn="auto">
              <a:spcAft>
                <a:spcPts val="0"/>
              </a:spcAft>
              <a:defRPr/>
            </a:pPr>
            <a:r>
              <a:rPr lang="en-US" dirty="0"/>
              <a:t>common fields in a collection’s documents may hold </a:t>
            </a:r>
            <a:r>
              <a:rPr lang="en-US" dirty="0">
                <a:solidFill>
                  <a:srgbClr val="FF0000"/>
                </a:solidFill>
              </a:rPr>
              <a:t>different types</a:t>
            </a:r>
            <a:r>
              <a:rPr lang="en-US" dirty="0"/>
              <a:t> of data.</a:t>
            </a:r>
          </a:p>
          <a:p>
            <a:pPr fontAlgn="auto">
              <a:spcAft>
                <a:spcPts val="0"/>
              </a:spcAft>
              <a:defRPr/>
            </a:pPr>
            <a:r>
              <a:rPr lang="en-US" dirty="0"/>
              <a:t>Data modeling on the conceptual level (CDM) and the logical data model (LDM) is very similar to what is done for a RDBMS </a:t>
            </a:r>
          </a:p>
          <a:p>
            <a:pPr fontAlgn="auto">
              <a:spcAft>
                <a:spcPts val="0"/>
              </a:spcAft>
              <a:defRPr/>
            </a:pPr>
            <a:r>
              <a:rPr lang="en-US" dirty="0"/>
              <a:t>When the data model is transformed from the LDM to a physical data model (PDM) by either </a:t>
            </a:r>
            <a:r>
              <a:rPr lang="en-US" b="1" dirty="0"/>
              <a:t>embedding data</a:t>
            </a:r>
            <a:r>
              <a:rPr lang="en-US" dirty="0"/>
              <a:t> or </a:t>
            </a:r>
            <a:r>
              <a:rPr lang="en-US" b="1" dirty="0"/>
              <a:t>referencing documents</a:t>
            </a:r>
            <a:endParaRPr lang="en-US" dirty="0"/>
          </a:p>
          <a:p>
            <a:pPr fontAlgn="auto">
              <a:spcAft>
                <a:spcPts val="0"/>
              </a:spcAft>
              <a:defRPr/>
            </a:pPr>
            <a:r>
              <a:rPr lang="en-US" dirty="0"/>
              <a:t>MongoDB does not support </a:t>
            </a:r>
            <a:r>
              <a:rPr lang="en-US" b="1" dirty="0"/>
              <a:t>Join</a:t>
            </a:r>
            <a:r>
              <a:rPr lang="en-US" dirty="0"/>
              <a:t>.</a:t>
            </a:r>
          </a:p>
          <a:p>
            <a:pPr fontAlgn="auto">
              <a:spcAft>
                <a:spcPts val="0"/>
              </a:spcAft>
              <a:defRPr/>
            </a:pPr>
            <a:endParaRPr lang="en-US"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23534DD-32B2-4BC7-AA8F-42F19B24A7A9}"/>
              </a:ext>
            </a:extLst>
          </p:cNvPr>
          <p:cNvSpPr>
            <a:spLocks noGrp="1"/>
          </p:cNvSpPr>
          <p:nvPr>
            <p:ph type="title"/>
          </p:nvPr>
        </p:nvSpPr>
        <p:spPr/>
        <p:txBody>
          <a:bodyPr/>
          <a:lstStyle/>
          <a:p>
            <a:r>
              <a:rPr lang="en-US" altLang="en-US" dirty="0"/>
              <a:t>1. Why NoSQL? </a:t>
            </a:r>
          </a:p>
        </p:txBody>
      </p:sp>
      <p:sp>
        <p:nvSpPr>
          <p:cNvPr id="3" name="Content Placeholder 2">
            <a:extLst>
              <a:ext uri="{FF2B5EF4-FFF2-40B4-BE49-F238E27FC236}">
                <a16:creationId xmlns:a16="http://schemas.microsoft.com/office/drawing/2014/main" id="{B1B4FB46-37EA-4338-B464-F2CB833041C2}"/>
              </a:ext>
            </a:extLst>
          </p:cNvPr>
          <p:cNvSpPr>
            <a:spLocks noGrp="1"/>
          </p:cNvSpPr>
          <p:nvPr>
            <p:ph idx="1"/>
          </p:nvPr>
        </p:nvSpPr>
        <p:spPr>
          <a:xfrm>
            <a:off x="708026" y="1433228"/>
            <a:ext cx="7010400" cy="4680520"/>
          </a:xfrm>
        </p:spPr>
        <p:txBody>
          <a:bodyPr/>
          <a:lstStyle/>
          <a:p>
            <a:pPr marL="0" indent="0">
              <a:buFont typeface="Arial" panose="020B0604020202020204" pitchFamily="34" charset="0"/>
              <a:buNone/>
            </a:pPr>
            <a:r>
              <a:rPr lang="en-US" altLang="en-US" dirty="0"/>
              <a:t>Data world comes in two major types</a:t>
            </a:r>
          </a:p>
          <a:p>
            <a:pPr marL="0" indent="0">
              <a:buFont typeface="Arial" panose="020B0604020202020204" pitchFamily="34" charset="0"/>
              <a:buNone/>
            </a:pPr>
            <a:endParaRPr lang="en-US" altLang="en-US" dirty="0"/>
          </a:p>
        </p:txBody>
      </p:sp>
      <p:grpSp>
        <p:nvGrpSpPr>
          <p:cNvPr id="22" name="Group 21">
            <a:extLst>
              <a:ext uri="{FF2B5EF4-FFF2-40B4-BE49-F238E27FC236}">
                <a16:creationId xmlns:a16="http://schemas.microsoft.com/office/drawing/2014/main" id="{D669FC23-D286-4B61-9DC1-81472722F42E}"/>
              </a:ext>
            </a:extLst>
          </p:cNvPr>
          <p:cNvGrpSpPr>
            <a:grpSpLocks/>
          </p:cNvGrpSpPr>
          <p:nvPr/>
        </p:nvGrpSpPr>
        <p:grpSpPr bwMode="auto">
          <a:xfrm>
            <a:off x="1562337" y="2392132"/>
            <a:ext cx="2597150" cy="1774825"/>
            <a:chOff x="784938" y="3104964"/>
            <a:chExt cx="2596462" cy="1775792"/>
          </a:xfrm>
        </p:grpSpPr>
        <p:sp>
          <p:nvSpPr>
            <p:cNvPr id="7" name="Can 6">
              <a:extLst>
                <a:ext uri="{FF2B5EF4-FFF2-40B4-BE49-F238E27FC236}">
                  <a16:creationId xmlns:a16="http://schemas.microsoft.com/office/drawing/2014/main" id="{5BF05F19-A7CA-4288-B080-B6B50730586C}"/>
                </a:ext>
              </a:extLst>
            </p:cNvPr>
            <p:cNvSpPr/>
            <p:nvPr/>
          </p:nvSpPr>
          <p:spPr>
            <a:xfrm>
              <a:off x="784938" y="3104964"/>
              <a:ext cx="899875" cy="5765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Can 7">
              <a:extLst>
                <a:ext uri="{FF2B5EF4-FFF2-40B4-BE49-F238E27FC236}">
                  <a16:creationId xmlns:a16="http://schemas.microsoft.com/office/drawing/2014/main" id="{89F7E4B8-A502-40E4-9A5B-9CCBD50E7D84}"/>
                </a:ext>
              </a:extLst>
            </p:cNvPr>
            <p:cNvSpPr/>
            <p:nvPr/>
          </p:nvSpPr>
          <p:spPr>
            <a:xfrm>
              <a:off x="1235669" y="3392458"/>
              <a:ext cx="899875" cy="57657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Can 8">
              <a:extLst>
                <a:ext uri="{FF2B5EF4-FFF2-40B4-BE49-F238E27FC236}">
                  <a16:creationId xmlns:a16="http://schemas.microsoft.com/office/drawing/2014/main" id="{76CDC1C4-96B9-43D2-AD50-F5407B70C5FF}"/>
                </a:ext>
              </a:extLst>
            </p:cNvPr>
            <p:cNvSpPr/>
            <p:nvPr/>
          </p:nvSpPr>
          <p:spPr>
            <a:xfrm>
              <a:off x="1581652" y="3681540"/>
              <a:ext cx="899875" cy="5749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Can 9">
              <a:extLst>
                <a:ext uri="{FF2B5EF4-FFF2-40B4-BE49-F238E27FC236}">
                  <a16:creationId xmlns:a16="http://schemas.microsoft.com/office/drawing/2014/main" id="{AC0E4CDA-59CE-4ABD-AFA8-36635EB238B5}"/>
                </a:ext>
              </a:extLst>
            </p:cNvPr>
            <p:cNvSpPr/>
            <p:nvPr/>
          </p:nvSpPr>
          <p:spPr>
            <a:xfrm>
              <a:off x="2030796" y="3969035"/>
              <a:ext cx="899874" cy="5765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Can 10">
              <a:extLst>
                <a:ext uri="{FF2B5EF4-FFF2-40B4-BE49-F238E27FC236}">
                  <a16:creationId xmlns:a16="http://schemas.microsoft.com/office/drawing/2014/main" id="{485B543F-80C2-4AE2-AD65-13C17A3D354D}"/>
                </a:ext>
              </a:extLst>
            </p:cNvPr>
            <p:cNvSpPr/>
            <p:nvPr/>
          </p:nvSpPr>
          <p:spPr>
            <a:xfrm>
              <a:off x="2481526" y="4304179"/>
              <a:ext cx="899874" cy="57657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8" name="Group 27">
            <a:extLst>
              <a:ext uri="{FF2B5EF4-FFF2-40B4-BE49-F238E27FC236}">
                <a16:creationId xmlns:a16="http://schemas.microsoft.com/office/drawing/2014/main" id="{9ED0965D-A524-455C-9418-2D5823BECD41}"/>
              </a:ext>
            </a:extLst>
          </p:cNvPr>
          <p:cNvGrpSpPr>
            <a:grpSpLocks/>
          </p:cNvGrpSpPr>
          <p:nvPr/>
        </p:nvGrpSpPr>
        <p:grpSpPr bwMode="auto">
          <a:xfrm>
            <a:off x="1080015" y="2978439"/>
            <a:ext cx="2595562" cy="1774825"/>
            <a:chOff x="784938" y="3104964"/>
            <a:chExt cx="2596462" cy="1775792"/>
          </a:xfrm>
        </p:grpSpPr>
        <p:sp>
          <p:nvSpPr>
            <p:cNvPr id="23" name="Can 22">
              <a:extLst>
                <a:ext uri="{FF2B5EF4-FFF2-40B4-BE49-F238E27FC236}">
                  <a16:creationId xmlns:a16="http://schemas.microsoft.com/office/drawing/2014/main" id="{9DE7A8DF-5043-4B74-A75C-CF0C0F519883}"/>
                </a:ext>
              </a:extLst>
            </p:cNvPr>
            <p:cNvSpPr/>
            <p:nvPr/>
          </p:nvSpPr>
          <p:spPr>
            <a:xfrm>
              <a:off x="784938" y="3104964"/>
              <a:ext cx="900424" cy="57657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Can 23">
              <a:extLst>
                <a:ext uri="{FF2B5EF4-FFF2-40B4-BE49-F238E27FC236}">
                  <a16:creationId xmlns:a16="http://schemas.microsoft.com/office/drawing/2014/main" id="{748FE19D-B327-4A43-85E4-DCE0D32E2F4E}"/>
                </a:ext>
              </a:extLst>
            </p:cNvPr>
            <p:cNvSpPr/>
            <p:nvPr/>
          </p:nvSpPr>
          <p:spPr>
            <a:xfrm>
              <a:off x="1234356" y="3392459"/>
              <a:ext cx="900425" cy="5765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Can 24">
              <a:extLst>
                <a:ext uri="{FF2B5EF4-FFF2-40B4-BE49-F238E27FC236}">
                  <a16:creationId xmlns:a16="http://schemas.microsoft.com/office/drawing/2014/main" id="{25370383-F204-428D-8AA0-B392C8793A79}"/>
                </a:ext>
              </a:extLst>
            </p:cNvPr>
            <p:cNvSpPr/>
            <p:nvPr/>
          </p:nvSpPr>
          <p:spPr>
            <a:xfrm>
              <a:off x="1580551" y="3681541"/>
              <a:ext cx="900425" cy="5749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Can 25">
              <a:extLst>
                <a:ext uri="{FF2B5EF4-FFF2-40B4-BE49-F238E27FC236}">
                  <a16:creationId xmlns:a16="http://schemas.microsoft.com/office/drawing/2014/main" id="{3D8D4B36-5FF4-4F58-B513-518DCB4CF8F7}"/>
                </a:ext>
              </a:extLst>
            </p:cNvPr>
            <p:cNvSpPr/>
            <p:nvPr/>
          </p:nvSpPr>
          <p:spPr>
            <a:xfrm>
              <a:off x="2031557" y="3969035"/>
              <a:ext cx="900425" cy="57657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Can 26">
              <a:extLst>
                <a:ext uri="{FF2B5EF4-FFF2-40B4-BE49-F238E27FC236}">
                  <a16:creationId xmlns:a16="http://schemas.microsoft.com/office/drawing/2014/main" id="{ACA7471C-76F1-4EE6-9410-A8AD0664A698}"/>
                </a:ext>
              </a:extLst>
            </p:cNvPr>
            <p:cNvSpPr/>
            <p:nvPr/>
          </p:nvSpPr>
          <p:spPr>
            <a:xfrm>
              <a:off x="2480976" y="4304180"/>
              <a:ext cx="900424" cy="5765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6" name="Group 35">
            <a:extLst>
              <a:ext uri="{FF2B5EF4-FFF2-40B4-BE49-F238E27FC236}">
                <a16:creationId xmlns:a16="http://schemas.microsoft.com/office/drawing/2014/main" id="{D3E0AE69-230D-43F3-A889-019CA9A6422D}"/>
              </a:ext>
            </a:extLst>
          </p:cNvPr>
          <p:cNvGrpSpPr>
            <a:grpSpLocks/>
          </p:cNvGrpSpPr>
          <p:nvPr/>
        </p:nvGrpSpPr>
        <p:grpSpPr bwMode="auto">
          <a:xfrm>
            <a:off x="5943915" y="2372694"/>
            <a:ext cx="2201863" cy="2305050"/>
            <a:chOff x="4839852" y="3174000"/>
            <a:chExt cx="2202305" cy="2305893"/>
          </a:xfrm>
        </p:grpSpPr>
        <p:sp>
          <p:nvSpPr>
            <p:cNvPr id="30" name="Flowchart: Multidocument 29">
              <a:extLst>
                <a:ext uri="{FF2B5EF4-FFF2-40B4-BE49-F238E27FC236}">
                  <a16:creationId xmlns:a16="http://schemas.microsoft.com/office/drawing/2014/main" id="{B550E469-E4F1-43C1-AEFC-E9BBF7A3DB89}"/>
                </a:ext>
              </a:extLst>
            </p:cNvPr>
            <p:cNvSpPr/>
            <p:nvPr/>
          </p:nvSpPr>
          <p:spPr>
            <a:xfrm>
              <a:off x="4839852" y="3571020"/>
              <a:ext cx="1008265" cy="93538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Flowchart: Multidocument 30">
              <a:extLst>
                <a:ext uri="{FF2B5EF4-FFF2-40B4-BE49-F238E27FC236}">
                  <a16:creationId xmlns:a16="http://schemas.microsoft.com/office/drawing/2014/main" id="{51BCB4EB-75D5-4D31-BE0A-B358E6B41705}"/>
                </a:ext>
              </a:extLst>
            </p:cNvPr>
            <p:cNvSpPr/>
            <p:nvPr/>
          </p:nvSpPr>
          <p:spPr>
            <a:xfrm>
              <a:off x="5367008" y="3174000"/>
              <a:ext cx="1008265" cy="93538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Flowchart: Multidocument 31">
              <a:extLst>
                <a:ext uri="{FF2B5EF4-FFF2-40B4-BE49-F238E27FC236}">
                  <a16:creationId xmlns:a16="http://schemas.microsoft.com/office/drawing/2014/main" id="{90E22C7E-50C2-4159-89EC-884C768BC582}"/>
                </a:ext>
              </a:extLst>
            </p:cNvPr>
            <p:cNvSpPr/>
            <p:nvPr/>
          </p:nvSpPr>
          <p:spPr>
            <a:xfrm>
              <a:off x="5076437" y="4109380"/>
              <a:ext cx="966981" cy="935379"/>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lowchart: Multidocument 32">
              <a:extLst>
                <a:ext uri="{FF2B5EF4-FFF2-40B4-BE49-F238E27FC236}">
                  <a16:creationId xmlns:a16="http://schemas.microsoft.com/office/drawing/2014/main" id="{0E41E36F-EF92-426E-9E91-85676FC6711E}"/>
                </a:ext>
              </a:extLst>
            </p:cNvPr>
            <p:cNvSpPr/>
            <p:nvPr/>
          </p:nvSpPr>
          <p:spPr>
            <a:xfrm>
              <a:off x="6033892" y="3834642"/>
              <a:ext cx="1008265" cy="93538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lowchart: Multidocument 33">
              <a:extLst>
                <a:ext uri="{FF2B5EF4-FFF2-40B4-BE49-F238E27FC236}">
                  <a16:creationId xmlns:a16="http://schemas.microsoft.com/office/drawing/2014/main" id="{C345040D-8785-4D02-96A5-48FBF45A93C8}"/>
                </a:ext>
              </a:extLst>
            </p:cNvPr>
            <p:cNvSpPr/>
            <p:nvPr/>
          </p:nvSpPr>
          <p:spPr>
            <a:xfrm>
              <a:off x="5559134" y="4544514"/>
              <a:ext cx="1008264" cy="935379"/>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3" name="TextBox 42">
            <a:extLst>
              <a:ext uri="{FF2B5EF4-FFF2-40B4-BE49-F238E27FC236}">
                <a16:creationId xmlns:a16="http://schemas.microsoft.com/office/drawing/2014/main" id="{15007E42-3C73-477A-9727-5D8421D9A895}"/>
              </a:ext>
            </a:extLst>
          </p:cNvPr>
          <p:cNvSpPr txBox="1">
            <a:spLocks noChangeArrowheads="1"/>
          </p:cNvSpPr>
          <p:nvPr/>
        </p:nvSpPr>
        <p:spPr bwMode="auto">
          <a:xfrm>
            <a:off x="1581150" y="5622925"/>
            <a:ext cx="1827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Verdana" panose="020B0604030504040204" pitchFamily="34" charset="0"/>
              </a:rPr>
              <a:t>Structured </a:t>
            </a:r>
          </a:p>
        </p:txBody>
      </p:sp>
      <p:sp>
        <p:nvSpPr>
          <p:cNvPr id="45" name="TextBox 44">
            <a:extLst>
              <a:ext uri="{FF2B5EF4-FFF2-40B4-BE49-F238E27FC236}">
                <a16:creationId xmlns:a16="http://schemas.microsoft.com/office/drawing/2014/main" id="{6A7C3BDC-1800-47D6-9097-20FF7CB4B66A}"/>
              </a:ext>
            </a:extLst>
          </p:cNvPr>
          <p:cNvSpPr txBox="1">
            <a:spLocks noChangeArrowheads="1"/>
          </p:cNvSpPr>
          <p:nvPr/>
        </p:nvSpPr>
        <p:spPr bwMode="auto">
          <a:xfrm>
            <a:off x="6224587" y="5617210"/>
            <a:ext cx="1960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a:latin typeface="Verdana" panose="020B0604030504040204" pitchFamily="34" charset="0"/>
              </a:rPr>
              <a:t>Unstructured </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1+#ppt_w/2"/>
                                          </p:val>
                                        </p:tav>
                                        <p:tav tm="100000">
                                          <p:val>
                                            <p:strVal val="#ppt_x"/>
                                          </p:val>
                                        </p:tav>
                                      </p:tavLst>
                                    </p:anim>
                                    <p:anim calcmode="lin" valueType="num">
                                      <p:cBhvr additive="base">
                                        <p:cTn id="14" dur="500" fill="hold"/>
                                        <p:tgtEl>
                                          <p:spTgt spid="28"/>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1+#ppt_w/2"/>
                                          </p:val>
                                        </p:tav>
                                        <p:tav tm="100000">
                                          <p:val>
                                            <p:strVal val="#ppt_x"/>
                                          </p:val>
                                        </p:tav>
                                      </p:tavLst>
                                    </p:anim>
                                    <p:anim calcmode="lin" valueType="num">
                                      <p:cBhvr additive="base">
                                        <p:cTn id="18" dur="500" fill="hold"/>
                                        <p:tgtEl>
                                          <p:spTgt spid="22"/>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500" fill="hold"/>
                                        <p:tgtEl>
                                          <p:spTgt spid="36"/>
                                        </p:tgtEl>
                                        <p:attrNameLst>
                                          <p:attrName>ppt_x</p:attrName>
                                        </p:attrNameLst>
                                      </p:cBhvr>
                                      <p:tavLst>
                                        <p:tav tm="0">
                                          <p:val>
                                            <p:strVal val="1+#ppt_w/2"/>
                                          </p:val>
                                        </p:tav>
                                        <p:tav tm="100000">
                                          <p:val>
                                            <p:strVal val="#ppt_x"/>
                                          </p:val>
                                        </p:tav>
                                      </p:tavLst>
                                    </p:anim>
                                    <p:anim calcmode="lin" valueType="num">
                                      <p:cBhvr additive="base">
                                        <p:cTn id="22"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ppt_x"/>
                                          </p:val>
                                        </p:tav>
                                        <p:tav tm="100000">
                                          <p:val>
                                            <p:strVal val="#ppt_x"/>
                                          </p:val>
                                        </p:tav>
                                      </p:tavLst>
                                    </p:anim>
                                    <p:anim calcmode="lin" valueType="num">
                                      <p:cBhvr additive="base">
                                        <p:cTn id="28" dur="500" fill="hold"/>
                                        <p:tgtEl>
                                          <p:spTgt spid="4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3" grpId="0"/>
      <p:bldP spid="4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B085F2B7-A0A3-4E94-BFE4-C648887178ED}"/>
              </a:ext>
            </a:extLst>
          </p:cNvPr>
          <p:cNvSpPr>
            <a:spLocks noGrp="1"/>
          </p:cNvSpPr>
          <p:nvPr>
            <p:ph type="title"/>
          </p:nvPr>
        </p:nvSpPr>
        <p:spPr/>
        <p:txBody>
          <a:bodyPr/>
          <a:lstStyle/>
          <a:p>
            <a:r>
              <a:rPr lang="en-US" altLang="en-US" b="1"/>
              <a:t>MongoDB data representation</a:t>
            </a:r>
          </a:p>
        </p:txBody>
      </p:sp>
      <p:sp>
        <p:nvSpPr>
          <p:cNvPr id="3" name="Content Placeholder 2">
            <a:extLst>
              <a:ext uri="{FF2B5EF4-FFF2-40B4-BE49-F238E27FC236}">
                <a16:creationId xmlns:a16="http://schemas.microsoft.com/office/drawing/2014/main" id="{DFA668F5-6309-4C73-B8AD-74F2B542E8B3}"/>
              </a:ext>
            </a:extLst>
          </p:cNvPr>
          <p:cNvSpPr>
            <a:spLocks noGrp="1"/>
          </p:cNvSpPr>
          <p:nvPr>
            <p:ph idx="1"/>
          </p:nvPr>
        </p:nvSpPr>
        <p:spPr/>
        <p:txBody>
          <a:bodyPr/>
          <a:lstStyle/>
          <a:p>
            <a:r>
              <a:rPr lang="en-US" altLang="en-US" dirty="0"/>
              <a:t>MongoDB uses BSON data representation for data storage and network transfer. </a:t>
            </a:r>
          </a:p>
          <a:p>
            <a:r>
              <a:rPr lang="en-US" altLang="en-US" b="1" dirty="0"/>
              <a:t>BSON</a:t>
            </a:r>
            <a:r>
              <a:rPr lang="en-US" altLang="en-US" dirty="0"/>
              <a:t> is short for binary JSON. We can write JSON</a:t>
            </a:r>
          </a:p>
        </p:txBody>
      </p:sp>
      <p:sp>
        <p:nvSpPr>
          <p:cNvPr id="7" name="Rectangle 6">
            <a:extLst>
              <a:ext uri="{FF2B5EF4-FFF2-40B4-BE49-F238E27FC236}">
                <a16:creationId xmlns:a16="http://schemas.microsoft.com/office/drawing/2014/main" id="{DC61FE15-177D-4BA2-B5CB-3B4FCFD61E20}"/>
              </a:ext>
            </a:extLst>
          </p:cNvPr>
          <p:cNvSpPr/>
          <p:nvPr/>
        </p:nvSpPr>
        <p:spPr>
          <a:xfrm>
            <a:off x="899592" y="2902917"/>
            <a:ext cx="7775575" cy="2554545"/>
          </a:xfrm>
          <a:prstGeom prst="rect">
            <a:avLst/>
          </a:prstGeom>
          <a:solidFill>
            <a:schemeClr val="bg1">
              <a:lumMod val="85000"/>
            </a:schemeClr>
          </a:solidFill>
        </p:spPr>
        <p:txBody>
          <a:bodyPr>
            <a:spAutoFit/>
          </a:bodyPr>
          <a:lstStyle/>
          <a:p>
            <a:pPr>
              <a:defRPr/>
            </a:pPr>
            <a:r>
              <a:rPr lang="en-US" sz="2000" dirty="0"/>
              <a:t>{</a:t>
            </a:r>
          </a:p>
          <a:p>
            <a:pPr>
              <a:defRPr/>
            </a:pPr>
            <a:r>
              <a:rPr lang="en-US" sz="2000" dirty="0"/>
              <a:t>    "</a:t>
            </a:r>
            <a:r>
              <a:rPr lang="en-US" sz="2000" dirty="0" err="1"/>
              <a:t>firstname</a:t>
            </a:r>
            <a:r>
              <a:rPr lang="en-US" sz="2000" dirty="0"/>
              <a:t>": "John",</a:t>
            </a:r>
          </a:p>
          <a:p>
            <a:pPr>
              <a:defRPr/>
            </a:pPr>
            <a:r>
              <a:rPr lang="en-US" sz="2000" dirty="0"/>
              <a:t>    "</a:t>
            </a:r>
            <a:r>
              <a:rPr lang="en-US" sz="2000" dirty="0" err="1"/>
              <a:t>lastname</a:t>
            </a:r>
            <a:r>
              <a:rPr lang="en-US" sz="2000" dirty="0"/>
              <a:t>": "Smith",</a:t>
            </a:r>
          </a:p>
          <a:p>
            <a:pPr>
              <a:defRPr/>
            </a:pPr>
            <a:r>
              <a:rPr lang="en-US" sz="2000" dirty="0"/>
              <a:t>    "</a:t>
            </a:r>
            <a:r>
              <a:rPr lang="en-US" sz="2000" dirty="0" err="1"/>
              <a:t>phone_numbers</a:t>
            </a:r>
            <a:r>
              <a:rPr lang="en-US" sz="2000" dirty="0"/>
              <a:t>": [</a:t>
            </a:r>
          </a:p>
          <a:p>
            <a:pPr>
              <a:defRPr/>
            </a:pPr>
            <a:r>
              <a:rPr lang="en-US" sz="2000" dirty="0"/>
              <a:t>        "+44 1122 3456",</a:t>
            </a:r>
          </a:p>
          <a:p>
            <a:pPr>
              <a:defRPr/>
            </a:pPr>
            <a:r>
              <a:rPr lang="en-US" sz="2000" dirty="0"/>
              <a:t>        "+44 1234 565 555"</a:t>
            </a:r>
          </a:p>
          <a:p>
            <a:pPr>
              <a:defRPr/>
            </a:pPr>
            <a:r>
              <a:rPr lang="en-US" sz="2000" dirty="0"/>
              <a:t>    ]</a:t>
            </a:r>
          </a:p>
          <a:p>
            <a:pPr>
              <a:defRPr/>
            </a:pPr>
            <a:r>
              <a:rPr lang="en-US" sz="2000" dirty="0"/>
              <a:t>}</a:t>
            </a:r>
          </a:p>
        </p:txBody>
      </p:sp>
      <p:sp>
        <p:nvSpPr>
          <p:cNvPr id="8" name="Rectangle 7">
            <a:extLst>
              <a:ext uri="{FF2B5EF4-FFF2-40B4-BE49-F238E27FC236}">
                <a16:creationId xmlns:a16="http://schemas.microsoft.com/office/drawing/2014/main" id="{16633F5A-A716-432E-A955-CF6FE54AC0F7}"/>
              </a:ext>
            </a:extLst>
          </p:cNvPr>
          <p:cNvSpPr>
            <a:spLocks noChangeArrowheads="1"/>
          </p:cNvSpPr>
          <p:nvPr/>
        </p:nvSpPr>
        <p:spPr bwMode="auto">
          <a:xfrm>
            <a:off x="899592" y="2902917"/>
            <a:ext cx="8497243"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dirty="0">
                <a:latin typeface="Verdana" panose="020B0604030504040204" pitchFamily="34" charset="0"/>
              </a:rPr>
              <a:t>{</a:t>
            </a:r>
          </a:p>
          <a:p>
            <a:pPr>
              <a:spcBef>
                <a:spcPct val="0"/>
              </a:spcBef>
              <a:buFontTx/>
              <a:buNone/>
            </a:pPr>
            <a:r>
              <a:rPr lang="en-US" altLang="en-US" sz="2000" dirty="0">
                <a:latin typeface="Verdana" panose="020B0604030504040204" pitchFamily="34" charset="0"/>
              </a:rPr>
              <a:t>    "</a:t>
            </a:r>
            <a:r>
              <a:rPr lang="en-US" altLang="en-US" sz="2000" dirty="0" err="1">
                <a:latin typeface="Verdana" panose="020B0604030504040204" pitchFamily="34" charset="0"/>
              </a:rPr>
              <a:t>firstname</a:t>
            </a:r>
            <a:r>
              <a:rPr lang="en-US" altLang="en-US" sz="2000" dirty="0">
                <a:latin typeface="Verdana" panose="020B0604030504040204" pitchFamily="34" charset="0"/>
              </a:rPr>
              <a:t>": "John",</a:t>
            </a:r>
          </a:p>
          <a:p>
            <a:pPr>
              <a:spcBef>
                <a:spcPct val="0"/>
              </a:spcBef>
              <a:buFontTx/>
              <a:buNone/>
            </a:pPr>
            <a:r>
              <a:rPr lang="en-US" altLang="en-US" sz="2000" dirty="0">
                <a:latin typeface="Verdana" panose="020B0604030504040204" pitchFamily="34" charset="0"/>
              </a:rPr>
              <a:t>    "</a:t>
            </a:r>
            <a:r>
              <a:rPr lang="en-US" altLang="en-US" sz="2000" dirty="0" err="1">
                <a:latin typeface="Verdana" panose="020B0604030504040204" pitchFamily="34" charset="0"/>
              </a:rPr>
              <a:t>lastname</a:t>
            </a:r>
            <a:r>
              <a:rPr lang="en-US" altLang="en-US" sz="2000" dirty="0">
                <a:latin typeface="Verdana" panose="020B0604030504040204" pitchFamily="34" charset="0"/>
              </a:rPr>
              <a:t>": "Smith",</a:t>
            </a:r>
          </a:p>
          <a:p>
            <a:pPr>
              <a:spcBef>
                <a:spcPct val="0"/>
              </a:spcBef>
              <a:buFontTx/>
              <a:buNone/>
            </a:pPr>
            <a:r>
              <a:rPr lang="en-US" altLang="en-US" sz="2000" dirty="0">
                <a:latin typeface="Verdana" panose="020B0604030504040204" pitchFamily="34" charset="0"/>
              </a:rPr>
              <a:t>    "numbers": [</a:t>
            </a:r>
          </a:p>
          <a:p>
            <a:pPr>
              <a:spcBef>
                <a:spcPct val="0"/>
              </a:spcBef>
              <a:buFontTx/>
              <a:buNone/>
            </a:pPr>
            <a:r>
              <a:rPr lang="en-US" altLang="en-US" sz="2000" dirty="0">
                <a:latin typeface="Verdana" panose="020B0604030504040204" pitchFamily="34" charset="0"/>
              </a:rPr>
              <a:t>        {</a:t>
            </a:r>
          </a:p>
          <a:p>
            <a:pPr>
              <a:spcBef>
                <a:spcPct val="0"/>
              </a:spcBef>
              <a:buFontTx/>
              <a:buNone/>
            </a:pPr>
            <a:r>
              <a:rPr lang="en-US" altLang="en-US" sz="2000" dirty="0">
                <a:latin typeface="Verdana" panose="020B0604030504040204" pitchFamily="34" charset="0"/>
              </a:rPr>
              <a:t>            "phone": "+44 1122 3456"},</a:t>
            </a:r>
          </a:p>
          <a:p>
            <a:pPr>
              <a:spcBef>
                <a:spcPct val="0"/>
              </a:spcBef>
              <a:buFontTx/>
              <a:buNone/>
            </a:pPr>
            <a:r>
              <a:rPr lang="en-US" altLang="en-US" sz="2000" dirty="0">
                <a:latin typeface="Verdana" panose="020B0604030504040204" pitchFamily="34" charset="0"/>
              </a:rPr>
              <a:t>        {</a:t>
            </a:r>
          </a:p>
          <a:p>
            <a:pPr>
              <a:spcBef>
                <a:spcPct val="0"/>
              </a:spcBef>
              <a:buFontTx/>
              <a:buNone/>
            </a:pPr>
            <a:r>
              <a:rPr lang="en-US" altLang="en-US" sz="2000" dirty="0">
                <a:latin typeface="Verdana" panose="020B0604030504040204" pitchFamily="34" charset="0"/>
              </a:rPr>
              <a:t>            "</a:t>
            </a:r>
            <a:r>
              <a:rPr lang="en-US" altLang="en-US" sz="2000" dirty="0" err="1">
                <a:latin typeface="Verdana" panose="020B0604030504040204" pitchFamily="34" charset="0"/>
              </a:rPr>
              <a:t>Moble</a:t>
            </a:r>
            <a:r>
              <a:rPr lang="en-US" altLang="en-US" sz="2000" dirty="0">
                <a:latin typeface="Verdana" panose="020B0604030504040204" pitchFamily="34" charset="0"/>
              </a:rPr>
              <a:t>": "+44 1234 565 555"}</a:t>
            </a:r>
          </a:p>
          <a:p>
            <a:pPr>
              <a:spcBef>
                <a:spcPct val="0"/>
              </a:spcBef>
              <a:buFontTx/>
              <a:buNone/>
            </a:pPr>
            <a:r>
              <a:rPr lang="en-US" altLang="en-US" sz="2000" dirty="0">
                <a:latin typeface="Verdana" panose="020B0604030504040204" pitchFamily="34" charset="0"/>
              </a:rPr>
              <a:t>    ]</a:t>
            </a:r>
          </a:p>
          <a:p>
            <a:pPr>
              <a:spcBef>
                <a:spcPct val="0"/>
              </a:spcBef>
              <a:buFontTx/>
              <a:buNone/>
            </a:pPr>
            <a:r>
              <a:rPr lang="en-US" altLang="en-US" sz="2000" dirty="0">
                <a:latin typeface="Verdana" panose="020B0604030504040204" pitchFamily="34" charset="0"/>
              </a:rPr>
              <a:t>}</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xit" presetSubtype="0" fill="hold" grpId="1" nodeType="clickEffect">
                                  <p:stCondLst>
                                    <p:cond delay="0"/>
                                  </p:stCondLst>
                                  <p:childTnLst>
                                    <p:animEffect transition="out" filter="fad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par>
                                <p:cTn id="26" presetID="2" presetClass="entr" presetSubtype="4" fill="hold" grpId="0" nodeType="withEffect">
                                  <p:stCondLst>
                                    <p:cond delay="6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ppt_x"/>
                                          </p:val>
                                        </p:tav>
                                        <p:tav tm="100000">
                                          <p:val>
                                            <p:strVal val="#ppt_x"/>
                                          </p:val>
                                        </p:tav>
                                      </p:tavLst>
                                    </p:anim>
                                    <p:anim calcmode="lin" valueType="num">
                                      <p:cBhvr additive="base">
                                        <p:cTn id="29"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0DF77D9-FB82-A288-6270-F20D9A3DFCD2}"/>
              </a:ext>
            </a:extLst>
          </p:cNvPr>
          <p:cNvSpPr>
            <a:spLocks noGrp="1"/>
          </p:cNvSpPr>
          <p:nvPr>
            <p:ph type="title"/>
          </p:nvPr>
        </p:nvSpPr>
        <p:spPr/>
        <p:txBody>
          <a:bodyPr/>
          <a:lstStyle/>
          <a:p>
            <a:pPr eaLnBrk="1" hangingPunct="1"/>
            <a:r>
              <a:rPr lang="en-US" altLang="en-US"/>
              <a:t>MongoDB CRUD operations</a:t>
            </a:r>
          </a:p>
        </p:txBody>
      </p:sp>
      <p:sp>
        <p:nvSpPr>
          <p:cNvPr id="24579" name="Content Placeholder 2">
            <a:extLst>
              <a:ext uri="{FF2B5EF4-FFF2-40B4-BE49-F238E27FC236}">
                <a16:creationId xmlns:a16="http://schemas.microsoft.com/office/drawing/2014/main" id="{C0321120-9A51-A75D-916B-F6814AB2AF22}"/>
              </a:ext>
            </a:extLst>
          </p:cNvPr>
          <p:cNvSpPr>
            <a:spLocks noGrp="1"/>
          </p:cNvSpPr>
          <p:nvPr>
            <p:ph idx="1"/>
          </p:nvPr>
        </p:nvSpPr>
        <p:spPr/>
        <p:txBody>
          <a:bodyPr/>
          <a:lstStyle/>
          <a:p>
            <a:pPr eaLnBrk="1" hangingPunct="1"/>
            <a:r>
              <a:rPr lang="en-US" altLang="en-US" dirty="0"/>
              <a:t>CRUD stands for create, read, update, and delete</a:t>
            </a:r>
          </a:p>
          <a:p>
            <a:pPr eaLnBrk="1" hangingPunct="1"/>
            <a:r>
              <a:rPr lang="en-US" altLang="en-US" dirty="0"/>
              <a:t>Create, update and delete are generally regarded as write operations. A write operation modifies data stored in the database instance. </a:t>
            </a:r>
          </a:p>
          <a:p>
            <a:pPr eaLnBrk="1" hangingPunct="1"/>
            <a:r>
              <a:rPr lang="en-US" altLang="en-US" dirty="0"/>
              <a:t>Read is the most important operation for a database. It is also called </a:t>
            </a:r>
            <a:r>
              <a:rPr lang="en-US" altLang="en-US" b="1" dirty="0"/>
              <a:t>query</a:t>
            </a:r>
            <a:r>
              <a:rPr lang="en-US" altLang="en-US" dirty="0"/>
              <a:t> which retrieves data in the database. </a:t>
            </a:r>
          </a:p>
          <a:p>
            <a:pPr eaLnBrk="1" hangingPunct="1"/>
            <a:r>
              <a:rPr lang="en-US" altLang="en-US" dirty="0"/>
              <a:t>MongoDB can be used to analysis big data through </a:t>
            </a:r>
            <a:r>
              <a:rPr lang="en-US" altLang="en-US" sz="2800" dirty="0"/>
              <a:t>Aggregation framework or pipeline; </a:t>
            </a:r>
            <a:endParaRPr lang="en-US" altLang="en-US" dirty="0"/>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4268511357"/>
      </p:ext>
    </p:extLst>
  </p:cSld>
  <p:clrMapOvr>
    <a:masterClrMapping/>
  </p:clrMapOvr>
  <p:transition spd="slow">
    <p:zoom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A29F5423-1C2A-A378-A09E-34790DD60ECF}"/>
              </a:ext>
            </a:extLst>
          </p:cNvPr>
          <p:cNvSpPr>
            <a:spLocks noGrp="1"/>
          </p:cNvSpPr>
          <p:nvPr>
            <p:ph type="title"/>
          </p:nvPr>
        </p:nvSpPr>
        <p:spPr/>
        <p:txBody>
          <a:bodyPr rtlCol="0">
            <a:normAutofit fontScale="90000"/>
          </a:bodyPr>
          <a:lstStyle/>
          <a:p>
            <a:pPr eaLnBrk="1" fontAlgn="auto" hangingPunct="1">
              <a:spcAft>
                <a:spcPts val="0"/>
              </a:spcAft>
              <a:defRPr/>
            </a:pPr>
            <a:r>
              <a:rPr lang="en-US" altLang="en-US">
                <a:ea typeface="+mj-ea"/>
              </a:rPr>
              <a:t>A collection of MongoDB documents</a:t>
            </a:r>
          </a:p>
        </p:txBody>
      </p:sp>
      <p:pic>
        <p:nvPicPr>
          <p:cNvPr id="25604" name="Picture 2">
            <a:extLst>
              <a:ext uri="{FF2B5EF4-FFF2-40B4-BE49-F238E27FC236}">
                <a16:creationId xmlns:a16="http://schemas.microsoft.com/office/drawing/2014/main" id="{45BABEB1-1ABD-D2E6-3C70-9BC484A9E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3" y="1919288"/>
            <a:ext cx="7597775" cy="3890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8576432"/>
      </p:ext>
    </p:extLst>
  </p:cSld>
  <p:clrMapOvr>
    <a:masterClrMapping/>
  </p:clrMapOvr>
  <p:transition spd="slow">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A2644003-9553-415B-79B4-50FFE10DDD73}"/>
              </a:ext>
            </a:extLst>
          </p:cNvPr>
          <p:cNvSpPr>
            <a:spLocks noGrp="1"/>
          </p:cNvSpPr>
          <p:nvPr>
            <p:ph type="title"/>
          </p:nvPr>
        </p:nvSpPr>
        <p:spPr/>
        <p:txBody>
          <a:bodyPr/>
          <a:lstStyle/>
          <a:p>
            <a:pPr eaLnBrk="1" hangingPunct="1"/>
            <a:r>
              <a:rPr lang="en-US" altLang="en-US"/>
              <a:t>Insert Operation</a:t>
            </a:r>
          </a:p>
        </p:txBody>
      </p:sp>
      <p:pic>
        <p:nvPicPr>
          <p:cNvPr id="26627" name="Content Placeholder 3">
            <a:extLst>
              <a:ext uri="{FF2B5EF4-FFF2-40B4-BE49-F238E27FC236}">
                <a16:creationId xmlns:a16="http://schemas.microsoft.com/office/drawing/2014/main" id="{82E82A3C-ECED-A698-384C-F9F8A6E0486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03648" y="1340768"/>
            <a:ext cx="6624736" cy="5104627"/>
          </a:xfrm>
        </p:spPr>
      </p:pic>
    </p:spTree>
    <p:extLst>
      <p:ext uri="{BB962C8B-B14F-4D97-AF65-F5344CB8AC3E}">
        <p14:creationId xmlns:p14="http://schemas.microsoft.com/office/powerpoint/2010/main" val="711672636"/>
      </p:ext>
    </p:extLst>
  </p:cSld>
  <p:clrMapOvr>
    <a:masterClrMapping/>
  </p:clrMapOvr>
  <p:transition spd="slow">
    <p:zoom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C606F50F-A929-5C1D-BC9B-62989DFEF1ED}"/>
              </a:ext>
            </a:extLst>
          </p:cNvPr>
          <p:cNvSpPr>
            <a:spLocks noGrp="1"/>
          </p:cNvSpPr>
          <p:nvPr>
            <p:ph type="title"/>
          </p:nvPr>
        </p:nvSpPr>
        <p:spPr/>
        <p:txBody>
          <a:bodyPr/>
          <a:lstStyle/>
          <a:p>
            <a:pPr eaLnBrk="1" hangingPunct="1"/>
            <a:r>
              <a:rPr lang="en-US" altLang="en-US"/>
              <a:t>Query Opeation</a:t>
            </a:r>
          </a:p>
        </p:txBody>
      </p:sp>
      <p:pic>
        <p:nvPicPr>
          <p:cNvPr id="28676" name="Picture 2">
            <a:extLst>
              <a:ext uri="{FF2B5EF4-FFF2-40B4-BE49-F238E27FC236}">
                <a16:creationId xmlns:a16="http://schemas.microsoft.com/office/drawing/2014/main" id="{542773DF-1902-71AD-5324-016A4BE88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248" y="1628800"/>
            <a:ext cx="7966832" cy="4136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1854782"/>
      </p:ext>
    </p:extLst>
  </p:cSld>
  <p:clrMapOvr>
    <a:masterClrMapping/>
  </p:clrMapOvr>
  <p:transition spd="slow">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D39BA626-F3E1-9156-A174-DD80938AB369}"/>
              </a:ext>
            </a:extLst>
          </p:cNvPr>
          <p:cNvSpPr>
            <a:spLocks noGrp="1"/>
          </p:cNvSpPr>
          <p:nvPr>
            <p:ph type="title"/>
          </p:nvPr>
        </p:nvSpPr>
        <p:spPr/>
        <p:txBody>
          <a:bodyPr/>
          <a:lstStyle/>
          <a:p>
            <a:pPr eaLnBrk="1" hangingPunct="1"/>
            <a:r>
              <a:rPr lang="en-US" altLang="en-US"/>
              <a:t>Update Operation</a:t>
            </a:r>
          </a:p>
        </p:txBody>
      </p:sp>
      <p:pic>
        <p:nvPicPr>
          <p:cNvPr id="29700" name="Picture 2">
            <a:extLst>
              <a:ext uri="{FF2B5EF4-FFF2-40B4-BE49-F238E27FC236}">
                <a16:creationId xmlns:a16="http://schemas.microsoft.com/office/drawing/2014/main" id="{09528B10-9499-5654-9EC0-7403129CC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133600"/>
            <a:ext cx="49530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4793471"/>
      </p:ext>
    </p:extLst>
  </p:cSld>
  <p:clrMapOvr>
    <a:masterClrMapping/>
  </p:clrMapOvr>
  <p:transition spd="slow">
    <p:zoom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8679EB5B-A2BA-A74D-2F80-5307B57F7D9E}"/>
              </a:ext>
            </a:extLst>
          </p:cNvPr>
          <p:cNvSpPr>
            <a:spLocks noGrp="1"/>
          </p:cNvSpPr>
          <p:nvPr>
            <p:ph type="title"/>
          </p:nvPr>
        </p:nvSpPr>
        <p:spPr/>
        <p:txBody>
          <a:bodyPr/>
          <a:lstStyle/>
          <a:p>
            <a:pPr eaLnBrk="1" hangingPunct="1"/>
            <a:r>
              <a:rPr lang="en-US" altLang="en-US"/>
              <a:t>Delete Operation</a:t>
            </a:r>
          </a:p>
        </p:txBody>
      </p:sp>
      <p:sp>
        <p:nvSpPr>
          <p:cNvPr id="30723" name="Content Placeholder 2">
            <a:extLst>
              <a:ext uri="{FF2B5EF4-FFF2-40B4-BE49-F238E27FC236}">
                <a16:creationId xmlns:a16="http://schemas.microsoft.com/office/drawing/2014/main" id="{FBF2A05C-7A94-8B1B-D392-1062561C7789}"/>
              </a:ext>
            </a:extLst>
          </p:cNvPr>
          <p:cNvSpPr>
            <a:spLocks noGrp="1"/>
          </p:cNvSpPr>
          <p:nvPr>
            <p:ph idx="1"/>
          </p:nvPr>
        </p:nvSpPr>
        <p:spPr>
          <a:xfrm>
            <a:off x="990600" y="1600200"/>
            <a:ext cx="7696200" cy="4525963"/>
          </a:xfrm>
        </p:spPr>
        <p:txBody>
          <a:bodyPr/>
          <a:lstStyle/>
          <a:p>
            <a:pPr eaLnBrk="1" hangingPunct="1"/>
            <a:r>
              <a:rPr lang="en-US" altLang="en-US" dirty="0" err="1"/>
              <a:t>db.inventory.remove</a:t>
            </a:r>
            <a:r>
              <a:rPr lang="en-US" altLang="en-US" dirty="0"/>
              <a:t>()</a:t>
            </a:r>
          </a:p>
          <a:p>
            <a:pPr eaLnBrk="1" hangingPunct="1"/>
            <a:r>
              <a:rPr lang="en-US" altLang="en-US" dirty="0" err="1"/>
              <a:t>db.inventory.remove</a:t>
            </a:r>
            <a:r>
              <a:rPr lang="en-US" altLang="en-US" dirty="0"/>
              <a:t>( { type : "food“ } )</a:t>
            </a:r>
          </a:p>
          <a:p>
            <a:pPr eaLnBrk="1" hangingPunct="1"/>
            <a:endParaRPr lang="en-US" altLang="en-US" dirty="0"/>
          </a:p>
          <a:p>
            <a:pPr marL="0" indent="0" eaLnBrk="1" hangingPunct="1">
              <a:buNone/>
            </a:pPr>
            <a:r>
              <a:rPr lang="en-US" altLang="en-US" dirty="0"/>
              <a:t>Try</a:t>
            </a:r>
          </a:p>
          <a:p>
            <a:pPr eaLnBrk="1" hangingPunct="1"/>
            <a:r>
              <a:rPr lang="en-US" altLang="en-US" dirty="0"/>
              <a:t>https://www.mongodb.com/</a:t>
            </a:r>
          </a:p>
          <a:p>
            <a:pPr eaLnBrk="1" hangingPunct="1"/>
            <a:r>
              <a:rPr lang="en-US" altLang="en-US" dirty="0"/>
              <a:t>http://try.mongodb.org/</a:t>
            </a:r>
          </a:p>
          <a:p>
            <a:pPr eaLnBrk="1" hangingPunct="1"/>
            <a:endParaRPr lang="en-US" altLang="en-US" dirty="0"/>
          </a:p>
        </p:txBody>
      </p:sp>
    </p:spTree>
    <p:extLst>
      <p:ext uri="{BB962C8B-B14F-4D97-AF65-F5344CB8AC3E}">
        <p14:creationId xmlns:p14="http://schemas.microsoft.com/office/powerpoint/2010/main" val="3514071326"/>
      </p:ext>
    </p:extLst>
  </p:cSld>
  <p:clrMapOvr>
    <a:masterClrMapping/>
  </p:clrMapOvr>
  <p:transition spd="slow">
    <p:zoom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B5E454A2-5CFA-2361-492E-51A52FC2F4F2}"/>
              </a:ext>
            </a:extLst>
          </p:cNvPr>
          <p:cNvSpPr>
            <a:spLocks noGrp="1"/>
          </p:cNvSpPr>
          <p:nvPr>
            <p:ph type="title"/>
          </p:nvPr>
        </p:nvSpPr>
        <p:spPr/>
        <p:txBody>
          <a:bodyPr/>
          <a:lstStyle/>
          <a:p>
            <a:pPr eaLnBrk="1" hangingPunct="1"/>
            <a:r>
              <a:rPr lang="en-US" altLang="en-US"/>
              <a:t>Suitable Use Cases</a:t>
            </a:r>
          </a:p>
        </p:txBody>
      </p:sp>
      <p:sp>
        <p:nvSpPr>
          <p:cNvPr id="31747" name="Content Placeholder 2">
            <a:extLst>
              <a:ext uri="{FF2B5EF4-FFF2-40B4-BE49-F238E27FC236}">
                <a16:creationId xmlns:a16="http://schemas.microsoft.com/office/drawing/2014/main" id="{76E3A403-041A-6732-6011-CD1FD1BFDFE4}"/>
              </a:ext>
            </a:extLst>
          </p:cNvPr>
          <p:cNvSpPr>
            <a:spLocks noGrp="1"/>
          </p:cNvSpPr>
          <p:nvPr>
            <p:ph idx="1"/>
          </p:nvPr>
        </p:nvSpPr>
        <p:spPr>
          <a:xfrm>
            <a:off x="971600" y="1412776"/>
            <a:ext cx="6264696" cy="3226568"/>
          </a:xfrm>
        </p:spPr>
        <p:txBody>
          <a:bodyPr/>
          <a:lstStyle/>
          <a:p>
            <a:pPr eaLnBrk="1" hangingPunct="1"/>
            <a:r>
              <a:rPr lang="en-US" altLang="en-US" dirty="0"/>
              <a:t>Event Logging</a:t>
            </a:r>
          </a:p>
          <a:p>
            <a:pPr eaLnBrk="1" hangingPunct="1"/>
            <a:r>
              <a:rPr lang="en-US" altLang="en-US" dirty="0"/>
              <a:t>Content Management Systems</a:t>
            </a:r>
          </a:p>
          <a:p>
            <a:pPr eaLnBrk="1" hangingPunct="1"/>
            <a:r>
              <a:rPr lang="en-US" altLang="en-US" dirty="0"/>
              <a:t>Web Analytics or Real time Analysis</a:t>
            </a:r>
          </a:p>
          <a:p>
            <a:pPr eaLnBrk="1" hangingPunct="1"/>
            <a:r>
              <a:rPr lang="en-US" altLang="en-US" dirty="0"/>
              <a:t>E-commerce Applications</a:t>
            </a:r>
          </a:p>
        </p:txBody>
      </p:sp>
    </p:spTree>
    <p:extLst>
      <p:ext uri="{BB962C8B-B14F-4D97-AF65-F5344CB8AC3E}">
        <p14:creationId xmlns:p14="http://schemas.microsoft.com/office/powerpoint/2010/main" val="98039567"/>
      </p:ext>
    </p:extLst>
  </p:cSld>
  <p:clrMapOvr>
    <a:masterClrMapping/>
  </p:clrMapOvr>
  <p:transition spd="slow">
    <p:zoom dir="in"/>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DCA9-E2C1-A522-68EC-5E12949E2CAE}"/>
              </a:ext>
            </a:extLst>
          </p:cNvPr>
          <p:cNvSpPr>
            <a:spLocks noGrp="1"/>
          </p:cNvSpPr>
          <p:nvPr>
            <p:ph type="title"/>
          </p:nvPr>
        </p:nvSpPr>
        <p:spPr/>
        <p:txBody>
          <a:bodyPr/>
          <a:lstStyle/>
          <a:p>
            <a:r>
              <a:rPr lang="en-US" altLang="en-US" b="1" cap="none" dirty="0"/>
              <a:t>Column-based Databases</a:t>
            </a:r>
            <a:endParaRPr lang="en-GB" cap="none" dirty="0"/>
          </a:p>
        </p:txBody>
      </p:sp>
      <p:sp>
        <p:nvSpPr>
          <p:cNvPr id="3" name="Text Placeholder 2">
            <a:extLst>
              <a:ext uri="{FF2B5EF4-FFF2-40B4-BE49-F238E27FC236}">
                <a16:creationId xmlns:a16="http://schemas.microsoft.com/office/drawing/2014/main" id="{89F4EA4D-8796-447E-B8CE-3E9ED5AA0C8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684869304"/>
      </p:ext>
    </p:extLst>
  </p:cSld>
  <p:clrMapOvr>
    <a:masterClrMapping/>
  </p:clrMapOvr>
  <p:transition spd="slow">
    <p:zoom dir="in"/>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68414B65-FD89-4E4B-919F-1BC8216D5637}"/>
              </a:ext>
            </a:extLst>
          </p:cNvPr>
          <p:cNvSpPr>
            <a:spLocks noGrp="1"/>
          </p:cNvSpPr>
          <p:nvPr>
            <p:ph type="title"/>
          </p:nvPr>
        </p:nvSpPr>
        <p:spPr/>
        <p:txBody>
          <a:bodyPr/>
          <a:lstStyle/>
          <a:p>
            <a:r>
              <a:rPr lang="en-US" altLang="en-US" b="1" dirty="0"/>
              <a:t>Column Based Databases</a:t>
            </a:r>
            <a:endParaRPr lang="en-US" altLang="en-US" dirty="0"/>
          </a:p>
        </p:txBody>
      </p:sp>
      <p:sp>
        <p:nvSpPr>
          <p:cNvPr id="3" name="Content Placeholder 2">
            <a:extLst>
              <a:ext uri="{FF2B5EF4-FFF2-40B4-BE49-F238E27FC236}">
                <a16:creationId xmlns:a16="http://schemas.microsoft.com/office/drawing/2014/main" id="{FF72E9A2-D982-46AC-B5A5-5D58C342FF25}"/>
              </a:ext>
            </a:extLst>
          </p:cNvPr>
          <p:cNvSpPr>
            <a:spLocks noGrp="1"/>
          </p:cNvSpPr>
          <p:nvPr>
            <p:ph idx="1"/>
          </p:nvPr>
        </p:nvSpPr>
        <p:spPr>
          <a:xfrm>
            <a:off x="400452" y="1240486"/>
            <a:ext cx="8359080" cy="4680520"/>
          </a:xfrm>
        </p:spPr>
        <p:txBody>
          <a:bodyPr rtlCol="0">
            <a:normAutofit/>
          </a:bodyPr>
          <a:lstStyle/>
          <a:p>
            <a:pPr marL="0" indent="0" fontAlgn="auto">
              <a:spcAft>
                <a:spcPts val="0"/>
              </a:spcAft>
              <a:buFont typeface="Arial" panose="020B0604020202020204" pitchFamily="34" charset="0"/>
              <a:buNone/>
              <a:defRPr/>
            </a:pPr>
            <a:r>
              <a:rPr lang="en-US" sz="2400" dirty="0"/>
              <a:t>The column-oriented database is very similar to RDBMS. Although RDBMS tend to have simple data types and a predefined schema, Column based NoSQL databases provide much more flexibility which allows data to be stored effectively.</a:t>
            </a:r>
          </a:p>
        </p:txBody>
      </p:sp>
      <p:sp>
        <p:nvSpPr>
          <p:cNvPr id="7" name="Rectangle 6">
            <a:extLst>
              <a:ext uri="{FF2B5EF4-FFF2-40B4-BE49-F238E27FC236}">
                <a16:creationId xmlns:a16="http://schemas.microsoft.com/office/drawing/2014/main" id="{A36EE5BF-5572-457A-A9C5-3A83AF46FB15}"/>
              </a:ext>
            </a:extLst>
          </p:cNvPr>
          <p:cNvSpPr>
            <a:spLocks noChangeArrowheads="1"/>
          </p:cNvSpPr>
          <p:nvPr/>
        </p:nvSpPr>
        <p:spPr bwMode="auto">
          <a:xfrm>
            <a:off x="477128" y="5724871"/>
            <a:ext cx="82824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a:latin typeface="Verdana" panose="020B0604030504040204" pitchFamily="34" charset="0"/>
              </a:rPr>
              <a:t>Cassandra, </a:t>
            </a:r>
            <a:r>
              <a:rPr lang="en-US" altLang="en-US" sz="1800" dirty="0" err="1">
                <a:latin typeface="Verdana" panose="020B0604030504040204" pitchFamily="34" charset="0"/>
              </a:rPr>
              <a:t>Membase</a:t>
            </a:r>
            <a:r>
              <a:rPr lang="en-US" altLang="en-US" sz="1800" dirty="0">
                <a:latin typeface="Verdana" panose="020B0604030504040204" pitchFamily="34" charset="0"/>
              </a:rPr>
              <a:t>, Redis, </a:t>
            </a:r>
            <a:r>
              <a:rPr lang="en-US" altLang="en-US" sz="1800" dirty="0" err="1">
                <a:latin typeface="Verdana" panose="020B0604030504040204" pitchFamily="34" charset="0"/>
              </a:rPr>
              <a:t>MemcacheDB</a:t>
            </a:r>
            <a:endParaRPr lang="en-US" altLang="en-US" sz="1800" dirty="0">
              <a:latin typeface="Verdana" panose="020B0604030504040204" pitchFamily="34" charset="0"/>
            </a:endParaRPr>
          </a:p>
        </p:txBody>
      </p:sp>
      <p:pic>
        <p:nvPicPr>
          <p:cNvPr id="61442" name="Picture 2">
            <a:extLst>
              <a:ext uri="{FF2B5EF4-FFF2-40B4-BE49-F238E27FC236}">
                <a16:creationId xmlns:a16="http://schemas.microsoft.com/office/drawing/2014/main" id="{B83F9E63-9764-4D9A-8CED-CB64093FA0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090189"/>
            <a:ext cx="6673850" cy="240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442"/>
                                        </p:tgtEl>
                                        <p:attrNameLst>
                                          <p:attrName>style.visibility</p:attrName>
                                        </p:attrNameLst>
                                      </p:cBhvr>
                                      <p:to>
                                        <p:strVal val="visible"/>
                                      </p:to>
                                    </p:set>
                                    <p:anim calcmode="lin" valueType="num">
                                      <p:cBhvr additive="base">
                                        <p:cTn id="7" dur="500" fill="hold"/>
                                        <p:tgtEl>
                                          <p:spTgt spid="61442"/>
                                        </p:tgtEl>
                                        <p:attrNameLst>
                                          <p:attrName>ppt_x</p:attrName>
                                        </p:attrNameLst>
                                      </p:cBhvr>
                                      <p:tavLst>
                                        <p:tav tm="0">
                                          <p:val>
                                            <p:strVal val="#ppt_x"/>
                                          </p:val>
                                        </p:tav>
                                        <p:tav tm="100000">
                                          <p:val>
                                            <p:strVal val="#ppt_x"/>
                                          </p:val>
                                        </p:tav>
                                      </p:tavLst>
                                    </p:anim>
                                    <p:anim calcmode="lin" valueType="num">
                                      <p:cBhvr additive="base">
                                        <p:cTn id="8" dur="500" fill="hold"/>
                                        <p:tgtEl>
                                          <p:spTgt spid="6144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B8CA6E39-AFF1-415F-ABEB-C03D45D4F6E0}"/>
              </a:ext>
            </a:extLst>
          </p:cNvPr>
          <p:cNvSpPr>
            <a:spLocks noGrp="1"/>
          </p:cNvSpPr>
          <p:nvPr>
            <p:ph type="title"/>
          </p:nvPr>
        </p:nvSpPr>
        <p:spPr/>
        <p:txBody>
          <a:bodyPr/>
          <a:lstStyle/>
          <a:p>
            <a:r>
              <a:rPr lang="en-US" altLang="zh-CN" dirty="0"/>
              <a:t>RDBMS issues</a:t>
            </a:r>
            <a:endParaRPr lang="en-US" altLang="en-US" dirty="0"/>
          </a:p>
        </p:txBody>
      </p:sp>
      <p:sp>
        <p:nvSpPr>
          <p:cNvPr id="3" name="Content Placeholder 2">
            <a:extLst>
              <a:ext uri="{FF2B5EF4-FFF2-40B4-BE49-F238E27FC236}">
                <a16:creationId xmlns:a16="http://schemas.microsoft.com/office/drawing/2014/main" id="{73B66F15-9EEB-4893-8185-EC5B62EF28C8}"/>
              </a:ext>
            </a:extLst>
          </p:cNvPr>
          <p:cNvSpPr>
            <a:spLocks noGrp="1"/>
          </p:cNvSpPr>
          <p:nvPr>
            <p:ph idx="1"/>
          </p:nvPr>
        </p:nvSpPr>
        <p:spPr>
          <a:xfrm>
            <a:off x="3203848" y="1523653"/>
            <a:ext cx="5729799" cy="4686250"/>
          </a:xfrm>
        </p:spPr>
        <p:txBody>
          <a:bodyPr>
            <a:normAutofit/>
          </a:bodyPr>
          <a:lstStyle/>
          <a:p>
            <a:pPr marL="180975" indent="-180975">
              <a:lnSpc>
                <a:spcPct val="80000"/>
              </a:lnSpc>
            </a:pPr>
            <a:r>
              <a:rPr lang="en-US" altLang="en-US" sz="2200" b="1" dirty="0">
                <a:latin typeface="Arial" panose="020B0604020202020204" pitchFamily="34" charset="0"/>
              </a:rPr>
              <a:t>Structured data.</a:t>
            </a:r>
            <a:r>
              <a:rPr lang="en-US" altLang="en-US" sz="2200" dirty="0">
                <a:latin typeface="Arial" panose="020B0604020202020204" pitchFamily="34" charset="0"/>
              </a:rPr>
              <a:t> RDBMS assumes a well-defined structure of data and assumes that the data is largely uniform. However, the reality is that many data are or semi-structured or not structured.</a:t>
            </a:r>
          </a:p>
          <a:p>
            <a:pPr marL="180975" indent="-180975">
              <a:lnSpc>
                <a:spcPct val="80000"/>
              </a:lnSpc>
            </a:pPr>
            <a:r>
              <a:rPr lang="en-US" altLang="en-US" sz="2200" b="1" dirty="0">
                <a:latin typeface="Arial" panose="020B0604020202020204" pitchFamily="34" charset="0"/>
              </a:rPr>
              <a:t> Fixed schemas.</a:t>
            </a:r>
            <a:r>
              <a:rPr lang="en-US" altLang="en-US" sz="2200" dirty="0">
                <a:latin typeface="Arial" panose="020B0604020202020204" pitchFamily="34" charset="0"/>
              </a:rPr>
              <a:t> The schemas and its properties including columns, types and length etc. must be defined before building the application. This does not match well with the agile development approaches for highly dynamic applications.</a:t>
            </a:r>
          </a:p>
          <a:p>
            <a:pPr marL="180975" indent="-180975">
              <a:lnSpc>
                <a:spcPct val="80000"/>
              </a:lnSpc>
            </a:pPr>
            <a:r>
              <a:rPr lang="en-US" altLang="en-US" sz="2200" b="1" dirty="0">
                <a:latin typeface="Arial" panose="020B0604020202020204" pitchFamily="34" charset="0"/>
              </a:rPr>
              <a:t> Complicated query. </a:t>
            </a:r>
            <a:r>
              <a:rPr lang="en-US" altLang="en-US" sz="2200" dirty="0">
                <a:latin typeface="Arial" panose="020B0604020202020204" pitchFamily="34" charset="0"/>
              </a:rPr>
              <a:t>RDAMS use SQL, which is declarative and powerful language can do many complicated operations such as join but may be </a:t>
            </a:r>
            <a:r>
              <a:rPr lang="en-US" altLang="en-US" sz="2200" dirty="0">
                <a:solidFill>
                  <a:srgbClr val="C00000"/>
                </a:solidFill>
                <a:latin typeface="Arial" panose="020B0604020202020204" pitchFamily="34" charset="0"/>
              </a:rPr>
              <a:t>overkill.</a:t>
            </a:r>
          </a:p>
        </p:txBody>
      </p:sp>
      <p:pic>
        <p:nvPicPr>
          <p:cNvPr id="2" name="Picture 1">
            <a:extLst>
              <a:ext uri="{FF2B5EF4-FFF2-40B4-BE49-F238E27FC236}">
                <a16:creationId xmlns:a16="http://schemas.microsoft.com/office/drawing/2014/main" id="{77162759-B81C-5D91-A5C2-008CC8AE6B72}"/>
              </a:ext>
            </a:extLst>
          </p:cNvPr>
          <p:cNvPicPr>
            <a:picLocks noChangeAspect="1"/>
          </p:cNvPicPr>
          <p:nvPr/>
        </p:nvPicPr>
        <p:blipFill>
          <a:blip r:embed="rId3"/>
          <a:stretch>
            <a:fillRect/>
          </a:stretch>
        </p:blipFill>
        <p:spPr>
          <a:xfrm>
            <a:off x="417623" y="4077072"/>
            <a:ext cx="2548111" cy="1659022"/>
          </a:xfrm>
          <a:prstGeom prst="rect">
            <a:avLst/>
          </a:prstGeom>
        </p:spPr>
      </p:pic>
      <p:pic>
        <p:nvPicPr>
          <p:cNvPr id="5" name="Picture 4">
            <a:extLst>
              <a:ext uri="{FF2B5EF4-FFF2-40B4-BE49-F238E27FC236}">
                <a16:creationId xmlns:a16="http://schemas.microsoft.com/office/drawing/2014/main" id="{698F76F1-84B8-9715-7B00-DBE2C97B6CC4}"/>
              </a:ext>
            </a:extLst>
          </p:cNvPr>
          <p:cNvPicPr>
            <a:picLocks noChangeAspect="1"/>
          </p:cNvPicPr>
          <p:nvPr/>
        </p:nvPicPr>
        <p:blipFill>
          <a:blip r:embed="rId4"/>
          <a:stretch>
            <a:fillRect/>
          </a:stretch>
        </p:blipFill>
        <p:spPr>
          <a:xfrm>
            <a:off x="639167" y="1675855"/>
            <a:ext cx="2105025" cy="2171700"/>
          </a:xfrm>
          <a:prstGeom prst="rect">
            <a:avLst/>
          </a:prstGeom>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AC5AB86-44D5-F225-D5C6-20964652D4DD}"/>
              </a:ext>
            </a:extLst>
          </p:cNvPr>
          <p:cNvSpPr>
            <a:spLocks noGrp="1" noChangeArrowheads="1"/>
          </p:cNvSpPr>
          <p:nvPr>
            <p:ph type="title"/>
          </p:nvPr>
        </p:nvSpPr>
        <p:spPr/>
        <p:txBody>
          <a:bodyPr/>
          <a:lstStyle/>
          <a:p>
            <a:pPr eaLnBrk="1" hangingPunct="1"/>
            <a:r>
              <a:rPr lang="en-GB" altLang="en-US" dirty="0"/>
              <a:t>Column-based</a:t>
            </a:r>
          </a:p>
        </p:txBody>
      </p:sp>
      <p:sp>
        <p:nvSpPr>
          <p:cNvPr id="33795" name="Rectangle 3">
            <a:extLst>
              <a:ext uri="{FF2B5EF4-FFF2-40B4-BE49-F238E27FC236}">
                <a16:creationId xmlns:a16="http://schemas.microsoft.com/office/drawing/2014/main" id="{D1B67A5D-EB1F-D543-2683-29113A444B91}"/>
              </a:ext>
            </a:extLst>
          </p:cNvPr>
          <p:cNvSpPr>
            <a:spLocks noGrp="1" noChangeArrowheads="1"/>
          </p:cNvSpPr>
          <p:nvPr>
            <p:ph idx="1"/>
          </p:nvPr>
        </p:nvSpPr>
        <p:spPr>
          <a:xfrm>
            <a:off x="786632" y="1484784"/>
            <a:ext cx="7931224" cy="4683125"/>
          </a:xfrm>
        </p:spPr>
        <p:txBody>
          <a:bodyPr/>
          <a:lstStyle/>
          <a:p>
            <a:pPr eaLnBrk="1" hangingPunct="1"/>
            <a:r>
              <a:rPr lang="en-GB" altLang="en-US" sz="2600" dirty="0"/>
              <a:t>Allow key-value pairs to be stored (and retrieved on key) in a massively parallel system</a:t>
            </a:r>
          </a:p>
          <a:p>
            <a:pPr eaLnBrk="1" hangingPunct="1"/>
            <a:r>
              <a:rPr lang="en-GB" altLang="en-US" sz="2600" dirty="0"/>
              <a:t>data model: families of attributes defined in a schema</a:t>
            </a:r>
          </a:p>
          <a:p>
            <a:pPr eaLnBrk="1" hangingPunct="1"/>
            <a:r>
              <a:rPr lang="en-GB" altLang="en-US" sz="2600" b="1" dirty="0"/>
              <a:t>new attributes can be added</a:t>
            </a:r>
          </a:p>
          <a:p>
            <a:pPr eaLnBrk="1" hangingPunct="1"/>
            <a:r>
              <a:rPr lang="en-GB" altLang="en-US" sz="2600" dirty="0"/>
              <a:t>storing principle: big hashed distributed tables</a:t>
            </a:r>
          </a:p>
          <a:p>
            <a:pPr eaLnBrk="1" hangingPunct="1"/>
            <a:r>
              <a:rPr lang="en-GB" altLang="en-US" sz="2600" dirty="0"/>
              <a:t>properties: partitioning (horizontally and/or vertically), high availability etc. completely transparent to application</a:t>
            </a:r>
          </a:p>
          <a:p>
            <a:pPr lvl="1" eaLnBrk="1" hangingPunct="1"/>
            <a:endParaRPr lang="en-GB" altLang="en-US" sz="2200" dirty="0"/>
          </a:p>
          <a:p>
            <a:pPr lvl="1" eaLnBrk="1" hangingPunct="1"/>
            <a:endParaRPr lang="en-GB" altLang="en-US" sz="2200" dirty="0"/>
          </a:p>
        </p:txBody>
      </p:sp>
    </p:spTree>
  </p:cSld>
  <p:clrMapOvr>
    <a:masterClrMapping/>
  </p:clrMapOvr>
  <p:transition spd="slow">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75043858-AB91-5971-ADFA-8C12D4592246}"/>
              </a:ext>
            </a:extLst>
          </p:cNvPr>
          <p:cNvSpPr>
            <a:spLocks noGrp="1"/>
          </p:cNvSpPr>
          <p:nvPr>
            <p:ph type="title"/>
          </p:nvPr>
        </p:nvSpPr>
        <p:spPr/>
        <p:txBody>
          <a:bodyPr/>
          <a:lstStyle/>
          <a:p>
            <a:pPr eaLnBrk="1" hangingPunct="1"/>
            <a:r>
              <a:rPr lang="en-GB" altLang="en-US" dirty="0"/>
              <a:t>Cassandra</a:t>
            </a:r>
            <a:endParaRPr lang="en-US" altLang="en-US" dirty="0"/>
          </a:p>
        </p:txBody>
      </p:sp>
      <p:pic>
        <p:nvPicPr>
          <p:cNvPr id="34819" name="Content Placeholder 3">
            <a:extLst>
              <a:ext uri="{FF2B5EF4-FFF2-40B4-BE49-F238E27FC236}">
                <a16:creationId xmlns:a16="http://schemas.microsoft.com/office/drawing/2014/main" id="{665A52BB-BFA5-DF1B-D916-C1BC4C9D00D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47664" y="2204864"/>
            <a:ext cx="6604210" cy="3999012"/>
          </a:xfrm>
        </p:spPr>
      </p:pic>
      <p:sp>
        <p:nvSpPr>
          <p:cNvPr id="5" name="TextBox 4">
            <a:extLst>
              <a:ext uri="{FF2B5EF4-FFF2-40B4-BE49-F238E27FC236}">
                <a16:creationId xmlns:a16="http://schemas.microsoft.com/office/drawing/2014/main" id="{300D30D6-B0FD-E577-92F1-730A2B404751}"/>
              </a:ext>
            </a:extLst>
          </p:cNvPr>
          <p:cNvSpPr txBox="1"/>
          <p:nvPr/>
        </p:nvSpPr>
        <p:spPr>
          <a:xfrm>
            <a:off x="895989" y="1412776"/>
            <a:ext cx="7907560" cy="430887"/>
          </a:xfrm>
          <a:prstGeom prst="rect">
            <a:avLst/>
          </a:prstGeom>
          <a:noFill/>
        </p:spPr>
        <p:txBody>
          <a:bodyPr wrap="square">
            <a:spAutoFit/>
          </a:bodyPr>
          <a:lstStyle/>
          <a:p>
            <a:r>
              <a:rPr lang="en-GB" dirty="0"/>
              <a:t>https://cassandra.apache.org/_/index.html</a:t>
            </a:r>
          </a:p>
        </p:txBody>
      </p:sp>
    </p:spTree>
  </p:cSld>
  <p:clrMapOvr>
    <a:masterClrMapping/>
  </p:clrMapOvr>
  <p:transition spd="slow">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Nadpis 1">
            <a:extLst>
              <a:ext uri="{FF2B5EF4-FFF2-40B4-BE49-F238E27FC236}">
                <a16:creationId xmlns:a16="http://schemas.microsoft.com/office/drawing/2014/main" id="{7127E1CC-4530-E730-69FA-C0571E58B7E6}"/>
              </a:ext>
            </a:extLst>
          </p:cNvPr>
          <p:cNvSpPr>
            <a:spLocks noGrp="1"/>
          </p:cNvSpPr>
          <p:nvPr>
            <p:ph type="title"/>
          </p:nvPr>
        </p:nvSpPr>
        <p:spPr/>
        <p:txBody>
          <a:bodyPr/>
          <a:lstStyle/>
          <a:p>
            <a:pPr eaLnBrk="1" hangingPunct="1"/>
            <a:r>
              <a:rPr lang="en-GB" altLang="en-US"/>
              <a:t>Cassandra</a:t>
            </a:r>
          </a:p>
        </p:txBody>
      </p:sp>
      <p:sp>
        <p:nvSpPr>
          <p:cNvPr id="35843" name="Zástupný symbol pro obsah 2">
            <a:extLst>
              <a:ext uri="{FF2B5EF4-FFF2-40B4-BE49-F238E27FC236}">
                <a16:creationId xmlns:a16="http://schemas.microsoft.com/office/drawing/2014/main" id="{19D2437E-CB1C-7E7F-1B36-0B1AC5BB0DF9}"/>
              </a:ext>
            </a:extLst>
          </p:cNvPr>
          <p:cNvSpPr>
            <a:spLocks noGrp="1"/>
          </p:cNvSpPr>
          <p:nvPr>
            <p:ph idx="1"/>
          </p:nvPr>
        </p:nvSpPr>
        <p:spPr>
          <a:xfrm>
            <a:off x="685800" y="1752600"/>
            <a:ext cx="7772400" cy="4114800"/>
          </a:xfrm>
        </p:spPr>
        <p:txBody>
          <a:bodyPr/>
          <a:lstStyle/>
          <a:p>
            <a:pPr lvl="1" eaLnBrk="1" hangingPunct="1"/>
            <a:r>
              <a:rPr lang="en-GB" altLang="en-US"/>
              <a:t>keyspace: Usually the name of the application; e.g., 'Twitter', 'Wordpress‘.</a:t>
            </a:r>
          </a:p>
          <a:p>
            <a:pPr lvl="1" eaLnBrk="1" hangingPunct="1"/>
            <a:r>
              <a:rPr lang="en-GB" altLang="en-US"/>
              <a:t>column family</a:t>
            </a:r>
            <a:r>
              <a:rPr lang="en-GB" altLang="en-US" b="1"/>
              <a:t>: </a:t>
            </a:r>
            <a:r>
              <a:rPr lang="cs-CZ" altLang="en-US"/>
              <a:t>structure containing an unlimited number of rows</a:t>
            </a:r>
          </a:p>
          <a:p>
            <a:pPr lvl="1" eaLnBrk="1" hangingPunct="1"/>
            <a:r>
              <a:rPr lang="en-GB" altLang="en-US"/>
              <a:t>column</a:t>
            </a:r>
            <a:r>
              <a:rPr lang="en-GB" altLang="en-US" b="1"/>
              <a:t>: </a:t>
            </a:r>
            <a:r>
              <a:rPr lang="en-GB" altLang="en-US"/>
              <a:t>a tuple with name</a:t>
            </a:r>
            <a:r>
              <a:rPr lang="cs-CZ" altLang="en-US"/>
              <a:t>, </a:t>
            </a:r>
            <a:r>
              <a:rPr lang="en-GB" altLang="en-US"/>
              <a:t>value</a:t>
            </a:r>
            <a:r>
              <a:rPr lang="cs-CZ" altLang="en-US"/>
              <a:t> and time stamp</a:t>
            </a:r>
            <a:endParaRPr lang="en-GB" altLang="en-US"/>
          </a:p>
          <a:p>
            <a:pPr lvl="1" eaLnBrk="1" hangingPunct="1"/>
            <a:r>
              <a:rPr lang="en-GB" altLang="en-US"/>
              <a:t>key</a:t>
            </a:r>
            <a:r>
              <a:rPr lang="en-GB" altLang="en-US" b="1"/>
              <a:t>: </a:t>
            </a:r>
            <a:r>
              <a:rPr lang="en-GB" altLang="en-US"/>
              <a:t>name of record </a:t>
            </a:r>
            <a:endParaRPr lang="cs-CZ" altLang="en-US"/>
          </a:p>
          <a:p>
            <a:pPr lvl="1" eaLnBrk="1" hangingPunct="1"/>
            <a:r>
              <a:rPr lang="en-GB" altLang="en-US"/>
              <a:t>super column</a:t>
            </a:r>
            <a:r>
              <a:rPr lang="en-GB" altLang="en-US" b="1"/>
              <a:t>: </a:t>
            </a:r>
            <a:r>
              <a:rPr lang="cs-CZ" altLang="en-US"/>
              <a:t>contains more columns</a:t>
            </a:r>
            <a:endParaRPr lang="en-GB" altLang="en-US"/>
          </a:p>
        </p:txBody>
      </p:sp>
    </p:spTree>
  </p:cSld>
  <p:clrMapOvr>
    <a:masterClrMapping/>
  </p:clrMapOvr>
  <p:transition spd="slow">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5C6DCDC0-7A34-AE60-9CC7-A9D48E6ED3A8}"/>
              </a:ext>
            </a:extLst>
          </p:cNvPr>
          <p:cNvSpPr>
            <a:spLocks noGrp="1"/>
          </p:cNvSpPr>
          <p:nvPr>
            <p:ph type="title"/>
          </p:nvPr>
        </p:nvSpPr>
        <p:spPr/>
        <p:txBody>
          <a:bodyPr/>
          <a:lstStyle/>
          <a:p>
            <a:pPr eaLnBrk="1" hangingPunct="1"/>
            <a:r>
              <a:rPr lang="en-US" altLang="en-US"/>
              <a:t>Column Family</a:t>
            </a:r>
          </a:p>
        </p:txBody>
      </p:sp>
      <p:pic>
        <p:nvPicPr>
          <p:cNvPr id="38915" name="Picture 2">
            <a:extLst>
              <a:ext uri="{FF2B5EF4-FFF2-40B4-BE49-F238E27FC236}">
                <a16:creationId xmlns:a16="http://schemas.microsoft.com/office/drawing/2014/main" id="{59E7D841-BF58-ECF5-02A6-DEFB22333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950" y="1762125"/>
            <a:ext cx="5834063" cy="386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zoom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00C37-DA74-94D1-C77A-5F3B7E0A27A4}"/>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08EA4517-9137-B7E2-11E2-D5BA1F4DE98E}"/>
              </a:ext>
            </a:extLst>
          </p:cNvPr>
          <p:cNvSpPr>
            <a:spLocks noGrp="1"/>
          </p:cNvSpPr>
          <p:nvPr>
            <p:ph idx="1"/>
          </p:nvPr>
        </p:nvSpPr>
        <p:spPr>
          <a:xfrm>
            <a:off x="2843808" y="1591119"/>
            <a:ext cx="3784335" cy="1837881"/>
          </a:xfrm>
          <a:ln>
            <a:solidFill>
              <a:schemeClr val="tx1"/>
            </a:solidFill>
          </a:ln>
        </p:spPr>
        <p:txBody>
          <a:bodyPr/>
          <a:lstStyle/>
          <a:p>
            <a:pPr marL="0" indent="0">
              <a:buNone/>
            </a:pPr>
            <a:r>
              <a:rPr lang="en-GB" sz="2400" dirty="0"/>
              <a:t> ID         Last    First   Bonus</a:t>
            </a:r>
          </a:p>
          <a:p>
            <a:pPr marL="0" indent="0">
              <a:buNone/>
            </a:pPr>
            <a:r>
              <a:rPr lang="en-GB" sz="2400" dirty="0"/>
              <a:t>  1          Doe     John    8000</a:t>
            </a:r>
          </a:p>
          <a:p>
            <a:pPr marL="0" indent="0">
              <a:buNone/>
            </a:pPr>
            <a:r>
              <a:rPr lang="en-GB" sz="2400" dirty="0"/>
              <a:t>  2          Smith   Jane    4000</a:t>
            </a:r>
          </a:p>
          <a:p>
            <a:pPr marL="0" indent="0">
              <a:buNone/>
            </a:pPr>
            <a:r>
              <a:rPr lang="en-GB" sz="2400" dirty="0"/>
              <a:t>  3          Beck    Sam     1000</a:t>
            </a:r>
          </a:p>
        </p:txBody>
      </p:sp>
      <p:sp>
        <p:nvSpPr>
          <p:cNvPr id="6" name="TextBox 5">
            <a:extLst>
              <a:ext uri="{FF2B5EF4-FFF2-40B4-BE49-F238E27FC236}">
                <a16:creationId xmlns:a16="http://schemas.microsoft.com/office/drawing/2014/main" id="{75CB7D2A-EB59-7881-BDEA-E7BE330BCFC4}"/>
              </a:ext>
            </a:extLst>
          </p:cNvPr>
          <p:cNvSpPr txBox="1"/>
          <p:nvPr/>
        </p:nvSpPr>
        <p:spPr>
          <a:xfrm>
            <a:off x="251520" y="4365104"/>
            <a:ext cx="8232104" cy="1477328"/>
          </a:xfrm>
          <a:prstGeom prst="rect">
            <a:avLst/>
          </a:prstGeom>
          <a:noFill/>
        </p:spPr>
        <p:txBody>
          <a:bodyPr wrap="square">
            <a:spAutoFit/>
          </a:bodyPr>
          <a:lstStyle/>
          <a:p>
            <a:r>
              <a:rPr lang="en-GB" sz="1800" dirty="0"/>
              <a:t> "Bonuses" : {</a:t>
            </a:r>
          </a:p>
          <a:p>
            <a:r>
              <a:rPr lang="en-GB" sz="1800" dirty="0"/>
              <a:t>           row1 : { "ID":1, "</a:t>
            </a:r>
            <a:r>
              <a:rPr lang="en-GB" sz="1800" dirty="0" err="1"/>
              <a:t>Last":"Doe</a:t>
            </a:r>
            <a:r>
              <a:rPr lang="en-GB" sz="1800" dirty="0"/>
              <a:t>", "</a:t>
            </a:r>
            <a:r>
              <a:rPr lang="en-GB" sz="1800" dirty="0" err="1"/>
              <a:t>First":"John</a:t>
            </a:r>
            <a:r>
              <a:rPr lang="en-GB" sz="1800" dirty="0"/>
              <a:t>", "Bonus":8000},</a:t>
            </a:r>
          </a:p>
          <a:p>
            <a:r>
              <a:rPr lang="en-GB" sz="1800" dirty="0"/>
              <a:t>           row2 : { "ID":2, "</a:t>
            </a:r>
            <a:r>
              <a:rPr lang="en-GB" sz="1800" dirty="0" err="1"/>
              <a:t>Last":"Smith</a:t>
            </a:r>
            <a:r>
              <a:rPr lang="en-GB" sz="1800" dirty="0"/>
              <a:t>", "</a:t>
            </a:r>
            <a:r>
              <a:rPr lang="en-GB" sz="1800" dirty="0" err="1"/>
              <a:t>First":"Jane</a:t>
            </a:r>
            <a:r>
              <a:rPr lang="en-GB" sz="1800" dirty="0"/>
              <a:t>", "Bonus":4000}</a:t>
            </a:r>
          </a:p>
          <a:p>
            <a:r>
              <a:rPr lang="en-GB" sz="1800" dirty="0"/>
              <a:t>           ...</a:t>
            </a:r>
          </a:p>
          <a:p>
            <a:r>
              <a:rPr lang="en-GB" sz="1800" dirty="0"/>
              <a:t>     }</a:t>
            </a:r>
          </a:p>
        </p:txBody>
      </p:sp>
      <p:sp>
        <p:nvSpPr>
          <p:cNvPr id="8" name="TextBox 7">
            <a:extLst>
              <a:ext uri="{FF2B5EF4-FFF2-40B4-BE49-F238E27FC236}">
                <a16:creationId xmlns:a16="http://schemas.microsoft.com/office/drawing/2014/main" id="{769D2605-3761-B2E7-FBDE-7B7838BF9E8E}"/>
              </a:ext>
            </a:extLst>
          </p:cNvPr>
          <p:cNvSpPr txBox="1"/>
          <p:nvPr/>
        </p:nvSpPr>
        <p:spPr>
          <a:xfrm>
            <a:off x="323528" y="3854479"/>
            <a:ext cx="6197624" cy="430887"/>
          </a:xfrm>
          <a:prstGeom prst="rect">
            <a:avLst/>
          </a:prstGeom>
          <a:noFill/>
        </p:spPr>
        <p:txBody>
          <a:bodyPr wrap="square">
            <a:spAutoFit/>
          </a:bodyPr>
          <a:lstStyle/>
          <a:p>
            <a:r>
              <a:rPr lang="en-GB" dirty="0"/>
              <a:t>Cassandra would store the above data as,</a:t>
            </a:r>
          </a:p>
        </p:txBody>
      </p:sp>
    </p:spTree>
    <p:extLst>
      <p:ext uri="{BB962C8B-B14F-4D97-AF65-F5344CB8AC3E}">
        <p14:creationId xmlns:p14="http://schemas.microsoft.com/office/powerpoint/2010/main" val="992346988"/>
      </p:ext>
    </p:extLst>
  </p:cSld>
  <p:clrMapOvr>
    <a:masterClrMapping/>
  </p:clrMapOvr>
  <p:transition spd="slow">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5B6E0FEA-8F19-FE17-F548-C96F83D1F150}"/>
              </a:ext>
            </a:extLst>
          </p:cNvPr>
          <p:cNvSpPr>
            <a:spLocks noGrp="1"/>
          </p:cNvSpPr>
          <p:nvPr>
            <p:ph type="title"/>
          </p:nvPr>
        </p:nvSpPr>
        <p:spPr/>
        <p:txBody>
          <a:bodyPr/>
          <a:lstStyle/>
          <a:p>
            <a:pPr eaLnBrk="1" hangingPunct="1"/>
            <a:r>
              <a:rPr lang="en-US" altLang="en-US"/>
              <a:t>Example</a:t>
            </a:r>
          </a:p>
        </p:txBody>
      </p:sp>
      <p:pic>
        <p:nvPicPr>
          <p:cNvPr id="39939" name="Picture 2">
            <a:extLst>
              <a:ext uri="{FF2B5EF4-FFF2-40B4-BE49-F238E27FC236}">
                <a16:creationId xmlns:a16="http://schemas.microsoft.com/office/drawing/2014/main" id="{1A60DB63-B5A7-5D77-B6A1-1704A10F64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913" y="1814513"/>
            <a:ext cx="7558087" cy="3608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zoom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645D7FD5-DC71-EBCA-B833-7D4F90B011E5}"/>
              </a:ext>
            </a:extLst>
          </p:cNvPr>
          <p:cNvSpPr>
            <a:spLocks noGrp="1"/>
          </p:cNvSpPr>
          <p:nvPr>
            <p:ph type="title"/>
          </p:nvPr>
        </p:nvSpPr>
        <p:spPr/>
        <p:txBody>
          <a:bodyPr/>
          <a:lstStyle/>
          <a:p>
            <a:pPr eaLnBrk="1" hangingPunct="1"/>
            <a:r>
              <a:rPr lang="en-US" altLang="en-US"/>
              <a:t>Super Column Family</a:t>
            </a:r>
          </a:p>
        </p:txBody>
      </p:sp>
      <p:pic>
        <p:nvPicPr>
          <p:cNvPr id="40964" name="Picture 2">
            <a:extLst>
              <a:ext uri="{FF2B5EF4-FFF2-40B4-BE49-F238E27FC236}">
                <a16:creationId xmlns:a16="http://schemas.microsoft.com/office/drawing/2014/main" id="{C0EE792A-B848-07A1-BAF1-541026BA3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488" y="1992313"/>
            <a:ext cx="7820025" cy="360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zoom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26E9CB6E-6766-D402-E290-2914FB96EB73}"/>
              </a:ext>
            </a:extLst>
          </p:cNvPr>
          <p:cNvSpPr>
            <a:spLocks noGrp="1"/>
          </p:cNvSpPr>
          <p:nvPr>
            <p:ph type="title"/>
          </p:nvPr>
        </p:nvSpPr>
        <p:spPr/>
        <p:txBody>
          <a:bodyPr/>
          <a:lstStyle/>
          <a:p>
            <a:pPr eaLnBrk="1" hangingPunct="1"/>
            <a:r>
              <a:rPr lang="en-GB" altLang="en-US"/>
              <a:t>Cassandra</a:t>
            </a:r>
            <a:endParaRPr lang="en-US" altLang="en-US"/>
          </a:p>
        </p:txBody>
      </p:sp>
      <p:pic>
        <p:nvPicPr>
          <p:cNvPr id="43011" name="Content Placeholder 3">
            <a:extLst>
              <a:ext uri="{FF2B5EF4-FFF2-40B4-BE49-F238E27FC236}">
                <a16:creationId xmlns:a16="http://schemas.microsoft.com/office/drawing/2014/main" id="{5619BFE0-5FBD-FA74-9BCF-406C4423A1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99592" y="1412776"/>
            <a:ext cx="7010400" cy="4754067"/>
          </a:xfrm>
        </p:spPr>
      </p:pic>
    </p:spTree>
  </p:cSld>
  <p:clrMapOvr>
    <a:masterClrMapping/>
  </p:clrMapOvr>
  <p:transition spd="slow">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A07A8C5E-F955-6836-1083-2970DD92D04A}"/>
              </a:ext>
            </a:extLst>
          </p:cNvPr>
          <p:cNvSpPr>
            <a:spLocks noGrp="1"/>
          </p:cNvSpPr>
          <p:nvPr>
            <p:ph type="title"/>
          </p:nvPr>
        </p:nvSpPr>
        <p:spPr/>
        <p:txBody>
          <a:bodyPr/>
          <a:lstStyle/>
          <a:p>
            <a:pPr eaLnBrk="1" hangingPunct="1"/>
            <a:r>
              <a:rPr lang="en-US" altLang="en-US"/>
              <a:t>Suitable Use Cases</a:t>
            </a:r>
          </a:p>
        </p:txBody>
      </p:sp>
      <p:sp>
        <p:nvSpPr>
          <p:cNvPr id="45059" name="Content Placeholder 2">
            <a:extLst>
              <a:ext uri="{FF2B5EF4-FFF2-40B4-BE49-F238E27FC236}">
                <a16:creationId xmlns:a16="http://schemas.microsoft.com/office/drawing/2014/main" id="{13B9FAE1-25C9-93C5-7950-D9B74C0EC89E}"/>
              </a:ext>
            </a:extLst>
          </p:cNvPr>
          <p:cNvSpPr>
            <a:spLocks noGrp="1"/>
          </p:cNvSpPr>
          <p:nvPr>
            <p:ph idx="1"/>
          </p:nvPr>
        </p:nvSpPr>
        <p:spPr>
          <a:xfrm>
            <a:off x="1331640" y="2420887"/>
            <a:ext cx="7200800" cy="3312369"/>
          </a:xfrm>
        </p:spPr>
        <p:txBody>
          <a:bodyPr/>
          <a:lstStyle/>
          <a:p>
            <a:pPr eaLnBrk="1" hangingPunct="1"/>
            <a:r>
              <a:rPr lang="en-US" altLang="en-US" dirty="0"/>
              <a:t>Event Logging</a:t>
            </a:r>
          </a:p>
          <a:p>
            <a:pPr eaLnBrk="1" hangingPunct="1"/>
            <a:r>
              <a:rPr lang="en-US" altLang="en-US" dirty="0"/>
              <a:t>Content management Systems, blogging platforms</a:t>
            </a:r>
          </a:p>
          <a:p>
            <a:pPr eaLnBrk="1" hangingPunct="1"/>
            <a:endParaRPr lang="en-US" altLang="en-US" dirty="0"/>
          </a:p>
        </p:txBody>
      </p:sp>
    </p:spTree>
  </p:cSld>
  <p:clrMapOvr>
    <a:masterClrMapping/>
  </p:clrMapOvr>
  <p:transition spd="slow">
    <p:zoom dir="in"/>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A395-FD13-2154-B893-159452964420}"/>
              </a:ext>
            </a:extLst>
          </p:cNvPr>
          <p:cNvSpPr>
            <a:spLocks noGrp="1"/>
          </p:cNvSpPr>
          <p:nvPr>
            <p:ph type="title"/>
          </p:nvPr>
        </p:nvSpPr>
        <p:spPr/>
        <p:txBody>
          <a:bodyPr/>
          <a:lstStyle/>
          <a:p>
            <a:r>
              <a:rPr lang="en-US" altLang="en-US" b="1" cap="none" dirty="0"/>
              <a:t>Graph-based Databases</a:t>
            </a:r>
            <a:endParaRPr lang="en-GB" cap="none" dirty="0"/>
          </a:p>
        </p:txBody>
      </p:sp>
      <p:sp>
        <p:nvSpPr>
          <p:cNvPr id="3" name="Text Placeholder 2">
            <a:extLst>
              <a:ext uri="{FF2B5EF4-FFF2-40B4-BE49-F238E27FC236}">
                <a16:creationId xmlns:a16="http://schemas.microsoft.com/office/drawing/2014/main" id="{CFCF7A23-A1F6-8010-511E-51DA7AE4757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348919843"/>
      </p:ext>
    </p:extLst>
  </p:cSld>
  <p:clrMapOvr>
    <a:masterClrMapping/>
  </p:clrMapOvr>
  <p:transition spd="slow">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6D6F05E3-26C5-4786-ABD9-7821049B446B}"/>
              </a:ext>
            </a:extLst>
          </p:cNvPr>
          <p:cNvSpPr>
            <a:spLocks noGrp="1"/>
          </p:cNvSpPr>
          <p:nvPr>
            <p:ph type="title"/>
          </p:nvPr>
        </p:nvSpPr>
        <p:spPr/>
        <p:txBody>
          <a:bodyPr/>
          <a:lstStyle/>
          <a:p>
            <a:r>
              <a:rPr lang="en-US" altLang="zh-CN" dirty="0"/>
              <a:t>RDBMS’ Scalability (up)</a:t>
            </a:r>
            <a:endParaRPr lang="en-US" altLang="en-US" dirty="0"/>
          </a:p>
        </p:txBody>
      </p:sp>
      <p:sp>
        <p:nvSpPr>
          <p:cNvPr id="3" name="Content Placeholder 2">
            <a:extLst>
              <a:ext uri="{FF2B5EF4-FFF2-40B4-BE49-F238E27FC236}">
                <a16:creationId xmlns:a16="http://schemas.microsoft.com/office/drawing/2014/main" id="{D0E3F4D5-0E6E-43A0-B98C-AB55BF8D2A51}"/>
              </a:ext>
            </a:extLst>
          </p:cNvPr>
          <p:cNvSpPr>
            <a:spLocks noGrp="1"/>
          </p:cNvSpPr>
          <p:nvPr>
            <p:ph idx="1"/>
          </p:nvPr>
        </p:nvSpPr>
        <p:spPr>
          <a:xfrm>
            <a:off x="395536" y="1556792"/>
            <a:ext cx="8215064" cy="4680520"/>
          </a:xfrm>
        </p:spPr>
        <p:txBody>
          <a:bodyPr rtlCol="0">
            <a:normAutofit/>
          </a:bodyPr>
          <a:lstStyle/>
          <a:p>
            <a:pPr fontAlgn="auto">
              <a:spcAft>
                <a:spcPts val="0"/>
              </a:spcAft>
              <a:defRPr/>
            </a:pPr>
            <a:r>
              <a:rPr lang="en-US" altLang="en-US" sz="2000" dirty="0"/>
              <a:t>As the data starts to grow larger, you have to scale your database </a:t>
            </a:r>
          </a:p>
          <a:p>
            <a:pPr fontAlgn="auto">
              <a:spcAft>
                <a:spcPts val="0"/>
              </a:spcAft>
              <a:defRPr/>
            </a:pPr>
            <a:r>
              <a:rPr lang="en-US" sz="2000" dirty="0"/>
              <a:t>RDBMS Scales up by adding more hardware capacity. (scale vertically)</a:t>
            </a:r>
          </a:p>
          <a:p>
            <a:pPr fontAlgn="auto">
              <a:spcAft>
                <a:spcPts val="0"/>
              </a:spcAft>
              <a:defRPr/>
            </a:pPr>
            <a:r>
              <a:rPr lang="en-US" sz="2000" dirty="0"/>
              <a:t>At certain point relational database won't scale</a:t>
            </a:r>
          </a:p>
        </p:txBody>
      </p:sp>
      <p:pic>
        <p:nvPicPr>
          <p:cNvPr id="7" name="Picture 6" descr="Screen Clipping">
            <a:extLst>
              <a:ext uri="{FF2B5EF4-FFF2-40B4-BE49-F238E27FC236}">
                <a16:creationId xmlns:a16="http://schemas.microsoft.com/office/drawing/2014/main" id="{337CBC47-1DE5-43B3-B58E-9F5EEC153DD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971600" y="2800362"/>
            <a:ext cx="7310180" cy="34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17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E271C73-5ED5-46CF-BBB7-502A14EDEF0C}"/>
              </a:ext>
            </a:extLst>
          </p:cNvPr>
          <p:cNvSpPr>
            <a:spLocks noGrp="1"/>
          </p:cNvSpPr>
          <p:nvPr>
            <p:ph type="title"/>
          </p:nvPr>
        </p:nvSpPr>
        <p:spPr/>
        <p:txBody>
          <a:bodyPr/>
          <a:lstStyle/>
          <a:p>
            <a:r>
              <a:rPr lang="en-US" altLang="en-US" b="1" dirty="0"/>
              <a:t>Graph Based Databases</a:t>
            </a:r>
            <a:r>
              <a:rPr lang="en-US" altLang="en-US" dirty="0"/>
              <a:t> </a:t>
            </a:r>
          </a:p>
        </p:txBody>
      </p:sp>
      <p:sp>
        <p:nvSpPr>
          <p:cNvPr id="23555" name="Content Placeholder 2">
            <a:extLst>
              <a:ext uri="{FF2B5EF4-FFF2-40B4-BE49-F238E27FC236}">
                <a16:creationId xmlns:a16="http://schemas.microsoft.com/office/drawing/2014/main" id="{D5F7EA6B-5400-42E2-8F2F-B64ED5B3F8BF}"/>
              </a:ext>
            </a:extLst>
          </p:cNvPr>
          <p:cNvSpPr>
            <a:spLocks noGrp="1"/>
          </p:cNvSpPr>
          <p:nvPr>
            <p:ph idx="1"/>
          </p:nvPr>
        </p:nvSpPr>
        <p:spPr/>
        <p:txBody>
          <a:bodyPr/>
          <a:lstStyle/>
          <a:p>
            <a:pPr marL="0" indent="0">
              <a:buFont typeface="Arial" panose="020B0604020202020204" pitchFamily="34" charset="0"/>
              <a:buNone/>
            </a:pPr>
            <a:r>
              <a:rPr lang="en-US" altLang="en-US" dirty="0"/>
              <a:t>A graph database uses graph structures with nodes, edges, and properties to represent and store data</a:t>
            </a:r>
            <a:r>
              <a:rPr lang="zh-CN" altLang="en-US" dirty="0"/>
              <a:t>。</a:t>
            </a:r>
            <a:endParaRPr lang="en-US" altLang="en-US" dirty="0"/>
          </a:p>
        </p:txBody>
      </p:sp>
      <p:sp>
        <p:nvSpPr>
          <p:cNvPr id="7" name="Rectangle 6">
            <a:extLst>
              <a:ext uri="{FF2B5EF4-FFF2-40B4-BE49-F238E27FC236}">
                <a16:creationId xmlns:a16="http://schemas.microsoft.com/office/drawing/2014/main" id="{9B674F18-F9B7-4938-8148-38D51B04B11D}"/>
              </a:ext>
            </a:extLst>
          </p:cNvPr>
          <p:cNvSpPr>
            <a:spLocks noChangeArrowheads="1"/>
          </p:cNvSpPr>
          <p:nvPr/>
        </p:nvSpPr>
        <p:spPr bwMode="auto">
          <a:xfrm>
            <a:off x="377964" y="5413810"/>
            <a:ext cx="81248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a:latin typeface="Verdana" panose="020B0604030504040204" pitchFamily="34" charset="0"/>
              </a:rPr>
              <a:t>Examples: Neo4j, </a:t>
            </a:r>
            <a:r>
              <a:rPr lang="en-US" altLang="en-US" sz="1800" dirty="0" err="1">
                <a:latin typeface="Verdana" panose="020B0604030504040204" pitchFamily="34" charset="0"/>
              </a:rPr>
              <a:t>OrientDB</a:t>
            </a:r>
            <a:r>
              <a:rPr lang="en-US" altLang="en-US" sz="1800" dirty="0">
                <a:latin typeface="Verdana" panose="020B0604030504040204" pitchFamily="34" charset="0"/>
              </a:rPr>
              <a:t>, Google Knowledge graph, Facebook Open Graph, </a:t>
            </a:r>
            <a:r>
              <a:rPr lang="en-US" altLang="en-US" sz="1800" dirty="0" err="1">
                <a:latin typeface="Verdana" panose="020B0604030504040204" pitchFamily="34" charset="0"/>
              </a:rPr>
              <a:t>FlockDB</a:t>
            </a:r>
            <a:endParaRPr lang="en-US" altLang="en-US" sz="1800" dirty="0">
              <a:latin typeface="Verdana" panose="020B0604030504040204" pitchFamily="34" charset="0"/>
            </a:endParaRPr>
          </a:p>
        </p:txBody>
      </p:sp>
      <p:pic>
        <p:nvPicPr>
          <p:cNvPr id="62467" name="Picture 3">
            <a:extLst>
              <a:ext uri="{FF2B5EF4-FFF2-40B4-BE49-F238E27FC236}">
                <a16:creationId xmlns:a16="http://schemas.microsoft.com/office/drawing/2014/main" id="{0177C273-344D-4267-91AA-B34986BD9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492896"/>
            <a:ext cx="4400550" cy="264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6700953"/>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additive="base">
                                        <p:cTn id="7" dur="500" fill="hold"/>
                                        <p:tgtEl>
                                          <p:spTgt spid="62467"/>
                                        </p:tgtEl>
                                        <p:attrNameLst>
                                          <p:attrName>ppt_x</p:attrName>
                                        </p:attrNameLst>
                                      </p:cBhvr>
                                      <p:tavLst>
                                        <p:tav tm="0">
                                          <p:val>
                                            <p:strVal val="#ppt_x"/>
                                          </p:val>
                                        </p:tav>
                                        <p:tav tm="100000">
                                          <p:val>
                                            <p:strVal val="#ppt_x"/>
                                          </p:val>
                                        </p:tav>
                                      </p:tavLst>
                                    </p:anim>
                                    <p:anim calcmode="lin" valueType="num">
                                      <p:cBhvr additive="base">
                                        <p:cTn id="8" dur="500" fill="hold"/>
                                        <p:tgtEl>
                                          <p:spTgt spid="6246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BA1D4212-423C-941D-7B34-D4437E2D4A8B}"/>
              </a:ext>
            </a:extLst>
          </p:cNvPr>
          <p:cNvSpPr>
            <a:spLocks noGrp="1"/>
          </p:cNvSpPr>
          <p:nvPr>
            <p:ph type="title"/>
          </p:nvPr>
        </p:nvSpPr>
        <p:spPr/>
        <p:txBody>
          <a:bodyPr/>
          <a:lstStyle/>
          <a:p>
            <a:pPr eaLnBrk="1" hangingPunct="1"/>
            <a:r>
              <a:rPr lang="en-US" altLang="en-US">
                <a:solidFill>
                  <a:srgbClr val="990000"/>
                </a:solidFill>
                <a:sym typeface="Symbol" panose="05050102010706020507" pitchFamily="18" charset="2"/>
              </a:rPr>
              <a:t>Graph Database</a:t>
            </a:r>
            <a:endParaRPr lang="en-US" altLang="en-US"/>
          </a:p>
        </p:txBody>
      </p:sp>
      <p:sp>
        <p:nvSpPr>
          <p:cNvPr id="47107" name="Content Placeholder 2">
            <a:extLst>
              <a:ext uri="{FF2B5EF4-FFF2-40B4-BE49-F238E27FC236}">
                <a16:creationId xmlns:a16="http://schemas.microsoft.com/office/drawing/2014/main" id="{76218481-CB11-DE35-5CFF-F73DB6077C9C}"/>
              </a:ext>
            </a:extLst>
          </p:cNvPr>
          <p:cNvSpPr>
            <a:spLocks noGrp="1"/>
          </p:cNvSpPr>
          <p:nvPr>
            <p:ph idx="1"/>
          </p:nvPr>
        </p:nvSpPr>
        <p:spPr/>
        <p:txBody>
          <a:bodyPr/>
          <a:lstStyle/>
          <a:p>
            <a:pPr lvl="1" eaLnBrk="1" hangingPunct="1">
              <a:lnSpc>
                <a:spcPct val="90000"/>
              </a:lnSpc>
              <a:spcBef>
                <a:spcPct val="0"/>
              </a:spcBef>
              <a:spcAft>
                <a:spcPts val="600"/>
              </a:spcAft>
              <a:buClr>
                <a:srgbClr val="0000FF"/>
              </a:buClr>
              <a:buFont typeface="Wingdings" panose="05000000000000000000" pitchFamily="2" charset="2"/>
              <a:buChar char="§"/>
            </a:pPr>
            <a:r>
              <a:rPr lang="en-US" altLang="en-US">
                <a:solidFill>
                  <a:srgbClr val="0000FF"/>
                </a:solidFill>
                <a:ea typeface="MS PGothic" panose="020B0600070205080204" pitchFamily="34" charset="-128"/>
                <a:sym typeface="Symbol" panose="05050102010706020507" pitchFamily="18" charset="2"/>
              </a:rPr>
              <a:t> Data model: </a:t>
            </a:r>
            <a:r>
              <a:rPr lang="en-US" altLang="en-US">
                <a:ea typeface="MS PGothic" panose="020B0600070205080204" pitchFamily="34" charset="-128"/>
                <a:sym typeface="Symbol" panose="05050102010706020507" pitchFamily="18" charset="2"/>
              </a:rPr>
              <a:t>nodes</a:t>
            </a:r>
            <a:r>
              <a:rPr lang="en-US" altLang="en-US">
                <a:solidFill>
                  <a:srgbClr val="0000FF"/>
                </a:solidFill>
                <a:ea typeface="MS PGothic" panose="020B0600070205080204" pitchFamily="34" charset="-128"/>
                <a:sym typeface="Symbol" panose="05050102010706020507" pitchFamily="18" charset="2"/>
              </a:rPr>
              <a:t> and </a:t>
            </a:r>
            <a:r>
              <a:rPr lang="en-US" altLang="en-US">
                <a:ea typeface="MS PGothic" panose="020B0600070205080204" pitchFamily="34" charset="-128"/>
                <a:sym typeface="Symbol" panose="05050102010706020507" pitchFamily="18" charset="2"/>
              </a:rPr>
              <a:t>edges</a:t>
            </a:r>
          </a:p>
          <a:p>
            <a:pPr lvl="1" eaLnBrk="1" hangingPunct="1">
              <a:lnSpc>
                <a:spcPct val="90000"/>
              </a:lnSpc>
              <a:spcBef>
                <a:spcPct val="0"/>
              </a:spcBef>
              <a:spcAft>
                <a:spcPts val="600"/>
              </a:spcAft>
              <a:buClr>
                <a:srgbClr val="0000FF"/>
              </a:buClr>
              <a:buFont typeface="Wingdings" panose="05000000000000000000" pitchFamily="2" charset="2"/>
              <a:buChar char="§"/>
            </a:pPr>
            <a:r>
              <a:rPr lang="en-US" altLang="en-US">
                <a:solidFill>
                  <a:srgbClr val="0000FF"/>
                </a:solidFill>
                <a:ea typeface="MS PGothic" panose="020B0600070205080204" pitchFamily="34" charset="-128"/>
                <a:sym typeface="Symbol" panose="05050102010706020507" pitchFamily="18" charset="2"/>
              </a:rPr>
              <a:t> Nodes may have </a:t>
            </a:r>
            <a:r>
              <a:rPr lang="en-US" altLang="en-US">
                <a:ea typeface="MS PGothic" panose="020B0600070205080204" pitchFamily="34" charset="-128"/>
                <a:sym typeface="Symbol" panose="05050102010706020507" pitchFamily="18" charset="2"/>
              </a:rPr>
              <a:t>properties  </a:t>
            </a:r>
            <a:r>
              <a:rPr lang="en-US" altLang="en-US">
                <a:solidFill>
                  <a:srgbClr val="0000FF"/>
                </a:solidFill>
                <a:ea typeface="MS PGothic" panose="020B0600070205080204" pitchFamily="34" charset="-128"/>
                <a:sym typeface="Symbol" panose="05050102010706020507" pitchFamily="18" charset="2"/>
              </a:rPr>
              <a:t>(including </a:t>
            </a:r>
            <a:r>
              <a:rPr lang="en-US" altLang="en-US">
                <a:ea typeface="MS PGothic" panose="020B0600070205080204" pitchFamily="34" charset="-128"/>
                <a:sym typeface="Symbol" panose="05050102010706020507" pitchFamily="18" charset="2"/>
              </a:rPr>
              <a:t>ID</a:t>
            </a:r>
            <a:r>
              <a:rPr lang="en-US" altLang="en-US">
                <a:solidFill>
                  <a:srgbClr val="0000FF"/>
                </a:solidFill>
                <a:ea typeface="MS PGothic" panose="020B0600070205080204" pitchFamily="34" charset="-128"/>
                <a:sym typeface="Symbol" panose="05050102010706020507" pitchFamily="18" charset="2"/>
              </a:rPr>
              <a:t>)</a:t>
            </a:r>
          </a:p>
          <a:p>
            <a:pPr lvl="1" eaLnBrk="1" hangingPunct="1">
              <a:lnSpc>
                <a:spcPct val="90000"/>
              </a:lnSpc>
              <a:spcBef>
                <a:spcPct val="0"/>
              </a:spcBef>
              <a:spcAft>
                <a:spcPts val="600"/>
              </a:spcAft>
              <a:buClr>
                <a:srgbClr val="0000FF"/>
              </a:buClr>
              <a:buFont typeface="Wingdings" panose="05000000000000000000" pitchFamily="2" charset="2"/>
              <a:buChar char="§"/>
            </a:pPr>
            <a:r>
              <a:rPr lang="en-US" altLang="en-US">
                <a:solidFill>
                  <a:srgbClr val="0000FF"/>
                </a:solidFill>
                <a:ea typeface="MS PGothic" panose="020B0600070205080204" pitchFamily="34" charset="-128"/>
                <a:sym typeface="Symbol" panose="05050102010706020507" pitchFamily="18" charset="2"/>
              </a:rPr>
              <a:t> Edges may have </a:t>
            </a:r>
            <a:r>
              <a:rPr lang="en-US" altLang="en-US">
                <a:ea typeface="MS PGothic" panose="020B0600070205080204" pitchFamily="34" charset="-128"/>
                <a:sym typeface="Symbol" panose="05050102010706020507" pitchFamily="18" charset="2"/>
              </a:rPr>
              <a:t>labels</a:t>
            </a:r>
            <a:r>
              <a:rPr lang="en-US" altLang="en-US">
                <a:solidFill>
                  <a:srgbClr val="0000FF"/>
                </a:solidFill>
                <a:ea typeface="MS PGothic" panose="020B0600070205080204" pitchFamily="34" charset="-128"/>
                <a:sym typeface="Symbol" panose="05050102010706020507" pitchFamily="18" charset="2"/>
              </a:rPr>
              <a:t> or </a:t>
            </a:r>
            <a:r>
              <a:rPr lang="en-US" altLang="en-US">
                <a:ea typeface="MS PGothic" panose="020B0600070205080204" pitchFamily="34" charset="-128"/>
                <a:sym typeface="Symbol" panose="05050102010706020507" pitchFamily="18" charset="2"/>
              </a:rPr>
              <a:t>roles</a:t>
            </a:r>
          </a:p>
          <a:p>
            <a:pPr eaLnBrk="1" hangingPunct="1"/>
            <a:endParaRPr lang="en-US" altLang="en-US"/>
          </a:p>
        </p:txBody>
      </p:sp>
      <p:pic>
        <p:nvPicPr>
          <p:cNvPr id="47108" name="Picture 3">
            <a:extLst>
              <a:ext uri="{FF2B5EF4-FFF2-40B4-BE49-F238E27FC236}">
                <a16:creationId xmlns:a16="http://schemas.microsoft.com/office/drawing/2014/main" id="{1D3185EB-B310-4002-7765-6448F55A68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7838" y="3321050"/>
            <a:ext cx="564832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zoom dir="in"/>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9DC06DE4-4329-F5A8-4203-1E9EB5EF3F2F}"/>
              </a:ext>
            </a:extLst>
          </p:cNvPr>
          <p:cNvSpPr>
            <a:spLocks noGrp="1"/>
          </p:cNvSpPr>
          <p:nvPr>
            <p:ph type="title"/>
          </p:nvPr>
        </p:nvSpPr>
        <p:spPr/>
        <p:txBody>
          <a:bodyPr/>
          <a:lstStyle/>
          <a:p>
            <a:pPr eaLnBrk="1" hangingPunct="1"/>
            <a:r>
              <a:rPr lang="en-US" altLang="en-US">
                <a:solidFill>
                  <a:srgbClr val="990000"/>
                </a:solidFill>
                <a:sym typeface="Symbol" panose="05050102010706020507" pitchFamily="18" charset="2"/>
              </a:rPr>
              <a:t>Graph Database Systems</a:t>
            </a:r>
            <a:endParaRPr lang="en-US" altLang="en-US"/>
          </a:p>
        </p:txBody>
      </p:sp>
      <p:sp>
        <p:nvSpPr>
          <p:cNvPr id="82947" name="Content Placeholder 2">
            <a:extLst>
              <a:ext uri="{FF2B5EF4-FFF2-40B4-BE49-F238E27FC236}">
                <a16:creationId xmlns:a16="http://schemas.microsoft.com/office/drawing/2014/main" id="{19181A49-BF65-5E24-057D-9C94C6E3FFBC}"/>
              </a:ext>
            </a:extLst>
          </p:cNvPr>
          <p:cNvSpPr>
            <a:spLocks noGrp="1"/>
          </p:cNvSpPr>
          <p:nvPr>
            <p:ph idx="1"/>
          </p:nvPr>
        </p:nvSpPr>
        <p:spPr>
          <a:xfrm>
            <a:off x="1168400" y="1600200"/>
            <a:ext cx="7518400" cy="4525963"/>
          </a:xfrm>
        </p:spPr>
        <p:txBody>
          <a:bodyPr rtlCol="0">
            <a:normAutofit/>
          </a:bodyPr>
          <a:lstStyle/>
          <a:p>
            <a:pPr lvl="1" eaLnBrk="1" fontAlgn="auto" hangingPunct="1">
              <a:lnSpc>
                <a:spcPct val="90000"/>
              </a:lnSpc>
              <a:spcBef>
                <a:spcPct val="0"/>
              </a:spcBef>
              <a:spcAft>
                <a:spcPts val="600"/>
              </a:spcAft>
              <a:buClr>
                <a:srgbClr val="0000FF"/>
              </a:buClr>
              <a:buFont typeface="Wingdings" pitchFamily="2" charset="2"/>
              <a:buChar char="§"/>
              <a:defRPr/>
            </a:pPr>
            <a:r>
              <a:rPr lang="en-US" altLang="en-US" dirty="0">
                <a:solidFill>
                  <a:srgbClr val="0000FF"/>
                </a:solidFill>
                <a:ea typeface="MS PGothic" pitchFamily="34" charset="-128"/>
                <a:sym typeface="Symbol" pitchFamily="18" charset="2"/>
              </a:rPr>
              <a:t>Interfaces and query languages vary</a:t>
            </a:r>
            <a:endParaRPr lang="en-US" altLang="en-US" dirty="0">
              <a:ea typeface="MS PGothic" pitchFamily="34" charset="-128"/>
              <a:sym typeface="Symbol" pitchFamily="18" charset="2"/>
            </a:endParaRPr>
          </a:p>
          <a:p>
            <a:pPr lvl="1" eaLnBrk="1" fontAlgn="auto" hangingPunct="1">
              <a:lnSpc>
                <a:spcPct val="90000"/>
              </a:lnSpc>
              <a:spcBef>
                <a:spcPct val="0"/>
              </a:spcBef>
              <a:spcAft>
                <a:spcPts val="600"/>
              </a:spcAft>
              <a:buClr>
                <a:srgbClr val="0000FF"/>
              </a:buClr>
              <a:buFont typeface="Wingdings" pitchFamily="2" charset="2"/>
              <a:buChar char="§"/>
              <a:defRPr/>
            </a:pPr>
            <a:r>
              <a:rPr lang="en-US" altLang="en-US" dirty="0">
                <a:solidFill>
                  <a:srgbClr val="0000FF"/>
                </a:solidFill>
                <a:ea typeface="MS PGothic" pitchFamily="34" charset="-128"/>
                <a:sym typeface="Symbol" pitchFamily="18" charset="2"/>
              </a:rPr>
              <a:t>Single-step versus “path expressions” versus full recursion</a:t>
            </a:r>
          </a:p>
          <a:p>
            <a:pPr lvl="1" eaLnBrk="1" fontAlgn="auto" hangingPunct="1">
              <a:lnSpc>
                <a:spcPct val="90000"/>
              </a:lnSpc>
              <a:spcBef>
                <a:spcPct val="0"/>
              </a:spcBef>
              <a:spcAft>
                <a:spcPts val="600"/>
              </a:spcAft>
              <a:buClr>
                <a:srgbClr val="0000FF"/>
              </a:buClr>
              <a:buFont typeface="Wingdings" pitchFamily="2" charset="2"/>
              <a:buChar char="§"/>
              <a:defRPr/>
            </a:pPr>
            <a:endParaRPr lang="en-US" altLang="en-US" dirty="0">
              <a:solidFill>
                <a:srgbClr val="0000FF"/>
              </a:solidFill>
              <a:ea typeface="MS PGothic" pitchFamily="34" charset="-128"/>
              <a:sym typeface="Symbol" pitchFamily="18" charset="2"/>
            </a:endParaRPr>
          </a:p>
          <a:p>
            <a:pPr lvl="1" eaLnBrk="1" fontAlgn="auto" hangingPunct="1">
              <a:lnSpc>
                <a:spcPct val="90000"/>
              </a:lnSpc>
              <a:spcBef>
                <a:spcPct val="0"/>
              </a:spcBef>
              <a:spcAft>
                <a:spcPts val="600"/>
              </a:spcAft>
              <a:buClr>
                <a:srgbClr val="0000FF"/>
              </a:buClr>
              <a:buFont typeface="Wingdings" pitchFamily="2" charset="2"/>
              <a:buChar char="§"/>
              <a:defRPr/>
            </a:pPr>
            <a:r>
              <a:rPr lang="en-US" altLang="en-US" dirty="0">
                <a:solidFill>
                  <a:srgbClr val="0000FF"/>
                </a:solidFill>
                <a:ea typeface="MS PGothic" pitchFamily="34" charset="-128"/>
                <a:sym typeface="Symbol" pitchFamily="18" charset="2"/>
              </a:rPr>
              <a:t>Neo4j is the most popular graph DB</a:t>
            </a:r>
          </a:p>
          <a:p>
            <a:pPr marL="673100" lvl="1" indent="0" eaLnBrk="1" fontAlgn="auto" hangingPunct="1">
              <a:lnSpc>
                <a:spcPct val="90000"/>
              </a:lnSpc>
              <a:spcBef>
                <a:spcPct val="0"/>
              </a:spcBef>
              <a:spcAft>
                <a:spcPts val="600"/>
              </a:spcAft>
              <a:buClr>
                <a:srgbClr val="0000FF"/>
              </a:buClr>
              <a:buNone/>
              <a:defRPr/>
            </a:pPr>
            <a:r>
              <a:rPr lang="en-US" altLang="en-US" dirty="0">
                <a:solidFill>
                  <a:srgbClr val="0000FF"/>
                </a:solidFill>
                <a:ea typeface="MS PGothic" pitchFamily="34" charset="-128"/>
                <a:sym typeface="Symbol" pitchFamily="18" charset="2"/>
              </a:rPr>
              <a:t>New Intro:</a:t>
            </a:r>
          </a:p>
          <a:p>
            <a:pPr marL="673100" lvl="1" indent="0" eaLnBrk="1" fontAlgn="auto" hangingPunct="1">
              <a:lnSpc>
                <a:spcPct val="90000"/>
              </a:lnSpc>
              <a:spcBef>
                <a:spcPct val="0"/>
              </a:spcBef>
              <a:spcAft>
                <a:spcPts val="600"/>
              </a:spcAft>
              <a:buClr>
                <a:srgbClr val="0000FF"/>
              </a:buClr>
              <a:buNone/>
              <a:defRPr/>
            </a:pPr>
            <a:r>
              <a:rPr lang="en-US" altLang="en-US" dirty="0">
                <a:solidFill>
                  <a:srgbClr val="0000FF"/>
                </a:solidFill>
                <a:ea typeface="MS PGothic" pitchFamily="34" charset="-128"/>
                <a:sym typeface="Symbol" pitchFamily="18" charset="2"/>
                <a:hlinkClick r:id="rId2"/>
              </a:rPr>
              <a:t>https://www.youtube.com/watch?v=urO5FyP9PoI&amp;t=11s</a:t>
            </a:r>
            <a:endParaRPr lang="en-US" altLang="en-US" dirty="0">
              <a:solidFill>
                <a:srgbClr val="0000FF"/>
              </a:solidFill>
              <a:ea typeface="MS PGothic" pitchFamily="34" charset="-128"/>
              <a:sym typeface="Symbol" pitchFamily="18" charset="2"/>
            </a:endParaRPr>
          </a:p>
          <a:p>
            <a:pPr marL="673100" lvl="1" indent="0" eaLnBrk="1" fontAlgn="auto" hangingPunct="1">
              <a:lnSpc>
                <a:spcPct val="90000"/>
              </a:lnSpc>
              <a:spcBef>
                <a:spcPct val="0"/>
              </a:spcBef>
              <a:spcAft>
                <a:spcPts val="600"/>
              </a:spcAft>
              <a:buClr>
                <a:srgbClr val="0000FF"/>
              </a:buClr>
              <a:buNone/>
              <a:defRPr/>
            </a:pPr>
            <a:endParaRPr lang="en-US" altLang="en-US" dirty="0">
              <a:solidFill>
                <a:srgbClr val="0000FF"/>
              </a:solidFill>
              <a:ea typeface="MS PGothic" pitchFamily="34" charset="-128"/>
              <a:sym typeface="Symbol" pitchFamily="18" charset="2"/>
            </a:endParaRPr>
          </a:p>
          <a:p>
            <a:pPr marL="673100" lvl="1" indent="0" eaLnBrk="1" fontAlgn="auto" hangingPunct="1">
              <a:lnSpc>
                <a:spcPct val="90000"/>
              </a:lnSpc>
              <a:spcBef>
                <a:spcPct val="0"/>
              </a:spcBef>
              <a:spcAft>
                <a:spcPts val="600"/>
              </a:spcAft>
              <a:buClr>
                <a:srgbClr val="0000FF"/>
              </a:buClr>
              <a:buNone/>
              <a:defRPr/>
            </a:pPr>
            <a:r>
              <a:rPr lang="en-GB" dirty="0">
                <a:hlinkClick r:id="rId3"/>
              </a:rPr>
              <a:t>(119) Better Data, Better Decisions – 1000x Faster with Neo4j. – YouTube</a:t>
            </a:r>
            <a:endParaRPr lang="en-GB" dirty="0"/>
          </a:p>
          <a:p>
            <a:pPr marL="673100" lvl="1" indent="0" eaLnBrk="1" fontAlgn="auto" hangingPunct="1">
              <a:lnSpc>
                <a:spcPct val="90000"/>
              </a:lnSpc>
              <a:spcBef>
                <a:spcPct val="0"/>
              </a:spcBef>
              <a:spcAft>
                <a:spcPts val="600"/>
              </a:spcAft>
              <a:buClr>
                <a:srgbClr val="0000FF"/>
              </a:buClr>
              <a:buNone/>
              <a:defRPr/>
            </a:pPr>
            <a:endParaRPr lang="en-US" altLang="en-US" dirty="0">
              <a:solidFill>
                <a:srgbClr val="0000FF"/>
              </a:solidFill>
              <a:ea typeface="MS PGothic" pitchFamily="34" charset="-128"/>
              <a:sym typeface="Symbol" pitchFamily="18" charset="2"/>
            </a:endParaRPr>
          </a:p>
          <a:p>
            <a:pPr marL="673100" lvl="1" indent="0" eaLnBrk="1" fontAlgn="auto" hangingPunct="1">
              <a:lnSpc>
                <a:spcPct val="90000"/>
              </a:lnSpc>
              <a:spcBef>
                <a:spcPct val="0"/>
              </a:spcBef>
              <a:spcAft>
                <a:spcPts val="600"/>
              </a:spcAft>
              <a:buClr>
                <a:srgbClr val="0000FF"/>
              </a:buClr>
              <a:buNone/>
              <a:defRPr/>
            </a:pPr>
            <a:endParaRPr lang="en-US" altLang="en-US" dirty="0">
              <a:solidFill>
                <a:srgbClr val="0000FF"/>
              </a:solidFill>
              <a:ea typeface="MS PGothic" pitchFamily="34" charset="-128"/>
              <a:sym typeface="Symbol" pitchFamily="18" charset="2"/>
            </a:endParaRPr>
          </a:p>
          <a:p>
            <a:pPr marL="673100" lvl="1" indent="0" eaLnBrk="1" fontAlgn="auto" hangingPunct="1">
              <a:lnSpc>
                <a:spcPct val="90000"/>
              </a:lnSpc>
              <a:spcBef>
                <a:spcPct val="0"/>
              </a:spcBef>
              <a:spcAft>
                <a:spcPts val="600"/>
              </a:spcAft>
              <a:buClr>
                <a:srgbClr val="0000FF"/>
              </a:buClr>
              <a:buNone/>
              <a:defRPr/>
            </a:pPr>
            <a:endParaRPr lang="en-US" altLang="en-US" dirty="0">
              <a:solidFill>
                <a:srgbClr val="0000FF"/>
              </a:solidFill>
              <a:ea typeface="MS PGothic" pitchFamily="34" charset="-128"/>
              <a:sym typeface="Symbol" pitchFamily="18" charset="2"/>
            </a:endParaRPr>
          </a:p>
          <a:p>
            <a:pPr eaLnBrk="1" fontAlgn="auto" hangingPunct="1">
              <a:spcAft>
                <a:spcPts val="0"/>
              </a:spcAft>
              <a:defRPr/>
            </a:pPr>
            <a:endParaRPr lang="en-US" altLang="en-US" dirty="0">
              <a:ea typeface="+mn-ea"/>
            </a:endParaRPr>
          </a:p>
        </p:txBody>
      </p:sp>
    </p:spTree>
  </p:cSld>
  <p:clrMapOvr>
    <a:masterClrMapping/>
  </p:clrMapOvr>
  <p:transition spd="slow">
    <p:zoom dir="in"/>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F8D3-55E2-E99E-E775-A466A847A0AB}"/>
              </a:ext>
            </a:extLst>
          </p:cNvPr>
          <p:cNvSpPr>
            <a:spLocks noGrp="1"/>
          </p:cNvSpPr>
          <p:nvPr>
            <p:ph type="title"/>
          </p:nvPr>
        </p:nvSpPr>
        <p:spPr/>
        <p:txBody>
          <a:bodyPr/>
          <a:lstStyle/>
          <a:p>
            <a:r>
              <a:rPr lang="en-GB" dirty="0"/>
              <a:t>Cypher</a:t>
            </a:r>
          </a:p>
        </p:txBody>
      </p:sp>
      <p:pic>
        <p:nvPicPr>
          <p:cNvPr id="5" name="Content Placeholder 4">
            <a:extLst>
              <a:ext uri="{FF2B5EF4-FFF2-40B4-BE49-F238E27FC236}">
                <a16:creationId xmlns:a16="http://schemas.microsoft.com/office/drawing/2014/main" id="{11E7B984-9B26-4AF7-C0E0-2CB911ED5F9A}"/>
              </a:ext>
            </a:extLst>
          </p:cNvPr>
          <p:cNvPicPr>
            <a:picLocks noGrp="1" noChangeAspect="1"/>
          </p:cNvPicPr>
          <p:nvPr>
            <p:ph idx="1"/>
          </p:nvPr>
        </p:nvPicPr>
        <p:blipFill>
          <a:blip r:embed="rId2"/>
          <a:stretch>
            <a:fillRect/>
          </a:stretch>
        </p:blipFill>
        <p:spPr>
          <a:xfrm>
            <a:off x="501624" y="1382713"/>
            <a:ext cx="8140753" cy="4679950"/>
          </a:xfrm>
        </p:spPr>
      </p:pic>
      <p:sp>
        <p:nvSpPr>
          <p:cNvPr id="7" name="TextBox 6">
            <a:extLst>
              <a:ext uri="{FF2B5EF4-FFF2-40B4-BE49-F238E27FC236}">
                <a16:creationId xmlns:a16="http://schemas.microsoft.com/office/drawing/2014/main" id="{75A4E0AC-675A-C591-31E4-C342D00EE91E}"/>
              </a:ext>
            </a:extLst>
          </p:cNvPr>
          <p:cNvSpPr txBox="1"/>
          <p:nvPr/>
        </p:nvSpPr>
        <p:spPr>
          <a:xfrm>
            <a:off x="511481" y="6062663"/>
            <a:ext cx="8640960" cy="584775"/>
          </a:xfrm>
          <a:prstGeom prst="rect">
            <a:avLst/>
          </a:prstGeom>
          <a:noFill/>
        </p:spPr>
        <p:txBody>
          <a:bodyPr wrap="square">
            <a:spAutoFit/>
          </a:bodyPr>
          <a:lstStyle/>
          <a:p>
            <a:r>
              <a:rPr lang="en-GB" sz="1600" b="0" dirty="0">
                <a:hlinkClick r:id="rId3"/>
              </a:rPr>
              <a:t>https://www.youtube.com/watch?v=REVkXVxvMQE</a:t>
            </a:r>
            <a:endParaRPr lang="en-GB" sz="1600" b="0" dirty="0"/>
          </a:p>
          <a:p>
            <a:endParaRPr lang="en-GB" sz="1600" b="0" dirty="0"/>
          </a:p>
        </p:txBody>
      </p:sp>
    </p:spTree>
    <p:extLst>
      <p:ext uri="{BB962C8B-B14F-4D97-AF65-F5344CB8AC3E}">
        <p14:creationId xmlns:p14="http://schemas.microsoft.com/office/powerpoint/2010/main" val="566472084"/>
      </p:ext>
    </p:extLst>
  </p:cSld>
  <p:clrMapOvr>
    <a:masterClrMapping/>
  </p:clrMapOvr>
  <p:transition spd="slow">
    <p:zoom dir="in"/>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4114A9B-7AF8-5EF6-17F2-AB30202BAE59}"/>
              </a:ext>
            </a:extLst>
          </p:cNvPr>
          <p:cNvSpPr>
            <a:spLocks noGrp="1" noChangeArrowheads="1"/>
          </p:cNvSpPr>
          <p:nvPr>
            <p:ph type="ctrTitle"/>
          </p:nvPr>
        </p:nvSpPr>
        <p:spPr>
          <a:xfrm>
            <a:off x="1035050" y="833438"/>
            <a:ext cx="7772400" cy="1470025"/>
          </a:xfrm>
        </p:spPr>
        <p:txBody>
          <a:bodyPr/>
          <a:lstStyle/>
          <a:p>
            <a:pPr eaLnBrk="1" hangingPunct="1"/>
            <a:r>
              <a:rPr lang="en-US" altLang="en-US">
                <a:solidFill>
                  <a:srgbClr val="FF0000"/>
                </a:solidFill>
              </a:rPr>
              <a:t>Comparing </a:t>
            </a:r>
            <a:endParaRPr lang="en-AU" altLang="en-US">
              <a:solidFill>
                <a:srgbClr val="FF0000"/>
              </a:solidFill>
            </a:endParaRPr>
          </a:p>
        </p:txBody>
      </p:sp>
      <p:sp>
        <p:nvSpPr>
          <p:cNvPr id="49155" name="AutoShape 7" descr="data:image/jpeg;base64,/9j/4AAQSkZJRgABAQAAAQABAAD/2wCEAAkGBhAPDw8NDxIPDw8PDQ8PDw8QDw8PDw8PFBAVFBQQEhIXHCYeFxklGRIUHy8gIygpLS0sFR4xNTAqNSYrLCkBCQoKDgwOFw8PFykcFB0pKSkpLCkpKSwpKSksKSwpLCkpKSkpKSkpKSksKSkpKSkpKSk1KSkpKSksKSkpKSkpKf/AABEIAMIBBAMBIgACEQEDEQH/xAAcAAABBQEBAQAAAAAAAAAAAAADAAECBAUHBgj/xABCEAACAQMBBQUFBQYEBQUAAAABAgADBBESBRMhMWEGB0FRcRQiMoGRFUJSobEjYoLB0fBjkqKjJENysuElMzRzg//EABkBAQEBAQEBAAAAAAAAAAAAAAEAAgQDBf/EACARAQEBAAMAAgIDAAAAAAAAAAARAQISITFRAxMiYXH/2gAMAwEAAhEDEQA/APe6YtMLiLTOigLTFphdMWmNQOmIrC6YtMkDpjFIbTGKxQBWMUh9EiVkACkiUljRIlY1K5SQKSyUkSkaFYpIFJZKSJWNSsVkCsslZBkjUrlZArLBWQKxoVisgyyyVgysaFYpIMkslZBljQqlJApLLLBlZqhXZYMrLDLIESEV2WDKywwgyJBXKyBEsFYNhFAaY8mRFCiOpaI2iG0xaZxV1A6I2mG0xaZVA6Y2mG0xtMagcRtMNpjFZVBaZErDaYxWNAJWRKw2IxWNQBWRKQ5WRKyqAKyBWWCsiVilcrBlZZKyBSNSsVkCkslZApHNEVmSQKyyVg2SNCsyyBWWCsgyRoVisGySyywbLNURWKQZWWmWDZY0RWZYNllhlg2WIisVkSPP+kMwgyshACseExFJR1TTG0wumLTOCuoLTG0wumMVjQFpjaYXTFplUDpi0wuIxWNUBKxisLpjERqBKxisKVkSsqgSIxEKVkSsaIERIlYUiRxKoIrIFYciQKxqAKyDLDkSBWIAZYNllgrIFY1KzLIMssFYNljRFcrBsssFYNlmqIrssGwlhlg2WNCswg2EsMsEwjQAywTCWGEEwlRASIpMiKNTq+mNphMRsTgdMD0xsQumNpkoHpjaYXTG0xUCKxtEKVkWTIIPIjB9JB889tO8+7qbRarZ16lKhbO1KgEPuVADhqjryfURyOcDE9n2M75aVy1O2vkFCu7KiVkzuKjE4AZedMk+o9JV7YdxatqrbMYIeJNpVY6D0pVTy9G/zCco2l2eu7TJubevRAcpqqUnVC48A+MH5GVD6sKxis+f+yXe3eWOmlWJu7cYG7qMd7TH+HV5/Jsj0nZezHbWy2kv/DVP2gGWoVMJXX+H7w6rkTSbJWQKw2mRIlSCVkSsMRIGNQREgRCmQIjRAyJAiFIkCJVQIiQYQpEgRGoEiQYQzCDaNADCDYQ7CCYRqBIgmEORBsI0QBhBssOwgmEaIrssGwh2EEwmqASIpMxSojq2IsR484a6UdMWJKKVCGIxEmZCNKOIsSUYyoRIgbm2SqjUqirUpuMMjqHRh5FTwMMTImVUcp7Xdx1GrqrbNYUKnE+zVCTQboj8Snocj0nItpbKu9n1hTr06tvWQ6kJyp4cnpuOBHVTPrEiUdq7Ht7ukaFzSStTP3XXOD+JTzU9QQY0Rxnsn32V6OmlfqbmnwG+XAuFHm3hU+eD1M65sXtBbX1PfWtVKyfewcOh8nQ8VPqJw/vP7C2uy6lM29fVviSLR8tWppx9/WOBTPAasH1wceTtrq5sa+pDWtbimcfepVF6MD4dDwMaH1WYMicq7J99gOmjtJcHgPaqS8PWpSHL1X6Tp1ptKjWRKtGrTqJU4U2R1Ic4yVHmcA8OYxIoX9iKyGmXq08kEPRqtSqKQeGGH6HIM5dc95lewuqluzNtC2Soyb2rSW3r6kbS6q6+7UweGSoz0nWiZ4PaXdFY1a++DVqasztVpay6tq4+4xOUOcnjqHHlKmN7s92stNoJqt6mXA9+i/u1k9U8R1GRNUzk+3O5upRBr7Or1HqIxZaT4p1Mf4dVSBq9QMzL2H3pX9k5oXqtcqh0stXNO5pkcxrI4+jA+saI7SZAzzuwe8GxvSEp1N1VP/JrYpuT5Kc6W+Rz0m8zxqhNBmJmg9fEesaoTQLGck2t3mbSStUQGggSo6gLSRxgMQPeJOeULsvvdrhgLqlTqJwy1IGnUHXBJB9OEu2B1ImDYwFpfpXppWpMHp1FDKw8R/I+GOkmzTVEJjBMY7PAs8aITNBMY7PBM8aoRMUGXjSojr2I+JKNOGuhHERkjIkxqiMURMbMqoaNETGJjVDESJkiZEmVURM8j2223cWVnXuDc2lBgp9nUUGepUfUNKDXUwSRzIU4BJ4T1pnKa9l9u7XvKnCpZbNtqtrRBAKVLp0dcjPDg5LZ/wANI5rO48x3dWdPa206l3f3JNyjLXp0sIDWcH7uoFdKAD3APLwE6ttzsNZXwY3SPWqFFQV2qua1MKWI0NyXix4YwfEThFjsu7sbipWKNSutmi2u3osBq3etVY8PD30+TGfRmz7+ncUaVxSOadamtRD+6wyAeo5HqI6OPrh/azufurTVVtM3lAZOFXFwg60x8Y6r9BPEWl69Gojr8VKqtUK2SoqKeBZflPqwzzXansRa3tO4bc0Bd1KDU6dwyHKueKs2OZyPiwT+kqd4H7Idt7faiMaWpatNEatTcKCrNkHTg8RlefLiPHhN5mnJE7o722pJcWtwovVyXpoxprz90Uq3DjjnqAB85c2V3pVbZ/ZNrUnp1FIU1Qmlxx+J6fJh46k+hmhZ8uls08t207D0dpJqOKVyq4p1wOY/BUA+JfzHh5Tds9o0q9NatColWm3J0YMp/oekrbV27b2oVritSoavh1tgtjnheZlWo+fdudn7mxqbq4plDn3W+KnUHmj8j+vpPS9ju8mtbFaN0Xr23AZPvVqQ81J+Ifun5Tp1Paez9oq1utS2uwRlqWoMeH3gp4/MTxPafunwGq7PY+ZtqjZz/wDXUP6N9ZUR7/Z+1aNygqUKiVVP4T7w6MvMHoZh9vtum0s307wVK2aNN0HCmxHxM3hwzjxPhOK16da3qFHFSjVQ4IIKOv8AOXD2juHt2tKlR6lJnWoBUZnZGXOChJyOfLiI0M2v5EkwREkzZkTBnXUO6i9Zre4onJWlWVk8gKinIHzTPzntzPF91dqFs6tXOTVuDwyDgIuBw8CcmewepNZrWfBNAvAmvU1YwNPnmSZppItBNJsYImVEMRFIlopCOv7yIVIOKcVdMELRsyEUaokTIlopEyohy0iXjGMRKqGLxjUjESJEqY8z3h9qDYWFWqn/AL9X9hbgc964I1AfujLeoEl2C7PDZ1hRtmH7UjfXB8TWcAsCegCr/DPN1P8A1fb2n4rLYwyfFKl4Ty+TL/snznQjNM5l9c77QUETtJabwA0dpbPq2lUHk3uOmPypwndndva1LzYNc5ezqtUt2P8AzLZznI6ZZW//AEPlK/e7XFu+yb7OHt74nH3jTGh2x/k/1SfeJSNpcWW36AJ3DrRuQOBqW1T4SfkzL/EvlNMybroJaQLwFKurqtRCGR1V0YcmRhlWHyIjmFbiZaUNq7Jt7pDSuKVOshGMOoJHVW5qeoIlomDJlVHOLzsTcbJNW92VcDQAWq29wVUGmvHGs+62OuD5Gc97Y7ZqXl01eoVJ0U1/ZljSACDIp5+7kk/Odl7wGcbNud2HYsqKQiljuy415A8NOQehnA6rZP8AeJvNeXLIHTqspDKSrKcqykhgRyII5Gdj7ue2NW9pVKNwdVagFIqeNSmcgF/3gRjPjmcbM6b3RbIdVuLxgQtQLRpZHx4bU7DzGQBn1jrPD5aneJ2UqXwo1bdVaujFGyypmkeI4nyb/uM5htfYdezqbq4TSxXUpBDI6+asOBne2Jni+8+2DWaVDzpV1wf+tSCPyH0g9d4uUGRkqnMyMnivbK2rWtX3tB2RvHHwsPJl5MPWdS7MdrkvkIYBK6DLoPhYctadOnhORscDEPsvaT21ZK9P4kbOPBl8VPQiaNjtrVYJqkrWu0Eq0krJ8FRAy9Mjkeo5fKKpXA45i2I1QQTVJBqgPGDapiIT1RQRqxRodmFSMaso7+Nvp8+uzqvGrG30pbzrFvesauq7voxrSnvuojb3rKrqtmtG3sq77rImsPMfWNXVaNWed7edphY7PuLgErVKbqgRwbfOMKR6cW/hmtvR5j6znm1ag2rtulafFZ7KG+r/AIalySMIfPjpX+F5rGOWef2t902zbyzpXFC7o7rW9O5SoRqetrBDa6gYjIwvunBGoz3bVIBqw84Nq/WW7TnGZHhe87skr2l5e725d0YV0otUzQpAlEq6ExwyBnn4TWvVq7S2Gi0Cm+urKgDvAChOFFQE+B4Ng+BAmptqnv7a4oHjvbeqnzZCB+eJ5fur2mX2XTTxoVatI9Bq1j8qk1fGev8AL/RO67aLpSuNlXGRcbPrMuCS2aLE4Kk/dDZ+TLPalxOb9r6rWG0LXbCDFOp/wt4B4oR7rn5D60xPXVLyoeK6SCMg54EecZVx88+muziQNUTDq3df8K/Uyo99X/AP5Rzgt5R6NqwnLO9nYNFTSvKehKlRjTqU1ABq4BIq4HiORPjkeM2dudqmtE1VSuog6E4amPnjwHWcw2jtupdVWq1WLswIGeSjwCjwEZuPPlyzcjNSlnifpOrdi+8Ci6UrKuqUHSmqU3GFouFGADn4Gx8j0nMGcAAfewAekA7Yl8sZs+HdLfthZVam6p16ZfOADlQx/dLAA/KU+21EVrC4ThlVWoOhRgc/TM4sWzxm7sntfWpKaNQmrRZShVySyqRg6W9DyM1nFvv9sCsPePrEvOTucazjiM8Oo8JFfPyzJ5Yi39/WNJAczGknT+xzg2FAeW8H+601y4nhuxN62KlAclxUHz90j8gfrPTl3m8xrNXmqKICo4Mr7xvECR3p8oxUYkRQO8iknVDcRb+Y/t/WIX/WcHXX0fGvvYt5Mn7QHnG9vHnHroaxeIvMg3/WMdoS66vGvrjapj/aMR2j1j10eJdqdvLZWla6ONSLimPxVW4IPrxPQGZfd9sM2tmHq5NxdN7TXJ+LLcVU+gOfVmnndvXX2htKhY87az/b3Pk1ThhD+S/xNPYnaU3NzI88m8r9NUkSJYTKO0pE7Th11u41dfWeD7vjubratkTgU7neIP3SzKfy0T0p2nPFU9oCht6o3IXVuFP/AFlVI/On+c3mb68+e5c17bbuy0u7etbPyqoQCfuuOKt8mAMwuwO0zUtjbVsi4snNvUB56RnQfoCv8M122jPH7VvPYdpU74e7Ru13Nz+EOMYc/RT/AAtLM0ctzNzXvSBPAdue19ajWNrbuaYRF3jAe8XYasBuYwCOXnPV/aM5b24/+dVblrFNh19xRn/T+U1xz7Z/JyyeH2Bsn7Rrlrm5VOI1a6ma9Togb9fDym92v7E0KNu1zb6qZo01BT4hU98AuzHjnB+eJ4AqcAkHBzgkcDjng+MvUNvXCUqlAVGNKopVqbHUuD4rn4Tw8JrceOcuMm4oqefmfGSPHJ6D6wcJRPP5QYD6RAxNG8Y4EnjMeAkgIwUeOYxEniOkYyRXB4ecaomJRXxr9kbs07pADwqBkYeYxkfmBPfmrOV2qMXQKdLF1CnOMMTwOZ0YVjgZOTgZPLJxxMcyt8dW2qwbVZXNaQNWMNWTUilTexRgr0vtJ8zF7Sesy/aI+/merf7Gp7T6x/aOpmUbjrELjrLqv2Nb2iN7R1mZ7RFv+suq/Y0/aJT2vtb2ehVreKIdI83PBR9SIDf9ZhbUqe1XNK050qWK1fyJ+6h+v+qXUb+RZ7DWzJSe4ZyWuGJZSOIKseJY8c8Tw5cZ6b2iZprmNv8ArHqs5zI0vaJE15nb/rFvzHqv2NDfzyHbBHS5tLqnp16lQaicaw2Vz04zeNczE7XAtbFhzp1EcfXH85RnlyuPS0q7FVLDS+kalznS2OIz6zH7VWDXNJaaJrfXlWL6Vp8OJPgc4x85YoXetEfPxIrfUZ/nJmtKLeVVezO0C9sqsf2lEmi4PMFOAz8sfSYvbqhlqNXzDUyeoOR+ph6lT2e8D8qV2NLeQrDkfn/My1t6hvaDr4qNa+q+H0zCDs8UajNR0cxSqax0FQAH81X6yoZtdl6gFwUbBFSmy4IBB4hsYPPlN2v2etXOdGk/uMVH05SzKxrxEnpmvtXZlvSOmm7s4OSpKsFHUgcD0mVUPGESBEv7DopUrClUGVqKVzyZWxkFT4Hh+cz44cgggkEcQRwI9DBLm07bc1XpAkhSME8yCMgmUyZuVNmtc0KVYHNUIVbUfjAY+PnMqps6qvNGHyyPqI6qBrjucyJGIiYJO3yHTHE61wBzJyOE96XnnKaUqFEVqWmoxYDW4yVPQfd4yuO0VUH7jDquP0m88D1BeRLTz47St+Bf8xkK/aFmXCLobzyG4fSPbE9CaoHMgfMRTw9RiSSTkniSeZih2L0p2g/mY/2i/wCKZm+MY1TN14tP7SfziG0m85ma4waVTV+03/F+sR2k34v1mXri1ypjTfbDqpJPACVbC5ZQzk+/VbUx8eg/vzlGs2ohPD4m9PAQuqF9LU+038zGO0n/ABGZm8i1xoaf2i/4jG+0n/EZm7yLXKpo/aT/AIjBXN6zoyE5DKRKeuLVKpYsNouKaLk+6NP0lj7TfzmTbHGpfJobMs1asX1w1VCpPkV6MORkfthymc8cEH15QBeUalQZOM8Tn0md5RrPUQ5BDAkEciDgg+Ym6m02IByeQ8ZgSxb1sDB8OUzx2HllPcsQT5FmbPnk5laW2uB5Z+UrswzkDHpLTm6hGkiIxEyWlsy+KoUzyOR6H/zLXt7eZmNTYrxHj5wgufMfSemcvHnuerd/V1rx5j+szTDVK2YEiZ5bdb454tWdTSlTxDDGPPnKpEIM4xnhI6esFiEUcxAQJo8WI8kt6otUHqj6p6PMTVFqgyYwaSF1Ry4gcxn8vDxlqglHxY82/Twk9UFvI+8HrAwTVFqgWfy4QZY+cqotGpG3srao2qVPXFg142/gMxi0KZggqYJPnJb3qYLMWZGCF+v1keEbEYiSP9I/zkY2ZI+IxERb+8xZkijhgOPM9ZCKCInMUUeSNFmKLMkfVETGJjZkjxZijSR4o2YpJZMaKKbYOPD1klEUUiZuUiP5RRQIZhbdQRUyAcIcZ8IooIFecf8ArGikSHOKNFJHMaKKSKSEaKSO/hImKKSKOeUUUkaNFFBHjp/KKKKKRMeKCRiiigiiiikCiiikiiiikX//2Q==">
            <a:extLst>
              <a:ext uri="{FF2B5EF4-FFF2-40B4-BE49-F238E27FC236}">
                <a16:creationId xmlns:a16="http://schemas.microsoft.com/office/drawing/2014/main" id="{9A812E9E-1F3D-4FFB-7E8F-23072E83C7E0}"/>
              </a:ext>
            </a:extLst>
          </p:cNvPr>
          <p:cNvSpPr>
            <a:spLocks noChangeAspect="1" noChangeArrowheads="1"/>
          </p:cNvSpPr>
          <p:nvPr/>
        </p:nvSpPr>
        <p:spPr bwMode="auto">
          <a:xfrm>
            <a:off x="16351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PMingLiU"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PMingLiU"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PMingLiU"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9pPr>
          </a:lstStyle>
          <a:p>
            <a:pPr eaLnBrk="1" hangingPunct="1">
              <a:spcBef>
                <a:spcPct val="0"/>
              </a:spcBef>
              <a:buFontTx/>
              <a:buNone/>
            </a:pPr>
            <a:endParaRPr lang="en-US" altLang="en-US" sz="1800">
              <a:latin typeface="Tahoma" panose="020B0604030504040204" pitchFamily="34" charset="0"/>
            </a:endParaRPr>
          </a:p>
        </p:txBody>
      </p:sp>
      <p:sp>
        <p:nvSpPr>
          <p:cNvPr id="49156" name="AutoShape 9" descr="data:image/jpeg;base64,/9j/4AAQSkZJRgABAQAAAQABAAD/2wCEAAkGBhAPDw8NDxIPDw8PDQ8PDw8QDw8PDw8PFBAVFBQQEhIXHCYeFxklGRIUHy8gIygpLS0sFR4xNTAqNSYrLCkBCQoKDgwOFw8PFykcFB0pKSkpLCkpKSwpKSksKSwpLCkpKSkpKSkpKSksKSkpKSkpKSk1KSkpKSksKSkpKSkpKf/AABEIAMIBBAMBIgACEQEDEQH/xAAcAAABBQEBAQAAAAAAAAAAAAADAAECBAUHBgj/xABCEAACAQMBBQUFBQYEBQUAAAABAgADBBESBRMhMWEGB0FRcRQiMoGRFUJSobEjYoLB0fBjkqKjJENysuElMzRzg//EABkBAQEBAQEBAAAAAAAAAAAAAAEAAgQDBf/EACARAQEBAAMAAgIDAAAAAAAAAAARAQISITFRAxMiYXH/2gAMAwEAAhEDEQA/APe6YtMLiLTOigLTFphdMWmNQOmIrC6YtMkDpjFIbTGKxQBWMUh9EiVkACkiUljRIlY1K5SQKSyUkSkaFYpIFJZKSJWNSsVkCsslZBkjUrlZArLBWQKxoVisgyyyVgysaFYpIMkslZBljQqlJApLLLBlZqhXZYMrLDLIESEV2WDKywwgyJBXKyBEsFYNhFAaY8mRFCiOpaI2iG0xaZxV1A6I2mG0xaZVA6Y2mG0xtMagcRtMNpjFZVBaZErDaYxWNAJWRKw2IxWNQBWRKQ5WRKyqAKyBWWCsiVilcrBlZZKyBSNSsVkCkslZApHNEVmSQKyyVg2SNCsyyBWWCsgyRoVisGySyywbLNURWKQZWWmWDZY0RWZYNllhlg2WIisVkSPP+kMwgyshACseExFJR1TTG0wumLTOCuoLTG0wumMVjQFpjaYXTFplUDpi0wuIxWNUBKxisLpjERqBKxisKVkSsqgSIxEKVkSsaIERIlYUiRxKoIrIFYciQKxqAKyDLDkSBWIAZYNllgrIFY1KzLIMssFYNljRFcrBsssFYNlmqIrssGwlhlg2WNCswg2EsMsEwjQAywTCWGEEwlRASIpMiKNTq+mNphMRsTgdMD0xsQumNpkoHpjaYXTG0xUCKxtEKVkWTIIPIjB9JB889tO8+7qbRarZ16lKhbO1KgEPuVADhqjryfURyOcDE9n2M75aVy1O2vkFCu7KiVkzuKjE4AZedMk+o9JV7YdxatqrbMYIeJNpVY6D0pVTy9G/zCco2l2eu7TJubevRAcpqqUnVC48A+MH5GVD6sKxis+f+yXe3eWOmlWJu7cYG7qMd7TH+HV5/Jsj0nZezHbWy2kv/DVP2gGWoVMJXX+H7w6rkTSbJWQKw2mRIlSCVkSsMRIGNQREgRCmQIjRAyJAiFIkCJVQIiQYQpEgRGoEiQYQzCDaNADCDYQ7CCYRqBIgmEORBsI0QBhBssOwgmEaIrssGwh2EEwmqASIpMxSojq2IsR484a6UdMWJKKVCGIxEmZCNKOIsSUYyoRIgbm2SqjUqirUpuMMjqHRh5FTwMMTImVUcp7Xdx1GrqrbNYUKnE+zVCTQboj8Snocj0nItpbKu9n1hTr06tvWQ6kJyp4cnpuOBHVTPrEiUdq7Ht7ukaFzSStTP3XXOD+JTzU9QQY0Rxnsn32V6OmlfqbmnwG+XAuFHm3hU+eD1M65sXtBbX1PfWtVKyfewcOh8nQ8VPqJw/vP7C2uy6lM29fVviSLR8tWppx9/WOBTPAasH1wceTtrq5sa+pDWtbimcfepVF6MD4dDwMaH1WYMicq7J99gOmjtJcHgPaqS8PWpSHL1X6Tp1ptKjWRKtGrTqJU4U2R1Ic4yVHmcA8OYxIoX9iKyGmXq08kEPRqtSqKQeGGH6HIM5dc95lewuqluzNtC2Soyb2rSW3r6kbS6q6+7UweGSoz0nWiZ4PaXdFY1a++DVqasztVpay6tq4+4xOUOcnjqHHlKmN7s92stNoJqt6mXA9+i/u1k9U8R1GRNUzk+3O5upRBr7Or1HqIxZaT4p1Mf4dVSBq9QMzL2H3pX9k5oXqtcqh0stXNO5pkcxrI4+jA+saI7SZAzzuwe8GxvSEp1N1VP/JrYpuT5Kc6W+Rz0m8zxqhNBmJmg9fEesaoTQLGck2t3mbSStUQGggSo6gLSRxgMQPeJOeULsvvdrhgLqlTqJwy1IGnUHXBJB9OEu2B1ImDYwFpfpXppWpMHp1FDKw8R/I+GOkmzTVEJjBMY7PAs8aITNBMY7PBM8aoRMUGXjSojr2I+JKNOGuhHERkjIkxqiMURMbMqoaNETGJjVDESJkiZEmVURM8j2223cWVnXuDc2lBgp9nUUGepUfUNKDXUwSRzIU4BJ4T1pnKa9l9u7XvKnCpZbNtqtrRBAKVLp0dcjPDg5LZ/wANI5rO48x3dWdPa206l3f3JNyjLXp0sIDWcH7uoFdKAD3APLwE6ttzsNZXwY3SPWqFFQV2qua1MKWI0NyXix4YwfEThFjsu7sbipWKNSutmi2u3osBq3etVY8PD30+TGfRmz7+ncUaVxSOadamtRD+6wyAeo5HqI6OPrh/azufurTVVtM3lAZOFXFwg60x8Y6r9BPEWl69Gojr8VKqtUK2SoqKeBZflPqwzzXansRa3tO4bc0Bd1KDU6dwyHKueKs2OZyPiwT+kqd4H7Idt7faiMaWpatNEatTcKCrNkHTg8RlefLiPHhN5mnJE7o722pJcWtwovVyXpoxprz90Uq3DjjnqAB85c2V3pVbZ/ZNrUnp1FIU1Qmlxx+J6fJh46k+hmhZ8uls08t207D0dpJqOKVyq4p1wOY/BUA+JfzHh5Tds9o0q9NatColWm3J0YMp/oekrbV27b2oVritSoavh1tgtjnheZlWo+fdudn7mxqbq4plDn3W+KnUHmj8j+vpPS9ju8mtbFaN0Xr23AZPvVqQ81J+Ifun5Tp1Paez9oq1utS2uwRlqWoMeH3gp4/MTxPafunwGq7PY+ZtqjZz/wDXUP6N9ZUR7/Z+1aNygqUKiVVP4T7w6MvMHoZh9vtum0s307wVK2aNN0HCmxHxM3hwzjxPhOK16da3qFHFSjVQ4IIKOv8AOXD2juHt2tKlR6lJnWoBUZnZGXOChJyOfLiI0M2v5EkwREkzZkTBnXUO6i9Zre4onJWlWVk8gKinIHzTPzntzPF91dqFs6tXOTVuDwyDgIuBw8CcmewepNZrWfBNAvAmvU1YwNPnmSZppItBNJsYImVEMRFIlopCOv7yIVIOKcVdMELRsyEUaokTIlopEyohy0iXjGMRKqGLxjUjESJEqY8z3h9qDYWFWqn/AL9X9hbgc964I1AfujLeoEl2C7PDZ1hRtmH7UjfXB8TWcAsCegCr/DPN1P8A1fb2n4rLYwyfFKl4Ty+TL/snznQjNM5l9c77QUETtJabwA0dpbPq2lUHk3uOmPypwndndva1LzYNc5ezqtUt2P8AzLZznI6ZZW//AEPlK/e7XFu+yb7OHt74nH3jTGh2x/k/1SfeJSNpcWW36AJ3DrRuQOBqW1T4SfkzL/EvlNMybroJaQLwFKurqtRCGR1V0YcmRhlWHyIjmFbiZaUNq7Jt7pDSuKVOshGMOoJHVW5qeoIlomDJlVHOLzsTcbJNW92VcDQAWq29wVUGmvHGs+62OuD5Gc97Y7ZqXl01eoVJ0U1/ZljSACDIp5+7kk/Odl7wGcbNud2HYsqKQiljuy415A8NOQehnA6rZP8AeJvNeXLIHTqspDKSrKcqykhgRyII5Gdj7ue2NW9pVKNwdVagFIqeNSmcgF/3gRjPjmcbM6b3RbIdVuLxgQtQLRpZHx4bU7DzGQBn1jrPD5aneJ2UqXwo1bdVaujFGyypmkeI4nyb/uM5htfYdezqbq4TSxXUpBDI6+asOBne2Jni+8+2DWaVDzpV1wf+tSCPyH0g9d4uUGRkqnMyMnivbK2rWtX3tB2RvHHwsPJl5MPWdS7MdrkvkIYBK6DLoPhYctadOnhORscDEPsvaT21ZK9P4kbOPBl8VPQiaNjtrVYJqkrWu0Eq0krJ8FRAy9Mjkeo5fKKpXA45i2I1QQTVJBqgPGDapiIT1RQRqxRodmFSMaso7+Nvp8+uzqvGrG30pbzrFvesauq7voxrSnvuojb3rKrqtmtG3sq77rImsPMfWNXVaNWed7edphY7PuLgErVKbqgRwbfOMKR6cW/hmtvR5j6znm1ag2rtulafFZ7KG+r/AIalySMIfPjpX+F5rGOWef2t902zbyzpXFC7o7rW9O5SoRqetrBDa6gYjIwvunBGoz3bVIBqw84Nq/WW7TnGZHhe87skr2l5e725d0YV0otUzQpAlEq6ExwyBnn4TWvVq7S2Gi0Cm+urKgDvAChOFFQE+B4Ng+BAmptqnv7a4oHjvbeqnzZCB+eJ5fur2mX2XTTxoVatI9Bq1j8qk1fGev8AL/RO67aLpSuNlXGRcbPrMuCS2aLE4Kk/dDZ+TLPalxOb9r6rWG0LXbCDFOp/wt4B4oR7rn5D60xPXVLyoeK6SCMg54EecZVx88+muziQNUTDq3df8K/Uyo99X/AP5Rzgt5R6NqwnLO9nYNFTSvKehKlRjTqU1ABq4BIq4HiORPjkeM2dudqmtE1VSuog6E4amPnjwHWcw2jtupdVWq1WLswIGeSjwCjwEZuPPlyzcjNSlnifpOrdi+8Ci6UrKuqUHSmqU3GFouFGADn4Gx8j0nMGcAAfewAekA7Yl8sZs+HdLfthZVam6p16ZfOADlQx/dLAA/KU+21EVrC4ThlVWoOhRgc/TM4sWzxm7sntfWpKaNQmrRZShVySyqRg6W9DyM1nFvv9sCsPePrEvOTucazjiM8Oo8JFfPyzJ5Yi39/WNJAczGknT+xzg2FAeW8H+601y4nhuxN62KlAclxUHz90j8gfrPTl3m8xrNXmqKICo4Mr7xvECR3p8oxUYkRQO8iknVDcRb+Y/t/WIX/WcHXX0fGvvYt5Mn7QHnG9vHnHroaxeIvMg3/WMdoS66vGvrjapj/aMR2j1j10eJdqdvLZWla6ONSLimPxVW4IPrxPQGZfd9sM2tmHq5NxdN7TXJ+LLcVU+gOfVmnndvXX2htKhY87az/b3Pk1ThhD+S/xNPYnaU3NzI88m8r9NUkSJYTKO0pE7Th11u41dfWeD7vjubratkTgU7neIP3SzKfy0T0p2nPFU9oCht6o3IXVuFP/AFlVI/On+c3mb68+e5c17bbuy0u7etbPyqoQCfuuOKt8mAMwuwO0zUtjbVsi4snNvUB56RnQfoCv8M122jPH7VvPYdpU74e7Ru13Nz+EOMYc/RT/AAtLM0ctzNzXvSBPAdue19ajWNrbuaYRF3jAe8XYasBuYwCOXnPV/aM5b24/+dVblrFNh19xRn/T+U1xz7Z/JyyeH2Bsn7Rrlrm5VOI1a6ma9Togb9fDym92v7E0KNu1zb6qZo01BT4hU98AuzHjnB+eJ4AqcAkHBzgkcDjng+MvUNvXCUqlAVGNKopVqbHUuD4rn4Tw8JrceOcuMm4oqefmfGSPHJ6D6wcJRPP5QYD6RAxNG8Y4EnjMeAkgIwUeOYxEniOkYyRXB4ecaomJRXxr9kbs07pADwqBkYeYxkfmBPfmrOV2qMXQKdLF1CnOMMTwOZ0YVjgZOTgZPLJxxMcyt8dW2qwbVZXNaQNWMNWTUilTexRgr0vtJ8zF7Sesy/aI+/merf7Gp7T6x/aOpmUbjrELjrLqv2Nb2iN7R1mZ7RFv+suq/Y0/aJT2vtb2ehVreKIdI83PBR9SIDf9ZhbUqe1XNK050qWK1fyJ+6h+v+qXUb+RZ7DWzJSe4ZyWuGJZSOIKseJY8c8Tw5cZ6b2iZprmNv8ArHqs5zI0vaJE15nb/rFvzHqv2NDfzyHbBHS5tLqnp16lQaicaw2Vz04zeNczE7XAtbFhzp1EcfXH85RnlyuPS0q7FVLDS+kalznS2OIz6zH7VWDXNJaaJrfXlWL6Vp8OJPgc4x85YoXetEfPxIrfUZ/nJmtKLeVVezO0C9sqsf2lEmi4PMFOAz8sfSYvbqhlqNXzDUyeoOR+ph6lT2e8D8qV2NLeQrDkfn/My1t6hvaDr4qNa+q+H0zCDs8UajNR0cxSqax0FQAH81X6yoZtdl6gFwUbBFSmy4IBB4hsYPPlN2v2etXOdGk/uMVH05SzKxrxEnpmvtXZlvSOmm7s4OSpKsFHUgcD0mVUPGESBEv7DopUrClUGVqKVzyZWxkFT4Hh+cz44cgggkEcQRwI9DBLm07bc1XpAkhSME8yCMgmUyZuVNmtc0KVYHNUIVbUfjAY+PnMqps6qvNGHyyPqI6qBrjucyJGIiYJO3yHTHE61wBzJyOE96XnnKaUqFEVqWmoxYDW4yVPQfd4yuO0VUH7jDquP0m88D1BeRLTz47St+Bf8xkK/aFmXCLobzyG4fSPbE9CaoHMgfMRTw9RiSSTkniSeZih2L0p2g/mY/2i/wCKZm+MY1TN14tP7SfziG0m85ma4waVTV+03/F+sR2k34v1mXri1ypjTfbDqpJPACVbC5ZQzk+/VbUx8eg/vzlGs2ohPD4m9PAQuqF9LU+038zGO0n/ABGZm8i1xoaf2i/4jG+0n/EZm7yLXKpo/aT/AIjBXN6zoyE5DKRKeuLVKpYsNouKaLk+6NP0lj7TfzmTbHGpfJobMs1asX1w1VCpPkV6MORkfthymc8cEH15QBeUalQZOM8Tn0md5RrPUQ5BDAkEciDgg+Ym6m02IByeQ8ZgSxb1sDB8OUzx2HllPcsQT5FmbPnk5laW2uB5Z+UrswzkDHpLTm6hGkiIxEyWlsy+KoUzyOR6H/zLXt7eZmNTYrxHj5wgufMfSemcvHnuerd/V1rx5j+szTDVK2YEiZ5bdb454tWdTSlTxDDGPPnKpEIM4xnhI6esFiEUcxAQJo8WI8kt6otUHqj6p6PMTVFqgyYwaSF1Ry4gcxn8vDxlqglHxY82/Twk9UFvI+8HrAwTVFqgWfy4QZY+cqotGpG3srao2qVPXFg142/gMxi0KZggqYJPnJb3qYLMWZGCF+v1keEbEYiSP9I/zkY2ZI+IxERb+8xZkijhgOPM9ZCKCInMUUeSNFmKLMkfVETGJjZkjxZijSR4o2YpJZMaKKbYOPD1klEUUiZuUiP5RRQIZhbdQRUyAcIcZ8IooIFecf8ArGikSHOKNFJHMaKKSKSEaKSO/hImKKSKOeUUUkaNFFBHjp/KKKKKRMeKCRiiigiiiikCiiikiiiikX//2Q==">
            <a:extLst>
              <a:ext uri="{FF2B5EF4-FFF2-40B4-BE49-F238E27FC236}">
                <a16:creationId xmlns:a16="http://schemas.microsoft.com/office/drawing/2014/main" id="{75636851-E966-E533-C8A1-14A0AD405230}"/>
              </a:ext>
            </a:extLst>
          </p:cNvPr>
          <p:cNvSpPr>
            <a:spLocks noChangeAspect="1" noChangeArrowheads="1"/>
          </p:cNvSpPr>
          <p:nvPr/>
        </p:nvSpPr>
        <p:spPr bwMode="auto">
          <a:xfrm>
            <a:off x="315913"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PMingLiU"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PMingLiU"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PMingLiU"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9pPr>
          </a:lstStyle>
          <a:p>
            <a:pPr eaLnBrk="1" hangingPunct="1">
              <a:spcBef>
                <a:spcPct val="0"/>
              </a:spcBef>
              <a:buFontTx/>
              <a:buNone/>
            </a:pPr>
            <a:endParaRPr lang="en-US" altLang="en-US" sz="1800">
              <a:latin typeface="Tahoma" panose="020B0604030504040204" pitchFamily="34" charset="0"/>
            </a:endParaRPr>
          </a:p>
        </p:txBody>
      </p:sp>
      <p:sp>
        <p:nvSpPr>
          <p:cNvPr id="49157" name="AutoShape 11" descr="data:image/jpeg;base64,/9j/4AAQSkZJRgABAQAAAQABAAD/2wCEAAkGBhAPDw8NDxIPDw8PDQ8PDw8QDw8PDw8PFBAVFBQQEhIXHCYeFxklGRIUHy8gIygpLS0sFR4xNTAqNSYrLCkBCQoKDgwOFw8PFykcFB0pKSkpLCkpKSwpKSksKSwpLCkpKSkpKSkpKSksKSkpKSkpKSk1KSkpKSksKSkpKSkpKf/AABEIAMIBBAMBIgACEQEDEQH/xAAcAAABBQEBAQAAAAAAAAAAAAADAAECBAUHBgj/xABCEAACAQMBBQUFBQYEBQUAAAABAgADBBESBRMhMWEGB0FRcRQiMoGRFUJSobEjYoLB0fBjkqKjJENysuElMzRzg//EABkBAQEBAQEBAAAAAAAAAAAAAAEAAgQDBf/EACARAQEBAAMAAgIDAAAAAAAAAAARAQISITFRAxMiYXH/2gAMAwEAAhEDEQA/APe6YtMLiLTOigLTFphdMWmNQOmIrC6YtMkDpjFIbTGKxQBWMUh9EiVkACkiUljRIlY1K5SQKSyUkSkaFYpIFJZKSJWNSsVkCsslZBkjUrlZArLBWQKxoVisgyyyVgysaFYpIMkslZBljQqlJApLLLBlZqhXZYMrLDLIESEV2WDKywwgyJBXKyBEsFYNhFAaY8mRFCiOpaI2iG0xaZxV1A6I2mG0xaZVA6Y2mG0xtMagcRtMNpjFZVBaZErDaYxWNAJWRKw2IxWNQBWRKQ5WRKyqAKyBWWCsiVilcrBlZZKyBSNSsVkCkslZApHNEVmSQKyyVg2SNCsyyBWWCsgyRoVisGySyywbLNURWKQZWWmWDZY0RWZYNllhlg2WIisVkSPP+kMwgyshACseExFJR1TTG0wumLTOCuoLTG0wumMVjQFpjaYXTFplUDpi0wuIxWNUBKxisLpjERqBKxisKVkSsqgSIxEKVkSsaIERIlYUiRxKoIrIFYciQKxqAKyDLDkSBWIAZYNllgrIFY1KzLIMssFYNljRFcrBsssFYNlmqIrssGwlhlg2WNCswg2EsMsEwjQAywTCWGEEwlRASIpMiKNTq+mNphMRsTgdMD0xsQumNpkoHpjaYXTG0xUCKxtEKVkWTIIPIjB9JB889tO8+7qbRarZ16lKhbO1KgEPuVADhqjryfURyOcDE9n2M75aVy1O2vkFCu7KiVkzuKjE4AZedMk+o9JV7YdxatqrbMYIeJNpVY6D0pVTy9G/zCco2l2eu7TJubevRAcpqqUnVC48A+MH5GVD6sKxis+f+yXe3eWOmlWJu7cYG7qMd7TH+HV5/Jsj0nZezHbWy2kv/DVP2gGWoVMJXX+H7w6rkTSbJWQKw2mRIlSCVkSsMRIGNQREgRCmQIjRAyJAiFIkCJVQIiQYQpEgRGoEiQYQzCDaNADCDYQ7CCYRqBIgmEORBsI0QBhBssOwgmEaIrssGwh2EEwmqASIpMxSojq2IsR484a6UdMWJKKVCGIxEmZCNKOIsSUYyoRIgbm2SqjUqirUpuMMjqHRh5FTwMMTImVUcp7Xdx1GrqrbNYUKnE+zVCTQboj8Snocj0nItpbKu9n1hTr06tvWQ6kJyp4cnpuOBHVTPrEiUdq7Ht7ukaFzSStTP3XXOD+JTzU9QQY0Rxnsn32V6OmlfqbmnwG+XAuFHm3hU+eD1M65sXtBbX1PfWtVKyfewcOh8nQ8VPqJw/vP7C2uy6lM29fVviSLR8tWppx9/WOBTPAasH1wceTtrq5sa+pDWtbimcfepVF6MD4dDwMaH1WYMicq7J99gOmjtJcHgPaqS8PWpSHL1X6Tp1ptKjWRKtGrTqJU4U2R1Ic4yVHmcA8OYxIoX9iKyGmXq08kEPRqtSqKQeGGH6HIM5dc95lewuqluzNtC2Soyb2rSW3r6kbS6q6+7UweGSoz0nWiZ4PaXdFY1a++DVqasztVpay6tq4+4xOUOcnjqHHlKmN7s92stNoJqt6mXA9+i/u1k9U8R1GRNUzk+3O5upRBr7Or1HqIxZaT4p1Mf4dVSBq9QMzL2H3pX9k5oXqtcqh0stXNO5pkcxrI4+jA+saI7SZAzzuwe8GxvSEp1N1VP/JrYpuT5Kc6W+Rz0m8zxqhNBmJmg9fEesaoTQLGck2t3mbSStUQGggSo6gLSRxgMQPeJOeULsvvdrhgLqlTqJwy1IGnUHXBJB9OEu2B1ImDYwFpfpXppWpMHp1FDKw8R/I+GOkmzTVEJjBMY7PAs8aITNBMY7PBM8aoRMUGXjSojr2I+JKNOGuhHERkjIkxqiMURMbMqoaNETGJjVDESJkiZEmVURM8j2223cWVnXuDc2lBgp9nUUGepUfUNKDXUwSRzIU4BJ4T1pnKa9l9u7XvKnCpZbNtqtrRBAKVLp0dcjPDg5LZ/wANI5rO48x3dWdPa206l3f3JNyjLXp0sIDWcH7uoFdKAD3APLwE6ttzsNZXwY3SPWqFFQV2qua1MKWI0NyXix4YwfEThFjsu7sbipWKNSutmi2u3osBq3etVY8PD30+TGfRmz7+ncUaVxSOadamtRD+6wyAeo5HqI6OPrh/azufurTVVtM3lAZOFXFwg60x8Y6r9BPEWl69Gojr8VKqtUK2SoqKeBZflPqwzzXansRa3tO4bc0Bd1KDU6dwyHKueKs2OZyPiwT+kqd4H7Idt7faiMaWpatNEatTcKCrNkHTg8RlefLiPHhN5mnJE7o722pJcWtwovVyXpoxprz90Uq3DjjnqAB85c2V3pVbZ/ZNrUnp1FIU1Qmlxx+J6fJh46k+hmhZ8uls08t207D0dpJqOKVyq4p1wOY/BUA+JfzHh5Tds9o0q9NatColWm3J0YMp/oekrbV27b2oVritSoavh1tgtjnheZlWo+fdudn7mxqbq4plDn3W+KnUHmj8j+vpPS9ju8mtbFaN0Xr23AZPvVqQ81J+Ifun5Tp1Paez9oq1utS2uwRlqWoMeH3gp4/MTxPafunwGq7PY+ZtqjZz/wDXUP6N9ZUR7/Z+1aNygqUKiVVP4T7w6MvMHoZh9vtum0s307wVK2aNN0HCmxHxM3hwzjxPhOK16da3qFHFSjVQ4IIKOv8AOXD2juHt2tKlR6lJnWoBUZnZGXOChJyOfLiI0M2v5EkwREkzZkTBnXUO6i9Zre4onJWlWVk8gKinIHzTPzntzPF91dqFs6tXOTVuDwyDgIuBw8CcmewepNZrWfBNAvAmvU1YwNPnmSZppItBNJsYImVEMRFIlopCOv7yIVIOKcVdMELRsyEUaokTIlopEyohy0iXjGMRKqGLxjUjESJEqY8z3h9qDYWFWqn/AL9X9hbgc964I1AfujLeoEl2C7PDZ1hRtmH7UjfXB8TWcAsCegCr/DPN1P8A1fb2n4rLYwyfFKl4Ty+TL/snznQjNM5l9c77QUETtJabwA0dpbPq2lUHk3uOmPypwndndva1LzYNc5ezqtUt2P8AzLZznI6ZZW//AEPlK/e7XFu+yb7OHt74nH3jTGh2x/k/1SfeJSNpcWW36AJ3DrRuQOBqW1T4SfkzL/EvlNMybroJaQLwFKurqtRCGR1V0YcmRhlWHyIjmFbiZaUNq7Jt7pDSuKVOshGMOoJHVW5qeoIlomDJlVHOLzsTcbJNW92VcDQAWq29wVUGmvHGs+62OuD5Gc97Y7ZqXl01eoVJ0U1/ZljSACDIp5+7kk/Odl7wGcbNud2HYsqKQiljuy415A8NOQehnA6rZP8AeJvNeXLIHTqspDKSrKcqykhgRyII5Gdj7ue2NW9pVKNwdVagFIqeNSmcgF/3gRjPjmcbM6b3RbIdVuLxgQtQLRpZHx4bU7DzGQBn1jrPD5aneJ2UqXwo1bdVaujFGyypmkeI4nyb/uM5htfYdezqbq4TSxXUpBDI6+asOBne2Jni+8+2DWaVDzpV1wf+tSCPyH0g9d4uUGRkqnMyMnivbK2rWtX3tB2RvHHwsPJl5MPWdS7MdrkvkIYBK6DLoPhYctadOnhORscDEPsvaT21ZK9P4kbOPBl8VPQiaNjtrVYJqkrWu0Eq0krJ8FRAy9Mjkeo5fKKpXA45i2I1QQTVJBqgPGDapiIT1RQRqxRodmFSMaso7+Nvp8+uzqvGrG30pbzrFvesauq7voxrSnvuojb3rKrqtmtG3sq77rImsPMfWNXVaNWed7edphY7PuLgErVKbqgRwbfOMKR6cW/hmtvR5j6znm1ag2rtulafFZ7KG+r/AIalySMIfPjpX+F5rGOWef2t902zbyzpXFC7o7rW9O5SoRqetrBDa6gYjIwvunBGoz3bVIBqw84Nq/WW7TnGZHhe87skr2l5e725d0YV0otUzQpAlEq6ExwyBnn4TWvVq7S2Gi0Cm+urKgDvAChOFFQE+B4Ng+BAmptqnv7a4oHjvbeqnzZCB+eJ5fur2mX2XTTxoVatI9Bq1j8qk1fGev8AL/RO67aLpSuNlXGRcbPrMuCS2aLE4Kk/dDZ+TLPalxOb9r6rWG0LXbCDFOp/wt4B4oR7rn5D60xPXVLyoeK6SCMg54EecZVx88+muziQNUTDq3df8K/Uyo99X/AP5Rzgt5R6NqwnLO9nYNFTSvKehKlRjTqU1ABq4BIq4HiORPjkeM2dudqmtE1VSuog6E4amPnjwHWcw2jtupdVWq1WLswIGeSjwCjwEZuPPlyzcjNSlnifpOrdi+8Ci6UrKuqUHSmqU3GFouFGADn4Gx8j0nMGcAAfewAekA7Yl8sZs+HdLfthZVam6p16ZfOADlQx/dLAA/KU+21EVrC4ThlVWoOhRgc/TM4sWzxm7sntfWpKaNQmrRZShVySyqRg6W9DyM1nFvv9sCsPePrEvOTucazjiM8Oo8JFfPyzJ5Yi39/WNJAczGknT+xzg2FAeW8H+601y4nhuxN62KlAclxUHz90j8gfrPTl3m8xrNXmqKICo4Mr7xvECR3p8oxUYkRQO8iknVDcRb+Y/t/WIX/WcHXX0fGvvYt5Mn7QHnG9vHnHroaxeIvMg3/WMdoS66vGvrjapj/aMR2j1j10eJdqdvLZWla6ONSLimPxVW4IPrxPQGZfd9sM2tmHq5NxdN7TXJ+LLcVU+gOfVmnndvXX2htKhY87az/b3Pk1ThhD+S/xNPYnaU3NzI88m8r9NUkSJYTKO0pE7Th11u41dfWeD7vjubratkTgU7neIP3SzKfy0T0p2nPFU9oCht6o3IXVuFP/AFlVI/On+c3mb68+e5c17bbuy0u7etbPyqoQCfuuOKt8mAMwuwO0zUtjbVsi4snNvUB56RnQfoCv8M122jPH7VvPYdpU74e7Ru13Nz+EOMYc/RT/AAtLM0ctzNzXvSBPAdue19ajWNrbuaYRF3jAe8XYasBuYwCOXnPV/aM5b24/+dVblrFNh19xRn/T+U1xz7Z/JyyeH2Bsn7Rrlrm5VOI1a6ma9Togb9fDym92v7E0KNu1zb6qZo01BT4hU98AuzHjnB+eJ4AqcAkHBzgkcDjng+MvUNvXCUqlAVGNKopVqbHUuD4rn4Tw8JrceOcuMm4oqefmfGSPHJ6D6wcJRPP5QYD6RAxNG8Y4EnjMeAkgIwUeOYxEniOkYyRXB4ecaomJRXxr9kbs07pADwqBkYeYxkfmBPfmrOV2qMXQKdLF1CnOMMTwOZ0YVjgZOTgZPLJxxMcyt8dW2qwbVZXNaQNWMNWTUilTexRgr0vtJ8zF7Sesy/aI+/merf7Gp7T6x/aOpmUbjrELjrLqv2Nb2iN7R1mZ7RFv+suq/Y0/aJT2vtb2ehVreKIdI83PBR9SIDf9ZhbUqe1XNK050qWK1fyJ+6h+v+qXUb+RZ7DWzJSe4ZyWuGJZSOIKseJY8c8Tw5cZ6b2iZprmNv8ArHqs5zI0vaJE15nb/rFvzHqv2NDfzyHbBHS5tLqnp16lQaicaw2Vz04zeNczE7XAtbFhzp1EcfXH85RnlyuPS0q7FVLDS+kalznS2OIz6zH7VWDXNJaaJrfXlWL6Vp8OJPgc4x85YoXetEfPxIrfUZ/nJmtKLeVVezO0C9sqsf2lEmi4PMFOAz8sfSYvbqhlqNXzDUyeoOR+ph6lT2e8D8qV2NLeQrDkfn/My1t6hvaDr4qNa+q+H0zCDs8UajNR0cxSqax0FQAH81X6yoZtdl6gFwUbBFSmy4IBB4hsYPPlN2v2etXOdGk/uMVH05SzKxrxEnpmvtXZlvSOmm7s4OSpKsFHUgcD0mVUPGESBEv7DopUrClUGVqKVzyZWxkFT4Hh+cz44cgggkEcQRwI9DBLm07bc1XpAkhSME8yCMgmUyZuVNmtc0KVYHNUIVbUfjAY+PnMqps6qvNGHyyPqI6qBrjucyJGIiYJO3yHTHE61wBzJyOE96XnnKaUqFEVqWmoxYDW4yVPQfd4yuO0VUH7jDquP0m88D1BeRLTz47St+Bf8xkK/aFmXCLobzyG4fSPbE9CaoHMgfMRTw9RiSSTkniSeZih2L0p2g/mY/2i/wCKZm+MY1TN14tP7SfziG0m85ma4waVTV+03/F+sR2k34v1mXri1ypjTfbDqpJPACVbC5ZQzk+/VbUx8eg/vzlGs2ohPD4m9PAQuqF9LU+038zGO0n/ABGZm8i1xoaf2i/4jG+0n/EZm7yLXKpo/aT/AIjBXN6zoyE5DKRKeuLVKpYsNouKaLk+6NP0lj7TfzmTbHGpfJobMs1asX1w1VCpPkV6MORkfthymc8cEH15QBeUalQZOM8Tn0md5RrPUQ5BDAkEciDgg+Ym6m02IByeQ8ZgSxb1sDB8OUzx2HllPcsQT5FmbPnk5laW2uB5Z+UrswzkDHpLTm6hGkiIxEyWlsy+KoUzyOR6H/zLXt7eZmNTYrxHj5wgufMfSemcvHnuerd/V1rx5j+szTDVK2YEiZ5bdb454tWdTSlTxDDGPPnKpEIM4xnhI6esFiEUcxAQJo8WI8kt6otUHqj6p6PMTVFqgyYwaSF1Ry4gcxn8vDxlqglHxY82/Twk9UFvI+8HrAwTVFqgWfy4QZY+cqotGpG3srao2qVPXFg142/gMxi0KZggqYJPnJb3qYLMWZGCF+v1keEbEYiSP9I/zkY2ZI+IxERb+8xZkijhgOPM9ZCKCInMUUeSNFmKLMkfVETGJjZkjxZijSR4o2YpJZMaKKbYOPD1klEUUiZuUiP5RRQIZhbdQRUyAcIcZ8IooIFecf8ArGikSHOKNFJHMaKKSKSEaKSO/hImKKSKOeUUUkaNFFBHjp/KKKKKRMeKCRiiigiiiikCiiikiiiikX//2Q==">
            <a:extLst>
              <a:ext uri="{FF2B5EF4-FFF2-40B4-BE49-F238E27FC236}">
                <a16:creationId xmlns:a16="http://schemas.microsoft.com/office/drawing/2014/main" id="{3736AACE-2B76-1DB3-64E3-D1F0D3E5DFE7}"/>
              </a:ext>
            </a:extLst>
          </p:cNvPr>
          <p:cNvSpPr>
            <a:spLocks noChangeAspect="1" noChangeArrowheads="1"/>
          </p:cNvSpPr>
          <p:nvPr/>
        </p:nvSpPr>
        <p:spPr bwMode="auto">
          <a:xfrm>
            <a:off x="468313"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PMingLiU"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PMingLiU"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PMingLiU"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9pPr>
          </a:lstStyle>
          <a:p>
            <a:pPr eaLnBrk="1" hangingPunct="1">
              <a:spcBef>
                <a:spcPct val="0"/>
              </a:spcBef>
              <a:buFontTx/>
              <a:buNone/>
            </a:pPr>
            <a:endParaRPr lang="en-US" altLang="en-US" sz="1800">
              <a:latin typeface="Tahoma" panose="020B0604030504040204" pitchFamily="34" charset="0"/>
            </a:endParaRPr>
          </a:p>
        </p:txBody>
      </p:sp>
      <p:pic>
        <p:nvPicPr>
          <p:cNvPr id="49158" name="Picture 6">
            <a:extLst>
              <a:ext uri="{FF2B5EF4-FFF2-40B4-BE49-F238E27FC236}">
                <a16:creationId xmlns:a16="http://schemas.microsoft.com/office/drawing/2014/main" id="{99B76F56-40B5-4E23-DC5D-A9B7C34A67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0488" y="2090738"/>
            <a:ext cx="7116762" cy="429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a:extLst>
              <a:ext uri="{FF2B5EF4-FFF2-40B4-BE49-F238E27FC236}">
                <a16:creationId xmlns:a16="http://schemas.microsoft.com/office/drawing/2014/main" id="{55B6FC1B-E3CC-5833-9DDE-CE6044D2CA58}"/>
              </a:ext>
            </a:extLst>
          </p:cNvPr>
          <p:cNvSpPr>
            <a:spLocks noGrp="1" noChangeArrowheads="1"/>
          </p:cNvSpPr>
          <p:nvPr>
            <p:ph type="title"/>
          </p:nvPr>
        </p:nvSpPr>
        <p:spPr/>
        <p:txBody>
          <a:bodyPr rIns="132080"/>
          <a:lstStyle/>
          <a:p>
            <a:pPr eaLnBrk="1" hangingPunct="1"/>
            <a:r>
              <a:rPr lang="en-US" altLang="en-US">
                <a:ea typeface="MS PGothic" panose="020B0600070205080204" pitchFamily="34" charset="-128"/>
              </a:rPr>
              <a:t>Challenge: Coordination</a:t>
            </a:r>
          </a:p>
        </p:txBody>
      </p:sp>
      <p:sp>
        <p:nvSpPr>
          <p:cNvPr id="25603" name="Rectangle 2">
            <a:extLst>
              <a:ext uri="{FF2B5EF4-FFF2-40B4-BE49-F238E27FC236}">
                <a16:creationId xmlns:a16="http://schemas.microsoft.com/office/drawing/2014/main" id="{511B2E9F-3B49-1930-78ED-5F0540231638}"/>
              </a:ext>
            </a:extLst>
          </p:cNvPr>
          <p:cNvSpPr>
            <a:spLocks noGrp="1" noChangeArrowheads="1"/>
          </p:cNvSpPr>
          <p:nvPr>
            <p:ph idx="1"/>
          </p:nvPr>
        </p:nvSpPr>
        <p:spPr>
          <a:xfrm>
            <a:off x="685800" y="1524000"/>
            <a:ext cx="7772400" cy="4525963"/>
          </a:xfrm>
        </p:spPr>
        <p:txBody>
          <a:bodyPr rIns="132080" rtlCol="0">
            <a:normAutofit lnSpcReduction="10000"/>
          </a:bodyPr>
          <a:lstStyle/>
          <a:p>
            <a:pPr eaLnBrk="1" fontAlgn="auto" hangingPunct="1">
              <a:lnSpc>
                <a:spcPct val="90000"/>
              </a:lnSpc>
              <a:spcAft>
                <a:spcPts val="0"/>
              </a:spcAft>
              <a:defRPr/>
            </a:pPr>
            <a:r>
              <a:rPr lang="en-US" altLang="en-US" sz="2400" dirty="0">
                <a:ea typeface="MS PGothic" pitchFamily="34" charset="-128"/>
              </a:rPr>
              <a:t>The solution to availability and scalability is to decentralize and replicate functions and data…but how do we coordinate the nodes?</a:t>
            </a:r>
          </a:p>
          <a:p>
            <a:pPr marL="782638" lvl="1" eaLnBrk="1" fontAlgn="auto" hangingPunct="1">
              <a:lnSpc>
                <a:spcPct val="90000"/>
              </a:lnSpc>
              <a:spcAft>
                <a:spcPts val="0"/>
              </a:spcAft>
              <a:defRPr/>
            </a:pPr>
            <a:r>
              <a:rPr lang="en-US" altLang="en-US" sz="2400" dirty="0">
                <a:ea typeface="MS PGothic" pitchFamily="34" charset="-128"/>
              </a:rPr>
              <a:t>data consistency</a:t>
            </a:r>
          </a:p>
          <a:p>
            <a:pPr marL="782638" lvl="1" eaLnBrk="1" fontAlgn="auto" hangingPunct="1">
              <a:lnSpc>
                <a:spcPct val="90000"/>
              </a:lnSpc>
              <a:spcAft>
                <a:spcPts val="0"/>
              </a:spcAft>
              <a:defRPr/>
            </a:pPr>
            <a:r>
              <a:rPr lang="en-US" altLang="en-US" sz="2400" dirty="0">
                <a:ea typeface="MS PGothic" pitchFamily="34" charset="-128"/>
              </a:rPr>
              <a:t>update propagation</a:t>
            </a:r>
          </a:p>
          <a:p>
            <a:pPr marL="782638" lvl="1" eaLnBrk="1" fontAlgn="auto" hangingPunct="1">
              <a:lnSpc>
                <a:spcPct val="90000"/>
              </a:lnSpc>
              <a:spcAft>
                <a:spcPts val="0"/>
              </a:spcAft>
              <a:defRPr/>
            </a:pPr>
            <a:r>
              <a:rPr lang="en-US" altLang="en-US" sz="2400" dirty="0">
                <a:ea typeface="MS PGothic" pitchFamily="34" charset="-128"/>
              </a:rPr>
              <a:t>mutual exclusion</a:t>
            </a:r>
          </a:p>
          <a:p>
            <a:pPr marL="782638" lvl="1" eaLnBrk="1" fontAlgn="auto" hangingPunct="1">
              <a:lnSpc>
                <a:spcPct val="90000"/>
              </a:lnSpc>
              <a:spcAft>
                <a:spcPts val="0"/>
              </a:spcAft>
              <a:defRPr/>
            </a:pPr>
            <a:r>
              <a:rPr lang="en-US" altLang="en-US" sz="2400" dirty="0">
                <a:ea typeface="MS PGothic" pitchFamily="34" charset="-128"/>
              </a:rPr>
              <a:t>consistent global states</a:t>
            </a:r>
          </a:p>
          <a:p>
            <a:pPr marL="782638" lvl="1" eaLnBrk="1" fontAlgn="auto" hangingPunct="1">
              <a:lnSpc>
                <a:spcPct val="90000"/>
              </a:lnSpc>
              <a:spcAft>
                <a:spcPts val="0"/>
              </a:spcAft>
              <a:defRPr/>
            </a:pPr>
            <a:r>
              <a:rPr lang="en-US" altLang="en-US" sz="2400" dirty="0">
                <a:ea typeface="MS PGothic" pitchFamily="34" charset="-128"/>
              </a:rPr>
              <a:t>group membership</a:t>
            </a:r>
          </a:p>
          <a:p>
            <a:pPr marL="782638" lvl="1" eaLnBrk="1" fontAlgn="auto" hangingPunct="1">
              <a:lnSpc>
                <a:spcPct val="90000"/>
              </a:lnSpc>
              <a:spcAft>
                <a:spcPts val="0"/>
              </a:spcAft>
              <a:defRPr/>
            </a:pPr>
            <a:r>
              <a:rPr lang="en-US" altLang="en-US" sz="2400" dirty="0">
                <a:ea typeface="MS PGothic" pitchFamily="34" charset="-128"/>
              </a:rPr>
              <a:t>group communication</a:t>
            </a:r>
          </a:p>
          <a:p>
            <a:pPr marL="782638" lvl="1" eaLnBrk="1" fontAlgn="auto" hangingPunct="1">
              <a:lnSpc>
                <a:spcPct val="90000"/>
              </a:lnSpc>
              <a:spcAft>
                <a:spcPts val="0"/>
              </a:spcAft>
              <a:defRPr/>
            </a:pPr>
            <a:r>
              <a:rPr lang="en-US" altLang="en-US" sz="2400" dirty="0">
                <a:ea typeface="MS PGothic" pitchFamily="34" charset="-128"/>
              </a:rPr>
              <a:t>event ordering</a:t>
            </a:r>
          </a:p>
          <a:p>
            <a:pPr marL="782638" lvl="1" eaLnBrk="1" fontAlgn="auto" hangingPunct="1">
              <a:lnSpc>
                <a:spcPct val="90000"/>
              </a:lnSpc>
              <a:spcAft>
                <a:spcPts val="0"/>
              </a:spcAft>
              <a:defRPr/>
            </a:pPr>
            <a:r>
              <a:rPr lang="en-US" altLang="en-US" sz="2400" dirty="0">
                <a:ea typeface="MS PGothic" pitchFamily="34" charset="-128"/>
              </a:rPr>
              <a:t>distributed consensus</a:t>
            </a:r>
          </a:p>
          <a:p>
            <a:pPr marL="782638" lvl="1" eaLnBrk="1" fontAlgn="auto" hangingPunct="1">
              <a:lnSpc>
                <a:spcPct val="90000"/>
              </a:lnSpc>
              <a:spcAft>
                <a:spcPts val="0"/>
              </a:spcAft>
              <a:defRPr/>
            </a:pPr>
            <a:r>
              <a:rPr lang="en-US" altLang="en-US" sz="2400" dirty="0">
                <a:ea typeface="MS PGothic" pitchFamily="34" charset="-128"/>
              </a:rPr>
              <a:t>quorum consensus</a:t>
            </a:r>
          </a:p>
        </p:txBody>
      </p:sp>
      <p:pic>
        <p:nvPicPr>
          <p:cNvPr id="54276" name="Picture 5">
            <a:extLst>
              <a:ext uri="{FF2B5EF4-FFF2-40B4-BE49-F238E27FC236}">
                <a16:creationId xmlns:a16="http://schemas.microsoft.com/office/drawing/2014/main" id="{63C38181-E93D-4EF1-BBCD-710CBC72B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6880" y="2492896"/>
            <a:ext cx="3171825"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Nadpis 1">
            <a:extLst>
              <a:ext uri="{FF2B5EF4-FFF2-40B4-BE49-F238E27FC236}">
                <a16:creationId xmlns:a16="http://schemas.microsoft.com/office/drawing/2014/main" id="{C346F55C-6746-66FE-0D5D-66433BB4B654}"/>
              </a:ext>
            </a:extLst>
          </p:cNvPr>
          <p:cNvSpPr>
            <a:spLocks noGrp="1"/>
          </p:cNvSpPr>
          <p:nvPr>
            <p:ph type="title"/>
          </p:nvPr>
        </p:nvSpPr>
        <p:spPr/>
        <p:txBody>
          <a:bodyPr/>
          <a:lstStyle/>
          <a:p>
            <a:pPr eaLnBrk="1" hangingPunct="1"/>
            <a:r>
              <a:rPr lang="en-GB" altLang="en-US"/>
              <a:t>Summary</a:t>
            </a:r>
          </a:p>
        </p:txBody>
      </p:sp>
      <p:sp>
        <p:nvSpPr>
          <p:cNvPr id="90115" name="Zástupný symbol pro obsah 2">
            <a:extLst>
              <a:ext uri="{FF2B5EF4-FFF2-40B4-BE49-F238E27FC236}">
                <a16:creationId xmlns:a16="http://schemas.microsoft.com/office/drawing/2014/main" id="{6A4CCFAD-D4A7-BA05-8DF6-472DEC85BDD0}"/>
              </a:ext>
            </a:extLst>
          </p:cNvPr>
          <p:cNvSpPr>
            <a:spLocks noGrp="1"/>
          </p:cNvSpPr>
          <p:nvPr>
            <p:ph idx="1"/>
          </p:nvPr>
        </p:nvSpPr>
        <p:spPr>
          <a:xfrm>
            <a:off x="914400" y="1401763"/>
            <a:ext cx="7772400" cy="4114800"/>
          </a:xfrm>
        </p:spPr>
        <p:txBody>
          <a:bodyPr rtlCol="0">
            <a:normAutofit fontScale="92500"/>
          </a:bodyPr>
          <a:lstStyle/>
          <a:p>
            <a:pPr eaLnBrk="1" fontAlgn="auto" hangingPunct="1">
              <a:spcAft>
                <a:spcPts val="0"/>
              </a:spcAft>
              <a:defRPr/>
            </a:pPr>
            <a:r>
              <a:rPr lang="en-US" altLang="en-US" sz="2400" dirty="0">
                <a:ea typeface="+mn-ea"/>
              </a:rPr>
              <a:t>NoSQL database cover only a part of data-intensive cloud applications (</a:t>
            </a:r>
            <a:r>
              <a:rPr lang="cs-CZ" altLang="en-US" sz="2400" dirty="0">
                <a:ea typeface="+mn-ea"/>
              </a:rPr>
              <a:t>mainly</a:t>
            </a:r>
            <a:r>
              <a:rPr lang="en-US" altLang="en-US" sz="2400" dirty="0">
                <a:ea typeface="+mn-ea"/>
              </a:rPr>
              <a:t> Web </a:t>
            </a:r>
            <a:r>
              <a:rPr lang="cs-CZ" altLang="en-US" sz="2400" dirty="0">
                <a:ea typeface="+mn-ea"/>
              </a:rPr>
              <a:t>applications</a:t>
            </a:r>
            <a:r>
              <a:rPr lang="en-US" altLang="en-US" sz="2400" dirty="0">
                <a:ea typeface="+mn-ea"/>
              </a:rPr>
              <a:t>). </a:t>
            </a:r>
          </a:p>
          <a:p>
            <a:pPr eaLnBrk="1" fontAlgn="auto" hangingPunct="1">
              <a:spcAft>
                <a:spcPts val="0"/>
              </a:spcAft>
              <a:defRPr/>
            </a:pPr>
            <a:r>
              <a:rPr lang="en-US" altLang="en-US" sz="2400" dirty="0">
                <a:ea typeface="+mn-ea"/>
              </a:rPr>
              <a:t>Problems with cloud computing:</a:t>
            </a:r>
          </a:p>
          <a:p>
            <a:pPr lvl="1" eaLnBrk="1" fontAlgn="auto" hangingPunct="1">
              <a:spcAft>
                <a:spcPts val="0"/>
              </a:spcAft>
              <a:defRPr/>
            </a:pPr>
            <a:r>
              <a:rPr lang="en-US" altLang="en-US" sz="2400" dirty="0">
                <a:ea typeface="+mn-ea"/>
              </a:rPr>
              <a:t>SaaS applications require enterprise-level functionality, including ACID transactions, security, and other features associated with commercial RDBMS technology, i.e. NoSQL should not be the only option in the cloud.</a:t>
            </a:r>
            <a:endParaRPr lang="cs-CZ" altLang="en-US" sz="2400" dirty="0">
              <a:ea typeface="+mn-ea"/>
            </a:endParaRPr>
          </a:p>
          <a:p>
            <a:pPr lvl="1" eaLnBrk="1" fontAlgn="auto" hangingPunct="1">
              <a:spcAft>
                <a:spcPts val="0"/>
              </a:spcAft>
              <a:defRPr/>
            </a:pPr>
            <a:r>
              <a:rPr lang="en-US" altLang="en-US" sz="2400" dirty="0">
                <a:ea typeface="+mn-ea"/>
              </a:rPr>
              <a:t>Hybrid solutions: </a:t>
            </a:r>
            <a:endParaRPr lang="cs-CZ" altLang="en-US" sz="2400" dirty="0">
              <a:ea typeface="+mn-ea"/>
            </a:endParaRPr>
          </a:p>
          <a:p>
            <a:pPr lvl="2" eaLnBrk="1" fontAlgn="auto" hangingPunct="1">
              <a:spcAft>
                <a:spcPts val="0"/>
              </a:spcAft>
              <a:defRPr/>
            </a:pPr>
            <a:r>
              <a:rPr lang="en-US" altLang="en-US" dirty="0">
                <a:ea typeface="+mn-ea"/>
              </a:rPr>
              <a:t>Voldemort with MySQL as one of storage backend </a:t>
            </a:r>
            <a:endParaRPr lang="cs-CZ" altLang="en-US" dirty="0">
              <a:ea typeface="+mn-ea"/>
            </a:endParaRPr>
          </a:p>
          <a:p>
            <a:pPr lvl="2" eaLnBrk="1" fontAlgn="auto" hangingPunct="1">
              <a:spcAft>
                <a:spcPts val="0"/>
              </a:spcAft>
              <a:defRPr/>
            </a:pPr>
            <a:r>
              <a:rPr lang="en-US" altLang="en-US" dirty="0">
                <a:ea typeface="+mn-ea"/>
              </a:rPr>
              <a:t>deal with NoSQL data as </a:t>
            </a:r>
            <a:r>
              <a:rPr lang="en-US" altLang="en-US" dirty="0" err="1">
                <a:ea typeface="+mn-ea"/>
              </a:rPr>
              <a:t>semistructured</a:t>
            </a:r>
            <a:r>
              <a:rPr lang="en-US" altLang="en-US" dirty="0">
                <a:ea typeface="+mn-ea"/>
              </a:rPr>
              <a:t> data</a:t>
            </a:r>
            <a:endParaRPr lang="cs-CZ" altLang="en-US" dirty="0">
              <a:ea typeface="+mn-ea"/>
            </a:endParaRPr>
          </a:p>
          <a:p>
            <a:pPr lvl="2" eaLnBrk="1" fontAlgn="auto" hangingPunct="1">
              <a:spcAft>
                <a:spcPts val="0"/>
              </a:spcAft>
              <a:buFont typeface="Wingdings" pitchFamily="2" charset="2"/>
              <a:buNone/>
              <a:defRPr/>
            </a:pPr>
            <a:r>
              <a:rPr lang="cs-CZ" altLang="en-US" dirty="0">
                <a:ea typeface="+mn-ea"/>
                <a:sym typeface="Symbol" pitchFamily="18" charset="2"/>
              </a:rPr>
              <a:t>	</a:t>
            </a:r>
            <a:r>
              <a:rPr lang="en-US" altLang="en-US" dirty="0">
                <a:ea typeface="+mn-ea"/>
                <a:sym typeface="Symbol" pitchFamily="18" charset="2"/>
              </a:rPr>
              <a:t> </a:t>
            </a:r>
            <a:r>
              <a:rPr lang="en-US" altLang="en-US" dirty="0">
                <a:ea typeface="+mn-ea"/>
              </a:rPr>
              <a:t>integrating RDBMS and NoSQL via SQL/XML</a:t>
            </a:r>
          </a:p>
          <a:p>
            <a:pPr eaLnBrk="1" fontAlgn="auto" hangingPunct="1">
              <a:spcAft>
                <a:spcPts val="0"/>
              </a:spcAft>
              <a:defRPr/>
            </a:pPr>
            <a:endParaRPr lang="cs-CZ" altLang="en-US" dirty="0">
              <a:ea typeface="+mn-ea"/>
            </a:endParaRPr>
          </a:p>
        </p:txBody>
      </p:sp>
    </p:spTree>
  </p:cSld>
  <p:clrMapOvr>
    <a:masterClrMapping/>
  </p:clrMapOvr>
  <p:transition spd="slow">
    <p:zoom dir="in"/>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1A14194-697C-C3CF-6DF3-C0027529B24C}"/>
              </a:ext>
            </a:extLst>
          </p:cNvPr>
          <p:cNvSpPr>
            <a:spLocks noGrp="1" noChangeArrowheads="1"/>
          </p:cNvSpPr>
          <p:nvPr>
            <p:ph type="title"/>
          </p:nvPr>
        </p:nvSpPr>
        <p:spPr/>
        <p:txBody>
          <a:bodyPr/>
          <a:lstStyle/>
          <a:p>
            <a:pPr eaLnBrk="1" hangingPunct="1"/>
            <a:r>
              <a:rPr lang="en-GB" altLang="en-US"/>
              <a:t>Summary</a:t>
            </a:r>
          </a:p>
        </p:txBody>
      </p:sp>
      <p:sp>
        <p:nvSpPr>
          <p:cNvPr id="61443" name="Rectangle 3">
            <a:extLst>
              <a:ext uri="{FF2B5EF4-FFF2-40B4-BE49-F238E27FC236}">
                <a16:creationId xmlns:a16="http://schemas.microsoft.com/office/drawing/2014/main" id="{D5D2F917-F368-3C84-57EF-E49D3FCF172E}"/>
              </a:ext>
            </a:extLst>
          </p:cNvPr>
          <p:cNvSpPr>
            <a:spLocks noGrp="1" noChangeArrowheads="1"/>
          </p:cNvSpPr>
          <p:nvPr>
            <p:ph idx="1"/>
          </p:nvPr>
        </p:nvSpPr>
        <p:spPr>
          <a:xfrm>
            <a:off x="690563" y="1417638"/>
            <a:ext cx="8229600" cy="4525962"/>
          </a:xfrm>
        </p:spPr>
        <p:txBody>
          <a:bodyPr/>
          <a:lstStyle/>
          <a:p>
            <a:pPr eaLnBrk="1" hangingPunct="1">
              <a:lnSpc>
                <a:spcPct val="90000"/>
              </a:lnSpc>
            </a:pPr>
            <a:r>
              <a:rPr lang="en-GB" altLang="ko-KR" sz="2400">
                <a:ea typeface="Gulim" panose="020B0503020000020004" pitchFamily="34" charset="-127"/>
              </a:rPr>
              <a:t>Next generation of highly scalable and elastic RDBMS: NewSQL databases (from April 2011)</a:t>
            </a:r>
          </a:p>
          <a:p>
            <a:pPr lvl="1" eaLnBrk="1" hangingPunct="1">
              <a:lnSpc>
                <a:spcPct val="90000"/>
              </a:lnSpc>
            </a:pPr>
            <a:r>
              <a:rPr lang="en-GB" altLang="ko-KR" sz="2400">
                <a:ea typeface="Gulim" panose="020B0503020000020004" pitchFamily="34" charset="-127"/>
              </a:rPr>
              <a:t>they are designed to scale out horizontally on shared nothing machines,</a:t>
            </a:r>
          </a:p>
          <a:p>
            <a:pPr lvl="1" eaLnBrk="1" hangingPunct="1">
              <a:lnSpc>
                <a:spcPct val="90000"/>
              </a:lnSpc>
            </a:pPr>
            <a:r>
              <a:rPr lang="en-GB" altLang="ko-KR" sz="2400">
                <a:ea typeface="Gulim" panose="020B0503020000020004" pitchFamily="34" charset="-127"/>
              </a:rPr>
              <a:t>still provide ACID guarantees, </a:t>
            </a:r>
          </a:p>
          <a:p>
            <a:pPr lvl="1" eaLnBrk="1" hangingPunct="1">
              <a:lnSpc>
                <a:spcPct val="90000"/>
              </a:lnSpc>
            </a:pPr>
            <a:r>
              <a:rPr lang="en-GB" altLang="ko-KR" sz="2400">
                <a:ea typeface="Gulim" panose="020B0503020000020004" pitchFamily="34" charset="-127"/>
              </a:rPr>
              <a:t>applications interact with the database primarily using SQL,</a:t>
            </a:r>
          </a:p>
          <a:p>
            <a:pPr lvl="1" eaLnBrk="1" hangingPunct="1">
              <a:lnSpc>
                <a:spcPct val="90000"/>
              </a:lnSpc>
            </a:pPr>
            <a:r>
              <a:rPr lang="en-GB" altLang="en-US" sz="2400"/>
              <a:t>the system employs a lock-free concurrency control scheme to avoid user shut down,</a:t>
            </a:r>
          </a:p>
          <a:p>
            <a:pPr lvl="1" eaLnBrk="1" hangingPunct="1">
              <a:lnSpc>
                <a:spcPct val="90000"/>
              </a:lnSpc>
            </a:pPr>
            <a:r>
              <a:rPr lang="en-GB" altLang="ko-KR" sz="2400">
                <a:ea typeface="Gulim" panose="020B0503020000020004" pitchFamily="34" charset="-127"/>
              </a:rPr>
              <a:t>the system provides higher performance than available from the traditional systems. </a:t>
            </a:r>
          </a:p>
          <a:p>
            <a:pPr eaLnBrk="1" hangingPunct="1">
              <a:lnSpc>
                <a:spcPct val="90000"/>
              </a:lnSpc>
            </a:pPr>
            <a:r>
              <a:rPr lang="en-GB" altLang="en-US" sz="2400"/>
              <a:t>Examples: MySQL Cluster (most mature solution), VoltDB, Clustrix, ScalArc, </a:t>
            </a:r>
            <a:r>
              <a:rPr lang="en-GB" altLang="en-US" sz="2000"/>
              <a:t>…</a:t>
            </a:r>
          </a:p>
          <a:p>
            <a:pPr eaLnBrk="1" hangingPunct="1">
              <a:lnSpc>
                <a:spcPct val="90000"/>
              </a:lnSpc>
              <a:buFont typeface="Wingdings" panose="05000000000000000000" pitchFamily="2" charset="2"/>
              <a:buNone/>
            </a:pPr>
            <a:endParaRPr lang="en-GB" altLang="en-US" sz="2600"/>
          </a:p>
        </p:txBody>
      </p:sp>
    </p:spTree>
  </p:cSld>
  <p:clrMapOvr>
    <a:masterClrMapping/>
  </p:clrMapOvr>
  <p:transition spd="slow">
    <p:zoom dir="in"/>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99BC1EB-8818-8BEC-58EC-F2F4E6165163}"/>
              </a:ext>
            </a:extLst>
          </p:cNvPr>
          <p:cNvSpPr>
            <a:spLocks noGrp="1" noChangeArrowheads="1"/>
          </p:cNvSpPr>
          <p:nvPr>
            <p:ph type="title"/>
          </p:nvPr>
        </p:nvSpPr>
        <p:spPr/>
        <p:txBody>
          <a:bodyPr/>
          <a:lstStyle/>
          <a:p>
            <a:pPr eaLnBrk="1" hangingPunct="1"/>
            <a:r>
              <a:rPr lang="en-GB" altLang="en-US"/>
              <a:t>Summary</a:t>
            </a:r>
          </a:p>
        </p:txBody>
      </p:sp>
      <p:sp>
        <p:nvSpPr>
          <p:cNvPr id="62467" name="Rectangle 3">
            <a:extLst>
              <a:ext uri="{FF2B5EF4-FFF2-40B4-BE49-F238E27FC236}">
                <a16:creationId xmlns:a16="http://schemas.microsoft.com/office/drawing/2014/main" id="{4BBF9C0C-E4EC-25D1-B9AA-88D3DE13A7F1}"/>
              </a:ext>
            </a:extLst>
          </p:cNvPr>
          <p:cNvSpPr>
            <a:spLocks noGrp="1" noChangeArrowheads="1"/>
          </p:cNvSpPr>
          <p:nvPr>
            <p:ph idx="1"/>
          </p:nvPr>
        </p:nvSpPr>
        <p:spPr>
          <a:xfrm>
            <a:off x="1381125" y="1600200"/>
            <a:ext cx="7305675" cy="4525963"/>
          </a:xfrm>
        </p:spPr>
        <p:txBody>
          <a:bodyPr/>
          <a:lstStyle/>
          <a:p>
            <a:pPr eaLnBrk="1" hangingPunct="1"/>
            <a:r>
              <a:rPr lang="en-GB" altLang="ko-KR" sz="2800">
                <a:ea typeface="Gulim" panose="020B0503020000020004" pitchFamily="34" charset="-127"/>
              </a:rPr>
              <a:t>New buzzword: SPRAIN – 6 key factors for alternative data management:</a:t>
            </a:r>
          </a:p>
          <a:p>
            <a:pPr lvl="1" eaLnBrk="1" hangingPunct="1"/>
            <a:r>
              <a:rPr lang="en-GB" altLang="en-US"/>
              <a:t>Scalability</a:t>
            </a:r>
          </a:p>
          <a:p>
            <a:pPr lvl="1" eaLnBrk="1" hangingPunct="1"/>
            <a:r>
              <a:rPr lang="en-GB" altLang="en-US"/>
              <a:t>Performance</a:t>
            </a:r>
          </a:p>
          <a:p>
            <a:pPr lvl="1" eaLnBrk="1" hangingPunct="1"/>
            <a:r>
              <a:rPr lang="en-GB" altLang="en-US"/>
              <a:t>relaxed consistency</a:t>
            </a:r>
          </a:p>
          <a:p>
            <a:pPr lvl="1" eaLnBrk="1" hangingPunct="1"/>
            <a:r>
              <a:rPr lang="en-GB" altLang="en-US"/>
              <a:t>Agility</a:t>
            </a:r>
          </a:p>
          <a:p>
            <a:pPr eaLnBrk="1" hangingPunct="1">
              <a:buFont typeface="Wingdings" panose="05000000000000000000" pitchFamily="2" charset="2"/>
              <a:buNone/>
            </a:pPr>
            <a:endParaRPr lang="en-GB" altLang="en-US" sz="2600"/>
          </a:p>
        </p:txBody>
      </p:sp>
      <p:sp>
        <p:nvSpPr>
          <p:cNvPr id="62468" name="Rectangle 6">
            <a:extLst>
              <a:ext uri="{FF2B5EF4-FFF2-40B4-BE49-F238E27FC236}">
                <a16:creationId xmlns:a16="http://schemas.microsoft.com/office/drawing/2014/main" id="{DD6548FB-95B4-FF87-19B0-488BBECB8517}"/>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ctr" anchorCtr="0" compatLnSpc="1">
            <a:prstTxWarp prst="textNoShape">
              <a:avLst/>
            </a:prstTxWarp>
          </a:bodyPr>
          <a:lstStyle>
            <a:defPPr>
              <a:defRPr lang="zh-TW"/>
            </a:defPPr>
            <a:lvl1pPr algn="r" rtl="0" eaLnBrk="0" fontAlgn="base" hangingPunct="0">
              <a:spcBef>
                <a:spcPct val="0"/>
              </a:spcBef>
              <a:spcAft>
                <a:spcPct val="0"/>
              </a:spcAft>
              <a:defRPr kumimoji="1" sz="1200" kern="1200">
                <a:solidFill>
                  <a:srgbClr val="898989"/>
                </a:solidFill>
                <a:latin typeface="Calibri" panose="020F0502020204030204" pitchFamily="34" charset="0"/>
                <a:ea typeface="PMingLiU"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PMingLiU"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PMingLiU"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PMingLiU"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PMingLiU" panose="02020500000000000000" pitchFamily="18" charset="-120"/>
                <a:cs typeface="+mn-cs"/>
              </a:defRPr>
            </a:lvl5pPr>
            <a:lvl6pPr marL="2286000" algn="l" defTabSz="914400" rtl="0" eaLnBrk="1" latinLnBrk="0" hangingPunct="1">
              <a:defRPr kumimoji="1" kern="1200">
                <a:solidFill>
                  <a:schemeClr val="tx1"/>
                </a:solidFill>
                <a:latin typeface="Calibri" panose="020F0502020204030204" pitchFamily="34" charset="0"/>
                <a:ea typeface="PMingLiU" panose="02020500000000000000" pitchFamily="18" charset="-120"/>
                <a:cs typeface="+mn-cs"/>
              </a:defRPr>
            </a:lvl6pPr>
            <a:lvl7pPr marL="2743200" algn="l" defTabSz="914400" rtl="0" eaLnBrk="1" latinLnBrk="0" hangingPunct="1">
              <a:defRPr kumimoji="1" kern="1200">
                <a:solidFill>
                  <a:schemeClr val="tx1"/>
                </a:solidFill>
                <a:latin typeface="Calibri" panose="020F0502020204030204" pitchFamily="34" charset="0"/>
                <a:ea typeface="PMingLiU" panose="02020500000000000000" pitchFamily="18" charset="-120"/>
                <a:cs typeface="+mn-cs"/>
              </a:defRPr>
            </a:lvl7pPr>
            <a:lvl8pPr marL="3200400" algn="l" defTabSz="914400" rtl="0" eaLnBrk="1" latinLnBrk="0" hangingPunct="1">
              <a:defRPr kumimoji="1" kern="1200">
                <a:solidFill>
                  <a:schemeClr val="tx1"/>
                </a:solidFill>
                <a:latin typeface="Calibri" panose="020F0502020204030204" pitchFamily="34" charset="0"/>
                <a:ea typeface="PMingLiU" panose="02020500000000000000" pitchFamily="18" charset="-120"/>
                <a:cs typeface="+mn-cs"/>
              </a:defRPr>
            </a:lvl8pPr>
            <a:lvl9pPr marL="3657600" algn="l" defTabSz="914400" rtl="0" eaLnBrk="1" latinLnBrk="0" hangingPunct="1">
              <a:defRPr kumimoji="1" kern="1200">
                <a:solidFill>
                  <a:schemeClr val="tx1"/>
                </a:solidFill>
                <a:latin typeface="Calibri" panose="020F0502020204030204" pitchFamily="34" charset="0"/>
                <a:ea typeface="PMingLiU" panose="02020500000000000000" pitchFamily="18" charset="-120"/>
                <a:cs typeface="+mn-cs"/>
              </a:defRPr>
            </a:lvl9pPr>
          </a:lstStyle>
          <a:p>
            <a:pPr>
              <a:spcBef>
                <a:spcPct val="0"/>
              </a:spcBef>
              <a:buFontTx/>
              <a:buNone/>
            </a:pPr>
            <a:fld id="{64103798-9DF3-4BDB-B549-D2805E13E8F1}" type="slidenum">
              <a:rPr lang="zh-TW" altLang="en-US" smtClean="0"/>
              <a:pPr>
                <a:spcBef>
                  <a:spcPct val="0"/>
                </a:spcBef>
                <a:buFontTx/>
                <a:buNone/>
              </a:pPr>
              <a:t>58</a:t>
            </a:fld>
            <a:endParaRPr lang="en-US" altLang="en-US" sz="1400">
              <a:latin typeface="Arial" panose="020B0604020202020204" pitchFamily="34" charset="0"/>
            </a:endParaRPr>
          </a:p>
        </p:txBody>
      </p:sp>
    </p:spTree>
  </p:cSld>
  <p:clrMapOvr>
    <a:masterClrMapping/>
  </p:clrMapOvr>
  <p:transition spd="slow">
    <p:zoom dir="in"/>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E84742C-D802-4B8B-0F1B-79C03AD3210E}"/>
              </a:ext>
            </a:extLst>
          </p:cNvPr>
          <p:cNvSpPr>
            <a:spLocks noGrp="1" noChangeArrowheads="1"/>
          </p:cNvSpPr>
          <p:nvPr>
            <p:ph type="title"/>
          </p:nvPr>
        </p:nvSpPr>
        <p:spPr/>
        <p:txBody>
          <a:bodyPr/>
          <a:lstStyle/>
          <a:p>
            <a:pPr eaLnBrk="1" hangingPunct="1"/>
            <a:r>
              <a:rPr lang="en-US" altLang="zh-TW">
                <a:solidFill>
                  <a:srgbClr val="FF00FF"/>
                </a:solidFill>
              </a:rPr>
              <a:t>Reference</a:t>
            </a:r>
            <a:endParaRPr lang="en-US" altLang="en-US"/>
          </a:p>
        </p:txBody>
      </p:sp>
      <p:sp>
        <p:nvSpPr>
          <p:cNvPr id="63491" name="Rectangle 3">
            <a:extLst>
              <a:ext uri="{FF2B5EF4-FFF2-40B4-BE49-F238E27FC236}">
                <a16:creationId xmlns:a16="http://schemas.microsoft.com/office/drawing/2014/main" id="{76D7AC9D-9FF4-50EE-402F-2EBDE00E7347}"/>
              </a:ext>
            </a:extLst>
          </p:cNvPr>
          <p:cNvSpPr>
            <a:spLocks noGrp="1" noChangeArrowheads="1"/>
          </p:cNvSpPr>
          <p:nvPr>
            <p:ph idx="1"/>
          </p:nvPr>
        </p:nvSpPr>
        <p:spPr>
          <a:xfrm>
            <a:off x="929680" y="1916832"/>
            <a:ext cx="7772400" cy="3692525"/>
          </a:xfrm>
        </p:spPr>
        <p:txBody>
          <a:bodyPr/>
          <a:lstStyle/>
          <a:p>
            <a:pPr eaLnBrk="1" hangingPunct="1">
              <a:lnSpc>
                <a:spcPct val="80000"/>
              </a:lnSpc>
            </a:pPr>
            <a:r>
              <a:rPr lang="en-US" altLang="en-US" sz="2800" dirty="0">
                <a:latin typeface="Times New Roman" panose="02020603050405020304" pitchFamily="18" charset="0"/>
              </a:rPr>
              <a:t>A Little </a:t>
            </a:r>
            <a:r>
              <a:rPr lang="en-US" altLang="en-US" sz="2800" dirty="0" err="1">
                <a:latin typeface="Times New Roman" panose="02020603050405020304" pitchFamily="18" charset="0"/>
              </a:rPr>
              <a:t>Riak</a:t>
            </a:r>
            <a:r>
              <a:rPr lang="en-US" altLang="en-US" sz="2800" dirty="0">
                <a:latin typeface="Times New Roman" panose="02020603050405020304" pitchFamily="18" charset="0"/>
              </a:rPr>
              <a:t> book </a:t>
            </a:r>
            <a:r>
              <a:rPr lang="en-US" altLang="en-US" sz="2800" dirty="0">
                <a:latin typeface="Times New Roman" panose="02020603050405020304" pitchFamily="18" charset="0"/>
                <a:hlinkClick r:id="rId2"/>
              </a:rPr>
              <a:t>http://littleriakbook.com/</a:t>
            </a:r>
            <a:endParaRPr lang="en-US" altLang="en-US" sz="2800" dirty="0">
              <a:latin typeface="Times New Roman" panose="02020603050405020304" pitchFamily="18" charset="0"/>
            </a:endParaRPr>
          </a:p>
          <a:p>
            <a:pPr eaLnBrk="1" hangingPunct="1">
              <a:lnSpc>
                <a:spcPct val="80000"/>
              </a:lnSpc>
            </a:pPr>
            <a:r>
              <a:rPr lang="en-US" altLang="en-US" sz="2800" dirty="0">
                <a:latin typeface="Times New Roman" panose="02020603050405020304" pitchFamily="18" charset="0"/>
                <a:hlinkClick r:id="rId3"/>
              </a:rPr>
              <a:t>https://www.mongodb.org/</a:t>
            </a:r>
            <a:endParaRPr lang="en-US" altLang="en-US" sz="2800" dirty="0">
              <a:latin typeface="Times New Roman" panose="02020603050405020304" pitchFamily="18" charset="0"/>
            </a:endParaRPr>
          </a:p>
          <a:p>
            <a:pPr eaLnBrk="1" hangingPunct="1">
              <a:lnSpc>
                <a:spcPct val="80000"/>
              </a:lnSpc>
            </a:pPr>
            <a:r>
              <a:rPr lang="en-US" altLang="en-US" sz="2800" dirty="0">
                <a:latin typeface="Times New Roman" panose="02020603050405020304" pitchFamily="18" charset="0"/>
              </a:rPr>
              <a:t>http://cassandra.apache.org/</a:t>
            </a:r>
          </a:p>
          <a:p>
            <a:pPr eaLnBrk="1" hangingPunct="1">
              <a:lnSpc>
                <a:spcPct val="80000"/>
              </a:lnSpc>
            </a:pPr>
            <a:r>
              <a:rPr lang="en-US" altLang="en-US" sz="2800" dirty="0">
                <a:latin typeface="Times New Roman" panose="02020603050405020304" pitchFamily="18" charset="0"/>
                <a:hlinkClick r:id="rId4"/>
              </a:rPr>
              <a:t>http://nosql-database.org/</a:t>
            </a:r>
            <a:endParaRPr lang="en-US" altLang="en-US" sz="2800" dirty="0">
              <a:latin typeface="Times New Roman" panose="02020603050405020304" pitchFamily="18" charset="0"/>
            </a:endParaRPr>
          </a:p>
          <a:p>
            <a:pPr eaLnBrk="1" hangingPunct="1">
              <a:lnSpc>
                <a:spcPct val="80000"/>
              </a:lnSpc>
            </a:pPr>
            <a:r>
              <a:rPr lang="en-US" altLang="en-US" dirty="0">
                <a:latin typeface="Times New Roman" panose="02020603050405020304" pitchFamily="18" charset="0"/>
              </a:rPr>
              <a:t>Neo4j</a:t>
            </a:r>
            <a:endParaRPr lang="en-US" altLang="en-US" sz="2800" dirty="0">
              <a:latin typeface="Times New Roman" panose="02020603050405020304" pitchFamily="18" charset="0"/>
            </a:endParaRPr>
          </a:p>
          <a:p>
            <a:pPr eaLnBrk="1" hangingPunct="1">
              <a:lnSpc>
                <a:spcPct val="80000"/>
              </a:lnSpc>
            </a:pPr>
            <a:endParaRPr lang="en-US" altLang="en-US" sz="2800" dirty="0">
              <a:latin typeface="Times New Roman" panose="02020603050405020304" pitchFamily="18" charset="0"/>
            </a:endParaRPr>
          </a:p>
        </p:txBody>
      </p:sp>
    </p:spTree>
  </p:cSld>
  <p:clrMapOvr>
    <a:masterClrMapping/>
  </p:clrMapOvr>
  <p:transition spd="slow">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5BF8A-0EA3-4E09-DCDB-4F34135AA18C}"/>
              </a:ext>
            </a:extLst>
          </p:cNvPr>
          <p:cNvSpPr>
            <a:spLocks noGrp="1"/>
          </p:cNvSpPr>
          <p:nvPr>
            <p:ph type="title"/>
          </p:nvPr>
        </p:nvSpPr>
        <p:spPr/>
        <p:txBody>
          <a:bodyPr/>
          <a:lstStyle/>
          <a:p>
            <a:r>
              <a:rPr lang="en-GB" dirty="0"/>
              <a:t>Scalability cost for big data</a:t>
            </a:r>
          </a:p>
        </p:txBody>
      </p:sp>
      <p:sp>
        <p:nvSpPr>
          <p:cNvPr id="3" name="Content Placeholder 2">
            <a:extLst>
              <a:ext uri="{FF2B5EF4-FFF2-40B4-BE49-F238E27FC236}">
                <a16:creationId xmlns:a16="http://schemas.microsoft.com/office/drawing/2014/main" id="{8D877EDB-2DEE-C10B-8E2C-46C8EF09266C}"/>
              </a:ext>
            </a:extLst>
          </p:cNvPr>
          <p:cNvSpPr>
            <a:spLocks noGrp="1"/>
          </p:cNvSpPr>
          <p:nvPr>
            <p:ph idx="1"/>
          </p:nvPr>
        </p:nvSpPr>
        <p:spPr>
          <a:xfrm>
            <a:off x="516240" y="1295088"/>
            <a:ext cx="8610600" cy="4968552"/>
          </a:xfrm>
        </p:spPr>
        <p:txBody>
          <a:bodyPr/>
          <a:lstStyle/>
          <a:p>
            <a:r>
              <a:rPr lang="en-GB" sz="2400" dirty="0"/>
              <a:t>Relational databases may not scale sufficiently to handle big data and query loads or this scalability comes with a very high cost.</a:t>
            </a:r>
          </a:p>
          <a:p>
            <a:endParaRPr lang="en-GB" dirty="0"/>
          </a:p>
        </p:txBody>
      </p:sp>
      <p:graphicFrame>
        <p:nvGraphicFramePr>
          <p:cNvPr id="4" name="Table 3">
            <a:extLst>
              <a:ext uri="{FF2B5EF4-FFF2-40B4-BE49-F238E27FC236}">
                <a16:creationId xmlns:a16="http://schemas.microsoft.com/office/drawing/2014/main" id="{F69E08F8-562D-3ABA-1548-7B4ECA24D34B}"/>
              </a:ext>
            </a:extLst>
          </p:cNvPr>
          <p:cNvGraphicFramePr>
            <a:graphicFrameLocks noGrp="1"/>
          </p:cNvGraphicFramePr>
          <p:nvPr>
            <p:extLst>
              <p:ext uri="{D42A27DB-BD31-4B8C-83A1-F6EECF244321}">
                <p14:modId xmlns:p14="http://schemas.microsoft.com/office/powerpoint/2010/main" val="3567921972"/>
              </p:ext>
            </p:extLst>
          </p:nvPr>
        </p:nvGraphicFramePr>
        <p:xfrm>
          <a:off x="915196" y="2524469"/>
          <a:ext cx="7683364" cy="2266506"/>
        </p:xfrm>
        <a:graphic>
          <a:graphicData uri="http://schemas.openxmlformats.org/drawingml/2006/table">
            <a:tbl>
              <a:tblPr firstRow="1" bandRow="1">
                <a:tableStyleId>{5C22544A-7EE6-4342-B048-85BDC9FD1C3A}</a:tableStyleId>
              </a:tblPr>
              <a:tblGrid>
                <a:gridCol w="1591033">
                  <a:extLst>
                    <a:ext uri="{9D8B030D-6E8A-4147-A177-3AD203B41FA5}">
                      <a16:colId xmlns:a16="http://schemas.microsoft.com/office/drawing/2014/main" val="20000"/>
                    </a:ext>
                  </a:extLst>
                </a:gridCol>
                <a:gridCol w="1591033">
                  <a:extLst>
                    <a:ext uri="{9D8B030D-6E8A-4147-A177-3AD203B41FA5}">
                      <a16:colId xmlns:a16="http://schemas.microsoft.com/office/drawing/2014/main" val="20001"/>
                    </a:ext>
                  </a:extLst>
                </a:gridCol>
                <a:gridCol w="2277166">
                  <a:extLst>
                    <a:ext uri="{9D8B030D-6E8A-4147-A177-3AD203B41FA5}">
                      <a16:colId xmlns:a16="http://schemas.microsoft.com/office/drawing/2014/main" val="20002"/>
                    </a:ext>
                  </a:extLst>
                </a:gridCol>
                <a:gridCol w="2224132">
                  <a:extLst>
                    <a:ext uri="{9D8B030D-6E8A-4147-A177-3AD203B41FA5}">
                      <a16:colId xmlns:a16="http://schemas.microsoft.com/office/drawing/2014/main" val="20003"/>
                    </a:ext>
                  </a:extLst>
                </a:gridCol>
              </a:tblGrid>
              <a:tr h="359262">
                <a:tc>
                  <a:txBody>
                    <a:bodyPr/>
                    <a:lstStyle/>
                    <a:p>
                      <a:r>
                        <a:rPr lang="en-GB" dirty="0"/>
                        <a:t>URL</a:t>
                      </a:r>
                    </a:p>
                  </a:txBody>
                  <a:tcPr marL="91444" marR="91444"/>
                </a:tc>
                <a:tc>
                  <a:txBody>
                    <a:bodyPr/>
                    <a:lstStyle/>
                    <a:p>
                      <a:r>
                        <a:rPr lang="en-GB" dirty="0" err="1"/>
                        <a:t>User</a:t>
                      </a:r>
                      <a:r>
                        <a:rPr lang="en-GB" baseline="0" dirty="0" err="1"/>
                        <a:t>ID</a:t>
                      </a:r>
                      <a:endParaRPr lang="en-GB" dirty="0"/>
                    </a:p>
                  </a:txBody>
                  <a:tcPr marL="91444" marR="91444"/>
                </a:tc>
                <a:tc>
                  <a:txBody>
                    <a:bodyPr/>
                    <a:lstStyle/>
                    <a:p>
                      <a:r>
                        <a:rPr lang="en-GB" dirty="0" err="1"/>
                        <a:t>TimeStamp</a:t>
                      </a:r>
                      <a:endParaRPr lang="en-GB" dirty="0"/>
                    </a:p>
                  </a:txBody>
                  <a:tcPr marL="91444" marR="91444"/>
                </a:tc>
                <a:tc>
                  <a:txBody>
                    <a:bodyPr/>
                    <a:lstStyle/>
                    <a:p>
                      <a:r>
                        <a:rPr lang="en-GB" dirty="0" err="1"/>
                        <a:t>AdditionInformation</a:t>
                      </a:r>
                      <a:endParaRPr lang="en-GB" dirty="0"/>
                    </a:p>
                  </a:txBody>
                  <a:tcPr marL="91444" marR="91444"/>
                </a:tc>
                <a:extLst>
                  <a:ext uri="{0D108BD9-81ED-4DB2-BD59-A6C34878D82A}">
                    <a16:rowId xmlns:a16="http://schemas.microsoft.com/office/drawing/2014/main" val="10000"/>
                  </a:ext>
                </a:extLst>
              </a:tr>
              <a:tr h="3592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/book/a0ip2</a:t>
                      </a:r>
                    </a:p>
                  </a:txBody>
                  <a:tcPr marL="91444" marR="91444"/>
                </a:tc>
                <a:tc>
                  <a:txBody>
                    <a:bodyPr/>
                    <a:lstStyle/>
                    <a:p>
                      <a:r>
                        <a:rPr lang="en-GB" sz="1600" dirty="0"/>
                        <a:t>a0001</a:t>
                      </a:r>
                    </a:p>
                  </a:txBody>
                  <a:tcPr marL="91444" marR="91444"/>
                </a:tc>
                <a:tc>
                  <a:txBody>
                    <a:bodyPr/>
                    <a:lstStyle/>
                    <a:p>
                      <a:r>
                        <a:rPr lang="en-GB" sz="1600" dirty="0"/>
                        <a:t>13:07:13/12/2014</a:t>
                      </a:r>
                    </a:p>
                  </a:txBody>
                  <a:tcPr marL="91444" marR="91444"/>
                </a:tc>
                <a:tc>
                  <a:txBody>
                    <a:bodyPr/>
                    <a:lstStyle/>
                    <a:p>
                      <a:r>
                        <a:rPr lang="en-GB" sz="1600" dirty="0"/>
                        <a:t>1</a:t>
                      </a:r>
                    </a:p>
                  </a:txBody>
                  <a:tcPr marL="91444" marR="91444"/>
                </a:tc>
                <a:extLst>
                  <a:ext uri="{0D108BD9-81ED-4DB2-BD59-A6C34878D82A}">
                    <a16:rowId xmlns:a16="http://schemas.microsoft.com/office/drawing/2014/main" val="10001"/>
                  </a:ext>
                </a:extLst>
              </a:tr>
              <a:tr h="3592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/book/blk01</a:t>
                      </a:r>
                    </a:p>
                  </a:txBody>
                  <a:tcPr marL="91444" marR="9144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a0002</a:t>
                      </a:r>
                    </a:p>
                  </a:txBody>
                  <a:tcPr marL="91444" marR="9144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18:10:13/12/2014</a:t>
                      </a:r>
                    </a:p>
                  </a:txBody>
                  <a:tcPr marL="91444" marR="91444"/>
                </a:tc>
                <a:tc>
                  <a:txBody>
                    <a:bodyPr/>
                    <a:lstStyle/>
                    <a:p>
                      <a:r>
                        <a:rPr lang="en-GB" sz="1600" dirty="0"/>
                        <a:t>4</a:t>
                      </a:r>
                    </a:p>
                  </a:txBody>
                  <a:tcPr marL="91444" marR="91444"/>
                </a:tc>
                <a:extLst>
                  <a:ext uri="{0D108BD9-81ED-4DB2-BD59-A6C34878D82A}">
                    <a16:rowId xmlns:a16="http://schemas.microsoft.com/office/drawing/2014/main" val="10002"/>
                  </a:ext>
                </a:extLst>
              </a:tr>
              <a:tr h="7972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25,000,000 more record</a:t>
                      </a:r>
                      <a:r>
                        <a:rPr lang="en-GB" sz="1600" baseline="0" dirty="0"/>
                        <a:t> </a:t>
                      </a:r>
                      <a:endParaRPr lang="en-GB" sz="1600" dirty="0"/>
                    </a:p>
                  </a:txBody>
                  <a:tcPr marL="91444" marR="9144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a:t>
                      </a:r>
                    </a:p>
                  </a:txBody>
                  <a:tcPr marL="91444" marR="9144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a:t>
                      </a:r>
                    </a:p>
                  </a:txBody>
                  <a:tcPr marL="91444" marR="91444"/>
                </a:tc>
                <a:tc>
                  <a:txBody>
                    <a:bodyPr/>
                    <a:lstStyle/>
                    <a:p>
                      <a:r>
                        <a:rPr lang="en-GB" sz="1600" dirty="0"/>
                        <a:t>…</a:t>
                      </a:r>
                    </a:p>
                  </a:txBody>
                  <a:tcPr marL="91444" marR="91444"/>
                </a:tc>
                <a:extLst>
                  <a:ext uri="{0D108BD9-81ED-4DB2-BD59-A6C34878D82A}">
                    <a16:rowId xmlns:a16="http://schemas.microsoft.com/office/drawing/2014/main" val="10003"/>
                  </a:ext>
                </a:extLst>
              </a:tr>
              <a:tr h="3592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/book/ppi09</a:t>
                      </a:r>
                    </a:p>
                  </a:txBody>
                  <a:tcPr marL="91444" marR="9144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a0001</a:t>
                      </a:r>
                    </a:p>
                  </a:txBody>
                  <a:tcPr marL="91444" marR="9144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09:12:24/12/2015</a:t>
                      </a:r>
                    </a:p>
                  </a:txBody>
                  <a:tcPr marL="91444" marR="91444"/>
                </a:tc>
                <a:tc>
                  <a:txBody>
                    <a:bodyPr/>
                    <a:lstStyle/>
                    <a:p>
                      <a:r>
                        <a:rPr lang="en-GB" sz="1600" dirty="0"/>
                        <a:t>3</a:t>
                      </a:r>
                    </a:p>
                  </a:txBody>
                  <a:tcPr marL="91444" marR="91444"/>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FFA86071-B13C-048A-E86D-2AF1422B66C6}"/>
              </a:ext>
            </a:extLst>
          </p:cNvPr>
          <p:cNvSpPr txBox="1"/>
          <p:nvPr/>
        </p:nvSpPr>
        <p:spPr>
          <a:xfrm>
            <a:off x="683568" y="4995257"/>
            <a:ext cx="7992888" cy="369332"/>
          </a:xfrm>
          <a:prstGeom prst="rect">
            <a:avLst/>
          </a:prstGeom>
          <a:noFill/>
        </p:spPr>
        <p:txBody>
          <a:bodyPr wrap="square">
            <a:spAutoFit/>
          </a:bodyPr>
          <a:lstStyle/>
          <a:p>
            <a:r>
              <a:rPr lang="en-GB" sz="1800" b="0" dirty="0"/>
              <a:t>Task: Find all records for… Given </a:t>
            </a:r>
            <a:r>
              <a:rPr lang="en-GB" sz="1800" b="0" dirty="0" err="1"/>
              <a:t>UserID</a:t>
            </a:r>
            <a:r>
              <a:rPr lang="en-GB" sz="1800" b="0" dirty="0"/>
              <a:t>, Given URL, Given timestamp</a:t>
            </a:r>
          </a:p>
        </p:txBody>
      </p:sp>
      <p:sp>
        <p:nvSpPr>
          <p:cNvPr id="8" name="TextBox 7">
            <a:extLst>
              <a:ext uri="{FF2B5EF4-FFF2-40B4-BE49-F238E27FC236}">
                <a16:creationId xmlns:a16="http://schemas.microsoft.com/office/drawing/2014/main" id="{AB3C8239-F100-C37E-75F9-66EAAEF5D33D}"/>
              </a:ext>
            </a:extLst>
          </p:cNvPr>
          <p:cNvSpPr txBox="1"/>
          <p:nvPr/>
        </p:nvSpPr>
        <p:spPr>
          <a:xfrm>
            <a:off x="871519" y="5533703"/>
            <a:ext cx="6873020" cy="646331"/>
          </a:xfrm>
          <a:prstGeom prst="rect">
            <a:avLst/>
          </a:prstGeom>
          <a:noFill/>
        </p:spPr>
        <p:txBody>
          <a:bodyPr wrap="square">
            <a:spAutoFit/>
          </a:bodyPr>
          <a:lstStyle/>
          <a:p>
            <a:r>
              <a:rPr lang="en-GB" sz="1800" dirty="0"/>
              <a:t>Assuming each record scan cost = 0.1 </a:t>
            </a:r>
            <a:r>
              <a:rPr lang="en-GB" sz="1800" dirty="0" err="1"/>
              <a:t>ms</a:t>
            </a:r>
            <a:r>
              <a:rPr lang="en-GB" sz="1800" dirty="0"/>
              <a:t> = 0.0001 s</a:t>
            </a:r>
          </a:p>
          <a:p>
            <a:r>
              <a:rPr lang="en-GB" sz="1800" dirty="0"/>
              <a:t>25,000,000 * 0.0001s = 2500s = 42 minutes</a:t>
            </a:r>
          </a:p>
        </p:txBody>
      </p:sp>
    </p:spTree>
    <p:extLst>
      <p:ext uri="{BB962C8B-B14F-4D97-AF65-F5344CB8AC3E}">
        <p14:creationId xmlns:p14="http://schemas.microsoft.com/office/powerpoint/2010/main" val="3044945922"/>
      </p:ext>
    </p:extLst>
  </p:cSld>
  <p:clrMapOvr>
    <a:masterClrMapping/>
  </p:clrMapOvr>
  <p:transition spd="slow">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EC70AB36-2D6D-D9B3-3C57-D5C51238BC32}"/>
              </a:ext>
            </a:extLst>
          </p:cNvPr>
          <p:cNvSpPr>
            <a:spLocks noGrp="1"/>
          </p:cNvSpPr>
          <p:nvPr>
            <p:ph type="title"/>
          </p:nvPr>
        </p:nvSpPr>
        <p:spPr/>
        <p:txBody>
          <a:bodyPr/>
          <a:lstStyle/>
          <a:p>
            <a:pPr eaLnBrk="1" hangingPunct="1"/>
            <a:r>
              <a:rPr lang="en-US" altLang="en-US" dirty="0">
                <a:sym typeface="Symbol" panose="05050102010706020507" pitchFamily="18" charset="2"/>
              </a:rPr>
              <a:t>Think about age group</a:t>
            </a:r>
            <a:endParaRPr lang="en-US" altLang="en-US" dirty="0"/>
          </a:p>
        </p:txBody>
      </p:sp>
      <p:sp>
        <p:nvSpPr>
          <p:cNvPr id="5123" name="Content Placeholder 2">
            <a:extLst>
              <a:ext uri="{FF2B5EF4-FFF2-40B4-BE49-F238E27FC236}">
                <a16:creationId xmlns:a16="http://schemas.microsoft.com/office/drawing/2014/main" id="{642CC586-9366-2890-F549-0EA13352DB86}"/>
              </a:ext>
            </a:extLst>
          </p:cNvPr>
          <p:cNvSpPr>
            <a:spLocks noGrp="1"/>
          </p:cNvSpPr>
          <p:nvPr>
            <p:ph idx="1"/>
          </p:nvPr>
        </p:nvSpPr>
        <p:spPr>
          <a:xfrm>
            <a:off x="755576" y="1396715"/>
            <a:ext cx="7789341" cy="1151813"/>
          </a:xfrm>
        </p:spPr>
        <p:txBody>
          <a:bodyPr/>
          <a:lstStyle/>
          <a:p>
            <a:pPr eaLnBrk="1" hangingPunct="1">
              <a:lnSpc>
                <a:spcPct val="90000"/>
              </a:lnSpc>
              <a:spcBef>
                <a:spcPct val="0"/>
              </a:spcBef>
              <a:spcAft>
                <a:spcPts val="600"/>
              </a:spcAft>
              <a:buClr>
                <a:srgbClr val="0000FF"/>
              </a:buClr>
              <a:buFont typeface="Arial" panose="020B0604020202020204" pitchFamily="34" charset="0"/>
              <a:buNone/>
            </a:pPr>
            <a:r>
              <a:rPr lang="en-US" altLang="en-US" sz="2400" dirty="0">
                <a:solidFill>
                  <a:srgbClr val="0000FF"/>
                </a:solidFill>
                <a:ea typeface="MS PGothic" panose="020B0600070205080204" pitchFamily="34" charset="-128"/>
                <a:sym typeface="Symbol" panose="05050102010706020507" pitchFamily="18" charset="2"/>
              </a:rPr>
              <a:t>Log table: </a:t>
            </a:r>
            <a:r>
              <a:rPr lang="en-US" altLang="en-US" sz="2400" dirty="0">
                <a:ea typeface="MS PGothic" panose="020B0600070205080204" pitchFamily="34" charset="-128"/>
                <a:sym typeface="Symbol" panose="05050102010706020507" pitchFamily="18" charset="2"/>
              </a:rPr>
              <a:t>URL, </a:t>
            </a:r>
            <a:r>
              <a:rPr lang="en-US" altLang="en-US" sz="2400" dirty="0" err="1">
                <a:ea typeface="MS PGothic" panose="020B0600070205080204" pitchFamily="34" charset="-128"/>
                <a:sym typeface="Symbol" panose="05050102010706020507" pitchFamily="18" charset="2"/>
              </a:rPr>
              <a:t>UserID</a:t>
            </a:r>
            <a:r>
              <a:rPr lang="en-US" altLang="en-US" sz="2400" dirty="0">
                <a:ea typeface="MS PGothic" panose="020B0600070205080204" pitchFamily="34" charset="-128"/>
                <a:sym typeface="Symbol" panose="05050102010706020507" pitchFamily="18" charset="2"/>
              </a:rPr>
              <a:t>, timestamp, additional-info</a:t>
            </a:r>
          </a:p>
          <a:p>
            <a:pPr eaLnBrk="1" hangingPunct="1">
              <a:lnSpc>
                <a:spcPct val="90000"/>
              </a:lnSpc>
              <a:spcBef>
                <a:spcPct val="0"/>
              </a:spcBef>
              <a:spcAft>
                <a:spcPts val="600"/>
              </a:spcAft>
              <a:buClr>
                <a:srgbClr val="0000FF"/>
              </a:buClr>
              <a:buFont typeface="Arial" panose="020B0604020202020204" pitchFamily="34" charset="0"/>
              <a:buNone/>
            </a:pPr>
            <a:r>
              <a:rPr lang="en-US" altLang="en-US" sz="2400" dirty="0">
                <a:solidFill>
                  <a:srgbClr val="0000FF"/>
                </a:solidFill>
                <a:ea typeface="MS PGothic" panose="020B0600070205080204" pitchFamily="34" charset="-128"/>
                <a:sym typeface="Symbol" panose="05050102010706020507" pitchFamily="18" charset="2"/>
              </a:rPr>
              <a:t>User table:</a:t>
            </a:r>
            <a:r>
              <a:rPr lang="en-US" altLang="en-US" sz="2400" dirty="0">
                <a:ea typeface="MS PGothic" panose="020B0600070205080204" pitchFamily="34" charset="-128"/>
                <a:sym typeface="Symbol" panose="05050102010706020507" pitchFamily="18" charset="2"/>
              </a:rPr>
              <a:t> </a:t>
            </a:r>
            <a:r>
              <a:rPr lang="en-US" altLang="en-US" sz="2400" dirty="0" err="1">
                <a:ea typeface="MS PGothic" panose="020B0600070205080204" pitchFamily="34" charset="-128"/>
                <a:sym typeface="Symbol" panose="05050102010706020507" pitchFamily="18" charset="2"/>
              </a:rPr>
              <a:t>UserID</a:t>
            </a:r>
            <a:r>
              <a:rPr lang="en-US" altLang="en-US" sz="2400" dirty="0">
                <a:ea typeface="MS PGothic" panose="020B0600070205080204" pitchFamily="34" charset="-128"/>
                <a:sym typeface="Symbol" panose="05050102010706020507" pitchFamily="18" charset="2"/>
              </a:rPr>
              <a:t>, name, age, gender, …</a:t>
            </a:r>
            <a:endParaRPr lang="en-US" altLang="en-US" sz="2000" dirty="0">
              <a:ea typeface="MS PGothic" panose="020B0600070205080204" pitchFamily="34" charset="-128"/>
              <a:sym typeface="Symbol" panose="05050102010706020507" pitchFamily="18" charset="2"/>
            </a:endParaRPr>
          </a:p>
          <a:p>
            <a:pPr eaLnBrk="1" hangingPunct="1">
              <a:lnSpc>
                <a:spcPct val="90000"/>
              </a:lnSpc>
              <a:spcBef>
                <a:spcPct val="0"/>
              </a:spcBef>
              <a:spcAft>
                <a:spcPts val="600"/>
              </a:spcAft>
              <a:buClr>
                <a:srgbClr val="0000FF"/>
              </a:buClr>
              <a:buFont typeface="Arial" panose="020B0604020202020204" pitchFamily="34" charset="0"/>
              <a:buNone/>
            </a:pPr>
            <a:r>
              <a:rPr lang="en-US" altLang="en-US" sz="2400" dirty="0">
                <a:solidFill>
                  <a:srgbClr val="0000FF"/>
                </a:solidFill>
                <a:ea typeface="MS PGothic" panose="020B0600070205080204" pitchFamily="34" charset="-128"/>
                <a:sym typeface="Symbol" panose="05050102010706020507" pitchFamily="18" charset="2"/>
              </a:rPr>
              <a:t>Task:</a:t>
            </a:r>
            <a:r>
              <a:rPr lang="en-US" altLang="en-US" sz="2400" dirty="0">
                <a:solidFill>
                  <a:srgbClr val="990000"/>
                </a:solidFill>
                <a:ea typeface="MS PGothic" panose="020B0600070205080204" pitchFamily="34" charset="-128"/>
                <a:sym typeface="Symbol" panose="05050102010706020507" pitchFamily="18" charset="2"/>
              </a:rPr>
              <a:t> Find average age of user accessing and given URL</a:t>
            </a:r>
          </a:p>
          <a:p>
            <a:pPr eaLnBrk="1" hangingPunct="1"/>
            <a:endParaRPr lang="en-US" altLang="en-US" sz="2800" dirty="0"/>
          </a:p>
          <a:p>
            <a:pPr eaLnBrk="1" hangingPunct="1">
              <a:lnSpc>
                <a:spcPct val="90000"/>
              </a:lnSpc>
              <a:spcBef>
                <a:spcPct val="0"/>
              </a:spcBef>
              <a:spcAft>
                <a:spcPts val="600"/>
              </a:spcAft>
              <a:buClr>
                <a:srgbClr val="0000FF"/>
              </a:buClr>
              <a:buFont typeface="Arial" panose="020B0604020202020204" pitchFamily="34" charset="0"/>
              <a:buNone/>
            </a:pPr>
            <a:endParaRPr lang="en-US" altLang="en-US" dirty="0">
              <a:ea typeface="MS PGothic" panose="020B0600070205080204" pitchFamily="34" charset="-128"/>
              <a:sym typeface="Symbol" panose="05050102010706020507" pitchFamily="18" charset="2"/>
            </a:endParaRPr>
          </a:p>
        </p:txBody>
      </p:sp>
      <p:sp>
        <p:nvSpPr>
          <p:cNvPr id="5124" name="Rectangle 1">
            <a:extLst>
              <a:ext uri="{FF2B5EF4-FFF2-40B4-BE49-F238E27FC236}">
                <a16:creationId xmlns:a16="http://schemas.microsoft.com/office/drawing/2014/main" id="{EA2BE74C-33FD-6D3D-CF0C-AF0A820D7D6F}"/>
              </a:ext>
            </a:extLst>
          </p:cNvPr>
          <p:cNvSpPr>
            <a:spLocks noChangeArrowheads="1"/>
          </p:cNvSpPr>
          <p:nvPr/>
        </p:nvSpPr>
        <p:spPr bwMode="auto">
          <a:xfrm>
            <a:off x="755576" y="2756157"/>
            <a:ext cx="763284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anose="020F0502020204030204" pitchFamily="34" charset="0"/>
                <a:ea typeface="PMingLiU" panose="02020500000000000000" pitchFamily="18" charset="-120"/>
              </a:defRPr>
            </a:lvl1pPr>
            <a:lvl2pPr marL="742950" indent="-285750">
              <a:defRPr kumimoji="1">
                <a:solidFill>
                  <a:schemeClr val="tx1"/>
                </a:solidFill>
                <a:latin typeface="Calibri" panose="020F0502020204030204" pitchFamily="34" charset="0"/>
                <a:ea typeface="PMingLiU" panose="02020500000000000000" pitchFamily="18" charset="-120"/>
              </a:defRPr>
            </a:lvl2pPr>
            <a:lvl3pPr marL="1143000" indent="-228600">
              <a:defRPr kumimoji="1">
                <a:solidFill>
                  <a:schemeClr val="tx1"/>
                </a:solidFill>
                <a:latin typeface="Calibri" panose="020F0502020204030204" pitchFamily="34" charset="0"/>
                <a:ea typeface="PMingLiU" panose="02020500000000000000" pitchFamily="18" charset="-120"/>
              </a:defRPr>
            </a:lvl3pPr>
            <a:lvl4pPr marL="1600200" indent="-228600">
              <a:defRPr kumimoji="1">
                <a:solidFill>
                  <a:schemeClr val="tx1"/>
                </a:solidFill>
                <a:latin typeface="Calibri" panose="020F0502020204030204" pitchFamily="34" charset="0"/>
                <a:ea typeface="PMingLiU" panose="02020500000000000000" pitchFamily="18" charset="-120"/>
              </a:defRPr>
            </a:lvl4pPr>
            <a:lvl5pPr marL="2057400" indent="-228600">
              <a:defRPr kumimoji="1">
                <a:solidFill>
                  <a:schemeClr val="tx1"/>
                </a:solidFill>
                <a:latin typeface="Calibri" panose="020F050202020403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9pPr>
          </a:lstStyle>
          <a:p>
            <a:pPr eaLnBrk="1" hangingPunct="1"/>
            <a:r>
              <a:rPr lang="en-GB" altLang="en-US" dirty="0"/>
              <a:t>SELECT AVG(</a:t>
            </a:r>
            <a:r>
              <a:rPr lang="en-GB" altLang="en-US" i="1" dirty="0" err="1"/>
              <a:t>User.age</a:t>
            </a:r>
            <a:r>
              <a:rPr lang="en-GB" altLang="en-US" dirty="0"/>
              <a:t>)</a:t>
            </a:r>
            <a:br>
              <a:rPr lang="en-GB" altLang="en-US" dirty="0"/>
            </a:br>
            <a:r>
              <a:rPr lang="en-GB" altLang="en-US" dirty="0"/>
              <a:t>FROM </a:t>
            </a:r>
            <a:r>
              <a:rPr lang="en-GB" altLang="en-US" i="1" dirty="0"/>
              <a:t>Log</a:t>
            </a:r>
            <a:r>
              <a:rPr lang="en-GB" altLang="en-US" dirty="0"/>
              <a:t>, </a:t>
            </a:r>
            <a:r>
              <a:rPr lang="en-GB" altLang="en-US" i="1" dirty="0"/>
              <a:t>User</a:t>
            </a:r>
            <a:br>
              <a:rPr lang="en-GB" altLang="en-US" dirty="0"/>
            </a:br>
            <a:r>
              <a:rPr lang="en-GB" altLang="en-US" dirty="0"/>
              <a:t>WHERE </a:t>
            </a:r>
            <a:r>
              <a:rPr lang="en-GB" altLang="en-US" i="1" dirty="0"/>
              <a:t>Log.URL </a:t>
            </a:r>
            <a:r>
              <a:rPr lang="en-GB" altLang="en-US" dirty="0"/>
              <a:t>= ‘/book/blk01’ and </a:t>
            </a:r>
            <a:r>
              <a:rPr lang="en-GB" altLang="en-US" i="1" dirty="0" err="1"/>
              <a:t>Log.UserID</a:t>
            </a:r>
            <a:r>
              <a:rPr lang="en-GB" altLang="en-US" i="1" dirty="0"/>
              <a:t> </a:t>
            </a:r>
            <a:r>
              <a:rPr lang="en-GB" altLang="en-US" dirty="0"/>
              <a:t>= </a:t>
            </a:r>
            <a:r>
              <a:rPr lang="en-GB" altLang="en-US" i="1" dirty="0" err="1"/>
              <a:t>User.UserID</a:t>
            </a:r>
            <a:r>
              <a:rPr lang="en-GB" altLang="en-US" i="1" dirty="0"/>
              <a:t> </a:t>
            </a:r>
          </a:p>
        </p:txBody>
      </p:sp>
      <p:sp>
        <p:nvSpPr>
          <p:cNvPr id="3" name="TextBox 2">
            <a:extLst>
              <a:ext uri="{FF2B5EF4-FFF2-40B4-BE49-F238E27FC236}">
                <a16:creationId xmlns:a16="http://schemas.microsoft.com/office/drawing/2014/main" id="{2FACB822-1E69-2480-F210-D7B8978C896B}"/>
              </a:ext>
            </a:extLst>
          </p:cNvPr>
          <p:cNvSpPr txBox="1"/>
          <p:nvPr/>
        </p:nvSpPr>
        <p:spPr>
          <a:xfrm>
            <a:off x="299541" y="3958851"/>
            <a:ext cx="8544917" cy="2308324"/>
          </a:xfrm>
          <a:prstGeom prst="rect">
            <a:avLst/>
          </a:prstGeom>
          <a:noFill/>
        </p:spPr>
        <p:txBody>
          <a:bodyPr wrap="square">
            <a:spAutoFit/>
          </a:bodyPr>
          <a:lstStyle/>
          <a:p>
            <a:pPr marL="342900" indent="-342900">
              <a:buFontTx/>
              <a:buAutoNum type="arabicPeriod"/>
              <a:defRPr/>
            </a:pPr>
            <a:r>
              <a:rPr lang="en-GB" sz="1600" dirty="0"/>
              <a:t>Scan first table to get a list of </a:t>
            </a:r>
            <a:r>
              <a:rPr lang="en-GB" sz="1600" dirty="0" err="1"/>
              <a:t>UserID</a:t>
            </a:r>
            <a:r>
              <a:rPr lang="en-GB" sz="1600" dirty="0"/>
              <a:t> that matches the given URL and link the </a:t>
            </a:r>
            <a:r>
              <a:rPr lang="en-GB" sz="1600" dirty="0" err="1"/>
              <a:t>UserID</a:t>
            </a:r>
            <a:r>
              <a:rPr lang="en-GB" sz="1600" dirty="0"/>
              <a:t> list to the second table.</a:t>
            </a:r>
          </a:p>
          <a:p>
            <a:pPr marL="342900" indent="-342900">
              <a:buFontTx/>
              <a:buAutoNum type="arabicPeriod"/>
              <a:defRPr/>
            </a:pPr>
            <a:r>
              <a:rPr lang="en-GB" sz="1600" dirty="0"/>
              <a:t>Scan the second table that the same list of </a:t>
            </a:r>
            <a:r>
              <a:rPr lang="en-GB" sz="1600" dirty="0" err="1"/>
              <a:t>UserID</a:t>
            </a:r>
            <a:r>
              <a:rPr lang="en-GB" sz="1600" dirty="0"/>
              <a:t> for age and counting the average Age</a:t>
            </a:r>
          </a:p>
          <a:p>
            <a:pPr marL="800100" lvl="1" indent="-342900">
              <a:buFont typeface="Arial" panose="020B0604020202020204" pitchFamily="34" charset="0"/>
              <a:buChar char="•"/>
              <a:defRPr/>
            </a:pPr>
            <a:r>
              <a:rPr lang="en-GB" sz="1600" dirty="0"/>
              <a:t>If there are 1000 user visited the URL</a:t>
            </a:r>
          </a:p>
          <a:p>
            <a:pPr marL="800100" lvl="1" indent="-342900">
              <a:buFont typeface="Arial" panose="020B0604020202020204" pitchFamily="34" charset="0"/>
              <a:buChar char="•"/>
              <a:defRPr/>
            </a:pPr>
            <a:r>
              <a:rPr lang="en-GB" sz="1600" dirty="0"/>
              <a:t>The time to get all the age of the 1000 user need to scan 1000 times of the second table that </a:t>
            </a:r>
          </a:p>
          <a:p>
            <a:pPr lvl="1">
              <a:defRPr/>
            </a:pPr>
            <a:r>
              <a:rPr lang="en-GB" sz="1600" dirty="0"/>
              <a:t>will be 42*1000 = 42000 minutes =700 hours = 29 days</a:t>
            </a:r>
          </a:p>
          <a:p>
            <a:pPr marL="742950" lvl="1" indent="-285750">
              <a:buFont typeface="Arial" panose="020B0604020202020204" pitchFamily="34" charset="0"/>
              <a:buChar char="•"/>
              <a:defRPr/>
            </a:pPr>
            <a:r>
              <a:rPr lang="en-GB" sz="1600" dirty="0"/>
              <a:t>Final time cost = 29 days + 42 minutes</a:t>
            </a:r>
          </a:p>
        </p:txBody>
      </p:sp>
    </p:spTree>
    <p:extLst>
      <p:ext uri="{BB962C8B-B14F-4D97-AF65-F5344CB8AC3E}">
        <p14:creationId xmlns:p14="http://schemas.microsoft.com/office/powerpoint/2010/main" val="586274861"/>
      </p:ext>
    </p:extLst>
  </p:cSld>
  <p:clrMapOvr>
    <a:masterClrMapping/>
  </p:clrMapOvr>
  <p:transition spd="slow">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8840F750-CFFE-6C48-0392-0E60262F74E8}"/>
              </a:ext>
            </a:extLst>
          </p:cNvPr>
          <p:cNvSpPr>
            <a:spLocks noGrp="1"/>
          </p:cNvSpPr>
          <p:nvPr>
            <p:ph type="title"/>
          </p:nvPr>
        </p:nvSpPr>
        <p:spPr>
          <a:xfrm>
            <a:off x="579676" y="1257300"/>
            <a:ext cx="7010400" cy="685800"/>
          </a:xfrm>
        </p:spPr>
        <p:txBody>
          <a:bodyPr/>
          <a:lstStyle/>
          <a:p>
            <a:pPr eaLnBrk="1" hangingPunct="1"/>
            <a:r>
              <a:rPr lang="en-US" altLang="en-US" dirty="0">
                <a:sym typeface="Symbol" panose="05050102010706020507" pitchFamily="18" charset="2"/>
              </a:rPr>
              <a:t>Example : Social-network graph</a:t>
            </a:r>
            <a:endParaRPr lang="en-US" altLang="en-US" dirty="0"/>
          </a:p>
        </p:txBody>
      </p:sp>
      <p:sp>
        <p:nvSpPr>
          <p:cNvPr id="15363" name="Content Placeholder 2">
            <a:extLst>
              <a:ext uri="{FF2B5EF4-FFF2-40B4-BE49-F238E27FC236}">
                <a16:creationId xmlns:a16="http://schemas.microsoft.com/office/drawing/2014/main" id="{57785E18-34FC-B53A-AE67-4A7FF55C244A}"/>
              </a:ext>
            </a:extLst>
          </p:cNvPr>
          <p:cNvSpPr>
            <a:spLocks noGrp="1"/>
          </p:cNvSpPr>
          <p:nvPr>
            <p:ph idx="1"/>
          </p:nvPr>
        </p:nvSpPr>
        <p:spPr>
          <a:xfrm>
            <a:off x="899592" y="2348880"/>
            <a:ext cx="7124700" cy="2304256"/>
          </a:xfrm>
        </p:spPr>
        <p:txBody>
          <a:bodyPr/>
          <a:lstStyle/>
          <a:p>
            <a:pPr eaLnBrk="1" hangingPunct="1">
              <a:lnSpc>
                <a:spcPct val="90000"/>
              </a:lnSpc>
              <a:spcBef>
                <a:spcPct val="0"/>
              </a:spcBef>
              <a:spcAft>
                <a:spcPts val="1800"/>
              </a:spcAft>
              <a:buClr>
                <a:srgbClr val="990000"/>
              </a:buClr>
              <a:buFont typeface="Arial" panose="020B0604020202020204" pitchFamily="34" charset="0"/>
              <a:buNone/>
            </a:pPr>
            <a:r>
              <a:rPr lang="en-US" altLang="en-US" dirty="0">
                <a:solidFill>
                  <a:srgbClr val="0000FF"/>
                </a:solidFill>
                <a:ea typeface="MS PGothic" panose="020B0600070205080204" pitchFamily="34" charset="-128"/>
                <a:sym typeface="Symbol" panose="05050102010706020507" pitchFamily="18" charset="2"/>
              </a:rPr>
              <a:t>Friends Tables: </a:t>
            </a:r>
            <a:r>
              <a:rPr lang="en-US" altLang="en-US" dirty="0">
                <a:ea typeface="MS PGothic" panose="020B0600070205080204" pitchFamily="34" charset="-128"/>
                <a:sym typeface="Symbol" panose="05050102010706020507" pitchFamily="18" charset="2"/>
              </a:rPr>
              <a:t>UserID</a:t>
            </a:r>
            <a:r>
              <a:rPr lang="en-US" altLang="en-US" baseline="-25000" dirty="0">
                <a:ea typeface="MS PGothic" panose="020B0600070205080204" pitchFamily="34" charset="-128"/>
                <a:sym typeface="Symbol" panose="05050102010706020507" pitchFamily="18" charset="2"/>
              </a:rPr>
              <a:t>1</a:t>
            </a:r>
            <a:r>
              <a:rPr lang="en-US" altLang="en-US" dirty="0">
                <a:ea typeface="MS PGothic" panose="020B0600070205080204" pitchFamily="34" charset="-128"/>
                <a:sym typeface="Symbol" panose="05050102010706020507" pitchFamily="18" charset="2"/>
              </a:rPr>
              <a:t>, UserID</a:t>
            </a:r>
            <a:r>
              <a:rPr lang="en-US" altLang="en-US" baseline="-25000" dirty="0">
                <a:ea typeface="MS PGothic" panose="020B0600070205080204" pitchFamily="34" charset="-128"/>
                <a:sym typeface="Symbol" panose="05050102010706020507" pitchFamily="18" charset="2"/>
              </a:rPr>
              <a:t>2</a:t>
            </a:r>
          </a:p>
          <a:p>
            <a:pPr eaLnBrk="1" hangingPunct="1">
              <a:lnSpc>
                <a:spcPct val="90000"/>
              </a:lnSpc>
              <a:spcBef>
                <a:spcPct val="0"/>
              </a:spcBef>
              <a:spcAft>
                <a:spcPts val="1800"/>
              </a:spcAft>
              <a:buClr>
                <a:srgbClr val="990000"/>
              </a:buClr>
              <a:buFont typeface="Arial" panose="020B0604020202020204" pitchFamily="34" charset="0"/>
              <a:buNone/>
            </a:pPr>
            <a:r>
              <a:rPr lang="en-US" altLang="en-US" dirty="0">
                <a:solidFill>
                  <a:srgbClr val="0000FF"/>
                </a:solidFill>
                <a:ea typeface="MS PGothic" panose="020B0600070205080204" pitchFamily="34" charset="-128"/>
                <a:sym typeface="Symbol" panose="05050102010706020507" pitchFamily="18" charset="2"/>
              </a:rPr>
              <a:t>User records:</a:t>
            </a:r>
            <a:r>
              <a:rPr lang="en-US" altLang="en-US" dirty="0">
                <a:ea typeface="MS PGothic" panose="020B0600070205080204" pitchFamily="34" charset="-128"/>
                <a:sym typeface="Symbol" panose="05050102010706020507" pitchFamily="18" charset="2"/>
              </a:rPr>
              <a:t> </a:t>
            </a:r>
            <a:r>
              <a:rPr lang="en-US" altLang="en-US" dirty="0" err="1">
                <a:ea typeface="MS PGothic" panose="020B0600070205080204" pitchFamily="34" charset="-128"/>
                <a:sym typeface="Symbol" panose="05050102010706020507" pitchFamily="18" charset="2"/>
              </a:rPr>
              <a:t>UserID</a:t>
            </a:r>
            <a:r>
              <a:rPr lang="en-US" altLang="en-US" dirty="0">
                <a:ea typeface="MS PGothic" panose="020B0600070205080204" pitchFamily="34" charset="-128"/>
                <a:sym typeface="Symbol" panose="05050102010706020507" pitchFamily="18" charset="2"/>
              </a:rPr>
              <a:t>, name, age, gender, etc.</a:t>
            </a:r>
          </a:p>
          <a:p>
            <a:pPr eaLnBrk="1" hangingPunct="1">
              <a:lnSpc>
                <a:spcPct val="90000"/>
              </a:lnSpc>
              <a:spcBef>
                <a:spcPct val="0"/>
              </a:spcBef>
              <a:spcAft>
                <a:spcPts val="600"/>
              </a:spcAft>
              <a:buClr>
                <a:srgbClr val="0000FF"/>
              </a:buClr>
              <a:buFont typeface="Arial" panose="020B0604020202020204" pitchFamily="34" charset="0"/>
              <a:buNone/>
            </a:pPr>
            <a:r>
              <a:rPr lang="en-US" altLang="en-US" dirty="0">
                <a:solidFill>
                  <a:srgbClr val="0000FF"/>
                </a:solidFill>
                <a:ea typeface="MS PGothic" panose="020B0600070205080204" pitchFamily="34" charset="-128"/>
                <a:sym typeface="Symbol" panose="05050102010706020507" pitchFamily="18" charset="2"/>
              </a:rPr>
              <a:t>Task:</a:t>
            </a:r>
            <a:r>
              <a:rPr lang="en-US" altLang="en-US" dirty="0">
                <a:solidFill>
                  <a:srgbClr val="990000"/>
                </a:solidFill>
                <a:ea typeface="MS PGothic" panose="020B0600070205080204" pitchFamily="34" charset="-128"/>
                <a:sym typeface="Symbol" panose="05050102010706020507" pitchFamily="18" charset="2"/>
              </a:rPr>
              <a:t> Find all friends of friends of friends of …  friends of given user</a:t>
            </a:r>
          </a:p>
          <a:p>
            <a:pPr eaLnBrk="1" hangingPunct="1"/>
            <a:endParaRPr lang="en-US" altLang="en-US" dirty="0"/>
          </a:p>
        </p:txBody>
      </p:sp>
      <p:sp>
        <p:nvSpPr>
          <p:cNvPr id="5" name="TextBox 4">
            <a:extLst>
              <a:ext uri="{FF2B5EF4-FFF2-40B4-BE49-F238E27FC236}">
                <a16:creationId xmlns:a16="http://schemas.microsoft.com/office/drawing/2014/main" id="{7F56B42D-A924-9786-CFE2-86370DEEAB99}"/>
              </a:ext>
            </a:extLst>
          </p:cNvPr>
          <p:cNvSpPr txBox="1">
            <a:spLocks noChangeArrowheads="1"/>
          </p:cNvSpPr>
          <p:nvPr/>
        </p:nvSpPr>
        <p:spPr bwMode="auto">
          <a:xfrm>
            <a:off x="5318916" y="476672"/>
            <a:ext cx="33457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PMingLiU"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PMingLiU"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PMingLiU"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9pPr>
          </a:lstStyle>
          <a:p>
            <a:pPr eaLnBrk="1" hangingPunct="1">
              <a:spcBef>
                <a:spcPct val="0"/>
              </a:spcBef>
              <a:buFontTx/>
              <a:buNone/>
            </a:pPr>
            <a:r>
              <a:rPr lang="en-GB" altLang="en-US" sz="4000" dirty="0"/>
              <a:t>Deadlock issue</a:t>
            </a:r>
          </a:p>
        </p:txBody>
      </p:sp>
    </p:spTree>
    <p:extLst>
      <p:ext uri="{BB962C8B-B14F-4D97-AF65-F5344CB8AC3E}">
        <p14:creationId xmlns:p14="http://schemas.microsoft.com/office/powerpoint/2010/main" val="2049482772"/>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C004C-CDB8-BAE5-0FE6-B4D140AC5407}"/>
              </a:ext>
            </a:extLst>
          </p:cNvPr>
          <p:cNvSpPr>
            <a:spLocks noGrp="1"/>
          </p:cNvSpPr>
          <p:nvPr>
            <p:ph type="title"/>
          </p:nvPr>
        </p:nvSpPr>
        <p:spPr>
          <a:xfrm>
            <a:off x="1187624" y="537647"/>
            <a:ext cx="7514456" cy="685800"/>
          </a:xfrm>
        </p:spPr>
        <p:txBody>
          <a:bodyPr/>
          <a:lstStyle/>
          <a:p>
            <a:r>
              <a:rPr lang="en-GB" dirty="0"/>
              <a:t>The four big issues with RDBMS</a:t>
            </a:r>
          </a:p>
        </p:txBody>
      </p:sp>
      <p:sp>
        <p:nvSpPr>
          <p:cNvPr id="3" name="Content Placeholder 2">
            <a:extLst>
              <a:ext uri="{FF2B5EF4-FFF2-40B4-BE49-F238E27FC236}">
                <a16:creationId xmlns:a16="http://schemas.microsoft.com/office/drawing/2014/main" id="{ABA81EF8-17CC-F612-0ADE-C3B78031646F}"/>
              </a:ext>
            </a:extLst>
          </p:cNvPr>
          <p:cNvSpPr>
            <a:spLocks noGrp="1"/>
          </p:cNvSpPr>
          <p:nvPr>
            <p:ph idx="1"/>
          </p:nvPr>
        </p:nvSpPr>
        <p:spPr>
          <a:xfrm>
            <a:off x="1583668" y="1844824"/>
            <a:ext cx="5976664" cy="2736304"/>
          </a:xfrm>
        </p:spPr>
        <p:txBody>
          <a:bodyPr/>
          <a:lstStyle/>
          <a:p>
            <a:r>
              <a:rPr lang="en-GB" dirty="0"/>
              <a:t>Structured data</a:t>
            </a:r>
          </a:p>
          <a:p>
            <a:r>
              <a:rPr lang="en-GB" dirty="0"/>
              <a:t>Fix schema</a:t>
            </a:r>
          </a:p>
          <a:p>
            <a:r>
              <a:rPr lang="en-GB" dirty="0"/>
              <a:t>Complicated query (join multiple tables)</a:t>
            </a:r>
          </a:p>
          <a:p>
            <a:r>
              <a:rPr lang="en-GB" dirty="0"/>
              <a:t>Scalability </a:t>
            </a:r>
          </a:p>
        </p:txBody>
      </p:sp>
    </p:spTree>
    <p:extLst>
      <p:ext uri="{BB962C8B-B14F-4D97-AF65-F5344CB8AC3E}">
        <p14:creationId xmlns:p14="http://schemas.microsoft.com/office/powerpoint/2010/main" val="3282141755"/>
      </p:ext>
    </p:extLst>
  </p:cSld>
  <p:clrMapOvr>
    <a:masterClrMapping/>
  </p:clrMapOvr>
  <p:transition spd="slow">
    <p:zoom dir="in"/>
  </p:transition>
</p:sld>
</file>

<file path=ppt/theme/theme1.xml><?xml version="1.0" encoding="utf-8"?>
<a:theme xmlns:a="http://schemas.openxmlformats.org/drawingml/2006/main" name="NSIA Presentation Template">
  <a:themeElements>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lnDef>
  </a:objectDefaults>
  <a:extraClrSchemeLst>
    <a:extraClrScheme>
      <a:clrScheme name="NSIA Presentation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SIA Presentation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SIA Presentation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SIA Presentation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SIA Presentatio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SIA Presentatio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E:\Program Files\Microsoft Office\Templates\NSIA Presentation Template.pot</Template>
  <TotalTime>8612</TotalTime>
  <Words>3502</Words>
  <Application>Microsoft Office PowerPoint</Application>
  <PresentationFormat>On-screen Show (4:3)</PresentationFormat>
  <Paragraphs>342</Paragraphs>
  <Slides>59</Slides>
  <Notes>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73" baseType="lpstr">
      <vt:lpstr>AmazonEmber</vt:lpstr>
      <vt:lpstr>AmazonEmberLight</vt:lpstr>
      <vt:lpstr>CG Times</vt:lpstr>
      <vt:lpstr>NexusSans</vt:lpstr>
      <vt:lpstr>Arial</vt:lpstr>
      <vt:lpstr>Calibri</vt:lpstr>
      <vt:lpstr>Cambria</vt:lpstr>
      <vt:lpstr>Lora</vt:lpstr>
      <vt:lpstr>Tahoma</vt:lpstr>
      <vt:lpstr>Times New Roman</vt:lpstr>
      <vt:lpstr>Verdana</vt:lpstr>
      <vt:lpstr>Wingdings</vt:lpstr>
      <vt:lpstr>NSIA Presentation Template</vt:lpstr>
      <vt:lpstr>Document</vt:lpstr>
      <vt:lpstr>Data Modelling, Management &amp; Governance CIS108-6</vt:lpstr>
      <vt:lpstr>Learning Objectives and outline</vt:lpstr>
      <vt:lpstr>1. Why NoSQL? </vt:lpstr>
      <vt:lpstr>RDBMS issues</vt:lpstr>
      <vt:lpstr>RDBMS’ Scalability (up)</vt:lpstr>
      <vt:lpstr>Scalability cost for big data</vt:lpstr>
      <vt:lpstr>Think about age group</vt:lpstr>
      <vt:lpstr>Example : Social-network graph</vt:lpstr>
      <vt:lpstr>The four big issues with RDBMS</vt:lpstr>
      <vt:lpstr>What is NoSQL?</vt:lpstr>
      <vt:lpstr>2. CAP Principle (Theorem)</vt:lpstr>
      <vt:lpstr>ACID Rules RDBMS</vt:lpstr>
      <vt:lpstr>BASE Rule - NoSQL</vt:lpstr>
      <vt:lpstr>Partition-tolerance</vt:lpstr>
      <vt:lpstr>Comparison </vt:lpstr>
      <vt:lpstr>NoSQL Summary</vt:lpstr>
      <vt:lpstr>More Programming and Less Database Design</vt:lpstr>
      <vt:lpstr>3. Types of NoSQL Databases</vt:lpstr>
      <vt:lpstr>Key-value Pair</vt:lpstr>
      <vt:lpstr>Key/Value Databases</vt:lpstr>
      <vt:lpstr>Redis</vt:lpstr>
      <vt:lpstr>Amazon SimpleDB</vt:lpstr>
      <vt:lpstr>Online Games</vt:lpstr>
      <vt:lpstr>Shopping Cart Data</vt:lpstr>
      <vt:lpstr>Document-oriented NoSQL </vt:lpstr>
      <vt:lpstr>Document-oriented NoSQL</vt:lpstr>
      <vt:lpstr>MongoDB</vt:lpstr>
      <vt:lpstr>Example of a document</vt:lpstr>
      <vt:lpstr>MongoDB Data Model</vt:lpstr>
      <vt:lpstr>MongoDB data representation</vt:lpstr>
      <vt:lpstr>MongoDB CRUD operations</vt:lpstr>
      <vt:lpstr>A collection of MongoDB documents</vt:lpstr>
      <vt:lpstr>Insert Operation</vt:lpstr>
      <vt:lpstr>Query Opeation</vt:lpstr>
      <vt:lpstr>Update Operation</vt:lpstr>
      <vt:lpstr>Delete Operation</vt:lpstr>
      <vt:lpstr>Suitable Use Cases</vt:lpstr>
      <vt:lpstr>Column-based Databases</vt:lpstr>
      <vt:lpstr>Column Based Databases</vt:lpstr>
      <vt:lpstr>Column-based</vt:lpstr>
      <vt:lpstr>Cassandra</vt:lpstr>
      <vt:lpstr>Cassandra</vt:lpstr>
      <vt:lpstr>Column Family</vt:lpstr>
      <vt:lpstr>Example</vt:lpstr>
      <vt:lpstr>Example</vt:lpstr>
      <vt:lpstr>Super Column Family</vt:lpstr>
      <vt:lpstr>Cassandra</vt:lpstr>
      <vt:lpstr>Suitable Use Cases</vt:lpstr>
      <vt:lpstr>Graph-based Databases</vt:lpstr>
      <vt:lpstr>Graph Based Databases </vt:lpstr>
      <vt:lpstr>Graph Database</vt:lpstr>
      <vt:lpstr>Graph Database Systems</vt:lpstr>
      <vt:lpstr>Cypher</vt:lpstr>
      <vt:lpstr>Comparing </vt:lpstr>
      <vt:lpstr>Challenge: Coordination</vt:lpstr>
      <vt:lpstr>Summary</vt:lpstr>
      <vt:lpstr>Summary</vt:lpstr>
      <vt:lpstr>Summary</vt:lpstr>
      <vt:lpstr>Reference</vt:lpstr>
    </vt:vector>
  </TitlesOfParts>
  <Company>University of Bedfordshire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Modelling and Management</dc:title>
  <dc:creator>Ingo Frommholz</dc:creator>
  <cp:lastModifiedBy>Gangmin Li</cp:lastModifiedBy>
  <cp:revision>370</cp:revision>
  <cp:lastPrinted>2002-04-12T08:30:10Z</cp:lastPrinted>
  <dcterms:created xsi:type="dcterms:W3CDTF">2002-04-12T08:02:31Z</dcterms:created>
  <dcterms:modified xsi:type="dcterms:W3CDTF">2022-05-11T08:57:26Z</dcterms:modified>
</cp:coreProperties>
</file>