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889" r:id="rId2"/>
  </p:sldMasterIdLst>
  <p:notesMasterIdLst>
    <p:notesMasterId r:id="rId58"/>
  </p:notesMasterIdLst>
  <p:handoutMasterIdLst>
    <p:handoutMasterId r:id="rId59"/>
  </p:handoutMasterIdLst>
  <p:sldIdLst>
    <p:sldId id="386" r:id="rId3"/>
    <p:sldId id="561" r:id="rId4"/>
    <p:sldId id="560" r:id="rId5"/>
    <p:sldId id="562" r:id="rId6"/>
    <p:sldId id="507" r:id="rId7"/>
    <p:sldId id="563" r:id="rId8"/>
    <p:sldId id="501" r:id="rId9"/>
    <p:sldId id="502" r:id="rId10"/>
    <p:sldId id="503" r:id="rId11"/>
    <p:sldId id="504" r:id="rId12"/>
    <p:sldId id="505" r:id="rId13"/>
    <p:sldId id="506" r:id="rId14"/>
    <p:sldId id="565" r:id="rId15"/>
    <p:sldId id="519" r:id="rId16"/>
    <p:sldId id="509" r:id="rId17"/>
    <p:sldId id="510" r:id="rId18"/>
    <p:sldId id="512" r:id="rId19"/>
    <p:sldId id="511" r:id="rId20"/>
    <p:sldId id="552" r:id="rId21"/>
    <p:sldId id="535" r:id="rId22"/>
    <p:sldId id="537" r:id="rId23"/>
    <p:sldId id="538" r:id="rId24"/>
    <p:sldId id="524" r:id="rId25"/>
    <p:sldId id="529" r:id="rId26"/>
    <p:sldId id="528" r:id="rId27"/>
    <p:sldId id="527" r:id="rId28"/>
    <p:sldId id="530" r:id="rId29"/>
    <p:sldId id="525" r:id="rId30"/>
    <p:sldId id="540" r:id="rId31"/>
    <p:sldId id="541" r:id="rId32"/>
    <p:sldId id="545" r:id="rId33"/>
    <p:sldId id="544" r:id="rId34"/>
    <p:sldId id="543" r:id="rId35"/>
    <p:sldId id="542" r:id="rId36"/>
    <p:sldId id="546" r:id="rId37"/>
    <p:sldId id="547" r:id="rId38"/>
    <p:sldId id="548" r:id="rId39"/>
    <p:sldId id="549" r:id="rId40"/>
    <p:sldId id="553" r:id="rId41"/>
    <p:sldId id="554" r:id="rId42"/>
    <p:sldId id="555" r:id="rId43"/>
    <p:sldId id="423" r:id="rId44"/>
    <p:sldId id="557" r:id="rId45"/>
    <p:sldId id="566" r:id="rId46"/>
    <p:sldId id="569" r:id="rId47"/>
    <p:sldId id="568" r:id="rId48"/>
    <p:sldId id="570" r:id="rId49"/>
    <p:sldId id="571" r:id="rId50"/>
    <p:sldId id="497" r:id="rId51"/>
    <p:sldId id="499" r:id="rId52"/>
    <p:sldId id="500" r:id="rId53"/>
    <p:sldId id="558" r:id="rId54"/>
    <p:sldId id="579" r:id="rId55"/>
    <p:sldId id="515" r:id="rId56"/>
    <p:sldId id="559" r:id="rId57"/>
  </p:sldIdLst>
  <p:sldSz cx="9906000" cy="6858000" type="A4"/>
  <p:notesSz cx="9928225" cy="6797675"/>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41">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85646"/>
    <a:srgbClr val="FF0000"/>
    <a:srgbClr val="006600"/>
    <a:srgbClr val="000066"/>
    <a:srgbClr val="66FF66"/>
    <a:srgbClr val="3333CC"/>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54" autoAdjust="0"/>
    <p:restoredTop sz="95770" autoAdjust="0"/>
  </p:normalViewPr>
  <p:slideViewPr>
    <p:cSldViewPr>
      <p:cViewPr varScale="1">
        <p:scale>
          <a:sx n="105" d="100"/>
          <a:sy n="105" d="100"/>
        </p:scale>
        <p:origin x="1014" y="10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628" y="-108"/>
      </p:cViewPr>
      <p:guideLst>
        <p:guide orient="horz" pos="2141"/>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B64396-E3A2-4BFA-982F-28EAAECD3183}"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136695BD-FD40-4E9B-8994-068B71641B36}">
      <dgm:prSet phldrT="[Text]"/>
      <dgm:spPr/>
      <dgm:t>
        <a:bodyPr/>
        <a:lstStyle/>
        <a:p>
          <a:r>
            <a:rPr lang="en-US" b="1" dirty="0">
              <a:latin typeface="Arial" panose="020B0604020202020204" pitchFamily="34" charset="0"/>
              <a:cs typeface="Arial" panose="020B0604020202020204" pitchFamily="34" charset="0"/>
            </a:rPr>
            <a:t>Documents</a:t>
          </a:r>
        </a:p>
      </dgm:t>
    </dgm:pt>
    <dgm:pt modelId="{6B734DD4-A0F6-4159-B7DF-93950714EE15}" type="parTrans" cxnId="{91C3BB32-3D0C-41F3-A333-3E3FE9625602}">
      <dgm:prSet/>
      <dgm:spPr/>
      <dgm:t>
        <a:bodyPr/>
        <a:lstStyle/>
        <a:p>
          <a:endParaRPr lang="en-US">
            <a:latin typeface="Arial" panose="020B0604020202020204" pitchFamily="34" charset="0"/>
            <a:cs typeface="Arial" panose="020B0604020202020204" pitchFamily="34" charset="0"/>
          </a:endParaRPr>
        </a:p>
      </dgm:t>
    </dgm:pt>
    <dgm:pt modelId="{73C6FCE6-F3CA-486E-8CB5-8350945D8E2B}" type="sibTrans" cxnId="{91C3BB32-3D0C-41F3-A333-3E3FE9625602}">
      <dgm:prSet/>
      <dgm:spPr/>
      <dgm:t>
        <a:bodyPr/>
        <a:lstStyle/>
        <a:p>
          <a:endParaRPr lang="en-US">
            <a:latin typeface="Arial" panose="020B0604020202020204" pitchFamily="34" charset="0"/>
            <a:cs typeface="Arial" panose="020B0604020202020204" pitchFamily="34" charset="0"/>
          </a:endParaRPr>
        </a:p>
      </dgm:t>
    </dgm:pt>
    <dgm:pt modelId="{58581BF7-F414-4CF6-B372-BF30D019C0C2}">
      <dgm:prSet phldrT="[Text]" custT="1"/>
      <dgm:spPr/>
      <dgm:t>
        <a:bodyPr/>
        <a:lstStyle/>
        <a:p>
          <a:pPr>
            <a:lnSpc>
              <a:spcPct val="90000"/>
            </a:lnSpc>
            <a:spcBef>
              <a:spcPct val="0"/>
            </a:spcBef>
            <a:spcAft>
              <a:spcPct val="15000"/>
            </a:spcAft>
          </a:pPr>
          <a:r>
            <a:rPr lang="en-US" sz="1600" dirty="0">
              <a:latin typeface="Arial" panose="020B0604020202020204" pitchFamily="34" charset="0"/>
              <a:cs typeface="Arial" panose="020B0604020202020204" pitchFamily="34" charset="0"/>
            </a:rPr>
            <a:t>Charter framework</a:t>
          </a:r>
        </a:p>
      </dgm:t>
    </dgm:pt>
    <dgm:pt modelId="{7845D953-3D4C-4D4E-96D0-F052EDA04FC0}" type="parTrans" cxnId="{40110D5C-AB58-420C-B5A6-33C588D506B0}">
      <dgm:prSet/>
      <dgm:spPr/>
      <dgm:t>
        <a:bodyPr/>
        <a:lstStyle/>
        <a:p>
          <a:endParaRPr lang="en-US">
            <a:latin typeface="Arial" panose="020B0604020202020204" pitchFamily="34" charset="0"/>
            <a:cs typeface="Arial" panose="020B0604020202020204" pitchFamily="34" charset="0"/>
          </a:endParaRPr>
        </a:p>
      </dgm:t>
    </dgm:pt>
    <dgm:pt modelId="{6D2EAE57-D57D-4561-9381-A25CF4204621}" type="sibTrans" cxnId="{40110D5C-AB58-420C-B5A6-33C588D506B0}">
      <dgm:prSet/>
      <dgm:spPr/>
      <dgm:t>
        <a:bodyPr/>
        <a:lstStyle/>
        <a:p>
          <a:endParaRPr lang="en-US">
            <a:latin typeface="Arial" panose="020B0604020202020204" pitchFamily="34" charset="0"/>
            <a:cs typeface="Arial" panose="020B0604020202020204" pitchFamily="34" charset="0"/>
          </a:endParaRPr>
        </a:p>
      </dgm:t>
    </dgm:pt>
    <dgm:pt modelId="{A8ADE1B5-580A-4E1F-A580-3EC0ABF15C7F}">
      <dgm:prSet phldrT="[Text]" custT="1"/>
      <dgm:spPr/>
      <dgm:t>
        <a:bodyPr/>
        <a:lstStyle/>
        <a:p>
          <a:pPr>
            <a:lnSpc>
              <a:spcPct val="90000"/>
            </a:lnSpc>
            <a:spcBef>
              <a:spcPct val="0"/>
            </a:spcBef>
            <a:spcAft>
              <a:spcPct val="15000"/>
            </a:spcAft>
          </a:pPr>
          <a:r>
            <a:rPr lang="en-US" sz="1600" dirty="0">
              <a:latin typeface="Arial" panose="020B0604020202020204" pitchFamily="34" charset="0"/>
              <a:cs typeface="Arial" panose="020B0604020202020204" pitchFamily="34" charset="0"/>
            </a:rPr>
            <a:t>Written &amp; published policies</a:t>
          </a:r>
        </a:p>
      </dgm:t>
    </dgm:pt>
    <dgm:pt modelId="{FF73356E-7E39-4586-BC15-8197C195E953}" type="parTrans" cxnId="{E935AA1A-3406-403C-9755-8D7FEC55B986}">
      <dgm:prSet/>
      <dgm:spPr/>
      <dgm:t>
        <a:bodyPr/>
        <a:lstStyle/>
        <a:p>
          <a:endParaRPr lang="en-US">
            <a:latin typeface="Arial" panose="020B0604020202020204" pitchFamily="34" charset="0"/>
            <a:cs typeface="Arial" panose="020B0604020202020204" pitchFamily="34" charset="0"/>
          </a:endParaRPr>
        </a:p>
      </dgm:t>
    </dgm:pt>
    <dgm:pt modelId="{304B4DC7-0ED3-4685-BCAB-37C7881D2AEF}" type="sibTrans" cxnId="{E935AA1A-3406-403C-9755-8D7FEC55B986}">
      <dgm:prSet/>
      <dgm:spPr/>
      <dgm:t>
        <a:bodyPr/>
        <a:lstStyle/>
        <a:p>
          <a:endParaRPr lang="en-US">
            <a:latin typeface="Arial" panose="020B0604020202020204" pitchFamily="34" charset="0"/>
            <a:cs typeface="Arial" panose="020B0604020202020204" pitchFamily="34" charset="0"/>
          </a:endParaRPr>
        </a:p>
      </dgm:t>
    </dgm:pt>
    <dgm:pt modelId="{57C5B4DE-AB4D-4567-96B2-A38F76CC0198}">
      <dgm:prSet phldrT="[Text]"/>
      <dgm:spPr>
        <a:solidFill>
          <a:srgbClr val="FF0000"/>
        </a:solidFill>
      </dgm:spPr>
      <dgm:t>
        <a:bodyPr/>
        <a:lstStyle/>
        <a:p>
          <a:r>
            <a:rPr lang="en-US" b="1" dirty="0">
              <a:latin typeface="Arial" panose="020B0604020202020204" pitchFamily="34" charset="0"/>
              <a:cs typeface="Arial" panose="020B0604020202020204" pitchFamily="34" charset="0"/>
            </a:rPr>
            <a:t>Groups</a:t>
          </a:r>
        </a:p>
      </dgm:t>
    </dgm:pt>
    <dgm:pt modelId="{F6D4FB44-3570-4BF7-9E1B-12D396B3E0EC}" type="parTrans" cxnId="{6152D665-67BE-4927-8A1A-B69D5DA8FFC5}">
      <dgm:prSet/>
      <dgm:spPr/>
      <dgm:t>
        <a:bodyPr/>
        <a:lstStyle/>
        <a:p>
          <a:endParaRPr lang="en-US">
            <a:latin typeface="Arial" panose="020B0604020202020204" pitchFamily="34" charset="0"/>
            <a:cs typeface="Arial" panose="020B0604020202020204" pitchFamily="34" charset="0"/>
          </a:endParaRPr>
        </a:p>
      </dgm:t>
    </dgm:pt>
    <dgm:pt modelId="{2C3A6D5D-1969-4A14-A19B-20C0E4B3EBD3}" type="sibTrans" cxnId="{6152D665-67BE-4927-8A1A-B69D5DA8FFC5}">
      <dgm:prSet/>
      <dgm:spPr/>
      <dgm:t>
        <a:bodyPr/>
        <a:lstStyle/>
        <a:p>
          <a:endParaRPr lang="en-US">
            <a:latin typeface="Arial" panose="020B0604020202020204" pitchFamily="34" charset="0"/>
            <a:cs typeface="Arial" panose="020B0604020202020204" pitchFamily="34" charset="0"/>
          </a:endParaRPr>
        </a:p>
      </dgm:t>
    </dgm:pt>
    <dgm:pt modelId="{61EAD910-7434-4713-90E9-66A80A3BFCB6}">
      <dgm:prSet phldrT="[Text]"/>
      <dgm:spPr/>
      <dgm:t>
        <a:bodyPr/>
        <a:lstStyle/>
        <a:p>
          <a:r>
            <a:rPr lang="en-US" dirty="0">
              <a:latin typeface="Arial" panose="020B0604020202020204" pitchFamily="34" charset="0"/>
              <a:cs typeface="Arial" panose="020B0604020202020204" pitchFamily="34" charset="0"/>
            </a:rPr>
            <a:t>Policy council</a:t>
          </a:r>
        </a:p>
      </dgm:t>
    </dgm:pt>
    <dgm:pt modelId="{A78914DF-7B1E-4CD0-A909-AC66E4E1B4D2}" type="parTrans" cxnId="{2514589D-CD94-4F16-BA2F-BFE32207A2EC}">
      <dgm:prSet/>
      <dgm:spPr/>
      <dgm:t>
        <a:bodyPr/>
        <a:lstStyle/>
        <a:p>
          <a:endParaRPr lang="en-US">
            <a:latin typeface="Arial" panose="020B0604020202020204" pitchFamily="34" charset="0"/>
            <a:cs typeface="Arial" panose="020B0604020202020204" pitchFamily="34" charset="0"/>
          </a:endParaRPr>
        </a:p>
      </dgm:t>
    </dgm:pt>
    <dgm:pt modelId="{D255BB63-FAE4-444F-A484-E3C3A110F6B9}" type="sibTrans" cxnId="{2514589D-CD94-4F16-BA2F-BFE32207A2EC}">
      <dgm:prSet/>
      <dgm:spPr/>
      <dgm:t>
        <a:bodyPr/>
        <a:lstStyle/>
        <a:p>
          <a:endParaRPr lang="en-US">
            <a:latin typeface="Arial" panose="020B0604020202020204" pitchFamily="34" charset="0"/>
            <a:cs typeface="Arial" panose="020B0604020202020204" pitchFamily="34" charset="0"/>
          </a:endParaRPr>
        </a:p>
      </dgm:t>
    </dgm:pt>
    <dgm:pt modelId="{D6F02050-665C-449D-BF22-12408583C8C8}">
      <dgm:prSet phldrT="[Text]"/>
      <dgm:spPr/>
      <dgm:t>
        <a:bodyPr/>
        <a:lstStyle/>
        <a:p>
          <a:r>
            <a:rPr lang="en-US" dirty="0">
              <a:latin typeface="Arial" panose="020B0604020202020204" pitchFamily="34" charset="0"/>
              <a:cs typeface="Arial" panose="020B0604020202020204" pitchFamily="34" charset="0"/>
            </a:rPr>
            <a:t>Data steward council(s)</a:t>
          </a:r>
        </a:p>
      </dgm:t>
    </dgm:pt>
    <dgm:pt modelId="{F226668E-8859-4136-942D-1BA04A75FA96}" type="parTrans" cxnId="{3975C677-C1F8-4E56-BA77-7E70DF5BB11B}">
      <dgm:prSet/>
      <dgm:spPr/>
      <dgm:t>
        <a:bodyPr/>
        <a:lstStyle/>
        <a:p>
          <a:endParaRPr lang="en-US">
            <a:latin typeface="Arial" panose="020B0604020202020204" pitchFamily="34" charset="0"/>
            <a:cs typeface="Arial" panose="020B0604020202020204" pitchFamily="34" charset="0"/>
          </a:endParaRPr>
        </a:p>
      </dgm:t>
    </dgm:pt>
    <dgm:pt modelId="{E8030A2D-380F-47E7-9989-E23C680CA04E}" type="sibTrans" cxnId="{3975C677-C1F8-4E56-BA77-7E70DF5BB11B}">
      <dgm:prSet/>
      <dgm:spPr/>
      <dgm:t>
        <a:bodyPr/>
        <a:lstStyle/>
        <a:p>
          <a:endParaRPr lang="en-US">
            <a:latin typeface="Arial" panose="020B0604020202020204" pitchFamily="34" charset="0"/>
            <a:cs typeface="Arial" panose="020B0604020202020204" pitchFamily="34" charset="0"/>
          </a:endParaRPr>
        </a:p>
      </dgm:t>
    </dgm:pt>
    <dgm:pt modelId="{353A9251-677E-43F5-88F9-4B407B200943}">
      <dgm:prSet phldrT="[Text]"/>
      <dgm:spPr>
        <a:solidFill>
          <a:srgbClr val="B85646"/>
        </a:solidFill>
      </dgm:spPr>
      <dgm:t>
        <a:bodyPr/>
        <a:lstStyle/>
        <a:p>
          <a:r>
            <a:rPr lang="en-US" b="1" dirty="0">
              <a:latin typeface="Arial" panose="020B0604020202020204" pitchFamily="34" charset="0"/>
              <a:cs typeface="Arial" panose="020B0604020202020204" pitchFamily="34" charset="0"/>
            </a:rPr>
            <a:t>Individual roles</a:t>
          </a:r>
        </a:p>
      </dgm:t>
    </dgm:pt>
    <dgm:pt modelId="{011D7657-C944-4687-9094-10BA0E73F8EA}" type="parTrans" cxnId="{C9450BE3-FA36-4A99-881E-845C30BF0A9D}">
      <dgm:prSet/>
      <dgm:spPr/>
      <dgm:t>
        <a:bodyPr/>
        <a:lstStyle/>
        <a:p>
          <a:endParaRPr lang="en-US">
            <a:latin typeface="Arial" panose="020B0604020202020204" pitchFamily="34" charset="0"/>
            <a:cs typeface="Arial" panose="020B0604020202020204" pitchFamily="34" charset="0"/>
          </a:endParaRPr>
        </a:p>
      </dgm:t>
    </dgm:pt>
    <dgm:pt modelId="{C3E67705-18DA-4A77-A9CF-F4727B6C433E}" type="sibTrans" cxnId="{C9450BE3-FA36-4A99-881E-845C30BF0A9D}">
      <dgm:prSet/>
      <dgm:spPr/>
      <dgm:t>
        <a:bodyPr/>
        <a:lstStyle/>
        <a:p>
          <a:endParaRPr lang="en-US">
            <a:latin typeface="Arial" panose="020B0604020202020204" pitchFamily="34" charset="0"/>
            <a:cs typeface="Arial" panose="020B0604020202020204" pitchFamily="34" charset="0"/>
          </a:endParaRPr>
        </a:p>
      </dgm:t>
    </dgm:pt>
    <dgm:pt modelId="{B59605D7-0B5E-4917-82F0-DF45960E2EE1}">
      <dgm:prSet phldrT="[Text]"/>
      <dgm:spPr>
        <a:solidFill>
          <a:schemeClr val="bg1">
            <a:lumMod val="75000"/>
            <a:alpha val="90000"/>
          </a:schemeClr>
        </a:solidFill>
      </dgm:spPr>
      <dgm:t>
        <a:bodyPr/>
        <a:lstStyle/>
        <a:p>
          <a:r>
            <a:rPr lang="en-US" dirty="0">
              <a:latin typeface="Arial" panose="020B0604020202020204" pitchFamily="34" charset="0"/>
              <a:cs typeface="Arial" panose="020B0604020202020204" pitchFamily="34" charset="0"/>
            </a:rPr>
            <a:t>Data stewards</a:t>
          </a:r>
        </a:p>
      </dgm:t>
    </dgm:pt>
    <dgm:pt modelId="{D8BD7022-31C1-416B-A31C-BBDAB122D98B}" type="parTrans" cxnId="{400203F1-3A8C-4036-89DB-9BB9D006CD8F}">
      <dgm:prSet/>
      <dgm:spPr/>
      <dgm:t>
        <a:bodyPr/>
        <a:lstStyle/>
        <a:p>
          <a:endParaRPr lang="en-US">
            <a:latin typeface="Arial" panose="020B0604020202020204" pitchFamily="34" charset="0"/>
            <a:cs typeface="Arial" panose="020B0604020202020204" pitchFamily="34" charset="0"/>
          </a:endParaRPr>
        </a:p>
      </dgm:t>
    </dgm:pt>
    <dgm:pt modelId="{64FFCED6-C2F8-43D9-AB91-75FF08551160}" type="sibTrans" cxnId="{400203F1-3A8C-4036-89DB-9BB9D006CD8F}">
      <dgm:prSet/>
      <dgm:spPr/>
      <dgm:t>
        <a:bodyPr/>
        <a:lstStyle/>
        <a:p>
          <a:endParaRPr lang="en-US">
            <a:latin typeface="Arial" panose="020B0604020202020204" pitchFamily="34" charset="0"/>
            <a:cs typeface="Arial" panose="020B0604020202020204" pitchFamily="34" charset="0"/>
          </a:endParaRPr>
        </a:p>
      </dgm:t>
    </dgm:pt>
    <dgm:pt modelId="{558D9104-5B0A-4541-BE49-2BC58A09C9CD}">
      <dgm:prSet phldrT="[Text]"/>
      <dgm:spPr>
        <a:solidFill>
          <a:schemeClr val="bg1">
            <a:lumMod val="75000"/>
            <a:alpha val="90000"/>
          </a:schemeClr>
        </a:solidFill>
      </dgm:spPr>
      <dgm:t>
        <a:bodyPr/>
        <a:lstStyle/>
        <a:p>
          <a:r>
            <a:rPr lang="en-US" dirty="0">
              <a:latin typeface="Arial" panose="020B0604020202020204" pitchFamily="34" charset="0"/>
              <a:cs typeface="Arial" panose="020B0604020202020204" pitchFamily="34" charset="0"/>
            </a:rPr>
            <a:t>Data custodians/ caretakers</a:t>
          </a:r>
        </a:p>
      </dgm:t>
    </dgm:pt>
    <dgm:pt modelId="{E4AF3B1E-D017-4937-9F5F-4D586AA1CD42}" type="parTrans" cxnId="{B76B018C-18E2-4BC4-9A02-6B9330DBCBAF}">
      <dgm:prSet/>
      <dgm:spPr/>
      <dgm:t>
        <a:bodyPr/>
        <a:lstStyle/>
        <a:p>
          <a:endParaRPr lang="en-US">
            <a:latin typeface="Arial" panose="020B0604020202020204" pitchFamily="34" charset="0"/>
            <a:cs typeface="Arial" panose="020B0604020202020204" pitchFamily="34" charset="0"/>
          </a:endParaRPr>
        </a:p>
      </dgm:t>
    </dgm:pt>
    <dgm:pt modelId="{6234626E-F9EA-479B-8F99-12E9FBDE5BE6}" type="sibTrans" cxnId="{B76B018C-18E2-4BC4-9A02-6B9330DBCBAF}">
      <dgm:prSet/>
      <dgm:spPr/>
      <dgm:t>
        <a:bodyPr/>
        <a:lstStyle/>
        <a:p>
          <a:endParaRPr lang="en-US">
            <a:latin typeface="Arial" panose="020B0604020202020204" pitchFamily="34" charset="0"/>
            <a:cs typeface="Arial" panose="020B0604020202020204" pitchFamily="34" charset="0"/>
          </a:endParaRPr>
        </a:p>
      </dgm:t>
    </dgm:pt>
    <dgm:pt modelId="{867D6F43-F58A-4076-B659-AE69F2EC6BFD}">
      <dgm:prSet phldrT="[Text]"/>
      <dgm:spPr>
        <a:solidFill>
          <a:schemeClr val="bg1">
            <a:lumMod val="75000"/>
            <a:alpha val="90000"/>
          </a:schemeClr>
        </a:solidFill>
      </dgm:spPr>
      <dgm:t>
        <a:bodyPr/>
        <a:lstStyle/>
        <a:p>
          <a:r>
            <a:rPr lang="en-US" dirty="0">
              <a:latin typeface="Arial" panose="020B0604020202020204" pitchFamily="34" charset="0"/>
              <a:cs typeface="Arial" panose="020B0604020202020204" pitchFamily="34" charset="0"/>
            </a:rPr>
            <a:t>Data users</a:t>
          </a:r>
        </a:p>
      </dgm:t>
    </dgm:pt>
    <dgm:pt modelId="{3DC68DFB-46B3-4507-A3BF-9AABBE15288D}" type="parTrans" cxnId="{07FF1FCD-1D3B-4D83-82D5-778255C5D21B}">
      <dgm:prSet/>
      <dgm:spPr/>
      <dgm:t>
        <a:bodyPr/>
        <a:lstStyle/>
        <a:p>
          <a:endParaRPr lang="en-US">
            <a:latin typeface="Arial" panose="020B0604020202020204" pitchFamily="34" charset="0"/>
            <a:cs typeface="Arial" panose="020B0604020202020204" pitchFamily="34" charset="0"/>
          </a:endParaRPr>
        </a:p>
      </dgm:t>
    </dgm:pt>
    <dgm:pt modelId="{9716F158-9EB1-4851-BA3F-3EE07FFE10E8}" type="sibTrans" cxnId="{07FF1FCD-1D3B-4D83-82D5-778255C5D21B}">
      <dgm:prSet/>
      <dgm:spPr/>
      <dgm:t>
        <a:bodyPr/>
        <a:lstStyle/>
        <a:p>
          <a:endParaRPr lang="en-US">
            <a:latin typeface="Arial" panose="020B0604020202020204" pitchFamily="34" charset="0"/>
            <a:cs typeface="Arial" panose="020B0604020202020204" pitchFamily="34" charset="0"/>
          </a:endParaRPr>
        </a:p>
      </dgm:t>
    </dgm:pt>
    <dgm:pt modelId="{3AE9E360-EBF9-4B3E-BBF5-418FB6F0F09E}">
      <dgm:prSet phldrT="[Text]" custT="1"/>
      <dgm:spPr/>
      <dgm:t>
        <a:bodyPr/>
        <a:lstStyle/>
        <a:p>
          <a:pPr>
            <a:lnSpc>
              <a:spcPct val="100000"/>
            </a:lnSpc>
            <a:spcBef>
              <a:spcPts val="600"/>
            </a:spcBef>
            <a:spcAft>
              <a:spcPts val="0"/>
            </a:spcAft>
          </a:pPr>
          <a:r>
            <a:rPr lang="en-US" sz="1600" dirty="0">
              <a:solidFill>
                <a:srgbClr val="FF0000"/>
              </a:solidFill>
              <a:latin typeface="Arial" panose="020B0604020202020204" pitchFamily="34" charset="0"/>
              <a:cs typeface="Arial" panose="020B0604020202020204" pitchFamily="34" charset="0"/>
            </a:rPr>
            <a:t>Principles &amp; values</a:t>
          </a:r>
        </a:p>
      </dgm:t>
    </dgm:pt>
    <dgm:pt modelId="{AF97C6B1-5A88-4956-96B0-1D86DDFFC8BA}" type="parTrans" cxnId="{EC5DB9F6-EC6B-4786-97B8-C5C33BA71AF9}">
      <dgm:prSet/>
      <dgm:spPr/>
      <dgm:t>
        <a:bodyPr/>
        <a:lstStyle/>
        <a:p>
          <a:endParaRPr lang="en-US">
            <a:latin typeface="Arial" panose="020B0604020202020204" pitchFamily="34" charset="0"/>
            <a:cs typeface="Arial" panose="020B0604020202020204" pitchFamily="34" charset="0"/>
          </a:endParaRPr>
        </a:p>
      </dgm:t>
    </dgm:pt>
    <dgm:pt modelId="{2B2B602B-C09D-47D6-8507-8C4F1BFABA3B}" type="sibTrans" cxnId="{EC5DB9F6-EC6B-4786-97B8-C5C33BA71AF9}">
      <dgm:prSet/>
      <dgm:spPr/>
      <dgm:t>
        <a:bodyPr/>
        <a:lstStyle/>
        <a:p>
          <a:endParaRPr lang="en-US">
            <a:latin typeface="Arial" panose="020B0604020202020204" pitchFamily="34" charset="0"/>
            <a:cs typeface="Arial" panose="020B0604020202020204" pitchFamily="34" charset="0"/>
          </a:endParaRPr>
        </a:p>
      </dgm:t>
    </dgm:pt>
    <dgm:pt modelId="{D159743D-5CC4-4D7B-9218-FFCBB66831E9}">
      <dgm:prSet phldrT="[Text]" custT="1"/>
      <dgm:spPr/>
      <dgm:t>
        <a:bodyPr/>
        <a:lstStyle/>
        <a:p>
          <a:pPr>
            <a:lnSpc>
              <a:spcPct val="100000"/>
            </a:lnSpc>
            <a:spcBef>
              <a:spcPts val="600"/>
            </a:spcBef>
            <a:spcAft>
              <a:spcPts val="0"/>
            </a:spcAft>
          </a:pPr>
          <a:r>
            <a:rPr lang="en-US" sz="1600" dirty="0">
              <a:latin typeface="Arial" panose="020B0604020202020204" pitchFamily="34" charset="0"/>
              <a:cs typeface="Arial" panose="020B0604020202020204" pitchFamily="34" charset="0"/>
            </a:rPr>
            <a:t>Purpose &amp; scope</a:t>
          </a:r>
        </a:p>
      </dgm:t>
    </dgm:pt>
    <dgm:pt modelId="{7FAEB30A-EBD9-43EC-B61E-74226054AA38}" type="parTrans" cxnId="{E7EA98DA-0EAE-43DE-9488-EEC0B8D72E99}">
      <dgm:prSet/>
      <dgm:spPr/>
      <dgm:t>
        <a:bodyPr/>
        <a:lstStyle/>
        <a:p>
          <a:endParaRPr lang="en-US">
            <a:latin typeface="Arial" panose="020B0604020202020204" pitchFamily="34" charset="0"/>
            <a:cs typeface="Arial" panose="020B0604020202020204" pitchFamily="34" charset="0"/>
          </a:endParaRPr>
        </a:p>
      </dgm:t>
    </dgm:pt>
    <dgm:pt modelId="{3D4A03A3-1F79-45C3-BE14-7A99A159DB60}" type="sibTrans" cxnId="{E7EA98DA-0EAE-43DE-9488-EEC0B8D72E99}">
      <dgm:prSet/>
      <dgm:spPr/>
      <dgm:t>
        <a:bodyPr/>
        <a:lstStyle/>
        <a:p>
          <a:endParaRPr lang="en-US">
            <a:latin typeface="Arial" panose="020B0604020202020204" pitchFamily="34" charset="0"/>
            <a:cs typeface="Arial" panose="020B0604020202020204" pitchFamily="34" charset="0"/>
          </a:endParaRPr>
        </a:p>
      </dgm:t>
    </dgm:pt>
    <dgm:pt modelId="{E0171415-39B4-4D20-A0AC-40096FCAA72C}">
      <dgm:prSet phldrT="[Text]" custT="1"/>
      <dgm:spPr/>
      <dgm:t>
        <a:bodyPr/>
        <a:lstStyle/>
        <a:p>
          <a:pPr>
            <a:lnSpc>
              <a:spcPct val="100000"/>
            </a:lnSpc>
            <a:spcBef>
              <a:spcPts val="600"/>
            </a:spcBef>
            <a:spcAft>
              <a:spcPts val="0"/>
            </a:spcAft>
          </a:pPr>
          <a:r>
            <a:rPr lang="en-US" sz="1600" dirty="0">
              <a:latin typeface="Arial" panose="020B0604020202020204" pitchFamily="34" charset="0"/>
              <a:cs typeface="Arial" panose="020B0604020202020204" pitchFamily="34" charset="0"/>
            </a:rPr>
            <a:t>Roles &amp; responsibilities</a:t>
          </a:r>
        </a:p>
      </dgm:t>
    </dgm:pt>
    <dgm:pt modelId="{E530E9E1-57AF-47B2-B14C-B26D18CE6968}" type="parTrans" cxnId="{520E1ED7-56D3-46A7-A6FA-F67CC09332AB}">
      <dgm:prSet/>
      <dgm:spPr/>
      <dgm:t>
        <a:bodyPr/>
        <a:lstStyle/>
        <a:p>
          <a:endParaRPr lang="en-US">
            <a:latin typeface="Arial" panose="020B0604020202020204" pitchFamily="34" charset="0"/>
            <a:cs typeface="Arial" panose="020B0604020202020204" pitchFamily="34" charset="0"/>
          </a:endParaRPr>
        </a:p>
      </dgm:t>
    </dgm:pt>
    <dgm:pt modelId="{60967F66-2D60-4AC3-B404-86309E0C812E}" type="sibTrans" cxnId="{520E1ED7-56D3-46A7-A6FA-F67CC09332AB}">
      <dgm:prSet/>
      <dgm:spPr/>
      <dgm:t>
        <a:bodyPr/>
        <a:lstStyle/>
        <a:p>
          <a:endParaRPr lang="en-US">
            <a:latin typeface="Arial" panose="020B0604020202020204" pitchFamily="34" charset="0"/>
            <a:cs typeface="Arial" panose="020B0604020202020204" pitchFamily="34" charset="0"/>
          </a:endParaRPr>
        </a:p>
      </dgm:t>
    </dgm:pt>
    <dgm:pt modelId="{A9A074FB-58F4-44F4-8EBE-F0982591A51F}">
      <dgm:prSet phldrT="[Text]" custT="1"/>
      <dgm:spPr/>
      <dgm:t>
        <a:bodyPr/>
        <a:lstStyle/>
        <a:p>
          <a:pPr>
            <a:lnSpc>
              <a:spcPct val="90000"/>
            </a:lnSpc>
            <a:spcBef>
              <a:spcPct val="0"/>
            </a:spcBef>
            <a:spcAft>
              <a:spcPct val="15000"/>
            </a:spcAft>
          </a:pPr>
          <a:r>
            <a:rPr lang="en-US" sz="1600" dirty="0">
              <a:latin typeface="Arial" panose="020B0604020202020204" pitchFamily="34" charset="0"/>
              <a:cs typeface="Arial" panose="020B0604020202020204" pitchFamily="34" charset="0"/>
            </a:rPr>
            <a:t>Data dictionaries</a:t>
          </a:r>
        </a:p>
      </dgm:t>
    </dgm:pt>
    <dgm:pt modelId="{739DA669-86D9-40EE-89CD-00445507D901}" type="parTrans" cxnId="{C3667A3B-262B-49E7-8A12-FEF1BAF565A5}">
      <dgm:prSet/>
      <dgm:spPr/>
      <dgm:t>
        <a:bodyPr/>
        <a:lstStyle/>
        <a:p>
          <a:endParaRPr lang="en-US">
            <a:latin typeface="Arial" panose="020B0604020202020204" pitchFamily="34" charset="0"/>
            <a:cs typeface="Arial" panose="020B0604020202020204" pitchFamily="34" charset="0"/>
          </a:endParaRPr>
        </a:p>
      </dgm:t>
    </dgm:pt>
    <dgm:pt modelId="{0DBB8FCD-0799-4D42-ADA6-201293DFBD48}" type="sibTrans" cxnId="{C3667A3B-262B-49E7-8A12-FEF1BAF565A5}">
      <dgm:prSet/>
      <dgm:spPr/>
      <dgm:t>
        <a:bodyPr/>
        <a:lstStyle/>
        <a:p>
          <a:endParaRPr lang="en-US">
            <a:latin typeface="Arial" panose="020B0604020202020204" pitchFamily="34" charset="0"/>
            <a:cs typeface="Arial" panose="020B0604020202020204" pitchFamily="34" charset="0"/>
          </a:endParaRPr>
        </a:p>
      </dgm:t>
    </dgm:pt>
    <dgm:pt modelId="{0010EE97-963D-424F-ADDF-FE9D4E098C3D}">
      <dgm:prSet custT="1"/>
      <dgm:spPr/>
      <dgm:t>
        <a:bodyPr/>
        <a:lstStyle/>
        <a:p>
          <a:pPr>
            <a:lnSpc>
              <a:spcPct val="90000"/>
            </a:lnSpc>
            <a:spcBef>
              <a:spcPct val="0"/>
            </a:spcBef>
            <a:spcAft>
              <a:spcPct val="15000"/>
            </a:spcAft>
          </a:pPr>
          <a:r>
            <a:rPr lang="en-US" sz="1600" dirty="0">
              <a:latin typeface="Arial" panose="020B0604020202020204" pitchFamily="34" charset="0"/>
              <a:cs typeface="Arial" panose="020B0604020202020204" pitchFamily="34" charset="0"/>
            </a:rPr>
            <a:t>Communication strategies</a:t>
          </a:r>
        </a:p>
      </dgm:t>
    </dgm:pt>
    <dgm:pt modelId="{27129E70-C001-4B61-8715-5131B346F1F9}" type="parTrans" cxnId="{45980B6B-EFF0-4A37-BAFF-B135D0D0C8E4}">
      <dgm:prSet/>
      <dgm:spPr/>
      <dgm:t>
        <a:bodyPr/>
        <a:lstStyle/>
        <a:p>
          <a:endParaRPr lang="en-US">
            <a:latin typeface="Arial" panose="020B0604020202020204" pitchFamily="34" charset="0"/>
            <a:cs typeface="Arial" panose="020B0604020202020204" pitchFamily="34" charset="0"/>
          </a:endParaRPr>
        </a:p>
      </dgm:t>
    </dgm:pt>
    <dgm:pt modelId="{4AF21DE0-B73D-45A6-973D-544C54517008}" type="sibTrans" cxnId="{45980B6B-EFF0-4A37-BAFF-B135D0D0C8E4}">
      <dgm:prSet/>
      <dgm:spPr/>
      <dgm:t>
        <a:bodyPr/>
        <a:lstStyle/>
        <a:p>
          <a:endParaRPr lang="en-US">
            <a:latin typeface="Arial" panose="020B0604020202020204" pitchFamily="34" charset="0"/>
            <a:cs typeface="Arial" panose="020B0604020202020204" pitchFamily="34" charset="0"/>
          </a:endParaRPr>
        </a:p>
      </dgm:t>
    </dgm:pt>
    <dgm:pt modelId="{65DEEEDB-F699-4FFF-B6DD-E5D48F7A90A7}">
      <dgm:prSet phldrT="[Text]" custT="1"/>
      <dgm:spPr/>
      <dgm:t>
        <a:bodyPr/>
        <a:lstStyle/>
        <a:p>
          <a:pPr>
            <a:lnSpc>
              <a:spcPct val="90000"/>
            </a:lnSpc>
            <a:spcBef>
              <a:spcPct val="0"/>
            </a:spcBef>
            <a:spcAft>
              <a:spcPct val="15000"/>
            </a:spcAft>
          </a:pPr>
          <a:endParaRPr lang="en-US" sz="1600" dirty="0">
            <a:latin typeface="Arial" panose="020B0604020202020204" pitchFamily="34" charset="0"/>
            <a:cs typeface="Arial" panose="020B0604020202020204" pitchFamily="34" charset="0"/>
          </a:endParaRPr>
        </a:p>
      </dgm:t>
    </dgm:pt>
    <dgm:pt modelId="{1C751E1B-74AF-4364-AB51-86D8BDFD24B6}" type="parTrans" cxnId="{081845ED-BBAD-4E27-810C-F665367118DB}">
      <dgm:prSet/>
      <dgm:spPr/>
      <dgm:t>
        <a:bodyPr/>
        <a:lstStyle/>
        <a:p>
          <a:endParaRPr lang="en-US"/>
        </a:p>
      </dgm:t>
    </dgm:pt>
    <dgm:pt modelId="{5CD8DFBC-2C5B-448B-A552-ADD7F20AE1AD}" type="sibTrans" cxnId="{081845ED-BBAD-4E27-810C-F665367118DB}">
      <dgm:prSet/>
      <dgm:spPr/>
      <dgm:t>
        <a:bodyPr/>
        <a:lstStyle/>
        <a:p>
          <a:endParaRPr lang="en-US"/>
        </a:p>
      </dgm:t>
    </dgm:pt>
    <dgm:pt modelId="{D09837A2-1C6D-4EB7-AA34-0459D795A071}">
      <dgm:prSet phldrT="[Text]"/>
      <dgm:spPr/>
      <dgm:t>
        <a:bodyPr/>
        <a:lstStyle/>
        <a:p>
          <a:endParaRPr lang="en-US" dirty="0">
            <a:latin typeface="Arial" panose="020B0604020202020204" pitchFamily="34" charset="0"/>
            <a:cs typeface="Arial" panose="020B0604020202020204" pitchFamily="34" charset="0"/>
          </a:endParaRPr>
        </a:p>
      </dgm:t>
    </dgm:pt>
    <dgm:pt modelId="{4FBF4448-8352-4BA5-BEFC-7940750902DA}" type="parTrans" cxnId="{9366C0C7-BC78-40C7-88EF-0251B4C6B062}">
      <dgm:prSet/>
      <dgm:spPr/>
      <dgm:t>
        <a:bodyPr/>
        <a:lstStyle/>
        <a:p>
          <a:endParaRPr lang="en-US"/>
        </a:p>
      </dgm:t>
    </dgm:pt>
    <dgm:pt modelId="{690F3C24-D8E1-4634-885A-1E88D6CFE874}" type="sibTrans" cxnId="{9366C0C7-BC78-40C7-88EF-0251B4C6B062}">
      <dgm:prSet/>
      <dgm:spPr/>
      <dgm:t>
        <a:bodyPr/>
        <a:lstStyle/>
        <a:p>
          <a:endParaRPr lang="en-US"/>
        </a:p>
      </dgm:t>
    </dgm:pt>
    <dgm:pt modelId="{AFA72993-5B83-4AE4-B913-8DF9590CA28F}">
      <dgm:prSet phldrT="[Text]"/>
      <dgm:spPr>
        <a:solidFill>
          <a:schemeClr val="bg1">
            <a:lumMod val="75000"/>
            <a:alpha val="90000"/>
          </a:schemeClr>
        </a:solidFill>
      </dgm:spPr>
      <dgm:t>
        <a:bodyPr/>
        <a:lstStyle/>
        <a:p>
          <a:endParaRPr lang="en-US" dirty="0">
            <a:latin typeface="Arial" panose="020B0604020202020204" pitchFamily="34" charset="0"/>
            <a:cs typeface="Arial" panose="020B0604020202020204" pitchFamily="34" charset="0"/>
          </a:endParaRPr>
        </a:p>
      </dgm:t>
    </dgm:pt>
    <dgm:pt modelId="{007D5870-21C3-4327-B9BD-47446C4EC10D}" type="parTrans" cxnId="{B6DB6B13-5F2F-4E91-B960-F684DC5A381E}">
      <dgm:prSet/>
      <dgm:spPr/>
      <dgm:t>
        <a:bodyPr/>
        <a:lstStyle/>
        <a:p>
          <a:endParaRPr lang="en-US"/>
        </a:p>
      </dgm:t>
    </dgm:pt>
    <dgm:pt modelId="{A1709B56-7726-4239-8F4D-606CA7C82E2C}" type="sibTrans" cxnId="{B6DB6B13-5F2F-4E91-B960-F684DC5A381E}">
      <dgm:prSet/>
      <dgm:spPr/>
      <dgm:t>
        <a:bodyPr/>
        <a:lstStyle/>
        <a:p>
          <a:endParaRPr lang="en-US"/>
        </a:p>
      </dgm:t>
    </dgm:pt>
    <dgm:pt modelId="{2214FE15-5762-4017-ACAC-15F31D3D246F}">
      <dgm:prSet phldrT="[Text]"/>
      <dgm:spPr>
        <a:solidFill>
          <a:schemeClr val="bg1">
            <a:lumMod val="75000"/>
            <a:alpha val="90000"/>
          </a:schemeClr>
        </a:solidFill>
      </dgm:spPr>
      <dgm:t>
        <a:bodyPr/>
        <a:lstStyle/>
        <a:p>
          <a:endParaRPr lang="en-US" dirty="0">
            <a:latin typeface="Arial" panose="020B0604020202020204" pitchFamily="34" charset="0"/>
            <a:cs typeface="Arial" panose="020B0604020202020204" pitchFamily="34" charset="0"/>
          </a:endParaRPr>
        </a:p>
      </dgm:t>
    </dgm:pt>
    <dgm:pt modelId="{D66BBF7C-FEA8-4C54-9FDE-C466219A8CE5}" type="parTrans" cxnId="{2A4365AF-DE48-45F9-AEAF-D91C694D7A08}">
      <dgm:prSet/>
      <dgm:spPr/>
      <dgm:t>
        <a:bodyPr/>
        <a:lstStyle/>
        <a:p>
          <a:endParaRPr lang="en-US"/>
        </a:p>
      </dgm:t>
    </dgm:pt>
    <dgm:pt modelId="{1089A3B4-CB0B-4D7F-8420-75191AF8ABD1}" type="sibTrans" cxnId="{2A4365AF-DE48-45F9-AEAF-D91C694D7A08}">
      <dgm:prSet/>
      <dgm:spPr/>
      <dgm:t>
        <a:bodyPr/>
        <a:lstStyle/>
        <a:p>
          <a:endParaRPr lang="en-US"/>
        </a:p>
      </dgm:t>
    </dgm:pt>
    <dgm:pt modelId="{7C01CFC6-9064-41D5-B412-A96207B57BD3}">
      <dgm:prSet phldrT="[Text]"/>
      <dgm:spPr/>
      <dgm:t>
        <a:bodyPr/>
        <a:lstStyle/>
        <a:p>
          <a:r>
            <a:rPr lang="en-US" dirty="0">
              <a:latin typeface="Arial" panose="020B0604020202020204" pitchFamily="34" charset="0"/>
              <a:cs typeface="Arial" panose="020B0604020202020204" pitchFamily="34" charset="0"/>
            </a:rPr>
            <a:t>Information security council/program</a:t>
          </a:r>
        </a:p>
      </dgm:t>
    </dgm:pt>
    <dgm:pt modelId="{D63955BC-C76A-4379-A81B-2FEF1A0E7FB3}" type="parTrans" cxnId="{AD4AF1C7-4961-4C33-9138-D71EDB4A075D}">
      <dgm:prSet/>
      <dgm:spPr/>
      <dgm:t>
        <a:bodyPr/>
        <a:lstStyle/>
        <a:p>
          <a:endParaRPr lang="en-US"/>
        </a:p>
      </dgm:t>
    </dgm:pt>
    <dgm:pt modelId="{853C6BAD-CDEC-4917-AD5A-BB84B7865206}" type="sibTrans" cxnId="{AD4AF1C7-4961-4C33-9138-D71EDB4A075D}">
      <dgm:prSet/>
      <dgm:spPr/>
      <dgm:t>
        <a:bodyPr/>
        <a:lstStyle/>
        <a:p>
          <a:endParaRPr lang="en-US"/>
        </a:p>
      </dgm:t>
    </dgm:pt>
    <dgm:pt modelId="{740D4703-8D7C-416E-A88C-8FCA15F15709}">
      <dgm:prSet phldrT="[Text]"/>
      <dgm:spPr/>
      <dgm:t>
        <a:bodyPr/>
        <a:lstStyle/>
        <a:p>
          <a:endParaRPr lang="en-US" dirty="0">
            <a:latin typeface="Arial" panose="020B0604020202020204" pitchFamily="34" charset="0"/>
            <a:cs typeface="Arial" panose="020B0604020202020204" pitchFamily="34" charset="0"/>
          </a:endParaRPr>
        </a:p>
      </dgm:t>
    </dgm:pt>
    <dgm:pt modelId="{561ECCB5-DC91-433C-9047-362690C00583}" type="parTrans" cxnId="{AB3D2A69-5E01-4AE6-8648-B1947F9F1C68}">
      <dgm:prSet/>
      <dgm:spPr/>
      <dgm:t>
        <a:bodyPr/>
        <a:lstStyle/>
        <a:p>
          <a:endParaRPr lang="en-US"/>
        </a:p>
      </dgm:t>
    </dgm:pt>
    <dgm:pt modelId="{F10A23FC-1F99-4778-851A-D9E28ADC8B36}" type="sibTrans" cxnId="{AB3D2A69-5E01-4AE6-8648-B1947F9F1C68}">
      <dgm:prSet/>
      <dgm:spPr/>
      <dgm:t>
        <a:bodyPr/>
        <a:lstStyle/>
        <a:p>
          <a:endParaRPr lang="en-US"/>
        </a:p>
      </dgm:t>
    </dgm:pt>
    <dgm:pt modelId="{1F19B466-24D5-4AAB-9719-DC9B7611B0FD}">
      <dgm:prSet phldrT="[Text]"/>
      <dgm:spPr/>
      <dgm:t>
        <a:bodyPr/>
        <a:lstStyle/>
        <a:p>
          <a:r>
            <a:rPr lang="en-US" dirty="0">
              <a:latin typeface="Arial" panose="020B0604020202020204" pitchFamily="34" charset="0"/>
              <a:cs typeface="Arial" panose="020B0604020202020204" pitchFamily="34" charset="0"/>
            </a:rPr>
            <a:t>Senior leadership [buy-in]</a:t>
          </a:r>
        </a:p>
      </dgm:t>
    </dgm:pt>
    <dgm:pt modelId="{2FED3EAA-211A-4338-BA35-FF8C34DD80F0}" type="parTrans" cxnId="{E3A5E96C-57E9-4B7B-A5F0-B07B8ABF2F2F}">
      <dgm:prSet/>
      <dgm:spPr/>
      <dgm:t>
        <a:bodyPr/>
        <a:lstStyle/>
        <a:p>
          <a:endParaRPr lang="en-US"/>
        </a:p>
      </dgm:t>
    </dgm:pt>
    <dgm:pt modelId="{51EA565F-0A6E-4AD3-9389-9A1C9BD2579B}" type="sibTrans" cxnId="{E3A5E96C-57E9-4B7B-A5F0-B07B8ABF2F2F}">
      <dgm:prSet/>
      <dgm:spPr/>
      <dgm:t>
        <a:bodyPr/>
        <a:lstStyle/>
        <a:p>
          <a:endParaRPr lang="en-US"/>
        </a:p>
      </dgm:t>
    </dgm:pt>
    <dgm:pt modelId="{4746F920-B571-40E2-9829-DE11CF841D86}">
      <dgm:prSet phldrT="[Text]"/>
      <dgm:spPr/>
      <dgm:t>
        <a:bodyPr/>
        <a:lstStyle/>
        <a:p>
          <a:endParaRPr lang="en-US" dirty="0">
            <a:latin typeface="Arial" panose="020B0604020202020204" pitchFamily="34" charset="0"/>
            <a:cs typeface="Arial" panose="020B0604020202020204" pitchFamily="34" charset="0"/>
          </a:endParaRPr>
        </a:p>
      </dgm:t>
    </dgm:pt>
    <dgm:pt modelId="{E4648F6C-57EC-45D2-B590-CCF102F1372C}" type="parTrans" cxnId="{7B70ADC9-B99E-4D97-BA97-9A09F174A9FC}">
      <dgm:prSet/>
      <dgm:spPr/>
      <dgm:t>
        <a:bodyPr/>
        <a:lstStyle/>
        <a:p>
          <a:endParaRPr lang="en-US"/>
        </a:p>
      </dgm:t>
    </dgm:pt>
    <dgm:pt modelId="{4641298B-EF3F-496F-AC2D-501EDB26AFCA}" type="sibTrans" cxnId="{7B70ADC9-B99E-4D97-BA97-9A09F174A9FC}">
      <dgm:prSet/>
      <dgm:spPr/>
      <dgm:t>
        <a:bodyPr/>
        <a:lstStyle/>
        <a:p>
          <a:endParaRPr lang="en-US"/>
        </a:p>
      </dgm:t>
    </dgm:pt>
    <dgm:pt modelId="{303837BE-F5A0-4B33-9FDC-4A48BD6A6B91}">
      <dgm:prSet phldrT="[Text]"/>
      <dgm:spPr/>
      <dgm:t>
        <a:bodyPr/>
        <a:lstStyle/>
        <a:p>
          <a:r>
            <a:rPr lang="en-US" dirty="0">
              <a:latin typeface="Arial" panose="020B0604020202020204" pitchFamily="34" charset="0"/>
              <a:cs typeface="Arial" panose="020B0604020202020204" pitchFamily="34" charset="0"/>
            </a:rPr>
            <a:t>Positions/office to support DG</a:t>
          </a:r>
        </a:p>
      </dgm:t>
    </dgm:pt>
    <dgm:pt modelId="{14968364-C47A-4773-8D35-E7CD85C85C45}" type="parTrans" cxnId="{9491B6CB-5B35-4C16-82AB-04E6581B26F4}">
      <dgm:prSet/>
      <dgm:spPr/>
      <dgm:t>
        <a:bodyPr/>
        <a:lstStyle/>
        <a:p>
          <a:endParaRPr lang="en-GB"/>
        </a:p>
      </dgm:t>
    </dgm:pt>
    <dgm:pt modelId="{8D491463-BF9B-45CA-B9A5-B6D9EA5522D7}" type="sibTrans" cxnId="{9491B6CB-5B35-4C16-82AB-04E6581B26F4}">
      <dgm:prSet/>
      <dgm:spPr/>
      <dgm:t>
        <a:bodyPr/>
        <a:lstStyle/>
        <a:p>
          <a:endParaRPr lang="en-GB"/>
        </a:p>
      </dgm:t>
    </dgm:pt>
    <dgm:pt modelId="{0A1A1FA6-2BE3-4B05-907F-45F792036E3B}">
      <dgm:prSet phldrT="[Text]"/>
      <dgm:spPr/>
      <dgm:t>
        <a:bodyPr/>
        <a:lstStyle/>
        <a:p>
          <a:endParaRPr lang="en-US" dirty="0">
            <a:latin typeface="Arial" panose="020B0604020202020204" pitchFamily="34" charset="0"/>
            <a:cs typeface="Arial" panose="020B0604020202020204" pitchFamily="34" charset="0"/>
          </a:endParaRPr>
        </a:p>
      </dgm:t>
    </dgm:pt>
    <dgm:pt modelId="{DC0FDE82-4D41-4145-8CC4-8D63C2C31D73}" type="parTrans" cxnId="{9C2AFB66-AF83-4AF9-915D-4BE1F7A46C49}">
      <dgm:prSet/>
      <dgm:spPr/>
      <dgm:t>
        <a:bodyPr/>
        <a:lstStyle/>
        <a:p>
          <a:endParaRPr lang="en-GB"/>
        </a:p>
      </dgm:t>
    </dgm:pt>
    <dgm:pt modelId="{D2ABF3E8-D907-4581-AA55-665A28E3D8E3}" type="sibTrans" cxnId="{9C2AFB66-AF83-4AF9-915D-4BE1F7A46C49}">
      <dgm:prSet/>
      <dgm:spPr/>
      <dgm:t>
        <a:bodyPr/>
        <a:lstStyle/>
        <a:p>
          <a:endParaRPr lang="en-GB"/>
        </a:p>
      </dgm:t>
    </dgm:pt>
    <dgm:pt modelId="{58640FB9-4E2D-4687-B5E1-B5698B927ADC}" type="pres">
      <dgm:prSet presAssocID="{47B64396-E3A2-4BFA-982F-28EAAECD3183}" presName="Name0" presStyleCnt="0">
        <dgm:presLayoutVars>
          <dgm:dir/>
          <dgm:animLvl val="lvl"/>
          <dgm:resizeHandles val="exact"/>
        </dgm:presLayoutVars>
      </dgm:prSet>
      <dgm:spPr/>
    </dgm:pt>
    <dgm:pt modelId="{650DA3B0-8544-40BB-BFFB-C99F44552A4F}" type="pres">
      <dgm:prSet presAssocID="{136695BD-FD40-4E9B-8994-068B71641B36}" presName="composite" presStyleCnt="0"/>
      <dgm:spPr/>
    </dgm:pt>
    <dgm:pt modelId="{48302158-5669-4883-A75A-087BFCBA5DBE}" type="pres">
      <dgm:prSet presAssocID="{136695BD-FD40-4E9B-8994-068B71641B36}" presName="parTx" presStyleLbl="alignNode1" presStyleIdx="0" presStyleCnt="3">
        <dgm:presLayoutVars>
          <dgm:chMax val="0"/>
          <dgm:chPref val="0"/>
          <dgm:bulletEnabled val="1"/>
        </dgm:presLayoutVars>
      </dgm:prSet>
      <dgm:spPr/>
    </dgm:pt>
    <dgm:pt modelId="{C20AD40B-453A-496E-A10D-EA945EEFA04C}" type="pres">
      <dgm:prSet presAssocID="{136695BD-FD40-4E9B-8994-068B71641B36}" presName="desTx" presStyleLbl="alignAccFollowNode1" presStyleIdx="0" presStyleCnt="3" custScaleX="99221">
        <dgm:presLayoutVars>
          <dgm:bulletEnabled val="1"/>
        </dgm:presLayoutVars>
      </dgm:prSet>
      <dgm:spPr/>
    </dgm:pt>
    <dgm:pt modelId="{7A612F4E-61E9-4338-9536-28A85253B4CF}" type="pres">
      <dgm:prSet presAssocID="{73C6FCE6-F3CA-486E-8CB5-8350945D8E2B}" presName="space" presStyleCnt="0"/>
      <dgm:spPr/>
    </dgm:pt>
    <dgm:pt modelId="{64C4EE7E-3460-422B-9D59-C27D8CCA49C9}" type="pres">
      <dgm:prSet presAssocID="{57C5B4DE-AB4D-4567-96B2-A38F76CC0198}" presName="composite" presStyleCnt="0"/>
      <dgm:spPr/>
    </dgm:pt>
    <dgm:pt modelId="{52AD051F-398F-41DC-9C90-1BE055D3D550}" type="pres">
      <dgm:prSet presAssocID="{57C5B4DE-AB4D-4567-96B2-A38F76CC0198}" presName="parTx" presStyleLbl="alignNode1" presStyleIdx="1" presStyleCnt="3" custScaleX="99257">
        <dgm:presLayoutVars>
          <dgm:chMax val="0"/>
          <dgm:chPref val="0"/>
          <dgm:bulletEnabled val="1"/>
        </dgm:presLayoutVars>
      </dgm:prSet>
      <dgm:spPr/>
    </dgm:pt>
    <dgm:pt modelId="{89FD17A1-CDFF-4459-9BDE-5318444DE2F5}" type="pres">
      <dgm:prSet presAssocID="{57C5B4DE-AB4D-4567-96B2-A38F76CC0198}" presName="desTx" presStyleLbl="alignAccFollowNode1" presStyleIdx="1" presStyleCnt="3" custScaleX="97949">
        <dgm:presLayoutVars>
          <dgm:bulletEnabled val="1"/>
        </dgm:presLayoutVars>
      </dgm:prSet>
      <dgm:spPr/>
    </dgm:pt>
    <dgm:pt modelId="{520F7679-CED4-45D2-842B-7E2DB03AAC9E}" type="pres">
      <dgm:prSet presAssocID="{2C3A6D5D-1969-4A14-A19B-20C0E4B3EBD3}" presName="space" presStyleCnt="0"/>
      <dgm:spPr/>
    </dgm:pt>
    <dgm:pt modelId="{5F91C4F8-49D1-4DD0-B370-A062B4C5C66A}" type="pres">
      <dgm:prSet presAssocID="{353A9251-677E-43F5-88F9-4B407B200943}" presName="composite" presStyleCnt="0"/>
      <dgm:spPr/>
    </dgm:pt>
    <dgm:pt modelId="{F2B5DC8A-A487-4754-967A-8637F5F9E9FB}" type="pres">
      <dgm:prSet presAssocID="{353A9251-677E-43F5-88F9-4B407B200943}" presName="parTx" presStyleLbl="alignNode1" presStyleIdx="2" presStyleCnt="3" custScaleY="137600">
        <dgm:presLayoutVars>
          <dgm:chMax val="0"/>
          <dgm:chPref val="0"/>
          <dgm:bulletEnabled val="1"/>
        </dgm:presLayoutVars>
      </dgm:prSet>
      <dgm:spPr/>
    </dgm:pt>
    <dgm:pt modelId="{66022ED1-C60E-4AA9-AFAD-C51492A7561E}" type="pres">
      <dgm:prSet presAssocID="{353A9251-677E-43F5-88F9-4B407B200943}" presName="desTx" presStyleLbl="alignAccFollowNode1" presStyleIdx="2" presStyleCnt="3" custLinFactNeighborX="-156" custLinFactNeighborY="771">
        <dgm:presLayoutVars>
          <dgm:bulletEnabled val="1"/>
        </dgm:presLayoutVars>
      </dgm:prSet>
      <dgm:spPr/>
    </dgm:pt>
  </dgm:ptLst>
  <dgm:cxnLst>
    <dgm:cxn modelId="{C073AF02-0AE4-48EF-BDFF-20365D238939}" type="presOf" srcId="{65DEEEDB-F699-4FFF-B6DD-E5D48F7A90A7}" destId="{C20AD40B-453A-496E-A10D-EA945EEFA04C}" srcOrd="0" destOrd="4" presId="urn:microsoft.com/office/officeart/2005/8/layout/hList1"/>
    <dgm:cxn modelId="{B0B57E04-BD90-414F-9430-004D0648E862}" type="presOf" srcId="{57C5B4DE-AB4D-4567-96B2-A38F76CC0198}" destId="{52AD051F-398F-41DC-9C90-1BE055D3D550}" srcOrd="0" destOrd="0" presId="urn:microsoft.com/office/officeart/2005/8/layout/hList1"/>
    <dgm:cxn modelId="{B6DB6B13-5F2F-4E91-B960-F684DC5A381E}" srcId="{353A9251-677E-43F5-88F9-4B407B200943}" destId="{AFA72993-5B83-4AE4-B913-8DF9590CA28F}" srcOrd="1" destOrd="0" parTransId="{007D5870-21C3-4327-B9BD-47446C4EC10D}" sibTransId="{A1709B56-7726-4239-8F4D-606CA7C82E2C}"/>
    <dgm:cxn modelId="{E935AA1A-3406-403C-9755-8D7FEC55B986}" srcId="{136695BD-FD40-4E9B-8994-068B71641B36}" destId="{A8ADE1B5-580A-4E1F-A580-3EC0ABF15C7F}" srcOrd="1" destOrd="0" parTransId="{FF73356E-7E39-4586-BC15-8197C195E953}" sibTransId="{304B4DC7-0ED3-4685-BCAB-37C7881D2AEF}"/>
    <dgm:cxn modelId="{EB9DD31B-BBAC-4CDF-BC2C-7FFD21CD2265}" type="presOf" srcId="{0010EE97-963D-424F-ADDF-FE9D4E098C3D}" destId="{C20AD40B-453A-496E-A10D-EA945EEFA04C}" srcOrd="0" destOrd="7" presId="urn:microsoft.com/office/officeart/2005/8/layout/hList1"/>
    <dgm:cxn modelId="{91C3BB32-3D0C-41F3-A333-3E3FE9625602}" srcId="{47B64396-E3A2-4BFA-982F-28EAAECD3183}" destId="{136695BD-FD40-4E9B-8994-068B71641B36}" srcOrd="0" destOrd="0" parTransId="{6B734DD4-A0F6-4159-B7DF-93950714EE15}" sibTransId="{73C6FCE6-F3CA-486E-8CB5-8350945D8E2B}"/>
    <dgm:cxn modelId="{5E25E236-BF1B-4EFB-B7CA-1A846522E06C}" type="presOf" srcId="{7C01CFC6-9064-41D5-B412-A96207B57BD3}" destId="{89FD17A1-CDFF-4459-9BDE-5318444DE2F5}" srcOrd="0" destOrd="6" presId="urn:microsoft.com/office/officeart/2005/8/layout/hList1"/>
    <dgm:cxn modelId="{C3667A3B-262B-49E7-8A12-FEF1BAF565A5}" srcId="{136695BD-FD40-4E9B-8994-068B71641B36}" destId="{A9A074FB-58F4-44F4-8EBE-F0982591A51F}" srcOrd="2" destOrd="0" parTransId="{739DA669-86D9-40EE-89CD-00445507D901}" sibTransId="{0DBB8FCD-0799-4D42-ADA6-201293DFBD48}"/>
    <dgm:cxn modelId="{2956183D-EA43-442C-A5D0-25DF77C956FE}" type="presOf" srcId="{47B64396-E3A2-4BFA-982F-28EAAECD3183}" destId="{58640FB9-4E2D-4687-B5E1-B5698B927ADC}" srcOrd="0" destOrd="0" presId="urn:microsoft.com/office/officeart/2005/8/layout/hList1"/>
    <dgm:cxn modelId="{40110D5C-AB58-420C-B5A6-33C588D506B0}" srcId="{136695BD-FD40-4E9B-8994-068B71641B36}" destId="{58581BF7-F414-4CF6-B372-BF30D019C0C2}" srcOrd="0" destOrd="0" parTransId="{7845D953-3D4C-4D4E-96D0-F052EDA04FC0}" sibTransId="{6D2EAE57-D57D-4561-9381-A25CF4204621}"/>
    <dgm:cxn modelId="{D2C8D85F-566C-410E-A065-48C7CBC296B2}" type="presOf" srcId="{867D6F43-F58A-4076-B659-AE69F2EC6BFD}" destId="{66022ED1-C60E-4AA9-AFAD-C51492A7561E}" srcOrd="0" destOrd="4" presId="urn:microsoft.com/office/officeart/2005/8/layout/hList1"/>
    <dgm:cxn modelId="{41315660-24F0-4D66-A7E1-98BFFBE5A59C}" type="presOf" srcId="{D159743D-5CC4-4D7B-9218-FFCBB66831E9}" destId="{C20AD40B-453A-496E-A10D-EA945EEFA04C}" srcOrd="0" destOrd="2" presId="urn:microsoft.com/office/officeart/2005/8/layout/hList1"/>
    <dgm:cxn modelId="{B67EC260-B816-4360-8D49-C0F7EA56E0B1}" type="presOf" srcId="{740D4703-8D7C-416E-A88C-8FCA15F15709}" destId="{89FD17A1-CDFF-4459-9BDE-5318444DE2F5}" srcOrd="0" destOrd="5" presId="urn:microsoft.com/office/officeart/2005/8/layout/hList1"/>
    <dgm:cxn modelId="{6152D665-67BE-4927-8A1A-B69D5DA8FFC5}" srcId="{47B64396-E3A2-4BFA-982F-28EAAECD3183}" destId="{57C5B4DE-AB4D-4567-96B2-A38F76CC0198}" srcOrd="1" destOrd="0" parTransId="{F6D4FB44-3570-4BF7-9E1B-12D396B3E0EC}" sibTransId="{2C3A6D5D-1969-4A14-A19B-20C0E4B3EBD3}"/>
    <dgm:cxn modelId="{9C2AFB66-AF83-4AF9-915D-4BE1F7A46C49}" srcId="{57C5B4DE-AB4D-4567-96B2-A38F76CC0198}" destId="{0A1A1FA6-2BE3-4B05-907F-45F792036E3B}" srcOrd="7" destOrd="0" parTransId="{DC0FDE82-4D41-4145-8CC4-8D63C2C31D73}" sibTransId="{D2ABF3E8-D907-4581-AA55-665A28E3D8E3}"/>
    <dgm:cxn modelId="{AB3D2A69-5E01-4AE6-8648-B1947F9F1C68}" srcId="{57C5B4DE-AB4D-4567-96B2-A38F76CC0198}" destId="{740D4703-8D7C-416E-A88C-8FCA15F15709}" srcOrd="5" destOrd="0" parTransId="{561ECCB5-DC91-433C-9047-362690C00583}" sibTransId="{F10A23FC-1F99-4778-851A-D9E28ADC8B36}"/>
    <dgm:cxn modelId="{C694C469-C27F-47B3-A5E9-EB89B5AC6E99}" type="presOf" srcId="{558D9104-5B0A-4541-BE49-2BC58A09C9CD}" destId="{66022ED1-C60E-4AA9-AFAD-C51492A7561E}" srcOrd="0" destOrd="2" presId="urn:microsoft.com/office/officeart/2005/8/layout/hList1"/>
    <dgm:cxn modelId="{45980B6B-EFF0-4A37-BAFF-B135D0D0C8E4}" srcId="{136695BD-FD40-4E9B-8994-068B71641B36}" destId="{0010EE97-963D-424F-ADDF-FE9D4E098C3D}" srcOrd="3" destOrd="0" parTransId="{27129E70-C001-4B61-8715-5131B346F1F9}" sibTransId="{4AF21DE0-B73D-45A6-973D-544C54517008}"/>
    <dgm:cxn modelId="{E3A5E96C-57E9-4B7B-A5F0-B07B8ABF2F2F}" srcId="{57C5B4DE-AB4D-4567-96B2-A38F76CC0198}" destId="{1F19B466-24D5-4AAB-9719-DC9B7611B0FD}" srcOrd="0" destOrd="0" parTransId="{2FED3EAA-211A-4338-BA35-FF8C34DD80F0}" sibTransId="{51EA565F-0A6E-4AD3-9389-9A1C9BD2579B}"/>
    <dgm:cxn modelId="{962AC36F-51A2-43D0-A02F-48B34EBA00FC}" type="presOf" srcId="{136695BD-FD40-4E9B-8994-068B71641B36}" destId="{48302158-5669-4883-A75A-087BFCBA5DBE}" srcOrd="0" destOrd="0" presId="urn:microsoft.com/office/officeart/2005/8/layout/hList1"/>
    <dgm:cxn modelId="{AF3FEF51-3B40-4795-8D28-CA0596234A0E}" type="presOf" srcId="{D09837A2-1C6D-4EB7-AA34-0459D795A071}" destId="{89FD17A1-CDFF-4459-9BDE-5318444DE2F5}" srcOrd="0" destOrd="3" presId="urn:microsoft.com/office/officeart/2005/8/layout/hList1"/>
    <dgm:cxn modelId="{3975C677-C1F8-4E56-BA77-7E70DF5BB11B}" srcId="{57C5B4DE-AB4D-4567-96B2-A38F76CC0198}" destId="{D6F02050-665C-449D-BF22-12408583C8C8}" srcOrd="4" destOrd="0" parTransId="{F226668E-8859-4136-942D-1BA04A75FA96}" sibTransId="{E8030A2D-380F-47E7-9989-E23C680CA04E}"/>
    <dgm:cxn modelId="{E9E38358-3785-40AB-9810-E41F004D2668}" type="presOf" srcId="{AFA72993-5B83-4AE4-B913-8DF9590CA28F}" destId="{66022ED1-C60E-4AA9-AFAD-C51492A7561E}" srcOrd="0" destOrd="1" presId="urn:microsoft.com/office/officeart/2005/8/layout/hList1"/>
    <dgm:cxn modelId="{BB59037E-DED4-478E-A312-2C8389EC5E62}" type="presOf" srcId="{1F19B466-24D5-4AAB-9719-DC9B7611B0FD}" destId="{89FD17A1-CDFF-4459-9BDE-5318444DE2F5}" srcOrd="0" destOrd="0" presId="urn:microsoft.com/office/officeart/2005/8/layout/hList1"/>
    <dgm:cxn modelId="{B76B018C-18E2-4BC4-9A02-6B9330DBCBAF}" srcId="{353A9251-677E-43F5-88F9-4B407B200943}" destId="{558D9104-5B0A-4541-BE49-2BC58A09C9CD}" srcOrd="2" destOrd="0" parTransId="{E4AF3B1E-D017-4937-9F5F-4D586AA1CD42}" sibTransId="{6234626E-F9EA-479B-8F99-12E9FBDE5BE6}"/>
    <dgm:cxn modelId="{528EEA8F-1B39-4C55-8B08-29B238C25BCF}" type="presOf" srcId="{B59605D7-0B5E-4917-82F0-DF45960E2EE1}" destId="{66022ED1-C60E-4AA9-AFAD-C51492A7561E}" srcOrd="0" destOrd="0" presId="urn:microsoft.com/office/officeart/2005/8/layout/hList1"/>
    <dgm:cxn modelId="{F5F2869A-47D9-4400-931B-F25FA4773028}" type="presOf" srcId="{D6F02050-665C-449D-BF22-12408583C8C8}" destId="{89FD17A1-CDFF-4459-9BDE-5318444DE2F5}" srcOrd="0" destOrd="4" presId="urn:microsoft.com/office/officeart/2005/8/layout/hList1"/>
    <dgm:cxn modelId="{ACA8D49A-CF89-48ED-B17B-DBC6546FC22E}" type="presOf" srcId="{A8ADE1B5-580A-4E1F-A580-3EC0ABF15C7F}" destId="{C20AD40B-453A-496E-A10D-EA945EEFA04C}" srcOrd="0" destOrd="5" presId="urn:microsoft.com/office/officeart/2005/8/layout/hList1"/>
    <dgm:cxn modelId="{2514589D-CD94-4F16-BA2F-BFE32207A2EC}" srcId="{57C5B4DE-AB4D-4567-96B2-A38F76CC0198}" destId="{61EAD910-7434-4713-90E9-66A80A3BFCB6}" srcOrd="2" destOrd="0" parTransId="{A78914DF-7B1E-4CD0-A909-AC66E4E1B4D2}" sibTransId="{D255BB63-FAE4-444F-A484-E3C3A110F6B9}"/>
    <dgm:cxn modelId="{D24A6EA5-407A-43CE-9577-A642B7899067}" type="presOf" srcId="{0A1A1FA6-2BE3-4B05-907F-45F792036E3B}" destId="{89FD17A1-CDFF-4459-9BDE-5318444DE2F5}" srcOrd="0" destOrd="7" presId="urn:microsoft.com/office/officeart/2005/8/layout/hList1"/>
    <dgm:cxn modelId="{34FD55AC-DA38-45FC-9DC9-EB8DE92D4D79}" type="presOf" srcId="{61EAD910-7434-4713-90E9-66A80A3BFCB6}" destId="{89FD17A1-CDFF-4459-9BDE-5318444DE2F5}" srcOrd="0" destOrd="2" presId="urn:microsoft.com/office/officeart/2005/8/layout/hList1"/>
    <dgm:cxn modelId="{2A4365AF-DE48-45F9-AEAF-D91C694D7A08}" srcId="{353A9251-677E-43F5-88F9-4B407B200943}" destId="{2214FE15-5762-4017-ACAC-15F31D3D246F}" srcOrd="3" destOrd="0" parTransId="{D66BBF7C-FEA8-4C54-9FDE-C466219A8CE5}" sibTransId="{1089A3B4-CB0B-4D7F-8420-75191AF8ABD1}"/>
    <dgm:cxn modelId="{69731FC0-A2E1-4028-99A2-6B7189B61953}" type="presOf" srcId="{4746F920-B571-40E2-9829-DE11CF841D86}" destId="{89FD17A1-CDFF-4459-9BDE-5318444DE2F5}" srcOrd="0" destOrd="1" presId="urn:microsoft.com/office/officeart/2005/8/layout/hList1"/>
    <dgm:cxn modelId="{9366C0C7-BC78-40C7-88EF-0251B4C6B062}" srcId="{57C5B4DE-AB4D-4567-96B2-A38F76CC0198}" destId="{D09837A2-1C6D-4EB7-AA34-0459D795A071}" srcOrd="3" destOrd="0" parTransId="{4FBF4448-8352-4BA5-BEFC-7940750902DA}" sibTransId="{690F3C24-D8E1-4634-885A-1E88D6CFE874}"/>
    <dgm:cxn modelId="{AD4AF1C7-4961-4C33-9138-D71EDB4A075D}" srcId="{57C5B4DE-AB4D-4567-96B2-A38F76CC0198}" destId="{7C01CFC6-9064-41D5-B412-A96207B57BD3}" srcOrd="6" destOrd="0" parTransId="{D63955BC-C76A-4379-A81B-2FEF1A0E7FB3}" sibTransId="{853C6BAD-CDEC-4917-AD5A-BB84B7865206}"/>
    <dgm:cxn modelId="{7B70ADC9-B99E-4D97-BA97-9A09F174A9FC}" srcId="{57C5B4DE-AB4D-4567-96B2-A38F76CC0198}" destId="{4746F920-B571-40E2-9829-DE11CF841D86}" srcOrd="1" destOrd="0" parTransId="{E4648F6C-57EC-45D2-B590-CCF102F1372C}" sibTransId="{4641298B-EF3F-496F-AC2D-501EDB26AFCA}"/>
    <dgm:cxn modelId="{9491B6CB-5B35-4C16-82AB-04E6581B26F4}" srcId="{57C5B4DE-AB4D-4567-96B2-A38F76CC0198}" destId="{303837BE-F5A0-4B33-9FDC-4A48BD6A6B91}" srcOrd="8" destOrd="0" parTransId="{14968364-C47A-4773-8D35-E7CD85C85C45}" sibTransId="{8D491463-BF9B-45CA-B9A5-B6D9EA5522D7}"/>
    <dgm:cxn modelId="{07FF1FCD-1D3B-4D83-82D5-778255C5D21B}" srcId="{353A9251-677E-43F5-88F9-4B407B200943}" destId="{867D6F43-F58A-4076-B659-AE69F2EC6BFD}" srcOrd="4" destOrd="0" parTransId="{3DC68DFB-46B3-4507-A3BF-9AABBE15288D}" sibTransId="{9716F158-9EB1-4851-BA3F-3EE07FFE10E8}"/>
    <dgm:cxn modelId="{A2ABA4D3-1464-4FC2-B287-F1492627D9A8}" type="presOf" srcId="{353A9251-677E-43F5-88F9-4B407B200943}" destId="{F2B5DC8A-A487-4754-967A-8637F5F9E9FB}" srcOrd="0" destOrd="0" presId="urn:microsoft.com/office/officeart/2005/8/layout/hList1"/>
    <dgm:cxn modelId="{2DB8FBD5-CE3C-403F-AC27-258A0F1FD267}" type="presOf" srcId="{58581BF7-F414-4CF6-B372-BF30D019C0C2}" destId="{C20AD40B-453A-496E-A10D-EA945EEFA04C}" srcOrd="0" destOrd="0" presId="urn:microsoft.com/office/officeart/2005/8/layout/hList1"/>
    <dgm:cxn modelId="{520E1ED7-56D3-46A7-A6FA-F67CC09332AB}" srcId="{58581BF7-F414-4CF6-B372-BF30D019C0C2}" destId="{E0171415-39B4-4D20-A0AC-40096FCAA72C}" srcOrd="2" destOrd="0" parTransId="{E530E9E1-57AF-47B2-B14C-B26D18CE6968}" sibTransId="{60967F66-2D60-4AC3-B404-86309E0C812E}"/>
    <dgm:cxn modelId="{AC5029D8-09F6-4CB5-B6F1-002B1C13FC25}" type="presOf" srcId="{E0171415-39B4-4D20-A0AC-40096FCAA72C}" destId="{C20AD40B-453A-496E-A10D-EA945EEFA04C}" srcOrd="0" destOrd="3" presId="urn:microsoft.com/office/officeart/2005/8/layout/hList1"/>
    <dgm:cxn modelId="{E7EA98DA-0EAE-43DE-9488-EEC0B8D72E99}" srcId="{58581BF7-F414-4CF6-B372-BF30D019C0C2}" destId="{D159743D-5CC4-4D7B-9218-FFCBB66831E9}" srcOrd="1" destOrd="0" parTransId="{7FAEB30A-EBD9-43EC-B61E-74226054AA38}" sibTransId="{3D4A03A3-1F79-45C3-BE14-7A99A159DB60}"/>
    <dgm:cxn modelId="{C9450BE3-FA36-4A99-881E-845C30BF0A9D}" srcId="{47B64396-E3A2-4BFA-982F-28EAAECD3183}" destId="{353A9251-677E-43F5-88F9-4B407B200943}" srcOrd="2" destOrd="0" parTransId="{011D7657-C944-4687-9094-10BA0E73F8EA}" sibTransId="{C3E67705-18DA-4A77-A9CF-F4727B6C433E}"/>
    <dgm:cxn modelId="{A587DCE4-2730-48E9-9AAB-13404110B5CD}" type="presOf" srcId="{A9A074FB-58F4-44F4-8EBE-F0982591A51F}" destId="{C20AD40B-453A-496E-A10D-EA945EEFA04C}" srcOrd="0" destOrd="6" presId="urn:microsoft.com/office/officeart/2005/8/layout/hList1"/>
    <dgm:cxn modelId="{445BA5E7-CA63-45FC-A7FF-F5C372AB82D0}" type="presOf" srcId="{3AE9E360-EBF9-4B3E-BBF5-418FB6F0F09E}" destId="{C20AD40B-453A-496E-A10D-EA945EEFA04C}" srcOrd="0" destOrd="1" presId="urn:microsoft.com/office/officeart/2005/8/layout/hList1"/>
    <dgm:cxn modelId="{B374E2E8-AEDA-455B-B06A-534AADEF7465}" type="presOf" srcId="{2214FE15-5762-4017-ACAC-15F31D3D246F}" destId="{66022ED1-C60E-4AA9-AFAD-C51492A7561E}" srcOrd="0" destOrd="3" presId="urn:microsoft.com/office/officeart/2005/8/layout/hList1"/>
    <dgm:cxn modelId="{081845ED-BBAD-4E27-810C-F665367118DB}" srcId="{58581BF7-F414-4CF6-B372-BF30D019C0C2}" destId="{65DEEEDB-F699-4FFF-B6DD-E5D48F7A90A7}" srcOrd="3" destOrd="0" parTransId="{1C751E1B-74AF-4364-AB51-86D8BDFD24B6}" sibTransId="{5CD8DFBC-2C5B-448B-A552-ADD7F20AE1AD}"/>
    <dgm:cxn modelId="{400203F1-3A8C-4036-89DB-9BB9D006CD8F}" srcId="{353A9251-677E-43F5-88F9-4B407B200943}" destId="{B59605D7-0B5E-4917-82F0-DF45960E2EE1}" srcOrd="0" destOrd="0" parTransId="{D8BD7022-31C1-416B-A31C-BBDAB122D98B}" sibTransId="{64FFCED6-C2F8-43D9-AB91-75FF08551160}"/>
    <dgm:cxn modelId="{073D48F3-E788-4AA7-9D17-94834AC5F97B}" type="presOf" srcId="{303837BE-F5A0-4B33-9FDC-4A48BD6A6B91}" destId="{89FD17A1-CDFF-4459-9BDE-5318444DE2F5}" srcOrd="0" destOrd="8" presId="urn:microsoft.com/office/officeart/2005/8/layout/hList1"/>
    <dgm:cxn modelId="{EC5DB9F6-EC6B-4786-97B8-C5C33BA71AF9}" srcId="{58581BF7-F414-4CF6-B372-BF30D019C0C2}" destId="{3AE9E360-EBF9-4B3E-BBF5-418FB6F0F09E}" srcOrd="0" destOrd="0" parTransId="{AF97C6B1-5A88-4956-96B0-1D86DDFFC8BA}" sibTransId="{2B2B602B-C09D-47D6-8507-8C4F1BFABA3B}"/>
    <dgm:cxn modelId="{CAB93E53-A461-4A23-8ECF-19707B11EAD0}" type="presParOf" srcId="{58640FB9-4E2D-4687-B5E1-B5698B927ADC}" destId="{650DA3B0-8544-40BB-BFFB-C99F44552A4F}" srcOrd="0" destOrd="0" presId="urn:microsoft.com/office/officeart/2005/8/layout/hList1"/>
    <dgm:cxn modelId="{C7B55D45-7E67-46ED-9B07-3D5EC9600F1C}" type="presParOf" srcId="{650DA3B0-8544-40BB-BFFB-C99F44552A4F}" destId="{48302158-5669-4883-A75A-087BFCBA5DBE}" srcOrd="0" destOrd="0" presId="urn:microsoft.com/office/officeart/2005/8/layout/hList1"/>
    <dgm:cxn modelId="{8B38D4FC-E0D7-4971-827C-86C43DCDFDC7}" type="presParOf" srcId="{650DA3B0-8544-40BB-BFFB-C99F44552A4F}" destId="{C20AD40B-453A-496E-A10D-EA945EEFA04C}" srcOrd="1" destOrd="0" presId="urn:microsoft.com/office/officeart/2005/8/layout/hList1"/>
    <dgm:cxn modelId="{20C949F3-510C-4064-8A64-7FC2D1F29A41}" type="presParOf" srcId="{58640FB9-4E2D-4687-B5E1-B5698B927ADC}" destId="{7A612F4E-61E9-4338-9536-28A85253B4CF}" srcOrd="1" destOrd="0" presId="urn:microsoft.com/office/officeart/2005/8/layout/hList1"/>
    <dgm:cxn modelId="{DBF11DEC-7B3B-48C6-B230-9839E78F0437}" type="presParOf" srcId="{58640FB9-4E2D-4687-B5E1-B5698B927ADC}" destId="{64C4EE7E-3460-422B-9D59-C27D8CCA49C9}" srcOrd="2" destOrd="0" presId="urn:microsoft.com/office/officeart/2005/8/layout/hList1"/>
    <dgm:cxn modelId="{BDFFF621-CA8A-4DAB-BC55-89386547BAAE}" type="presParOf" srcId="{64C4EE7E-3460-422B-9D59-C27D8CCA49C9}" destId="{52AD051F-398F-41DC-9C90-1BE055D3D550}" srcOrd="0" destOrd="0" presId="urn:microsoft.com/office/officeart/2005/8/layout/hList1"/>
    <dgm:cxn modelId="{7E12004A-8C1F-404F-A0BF-898133291270}" type="presParOf" srcId="{64C4EE7E-3460-422B-9D59-C27D8CCA49C9}" destId="{89FD17A1-CDFF-4459-9BDE-5318444DE2F5}" srcOrd="1" destOrd="0" presId="urn:microsoft.com/office/officeart/2005/8/layout/hList1"/>
    <dgm:cxn modelId="{694A69D9-C3E3-46B3-B343-6CFD84FC8280}" type="presParOf" srcId="{58640FB9-4E2D-4687-B5E1-B5698B927ADC}" destId="{520F7679-CED4-45D2-842B-7E2DB03AAC9E}" srcOrd="3" destOrd="0" presId="urn:microsoft.com/office/officeart/2005/8/layout/hList1"/>
    <dgm:cxn modelId="{3F9CC555-BFA3-4AAB-A969-0D6424D3D7DF}" type="presParOf" srcId="{58640FB9-4E2D-4687-B5E1-B5698B927ADC}" destId="{5F91C4F8-49D1-4DD0-B370-A062B4C5C66A}" srcOrd="4" destOrd="0" presId="urn:microsoft.com/office/officeart/2005/8/layout/hList1"/>
    <dgm:cxn modelId="{A50456DE-70B8-4ED0-B371-BD49749EB4E0}" type="presParOf" srcId="{5F91C4F8-49D1-4DD0-B370-A062B4C5C66A}" destId="{F2B5DC8A-A487-4754-967A-8637F5F9E9FB}" srcOrd="0" destOrd="0" presId="urn:microsoft.com/office/officeart/2005/8/layout/hList1"/>
    <dgm:cxn modelId="{5CE4A985-AF27-4D2C-ACDD-D458C6B6268C}" type="presParOf" srcId="{5F91C4F8-49D1-4DD0-B370-A062B4C5C66A}" destId="{66022ED1-C60E-4AA9-AFAD-C51492A7561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BDCDA5-460A-4684-B1D0-8CEC2DFAFD2E}"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1124A6D4-0681-4935-B0E7-DBA56739EE2D}">
      <dgm:prSet phldrT="[Text]" custT="1"/>
      <dgm:spPr/>
      <dgm:t>
        <a:bodyPr/>
        <a:lstStyle/>
        <a:p>
          <a:r>
            <a:rPr lang="en-US" sz="1600" dirty="0"/>
            <a:t>Prioritizes decisions regarding data to address most relevant needs of organization</a:t>
          </a:r>
        </a:p>
      </dgm:t>
    </dgm:pt>
    <dgm:pt modelId="{42A45AF9-D31D-4D9B-8971-6FAD7E79E74A}" type="parTrans" cxnId="{690363C2-1909-47C2-9705-3ABDC6C64677}">
      <dgm:prSet/>
      <dgm:spPr/>
      <dgm:t>
        <a:bodyPr/>
        <a:lstStyle/>
        <a:p>
          <a:endParaRPr lang="en-US" sz="1600"/>
        </a:p>
      </dgm:t>
    </dgm:pt>
    <dgm:pt modelId="{FD4D0192-7018-4799-87C0-C29BB26A308C}" type="sibTrans" cxnId="{690363C2-1909-47C2-9705-3ABDC6C64677}">
      <dgm:prSet/>
      <dgm:spPr/>
      <dgm:t>
        <a:bodyPr/>
        <a:lstStyle/>
        <a:p>
          <a:endParaRPr lang="en-US" sz="1600"/>
        </a:p>
      </dgm:t>
    </dgm:pt>
    <dgm:pt modelId="{19BD1058-FB78-40C6-8B03-7D8AA1E6632E}">
      <dgm:prSet custT="1"/>
      <dgm:spPr/>
      <dgm:t>
        <a:bodyPr/>
        <a:lstStyle/>
        <a:p>
          <a:r>
            <a:rPr lang="en-US" sz="1600" dirty="0"/>
            <a:t>Reviews, evaluates, and reports on data governance performance and effectiveness</a:t>
          </a:r>
        </a:p>
      </dgm:t>
    </dgm:pt>
    <dgm:pt modelId="{99CB97D1-CE60-46D1-B2A9-07995CFC5B4A}" type="parTrans" cxnId="{513BE633-122E-4782-B51D-FA27C5F12DD5}">
      <dgm:prSet/>
      <dgm:spPr/>
      <dgm:t>
        <a:bodyPr/>
        <a:lstStyle/>
        <a:p>
          <a:endParaRPr lang="en-US" sz="1600"/>
        </a:p>
      </dgm:t>
    </dgm:pt>
    <dgm:pt modelId="{E6FEC6AB-8AF2-4E14-999F-A113452159E8}" type="sibTrans" cxnId="{513BE633-122E-4782-B51D-FA27C5F12DD5}">
      <dgm:prSet/>
      <dgm:spPr/>
      <dgm:t>
        <a:bodyPr/>
        <a:lstStyle/>
        <a:p>
          <a:endParaRPr lang="en-US" sz="1600"/>
        </a:p>
      </dgm:t>
    </dgm:pt>
    <dgm:pt modelId="{C075AEE8-6C05-40C1-960F-1B0C1DA08C35}">
      <dgm:prSet custT="1"/>
      <dgm:spPr/>
      <dgm:t>
        <a:bodyPr/>
        <a:lstStyle/>
        <a:p>
          <a:r>
            <a:rPr lang="en-US" sz="1600" dirty="0"/>
            <a:t>Ensures that annual performance measures align with data governance and business objectives</a:t>
          </a:r>
        </a:p>
      </dgm:t>
    </dgm:pt>
    <dgm:pt modelId="{7B8997EC-C5CD-41FD-8CE3-BD6130F3A5E3}" type="parTrans" cxnId="{BEAA7DA6-A3F4-41F5-81C3-0C46B0437BA2}">
      <dgm:prSet/>
      <dgm:spPr/>
      <dgm:t>
        <a:bodyPr/>
        <a:lstStyle/>
        <a:p>
          <a:endParaRPr lang="en-US" sz="1600"/>
        </a:p>
      </dgm:t>
    </dgm:pt>
    <dgm:pt modelId="{E4C050BF-938F-48DE-92C4-842C7A694158}" type="sibTrans" cxnId="{BEAA7DA6-A3F4-41F5-81C3-0C46B0437BA2}">
      <dgm:prSet/>
      <dgm:spPr/>
      <dgm:t>
        <a:bodyPr/>
        <a:lstStyle/>
        <a:p>
          <a:endParaRPr lang="en-US" sz="1600"/>
        </a:p>
      </dgm:t>
    </dgm:pt>
    <dgm:pt modelId="{2CD7806B-BE1A-4D68-9D9D-C4BB0F212FAF}">
      <dgm:prSet custT="1"/>
      <dgm:spPr/>
      <dgm:t>
        <a:bodyPr/>
        <a:lstStyle/>
        <a:p>
          <a:r>
            <a:rPr lang="en-US" sz="1600"/>
            <a:t>Reviews and approves data governance policies and goals</a:t>
          </a:r>
        </a:p>
      </dgm:t>
    </dgm:pt>
    <dgm:pt modelId="{67DA8B5F-5AFA-4917-B7CC-059D8F30E024}" type="parTrans" cxnId="{B6E28DC0-9CEB-4EAB-ACAD-CCE542A38C0D}">
      <dgm:prSet/>
      <dgm:spPr/>
      <dgm:t>
        <a:bodyPr/>
        <a:lstStyle/>
        <a:p>
          <a:endParaRPr lang="en-US" sz="1600"/>
        </a:p>
      </dgm:t>
    </dgm:pt>
    <dgm:pt modelId="{9966619D-7817-41FC-91CF-33298D333526}" type="sibTrans" cxnId="{B6E28DC0-9CEB-4EAB-ACAD-CCE542A38C0D}">
      <dgm:prSet/>
      <dgm:spPr/>
      <dgm:t>
        <a:bodyPr/>
        <a:lstStyle/>
        <a:p>
          <a:endParaRPr lang="en-US" sz="1600"/>
        </a:p>
      </dgm:t>
    </dgm:pt>
    <dgm:pt modelId="{83D3F9B0-3983-4AA2-9BBD-B5D6294C1806}">
      <dgm:prSet custT="1"/>
      <dgm:spPr/>
      <dgm:t>
        <a:bodyPr/>
        <a:lstStyle/>
        <a:p>
          <a:r>
            <a:rPr lang="en-US" sz="1600" dirty="0"/>
            <a:t>Ultimately is accountable for business data use, data quality, and prioritization of issues</a:t>
          </a:r>
        </a:p>
      </dgm:t>
    </dgm:pt>
    <dgm:pt modelId="{20D0CFB5-7D02-43C9-A55C-03F0CD6D8C50}" type="parTrans" cxnId="{E20BBB4C-06BD-4BC8-833B-A4C17F22A7DB}">
      <dgm:prSet/>
      <dgm:spPr/>
      <dgm:t>
        <a:bodyPr/>
        <a:lstStyle/>
        <a:p>
          <a:endParaRPr lang="en-US" sz="1600"/>
        </a:p>
      </dgm:t>
    </dgm:pt>
    <dgm:pt modelId="{CD715814-8892-4347-B8C6-9F4891CB3709}" type="sibTrans" cxnId="{E20BBB4C-06BD-4BC8-833B-A4C17F22A7DB}">
      <dgm:prSet/>
      <dgm:spPr/>
      <dgm:t>
        <a:bodyPr/>
        <a:lstStyle/>
        <a:p>
          <a:endParaRPr lang="en-US" sz="1600"/>
        </a:p>
      </dgm:t>
    </dgm:pt>
    <dgm:pt modelId="{83211109-6DE6-4AB2-A00F-AD1CFFF2A65C}">
      <dgm:prSet custT="1"/>
      <dgm:spPr/>
      <dgm:t>
        <a:bodyPr/>
        <a:lstStyle/>
        <a:p>
          <a:r>
            <a:rPr lang="en-US" sz="1600"/>
            <a:t>Makes strategic and tactical decisions</a:t>
          </a:r>
        </a:p>
      </dgm:t>
    </dgm:pt>
    <dgm:pt modelId="{60FFF773-256E-41A2-B45A-ABDA3DB5521D}" type="parTrans" cxnId="{3ED2928B-D3B0-4858-AD18-5D51D37184C5}">
      <dgm:prSet/>
      <dgm:spPr/>
      <dgm:t>
        <a:bodyPr/>
        <a:lstStyle/>
        <a:p>
          <a:endParaRPr lang="en-US" sz="1600"/>
        </a:p>
      </dgm:t>
    </dgm:pt>
    <dgm:pt modelId="{7AA80D9B-F679-4E2C-9D13-BEDB9F53DE67}" type="sibTrans" cxnId="{3ED2928B-D3B0-4858-AD18-5D51D37184C5}">
      <dgm:prSet/>
      <dgm:spPr/>
      <dgm:t>
        <a:bodyPr/>
        <a:lstStyle/>
        <a:p>
          <a:endParaRPr lang="en-US" sz="1600"/>
        </a:p>
      </dgm:t>
    </dgm:pt>
    <dgm:pt modelId="{8F08C857-341D-42EE-BF4F-A586B7E93B04}">
      <dgm:prSet custT="1"/>
      <dgm:spPr/>
      <dgm:t>
        <a:bodyPr/>
        <a:lstStyle/>
        <a:p>
          <a:r>
            <a:rPr lang="en-US" sz="1600"/>
            <a:t>Defines data strategy based on business strategy and requirements</a:t>
          </a:r>
        </a:p>
      </dgm:t>
    </dgm:pt>
    <dgm:pt modelId="{77F97126-16A4-4989-A655-CB3997442FF2}" type="parTrans" cxnId="{BAB9EA7E-D546-4CEF-95C8-BF9E0341280C}">
      <dgm:prSet/>
      <dgm:spPr/>
      <dgm:t>
        <a:bodyPr/>
        <a:lstStyle/>
        <a:p>
          <a:endParaRPr lang="en-US" sz="1600"/>
        </a:p>
      </dgm:t>
    </dgm:pt>
    <dgm:pt modelId="{8A24BFF8-6541-4F7E-908F-721D1E442A6B}" type="sibTrans" cxnId="{BAB9EA7E-D546-4CEF-95C8-BF9E0341280C}">
      <dgm:prSet/>
      <dgm:spPr/>
      <dgm:t>
        <a:bodyPr/>
        <a:lstStyle/>
        <a:p>
          <a:endParaRPr lang="en-US" sz="1600"/>
        </a:p>
      </dgm:t>
    </dgm:pt>
    <dgm:pt modelId="{36B89F80-FDC0-46B0-831E-A6653C960D26}" type="pres">
      <dgm:prSet presAssocID="{B4BDCDA5-460A-4684-B1D0-8CEC2DFAFD2E}" presName="diagram" presStyleCnt="0">
        <dgm:presLayoutVars>
          <dgm:dir/>
          <dgm:resizeHandles val="exact"/>
        </dgm:presLayoutVars>
      </dgm:prSet>
      <dgm:spPr/>
    </dgm:pt>
    <dgm:pt modelId="{DD085B8C-7476-430F-B7B5-8095AFD129BC}" type="pres">
      <dgm:prSet presAssocID="{1124A6D4-0681-4935-B0E7-DBA56739EE2D}" presName="node" presStyleLbl="node1" presStyleIdx="0" presStyleCnt="7" custScaleY="147667">
        <dgm:presLayoutVars>
          <dgm:bulletEnabled val="1"/>
        </dgm:presLayoutVars>
      </dgm:prSet>
      <dgm:spPr/>
    </dgm:pt>
    <dgm:pt modelId="{05F3A9D4-2550-4CBA-8E27-01B898BB4A0A}" type="pres">
      <dgm:prSet presAssocID="{FD4D0192-7018-4799-87C0-C29BB26A308C}" presName="sibTrans" presStyleCnt="0"/>
      <dgm:spPr/>
    </dgm:pt>
    <dgm:pt modelId="{EB32D4ED-EEBE-4E6D-A56B-EE393ACC804F}" type="pres">
      <dgm:prSet presAssocID="{19BD1058-FB78-40C6-8B03-7D8AA1E6632E}" presName="node" presStyleLbl="node1" presStyleIdx="1" presStyleCnt="7" custScaleY="147667">
        <dgm:presLayoutVars>
          <dgm:bulletEnabled val="1"/>
        </dgm:presLayoutVars>
      </dgm:prSet>
      <dgm:spPr/>
    </dgm:pt>
    <dgm:pt modelId="{C8D89D74-3525-48FA-81F3-42090B0CDEB0}" type="pres">
      <dgm:prSet presAssocID="{E6FEC6AB-8AF2-4E14-999F-A113452159E8}" presName="sibTrans" presStyleCnt="0"/>
      <dgm:spPr/>
    </dgm:pt>
    <dgm:pt modelId="{DBDE82FC-EA17-4398-B567-3DB55E727C7B}" type="pres">
      <dgm:prSet presAssocID="{C075AEE8-6C05-40C1-960F-1B0C1DA08C35}" presName="node" presStyleLbl="node1" presStyleIdx="2" presStyleCnt="7" custScaleY="147667">
        <dgm:presLayoutVars>
          <dgm:bulletEnabled val="1"/>
        </dgm:presLayoutVars>
      </dgm:prSet>
      <dgm:spPr/>
    </dgm:pt>
    <dgm:pt modelId="{D6DE9B5D-D3C6-43DC-889A-D2D4EC108210}" type="pres">
      <dgm:prSet presAssocID="{E4C050BF-938F-48DE-92C4-842C7A694158}" presName="sibTrans" presStyleCnt="0"/>
      <dgm:spPr/>
    </dgm:pt>
    <dgm:pt modelId="{8A199661-7EE0-46DE-9EA7-AE3597E2DE90}" type="pres">
      <dgm:prSet presAssocID="{2CD7806B-BE1A-4D68-9D9D-C4BB0F212FAF}" presName="node" presStyleLbl="node1" presStyleIdx="3" presStyleCnt="7" custScaleY="147667">
        <dgm:presLayoutVars>
          <dgm:bulletEnabled val="1"/>
        </dgm:presLayoutVars>
      </dgm:prSet>
      <dgm:spPr/>
    </dgm:pt>
    <dgm:pt modelId="{4E125C1C-7441-4F2B-9F62-8717C991D6A4}" type="pres">
      <dgm:prSet presAssocID="{9966619D-7817-41FC-91CF-33298D333526}" presName="sibTrans" presStyleCnt="0"/>
      <dgm:spPr/>
    </dgm:pt>
    <dgm:pt modelId="{B30347B4-7BEF-47FC-9401-D704DDB3CD21}" type="pres">
      <dgm:prSet presAssocID="{83D3F9B0-3983-4AA2-9BBD-B5D6294C1806}" presName="node" presStyleLbl="node1" presStyleIdx="4" presStyleCnt="7" custScaleY="147667">
        <dgm:presLayoutVars>
          <dgm:bulletEnabled val="1"/>
        </dgm:presLayoutVars>
      </dgm:prSet>
      <dgm:spPr/>
    </dgm:pt>
    <dgm:pt modelId="{DDD7784B-F9C9-40A9-8265-447050E275AD}" type="pres">
      <dgm:prSet presAssocID="{CD715814-8892-4347-B8C6-9F4891CB3709}" presName="sibTrans" presStyleCnt="0"/>
      <dgm:spPr/>
    </dgm:pt>
    <dgm:pt modelId="{7708B941-5D04-4E9D-B355-1FB7404A47C7}" type="pres">
      <dgm:prSet presAssocID="{83211109-6DE6-4AB2-A00F-AD1CFFF2A65C}" presName="node" presStyleLbl="node1" presStyleIdx="5" presStyleCnt="7" custScaleY="147667">
        <dgm:presLayoutVars>
          <dgm:bulletEnabled val="1"/>
        </dgm:presLayoutVars>
      </dgm:prSet>
      <dgm:spPr/>
    </dgm:pt>
    <dgm:pt modelId="{48D0134B-D420-4FA7-B458-711E4703B8A7}" type="pres">
      <dgm:prSet presAssocID="{7AA80D9B-F679-4E2C-9D13-BEDB9F53DE67}" presName="sibTrans" presStyleCnt="0"/>
      <dgm:spPr/>
    </dgm:pt>
    <dgm:pt modelId="{C1CBF597-9327-45F2-B868-782FE26077B1}" type="pres">
      <dgm:prSet presAssocID="{8F08C857-341D-42EE-BF4F-A586B7E93B04}" presName="node" presStyleLbl="node1" presStyleIdx="6" presStyleCnt="7" custScaleY="147667">
        <dgm:presLayoutVars>
          <dgm:bulletEnabled val="1"/>
        </dgm:presLayoutVars>
      </dgm:prSet>
      <dgm:spPr/>
    </dgm:pt>
  </dgm:ptLst>
  <dgm:cxnLst>
    <dgm:cxn modelId="{637F100E-C9E4-4716-9EF8-6CBBE4C52668}" type="presOf" srcId="{1124A6D4-0681-4935-B0E7-DBA56739EE2D}" destId="{DD085B8C-7476-430F-B7B5-8095AFD129BC}" srcOrd="0" destOrd="0" presId="urn:microsoft.com/office/officeart/2005/8/layout/default"/>
    <dgm:cxn modelId="{69E5D810-8C9F-44CE-B0EF-23C0C1A88C2B}" type="presOf" srcId="{19BD1058-FB78-40C6-8B03-7D8AA1E6632E}" destId="{EB32D4ED-EEBE-4E6D-A56B-EE393ACC804F}" srcOrd="0" destOrd="0" presId="urn:microsoft.com/office/officeart/2005/8/layout/default"/>
    <dgm:cxn modelId="{4CE60317-F2FD-4357-81D8-3EE6370A0E88}" type="presOf" srcId="{B4BDCDA5-460A-4684-B1D0-8CEC2DFAFD2E}" destId="{36B89F80-FDC0-46B0-831E-A6653C960D26}" srcOrd="0" destOrd="0" presId="urn:microsoft.com/office/officeart/2005/8/layout/default"/>
    <dgm:cxn modelId="{513BE633-122E-4782-B51D-FA27C5F12DD5}" srcId="{B4BDCDA5-460A-4684-B1D0-8CEC2DFAFD2E}" destId="{19BD1058-FB78-40C6-8B03-7D8AA1E6632E}" srcOrd="1" destOrd="0" parTransId="{99CB97D1-CE60-46D1-B2A9-07995CFC5B4A}" sibTransId="{E6FEC6AB-8AF2-4E14-999F-A113452159E8}"/>
    <dgm:cxn modelId="{8E8CDB6A-F0D2-42C5-88EC-2B2EDA16EFF3}" type="presOf" srcId="{8F08C857-341D-42EE-BF4F-A586B7E93B04}" destId="{C1CBF597-9327-45F2-B868-782FE26077B1}" srcOrd="0" destOrd="0" presId="urn:microsoft.com/office/officeart/2005/8/layout/default"/>
    <dgm:cxn modelId="{E20BBB4C-06BD-4BC8-833B-A4C17F22A7DB}" srcId="{B4BDCDA5-460A-4684-B1D0-8CEC2DFAFD2E}" destId="{83D3F9B0-3983-4AA2-9BBD-B5D6294C1806}" srcOrd="4" destOrd="0" parTransId="{20D0CFB5-7D02-43C9-A55C-03F0CD6D8C50}" sibTransId="{CD715814-8892-4347-B8C6-9F4891CB3709}"/>
    <dgm:cxn modelId="{2DB60772-7D01-42AA-B0CB-4EA7F98DF68F}" type="presOf" srcId="{2CD7806B-BE1A-4D68-9D9D-C4BB0F212FAF}" destId="{8A199661-7EE0-46DE-9EA7-AE3597E2DE90}" srcOrd="0" destOrd="0" presId="urn:microsoft.com/office/officeart/2005/8/layout/default"/>
    <dgm:cxn modelId="{BAB9EA7E-D546-4CEF-95C8-BF9E0341280C}" srcId="{B4BDCDA5-460A-4684-B1D0-8CEC2DFAFD2E}" destId="{8F08C857-341D-42EE-BF4F-A586B7E93B04}" srcOrd="6" destOrd="0" parTransId="{77F97126-16A4-4989-A655-CB3997442FF2}" sibTransId="{8A24BFF8-6541-4F7E-908F-721D1E442A6B}"/>
    <dgm:cxn modelId="{3ED2928B-D3B0-4858-AD18-5D51D37184C5}" srcId="{B4BDCDA5-460A-4684-B1D0-8CEC2DFAFD2E}" destId="{83211109-6DE6-4AB2-A00F-AD1CFFF2A65C}" srcOrd="5" destOrd="0" parTransId="{60FFF773-256E-41A2-B45A-ABDA3DB5521D}" sibTransId="{7AA80D9B-F679-4E2C-9D13-BEDB9F53DE67}"/>
    <dgm:cxn modelId="{518EF897-5BFC-400C-BE77-EBEE244DCBF4}" type="presOf" srcId="{C075AEE8-6C05-40C1-960F-1B0C1DA08C35}" destId="{DBDE82FC-EA17-4398-B567-3DB55E727C7B}" srcOrd="0" destOrd="0" presId="urn:microsoft.com/office/officeart/2005/8/layout/default"/>
    <dgm:cxn modelId="{BEAA7DA6-A3F4-41F5-81C3-0C46B0437BA2}" srcId="{B4BDCDA5-460A-4684-B1D0-8CEC2DFAFD2E}" destId="{C075AEE8-6C05-40C1-960F-1B0C1DA08C35}" srcOrd="2" destOrd="0" parTransId="{7B8997EC-C5CD-41FD-8CE3-BD6130F3A5E3}" sibTransId="{E4C050BF-938F-48DE-92C4-842C7A694158}"/>
    <dgm:cxn modelId="{B6E28DC0-9CEB-4EAB-ACAD-CCE542A38C0D}" srcId="{B4BDCDA5-460A-4684-B1D0-8CEC2DFAFD2E}" destId="{2CD7806B-BE1A-4D68-9D9D-C4BB0F212FAF}" srcOrd="3" destOrd="0" parTransId="{67DA8B5F-5AFA-4917-B7CC-059D8F30E024}" sibTransId="{9966619D-7817-41FC-91CF-33298D333526}"/>
    <dgm:cxn modelId="{690363C2-1909-47C2-9705-3ABDC6C64677}" srcId="{B4BDCDA5-460A-4684-B1D0-8CEC2DFAFD2E}" destId="{1124A6D4-0681-4935-B0E7-DBA56739EE2D}" srcOrd="0" destOrd="0" parTransId="{42A45AF9-D31D-4D9B-8971-6FAD7E79E74A}" sibTransId="{FD4D0192-7018-4799-87C0-C29BB26A308C}"/>
    <dgm:cxn modelId="{F0DF60EB-1B92-4208-B5F2-674C61D2C6F6}" type="presOf" srcId="{83D3F9B0-3983-4AA2-9BBD-B5D6294C1806}" destId="{B30347B4-7BEF-47FC-9401-D704DDB3CD21}" srcOrd="0" destOrd="0" presId="urn:microsoft.com/office/officeart/2005/8/layout/default"/>
    <dgm:cxn modelId="{5F2B83FC-78CE-4486-B661-754DA9C7C535}" type="presOf" srcId="{83211109-6DE6-4AB2-A00F-AD1CFFF2A65C}" destId="{7708B941-5D04-4E9D-B355-1FB7404A47C7}" srcOrd="0" destOrd="0" presId="urn:microsoft.com/office/officeart/2005/8/layout/default"/>
    <dgm:cxn modelId="{7F38C325-7F02-428D-AF6A-AAE7AE1761C4}" type="presParOf" srcId="{36B89F80-FDC0-46B0-831E-A6653C960D26}" destId="{DD085B8C-7476-430F-B7B5-8095AFD129BC}" srcOrd="0" destOrd="0" presId="urn:microsoft.com/office/officeart/2005/8/layout/default"/>
    <dgm:cxn modelId="{99965B04-1FBA-4E6B-9545-94CEC7FC7BAC}" type="presParOf" srcId="{36B89F80-FDC0-46B0-831E-A6653C960D26}" destId="{05F3A9D4-2550-4CBA-8E27-01B898BB4A0A}" srcOrd="1" destOrd="0" presId="urn:microsoft.com/office/officeart/2005/8/layout/default"/>
    <dgm:cxn modelId="{C1D04981-99F6-41B4-B508-542247699A25}" type="presParOf" srcId="{36B89F80-FDC0-46B0-831E-A6653C960D26}" destId="{EB32D4ED-EEBE-4E6D-A56B-EE393ACC804F}" srcOrd="2" destOrd="0" presId="urn:microsoft.com/office/officeart/2005/8/layout/default"/>
    <dgm:cxn modelId="{FFADBFB8-2C35-4B88-A7E2-2CB67D7DC373}" type="presParOf" srcId="{36B89F80-FDC0-46B0-831E-A6653C960D26}" destId="{C8D89D74-3525-48FA-81F3-42090B0CDEB0}" srcOrd="3" destOrd="0" presId="urn:microsoft.com/office/officeart/2005/8/layout/default"/>
    <dgm:cxn modelId="{A922F986-1035-47F4-9958-890E29D86B08}" type="presParOf" srcId="{36B89F80-FDC0-46B0-831E-A6653C960D26}" destId="{DBDE82FC-EA17-4398-B567-3DB55E727C7B}" srcOrd="4" destOrd="0" presId="urn:microsoft.com/office/officeart/2005/8/layout/default"/>
    <dgm:cxn modelId="{FBC73A00-19C4-4C61-B0C6-F362BE39AAC5}" type="presParOf" srcId="{36B89F80-FDC0-46B0-831E-A6653C960D26}" destId="{D6DE9B5D-D3C6-43DC-889A-D2D4EC108210}" srcOrd="5" destOrd="0" presId="urn:microsoft.com/office/officeart/2005/8/layout/default"/>
    <dgm:cxn modelId="{9170CA53-E93B-4E6A-99D0-F293166BE86F}" type="presParOf" srcId="{36B89F80-FDC0-46B0-831E-A6653C960D26}" destId="{8A199661-7EE0-46DE-9EA7-AE3597E2DE90}" srcOrd="6" destOrd="0" presId="urn:microsoft.com/office/officeart/2005/8/layout/default"/>
    <dgm:cxn modelId="{9AC84E43-4B3A-461F-A058-7035B2AD6168}" type="presParOf" srcId="{36B89F80-FDC0-46B0-831E-A6653C960D26}" destId="{4E125C1C-7441-4F2B-9F62-8717C991D6A4}" srcOrd="7" destOrd="0" presId="urn:microsoft.com/office/officeart/2005/8/layout/default"/>
    <dgm:cxn modelId="{3DB17C57-AD2C-441E-876C-A1B871492F5D}" type="presParOf" srcId="{36B89F80-FDC0-46B0-831E-A6653C960D26}" destId="{B30347B4-7BEF-47FC-9401-D704DDB3CD21}" srcOrd="8" destOrd="0" presId="urn:microsoft.com/office/officeart/2005/8/layout/default"/>
    <dgm:cxn modelId="{76137277-D54C-4FAD-9946-D5D755E7920C}" type="presParOf" srcId="{36B89F80-FDC0-46B0-831E-A6653C960D26}" destId="{DDD7784B-F9C9-40A9-8265-447050E275AD}" srcOrd="9" destOrd="0" presId="urn:microsoft.com/office/officeart/2005/8/layout/default"/>
    <dgm:cxn modelId="{69A0875E-A4F5-4F4F-BFDE-8E49944FD713}" type="presParOf" srcId="{36B89F80-FDC0-46B0-831E-A6653C960D26}" destId="{7708B941-5D04-4E9D-B355-1FB7404A47C7}" srcOrd="10" destOrd="0" presId="urn:microsoft.com/office/officeart/2005/8/layout/default"/>
    <dgm:cxn modelId="{3C27D629-577A-45C7-A015-A9D4B7BE1CBA}" type="presParOf" srcId="{36B89F80-FDC0-46B0-831E-A6653C960D26}" destId="{48D0134B-D420-4FA7-B458-711E4703B8A7}" srcOrd="11" destOrd="0" presId="urn:microsoft.com/office/officeart/2005/8/layout/default"/>
    <dgm:cxn modelId="{52A38F8E-C67E-4769-B33E-15D9E1B2F7C9}" type="presParOf" srcId="{36B89F80-FDC0-46B0-831E-A6653C960D26}" destId="{C1CBF597-9327-45F2-B868-782FE26077B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CFAB3D-B8A6-4840-8964-11B553D06E11}" type="doc">
      <dgm:prSet loTypeId="urn:microsoft.com/office/officeart/2005/8/layout/hList6" loCatId="list" qsTypeId="urn:microsoft.com/office/officeart/2005/8/quickstyle/simple1" qsCatId="simple" csTypeId="urn:microsoft.com/office/officeart/2005/8/colors/colorful3" csCatId="colorful" phldr="1"/>
      <dgm:spPr/>
      <dgm:t>
        <a:bodyPr/>
        <a:lstStyle/>
        <a:p>
          <a:endParaRPr lang="en-US"/>
        </a:p>
      </dgm:t>
    </dgm:pt>
    <dgm:pt modelId="{18B491AE-5D2B-4879-B94D-A15488924109}">
      <dgm:prSet phldrT="[Text]" custT="1"/>
      <dgm:spPr>
        <a:xfrm rot="16200000">
          <a:off x="-1128537" y="1132703"/>
          <a:ext cx="3727450" cy="146204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600" dirty="0">
              <a:solidFill>
                <a:sysClr val="window" lastClr="FFFFFF"/>
              </a:solidFill>
              <a:latin typeface="Arial" panose="020B0604020202020204" pitchFamily="34" charset="0"/>
              <a:ea typeface="+mn-ea"/>
              <a:cs typeface="Arial" panose="020B0604020202020204" pitchFamily="34" charset="0"/>
            </a:rPr>
            <a:t>Business</a:t>
          </a:r>
          <a:r>
            <a:rPr lang="en-US" sz="1400" dirty="0">
              <a:solidFill>
                <a:sysClr val="window" lastClr="FFFFFF"/>
              </a:solidFill>
              <a:latin typeface="Arial" panose="020B0604020202020204" pitchFamily="34" charset="0"/>
              <a:ea typeface="+mn-ea"/>
              <a:cs typeface="Arial" panose="020B0604020202020204" pitchFamily="34" charset="0"/>
            </a:rPr>
            <a:t> Data Steward</a:t>
          </a:r>
        </a:p>
      </dgm:t>
    </dgm:pt>
    <dgm:pt modelId="{7E426317-B9EE-4D8B-AF5A-FE579EBECED6}" type="parTrans" cxnId="{9FEA146E-EE06-41B7-8E86-5FE7CA9D6D9A}">
      <dgm:prSet/>
      <dgm:spPr/>
      <dgm:t>
        <a:bodyPr/>
        <a:lstStyle/>
        <a:p>
          <a:endParaRPr lang="en-US" sz="2000"/>
        </a:p>
      </dgm:t>
    </dgm:pt>
    <dgm:pt modelId="{E230F484-A97A-4865-9275-2D43A344A728}" type="sibTrans" cxnId="{9FEA146E-EE06-41B7-8E86-5FE7CA9D6D9A}">
      <dgm:prSet/>
      <dgm:spPr/>
      <dgm:t>
        <a:bodyPr/>
        <a:lstStyle/>
        <a:p>
          <a:endParaRPr lang="en-US" sz="2000"/>
        </a:p>
      </dgm:t>
    </dgm:pt>
    <dgm:pt modelId="{128A348F-25E9-4F1D-B240-CD2EE94704AE}">
      <dgm:prSet phldrT="[Text]" custT="1"/>
      <dgm:spPr>
        <a:xfrm rot="16200000">
          <a:off x="-1128537" y="1132703"/>
          <a:ext cx="3727450" cy="146204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Accountable for data owned by business area</a:t>
          </a:r>
        </a:p>
      </dgm:t>
    </dgm:pt>
    <dgm:pt modelId="{FC284FF8-716A-4ADC-B844-F187FBB673B1}" type="parTrans" cxnId="{F3EB5800-1B0C-495A-9058-3FEF0ED99A71}">
      <dgm:prSet/>
      <dgm:spPr/>
      <dgm:t>
        <a:bodyPr/>
        <a:lstStyle/>
        <a:p>
          <a:endParaRPr lang="en-US" sz="2000"/>
        </a:p>
      </dgm:t>
    </dgm:pt>
    <dgm:pt modelId="{E48C6918-D52D-4D84-AA0F-69840D51F22B}" type="sibTrans" cxnId="{F3EB5800-1B0C-495A-9058-3FEF0ED99A71}">
      <dgm:prSet/>
      <dgm:spPr/>
      <dgm:t>
        <a:bodyPr/>
        <a:lstStyle/>
        <a:p>
          <a:endParaRPr lang="en-US" sz="2000"/>
        </a:p>
      </dgm:t>
    </dgm:pt>
    <dgm:pt modelId="{E83199B9-1FCC-4ECD-91A9-65DBB9269A00}">
      <dgm:prSet phldrT="[Text]" custT="1"/>
      <dgm:spPr>
        <a:xfrm rot="16200000">
          <a:off x="443158" y="1132703"/>
          <a:ext cx="3727450" cy="1462042"/>
        </a:xfrm>
        <a:prstGeom prst="flowChartManualOperation">
          <a:avLst/>
        </a:prstGeom>
        <a:solidFill>
          <a:srgbClr val="A5A5A5">
            <a:hueOff val="677650"/>
            <a:satOff val="25000"/>
            <a:lumOff val="-367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ysClr val="window" lastClr="FFFFFF"/>
              </a:solidFill>
              <a:latin typeface="Calibri"/>
              <a:ea typeface="+mn-ea"/>
              <a:cs typeface="+mn-cs"/>
            </a:rPr>
            <a:t>Technical Data Steward</a:t>
          </a:r>
        </a:p>
      </dgm:t>
    </dgm:pt>
    <dgm:pt modelId="{5F92C67D-77B0-4E0F-8F9A-BB32301EB25A}" type="parTrans" cxnId="{27285AF5-3952-434D-90D3-236620215EAD}">
      <dgm:prSet/>
      <dgm:spPr/>
      <dgm:t>
        <a:bodyPr/>
        <a:lstStyle/>
        <a:p>
          <a:endParaRPr lang="en-US" sz="2000"/>
        </a:p>
      </dgm:t>
    </dgm:pt>
    <dgm:pt modelId="{4F21C235-CEDB-47AC-9D0E-69F542BBAC12}" type="sibTrans" cxnId="{27285AF5-3952-434D-90D3-236620215EAD}">
      <dgm:prSet/>
      <dgm:spPr/>
      <dgm:t>
        <a:bodyPr/>
        <a:lstStyle/>
        <a:p>
          <a:endParaRPr lang="en-US" sz="2000"/>
        </a:p>
      </dgm:t>
    </dgm:pt>
    <dgm:pt modelId="{DB9838A3-A3D7-4EDF-821C-DED777605C27}">
      <dgm:prSet phldrT="[Text]" custT="1"/>
      <dgm:spPr>
        <a:xfrm rot="16200000">
          <a:off x="443158" y="1132703"/>
          <a:ext cx="3727450" cy="1462042"/>
        </a:xfrm>
        <a:prstGeom prst="flowChartManualOperation">
          <a:avLst/>
        </a:prstGeom>
        <a:solidFill>
          <a:srgbClr val="A5A5A5">
            <a:hueOff val="677650"/>
            <a:satOff val="25000"/>
            <a:lumOff val="-367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Provide expertise on applications, ETL, data stores, and other links in information chain</a:t>
          </a:r>
        </a:p>
      </dgm:t>
    </dgm:pt>
    <dgm:pt modelId="{A94BF064-4329-4AFB-8F9D-ABA11881F47F}" type="parTrans" cxnId="{3F9665E7-D46C-4262-8760-D5264FDBEC86}">
      <dgm:prSet/>
      <dgm:spPr/>
      <dgm:t>
        <a:bodyPr/>
        <a:lstStyle/>
        <a:p>
          <a:endParaRPr lang="en-US" sz="2000"/>
        </a:p>
      </dgm:t>
    </dgm:pt>
    <dgm:pt modelId="{057D5985-F5F3-44BE-BB1D-FE04FA60448B}" type="sibTrans" cxnId="{3F9665E7-D46C-4262-8760-D5264FDBEC86}">
      <dgm:prSet/>
      <dgm:spPr/>
      <dgm:t>
        <a:bodyPr/>
        <a:lstStyle/>
        <a:p>
          <a:endParaRPr lang="en-US" sz="2000"/>
        </a:p>
      </dgm:t>
    </dgm:pt>
    <dgm:pt modelId="{542469F8-B5E6-4FBA-BFD2-73C5DB7B4239}">
      <dgm:prSet phldrT="[Text]" custT="1"/>
      <dgm:spPr>
        <a:xfrm rot="16200000">
          <a:off x="-1128537" y="1132703"/>
          <a:ext cx="3727450" cy="146204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Work with stakeholders to make recommendations on data issues</a:t>
          </a:r>
        </a:p>
      </dgm:t>
    </dgm:pt>
    <dgm:pt modelId="{3C233843-1601-4F64-BCBA-4B152512D444}" type="parTrans" cxnId="{D05EB796-E407-45E8-A835-C8EABFE7CA51}">
      <dgm:prSet/>
      <dgm:spPr/>
      <dgm:t>
        <a:bodyPr/>
        <a:lstStyle/>
        <a:p>
          <a:endParaRPr lang="en-US" sz="2000"/>
        </a:p>
      </dgm:t>
    </dgm:pt>
    <dgm:pt modelId="{A94A3885-63AE-464F-8D23-1042FFB4A2AA}" type="sibTrans" cxnId="{D05EB796-E407-45E8-A835-C8EABFE7CA51}">
      <dgm:prSet/>
      <dgm:spPr/>
      <dgm:t>
        <a:bodyPr/>
        <a:lstStyle/>
        <a:p>
          <a:endParaRPr lang="en-US" sz="2000"/>
        </a:p>
      </dgm:t>
    </dgm:pt>
    <dgm:pt modelId="{F259D230-0576-486A-9D23-13F71ECF1AF0}">
      <dgm:prSet phldrT="[Text]" custT="1"/>
      <dgm:spPr>
        <a:xfrm rot="16200000">
          <a:off x="-1128537" y="1132703"/>
          <a:ext cx="3727450" cy="146204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Manage metadata for their data</a:t>
          </a:r>
        </a:p>
      </dgm:t>
    </dgm:pt>
    <dgm:pt modelId="{74400082-568B-4529-8F64-CDECB1795865}" type="parTrans" cxnId="{94C53745-43C5-4E3B-89D2-90A76CBD4AE4}">
      <dgm:prSet/>
      <dgm:spPr/>
      <dgm:t>
        <a:bodyPr/>
        <a:lstStyle/>
        <a:p>
          <a:endParaRPr lang="en-US" sz="2000"/>
        </a:p>
      </dgm:t>
    </dgm:pt>
    <dgm:pt modelId="{E4B43C0B-A158-4DE7-A573-92347665A279}" type="sibTrans" cxnId="{94C53745-43C5-4E3B-89D2-90A76CBD4AE4}">
      <dgm:prSet/>
      <dgm:spPr/>
      <dgm:t>
        <a:bodyPr/>
        <a:lstStyle/>
        <a:p>
          <a:endParaRPr lang="en-US" sz="2000"/>
        </a:p>
      </dgm:t>
    </dgm:pt>
    <dgm:pt modelId="{00702800-79CB-4A12-AFAB-00AAF746E758}">
      <dgm:prSet phldrT="[Text]" custT="1"/>
      <dgm:spPr>
        <a:xfrm rot="16200000">
          <a:off x="-1128537" y="1132703"/>
          <a:ext cx="3727450" cy="146204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Champion data stewardship for their areas</a:t>
          </a:r>
        </a:p>
      </dgm:t>
    </dgm:pt>
    <dgm:pt modelId="{DCB75F8F-D5C4-4A72-9172-C0B6527C1543}" type="parTrans" cxnId="{2295F77A-8977-4A6B-879A-E53D9BDF50D1}">
      <dgm:prSet/>
      <dgm:spPr/>
      <dgm:t>
        <a:bodyPr/>
        <a:lstStyle/>
        <a:p>
          <a:endParaRPr lang="en-US" sz="2000"/>
        </a:p>
      </dgm:t>
    </dgm:pt>
    <dgm:pt modelId="{DC5CB452-345B-4A36-818A-B5CE27CA36D3}" type="sibTrans" cxnId="{2295F77A-8977-4A6B-879A-E53D9BDF50D1}">
      <dgm:prSet/>
      <dgm:spPr/>
      <dgm:t>
        <a:bodyPr/>
        <a:lstStyle/>
        <a:p>
          <a:endParaRPr lang="en-US" sz="2000"/>
        </a:p>
      </dgm:t>
    </dgm:pt>
    <dgm:pt modelId="{43E14918-56CA-4B1A-9E05-2CBFBCD3E9FA}">
      <dgm:prSet phldrT="[Text]" custT="1"/>
      <dgm:spPr>
        <a:xfrm rot="16200000">
          <a:off x="443158" y="1132703"/>
          <a:ext cx="3727450" cy="1462042"/>
        </a:xfrm>
        <a:prstGeom prst="flowChartManualOperation">
          <a:avLst/>
        </a:prstGeom>
        <a:solidFill>
          <a:srgbClr val="A5A5A5">
            <a:hueOff val="677650"/>
            <a:satOff val="25000"/>
            <a:lumOff val="-367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Assigned by IT leadership to support data governance</a:t>
          </a:r>
        </a:p>
      </dgm:t>
    </dgm:pt>
    <dgm:pt modelId="{6AC28779-56D5-48F3-B1F8-1604E8489377}" type="parTrans" cxnId="{7632C824-3EFF-49EE-81EF-DC578D8E5B74}">
      <dgm:prSet/>
      <dgm:spPr/>
      <dgm:t>
        <a:bodyPr/>
        <a:lstStyle/>
        <a:p>
          <a:endParaRPr lang="en-US" sz="2000"/>
        </a:p>
      </dgm:t>
    </dgm:pt>
    <dgm:pt modelId="{226E42DB-CD8D-4947-90B0-EAA8A58638D1}" type="sibTrans" cxnId="{7632C824-3EFF-49EE-81EF-DC578D8E5B74}">
      <dgm:prSet/>
      <dgm:spPr/>
      <dgm:t>
        <a:bodyPr/>
        <a:lstStyle/>
        <a:p>
          <a:endParaRPr lang="en-US" sz="2000"/>
        </a:p>
      </dgm:t>
    </dgm:pt>
    <dgm:pt modelId="{7D6FB33A-0BEC-4CF0-8536-07AA0D538D25}">
      <dgm:prSet phldrT="[Text]" custT="1"/>
      <dgm:spPr>
        <a:xfrm rot="16200000">
          <a:off x="2014855" y="1132703"/>
          <a:ext cx="3727450" cy="1462042"/>
        </a:xfrm>
        <a:prstGeom prst="flowChartManualOperation">
          <a:avLst/>
        </a:prstGeom>
        <a:solidFill>
          <a:srgbClr val="A5A5A5">
            <a:hueOff val="1355300"/>
            <a:satOff val="50000"/>
            <a:lumOff val="-735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ysClr val="window" lastClr="FFFFFF"/>
              </a:solidFill>
              <a:latin typeface="Calibri"/>
              <a:ea typeface="+mn-ea"/>
              <a:cs typeface="+mn-cs"/>
            </a:rPr>
            <a:t>Domain Data Steward</a:t>
          </a:r>
        </a:p>
      </dgm:t>
    </dgm:pt>
    <dgm:pt modelId="{0DCD761E-6194-4900-86A6-A38A1F65D872}" type="parTrans" cxnId="{35F1BA51-B600-4982-8751-2B3326D8CF40}">
      <dgm:prSet/>
      <dgm:spPr/>
      <dgm:t>
        <a:bodyPr/>
        <a:lstStyle/>
        <a:p>
          <a:endParaRPr lang="en-US" sz="2000"/>
        </a:p>
      </dgm:t>
    </dgm:pt>
    <dgm:pt modelId="{6DBA7F39-1C9D-4829-8E82-AE7054B9901F}" type="sibTrans" cxnId="{35F1BA51-B600-4982-8751-2B3326D8CF40}">
      <dgm:prSet/>
      <dgm:spPr/>
      <dgm:t>
        <a:bodyPr/>
        <a:lstStyle/>
        <a:p>
          <a:endParaRPr lang="en-US" sz="2000"/>
        </a:p>
      </dgm:t>
    </dgm:pt>
    <dgm:pt modelId="{94BE7C33-1521-4860-A27D-A4C58636DB49}">
      <dgm:prSet phldrT="[Text]" custT="1"/>
      <dgm:spPr>
        <a:xfrm rot="16200000">
          <a:off x="2014855" y="1132703"/>
          <a:ext cx="3727450" cy="1462042"/>
        </a:xfrm>
        <a:prstGeom prst="flowChartManualOperation">
          <a:avLst/>
        </a:prstGeom>
        <a:solidFill>
          <a:srgbClr val="A5A5A5">
            <a:hueOff val="1355300"/>
            <a:satOff val="50000"/>
            <a:lumOff val="-735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Business steward for widely shared data</a:t>
          </a:r>
        </a:p>
      </dgm:t>
    </dgm:pt>
    <dgm:pt modelId="{D97445D6-7145-4B60-9917-5E719EB7F2D9}" type="parTrans" cxnId="{39053A60-DCFF-408A-98E7-0BF75224A75E}">
      <dgm:prSet/>
      <dgm:spPr/>
      <dgm:t>
        <a:bodyPr/>
        <a:lstStyle/>
        <a:p>
          <a:endParaRPr lang="en-US" sz="2000"/>
        </a:p>
      </dgm:t>
    </dgm:pt>
    <dgm:pt modelId="{AEF02A51-D4E0-4798-9E69-BDCD5714DD64}" type="sibTrans" cxnId="{39053A60-DCFF-408A-98E7-0BF75224A75E}">
      <dgm:prSet/>
      <dgm:spPr/>
      <dgm:t>
        <a:bodyPr/>
        <a:lstStyle/>
        <a:p>
          <a:endParaRPr lang="en-US" sz="2000"/>
        </a:p>
      </dgm:t>
    </dgm:pt>
    <dgm:pt modelId="{802EB8B1-C05D-4264-AD99-A866D1100ECF}">
      <dgm:prSet phldrT="[Text]" custT="1"/>
      <dgm:spPr>
        <a:xfrm rot="16200000">
          <a:off x="2014855" y="1132703"/>
          <a:ext cx="3727450" cy="1462042"/>
        </a:xfrm>
        <a:prstGeom prst="flowChartManualOperation">
          <a:avLst/>
        </a:prstGeom>
        <a:solidFill>
          <a:srgbClr val="A5A5A5">
            <a:hueOff val="1355300"/>
            <a:satOff val="50000"/>
            <a:lumOff val="-735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Work with business stewards as stakeholders to achieve consensus</a:t>
          </a:r>
        </a:p>
      </dgm:t>
    </dgm:pt>
    <dgm:pt modelId="{F31999E6-6CB9-4788-BE69-3A8F56BE7A9F}" type="parTrans" cxnId="{2B65C5A1-031B-4C84-82B0-65D4FEA2B9D9}">
      <dgm:prSet/>
      <dgm:spPr/>
      <dgm:t>
        <a:bodyPr/>
        <a:lstStyle/>
        <a:p>
          <a:endParaRPr lang="en-US" sz="2000"/>
        </a:p>
      </dgm:t>
    </dgm:pt>
    <dgm:pt modelId="{0E9E4C09-CDDF-46C1-B73B-0AE353978F27}" type="sibTrans" cxnId="{2B65C5A1-031B-4C84-82B0-65D4FEA2B9D9}">
      <dgm:prSet/>
      <dgm:spPr/>
      <dgm:t>
        <a:bodyPr/>
        <a:lstStyle/>
        <a:p>
          <a:endParaRPr lang="en-US" sz="2000"/>
        </a:p>
      </dgm:t>
    </dgm:pt>
    <dgm:pt modelId="{37D1F57D-62DC-4610-BEEF-426E3332A287}">
      <dgm:prSet phldrT="[Text]" custT="1"/>
      <dgm:spPr>
        <a:xfrm rot="16200000">
          <a:off x="3586551" y="1132703"/>
          <a:ext cx="3727450" cy="146204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ysClr val="window" lastClr="FFFFFF"/>
              </a:solidFill>
              <a:latin typeface="Calibri"/>
              <a:ea typeface="+mn-ea"/>
              <a:cs typeface="+mn-cs"/>
            </a:rPr>
            <a:t>Project Data Steward</a:t>
          </a:r>
        </a:p>
      </dgm:t>
    </dgm:pt>
    <dgm:pt modelId="{3DF82693-EBDB-4532-BFA4-814427122444}" type="parTrans" cxnId="{75774F2C-8B25-4305-96A8-CFA86845CC1F}">
      <dgm:prSet/>
      <dgm:spPr/>
      <dgm:t>
        <a:bodyPr/>
        <a:lstStyle/>
        <a:p>
          <a:endParaRPr lang="en-US" sz="2000"/>
        </a:p>
      </dgm:t>
    </dgm:pt>
    <dgm:pt modelId="{53FD7938-44C9-456E-BB1C-ACD952E59D78}" type="sibTrans" cxnId="{75774F2C-8B25-4305-96A8-CFA86845CC1F}">
      <dgm:prSet/>
      <dgm:spPr/>
      <dgm:t>
        <a:bodyPr/>
        <a:lstStyle/>
        <a:p>
          <a:endParaRPr lang="en-US" sz="2000"/>
        </a:p>
      </dgm:t>
    </dgm:pt>
    <dgm:pt modelId="{560BC397-4053-4C41-A229-16B529B4DD92}">
      <dgm:prSet phldrT="[Text]" custT="1"/>
      <dgm:spPr>
        <a:xfrm rot="16200000">
          <a:off x="3586551" y="1132703"/>
          <a:ext cx="3727450" cy="146204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100" dirty="0">
              <a:solidFill>
                <a:sysClr val="window" lastClr="FFFFFF"/>
              </a:solidFill>
              <a:latin typeface="Calibri"/>
              <a:ea typeface="+mn-ea"/>
              <a:cs typeface="+mn-cs"/>
            </a:rPr>
            <a:t>Represent data stewardship on projects</a:t>
          </a:r>
        </a:p>
      </dgm:t>
    </dgm:pt>
    <dgm:pt modelId="{4313D4D1-D257-4EF1-A4ED-5AED57588BD2}" type="parTrans" cxnId="{1A8E774D-8082-4315-A13F-6834A3C921DB}">
      <dgm:prSet/>
      <dgm:spPr/>
      <dgm:t>
        <a:bodyPr/>
        <a:lstStyle/>
        <a:p>
          <a:endParaRPr lang="en-US" sz="2000"/>
        </a:p>
      </dgm:t>
    </dgm:pt>
    <dgm:pt modelId="{C39FD8C3-6F55-4522-8EED-1C17C9860673}" type="sibTrans" cxnId="{1A8E774D-8082-4315-A13F-6834A3C921DB}">
      <dgm:prSet/>
      <dgm:spPr/>
      <dgm:t>
        <a:bodyPr/>
        <a:lstStyle/>
        <a:p>
          <a:endParaRPr lang="en-US" sz="2000"/>
        </a:p>
      </dgm:t>
    </dgm:pt>
    <dgm:pt modelId="{28069920-2720-41BF-8029-E8C7AFC1CE3D}">
      <dgm:prSet phldrT="[Text]" custT="1"/>
      <dgm:spPr>
        <a:xfrm rot="16200000">
          <a:off x="3586551" y="1132703"/>
          <a:ext cx="3727450" cy="146204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100" dirty="0">
              <a:solidFill>
                <a:sysClr val="window" lastClr="FFFFFF"/>
              </a:solidFill>
              <a:latin typeface="Calibri"/>
              <a:ea typeface="+mn-ea"/>
              <a:cs typeface="+mn-cs"/>
            </a:rPr>
            <a:t>Funded by projects</a:t>
          </a:r>
        </a:p>
      </dgm:t>
    </dgm:pt>
    <dgm:pt modelId="{B8F00C91-D6EF-4AB9-BC96-4330F3E71534}" type="parTrans" cxnId="{A0392E6D-8AF0-4A9A-8A00-6C186575CA28}">
      <dgm:prSet/>
      <dgm:spPr/>
      <dgm:t>
        <a:bodyPr/>
        <a:lstStyle/>
        <a:p>
          <a:endParaRPr lang="en-US" sz="2000"/>
        </a:p>
      </dgm:t>
    </dgm:pt>
    <dgm:pt modelId="{CCF04FC1-9CC1-4AEC-90B2-4E57438CF6C4}" type="sibTrans" cxnId="{A0392E6D-8AF0-4A9A-8A00-6C186575CA28}">
      <dgm:prSet/>
      <dgm:spPr/>
      <dgm:t>
        <a:bodyPr/>
        <a:lstStyle/>
        <a:p>
          <a:endParaRPr lang="en-US" sz="2000"/>
        </a:p>
      </dgm:t>
    </dgm:pt>
    <dgm:pt modelId="{33454100-AA17-4B9E-A4B8-BFBC9AD31D38}">
      <dgm:prSet phldrT="[Text]" custT="1"/>
      <dgm:spPr>
        <a:xfrm rot="16200000">
          <a:off x="3586551" y="1132703"/>
          <a:ext cx="3727450" cy="146204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100" dirty="0">
              <a:solidFill>
                <a:sysClr val="window" lastClr="FFFFFF"/>
              </a:solidFill>
              <a:latin typeface="Calibri"/>
              <a:ea typeface="+mn-ea"/>
              <a:cs typeface="+mn-cs"/>
            </a:rPr>
            <a:t>Work with business data stewards to obtain info and make recommendations about data stewarded by business stewards</a:t>
          </a:r>
        </a:p>
      </dgm:t>
    </dgm:pt>
    <dgm:pt modelId="{F6B2696C-5EA9-4FDC-B0E9-01ACC6433893}" type="parTrans" cxnId="{A56551F1-335B-40FB-8EAA-DC19CE850A36}">
      <dgm:prSet/>
      <dgm:spPr/>
      <dgm:t>
        <a:bodyPr/>
        <a:lstStyle/>
        <a:p>
          <a:endParaRPr lang="en-US" sz="2000"/>
        </a:p>
      </dgm:t>
    </dgm:pt>
    <dgm:pt modelId="{9F2B137A-CAF8-40B8-9637-081108B7B004}" type="sibTrans" cxnId="{A56551F1-335B-40FB-8EAA-DC19CE850A36}">
      <dgm:prSet/>
      <dgm:spPr/>
      <dgm:t>
        <a:bodyPr/>
        <a:lstStyle/>
        <a:p>
          <a:endParaRPr lang="en-US" sz="2000"/>
        </a:p>
      </dgm:t>
    </dgm:pt>
    <dgm:pt modelId="{4DBDDA75-C767-413F-8370-CC204C748D19}">
      <dgm:prSet phldrT="[Text]" custT="1"/>
      <dgm:spPr>
        <a:xfrm rot="16200000">
          <a:off x="3586551" y="1132703"/>
          <a:ext cx="3727450" cy="146204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100" dirty="0">
              <a:solidFill>
                <a:sysClr val="window" lastClr="FFFFFF"/>
              </a:solidFill>
              <a:latin typeface="Calibri"/>
              <a:ea typeface="+mn-ea"/>
              <a:cs typeface="+mn-cs"/>
            </a:rPr>
            <a:t>Notify business data stewards about data issues raised by the project</a:t>
          </a:r>
        </a:p>
      </dgm:t>
    </dgm:pt>
    <dgm:pt modelId="{6EAAAEBE-FFED-4324-9AF2-EDEE5A032EFC}" type="parTrans" cxnId="{ADAA414C-7F72-40B1-B00F-B3F8DFAB4DDD}">
      <dgm:prSet/>
      <dgm:spPr/>
      <dgm:t>
        <a:bodyPr/>
        <a:lstStyle/>
        <a:p>
          <a:endParaRPr lang="en-US" sz="2000"/>
        </a:p>
      </dgm:t>
    </dgm:pt>
    <dgm:pt modelId="{7A28C5EC-B001-4D53-9D73-5405C951EDDC}" type="sibTrans" cxnId="{ADAA414C-7F72-40B1-B00F-B3F8DFAB4DDD}">
      <dgm:prSet/>
      <dgm:spPr/>
      <dgm:t>
        <a:bodyPr/>
        <a:lstStyle/>
        <a:p>
          <a:endParaRPr lang="en-US" sz="2000"/>
        </a:p>
      </dgm:t>
    </dgm:pt>
    <dgm:pt modelId="{95B24299-C688-4F73-B8ED-C9591D13419B}">
      <dgm:prSet phldrT="[Text]" custT="1"/>
      <dgm:spPr>
        <a:xfrm rot="16200000">
          <a:off x="5158247" y="1132703"/>
          <a:ext cx="3727450" cy="1462042"/>
        </a:xfrm>
        <a:prstGeom prst="flowChartManualOperati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sz="1800" dirty="0">
              <a:solidFill>
                <a:sysClr val="window" lastClr="FFFFFF"/>
              </a:solidFill>
              <a:latin typeface="Calibri"/>
              <a:ea typeface="+mn-ea"/>
              <a:cs typeface="+mn-cs"/>
            </a:rPr>
            <a:t>Operational Data Steward</a:t>
          </a:r>
        </a:p>
      </dgm:t>
    </dgm:pt>
    <dgm:pt modelId="{2599C8F2-523B-4931-8A42-543622540D8A}" type="parTrans" cxnId="{501D4F0C-FEC2-4BBF-A1AD-4D2E73FA3992}">
      <dgm:prSet/>
      <dgm:spPr/>
      <dgm:t>
        <a:bodyPr/>
        <a:lstStyle/>
        <a:p>
          <a:endParaRPr lang="en-US" sz="2000"/>
        </a:p>
      </dgm:t>
    </dgm:pt>
    <dgm:pt modelId="{3F7CF716-3B3C-4D06-A1A6-05A16B023A3F}" type="sibTrans" cxnId="{501D4F0C-FEC2-4BBF-A1AD-4D2E73FA3992}">
      <dgm:prSet/>
      <dgm:spPr/>
      <dgm:t>
        <a:bodyPr/>
        <a:lstStyle/>
        <a:p>
          <a:endParaRPr lang="en-US" sz="2000"/>
        </a:p>
      </dgm:t>
    </dgm:pt>
    <dgm:pt modelId="{D2BC1598-7C29-49C2-B04D-301BB8BA3088}">
      <dgm:prSet phldrT="[Text]" custT="1"/>
      <dgm:spPr>
        <a:xfrm rot="16200000">
          <a:off x="5158247" y="1132703"/>
          <a:ext cx="3727450" cy="1462042"/>
        </a:xfrm>
        <a:prstGeom prst="flowChartManualOperati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Provide support to business data stewards</a:t>
          </a:r>
        </a:p>
      </dgm:t>
    </dgm:pt>
    <dgm:pt modelId="{4F6FBD76-BCC9-4795-A78C-1FED97168FCC}" type="parTrans" cxnId="{E115DE67-C2C9-4CDE-B6F6-D824023A3389}">
      <dgm:prSet/>
      <dgm:spPr/>
      <dgm:t>
        <a:bodyPr/>
        <a:lstStyle/>
        <a:p>
          <a:endParaRPr lang="en-US" sz="2000"/>
        </a:p>
      </dgm:t>
    </dgm:pt>
    <dgm:pt modelId="{6F4F84F5-0CC0-48D3-BC44-FE0B909A16EF}" type="sibTrans" cxnId="{E115DE67-C2C9-4CDE-B6F6-D824023A3389}">
      <dgm:prSet/>
      <dgm:spPr/>
      <dgm:t>
        <a:bodyPr/>
        <a:lstStyle/>
        <a:p>
          <a:endParaRPr lang="en-US" sz="2000"/>
        </a:p>
      </dgm:t>
    </dgm:pt>
    <dgm:pt modelId="{BA4651B9-6D94-45F9-9C20-328AE1BE71E2}">
      <dgm:prSet phldrT="[Text]" custT="1"/>
      <dgm:spPr>
        <a:xfrm rot="16200000">
          <a:off x="5158247" y="1132703"/>
          <a:ext cx="3727450" cy="1462042"/>
        </a:xfrm>
        <a:prstGeom prst="flowChartManualOperati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Recommend changes to improve data quality</a:t>
          </a:r>
        </a:p>
      </dgm:t>
    </dgm:pt>
    <dgm:pt modelId="{EDB5235A-7D79-4B6A-BE2A-D38DE6F8BE19}" type="parTrans" cxnId="{3DEC3D81-12F0-401C-93B2-5862E63D17B3}">
      <dgm:prSet/>
      <dgm:spPr/>
      <dgm:t>
        <a:bodyPr/>
        <a:lstStyle/>
        <a:p>
          <a:endParaRPr lang="en-US" sz="2000"/>
        </a:p>
      </dgm:t>
    </dgm:pt>
    <dgm:pt modelId="{A6631E7B-B796-43DD-A03D-E46B34604B74}" type="sibTrans" cxnId="{3DEC3D81-12F0-401C-93B2-5862E63D17B3}">
      <dgm:prSet/>
      <dgm:spPr/>
      <dgm:t>
        <a:bodyPr/>
        <a:lstStyle/>
        <a:p>
          <a:endParaRPr lang="en-US" sz="2000"/>
        </a:p>
      </dgm:t>
    </dgm:pt>
    <dgm:pt modelId="{BFE38B96-5783-4FE0-85A7-891B211FDE38}">
      <dgm:prSet phldrT="[Text]" custT="1"/>
      <dgm:spPr>
        <a:xfrm rot="16200000">
          <a:off x="5158247" y="1132703"/>
          <a:ext cx="3727450" cy="1462042"/>
        </a:xfrm>
        <a:prstGeom prst="flowChartManualOperati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Char char="•"/>
          </a:pPr>
          <a:r>
            <a:rPr lang="en-US" sz="1200" dirty="0">
              <a:solidFill>
                <a:sysClr val="window" lastClr="FFFFFF"/>
              </a:solidFill>
              <a:latin typeface="Calibri"/>
              <a:ea typeface="+mn-ea"/>
              <a:cs typeface="+mn-cs"/>
            </a:rPr>
            <a:t>Help enforce business rules for the data they use</a:t>
          </a:r>
        </a:p>
      </dgm:t>
    </dgm:pt>
    <dgm:pt modelId="{90E5B4EC-9D22-4494-975E-1A983B14B9BC}" type="parTrans" cxnId="{A98BCC4B-445A-44FF-B18A-4EAE802EC032}">
      <dgm:prSet/>
      <dgm:spPr/>
      <dgm:t>
        <a:bodyPr/>
        <a:lstStyle/>
        <a:p>
          <a:endParaRPr lang="en-US" sz="2000"/>
        </a:p>
      </dgm:t>
    </dgm:pt>
    <dgm:pt modelId="{902D49AA-CEF5-47C6-BB9B-2053F0A117C4}" type="sibTrans" cxnId="{A98BCC4B-445A-44FF-B18A-4EAE802EC032}">
      <dgm:prSet/>
      <dgm:spPr/>
      <dgm:t>
        <a:bodyPr/>
        <a:lstStyle/>
        <a:p>
          <a:endParaRPr lang="en-US" sz="2000"/>
        </a:p>
      </dgm:t>
    </dgm:pt>
    <dgm:pt modelId="{1A58C157-E8DA-401D-9CCA-18667344684A}" type="pres">
      <dgm:prSet presAssocID="{DECFAB3D-B8A6-4840-8964-11B553D06E11}" presName="Name0" presStyleCnt="0">
        <dgm:presLayoutVars>
          <dgm:dir/>
          <dgm:resizeHandles val="exact"/>
        </dgm:presLayoutVars>
      </dgm:prSet>
      <dgm:spPr/>
    </dgm:pt>
    <dgm:pt modelId="{07E75549-A6A8-4C22-A0A2-A4AF729B1AE7}" type="pres">
      <dgm:prSet presAssocID="{18B491AE-5D2B-4879-B94D-A15488924109}" presName="node" presStyleLbl="node1" presStyleIdx="0" presStyleCnt="5">
        <dgm:presLayoutVars>
          <dgm:bulletEnabled val="1"/>
        </dgm:presLayoutVars>
      </dgm:prSet>
      <dgm:spPr/>
    </dgm:pt>
    <dgm:pt modelId="{0A6EB836-E08A-41C6-95E1-9A3FEAF33C7C}" type="pres">
      <dgm:prSet presAssocID="{E230F484-A97A-4865-9275-2D43A344A728}" presName="sibTrans" presStyleCnt="0"/>
      <dgm:spPr/>
    </dgm:pt>
    <dgm:pt modelId="{DC63A55A-9941-436F-AD24-F84213693B82}" type="pres">
      <dgm:prSet presAssocID="{E83199B9-1FCC-4ECD-91A9-65DBB9269A00}" presName="node" presStyleLbl="node1" presStyleIdx="1" presStyleCnt="5">
        <dgm:presLayoutVars>
          <dgm:bulletEnabled val="1"/>
        </dgm:presLayoutVars>
      </dgm:prSet>
      <dgm:spPr/>
    </dgm:pt>
    <dgm:pt modelId="{50C1DD4F-47D7-4BBB-B920-2295136BB80F}" type="pres">
      <dgm:prSet presAssocID="{4F21C235-CEDB-47AC-9D0E-69F542BBAC12}" presName="sibTrans" presStyleCnt="0"/>
      <dgm:spPr/>
    </dgm:pt>
    <dgm:pt modelId="{0236E274-43F2-4220-B081-1BFCBCC4FFBB}" type="pres">
      <dgm:prSet presAssocID="{7D6FB33A-0BEC-4CF0-8536-07AA0D538D25}" presName="node" presStyleLbl="node1" presStyleIdx="2" presStyleCnt="5">
        <dgm:presLayoutVars>
          <dgm:bulletEnabled val="1"/>
        </dgm:presLayoutVars>
      </dgm:prSet>
      <dgm:spPr/>
    </dgm:pt>
    <dgm:pt modelId="{82A3D95E-7B68-4BDD-9558-853580B374DE}" type="pres">
      <dgm:prSet presAssocID="{6DBA7F39-1C9D-4829-8E82-AE7054B9901F}" presName="sibTrans" presStyleCnt="0"/>
      <dgm:spPr/>
    </dgm:pt>
    <dgm:pt modelId="{25AF7E68-99FE-4AB6-AC96-8FBD70F425BA}" type="pres">
      <dgm:prSet presAssocID="{37D1F57D-62DC-4610-BEEF-426E3332A287}" presName="node" presStyleLbl="node1" presStyleIdx="3" presStyleCnt="5">
        <dgm:presLayoutVars>
          <dgm:bulletEnabled val="1"/>
        </dgm:presLayoutVars>
      </dgm:prSet>
      <dgm:spPr/>
    </dgm:pt>
    <dgm:pt modelId="{2C0B3965-0C1C-4F6E-BC43-FD6BFF485EB7}" type="pres">
      <dgm:prSet presAssocID="{53FD7938-44C9-456E-BB1C-ACD952E59D78}" presName="sibTrans" presStyleCnt="0"/>
      <dgm:spPr/>
    </dgm:pt>
    <dgm:pt modelId="{3B0E0AC2-E2D7-4953-AE50-F91EA9B681BA}" type="pres">
      <dgm:prSet presAssocID="{95B24299-C688-4F73-B8ED-C9591D13419B}" presName="node" presStyleLbl="node1" presStyleIdx="4" presStyleCnt="5">
        <dgm:presLayoutVars>
          <dgm:bulletEnabled val="1"/>
        </dgm:presLayoutVars>
      </dgm:prSet>
      <dgm:spPr/>
    </dgm:pt>
  </dgm:ptLst>
  <dgm:cxnLst>
    <dgm:cxn modelId="{F3EB5800-1B0C-495A-9058-3FEF0ED99A71}" srcId="{18B491AE-5D2B-4879-B94D-A15488924109}" destId="{128A348F-25E9-4F1D-B240-CD2EE94704AE}" srcOrd="0" destOrd="0" parTransId="{FC284FF8-716A-4ADC-B844-F187FBB673B1}" sibTransId="{E48C6918-D52D-4D84-AA0F-69840D51F22B}"/>
    <dgm:cxn modelId="{501D4F0C-FEC2-4BBF-A1AD-4D2E73FA3992}" srcId="{DECFAB3D-B8A6-4840-8964-11B553D06E11}" destId="{95B24299-C688-4F73-B8ED-C9591D13419B}" srcOrd="4" destOrd="0" parTransId="{2599C8F2-523B-4931-8A42-543622540D8A}" sibTransId="{3F7CF716-3B3C-4D06-A1A6-05A16B023A3F}"/>
    <dgm:cxn modelId="{ABE3540D-96FD-4662-99E7-B5B3D7F92E12}" type="presOf" srcId="{560BC397-4053-4C41-A229-16B529B4DD92}" destId="{25AF7E68-99FE-4AB6-AC96-8FBD70F425BA}" srcOrd="0" destOrd="1" presId="urn:microsoft.com/office/officeart/2005/8/layout/hList6"/>
    <dgm:cxn modelId="{ECB25A1B-5638-419A-B829-A99427421D8C}" type="presOf" srcId="{BA4651B9-6D94-45F9-9C20-328AE1BE71E2}" destId="{3B0E0AC2-E2D7-4953-AE50-F91EA9B681BA}" srcOrd="0" destOrd="2" presId="urn:microsoft.com/office/officeart/2005/8/layout/hList6"/>
    <dgm:cxn modelId="{EEE1361F-0435-40C9-8E1B-6FE624232718}" type="presOf" srcId="{94BE7C33-1521-4860-A27D-A4C58636DB49}" destId="{0236E274-43F2-4220-B081-1BFCBCC4FFBB}" srcOrd="0" destOrd="1" presId="urn:microsoft.com/office/officeart/2005/8/layout/hList6"/>
    <dgm:cxn modelId="{7632C824-3EFF-49EE-81EF-DC578D8E5B74}" srcId="{E83199B9-1FCC-4ECD-91A9-65DBB9269A00}" destId="{43E14918-56CA-4B1A-9E05-2CBFBCD3E9FA}" srcOrd="1" destOrd="0" parTransId="{6AC28779-56D5-48F3-B1F8-1604E8489377}" sibTransId="{226E42DB-CD8D-4947-90B0-EAA8A58638D1}"/>
    <dgm:cxn modelId="{D4A55329-4D1D-4E87-80D0-DB1221C80633}" type="presOf" srcId="{95B24299-C688-4F73-B8ED-C9591D13419B}" destId="{3B0E0AC2-E2D7-4953-AE50-F91EA9B681BA}" srcOrd="0" destOrd="0" presId="urn:microsoft.com/office/officeart/2005/8/layout/hList6"/>
    <dgm:cxn modelId="{75774F2C-8B25-4305-96A8-CFA86845CC1F}" srcId="{DECFAB3D-B8A6-4840-8964-11B553D06E11}" destId="{37D1F57D-62DC-4610-BEEF-426E3332A287}" srcOrd="3" destOrd="0" parTransId="{3DF82693-EBDB-4532-BFA4-814427122444}" sibTransId="{53FD7938-44C9-456E-BB1C-ACD952E59D78}"/>
    <dgm:cxn modelId="{FFB8462E-A7E2-415D-B0AE-10A5DF2B331B}" type="presOf" srcId="{F259D230-0576-486A-9D23-13F71ECF1AF0}" destId="{07E75549-A6A8-4C22-A0A2-A4AF729B1AE7}" srcOrd="0" destOrd="3" presId="urn:microsoft.com/office/officeart/2005/8/layout/hList6"/>
    <dgm:cxn modelId="{60B7925D-D916-46D3-8BFB-F89991EE39A2}" type="presOf" srcId="{00702800-79CB-4A12-AFAB-00AAF746E758}" destId="{07E75549-A6A8-4C22-A0A2-A4AF729B1AE7}" srcOrd="0" destOrd="4" presId="urn:microsoft.com/office/officeart/2005/8/layout/hList6"/>
    <dgm:cxn modelId="{83745C5E-CAA0-4D21-92EF-AA3AB71333BF}" type="presOf" srcId="{E83199B9-1FCC-4ECD-91A9-65DBB9269A00}" destId="{DC63A55A-9941-436F-AD24-F84213693B82}" srcOrd="0" destOrd="0" presId="urn:microsoft.com/office/officeart/2005/8/layout/hList6"/>
    <dgm:cxn modelId="{9738945E-8F10-4773-9A7F-D8CCC48ABDDC}" type="presOf" srcId="{28069920-2720-41BF-8029-E8C7AFC1CE3D}" destId="{25AF7E68-99FE-4AB6-AC96-8FBD70F425BA}" srcOrd="0" destOrd="2" presId="urn:microsoft.com/office/officeart/2005/8/layout/hList6"/>
    <dgm:cxn modelId="{39053A60-DCFF-408A-98E7-0BF75224A75E}" srcId="{7D6FB33A-0BEC-4CF0-8536-07AA0D538D25}" destId="{94BE7C33-1521-4860-A27D-A4C58636DB49}" srcOrd="0" destOrd="0" parTransId="{D97445D6-7145-4B60-9917-5E719EB7F2D9}" sibTransId="{AEF02A51-D4E0-4798-9E69-BDCD5714DD64}"/>
    <dgm:cxn modelId="{A59D2B43-C214-43D9-BBB3-452943D8CA11}" type="presOf" srcId="{4DBDDA75-C767-413F-8370-CC204C748D19}" destId="{25AF7E68-99FE-4AB6-AC96-8FBD70F425BA}" srcOrd="0" destOrd="4" presId="urn:microsoft.com/office/officeart/2005/8/layout/hList6"/>
    <dgm:cxn modelId="{94C53745-43C5-4E3B-89D2-90A76CBD4AE4}" srcId="{18B491AE-5D2B-4879-B94D-A15488924109}" destId="{F259D230-0576-486A-9D23-13F71ECF1AF0}" srcOrd="2" destOrd="0" parTransId="{74400082-568B-4529-8F64-CDECB1795865}" sibTransId="{E4B43C0B-A158-4DE7-A573-92347665A279}"/>
    <dgm:cxn modelId="{E115DE67-C2C9-4CDE-B6F6-D824023A3389}" srcId="{95B24299-C688-4F73-B8ED-C9591D13419B}" destId="{D2BC1598-7C29-49C2-B04D-301BB8BA3088}" srcOrd="0" destOrd="0" parTransId="{4F6FBD76-BCC9-4795-A78C-1FED97168FCC}" sibTransId="{6F4F84F5-0CC0-48D3-BC44-FE0B909A16EF}"/>
    <dgm:cxn modelId="{40E83D49-8B43-4FED-AB69-C70E4FDA3255}" type="presOf" srcId="{BFE38B96-5783-4FE0-85A7-891B211FDE38}" destId="{3B0E0AC2-E2D7-4953-AE50-F91EA9B681BA}" srcOrd="0" destOrd="3" presId="urn:microsoft.com/office/officeart/2005/8/layout/hList6"/>
    <dgm:cxn modelId="{C2F24C4B-9392-48D3-A284-BA9F65C492EF}" type="presOf" srcId="{DB9838A3-A3D7-4EDF-821C-DED777605C27}" destId="{DC63A55A-9941-436F-AD24-F84213693B82}" srcOrd="0" destOrd="1" presId="urn:microsoft.com/office/officeart/2005/8/layout/hList6"/>
    <dgm:cxn modelId="{A98BCC4B-445A-44FF-B18A-4EAE802EC032}" srcId="{95B24299-C688-4F73-B8ED-C9591D13419B}" destId="{BFE38B96-5783-4FE0-85A7-891B211FDE38}" srcOrd="2" destOrd="0" parTransId="{90E5B4EC-9D22-4494-975E-1A983B14B9BC}" sibTransId="{902D49AA-CEF5-47C6-BB9B-2053F0A117C4}"/>
    <dgm:cxn modelId="{ADAA414C-7F72-40B1-B00F-B3F8DFAB4DDD}" srcId="{37D1F57D-62DC-4610-BEEF-426E3332A287}" destId="{4DBDDA75-C767-413F-8370-CC204C748D19}" srcOrd="3" destOrd="0" parTransId="{6EAAAEBE-FFED-4324-9AF2-EDEE5A032EFC}" sibTransId="{7A28C5EC-B001-4D53-9D73-5405C951EDDC}"/>
    <dgm:cxn modelId="{A0392E6D-8AF0-4A9A-8A00-6C186575CA28}" srcId="{37D1F57D-62DC-4610-BEEF-426E3332A287}" destId="{28069920-2720-41BF-8029-E8C7AFC1CE3D}" srcOrd="1" destOrd="0" parTransId="{B8F00C91-D6EF-4AB9-BC96-4330F3E71534}" sibTransId="{CCF04FC1-9CC1-4AEC-90B2-4E57438CF6C4}"/>
    <dgm:cxn modelId="{1A8E774D-8082-4315-A13F-6834A3C921DB}" srcId="{37D1F57D-62DC-4610-BEEF-426E3332A287}" destId="{560BC397-4053-4C41-A229-16B529B4DD92}" srcOrd="0" destOrd="0" parTransId="{4313D4D1-D257-4EF1-A4ED-5AED57588BD2}" sibTransId="{C39FD8C3-6F55-4522-8EED-1C17C9860673}"/>
    <dgm:cxn modelId="{9FEA146E-EE06-41B7-8E86-5FE7CA9D6D9A}" srcId="{DECFAB3D-B8A6-4840-8964-11B553D06E11}" destId="{18B491AE-5D2B-4879-B94D-A15488924109}" srcOrd="0" destOrd="0" parTransId="{7E426317-B9EE-4D8B-AF5A-FE579EBECED6}" sibTransId="{E230F484-A97A-4865-9275-2D43A344A728}"/>
    <dgm:cxn modelId="{B681994F-CD7A-4AD3-A899-43C02F22BEA1}" type="presOf" srcId="{33454100-AA17-4B9E-A4B8-BFBC9AD31D38}" destId="{25AF7E68-99FE-4AB6-AC96-8FBD70F425BA}" srcOrd="0" destOrd="3" presId="urn:microsoft.com/office/officeart/2005/8/layout/hList6"/>
    <dgm:cxn modelId="{35F1BA51-B600-4982-8751-2B3326D8CF40}" srcId="{DECFAB3D-B8A6-4840-8964-11B553D06E11}" destId="{7D6FB33A-0BEC-4CF0-8536-07AA0D538D25}" srcOrd="2" destOrd="0" parTransId="{0DCD761E-6194-4900-86A6-A38A1F65D872}" sibTransId="{6DBA7F39-1C9D-4829-8E82-AE7054B9901F}"/>
    <dgm:cxn modelId="{E2CFB655-A47C-425C-87A7-FC89E8B14B40}" type="presOf" srcId="{802EB8B1-C05D-4264-AD99-A866D1100ECF}" destId="{0236E274-43F2-4220-B081-1BFCBCC4FFBB}" srcOrd="0" destOrd="2" presId="urn:microsoft.com/office/officeart/2005/8/layout/hList6"/>
    <dgm:cxn modelId="{528A7457-158C-44DF-807F-B34B65B05048}" type="presOf" srcId="{37D1F57D-62DC-4610-BEEF-426E3332A287}" destId="{25AF7E68-99FE-4AB6-AC96-8FBD70F425BA}" srcOrd="0" destOrd="0" presId="urn:microsoft.com/office/officeart/2005/8/layout/hList6"/>
    <dgm:cxn modelId="{2295F77A-8977-4A6B-879A-E53D9BDF50D1}" srcId="{18B491AE-5D2B-4879-B94D-A15488924109}" destId="{00702800-79CB-4A12-AFAB-00AAF746E758}" srcOrd="3" destOrd="0" parTransId="{DCB75F8F-D5C4-4A72-9172-C0B6527C1543}" sibTransId="{DC5CB452-345B-4A36-818A-B5CE27CA36D3}"/>
    <dgm:cxn modelId="{3DEC3D81-12F0-401C-93B2-5862E63D17B3}" srcId="{95B24299-C688-4F73-B8ED-C9591D13419B}" destId="{BA4651B9-6D94-45F9-9C20-328AE1BE71E2}" srcOrd="1" destOrd="0" parTransId="{EDB5235A-7D79-4B6A-BE2A-D38DE6F8BE19}" sibTransId="{A6631E7B-B796-43DD-A03D-E46B34604B74}"/>
    <dgm:cxn modelId="{9BE77984-FE67-4AC8-AFB7-3B5B3D3A731A}" type="presOf" srcId="{43E14918-56CA-4B1A-9E05-2CBFBCD3E9FA}" destId="{DC63A55A-9941-436F-AD24-F84213693B82}" srcOrd="0" destOrd="2" presId="urn:microsoft.com/office/officeart/2005/8/layout/hList6"/>
    <dgm:cxn modelId="{6010D285-0E9C-4FC7-B43B-3474D39F5623}" type="presOf" srcId="{7D6FB33A-0BEC-4CF0-8536-07AA0D538D25}" destId="{0236E274-43F2-4220-B081-1BFCBCC4FFBB}" srcOrd="0" destOrd="0" presId="urn:microsoft.com/office/officeart/2005/8/layout/hList6"/>
    <dgm:cxn modelId="{B05ABC90-0584-4D9A-AFCA-4D6B68852ADC}" type="presOf" srcId="{542469F8-B5E6-4FBA-BFD2-73C5DB7B4239}" destId="{07E75549-A6A8-4C22-A0A2-A4AF729B1AE7}" srcOrd="0" destOrd="2" presId="urn:microsoft.com/office/officeart/2005/8/layout/hList6"/>
    <dgm:cxn modelId="{D05EB796-E407-45E8-A835-C8EABFE7CA51}" srcId="{18B491AE-5D2B-4879-B94D-A15488924109}" destId="{542469F8-B5E6-4FBA-BFD2-73C5DB7B4239}" srcOrd="1" destOrd="0" parTransId="{3C233843-1601-4F64-BCBA-4B152512D444}" sibTransId="{A94A3885-63AE-464F-8D23-1042FFB4A2AA}"/>
    <dgm:cxn modelId="{2B65C5A1-031B-4C84-82B0-65D4FEA2B9D9}" srcId="{7D6FB33A-0BEC-4CF0-8536-07AA0D538D25}" destId="{802EB8B1-C05D-4264-AD99-A866D1100ECF}" srcOrd="1" destOrd="0" parTransId="{F31999E6-6CB9-4788-BE69-3A8F56BE7A9F}" sibTransId="{0E9E4C09-CDDF-46C1-B73B-0AE353978F27}"/>
    <dgm:cxn modelId="{3B071FB6-9B72-45F0-BDF3-EBCE563875BE}" type="presOf" srcId="{D2BC1598-7C29-49C2-B04D-301BB8BA3088}" destId="{3B0E0AC2-E2D7-4953-AE50-F91EA9B681BA}" srcOrd="0" destOrd="1" presId="urn:microsoft.com/office/officeart/2005/8/layout/hList6"/>
    <dgm:cxn modelId="{EC5069CF-E794-4CED-BB7A-ACF4AB16076E}" type="presOf" srcId="{DECFAB3D-B8A6-4840-8964-11B553D06E11}" destId="{1A58C157-E8DA-401D-9CCA-18667344684A}" srcOrd="0" destOrd="0" presId="urn:microsoft.com/office/officeart/2005/8/layout/hList6"/>
    <dgm:cxn modelId="{17E817DC-E30F-43B2-9375-C9CCAEE1402E}" type="presOf" srcId="{18B491AE-5D2B-4879-B94D-A15488924109}" destId="{07E75549-A6A8-4C22-A0A2-A4AF729B1AE7}" srcOrd="0" destOrd="0" presId="urn:microsoft.com/office/officeart/2005/8/layout/hList6"/>
    <dgm:cxn modelId="{3F9665E7-D46C-4262-8760-D5264FDBEC86}" srcId="{E83199B9-1FCC-4ECD-91A9-65DBB9269A00}" destId="{DB9838A3-A3D7-4EDF-821C-DED777605C27}" srcOrd="0" destOrd="0" parTransId="{A94BF064-4329-4AFB-8F9D-ABA11881F47F}" sibTransId="{057D5985-F5F3-44BE-BB1D-FE04FA60448B}"/>
    <dgm:cxn modelId="{3DA916EB-F3B1-45C5-9C61-B77ADDBEEBA9}" type="presOf" srcId="{128A348F-25E9-4F1D-B240-CD2EE94704AE}" destId="{07E75549-A6A8-4C22-A0A2-A4AF729B1AE7}" srcOrd="0" destOrd="1" presId="urn:microsoft.com/office/officeart/2005/8/layout/hList6"/>
    <dgm:cxn modelId="{A56551F1-335B-40FB-8EAA-DC19CE850A36}" srcId="{37D1F57D-62DC-4610-BEEF-426E3332A287}" destId="{33454100-AA17-4B9E-A4B8-BFBC9AD31D38}" srcOrd="2" destOrd="0" parTransId="{F6B2696C-5EA9-4FDC-B0E9-01ACC6433893}" sibTransId="{9F2B137A-CAF8-40B8-9637-081108B7B004}"/>
    <dgm:cxn modelId="{27285AF5-3952-434D-90D3-236620215EAD}" srcId="{DECFAB3D-B8A6-4840-8964-11B553D06E11}" destId="{E83199B9-1FCC-4ECD-91A9-65DBB9269A00}" srcOrd="1" destOrd="0" parTransId="{5F92C67D-77B0-4E0F-8F9A-BB32301EB25A}" sibTransId="{4F21C235-CEDB-47AC-9D0E-69F542BBAC12}"/>
    <dgm:cxn modelId="{C22A96A0-2882-4FA7-93D6-6F6DBC4E914E}" type="presParOf" srcId="{1A58C157-E8DA-401D-9CCA-18667344684A}" destId="{07E75549-A6A8-4C22-A0A2-A4AF729B1AE7}" srcOrd="0" destOrd="0" presId="urn:microsoft.com/office/officeart/2005/8/layout/hList6"/>
    <dgm:cxn modelId="{EC08C4E1-FC6E-4A59-8D39-DE9187A4A2A5}" type="presParOf" srcId="{1A58C157-E8DA-401D-9CCA-18667344684A}" destId="{0A6EB836-E08A-41C6-95E1-9A3FEAF33C7C}" srcOrd="1" destOrd="0" presId="urn:microsoft.com/office/officeart/2005/8/layout/hList6"/>
    <dgm:cxn modelId="{3405C536-ECF8-4361-B15A-505CEF3D1BB5}" type="presParOf" srcId="{1A58C157-E8DA-401D-9CCA-18667344684A}" destId="{DC63A55A-9941-436F-AD24-F84213693B82}" srcOrd="2" destOrd="0" presId="urn:microsoft.com/office/officeart/2005/8/layout/hList6"/>
    <dgm:cxn modelId="{0844C7D6-A20F-48E0-AF0F-632CC917A4AC}" type="presParOf" srcId="{1A58C157-E8DA-401D-9CCA-18667344684A}" destId="{50C1DD4F-47D7-4BBB-B920-2295136BB80F}" srcOrd="3" destOrd="0" presId="urn:microsoft.com/office/officeart/2005/8/layout/hList6"/>
    <dgm:cxn modelId="{652A629A-FB8E-4544-BCB6-AAD6819CD7D5}" type="presParOf" srcId="{1A58C157-E8DA-401D-9CCA-18667344684A}" destId="{0236E274-43F2-4220-B081-1BFCBCC4FFBB}" srcOrd="4" destOrd="0" presId="urn:microsoft.com/office/officeart/2005/8/layout/hList6"/>
    <dgm:cxn modelId="{F2E3DA22-822B-4907-90B4-65F9DB32A517}" type="presParOf" srcId="{1A58C157-E8DA-401D-9CCA-18667344684A}" destId="{82A3D95E-7B68-4BDD-9558-853580B374DE}" srcOrd="5" destOrd="0" presId="urn:microsoft.com/office/officeart/2005/8/layout/hList6"/>
    <dgm:cxn modelId="{47280827-3AF3-4301-B788-190A7292F365}" type="presParOf" srcId="{1A58C157-E8DA-401D-9CCA-18667344684A}" destId="{25AF7E68-99FE-4AB6-AC96-8FBD70F425BA}" srcOrd="6" destOrd="0" presId="urn:microsoft.com/office/officeart/2005/8/layout/hList6"/>
    <dgm:cxn modelId="{F68A34EB-6E2A-4F87-A295-65A8C6EC73F3}" type="presParOf" srcId="{1A58C157-E8DA-401D-9CCA-18667344684A}" destId="{2C0B3965-0C1C-4F6E-BC43-FD6BFF485EB7}" srcOrd="7" destOrd="0" presId="urn:microsoft.com/office/officeart/2005/8/layout/hList6"/>
    <dgm:cxn modelId="{2180541B-5C6F-471F-BA47-6A0F9B699F4A}" type="presParOf" srcId="{1A58C157-E8DA-401D-9CCA-18667344684A}" destId="{3B0E0AC2-E2D7-4953-AE50-F91EA9B681BA}"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508C95-22D6-41D8-A46F-B677A3D5E5F9}"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65FE1CC4-F5AA-40F0-B7A9-71212463775C}">
      <dgm:prSet phldrT="[Text]"/>
      <dgm:spPr>
        <a:xfrm>
          <a:off x="0" y="80799"/>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dirty="0">
              <a:solidFill>
                <a:sysClr val="window" lastClr="FFFFFF"/>
              </a:solidFill>
              <a:latin typeface="Calibri"/>
              <a:ea typeface="+mn-ea"/>
              <a:cs typeface="+mn-cs"/>
            </a:rPr>
            <a:t>Oversee management of selected data assets</a:t>
          </a:r>
        </a:p>
      </dgm:t>
    </dgm:pt>
    <dgm:pt modelId="{637719DC-3CF5-49E1-80A2-CEAB8AB57B71}" type="parTrans" cxnId="{6F095ADA-DB21-4BBF-B25E-71429A57D11C}">
      <dgm:prSet/>
      <dgm:spPr/>
      <dgm:t>
        <a:bodyPr/>
        <a:lstStyle/>
        <a:p>
          <a:endParaRPr lang="en-US"/>
        </a:p>
      </dgm:t>
    </dgm:pt>
    <dgm:pt modelId="{0032C2D6-0BC6-421A-A29A-01E0E019B6A5}" type="sibTrans" cxnId="{6F095ADA-DB21-4BBF-B25E-71429A57D11C}">
      <dgm:prSet/>
      <dgm:spPr/>
      <dgm:t>
        <a:bodyPr/>
        <a:lstStyle/>
        <a:p>
          <a:endParaRPr lang="en-US"/>
        </a:p>
      </dgm:t>
    </dgm:pt>
    <dgm:pt modelId="{F9E25265-76F8-4989-885F-BC4B77F18295}">
      <dgm:prSet/>
      <dgm:spPr>
        <a:xfrm>
          <a:off x="0" y="591234"/>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a:solidFill>
                <a:sysClr val="window" lastClr="FFFFFF"/>
              </a:solidFill>
              <a:latin typeface="Calibri"/>
              <a:ea typeface="+mn-ea"/>
              <a:cs typeface="+mn-cs"/>
            </a:rPr>
            <a:t>Participate in data governance and carry out decisions</a:t>
          </a:r>
          <a:endParaRPr lang="en-US" dirty="0">
            <a:solidFill>
              <a:sysClr val="window" lastClr="FFFFFF"/>
            </a:solidFill>
            <a:latin typeface="Calibri"/>
            <a:ea typeface="+mn-ea"/>
            <a:cs typeface="+mn-cs"/>
          </a:endParaRPr>
        </a:p>
      </dgm:t>
    </dgm:pt>
    <dgm:pt modelId="{6987AF97-20E3-40F7-A7E8-9D40C775F83A}" type="parTrans" cxnId="{B3EE8447-84F8-4CFF-B998-949BBEA1F95F}">
      <dgm:prSet/>
      <dgm:spPr/>
      <dgm:t>
        <a:bodyPr/>
        <a:lstStyle/>
        <a:p>
          <a:endParaRPr lang="en-US"/>
        </a:p>
      </dgm:t>
    </dgm:pt>
    <dgm:pt modelId="{8EA46362-1568-4028-BDEE-A675259B2E11}" type="sibTrans" cxnId="{B3EE8447-84F8-4CFF-B998-949BBEA1F95F}">
      <dgm:prSet/>
      <dgm:spPr/>
      <dgm:t>
        <a:bodyPr/>
        <a:lstStyle/>
        <a:p>
          <a:endParaRPr lang="en-US"/>
        </a:p>
      </dgm:t>
    </dgm:pt>
    <dgm:pt modelId="{BDC8ACE9-9B53-4735-A3F2-F196FFB5AE79}">
      <dgm:prSet/>
      <dgm:spPr>
        <a:xfrm>
          <a:off x="0" y="1101669"/>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dirty="0">
              <a:solidFill>
                <a:sysClr val="window" lastClr="FFFFFF"/>
              </a:solidFill>
              <a:latin typeface="Calibri"/>
              <a:ea typeface="+mn-ea"/>
              <a:cs typeface="+mn-cs"/>
            </a:rPr>
            <a:t>Assist in creation and maintenance of data dictionaries, metadata</a:t>
          </a:r>
        </a:p>
      </dgm:t>
    </dgm:pt>
    <dgm:pt modelId="{ADF54AA5-B3EC-4F61-A154-CD22E4CC1905}" type="parTrans" cxnId="{D6BEBF02-E766-461F-87A1-51477FF86DEF}">
      <dgm:prSet/>
      <dgm:spPr/>
      <dgm:t>
        <a:bodyPr/>
        <a:lstStyle/>
        <a:p>
          <a:endParaRPr lang="en-US"/>
        </a:p>
      </dgm:t>
    </dgm:pt>
    <dgm:pt modelId="{1A7ACD50-5EA6-487A-866F-755C543792B6}" type="sibTrans" cxnId="{D6BEBF02-E766-461F-87A1-51477FF86DEF}">
      <dgm:prSet/>
      <dgm:spPr/>
      <dgm:t>
        <a:bodyPr/>
        <a:lstStyle/>
        <a:p>
          <a:endParaRPr lang="en-US"/>
        </a:p>
      </dgm:t>
    </dgm:pt>
    <dgm:pt modelId="{8A431460-6593-4989-85BE-B103978637B8}">
      <dgm:prSet/>
      <dgm:spPr>
        <a:xfrm>
          <a:off x="0" y="1612104"/>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a:solidFill>
                <a:sysClr val="window" lastClr="FFFFFF"/>
              </a:solidFill>
              <a:latin typeface="Calibri"/>
              <a:ea typeface="+mn-ea"/>
              <a:cs typeface="+mn-cs"/>
            </a:rPr>
            <a:t>Document rules, standards, procedures, and changes</a:t>
          </a:r>
          <a:endParaRPr lang="en-US" dirty="0">
            <a:solidFill>
              <a:sysClr val="window" lastClr="FFFFFF"/>
            </a:solidFill>
            <a:latin typeface="Calibri"/>
            <a:ea typeface="+mn-ea"/>
            <a:cs typeface="+mn-cs"/>
          </a:endParaRPr>
        </a:p>
      </dgm:t>
    </dgm:pt>
    <dgm:pt modelId="{65C3F25A-6707-480D-B5EF-E8D82382B638}" type="parTrans" cxnId="{5F2A2A86-BFC3-4C58-9E75-1BE1161A0631}">
      <dgm:prSet/>
      <dgm:spPr/>
      <dgm:t>
        <a:bodyPr/>
        <a:lstStyle/>
        <a:p>
          <a:endParaRPr lang="en-US"/>
        </a:p>
      </dgm:t>
    </dgm:pt>
    <dgm:pt modelId="{777B3DFC-5ECF-43A2-8536-FC38A90315E2}" type="sibTrans" cxnId="{5F2A2A86-BFC3-4C58-9E75-1BE1161A0631}">
      <dgm:prSet/>
      <dgm:spPr/>
      <dgm:t>
        <a:bodyPr/>
        <a:lstStyle/>
        <a:p>
          <a:endParaRPr lang="en-US"/>
        </a:p>
      </dgm:t>
    </dgm:pt>
    <dgm:pt modelId="{00AD66ED-EA82-4FD1-A7D8-D17A18A4BE04}">
      <dgm:prSet/>
      <dgm:spPr>
        <a:xfrm>
          <a:off x="0" y="2122539"/>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a:solidFill>
                <a:sysClr val="window" lastClr="FFFFFF"/>
              </a:solidFill>
              <a:latin typeface="Calibri"/>
              <a:ea typeface="+mn-ea"/>
              <a:cs typeface="+mn-cs"/>
            </a:rPr>
            <a:t>Ensure data quality and manage specific issues</a:t>
          </a:r>
          <a:endParaRPr lang="en-US" dirty="0">
            <a:solidFill>
              <a:sysClr val="window" lastClr="FFFFFF"/>
            </a:solidFill>
            <a:latin typeface="Calibri"/>
            <a:ea typeface="+mn-ea"/>
            <a:cs typeface="+mn-cs"/>
          </a:endParaRPr>
        </a:p>
      </dgm:t>
    </dgm:pt>
    <dgm:pt modelId="{858D3013-D568-45FF-81F4-12BCD0F8B037}" type="parTrans" cxnId="{95F666A4-FEB8-4F7B-8507-905439283D78}">
      <dgm:prSet/>
      <dgm:spPr/>
      <dgm:t>
        <a:bodyPr/>
        <a:lstStyle/>
        <a:p>
          <a:endParaRPr lang="en-US"/>
        </a:p>
      </dgm:t>
    </dgm:pt>
    <dgm:pt modelId="{67E549F3-9E1F-4279-B788-411470EE6573}" type="sibTrans" cxnId="{95F666A4-FEB8-4F7B-8507-905439283D78}">
      <dgm:prSet/>
      <dgm:spPr/>
      <dgm:t>
        <a:bodyPr/>
        <a:lstStyle/>
        <a:p>
          <a:endParaRPr lang="en-US"/>
        </a:p>
      </dgm:t>
    </dgm:pt>
    <dgm:pt modelId="{15E1A1C5-37D6-4794-941E-704E4CACB3A9}">
      <dgm:prSet/>
      <dgm:spPr>
        <a:xfrm>
          <a:off x="0" y="2632974"/>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a:solidFill>
                <a:sysClr val="window" lastClr="FFFFFF"/>
              </a:solidFill>
              <a:latin typeface="Calibri"/>
              <a:ea typeface="+mn-ea"/>
              <a:cs typeface="+mn-cs"/>
            </a:rPr>
            <a:t>Communicate appropriate use and changes</a:t>
          </a:r>
          <a:endParaRPr lang="en-US" dirty="0">
            <a:solidFill>
              <a:sysClr val="window" lastClr="FFFFFF"/>
            </a:solidFill>
            <a:latin typeface="Calibri"/>
            <a:ea typeface="+mn-ea"/>
            <a:cs typeface="+mn-cs"/>
          </a:endParaRPr>
        </a:p>
      </dgm:t>
    </dgm:pt>
    <dgm:pt modelId="{12A0D147-8424-42C7-B603-D480CE27955A}" type="parTrans" cxnId="{F017DB8B-6C0C-4BD5-AAE6-BF53C22BE099}">
      <dgm:prSet/>
      <dgm:spPr/>
      <dgm:t>
        <a:bodyPr/>
        <a:lstStyle/>
        <a:p>
          <a:endParaRPr lang="en-US"/>
        </a:p>
      </dgm:t>
    </dgm:pt>
    <dgm:pt modelId="{3B578B0E-4285-409A-8B03-7332311D588F}" type="sibTrans" cxnId="{F017DB8B-6C0C-4BD5-AAE6-BF53C22BE099}">
      <dgm:prSet/>
      <dgm:spPr/>
      <dgm:t>
        <a:bodyPr/>
        <a:lstStyle/>
        <a:p>
          <a:endParaRPr lang="en-US"/>
        </a:p>
      </dgm:t>
    </dgm:pt>
    <dgm:pt modelId="{10213101-B28C-4ECA-9357-2D214F7AFFE2}">
      <dgm:prSet/>
      <dgm:spPr>
        <a:xfrm>
          <a:off x="0" y="3143408"/>
          <a:ext cx="7814821" cy="455715"/>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gm:spPr>
      <dgm:t>
        <a:bodyPr/>
        <a:lstStyle/>
        <a:p>
          <a:pPr>
            <a:buNone/>
          </a:pPr>
          <a:r>
            <a:rPr lang="en-US">
              <a:solidFill>
                <a:sysClr val="window" lastClr="FFFFFF"/>
              </a:solidFill>
              <a:latin typeface="Calibri"/>
              <a:ea typeface="+mn-ea"/>
              <a:cs typeface="+mn-cs"/>
            </a:rPr>
            <a:t>Manage access and security</a:t>
          </a:r>
          <a:endParaRPr lang="en-US" dirty="0">
            <a:solidFill>
              <a:sysClr val="window" lastClr="FFFFFF"/>
            </a:solidFill>
            <a:latin typeface="Calibri"/>
            <a:ea typeface="+mn-ea"/>
            <a:cs typeface="+mn-cs"/>
          </a:endParaRPr>
        </a:p>
      </dgm:t>
    </dgm:pt>
    <dgm:pt modelId="{3A577182-814E-4C49-95B4-3F75FC57CCDA}" type="parTrans" cxnId="{23F29085-BA63-4B49-A575-92BDFD37D2D9}">
      <dgm:prSet/>
      <dgm:spPr/>
      <dgm:t>
        <a:bodyPr/>
        <a:lstStyle/>
        <a:p>
          <a:endParaRPr lang="en-US"/>
        </a:p>
      </dgm:t>
    </dgm:pt>
    <dgm:pt modelId="{3133D125-AAD6-4AAA-A272-4AAAB587DB26}" type="sibTrans" cxnId="{23F29085-BA63-4B49-A575-92BDFD37D2D9}">
      <dgm:prSet/>
      <dgm:spPr/>
      <dgm:t>
        <a:bodyPr/>
        <a:lstStyle/>
        <a:p>
          <a:endParaRPr lang="en-US"/>
        </a:p>
      </dgm:t>
    </dgm:pt>
    <dgm:pt modelId="{2E8CABD2-F838-49EA-92E0-4014394D4E78}" type="pres">
      <dgm:prSet presAssocID="{48508C95-22D6-41D8-A46F-B677A3D5E5F9}" presName="linear" presStyleCnt="0">
        <dgm:presLayoutVars>
          <dgm:animLvl val="lvl"/>
          <dgm:resizeHandles val="exact"/>
        </dgm:presLayoutVars>
      </dgm:prSet>
      <dgm:spPr/>
    </dgm:pt>
    <dgm:pt modelId="{8C77C96D-0C6B-4F75-A979-99136F68A0BA}" type="pres">
      <dgm:prSet presAssocID="{65FE1CC4-F5AA-40F0-B7A9-71212463775C}" presName="parentText" presStyleLbl="node1" presStyleIdx="0" presStyleCnt="7">
        <dgm:presLayoutVars>
          <dgm:chMax val="0"/>
          <dgm:bulletEnabled val="1"/>
        </dgm:presLayoutVars>
      </dgm:prSet>
      <dgm:spPr/>
    </dgm:pt>
    <dgm:pt modelId="{8112B0CE-BEAA-48F5-85C3-5981C82275EF}" type="pres">
      <dgm:prSet presAssocID="{0032C2D6-0BC6-421A-A29A-01E0E019B6A5}" presName="spacer" presStyleCnt="0"/>
      <dgm:spPr/>
    </dgm:pt>
    <dgm:pt modelId="{2626EF7E-4E7A-4D7C-953E-0D874123E715}" type="pres">
      <dgm:prSet presAssocID="{F9E25265-76F8-4989-885F-BC4B77F18295}" presName="parentText" presStyleLbl="node1" presStyleIdx="1" presStyleCnt="7">
        <dgm:presLayoutVars>
          <dgm:chMax val="0"/>
          <dgm:bulletEnabled val="1"/>
        </dgm:presLayoutVars>
      </dgm:prSet>
      <dgm:spPr/>
    </dgm:pt>
    <dgm:pt modelId="{D2A7CC8C-D79F-4F89-ACF8-C09DD2528AFE}" type="pres">
      <dgm:prSet presAssocID="{8EA46362-1568-4028-BDEE-A675259B2E11}" presName="spacer" presStyleCnt="0"/>
      <dgm:spPr/>
    </dgm:pt>
    <dgm:pt modelId="{9691D5A2-37C7-44CF-ACC6-3A6CE1342485}" type="pres">
      <dgm:prSet presAssocID="{BDC8ACE9-9B53-4735-A3F2-F196FFB5AE79}" presName="parentText" presStyleLbl="node1" presStyleIdx="2" presStyleCnt="7">
        <dgm:presLayoutVars>
          <dgm:chMax val="0"/>
          <dgm:bulletEnabled val="1"/>
        </dgm:presLayoutVars>
      </dgm:prSet>
      <dgm:spPr/>
    </dgm:pt>
    <dgm:pt modelId="{0B6D28D4-8D00-4957-A9EF-AB1C085F02AF}" type="pres">
      <dgm:prSet presAssocID="{1A7ACD50-5EA6-487A-866F-755C543792B6}" presName="spacer" presStyleCnt="0"/>
      <dgm:spPr/>
    </dgm:pt>
    <dgm:pt modelId="{4D914AF6-163B-4656-B176-52697FB5ADE3}" type="pres">
      <dgm:prSet presAssocID="{8A431460-6593-4989-85BE-B103978637B8}" presName="parentText" presStyleLbl="node1" presStyleIdx="3" presStyleCnt="7">
        <dgm:presLayoutVars>
          <dgm:chMax val="0"/>
          <dgm:bulletEnabled val="1"/>
        </dgm:presLayoutVars>
      </dgm:prSet>
      <dgm:spPr/>
    </dgm:pt>
    <dgm:pt modelId="{5903CDC4-BBEB-4FAA-B008-E256A5021C9B}" type="pres">
      <dgm:prSet presAssocID="{777B3DFC-5ECF-43A2-8536-FC38A90315E2}" presName="spacer" presStyleCnt="0"/>
      <dgm:spPr/>
    </dgm:pt>
    <dgm:pt modelId="{F9779E87-E66F-4B8A-8AB0-1D898D759657}" type="pres">
      <dgm:prSet presAssocID="{00AD66ED-EA82-4FD1-A7D8-D17A18A4BE04}" presName="parentText" presStyleLbl="node1" presStyleIdx="4" presStyleCnt="7">
        <dgm:presLayoutVars>
          <dgm:chMax val="0"/>
          <dgm:bulletEnabled val="1"/>
        </dgm:presLayoutVars>
      </dgm:prSet>
      <dgm:spPr/>
    </dgm:pt>
    <dgm:pt modelId="{8DD809BE-4174-4326-9EDA-F580AB282982}" type="pres">
      <dgm:prSet presAssocID="{67E549F3-9E1F-4279-B788-411470EE6573}" presName="spacer" presStyleCnt="0"/>
      <dgm:spPr/>
    </dgm:pt>
    <dgm:pt modelId="{B70C8D48-13FE-4D2C-B7EC-6E4B650A174E}" type="pres">
      <dgm:prSet presAssocID="{15E1A1C5-37D6-4794-941E-704E4CACB3A9}" presName="parentText" presStyleLbl="node1" presStyleIdx="5" presStyleCnt="7">
        <dgm:presLayoutVars>
          <dgm:chMax val="0"/>
          <dgm:bulletEnabled val="1"/>
        </dgm:presLayoutVars>
      </dgm:prSet>
      <dgm:spPr/>
    </dgm:pt>
    <dgm:pt modelId="{72624D33-5AF1-4558-82CA-FF8407D1B334}" type="pres">
      <dgm:prSet presAssocID="{3B578B0E-4285-409A-8B03-7332311D588F}" presName="spacer" presStyleCnt="0"/>
      <dgm:spPr/>
    </dgm:pt>
    <dgm:pt modelId="{CD714E47-75E4-4B41-A451-95D8F5540E4A}" type="pres">
      <dgm:prSet presAssocID="{10213101-B28C-4ECA-9357-2D214F7AFFE2}" presName="parentText" presStyleLbl="node1" presStyleIdx="6" presStyleCnt="7">
        <dgm:presLayoutVars>
          <dgm:chMax val="0"/>
          <dgm:bulletEnabled val="1"/>
        </dgm:presLayoutVars>
      </dgm:prSet>
      <dgm:spPr/>
    </dgm:pt>
  </dgm:ptLst>
  <dgm:cxnLst>
    <dgm:cxn modelId="{D6BEBF02-E766-461F-87A1-51477FF86DEF}" srcId="{48508C95-22D6-41D8-A46F-B677A3D5E5F9}" destId="{BDC8ACE9-9B53-4735-A3F2-F196FFB5AE79}" srcOrd="2" destOrd="0" parTransId="{ADF54AA5-B3EC-4F61-A154-CD22E4CC1905}" sibTransId="{1A7ACD50-5EA6-487A-866F-755C543792B6}"/>
    <dgm:cxn modelId="{3BDF0203-CC7F-4644-81F0-BACA4D6E6AC2}" type="presOf" srcId="{00AD66ED-EA82-4FD1-A7D8-D17A18A4BE04}" destId="{F9779E87-E66F-4B8A-8AB0-1D898D759657}" srcOrd="0" destOrd="0" presId="urn:microsoft.com/office/officeart/2005/8/layout/vList2"/>
    <dgm:cxn modelId="{54139C1C-A4FD-47C1-BE3B-C6754C7A262A}" type="presOf" srcId="{BDC8ACE9-9B53-4735-A3F2-F196FFB5AE79}" destId="{9691D5A2-37C7-44CF-ACC6-3A6CE1342485}" srcOrd="0" destOrd="0" presId="urn:microsoft.com/office/officeart/2005/8/layout/vList2"/>
    <dgm:cxn modelId="{F7D99E1E-6E0F-4BE9-943A-E9CB53E87EEC}" type="presOf" srcId="{8A431460-6593-4989-85BE-B103978637B8}" destId="{4D914AF6-163B-4656-B176-52697FB5ADE3}" srcOrd="0" destOrd="0" presId="urn:microsoft.com/office/officeart/2005/8/layout/vList2"/>
    <dgm:cxn modelId="{A1CAE61E-2661-4872-845F-977C5457D86E}" type="presOf" srcId="{15E1A1C5-37D6-4794-941E-704E4CACB3A9}" destId="{B70C8D48-13FE-4D2C-B7EC-6E4B650A174E}" srcOrd="0" destOrd="0" presId="urn:microsoft.com/office/officeart/2005/8/layout/vList2"/>
    <dgm:cxn modelId="{C8AD2C27-8385-4D15-9BDB-A6F6A3511AE9}" type="presOf" srcId="{65FE1CC4-F5AA-40F0-B7A9-71212463775C}" destId="{8C77C96D-0C6B-4F75-A979-99136F68A0BA}" srcOrd="0" destOrd="0" presId="urn:microsoft.com/office/officeart/2005/8/layout/vList2"/>
    <dgm:cxn modelId="{1C526A27-539E-45D1-86FC-2A5FADC1F97A}" type="presOf" srcId="{48508C95-22D6-41D8-A46F-B677A3D5E5F9}" destId="{2E8CABD2-F838-49EA-92E0-4014394D4E78}" srcOrd="0" destOrd="0" presId="urn:microsoft.com/office/officeart/2005/8/layout/vList2"/>
    <dgm:cxn modelId="{61476B44-119D-4CFC-9BE1-45CE861494D1}" type="presOf" srcId="{F9E25265-76F8-4989-885F-BC4B77F18295}" destId="{2626EF7E-4E7A-4D7C-953E-0D874123E715}" srcOrd="0" destOrd="0" presId="urn:microsoft.com/office/officeart/2005/8/layout/vList2"/>
    <dgm:cxn modelId="{B3EE8447-84F8-4CFF-B998-949BBEA1F95F}" srcId="{48508C95-22D6-41D8-A46F-B677A3D5E5F9}" destId="{F9E25265-76F8-4989-885F-BC4B77F18295}" srcOrd="1" destOrd="0" parTransId="{6987AF97-20E3-40F7-A7E8-9D40C775F83A}" sibTransId="{8EA46362-1568-4028-BDEE-A675259B2E11}"/>
    <dgm:cxn modelId="{23F29085-BA63-4B49-A575-92BDFD37D2D9}" srcId="{48508C95-22D6-41D8-A46F-B677A3D5E5F9}" destId="{10213101-B28C-4ECA-9357-2D214F7AFFE2}" srcOrd="6" destOrd="0" parTransId="{3A577182-814E-4C49-95B4-3F75FC57CCDA}" sibTransId="{3133D125-AAD6-4AAA-A272-4AAAB587DB26}"/>
    <dgm:cxn modelId="{5F2A2A86-BFC3-4C58-9E75-1BE1161A0631}" srcId="{48508C95-22D6-41D8-A46F-B677A3D5E5F9}" destId="{8A431460-6593-4989-85BE-B103978637B8}" srcOrd="3" destOrd="0" parTransId="{65C3F25A-6707-480D-B5EF-E8D82382B638}" sibTransId="{777B3DFC-5ECF-43A2-8536-FC38A90315E2}"/>
    <dgm:cxn modelId="{F017DB8B-6C0C-4BD5-AAE6-BF53C22BE099}" srcId="{48508C95-22D6-41D8-A46F-B677A3D5E5F9}" destId="{15E1A1C5-37D6-4794-941E-704E4CACB3A9}" srcOrd="5" destOrd="0" parTransId="{12A0D147-8424-42C7-B603-D480CE27955A}" sibTransId="{3B578B0E-4285-409A-8B03-7332311D588F}"/>
    <dgm:cxn modelId="{95F666A4-FEB8-4F7B-8507-905439283D78}" srcId="{48508C95-22D6-41D8-A46F-B677A3D5E5F9}" destId="{00AD66ED-EA82-4FD1-A7D8-D17A18A4BE04}" srcOrd="4" destOrd="0" parTransId="{858D3013-D568-45FF-81F4-12BCD0F8B037}" sibTransId="{67E549F3-9E1F-4279-B788-411470EE6573}"/>
    <dgm:cxn modelId="{250813C2-B974-43EA-BA1A-59ED1EDF4466}" type="presOf" srcId="{10213101-B28C-4ECA-9357-2D214F7AFFE2}" destId="{CD714E47-75E4-4B41-A451-95D8F5540E4A}" srcOrd="0" destOrd="0" presId="urn:microsoft.com/office/officeart/2005/8/layout/vList2"/>
    <dgm:cxn modelId="{6F095ADA-DB21-4BBF-B25E-71429A57D11C}" srcId="{48508C95-22D6-41D8-A46F-B677A3D5E5F9}" destId="{65FE1CC4-F5AA-40F0-B7A9-71212463775C}" srcOrd="0" destOrd="0" parTransId="{637719DC-3CF5-49E1-80A2-CEAB8AB57B71}" sibTransId="{0032C2D6-0BC6-421A-A29A-01E0E019B6A5}"/>
    <dgm:cxn modelId="{1E605326-7C6A-45F7-8B65-0BDA1193798E}" type="presParOf" srcId="{2E8CABD2-F838-49EA-92E0-4014394D4E78}" destId="{8C77C96D-0C6B-4F75-A979-99136F68A0BA}" srcOrd="0" destOrd="0" presId="urn:microsoft.com/office/officeart/2005/8/layout/vList2"/>
    <dgm:cxn modelId="{9B70C3EF-9A5E-44C4-8FE4-89A1C3B83FEF}" type="presParOf" srcId="{2E8CABD2-F838-49EA-92E0-4014394D4E78}" destId="{8112B0CE-BEAA-48F5-85C3-5981C82275EF}" srcOrd="1" destOrd="0" presId="urn:microsoft.com/office/officeart/2005/8/layout/vList2"/>
    <dgm:cxn modelId="{B16072AD-FFF5-46B5-9383-E7CCBB6AD576}" type="presParOf" srcId="{2E8CABD2-F838-49EA-92E0-4014394D4E78}" destId="{2626EF7E-4E7A-4D7C-953E-0D874123E715}" srcOrd="2" destOrd="0" presId="urn:microsoft.com/office/officeart/2005/8/layout/vList2"/>
    <dgm:cxn modelId="{CD80F728-73BF-4CD4-AF2F-5B137309DD9F}" type="presParOf" srcId="{2E8CABD2-F838-49EA-92E0-4014394D4E78}" destId="{D2A7CC8C-D79F-4F89-ACF8-C09DD2528AFE}" srcOrd="3" destOrd="0" presId="urn:microsoft.com/office/officeart/2005/8/layout/vList2"/>
    <dgm:cxn modelId="{69E52241-EA7C-4F43-BB31-7377F8A4A91B}" type="presParOf" srcId="{2E8CABD2-F838-49EA-92E0-4014394D4E78}" destId="{9691D5A2-37C7-44CF-ACC6-3A6CE1342485}" srcOrd="4" destOrd="0" presId="urn:microsoft.com/office/officeart/2005/8/layout/vList2"/>
    <dgm:cxn modelId="{772DA7F7-B280-4A9E-822C-D1EDFCF2010D}" type="presParOf" srcId="{2E8CABD2-F838-49EA-92E0-4014394D4E78}" destId="{0B6D28D4-8D00-4957-A9EF-AB1C085F02AF}" srcOrd="5" destOrd="0" presId="urn:microsoft.com/office/officeart/2005/8/layout/vList2"/>
    <dgm:cxn modelId="{FD48B7FF-6B8D-49EF-96DC-50EFD49A7B3A}" type="presParOf" srcId="{2E8CABD2-F838-49EA-92E0-4014394D4E78}" destId="{4D914AF6-163B-4656-B176-52697FB5ADE3}" srcOrd="6" destOrd="0" presId="urn:microsoft.com/office/officeart/2005/8/layout/vList2"/>
    <dgm:cxn modelId="{15C66667-0C50-4D9E-94A2-2D85F139BA7C}" type="presParOf" srcId="{2E8CABD2-F838-49EA-92E0-4014394D4E78}" destId="{5903CDC4-BBEB-4FAA-B008-E256A5021C9B}" srcOrd="7" destOrd="0" presId="urn:microsoft.com/office/officeart/2005/8/layout/vList2"/>
    <dgm:cxn modelId="{69E6906B-587A-439C-A916-23182C088325}" type="presParOf" srcId="{2E8CABD2-F838-49EA-92E0-4014394D4E78}" destId="{F9779E87-E66F-4B8A-8AB0-1D898D759657}" srcOrd="8" destOrd="0" presId="urn:microsoft.com/office/officeart/2005/8/layout/vList2"/>
    <dgm:cxn modelId="{49382D4E-E36C-4268-A51D-AD67A731F74C}" type="presParOf" srcId="{2E8CABD2-F838-49EA-92E0-4014394D4E78}" destId="{8DD809BE-4174-4326-9EDA-F580AB282982}" srcOrd="9" destOrd="0" presId="urn:microsoft.com/office/officeart/2005/8/layout/vList2"/>
    <dgm:cxn modelId="{21442770-C21D-4C00-85BE-3FA3D0A1E047}" type="presParOf" srcId="{2E8CABD2-F838-49EA-92E0-4014394D4E78}" destId="{B70C8D48-13FE-4D2C-B7EC-6E4B650A174E}" srcOrd="10" destOrd="0" presId="urn:microsoft.com/office/officeart/2005/8/layout/vList2"/>
    <dgm:cxn modelId="{AC322AC8-4245-4F70-A3F3-AFDA36DDC159}" type="presParOf" srcId="{2E8CABD2-F838-49EA-92E0-4014394D4E78}" destId="{72624D33-5AF1-4558-82CA-FF8407D1B334}" srcOrd="11" destOrd="0" presId="urn:microsoft.com/office/officeart/2005/8/layout/vList2"/>
    <dgm:cxn modelId="{3677FCC4-9319-4A9B-B183-DF1D4CF6656B}" type="presParOf" srcId="{2E8CABD2-F838-49EA-92E0-4014394D4E78}" destId="{CD714E47-75E4-4B41-A451-95D8F5540E4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BDCDA5-460A-4684-B1D0-8CEC2DFAFD2E}"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1124A6D4-0681-4935-B0E7-DBA56739EE2D}">
      <dgm:prSet phldrT="[Text]" custT="1"/>
      <dgm:spPr>
        <a:xfrm>
          <a:off x="2724" y="59241"/>
          <a:ext cx="1839575" cy="2754055"/>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gm:spPr>
      <dgm:t>
        <a:bodyPr/>
        <a:lstStyle/>
        <a:p>
          <a:pPr>
            <a:buNone/>
          </a:pPr>
          <a:r>
            <a:rPr lang="en-US" sz="1600" dirty="0">
              <a:solidFill>
                <a:sysClr val="window" lastClr="FFFFFF"/>
              </a:solidFill>
              <a:latin typeface="Calibri"/>
              <a:ea typeface="+mn-ea"/>
              <a:cs typeface="+mn-cs"/>
            </a:rPr>
            <a:t>Recognize that institutional data and information derived from it are potentially complex. Make efforts to understand the source, meaning and proper use of the data through training sessions, utilizing data dictionaries and knowledge of supporting system processes. </a:t>
          </a:r>
        </a:p>
      </dgm:t>
    </dgm:pt>
    <dgm:pt modelId="{42A45AF9-D31D-4D9B-8971-6FAD7E79E74A}" type="parTrans" cxnId="{690363C2-1909-47C2-9705-3ABDC6C64677}">
      <dgm:prSet/>
      <dgm:spPr/>
      <dgm:t>
        <a:bodyPr/>
        <a:lstStyle/>
        <a:p>
          <a:endParaRPr lang="en-US" sz="1400"/>
        </a:p>
      </dgm:t>
    </dgm:pt>
    <dgm:pt modelId="{FD4D0192-7018-4799-87C0-C29BB26A308C}" type="sibTrans" cxnId="{690363C2-1909-47C2-9705-3ABDC6C64677}">
      <dgm:prSet/>
      <dgm:spPr/>
      <dgm:t>
        <a:bodyPr/>
        <a:lstStyle/>
        <a:p>
          <a:endParaRPr lang="en-US" sz="1400"/>
        </a:p>
      </dgm:t>
    </dgm:pt>
    <dgm:pt modelId="{61631470-C411-4EF5-84C4-2C5A44835AE3}">
      <dgm:prSet custT="1"/>
      <dgm:spPr>
        <a:xfrm>
          <a:off x="1985644" y="59241"/>
          <a:ext cx="1666127" cy="2754055"/>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gm:spPr>
      <dgm:t>
        <a:bodyPr/>
        <a:lstStyle/>
        <a:p>
          <a:pPr>
            <a:buNone/>
          </a:pPr>
          <a:r>
            <a:rPr lang="en-US" sz="1600" dirty="0">
              <a:solidFill>
                <a:sysClr val="window" lastClr="FFFFFF"/>
              </a:solidFill>
              <a:latin typeface="Calibri"/>
              <a:ea typeface="+mn-ea"/>
              <a:cs typeface="+mn-cs"/>
            </a:rPr>
            <a:t>Include information about the data source and criteria when distributing data, reports and ad hoc analytics to guard against misinterpretations of data. </a:t>
          </a:r>
        </a:p>
      </dgm:t>
    </dgm:pt>
    <dgm:pt modelId="{128BA87C-E048-4316-B928-731AC6BACA1F}" type="parTrans" cxnId="{ECEA2C5B-5B0D-4474-A64B-7B768A0739BA}">
      <dgm:prSet/>
      <dgm:spPr/>
      <dgm:t>
        <a:bodyPr/>
        <a:lstStyle/>
        <a:p>
          <a:endParaRPr lang="en-US" sz="1400"/>
        </a:p>
      </dgm:t>
    </dgm:pt>
    <dgm:pt modelId="{E1EDA16A-AD0D-4CA8-9290-3F24EC0F9AD2}" type="sibTrans" cxnId="{ECEA2C5B-5B0D-4474-A64B-7B768A0739BA}">
      <dgm:prSet/>
      <dgm:spPr/>
      <dgm:t>
        <a:bodyPr/>
        <a:lstStyle/>
        <a:p>
          <a:endParaRPr lang="en-US" sz="1400"/>
        </a:p>
      </dgm:t>
    </dgm:pt>
    <dgm:pt modelId="{51169E4B-9E06-4A3A-954F-06E59AA0DCEF}">
      <dgm:prSet custT="1"/>
      <dgm:spPr>
        <a:xfrm>
          <a:off x="3795117" y="59241"/>
          <a:ext cx="1433449" cy="2754055"/>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gm:spPr>
      <dgm:t>
        <a:bodyPr/>
        <a:lstStyle/>
        <a:p>
          <a:pPr>
            <a:buNone/>
          </a:pPr>
          <a:r>
            <a:rPr lang="en-US" sz="1600" dirty="0">
              <a:solidFill>
                <a:sysClr val="window" lastClr="FFFFFF"/>
              </a:solidFill>
              <a:latin typeface="Calibri"/>
              <a:ea typeface="+mn-ea"/>
              <a:cs typeface="+mn-cs"/>
            </a:rPr>
            <a:t>Respect the privacy of individuals whose records they may access. Unauthorized disclosure or misuse of institutional information stored on any device is prohibited </a:t>
          </a:r>
        </a:p>
      </dgm:t>
    </dgm:pt>
    <dgm:pt modelId="{7C0F7A8B-34BC-4959-9EC3-958B68A448B2}" type="parTrans" cxnId="{FC1B8FCE-49F7-4955-B613-811DEB42B87D}">
      <dgm:prSet/>
      <dgm:spPr/>
      <dgm:t>
        <a:bodyPr/>
        <a:lstStyle/>
        <a:p>
          <a:endParaRPr lang="en-US" sz="1400"/>
        </a:p>
      </dgm:t>
    </dgm:pt>
    <dgm:pt modelId="{50909FB9-68DA-4BFD-9844-D0744BF307D4}" type="sibTrans" cxnId="{FC1B8FCE-49F7-4955-B613-811DEB42B87D}">
      <dgm:prSet/>
      <dgm:spPr/>
      <dgm:t>
        <a:bodyPr/>
        <a:lstStyle/>
        <a:p>
          <a:endParaRPr lang="en-US" sz="1400"/>
        </a:p>
      </dgm:t>
    </dgm:pt>
    <dgm:pt modelId="{64183982-A62E-4042-A2ED-C954D533CC96}">
      <dgm:prSet custT="1"/>
      <dgm:spPr>
        <a:xfrm>
          <a:off x="5371912" y="59241"/>
          <a:ext cx="1289388" cy="2754055"/>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gm:spPr>
      <dgm:t>
        <a:bodyPr/>
        <a:lstStyle/>
        <a:p>
          <a:pPr>
            <a:buNone/>
          </a:pPr>
          <a:r>
            <a:rPr lang="en-US" sz="1600" dirty="0">
              <a:solidFill>
                <a:sysClr val="window" lastClr="FFFFFF"/>
              </a:solidFill>
              <a:latin typeface="Calibri"/>
              <a:ea typeface="+mn-ea"/>
              <a:cs typeface="+mn-cs"/>
            </a:rPr>
            <a:t>Ensure that passwords or other security mechanisms are used for sensitive data </a:t>
          </a:r>
        </a:p>
      </dgm:t>
    </dgm:pt>
    <dgm:pt modelId="{6C31F6C2-25FB-488A-AA91-51B732A56477}" type="parTrans" cxnId="{AAD776C2-3BEB-4CC1-9D65-2D1E4273DCC1}">
      <dgm:prSet/>
      <dgm:spPr/>
      <dgm:t>
        <a:bodyPr/>
        <a:lstStyle/>
        <a:p>
          <a:endParaRPr lang="en-US" sz="1400"/>
        </a:p>
      </dgm:t>
    </dgm:pt>
    <dgm:pt modelId="{C3523B97-615F-494E-8678-1A5D8E916173}" type="sibTrans" cxnId="{AAD776C2-3BEB-4CC1-9D65-2D1E4273DCC1}">
      <dgm:prSet/>
      <dgm:spPr/>
      <dgm:t>
        <a:bodyPr/>
        <a:lstStyle/>
        <a:p>
          <a:endParaRPr lang="en-US" sz="1400"/>
        </a:p>
      </dgm:t>
    </dgm:pt>
    <dgm:pt modelId="{0837FD74-7536-4B33-8638-EFFD9DDFFDEC}">
      <dgm:prSet custT="1"/>
      <dgm:spPr>
        <a:xfrm>
          <a:off x="6804645" y="59241"/>
          <a:ext cx="908018" cy="2754055"/>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gm:spPr>
      <dgm:t>
        <a:bodyPr/>
        <a:lstStyle/>
        <a:p>
          <a:pPr>
            <a:buNone/>
          </a:pPr>
          <a:r>
            <a:rPr lang="en-US" sz="1600" dirty="0">
              <a:solidFill>
                <a:sysClr val="window" lastClr="FFFFFF"/>
              </a:solidFill>
              <a:latin typeface="Calibri"/>
              <a:ea typeface="+mn-ea"/>
              <a:cs typeface="+mn-cs"/>
            </a:rPr>
            <a:t>Report data quality issues to appropriate data steward</a:t>
          </a:r>
        </a:p>
      </dgm:t>
    </dgm:pt>
    <dgm:pt modelId="{9DDB9B72-A753-40F1-AF40-CC1CB1437ED1}" type="parTrans" cxnId="{9C688E0E-A47E-477A-86EE-86619E05D548}">
      <dgm:prSet/>
      <dgm:spPr/>
      <dgm:t>
        <a:bodyPr/>
        <a:lstStyle/>
        <a:p>
          <a:endParaRPr lang="en-US" sz="1400"/>
        </a:p>
      </dgm:t>
    </dgm:pt>
    <dgm:pt modelId="{F5720B60-C070-448F-B783-3D9426EFF971}" type="sibTrans" cxnId="{9C688E0E-A47E-477A-86EE-86619E05D548}">
      <dgm:prSet/>
      <dgm:spPr/>
      <dgm:t>
        <a:bodyPr/>
        <a:lstStyle/>
        <a:p>
          <a:endParaRPr lang="en-US" sz="1400"/>
        </a:p>
      </dgm:t>
    </dgm:pt>
    <dgm:pt modelId="{36B89F80-FDC0-46B0-831E-A6653C960D26}" type="pres">
      <dgm:prSet presAssocID="{B4BDCDA5-460A-4684-B1D0-8CEC2DFAFD2E}" presName="diagram" presStyleCnt="0">
        <dgm:presLayoutVars>
          <dgm:dir/>
          <dgm:resizeHandles val="exact"/>
        </dgm:presLayoutVars>
      </dgm:prSet>
      <dgm:spPr/>
    </dgm:pt>
    <dgm:pt modelId="{DD085B8C-7476-430F-B7B5-8095AFD129BC}" type="pres">
      <dgm:prSet presAssocID="{1124A6D4-0681-4935-B0E7-DBA56739EE2D}" presName="node" presStyleLbl="node1" presStyleIdx="0" presStyleCnt="5" custScaleX="94479" custScaleY="397609">
        <dgm:presLayoutVars>
          <dgm:bulletEnabled val="1"/>
        </dgm:presLayoutVars>
      </dgm:prSet>
      <dgm:spPr/>
    </dgm:pt>
    <dgm:pt modelId="{05F3A9D4-2550-4CBA-8E27-01B898BB4A0A}" type="pres">
      <dgm:prSet presAssocID="{FD4D0192-7018-4799-87C0-C29BB26A308C}" presName="sibTrans" presStyleCnt="0"/>
      <dgm:spPr/>
    </dgm:pt>
    <dgm:pt modelId="{8E956810-DCA1-4D80-9116-7F8FF89E4EC4}" type="pres">
      <dgm:prSet presAssocID="{61631470-C411-4EF5-84C4-2C5A44835AE3}" presName="node" presStyleLbl="node1" presStyleIdx="1" presStyleCnt="5" custScaleX="99137" custScaleY="397609">
        <dgm:presLayoutVars>
          <dgm:bulletEnabled val="1"/>
        </dgm:presLayoutVars>
      </dgm:prSet>
      <dgm:spPr/>
    </dgm:pt>
    <dgm:pt modelId="{9546ADA9-0DC5-4448-9330-AE77D80A7628}" type="pres">
      <dgm:prSet presAssocID="{E1EDA16A-AD0D-4CA8-9290-3F24EC0F9AD2}" presName="sibTrans" presStyleCnt="0"/>
      <dgm:spPr/>
    </dgm:pt>
    <dgm:pt modelId="{AB2519C4-8118-4778-8A3C-942C2BF37A09}" type="pres">
      <dgm:prSet presAssocID="{51169E4B-9E06-4A3A-954F-06E59AA0DCEF}" presName="node" presStyleLbl="node1" presStyleIdx="2" presStyleCnt="5" custScaleY="397609">
        <dgm:presLayoutVars>
          <dgm:bulletEnabled val="1"/>
        </dgm:presLayoutVars>
      </dgm:prSet>
      <dgm:spPr/>
    </dgm:pt>
    <dgm:pt modelId="{813A9C9F-0C72-42FB-84E9-76574A378352}" type="pres">
      <dgm:prSet presAssocID="{50909FB9-68DA-4BFD-9844-D0744BF307D4}" presName="sibTrans" presStyleCnt="0"/>
      <dgm:spPr/>
    </dgm:pt>
    <dgm:pt modelId="{BF0E384D-EB06-47AD-A1C5-F8AD9D22B11F}" type="pres">
      <dgm:prSet presAssocID="{64183982-A62E-4042-A2ED-C954D533CC96}" presName="node" presStyleLbl="node1" presStyleIdx="3" presStyleCnt="5" custScaleX="89950" custScaleY="397609">
        <dgm:presLayoutVars>
          <dgm:bulletEnabled val="1"/>
        </dgm:presLayoutVars>
      </dgm:prSet>
      <dgm:spPr/>
    </dgm:pt>
    <dgm:pt modelId="{BD42564B-75DF-43C7-92F3-6F592D07AA44}" type="pres">
      <dgm:prSet presAssocID="{C3523B97-615F-494E-8678-1A5D8E916173}" presName="sibTrans" presStyleCnt="0"/>
      <dgm:spPr/>
    </dgm:pt>
    <dgm:pt modelId="{FDB8DF8B-2D3D-49AE-8E2B-4CFAD8EBAD36}" type="pres">
      <dgm:prSet presAssocID="{0837FD74-7536-4B33-8638-EFFD9DDFFDEC}" presName="node" presStyleLbl="node1" presStyleIdx="4" presStyleCnt="5" custScaleX="63345" custScaleY="397609">
        <dgm:presLayoutVars>
          <dgm:bulletEnabled val="1"/>
        </dgm:presLayoutVars>
      </dgm:prSet>
      <dgm:spPr/>
    </dgm:pt>
  </dgm:ptLst>
  <dgm:cxnLst>
    <dgm:cxn modelId="{9C688E0E-A47E-477A-86EE-86619E05D548}" srcId="{B4BDCDA5-460A-4684-B1D0-8CEC2DFAFD2E}" destId="{0837FD74-7536-4B33-8638-EFFD9DDFFDEC}" srcOrd="4" destOrd="0" parTransId="{9DDB9B72-A753-40F1-AF40-CC1CB1437ED1}" sibTransId="{F5720B60-C070-448F-B783-3D9426EFF971}"/>
    <dgm:cxn modelId="{74003311-1D10-488C-BB9F-8FC741FDF316}" type="presOf" srcId="{B4BDCDA5-460A-4684-B1D0-8CEC2DFAFD2E}" destId="{36B89F80-FDC0-46B0-831E-A6653C960D26}" srcOrd="0" destOrd="0" presId="urn:microsoft.com/office/officeart/2005/8/layout/default"/>
    <dgm:cxn modelId="{ECEA2C5B-5B0D-4474-A64B-7B768A0739BA}" srcId="{B4BDCDA5-460A-4684-B1D0-8CEC2DFAFD2E}" destId="{61631470-C411-4EF5-84C4-2C5A44835AE3}" srcOrd="1" destOrd="0" parTransId="{128BA87C-E048-4316-B928-731AC6BACA1F}" sibTransId="{E1EDA16A-AD0D-4CA8-9290-3F24EC0F9AD2}"/>
    <dgm:cxn modelId="{D4E45361-613E-43F2-9245-A53B8785AE6A}" type="presOf" srcId="{0837FD74-7536-4B33-8638-EFFD9DDFFDEC}" destId="{FDB8DF8B-2D3D-49AE-8E2B-4CFAD8EBAD36}" srcOrd="0" destOrd="0" presId="urn:microsoft.com/office/officeart/2005/8/layout/default"/>
    <dgm:cxn modelId="{D4A3CE4B-2C54-4A39-B2C6-33C3986DEDF8}" type="presOf" srcId="{51169E4B-9E06-4A3A-954F-06E59AA0DCEF}" destId="{AB2519C4-8118-4778-8A3C-942C2BF37A09}" srcOrd="0" destOrd="0" presId="urn:microsoft.com/office/officeart/2005/8/layout/default"/>
    <dgm:cxn modelId="{690363C2-1909-47C2-9705-3ABDC6C64677}" srcId="{B4BDCDA5-460A-4684-B1D0-8CEC2DFAFD2E}" destId="{1124A6D4-0681-4935-B0E7-DBA56739EE2D}" srcOrd="0" destOrd="0" parTransId="{42A45AF9-D31D-4D9B-8971-6FAD7E79E74A}" sibTransId="{FD4D0192-7018-4799-87C0-C29BB26A308C}"/>
    <dgm:cxn modelId="{AAD776C2-3BEB-4CC1-9D65-2D1E4273DCC1}" srcId="{B4BDCDA5-460A-4684-B1D0-8CEC2DFAFD2E}" destId="{64183982-A62E-4042-A2ED-C954D533CC96}" srcOrd="3" destOrd="0" parTransId="{6C31F6C2-25FB-488A-AA91-51B732A56477}" sibTransId="{C3523B97-615F-494E-8678-1A5D8E916173}"/>
    <dgm:cxn modelId="{FC1B8FCE-49F7-4955-B613-811DEB42B87D}" srcId="{B4BDCDA5-460A-4684-B1D0-8CEC2DFAFD2E}" destId="{51169E4B-9E06-4A3A-954F-06E59AA0DCEF}" srcOrd="2" destOrd="0" parTransId="{7C0F7A8B-34BC-4959-9EC3-958B68A448B2}" sibTransId="{50909FB9-68DA-4BFD-9844-D0744BF307D4}"/>
    <dgm:cxn modelId="{E43DCCD3-8098-480C-820C-D41BA11BE07E}" type="presOf" srcId="{61631470-C411-4EF5-84C4-2C5A44835AE3}" destId="{8E956810-DCA1-4D80-9116-7F8FF89E4EC4}" srcOrd="0" destOrd="0" presId="urn:microsoft.com/office/officeart/2005/8/layout/default"/>
    <dgm:cxn modelId="{511F1AE0-B691-44A6-9643-D81B64AC0A38}" type="presOf" srcId="{1124A6D4-0681-4935-B0E7-DBA56739EE2D}" destId="{DD085B8C-7476-430F-B7B5-8095AFD129BC}" srcOrd="0" destOrd="0" presId="urn:microsoft.com/office/officeart/2005/8/layout/default"/>
    <dgm:cxn modelId="{BEC858F1-3F8A-4E60-94F3-C50EFACEE0B6}" type="presOf" srcId="{64183982-A62E-4042-A2ED-C954D533CC96}" destId="{BF0E384D-EB06-47AD-A1C5-F8AD9D22B11F}" srcOrd="0" destOrd="0" presId="urn:microsoft.com/office/officeart/2005/8/layout/default"/>
    <dgm:cxn modelId="{72A9FC33-D8A1-4DFE-A1AA-5D133F1E0BDD}" type="presParOf" srcId="{36B89F80-FDC0-46B0-831E-A6653C960D26}" destId="{DD085B8C-7476-430F-B7B5-8095AFD129BC}" srcOrd="0" destOrd="0" presId="urn:microsoft.com/office/officeart/2005/8/layout/default"/>
    <dgm:cxn modelId="{4A51BB23-DF38-457F-98F3-B8A792A8CECF}" type="presParOf" srcId="{36B89F80-FDC0-46B0-831E-A6653C960D26}" destId="{05F3A9D4-2550-4CBA-8E27-01B898BB4A0A}" srcOrd="1" destOrd="0" presId="urn:microsoft.com/office/officeart/2005/8/layout/default"/>
    <dgm:cxn modelId="{56A09860-EAB1-41C8-B0BD-1C59BAAEEDB9}" type="presParOf" srcId="{36B89F80-FDC0-46B0-831E-A6653C960D26}" destId="{8E956810-DCA1-4D80-9116-7F8FF89E4EC4}" srcOrd="2" destOrd="0" presId="urn:microsoft.com/office/officeart/2005/8/layout/default"/>
    <dgm:cxn modelId="{8A1A63D0-784A-417C-AE77-193380A83186}" type="presParOf" srcId="{36B89F80-FDC0-46B0-831E-A6653C960D26}" destId="{9546ADA9-0DC5-4448-9330-AE77D80A7628}" srcOrd="3" destOrd="0" presId="urn:microsoft.com/office/officeart/2005/8/layout/default"/>
    <dgm:cxn modelId="{74594A3E-BD92-4CF4-B8EF-2771C8F0A3FF}" type="presParOf" srcId="{36B89F80-FDC0-46B0-831E-A6653C960D26}" destId="{AB2519C4-8118-4778-8A3C-942C2BF37A09}" srcOrd="4" destOrd="0" presId="urn:microsoft.com/office/officeart/2005/8/layout/default"/>
    <dgm:cxn modelId="{F2B38715-0634-4B10-9B96-565D3F1BBE97}" type="presParOf" srcId="{36B89F80-FDC0-46B0-831E-A6653C960D26}" destId="{813A9C9F-0C72-42FB-84E9-76574A378352}" srcOrd="5" destOrd="0" presId="urn:microsoft.com/office/officeart/2005/8/layout/default"/>
    <dgm:cxn modelId="{74FD4EB8-27B4-48D2-A67A-078CF579A3E2}" type="presParOf" srcId="{36B89F80-FDC0-46B0-831E-A6653C960D26}" destId="{BF0E384D-EB06-47AD-A1C5-F8AD9D22B11F}" srcOrd="6" destOrd="0" presId="urn:microsoft.com/office/officeart/2005/8/layout/default"/>
    <dgm:cxn modelId="{68856F25-41F4-4795-9273-7E156A33B44B}" type="presParOf" srcId="{36B89F80-FDC0-46B0-831E-A6653C960D26}" destId="{BD42564B-75DF-43C7-92F3-6F592D07AA44}" srcOrd="7" destOrd="0" presId="urn:microsoft.com/office/officeart/2005/8/layout/default"/>
    <dgm:cxn modelId="{B4E7EFCD-36A1-4017-B902-21B989353F64}" type="presParOf" srcId="{36B89F80-FDC0-46B0-831E-A6653C960D26}" destId="{FDB8DF8B-2D3D-49AE-8E2B-4CFAD8EBAD3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02158-5669-4883-A75A-087BFCBA5DBE}">
      <dsp:nvSpPr>
        <dsp:cNvPr id="0" name=""/>
        <dsp:cNvSpPr/>
      </dsp:nvSpPr>
      <dsp:spPr>
        <a:xfrm>
          <a:off x="5324" y="148778"/>
          <a:ext cx="2517471" cy="51840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Documents</a:t>
          </a:r>
        </a:p>
      </dsp:txBody>
      <dsp:txXfrm>
        <a:off x="5324" y="148778"/>
        <a:ext cx="2517471" cy="518400"/>
      </dsp:txXfrm>
    </dsp:sp>
    <dsp:sp modelId="{C20AD40B-453A-496E-A10D-EA945EEFA04C}">
      <dsp:nvSpPr>
        <dsp:cNvPr id="0" name=""/>
        <dsp:cNvSpPr/>
      </dsp:nvSpPr>
      <dsp:spPr>
        <a:xfrm>
          <a:off x="15130" y="667178"/>
          <a:ext cx="2497860" cy="363163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Charter framework</a:t>
          </a:r>
        </a:p>
        <a:p>
          <a:pPr marL="342900" lvl="2" indent="-171450" algn="l" defTabSz="711200">
            <a:lnSpc>
              <a:spcPct val="100000"/>
            </a:lnSpc>
            <a:spcBef>
              <a:spcPct val="0"/>
            </a:spcBef>
            <a:spcAft>
              <a:spcPts val="0"/>
            </a:spcAft>
            <a:buChar char="•"/>
          </a:pPr>
          <a:r>
            <a:rPr lang="en-US" sz="1600" kern="1200" dirty="0">
              <a:solidFill>
                <a:srgbClr val="FF0000"/>
              </a:solidFill>
              <a:latin typeface="Arial" panose="020B0604020202020204" pitchFamily="34" charset="0"/>
              <a:cs typeface="Arial" panose="020B0604020202020204" pitchFamily="34" charset="0"/>
            </a:rPr>
            <a:t>Principles &amp; values</a:t>
          </a:r>
        </a:p>
        <a:p>
          <a:pPr marL="342900" lvl="2" indent="-171450" algn="l" defTabSz="711200">
            <a:lnSpc>
              <a:spcPct val="100000"/>
            </a:lnSpc>
            <a:spcBef>
              <a:spcPct val="0"/>
            </a:spcBef>
            <a:spcAft>
              <a:spcPts val="0"/>
            </a:spcAft>
            <a:buChar char="•"/>
          </a:pPr>
          <a:r>
            <a:rPr lang="en-US" sz="1600" kern="1200" dirty="0">
              <a:latin typeface="Arial" panose="020B0604020202020204" pitchFamily="34" charset="0"/>
              <a:cs typeface="Arial" panose="020B0604020202020204" pitchFamily="34" charset="0"/>
            </a:rPr>
            <a:t>Purpose &amp; scope</a:t>
          </a:r>
        </a:p>
        <a:p>
          <a:pPr marL="342900" lvl="2" indent="-171450" algn="l" defTabSz="711200">
            <a:lnSpc>
              <a:spcPct val="100000"/>
            </a:lnSpc>
            <a:spcBef>
              <a:spcPct val="0"/>
            </a:spcBef>
            <a:spcAft>
              <a:spcPts val="0"/>
            </a:spcAft>
            <a:buChar char="•"/>
          </a:pPr>
          <a:r>
            <a:rPr lang="en-US" sz="1600" kern="1200" dirty="0">
              <a:latin typeface="Arial" panose="020B0604020202020204" pitchFamily="34" charset="0"/>
              <a:cs typeface="Arial" panose="020B0604020202020204" pitchFamily="34" charset="0"/>
            </a:rPr>
            <a:t>Roles &amp; responsibilities</a:t>
          </a:r>
        </a:p>
        <a:p>
          <a:pPr marL="342900" lvl="2" indent="-171450" algn="l" defTabSz="711200">
            <a:lnSpc>
              <a:spcPct val="90000"/>
            </a:lnSpc>
            <a:spcBef>
              <a:spcPct val="0"/>
            </a:spcBef>
            <a:spcAft>
              <a:spcPct val="15000"/>
            </a:spcAft>
            <a:buChar char="•"/>
          </a:pP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Written &amp; published policies</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Data dictionaries</a:t>
          </a: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Communication strategies</a:t>
          </a:r>
        </a:p>
      </dsp:txBody>
      <dsp:txXfrm>
        <a:off x="15130" y="667178"/>
        <a:ext cx="2497860" cy="3631635"/>
      </dsp:txXfrm>
    </dsp:sp>
    <dsp:sp modelId="{52AD051F-398F-41DC-9C90-1BE055D3D550}">
      <dsp:nvSpPr>
        <dsp:cNvPr id="0" name=""/>
        <dsp:cNvSpPr/>
      </dsp:nvSpPr>
      <dsp:spPr>
        <a:xfrm>
          <a:off x="2875242" y="148778"/>
          <a:ext cx="2498767" cy="518400"/>
        </a:xfrm>
        <a:prstGeom prst="rect">
          <a:avLst/>
        </a:prstGeom>
        <a:solidFill>
          <a:srgbClr val="FF0000"/>
        </a:solidFill>
        <a:ln w="25400" cap="flat" cmpd="sng" algn="ctr">
          <a:solidFill>
            <a:schemeClr val="accent2">
              <a:hueOff val="-7200000"/>
              <a:satOff val="-30002"/>
              <a:lumOff val="2500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Groups</a:t>
          </a:r>
        </a:p>
      </dsp:txBody>
      <dsp:txXfrm>
        <a:off x="2875242" y="148778"/>
        <a:ext cx="2498767" cy="518400"/>
      </dsp:txXfrm>
    </dsp:sp>
    <dsp:sp modelId="{89FD17A1-CDFF-4459-9BDE-5318444DE2F5}">
      <dsp:nvSpPr>
        <dsp:cNvPr id="0" name=""/>
        <dsp:cNvSpPr/>
      </dsp:nvSpPr>
      <dsp:spPr>
        <a:xfrm>
          <a:off x="2891706" y="667178"/>
          <a:ext cx="2465838" cy="3631635"/>
        </a:xfrm>
        <a:prstGeom prst="rect">
          <a:avLst/>
        </a:prstGeom>
        <a:solidFill>
          <a:schemeClr val="accent2">
            <a:tint val="40000"/>
            <a:alpha val="90000"/>
            <a:hueOff val="-7200000"/>
            <a:satOff val="-22658"/>
            <a:lumOff val="6692"/>
            <a:alphaOff val="0"/>
          </a:schemeClr>
        </a:solidFill>
        <a:ln w="25400" cap="flat" cmpd="sng" algn="ctr">
          <a:solidFill>
            <a:schemeClr val="accent2">
              <a:tint val="40000"/>
              <a:alpha val="90000"/>
              <a:hueOff val="-7200000"/>
              <a:satOff val="-22658"/>
              <a:lumOff val="66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Senior leadership [buy-in]</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Policy council</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Data steward council(s)</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Information security council/program</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Positions/office to support DG</a:t>
          </a:r>
        </a:p>
      </dsp:txBody>
      <dsp:txXfrm>
        <a:off x="2891706" y="667178"/>
        <a:ext cx="2465838" cy="3631635"/>
      </dsp:txXfrm>
    </dsp:sp>
    <dsp:sp modelId="{F2B5DC8A-A487-4754-967A-8637F5F9E9FB}">
      <dsp:nvSpPr>
        <dsp:cNvPr id="0" name=""/>
        <dsp:cNvSpPr/>
      </dsp:nvSpPr>
      <dsp:spPr>
        <a:xfrm>
          <a:off x="5726455" y="100048"/>
          <a:ext cx="2517471" cy="713318"/>
        </a:xfrm>
        <a:prstGeom prst="rect">
          <a:avLst/>
        </a:prstGeom>
        <a:solidFill>
          <a:srgbClr val="B85646"/>
        </a:solidFill>
        <a:ln w="25400" cap="flat" cmpd="sng" algn="ctr">
          <a:solidFill>
            <a:schemeClr val="accent2">
              <a:hueOff val="-14400000"/>
              <a:satOff val="-60003"/>
              <a:lumOff val="5000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Individual roles</a:t>
          </a:r>
        </a:p>
      </dsp:txBody>
      <dsp:txXfrm>
        <a:off x="5726455" y="100048"/>
        <a:ext cx="2517471" cy="713318"/>
      </dsp:txXfrm>
    </dsp:sp>
    <dsp:sp modelId="{66022ED1-C60E-4AA9-AFAD-C51492A7561E}">
      <dsp:nvSpPr>
        <dsp:cNvPr id="0" name=""/>
        <dsp:cNvSpPr/>
      </dsp:nvSpPr>
      <dsp:spPr>
        <a:xfrm>
          <a:off x="5722528" y="743908"/>
          <a:ext cx="2517471" cy="3631635"/>
        </a:xfrm>
        <a:prstGeom prst="rect">
          <a:avLst/>
        </a:prstGeom>
        <a:solidFill>
          <a:schemeClr val="bg1">
            <a:lumMod val="75000"/>
            <a:alpha val="90000"/>
          </a:schemeClr>
        </a:solidFill>
        <a:ln w="25400" cap="flat" cmpd="sng" algn="ctr">
          <a:solidFill>
            <a:schemeClr val="accent2">
              <a:tint val="40000"/>
              <a:alpha val="90000"/>
              <a:hueOff val="-14400000"/>
              <a:satOff val="-45316"/>
              <a:lumOff val="133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Data stewards</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Data custodians/ caretakers</a:t>
          </a:r>
        </a:p>
        <a:p>
          <a:pPr marL="171450" lvl="1" indent="-171450" algn="l" defTabSz="800100">
            <a:lnSpc>
              <a:spcPct val="90000"/>
            </a:lnSpc>
            <a:spcBef>
              <a:spcPct val="0"/>
            </a:spcBef>
            <a:spcAft>
              <a:spcPct val="15000"/>
            </a:spcAft>
            <a:buChar char="•"/>
          </a:pPr>
          <a:endParaRPr lang="en-US" sz="1800" kern="1200" dirty="0">
            <a:latin typeface="Arial" panose="020B0604020202020204" pitchFamily="34" charset="0"/>
            <a:cs typeface="Arial" panose="020B0604020202020204" pitchFamily="34" charset="0"/>
          </a:endParaRP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Data users</a:t>
          </a:r>
        </a:p>
      </dsp:txBody>
      <dsp:txXfrm>
        <a:off x="5722528" y="743908"/>
        <a:ext cx="2517471" cy="3631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85B8C-7476-430F-B7B5-8095AFD129BC}">
      <dsp:nvSpPr>
        <dsp:cNvPr id="0" name=""/>
        <dsp:cNvSpPr/>
      </dsp:nvSpPr>
      <dsp:spPr>
        <a:xfrm>
          <a:off x="2341" y="93655"/>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Prioritizes decisions regarding data to address most relevant needs of organization</a:t>
          </a:r>
        </a:p>
      </dsp:txBody>
      <dsp:txXfrm>
        <a:off x="2341" y="93655"/>
        <a:ext cx="1857697" cy="1645924"/>
      </dsp:txXfrm>
    </dsp:sp>
    <dsp:sp modelId="{EB32D4ED-EEBE-4E6D-A56B-EE393ACC804F}">
      <dsp:nvSpPr>
        <dsp:cNvPr id="0" name=""/>
        <dsp:cNvSpPr/>
      </dsp:nvSpPr>
      <dsp:spPr>
        <a:xfrm>
          <a:off x="2045809" y="93655"/>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Reviews, evaluates, and reports on data governance performance and effectiveness</a:t>
          </a:r>
        </a:p>
      </dsp:txBody>
      <dsp:txXfrm>
        <a:off x="2045809" y="93655"/>
        <a:ext cx="1857697" cy="1645924"/>
      </dsp:txXfrm>
    </dsp:sp>
    <dsp:sp modelId="{DBDE82FC-EA17-4398-B567-3DB55E727C7B}">
      <dsp:nvSpPr>
        <dsp:cNvPr id="0" name=""/>
        <dsp:cNvSpPr/>
      </dsp:nvSpPr>
      <dsp:spPr>
        <a:xfrm>
          <a:off x="4089276" y="93655"/>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Ensures that annual performance measures align with data governance and business objectives</a:t>
          </a:r>
        </a:p>
      </dsp:txBody>
      <dsp:txXfrm>
        <a:off x="4089276" y="93655"/>
        <a:ext cx="1857697" cy="1645924"/>
      </dsp:txXfrm>
    </dsp:sp>
    <dsp:sp modelId="{8A199661-7EE0-46DE-9EA7-AE3597E2DE90}">
      <dsp:nvSpPr>
        <dsp:cNvPr id="0" name=""/>
        <dsp:cNvSpPr/>
      </dsp:nvSpPr>
      <dsp:spPr>
        <a:xfrm>
          <a:off x="6132744" y="93655"/>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Reviews and approves data governance policies and goals</a:t>
          </a:r>
        </a:p>
      </dsp:txBody>
      <dsp:txXfrm>
        <a:off x="6132744" y="93655"/>
        <a:ext cx="1857697" cy="1645924"/>
      </dsp:txXfrm>
    </dsp:sp>
    <dsp:sp modelId="{B30347B4-7BEF-47FC-9401-D704DDB3CD21}">
      <dsp:nvSpPr>
        <dsp:cNvPr id="0" name=""/>
        <dsp:cNvSpPr/>
      </dsp:nvSpPr>
      <dsp:spPr>
        <a:xfrm>
          <a:off x="1024075" y="1925349"/>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Ultimately is accountable for business data use, data quality, and prioritization of issues</a:t>
          </a:r>
        </a:p>
      </dsp:txBody>
      <dsp:txXfrm>
        <a:off x="1024075" y="1925349"/>
        <a:ext cx="1857697" cy="1645924"/>
      </dsp:txXfrm>
    </dsp:sp>
    <dsp:sp modelId="{7708B941-5D04-4E9D-B355-1FB7404A47C7}">
      <dsp:nvSpPr>
        <dsp:cNvPr id="0" name=""/>
        <dsp:cNvSpPr/>
      </dsp:nvSpPr>
      <dsp:spPr>
        <a:xfrm>
          <a:off x="3067543" y="1925349"/>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Makes strategic and tactical decisions</a:t>
          </a:r>
        </a:p>
      </dsp:txBody>
      <dsp:txXfrm>
        <a:off x="3067543" y="1925349"/>
        <a:ext cx="1857697" cy="1645924"/>
      </dsp:txXfrm>
    </dsp:sp>
    <dsp:sp modelId="{C1CBF597-9327-45F2-B868-782FE26077B1}">
      <dsp:nvSpPr>
        <dsp:cNvPr id="0" name=""/>
        <dsp:cNvSpPr/>
      </dsp:nvSpPr>
      <dsp:spPr>
        <a:xfrm>
          <a:off x="5111010" y="1925349"/>
          <a:ext cx="1857697" cy="164592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Defines data strategy based on business strategy and requirements</a:t>
          </a:r>
        </a:p>
      </dsp:txBody>
      <dsp:txXfrm>
        <a:off x="5111010" y="1925349"/>
        <a:ext cx="1857697" cy="1645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75549-A6A8-4C22-A0A2-A4AF729B1AE7}">
      <dsp:nvSpPr>
        <dsp:cNvPr id="0" name=""/>
        <dsp:cNvSpPr/>
      </dsp:nvSpPr>
      <dsp:spPr>
        <a:xfrm rot="16200000">
          <a:off x="-1295593" y="1300241"/>
          <a:ext cx="4231506" cy="1631022"/>
        </a:xfrm>
        <a:prstGeom prst="flowChartManualOperation">
          <a:avLst/>
        </a:prstGeom>
        <a:solidFill>
          <a:srgbClr val="A5A5A5">
            <a:lumMod val="7500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t" anchorCtr="0">
          <a:noAutofit/>
        </a:bodyPr>
        <a:lstStyle/>
        <a:p>
          <a:pPr marL="0" lvl="0" indent="0" algn="l" defTabSz="711200">
            <a:lnSpc>
              <a:spcPct val="90000"/>
            </a:lnSpc>
            <a:spcBef>
              <a:spcPct val="0"/>
            </a:spcBef>
            <a:spcAft>
              <a:spcPct val="35000"/>
            </a:spcAft>
            <a:buNone/>
          </a:pPr>
          <a:r>
            <a:rPr lang="en-US" sz="1600" kern="1200" dirty="0">
              <a:solidFill>
                <a:sysClr val="window" lastClr="FFFFFF"/>
              </a:solidFill>
              <a:latin typeface="Arial" panose="020B0604020202020204" pitchFamily="34" charset="0"/>
              <a:ea typeface="+mn-ea"/>
              <a:cs typeface="Arial" panose="020B0604020202020204" pitchFamily="34" charset="0"/>
            </a:rPr>
            <a:t>Business</a:t>
          </a:r>
          <a:r>
            <a:rPr lang="en-US" sz="1400" kern="1200" dirty="0">
              <a:solidFill>
                <a:sysClr val="window" lastClr="FFFFFF"/>
              </a:solidFill>
              <a:latin typeface="Arial" panose="020B0604020202020204" pitchFamily="34" charset="0"/>
              <a:ea typeface="+mn-ea"/>
              <a:cs typeface="Arial" panose="020B0604020202020204" pitchFamily="34" charset="0"/>
            </a:rPr>
            <a:t> Data Steward</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Accountable for data owned by business area</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Work with stakeholders to make recommendations on data issues</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Manage metadata for their data</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Champion data stewardship for their areas</a:t>
          </a:r>
        </a:p>
      </dsp:txBody>
      <dsp:txXfrm rot="5400000">
        <a:off x="4649" y="846300"/>
        <a:ext cx="1631022" cy="2538904"/>
      </dsp:txXfrm>
    </dsp:sp>
    <dsp:sp modelId="{DC63A55A-9941-436F-AD24-F84213693B82}">
      <dsp:nvSpPr>
        <dsp:cNvPr id="0" name=""/>
        <dsp:cNvSpPr/>
      </dsp:nvSpPr>
      <dsp:spPr>
        <a:xfrm rot="16200000">
          <a:off x="457755" y="1300241"/>
          <a:ext cx="4231506" cy="1631022"/>
        </a:xfrm>
        <a:prstGeom prst="flowChartManualOperation">
          <a:avLst/>
        </a:prstGeom>
        <a:solidFill>
          <a:srgbClr val="A5A5A5">
            <a:hueOff val="677650"/>
            <a:satOff val="25000"/>
            <a:lumOff val="-3676"/>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ysClr val="window" lastClr="FFFFFF"/>
              </a:solidFill>
              <a:latin typeface="Calibri"/>
              <a:ea typeface="+mn-ea"/>
              <a:cs typeface="+mn-cs"/>
            </a:rPr>
            <a:t>Technical Data Steward</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Provide expertise on applications, ETL, data stores, and other links in information chain</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Assigned by IT leadership to support data governance</a:t>
          </a:r>
        </a:p>
      </dsp:txBody>
      <dsp:txXfrm rot="5400000">
        <a:off x="1757997" y="846300"/>
        <a:ext cx="1631022" cy="2538904"/>
      </dsp:txXfrm>
    </dsp:sp>
    <dsp:sp modelId="{0236E274-43F2-4220-B081-1BFCBCC4FFBB}">
      <dsp:nvSpPr>
        <dsp:cNvPr id="0" name=""/>
        <dsp:cNvSpPr/>
      </dsp:nvSpPr>
      <dsp:spPr>
        <a:xfrm rot="16200000">
          <a:off x="2211105" y="1300241"/>
          <a:ext cx="4231506" cy="1631022"/>
        </a:xfrm>
        <a:prstGeom prst="flowChartManualOperation">
          <a:avLst/>
        </a:prstGeom>
        <a:solidFill>
          <a:srgbClr val="A5A5A5">
            <a:hueOff val="1355300"/>
            <a:satOff val="50000"/>
            <a:lumOff val="-735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ysClr val="window" lastClr="FFFFFF"/>
              </a:solidFill>
              <a:latin typeface="Calibri"/>
              <a:ea typeface="+mn-ea"/>
              <a:cs typeface="+mn-cs"/>
            </a:rPr>
            <a:t>Domain Data Steward</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Business steward for widely shared data</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Work with business stewards as stakeholders to achieve consensus</a:t>
          </a:r>
        </a:p>
      </dsp:txBody>
      <dsp:txXfrm rot="5400000">
        <a:off x="3511347" y="846300"/>
        <a:ext cx="1631022" cy="2538904"/>
      </dsp:txXfrm>
    </dsp:sp>
    <dsp:sp modelId="{25AF7E68-99FE-4AB6-AC96-8FBD70F425BA}">
      <dsp:nvSpPr>
        <dsp:cNvPr id="0" name=""/>
        <dsp:cNvSpPr/>
      </dsp:nvSpPr>
      <dsp:spPr>
        <a:xfrm rot="16200000">
          <a:off x="3964455" y="1300241"/>
          <a:ext cx="4231506" cy="1631022"/>
        </a:xfrm>
        <a:prstGeom prst="flowChartManualOperation">
          <a:avLst/>
        </a:prstGeom>
        <a:solidFill>
          <a:srgbClr val="A5A5A5">
            <a:hueOff val="2032949"/>
            <a:satOff val="75000"/>
            <a:lumOff val="-11029"/>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ysClr val="window" lastClr="FFFFFF"/>
              </a:solidFill>
              <a:latin typeface="Calibri"/>
              <a:ea typeface="+mn-ea"/>
              <a:cs typeface="+mn-cs"/>
            </a:rPr>
            <a:t>Project Data Steward</a:t>
          </a:r>
        </a:p>
        <a:p>
          <a:pPr marL="57150" lvl="1" indent="-57150" algn="l" defTabSz="488950">
            <a:lnSpc>
              <a:spcPct val="90000"/>
            </a:lnSpc>
            <a:spcBef>
              <a:spcPct val="0"/>
            </a:spcBef>
            <a:spcAft>
              <a:spcPct val="15000"/>
            </a:spcAft>
            <a:buChar char="•"/>
          </a:pPr>
          <a:r>
            <a:rPr lang="en-US" sz="1100" kern="1200" dirty="0">
              <a:solidFill>
                <a:sysClr val="window" lastClr="FFFFFF"/>
              </a:solidFill>
              <a:latin typeface="Calibri"/>
              <a:ea typeface="+mn-ea"/>
              <a:cs typeface="+mn-cs"/>
            </a:rPr>
            <a:t>Represent data stewardship on projects</a:t>
          </a:r>
        </a:p>
        <a:p>
          <a:pPr marL="57150" lvl="1" indent="-57150" algn="l" defTabSz="488950">
            <a:lnSpc>
              <a:spcPct val="90000"/>
            </a:lnSpc>
            <a:spcBef>
              <a:spcPct val="0"/>
            </a:spcBef>
            <a:spcAft>
              <a:spcPct val="15000"/>
            </a:spcAft>
            <a:buChar char="•"/>
          </a:pPr>
          <a:r>
            <a:rPr lang="en-US" sz="1100" kern="1200" dirty="0">
              <a:solidFill>
                <a:sysClr val="window" lastClr="FFFFFF"/>
              </a:solidFill>
              <a:latin typeface="Calibri"/>
              <a:ea typeface="+mn-ea"/>
              <a:cs typeface="+mn-cs"/>
            </a:rPr>
            <a:t>Funded by projects</a:t>
          </a:r>
        </a:p>
        <a:p>
          <a:pPr marL="57150" lvl="1" indent="-57150" algn="l" defTabSz="488950">
            <a:lnSpc>
              <a:spcPct val="90000"/>
            </a:lnSpc>
            <a:spcBef>
              <a:spcPct val="0"/>
            </a:spcBef>
            <a:spcAft>
              <a:spcPct val="15000"/>
            </a:spcAft>
            <a:buChar char="•"/>
          </a:pPr>
          <a:r>
            <a:rPr lang="en-US" sz="1100" kern="1200" dirty="0">
              <a:solidFill>
                <a:sysClr val="window" lastClr="FFFFFF"/>
              </a:solidFill>
              <a:latin typeface="Calibri"/>
              <a:ea typeface="+mn-ea"/>
              <a:cs typeface="+mn-cs"/>
            </a:rPr>
            <a:t>Work with business data stewards to obtain info and make recommendations about data stewarded by business stewards</a:t>
          </a:r>
        </a:p>
        <a:p>
          <a:pPr marL="57150" lvl="1" indent="-57150" algn="l" defTabSz="488950">
            <a:lnSpc>
              <a:spcPct val="90000"/>
            </a:lnSpc>
            <a:spcBef>
              <a:spcPct val="0"/>
            </a:spcBef>
            <a:spcAft>
              <a:spcPct val="15000"/>
            </a:spcAft>
            <a:buChar char="•"/>
          </a:pPr>
          <a:r>
            <a:rPr lang="en-US" sz="1100" kern="1200" dirty="0">
              <a:solidFill>
                <a:sysClr val="window" lastClr="FFFFFF"/>
              </a:solidFill>
              <a:latin typeface="Calibri"/>
              <a:ea typeface="+mn-ea"/>
              <a:cs typeface="+mn-cs"/>
            </a:rPr>
            <a:t>Notify business data stewards about data issues raised by the project</a:t>
          </a:r>
        </a:p>
      </dsp:txBody>
      <dsp:txXfrm rot="5400000">
        <a:off x="5264697" y="846300"/>
        <a:ext cx="1631022" cy="2538904"/>
      </dsp:txXfrm>
    </dsp:sp>
    <dsp:sp modelId="{3B0E0AC2-E2D7-4953-AE50-F91EA9B681BA}">
      <dsp:nvSpPr>
        <dsp:cNvPr id="0" name=""/>
        <dsp:cNvSpPr/>
      </dsp:nvSpPr>
      <dsp:spPr>
        <a:xfrm rot="16200000">
          <a:off x="5717804" y="1300241"/>
          <a:ext cx="4231506" cy="1631022"/>
        </a:xfrm>
        <a:prstGeom prst="flowChartManualOperation">
          <a:avLst/>
        </a:prstGeom>
        <a:solidFill>
          <a:srgbClr val="A5A5A5">
            <a:hueOff val="2710599"/>
            <a:satOff val="100000"/>
            <a:lumOff val="-14706"/>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l" defTabSz="800100">
            <a:lnSpc>
              <a:spcPct val="90000"/>
            </a:lnSpc>
            <a:spcBef>
              <a:spcPct val="0"/>
            </a:spcBef>
            <a:spcAft>
              <a:spcPct val="35000"/>
            </a:spcAft>
            <a:buNone/>
          </a:pPr>
          <a:r>
            <a:rPr lang="en-US" sz="1800" kern="1200" dirty="0">
              <a:solidFill>
                <a:sysClr val="window" lastClr="FFFFFF"/>
              </a:solidFill>
              <a:latin typeface="Calibri"/>
              <a:ea typeface="+mn-ea"/>
              <a:cs typeface="+mn-cs"/>
            </a:rPr>
            <a:t>Operational Data Steward</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Provide support to business data stewards</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Recommend changes to improve data quality</a:t>
          </a:r>
        </a:p>
        <a:p>
          <a:pPr marL="114300" lvl="1" indent="-114300" algn="l" defTabSz="533400">
            <a:lnSpc>
              <a:spcPct val="90000"/>
            </a:lnSpc>
            <a:spcBef>
              <a:spcPct val="0"/>
            </a:spcBef>
            <a:spcAft>
              <a:spcPct val="15000"/>
            </a:spcAft>
            <a:buChar char="•"/>
          </a:pPr>
          <a:r>
            <a:rPr lang="en-US" sz="1200" kern="1200" dirty="0">
              <a:solidFill>
                <a:sysClr val="window" lastClr="FFFFFF"/>
              </a:solidFill>
              <a:latin typeface="Calibri"/>
              <a:ea typeface="+mn-ea"/>
              <a:cs typeface="+mn-cs"/>
            </a:rPr>
            <a:t>Help enforce business rules for the data they use</a:t>
          </a:r>
        </a:p>
      </dsp:txBody>
      <dsp:txXfrm rot="5400000">
        <a:off x="7018046" y="846300"/>
        <a:ext cx="1631022" cy="25389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7C96D-0C6B-4F75-A979-99136F68A0BA}">
      <dsp:nvSpPr>
        <dsp:cNvPr id="0" name=""/>
        <dsp:cNvSpPr/>
      </dsp:nvSpPr>
      <dsp:spPr>
        <a:xfrm>
          <a:off x="0" y="77303"/>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a:ea typeface="+mn-ea"/>
              <a:cs typeface="+mn-cs"/>
            </a:rPr>
            <a:t>Oversee management of selected data assets</a:t>
          </a:r>
        </a:p>
      </dsp:txBody>
      <dsp:txXfrm>
        <a:off x="28100" y="105403"/>
        <a:ext cx="8872792" cy="519439"/>
      </dsp:txXfrm>
    </dsp:sp>
    <dsp:sp modelId="{2626EF7E-4E7A-4D7C-953E-0D874123E715}">
      <dsp:nvSpPr>
        <dsp:cNvPr id="0" name=""/>
        <dsp:cNvSpPr/>
      </dsp:nvSpPr>
      <dsp:spPr>
        <a:xfrm>
          <a:off x="0" y="722063"/>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ysClr val="window" lastClr="FFFFFF"/>
              </a:solidFill>
              <a:latin typeface="Calibri"/>
              <a:ea typeface="+mn-ea"/>
              <a:cs typeface="+mn-cs"/>
            </a:rPr>
            <a:t>Participate in data governance and carry out decisions</a:t>
          </a:r>
          <a:endParaRPr lang="en-US" sz="2400" kern="1200" dirty="0">
            <a:solidFill>
              <a:sysClr val="window" lastClr="FFFFFF"/>
            </a:solidFill>
            <a:latin typeface="Calibri"/>
            <a:ea typeface="+mn-ea"/>
            <a:cs typeface="+mn-cs"/>
          </a:endParaRPr>
        </a:p>
      </dsp:txBody>
      <dsp:txXfrm>
        <a:off x="28100" y="750163"/>
        <a:ext cx="8872792" cy="519439"/>
      </dsp:txXfrm>
    </dsp:sp>
    <dsp:sp modelId="{9691D5A2-37C7-44CF-ACC6-3A6CE1342485}">
      <dsp:nvSpPr>
        <dsp:cNvPr id="0" name=""/>
        <dsp:cNvSpPr/>
      </dsp:nvSpPr>
      <dsp:spPr>
        <a:xfrm>
          <a:off x="0" y="1366823"/>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ysClr val="window" lastClr="FFFFFF"/>
              </a:solidFill>
              <a:latin typeface="Calibri"/>
              <a:ea typeface="+mn-ea"/>
              <a:cs typeface="+mn-cs"/>
            </a:rPr>
            <a:t>Assist in creation and maintenance of data dictionaries, metadata</a:t>
          </a:r>
        </a:p>
      </dsp:txBody>
      <dsp:txXfrm>
        <a:off x="28100" y="1394923"/>
        <a:ext cx="8872792" cy="519439"/>
      </dsp:txXfrm>
    </dsp:sp>
    <dsp:sp modelId="{4D914AF6-163B-4656-B176-52697FB5ADE3}">
      <dsp:nvSpPr>
        <dsp:cNvPr id="0" name=""/>
        <dsp:cNvSpPr/>
      </dsp:nvSpPr>
      <dsp:spPr>
        <a:xfrm>
          <a:off x="0" y="2011583"/>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ysClr val="window" lastClr="FFFFFF"/>
              </a:solidFill>
              <a:latin typeface="Calibri"/>
              <a:ea typeface="+mn-ea"/>
              <a:cs typeface="+mn-cs"/>
            </a:rPr>
            <a:t>Document rules, standards, procedures, and changes</a:t>
          </a:r>
          <a:endParaRPr lang="en-US" sz="2400" kern="1200" dirty="0">
            <a:solidFill>
              <a:sysClr val="window" lastClr="FFFFFF"/>
            </a:solidFill>
            <a:latin typeface="Calibri"/>
            <a:ea typeface="+mn-ea"/>
            <a:cs typeface="+mn-cs"/>
          </a:endParaRPr>
        </a:p>
      </dsp:txBody>
      <dsp:txXfrm>
        <a:off x="28100" y="2039683"/>
        <a:ext cx="8872792" cy="519439"/>
      </dsp:txXfrm>
    </dsp:sp>
    <dsp:sp modelId="{F9779E87-E66F-4B8A-8AB0-1D898D759657}">
      <dsp:nvSpPr>
        <dsp:cNvPr id="0" name=""/>
        <dsp:cNvSpPr/>
      </dsp:nvSpPr>
      <dsp:spPr>
        <a:xfrm>
          <a:off x="0" y="2656342"/>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ysClr val="window" lastClr="FFFFFF"/>
              </a:solidFill>
              <a:latin typeface="Calibri"/>
              <a:ea typeface="+mn-ea"/>
              <a:cs typeface="+mn-cs"/>
            </a:rPr>
            <a:t>Ensure data quality and manage specific issues</a:t>
          </a:r>
          <a:endParaRPr lang="en-US" sz="2400" kern="1200" dirty="0">
            <a:solidFill>
              <a:sysClr val="window" lastClr="FFFFFF"/>
            </a:solidFill>
            <a:latin typeface="Calibri"/>
            <a:ea typeface="+mn-ea"/>
            <a:cs typeface="+mn-cs"/>
          </a:endParaRPr>
        </a:p>
      </dsp:txBody>
      <dsp:txXfrm>
        <a:off x="28100" y="2684442"/>
        <a:ext cx="8872792" cy="519439"/>
      </dsp:txXfrm>
    </dsp:sp>
    <dsp:sp modelId="{B70C8D48-13FE-4D2C-B7EC-6E4B650A174E}">
      <dsp:nvSpPr>
        <dsp:cNvPr id="0" name=""/>
        <dsp:cNvSpPr/>
      </dsp:nvSpPr>
      <dsp:spPr>
        <a:xfrm>
          <a:off x="0" y="3301102"/>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ysClr val="window" lastClr="FFFFFF"/>
              </a:solidFill>
              <a:latin typeface="Calibri"/>
              <a:ea typeface="+mn-ea"/>
              <a:cs typeface="+mn-cs"/>
            </a:rPr>
            <a:t>Communicate appropriate use and changes</a:t>
          </a:r>
          <a:endParaRPr lang="en-US" sz="2400" kern="1200" dirty="0">
            <a:solidFill>
              <a:sysClr val="window" lastClr="FFFFFF"/>
            </a:solidFill>
            <a:latin typeface="Calibri"/>
            <a:ea typeface="+mn-ea"/>
            <a:cs typeface="+mn-cs"/>
          </a:endParaRPr>
        </a:p>
      </dsp:txBody>
      <dsp:txXfrm>
        <a:off x="28100" y="3329202"/>
        <a:ext cx="8872792" cy="519439"/>
      </dsp:txXfrm>
    </dsp:sp>
    <dsp:sp modelId="{CD714E47-75E4-4B41-A451-95D8F5540E4A}">
      <dsp:nvSpPr>
        <dsp:cNvPr id="0" name=""/>
        <dsp:cNvSpPr/>
      </dsp:nvSpPr>
      <dsp:spPr>
        <a:xfrm>
          <a:off x="0" y="3945862"/>
          <a:ext cx="8928992" cy="575639"/>
        </a:xfrm>
        <a:prstGeom prst="roundRect">
          <a:avLst/>
        </a:prstGeom>
        <a:solidFill>
          <a:sysClr val="windowText" lastClr="000000"/>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solidFill>
                <a:sysClr val="window" lastClr="FFFFFF"/>
              </a:solidFill>
              <a:latin typeface="Calibri"/>
              <a:ea typeface="+mn-ea"/>
              <a:cs typeface="+mn-cs"/>
            </a:rPr>
            <a:t>Manage access and security</a:t>
          </a:r>
          <a:endParaRPr lang="en-US" sz="2400" kern="1200" dirty="0">
            <a:solidFill>
              <a:sysClr val="window" lastClr="FFFFFF"/>
            </a:solidFill>
            <a:latin typeface="Calibri"/>
            <a:ea typeface="+mn-ea"/>
            <a:cs typeface="+mn-cs"/>
          </a:endParaRPr>
        </a:p>
      </dsp:txBody>
      <dsp:txXfrm>
        <a:off x="28100" y="3973962"/>
        <a:ext cx="8872792" cy="5194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85B8C-7476-430F-B7B5-8095AFD129BC}">
      <dsp:nvSpPr>
        <dsp:cNvPr id="0" name=""/>
        <dsp:cNvSpPr/>
      </dsp:nvSpPr>
      <dsp:spPr>
        <a:xfrm>
          <a:off x="1256" y="327489"/>
          <a:ext cx="1850890" cy="4673613"/>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a:ea typeface="+mn-ea"/>
              <a:cs typeface="+mn-cs"/>
            </a:rPr>
            <a:t>Recognize that institutional data and information derived from it are potentially complex. Make efforts to understand the source, meaning and proper use of the data through training sessions, utilizing data dictionaries and knowledge of supporting system processes. </a:t>
          </a:r>
        </a:p>
      </dsp:txBody>
      <dsp:txXfrm>
        <a:off x="1256" y="327489"/>
        <a:ext cx="1850890" cy="4673613"/>
      </dsp:txXfrm>
    </dsp:sp>
    <dsp:sp modelId="{8E956810-DCA1-4D80-9116-7F8FF89E4EC4}">
      <dsp:nvSpPr>
        <dsp:cNvPr id="0" name=""/>
        <dsp:cNvSpPr/>
      </dsp:nvSpPr>
      <dsp:spPr>
        <a:xfrm>
          <a:off x="2048051" y="327489"/>
          <a:ext cx="1942142" cy="4673613"/>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a:ea typeface="+mn-ea"/>
              <a:cs typeface="+mn-cs"/>
            </a:rPr>
            <a:t>Include information about the data source and criteria when distributing data, reports and ad hoc analytics to guard against misinterpretations of data. </a:t>
          </a:r>
        </a:p>
      </dsp:txBody>
      <dsp:txXfrm>
        <a:off x="2048051" y="327489"/>
        <a:ext cx="1942142" cy="4673613"/>
      </dsp:txXfrm>
    </dsp:sp>
    <dsp:sp modelId="{AB2519C4-8118-4778-8A3C-942C2BF37A09}">
      <dsp:nvSpPr>
        <dsp:cNvPr id="0" name=""/>
        <dsp:cNvSpPr/>
      </dsp:nvSpPr>
      <dsp:spPr>
        <a:xfrm>
          <a:off x="4186098" y="327489"/>
          <a:ext cx="1959049" cy="4673613"/>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a:ea typeface="+mn-ea"/>
              <a:cs typeface="+mn-cs"/>
            </a:rPr>
            <a:t>Respect the privacy of individuals whose records they may access. Unauthorized disclosure or misuse of institutional information stored on any device is prohibited </a:t>
          </a:r>
        </a:p>
      </dsp:txBody>
      <dsp:txXfrm>
        <a:off x="4186098" y="327489"/>
        <a:ext cx="1959049" cy="4673613"/>
      </dsp:txXfrm>
    </dsp:sp>
    <dsp:sp modelId="{BF0E384D-EB06-47AD-A1C5-F8AD9D22B11F}">
      <dsp:nvSpPr>
        <dsp:cNvPr id="0" name=""/>
        <dsp:cNvSpPr/>
      </dsp:nvSpPr>
      <dsp:spPr>
        <a:xfrm>
          <a:off x="6341053" y="327489"/>
          <a:ext cx="1762164" cy="4673613"/>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a:ea typeface="+mn-ea"/>
              <a:cs typeface="+mn-cs"/>
            </a:rPr>
            <a:t>Ensure that passwords or other security mechanisms are used for sensitive data </a:t>
          </a:r>
        </a:p>
      </dsp:txBody>
      <dsp:txXfrm>
        <a:off x="6341053" y="327489"/>
        <a:ext cx="1762164" cy="4673613"/>
      </dsp:txXfrm>
    </dsp:sp>
    <dsp:sp modelId="{FDB8DF8B-2D3D-49AE-8E2B-4CFAD8EBAD36}">
      <dsp:nvSpPr>
        <dsp:cNvPr id="0" name=""/>
        <dsp:cNvSpPr/>
      </dsp:nvSpPr>
      <dsp:spPr>
        <a:xfrm>
          <a:off x="8299123" y="327489"/>
          <a:ext cx="1240959" cy="4673613"/>
        </a:xfrm>
        <a:prstGeom prst="rect">
          <a:avLst/>
        </a:prstGeom>
        <a:solidFill>
          <a:srgbClr val="44546A">
            <a:hueOff val="0"/>
            <a:satOff val="0"/>
            <a:lumOff val="0"/>
            <a:alphaOff val="0"/>
          </a:srgbClr>
        </a:solidFill>
        <a:ln w="12700" cap="flat" cmpd="sng" algn="ctr">
          <a:solidFill>
            <a:srgbClr val="E7E6E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ysClr val="window" lastClr="FFFFFF"/>
              </a:solidFill>
              <a:latin typeface="Calibri"/>
              <a:ea typeface="+mn-ea"/>
              <a:cs typeface="+mn-cs"/>
            </a:rPr>
            <a:t>Report data quality issues to appropriate data steward</a:t>
          </a:r>
        </a:p>
      </dsp:txBody>
      <dsp:txXfrm>
        <a:off x="8299123" y="327489"/>
        <a:ext cx="1240959" cy="4673613"/>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0127A89-2B07-CACD-D678-499C3AD20068}"/>
              </a:ext>
            </a:extLst>
          </p:cNvPr>
          <p:cNvSpPr>
            <a:spLocks noGrp="1" noChangeArrowheads="1"/>
          </p:cNvSpPr>
          <p:nvPr>
            <p:ph type="hdr" sz="quarter"/>
          </p:nvPr>
        </p:nvSpPr>
        <p:spPr bwMode="auto">
          <a:xfrm>
            <a:off x="2459038" y="0"/>
            <a:ext cx="4964112"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Times New Roman" charset="0"/>
              </a:defRPr>
            </a:lvl1pPr>
          </a:lstStyle>
          <a:p>
            <a:pPr>
              <a:defRPr/>
            </a:pPr>
            <a:r>
              <a:rPr lang="en-GB"/>
              <a:t>CSE308 Technologies for Ecommerce</a:t>
            </a:r>
          </a:p>
        </p:txBody>
      </p:sp>
      <p:sp>
        <p:nvSpPr>
          <p:cNvPr id="28676" name="Rectangle 4">
            <a:extLst>
              <a:ext uri="{FF2B5EF4-FFF2-40B4-BE49-F238E27FC236}">
                <a16:creationId xmlns:a16="http://schemas.microsoft.com/office/drawing/2014/main" id="{2182FCCD-E395-FE9F-1151-E09A987BB219}"/>
              </a:ext>
            </a:extLst>
          </p:cNvPr>
          <p:cNvSpPr>
            <a:spLocks noGrp="1" noChangeArrowheads="1"/>
          </p:cNvSpPr>
          <p:nvPr>
            <p:ph type="ftr" sz="quarter" idx="2"/>
          </p:nvPr>
        </p:nvSpPr>
        <p:spPr bwMode="auto">
          <a:xfrm>
            <a:off x="0" y="6457950"/>
            <a:ext cx="4300538"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charset="0"/>
              </a:defRPr>
            </a:lvl1pPr>
          </a:lstStyle>
          <a:p>
            <a:pPr>
              <a:defRPr/>
            </a:pPr>
            <a:r>
              <a:rPr lang="en-GB"/>
              <a:t>L27 - Privacy &amp; E-voting</a:t>
            </a:r>
          </a:p>
        </p:txBody>
      </p:sp>
      <p:sp>
        <p:nvSpPr>
          <p:cNvPr id="28677" name="Rectangle 5">
            <a:extLst>
              <a:ext uri="{FF2B5EF4-FFF2-40B4-BE49-F238E27FC236}">
                <a16:creationId xmlns:a16="http://schemas.microsoft.com/office/drawing/2014/main" id="{F7245FE9-06D8-44D3-3602-3A9163E72BE2}"/>
              </a:ext>
            </a:extLst>
          </p:cNvPr>
          <p:cNvSpPr>
            <a:spLocks noGrp="1" noChangeArrowheads="1"/>
          </p:cNvSpPr>
          <p:nvPr>
            <p:ph type="sldNum" sz="quarter" idx="3"/>
          </p:nvPr>
        </p:nvSpPr>
        <p:spPr bwMode="auto">
          <a:xfrm>
            <a:off x="5627688" y="6457950"/>
            <a:ext cx="4300537"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5CE1D3B9-DFF9-4AD1-B50A-A4C22E963442}" type="slidenum">
              <a:rPr lang="en-GB" altLang="zh-CN"/>
              <a:pPr/>
              <a:t>‹#›</a:t>
            </a:fld>
            <a:endParaRPr lang="en-GB"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BEE3A21-C39D-BA5C-7D31-CB946D1A7A0B}"/>
              </a:ext>
            </a:extLst>
          </p:cNvPr>
          <p:cNvSpPr>
            <a:spLocks noGrp="1" noChangeArrowheads="1"/>
          </p:cNvSpPr>
          <p:nvPr>
            <p:ph type="hdr" sz="quarter"/>
          </p:nvPr>
        </p:nvSpPr>
        <p:spPr bwMode="auto">
          <a:xfrm>
            <a:off x="0" y="0"/>
            <a:ext cx="4300538" cy="212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Times New Roman" charset="0"/>
              </a:defRPr>
            </a:lvl1pPr>
          </a:lstStyle>
          <a:p>
            <a:pPr>
              <a:defRPr/>
            </a:pPr>
            <a:r>
              <a:rPr lang="en-GB"/>
              <a:t>CS-30715 Technologies for Ecommerce</a:t>
            </a:r>
          </a:p>
        </p:txBody>
      </p:sp>
      <p:sp>
        <p:nvSpPr>
          <p:cNvPr id="4099" name="Rectangle 3">
            <a:extLst>
              <a:ext uri="{FF2B5EF4-FFF2-40B4-BE49-F238E27FC236}">
                <a16:creationId xmlns:a16="http://schemas.microsoft.com/office/drawing/2014/main" id="{5F3C85D1-AAB5-A862-6B9E-0A707B487BE0}"/>
              </a:ext>
            </a:extLst>
          </p:cNvPr>
          <p:cNvSpPr>
            <a:spLocks noGrp="1" noChangeArrowheads="1"/>
          </p:cNvSpPr>
          <p:nvPr>
            <p:ph type="dt" idx="1"/>
          </p:nvPr>
        </p:nvSpPr>
        <p:spPr bwMode="auto">
          <a:xfrm>
            <a:off x="5627688" y="0"/>
            <a:ext cx="4300537" cy="212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GB" altLang="zh-CN"/>
          </a:p>
        </p:txBody>
      </p:sp>
      <p:sp>
        <p:nvSpPr>
          <p:cNvPr id="3076" name="Rectangle 4">
            <a:extLst>
              <a:ext uri="{FF2B5EF4-FFF2-40B4-BE49-F238E27FC236}">
                <a16:creationId xmlns:a16="http://schemas.microsoft.com/office/drawing/2014/main" id="{09683972-9F10-83F3-E231-D1A0C6194EEC}"/>
              </a:ext>
            </a:extLst>
          </p:cNvPr>
          <p:cNvSpPr>
            <a:spLocks noGrp="1" noRot="1" noChangeAspect="1" noChangeArrowheads="1" noTextEdit="1"/>
          </p:cNvSpPr>
          <p:nvPr>
            <p:ph type="sldImg" idx="2"/>
          </p:nvPr>
        </p:nvSpPr>
        <p:spPr bwMode="auto">
          <a:xfrm>
            <a:off x="3148013" y="263525"/>
            <a:ext cx="3686175" cy="25511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4DE16918-FBFF-BF52-1897-8FCA51033263}"/>
              </a:ext>
            </a:extLst>
          </p:cNvPr>
          <p:cNvSpPr>
            <a:spLocks noGrp="1" noChangeArrowheads="1"/>
          </p:cNvSpPr>
          <p:nvPr>
            <p:ph type="body" sz="quarter" idx="3"/>
          </p:nvPr>
        </p:nvSpPr>
        <p:spPr bwMode="auto">
          <a:xfrm>
            <a:off x="481013" y="2921000"/>
            <a:ext cx="8964612" cy="3611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102" name="Rectangle 6">
            <a:extLst>
              <a:ext uri="{FF2B5EF4-FFF2-40B4-BE49-F238E27FC236}">
                <a16:creationId xmlns:a16="http://schemas.microsoft.com/office/drawing/2014/main" id="{237246D0-5C2E-AED2-09E1-0CFB66D317D3}"/>
              </a:ext>
            </a:extLst>
          </p:cNvPr>
          <p:cNvSpPr>
            <a:spLocks noGrp="1" noChangeArrowheads="1"/>
          </p:cNvSpPr>
          <p:nvPr>
            <p:ph type="ftr" sz="quarter" idx="4"/>
          </p:nvPr>
        </p:nvSpPr>
        <p:spPr bwMode="auto">
          <a:xfrm>
            <a:off x="0" y="6637338"/>
            <a:ext cx="4300538" cy="1603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Times New Roman" charset="0"/>
              </a:defRPr>
            </a:lvl1pPr>
          </a:lstStyle>
          <a:p>
            <a:pPr>
              <a:defRPr/>
            </a:pPr>
            <a:r>
              <a:rPr lang="en-GB"/>
              <a:t>Year2011</a:t>
            </a:r>
          </a:p>
        </p:txBody>
      </p:sp>
      <p:sp>
        <p:nvSpPr>
          <p:cNvPr id="4103" name="Rectangle 7">
            <a:extLst>
              <a:ext uri="{FF2B5EF4-FFF2-40B4-BE49-F238E27FC236}">
                <a16:creationId xmlns:a16="http://schemas.microsoft.com/office/drawing/2014/main" id="{87C01E50-4BC6-7A91-5C65-9B9F519C1DB6}"/>
              </a:ext>
            </a:extLst>
          </p:cNvPr>
          <p:cNvSpPr>
            <a:spLocks noGrp="1" noChangeArrowheads="1"/>
          </p:cNvSpPr>
          <p:nvPr>
            <p:ph type="sldNum" sz="quarter" idx="5"/>
          </p:nvPr>
        </p:nvSpPr>
        <p:spPr bwMode="auto">
          <a:xfrm>
            <a:off x="5627688" y="6637338"/>
            <a:ext cx="4300537" cy="16033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1FA1EE1-E45D-4AB0-9DE4-C4258A804FDF}" type="slidenum">
              <a:rPr lang="en-GB" altLang="zh-CN"/>
              <a:pPr/>
              <a:t>‹#›</a:t>
            </a:fld>
            <a:endParaRPr lang="en-GB" altLang="zh-CN"/>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0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0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0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0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0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n.wikipedia.org/wiki/Mandatory_access_control" TargetMode="External"/><Relationship Id="rId3" Type="http://schemas.openxmlformats.org/officeDocument/2006/relationships/hyperlink" Target="http://en.wikipedia.org/wiki/Computer_security" TargetMode="External"/><Relationship Id="rId7" Type="http://schemas.openxmlformats.org/officeDocument/2006/relationships/hyperlink" Target="http://en.wiktionary.org/wiki/discretionary"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en.wikipedia.org/wiki/Discretionary_access_control" TargetMode="External"/><Relationship Id="rId5" Type="http://schemas.openxmlformats.org/officeDocument/2006/relationships/hyperlink" Target="http://en.wikipedia.org/wiki/Trusted_Computer_System_Evaluation_Criteria" TargetMode="External"/><Relationship Id="rId4" Type="http://schemas.openxmlformats.org/officeDocument/2006/relationships/hyperlink" Target="http://en.wikipedia.org/wiki/Access_control" TargetMode="External"/><Relationship Id="rId9" Type="http://schemas.openxmlformats.org/officeDocument/2006/relationships/hyperlink" Target="http://en.wikipedia.org/wiki/Database_management_syste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Procedural_cod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en.wikipedia.org/wiki/Database" TargetMode="External"/><Relationship Id="rId5" Type="http://schemas.openxmlformats.org/officeDocument/2006/relationships/hyperlink" Target="http://en.wikipedia.org/wiki/View_(database)" TargetMode="External"/><Relationship Id="rId4" Type="http://schemas.openxmlformats.org/officeDocument/2006/relationships/hyperlink" Target="http://en.wikipedia.org/wiki/Table_(databas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DFFC345-3470-B76B-9F88-475E70A100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000">
                <a:solidFill>
                  <a:schemeClr val="tx1"/>
                </a:solidFill>
                <a:latin typeface="Times New Roman" panose="02020603050405020304" pitchFamily="18" charset="0"/>
              </a:defRPr>
            </a:lvl1pPr>
            <a:lvl2pPr marL="742950" indent="-285750">
              <a:spcBef>
                <a:spcPct val="30000"/>
              </a:spcBef>
              <a:defRPr sz="1000">
                <a:solidFill>
                  <a:schemeClr val="tx1"/>
                </a:solidFill>
                <a:latin typeface="Times New Roman" panose="02020603050405020304" pitchFamily="18" charset="0"/>
              </a:defRPr>
            </a:lvl2pPr>
            <a:lvl3pPr marL="1143000" indent="-228600">
              <a:spcBef>
                <a:spcPct val="30000"/>
              </a:spcBef>
              <a:defRPr sz="1000">
                <a:solidFill>
                  <a:schemeClr val="tx1"/>
                </a:solidFill>
                <a:latin typeface="Times New Roman" panose="02020603050405020304" pitchFamily="18" charset="0"/>
              </a:defRPr>
            </a:lvl3pPr>
            <a:lvl4pPr marL="1600200" indent="-228600">
              <a:spcBef>
                <a:spcPct val="30000"/>
              </a:spcBef>
              <a:defRPr sz="1000">
                <a:solidFill>
                  <a:schemeClr val="tx1"/>
                </a:solidFill>
                <a:latin typeface="Times New Roman" panose="02020603050405020304" pitchFamily="18" charset="0"/>
              </a:defRPr>
            </a:lvl4pPr>
            <a:lvl5pPr marL="2057400" indent="-228600">
              <a:spcBef>
                <a:spcPct val="30000"/>
              </a:spcBef>
              <a:defRPr sz="10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0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0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0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000">
                <a:solidFill>
                  <a:schemeClr val="tx1"/>
                </a:solidFill>
                <a:latin typeface="Times New Roman" panose="02020603050405020304" pitchFamily="18" charset="0"/>
              </a:defRPr>
            </a:lvl9pPr>
          </a:lstStyle>
          <a:p>
            <a:pPr>
              <a:spcBef>
                <a:spcPct val="0"/>
              </a:spcBef>
            </a:pPr>
            <a:fld id="{07CC1049-09A6-4B17-A24C-7BAD346A1897}" type="slidenum">
              <a:rPr lang="en-GB" altLang="en-US" sz="1200"/>
              <a:pPr>
                <a:spcBef>
                  <a:spcPct val="0"/>
                </a:spcBef>
              </a:pPr>
              <a:t>1</a:t>
            </a:fld>
            <a:endParaRPr lang="en-GB" altLang="en-US" sz="1200"/>
          </a:p>
        </p:txBody>
      </p:sp>
      <p:sp>
        <p:nvSpPr>
          <p:cNvPr id="6147" name="Rectangle 2">
            <a:extLst>
              <a:ext uri="{FF2B5EF4-FFF2-40B4-BE49-F238E27FC236}">
                <a16:creationId xmlns:a16="http://schemas.microsoft.com/office/drawing/2014/main" id="{BA18FBCC-0FEB-ADE4-721D-4C80EA5115AB}"/>
              </a:ext>
            </a:extLst>
          </p:cNvPr>
          <p:cNvSpPr>
            <a:spLocks noGrp="1" noRot="1" noChangeAspect="1" noChangeArrowheads="1" noTextEdit="1"/>
          </p:cNvSpPr>
          <p:nvPr>
            <p:ph type="sldImg"/>
          </p:nvPr>
        </p:nvSpPr>
        <p:spPr>
          <a:solidFill>
            <a:srgbClr val="FFFFFF"/>
          </a:solidFill>
          <a:ln/>
        </p:spPr>
      </p:sp>
      <p:sp>
        <p:nvSpPr>
          <p:cNvPr id="6148" name="Rectangle 3">
            <a:extLst>
              <a:ext uri="{FF2B5EF4-FFF2-40B4-BE49-F238E27FC236}">
                <a16:creationId xmlns:a16="http://schemas.microsoft.com/office/drawing/2014/main" id="{838D1669-926F-3977-F2DA-7918E88B81DD}"/>
              </a:ext>
            </a:extLst>
          </p:cNvPr>
          <p:cNvSpPr>
            <a:spLocks noGrp="1" noChangeArrowheads="1"/>
          </p:cNvSpPr>
          <p:nvPr>
            <p:ph type="body" idx="1"/>
          </p:nvPr>
        </p:nvSpPr>
        <p:spPr>
          <a:xfrm>
            <a:off x="482600" y="2921000"/>
            <a:ext cx="8959850" cy="3611563"/>
          </a:xfrm>
          <a:solidFill>
            <a:srgbClr val="FFFFFF"/>
          </a:solidFill>
          <a:ln>
            <a:solidFill>
              <a:srgbClr val="000000"/>
            </a:solidFill>
          </a:ln>
        </p:spPr>
        <p:txBody>
          <a:bodyPr/>
          <a:lstStyle/>
          <a:p>
            <a:pPr marL="228600" indent="-228600"/>
            <a:endParaRPr lang="en-US" altLang="en-US" i="1">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GB" dirty="0">
                <a:latin typeface="Calibri" charset="0"/>
              </a:rPr>
              <a:t>In </a:t>
            </a:r>
            <a:r>
              <a:rPr lang="en-GB" dirty="0">
                <a:latin typeface="Calibri" charset="0"/>
                <a:hlinkClick r:id="rId3" tooltip="Computer security"/>
              </a:rPr>
              <a:t>computer security</a:t>
            </a:r>
            <a:r>
              <a:rPr lang="en-GB" dirty="0">
                <a:latin typeface="Calibri" charset="0"/>
              </a:rPr>
              <a:t>, </a:t>
            </a:r>
            <a:r>
              <a:rPr lang="en-GB" b="1" dirty="0">
                <a:latin typeface="Calibri" charset="0"/>
              </a:rPr>
              <a:t>discretionary access control</a:t>
            </a:r>
            <a:r>
              <a:rPr lang="en-GB" dirty="0">
                <a:latin typeface="Calibri" charset="0"/>
              </a:rPr>
              <a:t> (</a:t>
            </a:r>
            <a:r>
              <a:rPr lang="en-GB" b="1" dirty="0">
                <a:latin typeface="Calibri" charset="0"/>
              </a:rPr>
              <a:t>DAC</a:t>
            </a:r>
            <a:r>
              <a:rPr lang="en-GB" dirty="0">
                <a:latin typeface="Calibri" charset="0"/>
              </a:rPr>
              <a:t>) is a kind of </a:t>
            </a:r>
            <a:r>
              <a:rPr lang="en-GB" dirty="0">
                <a:latin typeface="Calibri" charset="0"/>
                <a:hlinkClick r:id="rId4" tooltip="Access control"/>
              </a:rPr>
              <a:t>access control</a:t>
            </a:r>
            <a:r>
              <a:rPr lang="en-GB" dirty="0">
                <a:latin typeface="Calibri" charset="0"/>
              </a:rPr>
              <a:t> defined by the </a:t>
            </a:r>
            <a:r>
              <a:rPr lang="en-GB" dirty="0">
                <a:latin typeface="Calibri" charset="0"/>
                <a:hlinkClick r:id="rId5" tooltip="Trusted Computer System Evaluation Criteria"/>
              </a:rPr>
              <a:t>Trusted Computer System Evaluation Criteria</a:t>
            </a:r>
            <a:r>
              <a:rPr lang="en-GB" baseline="30000" dirty="0">
                <a:latin typeface="Calibri" charset="0"/>
                <a:hlinkClick r:id="rId6"/>
              </a:rPr>
              <a:t>[1]</a:t>
            </a:r>
            <a:r>
              <a:rPr lang="en-GB" dirty="0">
                <a:latin typeface="Calibri" charset="0"/>
              </a:rPr>
              <a:t> "as a means of restricting access to objects based on the identity of subjects and/or groups to which they belong. The controls are </a:t>
            </a:r>
            <a:r>
              <a:rPr lang="en-GB" dirty="0">
                <a:latin typeface="Calibri" charset="0"/>
                <a:hlinkClick r:id="rId7" tooltip="wikt:discretionary"/>
              </a:rPr>
              <a:t>discretionary</a:t>
            </a:r>
            <a:r>
              <a:rPr lang="en-GB" dirty="0">
                <a:latin typeface="Calibri" charset="0"/>
              </a:rPr>
              <a:t> in the sense that a subject with a certain access permission is capable of passing that permission (perhaps indirectly) on to any other subject (unless restrained by </a:t>
            </a:r>
            <a:r>
              <a:rPr lang="en-GB" dirty="0">
                <a:latin typeface="Calibri" charset="0"/>
                <a:hlinkClick r:id="rId8" tooltip="Mandatory access control"/>
              </a:rPr>
              <a:t>mandatory access control</a:t>
            </a:r>
            <a:r>
              <a:rPr lang="en-GB" dirty="0">
                <a:latin typeface="Calibri" charset="0"/>
              </a:rPr>
              <a:t>)".</a:t>
            </a:r>
          </a:p>
          <a:p>
            <a:pPr>
              <a:lnSpc>
                <a:spcPct val="90000"/>
              </a:lnSpc>
            </a:pPr>
            <a:r>
              <a:rPr lang="en-GB" dirty="0">
                <a:latin typeface="Calibri" charset="0"/>
              </a:rPr>
              <a:t>Discretionary access control is commonly defined in opposition to </a:t>
            </a:r>
            <a:r>
              <a:rPr lang="en-GB" dirty="0">
                <a:latin typeface="Calibri" charset="0"/>
                <a:hlinkClick r:id="rId8" tooltip="Mandatory access control"/>
              </a:rPr>
              <a:t>mandatory access control</a:t>
            </a:r>
            <a:r>
              <a:rPr lang="en-GB" dirty="0">
                <a:latin typeface="Calibri" charset="0"/>
              </a:rPr>
              <a:t> (sometimes termed </a:t>
            </a:r>
            <a:r>
              <a:rPr lang="en-GB" i="1" dirty="0">
                <a:latin typeface="Calibri" charset="0"/>
              </a:rPr>
              <a:t>non-discretionary access control</a:t>
            </a:r>
            <a:r>
              <a:rPr lang="en-GB" dirty="0">
                <a:latin typeface="Calibri" charset="0"/>
              </a:rPr>
              <a:t>). Occasionally a system as a whole is said to have "discretionary" or "purely discretionary" access control as a way of saying that the system lacks mandatory access control. On the other hand, systems can be said to implement both MAC and DAC simultaneously, where DAC refers to one category of access controls that subjects can transfer among each other, and MAC refers to a second category of access controls that imposes constraints upon the first.</a:t>
            </a:r>
          </a:p>
          <a:p>
            <a:pPr>
              <a:lnSpc>
                <a:spcPct val="90000"/>
              </a:lnSpc>
            </a:pPr>
            <a:endParaRPr lang="en-GB" dirty="0">
              <a:latin typeface="Calibri" charset="0"/>
            </a:endParaRPr>
          </a:p>
          <a:p>
            <a:pPr>
              <a:lnSpc>
                <a:spcPct val="90000"/>
              </a:lnSpc>
            </a:pPr>
            <a:r>
              <a:rPr lang="en-GB" dirty="0">
                <a:latin typeface="Calibri" charset="0"/>
              </a:rPr>
              <a:t>A </a:t>
            </a:r>
            <a:r>
              <a:rPr lang="en-GB" dirty="0">
                <a:latin typeface="Calibri" charset="0"/>
                <a:hlinkClick r:id="rId9" tooltip="Database management system"/>
              </a:rPr>
              <a:t>database management system</a:t>
            </a:r>
            <a:r>
              <a:rPr lang="en-GB" dirty="0">
                <a:latin typeface="Calibri" charset="0"/>
              </a:rPr>
              <a:t>, in its access control mechanism, can also apply mandatory access control. In this case, the objects are tables, views, procedures, etc.</a:t>
            </a:r>
          </a:p>
          <a:p>
            <a:pPr>
              <a:lnSpc>
                <a:spcPct val="90000"/>
              </a:lnSpc>
            </a:pPr>
            <a:r>
              <a:rPr lang="en-GB" dirty="0">
                <a:latin typeface="Calibri" charset="0"/>
              </a:rPr>
              <a:t>With mandatory access control, this security policy is centrally controlled by a security policy administrator; users do not have the ability to override the policy and, for example, grant access to files that would otherwise be restricted. By contrast, </a:t>
            </a:r>
            <a:r>
              <a:rPr lang="en-GB" dirty="0">
                <a:latin typeface="Calibri" charset="0"/>
                <a:hlinkClick r:id="rId6" tooltip="Discretionary access control"/>
              </a:rPr>
              <a:t>discretionary access control</a:t>
            </a:r>
            <a:r>
              <a:rPr lang="en-GB" dirty="0">
                <a:latin typeface="Calibri" charset="0"/>
              </a:rPr>
              <a:t> (DAC), which also governs the ability of subjects to access objects, allows users the ability to make policy decisions and/or assign security attributes. </a:t>
            </a:r>
          </a:p>
          <a:p>
            <a:pPr>
              <a:lnSpc>
                <a:spcPct val="90000"/>
              </a:lnSpc>
            </a:pPr>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15</a:t>
            </a:fld>
            <a:endParaRPr lang="en-US"/>
          </a:p>
        </p:txBody>
      </p:sp>
    </p:spTree>
    <p:extLst>
      <p:ext uri="{BB962C8B-B14F-4D97-AF65-F5344CB8AC3E}">
        <p14:creationId xmlns:p14="http://schemas.microsoft.com/office/powerpoint/2010/main" val="2904160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rPr>
              <a:t>In the 1990s and 2000s many additional kinds of privileges arrived in standard SQL, in association with support for user-defined operators and user-defined types, for example. They are all beyond the scope</a:t>
            </a:r>
            <a:r>
              <a:rPr lang="en-US" baseline="0" dirty="0">
                <a:latin typeface="Calibri" charset="0"/>
              </a:rPr>
              <a:t> </a:t>
            </a:r>
            <a:r>
              <a:rPr lang="en-US" dirty="0">
                <a:latin typeface="Calibri" charset="0"/>
              </a:rPr>
              <a:t>and the ones we teach here are as in the SQL of 1979.</a:t>
            </a:r>
            <a:endParaRPr lang="en-GB" dirty="0">
              <a:latin typeface="Calibri" charset="0"/>
            </a:endParaRPr>
          </a:p>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16</a:t>
            </a:fld>
            <a:endParaRPr lang="en-US"/>
          </a:p>
        </p:txBody>
      </p:sp>
    </p:spTree>
    <p:extLst>
      <p:ext uri="{BB962C8B-B14F-4D97-AF65-F5344CB8AC3E}">
        <p14:creationId xmlns:p14="http://schemas.microsoft.com/office/powerpoint/2010/main" val="1567067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17</a:t>
            </a:fld>
            <a:endParaRPr lang="en-US"/>
          </a:p>
        </p:txBody>
      </p:sp>
    </p:spTree>
    <p:extLst>
      <p:ext uri="{BB962C8B-B14F-4D97-AF65-F5344CB8AC3E}">
        <p14:creationId xmlns:p14="http://schemas.microsoft.com/office/powerpoint/2010/main" val="2122924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Rule 2 requires that the classification level is equal.</a:t>
            </a:r>
            <a:r>
              <a:rPr lang="en-US" baseline="0" dirty="0"/>
              <a:t> This would for instance prevent people with “secret” classification from copying secret data to a file of lower classification, i.e. the classification level of a file cannot be changed!</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18</a:t>
            </a:fld>
            <a:endParaRPr lang="en-US"/>
          </a:p>
        </p:txBody>
      </p:sp>
    </p:spTree>
    <p:extLst>
      <p:ext uri="{BB962C8B-B14F-4D97-AF65-F5344CB8AC3E}">
        <p14:creationId xmlns:p14="http://schemas.microsoft.com/office/powerpoint/2010/main" val="165890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7</a:t>
            </a:fld>
            <a:endParaRPr lang="en-US"/>
          </a:p>
        </p:txBody>
      </p:sp>
    </p:spTree>
    <p:extLst>
      <p:ext uri="{BB962C8B-B14F-4D97-AF65-F5344CB8AC3E}">
        <p14:creationId xmlns:p14="http://schemas.microsoft.com/office/powerpoint/2010/main" val="13188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8</a:t>
            </a:fld>
            <a:endParaRPr lang="en-US"/>
          </a:p>
        </p:txBody>
      </p:sp>
    </p:spTree>
    <p:extLst>
      <p:ext uri="{BB962C8B-B14F-4D97-AF65-F5344CB8AC3E}">
        <p14:creationId xmlns:p14="http://schemas.microsoft.com/office/powerpoint/2010/main" val="2285915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9</a:t>
            </a:fld>
            <a:endParaRPr lang="en-US"/>
          </a:p>
        </p:txBody>
      </p:sp>
    </p:spTree>
    <p:extLst>
      <p:ext uri="{BB962C8B-B14F-4D97-AF65-F5344CB8AC3E}">
        <p14:creationId xmlns:p14="http://schemas.microsoft.com/office/powerpoint/2010/main" val="894081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10</a:t>
            </a:fld>
            <a:endParaRPr lang="en-US"/>
          </a:p>
        </p:txBody>
      </p:sp>
    </p:spTree>
    <p:extLst>
      <p:ext uri="{BB962C8B-B14F-4D97-AF65-F5344CB8AC3E}">
        <p14:creationId xmlns:p14="http://schemas.microsoft.com/office/powerpoint/2010/main" val="3630479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D15620-AC43-9845-8CA2-C88CF00DA762}" type="slidenum">
              <a:rPr lang="en-US" smtClean="0"/>
              <a:pPr/>
              <a:t>11</a:t>
            </a:fld>
            <a:endParaRPr lang="en-US"/>
          </a:p>
        </p:txBody>
      </p:sp>
    </p:spTree>
    <p:extLst>
      <p:ext uri="{BB962C8B-B14F-4D97-AF65-F5344CB8AC3E}">
        <p14:creationId xmlns:p14="http://schemas.microsoft.com/office/powerpoint/2010/main" val="3419332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7575" y="4391676"/>
            <a:ext cx="5053013" cy="5245368"/>
          </a:xfrm>
        </p:spPr>
        <p:txBody>
          <a:bodyPr/>
          <a:lstStyle/>
          <a:p>
            <a:pPr>
              <a:lnSpc>
                <a:spcPct val="90000"/>
              </a:lnSpc>
            </a:pPr>
            <a:r>
              <a:rPr lang="en-GB" dirty="0">
                <a:latin typeface="Calibri" charset="0"/>
              </a:rPr>
              <a:t>Referential integrity is defined by FOREIGN KEY or REFERENCES qualifiers in table definition. Referential action </a:t>
            </a:r>
            <a:r>
              <a:rPr lang="en-GB" b="1" dirty="0">
                <a:latin typeface="Calibri" charset="0"/>
              </a:rPr>
              <a:t>must</a:t>
            </a:r>
            <a:r>
              <a:rPr lang="en-GB" dirty="0">
                <a:latin typeface="Calibri" charset="0"/>
              </a:rPr>
              <a:t> allow cascading of updates (not just deletes, or NULL value and DEFAULT actions) from </a:t>
            </a:r>
            <a:r>
              <a:rPr lang="en-GB" b="1" dirty="0">
                <a:latin typeface="Calibri" charset="0"/>
              </a:rPr>
              <a:t>parent</a:t>
            </a:r>
            <a:r>
              <a:rPr lang="en-GB" dirty="0">
                <a:latin typeface="Calibri" charset="0"/>
              </a:rPr>
              <a:t> to </a:t>
            </a:r>
            <a:r>
              <a:rPr lang="en-GB" b="1" dirty="0">
                <a:latin typeface="Calibri" charset="0"/>
              </a:rPr>
              <a:t>child</a:t>
            </a:r>
            <a:r>
              <a:rPr lang="en-GB" dirty="0">
                <a:latin typeface="Calibri" charset="0"/>
              </a:rPr>
              <a:t> table. E.g.:</a:t>
            </a:r>
          </a:p>
          <a:p>
            <a:pPr>
              <a:lnSpc>
                <a:spcPct val="90000"/>
              </a:lnSpc>
            </a:pPr>
            <a:r>
              <a:rPr lang="en-GB" dirty="0">
                <a:latin typeface="Courier New" charset="0"/>
                <a:cs typeface="Courier New" charset="0"/>
              </a:rPr>
              <a:t>CREATE TABLE </a:t>
            </a:r>
            <a:r>
              <a:rPr lang="en-GB" dirty="0" err="1">
                <a:latin typeface="Courier New" charset="0"/>
                <a:cs typeface="Courier New" charset="0"/>
              </a:rPr>
              <a:t>emps</a:t>
            </a:r>
            <a:r>
              <a:rPr lang="en-GB" dirty="0">
                <a:latin typeface="Courier New" charset="0"/>
                <a:cs typeface="Courier New" charset="0"/>
              </a:rPr>
              <a:t>(</a:t>
            </a:r>
          </a:p>
          <a:p>
            <a:pPr>
              <a:lnSpc>
                <a:spcPct val="90000"/>
              </a:lnSpc>
            </a:pPr>
            <a:r>
              <a:rPr lang="en-GB" dirty="0">
                <a:latin typeface="Courier New" charset="0"/>
                <a:cs typeface="Courier New" charset="0"/>
              </a:rPr>
              <a:t>  </a:t>
            </a:r>
            <a:r>
              <a:rPr lang="en-GB" dirty="0" err="1">
                <a:latin typeface="Courier New" charset="0"/>
                <a:cs typeface="Courier New" charset="0"/>
              </a:rPr>
              <a:t>emp</a:t>
            </a:r>
            <a:r>
              <a:rPr lang="en-GB" dirty="0">
                <a:latin typeface="Courier New" charset="0"/>
                <a:cs typeface="Courier New" charset="0"/>
              </a:rPr>
              <a:t># number(2),</a:t>
            </a:r>
          </a:p>
          <a:p>
            <a:pPr>
              <a:lnSpc>
                <a:spcPct val="90000"/>
              </a:lnSpc>
            </a:pPr>
            <a:r>
              <a:rPr lang="en-GB" dirty="0">
                <a:latin typeface="Courier New" charset="0"/>
                <a:cs typeface="Courier New" charset="0"/>
              </a:rPr>
              <a:t>  name char(30),</a:t>
            </a:r>
          </a:p>
          <a:p>
            <a:pPr>
              <a:lnSpc>
                <a:spcPct val="90000"/>
              </a:lnSpc>
            </a:pPr>
            <a:r>
              <a:rPr lang="en-GB" dirty="0">
                <a:latin typeface="Courier New" charset="0"/>
                <a:cs typeface="Courier New" charset="0"/>
              </a:rPr>
              <a:t>  </a:t>
            </a:r>
            <a:r>
              <a:rPr lang="en-GB" dirty="0" err="1">
                <a:latin typeface="Courier New" charset="0"/>
                <a:cs typeface="Courier New" charset="0"/>
              </a:rPr>
              <a:t>dept</a:t>
            </a:r>
            <a:r>
              <a:rPr lang="en-GB" dirty="0">
                <a:latin typeface="Courier New" charset="0"/>
                <a:cs typeface="Courier New" charset="0"/>
              </a:rPr>
              <a:t># number(2) REFERENCES </a:t>
            </a:r>
            <a:r>
              <a:rPr lang="en-GB" dirty="0" err="1">
                <a:latin typeface="Courier New" charset="0"/>
                <a:cs typeface="Courier New" charset="0"/>
              </a:rPr>
              <a:t>dept</a:t>
            </a:r>
            <a:r>
              <a:rPr lang="en-GB" dirty="0">
                <a:latin typeface="Courier New" charset="0"/>
                <a:cs typeface="Courier New" charset="0"/>
              </a:rPr>
              <a:t> </a:t>
            </a:r>
          </a:p>
          <a:p>
            <a:pPr>
              <a:lnSpc>
                <a:spcPct val="90000"/>
              </a:lnSpc>
            </a:pPr>
            <a:r>
              <a:rPr lang="en-GB" dirty="0">
                <a:latin typeface="Courier New" charset="0"/>
                <a:cs typeface="Courier New" charset="0"/>
              </a:rPr>
              <a:t>             ON UPDATE CASCADE);</a:t>
            </a:r>
            <a:endParaRPr lang="en-GB" dirty="0">
              <a:latin typeface="Calibri" charset="0"/>
            </a:endParaRPr>
          </a:p>
          <a:p>
            <a:pPr>
              <a:lnSpc>
                <a:spcPct val="90000"/>
              </a:lnSpc>
            </a:pPr>
            <a:r>
              <a:rPr lang="en-GB" dirty="0">
                <a:latin typeface="Calibri" charset="0"/>
              </a:rPr>
              <a:t>Triggers are procedural elements and not a substitute for referential action. Triggers should only be used if the referential action is complicated – e.g., if a non-relational update of an attribute is necessary on access to tables outside definition.</a:t>
            </a:r>
          </a:p>
          <a:p>
            <a:pPr>
              <a:lnSpc>
                <a:spcPct val="90000"/>
              </a:lnSpc>
            </a:pPr>
            <a:r>
              <a:rPr lang="en-GB" dirty="0">
                <a:latin typeface="Calibri" charset="0"/>
              </a:rPr>
              <a:t>A </a:t>
            </a:r>
            <a:r>
              <a:rPr lang="en-GB" b="1" dirty="0">
                <a:latin typeface="Calibri" charset="0"/>
              </a:rPr>
              <a:t>database trigger</a:t>
            </a:r>
            <a:r>
              <a:rPr lang="en-GB" dirty="0">
                <a:latin typeface="Calibri" charset="0"/>
              </a:rPr>
              <a:t> is </a:t>
            </a:r>
            <a:r>
              <a:rPr lang="en-GB" dirty="0">
                <a:latin typeface="Calibri" charset="0"/>
                <a:hlinkClick r:id="rId3" tooltip="Procedural code"/>
              </a:rPr>
              <a:t>procedural code</a:t>
            </a:r>
            <a:r>
              <a:rPr lang="en-GB" dirty="0">
                <a:latin typeface="Calibri" charset="0"/>
              </a:rPr>
              <a:t> that is automatically executed in response to certain events on a particular </a:t>
            </a:r>
            <a:r>
              <a:rPr lang="en-GB" dirty="0">
                <a:latin typeface="Calibri" charset="0"/>
                <a:hlinkClick r:id="rId4" tooltip="Table (database)"/>
              </a:rPr>
              <a:t>table</a:t>
            </a:r>
            <a:r>
              <a:rPr lang="en-GB" dirty="0">
                <a:latin typeface="Calibri" charset="0"/>
              </a:rPr>
              <a:t> or </a:t>
            </a:r>
            <a:r>
              <a:rPr lang="en-GB" dirty="0">
                <a:latin typeface="Calibri" charset="0"/>
                <a:hlinkClick r:id="rId5" tooltip="View (database)"/>
              </a:rPr>
              <a:t>view</a:t>
            </a:r>
            <a:r>
              <a:rPr lang="en-GB" dirty="0">
                <a:latin typeface="Calibri" charset="0"/>
              </a:rPr>
              <a:t> in a </a:t>
            </a:r>
            <a:r>
              <a:rPr lang="en-GB" dirty="0">
                <a:latin typeface="Calibri" charset="0"/>
                <a:hlinkClick r:id="rId6" tooltip="Database"/>
              </a:rPr>
              <a:t>database</a:t>
            </a:r>
            <a:r>
              <a:rPr lang="en-GB" dirty="0">
                <a:latin typeface="Calibri" charset="0"/>
              </a:rPr>
              <a:t>. The trigger is mostly used for keeping the integrity of the information on the database. For example, when a new record (representing a new worker) is added to the employees table, new records should be created also in the tables of the taxes, vacations, </a:t>
            </a:r>
            <a:r>
              <a:rPr lang="en-GB">
                <a:latin typeface="Calibri" charset="0"/>
              </a:rPr>
              <a:t>and salaries.</a:t>
            </a:r>
            <a:r>
              <a:rPr lang="en-US"/>
              <a:t>Whenever </a:t>
            </a:r>
            <a:r>
              <a:rPr lang="en-US" dirty="0"/>
              <a:t>rows in the master (referenced) table are deleted (resp. updated), the respective rows of the child (referencing) table with a matching foreign key column will get deleted (resp. updated) as well. This is called a cascade delete (resp. update[2]).</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Example Tables: Customer(</a:t>
            </a:r>
            <a:r>
              <a:rPr lang="en-US" dirty="0" err="1"/>
              <a:t>customer_id</a:t>
            </a:r>
            <a:r>
              <a:rPr lang="en-US" dirty="0"/>
              <a:t>, </a:t>
            </a:r>
            <a:r>
              <a:rPr lang="en-US" dirty="0" err="1"/>
              <a:t>cname</a:t>
            </a:r>
            <a:r>
              <a:rPr lang="en-US" dirty="0"/>
              <a:t>, </a:t>
            </a:r>
            <a:r>
              <a:rPr lang="en-US" dirty="0" err="1"/>
              <a:t>caddress</a:t>
            </a:r>
            <a:r>
              <a:rPr lang="en-US" dirty="0"/>
              <a:t>) and Order(</a:t>
            </a:r>
            <a:r>
              <a:rPr lang="en-US" dirty="0" err="1"/>
              <a:t>customer_id</a:t>
            </a:r>
            <a:r>
              <a:rPr lang="en-US" dirty="0"/>
              <a:t>, products, payment)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Customer is the master table and Order is the child table, where '</a:t>
            </a:r>
            <a:r>
              <a:rPr lang="en-US" dirty="0" err="1"/>
              <a:t>customer_id</a:t>
            </a:r>
            <a:r>
              <a:rPr lang="en-US" dirty="0"/>
              <a:t>' is the foreign key in Order and represents the customer who placed the order. When a row of Customer is deleted, any Order row matching the deleted Customer's </a:t>
            </a:r>
            <a:r>
              <a:rPr lang="en-US" dirty="0" err="1"/>
              <a:t>customer_id</a:t>
            </a:r>
            <a:r>
              <a:rPr lang="en-US" dirty="0"/>
              <a:t> will also be deleted.</a:t>
            </a:r>
          </a:p>
        </p:txBody>
      </p:sp>
      <p:sp>
        <p:nvSpPr>
          <p:cNvPr id="4" name="Slide Number Placeholder 3"/>
          <p:cNvSpPr>
            <a:spLocks noGrp="1"/>
          </p:cNvSpPr>
          <p:nvPr>
            <p:ph type="sldNum" sz="quarter" idx="10"/>
          </p:nvPr>
        </p:nvSpPr>
        <p:spPr/>
        <p:txBody>
          <a:bodyPr/>
          <a:lstStyle/>
          <a:p>
            <a:fld id="{17D15620-AC43-9845-8CA2-C88CF00DA762}" type="slidenum">
              <a:rPr lang="en-US" smtClean="0"/>
              <a:pPr/>
              <a:t>12</a:t>
            </a:fld>
            <a:endParaRPr lang="en-US"/>
          </a:p>
        </p:txBody>
      </p:sp>
    </p:spTree>
    <p:extLst>
      <p:ext uri="{BB962C8B-B14F-4D97-AF65-F5344CB8AC3E}">
        <p14:creationId xmlns:p14="http://schemas.microsoft.com/office/powerpoint/2010/main" val="419946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Redundancy</a:t>
            </a:r>
            <a:r>
              <a:rPr lang="en-US" baseline="0" dirty="0"/>
              <a:t> on the logical level – we tried to get rid of this through </a:t>
            </a:r>
            <a:r>
              <a:rPr lang="en-US" baseline="0" dirty="0" err="1"/>
              <a:t>normalisation</a:t>
            </a:r>
            <a:r>
              <a:rPr lang="en-US" baseline="0" dirty="0"/>
              <a:t>!</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13</a:t>
            </a:fld>
            <a:endParaRPr lang="en-US"/>
          </a:p>
        </p:txBody>
      </p:sp>
    </p:spTree>
    <p:extLst>
      <p:ext uri="{BB962C8B-B14F-4D97-AF65-F5344CB8AC3E}">
        <p14:creationId xmlns:p14="http://schemas.microsoft.com/office/powerpoint/2010/main" val="2998490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to UNDO an update: System maintains a log or journal of each update</a:t>
            </a:r>
          </a:p>
          <a:p>
            <a:endParaRPr lang="en-US" baseline="0" dirty="0"/>
          </a:p>
          <a:p>
            <a:r>
              <a:rPr lang="en-US" baseline="0" dirty="0"/>
              <a:t>No nested transactions!</a:t>
            </a:r>
            <a:endParaRPr lang="en-US" dirty="0"/>
          </a:p>
        </p:txBody>
      </p:sp>
      <p:sp>
        <p:nvSpPr>
          <p:cNvPr id="4" name="Slide Number Placeholder 3"/>
          <p:cNvSpPr>
            <a:spLocks noGrp="1"/>
          </p:cNvSpPr>
          <p:nvPr>
            <p:ph type="sldNum" sz="quarter" idx="10"/>
          </p:nvPr>
        </p:nvSpPr>
        <p:spPr/>
        <p:txBody>
          <a:bodyPr/>
          <a:lstStyle/>
          <a:p>
            <a:fld id="{17D15620-AC43-9845-8CA2-C88CF00DA762}" type="slidenum">
              <a:rPr lang="en-US" smtClean="0"/>
              <a:pPr/>
              <a:t>14</a:t>
            </a:fld>
            <a:endParaRPr lang="en-US"/>
          </a:p>
        </p:txBody>
      </p:sp>
    </p:spTree>
    <p:extLst>
      <p:ext uri="{BB962C8B-B14F-4D97-AF65-F5344CB8AC3E}">
        <p14:creationId xmlns:p14="http://schemas.microsoft.com/office/powerpoint/2010/main" val="113092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5"/>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179169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pic>
        <p:nvPicPr>
          <p:cNvPr id="9"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AB995D02-BD0D-4054-81AC-99B8C57FCE5A}"/>
              </a:ext>
            </a:extLst>
          </p:cNvPr>
          <p:cNvSpPr txBox="1"/>
          <p:nvPr userDrawn="1"/>
        </p:nvSpPr>
        <p:spPr>
          <a:xfrm>
            <a:off x="8697417" y="6238474"/>
            <a:ext cx="894466" cy="307777"/>
          </a:xfrm>
          <a:prstGeom prst="rect">
            <a:avLst/>
          </a:prstGeom>
          <a:noFill/>
        </p:spPr>
        <p:txBody>
          <a:bodyPr wrap="square" rtlCol="0">
            <a:spAutoFit/>
          </a:bodyPr>
          <a:lstStyle/>
          <a:p>
            <a:pPr algn="ctr"/>
            <a:fld id="{8DC57D41-F675-42B5-B6C5-84D8E67E9B26}" type="slidenum">
              <a:rPr lang="en-GB" sz="1400" smtClean="0"/>
              <a:pPr algn="ctr"/>
              <a:t>‹#›</a:t>
            </a:fld>
            <a:endParaRPr lang="en-GB" sz="2400" dirty="0"/>
          </a:p>
        </p:txBody>
      </p:sp>
    </p:spTree>
    <p:extLst>
      <p:ext uri="{BB962C8B-B14F-4D97-AF65-F5344CB8AC3E}">
        <p14:creationId xmlns:p14="http://schemas.microsoft.com/office/powerpoint/2010/main" val="2736758484"/>
      </p:ext>
    </p:extLst>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84648" y="143318"/>
            <a:ext cx="7711652" cy="909417"/>
          </a:xfrm>
        </p:spPr>
        <p:txBody>
          <a:bodyPr/>
          <a:lstStyle>
            <a:lvl1pPr algn="r">
              <a:defRPr sz="4000"/>
            </a:lvl1pPr>
          </a:lstStyle>
          <a:p>
            <a:r>
              <a:rPr lang="en-US" dirty="0"/>
              <a:t>Click to edit Master title style</a:t>
            </a:r>
          </a:p>
        </p:txBody>
      </p:sp>
      <p:sp>
        <p:nvSpPr>
          <p:cNvPr id="3" name="Content Placeholder 2"/>
          <p:cNvSpPr>
            <a:spLocks noGrp="1"/>
          </p:cNvSpPr>
          <p:nvPr>
            <p:ph idx="1"/>
          </p:nvPr>
        </p:nvSpPr>
        <p:spPr>
          <a:xfrm>
            <a:off x="742950" y="1380226"/>
            <a:ext cx="8753350" cy="48641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2">
            <a:extLst>
              <a:ext uri="{FF2B5EF4-FFF2-40B4-BE49-F238E27FC236}">
                <a16:creationId xmlns:a16="http://schemas.microsoft.com/office/drawing/2014/main" id="{B9B61EB1-A549-6F77-3B11-B8EEADD7F1DB}"/>
              </a:ext>
            </a:extLst>
          </p:cNvPr>
          <p:cNvSpPr>
            <a:spLocks noGrp="1"/>
          </p:cNvSpPr>
          <p:nvPr>
            <p:ph type="sldNum" sz="quarter" idx="12"/>
          </p:nvPr>
        </p:nvSpPr>
        <p:spPr>
          <a:xfrm>
            <a:off x="8985448" y="6342062"/>
            <a:ext cx="510852" cy="365125"/>
          </a:xfrm>
        </p:spPr>
        <p:txBody>
          <a:bodyPr/>
          <a:lstStyle>
            <a:lvl1pPr>
              <a:defRPr/>
            </a:lvl1pPr>
          </a:lstStyle>
          <a:p>
            <a:fld id="{532E1ACD-ECC9-400C-AB6F-DC0569C19F65}" type="slidenum">
              <a:rPr lang="en-US" altLang="zh-CN"/>
              <a:pPr/>
              <a:t>‹#›</a:t>
            </a:fld>
            <a:endParaRPr lang="en-US" altLang="zh-CN"/>
          </a:p>
        </p:txBody>
      </p:sp>
      <p:sp>
        <p:nvSpPr>
          <p:cNvPr id="7" name="Rectangle 4">
            <a:extLst>
              <a:ext uri="{FF2B5EF4-FFF2-40B4-BE49-F238E27FC236}">
                <a16:creationId xmlns:a16="http://schemas.microsoft.com/office/drawing/2014/main" id="{91C8CBCA-B693-F97C-8205-4309E0DB95FB}"/>
              </a:ext>
            </a:extLst>
          </p:cNvPr>
          <p:cNvSpPr>
            <a:spLocks noGrp="1" noChangeArrowheads="1"/>
          </p:cNvSpPr>
          <p:nvPr>
            <p:ph type="dt" sz="half" idx="2"/>
          </p:nvPr>
        </p:nvSpPr>
        <p:spPr bwMode="auto">
          <a:xfrm>
            <a:off x="193675" y="6404201"/>
            <a:ext cx="2455069"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SimSun" panose="02010600030101010101" pitchFamily="2" charset="-122"/>
              </a:defRPr>
            </a:lvl1pPr>
          </a:lstStyle>
          <a:p>
            <a:r>
              <a:rPr lang="en-US" altLang="zh-CN"/>
              <a:t>Data Governance and Social Issues</a:t>
            </a:r>
            <a:endParaRPr lang="en-GB" altLang="zh-CN" dirty="0"/>
          </a:p>
        </p:txBody>
      </p:sp>
      <p:cxnSp>
        <p:nvCxnSpPr>
          <p:cNvPr id="12" name="Straight Connector 11">
            <a:extLst>
              <a:ext uri="{FF2B5EF4-FFF2-40B4-BE49-F238E27FC236}">
                <a16:creationId xmlns:a16="http://schemas.microsoft.com/office/drawing/2014/main" id="{287FFB21-52C2-8EDC-A357-A6E06499F063}"/>
              </a:ext>
            </a:extLst>
          </p:cNvPr>
          <p:cNvCxnSpPr>
            <a:cxnSpLocks/>
          </p:cNvCxnSpPr>
          <p:nvPr userDrawn="1"/>
        </p:nvCxnSpPr>
        <p:spPr bwMode="auto">
          <a:xfrm flipH="1">
            <a:off x="1568624" y="1196752"/>
            <a:ext cx="7927676" cy="0"/>
          </a:xfrm>
          <a:prstGeom prst="line">
            <a:avLst/>
          </a:prstGeom>
          <a:solidFill>
            <a:schemeClr val="accent1"/>
          </a:solidFill>
          <a:ln w="38100" cap="flat" cmpd="sng" algn="ctr">
            <a:solidFill>
              <a:srgbClr val="C00000"/>
            </a:solidFill>
            <a:prstDash val="solid"/>
            <a:round/>
            <a:headEnd type="none" w="med" len="med"/>
            <a:tailEnd type="none" w="med" len="med"/>
          </a:ln>
          <a:effectLst/>
        </p:spPr>
      </p:cxnSp>
    </p:spTree>
    <p:extLst>
      <p:ext uri="{BB962C8B-B14F-4D97-AF65-F5344CB8AC3E}">
        <p14:creationId xmlns:p14="http://schemas.microsoft.com/office/powerpoint/2010/main" val="401733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778593"/>
      </p:ext>
    </p:extLst>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485900" y="3886200"/>
            <a:ext cx="6934200" cy="1415008"/>
          </a:xfrm>
        </p:spPr>
        <p:txBody>
          <a:bodyPr/>
          <a:lstStyle>
            <a:lvl1pPr marL="0" indent="0" algn="ctr">
              <a:buNone/>
              <a:defRPr b="1" i="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dirty="0"/>
              <a:t>Click to edit Master subtitle style</a:t>
            </a:r>
            <a:endParaRPr lang="en-US" dirty="0"/>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8397331"/>
      </p:ext>
    </p:extLst>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81120" y="183556"/>
            <a:ext cx="7594600" cy="685800"/>
          </a:xfrm>
        </p:spPr>
        <p:txBody>
          <a:bodyPr/>
          <a:lstStyle/>
          <a:p>
            <a:r>
              <a:rPr lang="en-GB" dirty="0"/>
              <a:t>Click to edit Master title style</a:t>
            </a:r>
            <a:endParaRPr lang="en-US" dirty="0"/>
          </a:p>
        </p:txBody>
      </p:sp>
      <p:sp>
        <p:nvSpPr>
          <p:cNvPr id="3" name="Content Placeholder 2"/>
          <p:cNvSpPr>
            <a:spLocks noGrp="1"/>
          </p:cNvSpPr>
          <p:nvPr>
            <p:ph idx="1"/>
          </p:nvPr>
        </p:nvSpPr>
        <p:spPr>
          <a:xfrm>
            <a:off x="350489" y="1092102"/>
            <a:ext cx="9324145" cy="5105837"/>
          </a:xfrm>
        </p:spPr>
        <p:txBody>
          <a:bodyPr/>
          <a:lstStyle>
            <a:lvl1pPr>
              <a:defRPr sz="2400">
                <a:latin typeface="Lora" pitchFamily="2" charset="0"/>
              </a:defRPr>
            </a:lvl1pPr>
            <a:lvl2pPr>
              <a:defRPr sz="2000">
                <a:latin typeface="Lora" pitchFamily="2" charset="0"/>
              </a:defRPr>
            </a:lvl2pPr>
            <a:lvl3pPr>
              <a:defRPr sz="1800">
                <a:latin typeface="Lora" pitchFamily="2" charset="0"/>
              </a:defRPr>
            </a:lvl3pPr>
            <a:lvl4pPr>
              <a:defRPr sz="1600">
                <a:latin typeface="Lora" pitchFamily="2" charset="0"/>
              </a:defRPr>
            </a:lvl4pPr>
            <a:lvl5pPr>
              <a:defRPr sz="1400">
                <a:latin typeface="Lor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Line 24"/>
          <p:cNvSpPr>
            <a:spLocks noChangeShapeType="1"/>
          </p:cNvSpPr>
          <p:nvPr userDrawn="1"/>
        </p:nvSpPr>
        <p:spPr bwMode="auto">
          <a:xfrm>
            <a:off x="3321777" y="980728"/>
            <a:ext cx="6438900" cy="0"/>
          </a:xfrm>
          <a:prstGeom prst="line">
            <a:avLst/>
          </a:prstGeom>
          <a:noFill/>
          <a:ln w="57150">
            <a:solidFill>
              <a:srgbClr val="A80000"/>
            </a:solidFill>
            <a:round/>
            <a:headEnd/>
            <a:tailEnd/>
          </a:ln>
          <a:effectLst/>
        </p:spPr>
        <p:txBody>
          <a:bodyPr wrap="none" anchor="ctr"/>
          <a:lstStyle/>
          <a:p>
            <a:pPr algn="ctr" eaLnBrk="0" hangingPunct="0">
              <a:defRPr/>
            </a:pPr>
            <a:endParaRPr lang="en-US" sz="2400" dirty="0">
              <a:ea typeface="+mn-ea"/>
              <a:cs typeface="+mn-cs"/>
            </a:endParaRPr>
          </a:p>
        </p:txBody>
      </p:sp>
      <p:pic>
        <p:nvPicPr>
          <p:cNvPr id="8"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130575" cy="1036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B11091FB-7444-4134-9F33-2313260BE88F}"/>
              </a:ext>
            </a:extLst>
          </p:cNvPr>
          <p:cNvSpPr txBox="1"/>
          <p:nvPr userDrawn="1"/>
        </p:nvSpPr>
        <p:spPr>
          <a:xfrm>
            <a:off x="8697417" y="6238474"/>
            <a:ext cx="894466" cy="307777"/>
          </a:xfrm>
          <a:prstGeom prst="rect">
            <a:avLst/>
          </a:prstGeom>
          <a:noFill/>
        </p:spPr>
        <p:txBody>
          <a:bodyPr wrap="square" rtlCol="0">
            <a:spAutoFit/>
          </a:bodyPr>
          <a:lstStyle/>
          <a:p>
            <a:pPr algn="ctr"/>
            <a:fld id="{8DC57D41-F675-42B5-B6C5-84D8E67E9B26}" type="slidenum">
              <a:rPr lang="en-GB" sz="1400" smtClean="0"/>
              <a:pPr algn="ctr"/>
              <a:t>‹#›</a:t>
            </a:fld>
            <a:endParaRPr lang="en-GB" sz="2400" dirty="0"/>
          </a:p>
        </p:txBody>
      </p:sp>
    </p:spTree>
    <p:extLst>
      <p:ext uri="{BB962C8B-B14F-4D97-AF65-F5344CB8AC3E}">
        <p14:creationId xmlns:p14="http://schemas.microsoft.com/office/powerpoint/2010/main" val="367964390"/>
      </p:ext>
    </p:extLst>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wrap="square" anchor="t"/>
          <a:lstStyle>
            <a:lvl1pPr algn="l">
              <a:defRPr sz="4000" b="1" cap="all">
                <a:effectLst/>
              </a:defRPr>
            </a:lvl1pPr>
          </a:lstStyle>
          <a:p>
            <a:r>
              <a:rPr lang="en-GB" dirty="0"/>
              <a:t>Click to edit Master title style</a:t>
            </a:r>
            <a:endParaRPr lang="en-US" dirty="0"/>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458046"/>
      </p:ext>
    </p:extLst>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88671" y="178389"/>
            <a:ext cx="7594600" cy="685800"/>
          </a:xfrm>
        </p:spPr>
        <p:txBody>
          <a:bodyPr/>
          <a:lstStyle/>
          <a:p>
            <a:r>
              <a:rPr lang="en-GB"/>
              <a:t>Click to edit Master title style</a:t>
            </a:r>
            <a:endParaRPr lang="en-US"/>
          </a:p>
        </p:txBody>
      </p:sp>
      <p:sp>
        <p:nvSpPr>
          <p:cNvPr id="3" name="Content Placeholder 2"/>
          <p:cNvSpPr>
            <a:spLocks noGrp="1"/>
          </p:cNvSpPr>
          <p:nvPr>
            <p:ph sz="half" idx="1"/>
          </p:nvPr>
        </p:nvSpPr>
        <p:spPr>
          <a:xfrm>
            <a:off x="1733550" y="1981200"/>
            <a:ext cx="371475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5613400" y="1981200"/>
            <a:ext cx="371475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Line 24"/>
          <p:cNvSpPr>
            <a:spLocks noChangeShapeType="1"/>
          </p:cNvSpPr>
          <p:nvPr userDrawn="1"/>
        </p:nvSpPr>
        <p:spPr bwMode="auto">
          <a:xfrm>
            <a:off x="3392827" y="980728"/>
            <a:ext cx="6438900" cy="0"/>
          </a:xfrm>
          <a:prstGeom prst="line">
            <a:avLst/>
          </a:prstGeom>
          <a:noFill/>
          <a:ln w="57150">
            <a:solidFill>
              <a:srgbClr val="A80000"/>
            </a:solidFill>
            <a:round/>
            <a:headEnd/>
            <a:tailEnd/>
          </a:ln>
          <a:effectLst/>
        </p:spPr>
        <p:txBody>
          <a:bodyPr wrap="none" anchor="ctr"/>
          <a:lstStyle/>
          <a:p>
            <a:pPr algn="ctr" eaLnBrk="0" hangingPunct="0">
              <a:defRPr/>
            </a:pPr>
            <a:endParaRPr lang="en-US" sz="2400">
              <a:ea typeface="+mn-ea"/>
              <a:cs typeface="+mn-cs"/>
            </a:endParaRPr>
          </a:p>
        </p:txBody>
      </p:sp>
      <p:pic>
        <p:nvPicPr>
          <p:cNvPr id="9"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118660"/>
      </p:ext>
    </p:extLst>
  </p:cSld>
  <p:clrMapOvr>
    <a:masterClrMapping/>
  </p:clrMapOvr>
  <p:transition spd="slow">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88671" y="332656"/>
            <a:ext cx="7594600" cy="685800"/>
          </a:xfrm>
        </p:spPr>
        <p:txBody>
          <a:bodyPr/>
          <a:lstStyle/>
          <a:p>
            <a:r>
              <a:rPr lang="en-GB"/>
              <a:t>Click to edit Master title style</a:t>
            </a:r>
            <a:endParaRPr lang="en-US"/>
          </a:p>
        </p:txBody>
      </p:sp>
      <p:sp>
        <p:nvSpPr>
          <p:cNvPr id="3" name="Line 24"/>
          <p:cNvSpPr>
            <a:spLocks noChangeShapeType="1"/>
          </p:cNvSpPr>
          <p:nvPr userDrawn="1"/>
        </p:nvSpPr>
        <p:spPr bwMode="auto">
          <a:xfrm>
            <a:off x="3314818" y="1124744"/>
            <a:ext cx="6438900" cy="0"/>
          </a:xfrm>
          <a:prstGeom prst="line">
            <a:avLst/>
          </a:prstGeom>
          <a:noFill/>
          <a:ln w="57150">
            <a:solidFill>
              <a:srgbClr val="A80000"/>
            </a:solidFill>
            <a:round/>
            <a:headEnd/>
            <a:tailEnd/>
          </a:ln>
          <a:effectLst/>
        </p:spPr>
        <p:txBody>
          <a:bodyPr wrap="none" anchor="ctr"/>
          <a:lstStyle/>
          <a:p>
            <a:pPr algn="ctr" eaLnBrk="0" hangingPunct="0">
              <a:defRPr/>
            </a:pPr>
            <a:endParaRPr lang="en-US" sz="2400" dirty="0">
              <a:ea typeface="+mn-ea"/>
              <a:cs typeface="+mn-cs"/>
            </a:endParaRPr>
          </a:p>
        </p:txBody>
      </p:sp>
      <p:pic>
        <p:nvPicPr>
          <p:cNvPr id="9"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2B45E53-4BBC-47A5-8663-357807244147}"/>
              </a:ext>
            </a:extLst>
          </p:cNvPr>
          <p:cNvSpPr txBox="1"/>
          <p:nvPr userDrawn="1"/>
        </p:nvSpPr>
        <p:spPr>
          <a:xfrm>
            <a:off x="8697417" y="6238474"/>
            <a:ext cx="894466" cy="307777"/>
          </a:xfrm>
          <a:prstGeom prst="rect">
            <a:avLst/>
          </a:prstGeom>
          <a:noFill/>
        </p:spPr>
        <p:txBody>
          <a:bodyPr wrap="square" rtlCol="0">
            <a:spAutoFit/>
          </a:bodyPr>
          <a:lstStyle/>
          <a:p>
            <a:pPr algn="ctr"/>
            <a:fld id="{8DC57D41-F675-42B5-B6C5-84D8E67E9B26}" type="slidenum">
              <a:rPr lang="en-GB" sz="1400" smtClean="0"/>
              <a:pPr algn="ctr"/>
              <a:t>‹#›</a:t>
            </a:fld>
            <a:endParaRPr lang="en-GB" sz="2400" dirty="0"/>
          </a:p>
        </p:txBody>
      </p:sp>
    </p:spTree>
    <p:extLst>
      <p:ext uri="{BB962C8B-B14F-4D97-AF65-F5344CB8AC3E}">
        <p14:creationId xmlns:p14="http://schemas.microsoft.com/office/powerpoint/2010/main" val="2712982971"/>
      </p:ext>
    </p:extLst>
  </p:cSld>
  <p:clrMapOvr>
    <a:masterClrMapping/>
  </p:clrMapOvr>
  <p:transition spd="slow">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8" descr="Beds_Logo_small.gif                                            000002DDnbessis                        C0D0C79C:"/>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
            <a:ext cx="1563291" cy="1433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6FF8B19-6B62-4845-8C3C-2102CF78459B}"/>
              </a:ext>
            </a:extLst>
          </p:cNvPr>
          <p:cNvSpPr txBox="1"/>
          <p:nvPr userDrawn="1"/>
        </p:nvSpPr>
        <p:spPr>
          <a:xfrm>
            <a:off x="8697417" y="6238474"/>
            <a:ext cx="894466" cy="307777"/>
          </a:xfrm>
          <a:prstGeom prst="rect">
            <a:avLst/>
          </a:prstGeom>
          <a:noFill/>
        </p:spPr>
        <p:txBody>
          <a:bodyPr wrap="square" rtlCol="0">
            <a:spAutoFit/>
          </a:bodyPr>
          <a:lstStyle/>
          <a:p>
            <a:pPr algn="ctr"/>
            <a:fld id="{8DC57D41-F675-42B5-B6C5-84D8E67E9B26}" type="slidenum">
              <a:rPr lang="en-GB" sz="1400" smtClean="0"/>
              <a:pPr algn="ctr"/>
              <a:t>‹#›</a:t>
            </a:fld>
            <a:endParaRPr lang="en-GB" sz="2400" dirty="0"/>
          </a:p>
        </p:txBody>
      </p:sp>
    </p:spTree>
    <p:extLst>
      <p:ext uri="{BB962C8B-B14F-4D97-AF65-F5344CB8AC3E}">
        <p14:creationId xmlns:p14="http://schemas.microsoft.com/office/powerpoint/2010/main" val="3412504617"/>
      </p:ext>
    </p:extLst>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2DC1EB-0DFB-7A82-418C-392FD096970D}"/>
              </a:ext>
            </a:extLst>
          </p:cNvPr>
          <p:cNvSpPr>
            <a:spLocks noGrp="1" noChangeArrowheads="1"/>
          </p:cNvSpPr>
          <p:nvPr>
            <p:ph type="title"/>
          </p:nvPr>
        </p:nvSpPr>
        <p:spPr bwMode="auto">
          <a:xfrm>
            <a:off x="1784648" y="112234"/>
            <a:ext cx="7635577"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dirty="0"/>
              <a:t>Click to edit Master title style</a:t>
            </a:r>
          </a:p>
        </p:txBody>
      </p:sp>
      <p:sp>
        <p:nvSpPr>
          <p:cNvPr id="1027" name="Rectangle 3">
            <a:extLst>
              <a:ext uri="{FF2B5EF4-FFF2-40B4-BE49-F238E27FC236}">
                <a16:creationId xmlns:a16="http://schemas.microsoft.com/office/drawing/2014/main" id="{471916E6-CA94-E351-7421-E404241720B6}"/>
              </a:ext>
            </a:extLst>
          </p:cNvPr>
          <p:cNvSpPr>
            <a:spLocks noGrp="1" noChangeArrowheads="1"/>
          </p:cNvSpPr>
          <p:nvPr>
            <p:ph type="body" idx="1"/>
          </p:nvPr>
        </p:nvSpPr>
        <p:spPr bwMode="auto">
          <a:xfrm>
            <a:off x="742950" y="1524000"/>
            <a:ext cx="85852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dirty="0"/>
              <a:t>Click to edit Master text styles</a:t>
            </a:r>
          </a:p>
          <a:p>
            <a:pPr lvl="1"/>
            <a:r>
              <a:rPr lang="en-GB" altLang="en-US" dirty="0"/>
              <a:t>Second level</a:t>
            </a:r>
          </a:p>
          <a:p>
            <a:pPr lvl="2"/>
            <a:r>
              <a:rPr lang="en-GB" altLang="en-US" dirty="0"/>
              <a:t>Third level</a:t>
            </a:r>
          </a:p>
          <a:p>
            <a:pPr lvl="3"/>
            <a:r>
              <a:rPr lang="en-GB" altLang="en-US" dirty="0"/>
              <a:t>Fourth level</a:t>
            </a:r>
          </a:p>
          <a:p>
            <a:pPr lvl="4"/>
            <a:r>
              <a:rPr lang="en-GB" altLang="en-US" dirty="0"/>
              <a:t>Fifth level</a:t>
            </a:r>
          </a:p>
        </p:txBody>
      </p:sp>
      <p:sp>
        <p:nvSpPr>
          <p:cNvPr id="1028" name="Rectangle 4">
            <a:extLst>
              <a:ext uri="{FF2B5EF4-FFF2-40B4-BE49-F238E27FC236}">
                <a16:creationId xmlns:a16="http://schemas.microsoft.com/office/drawing/2014/main" id="{904C9B1B-E1D3-8E1C-6A7D-8F92563AF889}"/>
              </a:ext>
            </a:extLst>
          </p:cNvPr>
          <p:cNvSpPr>
            <a:spLocks noGrp="1" noChangeArrowheads="1"/>
          </p:cNvSpPr>
          <p:nvPr>
            <p:ph type="dt" sz="half" idx="2"/>
          </p:nvPr>
        </p:nvSpPr>
        <p:spPr bwMode="auto">
          <a:xfrm>
            <a:off x="193675" y="6404201"/>
            <a:ext cx="2455069" cy="257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SimSun" panose="02010600030101010101" pitchFamily="2" charset="-122"/>
              </a:defRPr>
            </a:lvl1pPr>
          </a:lstStyle>
          <a:p>
            <a:r>
              <a:rPr lang="en-US" altLang="zh-CN"/>
              <a:t>Data Governance and Social Issues</a:t>
            </a:r>
            <a:endParaRPr lang="en-GB" altLang="zh-CN" dirty="0"/>
          </a:p>
        </p:txBody>
      </p:sp>
      <p:sp>
        <p:nvSpPr>
          <p:cNvPr id="3" name="Slide Number Placeholder 2">
            <a:extLst>
              <a:ext uri="{FF2B5EF4-FFF2-40B4-BE49-F238E27FC236}">
                <a16:creationId xmlns:a16="http://schemas.microsoft.com/office/drawing/2014/main" id="{F94D107E-ECF3-46DB-7DC1-B16684B6F4EC}"/>
              </a:ext>
            </a:extLst>
          </p:cNvPr>
          <p:cNvSpPr>
            <a:spLocks noGrp="1"/>
          </p:cNvSpPr>
          <p:nvPr>
            <p:ph type="sldNum" sz="quarter" idx="4"/>
          </p:nvPr>
        </p:nvSpPr>
        <p:spPr>
          <a:xfrm>
            <a:off x="7400925" y="6492875"/>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ea typeface="SimSun" panose="02010600030101010101" pitchFamily="2" charset="-122"/>
              </a:defRPr>
            </a:lvl1pPr>
          </a:lstStyle>
          <a:p>
            <a:fld id="{2628014E-8A69-464D-8B89-F6642DEF5623}" type="slidenum">
              <a:rPr lang="en-US" altLang="zh-CN"/>
              <a:pPr/>
              <a:t>‹#›</a:t>
            </a:fld>
            <a:endParaRPr lang="en-US" altLang="zh-CN"/>
          </a:p>
        </p:txBody>
      </p:sp>
      <p:pic>
        <p:nvPicPr>
          <p:cNvPr id="4" name="Picture 3">
            <a:extLst>
              <a:ext uri="{FF2B5EF4-FFF2-40B4-BE49-F238E27FC236}">
                <a16:creationId xmlns:a16="http://schemas.microsoft.com/office/drawing/2014/main" id="{7BE39F26-BD0F-CB89-5AD6-A2054827396E}"/>
              </a:ext>
            </a:extLst>
          </p:cNvPr>
          <p:cNvPicPr>
            <a:picLocks noChangeAspect="1"/>
          </p:cNvPicPr>
          <p:nvPr userDrawn="1"/>
        </p:nvPicPr>
        <p:blipFill>
          <a:blip r:embed="rId5"/>
          <a:stretch>
            <a:fillRect/>
          </a:stretch>
        </p:blipFill>
        <p:spPr>
          <a:xfrm>
            <a:off x="-20889" y="0"/>
            <a:ext cx="1444877" cy="1432684"/>
          </a:xfrm>
          <a:prstGeom prst="rect">
            <a:avLst/>
          </a:prstGeom>
        </p:spPr>
      </p:pic>
    </p:spTree>
  </p:cSld>
  <p:clrMap bg1="lt1" tx1="dk1" bg2="lt2" tx2="dk2" accent1="accent1" accent2="accent2" accent3="accent3" accent4="accent4" accent5="accent5" accent6="accent6" hlink="hlink" folHlink="folHlink"/>
  <p:sldLayoutIdLst>
    <p:sldLayoutId id="2147483888" r:id="rId1"/>
    <p:sldLayoutId id="2147483887" r:id="rId2"/>
    <p:sldLayoutId id="2147483897" r:id="rId3"/>
  </p:sldLayoutIdLst>
  <p:hf hdr="0" ftr="0"/>
  <p:txStyles>
    <p:titleStyle>
      <a:lvl1pPr algn="ctr" rtl="0" eaLnBrk="0" fontAlgn="base" hangingPunct="0">
        <a:spcBef>
          <a:spcPct val="0"/>
        </a:spcBef>
        <a:spcAft>
          <a:spcPct val="0"/>
        </a:spcAft>
        <a:defRPr sz="4400">
          <a:solidFill>
            <a:srgbClr val="006600"/>
          </a:solidFill>
          <a:latin typeface="+mj-lt"/>
          <a:ea typeface="+mj-ea"/>
          <a:cs typeface="+mj-cs"/>
        </a:defRPr>
      </a:lvl1pPr>
      <a:lvl2pPr algn="ctr" rtl="0" eaLnBrk="0" fontAlgn="base" hangingPunct="0">
        <a:spcBef>
          <a:spcPct val="0"/>
        </a:spcBef>
        <a:spcAft>
          <a:spcPct val="0"/>
        </a:spcAft>
        <a:defRPr sz="4400">
          <a:solidFill>
            <a:srgbClr val="006600"/>
          </a:solidFill>
          <a:latin typeface="Times New Roman" charset="0"/>
        </a:defRPr>
      </a:lvl2pPr>
      <a:lvl3pPr algn="ctr" rtl="0" eaLnBrk="0" fontAlgn="base" hangingPunct="0">
        <a:spcBef>
          <a:spcPct val="0"/>
        </a:spcBef>
        <a:spcAft>
          <a:spcPct val="0"/>
        </a:spcAft>
        <a:defRPr sz="4400">
          <a:solidFill>
            <a:srgbClr val="006600"/>
          </a:solidFill>
          <a:latin typeface="Times New Roman" charset="0"/>
        </a:defRPr>
      </a:lvl3pPr>
      <a:lvl4pPr algn="ctr" rtl="0" eaLnBrk="0" fontAlgn="base" hangingPunct="0">
        <a:spcBef>
          <a:spcPct val="0"/>
        </a:spcBef>
        <a:spcAft>
          <a:spcPct val="0"/>
        </a:spcAft>
        <a:defRPr sz="4400">
          <a:solidFill>
            <a:srgbClr val="006600"/>
          </a:solidFill>
          <a:latin typeface="Times New Roman" charset="0"/>
        </a:defRPr>
      </a:lvl4pPr>
      <a:lvl5pPr algn="ctr" rtl="0" eaLnBrk="0" fontAlgn="base" hangingPunct="0">
        <a:spcBef>
          <a:spcPct val="0"/>
        </a:spcBef>
        <a:spcAft>
          <a:spcPct val="0"/>
        </a:spcAft>
        <a:defRPr sz="4400">
          <a:solidFill>
            <a:srgbClr val="006600"/>
          </a:solidFill>
          <a:latin typeface="Times New Roman" charset="0"/>
        </a:defRPr>
      </a:lvl5pPr>
      <a:lvl6pPr marL="457200" algn="ctr" rtl="0" fontAlgn="base">
        <a:spcBef>
          <a:spcPct val="0"/>
        </a:spcBef>
        <a:spcAft>
          <a:spcPct val="0"/>
        </a:spcAft>
        <a:defRPr sz="4400">
          <a:solidFill>
            <a:srgbClr val="006600"/>
          </a:solidFill>
          <a:latin typeface="Times New Roman" charset="0"/>
        </a:defRPr>
      </a:lvl6pPr>
      <a:lvl7pPr marL="914400" algn="ctr" rtl="0" fontAlgn="base">
        <a:spcBef>
          <a:spcPct val="0"/>
        </a:spcBef>
        <a:spcAft>
          <a:spcPct val="0"/>
        </a:spcAft>
        <a:defRPr sz="4400">
          <a:solidFill>
            <a:srgbClr val="006600"/>
          </a:solidFill>
          <a:latin typeface="Times New Roman" charset="0"/>
        </a:defRPr>
      </a:lvl7pPr>
      <a:lvl8pPr marL="1371600" algn="ctr" rtl="0" fontAlgn="base">
        <a:spcBef>
          <a:spcPct val="0"/>
        </a:spcBef>
        <a:spcAft>
          <a:spcPct val="0"/>
        </a:spcAft>
        <a:defRPr sz="4400">
          <a:solidFill>
            <a:srgbClr val="006600"/>
          </a:solidFill>
          <a:latin typeface="Times New Roman" charset="0"/>
        </a:defRPr>
      </a:lvl8pPr>
      <a:lvl9pPr marL="1828800" algn="ctr" rtl="0" fontAlgn="base">
        <a:spcBef>
          <a:spcPct val="0"/>
        </a:spcBef>
        <a:spcAft>
          <a:spcPct val="0"/>
        </a:spcAft>
        <a:defRPr sz="4400">
          <a:solidFill>
            <a:srgbClr val="006600"/>
          </a:solidFill>
          <a:latin typeface="Times New Roman"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8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1733550" y="1556792"/>
            <a:ext cx="7594600" cy="468052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5" name="Rectangle 9"/>
          <p:cNvSpPr>
            <a:spLocks noGrp="1" noChangeArrowheads="1"/>
          </p:cNvSpPr>
          <p:nvPr>
            <p:ph type="title"/>
          </p:nvPr>
        </p:nvSpPr>
        <p:spPr bwMode="auto">
          <a:xfrm>
            <a:off x="1763256" y="188640"/>
            <a:ext cx="7594600" cy="685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46" name="Text Box 22"/>
          <p:cNvSpPr txBox="1">
            <a:spLocks noChangeArrowheads="1"/>
          </p:cNvSpPr>
          <p:nvPr userDrawn="1"/>
        </p:nvSpPr>
        <p:spPr bwMode="auto">
          <a:xfrm>
            <a:off x="3127086" y="5772151"/>
            <a:ext cx="184730" cy="461665"/>
          </a:xfrm>
          <a:prstGeom prst="rect">
            <a:avLst/>
          </a:prstGeom>
          <a:noFill/>
          <a:ln w="9525">
            <a:noFill/>
            <a:miter lim="800000"/>
            <a:headEnd/>
            <a:tailEnd/>
          </a:ln>
          <a:effectLst/>
        </p:spPr>
        <p:txBody>
          <a:bodyPr wrap="none">
            <a:spAutoFit/>
          </a:bodyPr>
          <a:lstStyle/>
          <a:p>
            <a:pPr algn="ctr" eaLnBrk="0" hangingPunct="0">
              <a:defRPr/>
            </a:pPr>
            <a:endParaRPr lang="en-US" sz="2400" b="0">
              <a:ea typeface="ＭＳ Ｐゴシック" charset="-128"/>
              <a:cs typeface="+mn-cs"/>
            </a:endParaRPr>
          </a:p>
        </p:txBody>
      </p:sp>
    </p:spTree>
    <p:extLst>
      <p:ext uri="{BB962C8B-B14F-4D97-AF65-F5344CB8AC3E}">
        <p14:creationId xmlns:p14="http://schemas.microsoft.com/office/powerpoint/2010/main" val="651460864"/>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Lst>
  <p:transition spd="slow">
    <p:zoom dir="in"/>
  </p:transition>
  <p:hf hdr="0" ftr="0"/>
  <p:txStyles>
    <p:titleStyle>
      <a:lvl1pPr algn="r" rtl="0" eaLnBrk="0" fontAlgn="base" hangingPunct="0">
        <a:spcBef>
          <a:spcPct val="0"/>
        </a:spcBef>
        <a:spcAft>
          <a:spcPct val="0"/>
        </a:spcAft>
        <a:defRPr sz="3600" b="1">
          <a:solidFill>
            <a:schemeClr val="tx2"/>
          </a:solidFill>
          <a:latin typeface="+mj-lt"/>
          <a:ea typeface="MS PGothic" charset="0"/>
          <a:cs typeface="MS PGothic" charset="0"/>
        </a:defRPr>
      </a:lvl1pPr>
      <a:lvl2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2pPr>
      <a:lvl3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3pPr>
      <a:lvl4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4pPr>
      <a:lvl5pPr algn="l" rtl="0" eaLnBrk="0" fontAlgn="base" hangingPunct="0">
        <a:spcBef>
          <a:spcPct val="0"/>
        </a:spcBef>
        <a:spcAft>
          <a:spcPct val="0"/>
        </a:spcAft>
        <a:defRPr sz="3200" b="1">
          <a:solidFill>
            <a:schemeClr val="tx2"/>
          </a:solidFill>
          <a:latin typeface="Times New Roman" charset="0"/>
          <a:ea typeface="MS PGothic" charset="0"/>
          <a:cs typeface="MS PGothic" charset="0"/>
        </a:defRPr>
      </a:lvl5pPr>
      <a:lvl6pPr marL="457200" algn="l" rtl="0" eaLnBrk="0" fontAlgn="base" hangingPunct="0">
        <a:spcBef>
          <a:spcPct val="0"/>
        </a:spcBef>
        <a:spcAft>
          <a:spcPct val="0"/>
        </a:spcAft>
        <a:defRPr sz="3200" b="1">
          <a:solidFill>
            <a:schemeClr val="tx2"/>
          </a:solidFill>
          <a:latin typeface="Times New Roman" charset="0"/>
        </a:defRPr>
      </a:lvl6pPr>
      <a:lvl7pPr marL="914400" algn="l" rtl="0" eaLnBrk="0" fontAlgn="base" hangingPunct="0">
        <a:spcBef>
          <a:spcPct val="0"/>
        </a:spcBef>
        <a:spcAft>
          <a:spcPct val="0"/>
        </a:spcAft>
        <a:defRPr sz="3200" b="1">
          <a:solidFill>
            <a:schemeClr val="tx2"/>
          </a:solidFill>
          <a:latin typeface="Times New Roman" charset="0"/>
        </a:defRPr>
      </a:lvl7pPr>
      <a:lvl8pPr marL="1371600" algn="l" rtl="0" eaLnBrk="0" fontAlgn="base" hangingPunct="0">
        <a:spcBef>
          <a:spcPct val="0"/>
        </a:spcBef>
        <a:spcAft>
          <a:spcPct val="0"/>
        </a:spcAft>
        <a:defRPr sz="3200" b="1">
          <a:solidFill>
            <a:schemeClr val="tx2"/>
          </a:solidFill>
          <a:latin typeface="Times New Roman" charset="0"/>
        </a:defRPr>
      </a:lvl8pPr>
      <a:lvl9pPr marL="1828800" algn="l" rtl="0" eaLnBrk="0" fontAlgn="base" hangingPunct="0">
        <a:spcBef>
          <a:spcPct val="0"/>
        </a:spcBef>
        <a:spcAft>
          <a:spcPct val="0"/>
        </a:spcAft>
        <a:defRPr sz="3200" b="1">
          <a:solidFill>
            <a:schemeClr val="tx2"/>
          </a:solidFill>
          <a:latin typeface="Times New Roman" charset="0"/>
        </a:defRPr>
      </a:lvl9pPr>
    </p:titleStyle>
    <p:bodyStyle>
      <a:lvl1pPr marL="385763" indent="-288000" algn="l" rtl="0" eaLnBrk="0" fontAlgn="base" hangingPunct="0">
        <a:spcBef>
          <a:spcPct val="20000"/>
        </a:spcBef>
        <a:spcAft>
          <a:spcPct val="0"/>
        </a:spcAft>
        <a:buClr>
          <a:srgbClr val="CC0000"/>
        </a:buClr>
        <a:buChar char="•"/>
        <a:defRPr sz="2800" b="0" i="0">
          <a:solidFill>
            <a:srgbClr val="003366"/>
          </a:solidFill>
          <a:latin typeface="+mn-lt"/>
          <a:ea typeface="MS PGothic" charset="0"/>
          <a:cs typeface="MS PGothic" charset="0"/>
        </a:defRPr>
      </a:lvl1pPr>
      <a:lvl2pPr marL="720000" indent="-180000" algn="l" rtl="0" eaLnBrk="0" fontAlgn="base" hangingPunct="0">
        <a:spcBef>
          <a:spcPct val="20000"/>
        </a:spcBef>
        <a:spcAft>
          <a:spcPct val="0"/>
        </a:spcAft>
        <a:buClr>
          <a:srgbClr val="A80000"/>
        </a:buClr>
        <a:buSzPct val="80000"/>
        <a:buFont typeface="Arial"/>
        <a:buChar char="•"/>
        <a:defRPr sz="2400" b="0" i="0">
          <a:solidFill>
            <a:srgbClr val="003366"/>
          </a:solidFill>
          <a:latin typeface="+mn-lt"/>
          <a:ea typeface="MS PGothic" charset="0"/>
          <a:cs typeface="MS PGothic" charset="0"/>
        </a:defRPr>
      </a:lvl2pPr>
      <a:lvl3pPr marL="1173600" indent="-162000" algn="l" rtl="0" eaLnBrk="0" fontAlgn="base" hangingPunct="0">
        <a:spcBef>
          <a:spcPct val="20000"/>
        </a:spcBef>
        <a:spcAft>
          <a:spcPct val="0"/>
        </a:spcAft>
        <a:buSzPct val="60000"/>
        <a:buFont typeface="Arial"/>
        <a:buChar char="•"/>
        <a:defRPr sz="2000">
          <a:solidFill>
            <a:schemeClr val="tx1"/>
          </a:solidFill>
          <a:latin typeface="+mn-lt"/>
          <a:ea typeface="MS PGothic" charset="0"/>
          <a:cs typeface="MS PGothic" charset="0"/>
        </a:defRPr>
      </a:lvl3pPr>
      <a:lvl4pPr marL="1443600" indent="-228600" algn="l" rtl="0" eaLnBrk="0" fontAlgn="base" hangingPunct="0">
        <a:spcBef>
          <a:spcPct val="20000"/>
        </a:spcBef>
        <a:spcAft>
          <a:spcPct val="0"/>
        </a:spcAft>
        <a:buSzPct val="50000"/>
        <a:buFontTx/>
        <a:buChar char="–"/>
        <a:defRPr sz="1800" b="0" i="0" baseline="0">
          <a:solidFill>
            <a:schemeClr val="tx1"/>
          </a:solidFill>
          <a:latin typeface="+mn-lt"/>
          <a:ea typeface="MS PGothic" charset="0"/>
          <a:cs typeface="MS PGothic" charset="0"/>
        </a:defRPr>
      </a:lvl4pPr>
      <a:lvl5pPr marL="1684800" indent="-228600" algn="l" rtl="0" eaLnBrk="0" fontAlgn="base" hangingPunct="0">
        <a:spcBef>
          <a:spcPct val="20000"/>
        </a:spcBef>
        <a:spcAft>
          <a:spcPct val="0"/>
        </a:spcAft>
        <a:buChar char="»"/>
        <a:defRPr sz="1600" b="0" i="0">
          <a:solidFill>
            <a:schemeClr val="tx1"/>
          </a:solidFill>
          <a:latin typeface="+mn-lt"/>
          <a:ea typeface="MS PGothic" charset="0"/>
          <a:cs typeface="MS PGothic" charset="0"/>
        </a:defRPr>
      </a:lvl5pPr>
      <a:lvl6pPr marL="35083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6pPr>
      <a:lvl7pPr marL="39655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7pPr>
      <a:lvl8pPr marL="44227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8pPr>
      <a:lvl9pPr marL="4879975" indent="-228600" algn="l" rtl="0" eaLnBrk="0" fontAlgn="base" hangingPunct="0">
        <a:spcBef>
          <a:spcPct val="20000"/>
        </a:spcBef>
        <a:spcAft>
          <a:spcPct val="0"/>
        </a:spcAft>
        <a:buChar char="»"/>
        <a:defRPr sz="2000" b="1">
          <a:solidFill>
            <a:schemeClr val="tx1"/>
          </a:solidFill>
          <a:latin typeface="CG Times" pitchFamily="18"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datagovernance.com/adg_data_governance_definition/" TargetMode="External"/><Relationship Id="rId2" Type="http://schemas.openxmlformats.org/officeDocument/2006/relationships/hyperlink" Target="https://www.dama.org/content/body-knowledge" TargetMode="External"/><Relationship Id="rId1" Type="http://schemas.openxmlformats.org/officeDocument/2006/relationships/slideLayout" Target="../slideLayouts/slideLayout2.xml"/><Relationship Id="rId4" Type="http://schemas.openxmlformats.org/officeDocument/2006/relationships/hyperlink" Target="https://www.gartner.com/en/information-technology/glossary/data-governance"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tdan.com/the-non-invasive-data-governance-framework-the-framework-structure/2494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wikiwand.com/en/Uncertainty" TargetMode="External"/><Relationship Id="rId2" Type="http://schemas.openxmlformats.org/officeDocument/2006/relationships/hyperlink" Target="https://www.wikiwand.com/en/Well-bein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D1CFD5E-3CF2-DF68-A0E6-D310075E8C53}"/>
              </a:ext>
            </a:extLst>
          </p:cNvPr>
          <p:cNvSpPr>
            <a:spLocks noGrp="1" noChangeArrowheads="1"/>
          </p:cNvSpPr>
          <p:nvPr>
            <p:ph type="ctrTitle"/>
          </p:nvPr>
        </p:nvSpPr>
        <p:spPr>
          <a:xfrm>
            <a:off x="776536" y="1528737"/>
            <a:ext cx="8640960" cy="3700463"/>
          </a:xfrm>
          <a:noFill/>
        </p:spPr>
        <p:txBody>
          <a:bodyPr/>
          <a:lstStyle/>
          <a:p>
            <a:r>
              <a:rPr lang="en-GB" altLang="en-US" sz="4000" dirty="0"/>
              <a:t>Data Modelling, Management &amp; Governance</a:t>
            </a:r>
            <a:br>
              <a:rPr lang="en-GB" altLang="en-US" sz="4000" dirty="0"/>
            </a:br>
            <a:r>
              <a:rPr lang="en-GB" altLang="en-US" sz="4000" dirty="0"/>
              <a:t>CIS108-6</a:t>
            </a:r>
            <a:br>
              <a:rPr lang="en-GB" altLang="en-US" sz="3600" dirty="0">
                <a:solidFill>
                  <a:schemeClr val="tx1"/>
                </a:solidFill>
              </a:rPr>
            </a:br>
            <a:br>
              <a:rPr lang="en-GB" altLang="en-US" sz="3600" dirty="0">
                <a:solidFill>
                  <a:schemeClr val="tx1"/>
                </a:solidFill>
              </a:rPr>
            </a:br>
            <a:r>
              <a:rPr lang="en-GB" altLang="en-US" sz="3600" dirty="0">
                <a:solidFill>
                  <a:schemeClr val="tx1"/>
                </a:solidFill>
              </a:rPr>
              <a:t>Data Security, Governance, and Ethical Issues</a:t>
            </a:r>
            <a:br>
              <a:rPr lang="en-GB" altLang="en-US" sz="3600" dirty="0"/>
            </a:br>
            <a:br>
              <a:rPr lang="en-GB" altLang="en-US" sz="3600" dirty="0">
                <a:solidFill>
                  <a:schemeClr val="tx1"/>
                </a:solidFill>
              </a:rPr>
            </a:br>
            <a:endParaRPr lang="en-GB" altLang="en-US" sz="3600" dirty="0"/>
          </a:p>
        </p:txBody>
      </p:sp>
      <p:sp>
        <p:nvSpPr>
          <p:cNvPr id="5123" name="Rectangle 3">
            <a:extLst>
              <a:ext uri="{FF2B5EF4-FFF2-40B4-BE49-F238E27FC236}">
                <a16:creationId xmlns:a16="http://schemas.microsoft.com/office/drawing/2014/main" id="{8E0AAA07-6ECD-53A5-6CF6-1B99D70CA569}"/>
              </a:ext>
            </a:extLst>
          </p:cNvPr>
          <p:cNvSpPr>
            <a:spLocks noChangeArrowheads="1"/>
          </p:cNvSpPr>
          <p:nvPr/>
        </p:nvSpPr>
        <p:spPr bwMode="auto">
          <a:xfrm>
            <a:off x="1565362" y="5229200"/>
            <a:ext cx="68403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lgn="ctr" eaLnBrk="1" hangingPunct="1">
              <a:spcBef>
                <a:spcPct val="0"/>
              </a:spcBef>
              <a:buFontTx/>
              <a:buNone/>
            </a:pPr>
            <a:r>
              <a:rPr lang="en-GB" altLang="en-US" sz="2000" dirty="0"/>
              <a:t>Dr Gangmin Li</a:t>
            </a:r>
            <a:br>
              <a:rPr lang="en-GB" altLang="en-US" dirty="0"/>
            </a:br>
            <a:r>
              <a:rPr lang="en-GB" altLang="en-US" sz="1600" b="1" dirty="0">
                <a:solidFill>
                  <a:srgbClr val="000066"/>
                </a:solidFill>
                <a:latin typeface="Tahoma" panose="020B0604030504040204" pitchFamily="34" charset="0"/>
              </a:rPr>
              <a:t> </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Entity Integrity</a:t>
            </a:r>
          </a:p>
        </p:txBody>
      </p:sp>
      <p:sp>
        <p:nvSpPr>
          <p:cNvPr id="3" name="Content Placeholder 2"/>
          <p:cNvSpPr>
            <a:spLocks noGrp="1"/>
          </p:cNvSpPr>
          <p:nvPr>
            <p:ph idx="1"/>
          </p:nvPr>
        </p:nvSpPr>
        <p:spPr/>
        <p:txBody>
          <a:bodyPr/>
          <a:lstStyle/>
          <a:p>
            <a:pPr>
              <a:defRPr/>
            </a:pPr>
            <a:r>
              <a:rPr lang="en-GB" dirty="0"/>
              <a:t>Entity integrity enforced by naming </a:t>
            </a:r>
            <a:r>
              <a:rPr lang="en-GB" b="1" dirty="0"/>
              <a:t>PRIMARY KEY </a:t>
            </a:r>
            <a:r>
              <a:rPr lang="en-GB" dirty="0"/>
              <a:t>(i.e., attribute or set of attributes that should be </a:t>
            </a:r>
            <a:r>
              <a:rPr lang="en-GB" b="1" dirty="0"/>
              <a:t>NOT NULL </a:t>
            </a:r>
            <a:r>
              <a:rPr lang="en-GB" dirty="0"/>
              <a:t>and </a:t>
            </a:r>
            <a:r>
              <a:rPr lang="en-GB" b="1" dirty="0"/>
              <a:t>UNIQUE</a:t>
            </a:r>
            <a:r>
              <a:rPr lang="en-GB" dirty="0"/>
              <a:t>). Example:</a:t>
            </a:r>
          </a:p>
          <a:p>
            <a:pPr marL="0" indent="0">
              <a:buNone/>
              <a:defRPr/>
            </a:pPr>
            <a:endParaRPr lang="en-GB" dirty="0">
              <a:latin typeface="Courier New" pitchFamily="49" charset="0"/>
              <a:cs typeface="Courier New" pitchFamily="49" charset="0"/>
            </a:endParaRPr>
          </a:p>
          <a:p>
            <a:pPr marL="0" indent="0">
              <a:buNone/>
              <a:defRPr/>
            </a:pPr>
            <a:r>
              <a:rPr lang="en-GB" dirty="0">
                <a:latin typeface="Courier New" pitchFamily="49" charset="0"/>
                <a:cs typeface="Courier New" pitchFamily="49" charset="0"/>
              </a:rPr>
              <a:t>	CREATE TABLE staff(</a:t>
            </a:r>
          </a:p>
          <a:p>
            <a:pPr marL="0" indent="0">
              <a:buNone/>
              <a:defRPr/>
            </a:pPr>
            <a:r>
              <a:rPr lang="en-GB" dirty="0">
                <a:latin typeface="Courier New" pitchFamily="49" charset="0"/>
                <a:cs typeface="Courier New" pitchFamily="49" charset="0"/>
              </a:rPr>
              <a:t>   		</a:t>
            </a:r>
            <a:r>
              <a:rPr lang="en-GB" b="1" dirty="0" err="1">
                <a:latin typeface="Courier New" pitchFamily="49" charset="0"/>
                <a:cs typeface="Courier New" pitchFamily="49" charset="0"/>
              </a:rPr>
              <a:t>staffNo</a:t>
            </a:r>
            <a:r>
              <a:rPr lang="en-GB" dirty="0">
                <a:latin typeface="Courier New" pitchFamily="49" charset="0"/>
                <a:cs typeface="Courier New" pitchFamily="49" charset="0"/>
              </a:rPr>
              <a:t> number(3),</a:t>
            </a:r>
          </a:p>
          <a:p>
            <a:pPr marL="0" indent="0">
              <a:buNone/>
              <a:defRPr/>
            </a:pPr>
            <a:r>
              <a:rPr lang="en-GB" dirty="0">
                <a:latin typeface="Courier New" pitchFamily="49" charset="0"/>
                <a:cs typeface="Courier New" pitchFamily="49" charset="0"/>
              </a:rPr>
              <a:t>   		name char(30),</a:t>
            </a:r>
          </a:p>
          <a:p>
            <a:pPr marL="0" indent="0">
              <a:buNone/>
              <a:defRPr/>
            </a:pPr>
            <a:r>
              <a:rPr lang="en-GB" dirty="0">
                <a:latin typeface="Courier New" pitchFamily="49" charset="0"/>
                <a:cs typeface="Courier New" pitchFamily="49" charset="0"/>
              </a:rPr>
              <a:t>   		</a:t>
            </a:r>
            <a:r>
              <a:rPr lang="en-GB" b="1" dirty="0">
                <a:solidFill>
                  <a:schemeClr val="accent2"/>
                </a:solidFill>
                <a:latin typeface="Courier New" pitchFamily="49" charset="0"/>
                <a:cs typeface="Courier New" pitchFamily="49" charset="0"/>
              </a:rPr>
              <a:t>PRIMARY KEY </a:t>
            </a:r>
            <a:r>
              <a:rPr lang="en-GB" dirty="0">
                <a:latin typeface="Courier New" pitchFamily="49" charset="0"/>
                <a:cs typeface="Courier New" pitchFamily="49" charset="0"/>
              </a:rPr>
              <a:t>(</a:t>
            </a:r>
            <a:r>
              <a:rPr lang="en-GB" b="1" dirty="0" err="1">
                <a:latin typeface="Courier New" pitchFamily="49" charset="0"/>
                <a:cs typeface="Courier New" pitchFamily="49" charset="0"/>
              </a:rPr>
              <a:t>staffNo</a:t>
            </a:r>
            <a:r>
              <a:rPr lang="en-GB" dirty="0">
                <a:latin typeface="Courier New" pitchFamily="49" charset="0"/>
                <a:cs typeface="Courier New" pitchFamily="49" charset="0"/>
              </a:rPr>
              <a:t>));</a:t>
            </a:r>
          </a:p>
          <a:p>
            <a:pPr marL="0" indent="0">
              <a:buNone/>
              <a:defRPr/>
            </a:pPr>
            <a:endParaRPr lang="en-GB" sz="1400" dirty="0">
              <a:latin typeface="Courier New" pitchFamily="49" charset="0"/>
              <a:cs typeface="Courier New" pitchFamily="49" charset="0"/>
            </a:endParaRPr>
          </a:p>
          <a:p>
            <a:endParaRPr lang="en-US" dirty="0"/>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1420826841"/>
      </p:ext>
    </p:extLst>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Integrity (cont’d)</a:t>
            </a:r>
          </a:p>
        </p:txBody>
      </p:sp>
      <p:sp>
        <p:nvSpPr>
          <p:cNvPr id="3" name="Content Placeholder 2"/>
          <p:cNvSpPr>
            <a:spLocks noGrp="1"/>
          </p:cNvSpPr>
          <p:nvPr>
            <p:ph idx="1"/>
          </p:nvPr>
        </p:nvSpPr>
        <p:spPr/>
        <p:txBody>
          <a:bodyPr/>
          <a:lstStyle/>
          <a:p>
            <a:pPr>
              <a:defRPr/>
            </a:pPr>
            <a:r>
              <a:rPr lang="en-GB" dirty="0"/>
              <a:t>For </a:t>
            </a:r>
            <a:r>
              <a:rPr lang="en-GB" b="1" dirty="0"/>
              <a:t>alternate keys </a:t>
            </a:r>
            <a:r>
              <a:rPr lang="en-GB" dirty="0"/>
              <a:t>we can use NOT NULL and UNIQUE qualifiers after column attribute name. E.g.:</a:t>
            </a:r>
          </a:p>
          <a:p>
            <a:pPr>
              <a:defRPr/>
            </a:pPr>
            <a:endParaRPr lang="en-GB" dirty="0"/>
          </a:p>
          <a:p>
            <a:pPr marL="0" indent="0">
              <a:buNone/>
              <a:defRPr/>
            </a:pPr>
            <a:r>
              <a:rPr lang="en-GB" dirty="0">
                <a:latin typeface="Courier New" pitchFamily="49" charset="0"/>
                <a:cs typeface="Courier New" pitchFamily="49" charset="0"/>
              </a:rPr>
              <a:t>	CREATE TABLE fruit(</a:t>
            </a:r>
          </a:p>
          <a:p>
            <a:pPr marL="0" indent="0">
              <a:buNone/>
              <a:defRPr/>
            </a:pPr>
            <a:r>
              <a:rPr lang="en-GB" dirty="0">
                <a:latin typeface="Courier New" pitchFamily="49" charset="0"/>
                <a:cs typeface="Courier New" pitchFamily="49" charset="0"/>
              </a:rPr>
              <a:t>  		name char(30) PRIMARY KEY,</a:t>
            </a:r>
          </a:p>
          <a:p>
            <a:pPr marL="0" indent="0">
              <a:buNone/>
              <a:defRPr/>
            </a:pPr>
            <a:r>
              <a:rPr lang="en-GB" dirty="0">
                <a:latin typeface="Courier New" pitchFamily="49" charset="0"/>
                <a:cs typeface="Courier New" pitchFamily="49" charset="0"/>
              </a:rPr>
              <a:t>  		supplier char(20) </a:t>
            </a:r>
            <a:r>
              <a:rPr lang="en-GB" b="1" dirty="0">
                <a:solidFill>
                  <a:srgbClr val="0000FF"/>
                </a:solidFill>
                <a:latin typeface="Courier New" pitchFamily="49" charset="0"/>
                <a:cs typeface="Courier New" pitchFamily="49" charset="0"/>
              </a:rPr>
              <a:t>NOT NULL</a:t>
            </a:r>
            <a:r>
              <a:rPr lang="en-GB" dirty="0">
                <a:latin typeface="Courier New" pitchFamily="49" charset="0"/>
                <a:cs typeface="Courier New" pitchFamily="49" charset="0"/>
              </a:rPr>
              <a:t>,</a:t>
            </a:r>
          </a:p>
          <a:p>
            <a:pPr marL="0" indent="0">
              <a:buNone/>
              <a:defRPr/>
            </a:pPr>
            <a:r>
              <a:rPr lang="en-GB" dirty="0">
                <a:latin typeface="Courier New" pitchFamily="49" charset="0"/>
                <a:cs typeface="Courier New" pitchFamily="49" charset="0"/>
              </a:rPr>
              <a:t>  		country char(20) NOT NULL,</a:t>
            </a:r>
          </a:p>
          <a:p>
            <a:pPr marL="0" indent="0">
              <a:buNone/>
              <a:defRPr/>
            </a:pPr>
            <a:r>
              <a:rPr lang="en-GB" dirty="0">
                <a:latin typeface="Courier New" pitchFamily="49" charset="0"/>
                <a:cs typeface="Courier New" pitchFamily="49" charset="0"/>
              </a:rPr>
              <a:t>  		</a:t>
            </a:r>
            <a:r>
              <a:rPr lang="en-GB" b="1" dirty="0">
                <a:solidFill>
                  <a:srgbClr val="0000FF"/>
                </a:solidFill>
                <a:latin typeface="Courier New" pitchFamily="49" charset="0"/>
                <a:cs typeface="Courier New" pitchFamily="49" charset="0"/>
              </a:rPr>
              <a:t>UNIQUE</a:t>
            </a:r>
            <a:r>
              <a:rPr lang="en-GB" dirty="0">
                <a:solidFill>
                  <a:srgbClr val="0000FF"/>
                </a:solidFill>
                <a:latin typeface="Courier New" pitchFamily="49" charset="0"/>
                <a:cs typeface="Courier New" pitchFamily="49" charset="0"/>
              </a:rPr>
              <a:t> </a:t>
            </a:r>
            <a:r>
              <a:rPr lang="en-GB" dirty="0">
                <a:latin typeface="Courier New" pitchFamily="49" charset="0"/>
                <a:cs typeface="Courier New" pitchFamily="49" charset="0"/>
              </a:rPr>
              <a:t>(supplier, country));</a:t>
            </a:r>
          </a:p>
          <a:p>
            <a:endParaRPr lang="en-US" dirty="0"/>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1589367872"/>
      </p:ext>
    </p:extLst>
  </p:cSld>
  <p:clrMapOvr>
    <a:masterClrMapping/>
  </p:clrMapOvr>
  <p:transition spd="slow">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Referential Integrity</a:t>
            </a:r>
          </a:p>
        </p:txBody>
      </p:sp>
      <p:sp>
        <p:nvSpPr>
          <p:cNvPr id="3" name="Content Placeholder 2"/>
          <p:cNvSpPr>
            <a:spLocks noGrp="1"/>
          </p:cNvSpPr>
          <p:nvPr>
            <p:ph idx="1"/>
          </p:nvPr>
        </p:nvSpPr>
        <p:spPr/>
        <p:txBody>
          <a:bodyPr/>
          <a:lstStyle/>
          <a:p>
            <a:pPr>
              <a:defRPr/>
            </a:pPr>
            <a:r>
              <a:rPr lang="en-GB" dirty="0"/>
              <a:t>Defined by FOREIGN KEY or REFERENCES. </a:t>
            </a:r>
          </a:p>
          <a:p>
            <a:pPr>
              <a:defRPr/>
            </a:pPr>
            <a:r>
              <a:rPr lang="en-GB" dirty="0"/>
              <a:t>Referential action </a:t>
            </a:r>
            <a:r>
              <a:rPr lang="en-GB" b="1" dirty="0">
                <a:solidFill>
                  <a:schemeClr val="tx2"/>
                </a:solidFill>
              </a:rPr>
              <a:t>must</a:t>
            </a:r>
            <a:r>
              <a:rPr lang="en-GB" dirty="0">
                <a:solidFill>
                  <a:schemeClr val="tx2"/>
                </a:solidFill>
              </a:rPr>
              <a:t> </a:t>
            </a:r>
            <a:r>
              <a:rPr lang="en-GB" b="1" dirty="0">
                <a:solidFill>
                  <a:schemeClr val="tx2"/>
                </a:solidFill>
              </a:rPr>
              <a:t>allow cascading </a:t>
            </a:r>
            <a:r>
              <a:rPr lang="en-GB" dirty="0"/>
              <a:t>of </a:t>
            </a:r>
            <a:r>
              <a:rPr lang="en-GB" i="1" dirty="0">
                <a:solidFill>
                  <a:srgbClr val="FF0000"/>
                </a:solidFill>
              </a:rPr>
              <a:t>updates</a:t>
            </a:r>
            <a:r>
              <a:rPr lang="en-GB" dirty="0"/>
              <a:t> from </a:t>
            </a:r>
            <a:r>
              <a:rPr lang="en-GB" b="1" dirty="0"/>
              <a:t>parent</a:t>
            </a:r>
            <a:r>
              <a:rPr lang="en-GB" dirty="0">
                <a:solidFill>
                  <a:schemeClr val="accent1"/>
                </a:solidFill>
              </a:rPr>
              <a:t> </a:t>
            </a:r>
            <a:r>
              <a:rPr lang="en-GB" dirty="0"/>
              <a:t>to </a:t>
            </a:r>
            <a:r>
              <a:rPr lang="en-GB" b="1" dirty="0"/>
              <a:t>child</a:t>
            </a:r>
            <a:r>
              <a:rPr lang="en-GB" dirty="0"/>
              <a:t> table (+deletes, NULL value , DEFAULT). E.g.:</a:t>
            </a:r>
          </a:p>
          <a:p>
            <a:pPr marL="0" indent="0">
              <a:buNone/>
              <a:defRPr/>
            </a:pPr>
            <a:endParaRPr lang="en-GB" dirty="0">
              <a:latin typeface="Courier New" pitchFamily="49" charset="0"/>
              <a:cs typeface="Courier New" pitchFamily="49" charset="0"/>
            </a:endParaRPr>
          </a:p>
          <a:p>
            <a:pPr marL="0" indent="0">
              <a:buNone/>
              <a:defRPr/>
            </a:pPr>
            <a:r>
              <a:rPr lang="en-GB" sz="2000" dirty="0">
                <a:latin typeface="Courier New" pitchFamily="49" charset="0"/>
                <a:cs typeface="Courier New" pitchFamily="49" charset="0"/>
              </a:rPr>
              <a:t>CREATE TABLE </a:t>
            </a:r>
            <a:r>
              <a:rPr lang="en-GB" sz="2000" dirty="0" err="1">
                <a:latin typeface="Courier New" pitchFamily="49" charset="0"/>
                <a:cs typeface="Courier New" pitchFamily="49" charset="0"/>
              </a:rPr>
              <a:t>emps</a:t>
            </a:r>
            <a:r>
              <a:rPr lang="en-GB" sz="2000" dirty="0">
                <a:latin typeface="Courier New" pitchFamily="49" charset="0"/>
                <a:cs typeface="Courier New" pitchFamily="49" charset="0"/>
              </a:rPr>
              <a:t>(</a:t>
            </a:r>
          </a:p>
          <a:p>
            <a:pPr marL="0" indent="0">
              <a:buNone/>
              <a:defRPr/>
            </a:pP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emp</a:t>
            </a:r>
            <a:r>
              <a:rPr lang="en-GB" sz="2000" dirty="0">
                <a:latin typeface="Courier New" pitchFamily="49" charset="0"/>
                <a:cs typeface="Courier New" pitchFamily="49" charset="0"/>
              </a:rPr>
              <a:t># number(2),</a:t>
            </a:r>
          </a:p>
          <a:p>
            <a:pPr marL="0" indent="0">
              <a:buNone/>
              <a:defRPr/>
            </a:pPr>
            <a:r>
              <a:rPr lang="en-GB" sz="2000" dirty="0">
                <a:latin typeface="Courier New" pitchFamily="49" charset="0"/>
                <a:cs typeface="Courier New" pitchFamily="49" charset="0"/>
              </a:rPr>
              <a:t>  name char(30),</a:t>
            </a:r>
          </a:p>
          <a:p>
            <a:pPr marL="0" indent="0">
              <a:buNone/>
              <a:defRPr/>
            </a:pP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dept</a:t>
            </a:r>
            <a:r>
              <a:rPr lang="en-GB" sz="2000" dirty="0">
                <a:latin typeface="Courier New" pitchFamily="49" charset="0"/>
                <a:cs typeface="Courier New" pitchFamily="49" charset="0"/>
              </a:rPr>
              <a:t># number(2) </a:t>
            </a:r>
            <a:r>
              <a:rPr lang="en-GB" sz="2000" b="1" dirty="0">
                <a:solidFill>
                  <a:srgbClr val="0000FF"/>
                </a:solidFill>
                <a:latin typeface="Courier New" pitchFamily="49" charset="0"/>
                <a:cs typeface="Courier New" pitchFamily="49" charset="0"/>
              </a:rPr>
              <a:t>REFERENCES</a:t>
            </a:r>
            <a:r>
              <a:rPr lang="en-GB" sz="2000" dirty="0">
                <a:latin typeface="Courier New" pitchFamily="49" charset="0"/>
                <a:cs typeface="Courier New" pitchFamily="49" charset="0"/>
              </a:rPr>
              <a:t> </a:t>
            </a:r>
            <a:r>
              <a:rPr lang="en-GB" sz="2000" dirty="0" err="1">
                <a:latin typeface="Courier New" pitchFamily="49" charset="0"/>
                <a:cs typeface="Courier New" pitchFamily="49" charset="0"/>
              </a:rPr>
              <a:t>depts</a:t>
            </a:r>
            <a:r>
              <a:rPr lang="en-GB" sz="2000" dirty="0">
                <a:latin typeface="Courier New" pitchFamily="49" charset="0"/>
                <a:cs typeface="Courier New" pitchFamily="49" charset="0"/>
              </a:rPr>
              <a:t>(</a:t>
            </a:r>
            <a:r>
              <a:rPr lang="en-GB" sz="2000" dirty="0" err="1">
                <a:latin typeface="Courier New" pitchFamily="49" charset="0"/>
                <a:cs typeface="Courier New" pitchFamily="49" charset="0"/>
              </a:rPr>
              <a:t>dept</a:t>
            </a:r>
            <a:r>
              <a:rPr lang="en-GB" sz="2000" dirty="0">
                <a:latin typeface="Courier New" pitchFamily="49" charset="0"/>
                <a:cs typeface="Courier New" pitchFamily="49" charset="0"/>
              </a:rPr>
              <a:t>#) </a:t>
            </a:r>
          </a:p>
          <a:p>
            <a:pPr marL="0" indent="0">
              <a:buNone/>
              <a:defRPr/>
            </a:pPr>
            <a:r>
              <a:rPr lang="en-GB" sz="2000" dirty="0">
                <a:latin typeface="Courier New" pitchFamily="49" charset="0"/>
                <a:cs typeface="Courier New" pitchFamily="49" charset="0"/>
              </a:rPr>
              <a:t>             ON UPDATE </a:t>
            </a:r>
            <a:r>
              <a:rPr lang="en-GB" sz="2000" b="1" dirty="0">
                <a:solidFill>
                  <a:srgbClr val="0000FF"/>
                </a:solidFill>
                <a:latin typeface="Courier New" pitchFamily="49" charset="0"/>
                <a:cs typeface="Courier New" pitchFamily="49" charset="0"/>
              </a:rPr>
              <a:t>CASCADE</a:t>
            </a:r>
            <a:r>
              <a:rPr lang="en-GB" sz="2000" dirty="0">
                <a:latin typeface="Courier New" pitchFamily="49" charset="0"/>
                <a:cs typeface="Courier New" pitchFamily="49" charset="0"/>
              </a:rPr>
              <a:t>);</a:t>
            </a:r>
          </a:p>
          <a:p>
            <a:endParaRPr lang="en-US" dirty="0"/>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3200065342"/>
      </p:ext>
    </p:extLst>
  </p:cSld>
  <p:clrMapOvr>
    <a:masterClrMapping/>
  </p:clrMapOvr>
  <p:transition spd="slow">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a:t>
            </a:r>
          </a:p>
        </p:txBody>
      </p:sp>
      <p:sp>
        <p:nvSpPr>
          <p:cNvPr id="3" name="Content Placeholder 2"/>
          <p:cNvSpPr>
            <a:spLocks noGrp="1"/>
          </p:cNvSpPr>
          <p:nvPr>
            <p:ph idx="1"/>
          </p:nvPr>
        </p:nvSpPr>
        <p:spPr>
          <a:xfrm>
            <a:off x="1136576" y="1196752"/>
            <a:ext cx="8424936" cy="4824536"/>
          </a:xfrm>
        </p:spPr>
        <p:txBody>
          <a:bodyPr/>
          <a:lstStyle/>
          <a:p>
            <a:r>
              <a:rPr lang="en-GB" sz="2800" dirty="0">
                <a:latin typeface="Calibri" charset="0"/>
              </a:rPr>
              <a:t>Restoring a database to a known </a:t>
            </a:r>
            <a:r>
              <a:rPr lang="en-GB" sz="2800" i="1" dirty="0">
                <a:solidFill>
                  <a:srgbClr val="FF0000"/>
                </a:solidFill>
                <a:latin typeface="Calibri" charset="0"/>
              </a:rPr>
              <a:t>correct state</a:t>
            </a:r>
            <a:r>
              <a:rPr lang="en-GB" sz="2800" i="1" dirty="0">
                <a:latin typeface="Calibri" charset="0"/>
              </a:rPr>
              <a:t> </a:t>
            </a:r>
            <a:r>
              <a:rPr lang="en-GB" sz="2800" dirty="0">
                <a:latin typeface="Calibri" charset="0"/>
              </a:rPr>
              <a:t>after some failure. </a:t>
            </a:r>
          </a:p>
          <a:p>
            <a:r>
              <a:rPr lang="en-GB" sz="2800" dirty="0">
                <a:latin typeface="Calibri" charset="0"/>
              </a:rPr>
              <a:t>Database recovery is based on </a:t>
            </a:r>
            <a:r>
              <a:rPr lang="en-GB" sz="2800" i="1" dirty="0">
                <a:solidFill>
                  <a:srgbClr val="FF0000"/>
                </a:solidFill>
                <a:latin typeface="Calibri" charset="0"/>
              </a:rPr>
              <a:t>redundancy</a:t>
            </a:r>
            <a:r>
              <a:rPr lang="en-GB" sz="2800" dirty="0">
                <a:latin typeface="Calibri" charset="0"/>
              </a:rPr>
              <a:t> at the </a:t>
            </a:r>
            <a:r>
              <a:rPr lang="en-GB" sz="2800" i="1" dirty="0">
                <a:latin typeface="Calibri" charset="0"/>
              </a:rPr>
              <a:t>physical level</a:t>
            </a:r>
            <a:r>
              <a:rPr lang="en-GB" sz="2800" dirty="0">
                <a:latin typeface="Calibri" charset="0"/>
              </a:rPr>
              <a:t> </a:t>
            </a:r>
          </a:p>
          <a:p>
            <a:pPr lvl="1"/>
            <a:r>
              <a:rPr lang="en-GB" sz="2400" dirty="0">
                <a:latin typeface="Calibri" charset="0"/>
              </a:rPr>
              <a:t>Any piece of information can be recovered from some other stored information, somewhere else</a:t>
            </a:r>
          </a:p>
          <a:p>
            <a:r>
              <a:rPr lang="en-GB" sz="2800" dirty="0">
                <a:latin typeface="Calibri" charset="0"/>
              </a:rPr>
              <a:t>Recovery is done by </a:t>
            </a:r>
            <a:r>
              <a:rPr lang="en-GB" sz="2800" b="1" dirty="0">
                <a:latin typeface="Calibri" charset="0"/>
              </a:rPr>
              <a:t>Transactions</a:t>
            </a:r>
            <a:r>
              <a:rPr lang="en-GB" sz="2800" dirty="0">
                <a:latin typeface="Calibri" charset="0"/>
              </a:rPr>
              <a:t> (a </a:t>
            </a:r>
            <a:r>
              <a:rPr lang="en-GB" sz="2800" dirty="0">
                <a:solidFill>
                  <a:srgbClr val="0070C0"/>
                </a:solidFill>
                <a:latin typeface="Calibri" charset="0"/>
              </a:rPr>
              <a:t>logical unit of work that consists of a series of commands) that can either result as </a:t>
            </a:r>
            <a:r>
              <a:rPr lang="en-GB" sz="2800" b="1" dirty="0">
                <a:solidFill>
                  <a:srgbClr val="0070C0"/>
                </a:solidFill>
                <a:latin typeface="Calibri" charset="0"/>
              </a:rPr>
              <a:t>Commit</a:t>
            </a:r>
            <a:r>
              <a:rPr lang="en-GB" sz="2800" dirty="0">
                <a:solidFill>
                  <a:srgbClr val="0070C0"/>
                </a:solidFill>
                <a:latin typeface="Calibri" charset="0"/>
              </a:rPr>
              <a:t> (successful) or </a:t>
            </a:r>
            <a:r>
              <a:rPr lang="en-GB" sz="2800" b="1" dirty="0">
                <a:solidFill>
                  <a:srgbClr val="0070C0"/>
                </a:solidFill>
                <a:latin typeface="Calibri" charset="0"/>
              </a:rPr>
              <a:t>Rollback</a:t>
            </a:r>
            <a:r>
              <a:rPr lang="en-GB" sz="2800" dirty="0">
                <a:solidFill>
                  <a:srgbClr val="0070C0"/>
                </a:solidFill>
                <a:latin typeface="Calibri" charset="0"/>
              </a:rPr>
              <a:t> (if any command is fail)</a:t>
            </a:r>
            <a:endParaRPr lang="en-GB" sz="2800" dirty="0">
              <a:latin typeface="Calibri" charset="0"/>
            </a:endParaRPr>
          </a:p>
          <a:p>
            <a:pPr marL="97763" indent="0">
              <a:buNone/>
            </a:pPr>
            <a:endParaRPr lang="en-US" sz="2800" dirty="0"/>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3611924709"/>
      </p:ext>
    </p:extLst>
  </p:cSld>
  <p:clrMapOvr>
    <a:masterClrMapping/>
  </p:clrMapOvr>
  <p:transition spd="slow">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632" y="37251"/>
            <a:ext cx="7874496" cy="901824"/>
          </a:xfrm>
        </p:spPr>
        <p:txBody>
          <a:bodyPr>
            <a:normAutofit/>
          </a:bodyPr>
          <a:lstStyle/>
          <a:p>
            <a:r>
              <a:rPr lang="en-US" dirty="0"/>
              <a:t>Example: Transfer Funds</a:t>
            </a:r>
          </a:p>
        </p:txBody>
      </p:sp>
      <p:sp>
        <p:nvSpPr>
          <p:cNvPr id="3" name="Content Placeholder 2"/>
          <p:cNvSpPr>
            <a:spLocks noGrp="1"/>
          </p:cNvSpPr>
          <p:nvPr>
            <p:ph idx="1"/>
          </p:nvPr>
        </p:nvSpPr>
        <p:spPr>
          <a:xfrm>
            <a:off x="945408" y="1196752"/>
            <a:ext cx="8568952" cy="4968552"/>
          </a:xfrm>
        </p:spPr>
        <p:txBody>
          <a:bodyPr>
            <a:normAutofit fontScale="85000" lnSpcReduction="20000"/>
          </a:bodyPr>
          <a:lstStyle/>
          <a:p>
            <a:pPr>
              <a:buFont typeface="Arial" charset="0"/>
              <a:buNone/>
            </a:pPr>
            <a:r>
              <a:rPr lang="en-GB" dirty="0">
                <a:latin typeface="Courier New"/>
                <a:cs typeface="Courier New"/>
              </a:rPr>
              <a:t>BEGIN TRANSACTION;</a:t>
            </a:r>
          </a:p>
          <a:p>
            <a:pPr>
              <a:buFont typeface="Arial" charset="0"/>
              <a:buNone/>
            </a:pPr>
            <a:r>
              <a:rPr lang="en-GB" dirty="0">
                <a:latin typeface="Courier New"/>
                <a:cs typeface="Courier New"/>
              </a:rPr>
              <a:t> 	UPDATE ACC123 {BALANCE := BALANCE - £100};</a:t>
            </a:r>
          </a:p>
          <a:p>
            <a:pPr>
              <a:buFont typeface="Arial" charset="0"/>
              <a:buNone/>
            </a:pPr>
            <a:r>
              <a:rPr lang="en-GB" dirty="0">
                <a:latin typeface="Courier New"/>
                <a:cs typeface="Courier New"/>
              </a:rPr>
              <a:t>	IF any error occurred THEN GOTO </a:t>
            </a:r>
            <a:r>
              <a:rPr lang="en-GB" b="1" dirty="0">
                <a:latin typeface="Courier New"/>
                <a:cs typeface="Courier New"/>
              </a:rPr>
              <a:t>UNDO</a:t>
            </a:r>
            <a:r>
              <a:rPr lang="en-GB" dirty="0">
                <a:latin typeface="Courier New"/>
                <a:cs typeface="Courier New"/>
              </a:rPr>
              <a:t>; END IF;</a:t>
            </a:r>
            <a:br>
              <a:rPr lang="en-GB" dirty="0">
                <a:latin typeface="Courier New"/>
                <a:cs typeface="Courier New"/>
              </a:rPr>
            </a:br>
            <a:endParaRPr lang="en-GB" dirty="0">
              <a:latin typeface="Courier New"/>
              <a:cs typeface="Courier New"/>
            </a:endParaRPr>
          </a:p>
          <a:p>
            <a:pPr>
              <a:buFont typeface="Arial" charset="0"/>
              <a:buNone/>
            </a:pPr>
            <a:r>
              <a:rPr lang="en-GB" dirty="0">
                <a:latin typeface="Courier New"/>
                <a:cs typeface="Courier New"/>
              </a:rPr>
              <a:t> 	UPDATE ACC456 {BALANCE := BALANCE + £100};</a:t>
            </a:r>
          </a:p>
          <a:p>
            <a:pPr>
              <a:buFont typeface="Arial" charset="0"/>
              <a:buNone/>
            </a:pPr>
            <a:r>
              <a:rPr lang="en-GB" dirty="0">
                <a:latin typeface="Courier New"/>
                <a:cs typeface="Courier New"/>
              </a:rPr>
              <a:t> 	IF any error occurred THEN GOTO </a:t>
            </a:r>
            <a:r>
              <a:rPr lang="en-GB" b="1" dirty="0">
                <a:latin typeface="Courier New"/>
                <a:cs typeface="Courier New"/>
              </a:rPr>
              <a:t>UNDO</a:t>
            </a:r>
            <a:r>
              <a:rPr lang="en-GB" dirty="0">
                <a:latin typeface="Courier New"/>
                <a:cs typeface="Courier New"/>
              </a:rPr>
              <a:t>; END IF;</a:t>
            </a:r>
          </a:p>
          <a:p>
            <a:pPr>
              <a:buFont typeface="Arial" charset="0"/>
              <a:buNone/>
            </a:pPr>
            <a:endParaRPr lang="en-GB" dirty="0">
              <a:latin typeface="Courier New"/>
              <a:cs typeface="Courier New"/>
            </a:endParaRPr>
          </a:p>
          <a:p>
            <a:pPr>
              <a:buFont typeface="Arial" charset="0"/>
              <a:buNone/>
            </a:pPr>
            <a:r>
              <a:rPr lang="en-GB" dirty="0">
                <a:latin typeface="Courier New"/>
                <a:cs typeface="Courier New"/>
              </a:rPr>
              <a:t>  COMMIT;</a:t>
            </a:r>
          </a:p>
          <a:p>
            <a:pPr>
              <a:buFont typeface="Arial" charset="0"/>
              <a:buNone/>
            </a:pPr>
            <a:r>
              <a:rPr lang="en-GB" dirty="0">
                <a:latin typeface="Courier New"/>
                <a:cs typeface="Courier New"/>
              </a:rPr>
              <a:t>	</a:t>
            </a:r>
          </a:p>
          <a:p>
            <a:pPr>
              <a:buFont typeface="Arial" charset="0"/>
              <a:buNone/>
            </a:pPr>
            <a:r>
              <a:rPr lang="en-GB" dirty="0">
                <a:latin typeface="Courier New"/>
                <a:cs typeface="Courier New"/>
              </a:rPr>
              <a:t>	GOTO </a:t>
            </a:r>
            <a:r>
              <a:rPr lang="en-GB" b="1" dirty="0">
                <a:latin typeface="Courier New"/>
                <a:cs typeface="Courier New"/>
              </a:rPr>
              <a:t>FINISH</a:t>
            </a:r>
            <a:r>
              <a:rPr lang="en-GB" dirty="0">
                <a:latin typeface="Courier New"/>
                <a:cs typeface="Courier New"/>
              </a:rPr>
              <a:t>;	/*successful end*/</a:t>
            </a:r>
          </a:p>
          <a:p>
            <a:pPr>
              <a:buFont typeface="Arial" charset="0"/>
              <a:buNone/>
            </a:pPr>
            <a:endParaRPr lang="en-GB" dirty="0">
              <a:latin typeface="Courier New"/>
              <a:cs typeface="Courier New"/>
            </a:endParaRPr>
          </a:p>
          <a:p>
            <a:pPr>
              <a:buFont typeface="Arial" charset="0"/>
              <a:buNone/>
            </a:pPr>
            <a:r>
              <a:rPr lang="en-GB" dirty="0">
                <a:latin typeface="Courier New"/>
                <a:cs typeface="Courier New"/>
              </a:rPr>
              <a:t>	</a:t>
            </a:r>
            <a:r>
              <a:rPr lang="en-GB" b="1" dirty="0">
                <a:latin typeface="Courier New"/>
                <a:cs typeface="Courier New"/>
              </a:rPr>
              <a:t>UNDO:</a:t>
            </a:r>
          </a:p>
          <a:p>
            <a:pPr>
              <a:buFont typeface="Arial" charset="0"/>
              <a:buNone/>
            </a:pPr>
            <a:r>
              <a:rPr lang="en-GB" dirty="0">
                <a:latin typeface="Courier New"/>
                <a:cs typeface="Courier New"/>
              </a:rPr>
              <a:t>		ROLLBACK;		/*unsuccessful end*/</a:t>
            </a:r>
          </a:p>
          <a:p>
            <a:pPr>
              <a:buFont typeface="Arial" charset="0"/>
              <a:buNone/>
            </a:pPr>
            <a:endParaRPr lang="en-GB" dirty="0">
              <a:latin typeface="Courier New"/>
              <a:cs typeface="Courier New"/>
            </a:endParaRPr>
          </a:p>
          <a:p>
            <a:pPr>
              <a:buFont typeface="Arial" charset="0"/>
              <a:buNone/>
            </a:pPr>
            <a:r>
              <a:rPr lang="en-GB" dirty="0">
                <a:latin typeface="Courier New"/>
                <a:cs typeface="Courier New"/>
              </a:rPr>
              <a:t>	</a:t>
            </a:r>
            <a:r>
              <a:rPr lang="en-GB" b="1" dirty="0">
                <a:latin typeface="Courier New"/>
                <a:cs typeface="Courier New"/>
              </a:rPr>
              <a:t>FINISH</a:t>
            </a:r>
            <a:r>
              <a:rPr lang="en-GB" dirty="0">
                <a:latin typeface="Courier New"/>
                <a:cs typeface="Courier New"/>
              </a:rPr>
              <a:t>:</a:t>
            </a:r>
          </a:p>
          <a:p>
            <a:pPr>
              <a:buFont typeface="Arial" charset="0"/>
              <a:buNone/>
            </a:pPr>
            <a:r>
              <a:rPr lang="en-GB" dirty="0">
                <a:latin typeface="Courier New"/>
                <a:cs typeface="Courier New"/>
              </a:rPr>
              <a:t>		RETURN;</a:t>
            </a:r>
          </a:p>
          <a:p>
            <a:endParaRPr lang="en-US" dirty="0"/>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3778332141"/>
      </p:ext>
    </p:extLst>
  </p:cSld>
  <p:clrMapOvr>
    <a:masterClrMapping/>
  </p:clrMapOvr>
  <p:transition spd="slow">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Database Security Approaches</a:t>
            </a:r>
          </a:p>
        </p:txBody>
      </p:sp>
      <p:sp>
        <p:nvSpPr>
          <p:cNvPr id="3" name="Content Placeholder 2"/>
          <p:cNvSpPr>
            <a:spLocks noGrp="1"/>
          </p:cNvSpPr>
          <p:nvPr>
            <p:ph idx="1"/>
          </p:nvPr>
        </p:nvSpPr>
        <p:spPr/>
        <p:txBody>
          <a:bodyPr>
            <a:normAutofit/>
          </a:bodyPr>
          <a:lstStyle/>
          <a:p>
            <a:pPr marL="514350" indent="-514350">
              <a:buFont typeface="Calibri" charset="0"/>
              <a:buAutoNum type="arabicPeriod"/>
            </a:pPr>
            <a:r>
              <a:rPr lang="en-GB" b="1" dirty="0">
                <a:solidFill>
                  <a:srgbClr val="FF0000"/>
                </a:solidFill>
                <a:latin typeface="Calibri" charset="0"/>
              </a:rPr>
              <a:t>Discretionary</a:t>
            </a:r>
            <a:r>
              <a:rPr lang="en-GB" dirty="0">
                <a:solidFill>
                  <a:srgbClr val="FF0000"/>
                </a:solidFill>
                <a:latin typeface="Calibri" charset="0"/>
              </a:rPr>
              <a:t> </a:t>
            </a:r>
            <a:r>
              <a:rPr lang="en-GB" dirty="0">
                <a:latin typeface="Calibri" charset="0"/>
              </a:rPr>
              <a:t>Control</a:t>
            </a:r>
          </a:p>
          <a:p>
            <a:pPr marL="848587" lvl="1" indent="-514350"/>
            <a:r>
              <a:rPr lang="en-GB" b="1" dirty="0">
                <a:latin typeface="Calibri" charset="0"/>
              </a:rPr>
              <a:t>Named users</a:t>
            </a:r>
            <a:r>
              <a:rPr lang="en-GB" dirty="0">
                <a:latin typeface="Calibri" charset="0"/>
              </a:rPr>
              <a:t>, access restricted based on identity of user or group</a:t>
            </a:r>
          </a:p>
          <a:p>
            <a:pPr marL="848587" lvl="1" indent="-514350"/>
            <a:r>
              <a:rPr lang="en-GB" dirty="0">
                <a:latin typeface="Calibri" charset="0"/>
              </a:rPr>
              <a:t>Different </a:t>
            </a:r>
            <a:r>
              <a:rPr lang="en-GB" b="1" dirty="0">
                <a:latin typeface="Calibri" charset="0"/>
              </a:rPr>
              <a:t>Privileges</a:t>
            </a:r>
            <a:r>
              <a:rPr lang="en-GB" dirty="0">
                <a:latin typeface="Calibri" charset="0"/>
              </a:rPr>
              <a:t> or access rights to data objects</a:t>
            </a:r>
          </a:p>
          <a:p>
            <a:pPr marL="848587" lvl="1" indent="-514350"/>
            <a:r>
              <a:rPr lang="en-GB" b="1" dirty="0">
                <a:latin typeface="Calibri" charset="0"/>
              </a:rPr>
              <a:t>Distributed control </a:t>
            </a:r>
            <a:r>
              <a:rPr lang="en-GB" dirty="0">
                <a:latin typeface="Calibri" charset="0"/>
              </a:rPr>
              <a:t>(no central management)</a:t>
            </a:r>
          </a:p>
          <a:p>
            <a:pPr marL="848587" lvl="1" indent="-514350"/>
            <a:r>
              <a:rPr lang="en-GB" dirty="0">
                <a:latin typeface="Calibri" charset="0"/>
              </a:rPr>
              <a:t>Allows </a:t>
            </a:r>
            <a:r>
              <a:rPr lang="en-GB" b="1" dirty="0">
                <a:latin typeface="Calibri" charset="0"/>
              </a:rPr>
              <a:t>users</a:t>
            </a:r>
            <a:r>
              <a:rPr lang="en-GB" dirty="0">
                <a:latin typeface="Calibri" charset="0"/>
              </a:rPr>
              <a:t> the ability to make policy decisions and/or assign security attributes</a:t>
            </a:r>
          </a:p>
          <a:p>
            <a:pPr marL="1302187" lvl="2" indent="-514350"/>
            <a:r>
              <a:rPr lang="en-GB" dirty="0">
                <a:latin typeface="Calibri" charset="0"/>
              </a:rPr>
              <a:t>Users may pass the permission to others</a:t>
            </a:r>
          </a:p>
          <a:p>
            <a:pPr marL="514350" indent="-514350">
              <a:buFont typeface="Calibri" charset="0"/>
              <a:buAutoNum type="arabicPeriod"/>
            </a:pPr>
            <a:endParaRPr lang="en-GB" sz="1600" b="1" dirty="0">
              <a:solidFill>
                <a:srgbClr val="FF0000"/>
              </a:solidFill>
              <a:latin typeface="Calibri" charset="0"/>
            </a:endParaRPr>
          </a:p>
          <a:p>
            <a:pPr marL="514350" indent="-514350">
              <a:buFont typeface="Calibri" charset="0"/>
              <a:buAutoNum type="arabicPeriod"/>
            </a:pPr>
            <a:r>
              <a:rPr lang="en-GB" b="1" dirty="0">
                <a:solidFill>
                  <a:srgbClr val="FF0000"/>
                </a:solidFill>
                <a:latin typeface="Calibri" charset="0"/>
              </a:rPr>
              <a:t>Mandatory</a:t>
            </a:r>
            <a:r>
              <a:rPr lang="en-GB" dirty="0">
                <a:solidFill>
                  <a:srgbClr val="FF0000"/>
                </a:solidFill>
                <a:latin typeface="Calibri" charset="0"/>
              </a:rPr>
              <a:t> </a:t>
            </a:r>
            <a:r>
              <a:rPr lang="en-GB" dirty="0">
                <a:latin typeface="Calibri" charset="0"/>
              </a:rPr>
              <a:t>Control</a:t>
            </a:r>
          </a:p>
          <a:p>
            <a:pPr marL="848587" lvl="1" indent="-514350"/>
            <a:r>
              <a:rPr lang="en-GB" dirty="0">
                <a:latin typeface="Calibri" charset="0"/>
              </a:rPr>
              <a:t>Users have </a:t>
            </a:r>
            <a:r>
              <a:rPr lang="en-GB" b="1" dirty="0">
                <a:latin typeface="Calibri" charset="0"/>
              </a:rPr>
              <a:t>clearance</a:t>
            </a:r>
            <a:endParaRPr lang="en-GB" dirty="0">
              <a:latin typeface="Calibri" charset="0"/>
            </a:endParaRPr>
          </a:p>
          <a:p>
            <a:pPr marL="848587" lvl="1" indent="-514350"/>
            <a:r>
              <a:rPr lang="en-GB" dirty="0">
                <a:latin typeface="Calibri" charset="0"/>
              </a:rPr>
              <a:t>Objects have </a:t>
            </a:r>
            <a:r>
              <a:rPr lang="en-GB" b="1" dirty="0">
                <a:latin typeface="Calibri" charset="0"/>
              </a:rPr>
              <a:t>classification</a:t>
            </a:r>
            <a:r>
              <a:rPr lang="en-GB" dirty="0">
                <a:latin typeface="Calibri" charset="0"/>
              </a:rPr>
              <a:t> levels</a:t>
            </a:r>
          </a:p>
          <a:p>
            <a:pPr marL="848587" lvl="1" indent="-514350"/>
            <a:r>
              <a:rPr lang="en-GB" b="1" dirty="0">
                <a:latin typeface="Calibri" charset="0"/>
              </a:rPr>
              <a:t>Central control </a:t>
            </a:r>
            <a:r>
              <a:rPr lang="en-GB" dirty="0">
                <a:latin typeface="Calibri" charset="0"/>
              </a:rPr>
              <a:t>– predefined access rights depending on clearance level</a:t>
            </a:r>
          </a:p>
          <a:p>
            <a:endParaRPr lang="en-US" dirty="0"/>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2475869279"/>
      </p:ext>
    </p:extLst>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Discretionary Control: GRANT</a:t>
            </a:r>
          </a:p>
        </p:txBody>
      </p:sp>
      <p:sp>
        <p:nvSpPr>
          <p:cNvPr id="3" name="Content Placeholder 2"/>
          <p:cNvSpPr>
            <a:spLocks noGrp="1"/>
          </p:cNvSpPr>
          <p:nvPr>
            <p:ph idx="1"/>
          </p:nvPr>
        </p:nvSpPr>
        <p:spPr>
          <a:xfrm>
            <a:off x="920553" y="1350645"/>
            <a:ext cx="8424936" cy="5105837"/>
          </a:xfrm>
        </p:spPr>
        <p:txBody>
          <a:bodyPr>
            <a:normAutofit fontScale="92500" lnSpcReduction="20000"/>
          </a:bodyPr>
          <a:lstStyle/>
          <a:p>
            <a:pPr>
              <a:lnSpc>
                <a:spcPct val="80000"/>
              </a:lnSpc>
              <a:buFontTx/>
              <a:buNone/>
            </a:pPr>
            <a:r>
              <a:rPr lang="en-GB" b="1" dirty="0">
                <a:solidFill>
                  <a:schemeClr val="accent2"/>
                </a:solidFill>
                <a:latin typeface="Courier New" charset="0"/>
              </a:rPr>
              <a:t>GRANT [privilege-</a:t>
            </a:r>
            <a:r>
              <a:rPr lang="en-GB" b="1" dirty="0" err="1">
                <a:solidFill>
                  <a:schemeClr val="accent2"/>
                </a:solidFill>
                <a:latin typeface="Courier New" charset="0"/>
              </a:rPr>
              <a:t>commalist</a:t>
            </a:r>
            <a:r>
              <a:rPr lang="en-GB" b="1" dirty="0">
                <a:solidFill>
                  <a:schemeClr val="accent2"/>
                </a:solidFill>
                <a:latin typeface="Courier New" charset="0"/>
              </a:rPr>
              <a:t> | ALL PRIVILEGES]</a:t>
            </a:r>
          </a:p>
          <a:p>
            <a:pPr>
              <a:lnSpc>
                <a:spcPct val="80000"/>
              </a:lnSpc>
              <a:buFontTx/>
              <a:buNone/>
            </a:pPr>
            <a:r>
              <a:rPr lang="en-GB" b="1" dirty="0">
                <a:solidFill>
                  <a:schemeClr val="accent2"/>
                </a:solidFill>
                <a:latin typeface="Courier New" charset="0"/>
              </a:rPr>
              <a:t>ON object-name</a:t>
            </a:r>
          </a:p>
          <a:p>
            <a:pPr>
              <a:lnSpc>
                <a:spcPct val="80000"/>
              </a:lnSpc>
              <a:buFontTx/>
              <a:buNone/>
            </a:pPr>
            <a:r>
              <a:rPr lang="en-GB" b="1" dirty="0">
                <a:solidFill>
                  <a:schemeClr val="accent2"/>
                </a:solidFill>
                <a:latin typeface="Courier New" charset="0"/>
              </a:rPr>
              <a:t>TO [</a:t>
            </a:r>
            <a:r>
              <a:rPr lang="en-GB" b="1" dirty="0" err="1">
                <a:solidFill>
                  <a:schemeClr val="accent2"/>
                </a:solidFill>
                <a:latin typeface="Courier New" charset="0"/>
              </a:rPr>
              <a:t>authorisation_id_list</a:t>
            </a:r>
            <a:r>
              <a:rPr lang="en-GB" b="1" dirty="0">
                <a:solidFill>
                  <a:schemeClr val="accent2"/>
                </a:solidFill>
                <a:latin typeface="Courier New" charset="0"/>
              </a:rPr>
              <a:t> | PUBLIC]</a:t>
            </a:r>
          </a:p>
          <a:p>
            <a:pPr>
              <a:lnSpc>
                <a:spcPct val="80000"/>
              </a:lnSpc>
              <a:buFontTx/>
              <a:buNone/>
            </a:pPr>
            <a:r>
              <a:rPr lang="en-GB" b="1" dirty="0">
                <a:solidFill>
                  <a:schemeClr val="accent2"/>
                </a:solidFill>
                <a:latin typeface="Courier New" charset="0"/>
              </a:rPr>
              <a:t>[WITH GRANT OPTION]</a:t>
            </a:r>
          </a:p>
          <a:p>
            <a:pPr>
              <a:lnSpc>
                <a:spcPct val="80000"/>
              </a:lnSpc>
              <a:buFontTx/>
              <a:buNone/>
            </a:pPr>
            <a:endParaRPr lang="en-GB" dirty="0">
              <a:latin typeface="Calibri" charset="0"/>
            </a:endParaRPr>
          </a:p>
          <a:p>
            <a:pPr>
              <a:lnSpc>
                <a:spcPct val="80000"/>
              </a:lnSpc>
              <a:buFontTx/>
              <a:buNone/>
            </a:pPr>
            <a:r>
              <a:rPr lang="en-GB" dirty="0">
                <a:latin typeface="Calibri" charset="0"/>
              </a:rPr>
              <a:t>SQL Grant. Each privilege is one of the following:</a:t>
            </a:r>
          </a:p>
          <a:p>
            <a:pPr>
              <a:lnSpc>
                <a:spcPct val="80000"/>
              </a:lnSpc>
              <a:buFontTx/>
              <a:buNone/>
            </a:pPr>
            <a:r>
              <a:rPr lang="en-GB" dirty="0">
                <a:latin typeface="Courier New" charset="0"/>
              </a:rPr>
              <a:t>SELECT</a:t>
            </a:r>
          </a:p>
          <a:p>
            <a:pPr>
              <a:lnSpc>
                <a:spcPct val="80000"/>
              </a:lnSpc>
              <a:buFontTx/>
              <a:buNone/>
            </a:pPr>
            <a:r>
              <a:rPr lang="en-GB" dirty="0">
                <a:latin typeface="Courier New" charset="0"/>
              </a:rPr>
              <a:t>DELETE</a:t>
            </a:r>
          </a:p>
          <a:p>
            <a:pPr>
              <a:lnSpc>
                <a:spcPct val="80000"/>
              </a:lnSpc>
              <a:buFontTx/>
              <a:buNone/>
            </a:pPr>
            <a:r>
              <a:rPr lang="en-GB" dirty="0">
                <a:latin typeface="Courier New" charset="0"/>
              </a:rPr>
              <a:t>INSERT</a:t>
            </a:r>
          </a:p>
          <a:p>
            <a:pPr>
              <a:lnSpc>
                <a:spcPct val="80000"/>
              </a:lnSpc>
              <a:buFontTx/>
              <a:buNone/>
            </a:pPr>
            <a:r>
              <a:rPr lang="en-GB" dirty="0">
                <a:latin typeface="Courier New" charset="0"/>
              </a:rPr>
              <a:t>UPDATE</a:t>
            </a:r>
          </a:p>
          <a:p>
            <a:pPr>
              <a:lnSpc>
                <a:spcPct val="80000"/>
              </a:lnSpc>
              <a:buFontTx/>
              <a:buNone/>
            </a:pPr>
            <a:r>
              <a:rPr lang="en-GB" dirty="0">
                <a:latin typeface="Courier New" charset="0"/>
              </a:rPr>
              <a:t>REFERENCES</a:t>
            </a:r>
          </a:p>
          <a:p>
            <a:pPr>
              <a:lnSpc>
                <a:spcPct val="80000"/>
              </a:lnSpc>
              <a:buFontTx/>
              <a:buNone/>
            </a:pPr>
            <a:endParaRPr lang="en-GB" dirty="0">
              <a:latin typeface="Calibri" charset="0"/>
            </a:endParaRPr>
          </a:p>
          <a:p>
            <a:pPr marL="97763" indent="0">
              <a:lnSpc>
                <a:spcPct val="80000"/>
              </a:lnSpc>
              <a:buNone/>
            </a:pPr>
            <a:r>
              <a:rPr lang="en-GB" dirty="0">
                <a:latin typeface="Calibri" charset="0"/>
              </a:rPr>
              <a:t>The </a:t>
            </a:r>
            <a:r>
              <a:rPr lang="en-GB" dirty="0">
                <a:latin typeface="Courier New" charset="0"/>
              </a:rPr>
              <a:t>REFERENCES</a:t>
            </a:r>
            <a:r>
              <a:rPr lang="en-GB" dirty="0">
                <a:latin typeface="Calibri" charset="0"/>
              </a:rPr>
              <a:t> allows privileges to be granted on named</a:t>
            </a:r>
          </a:p>
          <a:p>
            <a:pPr>
              <a:lnSpc>
                <a:spcPct val="80000"/>
              </a:lnSpc>
              <a:buFontTx/>
              <a:buNone/>
            </a:pPr>
            <a:r>
              <a:rPr lang="en-GB" dirty="0">
                <a:latin typeface="Calibri" charset="0"/>
              </a:rPr>
              <a:t> table(s) in integrity constraints of </a:t>
            </a:r>
            <a:r>
              <a:rPr lang="en-GB" dirty="0">
                <a:latin typeface="Courier New" charset="0"/>
              </a:rPr>
              <a:t>CREATE TABLE</a:t>
            </a:r>
            <a:endParaRPr lang="en-GB" dirty="0">
              <a:latin typeface="Calibri" charset="0"/>
            </a:endParaRPr>
          </a:p>
          <a:p>
            <a:pPr>
              <a:lnSpc>
                <a:spcPct val="80000"/>
              </a:lnSpc>
              <a:buFontTx/>
              <a:buNone/>
            </a:pPr>
            <a:endParaRPr lang="en-GB" dirty="0">
              <a:latin typeface="Calibri" charset="0"/>
            </a:endParaRPr>
          </a:p>
          <a:p>
            <a:pPr marL="97763" indent="0">
              <a:lnSpc>
                <a:spcPct val="80000"/>
              </a:lnSpc>
              <a:buNone/>
            </a:pPr>
            <a:r>
              <a:rPr lang="en-GB" dirty="0">
                <a:latin typeface="Calibri" charset="0"/>
              </a:rPr>
              <a:t>The  </a:t>
            </a:r>
            <a:r>
              <a:rPr lang="en-GB" dirty="0">
                <a:latin typeface="Courier New" charset="0"/>
              </a:rPr>
              <a:t>GRANT OPTION</a:t>
            </a:r>
            <a:r>
              <a:rPr lang="en-GB" dirty="0">
                <a:latin typeface="Calibri" charset="0"/>
              </a:rPr>
              <a:t> allows the named users to pass the</a:t>
            </a:r>
          </a:p>
          <a:p>
            <a:pPr>
              <a:lnSpc>
                <a:spcPct val="80000"/>
              </a:lnSpc>
              <a:buFontTx/>
              <a:buNone/>
            </a:pPr>
            <a:r>
              <a:rPr lang="en-GB" dirty="0">
                <a:latin typeface="Calibri" charset="0"/>
              </a:rPr>
              <a:t>privileges on to other users (distributed control)</a:t>
            </a:r>
          </a:p>
          <a:p>
            <a:endParaRPr lang="en-US" dirty="0"/>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1811047194"/>
      </p:ext>
    </p:extLst>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Discretionary Control: REVOKE</a:t>
            </a:r>
          </a:p>
        </p:txBody>
      </p:sp>
      <p:sp>
        <p:nvSpPr>
          <p:cNvPr id="3" name="Content Placeholder 2"/>
          <p:cNvSpPr>
            <a:spLocks noGrp="1"/>
          </p:cNvSpPr>
          <p:nvPr>
            <p:ph idx="1"/>
          </p:nvPr>
        </p:nvSpPr>
        <p:spPr>
          <a:xfrm>
            <a:off x="848544" y="1092102"/>
            <a:ext cx="8826090" cy="5105837"/>
          </a:xfrm>
        </p:spPr>
        <p:txBody>
          <a:bodyPr>
            <a:normAutofit fontScale="92500" lnSpcReduction="20000"/>
          </a:bodyPr>
          <a:lstStyle/>
          <a:p>
            <a:pPr>
              <a:lnSpc>
                <a:spcPct val="80000"/>
              </a:lnSpc>
              <a:buFontTx/>
              <a:buNone/>
            </a:pPr>
            <a:r>
              <a:rPr lang="en-GB" dirty="0">
                <a:latin typeface="Calibri" charset="0"/>
              </a:rPr>
              <a:t>If a user A grants privileges to user B, then they can also revoke</a:t>
            </a:r>
          </a:p>
          <a:p>
            <a:pPr>
              <a:lnSpc>
                <a:spcPct val="80000"/>
              </a:lnSpc>
              <a:buFontTx/>
              <a:buNone/>
            </a:pPr>
            <a:r>
              <a:rPr lang="en-GB" dirty="0">
                <a:latin typeface="Calibri" charset="0"/>
              </a:rPr>
              <a:t>them e.g.</a:t>
            </a:r>
          </a:p>
          <a:p>
            <a:pPr>
              <a:lnSpc>
                <a:spcPct val="80000"/>
              </a:lnSpc>
              <a:buFontTx/>
              <a:buNone/>
            </a:pPr>
            <a:endParaRPr lang="en-GB" dirty="0">
              <a:latin typeface="Calibri" charset="0"/>
            </a:endParaRPr>
          </a:p>
          <a:p>
            <a:pPr>
              <a:lnSpc>
                <a:spcPct val="80000"/>
              </a:lnSpc>
              <a:buFontTx/>
              <a:buNone/>
            </a:pPr>
            <a:r>
              <a:rPr lang="en-GB" b="1" dirty="0">
                <a:solidFill>
                  <a:schemeClr val="accent2"/>
                </a:solidFill>
                <a:latin typeface="Courier New" charset="0"/>
              </a:rPr>
              <a:t>REVOKE</a:t>
            </a:r>
            <a:r>
              <a:rPr lang="en-GB" dirty="0">
                <a:latin typeface="Courier New" charset="0"/>
              </a:rPr>
              <a:t> ALL PRIVILEGES ON STATS FROM John;</a:t>
            </a:r>
          </a:p>
          <a:p>
            <a:pPr>
              <a:lnSpc>
                <a:spcPct val="80000"/>
              </a:lnSpc>
              <a:buFontTx/>
              <a:buNone/>
            </a:pPr>
            <a:endParaRPr lang="en-GB" dirty="0">
              <a:latin typeface="Courier New" charset="0"/>
            </a:endParaRPr>
          </a:p>
          <a:p>
            <a:pPr>
              <a:lnSpc>
                <a:spcPct val="80000"/>
              </a:lnSpc>
              <a:buFontTx/>
              <a:buNone/>
            </a:pPr>
            <a:r>
              <a:rPr lang="en-GB" dirty="0">
                <a:latin typeface="Calibri"/>
                <a:cs typeface="Calibri"/>
              </a:rPr>
              <a:t>SQL REVOKE syntax</a:t>
            </a:r>
          </a:p>
          <a:p>
            <a:pPr>
              <a:lnSpc>
                <a:spcPct val="80000"/>
              </a:lnSpc>
              <a:buFontTx/>
              <a:buNone/>
            </a:pPr>
            <a:endParaRPr lang="en-GB" b="1" dirty="0">
              <a:solidFill>
                <a:schemeClr val="accent2"/>
              </a:solidFill>
              <a:latin typeface="Courier New" charset="0"/>
            </a:endParaRPr>
          </a:p>
          <a:p>
            <a:pPr>
              <a:lnSpc>
                <a:spcPct val="80000"/>
              </a:lnSpc>
              <a:buFontTx/>
              <a:buNone/>
            </a:pPr>
            <a:r>
              <a:rPr lang="en-GB" b="1" dirty="0">
                <a:solidFill>
                  <a:schemeClr val="accent2"/>
                </a:solidFill>
                <a:latin typeface="Courier New" charset="0"/>
              </a:rPr>
              <a:t>REVOKE [GRANT OPTION FOR]</a:t>
            </a:r>
          </a:p>
          <a:p>
            <a:pPr>
              <a:lnSpc>
                <a:spcPct val="80000"/>
              </a:lnSpc>
              <a:buFontTx/>
              <a:buNone/>
            </a:pPr>
            <a:r>
              <a:rPr lang="en-GB" b="1" dirty="0">
                <a:solidFill>
                  <a:schemeClr val="accent2"/>
                </a:solidFill>
                <a:latin typeface="Courier New" charset="0"/>
              </a:rPr>
              <a:t>[</a:t>
            </a:r>
            <a:r>
              <a:rPr lang="en-GB" b="1" dirty="0" err="1">
                <a:solidFill>
                  <a:schemeClr val="accent2"/>
                </a:solidFill>
                <a:latin typeface="Courier New" charset="0"/>
              </a:rPr>
              <a:t>privilege_list</a:t>
            </a:r>
            <a:r>
              <a:rPr lang="en-GB" b="1" dirty="0">
                <a:solidFill>
                  <a:schemeClr val="accent2"/>
                </a:solidFill>
                <a:latin typeface="Courier New" charset="0"/>
              </a:rPr>
              <a:t> | ALL PRIVILEGES]</a:t>
            </a:r>
          </a:p>
          <a:p>
            <a:pPr>
              <a:lnSpc>
                <a:spcPct val="80000"/>
              </a:lnSpc>
              <a:buFontTx/>
              <a:buNone/>
            </a:pPr>
            <a:r>
              <a:rPr lang="en-GB" b="1" dirty="0">
                <a:solidFill>
                  <a:schemeClr val="accent2"/>
                </a:solidFill>
                <a:latin typeface="Courier New" charset="0"/>
              </a:rPr>
              <a:t>ON </a:t>
            </a:r>
            <a:r>
              <a:rPr lang="en-GB" b="1" dirty="0" err="1">
                <a:solidFill>
                  <a:schemeClr val="accent2"/>
                </a:solidFill>
                <a:latin typeface="Courier New" charset="0"/>
              </a:rPr>
              <a:t>object_name</a:t>
            </a:r>
            <a:endParaRPr lang="en-GB" b="1" dirty="0">
              <a:solidFill>
                <a:schemeClr val="accent2"/>
              </a:solidFill>
              <a:latin typeface="Courier New" charset="0"/>
            </a:endParaRPr>
          </a:p>
          <a:p>
            <a:pPr>
              <a:lnSpc>
                <a:spcPct val="80000"/>
              </a:lnSpc>
              <a:buFontTx/>
              <a:buNone/>
            </a:pPr>
            <a:r>
              <a:rPr lang="en-GB" b="1" dirty="0">
                <a:solidFill>
                  <a:schemeClr val="accent2"/>
                </a:solidFill>
                <a:latin typeface="Courier New" charset="0"/>
              </a:rPr>
              <a:t>FROM [</a:t>
            </a:r>
            <a:r>
              <a:rPr lang="en-GB" b="1" dirty="0" err="1">
                <a:solidFill>
                  <a:schemeClr val="accent2"/>
                </a:solidFill>
                <a:latin typeface="Courier New" charset="0"/>
              </a:rPr>
              <a:t>authorisation_list|PUBLIC</a:t>
            </a:r>
            <a:r>
              <a:rPr lang="en-GB" b="1" dirty="0">
                <a:solidFill>
                  <a:schemeClr val="accent2"/>
                </a:solidFill>
                <a:latin typeface="Courier New" charset="0"/>
              </a:rPr>
              <a:t>] </a:t>
            </a:r>
          </a:p>
          <a:p>
            <a:pPr>
              <a:lnSpc>
                <a:spcPct val="80000"/>
              </a:lnSpc>
              <a:buFontTx/>
              <a:buNone/>
            </a:pPr>
            <a:r>
              <a:rPr lang="en-GB" b="1" dirty="0">
                <a:solidFill>
                  <a:schemeClr val="accent2"/>
                </a:solidFill>
                <a:latin typeface="Courier New" charset="0"/>
              </a:rPr>
              <a:t>[RESTRICT|CASCADE]</a:t>
            </a:r>
          </a:p>
          <a:p>
            <a:pPr>
              <a:lnSpc>
                <a:spcPct val="80000"/>
              </a:lnSpc>
              <a:buFontTx/>
              <a:buNone/>
            </a:pPr>
            <a:endParaRPr lang="en-GB" dirty="0">
              <a:solidFill>
                <a:schemeClr val="accent2"/>
              </a:solidFill>
              <a:latin typeface="Courier New" charset="0"/>
            </a:endParaRPr>
          </a:p>
          <a:p>
            <a:pPr>
              <a:lnSpc>
                <a:spcPct val="80000"/>
              </a:lnSpc>
              <a:buFontTx/>
              <a:buNone/>
            </a:pPr>
            <a:r>
              <a:rPr lang="en-GB" dirty="0">
                <a:latin typeface="Calibri" charset="0"/>
              </a:rPr>
              <a:t>If </a:t>
            </a:r>
            <a:r>
              <a:rPr lang="en-GB" dirty="0">
                <a:latin typeface="Courier New" charset="0"/>
              </a:rPr>
              <a:t>RESTRICT</a:t>
            </a:r>
            <a:r>
              <a:rPr lang="en-GB" dirty="0">
                <a:latin typeface="Calibri" charset="0"/>
              </a:rPr>
              <a:t> option is given then the command is not executed </a:t>
            </a:r>
          </a:p>
          <a:p>
            <a:pPr>
              <a:lnSpc>
                <a:spcPct val="80000"/>
              </a:lnSpc>
              <a:buFontTx/>
              <a:buNone/>
            </a:pPr>
            <a:r>
              <a:rPr lang="en-GB" dirty="0">
                <a:latin typeface="Calibri" charset="0"/>
              </a:rPr>
              <a:t>if any dependent rules exist i.e. those created by other users</a:t>
            </a:r>
          </a:p>
          <a:p>
            <a:pPr>
              <a:lnSpc>
                <a:spcPct val="80000"/>
              </a:lnSpc>
              <a:buFontTx/>
              <a:buNone/>
            </a:pPr>
            <a:r>
              <a:rPr lang="en-GB" dirty="0">
                <a:latin typeface="Calibri" charset="0"/>
              </a:rPr>
              <a:t>through the </a:t>
            </a:r>
            <a:r>
              <a:rPr lang="en-GB" dirty="0">
                <a:latin typeface="Courier New" charset="0"/>
              </a:rPr>
              <a:t>WITH GRANT OPTION</a:t>
            </a:r>
            <a:r>
              <a:rPr lang="en-GB" dirty="0">
                <a:latin typeface="Calibri" charset="0"/>
              </a:rPr>
              <a:t>.</a:t>
            </a:r>
          </a:p>
          <a:p>
            <a:pPr>
              <a:lnSpc>
                <a:spcPct val="80000"/>
              </a:lnSpc>
              <a:buFontTx/>
              <a:buNone/>
            </a:pPr>
            <a:endParaRPr lang="en-GB" dirty="0">
              <a:latin typeface="Courier New" charset="0"/>
            </a:endParaRPr>
          </a:p>
          <a:p>
            <a:pPr>
              <a:lnSpc>
                <a:spcPct val="80000"/>
              </a:lnSpc>
              <a:buFontTx/>
              <a:buNone/>
            </a:pPr>
            <a:r>
              <a:rPr lang="en-GB" dirty="0">
                <a:latin typeface="Courier New" charset="0"/>
              </a:rPr>
              <a:t>CASCADE</a:t>
            </a:r>
            <a:r>
              <a:rPr lang="en-GB" dirty="0">
                <a:latin typeface="Calibri" charset="0"/>
              </a:rPr>
              <a:t> will force a </a:t>
            </a:r>
            <a:r>
              <a:rPr lang="en-GB" dirty="0">
                <a:latin typeface="Courier New" charset="0"/>
              </a:rPr>
              <a:t>REVOKE</a:t>
            </a:r>
            <a:r>
              <a:rPr lang="en-GB" dirty="0">
                <a:latin typeface="Calibri" charset="0"/>
              </a:rPr>
              <a:t> on any dependent rules.</a:t>
            </a:r>
          </a:p>
          <a:p>
            <a:endParaRPr lang="en-US" dirty="0"/>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2425817951"/>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Mandatory Control </a:t>
            </a:r>
            <a:r>
              <a:rPr lang="en-US" dirty="0" err="1"/>
              <a:t>Pricinples</a:t>
            </a:r>
            <a:endParaRPr lang="en-US" dirty="0"/>
          </a:p>
        </p:txBody>
      </p:sp>
      <p:sp>
        <p:nvSpPr>
          <p:cNvPr id="3" name="Content Placeholder 2"/>
          <p:cNvSpPr>
            <a:spLocks noGrp="1"/>
          </p:cNvSpPr>
          <p:nvPr>
            <p:ph idx="1"/>
          </p:nvPr>
        </p:nvSpPr>
        <p:spPr>
          <a:xfrm>
            <a:off x="1209670" y="1568607"/>
            <a:ext cx="8466050" cy="3588585"/>
          </a:xfrm>
        </p:spPr>
        <p:txBody>
          <a:bodyPr/>
          <a:lstStyle/>
          <a:p>
            <a:pPr marL="514350" indent="-514350">
              <a:buFont typeface="+mj-lt"/>
              <a:buAutoNum type="arabicPeriod"/>
            </a:pPr>
            <a:r>
              <a:rPr lang="en-US" dirty="0"/>
              <a:t>User </a:t>
            </a:r>
            <a:r>
              <a:rPr lang="en-US" i="1" dirty="0" err="1"/>
              <a:t>i</a:t>
            </a:r>
            <a:r>
              <a:rPr lang="en-US" dirty="0"/>
              <a:t> can </a:t>
            </a:r>
            <a:r>
              <a:rPr lang="en-US" b="1" dirty="0"/>
              <a:t>retrieve</a:t>
            </a:r>
            <a:r>
              <a:rPr lang="en-US" dirty="0"/>
              <a:t> object </a:t>
            </a:r>
            <a:r>
              <a:rPr lang="en-US" i="1" dirty="0"/>
              <a:t>j</a:t>
            </a:r>
            <a:r>
              <a:rPr lang="en-US" dirty="0"/>
              <a:t> only if the </a:t>
            </a:r>
            <a:r>
              <a:rPr lang="en-US" b="1" dirty="0"/>
              <a:t>clearance level </a:t>
            </a:r>
            <a:r>
              <a:rPr lang="en-US" dirty="0"/>
              <a:t>of </a:t>
            </a:r>
            <a:r>
              <a:rPr lang="en-US" i="1" dirty="0" err="1"/>
              <a:t>i</a:t>
            </a:r>
            <a:r>
              <a:rPr lang="en-US" dirty="0"/>
              <a:t> is greater than or equal to the </a:t>
            </a:r>
            <a:r>
              <a:rPr lang="en-US" b="1" dirty="0"/>
              <a:t>classification level </a:t>
            </a:r>
            <a:r>
              <a:rPr lang="en-US" dirty="0"/>
              <a:t>of </a:t>
            </a:r>
            <a:r>
              <a:rPr lang="en-US" i="1" dirty="0"/>
              <a:t>j</a:t>
            </a:r>
            <a:r>
              <a:rPr lang="en-US" dirty="0"/>
              <a:t> (“simple security property”)</a:t>
            </a:r>
          </a:p>
          <a:p>
            <a:pPr marL="514350" indent="-514350">
              <a:buFont typeface="+mj-lt"/>
              <a:buAutoNum type="arabicPeriod"/>
            </a:pPr>
            <a:r>
              <a:rPr lang="en-US" dirty="0"/>
              <a:t>User </a:t>
            </a:r>
            <a:r>
              <a:rPr lang="en-US" i="1" dirty="0" err="1"/>
              <a:t>i</a:t>
            </a:r>
            <a:r>
              <a:rPr lang="en-US" dirty="0"/>
              <a:t> can </a:t>
            </a:r>
            <a:r>
              <a:rPr lang="en-US" b="1" dirty="0"/>
              <a:t>update</a:t>
            </a:r>
            <a:r>
              <a:rPr lang="en-US" dirty="0"/>
              <a:t> object </a:t>
            </a:r>
            <a:r>
              <a:rPr lang="en-US" i="1" dirty="0"/>
              <a:t>j</a:t>
            </a:r>
            <a:r>
              <a:rPr lang="en-US" dirty="0"/>
              <a:t> only if the </a:t>
            </a:r>
            <a:r>
              <a:rPr lang="en-US" b="1" dirty="0"/>
              <a:t>clearance level </a:t>
            </a:r>
            <a:r>
              <a:rPr lang="en-US" dirty="0"/>
              <a:t>of </a:t>
            </a:r>
            <a:r>
              <a:rPr lang="en-US" i="1" dirty="0" err="1"/>
              <a:t>i</a:t>
            </a:r>
            <a:r>
              <a:rPr lang="en-US" dirty="0"/>
              <a:t> is equal to the </a:t>
            </a:r>
            <a:r>
              <a:rPr lang="en-US" b="1" dirty="0"/>
              <a:t>classification level </a:t>
            </a:r>
            <a:r>
              <a:rPr lang="en-US" dirty="0"/>
              <a:t>of </a:t>
            </a:r>
            <a:r>
              <a:rPr lang="en-US" i="1" dirty="0"/>
              <a:t>j</a:t>
            </a:r>
            <a:r>
              <a:rPr lang="en-US" dirty="0"/>
              <a:t> (“star property”)</a:t>
            </a:r>
          </a:p>
          <a:p>
            <a:pPr marL="514350" indent="-514350">
              <a:buFont typeface="+mj-lt"/>
              <a:buAutoNum type="arabicPeriod"/>
            </a:pPr>
            <a:endParaRPr lang="en-US" dirty="0"/>
          </a:p>
          <a:p>
            <a:pPr marL="514350" indent="-514350">
              <a:buFont typeface="+mj-lt"/>
              <a:buAutoNum type="arabicPeriod"/>
            </a:pPr>
            <a:endParaRPr lang="en-US" dirty="0"/>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3853763981"/>
      </p:ext>
    </p:extLst>
  </p:cSld>
  <p:clrMapOvr>
    <a:masterClrMapping/>
  </p:clrMapOvr>
  <p:transition spd="slow">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39C9-662F-32C2-D8ED-C9A66F090196}"/>
              </a:ext>
            </a:extLst>
          </p:cNvPr>
          <p:cNvSpPr>
            <a:spLocks noGrp="1"/>
          </p:cNvSpPr>
          <p:nvPr>
            <p:ph type="title"/>
          </p:nvPr>
        </p:nvSpPr>
        <p:spPr/>
        <p:txBody>
          <a:bodyPr/>
          <a:lstStyle/>
          <a:p>
            <a:r>
              <a:rPr lang="en-GB" cap="none" dirty="0"/>
              <a:t>2. Data Governance</a:t>
            </a:r>
          </a:p>
        </p:txBody>
      </p:sp>
      <p:sp>
        <p:nvSpPr>
          <p:cNvPr id="3" name="Text Placeholder 2">
            <a:extLst>
              <a:ext uri="{FF2B5EF4-FFF2-40B4-BE49-F238E27FC236}">
                <a16:creationId xmlns:a16="http://schemas.microsoft.com/office/drawing/2014/main" id="{ED3485BF-4162-8D81-9FA1-3464D5F36AA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728156663"/>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46F1-2304-F2A4-82A4-5BE6514DC3F6}"/>
              </a:ext>
            </a:extLst>
          </p:cNvPr>
          <p:cNvSpPr>
            <a:spLocks noGrp="1"/>
          </p:cNvSpPr>
          <p:nvPr>
            <p:ph type="title"/>
          </p:nvPr>
        </p:nvSpPr>
        <p:spPr/>
        <p:txBody>
          <a:bodyPr/>
          <a:lstStyle/>
          <a:p>
            <a:r>
              <a:rPr lang="en-US" dirty="0"/>
              <a:t>Agenda	</a:t>
            </a:r>
            <a:endParaRPr lang="en-GB" dirty="0"/>
          </a:p>
        </p:txBody>
      </p:sp>
      <p:sp>
        <p:nvSpPr>
          <p:cNvPr id="3" name="Content Placeholder 2">
            <a:extLst>
              <a:ext uri="{FF2B5EF4-FFF2-40B4-BE49-F238E27FC236}">
                <a16:creationId xmlns:a16="http://schemas.microsoft.com/office/drawing/2014/main" id="{C8E6CE13-8842-A33F-420E-6BF31530D550}"/>
              </a:ext>
            </a:extLst>
          </p:cNvPr>
          <p:cNvSpPr>
            <a:spLocks noGrp="1"/>
          </p:cNvSpPr>
          <p:nvPr>
            <p:ph idx="1"/>
          </p:nvPr>
        </p:nvSpPr>
        <p:spPr>
          <a:xfrm>
            <a:off x="1856656" y="2132857"/>
            <a:ext cx="6048672" cy="2304256"/>
          </a:xfrm>
        </p:spPr>
        <p:txBody>
          <a:bodyPr/>
          <a:lstStyle/>
          <a:p>
            <a:r>
              <a:rPr lang="en-US" dirty="0"/>
              <a:t>Data Security</a:t>
            </a:r>
          </a:p>
          <a:p>
            <a:r>
              <a:rPr lang="en-US" dirty="0"/>
              <a:t>Data Governance </a:t>
            </a:r>
          </a:p>
          <a:p>
            <a:r>
              <a:rPr lang="en-US" dirty="0"/>
              <a:t>Ethical issues</a:t>
            </a:r>
          </a:p>
          <a:p>
            <a:r>
              <a:rPr lang="en-US" dirty="0"/>
              <a:t>Best practice</a:t>
            </a:r>
            <a:endParaRPr lang="en-GB" dirty="0"/>
          </a:p>
        </p:txBody>
      </p:sp>
    </p:spTree>
    <p:extLst>
      <p:ext uri="{BB962C8B-B14F-4D97-AF65-F5344CB8AC3E}">
        <p14:creationId xmlns:p14="http://schemas.microsoft.com/office/powerpoint/2010/main" val="831133900"/>
      </p:ext>
    </p:extLst>
  </p:cSld>
  <p:clrMapOvr>
    <a:masterClrMapping/>
  </p:clrMapOvr>
  <p:transition spd="slow">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DA8E-CDDC-E837-10F3-64E29AC53C6A}"/>
              </a:ext>
            </a:extLst>
          </p:cNvPr>
          <p:cNvSpPr>
            <a:spLocks noGrp="1"/>
          </p:cNvSpPr>
          <p:nvPr>
            <p:ph type="title"/>
          </p:nvPr>
        </p:nvSpPr>
        <p:spPr>
          <a:xfrm>
            <a:off x="1280592" y="196624"/>
            <a:ext cx="8359724" cy="909417"/>
          </a:xfrm>
        </p:spPr>
        <p:txBody>
          <a:bodyPr/>
          <a:lstStyle/>
          <a:p>
            <a:r>
              <a:rPr lang="en-GB" dirty="0"/>
              <a:t>DBMS cannot guarantee… </a:t>
            </a:r>
          </a:p>
        </p:txBody>
      </p:sp>
      <p:sp>
        <p:nvSpPr>
          <p:cNvPr id="3" name="Content Placeholder 2">
            <a:extLst>
              <a:ext uri="{FF2B5EF4-FFF2-40B4-BE49-F238E27FC236}">
                <a16:creationId xmlns:a16="http://schemas.microsoft.com/office/drawing/2014/main" id="{FB0C6002-A48D-A8A2-5AF1-062CF0E573B7}"/>
              </a:ext>
            </a:extLst>
          </p:cNvPr>
          <p:cNvSpPr>
            <a:spLocks noGrp="1"/>
          </p:cNvSpPr>
          <p:nvPr>
            <p:ph idx="1"/>
          </p:nvPr>
        </p:nvSpPr>
        <p:spPr>
          <a:xfrm>
            <a:off x="742950" y="1380227"/>
            <a:ext cx="8753350" cy="1544718"/>
          </a:xfrm>
        </p:spPr>
        <p:txBody>
          <a:bodyPr/>
          <a:lstStyle/>
          <a:p>
            <a:r>
              <a:rPr lang="en-GB" dirty="0"/>
              <a:t>We already have DBMS which is managing data for aggregation, storage and retrieval and use (access) , BUT …</a:t>
            </a:r>
          </a:p>
          <a:p>
            <a:endParaRPr lang="en-GB" dirty="0"/>
          </a:p>
          <a:p>
            <a:pPr marL="457200" indent="-457200">
              <a:buFont typeface="+mj-lt"/>
              <a:buAutoNum type="arabicPeriod"/>
            </a:pPr>
            <a:endParaRPr lang="en-GB" dirty="0"/>
          </a:p>
        </p:txBody>
      </p:sp>
      <p:sp>
        <p:nvSpPr>
          <p:cNvPr id="4" name="Slide Number Placeholder 3">
            <a:extLst>
              <a:ext uri="{FF2B5EF4-FFF2-40B4-BE49-F238E27FC236}">
                <a16:creationId xmlns:a16="http://schemas.microsoft.com/office/drawing/2014/main" id="{58051972-15FE-8EF7-5859-78B707CB473B}"/>
              </a:ext>
            </a:extLst>
          </p:cNvPr>
          <p:cNvSpPr>
            <a:spLocks noGrp="1"/>
          </p:cNvSpPr>
          <p:nvPr>
            <p:ph type="sldNum" sz="quarter" idx="12"/>
          </p:nvPr>
        </p:nvSpPr>
        <p:spPr/>
        <p:txBody>
          <a:bodyPr/>
          <a:lstStyle/>
          <a:p>
            <a:fld id="{532E1ACD-ECC9-400C-AB6F-DC0569C19F65}" type="slidenum">
              <a:rPr lang="en-US" altLang="zh-CN" smtClean="0"/>
              <a:pPr/>
              <a:t>20</a:t>
            </a:fld>
            <a:endParaRPr lang="en-US" altLang="zh-CN"/>
          </a:p>
        </p:txBody>
      </p:sp>
      <p:sp>
        <p:nvSpPr>
          <p:cNvPr id="6" name="TextBox 5">
            <a:extLst>
              <a:ext uri="{FF2B5EF4-FFF2-40B4-BE49-F238E27FC236}">
                <a16:creationId xmlns:a16="http://schemas.microsoft.com/office/drawing/2014/main" id="{1E7085DD-8091-9FF3-EF5C-20CDE71A08F9}"/>
              </a:ext>
            </a:extLst>
          </p:cNvPr>
          <p:cNvSpPr txBox="1"/>
          <p:nvPr/>
        </p:nvSpPr>
        <p:spPr>
          <a:xfrm>
            <a:off x="3265652" y="2924945"/>
            <a:ext cx="5832650" cy="2062103"/>
          </a:xfrm>
          <a:prstGeom prst="rect">
            <a:avLst/>
          </a:prstGeom>
          <a:noFill/>
        </p:spPr>
        <p:txBody>
          <a:bodyPr wrap="square">
            <a:spAutoFit/>
          </a:bodyPr>
          <a:lstStyle/>
          <a:p>
            <a:pPr marL="914400" lvl="1" indent="-457200">
              <a:buFont typeface="+mj-lt"/>
              <a:buAutoNum type="arabicPeriod"/>
            </a:pPr>
            <a:r>
              <a:rPr lang="en-GB" sz="3200" dirty="0"/>
              <a:t>Is data being fully managed in an organisation? </a:t>
            </a:r>
          </a:p>
          <a:p>
            <a:pPr marL="914400" lvl="1" indent="-457200">
              <a:buFont typeface="+mj-lt"/>
              <a:buAutoNum type="arabicPeriod"/>
            </a:pPr>
            <a:r>
              <a:rPr lang="en-GB" sz="3200" dirty="0"/>
              <a:t>Is the value of data being realised?</a:t>
            </a:r>
          </a:p>
        </p:txBody>
      </p:sp>
      <p:sp>
        <p:nvSpPr>
          <p:cNvPr id="9" name="Date Placeholder 8">
            <a:extLst>
              <a:ext uri="{FF2B5EF4-FFF2-40B4-BE49-F238E27FC236}">
                <a16:creationId xmlns:a16="http://schemas.microsoft.com/office/drawing/2014/main" id="{1CA8FED4-3D78-6F91-432E-A5D963AE6296}"/>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5" name="Picture 4">
            <a:extLst>
              <a:ext uri="{FF2B5EF4-FFF2-40B4-BE49-F238E27FC236}">
                <a16:creationId xmlns:a16="http://schemas.microsoft.com/office/drawing/2014/main" id="{B13C57D5-38CD-47DF-A340-CE373B853AED}"/>
              </a:ext>
            </a:extLst>
          </p:cNvPr>
          <p:cNvPicPr>
            <a:picLocks noChangeAspect="1"/>
          </p:cNvPicPr>
          <p:nvPr/>
        </p:nvPicPr>
        <p:blipFill>
          <a:blip r:embed="rId2"/>
          <a:stretch>
            <a:fillRect/>
          </a:stretch>
        </p:blipFill>
        <p:spPr>
          <a:xfrm>
            <a:off x="244708" y="2590462"/>
            <a:ext cx="3048000" cy="3048000"/>
          </a:xfrm>
          <a:prstGeom prst="rect">
            <a:avLst/>
          </a:prstGeom>
        </p:spPr>
      </p:pic>
    </p:spTree>
    <p:extLst>
      <p:ext uri="{BB962C8B-B14F-4D97-AF65-F5344CB8AC3E}">
        <p14:creationId xmlns:p14="http://schemas.microsoft.com/office/powerpoint/2010/main" val="1751579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7E743-197F-B517-D808-27F8693422EA}"/>
              </a:ext>
            </a:extLst>
          </p:cNvPr>
          <p:cNvSpPr>
            <a:spLocks noGrp="1"/>
          </p:cNvSpPr>
          <p:nvPr>
            <p:ph type="title"/>
          </p:nvPr>
        </p:nvSpPr>
        <p:spPr/>
        <p:txBody>
          <a:bodyPr/>
          <a:lstStyle/>
          <a:p>
            <a:r>
              <a:rPr lang="en-GB" dirty="0"/>
              <a:t>Risks</a:t>
            </a:r>
          </a:p>
        </p:txBody>
      </p:sp>
      <p:sp>
        <p:nvSpPr>
          <p:cNvPr id="3" name="Content Placeholder 2">
            <a:extLst>
              <a:ext uri="{FF2B5EF4-FFF2-40B4-BE49-F238E27FC236}">
                <a16:creationId xmlns:a16="http://schemas.microsoft.com/office/drawing/2014/main" id="{6DAF9F6D-D635-3FA3-670F-0E4F9DECC174}"/>
              </a:ext>
            </a:extLst>
          </p:cNvPr>
          <p:cNvSpPr>
            <a:spLocks noGrp="1"/>
          </p:cNvSpPr>
          <p:nvPr>
            <p:ph idx="1"/>
          </p:nvPr>
        </p:nvSpPr>
        <p:spPr>
          <a:xfrm>
            <a:off x="742950" y="1380227"/>
            <a:ext cx="8753350" cy="1040661"/>
          </a:xfrm>
        </p:spPr>
        <p:txBody>
          <a:bodyPr/>
          <a:lstStyle/>
          <a:p>
            <a:pPr marL="0" indent="0">
              <a:buNone/>
            </a:pPr>
            <a:r>
              <a:rPr lang="en-GB" sz="2400" dirty="0"/>
              <a:t>With DBMS ONLY and without </a:t>
            </a:r>
            <a:r>
              <a:rPr lang="en-GB" sz="2400" b="1" dirty="0"/>
              <a:t>data governance</a:t>
            </a:r>
            <a:r>
              <a:rPr lang="en-GB" sz="2400" dirty="0"/>
              <a:t>, organisation will never fully realize the potential of data and in fact may subject to increasing level of </a:t>
            </a:r>
            <a:r>
              <a:rPr lang="en-GB" sz="2400" b="1" dirty="0"/>
              <a:t>risk</a:t>
            </a:r>
            <a:r>
              <a:rPr lang="en-GB" sz="2400" dirty="0"/>
              <a:t> over time:</a:t>
            </a:r>
          </a:p>
          <a:p>
            <a:endParaRPr lang="en-GB" sz="2400" dirty="0"/>
          </a:p>
          <a:p>
            <a:endParaRPr lang="en-GB" sz="2400" dirty="0"/>
          </a:p>
          <a:p>
            <a:endParaRPr lang="en-GB" sz="2400" dirty="0"/>
          </a:p>
          <a:p>
            <a:endParaRPr lang="en-GB" sz="2400" dirty="0"/>
          </a:p>
          <a:p>
            <a:endParaRPr lang="en-GB" sz="2400" dirty="0"/>
          </a:p>
        </p:txBody>
      </p:sp>
      <p:sp>
        <p:nvSpPr>
          <p:cNvPr id="4" name="Slide Number Placeholder 3">
            <a:extLst>
              <a:ext uri="{FF2B5EF4-FFF2-40B4-BE49-F238E27FC236}">
                <a16:creationId xmlns:a16="http://schemas.microsoft.com/office/drawing/2014/main" id="{46A0A1EE-1417-7C42-C740-7272E13925C3}"/>
              </a:ext>
            </a:extLst>
          </p:cNvPr>
          <p:cNvSpPr>
            <a:spLocks noGrp="1"/>
          </p:cNvSpPr>
          <p:nvPr>
            <p:ph type="sldNum" sz="quarter" idx="12"/>
          </p:nvPr>
        </p:nvSpPr>
        <p:spPr/>
        <p:txBody>
          <a:bodyPr/>
          <a:lstStyle/>
          <a:p>
            <a:fld id="{532E1ACD-ECC9-400C-AB6F-DC0569C19F65}" type="slidenum">
              <a:rPr lang="en-US" altLang="zh-CN" smtClean="0"/>
              <a:pPr/>
              <a:t>21</a:t>
            </a:fld>
            <a:endParaRPr lang="en-US" altLang="zh-CN"/>
          </a:p>
        </p:txBody>
      </p:sp>
      <p:pic>
        <p:nvPicPr>
          <p:cNvPr id="6" name="Picture 5">
            <a:extLst>
              <a:ext uri="{FF2B5EF4-FFF2-40B4-BE49-F238E27FC236}">
                <a16:creationId xmlns:a16="http://schemas.microsoft.com/office/drawing/2014/main" id="{1F6E4637-C251-1E05-34CA-6CE789079289}"/>
              </a:ext>
            </a:extLst>
          </p:cNvPr>
          <p:cNvPicPr>
            <a:picLocks noChangeAspect="1"/>
          </p:cNvPicPr>
          <p:nvPr/>
        </p:nvPicPr>
        <p:blipFill>
          <a:blip r:embed="rId2"/>
          <a:stretch>
            <a:fillRect/>
          </a:stretch>
        </p:blipFill>
        <p:spPr>
          <a:xfrm>
            <a:off x="742950" y="2780928"/>
            <a:ext cx="2477174" cy="3140968"/>
          </a:xfrm>
          <a:prstGeom prst="rect">
            <a:avLst/>
          </a:prstGeom>
        </p:spPr>
      </p:pic>
      <p:sp>
        <p:nvSpPr>
          <p:cNvPr id="7" name="TextBox 6">
            <a:extLst>
              <a:ext uri="{FF2B5EF4-FFF2-40B4-BE49-F238E27FC236}">
                <a16:creationId xmlns:a16="http://schemas.microsoft.com/office/drawing/2014/main" id="{3E3C579E-660B-48D5-2828-962497CDDEF8}"/>
              </a:ext>
            </a:extLst>
          </p:cNvPr>
          <p:cNvSpPr txBox="1"/>
          <p:nvPr/>
        </p:nvSpPr>
        <p:spPr>
          <a:xfrm>
            <a:off x="4093590" y="3169449"/>
            <a:ext cx="5184576" cy="2308324"/>
          </a:xfrm>
          <a:prstGeom prst="rect">
            <a:avLst/>
          </a:prstGeom>
          <a:noFill/>
        </p:spPr>
        <p:txBody>
          <a:bodyPr wrap="square" rtlCol="0">
            <a:spAutoFit/>
          </a:bodyPr>
          <a:lstStyle/>
          <a:p>
            <a:pPr marL="457200" indent="-457200">
              <a:buFont typeface="+mj-lt"/>
              <a:buAutoNum type="arabicPeriod"/>
            </a:pPr>
            <a:r>
              <a:rPr lang="en-GB" dirty="0"/>
              <a:t>Bad data (poor data quality)</a:t>
            </a:r>
          </a:p>
          <a:p>
            <a:pPr marL="457200" indent="-457200">
              <a:buFont typeface="+mj-lt"/>
              <a:buAutoNum type="arabicPeriod"/>
            </a:pPr>
            <a:r>
              <a:rPr lang="en-GB" dirty="0"/>
              <a:t>Privacy challenges</a:t>
            </a:r>
          </a:p>
          <a:p>
            <a:pPr marL="457200" indent="-457200">
              <a:buFont typeface="+mj-lt"/>
              <a:buAutoNum type="arabicPeriod"/>
            </a:pPr>
            <a:r>
              <a:rPr lang="en-GB" dirty="0"/>
              <a:t>Regulation and compliance</a:t>
            </a:r>
          </a:p>
          <a:p>
            <a:pPr marL="457200" indent="-457200">
              <a:buFont typeface="+mj-lt"/>
              <a:buAutoNum type="arabicPeriod"/>
            </a:pPr>
            <a:r>
              <a:rPr lang="en-GB" dirty="0"/>
              <a:t>Week </a:t>
            </a:r>
            <a:r>
              <a:rPr lang="en-GB" b="1" dirty="0"/>
              <a:t>cyber</a:t>
            </a:r>
            <a:r>
              <a:rPr lang="en-GB" dirty="0"/>
              <a:t> security</a:t>
            </a:r>
          </a:p>
          <a:p>
            <a:pPr marL="457200" indent="-457200">
              <a:buFont typeface="+mj-lt"/>
              <a:buAutoNum type="arabicPeriod"/>
            </a:pPr>
            <a:r>
              <a:rPr lang="en-GB" dirty="0"/>
              <a:t>Customers’ trust </a:t>
            </a:r>
          </a:p>
          <a:p>
            <a:endParaRPr lang="en-GB" dirty="0"/>
          </a:p>
        </p:txBody>
      </p:sp>
      <p:sp>
        <p:nvSpPr>
          <p:cNvPr id="5" name="Date Placeholder 4">
            <a:extLst>
              <a:ext uri="{FF2B5EF4-FFF2-40B4-BE49-F238E27FC236}">
                <a16:creationId xmlns:a16="http://schemas.microsoft.com/office/drawing/2014/main" id="{488142DA-B60F-A806-E31D-91D7C19717B9}"/>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1194194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FC8D8-62A2-2F65-0646-B435F050E7B8}"/>
              </a:ext>
            </a:extLst>
          </p:cNvPr>
          <p:cNvSpPr>
            <a:spLocks noGrp="1"/>
          </p:cNvSpPr>
          <p:nvPr>
            <p:ph type="title"/>
          </p:nvPr>
        </p:nvSpPr>
        <p:spPr/>
        <p:txBody>
          <a:bodyPr/>
          <a:lstStyle/>
          <a:p>
            <a:r>
              <a:rPr lang="en-GB" dirty="0"/>
              <a:t>Cost examples</a:t>
            </a:r>
          </a:p>
        </p:txBody>
      </p:sp>
      <p:pic>
        <p:nvPicPr>
          <p:cNvPr id="7" name="Content Placeholder 6">
            <a:extLst>
              <a:ext uri="{FF2B5EF4-FFF2-40B4-BE49-F238E27FC236}">
                <a16:creationId xmlns:a16="http://schemas.microsoft.com/office/drawing/2014/main" id="{320DE190-03AE-BA57-A19D-343EE711E79A}"/>
              </a:ext>
            </a:extLst>
          </p:cNvPr>
          <p:cNvPicPr>
            <a:picLocks noGrp="1" noChangeAspect="1"/>
          </p:cNvPicPr>
          <p:nvPr>
            <p:ph idx="1"/>
          </p:nvPr>
        </p:nvPicPr>
        <p:blipFill>
          <a:blip r:embed="rId2"/>
          <a:stretch>
            <a:fillRect/>
          </a:stretch>
        </p:blipFill>
        <p:spPr>
          <a:xfrm>
            <a:off x="851946" y="1581916"/>
            <a:ext cx="3593595" cy="1879068"/>
          </a:xfrm>
        </p:spPr>
      </p:pic>
      <p:sp>
        <p:nvSpPr>
          <p:cNvPr id="4" name="Slide Number Placeholder 3">
            <a:extLst>
              <a:ext uri="{FF2B5EF4-FFF2-40B4-BE49-F238E27FC236}">
                <a16:creationId xmlns:a16="http://schemas.microsoft.com/office/drawing/2014/main" id="{72828E04-2FE9-B86A-CA0D-8DB47912617C}"/>
              </a:ext>
            </a:extLst>
          </p:cNvPr>
          <p:cNvSpPr>
            <a:spLocks noGrp="1"/>
          </p:cNvSpPr>
          <p:nvPr>
            <p:ph type="sldNum" sz="quarter" idx="12"/>
          </p:nvPr>
        </p:nvSpPr>
        <p:spPr/>
        <p:txBody>
          <a:bodyPr/>
          <a:lstStyle/>
          <a:p>
            <a:fld id="{532E1ACD-ECC9-400C-AB6F-DC0569C19F65}" type="slidenum">
              <a:rPr lang="en-US" altLang="zh-CN" smtClean="0"/>
              <a:pPr/>
              <a:t>22</a:t>
            </a:fld>
            <a:endParaRPr lang="en-US" altLang="zh-CN"/>
          </a:p>
        </p:txBody>
      </p:sp>
      <p:sp>
        <p:nvSpPr>
          <p:cNvPr id="5" name="Date Placeholder 4">
            <a:extLst>
              <a:ext uri="{FF2B5EF4-FFF2-40B4-BE49-F238E27FC236}">
                <a16:creationId xmlns:a16="http://schemas.microsoft.com/office/drawing/2014/main" id="{88AEFDAD-3041-B691-276B-C15A46148E6D}"/>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9" name="Picture 8">
            <a:extLst>
              <a:ext uri="{FF2B5EF4-FFF2-40B4-BE49-F238E27FC236}">
                <a16:creationId xmlns:a16="http://schemas.microsoft.com/office/drawing/2014/main" id="{D954A9E7-2E12-9779-1BA7-948EE4E2B553}"/>
              </a:ext>
            </a:extLst>
          </p:cNvPr>
          <p:cNvPicPr>
            <a:picLocks noChangeAspect="1"/>
          </p:cNvPicPr>
          <p:nvPr/>
        </p:nvPicPr>
        <p:blipFill>
          <a:blip r:embed="rId3"/>
          <a:stretch>
            <a:fillRect/>
          </a:stretch>
        </p:blipFill>
        <p:spPr>
          <a:xfrm>
            <a:off x="5130888" y="1431875"/>
            <a:ext cx="3939526" cy="2039980"/>
          </a:xfrm>
          <a:prstGeom prst="rect">
            <a:avLst/>
          </a:prstGeom>
        </p:spPr>
      </p:pic>
      <p:pic>
        <p:nvPicPr>
          <p:cNvPr id="11" name="Picture 10">
            <a:extLst>
              <a:ext uri="{FF2B5EF4-FFF2-40B4-BE49-F238E27FC236}">
                <a16:creationId xmlns:a16="http://schemas.microsoft.com/office/drawing/2014/main" id="{6C36529A-D2B9-379C-490B-3783FF6F051A}"/>
              </a:ext>
            </a:extLst>
          </p:cNvPr>
          <p:cNvPicPr>
            <a:picLocks noChangeAspect="1"/>
          </p:cNvPicPr>
          <p:nvPr/>
        </p:nvPicPr>
        <p:blipFill>
          <a:blip r:embed="rId4"/>
          <a:stretch>
            <a:fillRect/>
          </a:stretch>
        </p:blipFill>
        <p:spPr>
          <a:xfrm>
            <a:off x="851946" y="3948908"/>
            <a:ext cx="3831191" cy="1967369"/>
          </a:xfrm>
          <a:prstGeom prst="rect">
            <a:avLst/>
          </a:prstGeom>
        </p:spPr>
      </p:pic>
      <p:sp>
        <p:nvSpPr>
          <p:cNvPr id="3" name="TextBox 2">
            <a:extLst>
              <a:ext uri="{FF2B5EF4-FFF2-40B4-BE49-F238E27FC236}">
                <a16:creationId xmlns:a16="http://schemas.microsoft.com/office/drawing/2014/main" id="{A80DEEAA-0024-45E1-968B-0F794BB2C658}"/>
              </a:ext>
            </a:extLst>
          </p:cNvPr>
          <p:cNvSpPr txBox="1"/>
          <p:nvPr/>
        </p:nvSpPr>
        <p:spPr>
          <a:xfrm>
            <a:off x="5489662" y="4293096"/>
            <a:ext cx="3751212" cy="830997"/>
          </a:xfrm>
          <a:prstGeom prst="rect">
            <a:avLst/>
          </a:prstGeom>
          <a:noFill/>
        </p:spPr>
        <p:txBody>
          <a:bodyPr wrap="square" rtlCol="0">
            <a:spAutoFit/>
          </a:bodyPr>
          <a:lstStyle/>
          <a:p>
            <a:r>
              <a:rPr lang="en-GB" dirty="0"/>
              <a:t>These can be avoid by technology ONLY !</a:t>
            </a:r>
          </a:p>
        </p:txBody>
      </p:sp>
    </p:spTree>
    <p:extLst>
      <p:ext uri="{BB962C8B-B14F-4D97-AF65-F5344CB8AC3E}">
        <p14:creationId xmlns:p14="http://schemas.microsoft.com/office/powerpoint/2010/main" val="3894178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9A87550-9A94-4116-24E5-65E855AA8888}"/>
              </a:ext>
            </a:extLst>
          </p:cNvPr>
          <p:cNvSpPr>
            <a:spLocks noGrp="1" noChangeArrowheads="1"/>
          </p:cNvSpPr>
          <p:nvPr>
            <p:ph type="title"/>
          </p:nvPr>
        </p:nvSpPr>
        <p:spPr>
          <a:xfrm>
            <a:off x="1423988" y="188913"/>
            <a:ext cx="7986712" cy="1073150"/>
          </a:xfrm>
        </p:spPr>
        <p:txBody>
          <a:bodyPr/>
          <a:lstStyle/>
          <a:p>
            <a:pPr eaLnBrk="1" hangingPunct="1"/>
            <a:r>
              <a:rPr lang="en-US" altLang="en-US" dirty="0"/>
              <a:t>Questions remained unanswered</a:t>
            </a:r>
          </a:p>
        </p:txBody>
      </p:sp>
      <p:sp>
        <p:nvSpPr>
          <p:cNvPr id="9219" name="Rectangle 3">
            <a:extLst>
              <a:ext uri="{FF2B5EF4-FFF2-40B4-BE49-F238E27FC236}">
                <a16:creationId xmlns:a16="http://schemas.microsoft.com/office/drawing/2014/main" id="{348F51FB-3EBE-3FE7-7DDC-50E25CCFA217}"/>
              </a:ext>
            </a:extLst>
          </p:cNvPr>
          <p:cNvSpPr>
            <a:spLocks noGrp="1" noChangeArrowheads="1"/>
          </p:cNvSpPr>
          <p:nvPr>
            <p:ph idx="1"/>
          </p:nvPr>
        </p:nvSpPr>
        <p:spPr>
          <a:xfrm>
            <a:off x="742950" y="1380227"/>
            <a:ext cx="8753350" cy="4064998"/>
          </a:xfrm>
        </p:spPr>
        <p:txBody>
          <a:bodyPr/>
          <a:lstStyle/>
          <a:p>
            <a:pPr eaLnBrk="1" hangingPunct="1">
              <a:buClr>
                <a:srgbClr val="EF6527"/>
              </a:buClr>
            </a:pPr>
            <a:r>
              <a:rPr lang="en-US" altLang="en-US" sz="2800" dirty="0">
                <a:solidFill>
                  <a:srgbClr val="0C0C0C"/>
                </a:solidFill>
                <a:ea typeface="MS PGothic" panose="020B0600070205080204" pitchFamily="34" charset="-128"/>
              </a:rPr>
              <a:t>Primary questions (DBMS does not provide answers)</a:t>
            </a:r>
          </a:p>
          <a:p>
            <a:pPr lvl="1" eaLnBrk="1" hangingPunct="1"/>
            <a:r>
              <a:rPr lang="en-US" altLang="en-US" sz="2400" dirty="0">
                <a:solidFill>
                  <a:srgbClr val="0C0C0C"/>
                </a:solidFill>
                <a:ea typeface="MS PGothic" panose="020B0600070205080204" pitchFamily="34" charset="-128"/>
              </a:rPr>
              <a:t>Data Ownership: Who owns data?</a:t>
            </a:r>
          </a:p>
          <a:p>
            <a:pPr lvl="1" eaLnBrk="1" hangingPunct="1"/>
            <a:r>
              <a:rPr lang="en-US" altLang="en-US" sz="2400" dirty="0">
                <a:solidFill>
                  <a:srgbClr val="0C0C0C"/>
                </a:solidFill>
                <a:ea typeface="MS PGothic" panose="020B0600070205080204" pitchFamily="34" charset="-128"/>
              </a:rPr>
              <a:t>What are the right of the data owner?</a:t>
            </a:r>
          </a:p>
          <a:p>
            <a:pPr lvl="1" eaLnBrk="1" hangingPunct="1"/>
            <a:r>
              <a:rPr lang="en-US" altLang="en-US" sz="2400" dirty="0">
                <a:solidFill>
                  <a:srgbClr val="0C0C0C"/>
                </a:solidFill>
                <a:ea typeface="MS PGothic" panose="020B0600070205080204" pitchFamily="34" charset="-128"/>
              </a:rPr>
              <a:t>How to protect privacy and data sharing?</a:t>
            </a:r>
          </a:p>
          <a:p>
            <a:pPr lvl="1" eaLnBrk="1" hangingPunct="1"/>
            <a:r>
              <a:rPr lang="en-US" altLang="en-US" sz="2400" dirty="0">
                <a:solidFill>
                  <a:srgbClr val="0C0C0C"/>
                </a:solidFill>
                <a:ea typeface="MS PGothic" panose="020B0600070205080204" pitchFamily="34" charset="-128"/>
              </a:rPr>
              <a:t>How to ensure the data security and efficient access?</a:t>
            </a:r>
          </a:p>
          <a:p>
            <a:pPr lvl="1" eaLnBrk="1" hangingPunct="1"/>
            <a:r>
              <a:rPr lang="en-US" altLang="en-US" sz="2400" dirty="0">
                <a:solidFill>
                  <a:srgbClr val="0C0C0C"/>
                </a:solidFill>
                <a:ea typeface="MS PGothic" panose="020B0600070205080204" pitchFamily="34" charset="-128"/>
              </a:rPr>
              <a:t>Who controls the Internet and Database (Data storage)?</a:t>
            </a:r>
          </a:p>
          <a:p>
            <a:pPr lvl="1" eaLnBrk="1" hangingPunct="1"/>
            <a:r>
              <a:rPr lang="en-US" altLang="en-US" sz="2400" dirty="0">
                <a:solidFill>
                  <a:srgbClr val="0C0C0C"/>
                </a:solidFill>
                <a:ea typeface="MS PGothic" panose="020B0600070205080204" pitchFamily="34" charset="-128"/>
              </a:rPr>
              <a:t>What elements will be controlled and how?</a:t>
            </a:r>
          </a:p>
        </p:txBody>
      </p:sp>
      <p:sp>
        <p:nvSpPr>
          <p:cNvPr id="9222" name="Slide Number Placeholder 3">
            <a:extLst>
              <a:ext uri="{FF2B5EF4-FFF2-40B4-BE49-F238E27FC236}">
                <a16:creationId xmlns:a16="http://schemas.microsoft.com/office/drawing/2014/main" id="{5F995623-40EB-E154-96BF-D13ADA6246E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8C7F2F48-7A07-414C-8A6D-D2A6FDEFD131}" type="slidenum">
              <a:rPr lang="en-US" altLang="en-US" sz="1200">
                <a:solidFill>
                  <a:srgbClr val="898989"/>
                </a:solidFill>
              </a:rPr>
              <a:pPr>
                <a:spcBef>
                  <a:spcPct val="0"/>
                </a:spcBef>
                <a:buFontTx/>
                <a:buNone/>
              </a:pPr>
              <a:t>23</a:t>
            </a:fld>
            <a:endParaRPr lang="en-US" altLang="en-US" sz="1200">
              <a:solidFill>
                <a:srgbClr val="898989"/>
              </a:solidFill>
            </a:endParaRPr>
          </a:p>
        </p:txBody>
      </p:sp>
      <p:sp>
        <p:nvSpPr>
          <p:cNvPr id="4" name="Date Placeholder 3">
            <a:extLst>
              <a:ext uri="{FF2B5EF4-FFF2-40B4-BE49-F238E27FC236}">
                <a16:creationId xmlns:a16="http://schemas.microsoft.com/office/drawing/2014/main" id="{F9927634-748F-6AF9-62F3-5779064B913F}"/>
              </a:ext>
            </a:extLst>
          </p:cNvPr>
          <p:cNvSpPr>
            <a:spLocks noGrp="1"/>
          </p:cNvSpPr>
          <p:nvPr>
            <p:ph type="dt" sz="half" idx="2"/>
          </p:nvPr>
        </p:nvSpPr>
        <p:spPr/>
        <p:txBody>
          <a:bodyPr/>
          <a:lstStyle/>
          <a:p>
            <a:r>
              <a:rPr lang="en-US" altLang="zh-CN"/>
              <a:t>Data Governance and Social Issues</a:t>
            </a:r>
            <a:endParaRPr lang="en-GB"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97A5-73BA-BDFC-852B-B48B0B7C6543}"/>
              </a:ext>
            </a:extLst>
          </p:cNvPr>
          <p:cNvSpPr>
            <a:spLocks noGrp="1"/>
          </p:cNvSpPr>
          <p:nvPr>
            <p:ph type="title"/>
          </p:nvPr>
        </p:nvSpPr>
        <p:spPr/>
        <p:txBody>
          <a:bodyPr/>
          <a:lstStyle/>
          <a:p>
            <a:r>
              <a:rPr lang="en-GB" dirty="0"/>
              <a:t>Benefits</a:t>
            </a:r>
          </a:p>
        </p:txBody>
      </p:sp>
      <p:sp>
        <p:nvSpPr>
          <p:cNvPr id="3" name="Content Placeholder 2">
            <a:extLst>
              <a:ext uri="{FF2B5EF4-FFF2-40B4-BE49-F238E27FC236}">
                <a16:creationId xmlns:a16="http://schemas.microsoft.com/office/drawing/2014/main" id="{36084D01-D767-14CD-A170-9ED6DBE704E1}"/>
              </a:ext>
            </a:extLst>
          </p:cNvPr>
          <p:cNvSpPr>
            <a:spLocks noGrp="1"/>
          </p:cNvSpPr>
          <p:nvPr>
            <p:ph idx="1"/>
          </p:nvPr>
        </p:nvSpPr>
        <p:spPr>
          <a:xfrm>
            <a:off x="1136576" y="1165347"/>
            <a:ext cx="7992888" cy="504056"/>
          </a:xfrm>
        </p:spPr>
        <p:txBody>
          <a:bodyPr/>
          <a:lstStyle/>
          <a:p>
            <a:pPr marL="0" indent="0">
              <a:buNone/>
            </a:pPr>
            <a:r>
              <a:rPr lang="en-GB" sz="2200" dirty="0"/>
              <a:t>Mature data management and proper data governance will:</a:t>
            </a:r>
          </a:p>
          <a:p>
            <a:endParaRPr lang="en-GB" sz="2200" dirty="0"/>
          </a:p>
        </p:txBody>
      </p:sp>
      <p:sp>
        <p:nvSpPr>
          <p:cNvPr id="6" name="Slide Number Placeholder 5">
            <a:extLst>
              <a:ext uri="{FF2B5EF4-FFF2-40B4-BE49-F238E27FC236}">
                <a16:creationId xmlns:a16="http://schemas.microsoft.com/office/drawing/2014/main" id="{AD947960-F088-C25D-2ECA-A39EB5BA8D01}"/>
              </a:ext>
            </a:extLst>
          </p:cNvPr>
          <p:cNvSpPr>
            <a:spLocks noGrp="1"/>
          </p:cNvSpPr>
          <p:nvPr>
            <p:ph type="sldNum" sz="quarter" idx="12"/>
          </p:nvPr>
        </p:nvSpPr>
        <p:spPr/>
        <p:txBody>
          <a:bodyPr/>
          <a:lstStyle/>
          <a:p>
            <a:fld id="{532E1ACD-ECC9-400C-AB6F-DC0569C19F65}" type="slidenum">
              <a:rPr lang="en-US" altLang="zh-CN" smtClean="0"/>
              <a:pPr/>
              <a:t>24</a:t>
            </a:fld>
            <a:endParaRPr lang="en-US" altLang="zh-CN"/>
          </a:p>
        </p:txBody>
      </p:sp>
      <p:sp>
        <p:nvSpPr>
          <p:cNvPr id="7" name="TextBox 6">
            <a:extLst>
              <a:ext uri="{FF2B5EF4-FFF2-40B4-BE49-F238E27FC236}">
                <a16:creationId xmlns:a16="http://schemas.microsoft.com/office/drawing/2014/main" id="{3A4A1EF0-3957-A6D3-2592-01D8362A4DF8}"/>
              </a:ext>
            </a:extLst>
          </p:cNvPr>
          <p:cNvSpPr txBox="1"/>
          <p:nvPr/>
        </p:nvSpPr>
        <p:spPr>
          <a:xfrm>
            <a:off x="822270" y="1639676"/>
            <a:ext cx="8811250" cy="4893647"/>
          </a:xfrm>
          <a:prstGeom prst="rect">
            <a:avLst/>
          </a:prstGeom>
          <a:noFill/>
        </p:spPr>
        <p:txBody>
          <a:bodyPr wrap="square">
            <a:spAutoFit/>
          </a:bodyPr>
          <a:lstStyle/>
          <a:p>
            <a:pPr marL="342900" indent="-342900">
              <a:buFont typeface="Arial" panose="020B0604020202020204" pitchFamily="34" charset="0"/>
              <a:buChar char="•"/>
            </a:pPr>
            <a:r>
              <a:rPr lang="en-GB" dirty="0"/>
              <a:t>Improved monitoring and tracking mechanisms for Data Quality</a:t>
            </a:r>
          </a:p>
          <a:p>
            <a:pPr marL="342900" indent="-342900">
              <a:buFont typeface="Arial" panose="020B0604020202020204" pitchFamily="34" charset="0"/>
              <a:buChar char="•"/>
            </a:pPr>
            <a:r>
              <a:rPr lang="en-GB" dirty="0"/>
              <a:t>Greater transparency within any data-related activities</a:t>
            </a:r>
          </a:p>
          <a:p>
            <a:pPr marL="342900" indent="-342900">
              <a:buFont typeface="Arial" panose="020B0604020202020204" pitchFamily="34" charset="0"/>
              <a:buChar char="•"/>
            </a:pPr>
            <a:r>
              <a:rPr lang="en-GB" dirty="0"/>
              <a:t>Better resolution of past and current data issues</a:t>
            </a:r>
          </a:p>
          <a:p>
            <a:pPr marL="342900" indent="-342900">
              <a:buFont typeface="Arial" panose="020B0604020202020204" pitchFamily="34" charset="0"/>
              <a:buChar char="•"/>
            </a:pPr>
            <a:r>
              <a:rPr lang="en-GB" dirty="0"/>
              <a:t>Increase in value of an organization’s data</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More accurate procedures around regulation and compliance activities</a:t>
            </a:r>
          </a:p>
          <a:p>
            <a:pPr marL="342900" indent="-342900">
              <a:buFont typeface="Arial" panose="020B0604020202020204" pitchFamily="34" charset="0"/>
              <a:buChar char="•"/>
            </a:pPr>
            <a:r>
              <a:rPr lang="en-GB" dirty="0"/>
              <a:t>Help with instituting better training and educational practices around the management of data assets</a:t>
            </a:r>
          </a:p>
          <a:p>
            <a:pPr marL="342900" indent="-342900">
              <a:buFont typeface="Arial" panose="020B0604020202020204" pitchFamily="34" charset="0"/>
              <a:buChar char="•"/>
            </a:pPr>
            <a:r>
              <a:rPr lang="en-GB" dirty="0"/>
              <a:t>Ability to provide standardized data systems, data policies, data procedures, and data standards</a:t>
            </a:r>
          </a:p>
          <a:p>
            <a:pPr marL="342900" indent="-342900">
              <a:buFont typeface="Arial" panose="020B0604020202020204" pitchFamily="34" charset="0"/>
              <a:buChar char="•"/>
            </a:pPr>
            <a:r>
              <a:rPr lang="en-GB" dirty="0"/>
              <a:t>Lower costs associated with other areas of Data Management</a:t>
            </a:r>
          </a:p>
          <a:p>
            <a:pPr marL="342900" indent="-342900">
              <a:buFont typeface="Arial" panose="020B0604020202020204" pitchFamily="34" charset="0"/>
              <a:buChar char="•"/>
            </a:pPr>
            <a:r>
              <a:rPr lang="en-GB" dirty="0"/>
              <a:t>Overall enterprise revenue growth</a:t>
            </a:r>
          </a:p>
        </p:txBody>
      </p:sp>
      <p:sp>
        <p:nvSpPr>
          <p:cNvPr id="5" name="Date Placeholder 4">
            <a:extLst>
              <a:ext uri="{FF2B5EF4-FFF2-40B4-BE49-F238E27FC236}">
                <a16:creationId xmlns:a16="http://schemas.microsoft.com/office/drawing/2014/main" id="{822E503A-318E-9D5C-B6D8-12F167C22834}"/>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2289676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53DF-B8FE-3B3C-037E-7AF78D9897F8}"/>
              </a:ext>
            </a:extLst>
          </p:cNvPr>
          <p:cNvSpPr>
            <a:spLocks noGrp="1"/>
          </p:cNvSpPr>
          <p:nvPr>
            <p:ph type="title"/>
          </p:nvPr>
        </p:nvSpPr>
        <p:spPr/>
        <p:txBody>
          <a:bodyPr/>
          <a:lstStyle/>
          <a:p>
            <a:r>
              <a:rPr lang="en-GB" altLang="en-US" sz="4000" cap="none" dirty="0"/>
              <a:t>What Is Data Governance?</a:t>
            </a:r>
            <a:endParaRPr lang="en-GB" dirty="0"/>
          </a:p>
        </p:txBody>
      </p:sp>
      <p:sp>
        <p:nvSpPr>
          <p:cNvPr id="3" name="Content Placeholder 2">
            <a:extLst>
              <a:ext uri="{FF2B5EF4-FFF2-40B4-BE49-F238E27FC236}">
                <a16:creationId xmlns:a16="http://schemas.microsoft.com/office/drawing/2014/main" id="{D80FD39A-7DA1-79AB-E64B-6150D1E7A849}"/>
              </a:ext>
            </a:extLst>
          </p:cNvPr>
          <p:cNvSpPr>
            <a:spLocks noGrp="1"/>
          </p:cNvSpPr>
          <p:nvPr>
            <p:ph idx="1"/>
          </p:nvPr>
        </p:nvSpPr>
        <p:spPr>
          <a:xfrm>
            <a:off x="776536" y="1449498"/>
            <a:ext cx="8496944" cy="4787814"/>
          </a:xfrm>
        </p:spPr>
        <p:txBody>
          <a:bodyPr/>
          <a:lstStyle/>
          <a:p>
            <a:pPr algn="l">
              <a:buFont typeface="Arial" panose="020B0604020202020204" pitchFamily="34" charset="0"/>
              <a:buChar char="•"/>
            </a:pPr>
            <a:r>
              <a:rPr lang="en-GB" sz="2800" dirty="0"/>
              <a:t>There are many different versions of definitions:</a:t>
            </a:r>
            <a:endParaRPr lang="en-GB" sz="2800" b="0" i="0" dirty="0">
              <a:solidFill>
                <a:srgbClr val="404040"/>
              </a:solidFill>
              <a:effectLst/>
              <a:latin typeface="Roboto" panose="02000000000000000000" pitchFamily="2" charset="0"/>
            </a:endParaRPr>
          </a:p>
          <a:p>
            <a:pPr algn="l">
              <a:buFont typeface="Arial" panose="020B0604020202020204" pitchFamily="34" charset="0"/>
              <a:buChar char="•"/>
            </a:pPr>
            <a:r>
              <a:rPr lang="en-GB" sz="2000" b="0" i="0" dirty="0">
                <a:solidFill>
                  <a:srgbClr val="404040"/>
                </a:solidFill>
                <a:effectLst/>
                <a:latin typeface="Roboto" panose="02000000000000000000" pitchFamily="2" charset="0"/>
              </a:rPr>
              <a:t>“The exercise of authority and control (planning, monitoring, and enforcement) over the management of data assets.” (</a:t>
            </a:r>
            <a:r>
              <a:rPr lang="en-GB" sz="2000" b="1" i="0" u="none" strike="noStrike" dirty="0">
                <a:solidFill>
                  <a:srgbClr val="114171"/>
                </a:solidFill>
                <a:effectLst/>
                <a:latin typeface="Roboto" panose="02000000000000000000" pitchFamily="2" charset="0"/>
                <a:hlinkClick r:id="rId2"/>
              </a:rPr>
              <a:t>DAMA International</a:t>
            </a:r>
            <a:r>
              <a:rPr lang="en-GB" sz="2000" b="0" i="0" dirty="0">
                <a:solidFill>
                  <a:srgbClr val="404040"/>
                </a:solidFill>
                <a:effectLst/>
                <a:latin typeface="Roboto" panose="02000000000000000000" pitchFamily="2" charset="0"/>
              </a:rPr>
              <a:t>)</a:t>
            </a:r>
          </a:p>
          <a:p>
            <a:pPr algn="l">
              <a:buFont typeface="Arial" panose="020B0604020202020204" pitchFamily="34" charset="0"/>
              <a:buChar char="•"/>
            </a:pPr>
            <a:r>
              <a:rPr lang="en-GB" sz="2000" b="0" i="0" dirty="0">
                <a:solidFill>
                  <a:srgbClr val="404040"/>
                </a:solidFill>
                <a:effectLst/>
                <a:latin typeface="Roboto" panose="02000000000000000000" pitchFamily="2" charset="0"/>
              </a:rPr>
              <a:t>“A system of decision rights and accountabilities for information-related processes, executed according to agreed-upon models which describe who can take what actions with what information, and when, under what circumstances, using what methods.” (</a:t>
            </a:r>
            <a:r>
              <a:rPr lang="en-GB" sz="2000" b="1" i="0" u="none" strike="noStrike" dirty="0">
                <a:solidFill>
                  <a:srgbClr val="114171"/>
                </a:solidFill>
                <a:effectLst/>
                <a:latin typeface="Roboto" panose="02000000000000000000" pitchFamily="2" charset="0"/>
                <a:hlinkClick r:id="rId3"/>
              </a:rPr>
              <a:t>Data Governance Institute</a:t>
            </a:r>
            <a:r>
              <a:rPr lang="en-GB" sz="2000" b="0" i="0" dirty="0">
                <a:solidFill>
                  <a:srgbClr val="404040"/>
                </a:solidFill>
                <a:effectLst/>
                <a:latin typeface="Roboto" panose="02000000000000000000" pitchFamily="2" charset="0"/>
              </a:rPr>
              <a:t>)</a:t>
            </a:r>
          </a:p>
          <a:p>
            <a:pPr algn="l">
              <a:buFont typeface="Arial" panose="020B0604020202020204" pitchFamily="34" charset="0"/>
              <a:buChar char="•"/>
            </a:pPr>
            <a:r>
              <a:rPr lang="en-GB" sz="2000" b="0" i="0" dirty="0">
                <a:solidFill>
                  <a:srgbClr val="404040"/>
                </a:solidFill>
                <a:effectLst/>
                <a:latin typeface="Roboto" panose="02000000000000000000" pitchFamily="2" charset="0"/>
              </a:rPr>
              <a:t>“The specification of decision rights and accountability framework to ensure the appropriate </a:t>
            </a:r>
            <a:r>
              <a:rPr lang="en-GB" sz="2000" b="0" i="0" dirty="0" err="1">
                <a:solidFill>
                  <a:srgbClr val="404040"/>
                </a:solidFill>
                <a:effectLst/>
                <a:latin typeface="Roboto" panose="02000000000000000000" pitchFamily="2" charset="0"/>
              </a:rPr>
              <a:t>behavior</a:t>
            </a:r>
            <a:r>
              <a:rPr lang="en-GB" sz="2000" b="0" i="0" dirty="0">
                <a:solidFill>
                  <a:srgbClr val="404040"/>
                </a:solidFill>
                <a:effectLst/>
                <a:latin typeface="Roboto" panose="02000000000000000000" pitchFamily="2" charset="0"/>
              </a:rPr>
              <a:t> in the valuation, creation, consumption, and control of data and analytics.” (</a:t>
            </a:r>
            <a:r>
              <a:rPr lang="en-GB" sz="2000" b="1" i="0" u="none" strike="noStrike" dirty="0">
                <a:solidFill>
                  <a:srgbClr val="114171"/>
                </a:solidFill>
                <a:effectLst/>
                <a:latin typeface="Roboto" panose="02000000000000000000" pitchFamily="2" charset="0"/>
                <a:hlinkClick r:id="rId4"/>
              </a:rPr>
              <a:t>Gartner Glossary</a:t>
            </a:r>
            <a:r>
              <a:rPr lang="en-GB" sz="2000" b="0" i="0" dirty="0">
                <a:solidFill>
                  <a:srgbClr val="404040"/>
                </a:solidFill>
                <a:effectLst/>
                <a:latin typeface="Roboto" panose="02000000000000000000" pitchFamily="2" charset="0"/>
              </a:rPr>
              <a:t>)</a:t>
            </a:r>
            <a:br>
              <a:rPr lang="en-GB" sz="2000" dirty="0"/>
            </a:br>
            <a:endParaRPr lang="en-GB" sz="2000" dirty="0"/>
          </a:p>
        </p:txBody>
      </p:sp>
      <p:sp>
        <p:nvSpPr>
          <p:cNvPr id="6" name="Slide Number Placeholder 5">
            <a:extLst>
              <a:ext uri="{FF2B5EF4-FFF2-40B4-BE49-F238E27FC236}">
                <a16:creationId xmlns:a16="http://schemas.microsoft.com/office/drawing/2014/main" id="{DE005A42-CC14-56BB-E15C-0EC616FECC57}"/>
              </a:ext>
            </a:extLst>
          </p:cNvPr>
          <p:cNvSpPr>
            <a:spLocks noGrp="1"/>
          </p:cNvSpPr>
          <p:nvPr>
            <p:ph type="sldNum" sz="quarter" idx="12"/>
          </p:nvPr>
        </p:nvSpPr>
        <p:spPr/>
        <p:txBody>
          <a:bodyPr/>
          <a:lstStyle/>
          <a:p>
            <a:fld id="{532E1ACD-ECC9-400C-AB6F-DC0569C19F65}" type="slidenum">
              <a:rPr lang="en-US" altLang="zh-CN" smtClean="0"/>
              <a:pPr/>
              <a:t>25</a:t>
            </a:fld>
            <a:endParaRPr lang="en-US" altLang="zh-CN"/>
          </a:p>
        </p:txBody>
      </p:sp>
      <p:sp>
        <p:nvSpPr>
          <p:cNvPr id="4" name="Date Placeholder 3">
            <a:extLst>
              <a:ext uri="{FF2B5EF4-FFF2-40B4-BE49-F238E27FC236}">
                <a16:creationId xmlns:a16="http://schemas.microsoft.com/office/drawing/2014/main" id="{6988BF7C-A9D4-A5EB-F03F-BF4F5D895989}"/>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4246779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D04F-430A-87D4-6523-CBD5ABFEA8C5}"/>
              </a:ext>
            </a:extLst>
          </p:cNvPr>
          <p:cNvSpPr>
            <a:spLocks noGrp="1"/>
          </p:cNvSpPr>
          <p:nvPr>
            <p:ph type="title"/>
          </p:nvPr>
        </p:nvSpPr>
        <p:spPr/>
        <p:txBody>
          <a:bodyPr/>
          <a:lstStyle/>
          <a:p>
            <a:r>
              <a:rPr lang="en-GB" dirty="0"/>
              <a:t>What Is Data Governance?</a:t>
            </a:r>
          </a:p>
        </p:txBody>
      </p:sp>
      <p:sp>
        <p:nvSpPr>
          <p:cNvPr id="3" name="Content Placeholder 2">
            <a:extLst>
              <a:ext uri="{FF2B5EF4-FFF2-40B4-BE49-F238E27FC236}">
                <a16:creationId xmlns:a16="http://schemas.microsoft.com/office/drawing/2014/main" id="{7BCA0128-6DD4-9815-7CE8-C8732F3307BE}"/>
              </a:ext>
            </a:extLst>
          </p:cNvPr>
          <p:cNvSpPr>
            <a:spLocks noGrp="1"/>
          </p:cNvSpPr>
          <p:nvPr>
            <p:ph idx="1"/>
          </p:nvPr>
        </p:nvSpPr>
        <p:spPr/>
        <p:txBody>
          <a:bodyPr/>
          <a:lstStyle/>
          <a:p>
            <a:r>
              <a:rPr lang="en-GB" sz="2800" b="0" i="0" dirty="0">
                <a:solidFill>
                  <a:srgbClr val="404040"/>
                </a:solidFill>
                <a:effectLst/>
                <a:latin typeface="Roboto" panose="02000000000000000000" pitchFamily="2" charset="0"/>
              </a:rPr>
              <a:t>Data Governance is a collection of </a:t>
            </a:r>
            <a:r>
              <a:rPr lang="en-GB" sz="2800" b="1" i="0" u="none" strike="noStrike" dirty="0">
                <a:solidFill>
                  <a:srgbClr val="FF0000"/>
                </a:solidFill>
                <a:effectLst/>
                <a:latin typeface="Roboto" panose="02000000000000000000" pitchFamily="2" charset="0"/>
                <a:hlinkClick r:id="rId2">
                  <a:extLst>
                    <a:ext uri="{A12FA001-AC4F-418D-AE19-62706E023703}">
                      <ahyp:hlinkClr xmlns:ahyp="http://schemas.microsoft.com/office/drawing/2018/hyperlinkcolor" val="tx"/>
                    </a:ext>
                  </a:extLst>
                </a:hlinkClick>
              </a:rPr>
              <a:t>components</a:t>
            </a:r>
            <a:r>
              <a:rPr lang="en-GB" sz="2800" b="1" u="none" strike="noStrike" dirty="0">
                <a:solidFill>
                  <a:srgbClr val="FF0000"/>
                </a:solidFill>
                <a:latin typeface="Roboto" panose="02000000000000000000" pitchFamily="2" charset="0"/>
              </a:rPr>
              <a:t>:</a:t>
            </a:r>
            <a:r>
              <a:rPr lang="en-GB" sz="2800" b="1" i="0" dirty="0">
                <a:solidFill>
                  <a:srgbClr val="FF0000"/>
                </a:solidFill>
                <a:effectLst/>
                <a:latin typeface="Roboto" panose="02000000000000000000" pitchFamily="2" charset="0"/>
              </a:rPr>
              <a:t> </a:t>
            </a:r>
            <a:r>
              <a:rPr lang="en-GB" sz="2800" b="1" i="0" dirty="0">
                <a:solidFill>
                  <a:srgbClr val="404040"/>
                </a:solidFill>
                <a:effectLst/>
                <a:latin typeface="Roboto" panose="02000000000000000000" pitchFamily="2" charset="0"/>
              </a:rPr>
              <a:t>data</a:t>
            </a:r>
            <a:r>
              <a:rPr lang="en-GB" sz="2800" b="0" i="0" dirty="0">
                <a:solidFill>
                  <a:srgbClr val="404040"/>
                </a:solidFill>
                <a:effectLst/>
                <a:latin typeface="Roboto" panose="02000000000000000000" pitchFamily="2" charset="0"/>
              </a:rPr>
              <a:t>, </a:t>
            </a:r>
            <a:r>
              <a:rPr lang="en-GB" sz="2800" b="1" i="0" dirty="0">
                <a:solidFill>
                  <a:srgbClr val="404040"/>
                </a:solidFill>
                <a:effectLst/>
                <a:latin typeface="Roboto" panose="02000000000000000000" pitchFamily="2" charset="0"/>
              </a:rPr>
              <a:t>roles</a:t>
            </a:r>
            <a:r>
              <a:rPr lang="en-GB" sz="2800" b="0" i="0" dirty="0">
                <a:solidFill>
                  <a:srgbClr val="404040"/>
                </a:solidFill>
                <a:effectLst/>
                <a:latin typeface="Roboto" panose="02000000000000000000" pitchFamily="2" charset="0"/>
              </a:rPr>
              <a:t>, </a:t>
            </a:r>
            <a:r>
              <a:rPr lang="en-GB" sz="2800" b="1" i="0" dirty="0">
                <a:solidFill>
                  <a:srgbClr val="404040"/>
                </a:solidFill>
                <a:effectLst/>
                <a:latin typeface="Roboto" panose="02000000000000000000" pitchFamily="2" charset="0"/>
              </a:rPr>
              <a:t>processes</a:t>
            </a:r>
            <a:r>
              <a:rPr lang="en-GB" sz="2800" b="0" i="0" dirty="0">
                <a:solidFill>
                  <a:srgbClr val="404040"/>
                </a:solidFill>
                <a:effectLst/>
                <a:latin typeface="Roboto" panose="02000000000000000000" pitchFamily="2" charset="0"/>
              </a:rPr>
              <a:t>, </a:t>
            </a:r>
            <a:r>
              <a:rPr lang="en-GB" sz="2800" b="1" i="0" dirty="0">
                <a:solidFill>
                  <a:srgbClr val="404040"/>
                </a:solidFill>
                <a:effectLst/>
                <a:latin typeface="Roboto" panose="02000000000000000000" pitchFamily="2" charset="0"/>
              </a:rPr>
              <a:t>communications</a:t>
            </a:r>
            <a:r>
              <a:rPr lang="en-GB" sz="2800" b="0" i="0" dirty="0">
                <a:solidFill>
                  <a:srgbClr val="404040"/>
                </a:solidFill>
                <a:effectLst/>
                <a:latin typeface="Roboto" panose="02000000000000000000" pitchFamily="2" charset="0"/>
              </a:rPr>
              <a:t>, </a:t>
            </a:r>
            <a:r>
              <a:rPr lang="en-GB" sz="2800" b="1" i="0" dirty="0">
                <a:solidFill>
                  <a:srgbClr val="404040"/>
                </a:solidFill>
                <a:effectLst/>
                <a:latin typeface="Roboto" panose="02000000000000000000" pitchFamily="2" charset="0"/>
              </a:rPr>
              <a:t>metrics</a:t>
            </a:r>
            <a:r>
              <a:rPr lang="en-GB" sz="2800" b="0" i="0" dirty="0">
                <a:solidFill>
                  <a:srgbClr val="404040"/>
                </a:solidFill>
                <a:effectLst/>
                <a:latin typeface="Roboto" panose="02000000000000000000" pitchFamily="2" charset="0"/>
              </a:rPr>
              <a:t>, and </a:t>
            </a:r>
            <a:r>
              <a:rPr lang="en-GB" sz="2800" b="1" i="0" dirty="0">
                <a:solidFill>
                  <a:srgbClr val="404040"/>
                </a:solidFill>
                <a:effectLst/>
                <a:latin typeface="Roboto" panose="02000000000000000000" pitchFamily="2" charset="0"/>
              </a:rPr>
              <a:t>tools</a:t>
            </a:r>
            <a:r>
              <a:rPr lang="en-GB" sz="2800" b="0" i="0" dirty="0">
                <a:solidFill>
                  <a:srgbClr val="404040"/>
                </a:solidFill>
                <a:effectLst/>
                <a:latin typeface="Roboto" panose="02000000000000000000" pitchFamily="2" charset="0"/>
              </a:rPr>
              <a:t> that help organizations formally manage and gain better control over </a:t>
            </a:r>
            <a:r>
              <a:rPr lang="en-GB" sz="2800" b="1" i="0" dirty="0">
                <a:solidFill>
                  <a:srgbClr val="404040"/>
                </a:solidFill>
                <a:effectLst/>
                <a:latin typeface="Roboto" panose="02000000000000000000" pitchFamily="2" charset="0"/>
              </a:rPr>
              <a:t>data assets</a:t>
            </a:r>
            <a:r>
              <a:rPr lang="en-GB" sz="2800" b="0" i="0" dirty="0">
                <a:solidFill>
                  <a:srgbClr val="404040"/>
                </a:solidFill>
                <a:effectLst/>
                <a:latin typeface="Roboto" panose="02000000000000000000" pitchFamily="2" charset="0"/>
              </a:rPr>
              <a:t>.</a:t>
            </a:r>
          </a:p>
          <a:p>
            <a:r>
              <a:rPr lang="en-GB" sz="2800" dirty="0">
                <a:solidFill>
                  <a:srgbClr val="404040"/>
                </a:solidFill>
                <a:latin typeface="Roboto" panose="02000000000000000000" pitchFamily="2" charset="0"/>
              </a:rPr>
              <a:t>As a result, organizations can best balance the </a:t>
            </a:r>
            <a:r>
              <a:rPr lang="en-GB" sz="2800" b="1" dirty="0">
                <a:solidFill>
                  <a:srgbClr val="404040"/>
                </a:solidFill>
                <a:latin typeface="Roboto" panose="02000000000000000000" pitchFamily="2" charset="0"/>
              </a:rPr>
              <a:t>availability</a:t>
            </a:r>
            <a:r>
              <a:rPr lang="en-GB" sz="2800" dirty="0">
                <a:solidFill>
                  <a:srgbClr val="404040"/>
                </a:solidFill>
                <a:latin typeface="Roboto" panose="02000000000000000000" pitchFamily="2" charset="0"/>
              </a:rPr>
              <a:t>, </a:t>
            </a:r>
            <a:r>
              <a:rPr lang="en-GB" sz="2800" b="1" dirty="0">
                <a:solidFill>
                  <a:srgbClr val="404040"/>
                </a:solidFill>
                <a:latin typeface="Roboto" panose="02000000000000000000" pitchFamily="2" charset="0"/>
              </a:rPr>
              <a:t>usability</a:t>
            </a:r>
            <a:r>
              <a:rPr lang="en-GB" sz="2800" dirty="0">
                <a:solidFill>
                  <a:srgbClr val="404040"/>
                </a:solidFill>
                <a:latin typeface="Roboto" panose="02000000000000000000" pitchFamily="2" charset="0"/>
              </a:rPr>
              <a:t>, </a:t>
            </a:r>
            <a:r>
              <a:rPr lang="en-GB" sz="2800" b="1" dirty="0">
                <a:solidFill>
                  <a:srgbClr val="404040"/>
                </a:solidFill>
                <a:latin typeface="Roboto" panose="02000000000000000000" pitchFamily="2" charset="0"/>
              </a:rPr>
              <a:t>integrity</a:t>
            </a:r>
            <a:r>
              <a:rPr lang="en-GB" sz="2800" dirty="0">
                <a:solidFill>
                  <a:srgbClr val="404040"/>
                </a:solidFill>
                <a:latin typeface="Roboto" panose="02000000000000000000" pitchFamily="2" charset="0"/>
              </a:rPr>
              <a:t>, and </a:t>
            </a:r>
            <a:r>
              <a:rPr lang="en-GB" sz="2800" b="1" dirty="0">
                <a:solidFill>
                  <a:srgbClr val="404040"/>
                </a:solidFill>
                <a:latin typeface="Roboto" panose="02000000000000000000" pitchFamily="2" charset="0"/>
              </a:rPr>
              <a:t>security</a:t>
            </a:r>
            <a:r>
              <a:rPr lang="en-GB" sz="2800" dirty="0">
                <a:solidFill>
                  <a:srgbClr val="404040"/>
                </a:solidFill>
                <a:latin typeface="Roboto" panose="02000000000000000000" pitchFamily="2" charset="0"/>
              </a:rPr>
              <a:t> of their data. </a:t>
            </a:r>
          </a:p>
          <a:p>
            <a:r>
              <a:rPr lang="en-GB" sz="2800" dirty="0">
                <a:solidFill>
                  <a:srgbClr val="404040"/>
                </a:solidFill>
                <a:latin typeface="Roboto" panose="02000000000000000000" pitchFamily="2" charset="0"/>
              </a:rPr>
              <a:t>Be </a:t>
            </a:r>
            <a:r>
              <a:rPr lang="en-GB" sz="2800" b="1" dirty="0">
                <a:solidFill>
                  <a:srgbClr val="404040"/>
                </a:solidFill>
                <a:latin typeface="Roboto" panose="02000000000000000000" pitchFamily="2" charset="0"/>
              </a:rPr>
              <a:t>compliant with standards </a:t>
            </a:r>
            <a:r>
              <a:rPr lang="en-GB" sz="2800" dirty="0">
                <a:solidFill>
                  <a:srgbClr val="404040"/>
                </a:solidFill>
                <a:latin typeface="Roboto" panose="02000000000000000000" pitchFamily="2" charset="0"/>
              </a:rPr>
              <a:t>and </a:t>
            </a:r>
            <a:r>
              <a:rPr lang="en-GB" sz="2800" b="1" dirty="0">
                <a:solidFill>
                  <a:srgbClr val="404040"/>
                </a:solidFill>
                <a:latin typeface="Roboto" panose="02000000000000000000" pitchFamily="2" charset="0"/>
              </a:rPr>
              <a:t>regulations</a:t>
            </a:r>
          </a:p>
          <a:p>
            <a:r>
              <a:rPr lang="en-GB" sz="2800" b="1" dirty="0">
                <a:solidFill>
                  <a:srgbClr val="404040"/>
                </a:solidFill>
                <a:latin typeface="Roboto" panose="02000000000000000000" pitchFamily="2" charset="0"/>
              </a:rPr>
              <a:t>Drive enormous business value </a:t>
            </a:r>
            <a:r>
              <a:rPr lang="en-GB" sz="2800" dirty="0">
                <a:solidFill>
                  <a:srgbClr val="404040"/>
                </a:solidFill>
                <a:latin typeface="Roboto" panose="02000000000000000000" pitchFamily="2" charset="0"/>
              </a:rPr>
              <a:t>and support digital transformation </a:t>
            </a:r>
          </a:p>
        </p:txBody>
      </p:sp>
      <p:sp>
        <p:nvSpPr>
          <p:cNvPr id="6" name="Slide Number Placeholder 5">
            <a:extLst>
              <a:ext uri="{FF2B5EF4-FFF2-40B4-BE49-F238E27FC236}">
                <a16:creationId xmlns:a16="http://schemas.microsoft.com/office/drawing/2014/main" id="{E632D7B6-6227-C8B0-C4E7-3C50F9536AB4}"/>
              </a:ext>
            </a:extLst>
          </p:cNvPr>
          <p:cNvSpPr>
            <a:spLocks noGrp="1"/>
          </p:cNvSpPr>
          <p:nvPr>
            <p:ph type="sldNum" sz="quarter" idx="12"/>
          </p:nvPr>
        </p:nvSpPr>
        <p:spPr/>
        <p:txBody>
          <a:bodyPr/>
          <a:lstStyle/>
          <a:p>
            <a:fld id="{532E1ACD-ECC9-400C-AB6F-DC0569C19F65}" type="slidenum">
              <a:rPr lang="en-US" altLang="zh-CN" smtClean="0"/>
              <a:pPr/>
              <a:t>26</a:t>
            </a:fld>
            <a:endParaRPr lang="en-US" altLang="zh-CN"/>
          </a:p>
        </p:txBody>
      </p:sp>
      <p:sp>
        <p:nvSpPr>
          <p:cNvPr id="4" name="Date Placeholder 3">
            <a:extLst>
              <a:ext uri="{FF2B5EF4-FFF2-40B4-BE49-F238E27FC236}">
                <a16:creationId xmlns:a16="http://schemas.microsoft.com/office/drawing/2014/main" id="{7173F5E9-7B3F-8769-722E-E6C1F7E08796}"/>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3470527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2F3F-9C9C-6B69-54DD-0A924152D1B6}"/>
              </a:ext>
            </a:extLst>
          </p:cNvPr>
          <p:cNvSpPr>
            <a:spLocks noGrp="1"/>
          </p:cNvSpPr>
          <p:nvPr>
            <p:ph type="title"/>
          </p:nvPr>
        </p:nvSpPr>
        <p:spPr/>
        <p:txBody>
          <a:bodyPr/>
          <a:lstStyle/>
          <a:p>
            <a:r>
              <a:rPr lang="en-GB" dirty="0"/>
              <a:t>What Is Data Governance?</a:t>
            </a:r>
          </a:p>
        </p:txBody>
      </p:sp>
      <p:pic>
        <p:nvPicPr>
          <p:cNvPr id="7" name="Content Placeholder 6">
            <a:extLst>
              <a:ext uri="{FF2B5EF4-FFF2-40B4-BE49-F238E27FC236}">
                <a16:creationId xmlns:a16="http://schemas.microsoft.com/office/drawing/2014/main" id="{DE59F4CD-E63C-85E2-0A25-F0A68DD25B6F}"/>
              </a:ext>
            </a:extLst>
          </p:cNvPr>
          <p:cNvPicPr>
            <a:picLocks noGrp="1" noChangeAspect="1"/>
          </p:cNvPicPr>
          <p:nvPr>
            <p:ph idx="1"/>
          </p:nvPr>
        </p:nvPicPr>
        <p:blipFill>
          <a:blip r:embed="rId2"/>
          <a:stretch>
            <a:fillRect/>
          </a:stretch>
        </p:blipFill>
        <p:spPr>
          <a:xfrm>
            <a:off x="3008784" y="1606172"/>
            <a:ext cx="6342708" cy="4735890"/>
          </a:xfrm>
          <a:prstGeom prst="rect">
            <a:avLst/>
          </a:prstGeom>
        </p:spPr>
      </p:pic>
      <p:sp>
        <p:nvSpPr>
          <p:cNvPr id="6" name="Slide Number Placeholder 5">
            <a:extLst>
              <a:ext uri="{FF2B5EF4-FFF2-40B4-BE49-F238E27FC236}">
                <a16:creationId xmlns:a16="http://schemas.microsoft.com/office/drawing/2014/main" id="{34524F0A-E217-99A3-DFC9-EBCE78A050C4}"/>
              </a:ext>
            </a:extLst>
          </p:cNvPr>
          <p:cNvSpPr>
            <a:spLocks noGrp="1"/>
          </p:cNvSpPr>
          <p:nvPr>
            <p:ph type="sldNum" sz="quarter" idx="12"/>
          </p:nvPr>
        </p:nvSpPr>
        <p:spPr/>
        <p:txBody>
          <a:bodyPr/>
          <a:lstStyle/>
          <a:p>
            <a:fld id="{532E1ACD-ECC9-400C-AB6F-DC0569C19F65}" type="slidenum">
              <a:rPr lang="en-US" altLang="zh-CN" smtClean="0"/>
              <a:pPr/>
              <a:t>27</a:t>
            </a:fld>
            <a:endParaRPr lang="en-US" altLang="zh-CN"/>
          </a:p>
        </p:txBody>
      </p:sp>
      <p:sp>
        <p:nvSpPr>
          <p:cNvPr id="3" name="Date Placeholder 2">
            <a:extLst>
              <a:ext uri="{FF2B5EF4-FFF2-40B4-BE49-F238E27FC236}">
                <a16:creationId xmlns:a16="http://schemas.microsoft.com/office/drawing/2014/main" id="{C0585FCF-92B8-BDF4-9209-F736797CD38C}"/>
              </a:ext>
            </a:extLst>
          </p:cNvPr>
          <p:cNvSpPr>
            <a:spLocks noGrp="1"/>
          </p:cNvSpPr>
          <p:nvPr>
            <p:ph type="dt" sz="half" idx="2"/>
          </p:nvPr>
        </p:nvSpPr>
        <p:spPr/>
        <p:txBody>
          <a:bodyPr/>
          <a:lstStyle/>
          <a:p>
            <a:r>
              <a:rPr lang="en-US" altLang="zh-CN"/>
              <a:t>Data Governance and Social Issues</a:t>
            </a:r>
            <a:endParaRPr lang="en-GB" altLang="zh-CN" dirty="0"/>
          </a:p>
        </p:txBody>
      </p:sp>
      <p:sp>
        <p:nvSpPr>
          <p:cNvPr id="4" name="TextBox 3">
            <a:extLst>
              <a:ext uri="{FF2B5EF4-FFF2-40B4-BE49-F238E27FC236}">
                <a16:creationId xmlns:a16="http://schemas.microsoft.com/office/drawing/2014/main" id="{16BF1E73-17EC-40F7-E84F-6F24DB072D94}"/>
              </a:ext>
            </a:extLst>
          </p:cNvPr>
          <p:cNvSpPr txBox="1"/>
          <p:nvPr/>
        </p:nvSpPr>
        <p:spPr>
          <a:xfrm>
            <a:off x="344488" y="1988840"/>
            <a:ext cx="2772308" cy="3046988"/>
          </a:xfrm>
          <a:prstGeom prst="rect">
            <a:avLst/>
          </a:prstGeom>
          <a:noFill/>
        </p:spPr>
        <p:txBody>
          <a:bodyPr wrap="square" rtlCol="0">
            <a:spAutoFit/>
          </a:bodyPr>
          <a:lstStyle/>
          <a:p>
            <a:r>
              <a:rPr lang="en-US" dirty="0"/>
              <a:t>The 5-second elevator definition </a:t>
            </a:r>
            <a:r>
              <a:rPr lang="en-GB" dirty="0"/>
              <a:t>Data Governance:</a:t>
            </a:r>
          </a:p>
          <a:p>
            <a:endParaRPr lang="en-GB" dirty="0"/>
          </a:p>
          <a:p>
            <a:pPr lvl="0"/>
            <a:r>
              <a:rPr lang="en-US" altLang="zh-CN" dirty="0">
                <a:solidFill>
                  <a:srgbClr val="FF0000"/>
                </a:solidFill>
              </a:rPr>
              <a:t>A</a:t>
            </a:r>
            <a:r>
              <a:rPr lang="en-US" dirty="0">
                <a:solidFill>
                  <a:srgbClr val="FF0000"/>
                </a:solidFill>
              </a:rPr>
              <a:t> set of guidelines for how people behave and make decisions about data</a:t>
            </a:r>
          </a:p>
        </p:txBody>
      </p:sp>
    </p:spTree>
    <p:extLst>
      <p:ext uri="{BB962C8B-B14F-4D97-AF65-F5344CB8AC3E}">
        <p14:creationId xmlns:p14="http://schemas.microsoft.com/office/powerpoint/2010/main" val="1940140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A07F823-98FD-2C01-4045-E47E63FE57AD}"/>
              </a:ext>
            </a:extLst>
          </p:cNvPr>
          <p:cNvSpPr>
            <a:spLocks noGrp="1" noChangeArrowheads="1"/>
          </p:cNvSpPr>
          <p:nvPr>
            <p:ph type="title"/>
          </p:nvPr>
        </p:nvSpPr>
        <p:spPr>
          <a:xfrm>
            <a:off x="260404" y="404490"/>
            <a:ext cx="9621980" cy="1152302"/>
          </a:xfrm>
        </p:spPr>
        <p:txBody>
          <a:bodyPr/>
          <a:lstStyle/>
          <a:p>
            <a:pPr eaLnBrk="1" hangingPunct="1"/>
            <a:r>
              <a:rPr lang="en-GB" altLang="zh-CN" sz="3600" dirty="0">
                <a:ea typeface="SimSun" panose="02010600030101010101" pitchFamily="2" charset="-122"/>
              </a:rPr>
              <a:t>Data Governance Components</a:t>
            </a:r>
            <a:br>
              <a:rPr lang="en-US" altLang="zh-CN" sz="3600" dirty="0">
                <a:ea typeface="SimSun" panose="02010600030101010101" pitchFamily="2" charset="-122"/>
              </a:rPr>
            </a:br>
            <a:endParaRPr lang="en-US" altLang="en-US" sz="3600" dirty="0"/>
          </a:p>
        </p:txBody>
      </p:sp>
      <p:sp>
        <p:nvSpPr>
          <p:cNvPr id="10246" name="Slide Number Placeholder 3">
            <a:extLst>
              <a:ext uri="{FF2B5EF4-FFF2-40B4-BE49-F238E27FC236}">
                <a16:creationId xmlns:a16="http://schemas.microsoft.com/office/drawing/2014/main" id="{4455640A-FD58-3D9B-9CF9-A001E16D52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5136011D-6629-4A55-A60A-7F7F787B27F6}" type="slidenum">
              <a:rPr lang="en-US" altLang="en-US" sz="1200">
                <a:solidFill>
                  <a:srgbClr val="898989"/>
                </a:solidFill>
              </a:rPr>
              <a:pPr>
                <a:spcBef>
                  <a:spcPct val="0"/>
                </a:spcBef>
                <a:buFontTx/>
                <a:buNone/>
              </a:pPr>
              <a:t>28</a:t>
            </a:fld>
            <a:endParaRPr lang="en-US" altLang="en-US" sz="1200">
              <a:solidFill>
                <a:srgbClr val="898989"/>
              </a:solidFill>
            </a:endParaRPr>
          </a:p>
        </p:txBody>
      </p:sp>
      <p:sp>
        <p:nvSpPr>
          <p:cNvPr id="2" name="Date Placeholder 1">
            <a:extLst>
              <a:ext uri="{FF2B5EF4-FFF2-40B4-BE49-F238E27FC236}">
                <a16:creationId xmlns:a16="http://schemas.microsoft.com/office/drawing/2014/main" id="{7F55F0D9-6768-51EE-35EB-7E322A544BA6}"/>
              </a:ext>
            </a:extLst>
          </p:cNvPr>
          <p:cNvSpPr>
            <a:spLocks noGrp="1"/>
          </p:cNvSpPr>
          <p:nvPr>
            <p:ph type="dt" sz="half" idx="2"/>
          </p:nvPr>
        </p:nvSpPr>
        <p:spPr/>
        <p:txBody>
          <a:bodyPr/>
          <a:lstStyle/>
          <a:p>
            <a:r>
              <a:rPr lang="en-US" altLang="zh-CN"/>
              <a:t>Data Governance and Social Issues</a:t>
            </a:r>
            <a:endParaRPr lang="en-GB" altLang="zh-CN" dirty="0"/>
          </a:p>
        </p:txBody>
      </p:sp>
      <p:graphicFrame>
        <p:nvGraphicFramePr>
          <p:cNvPr id="12" name="Content Placeholder 11">
            <a:extLst>
              <a:ext uri="{FF2B5EF4-FFF2-40B4-BE49-F238E27FC236}">
                <a16:creationId xmlns:a16="http://schemas.microsoft.com/office/drawing/2014/main" id="{2A255F0E-3E9C-D935-3604-F40134323185}"/>
              </a:ext>
            </a:extLst>
          </p:cNvPr>
          <p:cNvGraphicFramePr>
            <a:graphicFrameLocks noGrp="1"/>
          </p:cNvGraphicFramePr>
          <p:nvPr>
            <p:ph idx="1"/>
            <p:extLst>
              <p:ext uri="{D42A27DB-BD31-4B8C-83A1-F6EECF244321}">
                <p14:modId xmlns:p14="http://schemas.microsoft.com/office/powerpoint/2010/main" val="2230345027"/>
              </p:ext>
            </p:extLst>
          </p:nvPr>
        </p:nvGraphicFramePr>
        <p:xfrm>
          <a:off x="1064568" y="1556792"/>
          <a:ext cx="8249252" cy="4447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C485-D1BC-5749-5882-B1BE62391BEC}"/>
              </a:ext>
            </a:extLst>
          </p:cNvPr>
          <p:cNvSpPr>
            <a:spLocks noGrp="1"/>
          </p:cNvSpPr>
          <p:nvPr>
            <p:ph type="title"/>
          </p:nvPr>
        </p:nvSpPr>
        <p:spPr>
          <a:xfrm>
            <a:off x="920552" y="196624"/>
            <a:ext cx="8753350" cy="909417"/>
          </a:xfrm>
        </p:spPr>
        <p:txBody>
          <a:bodyPr/>
          <a:lstStyle/>
          <a:p>
            <a:r>
              <a:rPr lang="en-GB" dirty="0"/>
              <a:t>Principles of Data Governance (Generic)</a:t>
            </a:r>
          </a:p>
        </p:txBody>
      </p:sp>
      <p:pic>
        <p:nvPicPr>
          <p:cNvPr id="6" name="Content Placeholder 5">
            <a:extLst>
              <a:ext uri="{FF2B5EF4-FFF2-40B4-BE49-F238E27FC236}">
                <a16:creationId xmlns:a16="http://schemas.microsoft.com/office/drawing/2014/main" id="{622AC729-F2E3-188C-A385-1211228604FC}"/>
              </a:ext>
            </a:extLst>
          </p:cNvPr>
          <p:cNvPicPr>
            <a:picLocks noGrp="1" noChangeAspect="1"/>
          </p:cNvPicPr>
          <p:nvPr>
            <p:ph idx="1"/>
          </p:nvPr>
        </p:nvPicPr>
        <p:blipFill>
          <a:blip r:embed="rId2"/>
          <a:stretch>
            <a:fillRect/>
          </a:stretch>
        </p:blipFill>
        <p:spPr>
          <a:xfrm>
            <a:off x="704528" y="1556792"/>
            <a:ext cx="8845358" cy="4031934"/>
          </a:xfrm>
          <a:prstGeom prst="rect">
            <a:avLst/>
          </a:prstGeom>
        </p:spPr>
      </p:pic>
      <p:sp>
        <p:nvSpPr>
          <p:cNvPr id="4" name="Slide Number Placeholder 3">
            <a:extLst>
              <a:ext uri="{FF2B5EF4-FFF2-40B4-BE49-F238E27FC236}">
                <a16:creationId xmlns:a16="http://schemas.microsoft.com/office/drawing/2014/main" id="{34A0FDEF-35A3-53C8-4E03-5C5FF27062EC}"/>
              </a:ext>
            </a:extLst>
          </p:cNvPr>
          <p:cNvSpPr>
            <a:spLocks noGrp="1"/>
          </p:cNvSpPr>
          <p:nvPr>
            <p:ph type="sldNum" sz="quarter" idx="12"/>
          </p:nvPr>
        </p:nvSpPr>
        <p:spPr/>
        <p:txBody>
          <a:bodyPr/>
          <a:lstStyle/>
          <a:p>
            <a:fld id="{532E1ACD-ECC9-400C-AB6F-DC0569C19F65}" type="slidenum">
              <a:rPr lang="en-US" altLang="zh-CN" smtClean="0"/>
              <a:pPr/>
              <a:t>29</a:t>
            </a:fld>
            <a:endParaRPr lang="en-US" altLang="zh-CN"/>
          </a:p>
        </p:txBody>
      </p:sp>
      <p:sp>
        <p:nvSpPr>
          <p:cNvPr id="5" name="Date Placeholder 4">
            <a:extLst>
              <a:ext uri="{FF2B5EF4-FFF2-40B4-BE49-F238E27FC236}">
                <a16:creationId xmlns:a16="http://schemas.microsoft.com/office/drawing/2014/main" id="{F55B9E4D-3EF0-AA48-37DA-4F0F75295115}"/>
              </a:ext>
            </a:extLst>
          </p:cNvPr>
          <p:cNvSpPr>
            <a:spLocks noGrp="1"/>
          </p:cNvSpPr>
          <p:nvPr>
            <p:ph type="dt" sz="half" idx="2"/>
          </p:nvPr>
        </p:nvSpPr>
        <p:spPr/>
        <p:txBody>
          <a:bodyPr/>
          <a:lstStyle/>
          <a:p>
            <a:r>
              <a:rPr lang="en-US" altLang="zh-CN"/>
              <a:t>Data Governance and Social Issues</a:t>
            </a:r>
            <a:endParaRPr lang="en-GB" altLang="zh-CN" dirty="0"/>
          </a:p>
        </p:txBody>
      </p:sp>
      <p:sp>
        <p:nvSpPr>
          <p:cNvPr id="7" name="TextBox 6">
            <a:extLst>
              <a:ext uri="{FF2B5EF4-FFF2-40B4-BE49-F238E27FC236}">
                <a16:creationId xmlns:a16="http://schemas.microsoft.com/office/drawing/2014/main" id="{8EDE3F67-3495-63F2-7106-438D3756EC62}"/>
              </a:ext>
            </a:extLst>
          </p:cNvPr>
          <p:cNvSpPr txBox="1"/>
          <p:nvPr/>
        </p:nvSpPr>
        <p:spPr>
          <a:xfrm>
            <a:off x="931256" y="5718500"/>
            <a:ext cx="6320769" cy="276999"/>
          </a:xfrm>
          <a:prstGeom prst="rect">
            <a:avLst/>
          </a:prstGeom>
          <a:noFill/>
        </p:spPr>
        <p:txBody>
          <a:bodyPr wrap="none" rtlCol="0">
            <a:spAutoFit/>
          </a:bodyPr>
          <a:lstStyle/>
          <a:p>
            <a:r>
              <a:rPr lang="en-US" sz="1200" dirty="0"/>
              <a:t>Source: Carruthers, C. &amp; Jackson, P. (2018). </a:t>
            </a:r>
            <a:r>
              <a:rPr lang="en-US" sz="1200" i="1" dirty="0"/>
              <a:t>The chief data officer’s playbook</a:t>
            </a:r>
            <a:r>
              <a:rPr lang="en-US" sz="1200" dirty="0"/>
              <a:t>, London: Facet, p. 145</a:t>
            </a:r>
          </a:p>
        </p:txBody>
      </p:sp>
    </p:spTree>
    <p:extLst>
      <p:ext uri="{BB962C8B-B14F-4D97-AF65-F5344CB8AC3E}">
        <p14:creationId xmlns:p14="http://schemas.microsoft.com/office/powerpoint/2010/main" val="405670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4143F8-501B-23D6-3163-680039A6258A}"/>
              </a:ext>
            </a:extLst>
          </p:cNvPr>
          <p:cNvSpPr>
            <a:spLocks noGrp="1"/>
          </p:cNvSpPr>
          <p:nvPr>
            <p:ph type="title"/>
          </p:nvPr>
        </p:nvSpPr>
        <p:spPr/>
        <p:txBody>
          <a:bodyPr/>
          <a:lstStyle/>
          <a:p>
            <a:r>
              <a:rPr lang="en-GB" cap="none" dirty="0"/>
              <a:t>1. Data Security</a:t>
            </a:r>
          </a:p>
        </p:txBody>
      </p:sp>
      <p:sp>
        <p:nvSpPr>
          <p:cNvPr id="5" name="Text Placeholder 4">
            <a:extLst>
              <a:ext uri="{FF2B5EF4-FFF2-40B4-BE49-F238E27FC236}">
                <a16:creationId xmlns:a16="http://schemas.microsoft.com/office/drawing/2014/main" id="{D530B865-4EE3-80DC-CCF6-0DA9BDBABAB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51592200"/>
      </p:ext>
    </p:extLst>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D516-433E-353F-8BA4-542656678CC6}"/>
              </a:ext>
            </a:extLst>
          </p:cNvPr>
          <p:cNvSpPr>
            <a:spLocks noGrp="1"/>
          </p:cNvSpPr>
          <p:nvPr>
            <p:ph type="title"/>
          </p:nvPr>
        </p:nvSpPr>
        <p:spPr/>
        <p:txBody>
          <a:bodyPr/>
          <a:lstStyle/>
          <a:p>
            <a:r>
              <a:rPr lang="en-US" dirty="0"/>
              <a:t>Principles and Values – Example 1</a:t>
            </a:r>
            <a:endParaRPr lang="en-GB" dirty="0"/>
          </a:p>
        </p:txBody>
      </p:sp>
      <p:sp>
        <p:nvSpPr>
          <p:cNvPr id="4" name="Slide Number Placeholder 3">
            <a:extLst>
              <a:ext uri="{FF2B5EF4-FFF2-40B4-BE49-F238E27FC236}">
                <a16:creationId xmlns:a16="http://schemas.microsoft.com/office/drawing/2014/main" id="{1A824076-43BA-6D4F-1645-784D2B086EFB}"/>
              </a:ext>
            </a:extLst>
          </p:cNvPr>
          <p:cNvSpPr>
            <a:spLocks noGrp="1"/>
          </p:cNvSpPr>
          <p:nvPr>
            <p:ph type="sldNum" sz="quarter" idx="12"/>
          </p:nvPr>
        </p:nvSpPr>
        <p:spPr/>
        <p:txBody>
          <a:bodyPr/>
          <a:lstStyle/>
          <a:p>
            <a:fld id="{532E1ACD-ECC9-400C-AB6F-DC0569C19F65}" type="slidenum">
              <a:rPr lang="en-US" altLang="zh-CN" smtClean="0"/>
              <a:pPr/>
              <a:t>30</a:t>
            </a:fld>
            <a:endParaRPr lang="en-US" altLang="zh-CN"/>
          </a:p>
        </p:txBody>
      </p:sp>
      <p:sp>
        <p:nvSpPr>
          <p:cNvPr id="5" name="Date Placeholder 4">
            <a:extLst>
              <a:ext uri="{FF2B5EF4-FFF2-40B4-BE49-F238E27FC236}">
                <a16:creationId xmlns:a16="http://schemas.microsoft.com/office/drawing/2014/main" id="{4A145C37-BC44-654D-A5F7-09B46E2E1500}"/>
              </a:ext>
            </a:extLst>
          </p:cNvPr>
          <p:cNvSpPr>
            <a:spLocks noGrp="1"/>
          </p:cNvSpPr>
          <p:nvPr>
            <p:ph type="dt" sz="half" idx="2"/>
          </p:nvPr>
        </p:nvSpPr>
        <p:spPr/>
        <p:txBody>
          <a:bodyPr/>
          <a:lstStyle/>
          <a:p>
            <a:r>
              <a:rPr lang="en-US" altLang="zh-CN"/>
              <a:t>Data Governance and Social Issues</a:t>
            </a:r>
            <a:endParaRPr lang="en-GB" altLang="zh-CN" dirty="0"/>
          </a:p>
        </p:txBody>
      </p:sp>
      <p:sp>
        <p:nvSpPr>
          <p:cNvPr id="7" name="Content Placeholder 6">
            <a:extLst>
              <a:ext uri="{FF2B5EF4-FFF2-40B4-BE49-F238E27FC236}">
                <a16:creationId xmlns:a16="http://schemas.microsoft.com/office/drawing/2014/main" id="{CEE9DE0F-BC0C-3519-A41A-F76290952888}"/>
              </a:ext>
            </a:extLst>
          </p:cNvPr>
          <p:cNvSpPr>
            <a:spLocks noGrp="1"/>
          </p:cNvSpPr>
          <p:nvPr>
            <p:ph idx="1"/>
          </p:nvPr>
        </p:nvSpPr>
        <p:spPr/>
        <p:txBody>
          <a:bodyPr/>
          <a:lstStyle/>
          <a:p>
            <a:r>
              <a:rPr lang="en-US" sz="2400" dirty="0"/>
              <a:t>University of Wisconsin - Madison</a:t>
            </a:r>
            <a:endParaRPr lang="en-GB" sz="2400" dirty="0"/>
          </a:p>
        </p:txBody>
      </p:sp>
      <p:pic>
        <p:nvPicPr>
          <p:cNvPr id="9" name="Picture 8">
            <a:extLst>
              <a:ext uri="{FF2B5EF4-FFF2-40B4-BE49-F238E27FC236}">
                <a16:creationId xmlns:a16="http://schemas.microsoft.com/office/drawing/2014/main" id="{0FEABEAC-0506-FA10-5BF7-5D70BCF703C9}"/>
              </a:ext>
            </a:extLst>
          </p:cNvPr>
          <p:cNvPicPr>
            <a:picLocks noChangeAspect="1"/>
          </p:cNvPicPr>
          <p:nvPr/>
        </p:nvPicPr>
        <p:blipFill>
          <a:blip r:embed="rId2"/>
          <a:stretch>
            <a:fillRect/>
          </a:stretch>
        </p:blipFill>
        <p:spPr>
          <a:xfrm>
            <a:off x="920552" y="1859187"/>
            <a:ext cx="8693171" cy="3845184"/>
          </a:xfrm>
          <a:prstGeom prst="rect">
            <a:avLst/>
          </a:prstGeom>
        </p:spPr>
      </p:pic>
      <p:sp>
        <p:nvSpPr>
          <p:cNvPr id="10" name="TextBox 9">
            <a:extLst>
              <a:ext uri="{FF2B5EF4-FFF2-40B4-BE49-F238E27FC236}">
                <a16:creationId xmlns:a16="http://schemas.microsoft.com/office/drawing/2014/main" id="{DFD329FF-6E96-4BD0-2E65-C56666445DF5}"/>
              </a:ext>
            </a:extLst>
          </p:cNvPr>
          <p:cNvSpPr txBox="1"/>
          <p:nvPr/>
        </p:nvSpPr>
        <p:spPr>
          <a:xfrm>
            <a:off x="747422" y="5834024"/>
            <a:ext cx="3802644"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Source: https://data.wisc.edu/data-governance/#principles</a:t>
            </a:r>
          </a:p>
        </p:txBody>
      </p:sp>
    </p:spTree>
    <p:extLst>
      <p:ext uri="{BB962C8B-B14F-4D97-AF65-F5344CB8AC3E}">
        <p14:creationId xmlns:p14="http://schemas.microsoft.com/office/powerpoint/2010/main" val="1246821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CC2D-ED47-E7B3-9414-14D0936CA5F7}"/>
              </a:ext>
            </a:extLst>
          </p:cNvPr>
          <p:cNvSpPr>
            <a:spLocks noGrp="1"/>
          </p:cNvSpPr>
          <p:nvPr>
            <p:ph type="title"/>
          </p:nvPr>
        </p:nvSpPr>
        <p:spPr/>
        <p:txBody>
          <a:bodyPr/>
          <a:lstStyle/>
          <a:p>
            <a:r>
              <a:rPr lang="en-US" dirty="0"/>
              <a:t>Principles and Values – Example 2</a:t>
            </a:r>
            <a:endParaRPr lang="en-GB" dirty="0"/>
          </a:p>
        </p:txBody>
      </p:sp>
      <p:sp>
        <p:nvSpPr>
          <p:cNvPr id="3" name="Content Placeholder 2">
            <a:extLst>
              <a:ext uri="{FF2B5EF4-FFF2-40B4-BE49-F238E27FC236}">
                <a16:creationId xmlns:a16="http://schemas.microsoft.com/office/drawing/2014/main" id="{65391428-9F26-639D-7341-5C703A1DB732}"/>
              </a:ext>
            </a:extLst>
          </p:cNvPr>
          <p:cNvSpPr>
            <a:spLocks noGrp="1"/>
          </p:cNvSpPr>
          <p:nvPr>
            <p:ph idx="1"/>
          </p:nvPr>
        </p:nvSpPr>
        <p:spPr/>
        <p:txBody>
          <a:bodyPr/>
          <a:lstStyle/>
          <a:p>
            <a:r>
              <a:rPr lang="en-US" sz="2400" dirty="0"/>
              <a:t>Stony Brook University</a:t>
            </a:r>
            <a:endParaRPr lang="en-GB" sz="2400" dirty="0"/>
          </a:p>
        </p:txBody>
      </p:sp>
      <p:sp>
        <p:nvSpPr>
          <p:cNvPr id="4" name="Slide Number Placeholder 3">
            <a:extLst>
              <a:ext uri="{FF2B5EF4-FFF2-40B4-BE49-F238E27FC236}">
                <a16:creationId xmlns:a16="http://schemas.microsoft.com/office/drawing/2014/main" id="{9A1719F7-B53F-352F-C965-FCCDD67F1018}"/>
              </a:ext>
            </a:extLst>
          </p:cNvPr>
          <p:cNvSpPr>
            <a:spLocks noGrp="1"/>
          </p:cNvSpPr>
          <p:nvPr>
            <p:ph type="sldNum" sz="quarter" idx="12"/>
          </p:nvPr>
        </p:nvSpPr>
        <p:spPr/>
        <p:txBody>
          <a:bodyPr/>
          <a:lstStyle/>
          <a:p>
            <a:fld id="{532E1ACD-ECC9-400C-AB6F-DC0569C19F65}" type="slidenum">
              <a:rPr lang="en-US" altLang="zh-CN" smtClean="0"/>
              <a:pPr/>
              <a:t>31</a:t>
            </a:fld>
            <a:endParaRPr lang="en-US" altLang="zh-CN"/>
          </a:p>
        </p:txBody>
      </p:sp>
      <p:sp>
        <p:nvSpPr>
          <p:cNvPr id="5" name="Date Placeholder 4">
            <a:extLst>
              <a:ext uri="{FF2B5EF4-FFF2-40B4-BE49-F238E27FC236}">
                <a16:creationId xmlns:a16="http://schemas.microsoft.com/office/drawing/2014/main" id="{D6C96CDD-45C9-6749-CEF5-69ED53030505}"/>
              </a:ext>
            </a:extLst>
          </p:cNvPr>
          <p:cNvSpPr>
            <a:spLocks noGrp="1"/>
          </p:cNvSpPr>
          <p:nvPr>
            <p:ph type="dt" sz="half" idx="2"/>
          </p:nvPr>
        </p:nvSpPr>
        <p:spPr/>
        <p:txBody>
          <a:bodyPr/>
          <a:lstStyle/>
          <a:p>
            <a:r>
              <a:rPr lang="en-US" altLang="zh-CN"/>
              <a:t>Data Governance and Social Issues</a:t>
            </a:r>
            <a:endParaRPr lang="en-GB" altLang="zh-CN" dirty="0"/>
          </a:p>
        </p:txBody>
      </p:sp>
      <p:graphicFrame>
        <p:nvGraphicFramePr>
          <p:cNvPr id="8" name="Table 7">
            <a:extLst>
              <a:ext uri="{FF2B5EF4-FFF2-40B4-BE49-F238E27FC236}">
                <a16:creationId xmlns:a16="http://schemas.microsoft.com/office/drawing/2014/main" id="{41700A62-2EF5-6A23-AF51-FD7A051AA18F}"/>
              </a:ext>
            </a:extLst>
          </p:cNvPr>
          <p:cNvGraphicFramePr>
            <a:graphicFrameLocks noGrp="1"/>
          </p:cNvGraphicFramePr>
          <p:nvPr>
            <p:extLst>
              <p:ext uri="{D42A27DB-BD31-4B8C-83A1-F6EECF244321}">
                <p14:modId xmlns:p14="http://schemas.microsoft.com/office/powerpoint/2010/main" val="1246644610"/>
              </p:ext>
            </p:extLst>
          </p:nvPr>
        </p:nvGraphicFramePr>
        <p:xfrm>
          <a:off x="848544" y="1916832"/>
          <a:ext cx="8519545" cy="4088855"/>
        </p:xfrm>
        <a:graphic>
          <a:graphicData uri="http://schemas.openxmlformats.org/drawingml/2006/table">
            <a:tbl>
              <a:tblPr firstRow="1" bandRow="1">
                <a:tableStyleId>{073A0DAA-6AF3-43AB-8588-CEC1D06C72B9}</a:tableStyleId>
              </a:tblPr>
              <a:tblGrid>
                <a:gridCol w="1771991">
                  <a:extLst>
                    <a:ext uri="{9D8B030D-6E8A-4147-A177-3AD203B41FA5}">
                      <a16:colId xmlns:a16="http://schemas.microsoft.com/office/drawing/2014/main" val="20000"/>
                    </a:ext>
                  </a:extLst>
                </a:gridCol>
                <a:gridCol w="439022">
                  <a:extLst>
                    <a:ext uri="{9D8B030D-6E8A-4147-A177-3AD203B41FA5}">
                      <a16:colId xmlns:a16="http://schemas.microsoft.com/office/drawing/2014/main" val="20001"/>
                    </a:ext>
                  </a:extLst>
                </a:gridCol>
                <a:gridCol w="1994680">
                  <a:extLst>
                    <a:ext uri="{9D8B030D-6E8A-4147-A177-3AD203B41FA5}">
                      <a16:colId xmlns:a16="http://schemas.microsoft.com/office/drawing/2014/main" val="20002"/>
                    </a:ext>
                  </a:extLst>
                </a:gridCol>
                <a:gridCol w="415022">
                  <a:extLst>
                    <a:ext uri="{9D8B030D-6E8A-4147-A177-3AD203B41FA5}">
                      <a16:colId xmlns:a16="http://schemas.microsoft.com/office/drawing/2014/main" val="20003"/>
                    </a:ext>
                  </a:extLst>
                </a:gridCol>
                <a:gridCol w="1474674">
                  <a:extLst>
                    <a:ext uri="{9D8B030D-6E8A-4147-A177-3AD203B41FA5}">
                      <a16:colId xmlns:a16="http://schemas.microsoft.com/office/drawing/2014/main" val="20004"/>
                    </a:ext>
                  </a:extLst>
                </a:gridCol>
                <a:gridCol w="2424156">
                  <a:extLst>
                    <a:ext uri="{9D8B030D-6E8A-4147-A177-3AD203B41FA5}">
                      <a16:colId xmlns:a16="http://schemas.microsoft.com/office/drawing/2014/main" val="20005"/>
                    </a:ext>
                  </a:extLst>
                </a:gridCol>
              </a:tblGrid>
              <a:tr h="396647">
                <a:tc gridSpan="6">
                  <a:txBody>
                    <a:bodyPr/>
                    <a:lstStyle/>
                    <a:p>
                      <a:pPr algn="ctr"/>
                      <a:r>
                        <a:rPr lang="en-US" sz="1800" dirty="0"/>
                        <a:t>Values</a:t>
                      </a:r>
                      <a:endParaRPr lang="en-US" sz="1800" dirty="0">
                        <a:latin typeface="Arial" panose="020B0604020202020204" pitchFamily="34" charset="0"/>
                        <a:cs typeface="Arial" panose="020B0604020202020204" pitchFamily="34" charset="0"/>
                      </a:endParaRPr>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2297528">
                <a:tc>
                  <a:txBody>
                    <a:bodyPr/>
                    <a:lstStyle/>
                    <a:p>
                      <a:r>
                        <a:rPr lang="en-US" sz="1800" b="1" u="none" kern="1200" dirty="0">
                          <a:effectLst/>
                        </a:rPr>
                        <a:t>Shared Assets</a:t>
                      </a:r>
                    </a:p>
                    <a:p>
                      <a:r>
                        <a:rPr lang="en-US" sz="1400" kern="1200" dirty="0">
                          <a:effectLst/>
                        </a:rPr>
                        <a:t>Data and information are shared organizational resources that constitute valuable assets.</a:t>
                      </a:r>
                      <a:endParaRPr lang="en-US" sz="1400" dirty="0">
                        <a:latin typeface="Arial" panose="020B0604020202020204" pitchFamily="34" charset="0"/>
                        <a:cs typeface="Arial" panose="020B0604020202020204" pitchFamily="34" charset="0"/>
                      </a:endParaRPr>
                    </a:p>
                  </a:txBody>
                  <a:tcPr/>
                </a:tc>
                <a:tc gridSpan="3">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b="1" u="none" kern="1200" dirty="0">
                          <a:effectLst/>
                        </a:rPr>
                        <a:t>Stewardship</a:t>
                      </a:r>
                    </a:p>
                    <a:p>
                      <a:r>
                        <a:rPr lang="en-US" sz="1600" kern="1200" dirty="0">
                          <a:effectLst/>
                        </a:rPr>
                        <a:t>Employees of Stony Brook University have a responsibility for the curation of data. They serve as caretakers of data to ensure data are collected, stored, and maintained under the premise that others will access and use them over time</a:t>
                      </a:r>
                      <a:endParaRPr lang="en-US" sz="1600" dirty="0">
                        <a:latin typeface="Arial" panose="020B0604020202020204" pitchFamily="34" charset="0"/>
                        <a:cs typeface="Arial" panose="020B0604020202020204" pitchFamily="34" charset="0"/>
                      </a:endParaRPr>
                    </a:p>
                  </a:txBody>
                  <a:tcPr/>
                </a:tc>
                <a:tc hMerge="1">
                  <a:txBody>
                    <a:bodyPr/>
                    <a:lstStyle/>
                    <a:p>
                      <a:endParaRPr lang="en-US"/>
                    </a:p>
                  </a:txBody>
                  <a:tcPr/>
                </a:tc>
                <a:tc hMerge="1">
                  <a:txBody>
                    <a:bodyPr/>
                    <a:lstStyle/>
                    <a:p>
                      <a:endParaRPr lang="en-US"/>
                    </a:p>
                  </a:txBody>
                  <a:tcPr/>
                </a:tc>
                <a:tc>
                  <a:txBody>
                    <a:bodyPr/>
                    <a:lstStyle/>
                    <a:p>
                      <a:r>
                        <a:rPr lang="en-US" sz="1800" b="1" u="none" kern="1200" dirty="0">
                          <a:effectLst/>
                        </a:rPr>
                        <a:t>Quality</a:t>
                      </a:r>
                    </a:p>
                    <a:p>
                      <a:r>
                        <a:rPr lang="en-US" sz="1600" kern="1200" dirty="0">
                          <a:effectLst/>
                        </a:rPr>
                        <a:t>To ensure data retain value, quality of data is actively monitored and maintained</a:t>
                      </a:r>
                      <a:endParaRPr lang="en-US" sz="1600" dirty="0">
                        <a:latin typeface="Arial" panose="020B0604020202020204" pitchFamily="34" charset="0"/>
                        <a:cs typeface="Arial" panose="020B0604020202020204" pitchFamily="34" charset="0"/>
                      </a:endParaRPr>
                    </a:p>
                  </a:txBody>
                  <a:tcPr/>
                </a:tc>
                <a:tc>
                  <a:txBody>
                    <a:bodyPr/>
                    <a:lstStyle/>
                    <a:p>
                      <a:r>
                        <a:rPr lang="en-US" sz="1600" b="1" u="none" kern="1200" dirty="0">
                          <a:effectLst/>
                        </a:rPr>
                        <a:t>Privacy &amp; Confidentiality</a:t>
                      </a:r>
                      <a:endParaRPr lang="en-US" sz="2000" b="1" u="none" kern="1200" dirty="0">
                        <a:effectLst/>
                      </a:endParaRPr>
                    </a:p>
                    <a:p>
                      <a:r>
                        <a:rPr lang="en-US" sz="1600" kern="1200" dirty="0">
                          <a:effectLst/>
                        </a:rPr>
                        <a:t>Maintenance of individual privacy and confidentiality of educational and personal records represent not only legal requirements but also primary outcomes of data management.</a:t>
                      </a:r>
                      <a:endParaRPr lang="en-US" sz="1600" kern="1200" dirty="0">
                        <a:effectLst/>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44298">
                <a:tc gridSpan="6">
                  <a:txBody>
                    <a:bodyPr/>
                    <a:lstStyle/>
                    <a:p>
                      <a:pPr algn="ctr"/>
                      <a:r>
                        <a:rPr lang="en-US" sz="1800" b="1" dirty="0">
                          <a:solidFill>
                            <a:schemeClr val="bg1"/>
                          </a:solidFill>
                        </a:rPr>
                        <a:t>Principles for Data Governance</a:t>
                      </a:r>
                      <a:endParaRPr lang="en-US" sz="1800" b="1" dirty="0">
                        <a:solidFill>
                          <a:schemeClr val="bg1"/>
                        </a:solidFill>
                        <a:latin typeface="Arial" panose="020B0604020202020204" pitchFamily="34" charset="0"/>
                        <a:cs typeface="Arial" panose="020B0604020202020204" pitchFamily="34" charset="0"/>
                      </a:endParaRPr>
                    </a:p>
                  </a:txBody>
                  <a:tcPr>
                    <a:solidFill>
                      <a:schemeClr val="tx1"/>
                    </a:solidFill>
                  </a:tcPr>
                </a:tc>
                <a:tc hMerge="1">
                  <a:txBody>
                    <a:bodyPr/>
                    <a:lstStyle/>
                    <a:p>
                      <a:endParaRPr lang="en-US" sz="1200" dirty="0">
                        <a:latin typeface="Arial" panose="020B0604020202020204" pitchFamily="34" charset="0"/>
                        <a:cs typeface="Arial" panose="020B0604020202020204" pitchFamily="34" charset="0"/>
                      </a:endParaRPr>
                    </a:p>
                  </a:txBody>
                  <a:tcPr/>
                </a:tc>
                <a:tc hMerge="1">
                  <a:txBody>
                    <a:bodyPr/>
                    <a:lstStyle/>
                    <a:p>
                      <a:endParaRPr lang="en-US"/>
                    </a:p>
                  </a:txBody>
                  <a:tcPr/>
                </a:tc>
                <a:tc hMerge="1">
                  <a:txBody>
                    <a:bodyPr/>
                    <a:lstStyle/>
                    <a:p>
                      <a:endParaRPr lang="en-US"/>
                    </a:p>
                  </a:txBody>
                  <a:tcPr/>
                </a:tc>
                <a:tc hMerge="1">
                  <a:txBody>
                    <a:bodyPr/>
                    <a:lstStyle/>
                    <a:p>
                      <a:endParaRPr lang="en-US" sz="1200" dirty="0">
                        <a:latin typeface="Arial" panose="020B0604020202020204" pitchFamily="34" charset="0"/>
                        <a:cs typeface="Arial" panose="020B0604020202020204" pitchFamily="34" charset="0"/>
                      </a:endParaRPr>
                    </a:p>
                  </a:txBody>
                  <a:tcPr/>
                </a:tc>
                <a:tc hMerge="1">
                  <a:txBody>
                    <a:bodyPr/>
                    <a:lstStyle/>
                    <a:p>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589906">
                <a:tc gridSpan="2">
                  <a:txBody>
                    <a:bodyPr/>
                    <a:lstStyle/>
                    <a:p>
                      <a:r>
                        <a:rPr lang="en-US" sz="1600" b="1" dirty="0"/>
                        <a:t>Organizational</a:t>
                      </a:r>
                    </a:p>
                    <a:p>
                      <a:r>
                        <a:rPr lang="en-US" sz="1600" b="1" dirty="0"/>
                        <a:t>Effectiveness</a:t>
                      </a:r>
                      <a:endParaRPr lang="en-US" sz="1600" b="1" dirty="0">
                        <a:latin typeface="Arial" panose="020B0604020202020204" pitchFamily="34" charset="0"/>
                        <a:cs typeface="Arial" panose="020B0604020202020204" pitchFamily="34" charset="0"/>
                      </a:endParaRPr>
                    </a:p>
                  </a:txBody>
                  <a:tcPr/>
                </a:tc>
                <a:tc h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600" b="1" dirty="0"/>
                        <a:t>Transparency</a:t>
                      </a:r>
                      <a:endParaRPr lang="en-US" sz="1600" b="1" dirty="0">
                        <a:latin typeface="Arial" panose="020B0604020202020204" pitchFamily="34" charset="0"/>
                        <a:cs typeface="Arial" panose="020B0604020202020204" pitchFamily="34" charset="0"/>
                      </a:endParaRPr>
                    </a:p>
                  </a:txBody>
                  <a:tcPr/>
                </a:tc>
                <a:tc gridSpan="2">
                  <a:txBody>
                    <a:bodyPr/>
                    <a:lstStyle/>
                    <a:p>
                      <a:r>
                        <a:rPr lang="en-US" sz="1600" b="1" dirty="0"/>
                        <a:t>Communication</a:t>
                      </a:r>
                      <a:endParaRPr lang="en-US" sz="1600" b="1" dirty="0">
                        <a:latin typeface="Arial" panose="020B0604020202020204" pitchFamily="34" charset="0"/>
                        <a:cs typeface="Arial" panose="020B0604020202020204" pitchFamily="34" charset="0"/>
                      </a:endParaRPr>
                    </a:p>
                  </a:txBody>
                  <a:tcPr/>
                </a:tc>
                <a:tc h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600" b="1" dirty="0"/>
                        <a:t>Compliance</a:t>
                      </a:r>
                      <a:endParaRPr 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341524">
                <a:tc gridSpan="2">
                  <a:txBody>
                    <a:bodyPr/>
                    <a:lstStyle/>
                    <a:p>
                      <a:r>
                        <a:rPr lang="en-US" sz="1600" b="1" dirty="0"/>
                        <a:t>Auditability</a:t>
                      </a:r>
                      <a:endParaRPr lang="en-US" sz="1600" b="1" dirty="0">
                        <a:latin typeface="Arial" panose="020B0604020202020204" pitchFamily="34" charset="0"/>
                        <a:cs typeface="Arial" panose="020B0604020202020204" pitchFamily="34" charset="0"/>
                      </a:endParaRPr>
                    </a:p>
                  </a:txBody>
                  <a:tcPr/>
                </a:tc>
                <a:tc h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600" b="1" dirty="0"/>
                        <a:t>Integrity</a:t>
                      </a:r>
                      <a:endParaRPr lang="en-US" sz="1600" b="1" dirty="0">
                        <a:latin typeface="Arial" panose="020B0604020202020204" pitchFamily="34" charset="0"/>
                        <a:cs typeface="Arial" panose="020B0604020202020204" pitchFamily="34" charset="0"/>
                      </a:endParaRPr>
                    </a:p>
                  </a:txBody>
                  <a:tcPr/>
                </a:tc>
                <a:tc gridSpan="2">
                  <a:txBody>
                    <a:bodyPr/>
                    <a:lstStyle/>
                    <a:p>
                      <a:r>
                        <a:rPr lang="en-US" sz="1600" b="1" dirty="0"/>
                        <a:t>Accountability</a:t>
                      </a:r>
                      <a:endParaRPr lang="en-US" sz="1600" b="1" dirty="0">
                        <a:latin typeface="Arial" panose="020B0604020202020204" pitchFamily="34" charset="0"/>
                        <a:cs typeface="Arial" panose="020B0604020202020204" pitchFamily="34" charset="0"/>
                      </a:endParaRPr>
                    </a:p>
                  </a:txBody>
                  <a:tcPr/>
                </a:tc>
                <a:tc h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600" b="1" dirty="0"/>
                        <a:t>Standards</a:t>
                      </a:r>
                      <a:endParaRPr lang="en-US" sz="16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
        <p:nvSpPr>
          <p:cNvPr id="9" name="TextBox 8">
            <a:extLst>
              <a:ext uri="{FF2B5EF4-FFF2-40B4-BE49-F238E27FC236}">
                <a16:creationId xmlns:a16="http://schemas.microsoft.com/office/drawing/2014/main" id="{550A86F8-B083-2A39-06AC-8131C5FD9DEF}"/>
              </a:ext>
            </a:extLst>
          </p:cNvPr>
          <p:cNvSpPr txBox="1"/>
          <p:nvPr/>
        </p:nvSpPr>
        <p:spPr>
          <a:xfrm>
            <a:off x="848544" y="6102136"/>
            <a:ext cx="5686172" cy="261610"/>
          </a:xfrm>
          <a:prstGeom prst="rect">
            <a:avLst/>
          </a:prstGeom>
          <a:noFill/>
        </p:spPr>
        <p:txBody>
          <a:bodyPr wrap="none" rtlCol="0">
            <a:spAutoFit/>
          </a:bodyPr>
          <a:lstStyle/>
          <a:p>
            <a:r>
              <a:rPr lang="en-US" sz="1100" dirty="0">
                <a:latin typeface="Arial" panose="020B0604020202020204" pitchFamily="34" charset="0"/>
                <a:cs typeface="Arial" panose="020B0604020202020204" pitchFamily="34" charset="0"/>
              </a:rPr>
              <a:t>Source: https://www.stonybrook.edu/commcms/irpe/about/_files/DataGovFramework.pdf</a:t>
            </a:r>
          </a:p>
        </p:txBody>
      </p:sp>
    </p:spTree>
    <p:extLst>
      <p:ext uri="{BB962C8B-B14F-4D97-AF65-F5344CB8AC3E}">
        <p14:creationId xmlns:p14="http://schemas.microsoft.com/office/powerpoint/2010/main" val="563110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B7FA5-F7E5-3253-AB82-494650C2A59A}"/>
              </a:ext>
            </a:extLst>
          </p:cNvPr>
          <p:cNvSpPr>
            <a:spLocks noGrp="1"/>
          </p:cNvSpPr>
          <p:nvPr>
            <p:ph type="title"/>
          </p:nvPr>
        </p:nvSpPr>
        <p:spPr>
          <a:xfrm>
            <a:off x="1208584" y="143318"/>
            <a:ext cx="8287716" cy="909417"/>
          </a:xfrm>
        </p:spPr>
        <p:txBody>
          <a:bodyPr/>
          <a:lstStyle/>
          <a:p>
            <a:r>
              <a:rPr lang="en-US" dirty="0"/>
              <a:t>Connect Data Governance to </a:t>
            </a:r>
            <a:r>
              <a:rPr lang="en-US" dirty="0">
                <a:solidFill>
                  <a:srgbClr val="FF0000"/>
                </a:solidFill>
              </a:rPr>
              <a:t>Mission</a:t>
            </a:r>
            <a:endParaRPr lang="en-GB" dirty="0">
              <a:solidFill>
                <a:srgbClr val="FF0000"/>
              </a:solidFill>
            </a:endParaRPr>
          </a:p>
        </p:txBody>
      </p:sp>
      <p:sp>
        <p:nvSpPr>
          <p:cNvPr id="3" name="Content Placeholder 2">
            <a:extLst>
              <a:ext uri="{FF2B5EF4-FFF2-40B4-BE49-F238E27FC236}">
                <a16:creationId xmlns:a16="http://schemas.microsoft.com/office/drawing/2014/main" id="{155CCA5C-6A9B-1A8C-291E-E43DF74530A0}"/>
              </a:ext>
            </a:extLst>
          </p:cNvPr>
          <p:cNvSpPr>
            <a:spLocks noGrp="1"/>
          </p:cNvSpPr>
          <p:nvPr>
            <p:ph idx="1"/>
          </p:nvPr>
        </p:nvSpPr>
        <p:spPr>
          <a:xfrm>
            <a:off x="776536" y="1412776"/>
            <a:ext cx="8674546" cy="3776965"/>
          </a:xfrm>
        </p:spPr>
        <p:txBody>
          <a:bodyPr/>
          <a:lstStyle/>
          <a:p>
            <a:pPr marL="342900" indent="-342900">
              <a:buFont typeface="Arial" panose="020B0604020202020204" pitchFamily="34" charset="0"/>
              <a:buChar char="•"/>
            </a:pPr>
            <a:r>
              <a:rPr lang="en-US" sz="3200" dirty="0"/>
              <a:t>Data governance is a system to improve the effectiveness of the organization, not an activity for its own sake</a:t>
            </a:r>
          </a:p>
          <a:p>
            <a:pPr marL="342900" indent="-342900">
              <a:buFont typeface="Arial" panose="020B0604020202020204" pitchFamily="34" charset="0"/>
              <a:buChar char="•"/>
            </a:pPr>
            <a:endParaRPr lang="en-US" sz="3200" dirty="0"/>
          </a:p>
          <a:p>
            <a:pPr marL="342900" indent="-342900">
              <a:buFont typeface="Arial" panose="020B0604020202020204" pitchFamily="34" charset="0"/>
              <a:buChar char="•"/>
            </a:pPr>
            <a:r>
              <a:rPr lang="en-US" sz="3200" dirty="0"/>
              <a:t>Anchor data governance to mission when justifying need or presenting DG structure</a:t>
            </a:r>
          </a:p>
          <a:p>
            <a:endParaRPr lang="en-GB" sz="3200" dirty="0"/>
          </a:p>
        </p:txBody>
      </p:sp>
      <p:sp>
        <p:nvSpPr>
          <p:cNvPr id="4" name="Slide Number Placeholder 3">
            <a:extLst>
              <a:ext uri="{FF2B5EF4-FFF2-40B4-BE49-F238E27FC236}">
                <a16:creationId xmlns:a16="http://schemas.microsoft.com/office/drawing/2014/main" id="{5C5A5C9F-3D04-E6F5-933A-B3980572CDC1}"/>
              </a:ext>
            </a:extLst>
          </p:cNvPr>
          <p:cNvSpPr>
            <a:spLocks noGrp="1"/>
          </p:cNvSpPr>
          <p:nvPr>
            <p:ph type="sldNum" sz="quarter" idx="12"/>
          </p:nvPr>
        </p:nvSpPr>
        <p:spPr/>
        <p:txBody>
          <a:bodyPr/>
          <a:lstStyle/>
          <a:p>
            <a:fld id="{532E1ACD-ECC9-400C-AB6F-DC0569C19F65}" type="slidenum">
              <a:rPr lang="en-US" altLang="zh-CN" smtClean="0"/>
              <a:pPr/>
              <a:t>32</a:t>
            </a:fld>
            <a:endParaRPr lang="en-US" altLang="zh-CN"/>
          </a:p>
        </p:txBody>
      </p:sp>
      <p:sp>
        <p:nvSpPr>
          <p:cNvPr id="5" name="Date Placeholder 4">
            <a:extLst>
              <a:ext uri="{FF2B5EF4-FFF2-40B4-BE49-F238E27FC236}">
                <a16:creationId xmlns:a16="http://schemas.microsoft.com/office/drawing/2014/main" id="{D6E90A8C-9B50-62EA-1EC6-7B72C413EB0F}"/>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379259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4CA1-C55A-0BE0-C620-0C9F9EFD63BC}"/>
              </a:ext>
            </a:extLst>
          </p:cNvPr>
          <p:cNvSpPr>
            <a:spLocks noGrp="1"/>
          </p:cNvSpPr>
          <p:nvPr>
            <p:ph type="title"/>
          </p:nvPr>
        </p:nvSpPr>
        <p:spPr/>
        <p:txBody>
          <a:bodyPr/>
          <a:lstStyle/>
          <a:p>
            <a:r>
              <a:rPr lang="en-US" dirty="0"/>
              <a:t>Example</a:t>
            </a:r>
            <a:endParaRPr lang="en-GB" dirty="0"/>
          </a:p>
        </p:txBody>
      </p:sp>
      <p:sp>
        <p:nvSpPr>
          <p:cNvPr id="4" name="Slide Number Placeholder 3">
            <a:extLst>
              <a:ext uri="{FF2B5EF4-FFF2-40B4-BE49-F238E27FC236}">
                <a16:creationId xmlns:a16="http://schemas.microsoft.com/office/drawing/2014/main" id="{B1AB40DF-167A-97C0-65ED-315710B591C2}"/>
              </a:ext>
            </a:extLst>
          </p:cNvPr>
          <p:cNvSpPr>
            <a:spLocks noGrp="1"/>
          </p:cNvSpPr>
          <p:nvPr>
            <p:ph type="sldNum" sz="quarter" idx="12"/>
          </p:nvPr>
        </p:nvSpPr>
        <p:spPr/>
        <p:txBody>
          <a:bodyPr/>
          <a:lstStyle/>
          <a:p>
            <a:fld id="{532E1ACD-ECC9-400C-AB6F-DC0569C19F65}" type="slidenum">
              <a:rPr lang="en-US" altLang="zh-CN" smtClean="0"/>
              <a:pPr/>
              <a:t>33</a:t>
            </a:fld>
            <a:endParaRPr lang="en-US" altLang="zh-CN"/>
          </a:p>
        </p:txBody>
      </p:sp>
      <p:sp>
        <p:nvSpPr>
          <p:cNvPr id="5" name="Date Placeholder 4">
            <a:extLst>
              <a:ext uri="{FF2B5EF4-FFF2-40B4-BE49-F238E27FC236}">
                <a16:creationId xmlns:a16="http://schemas.microsoft.com/office/drawing/2014/main" id="{702B276F-DCCB-FF02-0B4F-4F9005E44E3C}"/>
              </a:ext>
            </a:extLst>
          </p:cNvPr>
          <p:cNvSpPr>
            <a:spLocks noGrp="1"/>
          </p:cNvSpPr>
          <p:nvPr>
            <p:ph type="dt" sz="half" idx="2"/>
          </p:nvPr>
        </p:nvSpPr>
        <p:spPr/>
        <p:txBody>
          <a:bodyPr/>
          <a:lstStyle/>
          <a:p>
            <a:r>
              <a:rPr lang="en-US" altLang="zh-CN"/>
              <a:t>Data Governance and Social Issues</a:t>
            </a:r>
            <a:endParaRPr lang="en-GB" altLang="zh-CN" dirty="0"/>
          </a:p>
        </p:txBody>
      </p:sp>
      <p:sp>
        <p:nvSpPr>
          <p:cNvPr id="6" name="Text Placeholder 2">
            <a:extLst>
              <a:ext uri="{FF2B5EF4-FFF2-40B4-BE49-F238E27FC236}">
                <a16:creationId xmlns:a16="http://schemas.microsoft.com/office/drawing/2014/main" id="{9A83B89B-4354-707C-380C-886D940BC1C7}"/>
              </a:ext>
            </a:extLst>
          </p:cNvPr>
          <p:cNvSpPr txBox="1">
            <a:spLocks/>
          </p:cNvSpPr>
          <p:nvPr/>
        </p:nvSpPr>
        <p:spPr bwMode="auto">
          <a:xfrm>
            <a:off x="776536" y="1437400"/>
            <a:ext cx="8647756" cy="1444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8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1200">
                <a:solidFill>
                  <a:schemeClr val="tx1"/>
                </a:solidFill>
                <a:latin typeface="+mn-lt"/>
              </a:defRPr>
            </a:lvl4pPr>
            <a:lvl5pPr marL="2057400" indent="-228600" algn="l" rtl="0" eaLnBrk="0" fontAlgn="base" hangingPunct="0">
              <a:spcBef>
                <a:spcPct val="20000"/>
              </a:spcBef>
              <a:spcAft>
                <a:spcPct val="0"/>
              </a:spcAft>
              <a:buChar char="»"/>
              <a:defRPr sz="12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pPr marL="0" indent="0">
              <a:buFontTx/>
              <a:buNone/>
            </a:pPr>
            <a:r>
              <a:rPr lang="en-US" sz="2400" kern="0" dirty="0"/>
              <a:t>Stony Brook University’s framework for data governance outlines a set of principles, structures, roles, and responsibilities to improve the data infrastructure and to advance institutional goals</a:t>
            </a:r>
          </a:p>
          <a:p>
            <a:endParaRPr lang="en-US" sz="2400" kern="0" dirty="0"/>
          </a:p>
        </p:txBody>
      </p:sp>
      <p:sp>
        <p:nvSpPr>
          <p:cNvPr id="7" name="Text Placeholder 2">
            <a:extLst>
              <a:ext uri="{FF2B5EF4-FFF2-40B4-BE49-F238E27FC236}">
                <a16:creationId xmlns:a16="http://schemas.microsoft.com/office/drawing/2014/main" id="{67D43778-C625-1B25-494C-858E2969907E}"/>
              </a:ext>
            </a:extLst>
          </p:cNvPr>
          <p:cNvSpPr txBox="1">
            <a:spLocks/>
          </p:cNvSpPr>
          <p:nvPr/>
        </p:nvSpPr>
        <p:spPr>
          <a:xfrm>
            <a:off x="804360" y="2881686"/>
            <a:ext cx="8619932" cy="3283618"/>
          </a:xfrm>
          <a:prstGeom prst="rect">
            <a:avLst/>
          </a:prstGeom>
        </p:spPr>
        <p:txBody>
          <a:bodyPr>
            <a:noAutofit/>
          </a:bodyPr>
          <a:lstStyle>
            <a:lvl1pPr marL="342900" indent="-342900" algn="l" defTabSz="685800" rtl="0" eaLnBrk="1" latinLnBrk="0" hangingPunct="1">
              <a:lnSpc>
                <a:spcPct val="100000"/>
              </a:lnSpc>
              <a:spcBef>
                <a:spcPts val="0"/>
              </a:spcBef>
              <a:buFont typeface="Arial" panose="020B0604020202020204" pitchFamily="34" charset="0"/>
              <a:buChar char="•"/>
              <a:defRPr sz="2100" b="0" i="0" kern="1200" baseline="0">
                <a:solidFill>
                  <a:schemeClr val="tx1">
                    <a:lumMod val="75000"/>
                    <a:lumOff val="25000"/>
                  </a:schemeClr>
                </a:solidFill>
                <a:latin typeface="Georgia" charset="0"/>
                <a:ea typeface="Georgia" charset="0"/>
                <a:cs typeface="Georgia" charset="0"/>
              </a:defRPr>
            </a:lvl1pPr>
            <a:lvl2pPr marL="600075" indent="-257175"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Georgia" panose="02040502050405020303" pitchFamily="18" charset="0"/>
                <a:ea typeface="+mn-ea"/>
                <a:cs typeface="+mn-cs"/>
              </a:defRPr>
            </a:lvl2pPr>
            <a:lvl3pPr marL="900113" indent="-214313" algn="l" defTabSz="685800" rtl="0" eaLnBrk="1" latinLnBrk="0" hangingPunct="1">
              <a:lnSpc>
                <a:spcPct val="90000"/>
              </a:lnSpc>
              <a:spcBef>
                <a:spcPts val="375"/>
              </a:spcBef>
              <a:buFont typeface="Arial" panose="020B0604020202020204" pitchFamily="34" charset="0"/>
              <a:buChar char="•"/>
              <a:defRPr sz="1650" kern="1200">
                <a:solidFill>
                  <a:schemeClr val="tx1">
                    <a:tint val="75000"/>
                  </a:schemeClr>
                </a:solidFill>
                <a:latin typeface="Georgia" panose="02040502050405020303" pitchFamily="18" charset="0"/>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kern="1200">
                <a:solidFill>
                  <a:schemeClr val="tx1">
                    <a:tint val="75000"/>
                  </a:schemeClr>
                </a:solidFill>
                <a:latin typeface="+mn-lt"/>
                <a:ea typeface="+mn-ea"/>
                <a:cs typeface="+mn-cs"/>
              </a:defRPr>
            </a:lvl9pPr>
          </a:lstStyle>
          <a:p>
            <a:r>
              <a:rPr lang="en-US" sz="2400" dirty="0"/>
              <a:t>Stony Brook has a five-part </a:t>
            </a:r>
            <a:r>
              <a:rPr lang="en-US" sz="2400" b="1" dirty="0"/>
              <a:t>mission </a:t>
            </a:r>
            <a:r>
              <a:rPr lang="en-US" sz="2400" dirty="0"/>
              <a:t>to provide &amp; carry-out:</a:t>
            </a:r>
          </a:p>
          <a:p>
            <a:pPr lvl="1">
              <a:lnSpc>
                <a:spcPct val="100000"/>
              </a:lnSpc>
              <a:spcBef>
                <a:spcPts val="600"/>
              </a:spcBef>
              <a:spcAft>
                <a:spcPts val="600"/>
              </a:spcAft>
            </a:pPr>
            <a:r>
              <a:rPr lang="en-US" sz="2000" dirty="0"/>
              <a:t>Highest quality comprehensive education</a:t>
            </a:r>
          </a:p>
          <a:p>
            <a:pPr lvl="1">
              <a:lnSpc>
                <a:spcPct val="100000"/>
              </a:lnSpc>
              <a:spcBef>
                <a:spcPts val="600"/>
              </a:spcBef>
              <a:spcAft>
                <a:spcPts val="600"/>
              </a:spcAft>
            </a:pPr>
            <a:r>
              <a:rPr lang="en-US" sz="2000" dirty="0"/>
              <a:t>Highest quality research and intellectual endeavors</a:t>
            </a:r>
          </a:p>
          <a:p>
            <a:pPr lvl="1">
              <a:lnSpc>
                <a:spcPct val="100000"/>
              </a:lnSpc>
              <a:spcBef>
                <a:spcPts val="600"/>
              </a:spcBef>
              <a:spcAft>
                <a:spcPts val="600"/>
              </a:spcAft>
            </a:pPr>
            <a:r>
              <a:rPr lang="en-US" sz="2000" dirty="0"/>
              <a:t>Leadership for economic growth, technology, and culture</a:t>
            </a:r>
          </a:p>
          <a:p>
            <a:pPr lvl="1">
              <a:lnSpc>
                <a:spcPct val="100000"/>
              </a:lnSpc>
              <a:spcBef>
                <a:spcPts val="600"/>
              </a:spcBef>
              <a:spcAft>
                <a:spcPts val="600"/>
              </a:spcAft>
            </a:pPr>
            <a:r>
              <a:rPr lang="en-US" sz="2000" dirty="0"/>
              <a:t>State-of-the-art innovative health care, with service to region and traditionally underserved</a:t>
            </a:r>
          </a:p>
          <a:p>
            <a:pPr lvl="1">
              <a:lnSpc>
                <a:spcPct val="100000"/>
              </a:lnSpc>
              <a:spcBef>
                <a:spcPts val="600"/>
              </a:spcBef>
              <a:spcAft>
                <a:spcPts val="600"/>
              </a:spcAft>
            </a:pPr>
            <a:r>
              <a:rPr lang="en-US" sz="2000" dirty="0"/>
              <a:t>Diversity and positioning Stony Brook in global community</a:t>
            </a:r>
          </a:p>
          <a:p>
            <a:endParaRPr lang="en-US" sz="2400" dirty="0"/>
          </a:p>
        </p:txBody>
      </p:sp>
    </p:spTree>
    <p:extLst>
      <p:ext uri="{BB962C8B-B14F-4D97-AF65-F5344CB8AC3E}">
        <p14:creationId xmlns:p14="http://schemas.microsoft.com/office/powerpoint/2010/main" val="2771837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9847-6278-72B4-2F9D-01EF8A6E5DFA}"/>
              </a:ext>
            </a:extLst>
          </p:cNvPr>
          <p:cNvSpPr>
            <a:spLocks noGrp="1"/>
          </p:cNvSpPr>
          <p:nvPr>
            <p:ph type="title"/>
          </p:nvPr>
        </p:nvSpPr>
        <p:spPr/>
        <p:txBody>
          <a:bodyPr/>
          <a:lstStyle/>
          <a:p>
            <a:r>
              <a:rPr lang="en-US" dirty="0"/>
              <a:t>Structure</a:t>
            </a:r>
            <a:r>
              <a:rPr lang="en-GB" dirty="0"/>
              <a:t> of DG (generic)</a:t>
            </a:r>
          </a:p>
        </p:txBody>
      </p:sp>
      <p:sp>
        <p:nvSpPr>
          <p:cNvPr id="4" name="Slide Number Placeholder 3">
            <a:extLst>
              <a:ext uri="{FF2B5EF4-FFF2-40B4-BE49-F238E27FC236}">
                <a16:creationId xmlns:a16="http://schemas.microsoft.com/office/drawing/2014/main" id="{DBF0718B-5BE4-2296-A8F3-65DA6178A6A9}"/>
              </a:ext>
            </a:extLst>
          </p:cNvPr>
          <p:cNvSpPr>
            <a:spLocks noGrp="1"/>
          </p:cNvSpPr>
          <p:nvPr>
            <p:ph type="sldNum" sz="quarter" idx="12"/>
          </p:nvPr>
        </p:nvSpPr>
        <p:spPr/>
        <p:txBody>
          <a:bodyPr/>
          <a:lstStyle/>
          <a:p>
            <a:fld id="{532E1ACD-ECC9-400C-AB6F-DC0569C19F65}" type="slidenum">
              <a:rPr lang="en-US" altLang="zh-CN" smtClean="0"/>
              <a:pPr/>
              <a:t>34</a:t>
            </a:fld>
            <a:endParaRPr lang="en-US" altLang="zh-CN"/>
          </a:p>
        </p:txBody>
      </p:sp>
      <p:sp>
        <p:nvSpPr>
          <p:cNvPr id="5" name="Date Placeholder 4">
            <a:extLst>
              <a:ext uri="{FF2B5EF4-FFF2-40B4-BE49-F238E27FC236}">
                <a16:creationId xmlns:a16="http://schemas.microsoft.com/office/drawing/2014/main" id="{92BC36A6-D222-BD28-3452-7EE6F4042AF4}"/>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3" name="Picture 2">
            <a:extLst>
              <a:ext uri="{FF2B5EF4-FFF2-40B4-BE49-F238E27FC236}">
                <a16:creationId xmlns:a16="http://schemas.microsoft.com/office/drawing/2014/main" id="{73300F98-4073-88CF-7A3C-D3EE9908057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16496" y="2060848"/>
            <a:ext cx="3017782" cy="3426249"/>
          </a:xfrm>
          <a:prstGeom prst="rect">
            <a:avLst/>
          </a:prstGeom>
        </p:spPr>
      </p:pic>
      <p:sp>
        <p:nvSpPr>
          <p:cNvPr id="6" name="TextBox 5">
            <a:extLst>
              <a:ext uri="{FF2B5EF4-FFF2-40B4-BE49-F238E27FC236}">
                <a16:creationId xmlns:a16="http://schemas.microsoft.com/office/drawing/2014/main" id="{A8E3FD53-DCA1-5C00-71BA-A29E563C993D}"/>
              </a:ext>
            </a:extLst>
          </p:cNvPr>
          <p:cNvSpPr txBox="1"/>
          <p:nvPr/>
        </p:nvSpPr>
        <p:spPr>
          <a:xfrm>
            <a:off x="2864768" y="1628800"/>
            <a:ext cx="3970959" cy="1038746"/>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Executive Steering Committee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Authorized to change the organization</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Drives cultural change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Supports the program enterprise-wide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Provides funding for the Data Governance Program</a:t>
            </a:r>
          </a:p>
        </p:txBody>
      </p:sp>
      <p:sp>
        <p:nvSpPr>
          <p:cNvPr id="7" name="TextBox 6">
            <a:extLst>
              <a:ext uri="{FF2B5EF4-FFF2-40B4-BE49-F238E27FC236}">
                <a16:creationId xmlns:a16="http://schemas.microsoft.com/office/drawing/2014/main" id="{3A597360-0F08-5DB4-1BBE-77040458F88B}"/>
              </a:ext>
            </a:extLst>
          </p:cNvPr>
          <p:cNvSpPr txBox="1"/>
          <p:nvPr/>
        </p:nvSpPr>
        <p:spPr>
          <a:xfrm>
            <a:off x="3654994" y="3038575"/>
            <a:ext cx="3970959" cy="1038746"/>
          </a:xfrm>
          <a:prstGeom prst="rect">
            <a:avLst/>
          </a:prstGeom>
          <a:noFill/>
        </p:spPr>
        <p:txBody>
          <a:bodyPr wrap="none" rtlCol="0">
            <a:spAutoFit/>
          </a:bodyPr>
          <a:lstStyle/>
          <a:p>
            <a:r>
              <a:rPr lang="en-US" b="1" dirty="0">
                <a:latin typeface="Arial" panose="020B0604020202020204" pitchFamily="34" charset="0"/>
                <a:cs typeface="Arial" panose="020B0604020202020204" pitchFamily="34" charset="0"/>
              </a:rPr>
              <a:t>Executive Steering Committee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Authorized to change the organization</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Drives cultural change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Supports the program enterprise-wide</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Provides funding for the Data Governance Program</a:t>
            </a:r>
          </a:p>
        </p:txBody>
      </p:sp>
      <p:sp>
        <p:nvSpPr>
          <p:cNvPr id="9" name="TextBox 8">
            <a:extLst>
              <a:ext uri="{FF2B5EF4-FFF2-40B4-BE49-F238E27FC236}">
                <a16:creationId xmlns:a16="http://schemas.microsoft.com/office/drawing/2014/main" id="{CCA9FD48-9C5B-51B8-225E-43223822B5E1}"/>
              </a:ext>
            </a:extLst>
          </p:cNvPr>
          <p:cNvSpPr txBox="1"/>
          <p:nvPr/>
        </p:nvSpPr>
        <p:spPr>
          <a:xfrm>
            <a:off x="4129358" y="4448350"/>
            <a:ext cx="5111516" cy="1408078"/>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Business Data Stewards</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Experts on use of their data domain data</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Able to reach out to SMEs to gather  information and make decisions</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Typically someone who others come to as the most knowledgeable about the meaning of the data (and how it is calculated)</a:t>
            </a: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Makes recommendations on data decisions and write data-related procedures</a:t>
            </a:r>
          </a:p>
        </p:txBody>
      </p:sp>
      <p:sp>
        <p:nvSpPr>
          <p:cNvPr id="10" name="TextBox 9">
            <a:extLst>
              <a:ext uri="{FF2B5EF4-FFF2-40B4-BE49-F238E27FC236}">
                <a16:creationId xmlns:a16="http://schemas.microsoft.com/office/drawing/2014/main" id="{1B27F01C-3EFA-7D83-AFEC-474468AA5846}"/>
              </a:ext>
            </a:extLst>
          </p:cNvPr>
          <p:cNvSpPr txBox="1"/>
          <p:nvPr/>
        </p:nvSpPr>
        <p:spPr>
          <a:xfrm>
            <a:off x="3008784" y="6203562"/>
            <a:ext cx="5888150"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Plotkin</a:t>
            </a:r>
            <a:r>
              <a:rPr lang="en-US" sz="1200" dirty="0">
                <a:latin typeface="Arial" panose="020B0604020202020204" pitchFamily="34" charset="0"/>
                <a:cs typeface="Arial" panose="020B0604020202020204" pitchFamily="34" charset="0"/>
              </a:rPr>
              <a:t> (2014). Data stewardship: An actionable guide to effective data management</a:t>
            </a:r>
          </a:p>
        </p:txBody>
      </p:sp>
    </p:spTree>
    <p:extLst>
      <p:ext uri="{BB962C8B-B14F-4D97-AF65-F5344CB8AC3E}">
        <p14:creationId xmlns:p14="http://schemas.microsoft.com/office/powerpoint/2010/main" val="384406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0298-9481-667D-E0B4-A61F1B85A454}"/>
              </a:ext>
            </a:extLst>
          </p:cNvPr>
          <p:cNvSpPr>
            <a:spLocks noGrp="1"/>
          </p:cNvSpPr>
          <p:nvPr>
            <p:ph type="title"/>
          </p:nvPr>
        </p:nvSpPr>
        <p:spPr>
          <a:xfrm>
            <a:off x="1136576" y="143318"/>
            <a:ext cx="8359724" cy="909417"/>
          </a:xfrm>
        </p:spPr>
        <p:txBody>
          <a:bodyPr/>
          <a:lstStyle/>
          <a:p>
            <a:r>
              <a:rPr lang="en-US" sz="3600" dirty="0"/>
              <a:t>Structure Example 1 </a:t>
            </a:r>
            <a:endParaRPr lang="en-GB" sz="3600" dirty="0"/>
          </a:p>
        </p:txBody>
      </p:sp>
      <p:sp>
        <p:nvSpPr>
          <p:cNvPr id="3" name="Content Placeholder 2">
            <a:extLst>
              <a:ext uri="{FF2B5EF4-FFF2-40B4-BE49-F238E27FC236}">
                <a16:creationId xmlns:a16="http://schemas.microsoft.com/office/drawing/2014/main" id="{C6F37F6C-38FB-20F0-7214-704B2B5183A7}"/>
              </a:ext>
            </a:extLst>
          </p:cNvPr>
          <p:cNvSpPr>
            <a:spLocks noGrp="1"/>
          </p:cNvSpPr>
          <p:nvPr>
            <p:ph idx="1"/>
          </p:nvPr>
        </p:nvSpPr>
        <p:spPr>
          <a:xfrm>
            <a:off x="718198" y="1355351"/>
            <a:ext cx="8753350" cy="464598"/>
          </a:xfrm>
        </p:spPr>
        <p:txBody>
          <a:bodyPr/>
          <a:lstStyle/>
          <a:p>
            <a:r>
              <a:rPr lang="en-US" sz="2000" dirty="0"/>
              <a:t>University of Wisconsin-Madison</a:t>
            </a:r>
            <a:endParaRPr lang="en-GB" dirty="0"/>
          </a:p>
        </p:txBody>
      </p:sp>
      <p:sp>
        <p:nvSpPr>
          <p:cNvPr id="4" name="Slide Number Placeholder 3">
            <a:extLst>
              <a:ext uri="{FF2B5EF4-FFF2-40B4-BE49-F238E27FC236}">
                <a16:creationId xmlns:a16="http://schemas.microsoft.com/office/drawing/2014/main" id="{FF53B38A-CF27-7EC2-54E4-450E1258490F}"/>
              </a:ext>
            </a:extLst>
          </p:cNvPr>
          <p:cNvSpPr>
            <a:spLocks noGrp="1"/>
          </p:cNvSpPr>
          <p:nvPr>
            <p:ph type="sldNum" sz="quarter" idx="12"/>
          </p:nvPr>
        </p:nvSpPr>
        <p:spPr/>
        <p:txBody>
          <a:bodyPr/>
          <a:lstStyle/>
          <a:p>
            <a:fld id="{532E1ACD-ECC9-400C-AB6F-DC0569C19F65}" type="slidenum">
              <a:rPr lang="en-US" altLang="zh-CN" smtClean="0"/>
              <a:pPr/>
              <a:t>35</a:t>
            </a:fld>
            <a:endParaRPr lang="en-US" altLang="zh-CN"/>
          </a:p>
        </p:txBody>
      </p:sp>
      <p:sp>
        <p:nvSpPr>
          <p:cNvPr id="5" name="Date Placeholder 4">
            <a:extLst>
              <a:ext uri="{FF2B5EF4-FFF2-40B4-BE49-F238E27FC236}">
                <a16:creationId xmlns:a16="http://schemas.microsoft.com/office/drawing/2014/main" id="{75D53E23-B9F5-DA7B-3111-7A6DCDA0CF82}"/>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6" name="Picture 5">
            <a:extLst>
              <a:ext uri="{FF2B5EF4-FFF2-40B4-BE49-F238E27FC236}">
                <a16:creationId xmlns:a16="http://schemas.microsoft.com/office/drawing/2014/main" id="{59ABE72F-A814-E7BE-FE7E-AECEBE828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36" y="2170927"/>
            <a:ext cx="4871902" cy="3882296"/>
          </a:xfrm>
          <a:prstGeom prst="rect">
            <a:avLst/>
          </a:prstGeom>
        </p:spPr>
      </p:pic>
      <p:sp>
        <p:nvSpPr>
          <p:cNvPr id="7" name="TextBox 6">
            <a:extLst>
              <a:ext uri="{FF2B5EF4-FFF2-40B4-BE49-F238E27FC236}">
                <a16:creationId xmlns:a16="http://schemas.microsoft.com/office/drawing/2014/main" id="{AC537715-248D-A9C8-76F3-AF6881DC0154}"/>
              </a:ext>
            </a:extLst>
          </p:cNvPr>
          <p:cNvSpPr txBox="1"/>
          <p:nvPr/>
        </p:nvSpPr>
        <p:spPr>
          <a:xfrm>
            <a:off x="5868684" y="1810910"/>
            <a:ext cx="3658840" cy="122341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 Governance Steering Committee</a:t>
            </a:r>
          </a:p>
          <a:p>
            <a:pPr marL="285750" indent="-285750">
              <a:buFont typeface="Arial" panose="020B0604020202020204" pitchFamily="34" charset="0"/>
              <a:buChar char="•"/>
            </a:pPr>
            <a:r>
              <a:rPr lang="en-US" sz="1200" dirty="0"/>
              <a:t>provides executive level guidance to the program </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t>promotes Data Governance across UW-Madison</a:t>
            </a:r>
          </a:p>
          <a:p>
            <a:pPr marL="285750" indent="-285750">
              <a:buFont typeface="Arial" panose="020B0604020202020204" pitchFamily="34" charset="0"/>
              <a:buChar char="•"/>
            </a:pPr>
            <a:r>
              <a:rPr lang="en-US" sz="1200" dirty="0"/>
              <a:t>allows for / facilitates data-driven decision making</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t>determines priority and budget of major data-related projects.</a:t>
            </a:r>
            <a:endParaRPr lang="en-US" sz="12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A031AD1-AF75-4658-1654-41C7BB265E4F}"/>
              </a:ext>
            </a:extLst>
          </p:cNvPr>
          <p:cNvSpPr txBox="1"/>
          <p:nvPr/>
        </p:nvSpPr>
        <p:spPr>
          <a:xfrm>
            <a:off x="5868684" y="3904277"/>
            <a:ext cx="3658840" cy="122341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Data Stewardship Council</a:t>
            </a:r>
          </a:p>
          <a:p>
            <a:pPr marL="285750" indent="-285750">
              <a:buFont typeface="Arial" panose="020B0604020202020204" pitchFamily="34" charset="0"/>
              <a:buChar char="•"/>
            </a:pPr>
            <a:r>
              <a:rPr lang="en-US" sz="1200" dirty="0"/>
              <a:t>determines operational structure of the program</a:t>
            </a:r>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t>drafts, communicates, and recommends approval of data-related policies</a:t>
            </a:r>
          </a:p>
          <a:p>
            <a:pPr marL="285750" indent="-285750">
              <a:buFont typeface="Arial" panose="020B0604020202020204" pitchFamily="34" charset="0"/>
              <a:buChar char="•"/>
            </a:pPr>
            <a:r>
              <a:rPr lang="en-US" sz="1200" dirty="0"/>
              <a:t>implements, budgets, and monitors data-related programs across UW-Madison.</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776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6FF5-CC78-D2E5-8CD2-C673AF3680EF}"/>
              </a:ext>
            </a:extLst>
          </p:cNvPr>
          <p:cNvSpPr>
            <a:spLocks noGrp="1"/>
          </p:cNvSpPr>
          <p:nvPr>
            <p:ph type="title"/>
          </p:nvPr>
        </p:nvSpPr>
        <p:spPr/>
        <p:txBody>
          <a:bodyPr/>
          <a:lstStyle/>
          <a:p>
            <a:r>
              <a:rPr lang="en-US" sz="4000" dirty="0"/>
              <a:t>Structure Example 2</a:t>
            </a:r>
            <a:endParaRPr lang="en-GB" dirty="0"/>
          </a:p>
        </p:txBody>
      </p:sp>
      <p:sp>
        <p:nvSpPr>
          <p:cNvPr id="3" name="Content Placeholder 2">
            <a:extLst>
              <a:ext uri="{FF2B5EF4-FFF2-40B4-BE49-F238E27FC236}">
                <a16:creationId xmlns:a16="http://schemas.microsoft.com/office/drawing/2014/main" id="{674A68DA-B43B-8319-F872-9EE405821558}"/>
              </a:ext>
            </a:extLst>
          </p:cNvPr>
          <p:cNvSpPr>
            <a:spLocks noGrp="1"/>
          </p:cNvSpPr>
          <p:nvPr>
            <p:ph idx="1"/>
          </p:nvPr>
        </p:nvSpPr>
        <p:spPr/>
        <p:txBody>
          <a:bodyPr/>
          <a:lstStyle/>
          <a:p>
            <a:r>
              <a:rPr lang="en-US" dirty="0"/>
              <a:t>Stanford University</a:t>
            </a:r>
            <a:endParaRPr lang="en-GB" dirty="0"/>
          </a:p>
        </p:txBody>
      </p:sp>
      <p:sp>
        <p:nvSpPr>
          <p:cNvPr id="4" name="Slide Number Placeholder 3">
            <a:extLst>
              <a:ext uri="{FF2B5EF4-FFF2-40B4-BE49-F238E27FC236}">
                <a16:creationId xmlns:a16="http://schemas.microsoft.com/office/drawing/2014/main" id="{3C2C86BC-4310-9610-2B37-4E491531F875}"/>
              </a:ext>
            </a:extLst>
          </p:cNvPr>
          <p:cNvSpPr>
            <a:spLocks noGrp="1"/>
          </p:cNvSpPr>
          <p:nvPr>
            <p:ph type="sldNum" sz="quarter" idx="12"/>
          </p:nvPr>
        </p:nvSpPr>
        <p:spPr/>
        <p:txBody>
          <a:bodyPr/>
          <a:lstStyle/>
          <a:p>
            <a:fld id="{532E1ACD-ECC9-400C-AB6F-DC0569C19F65}" type="slidenum">
              <a:rPr lang="en-US" altLang="zh-CN" smtClean="0"/>
              <a:pPr/>
              <a:t>36</a:t>
            </a:fld>
            <a:endParaRPr lang="en-US" altLang="zh-CN"/>
          </a:p>
        </p:txBody>
      </p:sp>
      <p:sp>
        <p:nvSpPr>
          <p:cNvPr id="5" name="Date Placeholder 4">
            <a:extLst>
              <a:ext uri="{FF2B5EF4-FFF2-40B4-BE49-F238E27FC236}">
                <a16:creationId xmlns:a16="http://schemas.microsoft.com/office/drawing/2014/main" id="{0BDEDC91-085E-BC01-0E47-B5E7DC8770EB}"/>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6" name="Picture 5">
            <a:extLst>
              <a:ext uri="{FF2B5EF4-FFF2-40B4-BE49-F238E27FC236}">
                <a16:creationId xmlns:a16="http://schemas.microsoft.com/office/drawing/2014/main" id="{F20E78B7-F499-3761-A974-3021F1CE3236}"/>
              </a:ext>
            </a:extLst>
          </p:cNvPr>
          <p:cNvPicPr>
            <a:picLocks noChangeAspect="1"/>
          </p:cNvPicPr>
          <p:nvPr/>
        </p:nvPicPr>
        <p:blipFill>
          <a:blip r:embed="rId2"/>
          <a:stretch>
            <a:fillRect/>
          </a:stretch>
        </p:blipFill>
        <p:spPr>
          <a:xfrm>
            <a:off x="344488" y="2348880"/>
            <a:ext cx="5627096" cy="3426249"/>
          </a:xfrm>
          <a:prstGeom prst="rect">
            <a:avLst/>
          </a:prstGeom>
        </p:spPr>
      </p:pic>
      <p:sp>
        <p:nvSpPr>
          <p:cNvPr id="7" name="TextBox 6">
            <a:extLst>
              <a:ext uri="{FF2B5EF4-FFF2-40B4-BE49-F238E27FC236}">
                <a16:creationId xmlns:a16="http://schemas.microsoft.com/office/drawing/2014/main" id="{0024C1E6-E07D-99B0-226E-7C8228ED19F1}"/>
              </a:ext>
            </a:extLst>
          </p:cNvPr>
          <p:cNvSpPr txBox="1"/>
          <p:nvPr/>
        </p:nvSpPr>
        <p:spPr>
          <a:xfrm>
            <a:off x="5640474" y="1542741"/>
            <a:ext cx="3233725" cy="1292662"/>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BI Competency Ctr. Steering Committee</a:t>
            </a:r>
          </a:p>
          <a:p>
            <a:pPr marL="285750" indent="-285750">
              <a:buFont typeface="Arial" panose="020B0604020202020204" pitchFamily="34" charset="0"/>
              <a:buChar char="•"/>
            </a:pPr>
            <a:r>
              <a:rPr lang="en-US" sz="1100" dirty="0"/>
              <a:t>Cross-functional oversight &amp; communicates long-term value of BI program</a:t>
            </a:r>
            <a:endParaRPr lang="en-US" sz="11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100" dirty="0"/>
              <a:t>Achieves peer buy-in, and effects change in business process and data quality</a:t>
            </a:r>
          </a:p>
          <a:p>
            <a:pPr marL="285750" indent="-285750">
              <a:buFont typeface="Arial" panose="020B0604020202020204" pitchFamily="34" charset="0"/>
              <a:buChar char="•"/>
            </a:pPr>
            <a:r>
              <a:rPr lang="en-US" sz="1100" dirty="0"/>
              <a:t>DG adopters and champions</a:t>
            </a:r>
            <a:endParaRPr lang="en-US" sz="11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100" dirty="0"/>
              <a:t>Ensures alignment of DG with university goals</a:t>
            </a:r>
            <a:endParaRPr lang="en-US" sz="11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8216C1E-2E3D-68CB-831E-ECDB876DB86E}"/>
              </a:ext>
            </a:extLst>
          </p:cNvPr>
          <p:cNvSpPr txBox="1"/>
          <p:nvPr/>
        </p:nvSpPr>
        <p:spPr>
          <a:xfrm>
            <a:off x="6186773" y="3138506"/>
            <a:ext cx="3233725" cy="95410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Data Governance Committee</a:t>
            </a:r>
          </a:p>
          <a:p>
            <a:pPr marL="285750" indent="-285750">
              <a:buFont typeface="Arial" panose="020B0604020202020204" pitchFamily="34" charset="0"/>
              <a:buChar char="•"/>
            </a:pPr>
            <a:r>
              <a:rPr lang="en-US" sz="1100" dirty="0"/>
              <a:t>Sets &amp; incorporates DG policies, standards, procedures, roles &amp; responsibilities</a:t>
            </a:r>
          </a:p>
          <a:p>
            <a:pPr marL="285750" indent="-285750">
              <a:buFont typeface="Arial" panose="020B0604020202020204" pitchFamily="34" charset="0"/>
              <a:buChar char="•"/>
            </a:pPr>
            <a:r>
              <a:rPr lang="en-US" sz="1100" dirty="0"/>
              <a:t>Includes lead steward from each of the data steward groups, plus reps from additional units </a:t>
            </a:r>
            <a:endParaRPr lang="en-US" sz="11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A5D8094-4CF8-A8A2-4CBD-179021DCD94C}"/>
              </a:ext>
            </a:extLst>
          </p:cNvPr>
          <p:cNvSpPr txBox="1"/>
          <p:nvPr/>
        </p:nvSpPr>
        <p:spPr>
          <a:xfrm>
            <a:off x="6397384" y="4380678"/>
            <a:ext cx="3098916" cy="1631216"/>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Data Stewardship Groups</a:t>
            </a:r>
          </a:p>
          <a:p>
            <a:pPr marL="285750" indent="-285750">
              <a:buFont typeface="Arial" panose="020B0604020202020204" pitchFamily="34" charset="0"/>
              <a:buChar char="•"/>
            </a:pPr>
            <a:r>
              <a:rPr lang="en-US" sz="1100" dirty="0"/>
              <a:t>Provide metadata infrastructure to support improved decision-making university-wide</a:t>
            </a:r>
          </a:p>
          <a:p>
            <a:pPr marL="285750" indent="-285750">
              <a:buFont typeface="Arial" panose="020B0604020202020204" pitchFamily="34" charset="0"/>
              <a:buChar char="•"/>
            </a:pPr>
            <a:r>
              <a:rPr lang="en-US" sz="1100" dirty="0"/>
              <a:t>Ensure information integrity</a:t>
            </a:r>
          </a:p>
          <a:p>
            <a:pPr marL="285750" indent="-285750">
              <a:buFont typeface="Arial" panose="020B0604020202020204" pitchFamily="34" charset="0"/>
              <a:buChar char="•"/>
            </a:pPr>
            <a:r>
              <a:rPr lang="en-US" sz="1100" dirty="0"/>
              <a:t>Build data knowledge</a:t>
            </a:r>
          </a:p>
          <a:p>
            <a:pPr marL="285750" indent="-285750">
              <a:buFont typeface="Arial" panose="020B0604020202020204" pitchFamily="34" charset="0"/>
              <a:buChar char="•"/>
            </a:pPr>
            <a:r>
              <a:rPr lang="en-US" sz="1100" dirty="0"/>
              <a:t>Meet compliance requirements</a:t>
            </a:r>
          </a:p>
          <a:p>
            <a:pPr marL="285750" indent="-285750">
              <a:buFont typeface="Arial" panose="020B0604020202020204" pitchFamily="34" charset="0"/>
              <a:buChar char="•"/>
            </a:pPr>
            <a:r>
              <a:rPr lang="en-US" sz="1100" dirty="0"/>
              <a:t>SMEs who define reporting terms and gather metadata associated with their reporting environment</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13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CDB782-BA5B-0995-C6D5-8B443C19D763}"/>
              </a:ext>
            </a:extLst>
          </p:cNvPr>
          <p:cNvPicPr>
            <a:picLocks noChangeAspect="1"/>
          </p:cNvPicPr>
          <p:nvPr/>
        </p:nvPicPr>
        <p:blipFill>
          <a:blip r:embed="rId2"/>
          <a:stretch>
            <a:fillRect/>
          </a:stretch>
        </p:blipFill>
        <p:spPr>
          <a:xfrm>
            <a:off x="436683" y="3442727"/>
            <a:ext cx="3926164" cy="1810669"/>
          </a:xfrm>
          <a:prstGeom prst="rect">
            <a:avLst/>
          </a:prstGeom>
        </p:spPr>
      </p:pic>
      <p:sp>
        <p:nvSpPr>
          <p:cNvPr id="2" name="Title 1">
            <a:extLst>
              <a:ext uri="{FF2B5EF4-FFF2-40B4-BE49-F238E27FC236}">
                <a16:creationId xmlns:a16="http://schemas.microsoft.com/office/drawing/2014/main" id="{A6A07EE5-4074-F0FA-D256-510001E467C1}"/>
              </a:ext>
            </a:extLst>
          </p:cNvPr>
          <p:cNvSpPr>
            <a:spLocks noGrp="1"/>
          </p:cNvSpPr>
          <p:nvPr>
            <p:ph type="title"/>
          </p:nvPr>
        </p:nvSpPr>
        <p:spPr/>
        <p:txBody>
          <a:bodyPr/>
          <a:lstStyle/>
          <a:p>
            <a:r>
              <a:rPr lang="en-US" sz="4000" dirty="0"/>
              <a:t>Structure Example 3</a:t>
            </a:r>
            <a:endParaRPr lang="en-GB" dirty="0"/>
          </a:p>
        </p:txBody>
      </p:sp>
      <p:pic>
        <p:nvPicPr>
          <p:cNvPr id="6" name="Content Placeholder 5">
            <a:extLst>
              <a:ext uri="{FF2B5EF4-FFF2-40B4-BE49-F238E27FC236}">
                <a16:creationId xmlns:a16="http://schemas.microsoft.com/office/drawing/2014/main" id="{1AE99B74-C5F4-C937-599E-01B95468C07A}"/>
              </a:ext>
            </a:extLst>
          </p:cNvPr>
          <p:cNvPicPr>
            <a:picLocks noGrp="1" noChangeAspect="1"/>
          </p:cNvPicPr>
          <p:nvPr>
            <p:ph idx="1"/>
          </p:nvPr>
        </p:nvPicPr>
        <p:blipFill>
          <a:blip r:embed="rId3"/>
          <a:stretch>
            <a:fillRect/>
          </a:stretch>
        </p:blipFill>
        <p:spPr>
          <a:xfrm>
            <a:off x="488504" y="1712827"/>
            <a:ext cx="3822523" cy="3432345"/>
          </a:xfrm>
          <a:prstGeom prst="rect">
            <a:avLst/>
          </a:prstGeom>
        </p:spPr>
      </p:pic>
      <p:sp>
        <p:nvSpPr>
          <p:cNvPr id="4" name="Slide Number Placeholder 3">
            <a:extLst>
              <a:ext uri="{FF2B5EF4-FFF2-40B4-BE49-F238E27FC236}">
                <a16:creationId xmlns:a16="http://schemas.microsoft.com/office/drawing/2014/main" id="{1733A57B-6CB3-0FDC-7F72-7AF59730FF18}"/>
              </a:ext>
            </a:extLst>
          </p:cNvPr>
          <p:cNvSpPr>
            <a:spLocks noGrp="1"/>
          </p:cNvSpPr>
          <p:nvPr>
            <p:ph type="sldNum" sz="quarter" idx="12"/>
          </p:nvPr>
        </p:nvSpPr>
        <p:spPr/>
        <p:txBody>
          <a:bodyPr/>
          <a:lstStyle/>
          <a:p>
            <a:fld id="{532E1ACD-ECC9-400C-AB6F-DC0569C19F65}" type="slidenum">
              <a:rPr lang="en-US" altLang="zh-CN" smtClean="0"/>
              <a:pPr/>
              <a:t>37</a:t>
            </a:fld>
            <a:endParaRPr lang="en-US" altLang="zh-CN"/>
          </a:p>
        </p:txBody>
      </p:sp>
      <p:sp>
        <p:nvSpPr>
          <p:cNvPr id="5" name="Date Placeholder 4">
            <a:extLst>
              <a:ext uri="{FF2B5EF4-FFF2-40B4-BE49-F238E27FC236}">
                <a16:creationId xmlns:a16="http://schemas.microsoft.com/office/drawing/2014/main" id="{4BA0998C-C79C-BA25-8B0D-163646E12C45}"/>
              </a:ext>
            </a:extLst>
          </p:cNvPr>
          <p:cNvSpPr>
            <a:spLocks noGrp="1"/>
          </p:cNvSpPr>
          <p:nvPr>
            <p:ph type="dt" sz="half" idx="2"/>
          </p:nvPr>
        </p:nvSpPr>
        <p:spPr/>
        <p:txBody>
          <a:bodyPr/>
          <a:lstStyle/>
          <a:p>
            <a:r>
              <a:rPr lang="en-US" altLang="zh-CN"/>
              <a:t>Data Governance and Social Issues</a:t>
            </a:r>
            <a:endParaRPr lang="en-GB" altLang="zh-CN" dirty="0"/>
          </a:p>
        </p:txBody>
      </p:sp>
      <p:sp>
        <p:nvSpPr>
          <p:cNvPr id="9" name="TextBox 8">
            <a:extLst>
              <a:ext uri="{FF2B5EF4-FFF2-40B4-BE49-F238E27FC236}">
                <a16:creationId xmlns:a16="http://schemas.microsoft.com/office/drawing/2014/main" id="{754B1A3D-D364-4971-441F-50F6AECDE110}"/>
              </a:ext>
            </a:extLst>
          </p:cNvPr>
          <p:cNvSpPr txBox="1"/>
          <p:nvPr/>
        </p:nvSpPr>
        <p:spPr>
          <a:xfrm>
            <a:off x="4953000" y="1563790"/>
            <a:ext cx="4609684" cy="1261884"/>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VP Council (Project 50 Forward SteerCo)</a:t>
            </a:r>
          </a:p>
          <a:p>
            <a:pPr marL="285750" indent="-285750">
              <a:spcBef>
                <a:spcPts val="600"/>
              </a:spcBef>
              <a:spcAft>
                <a:spcPts val="0"/>
              </a:spcAft>
              <a:buFont typeface="Arial" panose="020B0604020202020204" pitchFamily="34" charset="0"/>
              <a:buChar char="•"/>
            </a:pPr>
            <a:r>
              <a:rPr lang="en-US" sz="1600" dirty="0">
                <a:latin typeface="Arial" panose="020B0604020202020204" pitchFamily="34" charset="0"/>
                <a:cs typeface="Arial" panose="020B0604020202020204" pitchFamily="34" charset="0"/>
              </a:rPr>
              <a:t>Executive sponsors of project</a:t>
            </a:r>
          </a:p>
          <a:p>
            <a:pPr marL="285750" indent="-285750">
              <a:spcBef>
                <a:spcPts val="600"/>
              </a:spcBef>
              <a:spcAft>
                <a:spcPts val="0"/>
              </a:spcAft>
              <a:buFont typeface="Arial" panose="020B0604020202020204" pitchFamily="34" charset="0"/>
              <a:buChar char="•"/>
            </a:pPr>
            <a:r>
              <a:rPr lang="en-US" sz="1600" dirty="0">
                <a:latin typeface="Arial" panose="020B0604020202020204" pitchFamily="34" charset="0"/>
                <a:cs typeface="Arial" panose="020B0604020202020204" pitchFamily="34" charset="0"/>
              </a:rPr>
              <a:t>Establishes authority and purview of data governance system</a:t>
            </a:r>
          </a:p>
        </p:txBody>
      </p:sp>
      <p:sp>
        <p:nvSpPr>
          <p:cNvPr id="10" name="TextBox 9">
            <a:extLst>
              <a:ext uri="{FF2B5EF4-FFF2-40B4-BE49-F238E27FC236}">
                <a16:creationId xmlns:a16="http://schemas.microsoft.com/office/drawing/2014/main" id="{51E5F657-294A-F177-361D-E5E9A2160AA8}"/>
              </a:ext>
            </a:extLst>
          </p:cNvPr>
          <p:cNvSpPr txBox="1"/>
          <p:nvPr/>
        </p:nvSpPr>
        <p:spPr>
          <a:xfrm>
            <a:off x="4953000" y="2924944"/>
            <a:ext cx="4176464" cy="1261884"/>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Data Governance Council</a:t>
            </a:r>
          </a:p>
          <a:p>
            <a:pPr marL="285750" indent="-285750">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Recommends and implements institutional policy for data governance</a:t>
            </a:r>
          </a:p>
          <a:p>
            <a:pPr marL="285750" indent="-285750">
              <a:spcBef>
                <a:spcPts val="600"/>
              </a:spcBef>
              <a:buFont typeface="Arial" panose="020B0604020202020204" pitchFamily="34" charset="0"/>
              <a:buChar char="•"/>
            </a:pPr>
            <a:r>
              <a:rPr lang="en-US" sz="1600" dirty="0">
                <a:latin typeface="Arial" panose="020B0604020202020204" pitchFamily="34" charset="0"/>
                <a:cs typeface="Arial" panose="020B0604020202020204" pitchFamily="34" charset="0"/>
              </a:rPr>
              <a:t>Sets priority for </a:t>
            </a:r>
          </a:p>
        </p:txBody>
      </p:sp>
      <p:sp>
        <p:nvSpPr>
          <p:cNvPr id="12" name="TextBox 11">
            <a:extLst>
              <a:ext uri="{FF2B5EF4-FFF2-40B4-BE49-F238E27FC236}">
                <a16:creationId xmlns:a16="http://schemas.microsoft.com/office/drawing/2014/main" id="{7E87D6C7-CC8C-6CAC-E440-458B685BA0F2}"/>
              </a:ext>
            </a:extLst>
          </p:cNvPr>
          <p:cNvSpPr txBox="1"/>
          <p:nvPr/>
        </p:nvSpPr>
        <p:spPr>
          <a:xfrm>
            <a:off x="1136576" y="1271992"/>
            <a:ext cx="4960620" cy="461665"/>
          </a:xfrm>
          <a:prstGeom prst="rect">
            <a:avLst/>
          </a:prstGeom>
          <a:noFill/>
        </p:spPr>
        <p:txBody>
          <a:bodyPr wrap="square">
            <a:spAutoFit/>
          </a:bodyPr>
          <a:lstStyle/>
          <a:p>
            <a:pPr marL="342900" indent="-342900">
              <a:buFont typeface="Arial" panose="020B0604020202020204" pitchFamily="34" charset="0"/>
              <a:buChar char="•"/>
            </a:pPr>
            <a:r>
              <a:rPr lang="en-GB" dirty="0"/>
              <a:t>Stony Brook University</a:t>
            </a:r>
          </a:p>
        </p:txBody>
      </p:sp>
    </p:spTree>
    <p:extLst>
      <p:ext uri="{BB962C8B-B14F-4D97-AF65-F5344CB8AC3E}">
        <p14:creationId xmlns:p14="http://schemas.microsoft.com/office/powerpoint/2010/main" val="130348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1B24-74B4-A71C-F1A6-58A3B8DB0D8B}"/>
              </a:ext>
            </a:extLst>
          </p:cNvPr>
          <p:cNvSpPr>
            <a:spLocks noGrp="1"/>
          </p:cNvSpPr>
          <p:nvPr>
            <p:ph type="title"/>
          </p:nvPr>
        </p:nvSpPr>
        <p:spPr/>
        <p:txBody>
          <a:bodyPr/>
          <a:lstStyle/>
          <a:p>
            <a:r>
              <a:rPr lang="en-US" dirty="0"/>
              <a:t>Data Governance Council</a:t>
            </a:r>
            <a:endParaRPr lang="en-GB" dirty="0"/>
          </a:p>
        </p:txBody>
      </p:sp>
      <p:sp>
        <p:nvSpPr>
          <p:cNvPr id="3" name="Content Placeholder 2">
            <a:extLst>
              <a:ext uri="{FF2B5EF4-FFF2-40B4-BE49-F238E27FC236}">
                <a16:creationId xmlns:a16="http://schemas.microsoft.com/office/drawing/2014/main" id="{9D7740ED-64C9-3FC4-F972-FC23EA4647C2}"/>
              </a:ext>
            </a:extLst>
          </p:cNvPr>
          <p:cNvSpPr>
            <a:spLocks noGrp="1"/>
          </p:cNvSpPr>
          <p:nvPr>
            <p:ph idx="1"/>
          </p:nvPr>
        </p:nvSpPr>
        <p:spPr>
          <a:xfrm>
            <a:off x="742950" y="1380227"/>
            <a:ext cx="8753350" cy="4497046"/>
          </a:xfrm>
        </p:spPr>
        <p:txBody>
          <a:bodyPr/>
          <a:lstStyle/>
          <a:p>
            <a:r>
              <a:rPr lang="en-GB" dirty="0"/>
              <a:t>The actual </a:t>
            </a:r>
            <a:r>
              <a:rPr lang="en-US" dirty="0"/>
              <a:t>Policy-Making Body </a:t>
            </a:r>
            <a:endParaRPr lang="en-GB" dirty="0"/>
          </a:p>
        </p:txBody>
      </p:sp>
      <p:sp>
        <p:nvSpPr>
          <p:cNvPr id="4" name="Slide Number Placeholder 3">
            <a:extLst>
              <a:ext uri="{FF2B5EF4-FFF2-40B4-BE49-F238E27FC236}">
                <a16:creationId xmlns:a16="http://schemas.microsoft.com/office/drawing/2014/main" id="{D330808F-0F0C-D6E2-039B-F0FB1AFFF107}"/>
              </a:ext>
            </a:extLst>
          </p:cNvPr>
          <p:cNvSpPr>
            <a:spLocks noGrp="1"/>
          </p:cNvSpPr>
          <p:nvPr>
            <p:ph type="sldNum" sz="quarter" idx="12"/>
          </p:nvPr>
        </p:nvSpPr>
        <p:spPr/>
        <p:txBody>
          <a:bodyPr/>
          <a:lstStyle/>
          <a:p>
            <a:fld id="{532E1ACD-ECC9-400C-AB6F-DC0569C19F65}" type="slidenum">
              <a:rPr lang="en-US" altLang="zh-CN" smtClean="0"/>
              <a:pPr/>
              <a:t>38</a:t>
            </a:fld>
            <a:endParaRPr lang="en-US" altLang="zh-CN"/>
          </a:p>
        </p:txBody>
      </p:sp>
      <p:sp>
        <p:nvSpPr>
          <p:cNvPr id="5" name="Date Placeholder 4">
            <a:extLst>
              <a:ext uri="{FF2B5EF4-FFF2-40B4-BE49-F238E27FC236}">
                <a16:creationId xmlns:a16="http://schemas.microsoft.com/office/drawing/2014/main" id="{697FFAB2-D4B0-7A21-2DFA-C87F0BC5E896}"/>
              </a:ext>
            </a:extLst>
          </p:cNvPr>
          <p:cNvSpPr>
            <a:spLocks noGrp="1"/>
          </p:cNvSpPr>
          <p:nvPr>
            <p:ph type="dt" sz="half" idx="2"/>
          </p:nvPr>
        </p:nvSpPr>
        <p:spPr/>
        <p:txBody>
          <a:bodyPr/>
          <a:lstStyle/>
          <a:p>
            <a:r>
              <a:rPr lang="en-US" altLang="zh-CN"/>
              <a:t>Data Governance and Social Issues</a:t>
            </a:r>
            <a:endParaRPr lang="en-GB" altLang="zh-CN" dirty="0"/>
          </a:p>
        </p:txBody>
      </p:sp>
      <p:graphicFrame>
        <p:nvGraphicFramePr>
          <p:cNvPr id="6" name="Diagram 5">
            <a:extLst>
              <a:ext uri="{FF2B5EF4-FFF2-40B4-BE49-F238E27FC236}">
                <a16:creationId xmlns:a16="http://schemas.microsoft.com/office/drawing/2014/main" id="{F55270C8-4418-8A56-1B25-8584B5BBBE82}"/>
              </a:ext>
            </a:extLst>
          </p:cNvPr>
          <p:cNvGraphicFramePr/>
          <p:nvPr>
            <p:extLst>
              <p:ext uri="{D42A27DB-BD31-4B8C-83A1-F6EECF244321}">
                <p14:modId xmlns:p14="http://schemas.microsoft.com/office/powerpoint/2010/main" val="4251373058"/>
              </p:ext>
            </p:extLst>
          </p:nvPr>
        </p:nvGraphicFramePr>
        <p:xfrm>
          <a:off x="848544" y="1979844"/>
          <a:ext cx="7992784" cy="3664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138EA836-AFF3-18D4-33BB-661905B774CB}"/>
              </a:ext>
            </a:extLst>
          </p:cNvPr>
          <p:cNvSpPr txBox="1"/>
          <p:nvPr/>
        </p:nvSpPr>
        <p:spPr>
          <a:xfrm>
            <a:off x="546508" y="5956062"/>
            <a:ext cx="9359492" cy="276999"/>
          </a:xfrm>
          <a:prstGeom prst="rect">
            <a:avLst/>
          </a:prstGeom>
          <a:noFill/>
        </p:spPr>
        <p:txBody>
          <a:bodyPr wrap="square">
            <a:spAutoFit/>
          </a:bodyPr>
          <a:lstStyle/>
          <a:p>
            <a:r>
              <a:rPr lang="en-GB" sz="1200" dirty="0"/>
              <a:t>Plotkin (2014). Data stewardship: An actionable guide to effective data management</a:t>
            </a:r>
          </a:p>
        </p:txBody>
      </p:sp>
    </p:spTree>
    <p:extLst>
      <p:ext uri="{BB962C8B-B14F-4D97-AF65-F5344CB8AC3E}">
        <p14:creationId xmlns:p14="http://schemas.microsoft.com/office/powerpoint/2010/main" val="2087995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4AB6-CAF6-73B8-5926-089D5732E20E}"/>
              </a:ext>
            </a:extLst>
          </p:cNvPr>
          <p:cNvSpPr>
            <a:spLocks noGrp="1"/>
          </p:cNvSpPr>
          <p:nvPr>
            <p:ph type="title"/>
          </p:nvPr>
        </p:nvSpPr>
        <p:spPr/>
        <p:txBody>
          <a:bodyPr/>
          <a:lstStyle/>
          <a:p>
            <a:r>
              <a:rPr lang="en-US" dirty="0"/>
              <a:t>Data Stewardship Definitions</a:t>
            </a:r>
            <a:endParaRPr lang="en-GB" dirty="0"/>
          </a:p>
        </p:txBody>
      </p:sp>
      <p:sp>
        <p:nvSpPr>
          <p:cNvPr id="3" name="Content Placeholder 2">
            <a:extLst>
              <a:ext uri="{FF2B5EF4-FFF2-40B4-BE49-F238E27FC236}">
                <a16:creationId xmlns:a16="http://schemas.microsoft.com/office/drawing/2014/main" id="{4A021404-3191-8B7C-9E80-43DBA1F2C0D4}"/>
              </a:ext>
            </a:extLst>
          </p:cNvPr>
          <p:cNvSpPr>
            <a:spLocks noGrp="1"/>
          </p:cNvSpPr>
          <p:nvPr>
            <p:ph idx="1"/>
          </p:nvPr>
        </p:nvSpPr>
        <p:spPr/>
        <p:txBody>
          <a:bodyPr/>
          <a:lstStyle/>
          <a:p>
            <a:r>
              <a:rPr lang="en-US" sz="2000" dirty="0"/>
              <a:t>Data stewardship is the most common label to describe accountability and responsibility for data and processes that ensure effective control and use of data assets. – Knight (2017)</a:t>
            </a:r>
          </a:p>
          <a:p>
            <a:endParaRPr lang="en-US" sz="2000" dirty="0"/>
          </a:p>
          <a:p>
            <a:r>
              <a:rPr lang="en-US" sz="2000" dirty="0"/>
              <a:t>Data stewardship is the operational aspect of an overall Data Governance program, where the actual day-to-day work of governing the enterprise’s data gets done. –Plotkin (2014)</a:t>
            </a:r>
          </a:p>
          <a:p>
            <a:endParaRPr lang="en-US" sz="2000" dirty="0"/>
          </a:p>
          <a:p>
            <a:r>
              <a:rPr lang="en-US" sz="2000" dirty="0"/>
              <a:t>Data Stewardship is concerned with taking care of data assets that do not belong to the stewards themselves. Data Stewards represent the concerns of others. Some may represent the needs of the entire organization. Others may be tasked with representing a smaller constituency: a business unit, department, or even a set of data themselves. – Data Governance Institute (n.d.)</a:t>
            </a:r>
          </a:p>
          <a:p>
            <a:endParaRPr lang="en-GB" dirty="0"/>
          </a:p>
        </p:txBody>
      </p:sp>
      <p:sp>
        <p:nvSpPr>
          <p:cNvPr id="4" name="Slide Number Placeholder 3">
            <a:extLst>
              <a:ext uri="{FF2B5EF4-FFF2-40B4-BE49-F238E27FC236}">
                <a16:creationId xmlns:a16="http://schemas.microsoft.com/office/drawing/2014/main" id="{947FBD6D-42E2-F598-D979-3865CA2C14C7}"/>
              </a:ext>
            </a:extLst>
          </p:cNvPr>
          <p:cNvSpPr>
            <a:spLocks noGrp="1"/>
          </p:cNvSpPr>
          <p:nvPr>
            <p:ph type="sldNum" sz="quarter" idx="12"/>
          </p:nvPr>
        </p:nvSpPr>
        <p:spPr/>
        <p:txBody>
          <a:bodyPr/>
          <a:lstStyle/>
          <a:p>
            <a:fld id="{532E1ACD-ECC9-400C-AB6F-DC0569C19F65}" type="slidenum">
              <a:rPr lang="en-US" altLang="zh-CN" smtClean="0"/>
              <a:pPr/>
              <a:t>39</a:t>
            </a:fld>
            <a:endParaRPr lang="en-US" altLang="zh-CN"/>
          </a:p>
        </p:txBody>
      </p:sp>
      <p:sp>
        <p:nvSpPr>
          <p:cNvPr id="5" name="Date Placeholder 4">
            <a:extLst>
              <a:ext uri="{FF2B5EF4-FFF2-40B4-BE49-F238E27FC236}">
                <a16:creationId xmlns:a16="http://schemas.microsoft.com/office/drawing/2014/main" id="{AE0CEFA7-25C5-A313-540E-CD7F46DF0B28}"/>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125822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A7CF-BDD9-F8E7-3A30-1258C43D468A}"/>
              </a:ext>
            </a:extLst>
          </p:cNvPr>
          <p:cNvSpPr>
            <a:spLocks noGrp="1"/>
          </p:cNvSpPr>
          <p:nvPr>
            <p:ph type="title"/>
          </p:nvPr>
        </p:nvSpPr>
        <p:spPr/>
        <p:txBody>
          <a:bodyPr/>
          <a:lstStyle/>
          <a:p>
            <a:r>
              <a:rPr lang="en-GB" dirty="0"/>
              <a:t>Needs</a:t>
            </a:r>
          </a:p>
        </p:txBody>
      </p:sp>
      <p:sp>
        <p:nvSpPr>
          <p:cNvPr id="3" name="Content Placeholder 2">
            <a:extLst>
              <a:ext uri="{FF2B5EF4-FFF2-40B4-BE49-F238E27FC236}">
                <a16:creationId xmlns:a16="http://schemas.microsoft.com/office/drawing/2014/main" id="{D38EC2FA-1994-8ECD-43DD-B574F01BE966}"/>
              </a:ext>
            </a:extLst>
          </p:cNvPr>
          <p:cNvSpPr>
            <a:spLocks noGrp="1"/>
          </p:cNvSpPr>
          <p:nvPr>
            <p:ph idx="1"/>
          </p:nvPr>
        </p:nvSpPr>
        <p:spPr/>
        <p:txBody>
          <a:bodyPr/>
          <a:lstStyle/>
          <a:p>
            <a:r>
              <a:rPr lang="en-GB" dirty="0"/>
              <a:t>The DBMS is to store, manage and facilitate access to data. </a:t>
            </a:r>
          </a:p>
          <a:p>
            <a:r>
              <a:rPr lang="en-GB" dirty="0"/>
              <a:t>DBMS is deployed on the Internet (web servers) which is a distributed environment</a:t>
            </a:r>
          </a:p>
          <a:p>
            <a:r>
              <a:rPr lang="en-GB" dirty="0"/>
              <a:t>Large databases are usually shared with many users </a:t>
            </a:r>
          </a:p>
          <a:p>
            <a:r>
              <a:rPr lang="en-GB" dirty="0"/>
              <a:t>All the database are accessed by multiple users in the same time (concurrent access) </a:t>
            </a:r>
          </a:p>
          <a:p>
            <a:r>
              <a:rPr lang="en-GB" dirty="0"/>
              <a:t>Database use may have:</a:t>
            </a:r>
          </a:p>
          <a:p>
            <a:pPr lvl="1"/>
            <a:r>
              <a:rPr lang="en-GB" dirty="0"/>
              <a:t>User errors</a:t>
            </a:r>
          </a:p>
          <a:p>
            <a:pPr lvl="1"/>
            <a:r>
              <a:rPr lang="en-GB" dirty="0"/>
              <a:t>Malicious attack</a:t>
            </a:r>
          </a:p>
          <a:p>
            <a:pPr lvl="1"/>
            <a:r>
              <a:rPr lang="en-GB" dirty="0"/>
              <a:t>Confidentiality breach (careless mistakes)</a:t>
            </a:r>
          </a:p>
          <a:p>
            <a:endParaRPr lang="en-GB" dirty="0"/>
          </a:p>
        </p:txBody>
      </p:sp>
    </p:spTree>
    <p:extLst>
      <p:ext uri="{BB962C8B-B14F-4D97-AF65-F5344CB8AC3E}">
        <p14:creationId xmlns:p14="http://schemas.microsoft.com/office/powerpoint/2010/main" val="1464261086"/>
      </p:ext>
    </p:extLst>
  </p:cSld>
  <p:clrMapOvr>
    <a:masterClrMapping/>
  </p:clrMapOvr>
  <p:transition spd="slow">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4EB29-8239-D3C6-F1B9-683B24388A46}"/>
              </a:ext>
            </a:extLst>
          </p:cNvPr>
          <p:cNvSpPr>
            <a:spLocks noGrp="1"/>
          </p:cNvSpPr>
          <p:nvPr>
            <p:ph type="title"/>
          </p:nvPr>
        </p:nvSpPr>
        <p:spPr/>
        <p:txBody>
          <a:bodyPr/>
          <a:lstStyle/>
          <a:p>
            <a:r>
              <a:rPr lang="en-US" dirty="0"/>
              <a:t>Types of Data Stewards</a:t>
            </a:r>
            <a:endParaRPr lang="en-GB" dirty="0"/>
          </a:p>
        </p:txBody>
      </p:sp>
      <p:sp>
        <p:nvSpPr>
          <p:cNvPr id="4" name="Slide Number Placeholder 3">
            <a:extLst>
              <a:ext uri="{FF2B5EF4-FFF2-40B4-BE49-F238E27FC236}">
                <a16:creationId xmlns:a16="http://schemas.microsoft.com/office/drawing/2014/main" id="{98649CC1-AF3C-599F-15A8-60D418685379}"/>
              </a:ext>
            </a:extLst>
          </p:cNvPr>
          <p:cNvSpPr>
            <a:spLocks noGrp="1"/>
          </p:cNvSpPr>
          <p:nvPr>
            <p:ph type="sldNum" sz="quarter" idx="12"/>
          </p:nvPr>
        </p:nvSpPr>
        <p:spPr/>
        <p:txBody>
          <a:bodyPr/>
          <a:lstStyle/>
          <a:p>
            <a:fld id="{532E1ACD-ECC9-400C-AB6F-DC0569C19F65}" type="slidenum">
              <a:rPr lang="en-US" altLang="zh-CN" smtClean="0"/>
              <a:pPr/>
              <a:t>40</a:t>
            </a:fld>
            <a:endParaRPr lang="en-US" altLang="zh-CN"/>
          </a:p>
        </p:txBody>
      </p:sp>
      <p:sp>
        <p:nvSpPr>
          <p:cNvPr id="5" name="Date Placeholder 4">
            <a:extLst>
              <a:ext uri="{FF2B5EF4-FFF2-40B4-BE49-F238E27FC236}">
                <a16:creationId xmlns:a16="http://schemas.microsoft.com/office/drawing/2014/main" id="{6DE22817-AD01-8363-C7E4-854BD9BA7C2B}"/>
              </a:ext>
            </a:extLst>
          </p:cNvPr>
          <p:cNvSpPr>
            <a:spLocks noGrp="1"/>
          </p:cNvSpPr>
          <p:nvPr>
            <p:ph type="dt" sz="half" idx="2"/>
          </p:nvPr>
        </p:nvSpPr>
        <p:spPr/>
        <p:txBody>
          <a:bodyPr/>
          <a:lstStyle/>
          <a:p>
            <a:r>
              <a:rPr lang="en-US" altLang="zh-CN"/>
              <a:t>Data Governance and Social Issues</a:t>
            </a:r>
            <a:endParaRPr lang="en-GB" altLang="zh-CN" dirty="0"/>
          </a:p>
        </p:txBody>
      </p:sp>
      <p:graphicFrame>
        <p:nvGraphicFramePr>
          <p:cNvPr id="6" name="Diagram 5">
            <a:extLst>
              <a:ext uri="{FF2B5EF4-FFF2-40B4-BE49-F238E27FC236}">
                <a16:creationId xmlns:a16="http://schemas.microsoft.com/office/drawing/2014/main" id="{68DD4362-2F03-33CF-DBEE-38C6CDC41FC3}"/>
              </a:ext>
            </a:extLst>
          </p:cNvPr>
          <p:cNvGraphicFramePr/>
          <p:nvPr>
            <p:extLst>
              <p:ext uri="{D42A27DB-BD31-4B8C-83A1-F6EECF244321}">
                <p14:modId xmlns:p14="http://schemas.microsoft.com/office/powerpoint/2010/main" val="1742720876"/>
              </p:ext>
            </p:extLst>
          </p:nvPr>
        </p:nvGraphicFramePr>
        <p:xfrm>
          <a:off x="626141" y="1612715"/>
          <a:ext cx="8653717" cy="4231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2227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D8B53-C3C6-B195-D192-E6886FE0E56D}"/>
              </a:ext>
            </a:extLst>
          </p:cNvPr>
          <p:cNvSpPr>
            <a:spLocks noGrp="1"/>
          </p:cNvSpPr>
          <p:nvPr>
            <p:ph type="title"/>
          </p:nvPr>
        </p:nvSpPr>
        <p:spPr/>
        <p:txBody>
          <a:bodyPr/>
          <a:lstStyle/>
          <a:p>
            <a:r>
              <a:rPr lang="en-US" dirty="0"/>
              <a:t>Data Steward Responsibilities</a:t>
            </a:r>
            <a:endParaRPr lang="en-GB" dirty="0"/>
          </a:p>
        </p:txBody>
      </p:sp>
      <p:sp>
        <p:nvSpPr>
          <p:cNvPr id="4" name="Slide Number Placeholder 3">
            <a:extLst>
              <a:ext uri="{FF2B5EF4-FFF2-40B4-BE49-F238E27FC236}">
                <a16:creationId xmlns:a16="http://schemas.microsoft.com/office/drawing/2014/main" id="{DFAC6DC3-E350-3EF7-109A-ACE4027F6725}"/>
              </a:ext>
            </a:extLst>
          </p:cNvPr>
          <p:cNvSpPr>
            <a:spLocks noGrp="1"/>
          </p:cNvSpPr>
          <p:nvPr>
            <p:ph type="sldNum" sz="quarter" idx="12"/>
          </p:nvPr>
        </p:nvSpPr>
        <p:spPr/>
        <p:txBody>
          <a:bodyPr/>
          <a:lstStyle/>
          <a:p>
            <a:fld id="{532E1ACD-ECC9-400C-AB6F-DC0569C19F65}" type="slidenum">
              <a:rPr lang="en-US" altLang="zh-CN" smtClean="0"/>
              <a:pPr/>
              <a:t>41</a:t>
            </a:fld>
            <a:endParaRPr lang="en-US" altLang="zh-CN"/>
          </a:p>
        </p:txBody>
      </p:sp>
      <p:sp>
        <p:nvSpPr>
          <p:cNvPr id="5" name="Date Placeholder 4">
            <a:extLst>
              <a:ext uri="{FF2B5EF4-FFF2-40B4-BE49-F238E27FC236}">
                <a16:creationId xmlns:a16="http://schemas.microsoft.com/office/drawing/2014/main" id="{6216C403-65AE-9D68-ADD8-9541A61DCA88}"/>
              </a:ext>
            </a:extLst>
          </p:cNvPr>
          <p:cNvSpPr>
            <a:spLocks noGrp="1"/>
          </p:cNvSpPr>
          <p:nvPr>
            <p:ph type="dt" sz="half" idx="2"/>
          </p:nvPr>
        </p:nvSpPr>
        <p:spPr/>
        <p:txBody>
          <a:bodyPr/>
          <a:lstStyle/>
          <a:p>
            <a:r>
              <a:rPr lang="en-US" altLang="zh-CN"/>
              <a:t>Data Governance and Social Issues</a:t>
            </a:r>
            <a:endParaRPr lang="en-GB" altLang="zh-CN" dirty="0"/>
          </a:p>
        </p:txBody>
      </p:sp>
      <p:graphicFrame>
        <p:nvGraphicFramePr>
          <p:cNvPr id="6" name="Diagram 5">
            <a:extLst>
              <a:ext uri="{FF2B5EF4-FFF2-40B4-BE49-F238E27FC236}">
                <a16:creationId xmlns:a16="http://schemas.microsoft.com/office/drawing/2014/main" id="{E8221994-C285-A690-0235-A05D37872E8A}"/>
              </a:ext>
            </a:extLst>
          </p:cNvPr>
          <p:cNvGraphicFramePr/>
          <p:nvPr>
            <p:extLst>
              <p:ext uri="{D42A27DB-BD31-4B8C-83A1-F6EECF244321}">
                <p14:modId xmlns:p14="http://schemas.microsoft.com/office/powerpoint/2010/main" val="2313386597"/>
              </p:ext>
            </p:extLst>
          </p:nvPr>
        </p:nvGraphicFramePr>
        <p:xfrm>
          <a:off x="488504" y="1556792"/>
          <a:ext cx="8928992" cy="4598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3707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0" y="5905500"/>
            <a:ext cx="2290763" cy="261162"/>
          </a:xfrm>
          <a:prstGeom prst="rect">
            <a:avLst/>
          </a:prstGeom>
          <a:noFill/>
        </p:spPr>
        <p:txBody>
          <a:bodyPr wrap="square" rtlCol="0">
            <a:spAutoFit/>
          </a:bodyPr>
          <a:lstStyle/>
          <a:p>
            <a:pPr algn="ctr"/>
            <a:fld id="{26D12D1B-A5C5-4912-8B83-4D2104FCCBAC}" type="slidenum">
              <a:rPr lang="en-US" sz="1097">
                <a:solidFill>
                  <a:schemeClr val="bg1"/>
                </a:solidFill>
              </a:rPr>
              <a:pPr algn="ctr"/>
              <a:t>42</a:t>
            </a:fld>
            <a:endParaRPr lang="en-US" sz="1097"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265820180"/>
              </p:ext>
            </p:extLst>
          </p:nvPr>
        </p:nvGraphicFramePr>
        <p:xfrm>
          <a:off x="497507" y="1444149"/>
          <a:ext cx="8910985" cy="4542756"/>
        </p:xfrm>
        <a:graphic>
          <a:graphicData uri="http://schemas.openxmlformats.org/drawingml/2006/table">
            <a:tbl>
              <a:tblPr firstRow="1" firstCol="1" bandRow="1">
                <a:tableStyleId>{5C22544A-7EE6-4342-B048-85BDC9FD1C3A}</a:tableStyleId>
              </a:tblPr>
              <a:tblGrid>
                <a:gridCol w="1716794">
                  <a:extLst>
                    <a:ext uri="{9D8B030D-6E8A-4147-A177-3AD203B41FA5}">
                      <a16:colId xmlns:a16="http://schemas.microsoft.com/office/drawing/2014/main" val="20000"/>
                    </a:ext>
                  </a:extLst>
                </a:gridCol>
                <a:gridCol w="2738697">
                  <a:extLst>
                    <a:ext uri="{9D8B030D-6E8A-4147-A177-3AD203B41FA5}">
                      <a16:colId xmlns:a16="http://schemas.microsoft.com/office/drawing/2014/main" val="20001"/>
                    </a:ext>
                  </a:extLst>
                </a:gridCol>
                <a:gridCol w="2227747">
                  <a:extLst>
                    <a:ext uri="{9D8B030D-6E8A-4147-A177-3AD203B41FA5}">
                      <a16:colId xmlns:a16="http://schemas.microsoft.com/office/drawing/2014/main" val="20002"/>
                    </a:ext>
                  </a:extLst>
                </a:gridCol>
                <a:gridCol w="2227747">
                  <a:extLst>
                    <a:ext uri="{9D8B030D-6E8A-4147-A177-3AD203B41FA5}">
                      <a16:colId xmlns:a16="http://schemas.microsoft.com/office/drawing/2014/main" val="20003"/>
                    </a:ext>
                  </a:extLst>
                </a:gridCol>
              </a:tblGrid>
              <a:tr h="605701">
                <a:tc>
                  <a:txBody>
                    <a:bodyPr/>
                    <a:lstStyle/>
                    <a:p>
                      <a:pPr marL="0" marR="0">
                        <a:spcBef>
                          <a:spcPts val="0"/>
                        </a:spcBef>
                        <a:spcAft>
                          <a:spcPts val="0"/>
                        </a:spcAft>
                      </a:pPr>
                      <a:r>
                        <a:rPr lang="en-US" sz="1500" dirty="0">
                          <a:effectLst/>
                          <a:latin typeface="Arial" panose="020B0604020202020204" pitchFamily="34" charset="0"/>
                          <a:cs typeface="Arial" panose="020B0604020202020204" pitchFamily="34" charset="0"/>
                        </a:rPr>
                        <a:t> </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Data Governance Council</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Functional Data Governance </a:t>
                      </a:r>
                      <a:r>
                        <a:rPr lang="en-US" sz="1500" dirty="0" err="1">
                          <a:effectLst/>
                          <a:latin typeface="Arial" panose="020B0604020202020204" pitchFamily="34" charset="0"/>
                          <a:cs typeface="Arial" panose="020B0604020202020204" pitchFamily="34" charset="0"/>
                        </a:rPr>
                        <a:t>Cmtes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Data Stewards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extLst>
                  <a:ext uri="{0D108BD9-81ED-4DB2-BD59-A6C34878D82A}">
                    <a16:rowId xmlns:a16="http://schemas.microsoft.com/office/drawing/2014/main" val="10000"/>
                  </a:ext>
                </a:extLst>
              </a:tr>
              <a:tr h="908551">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Standards and Policies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Define, Establish, Monitors, Audit, Verify, Develop, Revise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a:effectLst/>
                          <a:latin typeface="Arial" panose="020B0604020202020204" pitchFamily="34" charset="0"/>
                          <a:cs typeface="Arial" panose="020B0604020202020204" pitchFamily="34" charset="0"/>
                        </a:rPr>
                        <a:t>Cross functional implementation, coordination</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a:effectLst/>
                          <a:latin typeface="Arial" panose="020B0604020202020204" pitchFamily="34" charset="0"/>
                          <a:cs typeface="Arial" panose="020B0604020202020204" pitchFamily="34" charset="0"/>
                        </a:rPr>
                        <a:t>Functional implementation</a:t>
                      </a:r>
                      <a:endParaRPr lang="en-US" sz="150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extLst>
                  <a:ext uri="{0D108BD9-81ED-4DB2-BD59-A6C34878D82A}">
                    <a16:rowId xmlns:a16="http://schemas.microsoft.com/office/drawing/2014/main" val="10001"/>
                  </a:ext>
                </a:extLst>
              </a:tr>
              <a:tr h="1211402">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Data Quality</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Identify,</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Adopt enterprise-wide DQ tool</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Big picture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Prioritize levels </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Monitor area</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Identify needs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Review audit reports, Coordinate clean-up, Initial prioritization</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extLst>
                  <a:ext uri="{0D108BD9-81ED-4DB2-BD59-A6C34878D82A}">
                    <a16:rowId xmlns:a16="http://schemas.microsoft.com/office/drawing/2014/main" val="10002"/>
                  </a:ext>
                </a:extLst>
              </a:tr>
              <a:tr h="908551">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Metadata</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Establish standards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Ensure cross-functional alignment</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Implement</a:t>
                      </a:r>
                    </a:p>
                    <a:p>
                      <a:pPr marL="0" marR="0" algn="ctr">
                        <a:spcBef>
                          <a:spcPts val="0"/>
                        </a:spcBef>
                        <a:spcAft>
                          <a:spcPts val="0"/>
                        </a:spcAft>
                      </a:pPr>
                      <a:r>
                        <a:rPr lang="en-US" sz="1500" dirty="0">
                          <a:effectLst/>
                          <a:latin typeface="Arial" panose="020B0604020202020204" pitchFamily="34" charset="0"/>
                          <a:ea typeface="Calibri" panose="020F0502020204030204" pitchFamily="34" charset="0"/>
                          <a:cs typeface="Arial" panose="020B0604020202020204" pitchFamily="34" charset="0"/>
                        </a:rPr>
                        <a:t>Maintain</a:t>
                      </a:r>
                    </a:p>
                  </a:txBody>
                  <a:tcPr marL="55721" marR="55721" marT="0" marB="0" anchor="ctr"/>
                </a:tc>
                <a:extLst>
                  <a:ext uri="{0D108BD9-81ED-4DB2-BD59-A6C34878D82A}">
                    <a16:rowId xmlns:a16="http://schemas.microsoft.com/office/drawing/2014/main" val="10003"/>
                  </a:ext>
                </a:extLst>
              </a:tr>
              <a:tr h="908551">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Metrics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Review,</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Identify,</a:t>
                      </a:r>
                    </a:p>
                    <a:p>
                      <a:pPr marL="0" marR="0" algn="ctr">
                        <a:spcBef>
                          <a:spcPts val="0"/>
                        </a:spcBef>
                        <a:spcAft>
                          <a:spcPts val="0"/>
                        </a:spcAft>
                      </a:pPr>
                      <a:r>
                        <a:rPr lang="en-US" sz="1500" dirty="0">
                          <a:effectLst/>
                          <a:latin typeface="Arial" panose="020B0604020202020204" pitchFamily="34" charset="0"/>
                          <a:ea typeface="Calibri" panose="020F0502020204030204" pitchFamily="34" charset="0"/>
                          <a:cs typeface="Arial" panose="020B0604020202020204" pitchFamily="34" charset="0"/>
                        </a:rPr>
                        <a:t>Monitor</a:t>
                      </a: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Monitor area</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Identify are</a:t>
                      </a:r>
                      <a:r>
                        <a:rPr lang="en-US" sz="1500" baseline="0" dirty="0">
                          <a:effectLst/>
                          <a:latin typeface="Arial" panose="020B0604020202020204" pitchFamily="34" charset="0"/>
                          <a:cs typeface="Arial" panose="020B0604020202020204" pitchFamily="34" charset="0"/>
                        </a:rPr>
                        <a:t> priorities</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tc>
                  <a:txBody>
                    <a:bodyPr/>
                    <a:lstStyle/>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Monitor</a:t>
                      </a:r>
                    </a:p>
                    <a:p>
                      <a:pPr marL="0" marR="0" algn="ctr">
                        <a:spcBef>
                          <a:spcPts val="0"/>
                        </a:spcBef>
                        <a:spcAft>
                          <a:spcPts val="0"/>
                        </a:spcAft>
                      </a:pPr>
                      <a:r>
                        <a:rPr lang="en-US" sz="1500" dirty="0">
                          <a:effectLst/>
                          <a:latin typeface="Arial" panose="020B0604020202020204" pitchFamily="34" charset="0"/>
                          <a:cs typeface="Arial" panose="020B0604020202020204" pitchFamily="34" charset="0"/>
                        </a:rPr>
                        <a:t>Remediate</a:t>
                      </a:r>
                      <a:endParaRPr lang="en-US" sz="1500" dirty="0">
                        <a:effectLst/>
                        <a:latin typeface="Arial" panose="020B0604020202020204" pitchFamily="34" charset="0"/>
                        <a:ea typeface="Calibri" panose="020F0502020204030204" pitchFamily="34" charset="0"/>
                        <a:cs typeface="Arial" panose="020B0604020202020204" pitchFamily="34" charset="0"/>
                      </a:endParaRPr>
                    </a:p>
                  </a:txBody>
                  <a:tcPr marL="55721" marR="55721" marT="0" marB="0" anchor="ctr"/>
                </a:tc>
                <a:extLst>
                  <a:ext uri="{0D108BD9-81ED-4DB2-BD59-A6C34878D82A}">
                    <a16:rowId xmlns:a16="http://schemas.microsoft.com/office/drawing/2014/main" val="10004"/>
                  </a:ext>
                </a:extLst>
              </a:tr>
            </a:tbl>
          </a:graphicData>
        </a:graphic>
      </p:graphicFrame>
      <p:sp>
        <p:nvSpPr>
          <p:cNvPr id="5" name="TextBox 4"/>
          <p:cNvSpPr txBox="1"/>
          <p:nvPr/>
        </p:nvSpPr>
        <p:spPr>
          <a:xfrm>
            <a:off x="1298734" y="5862004"/>
            <a:ext cx="279244" cy="261162"/>
          </a:xfrm>
          <a:prstGeom prst="rect">
            <a:avLst/>
          </a:prstGeom>
          <a:noFill/>
        </p:spPr>
        <p:txBody>
          <a:bodyPr wrap="none" rtlCol="0">
            <a:spAutoFit/>
          </a:bodyPr>
          <a:lstStyle/>
          <a:p>
            <a:r>
              <a:rPr lang="en-US" sz="1097" dirty="0">
                <a:solidFill>
                  <a:schemeClr val="bg1"/>
                </a:solidFill>
              </a:rPr>
              <a:t>B</a:t>
            </a:r>
          </a:p>
        </p:txBody>
      </p:sp>
      <p:sp>
        <p:nvSpPr>
          <p:cNvPr id="4" name="Title 3">
            <a:extLst>
              <a:ext uri="{FF2B5EF4-FFF2-40B4-BE49-F238E27FC236}">
                <a16:creationId xmlns:a16="http://schemas.microsoft.com/office/drawing/2014/main" id="{C5416CBD-92E8-0452-C89A-3C397FD5C4E8}"/>
              </a:ext>
            </a:extLst>
          </p:cNvPr>
          <p:cNvSpPr>
            <a:spLocks noGrp="1"/>
          </p:cNvSpPr>
          <p:nvPr>
            <p:ph type="title"/>
          </p:nvPr>
        </p:nvSpPr>
        <p:spPr>
          <a:xfrm>
            <a:off x="416496" y="143318"/>
            <a:ext cx="9079804" cy="909417"/>
          </a:xfrm>
        </p:spPr>
        <p:txBody>
          <a:bodyPr/>
          <a:lstStyle/>
          <a:p>
            <a:r>
              <a:rPr lang="en-US" sz="3200" dirty="0"/>
              <a:t>Stony Brook Roles and Responsibilities Matrix</a:t>
            </a:r>
            <a:endParaRPr lang="en-GB" sz="3200" dirty="0"/>
          </a:p>
        </p:txBody>
      </p:sp>
      <p:sp>
        <p:nvSpPr>
          <p:cNvPr id="8" name="Date Placeholder 7">
            <a:extLst>
              <a:ext uri="{FF2B5EF4-FFF2-40B4-BE49-F238E27FC236}">
                <a16:creationId xmlns:a16="http://schemas.microsoft.com/office/drawing/2014/main" id="{5BA86EFC-E4AD-6114-0554-C9D7F8DA3948}"/>
              </a:ext>
            </a:extLst>
          </p:cNvPr>
          <p:cNvSpPr>
            <a:spLocks noGrp="1"/>
          </p:cNvSpPr>
          <p:nvPr>
            <p:ph type="dt" sz="half" idx="2"/>
          </p:nvPr>
        </p:nvSpPr>
        <p:spPr/>
        <p:txBody>
          <a:bodyPr/>
          <a:lstStyle/>
          <a:p>
            <a:r>
              <a:rPr lang="en-US" altLang="zh-CN"/>
              <a:t>Data Governance and Social Issues</a:t>
            </a:r>
            <a:endParaRPr lang="en-GB" altLang="zh-CN" dirty="0"/>
          </a:p>
        </p:txBody>
      </p:sp>
      <p:sp>
        <p:nvSpPr>
          <p:cNvPr id="9" name="Slide Number Placeholder 8">
            <a:extLst>
              <a:ext uri="{FF2B5EF4-FFF2-40B4-BE49-F238E27FC236}">
                <a16:creationId xmlns:a16="http://schemas.microsoft.com/office/drawing/2014/main" id="{A6FD185D-DE02-C022-0680-C0F102FA5738}"/>
              </a:ext>
            </a:extLst>
          </p:cNvPr>
          <p:cNvSpPr>
            <a:spLocks noGrp="1"/>
          </p:cNvSpPr>
          <p:nvPr>
            <p:ph type="sldNum" sz="quarter" idx="12"/>
          </p:nvPr>
        </p:nvSpPr>
        <p:spPr/>
        <p:txBody>
          <a:bodyPr/>
          <a:lstStyle/>
          <a:p>
            <a:fld id="{532E1ACD-ECC9-400C-AB6F-DC0569C19F65}" type="slidenum">
              <a:rPr lang="en-US" altLang="zh-CN" smtClean="0"/>
              <a:pPr/>
              <a:t>42</a:t>
            </a:fld>
            <a:endParaRPr lang="en-US" altLang="zh-CN"/>
          </a:p>
        </p:txBody>
      </p:sp>
    </p:spTree>
    <p:extLst>
      <p:ext uri="{BB962C8B-B14F-4D97-AF65-F5344CB8AC3E}">
        <p14:creationId xmlns:p14="http://schemas.microsoft.com/office/powerpoint/2010/main" val="3808299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4DEF4F-CEC0-F960-A755-D235C2FC3597}"/>
              </a:ext>
            </a:extLst>
          </p:cNvPr>
          <p:cNvSpPr>
            <a:spLocks noGrp="1"/>
          </p:cNvSpPr>
          <p:nvPr>
            <p:ph type="title"/>
          </p:nvPr>
        </p:nvSpPr>
        <p:spPr/>
        <p:txBody>
          <a:bodyPr/>
          <a:lstStyle/>
          <a:p>
            <a:r>
              <a:rPr lang="en-GB" dirty="0"/>
              <a:t>Principles for Data Usage</a:t>
            </a:r>
          </a:p>
        </p:txBody>
      </p:sp>
      <p:graphicFrame>
        <p:nvGraphicFramePr>
          <p:cNvPr id="6" name="Diagram 5">
            <a:extLst>
              <a:ext uri="{FF2B5EF4-FFF2-40B4-BE49-F238E27FC236}">
                <a16:creationId xmlns:a16="http://schemas.microsoft.com/office/drawing/2014/main" id="{B286A7CE-CB1F-18C0-FBC0-076AC7D9E2E3}"/>
              </a:ext>
            </a:extLst>
          </p:cNvPr>
          <p:cNvGraphicFramePr/>
          <p:nvPr>
            <p:extLst>
              <p:ext uri="{D42A27DB-BD31-4B8C-83A1-F6EECF244321}">
                <p14:modId xmlns:p14="http://schemas.microsoft.com/office/powerpoint/2010/main" val="3097345023"/>
              </p:ext>
            </p:extLst>
          </p:nvPr>
        </p:nvGraphicFramePr>
        <p:xfrm>
          <a:off x="182330" y="1268760"/>
          <a:ext cx="9541339" cy="53285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4609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EEF50E-82EF-8C93-E730-35F249D6CF12}"/>
              </a:ext>
            </a:extLst>
          </p:cNvPr>
          <p:cNvSpPr>
            <a:spLocks noGrp="1"/>
          </p:cNvSpPr>
          <p:nvPr>
            <p:ph type="title"/>
          </p:nvPr>
        </p:nvSpPr>
        <p:spPr/>
        <p:txBody>
          <a:bodyPr/>
          <a:lstStyle/>
          <a:p>
            <a:r>
              <a:rPr lang="en-GB" cap="none" dirty="0"/>
              <a:t>3. Data Ethical</a:t>
            </a:r>
          </a:p>
        </p:txBody>
      </p:sp>
      <p:sp>
        <p:nvSpPr>
          <p:cNvPr id="7" name="Text Placeholder 6">
            <a:extLst>
              <a:ext uri="{FF2B5EF4-FFF2-40B4-BE49-F238E27FC236}">
                <a16:creationId xmlns:a16="http://schemas.microsoft.com/office/drawing/2014/main" id="{EF4D040D-C48C-D7A0-C1CD-C281D3CF900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E2F8C3F-D978-0030-7EF2-2AF5CAD99B21}"/>
              </a:ext>
            </a:extLst>
          </p:cNvPr>
          <p:cNvSpPr>
            <a:spLocks noGrp="1"/>
          </p:cNvSpPr>
          <p:nvPr>
            <p:ph type="sldNum" sz="quarter" idx="4294967295"/>
          </p:nvPr>
        </p:nvSpPr>
        <p:spPr>
          <a:xfrm>
            <a:off x="9394825" y="6342063"/>
            <a:ext cx="511175" cy="365125"/>
          </a:xfrm>
        </p:spPr>
        <p:txBody>
          <a:bodyPr/>
          <a:lstStyle/>
          <a:p>
            <a:fld id="{532E1ACD-ECC9-400C-AB6F-DC0569C19F65}" type="slidenum">
              <a:rPr lang="en-US" altLang="zh-CN" smtClean="0"/>
              <a:pPr/>
              <a:t>44</a:t>
            </a:fld>
            <a:endParaRPr lang="en-US" altLang="zh-CN"/>
          </a:p>
        </p:txBody>
      </p:sp>
      <p:sp>
        <p:nvSpPr>
          <p:cNvPr id="5" name="Date Placeholder 4">
            <a:extLst>
              <a:ext uri="{FF2B5EF4-FFF2-40B4-BE49-F238E27FC236}">
                <a16:creationId xmlns:a16="http://schemas.microsoft.com/office/drawing/2014/main" id="{CE4EF5B7-E2AB-88DD-B1E9-86B5291D8327}"/>
              </a:ext>
            </a:extLst>
          </p:cNvPr>
          <p:cNvSpPr>
            <a:spLocks noGrp="1"/>
          </p:cNvSpPr>
          <p:nvPr>
            <p:ph type="dt" sz="half" idx="4294967295"/>
          </p:nvPr>
        </p:nvSpPr>
        <p:spPr>
          <a:xfrm>
            <a:off x="0" y="6403975"/>
            <a:ext cx="2455863" cy="257175"/>
          </a:xfrm>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2281416774"/>
      </p:ext>
    </p:extLst>
  </p:cSld>
  <p:clrMapOvr>
    <a:masterClrMapping/>
  </p:clrMapOvr>
  <p:transition spd="slow">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CBFF-E817-FFA7-1B9D-5709708FF28A}"/>
              </a:ext>
            </a:extLst>
          </p:cNvPr>
          <p:cNvSpPr>
            <a:spLocks noGrp="1"/>
          </p:cNvSpPr>
          <p:nvPr>
            <p:ph type="title"/>
          </p:nvPr>
        </p:nvSpPr>
        <p:spPr/>
        <p:txBody>
          <a:bodyPr/>
          <a:lstStyle/>
          <a:p>
            <a:r>
              <a:rPr lang="en-GB" dirty="0"/>
              <a:t>What is Ethical Issues</a:t>
            </a:r>
          </a:p>
        </p:txBody>
      </p:sp>
      <p:sp>
        <p:nvSpPr>
          <p:cNvPr id="3" name="Content Placeholder 2">
            <a:extLst>
              <a:ext uri="{FF2B5EF4-FFF2-40B4-BE49-F238E27FC236}">
                <a16:creationId xmlns:a16="http://schemas.microsoft.com/office/drawing/2014/main" id="{A488D2D8-0E70-7B64-3C84-1ADFFE73FD26}"/>
              </a:ext>
            </a:extLst>
          </p:cNvPr>
          <p:cNvSpPr>
            <a:spLocks noGrp="1"/>
          </p:cNvSpPr>
          <p:nvPr>
            <p:ph idx="1"/>
          </p:nvPr>
        </p:nvSpPr>
        <p:spPr/>
        <p:txBody>
          <a:bodyPr/>
          <a:lstStyle/>
          <a:p>
            <a:pPr eaLnBrk="1" hangingPunct="1"/>
            <a:r>
              <a:rPr lang="en-US" altLang="en-US" sz="2800" dirty="0"/>
              <a:t>Ethics</a:t>
            </a:r>
          </a:p>
          <a:p>
            <a:pPr lvl="1" eaLnBrk="1" hangingPunct="1"/>
            <a:r>
              <a:rPr lang="en-US" altLang="en-US" dirty="0"/>
              <a:t>Study of principles used to determine right and wrong courses of action</a:t>
            </a:r>
          </a:p>
          <a:p>
            <a:endParaRPr lang="en-GB" dirty="0"/>
          </a:p>
          <a:p>
            <a:r>
              <a:rPr lang="en-GB" dirty="0"/>
              <a:t>Human are represented by data in Data systems</a:t>
            </a:r>
          </a:p>
          <a:p>
            <a:r>
              <a:rPr lang="en-GB" dirty="0"/>
              <a:t>Data is no longer pure code facts (It has connections … sensitivity, pravity)</a:t>
            </a:r>
          </a:p>
          <a:p>
            <a:endParaRPr lang="en-GB" dirty="0"/>
          </a:p>
          <a:p>
            <a:r>
              <a:rPr lang="en-GB" dirty="0"/>
              <a:t>Data also reflect relation between business and their customers (the source of ultimate profit)</a:t>
            </a:r>
          </a:p>
          <a:p>
            <a:r>
              <a:rPr lang="en-GB" dirty="0"/>
              <a:t>The contract and trust between the two parties </a:t>
            </a:r>
          </a:p>
          <a:p>
            <a:endParaRPr lang="en-GB" dirty="0"/>
          </a:p>
          <a:p>
            <a:r>
              <a:rPr lang="en-GB" dirty="0"/>
              <a:t>There are “right” of “wrong” doing things in every society</a:t>
            </a:r>
          </a:p>
          <a:p>
            <a:pPr eaLnBrk="1" hangingPunct="1"/>
            <a:r>
              <a:rPr lang="en-GB" dirty="0"/>
              <a:t>It evolves: </a:t>
            </a:r>
            <a:r>
              <a:rPr lang="en-US" altLang="en-US" sz="2000" b="1" dirty="0"/>
              <a:t>Responsibility, Accountability</a:t>
            </a:r>
            <a:r>
              <a:rPr lang="en-US" altLang="en-US" dirty="0"/>
              <a:t> and </a:t>
            </a:r>
            <a:r>
              <a:rPr lang="en-US" altLang="en-US" sz="2000" b="1" dirty="0"/>
              <a:t>Liability</a:t>
            </a:r>
          </a:p>
          <a:p>
            <a:endParaRPr lang="en-GB" dirty="0"/>
          </a:p>
        </p:txBody>
      </p:sp>
      <p:sp>
        <p:nvSpPr>
          <p:cNvPr id="4" name="Slide Number Placeholder 3">
            <a:extLst>
              <a:ext uri="{FF2B5EF4-FFF2-40B4-BE49-F238E27FC236}">
                <a16:creationId xmlns:a16="http://schemas.microsoft.com/office/drawing/2014/main" id="{B1578EBB-45DE-39F7-24A4-B7A1E6A18F43}"/>
              </a:ext>
            </a:extLst>
          </p:cNvPr>
          <p:cNvSpPr>
            <a:spLocks noGrp="1"/>
          </p:cNvSpPr>
          <p:nvPr>
            <p:ph type="sldNum" sz="quarter" idx="12"/>
          </p:nvPr>
        </p:nvSpPr>
        <p:spPr/>
        <p:txBody>
          <a:bodyPr/>
          <a:lstStyle/>
          <a:p>
            <a:fld id="{532E1ACD-ECC9-400C-AB6F-DC0569C19F65}" type="slidenum">
              <a:rPr lang="en-US" altLang="zh-CN" smtClean="0"/>
              <a:pPr/>
              <a:t>45</a:t>
            </a:fld>
            <a:endParaRPr lang="en-US" altLang="zh-CN"/>
          </a:p>
        </p:txBody>
      </p:sp>
      <p:sp>
        <p:nvSpPr>
          <p:cNvPr id="5" name="Date Placeholder 4">
            <a:extLst>
              <a:ext uri="{FF2B5EF4-FFF2-40B4-BE49-F238E27FC236}">
                <a16:creationId xmlns:a16="http://schemas.microsoft.com/office/drawing/2014/main" id="{28F94B9C-29E2-98A3-4CF0-58F206082CC4}"/>
              </a:ext>
            </a:extLst>
          </p:cNvPr>
          <p:cNvSpPr>
            <a:spLocks noGrp="1"/>
          </p:cNvSpPr>
          <p:nvPr>
            <p:ph type="dt" sz="half" idx="2"/>
          </p:nvPr>
        </p:nvSpPr>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3579298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98A2E457-B1B2-3EBF-F402-D6F11EF39673}"/>
              </a:ext>
            </a:extLst>
          </p:cNvPr>
          <p:cNvSpPr>
            <a:spLocks noGrp="1" noChangeArrowheads="1"/>
          </p:cNvSpPr>
          <p:nvPr>
            <p:ph type="title"/>
          </p:nvPr>
        </p:nvSpPr>
        <p:spPr>
          <a:xfrm>
            <a:off x="1423988" y="188913"/>
            <a:ext cx="7986712" cy="936625"/>
          </a:xfrm>
        </p:spPr>
        <p:txBody>
          <a:bodyPr/>
          <a:lstStyle/>
          <a:p>
            <a:pPr eaLnBrk="1" hangingPunct="1"/>
            <a:r>
              <a:rPr lang="en-US" altLang="en-US" dirty="0"/>
              <a:t>Candidate Ethical Principles</a:t>
            </a:r>
          </a:p>
        </p:txBody>
      </p:sp>
      <p:sp>
        <p:nvSpPr>
          <p:cNvPr id="11267" name="Rectangle 1027">
            <a:extLst>
              <a:ext uri="{FF2B5EF4-FFF2-40B4-BE49-F238E27FC236}">
                <a16:creationId xmlns:a16="http://schemas.microsoft.com/office/drawing/2014/main" id="{CC06E148-D3D0-DD6C-5887-1789C0962CBB}"/>
              </a:ext>
            </a:extLst>
          </p:cNvPr>
          <p:cNvSpPr>
            <a:spLocks noGrp="1" noChangeArrowheads="1"/>
          </p:cNvSpPr>
          <p:nvPr>
            <p:ph idx="1"/>
          </p:nvPr>
        </p:nvSpPr>
        <p:spPr>
          <a:xfrm>
            <a:off x="1065213" y="1341438"/>
            <a:ext cx="8064500" cy="4495800"/>
          </a:xfrm>
        </p:spPr>
        <p:txBody>
          <a:bodyPr/>
          <a:lstStyle/>
          <a:p>
            <a:pPr marL="0" indent="0" eaLnBrk="1" hangingPunct="1">
              <a:buFontTx/>
              <a:buNone/>
            </a:pPr>
            <a:r>
              <a:rPr lang="en-GB" altLang="en-US" sz="2000" dirty="0"/>
              <a:t>It is also considered as “Thumb up rules”. It includes </a:t>
            </a:r>
            <a:r>
              <a:rPr lang="en-US" altLang="en-US" sz="2000" dirty="0"/>
              <a:t>deontology, utilitarianism </a:t>
            </a:r>
            <a:r>
              <a:rPr lang="en-GB" altLang="en-US" dirty="0">
                <a:ea typeface="宋体" panose="02010600030101010101" pitchFamily="2" charset="-122"/>
              </a:rPr>
              <a:t>(</a:t>
            </a:r>
            <a:r>
              <a:rPr lang="en-US" altLang="zh-CN" sz="2000" dirty="0">
                <a:ea typeface="宋体" panose="02010600030101010101" pitchFamily="2" charset="-122"/>
              </a:rPr>
              <a:t>materialism</a:t>
            </a:r>
            <a:r>
              <a:rPr lang="en-GB" altLang="zh-CN" dirty="0">
                <a:ea typeface="宋体" panose="02010600030101010101" pitchFamily="2" charset="-122"/>
              </a:rPr>
              <a:t>)</a:t>
            </a:r>
            <a:r>
              <a:rPr lang="zh-CN" altLang="en-US" dirty="0">
                <a:ea typeface="宋体" panose="02010600030101010101" pitchFamily="2" charset="-122"/>
              </a:rPr>
              <a:t> </a:t>
            </a:r>
            <a:r>
              <a:rPr lang="en-US" altLang="en-US" sz="2000" dirty="0"/>
              <a:t>social contract theory, virtue theory, and others.</a:t>
            </a:r>
          </a:p>
          <a:p>
            <a:pPr marL="0" indent="0" eaLnBrk="1" hangingPunct="1"/>
            <a:r>
              <a:rPr lang="en-US" altLang="en-US" sz="3200" dirty="0"/>
              <a:t> Golden Rule</a:t>
            </a:r>
          </a:p>
          <a:p>
            <a:pPr lvl="1" eaLnBrk="1" hangingPunct="1"/>
            <a:r>
              <a:rPr lang="en-US" altLang="en-US" sz="2800" dirty="0"/>
              <a:t>Do unto others as you would have them do unto you.</a:t>
            </a:r>
            <a:endParaRPr lang="en-US" altLang="en-US" sz="3200" dirty="0"/>
          </a:p>
          <a:p>
            <a:pPr marL="0" indent="0" eaLnBrk="1" hangingPunct="1"/>
            <a:r>
              <a:rPr lang="en-US" altLang="en-US" sz="3200" dirty="0"/>
              <a:t> Universalism</a:t>
            </a:r>
          </a:p>
          <a:p>
            <a:pPr marL="0" indent="0" eaLnBrk="1" hangingPunct="1"/>
            <a:r>
              <a:rPr lang="en-US" altLang="en-US" sz="3200" dirty="0"/>
              <a:t> Slippery Slope</a:t>
            </a:r>
          </a:p>
          <a:p>
            <a:pPr lvl="1" eaLnBrk="1" hangingPunct="1"/>
            <a:r>
              <a:rPr lang="en-US" altLang="en-US" sz="2800" dirty="0"/>
              <a:t>Once started down a slippery path you may not be able to stop.</a:t>
            </a:r>
            <a:endParaRPr lang="en-US" altLang="en-US" sz="3200" dirty="0"/>
          </a:p>
        </p:txBody>
      </p:sp>
      <p:sp>
        <p:nvSpPr>
          <p:cNvPr id="16388" name="Date Placeholder 1">
            <a:extLst>
              <a:ext uri="{FF2B5EF4-FFF2-40B4-BE49-F238E27FC236}">
                <a16:creationId xmlns:a16="http://schemas.microsoft.com/office/drawing/2014/main" id="{44819CE0-0116-8DC5-378E-C16ED0D9BA27}"/>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pPr>
            <a:r>
              <a:rPr lang="en-US" altLang="zh-CN"/>
              <a:t>L22 - Ethical and Private Issues</a:t>
            </a:r>
            <a:endParaRPr lang="en-GB" altLang="en-US" sz="1200"/>
          </a:p>
        </p:txBody>
      </p:sp>
      <p:sp>
        <p:nvSpPr>
          <p:cNvPr id="3" name="Footer Placeholder 2">
            <a:extLst>
              <a:ext uri="{FF2B5EF4-FFF2-40B4-BE49-F238E27FC236}">
                <a16:creationId xmlns:a16="http://schemas.microsoft.com/office/drawing/2014/main" id="{C394BAFF-72B7-B43E-3E24-D0740A558053}"/>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16390" name="Slide Number Placeholder 3">
            <a:extLst>
              <a:ext uri="{FF2B5EF4-FFF2-40B4-BE49-F238E27FC236}">
                <a16:creationId xmlns:a16="http://schemas.microsoft.com/office/drawing/2014/main" id="{81009F13-7FFF-21E6-319C-85C7F2726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23FCB800-AD32-4CDE-BC6E-B3CE758BFF77}" type="slidenum">
              <a:rPr lang="en-US" altLang="zh-CN" sz="1200">
                <a:solidFill>
                  <a:srgbClr val="898989"/>
                </a:solidFill>
              </a:rPr>
              <a:pPr>
                <a:spcBef>
                  <a:spcPct val="0"/>
                </a:spcBef>
                <a:buFontTx/>
                <a:buNone/>
              </a:pPr>
              <a:t>46</a:t>
            </a:fld>
            <a:endParaRPr lang="en-US" altLang="zh-CN" sz="1200">
              <a:solidFill>
                <a:srgbClr val="898989"/>
              </a:solidFill>
            </a:endParaRPr>
          </a:p>
        </p:txBody>
      </p:sp>
      <p:sp>
        <p:nvSpPr>
          <p:cNvPr id="8" name="TextBox 7">
            <a:extLst>
              <a:ext uri="{FF2B5EF4-FFF2-40B4-BE49-F238E27FC236}">
                <a16:creationId xmlns:a16="http://schemas.microsoft.com/office/drawing/2014/main" id="{C5897CFC-ED22-6E7A-F720-5BEFE1190057}"/>
              </a:ext>
            </a:extLst>
          </p:cNvPr>
          <p:cNvSpPr txBox="1"/>
          <p:nvPr/>
        </p:nvSpPr>
        <p:spPr>
          <a:xfrm>
            <a:off x="2462022" y="3198168"/>
            <a:ext cx="4960620" cy="461665"/>
          </a:xfrm>
          <a:prstGeom prst="rect">
            <a:avLst/>
          </a:prstGeom>
          <a:noFill/>
        </p:spPr>
        <p:txBody>
          <a:bodyPr wrap="square">
            <a:spAutoFit/>
          </a:bodyPr>
          <a:lstStyle/>
          <a:p>
            <a:r>
              <a:rPr lang="en-US" altLang="en-US" sz="2400" dirty="0"/>
              <a:t>Universalism</a:t>
            </a:r>
            <a:endParaRPr lang="en-GB" dirty="0"/>
          </a:p>
        </p:txBody>
      </p:sp>
      <p:sp>
        <p:nvSpPr>
          <p:cNvPr id="10" name="TextBox 9">
            <a:extLst>
              <a:ext uri="{FF2B5EF4-FFF2-40B4-BE49-F238E27FC236}">
                <a16:creationId xmlns:a16="http://schemas.microsoft.com/office/drawing/2014/main" id="{E8702208-549E-9DFC-85CC-5AC3AA427269}"/>
              </a:ext>
            </a:extLst>
          </p:cNvPr>
          <p:cNvSpPr txBox="1"/>
          <p:nvPr/>
        </p:nvSpPr>
        <p:spPr>
          <a:xfrm>
            <a:off x="2462022" y="3198168"/>
            <a:ext cx="4960620" cy="461665"/>
          </a:xfrm>
          <a:prstGeom prst="rect">
            <a:avLst/>
          </a:prstGeom>
          <a:noFill/>
        </p:spPr>
        <p:txBody>
          <a:bodyPr wrap="square">
            <a:spAutoFit/>
          </a:bodyPr>
          <a:lstStyle/>
          <a:p>
            <a:r>
              <a:rPr lang="en-US" altLang="en-US" sz="2400" dirty="0"/>
              <a:t>Universalism</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5794D94-A6FC-C24B-EB4D-21F83144B747}"/>
              </a:ext>
            </a:extLst>
          </p:cNvPr>
          <p:cNvSpPr>
            <a:spLocks noGrp="1"/>
          </p:cNvSpPr>
          <p:nvPr>
            <p:ph type="title"/>
          </p:nvPr>
        </p:nvSpPr>
        <p:spPr/>
        <p:txBody>
          <a:bodyPr/>
          <a:lstStyle/>
          <a:p>
            <a:r>
              <a:rPr lang="en-US" altLang="en-US" dirty="0"/>
              <a:t>Candidate Ethical Principles (con.)</a:t>
            </a:r>
          </a:p>
        </p:txBody>
      </p:sp>
      <p:sp>
        <p:nvSpPr>
          <p:cNvPr id="17411" name="Content Placeholder 2">
            <a:extLst>
              <a:ext uri="{FF2B5EF4-FFF2-40B4-BE49-F238E27FC236}">
                <a16:creationId xmlns:a16="http://schemas.microsoft.com/office/drawing/2014/main" id="{86BA5847-149B-0DE7-018A-26B112B404AA}"/>
              </a:ext>
            </a:extLst>
          </p:cNvPr>
          <p:cNvSpPr>
            <a:spLocks noGrp="1"/>
          </p:cNvSpPr>
          <p:nvPr>
            <p:ph idx="1"/>
          </p:nvPr>
        </p:nvSpPr>
        <p:spPr/>
        <p:txBody>
          <a:bodyPr/>
          <a:lstStyle/>
          <a:p>
            <a:pPr eaLnBrk="1" hangingPunct="1"/>
            <a:r>
              <a:rPr lang="en-US" altLang="en-US" sz="2400" dirty="0"/>
              <a:t>Collective Utilitarian Principle</a:t>
            </a:r>
          </a:p>
          <a:p>
            <a:pPr lvl="1" eaLnBrk="1" hangingPunct="1"/>
            <a:r>
              <a:rPr lang="en-US" altLang="en-US" sz="2000" dirty="0"/>
              <a:t>Promotes actions that maximize happiness and </a:t>
            </a:r>
            <a:r>
              <a:rPr lang="en-US" altLang="en-US" sz="2000" dirty="0">
                <a:hlinkClick r:id="rId2"/>
              </a:rPr>
              <a:t>well-being</a:t>
            </a:r>
            <a:r>
              <a:rPr lang="en-US" altLang="en-US" sz="2000" dirty="0"/>
              <a:t> for the affected individuals</a:t>
            </a:r>
          </a:p>
          <a:p>
            <a:pPr eaLnBrk="1" hangingPunct="1"/>
            <a:r>
              <a:rPr lang="en-US" altLang="en-US" sz="2400" dirty="0"/>
              <a:t>Risk Aversion (</a:t>
            </a:r>
            <a:r>
              <a:rPr lang="en-US" altLang="zh-CN" sz="2400" dirty="0">
                <a:ea typeface="宋体" panose="02010600030101010101" pitchFamily="2" charset="-122"/>
              </a:rPr>
              <a:t>hat</a:t>
            </a:r>
            <a:r>
              <a:rPr lang="en-GB" altLang="zh-CN" sz="2400" dirty="0">
                <a:ea typeface="宋体" panose="02010600030101010101" pitchFamily="2" charset="-122"/>
              </a:rPr>
              <a:t>e, so </a:t>
            </a:r>
            <a:r>
              <a:rPr lang="en-US" altLang="en-US" sz="2400" dirty="0"/>
              <a:t>avoiding)</a:t>
            </a:r>
          </a:p>
          <a:p>
            <a:pPr lvl="1" eaLnBrk="1" hangingPunct="1"/>
            <a:r>
              <a:rPr lang="en-US" altLang="en-US" sz="2000" dirty="0"/>
              <a:t>when exposed to </a:t>
            </a:r>
            <a:r>
              <a:rPr lang="en-US" altLang="en-US" sz="2000" dirty="0">
                <a:hlinkClick r:id="rId3"/>
              </a:rPr>
              <a:t>uncertainty</a:t>
            </a:r>
            <a:r>
              <a:rPr lang="en-US" altLang="en-US" sz="2000" dirty="0"/>
              <a:t>, attempt to lower that uncertainty. </a:t>
            </a:r>
          </a:p>
          <a:p>
            <a:pPr eaLnBrk="1" hangingPunct="1"/>
            <a:r>
              <a:rPr lang="en-US" altLang="en-US" sz="2400" dirty="0"/>
              <a:t>No Free Lunch</a:t>
            </a:r>
          </a:p>
          <a:p>
            <a:pPr eaLnBrk="1" hangingPunct="1"/>
            <a:r>
              <a:rPr lang="en-US" altLang="en-US" sz="2400" dirty="0"/>
              <a:t>The </a:t>
            </a:r>
            <a:r>
              <a:rPr lang="en-US" altLang="en-US" sz="2400" i="1" dirty="0"/>
              <a:t>New York Times </a:t>
            </a:r>
            <a:r>
              <a:rPr lang="en-US" altLang="en-US" sz="2400" dirty="0"/>
              <a:t>Test</a:t>
            </a:r>
          </a:p>
          <a:p>
            <a:pPr lvl="1" eaLnBrk="1" hangingPunct="1"/>
            <a:r>
              <a:rPr lang="en-US" altLang="en-US" sz="2000" dirty="0"/>
              <a:t>you can decide whether or not you should do something by considering whether or not you’d want it (and your name) to appear in an article on the front page of the New York Times.</a:t>
            </a:r>
          </a:p>
          <a:p>
            <a:pPr eaLnBrk="1" hangingPunct="1"/>
            <a:r>
              <a:rPr lang="en-US" altLang="en-US" sz="2400" dirty="0"/>
              <a:t>The Social Contract Rule</a:t>
            </a:r>
          </a:p>
          <a:p>
            <a:endParaRPr lang="en-US" altLang="en-US" sz="2400" dirty="0"/>
          </a:p>
        </p:txBody>
      </p:sp>
      <p:sp>
        <p:nvSpPr>
          <p:cNvPr id="17412" name="Date Placeholder 3">
            <a:extLst>
              <a:ext uri="{FF2B5EF4-FFF2-40B4-BE49-F238E27FC236}">
                <a16:creationId xmlns:a16="http://schemas.microsoft.com/office/drawing/2014/main" id="{6A905864-646F-8EEF-E4E0-4A01CD1F4945}"/>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a:r>
              <a:rPr lang="en-US" altLang="zh-CN"/>
              <a:t>L22 - Ethical and Private Issues</a:t>
            </a:r>
            <a:endParaRPr lang="en-GB" altLang="zh-CN" sz="1200">
              <a:ea typeface="宋体" panose="02010600030101010101" pitchFamily="2" charset="-122"/>
            </a:endParaRPr>
          </a:p>
        </p:txBody>
      </p:sp>
      <p:sp>
        <p:nvSpPr>
          <p:cNvPr id="5" name="Footer Placeholder 4">
            <a:extLst>
              <a:ext uri="{FF2B5EF4-FFF2-40B4-BE49-F238E27FC236}">
                <a16:creationId xmlns:a16="http://schemas.microsoft.com/office/drawing/2014/main" id="{28CEDA16-9A88-339C-4842-C2846881849D}"/>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17414" name="Slide Number Placeholder 5">
            <a:extLst>
              <a:ext uri="{FF2B5EF4-FFF2-40B4-BE49-F238E27FC236}">
                <a16:creationId xmlns:a16="http://schemas.microsoft.com/office/drawing/2014/main" id="{F18B9681-C13B-4F3B-49CB-ECFB4FD622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5DBA8D4A-4361-4B34-AA9C-D32282A96926}" type="slidenum">
              <a:rPr lang="en-US" altLang="zh-CN" sz="1200">
                <a:solidFill>
                  <a:srgbClr val="898989"/>
                </a:solidFill>
              </a:rPr>
              <a:pPr algn="r"/>
              <a:t>47</a:t>
            </a:fld>
            <a:endParaRPr lang="en-US" altLang="zh-CN" sz="1200">
              <a:solidFill>
                <a:srgbClr val="898989"/>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78203C68-1EE2-8617-370A-42D3131ED071}"/>
              </a:ext>
            </a:extLst>
          </p:cNvPr>
          <p:cNvSpPr>
            <a:spLocks noGrp="1" noChangeArrowheads="1"/>
          </p:cNvSpPr>
          <p:nvPr>
            <p:ph type="title"/>
          </p:nvPr>
        </p:nvSpPr>
        <p:spPr>
          <a:xfrm>
            <a:off x="488950" y="333375"/>
            <a:ext cx="8915400" cy="708025"/>
          </a:xfrm>
        </p:spPr>
        <p:txBody>
          <a:bodyPr/>
          <a:lstStyle/>
          <a:p>
            <a:pPr eaLnBrk="1" hangingPunct="1"/>
            <a:r>
              <a:rPr lang="en-US" altLang="en-US" dirty="0"/>
              <a:t>Privacy and Data Protection Act</a:t>
            </a:r>
          </a:p>
        </p:txBody>
      </p:sp>
      <p:sp>
        <p:nvSpPr>
          <p:cNvPr id="18435" name="Rectangle 1027">
            <a:extLst>
              <a:ext uri="{FF2B5EF4-FFF2-40B4-BE49-F238E27FC236}">
                <a16:creationId xmlns:a16="http://schemas.microsoft.com/office/drawing/2014/main" id="{97CBD3C3-FF26-35BE-04B9-8D8A6D61DDAB}"/>
              </a:ext>
            </a:extLst>
          </p:cNvPr>
          <p:cNvSpPr>
            <a:spLocks noGrp="1" noChangeArrowheads="1"/>
          </p:cNvSpPr>
          <p:nvPr>
            <p:ph idx="1"/>
          </p:nvPr>
        </p:nvSpPr>
        <p:spPr>
          <a:xfrm>
            <a:off x="911100" y="1317626"/>
            <a:ext cx="8585200" cy="5113337"/>
          </a:xfrm>
        </p:spPr>
        <p:txBody>
          <a:bodyPr/>
          <a:lstStyle/>
          <a:p>
            <a:pPr eaLnBrk="1" hangingPunct="1">
              <a:buClr>
                <a:srgbClr val="EF6527"/>
              </a:buClr>
            </a:pPr>
            <a:r>
              <a:rPr lang="en-US" altLang="en-US" sz="3200" dirty="0">
                <a:solidFill>
                  <a:srgbClr val="0C0C0C"/>
                </a:solidFill>
                <a:ea typeface="MS PGothic" panose="020B0600070205080204" pitchFamily="34" charset="-128"/>
              </a:rPr>
              <a:t>Privacy</a:t>
            </a:r>
          </a:p>
          <a:p>
            <a:pPr lvl="1" eaLnBrk="1" hangingPunct="1"/>
            <a:r>
              <a:rPr lang="en-US" altLang="en-US" sz="2400" dirty="0">
                <a:solidFill>
                  <a:srgbClr val="0C0C0C"/>
                </a:solidFill>
                <a:ea typeface="MS PGothic" panose="020B0600070205080204" pitchFamily="34" charset="-128"/>
              </a:rPr>
              <a:t>Moral right of individuals to be left alone, free from surveillance, or interference from other individuals or organizations</a:t>
            </a:r>
          </a:p>
          <a:p>
            <a:pPr eaLnBrk="1" hangingPunct="1">
              <a:buClr>
                <a:srgbClr val="EF6527"/>
              </a:buClr>
            </a:pPr>
            <a:r>
              <a:rPr lang="en-US" altLang="en-US" sz="3200" dirty="0">
                <a:solidFill>
                  <a:srgbClr val="0C0C0C"/>
                </a:solidFill>
                <a:ea typeface="MS PGothic" panose="020B0600070205080204" pitchFamily="34" charset="-128"/>
              </a:rPr>
              <a:t>Data/Information privacy</a:t>
            </a:r>
          </a:p>
          <a:p>
            <a:pPr lvl="1" eaLnBrk="1" hangingPunct="1"/>
            <a:r>
              <a:rPr lang="en-US" altLang="en-US" sz="2400" dirty="0">
                <a:solidFill>
                  <a:srgbClr val="0C0C0C"/>
                </a:solidFill>
                <a:ea typeface="MS PGothic" panose="020B0600070205080204" pitchFamily="34" charset="-128"/>
              </a:rPr>
              <a:t>The </a:t>
            </a:r>
            <a:r>
              <a:rPr lang="ja-JP" altLang="en-US" sz="2400" dirty="0">
                <a:solidFill>
                  <a:srgbClr val="0C0C0C"/>
                </a:solidFill>
                <a:ea typeface="MS PGothic" panose="020B0600070205080204" pitchFamily="34" charset="-128"/>
              </a:rPr>
              <a:t>“</a:t>
            </a:r>
            <a:r>
              <a:rPr lang="en-US" altLang="ja-JP" sz="2400" dirty="0">
                <a:solidFill>
                  <a:srgbClr val="0C0C0C"/>
                </a:solidFill>
                <a:ea typeface="MS PGothic" panose="020B0600070205080204" pitchFamily="34" charset="-128"/>
              </a:rPr>
              <a:t>right to be forgotten</a:t>
            </a:r>
            <a:r>
              <a:rPr lang="ja-JP" altLang="en-US" sz="2400" dirty="0">
                <a:solidFill>
                  <a:srgbClr val="0C0C0C"/>
                </a:solidFill>
                <a:ea typeface="MS PGothic" panose="020B0600070205080204" pitchFamily="34" charset="-128"/>
              </a:rPr>
              <a:t>”</a:t>
            </a:r>
            <a:endParaRPr lang="en-US" altLang="ja-JP" sz="2400" dirty="0">
              <a:solidFill>
                <a:srgbClr val="0C0C0C"/>
              </a:solidFill>
              <a:ea typeface="MS PGothic" panose="020B0600070205080204" pitchFamily="34" charset="-128"/>
            </a:endParaRPr>
          </a:p>
          <a:p>
            <a:pPr lvl="1" eaLnBrk="1" hangingPunct="1"/>
            <a:r>
              <a:rPr lang="en-US" altLang="en-US" sz="2400" dirty="0">
                <a:solidFill>
                  <a:srgbClr val="0C0C0C"/>
                </a:solidFill>
                <a:ea typeface="MS PGothic" panose="020B0600070205080204" pitchFamily="34" charset="-128"/>
              </a:rPr>
              <a:t>Claims:</a:t>
            </a:r>
          </a:p>
          <a:p>
            <a:pPr lvl="2" eaLnBrk="1" hangingPunct="1"/>
            <a:r>
              <a:rPr lang="en-US" altLang="en-US" sz="2000" dirty="0">
                <a:solidFill>
                  <a:srgbClr val="0C0C0C"/>
                </a:solidFill>
                <a:ea typeface="MS PGothic" panose="020B0600070205080204" pitchFamily="34" charset="-128"/>
              </a:rPr>
              <a:t>Certain Data/information should not be collected at all</a:t>
            </a:r>
          </a:p>
          <a:p>
            <a:pPr lvl="2" eaLnBrk="1" hangingPunct="1"/>
            <a:r>
              <a:rPr lang="en-US" altLang="en-US" sz="2000" dirty="0">
                <a:solidFill>
                  <a:srgbClr val="0C0C0C"/>
                </a:solidFill>
                <a:ea typeface="MS PGothic" panose="020B0600070205080204" pitchFamily="34" charset="-128"/>
              </a:rPr>
              <a:t>Individuals should control the use of whatever data/information is collected about them</a:t>
            </a:r>
          </a:p>
          <a:p>
            <a:pPr lvl="1" eaLnBrk="1" hangingPunct="1"/>
            <a:r>
              <a:rPr lang="en-US" altLang="en-US" sz="2400" dirty="0">
                <a:solidFill>
                  <a:srgbClr val="0C0C0C"/>
                </a:solidFill>
                <a:ea typeface="MS PGothic" panose="020B0600070205080204" pitchFamily="34" charset="-128"/>
              </a:rPr>
              <a:t>Behavioral tracking on the Internet, social sites, and mobile devices</a:t>
            </a:r>
          </a:p>
        </p:txBody>
      </p:sp>
      <p:sp>
        <p:nvSpPr>
          <p:cNvPr id="18436" name="Date Placeholder 1">
            <a:extLst>
              <a:ext uri="{FF2B5EF4-FFF2-40B4-BE49-F238E27FC236}">
                <a16:creationId xmlns:a16="http://schemas.microsoft.com/office/drawing/2014/main" id="{40BFC408-0FBD-2F9A-22E9-E14A7D0A6D89}"/>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pPr>
            <a:r>
              <a:rPr lang="en-US" altLang="zh-CN"/>
              <a:t>L22 - Ethical and Private Issues</a:t>
            </a:r>
            <a:endParaRPr lang="en-GB" altLang="en-US" sz="1200"/>
          </a:p>
        </p:txBody>
      </p:sp>
      <p:sp>
        <p:nvSpPr>
          <p:cNvPr id="3" name="Footer Placeholder 2">
            <a:extLst>
              <a:ext uri="{FF2B5EF4-FFF2-40B4-BE49-F238E27FC236}">
                <a16:creationId xmlns:a16="http://schemas.microsoft.com/office/drawing/2014/main" id="{BED66C52-1618-4B28-36D0-098A9AF57D1B}"/>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18438" name="Slide Number Placeholder 3">
            <a:extLst>
              <a:ext uri="{FF2B5EF4-FFF2-40B4-BE49-F238E27FC236}">
                <a16:creationId xmlns:a16="http://schemas.microsoft.com/office/drawing/2014/main" id="{0A58933E-47C2-85E9-0D8C-4430979E46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0B5C075F-BCDC-42BF-941F-3977FDC8489D}" type="slidenum">
              <a:rPr lang="en-US" altLang="zh-CN" sz="1200">
                <a:solidFill>
                  <a:srgbClr val="898989"/>
                </a:solidFill>
              </a:rPr>
              <a:pPr>
                <a:spcBef>
                  <a:spcPct val="0"/>
                </a:spcBef>
                <a:buFontTx/>
                <a:buNone/>
              </a:pPr>
              <a:t>48</a:t>
            </a:fld>
            <a:endParaRPr lang="en-US" altLang="zh-CN" sz="120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6583A85-370C-F083-5B00-954E75CCE1EB}"/>
              </a:ext>
            </a:extLst>
          </p:cNvPr>
          <p:cNvSpPr>
            <a:spLocks noGrp="1" noChangeArrowheads="1"/>
          </p:cNvSpPr>
          <p:nvPr>
            <p:ph type="title"/>
          </p:nvPr>
        </p:nvSpPr>
        <p:spPr>
          <a:xfrm>
            <a:off x="302806" y="150813"/>
            <a:ext cx="9201150" cy="914400"/>
          </a:xfrm>
        </p:spPr>
        <p:txBody>
          <a:bodyPr/>
          <a:lstStyle/>
          <a:p>
            <a:r>
              <a:rPr lang="en-US" altLang="en-US" sz="4000" dirty="0"/>
              <a:t>Why is privacy important?</a:t>
            </a:r>
          </a:p>
        </p:txBody>
      </p:sp>
      <p:sp>
        <p:nvSpPr>
          <p:cNvPr id="20483" name="Rectangle 3">
            <a:extLst>
              <a:ext uri="{FF2B5EF4-FFF2-40B4-BE49-F238E27FC236}">
                <a16:creationId xmlns:a16="http://schemas.microsoft.com/office/drawing/2014/main" id="{958C3D74-6E7B-591D-4ADD-610E7F025DEE}"/>
              </a:ext>
            </a:extLst>
          </p:cNvPr>
          <p:cNvSpPr>
            <a:spLocks noGrp="1" noChangeArrowheads="1"/>
          </p:cNvSpPr>
          <p:nvPr>
            <p:ph type="body" idx="1"/>
          </p:nvPr>
        </p:nvSpPr>
        <p:spPr>
          <a:xfrm>
            <a:off x="1174182" y="1612591"/>
            <a:ext cx="8066692" cy="3992215"/>
          </a:xfrm>
        </p:spPr>
        <p:txBody>
          <a:bodyPr/>
          <a:lstStyle/>
          <a:p>
            <a:pPr>
              <a:lnSpc>
                <a:spcPct val="90000"/>
              </a:lnSpc>
            </a:pPr>
            <a:r>
              <a:rPr lang="en-US" altLang="en-US" sz="2400" dirty="0"/>
              <a:t>Right to be </a:t>
            </a:r>
            <a:r>
              <a:rPr lang="en-US" altLang="en-US" sz="2400" dirty="0">
                <a:solidFill>
                  <a:srgbClr val="C00000"/>
                </a:solidFill>
              </a:rPr>
              <a:t>free of unreasonable personal intrusions</a:t>
            </a:r>
            <a:r>
              <a:rPr lang="en-US" altLang="en-US" sz="2400" dirty="0"/>
              <a:t>.</a:t>
            </a:r>
          </a:p>
          <a:p>
            <a:pPr>
              <a:lnSpc>
                <a:spcPct val="90000"/>
              </a:lnSpc>
            </a:pPr>
            <a:r>
              <a:rPr lang="en-US" altLang="en-US" sz="2400" dirty="0"/>
              <a:t>Users’ private data/information should remain private</a:t>
            </a:r>
          </a:p>
          <a:p>
            <a:pPr lvl="1">
              <a:lnSpc>
                <a:spcPct val="90000"/>
              </a:lnSpc>
            </a:pPr>
            <a:r>
              <a:rPr lang="en-US" altLang="en-US" sz="2000" dirty="0"/>
              <a:t>e.g. name, address, purchase preferences, credit card information.</a:t>
            </a:r>
          </a:p>
          <a:p>
            <a:pPr lvl="1">
              <a:lnSpc>
                <a:spcPct val="90000"/>
              </a:lnSpc>
            </a:pPr>
            <a:r>
              <a:rPr lang="en-US" altLang="en-US" sz="2000" dirty="0"/>
              <a:t>This Data/information should not be used against them.</a:t>
            </a:r>
          </a:p>
          <a:p>
            <a:pPr lvl="1">
              <a:lnSpc>
                <a:spcPct val="90000"/>
              </a:lnSpc>
            </a:pPr>
            <a:r>
              <a:rPr lang="en-US" altLang="en-US" sz="2000" dirty="0"/>
              <a:t>This Data/information should not be used to target other advertising messages at them</a:t>
            </a:r>
          </a:p>
          <a:p>
            <a:pPr>
              <a:lnSpc>
                <a:spcPct val="90000"/>
              </a:lnSpc>
            </a:pPr>
            <a:r>
              <a:rPr lang="en-US" altLang="en-US" sz="2400" dirty="0"/>
              <a:t>People should be able to data systems without being monitored and without their private information becoming known to others.</a:t>
            </a:r>
          </a:p>
        </p:txBody>
      </p:sp>
      <p:sp>
        <p:nvSpPr>
          <p:cNvPr id="20484" name="Date Placeholder 2">
            <a:extLst>
              <a:ext uri="{FF2B5EF4-FFF2-40B4-BE49-F238E27FC236}">
                <a16:creationId xmlns:a16="http://schemas.microsoft.com/office/drawing/2014/main" id="{9758D541-3335-E86A-D5BB-68F90D3D086C}"/>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pPr>
            <a:r>
              <a:rPr lang="en-US" altLang="zh-CN"/>
              <a:t>L22 - Ethical and Private Issues</a:t>
            </a:r>
            <a:endParaRPr lang="en-GB" altLang="en-US" sz="1200"/>
          </a:p>
        </p:txBody>
      </p:sp>
      <p:sp>
        <p:nvSpPr>
          <p:cNvPr id="4" name="Footer Placeholder 3">
            <a:extLst>
              <a:ext uri="{FF2B5EF4-FFF2-40B4-BE49-F238E27FC236}">
                <a16:creationId xmlns:a16="http://schemas.microsoft.com/office/drawing/2014/main" id="{8B4816FB-3B32-A6AC-84D7-B9BC6A4B8403}"/>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20486" name="Slide Number Placeholder 4">
            <a:extLst>
              <a:ext uri="{FF2B5EF4-FFF2-40B4-BE49-F238E27FC236}">
                <a16:creationId xmlns:a16="http://schemas.microsoft.com/office/drawing/2014/main" id="{185BAFB5-B330-CD85-6A2B-525241130E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10DF6226-BBB5-40EE-B758-9C08D188C3E3}" type="slidenum">
              <a:rPr lang="en-US" altLang="zh-CN" sz="1200">
                <a:solidFill>
                  <a:srgbClr val="898989"/>
                </a:solidFill>
              </a:rPr>
              <a:pPr>
                <a:spcBef>
                  <a:spcPct val="0"/>
                </a:spcBef>
                <a:buFontTx/>
                <a:buNone/>
              </a:pPr>
              <a:t>49</a:t>
            </a:fld>
            <a:endParaRPr lang="en-US" altLang="zh-CN"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a:r>
            <a:r>
              <a:rPr lang="en-US" dirty="0" err="1"/>
              <a:t>vs</a:t>
            </a:r>
            <a:r>
              <a:rPr lang="en-US" dirty="0"/>
              <a:t> Integrity</a:t>
            </a:r>
          </a:p>
        </p:txBody>
      </p:sp>
      <p:sp>
        <p:nvSpPr>
          <p:cNvPr id="3" name="Content Placeholder 2"/>
          <p:cNvSpPr>
            <a:spLocks noGrp="1"/>
          </p:cNvSpPr>
          <p:nvPr>
            <p:ph idx="1"/>
          </p:nvPr>
        </p:nvSpPr>
        <p:spPr>
          <a:xfrm>
            <a:off x="1713045" y="1230947"/>
            <a:ext cx="7961994" cy="5105837"/>
          </a:xfrm>
        </p:spPr>
        <p:txBody>
          <a:bodyPr/>
          <a:lstStyle/>
          <a:p>
            <a:r>
              <a:rPr lang="en-GB" sz="2800" b="1" dirty="0">
                <a:solidFill>
                  <a:srgbClr val="FF0000"/>
                </a:solidFill>
                <a:latin typeface="Calibri" charset="0"/>
              </a:rPr>
              <a:t>Integrity</a:t>
            </a:r>
            <a:r>
              <a:rPr lang="en-GB" sz="2800" dirty="0">
                <a:latin typeface="Calibri" charset="0"/>
              </a:rPr>
              <a:t>: Ensuring what users are trying to do is </a:t>
            </a:r>
            <a:r>
              <a:rPr lang="en-GB" sz="2800" i="1" dirty="0">
                <a:latin typeface="Calibri" charset="0"/>
              </a:rPr>
              <a:t>correct</a:t>
            </a:r>
            <a:endParaRPr lang="en-GB" sz="2800" dirty="0">
              <a:latin typeface="Calibri" charset="0"/>
            </a:endParaRPr>
          </a:p>
          <a:p>
            <a:r>
              <a:rPr lang="en-GB" sz="2800" b="1" dirty="0">
                <a:solidFill>
                  <a:srgbClr val="FF0000"/>
                </a:solidFill>
                <a:latin typeface="Calibri" charset="0"/>
              </a:rPr>
              <a:t>Security</a:t>
            </a:r>
            <a:r>
              <a:rPr lang="en-GB" sz="2800" dirty="0">
                <a:latin typeface="Calibri" charset="0"/>
              </a:rPr>
              <a:t>: Ensuring users are </a:t>
            </a:r>
            <a:r>
              <a:rPr lang="en-GB" sz="2800" i="1" dirty="0">
                <a:latin typeface="Calibri" charset="0"/>
              </a:rPr>
              <a:t>allowed</a:t>
            </a:r>
            <a:r>
              <a:rPr lang="en-GB" sz="2800" dirty="0">
                <a:latin typeface="Calibri" charset="0"/>
              </a:rPr>
              <a:t> to do things they are trying to do</a:t>
            </a:r>
          </a:p>
          <a:p>
            <a:endParaRPr lang="en-GB" sz="2800" dirty="0">
              <a:latin typeface="Calibri" charset="0"/>
            </a:endParaRPr>
          </a:p>
          <a:p>
            <a:pPr marL="97763" indent="0">
              <a:buNone/>
            </a:pPr>
            <a:r>
              <a:rPr lang="en-US" sz="2800" dirty="0"/>
              <a:t>Both working together to ensure the secure of data stored in a database.</a:t>
            </a:r>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1401127048"/>
      </p:ext>
    </p:extLst>
  </p:cSld>
  <p:clrMapOvr>
    <a:masterClrMapping/>
  </p:clrMapOvr>
  <p:transition spd="slow">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51CC47D-2286-23E5-64A8-EB057B9EC3BB}"/>
              </a:ext>
            </a:extLst>
          </p:cNvPr>
          <p:cNvSpPr>
            <a:spLocks noGrp="1" noChangeArrowheads="1"/>
          </p:cNvSpPr>
          <p:nvPr>
            <p:ph type="title"/>
          </p:nvPr>
        </p:nvSpPr>
        <p:spPr/>
        <p:txBody>
          <a:bodyPr/>
          <a:lstStyle/>
          <a:p>
            <a:r>
              <a:rPr lang="en-US" altLang="en-US"/>
              <a:t>Rights to privacy</a:t>
            </a:r>
          </a:p>
        </p:txBody>
      </p:sp>
      <p:sp>
        <p:nvSpPr>
          <p:cNvPr id="27651" name="Rectangle 3">
            <a:extLst>
              <a:ext uri="{FF2B5EF4-FFF2-40B4-BE49-F238E27FC236}">
                <a16:creationId xmlns:a16="http://schemas.microsoft.com/office/drawing/2014/main" id="{854EE0FA-679B-2ACB-A480-611917E10883}"/>
              </a:ext>
            </a:extLst>
          </p:cNvPr>
          <p:cNvSpPr>
            <a:spLocks noGrp="1" noChangeArrowheads="1"/>
          </p:cNvSpPr>
          <p:nvPr>
            <p:ph type="body" idx="1"/>
          </p:nvPr>
        </p:nvSpPr>
        <p:spPr>
          <a:xfrm>
            <a:off x="1211130" y="1465262"/>
            <a:ext cx="8285170" cy="4876800"/>
          </a:xfrm>
        </p:spPr>
        <p:txBody>
          <a:bodyPr/>
          <a:lstStyle/>
          <a:p>
            <a:r>
              <a:rPr lang="en-US" altLang="en-US" sz="2000" dirty="0"/>
              <a:t>In Europe there are laws governing the collection of private information.</a:t>
            </a:r>
          </a:p>
          <a:p>
            <a:pPr lvl="1"/>
            <a:r>
              <a:rPr lang="en-US" altLang="en-US" sz="1800" dirty="0"/>
              <a:t>The relevant laws in the USA are not as strict as those in Europe. </a:t>
            </a:r>
          </a:p>
          <a:p>
            <a:r>
              <a:rPr lang="en-US" altLang="en-US" sz="2000" dirty="0"/>
              <a:t>In Britain, the main law is the </a:t>
            </a:r>
            <a:r>
              <a:rPr lang="en-US" altLang="en-US" sz="2000" b="1" dirty="0"/>
              <a:t>Data Protection Act (1998)</a:t>
            </a:r>
            <a:r>
              <a:rPr lang="en-US" altLang="en-US" sz="2000" dirty="0"/>
              <a:t>:</a:t>
            </a:r>
          </a:p>
          <a:p>
            <a:pPr lvl="1"/>
            <a:r>
              <a:rPr lang="en-US" altLang="en-US" sz="1800" dirty="0"/>
              <a:t>Companies or organizations which hold personal data have to register with the Information Commissioner.</a:t>
            </a:r>
          </a:p>
          <a:p>
            <a:pPr lvl="2"/>
            <a:r>
              <a:rPr lang="en-US" altLang="en-US" sz="1400" dirty="0"/>
              <a:t>See:  www.dataprotection.gov.uk</a:t>
            </a:r>
          </a:p>
          <a:p>
            <a:pPr lvl="1"/>
            <a:r>
              <a:rPr lang="en-US" altLang="en-US" sz="1800" dirty="0"/>
              <a:t>Anyone processing personal data must comply with 8 Principles of good practice.  These say that data must be:</a:t>
            </a:r>
          </a:p>
          <a:p>
            <a:pPr lvl="2"/>
            <a:r>
              <a:rPr lang="en-US" altLang="en-US" sz="1400" dirty="0"/>
              <a:t>Fairly and lawfully processed</a:t>
            </a:r>
          </a:p>
          <a:p>
            <a:pPr lvl="2"/>
            <a:r>
              <a:rPr lang="en-US" altLang="en-US" sz="1400" dirty="0"/>
              <a:t>Processed for limited purposes</a:t>
            </a:r>
          </a:p>
          <a:p>
            <a:pPr lvl="2"/>
            <a:r>
              <a:rPr lang="en-US" altLang="en-US" sz="1400" dirty="0"/>
              <a:t>Adequate, relevant and not excessive</a:t>
            </a:r>
          </a:p>
          <a:p>
            <a:pPr lvl="2"/>
            <a:r>
              <a:rPr lang="en-US" altLang="en-US" sz="1400" dirty="0"/>
              <a:t>Accurate</a:t>
            </a:r>
          </a:p>
          <a:p>
            <a:pPr lvl="2"/>
            <a:r>
              <a:rPr lang="en-US" altLang="en-US" sz="1400" dirty="0"/>
              <a:t>Not kept longer than necessary</a:t>
            </a:r>
          </a:p>
          <a:p>
            <a:pPr lvl="2"/>
            <a:r>
              <a:rPr lang="en-US" altLang="en-US" sz="1400" dirty="0"/>
              <a:t>Processed in accordance with the data subject’s rights</a:t>
            </a:r>
          </a:p>
          <a:p>
            <a:pPr lvl="2"/>
            <a:r>
              <a:rPr lang="en-US" altLang="en-US" sz="1400" dirty="0"/>
              <a:t>Secure</a:t>
            </a:r>
          </a:p>
          <a:p>
            <a:pPr lvl="2"/>
            <a:r>
              <a:rPr lang="en-US" altLang="en-US" sz="1400" dirty="0"/>
              <a:t>Not transferred to countries without adequate protection.</a:t>
            </a:r>
          </a:p>
        </p:txBody>
      </p:sp>
      <p:sp>
        <p:nvSpPr>
          <p:cNvPr id="27652" name="Date Placeholder 2">
            <a:extLst>
              <a:ext uri="{FF2B5EF4-FFF2-40B4-BE49-F238E27FC236}">
                <a16:creationId xmlns:a16="http://schemas.microsoft.com/office/drawing/2014/main" id="{F5A924F4-C472-4FAE-D110-4D151CBF83B8}"/>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pPr>
            <a:r>
              <a:rPr lang="en-US" altLang="zh-CN"/>
              <a:t>L22 - Ethical and Private Issues</a:t>
            </a:r>
            <a:endParaRPr lang="en-GB" altLang="en-US" sz="1200"/>
          </a:p>
        </p:txBody>
      </p:sp>
      <p:sp>
        <p:nvSpPr>
          <p:cNvPr id="4" name="Footer Placeholder 3">
            <a:extLst>
              <a:ext uri="{FF2B5EF4-FFF2-40B4-BE49-F238E27FC236}">
                <a16:creationId xmlns:a16="http://schemas.microsoft.com/office/drawing/2014/main" id="{29EA66BF-5557-B284-C290-3676FB28111A}"/>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27654" name="Slide Number Placeholder 4">
            <a:extLst>
              <a:ext uri="{FF2B5EF4-FFF2-40B4-BE49-F238E27FC236}">
                <a16:creationId xmlns:a16="http://schemas.microsoft.com/office/drawing/2014/main" id="{A075D280-20C2-CA4C-F41A-12AFCAF3F4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87C6807B-028D-42E4-A4B3-76771F3CF0D6}" type="slidenum">
              <a:rPr lang="en-US" altLang="zh-CN" sz="1200">
                <a:solidFill>
                  <a:srgbClr val="898989"/>
                </a:solidFill>
              </a:rPr>
              <a:pPr>
                <a:spcBef>
                  <a:spcPct val="0"/>
                </a:spcBef>
                <a:buFontTx/>
                <a:buNone/>
              </a:pPr>
              <a:t>50</a:t>
            </a:fld>
            <a:endParaRPr lang="en-US" altLang="zh-CN" sz="1200">
              <a:solidFill>
                <a:srgbClr val="898989"/>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065522A-338C-773D-29FB-EB48F2325B64}"/>
              </a:ext>
            </a:extLst>
          </p:cNvPr>
          <p:cNvSpPr>
            <a:spLocks noGrp="1" noChangeArrowheads="1"/>
          </p:cNvSpPr>
          <p:nvPr>
            <p:ph type="title"/>
          </p:nvPr>
        </p:nvSpPr>
        <p:spPr>
          <a:xfrm>
            <a:off x="742950" y="152400"/>
            <a:ext cx="8420100" cy="990600"/>
          </a:xfrm>
        </p:spPr>
        <p:txBody>
          <a:bodyPr/>
          <a:lstStyle/>
          <a:p>
            <a:r>
              <a:rPr lang="en-US" altLang="en-US"/>
              <a:t>Data Protection Act (1998)</a:t>
            </a:r>
          </a:p>
        </p:txBody>
      </p:sp>
      <p:sp>
        <p:nvSpPr>
          <p:cNvPr id="28675" name="Rectangle 3">
            <a:extLst>
              <a:ext uri="{FF2B5EF4-FFF2-40B4-BE49-F238E27FC236}">
                <a16:creationId xmlns:a16="http://schemas.microsoft.com/office/drawing/2014/main" id="{52AB5D9F-80D0-0FBC-EF51-9EF260B7F289}"/>
              </a:ext>
            </a:extLst>
          </p:cNvPr>
          <p:cNvSpPr>
            <a:spLocks noGrp="1" noChangeArrowheads="1"/>
          </p:cNvSpPr>
          <p:nvPr>
            <p:ph type="body" idx="1"/>
          </p:nvPr>
        </p:nvSpPr>
        <p:spPr>
          <a:xfrm>
            <a:off x="992560" y="1484312"/>
            <a:ext cx="8634412" cy="4857750"/>
          </a:xfrm>
        </p:spPr>
        <p:txBody>
          <a:bodyPr/>
          <a:lstStyle/>
          <a:p>
            <a:pPr>
              <a:lnSpc>
                <a:spcPct val="90000"/>
              </a:lnSpc>
            </a:pPr>
            <a:r>
              <a:rPr lang="en-US" altLang="en-US" sz="2000" dirty="0"/>
              <a:t>Personal data covers both facts and opinions about an individual.</a:t>
            </a:r>
          </a:p>
          <a:p>
            <a:pPr>
              <a:lnSpc>
                <a:spcPct val="90000"/>
              </a:lnSpc>
            </a:pPr>
            <a:r>
              <a:rPr lang="en-US" altLang="en-US" sz="2000" dirty="0"/>
              <a:t>Processing includes: </a:t>
            </a:r>
            <a:r>
              <a:rPr lang="en-US" altLang="en-US" sz="2000" i="1" dirty="0"/>
              <a:t>obtaining, holding </a:t>
            </a:r>
            <a:r>
              <a:rPr lang="en-US" altLang="en-US" sz="2000" dirty="0"/>
              <a:t>and </a:t>
            </a:r>
            <a:r>
              <a:rPr lang="en-US" altLang="en-US" sz="2000" i="1" dirty="0"/>
              <a:t>disclosing</a:t>
            </a:r>
            <a:r>
              <a:rPr lang="en-US" altLang="en-US" sz="2000" dirty="0"/>
              <a:t>.</a:t>
            </a:r>
          </a:p>
          <a:p>
            <a:pPr lvl="1">
              <a:lnSpc>
                <a:spcPct val="90000"/>
              </a:lnSpc>
            </a:pPr>
            <a:r>
              <a:rPr lang="en-US" altLang="en-US" sz="1800" dirty="0"/>
              <a:t>The law applies to any data, whether stored in electronic format or not. </a:t>
            </a:r>
          </a:p>
          <a:p>
            <a:pPr>
              <a:lnSpc>
                <a:spcPct val="90000"/>
              </a:lnSpc>
            </a:pPr>
            <a:r>
              <a:rPr lang="en-US" altLang="en-US" sz="2000" dirty="0"/>
              <a:t>People whose data is collected by a company or organization have the right to see what data is held on them.</a:t>
            </a:r>
          </a:p>
          <a:p>
            <a:pPr lvl="1">
              <a:lnSpc>
                <a:spcPct val="90000"/>
              </a:lnSpc>
            </a:pPr>
            <a:r>
              <a:rPr lang="en-US" altLang="en-US" sz="1800" dirty="0"/>
              <a:t>They also have the right to have their data removed from the database on which it is held it </a:t>
            </a:r>
            <a:r>
              <a:rPr lang="en-US" altLang="en-US" sz="1800" dirty="0" err="1"/>
              <a:t>it</a:t>
            </a:r>
            <a:r>
              <a:rPr lang="en-US" altLang="en-US" sz="1800" dirty="0"/>
              <a:t> is no longer being used.</a:t>
            </a:r>
          </a:p>
          <a:p>
            <a:pPr lvl="1">
              <a:lnSpc>
                <a:spcPct val="90000"/>
              </a:lnSpc>
            </a:pPr>
            <a:r>
              <a:rPr lang="en-US" altLang="en-US" sz="1800" dirty="0"/>
              <a:t>So you can ask to have your name &amp; details removed from junk mail lists.</a:t>
            </a:r>
          </a:p>
          <a:p>
            <a:pPr>
              <a:lnSpc>
                <a:spcPct val="90000"/>
              </a:lnSpc>
            </a:pPr>
            <a:r>
              <a:rPr lang="en-US" altLang="en-US" sz="2000" i="1" dirty="0"/>
              <a:t>If a company collects data on you for one purpose and then wishes to use it for another purpose, they need to get your permission.</a:t>
            </a:r>
            <a:endParaRPr lang="en-US" altLang="en-US" sz="2000" dirty="0"/>
          </a:p>
          <a:p>
            <a:pPr lvl="1">
              <a:lnSpc>
                <a:spcPct val="90000"/>
              </a:lnSpc>
            </a:pPr>
            <a:r>
              <a:rPr lang="en-US" altLang="en-US" sz="1800" dirty="0"/>
              <a:t>So a company cannot sell your information without asking you first. </a:t>
            </a:r>
          </a:p>
          <a:p>
            <a:pPr>
              <a:lnSpc>
                <a:spcPct val="90000"/>
              </a:lnSpc>
            </a:pPr>
            <a:r>
              <a:rPr lang="en-US" altLang="en-US" sz="2000" dirty="0"/>
              <a:t>Thus, the Data Protection Act gives some protection to consumers against e-vendors and third parties using information on web-browsing and e-commerce.</a:t>
            </a:r>
          </a:p>
          <a:p>
            <a:pPr>
              <a:lnSpc>
                <a:spcPct val="90000"/>
              </a:lnSpc>
            </a:pPr>
            <a:r>
              <a:rPr lang="en-US" altLang="en-US" sz="2000" dirty="0"/>
              <a:t>However, employees have few if any rights to privacy at work</a:t>
            </a:r>
          </a:p>
          <a:p>
            <a:pPr lvl="1">
              <a:lnSpc>
                <a:spcPct val="90000"/>
              </a:lnSpc>
            </a:pPr>
            <a:r>
              <a:rPr lang="en-US" altLang="en-US" sz="1800" dirty="0"/>
              <a:t>Emails, for example, belong to the employer not to the employee.</a:t>
            </a:r>
          </a:p>
        </p:txBody>
      </p:sp>
      <p:sp>
        <p:nvSpPr>
          <p:cNvPr id="28676" name="Date Placeholder 2">
            <a:extLst>
              <a:ext uri="{FF2B5EF4-FFF2-40B4-BE49-F238E27FC236}">
                <a16:creationId xmlns:a16="http://schemas.microsoft.com/office/drawing/2014/main" id="{D380B294-28FE-A18C-738F-8D5E8080A22D}"/>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spcBef>
                <a:spcPct val="0"/>
              </a:spcBef>
              <a:buFontTx/>
              <a:buNone/>
            </a:pPr>
            <a:r>
              <a:rPr lang="en-US" altLang="zh-CN"/>
              <a:t>L22 - Ethical and Private Issues</a:t>
            </a:r>
            <a:endParaRPr lang="en-GB" altLang="en-US" sz="1200"/>
          </a:p>
        </p:txBody>
      </p:sp>
      <p:sp>
        <p:nvSpPr>
          <p:cNvPr id="4" name="Footer Placeholder 3">
            <a:extLst>
              <a:ext uri="{FF2B5EF4-FFF2-40B4-BE49-F238E27FC236}">
                <a16:creationId xmlns:a16="http://schemas.microsoft.com/office/drawing/2014/main" id="{CB6EE409-2258-3A25-330F-C2D25B0A674C}"/>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28678" name="Slide Number Placeholder 4">
            <a:extLst>
              <a:ext uri="{FF2B5EF4-FFF2-40B4-BE49-F238E27FC236}">
                <a16:creationId xmlns:a16="http://schemas.microsoft.com/office/drawing/2014/main" id="{7D386CE2-DE2A-C1D4-A5ED-7245A2CA3A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88D061E0-C90C-4BFB-9B59-34109C1C6792}" type="slidenum">
              <a:rPr lang="en-US" altLang="zh-CN" sz="1200">
                <a:solidFill>
                  <a:srgbClr val="898989"/>
                </a:solidFill>
              </a:rPr>
              <a:pPr>
                <a:spcBef>
                  <a:spcPct val="0"/>
                </a:spcBef>
                <a:buFontTx/>
                <a:buNone/>
              </a:pPr>
              <a:t>51</a:t>
            </a:fld>
            <a:endParaRPr lang="en-US" altLang="zh-CN" sz="1200">
              <a:solidFill>
                <a:srgbClr val="898989"/>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AF85337-BFB9-1307-447B-9A354CCD4D7C}"/>
              </a:ext>
            </a:extLst>
          </p:cNvPr>
          <p:cNvSpPr>
            <a:spLocks noGrp="1"/>
          </p:cNvSpPr>
          <p:nvPr>
            <p:ph type="title"/>
          </p:nvPr>
        </p:nvSpPr>
        <p:spPr/>
        <p:txBody>
          <a:bodyPr/>
          <a:lstStyle/>
          <a:p>
            <a:r>
              <a:rPr lang="en-GB" altLang="en-US" dirty="0"/>
              <a:t>4. </a:t>
            </a:r>
            <a:r>
              <a:rPr lang="en-GB" altLang="en-US" cap="none" dirty="0"/>
              <a:t>Best Practice</a:t>
            </a:r>
            <a:endParaRPr lang="en-GB" altLang="en-US" dirty="0"/>
          </a:p>
        </p:txBody>
      </p:sp>
      <p:sp>
        <p:nvSpPr>
          <p:cNvPr id="15363" name="Content Placeholder 2">
            <a:extLst>
              <a:ext uri="{FF2B5EF4-FFF2-40B4-BE49-F238E27FC236}">
                <a16:creationId xmlns:a16="http://schemas.microsoft.com/office/drawing/2014/main" id="{012532F5-1148-0303-45F1-7CEEDAF5ACF8}"/>
              </a:ext>
            </a:extLst>
          </p:cNvPr>
          <p:cNvSpPr>
            <a:spLocks noGrp="1"/>
          </p:cNvSpPr>
          <p:nvPr>
            <p:ph type="body" idx="1"/>
          </p:nvPr>
        </p:nvSpPr>
        <p:spPr/>
        <p:txBody>
          <a:bodyPr/>
          <a:lstStyle/>
          <a:p>
            <a:pPr>
              <a:buFontTx/>
              <a:buNone/>
            </a:pPr>
            <a:endParaRPr lang="en-GB" altLang="zh-CN" dirty="0">
              <a:ea typeface="SimSun" panose="02010600030101010101" pitchFamily="2" charset="-122"/>
            </a:endParaRPr>
          </a:p>
        </p:txBody>
      </p:sp>
      <p:sp>
        <p:nvSpPr>
          <p:cNvPr id="15366" name="Slide Number Placeholder 5">
            <a:extLst>
              <a:ext uri="{FF2B5EF4-FFF2-40B4-BE49-F238E27FC236}">
                <a16:creationId xmlns:a16="http://schemas.microsoft.com/office/drawing/2014/main" id="{51735C0F-76B5-F8F2-113A-8154D49FAB87}"/>
              </a:ext>
            </a:extLst>
          </p:cNvPr>
          <p:cNvSpPr>
            <a:spLocks noGrp="1"/>
          </p:cNvSpPr>
          <p:nvPr>
            <p:ph type="sldNum" sz="quarter" idx="4294967295"/>
          </p:nvPr>
        </p:nvSpPr>
        <p:spPr bwMode="auto">
          <a:xfrm>
            <a:off x="9394825" y="6342063"/>
            <a:ext cx="5111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B819BC45-710A-4BC6-82C7-C61BB1B7047B}" type="slidenum">
              <a:rPr lang="en-US" altLang="zh-CN" sz="1200">
                <a:solidFill>
                  <a:srgbClr val="898989"/>
                </a:solidFill>
              </a:rPr>
              <a:pPr>
                <a:spcBef>
                  <a:spcPct val="0"/>
                </a:spcBef>
                <a:buFontTx/>
                <a:buNone/>
              </a:pPr>
              <a:t>52</a:t>
            </a:fld>
            <a:endParaRPr lang="en-US" altLang="zh-CN" sz="1200">
              <a:solidFill>
                <a:srgbClr val="898989"/>
              </a:solidFill>
            </a:endParaRPr>
          </a:p>
        </p:txBody>
      </p:sp>
      <p:sp>
        <p:nvSpPr>
          <p:cNvPr id="2" name="Date Placeholder 1">
            <a:extLst>
              <a:ext uri="{FF2B5EF4-FFF2-40B4-BE49-F238E27FC236}">
                <a16:creationId xmlns:a16="http://schemas.microsoft.com/office/drawing/2014/main" id="{9E09AC9E-8404-CED2-F7E4-1C7D6469F7EF}"/>
              </a:ext>
            </a:extLst>
          </p:cNvPr>
          <p:cNvSpPr>
            <a:spLocks noGrp="1"/>
          </p:cNvSpPr>
          <p:nvPr>
            <p:ph type="dt" sz="half" idx="4294967295"/>
          </p:nvPr>
        </p:nvSpPr>
        <p:spPr>
          <a:xfrm>
            <a:off x="0" y="6403975"/>
            <a:ext cx="2455863" cy="257175"/>
          </a:xfrm>
        </p:spPr>
        <p:txBody>
          <a:bodyPr/>
          <a:lstStyle/>
          <a:p>
            <a:r>
              <a:rPr lang="en-US" altLang="zh-CN"/>
              <a:t>Data Governance and Social Issues</a:t>
            </a:r>
            <a:endParaRPr lang="en-GB" altLang="zh-CN" dirty="0"/>
          </a:p>
        </p:txBody>
      </p:sp>
    </p:spTree>
    <p:extLst>
      <p:ext uri="{BB962C8B-B14F-4D97-AF65-F5344CB8AC3E}">
        <p14:creationId xmlns:p14="http://schemas.microsoft.com/office/powerpoint/2010/main" val="1107606542"/>
      </p:ext>
    </p:extLst>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1286BC7-348B-EC50-1516-ED2F02B0CED5}"/>
              </a:ext>
            </a:extLst>
          </p:cNvPr>
          <p:cNvSpPr>
            <a:spLocks noGrp="1"/>
          </p:cNvSpPr>
          <p:nvPr>
            <p:ph type="title"/>
          </p:nvPr>
        </p:nvSpPr>
        <p:spPr/>
        <p:txBody>
          <a:bodyPr/>
          <a:lstStyle/>
          <a:p>
            <a:r>
              <a:rPr lang="en-GB" altLang="en-US"/>
              <a:t>What should we do?</a:t>
            </a:r>
            <a:endParaRPr lang="en-US" altLang="en-US"/>
          </a:p>
        </p:txBody>
      </p:sp>
      <p:sp>
        <p:nvSpPr>
          <p:cNvPr id="3" name="Content Placeholder 2">
            <a:extLst>
              <a:ext uri="{FF2B5EF4-FFF2-40B4-BE49-F238E27FC236}">
                <a16:creationId xmlns:a16="http://schemas.microsoft.com/office/drawing/2014/main" id="{91563266-0AB9-FE00-7F03-73A3EF66816C}"/>
              </a:ext>
            </a:extLst>
          </p:cNvPr>
          <p:cNvSpPr>
            <a:spLocks noGrp="1"/>
          </p:cNvSpPr>
          <p:nvPr>
            <p:ph idx="1"/>
          </p:nvPr>
        </p:nvSpPr>
        <p:spPr>
          <a:xfrm>
            <a:off x="2000672" y="1830207"/>
            <a:ext cx="7128792" cy="3835205"/>
          </a:xfrm>
        </p:spPr>
        <p:txBody>
          <a:bodyPr/>
          <a:lstStyle/>
          <a:p>
            <a:pPr>
              <a:defRPr/>
            </a:pPr>
            <a:r>
              <a:rPr lang="en-GB" sz="2800" dirty="0"/>
              <a:t>Law banding citizen</a:t>
            </a:r>
          </a:p>
          <a:p>
            <a:pPr>
              <a:defRPr/>
            </a:pPr>
            <a:r>
              <a:rPr lang="en-GB" sz="2800" dirty="0"/>
              <a:t>Guided by heart not mind</a:t>
            </a:r>
          </a:p>
          <a:p>
            <a:pPr>
              <a:defRPr/>
            </a:pPr>
            <a:r>
              <a:rPr lang="en-GB" sz="2800" dirty="0"/>
              <a:t>Never try to make “quick money”</a:t>
            </a:r>
          </a:p>
          <a:p>
            <a:pPr>
              <a:defRPr/>
            </a:pPr>
            <a:r>
              <a:rPr lang="en-GB" sz="2800" dirty="0"/>
              <a:t>Respect is the key</a:t>
            </a:r>
          </a:p>
          <a:p>
            <a:pPr>
              <a:defRPr/>
            </a:pPr>
            <a:r>
              <a:rPr lang="en-GB" sz="2800" dirty="0"/>
              <a:t>Do your business seriously</a:t>
            </a:r>
          </a:p>
          <a:p>
            <a:pPr marL="0" indent="0">
              <a:buFontTx/>
              <a:buNone/>
              <a:defRPr/>
            </a:pPr>
            <a:endParaRPr lang="en-GB" dirty="0"/>
          </a:p>
          <a:p>
            <a:pPr>
              <a:defRPr/>
            </a:pPr>
            <a:endParaRPr lang="en-US" dirty="0"/>
          </a:p>
        </p:txBody>
      </p:sp>
      <p:sp>
        <p:nvSpPr>
          <p:cNvPr id="35844" name="Date Placeholder 3">
            <a:extLst>
              <a:ext uri="{FF2B5EF4-FFF2-40B4-BE49-F238E27FC236}">
                <a16:creationId xmlns:a16="http://schemas.microsoft.com/office/drawing/2014/main" id="{EDF05BCB-F466-739C-29AE-115C08D59536}"/>
              </a:ext>
            </a:extLst>
          </p:cNvPr>
          <p:cNvSpPr>
            <a:spLocks noGrp="1"/>
          </p:cNvSpPr>
          <p:nvPr>
            <p:ph type="dt" sz="quarter" idx="10"/>
          </p:nvPr>
        </p:nvSpPr>
        <p:spPr bwMode="auto">
          <a:xfrm>
            <a:off x="176213" y="6524625"/>
            <a:ext cx="3168650" cy="257175"/>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GB"/>
            </a:defPPr>
            <a:lvl1pPr algn="l" rtl="0" eaLnBrk="1" fontAlgn="base" hangingPunct="1">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l"/>
            <a:r>
              <a:rPr lang="en-US" altLang="zh-CN"/>
              <a:t>L22 - Ethical and Private Issues</a:t>
            </a:r>
            <a:endParaRPr lang="en-GB" altLang="zh-CN" sz="1200">
              <a:ea typeface="宋体" panose="02010600030101010101" pitchFamily="2" charset="-122"/>
            </a:endParaRPr>
          </a:p>
        </p:txBody>
      </p:sp>
      <p:sp>
        <p:nvSpPr>
          <p:cNvPr id="5" name="Footer Placeholder 4">
            <a:extLst>
              <a:ext uri="{FF2B5EF4-FFF2-40B4-BE49-F238E27FC236}">
                <a16:creationId xmlns:a16="http://schemas.microsoft.com/office/drawing/2014/main" id="{BFF856C3-C2EE-1E7B-FB0C-A7B455893970}"/>
              </a:ext>
            </a:extLst>
          </p:cNvPr>
          <p:cNvSpPr>
            <a:spLocks noGrp="1"/>
          </p:cNvSpPr>
          <p:nvPr>
            <p:ph type="ftr" sz="quarter" idx="11"/>
          </p:nvPr>
        </p:nvSpPr>
        <p:spPr>
          <a:xfrm>
            <a:off x="4089400" y="6461125"/>
            <a:ext cx="3136900" cy="365125"/>
          </a:xfrm>
          <a:prstGeom prst="rect">
            <a:avLst/>
          </a:prstGeom>
        </p:spPr>
        <p:txBody>
          <a:bodyPr vert="horz" lIns="91440" tIns="45720" rIns="91440" bIns="45720" rtlCol="0" anchor="ctr"/>
          <a:lstStyle>
            <a:defPPr>
              <a:defRPr lang="en-GB"/>
            </a:defPPr>
            <a:lvl1pPr algn="ctr" rtl="0" eaLnBrk="1" fontAlgn="base" hangingPunct="1">
              <a:spcBef>
                <a:spcPct val="0"/>
              </a:spcBef>
              <a:spcAft>
                <a:spcPct val="0"/>
              </a:spcAft>
              <a:defRPr sz="1200" kern="1200">
                <a:solidFill>
                  <a:schemeClr val="tx1">
                    <a:tint val="75000"/>
                  </a:schemeClr>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defRPr/>
            </a:pPr>
            <a:r>
              <a:rPr lang="en-US"/>
              <a:t>CSE308 - Technologies for E-commerce</a:t>
            </a:r>
          </a:p>
        </p:txBody>
      </p:sp>
      <p:sp>
        <p:nvSpPr>
          <p:cNvPr id="35846" name="Slide Number Placeholder 5">
            <a:extLst>
              <a:ext uri="{FF2B5EF4-FFF2-40B4-BE49-F238E27FC236}">
                <a16:creationId xmlns:a16="http://schemas.microsoft.com/office/drawing/2014/main" id="{E57D263A-F7EB-32BE-EC7F-8B66DFDD6F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fld id="{0D72A89F-30D0-48C2-8C17-53B9BA12B4D8}" type="slidenum">
              <a:rPr lang="en-US" altLang="zh-CN" sz="1200">
                <a:solidFill>
                  <a:srgbClr val="898989"/>
                </a:solidFill>
              </a:rPr>
              <a:pPr algn="r"/>
              <a:t>53</a:t>
            </a:fld>
            <a:endParaRPr lang="en-US" altLang="zh-CN" sz="120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47660ED-DFE1-B4D0-48C8-C41D749ADEEF}"/>
              </a:ext>
            </a:extLst>
          </p:cNvPr>
          <p:cNvSpPr>
            <a:spLocks noGrp="1" noChangeArrowheads="1"/>
          </p:cNvSpPr>
          <p:nvPr>
            <p:ph type="title"/>
          </p:nvPr>
        </p:nvSpPr>
        <p:spPr/>
        <p:txBody>
          <a:bodyPr/>
          <a:lstStyle/>
          <a:p>
            <a:r>
              <a:rPr lang="en-US" altLang="en-US" dirty="0"/>
              <a:t>Summary</a:t>
            </a:r>
          </a:p>
        </p:txBody>
      </p:sp>
      <p:sp>
        <p:nvSpPr>
          <p:cNvPr id="16387" name="Rectangle 3">
            <a:extLst>
              <a:ext uri="{FF2B5EF4-FFF2-40B4-BE49-F238E27FC236}">
                <a16:creationId xmlns:a16="http://schemas.microsoft.com/office/drawing/2014/main" id="{9737E02A-46F3-3B20-E0CD-C617BBD05924}"/>
              </a:ext>
            </a:extLst>
          </p:cNvPr>
          <p:cNvSpPr>
            <a:spLocks noGrp="1" noChangeArrowheads="1"/>
          </p:cNvSpPr>
          <p:nvPr>
            <p:ph type="body" idx="1"/>
          </p:nvPr>
        </p:nvSpPr>
        <p:spPr>
          <a:xfrm>
            <a:off x="848544" y="1481568"/>
            <a:ext cx="8716365" cy="4755743"/>
          </a:xfrm>
        </p:spPr>
        <p:txBody>
          <a:bodyPr/>
          <a:lstStyle/>
          <a:p>
            <a:r>
              <a:rPr lang="en-GB" altLang="en-US" sz="2400" dirty="0"/>
              <a:t>An organisation want get their data value needs both technology efficiency and proper governance.  </a:t>
            </a:r>
          </a:p>
          <a:p>
            <a:r>
              <a:rPr lang="en-GB" altLang="en-US" sz="2400" dirty="0"/>
              <a:t>Data integrity and security can not be achieved only by technology alone. It need data governance and proper ethical rules.</a:t>
            </a:r>
          </a:p>
          <a:p>
            <a:r>
              <a:rPr lang="en-GB" altLang="en-US" sz="2400" dirty="0"/>
              <a:t>Data governance is more about people than data</a:t>
            </a:r>
          </a:p>
          <a:p>
            <a:r>
              <a:rPr lang="en-GB" altLang="en-US" sz="2400" dirty="0"/>
              <a:t>Process and written documents are essential. They can be </a:t>
            </a:r>
            <a:r>
              <a:rPr lang="en-GB" altLang="en-US" sz="2400" dirty="0" err="1"/>
              <a:t>achived</a:t>
            </a:r>
            <a:r>
              <a:rPr lang="en-GB" altLang="en-US" sz="2400" dirty="0"/>
              <a:t> by:</a:t>
            </a:r>
          </a:p>
          <a:p>
            <a:pPr lvl="1"/>
            <a:r>
              <a:rPr lang="en-GB" altLang="en-US" sz="2400" dirty="0"/>
              <a:t>Leadership support</a:t>
            </a:r>
          </a:p>
          <a:p>
            <a:pPr lvl="1"/>
            <a:r>
              <a:rPr lang="en-GB" altLang="en-US" sz="2400" dirty="0"/>
              <a:t>Broad-based consultation, including faculty</a:t>
            </a:r>
          </a:p>
          <a:p>
            <a:pPr lvl="1"/>
            <a:r>
              <a:rPr lang="en-GB" altLang="en-US" sz="2400" dirty="0"/>
              <a:t>Opportunity for consultation</a:t>
            </a:r>
          </a:p>
          <a:p>
            <a:pPr lvl="1"/>
            <a:r>
              <a:rPr lang="en-GB" altLang="en-US" sz="2400" dirty="0"/>
              <a:t>Representation</a:t>
            </a:r>
          </a:p>
          <a:p>
            <a:endParaRPr lang="en-US" altLang="en-US" sz="2000" dirty="0"/>
          </a:p>
        </p:txBody>
      </p:sp>
      <p:sp>
        <p:nvSpPr>
          <p:cNvPr id="16390" name="Slide Number Placeholder 4">
            <a:extLst>
              <a:ext uri="{FF2B5EF4-FFF2-40B4-BE49-F238E27FC236}">
                <a16:creationId xmlns:a16="http://schemas.microsoft.com/office/drawing/2014/main" id="{7A19E9F2-AF3C-7935-E2A6-CD0855D6E9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143000" indent="-228600">
              <a:spcBef>
                <a:spcPct val="20000"/>
              </a:spcBef>
              <a:buChar char="•"/>
              <a:defRPr sz="1600">
                <a:solidFill>
                  <a:schemeClr val="tx1"/>
                </a:solidFill>
                <a:latin typeface="Times New Roman" panose="02020603050405020304" pitchFamily="18" charset="0"/>
              </a:defRPr>
            </a:lvl3pPr>
            <a:lvl4pPr marL="1600200" indent="-228600">
              <a:spcBef>
                <a:spcPct val="20000"/>
              </a:spcBef>
              <a:buChar char="–"/>
              <a:defRPr sz="1400">
                <a:solidFill>
                  <a:schemeClr val="tx1"/>
                </a:solidFill>
                <a:latin typeface="Times New Roman" panose="02020603050405020304" pitchFamily="18" charset="0"/>
              </a:defRPr>
            </a:lvl4pPr>
            <a:lvl5pPr marL="2057400" indent="-228600">
              <a:spcBef>
                <a:spcPct val="20000"/>
              </a:spcBef>
              <a:buChar char="»"/>
              <a:defRPr sz="14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4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4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4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400">
                <a:solidFill>
                  <a:schemeClr val="tx1"/>
                </a:solidFill>
                <a:latin typeface="Times New Roman" panose="02020603050405020304" pitchFamily="18" charset="0"/>
              </a:defRPr>
            </a:lvl9pPr>
          </a:lstStyle>
          <a:p>
            <a:pPr>
              <a:spcBef>
                <a:spcPct val="0"/>
              </a:spcBef>
              <a:buFontTx/>
              <a:buNone/>
            </a:pPr>
            <a:fld id="{81AF6186-449B-495C-AE44-E03B81352D86}" type="slidenum">
              <a:rPr lang="en-US" altLang="zh-CN" sz="1200">
                <a:solidFill>
                  <a:srgbClr val="898989"/>
                </a:solidFill>
              </a:rPr>
              <a:pPr>
                <a:spcBef>
                  <a:spcPct val="0"/>
                </a:spcBef>
                <a:buFontTx/>
                <a:buNone/>
              </a:pPr>
              <a:t>54</a:t>
            </a:fld>
            <a:endParaRPr lang="en-US" altLang="zh-CN" sz="1200">
              <a:solidFill>
                <a:srgbClr val="898989"/>
              </a:solidFill>
            </a:endParaRPr>
          </a:p>
        </p:txBody>
      </p:sp>
      <p:sp>
        <p:nvSpPr>
          <p:cNvPr id="2" name="Date Placeholder 1">
            <a:extLst>
              <a:ext uri="{FF2B5EF4-FFF2-40B4-BE49-F238E27FC236}">
                <a16:creationId xmlns:a16="http://schemas.microsoft.com/office/drawing/2014/main" id="{7C9EA778-18DC-10C3-B28A-0B2A58BFFCEC}"/>
              </a:ext>
            </a:extLst>
          </p:cNvPr>
          <p:cNvSpPr>
            <a:spLocks noGrp="1"/>
          </p:cNvSpPr>
          <p:nvPr>
            <p:ph type="dt" sz="half" idx="2"/>
          </p:nvPr>
        </p:nvSpPr>
        <p:spPr/>
        <p:txBody>
          <a:bodyPr/>
          <a:lstStyle/>
          <a:p>
            <a:r>
              <a:rPr lang="en-US" altLang="zh-CN"/>
              <a:t>Data Governance and Social Issues</a:t>
            </a:r>
            <a:endParaRPr lang="en-GB"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316F-73BE-910D-3ADB-E6509AC9DE14}"/>
              </a:ext>
            </a:extLst>
          </p:cNvPr>
          <p:cNvSpPr>
            <a:spLocks noGrp="1"/>
          </p:cNvSpPr>
          <p:nvPr>
            <p:ph type="title"/>
          </p:nvPr>
        </p:nvSpPr>
        <p:spPr/>
        <p:txBody>
          <a:bodyPr/>
          <a:lstStyle/>
          <a:p>
            <a:r>
              <a:rPr lang="en-US" altLang="en-US" dirty="0"/>
              <a:t>Summary</a:t>
            </a:r>
            <a:endParaRPr lang="en-GB" dirty="0"/>
          </a:p>
        </p:txBody>
      </p:sp>
      <p:sp>
        <p:nvSpPr>
          <p:cNvPr id="3" name="Content Placeholder 2">
            <a:extLst>
              <a:ext uri="{FF2B5EF4-FFF2-40B4-BE49-F238E27FC236}">
                <a16:creationId xmlns:a16="http://schemas.microsoft.com/office/drawing/2014/main" id="{09C4E4A0-603F-7CA8-712F-945E42FEC974}"/>
              </a:ext>
            </a:extLst>
          </p:cNvPr>
          <p:cNvSpPr>
            <a:spLocks noGrp="1"/>
          </p:cNvSpPr>
          <p:nvPr>
            <p:ph idx="1"/>
          </p:nvPr>
        </p:nvSpPr>
        <p:spPr>
          <a:xfrm>
            <a:off x="848544" y="1338841"/>
            <a:ext cx="8753350" cy="824638"/>
          </a:xfrm>
        </p:spPr>
        <p:txBody>
          <a:bodyPr/>
          <a:lstStyle/>
          <a:p>
            <a:r>
              <a:rPr lang="en-US" sz="2400" dirty="0"/>
              <a:t>A data strategy is a larger vision for how your organization will work with data. </a:t>
            </a:r>
          </a:p>
          <a:p>
            <a:endParaRPr lang="en-GB" dirty="0"/>
          </a:p>
        </p:txBody>
      </p:sp>
      <p:sp>
        <p:nvSpPr>
          <p:cNvPr id="4" name="Slide Number Placeholder 3">
            <a:extLst>
              <a:ext uri="{FF2B5EF4-FFF2-40B4-BE49-F238E27FC236}">
                <a16:creationId xmlns:a16="http://schemas.microsoft.com/office/drawing/2014/main" id="{88F2C717-49DF-03D6-93BB-CB633C97791E}"/>
              </a:ext>
            </a:extLst>
          </p:cNvPr>
          <p:cNvSpPr>
            <a:spLocks noGrp="1"/>
          </p:cNvSpPr>
          <p:nvPr>
            <p:ph type="sldNum" sz="quarter" idx="12"/>
          </p:nvPr>
        </p:nvSpPr>
        <p:spPr/>
        <p:txBody>
          <a:bodyPr/>
          <a:lstStyle/>
          <a:p>
            <a:fld id="{532E1ACD-ECC9-400C-AB6F-DC0569C19F65}" type="slidenum">
              <a:rPr lang="en-US" altLang="zh-CN" smtClean="0"/>
              <a:pPr/>
              <a:t>55</a:t>
            </a:fld>
            <a:endParaRPr lang="en-US" altLang="zh-CN"/>
          </a:p>
        </p:txBody>
      </p:sp>
      <p:sp>
        <p:nvSpPr>
          <p:cNvPr id="5" name="Date Placeholder 4">
            <a:extLst>
              <a:ext uri="{FF2B5EF4-FFF2-40B4-BE49-F238E27FC236}">
                <a16:creationId xmlns:a16="http://schemas.microsoft.com/office/drawing/2014/main" id="{5011CC39-E420-D921-1B82-6A1140F6D396}"/>
              </a:ext>
            </a:extLst>
          </p:cNvPr>
          <p:cNvSpPr>
            <a:spLocks noGrp="1"/>
          </p:cNvSpPr>
          <p:nvPr>
            <p:ph type="dt" sz="half" idx="2"/>
          </p:nvPr>
        </p:nvSpPr>
        <p:spPr/>
        <p:txBody>
          <a:bodyPr/>
          <a:lstStyle/>
          <a:p>
            <a:r>
              <a:rPr lang="en-US" altLang="zh-CN"/>
              <a:t>Data Governance and Social Issues</a:t>
            </a:r>
            <a:endParaRPr lang="en-GB" altLang="zh-CN" dirty="0"/>
          </a:p>
        </p:txBody>
      </p:sp>
      <p:pic>
        <p:nvPicPr>
          <p:cNvPr id="7" name="Picture 6">
            <a:extLst>
              <a:ext uri="{FF2B5EF4-FFF2-40B4-BE49-F238E27FC236}">
                <a16:creationId xmlns:a16="http://schemas.microsoft.com/office/drawing/2014/main" id="{13E7EC5F-AE43-2F09-998B-9C7AAC98CC3E}"/>
              </a:ext>
            </a:extLst>
          </p:cNvPr>
          <p:cNvPicPr>
            <a:picLocks noChangeAspect="1"/>
          </p:cNvPicPr>
          <p:nvPr/>
        </p:nvPicPr>
        <p:blipFill>
          <a:blip r:embed="rId2"/>
          <a:stretch>
            <a:fillRect/>
          </a:stretch>
        </p:blipFill>
        <p:spPr>
          <a:xfrm>
            <a:off x="1280592" y="2708920"/>
            <a:ext cx="8105800" cy="2228347"/>
          </a:xfrm>
          <a:prstGeom prst="rect">
            <a:avLst/>
          </a:prstGeom>
        </p:spPr>
      </p:pic>
    </p:spTree>
    <p:extLst>
      <p:ext uri="{BB962C8B-B14F-4D97-AF65-F5344CB8AC3E}">
        <p14:creationId xmlns:p14="http://schemas.microsoft.com/office/powerpoint/2010/main" val="373076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A7CF-BDD9-F8E7-3A30-1258C43D468A}"/>
              </a:ext>
            </a:extLst>
          </p:cNvPr>
          <p:cNvSpPr>
            <a:spLocks noGrp="1"/>
          </p:cNvSpPr>
          <p:nvPr>
            <p:ph type="title"/>
          </p:nvPr>
        </p:nvSpPr>
        <p:spPr/>
        <p:txBody>
          <a:bodyPr/>
          <a:lstStyle/>
          <a:p>
            <a:r>
              <a:rPr lang="en-GB" dirty="0"/>
              <a:t>Security Measures</a:t>
            </a:r>
          </a:p>
        </p:txBody>
      </p:sp>
      <p:sp>
        <p:nvSpPr>
          <p:cNvPr id="3" name="Content Placeholder 2">
            <a:extLst>
              <a:ext uri="{FF2B5EF4-FFF2-40B4-BE49-F238E27FC236}">
                <a16:creationId xmlns:a16="http://schemas.microsoft.com/office/drawing/2014/main" id="{D38EC2FA-1994-8ECD-43DD-B574F01BE966}"/>
              </a:ext>
            </a:extLst>
          </p:cNvPr>
          <p:cNvSpPr>
            <a:spLocks noGrp="1"/>
          </p:cNvSpPr>
          <p:nvPr>
            <p:ph idx="1"/>
          </p:nvPr>
        </p:nvSpPr>
        <p:spPr/>
        <p:txBody>
          <a:bodyPr/>
          <a:lstStyle/>
          <a:p>
            <a:r>
              <a:rPr lang="en-GB" dirty="0"/>
              <a:t>Ensure </a:t>
            </a:r>
            <a:r>
              <a:rPr lang="en-GB" b="1" dirty="0"/>
              <a:t>data integrity</a:t>
            </a:r>
          </a:p>
          <a:p>
            <a:pPr lvl="1"/>
            <a:r>
              <a:rPr lang="en-GB" b="1" dirty="0">
                <a:latin typeface="Calibri" charset="0"/>
              </a:rPr>
              <a:t>Integrity constraints: </a:t>
            </a:r>
            <a:r>
              <a:rPr lang="en-GB" dirty="0">
                <a:latin typeface="Calibri" charset="0"/>
              </a:rPr>
              <a:t>Entity integrity, referential integrity</a:t>
            </a:r>
            <a:endParaRPr lang="en-GB" dirty="0"/>
          </a:p>
          <a:p>
            <a:pPr lvl="1"/>
            <a:r>
              <a:rPr lang="en-GB" b="1" dirty="0">
                <a:latin typeface="Calibri" charset="0"/>
              </a:rPr>
              <a:t>Backup</a:t>
            </a:r>
            <a:r>
              <a:rPr lang="en-GB" dirty="0">
                <a:latin typeface="Calibri" charset="0"/>
              </a:rPr>
              <a:t>: the process of periodically taking a copy of the database + log-files onto offline sources</a:t>
            </a:r>
          </a:p>
          <a:p>
            <a:pPr lvl="2"/>
            <a:r>
              <a:rPr lang="en-GB" dirty="0">
                <a:latin typeface="Calibri" charset="0"/>
              </a:rPr>
              <a:t>Full, incremental and concurrent backup</a:t>
            </a:r>
          </a:p>
          <a:p>
            <a:pPr lvl="2"/>
            <a:r>
              <a:rPr lang="en-GB" b="1" dirty="0">
                <a:latin typeface="Calibri" charset="0"/>
              </a:rPr>
              <a:t>Journaling</a:t>
            </a:r>
            <a:r>
              <a:rPr lang="en-GB" dirty="0">
                <a:latin typeface="Calibri" charset="0"/>
              </a:rPr>
              <a:t>: maintaining a log-file of all changes made to enable recovery in the event of failure</a:t>
            </a:r>
          </a:p>
          <a:p>
            <a:pPr lvl="2"/>
            <a:r>
              <a:rPr lang="en-GB" b="1" dirty="0">
                <a:latin typeface="Calibri" charset="0"/>
              </a:rPr>
              <a:t>Check-pointing</a:t>
            </a:r>
            <a:r>
              <a:rPr lang="en-GB" dirty="0">
                <a:latin typeface="Calibri" charset="0"/>
              </a:rPr>
              <a:t>: synchronising database and log-file update at a specified time – point of reference</a:t>
            </a:r>
          </a:p>
          <a:p>
            <a:pPr lvl="1"/>
            <a:r>
              <a:rPr lang="en-GB" b="1" dirty="0">
                <a:latin typeface="Calibri" charset="0"/>
              </a:rPr>
              <a:t>Recovery and restored: </a:t>
            </a:r>
            <a:r>
              <a:rPr lang="en-GB" sz="1600" dirty="0">
                <a:latin typeface="Calibri" charset="0"/>
              </a:rPr>
              <a:t>in case of problem restore to the last normal state</a:t>
            </a:r>
            <a:endParaRPr lang="en-GB" dirty="0"/>
          </a:p>
          <a:p>
            <a:r>
              <a:rPr lang="en-GB" dirty="0"/>
              <a:t>Ensure security</a:t>
            </a:r>
            <a:r>
              <a:rPr lang="zh-CN" altLang="en-US" dirty="0"/>
              <a:t>：</a:t>
            </a:r>
            <a:endParaRPr lang="en-GB" altLang="zh-CN" dirty="0"/>
          </a:p>
          <a:p>
            <a:pPr lvl="1"/>
            <a:r>
              <a:rPr lang="en-GB" b="1" dirty="0">
                <a:latin typeface="Calibri" charset="0"/>
              </a:rPr>
              <a:t>Authentication</a:t>
            </a:r>
            <a:r>
              <a:rPr lang="zh-CN" altLang="en-US" b="1" dirty="0">
                <a:latin typeface="Calibri" charset="0"/>
              </a:rPr>
              <a:t>：</a:t>
            </a:r>
            <a:r>
              <a:rPr lang="en-GB" dirty="0">
                <a:latin typeface="Calibri" charset="0"/>
              </a:rPr>
              <a:t>users are who they say they are (e.g., login and password)</a:t>
            </a:r>
          </a:p>
          <a:p>
            <a:pPr lvl="1"/>
            <a:r>
              <a:rPr lang="en-GB" b="1" dirty="0">
                <a:latin typeface="Calibri" charset="0"/>
              </a:rPr>
              <a:t>Authorisation</a:t>
            </a:r>
            <a:r>
              <a:rPr lang="zh-CN" altLang="en-US" b="1" dirty="0">
                <a:latin typeface="Calibri" charset="0"/>
              </a:rPr>
              <a:t>：</a:t>
            </a:r>
            <a:r>
              <a:rPr lang="en-GB" dirty="0">
                <a:latin typeface="Calibri" charset="0"/>
              </a:rPr>
              <a:t> Granting a right or privilege to users to legitimately access data </a:t>
            </a:r>
          </a:p>
          <a:p>
            <a:pPr lvl="1"/>
            <a:r>
              <a:rPr lang="en-US" altLang="zh-CN" b="1" dirty="0"/>
              <a:t>Access control</a:t>
            </a:r>
            <a:r>
              <a:rPr lang="zh-CN" altLang="en-US" b="1" dirty="0"/>
              <a:t>：</a:t>
            </a:r>
            <a:r>
              <a:rPr lang="en-GB" altLang="zh-CN" dirty="0"/>
              <a:t>allow authorised person access the relevant data.</a:t>
            </a:r>
            <a:endParaRPr lang="en-GB" b="1" dirty="0"/>
          </a:p>
        </p:txBody>
      </p:sp>
    </p:spTree>
    <p:extLst>
      <p:ext uri="{BB962C8B-B14F-4D97-AF65-F5344CB8AC3E}">
        <p14:creationId xmlns:p14="http://schemas.microsoft.com/office/powerpoint/2010/main" val="2163827600"/>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charset="0"/>
              </a:rPr>
              <a:t>Types of Integrity and Constraints</a:t>
            </a:r>
            <a:endParaRPr lang="en-US" dirty="0"/>
          </a:p>
        </p:txBody>
      </p:sp>
      <p:sp>
        <p:nvSpPr>
          <p:cNvPr id="3" name="Content Placeholder 2"/>
          <p:cNvSpPr>
            <a:spLocks noGrp="1"/>
          </p:cNvSpPr>
          <p:nvPr>
            <p:ph idx="1"/>
          </p:nvPr>
        </p:nvSpPr>
        <p:spPr>
          <a:xfrm>
            <a:off x="350489" y="1092102"/>
            <a:ext cx="9067007" cy="5105837"/>
          </a:xfrm>
        </p:spPr>
        <p:txBody>
          <a:bodyPr>
            <a:normAutofit/>
          </a:bodyPr>
          <a:lstStyle/>
          <a:p>
            <a:r>
              <a:rPr lang="en-GB" sz="2800" b="1" dirty="0">
                <a:solidFill>
                  <a:srgbClr val="FF0000"/>
                </a:solidFill>
                <a:latin typeface="Calibri" charset="0"/>
              </a:rPr>
              <a:t>Domain/Type Constraints</a:t>
            </a:r>
            <a:r>
              <a:rPr lang="en-GB" sz="2800" b="1" dirty="0">
                <a:latin typeface="Calibri" charset="0"/>
              </a:rPr>
              <a:t>: </a:t>
            </a:r>
            <a:r>
              <a:rPr lang="en-GB" sz="2800" dirty="0">
                <a:latin typeface="Calibri" charset="0"/>
              </a:rPr>
              <a:t>Specify legal values for types/domains</a:t>
            </a:r>
          </a:p>
          <a:p>
            <a:r>
              <a:rPr lang="en-GB" sz="2800" b="1" dirty="0">
                <a:solidFill>
                  <a:srgbClr val="FF0000"/>
                </a:solidFill>
                <a:latin typeface="Calibri" charset="0"/>
              </a:rPr>
              <a:t>Attribute Constraints</a:t>
            </a:r>
            <a:r>
              <a:rPr lang="en-GB" sz="2800" b="1" dirty="0">
                <a:latin typeface="Calibri" charset="0"/>
              </a:rPr>
              <a:t>: </a:t>
            </a:r>
            <a:r>
              <a:rPr lang="en-GB" sz="2800" dirty="0">
                <a:latin typeface="Calibri" charset="0"/>
              </a:rPr>
              <a:t>Specify legal values for attributes</a:t>
            </a:r>
          </a:p>
          <a:p>
            <a:r>
              <a:rPr lang="en-GB" sz="2800" b="1" dirty="0">
                <a:solidFill>
                  <a:srgbClr val="FF0000"/>
                </a:solidFill>
                <a:latin typeface="Calibri" charset="0"/>
              </a:rPr>
              <a:t>Entity Integrity</a:t>
            </a:r>
            <a:r>
              <a:rPr lang="en-GB" sz="2800" b="1" dirty="0">
                <a:latin typeface="Calibri" charset="0"/>
              </a:rPr>
              <a:t>: </a:t>
            </a:r>
            <a:r>
              <a:rPr lang="en-GB" sz="2800" dirty="0">
                <a:latin typeface="Calibri" charset="0"/>
              </a:rPr>
              <a:t>Rules governing single relations (e.g., Primary keys must be unique and Non-NULL)</a:t>
            </a:r>
          </a:p>
          <a:p>
            <a:r>
              <a:rPr lang="en-GB" sz="2800" b="1" dirty="0">
                <a:solidFill>
                  <a:srgbClr val="FF0000"/>
                </a:solidFill>
                <a:latin typeface="Calibri" charset="0"/>
              </a:rPr>
              <a:t>Referential Integrity</a:t>
            </a:r>
            <a:r>
              <a:rPr lang="en-GB" sz="2800" b="1" dirty="0">
                <a:latin typeface="Calibri" charset="0"/>
              </a:rPr>
              <a:t>: </a:t>
            </a:r>
            <a:r>
              <a:rPr lang="en-GB" sz="2800" dirty="0">
                <a:latin typeface="Calibri" charset="0"/>
              </a:rPr>
              <a:t>There must not be any unmatched foreign key values</a:t>
            </a:r>
          </a:p>
          <a:p>
            <a:endParaRPr lang="en-GB" dirty="0">
              <a:latin typeface="Calibri" charset="0"/>
            </a:endParaRPr>
          </a:p>
          <a:p>
            <a:pPr marL="97763" indent="0">
              <a:buNone/>
            </a:pPr>
            <a:r>
              <a:rPr lang="en-GB" sz="2800" dirty="0">
                <a:latin typeface="Calibri" charset="0"/>
              </a:rPr>
              <a:t>SQL provides ways of defining these rules or constraints.</a:t>
            </a:r>
          </a:p>
          <a:p>
            <a:endParaRPr lang="en-US" dirty="0"/>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1930688492"/>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Domain/Type Constraints</a:t>
            </a:r>
          </a:p>
        </p:txBody>
      </p:sp>
      <p:sp>
        <p:nvSpPr>
          <p:cNvPr id="3" name="Content Placeholder 2"/>
          <p:cNvSpPr>
            <a:spLocks noGrp="1"/>
          </p:cNvSpPr>
          <p:nvPr>
            <p:ph idx="1"/>
          </p:nvPr>
        </p:nvSpPr>
        <p:spPr/>
        <p:txBody>
          <a:bodyPr>
            <a:normAutofit/>
          </a:bodyPr>
          <a:lstStyle/>
          <a:p>
            <a:pPr marL="97763" indent="0">
              <a:buNone/>
            </a:pPr>
            <a:r>
              <a:rPr lang="en-US" dirty="0">
                <a:solidFill>
                  <a:srgbClr val="FF0000"/>
                </a:solidFill>
              </a:rPr>
              <a:t>Domain</a:t>
            </a:r>
            <a:r>
              <a:rPr lang="en-US" dirty="0"/>
              <a:t>: Data type with optional constraints</a:t>
            </a:r>
          </a:p>
          <a:p>
            <a:r>
              <a:rPr lang="en-US" dirty="0"/>
              <a:t>The newly created </a:t>
            </a:r>
            <a:r>
              <a:rPr lang="en-US" dirty="0">
                <a:solidFill>
                  <a:srgbClr val="FF0000"/>
                </a:solidFill>
              </a:rPr>
              <a:t>domain </a:t>
            </a:r>
            <a:r>
              <a:rPr lang="en-US" dirty="0"/>
              <a:t>can be used in a </a:t>
            </a:r>
            <a:r>
              <a:rPr lang="en-US" b="1" dirty="0"/>
              <a:t>CREATE TABLE </a:t>
            </a:r>
            <a:r>
              <a:rPr lang="en-US" dirty="0"/>
              <a:t>statement</a:t>
            </a:r>
          </a:p>
          <a:p>
            <a:pPr>
              <a:buFont typeface="Arial" charset="0"/>
              <a:buNone/>
            </a:pPr>
            <a:endParaRPr lang="en-GB" sz="2000" dirty="0">
              <a:latin typeface="Courier New" charset="0"/>
              <a:cs typeface="Courier New" charset="0"/>
            </a:endParaRPr>
          </a:p>
          <a:p>
            <a:pPr>
              <a:buFont typeface="Arial" charset="0"/>
              <a:buNone/>
            </a:pPr>
            <a:r>
              <a:rPr lang="en-GB" sz="2000" dirty="0">
                <a:latin typeface="Courier New" charset="0"/>
                <a:cs typeface="Courier New" charset="0"/>
              </a:rPr>
              <a:t>CREATE DOMAIN </a:t>
            </a:r>
            <a:r>
              <a:rPr lang="en-GB" sz="2000" dirty="0" err="1">
                <a:latin typeface="Courier New" charset="0"/>
                <a:cs typeface="Courier New" charset="0"/>
              </a:rPr>
              <a:t>domain_name</a:t>
            </a:r>
            <a:r>
              <a:rPr lang="en-GB" sz="2000" dirty="0">
                <a:latin typeface="Courier New" charset="0"/>
                <a:cs typeface="Courier New" charset="0"/>
              </a:rPr>
              <a:t> [AS] </a:t>
            </a:r>
            <a:r>
              <a:rPr lang="en-GB" sz="2000" dirty="0" err="1">
                <a:latin typeface="Courier New" charset="0"/>
                <a:cs typeface="Courier New" charset="0"/>
              </a:rPr>
              <a:t>data_type</a:t>
            </a:r>
            <a:endParaRPr lang="en-GB" sz="2000" dirty="0">
              <a:latin typeface="Courier New" charset="0"/>
              <a:cs typeface="Courier New" charset="0"/>
            </a:endParaRPr>
          </a:p>
          <a:p>
            <a:pPr>
              <a:buFont typeface="Arial" charset="0"/>
              <a:buNone/>
            </a:pPr>
            <a:r>
              <a:rPr lang="en-GB" sz="2000" dirty="0">
                <a:latin typeface="Courier New" charset="0"/>
                <a:cs typeface="Courier New" charset="0"/>
              </a:rPr>
              <a:t>     [DEFAULT </a:t>
            </a:r>
            <a:r>
              <a:rPr lang="en-GB" sz="2000" dirty="0" err="1">
                <a:latin typeface="Courier New" charset="0"/>
                <a:cs typeface="Courier New" charset="0"/>
              </a:rPr>
              <a:t>default_option</a:t>
            </a:r>
            <a:r>
              <a:rPr lang="en-GB" sz="2000" dirty="0">
                <a:latin typeface="Courier New" charset="0"/>
                <a:cs typeface="Courier New" charset="0"/>
              </a:rPr>
              <a:t>]</a:t>
            </a:r>
          </a:p>
          <a:p>
            <a:pPr>
              <a:buFont typeface="Arial" charset="0"/>
              <a:buNone/>
            </a:pPr>
            <a:r>
              <a:rPr lang="en-GB" sz="2000" dirty="0">
                <a:latin typeface="Courier New" charset="0"/>
                <a:cs typeface="Courier New" charset="0"/>
              </a:rPr>
              <a:t>     [CHECK (</a:t>
            </a:r>
            <a:r>
              <a:rPr lang="en-GB" sz="2000" dirty="0" err="1">
                <a:latin typeface="Courier New" charset="0"/>
                <a:cs typeface="Courier New" charset="0"/>
              </a:rPr>
              <a:t>search_condition</a:t>
            </a:r>
            <a:r>
              <a:rPr lang="en-GB" sz="2000" dirty="0">
                <a:latin typeface="Courier New" charset="0"/>
                <a:cs typeface="Courier New" charset="0"/>
              </a:rPr>
              <a:t>)]</a:t>
            </a:r>
          </a:p>
          <a:p>
            <a:pPr>
              <a:buFont typeface="Arial" charset="0"/>
              <a:buNone/>
            </a:pPr>
            <a:endParaRPr lang="en-GB" dirty="0">
              <a:latin typeface="Courier New" charset="0"/>
              <a:cs typeface="Courier New" charset="0"/>
            </a:endParaRPr>
          </a:p>
          <a:p>
            <a:pPr>
              <a:buFont typeface="Arial" charset="0"/>
              <a:buNone/>
            </a:pPr>
            <a:r>
              <a:rPr lang="en-GB" sz="2000" dirty="0">
                <a:latin typeface="Courier New" charset="0"/>
                <a:cs typeface="Courier New" charset="0"/>
              </a:rPr>
              <a:t>CREATE DOMAIN </a:t>
            </a:r>
            <a:r>
              <a:rPr lang="en-GB" sz="2000" b="1" dirty="0" err="1">
                <a:latin typeface="Courier New" charset="0"/>
                <a:cs typeface="Courier New" charset="0"/>
              </a:rPr>
              <a:t>gender_type</a:t>
            </a:r>
            <a:r>
              <a:rPr lang="en-GB" sz="2000" b="1" dirty="0">
                <a:latin typeface="Courier New" charset="0"/>
                <a:cs typeface="Courier New" charset="0"/>
              </a:rPr>
              <a:t> </a:t>
            </a:r>
            <a:r>
              <a:rPr lang="en-GB" sz="2000" dirty="0">
                <a:latin typeface="Courier New" charset="0"/>
                <a:cs typeface="Courier New" charset="0"/>
              </a:rPr>
              <a:t>AS CHAR</a:t>
            </a:r>
          </a:p>
          <a:p>
            <a:pPr>
              <a:buFont typeface="Arial" charset="0"/>
              <a:buNone/>
            </a:pPr>
            <a:r>
              <a:rPr lang="en-GB" sz="2000" dirty="0">
                <a:latin typeface="Courier New" charset="0"/>
                <a:cs typeface="Courier New" charset="0"/>
              </a:rPr>
              <a:t>    CHECK (VALUE IN (‘M’, ‘F’))</a:t>
            </a:r>
          </a:p>
          <a:p>
            <a:pPr>
              <a:buFont typeface="Arial" charset="0"/>
              <a:buNone/>
            </a:pPr>
            <a:r>
              <a:rPr lang="en-GB" sz="2000" dirty="0">
                <a:latin typeface="Courier New" charset="0"/>
                <a:cs typeface="Courier New" charset="0"/>
              </a:rPr>
              <a:t>CREATE TABLE Person (name VARCHAR2(32), </a:t>
            </a:r>
          </a:p>
          <a:p>
            <a:pPr>
              <a:buFont typeface="Arial" charset="0"/>
              <a:buNone/>
            </a:pPr>
            <a:r>
              <a:rPr lang="en-GB" sz="2000" dirty="0">
                <a:latin typeface="Courier New" charset="0"/>
                <a:cs typeface="Courier New" charset="0"/>
              </a:rPr>
              <a:t>                     gender </a:t>
            </a:r>
            <a:r>
              <a:rPr lang="en-GB" sz="2000" b="1" dirty="0" err="1">
                <a:latin typeface="Courier New" charset="0"/>
                <a:cs typeface="Courier New" charset="0"/>
              </a:rPr>
              <a:t>gender_type</a:t>
            </a:r>
            <a:r>
              <a:rPr lang="en-GB" sz="2000" dirty="0">
                <a:latin typeface="Courier New" charset="0"/>
                <a:cs typeface="Courier New" charset="0"/>
              </a:rPr>
              <a:t>);</a:t>
            </a:r>
          </a:p>
          <a:p>
            <a:endParaRPr lang="en-US" dirty="0"/>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139232915"/>
      </p:ext>
    </p:extLst>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Attribute Constraints</a:t>
            </a:r>
          </a:p>
        </p:txBody>
      </p:sp>
      <p:sp>
        <p:nvSpPr>
          <p:cNvPr id="3" name="Content Placeholder 2"/>
          <p:cNvSpPr>
            <a:spLocks noGrp="1"/>
          </p:cNvSpPr>
          <p:nvPr>
            <p:ph idx="1"/>
          </p:nvPr>
        </p:nvSpPr>
        <p:spPr>
          <a:xfrm>
            <a:off x="1064568" y="1340768"/>
            <a:ext cx="8287072" cy="4680520"/>
          </a:xfrm>
        </p:spPr>
        <p:txBody>
          <a:bodyPr/>
          <a:lstStyle/>
          <a:p>
            <a:r>
              <a:rPr lang="en-US" b="1" dirty="0"/>
              <a:t>Legal values </a:t>
            </a:r>
            <a:r>
              <a:rPr lang="en-US" dirty="0"/>
              <a:t>for attributes are determined by its domain</a:t>
            </a:r>
          </a:p>
          <a:p>
            <a:pPr marL="0" indent="0">
              <a:buNone/>
              <a:defRPr/>
            </a:pPr>
            <a:r>
              <a:rPr lang="en-GB" dirty="0">
                <a:latin typeface="Courier New" pitchFamily="49" charset="0"/>
                <a:cs typeface="Courier New" pitchFamily="49" charset="0"/>
              </a:rPr>
              <a:t>	CREATE TABLE fruit(</a:t>
            </a:r>
          </a:p>
          <a:p>
            <a:pPr marL="0" indent="0">
              <a:buNone/>
              <a:defRPr/>
            </a:pPr>
            <a:r>
              <a:rPr lang="en-GB" dirty="0">
                <a:latin typeface="Courier New" pitchFamily="49" charset="0"/>
                <a:cs typeface="Courier New" pitchFamily="49" charset="0"/>
              </a:rPr>
              <a:t>  		name char(30),</a:t>
            </a:r>
          </a:p>
          <a:p>
            <a:pPr marL="0" indent="0">
              <a:buNone/>
              <a:defRPr/>
            </a:pPr>
            <a:r>
              <a:rPr lang="en-GB" dirty="0">
                <a:latin typeface="Courier New" pitchFamily="49" charset="0"/>
                <a:cs typeface="Courier New" pitchFamily="49" charset="0"/>
              </a:rPr>
              <a:t>  		supplier char(20),</a:t>
            </a:r>
          </a:p>
          <a:p>
            <a:pPr marL="0" indent="0">
              <a:buNone/>
              <a:defRPr/>
            </a:pPr>
            <a:r>
              <a:rPr lang="en-GB" dirty="0">
                <a:latin typeface="Courier New" pitchFamily="49" charset="0"/>
                <a:cs typeface="Courier New" pitchFamily="49" charset="0"/>
              </a:rPr>
              <a:t>  		country char(20));</a:t>
            </a:r>
            <a:br>
              <a:rPr lang="en-GB" dirty="0">
                <a:latin typeface="Courier New" pitchFamily="49" charset="0"/>
                <a:cs typeface="Courier New" pitchFamily="49" charset="0"/>
              </a:rPr>
            </a:br>
            <a:endParaRPr lang="en-GB" dirty="0">
              <a:latin typeface="Courier New" pitchFamily="49" charset="0"/>
              <a:cs typeface="Courier New" pitchFamily="49" charset="0"/>
            </a:endParaRPr>
          </a:p>
          <a:p>
            <a:r>
              <a:rPr lang="en-US" dirty="0"/>
              <a:t>Name is </a:t>
            </a:r>
            <a:r>
              <a:rPr lang="en-US" b="1" dirty="0"/>
              <a:t>char(30), </a:t>
            </a:r>
            <a:r>
              <a:rPr lang="en-US" dirty="0"/>
              <a:t>supplier and country are </a:t>
            </a:r>
            <a:r>
              <a:rPr lang="en-US" b="1" dirty="0"/>
              <a:t>char(20)</a:t>
            </a:r>
          </a:p>
          <a:p>
            <a:endParaRPr lang="en-US" b="1" dirty="0"/>
          </a:p>
          <a:p>
            <a:pPr marL="97763" indent="0">
              <a:buNone/>
            </a:pPr>
            <a:r>
              <a:rPr lang="en-US" dirty="0"/>
              <a:t>Character type with length 30 and 20</a:t>
            </a:r>
          </a:p>
        </p:txBody>
      </p:sp>
      <p:sp>
        <p:nvSpPr>
          <p:cNvPr id="5" name="Footer Placeholder 4"/>
          <p:cNvSpPr>
            <a:spLocks noGrp="1"/>
          </p:cNvSpPr>
          <p:nvPr>
            <p:ph type="ftr" sz="quarter" idx="11"/>
          </p:nvPr>
        </p:nvSpPr>
        <p:spPr>
          <a:xfrm>
            <a:off x="179512" y="6309320"/>
            <a:ext cx="4032448"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b="0" i="0" kern="1200">
                <a:solidFill>
                  <a:srgbClr val="B2B2B2"/>
                </a:solidFill>
                <a:latin typeface="+mn-lt"/>
                <a:ea typeface="MS PGothic" charset="0"/>
                <a:cs typeface="Arial" charset="0"/>
              </a:defRPr>
            </a:lvl1pPr>
            <a:lvl2pPr marL="457200" algn="l" rtl="0" fontAlgn="base">
              <a:spcBef>
                <a:spcPct val="0"/>
              </a:spcBef>
              <a:spcAft>
                <a:spcPct val="0"/>
              </a:spcAft>
              <a:defRPr sz="2200" b="1" kern="1200">
                <a:solidFill>
                  <a:schemeClr val="tx1"/>
                </a:solidFill>
                <a:latin typeface="Tahoma" charset="0"/>
                <a:ea typeface="MS PGothic" charset="0"/>
                <a:cs typeface="Arial" charset="0"/>
              </a:defRPr>
            </a:lvl2pPr>
            <a:lvl3pPr marL="914400" algn="l" rtl="0" fontAlgn="base">
              <a:spcBef>
                <a:spcPct val="0"/>
              </a:spcBef>
              <a:spcAft>
                <a:spcPct val="0"/>
              </a:spcAft>
              <a:defRPr sz="2200" b="1" kern="1200">
                <a:solidFill>
                  <a:schemeClr val="tx1"/>
                </a:solidFill>
                <a:latin typeface="Tahoma" charset="0"/>
                <a:ea typeface="MS PGothic" charset="0"/>
                <a:cs typeface="Arial" charset="0"/>
              </a:defRPr>
            </a:lvl3pPr>
            <a:lvl4pPr marL="1371600" algn="l" rtl="0" fontAlgn="base">
              <a:spcBef>
                <a:spcPct val="0"/>
              </a:spcBef>
              <a:spcAft>
                <a:spcPct val="0"/>
              </a:spcAft>
              <a:defRPr sz="2200" b="1" kern="1200">
                <a:solidFill>
                  <a:schemeClr val="tx1"/>
                </a:solidFill>
                <a:latin typeface="Tahoma" charset="0"/>
                <a:ea typeface="MS PGothic" charset="0"/>
                <a:cs typeface="Arial" charset="0"/>
              </a:defRPr>
            </a:lvl4pPr>
            <a:lvl5pPr marL="1828800" algn="l" rtl="0" fontAlgn="base">
              <a:spcBef>
                <a:spcPct val="0"/>
              </a:spcBef>
              <a:spcAft>
                <a:spcPct val="0"/>
              </a:spcAft>
              <a:defRPr sz="2200" b="1" kern="1200">
                <a:solidFill>
                  <a:schemeClr val="tx1"/>
                </a:solidFill>
                <a:latin typeface="Tahoma" charset="0"/>
                <a:ea typeface="MS PGothic" charset="0"/>
                <a:cs typeface="Arial" charset="0"/>
              </a:defRPr>
            </a:lvl5pPr>
            <a:lvl6pPr marL="2286000" algn="l" defTabSz="457200" rtl="0" eaLnBrk="1" latinLnBrk="0" hangingPunct="1">
              <a:defRPr sz="2200" b="1" kern="1200">
                <a:solidFill>
                  <a:schemeClr val="tx1"/>
                </a:solidFill>
                <a:latin typeface="Tahoma" charset="0"/>
                <a:ea typeface="MS PGothic" charset="0"/>
                <a:cs typeface="Arial" charset="0"/>
              </a:defRPr>
            </a:lvl6pPr>
            <a:lvl7pPr marL="2743200" algn="l" defTabSz="457200" rtl="0" eaLnBrk="1" latinLnBrk="0" hangingPunct="1">
              <a:defRPr sz="2200" b="1" kern="1200">
                <a:solidFill>
                  <a:schemeClr val="tx1"/>
                </a:solidFill>
                <a:latin typeface="Tahoma" charset="0"/>
                <a:ea typeface="MS PGothic" charset="0"/>
                <a:cs typeface="Arial" charset="0"/>
              </a:defRPr>
            </a:lvl7pPr>
            <a:lvl8pPr marL="3200400" algn="l" defTabSz="457200" rtl="0" eaLnBrk="1" latinLnBrk="0" hangingPunct="1">
              <a:defRPr sz="2200" b="1" kern="1200">
                <a:solidFill>
                  <a:schemeClr val="tx1"/>
                </a:solidFill>
                <a:latin typeface="Tahoma" charset="0"/>
                <a:ea typeface="MS PGothic" charset="0"/>
                <a:cs typeface="Arial" charset="0"/>
              </a:defRPr>
            </a:lvl8pPr>
            <a:lvl9pPr marL="3657600" algn="l" defTabSz="457200" rtl="0" eaLnBrk="1" latinLnBrk="0" hangingPunct="1">
              <a:defRPr sz="2200" b="1" kern="1200">
                <a:solidFill>
                  <a:schemeClr val="tx1"/>
                </a:solidFill>
                <a:latin typeface="Tahoma" charset="0"/>
                <a:ea typeface="MS PGothic" charset="0"/>
                <a:cs typeface="Arial" charset="0"/>
              </a:defRPr>
            </a:lvl9pPr>
          </a:lstStyle>
          <a:p>
            <a:pPr algn="l"/>
            <a:r>
              <a:rPr lang="en-GB"/>
              <a:t>Data Modelling, Management and Governance</a:t>
            </a:r>
            <a:endParaRPr lang="en-US" dirty="0"/>
          </a:p>
        </p:txBody>
      </p:sp>
    </p:spTree>
    <p:extLst>
      <p:ext uri="{BB962C8B-B14F-4D97-AF65-F5344CB8AC3E}">
        <p14:creationId xmlns:p14="http://schemas.microsoft.com/office/powerpoint/2010/main" val="649251881"/>
      </p:ext>
    </p:extLst>
  </p:cSld>
  <p:clrMapOvr>
    <a:masterClrMapping/>
  </p:clrMapOvr>
  <p:transition spd="slow">
    <p:zoom dir="in"/>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ysDot"/>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ysDot"/>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SIA Presentation Template">
  <a:themeElements>
    <a:clrScheme name="Custom 4">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E5"/>
      </a:hlink>
      <a:folHlink>
        <a:srgbClr val="B2B2B2"/>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rgbClr val="EAEAEA"/>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Tahoma" charset="0"/>
          </a:defRPr>
        </a:defPPr>
      </a:lstStyle>
    </a:lnDef>
  </a:objectDefaults>
  <a:extraClrSchemeLst>
    <a:extraClrScheme>
      <a:clrScheme name="NSIA Presentation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SIA Presentat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SIA Presentation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SIA Presentation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SIA Presentation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SIA Presentation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SIA Presentation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29492</TotalTime>
  <Words>4937</Words>
  <Application>Microsoft Office PowerPoint</Application>
  <PresentationFormat>A4 Paper (210x297 mm)</PresentationFormat>
  <Paragraphs>619</Paragraphs>
  <Slides>55</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55</vt:i4>
      </vt:variant>
    </vt:vector>
  </HeadingPairs>
  <TitlesOfParts>
    <vt:vector size="67" baseType="lpstr">
      <vt:lpstr>CG Times</vt:lpstr>
      <vt:lpstr>Arial</vt:lpstr>
      <vt:lpstr>Calibri</vt:lpstr>
      <vt:lpstr>Cambria</vt:lpstr>
      <vt:lpstr>Courier New</vt:lpstr>
      <vt:lpstr>Georgia</vt:lpstr>
      <vt:lpstr>Lora</vt:lpstr>
      <vt:lpstr>Roboto</vt:lpstr>
      <vt:lpstr>Tahoma</vt:lpstr>
      <vt:lpstr>Times New Roman</vt:lpstr>
      <vt:lpstr>Default Design</vt:lpstr>
      <vt:lpstr>NSIA Presentation Template</vt:lpstr>
      <vt:lpstr>Data Modelling, Management &amp; Governance CIS108-6  Data Security, Governance, and Ethical Issues  </vt:lpstr>
      <vt:lpstr>Agenda </vt:lpstr>
      <vt:lpstr>1. Data Security</vt:lpstr>
      <vt:lpstr>Needs</vt:lpstr>
      <vt:lpstr>Security vs Integrity</vt:lpstr>
      <vt:lpstr>Security Measures</vt:lpstr>
      <vt:lpstr>Types of Integrity and Constraints</vt:lpstr>
      <vt:lpstr>SQL: Domain/Type Constraints</vt:lpstr>
      <vt:lpstr>SQL: Attribute Constraints</vt:lpstr>
      <vt:lpstr>SQL: Entity Integrity</vt:lpstr>
      <vt:lpstr>Entity Integrity (cont’d)</vt:lpstr>
      <vt:lpstr>SQL: Referential Integrity</vt:lpstr>
      <vt:lpstr>Recovery</vt:lpstr>
      <vt:lpstr>Example: Transfer Funds</vt:lpstr>
      <vt:lpstr>Two Database Security Approaches</vt:lpstr>
      <vt:lpstr>Discretionary Control: GRANT</vt:lpstr>
      <vt:lpstr>Discretionary Control: REVOKE</vt:lpstr>
      <vt:lpstr>Mandatory Control Pricinples</vt:lpstr>
      <vt:lpstr>2. Data Governance</vt:lpstr>
      <vt:lpstr>DBMS cannot guarantee… </vt:lpstr>
      <vt:lpstr>Risks</vt:lpstr>
      <vt:lpstr>Cost examples</vt:lpstr>
      <vt:lpstr>Questions remained unanswered</vt:lpstr>
      <vt:lpstr>Benefits</vt:lpstr>
      <vt:lpstr>What Is Data Governance?</vt:lpstr>
      <vt:lpstr>What Is Data Governance?</vt:lpstr>
      <vt:lpstr>What Is Data Governance?</vt:lpstr>
      <vt:lpstr>Data Governance Components </vt:lpstr>
      <vt:lpstr>Principles of Data Governance (Generic)</vt:lpstr>
      <vt:lpstr>Principles and Values – Example 1</vt:lpstr>
      <vt:lpstr>Principles and Values – Example 2</vt:lpstr>
      <vt:lpstr>Connect Data Governance to Mission</vt:lpstr>
      <vt:lpstr>Example</vt:lpstr>
      <vt:lpstr>Structure of DG (generic)</vt:lpstr>
      <vt:lpstr>Structure Example 1 </vt:lpstr>
      <vt:lpstr>Structure Example 2</vt:lpstr>
      <vt:lpstr>Structure Example 3</vt:lpstr>
      <vt:lpstr>Data Governance Council</vt:lpstr>
      <vt:lpstr>Data Stewardship Definitions</vt:lpstr>
      <vt:lpstr>Types of Data Stewards</vt:lpstr>
      <vt:lpstr>Data Steward Responsibilities</vt:lpstr>
      <vt:lpstr>Stony Brook Roles and Responsibilities Matrix</vt:lpstr>
      <vt:lpstr>Principles for Data Usage</vt:lpstr>
      <vt:lpstr>3. Data Ethical</vt:lpstr>
      <vt:lpstr>What is Ethical Issues</vt:lpstr>
      <vt:lpstr>Candidate Ethical Principles</vt:lpstr>
      <vt:lpstr>Candidate Ethical Principles (con.)</vt:lpstr>
      <vt:lpstr>Privacy and Data Protection Act</vt:lpstr>
      <vt:lpstr>Why is privacy important?</vt:lpstr>
      <vt:lpstr>Rights to privacy</vt:lpstr>
      <vt:lpstr>Data Protection Act (1998)</vt:lpstr>
      <vt:lpstr>4. Best Practice</vt:lpstr>
      <vt:lpstr>What should we do?</vt:lpstr>
      <vt:lpstr>Summary</vt:lpstr>
      <vt:lpstr>Summary</vt:lpstr>
    </vt:vector>
  </TitlesOfParts>
  <Company>University of Liverpool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110 wk01 Slides</dc:title>
  <dc:subject>COMP319 Week 01</dc:subject>
  <dc:creator>Gary Li</dc:creator>
  <cp:lastModifiedBy>Gangmin Li</cp:lastModifiedBy>
  <cp:revision>321</cp:revision>
  <cp:lastPrinted>2013-05-13T09:10:49Z</cp:lastPrinted>
  <dcterms:created xsi:type="dcterms:W3CDTF">2004-09-17T08:05:40Z</dcterms:created>
  <dcterms:modified xsi:type="dcterms:W3CDTF">2022-05-17T13:37:16Z</dcterms:modified>
</cp:coreProperties>
</file>