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889" r:id="rId2"/>
  </p:sldMasterIdLst>
  <p:notesMasterIdLst>
    <p:notesMasterId r:id="rId17"/>
  </p:notesMasterIdLst>
  <p:handoutMasterIdLst>
    <p:handoutMasterId r:id="rId18"/>
  </p:handoutMasterIdLst>
  <p:sldIdLst>
    <p:sldId id="386" r:id="rId3"/>
    <p:sldId id="469" r:id="rId4"/>
    <p:sldId id="470" r:id="rId5"/>
    <p:sldId id="416" r:id="rId6"/>
    <p:sldId id="471" r:id="rId7"/>
    <p:sldId id="472" r:id="rId8"/>
    <p:sldId id="561" r:id="rId9"/>
    <p:sldId id="562" r:id="rId10"/>
    <p:sldId id="563" r:id="rId11"/>
    <p:sldId id="564" r:id="rId12"/>
    <p:sldId id="565" r:id="rId13"/>
    <p:sldId id="567" r:id="rId14"/>
    <p:sldId id="566" r:id="rId15"/>
    <p:sldId id="568" r:id="rId16"/>
  </p:sldIdLst>
  <p:sldSz cx="9906000" cy="6858000" type="A4"/>
  <p:notesSz cx="9928225" cy="679767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85646"/>
    <a:srgbClr val="FF0000"/>
    <a:srgbClr val="006600"/>
    <a:srgbClr val="000066"/>
    <a:srgbClr val="66FF66"/>
    <a:srgbClr val="3333CC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54" autoAdjust="0"/>
    <p:restoredTop sz="95770" autoAdjust="0"/>
  </p:normalViewPr>
  <p:slideViewPr>
    <p:cSldViewPr>
      <p:cViewPr varScale="1">
        <p:scale>
          <a:sx n="102" d="100"/>
          <a:sy n="102" d="100"/>
        </p:scale>
        <p:origin x="828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628" y="-108"/>
      </p:cViewPr>
      <p:guideLst>
        <p:guide orient="horz" pos="2141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0127A89-2B07-CACD-D678-499C3AD200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459038" y="0"/>
            <a:ext cx="49641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GB"/>
              <a:t>CSE308 Technologies for Ecommerce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2182FCCD-E395-FE9F-1151-E09A987BB21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95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GB"/>
              <a:t>L27 - Privacy &amp; E-voting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F7245FE9-06D8-44D3-3602-3A9163E72BE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7688" y="6457950"/>
            <a:ext cx="43005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CE1D3B9-DFF9-4AD1-B50A-A4C22E963442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BEE3A21-C39D-BA5C-7D31-CB946D1A7A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GB"/>
              <a:t>CS-30715 Technologies for Ecommerce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F3C85D1-AAB5-A862-6B9E-0A707B487BE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7688" y="0"/>
            <a:ext cx="43005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GB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9683972-9F10-83F3-E231-D1A0C6194EE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48013" y="263525"/>
            <a:ext cx="3686175" cy="2551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4DE16918-FBFF-BF52-1897-8FCA5103326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81013" y="2921000"/>
            <a:ext cx="8964612" cy="361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37246D0-5C2E-AED2-09E1-0CFB66D317D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37338"/>
            <a:ext cx="4300538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GB"/>
              <a:t>Year2011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87C01E50-4BC6-7A91-5C65-9B9F519C1D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7688" y="6637338"/>
            <a:ext cx="4300537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1FA1EE1-E45D-4AB0-9DE4-C4258A804FDF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9DFFC345-3470-B76B-9F88-475E70A100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7CC1049-09A6-4B17-A24C-7BAD346A1897}" type="slidenum">
              <a:rPr lang="en-GB" altLang="en-US" sz="1200"/>
              <a:pPr>
                <a:spcBef>
                  <a:spcPct val="0"/>
                </a:spcBef>
              </a:pPr>
              <a:t>1</a:t>
            </a:fld>
            <a:endParaRPr lang="en-GB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A18FBCC-0FEB-ADE4-721D-4C80EA5115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838D1669-926F-3977-F2DA-7918E88B8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2600" y="2921000"/>
            <a:ext cx="8959850" cy="36115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/>
            <a:endParaRPr lang="en-US" altLang="en-US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Aims and objectives of DMM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15620-AC43-9845-8CA2-C88CF00DA7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6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916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648" y="143318"/>
            <a:ext cx="7711652" cy="909417"/>
          </a:xfr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380226"/>
            <a:ext cx="8753350" cy="48641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B9B61EB1-A549-6F77-3B11-B8EEADD7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5448" y="6342062"/>
            <a:ext cx="510852" cy="365125"/>
          </a:xfrm>
        </p:spPr>
        <p:txBody>
          <a:bodyPr/>
          <a:lstStyle>
            <a:lvl1pPr>
              <a:defRPr/>
            </a:lvl1pPr>
          </a:lstStyle>
          <a:p>
            <a:fld id="{532E1ACD-ECC9-400C-AB6F-DC0569C19F6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1C8CBCA-B693-F97C-8205-4309E0DB95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3675" y="6404201"/>
            <a:ext cx="2455069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SimSun" panose="02010600030101010101" pitchFamily="2" charset="-122"/>
              </a:defRPr>
            </a:lvl1pPr>
          </a:lstStyle>
          <a:p>
            <a:r>
              <a:rPr lang="en-US" altLang="zh-CN"/>
              <a:t>Data Governance and Social Issues</a:t>
            </a:r>
            <a:endParaRPr lang="en-GB" altLang="zh-C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7FFB21-52C2-8EDC-A357-A6E06499F063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1568624" y="1196752"/>
            <a:ext cx="79276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1733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415008"/>
          </a:xfrm>
        </p:spPr>
        <p:txBody>
          <a:bodyPr/>
          <a:lstStyle>
            <a:lvl1pPr marL="0" indent="0" algn="ctr">
              <a:buNone/>
              <a:defRPr b="1" i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5" name="Picture 28" descr="Beds_Logo_small.gif                                            000002DDnbessis                        C0D0C79C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563291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8397331"/>
      </p:ext>
    </p:extLst>
  </p:cSld>
  <p:clrMapOvr>
    <a:masterClrMapping/>
  </p:clrMapOvr>
  <p:transition spd="slow"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120" y="183556"/>
            <a:ext cx="7594600" cy="685800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489" y="1092102"/>
            <a:ext cx="9324145" cy="5105837"/>
          </a:xfrm>
        </p:spPr>
        <p:txBody>
          <a:bodyPr/>
          <a:lstStyle>
            <a:lvl1pPr>
              <a:defRPr sz="2400">
                <a:latin typeface="Lora" pitchFamily="2" charset="0"/>
              </a:defRPr>
            </a:lvl1pPr>
            <a:lvl2pPr>
              <a:defRPr sz="2000">
                <a:latin typeface="Lora" pitchFamily="2" charset="0"/>
              </a:defRPr>
            </a:lvl2pPr>
            <a:lvl3pPr>
              <a:defRPr sz="1800">
                <a:latin typeface="Lora" pitchFamily="2" charset="0"/>
              </a:defRPr>
            </a:lvl3pPr>
            <a:lvl4pPr>
              <a:defRPr sz="1600">
                <a:latin typeface="Lora" pitchFamily="2" charset="0"/>
              </a:defRPr>
            </a:lvl4pPr>
            <a:lvl5pPr>
              <a:defRPr sz="1400">
                <a:latin typeface="Lora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Line 24"/>
          <p:cNvSpPr>
            <a:spLocks noChangeShapeType="1"/>
          </p:cNvSpPr>
          <p:nvPr userDrawn="1"/>
        </p:nvSpPr>
        <p:spPr bwMode="auto">
          <a:xfrm>
            <a:off x="3321777" y="980728"/>
            <a:ext cx="6438900" cy="0"/>
          </a:xfrm>
          <a:prstGeom prst="line">
            <a:avLst/>
          </a:prstGeom>
          <a:noFill/>
          <a:ln w="57150">
            <a:solidFill>
              <a:srgbClr val="A8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 dirty="0">
              <a:ea typeface="+mn-ea"/>
              <a:cs typeface="+mn-cs"/>
            </a:endParaRPr>
          </a:p>
        </p:txBody>
      </p:sp>
      <p:pic>
        <p:nvPicPr>
          <p:cNvPr id="8" name="Picture 28" descr="Beds_Logo_small.gif                                            000002DDnbessis                        C0D0C79C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130575" cy="103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1091FB-7444-4134-9F33-2313260BE88F}"/>
              </a:ext>
            </a:extLst>
          </p:cNvPr>
          <p:cNvSpPr txBox="1"/>
          <p:nvPr userDrawn="1"/>
        </p:nvSpPr>
        <p:spPr>
          <a:xfrm>
            <a:off x="8697417" y="6238474"/>
            <a:ext cx="894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DC57D41-F675-42B5-B6C5-84D8E67E9B26}" type="slidenum">
              <a:rPr lang="en-GB" sz="1400" smtClean="0"/>
              <a:pPr algn="ctr"/>
              <a:t>‹#›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7964390"/>
      </p:ext>
    </p:extLst>
  </p:cSld>
  <p:clrMapOvr>
    <a:masterClrMapping/>
  </p:clrMapOvr>
  <p:transition spd="slow"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wrap="square" anchor="t"/>
          <a:lstStyle>
            <a:lvl1pPr algn="l">
              <a:defRPr sz="4000" b="1" cap="all">
                <a:effectLst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5" name="Picture 28" descr="Beds_Logo_small.gif                                            000002DDnbessis                        C0D0C79C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563291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458046"/>
      </p:ext>
    </p:extLst>
  </p:cSld>
  <p:clrMapOvr>
    <a:masterClrMapping/>
  </p:clrMapOvr>
  <p:transition spd="slow"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8671" y="178389"/>
            <a:ext cx="7594600" cy="685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3550" y="1981200"/>
            <a:ext cx="371475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3400" y="1981200"/>
            <a:ext cx="371475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Line 24"/>
          <p:cNvSpPr>
            <a:spLocks noChangeShapeType="1"/>
          </p:cNvSpPr>
          <p:nvPr userDrawn="1"/>
        </p:nvSpPr>
        <p:spPr bwMode="auto">
          <a:xfrm>
            <a:off x="3392827" y="980728"/>
            <a:ext cx="6438900" cy="0"/>
          </a:xfrm>
          <a:prstGeom prst="line">
            <a:avLst/>
          </a:prstGeom>
          <a:noFill/>
          <a:ln w="57150">
            <a:solidFill>
              <a:srgbClr val="A8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ea typeface="+mn-ea"/>
              <a:cs typeface="+mn-cs"/>
            </a:endParaRPr>
          </a:p>
        </p:txBody>
      </p:sp>
      <p:pic>
        <p:nvPicPr>
          <p:cNvPr id="9" name="Picture 28" descr="Beds_Logo_small.gif                                            000002DDnbessis                        C0D0C79C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563291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0118660"/>
      </p:ext>
    </p:extLst>
  </p:cSld>
  <p:clrMapOvr>
    <a:masterClrMapping/>
  </p:clrMapOvr>
  <p:transition spd="slow"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8671" y="332656"/>
            <a:ext cx="7594600" cy="685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Line 24"/>
          <p:cNvSpPr>
            <a:spLocks noChangeShapeType="1"/>
          </p:cNvSpPr>
          <p:nvPr userDrawn="1"/>
        </p:nvSpPr>
        <p:spPr bwMode="auto">
          <a:xfrm>
            <a:off x="3314818" y="1124744"/>
            <a:ext cx="6438900" cy="0"/>
          </a:xfrm>
          <a:prstGeom prst="line">
            <a:avLst/>
          </a:prstGeom>
          <a:noFill/>
          <a:ln w="57150">
            <a:solidFill>
              <a:srgbClr val="A8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 dirty="0">
              <a:ea typeface="+mn-ea"/>
              <a:cs typeface="+mn-cs"/>
            </a:endParaRPr>
          </a:p>
        </p:txBody>
      </p:sp>
      <p:pic>
        <p:nvPicPr>
          <p:cNvPr id="9" name="Picture 28" descr="Beds_Logo_small.gif                                            000002DDnbessis                        C0D0C79C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563291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45E53-4BBC-47A5-8663-357807244147}"/>
              </a:ext>
            </a:extLst>
          </p:cNvPr>
          <p:cNvSpPr txBox="1"/>
          <p:nvPr userDrawn="1"/>
        </p:nvSpPr>
        <p:spPr>
          <a:xfrm>
            <a:off x="8697417" y="6238474"/>
            <a:ext cx="894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DC57D41-F675-42B5-B6C5-84D8E67E9B26}" type="slidenum">
              <a:rPr lang="en-GB" sz="1400" smtClean="0"/>
              <a:pPr algn="ctr"/>
              <a:t>‹#›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12982971"/>
      </p:ext>
    </p:extLst>
  </p:cSld>
  <p:clrMapOvr>
    <a:masterClrMapping/>
  </p:clrMapOvr>
  <p:transition spd="slow"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8" descr="Beds_Logo_small.gif                                            000002DDnbessis                        C0D0C79C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563291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FF8B19-6B62-4845-8C3C-2102CF78459B}"/>
              </a:ext>
            </a:extLst>
          </p:cNvPr>
          <p:cNvSpPr txBox="1"/>
          <p:nvPr userDrawn="1"/>
        </p:nvSpPr>
        <p:spPr>
          <a:xfrm>
            <a:off x="8697417" y="6238474"/>
            <a:ext cx="894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DC57D41-F675-42B5-B6C5-84D8E67E9B26}" type="slidenum">
              <a:rPr lang="en-GB" sz="1400" smtClean="0"/>
              <a:pPr algn="ctr"/>
              <a:t>‹#›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12504617"/>
      </p:ext>
    </p:extLst>
  </p:cSld>
  <p:clrMapOvr>
    <a:masterClrMapping/>
  </p:clrMapOvr>
  <p:transition spd="slow"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9" name="Picture 28" descr="Beds_Logo_small.gif                                            000002DDnbessis                        C0D0C79C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563291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995D02-BD0D-4054-81AC-99B8C57FCE5A}"/>
              </a:ext>
            </a:extLst>
          </p:cNvPr>
          <p:cNvSpPr txBox="1"/>
          <p:nvPr userDrawn="1"/>
        </p:nvSpPr>
        <p:spPr>
          <a:xfrm>
            <a:off x="8697417" y="6238474"/>
            <a:ext cx="894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DC57D41-F675-42B5-B6C5-84D8E67E9B26}" type="slidenum">
              <a:rPr lang="en-GB" sz="1400" smtClean="0"/>
              <a:pPr algn="ctr"/>
              <a:t>‹#›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36758484"/>
      </p:ext>
    </p:extLst>
  </p:cSld>
  <p:clrMapOvr>
    <a:masterClrMapping/>
  </p:clrMapOvr>
  <p:transition spd="slow"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72DC1EB-0DFB-7A82-418C-392FD09697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84648" y="112234"/>
            <a:ext cx="7635577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71916E6-CA94-E351-7421-E40424172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524000"/>
            <a:ext cx="8585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text styles</a:t>
            </a:r>
          </a:p>
          <a:p>
            <a:pPr lvl="1"/>
            <a:r>
              <a:rPr lang="en-GB" altLang="en-US" dirty="0"/>
              <a:t>Second level</a:t>
            </a:r>
          </a:p>
          <a:p>
            <a:pPr lvl="2"/>
            <a:r>
              <a:rPr lang="en-GB" altLang="en-US" dirty="0"/>
              <a:t>Third level</a:t>
            </a:r>
          </a:p>
          <a:p>
            <a:pPr lvl="3"/>
            <a:r>
              <a:rPr lang="en-GB" altLang="en-US" dirty="0"/>
              <a:t>Fourth level</a:t>
            </a:r>
          </a:p>
          <a:p>
            <a:pPr lvl="4"/>
            <a:r>
              <a:rPr lang="en-GB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04C9B1B-E1D3-8E1C-6A7D-8F92563AF8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3675" y="6404201"/>
            <a:ext cx="2455069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SimSun" panose="02010600030101010101" pitchFamily="2" charset="-122"/>
              </a:defRPr>
            </a:lvl1pPr>
          </a:lstStyle>
          <a:p>
            <a:r>
              <a:rPr lang="en-US" altLang="zh-CN"/>
              <a:t>Data Governance and Social Issues</a:t>
            </a:r>
            <a:endParaRPr lang="en-GB" altLang="zh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D107E-ECF3-46DB-7DC1-B16684B6F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00925" y="6492875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SimSun" panose="02010600030101010101" pitchFamily="2" charset="-122"/>
              </a:defRPr>
            </a:lvl1pPr>
          </a:lstStyle>
          <a:p>
            <a:fld id="{2628014E-8A69-464D-8B89-F6642DEF5623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E39F26-BD0F-CB89-5AD6-A2054827396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0889" y="0"/>
            <a:ext cx="1444877" cy="14326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7" r:id="rId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33550" y="1556792"/>
            <a:ext cx="7594600" cy="468052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19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763256" y="188640"/>
            <a:ext cx="7594600" cy="685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46" name="Text Box 22"/>
          <p:cNvSpPr txBox="1">
            <a:spLocks noChangeArrowheads="1"/>
          </p:cNvSpPr>
          <p:nvPr userDrawn="1"/>
        </p:nvSpPr>
        <p:spPr bwMode="auto">
          <a:xfrm>
            <a:off x="3127086" y="5772151"/>
            <a:ext cx="1847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endParaRPr lang="en-US" sz="2400" b="0"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46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</p:sldLayoutIdLst>
  <p:transition spd="slow">
    <p:zoom dir="in"/>
  </p:transition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MS PGothic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MS PGothic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MS PGothic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MS PGothic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MS PGothic" charset="0"/>
          <a:cs typeface="MS PGothic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9pPr>
    </p:titleStyle>
    <p:bodyStyle>
      <a:lvl1pPr marL="385763" indent="-2880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2800" b="0" i="0">
          <a:solidFill>
            <a:srgbClr val="003366"/>
          </a:solidFill>
          <a:latin typeface="+mn-lt"/>
          <a:ea typeface="MS PGothic" charset="0"/>
          <a:cs typeface="MS PGothic" charset="0"/>
        </a:defRPr>
      </a:lvl1pPr>
      <a:lvl2pPr marL="720000" indent="-180000" algn="l" rtl="0" eaLnBrk="0" fontAlgn="base" hangingPunct="0">
        <a:spcBef>
          <a:spcPct val="20000"/>
        </a:spcBef>
        <a:spcAft>
          <a:spcPct val="0"/>
        </a:spcAft>
        <a:buClr>
          <a:srgbClr val="A80000"/>
        </a:buClr>
        <a:buSzPct val="80000"/>
        <a:buFont typeface="Arial"/>
        <a:buChar char="•"/>
        <a:defRPr sz="2400" b="0" i="0">
          <a:solidFill>
            <a:srgbClr val="003366"/>
          </a:solidFill>
          <a:latin typeface="+mn-lt"/>
          <a:ea typeface="MS PGothic" charset="0"/>
          <a:cs typeface="MS PGothic" charset="0"/>
        </a:defRPr>
      </a:lvl2pPr>
      <a:lvl3pPr marL="1173600" indent="-162000" algn="l" rtl="0" eaLnBrk="0" fontAlgn="base" hangingPunct="0">
        <a:spcBef>
          <a:spcPct val="20000"/>
        </a:spcBef>
        <a:spcAft>
          <a:spcPct val="0"/>
        </a:spcAft>
        <a:buSzPct val="60000"/>
        <a:buFont typeface="Arial"/>
        <a:buChar char="•"/>
        <a:defRPr sz="20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43600" indent="-228600" algn="l" rtl="0" eaLnBrk="0" fontAlgn="base" hangingPunct="0">
        <a:spcBef>
          <a:spcPct val="20000"/>
        </a:spcBef>
        <a:spcAft>
          <a:spcPct val="0"/>
        </a:spcAft>
        <a:buSzPct val="50000"/>
        <a:buFontTx/>
        <a:buChar char="–"/>
        <a:defRPr sz="1800" b="0" i="0" baseline="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684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b="0" i="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35083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CG Times" pitchFamily="18" charset="0"/>
          <a:ea typeface="ＭＳ Ｐゴシック" charset="-128"/>
        </a:defRPr>
      </a:lvl6pPr>
      <a:lvl7pPr marL="39655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CG Times" pitchFamily="18" charset="0"/>
          <a:ea typeface="ＭＳ Ｐゴシック" charset="-128"/>
        </a:defRPr>
      </a:lvl7pPr>
      <a:lvl8pPr marL="44227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CG Times" pitchFamily="18" charset="0"/>
          <a:ea typeface="ＭＳ Ｐゴシック" charset="-128"/>
        </a:defRPr>
      </a:lvl8pPr>
      <a:lvl9pPr marL="48799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CG Times" pitchFamily="18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D1CFD5E-3CF2-DF68-A0E6-D310075E8C5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76536" y="1528737"/>
            <a:ext cx="8640960" cy="3700463"/>
          </a:xfrm>
          <a:noFill/>
        </p:spPr>
        <p:txBody>
          <a:bodyPr/>
          <a:lstStyle/>
          <a:p>
            <a:r>
              <a:rPr lang="en-GB" altLang="en-US" sz="4000" dirty="0"/>
              <a:t>Data Modelling, Management &amp; Governance</a:t>
            </a:r>
            <a:br>
              <a:rPr lang="en-GB" altLang="en-US" sz="4000" dirty="0"/>
            </a:br>
            <a:r>
              <a:rPr lang="en-GB" altLang="en-US" sz="4000" dirty="0"/>
              <a:t>CIS108-6</a:t>
            </a:r>
            <a:br>
              <a:rPr lang="en-GB" altLang="en-US" sz="3600" dirty="0">
                <a:solidFill>
                  <a:schemeClr val="tx1"/>
                </a:solidFill>
              </a:rPr>
            </a:br>
            <a:br>
              <a:rPr lang="en-GB" altLang="en-US" sz="3600" dirty="0">
                <a:solidFill>
                  <a:schemeClr val="tx1"/>
                </a:solidFill>
              </a:rPr>
            </a:br>
            <a:r>
              <a:rPr lang="en-GB" altLang="en-US" sz="3600" dirty="0">
                <a:solidFill>
                  <a:schemeClr val="tx1"/>
                </a:solidFill>
              </a:rPr>
              <a:t>Review</a:t>
            </a:r>
            <a:br>
              <a:rPr lang="en-GB" altLang="en-US" sz="3600" dirty="0"/>
            </a:br>
            <a:br>
              <a:rPr lang="en-GB" altLang="en-US" sz="3600" dirty="0">
                <a:solidFill>
                  <a:schemeClr val="tx1"/>
                </a:solidFill>
              </a:rPr>
            </a:br>
            <a:endParaRPr lang="en-GB" altLang="en-US" sz="3600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E0AAA07-6ECD-53A5-6CF6-1B99D70CA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362" y="5229200"/>
            <a:ext cx="68403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 dirty="0"/>
              <a:t>Dr Gangmin Li</a:t>
            </a:r>
            <a:br>
              <a:rPr lang="en-GB" altLang="en-US" dirty="0"/>
            </a:br>
            <a:r>
              <a:rPr lang="en-GB" altLang="en-US" sz="1600" b="1" dirty="0">
                <a:solidFill>
                  <a:srgbClr val="000066"/>
                </a:solidFill>
                <a:latin typeface="Tahoma" panose="020B0604030504040204" pitchFamily="34" charset="0"/>
              </a:rPr>
              <a:t> 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46F1-2304-F2A4-82A4-5BE6514D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Map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5117CF-CAFD-2ABF-D78A-9A333523DDED}"/>
              </a:ext>
            </a:extLst>
          </p:cNvPr>
          <p:cNvSpPr/>
          <p:nvPr/>
        </p:nvSpPr>
        <p:spPr bwMode="auto">
          <a:xfrm>
            <a:off x="122068" y="1447357"/>
            <a:ext cx="2592288" cy="1368152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Database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E2B233-E1D0-7342-445B-E0D555AE1E03}"/>
              </a:ext>
            </a:extLst>
          </p:cNvPr>
          <p:cNvSpPr/>
          <p:nvPr/>
        </p:nvSpPr>
        <p:spPr bwMode="auto">
          <a:xfrm>
            <a:off x="4088904" y="1020462"/>
            <a:ext cx="2117719" cy="1029825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>
                <a:latin typeface="Tahoma" charset="0"/>
              </a:rPr>
              <a:t>RDBMS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Data are structured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/>
              <a:t>ACID Rules</a:t>
            </a:r>
            <a:r>
              <a:rPr kumimoji="0" lang="en-GB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 (AC)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6A7C5B-4F4E-60ED-E20F-B38BF7A22A6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 bwMode="auto">
          <a:xfrm flipV="1">
            <a:off x="2714356" y="1535375"/>
            <a:ext cx="1374548" cy="596058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171EF13-A073-A3F0-7FF3-CCB614601BB1}"/>
              </a:ext>
            </a:extLst>
          </p:cNvPr>
          <p:cNvSpPr/>
          <p:nvPr/>
        </p:nvSpPr>
        <p:spPr bwMode="auto">
          <a:xfrm>
            <a:off x="3116358" y="2534370"/>
            <a:ext cx="3719572" cy="1533430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>
                <a:latin typeface="Tahoma" charset="0"/>
              </a:rPr>
              <a:t>NoSQL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>
                <a:latin typeface="Tahoma" charset="0"/>
              </a:rPr>
              <a:t>Data are unstructured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>
                <a:latin typeface="Tahoma" charset="0"/>
              </a:rPr>
              <a:t>or semi-structured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/>
              <a:t>BASE Rule (CP or AP)</a:t>
            </a:r>
          </a:p>
          <a:p>
            <a:pPr lvl="1" eaLnBrk="1" fontAlgn="auto" hangingPunct="1">
              <a:lnSpc>
                <a:spcPct val="90000"/>
              </a:lnSpc>
              <a:spcAft>
                <a:spcPts val="600"/>
              </a:spcAft>
              <a:buClr>
                <a:srgbClr val="0000FF"/>
              </a:buClr>
              <a:buFont typeface="Calibri" pitchFamily="34" charset="0"/>
              <a:buChar char="+"/>
              <a:defRPr/>
            </a:pPr>
            <a:r>
              <a:rPr lang="en-US" altLang="en-US" sz="1200" dirty="0">
                <a:solidFill>
                  <a:srgbClr val="0000FF"/>
                </a:solidFill>
                <a:ea typeface="MS PGothic" pitchFamily="34" charset="-128"/>
                <a:sym typeface="Symbol" pitchFamily="18" charset="2"/>
              </a:rPr>
              <a:t>Flexible schema</a:t>
            </a:r>
          </a:p>
          <a:p>
            <a:pPr lvl="1" eaLnBrk="1" fontAlgn="auto" hangingPunct="1">
              <a:lnSpc>
                <a:spcPct val="90000"/>
              </a:lnSpc>
              <a:spcAft>
                <a:spcPts val="600"/>
              </a:spcAft>
              <a:buClr>
                <a:srgbClr val="0000FF"/>
              </a:buClr>
              <a:buFont typeface="Calibri" pitchFamily="34" charset="0"/>
              <a:buChar char="+"/>
              <a:defRPr/>
            </a:pPr>
            <a:r>
              <a:rPr lang="en-US" altLang="en-US" sz="1200" dirty="0">
                <a:solidFill>
                  <a:srgbClr val="0000FF"/>
                </a:solidFill>
                <a:ea typeface="MS PGothic" pitchFamily="34" charset="-128"/>
                <a:sym typeface="Symbol" pitchFamily="18" charset="2"/>
              </a:rPr>
              <a:t>Massive scalability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9F6073-FAA5-A87F-D785-46614C68B73F}"/>
              </a:ext>
            </a:extLst>
          </p:cNvPr>
          <p:cNvCxnSpPr>
            <a:cxnSpLocks/>
            <a:stCxn id="6" idx="6"/>
            <a:endCxn id="24" idx="1"/>
          </p:cNvCxnSpPr>
          <p:nvPr/>
        </p:nvCxnSpPr>
        <p:spPr bwMode="auto">
          <a:xfrm>
            <a:off x="2714356" y="2131433"/>
            <a:ext cx="946721" cy="627503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A24D00CA-2940-1C49-43C8-7108F610D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930" y="1609568"/>
            <a:ext cx="2737399" cy="9674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CB5BA60-2333-FE31-F9F0-DE386AE6ECD8}"/>
              </a:ext>
            </a:extLst>
          </p:cNvPr>
          <p:cNvCxnSpPr>
            <a:cxnSpLocks/>
            <a:stCxn id="7" idx="6"/>
            <a:endCxn id="46" idx="1"/>
          </p:cNvCxnSpPr>
          <p:nvPr/>
        </p:nvCxnSpPr>
        <p:spPr bwMode="auto">
          <a:xfrm>
            <a:off x="6206623" y="1535375"/>
            <a:ext cx="629307" cy="557936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C41A53A-2F21-6714-23D7-CC69DA62567A}"/>
              </a:ext>
            </a:extLst>
          </p:cNvPr>
          <p:cNvCxnSpPr>
            <a:cxnSpLocks/>
            <a:stCxn id="24" idx="5"/>
            <a:endCxn id="62" idx="0"/>
          </p:cNvCxnSpPr>
          <p:nvPr/>
        </p:nvCxnSpPr>
        <p:spPr bwMode="auto">
          <a:xfrm flipH="1">
            <a:off x="6030486" y="3843234"/>
            <a:ext cx="260725" cy="1912039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7BBE424-C896-C2C5-BB1C-8CD2D78859E7}"/>
              </a:ext>
            </a:extLst>
          </p:cNvPr>
          <p:cNvCxnSpPr>
            <a:cxnSpLocks/>
            <a:stCxn id="24" idx="5"/>
            <a:endCxn id="47" idx="0"/>
          </p:cNvCxnSpPr>
          <p:nvPr/>
        </p:nvCxnSpPr>
        <p:spPr bwMode="auto">
          <a:xfrm>
            <a:off x="6291211" y="3843234"/>
            <a:ext cx="1884290" cy="836791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AB43582-407D-786F-283F-CBFEFACF5D6F}"/>
              </a:ext>
            </a:extLst>
          </p:cNvPr>
          <p:cNvSpPr txBox="1"/>
          <p:nvPr/>
        </p:nvSpPr>
        <p:spPr>
          <a:xfrm>
            <a:off x="267639" y="5370361"/>
            <a:ext cx="245742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Key-Value Pairs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Redis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15DB41-99F5-A3DD-A944-7AABDF9FB070}"/>
              </a:ext>
            </a:extLst>
          </p:cNvPr>
          <p:cNvSpPr txBox="1"/>
          <p:nvPr/>
        </p:nvSpPr>
        <p:spPr>
          <a:xfrm>
            <a:off x="2980858" y="4680026"/>
            <a:ext cx="276021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Document-oriented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MongoDB</a:t>
            </a:r>
            <a:endParaRPr lang="en-US" sz="16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999E30-72AB-D51A-4021-6B2B0C0B5479}"/>
              </a:ext>
            </a:extLst>
          </p:cNvPr>
          <p:cNvSpPr txBox="1"/>
          <p:nvPr/>
        </p:nvSpPr>
        <p:spPr>
          <a:xfrm>
            <a:off x="4801775" y="5755273"/>
            <a:ext cx="245742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Column based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altLang="en-US" dirty="0"/>
              <a:t>Cassandra</a:t>
            </a:r>
            <a:endParaRPr 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5976BD-DED3-B8B2-4857-3E6591990BAB}"/>
              </a:ext>
            </a:extLst>
          </p:cNvPr>
          <p:cNvSpPr txBox="1"/>
          <p:nvPr/>
        </p:nvSpPr>
        <p:spPr>
          <a:xfrm>
            <a:off x="6835930" y="4680025"/>
            <a:ext cx="267914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/>
              <a:t>Graph database</a:t>
            </a:r>
          </a:p>
          <a:p>
            <a:r>
              <a:rPr lang="en-GB" dirty="0"/>
              <a:t>Neo4j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C1193A-07F3-ECEB-15FC-84200F2BDF6A}"/>
              </a:ext>
            </a:extLst>
          </p:cNvPr>
          <p:cNvCxnSpPr>
            <a:cxnSpLocks/>
            <a:stCxn id="24" idx="3"/>
            <a:endCxn id="60" idx="0"/>
          </p:cNvCxnSpPr>
          <p:nvPr/>
        </p:nvCxnSpPr>
        <p:spPr bwMode="auto">
          <a:xfrm flipH="1">
            <a:off x="1496350" y="3843234"/>
            <a:ext cx="2164727" cy="1527127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16C3D8-F67C-649C-749A-1A490C6BCD6F}"/>
              </a:ext>
            </a:extLst>
          </p:cNvPr>
          <p:cNvCxnSpPr>
            <a:cxnSpLocks/>
            <a:stCxn id="24" idx="3"/>
            <a:endCxn id="61" idx="0"/>
          </p:cNvCxnSpPr>
          <p:nvPr/>
        </p:nvCxnSpPr>
        <p:spPr bwMode="auto">
          <a:xfrm>
            <a:off x="3661077" y="3843234"/>
            <a:ext cx="699889" cy="836792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21949997"/>
      </p:ext>
    </p:extLst>
  </p:cSld>
  <p:clrMapOvr>
    <a:masterClrMapping/>
  </p:clrMapOvr>
  <p:transition spd="slow"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46F1-2304-F2A4-82A4-5BE6514D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Map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5117CF-CAFD-2ABF-D78A-9A333523DDED}"/>
              </a:ext>
            </a:extLst>
          </p:cNvPr>
          <p:cNvSpPr/>
          <p:nvPr/>
        </p:nvSpPr>
        <p:spPr bwMode="auto">
          <a:xfrm>
            <a:off x="2598497" y="2458296"/>
            <a:ext cx="2592288" cy="1368152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Semantic web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E2B233-E1D0-7342-445B-E0D555AE1E03}"/>
              </a:ext>
            </a:extLst>
          </p:cNvPr>
          <p:cNvSpPr/>
          <p:nvPr/>
        </p:nvSpPr>
        <p:spPr bwMode="auto">
          <a:xfrm>
            <a:off x="160603" y="1077100"/>
            <a:ext cx="2592288" cy="1520779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latin typeface="Tahoma" charset="0"/>
              </a:rPr>
              <a:t>Data semantic modelling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Restrict big data meaning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>
                <a:latin typeface="Tahoma" charset="0"/>
              </a:rPr>
              <a:t>Eliminate “ill-representation”</a:t>
            </a:r>
            <a:endParaRPr kumimoji="0" lang="en-GB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6A7C5B-4F4E-60ED-E20F-B38BF7A22A61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 bwMode="auto">
          <a:xfrm>
            <a:off x="2752891" y="1837490"/>
            <a:ext cx="225238" cy="821167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B169DB0-D183-E964-B158-6BD08C7D8420}"/>
              </a:ext>
            </a:extLst>
          </p:cNvPr>
          <p:cNvSpPr/>
          <p:nvPr/>
        </p:nvSpPr>
        <p:spPr bwMode="auto">
          <a:xfrm>
            <a:off x="5961112" y="1141913"/>
            <a:ext cx="2843997" cy="1495528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Graph model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Object -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RelationType</a:t>
            </a:r>
            <a:r>
              <a:rPr lang="en-US" sz="1600" dirty="0">
                <a:solidFill>
                  <a:srgbClr val="FF0000"/>
                </a:solidFill>
              </a:rPr>
              <a:t> – Object</a:t>
            </a:r>
            <a:endParaRPr lang="en-GB" sz="1600" dirty="0">
              <a:ea typeface="ＭＳ Ｐゴシック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A07C1B7-200E-904A-A297-4456D666B065}"/>
              </a:ext>
            </a:extLst>
          </p:cNvPr>
          <p:cNvSpPr/>
          <p:nvPr/>
        </p:nvSpPr>
        <p:spPr bwMode="auto">
          <a:xfrm>
            <a:off x="5976312" y="2875289"/>
            <a:ext cx="3260784" cy="1459164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/>
              <a:t>RDF</a:t>
            </a:r>
            <a:r>
              <a:rPr lang="en-US" sz="1600" b="1" dirty="0"/>
              <a:t> </a:t>
            </a:r>
          </a:p>
          <a:p>
            <a:pPr algn="ctr"/>
            <a:endParaRPr lang="en-US" sz="1600" b="1" dirty="0"/>
          </a:p>
          <a:p>
            <a:pPr algn="ctr"/>
            <a:endParaRPr lang="en-US" sz="1600" b="1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171EF13-A073-A3F0-7FF3-CCB614601BB1}"/>
              </a:ext>
            </a:extLst>
          </p:cNvPr>
          <p:cNvSpPr/>
          <p:nvPr/>
        </p:nvSpPr>
        <p:spPr bwMode="auto">
          <a:xfrm>
            <a:off x="62127" y="3692438"/>
            <a:ext cx="2592287" cy="1368152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b="1" dirty="0">
                <a:latin typeface="Tahoma" charset="0"/>
              </a:rPr>
              <a:t>Web 3.0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Connect data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atin typeface="Tahoma" charset="0"/>
              </a:rPr>
              <a:t>Remove the app silos</a:t>
            </a:r>
            <a:endParaRPr kumimoji="0" lang="en-GB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9F6073-FAA5-A87F-D785-46614C68B73F}"/>
              </a:ext>
            </a:extLst>
          </p:cNvPr>
          <p:cNvCxnSpPr>
            <a:cxnSpLocks/>
            <a:stCxn id="24" idx="6"/>
            <a:endCxn id="6" idx="3"/>
          </p:cNvCxnSpPr>
          <p:nvPr/>
        </p:nvCxnSpPr>
        <p:spPr bwMode="auto">
          <a:xfrm flipV="1">
            <a:off x="2654414" y="3626087"/>
            <a:ext cx="323715" cy="750427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07897748-8CB0-BB91-5192-4053187CFE24}"/>
              </a:ext>
            </a:extLst>
          </p:cNvPr>
          <p:cNvSpPr/>
          <p:nvPr/>
        </p:nvSpPr>
        <p:spPr bwMode="auto">
          <a:xfrm>
            <a:off x="6264963" y="4664590"/>
            <a:ext cx="3096344" cy="1733132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1" cap="none" dirty="0"/>
              <a:t>Ontological Modelling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concepts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relations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instances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axioms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kumimoji="0" lang="en-GB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623046-EE9D-20EA-3139-28BE801DAEB6}"/>
              </a:ext>
            </a:extLst>
          </p:cNvPr>
          <p:cNvCxnSpPr>
            <a:cxnSpLocks/>
            <a:stCxn id="6" idx="7"/>
            <a:endCxn id="11" idx="2"/>
          </p:cNvCxnSpPr>
          <p:nvPr/>
        </p:nvCxnSpPr>
        <p:spPr bwMode="auto">
          <a:xfrm flipV="1">
            <a:off x="4811153" y="1889677"/>
            <a:ext cx="1149959" cy="768980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BC281E4-8590-49B7-7300-44848B9D1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634" y="3540155"/>
            <a:ext cx="2287387" cy="464409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59DA59-E971-4E88-00D7-124EE77ACC90}"/>
              </a:ext>
            </a:extLst>
          </p:cNvPr>
          <p:cNvCxnSpPr>
            <a:cxnSpLocks/>
            <a:stCxn id="6" idx="6"/>
            <a:endCxn id="26" idx="2"/>
          </p:cNvCxnSpPr>
          <p:nvPr/>
        </p:nvCxnSpPr>
        <p:spPr bwMode="auto">
          <a:xfrm>
            <a:off x="5190785" y="3142372"/>
            <a:ext cx="785527" cy="462499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B15297B-61CA-A082-A345-96734548C6DD}"/>
              </a:ext>
            </a:extLst>
          </p:cNvPr>
          <p:cNvCxnSpPr>
            <a:stCxn id="6" idx="5"/>
            <a:endCxn id="31" idx="2"/>
          </p:cNvCxnSpPr>
          <p:nvPr/>
        </p:nvCxnSpPr>
        <p:spPr bwMode="auto">
          <a:xfrm>
            <a:off x="4811153" y="3626087"/>
            <a:ext cx="1453810" cy="1905069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45103609"/>
      </p:ext>
    </p:extLst>
  </p:cSld>
  <p:clrMapOvr>
    <a:masterClrMapping/>
  </p:clrMapOvr>
  <p:transition spd="slow">
    <p:zoom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46F1-2304-F2A4-82A4-5BE6514D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Map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5117CF-CAFD-2ABF-D78A-9A333523DDED}"/>
              </a:ext>
            </a:extLst>
          </p:cNvPr>
          <p:cNvSpPr/>
          <p:nvPr/>
        </p:nvSpPr>
        <p:spPr bwMode="auto">
          <a:xfrm>
            <a:off x="668904" y="2875289"/>
            <a:ext cx="3312368" cy="2756338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Clouds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>
                <a:latin typeface="Tahoma" charset="0"/>
              </a:rPr>
              <a:t>Grid computing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Sharing resources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(utility computing)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>
                <a:latin typeface="Tahoma" charset="0"/>
              </a:rPr>
              <a:t>Sharing services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>
                <a:latin typeface="Tahoma" charset="0"/>
              </a:rPr>
              <a:t>(edge computing)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charset="0"/>
              </a:rPr>
              <a:t>Ubiquity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E2B233-E1D0-7342-445B-E0D555AE1E03}"/>
              </a:ext>
            </a:extLst>
          </p:cNvPr>
          <p:cNvSpPr/>
          <p:nvPr/>
        </p:nvSpPr>
        <p:spPr bwMode="auto">
          <a:xfrm>
            <a:off x="-34283" y="1012426"/>
            <a:ext cx="2592288" cy="1520779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latin typeface="Tahoma" charset="0"/>
              </a:rPr>
              <a:t>Environment that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latin typeface="Tahoma" charset="0"/>
              </a:rPr>
              <a:t>Database Deploy/Running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6A7C5B-4F4E-60ED-E20F-B38BF7A22A61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 bwMode="auto">
          <a:xfrm flipH="1">
            <a:off x="1153989" y="1772816"/>
            <a:ext cx="1404016" cy="1506129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59DA59-E971-4E88-00D7-124EE77ACC90}"/>
              </a:ext>
            </a:extLst>
          </p:cNvPr>
          <p:cNvCxnSpPr>
            <a:cxnSpLocks/>
            <a:stCxn id="6" idx="6"/>
            <a:endCxn id="46" idx="1"/>
          </p:cNvCxnSpPr>
          <p:nvPr/>
        </p:nvCxnSpPr>
        <p:spPr bwMode="auto">
          <a:xfrm flipV="1">
            <a:off x="3981272" y="2875289"/>
            <a:ext cx="2598104" cy="1378169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12A338C-39D8-8801-A15D-F8B2650D5210}"/>
              </a:ext>
            </a:extLst>
          </p:cNvPr>
          <p:cNvSpPr/>
          <p:nvPr/>
        </p:nvSpPr>
        <p:spPr bwMode="auto">
          <a:xfrm>
            <a:off x="3404443" y="1021770"/>
            <a:ext cx="2843997" cy="1495528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Web Service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1" dirty="0">
                <a:latin typeface="Tahoma" charset="0"/>
                <a:ea typeface="ＭＳ Ｐゴシック" charset="0"/>
              </a:rPr>
              <a:t>SOA</a:t>
            </a:r>
            <a:endParaRPr lang="en-GB" sz="1600" dirty="0">
              <a:ea typeface="ＭＳ Ｐゴシック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Scalability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Elasticity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Dynamic Provisioning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Availability &amp; Reliability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86ACC76-61FA-551C-B5EE-C056162E7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376" y="1900227"/>
            <a:ext cx="3096344" cy="19501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380A283-673D-3DF2-4AB6-C7BE92D0D41A}"/>
              </a:ext>
            </a:extLst>
          </p:cNvPr>
          <p:cNvCxnSpPr>
            <a:cxnSpLocks/>
            <a:stCxn id="6" idx="7"/>
            <a:endCxn id="47" idx="3"/>
          </p:cNvCxnSpPr>
          <p:nvPr/>
        </p:nvCxnSpPr>
        <p:spPr bwMode="auto">
          <a:xfrm flipV="1">
            <a:off x="3496187" y="2298283"/>
            <a:ext cx="324750" cy="980662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0DBE2CBE-00ED-66EB-4638-855568951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171" y="4096571"/>
            <a:ext cx="3096344" cy="257011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24C14D-DF53-DEF8-29D6-1B3BCD690E89}"/>
              </a:ext>
            </a:extLst>
          </p:cNvPr>
          <p:cNvCxnSpPr>
            <a:stCxn id="6" idx="5"/>
            <a:endCxn id="60" idx="1"/>
          </p:cNvCxnSpPr>
          <p:nvPr/>
        </p:nvCxnSpPr>
        <p:spPr bwMode="auto">
          <a:xfrm>
            <a:off x="3496187" y="5227971"/>
            <a:ext cx="1510984" cy="153659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C6DA0DD-1509-74AB-334F-786A27EB1901}"/>
              </a:ext>
            </a:extLst>
          </p:cNvPr>
          <p:cNvSpPr txBox="1"/>
          <p:nvPr/>
        </p:nvSpPr>
        <p:spPr>
          <a:xfrm>
            <a:off x="4949388" y="3783608"/>
            <a:ext cx="2598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Cloud Ecosystem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0FB7F05-5064-6D1C-630B-F968E9C4E82B}"/>
              </a:ext>
            </a:extLst>
          </p:cNvPr>
          <p:cNvSpPr txBox="1"/>
          <p:nvPr/>
        </p:nvSpPr>
        <p:spPr>
          <a:xfrm>
            <a:off x="6465168" y="1495889"/>
            <a:ext cx="2868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Service Models</a:t>
            </a:r>
          </a:p>
        </p:txBody>
      </p:sp>
    </p:spTree>
    <p:extLst>
      <p:ext uri="{BB962C8B-B14F-4D97-AF65-F5344CB8AC3E}">
        <p14:creationId xmlns:p14="http://schemas.microsoft.com/office/powerpoint/2010/main" val="2253494569"/>
      </p:ext>
    </p:extLst>
  </p:cSld>
  <p:clrMapOvr>
    <a:masterClrMapping/>
  </p:clrMapOvr>
  <p:transition spd="slow">
    <p:zoom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D4C7-0CFB-2826-2732-28ECCECC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Map</a:t>
            </a:r>
            <a:endParaRPr lang="en-GB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4F0971E4-2DDD-846F-EAEC-B64DD5D70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983" y="4511824"/>
            <a:ext cx="4343400" cy="1295400"/>
          </a:xfrm>
          <a:prstGeom prst="can">
            <a:avLst>
              <a:gd name="adj" fmla="val 25000"/>
            </a:avLst>
          </a:prstGeom>
          <a:solidFill>
            <a:srgbClr val="DDDDDD"/>
          </a:solidFill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0">
                <a:solidFill>
                  <a:srgbClr val="003366"/>
                </a:solidFill>
                <a:cs typeface="MS PGothic" charset="0"/>
              </a:rPr>
              <a:t>DATASTORE</a:t>
            </a:r>
          </a:p>
          <a:p>
            <a:pPr algn="ctr" eaLnBrk="0" hangingPunct="0"/>
            <a:endParaRPr lang="en-US" b="0">
              <a:solidFill>
                <a:srgbClr val="003366"/>
              </a:solidFill>
              <a:cs typeface="MS PGothic" charset="0"/>
            </a:endParaRPr>
          </a:p>
          <a:p>
            <a:pPr algn="ctr" eaLnBrk="0" hangingPunct="0"/>
            <a:r>
              <a:rPr lang="en-US" sz="1600" b="0">
                <a:solidFill>
                  <a:srgbClr val="003366"/>
                </a:solidFill>
                <a:cs typeface="MS PGothic" charset="0"/>
              </a:rPr>
              <a:t>Modules data                  Students data</a:t>
            </a:r>
            <a:endParaRPr lang="en-US" b="0">
              <a:solidFill>
                <a:srgbClr val="003366"/>
              </a:solidFill>
              <a:cs typeface="MS PGothic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59CFEE7A-620F-230D-01F6-04C716E10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808" y="3368824"/>
            <a:ext cx="4648200" cy="533400"/>
          </a:xfrm>
          <a:prstGeom prst="cube">
            <a:avLst>
              <a:gd name="adj" fmla="val 25000"/>
            </a:avLst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0" dirty="0">
                <a:solidFill>
                  <a:schemeClr val="bg1"/>
                </a:solidFill>
                <a:cs typeface="MS PGothic" charset="0"/>
              </a:rPr>
              <a:t>Database Management System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E41A1FEF-3E01-00CD-481C-CC124124C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808" y="1844824"/>
            <a:ext cx="914400" cy="9144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>
                <a:solidFill>
                  <a:srgbClr val="003366"/>
                </a:solidFill>
                <a:cs typeface="MS PGothic" charset="0"/>
              </a:rPr>
              <a:t>Report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56AD971-417C-3433-E2AF-FBAFAD13B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208" y="1844824"/>
            <a:ext cx="1295400" cy="990600"/>
          </a:xfrm>
          <a:prstGeom prst="bevel">
            <a:avLst>
              <a:gd name="adj" fmla="val 12500"/>
            </a:avLst>
          </a:prstGeom>
          <a:solidFill>
            <a:srgbClr val="B2B2B2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>
                <a:solidFill>
                  <a:srgbClr val="003366"/>
                </a:solidFill>
                <a:cs typeface="MS PGothic" charset="0"/>
              </a:rPr>
              <a:t>Application</a:t>
            </a:r>
          </a:p>
          <a:p>
            <a:pPr algn="ctr" eaLnBrk="0" hangingPunct="0"/>
            <a:r>
              <a:rPr lang="en-US" sz="1600" b="0">
                <a:cs typeface="MS PGothic" charset="0"/>
              </a:rPr>
              <a:t>1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44E7D0E1-9FBB-9D80-BA5B-BFA72AAD9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208" y="1844824"/>
            <a:ext cx="1295400" cy="990600"/>
          </a:xfrm>
          <a:prstGeom prst="bevel">
            <a:avLst>
              <a:gd name="adj" fmla="val 12500"/>
            </a:avLst>
          </a:prstGeom>
          <a:solidFill>
            <a:srgbClr val="B2B2B2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>
                <a:solidFill>
                  <a:srgbClr val="003366"/>
                </a:solidFill>
                <a:cs typeface="MS PGothic" charset="0"/>
              </a:rPr>
              <a:t>Application</a:t>
            </a:r>
          </a:p>
          <a:p>
            <a:pPr algn="ctr" eaLnBrk="0" hangingPunct="0"/>
            <a:r>
              <a:rPr lang="en-US" sz="1600" b="0">
                <a:cs typeface="MS PGothic" charset="0"/>
              </a:rPr>
              <a:t>2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AA3361C8-4DB5-1D37-E7E5-0A56A5AB7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8808" y="3902224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3027A877-CAE7-F067-5BC2-8E5B1A969A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53608" y="3902224"/>
            <a:ext cx="10668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C1D55C19-48C2-CC26-110C-C549423CE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9608" y="3902224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524FD70C-A806-5546-D805-1118A58F9D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01008" y="2454424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4669E2F6-C532-98F9-E206-99B20F720A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3720" y="2530624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832A10FE-D518-19A2-29E4-C526167612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72808" y="2530624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5">
            <a:extLst>
              <a:ext uri="{FF2B5EF4-FFF2-40B4-BE49-F238E27FC236}">
                <a16:creationId xmlns:a16="http://schemas.microsoft.com/office/drawing/2014/main" id="{228BEE9E-5697-AD1A-0DC2-CEA096644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783" y="3216424"/>
            <a:ext cx="5562600" cy="2743200"/>
          </a:xfrm>
          <a:prstGeom prst="roundRect">
            <a:avLst>
              <a:gd name="adj" fmla="val 16667"/>
            </a:avLst>
          </a:prstGeom>
          <a:noFill/>
          <a:ln w="9525" cap="rnd">
            <a:solidFill>
              <a:srgbClr val="0033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cs typeface="MS PGothic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83823958-3177-8630-8083-E4F81D46B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628" y="4359424"/>
            <a:ext cx="1349375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000" dirty="0">
                <a:solidFill>
                  <a:srgbClr val="A80000"/>
                </a:solidFill>
              </a:rPr>
              <a:t>Control</a:t>
            </a:r>
          </a:p>
          <a:p>
            <a:pPr algn="l">
              <a:spcBef>
                <a:spcPct val="50000"/>
              </a:spcBef>
            </a:pPr>
            <a:r>
              <a:rPr lang="en-US" sz="2000" dirty="0">
                <a:solidFill>
                  <a:srgbClr val="A80000"/>
                </a:solidFill>
              </a:rPr>
              <a:t>Security</a:t>
            </a:r>
          </a:p>
          <a:p>
            <a:pPr algn="l">
              <a:spcBef>
                <a:spcPct val="50000"/>
              </a:spcBef>
            </a:pPr>
            <a:r>
              <a:rPr lang="en-US" sz="2000" dirty="0">
                <a:solidFill>
                  <a:srgbClr val="A80000"/>
                </a:solidFill>
              </a:rPr>
              <a:t>Integrity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61F8EA6-23AA-A391-6A34-D50A38432414}"/>
              </a:ext>
            </a:extLst>
          </p:cNvPr>
          <p:cNvGrpSpPr>
            <a:grpSpLocks/>
          </p:cNvGrpSpPr>
          <p:nvPr/>
        </p:nvGrpSpPr>
        <p:grpSpPr bwMode="auto">
          <a:xfrm>
            <a:off x="535583" y="2987824"/>
            <a:ext cx="1752600" cy="1196975"/>
            <a:chOff x="576" y="2016"/>
            <a:chExt cx="1104" cy="754"/>
          </a:xfrm>
        </p:grpSpPr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A9E8AE38-92C5-2B49-71E3-17709C0D6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016"/>
              <a:ext cx="792" cy="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2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1pPr>
              <a:lvl2pPr marL="742950" indent="-285750" algn="ctr" eaLnBrk="0" hangingPunct="0">
                <a:defRPr sz="22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2pPr>
              <a:lvl3pPr marL="1143000" indent="-228600" algn="ctr" eaLnBrk="0" hangingPunct="0">
                <a:defRPr sz="22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3pPr>
              <a:lvl4pPr marL="1600200" indent="-228600" algn="ctr" eaLnBrk="0" hangingPunct="0">
                <a:defRPr sz="22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4pPr>
              <a:lvl5pPr marL="2057400" indent="-228600" algn="ctr" eaLnBrk="0" hangingPunct="0">
                <a:defRPr sz="22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9pPr>
            </a:lstStyle>
            <a:p>
              <a:pPr algn="l">
                <a:buFontTx/>
                <a:buChar char="•"/>
              </a:pPr>
              <a:r>
                <a:rPr lang="en-US" sz="1800">
                  <a:solidFill>
                    <a:srgbClr val="003366"/>
                  </a:solidFill>
                </a:rPr>
                <a:t>Enquiry </a:t>
              </a:r>
            </a:p>
            <a:p>
              <a:pPr algn="l">
                <a:buFontTx/>
                <a:buChar char="•"/>
              </a:pPr>
              <a:r>
                <a:rPr lang="en-US" sz="1800">
                  <a:solidFill>
                    <a:srgbClr val="003366"/>
                  </a:solidFill>
                </a:rPr>
                <a:t>Retrieve</a:t>
              </a:r>
            </a:p>
            <a:p>
              <a:pPr algn="l">
                <a:buFontTx/>
                <a:buChar char="•"/>
              </a:pPr>
              <a:r>
                <a:rPr lang="en-US" sz="1800">
                  <a:solidFill>
                    <a:srgbClr val="003366"/>
                  </a:solidFill>
                </a:rPr>
                <a:t>Update</a:t>
              </a:r>
            </a:p>
            <a:p>
              <a:pPr algn="l">
                <a:buFontTx/>
                <a:buChar char="•"/>
              </a:pPr>
              <a:r>
                <a:rPr lang="en-US" sz="1800">
                  <a:solidFill>
                    <a:srgbClr val="003366"/>
                  </a:solidFill>
                </a:rPr>
                <a:t>Delete</a:t>
              </a:r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457FE26F-6F33-C79C-F544-6C615A62D9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2400"/>
              <a:ext cx="336" cy="0"/>
            </a:xfrm>
            <a:prstGeom prst="line">
              <a:avLst/>
            </a:prstGeom>
            <a:noFill/>
            <a:ln w="571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813C691D-5663-17C1-F502-748328216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064"/>
              <a:ext cx="0" cy="672"/>
            </a:xfrm>
            <a:prstGeom prst="line">
              <a:avLst/>
            </a:prstGeom>
            <a:noFill/>
            <a:ln w="571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2" name="Object 2">
            <a:extLst>
              <a:ext uri="{FF2B5EF4-FFF2-40B4-BE49-F238E27FC236}">
                <a16:creationId xmlns:a16="http://schemas.microsoft.com/office/drawing/2014/main" id="{DEDF88AA-98BC-7ACF-4907-EFE13DBC20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5383" y="4772174"/>
          <a:ext cx="7620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28420" imgH="1117600" progId="">
                  <p:embed/>
                </p:oleObj>
              </mc:Choice>
              <mc:Fallback>
                <p:oleObj name="Clip" r:id="rId2" imgW="1328420" imgH="1117600" progId="">
                  <p:embed/>
                  <p:pic>
                    <p:nvPicPr>
                      <p:cNvPr id="2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contrast="-4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5383" y="4772174"/>
                        <a:ext cx="762000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">
            <a:extLst>
              <a:ext uri="{FF2B5EF4-FFF2-40B4-BE49-F238E27FC236}">
                <a16:creationId xmlns:a16="http://schemas.microsoft.com/office/drawing/2014/main" id="{723C7C9C-7669-5910-0FC4-D672748D29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9583" y="4740424"/>
          <a:ext cx="7620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328420" imgH="1117600" progId="">
                  <p:embed/>
                </p:oleObj>
              </mc:Choice>
              <mc:Fallback>
                <p:oleObj name="Clip" r:id="rId4" imgW="1328420" imgH="1117600" progId="">
                  <p:embed/>
                  <p:pic>
                    <p:nvPicPr>
                      <p:cNvPr id="2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contrast="-4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9583" y="4740424"/>
                        <a:ext cx="762000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D179DA71-3405-AD9B-6E76-94E59DD7A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36" y="1140986"/>
            <a:ext cx="1961393" cy="96560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F72AD6C-AF01-C6B7-255D-4DAA9F1DA1DD}"/>
              </a:ext>
            </a:extLst>
          </p:cNvPr>
          <p:cNvSpPr txBox="1"/>
          <p:nvPr/>
        </p:nvSpPr>
        <p:spPr>
          <a:xfrm>
            <a:off x="797505" y="6090336"/>
            <a:ext cx="166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65D32F-A3E6-5C73-5DAD-F333E9191A15}"/>
              </a:ext>
            </a:extLst>
          </p:cNvPr>
          <p:cNvSpPr txBox="1"/>
          <p:nvPr/>
        </p:nvSpPr>
        <p:spPr>
          <a:xfrm>
            <a:off x="3969930" y="6090335"/>
            <a:ext cx="12641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Process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D74786-FFAB-AA1A-B1D3-D42960ADD4E3}"/>
              </a:ext>
            </a:extLst>
          </p:cNvPr>
          <p:cNvSpPr txBox="1"/>
          <p:nvPr/>
        </p:nvSpPr>
        <p:spPr>
          <a:xfrm>
            <a:off x="7196566" y="6090334"/>
            <a:ext cx="14162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People</a:t>
            </a:r>
          </a:p>
        </p:txBody>
      </p:sp>
    </p:spTree>
    <p:extLst>
      <p:ext uri="{BB962C8B-B14F-4D97-AF65-F5344CB8AC3E}">
        <p14:creationId xmlns:p14="http://schemas.microsoft.com/office/powerpoint/2010/main" val="294175463"/>
      </p:ext>
    </p:extLst>
  </p:cSld>
  <p:clrMapOvr>
    <a:masterClrMapping/>
  </p:clrMapOvr>
  <p:transition spd="slow">
    <p:zoom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0B68-FB2E-046B-C07C-F1D69A4CF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888" y="3717032"/>
            <a:ext cx="4968552" cy="2186026"/>
          </a:xfrm>
        </p:spPr>
        <p:txBody>
          <a:bodyPr/>
          <a:lstStyle/>
          <a:p>
            <a:pPr marL="97763" indent="0">
              <a:buNone/>
            </a:pPr>
            <a:r>
              <a:rPr lang="en-GB" sz="6000" dirty="0"/>
              <a:t>END</a:t>
            </a:r>
          </a:p>
          <a:p>
            <a:pPr marL="97763" indent="0">
              <a:buNone/>
            </a:pPr>
            <a:r>
              <a:rPr lang="en-GB" sz="4400" dirty="0"/>
              <a:t>Thank you all</a:t>
            </a:r>
          </a:p>
        </p:txBody>
      </p:sp>
    </p:spTree>
    <p:extLst>
      <p:ext uri="{BB962C8B-B14F-4D97-AF65-F5344CB8AC3E}">
        <p14:creationId xmlns:p14="http://schemas.microsoft.com/office/powerpoint/2010/main" val="1592056905"/>
      </p:ext>
    </p:extLst>
  </p:cSld>
  <p:clrMapOvr>
    <a:masterClrMapping/>
  </p:clrMapOvr>
  <p:transition spd="slow"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623DBF-CE4B-494A-9B4F-460CFD2B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221DD9-276C-4170-84EB-61AB1601F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460" y="1412776"/>
            <a:ext cx="8568952" cy="4680520"/>
          </a:xfrm>
        </p:spPr>
        <p:txBody>
          <a:bodyPr/>
          <a:lstStyle/>
          <a:p>
            <a:r>
              <a:rPr lang="en-GB" sz="2800" dirty="0"/>
              <a:t>Managing data is an area of crucial importance in any field. </a:t>
            </a:r>
          </a:p>
          <a:p>
            <a:r>
              <a:rPr lang="en-GB" sz="2800" dirty="0"/>
              <a:t>Its application facilitates the rational decision making process that is the basis for successful operations within any environment.</a:t>
            </a:r>
          </a:p>
          <a:p>
            <a:r>
              <a:rPr lang="en-GB" sz="2800" dirty="0"/>
              <a:t>We are living in a BIG data Age. Data is everywhere.</a:t>
            </a:r>
          </a:p>
          <a:p>
            <a:r>
              <a:rPr lang="en-GB" sz="2800" dirty="0"/>
              <a:t>Data is the most valuable assets for every organisation.</a:t>
            </a:r>
          </a:p>
          <a:p>
            <a:r>
              <a:rPr lang="en-GB" sz="2800" dirty="0"/>
              <a:t>Manage data is foundation for any business activities and achieve business goals.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75EB2-6244-4B4C-9BDE-7A613153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512" y="6309320"/>
            <a:ext cx="4392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rgbClr val="B2B2B2"/>
                </a:solidFill>
                <a:latin typeface="+mn-lt"/>
                <a:ea typeface="MS PGothic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5pPr>
            <a:lvl6pPr marL="22860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6pPr>
            <a:lvl7pPr marL="27432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7pPr>
            <a:lvl8pPr marL="32004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8pPr>
            <a:lvl9pPr marL="36576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9pPr>
          </a:lstStyle>
          <a:p>
            <a:pPr algn="l"/>
            <a:r>
              <a:rPr lang="en-GB"/>
              <a:t>CIS108-6 DATA MODELLING, MANAGEMENT AND 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6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5F68C-852B-4905-907E-059F475F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The purpose of the unit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6003-7337-4E91-BFA0-8BE502FDC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348" y="1412776"/>
            <a:ext cx="8568952" cy="4680520"/>
          </a:xfrm>
        </p:spPr>
        <p:txBody>
          <a:bodyPr/>
          <a:lstStyle/>
          <a:p>
            <a:r>
              <a:rPr lang="en-GB" sz="2400" dirty="0"/>
              <a:t>To discuss how data should be managed during its lifecycle through a mixture of relevant topics includes development tools and basic techniques for </a:t>
            </a:r>
            <a:r>
              <a:rPr lang="en-GB" sz="2400" dirty="0">
                <a:solidFill>
                  <a:srgbClr val="FF0000"/>
                </a:solidFill>
              </a:rPr>
              <a:t>data capture, modelling, storing and retrieval</a:t>
            </a:r>
            <a:r>
              <a:rPr lang="en-GB" sz="2400" dirty="0"/>
              <a:t> to serve as the mechanisms for </a:t>
            </a:r>
            <a:r>
              <a:rPr lang="en-GB" sz="2400" dirty="0">
                <a:solidFill>
                  <a:srgbClr val="FF0000"/>
                </a:solidFill>
              </a:rPr>
              <a:t>making effective and efficient use</a:t>
            </a:r>
            <a:r>
              <a:rPr lang="en-GB" sz="2400" dirty="0"/>
              <a:t> of available data.  </a:t>
            </a:r>
          </a:p>
          <a:p>
            <a:r>
              <a:rPr lang="en-GB" sz="2400" dirty="0"/>
              <a:t>The approach will be based on exploring basic applied </a:t>
            </a:r>
            <a:r>
              <a:rPr lang="en-GB" sz="2400" dirty="0">
                <a:solidFill>
                  <a:srgbClr val="FF0000"/>
                </a:solidFill>
              </a:rPr>
              <a:t>principles</a:t>
            </a:r>
            <a:r>
              <a:rPr lang="en-GB" sz="2400" dirty="0"/>
              <a:t>  and practices </a:t>
            </a:r>
          </a:p>
          <a:p>
            <a:r>
              <a:rPr lang="en-GB" sz="2400" dirty="0"/>
              <a:t>To enable students to develop an information system as a solution to a problem for a particular field of application. These are fully informed from practices employed in small to middle and, middle to large sized companies. </a:t>
            </a:r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8AEFD-3C50-45C1-BD46-C947CCAD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512" y="6309320"/>
            <a:ext cx="4392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rgbClr val="B2B2B2"/>
                </a:solidFill>
                <a:latin typeface="+mn-lt"/>
                <a:ea typeface="MS PGothic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5pPr>
            <a:lvl6pPr marL="22860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6pPr>
            <a:lvl7pPr marL="27432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7pPr>
            <a:lvl8pPr marL="32004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8pPr>
            <a:lvl9pPr marL="36576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9pPr>
          </a:lstStyle>
          <a:p>
            <a:pPr algn="l"/>
            <a:r>
              <a:rPr lang="en-GB"/>
              <a:t>CIS108-6 DATA MODELLING, MANAGEMENT AND 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3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568" y="1608200"/>
            <a:ext cx="7855024" cy="4680520"/>
          </a:xfrm>
        </p:spPr>
        <p:txBody>
          <a:bodyPr/>
          <a:lstStyle/>
          <a:p>
            <a:r>
              <a:rPr lang="en-GB" sz="2400" dirty="0"/>
              <a:t>Advance knowledge by exploring and applying theoretical and practical techniques for data modelling and management</a:t>
            </a:r>
          </a:p>
          <a:p>
            <a:r>
              <a:rPr lang="en-GB" sz="2400" dirty="0"/>
              <a:t>to develop appropriate relational database systems for managing data within a chosen field of interest</a:t>
            </a:r>
          </a:p>
          <a:p>
            <a:pPr lvl="1"/>
            <a:r>
              <a:rPr lang="en-GB" sz="2000" dirty="0">
                <a:ea typeface="+mn-ea"/>
                <a:cs typeface="+mn-cs"/>
              </a:rPr>
              <a:t>Review database and data modelling theory &amp; techniques</a:t>
            </a:r>
          </a:p>
          <a:p>
            <a:pPr lvl="1"/>
            <a:r>
              <a:rPr lang="en-GB" sz="2000" dirty="0">
                <a:ea typeface="+mn-ea"/>
                <a:cs typeface="+mn-cs"/>
              </a:rPr>
              <a:t>Appreciate and exploit available methods &amp; techniques</a:t>
            </a:r>
          </a:p>
          <a:p>
            <a:pPr lvl="1"/>
            <a:r>
              <a:rPr lang="en-GB" sz="2000" dirty="0">
                <a:ea typeface="+mn-ea"/>
                <a:cs typeface="+mn-cs"/>
              </a:rPr>
              <a:t>Develop awareness &amp; ability to select &amp; apply appropriate tools &amp; techniques to build database systems</a:t>
            </a:r>
          </a:p>
          <a:p>
            <a:pPr lvl="1"/>
            <a:r>
              <a:rPr lang="en-GB" sz="2000" dirty="0">
                <a:ea typeface="+mn-ea"/>
                <a:cs typeface="+mn-cs"/>
              </a:rPr>
              <a:t>Demonstrate good practice</a:t>
            </a:r>
          </a:p>
          <a:p>
            <a:pPr lvl="1"/>
            <a:r>
              <a:rPr lang="en-GB" sz="2000" dirty="0">
                <a:ea typeface="+mn-ea"/>
                <a:cs typeface="+mn-cs"/>
              </a:rPr>
              <a:t>Apply data modelling &amp; management tools in field of interest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D40F2-5F66-4339-A0A7-BD667BE8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512" y="6309320"/>
            <a:ext cx="4392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rgbClr val="B2B2B2"/>
                </a:solidFill>
                <a:latin typeface="+mn-lt"/>
                <a:ea typeface="MS PGothic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5pPr>
            <a:lvl6pPr marL="22860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6pPr>
            <a:lvl7pPr marL="27432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7pPr>
            <a:lvl8pPr marL="32004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8pPr>
            <a:lvl9pPr marL="36576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9pPr>
          </a:lstStyle>
          <a:p>
            <a:pPr algn="l"/>
            <a:r>
              <a:rPr lang="en-GB"/>
              <a:t>CIS108-6 DATA MODELLING, MANAGEMENT AND 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58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F00D-392A-45DC-A9F9-D816D488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F0BBE-DA91-49C2-AF2B-A1A7846D5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624" y="1556792"/>
            <a:ext cx="7422976" cy="4680520"/>
          </a:xfrm>
        </p:spPr>
        <p:txBody>
          <a:bodyPr/>
          <a:lstStyle/>
          <a:p>
            <a:r>
              <a:rPr lang="en-GB" sz="2200" dirty="0"/>
              <a:t>Introduction to Data Modelling and Management</a:t>
            </a:r>
          </a:p>
          <a:p>
            <a:r>
              <a:rPr lang="en-GB" sz="2200" dirty="0"/>
              <a:t>Data Modelling and Dynamic Modelling Techniques (e.g. UML, semantic modelling)</a:t>
            </a:r>
          </a:p>
          <a:p>
            <a:r>
              <a:rPr lang="en-GB" sz="2200" dirty="0"/>
              <a:t>Conceptual Database Design (Entity-Relationship models)</a:t>
            </a:r>
          </a:p>
          <a:p>
            <a:r>
              <a:rPr lang="en-GB" sz="2200" dirty="0"/>
              <a:t>Logical Database Design (Normalisation)</a:t>
            </a:r>
          </a:p>
          <a:p>
            <a:r>
              <a:rPr lang="en-GB" sz="2200" dirty="0"/>
              <a:t>Data querying (e.g. SQL)</a:t>
            </a:r>
          </a:p>
          <a:p>
            <a:r>
              <a:rPr lang="en-GB" sz="2200" dirty="0"/>
              <a:t>Integrity, Security, Recovery and Concurrency</a:t>
            </a:r>
          </a:p>
          <a:p>
            <a:r>
              <a:rPr lang="en-GB" sz="2200" dirty="0"/>
              <a:t>Data Governance</a:t>
            </a:r>
          </a:p>
          <a:p>
            <a:r>
              <a:rPr lang="en-GB" sz="2200" dirty="0"/>
              <a:t>Trends and Future Developments (e.g. semantic web and clouds computing)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5CD7B-2972-46A4-9056-2FD12817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512" y="6309320"/>
            <a:ext cx="4392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rgbClr val="B2B2B2"/>
                </a:solidFill>
                <a:latin typeface="+mn-lt"/>
                <a:ea typeface="MS PGothic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5pPr>
            <a:lvl6pPr marL="22860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6pPr>
            <a:lvl7pPr marL="27432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7pPr>
            <a:lvl8pPr marL="32004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8pPr>
            <a:lvl9pPr marL="36576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9pPr>
          </a:lstStyle>
          <a:p>
            <a:pPr algn="l"/>
            <a:r>
              <a:rPr lang="en-GB"/>
              <a:t>CIS108-6 DATA MODELLING, MANAGEMENT AND 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E6F9-A6BB-4689-8B19-88B801D5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6CDFC-53DA-4E5E-84C6-3F79E4717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56792"/>
            <a:ext cx="7409656" cy="46805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1. Demonstrate the following knowledge and understanding. Exhibit a balanced and systematic understanding and knowledge of data modelling and management theory and data governance practice (including querying languages). </a:t>
            </a:r>
          </a:p>
          <a:p>
            <a:pPr marL="0" indent="0">
              <a:buNone/>
            </a:pPr>
            <a:r>
              <a:rPr lang="en-GB" dirty="0"/>
              <a:t>2. Demonstrate the following skills and abilities. Apply knowledge of data modelling and management concepts to design, develop and critically evaluate an information system within a chosen field of interest.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CF60B-DA40-443D-9481-CCB56215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512" y="6309320"/>
            <a:ext cx="4392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rgbClr val="B2B2B2"/>
                </a:solidFill>
                <a:latin typeface="+mn-lt"/>
                <a:ea typeface="MS PGothic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5pPr>
            <a:lvl6pPr marL="22860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6pPr>
            <a:lvl7pPr marL="27432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7pPr>
            <a:lvl8pPr marL="32004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8pPr>
            <a:lvl9pPr marL="36576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9pPr>
          </a:lstStyle>
          <a:p>
            <a:pPr algn="l"/>
            <a:r>
              <a:rPr lang="en-GB"/>
              <a:t>CIS108-6 DATA MODELLING, MANAGEMENT AND 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7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46F1-2304-F2A4-82A4-5BE6514D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Map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5117CF-CAFD-2ABF-D78A-9A333523DDED}"/>
              </a:ext>
            </a:extLst>
          </p:cNvPr>
          <p:cNvSpPr/>
          <p:nvPr/>
        </p:nvSpPr>
        <p:spPr bwMode="auto">
          <a:xfrm>
            <a:off x="290330" y="1434351"/>
            <a:ext cx="2592288" cy="1368152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A data system is a computer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system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that manages data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E2B233-E1D0-7342-445B-E0D555AE1E03}"/>
              </a:ext>
            </a:extLst>
          </p:cNvPr>
          <p:cNvSpPr/>
          <p:nvPr/>
        </p:nvSpPr>
        <p:spPr bwMode="auto">
          <a:xfrm>
            <a:off x="3574164" y="2057137"/>
            <a:ext cx="2304256" cy="1029825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b="1" dirty="0">
                <a:latin typeface="Tahoma" charset="0"/>
              </a:rPr>
              <a:t>How to design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b="1" dirty="0">
                <a:latin typeface="Tahoma" charset="0"/>
              </a:rPr>
              <a:t>a data system?</a:t>
            </a:r>
            <a:endParaRPr kumimoji="0" lang="en-GB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6A7C5B-4F4E-60ED-E20F-B38BF7A22A6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 bwMode="auto">
          <a:xfrm>
            <a:off x="2882618" y="2118427"/>
            <a:ext cx="691546" cy="453623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B169DB0-D183-E964-B158-6BD08C7D8420}"/>
              </a:ext>
            </a:extLst>
          </p:cNvPr>
          <p:cNvSpPr/>
          <p:nvPr/>
        </p:nvSpPr>
        <p:spPr bwMode="auto">
          <a:xfrm>
            <a:off x="6897216" y="1052736"/>
            <a:ext cx="2664296" cy="1224136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System requirements gathering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and modelling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FA45BE-4FBF-2F0F-2C48-C784EC29723E}"/>
              </a:ext>
            </a:extLst>
          </p:cNvPr>
          <p:cNvCxnSpPr>
            <a:stCxn id="7" idx="6"/>
            <a:endCxn id="11" idx="2"/>
          </p:cNvCxnSpPr>
          <p:nvPr/>
        </p:nvCxnSpPr>
        <p:spPr bwMode="auto">
          <a:xfrm flipV="1">
            <a:off x="5878420" y="1664804"/>
            <a:ext cx="1018796" cy="907246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E3FF1D3-9057-468D-D6E1-8A3BAF96A4F5}"/>
              </a:ext>
            </a:extLst>
          </p:cNvPr>
          <p:cNvSpPr/>
          <p:nvPr/>
        </p:nvSpPr>
        <p:spPr bwMode="auto">
          <a:xfrm>
            <a:off x="7149244" y="2960948"/>
            <a:ext cx="2160240" cy="936104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SSM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rgbClr val="C00000"/>
                </a:solidFill>
              </a:rPr>
              <a:t>Conceptual models</a:t>
            </a:r>
            <a:endParaRPr kumimoji="0" lang="en-GB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8FDE14-9005-A839-7B69-990540FB3E84}"/>
              </a:ext>
            </a:extLst>
          </p:cNvPr>
          <p:cNvCxnSpPr>
            <a:cxnSpLocks/>
            <a:stCxn id="18" idx="0"/>
            <a:endCxn id="11" idx="4"/>
          </p:cNvCxnSpPr>
          <p:nvPr/>
        </p:nvCxnSpPr>
        <p:spPr bwMode="auto">
          <a:xfrm flipV="1">
            <a:off x="8229364" y="2276872"/>
            <a:ext cx="0" cy="684076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CE9AEA5D-6540-01C7-6CCE-61E5FB995983}"/>
              </a:ext>
            </a:extLst>
          </p:cNvPr>
          <p:cNvSpPr/>
          <p:nvPr/>
        </p:nvSpPr>
        <p:spPr bwMode="auto">
          <a:xfrm>
            <a:off x="3449254" y="3791861"/>
            <a:ext cx="2664296" cy="1296143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A rich picture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E09D071-9F83-D93C-6D75-073C95BD1C8A}"/>
              </a:ext>
            </a:extLst>
          </p:cNvPr>
          <p:cNvSpPr/>
          <p:nvPr/>
        </p:nvSpPr>
        <p:spPr bwMode="auto">
          <a:xfrm>
            <a:off x="514928" y="5372522"/>
            <a:ext cx="3600400" cy="1296141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Root Definition: CATWOE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E99F629-2F63-F961-0DC7-4929F502E69C}"/>
              </a:ext>
            </a:extLst>
          </p:cNvPr>
          <p:cNvSpPr/>
          <p:nvPr/>
        </p:nvSpPr>
        <p:spPr bwMode="auto">
          <a:xfrm>
            <a:off x="5349044" y="5378303"/>
            <a:ext cx="3600400" cy="1296141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Conceptual Models</a:t>
            </a:r>
            <a:endParaRPr kumimoji="0" lang="en-GB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AFC820-8F41-51D0-F665-A533944C5D0B}"/>
              </a:ext>
            </a:extLst>
          </p:cNvPr>
          <p:cNvCxnSpPr>
            <a:stCxn id="25" idx="6"/>
            <a:endCxn id="18" idx="4"/>
          </p:cNvCxnSpPr>
          <p:nvPr/>
        </p:nvCxnSpPr>
        <p:spPr bwMode="auto">
          <a:xfrm flipV="1">
            <a:off x="6113550" y="3897052"/>
            <a:ext cx="2115814" cy="542881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C5C888-8F87-8C3D-E0AF-D893E04A1D94}"/>
              </a:ext>
            </a:extLst>
          </p:cNvPr>
          <p:cNvCxnSpPr>
            <a:stCxn id="25" idx="4"/>
            <a:endCxn id="28" idx="7"/>
          </p:cNvCxnSpPr>
          <p:nvPr/>
        </p:nvCxnSpPr>
        <p:spPr bwMode="auto">
          <a:xfrm flipH="1">
            <a:off x="3588062" y="5088004"/>
            <a:ext cx="1193340" cy="474333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4354B75-013E-DB8E-EF99-D0AC1DB46BF1}"/>
              </a:ext>
            </a:extLst>
          </p:cNvPr>
          <p:cNvCxnSpPr>
            <a:stCxn id="25" idx="4"/>
            <a:endCxn id="29" idx="0"/>
          </p:cNvCxnSpPr>
          <p:nvPr/>
        </p:nvCxnSpPr>
        <p:spPr bwMode="auto">
          <a:xfrm>
            <a:off x="4781402" y="5088004"/>
            <a:ext cx="2367842" cy="290299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31133900"/>
      </p:ext>
    </p:extLst>
  </p:cSld>
  <p:clrMapOvr>
    <a:masterClrMapping/>
  </p:clrMapOvr>
  <p:transition spd="slow"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46F1-2304-F2A4-82A4-5BE6514D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Map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5117CF-CAFD-2ABF-D78A-9A333523DDED}"/>
              </a:ext>
            </a:extLst>
          </p:cNvPr>
          <p:cNvSpPr/>
          <p:nvPr/>
        </p:nvSpPr>
        <p:spPr bwMode="auto">
          <a:xfrm>
            <a:off x="272480" y="1105425"/>
            <a:ext cx="2592288" cy="1368152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How to model a system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b="1" dirty="0">
                <a:latin typeface="Tahoma" charset="0"/>
              </a:rPr>
              <a:t>(which has Root definition and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b="1" dirty="0">
                <a:latin typeface="Tahoma" charset="0"/>
              </a:rPr>
              <a:t>a conceptual model)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For communication?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E2B233-E1D0-7342-445B-E0D555AE1E03}"/>
              </a:ext>
            </a:extLst>
          </p:cNvPr>
          <p:cNvSpPr/>
          <p:nvPr/>
        </p:nvSpPr>
        <p:spPr bwMode="auto">
          <a:xfrm>
            <a:off x="2144688" y="2904254"/>
            <a:ext cx="2304256" cy="1029825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b="1" dirty="0">
                <a:latin typeface="Tahoma" charset="0"/>
              </a:rPr>
              <a:t>UML</a:t>
            </a:r>
            <a:endParaRPr kumimoji="0" lang="en-GB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6A7C5B-4F4E-60ED-E20F-B38BF7A22A6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 bwMode="auto">
          <a:xfrm flipH="1">
            <a:off x="2144688" y="1789501"/>
            <a:ext cx="720080" cy="1629666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B169DB0-D183-E964-B158-6BD08C7D8420}"/>
              </a:ext>
            </a:extLst>
          </p:cNvPr>
          <p:cNvSpPr/>
          <p:nvPr/>
        </p:nvSpPr>
        <p:spPr bwMode="auto">
          <a:xfrm>
            <a:off x="4736184" y="1150135"/>
            <a:ext cx="3241152" cy="1368152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Use case diagram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b="1" dirty="0">
                <a:latin typeface="Tahoma" charset="0"/>
              </a:rPr>
              <a:t>To identify and express 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b="1" dirty="0">
                <a:latin typeface="Tahoma" charset="0"/>
              </a:rPr>
              <a:t>typical use cases </a:t>
            </a:r>
            <a:r>
              <a:rPr lang="en-GB" sz="1400" dirty="0">
                <a:ea typeface="ＭＳ Ｐゴシック" charset="0"/>
              </a:rPr>
              <a:t>and</a:t>
            </a:r>
          </a:p>
          <a:p>
            <a:pPr algn="ctr"/>
            <a:r>
              <a:rPr lang="en-GB" sz="1200" dirty="0">
                <a:ea typeface="ＭＳ Ｐゴシック" charset="0"/>
              </a:rPr>
              <a:t>Communication with users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FA45BE-4FBF-2F0F-2C48-C784EC29723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 bwMode="auto">
          <a:xfrm flipV="1">
            <a:off x="4448944" y="1834211"/>
            <a:ext cx="287240" cy="1584956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E3FF1D3-9057-468D-D6E1-8A3BAF96A4F5}"/>
              </a:ext>
            </a:extLst>
          </p:cNvPr>
          <p:cNvSpPr/>
          <p:nvPr/>
        </p:nvSpPr>
        <p:spPr bwMode="auto">
          <a:xfrm>
            <a:off x="5359730" y="2815509"/>
            <a:ext cx="3337686" cy="1368152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Activity Diagrams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To identify and model </a:t>
            </a:r>
            <a:r>
              <a:rPr lang="en-US" sz="1400" b="1" dirty="0">
                <a:ea typeface="ＭＳ Ｐゴシック" charset="0"/>
              </a:rPr>
              <a:t>content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ea typeface="ＭＳ Ｐゴシック" charset="0"/>
              </a:rPr>
              <a:t>of use cases in all activities</a:t>
            </a:r>
            <a:endParaRPr kumimoji="0" lang="en-GB" sz="2200" b="1" i="0" u="none" strike="noStrike" cap="none" normalizeH="0" baseline="0" dirty="0">
              <a:ln>
                <a:noFill/>
              </a:ln>
              <a:effectLst/>
              <a:latin typeface="Tahoma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8FDE14-9005-A839-7B69-990540FB3E84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 bwMode="auto">
          <a:xfrm>
            <a:off x="4448944" y="3419167"/>
            <a:ext cx="910786" cy="80418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4354B75-013E-DB8E-EF99-D0AC1DB46BF1}"/>
              </a:ext>
            </a:extLst>
          </p:cNvPr>
          <p:cNvCxnSpPr>
            <a:cxnSpLocks/>
            <a:stCxn id="7" idx="6"/>
            <a:endCxn id="26" idx="2"/>
          </p:cNvCxnSpPr>
          <p:nvPr/>
        </p:nvCxnSpPr>
        <p:spPr bwMode="auto">
          <a:xfrm>
            <a:off x="4448944" y="3419167"/>
            <a:ext cx="1944216" cy="1898910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A07C1B7-200E-904A-A297-4456D666B065}"/>
              </a:ext>
            </a:extLst>
          </p:cNvPr>
          <p:cNvSpPr/>
          <p:nvPr/>
        </p:nvSpPr>
        <p:spPr bwMode="auto">
          <a:xfrm>
            <a:off x="6393160" y="4581128"/>
            <a:ext cx="2952328" cy="1473897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Class Diagrams</a:t>
            </a:r>
          </a:p>
          <a:p>
            <a:pPr marL="182563" lvl="2" indent="-90488" eaLnBrk="1" hangingPunct="1">
              <a:buSzPct val="99000"/>
              <a:buFont typeface="Wingdings" charset="0"/>
              <a:buChar char="§"/>
            </a:pPr>
            <a:r>
              <a:rPr lang="en-US" sz="1200" dirty="0">
                <a:ea typeface="ＭＳ Ｐゴシック" charset="0"/>
              </a:rPr>
              <a:t>the (objects) classes of the system</a:t>
            </a:r>
          </a:p>
          <a:p>
            <a:pPr marL="182563" lvl="2" indent="-90488" eaLnBrk="1" hangingPunct="1">
              <a:buSzPct val="99000"/>
              <a:buFont typeface="Wingdings" charset="0"/>
              <a:buChar char="§"/>
            </a:pPr>
            <a:r>
              <a:rPr lang="en-US" sz="1200" dirty="0">
                <a:ea typeface="ＭＳ Ｐゴシック" charset="0"/>
              </a:rPr>
              <a:t>attributes (objects)</a:t>
            </a:r>
          </a:p>
          <a:p>
            <a:pPr marL="182563" lvl="2" indent="-90488" eaLnBrk="1" hangingPunct="1">
              <a:buSzPct val="99000"/>
              <a:buFont typeface="Wingdings" charset="0"/>
              <a:buChar char="§"/>
            </a:pPr>
            <a:r>
              <a:rPr lang="en-US" sz="1200" dirty="0">
                <a:ea typeface="ＭＳ Ｐゴシック" charset="0"/>
              </a:rPr>
              <a:t>The relationships (among objects)</a:t>
            </a:r>
          </a:p>
          <a:p>
            <a:pPr marL="182563" lvl="2" indent="-90488" eaLnBrk="1" hangingPunct="1">
              <a:buSzPct val="99000"/>
              <a:buFont typeface="Wingdings" charset="0"/>
              <a:buChar char="§"/>
            </a:pPr>
            <a:r>
              <a:rPr lang="en-US" sz="1200" dirty="0">
                <a:ea typeface="ＭＳ Ｐゴシック" charset="0"/>
              </a:rPr>
              <a:t>their operations (or methods)</a:t>
            </a:r>
          </a:p>
        </p:txBody>
      </p:sp>
    </p:spTree>
    <p:extLst>
      <p:ext uri="{BB962C8B-B14F-4D97-AF65-F5344CB8AC3E}">
        <p14:creationId xmlns:p14="http://schemas.microsoft.com/office/powerpoint/2010/main" val="3855722611"/>
      </p:ext>
    </p:extLst>
  </p:cSld>
  <p:clrMapOvr>
    <a:masterClrMapping/>
  </p:clrMapOvr>
  <p:transition spd="slow"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46F1-2304-F2A4-82A4-5BE6514D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Map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5117CF-CAFD-2ABF-D78A-9A333523DDED}"/>
              </a:ext>
            </a:extLst>
          </p:cNvPr>
          <p:cNvSpPr/>
          <p:nvPr/>
        </p:nvSpPr>
        <p:spPr bwMode="auto">
          <a:xfrm>
            <a:off x="122068" y="1447357"/>
            <a:ext cx="2592288" cy="1368152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Database Design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E2B233-E1D0-7342-445B-E0D555AE1E03}"/>
              </a:ext>
            </a:extLst>
          </p:cNvPr>
          <p:cNvSpPr/>
          <p:nvPr/>
        </p:nvSpPr>
        <p:spPr bwMode="auto">
          <a:xfrm>
            <a:off x="3483353" y="1111642"/>
            <a:ext cx="2304256" cy="1029825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latin typeface="Tahoma" charset="0"/>
              </a:rPr>
              <a:t>Data modelling (ERM)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defines the real-world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entities and relationships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6A7C5B-4F4E-60ED-E20F-B38BF7A22A6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 bwMode="auto">
          <a:xfrm flipV="1">
            <a:off x="2714356" y="1626555"/>
            <a:ext cx="768997" cy="504878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B169DB0-D183-E964-B158-6BD08C7D8420}"/>
              </a:ext>
            </a:extLst>
          </p:cNvPr>
          <p:cNvSpPr/>
          <p:nvPr/>
        </p:nvSpPr>
        <p:spPr bwMode="auto">
          <a:xfrm>
            <a:off x="6318264" y="1064899"/>
            <a:ext cx="3240756" cy="2061533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ERD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>
                <a:ea typeface="ＭＳ Ｐゴシック" charset="0"/>
              </a:rPr>
              <a:t>Identify entities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>
                <a:ea typeface="ＭＳ Ｐゴシック" charset="0"/>
              </a:rPr>
              <a:t>Identify attributes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>
                <a:ea typeface="ＭＳ Ｐゴシック" charset="0"/>
              </a:rPr>
              <a:t>Identify relationships between entities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>
                <a:ea typeface="ＭＳ Ｐゴシック" charset="0"/>
              </a:rPr>
              <a:t>Determine attribute domains (e.g. datatypes)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>
                <a:ea typeface="ＭＳ Ｐゴシック" charset="0"/>
              </a:rPr>
              <a:t>Determine candidate primary keys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>
                <a:ea typeface="ＭＳ Ｐゴシック" charset="0"/>
              </a:rPr>
              <a:t>Draw entity relationship diagram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200" dirty="0">
              <a:ea typeface="ＭＳ Ｐゴシック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FA45BE-4FBF-2F0F-2C48-C784EC29723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 bwMode="auto">
          <a:xfrm>
            <a:off x="5787609" y="1626555"/>
            <a:ext cx="530655" cy="469111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A07C1B7-200E-904A-A297-4456D666B065}"/>
              </a:ext>
            </a:extLst>
          </p:cNvPr>
          <p:cNvSpPr/>
          <p:nvPr/>
        </p:nvSpPr>
        <p:spPr bwMode="auto">
          <a:xfrm>
            <a:off x="266084" y="5199219"/>
            <a:ext cx="2304256" cy="1220446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Function dependency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171EF13-A073-A3F0-7FF3-CCB614601BB1}"/>
              </a:ext>
            </a:extLst>
          </p:cNvPr>
          <p:cNvSpPr/>
          <p:nvPr/>
        </p:nvSpPr>
        <p:spPr bwMode="auto">
          <a:xfrm>
            <a:off x="3545598" y="2447082"/>
            <a:ext cx="2304256" cy="1029825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b="1" dirty="0">
                <a:latin typeface="Tahoma" charset="0"/>
              </a:rPr>
              <a:t>Database modelling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b="1" dirty="0">
                <a:latin typeface="Tahoma" charset="0"/>
              </a:rPr>
              <a:t>RDB – table design (RDM) </a:t>
            </a:r>
            <a:endParaRPr kumimoji="0" lang="en-GB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9F6073-FAA5-A87F-D785-46614C68B73F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>
            <a:off x="2570340" y="2460739"/>
            <a:ext cx="975258" cy="501256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07897748-8CB0-BB91-5192-4053187CFE24}"/>
              </a:ext>
            </a:extLst>
          </p:cNvPr>
          <p:cNvSpPr/>
          <p:nvPr/>
        </p:nvSpPr>
        <p:spPr bwMode="auto">
          <a:xfrm>
            <a:off x="772932" y="3429000"/>
            <a:ext cx="2304256" cy="1029825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b="1" dirty="0">
                <a:latin typeface="Tahoma" charset="0"/>
              </a:rPr>
              <a:t>Database Normalisation</a:t>
            </a:r>
            <a:endParaRPr kumimoji="0" lang="en-GB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623046-EE9D-20EA-3139-28BE801DAEB6}"/>
              </a:ext>
            </a:extLst>
          </p:cNvPr>
          <p:cNvCxnSpPr>
            <a:cxnSpLocks/>
            <a:stCxn id="6" idx="5"/>
            <a:endCxn id="31" idx="0"/>
          </p:cNvCxnSpPr>
          <p:nvPr/>
        </p:nvCxnSpPr>
        <p:spPr bwMode="auto">
          <a:xfrm flipH="1">
            <a:off x="1925060" y="2615148"/>
            <a:ext cx="409664" cy="813852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97DE820-FFC8-8EF9-7661-AF9C22F9524C}"/>
              </a:ext>
            </a:extLst>
          </p:cNvPr>
          <p:cNvSpPr/>
          <p:nvPr/>
        </p:nvSpPr>
        <p:spPr bwMode="auto">
          <a:xfrm>
            <a:off x="5920602" y="3270198"/>
            <a:ext cx="1549630" cy="494712"/>
          </a:xfrm>
          <a:prstGeom prst="rect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Chen’s Notation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96B3CE-67E4-E0D1-14F4-277D2CA47370}"/>
              </a:ext>
            </a:extLst>
          </p:cNvPr>
          <p:cNvSpPr/>
          <p:nvPr/>
        </p:nvSpPr>
        <p:spPr bwMode="auto">
          <a:xfrm>
            <a:off x="7676143" y="3577495"/>
            <a:ext cx="2026744" cy="477396"/>
          </a:xfrm>
          <a:prstGeom prst="rect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Crow’s Foot  Notation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2564FD-2186-D2A3-0722-17CD73BE5554}"/>
              </a:ext>
            </a:extLst>
          </p:cNvPr>
          <p:cNvCxnSpPr>
            <a:stCxn id="11" idx="4"/>
            <a:endCxn id="39" idx="0"/>
          </p:cNvCxnSpPr>
          <p:nvPr/>
        </p:nvCxnSpPr>
        <p:spPr bwMode="auto">
          <a:xfrm flipH="1">
            <a:off x="6695417" y="3126432"/>
            <a:ext cx="1243225" cy="143766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619D05-1009-F729-A05D-864EA22B5B17}"/>
              </a:ext>
            </a:extLst>
          </p:cNvPr>
          <p:cNvCxnSpPr>
            <a:stCxn id="11" idx="4"/>
            <a:endCxn id="40" idx="0"/>
          </p:cNvCxnSpPr>
          <p:nvPr/>
        </p:nvCxnSpPr>
        <p:spPr bwMode="auto">
          <a:xfrm>
            <a:off x="7938642" y="3126432"/>
            <a:ext cx="750873" cy="451063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A24D00CA-2940-1C49-43C8-7108F610D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688" y="3764910"/>
            <a:ext cx="1940400" cy="60019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CB5BA60-2333-FE31-F9F0-DE386AE6ECD8}"/>
              </a:ext>
            </a:extLst>
          </p:cNvPr>
          <p:cNvCxnSpPr>
            <a:cxnSpLocks/>
            <a:stCxn id="24" idx="4"/>
            <a:endCxn id="46" idx="0"/>
          </p:cNvCxnSpPr>
          <p:nvPr/>
        </p:nvCxnSpPr>
        <p:spPr bwMode="auto">
          <a:xfrm>
            <a:off x="4697726" y="3476907"/>
            <a:ext cx="157162" cy="288003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B45AADA-D653-87FA-8A8C-7533E0360C5F}"/>
              </a:ext>
            </a:extLst>
          </p:cNvPr>
          <p:cNvCxnSpPr>
            <a:cxnSpLocks/>
            <a:stCxn id="31" idx="4"/>
            <a:endCxn id="26" idx="0"/>
          </p:cNvCxnSpPr>
          <p:nvPr/>
        </p:nvCxnSpPr>
        <p:spPr bwMode="auto">
          <a:xfrm flipH="1">
            <a:off x="1418212" y="4458825"/>
            <a:ext cx="506848" cy="740394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DAB97B63-13EB-63A9-E35B-72B94D7C8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480" y="5009507"/>
            <a:ext cx="1768500" cy="108907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CAB94B6-1FCE-9247-7B16-42B152216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970" y="4673364"/>
            <a:ext cx="1768500" cy="155849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C41A53A-2F21-6714-23D7-CC69DA62567A}"/>
              </a:ext>
            </a:extLst>
          </p:cNvPr>
          <p:cNvCxnSpPr>
            <a:stCxn id="39" idx="2"/>
            <a:endCxn id="53" idx="0"/>
          </p:cNvCxnSpPr>
          <p:nvPr/>
        </p:nvCxnSpPr>
        <p:spPr bwMode="auto">
          <a:xfrm>
            <a:off x="6695417" y="3764910"/>
            <a:ext cx="9803" cy="908454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7BBE424-C896-C2C5-BB1C-8CD2D78859E7}"/>
              </a:ext>
            </a:extLst>
          </p:cNvPr>
          <p:cNvCxnSpPr>
            <a:stCxn id="40" idx="2"/>
            <a:endCxn id="52" idx="0"/>
          </p:cNvCxnSpPr>
          <p:nvPr/>
        </p:nvCxnSpPr>
        <p:spPr bwMode="auto">
          <a:xfrm flipH="1">
            <a:off x="8635730" y="4054891"/>
            <a:ext cx="53785" cy="954616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AB43582-407D-786F-283F-CBFEFACF5D6F}"/>
              </a:ext>
            </a:extLst>
          </p:cNvPr>
          <p:cNvSpPr txBox="1"/>
          <p:nvPr/>
        </p:nvSpPr>
        <p:spPr>
          <a:xfrm>
            <a:off x="3009241" y="4610069"/>
            <a:ext cx="2181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800" dirty="0"/>
              <a:t>1NF: 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Lora" pitchFamily="2" charset="0"/>
                <a:ea typeface="MS PGothic" charset="0"/>
              </a:rPr>
              <a:t>atomic value</a:t>
            </a:r>
            <a:endParaRPr lang="en-GB" sz="1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15DB41-99F5-A3DD-A944-7AABDF9FB070}"/>
              </a:ext>
            </a:extLst>
          </p:cNvPr>
          <p:cNvSpPr txBox="1"/>
          <p:nvPr/>
        </p:nvSpPr>
        <p:spPr>
          <a:xfrm>
            <a:off x="3011019" y="5163111"/>
            <a:ext cx="21819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800" dirty="0"/>
              <a:t>2NF: </a:t>
            </a:r>
            <a:r>
              <a:rPr lang="en-GB" sz="1800" b="1" dirty="0"/>
              <a:t>NOT partially dependency</a:t>
            </a:r>
            <a:endParaRPr lang="en-GB" sz="1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999E30-72AB-D51A-4021-6B2B0C0B5479}"/>
              </a:ext>
            </a:extLst>
          </p:cNvPr>
          <p:cNvSpPr txBox="1"/>
          <p:nvPr/>
        </p:nvSpPr>
        <p:spPr>
          <a:xfrm>
            <a:off x="3064065" y="5981144"/>
            <a:ext cx="21819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800" dirty="0"/>
              <a:t>3NF: </a:t>
            </a:r>
            <a:r>
              <a:rPr lang="en-GB" sz="1800" b="1" kern="0" dirty="0">
                <a:solidFill>
                  <a:srgbClr val="C00000"/>
                </a:solidFill>
              </a:rPr>
              <a:t>No transitive dependency </a:t>
            </a:r>
            <a:endParaRPr lang="en-GB" sz="18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BEAF908-8019-5056-9C78-FAD65FB217E1}"/>
              </a:ext>
            </a:extLst>
          </p:cNvPr>
          <p:cNvCxnSpPr>
            <a:stCxn id="26" idx="7"/>
            <a:endCxn id="60" idx="1"/>
          </p:cNvCxnSpPr>
          <p:nvPr/>
        </p:nvCxnSpPr>
        <p:spPr bwMode="auto">
          <a:xfrm flipV="1">
            <a:off x="2232890" y="4794735"/>
            <a:ext cx="776351" cy="583214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EB364D0-A1FA-E2FC-7E61-3A9BECED3258}"/>
              </a:ext>
            </a:extLst>
          </p:cNvPr>
          <p:cNvCxnSpPr>
            <a:stCxn id="26" idx="6"/>
            <a:endCxn id="61" idx="1"/>
          </p:cNvCxnSpPr>
          <p:nvPr/>
        </p:nvCxnSpPr>
        <p:spPr bwMode="auto">
          <a:xfrm flipV="1">
            <a:off x="2570340" y="5486277"/>
            <a:ext cx="440679" cy="323165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2818B46-6D70-8BB2-1D27-32E965DC875F}"/>
              </a:ext>
            </a:extLst>
          </p:cNvPr>
          <p:cNvCxnSpPr>
            <a:stCxn id="26" idx="5"/>
            <a:endCxn id="62" idx="1"/>
          </p:cNvCxnSpPr>
          <p:nvPr/>
        </p:nvCxnSpPr>
        <p:spPr bwMode="auto">
          <a:xfrm>
            <a:off x="2232890" y="6240935"/>
            <a:ext cx="831175" cy="63375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26334162"/>
      </p:ext>
    </p:extLst>
  </p:cSld>
  <p:clrMapOvr>
    <a:masterClrMapping/>
  </p:clrMapOvr>
  <p:transition spd="slow">
    <p:zoom dir="in"/>
  </p:transition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SIA Presentation Template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NSIA Presentatio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SIA Presentation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29664</TotalTime>
  <Words>778</Words>
  <Application>Microsoft Office PowerPoint</Application>
  <PresentationFormat>A4 Paper (210x297 mm)</PresentationFormat>
  <Paragraphs>168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CG Times</vt:lpstr>
      <vt:lpstr>Arial</vt:lpstr>
      <vt:lpstr>Calibri</vt:lpstr>
      <vt:lpstr>Cambria</vt:lpstr>
      <vt:lpstr>Lora</vt:lpstr>
      <vt:lpstr>Tahoma</vt:lpstr>
      <vt:lpstr>Times New Roman</vt:lpstr>
      <vt:lpstr>Wingdings</vt:lpstr>
      <vt:lpstr>Default Design</vt:lpstr>
      <vt:lpstr>NSIA Presentation Template</vt:lpstr>
      <vt:lpstr>Clip</vt:lpstr>
      <vt:lpstr>Data Modelling, Management &amp; Governance CIS108-6  Review  </vt:lpstr>
      <vt:lpstr>Introduction</vt:lpstr>
      <vt:lpstr>The purpose of the unit</vt:lpstr>
      <vt:lpstr>Aim and Objectives</vt:lpstr>
      <vt:lpstr>Syllabus</vt:lpstr>
      <vt:lpstr>Learning Outcomes</vt:lpstr>
      <vt:lpstr>Knowledge Map</vt:lpstr>
      <vt:lpstr>Knowledge Map</vt:lpstr>
      <vt:lpstr>Knowledge Map</vt:lpstr>
      <vt:lpstr>Knowledge Map</vt:lpstr>
      <vt:lpstr>Knowledge Map</vt:lpstr>
      <vt:lpstr>Knowledge Map</vt:lpstr>
      <vt:lpstr>Knowledge Map</vt:lpstr>
      <vt:lpstr>PowerPoint Presentation</vt:lpstr>
    </vt:vector>
  </TitlesOfParts>
  <Company>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110 wk01 Slides</dc:title>
  <dc:subject>COMP319 Week 01</dc:subject>
  <dc:creator>Gary Li</dc:creator>
  <cp:lastModifiedBy>Gangmin Li</cp:lastModifiedBy>
  <cp:revision>324</cp:revision>
  <cp:lastPrinted>2013-05-13T09:10:49Z</cp:lastPrinted>
  <dcterms:created xsi:type="dcterms:W3CDTF">2004-09-17T08:05:40Z</dcterms:created>
  <dcterms:modified xsi:type="dcterms:W3CDTF">2022-11-29T10:15:03Z</dcterms:modified>
</cp:coreProperties>
</file>