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4"/>
  </p:sldMasterIdLst>
  <p:notesMasterIdLst>
    <p:notesMasterId r:id="rId79"/>
  </p:notesMasterIdLst>
  <p:handoutMasterIdLst>
    <p:handoutMasterId r:id="rId80"/>
  </p:handoutMasterIdLst>
  <p:sldIdLst>
    <p:sldId id="686" r:id="rId5"/>
    <p:sldId id="718" r:id="rId6"/>
    <p:sldId id="719" r:id="rId7"/>
    <p:sldId id="720" r:id="rId8"/>
    <p:sldId id="721" r:id="rId9"/>
    <p:sldId id="722" r:id="rId10"/>
    <p:sldId id="257" r:id="rId11"/>
    <p:sldId id="723" r:id="rId12"/>
    <p:sldId id="724" r:id="rId13"/>
    <p:sldId id="725" r:id="rId14"/>
    <p:sldId id="726" r:id="rId15"/>
    <p:sldId id="727" r:id="rId16"/>
    <p:sldId id="728" r:id="rId17"/>
    <p:sldId id="656" r:id="rId18"/>
    <p:sldId id="729" r:id="rId19"/>
    <p:sldId id="657" r:id="rId20"/>
    <p:sldId id="658" r:id="rId21"/>
    <p:sldId id="659" r:id="rId22"/>
    <p:sldId id="660" r:id="rId23"/>
    <p:sldId id="661" r:id="rId24"/>
    <p:sldId id="730" r:id="rId25"/>
    <p:sldId id="731" r:id="rId26"/>
    <p:sldId id="732" r:id="rId27"/>
    <p:sldId id="667" r:id="rId28"/>
    <p:sldId id="733" r:id="rId29"/>
    <p:sldId id="734" r:id="rId30"/>
    <p:sldId id="735" r:id="rId31"/>
    <p:sldId id="736" r:id="rId32"/>
    <p:sldId id="675" r:id="rId33"/>
    <p:sldId id="737" r:id="rId34"/>
    <p:sldId id="738" r:id="rId35"/>
    <p:sldId id="739" r:id="rId36"/>
    <p:sldId id="679" r:id="rId37"/>
    <p:sldId id="680" r:id="rId38"/>
    <p:sldId id="681" r:id="rId39"/>
    <p:sldId id="682" r:id="rId40"/>
    <p:sldId id="740" r:id="rId41"/>
    <p:sldId id="741" r:id="rId42"/>
    <p:sldId id="742" r:id="rId43"/>
    <p:sldId id="743" r:id="rId44"/>
    <p:sldId id="744" r:id="rId45"/>
    <p:sldId id="688" r:id="rId46"/>
    <p:sldId id="745" r:id="rId47"/>
    <p:sldId id="746" r:id="rId48"/>
    <p:sldId id="747" r:id="rId49"/>
    <p:sldId id="692" r:id="rId50"/>
    <p:sldId id="693" r:id="rId51"/>
    <p:sldId id="748" r:id="rId52"/>
    <p:sldId id="694" r:id="rId53"/>
    <p:sldId id="749" r:id="rId54"/>
    <p:sldId id="750" r:id="rId55"/>
    <p:sldId id="751" r:id="rId56"/>
    <p:sldId id="700" r:id="rId57"/>
    <p:sldId id="752" r:id="rId58"/>
    <p:sldId id="753" r:id="rId59"/>
    <p:sldId id="754" r:id="rId60"/>
    <p:sldId id="755" r:id="rId61"/>
    <p:sldId id="756" r:id="rId62"/>
    <p:sldId id="757" r:id="rId63"/>
    <p:sldId id="709" r:id="rId64"/>
    <p:sldId id="758" r:id="rId65"/>
    <p:sldId id="759" r:id="rId66"/>
    <p:sldId id="760" r:id="rId67"/>
    <p:sldId id="761" r:id="rId68"/>
    <p:sldId id="762" r:id="rId69"/>
    <p:sldId id="708" r:id="rId70"/>
    <p:sldId id="763" r:id="rId71"/>
    <p:sldId id="764" r:id="rId72"/>
    <p:sldId id="765" r:id="rId73"/>
    <p:sldId id="766" r:id="rId74"/>
    <p:sldId id="767" r:id="rId75"/>
    <p:sldId id="768" r:id="rId76"/>
    <p:sldId id="769" r:id="rId77"/>
    <p:sldId id="770" r:id="rId78"/>
  </p:sldIdLst>
  <p:sldSz cx="9144000" cy="6858000" type="screen4x3"/>
  <p:notesSz cx="6888163" cy="9623425"/>
  <p:defaultTextStyle>
    <a:defPPr>
      <a:defRPr lang="en-US"/>
    </a:defPPr>
    <a:lvl1pPr algn="l" rtl="0" fontAlgn="base">
      <a:spcBef>
        <a:spcPct val="0"/>
      </a:spcBef>
      <a:spcAft>
        <a:spcPct val="0"/>
      </a:spcAft>
      <a:defRPr sz="2200" b="1" kern="1200">
        <a:solidFill>
          <a:schemeClr val="tx1"/>
        </a:solidFill>
        <a:latin typeface="Tahoma" charset="0"/>
        <a:ea typeface="MS PGothic" charset="0"/>
        <a:cs typeface="Arial" charset="0"/>
      </a:defRPr>
    </a:lvl1pPr>
    <a:lvl2pPr marL="457200" algn="l" rtl="0" fontAlgn="base">
      <a:spcBef>
        <a:spcPct val="0"/>
      </a:spcBef>
      <a:spcAft>
        <a:spcPct val="0"/>
      </a:spcAft>
      <a:defRPr sz="2200" b="1" kern="1200">
        <a:solidFill>
          <a:schemeClr val="tx1"/>
        </a:solidFill>
        <a:latin typeface="Tahoma" charset="0"/>
        <a:ea typeface="MS PGothic" charset="0"/>
        <a:cs typeface="Arial" charset="0"/>
      </a:defRPr>
    </a:lvl2pPr>
    <a:lvl3pPr marL="914400" algn="l" rtl="0" fontAlgn="base">
      <a:spcBef>
        <a:spcPct val="0"/>
      </a:spcBef>
      <a:spcAft>
        <a:spcPct val="0"/>
      </a:spcAft>
      <a:defRPr sz="2200" b="1" kern="1200">
        <a:solidFill>
          <a:schemeClr val="tx1"/>
        </a:solidFill>
        <a:latin typeface="Tahoma" charset="0"/>
        <a:ea typeface="MS PGothic" charset="0"/>
        <a:cs typeface="Arial" charset="0"/>
      </a:defRPr>
    </a:lvl3pPr>
    <a:lvl4pPr marL="1371600" algn="l" rtl="0" fontAlgn="base">
      <a:spcBef>
        <a:spcPct val="0"/>
      </a:spcBef>
      <a:spcAft>
        <a:spcPct val="0"/>
      </a:spcAft>
      <a:defRPr sz="2200" b="1" kern="1200">
        <a:solidFill>
          <a:schemeClr val="tx1"/>
        </a:solidFill>
        <a:latin typeface="Tahoma" charset="0"/>
        <a:ea typeface="MS PGothic" charset="0"/>
        <a:cs typeface="Arial" charset="0"/>
      </a:defRPr>
    </a:lvl4pPr>
    <a:lvl5pPr marL="1828800" algn="l" rtl="0" fontAlgn="base">
      <a:spcBef>
        <a:spcPct val="0"/>
      </a:spcBef>
      <a:spcAft>
        <a:spcPct val="0"/>
      </a:spcAft>
      <a:defRPr sz="2200" b="1" kern="1200">
        <a:solidFill>
          <a:schemeClr val="tx1"/>
        </a:solidFill>
        <a:latin typeface="Tahoma" charset="0"/>
        <a:ea typeface="MS PGothic" charset="0"/>
        <a:cs typeface="Arial" charset="0"/>
      </a:defRPr>
    </a:lvl5pPr>
    <a:lvl6pPr marL="2286000" algn="l" defTabSz="457200" rtl="0" eaLnBrk="1" latinLnBrk="0" hangingPunct="1">
      <a:defRPr sz="2200" b="1" kern="1200">
        <a:solidFill>
          <a:schemeClr val="tx1"/>
        </a:solidFill>
        <a:latin typeface="Tahoma" charset="0"/>
        <a:ea typeface="MS PGothic" charset="0"/>
        <a:cs typeface="Arial" charset="0"/>
      </a:defRPr>
    </a:lvl6pPr>
    <a:lvl7pPr marL="2743200" algn="l" defTabSz="457200" rtl="0" eaLnBrk="1" latinLnBrk="0" hangingPunct="1">
      <a:defRPr sz="2200" b="1" kern="1200">
        <a:solidFill>
          <a:schemeClr val="tx1"/>
        </a:solidFill>
        <a:latin typeface="Tahoma" charset="0"/>
        <a:ea typeface="MS PGothic" charset="0"/>
        <a:cs typeface="Arial" charset="0"/>
      </a:defRPr>
    </a:lvl7pPr>
    <a:lvl8pPr marL="3200400" algn="l" defTabSz="457200" rtl="0" eaLnBrk="1" latinLnBrk="0" hangingPunct="1">
      <a:defRPr sz="2200" b="1" kern="1200">
        <a:solidFill>
          <a:schemeClr val="tx1"/>
        </a:solidFill>
        <a:latin typeface="Tahoma" charset="0"/>
        <a:ea typeface="MS PGothic" charset="0"/>
        <a:cs typeface="Arial" charset="0"/>
      </a:defRPr>
    </a:lvl8pPr>
    <a:lvl9pPr marL="3657600" algn="l" defTabSz="457200" rtl="0" eaLnBrk="1" latinLnBrk="0" hangingPunct="1">
      <a:defRPr sz="2200" b="1" kern="1200">
        <a:solidFill>
          <a:schemeClr val="tx1"/>
        </a:solidFill>
        <a:latin typeface="Tahoma" charset="0"/>
        <a:ea typeface="MS PGothic"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80000"/>
    <a:srgbClr val="CF817F"/>
    <a:srgbClr val="DDDDDD"/>
    <a:srgbClr val="F8F8F8"/>
    <a:srgbClr val="EAEAEA"/>
    <a:srgbClr val="5F5F5F"/>
    <a:srgbClr val="003366"/>
    <a:srgbClr val="B2B2B2"/>
    <a:srgbClr val="A36F5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5" autoAdjust="0"/>
    <p:restoredTop sz="86336" autoAdjust="0"/>
  </p:normalViewPr>
  <p:slideViewPr>
    <p:cSldViewPr>
      <p:cViewPr varScale="1">
        <p:scale>
          <a:sx n="103" d="100"/>
          <a:sy n="103" d="100"/>
        </p:scale>
        <p:origin x="157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5" d="100"/>
          <a:sy n="75" d="100"/>
        </p:scale>
        <p:origin x="3078" y="3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dirty="0"/>
          </a:p>
        </p:txBody>
      </p:sp>
      <p:sp>
        <p:nvSpPr>
          <p:cNvPr id="53251" name="Rectangle 3"/>
          <p:cNvSpPr>
            <a:spLocks noGrp="1" noChangeArrowheads="1"/>
          </p:cNvSpPr>
          <p:nvPr>
            <p:ph type="dt" sz="quarter" idx="1"/>
          </p:nvPr>
        </p:nvSpPr>
        <p:spPr bwMode="auto">
          <a:xfrm>
            <a:off x="3903663"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New Roman" charset="0"/>
                <a:ea typeface="ＭＳ Ｐゴシック" charset="-128"/>
                <a:cs typeface="+mn-cs"/>
              </a:defRPr>
            </a:lvl1pPr>
          </a:lstStyle>
          <a:p>
            <a:pPr>
              <a:defRPr/>
            </a:pPr>
            <a:endParaRPr lang="en-US" dirty="0"/>
          </a:p>
        </p:txBody>
      </p:sp>
      <p:sp>
        <p:nvSpPr>
          <p:cNvPr id="53252" name="Rectangle 4"/>
          <p:cNvSpPr>
            <a:spLocks noGrp="1" noChangeArrowheads="1"/>
          </p:cNvSpPr>
          <p:nvPr>
            <p:ph type="ftr" sz="quarter" idx="2"/>
          </p:nvPr>
        </p:nvSpPr>
        <p:spPr bwMode="auto">
          <a:xfrm>
            <a:off x="0"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dirty="0"/>
          </a:p>
        </p:txBody>
      </p:sp>
      <p:sp>
        <p:nvSpPr>
          <p:cNvPr id="53253" name="Rectangle 5"/>
          <p:cNvSpPr>
            <a:spLocks noGrp="1" noChangeArrowheads="1"/>
          </p:cNvSpPr>
          <p:nvPr>
            <p:ph type="sldNum" sz="quarter" idx="3"/>
          </p:nvPr>
        </p:nvSpPr>
        <p:spPr bwMode="auto">
          <a:xfrm>
            <a:off x="3903663"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Times New Roman" charset="0"/>
                <a:cs typeface="MS PGothic" charset="0"/>
              </a:defRPr>
            </a:lvl1pPr>
          </a:lstStyle>
          <a:p>
            <a:fld id="{1F25CC0F-C6C5-F54A-B594-6A424CB9F11F}" type="slidenum">
              <a:rPr lang="en-US"/>
              <a:pPr/>
              <a:t>‹#›</a:t>
            </a:fld>
            <a:endParaRPr lang="en-US" dirty="0"/>
          </a:p>
        </p:txBody>
      </p:sp>
    </p:spTree>
    <p:extLst>
      <p:ext uri="{BB962C8B-B14F-4D97-AF65-F5344CB8AC3E}">
        <p14:creationId xmlns:p14="http://schemas.microsoft.com/office/powerpoint/2010/main" val="23493378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dirty="0"/>
          </a:p>
        </p:txBody>
      </p:sp>
      <p:sp>
        <p:nvSpPr>
          <p:cNvPr id="49155" name="Rectangle 3"/>
          <p:cNvSpPr>
            <a:spLocks noGrp="1" noChangeArrowheads="1"/>
          </p:cNvSpPr>
          <p:nvPr>
            <p:ph type="dt" idx="1"/>
          </p:nvPr>
        </p:nvSpPr>
        <p:spPr bwMode="auto">
          <a:xfrm>
            <a:off x="3903663"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New Roman" charset="0"/>
                <a:ea typeface="ＭＳ Ｐゴシック" charset="-128"/>
                <a:cs typeface="+mn-cs"/>
              </a:defRPr>
            </a:lvl1pPr>
          </a:lstStyle>
          <a:p>
            <a:pPr>
              <a:defRPr/>
            </a:pPr>
            <a:endParaRPr lang="en-US" dirty="0"/>
          </a:p>
        </p:txBody>
      </p:sp>
      <p:sp>
        <p:nvSpPr>
          <p:cNvPr id="41988" name="Rectangle 4"/>
          <p:cNvSpPr>
            <a:spLocks noGrp="1" noRot="1" noChangeAspect="1" noChangeArrowheads="1" noTextEdit="1"/>
          </p:cNvSpPr>
          <p:nvPr>
            <p:ph type="sldImg" idx="2"/>
          </p:nvPr>
        </p:nvSpPr>
        <p:spPr bwMode="auto">
          <a:xfrm>
            <a:off x="1038225" y="722313"/>
            <a:ext cx="4811713" cy="3608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9157" name="Rectangle 5"/>
          <p:cNvSpPr>
            <a:spLocks noGrp="1" noChangeArrowheads="1"/>
          </p:cNvSpPr>
          <p:nvPr>
            <p:ph type="body" sz="quarter" idx="3"/>
          </p:nvPr>
        </p:nvSpPr>
        <p:spPr bwMode="auto">
          <a:xfrm>
            <a:off x="917575" y="4570413"/>
            <a:ext cx="5053013" cy="4330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dirty="0"/>
          </a:p>
        </p:txBody>
      </p:sp>
      <p:sp>
        <p:nvSpPr>
          <p:cNvPr id="49159" name="Rectangle 7"/>
          <p:cNvSpPr>
            <a:spLocks noGrp="1" noChangeArrowheads="1"/>
          </p:cNvSpPr>
          <p:nvPr>
            <p:ph type="sldNum" sz="quarter" idx="5"/>
          </p:nvPr>
        </p:nvSpPr>
        <p:spPr bwMode="auto">
          <a:xfrm>
            <a:off x="3903663"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Times New Roman" charset="0"/>
                <a:cs typeface="MS PGothic" charset="0"/>
              </a:defRPr>
            </a:lvl1pPr>
          </a:lstStyle>
          <a:p>
            <a:fld id="{17D15620-AC43-9845-8CA2-C88CF00DA762}" type="slidenum">
              <a:rPr lang="en-US"/>
              <a:pPr/>
              <a:t>‹#›</a:t>
            </a:fld>
            <a:endParaRPr lang="en-US" dirty="0"/>
          </a:p>
        </p:txBody>
      </p:sp>
    </p:spTree>
    <p:extLst>
      <p:ext uri="{BB962C8B-B14F-4D97-AF65-F5344CB8AC3E}">
        <p14:creationId xmlns:p14="http://schemas.microsoft.com/office/powerpoint/2010/main" val="295134164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2pPr>
    <a:lvl3pPr marL="9144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3pPr>
    <a:lvl4pPr marL="13716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4pPr>
    <a:lvl5pPr marL="18288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9">
            <a:extLst>
              <a:ext uri="{FF2B5EF4-FFF2-40B4-BE49-F238E27FC236}">
                <a16:creationId xmlns:a16="http://schemas.microsoft.com/office/drawing/2014/main" id="{8F3A2576-2061-41E2-8FCC-08F1422E55D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FontTx/>
              <a:buNone/>
            </a:pPr>
            <a:fld id="{196DC66C-62EC-4633-B7EB-AD3DB838BA2E}" type="slidenum">
              <a:rPr lang="en-US" altLang="en-US">
                <a:latin typeface="Arial" panose="020B0604020202020204" pitchFamily="34" charset="0"/>
                <a:ea typeface="WenQuanYi Zen Hei"/>
                <a:cs typeface="WenQuanYi Zen Hei"/>
              </a:rPr>
              <a:pPr>
                <a:spcBef>
                  <a:spcPct val="0"/>
                </a:spcBef>
                <a:buClrTx/>
                <a:buFontTx/>
                <a:buNone/>
              </a:pPr>
              <a:t>7</a:t>
            </a:fld>
            <a:endParaRPr lang="en-US" altLang="en-US">
              <a:latin typeface="Arial" panose="020B0604020202020204" pitchFamily="34" charset="0"/>
              <a:ea typeface="WenQuanYi Zen Hei"/>
              <a:cs typeface="WenQuanYi Zen Hei"/>
            </a:endParaRPr>
          </a:p>
        </p:txBody>
      </p:sp>
      <p:sp>
        <p:nvSpPr>
          <p:cNvPr id="38915" name="Text Box 1">
            <a:extLst>
              <a:ext uri="{FF2B5EF4-FFF2-40B4-BE49-F238E27FC236}">
                <a16:creationId xmlns:a16="http://schemas.microsoft.com/office/drawing/2014/main" id="{7F6A8727-6C0E-4530-8EA0-A5997E3A8410}"/>
              </a:ext>
            </a:extLst>
          </p:cNvPr>
          <p:cNvSpPr txBox="1">
            <a:spLocks noChangeArrowheads="1"/>
          </p:cNvSpPr>
          <p:nvPr/>
        </p:nvSpPr>
        <p:spPr bwMode="auto">
          <a:xfrm>
            <a:off x="3884613" y="8685213"/>
            <a:ext cx="2970212"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ea typeface="MS PGothic" panose="020B0600070205080204" pitchFamily="34" charset="-128"/>
              </a:defRPr>
            </a:lvl9pPr>
          </a:lstStyle>
          <a:p>
            <a:pPr algn="r" eaLnBrk="1" hangingPunct="1">
              <a:spcBef>
                <a:spcPct val="0"/>
              </a:spcBef>
              <a:buClrTx/>
              <a:buFontTx/>
              <a:buNone/>
            </a:pPr>
            <a:fld id="{CDF8B19C-3E51-48B4-85C8-07006433A735}" type="slidenum">
              <a:rPr lang="en-US" altLang="en-US">
                <a:latin typeface="Arial" panose="020B0604020202020204" pitchFamily="34" charset="0"/>
                <a:ea typeface="WenQuanYi Zen Hei"/>
                <a:cs typeface="WenQuanYi Zen Hei"/>
              </a:rPr>
              <a:pPr algn="r" eaLnBrk="1" hangingPunct="1">
                <a:spcBef>
                  <a:spcPct val="0"/>
                </a:spcBef>
                <a:buClrTx/>
                <a:buFontTx/>
                <a:buNone/>
              </a:pPr>
              <a:t>7</a:t>
            </a:fld>
            <a:endParaRPr lang="en-US" altLang="en-US">
              <a:latin typeface="Arial" panose="020B0604020202020204" pitchFamily="34" charset="0"/>
              <a:ea typeface="WenQuanYi Zen Hei"/>
              <a:cs typeface="WenQuanYi Zen Hei"/>
            </a:endParaRPr>
          </a:p>
        </p:txBody>
      </p:sp>
      <p:sp>
        <p:nvSpPr>
          <p:cNvPr id="50178" name="Text Box 2">
            <a:extLst>
              <a:ext uri="{FF2B5EF4-FFF2-40B4-BE49-F238E27FC236}">
                <a16:creationId xmlns:a16="http://schemas.microsoft.com/office/drawing/2014/main" id="{09E7BE9E-292B-4CAC-8318-716EE6BC2FB3}"/>
              </a:ext>
            </a:extLst>
          </p:cNvPr>
          <p:cNvSpPr txBox="1">
            <a:spLocks noGrp="1" noRot="1" noChangeAspect="1" noChangeArrowheads="1"/>
          </p:cNvSpPr>
          <p:nvPr>
            <p:ph type="sldImg"/>
          </p:nvPr>
        </p:nvSpPr>
        <p:spPr>
          <a:xfrm>
            <a:off x="1143000" y="685800"/>
            <a:ext cx="4572000" cy="3429000"/>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38917" name="Text Box 3">
            <a:extLst>
              <a:ext uri="{FF2B5EF4-FFF2-40B4-BE49-F238E27FC236}">
                <a16:creationId xmlns:a16="http://schemas.microsoft.com/office/drawing/2014/main" id="{F8992A08-D178-4C51-B137-1D735DAE4602}"/>
              </a:ext>
            </a:extLst>
          </p:cNvPr>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4000"/>
            </a:lvl1pPr>
          </a:lstStyle>
          <a:p>
            <a:r>
              <a:rPr lang="en-GB" dirty="0"/>
              <a:t>Click to edit Master title style</a:t>
            </a:r>
            <a:endParaRPr lang="en-US" dirty="0"/>
          </a:p>
        </p:txBody>
      </p:sp>
      <p:sp>
        <p:nvSpPr>
          <p:cNvPr id="3" name="Subtitle 2"/>
          <p:cNvSpPr>
            <a:spLocks noGrp="1"/>
          </p:cNvSpPr>
          <p:nvPr>
            <p:ph type="subTitle" idx="1"/>
          </p:nvPr>
        </p:nvSpPr>
        <p:spPr>
          <a:xfrm>
            <a:off x="1371600" y="3886200"/>
            <a:ext cx="6400800" cy="1415008"/>
          </a:xfrm>
        </p:spPr>
        <p:txBody>
          <a:bodyPr/>
          <a:lstStyle>
            <a:lvl1pPr marL="0" indent="0" algn="ctr">
              <a:buNone/>
              <a:defRPr b="1" i="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dirty="0"/>
              <a:t>Click to edit Master subtitle style</a:t>
            </a:r>
            <a:endParaRPr lang="en-US" dirty="0"/>
          </a:p>
        </p:txBody>
      </p:sp>
    </p:spTree>
    <p:extLst>
      <p:ext uri="{BB962C8B-B14F-4D97-AF65-F5344CB8AC3E}">
        <p14:creationId xmlns:p14="http://schemas.microsoft.com/office/powerpoint/2010/main" val="1802038524"/>
      </p:ext>
    </p:extLst>
  </p:cSld>
  <p:clrMapOvr>
    <a:masterClrMapping/>
  </p:clrMapOvr>
  <p:transition spd="slow">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idx="1"/>
          </p:nvPr>
        </p:nvSpPr>
        <p:spPr>
          <a:xfrm>
            <a:off x="323528" y="1556792"/>
            <a:ext cx="8287072" cy="4680520"/>
          </a:xfrm>
        </p:spPr>
        <p:txBody>
          <a:bodyPr/>
          <a:lstStyle>
            <a:lvl1pPr>
              <a:defRPr sz="2400">
                <a:latin typeface="Lora" pitchFamily="2" charset="0"/>
              </a:defRPr>
            </a:lvl1pPr>
            <a:lvl2pPr>
              <a:defRPr sz="2000">
                <a:latin typeface="Lora" pitchFamily="2" charset="0"/>
              </a:defRPr>
            </a:lvl2pPr>
            <a:lvl3pPr>
              <a:defRPr sz="1800">
                <a:latin typeface="Lora" pitchFamily="2" charset="0"/>
              </a:defRPr>
            </a:lvl3pPr>
            <a:lvl4pPr>
              <a:defRPr sz="1600">
                <a:latin typeface="Lora" pitchFamily="2" charset="0"/>
              </a:defRPr>
            </a:lvl4pPr>
            <a:lvl5pPr>
              <a:defRPr sz="1400">
                <a:latin typeface="Lora" pitchFamily="2"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Line 24"/>
          <p:cNvSpPr>
            <a:spLocks noChangeShapeType="1"/>
          </p:cNvSpPr>
          <p:nvPr userDrawn="1"/>
        </p:nvSpPr>
        <p:spPr bwMode="auto">
          <a:xfrm>
            <a:off x="3200400" y="1196752"/>
            <a:ext cx="5943600" cy="0"/>
          </a:xfrm>
          <a:prstGeom prst="line">
            <a:avLst/>
          </a:prstGeom>
          <a:noFill/>
          <a:ln w="38100">
            <a:solidFill>
              <a:srgbClr val="A80000"/>
            </a:solidFill>
            <a:round/>
            <a:headEnd/>
            <a:tailEnd/>
          </a:ln>
          <a:effectLst/>
        </p:spPr>
        <p:txBody>
          <a:bodyPr wrap="none" anchor="ctr"/>
          <a:lstStyle/>
          <a:p>
            <a:pPr algn="ctr" eaLnBrk="0" hangingPunct="0">
              <a:defRPr/>
            </a:pPr>
            <a:endParaRPr lang="en-US" dirty="0">
              <a:ea typeface="+mn-ea"/>
              <a:cs typeface="+mn-cs"/>
            </a:endParaRPr>
          </a:p>
        </p:txBody>
      </p:sp>
      <p:sp>
        <p:nvSpPr>
          <p:cNvPr id="10" name="Footer Placeholder 9"/>
          <p:cNvSpPr>
            <a:spLocks noGrp="1"/>
          </p:cNvSpPr>
          <p:nvPr>
            <p:ph type="ftr" sz="quarter" idx="11"/>
          </p:nvPr>
        </p:nvSpPr>
        <p:spPr>
          <a:xfrm>
            <a:off x="179512" y="6309320"/>
            <a:ext cx="2736304" cy="365125"/>
          </a:xfrm>
        </p:spPr>
        <p:txBody>
          <a:bodyPr/>
          <a:lstStyle/>
          <a:p>
            <a:pPr algn="l"/>
            <a:r>
              <a:rPr lang="en-US"/>
              <a:t>Database Design - Normalisation</a:t>
            </a:r>
            <a:endParaRPr lang="en-US" dirty="0"/>
          </a:p>
        </p:txBody>
      </p:sp>
      <p:sp>
        <p:nvSpPr>
          <p:cNvPr id="6" name="TextBox 5">
            <a:extLst>
              <a:ext uri="{FF2B5EF4-FFF2-40B4-BE49-F238E27FC236}">
                <a16:creationId xmlns:a16="http://schemas.microsoft.com/office/drawing/2014/main" id="{15F022DB-D10E-4A2D-A718-93DAB3B1A209}"/>
              </a:ext>
            </a:extLst>
          </p:cNvPr>
          <p:cNvSpPr txBox="1"/>
          <p:nvPr userDrawn="1"/>
        </p:nvSpPr>
        <p:spPr>
          <a:xfrm>
            <a:off x="8244408" y="6268700"/>
            <a:ext cx="457672" cy="276999"/>
          </a:xfrm>
          <a:prstGeom prst="rect">
            <a:avLst/>
          </a:prstGeom>
          <a:noFill/>
        </p:spPr>
        <p:txBody>
          <a:bodyPr wrap="square" rtlCol="0">
            <a:spAutoFit/>
          </a:bodyPr>
          <a:lstStyle/>
          <a:p>
            <a:fld id="{9B2AFFEE-20EC-44A2-9F6B-F7F5A31A221B}" type="slidenum">
              <a:rPr lang="en-GB" sz="1200" smtClean="0"/>
              <a:t>‹#›</a:t>
            </a:fld>
            <a:endParaRPr lang="en-GB" dirty="0"/>
          </a:p>
        </p:txBody>
      </p:sp>
    </p:spTree>
    <p:extLst>
      <p:ext uri="{BB962C8B-B14F-4D97-AF65-F5344CB8AC3E}">
        <p14:creationId xmlns:p14="http://schemas.microsoft.com/office/powerpoint/2010/main" val="3528553154"/>
      </p:ext>
    </p:extLst>
  </p:cSld>
  <p:clrMapOvr>
    <a:masterClrMapping/>
  </p:clrMapOvr>
  <p:transition spd="slow">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wrap="square" anchor="t"/>
          <a:lstStyle>
            <a:lvl1pPr algn="l">
              <a:defRPr sz="4000" b="1" cap="none">
                <a:effectLst/>
              </a:defRPr>
            </a:lvl1pPr>
          </a:lstStyle>
          <a:p>
            <a:r>
              <a:rPr lang="en-GB"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dirty="0"/>
              <a:t>Click to edit Master text styles</a:t>
            </a:r>
          </a:p>
        </p:txBody>
      </p:sp>
    </p:spTree>
    <p:extLst>
      <p:ext uri="{BB962C8B-B14F-4D97-AF65-F5344CB8AC3E}">
        <p14:creationId xmlns:p14="http://schemas.microsoft.com/office/powerpoint/2010/main" val="1532392398"/>
      </p:ext>
    </p:extLst>
  </p:cSld>
  <p:clrMapOvr>
    <a:masterClrMapping/>
  </p:clrMapOvr>
  <p:transition spd="slow">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600200" y="1981200"/>
            <a:ext cx="34290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5181600" y="1981200"/>
            <a:ext cx="34290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Line 24"/>
          <p:cNvSpPr>
            <a:spLocks noChangeShapeType="1"/>
          </p:cNvSpPr>
          <p:nvPr userDrawn="1"/>
        </p:nvSpPr>
        <p:spPr bwMode="auto">
          <a:xfrm>
            <a:off x="3200400" y="1412776"/>
            <a:ext cx="5943600" cy="0"/>
          </a:xfrm>
          <a:prstGeom prst="line">
            <a:avLst/>
          </a:prstGeom>
          <a:noFill/>
          <a:ln w="9525">
            <a:solidFill>
              <a:srgbClr val="A80000"/>
            </a:solidFill>
            <a:round/>
            <a:headEnd/>
            <a:tailEnd/>
          </a:ln>
          <a:effectLst/>
        </p:spPr>
        <p:txBody>
          <a:bodyPr wrap="none" anchor="ctr"/>
          <a:lstStyle/>
          <a:p>
            <a:pPr algn="ctr" eaLnBrk="0" hangingPunct="0">
              <a:defRPr/>
            </a:pPr>
            <a:endParaRPr lang="en-US" dirty="0">
              <a:ea typeface="+mn-ea"/>
              <a:cs typeface="+mn-cs"/>
            </a:endParaRPr>
          </a:p>
        </p:txBody>
      </p:sp>
      <p:sp>
        <p:nvSpPr>
          <p:cNvPr id="8" name="Footer Placeholder 7"/>
          <p:cNvSpPr>
            <a:spLocks noGrp="1"/>
          </p:cNvSpPr>
          <p:nvPr>
            <p:ph type="ftr" sz="quarter" idx="11"/>
          </p:nvPr>
        </p:nvSpPr>
        <p:spPr/>
        <p:txBody>
          <a:bodyPr/>
          <a:lstStyle/>
          <a:p>
            <a:pPr algn="l"/>
            <a:r>
              <a:rPr lang="en-US"/>
              <a:t>Database Design - Normalisation</a:t>
            </a:r>
            <a:endParaRPr lang="en-US" dirty="0"/>
          </a:p>
        </p:txBody>
      </p:sp>
      <p:sp>
        <p:nvSpPr>
          <p:cNvPr id="9" name="TextBox 8">
            <a:extLst>
              <a:ext uri="{FF2B5EF4-FFF2-40B4-BE49-F238E27FC236}">
                <a16:creationId xmlns:a16="http://schemas.microsoft.com/office/drawing/2014/main" id="{40659FEA-E764-4FDC-8001-33102AF2D661}"/>
              </a:ext>
            </a:extLst>
          </p:cNvPr>
          <p:cNvSpPr txBox="1"/>
          <p:nvPr userDrawn="1"/>
        </p:nvSpPr>
        <p:spPr>
          <a:xfrm>
            <a:off x="8244408" y="6268700"/>
            <a:ext cx="457672" cy="276999"/>
          </a:xfrm>
          <a:prstGeom prst="rect">
            <a:avLst/>
          </a:prstGeom>
          <a:noFill/>
        </p:spPr>
        <p:txBody>
          <a:bodyPr wrap="square" rtlCol="0">
            <a:spAutoFit/>
          </a:bodyPr>
          <a:lstStyle/>
          <a:p>
            <a:fld id="{9B2AFFEE-20EC-44A2-9F6B-F7F5A31A221B}" type="slidenum">
              <a:rPr lang="en-GB" sz="1200" smtClean="0"/>
              <a:t>‹#›</a:t>
            </a:fld>
            <a:endParaRPr lang="en-GB" dirty="0"/>
          </a:p>
        </p:txBody>
      </p:sp>
    </p:spTree>
    <p:extLst>
      <p:ext uri="{BB962C8B-B14F-4D97-AF65-F5344CB8AC3E}">
        <p14:creationId xmlns:p14="http://schemas.microsoft.com/office/powerpoint/2010/main" val="1227002041"/>
      </p:ext>
    </p:extLst>
  </p:cSld>
  <p:clrMapOvr>
    <a:masterClrMapping/>
  </p:clrMapOvr>
  <p:transition spd="slow">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Line 24"/>
          <p:cNvSpPr>
            <a:spLocks noChangeShapeType="1"/>
          </p:cNvSpPr>
          <p:nvPr userDrawn="1"/>
        </p:nvSpPr>
        <p:spPr bwMode="auto">
          <a:xfrm>
            <a:off x="3200400" y="1412776"/>
            <a:ext cx="5943600" cy="0"/>
          </a:xfrm>
          <a:prstGeom prst="line">
            <a:avLst/>
          </a:prstGeom>
          <a:noFill/>
          <a:ln w="9525">
            <a:solidFill>
              <a:srgbClr val="A80000"/>
            </a:solidFill>
            <a:round/>
            <a:headEnd/>
            <a:tailEnd/>
          </a:ln>
          <a:effectLst/>
        </p:spPr>
        <p:txBody>
          <a:bodyPr wrap="none" anchor="ctr"/>
          <a:lstStyle/>
          <a:p>
            <a:pPr algn="ctr" eaLnBrk="0" hangingPunct="0">
              <a:defRPr/>
            </a:pPr>
            <a:endParaRPr lang="en-US" dirty="0">
              <a:ea typeface="+mn-ea"/>
              <a:cs typeface="+mn-cs"/>
            </a:endParaRPr>
          </a:p>
        </p:txBody>
      </p:sp>
      <p:sp>
        <p:nvSpPr>
          <p:cNvPr id="8" name="Footer Placeholder 3"/>
          <p:cNvSpPr>
            <a:spLocks noGrp="1"/>
          </p:cNvSpPr>
          <p:nvPr>
            <p:ph type="ftr" sz="quarter" idx="11"/>
          </p:nvPr>
        </p:nvSpPr>
        <p:spPr>
          <a:xfrm>
            <a:off x="179512" y="6309320"/>
            <a:ext cx="4032448" cy="365125"/>
          </a:xfrm>
        </p:spPr>
        <p:txBody>
          <a:bodyPr/>
          <a:lstStyle/>
          <a:p>
            <a:pPr algn="l"/>
            <a:r>
              <a:rPr lang="en-US"/>
              <a:t>Database Design - Normalisation</a:t>
            </a:r>
            <a:endParaRPr lang="en-US" dirty="0"/>
          </a:p>
        </p:txBody>
      </p:sp>
      <p:sp>
        <p:nvSpPr>
          <p:cNvPr id="9" name="TextBox 8">
            <a:extLst>
              <a:ext uri="{FF2B5EF4-FFF2-40B4-BE49-F238E27FC236}">
                <a16:creationId xmlns:a16="http://schemas.microsoft.com/office/drawing/2014/main" id="{319490A2-18AF-432D-A5FF-09FCB408451D}"/>
              </a:ext>
            </a:extLst>
          </p:cNvPr>
          <p:cNvSpPr txBox="1"/>
          <p:nvPr userDrawn="1"/>
        </p:nvSpPr>
        <p:spPr>
          <a:xfrm>
            <a:off x="8244408" y="6268700"/>
            <a:ext cx="457672" cy="276999"/>
          </a:xfrm>
          <a:prstGeom prst="rect">
            <a:avLst/>
          </a:prstGeom>
          <a:noFill/>
        </p:spPr>
        <p:txBody>
          <a:bodyPr wrap="square" rtlCol="0">
            <a:spAutoFit/>
          </a:bodyPr>
          <a:lstStyle/>
          <a:p>
            <a:fld id="{9B2AFFEE-20EC-44A2-9F6B-F7F5A31A221B}" type="slidenum">
              <a:rPr lang="en-GB" sz="1200" smtClean="0"/>
              <a:t>‹#›</a:t>
            </a:fld>
            <a:endParaRPr lang="en-GB" dirty="0"/>
          </a:p>
        </p:txBody>
      </p:sp>
    </p:spTree>
    <p:extLst>
      <p:ext uri="{BB962C8B-B14F-4D97-AF65-F5344CB8AC3E}">
        <p14:creationId xmlns:p14="http://schemas.microsoft.com/office/powerpoint/2010/main" val="2503743"/>
      </p:ext>
    </p:extLst>
  </p:cSld>
  <p:clrMapOvr>
    <a:masterClrMapping/>
  </p:clrMapOvr>
  <p:transition spd="slow">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lgn="l"/>
            <a:r>
              <a:rPr lang="en-US"/>
              <a:t>Database Design - Normalisation</a:t>
            </a:r>
            <a:endParaRPr lang="en-US" dirty="0"/>
          </a:p>
        </p:txBody>
      </p:sp>
      <p:sp>
        <p:nvSpPr>
          <p:cNvPr id="5" name="TextBox 4">
            <a:extLst>
              <a:ext uri="{FF2B5EF4-FFF2-40B4-BE49-F238E27FC236}">
                <a16:creationId xmlns:a16="http://schemas.microsoft.com/office/drawing/2014/main" id="{9494909E-9436-4EA5-AEE5-5C429CA3B743}"/>
              </a:ext>
            </a:extLst>
          </p:cNvPr>
          <p:cNvSpPr txBox="1"/>
          <p:nvPr userDrawn="1"/>
        </p:nvSpPr>
        <p:spPr>
          <a:xfrm>
            <a:off x="8244408" y="6268700"/>
            <a:ext cx="457672" cy="276999"/>
          </a:xfrm>
          <a:prstGeom prst="rect">
            <a:avLst/>
          </a:prstGeom>
          <a:noFill/>
        </p:spPr>
        <p:txBody>
          <a:bodyPr wrap="square" rtlCol="0">
            <a:spAutoFit/>
          </a:bodyPr>
          <a:lstStyle/>
          <a:p>
            <a:fld id="{9B2AFFEE-20EC-44A2-9F6B-F7F5A31A221B}" type="slidenum">
              <a:rPr lang="en-GB" sz="1200" smtClean="0"/>
              <a:t>‹#›</a:t>
            </a:fld>
            <a:endParaRPr lang="en-GB" dirty="0"/>
          </a:p>
        </p:txBody>
      </p:sp>
    </p:spTree>
    <p:extLst>
      <p:ext uri="{BB962C8B-B14F-4D97-AF65-F5344CB8AC3E}">
        <p14:creationId xmlns:p14="http://schemas.microsoft.com/office/powerpoint/2010/main" val="3956977586"/>
      </p:ext>
    </p:extLst>
  </p:cSld>
  <p:clrMapOvr>
    <a:masterClrMapping/>
  </p:clrMapOvr>
  <p:transition spd="slow">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Footer Placeholder 7"/>
          <p:cNvSpPr>
            <a:spLocks noGrp="1"/>
          </p:cNvSpPr>
          <p:nvPr>
            <p:ph type="ftr" sz="quarter" idx="11"/>
          </p:nvPr>
        </p:nvSpPr>
        <p:spPr/>
        <p:txBody>
          <a:bodyPr/>
          <a:lstStyle/>
          <a:p>
            <a:pPr algn="l"/>
            <a:r>
              <a:rPr lang="en-US"/>
              <a:t>Database Design - Normalisation</a:t>
            </a:r>
            <a:endParaRPr lang="en-US" dirty="0"/>
          </a:p>
        </p:txBody>
      </p:sp>
      <p:sp>
        <p:nvSpPr>
          <p:cNvPr id="9" name="TextBox 8">
            <a:extLst>
              <a:ext uri="{FF2B5EF4-FFF2-40B4-BE49-F238E27FC236}">
                <a16:creationId xmlns:a16="http://schemas.microsoft.com/office/drawing/2014/main" id="{1F2488F0-0BF2-40A0-8E41-D40B63C7E114}"/>
              </a:ext>
            </a:extLst>
          </p:cNvPr>
          <p:cNvSpPr txBox="1"/>
          <p:nvPr userDrawn="1"/>
        </p:nvSpPr>
        <p:spPr>
          <a:xfrm>
            <a:off x="8244408" y="6268700"/>
            <a:ext cx="457672" cy="276999"/>
          </a:xfrm>
          <a:prstGeom prst="rect">
            <a:avLst/>
          </a:prstGeom>
          <a:noFill/>
        </p:spPr>
        <p:txBody>
          <a:bodyPr wrap="square" rtlCol="0">
            <a:spAutoFit/>
          </a:bodyPr>
          <a:lstStyle/>
          <a:p>
            <a:fld id="{9B2AFFEE-20EC-44A2-9F6B-F7F5A31A221B}" type="slidenum">
              <a:rPr lang="en-GB" sz="1200" smtClean="0"/>
              <a:t>‹#›</a:t>
            </a:fld>
            <a:endParaRPr lang="en-GB" dirty="0"/>
          </a:p>
        </p:txBody>
      </p:sp>
    </p:spTree>
    <p:extLst>
      <p:ext uri="{BB962C8B-B14F-4D97-AF65-F5344CB8AC3E}">
        <p14:creationId xmlns:p14="http://schemas.microsoft.com/office/powerpoint/2010/main" val="53823517"/>
      </p:ext>
    </p:extLst>
  </p:cSld>
  <p:clrMapOvr>
    <a:masterClrMapping/>
  </p:clrMapOvr>
  <p:transition spd="slow">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bwMode="auto">
          <a:xfrm>
            <a:off x="1600200" y="1556792"/>
            <a:ext cx="7010400"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195" name="Rectangle 9"/>
          <p:cNvSpPr>
            <a:spLocks noGrp="1" noChangeArrowheads="1"/>
          </p:cNvSpPr>
          <p:nvPr>
            <p:ph type="title"/>
          </p:nvPr>
        </p:nvSpPr>
        <p:spPr bwMode="auto">
          <a:xfrm>
            <a:off x="1691680" y="373856"/>
            <a:ext cx="7010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46" name="Text Box 22"/>
          <p:cNvSpPr txBox="1">
            <a:spLocks noChangeArrowheads="1"/>
          </p:cNvSpPr>
          <p:nvPr userDrawn="1"/>
        </p:nvSpPr>
        <p:spPr bwMode="auto">
          <a:xfrm>
            <a:off x="2879725" y="5772150"/>
            <a:ext cx="184150" cy="428625"/>
          </a:xfrm>
          <a:prstGeom prst="rect">
            <a:avLst/>
          </a:prstGeom>
          <a:noFill/>
          <a:ln w="9525">
            <a:noFill/>
            <a:miter lim="800000"/>
            <a:headEnd/>
            <a:tailEnd/>
          </a:ln>
          <a:effectLst/>
        </p:spPr>
        <p:txBody>
          <a:bodyPr wrap="none">
            <a:spAutoFit/>
          </a:bodyPr>
          <a:lstStyle/>
          <a:p>
            <a:pPr algn="ctr" eaLnBrk="0" hangingPunct="0">
              <a:defRPr/>
            </a:pPr>
            <a:endParaRPr lang="en-US" b="0" dirty="0">
              <a:ea typeface="ＭＳ Ｐゴシック" charset="-128"/>
              <a:cs typeface="+mn-cs"/>
            </a:endParaRPr>
          </a:p>
        </p:txBody>
      </p:sp>
      <p:pic>
        <p:nvPicPr>
          <p:cNvPr id="8199" name="Picture 28" descr="Beds_Logo_small.gif                                            000002DDnbessis                        C0D0C79C:"/>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0"/>
            <a:ext cx="1443038"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179512" y="6309320"/>
            <a:ext cx="2520280" cy="365125"/>
          </a:xfrm>
          <a:prstGeom prst="rect">
            <a:avLst/>
          </a:prstGeom>
        </p:spPr>
        <p:txBody>
          <a:bodyPr vert="horz" lIns="91440" tIns="45720" rIns="91440" bIns="45720" rtlCol="0" anchor="ctr"/>
          <a:lstStyle>
            <a:lvl1pPr algn="ctr">
              <a:defRPr sz="1200" b="0" i="0">
                <a:solidFill>
                  <a:schemeClr val="tx1"/>
                </a:solidFill>
                <a:latin typeface="+mn-lt"/>
              </a:defRPr>
            </a:lvl1pPr>
          </a:lstStyle>
          <a:p>
            <a:pPr algn="l"/>
            <a:r>
              <a:rPr lang="en-US"/>
              <a:t>Database Design - </a:t>
            </a:r>
            <a:r>
              <a:rPr lang="en-GB" noProof="0"/>
              <a:t>Normalisation</a:t>
            </a:r>
            <a:endParaRPr lang="en-GB"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7" r:id="rId7"/>
  </p:sldLayoutIdLst>
  <p:transition spd="slow">
    <p:zoom dir="in"/>
  </p:transition>
  <p:hf sldNum="0" hdr="0" dt="0"/>
  <p:txStyles>
    <p:titleStyle>
      <a:lvl1pPr algn="r" rtl="0" eaLnBrk="0" fontAlgn="base" hangingPunct="0">
        <a:spcBef>
          <a:spcPct val="0"/>
        </a:spcBef>
        <a:spcAft>
          <a:spcPct val="0"/>
        </a:spcAft>
        <a:defRPr sz="3600" b="1">
          <a:solidFill>
            <a:schemeClr val="tx2"/>
          </a:solidFill>
          <a:latin typeface="+mj-lt"/>
          <a:ea typeface="MS PGothic" charset="0"/>
          <a:cs typeface="MS PGothic" charset="0"/>
        </a:defRPr>
      </a:lvl1pPr>
      <a:lvl2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2pPr>
      <a:lvl3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3pPr>
      <a:lvl4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4pPr>
      <a:lvl5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5pPr>
      <a:lvl6pPr marL="457200" algn="l" rtl="0" eaLnBrk="0" fontAlgn="base" hangingPunct="0">
        <a:spcBef>
          <a:spcPct val="0"/>
        </a:spcBef>
        <a:spcAft>
          <a:spcPct val="0"/>
        </a:spcAft>
        <a:defRPr sz="3200" b="1">
          <a:solidFill>
            <a:schemeClr val="tx2"/>
          </a:solidFill>
          <a:latin typeface="Times New Roman" charset="0"/>
        </a:defRPr>
      </a:lvl6pPr>
      <a:lvl7pPr marL="914400" algn="l" rtl="0" eaLnBrk="0" fontAlgn="base" hangingPunct="0">
        <a:spcBef>
          <a:spcPct val="0"/>
        </a:spcBef>
        <a:spcAft>
          <a:spcPct val="0"/>
        </a:spcAft>
        <a:defRPr sz="3200" b="1">
          <a:solidFill>
            <a:schemeClr val="tx2"/>
          </a:solidFill>
          <a:latin typeface="Times New Roman" charset="0"/>
        </a:defRPr>
      </a:lvl7pPr>
      <a:lvl8pPr marL="1371600" algn="l" rtl="0" eaLnBrk="0" fontAlgn="base" hangingPunct="0">
        <a:spcBef>
          <a:spcPct val="0"/>
        </a:spcBef>
        <a:spcAft>
          <a:spcPct val="0"/>
        </a:spcAft>
        <a:defRPr sz="3200" b="1">
          <a:solidFill>
            <a:schemeClr val="tx2"/>
          </a:solidFill>
          <a:latin typeface="Times New Roman" charset="0"/>
        </a:defRPr>
      </a:lvl8pPr>
      <a:lvl9pPr marL="1828800" algn="l" rtl="0" eaLnBrk="0" fontAlgn="base" hangingPunct="0">
        <a:spcBef>
          <a:spcPct val="0"/>
        </a:spcBef>
        <a:spcAft>
          <a:spcPct val="0"/>
        </a:spcAft>
        <a:defRPr sz="3200" b="1">
          <a:solidFill>
            <a:schemeClr val="tx2"/>
          </a:solidFill>
          <a:latin typeface="Times New Roman" charset="0"/>
        </a:defRPr>
      </a:lvl9pPr>
    </p:titleStyle>
    <p:bodyStyle>
      <a:lvl1pPr marL="385763" indent="-385763" algn="l" rtl="0" eaLnBrk="0" fontAlgn="base" hangingPunct="0">
        <a:spcBef>
          <a:spcPct val="20000"/>
        </a:spcBef>
        <a:spcAft>
          <a:spcPct val="0"/>
        </a:spcAft>
        <a:buClr>
          <a:srgbClr val="CC0000"/>
        </a:buClr>
        <a:buChar char="•"/>
        <a:defRPr sz="2800" b="0" i="0">
          <a:solidFill>
            <a:srgbClr val="003366"/>
          </a:solidFill>
          <a:latin typeface="+mn-lt"/>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400" b="0" i="0">
          <a:solidFill>
            <a:srgbClr val="003366"/>
          </a:solidFill>
          <a:latin typeface="+mn-lt"/>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2000">
          <a:solidFill>
            <a:schemeClr val="tx1"/>
          </a:solidFill>
          <a:latin typeface="+mn-lt"/>
          <a:ea typeface="MS PGothic" charset="0"/>
          <a:cs typeface="MS PGothic" charset="0"/>
        </a:defRPr>
      </a:lvl3pPr>
      <a:lvl4pPr marL="2632075" indent="-228600" algn="l" rtl="0" eaLnBrk="0" fontAlgn="base" hangingPunct="0">
        <a:spcBef>
          <a:spcPct val="20000"/>
        </a:spcBef>
        <a:spcAft>
          <a:spcPct val="0"/>
        </a:spcAft>
        <a:buSzPct val="50000"/>
        <a:buFontTx/>
        <a:buChar char="–"/>
        <a:defRPr sz="1800" b="0" i="0" baseline="0">
          <a:solidFill>
            <a:schemeClr val="tx1"/>
          </a:solidFill>
          <a:latin typeface="+mn-lt"/>
          <a:ea typeface="MS PGothic" charset="0"/>
          <a:cs typeface="MS PGothic" charset="0"/>
        </a:defRPr>
      </a:lvl4pPr>
      <a:lvl5pPr marL="3051175" indent="-228600" algn="l" rtl="0" eaLnBrk="0" fontAlgn="base" hangingPunct="0">
        <a:spcBef>
          <a:spcPct val="20000"/>
        </a:spcBef>
        <a:spcAft>
          <a:spcPct val="0"/>
        </a:spcAft>
        <a:buChar char="»"/>
        <a:defRPr sz="1600" b="0" i="0">
          <a:solidFill>
            <a:schemeClr val="tx1"/>
          </a:solidFill>
          <a:latin typeface="+mn-lt"/>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wikiwand.com/en/String-searching_algorithm" TargetMode="External"/><Relationship Id="rId2" Type="http://schemas.openxmlformats.org/officeDocument/2006/relationships/hyperlink" Target="https://www.wikiwand.com/en/Theoretical_computer_science" TargetMode="External"/><Relationship Id="rId1" Type="http://schemas.openxmlformats.org/officeDocument/2006/relationships/slideLayout" Target="../slideLayouts/slideLayout2.xml"/><Relationship Id="rId4" Type="http://schemas.openxmlformats.org/officeDocument/2006/relationships/hyperlink" Target="https://www.wikiwand.com/en/String_(computer_science)"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tutorialspoint.com/sql/sql-left-joins.htm" TargetMode="External"/><Relationship Id="rId7" Type="http://schemas.openxmlformats.org/officeDocument/2006/relationships/hyperlink" Target="https://www.tutorialspoint.com/sql/sql-cartesian-joins.htm" TargetMode="External"/><Relationship Id="rId2" Type="http://schemas.openxmlformats.org/officeDocument/2006/relationships/hyperlink" Target="https://www.tutorialspoint.com/sql/sql-inner-joins.htm" TargetMode="External"/><Relationship Id="rId1" Type="http://schemas.openxmlformats.org/officeDocument/2006/relationships/slideLayout" Target="../slideLayouts/slideLayout6.xml"/><Relationship Id="rId6" Type="http://schemas.openxmlformats.org/officeDocument/2006/relationships/hyperlink" Target="https://www.tutorialspoint.com/sql/sql-self-joins.htm" TargetMode="External"/><Relationship Id="rId5" Type="http://schemas.openxmlformats.org/officeDocument/2006/relationships/hyperlink" Target="https://www.tutorialspoint.com/sql/sql-full-joins.htm" TargetMode="External"/><Relationship Id="rId4" Type="http://schemas.openxmlformats.org/officeDocument/2006/relationships/hyperlink" Target="https://www.tutorialspoint.com/sql/sql-right-joins.htm"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www.youtube.com/watch?v=7S_tz1z_5bA" TargetMode="External"/><Relationship Id="rId2" Type="http://schemas.openxmlformats.org/officeDocument/2006/relationships/hyperlink" Target="https://www.tutorialspoint.com/sql/"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6180" y="141784"/>
            <a:ext cx="7772400" cy="1470025"/>
          </a:xfrm>
        </p:spPr>
        <p:txBody>
          <a:bodyPr/>
          <a:lstStyle/>
          <a:p>
            <a:r>
              <a:rPr lang="en-US" sz="2400" dirty="0"/>
              <a:t>Data Modelling, Management and Governance</a:t>
            </a:r>
            <a:br>
              <a:rPr lang="en-US" sz="2400" dirty="0"/>
            </a:br>
            <a:r>
              <a:rPr lang="en-US" sz="2400" dirty="0"/>
              <a:t>CIS108-6</a:t>
            </a:r>
          </a:p>
        </p:txBody>
      </p:sp>
      <p:sp>
        <p:nvSpPr>
          <p:cNvPr id="3" name="Subtitle 2"/>
          <p:cNvSpPr>
            <a:spLocks noGrp="1"/>
          </p:cNvSpPr>
          <p:nvPr>
            <p:ph type="subTitle" idx="1"/>
          </p:nvPr>
        </p:nvSpPr>
        <p:spPr>
          <a:xfrm>
            <a:off x="1117848" y="2013992"/>
            <a:ext cx="7304856" cy="1415008"/>
          </a:xfrm>
        </p:spPr>
        <p:txBody>
          <a:bodyPr/>
          <a:lstStyle/>
          <a:p>
            <a:r>
              <a:rPr lang="en-US" b="1" dirty="0">
                <a:solidFill>
                  <a:srgbClr val="A80000"/>
                </a:solidFill>
              </a:rPr>
              <a:t>Lecture </a:t>
            </a:r>
            <a:r>
              <a:rPr lang="en-US" dirty="0">
                <a:solidFill>
                  <a:srgbClr val="A80000"/>
                </a:solidFill>
              </a:rPr>
              <a:t>4:</a:t>
            </a:r>
            <a:endParaRPr lang="en-US" b="1" dirty="0">
              <a:solidFill>
                <a:srgbClr val="A80000"/>
              </a:solidFill>
            </a:endParaRPr>
          </a:p>
          <a:p>
            <a:r>
              <a:rPr lang="en-GB" sz="5400" dirty="0"/>
              <a:t>Database Operations via SQL </a:t>
            </a:r>
          </a:p>
          <a:p>
            <a:endParaRPr lang="en-US" dirty="0"/>
          </a:p>
        </p:txBody>
      </p:sp>
      <p:sp>
        <p:nvSpPr>
          <p:cNvPr id="5" name="TextBox 4">
            <a:extLst>
              <a:ext uri="{FF2B5EF4-FFF2-40B4-BE49-F238E27FC236}">
                <a16:creationId xmlns:a16="http://schemas.microsoft.com/office/drawing/2014/main" id="{C20C75BA-6630-491A-B581-36FF435CB53C}"/>
              </a:ext>
            </a:extLst>
          </p:cNvPr>
          <p:cNvSpPr txBox="1"/>
          <p:nvPr/>
        </p:nvSpPr>
        <p:spPr>
          <a:xfrm>
            <a:off x="3923928" y="5301208"/>
            <a:ext cx="3024336" cy="430887"/>
          </a:xfrm>
          <a:prstGeom prst="rect">
            <a:avLst/>
          </a:prstGeom>
          <a:noFill/>
        </p:spPr>
        <p:txBody>
          <a:bodyPr wrap="square">
            <a:spAutoFit/>
          </a:bodyPr>
          <a:lstStyle/>
          <a:p>
            <a:r>
              <a:rPr lang="en-GB" dirty="0"/>
              <a:t>Gangmin Li</a:t>
            </a:r>
          </a:p>
        </p:txBody>
      </p:sp>
    </p:spTree>
    <p:extLst>
      <p:ext uri="{BB962C8B-B14F-4D97-AF65-F5344CB8AC3E}">
        <p14:creationId xmlns:p14="http://schemas.microsoft.com/office/powerpoint/2010/main" val="3280264106"/>
      </p:ext>
    </p:extLst>
  </p:cSld>
  <p:clrMapOvr>
    <a:masterClrMapping/>
  </p:clrMapOvr>
  <p:transition spd="slow">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96D7B-828E-4A00-89E3-C52F0CE76D1E}"/>
              </a:ext>
            </a:extLst>
          </p:cNvPr>
          <p:cNvSpPr>
            <a:spLocks noGrp="1"/>
          </p:cNvSpPr>
          <p:nvPr>
            <p:ph type="title"/>
          </p:nvPr>
        </p:nvSpPr>
        <p:spPr/>
        <p:txBody>
          <a:bodyPr/>
          <a:lstStyle/>
          <a:p>
            <a:r>
              <a:rPr lang="en-GB" dirty="0"/>
              <a:t>SQL Process</a:t>
            </a:r>
          </a:p>
        </p:txBody>
      </p:sp>
      <p:sp>
        <p:nvSpPr>
          <p:cNvPr id="3" name="Content Placeholder 2">
            <a:extLst>
              <a:ext uri="{FF2B5EF4-FFF2-40B4-BE49-F238E27FC236}">
                <a16:creationId xmlns:a16="http://schemas.microsoft.com/office/drawing/2014/main" id="{826F9DF9-B458-4905-81E8-4F9EBD3767BD}"/>
              </a:ext>
            </a:extLst>
          </p:cNvPr>
          <p:cNvSpPr>
            <a:spLocks noGrp="1"/>
          </p:cNvSpPr>
          <p:nvPr>
            <p:ph idx="1"/>
          </p:nvPr>
        </p:nvSpPr>
        <p:spPr>
          <a:xfrm>
            <a:off x="369268" y="1333851"/>
            <a:ext cx="8405464" cy="4975469"/>
          </a:xfrm>
        </p:spPr>
        <p:txBody>
          <a:bodyPr/>
          <a:lstStyle/>
          <a:p>
            <a:r>
              <a:rPr lang="en-GB" dirty="0"/>
              <a:t>SQL is in a form of </a:t>
            </a:r>
            <a:r>
              <a:rPr lang="en-GB" b="1" dirty="0"/>
              <a:t>command</a:t>
            </a:r>
            <a:r>
              <a:rPr lang="en-GB" dirty="0"/>
              <a:t> (from command line interface) or </a:t>
            </a:r>
            <a:r>
              <a:rPr lang="en-GB" b="1" dirty="0"/>
              <a:t>statement</a:t>
            </a:r>
            <a:r>
              <a:rPr lang="en-GB" dirty="0"/>
              <a:t> (in a language). It is processed by a SQL engine (interpreter), which has the following architecture:</a:t>
            </a:r>
          </a:p>
        </p:txBody>
      </p:sp>
      <p:sp>
        <p:nvSpPr>
          <p:cNvPr id="4" name="Footer Placeholder 3">
            <a:extLst>
              <a:ext uri="{FF2B5EF4-FFF2-40B4-BE49-F238E27FC236}">
                <a16:creationId xmlns:a16="http://schemas.microsoft.com/office/drawing/2014/main" id="{B8BDC39B-092C-4026-97A9-D71821E2025F}"/>
              </a:ext>
            </a:extLst>
          </p:cNvPr>
          <p:cNvSpPr>
            <a:spLocks noGrp="1"/>
          </p:cNvSpPr>
          <p:nvPr>
            <p:ph type="ftr" sz="quarter" idx="11"/>
          </p:nvPr>
        </p:nvSpPr>
        <p:spPr/>
        <p:txBody>
          <a:bodyPr/>
          <a:lstStyle/>
          <a:p>
            <a:pPr algn="l"/>
            <a:r>
              <a:rPr lang="en-US"/>
              <a:t>SQL: Structured Query Language</a:t>
            </a:r>
            <a:endParaRPr lang="en-US" dirty="0"/>
          </a:p>
        </p:txBody>
      </p:sp>
      <p:pic>
        <p:nvPicPr>
          <p:cNvPr id="6" name="Picture 5">
            <a:extLst>
              <a:ext uri="{FF2B5EF4-FFF2-40B4-BE49-F238E27FC236}">
                <a16:creationId xmlns:a16="http://schemas.microsoft.com/office/drawing/2014/main" id="{86EFD59D-A864-4484-A43F-A9FC98AA4D67}"/>
              </a:ext>
            </a:extLst>
          </p:cNvPr>
          <p:cNvPicPr>
            <a:picLocks noChangeAspect="1"/>
          </p:cNvPicPr>
          <p:nvPr/>
        </p:nvPicPr>
        <p:blipFill>
          <a:blip r:embed="rId2"/>
          <a:stretch>
            <a:fillRect/>
          </a:stretch>
        </p:blipFill>
        <p:spPr>
          <a:xfrm>
            <a:off x="3275856" y="2512689"/>
            <a:ext cx="4320480" cy="3554642"/>
          </a:xfrm>
          <a:prstGeom prst="rect">
            <a:avLst/>
          </a:prstGeom>
        </p:spPr>
      </p:pic>
      <p:sp>
        <p:nvSpPr>
          <p:cNvPr id="7" name="TextBox 6">
            <a:extLst>
              <a:ext uri="{FF2B5EF4-FFF2-40B4-BE49-F238E27FC236}">
                <a16:creationId xmlns:a16="http://schemas.microsoft.com/office/drawing/2014/main" id="{331E898A-14FF-48E1-BD35-093269914DA9}"/>
              </a:ext>
            </a:extLst>
          </p:cNvPr>
          <p:cNvSpPr txBox="1"/>
          <p:nvPr/>
        </p:nvSpPr>
        <p:spPr>
          <a:xfrm>
            <a:off x="2633484" y="6204428"/>
            <a:ext cx="5976664" cy="276999"/>
          </a:xfrm>
          <a:prstGeom prst="rect">
            <a:avLst/>
          </a:prstGeom>
          <a:noFill/>
        </p:spPr>
        <p:txBody>
          <a:bodyPr wrap="square" rtlCol="0">
            <a:spAutoFit/>
          </a:bodyPr>
          <a:lstStyle/>
          <a:p>
            <a:r>
              <a:rPr lang="en-GB" sz="1200" dirty="0"/>
              <a:t>From </a:t>
            </a:r>
            <a:r>
              <a:rPr lang="en-GB" sz="1200" dirty="0" err="1"/>
              <a:t>tutorials</a:t>
            </a:r>
            <a:r>
              <a:rPr lang="en-GB" sz="1200" dirty="0" err="1">
                <a:solidFill>
                  <a:srgbClr val="00B050"/>
                </a:solidFill>
              </a:rPr>
              <a:t>point</a:t>
            </a:r>
            <a:r>
              <a:rPr lang="en-GB" sz="1200" dirty="0"/>
              <a:t> https://www.tutorialspoint.com/sql/sql_tutorial.pdf</a:t>
            </a:r>
          </a:p>
        </p:txBody>
      </p:sp>
    </p:spTree>
    <p:extLst>
      <p:ext uri="{BB962C8B-B14F-4D97-AF65-F5344CB8AC3E}">
        <p14:creationId xmlns:p14="http://schemas.microsoft.com/office/powerpoint/2010/main" val="2833077493"/>
      </p:ext>
    </p:extLst>
  </p:cSld>
  <p:clrMapOvr>
    <a:masterClrMapping/>
  </p:clrMapOvr>
  <p:transition spd="slow">
    <p:zoom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C16AF-6751-452A-8BBA-92F002985F7C}"/>
              </a:ext>
            </a:extLst>
          </p:cNvPr>
          <p:cNvSpPr>
            <a:spLocks noGrp="1"/>
          </p:cNvSpPr>
          <p:nvPr>
            <p:ph type="title"/>
          </p:nvPr>
        </p:nvSpPr>
        <p:spPr/>
        <p:txBody>
          <a:bodyPr/>
          <a:lstStyle/>
          <a:p>
            <a:r>
              <a:rPr lang="en-GB" dirty="0"/>
              <a:t>SQL Commands</a:t>
            </a:r>
          </a:p>
        </p:txBody>
      </p:sp>
      <p:sp>
        <p:nvSpPr>
          <p:cNvPr id="3" name="Content Placeholder 2">
            <a:extLst>
              <a:ext uri="{FF2B5EF4-FFF2-40B4-BE49-F238E27FC236}">
                <a16:creationId xmlns:a16="http://schemas.microsoft.com/office/drawing/2014/main" id="{624B082B-D87B-4A54-8FBA-BE4826F421C4}"/>
              </a:ext>
            </a:extLst>
          </p:cNvPr>
          <p:cNvSpPr>
            <a:spLocks noGrp="1"/>
          </p:cNvSpPr>
          <p:nvPr>
            <p:ph idx="1"/>
          </p:nvPr>
        </p:nvSpPr>
        <p:spPr/>
        <p:txBody>
          <a:bodyPr/>
          <a:lstStyle/>
          <a:p>
            <a:pPr marL="0" indent="0">
              <a:buNone/>
            </a:pPr>
            <a:r>
              <a:rPr lang="en-GB" dirty="0"/>
              <a:t>The standard SQL commands can be classified into three groups based on their nature:</a:t>
            </a:r>
          </a:p>
          <a:p>
            <a:r>
              <a:rPr lang="en-GB" sz="2400" b="1" dirty="0"/>
              <a:t>DDL - </a:t>
            </a:r>
            <a:r>
              <a:rPr lang="en-GB" sz="2800" b="1" dirty="0"/>
              <a:t>Data</a:t>
            </a:r>
            <a:r>
              <a:rPr lang="en-GB" sz="2400" b="1" dirty="0"/>
              <a:t> Definition Language: </a:t>
            </a:r>
          </a:p>
          <a:p>
            <a:pPr marL="760412" lvl="1" indent="0">
              <a:buNone/>
            </a:pPr>
            <a:r>
              <a:rPr lang="en-GB" sz="2400" dirty="0"/>
              <a:t>Commands that defines a databases – Create, Alter and Drop </a:t>
            </a:r>
          </a:p>
          <a:p>
            <a:r>
              <a:rPr lang="en-GB" sz="2400" b="1" dirty="0"/>
              <a:t>DML – </a:t>
            </a:r>
            <a:r>
              <a:rPr lang="en-GB" sz="2800" b="1" dirty="0"/>
              <a:t>Data</a:t>
            </a:r>
            <a:r>
              <a:rPr lang="en-GB" sz="2400" b="1" dirty="0"/>
              <a:t> Manipulation Language:</a:t>
            </a:r>
          </a:p>
          <a:p>
            <a:pPr marL="760412" lvl="1" indent="0">
              <a:buNone/>
            </a:pPr>
            <a:r>
              <a:rPr lang="en-GB" sz="2400" dirty="0"/>
              <a:t>Commands that maintain and query a databases – Create, Alter and Drop </a:t>
            </a:r>
          </a:p>
          <a:p>
            <a:r>
              <a:rPr lang="en-GB" sz="2400" b="1" dirty="0"/>
              <a:t>DCL – Data Control Language</a:t>
            </a:r>
          </a:p>
          <a:p>
            <a:pPr marL="673100" lvl="1" indent="0">
              <a:buNone/>
            </a:pPr>
            <a:r>
              <a:rPr lang="en-GB" sz="2400" dirty="0"/>
              <a:t>Commands that control a database including administering privileges and committing data</a:t>
            </a:r>
          </a:p>
        </p:txBody>
      </p:sp>
      <p:sp>
        <p:nvSpPr>
          <p:cNvPr id="4" name="Footer Placeholder 3">
            <a:extLst>
              <a:ext uri="{FF2B5EF4-FFF2-40B4-BE49-F238E27FC236}">
                <a16:creationId xmlns:a16="http://schemas.microsoft.com/office/drawing/2014/main" id="{6CFF9069-4EA0-4718-B6DA-BB1295B186DB}"/>
              </a:ext>
            </a:extLst>
          </p:cNvPr>
          <p:cNvSpPr>
            <a:spLocks noGrp="1"/>
          </p:cNvSpPr>
          <p:nvPr>
            <p:ph type="ftr" sz="quarter" idx="11"/>
          </p:nvPr>
        </p:nvSpPr>
        <p:spPr/>
        <p:txBody>
          <a:bodyPr/>
          <a:lstStyle/>
          <a:p>
            <a:pPr algn="l"/>
            <a:r>
              <a:rPr lang="en-US"/>
              <a:t>SQL: Structured Query Language</a:t>
            </a:r>
            <a:endParaRPr lang="en-US" dirty="0"/>
          </a:p>
        </p:txBody>
      </p:sp>
    </p:spTree>
    <p:extLst>
      <p:ext uri="{BB962C8B-B14F-4D97-AF65-F5344CB8AC3E}">
        <p14:creationId xmlns:p14="http://schemas.microsoft.com/office/powerpoint/2010/main" val="1655970566"/>
      </p:ext>
    </p:extLst>
  </p:cSld>
  <p:clrMapOvr>
    <a:masterClrMapping/>
  </p:clrMapOvr>
  <p:transition spd="slow">
    <p:zoom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EF012-3601-4BAC-AF4B-99721E2CEB97}"/>
              </a:ext>
            </a:extLst>
          </p:cNvPr>
          <p:cNvSpPr>
            <a:spLocks noGrp="1"/>
          </p:cNvSpPr>
          <p:nvPr>
            <p:ph type="title"/>
          </p:nvPr>
        </p:nvSpPr>
        <p:spPr/>
        <p:txBody>
          <a:bodyPr/>
          <a:lstStyle/>
          <a:p>
            <a:r>
              <a:rPr lang="en-GB" dirty="0"/>
              <a:t>SQL Syntax</a:t>
            </a:r>
          </a:p>
        </p:txBody>
      </p:sp>
      <p:sp>
        <p:nvSpPr>
          <p:cNvPr id="3" name="Text Placeholder 2">
            <a:extLst>
              <a:ext uri="{FF2B5EF4-FFF2-40B4-BE49-F238E27FC236}">
                <a16:creationId xmlns:a16="http://schemas.microsoft.com/office/drawing/2014/main" id="{F44FF4FD-75EC-4950-8414-194700B634D8}"/>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937819974"/>
      </p:ext>
    </p:extLst>
  </p:cSld>
  <p:clrMapOvr>
    <a:masterClrMapping/>
  </p:clrMapOvr>
  <p:transition spd="slow">
    <p:zoom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B15C8-9BBD-4A27-868E-A1C38FD0DF42}"/>
              </a:ext>
            </a:extLst>
          </p:cNvPr>
          <p:cNvSpPr>
            <a:spLocks noGrp="1"/>
          </p:cNvSpPr>
          <p:nvPr>
            <p:ph type="title"/>
          </p:nvPr>
        </p:nvSpPr>
        <p:spPr/>
        <p:txBody>
          <a:bodyPr/>
          <a:lstStyle/>
          <a:p>
            <a:r>
              <a:rPr lang="en-GB" dirty="0"/>
              <a:t>SQL Syntax</a:t>
            </a:r>
          </a:p>
        </p:txBody>
      </p:sp>
      <p:sp>
        <p:nvSpPr>
          <p:cNvPr id="3" name="Content Placeholder 2">
            <a:extLst>
              <a:ext uri="{FF2B5EF4-FFF2-40B4-BE49-F238E27FC236}">
                <a16:creationId xmlns:a16="http://schemas.microsoft.com/office/drawing/2014/main" id="{353020D5-8DA9-49A6-83B5-8B6886A1445C}"/>
              </a:ext>
            </a:extLst>
          </p:cNvPr>
          <p:cNvSpPr>
            <a:spLocks noGrp="1"/>
          </p:cNvSpPr>
          <p:nvPr>
            <p:ph idx="1"/>
          </p:nvPr>
        </p:nvSpPr>
        <p:spPr>
          <a:xfrm>
            <a:off x="539552" y="1366510"/>
            <a:ext cx="8287072" cy="4680520"/>
          </a:xfrm>
        </p:spPr>
        <p:txBody>
          <a:bodyPr/>
          <a:lstStyle/>
          <a:p>
            <a:pPr marL="0" indent="0">
              <a:buNone/>
            </a:pPr>
            <a:r>
              <a:rPr lang="en-GB" sz="2400" dirty="0"/>
              <a:t>SQL, like any other computer languages, is followed by a unique set of rules and guidelines to ensure users’ command is correctly interpreted and executed by the DBMS. These rules are syntax. </a:t>
            </a:r>
          </a:p>
          <a:p>
            <a:r>
              <a:rPr lang="en-GB" sz="2400" dirty="0"/>
              <a:t>All the SQL statements start with any of the </a:t>
            </a:r>
            <a:r>
              <a:rPr lang="en-GB" sz="2400" b="1" dirty="0"/>
              <a:t>keywords</a:t>
            </a:r>
            <a:r>
              <a:rPr lang="en-GB" sz="2400" dirty="0"/>
              <a:t> like </a:t>
            </a:r>
            <a:r>
              <a:rPr lang="en-GB" sz="2400" b="1" dirty="0"/>
              <a:t>SELECT</a:t>
            </a:r>
            <a:r>
              <a:rPr lang="en-GB" sz="2400" dirty="0"/>
              <a:t>, </a:t>
            </a:r>
            <a:r>
              <a:rPr lang="en-GB" sz="2400" b="1" dirty="0"/>
              <a:t>INSERT, UPDATE, DELETE, ALTER, DROP, CREATE, USE, SHOW </a:t>
            </a:r>
            <a:r>
              <a:rPr lang="en-GB" sz="2400" dirty="0"/>
              <a:t>and all the statements end with a </a:t>
            </a:r>
            <a:r>
              <a:rPr lang="en-GB" sz="2400" b="1" dirty="0"/>
              <a:t>semicolon (;).</a:t>
            </a:r>
          </a:p>
          <a:p>
            <a:r>
              <a:rPr lang="en-GB" sz="2400" dirty="0"/>
              <a:t>SQL is case </a:t>
            </a:r>
            <a:r>
              <a:rPr lang="en-GB" sz="2400" b="1" dirty="0"/>
              <a:t>insensitive</a:t>
            </a:r>
            <a:r>
              <a:rPr lang="en-GB" sz="2400" dirty="0"/>
              <a:t>, which means SELECT and select have same meaning in SQL statements. </a:t>
            </a:r>
          </a:p>
          <a:p>
            <a:r>
              <a:rPr lang="en-GB" sz="2400" dirty="0"/>
              <a:t>(MySQL makes difference in table names. So, if you are working with MySQL, make sure the database name is case correct). </a:t>
            </a:r>
            <a:endParaRPr lang="en-GB" sz="2400" b="1" dirty="0"/>
          </a:p>
        </p:txBody>
      </p:sp>
      <p:sp>
        <p:nvSpPr>
          <p:cNvPr id="4" name="Footer Placeholder 3">
            <a:extLst>
              <a:ext uri="{FF2B5EF4-FFF2-40B4-BE49-F238E27FC236}">
                <a16:creationId xmlns:a16="http://schemas.microsoft.com/office/drawing/2014/main" id="{3D9259F2-8994-4C7A-AD36-27CE0D48D2AB}"/>
              </a:ext>
            </a:extLst>
          </p:cNvPr>
          <p:cNvSpPr>
            <a:spLocks noGrp="1"/>
          </p:cNvSpPr>
          <p:nvPr>
            <p:ph type="ftr" sz="quarter" idx="11"/>
          </p:nvPr>
        </p:nvSpPr>
        <p:spPr/>
        <p:txBody>
          <a:bodyPr/>
          <a:lstStyle/>
          <a:p>
            <a:pPr algn="l"/>
            <a:r>
              <a:rPr lang="en-US"/>
              <a:t>SQL: Structured Query Language</a:t>
            </a:r>
            <a:endParaRPr lang="en-US" dirty="0"/>
          </a:p>
        </p:txBody>
      </p:sp>
    </p:spTree>
    <p:extLst>
      <p:ext uri="{BB962C8B-B14F-4D97-AF65-F5344CB8AC3E}">
        <p14:creationId xmlns:p14="http://schemas.microsoft.com/office/powerpoint/2010/main" val="3084468512"/>
      </p:ext>
    </p:extLst>
  </p:cSld>
  <p:clrMapOvr>
    <a:masterClrMapping/>
  </p:clrMapOvr>
  <p:transition spd="slow">
    <p:zoom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CDC0C-49A2-4D2C-8940-CD0BCEF10E57}"/>
              </a:ext>
            </a:extLst>
          </p:cNvPr>
          <p:cNvSpPr>
            <a:spLocks noGrp="1"/>
          </p:cNvSpPr>
          <p:nvPr>
            <p:ph type="title"/>
          </p:nvPr>
        </p:nvSpPr>
        <p:spPr/>
        <p:txBody>
          <a:bodyPr/>
          <a:lstStyle/>
          <a:p>
            <a:r>
              <a:rPr lang="en-GB" dirty="0"/>
              <a:t>SQL Syntax</a:t>
            </a:r>
          </a:p>
        </p:txBody>
      </p:sp>
      <p:sp>
        <p:nvSpPr>
          <p:cNvPr id="3" name="Content Placeholder 2">
            <a:extLst>
              <a:ext uri="{FF2B5EF4-FFF2-40B4-BE49-F238E27FC236}">
                <a16:creationId xmlns:a16="http://schemas.microsoft.com/office/drawing/2014/main" id="{CE19765C-5C73-47BB-BB84-A9DC9DED68EC}"/>
              </a:ext>
            </a:extLst>
          </p:cNvPr>
          <p:cNvSpPr>
            <a:spLocks noGrp="1"/>
          </p:cNvSpPr>
          <p:nvPr>
            <p:ph idx="1"/>
          </p:nvPr>
        </p:nvSpPr>
        <p:spPr>
          <a:xfrm>
            <a:off x="539552" y="1344228"/>
            <a:ext cx="8287072" cy="4680520"/>
          </a:xfrm>
        </p:spPr>
        <p:txBody>
          <a:bodyPr/>
          <a:lstStyle/>
          <a:p>
            <a:pPr marL="0" indent="0">
              <a:buNone/>
            </a:pPr>
            <a:r>
              <a:rPr lang="en-GB" sz="2000" dirty="0"/>
              <a:t>Some typical SQL statement (command) are:</a:t>
            </a:r>
            <a:endParaRPr lang="en-GB" dirty="0"/>
          </a:p>
          <a:p>
            <a:r>
              <a:rPr lang="en-GB" sz="2400" b="1" dirty="0"/>
              <a:t>SELECT</a:t>
            </a:r>
            <a:r>
              <a:rPr lang="en-GB" sz="2400" dirty="0"/>
              <a:t>  &lt;</a:t>
            </a:r>
            <a:r>
              <a:rPr lang="en-GB" sz="2400" dirty="0" err="1"/>
              <a:t>column_names</a:t>
            </a:r>
            <a:r>
              <a:rPr lang="en-GB" sz="2400" dirty="0"/>
              <a:t>&gt; </a:t>
            </a:r>
            <a:r>
              <a:rPr lang="en-GB" sz="2400" b="1" dirty="0"/>
              <a:t>FROM</a:t>
            </a:r>
            <a:r>
              <a:rPr lang="en-GB" sz="2400" dirty="0"/>
              <a:t> &lt;</a:t>
            </a:r>
            <a:r>
              <a:rPr lang="en-GB" sz="2400" dirty="0" err="1"/>
              <a:t>table_name</a:t>
            </a:r>
            <a:r>
              <a:rPr lang="en-GB" sz="2400" dirty="0"/>
              <a:t>&gt; </a:t>
            </a:r>
            <a:r>
              <a:rPr lang="en-GB" sz="2400" b="1" dirty="0"/>
              <a:t>WHERE</a:t>
            </a:r>
            <a:r>
              <a:rPr lang="en-GB" sz="2400" dirty="0"/>
              <a:t> {conditional expression} </a:t>
            </a:r>
            <a:r>
              <a:rPr lang="en-GB" sz="2400" b="1" dirty="0"/>
              <a:t>ORDER BY &lt;</a:t>
            </a:r>
            <a:r>
              <a:rPr lang="en-GB" sz="2400" dirty="0" err="1"/>
              <a:t>column_name</a:t>
            </a:r>
            <a:r>
              <a:rPr lang="en-GB" sz="2400" dirty="0"/>
              <a:t>&gt; [ASC|DESC] </a:t>
            </a:r>
            <a:r>
              <a:rPr lang="en-GB" sz="2400" b="1" dirty="0"/>
              <a:t>GROUP BY &lt;</a:t>
            </a:r>
            <a:r>
              <a:rPr lang="en-GB" sz="2400" dirty="0" err="1"/>
              <a:t>column_name</a:t>
            </a:r>
            <a:r>
              <a:rPr lang="en-GB" sz="2400" dirty="0"/>
              <a:t>&gt;</a:t>
            </a:r>
            <a:r>
              <a:rPr lang="en-GB" sz="2400" b="1" dirty="0"/>
              <a:t>;</a:t>
            </a:r>
          </a:p>
          <a:p>
            <a:r>
              <a:rPr lang="en-GB" sz="2400" b="1" dirty="0"/>
              <a:t>CREATE TABLE &lt;</a:t>
            </a:r>
            <a:r>
              <a:rPr lang="en-GB" sz="2400" dirty="0" err="1"/>
              <a:t>table_name</a:t>
            </a:r>
            <a:r>
              <a:rPr lang="en-GB" sz="2400" dirty="0"/>
              <a:t>( column1 datatype, column2 datatype, column3 datatype, ..... </a:t>
            </a:r>
            <a:r>
              <a:rPr lang="en-GB" sz="2400" dirty="0" err="1"/>
              <a:t>columnN</a:t>
            </a:r>
            <a:r>
              <a:rPr lang="en-GB" sz="2400" dirty="0"/>
              <a:t> datatype, </a:t>
            </a:r>
            <a:r>
              <a:rPr lang="en-GB" sz="2400" b="1" dirty="0"/>
              <a:t>PRIMARY KEY</a:t>
            </a:r>
            <a:r>
              <a:rPr lang="en-GB" sz="2400" dirty="0"/>
              <a:t>( one or more columns ) )&gt;</a:t>
            </a:r>
            <a:r>
              <a:rPr lang="en-GB" sz="2400" b="1" dirty="0"/>
              <a:t>;</a:t>
            </a:r>
            <a:r>
              <a:rPr lang="en-GB" sz="2400" dirty="0"/>
              <a:t> </a:t>
            </a:r>
          </a:p>
          <a:p>
            <a:r>
              <a:rPr lang="en-GB" sz="2400" b="1" dirty="0"/>
              <a:t>UPDATE</a:t>
            </a:r>
            <a:r>
              <a:rPr lang="en-GB" sz="2400" dirty="0"/>
              <a:t> &lt;</a:t>
            </a:r>
            <a:r>
              <a:rPr lang="en-GB" sz="2400" dirty="0" err="1"/>
              <a:t>table_name</a:t>
            </a:r>
            <a:r>
              <a:rPr lang="en-GB" sz="2400" dirty="0"/>
              <a:t>&gt; </a:t>
            </a:r>
            <a:r>
              <a:rPr lang="en-GB" sz="2400" b="1" dirty="0"/>
              <a:t>SET</a:t>
            </a:r>
            <a:r>
              <a:rPr lang="en-GB" sz="2400" dirty="0"/>
              <a:t> &lt;column1 = value1,[ column2 = value2,..., </a:t>
            </a:r>
            <a:r>
              <a:rPr lang="en-GB" sz="2400" dirty="0" err="1"/>
              <a:t>columnN</a:t>
            </a:r>
            <a:r>
              <a:rPr lang="en-GB" sz="2400" dirty="0"/>
              <a:t>=</a:t>
            </a:r>
            <a:r>
              <a:rPr lang="en-GB" sz="2400" dirty="0" err="1"/>
              <a:t>valueN</a:t>
            </a:r>
            <a:r>
              <a:rPr lang="en-GB" sz="2400" dirty="0"/>
              <a:t>]&gt; [ </a:t>
            </a:r>
            <a:r>
              <a:rPr lang="en-GB" sz="2400" b="1" dirty="0"/>
              <a:t>WHERE</a:t>
            </a:r>
            <a:r>
              <a:rPr lang="en-GB" sz="2400" dirty="0"/>
              <a:t> CONDITION];</a:t>
            </a:r>
          </a:p>
          <a:p>
            <a:r>
              <a:rPr lang="en-GB" sz="2400" b="1" dirty="0"/>
              <a:t>DELETE FROM &lt;</a:t>
            </a:r>
            <a:r>
              <a:rPr lang="en-GB" sz="2400" dirty="0" err="1"/>
              <a:t>table_name</a:t>
            </a:r>
            <a:r>
              <a:rPr lang="en-GB" sz="2400" dirty="0"/>
              <a:t>&gt; </a:t>
            </a:r>
            <a:r>
              <a:rPr lang="en-GB" sz="2400" b="1" dirty="0"/>
              <a:t>WHERE </a:t>
            </a:r>
            <a:r>
              <a:rPr lang="en-GB" sz="2400" dirty="0"/>
              <a:t>{CONDITION};</a:t>
            </a:r>
          </a:p>
          <a:p>
            <a:r>
              <a:rPr lang="en-GB" sz="2400" b="1" dirty="0"/>
              <a:t>DROP DATABASE &lt;</a:t>
            </a:r>
            <a:r>
              <a:rPr lang="en-GB" sz="2400" dirty="0" err="1"/>
              <a:t>database_name</a:t>
            </a:r>
            <a:r>
              <a:rPr lang="en-GB" sz="2400" dirty="0"/>
              <a:t>&gt;</a:t>
            </a:r>
            <a:r>
              <a:rPr lang="en-GB" sz="2400" b="1" dirty="0"/>
              <a:t>;</a:t>
            </a:r>
          </a:p>
        </p:txBody>
      </p:sp>
      <p:sp>
        <p:nvSpPr>
          <p:cNvPr id="4" name="Footer Placeholder 3">
            <a:extLst>
              <a:ext uri="{FF2B5EF4-FFF2-40B4-BE49-F238E27FC236}">
                <a16:creationId xmlns:a16="http://schemas.microsoft.com/office/drawing/2014/main" id="{5A5FE95F-C886-4BFA-B018-B938DA40336C}"/>
              </a:ext>
            </a:extLst>
          </p:cNvPr>
          <p:cNvSpPr>
            <a:spLocks noGrp="1"/>
          </p:cNvSpPr>
          <p:nvPr>
            <p:ph type="ftr" sz="quarter" idx="11"/>
          </p:nvPr>
        </p:nvSpPr>
        <p:spPr/>
        <p:txBody>
          <a:bodyPr/>
          <a:lstStyle/>
          <a:p>
            <a:pPr algn="l"/>
            <a:r>
              <a:rPr lang="en-US"/>
              <a:t>SQL: Structured Query Language</a:t>
            </a:r>
            <a:endParaRPr lang="en-US" dirty="0"/>
          </a:p>
        </p:txBody>
      </p:sp>
    </p:spTree>
    <p:extLst>
      <p:ext uri="{BB962C8B-B14F-4D97-AF65-F5344CB8AC3E}">
        <p14:creationId xmlns:p14="http://schemas.microsoft.com/office/powerpoint/2010/main" val="3342835031"/>
      </p:ext>
    </p:extLst>
  </p:cSld>
  <p:clrMapOvr>
    <a:masterClrMapping/>
  </p:clrMapOvr>
  <p:transition spd="slow">
    <p:zoom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2F5C4-1E93-468E-B80B-602067AF0DEA}"/>
              </a:ext>
            </a:extLst>
          </p:cNvPr>
          <p:cNvSpPr>
            <a:spLocks noGrp="1"/>
          </p:cNvSpPr>
          <p:nvPr>
            <p:ph type="title"/>
          </p:nvPr>
        </p:nvSpPr>
        <p:spPr/>
        <p:txBody>
          <a:bodyPr/>
          <a:lstStyle/>
          <a:p>
            <a:r>
              <a:rPr lang="en-GB" dirty="0"/>
              <a:t>Conventions </a:t>
            </a:r>
          </a:p>
        </p:txBody>
      </p:sp>
      <p:sp>
        <p:nvSpPr>
          <p:cNvPr id="3" name="Content Placeholder 2">
            <a:extLst>
              <a:ext uri="{FF2B5EF4-FFF2-40B4-BE49-F238E27FC236}">
                <a16:creationId xmlns:a16="http://schemas.microsoft.com/office/drawing/2014/main" id="{BC66AD8C-7A58-462C-9DEE-E11CD14A4C85}"/>
              </a:ext>
            </a:extLst>
          </p:cNvPr>
          <p:cNvSpPr>
            <a:spLocks noGrp="1"/>
          </p:cNvSpPr>
          <p:nvPr>
            <p:ph idx="1"/>
          </p:nvPr>
        </p:nvSpPr>
        <p:spPr>
          <a:xfrm>
            <a:off x="1331640" y="2075956"/>
            <a:ext cx="7181328" cy="3674242"/>
          </a:xfrm>
        </p:spPr>
        <p:txBody>
          <a:bodyPr/>
          <a:lstStyle/>
          <a:p>
            <a:r>
              <a:rPr lang="en-GB" dirty="0"/>
              <a:t>&lt; …&gt; user specified </a:t>
            </a:r>
          </a:p>
          <a:p>
            <a:r>
              <a:rPr lang="en-GB" dirty="0"/>
              <a:t>{} must exist list </a:t>
            </a:r>
          </a:p>
          <a:p>
            <a:r>
              <a:rPr lang="en-GB" dirty="0"/>
              <a:t>[] optional  list  </a:t>
            </a:r>
          </a:p>
          <a:p>
            <a:endParaRPr lang="en-GB" dirty="0"/>
          </a:p>
          <a:p>
            <a:r>
              <a:rPr lang="en-GB" dirty="0"/>
              <a:t>Upper case: reserved works, operators</a:t>
            </a:r>
          </a:p>
          <a:p>
            <a:r>
              <a:rPr lang="en-GB" dirty="0"/>
              <a:t>Lower case: variable, values, expressions </a:t>
            </a:r>
          </a:p>
        </p:txBody>
      </p:sp>
      <p:sp>
        <p:nvSpPr>
          <p:cNvPr id="4" name="Footer Placeholder 3">
            <a:extLst>
              <a:ext uri="{FF2B5EF4-FFF2-40B4-BE49-F238E27FC236}">
                <a16:creationId xmlns:a16="http://schemas.microsoft.com/office/drawing/2014/main" id="{06CD2492-FC17-4734-B6BD-EDAD1ED6CB92}"/>
              </a:ext>
            </a:extLst>
          </p:cNvPr>
          <p:cNvSpPr>
            <a:spLocks noGrp="1"/>
          </p:cNvSpPr>
          <p:nvPr>
            <p:ph type="ftr" sz="quarter" idx="11"/>
          </p:nvPr>
        </p:nvSpPr>
        <p:spPr/>
        <p:txBody>
          <a:bodyPr/>
          <a:lstStyle/>
          <a:p>
            <a:pPr algn="l"/>
            <a:r>
              <a:rPr lang="en-US"/>
              <a:t>SQL: Structured Query Language</a:t>
            </a:r>
            <a:endParaRPr lang="en-US" dirty="0"/>
          </a:p>
        </p:txBody>
      </p:sp>
    </p:spTree>
    <p:extLst>
      <p:ext uri="{BB962C8B-B14F-4D97-AF65-F5344CB8AC3E}">
        <p14:creationId xmlns:p14="http://schemas.microsoft.com/office/powerpoint/2010/main" val="3124967986"/>
      </p:ext>
    </p:extLst>
  </p:cSld>
  <p:clrMapOvr>
    <a:masterClrMapping/>
  </p:clrMapOvr>
  <p:transition spd="slow">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26F96-68A5-45E8-9E2D-6B6F7EF3B8F0}"/>
              </a:ext>
            </a:extLst>
          </p:cNvPr>
          <p:cNvSpPr>
            <a:spLocks noGrp="1"/>
          </p:cNvSpPr>
          <p:nvPr>
            <p:ph type="title"/>
          </p:nvPr>
        </p:nvSpPr>
        <p:spPr/>
        <p:txBody>
          <a:bodyPr/>
          <a:lstStyle/>
          <a:p>
            <a:r>
              <a:rPr lang="en-GB" dirty="0"/>
              <a:t>SQL Data Types </a:t>
            </a:r>
          </a:p>
        </p:txBody>
      </p:sp>
      <p:sp>
        <p:nvSpPr>
          <p:cNvPr id="3" name="Content Placeholder 2">
            <a:extLst>
              <a:ext uri="{FF2B5EF4-FFF2-40B4-BE49-F238E27FC236}">
                <a16:creationId xmlns:a16="http://schemas.microsoft.com/office/drawing/2014/main" id="{294895F1-4321-4361-A06D-01A19B20D12D}"/>
              </a:ext>
            </a:extLst>
          </p:cNvPr>
          <p:cNvSpPr>
            <a:spLocks noGrp="1"/>
          </p:cNvSpPr>
          <p:nvPr>
            <p:ph idx="1"/>
          </p:nvPr>
        </p:nvSpPr>
        <p:spPr>
          <a:xfrm>
            <a:off x="428464" y="1279222"/>
            <a:ext cx="8287072" cy="4680520"/>
          </a:xfrm>
        </p:spPr>
        <p:txBody>
          <a:bodyPr/>
          <a:lstStyle/>
          <a:p>
            <a:pPr marL="0" indent="0">
              <a:buNone/>
            </a:pPr>
            <a:r>
              <a:rPr lang="en-GB" sz="2000" dirty="0"/>
              <a:t>Like any other languages, SQL has specifics for data can be stored and manipulated in tables. </a:t>
            </a:r>
          </a:p>
          <a:p>
            <a:r>
              <a:rPr lang="en-GB" dirty="0"/>
              <a:t>The most commonly used data types are: </a:t>
            </a:r>
          </a:p>
        </p:txBody>
      </p:sp>
      <p:sp>
        <p:nvSpPr>
          <p:cNvPr id="4" name="Footer Placeholder 3">
            <a:extLst>
              <a:ext uri="{FF2B5EF4-FFF2-40B4-BE49-F238E27FC236}">
                <a16:creationId xmlns:a16="http://schemas.microsoft.com/office/drawing/2014/main" id="{D030BFA6-473D-4202-A7F9-265B4CF0A7E8}"/>
              </a:ext>
            </a:extLst>
          </p:cNvPr>
          <p:cNvSpPr>
            <a:spLocks noGrp="1"/>
          </p:cNvSpPr>
          <p:nvPr>
            <p:ph type="ftr" sz="quarter" idx="11"/>
          </p:nvPr>
        </p:nvSpPr>
        <p:spPr/>
        <p:txBody>
          <a:bodyPr/>
          <a:lstStyle/>
          <a:p>
            <a:pPr algn="l"/>
            <a:r>
              <a:rPr lang="en-US"/>
              <a:t>SQL: Structured Query Language</a:t>
            </a:r>
            <a:endParaRPr lang="en-US" dirty="0"/>
          </a:p>
        </p:txBody>
      </p:sp>
      <p:graphicFrame>
        <p:nvGraphicFramePr>
          <p:cNvPr id="5" name="Table 5">
            <a:extLst>
              <a:ext uri="{FF2B5EF4-FFF2-40B4-BE49-F238E27FC236}">
                <a16:creationId xmlns:a16="http://schemas.microsoft.com/office/drawing/2014/main" id="{CE2EE07F-EBB4-4A54-91DE-CAF8FE2418B8}"/>
              </a:ext>
            </a:extLst>
          </p:cNvPr>
          <p:cNvGraphicFramePr>
            <a:graphicFrameLocks noGrp="1"/>
          </p:cNvGraphicFramePr>
          <p:nvPr/>
        </p:nvGraphicFramePr>
        <p:xfrm>
          <a:off x="611560" y="2488842"/>
          <a:ext cx="7920880" cy="3600912"/>
        </p:xfrm>
        <a:graphic>
          <a:graphicData uri="http://schemas.openxmlformats.org/drawingml/2006/table">
            <a:tbl>
              <a:tblPr firstRow="1" bandRow="1">
                <a:tableStyleId>{00A15C55-8517-42AA-B614-E9B94910E393}</a:tableStyleId>
              </a:tblPr>
              <a:tblGrid>
                <a:gridCol w="1397771">
                  <a:extLst>
                    <a:ext uri="{9D8B030D-6E8A-4147-A177-3AD203B41FA5}">
                      <a16:colId xmlns:a16="http://schemas.microsoft.com/office/drawing/2014/main" val="1268968500"/>
                    </a:ext>
                  </a:extLst>
                </a:gridCol>
                <a:gridCol w="2263768">
                  <a:extLst>
                    <a:ext uri="{9D8B030D-6E8A-4147-A177-3AD203B41FA5}">
                      <a16:colId xmlns:a16="http://schemas.microsoft.com/office/drawing/2014/main" val="834111203"/>
                    </a:ext>
                  </a:extLst>
                </a:gridCol>
                <a:gridCol w="4259341">
                  <a:extLst>
                    <a:ext uri="{9D8B030D-6E8A-4147-A177-3AD203B41FA5}">
                      <a16:colId xmlns:a16="http://schemas.microsoft.com/office/drawing/2014/main" val="3506762800"/>
                    </a:ext>
                  </a:extLst>
                </a:gridCol>
              </a:tblGrid>
              <a:tr h="320574">
                <a:tc>
                  <a:txBody>
                    <a:bodyPr/>
                    <a:lstStyle/>
                    <a:p>
                      <a:r>
                        <a:rPr lang="en-GB" sz="1400" dirty="0"/>
                        <a:t>DATA TYPE</a:t>
                      </a:r>
                    </a:p>
                  </a:txBody>
                  <a:tcPr/>
                </a:tc>
                <a:tc>
                  <a:txBody>
                    <a:bodyPr/>
                    <a:lstStyle/>
                    <a:p>
                      <a:r>
                        <a:rPr lang="en-GB" sz="1400" dirty="0"/>
                        <a:t>FROM</a:t>
                      </a:r>
                    </a:p>
                  </a:txBody>
                  <a:tcPr/>
                </a:tc>
                <a:tc>
                  <a:txBody>
                    <a:bodyPr/>
                    <a:lstStyle/>
                    <a:p>
                      <a:r>
                        <a:rPr lang="en-GB" sz="1400" dirty="0"/>
                        <a:t>TO</a:t>
                      </a:r>
                    </a:p>
                  </a:txBody>
                  <a:tcPr/>
                </a:tc>
                <a:extLst>
                  <a:ext uri="{0D108BD9-81ED-4DB2-BD59-A6C34878D82A}">
                    <a16:rowId xmlns:a16="http://schemas.microsoft.com/office/drawing/2014/main" val="3614587207"/>
                  </a:ext>
                </a:extLst>
              </a:tr>
              <a:tr h="320574">
                <a:tc>
                  <a:txBody>
                    <a:bodyPr/>
                    <a:lstStyle/>
                    <a:p>
                      <a:r>
                        <a:rPr lang="en-GB" sz="1400" dirty="0"/>
                        <a:t>Int</a:t>
                      </a:r>
                    </a:p>
                  </a:txBody>
                  <a:tcPr/>
                </a:tc>
                <a:tc>
                  <a:txBody>
                    <a:bodyPr/>
                    <a:lstStyle/>
                    <a:p>
                      <a:r>
                        <a:rPr lang="en-GB" sz="1400" dirty="0"/>
                        <a:t>-2,147,483,648 (</a:t>
                      </a:r>
                      <a:r>
                        <a:rPr lang="en-GB" sz="1400" b="0" i="0" kern="1200" dirty="0">
                          <a:solidFill>
                            <a:schemeClr val="dk1"/>
                          </a:solidFill>
                          <a:effectLst/>
                          <a:latin typeface="+mn-lt"/>
                          <a:ea typeface="+mn-ea"/>
                          <a:cs typeface="+mn-cs"/>
                        </a:rPr>
                        <a:t>32 bits)</a:t>
                      </a:r>
                      <a:endParaRPr lang="en-GB" sz="1400" dirty="0"/>
                    </a:p>
                  </a:txBody>
                  <a:tcPr/>
                </a:tc>
                <a:tc>
                  <a:txBody>
                    <a:bodyPr/>
                    <a:lstStyle/>
                    <a:p>
                      <a:r>
                        <a:rPr lang="en-GB" sz="1400" dirty="0"/>
                        <a:t>2,147,483,647</a:t>
                      </a:r>
                    </a:p>
                  </a:txBody>
                  <a:tcPr/>
                </a:tc>
                <a:extLst>
                  <a:ext uri="{0D108BD9-81ED-4DB2-BD59-A6C34878D82A}">
                    <a16:rowId xmlns:a16="http://schemas.microsoft.com/office/drawing/2014/main" val="3382178699"/>
                  </a:ext>
                </a:extLst>
              </a:tr>
              <a:tr h="320574">
                <a:tc>
                  <a:txBody>
                    <a:bodyPr/>
                    <a:lstStyle/>
                    <a:p>
                      <a:r>
                        <a:rPr lang="en-GB" sz="1400" dirty="0"/>
                        <a:t>Numeric</a:t>
                      </a:r>
                    </a:p>
                  </a:txBody>
                  <a:tcPr/>
                </a:tc>
                <a:tc>
                  <a:txBody>
                    <a:bodyPr/>
                    <a:lstStyle/>
                    <a:p>
                      <a:r>
                        <a:rPr lang="en-GB" sz="1400" dirty="0"/>
                        <a:t>-10^38 +1</a:t>
                      </a:r>
                    </a:p>
                  </a:txBody>
                  <a:tcPr/>
                </a:tc>
                <a:tc>
                  <a:txBody>
                    <a:bodyPr/>
                    <a:lstStyle/>
                    <a:p>
                      <a:r>
                        <a:rPr lang="en-GB" sz="1400" dirty="0"/>
                        <a:t>10^38 -1 </a:t>
                      </a:r>
                    </a:p>
                  </a:txBody>
                  <a:tcPr/>
                </a:tc>
                <a:extLst>
                  <a:ext uri="{0D108BD9-81ED-4DB2-BD59-A6C34878D82A}">
                    <a16:rowId xmlns:a16="http://schemas.microsoft.com/office/drawing/2014/main" val="272852717"/>
                  </a:ext>
                </a:extLst>
              </a:tr>
              <a:tr h="320574">
                <a:tc>
                  <a:txBody>
                    <a:bodyPr/>
                    <a:lstStyle/>
                    <a:p>
                      <a:r>
                        <a:rPr lang="en-GB" sz="1400" dirty="0"/>
                        <a:t>Float</a:t>
                      </a:r>
                    </a:p>
                  </a:txBody>
                  <a:tcPr/>
                </a:tc>
                <a:tc>
                  <a:txBody>
                    <a:bodyPr/>
                    <a:lstStyle/>
                    <a:p>
                      <a:r>
                        <a:rPr lang="en-GB" sz="1400" dirty="0"/>
                        <a:t>-1.79E + 308</a:t>
                      </a:r>
                    </a:p>
                  </a:txBody>
                  <a:tcPr/>
                </a:tc>
                <a:tc>
                  <a:txBody>
                    <a:bodyPr/>
                    <a:lstStyle/>
                    <a:p>
                      <a:r>
                        <a:rPr lang="en-GB" sz="1400" dirty="0"/>
                        <a:t>1.79E + 308</a:t>
                      </a:r>
                    </a:p>
                  </a:txBody>
                  <a:tcPr/>
                </a:tc>
                <a:extLst>
                  <a:ext uri="{0D108BD9-81ED-4DB2-BD59-A6C34878D82A}">
                    <a16:rowId xmlns:a16="http://schemas.microsoft.com/office/drawing/2014/main" val="1279713381"/>
                  </a:ext>
                </a:extLst>
              </a:tr>
              <a:tr h="320574">
                <a:tc>
                  <a:txBody>
                    <a:bodyPr/>
                    <a:lstStyle/>
                    <a:p>
                      <a:r>
                        <a:rPr lang="pt-BR" sz="1400" dirty="0"/>
                        <a:t>Real</a:t>
                      </a:r>
                      <a:endParaRPr lang="en-GB" sz="1400" dirty="0"/>
                    </a:p>
                  </a:txBody>
                  <a:tcPr/>
                </a:tc>
                <a:tc>
                  <a:txBody>
                    <a:bodyPr/>
                    <a:lstStyle/>
                    <a:p>
                      <a:r>
                        <a:rPr lang="pt-BR" sz="1400" dirty="0"/>
                        <a:t>-3.40E + 38</a:t>
                      </a:r>
                      <a:endParaRPr lang="en-GB" sz="1400" dirty="0"/>
                    </a:p>
                  </a:txBody>
                  <a:tcPr/>
                </a:tc>
                <a:tc>
                  <a:txBody>
                    <a:bodyPr/>
                    <a:lstStyle/>
                    <a:p>
                      <a:r>
                        <a:rPr lang="pt-BR" sz="1400" dirty="0"/>
                        <a:t>3.40E + 38</a:t>
                      </a:r>
                      <a:endParaRPr lang="en-GB" sz="1400" dirty="0"/>
                    </a:p>
                  </a:txBody>
                  <a:tcPr/>
                </a:tc>
                <a:extLst>
                  <a:ext uri="{0D108BD9-81ED-4DB2-BD59-A6C34878D82A}">
                    <a16:rowId xmlns:a16="http://schemas.microsoft.com/office/drawing/2014/main" val="2315172308"/>
                  </a:ext>
                </a:extLst>
              </a:tr>
              <a:tr h="320574">
                <a:tc>
                  <a:txBody>
                    <a:bodyPr/>
                    <a:lstStyle/>
                    <a:p>
                      <a:r>
                        <a:rPr lang="en-GB" sz="1400" dirty="0"/>
                        <a:t>Char</a:t>
                      </a:r>
                    </a:p>
                  </a:txBody>
                  <a:tcPr/>
                </a:tc>
                <a:tc>
                  <a:txBody>
                    <a:bodyPr/>
                    <a:lstStyle/>
                    <a:p>
                      <a:r>
                        <a:rPr lang="en-GB" sz="1400" dirty="0"/>
                        <a:t>1 Char</a:t>
                      </a:r>
                    </a:p>
                  </a:txBody>
                  <a:tcPr/>
                </a:tc>
                <a:tc>
                  <a:txBody>
                    <a:bodyPr/>
                    <a:lstStyle/>
                    <a:p>
                      <a:r>
                        <a:rPr lang="en-GB" sz="1400" dirty="0"/>
                        <a:t>Maximum  Fixed length of 8,000 characters.</a:t>
                      </a:r>
                    </a:p>
                  </a:txBody>
                  <a:tcPr/>
                </a:tc>
                <a:extLst>
                  <a:ext uri="{0D108BD9-81ED-4DB2-BD59-A6C34878D82A}">
                    <a16:rowId xmlns:a16="http://schemas.microsoft.com/office/drawing/2014/main" val="182138276"/>
                  </a:ext>
                </a:extLst>
              </a:tr>
              <a:tr h="320574">
                <a:tc>
                  <a:txBody>
                    <a:bodyPr/>
                    <a:lstStyle/>
                    <a:p>
                      <a:r>
                        <a:rPr lang="en-GB" sz="1400" dirty="0"/>
                        <a:t>Varchar</a:t>
                      </a:r>
                    </a:p>
                  </a:txBody>
                  <a:tcPr/>
                </a:tc>
                <a:tc>
                  <a:txBody>
                    <a:bodyPr/>
                    <a:lstStyle/>
                    <a:p>
                      <a:r>
                        <a:rPr lang="en-GB" sz="1400" dirty="0"/>
                        <a:t>Varchar</a:t>
                      </a:r>
                    </a:p>
                  </a:txBody>
                  <a:tcPr/>
                </a:tc>
                <a:tc>
                  <a:txBody>
                    <a:bodyPr/>
                    <a:lstStyle/>
                    <a:p>
                      <a:r>
                        <a:rPr lang="en-GB" sz="1400" dirty="0"/>
                        <a:t>Maximum of 8,000 Variable-length  characters.</a:t>
                      </a:r>
                    </a:p>
                  </a:txBody>
                  <a:tcPr/>
                </a:tc>
                <a:extLst>
                  <a:ext uri="{0D108BD9-81ED-4DB2-BD59-A6C34878D82A}">
                    <a16:rowId xmlns:a16="http://schemas.microsoft.com/office/drawing/2014/main" val="2668034207"/>
                  </a:ext>
                </a:extLst>
              </a:tr>
              <a:tr h="447925">
                <a:tc>
                  <a:txBody>
                    <a:bodyPr/>
                    <a:lstStyle/>
                    <a:p>
                      <a:r>
                        <a:rPr lang="en-GB" sz="1400" dirty="0"/>
                        <a:t>Text</a:t>
                      </a:r>
                    </a:p>
                  </a:txBody>
                  <a:tcPr/>
                </a:tc>
                <a:tc>
                  <a:txBody>
                    <a:bodyPr/>
                    <a:lstStyle/>
                    <a:p>
                      <a:r>
                        <a:rPr lang="en-GB" sz="1400" dirty="0"/>
                        <a:t>text </a:t>
                      </a:r>
                    </a:p>
                  </a:txBody>
                  <a:tcPr/>
                </a:tc>
                <a:tc>
                  <a:txBody>
                    <a:bodyPr/>
                    <a:lstStyle/>
                    <a:p>
                      <a:r>
                        <a:rPr lang="en-GB" sz="1400" dirty="0"/>
                        <a:t>Variable-length with a maximum length of 2,147,483,647 characters</a:t>
                      </a:r>
                    </a:p>
                  </a:txBody>
                  <a:tcPr/>
                </a:tc>
                <a:extLst>
                  <a:ext uri="{0D108BD9-81ED-4DB2-BD59-A6C34878D82A}">
                    <a16:rowId xmlns:a16="http://schemas.microsoft.com/office/drawing/2014/main" val="582038242"/>
                  </a:ext>
                </a:extLst>
              </a:tr>
              <a:tr h="320574">
                <a:tc>
                  <a:txBody>
                    <a:bodyPr/>
                    <a:lstStyle/>
                    <a:p>
                      <a:r>
                        <a:rPr lang="en-GB" sz="1400" dirty="0"/>
                        <a:t>Datetime</a:t>
                      </a:r>
                    </a:p>
                  </a:txBody>
                  <a:tcPr/>
                </a:tc>
                <a:tc>
                  <a:txBody>
                    <a:bodyPr/>
                    <a:lstStyle/>
                    <a:p>
                      <a:r>
                        <a:rPr lang="en-GB" sz="1400" dirty="0"/>
                        <a:t>Jan 1, 1753</a:t>
                      </a:r>
                    </a:p>
                  </a:txBody>
                  <a:tcPr/>
                </a:tc>
                <a:tc>
                  <a:txBody>
                    <a:bodyPr/>
                    <a:lstStyle/>
                    <a:p>
                      <a:r>
                        <a:rPr lang="en-GB" sz="1400" dirty="0"/>
                        <a:t>Dec 31, 9999</a:t>
                      </a:r>
                    </a:p>
                  </a:txBody>
                  <a:tcPr/>
                </a:tc>
                <a:extLst>
                  <a:ext uri="{0D108BD9-81ED-4DB2-BD59-A6C34878D82A}">
                    <a16:rowId xmlns:a16="http://schemas.microsoft.com/office/drawing/2014/main" val="1064487844"/>
                  </a:ext>
                </a:extLst>
              </a:tr>
              <a:tr h="447925">
                <a:tc>
                  <a:txBody>
                    <a:bodyPr/>
                    <a:lstStyle/>
                    <a:p>
                      <a:r>
                        <a:rPr lang="en-GB" sz="1400" dirty="0"/>
                        <a:t>timestamp</a:t>
                      </a:r>
                    </a:p>
                  </a:txBody>
                  <a:tcPr/>
                </a:tc>
                <a:tc>
                  <a:txBody>
                    <a:bodyPr/>
                    <a:lstStyle/>
                    <a:p>
                      <a:r>
                        <a:rPr lang="en-GB" sz="1400" dirty="0"/>
                        <a:t>unique number</a:t>
                      </a:r>
                    </a:p>
                  </a:txBody>
                  <a:tcPr/>
                </a:tc>
                <a:tc>
                  <a:txBody>
                    <a:bodyPr/>
                    <a:lstStyle/>
                    <a:p>
                      <a:r>
                        <a:rPr lang="en-GB" sz="1400" dirty="0"/>
                        <a:t>A database-wide unique number that gets updated every time a row gets updated </a:t>
                      </a:r>
                    </a:p>
                  </a:txBody>
                  <a:tcPr/>
                </a:tc>
                <a:extLst>
                  <a:ext uri="{0D108BD9-81ED-4DB2-BD59-A6C34878D82A}">
                    <a16:rowId xmlns:a16="http://schemas.microsoft.com/office/drawing/2014/main" val="3720384035"/>
                  </a:ext>
                </a:extLst>
              </a:tr>
            </a:tbl>
          </a:graphicData>
        </a:graphic>
      </p:graphicFrame>
    </p:spTree>
    <p:extLst>
      <p:ext uri="{BB962C8B-B14F-4D97-AF65-F5344CB8AC3E}">
        <p14:creationId xmlns:p14="http://schemas.microsoft.com/office/powerpoint/2010/main" val="4108306295"/>
      </p:ext>
    </p:extLst>
  </p:cSld>
  <p:clrMapOvr>
    <a:masterClrMapping/>
  </p:clrMapOvr>
  <p:transition spd="slow">
    <p:zoom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03091-1351-4C17-BBA7-294ED08794E3}"/>
              </a:ext>
            </a:extLst>
          </p:cNvPr>
          <p:cNvSpPr>
            <a:spLocks noGrp="1"/>
          </p:cNvSpPr>
          <p:nvPr>
            <p:ph type="title"/>
          </p:nvPr>
        </p:nvSpPr>
        <p:spPr/>
        <p:txBody>
          <a:bodyPr/>
          <a:lstStyle/>
          <a:p>
            <a:r>
              <a:rPr lang="en-GB" dirty="0"/>
              <a:t>SQL Expressions and Operators</a:t>
            </a:r>
          </a:p>
        </p:txBody>
      </p:sp>
      <p:sp>
        <p:nvSpPr>
          <p:cNvPr id="3" name="Content Placeholder 2">
            <a:extLst>
              <a:ext uri="{FF2B5EF4-FFF2-40B4-BE49-F238E27FC236}">
                <a16:creationId xmlns:a16="http://schemas.microsoft.com/office/drawing/2014/main" id="{A6A8CBB8-0663-4F94-B7C4-61614A16D821}"/>
              </a:ext>
            </a:extLst>
          </p:cNvPr>
          <p:cNvSpPr>
            <a:spLocks noGrp="1"/>
          </p:cNvSpPr>
          <p:nvPr>
            <p:ph idx="1"/>
          </p:nvPr>
        </p:nvSpPr>
        <p:spPr>
          <a:xfrm>
            <a:off x="395536" y="1203573"/>
            <a:ext cx="8424936" cy="5280571"/>
          </a:xfrm>
        </p:spPr>
        <p:txBody>
          <a:bodyPr/>
          <a:lstStyle/>
          <a:p>
            <a:r>
              <a:rPr lang="en-GB" sz="2000" dirty="0"/>
              <a:t>An </a:t>
            </a:r>
            <a:r>
              <a:rPr lang="en-GB" sz="2000" b="1" dirty="0"/>
              <a:t>expression</a:t>
            </a:r>
            <a:r>
              <a:rPr lang="en-GB" sz="2000" dirty="0"/>
              <a:t> is a combination of one or more </a:t>
            </a:r>
            <a:r>
              <a:rPr lang="en-GB" sz="2000" i="1" dirty="0"/>
              <a:t>values</a:t>
            </a:r>
            <a:r>
              <a:rPr lang="en-GB" sz="2000" dirty="0"/>
              <a:t>, </a:t>
            </a:r>
            <a:r>
              <a:rPr lang="en-GB" sz="2000" i="1" dirty="0"/>
              <a:t>operators</a:t>
            </a:r>
            <a:r>
              <a:rPr lang="en-GB" sz="2000" dirty="0"/>
              <a:t> and </a:t>
            </a:r>
            <a:r>
              <a:rPr lang="en-GB" sz="2000" i="1" dirty="0"/>
              <a:t>SQL functions </a:t>
            </a:r>
            <a:r>
              <a:rPr lang="en-GB" sz="2000" dirty="0"/>
              <a:t>that evaluate to a value.</a:t>
            </a:r>
          </a:p>
          <a:p>
            <a:r>
              <a:rPr lang="en-GB" sz="2000" dirty="0"/>
              <a:t>SQL uses expressions to query databases for specific set of data.</a:t>
            </a:r>
          </a:p>
          <a:p>
            <a:pPr marL="720725" lvl="1" indent="-365125"/>
            <a:r>
              <a:rPr lang="en-GB" sz="1600" b="1" i="0" dirty="0">
                <a:effectLst/>
                <a:latin typeface="Arial" panose="020B0604020202020204" pitchFamily="34" charset="0"/>
              </a:rPr>
              <a:t>Boolean Expressions: </a:t>
            </a:r>
            <a:r>
              <a:rPr lang="en-GB" sz="1600" b="0" i="0" dirty="0">
                <a:effectLst/>
                <a:latin typeface="Arial" panose="020B0604020202020204" pitchFamily="34" charset="0"/>
              </a:rPr>
              <a:t>using relational and logical operators and results in TRUE or FALSE.</a:t>
            </a:r>
          </a:p>
          <a:p>
            <a:pPr marL="720725" lvl="1" indent="-365125"/>
            <a:r>
              <a:rPr lang="en-GB" sz="1600" b="1" i="0" dirty="0">
                <a:effectLst/>
                <a:latin typeface="Arial" panose="020B0604020202020204" pitchFamily="34" charset="0"/>
              </a:rPr>
              <a:t>Numeric Expression: </a:t>
            </a:r>
            <a:r>
              <a:rPr lang="en-GB" sz="1600" b="0" i="0" dirty="0">
                <a:effectLst/>
                <a:latin typeface="Arial" panose="020B0604020202020204" pitchFamily="34" charset="0"/>
              </a:rPr>
              <a:t>using Arithmetic operators linked with variable and values, result in a numerical value. </a:t>
            </a:r>
          </a:p>
          <a:p>
            <a:pPr marL="720725" lvl="1" indent="-365125"/>
            <a:r>
              <a:rPr lang="en-GB" sz="1600" b="1" dirty="0">
                <a:latin typeface="Arial" panose="020B0604020202020204" pitchFamily="34" charset="0"/>
              </a:rPr>
              <a:t>Date Expression:</a:t>
            </a:r>
            <a:r>
              <a:rPr lang="en-GB" sz="1600" b="1" i="0" dirty="0">
                <a:effectLst/>
                <a:latin typeface="Arial" panose="020B0604020202020204" pitchFamily="34" charset="0"/>
              </a:rPr>
              <a:t> </a:t>
            </a:r>
            <a:r>
              <a:rPr lang="en-GB" sz="1600" b="0" i="0" dirty="0">
                <a:effectLst/>
                <a:latin typeface="Arial" panose="020B0604020202020204" pitchFamily="34" charset="0"/>
              </a:rPr>
              <a:t>Date Expressions return current system date and time values</a:t>
            </a:r>
            <a:endParaRPr lang="en-GB" sz="1600" dirty="0"/>
          </a:p>
          <a:p>
            <a:r>
              <a:rPr lang="en-GB" sz="2000" dirty="0"/>
              <a:t>Like any other languages, SQL uses operators to form expressions for comparison and arithmetic operations. </a:t>
            </a:r>
          </a:p>
          <a:p>
            <a:r>
              <a:rPr lang="en-GB" sz="2000" dirty="0"/>
              <a:t>Operators are used to specify conditions in an SQL statement (</a:t>
            </a:r>
            <a:r>
              <a:rPr lang="en-GB" sz="2000" b="1" dirty="0"/>
              <a:t>WHERE</a:t>
            </a:r>
            <a:r>
              <a:rPr lang="en-GB" sz="2000" dirty="0"/>
              <a:t>) and to serve as conjunctions for multiple conditions in a statement.</a:t>
            </a:r>
          </a:p>
          <a:p>
            <a:pPr marL="720725" lvl="1" indent="-365125"/>
            <a:r>
              <a:rPr lang="en-GB" sz="1600" b="1" dirty="0"/>
              <a:t>Relational (Comparison) operators</a:t>
            </a:r>
          </a:p>
          <a:p>
            <a:pPr marL="720725" lvl="1" indent="-365125"/>
            <a:r>
              <a:rPr lang="en-GB" sz="1600" b="1" dirty="0"/>
              <a:t>Logical operators</a:t>
            </a:r>
          </a:p>
          <a:p>
            <a:pPr marL="720725" lvl="1" indent="-365125"/>
            <a:r>
              <a:rPr lang="en-GB" sz="1600" b="1" dirty="0"/>
              <a:t>Arithmetic operators </a:t>
            </a:r>
          </a:p>
          <a:p>
            <a:pPr marL="720725" lvl="1" indent="-365125"/>
            <a:r>
              <a:rPr lang="en-GB" sz="1600" b="1" dirty="0"/>
              <a:t>Operators used to negate conditions</a:t>
            </a:r>
            <a:endParaRPr lang="en-GB" b="1" dirty="0"/>
          </a:p>
        </p:txBody>
      </p:sp>
      <p:sp>
        <p:nvSpPr>
          <p:cNvPr id="4" name="Footer Placeholder 3">
            <a:extLst>
              <a:ext uri="{FF2B5EF4-FFF2-40B4-BE49-F238E27FC236}">
                <a16:creationId xmlns:a16="http://schemas.microsoft.com/office/drawing/2014/main" id="{EE5C7720-833C-4279-99D8-53A7360DD58F}"/>
              </a:ext>
            </a:extLst>
          </p:cNvPr>
          <p:cNvSpPr>
            <a:spLocks noGrp="1"/>
          </p:cNvSpPr>
          <p:nvPr>
            <p:ph type="ftr" sz="quarter" idx="11"/>
          </p:nvPr>
        </p:nvSpPr>
        <p:spPr/>
        <p:txBody>
          <a:bodyPr/>
          <a:lstStyle/>
          <a:p>
            <a:pPr algn="l"/>
            <a:r>
              <a:rPr lang="en-US"/>
              <a:t>SQL: Structured Query Language</a:t>
            </a:r>
            <a:endParaRPr lang="en-US" dirty="0"/>
          </a:p>
        </p:txBody>
      </p:sp>
    </p:spTree>
    <p:extLst>
      <p:ext uri="{BB962C8B-B14F-4D97-AF65-F5344CB8AC3E}">
        <p14:creationId xmlns:p14="http://schemas.microsoft.com/office/powerpoint/2010/main" val="32599673"/>
      </p:ext>
    </p:extLst>
  </p:cSld>
  <p:clrMapOvr>
    <a:masterClrMapping/>
  </p:clrMapOvr>
  <p:transition spd="slow">
    <p:zoom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B81C-B55E-4369-B69D-CB8203944954}"/>
              </a:ext>
            </a:extLst>
          </p:cNvPr>
          <p:cNvSpPr>
            <a:spLocks noGrp="1"/>
          </p:cNvSpPr>
          <p:nvPr>
            <p:ph type="title"/>
          </p:nvPr>
        </p:nvSpPr>
        <p:spPr/>
        <p:txBody>
          <a:bodyPr/>
          <a:lstStyle/>
          <a:p>
            <a:r>
              <a:rPr lang="en-GB" dirty="0"/>
              <a:t>SQL Relational Operators</a:t>
            </a:r>
          </a:p>
        </p:txBody>
      </p:sp>
      <p:sp>
        <p:nvSpPr>
          <p:cNvPr id="3" name="Content Placeholder 2">
            <a:extLst>
              <a:ext uri="{FF2B5EF4-FFF2-40B4-BE49-F238E27FC236}">
                <a16:creationId xmlns:a16="http://schemas.microsoft.com/office/drawing/2014/main" id="{6AD9E10D-FDDD-45ED-9D1B-56F936272C4F}"/>
              </a:ext>
            </a:extLst>
          </p:cNvPr>
          <p:cNvSpPr>
            <a:spLocks noGrp="1"/>
          </p:cNvSpPr>
          <p:nvPr>
            <p:ph idx="1"/>
          </p:nvPr>
        </p:nvSpPr>
        <p:spPr>
          <a:xfrm>
            <a:off x="415008" y="1333849"/>
            <a:ext cx="8405464" cy="365126"/>
          </a:xfrm>
        </p:spPr>
        <p:txBody>
          <a:bodyPr/>
          <a:lstStyle/>
          <a:p>
            <a:pPr marL="0" indent="0">
              <a:buNone/>
            </a:pPr>
            <a:r>
              <a:rPr lang="en-GB" sz="1800" dirty="0"/>
              <a:t>Assume variable </a:t>
            </a:r>
            <a:r>
              <a:rPr lang="en-GB" sz="1800" dirty="0">
                <a:latin typeface="Arial" panose="020B0604020202020204" pitchFamily="34" charset="0"/>
                <a:cs typeface="Arial" panose="020B0604020202020204" pitchFamily="34" charset="0"/>
              </a:rPr>
              <a:t>a</a:t>
            </a:r>
            <a:r>
              <a:rPr lang="en-GB" sz="1800" dirty="0"/>
              <a:t> holds 10 and variable </a:t>
            </a:r>
            <a:r>
              <a:rPr lang="en-GB" sz="1800" dirty="0">
                <a:latin typeface="Arial" panose="020B0604020202020204" pitchFamily="34" charset="0"/>
                <a:cs typeface="Arial" panose="020B0604020202020204" pitchFamily="34" charset="0"/>
              </a:rPr>
              <a:t>b</a:t>
            </a:r>
            <a:r>
              <a:rPr lang="en-GB" sz="1800" dirty="0"/>
              <a:t> holds 20, then:</a:t>
            </a:r>
          </a:p>
        </p:txBody>
      </p:sp>
      <p:sp>
        <p:nvSpPr>
          <p:cNvPr id="4" name="Footer Placeholder 3">
            <a:extLst>
              <a:ext uri="{FF2B5EF4-FFF2-40B4-BE49-F238E27FC236}">
                <a16:creationId xmlns:a16="http://schemas.microsoft.com/office/drawing/2014/main" id="{989B19C1-D16A-461E-B933-42BEBD343E48}"/>
              </a:ext>
            </a:extLst>
          </p:cNvPr>
          <p:cNvSpPr>
            <a:spLocks noGrp="1"/>
          </p:cNvSpPr>
          <p:nvPr>
            <p:ph type="ftr" sz="quarter" idx="11"/>
          </p:nvPr>
        </p:nvSpPr>
        <p:spPr/>
        <p:txBody>
          <a:bodyPr/>
          <a:lstStyle/>
          <a:p>
            <a:pPr algn="l"/>
            <a:r>
              <a:rPr lang="en-US"/>
              <a:t>SQL: Structured Query Language</a:t>
            </a:r>
            <a:endParaRPr lang="en-US" dirty="0"/>
          </a:p>
        </p:txBody>
      </p:sp>
      <p:graphicFrame>
        <p:nvGraphicFramePr>
          <p:cNvPr id="5" name="Table 4">
            <a:extLst>
              <a:ext uri="{FF2B5EF4-FFF2-40B4-BE49-F238E27FC236}">
                <a16:creationId xmlns:a16="http://schemas.microsoft.com/office/drawing/2014/main" id="{F09D3512-21A4-44C7-A711-A3640B707564}"/>
              </a:ext>
            </a:extLst>
          </p:cNvPr>
          <p:cNvGraphicFramePr>
            <a:graphicFrameLocks noGrp="1"/>
          </p:cNvGraphicFramePr>
          <p:nvPr/>
        </p:nvGraphicFramePr>
        <p:xfrm>
          <a:off x="611560" y="1966526"/>
          <a:ext cx="8090520" cy="3747092"/>
        </p:xfrm>
        <a:graphic>
          <a:graphicData uri="http://schemas.openxmlformats.org/drawingml/2006/table">
            <a:tbl>
              <a:tblPr/>
              <a:tblGrid>
                <a:gridCol w="1008111">
                  <a:extLst>
                    <a:ext uri="{9D8B030D-6E8A-4147-A177-3AD203B41FA5}">
                      <a16:colId xmlns:a16="http://schemas.microsoft.com/office/drawing/2014/main" val="2661124227"/>
                    </a:ext>
                  </a:extLst>
                </a:gridCol>
                <a:gridCol w="5256585">
                  <a:extLst>
                    <a:ext uri="{9D8B030D-6E8A-4147-A177-3AD203B41FA5}">
                      <a16:colId xmlns:a16="http://schemas.microsoft.com/office/drawing/2014/main" val="3845809867"/>
                    </a:ext>
                  </a:extLst>
                </a:gridCol>
                <a:gridCol w="1825824">
                  <a:extLst>
                    <a:ext uri="{9D8B030D-6E8A-4147-A177-3AD203B41FA5}">
                      <a16:colId xmlns:a16="http://schemas.microsoft.com/office/drawing/2014/main" val="634526720"/>
                    </a:ext>
                  </a:extLst>
                </a:gridCol>
              </a:tblGrid>
              <a:tr h="327170">
                <a:tc>
                  <a:txBody>
                    <a:bodyPr/>
                    <a:lstStyle/>
                    <a:p>
                      <a:pPr fontAlgn="t"/>
                      <a:r>
                        <a:rPr lang="en-GB" sz="1800" b="1" dirty="0">
                          <a:effectLst/>
                        </a:rPr>
                        <a:t>Operator</a:t>
                      </a:r>
                    </a:p>
                  </a:txBody>
                  <a:tcPr marL="35562" marR="35562" marT="35562" marB="35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GB" sz="1800" b="1" dirty="0">
                          <a:effectLst/>
                        </a:rPr>
                        <a:t>Description</a:t>
                      </a:r>
                    </a:p>
                  </a:txBody>
                  <a:tcPr marL="35562" marR="35562" marT="35562" marB="35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GB" sz="1800" b="1" dirty="0">
                          <a:effectLst/>
                        </a:rPr>
                        <a:t>Example</a:t>
                      </a:r>
                    </a:p>
                  </a:txBody>
                  <a:tcPr marL="35562" marR="35562" marT="35562" marB="35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475683075"/>
                  </a:ext>
                </a:extLst>
              </a:tr>
              <a:tr h="455193">
                <a:tc>
                  <a:txBody>
                    <a:bodyPr/>
                    <a:lstStyle/>
                    <a:p>
                      <a:pPr algn="ctr" fontAlgn="ctr"/>
                      <a:r>
                        <a:rPr lang="en-GB" sz="1600" b="1" dirty="0">
                          <a:effectLst/>
                        </a:rPr>
                        <a:t>=</a:t>
                      </a:r>
                    </a:p>
                  </a:txBody>
                  <a:tcPr marL="35562" marR="35562" marT="35562" marB="355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600" dirty="0">
                          <a:effectLst/>
                        </a:rPr>
                        <a:t>Checks if the values of two operands are equal or not, if yes then condition becomes true.</a:t>
                      </a:r>
                    </a:p>
                  </a:txBody>
                  <a:tcPr marL="35562" marR="35562" marT="35562" marB="35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GB" sz="1600" dirty="0">
                          <a:effectLst/>
                          <a:latin typeface="Arial" panose="020B0604020202020204" pitchFamily="34" charset="0"/>
                          <a:cs typeface="Arial" panose="020B0604020202020204" pitchFamily="34" charset="0"/>
                        </a:rPr>
                        <a:t>(a = b) </a:t>
                      </a:r>
                      <a:r>
                        <a:rPr lang="en-GB" sz="1600" dirty="0">
                          <a:effectLst/>
                        </a:rPr>
                        <a:t>is not true.</a:t>
                      </a:r>
                    </a:p>
                  </a:txBody>
                  <a:tcPr marL="35562" marR="35562" marT="35562" marB="355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59185369"/>
                  </a:ext>
                </a:extLst>
              </a:tr>
              <a:tr h="455193">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GB" sz="1600" b="1" dirty="0">
                          <a:effectLst/>
                        </a:rPr>
                        <a:t>!= OR &lt;&gt;</a:t>
                      </a:r>
                    </a:p>
                  </a:txBody>
                  <a:tcPr marL="35562" marR="35562" marT="35562" marB="355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600" dirty="0">
                          <a:effectLst/>
                        </a:rPr>
                        <a:t>Checks if the values of two operands are equal or not, if values are not equal then condition becomes true.</a:t>
                      </a:r>
                    </a:p>
                  </a:txBody>
                  <a:tcPr marL="35562" marR="35562" marT="35562" marB="35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GB" sz="1600">
                          <a:effectLst/>
                        </a:rPr>
                        <a:t>(a != b) is true.</a:t>
                      </a:r>
                    </a:p>
                  </a:txBody>
                  <a:tcPr marL="35562" marR="35562" marT="35562" marB="355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2271510"/>
                  </a:ext>
                </a:extLst>
              </a:tr>
              <a:tr h="455193">
                <a:tc>
                  <a:txBody>
                    <a:bodyPr/>
                    <a:lstStyle/>
                    <a:p>
                      <a:pPr algn="ctr" fontAlgn="ctr"/>
                      <a:r>
                        <a:rPr lang="en-GB" sz="1600" b="1" dirty="0">
                          <a:effectLst/>
                        </a:rPr>
                        <a:t>&gt; </a:t>
                      </a:r>
                    </a:p>
                  </a:txBody>
                  <a:tcPr marL="35562" marR="35562" marT="35562" marB="355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600">
                          <a:effectLst/>
                        </a:rPr>
                        <a:t>Checks if the value of left operand is greater than the value of right operand, if yes then condition becomes true.</a:t>
                      </a:r>
                    </a:p>
                  </a:txBody>
                  <a:tcPr marL="35562" marR="35562" marT="35562" marB="35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GB" sz="1600" dirty="0">
                          <a:effectLst/>
                        </a:rPr>
                        <a:t>(a &gt; b) is not true.</a:t>
                      </a:r>
                    </a:p>
                  </a:txBody>
                  <a:tcPr marL="35562" marR="35562" marT="35562" marB="355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64151613"/>
                  </a:ext>
                </a:extLst>
              </a:tr>
              <a:tr h="455193">
                <a:tc>
                  <a:txBody>
                    <a:bodyPr/>
                    <a:lstStyle/>
                    <a:p>
                      <a:pPr algn="ctr" fontAlgn="ctr"/>
                      <a:r>
                        <a:rPr lang="en-GB" sz="1600" b="1" dirty="0">
                          <a:effectLst/>
                        </a:rPr>
                        <a:t>&lt;</a:t>
                      </a:r>
                    </a:p>
                  </a:txBody>
                  <a:tcPr marL="35562" marR="35562" marT="35562" marB="355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600">
                          <a:effectLst/>
                        </a:rPr>
                        <a:t>Checks if the value of left operand is less than the value of right operand, if yes then condition becomes true.</a:t>
                      </a:r>
                    </a:p>
                  </a:txBody>
                  <a:tcPr marL="35562" marR="35562" marT="35562" marB="35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GB" sz="1600">
                          <a:effectLst/>
                        </a:rPr>
                        <a:t>(a &lt; b) is true.</a:t>
                      </a:r>
                    </a:p>
                  </a:txBody>
                  <a:tcPr marL="35562" marR="35562" marT="35562" marB="355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23498150"/>
                  </a:ext>
                </a:extLst>
              </a:tr>
              <a:tr h="583216">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GB" sz="1600" b="1" dirty="0">
                          <a:effectLst/>
                        </a:rPr>
                        <a:t>&gt;= OR !&lt;</a:t>
                      </a:r>
                    </a:p>
                  </a:txBody>
                  <a:tcPr marL="35562" marR="35562" marT="35562" marB="355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600">
                          <a:effectLst/>
                        </a:rPr>
                        <a:t>Checks if the value of left operand is greater than or equal to the value of right operand, if yes then condition becomes true.</a:t>
                      </a:r>
                    </a:p>
                  </a:txBody>
                  <a:tcPr marL="35562" marR="35562" marT="35562" marB="35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GB" sz="1600" dirty="0">
                          <a:effectLst/>
                        </a:rPr>
                        <a:t>(a &gt;= b) is false</a:t>
                      </a:r>
                    </a:p>
                  </a:txBody>
                  <a:tcPr marL="35562" marR="35562" marT="35562" marB="355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62401808"/>
                  </a:ext>
                </a:extLst>
              </a:tr>
              <a:tr h="583216">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GB" sz="1600" b="1" dirty="0">
                          <a:effectLst/>
                        </a:rPr>
                        <a:t>&lt;= OR !&gt;</a:t>
                      </a:r>
                    </a:p>
                  </a:txBody>
                  <a:tcPr marL="35562" marR="35562" marT="35562" marB="355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600">
                          <a:effectLst/>
                        </a:rPr>
                        <a:t>Checks if the value of left operand is less than or equal to the value of right operand, if yes then condition becomes true.</a:t>
                      </a:r>
                    </a:p>
                  </a:txBody>
                  <a:tcPr marL="35562" marR="35562" marT="35562" marB="355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GB" sz="1600" dirty="0">
                          <a:effectLst/>
                        </a:rPr>
                        <a:t>(a &lt;= b) is true.</a:t>
                      </a:r>
                    </a:p>
                  </a:txBody>
                  <a:tcPr marL="35562" marR="35562" marT="35562" marB="3556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95420709"/>
                  </a:ext>
                </a:extLst>
              </a:tr>
            </a:tbl>
          </a:graphicData>
        </a:graphic>
      </p:graphicFrame>
    </p:spTree>
    <p:extLst>
      <p:ext uri="{BB962C8B-B14F-4D97-AF65-F5344CB8AC3E}">
        <p14:creationId xmlns:p14="http://schemas.microsoft.com/office/powerpoint/2010/main" val="175031900"/>
      </p:ext>
    </p:extLst>
  </p:cSld>
  <p:clrMapOvr>
    <a:masterClrMapping/>
  </p:clrMapOvr>
  <p:transition spd="slow">
    <p:zoom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4D5C5-9EC8-41DA-A179-9CA355F809F5}"/>
              </a:ext>
            </a:extLst>
          </p:cNvPr>
          <p:cNvSpPr>
            <a:spLocks noGrp="1"/>
          </p:cNvSpPr>
          <p:nvPr>
            <p:ph type="title"/>
          </p:nvPr>
        </p:nvSpPr>
        <p:spPr/>
        <p:txBody>
          <a:bodyPr/>
          <a:lstStyle/>
          <a:p>
            <a:r>
              <a:rPr lang="en-GB" dirty="0"/>
              <a:t>SQL Logical Operators</a:t>
            </a:r>
          </a:p>
        </p:txBody>
      </p:sp>
      <p:sp>
        <p:nvSpPr>
          <p:cNvPr id="4" name="Footer Placeholder 3">
            <a:extLst>
              <a:ext uri="{FF2B5EF4-FFF2-40B4-BE49-F238E27FC236}">
                <a16:creationId xmlns:a16="http://schemas.microsoft.com/office/drawing/2014/main" id="{D77608E8-C68C-4B58-81C8-3092DBB6FE5B}"/>
              </a:ext>
            </a:extLst>
          </p:cNvPr>
          <p:cNvSpPr>
            <a:spLocks noGrp="1"/>
          </p:cNvSpPr>
          <p:nvPr>
            <p:ph type="ftr" sz="quarter" idx="11"/>
          </p:nvPr>
        </p:nvSpPr>
        <p:spPr/>
        <p:txBody>
          <a:bodyPr/>
          <a:lstStyle/>
          <a:p>
            <a:pPr algn="l"/>
            <a:r>
              <a:rPr lang="en-US"/>
              <a:t>SQL: Structured Query Language</a:t>
            </a:r>
            <a:endParaRPr lang="en-US" dirty="0"/>
          </a:p>
        </p:txBody>
      </p:sp>
      <p:graphicFrame>
        <p:nvGraphicFramePr>
          <p:cNvPr id="5" name="Table 4">
            <a:extLst>
              <a:ext uri="{FF2B5EF4-FFF2-40B4-BE49-F238E27FC236}">
                <a16:creationId xmlns:a16="http://schemas.microsoft.com/office/drawing/2014/main" id="{A1F808C9-CB43-4F45-89BB-5753B7C650ED}"/>
              </a:ext>
            </a:extLst>
          </p:cNvPr>
          <p:cNvGraphicFramePr>
            <a:graphicFrameLocks noGrp="1"/>
          </p:cNvGraphicFramePr>
          <p:nvPr/>
        </p:nvGraphicFramePr>
        <p:xfrm>
          <a:off x="644951" y="2420888"/>
          <a:ext cx="8064896" cy="3039136"/>
        </p:xfrm>
        <a:graphic>
          <a:graphicData uri="http://schemas.openxmlformats.org/drawingml/2006/table">
            <a:tbl>
              <a:tblPr/>
              <a:tblGrid>
                <a:gridCol w="1743363">
                  <a:extLst>
                    <a:ext uri="{9D8B030D-6E8A-4147-A177-3AD203B41FA5}">
                      <a16:colId xmlns:a16="http://schemas.microsoft.com/office/drawing/2014/main" val="344595037"/>
                    </a:ext>
                  </a:extLst>
                </a:gridCol>
                <a:gridCol w="3914143">
                  <a:extLst>
                    <a:ext uri="{9D8B030D-6E8A-4147-A177-3AD203B41FA5}">
                      <a16:colId xmlns:a16="http://schemas.microsoft.com/office/drawing/2014/main" val="1218404"/>
                    </a:ext>
                  </a:extLst>
                </a:gridCol>
                <a:gridCol w="2407390">
                  <a:extLst>
                    <a:ext uri="{9D8B030D-6E8A-4147-A177-3AD203B41FA5}">
                      <a16:colId xmlns:a16="http://schemas.microsoft.com/office/drawing/2014/main" val="683817154"/>
                    </a:ext>
                  </a:extLst>
                </a:gridCol>
              </a:tblGrid>
              <a:tr h="487981">
                <a:tc>
                  <a:txBody>
                    <a:bodyPr/>
                    <a:lstStyle/>
                    <a:p>
                      <a:pPr fontAlgn="t"/>
                      <a:r>
                        <a:rPr lang="en-GB" sz="2800" b="1" dirty="0">
                          <a:effectLst/>
                        </a:rPr>
                        <a:t>Operator</a:t>
                      </a:r>
                    </a:p>
                  </a:txBody>
                  <a:tcPr marL="52232" marR="52232" marT="52232" marB="522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GB" sz="2800" b="1" dirty="0">
                          <a:effectLst/>
                        </a:rPr>
                        <a:t>Description</a:t>
                      </a:r>
                    </a:p>
                  </a:txBody>
                  <a:tcPr marL="52232" marR="52232" marT="52232" marB="522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GB" sz="2800" b="1" dirty="0">
                          <a:effectLst/>
                        </a:rPr>
                        <a:t>Example</a:t>
                      </a:r>
                    </a:p>
                  </a:txBody>
                  <a:tcPr marL="52232" marR="52232" marT="52232" marB="522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337368914"/>
                  </a:ext>
                </a:extLst>
              </a:tr>
              <a:tr h="448123">
                <a:tc>
                  <a:txBody>
                    <a:bodyPr/>
                    <a:lstStyle/>
                    <a:p>
                      <a:pPr algn="ctr" fontAlgn="ctr"/>
                      <a:r>
                        <a:rPr lang="en-GB" sz="1800" dirty="0">
                          <a:effectLst/>
                        </a:rPr>
                        <a:t>AND</a:t>
                      </a:r>
                    </a:p>
                  </a:txBody>
                  <a:tcPr marL="52232" marR="52232" marT="52232" marB="522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800" dirty="0">
                          <a:effectLst/>
                        </a:rPr>
                        <a:t>Linked with two relational operations. Result in true ONLY both relations are true</a:t>
                      </a:r>
                    </a:p>
                  </a:txBody>
                  <a:tcPr marL="52232" marR="52232" marT="52232" marB="522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GB" sz="1800" dirty="0">
                          <a:effectLst/>
                        </a:rPr>
                        <a:t>A (true) AND B (true) = true</a:t>
                      </a:r>
                    </a:p>
                  </a:txBody>
                  <a:tcPr marL="52232" marR="52232" marT="52232" marB="522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38598097"/>
                  </a:ext>
                </a:extLst>
              </a:tr>
              <a:tr h="417266">
                <a:tc>
                  <a:txBody>
                    <a:bodyPr/>
                    <a:lstStyle/>
                    <a:p>
                      <a:pPr algn="ctr" fontAlgn="ctr"/>
                      <a:r>
                        <a:rPr lang="en-GB" sz="1800" dirty="0">
                          <a:effectLst/>
                        </a:rPr>
                        <a:t>OR</a:t>
                      </a:r>
                    </a:p>
                  </a:txBody>
                  <a:tcPr marL="52232" marR="52232" marT="52232" marB="522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800" dirty="0">
                          <a:effectLst/>
                        </a:rPr>
                        <a:t>Linked with two relational operations. Result in true if any relation is true</a:t>
                      </a:r>
                    </a:p>
                  </a:txBody>
                  <a:tcPr marL="52232" marR="52232" marT="52232" marB="522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GB" sz="1800" dirty="0">
                          <a:effectLst/>
                        </a:rPr>
                        <a:t>A OR B = T (any one of the A and B is true)</a:t>
                      </a:r>
                    </a:p>
                  </a:txBody>
                  <a:tcPr marL="52232" marR="52232" marT="52232" marB="522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18408746"/>
                  </a:ext>
                </a:extLst>
              </a:tr>
              <a:tr h="242393">
                <a:tc>
                  <a:txBody>
                    <a:bodyPr/>
                    <a:lstStyle/>
                    <a:p>
                      <a:pPr algn="ctr" fontAlgn="ctr"/>
                      <a:r>
                        <a:rPr lang="en-GB" sz="1800" dirty="0">
                          <a:effectLst/>
                        </a:rPr>
                        <a:t>NOT </a:t>
                      </a:r>
                    </a:p>
                  </a:txBody>
                  <a:tcPr marL="52232" marR="52232" marT="52232" marB="522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800" dirty="0">
                          <a:effectLst/>
                        </a:rPr>
                        <a:t>Checks if the values of two operands are equal or not, if values are not equal then condition becomes true.</a:t>
                      </a:r>
                    </a:p>
                  </a:txBody>
                  <a:tcPr marL="52232" marR="52232" marT="52232" marB="522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GB" sz="1800" dirty="0">
                          <a:effectLst/>
                        </a:rPr>
                        <a:t> NOT A (invert A’s value) </a:t>
                      </a:r>
                    </a:p>
                  </a:txBody>
                  <a:tcPr marL="52232" marR="52232" marT="52232" marB="522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55471897"/>
                  </a:ext>
                </a:extLst>
              </a:tr>
            </a:tbl>
          </a:graphicData>
        </a:graphic>
      </p:graphicFrame>
      <p:sp>
        <p:nvSpPr>
          <p:cNvPr id="7" name="TextBox 6">
            <a:extLst>
              <a:ext uri="{FF2B5EF4-FFF2-40B4-BE49-F238E27FC236}">
                <a16:creationId xmlns:a16="http://schemas.microsoft.com/office/drawing/2014/main" id="{9B34873E-3E63-496A-85DF-F38713897C02}"/>
              </a:ext>
            </a:extLst>
          </p:cNvPr>
          <p:cNvSpPr txBox="1"/>
          <p:nvPr/>
        </p:nvSpPr>
        <p:spPr>
          <a:xfrm>
            <a:off x="987366" y="1355551"/>
            <a:ext cx="7722858" cy="769441"/>
          </a:xfrm>
          <a:prstGeom prst="rect">
            <a:avLst/>
          </a:prstGeom>
          <a:noFill/>
        </p:spPr>
        <p:txBody>
          <a:bodyPr wrap="square" rtlCol="0">
            <a:spAutoFit/>
          </a:bodyPr>
          <a:lstStyle/>
          <a:p>
            <a:r>
              <a:rPr lang="en-GB" dirty="0"/>
              <a:t>Logical operators are same with any other languages and has the same semantics. </a:t>
            </a:r>
          </a:p>
        </p:txBody>
      </p:sp>
    </p:spTree>
    <p:extLst>
      <p:ext uri="{BB962C8B-B14F-4D97-AF65-F5344CB8AC3E}">
        <p14:creationId xmlns:p14="http://schemas.microsoft.com/office/powerpoint/2010/main" val="2897454253"/>
      </p:ext>
    </p:extLst>
  </p:cSld>
  <p:clrMapOvr>
    <a:masterClrMapping/>
  </p:clrMapOvr>
  <p:transition spd="slow">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9324-53E8-47F7-9157-20FCB4F99562}"/>
              </a:ext>
            </a:extLst>
          </p:cNvPr>
          <p:cNvSpPr>
            <a:spLocks noGrp="1"/>
          </p:cNvSpPr>
          <p:nvPr>
            <p:ph type="title"/>
          </p:nvPr>
        </p:nvSpPr>
        <p:spPr/>
        <p:txBody>
          <a:bodyPr/>
          <a:lstStyle/>
          <a:p>
            <a:r>
              <a:rPr lang="en-GB" dirty="0"/>
              <a:t>Review </a:t>
            </a:r>
          </a:p>
        </p:txBody>
      </p:sp>
      <p:sp>
        <p:nvSpPr>
          <p:cNvPr id="3" name="Content Placeholder 2">
            <a:extLst>
              <a:ext uri="{FF2B5EF4-FFF2-40B4-BE49-F238E27FC236}">
                <a16:creationId xmlns:a16="http://schemas.microsoft.com/office/drawing/2014/main" id="{B67C8E86-E999-4DF0-B40E-42BFC9548A1A}"/>
              </a:ext>
            </a:extLst>
          </p:cNvPr>
          <p:cNvSpPr>
            <a:spLocks noGrp="1"/>
          </p:cNvSpPr>
          <p:nvPr>
            <p:ph idx="1"/>
          </p:nvPr>
        </p:nvSpPr>
        <p:spPr>
          <a:xfrm>
            <a:off x="428464" y="1484784"/>
            <a:ext cx="8287072" cy="4680520"/>
          </a:xfrm>
        </p:spPr>
        <p:txBody>
          <a:bodyPr/>
          <a:lstStyle/>
          <a:p>
            <a:pPr marL="0" indent="0">
              <a:buNone/>
            </a:pPr>
            <a:r>
              <a:rPr lang="en-GB" sz="2200" dirty="0"/>
              <a:t>We have know RDMS: </a:t>
            </a:r>
          </a:p>
          <a:p>
            <a:r>
              <a:rPr lang="en-GB" sz="2200" dirty="0"/>
              <a:t>A Relational database management system (RDBMS) is a database management system (DBMS) that is based on the </a:t>
            </a:r>
            <a:r>
              <a:rPr lang="en-GB" sz="2200" b="1" dirty="0"/>
              <a:t>relational model </a:t>
            </a:r>
            <a:r>
              <a:rPr lang="en-GB" sz="2200" dirty="0"/>
              <a:t>(introduced by E. F. Codd).</a:t>
            </a:r>
          </a:p>
          <a:p>
            <a:r>
              <a:rPr lang="en-GB" sz="2200" dirty="0"/>
              <a:t>The data in an RDBMS is stored in </a:t>
            </a:r>
            <a:r>
              <a:rPr lang="en-GB" sz="2200" b="1" dirty="0"/>
              <a:t>tables</a:t>
            </a:r>
            <a:r>
              <a:rPr lang="en-GB" sz="2200" dirty="0"/>
              <a:t>. It is a collection of related data records and it consists of numerous </a:t>
            </a:r>
            <a:r>
              <a:rPr lang="en-GB" sz="2200" b="1" dirty="0"/>
              <a:t>columns</a:t>
            </a:r>
            <a:r>
              <a:rPr lang="en-GB" sz="2200" dirty="0"/>
              <a:t> and </a:t>
            </a:r>
            <a:r>
              <a:rPr lang="en-GB" sz="2200" b="1" dirty="0"/>
              <a:t>rows</a:t>
            </a:r>
            <a:r>
              <a:rPr lang="en-GB" sz="2200" dirty="0"/>
              <a:t>.</a:t>
            </a:r>
          </a:p>
          <a:p>
            <a:r>
              <a:rPr lang="en-GB" sz="2200" dirty="0"/>
              <a:t>The columns in a table called </a:t>
            </a:r>
            <a:r>
              <a:rPr lang="en-GB" sz="2200" b="1" dirty="0"/>
              <a:t>fields</a:t>
            </a:r>
            <a:r>
              <a:rPr lang="en-GB" sz="2200" dirty="0"/>
              <a:t>, the name of fields is called attributes. The value rang of the attributes is called </a:t>
            </a:r>
            <a:r>
              <a:rPr lang="en-GB" sz="2200" b="1" dirty="0"/>
              <a:t>domain</a:t>
            </a:r>
            <a:r>
              <a:rPr lang="en-GB" sz="2200" dirty="0"/>
              <a:t>.</a:t>
            </a:r>
          </a:p>
          <a:p>
            <a:r>
              <a:rPr lang="en-GB" sz="2200" dirty="0"/>
              <a:t>A</a:t>
            </a:r>
            <a:r>
              <a:rPr lang="en-GB" sz="2200" b="1" dirty="0"/>
              <a:t> row </a:t>
            </a:r>
            <a:r>
              <a:rPr lang="en-GB" sz="2200" dirty="0"/>
              <a:t>of data in a table is called </a:t>
            </a:r>
            <a:r>
              <a:rPr lang="en-GB" sz="2200" b="1" dirty="0"/>
              <a:t>record</a:t>
            </a:r>
            <a:r>
              <a:rPr lang="en-GB" sz="2200" dirty="0"/>
              <a:t>. </a:t>
            </a:r>
            <a:endParaRPr lang="en-GB" sz="2200" b="1" dirty="0"/>
          </a:p>
        </p:txBody>
      </p:sp>
      <p:sp>
        <p:nvSpPr>
          <p:cNvPr id="4" name="Footer Placeholder 3">
            <a:extLst>
              <a:ext uri="{FF2B5EF4-FFF2-40B4-BE49-F238E27FC236}">
                <a16:creationId xmlns:a16="http://schemas.microsoft.com/office/drawing/2014/main" id="{B4F03FCB-81FA-4B7E-B935-256E579623D4}"/>
              </a:ext>
            </a:extLst>
          </p:cNvPr>
          <p:cNvSpPr>
            <a:spLocks noGrp="1"/>
          </p:cNvSpPr>
          <p:nvPr>
            <p:ph type="ftr" sz="quarter" idx="11"/>
          </p:nvPr>
        </p:nvSpPr>
        <p:spPr/>
        <p:txBody>
          <a:bodyPr/>
          <a:lstStyle/>
          <a:p>
            <a:pPr algn="l"/>
            <a:r>
              <a:rPr lang="en-US"/>
              <a:t>SQL: Structured Query Language</a:t>
            </a:r>
            <a:endParaRPr lang="en-US" dirty="0"/>
          </a:p>
        </p:txBody>
      </p:sp>
    </p:spTree>
    <p:extLst>
      <p:ext uri="{BB962C8B-B14F-4D97-AF65-F5344CB8AC3E}">
        <p14:creationId xmlns:p14="http://schemas.microsoft.com/office/powerpoint/2010/main" val="3516060134"/>
      </p:ext>
    </p:extLst>
  </p:cSld>
  <p:clrMapOvr>
    <a:masterClrMapping/>
  </p:clrMapOvr>
  <p:transition spd="slow">
    <p:zoom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4D5C5-9EC8-41DA-A179-9CA355F809F5}"/>
              </a:ext>
            </a:extLst>
          </p:cNvPr>
          <p:cNvSpPr>
            <a:spLocks noGrp="1"/>
          </p:cNvSpPr>
          <p:nvPr>
            <p:ph type="title"/>
          </p:nvPr>
        </p:nvSpPr>
        <p:spPr/>
        <p:txBody>
          <a:bodyPr/>
          <a:lstStyle/>
          <a:p>
            <a:r>
              <a:rPr lang="en-GB" dirty="0"/>
              <a:t>SQL Domain (Range) Operators</a:t>
            </a:r>
          </a:p>
        </p:txBody>
      </p:sp>
      <p:sp>
        <p:nvSpPr>
          <p:cNvPr id="4" name="Footer Placeholder 3">
            <a:extLst>
              <a:ext uri="{FF2B5EF4-FFF2-40B4-BE49-F238E27FC236}">
                <a16:creationId xmlns:a16="http://schemas.microsoft.com/office/drawing/2014/main" id="{D77608E8-C68C-4B58-81C8-3092DBB6FE5B}"/>
              </a:ext>
            </a:extLst>
          </p:cNvPr>
          <p:cNvSpPr>
            <a:spLocks noGrp="1"/>
          </p:cNvSpPr>
          <p:nvPr>
            <p:ph type="ftr" sz="quarter" idx="11"/>
          </p:nvPr>
        </p:nvSpPr>
        <p:spPr/>
        <p:txBody>
          <a:bodyPr/>
          <a:lstStyle/>
          <a:p>
            <a:pPr algn="l"/>
            <a:r>
              <a:rPr lang="en-US"/>
              <a:t>SQL: Structured Query Language</a:t>
            </a:r>
            <a:endParaRPr lang="en-US" dirty="0"/>
          </a:p>
        </p:txBody>
      </p:sp>
      <p:graphicFrame>
        <p:nvGraphicFramePr>
          <p:cNvPr id="5" name="Table 4">
            <a:extLst>
              <a:ext uri="{FF2B5EF4-FFF2-40B4-BE49-F238E27FC236}">
                <a16:creationId xmlns:a16="http://schemas.microsoft.com/office/drawing/2014/main" id="{A1F808C9-CB43-4F45-89BB-5753B7C650ED}"/>
              </a:ext>
            </a:extLst>
          </p:cNvPr>
          <p:cNvGraphicFramePr>
            <a:graphicFrameLocks noGrp="1"/>
          </p:cNvGraphicFramePr>
          <p:nvPr/>
        </p:nvGraphicFramePr>
        <p:xfrm>
          <a:off x="622812" y="1658022"/>
          <a:ext cx="8079268" cy="4379880"/>
        </p:xfrm>
        <a:graphic>
          <a:graphicData uri="http://schemas.openxmlformats.org/drawingml/2006/table">
            <a:tbl>
              <a:tblPr/>
              <a:tblGrid>
                <a:gridCol w="1644932">
                  <a:extLst>
                    <a:ext uri="{9D8B030D-6E8A-4147-A177-3AD203B41FA5}">
                      <a16:colId xmlns:a16="http://schemas.microsoft.com/office/drawing/2014/main" val="344595037"/>
                    </a:ext>
                  </a:extLst>
                </a:gridCol>
                <a:gridCol w="6434336">
                  <a:extLst>
                    <a:ext uri="{9D8B030D-6E8A-4147-A177-3AD203B41FA5}">
                      <a16:colId xmlns:a16="http://schemas.microsoft.com/office/drawing/2014/main" val="1218404"/>
                    </a:ext>
                  </a:extLst>
                </a:gridCol>
              </a:tblGrid>
              <a:tr h="496168">
                <a:tc>
                  <a:txBody>
                    <a:bodyPr/>
                    <a:lstStyle/>
                    <a:p>
                      <a:pPr algn="l" fontAlgn="t"/>
                      <a:r>
                        <a:rPr lang="en-GB" sz="2000" b="1" dirty="0">
                          <a:effectLst/>
                        </a:rPr>
                        <a:t>Operator</a:t>
                      </a:r>
                    </a:p>
                  </a:txBody>
                  <a:tcPr marL="52232" marR="52232" marT="52232" marB="522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GB" sz="2000" b="1" dirty="0">
                          <a:effectLst/>
                        </a:rPr>
                        <a:t>Description</a:t>
                      </a:r>
                    </a:p>
                  </a:txBody>
                  <a:tcPr marL="52232" marR="52232" marT="52232" marB="522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337368914"/>
                  </a:ext>
                </a:extLst>
              </a:tr>
              <a:tr h="323156">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en-GB" sz="2000" b="1" i="0" kern="1200" dirty="0">
                          <a:solidFill>
                            <a:schemeClr val="tx1"/>
                          </a:solidFill>
                          <a:effectLst/>
                          <a:latin typeface="+mn-lt"/>
                          <a:ea typeface="+mn-ea"/>
                          <a:cs typeface="+mn-cs"/>
                        </a:rPr>
                        <a:t>ALL</a:t>
                      </a:r>
                    </a:p>
                  </a:txBody>
                  <a:tcPr marL="52232" marR="52232" marT="52232" marB="522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a:r>
                        <a:rPr lang="en-GB" sz="2000" b="0" i="0" kern="1200" dirty="0">
                          <a:solidFill>
                            <a:schemeClr val="tx1"/>
                          </a:solidFill>
                          <a:effectLst/>
                          <a:latin typeface="+mn-lt"/>
                          <a:ea typeface="+mn-ea"/>
                          <a:cs typeface="+mn-cs"/>
                        </a:rPr>
                        <a:t>compare a value to all values in another value set.</a:t>
                      </a:r>
                    </a:p>
                  </a:txBody>
                  <a:tcPr marL="52232" marR="52232" marT="52232" marB="522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2813141448"/>
                  </a:ext>
                </a:extLst>
              </a:tr>
              <a:tr h="323156">
                <a:tc>
                  <a:txBody>
                    <a:bodyPr/>
                    <a:lstStyle/>
                    <a:p>
                      <a:pPr algn="l" fontAlgn="t"/>
                      <a:r>
                        <a:rPr lang="en-GB" sz="2000" b="1" i="0" kern="1200" dirty="0">
                          <a:solidFill>
                            <a:schemeClr val="tx1"/>
                          </a:solidFill>
                          <a:effectLst/>
                          <a:latin typeface="+mn-lt"/>
                          <a:ea typeface="+mn-ea"/>
                          <a:cs typeface="+mn-cs"/>
                        </a:rPr>
                        <a:t>ANY</a:t>
                      </a:r>
                      <a:endParaRPr lang="en-GB" sz="2000" b="1" dirty="0">
                        <a:effectLst/>
                      </a:endParaRPr>
                    </a:p>
                  </a:txBody>
                  <a:tcPr marL="52232" marR="52232" marT="52232" marB="522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t"/>
                      <a:r>
                        <a:rPr lang="en-GB" sz="2000" b="0" i="0" kern="1200" dirty="0">
                          <a:solidFill>
                            <a:schemeClr val="tx1"/>
                          </a:solidFill>
                          <a:effectLst/>
                          <a:latin typeface="+mn-lt"/>
                          <a:ea typeface="+mn-ea"/>
                          <a:cs typeface="+mn-cs"/>
                        </a:rPr>
                        <a:t>compare a value to any applicable value in a list.</a:t>
                      </a:r>
                      <a:endParaRPr lang="en-GB" sz="2000" b="1" dirty="0">
                        <a:effectLst/>
                      </a:endParaRPr>
                    </a:p>
                  </a:txBody>
                  <a:tcPr marL="52232" marR="52232" marT="52232" marB="522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3241527105"/>
                  </a:ext>
                </a:extLst>
              </a:tr>
              <a:tr h="540096">
                <a:tc>
                  <a:txBody>
                    <a:bodyPr/>
                    <a:lstStyle/>
                    <a:p>
                      <a:pPr algn="l" fontAlgn="t"/>
                      <a:r>
                        <a:rPr lang="en-GB" sz="2000" b="1" i="0" kern="1200" dirty="0">
                          <a:solidFill>
                            <a:schemeClr val="tx1"/>
                          </a:solidFill>
                          <a:effectLst/>
                          <a:latin typeface="+mn-lt"/>
                          <a:ea typeface="+mn-ea"/>
                          <a:cs typeface="+mn-cs"/>
                        </a:rPr>
                        <a:t>BETWEEN</a:t>
                      </a:r>
                      <a:endParaRPr lang="en-GB" sz="2000" b="1" dirty="0">
                        <a:effectLst/>
                      </a:endParaRPr>
                    </a:p>
                  </a:txBody>
                  <a:tcPr marL="52232" marR="52232" marT="52232" marB="522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t"/>
                      <a:r>
                        <a:rPr lang="en-GB" sz="2000" b="0" i="0" kern="1200" dirty="0">
                          <a:solidFill>
                            <a:schemeClr val="tx1"/>
                          </a:solidFill>
                          <a:effectLst/>
                          <a:latin typeface="+mn-lt"/>
                          <a:ea typeface="+mn-ea"/>
                          <a:cs typeface="+mn-cs"/>
                        </a:rPr>
                        <a:t>search for values that are within a set of values, given the minimum value and the maximum value.</a:t>
                      </a:r>
                      <a:endParaRPr lang="en-GB" sz="2000" b="1" dirty="0">
                        <a:effectLst/>
                      </a:endParaRPr>
                    </a:p>
                  </a:txBody>
                  <a:tcPr marL="52232" marR="52232" marT="52232" marB="522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3286599450"/>
                  </a:ext>
                </a:extLst>
              </a:tr>
              <a:tr h="323156">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en-GB" sz="2000" b="1" i="0" kern="1200" dirty="0">
                          <a:solidFill>
                            <a:schemeClr val="tx1"/>
                          </a:solidFill>
                          <a:effectLst/>
                          <a:latin typeface="+mn-lt"/>
                          <a:ea typeface="+mn-ea"/>
                          <a:cs typeface="+mn-cs"/>
                        </a:rPr>
                        <a:t>IN</a:t>
                      </a:r>
                    </a:p>
                  </a:txBody>
                  <a:tcPr marL="52232" marR="52232" marT="52232" marB="522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a:r>
                        <a:rPr lang="en-GB" sz="2000" b="0" i="0" kern="1200" dirty="0">
                          <a:solidFill>
                            <a:schemeClr val="tx1"/>
                          </a:solidFill>
                          <a:effectLst/>
                          <a:latin typeface="+mn-lt"/>
                          <a:ea typeface="+mn-ea"/>
                          <a:cs typeface="+mn-cs"/>
                        </a:rPr>
                        <a:t>compare a value to see if it is appeared in a list.</a:t>
                      </a:r>
                    </a:p>
                  </a:txBody>
                  <a:tcPr marL="52232" marR="52232" marT="52232" marB="522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1180421266"/>
                  </a:ext>
                </a:extLst>
              </a:tr>
              <a:tr h="337183">
                <a:tc>
                  <a:txBody>
                    <a:bodyPr/>
                    <a:lstStyle/>
                    <a:p>
                      <a:pPr algn="l" fontAlgn="t"/>
                      <a:r>
                        <a:rPr lang="en-GB" sz="2000" b="1" i="0" kern="1200" dirty="0">
                          <a:solidFill>
                            <a:schemeClr val="tx1"/>
                          </a:solidFill>
                          <a:effectLst/>
                          <a:latin typeface="+mn-lt"/>
                          <a:ea typeface="+mn-ea"/>
                          <a:cs typeface="+mn-cs"/>
                        </a:rPr>
                        <a:t>EXISTS</a:t>
                      </a:r>
                      <a:endParaRPr lang="en-GB" sz="2000" b="1" dirty="0">
                        <a:effectLst/>
                      </a:endParaRPr>
                    </a:p>
                  </a:txBody>
                  <a:tcPr marL="52232" marR="52232" marT="52232" marB="522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t"/>
                      <a:r>
                        <a:rPr lang="en-GB" sz="2000" b="0" i="0" kern="1200" dirty="0">
                          <a:solidFill>
                            <a:schemeClr val="tx1"/>
                          </a:solidFill>
                          <a:effectLst/>
                          <a:latin typeface="+mn-lt"/>
                          <a:ea typeface="+mn-ea"/>
                          <a:cs typeface="+mn-cs"/>
                        </a:rPr>
                        <a:t>search for the presence of a row in a specified table</a:t>
                      </a:r>
                      <a:endParaRPr lang="en-GB" sz="2000" b="1" dirty="0">
                        <a:effectLst/>
                      </a:endParaRPr>
                    </a:p>
                  </a:txBody>
                  <a:tcPr marL="52232" marR="52232" marT="52232" marB="522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951016229"/>
                  </a:ext>
                </a:extLst>
              </a:tr>
              <a:tr h="323156">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en-GB" sz="2000" b="1" i="0" kern="1200" dirty="0">
                          <a:solidFill>
                            <a:schemeClr val="tx1"/>
                          </a:solidFill>
                          <a:effectLst/>
                          <a:latin typeface="+mn-lt"/>
                          <a:ea typeface="+mn-ea"/>
                          <a:cs typeface="+mn-cs"/>
                        </a:rPr>
                        <a:t>LIKE</a:t>
                      </a:r>
                    </a:p>
                  </a:txBody>
                  <a:tcPr marL="52232" marR="52232" marT="52232" marB="522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a:r>
                        <a:rPr lang="en-GB" sz="2000" b="0" i="0" kern="1200" dirty="0">
                          <a:solidFill>
                            <a:schemeClr val="tx1"/>
                          </a:solidFill>
                          <a:effectLst/>
                          <a:latin typeface="+mn-lt"/>
                          <a:ea typeface="+mn-ea"/>
                          <a:cs typeface="+mn-cs"/>
                        </a:rPr>
                        <a:t>compare a value to similar values using wildcard operators.</a:t>
                      </a:r>
                    </a:p>
                  </a:txBody>
                  <a:tcPr marL="52232" marR="52232" marT="52232" marB="522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150180974"/>
                  </a:ext>
                </a:extLst>
              </a:tr>
              <a:tr h="335789">
                <a:tc>
                  <a:txBody>
                    <a:bodyPr/>
                    <a:lstStyle/>
                    <a:p>
                      <a:pPr algn="l" fontAlgn="ctr"/>
                      <a:r>
                        <a:rPr lang="en-GB" sz="2000" b="1" dirty="0">
                          <a:effectLst/>
                        </a:rPr>
                        <a:t>IS NULL</a:t>
                      </a:r>
                    </a:p>
                  </a:txBody>
                  <a:tcPr marL="52232" marR="52232" marT="52232" marB="522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t"/>
                      <a:r>
                        <a:rPr lang="en-GB" sz="2000" b="0" i="0" kern="1200" dirty="0">
                          <a:solidFill>
                            <a:schemeClr val="tx1"/>
                          </a:solidFill>
                          <a:effectLst/>
                          <a:latin typeface="+mn-lt"/>
                          <a:ea typeface="+mn-ea"/>
                          <a:cs typeface="+mn-cs"/>
                        </a:rPr>
                        <a:t>compare a value with a NULL value.</a:t>
                      </a:r>
                      <a:endParaRPr lang="en-GB" sz="2000" dirty="0">
                        <a:effectLst/>
                      </a:endParaRPr>
                    </a:p>
                  </a:txBody>
                  <a:tcPr marL="52232" marR="52232" marT="52232" marB="522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3308927583"/>
                  </a:ext>
                </a:extLst>
              </a:tr>
              <a:tr h="540096">
                <a:tc>
                  <a:txBody>
                    <a:bodyPr/>
                    <a:lstStyle/>
                    <a:p>
                      <a:pPr algn="l" fontAlgn="ctr"/>
                      <a:r>
                        <a:rPr lang="en-GB" sz="2000" b="1" i="0" kern="1200" dirty="0">
                          <a:solidFill>
                            <a:schemeClr val="tx1"/>
                          </a:solidFill>
                          <a:effectLst/>
                          <a:latin typeface="+mn-lt"/>
                          <a:ea typeface="+mn-ea"/>
                          <a:cs typeface="+mn-cs"/>
                        </a:rPr>
                        <a:t>UNIQUE</a:t>
                      </a:r>
                      <a:endParaRPr lang="en-GB" sz="2000" b="1" dirty="0">
                        <a:effectLst/>
                      </a:endParaRPr>
                    </a:p>
                  </a:txBody>
                  <a:tcPr marL="52232" marR="52232" marT="52232" marB="522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l" fontAlgn="t"/>
                      <a:r>
                        <a:rPr lang="en-GB" sz="2000" b="0" i="0" kern="1200" dirty="0">
                          <a:solidFill>
                            <a:schemeClr val="tx1"/>
                          </a:solidFill>
                          <a:effectLst/>
                          <a:latin typeface="+mn-lt"/>
                          <a:ea typeface="+mn-ea"/>
                          <a:cs typeface="+mn-cs"/>
                        </a:rPr>
                        <a:t>searches every row of a specified table for uniqueness (no duplicates).</a:t>
                      </a:r>
                      <a:endParaRPr lang="en-GB" sz="2000" dirty="0">
                        <a:effectLst/>
                      </a:endParaRPr>
                    </a:p>
                  </a:txBody>
                  <a:tcPr marL="52232" marR="52232" marT="52232" marB="522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3361708959"/>
                  </a:ext>
                </a:extLst>
              </a:tr>
            </a:tbl>
          </a:graphicData>
        </a:graphic>
      </p:graphicFrame>
    </p:spTree>
    <p:extLst>
      <p:ext uri="{BB962C8B-B14F-4D97-AF65-F5344CB8AC3E}">
        <p14:creationId xmlns:p14="http://schemas.microsoft.com/office/powerpoint/2010/main" val="2739669844"/>
      </p:ext>
    </p:extLst>
  </p:cSld>
  <p:clrMapOvr>
    <a:masterClrMapping/>
  </p:clrMapOvr>
  <p:transition spd="slow">
    <p:zoom dir="in"/>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4D5C5-9EC8-41DA-A179-9CA355F809F5}"/>
              </a:ext>
            </a:extLst>
          </p:cNvPr>
          <p:cNvSpPr>
            <a:spLocks noGrp="1"/>
          </p:cNvSpPr>
          <p:nvPr>
            <p:ph type="title"/>
          </p:nvPr>
        </p:nvSpPr>
        <p:spPr/>
        <p:txBody>
          <a:bodyPr/>
          <a:lstStyle/>
          <a:p>
            <a:r>
              <a:rPr lang="en-GB" dirty="0"/>
              <a:t>SQL Arithmetic Operators</a:t>
            </a:r>
          </a:p>
        </p:txBody>
      </p:sp>
      <p:sp>
        <p:nvSpPr>
          <p:cNvPr id="4" name="Footer Placeholder 3">
            <a:extLst>
              <a:ext uri="{FF2B5EF4-FFF2-40B4-BE49-F238E27FC236}">
                <a16:creationId xmlns:a16="http://schemas.microsoft.com/office/drawing/2014/main" id="{D77608E8-C68C-4B58-81C8-3092DBB6FE5B}"/>
              </a:ext>
            </a:extLst>
          </p:cNvPr>
          <p:cNvSpPr>
            <a:spLocks noGrp="1"/>
          </p:cNvSpPr>
          <p:nvPr>
            <p:ph type="ftr" sz="quarter" idx="11"/>
          </p:nvPr>
        </p:nvSpPr>
        <p:spPr/>
        <p:txBody>
          <a:bodyPr/>
          <a:lstStyle/>
          <a:p>
            <a:pPr algn="l"/>
            <a:r>
              <a:rPr lang="en-US"/>
              <a:t>SQL: Structured Query Language</a:t>
            </a:r>
            <a:endParaRPr lang="en-US" dirty="0"/>
          </a:p>
        </p:txBody>
      </p:sp>
      <p:graphicFrame>
        <p:nvGraphicFramePr>
          <p:cNvPr id="3" name="Table 2">
            <a:extLst>
              <a:ext uri="{FF2B5EF4-FFF2-40B4-BE49-F238E27FC236}">
                <a16:creationId xmlns:a16="http://schemas.microsoft.com/office/drawing/2014/main" id="{ACD3C2EE-22E6-4429-89B0-C5CF3528A463}"/>
              </a:ext>
            </a:extLst>
          </p:cNvPr>
          <p:cNvGraphicFramePr>
            <a:graphicFrameLocks noGrp="1"/>
          </p:cNvGraphicFramePr>
          <p:nvPr/>
        </p:nvGraphicFramePr>
        <p:xfrm>
          <a:off x="467544" y="1813161"/>
          <a:ext cx="8424936" cy="4464494"/>
        </p:xfrm>
        <a:graphic>
          <a:graphicData uri="http://schemas.openxmlformats.org/drawingml/2006/table">
            <a:tbl>
              <a:tblPr/>
              <a:tblGrid>
                <a:gridCol w="1872207">
                  <a:extLst>
                    <a:ext uri="{9D8B030D-6E8A-4147-A177-3AD203B41FA5}">
                      <a16:colId xmlns:a16="http://schemas.microsoft.com/office/drawing/2014/main" val="4136895993"/>
                    </a:ext>
                  </a:extLst>
                </a:gridCol>
                <a:gridCol w="4536504">
                  <a:extLst>
                    <a:ext uri="{9D8B030D-6E8A-4147-A177-3AD203B41FA5}">
                      <a16:colId xmlns:a16="http://schemas.microsoft.com/office/drawing/2014/main" val="1010485647"/>
                    </a:ext>
                  </a:extLst>
                </a:gridCol>
                <a:gridCol w="2016225">
                  <a:extLst>
                    <a:ext uri="{9D8B030D-6E8A-4147-A177-3AD203B41FA5}">
                      <a16:colId xmlns:a16="http://schemas.microsoft.com/office/drawing/2014/main" val="1661497884"/>
                    </a:ext>
                  </a:extLst>
                </a:gridCol>
              </a:tblGrid>
              <a:tr h="484519">
                <a:tc>
                  <a:txBody>
                    <a:bodyPr/>
                    <a:lstStyle/>
                    <a:p>
                      <a:pPr algn="ctr" fontAlgn="t"/>
                      <a:r>
                        <a:rPr lang="en-GB" b="1" dirty="0">
                          <a:effectLst/>
                        </a:rPr>
                        <a:t>Operator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GB" b="1" dirty="0">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GB" b="1" dirty="0">
                          <a:effectLst/>
                        </a:rPr>
                        <a:t>Example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137094881"/>
                  </a:ext>
                </a:extLst>
              </a:tr>
              <a:tr h="795995">
                <a:tc>
                  <a:txBody>
                    <a:bodyPr/>
                    <a:lstStyle/>
                    <a:p>
                      <a:pPr fontAlgn="ctr"/>
                      <a:r>
                        <a:rPr lang="en-GB" dirty="0">
                          <a:effectLst/>
                        </a:rPr>
                        <a:t>+ (Addition)</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dirty="0">
                          <a:effectLst/>
                        </a:rPr>
                        <a:t>Adds values on either side of the operator.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GB">
                          <a:effectLst/>
                        </a:rPr>
                        <a:t>a + b will give 30</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61109867"/>
                  </a:ext>
                </a:extLst>
              </a:tr>
              <a:tr h="795995">
                <a:tc>
                  <a:txBody>
                    <a:bodyPr/>
                    <a:lstStyle/>
                    <a:p>
                      <a:pPr fontAlgn="ctr"/>
                      <a:r>
                        <a:rPr lang="en-GB" dirty="0">
                          <a:effectLst/>
                        </a:rPr>
                        <a:t>- (Subtraction)</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a:effectLst/>
                        </a:rPr>
                        <a:t>Subtracts right hand operand from left hand operand.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GB">
                          <a:effectLst/>
                        </a:rPr>
                        <a:t>a - b will give -10</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32041998"/>
                  </a:ext>
                </a:extLst>
              </a:tr>
              <a:tr h="795995">
                <a:tc>
                  <a:txBody>
                    <a:bodyPr/>
                    <a:lstStyle/>
                    <a:p>
                      <a:pPr fontAlgn="ctr"/>
                      <a:r>
                        <a:rPr lang="en-GB">
                          <a:effectLst/>
                        </a:rPr>
                        <a:t>* (Multiplication)</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a:effectLst/>
                        </a:rPr>
                        <a:t>Multiplies values on either side of the operator.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GB">
                          <a:effectLst/>
                        </a:rPr>
                        <a:t>a * b will give 200</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44204319"/>
                  </a:ext>
                </a:extLst>
              </a:tr>
              <a:tr h="795995">
                <a:tc>
                  <a:txBody>
                    <a:bodyPr/>
                    <a:lstStyle/>
                    <a:p>
                      <a:pPr fontAlgn="ctr"/>
                      <a:r>
                        <a:rPr lang="en-GB">
                          <a:effectLst/>
                        </a:rPr>
                        <a:t>/ (Division)</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a:effectLst/>
                        </a:rPr>
                        <a:t>Divides left hand operand by right hand operand.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GB">
                          <a:effectLst/>
                        </a:rPr>
                        <a:t>b / a will give 2</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70257890"/>
                  </a:ext>
                </a:extLst>
              </a:tr>
              <a:tr h="795995">
                <a:tc>
                  <a:txBody>
                    <a:bodyPr/>
                    <a:lstStyle/>
                    <a:p>
                      <a:pPr fontAlgn="ctr"/>
                      <a:r>
                        <a:rPr lang="en-GB" dirty="0">
                          <a:effectLst/>
                        </a:rPr>
                        <a:t>% (Modulus)</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a:effectLst/>
                        </a:rPr>
                        <a:t>Divides left hand operand by right hand operand and returns remainder.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GB" dirty="0">
                          <a:effectLst/>
                        </a:rPr>
                        <a:t>b % a will give 0</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94764492"/>
                  </a:ext>
                </a:extLst>
              </a:tr>
            </a:tbl>
          </a:graphicData>
        </a:graphic>
      </p:graphicFrame>
      <p:sp>
        <p:nvSpPr>
          <p:cNvPr id="8" name="TextBox 7">
            <a:extLst>
              <a:ext uri="{FF2B5EF4-FFF2-40B4-BE49-F238E27FC236}">
                <a16:creationId xmlns:a16="http://schemas.microsoft.com/office/drawing/2014/main" id="{BF1927F7-37CC-4A4A-B47D-5390979250D1}"/>
              </a:ext>
            </a:extLst>
          </p:cNvPr>
          <p:cNvSpPr txBox="1"/>
          <p:nvPr/>
        </p:nvSpPr>
        <p:spPr>
          <a:xfrm>
            <a:off x="467544" y="1320143"/>
            <a:ext cx="8424936" cy="369332"/>
          </a:xfrm>
          <a:prstGeom prst="rect">
            <a:avLst/>
          </a:prstGeom>
          <a:noFill/>
        </p:spPr>
        <p:txBody>
          <a:bodyPr wrap="square">
            <a:spAutoFit/>
          </a:bodyPr>
          <a:lstStyle/>
          <a:p>
            <a:r>
              <a:rPr lang="en-GB" sz="1800" b="0" dirty="0"/>
              <a:t>Assume 'variable a' holds 10 and 'variable b' holds 20</a:t>
            </a:r>
          </a:p>
        </p:txBody>
      </p:sp>
    </p:spTree>
    <p:extLst>
      <p:ext uri="{BB962C8B-B14F-4D97-AF65-F5344CB8AC3E}">
        <p14:creationId xmlns:p14="http://schemas.microsoft.com/office/powerpoint/2010/main" val="3102627236"/>
      </p:ext>
    </p:extLst>
  </p:cSld>
  <p:clrMapOvr>
    <a:masterClrMapping/>
  </p:clrMapOvr>
  <p:transition spd="slow">
    <p:zoom dir="in"/>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2B698-5902-4690-805D-0025E32E4F1E}"/>
              </a:ext>
            </a:extLst>
          </p:cNvPr>
          <p:cNvSpPr>
            <a:spLocks noGrp="1"/>
          </p:cNvSpPr>
          <p:nvPr>
            <p:ph type="title"/>
          </p:nvPr>
        </p:nvSpPr>
        <p:spPr/>
        <p:txBody>
          <a:bodyPr/>
          <a:lstStyle/>
          <a:p>
            <a:r>
              <a:rPr lang="en-GB" dirty="0"/>
              <a:t>Database Operations</a:t>
            </a:r>
          </a:p>
        </p:txBody>
      </p:sp>
      <p:sp>
        <p:nvSpPr>
          <p:cNvPr id="3" name="Text Placeholder 2">
            <a:extLst>
              <a:ext uri="{FF2B5EF4-FFF2-40B4-BE49-F238E27FC236}">
                <a16:creationId xmlns:a16="http://schemas.microsoft.com/office/drawing/2014/main" id="{3EDC2746-9AAB-46CF-A498-524E1FEBC7DE}"/>
              </a:ext>
            </a:extLst>
          </p:cNvPr>
          <p:cNvSpPr>
            <a:spLocks noGrp="1"/>
          </p:cNvSpPr>
          <p:nvPr>
            <p:ph type="body" idx="1"/>
          </p:nvPr>
        </p:nvSpPr>
        <p:spPr/>
        <p:txBody>
          <a:bodyPr/>
          <a:lstStyle/>
          <a:p>
            <a:r>
              <a:rPr lang="en-GB" sz="2400" b="1" dirty="0"/>
              <a:t>Data</a:t>
            </a:r>
            <a:r>
              <a:rPr lang="en-GB" sz="2000" b="1" dirty="0"/>
              <a:t> Definition Language</a:t>
            </a:r>
            <a:endParaRPr lang="en-GB" dirty="0"/>
          </a:p>
        </p:txBody>
      </p:sp>
    </p:spTree>
    <p:extLst>
      <p:ext uri="{BB962C8B-B14F-4D97-AF65-F5344CB8AC3E}">
        <p14:creationId xmlns:p14="http://schemas.microsoft.com/office/powerpoint/2010/main" val="3474733404"/>
      </p:ext>
    </p:extLst>
  </p:cSld>
  <p:clrMapOvr>
    <a:masterClrMapping/>
  </p:clrMapOvr>
  <p:transition spd="slow">
    <p:zoom dir="in"/>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09931-7DD5-4326-ADE8-B0A56ECDCADA}"/>
              </a:ext>
            </a:extLst>
          </p:cNvPr>
          <p:cNvSpPr>
            <a:spLocks noGrp="1"/>
          </p:cNvSpPr>
          <p:nvPr>
            <p:ph type="title"/>
          </p:nvPr>
        </p:nvSpPr>
        <p:spPr/>
        <p:txBody>
          <a:bodyPr/>
          <a:lstStyle/>
          <a:p>
            <a:r>
              <a:rPr lang="en-GB" dirty="0"/>
              <a:t>CREATE Database</a:t>
            </a:r>
          </a:p>
        </p:txBody>
      </p:sp>
      <p:sp>
        <p:nvSpPr>
          <p:cNvPr id="3" name="Content Placeholder 2">
            <a:extLst>
              <a:ext uri="{FF2B5EF4-FFF2-40B4-BE49-F238E27FC236}">
                <a16:creationId xmlns:a16="http://schemas.microsoft.com/office/drawing/2014/main" id="{3D85AFC4-D6D9-46D1-A943-2E51A352B3BD}"/>
              </a:ext>
            </a:extLst>
          </p:cNvPr>
          <p:cNvSpPr>
            <a:spLocks noGrp="1"/>
          </p:cNvSpPr>
          <p:nvPr>
            <p:ph idx="1"/>
          </p:nvPr>
        </p:nvSpPr>
        <p:spPr>
          <a:xfrm>
            <a:off x="539552" y="1376772"/>
            <a:ext cx="8405464" cy="871015"/>
          </a:xfrm>
          <a:noFill/>
        </p:spPr>
        <p:txBody>
          <a:bodyPr/>
          <a:lstStyle/>
          <a:p>
            <a:pPr marL="0" indent="0">
              <a:buNone/>
            </a:pPr>
            <a:r>
              <a:rPr lang="en-GB" sz="2000" dirty="0"/>
              <a:t>The SQL CREATE DATABASE statement is used to create a new SQL database.</a:t>
            </a:r>
          </a:p>
          <a:p>
            <a:pPr marL="0" indent="0">
              <a:buNone/>
            </a:pPr>
            <a:r>
              <a:rPr lang="en-GB" b="1" dirty="0"/>
              <a:t>Syntax:</a:t>
            </a:r>
          </a:p>
          <a:p>
            <a:pPr marL="0" indent="0">
              <a:buNone/>
            </a:pPr>
            <a:endParaRPr lang="en-GB" dirty="0"/>
          </a:p>
          <a:p>
            <a:endParaRPr lang="en-GB" dirty="0"/>
          </a:p>
          <a:p>
            <a:pPr marL="0" indent="0">
              <a:buNone/>
            </a:pPr>
            <a:r>
              <a:rPr lang="en-GB" sz="2000" dirty="0"/>
              <a:t>the database name should be unique within the RDBMS.</a:t>
            </a:r>
          </a:p>
          <a:p>
            <a:pPr marL="0" indent="0">
              <a:buNone/>
            </a:pPr>
            <a:r>
              <a:rPr lang="en-GB" sz="2000" b="1" dirty="0"/>
              <a:t>Example: </a:t>
            </a:r>
            <a:r>
              <a:rPr lang="en-GB" sz="2000" dirty="0"/>
              <a:t>to create a new database &lt;</a:t>
            </a:r>
            <a:r>
              <a:rPr lang="en-GB" sz="2000" dirty="0" err="1"/>
              <a:t>testDB</a:t>
            </a:r>
            <a:r>
              <a:rPr lang="en-GB" sz="2000" dirty="0"/>
              <a:t>&gt;,  we use, </a:t>
            </a:r>
          </a:p>
        </p:txBody>
      </p:sp>
      <p:sp>
        <p:nvSpPr>
          <p:cNvPr id="4" name="Footer Placeholder 3">
            <a:extLst>
              <a:ext uri="{FF2B5EF4-FFF2-40B4-BE49-F238E27FC236}">
                <a16:creationId xmlns:a16="http://schemas.microsoft.com/office/drawing/2014/main" id="{170CA5D1-B6B6-4DDA-BA32-6015287D6848}"/>
              </a:ext>
            </a:extLst>
          </p:cNvPr>
          <p:cNvSpPr>
            <a:spLocks noGrp="1"/>
          </p:cNvSpPr>
          <p:nvPr>
            <p:ph type="ftr" sz="quarter" idx="11"/>
          </p:nvPr>
        </p:nvSpPr>
        <p:spPr/>
        <p:txBody>
          <a:bodyPr/>
          <a:lstStyle/>
          <a:p>
            <a:pPr algn="l"/>
            <a:r>
              <a:rPr lang="en-US"/>
              <a:t>SQL: Structured Query Language</a:t>
            </a:r>
            <a:endParaRPr lang="en-US" dirty="0"/>
          </a:p>
        </p:txBody>
      </p:sp>
      <p:sp>
        <p:nvSpPr>
          <p:cNvPr id="7" name="TextBox 6">
            <a:extLst>
              <a:ext uri="{FF2B5EF4-FFF2-40B4-BE49-F238E27FC236}">
                <a16:creationId xmlns:a16="http://schemas.microsoft.com/office/drawing/2014/main" id="{A98511D2-5F9E-40E1-81E0-C4DD7D16372B}"/>
              </a:ext>
            </a:extLst>
          </p:cNvPr>
          <p:cNvSpPr txBox="1"/>
          <p:nvPr/>
        </p:nvSpPr>
        <p:spPr>
          <a:xfrm>
            <a:off x="1043608" y="2638732"/>
            <a:ext cx="7560840" cy="430887"/>
          </a:xfrm>
          <a:prstGeom prst="rect">
            <a:avLst/>
          </a:prstGeom>
          <a:solidFill>
            <a:schemeClr val="bg1">
              <a:lumMod val="85000"/>
            </a:schemeClr>
          </a:solidFill>
        </p:spPr>
        <p:txBody>
          <a:bodyPr wrap="square">
            <a:spAutoFit/>
          </a:bodyPr>
          <a:lstStyle/>
          <a:p>
            <a:r>
              <a:rPr lang="en-GB" dirty="0"/>
              <a:t>CREATE DATABASE &lt;</a:t>
            </a:r>
            <a:r>
              <a:rPr lang="en-GB" dirty="0" err="1"/>
              <a:t>DatabaseName</a:t>
            </a:r>
            <a:r>
              <a:rPr lang="en-GB" dirty="0"/>
              <a:t>&gt;;</a:t>
            </a:r>
          </a:p>
        </p:txBody>
      </p:sp>
      <p:sp>
        <p:nvSpPr>
          <p:cNvPr id="12" name="Rectangle 4">
            <a:extLst>
              <a:ext uri="{FF2B5EF4-FFF2-40B4-BE49-F238E27FC236}">
                <a16:creationId xmlns:a16="http://schemas.microsoft.com/office/drawing/2014/main" id="{3DBFE736-7166-4950-8403-D3D62BB1AF44}"/>
              </a:ext>
            </a:extLst>
          </p:cNvPr>
          <p:cNvSpPr>
            <a:spLocks noChangeArrowheads="1"/>
          </p:cNvSpPr>
          <p:nvPr/>
        </p:nvSpPr>
        <p:spPr bwMode="auto">
          <a:xfrm>
            <a:off x="719572" y="4322339"/>
            <a:ext cx="7704856" cy="54000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ts val="1200"/>
              </a:spcBef>
              <a:spcAft>
                <a:spcPts val="1200"/>
              </a:spcAft>
              <a:buClrTx/>
              <a:buSzTx/>
              <a:buFontTx/>
              <a:buNone/>
              <a:tabLst/>
            </a:pP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SQL</a:t>
            </a:r>
            <a:r>
              <a:rPr kumimoji="0" lang="en-US" altLang="en-US" sz="18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&gt;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CREATE DATABASE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testDB</a:t>
            </a:r>
            <a:r>
              <a:rPr kumimoji="0" lang="en-US" altLang="en-US" sz="18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BE97CDA1-8860-462E-8E41-69110683ED54}"/>
              </a:ext>
            </a:extLst>
          </p:cNvPr>
          <p:cNvSpPr txBox="1"/>
          <p:nvPr/>
        </p:nvSpPr>
        <p:spPr>
          <a:xfrm>
            <a:off x="539552" y="4936523"/>
            <a:ext cx="8064896" cy="369332"/>
          </a:xfrm>
          <a:prstGeom prst="rect">
            <a:avLst/>
          </a:prstGeom>
          <a:noFill/>
        </p:spPr>
        <p:txBody>
          <a:bodyPr wrap="square">
            <a:spAutoFit/>
          </a:bodyPr>
          <a:lstStyle/>
          <a:p>
            <a:r>
              <a:rPr lang="en-GB" sz="1800" b="0" dirty="0"/>
              <a:t>You can check it in the list of databases as follows</a:t>
            </a:r>
          </a:p>
        </p:txBody>
      </p:sp>
      <p:sp>
        <p:nvSpPr>
          <p:cNvPr id="15" name="Rectangle 5">
            <a:extLst>
              <a:ext uri="{FF2B5EF4-FFF2-40B4-BE49-F238E27FC236}">
                <a16:creationId xmlns:a16="http://schemas.microsoft.com/office/drawing/2014/main" id="{D27EA2C0-0153-45FA-A527-276FB0B42D5F}"/>
              </a:ext>
            </a:extLst>
          </p:cNvPr>
          <p:cNvSpPr>
            <a:spLocks noChangeArrowheads="1"/>
          </p:cNvSpPr>
          <p:nvPr/>
        </p:nvSpPr>
        <p:spPr bwMode="auto">
          <a:xfrm>
            <a:off x="719572" y="5573689"/>
            <a:ext cx="7704856"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SQL&gt; SHOW DATABASES;</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0973148"/>
      </p:ext>
    </p:extLst>
  </p:cSld>
  <p:clrMapOvr>
    <a:masterClrMapping/>
  </p:clrMapOvr>
  <p:transition spd="slow">
    <p:zoom dir="in"/>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09931-7DD5-4326-ADE8-B0A56ECDCADA}"/>
              </a:ext>
            </a:extLst>
          </p:cNvPr>
          <p:cNvSpPr>
            <a:spLocks noGrp="1"/>
          </p:cNvSpPr>
          <p:nvPr>
            <p:ph type="title"/>
          </p:nvPr>
        </p:nvSpPr>
        <p:spPr/>
        <p:txBody>
          <a:bodyPr/>
          <a:lstStyle/>
          <a:p>
            <a:r>
              <a:rPr lang="en-GB" dirty="0"/>
              <a:t>DROP or DELETE Database</a:t>
            </a:r>
          </a:p>
        </p:txBody>
      </p:sp>
      <p:sp>
        <p:nvSpPr>
          <p:cNvPr id="3" name="Content Placeholder 2">
            <a:extLst>
              <a:ext uri="{FF2B5EF4-FFF2-40B4-BE49-F238E27FC236}">
                <a16:creationId xmlns:a16="http://schemas.microsoft.com/office/drawing/2014/main" id="{3D85AFC4-D6D9-46D1-A943-2E51A352B3BD}"/>
              </a:ext>
            </a:extLst>
          </p:cNvPr>
          <p:cNvSpPr>
            <a:spLocks noGrp="1"/>
          </p:cNvSpPr>
          <p:nvPr>
            <p:ph idx="1"/>
          </p:nvPr>
        </p:nvSpPr>
        <p:spPr>
          <a:xfrm>
            <a:off x="523757" y="1376565"/>
            <a:ext cx="8405464" cy="685801"/>
          </a:xfrm>
          <a:noFill/>
        </p:spPr>
        <p:txBody>
          <a:bodyPr/>
          <a:lstStyle/>
          <a:p>
            <a:pPr marL="0" indent="0">
              <a:buNone/>
            </a:pPr>
            <a:r>
              <a:rPr lang="en-GB" sz="2000" dirty="0"/>
              <a:t>The SQL DROP DATABASE statement is used to drop an existing database in SQL schema.</a:t>
            </a:r>
          </a:p>
        </p:txBody>
      </p:sp>
      <p:sp>
        <p:nvSpPr>
          <p:cNvPr id="4" name="Footer Placeholder 3">
            <a:extLst>
              <a:ext uri="{FF2B5EF4-FFF2-40B4-BE49-F238E27FC236}">
                <a16:creationId xmlns:a16="http://schemas.microsoft.com/office/drawing/2014/main" id="{170CA5D1-B6B6-4DDA-BA32-6015287D6848}"/>
              </a:ext>
            </a:extLst>
          </p:cNvPr>
          <p:cNvSpPr>
            <a:spLocks noGrp="1"/>
          </p:cNvSpPr>
          <p:nvPr>
            <p:ph type="ftr" sz="quarter" idx="11"/>
          </p:nvPr>
        </p:nvSpPr>
        <p:spPr/>
        <p:txBody>
          <a:bodyPr/>
          <a:lstStyle/>
          <a:p>
            <a:pPr algn="l"/>
            <a:r>
              <a:rPr lang="en-US"/>
              <a:t>SQL: Structured Query Language</a:t>
            </a:r>
            <a:endParaRPr lang="en-US" dirty="0"/>
          </a:p>
        </p:txBody>
      </p:sp>
      <p:sp>
        <p:nvSpPr>
          <p:cNvPr id="7" name="TextBox 6">
            <a:extLst>
              <a:ext uri="{FF2B5EF4-FFF2-40B4-BE49-F238E27FC236}">
                <a16:creationId xmlns:a16="http://schemas.microsoft.com/office/drawing/2014/main" id="{A98511D2-5F9E-40E1-81E0-C4DD7D16372B}"/>
              </a:ext>
            </a:extLst>
          </p:cNvPr>
          <p:cNvSpPr txBox="1"/>
          <p:nvPr/>
        </p:nvSpPr>
        <p:spPr>
          <a:xfrm>
            <a:off x="1043608" y="2638732"/>
            <a:ext cx="7560840" cy="430887"/>
          </a:xfrm>
          <a:prstGeom prst="rect">
            <a:avLst/>
          </a:prstGeom>
          <a:solidFill>
            <a:schemeClr val="bg1">
              <a:lumMod val="85000"/>
            </a:schemeClr>
          </a:solidFill>
        </p:spPr>
        <p:txBody>
          <a:bodyPr wrap="square">
            <a:spAutoFit/>
          </a:bodyPr>
          <a:lstStyle/>
          <a:p>
            <a:r>
              <a:rPr lang="en-GB" dirty="0"/>
              <a:t>DROP DATABASE &lt;</a:t>
            </a:r>
            <a:r>
              <a:rPr lang="en-GB" dirty="0" err="1"/>
              <a:t>DatabaseName</a:t>
            </a:r>
            <a:r>
              <a:rPr lang="en-GB" dirty="0"/>
              <a:t>&gt;;</a:t>
            </a:r>
          </a:p>
        </p:txBody>
      </p:sp>
      <p:sp>
        <p:nvSpPr>
          <p:cNvPr id="12" name="Rectangle 4">
            <a:extLst>
              <a:ext uri="{FF2B5EF4-FFF2-40B4-BE49-F238E27FC236}">
                <a16:creationId xmlns:a16="http://schemas.microsoft.com/office/drawing/2014/main" id="{3DBFE736-7166-4950-8403-D3D62BB1AF44}"/>
              </a:ext>
            </a:extLst>
          </p:cNvPr>
          <p:cNvSpPr>
            <a:spLocks noChangeArrowheads="1"/>
          </p:cNvSpPr>
          <p:nvPr/>
        </p:nvSpPr>
        <p:spPr bwMode="auto">
          <a:xfrm>
            <a:off x="635841" y="4523131"/>
            <a:ext cx="7704856" cy="29111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ts val="1200"/>
              </a:spcBef>
              <a:spcAft>
                <a:spcPts val="1200"/>
              </a:spcAft>
              <a:buClrTx/>
              <a:buSzTx/>
              <a:buFontTx/>
              <a:buNone/>
              <a:tabLst/>
            </a:pP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SQL</a:t>
            </a:r>
            <a:r>
              <a:rPr kumimoji="0" lang="en-US" altLang="en-US" sz="18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&gt;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DROP DATABASE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testDB</a:t>
            </a:r>
            <a:r>
              <a:rPr kumimoji="0" lang="en-US" altLang="en-US" sz="18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BE97CDA1-8860-462E-8E41-69110683ED54}"/>
              </a:ext>
            </a:extLst>
          </p:cNvPr>
          <p:cNvSpPr txBox="1"/>
          <p:nvPr/>
        </p:nvSpPr>
        <p:spPr>
          <a:xfrm>
            <a:off x="635841" y="4937278"/>
            <a:ext cx="8064896" cy="369332"/>
          </a:xfrm>
          <a:prstGeom prst="rect">
            <a:avLst/>
          </a:prstGeom>
          <a:noFill/>
        </p:spPr>
        <p:txBody>
          <a:bodyPr wrap="square">
            <a:spAutoFit/>
          </a:bodyPr>
          <a:lstStyle/>
          <a:p>
            <a:r>
              <a:rPr lang="en-GB" sz="1800" b="0" dirty="0"/>
              <a:t>You can check it in the list of databases as follows: </a:t>
            </a:r>
          </a:p>
        </p:txBody>
      </p:sp>
      <p:sp>
        <p:nvSpPr>
          <p:cNvPr id="15" name="Rectangle 5">
            <a:extLst>
              <a:ext uri="{FF2B5EF4-FFF2-40B4-BE49-F238E27FC236}">
                <a16:creationId xmlns:a16="http://schemas.microsoft.com/office/drawing/2014/main" id="{D27EA2C0-0153-45FA-A527-276FB0B42D5F}"/>
              </a:ext>
            </a:extLst>
          </p:cNvPr>
          <p:cNvSpPr>
            <a:spLocks noChangeArrowheads="1"/>
          </p:cNvSpPr>
          <p:nvPr/>
        </p:nvSpPr>
        <p:spPr bwMode="auto">
          <a:xfrm>
            <a:off x="635841" y="5491237"/>
            <a:ext cx="7704856"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SQL&gt; SHOW DATABASES;</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690F4AEF-124E-433B-8BF7-0A56C94E1A15}"/>
              </a:ext>
            </a:extLst>
          </p:cNvPr>
          <p:cNvSpPr txBox="1"/>
          <p:nvPr/>
        </p:nvSpPr>
        <p:spPr>
          <a:xfrm>
            <a:off x="539552" y="2096932"/>
            <a:ext cx="4582756" cy="430887"/>
          </a:xfrm>
          <a:prstGeom prst="rect">
            <a:avLst/>
          </a:prstGeom>
          <a:noFill/>
        </p:spPr>
        <p:txBody>
          <a:bodyPr wrap="square">
            <a:spAutoFit/>
          </a:bodyPr>
          <a:lstStyle/>
          <a:p>
            <a:r>
              <a:rPr lang="en-GB" dirty="0"/>
              <a:t>Syntax:</a:t>
            </a:r>
          </a:p>
        </p:txBody>
      </p:sp>
      <p:sp>
        <p:nvSpPr>
          <p:cNvPr id="13" name="TextBox 12">
            <a:extLst>
              <a:ext uri="{FF2B5EF4-FFF2-40B4-BE49-F238E27FC236}">
                <a16:creationId xmlns:a16="http://schemas.microsoft.com/office/drawing/2014/main" id="{9CC54C5C-4080-42B3-9924-A12FDF1B1D65}"/>
              </a:ext>
            </a:extLst>
          </p:cNvPr>
          <p:cNvSpPr txBox="1"/>
          <p:nvPr/>
        </p:nvSpPr>
        <p:spPr>
          <a:xfrm>
            <a:off x="545084" y="3220474"/>
            <a:ext cx="1776565" cy="430887"/>
          </a:xfrm>
          <a:prstGeom prst="rect">
            <a:avLst/>
          </a:prstGeom>
          <a:noFill/>
        </p:spPr>
        <p:txBody>
          <a:bodyPr wrap="square">
            <a:spAutoFit/>
          </a:bodyPr>
          <a:lstStyle/>
          <a:p>
            <a:r>
              <a:rPr lang="en-GB" dirty="0"/>
              <a:t>Example:</a:t>
            </a:r>
          </a:p>
        </p:txBody>
      </p:sp>
      <p:sp>
        <p:nvSpPr>
          <p:cNvPr id="16" name="TextBox 15">
            <a:extLst>
              <a:ext uri="{FF2B5EF4-FFF2-40B4-BE49-F238E27FC236}">
                <a16:creationId xmlns:a16="http://schemas.microsoft.com/office/drawing/2014/main" id="{1BE96A22-BAF1-4613-A828-A1DF3D8B6464}"/>
              </a:ext>
            </a:extLst>
          </p:cNvPr>
          <p:cNvSpPr txBox="1"/>
          <p:nvPr/>
        </p:nvSpPr>
        <p:spPr>
          <a:xfrm>
            <a:off x="575425" y="3599173"/>
            <a:ext cx="8419404" cy="707886"/>
          </a:xfrm>
          <a:prstGeom prst="rect">
            <a:avLst/>
          </a:prstGeom>
          <a:noFill/>
        </p:spPr>
        <p:txBody>
          <a:bodyPr wrap="square">
            <a:spAutoFit/>
          </a:bodyPr>
          <a:lstStyle/>
          <a:p>
            <a:r>
              <a:rPr lang="en-GB" sz="2000" b="0" i="0" dirty="0">
                <a:solidFill>
                  <a:srgbClr val="000000"/>
                </a:solidFill>
                <a:effectLst/>
                <a:latin typeface="Arial" panose="020B0604020202020204" pitchFamily="34" charset="0"/>
              </a:rPr>
              <a:t>If you want to delete an existing database &lt;</a:t>
            </a:r>
            <a:r>
              <a:rPr lang="en-GB" sz="2000" b="0" i="0" dirty="0" err="1">
                <a:solidFill>
                  <a:srgbClr val="000000"/>
                </a:solidFill>
                <a:effectLst/>
                <a:latin typeface="Arial" panose="020B0604020202020204" pitchFamily="34" charset="0"/>
              </a:rPr>
              <a:t>testDB</a:t>
            </a:r>
            <a:r>
              <a:rPr lang="en-GB" sz="2000" b="0" i="0" dirty="0">
                <a:solidFill>
                  <a:srgbClr val="000000"/>
                </a:solidFill>
                <a:effectLst/>
                <a:latin typeface="Arial" panose="020B0604020202020204" pitchFamily="34" charset="0"/>
              </a:rPr>
              <a:t>&gt;, then the DROP DATABASE statement would be </a:t>
            </a:r>
            <a:endParaRPr lang="en-GB" sz="2000" dirty="0"/>
          </a:p>
        </p:txBody>
      </p:sp>
    </p:spTree>
    <p:extLst>
      <p:ext uri="{BB962C8B-B14F-4D97-AF65-F5344CB8AC3E}">
        <p14:creationId xmlns:p14="http://schemas.microsoft.com/office/powerpoint/2010/main" val="2556589517"/>
      </p:ext>
    </p:extLst>
  </p:cSld>
  <p:clrMapOvr>
    <a:masterClrMapping/>
  </p:clrMapOvr>
  <p:transition spd="slow">
    <p:zoom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09931-7DD5-4326-ADE8-B0A56ECDCADA}"/>
              </a:ext>
            </a:extLst>
          </p:cNvPr>
          <p:cNvSpPr>
            <a:spLocks noGrp="1"/>
          </p:cNvSpPr>
          <p:nvPr>
            <p:ph type="title"/>
          </p:nvPr>
        </p:nvSpPr>
        <p:spPr>
          <a:xfrm>
            <a:off x="1278022" y="289148"/>
            <a:ext cx="7658472" cy="685800"/>
          </a:xfrm>
        </p:spPr>
        <p:txBody>
          <a:bodyPr/>
          <a:lstStyle/>
          <a:p>
            <a:r>
              <a:rPr lang="en-GB" dirty="0"/>
              <a:t>SELECT Database</a:t>
            </a:r>
          </a:p>
        </p:txBody>
      </p:sp>
      <p:sp>
        <p:nvSpPr>
          <p:cNvPr id="3" name="Content Placeholder 2">
            <a:extLst>
              <a:ext uri="{FF2B5EF4-FFF2-40B4-BE49-F238E27FC236}">
                <a16:creationId xmlns:a16="http://schemas.microsoft.com/office/drawing/2014/main" id="{3D85AFC4-D6D9-46D1-A943-2E51A352B3BD}"/>
              </a:ext>
            </a:extLst>
          </p:cNvPr>
          <p:cNvSpPr>
            <a:spLocks noGrp="1"/>
          </p:cNvSpPr>
          <p:nvPr>
            <p:ph idx="1"/>
          </p:nvPr>
        </p:nvSpPr>
        <p:spPr>
          <a:xfrm>
            <a:off x="523757" y="1376565"/>
            <a:ext cx="8405464" cy="685801"/>
          </a:xfrm>
          <a:noFill/>
        </p:spPr>
        <p:txBody>
          <a:bodyPr/>
          <a:lstStyle/>
          <a:p>
            <a:pPr marL="0" indent="0">
              <a:buNone/>
            </a:pPr>
            <a:r>
              <a:rPr lang="en-GB" sz="2000" dirty="0"/>
              <a:t>Before starting your operation, you need to select a database where all the operations would be performed.</a:t>
            </a:r>
          </a:p>
        </p:txBody>
      </p:sp>
      <p:sp>
        <p:nvSpPr>
          <p:cNvPr id="4" name="Footer Placeholder 3">
            <a:extLst>
              <a:ext uri="{FF2B5EF4-FFF2-40B4-BE49-F238E27FC236}">
                <a16:creationId xmlns:a16="http://schemas.microsoft.com/office/drawing/2014/main" id="{170CA5D1-B6B6-4DDA-BA32-6015287D6848}"/>
              </a:ext>
            </a:extLst>
          </p:cNvPr>
          <p:cNvSpPr>
            <a:spLocks noGrp="1"/>
          </p:cNvSpPr>
          <p:nvPr>
            <p:ph type="ftr" sz="quarter" idx="11"/>
          </p:nvPr>
        </p:nvSpPr>
        <p:spPr/>
        <p:txBody>
          <a:bodyPr/>
          <a:lstStyle/>
          <a:p>
            <a:pPr algn="l"/>
            <a:r>
              <a:rPr lang="en-US"/>
              <a:t>SQL: Structured Query Language</a:t>
            </a:r>
            <a:endParaRPr lang="en-US" dirty="0"/>
          </a:p>
        </p:txBody>
      </p:sp>
      <p:sp>
        <p:nvSpPr>
          <p:cNvPr id="7" name="TextBox 6">
            <a:extLst>
              <a:ext uri="{FF2B5EF4-FFF2-40B4-BE49-F238E27FC236}">
                <a16:creationId xmlns:a16="http://schemas.microsoft.com/office/drawing/2014/main" id="{A98511D2-5F9E-40E1-81E0-C4DD7D16372B}"/>
              </a:ext>
            </a:extLst>
          </p:cNvPr>
          <p:cNvSpPr txBox="1"/>
          <p:nvPr/>
        </p:nvSpPr>
        <p:spPr>
          <a:xfrm>
            <a:off x="1043608" y="2638732"/>
            <a:ext cx="7560840" cy="430887"/>
          </a:xfrm>
          <a:prstGeom prst="rect">
            <a:avLst/>
          </a:prstGeom>
          <a:solidFill>
            <a:schemeClr val="bg1">
              <a:lumMod val="85000"/>
            </a:schemeClr>
          </a:solidFill>
        </p:spPr>
        <p:txBody>
          <a:bodyPr wrap="square">
            <a:spAutoFit/>
          </a:bodyPr>
          <a:lstStyle/>
          <a:p>
            <a:r>
              <a:rPr lang="en-GB" dirty="0"/>
              <a:t>USE &lt;</a:t>
            </a:r>
            <a:r>
              <a:rPr lang="en-GB" dirty="0" err="1"/>
              <a:t>DatabaseName</a:t>
            </a:r>
            <a:r>
              <a:rPr lang="en-GB" dirty="0"/>
              <a:t>&gt;;</a:t>
            </a:r>
          </a:p>
        </p:txBody>
      </p:sp>
      <p:sp>
        <p:nvSpPr>
          <p:cNvPr id="12" name="Rectangle 4">
            <a:extLst>
              <a:ext uri="{FF2B5EF4-FFF2-40B4-BE49-F238E27FC236}">
                <a16:creationId xmlns:a16="http://schemas.microsoft.com/office/drawing/2014/main" id="{3DBFE736-7166-4950-8403-D3D62BB1AF44}"/>
              </a:ext>
            </a:extLst>
          </p:cNvPr>
          <p:cNvSpPr>
            <a:spLocks noChangeArrowheads="1"/>
          </p:cNvSpPr>
          <p:nvPr/>
        </p:nvSpPr>
        <p:spPr bwMode="auto">
          <a:xfrm>
            <a:off x="635841" y="4523131"/>
            <a:ext cx="7704856" cy="29111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ts val="1200"/>
              </a:spcBef>
              <a:spcAft>
                <a:spcPts val="1200"/>
              </a:spcAft>
              <a:buClrTx/>
              <a:buSzTx/>
              <a:buFontTx/>
              <a:buNone/>
              <a:tabLst/>
            </a:pP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SQL</a:t>
            </a:r>
            <a:r>
              <a:rPr kumimoji="0" lang="en-US" altLang="en-US" sz="18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&gt;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USE </a:t>
            </a:r>
            <a:r>
              <a:rPr lang="en-GB" sz="1800" b="0" i="0" dirty="0">
                <a:solidFill>
                  <a:srgbClr val="000000"/>
                </a:solidFill>
                <a:effectLst/>
                <a:latin typeface="Arial" panose="020B0604020202020204" pitchFamily="34" charset="0"/>
              </a:rPr>
              <a:t>AMROOD</a:t>
            </a:r>
            <a:r>
              <a:rPr kumimoji="0" lang="en-US" altLang="en-US" sz="18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BE97CDA1-8860-462E-8E41-69110683ED54}"/>
              </a:ext>
            </a:extLst>
          </p:cNvPr>
          <p:cNvSpPr txBox="1"/>
          <p:nvPr/>
        </p:nvSpPr>
        <p:spPr>
          <a:xfrm>
            <a:off x="635841" y="4937278"/>
            <a:ext cx="8064896" cy="646331"/>
          </a:xfrm>
          <a:prstGeom prst="rect">
            <a:avLst/>
          </a:prstGeom>
          <a:noFill/>
        </p:spPr>
        <p:txBody>
          <a:bodyPr wrap="square">
            <a:spAutoFit/>
          </a:bodyPr>
          <a:lstStyle/>
          <a:p>
            <a:r>
              <a:rPr lang="en-GB" sz="1800" b="0" dirty="0"/>
              <a:t>Notice that the database name is case-sensitive. If you are not sure the spelling of the name, it is better to check,</a:t>
            </a:r>
          </a:p>
        </p:txBody>
      </p:sp>
      <p:sp>
        <p:nvSpPr>
          <p:cNvPr id="10" name="TextBox 9">
            <a:extLst>
              <a:ext uri="{FF2B5EF4-FFF2-40B4-BE49-F238E27FC236}">
                <a16:creationId xmlns:a16="http://schemas.microsoft.com/office/drawing/2014/main" id="{690F4AEF-124E-433B-8BF7-0A56C94E1A15}"/>
              </a:ext>
            </a:extLst>
          </p:cNvPr>
          <p:cNvSpPr txBox="1"/>
          <p:nvPr/>
        </p:nvSpPr>
        <p:spPr>
          <a:xfrm>
            <a:off x="539552" y="2096932"/>
            <a:ext cx="4582756" cy="430887"/>
          </a:xfrm>
          <a:prstGeom prst="rect">
            <a:avLst/>
          </a:prstGeom>
          <a:noFill/>
        </p:spPr>
        <p:txBody>
          <a:bodyPr wrap="square">
            <a:spAutoFit/>
          </a:bodyPr>
          <a:lstStyle/>
          <a:p>
            <a:r>
              <a:rPr lang="en-GB" dirty="0"/>
              <a:t>Syntax:</a:t>
            </a:r>
          </a:p>
        </p:txBody>
      </p:sp>
      <p:sp>
        <p:nvSpPr>
          <p:cNvPr id="13" name="TextBox 12">
            <a:extLst>
              <a:ext uri="{FF2B5EF4-FFF2-40B4-BE49-F238E27FC236}">
                <a16:creationId xmlns:a16="http://schemas.microsoft.com/office/drawing/2014/main" id="{9CC54C5C-4080-42B3-9924-A12FDF1B1D65}"/>
              </a:ext>
            </a:extLst>
          </p:cNvPr>
          <p:cNvSpPr txBox="1"/>
          <p:nvPr/>
        </p:nvSpPr>
        <p:spPr>
          <a:xfrm>
            <a:off x="545084" y="3220474"/>
            <a:ext cx="1776565" cy="430887"/>
          </a:xfrm>
          <a:prstGeom prst="rect">
            <a:avLst/>
          </a:prstGeom>
          <a:noFill/>
        </p:spPr>
        <p:txBody>
          <a:bodyPr wrap="square">
            <a:spAutoFit/>
          </a:bodyPr>
          <a:lstStyle/>
          <a:p>
            <a:r>
              <a:rPr lang="en-GB" dirty="0"/>
              <a:t>Example:</a:t>
            </a:r>
          </a:p>
        </p:txBody>
      </p:sp>
      <p:sp>
        <p:nvSpPr>
          <p:cNvPr id="16" name="TextBox 15">
            <a:extLst>
              <a:ext uri="{FF2B5EF4-FFF2-40B4-BE49-F238E27FC236}">
                <a16:creationId xmlns:a16="http://schemas.microsoft.com/office/drawing/2014/main" id="{1BE96A22-BAF1-4613-A828-A1DF3D8B6464}"/>
              </a:ext>
            </a:extLst>
          </p:cNvPr>
          <p:cNvSpPr txBox="1"/>
          <p:nvPr/>
        </p:nvSpPr>
        <p:spPr>
          <a:xfrm>
            <a:off x="575425" y="3599173"/>
            <a:ext cx="8419404" cy="707886"/>
          </a:xfrm>
          <a:prstGeom prst="rect">
            <a:avLst/>
          </a:prstGeom>
          <a:noFill/>
        </p:spPr>
        <p:txBody>
          <a:bodyPr wrap="square">
            <a:spAutoFit/>
          </a:bodyPr>
          <a:lstStyle/>
          <a:p>
            <a:r>
              <a:rPr lang="en-GB" sz="2000" b="0" i="0" dirty="0">
                <a:solidFill>
                  <a:srgbClr val="000000"/>
                </a:solidFill>
                <a:effectLst/>
                <a:latin typeface="Arial" panose="020B0604020202020204" pitchFamily="34" charset="0"/>
              </a:rPr>
              <a:t>if you want to work with the AMROOD database, then you can execute the following SQL command </a:t>
            </a:r>
            <a:endParaRPr lang="en-GB" sz="2000" dirty="0"/>
          </a:p>
        </p:txBody>
      </p:sp>
      <p:sp>
        <p:nvSpPr>
          <p:cNvPr id="5" name="Rectangle 1">
            <a:extLst>
              <a:ext uri="{FF2B5EF4-FFF2-40B4-BE49-F238E27FC236}">
                <a16:creationId xmlns:a16="http://schemas.microsoft.com/office/drawing/2014/main" id="{F67D1B79-C337-41BD-8C8B-D2EF158CE3E0}"/>
              </a:ext>
            </a:extLst>
          </p:cNvPr>
          <p:cNvSpPr>
            <a:spLocks noChangeArrowheads="1"/>
          </p:cNvSpPr>
          <p:nvPr/>
        </p:nvSpPr>
        <p:spPr bwMode="auto">
          <a:xfrm>
            <a:off x="755576" y="5894803"/>
            <a:ext cx="7128792" cy="29111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SQL</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&gt;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SHOW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DATABASES</a:t>
            </a:r>
            <a:r>
              <a:rPr kumimoji="0" lang="en-US" altLang="en-US" sz="11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210458"/>
      </p:ext>
    </p:extLst>
  </p:cSld>
  <p:clrMapOvr>
    <a:masterClrMapping/>
  </p:clrMapOvr>
  <p:transition spd="slow">
    <p:zoom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2380F-1B2F-4F42-9027-BE8BBFACEEBF}"/>
              </a:ext>
            </a:extLst>
          </p:cNvPr>
          <p:cNvSpPr>
            <a:spLocks noGrp="1"/>
          </p:cNvSpPr>
          <p:nvPr>
            <p:ph type="title"/>
          </p:nvPr>
        </p:nvSpPr>
        <p:spPr/>
        <p:txBody>
          <a:bodyPr/>
          <a:lstStyle/>
          <a:p>
            <a:r>
              <a:rPr lang="en-GB" dirty="0"/>
              <a:t>Table Operations</a:t>
            </a:r>
          </a:p>
        </p:txBody>
      </p:sp>
      <p:sp>
        <p:nvSpPr>
          <p:cNvPr id="3" name="Text Placeholder 2">
            <a:extLst>
              <a:ext uri="{FF2B5EF4-FFF2-40B4-BE49-F238E27FC236}">
                <a16:creationId xmlns:a16="http://schemas.microsoft.com/office/drawing/2014/main" id="{43041D46-8140-4EDD-BF1B-ABC3D189E035}"/>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4036089471"/>
      </p:ext>
    </p:extLst>
  </p:cSld>
  <p:clrMapOvr>
    <a:masterClrMapping/>
  </p:clrMapOvr>
  <p:transition spd="slow">
    <p:zoom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09931-7DD5-4326-ADE8-B0A56ECDCADA}"/>
              </a:ext>
            </a:extLst>
          </p:cNvPr>
          <p:cNvSpPr>
            <a:spLocks noGrp="1"/>
          </p:cNvSpPr>
          <p:nvPr>
            <p:ph type="title"/>
          </p:nvPr>
        </p:nvSpPr>
        <p:spPr/>
        <p:txBody>
          <a:bodyPr/>
          <a:lstStyle/>
          <a:p>
            <a:r>
              <a:rPr lang="en-GB" dirty="0"/>
              <a:t>CREATE Table</a:t>
            </a:r>
          </a:p>
        </p:txBody>
      </p:sp>
      <p:sp>
        <p:nvSpPr>
          <p:cNvPr id="3" name="Content Placeholder 2">
            <a:extLst>
              <a:ext uri="{FF2B5EF4-FFF2-40B4-BE49-F238E27FC236}">
                <a16:creationId xmlns:a16="http://schemas.microsoft.com/office/drawing/2014/main" id="{3D85AFC4-D6D9-46D1-A943-2E51A352B3BD}"/>
              </a:ext>
            </a:extLst>
          </p:cNvPr>
          <p:cNvSpPr>
            <a:spLocks noGrp="1"/>
          </p:cNvSpPr>
          <p:nvPr>
            <p:ph idx="1"/>
          </p:nvPr>
        </p:nvSpPr>
        <p:spPr>
          <a:xfrm>
            <a:off x="523757" y="1376565"/>
            <a:ext cx="8405464" cy="685801"/>
          </a:xfrm>
          <a:noFill/>
        </p:spPr>
        <p:txBody>
          <a:bodyPr/>
          <a:lstStyle/>
          <a:p>
            <a:pPr marL="0" indent="0">
              <a:buNone/>
            </a:pPr>
            <a:r>
              <a:rPr lang="en-GB" sz="2000" dirty="0"/>
              <a:t>Creating a basic table involves naming the table and defining its columns and each column's data type.</a:t>
            </a:r>
          </a:p>
        </p:txBody>
      </p:sp>
      <p:sp>
        <p:nvSpPr>
          <p:cNvPr id="4" name="Footer Placeholder 3">
            <a:extLst>
              <a:ext uri="{FF2B5EF4-FFF2-40B4-BE49-F238E27FC236}">
                <a16:creationId xmlns:a16="http://schemas.microsoft.com/office/drawing/2014/main" id="{170CA5D1-B6B6-4DDA-BA32-6015287D6848}"/>
              </a:ext>
            </a:extLst>
          </p:cNvPr>
          <p:cNvSpPr>
            <a:spLocks noGrp="1"/>
          </p:cNvSpPr>
          <p:nvPr>
            <p:ph type="ftr" sz="quarter" idx="11"/>
          </p:nvPr>
        </p:nvSpPr>
        <p:spPr/>
        <p:txBody>
          <a:bodyPr/>
          <a:lstStyle/>
          <a:p>
            <a:pPr algn="l"/>
            <a:r>
              <a:rPr lang="en-US"/>
              <a:t>SQL: Structured Query Language</a:t>
            </a:r>
            <a:endParaRPr lang="en-US" dirty="0"/>
          </a:p>
        </p:txBody>
      </p:sp>
      <p:sp>
        <p:nvSpPr>
          <p:cNvPr id="7" name="TextBox 6">
            <a:extLst>
              <a:ext uri="{FF2B5EF4-FFF2-40B4-BE49-F238E27FC236}">
                <a16:creationId xmlns:a16="http://schemas.microsoft.com/office/drawing/2014/main" id="{A98511D2-5F9E-40E1-81E0-C4DD7D16372B}"/>
              </a:ext>
            </a:extLst>
          </p:cNvPr>
          <p:cNvSpPr txBox="1"/>
          <p:nvPr/>
        </p:nvSpPr>
        <p:spPr>
          <a:xfrm>
            <a:off x="1043608" y="2638732"/>
            <a:ext cx="7560840" cy="2062103"/>
          </a:xfrm>
          <a:prstGeom prst="rect">
            <a:avLst/>
          </a:prstGeom>
          <a:solidFill>
            <a:schemeClr val="bg1">
              <a:lumMod val="85000"/>
            </a:schemeClr>
          </a:solidFill>
        </p:spPr>
        <p:txBody>
          <a:bodyPr wrap="square">
            <a:spAutoFit/>
          </a:bodyPr>
          <a:lstStyle/>
          <a:p>
            <a:r>
              <a:rPr lang="en-GB" sz="1600" b="0" dirty="0">
                <a:latin typeface="Arial" panose="020B0604020202020204" pitchFamily="34" charset="0"/>
                <a:cs typeface="Arial" panose="020B0604020202020204" pitchFamily="34" charset="0"/>
              </a:rPr>
              <a:t>CREATE TABLE </a:t>
            </a:r>
            <a:r>
              <a:rPr lang="en-GB" sz="1600" b="0" dirty="0" err="1">
                <a:latin typeface="Arial" panose="020B0604020202020204" pitchFamily="34" charset="0"/>
                <a:cs typeface="Arial" panose="020B0604020202020204" pitchFamily="34" charset="0"/>
              </a:rPr>
              <a:t>table_name</a:t>
            </a:r>
            <a:r>
              <a:rPr lang="en-GB" sz="1600" b="0" dirty="0">
                <a:latin typeface="Arial" panose="020B0604020202020204" pitchFamily="34" charset="0"/>
                <a:cs typeface="Arial" panose="020B0604020202020204" pitchFamily="34" charset="0"/>
              </a:rPr>
              <a:t> (</a:t>
            </a:r>
          </a:p>
          <a:p>
            <a:r>
              <a:rPr lang="en-GB" sz="1600" b="0" dirty="0">
                <a:latin typeface="Arial" panose="020B0604020202020204" pitchFamily="34" charset="0"/>
                <a:cs typeface="Arial" panose="020B0604020202020204" pitchFamily="34" charset="0"/>
              </a:rPr>
              <a:t>   column1 datatype,</a:t>
            </a:r>
          </a:p>
          <a:p>
            <a:r>
              <a:rPr lang="en-GB" sz="1600" b="0" dirty="0">
                <a:latin typeface="Arial" panose="020B0604020202020204" pitchFamily="34" charset="0"/>
                <a:cs typeface="Arial" panose="020B0604020202020204" pitchFamily="34" charset="0"/>
              </a:rPr>
              <a:t>   column2 datatype,</a:t>
            </a:r>
          </a:p>
          <a:p>
            <a:r>
              <a:rPr lang="en-GB" sz="1600" b="0" dirty="0">
                <a:latin typeface="Arial" panose="020B0604020202020204" pitchFamily="34" charset="0"/>
                <a:cs typeface="Arial" panose="020B0604020202020204" pitchFamily="34" charset="0"/>
              </a:rPr>
              <a:t>   column3 datatype,</a:t>
            </a:r>
          </a:p>
          <a:p>
            <a:r>
              <a:rPr lang="en-GB" sz="1600" b="0" dirty="0">
                <a:latin typeface="Arial" panose="020B0604020202020204" pitchFamily="34" charset="0"/>
                <a:cs typeface="Arial" panose="020B0604020202020204" pitchFamily="34" charset="0"/>
              </a:rPr>
              <a:t>   .....</a:t>
            </a:r>
          </a:p>
          <a:p>
            <a:r>
              <a:rPr lang="en-GB" sz="1600" b="0" dirty="0">
                <a:latin typeface="Arial" panose="020B0604020202020204" pitchFamily="34" charset="0"/>
                <a:cs typeface="Arial" panose="020B0604020202020204" pitchFamily="34" charset="0"/>
              </a:rPr>
              <a:t>   </a:t>
            </a:r>
            <a:r>
              <a:rPr lang="en-GB" sz="1600" b="0" dirty="0" err="1">
                <a:latin typeface="Arial" panose="020B0604020202020204" pitchFamily="34" charset="0"/>
                <a:cs typeface="Arial" panose="020B0604020202020204" pitchFamily="34" charset="0"/>
              </a:rPr>
              <a:t>columnN</a:t>
            </a:r>
            <a:r>
              <a:rPr lang="en-GB" sz="1600" b="0" dirty="0">
                <a:latin typeface="Arial" panose="020B0604020202020204" pitchFamily="34" charset="0"/>
                <a:cs typeface="Arial" panose="020B0604020202020204" pitchFamily="34" charset="0"/>
              </a:rPr>
              <a:t> datatype,</a:t>
            </a:r>
          </a:p>
          <a:p>
            <a:r>
              <a:rPr lang="en-GB" sz="1600" b="0" dirty="0">
                <a:latin typeface="Arial" panose="020B0604020202020204" pitchFamily="34" charset="0"/>
                <a:cs typeface="Arial" panose="020B0604020202020204" pitchFamily="34" charset="0"/>
              </a:rPr>
              <a:t>   PRIMARY KEY( one or more columns )</a:t>
            </a:r>
          </a:p>
          <a:p>
            <a:r>
              <a:rPr lang="en-GB" sz="1600" b="0" dirty="0">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690F4AEF-124E-433B-8BF7-0A56C94E1A15}"/>
              </a:ext>
            </a:extLst>
          </p:cNvPr>
          <p:cNvSpPr txBox="1"/>
          <p:nvPr/>
        </p:nvSpPr>
        <p:spPr>
          <a:xfrm>
            <a:off x="539552" y="2096932"/>
            <a:ext cx="4582756" cy="430887"/>
          </a:xfrm>
          <a:prstGeom prst="rect">
            <a:avLst/>
          </a:prstGeom>
          <a:noFill/>
        </p:spPr>
        <p:txBody>
          <a:bodyPr wrap="square">
            <a:spAutoFit/>
          </a:bodyPr>
          <a:lstStyle/>
          <a:p>
            <a:r>
              <a:rPr lang="en-GB" dirty="0"/>
              <a:t>Syntax:</a:t>
            </a:r>
          </a:p>
        </p:txBody>
      </p:sp>
      <p:sp>
        <p:nvSpPr>
          <p:cNvPr id="16" name="TextBox 15">
            <a:extLst>
              <a:ext uri="{FF2B5EF4-FFF2-40B4-BE49-F238E27FC236}">
                <a16:creationId xmlns:a16="http://schemas.microsoft.com/office/drawing/2014/main" id="{1BE96A22-BAF1-4613-A828-A1DF3D8B6464}"/>
              </a:ext>
            </a:extLst>
          </p:cNvPr>
          <p:cNvSpPr txBox="1"/>
          <p:nvPr/>
        </p:nvSpPr>
        <p:spPr>
          <a:xfrm>
            <a:off x="637184" y="5043412"/>
            <a:ext cx="8064896" cy="923330"/>
          </a:xfrm>
          <a:prstGeom prst="rect">
            <a:avLst/>
          </a:prstGeom>
          <a:noFill/>
        </p:spPr>
        <p:txBody>
          <a:bodyPr wrap="square">
            <a:spAutoFit/>
          </a:bodyPr>
          <a:lstStyle/>
          <a:p>
            <a:pPr marL="285750" indent="-285750">
              <a:buFont typeface="Arial" panose="020B0604020202020204" pitchFamily="34" charset="0"/>
              <a:buChar char="•"/>
            </a:pPr>
            <a:r>
              <a:rPr lang="en-GB" sz="1800" b="0" dirty="0">
                <a:solidFill>
                  <a:srgbClr val="000000"/>
                </a:solidFill>
                <a:latin typeface="Arial" panose="020B0604020202020204" pitchFamily="34" charset="0"/>
              </a:rPr>
              <a:t>Table name has to be unique. Column name and type need to be defined.</a:t>
            </a:r>
          </a:p>
          <a:p>
            <a:pPr marL="285750" indent="-285750">
              <a:buFont typeface="Arial" panose="020B0604020202020204" pitchFamily="34" charset="0"/>
              <a:buChar char="•"/>
            </a:pPr>
            <a:r>
              <a:rPr lang="en-GB" sz="1800" b="0" dirty="0">
                <a:solidFill>
                  <a:srgbClr val="000000"/>
                </a:solidFill>
                <a:latin typeface="Arial" panose="020B0604020202020204" pitchFamily="34" charset="0"/>
              </a:rPr>
              <a:t>A copy of an existing table can be created using a combination of the CREATE TABLE statement and the SELECT statement.</a:t>
            </a:r>
          </a:p>
        </p:txBody>
      </p:sp>
    </p:spTree>
    <p:extLst>
      <p:ext uri="{BB962C8B-B14F-4D97-AF65-F5344CB8AC3E}">
        <p14:creationId xmlns:p14="http://schemas.microsoft.com/office/powerpoint/2010/main" val="1305081750"/>
      </p:ext>
    </p:extLst>
  </p:cSld>
  <p:clrMapOvr>
    <a:masterClrMapping/>
  </p:clrMapOvr>
  <p:transition spd="slow">
    <p:zoom dir="in"/>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A7C90-2AE0-44A5-9555-EF3E74BC9A70}"/>
              </a:ext>
            </a:extLst>
          </p:cNvPr>
          <p:cNvSpPr>
            <a:spLocks noGrp="1"/>
          </p:cNvSpPr>
          <p:nvPr>
            <p:ph type="title"/>
          </p:nvPr>
        </p:nvSpPr>
        <p:spPr/>
        <p:txBody>
          <a:bodyPr/>
          <a:lstStyle/>
          <a:p>
            <a:endParaRPr lang="en-GB"/>
          </a:p>
        </p:txBody>
      </p:sp>
      <p:sp>
        <p:nvSpPr>
          <p:cNvPr id="4" name="Footer Placeholder 3">
            <a:extLst>
              <a:ext uri="{FF2B5EF4-FFF2-40B4-BE49-F238E27FC236}">
                <a16:creationId xmlns:a16="http://schemas.microsoft.com/office/drawing/2014/main" id="{64F3094D-C033-43E9-A48C-FFC867A92CAC}"/>
              </a:ext>
            </a:extLst>
          </p:cNvPr>
          <p:cNvSpPr>
            <a:spLocks noGrp="1"/>
          </p:cNvSpPr>
          <p:nvPr>
            <p:ph type="ftr" sz="quarter" idx="11"/>
          </p:nvPr>
        </p:nvSpPr>
        <p:spPr/>
        <p:txBody>
          <a:bodyPr/>
          <a:lstStyle/>
          <a:p>
            <a:pPr algn="l"/>
            <a:r>
              <a:rPr lang="en-US"/>
              <a:t>SQL: Structured Query Language</a:t>
            </a:r>
            <a:endParaRPr lang="en-US" dirty="0"/>
          </a:p>
        </p:txBody>
      </p:sp>
      <p:sp>
        <p:nvSpPr>
          <p:cNvPr id="5" name="TextBox 4">
            <a:extLst>
              <a:ext uri="{FF2B5EF4-FFF2-40B4-BE49-F238E27FC236}">
                <a16:creationId xmlns:a16="http://schemas.microsoft.com/office/drawing/2014/main" id="{A6DD73AB-8EDD-4D58-8F66-89063D3A0C2E}"/>
              </a:ext>
            </a:extLst>
          </p:cNvPr>
          <p:cNvSpPr txBox="1"/>
          <p:nvPr/>
        </p:nvSpPr>
        <p:spPr>
          <a:xfrm>
            <a:off x="573377" y="1251380"/>
            <a:ext cx="8485127" cy="707886"/>
          </a:xfrm>
          <a:prstGeom prst="rect">
            <a:avLst/>
          </a:prstGeom>
          <a:noFill/>
        </p:spPr>
        <p:txBody>
          <a:bodyPr wrap="square">
            <a:spAutoFit/>
          </a:bodyPr>
          <a:lstStyle/>
          <a:p>
            <a:r>
              <a:rPr lang="en-GB" dirty="0"/>
              <a:t>Example: </a:t>
            </a:r>
            <a:r>
              <a:rPr lang="en-GB" sz="1800" b="0" i="0" dirty="0">
                <a:solidFill>
                  <a:srgbClr val="000000"/>
                </a:solidFill>
                <a:effectLst/>
                <a:latin typeface="Arial" panose="020B0604020202020204" pitchFamily="34" charset="0"/>
              </a:rPr>
              <a:t>creates a CUSTOMERS table with an ID as a primary key and NOT NULL are the constraints </a:t>
            </a:r>
            <a:endParaRPr lang="en-GB" dirty="0"/>
          </a:p>
        </p:txBody>
      </p:sp>
      <p:sp>
        <p:nvSpPr>
          <p:cNvPr id="6" name="Rectangle 1">
            <a:extLst>
              <a:ext uri="{FF2B5EF4-FFF2-40B4-BE49-F238E27FC236}">
                <a16:creationId xmlns:a16="http://schemas.microsoft.com/office/drawing/2014/main" id="{C513B340-8C02-4CE2-B4D3-AE4BB4F8C35C}"/>
              </a:ext>
            </a:extLst>
          </p:cNvPr>
          <p:cNvSpPr>
            <a:spLocks noChangeArrowheads="1"/>
          </p:cNvSpPr>
          <p:nvPr/>
        </p:nvSpPr>
        <p:spPr bwMode="auto">
          <a:xfrm>
            <a:off x="1065617" y="1959266"/>
            <a:ext cx="7658472" cy="19838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SQL</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&gt;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CREATE TABLE CUSTOMERS</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0" dirty="0">
                <a:solidFill>
                  <a:srgbClr val="000000"/>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ID INT NOT NULL</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0" dirty="0">
                <a:solidFill>
                  <a:srgbClr val="000000"/>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VARCHAR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20</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NOT NULL</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0" dirty="0">
                <a:solidFill>
                  <a:srgbClr val="000000"/>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AGE INT NOT NULL</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0" dirty="0">
                <a:solidFill>
                  <a:srgbClr val="000000"/>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ADDRESS CHAR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25</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0" dirty="0">
                <a:solidFill>
                  <a:srgbClr val="000000"/>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SALARY DECIMAL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18</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2</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0" dirty="0">
                <a:solidFill>
                  <a:srgbClr val="000000"/>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PRIMARY KEY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ID</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A7169000-D496-41B3-9675-9F2EF8D68D52}"/>
              </a:ext>
            </a:extLst>
          </p:cNvPr>
          <p:cNvSpPr txBox="1"/>
          <p:nvPr/>
        </p:nvSpPr>
        <p:spPr>
          <a:xfrm>
            <a:off x="273528" y="3943153"/>
            <a:ext cx="8784976" cy="369332"/>
          </a:xfrm>
          <a:prstGeom prst="rect">
            <a:avLst/>
          </a:prstGeom>
          <a:noFill/>
        </p:spPr>
        <p:txBody>
          <a:bodyPr wrap="square">
            <a:spAutoFit/>
          </a:bodyPr>
          <a:lstStyle>
            <a:defPPr>
              <a:defRPr lang="en-US"/>
            </a:defPPr>
            <a:lvl1pPr>
              <a:defRPr sz="1600" b="0"/>
            </a:lvl1pPr>
          </a:lstStyle>
          <a:p>
            <a:r>
              <a:rPr lang="en-GB" sz="1800" dirty="0">
                <a:solidFill>
                  <a:srgbClr val="000000"/>
                </a:solidFill>
                <a:latin typeface="Arial" panose="020B0604020202020204" pitchFamily="34" charset="0"/>
              </a:rPr>
              <a:t>DESC command can be sued to check if your creation of table ahs been successful</a:t>
            </a:r>
            <a:r>
              <a:rPr lang="en-GB" dirty="0"/>
              <a:t>.</a:t>
            </a:r>
          </a:p>
        </p:txBody>
      </p:sp>
      <p:pic>
        <p:nvPicPr>
          <p:cNvPr id="11" name="Picture 10">
            <a:extLst>
              <a:ext uri="{FF2B5EF4-FFF2-40B4-BE49-F238E27FC236}">
                <a16:creationId xmlns:a16="http://schemas.microsoft.com/office/drawing/2014/main" id="{E889E6A6-21B5-404A-A20D-64F8D77F20A8}"/>
              </a:ext>
            </a:extLst>
          </p:cNvPr>
          <p:cNvPicPr>
            <a:picLocks noChangeAspect="1"/>
          </p:cNvPicPr>
          <p:nvPr/>
        </p:nvPicPr>
        <p:blipFill>
          <a:blip r:embed="rId2"/>
          <a:stretch>
            <a:fillRect/>
          </a:stretch>
        </p:blipFill>
        <p:spPr>
          <a:xfrm>
            <a:off x="2629534" y="4327043"/>
            <a:ext cx="5134692" cy="2505425"/>
          </a:xfrm>
          <a:prstGeom prst="rect">
            <a:avLst/>
          </a:prstGeom>
        </p:spPr>
      </p:pic>
    </p:spTree>
    <p:extLst>
      <p:ext uri="{BB962C8B-B14F-4D97-AF65-F5344CB8AC3E}">
        <p14:creationId xmlns:p14="http://schemas.microsoft.com/office/powerpoint/2010/main" val="2326620666"/>
      </p:ext>
    </p:extLst>
  </p:cSld>
  <p:clrMapOvr>
    <a:masterClrMapping/>
  </p:clrMapOvr>
  <p:transition spd="slow">
    <p:zoom dir="in"/>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36AEF-5807-40FA-BDD4-F1AA9D928F34}"/>
              </a:ext>
            </a:extLst>
          </p:cNvPr>
          <p:cNvSpPr>
            <a:spLocks noGrp="1"/>
          </p:cNvSpPr>
          <p:nvPr>
            <p:ph type="title"/>
          </p:nvPr>
        </p:nvSpPr>
        <p:spPr/>
        <p:txBody>
          <a:bodyPr/>
          <a:lstStyle/>
          <a:p>
            <a:r>
              <a:rPr lang="en-GB" dirty="0"/>
              <a:t>DROP or DELETE Table</a:t>
            </a:r>
          </a:p>
        </p:txBody>
      </p:sp>
      <p:sp>
        <p:nvSpPr>
          <p:cNvPr id="3" name="Content Placeholder 2">
            <a:extLst>
              <a:ext uri="{FF2B5EF4-FFF2-40B4-BE49-F238E27FC236}">
                <a16:creationId xmlns:a16="http://schemas.microsoft.com/office/drawing/2014/main" id="{86EFDB2C-2541-4E69-958F-7F563B1CD88F}"/>
              </a:ext>
            </a:extLst>
          </p:cNvPr>
          <p:cNvSpPr>
            <a:spLocks noGrp="1"/>
          </p:cNvSpPr>
          <p:nvPr>
            <p:ph idx="1"/>
          </p:nvPr>
        </p:nvSpPr>
        <p:spPr>
          <a:xfrm>
            <a:off x="539552" y="1344509"/>
            <a:ext cx="8405464" cy="365126"/>
          </a:xfrm>
        </p:spPr>
        <p:txBody>
          <a:bodyPr/>
          <a:lstStyle/>
          <a:p>
            <a:pPr marL="0" indent="0">
              <a:buNone/>
            </a:pPr>
            <a:r>
              <a:rPr lang="en-GB" sz="2000" dirty="0"/>
              <a:t>DROP TABLE statement is used to remove a table definition and all the data</a:t>
            </a:r>
          </a:p>
        </p:txBody>
      </p:sp>
      <p:sp>
        <p:nvSpPr>
          <p:cNvPr id="4" name="Footer Placeholder 3">
            <a:extLst>
              <a:ext uri="{FF2B5EF4-FFF2-40B4-BE49-F238E27FC236}">
                <a16:creationId xmlns:a16="http://schemas.microsoft.com/office/drawing/2014/main" id="{595E0A01-2B7A-4CAB-B596-E92AD4528B16}"/>
              </a:ext>
            </a:extLst>
          </p:cNvPr>
          <p:cNvSpPr>
            <a:spLocks noGrp="1"/>
          </p:cNvSpPr>
          <p:nvPr>
            <p:ph type="ftr" sz="quarter" idx="11"/>
          </p:nvPr>
        </p:nvSpPr>
        <p:spPr/>
        <p:txBody>
          <a:bodyPr/>
          <a:lstStyle/>
          <a:p>
            <a:pPr algn="l"/>
            <a:r>
              <a:rPr lang="en-US"/>
              <a:t>SQL: Structured Query Language</a:t>
            </a:r>
            <a:endParaRPr lang="en-US" dirty="0"/>
          </a:p>
        </p:txBody>
      </p:sp>
      <p:sp>
        <p:nvSpPr>
          <p:cNvPr id="6" name="TextBox 5">
            <a:extLst>
              <a:ext uri="{FF2B5EF4-FFF2-40B4-BE49-F238E27FC236}">
                <a16:creationId xmlns:a16="http://schemas.microsoft.com/office/drawing/2014/main" id="{1DA8B603-A862-48BF-BD80-3A0CCB846F0E}"/>
              </a:ext>
            </a:extLst>
          </p:cNvPr>
          <p:cNvSpPr txBox="1"/>
          <p:nvPr/>
        </p:nvSpPr>
        <p:spPr>
          <a:xfrm>
            <a:off x="562127" y="2132856"/>
            <a:ext cx="4582756" cy="430887"/>
          </a:xfrm>
          <a:prstGeom prst="rect">
            <a:avLst/>
          </a:prstGeom>
          <a:noFill/>
        </p:spPr>
        <p:txBody>
          <a:bodyPr wrap="square">
            <a:spAutoFit/>
          </a:bodyPr>
          <a:lstStyle/>
          <a:p>
            <a:r>
              <a:rPr lang="en-GB" dirty="0"/>
              <a:t>Syntax</a:t>
            </a:r>
          </a:p>
        </p:txBody>
      </p:sp>
      <p:sp>
        <p:nvSpPr>
          <p:cNvPr id="7" name="Rectangle 1">
            <a:extLst>
              <a:ext uri="{FF2B5EF4-FFF2-40B4-BE49-F238E27FC236}">
                <a16:creationId xmlns:a16="http://schemas.microsoft.com/office/drawing/2014/main" id="{F5D78122-8244-4FA5-A5C3-29D23F2A17DB}"/>
              </a:ext>
            </a:extLst>
          </p:cNvPr>
          <p:cNvSpPr>
            <a:spLocks noChangeArrowheads="1"/>
          </p:cNvSpPr>
          <p:nvPr/>
        </p:nvSpPr>
        <p:spPr bwMode="auto">
          <a:xfrm>
            <a:off x="683568" y="2631776"/>
            <a:ext cx="7383493"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DROP TABLE &lt;</a:t>
            </a:r>
            <a:r>
              <a:rPr kumimoji="0" lang="en-US" altLang="en-US" sz="18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table_name</a:t>
            </a: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&gt;;</a:t>
            </a:r>
            <a:r>
              <a:rPr kumimoji="0" lang="en-US" altLang="en-US" sz="10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8AC97ECF-DC83-402F-851B-F56E82C73413}"/>
              </a:ext>
            </a:extLst>
          </p:cNvPr>
          <p:cNvSpPr txBox="1"/>
          <p:nvPr/>
        </p:nvSpPr>
        <p:spPr>
          <a:xfrm>
            <a:off x="552124" y="3024219"/>
            <a:ext cx="7980316" cy="677108"/>
          </a:xfrm>
          <a:prstGeom prst="rect">
            <a:avLst/>
          </a:prstGeom>
          <a:noFill/>
        </p:spPr>
        <p:txBody>
          <a:bodyPr wrap="square">
            <a:spAutoFit/>
          </a:bodyPr>
          <a:lstStyle/>
          <a:p>
            <a:r>
              <a:rPr lang="en-GB" dirty="0"/>
              <a:t>Example</a:t>
            </a:r>
          </a:p>
          <a:p>
            <a:r>
              <a:rPr lang="en-GB" sz="1600" b="0" dirty="0"/>
              <a:t>Let us first verify the CUSTOMERS table and then we will delete it from the database.</a:t>
            </a:r>
          </a:p>
        </p:txBody>
      </p:sp>
      <p:sp>
        <p:nvSpPr>
          <p:cNvPr id="12" name="Rectangle 2">
            <a:extLst>
              <a:ext uri="{FF2B5EF4-FFF2-40B4-BE49-F238E27FC236}">
                <a16:creationId xmlns:a16="http://schemas.microsoft.com/office/drawing/2014/main" id="{B2BE1A11-BDF0-49A8-8553-A7119C6506AE}"/>
              </a:ext>
            </a:extLst>
          </p:cNvPr>
          <p:cNvSpPr>
            <a:spLocks noChangeArrowheads="1"/>
          </p:cNvSpPr>
          <p:nvPr/>
        </p:nvSpPr>
        <p:spPr bwMode="auto">
          <a:xfrm>
            <a:off x="683568" y="4349883"/>
            <a:ext cx="7488832" cy="36000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SQL</a:t>
            </a:r>
            <a:r>
              <a:rPr kumimoji="0" lang="en-US" altLang="en-US" sz="11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&gt;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DROP TABLE CUSTOMERS</a:t>
            </a:r>
            <a:r>
              <a:rPr kumimoji="0" lang="en-US" altLang="en-US" sz="11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Query</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OK</a:t>
            </a:r>
            <a:r>
              <a:rPr kumimoji="0" lang="en-US" altLang="en-US" sz="11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0</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rows affected </a:t>
            </a:r>
            <a:r>
              <a:rPr kumimoji="0" lang="en-US" altLang="en-US" sz="11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0.01</a:t>
            </a: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sec</a:t>
            </a:r>
            <a:r>
              <a:rPr kumimoji="0" lang="en-US" altLang="en-US" sz="11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 name="Picture 15">
            <a:extLst>
              <a:ext uri="{FF2B5EF4-FFF2-40B4-BE49-F238E27FC236}">
                <a16:creationId xmlns:a16="http://schemas.microsoft.com/office/drawing/2014/main" id="{E4175DDF-D5D9-4943-9B8F-9675261D14E7}"/>
              </a:ext>
            </a:extLst>
          </p:cNvPr>
          <p:cNvPicPr>
            <a:picLocks noChangeAspect="1"/>
          </p:cNvPicPr>
          <p:nvPr/>
        </p:nvPicPr>
        <p:blipFill rotWithShape="1">
          <a:blip r:embed="rId2"/>
          <a:srcRect b="85707"/>
          <a:stretch/>
        </p:blipFill>
        <p:spPr>
          <a:xfrm>
            <a:off x="696068" y="3803180"/>
            <a:ext cx="5162001" cy="360000"/>
          </a:xfrm>
          <a:prstGeom prst="rect">
            <a:avLst/>
          </a:prstGeom>
        </p:spPr>
      </p:pic>
      <p:pic>
        <p:nvPicPr>
          <p:cNvPr id="20" name="Picture 19">
            <a:extLst>
              <a:ext uri="{FF2B5EF4-FFF2-40B4-BE49-F238E27FC236}">
                <a16:creationId xmlns:a16="http://schemas.microsoft.com/office/drawing/2014/main" id="{E81060E1-D161-473E-B967-DD2FEF7E4E82}"/>
              </a:ext>
            </a:extLst>
          </p:cNvPr>
          <p:cNvPicPr>
            <a:picLocks noChangeAspect="1"/>
          </p:cNvPicPr>
          <p:nvPr/>
        </p:nvPicPr>
        <p:blipFill>
          <a:blip r:embed="rId3"/>
          <a:stretch>
            <a:fillRect/>
          </a:stretch>
        </p:blipFill>
        <p:spPr>
          <a:xfrm>
            <a:off x="719137" y="4919288"/>
            <a:ext cx="6887536" cy="504895"/>
          </a:xfrm>
          <a:prstGeom prst="rect">
            <a:avLst/>
          </a:prstGeom>
        </p:spPr>
      </p:pic>
    </p:spTree>
    <p:extLst>
      <p:ext uri="{BB962C8B-B14F-4D97-AF65-F5344CB8AC3E}">
        <p14:creationId xmlns:p14="http://schemas.microsoft.com/office/powerpoint/2010/main" val="311987319"/>
      </p:ext>
    </p:extLst>
  </p:cSld>
  <p:clrMapOvr>
    <a:masterClrMapping/>
  </p:clrMapOvr>
  <p:transition spd="slow">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9A9D5-0C72-498B-AB33-3BFCF25660F8}"/>
              </a:ext>
            </a:extLst>
          </p:cNvPr>
          <p:cNvSpPr>
            <a:spLocks noGrp="1"/>
          </p:cNvSpPr>
          <p:nvPr>
            <p:ph type="title"/>
          </p:nvPr>
        </p:nvSpPr>
        <p:spPr/>
        <p:txBody>
          <a:bodyPr/>
          <a:lstStyle/>
          <a:p>
            <a:r>
              <a:rPr lang="en-GB" dirty="0"/>
              <a:t>Review</a:t>
            </a:r>
          </a:p>
        </p:txBody>
      </p:sp>
      <p:sp>
        <p:nvSpPr>
          <p:cNvPr id="3" name="Content Placeholder 2">
            <a:extLst>
              <a:ext uri="{FF2B5EF4-FFF2-40B4-BE49-F238E27FC236}">
                <a16:creationId xmlns:a16="http://schemas.microsoft.com/office/drawing/2014/main" id="{EBDE140B-1C52-458B-AB54-D94BEAFA2547}"/>
              </a:ext>
            </a:extLst>
          </p:cNvPr>
          <p:cNvSpPr>
            <a:spLocks noGrp="1"/>
          </p:cNvSpPr>
          <p:nvPr>
            <p:ph idx="1"/>
          </p:nvPr>
        </p:nvSpPr>
        <p:spPr>
          <a:xfrm>
            <a:off x="539552" y="1344228"/>
            <a:ext cx="8287072" cy="4680520"/>
          </a:xfrm>
        </p:spPr>
        <p:txBody>
          <a:bodyPr/>
          <a:lstStyle/>
          <a:p>
            <a:r>
              <a:rPr lang="en-GB" sz="2400" dirty="0"/>
              <a:t>A relation table stores related data. The </a:t>
            </a:r>
            <a:r>
              <a:rPr lang="en-GB" sz="2400" b="1" dirty="0"/>
              <a:t>relation is a lists of constraints</a:t>
            </a:r>
            <a:r>
              <a:rPr lang="en-GB" sz="2400" dirty="0"/>
              <a:t> that used to limit the type of data that can go into a table. This ensures the accuracy and reliability of the data in the database.</a:t>
            </a:r>
          </a:p>
          <a:p>
            <a:r>
              <a:rPr lang="en-GB" sz="2400" dirty="0"/>
              <a:t>Data modelling ensures the data integrity in RDBMS:</a:t>
            </a:r>
          </a:p>
          <a:p>
            <a:pPr lvl="1"/>
            <a:r>
              <a:rPr lang="en-GB" sz="2000" b="1" dirty="0"/>
              <a:t>Entity Integrity: </a:t>
            </a:r>
            <a:r>
              <a:rPr lang="en-GB" sz="2000" dirty="0"/>
              <a:t>There are no duplicate rows in a table.  </a:t>
            </a:r>
          </a:p>
          <a:p>
            <a:pPr lvl="1"/>
            <a:r>
              <a:rPr lang="en-GB" sz="2000" b="1" dirty="0"/>
              <a:t>Domain Integrity: </a:t>
            </a:r>
            <a:r>
              <a:rPr lang="en-GB" sz="2000" dirty="0"/>
              <a:t>Enforces valid entries for a given column by restricting the type, the format, or the range of values. </a:t>
            </a:r>
          </a:p>
          <a:p>
            <a:pPr lvl="1"/>
            <a:r>
              <a:rPr lang="en-GB" sz="2000" b="1" dirty="0"/>
              <a:t>Referential Integrity: </a:t>
            </a:r>
            <a:r>
              <a:rPr lang="en-GB" sz="2000" dirty="0"/>
              <a:t>Rows cannot be deleted, which are used by other records. </a:t>
            </a:r>
          </a:p>
          <a:p>
            <a:pPr lvl="1"/>
            <a:r>
              <a:rPr lang="en-GB" sz="2000" b="1" dirty="0"/>
              <a:t>User-Defined Integrity</a:t>
            </a:r>
            <a:r>
              <a:rPr lang="en-GB" sz="2000" dirty="0"/>
              <a:t>: Enforces some specific business rules that do not fall into entity, domain or referential integrity.</a:t>
            </a:r>
          </a:p>
        </p:txBody>
      </p:sp>
      <p:sp>
        <p:nvSpPr>
          <p:cNvPr id="4" name="Footer Placeholder 3">
            <a:extLst>
              <a:ext uri="{FF2B5EF4-FFF2-40B4-BE49-F238E27FC236}">
                <a16:creationId xmlns:a16="http://schemas.microsoft.com/office/drawing/2014/main" id="{F329F74D-656B-44CE-A929-935B34DB9A0B}"/>
              </a:ext>
            </a:extLst>
          </p:cNvPr>
          <p:cNvSpPr>
            <a:spLocks noGrp="1"/>
          </p:cNvSpPr>
          <p:nvPr>
            <p:ph type="ftr" sz="quarter" idx="11"/>
          </p:nvPr>
        </p:nvSpPr>
        <p:spPr/>
        <p:txBody>
          <a:bodyPr/>
          <a:lstStyle/>
          <a:p>
            <a:pPr algn="l"/>
            <a:r>
              <a:rPr lang="en-US"/>
              <a:t>SQL: Structured Query Language</a:t>
            </a:r>
            <a:endParaRPr lang="en-US" dirty="0"/>
          </a:p>
        </p:txBody>
      </p:sp>
    </p:spTree>
    <p:extLst>
      <p:ext uri="{BB962C8B-B14F-4D97-AF65-F5344CB8AC3E}">
        <p14:creationId xmlns:p14="http://schemas.microsoft.com/office/powerpoint/2010/main" val="936213097"/>
      </p:ext>
    </p:extLst>
  </p:cSld>
  <p:clrMapOvr>
    <a:masterClrMapping/>
  </p:clrMapOvr>
  <p:transition spd="slow">
    <p:zoom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3E7A1-62F0-47FC-BF1B-546D8AFCEE9A}"/>
              </a:ext>
            </a:extLst>
          </p:cNvPr>
          <p:cNvSpPr>
            <a:spLocks noGrp="1"/>
          </p:cNvSpPr>
          <p:nvPr>
            <p:ph type="title"/>
          </p:nvPr>
        </p:nvSpPr>
        <p:spPr/>
        <p:txBody>
          <a:bodyPr/>
          <a:lstStyle/>
          <a:p>
            <a:r>
              <a:rPr lang="en-GB" dirty="0"/>
              <a:t>Records Operations</a:t>
            </a:r>
          </a:p>
        </p:txBody>
      </p:sp>
      <p:sp>
        <p:nvSpPr>
          <p:cNvPr id="3" name="Text Placeholder 2">
            <a:extLst>
              <a:ext uri="{FF2B5EF4-FFF2-40B4-BE49-F238E27FC236}">
                <a16:creationId xmlns:a16="http://schemas.microsoft.com/office/drawing/2014/main" id="{80D49E08-865F-4381-9F0C-24E45D2C9D5E}"/>
              </a:ext>
            </a:extLst>
          </p:cNvPr>
          <p:cNvSpPr>
            <a:spLocks noGrp="1"/>
          </p:cNvSpPr>
          <p:nvPr>
            <p:ph type="body" idx="1"/>
          </p:nvPr>
        </p:nvSpPr>
        <p:spPr/>
        <p:txBody>
          <a:bodyPr/>
          <a:lstStyle/>
          <a:p>
            <a:r>
              <a:rPr lang="en-GB" dirty="0"/>
              <a:t>CRUD: create, retrieve, update, and delete</a:t>
            </a:r>
          </a:p>
        </p:txBody>
      </p:sp>
    </p:spTree>
    <p:extLst>
      <p:ext uri="{BB962C8B-B14F-4D97-AF65-F5344CB8AC3E}">
        <p14:creationId xmlns:p14="http://schemas.microsoft.com/office/powerpoint/2010/main" val="3860800797"/>
      </p:ext>
    </p:extLst>
  </p:cSld>
  <p:clrMapOvr>
    <a:masterClrMapping/>
  </p:clrMapOvr>
  <p:transition spd="slow">
    <p:zoom dir="in"/>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C27F1D-A294-4425-8F7D-717CE633ACAF}"/>
              </a:ext>
            </a:extLst>
          </p:cNvPr>
          <p:cNvSpPr>
            <a:spLocks noGrp="1"/>
          </p:cNvSpPr>
          <p:nvPr>
            <p:ph type="title"/>
          </p:nvPr>
        </p:nvSpPr>
        <p:spPr/>
        <p:txBody>
          <a:bodyPr/>
          <a:lstStyle/>
          <a:p>
            <a:r>
              <a:rPr lang="en-GB" dirty="0"/>
              <a:t>INSERT</a:t>
            </a:r>
          </a:p>
        </p:txBody>
      </p:sp>
      <p:sp>
        <p:nvSpPr>
          <p:cNvPr id="5" name="Content Placeholder 4">
            <a:extLst>
              <a:ext uri="{FF2B5EF4-FFF2-40B4-BE49-F238E27FC236}">
                <a16:creationId xmlns:a16="http://schemas.microsoft.com/office/drawing/2014/main" id="{F0E121BC-D817-4CE5-9594-8E3E1A1291DE}"/>
              </a:ext>
            </a:extLst>
          </p:cNvPr>
          <p:cNvSpPr>
            <a:spLocks noGrp="1"/>
          </p:cNvSpPr>
          <p:nvPr>
            <p:ph idx="1"/>
          </p:nvPr>
        </p:nvSpPr>
        <p:spPr>
          <a:xfrm>
            <a:off x="562744" y="1278091"/>
            <a:ext cx="7613376" cy="438968"/>
          </a:xfrm>
        </p:spPr>
        <p:txBody>
          <a:bodyPr/>
          <a:lstStyle/>
          <a:p>
            <a:pPr marL="0" indent="0">
              <a:buNone/>
            </a:pPr>
            <a:r>
              <a:rPr lang="en-GB" sz="2000" dirty="0"/>
              <a:t>Add new rows of data to a table in the database.</a:t>
            </a:r>
          </a:p>
        </p:txBody>
      </p:sp>
      <p:sp>
        <p:nvSpPr>
          <p:cNvPr id="7" name="TextBox 6">
            <a:extLst>
              <a:ext uri="{FF2B5EF4-FFF2-40B4-BE49-F238E27FC236}">
                <a16:creationId xmlns:a16="http://schemas.microsoft.com/office/drawing/2014/main" id="{3D755DD7-B8B8-4566-82D5-1184D9B543EF}"/>
              </a:ext>
            </a:extLst>
          </p:cNvPr>
          <p:cNvSpPr txBox="1"/>
          <p:nvPr/>
        </p:nvSpPr>
        <p:spPr>
          <a:xfrm>
            <a:off x="431863" y="1742930"/>
            <a:ext cx="1619857" cy="438968"/>
          </a:xfrm>
          <a:prstGeom prst="rect">
            <a:avLst/>
          </a:prstGeom>
          <a:noFill/>
        </p:spPr>
        <p:txBody>
          <a:bodyPr wrap="square">
            <a:spAutoFit/>
          </a:bodyPr>
          <a:lstStyle/>
          <a:p>
            <a:r>
              <a:rPr lang="en-GB" dirty="0"/>
              <a:t>Syntax</a:t>
            </a:r>
          </a:p>
        </p:txBody>
      </p:sp>
      <p:sp>
        <p:nvSpPr>
          <p:cNvPr id="9" name="TextBox 8">
            <a:extLst>
              <a:ext uri="{FF2B5EF4-FFF2-40B4-BE49-F238E27FC236}">
                <a16:creationId xmlns:a16="http://schemas.microsoft.com/office/drawing/2014/main" id="{58B6FE4A-6C66-4125-A83C-84CE7B8A296C}"/>
              </a:ext>
            </a:extLst>
          </p:cNvPr>
          <p:cNvSpPr txBox="1"/>
          <p:nvPr/>
        </p:nvSpPr>
        <p:spPr>
          <a:xfrm>
            <a:off x="611560" y="2185611"/>
            <a:ext cx="8444408" cy="646331"/>
          </a:xfrm>
          <a:prstGeom prst="rect">
            <a:avLst/>
          </a:prstGeom>
          <a:solidFill>
            <a:schemeClr val="bg2">
              <a:lumMod val="20000"/>
              <a:lumOff val="80000"/>
            </a:schemeClr>
          </a:solidFill>
        </p:spPr>
        <p:txBody>
          <a:bodyPr wrap="square">
            <a:spAutoFit/>
          </a:bodyPr>
          <a:lstStyle/>
          <a:p>
            <a:r>
              <a:rPr lang="en-GB" sz="1800" b="0" dirty="0">
                <a:latin typeface="Arial" panose="020B0604020202020204" pitchFamily="34" charset="0"/>
                <a:cs typeface="Arial" panose="020B0604020202020204" pitchFamily="34" charset="0"/>
              </a:rPr>
              <a:t>INSERT INTO &lt;</a:t>
            </a:r>
            <a:r>
              <a:rPr lang="en-GB" sz="1800" b="0" dirty="0" err="1">
                <a:latin typeface="Arial" panose="020B0604020202020204" pitchFamily="34" charset="0"/>
                <a:cs typeface="Arial" panose="020B0604020202020204" pitchFamily="34" charset="0"/>
              </a:rPr>
              <a:t>table_name</a:t>
            </a:r>
            <a:r>
              <a:rPr lang="en-GB" sz="1800" b="0" dirty="0">
                <a:latin typeface="Arial" panose="020B0604020202020204" pitchFamily="34" charset="0"/>
                <a:cs typeface="Arial" panose="020B0604020202020204" pitchFamily="34" charset="0"/>
              </a:rPr>
              <a:t>&gt; (column1, column2, column3,...</a:t>
            </a:r>
            <a:r>
              <a:rPr lang="en-GB" sz="1800" b="0" dirty="0" err="1">
                <a:latin typeface="Arial" panose="020B0604020202020204" pitchFamily="34" charset="0"/>
                <a:cs typeface="Arial" panose="020B0604020202020204" pitchFamily="34" charset="0"/>
              </a:rPr>
              <a:t>columnN</a:t>
            </a:r>
            <a:r>
              <a:rPr lang="en-GB" sz="1800" b="0" dirty="0">
                <a:latin typeface="Arial" panose="020B0604020202020204" pitchFamily="34" charset="0"/>
                <a:cs typeface="Arial" panose="020B0604020202020204" pitchFamily="34" charset="0"/>
              </a:rPr>
              <a:t>)  </a:t>
            </a:r>
          </a:p>
          <a:p>
            <a:r>
              <a:rPr lang="en-GB" sz="1800" b="0" dirty="0">
                <a:latin typeface="Arial" panose="020B0604020202020204" pitchFamily="34" charset="0"/>
                <a:cs typeface="Arial" panose="020B0604020202020204" pitchFamily="34" charset="0"/>
              </a:rPr>
              <a:t>VALUES (value1, value2, value3,...</a:t>
            </a:r>
            <a:r>
              <a:rPr lang="en-GB" sz="1800" b="0" dirty="0" err="1">
                <a:latin typeface="Arial" panose="020B0604020202020204" pitchFamily="34" charset="0"/>
                <a:cs typeface="Arial" panose="020B0604020202020204" pitchFamily="34" charset="0"/>
              </a:rPr>
              <a:t>valueN</a:t>
            </a:r>
            <a:r>
              <a:rPr lang="en-GB" sz="1800" b="0" dirty="0">
                <a:latin typeface="Arial" panose="020B0604020202020204" pitchFamily="34" charset="0"/>
                <a:cs typeface="Arial" panose="020B0604020202020204" pitchFamily="34" charset="0"/>
              </a:rPr>
              <a:t>);</a:t>
            </a:r>
          </a:p>
        </p:txBody>
      </p:sp>
      <p:sp>
        <p:nvSpPr>
          <p:cNvPr id="11" name="TextBox 10">
            <a:extLst>
              <a:ext uri="{FF2B5EF4-FFF2-40B4-BE49-F238E27FC236}">
                <a16:creationId xmlns:a16="http://schemas.microsoft.com/office/drawing/2014/main" id="{7BF56477-662E-425E-8C97-DF2A93C443CA}"/>
              </a:ext>
            </a:extLst>
          </p:cNvPr>
          <p:cNvSpPr txBox="1"/>
          <p:nvPr/>
        </p:nvSpPr>
        <p:spPr>
          <a:xfrm>
            <a:off x="611560" y="2967335"/>
            <a:ext cx="8280920" cy="923330"/>
          </a:xfrm>
          <a:prstGeom prst="rect">
            <a:avLst/>
          </a:prstGeom>
          <a:noFill/>
        </p:spPr>
        <p:txBody>
          <a:bodyPr wrap="square">
            <a:spAutoFit/>
          </a:bodyPr>
          <a:lstStyle/>
          <a:p>
            <a:r>
              <a:rPr lang="en-GB" sz="1800" b="0" dirty="0"/>
              <a:t>You may not need to specify the column(s) name in the SQL query if you are adding values for all the columns of the table. But make sure the order of the values is in the same order as the columns in the table.</a:t>
            </a:r>
          </a:p>
        </p:txBody>
      </p:sp>
      <p:sp>
        <p:nvSpPr>
          <p:cNvPr id="13" name="TextBox 12">
            <a:extLst>
              <a:ext uri="{FF2B5EF4-FFF2-40B4-BE49-F238E27FC236}">
                <a16:creationId xmlns:a16="http://schemas.microsoft.com/office/drawing/2014/main" id="{DD0033C0-E836-4E94-964E-E4AF871787CC}"/>
              </a:ext>
            </a:extLst>
          </p:cNvPr>
          <p:cNvSpPr txBox="1"/>
          <p:nvPr/>
        </p:nvSpPr>
        <p:spPr>
          <a:xfrm>
            <a:off x="431862" y="3890665"/>
            <a:ext cx="8444407" cy="707886"/>
          </a:xfrm>
          <a:prstGeom prst="rect">
            <a:avLst/>
          </a:prstGeom>
          <a:noFill/>
        </p:spPr>
        <p:txBody>
          <a:bodyPr wrap="square">
            <a:spAutoFit/>
          </a:bodyPr>
          <a:lstStyle/>
          <a:p>
            <a:r>
              <a:rPr lang="en-GB" dirty="0"/>
              <a:t>Example</a:t>
            </a:r>
          </a:p>
          <a:p>
            <a:r>
              <a:rPr lang="en-GB" sz="1800" b="0" dirty="0"/>
              <a:t>The following statements would create six records in the CUSTOMERS table.</a:t>
            </a:r>
          </a:p>
        </p:txBody>
      </p:sp>
      <p:sp>
        <p:nvSpPr>
          <p:cNvPr id="14" name="Rectangle 1">
            <a:extLst>
              <a:ext uri="{FF2B5EF4-FFF2-40B4-BE49-F238E27FC236}">
                <a16:creationId xmlns:a16="http://schemas.microsoft.com/office/drawing/2014/main" id="{EBF9FA9B-F466-4473-ADE8-ECE7C007F5B5}"/>
              </a:ext>
            </a:extLst>
          </p:cNvPr>
          <p:cNvSpPr>
            <a:spLocks noChangeArrowheads="1"/>
          </p:cNvSpPr>
          <p:nvPr/>
        </p:nvSpPr>
        <p:spPr bwMode="auto">
          <a:xfrm>
            <a:off x="562744" y="4753432"/>
            <a:ext cx="8018512" cy="140400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INSERT INTO CUSTOMERS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ID</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AGE</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ADDRESS</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SALARY</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lang="en-US" altLang="en-US" sz="1600" b="0" dirty="0">
                <a:solidFill>
                  <a:srgbClr val="000000"/>
                </a:solidFill>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VALUES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'Ramesh'</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32</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'Ahmedabad'</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2000.00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INSERT INTO CUSTOMERS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ID</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AGE</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ADDRESS</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SALARY</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VALUES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2</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8800"/>
                </a:solidFill>
                <a:effectLst/>
                <a:latin typeface="Courier New" panose="02070309020205020404" pitchFamily="49" charset="0"/>
                <a:cs typeface="Courier New" panose="02070309020205020404" pitchFamily="49" charset="0"/>
              </a:rPr>
              <a:t>Khilan</a:t>
            </a:r>
            <a:r>
              <a:rPr kumimoji="0" lang="en-US" altLang="en-US" sz="16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25</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'Delhi'</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1500.00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2" name="Footer Placeholder 1">
            <a:extLst>
              <a:ext uri="{FF2B5EF4-FFF2-40B4-BE49-F238E27FC236}">
                <a16:creationId xmlns:a16="http://schemas.microsoft.com/office/drawing/2014/main" id="{D68326AD-24A7-41FD-AF83-4FC2AA89929B}"/>
              </a:ext>
            </a:extLst>
          </p:cNvPr>
          <p:cNvSpPr>
            <a:spLocks noGrp="1"/>
          </p:cNvSpPr>
          <p:nvPr>
            <p:ph type="ftr" sz="quarter" idx="11"/>
          </p:nvPr>
        </p:nvSpPr>
        <p:spPr/>
        <p:txBody>
          <a:bodyPr/>
          <a:lstStyle/>
          <a:p>
            <a:pPr algn="l"/>
            <a:r>
              <a:rPr lang="en-US"/>
              <a:t>SQL: Structured Query Language</a:t>
            </a:r>
            <a:endParaRPr lang="en-US" dirty="0"/>
          </a:p>
        </p:txBody>
      </p:sp>
    </p:spTree>
    <p:extLst>
      <p:ext uri="{BB962C8B-B14F-4D97-AF65-F5344CB8AC3E}">
        <p14:creationId xmlns:p14="http://schemas.microsoft.com/office/powerpoint/2010/main" val="1588605386"/>
      </p:ext>
    </p:extLst>
  </p:cSld>
  <p:clrMapOvr>
    <a:masterClrMapping/>
  </p:clrMapOvr>
  <p:transition spd="slow">
    <p:zoom dir="in"/>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4D475F8-0372-42B6-B18A-0C6BC58597B3}"/>
              </a:ext>
            </a:extLst>
          </p:cNvPr>
          <p:cNvSpPr>
            <a:spLocks noGrp="1"/>
          </p:cNvSpPr>
          <p:nvPr>
            <p:ph type="ftr" sz="quarter" idx="11"/>
          </p:nvPr>
        </p:nvSpPr>
        <p:spPr/>
        <p:txBody>
          <a:bodyPr/>
          <a:lstStyle/>
          <a:p>
            <a:pPr algn="l"/>
            <a:r>
              <a:rPr lang="en-US"/>
              <a:t>SQL: Structured Query Language</a:t>
            </a:r>
            <a:endParaRPr lang="en-US" dirty="0"/>
          </a:p>
        </p:txBody>
      </p:sp>
      <p:sp>
        <p:nvSpPr>
          <p:cNvPr id="5" name="Rectangle 1">
            <a:extLst>
              <a:ext uri="{FF2B5EF4-FFF2-40B4-BE49-F238E27FC236}">
                <a16:creationId xmlns:a16="http://schemas.microsoft.com/office/drawing/2014/main" id="{650843AE-3BB1-4922-ACC2-8B2EF1EC1A3A}"/>
              </a:ext>
            </a:extLst>
          </p:cNvPr>
          <p:cNvSpPr>
            <a:spLocks noGrp="1" noChangeArrowheads="1"/>
          </p:cNvSpPr>
          <p:nvPr>
            <p:ph idx="4294967295"/>
          </p:nvPr>
        </p:nvSpPr>
        <p:spPr bwMode="auto">
          <a:xfrm>
            <a:off x="684748" y="1357803"/>
            <a:ext cx="7964487" cy="1984375"/>
          </a:xfrm>
          <a:prstGeom prst="rect">
            <a:avLst/>
          </a:prstGeom>
          <a:solidFill>
            <a:schemeClr val="bg1">
              <a:lumMod val="85000"/>
            </a:schemeClr>
          </a:solidFill>
          <a:ln>
            <a:noFill/>
          </a:ln>
          <a:effectLst/>
        </p:spPr>
        <p:txBody>
          <a:bodyPr vert="horz" wrap="squar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INSERT INTO CUSTOMERS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ID</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AGE</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ADDRESS</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SALARY</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VALUES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3</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8800"/>
                </a:solidFill>
                <a:effectLst/>
                <a:latin typeface="Courier New" panose="02070309020205020404" pitchFamily="49" charset="0"/>
                <a:cs typeface="Courier New" panose="02070309020205020404" pitchFamily="49" charset="0"/>
              </a:rPr>
              <a:t>kaushik</a:t>
            </a:r>
            <a:r>
              <a:rPr kumimoji="0" lang="en-US" altLang="en-US" sz="16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23</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'Kota'</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2000.00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INSERT INTO CUSTOMERS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ID</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AGE</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ADDRESS</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SALARY</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VALUES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4</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8800"/>
                </a:solidFill>
                <a:effectLst/>
                <a:latin typeface="Courier New" panose="02070309020205020404" pitchFamily="49" charset="0"/>
                <a:cs typeface="Courier New" panose="02070309020205020404" pitchFamily="49" charset="0"/>
              </a:rPr>
              <a:t>Chaitali</a:t>
            </a:r>
            <a:r>
              <a:rPr kumimoji="0" lang="en-US" altLang="en-US" sz="16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25</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'Mumbai'</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6500.00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INSERT INTO CUSTOMERS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ID</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AGE</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ADDRESS</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SALARY</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VALUES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5</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'Hardik'</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27</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'Bhopal'</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8500.00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INSERT INTO CUSTOMERS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ID</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AGE</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ADDRESS</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SALARY</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VALUES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6</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'Komal'</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22</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'MP'</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4500.00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C6DC1659-DB95-4BA0-80EB-37B49F022E5C}"/>
              </a:ext>
            </a:extLst>
          </p:cNvPr>
          <p:cNvSpPr txBox="1"/>
          <p:nvPr/>
        </p:nvSpPr>
        <p:spPr>
          <a:xfrm>
            <a:off x="447887" y="3382142"/>
            <a:ext cx="8081936" cy="646331"/>
          </a:xfrm>
          <a:prstGeom prst="rect">
            <a:avLst/>
          </a:prstGeom>
          <a:noFill/>
        </p:spPr>
        <p:txBody>
          <a:bodyPr wrap="square">
            <a:spAutoFit/>
          </a:bodyPr>
          <a:lstStyle/>
          <a:p>
            <a:r>
              <a:rPr lang="en-GB" sz="1800" b="0" dirty="0"/>
              <a:t>We can use the second INSERT syntax to create a record in the CUSTOMERS table.</a:t>
            </a:r>
          </a:p>
        </p:txBody>
      </p:sp>
      <p:sp>
        <p:nvSpPr>
          <p:cNvPr id="8" name="Rectangle 2">
            <a:extLst>
              <a:ext uri="{FF2B5EF4-FFF2-40B4-BE49-F238E27FC236}">
                <a16:creationId xmlns:a16="http://schemas.microsoft.com/office/drawing/2014/main" id="{77DE512C-3A88-4FE1-B2C2-8773E3E51F7D}"/>
              </a:ext>
            </a:extLst>
          </p:cNvPr>
          <p:cNvSpPr>
            <a:spLocks noChangeArrowheads="1"/>
          </p:cNvSpPr>
          <p:nvPr/>
        </p:nvSpPr>
        <p:spPr bwMode="auto">
          <a:xfrm>
            <a:off x="747056" y="4127036"/>
            <a:ext cx="7649888" cy="584775"/>
          </a:xfrm>
          <a:prstGeom prst="rect">
            <a:avLst/>
          </a:prstGeom>
          <a:solidFill>
            <a:schemeClr val="bg1">
              <a:lumMod val="8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INSERT INTO CUSTOMERS VALUES (7, 'Muffy', 24, 'Indore', 10000.00 );</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9DA4091E-72BE-4F49-802F-EBA53ACDF7DE}"/>
              </a:ext>
            </a:extLst>
          </p:cNvPr>
          <p:cNvSpPr txBox="1"/>
          <p:nvPr/>
        </p:nvSpPr>
        <p:spPr>
          <a:xfrm>
            <a:off x="467544" y="4813827"/>
            <a:ext cx="7537205" cy="646331"/>
          </a:xfrm>
          <a:prstGeom prst="rect">
            <a:avLst/>
          </a:prstGeom>
          <a:noFill/>
        </p:spPr>
        <p:txBody>
          <a:bodyPr wrap="square">
            <a:spAutoFit/>
          </a:bodyPr>
          <a:lstStyle/>
          <a:p>
            <a:r>
              <a:rPr lang="en-GB" sz="1800" b="0" dirty="0"/>
              <a:t>We can populate the data into a table through the select statement over another table; </a:t>
            </a:r>
          </a:p>
        </p:txBody>
      </p:sp>
      <p:sp>
        <p:nvSpPr>
          <p:cNvPr id="11" name="Rectangle 3">
            <a:extLst>
              <a:ext uri="{FF2B5EF4-FFF2-40B4-BE49-F238E27FC236}">
                <a16:creationId xmlns:a16="http://schemas.microsoft.com/office/drawing/2014/main" id="{9C222F1A-950C-4F7D-B23E-169FB739FBD2}"/>
              </a:ext>
            </a:extLst>
          </p:cNvPr>
          <p:cNvSpPr>
            <a:spLocks noChangeArrowheads="1"/>
          </p:cNvSpPr>
          <p:nvPr/>
        </p:nvSpPr>
        <p:spPr bwMode="auto">
          <a:xfrm>
            <a:off x="782434" y="5478323"/>
            <a:ext cx="7614509" cy="830997"/>
          </a:xfrm>
          <a:prstGeom prst="rect">
            <a:avLst/>
          </a:prstGeom>
          <a:solidFill>
            <a:schemeClr val="bg1">
              <a:lumMod val="8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INSERT INTO </a:t>
            </a:r>
            <a:r>
              <a:rPr kumimoji="0" lang="en-US" altLang="en-US"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first_table_name</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[(column1, column2, ... </a:t>
            </a:r>
            <a:r>
              <a:rPr kumimoji="0" lang="en-US" altLang="en-US"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columnN</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SELECT column1, column2, ...</a:t>
            </a:r>
            <a:r>
              <a:rPr kumimoji="0" lang="en-US" altLang="en-US"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columnN</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FROM </a:t>
            </a:r>
            <a:r>
              <a:rPr kumimoji="0" lang="en-US" altLang="en-US"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second_table_name</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[WHERE condition];</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5588982"/>
      </p:ext>
    </p:extLst>
  </p:cSld>
  <p:clrMapOvr>
    <a:masterClrMapping/>
  </p:clrMapOvr>
  <p:transition spd="slow">
    <p:zoom dir="in"/>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1C244-3E2D-4C28-BF8D-32BD2C05DFE9}"/>
              </a:ext>
            </a:extLst>
          </p:cNvPr>
          <p:cNvSpPr>
            <a:spLocks noGrp="1"/>
          </p:cNvSpPr>
          <p:nvPr>
            <p:ph type="title"/>
          </p:nvPr>
        </p:nvSpPr>
        <p:spPr/>
        <p:txBody>
          <a:bodyPr/>
          <a:lstStyle/>
          <a:p>
            <a:r>
              <a:rPr lang="en-GB" dirty="0"/>
              <a:t>SELECT</a:t>
            </a:r>
          </a:p>
        </p:txBody>
      </p:sp>
      <p:sp>
        <p:nvSpPr>
          <p:cNvPr id="3" name="Content Placeholder 2">
            <a:extLst>
              <a:ext uri="{FF2B5EF4-FFF2-40B4-BE49-F238E27FC236}">
                <a16:creationId xmlns:a16="http://schemas.microsoft.com/office/drawing/2014/main" id="{A9B00CFB-2118-4960-80C8-26771E0D37B1}"/>
              </a:ext>
            </a:extLst>
          </p:cNvPr>
          <p:cNvSpPr>
            <a:spLocks noGrp="1"/>
          </p:cNvSpPr>
          <p:nvPr>
            <p:ph idx="1"/>
          </p:nvPr>
        </p:nvSpPr>
        <p:spPr>
          <a:xfrm>
            <a:off x="415008" y="1333848"/>
            <a:ext cx="8287072" cy="685801"/>
          </a:xfrm>
        </p:spPr>
        <p:txBody>
          <a:bodyPr/>
          <a:lstStyle/>
          <a:p>
            <a:pPr marL="0" indent="0">
              <a:buNone/>
            </a:pPr>
            <a:r>
              <a:rPr lang="en-GB" sz="2000" dirty="0"/>
              <a:t>To fetch the data from a database table which returns this data in the form of a result table.</a:t>
            </a:r>
          </a:p>
        </p:txBody>
      </p:sp>
      <p:sp>
        <p:nvSpPr>
          <p:cNvPr id="4" name="Footer Placeholder 3">
            <a:extLst>
              <a:ext uri="{FF2B5EF4-FFF2-40B4-BE49-F238E27FC236}">
                <a16:creationId xmlns:a16="http://schemas.microsoft.com/office/drawing/2014/main" id="{70D49D36-9238-46BD-8870-050B7270CF1B}"/>
              </a:ext>
            </a:extLst>
          </p:cNvPr>
          <p:cNvSpPr>
            <a:spLocks noGrp="1"/>
          </p:cNvSpPr>
          <p:nvPr>
            <p:ph type="ftr" sz="quarter" idx="11"/>
          </p:nvPr>
        </p:nvSpPr>
        <p:spPr/>
        <p:txBody>
          <a:bodyPr/>
          <a:lstStyle/>
          <a:p>
            <a:pPr algn="l"/>
            <a:r>
              <a:rPr lang="en-US"/>
              <a:t>SQL: Structured Query Language</a:t>
            </a:r>
            <a:endParaRPr lang="en-US" dirty="0"/>
          </a:p>
        </p:txBody>
      </p:sp>
      <p:sp>
        <p:nvSpPr>
          <p:cNvPr id="6" name="TextBox 5">
            <a:extLst>
              <a:ext uri="{FF2B5EF4-FFF2-40B4-BE49-F238E27FC236}">
                <a16:creationId xmlns:a16="http://schemas.microsoft.com/office/drawing/2014/main" id="{6F215684-4D8A-4959-A4B4-64FB48405AC1}"/>
              </a:ext>
            </a:extLst>
          </p:cNvPr>
          <p:cNvSpPr txBox="1"/>
          <p:nvPr/>
        </p:nvSpPr>
        <p:spPr>
          <a:xfrm>
            <a:off x="415008" y="2019649"/>
            <a:ext cx="1416525" cy="430887"/>
          </a:xfrm>
          <a:prstGeom prst="rect">
            <a:avLst/>
          </a:prstGeom>
          <a:noFill/>
        </p:spPr>
        <p:txBody>
          <a:bodyPr wrap="square">
            <a:spAutoFit/>
          </a:bodyPr>
          <a:lstStyle/>
          <a:p>
            <a:r>
              <a:rPr lang="en-GB" dirty="0"/>
              <a:t>Syntax:</a:t>
            </a:r>
          </a:p>
        </p:txBody>
      </p:sp>
      <p:sp>
        <p:nvSpPr>
          <p:cNvPr id="7" name="Rectangle 1">
            <a:extLst>
              <a:ext uri="{FF2B5EF4-FFF2-40B4-BE49-F238E27FC236}">
                <a16:creationId xmlns:a16="http://schemas.microsoft.com/office/drawing/2014/main" id="{6E4B4EDA-49B5-4686-AAA4-D9125C4033B0}"/>
              </a:ext>
            </a:extLst>
          </p:cNvPr>
          <p:cNvSpPr>
            <a:spLocks noChangeArrowheads="1"/>
          </p:cNvSpPr>
          <p:nvPr/>
        </p:nvSpPr>
        <p:spPr bwMode="auto">
          <a:xfrm>
            <a:off x="1831533" y="2073461"/>
            <a:ext cx="6912768" cy="33855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SELECT </a:t>
            </a:r>
            <a:r>
              <a:rPr lang="en-US" altLang="en-US" sz="1600" b="0" dirty="0">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column1, column2, column] FROM &lt;</a:t>
            </a:r>
            <a:r>
              <a:rPr kumimoji="0" lang="en-US" altLang="en-US"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table_name</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&gt;;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8C0C3A9C-9B82-402E-953E-3215B05719D3}"/>
              </a:ext>
            </a:extLst>
          </p:cNvPr>
          <p:cNvSpPr txBox="1"/>
          <p:nvPr/>
        </p:nvSpPr>
        <p:spPr>
          <a:xfrm>
            <a:off x="1831533" y="2796392"/>
            <a:ext cx="4582756" cy="338554"/>
          </a:xfrm>
          <a:prstGeom prst="rect">
            <a:avLst/>
          </a:prstGeom>
          <a:solidFill>
            <a:schemeClr val="bg1">
              <a:lumMod val="85000"/>
            </a:schemeClr>
          </a:solidFill>
        </p:spPr>
        <p:txBody>
          <a:bodyPr wrap="square">
            <a:spAutoFit/>
          </a:bodyPr>
          <a:lstStyle/>
          <a:p>
            <a:r>
              <a:rPr lang="en-GB" sz="1600" b="0" dirty="0">
                <a:latin typeface="Courier New" panose="02070309020205020404" pitchFamily="49" charset="0"/>
                <a:cs typeface="Courier New" panose="02070309020205020404" pitchFamily="49" charset="0"/>
              </a:rPr>
              <a:t>SELECT * FROM &lt;</a:t>
            </a:r>
            <a:r>
              <a:rPr lang="en-GB" sz="1600" b="0" dirty="0" err="1">
                <a:latin typeface="Courier New" panose="02070309020205020404" pitchFamily="49" charset="0"/>
                <a:cs typeface="Courier New" panose="02070309020205020404" pitchFamily="49" charset="0"/>
              </a:rPr>
              <a:t>table_name</a:t>
            </a:r>
            <a:r>
              <a:rPr lang="en-GB" sz="1600" b="0" dirty="0">
                <a:latin typeface="Courier New" panose="02070309020205020404" pitchFamily="49" charset="0"/>
                <a:cs typeface="Courier New" panose="02070309020205020404" pitchFamily="49" charset="0"/>
              </a:rPr>
              <a:t>&gt;;</a:t>
            </a:r>
          </a:p>
        </p:txBody>
      </p:sp>
      <p:sp>
        <p:nvSpPr>
          <p:cNvPr id="11" name="TextBox 10">
            <a:extLst>
              <a:ext uri="{FF2B5EF4-FFF2-40B4-BE49-F238E27FC236}">
                <a16:creationId xmlns:a16="http://schemas.microsoft.com/office/drawing/2014/main" id="{779E0843-425D-4652-8736-62E7BE772C2A}"/>
              </a:ext>
            </a:extLst>
          </p:cNvPr>
          <p:cNvSpPr txBox="1"/>
          <p:nvPr/>
        </p:nvSpPr>
        <p:spPr>
          <a:xfrm>
            <a:off x="1788811" y="3136518"/>
            <a:ext cx="4582756" cy="369332"/>
          </a:xfrm>
          <a:prstGeom prst="rect">
            <a:avLst/>
          </a:prstGeom>
          <a:noFill/>
        </p:spPr>
        <p:txBody>
          <a:bodyPr wrap="square">
            <a:spAutoFit/>
          </a:bodyPr>
          <a:lstStyle/>
          <a:p>
            <a:r>
              <a:rPr lang="en-GB" sz="1800" b="0" dirty="0">
                <a:latin typeface="Lora" pitchFamily="2" charset="0"/>
              </a:rPr>
              <a:t>Fetch all the fields </a:t>
            </a:r>
          </a:p>
        </p:txBody>
      </p:sp>
      <p:sp>
        <p:nvSpPr>
          <p:cNvPr id="12" name="TextBox 11">
            <a:extLst>
              <a:ext uri="{FF2B5EF4-FFF2-40B4-BE49-F238E27FC236}">
                <a16:creationId xmlns:a16="http://schemas.microsoft.com/office/drawing/2014/main" id="{D5362D0C-691C-4A9D-9005-C6E18E21B2E6}"/>
              </a:ext>
            </a:extLst>
          </p:cNvPr>
          <p:cNvSpPr txBox="1"/>
          <p:nvPr/>
        </p:nvSpPr>
        <p:spPr>
          <a:xfrm>
            <a:off x="1788811" y="2397697"/>
            <a:ext cx="4582756" cy="369332"/>
          </a:xfrm>
          <a:prstGeom prst="rect">
            <a:avLst/>
          </a:prstGeom>
          <a:noFill/>
        </p:spPr>
        <p:txBody>
          <a:bodyPr wrap="square">
            <a:spAutoFit/>
          </a:bodyPr>
          <a:lstStyle/>
          <a:p>
            <a:r>
              <a:rPr lang="en-GB" sz="1800" b="0" dirty="0">
                <a:latin typeface="Lora" pitchFamily="2" charset="0"/>
              </a:rPr>
              <a:t>Fetch selected fields </a:t>
            </a:r>
          </a:p>
        </p:txBody>
      </p:sp>
      <p:sp>
        <p:nvSpPr>
          <p:cNvPr id="14" name="TextBox 13">
            <a:extLst>
              <a:ext uri="{FF2B5EF4-FFF2-40B4-BE49-F238E27FC236}">
                <a16:creationId xmlns:a16="http://schemas.microsoft.com/office/drawing/2014/main" id="{E5C04B09-6A18-4B2C-BE6D-3D038EE792FE}"/>
              </a:ext>
            </a:extLst>
          </p:cNvPr>
          <p:cNvSpPr txBox="1"/>
          <p:nvPr/>
        </p:nvSpPr>
        <p:spPr>
          <a:xfrm>
            <a:off x="415008" y="3376793"/>
            <a:ext cx="2136605" cy="430887"/>
          </a:xfrm>
          <a:prstGeom prst="rect">
            <a:avLst/>
          </a:prstGeom>
          <a:noFill/>
        </p:spPr>
        <p:txBody>
          <a:bodyPr wrap="square">
            <a:spAutoFit/>
          </a:bodyPr>
          <a:lstStyle/>
          <a:p>
            <a:r>
              <a:rPr lang="en-GB" dirty="0"/>
              <a:t>Examples:</a:t>
            </a:r>
          </a:p>
        </p:txBody>
      </p:sp>
      <p:sp>
        <p:nvSpPr>
          <p:cNvPr id="15" name="Rectangle 2">
            <a:extLst>
              <a:ext uri="{FF2B5EF4-FFF2-40B4-BE49-F238E27FC236}">
                <a16:creationId xmlns:a16="http://schemas.microsoft.com/office/drawing/2014/main" id="{9E34A608-C2CD-40A4-8669-66B42F73F99C}"/>
              </a:ext>
            </a:extLst>
          </p:cNvPr>
          <p:cNvSpPr>
            <a:spLocks noChangeArrowheads="1"/>
          </p:cNvSpPr>
          <p:nvPr/>
        </p:nvSpPr>
        <p:spPr bwMode="auto">
          <a:xfrm>
            <a:off x="859933" y="3884901"/>
            <a:ext cx="4427984" cy="26033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SELECT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FROM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table_name</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17" name="Picture 16">
            <a:extLst>
              <a:ext uri="{FF2B5EF4-FFF2-40B4-BE49-F238E27FC236}">
                <a16:creationId xmlns:a16="http://schemas.microsoft.com/office/drawing/2014/main" id="{E8EA3F5E-C5DC-49B8-AFC1-51198AC4F474}"/>
              </a:ext>
            </a:extLst>
          </p:cNvPr>
          <p:cNvPicPr>
            <a:picLocks noChangeAspect="1"/>
          </p:cNvPicPr>
          <p:nvPr/>
        </p:nvPicPr>
        <p:blipFill>
          <a:blip r:embed="rId2"/>
          <a:stretch>
            <a:fillRect/>
          </a:stretch>
        </p:blipFill>
        <p:spPr>
          <a:xfrm>
            <a:off x="2843808" y="4145239"/>
            <a:ext cx="4286848" cy="2305372"/>
          </a:xfrm>
          <a:prstGeom prst="rect">
            <a:avLst/>
          </a:prstGeom>
        </p:spPr>
      </p:pic>
      <p:sp>
        <p:nvSpPr>
          <p:cNvPr id="18" name="TextBox 17">
            <a:extLst>
              <a:ext uri="{FF2B5EF4-FFF2-40B4-BE49-F238E27FC236}">
                <a16:creationId xmlns:a16="http://schemas.microsoft.com/office/drawing/2014/main" id="{FA2948F8-4CA5-4ADE-AEAB-8E264FA843C3}"/>
              </a:ext>
            </a:extLst>
          </p:cNvPr>
          <p:cNvSpPr txBox="1"/>
          <p:nvPr/>
        </p:nvSpPr>
        <p:spPr>
          <a:xfrm>
            <a:off x="2051720" y="3418176"/>
            <a:ext cx="7920880" cy="369332"/>
          </a:xfrm>
          <a:prstGeom prst="rect">
            <a:avLst/>
          </a:prstGeom>
          <a:noFill/>
        </p:spPr>
        <p:txBody>
          <a:bodyPr wrap="square">
            <a:spAutoFit/>
          </a:bodyPr>
          <a:lstStyle/>
          <a:p>
            <a:r>
              <a:rPr lang="en-GB" sz="1800" dirty="0"/>
              <a:t>1. Fetch all fields in CUSTOMERS.</a:t>
            </a:r>
          </a:p>
        </p:txBody>
      </p:sp>
    </p:spTree>
    <p:extLst>
      <p:ext uri="{BB962C8B-B14F-4D97-AF65-F5344CB8AC3E}">
        <p14:creationId xmlns:p14="http://schemas.microsoft.com/office/powerpoint/2010/main" val="2162337946"/>
      </p:ext>
    </p:extLst>
  </p:cSld>
  <p:clrMapOvr>
    <a:masterClrMapping/>
  </p:clrMapOvr>
  <p:transition spd="slow">
    <p:zoom dir="in"/>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FE41F0A-04C5-4913-B375-14B30ECFE58A}"/>
              </a:ext>
            </a:extLst>
          </p:cNvPr>
          <p:cNvSpPr>
            <a:spLocks noGrp="1"/>
          </p:cNvSpPr>
          <p:nvPr>
            <p:ph type="ftr" sz="quarter" idx="11"/>
          </p:nvPr>
        </p:nvSpPr>
        <p:spPr/>
        <p:txBody>
          <a:bodyPr/>
          <a:lstStyle/>
          <a:p>
            <a:pPr algn="l"/>
            <a:r>
              <a:rPr lang="en-US"/>
              <a:t>SQL: Structured Query Language</a:t>
            </a:r>
            <a:endParaRPr lang="en-US" dirty="0"/>
          </a:p>
        </p:txBody>
      </p:sp>
      <p:sp>
        <p:nvSpPr>
          <p:cNvPr id="3" name="Rectangle 1">
            <a:extLst>
              <a:ext uri="{FF2B5EF4-FFF2-40B4-BE49-F238E27FC236}">
                <a16:creationId xmlns:a16="http://schemas.microsoft.com/office/drawing/2014/main" id="{057F80A9-7235-442A-AC34-0826BCCCAF89}"/>
              </a:ext>
            </a:extLst>
          </p:cNvPr>
          <p:cNvSpPr>
            <a:spLocks noChangeArrowheads="1"/>
          </p:cNvSpPr>
          <p:nvPr/>
        </p:nvSpPr>
        <p:spPr bwMode="auto">
          <a:xfrm>
            <a:off x="1515202" y="1715179"/>
            <a:ext cx="5256584" cy="36000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SELECT ID</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NAME</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SALARY FROM CUSTOMERS</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5ECB7222-4321-47C6-AE9C-2DAC4E7C9027}"/>
              </a:ext>
            </a:extLst>
          </p:cNvPr>
          <p:cNvPicPr>
            <a:picLocks noChangeAspect="1"/>
          </p:cNvPicPr>
          <p:nvPr/>
        </p:nvPicPr>
        <p:blipFill>
          <a:blip r:embed="rId2"/>
          <a:stretch>
            <a:fillRect/>
          </a:stretch>
        </p:blipFill>
        <p:spPr>
          <a:xfrm>
            <a:off x="1763688" y="2191127"/>
            <a:ext cx="3152939" cy="2742168"/>
          </a:xfrm>
          <a:prstGeom prst="rect">
            <a:avLst/>
          </a:prstGeom>
        </p:spPr>
      </p:pic>
      <p:sp>
        <p:nvSpPr>
          <p:cNvPr id="7" name="TextBox 6">
            <a:extLst>
              <a:ext uri="{FF2B5EF4-FFF2-40B4-BE49-F238E27FC236}">
                <a16:creationId xmlns:a16="http://schemas.microsoft.com/office/drawing/2014/main" id="{6E022884-1841-4C2C-9B1E-AA177D25E9CC}"/>
              </a:ext>
            </a:extLst>
          </p:cNvPr>
          <p:cNvSpPr txBox="1"/>
          <p:nvPr/>
        </p:nvSpPr>
        <p:spPr>
          <a:xfrm>
            <a:off x="1190658" y="1150666"/>
            <a:ext cx="7920880" cy="369332"/>
          </a:xfrm>
          <a:prstGeom prst="rect">
            <a:avLst/>
          </a:prstGeom>
          <a:noFill/>
        </p:spPr>
        <p:txBody>
          <a:bodyPr wrap="square">
            <a:spAutoFit/>
          </a:bodyPr>
          <a:lstStyle/>
          <a:p>
            <a:r>
              <a:rPr lang="en-GB" sz="1800" dirty="0"/>
              <a:t>2. Fetch selected fields like ID, Name and Salary</a:t>
            </a:r>
          </a:p>
        </p:txBody>
      </p:sp>
      <p:sp>
        <p:nvSpPr>
          <p:cNvPr id="8" name="TextBox 7">
            <a:extLst>
              <a:ext uri="{FF2B5EF4-FFF2-40B4-BE49-F238E27FC236}">
                <a16:creationId xmlns:a16="http://schemas.microsoft.com/office/drawing/2014/main" id="{DC8D2881-A649-4BF9-923E-3C576DEEBA92}"/>
              </a:ext>
            </a:extLst>
          </p:cNvPr>
          <p:cNvSpPr txBox="1"/>
          <p:nvPr/>
        </p:nvSpPr>
        <p:spPr>
          <a:xfrm>
            <a:off x="899592" y="5268859"/>
            <a:ext cx="7920880" cy="369332"/>
          </a:xfrm>
          <a:prstGeom prst="rect">
            <a:avLst/>
          </a:prstGeom>
          <a:noFill/>
        </p:spPr>
        <p:txBody>
          <a:bodyPr wrap="square">
            <a:spAutoFit/>
          </a:bodyPr>
          <a:lstStyle/>
          <a:p>
            <a:r>
              <a:rPr lang="en-GB" sz="1800" dirty="0"/>
              <a:t> Fetch selected fields with specified conditions</a:t>
            </a:r>
          </a:p>
        </p:txBody>
      </p:sp>
    </p:spTree>
    <p:extLst>
      <p:ext uri="{BB962C8B-B14F-4D97-AF65-F5344CB8AC3E}">
        <p14:creationId xmlns:p14="http://schemas.microsoft.com/office/powerpoint/2010/main" val="3586723255"/>
      </p:ext>
    </p:extLst>
  </p:cSld>
  <p:clrMapOvr>
    <a:masterClrMapping/>
  </p:clrMapOvr>
  <p:transition spd="slow">
    <p:zoom dir="in"/>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B6E35-7403-42A8-8276-83F4CF457CD7}"/>
              </a:ext>
            </a:extLst>
          </p:cNvPr>
          <p:cNvSpPr>
            <a:spLocks noGrp="1"/>
          </p:cNvSpPr>
          <p:nvPr>
            <p:ph type="title"/>
          </p:nvPr>
        </p:nvSpPr>
        <p:spPr/>
        <p:txBody>
          <a:bodyPr/>
          <a:lstStyle/>
          <a:p>
            <a:r>
              <a:rPr lang="en-GB" dirty="0"/>
              <a:t>SELECT with WHERE</a:t>
            </a:r>
          </a:p>
        </p:txBody>
      </p:sp>
      <p:sp>
        <p:nvSpPr>
          <p:cNvPr id="3" name="Content Placeholder 2">
            <a:extLst>
              <a:ext uri="{FF2B5EF4-FFF2-40B4-BE49-F238E27FC236}">
                <a16:creationId xmlns:a16="http://schemas.microsoft.com/office/drawing/2014/main" id="{0B61D8E4-7051-452A-9CEA-BDDF117A3530}"/>
              </a:ext>
            </a:extLst>
          </p:cNvPr>
          <p:cNvSpPr>
            <a:spLocks noGrp="1"/>
          </p:cNvSpPr>
          <p:nvPr>
            <p:ph idx="1"/>
          </p:nvPr>
        </p:nvSpPr>
        <p:spPr>
          <a:xfrm>
            <a:off x="415008" y="1333849"/>
            <a:ext cx="8287072" cy="799008"/>
          </a:xfrm>
        </p:spPr>
        <p:txBody>
          <a:bodyPr/>
          <a:lstStyle/>
          <a:p>
            <a:r>
              <a:rPr lang="en-GB" sz="2000" dirty="0"/>
              <a:t>SQL uses WHERE to specify conditions an operation needs to stratify. It can be used in SELECT, UPDATE and DELETE. </a:t>
            </a:r>
          </a:p>
          <a:p>
            <a:r>
              <a:rPr lang="en-GB" sz="2000" dirty="0"/>
              <a:t>WHERE clause is a Relational expression, which linked multiple logic express with relational operators. </a:t>
            </a:r>
          </a:p>
          <a:p>
            <a:endParaRPr lang="en-GB" sz="2000" dirty="0"/>
          </a:p>
        </p:txBody>
      </p:sp>
      <p:sp>
        <p:nvSpPr>
          <p:cNvPr id="4" name="Footer Placeholder 3">
            <a:extLst>
              <a:ext uri="{FF2B5EF4-FFF2-40B4-BE49-F238E27FC236}">
                <a16:creationId xmlns:a16="http://schemas.microsoft.com/office/drawing/2014/main" id="{D9590334-A7B5-4899-AD68-EAE25AB886FA}"/>
              </a:ext>
            </a:extLst>
          </p:cNvPr>
          <p:cNvSpPr>
            <a:spLocks noGrp="1"/>
          </p:cNvSpPr>
          <p:nvPr>
            <p:ph type="ftr" sz="quarter" idx="11"/>
          </p:nvPr>
        </p:nvSpPr>
        <p:spPr/>
        <p:txBody>
          <a:bodyPr/>
          <a:lstStyle/>
          <a:p>
            <a:pPr algn="l"/>
            <a:r>
              <a:rPr lang="en-US"/>
              <a:t>SQL: Structured Query Language</a:t>
            </a:r>
            <a:endParaRPr lang="en-US" dirty="0"/>
          </a:p>
        </p:txBody>
      </p:sp>
      <p:sp>
        <p:nvSpPr>
          <p:cNvPr id="6" name="TextBox 5">
            <a:extLst>
              <a:ext uri="{FF2B5EF4-FFF2-40B4-BE49-F238E27FC236}">
                <a16:creationId xmlns:a16="http://schemas.microsoft.com/office/drawing/2014/main" id="{79D4D5C1-791E-4B5A-9A54-2CF810EEDE3A}"/>
              </a:ext>
            </a:extLst>
          </p:cNvPr>
          <p:cNvSpPr txBox="1"/>
          <p:nvPr/>
        </p:nvSpPr>
        <p:spPr>
          <a:xfrm>
            <a:off x="755576" y="2852936"/>
            <a:ext cx="6192688" cy="430887"/>
          </a:xfrm>
          <a:prstGeom prst="rect">
            <a:avLst/>
          </a:prstGeom>
          <a:noFill/>
        </p:spPr>
        <p:txBody>
          <a:bodyPr wrap="square">
            <a:spAutoFit/>
          </a:bodyPr>
          <a:lstStyle/>
          <a:p>
            <a:r>
              <a:rPr lang="en-GB" dirty="0"/>
              <a:t>Syntax: WHERE &lt;Conditional Expression&gt;</a:t>
            </a:r>
          </a:p>
        </p:txBody>
      </p:sp>
      <p:sp>
        <p:nvSpPr>
          <p:cNvPr id="8" name="TextBox 7">
            <a:extLst>
              <a:ext uri="{FF2B5EF4-FFF2-40B4-BE49-F238E27FC236}">
                <a16:creationId xmlns:a16="http://schemas.microsoft.com/office/drawing/2014/main" id="{D25E1ECF-4B30-4EC7-B473-3AFC44E81F9C}"/>
              </a:ext>
            </a:extLst>
          </p:cNvPr>
          <p:cNvSpPr txBox="1"/>
          <p:nvPr/>
        </p:nvSpPr>
        <p:spPr>
          <a:xfrm>
            <a:off x="759060" y="3389512"/>
            <a:ext cx="8096904" cy="369332"/>
          </a:xfrm>
          <a:prstGeom prst="rect">
            <a:avLst/>
          </a:prstGeom>
          <a:noFill/>
        </p:spPr>
        <p:txBody>
          <a:bodyPr wrap="square">
            <a:spAutoFit/>
          </a:bodyPr>
          <a:lstStyle/>
          <a:p>
            <a:r>
              <a:rPr lang="en-GB" sz="1800" b="0" dirty="0"/>
              <a:t>If no relational expression is given then it is TRUE by default. </a:t>
            </a:r>
          </a:p>
        </p:txBody>
      </p:sp>
      <p:sp>
        <p:nvSpPr>
          <p:cNvPr id="10" name="TextBox 9">
            <a:extLst>
              <a:ext uri="{FF2B5EF4-FFF2-40B4-BE49-F238E27FC236}">
                <a16:creationId xmlns:a16="http://schemas.microsoft.com/office/drawing/2014/main" id="{2A22A3DC-5172-43B9-989D-D0B756229B05}"/>
              </a:ext>
            </a:extLst>
          </p:cNvPr>
          <p:cNvSpPr txBox="1"/>
          <p:nvPr/>
        </p:nvSpPr>
        <p:spPr>
          <a:xfrm>
            <a:off x="921339" y="3999836"/>
            <a:ext cx="8189328" cy="2031325"/>
          </a:xfrm>
          <a:prstGeom prst="rect">
            <a:avLst/>
          </a:prstGeom>
          <a:noFill/>
        </p:spPr>
        <p:txBody>
          <a:bodyPr wrap="square">
            <a:spAutoFit/>
          </a:bodyPr>
          <a:lstStyle/>
          <a:p>
            <a:r>
              <a:rPr lang="en-GB" sz="1800" dirty="0"/>
              <a:t>Conditional expression ::= &lt;Relation expression&gt; Logical Operators &lt;Relation expression&gt; </a:t>
            </a:r>
          </a:p>
          <a:p>
            <a:r>
              <a:rPr lang="en-GB" sz="1800" dirty="0"/>
              <a:t>Logical expression ::= &lt;Arithmetical expression&gt; Relational Operators &lt; Arithmetical expression&gt; </a:t>
            </a:r>
          </a:p>
          <a:p>
            <a:endParaRPr lang="en-GB" sz="1800" b="0" dirty="0"/>
          </a:p>
          <a:p>
            <a:r>
              <a:rPr lang="en-GB" sz="1800" b="0" dirty="0"/>
              <a:t>Note: “::=“ means defined as ..</a:t>
            </a:r>
          </a:p>
          <a:p>
            <a:endParaRPr lang="en-GB" sz="1800" b="0" dirty="0"/>
          </a:p>
        </p:txBody>
      </p:sp>
    </p:spTree>
    <p:extLst>
      <p:ext uri="{BB962C8B-B14F-4D97-AF65-F5344CB8AC3E}">
        <p14:creationId xmlns:p14="http://schemas.microsoft.com/office/powerpoint/2010/main" val="3568820474"/>
      </p:ext>
    </p:extLst>
  </p:cSld>
  <p:clrMapOvr>
    <a:masterClrMapping/>
  </p:clrMapOvr>
  <p:transition spd="slow">
    <p:zoom dir="in"/>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0C520-DA97-4DC1-8A69-67FBA7F24F8A}"/>
              </a:ext>
            </a:extLst>
          </p:cNvPr>
          <p:cNvSpPr>
            <a:spLocks noGrp="1"/>
          </p:cNvSpPr>
          <p:nvPr>
            <p:ph type="title"/>
          </p:nvPr>
        </p:nvSpPr>
        <p:spPr>
          <a:xfrm>
            <a:off x="971600" y="373856"/>
            <a:ext cx="7730480" cy="685800"/>
          </a:xfrm>
        </p:spPr>
        <p:txBody>
          <a:bodyPr/>
          <a:lstStyle/>
          <a:p>
            <a:r>
              <a:rPr lang="en-GB" dirty="0"/>
              <a:t>Relational expression Examples</a:t>
            </a:r>
          </a:p>
        </p:txBody>
      </p:sp>
      <p:sp>
        <p:nvSpPr>
          <p:cNvPr id="4" name="Footer Placeholder 3">
            <a:extLst>
              <a:ext uri="{FF2B5EF4-FFF2-40B4-BE49-F238E27FC236}">
                <a16:creationId xmlns:a16="http://schemas.microsoft.com/office/drawing/2014/main" id="{6A6386CC-1E6D-4999-B276-79BAE28164B9}"/>
              </a:ext>
            </a:extLst>
          </p:cNvPr>
          <p:cNvSpPr>
            <a:spLocks noGrp="1"/>
          </p:cNvSpPr>
          <p:nvPr>
            <p:ph type="ftr" sz="quarter" idx="11"/>
          </p:nvPr>
        </p:nvSpPr>
        <p:spPr/>
        <p:txBody>
          <a:bodyPr/>
          <a:lstStyle/>
          <a:p>
            <a:pPr algn="l"/>
            <a:r>
              <a:rPr lang="en-US"/>
              <a:t>SQL: Structured Query Language</a:t>
            </a:r>
            <a:endParaRPr lang="en-US" dirty="0"/>
          </a:p>
        </p:txBody>
      </p:sp>
      <p:sp>
        <p:nvSpPr>
          <p:cNvPr id="5" name="Rectangle 1">
            <a:extLst>
              <a:ext uri="{FF2B5EF4-FFF2-40B4-BE49-F238E27FC236}">
                <a16:creationId xmlns:a16="http://schemas.microsoft.com/office/drawing/2014/main" id="{78FB8104-ED4C-4C95-8014-C391E9D31ED8}"/>
              </a:ext>
            </a:extLst>
          </p:cNvPr>
          <p:cNvSpPr>
            <a:spLocks noGrp="1" noChangeArrowheads="1"/>
          </p:cNvSpPr>
          <p:nvPr>
            <p:ph idx="1"/>
          </p:nvPr>
        </p:nvSpPr>
        <p:spPr bwMode="auto">
          <a:xfrm>
            <a:off x="323528" y="1530950"/>
            <a:ext cx="1852736" cy="26033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SALARY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&gt;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2000</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07FBAB6F-C8A7-43EC-9364-255C14A7A42C}"/>
              </a:ext>
            </a:extLst>
          </p:cNvPr>
          <p:cNvSpPr>
            <a:spLocks noChangeArrowheads="1"/>
          </p:cNvSpPr>
          <p:nvPr/>
        </p:nvSpPr>
        <p:spPr bwMode="auto">
          <a:xfrm>
            <a:off x="2411760" y="1407840"/>
            <a:ext cx="6408712" cy="50655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SQL</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&gt;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SELECT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ID</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NAME</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SALARY </a:t>
            </a:r>
            <a:r>
              <a:rPr kumimoji="0" lang="en-US" altLang="en-US" sz="16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FROM</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CUSTOMERS </a:t>
            </a:r>
            <a:r>
              <a:rPr kumimoji="0" lang="en-US" altLang="en-US" sz="16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WHERE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SALARY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&gt;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2000</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B3AF64B6-3021-45BC-A16C-AE3DAF120475}"/>
              </a:ext>
            </a:extLst>
          </p:cNvPr>
          <p:cNvSpPr>
            <a:spLocks noChangeArrowheads="1"/>
          </p:cNvSpPr>
          <p:nvPr/>
        </p:nvSpPr>
        <p:spPr bwMode="auto">
          <a:xfrm>
            <a:off x="221029" y="2132413"/>
            <a:ext cx="2042472" cy="26033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'Hardik'</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CBEB7E6E-7A7C-4961-866D-2C8E769F8AFB}"/>
              </a:ext>
            </a:extLst>
          </p:cNvPr>
          <p:cNvSpPr>
            <a:spLocks noChangeArrowheads="1"/>
          </p:cNvSpPr>
          <p:nvPr/>
        </p:nvSpPr>
        <p:spPr bwMode="auto">
          <a:xfrm>
            <a:off x="2411383" y="2132413"/>
            <a:ext cx="6408712" cy="50655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SQL</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&gt;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SELECT ID</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NAME</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SALARY FROM CUSTOMERS WHERE NAME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'Hardik'</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47BA11E0-40C7-409C-B3F8-B4FB385C5553}"/>
              </a:ext>
            </a:extLst>
          </p:cNvPr>
          <p:cNvSpPr>
            <a:spLocks noChangeArrowheads="1"/>
          </p:cNvSpPr>
          <p:nvPr/>
        </p:nvSpPr>
        <p:spPr bwMode="auto">
          <a:xfrm>
            <a:off x="221029" y="3061839"/>
            <a:ext cx="8611301" cy="50655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SQL</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&gt;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SELECT ID</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NAME</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SALARY FROM CUSTOMERS WHERE SALARY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&gt;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2000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AND age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&lt;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25</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A4C862BF-4F23-4383-9300-7AE5F82AA2FF}"/>
              </a:ext>
            </a:extLst>
          </p:cNvPr>
          <p:cNvSpPr>
            <a:spLocks noChangeArrowheads="1"/>
          </p:cNvSpPr>
          <p:nvPr/>
        </p:nvSpPr>
        <p:spPr bwMode="auto">
          <a:xfrm>
            <a:off x="208794" y="3916582"/>
            <a:ext cx="8611301" cy="50655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SQL</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&gt;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SELECT ID</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NAME</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SALARY FROM CUSTOMERS WHERE SALARY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&gt;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2000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OR age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&lt;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25</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1" name="Rectangle 7">
            <a:extLst>
              <a:ext uri="{FF2B5EF4-FFF2-40B4-BE49-F238E27FC236}">
                <a16:creationId xmlns:a16="http://schemas.microsoft.com/office/drawing/2014/main" id="{B2268AD8-3D76-49A4-942A-575E0F8EBBDD}"/>
              </a:ext>
            </a:extLst>
          </p:cNvPr>
          <p:cNvSpPr>
            <a:spLocks noChangeArrowheads="1"/>
          </p:cNvSpPr>
          <p:nvPr/>
        </p:nvSpPr>
        <p:spPr bwMode="auto">
          <a:xfrm>
            <a:off x="157921" y="4771325"/>
            <a:ext cx="8674409" cy="50655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SQL</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&gt;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SELECT ID</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AGE</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SALARY FROM CUSTOMERS WHERE SALARY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&gt;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2000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AND SALARY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&lt;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5000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OR AGE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&gt;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25 AND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AGE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&lt;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50</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559281"/>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839E-EFC3-433A-9BA1-0BD358D79EAE}"/>
              </a:ext>
            </a:extLst>
          </p:cNvPr>
          <p:cNvSpPr>
            <a:spLocks noGrp="1"/>
          </p:cNvSpPr>
          <p:nvPr>
            <p:ph type="title"/>
          </p:nvPr>
        </p:nvSpPr>
        <p:spPr/>
        <p:txBody>
          <a:bodyPr/>
          <a:lstStyle/>
          <a:p>
            <a:r>
              <a:rPr lang="en-GB" dirty="0"/>
              <a:t>UPDATE</a:t>
            </a:r>
          </a:p>
        </p:txBody>
      </p:sp>
      <p:sp>
        <p:nvSpPr>
          <p:cNvPr id="3" name="Content Placeholder 2">
            <a:extLst>
              <a:ext uri="{FF2B5EF4-FFF2-40B4-BE49-F238E27FC236}">
                <a16:creationId xmlns:a16="http://schemas.microsoft.com/office/drawing/2014/main" id="{F955867C-7393-408B-97F9-6A7EE29292D0}"/>
              </a:ext>
            </a:extLst>
          </p:cNvPr>
          <p:cNvSpPr>
            <a:spLocks noGrp="1"/>
          </p:cNvSpPr>
          <p:nvPr>
            <p:ph idx="1"/>
          </p:nvPr>
        </p:nvSpPr>
        <p:spPr>
          <a:xfrm>
            <a:off x="405272" y="1340768"/>
            <a:ext cx="8333456" cy="943023"/>
          </a:xfrm>
        </p:spPr>
        <p:txBody>
          <a:bodyPr/>
          <a:lstStyle/>
          <a:p>
            <a:pPr marL="0" indent="0">
              <a:buNone/>
            </a:pPr>
            <a:r>
              <a:rPr lang="en-GB" sz="2000" b="1" i="0" dirty="0">
                <a:solidFill>
                  <a:srgbClr val="000000"/>
                </a:solidFill>
                <a:effectLst/>
                <a:latin typeface="Arial" panose="020B0604020202020204" pitchFamily="34" charset="0"/>
              </a:rPr>
              <a:t>UPDATE</a:t>
            </a:r>
            <a:r>
              <a:rPr lang="en-GB" sz="2000" b="0" i="0" dirty="0">
                <a:solidFill>
                  <a:srgbClr val="000000"/>
                </a:solidFill>
                <a:effectLst/>
                <a:latin typeface="Arial" panose="020B0604020202020204" pitchFamily="34" charset="0"/>
              </a:rPr>
              <a:t> is used to modify the existing records in a table</a:t>
            </a:r>
            <a:r>
              <a:rPr lang="en-GB" b="0" i="0" dirty="0">
                <a:solidFill>
                  <a:srgbClr val="000000"/>
                </a:solidFill>
                <a:effectLst/>
                <a:latin typeface="Arial" panose="020B0604020202020204" pitchFamily="34" charset="0"/>
              </a:rPr>
              <a:t>. WHERE can be used to specify update conditions.</a:t>
            </a:r>
            <a:endParaRPr lang="en-GB" dirty="0"/>
          </a:p>
        </p:txBody>
      </p:sp>
      <p:sp>
        <p:nvSpPr>
          <p:cNvPr id="4" name="Footer Placeholder 3">
            <a:extLst>
              <a:ext uri="{FF2B5EF4-FFF2-40B4-BE49-F238E27FC236}">
                <a16:creationId xmlns:a16="http://schemas.microsoft.com/office/drawing/2014/main" id="{AEB07F10-9927-4F7A-B177-9DE310558C96}"/>
              </a:ext>
            </a:extLst>
          </p:cNvPr>
          <p:cNvSpPr>
            <a:spLocks noGrp="1"/>
          </p:cNvSpPr>
          <p:nvPr>
            <p:ph type="ftr" sz="quarter" idx="11"/>
          </p:nvPr>
        </p:nvSpPr>
        <p:spPr/>
        <p:txBody>
          <a:bodyPr/>
          <a:lstStyle/>
          <a:p>
            <a:pPr algn="l"/>
            <a:r>
              <a:rPr lang="en-US"/>
              <a:t>SQL: Structured Query Language</a:t>
            </a:r>
            <a:endParaRPr lang="en-US" dirty="0"/>
          </a:p>
        </p:txBody>
      </p:sp>
      <p:sp>
        <p:nvSpPr>
          <p:cNvPr id="6" name="TextBox 5">
            <a:extLst>
              <a:ext uri="{FF2B5EF4-FFF2-40B4-BE49-F238E27FC236}">
                <a16:creationId xmlns:a16="http://schemas.microsoft.com/office/drawing/2014/main" id="{A878E25D-5236-427F-8F9F-BE088EA81345}"/>
              </a:ext>
            </a:extLst>
          </p:cNvPr>
          <p:cNvSpPr txBox="1"/>
          <p:nvPr/>
        </p:nvSpPr>
        <p:spPr>
          <a:xfrm>
            <a:off x="411674" y="2283791"/>
            <a:ext cx="1488533" cy="430887"/>
          </a:xfrm>
          <a:prstGeom prst="rect">
            <a:avLst/>
          </a:prstGeom>
          <a:noFill/>
        </p:spPr>
        <p:txBody>
          <a:bodyPr wrap="square">
            <a:spAutoFit/>
          </a:bodyPr>
          <a:lstStyle/>
          <a:p>
            <a:r>
              <a:rPr lang="en-GB" dirty="0"/>
              <a:t>Syntax:</a:t>
            </a:r>
          </a:p>
        </p:txBody>
      </p:sp>
      <p:sp>
        <p:nvSpPr>
          <p:cNvPr id="7" name="Rectangle 1">
            <a:extLst>
              <a:ext uri="{FF2B5EF4-FFF2-40B4-BE49-F238E27FC236}">
                <a16:creationId xmlns:a16="http://schemas.microsoft.com/office/drawing/2014/main" id="{9FE179B5-B9A5-4756-9664-87AFA1D635B2}"/>
              </a:ext>
            </a:extLst>
          </p:cNvPr>
          <p:cNvSpPr>
            <a:spLocks noChangeArrowheads="1"/>
          </p:cNvSpPr>
          <p:nvPr/>
        </p:nvSpPr>
        <p:spPr bwMode="auto">
          <a:xfrm>
            <a:off x="827584" y="2781321"/>
            <a:ext cx="7776864" cy="58477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UPDATE</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&lt;</a:t>
            </a:r>
            <a:r>
              <a:rPr kumimoji="0" lang="en-US" altLang="en-US"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table_name</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&gt; </a:t>
            </a:r>
            <a:r>
              <a:rPr kumimoji="0" lang="en-US" altLang="en-US" sz="16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SET</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column1 = value1, column2 = value2...., </a:t>
            </a:r>
            <a:r>
              <a:rPr kumimoji="0" lang="en-US" altLang="en-US"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columnN</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valueN</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US" altLang="en-US" sz="16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WHERE</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[condition];</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16EAC994-3380-48BF-BFB7-4E0D9A1011B6}"/>
              </a:ext>
            </a:extLst>
          </p:cNvPr>
          <p:cNvSpPr txBox="1"/>
          <p:nvPr/>
        </p:nvSpPr>
        <p:spPr>
          <a:xfrm>
            <a:off x="405272" y="3429000"/>
            <a:ext cx="1704557" cy="430887"/>
          </a:xfrm>
          <a:prstGeom prst="rect">
            <a:avLst/>
          </a:prstGeom>
          <a:noFill/>
        </p:spPr>
        <p:txBody>
          <a:bodyPr wrap="square">
            <a:spAutoFit/>
          </a:bodyPr>
          <a:lstStyle/>
          <a:p>
            <a:r>
              <a:rPr lang="en-GB" dirty="0"/>
              <a:t>Examples:</a:t>
            </a:r>
          </a:p>
        </p:txBody>
      </p:sp>
      <p:sp>
        <p:nvSpPr>
          <p:cNvPr id="11" name="TextBox 10">
            <a:extLst>
              <a:ext uri="{FF2B5EF4-FFF2-40B4-BE49-F238E27FC236}">
                <a16:creationId xmlns:a16="http://schemas.microsoft.com/office/drawing/2014/main" id="{ABE13AF2-3FD7-44ED-B5DF-40B011023D6B}"/>
              </a:ext>
            </a:extLst>
          </p:cNvPr>
          <p:cNvSpPr txBox="1"/>
          <p:nvPr/>
        </p:nvSpPr>
        <p:spPr>
          <a:xfrm>
            <a:off x="798113" y="3895752"/>
            <a:ext cx="7416824" cy="369332"/>
          </a:xfrm>
          <a:prstGeom prst="rect">
            <a:avLst/>
          </a:prstGeom>
          <a:noFill/>
        </p:spPr>
        <p:txBody>
          <a:bodyPr wrap="square">
            <a:spAutoFit/>
          </a:bodyPr>
          <a:lstStyle/>
          <a:p>
            <a:r>
              <a:rPr lang="en-GB" sz="1800" b="0" dirty="0"/>
              <a:t>1. Update the ADDRESS for a customer whose ID number is 6</a:t>
            </a:r>
          </a:p>
        </p:txBody>
      </p:sp>
      <p:sp>
        <p:nvSpPr>
          <p:cNvPr id="12" name="Rectangle 2">
            <a:extLst>
              <a:ext uri="{FF2B5EF4-FFF2-40B4-BE49-F238E27FC236}">
                <a16:creationId xmlns:a16="http://schemas.microsoft.com/office/drawing/2014/main" id="{1421AF85-78F3-4668-9172-80A56D825C52}"/>
              </a:ext>
            </a:extLst>
          </p:cNvPr>
          <p:cNvSpPr>
            <a:spLocks noChangeArrowheads="1"/>
          </p:cNvSpPr>
          <p:nvPr/>
        </p:nvSpPr>
        <p:spPr bwMode="auto">
          <a:xfrm>
            <a:off x="851525" y="4427833"/>
            <a:ext cx="7776863" cy="36000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SQL</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&gt;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UPDATE CUSTOMERS SET ADDRESS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'Pune'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WHERE ID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6</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494F877B-3849-4057-81E7-2D33349BD45B}"/>
              </a:ext>
            </a:extLst>
          </p:cNvPr>
          <p:cNvSpPr txBox="1"/>
          <p:nvPr/>
        </p:nvSpPr>
        <p:spPr>
          <a:xfrm>
            <a:off x="797736" y="4887583"/>
            <a:ext cx="7904344" cy="646331"/>
          </a:xfrm>
          <a:prstGeom prst="rect">
            <a:avLst/>
          </a:prstGeom>
          <a:noFill/>
        </p:spPr>
        <p:txBody>
          <a:bodyPr wrap="square">
            <a:spAutoFit/>
          </a:bodyPr>
          <a:lstStyle/>
          <a:p>
            <a:r>
              <a:rPr lang="en-GB" sz="1800" b="0" dirty="0"/>
              <a:t>2. Update the SALARY for customers who’s current </a:t>
            </a:r>
            <a:r>
              <a:rPr lang="en-GB" sz="1800" b="0" dirty="0" err="1"/>
              <a:t>dalary</a:t>
            </a:r>
            <a:r>
              <a:rPr lang="en-GB" sz="1800" b="0" dirty="0"/>
              <a:t> is less than 2500 by increase 500.</a:t>
            </a:r>
          </a:p>
        </p:txBody>
      </p:sp>
      <p:sp>
        <p:nvSpPr>
          <p:cNvPr id="14" name="Rectangle 2">
            <a:extLst>
              <a:ext uri="{FF2B5EF4-FFF2-40B4-BE49-F238E27FC236}">
                <a16:creationId xmlns:a16="http://schemas.microsoft.com/office/drawing/2014/main" id="{610DB16B-6DF4-4E57-A7E2-203BF05D7BB6}"/>
              </a:ext>
            </a:extLst>
          </p:cNvPr>
          <p:cNvSpPr>
            <a:spLocks noChangeArrowheads="1"/>
          </p:cNvSpPr>
          <p:nvPr/>
        </p:nvSpPr>
        <p:spPr bwMode="auto">
          <a:xfrm>
            <a:off x="851525" y="5693760"/>
            <a:ext cx="7776863" cy="26033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SQL</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&gt;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UPDATE CUSTOMERS SET SALARY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500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WHERE SALARY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&lt;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2500</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5364414"/>
      </p:ext>
    </p:extLst>
  </p:cSld>
  <p:clrMapOvr>
    <a:masterClrMapping/>
  </p:clrMapOvr>
  <p:transition spd="slow">
    <p:zoom dir="in"/>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9CECA-E244-4983-8520-AC38827CE19E}"/>
              </a:ext>
            </a:extLst>
          </p:cNvPr>
          <p:cNvSpPr>
            <a:spLocks noGrp="1"/>
          </p:cNvSpPr>
          <p:nvPr>
            <p:ph type="title"/>
          </p:nvPr>
        </p:nvSpPr>
        <p:spPr/>
        <p:txBody>
          <a:bodyPr/>
          <a:lstStyle/>
          <a:p>
            <a:r>
              <a:rPr lang="en-GB" dirty="0"/>
              <a:t>DELETE</a:t>
            </a:r>
          </a:p>
        </p:txBody>
      </p:sp>
      <p:sp>
        <p:nvSpPr>
          <p:cNvPr id="3" name="Content Placeholder 2">
            <a:extLst>
              <a:ext uri="{FF2B5EF4-FFF2-40B4-BE49-F238E27FC236}">
                <a16:creationId xmlns:a16="http://schemas.microsoft.com/office/drawing/2014/main" id="{DF82BD4D-28ED-48AC-B090-9D490996D7C3}"/>
              </a:ext>
            </a:extLst>
          </p:cNvPr>
          <p:cNvSpPr>
            <a:spLocks noGrp="1"/>
          </p:cNvSpPr>
          <p:nvPr>
            <p:ph idx="1"/>
          </p:nvPr>
        </p:nvSpPr>
        <p:spPr>
          <a:xfrm>
            <a:off x="415008" y="1333849"/>
            <a:ext cx="8333456" cy="365126"/>
          </a:xfrm>
        </p:spPr>
        <p:txBody>
          <a:bodyPr/>
          <a:lstStyle/>
          <a:p>
            <a:pPr marL="0" indent="0">
              <a:buNone/>
            </a:pPr>
            <a:r>
              <a:rPr lang="en-GB" sz="2000" dirty="0"/>
              <a:t>DELETE Query is used to delete the existing records from a table.</a:t>
            </a:r>
          </a:p>
        </p:txBody>
      </p:sp>
      <p:sp>
        <p:nvSpPr>
          <p:cNvPr id="4" name="Footer Placeholder 3">
            <a:extLst>
              <a:ext uri="{FF2B5EF4-FFF2-40B4-BE49-F238E27FC236}">
                <a16:creationId xmlns:a16="http://schemas.microsoft.com/office/drawing/2014/main" id="{02A042BB-CC02-478E-8839-76E290EA5032}"/>
              </a:ext>
            </a:extLst>
          </p:cNvPr>
          <p:cNvSpPr>
            <a:spLocks noGrp="1"/>
          </p:cNvSpPr>
          <p:nvPr>
            <p:ph type="ftr" sz="quarter" idx="11"/>
          </p:nvPr>
        </p:nvSpPr>
        <p:spPr/>
        <p:txBody>
          <a:bodyPr/>
          <a:lstStyle/>
          <a:p>
            <a:pPr algn="l"/>
            <a:r>
              <a:rPr lang="en-US"/>
              <a:t>SQL: Structured Query Language</a:t>
            </a:r>
            <a:endParaRPr lang="en-US" dirty="0"/>
          </a:p>
        </p:txBody>
      </p:sp>
      <p:sp>
        <p:nvSpPr>
          <p:cNvPr id="6" name="TextBox 5">
            <a:extLst>
              <a:ext uri="{FF2B5EF4-FFF2-40B4-BE49-F238E27FC236}">
                <a16:creationId xmlns:a16="http://schemas.microsoft.com/office/drawing/2014/main" id="{5822C709-38E0-483D-968F-D6F38C587B6D}"/>
              </a:ext>
            </a:extLst>
          </p:cNvPr>
          <p:cNvSpPr txBox="1"/>
          <p:nvPr/>
        </p:nvSpPr>
        <p:spPr>
          <a:xfrm>
            <a:off x="378376" y="1716930"/>
            <a:ext cx="1344517" cy="430887"/>
          </a:xfrm>
          <a:prstGeom prst="rect">
            <a:avLst/>
          </a:prstGeom>
          <a:noFill/>
        </p:spPr>
        <p:txBody>
          <a:bodyPr wrap="square">
            <a:spAutoFit/>
          </a:bodyPr>
          <a:lstStyle/>
          <a:p>
            <a:r>
              <a:rPr lang="en-GB" dirty="0"/>
              <a:t>Syntax:</a:t>
            </a:r>
          </a:p>
        </p:txBody>
      </p:sp>
      <p:sp>
        <p:nvSpPr>
          <p:cNvPr id="7" name="Rectangle 1">
            <a:extLst>
              <a:ext uri="{FF2B5EF4-FFF2-40B4-BE49-F238E27FC236}">
                <a16:creationId xmlns:a16="http://schemas.microsoft.com/office/drawing/2014/main" id="{9589A6A7-34DB-4222-97FC-7E8F06CC2319}"/>
              </a:ext>
            </a:extLst>
          </p:cNvPr>
          <p:cNvSpPr>
            <a:spLocks noChangeArrowheads="1"/>
          </p:cNvSpPr>
          <p:nvPr/>
        </p:nvSpPr>
        <p:spPr bwMode="auto">
          <a:xfrm>
            <a:off x="1907704" y="2132428"/>
            <a:ext cx="6401517"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DELETE</a:t>
            </a: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US" altLang="en-US" sz="18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FROM</a:t>
            </a: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&lt;</a:t>
            </a:r>
            <a:r>
              <a:rPr kumimoji="0" lang="en-US" altLang="en-US" sz="18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table_name</a:t>
            </a: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&gt; </a:t>
            </a:r>
            <a:r>
              <a:rPr kumimoji="0" lang="en-US" altLang="en-US" sz="18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WHERE</a:t>
            </a: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[condition];</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FEB19ADB-0485-42E4-B46C-FDCCF97EBA81}"/>
              </a:ext>
            </a:extLst>
          </p:cNvPr>
          <p:cNvSpPr txBox="1"/>
          <p:nvPr/>
        </p:nvSpPr>
        <p:spPr>
          <a:xfrm>
            <a:off x="378376" y="2540243"/>
            <a:ext cx="4582756" cy="430887"/>
          </a:xfrm>
          <a:prstGeom prst="rect">
            <a:avLst/>
          </a:prstGeom>
          <a:noFill/>
        </p:spPr>
        <p:txBody>
          <a:bodyPr wrap="square">
            <a:spAutoFit/>
          </a:bodyPr>
          <a:lstStyle/>
          <a:p>
            <a:r>
              <a:rPr lang="en-GB" dirty="0"/>
              <a:t>Example</a:t>
            </a:r>
          </a:p>
        </p:txBody>
      </p:sp>
      <p:sp>
        <p:nvSpPr>
          <p:cNvPr id="11" name="TextBox 10">
            <a:extLst>
              <a:ext uri="{FF2B5EF4-FFF2-40B4-BE49-F238E27FC236}">
                <a16:creationId xmlns:a16="http://schemas.microsoft.com/office/drawing/2014/main" id="{888288AD-E8C4-4878-91C2-DA0A950C949A}"/>
              </a:ext>
            </a:extLst>
          </p:cNvPr>
          <p:cNvSpPr txBox="1"/>
          <p:nvPr/>
        </p:nvSpPr>
        <p:spPr>
          <a:xfrm>
            <a:off x="1755166" y="2570423"/>
            <a:ext cx="6097045" cy="369332"/>
          </a:xfrm>
          <a:prstGeom prst="rect">
            <a:avLst/>
          </a:prstGeom>
          <a:noFill/>
        </p:spPr>
        <p:txBody>
          <a:bodyPr wrap="square">
            <a:spAutoFit/>
          </a:bodyPr>
          <a:lstStyle/>
          <a:p>
            <a:r>
              <a:rPr lang="en-GB" sz="1800" b="0" dirty="0"/>
              <a:t>1. Delete a customer, whose ID is 6.</a:t>
            </a:r>
          </a:p>
        </p:txBody>
      </p:sp>
      <p:sp>
        <p:nvSpPr>
          <p:cNvPr id="12" name="Rectangle 2">
            <a:extLst>
              <a:ext uri="{FF2B5EF4-FFF2-40B4-BE49-F238E27FC236}">
                <a16:creationId xmlns:a16="http://schemas.microsoft.com/office/drawing/2014/main" id="{1E40E58E-2CCD-447E-B958-E3B034D414EC}"/>
              </a:ext>
            </a:extLst>
          </p:cNvPr>
          <p:cNvSpPr>
            <a:spLocks noChangeArrowheads="1"/>
          </p:cNvSpPr>
          <p:nvPr/>
        </p:nvSpPr>
        <p:spPr bwMode="auto">
          <a:xfrm>
            <a:off x="1979712" y="3117641"/>
            <a:ext cx="5436096" cy="36000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SQL</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&gt;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DELETE FROM CUSTOMERS WHERE ID </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6</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EDEDF2B4-5A0B-41D8-B3E2-DD1B705F4334}"/>
              </a:ext>
            </a:extLst>
          </p:cNvPr>
          <p:cNvSpPr txBox="1"/>
          <p:nvPr/>
        </p:nvSpPr>
        <p:spPr>
          <a:xfrm>
            <a:off x="1755166" y="3532771"/>
            <a:ext cx="6233483" cy="369332"/>
          </a:xfrm>
          <a:prstGeom prst="rect">
            <a:avLst/>
          </a:prstGeom>
          <a:noFill/>
        </p:spPr>
        <p:txBody>
          <a:bodyPr wrap="square">
            <a:spAutoFit/>
          </a:bodyPr>
          <a:lstStyle/>
          <a:p>
            <a:r>
              <a:rPr lang="en-GB" sz="1800" b="0" dirty="0"/>
              <a:t>2. Delete all the records from the CUSTOMERS table</a:t>
            </a:r>
          </a:p>
        </p:txBody>
      </p:sp>
      <p:sp>
        <p:nvSpPr>
          <p:cNvPr id="16" name="Rectangle 2">
            <a:extLst>
              <a:ext uri="{FF2B5EF4-FFF2-40B4-BE49-F238E27FC236}">
                <a16:creationId xmlns:a16="http://schemas.microsoft.com/office/drawing/2014/main" id="{7A6E8D60-F13B-4EA1-9861-23063325FEE8}"/>
              </a:ext>
            </a:extLst>
          </p:cNvPr>
          <p:cNvSpPr>
            <a:spLocks noChangeArrowheads="1"/>
          </p:cNvSpPr>
          <p:nvPr/>
        </p:nvSpPr>
        <p:spPr bwMode="auto">
          <a:xfrm>
            <a:off x="1979712" y="4106192"/>
            <a:ext cx="5436096" cy="36000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SQL</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&gt;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DELETE FROM CUSTOMERS</a:t>
            </a:r>
            <a:r>
              <a:rPr kumimoji="0" lang="en-US" altLang="en-US" sz="16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7C156E83-C2AE-4D0D-A223-5B86F7D6D7BB}"/>
              </a:ext>
            </a:extLst>
          </p:cNvPr>
          <p:cNvSpPr txBox="1"/>
          <p:nvPr/>
        </p:nvSpPr>
        <p:spPr>
          <a:xfrm>
            <a:off x="1060520" y="4736379"/>
            <a:ext cx="7109760" cy="369332"/>
          </a:xfrm>
          <a:prstGeom prst="rect">
            <a:avLst/>
          </a:prstGeom>
          <a:noFill/>
        </p:spPr>
        <p:txBody>
          <a:bodyPr wrap="square">
            <a:spAutoFit/>
          </a:bodyPr>
          <a:lstStyle/>
          <a:p>
            <a:r>
              <a:rPr lang="en-GB" sz="1800" b="0" dirty="0"/>
              <a:t>You can always check your results by issuing SELECT statement. </a:t>
            </a:r>
          </a:p>
        </p:txBody>
      </p:sp>
    </p:spTree>
    <p:extLst>
      <p:ext uri="{BB962C8B-B14F-4D97-AF65-F5344CB8AC3E}">
        <p14:creationId xmlns:p14="http://schemas.microsoft.com/office/powerpoint/2010/main" val="898315220"/>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5" grpId="0"/>
      <p:bldP spid="1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72C1D-7369-4601-B584-DAB05E5B73BF}"/>
              </a:ext>
            </a:extLst>
          </p:cNvPr>
          <p:cNvSpPr>
            <a:spLocks noGrp="1"/>
          </p:cNvSpPr>
          <p:nvPr>
            <p:ph type="title"/>
          </p:nvPr>
        </p:nvSpPr>
        <p:spPr/>
        <p:txBody>
          <a:bodyPr/>
          <a:lstStyle/>
          <a:p>
            <a:r>
              <a:rPr lang="en-GB" dirty="0"/>
              <a:t>Pattern Matching </a:t>
            </a:r>
          </a:p>
        </p:txBody>
      </p:sp>
      <p:sp>
        <p:nvSpPr>
          <p:cNvPr id="3" name="Text Placeholder 2">
            <a:extLst>
              <a:ext uri="{FF2B5EF4-FFF2-40B4-BE49-F238E27FC236}">
                <a16:creationId xmlns:a16="http://schemas.microsoft.com/office/drawing/2014/main" id="{62D895F4-3827-4F31-89A8-49EE8FA20AA1}"/>
              </a:ext>
            </a:extLst>
          </p:cNvPr>
          <p:cNvSpPr>
            <a:spLocks noGrp="1"/>
          </p:cNvSpPr>
          <p:nvPr>
            <p:ph type="body" idx="1"/>
          </p:nvPr>
        </p:nvSpPr>
        <p:spPr/>
        <p:txBody>
          <a:bodyPr/>
          <a:lstStyle/>
          <a:p>
            <a:r>
              <a:rPr lang="en-GB" dirty="0"/>
              <a:t>Like and Regular expressions </a:t>
            </a:r>
          </a:p>
        </p:txBody>
      </p:sp>
    </p:spTree>
    <p:extLst>
      <p:ext uri="{BB962C8B-B14F-4D97-AF65-F5344CB8AC3E}">
        <p14:creationId xmlns:p14="http://schemas.microsoft.com/office/powerpoint/2010/main" val="2964665156"/>
      </p:ext>
    </p:extLst>
  </p:cSld>
  <p:clrMapOvr>
    <a:masterClrMapping/>
  </p:clrMapOvr>
  <p:transition spd="slow">
    <p:zoom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FCEF-0739-4F9A-ABAF-7BC3F9F9235E}"/>
              </a:ext>
            </a:extLst>
          </p:cNvPr>
          <p:cNvSpPr>
            <a:spLocks noGrp="1"/>
          </p:cNvSpPr>
          <p:nvPr>
            <p:ph type="title"/>
          </p:nvPr>
        </p:nvSpPr>
        <p:spPr/>
        <p:txBody>
          <a:bodyPr/>
          <a:lstStyle/>
          <a:p>
            <a:r>
              <a:rPr lang="en-GB" dirty="0"/>
              <a:t>Review</a:t>
            </a:r>
          </a:p>
        </p:txBody>
      </p:sp>
      <p:sp>
        <p:nvSpPr>
          <p:cNvPr id="3" name="Content Placeholder 2">
            <a:extLst>
              <a:ext uri="{FF2B5EF4-FFF2-40B4-BE49-F238E27FC236}">
                <a16:creationId xmlns:a16="http://schemas.microsoft.com/office/drawing/2014/main" id="{8AA495B3-38DB-419F-B4C8-FE7BAF0293A0}"/>
              </a:ext>
            </a:extLst>
          </p:cNvPr>
          <p:cNvSpPr>
            <a:spLocks noGrp="1"/>
          </p:cNvSpPr>
          <p:nvPr>
            <p:ph idx="1"/>
          </p:nvPr>
        </p:nvSpPr>
        <p:spPr>
          <a:xfrm>
            <a:off x="428464" y="1344228"/>
            <a:ext cx="8287072" cy="4680520"/>
          </a:xfrm>
        </p:spPr>
        <p:txBody>
          <a:bodyPr/>
          <a:lstStyle/>
          <a:p>
            <a:r>
              <a:rPr lang="en-GB" sz="2400" dirty="0"/>
              <a:t>Database Normalization is the process of efficiently </a:t>
            </a:r>
            <a:r>
              <a:rPr lang="en-GB" sz="2400" b="1" dirty="0"/>
              <a:t>organizing data</a:t>
            </a:r>
            <a:r>
              <a:rPr lang="en-GB" sz="2400" dirty="0"/>
              <a:t> in a database. There are two reasons of this normalization process: </a:t>
            </a:r>
          </a:p>
          <a:p>
            <a:pPr lvl="1"/>
            <a:r>
              <a:rPr lang="en-GB" sz="2000" b="1" dirty="0"/>
              <a:t>Eliminating redundant data. </a:t>
            </a:r>
            <a:r>
              <a:rPr lang="en-GB" sz="2000" dirty="0"/>
              <a:t>For example, storing the same data in more than one table. </a:t>
            </a:r>
          </a:p>
          <a:p>
            <a:pPr lvl="1"/>
            <a:r>
              <a:rPr lang="en-GB" sz="2000" b="1" dirty="0"/>
              <a:t>Ensuring data dependencies </a:t>
            </a:r>
            <a:r>
              <a:rPr lang="en-GB" sz="2000" dirty="0"/>
              <a:t>make sense.</a:t>
            </a:r>
          </a:p>
          <a:p>
            <a:r>
              <a:rPr lang="en-GB" sz="2400" dirty="0"/>
              <a:t>Normalization guidelines are divided into </a:t>
            </a:r>
            <a:r>
              <a:rPr lang="en-GB" sz="2400" b="1" dirty="0"/>
              <a:t>normal forms</a:t>
            </a:r>
            <a:r>
              <a:rPr lang="en-GB" sz="2400" dirty="0"/>
              <a:t>; a normal form is the format or the way a database structure should laid out. The aim of normal forms is to organize the database structure, so that it complies with the rules of first normal form (</a:t>
            </a:r>
            <a:r>
              <a:rPr lang="en-GB" sz="2400" b="1" dirty="0"/>
              <a:t>1NF</a:t>
            </a:r>
            <a:r>
              <a:rPr lang="en-GB" sz="2400" dirty="0"/>
              <a:t>), then second normal form (</a:t>
            </a:r>
            <a:r>
              <a:rPr lang="en-GB" sz="2400" b="1" dirty="0"/>
              <a:t>2NF</a:t>
            </a:r>
            <a:r>
              <a:rPr lang="en-GB" sz="2400" dirty="0"/>
              <a:t>) and finally the third normal form (</a:t>
            </a:r>
            <a:r>
              <a:rPr lang="en-GB" sz="2400" b="1" dirty="0"/>
              <a:t>3NF</a:t>
            </a:r>
            <a:r>
              <a:rPr lang="en-GB" sz="2400" dirty="0"/>
              <a:t>) .</a:t>
            </a:r>
          </a:p>
        </p:txBody>
      </p:sp>
      <p:sp>
        <p:nvSpPr>
          <p:cNvPr id="4" name="Footer Placeholder 3">
            <a:extLst>
              <a:ext uri="{FF2B5EF4-FFF2-40B4-BE49-F238E27FC236}">
                <a16:creationId xmlns:a16="http://schemas.microsoft.com/office/drawing/2014/main" id="{0AA94F45-D400-4548-9697-069A936AB600}"/>
              </a:ext>
            </a:extLst>
          </p:cNvPr>
          <p:cNvSpPr>
            <a:spLocks noGrp="1"/>
          </p:cNvSpPr>
          <p:nvPr>
            <p:ph type="ftr" sz="quarter" idx="11"/>
          </p:nvPr>
        </p:nvSpPr>
        <p:spPr/>
        <p:txBody>
          <a:bodyPr/>
          <a:lstStyle/>
          <a:p>
            <a:pPr algn="l"/>
            <a:r>
              <a:rPr lang="en-US"/>
              <a:t>SQL: Structured Query Language</a:t>
            </a:r>
            <a:endParaRPr lang="en-US" dirty="0"/>
          </a:p>
        </p:txBody>
      </p:sp>
    </p:spTree>
    <p:extLst>
      <p:ext uri="{BB962C8B-B14F-4D97-AF65-F5344CB8AC3E}">
        <p14:creationId xmlns:p14="http://schemas.microsoft.com/office/powerpoint/2010/main" val="1147680147"/>
      </p:ext>
    </p:extLst>
  </p:cSld>
  <p:clrMapOvr>
    <a:masterClrMapping/>
  </p:clrMapOvr>
  <p:transition spd="slow">
    <p:zoom dir="in"/>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00BB-19B8-458D-B1D3-04F55969FBFE}"/>
              </a:ext>
            </a:extLst>
          </p:cNvPr>
          <p:cNvSpPr>
            <a:spLocks noGrp="1"/>
          </p:cNvSpPr>
          <p:nvPr>
            <p:ph type="title"/>
          </p:nvPr>
        </p:nvSpPr>
        <p:spPr/>
        <p:txBody>
          <a:bodyPr/>
          <a:lstStyle/>
          <a:p>
            <a:r>
              <a:rPr lang="en-GB" dirty="0"/>
              <a:t>LIKE </a:t>
            </a:r>
            <a:r>
              <a:rPr lang="en-US" altLang="zh-CN" dirty="0"/>
              <a:t>O</a:t>
            </a:r>
            <a:r>
              <a:rPr lang="en-GB" dirty="0"/>
              <a:t>perator</a:t>
            </a:r>
          </a:p>
        </p:txBody>
      </p:sp>
      <p:sp>
        <p:nvSpPr>
          <p:cNvPr id="3" name="Content Placeholder 2">
            <a:extLst>
              <a:ext uri="{FF2B5EF4-FFF2-40B4-BE49-F238E27FC236}">
                <a16:creationId xmlns:a16="http://schemas.microsoft.com/office/drawing/2014/main" id="{8DFD0B9A-CB9F-468B-8A7D-716420F58D53}"/>
              </a:ext>
            </a:extLst>
          </p:cNvPr>
          <p:cNvSpPr>
            <a:spLocks noGrp="1"/>
          </p:cNvSpPr>
          <p:nvPr>
            <p:ph idx="1"/>
          </p:nvPr>
        </p:nvSpPr>
        <p:spPr>
          <a:xfrm>
            <a:off x="415008" y="1333849"/>
            <a:ext cx="8287072" cy="685800"/>
          </a:xfrm>
        </p:spPr>
        <p:txBody>
          <a:bodyPr/>
          <a:lstStyle/>
          <a:p>
            <a:pPr marL="0" indent="0">
              <a:buNone/>
            </a:pPr>
            <a:r>
              <a:rPr lang="en-GB" sz="2000" dirty="0"/>
              <a:t>The LIKE operator is a </a:t>
            </a:r>
            <a:r>
              <a:rPr lang="en-GB" sz="2000" dirty="0">
                <a:solidFill>
                  <a:srgbClr val="00B050"/>
                </a:solidFill>
              </a:rPr>
              <a:t>logical operator </a:t>
            </a:r>
            <a:r>
              <a:rPr lang="en-GB" sz="2000" dirty="0"/>
              <a:t>that tests whether </a:t>
            </a:r>
            <a:r>
              <a:rPr lang="en-GB" sz="2000" dirty="0">
                <a:solidFill>
                  <a:srgbClr val="FF0000"/>
                </a:solidFill>
              </a:rPr>
              <a:t>a string contains a specified pattern or not</a:t>
            </a:r>
            <a:r>
              <a:rPr lang="en-GB" sz="2000" dirty="0"/>
              <a:t>.</a:t>
            </a:r>
          </a:p>
        </p:txBody>
      </p:sp>
      <p:sp>
        <p:nvSpPr>
          <p:cNvPr id="4" name="Footer Placeholder 3">
            <a:extLst>
              <a:ext uri="{FF2B5EF4-FFF2-40B4-BE49-F238E27FC236}">
                <a16:creationId xmlns:a16="http://schemas.microsoft.com/office/drawing/2014/main" id="{65074F58-3F7E-4B45-918D-029043998E16}"/>
              </a:ext>
            </a:extLst>
          </p:cNvPr>
          <p:cNvSpPr>
            <a:spLocks noGrp="1"/>
          </p:cNvSpPr>
          <p:nvPr>
            <p:ph type="ftr" sz="quarter" idx="11"/>
          </p:nvPr>
        </p:nvSpPr>
        <p:spPr/>
        <p:txBody>
          <a:bodyPr/>
          <a:lstStyle/>
          <a:p>
            <a:pPr algn="l"/>
            <a:r>
              <a:rPr lang="en-US"/>
              <a:t>SQL: Structured Query Language</a:t>
            </a:r>
            <a:endParaRPr lang="en-US" dirty="0"/>
          </a:p>
        </p:txBody>
      </p:sp>
      <p:sp>
        <p:nvSpPr>
          <p:cNvPr id="6" name="TextBox 5">
            <a:extLst>
              <a:ext uri="{FF2B5EF4-FFF2-40B4-BE49-F238E27FC236}">
                <a16:creationId xmlns:a16="http://schemas.microsoft.com/office/drawing/2014/main" id="{EC4C662E-173B-4A8E-BD32-1CE0404434FD}"/>
              </a:ext>
            </a:extLst>
          </p:cNvPr>
          <p:cNvSpPr txBox="1"/>
          <p:nvPr/>
        </p:nvSpPr>
        <p:spPr>
          <a:xfrm>
            <a:off x="415008" y="2026846"/>
            <a:ext cx="1344517" cy="430887"/>
          </a:xfrm>
          <a:prstGeom prst="rect">
            <a:avLst/>
          </a:prstGeom>
          <a:noFill/>
        </p:spPr>
        <p:txBody>
          <a:bodyPr wrap="square">
            <a:spAutoFit/>
          </a:bodyPr>
          <a:lstStyle/>
          <a:p>
            <a:r>
              <a:rPr lang="en-GB" dirty="0"/>
              <a:t>Syntax:</a:t>
            </a:r>
          </a:p>
        </p:txBody>
      </p:sp>
      <p:sp>
        <p:nvSpPr>
          <p:cNvPr id="8" name="TextBox 7">
            <a:extLst>
              <a:ext uri="{FF2B5EF4-FFF2-40B4-BE49-F238E27FC236}">
                <a16:creationId xmlns:a16="http://schemas.microsoft.com/office/drawing/2014/main" id="{9B080284-770D-4CFB-B0D2-F3062B47E46C}"/>
              </a:ext>
            </a:extLst>
          </p:cNvPr>
          <p:cNvSpPr txBox="1"/>
          <p:nvPr/>
        </p:nvSpPr>
        <p:spPr>
          <a:xfrm>
            <a:off x="1707475" y="2060536"/>
            <a:ext cx="6248901" cy="369332"/>
          </a:xfrm>
          <a:prstGeom prst="rect">
            <a:avLst/>
          </a:prstGeom>
          <a:solidFill>
            <a:schemeClr val="bg1">
              <a:lumMod val="85000"/>
            </a:schemeClr>
          </a:solidFill>
        </p:spPr>
        <p:txBody>
          <a:bodyPr wrap="square">
            <a:spAutoFit/>
          </a:bodyPr>
          <a:lstStyle/>
          <a:p>
            <a:r>
              <a:rPr lang="en-GB" sz="1800" b="0" dirty="0"/>
              <a:t>expression LIKE </a:t>
            </a:r>
            <a:r>
              <a:rPr lang="en-GB" sz="1800" b="0" i="1" dirty="0"/>
              <a:t>pattern</a:t>
            </a:r>
            <a:endParaRPr lang="en-GB" sz="1800" b="0" dirty="0"/>
          </a:p>
        </p:txBody>
      </p:sp>
      <p:sp>
        <p:nvSpPr>
          <p:cNvPr id="10" name="TextBox 9">
            <a:extLst>
              <a:ext uri="{FF2B5EF4-FFF2-40B4-BE49-F238E27FC236}">
                <a16:creationId xmlns:a16="http://schemas.microsoft.com/office/drawing/2014/main" id="{1675DD20-34A6-40D1-A4F5-9594CFB1C951}"/>
              </a:ext>
            </a:extLst>
          </p:cNvPr>
          <p:cNvSpPr txBox="1"/>
          <p:nvPr/>
        </p:nvSpPr>
        <p:spPr>
          <a:xfrm>
            <a:off x="415008" y="2631060"/>
            <a:ext cx="8568952" cy="1200329"/>
          </a:xfrm>
          <a:prstGeom prst="rect">
            <a:avLst/>
          </a:prstGeom>
          <a:noFill/>
        </p:spPr>
        <p:txBody>
          <a:bodyPr wrap="square">
            <a:spAutoFit/>
          </a:bodyPr>
          <a:lstStyle/>
          <a:p>
            <a:r>
              <a:rPr lang="en-GB" sz="1800" b="0" dirty="0"/>
              <a:t>If the expression matches the pattern, the LIKE operator returns 1. Otherwise, it returns 0.</a:t>
            </a:r>
          </a:p>
          <a:p>
            <a:endParaRPr lang="en-GB" sz="1800" b="0" dirty="0"/>
          </a:p>
          <a:p>
            <a:endParaRPr lang="en-GB" sz="1800" b="0" dirty="0"/>
          </a:p>
        </p:txBody>
      </p:sp>
      <p:sp>
        <p:nvSpPr>
          <p:cNvPr id="11" name="Rectangle 1">
            <a:extLst>
              <a:ext uri="{FF2B5EF4-FFF2-40B4-BE49-F238E27FC236}">
                <a16:creationId xmlns:a16="http://schemas.microsoft.com/office/drawing/2014/main" id="{FC6E612B-D362-4162-8BE2-DD5B0E97C2AD}"/>
              </a:ext>
            </a:extLst>
          </p:cNvPr>
          <p:cNvSpPr>
            <a:spLocks noChangeArrowheads="1"/>
          </p:cNvSpPr>
          <p:nvPr/>
        </p:nvSpPr>
        <p:spPr bwMode="auto">
          <a:xfrm>
            <a:off x="415008" y="3267887"/>
            <a:ext cx="840546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ea typeface="-apple-system"/>
              </a:rPr>
              <a:t>SQL provides two wildcard characters for constructing patterns: </a:t>
            </a:r>
            <a:r>
              <a:rPr kumimoji="0" lang="en-US" altLang="en-US" sz="1800" i="0" u="none" strike="noStrike" cap="none" normalizeH="0" baseline="0" dirty="0">
                <a:ln>
                  <a:noFill/>
                </a:ln>
                <a:solidFill>
                  <a:srgbClr val="000000"/>
                </a:solidFill>
                <a:effectLst/>
                <a:ea typeface="-apple-system"/>
              </a:rPr>
              <a:t>percentage</a:t>
            </a:r>
            <a:r>
              <a:rPr lang="en-US" altLang="en-US" sz="1800" b="0" dirty="0">
                <a:solidFill>
                  <a:srgbClr val="000000"/>
                </a:solidFill>
                <a:ea typeface="-apple-system"/>
              </a:rPr>
              <a:t> </a:t>
            </a:r>
            <a:r>
              <a:rPr kumimoji="0" lang="en-US" altLang="en-US" sz="1800" i="0" u="none" strike="noStrike" cap="none" normalizeH="0" baseline="0" dirty="0">
                <a:ln>
                  <a:noFill/>
                </a:ln>
                <a:solidFill>
                  <a:schemeClr val="tx1"/>
                </a:solidFill>
                <a:effectLst/>
                <a:latin typeface="Arial Unicode MS"/>
                <a:ea typeface="var(--font-family-code)"/>
              </a:rPr>
              <a:t>%</a:t>
            </a:r>
            <a:r>
              <a:rPr lang="en-US" altLang="en-US" sz="1800" b="0" dirty="0">
                <a:solidFill>
                  <a:srgbClr val="000000"/>
                </a:solidFill>
                <a:latin typeface="Arial Unicode MS"/>
                <a:ea typeface="var(--font-family-code)"/>
              </a:rPr>
              <a:t> </a:t>
            </a:r>
            <a:r>
              <a:rPr kumimoji="0" lang="en-US" altLang="en-US" sz="1800" b="0" i="0" u="none" strike="noStrike" cap="none" normalizeH="0" baseline="0" dirty="0">
                <a:ln>
                  <a:noFill/>
                </a:ln>
                <a:solidFill>
                  <a:srgbClr val="000000"/>
                </a:solidFill>
                <a:effectLst/>
                <a:ea typeface="-apple-system"/>
              </a:rPr>
              <a:t>and </a:t>
            </a:r>
            <a:r>
              <a:rPr kumimoji="0" lang="en-US" altLang="en-US" sz="1800" i="0" u="none" strike="noStrike" cap="none" normalizeH="0" baseline="0" dirty="0">
                <a:ln>
                  <a:noFill/>
                </a:ln>
                <a:solidFill>
                  <a:srgbClr val="000000"/>
                </a:solidFill>
                <a:effectLst/>
                <a:ea typeface="-apple-system"/>
              </a:rPr>
              <a:t>underscore </a:t>
            </a:r>
            <a:r>
              <a:rPr kumimoji="0" lang="en-US" altLang="en-US" sz="1800" i="0" u="none" strike="noStrike" cap="none" normalizeH="0" baseline="0" dirty="0">
                <a:ln>
                  <a:noFill/>
                </a:ln>
                <a:solidFill>
                  <a:schemeClr val="tx1"/>
                </a:solidFill>
                <a:effectLst/>
                <a:latin typeface="Arial Unicode MS"/>
                <a:ea typeface="var(--font-family-code)"/>
              </a:rPr>
              <a:t>_</a:t>
            </a:r>
            <a:r>
              <a:rPr kumimoji="0" lang="en-US" altLang="en-US" sz="1800" b="0" i="0" u="none" strike="noStrike" cap="none" normalizeH="0" baseline="0" dirty="0">
                <a:ln>
                  <a:noFill/>
                </a:ln>
                <a:solidFill>
                  <a:srgbClr val="000000"/>
                </a:solidFill>
                <a:effectLst/>
                <a:ea typeface="-apple-system"/>
              </a:rPr>
              <a:t> .</a:t>
            </a:r>
            <a:r>
              <a:rPr kumimoji="0" lang="en-US" altLang="en-US" sz="1800" b="0" i="0" u="none" strike="noStrike" cap="none" normalizeH="0" baseline="0" dirty="0">
                <a:ln>
                  <a:noFill/>
                </a:ln>
                <a:solidFill>
                  <a:schemeClr val="tx1"/>
                </a:solidFill>
                <a:effectLst/>
              </a:rPr>
              <a:t> </a:t>
            </a:r>
          </a:p>
        </p:txBody>
      </p:sp>
      <p:sp>
        <p:nvSpPr>
          <p:cNvPr id="13" name="TextBox 12">
            <a:extLst>
              <a:ext uri="{FF2B5EF4-FFF2-40B4-BE49-F238E27FC236}">
                <a16:creationId xmlns:a16="http://schemas.microsoft.com/office/drawing/2014/main" id="{A69EA412-5DAA-42C6-80D3-3A7596704DE2}"/>
              </a:ext>
            </a:extLst>
          </p:cNvPr>
          <p:cNvSpPr txBox="1"/>
          <p:nvPr/>
        </p:nvSpPr>
        <p:spPr>
          <a:xfrm>
            <a:off x="486029" y="4059443"/>
            <a:ext cx="8375476" cy="646331"/>
          </a:xfrm>
          <a:prstGeom prst="rect">
            <a:avLst/>
          </a:prstGeom>
          <a:noFill/>
        </p:spPr>
        <p:txBody>
          <a:bodyPr wrap="square">
            <a:spAutoFit/>
          </a:bodyPr>
          <a:lstStyle/>
          <a:p>
            <a:pPr marL="285750" indent="-285750">
              <a:buFont typeface="Arial" panose="020B0604020202020204" pitchFamily="34" charset="0"/>
              <a:buChar char="•"/>
            </a:pPr>
            <a:r>
              <a:rPr lang="en-GB" sz="1800" b="0" dirty="0"/>
              <a:t>The percentage ( % ) wildcard matches any string of zero or more characters.</a:t>
            </a:r>
          </a:p>
          <a:p>
            <a:pPr marL="285750" indent="-285750">
              <a:buFont typeface="Arial" panose="020B0604020202020204" pitchFamily="34" charset="0"/>
              <a:buChar char="•"/>
            </a:pPr>
            <a:r>
              <a:rPr lang="en-GB" sz="1800" b="0" dirty="0"/>
              <a:t>The underscore ( _ ) wildcard matches any single character.</a:t>
            </a:r>
          </a:p>
        </p:txBody>
      </p:sp>
      <p:sp>
        <p:nvSpPr>
          <p:cNvPr id="15" name="TextBox 14">
            <a:extLst>
              <a:ext uri="{FF2B5EF4-FFF2-40B4-BE49-F238E27FC236}">
                <a16:creationId xmlns:a16="http://schemas.microsoft.com/office/drawing/2014/main" id="{7567FB67-ECF0-4916-A7A6-0A9551CDB2F4}"/>
              </a:ext>
            </a:extLst>
          </p:cNvPr>
          <p:cNvSpPr txBox="1"/>
          <p:nvPr/>
        </p:nvSpPr>
        <p:spPr>
          <a:xfrm>
            <a:off x="407357" y="4705775"/>
            <a:ext cx="1572355" cy="430887"/>
          </a:xfrm>
          <a:prstGeom prst="rect">
            <a:avLst/>
          </a:prstGeom>
          <a:noFill/>
        </p:spPr>
        <p:txBody>
          <a:bodyPr wrap="square">
            <a:spAutoFit/>
          </a:bodyPr>
          <a:lstStyle/>
          <a:p>
            <a:r>
              <a:rPr lang="en-GB" dirty="0"/>
              <a:t>Example:</a:t>
            </a:r>
          </a:p>
        </p:txBody>
      </p:sp>
      <p:sp>
        <p:nvSpPr>
          <p:cNvPr id="17" name="TextBox 16">
            <a:extLst>
              <a:ext uri="{FF2B5EF4-FFF2-40B4-BE49-F238E27FC236}">
                <a16:creationId xmlns:a16="http://schemas.microsoft.com/office/drawing/2014/main" id="{BF081B9B-46DA-4402-81F9-410C4CB46F6D}"/>
              </a:ext>
            </a:extLst>
          </p:cNvPr>
          <p:cNvSpPr txBox="1"/>
          <p:nvPr/>
        </p:nvSpPr>
        <p:spPr>
          <a:xfrm>
            <a:off x="911409" y="5156101"/>
            <a:ext cx="7790671" cy="1200329"/>
          </a:xfrm>
          <a:prstGeom prst="rect">
            <a:avLst/>
          </a:prstGeom>
          <a:noFill/>
        </p:spPr>
        <p:txBody>
          <a:bodyPr wrap="square">
            <a:spAutoFit/>
          </a:bodyPr>
          <a:lstStyle/>
          <a:p>
            <a:r>
              <a:rPr lang="en-GB" sz="1800" dirty="0"/>
              <a:t>“s%” </a:t>
            </a:r>
            <a:r>
              <a:rPr lang="en-GB" sz="1800" b="0" dirty="0"/>
              <a:t>matches any string starts with the character </a:t>
            </a:r>
            <a:r>
              <a:rPr lang="en-GB" sz="1800" dirty="0"/>
              <a:t>s</a:t>
            </a:r>
            <a:r>
              <a:rPr lang="en-GB" sz="1800" b="0" dirty="0"/>
              <a:t> such as “</a:t>
            </a:r>
            <a:r>
              <a:rPr lang="en-GB" sz="1800" dirty="0"/>
              <a:t>sun”</a:t>
            </a:r>
            <a:r>
              <a:rPr lang="en-GB" sz="1800" b="0" dirty="0"/>
              <a:t> and “</a:t>
            </a:r>
            <a:r>
              <a:rPr lang="en-GB" sz="1800" dirty="0"/>
              <a:t>six”</a:t>
            </a:r>
            <a:r>
              <a:rPr lang="en-GB" sz="1800" b="0" dirty="0"/>
              <a:t>. </a:t>
            </a:r>
          </a:p>
          <a:p>
            <a:r>
              <a:rPr lang="en-GB" sz="1800" b="0" dirty="0"/>
              <a:t>The “</a:t>
            </a:r>
            <a:r>
              <a:rPr lang="en-GB" sz="1800" dirty="0"/>
              <a:t>se_”</a:t>
            </a:r>
            <a:r>
              <a:rPr lang="en-GB" sz="1800" b="0" dirty="0"/>
              <a:t> matches any string starts with  “</a:t>
            </a:r>
            <a:r>
              <a:rPr lang="en-GB" sz="1800" dirty="0"/>
              <a:t>se</a:t>
            </a:r>
            <a:r>
              <a:rPr lang="en-GB" sz="1800" b="0" dirty="0"/>
              <a:t>” and is followed by any one character such as “</a:t>
            </a:r>
            <a:r>
              <a:rPr lang="en-GB" sz="1800" dirty="0"/>
              <a:t>see</a:t>
            </a:r>
            <a:r>
              <a:rPr lang="en-GB" sz="1800" b="0" dirty="0"/>
              <a:t>” and “</a:t>
            </a:r>
            <a:r>
              <a:rPr lang="en-GB" sz="1800" dirty="0"/>
              <a:t>sea</a:t>
            </a:r>
            <a:r>
              <a:rPr lang="en-GB" sz="1800" b="0" dirty="0"/>
              <a:t>”. But not “</a:t>
            </a:r>
            <a:r>
              <a:rPr lang="en-GB" sz="1800" dirty="0"/>
              <a:t>seat</a:t>
            </a:r>
            <a:r>
              <a:rPr lang="en-GB" sz="1800" b="0" dirty="0"/>
              <a:t>” or “secret”.</a:t>
            </a:r>
          </a:p>
        </p:txBody>
      </p:sp>
    </p:spTree>
    <p:extLst>
      <p:ext uri="{BB962C8B-B14F-4D97-AF65-F5344CB8AC3E}">
        <p14:creationId xmlns:p14="http://schemas.microsoft.com/office/powerpoint/2010/main" val="960898664"/>
      </p:ext>
    </p:extLst>
  </p:cSld>
  <p:clrMapOvr>
    <a:masterClrMapping/>
  </p:clrMapOvr>
  <p:transition spd="slow">
    <p:zoom dir="in"/>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97DE7-9C60-47C9-9C0B-31C703D63193}"/>
              </a:ext>
            </a:extLst>
          </p:cNvPr>
          <p:cNvSpPr>
            <a:spLocks noGrp="1"/>
          </p:cNvSpPr>
          <p:nvPr>
            <p:ph type="title"/>
          </p:nvPr>
        </p:nvSpPr>
        <p:spPr/>
        <p:txBody>
          <a:bodyPr/>
          <a:lstStyle/>
          <a:p>
            <a:r>
              <a:rPr lang="en-GB" dirty="0"/>
              <a:t>Form a string pattern</a:t>
            </a:r>
          </a:p>
        </p:txBody>
      </p:sp>
      <p:sp>
        <p:nvSpPr>
          <p:cNvPr id="3" name="Content Placeholder 2">
            <a:extLst>
              <a:ext uri="{FF2B5EF4-FFF2-40B4-BE49-F238E27FC236}">
                <a16:creationId xmlns:a16="http://schemas.microsoft.com/office/drawing/2014/main" id="{87CE5328-C3DD-451A-AB67-221414732092}"/>
              </a:ext>
            </a:extLst>
          </p:cNvPr>
          <p:cNvSpPr>
            <a:spLocks noGrp="1"/>
          </p:cNvSpPr>
          <p:nvPr>
            <p:ph idx="1"/>
          </p:nvPr>
        </p:nvSpPr>
        <p:spPr/>
        <p:txBody>
          <a:bodyPr/>
          <a:lstStyle/>
          <a:p>
            <a:r>
              <a:rPr lang="en-GB" sz="2000" dirty="0"/>
              <a:t>A </a:t>
            </a:r>
            <a:r>
              <a:rPr lang="en-GB" sz="2000" b="1" dirty="0"/>
              <a:t>pattern</a:t>
            </a:r>
            <a:r>
              <a:rPr lang="en-GB" sz="2000" dirty="0"/>
              <a:t>, </a:t>
            </a:r>
            <a:r>
              <a:rPr lang="en-GB" sz="2000" b="0" i="0" dirty="0">
                <a:solidFill>
                  <a:srgbClr val="000000"/>
                </a:solidFill>
                <a:effectLst/>
                <a:latin typeface="Lora" pitchFamily="2" charset="0"/>
              </a:rPr>
              <a:t>in </a:t>
            </a:r>
            <a:r>
              <a:rPr lang="en-GB" sz="2000" b="0" i="0" u="none" strike="noStrike" dirty="0">
                <a:solidFill>
                  <a:srgbClr val="40BBE1"/>
                </a:solidFill>
                <a:effectLst/>
                <a:latin typeface="Lora" pitchFamily="2" charset="0"/>
                <a:hlinkClick r:id="rId2"/>
              </a:rPr>
              <a:t>theoretical computer science</a:t>
            </a:r>
            <a:r>
              <a:rPr lang="en-GB" sz="2000" b="0" i="0" u="none" strike="noStrike" dirty="0">
                <a:solidFill>
                  <a:srgbClr val="40BBE1"/>
                </a:solidFill>
                <a:effectLst/>
                <a:latin typeface="Lora" pitchFamily="2" charset="0"/>
              </a:rPr>
              <a:t> </a:t>
            </a:r>
            <a:r>
              <a:rPr lang="en-GB" sz="2000" dirty="0"/>
              <a:t>generally refers to a search pattern, which is expressed formally by a </a:t>
            </a:r>
            <a:r>
              <a:rPr lang="en-GB" sz="2000" b="1" dirty="0"/>
              <a:t>regular expression</a:t>
            </a:r>
            <a:r>
              <a:rPr lang="en-GB" sz="2000" dirty="0"/>
              <a:t>. </a:t>
            </a:r>
          </a:p>
          <a:p>
            <a:r>
              <a:rPr lang="en-GB" sz="2000" dirty="0"/>
              <a:t>A regular expression is also called </a:t>
            </a:r>
            <a:r>
              <a:rPr lang="en-GB" sz="2000" b="1" dirty="0"/>
              <a:t>rational expression </a:t>
            </a:r>
            <a:r>
              <a:rPr lang="en-GB" sz="2000" dirty="0"/>
              <a:t>is a sequence of characters that specifies a lexical pattern that a computer program (or a </a:t>
            </a:r>
            <a:r>
              <a:rPr lang="en-GB" sz="2000" b="0" i="0" u="none" strike="noStrike" dirty="0">
                <a:solidFill>
                  <a:srgbClr val="1559B5"/>
                </a:solidFill>
                <a:effectLst/>
                <a:latin typeface="Lora" pitchFamily="2" charset="0"/>
                <a:hlinkClick r:id="rId3"/>
              </a:rPr>
              <a:t>string-searching algorithms</a:t>
            </a:r>
            <a:r>
              <a:rPr lang="en-GB" sz="2000" dirty="0"/>
              <a:t>) can be used </a:t>
            </a:r>
            <a:r>
              <a:rPr lang="en-GB" sz="2000" b="0" i="0" dirty="0">
                <a:solidFill>
                  <a:srgbClr val="000000"/>
                </a:solidFill>
                <a:effectLst/>
                <a:latin typeface="Lora" pitchFamily="2" charset="0"/>
              </a:rPr>
              <a:t>for "find" or "find and replace" operations on </a:t>
            </a:r>
            <a:r>
              <a:rPr lang="en-GB" sz="2000" b="0" i="0" u="none" strike="noStrike" dirty="0">
                <a:solidFill>
                  <a:srgbClr val="1559B5"/>
                </a:solidFill>
                <a:effectLst/>
                <a:latin typeface="Lora" pitchFamily="2" charset="0"/>
                <a:hlinkClick r:id="rId4"/>
              </a:rPr>
              <a:t>strings</a:t>
            </a:r>
            <a:r>
              <a:rPr lang="en-GB" sz="2000" b="0" i="0" dirty="0">
                <a:solidFill>
                  <a:srgbClr val="000000"/>
                </a:solidFill>
                <a:effectLst/>
                <a:latin typeface="Lora" pitchFamily="2" charset="0"/>
              </a:rPr>
              <a:t>, or for input validation.</a:t>
            </a:r>
          </a:p>
          <a:p>
            <a:r>
              <a:rPr lang="en-GB" sz="2000" dirty="0"/>
              <a:t>Many programming languages provide regex capabilities either built-in or via libraries, as it has uses in many situations.</a:t>
            </a:r>
          </a:p>
          <a:p>
            <a:r>
              <a:rPr lang="en-GB" sz="2000" dirty="0">
                <a:solidFill>
                  <a:srgbClr val="000000"/>
                </a:solidFill>
              </a:rPr>
              <a:t>The patterns for matching  is represented by metacharacter or wildcard characters, which are place holders with a regular character that has a literal meaning. For example, “b.”, here 'b' is a literal character that matches just 'b', while '.' is a metacharacter that matches every character except a newline.  </a:t>
            </a:r>
          </a:p>
        </p:txBody>
      </p:sp>
      <p:sp>
        <p:nvSpPr>
          <p:cNvPr id="4" name="Footer Placeholder 3">
            <a:extLst>
              <a:ext uri="{FF2B5EF4-FFF2-40B4-BE49-F238E27FC236}">
                <a16:creationId xmlns:a16="http://schemas.microsoft.com/office/drawing/2014/main" id="{D61D2FEB-707D-4FB3-993A-AF4F95717D3A}"/>
              </a:ext>
            </a:extLst>
          </p:cNvPr>
          <p:cNvSpPr>
            <a:spLocks noGrp="1"/>
          </p:cNvSpPr>
          <p:nvPr>
            <p:ph type="ftr" sz="quarter" idx="11"/>
          </p:nvPr>
        </p:nvSpPr>
        <p:spPr/>
        <p:txBody>
          <a:bodyPr/>
          <a:lstStyle/>
          <a:p>
            <a:pPr algn="l"/>
            <a:r>
              <a:rPr lang="en-US"/>
              <a:t>SQL: Structured Query Language</a:t>
            </a:r>
            <a:endParaRPr lang="en-US" dirty="0"/>
          </a:p>
        </p:txBody>
      </p:sp>
    </p:spTree>
    <p:extLst>
      <p:ext uri="{BB962C8B-B14F-4D97-AF65-F5344CB8AC3E}">
        <p14:creationId xmlns:p14="http://schemas.microsoft.com/office/powerpoint/2010/main" val="4026737252"/>
      </p:ext>
    </p:extLst>
  </p:cSld>
  <p:clrMapOvr>
    <a:masterClrMapping/>
  </p:clrMapOvr>
  <p:transition spd="slow">
    <p:zoom dir="in"/>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D3F6-0BFA-4DC8-B660-82C29B70B4C1}"/>
              </a:ext>
            </a:extLst>
          </p:cNvPr>
          <p:cNvSpPr>
            <a:spLocks noGrp="1"/>
          </p:cNvSpPr>
          <p:nvPr>
            <p:ph type="title"/>
          </p:nvPr>
        </p:nvSpPr>
        <p:spPr/>
        <p:txBody>
          <a:bodyPr/>
          <a:lstStyle/>
          <a:p>
            <a:r>
              <a:rPr lang="en-GB" dirty="0"/>
              <a:t>Pattern Examples</a:t>
            </a:r>
          </a:p>
        </p:txBody>
      </p:sp>
      <p:sp>
        <p:nvSpPr>
          <p:cNvPr id="3" name="Content Placeholder 2">
            <a:extLst>
              <a:ext uri="{FF2B5EF4-FFF2-40B4-BE49-F238E27FC236}">
                <a16:creationId xmlns:a16="http://schemas.microsoft.com/office/drawing/2014/main" id="{D6F5D494-05E6-49CD-9CA6-0A6DC5351754}"/>
              </a:ext>
            </a:extLst>
          </p:cNvPr>
          <p:cNvSpPr>
            <a:spLocks noGrp="1"/>
          </p:cNvSpPr>
          <p:nvPr>
            <p:ph idx="1"/>
          </p:nvPr>
        </p:nvSpPr>
        <p:spPr/>
        <p:txBody>
          <a:bodyPr/>
          <a:lstStyle/>
          <a:p>
            <a:r>
              <a:rPr lang="en-GB" sz="2000" dirty="0"/>
              <a:t>Wildcard can be used in combination to form arbitrary complex patterns. Some languages have more complex wildcards.</a:t>
            </a:r>
          </a:p>
          <a:p>
            <a:endParaRPr lang="en-GB" sz="2000" dirty="0"/>
          </a:p>
          <a:p>
            <a:pPr marL="0" indent="0">
              <a:buNone/>
            </a:pPr>
            <a:r>
              <a:rPr lang="en-GB" sz="2000" b="1" dirty="0">
                <a:solidFill>
                  <a:schemeClr val="tx1"/>
                </a:solidFill>
              </a:rPr>
              <a:t>Examples:</a:t>
            </a:r>
            <a:endParaRPr lang="en-GB" sz="2000" dirty="0">
              <a:solidFill>
                <a:schemeClr val="tx1"/>
              </a:solidFill>
            </a:endParaRPr>
          </a:p>
          <a:p>
            <a:pPr marL="760412" lvl="1" indent="0">
              <a:buNone/>
            </a:pPr>
            <a:r>
              <a:rPr lang="en-GB" sz="1600" dirty="0">
                <a:solidFill>
                  <a:schemeClr val="tx1"/>
                </a:solidFill>
              </a:rPr>
              <a:t>‘a%’,  matches anything start with ‘a’. </a:t>
            </a:r>
          </a:p>
          <a:p>
            <a:pPr marL="760412" lvl="1" indent="0">
              <a:buNone/>
            </a:pPr>
            <a:r>
              <a:rPr lang="en-GB" sz="1600" dirty="0">
                <a:solidFill>
                  <a:schemeClr val="tx1"/>
                </a:solidFill>
              </a:rPr>
              <a:t>'%on’, matches anything </a:t>
            </a:r>
            <a:r>
              <a:rPr lang="en-US" altLang="en-US" sz="1600" dirty="0">
                <a:solidFill>
                  <a:schemeClr val="tx1"/>
                </a:solidFill>
              </a:rPr>
              <a:t>end with the literal string ’on’.</a:t>
            </a:r>
          </a:p>
          <a:p>
            <a:pPr marL="760412" lvl="1" indent="0">
              <a:buNone/>
            </a:pPr>
            <a:r>
              <a:rPr lang="en-GB" sz="1600" dirty="0">
                <a:solidFill>
                  <a:schemeClr val="tx1"/>
                </a:solidFill>
              </a:rPr>
              <a:t>‘%on%’, matches anything </a:t>
            </a:r>
            <a:r>
              <a:rPr lang="en-US" altLang="en-US" sz="1600" dirty="0">
                <a:solidFill>
                  <a:schemeClr val="tx1"/>
                </a:solidFill>
              </a:rPr>
              <a:t>contains the substring ’on’. </a:t>
            </a:r>
          </a:p>
          <a:p>
            <a:pPr marL="760412" lvl="1" indent="0">
              <a:buNone/>
            </a:pPr>
            <a:r>
              <a:rPr lang="en-GB" sz="1600" dirty="0">
                <a:solidFill>
                  <a:schemeClr val="tx1"/>
                </a:solidFill>
              </a:rPr>
              <a:t> ‘</a:t>
            </a:r>
            <a:r>
              <a:rPr lang="en-GB" sz="1600" dirty="0" err="1">
                <a:solidFill>
                  <a:schemeClr val="tx1"/>
                </a:solidFill>
              </a:rPr>
              <a:t>a%n</a:t>
            </a:r>
            <a:r>
              <a:rPr lang="en-GB" sz="1600" dirty="0">
                <a:solidFill>
                  <a:schemeClr val="tx1"/>
                </a:solidFill>
              </a:rPr>
              <a:t>’, matches anything </a:t>
            </a:r>
            <a:r>
              <a:rPr lang="en-US" altLang="en-US" sz="1600" dirty="0">
                <a:solidFill>
                  <a:schemeClr val="tx1"/>
                </a:solidFill>
              </a:rPr>
              <a:t>starting with ‘a’ and end with ’n’.  Like ‘afternoon’, ‘attention’, ‘attraction’, ‘action’, etc.</a:t>
            </a:r>
          </a:p>
          <a:p>
            <a:pPr marL="760412" lvl="1" indent="0">
              <a:buNone/>
            </a:pPr>
            <a:endParaRPr lang="en-US" altLang="en-US" sz="1600" dirty="0">
              <a:solidFill>
                <a:schemeClr val="tx1"/>
              </a:solidFill>
            </a:endParaRPr>
          </a:p>
          <a:p>
            <a:pPr marL="385763" lvl="1" indent="-385763">
              <a:buClr>
                <a:srgbClr val="CC0000"/>
              </a:buClr>
            </a:pPr>
            <a:r>
              <a:rPr lang="en-GB" altLang="en-US" dirty="0"/>
              <a:t>[</a:t>
            </a:r>
            <a:r>
              <a:rPr lang="en-GB" altLang="en-US" dirty="0" err="1"/>
              <a:t>charlist</a:t>
            </a:r>
            <a:r>
              <a:rPr lang="en-GB" altLang="en-US" dirty="0"/>
              <a:t>] is also used to represent any one character in the list []. </a:t>
            </a:r>
          </a:p>
          <a:p>
            <a:pPr marL="0" lvl="1" indent="0">
              <a:buClr>
                <a:srgbClr val="CC0000"/>
              </a:buClr>
              <a:buNone/>
            </a:pPr>
            <a:endParaRPr lang="en-GB" altLang="en-US" b="1" dirty="0">
              <a:solidFill>
                <a:schemeClr val="tx1"/>
              </a:solidFill>
            </a:endParaRPr>
          </a:p>
          <a:p>
            <a:pPr marL="0" lvl="1" indent="0">
              <a:buClr>
                <a:srgbClr val="CC0000"/>
              </a:buClr>
              <a:buNone/>
            </a:pPr>
            <a:r>
              <a:rPr lang="en-GB" altLang="en-US" b="1" dirty="0">
                <a:solidFill>
                  <a:schemeClr val="tx1"/>
                </a:solidFill>
              </a:rPr>
              <a:t>Examples:</a:t>
            </a:r>
            <a:endParaRPr lang="en-GB" altLang="en-US" dirty="0"/>
          </a:p>
          <a:p>
            <a:pPr marL="0" lvl="1" indent="720725">
              <a:buClr>
                <a:srgbClr val="CC0000"/>
              </a:buClr>
              <a:buNone/>
            </a:pPr>
            <a:r>
              <a:rPr lang="en-US" altLang="en-US" sz="1600" dirty="0">
                <a:solidFill>
                  <a:schemeClr val="tx1"/>
                </a:solidFill>
              </a:rPr>
              <a:t>'[</a:t>
            </a:r>
            <a:r>
              <a:rPr lang="en-US" altLang="en-US" sz="1600" dirty="0" err="1">
                <a:solidFill>
                  <a:schemeClr val="tx1"/>
                </a:solidFill>
              </a:rPr>
              <a:t>bsp</a:t>
            </a:r>
            <a:r>
              <a:rPr lang="en-US" altLang="en-US" sz="1600" dirty="0">
                <a:solidFill>
                  <a:schemeClr val="tx1"/>
                </a:solidFill>
              </a:rPr>
              <a:t>]%’, </a:t>
            </a:r>
            <a:r>
              <a:rPr lang="en-GB" sz="1600" dirty="0">
                <a:solidFill>
                  <a:schemeClr val="tx1"/>
                </a:solidFill>
              </a:rPr>
              <a:t>matches anything starting with ‘b’, ‘s’, or ‘p’.</a:t>
            </a:r>
          </a:p>
          <a:p>
            <a:pPr marL="0" lvl="1" indent="720725">
              <a:buClr>
                <a:srgbClr val="CC0000"/>
              </a:buClr>
              <a:buNone/>
            </a:pPr>
            <a:r>
              <a:rPr lang="en-US" altLang="en-US" sz="1600" dirty="0">
                <a:solidFill>
                  <a:schemeClr val="tx1"/>
                </a:solidFill>
              </a:rPr>
              <a:t>‘[a-c]%’, </a:t>
            </a:r>
            <a:r>
              <a:rPr lang="en-GB" sz="1600" dirty="0">
                <a:solidFill>
                  <a:schemeClr val="tx1"/>
                </a:solidFill>
              </a:rPr>
              <a:t>matches anything starting with ‘a’, ‘b’, or ‘c’.</a:t>
            </a:r>
            <a:endParaRPr lang="en-US" altLang="en-US" sz="1600" dirty="0">
              <a:solidFill>
                <a:schemeClr val="tx1"/>
              </a:solidFill>
            </a:endParaRPr>
          </a:p>
          <a:p>
            <a:pPr marL="0" lvl="1" indent="0">
              <a:buClr>
                <a:srgbClr val="CC0000"/>
              </a:buClr>
              <a:buNone/>
            </a:pPr>
            <a:endParaRPr lang="en-US" altLang="en-US" sz="1600" dirty="0">
              <a:solidFill>
                <a:schemeClr val="tx1"/>
              </a:solidFill>
            </a:endParaRPr>
          </a:p>
        </p:txBody>
      </p:sp>
      <p:sp>
        <p:nvSpPr>
          <p:cNvPr id="4" name="Footer Placeholder 3">
            <a:extLst>
              <a:ext uri="{FF2B5EF4-FFF2-40B4-BE49-F238E27FC236}">
                <a16:creationId xmlns:a16="http://schemas.microsoft.com/office/drawing/2014/main" id="{DDF7E0F7-5884-4558-9559-BAB902BEF857}"/>
              </a:ext>
            </a:extLst>
          </p:cNvPr>
          <p:cNvSpPr>
            <a:spLocks noGrp="1"/>
          </p:cNvSpPr>
          <p:nvPr>
            <p:ph type="ftr" sz="quarter" idx="11"/>
          </p:nvPr>
        </p:nvSpPr>
        <p:spPr/>
        <p:txBody>
          <a:bodyPr/>
          <a:lstStyle/>
          <a:p>
            <a:pPr algn="l"/>
            <a:r>
              <a:rPr lang="en-US"/>
              <a:t>SQL: Structured Query Language</a:t>
            </a:r>
            <a:endParaRPr lang="en-US" dirty="0"/>
          </a:p>
        </p:txBody>
      </p:sp>
      <p:sp>
        <p:nvSpPr>
          <p:cNvPr id="7" name="Rectangle 3">
            <a:extLst>
              <a:ext uri="{FF2B5EF4-FFF2-40B4-BE49-F238E27FC236}">
                <a16:creationId xmlns:a16="http://schemas.microsoft.com/office/drawing/2014/main" id="{A7389F05-1077-43A4-9984-0964DACD26EA}"/>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0676282"/>
      </p:ext>
    </p:extLst>
  </p:cSld>
  <p:clrMapOvr>
    <a:masterClrMapping/>
  </p:clrMapOvr>
  <p:transition spd="slow">
    <p:zoom dir="in"/>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D16BA-B220-4B1A-A95C-0532417F206C}"/>
              </a:ext>
            </a:extLst>
          </p:cNvPr>
          <p:cNvSpPr>
            <a:spLocks noGrp="1"/>
          </p:cNvSpPr>
          <p:nvPr>
            <p:ph type="title"/>
          </p:nvPr>
        </p:nvSpPr>
        <p:spPr/>
        <p:txBody>
          <a:bodyPr/>
          <a:lstStyle/>
          <a:p>
            <a:r>
              <a:rPr lang="en-GB" dirty="0"/>
              <a:t>Operations use LIKE</a:t>
            </a:r>
          </a:p>
        </p:txBody>
      </p:sp>
      <p:sp>
        <p:nvSpPr>
          <p:cNvPr id="3" name="Content Placeholder 2">
            <a:extLst>
              <a:ext uri="{FF2B5EF4-FFF2-40B4-BE49-F238E27FC236}">
                <a16:creationId xmlns:a16="http://schemas.microsoft.com/office/drawing/2014/main" id="{15F65C49-56F0-4DD1-B617-D6E0CBA63273}"/>
              </a:ext>
            </a:extLst>
          </p:cNvPr>
          <p:cNvSpPr>
            <a:spLocks noGrp="1"/>
          </p:cNvSpPr>
          <p:nvPr>
            <p:ph idx="1"/>
          </p:nvPr>
        </p:nvSpPr>
        <p:spPr>
          <a:xfrm>
            <a:off x="415008" y="1333848"/>
            <a:ext cx="7757392" cy="582984"/>
          </a:xfrm>
        </p:spPr>
        <p:txBody>
          <a:bodyPr/>
          <a:lstStyle/>
          <a:p>
            <a:r>
              <a:rPr lang="en-GB" sz="2400" dirty="0"/>
              <a:t>SELECT</a:t>
            </a:r>
          </a:p>
        </p:txBody>
      </p:sp>
      <p:sp>
        <p:nvSpPr>
          <p:cNvPr id="4" name="Footer Placeholder 3">
            <a:extLst>
              <a:ext uri="{FF2B5EF4-FFF2-40B4-BE49-F238E27FC236}">
                <a16:creationId xmlns:a16="http://schemas.microsoft.com/office/drawing/2014/main" id="{029FCC19-233D-4BDA-BB34-54E0AED12FB9}"/>
              </a:ext>
            </a:extLst>
          </p:cNvPr>
          <p:cNvSpPr>
            <a:spLocks noGrp="1"/>
          </p:cNvSpPr>
          <p:nvPr>
            <p:ph type="ftr" sz="quarter" idx="11"/>
          </p:nvPr>
        </p:nvSpPr>
        <p:spPr/>
        <p:txBody>
          <a:bodyPr/>
          <a:lstStyle/>
          <a:p>
            <a:pPr algn="l"/>
            <a:r>
              <a:rPr lang="en-US"/>
              <a:t>SQL: Structured Query Language</a:t>
            </a:r>
            <a:endParaRPr lang="en-US" dirty="0"/>
          </a:p>
        </p:txBody>
      </p:sp>
      <p:sp>
        <p:nvSpPr>
          <p:cNvPr id="6" name="TextBox 5">
            <a:extLst>
              <a:ext uri="{FF2B5EF4-FFF2-40B4-BE49-F238E27FC236}">
                <a16:creationId xmlns:a16="http://schemas.microsoft.com/office/drawing/2014/main" id="{8C5B9E1B-FBEB-43EE-A3B8-6010841867BB}"/>
              </a:ext>
            </a:extLst>
          </p:cNvPr>
          <p:cNvSpPr txBox="1"/>
          <p:nvPr/>
        </p:nvSpPr>
        <p:spPr>
          <a:xfrm>
            <a:off x="1263058" y="1823968"/>
            <a:ext cx="7200799" cy="338554"/>
          </a:xfrm>
          <a:prstGeom prst="rect">
            <a:avLst/>
          </a:prstGeom>
          <a:solidFill>
            <a:schemeClr val="bg1">
              <a:lumMod val="85000"/>
            </a:schemeClr>
          </a:solidFill>
        </p:spPr>
        <p:txBody>
          <a:bodyPr wrap="square">
            <a:spAutoFit/>
          </a:bodyPr>
          <a:lstStyle/>
          <a:p>
            <a:pPr marL="0" marR="0" lvl="0" indent="0" algn="l" defTabSz="914400" rtl="0" eaLnBrk="0" fontAlgn="base" latinLnBrk="0" hangingPunct="0">
              <a:lnSpc>
                <a:spcPct val="100000"/>
              </a:lnSpc>
              <a:spcBef>
                <a:spcPct val="20000"/>
              </a:spcBef>
              <a:spcAft>
                <a:spcPct val="0"/>
              </a:spcAft>
              <a:buClr>
                <a:srgbClr val="CC0000"/>
              </a:buClr>
              <a:buSzTx/>
              <a:buFontTx/>
              <a:buNone/>
              <a:tabLst/>
              <a:defRPr/>
            </a:pPr>
            <a:r>
              <a:rPr kumimoji="0" lang="en-GB" sz="1600" b="0" i="0" u="none" strike="noStrike" kern="0" cap="none" spc="0" normalizeH="0" baseline="0" noProof="0" dirty="0">
                <a:ln>
                  <a:noFill/>
                </a:ln>
                <a:solidFill>
                  <a:srgbClr val="0000CD"/>
                </a:solidFill>
                <a:effectLst/>
                <a:uLnTx/>
                <a:uFillTx/>
                <a:latin typeface="Consolas" panose="020B0609020204030204" pitchFamily="49" charset="0"/>
                <a:ea typeface="MS PGothic" charset="0"/>
              </a:rPr>
              <a:t>SELECT</a:t>
            </a:r>
            <a:r>
              <a:rPr kumimoji="0" lang="en-GB" sz="1600" b="0" i="0" u="none" strike="noStrike" kern="0" cap="none" spc="0" normalizeH="0" baseline="0" noProof="0" dirty="0">
                <a:ln>
                  <a:noFill/>
                </a:ln>
                <a:solidFill>
                  <a:srgbClr val="000000"/>
                </a:solidFill>
                <a:effectLst/>
                <a:uLnTx/>
                <a:uFillTx/>
                <a:latin typeface="Consolas" panose="020B0609020204030204" pitchFamily="49" charset="0"/>
                <a:ea typeface="MS PGothic" charset="0"/>
              </a:rPr>
              <a:t> * </a:t>
            </a:r>
            <a:r>
              <a:rPr kumimoji="0" lang="en-GB" sz="1600" b="0" i="0" u="none" strike="noStrike" kern="0" cap="none" spc="0" normalizeH="0" baseline="0" noProof="0" dirty="0">
                <a:ln>
                  <a:noFill/>
                </a:ln>
                <a:solidFill>
                  <a:srgbClr val="0000CD"/>
                </a:solidFill>
                <a:effectLst/>
                <a:uLnTx/>
                <a:uFillTx/>
                <a:latin typeface="Consolas" panose="020B0609020204030204" pitchFamily="49" charset="0"/>
                <a:ea typeface="MS PGothic" charset="0"/>
              </a:rPr>
              <a:t>FROM</a:t>
            </a:r>
            <a:r>
              <a:rPr kumimoji="0" lang="en-GB" sz="1600" b="0" i="0" u="none" strike="noStrike" kern="0" cap="none" spc="0" normalizeH="0" baseline="0" noProof="0" dirty="0">
                <a:ln>
                  <a:noFill/>
                </a:ln>
                <a:solidFill>
                  <a:srgbClr val="000000"/>
                </a:solidFill>
                <a:effectLst/>
                <a:uLnTx/>
                <a:uFillTx/>
                <a:latin typeface="Consolas" panose="020B0609020204030204" pitchFamily="49" charset="0"/>
                <a:ea typeface="MS PGothic" charset="0"/>
              </a:rPr>
              <a:t> Customers </a:t>
            </a:r>
            <a:r>
              <a:rPr kumimoji="0" lang="en-GB" sz="1600" b="0" i="0" u="none" strike="noStrike" kern="0" cap="none" spc="0" normalizeH="0" baseline="0" noProof="0" dirty="0">
                <a:ln>
                  <a:noFill/>
                </a:ln>
                <a:solidFill>
                  <a:srgbClr val="0000CD"/>
                </a:solidFill>
                <a:effectLst/>
                <a:uLnTx/>
                <a:uFillTx/>
                <a:latin typeface="Consolas" panose="020B0609020204030204" pitchFamily="49" charset="0"/>
                <a:ea typeface="MS PGothic" charset="0"/>
              </a:rPr>
              <a:t>WHERE</a:t>
            </a:r>
            <a:r>
              <a:rPr kumimoji="0" lang="en-GB" sz="1600" b="0" i="0" u="none" strike="noStrike" kern="0" cap="none" spc="0" normalizeH="0" baseline="0" noProof="0" dirty="0">
                <a:ln>
                  <a:noFill/>
                </a:ln>
                <a:solidFill>
                  <a:srgbClr val="000000"/>
                </a:solidFill>
                <a:effectLst/>
                <a:uLnTx/>
                <a:uFillTx/>
                <a:latin typeface="Consolas" panose="020B0609020204030204" pitchFamily="49" charset="0"/>
                <a:ea typeface="MS PGothic" charset="0"/>
              </a:rPr>
              <a:t> </a:t>
            </a:r>
            <a:r>
              <a:rPr kumimoji="0" lang="en-GB" sz="1600" b="0" i="0" u="none" strike="noStrike" kern="0" cap="none" spc="0" normalizeH="0" baseline="0" noProof="0" dirty="0" err="1">
                <a:ln>
                  <a:noFill/>
                </a:ln>
                <a:solidFill>
                  <a:srgbClr val="000000"/>
                </a:solidFill>
                <a:effectLst/>
                <a:uLnTx/>
                <a:uFillTx/>
                <a:latin typeface="Consolas" panose="020B0609020204030204" pitchFamily="49" charset="0"/>
                <a:ea typeface="MS PGothic" charset="0"/>
              </a:rPr>
              <a:t>CustomerName</a:t>
            </a:r>
            <a:r>
              <a:rPr kumimoji="0" lang="en-GB" sz="1600" b="0" i="0" u="none" strike="noStrike" kern="0" cap="none" spc="0" normalizeH="0" baseline="0" noProof="0" dirty="0">
                <a:ln>
                  <a:noFill/>
                </a:ln>
                <a:solidFill>
                  <a:srgbClr val="000000"/>
                </a:solidFill>
                <a:effectLst/>
                <a:uLnTx/>
                <a:uFillTx/>
                <a:latin typeface="Consolas" panose="020B0609020204030204" pitchFamily="49" charset="0"/>
                <a:ea typeface="MS PGothic" charset="0"/>
              </a:rPr>
              <a:t> </a:t>
            </a:r>
            <a:r>
              <a:rPr kumimoji="0" lang="en-GB" sz="1600" b="0" i="0" u="none" strike="noStrike" kern="0" cap="none" spc="0" normalizeH="0" baseline="0" noProof="0" dirty="0">
                <a:ln>
                  <a:noFill/>
                </a:ln>
                <a:solidFill>
                  <a:srgbClr val="0000CD"/>
                </a:solidFill>
                <a:effectLst/>
                <a:uLnTx/>
                <a:uFillTx/>
                <a:latin typeface="Consolas" panose="020B0609020204030204" pitchFamily="49" charset="0"/>
                <a:ea typeface="MS PGothic" charset="0"/>
              </a:rPr>
              <a:t>LIKE</a:t>
            </a:r>
            <a:r>
              <a:rPr kumimoji="0" lang="en-GB" sz="1600" b="0" i="0" u="none" strike="noStrike" kern="0" cap="none" spc="0" normalizeH="0" baseline="0" noProof="0" dirty="0">
                <a:ln>
                  <a:noFill/>
                </a:ln>
                <a:solidFill>
                  <a:srgbClr val="000000"/>
                </a:solidFill>
                <a:effectLst/>
                <a:uLnTx/>
                <a:uFillTx/>
                <a:latin typeface="Consolas" panose="020B0609020204030204" pitchFamily="49" charset="0"/>
                <a:ea typeface="MS PGothic" charset="0"/>
              </a:rPr>
              <a:t> </a:t>
            </a:r>
            <a:r>
              <a:rPr kumimoji="0" lang="en-GB" sz="1600" b="0" i="0" u="none" strike="noStrike" kern="0" cap="none" spc="0" normalizeH="0" baseline="0" noProof="0" dirty="0">
                <a:ln>
                  <a:noFill/>
                </a:ln>
                <a:solidFill>
                  <a:srgbClr val="A52A2A"/>
                </a:solidFill>
                <a:effectLst/>
                <a:uLnTx/>
                <a:uFillTx/>
                <a:latin typeface="Consolas" panose="020B0609020204030204" pitchFamily="49" charset="0"/>
                <a:ea typeface="MS PGothic" charset="0"/>
              </a:rPr>
              <a:t>'%or%'</a:t>
            </a:r>
            <a:r>
              <a:rPr kumimoji="0" lang="en-GB" sz="1600" b="0" i="0" u="none" strike="noStrike" kern="0" cap="none" spc="0" normalizeH="0" baseline="0" noProof="0" dirty="0">
                <a:ln>
                  <a:noFill/>
                </a:ln>
                <a:solidFill>
                  <a:srgbClr val="000000"/>
                </a:solidFill>
                <a:effectLst/>
                <a:uLnTx/>
                <a:uFillTx/>
                <a:latin typeface="Consolas" panose="020B0609020204030204" pitchFamily="49" charset="0"/>
                <a:ea typeface="MS PGothic" charset="0"/>
              </a:rPr>
              <a:t>;</a:t>
            </a:r>
            <a:endParaRPr kumimoji="0" lang="en-GB" sz="1600" b="0" i="0" u="none" strike="noStrike" kern="0" cap="none" spc="0" normalizeH="0" baseline="0" noProof="0" dirty="0">
              <a:ln>
                <a:noFill/>
              </a:ln>
              <a:solidFill>
                <a:srgbClr val="003366"/>
              </a:solidFill>
              <a:effectLst/>
              <a:uLnTx/>
              <a:uFillTx/>
              <a:latin typeface="Lora" pitchFamily="2" charset="0"/>
              <a:ea typeface="MS PGothic" charset="0"/>
            </a:endParaRPr>
          </a:p>
        </p:txBody>
      </p:sp>
      <p:sp>
        <p:nvSpPr>
          <p:cNvPr id="8" name="TextBox 7">
            <a:extLst>
              <a:ext uri="{FF2B5EF4-FFF2-40B4-BE49-F238E27FC236}">
                <a16:creationId xmlns:a16="http://schemas.microsoft.com/office/drawing/2014/main" id="{961BE1B8-E5CE-47D5-A411-DF70D5F5F3D7}"/>
              </a:ext>
            </a:extLst>
          </p:cNvPr>
          <p:cNvSpPr txBox="1"/>
          <p:nvPr/>
        </p:nvSpPr>
        <p:spPr>
          <a:xfrm>
            <a:off x="1263058" y="2409507"/>
            <a:ext cx="7200799" cy="338554"/>
          </a:xfrm>
          <a:prstGeom prst="rect">
            <a:avLst/>
          </a:prstGeom>
          <a:solidFill>
            <a:schemeClr val="bg1">
              <a:lumMod val="85000"/>
            </a:schemeClr>
          </a:solidFill>
        </p:spPr>
        <p:txBody>
          <a:bodyPr wrap="square">
            <a:spAutoFit/>
          </a:bodyPr>
          <a:lstStyle/>
          <a:p>
            <a:r>
              <a:rPr lang="en-GB" sz="1600" b="0" i="0" dirty="0">
                <a:solidFill>
                  <a:srgbClr val="0000CD"/>
                </a:solidFill>
                <a:effectLst/>
                <a:latin typeface="Consolas" panose="020B0609020204030204" pitchFamily="49" charset="0"/>
              </a:rPr>
              <a:t>SELECT</a:t>
            </a:r>
            <a:r>
              <a:rPr lang="en-GB" sz="1600" b="0" i="0" dirty="0">
                <a:solidFill>
                  <a:srgbClr val="000000"/>
                </a:solidFill>
                <a:effectLst/>
                <a:latin typeface="Consolas" panose="020B0609020204030204" pitchFamily="49" charset="0"/>
              </a:rPr>
              <a:t> * </a:t>
            </a:r>
            <a:r>
              <a:rPr lang="en-GB" sz="1600" b="0" i="0" dirty="0">
                <a:solidFill>
                  <a:srgbClr val="0000CD"/>
                </a:solidFill>
                <a:effectLst/>
                <a:latin typeface="Consolas" panose="020B0609020204030204" pitchFamily="49" charset="0"/>
              </a:rPr>
              <a:t>FROM</a:t>
            </a:r>
            <a:r>
              <a:rPr lang="en-GB" sz="1600" b="0" i="0" dirty="0">
                <a:solidFill>
                  <a:srgbClr val="000000"/>
                </a:solidFill>
                <a:effectLst/>
                <a:latin typeface="Consolas" panose="020B0609020204030204" pitchFamily="49" charset="0"/>
              </a:rPr>
              <a:t> Customers </a:t>
            </a:r>
            <a:r>
              <a:rPr lang="en-GB" sz="1600" b="0" i="0" dirty="0">
                <a:solidFill>
                  <a:srgbClr val="0000CD"/>
                </a:solidFill>
                <a:effectLst/>
                <a:latin typeface="Consolas" panose="020B0609020204030204" pitchFamily="49" charset="0"/>
              </a:rPr>
              <a:t>WHERE</a:t>
            </a:r>
            <a:r>
              <a:rPr lang="en-GB" sz="1600" b="0" i="0" dirty="0">
                <a:solidFill>
                  <a:srgbClr val="000000"/>
                </a:solidFill>
                <a:effectLst/>
                <a:latin typeface="Consolas" panose="020B0609020204030204" pitchFamily="49" charset="0"/>
              </a:rPr>
              <a:t> City </a:t>
            </a:r>
            <a:r>
              <a:rPr lang="en-GB" sz="1600" b="0" i="0" dirty="0">
                <a:solidFill>
                  <a:srgbClr val="0000CD"/>
                </a:solidFill>
                <a:effectLst/>
                <a:latin typeface="Consolas" panose="020B0609020204030204" pitchFamily="49" charset="0"/>
              </a:rPr>
              <a:t>LIKE</a:t>
            </a:r>
            <a:r>
              <a:rPr lang="en-GB" sz="1600" b="0" i="0" dirty="0">
                <a:solidFill>
                  <a:srgbClr val="000000"/>
                </a:solidFill>
                <a:effectLst/>
                <a:latin typeface="Consolas" panose="020B0609020204030204" pitchFamily="49" charset="0"/>
              </a:rPr>
              <a:t> </a:t>
            </a:r>
            <a:r>
              <a:rPr lang="en-GB" sz="1600" b="0" i="0" dirty="0">
                <a:solidFill>
                  <a:srgbClr val="A52A2A"/>
                </a:solidFill>
                <a:effectLst/>
                <a:latin typeface="Consolas" panose="020B0609020204030204" pitchFamily="49" charset="0"/>
              </a:rPr>
              <a:t>'%es%'</a:t>
            </a:r>
            <a:r>
              <a:rPr lang="en-GB" sz="1600" b="0" i="0" dirty="0">
                <a:solidFill>
                  <a:srgbClr val="000000"/>
                </a:solidFill>
                <a:effectLst/>
                <a:latin typeface="Consolas" panose="020B0609020204030204" pitchFamily="49" charset="0"/>
              </a:rPr>
              <a:t>;</a:t>
            </a:r>
            <a:endParaRPr lang="en-GB" sz="1600" dirty="0"/>
          </a:p>
        </p:txBody>
      </p:sp>
      <p:sp>
        <p:nvSpPr>
          <p:cNvPr id="9" name="Content Placeholder 2">
            <a:extLst>
              <a:ext uri="{FF2B5EF4-FFF2-40B4-BE49-F238E27FC236}">
                <a16:creationId xmlns:a16="http://schemas.microsoft.com/office/drawing/2014/main" id="{8AB8278E-95CC-4F8E-8F02-F6FD7BACC5D1}"/>
              </a:ext>
            </a:extLst>
          </p:cNvPr>
          <p:cNvSpPr txBox="1">
            <a:spLocks/>
          </p:cNvSpPr>
          <p:nvPr/>
        </p:nvSpPr>
        <p:spPr bwMode="auto">
          <a:xfrm>
            <a:off x="415008" y="2907011"/>
            <a:ext cx="7757392" cy="582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Clr>
                <a:srgbClr val="CC0000"/>
              </a:buClr>
              <a:buChar char="•"/>
              <a:defRPr sz="2400" b="0" i="0">
                <a:solidFill>
                  <a:srgbClr val="003366"/>
                </a:solidFill>
                <a:latin typeface="Lora" pitchFamily="2" charset="0"/>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000" b="0" i="0">
                <a:solidFill>
                  <a:srgbClr val="003366"/>
                </a:solidFill>
                <a:latin typeface="Lora" pitchFamily="2" charset="0"/>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1800">
                <a:solidFill>
                  <a:schemeClr val="tx1"/>
                </a:solidFill>
                <a:latin typeface="Lora" pitchFamily="2" charset="0"/>
                <a:ea typeface="MS PGothic" charset="0"/>
                <a:cs typeface="MS PGothic" charset="0"/>
              </a:defRPr>
            </a:lvl3pPr>
            <a:lvl4pPr marL="2632075" indent="-228600" algn="l" rtl="0" eaLnBrk="0" fontAlgn="base" hangingPunct="0">
              <a:spcBef>
                <a:spcPct val="20000"/>
              </a:spcBef>
              <a:spcAft>
                <a:spcPct val="0"/>
              </a:spcAft>
              <a:buSzPct val="50000"/>
              <a:buFontTx/>
              <a:buChar char="–"/>
              <a:defRPr sz="1600" b="0" i="0" baseline="0">
                <a:solidFill>
                  <a:schemeClr val="tx1"/>
                </a:solidFill>
                <a:latin typeface="Lora" pitchFamily="2" charset="0"/>
                <a:ea typeface="MS PGothic" charset="0"/>
                <a:cs typeface="MS PGothic" charset="0"/>
              </a:defRPr>
            </a:lvl4pPr>
            <a:lvl5pPr marL="3051175" indent="-228600" algn="l" rtl="0" eaLnBrk="0" fontAlgn="base" hangingPunct="0">
              <a:spcBef>
                <a:spcPct val="20000"/>
              </a:spcBef>
              <a:spcAft>
                <a:spcPct val="0"/>
              </a:spcAft>
              <a:buChar char="»"/>
              <a:defRPr sz="1400" b="0" i="0">
                <a:solidFill>
                  <a:schemeClr val="tx1"/>
                </a:solidFill>
                <a:latin typeface="Lora" pitchFamily="2" charset="0"/>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a:lstStyle>
          <a:p>
            <a:r>
              <a:rPr lang="en-GB" kern="0" dirty="0"/>
              <a:t>UPDATE</a:t>
            </a:r>
          </a:p>
        </p:txBody>
      </p:sp>
      <p:sp>
        <p:nvSpPr>
          <p:cNvPr id="11" name="TextBox 10">
            <a:extLst>
              <a:ext uri="{FF2B5EF4-FFF2-40B4-BE49-F238E27FC236}">
                <a16:creationId xmlns:a16="http://schemas.microsoft.com/office/drawing/2014/main" id="{96CBAC2C-9C0F-462E-B374-1531FE254D2F}"/>
              </a:ext>
            </a:extLst>
          </p:cNvPr>
          <p:cNvSpPr txBox="1"/>
          <p:nvPr/>
        </p:nvSpPr>
        <p:spPr>
          <a:xfrm>
            <a:off x="1263058" y="3389801"/>
            <a:ext cx="7249910" cy="584775"/>
          </a:xfrm>
          <a:prstGeom prst="rect">
            <a:avLst/>
          </a:prstGeom>
          <a:solidFill>
            <a:schemeClr val="bg1">
              <a:lumMod val="85000"/>
            </a:schemeClr>
          </a:solidFill>
        </p:spPr>
        <p:txBody>
          <a:bodyPr wrap="square">
            <a:spAutoFit/>
          </a:bodyPr>
          <a:lstStyle/>
          <a:p>
            <a:r>
              <a:rPr lang="en-GB" sz="1600" b="0" i="0" dirty="0">
                <a:solidFill>
                  <a:srgbClr val="0000CD"/>
                </a:solidFill>
                <a:effectLst/>
                <a:latin typeface="Consolas" panose="020B0609020204030204" pitchFamily="49" charset="0"/>
              </a:rPr>
              <a:t>UPDATE</a:t>
            </a:r>
            <a:r>
              <a:rPr lang="en-GB" sz="1600" b="0" i="0" dirty="0">
                <a:solidFill>
                  <a:srgbClr val="000000"/>
                </a:solidFill>
                <a:effectLst/>
                <a:latin typeface="Consolas" panose="020B0609020204030204" pitchFamily="49" charset="0"/>
              </a:rPr>
              <a:t> Customers </a:t>
            </a:r>
            <a:r>
              <a:rPr lang="en-GB" sz="1600" b="0" i="0" dirty="0">
                <a:solidFill>
                  <a:srgbClr val="0000CD"/>
                </a:solidFill>
                <a:effectLst/>
                <a:latin typeface="Consolas" panose="020B0609020204030204" pitchFamily="49" charset="0"/>
              </a:rPr>
              <a:t>SET</a:t>
            </a:r>
            <a:r>
              <a:rPr lang="en-GB" sz="1600" b="0" i="0" dirty="0">
                <a:solidFill>
                  <a:srgbClr val="000000"/>
                </a:solidFill>
                <a:effectLst/>
                <a:latin typeface="Consolas" panose="020B0609020204030204" pitchFamily="49" charset="0"/>
              </a:rPr>
              <a:t> City= </a:t>
            </a:r>
            <a:r>
              <a:rPr lang="en-GB" sz="1600" b="0" i="0" dirty="0">
                <a:solidFill>
                  <a:srgbClr val="A52A2A"/>
                </a:solidFill>
                <a:effectLst/>
                <a:latin typeface="Consolas" panose="020B0609020204030204" pitchFamily="49" charset="0"/>
              </a:rPr>
              <a:t>'Frankfurt’ </a:t>
            </a:r>
            <a:r>
              <a:rPr lang="en-GB" sz="1600" b="0" i="0" dirty="0">
                <a:solidFill>
                  <a:srgbClr val="0000CD"/>
                </a:solidFill>
                <a:effectLst/>
                <a:latin typeface="Consolas" panose="020B0609020204030204" pitchFamily="49" charset="0"/>
              </a:rPr>
              <a:t>WHERE</a:t>
            </a:r>
            <a:r>
              <a:rPr lang="en-GB" sz="1600" b="0" i="0" dirty="0">
                <a:solidFill>
                  <a:srgbClr val="000000"/>
                </a:solidFill>
                <a:effectLst/>
                <a:latin typeface="Consolas" panose="020B0609020204030204" pitchFamily="49" charset="0"/>
              </a:rPr>
              <a:t>  City </a:t>
            </a:r>
            <a:r>
              <a:rPr lang="en-GB" sz="1600" b="0" i="0" dirty="0">
                <a:solidFill>
                  <a:srgbClr val="0000CD"/>
                </a:solidFill>
                <a:effectLst/>
                <a:latin typeface="Consolas" panose="020B0609020204030204" pitchFamily="49" charset="0"/>
              </a:rPr>
              <a:t>LIKE</a:t>
            </a:r>
            <a:r>
              <a:rPr lang="en-GB" sz="1600" b="0" i="0" dirty="0">
                <a:solidFill>
                  <a:srgbClr val="000000"/>
                </a:solidFill>
                <a:effectLst/>
                <a:latin typeface="Consolas" panose="020B0609020204030204" pitchFamily="49" charset="0"/>
              </a:rPr>
              <a:t> </a:t>
            </a:r>
            <a:r>
              <a:rPr lang="en-GB" sz="1600" b="0" i="0" dirty="0">
                <a:solidFill>
                  <a:srgbClr val="A52A2A"/>
                </a:solidFill>
                <a:effectLst/>
                <a:latin typeface="Consolas" panose="020B0609020204030204" pitchFamily="49" charset="0"/>
              </a:rPr>
              <a:t>'</a:t>
            </a:r>
            <a:r>
              <a:rPr lang="en-GB" sz="1600" b="0" i="0" dirty="0" err="1">
                <a:solidFill>
                  <a:srgbClr val="A52A2A"/>
                </a:solidFill>
                <a:effectLst/>
                <a:latin typeface="Consolas" panose="020B0609020204030204" pitchFamily="49" charset="0"/>
              </a:rPr>
              <a:t>L_n_on</a:t>
            </a:r>
            <a:r>
              <a:rPr lang="en-GB" sz="1600" b="0" i="0" dirty="0">
                <a:solidFill>
                  <a:srgbClr val="A52A2A"/>
                </a:solidFill>
                <a:effectLst/>
                <a:latin typeface="Consolas" panose="020B0609020204030204" pitchFamily="49" charset="0"/>
              </a:rPr>
              <a:t>'</a:t>
            </a:r>
            <a:r>
              <a:rPr lang="en-GB" sz="1600" b="0" i="0" dirty="0">
                <a:solidFill>
                  <a:srgbClr val="000000"/>
                </a:solidFill>
                <a:effectLst/>
                <a:latin typeface="Consolas" panose="020B0609020204030204" pitchFamily="49" charset="0"/>
              </a:rPr>
              <a:t>;</a:t>
            </a:r>
            <a:endParaRPr lang="en-GB" sz="1600" dirty="0"/>
          </a:p>
        </p:txBody>
      </p:sp>
      <p:sp>
        <p:nvSpPr>
          <p:cNvPr id="16" name="TextBox 15">
            <a:extLst>
              <a:ext uri="{FF2B5EF4-FFF2-40B4-BE49-F238E27FC236}">
                <a16:creationId xmlns:a16="http://schemas.microsoft.com/office/drawing/2014/main" id="{8DDE2AF0-FB76-459D-B235-DAB4B470CC36}"/>
              </a:ext>
            </a:extLst>
          </p:cNvPr>
          <p:cNvSpPr txBox="1"/>
          <p:nvPr/>
        </p:nvSpPr>
        <p:spPr>
          <a:xfrm>
            <a:off x="1295636" y="5032578"/>
            <a:ext cx="5832648" cy="338554"/>
          </a:xfrm>
          <a:prstGeom prst="rect">
            <a:avLst/>
          </a:prstGeom>
          <a:solidFill>
            <a:schemeClr val="bg1">
              <a:lumMod val="85000"/>
            </a:schemeClr>
          </a:solidFill>
        </p:spPr>
        <p:txBody>
          <a:bodyPr wrap="square">
            <a:spAutoFit/>
          </a:bodyPr>
          <a:lstStyle/>
          <a:p>
            <a:r>
              <a:rPr lang="en-GB" sz="1600" b="0" i="0" dirty="0">
                <a:solidFill>
                  <a:srgbClr val="0000CD"/>
                </a:solidFill>
                <a:effectLst/>
                <a:latin typeface="Consolas" panose="020B0609020204030204" pitchFamily="49" charset="0"/>
              </a:rPr>
              <a:t>DELETE</a:t>
            </a:r>
            <a:r>
              <a:rPr lang="en-GB" sz="1600" b="0" i="0" dirty="0">
                <a:solidFill>
                  <a:srgbClr val="000000"/>
                </a:solidFill>
                <a:effectLst/>
                <a:latin typeface="Consolas" panose="020B0609020204030204" pitchFamily="49" charset="0"/>
              </a:rPr>
              <a:t> </a:t>
            </a:r>
            <a:r>
              <a:rPr lang="en-GB" sz="1600" b="0" i="0" dirty="0">
                <a:solidFill>
                  <a:srgbClr val="0000CD"/>
                </a:solidFill>
                <a:effectLst/>
                <a:latin typeface="Consolas" panose="020B0609020204030204" pitchFamily="49" charset="0"/>
              </a:rPr>
              <a:t>FROM</a:t>
            </a:r>
            <a:r>
              <a:rPr lang="en-GB" sz="1600" b="0" i="0" dirty="0">
                <a:solidFill>
                  <a:srgbClr val="000000"/>
                </a:solidFill>
                <a:effectLst/>
                <a:latin typeface="Consolas" panose="020B0609020204030204" pitchFamily="49" charset="0"/>
              </a:rPr>
              <a:t> Customers WHERE Country LIKE ‘Nor%’;</a:t>
            </a:r>
            <a:endParaRPr lang="en-GB" sz="1600" dirty="0"/>
          </a:p>
        </p:txBody>
      </p:sp>
      <p:sp>
        <p:nvSpPr>
          <p:cNvPr id="19" name="Content Placeholder 2">
            <a:extLst>
              <a:ext uri="{FF2B5EF4-FFF2-40B4-BE49-F238E27FC236}">
                <a16:creationId xmlns:a16="http://schemas.microsoft.com/office/drawing/2014/main" id="{12C25E70-5085-4C12-ADB1-A9FBBAD7B8D6}"/>
              </a:ext>
            </a:extLst>
          </p:cNvPr>
          <p:cNvSpPr txBox="1">
            <a:spLocks/>
          </p:cNvSpPr>
          <p:nvPr/>
        </p:nvSpPr>
        <p:spPr bwMode="auto">
          <a:xfrm>
            <a:off x="415008" y="4271992"/>
            <a:ext cx="7757392" cy="582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Clr>
                <a:srgbClr val="CC0000"/>
              </a:buClr>
              <a:buChar char="•"/>
              <a:defRPr sz="2400" b="0" i="0">
                <a:solidFill>
                  <a:srgbClr val="003366"/>
                </a:solidFill>
                <a:latin typeface="Lora" pitchFamily="2" charset="0"/>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000" b="0" i="0">
                <a:solidFill>
                  <a:srgbClr val="003366"/>
                </a:solidFill>
                <a:latin typeface="Lora" pitchFamily="2" charset="0"/>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1800">
                <a:solidFill>
                  <a:schemeClr val="tx1"/>
                </a:solidFill>
                <a:latin typeface="Lora" pitchFamily="2" charset="0"/>
                <a:ea typeface="MS PGothic" charset="0"/>
                <a:cs typeface="MS PGothic" charset="0"/>
              </a:defRPr>
            </a:lvl3pPr>
            <a:lvl4pPr marL="2632075" indent="-228600" algn="l" rtl="0" eaLnBrk="0" fontAlgn="base" hangingPunct="0">
              <a:spcBef>
                <a:spcPct val="20000"/>
              </a:spcBef>
              <a:spcAft>
                <a:spcPct val="0"/>
              </a:spcAft>
              <a:buSzPct val="50000"/>
              <a:buFontTx/>
              <a:buChar char="–"/>
              <a:defRPr sz="1600" b="0" i="0" baseline="0">
                <a:solidFill>
                  <a:schemeClr val="tx1"/>
                </a:solidFill>
                <a:latin typeface="Lora" pitchFamily="2" charset="0"/>
                <a:ea typeface="MS PGothic" charset="0"/>
                <a:cs typeface="MS PGothic" charset="0"/>
              </a:defRPr>
            </a:lvl4pPr>
            <a:lvl5pPr marL="3051175" indent="-228600" algn="l" rtl="0" eaLnBrk="0" fontAlgn="base" hangingPunct="0">
              <a:spcBef>
                <a:spcPct val="20000"/>
              </a:spcBef>
              <a:spcAft>
                <a:spcPct val="0"/>
              </a:spcAft>
              <a:buChar char="»"/>
              <a:defRPr sz="1400" b="0" i="0">
                <a:solidFill>
                  <a:schemeClr val="tx1"/>
                </a:solidFill>
                <a:latin typeface="Lora" pitchFamily="2" charset="0"/>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a:lstStyle>
          <a:p>
            <a:r>
              <a:rPr lang="en-GB" kern="0" dirty="0"/>
              <a:t>DELETE</a:t>
            </a:r>
          </a:p>
        </p:txBody>
      </p:sp>
    </p:spTree>
    <p:extLst>
      <p:ext uri="{BB962C8B-B14F-4D97-AF65-F5344CB8AC3E}">
        <p14:creationId xmlns:p14="http://schemas.microsoft.com/office/powerpoint/2010/main" val="465059221"/>
      </p:ext>
    </p:extLst>
  </p:cSld>
  <p:clrMapOvr>
    <a:masterClrMapping/>
  </p:clrMapOvr>
  <p:transition spd="slow">
    <p:zoom dir="in"/>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C4E09-65A5-4FDE-AE67-917F426E8396}"/>
              </a:ext>
            </a:extLst>
          </p:cNvPr>
          <p:cNvSpPr>
            <a:spLocks noGrp="1"/>
          </p:cNvSpPr>
          <p:nvPr>
            <p:ph type="title"/>
          </p:nvPr>
        </p:nvSpPr>
        <p:spPr/>
        <p:txBody>
          <a:bodyPr/>
          <a:lstStyle/>
          <a:p>
            <a:r>
              <a:rPr lang="en-GB" dirty="0"/>
              <a:t>Specify Return Records</a:t>
            </a:r>
          </a:p>
        </p:txBody>
      </p:sp>
      <p:sp>
        <p:nvSpPr>
          <p:cNvPr id="3" name="Text Placeholder 2">
            <a:extLst>
              <a:ext uri="{FF2B5EF4-FFF2-40B4-BE49-F238E27FC236}">
                <a16:creationId xmlns:a16="http://schemas.microsoft.com/office/drawing/2014/main" id="{A2D943E5-9EB8-4E01-ACA4-57A6AF9DCCAA}"/>
              </a:ext>
            </a:extLst>
          </p:cNvPr>
          <p:cNvSpPr>
            <a:spLocks noGrp="1"/>
          </p:cNvSpPr>
          <p:nvPr>
            <p:ph type="body" idx="1"/>
          </p:nvPr>
        </p:nvSpPr>
        <p:spPr/>
        <p:txBody>
          <a:bodyPr/>
          <a:lstStyle/>
          <a:p>
            <a:r>
              <a:rPr lang="en-GB" dirty="0"/>
              <a:t>TOP, LIMIT, FETCH FIRST or ROWNUM Clause </a:t>
            </a:r>
          </a:p>
        </p:txBody>
      </p:sp>
    </p:spTree>
    <p:extLst>
      <p:ext uri="{BB962C8B-B14F-4D97-AF65-F5344CB8AC3E}">
        <p14:creationId xmlns:p14="http://schemas.microsoft.com/office/powerpoint/2010/main" val="3813085523"/>
      </p:ext>
    </p:extLst>
  </p:cSld>
  <p:clrMapOvr>
    <a:masterClrMapping/>
  </p:clrMapOvr>
  <p:transition spd="slow">
    <p:zoom dir="in"/>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F295C-2F22-491C-B35C-9008D9F87DA5}"/>
              </a:ext>
            </a:extLst>
          </p:cNvPr>
          <p:cNvSpPr>
            <a:spLocks noGrp="1"/>
          </p:cNvSpPr>
          <p:nvPr>
            <p:ph type="title"/>
          </p:nvPr>
        </p:nvSpPr>
        <p:spPr/>
        <p:txBody>
          <a:bodyPr/>
          <a:lstStyle/>
          <a:p>
            <a:r>
              <a:rPr lang="en-GB" dirty="0"/>
              <a:t>SELECT TOP</a:t>
            </a:r>
          </a:p>
        </p:txBody>
      </p:sp>
      <p:sp>
        <p:nvSpPr>
          <p:cNvPr id="3" name="Content Placeholder 2">
            <a:extLst>
              <a:ext uri="{FF2B5EF4-FFF2-40B4-BE49-F238E27FC236}">
                <a16:creationId xmlns:a16="http://schemas.microsoft.com/office/drawing/2014/main" id="{B3261FC3-E877-4430-B85C-A4BA17F2F895}"/>
              </a:ext>
            </a:extLst>
          </p:cNvPr>
          <p:cNvSpPr>
            <a:spLocks noGrp="1"/>
          </p:cNvSpPr>
          <p:nvPr>
            <p:ph idx="1"/>
          </p:nvPr>
        </p:nvSpPr>
        <p:spPr>
          <a:xfrm>
            <a:off x="415008" y="1333849"/>
            <a:ext cx="8405464" cy="2095151"/>
          </a:xfrm>
        </p:spPr>
        <p:txBody>
          <a:bodyPr/>
          <a:lstStyle/>
          <a:p>
            <a:r>
              <a:rPr lang="en-GB" sz="2000" dirty="0"/>
              <a:t>The SELECT TOP clause is used to specify the number of records to return.</a:t>
            </a:r>
          </a:p>
          <a:p>
            <a:r>
              <a:rPr lang="en-GB" sz="2000" dirty="0"/>
              <a:t>Not all database systems support the SELECT TOP clause. MySQL supports the </a:t>
            </a:r>
            <a:r>
              <a:rPr lang="en-GB" sz="2000" b="1" dirty="0"/>
              <a:t>LIMIT clause </a:t>
            </a:r>
            <a:r>
              <a:rPr lang="en-GB" sz="2000" dirty="0"/>
              <a:t>to select a limited number of records, while Oracle uses </a:t>
            </a:r>
            <a:r>
              <a:rPr lang="en-GB" sz="2000" i="1" dirty="0"/>
              <a:t>FETCH FIRST n ROWS ONLY </a:t>
            </a:r>
            <a:r>
              <a:rPr lang="en-GB" sz="2000" dirty="0"/>
              <a:t>and </a:t>
            </a:r>
            <a:r>
              <a:rPr lang="en-GB" sz="2000" i="1" dirty="0"/>
              <a:t>ROWNUM</a:t>
            </a:r>
            <a:r>
              <a:rPr lang="en-GB" sz="2000" dirty="0"/>
              <a:t>.</a:t>
            </a:r>
          </a:p>
          <a:p>
            <a:r>
              <a:rPr lang="en-GB" sz="2000" dirty="0"/>
              <a:t>SQL server</a:t>
            </a:r>
          </a:p>
        </p:txBody>
      </p:sp>
      <p:sp>
        <p:nvSpPr>
          <p:cNvPr id="4" name="Footer Placeholder 3">
            <a:extLst>
              <a:ext uri="{FF2B5EF4-FFF2-40B4-BE49-F238E27FC236}">
                <a16:creationId xmlns:a16="http://schemas.microsoft.com/office/drawing/2014/main" id="{00198135-EA28-4A7F-85B1-8B6A9BBA17EB}"/>
              </a:ext>
            </a:extLst>
          </p:cNvPr>
          <p:cNvSpPr>
            <a:spLocks noGrp="1"/>
          </p:cNvSpPr>
          <p:nvPr>
            <p:ph type="ftr" sz="quarter" idx="11"/>
          </p:nvPr>
        </p:nvSpPr>
        <p:spPr/>
        <p:txBody>
          <a:bodyPr/>
          <a:lstStyle/>
          <a:p>
            <a:pPr algn="l"/>
            <a:r>
              <a:rPr lang="en-US"/>
              <a:t>SQL: Structured Query Language</a:t>
            </a:r>
            <a:endParaRPr lang="en-US" dirty="0"/>
          </a:p>
        </p:txBody>
      </p:sp>
      <p:sp>
        <p:nvSpPr>
          <p:cNvPr id="7" name="TextBox 6">
            <a:extLst>
              <a:ext uri="{FF2B5EF4-FFF2-40B4-BE49-F238E27FC236}">
                <a16:creationId xmlns:a16="http://schemas.microsoft.com/office/drawing/2014/main" id="{EA8E1BAD-61CA-41CB-8739-AD19E03E97A0}"/>
              </a:ext>
            </a:extLst>
          </p:cNvPr>
          <p:cNvSpPr txBox="1"/>
          <p:nvPr/>
        </p:nvSpPr>
        <p:spPr>
          <a:xfrm>
            <a:off x="1043608" y="3431290"/>
            <a:ext cx="7541368" cy="584775"/>
          </a:xfrm>
          <a:prstGeom prst="rect">
            <a:avLst/>
          </a:prstGeom>
          <a:solidFill>
            <a:schemeClr val="bg1">
              <a:lumMod val="85000"/>
            </a:schemeClr>
          </a:solidFill>
        </p:spPr>
        <p:txBody>
          <a:bodyPr wrap="square">
            <a:spAutoFit/>
          </a:bodyPr>
          <a:lstStyle/>
          <a:p>
            <a:pPr marL="0" marR="0" lvl="0" indent="0" algn="l" defTabSz="914400" rtl="0" eaLnBrk="0" fontAlgn="base" latinLnBrk="0" hangingPunct="0">
              <a:lnSpc>
                <a:spcPct val="100000"/>
              </a:lnSpc>
              <a:spcBef>
                <a:spcPct val="20000"/>
              </a:spcBef>
              <a:spcAft>
                <a:spcPct val="0"/>
              </a:spcAft>
              <a:buClr>
                <a:srgbClr val="CC0000"/>
              </a:buClr>
              <a:buSzTx/>
              <a:buFontTx/>
              <a:buNone/>
              <a:tabLst/>
              <a:defRPr/>
            </a:pPr>
            <a:r>
              <a:rPr kumimoji="0" lang="en-GB" sz="1600" b="0" i="0" u="none" strike="noStrike" kern="0" cap="none" spc="0" normalizeH="0" baseline="0" noProof="0" dirty="0">
                <a:ln>
                  <a:noFill/>
                </a:ln>
                <a:solidFill>
                  <a:srgbClr val="0000CD"/>
                </a:solidFill>
                <a:effectLst/>
                <a:uLnTx/>
                <a:uFillTx/>
                <a:latin typeface="Consolas" panose="020B0609020204030204" pitchFamily="49" charset="0"/>
                <a:ea typeface="MS PGothic" charset="0"/>
              </a:rPr>
              <a:t>SELECT</a:t>
            </a:r>
            <a:r>
              <a:rPr kumimoji="0" lang="en-GB" sz="1600" b="0" i="0" u="none" strike="noStrike" kern="0" cap="none" spc="0" normalizeH="0" baseline="0" noProof="0" dirty="0">
                <a:ln>
                  <a:noFill/>
                </a:ln>
                <a:solidFill>
                  <a:srgbClr val="000000"/>
                </a:solidFill>
                <a:effectLst/>
                <a:uLnTx/>
                <a:uFillTx/>
                <a:latin typeface="Consolas" panose="020B0609020204030204" pitchFamily="49" charset="0"/>
                <a:ea typeface="MS PGothic" charset="0"/>
              </a:rPr>
              <a:t> </a:t>
            </a:r>
            <a:r>
              <a:rPr kumimoji="0" lang="en-GB" sz="1600" b="0" i="0" u="none" strike="noStrike" kern="0" cap="none" spc="0" normalizeH="0" baseline="0" noProof="0" dirty="0">
                <a:ln>
                  <a:noFill/>
                </a:ln>
                <a:solidFill>
                  <a:srgbClr val="0000CD"/>
                </a:solidFill>
                <a:effectLst/>
                <a:uLnTx/>
                <a:uFillTx/>
                <a:latin typeface="Consolas" panose="020B0609020204030204" pitchFamily="49" charset="0"/>
                <a:ea typeface="MS PGothic" charset="0"/>
              </a:rPr>
              <a:t>TOP</a:t>
            </a:r>
            <a:r>
              <a:rPr kumimoji="0" lang="en-GB" sz="1600" b="0" i="0" u="none" strike="noStrike" kern="0" cap="none" spc="0" normalizeH="0" baseline="0" noProof="0" dirty="0">
                <a:ln>
                  <a:noFill/>
                </a:ln>
                <a:solidFill>
                  <a:srgbClr val="000000"/>
                </a:solidFill>
                <a:effectLst/>
                <a:uLnTx/>
                <a:uFillTx/>
                <a:latin typeface="Consolas" panose="020B0609020204030204" pitchFamily="49" charset="0"/>
                <a:ea typeface="MS PGothic" charset="0"/>
              </a:rPr>
              <a:t> </a:t>
            </a:r>
            <a:r>
              <a:rPr kumimoji="0" lang="en-GB" sz="1600" b="0" i="1" u="none" strike="noStrike" kern="0" cap="none" spc="0" normalizeH="0" baseline="0" noProof="0" dirty="0" err="1">
                <a:ln>
                  <a:noFill/>
                </a:ln>
                <a:solidFill>
                  <a:srgbClr val="000000"/>
                </a:solidFill>
                <a:effectLst/>
                <a:uLnTx/>
                <a:uFillTx/>
                <a:latin typeface="Consolas" panose="020B0609020204030204" pitchFamily="49" charset="0"/>
                <a:ea typeface="MS PGothic" charset="0"/>
              </a:rPr>
              <a:t>number</a:t>
            </a:r>
            <a:r>
              <a:rPr kumimoji="0" lang="en-GB" sz="1600" b="0" i="0" u="none" strike="noStrike" kern="0" cap="none" spc="0" normalizeH="0" baseline="0" noProof="0" dirty="0" err="1">
                <a:ln>
                  <a:noFill/>
                </a:ln>
                <a:solidFill>
                  <a:srgbClr val="000000"/>
                </a:solidFill>
                <a:effectLst/>
                <a:uLnTx/>
                <a:uFillTx/>
                <a:latin typeface="Consolas" panose="020B0609020204030204" pitchFamily="49" charset="0"/>
                <a:ea typeface="MS PGothic" charset="0"/>
              </a:rPr>
              <a:t>|</a:t>
            </a:r>
            <a:r>
              <a:rPr kumimoji="0" lang="en-GB" sz="1600" b="0" i="1" u="none" strike="noStrike" kern="0" cap="none" spc="0" normalizeH="0" baseline="0" noProof="0" dirty="0" err="1">
                <a:ln>
                  <a:noFill/>
                </a:ln>
                <a:solidFill>
                  <a:srgbClr val="0000CD"/>
                </a:solidFill>
                <a:effectLst/>
                <a:uLnTx/>
                <a:uFillTx/>
                <a:latin typeface="Consolas" panose="020B0609020204030204" pitchFamily="49" charset="0"/>
                <a:ea typeface="MS PGothic" charset="0"/>
              </a:rPr>
              <a:t>percent</a:t>
            </a:r>
            <a:r>
              <a:rPr kumimoji="0" lang="en-GB" sz="1600" b="0" i="0" u="none" strike="noStrike" kern="0" cap="none" spc="0" normalizeH="0" baseline="0" noProof="0" dirty="0">
                <a:ln>
                  <a:noFill/>
                </a:ln>
                <a:solidFill>
                  <a:srgbClr val="000000"/>
                </a:solidFill>
                <a:effectLst/>
                <a:uLnTx/>
                <a:uFillTx/>
                <a:latin typeface="Consolas" panose="020B0609020204030204" pitchFamily="49" charset="0"/>
                <a:ea typeface="MS PGothic" charset="0"/>
              </a:rPr>
              <a:t> </a:t>
            </a:r>
            <a:r>
              <a:rPr kumimoji="0" lang="en-GB" sz="1600" b="0" i="1" u="none" strike="noStrike" kern="0" cap="none" spc="0" normalizeH="0" baseline="0" noProof="0" dirty="0" err="1">
                <a:ln>
                  <a:noFill/>
                </a:ln>
                <a:solidFill>
                  <a:srgbClr val="000000"/>
                </a:solidFill>
                <a:effectLst/>
                <a:uLnTx/>
                <a:uFillTx/>
                <a:latin typeface="Consolas" panose="020B0609020204030204" pitchFamily="49" charset="0"/>
                <a:ea typeface="MS PGothic" charset="0"/>
              </a:rPr>
              <a:t>column_name</a:t>
            </a:r>
            <a:r>
              <a:rPr kumimoji="0" lang="en-GB" sz="1600" b="0" i="1" u="none" strike="noStrike" kern="0" cap="none" spc="0" normalizeH="0" baseline="0" noProof="0" dirty="0">
                <a:ln>
                  <a:noFill/>
                </a:ln>
                <a:solidFill>
                  <a:srgbClr val="000000"/>
                </a:solidFill>
                <a:effectLst/>
                <a:uLnTx/>
                <a:uFillTx/>
                <a:latin typeface="Consolas" panose="020B0609020204030204" pitchFamily="49" charset="0"/>
                <a:ea typeface="MS PGothic" charset="0"/>
              </a:rPr>
              <a:t>(s) </a:t>
            </a:r>
            <a:r>
              <a:rPr kumimoji="0" lang="en-GB" sz="1600" b="0" i="0" u="none" strike="noStrike" kern="0" cap="none" spc="0" normalizeH="0" baseline="0" noProof="0" dirty="0">
                <a:ln>
                  <a:noFill/>
                </a:ln>
                <a:solidFill>
                  <a:srgbClr val="0000CD"/>
                </a:solidFill>
                <a:effectLst/>
                <a:uLnTx/>
                <a:uFillTx/>
                <a:latin typeface="Consolas" panose="020B0609020204030204" pitchFamily="49" charset="0"/>
                <a:ea typeface="MS PGothic" charset="0"/>
              </a:rPr>
              <a:t>FROM</a:t>
            </a:r>
            <a:r>
              <a:rPr kumimoji="0" lang="en-GB" sz="1600" b="0" i="0" u="none" strike="noStrike" kern="0" cap="none" spc="0" normalizeH="0" baseline="0" noProof="0" dirty="0">
                <a:ln>
                  <a:noFill/>
                </a:ln>
                <a:solidFill>
                  <a:srgbClr val="000000"/>
                </a:solidFill>
                <a:effectLst/>
                <a:uLnTx/>
                <a:uFillTx/>
                <a:latin typeface="Consolas" panose="020B0609020204030204" pitchFamily="49" charset="0"/>
                <a:ea typeface="MS PGothic" charset="0"/>
              </a:rPr>
              <a:t> </a:t>
            </a:r>
            <a:r>
              <a:rPr kumimoji="0" lang="en-GB" sz="1600" b="0" i="1" u="none" strike="noStrike" kern="0" cap="none" spc="0" normalizeH="0" baseline="0" noProof="0" dirty="0" err="1">
                <a:ln>
                  <a:noFill/>
                </a:ln>
                <a:solidFill>
                  <a:srgbClr val="000000"/>
                </a:solidFill>
                <a:effectLst/>
                <a:uLnTx/>
                <a:uFillTx/>
                <a:latin typeface="Consolas" panose="020B0609020204030204" pitchFamily="49" charset="0"/>
                <a:ea typeface="MS PGothic" charset="0"/>
              </a:rPr>
              <a:t>table_name</a:t>
            </a:r>
            <a:r>
              <a:rPr kumimoji="0" lang="en-GB" sz="1600" b="0" i="1" u="none" strike="noStrike" kern="0" cap="none" spc="0" normalizeH="0" baseline="0" noProof="0" dirty="0">
                <a:ln>
                  <a:noFill/>
                </a:ln>
                <a:solidFill>
                  <a:srgbClr val="000000"/>
                </a:solidFill>
                <a:effectLst/>
                <a:uLnTx/>
                <a:uFillTx/>
                <a:latin typeface="Consolas" panose="020B0609020204030204" pitchFamily="49" charset="0"/>
                <a:ea typeface="MS PGothic" charset="0"/>
              </a:rPr>
              <a:t> </a:t>
            </a:r>
            <a:r>
              <a:rPr kumimoji="0" lang="en-GB" sz="1600" b="0" i="0" u="none" strike="noStrike" kern="0" cap="none" spc="0" normalizeH="0" baseline="0" noProof="0" dirty="0">
                <a:ln>
                  <a:noFill/>
                </a:ln>
                <a:solidFill>
                  <a:srgbClr val="0000CD"/>
                </a:solidFill>
                <a:effectLst/>
                <a:uLnTx/>
                <a:uFillTx/>
                <a:latin typeface="Consolas" panose="020B0609020204030204" pitchFamily="49" charset="0"/>
                <a:ea typeface="MS PGothic" charset="0"/>
              </a:rPr>
              <a:t>WHERE</a:t>
            </a:r>
            <a:r>
              <a:rPr kumimoji="0" lang="en-GB" sz="1600" b="0" i="0" u="none" strike="noStrike" kern="0" cap="none" spc="0" normalizeH="0" baseline="0" noProof="0" dirty="0">
                <a:ln>
                  <a:noFill/>
                </a:ln>
                <a:solidFill>
                  <a:srgbClr val="000000"/>
                </a:solidFill>
                <a:effectLst/>
                <a:uLnTx/>
                <a:uFillTx/>
                <a:latin typeface="Consolas" panose="020B0609020204030204" pitchFamily="49" charset="0"/>
                <a:ea typeface="MS PGothic" charset="0"/>
              </a:rPr>
              <a:t> </a:t>
            </a:r>
            <a:r>
              <a:rPr kumimoji="0" lang="en-GB" sz="1600" b="0" i="1" u="none" strike="noStrike" kern="0" cap="none" spc="0" normalizeH="0" baseline="0" noProof="0" dirty="0">
                <a:ln>
                  <a:noFill/>
                </a:ln>
                <a:solidFill>
                  <a:srgbClr val="000000"/>
                </a:solidFill>
                <a:effectLst/>
                <a:uLnTx/>
                <a:uFillTx/>
                <a:latin typeface="Consolas" panose="020B0609020204030204" pitchFamily="49" charset="0"/>
                <a:ea typeface="MS PGothic" charset="0"/>
              </a:rPr>
              <a:t>condition</a:t>
            </a:r>
            <a:r>
              <a:rPr kumimoji="0" lang="en-GB" sz="1600" b="0" i="0" u="none" strike="noStrike" kern="0" cap="none" spc="0" normalizeH="0" baseline="0" noProof="0" dirty="0">
                <a:ln>
                  <a:noFill/>
                </a:ln>
                <a:solidFill>
                  <a:srgbClr val="000000"/>
                </a:solidFill>
                <a:effectLst/>
                <a:uLnTx/>
                <a:uFillTx/>
                <a:latin typeface="Consolas" panose="020B0609020204030204" pitchFamily="49" charset="0"/>
                <a:ea typeface="MS PGothic" charset="0"/>
              </a:rPr>
              <a:t>;</a:t>
            </a:r>
            <a:endParaRPr kumimoji="0" lang="en-GB" sz="1600" b="0" i="0" u="none" strike="noStrike" kern="0" cap="none" spc="0" normalizeH="0" baseline="0" noProof="0" dirty="0">
              <a:ln>
                <a:noFill/>
              </a:ln>
              <a:solidFill>
                <a:srgbClr val="003366"/>
              </a:solidFill>
              <a:effectLst/>
              <a:uLnTx/>
              <a:uFillTx/>
              <a:latin typeface="Lora" pitchFamily="2" charset="0"/>
              <a:ea typeface="MS PGothic" charset="0"/>
            </a:endParaRPr>
          </a:p>
        </p:txBody>
      </p:sp>
      <p:sp>
        <p:nvSpPr>
          <p:cNvPr id="9" name="TextBox 8">
            <a:extLst>
              <a:ext uri="{FF2B5EF4-FFF2-40B4-BE49-F238E27FC236}">
                <a16:creationId xmlns:a16="http://schemas.microsoft.com/office/drawing/2014/main" id="{0C7EAD85-F320-4E57-B875-B6F7BE8CAF6D}"/>
              </a:ext>
            </a:extLst>
          </p:cNvPr>
          <p:cNvSpPr txBox="1"/>
          <p:nvPr/>
        </p:nvSpPr>
        <p:spPr>
          <a:xfrm>
            <a:off x="977299" y="4907817"/>
            <a:ext cx="7607677" cy="584775"/>
          </a:xfrm>
          <a:prstGeom prst="rect">
            <a:avLst/>
          </a:prstGeom>
          <a:solidFill>
            <a:schemeClr val="bg1">
              <a:lumMod val="85000"/>
            </a:schemeClr>
          </a:solidFill>
        </p:spPr>
        <p:txBody>
          <a:bodyPr wrap="square">
            <a:spAutoFit/>
          </a:bodyPr>
          <a:lstStyle/>
          <a:p>
            <a:pPr marL="0" marR="0" lvl="0" indent="0" algn="l" defTabSz="914400" rtl="0" eaLnBrk="0" fontAlgn="base" latinLnBrk="0" hangingPunct="0">
              <a:lnSpc>
                <a:spcPct val="100000"/>
              </a:lnSpc>
              <a:spcBef>
                <a:spcPct val="20000"/>
              </a:spcBef>
              <a:spcAft>
                <a:spcPct val="0"/>
              </a:spcAft>
              <a:buClr>
                <a:srgbClr val="CC0000"/>
              </a:buClr>
              <a:buSzTx/>
              <a:buFontTx/>
              <a:buNone/>
              <a:tabLst/>
              <a:defRPr/>
            </a:pPr>
            <a:r>
              <a:rPr kumimoji="0" lang="en-GB" sz="1600" b="0" i="0" u="none" strike="noStrike" kern="0" cap="none" spc="0" normalizeH="0" baseline="0" noProof="0" dirty="0">
                <a:ln>
                  <a:noFill/>
                </a:ln>
                <a:solidFill>
                  <a:srgbClr val="0000CD"/>
                </a:solidFill>
                <a:effectLst/>
                <a:uLnTx/>
                <a:uFillTx/>
                <a:latin typeface="Consolas" panose="020B0609020204030204" pitchFamily="49" charset="0"/>
                <a:ea typeface="MS PGothic" charset="0"/>
              </a:rPr>
              <a:t>SELECT</a:t>
            </a:r>
            <a:r>
              <a:rPr kumimoji="0" lang="en-GB" sz="1600" b="0" i="0" u="none" strike="noStrike" kern="0" cap="none" spc="0" normalizeH="0" baseline="0" noProof="0" dirty="0">
                <a:ln>
                  <a:noFill/>
                </a:ln>
                <a:solidFill>
                  <a:srgbClr val="000000"/>
                </a:solidFill>
                <a:effectLst/>
                <a:uLnTx/>
                <a:uFillTx/>
                <a:latin typeface="Consolas" panose="020B0609020204030204" pitchFamily="49" charset="0"/>
                <a:ea typeface="MS PGothic" charset="0"/>
              </a:rPr>
              <a:t> </a:t>
            </a:r>
            <a:r>
              <a:rPr kumimoji="0" lang="en-GB" sz="1600" b="0" i="1" u="none" strike="noStrike" kern="0" cap="none" spc="0" normalizeH="0" baseline="0" noProof="0" dirty="0" err="1">
                <a:ln>
                  <a:noFill/>
                </a:ln>
                <a:solidFill>
                  <a:srgbClr val="000000"/>
                </a:solidFill>
                <a:effectLst/>
                <a:uLnTx/>
                <a:uFillTx/>
                <a:latin typeface="Consolas" panose="020B0609020204030204" pitchFamily="49" charset="0"/>
                <a:ea typeface="MS PGothic" charset="0"/>
              </a:rPr>
              <a:t>column_name</a:t>
            </a:r>
            <a:r>
              <a:rPr kumimoji="0" lang="en-GB" sz="1600" b="0" i="1" u="none" strike="noStrike" kern="0" cap="none" spc="0" normalizeH="0" baseline="0" noProof="0" dirty="0">
                <a:ln>
                  <a:noFill/>
                </a:ln>
                <a:solidFill>
                  <a:srgbClr val="000000"/>
                </a:solidFill>
                <a:effectLst/>
                <a:uLnTx/>
                <a:uFillTx/>
                <a:latin typeface="Consolas" panose="020B0609020204030204" pitchFamily="49" charset="0"/>
                <a:ea typeface="MS PGothic" charset="0"/>
              </a:rPr>
              <a:t>(s) </a:t>
            </a:r>
            <a:r>
              <a:rPr kumimoji="0" lang="en-GB" sz="1600" b="0" i="0" u="none" strike="noStrike" kern="0" cap="none" spc="0" normalizeH="0" baseline="0" noProof="0" dirty="0">
                <a:ln>
                  <a:noFill/>
                </a:ln>
                <a:solidFill>
                  <a:srgbClr val="0000CD"/>
                </a:solidFill>
                <a:effectLst/>
                <a:uLnTx/>
                <a:uFillTx/>
                <a:latin typeface="Consolas" panose="020B0609020204030204" pitchFamily="49" charset="0"/>
                <a:ea typeface="MS PGothic" charset="0"/>
              </a:rPr>
              <a:t>FROM</a:t>
            </a:r>
            <a:r>
              <a:rPr kumimoji="0" lang="en-GB" sz="1600" b="0" i="0" u="none" strike="noStrike" kern="0" cap="none" spc="0" normalizeH="0" baseline="0" noProof="0" dirty="0">
                <a:ln>
                  <a:noFill/>
                </a:ln>
                <a:solidFill>
                  <a:srgbClr val="000000"/>
                </a:solidFill>
                <a:effectLst/>
                <a:uLnTx/>
                <a:uFillTx/>
                <a:latin typeface="Consolas" panose="020B0609020204030204" pitchFamily="49" charset="0"/>
                <a:ea typeface="MS PGothic" charset="0"/>
              </a:rPr>
              <a:t> </a:t>
            </a:r>
            <a:r>
              <a:rPr kumimoji="0" lang="en-GB" sz="1600" b="0" i="1" u="none" strike="noStrike" kern="0" cap="none" spc="0" normalizeH="0" baseline="0" noProof="0" dirty="0" err="1">
                <a:ln>
                  <a:noFill/>
                </a:ln>
                <a:solidFill>
                  <a:srgbClr val="000000"/>
                </a:solidFill>
                <a:effectLst/>
                <a:uLnTx/>
                <a:uFillTx/>
                <a:latin typeface="Consolas" panose="020B0609020204030204" pitchFamily="49" charset="0"/>
                <a:ea typeface="MS PGothic" charset="0"/>
              </a:rPr>
              <a:t>table_name</a:t>
            </a:r>
            <a:r>
              <a:rPr kumimoji="0" lang="en-GB" sz="1600" b="0" i="1" u="none" strike="noStrike" kern="0" cap="none" spc="0" normalizeH="0" baseline="0" noProof="0" dirty="0">
                <a:ln>
                  <a:noFill/>
                </a:ln>
                <a:solidFill>
                  <a:srgbClr val="000000"/>
                </a:solidFill>
                <a:effectLst/>
                <a:uLnTx/>
                <a:uFillTx/>
                <a:latin typeface="Consolas" panose="020B0609020204030204" pitchFamily="49" charset="0"/>
                <a:ea typeface="MS PGothic" charset="0"/>
              </a:rPr>
              <a:t> </a:t>
            </a:r>
            <a:r>
              <a:rPr kumimoji="0" lang="en-GB" sz="1600" b="0" i="0" u="none" strike="noStrike" kern="0" cap="none" spc="0" normalizeH="0" baseline="0" noProof="0" dirty="0">
                <a:ln>
                  <a:noFill/>
                </a:ln>
                <a:solidFill>
                  <a:srgbClr val="0000CD"/>
                </a:solidFill>
                <a:effectLst/>
                <a:uLnTx/>
                <a:uFillTx/>
                <a:latin typeface="Consolas" panose="020B0609020204030204" pitchFamily="49" charset="0"/>
                <a:ea typeface="MS PGothic" charset="0"/>
              </a:rPr>
              <a:t>WHERE</a:t>
            </a:r>
            <a:r>
              <a:rPr kumimoji="0" lang="en-GB" sz="1600" b="0" i="0" u="none" strike="noStrike" kern="0" cap="none" spc="0" normalizeH="0" baseline="0" noProof="0" dirty="0">
                <a:ln>
                  <a:noFill/>
                </a:ln>
                <a:solidFill>
                  <a:srgbClr val="000000"/>
                </a:solidFill>
                <a:effectLst/>
                <a:uLnTx/>
                <a:uFillTx/>
                <a:latin typeface="Consolas" panose="020B0609020204030204" pitchFamily="49" charset="0"/>
                <a:ea typeface="MS PGothic" charset="0"/>
              </a:rPr>
              <a:t> </a:t>
            </a:r>
            <a:r>
              <a:rPr kumimoji="0" lang="en-GB" sz="1600" b="0" i="1" u="none" strike="noStrike" kern="0" cap="none" spc="0" normalizeH="0" baseline="0" noProof="0" dirty="0">
                <a:ln>
                  <a:noFill/>
                </a:ln>
                <a:solidFill>
                  <a:srgbClr val="000000"/>
                </a:solidFill>
                <a:effectLst/>
                <a:uLnTx/>
                <a:uFillTx/>
                <a:latin typeface="Consolas" panose="020B0609020204030204" pitchFamily="49" charset="0"/>
                <a:ea typeface="MS PGothic" charset="0"/>
              </a:rPr>
              <a:t>condition </a:t>
            </a:r>
            <a:r>
              <a:rPr kumimoji="0" lang="en-GB" sz="1600" b="0" i="0" u="none" strike="noStrike" kern="0" cap="none" spc="0" normalizeH="0" baseline="0" noProof="0" dirty="0">
                <a:ln>
                  <a:noFill/>
                </a:ln>
                <a:solidFill>
                  <a:srgbClr val="0000CD"/>
                </a:solidFill>
                <a:effectLst/>
                <a:uLnTx/>
                <a:uFillTx/>
                <a:latin typeface="Consolas" panose="020B0609020204030204" pitchFamily="49" charset="0"/>
                <a:ea typeface="MS PGothic" charset="0"/>
              </a:rPr>
              <a:t>LIMIT</a:t>
            </a:r>
            <a:r>
              <a:rPr kumimoji="0" lang="en-GB" sz="1600" b="0" i="0" u="none" strike="noStrike" kern="0" cap="none" spc="0" normalizeH="0" baseline="0" noProof="0" dirty="0">
                <a:ln>
                  <a:noFill/>
                </a:ln>
                <a:solidFill>
                  <a:srgbClr val="000000"/>
                </a:solidFill>
                <a:effectLst/>
                <a:uLnTx/>
                <a:uFillTx/>
                <a:latin typeface="Consolas" panose="020B0609020204030204" pitchFamily="49" charset="0"/>
                <a:ea typeface="MS PGothic" charset="0"/>
              </a:rPr>
              <a:t> </a:t>
            </a:r>
            <a:r>
              <a:rPr kumimoji="0" lang="en-GB" sz="1600" b="0" i="1" u="none" strike="noStrike" kern="0" cap="none" spc="0" normalizeH="0" baseline="0" noProof="0" dirty="0">
                <a:ln>
                  <a:noFill/>
                </a:ln>
                <a:solidFill>
                  <a:srgbClr val="000000"/>
                </a:solidFill>
                <a:effectLst/>
                <a:uLnTx/>
                <a:uFillTx/>
                <a:latin typeface="Consolas" panose="020B0609020204030204" pitchFamily="49" charset="0"/>
                <a:ea typeface="MS PGothic" charset="0"/>
              </a:rPr>
              <a:t>number</a:t>
            </a:r>
            <a:r>
              <a:rPr kumimoji="0" lang="en-GB" sz="1600" b="0" i="0" u="none" strike="noStrike" kern="0" cap="none" spc="0" normalizeH="0" baseline="0" noProof="0" dirty="0">
                <a:ln>
                  <a:noFill/>
                </a:ln>
                <a:solidFill>
                  <a:srgbClr val="000000"/>
                </a:solidFill>
                <a:effectLst/>
                <a:uLnTx/>
                <a:uFillTx/>
                <a:latin typeface="Consolas" panose="020B0609020204030204" pitchFamily="49" charset="0"/>
                <a:ea typeface="MS PGothic" charset="0"/>
              </a:rPr>
              <a:t>;</a:t>
            </a:r>
            <a:endParaRPr kumimoji="0" lang="en-GB" sz="2000" b="0" i="0" u="none" strike="noStrike" kern="0" cap="none" spc="0" normalizeH="0" baseline="0" noProof="0" dirty="0">
              <a:ln>
                <a:noFill/>
              </a:ln>
              <a:solidFill>
                <a:srgbClr val="003366"/>
              </a:solidFill>
              <a:effectLst/>
              <a:uLnTx/>
              <a:uFillTx/>
              <a:latin typeface="Lora" pitchFamily="2" charset="0"/>
              <a:ea typeface="MS PGothic" charset="0"/>
            </a:endParaRPr>
          </a:p>
        </p:txBody>
      </p:sp>
      <p:sp>
        <p:nvSpPr>
          <p:cNvPr id="11" name="TextBox 10">
            <a:extLst>
              <a:ext uri="{FF2B5EF4-FFF2-40B4-BE49-F238E27FC236}">
                <a16:creationId xmlns:a16="http://schemas.microsoft.com/office/drawing/2014/main" id="{BA1F5453-CB52-43A9-B1AC-56616993C41D}"/>
              </a:ext>
            </a:extLst>
          </p:cNvPr>
          <p:cNvSpPr txBox="1"/>
          <p:nvPr/>
        </p:nvSpPr>
        <p:spPr>
          <a:xfrm>
            <a:off x="445859" y="4273525"/>
            <a:ext cx="4583150" cy="400110"/>
          </a:xfrm>
          <a:prstGeom prst="rect">
            <a:avLst/>
          </a:prstGeom>
          <a:noFill/>
        </p:spPr>
        <p:txBody>
          <a:bodyPr wrap="square">
            <a:spAutoFit/>
          </a:bodyPr>
          <a:lstStyle/>
          <a:p>
            <a:pPr marL="385763" indent="-385763" eaLnBrk="0" hangingPunct="0">
              <a:spcBef>
                <a:spcPct val="20000"/>
              </a:spcBef>
              <a:buClr>
                <a:srgbClr val="CC0000"/>
              </a:buClr>
              <a:buChar char="•"/>
            </a:pPr>
            <a:r>
              <a:rPr lang="en-GB" sz="2000" b="0" dirty="0">
                <a:solidFill>
                  <a:srgbClr val="003366"/>
                </a:solidFill>
                <a:latin typeface="Lora" pitchFamily="2" charset="0"/>
              </a:rPr>
              <a:t>MySQL </a:t>
            </a:r>
          </a:p>
        </p:txBody>
      </p:sp>
    </p:spTree>
    <p:extLst>
      <p:ext uri="{BB962C8B-B14F-4D97-AF65-F5344CB8AC3E}">
        <p14:creationId xmlns:p14="http://schemas.microsoft.com/office/powerpoint/2010/main" val="2693577823"/>
      </p:ext>
    </p:extLst>
  </p:cSld>
  <p:clrMapOvr>
    <a:masterClrMapping/>
  </p:clrMapOvr>
  <p:transition spd="slow">
    <p:zoom dir="in"/>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B7D07-0D8C-44AB-8F77-02583AAD7267}"/>
              </a:ext>
            </a:extLst>
          </p:cNvPr>
          <p:cNvSpPr>
            <a:spLocks noGrp="1"/>
          </p:cNvSpPr>
          <p:nvPr>
            <p:ph type="title"/>
          </p:nvPr>
        </p:nvSpPr>
        <p:spPr/>
        <p:txBody>
          <a:bodyPr/>
          <a:lstStyle/>
          <a:p>
            <a:r>
              <a:rPr lang="en-GB" dirty="0"/>
              <a:t>GROUP BY</a:t>
            </a:r>
          </a:p>
        </p:txBody>
      </p:sp>
      <p:sp>
        <p:nvSpPr>
          <p:cNvPr id="3" name="Content Placeholder 2">
            <a:extLst>
              <a:ext uri="{FF2B5EF4-FFF2-40B4-BE49-F238E27FC236}">
                <a16:creationId xmlns:a16="http://schemas.microsoft.com/office/drawing/2014/main" id="{D109FCF2-ACFA-4FBD-A90E-6B250F92849A}"/>
              </a:ext>
            </a:extLst>
          </p:cNvPr>
          <p:cNvSpPr>
            <a:spLocks noGrp="1"/>
          </p:cNvSpPr>
          <p:nvPr>
            <p:ph idx="1"/>
          </p:nvPr>
        </p:nvSpPr>
        <p:spPr>
          <a:xfrm>
            <a:off x="415008" y="1333849"/>
            <a:ext cx="8287072" cy="1087040"/>
          </a:xfrm>
        </p:spPr>
        <p:txBody>
          <a:bodyPr/>
          <a:lstStyle/>
          <a:p>
            <a:r>
              <a:rPr lang="en-GB" sz="2000" dirty="0"/>
              <a:t>The GROUP BY statement groups records that have the same values into summary records, like "find the number of customers in each country".</a:t>
            </a:r>
          </a:p>
          <a:p>
            <a:endParaRPr lang="en-GB" sz="2000" dirty="0"/>
          </a:p>
        </p:txBody>
      </p:sp>
      <p:sp>
        <p:nvSpPr>
          <p:cNvPr id="4" name="Footer Placeholder 3">
            <a:extLst>
              <a:ext uri="{FF2B5EF4-FFF2-40B4-BE49-F238E27FC236}">
                <a16:creationId xmlns:a16="http://schemas.microsoft.com/office/drawing/2014/main" id="{1C02B9A3-15F6-44A3-A224-9274D84226A9}"/>
              </a:ext>
            </a:extLst>
          </p:cNvPr>
          <p:cNvSpPr>
            <a:spLocks noGrp="1"/>
          </p:cNvSpPr>
          <p:nvPr>
            <p:ph type="ftr" sz="quarter" idx="11"/>
          </p:nvPr>
        </p:nvSpPr>
        <p:spPr/>
        <p:txBody>
          <a:bodyPr/>
          <a:lstStyle/>
          <a:p>
            <a:pPr algn="l"/>
            <a:r>
              <a:rPr lang="en-US"/>
              <a:t>SQL: Structured Query Language</a:t>
            </a:r>
            <a:endParaRPr lang="en-US" dirty="0"/>
          </a:p>
        </p:txBody>
      </p:sp>
      <p:sp>
        <p:nvSpPr>
          <p:cNvPr id="6" name="TextBox 5">
            <a:extLst>
              <a:ext uri="{FF2B5EF4-FFF2-40B4-BE49-F238E27FC236}">
                <a16:creationId xmlns:a16="http://schemas.microsoft.com/office/drawing/2014/main" id="{E6A158E8-49D1-470B-9C65-9791D3AE4BA5}"/>
              </a:ext>
            </a:extLst>
          </p:cNvPr>
          <p:cNvSpPr txBox="1"/>
          <p:nvPr/>
        </p:nvSpPr>
        <p:spPr>
          <a:xfrm>
            <a:off x="476922" y="2357541"/>
            <a:ext cx="4583150" cy="430887"/>
          </a:xfrm>
          <a:prstGeom prst="rect">
            <a:avLst/>
          </a:prstGeom>
          <a:noFill/>
        </p:spPr>
        <p:txBody>
          <a:bodyPr wrap="square">
            <a:spAutoFit/>
          </a:bodyPr>
          <a:lstStyle/>
          <a:p>
            <a:r>
              <a:rPr lang="en-GB" sz="2000" dirty="0"/>
              <a:t>Syntax</a:t>
            </a:r>
            <a:r>
              <a:rPr lang="en-GB" dirty="0"/>
              <a:t>:</a:t>
            </a:r>
          </a:p>
        </p:txBody>
      </p:sp>
      <p:sp>
        <p:nvSpPr>
          <p:cNvPr id="8" name="TextBox 7">
            <a:extLst>
              <a:ext uri="{FF2B5EF4-FFF2-40B4-BE49-F238E27FC236}">
                <a16:creationId xmlns:a16="http://schemas.microsoft.com/office/drawing/2014/main" id="{0AAA018B-9AD3-49B3-9484-E59046716148}"/>
              </a:ext>
            </a:extLst>
          </p:cNvPr>
          <p:cNvSpPr txBox="1"/>
          <p:nvPr/>
        </p:nvSpPr>
        <p:spPr>
          <a:xfrm>
            <a:off x="755576" y="2859806"/>
            <a:ext cx="8136904" cy="584775"/>
          </a:xfrm>
          <a:prstGeom prst="rect">
            <a:avLst/>
          </a:prstGeom>
          <a:solidFill>
            <a:schemeClr val="bg1">
              <a:lumMod val="85000"/>
            </a:schemeClr>
          </a:solidFill>
        </p:spPr>
        <p:txBody>
          <a:bodyPr wrap="square">
            <a:spAutoFit/>
          </a:bodyPr>
          <a:lstStyle/>
          <a:p>
            <a:r>
              <a:rPr lang="en-GB" sz="1600" b="0" i="0" dirty="0">
                <a:solidFill>
                  <a:srgbClr val="0000CD"/>
                </a:solidFill>
                <a:effectLst/>
                <a:latin typeface="Consolas" panose="020B0609020204030204" pitchFamily="49" charset="0"/>
              </a:rPr>
              <a:t>SELECT</a:t>
            </a:r>
            <a:r>
              <a:rPr lang="en-GB" sz="1600" b="0" i="0" dirty="0">
                <a:solidFill>
                  <a:srgbClr val="000000"/>
                </a:solidFill>
                <a:effectLst/>
                <a:latin typeface="Consolas" panose="020B0609020204030204" pitchFamily="49" charset="0"/>
              </a:rPr>
              <a:t> </a:t>
            </a:r>
            <a:r>
              <a:rPr lang="en-GB" sz="1600" b="0" i="1" dirty="0" err="1">
                <a:solidFill>
                  <a:srgbClr val="000000"/>
                </a:solidFill>
                <a:effectLst/>
                <a:latin typeface="Consolas" panose="020B0609020204030204" pitchFamily="49" charset="0"/>
              </a:rPr>
              <a:t>column_name</a:t>
            </a:r>
            <a:r>
              <a:rPr lang="en-GB" sz="1600" b="0" i="1" dirty="0">
                <a:solidFill>
                  <a:srgbClr val="000000"/>
                </a:solidFill>
                <a:effectLst/>
                <a:latin typeface="Consolas" panose="020B0609020204030204" pitchFamily="49" charset="0"/>
              </a:rPr>
              <a:t>(s) </a:t>
            </a:r>
            <a:r>
              <a:rPr lang="en-GB" sz="1600" b="0" i="0" dirty="0">
                <a:solidFill>
                  <a:srgbClr val="0000CD"/>
                </a:solidFill>
                <a:effectLst/>
                <a:latin typeface="Consolas" panose="020B0609020204030204" pitchFamily="49" charset="0"/>
              </a:rPr>
              <a:t>FROM</a:t>
            </a:r>
            <a:r>
              <a:rPr lang="en-GB" sz="1600" b="0" i="0" dirty="0">
                <a:solidFill>
                  <a:srgbClr val="000000"/>
                </a:solidFill>
                <a:effectLst/>
                <a:latin typeface="Consolas" panose="020B0609020204030204" pitchFamily="49" charset="0"/>
              </a:rPr>
              <a:t> &lt;</a:t>
            </a:r>
            <a:r>
              <a:rPr lang="en-GB" sz="1600" b="0" i="1" dirty="0" err="1">
                <a:solidFill>
                  <a:srgbClr val="000000"/>
                </a:solidFill>
                <a:effectLst/>
                <a:latin typeface="Consolas" panose="020B0609020204030204" pitchFamily="49" charset="0"/>
              </a:rPr>
              <a:t>table_name</a:t>
            </a:r>
            <a:r>
              <a:rPr lang="en-GB" sz="1600" b="0" i="1" dirty="0">
                <a:solidFill>
                  <a:srgbClr val="000000"/>
                </a:solidFill>
                <a:effectLst/>
                <a:latin typeface="Consolas" panose="020B0609020204030204" pitchFamily="49" charset="0"/>
              </a:rPr>
              <a:t>&gt; </a:t>
            </a:r>
            <a:r>
              <a:rPr lang="en-GB" sz="1600" b="0" i="0" dirty="0">
                <a:solidFill>
                  <a:srgbClr val="0000CD"/>
                </a:solidFill>
                <a:effectLst/>
                <a:latin typeface="Consolas" panose="020B0609020204030204" pitchFamily="49" charset="0"/>
              </a:rPr>
              <a:t>WHERE</a:t>
            </a:r>
            <a:r>
              <a:rPr lang="en-GB" sz="1600" b="0" i="0" dirty="0">
                <a:solidFill>
                  <a:srgbClr val="000000"/>
                </a:solidFill>
                <a:effectLst/>
                <a:latin typeface="Consolas" panose="020B0609020204030204" pitchFamily="49" charset="0"/>
              </a:rPr>
              <a:t> </a:t>
            </a:r>
            <a:r>
              <a:rPr lang="en-GB" sz="1600" b="0" i="1" dirty="0">
                <a:solidFill>
                  <a:srgbClr val="000000"/>
                </a:solidFill>
                <a:effectLst/>
                <a:latin typeface="Consolas" panose="020B0609020204030204" pitchFamily="49" charset="0"/>
              </a:rPr>
              <a:t>condition</a:t>
            </a:r>
            <a:br>
              <a:rPr lang="en-GB" sz="1600" dirty="0"/>
            </a:br>
            <a:r>
              <a:rPr lang="en-GB" sz="1600" b="0" i="0" dirty="0">
                <a:solidFill>
                  <a:srgbClr val="0000CD"/>
                </a:solidFill>
                <a:effectLst/>
                <a:latin typeface="Consolas" panose="020B0609020204030204" pitchFamily="49" charset="0"/>
              </a:rPr>
              <a:t>GROUP</a:t>
            </a:r>
            <a:r>
              <a:rPr lang="en-GB" sz="1600" b="0" i="0" dirty="0">
                <a:solidFill>
                  <a:srgbClr val="000000"/>
                </a:solidFill>
                <a:effectLst/>
                <a:latin typeface="Consolas" panose="020B0609020204030204" pitchFamily="49" charset="0"/>
              </a:rPr>
              <a:t> </a:t>
            </a:r>
            <a:r>
              <a:rPr lang="en-GB" sz="1600" b="0" i="0" dirty="0">
                <a:solidFill>
                  <a:srgbClr val="0000CD"/>
                </a:solidFill>
                <a:effectLst/>
                <a:latin typeface="Consolas" panose="020B0609020204030204" pitchFamily="49" charset="0"/>
              </a:rPr>
              <a:t>BY</a:t>
            </a:r>
            <a:r>
              <a:rPr lang="en-GB" sz="1600" b="0" i="0" dirty="0">
                <a:solidFill>
                  <a:srgbClr val="000000"/>
                </a:solidFill>
                <a:effectLst/>
                <a:latin typeface="Consolas" panose="020B0609020204030204" pitchFamily="49" charset="0"/>
              </a:rPr>
              <a:t> </a:t>
            </a:r>
            <a:r>
              <a:rPr lang="en-GB" sz="1600" b="0" i="1" dirty="0" err="1">
                <a:solidFill>
                  <a:srgbClr val="000000"/>
                </a:solidFill>
                <a:effectLst/>
                <a:latin typeface="Consolas" panose="020B0609020204030204" pitchFamily="49" charset="0"/>
              </a:rPr>
              <a:t>column_name</a:t>
            </a:r>
            <a:r>
              <a:rPr lang="en-GB" sz="1600" b="0" i="1" dirty="0">
                <a:solidFill>
                  <a:srgbClr val="000000"/>
                </a:solidFill>
                <a:effectLst/>
                <a:latin typeface="Consolas" panose="020B0609020204030204" pitchFamily="49" charset="0"/>
              </a:rPr>
              <a:t>(s);</a:t>
            </a:r>
            <a:endParaRPr lang="en-GB" dirty="0"/>
          </a:p>
        </p:txBody>
      </p:sp>
      <p:sp>
        <p:nvSpPr>
          <p:cNvPr id="12" name="TextBox 11">
            <a:extLst>
              <a:ext uri="{FF2B5EF4-FFF2-40B4-BE49-F238E27FC236}">
                <a16:creationId xmlns:a16="http://schemas.microsoft.com/office/drawing/2014/main" id="{93D5A02D-21D5-4C91-A9DE-7F36C744BE09}"/>
              </a:ext>
            </a:extLst>
          </p:cNvPr>
          <p:cNvSpPr txBox="1"/>
          <p:nvPr/>
        </p:nvSpPr>
        <p:spPr>
          <a:xfrm>
            <a:off x="476922" y="3596676"/>
            <a:ext cx="1872208" cy="430887"/>
          </a:xfrm>
          <a:prstGeom prst="rect">
            <a:avLst/>
          </a:prstGeom>
          <a:noFill/>
        </p:spPr>
        <p:txBody>
          <a:bodyPr wrap="square">
            <a:spAutoFit/>
          </a:bodyPr>
          <a:lstStyle/>
          <a:p>
            <a:r>
              <a:rPr lang="en-GB" sz="2000" dirty="0"/>
              <a:t>Example</a:t>
            </a:r>
            <a:r>
              <a:rPr lang="en-GB" dirty="0"/>
              <a:t>:</a:t>
            </a:r>
          </a:p>
        </p:txBody>
      </p:sp>
      <p:sp>
        <p:nvSpPr>
          <p:cNvPr id="14" name="TextBox 13">
            <a:extLst>
              <a:ext uri="{FF2B5EF4-FFF2-40B4-BE49-F238E27FC236}">
                <a16:creationId xmlns:a16="http://schemas.microsoft.com/office/drawing/2014/main" id="{1E85CBCB-B8E6-41B1-A88A-6735B92C6D86}"/>
              </a:ext>
            </a:extLst>
          </p:cNvPr>
          <p:cNvSpPr txBox="1"/>
          <p:nvPr/>
        </p:nvSpPr>
        <p:spPr>
          <a:xfrm>
            <a:off x="788536" y="4137575"/>
            <a:ext cx="8136903" cy="584775"/>
          </a:xfrm>
          <a:prstGeom prst="rect">
            <a:avLst/>
          </a:prstGeom>
          <a:solidFill>
            <a:schemeClr val="bg1">
              <a:lumMod val="85000"/>
            </a:schemeClr>
          </a:solidFill>
        </p:spPr>
        <p:txBody>
          <a:bodyPr wrap="square">
            <a:spAutoFit/>
          </a:bodyPr>
          <a:lstStyle/>
          <a:p>
            <a:r>
              <a:rPr lang="en-GB" sz="1600" b="0" i="0" dirty="0">
                <a:solidFill>
                  <a:srgbClr val="0000CD"/>
                </a:solidFill>
                <a:effectLst/>
                <a:latin typeface="Consolas" panose="020B0609020204030204" pitchFamily="49" charset="0"/>
              </a:rPr>
              <a:t>SELECT</a:t>
            </a:r>
            <a:r>
              <a:rPr lang="en-GB" sz="1600" b="0" i="0" dirty="0">
                <a:solidFill>
                  <a:srgbClr val="000000"/>
                </a:solidFill>
                <a:effectLst/>
                <a:latin typeface="Consolas" panose="020B0609020204030204" pitchFamily="49" charset="0"/>
              </a:rPr>
              <a:t> </a:t>
            </a:r>
            <a:r>
              <a:rPr lang="en-GB" sz="1600" b="0" i="0" dirty="0">
                <a:solidFill>
                  <a:srgbClr val="0000CD"/>
                </a:solidFill>
                <a:effectLst/>
                <a:latin typeface="Consolas" panose="020B0609020204030204" pitchFamily="49" charset="0"/>
              </a:rPr>
              <a:t>COUNT</a:t>
            </a:r>
            <a:r>
              <a:rPr lang="en-GB" sz="1600" b="0" i="0" dirty="0">
                <a:solidFill>
                  <a:srgbClr val="000000"/>
                </a:solidFill>
                <a:effectLst/>
                <a:latin typeface="Consolas" panose="020B0609020204030204" pitchFamily="49" charset="0"/>
              </a:rPr>
              <a:t>(</a:t>
            </a:r>
            <a:r>
              <a:rPr lang="en-GB" sz="1600" b="0" i="0" dirty="0" err="1">
                <a:solidFill>
                  <a:srgbClr val="000000"/>
                </a:solidFill>
                <a:effectLst/>
                <a:latin typeface="Consolas" panose="020B0609020204030204" pitchFamily="49" charset="0"/>
              </a:rPr>
              <a:t>CustomerID</a:t>
            </a:r>
            <a:r>
              <a:rPr lang="en-GB" sz="1600" b="0" i="0" dirty="0">
                <a:solidFill>
                  <a:srgbClr val="000000"/>
                </a:solidFill>
                <a:effectLst/>
                <a:latin typeface="Consolas" panose="020B0609020204030204" pitchFamily="49" charset="0"/>
              </a:rPr>
              <a:t>), Country </a:t>
            </a:r>
            <a:r>
              <a:rPr lang="en-GB" sz="1600" b="0" i="0" dirty="0">
                <a:solidFill>
                  <a:srgbClr val="0000CD"/>
                </a:solidFill>
                <a:effectLst/>
                <a:latin typeface="Consolas" panose="020B0609020204030204" pitchFamily="49" charset="0"/>
              </a:rPr>
              <a:t>FROM</a:t>
            </a:r>
            <a:r>
              <a:rPr lang="en-GB" sz="1600" b="0" i="0" dirty="0">
                <a:solidFill>
                  <a:srgbClr val="000000"/>
                </a:solidFill>
                <a:effectLst/>
                <a:latin typeface="Consolas" panose="020B0609020204030204" pitchFamily="49" charset="0"/>
              </a:rPr>
              <a:t> Customers</a:t>
            </a:r>
            <a:br>
              <a:rPr lang="en-GB" sz="1600" dirty="0"/>
            </a:br>
            <a:r>
              <a:rPr lang="en-GB" sz="1600" b="0" i="0" dirty="0">
                <a:solidFill>
                  <a:srgbClr val="0000CD"/>
                </a:solidFill>
                <a:effectLst/>
                <a:latin typeface="Consolas" panose="020B0609020204030204" pitchFamily="49" charset="0"/>
              </a:rPr>
              <a:t>GROUP</a:t>
            </a:r>
            <a:r>
              <a:rPr lang="en-GB" sz="1600" b="0" i="0" dirty="0">
                <a:solidFill>
                  <a:srgbClr val="000000"/>
                </a:solidFill>
                <a:effectLst/>
                <a:latin typeface="Consolas" panose="020B0609020204030204" pitchFamily="49" charset="0"/>
              </a:rPr>
              <a:t> </a:t>
            </a:r>
            <a:r>
              <a:rPr lang="en-GB" sz="1600" b="0" i="0" dirty="0">
                <a:solidFill>
                  <a:srgbClr val="0000CD"/>
                </a:solidFill>
                <a:effectLst/>
                <a:latin typeface="Consolas" panose="020B0609020204030204" pitchFamily="49" charset="0"/>
              </a:rPr>
              <a:t>BY</a:t>
            </a:r>
            <a:r>
              <a:rPr lang="en-GB" sz="1600" b="0" i="0" dirty="0">
                <a:solidFill>
                  <a:srgbClr val="000000"/>
                </a:solidFill>
                <a:effectLst/>
                <a:latin typeface="Consolas" panose="020B0609020204030204" pitchFamily="49" charset="0"/>
              </a:rPr>
              <a:t> Country;</a:t>
            </a:r>
            <a:endParaRPr lang="en-GB" sz="1600" dirty="0"/>
          </a:p>
        </p:txBody>
      </p:sp>
      <p:sp>
        <p:nvSpPr>
          <p:cNvPr id="16" name="TextBox 15">
            <a:extLst>
              <a:ext uri="{FF2B5EF4-FFF2-40B4-BE49-F238E27FC236}">
                <a16:creationId xmlns:a16="http://schemas.microsoft.com/office/drawing/2014/main" id="{932DFF80-72FD-4DB4-B0DA-A5C7A377C586}"/>
              </a:ext>
            </a:extLst>
          </p:cNvPr>
          <p:cNvSpPr txBox="1"/>
          <p:nvPr/>
        </p:nvSpPr>
        <p:spPr>
          <a:xfrm>
            <a:off x="788537" y="4948087"/>
            <a:ext cx="8103944" cy="830997"/>
          </a:xfrm>
          <a:prstGeom prst="rect">
            <a:avLst/>
          </a:prstGeom>
          <a:solidFill>
            <a:schemeClr val="bg1">
              <a:lumMod val="85000"/>
            </a:schemeClr>
          </a:solidFill>
        </p:spPr>
        <p:txBody>
          <a:bodyPr wrap="square">
            <a:spAutoFit/>
          </a:bodyPr>
          <a:lstStyle/>
          <a:p>
            <a:r>
              <a:rPr lang="en-GB" sz="1600" b="0" i="0" dirty="0">
                <a:solidFill>
                  <a:srgbClr val="0000CD"/>
                </a:solidFill>
                <a:effectLst/>
                <a:latin typeface="Consolas" panose="020B0609020204030204" pitchFamily="49" charset="0"/>
              </a:rPr>
              <a:t>SELECT</a:t>
            </a:r>
            <a:r>
              <a:rPr lang="en-GB" sz="1600" b="0" i="0" dirty="0">
                <a:solidFill>
                  <a:srgbClr val="000000"/>
                </a:solidFill>
                <a:effectLst/>
                <a:latin typeface="Consolas" panose="020B0609020204030204" pitchFamily="49" charset="0"/>
              </a:rPr>
              <a:t> </a:t>
            </a:r>
            <a:r>
              <a:rPr lang="en-GB" sz="1600" b="0" i="0" dirty="0">
                <a:solidFill>
                  <a:srgbClr val="0000CD"/>
                </a:solidFill>
                <a:effectLst/>
                <a:latin typeface="Consolas" panose="020B0609020204030204" pitchFamily="49" charset="0"/>
              </a:rPr>
              <a:t>COUNT</a:t>
            </a:r>
            <a:r>
              <a:rPr lang="en-GB" sz="1600" b="0" i="0" dirty="0">
                <a:solidFill>
                  <a:srgbClr val="000000"/>
                </a:solidFill>
                <a:effectLst/>
                <a:latin typeface="Consolas" panose="020B0609020204030204" pitchFamily="49" charset="0"/>
              </a:rPr>
              <a:t>(</a:t>
            </a:r>
            <a:r>
              <a:rPr lang="en-GB" sz="1600" b="0" i="0" dirty="0" err="1">
                <a:solidFill>
                  <a:srgbClr val="000000"/>
                </a:solidFill>
                <a:effectLst/>
                <a:latin typeface="Consolas" panose="020B0609020204030204" pitchFamily="49" charset="0"/>
              </a:rPr>
              <a:t>CustomerID</a:t>
            </a:r>
            <a:r>
              <a:rPr lang="en-GB" sz="1600" b="0" i="0" dirty="0">
                <a:solidFill>
                  <a:srgbClr val="000000"/>
                </a:solidFill>
                <a:effectLst/>
                <a:latin typeface="Consolas" panose="020B0609020204030204" pitchFamily="49" charset="0"/>
              </a:rPr>
              <a:t>), Country </a:t>
            </a:r>
            <a:r>
              <a:rPr lang="en-GB" sz="1600" b="0" i="0" dirty="0">
                <a:solidFill>
                  <a:srgbClr val="0000CD"/>
                </a:solidFill>
                <a:effectLst/>
                <a:latin typeface="Consolas" panose="020B0609020204030204" pitchFamily="49" charset="0"/>
              </a:rPr>
              <a:t>FROM</a:t>
            </a:r>
            <a:r>
              <a:rPr lang="en-GB" sz="1600" b="0" i="0" dirty="0">
                <a:solidFill>
                  <a:srgbClr val="000000"/>
                </a:solidFill>
                <a:effectLst/>
                <a:latin typeface="Consolas" panose="020B0609020204030204" pitchFamily="49" charset="0"/>
              </a:rPr>
              <a:t> Customers</a:t>
            </a:r>
            <a:br>
              <a:rPr lang="en-GB" sz="1600" dirty="0"/>
            </a:br>
            <a:r>
              <a:rPr lang="en-GB" sz="1600" b="0" i="0" dirty="0">
                <a:solidFill>
                  <a:srgbClr val="0000CD"/>
                </a:solidFill>
                <a:effectLst/>
                <a:latin typeface="Consolas" panose="020B0609020204030204" pitchFamily="49" charset="0"/>
              </a:rPr>
              <a:t>GROUP</a:t>
            </a:r>
            <a:r>
              <a:rPr lang="en-GB" sz="1600" b="0" i="0" dirty="0">
                <a:solidFill>
                  <a:srgbClr val="000000"/>
                </a:solidFill>
                <a:effectLst/>
                <a:latin typeface="Consolas" panose="020B0609020204030204" pitchFamily="49" charset="0"/>
              </a:rPr>
              <a:t> </a:t>
            </a:r>
            <a:r>
              <a:rPr lang="en-GB" sz="1600" b="0" i="0" dirty="0">
                <a:solidFill>
                  <a:srgbClr val="0000CD"/>
                </a:solidFill>
                <a:effectLst/>
                <a:latin typeface="Consolas" panose="020B0609020204030204" pitchFamily="49" charset="0"/>
              </a:rPr>
              <a:t>BY</a:t>
            </a:r>
            <a:r>
              <a:rPr lang="en-GB" sz="1600" b="0" i="0" dirty="0">
                <a:solidFill>
                  <a:srgbClr val="000000"/>
                </a:solidFill>
                <a:effectLst/>
                <a:latin typeface="Consolas" panose="020B0609020204030204" pitchFamily="49" charset="0"/>
              </a:rPr>
              <a:t> Country</a:t>
            </a:r>
            <a:br>
              <a:rPr lang="en-GB" sz="1600" dirty="0"/>
            </a:br>
            <a:r>
              <a:rPr lang="en-GB" sz="1600" b="0" i="0" dirty="0">
                <a:solidFill>
                  <a:srgbClr val="0000CD"/>
                </a:solidFill>
                <a:effectLst/>
                <a:latin typeface="Consolas" panose="020B0609020204030204" pitchFamily="49" charset="0"/>
              </a:rPr>
              <a:t>ORDER</a:t>
            </a:r>
            <a:r>
              <a:rPr lang="en-GB" sz="1600" b="0" i="0" dirty="0">
                <a:solidFill>
                  <a:srgbClr val="000000"/>
                </a:solidFill>
                <a:effectLst/>
                <a:latin typeface="Consolas" panose="020B0609020204030204" pitchFamily="49" charset="0"/>
              </a:rPr>
              <a:t> </a:t>
            </a:r>
            <a:r>
              <a:rPr lang="en-GB" sz="1600" b="0" i="0" dirty="0">
                <a:solidFill>
                  <a:srgbClr val="0000CD"/>
                </a:solidFill>
                <a:effectLst/>
                <a:latin typeface="Consolas" panose="020B0609020204030204" pitchFamily="49" charset="0"/>
              </a:rPr>
              <a:t>BY</a:t>
            </a:r>
            <a:r>
              <a:rPr lang="en-GB" sz="1600" b="0" i="0" dirty="0">
                <a:solidFill>
                  <a:srgbClr val="000000"/>
                </a:solidFill>
                <a:effectLst/>
                <a:latin typeface="Consolas" panose="020B0609020204030204" pitchFamily="49" charset="0"/>
              </a:rPr>
              <a:t> </a:t>
            </a:r>
            <a:r>
              <a:rPr lang="en-GB" sz="1600" b="0" i="0" dirty="0">
                <a:solidFill>
                  <a:srgbClr val="0000CD"/>
                </a:solidFill>
                <a:effectLst/>
                <a:latin typeface="Consolas" panose="020B0609020204030204" pitchFamily="49" charset="0"/>
              </a:rPr>
              <a:t>COUNT</a:t>
            </a:r>
            <a:r>
              <a:rPr lang="en-GB" sz="1600" b="0" i="0" dirty="0">
                <a:solidFill>
                  <a:srgbClr val="000000"/>
                </a:solidFill>
                <a:effectLst/>
                <a:latin typeface="Consolas" panose="020B0609020204030204" pitchFamily="49" charset="0"/>
              </a:rPr>
              <a:t>(</a:t>
            </a:r>
            <a:r>
              <a:rPr lang="en-GB" sz="1600" b="0" i="0" dirty="0" err="1">
                <a:solidFill>
                  <a:srgbClr val="000000"/>
                </a:solidFill>
                <a:effectLst/>
                <a:latin typeface="Consolas" panose="020B0609020204030204" pitchFamily="49" charset="0"/>
              </a:rPr>
              <a:t>CustomerID</a:t>
            </a:r>
            <a:r>
              <a:rPr lang="en-GB" sz="1600" b="0" i="0" dirty="0">
                <a:solidFill>
                  <a:srgbClr val="000000"/>
                </a:solidFill>
                <a:effectLst/>
                <a:latin typeface="Consolas" panose="020B0609020204030204" pitchFamily="49" charset="0"/>
              </a:rPr>
              <a:t>) </a:t>
            </a:r>
            <a:r>
              <a:rPr lang="en-GB" sz="1600" b="0" i="0" dirty="0">
                <a:solidFill>
                  <a:srgbClr val="0000CD"/>
                </a:solidFill>
                <a:effectLst/>
                <a:latin typeface="Consolas" panose="020B0609020204030204" pitchFamily="49" charset="0"/>
              </a:rPr>
              <a:t>DESC</a:t>
            </a:r>
            <a:r>
              <a:rPr lang="en-GB" sz="1600" b="0" i="0" dirty="0">
                <a:solidFill>
                  <a:srgbClr val="000000"/>
                </a:solidFill>
                <a:effectLst/>
                <a:latin typeface="Consolas" panose="020B0609020204030204" pitchFamily="49" charset="0"/>
              </a:rPr>
              <a:t>;</a:t>
            </a:r>
            <a:endParaRPr lang="en-GB" sz="1600" dirty="0"/>
          </a:p>
        </p:txBody>
      </p:sp>
    </p:spTree>
    <p:extLst>
      <p:ext uri="{BB962C8B-B14F-4D97-AF65-F5344CB8AC3E}">
        <p14:creationId xmlns:p14="http://schemas.microsoft.com/office/powerpoint/2010/main" val="3465322510"/>
      </p:ext>
    </p:extLst>
  </p:cSld>
  <p:clrMapOvr>
    <a:masterClrMapping/>
  </p:clrMapOvr>
  <p:transition spd="slow">
    <p:zoom dir="in"/>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860A6-6E9B-4E78-8832-FBFA6C275A23}"/>
              </a:ext>
            </a:extLst>
          </p:cNvPr>
          <p:cNvSpPr>
            <a:spLocks noGrp="1"/>
          </p:cNvSpPr>
          <p:nvPr>
            <p:ph type="title"/>
          </p:nvPr>
        </p:nvSpPr>
        <p:spPr/>
        <p:txBody>
          <a:bodyPr/>
          <a:lstStyle/>
          <a:p>
            <a:r>
              <a:rPr lang="en-GB" dirty="0"/>
              <a:t>ORDER BY</a:t>
            </a:r>
          </a:p>
        </p:txBody>
      </p:sp>
      <p:sp>
        <p:nvSpPr>
          <p:cNvPr id="3" name="Content Placeholder 2">
            <a:extLst>
              <a:ext uri="{FF2B5EF4-FFF2-40B4-BE49-F238E27FC236}">
                <a16:creationId xmlns:a16="http://schemas.microsoft.com/office/drawing/2014/main" id="{A9B4106C-8655-4035-881C-9A4B96D250AB}"/>
              </a:ext>
            </a:extLst>
          </p:cNvPr>
          <p:cNvSpPr>
            <a:spLocks noGrp="1"/>
          </p:cNvSpPr>
          <p:nvPr>
            <p:ph idx="1"/>
          </p:nvPr>
        </p:nvSpPr>
        <p:spPr>
          <a:xfrm>
            <a:off x="415008" y="1333849"/>
            <a:ext cx="8549480" cy="799008"/>
          </a:xfrm>
        </p:spPr>
        <p:txBody>
          <a:bodyPr/>
          <a:lstStyle/>
          <a:p>
            <a:r>
              <a:rPr lang="en-GB" sz="2000" dirty="0"/>
              <a:t>The ORDER BY keyword is used to sort the result in ascending (ASE) or descending (DESC) order.</a:t>
            </a:r>
          </a:p>
          <a:p>
            <a:endParaRPr lang="en-GB" dirty="0"/>
          </a:p>
        </p:txBody>
      </p:sp>
      <p:sp>
        <p:nvSpPr>
          <p:cNvPr id="4" name="Footer Placeholder 3">
            <a:extLst>
              <a:ext uri="{FF2B5EF4-FFF2-40B4-BE49-F238E27FC236}">
                <a16:creationId xmlns:a16="http://schemas.microsoft.com/office/drawing/2014/main" id="{E3E4EC4D-7238-488C-B729-EF9070CB7D48}"/>
              </a:ext>
            </a:extLst>
          </p:cNvPr>
          <p:cNvSpPr>
            <a:spLocks noGrp="1"/>
          </p:cNvSpPr>
          <p:nvPr>
            <p:ph type="ftr" sz="quarter" idx="11"/>
          </p:nvPr>
        </p:nvSpPr>
        <p:spPr/>
        <p:txBody>
          <a:bodyPr/>
          <a:lstStyle/>
          <a:p>
            <a:pPr algn="l"/>
            <a:r>
              <a:rPr lang="en-US"/>
              <a:t>SQL: Structured Query Language</a:t>
            </a:r>
            <a:endParaRPr lang="en-US" dirty="0"/>
          </a:p>
        </p:txBody>
      </p:sp>
      <p:sp>
        <p:nvSpPr>
          <p:cNvPr id="6" name="TextBox 5">
            <a:extLst>
              <a:ext uri="{FF2B5EF4-FFF2-40B4-BE49-F238E27FC236}">
                <a16:creationId xmlns:a16="http://schemas.microsoft.com/office/drawing/2014/main" id="{05755E7B-0D9B-4087-A996-B856A2DF6E26}"/>
              </a:ext>
            </a:extLst>
          </p:cNvPr>
          <p:cNvSpPr txBox="1"/>
          <p:nvPr/>
        </p:nvSpPr>
        <p:spPr>
          <a:xfrm>
            <a:off x="539552" y="2191606"/>
            <a:ext cx="4583150" cy="430887"/>
          </a:xfrm>
          <a:prstGeom prst="rect">
            <a:avLst/>
          </a:prstGeom>
          <a:noFill/>
        </p:spPr>
        <p:txBody>
          <a:bodyPr wrap="square">
            <a:spAutoFit/>
          </a:bodyPr>
          <a:lstStyle/>
          <a:p>
            <a:r>
              <a:rPr lang="en-GB" sz="2000" dirty="0"/>
              <a:t>Syntax</a:t>
            </a:r>
            <a:r>
              <a:rPr lang="en-GB" dirty="0"/>
              <a:t>:</a:t>
            </a:r>
          </a:p>
        </p:txBody>
      </p:sp>
      <p:sp>
        <p:nvSpPr>
          <p:cNvPr id="8" name="TextBox 7">
            <a:extLst>
              <a:ext uri="{FF2B5EF4-FFF2-40B4-BE49-F238E27FC236}">
                <a16:creationId xmlns:a16="http://schemas.microsoft.com/office/drawing/2014/main" id="{A075DACE-83C6-473C-9660-62CC9A8CD2C3}"/>
              </a:ext>
            </a:extLst>
          </p:cNvPr>
          <p:cNvSpPr txBox="1"/>
          <p:nvPr/>
        </p:nvSpPr>
        <p:spPr>
          <a:xfrm>
            <a:off x="1301791" y="2622493"/>
            <a:ext cx="7200800" cy="584775"/>
          </a:xfrm>
          <a:prstGeom prst="rect">
            <a:avLst/>
          </a:prstGeom>
          <a:solidFill>
            <a:schemeClr val="bg1">
              <a:lumMod val="85000"/>
            </a:schemeClr>
          </a:solidFill>
        </p:spPr>
        <p:txBody>
          <a:bodyPr wrap="square">
            <a:spAutoFit/>
          </a:bodyPr>
          <a:lstStyle/>
          <a:p>
            <a:r>
              <a:rPr lang="en-GB" sz="1600" b="0" i="0" dirty="0">
                <a:solidFill>
                  <a:srgbClr val="0000CD"/>
                </a:solidFill>
                <a:effectLst/>
                <a:latin typeface="Consolas" panose="020B0609020204030204" pitchFamily="49" charset="0"/>
              </a:rPr>
              <a:t>SELECT</a:t>
            </a:r>
            <a:r>
              <a:rPr lang="en-GB" sz="1600" b="0" i="0" dirty="0">
                <a:solidFill>
                  <a:srgbClr val="000000"/>
                </a:solidFill>
                <a:effectLst/>
                <a:latin typeface="Consolas" panose="020B0609020204030204" pitchFamily="49" charset="0"/>
              </a:rPr>
              <a:t> </a:t>
            </a:r>
            <a:r>
              <a:rPr lang="en-GB" sz="1600" b="0" i="1" dirty="0">
                <a:solidFill>
                  <a:srgbClr val="000000"/>
                </a:solidFill>
                <a:effectLst/>
                <a:latin typeface="Consolas" panose="020B0609020204030204" pitchFamily="49" charset="0"/>
              </a:rPr>
              <a:t>column1</a:t>
            </a:r>
            <a:r>
              <a:rPr lang="en-GB" sz="1600" b="0" i="0" dirty="0">
                <a:solidFill>
                  <a:srgbClr val="000000"/>
                </a:solidFill>
                <a:effectLst/>
                <a:latin typeface="Consolas" panose="020B0609020204030204" pitchFamily="49" charset="0"/>
              </a:rPr>
              <a:t>,</a:t>
            </a:r>
            <a:r>
              <a:rPr lang="en-GB" sz="1600" b="0" i="1" dirty="0">
                <a:solidFill>
                  <a:srgbClr val="000000"/>
                </a:solidFill>
                <a:effectLst/>
                <a:latin typeface="Consolas" panose="020B0609020204030204" pitchFamily="49" charset="0"/>
              </a:rPr>
              <a:t> column2, ... </a:t>
            </a:r>
            <a:r>
              <a:rPr lang="en-GB" sz="1600" b="0" i="0" dirty="0">
                <a:solidFill>
                  <a:srgbClr val="0000CD"/>
                </a:solidFill>
                <a:effectLst/>
                <a:latin typeface="Consolas" panose="020B0609020204030204" pitchFamily="49" charset="0"/>
              </a:rPr>
              <a:t>FROM</a:t>
            </a:r>
            <a:r>
              <a:rPr lang="en-GB" sz="1600" b="0" i="0" dirty="0">
                <a:solidFill>
                  <a:srgbClr val="000000"/>
                </a:solidFill>
                <a:effectLst/>
                <a:latin typeface="Consolas" panose="020B0609020204030204" pitchFamily="49" charset="0"/>
              </a:rPr>
              <a:t> &lt;</a:t>
            </a:r>
            <a:r>
              <a:rPr lang="en-GB" sz="1600" b="0" i="1" dirty="0" err="1">
                <a:solidFill>
                  <a:srgbClr val="000000"/>
                </a:solidFill>
                <a:effectLst/>
                <a:latin typeface="Consolas" panose="020B0609020204030204" pitchFamily="49" charset="0"/>
              </a:rPr>
              <a:t>table_name</a:t>
            </a:r>
            <a:r>
              <a:rPr lang="en-GB" sz="1600" b="0" i="1" dirty="0">
                <a:solidFill>
                  <a:srgbClr val="000000"/>
                </a:solidFill>
                <a:effectLst/>
                <a:latin typeface="Consolas" panose="020B0609020204030204" pitchFamily="49" charset="0"/>
              </a:rPr>
              <a:t>&gt;</a:t>
            </a:r>
            <a:br>
              <a:rPr lang="en-GB" sz="1600" dirty="0"/>
            </a:br>
            <a:r>
              <a:rPr lang="en-GB" sz="1600" b="0" i="0" dirty="0">
                <a:solidFill>
                  <a:srgbClr val="0000CD"/>
                </a:solidFill>
                <a:effectLst/>
                <a:latin typeface="Consolas" panose="020B0609020204030204" pitchFamily="49" charset="0"/>
              </a:rPr>
              <a:t>ORDER</a:t>
            </a:r>
            <a:r>
              <a:rPr lang="en-GB" sz="1600" b="0" i="0" dirty="0">
                <a:solidFill>
                  <a:srgbClr val="000000"/>
                </a:solidFill>
                <a:effectLst/>
                <a:latin typeface="Consolas" panose="020B0609020204030204" pitchFamily="49" charset="0"/>
              </a:rPr>
              <a:t> </a:t>
            </a:r>
            <a:r>
              <a:rPr lang="en-GB" sz="1600" b="0" i="0" dirty="0">
                <a:solidFill>
                  <a:srgbClr val="0000CD"/>
                </a:solidFill>
                <a:effectLst/>
                <a:latin typeface="Consolas" panose="020B0609020204030204" pitchFamily="49" charset="0"/>
              </a:rPr>
              <a:t>BY</a:t>
            </a:r>
            <a:r>
              <a:rPr lang="en-GB" sz="1600" b="0" i="0" dirty="0">
                <a:solidFill>
                  <a:srgbClr val="000000"/>
                </a:solidFill>
                <a:effectLst/>
                <a:latin typeface="Consolas" panose="020B0609020204030204" pitchFamily="49" charset="0"/>
              </a:rPr>
              <a:t> </a:t>
            </a:r>
            <a:r>
              <a:rPr lang="en-GB" sz="1600" b="0" i="1" dirty="0">
                <a:solidFill>
                  <a:srgbClr val="000000"/>
                </a:solidFill>
                <a:effectLst/>
                <a:latin typeface="Consolas" panose="020B0609020204030204" pitchFamily="49" charset="0"/>
              </a:rPr>
              <a:t>column1, column2, ... </a:t>
            </a:r>
            <a:r>
              <a:rPr lang="en-GB" sz="1600" b="0" i="0" dirty="0">
                <a:solidFill>
                  <a:srgbClr val="0000CD"/>
                </a:solidFill>
                <a:effectLst/>
                <a:latin typeface="Consolas" panose="020B0609020204030204" pitchFamily="49" charset="0"/>
              </a:rPr>
              <a:t>ASC</a:t>
            </a:r>
            <a:r>
              <a:rPr lang="en-GB" sz="1600" b="0" i="0" dirty="0">
                <a:solidFill>
                  <a:srgbClr val="000000"/>
                </a:solidFill>
                <a:effectLst/>
                <a:latin typeface="Consolas" panose="020B0609020204030204" pitchFamily="49" charset="0"/>
              </a:rPr>
              <a:t>|</a:t>
            </a:r>
            <a:r>
              <a:rPr lang="en-GB" sz="1600" b="0" i="0" dirty="0">
                <a:solidFill>
                  <a:srgbClr val="0000CD"/>
                </a:solidFill>
                <a:effectLst/>
                <a:latin typeface="Consolas" panose="020B0609020204030204" pitchFamily="49" charset="0"/>
              </a:rPr>
              <a:t>DESC</a:t>
            </a:r>
            <a:r>
              <a:rPr lang="en-GB" sz="1600" b="0" i="0" dirty="0">
                <a:solidFill>
                  <a:srgbClr val="000000"/>
                </a:solidFill>
                <a:effectLst/>
                <a:latin typeface="Consolas" panose="020B0609020204030204" pitchFamily="49" charset="0"/>
              </a:rPr>
              <a:t>;</a:t>
            </a:r>
            <a:endParaRPr lang="en-GB" sz="1600" dirty="0"/>
          </a:p>
        </p:txBody>
      </p:sp>
      <p:sp>
        <p:nvSpPr>
          <p:cNvPr id="10" name="TextBox 9">
            <a:extLst>
              <a:ext uri="{FF2B5EF4-FFF2-40B4-BE49-F238E27FC236}">
                <a16:creationId xmlns:a16="http://schemas.microsoft.com/office/drawing/2014/main" id="{A3AA079A-A17C-41BE-BC30-A17D052D87C6}"/>
              </a:ext>
            </a:extLst>
          </p:cNvPr>
          <p:cNvSpPr txBox="1"/>
          <p:nvPr/>
        </p:nvSpPr>
        <p:spPr>
          <a:xfrm>
            <a:off x="486208" y="3378957"/>
            <a:ext cx="1637520" cy="430887"/>
          </a:xfrm>
          <a:prstGeom prst="rect">
            <a:avLst/>
          </a:prstGeom>
          <a:noFill/>
        </p:spPr>
        <p:txBody>
          <a:bodyPr wrap="square">
            <a:spAutoFit/>
          </a:bodyPr>
          <a:lstStyle/>
          <a:p>
            <a:r>
              <a:rPr lang="en-GB" sz="2000" dirty="0"/>
              <a:t>Example</a:t>
            </a:r>
            <a:r>
              <a:rPr lang="en-GB" dirty="0"/>
              <a:t>:</a:t>
            </a:r>
          </a:p>
        </p:txBody>
      </p:sp>
      <p:sp>
        <p:nvSpPr>
          <p:cNvPr id="12" name="TextBox 11">
            <a:extLst>
              <a:ext uri="{FF2B5EF4-FFF2-40B4-BE49-F238E27FC236}">
                <a16:creationId xmlns:a16="http://schemas.microsoft.com/office/drawing/2014/main" id="{5E4EFB8B-B458-4A68-94A3-566CDBD9EDF8}"/>
              </a:ext>
            </a:extLst>
          </p:cNvPr>
          <p:cNvSpPr txBox="1"/>
          <p:nvPr/>
        </p:nvSpPr>
        <p:spPr>
          <a:xfrm>
            <a:off x="1295636" y="3868593"/>
            <a:ext cx="5940660" cy="584775"/>
          </a:xfrm>
          <a:prstGeom prst="rect">
            <a:avLst/>
          </a:prstGeom>
          <a:solidFill>
            <a:schemeClr val="bg1">
              <a:lumMod val="85000"/>
            </a:schemeClr>
          </a:solid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uLnTx/>
                <a:uFillTx/>
                <a:latin typeface="Tahoma" charset="0"/>
                <a:ea typeface="MS PGothic" charset="0"/>
                <a:cs typeface="Arial" charset="0"/>
              </a:rPr>
              <a:t>SELECT * FROM Customers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uLnTx/>
                <a:uFillTx/>
                <a:latin typeface="Tahoma" charset="0"/>
                <a:ea typeface="MS PGothic" charset="0"/>
                <a:cs typeface="Arial" charset="0"/>
              </a:rPr>
              <a:t>ORDER BY Country;</a:t>
            </a:r>
          </a:p>
        </p:txBody>
      </p:sp>
      <p:sp>
        <p:nvSpPr>
          <p:cNvPr id="14" name="TextBox 13">
            <a:extLst>
              <a:ext uri="{FF2B5EF4-FFF2-40B4-BE49-F238E27FC236}">
                <a16:creationId xmlns:a16="http://schemas.microsoft.com/office/drawing/2014/main" id="{AC3DBDE8-F771-4F2D-B7A3-61FD1CC90BC3}"/>
              </a:ext>
            </a:extLst>
          </p:cNvPr>
          <p:cNvSpPr txBox="1"/>
          <p:nvPr/>
        </p:nvSpPr>
        <p:spPr>
          <a:xfrm>
            <a:off x="1304968" y="4632333"/>
            <a:ext cx="6363376" cy="584775"/>
          </a:xfrm>
          <a:prstGeom prst="rect">
            <a:avLst/>
          </a:prstGeom>
          <a:solidFill>
            <a:schemeClr val="bg1">
              <a:lumMod val="85000"/>
            </a:schemeClr>
          </a:solidFill>
        </p:spPr>
        <p:txBody>
          <a:bodyPr wrap="square">
            <a:spAutoFit/>
          </a:bodyPr>
          <a:lstStyle/>
          <a:p>
            <a:r>
              <a:rPr lang="en-GB" sz="1600" b="0" i="0" dirty="0">
                <a:solidFill>
                  <a:srgbClr val="0000CD"/>
                </a:solidFill>
                <a:effectLst/>
                <a:latin typeface="Consolas" panose="020B0609020204030204" pitchFamily="49" charset="0"/>
              </a:rPr>
              <a:t>SELECT</a:t>
            </a:r>
            <a:r>
              <a:rPr lang="en-GB" sz="1600" b="0" i="0" dirty="0">
                <a:solidFill>
                  <a:srgbClr val="000000"/>
                </a:solidFill>
                <a:effectLst/>
                <a:latin typeface="Consolas" panose="020B0609020204030204" pitchFamily="49" charset="0"/>
              </a:rPr>
              <a:t> * </a:t>
            </a:r>
            <a:r>
              <a:rPr lang="en-GB" sz="1600" b="0" i="0" dirty="0">
                <a:solidFill>
                  <a:srgbClr val="0000CD"/>
                </a:solidFill>
                <a:effectLst/>
                <a:latin typeface="Consolas" panose="020B0609020204030204" pitchFamily="49" charset="0"/>
              </a:rPr>
              <a:t>FROM</a:t>
            </a:r>
            <a:r>
              <a:rPr lang="en-GB" sz="1600" b="0" i="0" dirty="0">
                <a:solidFill>
                  <a:srgbClr val="000000"/>
                </a:solidFill>
                <a:effectLst/>
                <a:latin typeface="Consolas" panose="020B0609020204030204" pitchFamily="49" charset="0"/>
              </a:rPr>
              <a:t> Customers</a:t>
            </a:r>
            <a:br>
              <a:rPr lang="en-GB" sz="1600" dirty="0"/>
            </a:br>
            <a:r>
              <a:rPr lang="en-GB" sz="1600" b="0" i="0" dirty="0">
                <a:solidFill>
                  <a:srgbClr val="0000CD"/>
                </a:solidFill>
                <a:effectLst/>
                <a:latin typeface="Consolas" panose="020B0609020204030204" pitchFamily="49" charset="0"/>
              </a:rPr>
              <a:t>ORDER</a:t>
            </a:r>
            <a:r>
              <a:rPr lang="en-GB" sz="1600" b="0" i="0" dirty="0">
                <a:solidFill>
                  <a:srgbClr val="000000"/>
                </a:solidFill>
                <a:effectLst/>
                <a:latin typeface="Consolas" panose="020B0609020204030204" pitchFamily="49" charset="0"/>
              </a:rPr>
              <a:t> </a:t>
            </a:r>
            <a:r>
              <a:rPr lang="en-GB" sz="1600" b="0" i="0" dirty="0">
                <a:solidFill>
                  <a:srgbClr val="0000CD"/>
                </a:solidFill>
                <a:effectLst/>
                <a:latin typeface="Consolas" panose="020B0609020204030204" pitchFamily="49" charset="0"/>
              </a:rPr>
              <a:t>BY</a:t>
            </a:r>
            <a:r>
              <a:rPr lang="en-GB" sz="1600" b="0" i="0" dirty="0">
                <a:solidFill>
                  <a:srgbClr val="000000"/>
                </a:solidFill>
                <a:effectLst/>
                <a:latin typeface="Consolas" panose="020B0609020204030204" pitchFamily="49" charset="0"/>
              </a:rPr>
              <a:t> Country </a:t>
            </a:r>
            <a:r>
              <a:rPr lang="en-GB" sz="1600" b="0" i="0" dirty="0">
                <a:solidFill>
                  <a:srgbClr val="0000CD"/>
                </a:solidFill>
                <a:effectLst/>
                <a:latin typeface="Consolas" panose="020B0609020204030204" pitchFamily="49" charset="0"/>
              </a:rPr>
              <a:t>ASC</a:t>
            </a:r>
            <a:r>
              <a:rPr lang="en-GB" sz="1600" b="0" i="0" dirty="0">
                <a:solidFill>
                  <a:srgbClr val="000000"/>
                </a:solidFill>
                <a:effectLst/>
                <a:latin typeface="Consolas" panose="020B0609020204030204" pitchFamily="49" charset="0"/>
              </a:rPr>
              <a:t>, </a:t>
            </a:r>
            <a:r>
              <a:rPr lang="en-GB" sz="1600" b="0" i="0" dirty="0" err="1">
                <a:solidFill>
                  <a:srgbClr val="000000"/>
                </a:solidFill>
                <a:effectLst/>
                <a:latin typeface="Consolas" panose="020B0609020204030204" pitchFamily="49" charset="0"/>
              </a:rPr>
              <a:t>CustomerName</a:t>
            </a:r>
            <a:r>
              <a:rPr lang="en-GB" sz="1600" b="0" i="0" dirty="0">
                <a:solidFill>
                  <a:srgbClr val="000000"/>
                </a:solidFill>
                <a:effectLst/>
                <a:latin typeface="Consolas" panose="020B0609020204030204" pitchFamily="49" charset="0"/>
              </a:rPr>
              <a:t> </a:t>
            </a:r>
            <a:r>
              <a:rPr lang="en-GB" sz="1600" b="0" i="0" dirty="0">
                <a:solidFill>
                  <a:srgbClr val="0000CD"/>
                </a:solidFill>
                <a:effectLst/>
                <a:latin typeface="Consolas" panose="020B0609020204030204" pitchFamily="49" charset="0"/>
              </a:rPr>
              <a:t>DESC</a:t>
            </a:r>
            <a:r>
              <a:rPr lang="en-GB" sz="1600" b="0" i="0" dirty="0">
                <a:solidFill>
                  <a:srgbClr val="000000"/>
                </a:solidFill>
                <a:effectLst/>
                <a:latin typeface="Consolas" panose="020B0609020204030204" pitchFamily="49" charset="0"/>
              </a:rPr>
              <a:t>;</a:t>
            </a:r>
            <a:endParaRPr lang="en-GB" sz="1600" dirty="0"/>
          </a:p>
        </p:txBody>
      </p:sp>
    </p:spTree>
    <p:extLst>
      <p:ext uri="{BB962C8B-B14F-4D97-AF65-F5344CB8AC3E}">
        <p14:creationId xmlns:p14="http://schemas.microsoft.com/office/powerpoint/2010/main" val="3917818455"/>
      </p:ext>
    </p:extLst>
  </p:cSld>
  <p:clrMapOvr>
    <a:masterClrMapping/>
  </p:clrMapOvr>
  <p:transition spd="slow">
    <p:zoom dir="in"/>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AC5C-CB22-491E-9A9B-836FDC884E14}"/>
              </a:ext>
            </a:extLst>
          </p:cNvPr>
          <p:cNvSpPr>
            <a:spLocks noGrp="1"/>
          </p:cNvSpPr>
          <p:nvPr>
            <p:ph type="title"/>
          </p:nvPr>
        </p:nvSpPr>
        <p:spPr/>
        <p:txBody>
          <a:bodyPr/>
          <a:lstStyle/>
          <a:p>
            <a:r>
              <a:rPr lang="en-GB" dirty="0"/>
              <a:t>Distinct Keyword</a:t>
            </a:r>
          </a:p>
        </p:txBody>
      </p:sp>
      <p:sp>
        <p:nvSpPr>
          <p:cNvPr id="3" name="Content Placeholder 2">
            <a:extLst>
              <a:ext uri="{FF2B5EF4-FFF2-40B4-BE49-F238E27FC236}">
                <a16:creationId xmlns:a16="http://schemas.microsoft.com/office/drawing/2014/main" id="{AEC54843-B8D3-49F8-BBC7-5487E6F8AC94}"/>
              </a:ext>
            </a:extLst>
          </p:cNvPr>
          <p:cNvSpPr>
            <a:spLocks noGrp="1"/>
          </p:cNvSpPr>
          <p:nvPr>
            <p:ph idx="1"/>
          </p:nvPr>
        </p:nvSpPr>
        <p:spPr>
          <a:xfrm>
            <a:off x="415008" y="1333849"/>
            <a:ext cx="8045424" cy="943023"/>
          </a:xfrm>
        </p:spPr>
        <p:txBody>
          <a:bodyPr/>
          <a:lstStyle/>
          <a:p>
            <a:r>
              <a:rPr lang="en-GB" sz="1800" dirty="0"/>
              <a:t>The SQL DISTINCT keyword is used in conjunction with the SELECT statement to eliminate all the duplicate records and fetching only unique records.</a:t>
            </a:r>
          </a:p>
        </p:txBody>
      </p:sp>
      <p:sp>
        <p:nvSpPr>
          <p:cNvPr id="4" name="Footer Placeholder 3">
            <a:extLst>
              <a:ext uri="{FF2B5EF4-FFF2-40B4-BE49-F238E27FC236}">
                <a16:creationId xmlns:a16="http://schemas.microsoft.com/office/drawing/2014/main" id="{0D8B66B1-58AE-4FFF-927D-7B0F22FDD23E}"/>
              </a:ext>
            </a:extLst>
          </p:cNvPr>
          <p:cNvSpPr>
            <a:spLocks noGrp="1"/>
          </p:cNvSpPr>
          <p:nvPr>
            <p:ph type="ftr" sz="quarter" idx="11"/>
          </p:nvPr>
        </p:nvSpPr>
        <p:spPr/>
        <p:txBody>
          <a:bodyPr/>
          <a:lstStyle/>
          <a:p>
            <a:pPr algn="l"/>
            <a:r>
              <a:rPr lang="en-US"/>
              <a:t>SQL: Structured Query Language</a:t>
            </a:r>
            <a:endParaRPr lang="en-US" dirty="0"/>
          </a:p>
        </p:txBody>
      </p:sp>
      <p:sp>
        <p:nvSpPr>
          <p:cNvPr id="6" name="TextBox 5">
            <a:extLst>
              <a:ext uri="{FF2B5EF4-FFF2-40B4-BE49-F238E27FC236}">
                <a16:creationId xmlns:a16="http://schemas.microsoft.com/office/drawing/2014/main" id="{586E5F2E-F341-468C-99CE-9892C10911DE}"/>
              </a:ext>
            </a:extLst>
          </p:cNvPr>
          <p:cNvSpPr txBox="1"/>
          <p:nvPr/>
        </p:nvSpPr>
        <p:spPr>
          <a:xfrm>
            <a:off x="539552" y="2120178"/>
            <a:ext cx="1273223" cy="430887"/>
          </a:xfrm>
          <a:prstGeom prst="rect">
            <a:avLst/>
          </a:prstGeom>
          <a:noFill/>
        </p:spPr>
        <p:txBody>
          <a:bodyPr wrap="square">
            <a:spAutoFit/>
          </a:bodyPr>
          <a:lstStyle/>
          <a:p>
            <a:r>
              <a:rPr lang="en-GB" sz="2000" dirty="0"/>
              <a:t>Syntax</a:t>
            </a:r>
            <a:r>
              <a:rPr lang="en-GB" dirty="0"/>
              <a:t>:</a:t>
            </a:r>
          </a:p>
        </p:txBody>
      </p:sp>
      <p:sp>
        <p:nvSpPr>
          <p:cNvPr id="7" name="Rectangle 1">
            <a:extLst>
              <a:ext uri="{FF2B5EF4-FFF2-40B4-BE49-F238E27FC236}">
                <a16:creationId xmlns:a16="http://schemas.microsoft.com/office/drawing/2014/main" id="{36A1A51A-2F13-4DA3-91B7-C32352804939}"/>
              </a:ext>
            </a:extLst>
          </p:cNvPr>
          <p:cNvSpPr>
            <a:spLocks noChangeArrowheads="1"/>
          </p:cNvSpPr>
          <p:nvPr/>
        </p:nvSpPr>
        <p:spPr bwMode="auto">
          <a:xfrm>
            <a:off x="899592" y="2569126"/>
            <a:ext cx="7850763" cy="58477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SELECT DISTINCT column1, column2,...</a:t>
            </a:r>
            <a:r>
              <a:rPr kumimoji="0" lang="en-US" altLang="en-US"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columnN</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FROM &lt;</a:t>
            </a:r>
            <a:r>
              <a:rPr kumimoji="0" lang="en-US" altLang="en-US"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table_name</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&gt; WHERE [condition]</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1B9129D8-0B38-44E5-B58D-A41D5910C332}"/>
              </a:ext>
            </a:extLst>
          </p:cNvPr>
          <p:cNvSpPr txBox="1"/>
          <p:nvPr/>
        </p:nvSpPr>
        <p:spPr>
          <a:xfrm>
            <a:off x="539552" y="3091539"/>
            <a:ext cx="1561255" cy="400110"/>
          </a:xfrm>
          <a:prstGeom prst="rect">
            <a:avLst/>
          </a:prstGeom>
          <a:noFill/>
        </p:spPr>
        <p:txBody>
          <a:bodyPr wrap="square">
            <a:spAutoFit/>
          </a:bodyPr>
          <a:lstStyle/>
          <a:p>
            <a:r>
              <a:rPr lang="en-GB" sz="2000" dirty="0"/>
              <a:t>Example: </a:t>
            </a:r>
          </a:p>
        </p:txBody>
      </p:sp>
      <p:sp>
        <p:nvSpPr>
          <p:cNvPr id="11" name="TextBox 10">
            <a:extLst>
              <a:ext uri="{FF2B5EF4-FFF2-40B4-BE49-F238E27FC236}">
                <a16:creationId xmlns:a16="http://schemas.microsoft.com/office/drawing/2014/main" id="{EF8808AC-61B6-4428-8411-56EED2328B05}"/>
              </a:ext>
            </a:extLst>
          </p:cNvPr>
          <p:cNvSpPr txBox="1"/>
          <p:nvPr/>
        </p:nvSpPr>
        <p:spPr>
          <a:xfrm>
            <a:off x="1907704" y="3168117"/>
            <a:ext cx="6420745" cy="338554"/>
          </a:xfrm>
          <a:prstGeom prst="rect">
            <a:avLst/>
          </a:prstGeom>
          <a:noFill/>
        </p:spPr>
        <p:txBody>
          <a:bodyPr wrap="square">
            <a:spAutoFit/>
          </a:bodyPr>
          <a:lstStyle/>
          <a:p>
            <a:r>
              <a:rPr lang="en-GB" sz="1600" b="0" dirty="0"/>
              <a:t>Consider the CUSTOMERS table having the following records </a:t>
            </a:r>
          </a:p>
        </p:txBody>
      </p:sp>
      <p:pic>
        <p:nvPicPr>
          <p:cNvPr id="13" name="Picture 12">
            <a:extLst>
              <a:ext uri="{FF2B5EF4-FFF2-40B4-BE49-F238E27FC236}">
                <a16:creationId xmlns:a16="http://schemas.microsoft.com/office/drawing/2014/main" id="{A708CB4A-CA28-4CC8-A000-8A421CC3F71B}"/>
              </a:ext>
            </a:extLst>
          </p:cNvPr>
          <p:cNvPicPr>
            <a:picLocks noChangeAspect="1"/>
          </p:cNvPicPr>
          <p:nvPr/>
        </p:nvPicPr>
        <p:blipFill>
          <a:blip r:embed="rId2"/>
          <a:stretch>
            <a:fillRect/>
          </a:stretch>
        </p:blipFill>
        <p:spPr>
          <a:xfrm>
            <a:off x="533264" y="4060535"/>
            <a:ext cx="3820058" cy="2200582"/>
          </a:xfrm>
          <a:prstGeom prst="rect">
            <a:avLst/>
          </a:prstGeom>
        </p:spPr>
      </p:pic>
      <p:sp>
        <p:nvSpPr>
          <p:cNvPr id="15" name="TextBox 14">
            <a:extLst>
              <a:ext uri="{FF2B5EF4-FFF2-40B4-BE49-F238E27FC236}">
                <a16:creationId xmlns:a16="http://schemas.microsoft.com/office/drawing/2014/main" id="{A9152261-F2B1-4E1F-9ED6-E18CD497EC4C}"/>
              </a:ext>
            </a:extLst>
          </p:cNvPr>
          <p:cNvSpPr txBox="1"/>
          <p:nvPr/>
        </p:nvSpPr>
        <p:spPr>
          <a:xfrm>
            <a:off x="739958" y="3554874"/>
            <a:ext cx="7976929" cy="338554"/>
          </a:xfrm>
          <a:prstGeom prst="rect">
            <a:avLst/>
          </a:prstGeom>
          <a:solidFill>
            <a:schemeClr val="bg2">
              <a:lumMod val="20000"/>
              <a:lumOff val="80000"/>
            </a:schemeClr>
          </a:solidFill>
        </p:spPr>
        <p:txBody>
          <a:bodyPr wrap="square">
            <a:spAutoFit/>
          </a:bodyPr>
          <a:lstStyle/>
          <a:p>
            <a:r>
              <a:rPr lang="en-GB" sz="1600" b="0" dirty="0">
                <a:latin typeface="Courier New" panose="02070309020205020404" pitchFamily="49" charset="0"/>
                <a:cs typeface="Courier New" panose="02070309020205020404" pitchFamily="49" charset="0"/>
              </a:rPr>
              <a:t>SQL&gt; SELECT SALARY FROM CUSTOMERS ORDER BY SALARY;</a:t>
            </a:r>
          </a:p>
        </p:txBody>
      </p:sp>
      <p:pic>
        <p:nvPicPr>
          <p:cNvPr id="17" name="Picture 16">
            <a:extLst>
              <a:ext uri="{FF2B5EF4-FFF2-40B4-BE49-F238E27FC236}">
                <a16:creationId xmlns:a16="http://schemas.microsoft.com/office/drawing/2014/main" id="{D9E52580-C48F-4161-BFBE-32C7B586CDBC}"/>
              </a:ext>
            </a:extLst>
          </p:cNvPr>
          <p:cNvPicPr>
            <a:picLocks noChangeAspect="1"/>
          </p:cNvPicPr>
          <p:nvPr/>
        </p:nvPicPr>
        <p:blipFill>
          <a:blip r:embed="rId3"/>
          <a:stretch>
            <a:fillRect/>
          </a:stretch>
        </p:blipFill>
        <p:spPr>
          <a:xfrm>
            <a:off x="4824973" y="4058061"/>
            <a:ext cx="1171739" cy="2229161"/>
          </a:xfrm>
          <a:prstGeom prst="rect">
            <a:avLst/>
          </a:prstGeom>
        </p:spPr>
      </p:pic>
      <p:sp>
        <p:nvSpPr>
          <p:cNvPr id="18" name="TextBox 17">
            <a:extLst>
              <a:ext uri="{FF2B5EF4-FFF2-40B4-BE49-F238E27FC236}">
                <a16:creationId xmlns:a16="http://schemas.microsoft.com/office/drawing/2014/main" id="{3A32D312-034E-477F-A5C4-C73B453061FD}"/>
              </a:ext>
            </a:extLst>
          </p:cNvPr>
          <p:cNvSpPr txBox="1"/>
          <p:nvPr/>
        </p:nvSpPr>
        <p:spPr>
          <a:xfrm>
            <a:off x="758213" y="3569090"/>
            <a:ext cx="7976929" cy="338554"/>
          </a:xfrm>
          <a:prstGeom prst="rect">
            <a:avLst/>
          </a:prstGeom>
          <a:solidFill>
            <a:schemeClr val="bg2">
              <a:lumMod val="20000"/>
              <a:lumOff val="80000"/>
            </a:schemeClr>
          </a:solidFill>
        </p:spPr>
        <p:txBody>
          <a:bodyPr wrap="square">
            <a:spAutoFit/>
          </a:bodyPr>
          <a:lstStyle/>
          <a:p>
            <a:r>
              <a:rPr lang="en-GB" sz="1600" b="0" dirty="0">
                <a:latin typeface="Courier New" panose="02070309020205020404" pitchFamily="49" charset="0"/>
                <a:cs typeface="Courier New" panose="02070309020205020404" pitchFamily="49" charset="0"/>
              </a:rPr>
              <a:t>SQL&gt; SELECT DISTINCT SALARY FROM CUSTOMERS ORDER BY SALARY;</a:t>
            </a:r>
          </a:p>
        </p:txBody>
      </p:sp>
      <p:pic>
        <p:nvPicPr>
          <p:cNvPr id="21" name="Picture 20">
            <a:extLst>
              <a:ext uri="{FF2B5EF4-FFF2-40B4-BE49-F238E27FC236}">
                <a16:creationId xmlns:a16="http://schemas.microsoft.com/office/drawing/2014/main" id="{7068E7C6-B473-460E-9198-6F59F5583171}"/>
              </a:ext>
            </a:extLst>
          </p:cNvPr>
          <p:cNvPicPr>
            <a:picLocks noChangeAspect="1"/>
          </p:cNvPicPr>
          <p:nvPr/>
        </p:nvPicPr>
        <p:blipFill>
          <a:blip r:embed="rId4"/>
          <a:stretch>
            <a:fillRect/>
          </a:stretch>
        </p:blipFill>
        <p:spPr>
          <a:xfrm>
            <a:off x="6498513" y="4058061"/>
            <a:ext cx="1162212" cy="2038635"/>
          </a:xfrm>
          <a:prstGeom prst="rect">
            <a:avLst/>
          </a:prstGeom>
        </p:spPr>
      </p:pic>
    </p:spTree>
    <p:extLst>
      <p:ext uri="{BB962C8B-B14F-4D97-AF65-F5344CB8AC3E}">
        <p14:creationId xmlns:p14="http://schemas.microsoft.com/office/powerpoint/2010/main" val="2601968867"/>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C4E09-65A5-4FDE-AE67-917F426E8396}"/>
              </a:ext>
            </a:extLst>
          </p:cNvPr>
          <p:cNvSpPr>
            <a:spLocks noGrp="1"/>
          </p:cNvSpPr>
          <p:nvPr>
            <p:ph type="title"/>
          </p:nvPr>
        </p:nvSpPr>
        <p:spPr/>
        <p:txBody>
          <a:bodyPr/>
          <a:lstStyle/>
          <a:p>
            <a:r>
              <a:rPr lang="en-GB" dirty="0"/>
              <a:t>Join</a:t>
            </a:r>
          </a:p>
        </p:txBody>
      </p:sp>
      <p:sp>
        <p:nvSpPr>
          <p:cNvPr id="3" name="Text Placeholder 2">
            <a:extLst>
              <a:ext uri="{FF2B5EF4-FFF2-40B4-BE49-F238E27FC236}">
                <a16:creationId xmlns:a16="http://schemas.microsoft.com/office/drawing/2014/main" id="{A2D943E5-9EB8-4E01-ACA4-57A6AF9DCCAA}"/>
              </a:ext>
            </a:extLst>
          </p:cNvPr>
          <p:cNvSpPr>
            <a:spLocks noGrp="1"/>
          </p:cNvSpPr>
          <p:nvPr>
            <p:ph type="body" idx="1"/>
          </p:nvPr>
        </p:nvSpPr>
        <p:spPr/>
        <p:txBody>
          <a:bodyPr/>
          <a:lstStyle/>
          <a:p>
            <a:r>
              <a:rPr lang="en-GB" dirty="0"/>
              <a:t>Combine records from two or more tables</a:t>
            </a:r>
          </a:p>
        </p:txBody>
      </p:sp>
    </p:spTree>
    <p:extLst>
      <p:ext uri="{BB962C8B-B14F-4D97-AF65-F5344CB8AC3E}">
        <p14:creationId xmlns:p14="http://schemas.microsoft.com/office/powerpoint/2010/main" val="520422144"/>
      </p:ext>
    </p:extLst>
  </p:cSld>
  <p:clrMapOvr>
    <a:masterClrMapping/>
  </p:clrMapOvr>
  <p:transition spd="slow">
    <p:zoom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1035087" y="1268760"/>
            <a:ext cx="7696276" cy="4896544"/>
          </a:xfrm>
        </p:spPr>
        <p:txBody>
          <a:bodyPr/>
          <a:lstStyle/>
          <a:p>
            <a:r>
              <a:rPr lang="en-GB" dirty="0"/>
              <a:t>What is SQL? SQL Syntax</a:t>
            </a:r>
          </a:p>
          <a:p>
            <a:r>
              <a:rPr lang="en-GB" dirty="0"/>
              <a:t>Database operations</a:t>
            </a:r>
          </a:p>
          <a:p>
            <a:r>
              <a:rPr lang="en-GB" dirty="0"/>
              <a:t>Table Operations</a:t>
            </a:r>
          </a:p>
          <a:p>
            <a:r>
              <a:rPr lang="en-GB" dirty="0"/>
              <a:t>Records Operations</a:t>
            </a:r>
          </a:p>
          <a:p>
            <a:r>
              <a:rPr lang="en-GB" dirty="0"/>
              <a:t>Pattern Matching (Condition construction)</a:t>
            </a:r>
          </a:p>
          <a:p>
            <a:r>
              <a:rPr lang="en-GB" dirty="0"/>
              <a:t>Specify Return Records (Return restriction)</a:t>
            </a:r>
          </a:p>
          <a:p>
            <a:r>
              <a:rPr lang="en-GB" dirty="0"/>
              <a:t>Join (operate on multiple tables)</a:t>
            </a:r>
          </a:p>
          <a:p>
            <a:r>
              <a:rPr lang="en-GB" dirty="0"/>
              <a:t>Union (Combine multiple results)</a:t>
            </a:r>
          </a:p>
          <a:p>
            <a:r>
              <a:rPr lang="en-GB" dirty="0"/>
              <a:t>Other Advanced Operations (index, view, transaction)</a:t>
            </a:r>
          </a:p>
          <a:p>
            <a:r>
              <a:rPr lang="en-GB" dirty="0"/>
              <a:t>Import and export with CSV file</a:t>
            </a:r>
          </a:p>
          <a:p>
            <a:endParaRPr lang="en-GB" dirty="0"/>
          </a:p>
          <a:p>
            <a:endParaRPr lang="en-GB" dirty="0"/>
          </a:p>
          <a:p>
            <a:endParaRPr lang="en-GB" dirty="0"/>
          </a:p>
        </p:txBody>
      </p:sp>
      <p:sp>
        <p:nvSpPr>
          <p:cNvPr id="4" name="Footer Placeholder 3">
            <a:extLst>
              <a:ext uri="{FF2B5EF4-FFF2-40B4-BE49-F238E27FC236}">
                <a16:creationId xmlns:a16="http://schemas.microsoft.com/office/drawing/2014/main" id="{26943CE1-BD74-465F-9CE3-C3A691849186}"/>
              </a:ext>
            </a:extLst>
          </p:cNvPr>
          <p:cNvSpPr>
            <a:spLocks noGrp="1"/>
          </p:cNvSpPr>
          <p:nvPr>
            <p:ph type="ftr" sz="quarter" idx="11"/>
          </p:nvPr>
        </p:nvSpPr>
        <p:spPr/>
        <p:txBody>
          <a:bodyPr/>
          <a:lstStyle/>
          <a:p>
            <a:pPr algn="l"/>
            <a:r>
              <a:rPr lang="en-US"/>
              <a:t>SQL: Structured Query Language</a:t>
            </a:r>
            <a:endParaRPr lang="en-US" dirty="0"/>
          </a:p>
        </p:txBody>
      </p:sp>
    </p:spTree>
    <p:extLst>
      <p:ext uri="{BB962C8B-B14F-4D97-AF65-F5344CB8AC3E}">
        <p14:creationId xmlns:p14="http://schemas.microsoft.com/office/powerpoint/2010/main" val="808799609"/>
      </p:ext>
    </p:extLst>
  </p:cSld>
  <p:clrMapOvr>
    <a:masterClrMapping/>
  </p:clrMapOvr>
  <p:transition spd="slow">
    <p:zoom dir="in"/>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096CD-19EF-4E19-B1BC-5014623ED88D}"/>
              </a:ext>
            </a:extLst>
          </p:cNvPr>
          <p:cNvSpPr>
            <a:spLocks noGrp="1"/>
          </p:cNvSpPr>
          <p:nvPr>
            <p:ph type="title"/>
          </p:nvPr>
        </p:nvSpPr>
        <p:spPr/>
        <p:txBody>
          <a:bodyPr/>
          <a:lstStyle/>
          <a:p>
            <a:r>
              <a:rPr lang="en-GB" dirty="0"/>
              <a:t>SQL Joins clause</a:t>
            </a:r>
          </a:p>
        </p:txBody>
      </p:sp>
      <p:sp>
        <p:nvSpPr>
          <p:cNvPr id="3" name="Content Placeholder 2">
            <a:extLst>
              <a:ext uri="{FF2B5EF4-FFF2-40B4-BE49-F238E27FC236}">
                <a16:creationId xmlns:a16="http://schemas.microsoft.com/office/drawing/2014/main" id="{E8D461F6-44B1-4563-B871-13ACC37ACBF1}"/>
              </a:ext>
            </a:extLst>
          </p:cNvPr>
          <p:cNvSpPr>
            <a:spLocks noGrp="1"/>
          </p:cNvSpPr>
          <p:nvPr>
            <p:ph idx="1"/>
          </p:nvPr>
        </p:nvSpPr>
        <p:spPr>
          <a:xfrm>
            <a:off x="333264" y="1305180"/>
            <a:ext cx="8477472" cy="871016"/>
          </a:xfrm>
        </p:spPr>
        <p:txBody>
          <a:bodyPr/>
          <a:lstStyle/>
          <a:p>
            <a:r>
              <a:rPr lang="en-GB" sz="2000" dirty="0"/>
              <a:t>Joins clause is used to combine records from two or more tables in a database. A JOIN is a means for combining fields from two tables by using common values (foreign key).</a:t>
            </a:r>
          </a:p>
        </p:txBody>
      </p:sp>
      <p:sp>
        <p:nvSpPr>
          <p:cNvPr id="4" name="Footer Placeholder 3">
            <a:extLst>
              <a:ext uri="{FF2B5EF4-FFF2-40B4-BE49-F238E27FC236}">
                <a16:creationId xmlns:a16="http://schemas.microsoft.com/office/drawing/2014/main" id="{C4F67A96-D752-4090-9131-4179474EA177}"/>
              </a:ext>
            </a:extLst>
          </p:cNvPr>
          <p:cNvSpPr>
            <a:spLocks noGrp="1"/>
          </p:cNvSpPr>
          <p:nvPr>
            <p:ph type="ftr" sz="quarter" idx="11"/>
          </p:nvPr>
        </p:nvSpPr>
        <p:spPr/>
        <p:txBody>
          <a:bodyPr/>
          <a:lstStyle/>
          <a:p>
            <a:pPr algn="l"/>
            <a:r>
              <a:rPr lang="en-US"/>
              <a:t>SQL: Structured Query Language</a:t>
            </a:r>
            <a:endParaRPr lang="en-US" dirty="0"/>
          </a:p>
        </p:txBody>
      </p:sp>
      <p:sp>
        <p:nvSpPr>
          <p:cNvPr id="6" name="TextBox 5">
            <a:extLst>
              <a:ext uri="{FF2B5EF4-FFF2-40B4-BE49-F238E27FC236}">
                <a16:creationId xmlns:a16="http://schemas.microsoft.com/office/drawing/2014/main" id="{9B724C2F-B7AF-423E-BA45-42AD766F7AFE}"/>
              </a:ext>
            </a:extLst>
          </p:cNvPr>
          <p:cNvSpPr txBox="1"/>
          <p:nvPr/>
        </p:nvSpPr>
        <p:spPr>
          <a:xfrm>
            <a:off x="415008" y="2348880"/>
            <a:ext cx="1489247" cy="430887"/>
          </a:xfrm>
          <a:prstGeom prst="rect">
            <a:avLst/>
          </a:prstGeom>
          <a:noFill/>
        </p:spPr>
        <p:txBody>
          <a:bodyPr wrap="square">
            <a:spAutoFit/>
          </a:bodyPr>
          <a:lstStyle/>
          <a:p>
            <a:r>
              <a:rPr lang="en-GB" dirty="0"/>
              <a:t>Example:</a:t>
            </a:r>
          </a:p>
        </p:txBody>
      </p:sp>
      <p:sp>
        <p:nvSpPr>
          <p:cNvPr id="8" name="TextBox 7">
            <a:extLst>
              <a:ext uri="{FF2B5EF4-FFF2-40B4-BE49-F238E27FC236}">
                <a16:creationId xmlns:a16="http://schemas.microsoft.com/office/drawing/2014/main" id="{2C9F72FE-2ECE-4870-B313-8BCBB1979B94}"/>
              </a:ext>
            </a:extLst>
          </p:cNvPr>
          <p:cNvSpPr txBox="1"/>
          <p:nvPr/>
        </p:nvSpPr>
        <p:spPr>
          <a:xfrm>
            <a:off x="2051720" y="2395046"/>
            <a:ext cx="6457799" cy="338554"/>
          </a:xfrm>
          <a:prstGeom prst="rect">
            <a:avLst/>
          </a:prstGeom>
          <a:noFill/>
        </p:spPr>
        <p:txBody>
          <a:bodyPr wrap="square">
            <a:spAutoFit/>
          </a:bodyPr>
          <a:lstStyle/>
          <a:p>
            <a:r>
              <a:rPr lang="en-GB" sz="1600" b="0" dirty="0"/>
              <a:t>Suppose we have “Orders” and “Customers”  tables</a:t>
            </a:r>
          </a:p>
        </p:txBody>
      </p:sp>
      <p:graphicFrame>
        <p:nvGraphicFramePr>
          <p:cNvPr id="9" name="Table 8">
            <a:extLst>
              <a:ext uri="{FF2B5EF4-FFF2-40B4-BE49-F238E27FC236}">
                <a16:creationId xmlns:a16="http://schemas.microsoft.com/office/drawing/2014/main" id="{244518A3-60EE-49CA-A9D9-BCE5FCF7C360}"/>
              </a:ext>
            </a:extLst>
          </p:cNvPr>
          <p:cNvGraphicFramePr>
            <a:graphicFrameLocks noGrp="1"/>
          </p:cNvGraphicFramePr>
          <p:nvPr/>
        </p:nvGraphicFramePr>
        <p:xfrm>
          <a:off x="1033872" y="2999817"/>
          <a:ext cx="2035696" cy="993440"/>
        </p:xfrm>
        <a:graphic>
          <a:graphicData uri="http://schemas.openxmlformats.org/drawingml/2006/table">
            <a:tbl>
              <a:tblPr/>
              <a:tblGrid>
                <a:gridCol w="585800">
                  <a:extLst>
                    <a:ext uri="{9D8B030D-6E8A-4147-A177-3AD203B41FA5}">
                      <a16:colId xmlns:a16="http://schemas.microsoft.com/office/drawing/2014/main" val="1315509403"/>
                    </a:ext>
                  </a:extLst>
                </a:gridCol>
                <a:gridCol w="720080">
                  <a:extLst>
                    <a:ext uri="{9D8B030D-6E8A-4147-A177-3AD203B41FA5}">
                      <a16:colId xmlns:a16="http://schemas.microsoft.com/office/drawing/2014/main" val="552896285"/>
                    </a:ext>
                  </a:extLst>
                </a:gridCol>
                <a:gridCol w="729816">
                  <a:extLst>
                    <a:ext uri="{9D8B030D-6E8A-4147-A177-3AD203B41FA5}">
                      <a16:colId xmlns:a16="http://schemas.microsoft.com/office/drawing/2014/main" val="884703199"/>
                    </a:ext>
                  </a:extLst>
                </a:gridCol>
              </a:tblGrid>
              <a:tr h="248360">
                <a:tc>
                  <a:txBody>
                    <a:bodyPr/>
                    <a:lstStyle/>
                    <a:p>
                      <a:pPr algn="l" fontAlgn="t"/>
                      <a:r>
                        <a:rPr lang="en-GB" sz="1000">
                          <a:effectLst/>
                        </a:rPr>
                        <a:t>OrderID</a:t>
                      </a:r>
                    </a:p>
                  </a:txBody>
                  <a:tcPr marL="8870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1000">
                          <a:effectLst/>
                        </a:rPr>
                        <a:t>CustomerID</a:t>
                      </a:r>
                    </a:p>
                  </a:txBody>
                  <a:tcPr marL="4435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1000">
                          <a:effectLst/>
                        </a:rPr>
                        <a:t>OrderDate</a:t>
                      </a:r>
                    </a:p>
                  </a:txBody>
                  <a:tcPr marL="4435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99803014"/>
                  </a:ext>
                </a:extLst>
              </a:tr>
              <a:tr h="248360">
                <a:tc>
                  <a:txBody>
                    <a:bodyPr/>
                    <a:lstStyle/>
                    <a:p>
                      <a:pPr algn="l" fontAlgn="t"/>
                      <a:r>
                        <a:rPr lang="en-GB" sz="1000">
                          <a:effectLst/>
                        </a:rPr>
                        <a:t>10308</a:t>
                      </a:r>
                    </a:p>
                  </a:txBody>
                  <a:tcPr marL="8870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GB" sz="1000">
                          <a:effectLst/>
                        </a:rPr>
                        <a:t>2</a:t>
                      </a:r>
                    </a:p>
                  </a:txBody>
                  <a:tcPr marL="4435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GB" sz="1000">
                          <a:effectLst/>
                        </a:rPr>
                        <a:t>1996-09-18</a:t>
                      </a:r>
                    </a:p>
                  </a:txBody>
                  <a:tcPr marL="4435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027602612"/>
                  </a:ext>
                </a:extLst>
              </a:tr>
              <a:tr h="248360">
                <a:tc>
                  <a:txBody>
                    <a:bodyPr/>
                    <a:lstStyle/>
                    <a:p>
                      <a:pPr algn="l" fontAlgn="t"/>
                      <a:r>
                        <a:rPr lang="en-GB" sz="1000">
                          <a:effectLst/>
                        </a:rPr>
                        <a:t>10309</a:t>
                      </a:r>
                    </a:p>
                  </a:txBody>
                  <a:tcPr marL="8870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1000" dirty="0">
                          <a:effectLst/>
                        </a:rPr>
                        <a:t>37</a:t>
                      </a:r>
                    </a:p>
                  </a:txBody>
                  <a:tcPr marL="4435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1000">
                          <a:effectLst/>
                        </a:rPr>
                        <a:t>1996-09-19</a:t>
                      </a:r>
                    </a:p>
                  </a:txBody>
                  <a:tcPr marL="4435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543864270"/>
                  </a:ext>
                </a:extLst>
              </a:tr>
              <a:tr h="248360">
                <a:tc>
                  <a:txBody>
                    <a:bodyPr/>
                    <a:lstStyle/>
                    <a:p>
                      <a:pPr algn="l" fontAlgn="t"/>
                      <a:r>
                        <a:rPr lang="en-GB" sz="1000">
                          <a:effectLst/>
                        </a:rPr>
                        <a:t>10310</a:t>
                      </a:r>
                    </a:p>
                  </a:txBody>
                  <a:tcPr marL="8870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GB" sz="1000">
                          <a:effectLst/>
                        </a:rPr>
                        <a:t>77</a:t>
                      </a:r>
                    </a:p>
                  </a:txBody>
                  <a:tcPr marL="4435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GB" sz="1000" dirty="0">
                          <a:effectLst/>
                        </a:rPr>
                        <a:t>1996-09-20</a:t>
                      </a:r>
                    </a:p>
                  </a:txBody>
                  <a:tcPr marL="4435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018814021"/>
                  </a:ext>
                </a:extLst>
              </a:tr>
            </a:tbl>
          </a:graphicData>
        </a:graphic>
      </p:graphicFrame>
      <p:sp>
        <p:nvSpPr>
          <p:cNvPr id="11" name="TextBox 10">
            <a:extLst>
              <a:ext uri="{FF2B5EF4-FFF2-40B4-BE49-F238E27FC236}">
                <a16:creationId xmlns:a16="http://schemas.microsoft.com/office/drawing/2014/main" id="{6B6EBE91-49C8-4796-83E4-D166E36BA2D5}"/>
              </a:ext>
            </a:extLst>
          </p:cNvPr>
          <p:cNvSpPr txBox="1"/>
          <p:nvPr/>
        </p:nvSpPr>
        <p:spPr>
          <a:xfrm>
            <a:off x="4653744" y="2682220"/>
            <a:ext cx="1358687" cy="307777"/>
          </a:xfrm>
          <a:prstGeom prst="rect">
            <a:avLst/>
          </a:prstGeom>
          <a:noFill/>
        </p:spPr>
        <p:txBody>
          <a:bodyPr wrap="square">
            <a:spAutoFit/>
          </a:bodyPr>
          <a:lstStyle/>
          <a:p>
            <a:r>
              <a:rPr lang="en-GB" sz="1400" dirty="0"/>
              <a:t>Customers</a:t>
            </a:r>
          </a:p>
        </p:txBody>
      </p:sp>
      <p:sp>
        <p:nvSpPr>
          <p:cNvPr id="12" name="TextBox 11">
            <a:extLst>
              <a:ext uri="{FF2B5EF4-FFF2-40B4-BE49-F238E27FC236}">
                <a16:creationId xmlns:a16="http://schemas.microsoft.com/office/drawing/2014/main" id="{C31ED0D7-FBCF-46D4-87C2-4EAEB0509242}"/>
              </a:ext>
            </a:extLst>
          </p:cNvPr>
          <p:cNvSpPr txBox="1"/>
          <p:nvPr/>
        </p:nvSpPr>
        <p:spPr>
          <a:xfrm>
            <a:off x="997360" y="2703415"/>
            <a:ext cx="1129207" cy="314995"/>
          </a:xfrm>
          <a:prstGeom prst="rect">
            <a:avLst/>
          </a:prstGeom>
          <a:noFill/>
        </p:spPr>
        <p:txBody>
          <a:bodyPr wrap="square">
            <a:spAutoFit/>
          </a:bodyPr>
          <a:lstStyle/>
          <a:p>
            <a:r>
              <a:rPr lang="en-GB" sz="1400" dirty="0"/>
              <a:t>Orders</a:t>
            </a:r>
          </a:p>
        </p:txBody>
      </p:sp>
      <p:graphicFrame>
        <p:nvGraphicFramePr>
          <p:cNvPr id="13" name="Table 12">
            <a:extLst>
              <a:ext uri="{FF2B5EF4-FFF2-40B4-BE49-F238E27FC236}">
                <a16:creationId xmlns:a16="http://schemas.microsoft.com/office/drawing/2014/main" id="{D97BF451-E7B9-4DB8-82F7-956B0535975F}"/>
              </a:ext>
            </a:extLst>
          </p:cNvPr>
          <p:cNvGraphicFramePr>
            <a:graphicFrameLocks noGrp="1"/>
          </p:cNvGraphicFramePr>
          <p:nvPr/>
        </p:nvGraphicFramePr>
        <p:xfrm>
          <a:off x="4485894" y="2999817"/>
          <a:ext cx="4032448" cy="964400"/>
        </p:xfrm>
        <a:graphic>
          <a:graphicData uri="http://schemas.openxmlformats.org/drawingml/2006/table">
            <a:tbl>
              <a:tblPr/>
              <a:tblGrid>
                <a:gridCol w="806692">
                  <a:extLst>
                    <a:ext uri="{9D8B030D-6E8A-4147-A177-3AD203B41FA5}">
                      <a16:colId xmlns:a16="http://schemas.microsoft.com/office/drawing/2014/main" val="1650882533"/>
                    </a:ext>
                  </a:extLst>
                </a:gridCol>
                <a:gridCol w="1512168">
                  <a:extLst>
                    <a:ext uri="{9D8B030D-6E8A-4147-A177-3AD203B41FA5}">
                      <a16:colId xmlns:a16="http://schemas.microsoft.com/office/drawing/2014/main" val="3027143427"/>
                    </a:ext>
                  </a:extLst>
                </a:gridCol>
                <a:gridCol w="1080120">
                  <a:extLst>
                    <a:ext uri="{9D8B030D-6E8A-4147-A177-3AD203B41FA5}">
                      <a16:colId xmlns:a16="http://schemas.microsoft.com/office/drawing/2014/main" val="4261047525"/>
                    </a:ext>
                  </a:extLst>
                </a:gridCol>
                <a:gridCol w="633468">
                  <a:extLst>
                    <a:ext uri="{9D8B030D-6E8A-4147-A177-3AD203B41FA5}">
                      <a16:colId xmlns:a16="http://schemas.microsoft.com/office/drawing/2014/main" val="3723020405"/>
                    </a:ext>
                  </a:extLst>
                </a:gridCol>
              </a:tblGrid>
              <a:tr h="225127">
                <a:tc>
                  <a:txBody>
                    <a:bodyPr/>
                    <a:lstStyle/>
                    <a:p>
                      <a:pPr algn="l" fontAlgn="t"/>
                      <a:r>
                        <a:rPr lang="en-GB" sz="1000">
                          <a:effectLst/>
                        </a:rPr>
                        <a:t>CustomerID</a:t>
                      </a:r>
                    </a:p>
                  </a:txBody>
                  <a:tcPr marL="8870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1000" dirty="0" err="1">
                          <a:effectLst/>
                        </a:rPr>
                        <a:t>CustomerName</a:t>
                      </a:r>
                      <a:endParaRPr lang="en-GB" sz="1000" dirty="0">
                        <a:effectLst/>
                      </a:endParaRPr>
                    </a:p>
                  </a:txBody>
                  <a:tcPr marL="4435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1000">
                          <a:effectLst/>
                        </a:rPr>
                        <a:t>ContactName</a:t>
                      </a:r>
                    </a:p>
                  </a:txBody>
                  <a:tcPr marL="4435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1000">
                          <a:effectLst/>
                        </a:rPr>
                        <a:t>Country</a:t>
                      </a:r>
                    </a:p>
                  </a:txBody>
                  <a:tcPr marL="4435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72889163"/>
                  </a:ext>
                </a:extLst>
              </a:tr>
              <a:tr h="225127">
                <a:tc>
                  <a:txBody>
                    <a:bodyPr/>
                    <a:lstStyle/>
                    <a:p>
                      <a:pPr algn="l" fontAlgn="t"/>
                      <a:r>
                        <a:rPr lang="en-GB" sz="1000">
                          <a:effectLst/>
                        </a:rPr>
                        <a:t>1</a:t>
                      </a:r>
                    </a:p>
                  </a:txBody>
                  <a:tcPr marL="8870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GB" sz="1000" dirty="0" err="1">
                          <a:effectLst/>
                        </a:rPr>
                        <a:t>Alfreds</a:t>
                      </a:r>
                      <a:r>
                        <a:rPr lang="en-GB" sz="1000" dirty="0">
                          <a:effectLst/>
                        </a:rPr>
                        <a:t> </a:t>
                      </a:r>
                      <a:r>
                        <a:rPr lang="en-GB" sz="1000" dirty="0" err="1">
                          <a:effectLst/>
                        </a:rPr>
                        <a:t>Futterkiste</a:t>
                      </a:r>
                      <a:endParaRPr lang="en-GB" sz="1000" dirty="0">
                        <a:effectLst/>
                      </a:endParaRPr>
                    </a:p>
                  </a:txBody>
                  <a:tcPr marL="4435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GB" sz="1000">
                          <a:effectLst/>
                        </a:rPr>
                        <a:t>Maria Anders</a:t>
                      </a:r>
                    </a:p>
                  </a:txBody>
                  <a:tcPr marL="4435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GB" sz="1000">
                          <a:effectLst/>
                        </a:rPr>
                        <a:t>Germany</a:t>
                      </a:r>
                    </a:p>
                  </a:txBody>
                  <a:tcPr marL="4435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458523097"/>
                  </a:ext>
                </a:extLst>
              </a:tr>
              <a:tr h="225127">
                <a:tc>
                  <a:txBody>
                    <a:bodyPr/>
                    <a:lstStyle/>
                    <a:p>
                      <a:pPr algn="l" fontAlgn="t"/>
                      <a:r>
                        <a:rPr lang="en-GB" sz="1000">
                          <a:effectLst/>
                        </a:rPr>
                        <a:t>2</a:t>
                      </a:r>
                    </a:p>
                  </a:txBody>
                  <a:tcPr marL="8870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s-ES" sz="1000" dirty="0">
                          <a:effectLst/>
                        </a:rPr>
                        <a:t>Ana Trujillo helados</a:t>
                      </a:r>
                    </a:p>
                  </a:txBody>
                  <a:tcPr marL="4435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1000">
                          <a:effectLst/>
                        </a:rPr>
                        <a:t>Ana Trujillo</a:t>
                      </a:r>
                    </a:p>
                  </a:txBody>
                  <a:tcPr marL="4435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1000">
                          <a:effectLst/>
                        </a:rPr>
                        <a:t>Mexico</a:t>
                      </a:r>
                    </a:p>
                  </a:txBody>
                  <a:tcPr marL="4435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98713191"/>
                  </a:ext>
                </a:extLst>
              </a:tr>
              <a:tr h="209939">
                <a:tc>
                  <a:txBody>
                    <a:bodyPr/>
                    <a:lstStyle/>
                    <a:p>
                      <a:pPr algn="l" fontAlgn="t"/>
                      <a:r>
                        <a:rPr lang="en-GB" sz="1000">
                          <a:effectLst/>
                        </a:rPr>
                        <a:t>3</a:t>
                      </a:r>
                    </a:p>
                  </a:txBody>
                  <a:tcPr marL="8870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GB" sz="1000">
                          <a:effectLst/>
                        </a:rPr>
                        <a:t>Antonio Moreno Taquería</a:t>
                      </a:r>
                    </a:p>
                  </a:txBody>
                  <a:tcPr marL="4435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GB" sz="1000">
                          <a:effectLst/>
                        </a:rPr>
                        <a:t>Antonio Moreno</a:t>
                      </a:r>
                    </a:p>
                  </a:txBody>
                  <a:tcPr marL="4435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GB" sz="1000" dirty="0">
                          <a:effectLst/>
                        </a:rPr>
                        <a:t>Mexico</a:t>
                      </a:r>
                    </a:p>
                  </a:txBody>
                  <a:tcPr marL="4435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2212031288"/>
                  </a:ext>
                </a:extLst>
              </a:tr>
            </a:tbl>
          </a:graphicData>
        </a:graphic>
      </p:graphicFrame>
      <p:sp>
        <p:nvSpPr>
          <p:cNvPr id="15" name="TextBox 14">
            <a:extLst>
              <a:ext uri="{FF2B5EF4-FFF2-40B4-BE49-F238E27FC236}">
                <a16:creationId xmlns:a16="http://schemas.microsoft.com/office/drawing/2014/main" id="{C378EFE1-B99D-4AF3-AE38-635B5B437D1E}"/>
              </a:ext>
            </a:extLst>
          </p:cNvPr>
          <p:cNvSpPr txBox="1"/>
          <p:nvPr/>
        </p:nvSpPr>
        <p:spPr>
          <a:xfrm>
            <a:off x="717204" y="4306418"/>
            <a:ext cx="7978790" cy="584775"/>
          </a:xfrm>
          <a:prstGeom prst="rect">
            <a:avLst/>
          </a:prstGeom>
          <a:solidFill>
            <a:schemeClr val="bg2">
              <a:lumMod val="20000"/>
              <a:lumOff val="80000"/>
            </a:schemeClr>
          </a:solidFill>
        </p:spPr>
        <p:txBody>
          <a:bodyPr wrap="square">
            <a:spAutoFit/>
          </a:bodyPr>
          <a:lstStyle/>
          <a:p>
            <a:r>
              <a:rPr lang="en-GB" sz="1600" b="0" i="0" dirty="0">
                <a:solidFill>
                  <a:srgbClr val="0000CD"/>
                </a:solidFill>
                <a:effectLst/>
                <a:latin typeface="Consolas" panose="020B0609020204030204" pitchFamily="49" charset="0"/>
              </a:rPr>
              <a:t>SELECT</a:t>
            </a:r>
            <a:r>
              <a:rPr lang="en-GB" sz="1600" b="0" i="0" dirty="0">
                <a:solidFill>
                  <a:srgbClr val="000000"/>
                </a:solidFill>
                <a:effectLst/>
                <a:latin typeface="Consolas" panose="020B0609020204030204" pitchFamily="49" charset="0"/>
              </a:rPr>
              <a:t> </a:t>
            </a:r>
            <a:r>
              <a:rPr lang="en-GB" sz="1600" b="0" i="0" dirty="0" err="1">
                <a:solidFill>
                  <a:srgbClr val="000000"/>
                </a:solidFill>
                <a:effectLst/>
                <a:latin typeface="Consolas" panose="020B0609020204030204" pitchFamily="49" charset="0"/>
              </a:rPr>
              <a:t>Orders.OrderID</a:t>
            </a:r>
            <a:r>
              <a:rPr lang="en-GB" sz="1600" b="0" i="0" dirty="0">
                <a:solidFill>
                  <a:srgbClr val="000000"/>
                </a:solidFill>
                <a:effectLst/>
                <a:latin typeface="Consolas" panose="020B0609020204030204" pitchFamily="49" charset="0"/>
              </a:rPr>
              <a:t>, </a:t>
            </a:r>
            <a:r>
              <a:rPr lang="en-GB" sz="1600" b="0" i="0" dirty="0" err="1">
                <a:solidFill>
                  <a:srgbClr val="000000"/>
                </a:solidFill>
                <a:effectLst/>
                <a:latin typeface="Consolas" panose="020B0609020204030204" pitchFamily="49" charset="0"/>
              </a:rPr>
              <a:t>Customers.CustomerName</a:t>
            </a:r>
            <a:r>
              <a:rPr lang="en-GB" sz="1600" b="0" i="0" dirty="0">
                <a:solidFill>
                  <a:srgbClr val="000000"/>
                </a:solidFill>
                <a:effectLst/>
                <a:latin typeface="Consolas" panose="020B0609020204030204" pitchFamily="49" charset="0"/>
              </a:rPr>
              <a:t>, </a:t>
            </a:r>
            <a:r>
              <a:rPr lang="en-GB" sz="1600" b="0" i="0" dirty="0" err="1">
                <a:solidFill>
                  <a:srgbClr val="000000"/>
                </a:solidFill>
                <a:effectLst/>
                <a:latin typeface="Consolas" panose="020B0609020204030204" pitchFamily="49" charset="0"/>
              </a:rPr>
              <a:t>Orders.OrderDate</a:t>
            </a:r>
            <a:br>
              <a:rPr lang="en-GB" sz="1600" dirty="0"/>
            </a:br>
            <a:r>
              <a:rPr lang="en-GB" sz="1600" b="0" i="0" dirty="0">
                <a:solidFill>
                  <a:srgbClr val="0000CD"/>
                </a:solidFill>
                <a:effectLst/>
                <a:latin typeface="Consolas" panose="020B0609020204030204" pitchFamily="49" charset="0"/>
              </a:rPr>
              <a:t>FROM</a:t>
            </a:r>
            <a:r>
              <a:rPr lang="en-GB" sz="1600" b="0" i="0" dirty="0">
                <a:solidFill>
                  <a:srgbClr val="000000"/>
                </a:solidFill>
                <a:effectLst/>
                <a:latin typeface="Consolas" panose="020B0609020204030204" pitchFamily="49" charset="0"/>
              </a:rPr>
              <a:t> Orders</a:t>
            </a:r>
            <a:r>
              <a:rPr lang="en-GB" sz="1600" dirty="0"/>
              <a:t>, </a:t>
            </a:r>
            <a:r>
              <a:rPr lang="en-GB" sz="1600" b="0" i="0" dirty="0">
                <a:solidFill>
                  <a:srgbClr val="000000"/>
                </a:solidFill>
                <a:effectLst/>
                <a:latin typeface="Consolas" panose="020B0609020204030204" pitchFamily="49" charset="0"/>
              </a:rPr>
              <a:t>Customers </a:t>
            </a:r>
            <a:r>
              <a:rPr lang="en-GB" sz="1600" b="0" i="0" dirty="0">
                <a:solidFill>
                  <a:srgbClr val="0000CD"/>
                </a:solidFill>
                <a:effectLst/>
                <a:latin typeface="Consolas" panose="020B0609020204030204" pitchFamily="49" charset="0"/>
              </a:rPr>
              <a:t>WHERE</a:t>
            </a:r>
            <a:r>
              <a:rPr lang="en-GB" sz="1600" b="0" i="0" dirty="0">
                <a:solidFill>
                  <a:srgbClr val="000000"/>
                </a:solidFill>
                <a:effectLst/>
                <a:latin typeface="Consolas" panose="020B0609020204030204" pitchFamily="49" charset="0"/>
              </a:rPr>
              <a:t> </a:t>
            </a:r>
            <a:r>
              <a:rPr lang="en-GB" sz="1600" b="0" i="0" dirty="0" err="1">
                <a:solidFill>
                  <a:srgbClr val="000000"/>
                </a:solidFill>
                <a:effectLst/>
                <a:latin typeface="Consolas" panose="020B0609020204030204" pitchFamily="49" charset="0"/>
              </a:rPr>
              <a:t>Orders.CustomerID</a:t>
            </a:r>
            <a:r>
              <a:rPr lang="en-GB" sz="1600" b="0" i="0" dirty="0">
                <a:solidFill>
                  <a:srgbClr val="000000"/>
                </a:solidFill>
                <a:effectLst/>
                <a:latin typeface="Consolas" panose="020B0609020204030204" pitchFamily="49" charset="0"/>
              </a:rPr>
              <a:t>=</a:t>
            </a:r>
            <a:r>
              <a:rPr lang="en-GB" sz="1600" b="0" i="0" dirty="0" err="1">
                <a:solidFill>
                  <a:srgbClr val="000000"/>
                </a:solidFill>
                <a:effectLst/>
                <a:latin typeface="Consolas" panose="020B0609020204030204" pitchFamily="49" charset="0"/>
              </a:rPr>
              <a:t>Customers.CustomerID</a:t>
            </a:r>
            <a:r>
              <a:rPr lang="en-GB" sz="1600" b="0" i="0" dirty="0">
                <a:solidFill>
                  <a:srgbClr val="000000"/>
                </a:solidFill>
                <a:effectLst/>
                <a:latin typeface="Consolas" panose="020B0609020204030204" pitchFamily="49" charset="0"/>
              </a:rPr>
              <a:t>;</a:t>
            </a:r>
            <a:endParaRPr lang="en-GB" sz="1600" dirty="0"/>
          </a:p>
        </p:txBody>
      </p:sp>
      <p:sp>
        <p:nvSpPr>
          <p:cNvPr id="17" name="TextBox 16">
            <a:extLst>
              <a:ext uri="{FF2B5EF4-FFF2-40B4-BE49-F238E27FC236}">
                <a16:creationId xmlns:a16="http://schemas.microsoft.com/office/drawing/2014/main" id="{6CE4C9FB-6A76-4CC2-82EF-0B2F80834E9C}"/>
              </a:ext>
            </a:extLst>
          </p:cNvPr>
          <p:cNvSpPr txBox="1"/>
          <p:nvPr/>
        </p:nvSpPr>
        <p:spPr>
          <a:xfrm>
            <a:off x="470788" y="4003347"/>
            <a:ext cx="6620475" cy="338554"/>
          </a:xfrm>
          <a:prstGeom prst="rect">
            <a:avLst/>
          </a:prstGeom>
          <a:noFill/>
        </p:spPr>
        <p:txBody>
          <a:bodyPr wrap="square">
            <a:spAutoFit/>
          </a:bodyPr>
          <a:lstStyle/>
          <a:p>
            <a:r>
              <a:rPr lang="en-GB" sz="1600" b="0" dirty="0"/>
              <a:t>Let us join these two tables in our SELECT statement as shown below.</a:t>
            </a:r>
          </a:p>
        </p:txBody>
      </p:sp>
      <p:graphicFrame>
        <p:nvGraphicFramePr>
          <p:cNvPr id="18" name="Table 17">
            <a:extLst>
              <a:ext uri="{FF2B5EF4-FFF2-40B4-BE49-F238E27FC236}">
                <a16:creationId xmlns:a16="http://schemas.microsoft.com/office/drawing/2014/main" id="{DE0ACFD0-BA83-40B8-A739-93E3EA5009E7}"/>
              </a:ext>
            </a:extLst>
          </p:cNvPr>
          <p:cNvGraphicFramePr>
            <a:graphicFrameLocks noGrp="1"/>
          </p:cNvGraphicFramePr>
          <p:nvPr/>
        </p:nvGraphicFramePr>
        <p:xfrm>
          <a:off x="2555776" y="4958591"/>
          <a:ext cx="5670441" cy="1490160"/>
        </p:xfrm>
        <a:graphic>
          <a:graphicData uri="http://schemas.openxmlformats.org/drawingml/2006/table">
            <a:tbl>
              <a:tblPr/>
              <a:tblGrid>
                <a:gridCol w="850552">
                  <a:extLst>
                    <a:ext uri="{9D8B030D-6E8A-4147-A177-3AD203B41FA5}">
                      <a16:colId xmlns:a16="http://schemas.microsoft.com/office/drawing/2014/main" val="705834541"/>
                    </a:ext>
                  </a:extLst>
                </a:gridCol>
                <a:gridCol w="3969267">
                  <a:extLst>
                    <a:ext uri="{9D8B030D-6E8A-4147-A177-3AD203B41FA5}">
                      <a16:colId xmlns:a16="http://schemas.microsoft.com/office/drawing/2014/main" val="3002769439"/>
                    </a:ext>
                  </a:extLst>
                </a:gridCol>
                <a:gridCol w="850622">
                  <a:extLst>
                    <a:ext uri="{9D8B030D-6E8A-4147-A177-3AD203B41FA5}">
                      <a16:colId xmlns:a16="http://schemas.microsoft.com/office/drawing/2014/main" val="4065073513"/>
                    </a:ext>
                  </a:extLst>
                </a:gridCol>
              </a:tblGrid>
              <a:tr h="248360">
                <a:tc>
                  <a:txBody>
                    <a:bodyPr/>
                    <a:lstStyle/>
                    <a:p>
                      <a:pPr algn="l" fontAlgn="t"/>
                      <a:r>
                        <a:rPr lang="en-GB" sz="1000">
                          <a:effectLst/>
                        </a:rPr>
                        <a:t>OrderID</a:t>
                      </a:r>
                    </a:p>
                  </a:txBody>
                  <a:tcPr marL="8870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1000">
                          <a:effectLst/>
                        </a:rPr>
                        <a:t>CustomerName</a:t>
                      </a:r>
                    </a:p>
                  </a:txBody>
                  <a:tcPr marL="4435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1000">
                          <a:effectLst/>
                        </a:rPr>
                        <a:t>OrderDate</a:t>
                      </a:r>
                    </a:p>
                  </a:txBody>
                  <a:tcPr marL="4435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14275974"/>
                  </a:ext>
                </a:extLst>
              </a:tr>
              <a:tr h="248360">
                <a:tc>
                  <a:txBody>
                    <a:bodyPr/>
                    <a:lstStyle/>
                    <a:p>
                      <a:pPr algn="l" fontAlgn="t"/>
                      <a:r>
                        <a:rPr lang="en-GB" sz="1000">
                          <a:effectLst/>
                        </a:rPr>
                        <a:t>10308</a:t>
                      </a:r>
                    </a:p>
                  </a:txBody>
                  <a:tcPr marL="8870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s-ES" sz="1000">
                          <a:effectLst/>
                        </a:rPr>
                        <a:t>Ana Trujillo Emparedados y helados</a:t>
                      </a:r>
                    </a:p>
                  </a:txBody>
                  <a:tcPr marL="4435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GB" sz="1000">
                          <a:effectLst/>
                        </a:rPr>
                        <a:t>9/18/1996</a:t>
                      </a:r>
                    </a:p>
                  </a:txBody>
                  <a:tcPr marL="4435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761537985"/>
                  </a:ext>
                </a:extLst>
              </a:tr>
              <a:tr h="248360">
                <a:tc>
                  <a:txBody>
                    <a:bodyPr/>
                    <a:lstStyle/>
                    <a:p>
                      <a:pPr algn="l" fontAlgn="t"/>
                      <a:r>
                        <a:rPr lang="en-GB" sz="1000">
                          <a:effectLst/>
                        </a:rPr>
                        <a:t>10365</a:t>
                      </a:r>
                    </a:p>
                  </a:txBody>
                  <a:tcPr marL="8870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1000" dirty="0">
                          <a:effectLst/>
                        </a:rPr>
                        <a:t>Antonio Moreno </a:t>
                      </a:r>
                      <a:r>
                        <a:rPr lang="en-GB" sz="1000" dirty="0" err="1">
                          <a:effectLst/>
                        </a:rPr>
                        <a:t>Taquería</a:t>
                      </a:r>
                      <a:endParaRPr lang="en-GB" sz="1000" dirty="0">
                        <a:effectLst/>
                      </a:endParaRPr>
                    </a:p>
                  </a:txBody>
                  <a:tcPr marL="4435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1000">
                          <a:effectLst/>
                        </a:rPr>
                        <a:t>11/27/1996</a:t>
                      </a:r>
                    </a:p>
                  </a:txBody>
                  <a:tcPr marL="4435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65667956"/>
                  </a:ext>
                </a:extLst>
              </a:tr>
              <a:tr h="248360">
                <a:tc>
                  <a:txBody>
                    <a:bodyPr/>
                    <a:lstStyle/>
                    <a:p>
                      <a:pPr algn="l" fontAlgn="t"/>
                      <a:r>
                        <a:rPr lang="en-GB" sz="1000">
                          <a:effectLst/>
                        </a:rPr>
                        <a:t>10383</a:t>
                      </a:r>
                    </a:p>
                  </a:txBody>
                  <a:tcPr marL="8870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GB" sz="1000">
                          <a:effectLst/>
                        </a:rPr>
                        <a:t>Around the Horn</a:t>
                      </a:r>
                    </a:p>
                  </a:txBody>
                  <a:tcPr marL="4435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GB" sz="1000">
                          <a:effectLst/>
                        </a:rPr>
                        <a:t>12/16/1996</a:t>
                      </a:r>
                    </a:p>
                  </a:txBody>
                  <a:tcPr marL="4435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132974239"/>
                  </a:ext>
                </a:extLst>
              </a:tr>
              <a:tr h="248360">
                <a:tc>
                  <a:txBody>
                    <a:bodyPr/>
                    <a:lstStyle/>
                    <a:p>
                      <a:pPr algn="l" fontAlgn="t"/>
                      <a:r>
                        <a:rPr lang="en-GB" sz="1000">
                          <a:effectLst/>
                        </a:rPr>
                        <a:t>10355</a:t>
                      </a:r>
                    </a:p>
                  </a:txBody>
                  <a:tcPr marL="8870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1000">
                          <a:effectLst/>
                        </a:rPr>
                        <a:t>Around the Horn</a:t>
                      </a:r>
                    </a:p>
                  </a:txBody>
                  <a:tcPr marL="4435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1000">
                          <a:effectLst/>
                        </a:rPr>
                        <a:t>11/15/1996</a:t>
                      </a:r>
                    </a:p>
                  </a:txBody>
                  <a:tcPr marL="4435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77413812"/>
                  </a:ext>
                </a:extLst>
              </a:tr>
              <a:tr h="248360">
                <a:tc>
                  <a:txBody>
                    <a:bodyPr/>
                    <a:lstStyle/>
                    <a:p>
                      <a:pPr algn="l" fontAlgn="t"/>
                      <a:r>
                        <a:rPr lang="en-GB" sz="1000">
                          <a:effectLst/>
                        </a:rPr>
                        <a:t>10278</a:t>
                      </a:r>
                    </a:p>
                  </a:txBody>
                  <a:tcPr marL="8870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GB" sz="1000">
                          <a:effectLst/>
                        </a:rPr>
                        <a:t>Berglunds snabbköp</a:t>
                      </a:r>
                    </a:p>
                  </a:txBody>
                  <a:tcPr marL="4435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GB" sz="1000" dirty="0">
                          <a:effectLst/>
                        </a:rPr>
                        <a:t>8/12/1996</a:t>
                      </a:r>
                    </a:p>
                  </a:txBody>
                  <a:tcPr marL="4435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106538308"/>
                  </a:ext>
                </a:extLst>
              </a:tr>
            </a:tbl>
          </a:graphicData>
        </a:graphic>
      </p:graphicFrame>
    </p:spTree>
    <p:extLst>
      <p:ext uri="{BB962C8B-B14F-4D97-AF65-F5344CB8AC3E}">
        <p14:creationId xmlns:p14="http://schemas.microsoft.com/office/powerpoint/2010/main" val="1747311193"/>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5" grpId="0" animBg="1"/>
      <p:bldP spid="1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375A286-097D-42CC-836B-E5EC74661704}"/>
              </a:ext>
            </a:extLst>
          </p:cNvPr>
          <p:cNvSpPr>
            <a:spLocks noGrp="1"/>
          </p:cNvSpPr>
          <p:nvPr>
            <p:ph type="ftr" sz="quarter" idx="11"/>
          </p:nvPr>
        </p:nvSpPr>
        <p:spPr/>
        <p:txBody>
          <a:bodyPr/>
          <a:lstStyle/>
          <a:p>
            <a:pPr algn="l"/>
            <a:r>
              <a:rPr lang="en-US"/>
              <a:t>SQL: Structured Query Language</a:t>
            </a:r>
            <a:endParaRPr lang="en-US" dirty="0"/>
          </a:p>
        </p:txBody>
      </p:sp>
      <p:graphicFrame>
        <p:nvGraphicFramePr>
          <p:cNvPr id="6" name="Table 5">
            <a:extLst>
              <a:ext uri="{FF2B5EF4-FFF2-40B4-BE49-F238E27FC236}">
                <a16:creationId xmlns:a16="http://schemas.microsoft.com/office/drawing/2014/main" id="{9174450F-CC8B-41A3-AAC8-FD880619D550}"/>
              </a:ext>
            </a:extLst>
          </p:cNvPr>
          <p:cNvGraphicFramePr>
            <a:graphicFrameLocks noGrp="1"/>
          </p:cNvGraphicFramePr>
          <p:nvPr/>
        </p:nvGraphicFramePr>
        <p:xfrm>
          <a:off x="3242221" y="827412"/>
          <a:ext cx="5500986" cy="1490160"/>
        </p:xfrm>
        <a:graphic>
          <a:graphicData uri="http://schemas.openxmlformats.org/drawingml/2006/table">
            <a:tbl>
              <a:tblPr/>
              <a:tblGrid>
                <a:gridCol w="825134">
                  <a:extLst>
                    <a:ext uri="{9D8B030D-6E8A-4147-A177-3AD203B41FA5}">
                      <a16:colId xmlns:a16="http://schemas.microsoft.com/office/drawing/2014/main" val="705834541"/>
                    </a:ext>
                  </a:extLst>
                </a:gridCol>
                <a:gridCol w="3850650">
                  <a:extLst>
                    <a:ext uri="{9D8B030D-6E8A-4147-A177-3AD203B41FA5}">
                      <a16:colId xmlns:a16="http://schemas.microsoft.com/office/drawing/2014/main" val="3002769439"/>
                    </a:ext>
                  </a:extLst>
                </a:gridCol>
                <a:gridCol w="825202">
                  <a:extLst>
                    <a:ext uri="{9D8B030D-6E8A-4147-A177-3AD203B41FA5}">
                      <a16:colId xmlns:a16="http://schemas.microsoft.com/office/drawing/2014/main" val="4065073513"/>
                    </a:ext>
                  </a:extLst>
                </a:gridCol>
              </a:tblGrid>
              <a:tr h="248360">
                <a:tc>
                  <a:txBody>
                    <a:bodyPr/>
                    <a:lstStyle/>
                    <a:p>
                      <a:pPr algn="l" fontAlgn="t"/>
                      <a:r>
                        <a:rPr lang="en-GB" sz="1000">
                          <a:effectLst/>
                        </a:rPr>
                        <a:t>OrderID</a:t>
                      </a:r>
                    </a:p>
                  </a:txBody>
                  <a:tcPr marL="8870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1000">
                          <a:effectLst/>
                        </a:rPr>
                        <a:t>CustomerName</a:t>
                      </a:r>
                    </a:p>
                  </a:txBody>
                  <a:tcPr marL="4435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1000">
                          <a:effectLst/>
                        </a:rPr>
                        <a:t>OrderDate</a:t>
                      </a:r>
                    </a:p>
                  </a:txBody>
                  <a:tcPr marL="4435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14275974"/>
                  </a:ext>
                </a:extLst>
              </a:tr>
              <a:tr h="248360">
                <a:tc>
                  <a:txBody>
                    <a:bodyPr/>
                    <a:lstStyle/>
                    <a:p>
                      <a:pPr algn="l" fontAlgn="t"/>
                      <a:r>
                        <a:rPr lang="en-GB" sz="1000">
                          <a:effectLst/>
                        </a:rPr>
                        <a:t>10308</a:t>
                      </a:r>
                    </a:p>
                  </a:txBody>
                  <a:tcPr marL="8870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s-ES" sz="1000">
                          <a:effectLst/>
                        </a:rPr>
                        <a:t>Ana Trujillo Emparedados y helados</a:t>
                      </a:r>
                    </a:p>
                  </a:txBody>
                  <a:tcPr marL="4435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GB" sz="1000">
                          <a:effectLst/>
                        </a:rPr>
                        <a:t>9/18/1996</a:t>
                      </a:r>
                    </a:p>
                  </a:txBody>
                  <a:tcPr marL="4435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761537985"/>
                  </a:ext>
                </a:extLst>
              </a:tr>
              <a:tr h="248360">
                <a:tc>
                  <a:txBody>
                    <a:bodyPr/>
                    <a:lstStyle/>
                    <a:p>
                      <a:pPr algn="l" fontAlgn="t"/>
                      <a:r>
                        <a:rPr lang="en-GB" sz="1000">
                          <a:effectLst/>
                        </a:rPr>
                        <a:t>10365</a:t>
                      </a:r>
                    </a:p>
                  </a:txBody>
                  <a:tcPr marL="8870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1000" dirty="0">
                          <a:effectLst/>
                        </a:rPr>
                        <a:t>Antonio Moreno </a:t>
                      </a:r>
                      <a:r>
                        <a:rPr lang="en-GB" sz="1000" dirty="0" err="1">
                          <a:effectLst/>
                        </a:rPr>
                        <a:t>Taquería</a:t>
                      </a:r>
                      <a:endParaRPr lang="en-GB" sz="1000" dirty="0">
                        <a:effectLst/>
                      </a:endParaRPr>
                    </a:p>
                  </a:txBody>
                  <a:tcPr marL="4435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1000">
                          <a:effectLst/>
                        </a:rPr>
                        <a:t>11/27/1996</a:t>
                      </a:r>
                    </a:p>
                  </a:txBody>
                  <a:tcPr marL="4435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65667956"/>
                  </a:ext>
                </a:extLst>
              </a:tr>
              <a:tr h="248360">
                <a:tc>
                  <a:txBody>
                    <a:bodyPr/>
                    <a:lstStyle/>
                    <a:p>
                      <a:pPr algn="l" fontAlgn="t"/>
                      <a:r>
                        <a:rPr lang="en-GB" sz="1000">
                          <a:effectLst/>
                        </a:rPr>
                        <a:t>10383</a:t>
                      </a:r>
                    </a:p>
                  </a:txBody>
                  <a:tcPr marL="8870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GB" sz="1000">
                          <a:effectLst/>
                        </a:rPr>
                        <a:t>Around the Horn</a:t>
                      </a:r>
                    </a:p>
                  </a:txBody>
                  <a:tcPr marL="4435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GB" sz="1000">
                          <a:effectLst/>
                        </a:rPr>
                        <a:t>12/16/1996</a:t>
                      </a:r>
                    </a:p>
                  </a:txBody>
                  <a:tcPr marL="4435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132974239"/>
                  </a:ext>
                </a:extLst>
              </a:tr>
              <a:tr h="248360">
                <a:tc>
                  <a:txBody>
                    <a:bodyPr/>
                    <a:lstStyle/>
                    <a:p>
                      <a:pPr algn="l" fontAlgn="t"/>
                      <a:r>
                        <a:rPr lang="en-GB" sz="1000">
                          <a:effectLst/>
                        </a:rPr>
                        <a:t>10355</a:t>
                      </a:r>
                    </a:p>
                  </a:txBody>
                  <a:tcPr marL="8870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1000">
                          <a:effectLst/>
                        </a:rPr>
                        <a:t>Around the Horn</a:t>
                      </a:r>
                    </a:p>
                  </a:txBody>
                  <a:tcPr marL="4435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1000">
                          <a:effectLst/>
                        </a:rPr>
                        <a:t>11/15/1996</a:t>
                      </a:r>
                    </a:p>
                  </a:txBody>
                  <a:tcPr marL="4435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77413812"/>
                  </a:ext>
                </a:extLst>
              </a:tr>
              <a:tr h="248360">
                <a:tc>
                  <a:txBody>
                    <a:bodyPr/>
                    <a:lstStyle/>
                    <a:p>
                      <a:pPr algn="l" fontAlgn="t"/>
                      <a:r>
                        <a:rPr lang="en-GB" sz="1000">
                          <a:effectLst/>
                        </a:rPr>
                        <a:t>10278</a:t>
                      </a:r>
                    </a:p>
                  </a:txBody>
                  <a:tcPr marL="8870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GB" sz="1000">
                          <a:effectLst/>
                        </a:rPr>
                        <a:t>Berglunds snabbköp</a:t>
                      </a:r>
                    </a:p>
                  </a:txBody>
                  <a:tcPr marL="4435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GB" sz="1000" dirty="0">
                          <a:effectLst/>
                        </a:rPr>
                        <a:t>8/12/1996</a:t>
                      </a:r>
                    </a:p>
                  </a:txBody>
                  <a:tcPr marL="44350" marR="44350" marT="44350" marB="4435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106538308"/>
                  </a:ext>
                </a:extLst>
              </a:tr>
            </a:tbl>
          </a:graphicData>
        </a:graphic>
      </p:graphicFrame>
      <p:sp>
        <p:nvSpPr>
          <p:cNvPr id="8" name="TextBox 7">
            <a:extLst>
              <a:ext uri="{FF2B5EF4-FFF2-40B4-BE49-F238E27FC236}">
                <a16:creationId xmlns:a16="http://schemas.microsoft.com/office/drawing/2014/main" id="{34F34129-DA99-4DFE-A04F-5C084C511C46}"/>
              </a:ext>
            </a:extLst>
          </p:cNvPr>
          <p:cNvSpPr txBox="1"/>
          <p:nvPr/>
        </p:nvSpPr>
        <p:spPr>
          <a:xfrm>
            <a:off x="179511" y="2400780"/>
            <a:ext cx="8736311" cy="830997"/>
          </a:xfrm>
          <a:prstGeom prst="rect">
            <a:avLst/>
          </a:prstGeom>
          <a:noFill/>
        </p:spPr>
        <p:txBody>
          <a:bodyPr wrap="square">
            <a:spAutoFit/>
          </a:bodyPr>
          <a:lstStyle/>
          <a:p>
            <a:r>
              <a:rPr lang="en-GB" sz="1600" b="0" dirty="0"/>
              <a:t>Notice that we use the "</a:t>
            </a:r>
            <a:r>
              <a:rPr lang="en-GB" sz="1600" dirty="0" err="1"/>
              <a:t>CustomerID</a:t>
            </a:r>
            <a:r>
              <a:rPr lang="en-GB" sz="1600" dirty="0"/>
              <a:t>" column </a:t>
            </a:r>
            <a:r>
              <a:rPr lang="en-GB" sz="1600" b="0" dirty="0"/>
              <a:t>in the "Orders" table and the "</a:t>
            </a:r>
            <a:r>
              <a:rPr lang="en-GB" sz="1600" dirty="0" err="1"/>
              <a:t>CustomerID</a:t>
            </a:r>
            <a:r>
              <a:rPr lang="en-GB" sz="1600" b="0" dirty="0"/>
              <a:t>" in the "Customers" table with equality as our test condition. This is same with what we have been discussed in the operation “</a:t>
            </a:r>
            <a:r>
              <a:rPr lang="en-GB" sz="1600" dirty="0"/>
              <a:t>inner join</a:t>
            </a:r>
            <a:r>
              <a:rPr lang="en-GB" sz="1600" b="0" dirty="0"/>
              <a:t>”. (recall what is inner join)</a:t>
            </a:r>
          </a:p>
        </p:txBody>
      </p:sp>
      <p:sp>
        <p:nvSpPr>
          <p:cNvPr id="9" name="TextBox 8">
            <a:extLst>
              <a:ext uri="{FF2B5EF4-FFF2-40B4-BE49-F238E27FC236}">
                <a16:creationId xmlns:a16="http://schemas.microsoft.com/office/drawing/2014/main" id="{2F5C407C-71E1-43AC-9F78-5396F13908D2}"/>
              </a:ext>
            </a:extLst>
          </p:cNvPr>
          <p:cNvSpPr txBox="1"/>
          <p:nvPr/>
        </p:nvSpPr>
        <p:spPr>
          <a:xfrm>
            <a:off x="1403648" y="208938"/>
            <a:ext cx="7740352" cy="584775"/>
          </a:xfrm>
          <a:prstGeom prst="rect">
            <a:avLst/>
          </a:prstGeom>
          <a:solidFill>
            <a:schemeClr val="bg2">
              <a:lumMod val="20000"/>
              <a:lumOff val="80000"/>
            </a:schemeClr>
          </a:solidFill>
        </p:spPr>
        <p:txBody>
          <a:bodyPr wrap="square">
            <a:spAutoFit/>
          </a:bodyPr>
          <a:lstStyle/>
          <a:p>
            <a:r>
              <a:rPr lang="en-GB" sz="1600" b="0" i="0" dirty="0">
                <a:solidFill>
                  <a:srgbClr val="0000CD"/>
                </a:solidFill>
                <a:effectLst/>
                <a:latin typeface="Consolas" panose="020B0609020204030204" pitchFamily="49" charset="0"/>
              </a:rPr>
              <a:t>SELECT</a:t>
            </a:r>
            <a:r>
              <a:rPr lang="en-GB" sz="1600" b="0" i="0" dirty="0">
                <a:solidFill>
                  <a:srgbClr val="000000"/>
                </a:solidFill>
                <a:effectLst/>
                <a:latin typeface="Consolas" panose="020B0609020204030204" pitchFamily="49" charset="0"/>
              </a:rPr>
              <a:t> </a:t>
            </a:r>
            <a:r>
              <a:rPr lang="en-GB" sz="1600" b="0" i="0" dirty="0" err="1">
                <a:solidFill>
                  <a:srgbClr val="000000"/>
                </a:solidFill>
                <a:effectLst/>
                <a:latin typeface="Consolas" panose="020B0609020204030204" pitchFamily="49" charset="0"/>
              </a:rPr>
              <a:t>Orders.OrderID</a:t>
            </a:r>
            <a:r>
              <a:rPr lang="en-GB" sz="1600" b="0" i="0" dirty="0">
                <a:solidFill>
                  <a:srgbClr val="000000"/>
                </a:solidFill>
                <a:effectLst/>
                <a:latin typeface="Consolas" panose="020B0609020204030204" pitchFamily="49" charset="0"/>
              </a:rPr>
              <a:t>, </a:t>
            </a:r>
            <a:r>
              <a:rPr lang="en-GB" sz="1600" b="0" i="0" dirty="0" err="1">
                <a:solidFill>
                  <a:srgbClr val="000000"/>
                </a:solidFill>
                <a:effectLst/>
                <a:latin typeface="Consolas" panose="020B0609020204030204" pitchFamily="49" charset="0"/>
              </a:rPr>
              <a:t>Customers.CustomerName</a:t>
            </a:r>
            <a:r>
              <a:rPr lang="en-GB" sz="1600" b="0" i="0" dirty="0">
                <a:solidFill>
                  <a:srgbClr val="000000"/>
                </a:solidFill>
                <a:effectLst/>
                <a:latin typeface="Consolas" panose="020B0609020204030204" pitchFamily="49" charset="0"/>
              </a:rPr>
              <a:t>, </a:t>
            </a:r>
            <a:r>
              <a:rPr lang="en-GB" sz="1600" b="0" i="0" dirty="0" err="1">
                <a:solidFill>
                  <a:srgbClr val="000000"/>
                </a:solidFill>
                <a:effectLst/>
                <a:latin typeface="Consolas" panose="020B0609020204030204" pitchFamily="49" charset="0"/>
              </a:rPr>
              <a:t>Orders.OrderDate</a:t>
            </a:r>
            <a:br>
              <a:rPr lang="en-GB" sz="1600" dirty="0"/>
            </a:br>
            <a:r>
              <a:rPr lang="en-GB" sz="1600" b="0" i="0" dirty="0">
                <a:solidFill>
                  <a:srgbClr val="0000CD"/>
                </a:solidFill>
                <a:effectLst/>
                <a:latin typeface="Consolas" panose="020B0609020204030204" pitchFamily="49" charset="0"/>
              </a:rPr>
              <a:t>FROM</a:t>
            </a:r>
            <a:r>
              <a:rPr lang="en-GB" sz="1600" b="0" i="0" dirty="0">
                <a:solidFill>
                  <a:srgbClr val="000000"/>
                </a:solidFill>
                <a:effectLst/>
                <a:latin typeface="Consolas" panose="020B0609020204030204" pitchFamily="49" charset="0"/>
              </a:rPr>
              <a:t> Orders</a:t>
            </a:r>
            <a:r>
              <a:rPr lang="en-GB" sz="1600" dirty="0"/>
              <a:t>, </a:t>
            </a:r>
            <a:r>
              <a:rPr lang="en-GB" sz="1600" b="0" i="0" dirty="0">
                <a:solidFill>
                  <a:srgbClr val="000000"/>
                </a:solidFill>
                <a:effectLst/>
                <a:latin typeface="Consolas" panose="020B0609020204030204" pitchFamily="49" charset="0"/>
              </a:rPr>
              <a:t>Customers </a:t>
            </a:r>
            <a:r>
              <a:rPr lang="en-GB" sz="1600" b="0" i="0" dirty="0">
                <a:solidFill>
                  <a:srgbClr val="0000CD"/>
                </a:solidFill>
                <a:effectLst/>
                <a:latin typeface="Consolas" panose="020B0609020204030204" pitchFamily="49" charset="0"/>
              </a:rPr>
              <a:t>WHERE</a:t>
            </a:r>
            <a:r>
              <a:rPr lang="en-GB" sz="1600" b="0" i="0" dirty="0">
                <a:solidFill>
                  <a:srgbClr val="000000"/>
                </a:solidFill>
                <a:effectLst/>
                <a:latin typeface="Consolas" panose="020B0609020204030204" pitchFamily="49" charset="0"/>
              </a:rPr>
              <a:t> </a:t>
            </a:r>
            <a:r>
              <a:rPr lang="en-GB" sz="1600" b="0" i="0" dirty="0" err="1">
                <a:effectLst/>
                <a:latin typeface="Consolas" panose="020B0609020204030204" pitchFamily="49" charset="0"/>
              </a:rPr>
              <a:t>Orders.CustomerID</a:t>
            </a:r>
            <a:r>
              <a:rPr lang="en-GB" sz="1600" b="0" i="0" dirty="0">
                <a:effectLst/>
                <a:latin typeface="Consolas" panose="020B0609020204030204" pitchFamily="49" charset="0"/>
              </a:rPr>
              <a:t>=</a:t>
            </a:r>
            <a:r>
              <a:rPr lang="en-GB" sz="1600" b="0" i="0" dirty="0" err="1">
                <a:effectLst/>
                <a:latin typeface="Consolas" panose="020B0609020204030204" pitchFamily="49" charset="0"/>
              </a:rPr>
              <a:t>Customers.CustomerID</a:t>
            </a:r>
            <a:r>
              <a:rPr lang="en-GB" sz="1600" b="0" i="0" dirty="0">
                <a:solidFill>
                  <a:srgbClr val="000000"/>
                </a:solidFill>
                <a:effectLst/>
                <a:latin typeface="Consolas" panose="020B0609020204030204" pitchFamily="49" charset="0"/>
              </a:rPr>
              <a:t>;</a:t>
            </a:r>
            <a:endParaRPr lang="en-GB" sz="1600" dirty="0"/>
          </a:p>
        </p:txBody>
      </p:sp>
      <p:sp>
        <p:nvSpPr>
          <p:cNvPr id="5" name="TextBox 4">
            <a:extLst>
              <a:ext uri="{FF2B5EF4-FFF2-40B4-BE49-F238E27FC236}">
                <a16:creationId xmlns:a16="http://schemas.microsoft.com/office/drawing/2014/main" id="{C5515286-CB45-48F9-B89F-951C89B5823E}"/>
              </a:ext>
            </a:extLst>
          </p:cNvPr>
          <p:cNvSpPr txBox="1"/>
          <p:nvPr/>
        </p:nvSpPr>
        <p:spPr>
          <a:xfrm>
            <a:off x="1403648" y="208938"/>
            <a:ext cx="7740352" cy="584775"/>
          </a:xfrm>
          <a:prstGeom prst="rect">
            <a:avLst/>
          </a:prstGeom>
          <a:solidFill>
            <a:schemeClr val="bg2">
              <a:lumMod val="20000"/>
              <a:lumOff val="80000"/>
            </a:schemeClr>
          </a:solidFill>
        </p:spPr>
        <p:txBody>
          <a:bodyPr wrap="square">
            <a:spAutoFit/>
          </a:bodyPr>
          <a:lstStyle/>
          <a:p>
            <a:r>
              <a:rPr lang="en-GB" sz="1600" b="0" i="0" dirty="0">
                <a:solidFill>
                  <a:srgbClr val="0000CD"/>
                </a:solidFill>
                <a:effectLst/>
                <a:latin typeface="Consolas" panose="020B0609020204030204" pitchFamily="49" charset="0"/>
              </a:rPr>
              <a:t>SELECT</a:t>
            </a:r>
            <a:r>
              <a:rPr lang="en-GB" sz="1600" b="0" i="0" dirty="0">
                <a:solidFill>
                  <a:srgbClr val="000000"/>
                </a:solidFill>
                <a:effectLst/>
                <a:latin typeface="Consolas" panose="020B0609020204030204" pitchFamily="49" charset="0"/>
              </a:rPr>
              <a:t> </a:t>
            </a:r>
            <a:r>
              <a:rPr lang="en-GB" sz="1600" b="0" i="0" dirty="0" err="1">
                <a:solidFill>
                  <a:srgbClr val="000000"/>
                </a:solidFill>
                <a:effectLst/>
                <a:latin typeface="Consolas" panose="020B0609020204030204" pitchFamily="49" charset="0"/>
              </a:rPr>
              <a:t>Orders.OrderID</a:t>
            </a:r>
            <a:r>
              <a:rPr lang="en-GB" sz="1600" b="0" i="0" dirty="0">
                <a:solidFill>
                  <a:srgbClr val="000000"/>
                </a:solidFill>
                <a:effectLst/>
                <a:latin typeface="Consolas" panose="020B0609020204030204" pitchFamily="49" charset="0"/>
              </a:rPr>
              <a:t>, </a:t>
            </a:r>
            <a:r>
              <a:rPr lang="en-GB" sz="1600" b="0" i="0" dirty="0" err="1">
                <a:solidFill>
                  <a:srgbClr val="000000"/>
                </a:solidFill>
                <a:effectLst/>
                <a:latin typeface="Consolas" panose="020B0609020204030204" pitchFamily="49" charset="0"/>
              </a:rPr>
              <a:t>Customers.CustomerName</a:t>
            </a:r>
            <a:r>
              <a:rPr lang="en-GB" sz="1600" b="0" i="0" dirty="0">
                <a:solidFill>
                  <a:srgbClr val="000000"/>
                </a:solidFill>
                <a:effectLst/>
                <a:latin typeface="Consolas" panose="020B0609020204030204" pitchFamily="49" charset="0"/>
              </a:rPr>
              <a:t>, </a:t>
            </a:r>
            <a:r>
              <a:rPr lang="en-GB" sz="1600" b="0" i="0" dirty="0" err="1">
                <a:solidFill>
                  <a:srgbClr val="000000"/>
                </a:solidFill>
                <a:effectLst/>
                <a:latin typeface="Consolas" panose="020B0609020204030204" pitchFamily="49" charset="0"/>
              </a:rPr>
              <a:t>Orders.OrderDate</a:t>
            </a:r>
            <a:br>
              <a:rPr lang="en-GB" sz="1600" dirty="0"/>
            </a:br>
            <a:r>
              <a:rPr lang="en-GB" sz="1600" b="0" i="0" dirty="0">
                <a:solidFill>
                  <a:srgbClr val="0000CD"/>
                </a:solidFill>
                <a:effectLst/>
                <a:latin typeface="Consolas" panose="020B0609020204030204" pitchFamily="49" charset="0"/>
              </a:rPr>
              <a:t>FROM</a:t>
            </a:r>
            <a:r>
              <a:rPr lang="en-GB" sz="1600" b="0" i="0" dirty="0">
                <a:solidFill>
                  <a:srgbClr val="000000"/>
                </a:solidFill>
                <a:effectLst/>
                <a:latin typeface="Consolas" panose="020B0609020204030204" pitchFamily="49" charset="0"/>
              </a:rPr>
              <a:t> Orders</a:t>
            </a:r>
            <a:r>
              <a:rPr lang="en-GB" sz="1600" dirty="0"/>
              <a:t>, </a:t>
            </a:r>
            <a:r>
              <a:rPr lang="en-GB" sz="1600" b="0" i="0" dirty="0">
                <a:solidFill>
                  <a:srgbClr val="000000"/>
                </a:solidFill>
                <a:effectLst/>
                <a:latin typeface="Consolas" panose="020B0609020204030204" pitchFamily="49" charset="0"/>
              </a:rPr>
              <a:t>Customers </a:t>
            </a:r>
            <a:r>
              <a:rPr lang="en-GB" sz="1600" b="0" i="0" dirty="0">
                <a:solidFill>
                  <a:srgbClr val="0000CD"/>
                </a:solidFill>
                <a:effectLst/>
                <a:latin typeface="Consolas" panose="020B0609020204030204" pitchFamily="49" charset="0"/>
              </a:rPr>
              <a:t>WHERE</a:t>
            </a:r>
            <a:r>
              <a:rPr lang="en-GB" sz="1600" b="0" i="0" dirty="0">
                <a:solidFill>
                  <a:srgbClr val="000000"/>
                </a:solidFill>
                <a:effectLst/>
                <a:latin typeface="Consolas" panose="020B0609020204030204" pitchFamily="49" charset="0"/>
              </a:rPr>
              <a:t> </a:t>
            </a:r>
            <a:r>
              <a:rPr lang="en-GB" sz="1600" i="0" dirty="0" err="1">
                <a:solidFill>
                  <a:srgbClr val="C00000"/>
                </a:solidFill>
                <a:effectLst/>
                <a:latin typeface="Consolas" panose="020B0609020204030204" pitchFamily="49" charset="0"/>
              </a:rPr>
              <a:t>Orders.CustomerID</a:t>
            </a:r>
            <a:r>
              <a:rPr lang="en-GB" sz="1600" i="0" dirty="0">
                <a:solidFill>
                  <a:srgbClr val="C00000"/>
                </a:solidFill>
                <a:effectLst/>
                <a:latin typeface="Consolas" panose="020B0609020204030204" pitchFamily="49" charset="0"/>
              </a:rPr>
              <a:t>=</a:t>
            </a:r>
            <a:r>
              <a:rPr lang="en-GB" sz="1600" i="0" dirty="0" err="1">
                <a:solidFill>
                  <a:srgbClr val="C00000"/>
                </a:solidFill>
                <a:effectLst/>
                <a:latin typeface="Consolas" panose="020B0609020204030204" pitchFamily="49" charset="0"/>
              </a:rPr>
              <a:t>Customers.CustomerID</a:t>
            </a:r>
            <a:r>
              <a:rPr lang="en-GB" sz="1600" b="0" i="0" dirty="0">
                <a:solidFill>
                  <a:srgbClr val="000000"/>
                </a:solidFill>
                <a:effectLst/>
                <a:latin typeface="Consolas" panose="020B0609020204030204" pitchFamily="49" charset="0"/>
              </a:rPr>
              <a:t>;</a:t>
            </a:r>
            <a:endParaRPr lang="en-GB" sz="1600" dirty="0"/>
          </a:p>
        </p:txBody>
      </p:sp>
      <p:sp>
        <p:nvSpPr>
          <p:cNvPr id="12" name="TextBox 11">
            <a:extLst>
              <a:ext uri="{FF2B5EF4-FFF2-40B4-BE49-F238E27FC236}">
                <a16:creationId xmlns:a16="http://schemas.microsoft.com/office/drawing/2014/main" id="{925BADAC-FD40-410E-8C84-AFE2856384C1}"/>
              </a:ext>
            </a:extLst>
          </p:cNvPr>
          <p:cNvSpPr txBox="1"/>
          <p:nvPr/>
        </p:nvSpPr>
        <p:spPr>
          <a:xfrm>
            <a:off x="323528" y="3311429"/>
            <a:ext cx="8736311" cy="584775"/>
          </a:xfrm>
          <a:prstGeom prst="rect">
            <a:avLst/>
          </a:prstGeom>
          <a:solidFill>
            <a:schemeClr val="bg2">
              <a:lumMod val="20000"/>
              <a:lumOff val="80000"/>
            </a:schemeClr>
          </a:solidFill>
        </p:spPr>
        <p:txBody>
          <a:bodyPr wrap="square">
            <a:spAutoFit/>
          </a:bodyPr>
          <a:lstStyle/>
          <a:p>
            <a:r>
              <a:rPr lang="en-GB" sz="1600" b="0" i="0" dirty="0">
                <a:solidFill>
                  <a:srgbClr val="0000CD"/>
                </a:solidFill>
                <a:effectLst/>
                <a:latin typeface="Consolas" panose="020B0609020204030204" pitchFamily="49" charset="0"/>
              </a:rPr>
              <a:t>SELECT</a:t>
            </a:r>
            <a:r>
              <a:rPr lang="en-GB" sz="1600" b="0" i="0" dirty="0">
                <a:solidFill>
                  <a:srgbClr val="000000"/>
                </a:solidFill>
                <a:effectLst/>
                <a:latin typeface="Consolas" panose="020B0609020204030204" pitchFamily="49" charset="0"/>
              </a:rPr>
              <a:t> </a:t>
            </a:r>
            <a:r>
              <a:rPr lang="en-GB" sz="1600" b="0" i="0" dirty="0" err="1">
                <a:solidFill>
                  <a:srgbClr val="000000"/>
                </a:solidFill>
                <a:effectLst/>
                <a:latin typeface="Consolas" panose="020B0609020204030204" pitchFamily="49" charset="0"/>
              </a:rPr>
              <a:t>Orders.OrderID</a:t>
            </a:r>
            <a:r>
              <a:rPr lang="en-GB" sz="1600" b="0" i="0" dirty="0">
                <a:solidFill>
                  <a:srgbClr val="000000"/>
                </a:solidFill>
                <a:effectLst/>
                <a:latin typeface="Consolas" panose="020B0609020204030204" pitchFamily="49" charset="0"/>
              </a:rPr>
              <a:t>, </a:t>
            </a:r>
            <a:r>
              <a:rPr lang="en-GB" sz="1600" b="0" i="0" dirty="0" err="1">
                <a:solidFill>
                  <a:srgbClr val="000000"/>
                </a:solidFill>
                <a:effectLst/>
                <a:latin typeface="Consolas" panose="020B0609020204030204" pitchFamily="49" charset="0"/>
              </a:rPr>
              <a:t>Customers.CustomerName</a:t>
            </a:r>
            <a:r>
              <a:rPr lang="en-GB" sz="1600" b="0" i="0" dirty="0">
                <a:solidFill>
                  <a:srgbClr val="000000"/>
                </a:solidFill>
                <a:effectLst/>
                <a:latin typeface="Consolas" panose="020B0609020204030204" pitchFamily="49" charset="0"/>
              </a:rPr>
              <a:t>, </a:t>
            </a:r>
            <a:r>
              <a:rPr lang="en-GB" sz="1600" b="0" i="0" dirty="0" err="1">
                <a:solidFill>
                  <a:srgbClr val="000000"/>
                </a:solidFill>
                <a:effectLst/>
                <a:latin typeface="Consolas" panose="020B0609020204030204" pitchFamily="49" charset="0"/>
              </a:rPr>
              <a:t>Orders.OrderDate</a:t>
            </a:r>
            <a:r>
              <a:rPr lang="en-GB" sz="1600" b="0" i="0" dirty="0">
                <a:solidFill>
                  <a:srgbClr val="000000"/>
                </a:solidFill>
                <a:effectLst/>
                <a:latin typeface="Consolas" panose="020B0609020204030204" pitchFamily="49" charset="0"/>
              </a:rPr>
              <a:t> </a:t>
            </a:r>
            <a:r>
              <a:rPr lang="en-GB" sz="1600" b="0" i="0" dirty="0">
                <a:solidFill>
                  <a:srgbClr val="0000CD"/>
                </a:solidFill>
                <a:effectLst/>
                <a:latin typeface="Consolas" panose="020B0609020204030204" pitchFamily="49" charset="0"/>
              </a:rPr>
              <a:t>FROM</a:t>
            </a:r>
            <a:r>
              <a:rPr lang="en-GB" sz="1600" b="0" i="0" dirty="0">
                <a:solidFill>
                  <a:srgbClr val="000000"/>
                </a:solidFill>
                <a:effectLst/>
                <a:latin typeface="Consolas" panose="020B0609020204030204" pitchFamily="49" charset="0"/>
              </a:rPr>
              <a:t> Orders</a:t>
            </a:r>
            <a:br>
              <a:rPr lang="en-GB" sz="1600" dirty="0"/>
            </a:br>
            <a:r>
              <a:rPr lang="en-GB" sz="1600" b="0" i="0" dirty="0">
                <a:solidFill>
                  <a:srgbClr val="0000CD"/>
                </a:solidFill>
                <a:effectLst/>
                <a:latin typeface="Consolas" panose="020B0609020204030204" pitchFamily="49" charset="0"/>
              </a:rPr>
              <a:t>INNER</a:t>
            </a:r>
            <a:r>
              <a:rPr lang="en-GB" sz="1600" b="0" i="0" dirty="0">
                <a:solidFill>
                  <a:srgbClr val="000000"/>
                </a:solidFill>
                <a:effectLst/>
                <a:latin typeface="Consolas" panose="020B0609020204030204" pitchFamily="49" charset="0"/>
              </a:rPr>
              <a:t> </a:t>
            </a:r>
            <a:r>
              <a:rPr lang="en-GB" sz="1600" b="0" i="0" dirty="0">
                <a:solidFill>
                  <a:srgbClr val="0000CD"/>
                </a:solidFill>
                <a:effectLst/>
                <a:latin typeface="Consolas" panose="020B0609020204030204" pitchFamily="49" charset="0"/>
              </a:rPr>
              <a:t>JOIN</a:t>
            </a:r>
            <a:r>
              <a:rPr lang="en-GB" sz="1600" b="0" i="0" dirty="0">
                <a:solidFill>
                  <a:srgbClr val="000000"/>
                </a:solidFill>
                <a:effectLst/>
                <a:latin typeface="Consolas" panose="020B0609020204030204" pitchFamily="49" charset="0"/>
              </a:rPr>
              <a:t> Customers </a:t>
            </a:r>
            <a:r>
              <a:rPr lang="en-GB" sz="1600" b="0" i="0" dirty="0">
                <a:solidFill>
                  <a:srgbClr val="0000CD"/>
                </a:solidFill>
                <a:effectLst/>
                <a:latin typeface="Consolas" panose="020B0609020204030204" pitchFamily="49" charset="0"/>
              </a:rPr>
              <a:t>ON</a:t>
            </a:r>
            <a:r>
              <a:rPr lang="en-GB" sz="1600" b="0" i="0" dirty="0">
                <a:solidFill>
                  <a:srgbClr val="000000"/>
                </a:solidFill>
                <a:effectLst/>
                <a:latin typeface="Consolas" panose="020B0609020204030204" pitchFamily="49" charset="0"/>
              </a:rPr>
              <a:t> </a:t>
            </a:r>
            <a:r>
              <a:rPr lang="en-GB" sz="1600" b="0" i="0" dirty="0" err="1">
                <a:solidFill>
                  <a:srgbClr val="000000"/>
                </a:solidFill>
                <a:effectLst/>
                <a:latin typeface="Consolas" panose="020B0609020204030204" pitchFamily="49" charset="0"/>
              </a:rPr>
              <a:t>Orders.CustomerID</a:t>
            </a:r>
            <a:r>
              <a:rPr lang="en-GB" sz="1600" b="0" i="0" dirty="0">
                <a:solidFill>
                  <a:srgbClr val="000000"/>
                </a:solidFill>
                <a:effectLst/>
                <a:latin typeface="Consolas" panose="020B0609020204030204" pitchFamily="49" charset="0"/>
              </a:rPr>
              <a:t>=</a:t>
            </a:r>
            <a:r>
              <a:rPr lang="en-GB" sz="1600" b="0" i="0" dirty="0" err="1">
                <a:solidFill>
                  <a:srgbClr val="000000"/>
                </a:solidFill>
                <a:effectLst/>
                <a:latin typeface="Consolas" panose="020B0609020204030204" pitchFamily="49" charset="0"/>
              </a:rPr>
              <a:t>Customers.CustomerID</a:t>
            </a:r>
            <a:r>
              <a:rPr lang="en-GB" sz="1600" b="0" i="0" dirty="0">
                <a:solidFill>
                  <a:srgbClr val="000000"/>
                </a:solidFill>
                <a:effectLst/>
                <a:latin typeface="Consolas" panose="020B0609020204030204" pitchFamily="49" charset="0"/>
              </a:rPr>
              <a:t>;</a:t>
            </a:r>
            <a:endParaRPr lang="en-GB" sz="1600" dirty="0"/>
          </a:p>
        </p:txBody>
      </p:sp>
      <p:sp>
        <p:nvSpPr>
          <p:cNvPr id="13" name="TextBox 12">
            <a:extLst>
              <a:ext uri="{FF2B5EF4-FFF2-40B4-BE49-F238E27FC236}">
                <a16:creationId xmlns:a16="http://schemas.microsoft.com/office/drawing/2014/main" id="{471D85D5-B631-4990-A3EC-184F8A535000}"/>
              </a:ext>
            </a:extLst>
          </p:cNvPr>
          <p:cNvSpPr txBox="1"/>
          <p:nvPr/>
        </p:nvSpPr>
        <p:spPr>
          <a:xfrm>
            <a:off x="323527" y="3975856"/>
            <a:ext cx="8736311" cy="584775"/>
          </a:xfrm>
          <a:prstGeom prst="rect">
            <a:avLst/>
          </a:prstGeom>
          <a:noFill/>
        </p:spPr>
        <p:txBody>
          <a:bodyPr wrap="square">
            <a:spAutoFit/>
          </a:bodyPr>
          <a:lstStyle/>
          <a:p>
            <a:r>
              <a:rPr lang="en-GB" sz="1600" b="0" dirty="0"/>
              <a:t>This SQL statement will produce the same result as the previous select statement. We also know that SQL have different joins: </a:t>
            </a:r>
          </a:p>
        </p:txBody>
      </p:sp>
      <p:sp>
        <p:nvSpPr>
          <p:cNvPr id="18" name="TextBox 17">
            <a:extLst>
              <a:ext uri="{FF2B5EF4-FFF2-40B4-BE49-F238E27FC236}">
                <a16:creationId xmlns:a16="http://schemas.microsoft.com/office/drawing/2014/main" id="{7948012C-5FFD-4446-918E-B69819B375B1}"/>
              </a:ext>
            </a:extLst>
          </p:cNvPr>
          <p:cNvSpPr txBox="1"/>
          <p:nvPr/>
        </p:nvSpPr>
        <p:spPr>
          <a:xfrm>
            <a:off x="467544" y="4598038"/>
            <a:ext cx="8275663" cy="1815882"/>
          </a:xfrm>
          <a:prstGeom prst="rect">
            <a:avLst/>
          </a:prstGeom>
          <a:noFill/>
        </p:spPr>
        <p:txBody>
          <a:bodyPr wrap="square">
            <a:spAutoFit/>
          </a:bodyPr>
          <a:lstStyle/>
          <a:p>
            <a:pPr marL="177800" indent="-177800" algn="just">
              <a:buFont typeface="Arial" panose="020B0604020202020204" pitchFamily="34" charset="0"/>
              <a:buChar char="•"/>
            </a:pPr>
            <a:r>
              <a:rPr lang="en-GB" sz="1400" b="0" i="0" u="none" strike="noStrike" dirty="0">
                <a:effectLst/>
                <a:latin typeface="Arial" panose="020B0604020202020204" pitchFamily="34" charset="0"/>
                <a:hlinkClick r:id="rId2">
                  <a:extLst>
                    <a:ext uri="{A12FA001-AC4F-418D-AE19-62706E023703}">
                      <ahyp:hlinkClr xmlns:ahyp="http://schemas.microsoft.com/office/drawing/2018/hyperlinkcolor" val="tx"/>
                    </a:ext>
                  </a:extLst>
                </a:hlinkClick>
              </a:rPr>
              <a:t>INNER JOIN</a:t>
            </a:r>
            <a:r>
              <a:rPr lang="en-GB" sz="1400" b="0" i="0" dirty="0">
                <a:effectLst/>
                <a:latin typeface="Arial" panose="020B0604020202020204" pitchFamily="34" charset="0"/>
              </a:rPr>
              <a:t> </a:t>
            </a:r>
            <a:r>
              <a:rPr lang="en-GB" sz="1400" b="0" i="0" dirty="0">
                <a:solidFill>
                  <a:srgbClr val="000000"/>
                </a:solidFill>
                <a:effectLst/>
                <a:latin typeface="Arial" panose="020B0604020202020204" pitchFamily="34" charset="0"/>
              </a:rPr>
              <a:t>− returns rows when there is a match in both tables.</a:t>
            </a:r>
          </a:p>
          <a:p>
            <a:pPr marL="177800" indent="-177800" algn="just">
              <a:buFont typeface="Arial" panose="020B0604020202020204" pitchFamily="34" charset="0"/>
              <a:buChar char="•"/>
            </a:pPr>
            <a:r>
              <a:rPr lang="en-GB" sz="1400" b="0" i="0" u="none" strike="noStrike" dirty="0">
                <a:solidFill>
                  <a:srgbClr val="313131"/>
                </a:solidFill>
                <a:effectLst/>
                <a:latin typeface="Arial" panose="020B0604020202020204" pitchFamily="34" charset="0"/>
                <a:hlinkClick r:id="rId3"/>
              </a:rPr>
              <a:t>LEFT JOIN</a:t>
            </a:r>
            <a:r>
              <a:rPr lang="en-GB" sz="1400" b="0" i="0" dirty="0">
                <a:solidFill>
                  <a:srgbClr val="000000"/>
                </a:solidFill>
                <a:effectLst/>
                <a:latin typeface="Arial" panose="020B0604020202020204" pitchFamily="34" charset="0"/>
              </a:rPr>
              <a:t> − returns all rows from the left table, even if there are no matches in the right table.</a:t>
            </a:r>
          </a:p>
          <a:p>
            <a:pPr marL="177800" indent="-177800" algn="just">
              <a:buFont typeface="Arial" panose="020B0604020202020204" pitchFamily="34" charset="0"/>
              <a:buChar char="•"/>
            </a:pPr>
            <a:r>
              <a:rPr lang="en-GB" sz="1400" b="0" i="0" u="none" strike="noStrike" dirty="0">
                <a:solidFill>
                  <a:srgbClr val="313131"/>
                </a:solidFill>
                <a:effectLst/>
                <a:latin typeface="Arial" panose="020B0604020202020204" pitchFamily="34" charset="0"/>
                <a:hlinkClick r:id="rId4"/>
              </a:rPr>
              <a:t>RIGHT JOIN</a:t>
            </a:r>
            <a:r>
              <a:rPr lang="en-GB" sz="1400" b="0" i="0" dirty="0">
                <a:solidFill>
                  <a:srgbClr val="000000"/>
                </a:solidFill>
                <a:effectLst/>
                <a:latin typeface="Arial" panose="020B0604020202020204" pitchFamily="34" charset="0"/>
              </a:rPr>
              <a:t> − returns all rows from the right table, even if there are no matches in the left table.</a:t>
            </a:r>
          </a:p>
          <a:p>
            <a:pPr marL="177800" indent="-177800" algn="just">
              <a:buFont typeface="Arial" panose="020B0604020202020204" pitchFamily="34" charset="0"/>
              <a:buChar char="•"/>
            </a:pPr>
            <a:r>
              <a:rPr lang="en-GB" sz="1400" b="0" i="0" u="none" strike="noStrike" dirty="0">
                <a:solidFill>
                  <a:srgbClr val="313131"/>
                </a:solidFill>
                <a:effectLst/>
                <a:latin typeface="Arial" panose="020B0604020202020204" pitchFamily="34" charset="0"/>
                <a:hlinkClick r:id="rId5"/>
              </a:rPr>
              <a:t>FULL JOIN</a:t>
            </a:r>
            <a:r>
              <a:rPr lang="en-GB" sz="1400" b="0" i="0" dirty="0">
                <a:solidFill>
                  <a:srgbClr val="000000"/>
                </a:solidFill>
                <a:effectLst/>
                <a:latin typeface="Arial" panose="020B0604020202020204" pitchFamily="34" charset="0"/>
              </a:rPr>
              <a:t> − returns rows when there is a match in one of the tables.</a:t>
            </a:r>
          </a:p>
          <a:p>
            <a:pPr marL="177800" indent="-177800" algn="just">
              <a:buFont typeface="Arial" panose="020B0604020202020204" pitchFamily="34" charset="0"/>
              <a:buChar char="•"/>
            </a:pPr>
            <a:r>
              <a:rPr lang="en-GB" sz="1400" b="0" i="0" u="none" strike="noStrike" dirty="0">
                <a:solidFill>
                  <a:srgbClr val="00B050"/>
                </a:solidFill>
                <a:effectLst/>
                <a:latin typeface="Arial" panose="020B0604020202020204" pitchFamily="34" charset="0"/>
                <a:hlinkClick r:id="rId6">
                  <a:extLst>
                    <a:ext uri="{A12FA001-AC4F-418D-AE19-62706E023703}">
                      <ahyp:hlinkClr xmlns:ahyp="http://schemas.microsoft.com/office/drawing/2018/hyperlinkcolor" val="tx"/>
                    </a:ext>
                  </a:extLst>
                </a:hlinkClick>
              </a:rPr>
              <a:t>SELF JOIN</a:t>
            </a:r>
            <a:r>
              <a:rPr lang="en-GB" sz="1400" b="0" i="0" dirty="0">
                <a:solidFill>
                  <a:srgbClr val="00B050"/>
                </a:solidFill>
                <a:effectLst/>
                <a:latin typeface="Arial" panose="020B0604020202020204" pitchFamily="34" charset="0"/>
              </a:rPr>
              <a:t> </a:t>
            </a:r>
            <a:r>
              <a:rPr lang="en-GB" sz="1400" b="0" i="0" dirty="0">
                <a:solidFill>
                  <a:srgbClr val="000000"/>
                </a:solidFill>
                <a:effectLst/>
                <a:latin typeface="Arial" panose="020B0604020202020204" pitchFamily="34" charset="0"/>
              </a:rPr>
              <a:t>− is used to join a table to itself as if the table were two tables, temporarily renaming at least one table in the SQL statement.</a:t>
            </a:r>
          </a:p>
          <a:p>
            <a:pPr marL="177800" indent="-177800" algn="just">
              <a:buFont typeface="Arial" panose="020B0604020202020204" pitchFamily="34" charset="0"/>
              <a:buChar char="•"/>
            </a:pPr>
            <a:r>
              <a:rPr lang="en-GB" sz="1400" b="0" i="0" u="none" strike="noStrike" dirty="0">
                <a:solidFill>
                  <a:srgbClr val="00B050"/>
                </a:solidFill>
                <a:effectLst/>
                <a:latin typeface="Arial" panose="020B0604020202020204" pitchFamily="34" charset="0"/>
                <a:hlinkClick r:id="rId7">
                  <a:extLst>
                    <a:ext uri="{A12FA001-AC4F-418D-AE19-62706E023703}">
                      <ahyp:hlinkClr xmlns:ahyp="http://schemas.microsoft.com/office/drawing/2018/hyperlinkcolor" val="tx"/>
                    </a:ext>
                  </a:extLst>
                </a:hlinkClick>
              </a:rPr>
              <a:t>CARTESIAN JOIN</a:t>
            </a:r>
            <a:r>
              <a:rPr lang="en-GB" sz="1400" b="0" i="0" dirty="0">
                <a:solidFill>
                  <a:srgbClr val="00B050"/>
                </a:solidFill>
                <a:effectLst/>
                <a:latin typeface="Arial" panose="020B0604020202020204" pitchFamily="34" charset="0"/>
              </a:rPr>
              <a:t> </a:t>
            </a:r>
            <a:r>
              <a:rPr lang="en-GB" sz="1400" b="0" i="0" dirty="0">
                <a:solidFill>
                  <a:srgbClr val="000000"/>
                </a:solidFill>
                <a:effectLst/>
                <a:latin typeface="Arial" panose="020B0604020202020204" pitchFamily="34" charset="0"/>
              </a:rPr>
              <a:t>− returns the Cartesian product of the sets of records from the two or more joined tables.</a:t>
            </a:r>
          </a:p>
        </p:txBody>
      </p:sp>
    </p:spTree>
    <p:extLst>
      <p:ext uri="{BB962C8B-B14F-4D97-AF65-F5344CB8AC3E}">
        <p14:creationId xmlns:p14="http://schemas.microsoft.com/office/powerpoint/2010/main" val="2021574769"/>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9B6CB-4361-4560-82EA-9F9CFAA7E565}"/>
              </a:ext>
            </a:extLst>
          </p:cNvPr>
          <p:cNvSpPr>
            <a:spLocks noGrp="1"/>
          </p:cNvSpPr>
          <p:nvPr>
            <p:ph type="title"/>
          </p:nvPr>
        </p:nvSpPr>
        <p:spPr/>
        <p:txBody>
          <a:bodyPr/>
          <a:lstStyle/>
          <a:p>
            <a:r>
              <a:rPr lang="en-GB" dirty="0"/>
              <a:t>INNER JOINS</a:t>
            </a:r>
          </a:p>
        </p:txBody>
      </p:sp>
      <p:sp>
        <p:nvSpPr>
          <p:cNvPr id="3" name="Content Placeholder 2">
            <a:extLst>
              <a:ext uri="{FF2B5EF4-FFF2-40B4-BE49-F238E27FC236}">
                <a16:creationId xmlns:a16="http://schemas.microsoft.com/office/drawing/2014/main" id="{0B8E16C5-0102-40C7-B59A-D12821CAF98B}"/>
              </a:ext>
            </a:extLst>
          </p:cNvPr>
          <p:cNvSpPr>
            <a:spLocks noGrp="1"/>
          </p:cNvSpPr>
          <p:nvPr>
            <p:ph idx="1"/>
          </p:nvPr>
        </p:nvSpPr>
        <p:spPr>
          <a:xfrm>
            <a:off x="467544" y="1265515"/>
            <a:ext cx="8136904" cy="874548"/>
          </a:xfrm>
        </p:spPr>
        <p:txBody>
          <a:bodyPr/>
          <a:lstStyle/>
          <a:p>
            <a:pPr marL="0" indent="0">
              <a:buNone/>
            </a:pPr>
            <a:r>
              <a:rPr lang="en-GB" sz="1600" b="1" dirty="0"/>
              <a:t>INNER JOIN </a:t>
            </a:r>
            <a:r>
              <a:rPr lang="en-GB" sz="1600" dirty="0"/>
              <a:t>is also referred to as an EQUIJOIN. The INNER JOIN creates a new result table by combining column values of two tables (table1 and table2) based upon the equality (and any other relational operators).</a:t>
            </a:r>
          </a:p>
        </p:txBody>
      </p:sp>
      <p:sp>
        <p:nvSpPr>
          <p:cNvPr id="4" name="Footer Placeholder 3">
            <a:extLst>
              <a:ext uri="{FF2B5EF4-FFF2-40B4-BE49-F238E27FC236}">
                <a16:creationId xmlns:a16="http://schemas.microsoft.com/office/drawing/2014/main" id="{92B53DFF-5302-47FB-BF7C-D087289C49ED}"/>
              </a:ext>
            </a:extLst>
          </p:cNvPr>
          <p:cNvSpPr>
            <a:spLocks noGrp="1"/>
          </p:cNvSpPr>
          <p:nvPr>
            <p:ph type="ftr" sz="quarter" idx="11"/>
          </p:nvPr>
        </p:nvSpPr>
        <p:spPr/>
        <p:txBody>
          <a:bodyPr/>
          <a:lstStyle/>
          <a:p>
            <a:pPr algn="l"/>
            <a:r>
              <a:rPr lang="en-US"/>
              <a:t>SQL: Structured Query Language</a:t>
            </a:r>
            <a:endParaRPr lang="en-US" dirty="0"/>
          </a:p>
        </p:txBody>
      </p:sp>
      <p:sp>
        <p:nvSpPr>
          <p:cNvPr id="6" name="TextBox 5">
            <a:extLst>
              <a:ext uri="{FF2B5EF4-FFF2-40B4-BE49-F238E27FC236}">
                <a16:creationId xmlns:a16="http://schemas.microsoft.com/office/drawing/2014/main" id="{494E67BB-FC5E-44A5-B7A8-5448485AEA19}"/>
              </a:ext>
            </a:extLst>
          </p:cNvPr>
          <p:cNvSpPr txBox="1"/>
          <p:nvPr/>
        </p:nvSpPr>
        <p:spPr>
          <a:xfrm>
            <a:off x="179512" y="2049316"/>
            <a:ext cx="1273223" cy="430887"/>
          </a:xfrm>
          <a:prstGeom prst="rect">
            <a:avLst/>
          </a:prstGeom>
          <a:noFill/>
        </p:spPr>
        <p:txBody>
          <a:bodyPr wrap="square">
            <a:spAutoFit/>
          </a:bodyPr>
          <a:lstStyle/>
          <a:p>
            <a:r>
              <a:rPr lang="en-GB" sz="2000" dirty="0"/>
              <a:t>Syntax</a:t>
            </a:r>
            <a:r>
              <a:rPr lang="en-GB" dirty="0"/>
              <a:t>:</a:t>
            </a:r>
          </a:p>
        </p:txBody>
      </p:sp>
      <p:sp>
        <p:nvSpPr>
          <p:cNvPr id="7" name="Rectangle 1">
            <a:extLst>
              <a:ext uri="{FF2B5EF4-FFF2-40B4-BE49-F238E27FC236}">
                <a16:creationId xmlns:a16="http://schemas.microsoft.com/office/drawing/2014/main" id="{10F3BCA5-5770-466C-B456-3E97BA9024A8}"/>
              </a:ext>
            </a:extLst>
          </p:cNvPr>
          <p:cNvSpPr>
            <a:spLocks noChangeArrowheads="1"/>
          </p:cNvSpPr>
          <p:nvPr/>
        </p:nvSpPr>
        <p:spPr bwMode="auto">
          <a:xfrm>
            <a:off x="1464195" y="2130748"/>
            <a:ext cx="7500293" cy="52322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SELECT table1.column1, table2.column2... FROM table1 </a:t>
            </a:r>
            <a:r>
              <a:rPr kumimoji="0" lang="en-US" altLang="en-US" sz="14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INNER JOIN </a:t>
            </a:r>
            <a:r>
              <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table2 ON table1.common_field = table2.common_field;</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9B8EC007-BEFD-4429-8141-9DC7269E2038}"/>
              </a:ext>
            </a:extLst>
          </p:cNvPr>
          <p:cNvSpPr txBox="1"/>
          <p:nvPr/>
        </p:nvSpPr>
        <p:spPr>
          <a:xfrm>
            <a:off x="179512" y="2614599"/>
            <a:ext cx="2232248" cy="430887"/>
          </a:xfrm>
          <a:prstGeom prst="rect">
            <a:avLst/>
          </a:prstGeom>
          <a:noFill/>
        </p:spPr>
        <p:txBody>
          <a:bodyPr wrap="square">
            <a:spAutoFit/>
          </a:bodyPr>
          <a:lstStyle/>
          <a:p>
            <a:r>
              <a:rPr lang="en-GB" sz="2000" dirty="0"/>
              <a:t>Example</a:t>
            </a:r>
            <a:r>
              <a:rPr lang="en-GB" dirty="0"/>
              <a:t>: </a:t>
            </a:r>
          </a:p>
        </p:txBody>
      </p:sp>
      <p:sp>
        <p:nvSpPr>
          <p:cNvPr id="12" name="TextBox 11">
            <a:extLst>
              <a:ext uri="{FF2B5EF4-FFF2-40B4-BE49-F238E27FC236}">
                <a16:creationId xmlns:a16="http://schemas.microsoft.com/office/drawing/2014/main" id="{1D60FC96-B55D-406B-A521-84DAC4767031}"/>
              </a:ext>
            </a:extLst>
          </p:cNvPr>
          <p:cNvSpPr txBox="1"/>
          <p:nvPr/>
        </p:nvSpPr>
        <p:spPr>
          <a:xfrm>
            <a:off x="1691680" y="2742809"/>
            <a:ext cx="5295122" cy="27699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S PGothic" charset="0"/>
                <a:cs typeface="Arial" panose="020B0604020202020204" pitchFamily="34" charset="0"/>
              </a:rPr>
              <a:t>Consider the following two tables.</a:t>
            </a:r>
            <a:endParaRPr kumimoji="0" lang="en-US" altLang="en-US" sz="600" b="0" i="0" u="none" strike="noStrike" kern="1200" cap="none" spc="0" normalizeH="0" baseline="0" noProof="0" dirty="0">
              <a:ln>
                <a:noFill/>
              </a:ln>
              <a:solidFill>
                <a:srgbClr val="000000"/>
              </a:solidFill>
              <a:effectLst/>
              <a:uLnTx/>
              <a:uFillTx/>
              <a:latin typeface="Tahoma" charset="0"/>
              <a:ea typeface="MS PGothic" charset="0"/>
              <a:cs typeface="Arial" charset="0"/>
            </a:endParaRPr>
          </a:p>
        </p:txBody>
      </p:sp>
      <p:pic>
        <p:nvPicPr>
          <p:cNvPr id="14" name="Picture 13">
            <a:extLst>
              <a:ext uri="{FF2B5EF4-FFF2-40B4-BE49-F238E27FC236}">
                <a16:creationId xmlns:a16="http://schemas.microsoft.com/office/drawing/2014/main" id="{98E6ABBD-05CA-48AD-BBA9-96BF33D58D2A}"/>
              </a:ext>
            </a:extLst>
          </p:cNvPr>
          <p:cNvPicPr>
            <a:picLocks noChangeAspect="1"/>
          </p:cNvPicPr>
          <p:nvPr/>
        </p:nvPicPr>
        <p:blipFill>
          <a:blip r:embed="rId2"/>
          <a:stretch>
            <a:fillRect/>
          </a:stretch>
        </p:blipFill>
        <p:spPr>
          <a:xfrm>
            <a:off x="406692" y="3144394"/>
            <a:ext cx="3240360" cy="2282981"/>
          </a:xfrm>
          <a:prstGeom prst="rect">
            <a:avLst/>
          </a:prstGeom>
        </p:spPr>
      </p:pic>
      <p:pic>
        <p:nvPicPr>
          <p:cNvPr id="16" name="Picture 15">
            <a:extLst>
              <a:ext uri="{FF2B5EF4-FFF2-40B4-BE49-F238E27FC236}">
                <a16:creationId xmlns:a16="http://schemas.microsoft.com/office/drawing/2014/main" id="{DCBE0DAD-8011-4876-BCC8-8FB0131B9B04}"/>
              </a:ext>
            </a:extLst>
          </p:cNvPr>
          <p:cNvPicPr>
            <a:picLocks noChangeAspect="1"/>
          </p:cNvPicPr>
          <p:nvPr/>
        </p:nvPicPr>
        <p:blipFill>
          <a:blip r:embed="rId3"/>
          <a:stretch>
            <a:fillRect/>
          </a:stretch>
        </p:blipFill>
        <p:spPr>
          <a:xfrm>
            <a:off x="4339241" y="3185579"/>
            <a:ext cx="3744416" cy="1784252"/>
          </a:xfrm>
          <a:prstGeom prst="rect">
            <a:avLst/>
          </a:prstGeom>
        </p:spPr>
      </p:pic>
      <p:sp>
        <p:nvSpPr>
          <p:cNvPr id="18" name="TextBox 17">
            <a:extLst>
              <a:ext uri="{FF2B5EF4-FFF2-40B4-BE49-F238E27FC236}">
                <a16:creationId xmlns:a16="http://schemas.microsoft.com/office/drawing/2014/main" id="{40A02DE9-C04C-48D2-8EDB-EC7D8F5C7C7B}"/>
              </a:ext>
            </a:extLst>
          </p:cNvPr>
          <p:cNvSpPr txBox="1"/>
          <p:nvPr/>
        </p:nvSpPr>
        <p:spPr>
          <a:xfrm>
            <a:off x="218964" y="5420889"/>
            <a:ext cx="2336812" cy="307777"/>
          </a:xfrm>
          <a:prstGeom prst="rect">
            <a:avLst/>
          </a:prstGeom>
          <a:noFill/>
        </p:spPr>
        <p:txBody>
          <a:bodyPr wrap="square">
            <a:spAutoFit/>
          </a:bodyPr>
          <a:lstStyle/>
          <a:p>
            <a:r>
              <a:rPr lang="en-GB" sz="1400" b="0" i="0" dirty="0">
                <a:solidFill>
                  <a:srgbClr val="000000"/>
                </a:solidFill>
                <a:effectLst/>
                <a:latin typeface="Arial" panose="020B0604020202020204" pitchFamily="34" charset="0"/>
              </a:rPr>
              <a:t>INNER JOIN statement </a:t>
            </a:r>
            <a:endParaRPr lang="en-GB" dirty="0"/>
          </a:p>
        </p:txBody>
      </p:sp>
      <p:sp>
        <p:nvSpPr>
          <p:cNvPr id="19" name="Rectangle 3">
            <a:extLst>
              <a:ext uri="{FF2B5EF4-FFF2-40B4-BE49-F238E27FC236}">
                <a16:creationId xmlns:a16="http://schemas.microsoft.com/office/drawing/2014/main" id="{2610984A-CDFF-442A-BD74-4CA041B6A791}"/>
              </a:ext>
            </a:extLst>
          </p:cNvPr>
          <p:cNvSpPr>
            <a:spLocks noChangeArrowheads="1"/>
          </p:cNvSpPr>
          <p:nvPr/>
        </p:nvSpPr>
        <p:spPr bwMode="auto">
          <a:xfrm>
            <a:off x="234784" y="5761831"/>
            <a:ext cx="4337215" cy="66044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SQL</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SELECT ID</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NAME</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AMOUNT</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DATE FROM CUSTOMERS </a:t>
            </a:r>
            <a:r>
              <a:rPr kumimoji="0" lang="en-US" altLang="en-US" sz="14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INNER JOIN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ORDERS ON CUSTOMERS</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ID </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ORDERS</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CUSTOMER_ID</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21" name="Picture 20">
            <a:extLst>
              <a:ext uri="{FF2B5EF4-FFF2-40B4-BE49-F238E27FC236}">
                <a16:creationId xmlns:a16="http://schemas.microsoft.com/office/drawing/2014/main" id="{5024A58B-CA11-4BB6-B5ED-4A63B70FC605}"/>
              </a:ext>
            </a:extLst>
          </p:cNvPr>
          <p:cNvPicPr>
            <a:picLocks noChangeAspect="1"/>
          </p:cNvPicPr>
          <p:nvPr/>
        </p:nvPicPr>
        <p:blipFill>
          <a:blip r:embed="rId4"/>
          <a:stretch>
            <a:fillRect/>
          </a:stretch>
        </p:blipFill>
        <p:spPr>
          <a:xfrm>
            <a:off x="4783054" y="5137466"/>
            <a:ext cx="3434847" cy="1458976"/>
          </a:xfrm>
          <a:prstGeom prst="rect">
            <a:avLst/>
          </a:prstGeom>
        </p:spPr>
      </p:pic>
    </p:spTree>
    <p:extLst>
      <p:ext uri="{BB962C8B-B14F-4D97-AF65-F5344CB8AC3E}">
        <p14:creationId xmlns:p14="http://schemas.microsoft.com/office/powerpoint/2010/main" val="2382129993"/>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ppt_x"/>
                                          </p:val>
                                        </p:tav>
                                        <p:tav tm="100000">
                                          <p:val>
                                            <p:strVal val="#ppt_x"/>
                                          </p:val>
                                        </p:tav>
                                      </p:tavLst>
                                    </p:anim>
                                    <p:anim calcmode="lin" valueType="num">
                                      <p:cBhvr additive="base">
                                        <p:cTn id="4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8" grpId="0"/>
      <p:bldP spid="1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9B6CB-4361-4560-82EA-9F9CFAA7E565}"/>
              </a:ext>
            </a:extLst>
          </p:cNvPr>
          <p:cNvSpPr>
            <a:spLocks noGrp="1"/>
          </p:cNvSpPr>
          <p:nvPr>
            <p:ph type="title"/>
          </p:nvPr>
        </p:nvSpPr>
        <p:spPr/>
        <p:txBody>
          <a:bodyPr/>
          <a:lstStyle/>
          <a:p>
            <a:r>
              <a:rPr lang="en-GB" dirty="0"/>
              <a:t>LEFT JOINS</a:t>
            </a:r>
          </a:p>
        </p:txBody>
      </p:sp>
      <p:sp>
        <p:nvSpPr>
          <p:cNvPr id="3" name="Content Placeholder 2">
            <a:extLst>
              <a:ext uri="{FF2B5EF4-FFF2-40B4-BE49-F238E27FC236}">
                <a16:creationId xmlns:a16="http://schemas.microsoft.com/office/drawing/2014/main" id="{0B8E16C5-0102-40C7-B59A-D12821CAF98B}"/>
              </a:ext>
            </a:extLst>
          </p:cNvPr>
          <p:cNvSpPr>
            <a:spLocks noGrp="1"/>
          </p:cNvSpPr>
          <p:nvPr>
            <p:ph idx="1"/>
          </p:nvPr>
        </p:nvSpPr>
        <p:spPr>
          <a:xfrm>
            <a:off x="467544" y="1265515"/>
            <a:ext cx="8136904" cy="874548"/>
          </a:xfrm>
        </p:spPr>
        <p:txBody>
          <a:bodyPr/>
          <a:lstStyle/>
          <a:p>
            <a:pPr marL="0" indent="0">
              <a:buNone/>
            </a:pPr>
            <a:r>
              <a:rPr lang="en-GB" sz="1600" b="1" dirty="0"/>
              <a:t>LEFT JOIN </a:t>
            </a:r>
            <a:r>
              <a:rPr lang="en-GB" sz="1600" dirty="0"/>
              <a:t>returns all rows from the left table, even if there are no matches in the right table. This means that if the ON clause matches 0 (zero) records in the right table; the join will still return a row in the result, but with NULL in each column from the right table.</a:t>
            </a:r>
          </a:p>
        </p:txBody>
      </p:sp>
      <p:sp>
        <p:nvSpPr>
          <p:cNvPr id="4" name="Footer Placeholder 3">
            <a:extLst>
              <a:ext uri="{FF2B5EF4-FFF2-40B4-BE49-F238E27FC236}">
                <a16:creationId xmlns:a16="http://schemas.microsoft.com/office/drawing/2014/main" id="{92B53DFF-5302-47FB-BF7C-D087289C49ED}"/>
              </a:ext>
            </a:extLst>
          </p:cNvPr>
          <p:cNvSpPr>
            <a:spLocks noGrp="1"/>
          </p:cNvSpPr>
          <p:nvPr>
            <p:ph type="ftr" sz="quarter" idx="11"/>
          </p:nvPr>
        </p:nvSpPr>
        <p:spPr/>
        <p:txBody>
          <a:bodyPr/>
          <a:lstStyle/>
          <a:p>
            <a:pPr algn="l"/>
            <a:r>
              <a:rPr lang="en-US"/>
              <a:t>SQL: Structured Query Language</a:t>
            </a:r>
            <a:endParaRPr lang="en-US" dirty="0"/>
          </a:p>
        </p:txBody>
      </p:sp>
      <p:sp>
        <p:nvSpPr>
          <p:cNvPr id="6" name="TextBox 5">
            <a:extLst>
              <a:ext uri="{FF2B5EF4-FFF2-40B4-BE49-F238E27FC236}">
                <a16:creationId xmlns:a16="http://schemas.microsoft.com/office/drawing/2014/main" id="{494E67BB-FC5E-44A5-B7A8-5448485AEA19}"/>
              </a:ext>
            </a:extLst>
          </p:cNvPr>
          <p:cNvSpPr txBox="1"/>
          <p:nvPr/>
        </p:nvSpPr>
        <p:spPr>
          <a:xfrm>
            <a:off x="179512" y="2223081"/>
            <a:ext cx="1273223" cy="430887"/>
          </a:xfrm>
          <a:prstGeom prst="rect">
            <a:avLst/>
          </a:prstGeom>
          <a:noFill/>
        </p:spPr>
        <p:txBody>
          <a:bodyPr wrap="square">
            <a:spAutoFit/>
          </a:bodyPr>
          <a:lstStyle/>
          <a:p>
            <a:r>
              <a:rPr lang="en-GB" sz="2000" dirty="0"/>
              <a:t>Syntax</a:t>
            </a:r>
            <a:r>
              <a:rPr lang="en-GB" dirty="0"/>
              <a:t>:</a:t>
            </a:r>
          </a:p>
        </p:txBody>
      </p:sp>
      <p:sp>
        <p:nvSpPr>
          <p:cNvPr id="7" name="Rectangle 1">
            <a:extLst>
              <a:ext uri="{FF2B5EF4-FFF2-40B4-BE49-F238E27FC236}">
                <a16:creationId xmlns:a16="http://schemas.microsoft.com/office/drawing/2014/main" id="{10F3BCA5-5770-466C-B456-3E97BA9024A8}"/>
              </a:ext>
            </a:extLst>
          </p:cNvPr>
          <p:cNvSpPr>
            <a:spLocks noChangeArrowheads="1"/>
          </p:cNvSpPr>
          <p:nvPr/>
        </p:nvSpPr>
        <p:spPr bwMode="auto">
          <a:xfrm>
            <a:off x="1467237" y="2306822"/>
            <a:ext cx="7500293" cy="52322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SELECT table1.column1, table2.column2... FROM table1 </a:t>
            </a:r>
            <a:r>
              <a:rPr kumimoji="0" lang="en-US" altLang="en-US" sz="14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LEFT</a:t>
            </a:r>
            <a:r>
              <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JOIN table2 ON table1.common_field = table2.common_field;</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9B8EC007-BEFD-4429-8141-9DC7269E2038}"/>
              </a:ext>
            </a:extLst>
          </p:cNvPr>
          <p:cNvSpPr txBox="1"/>
          <p:nvPr/>
        </p:nvSpPr>
        <p:spPr>
          <a:xfrm>
            <a:off x="160242" y="2716619"/>
            <a:ext cx="2232248" cy="430887"/>
          </a:xfrm>
          <a:prstGeom prst="rect">
            <a:avLst/>
          </a:prstGeom>
          <a:noFill/>
        </p:spPr>
        <p:txBody>
          <a:bodyPr wrap="square">
            <a:spAutoFit/>
          </a:bodyPr>
          <a:lstStyle/>
          <a:p>
            <a:r>
              <a:rPr lang="en-GB" sz="2000" dirty="0"/>
              <a:t>Example</a:t>
            </a:r>
            <a:r>
              <a:rPr lang="en-GB" dirty="0"/>
              <a:t>: </a:t>
            </a:r>
          </a:p>
        </p:txBody>
      </p:sp>
      <p:sp>
        <p:nvSpPr>
          <p:cNvPr id="12" name="TextBox 11">
            <a:extLst>
              <a:ext uri="{FF2B5EF4-FFF2-40B4-BE49-F238E27FC236}">
                <a16:creationId xmlns:a16="http://schemas.microsoft.com/office/drawing/2014/main" id="{1D60FC96-B55D-406B-A521-84DAC4767031}"/>
              </a:ext>
            </a:extLst>
          </p:cNvPr>
          <p:cNvSpPr txBox="1"/>
          <p:nvPr/>
        </p:nvSpPr>
        <p:spPr>
          <a:xfrm>
            <a:off x="1485492" y="2817626"/>
            <a:ext cx="5295122" cy="27699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S PGothic" charset="0"/>
                <a:cs typeface="Arial" panose="020B0604020202020204" pitchFamily="34" charset="0"/>
              </a:rPr>
              <a:t>Consider the following two tables.</a:t>
            </a:r>
            <a:endParaRPr kumimoji="0" lang="en-US" altLang="en-US" sz="600" b="0" i="0" u="none" strike="noStrike" kern="1200" cap="none" spc="0" normalizeH="0" baseline="0" noProof="0" dirty="0">
              <a:ln>
                <a:noFill/>
              </a:ln>
              <a:solidFill>
                <a:srgbClr val="000000"/>
              </a:solidFill>
              <a:effectLst/>
              <a:uLnTx/>
              <a:uFillTx/>
              <a:latin typeface="Tahoma" charset="0"/>
              <a:ea typeface="MS PGothic" charset="0"/>
              <a:cs typeface="Arial" charset="0"/>
            </a:endParaRPr>
          </a:p>
        </p:txBody>
      </p:sp>
      <p:pic>
        <p:nvPicPr>
          <p:cNvPr id="14" name="Picture 13">
            <a:extLst>
              <a:ext uri="{FF2B5EF4-FFF2-40B4-BE49-F238E27FC236}">
                <a16:creationId xmlns:a16="http://schemas.microsoft.com/office/drawing/2014/main" id="{98E6ABBD-05CA-48AD-BBA9-96BF33D58D2A}"/>
              </a:ext>
            </a:extLst>
          </p:cNvPr>
          <p:cNvPicPr>
            <a:picLocks noChangeAspect="1"/>
          </p:cNvPicPr>
          <p:nvPr/>
        </p:nvPicPr>
        <p:blipFill>
          <a:blip r:embed="rId2"/>
          <a:stretch>
            <a:fillRect/>
          </a:stretch>
        </p:blipFill>
        <p:spPr>
          <a:xfrm>
            <a:off x="683568" y="3142192"/>
            <a:ext cx="3059604" cy="2155630"/>
          </a:xfrm>
          <a:prstGeom prst="rect">
            <a:avLst/>
          </a:prstGeom>
        </p:spPr>
      </p:pic>
      <p:pic>
        <p:nvPicPr>
          <p:cNvPr id="16" name="Picture 15">
            <a:extLst>
              <a:ext uri="{FF2B5EF4-FFF2-40B4-BE49-F238E27FC236}">
                <a16:creationId xmlns:a16="http://schemas.microsoft.com/office/drawing/2014/main" id="{DCBE0DAD-8011-4876-BCC8-8FB0131B9B04}"/>
              </a:ext>
            </a:extLst>
          </p:cNvPr>
          <p:cNvPicPr>
            <a:picLocks noChangeAspect="1"/>
          </p:cNvPicPr>
          <p:nvPr/>
        </p:nvPicPr>
        <p:blipFill>
          <a:blip r:embed="rId3"/>
          <a:stretch>
            <a:fillRect/>
          </a:stretch>
        </p:blipFill>
        <p:spPr>
          <a:xfrm>
            <a:off x="4533238" y="2956125"/>
            <a:ext cx="3473119" cy="1654976"/>
          </a:xfrm>
          <a:prstGeom prst="rect">
            <a:avLst/>
          </a:prstGeom>
        </p:spPr>
      </p:pic>
      <p:sp>
        <p:nvSpPr>
          <p:cNvPr id="18" name="TextBox 17">
            <a:extLst>
              <a:ext uri="{FF2B5EF4-FFF2-40B4-BE49-F238E27FC236}">
                <a16:creationId xmlns:a16="http://schemas.microsoft.com/office/drawing/2014/main" id="{40A02DE9-C04C-48D2-8EDB-EC7D8F5C7C7B}"/>
              </a:ext>
            </a:extLst>
          </p:cNvPr>
          <p:cNvSpPr txBox="1"/>
          <p:nvPr/>
        </p:nvSpPr>
        <p:spPr>
          <a:xfrm>
            <a:off x="218964" y="5420889"/>
            <a:ext cx="2336812" cy="307777"/>
          </a:xfrm>
          <a:prstGeom prst="rect">
            <a:avLst/>
          </a:prstGeom>
          <a:noFill/>
        </p:spPr>
        <p:txBody>
          <a:bodyPr wrap="square">
            <a:spAutoFit/>
          </a:bodyPr>
          <a:lstStyle/>
          <a:p>
            <a:r>
              <a:rPr lang="en-GB" sz="1400" b="0" i="0" dirty="0">
                <a:solidFill>
                  <a:srgbClr val="000000"/>
                </a:solidFill>
                <a:effectLst/>
                <a:latin typeface="Arial" panose="020B0604020202020204" pitchFamily="34" charset="0"/>
              </a:rPr>
              <a:t>LEFT JOIN statement </a:t>
            </a:r>
            <a:endParaRPr lang="en-GB" dirty="0"/>
          </a:p>
        </p:txBody>
      </p:sp>
      <p:sp>
        <p:nvSpPr>
          <p:cNvPr id="19" name="Rectangle 3">
            <a:extLst>
              <a:ext uri="{FF2B5EF4-FFF2-40B4-BE49-F238E27FC236}">
                <a16:creationId xmlns:a16="http://schemas.microsoft.com/office/drawing/2014/main" id="{2610984A-CDFF-442A-BD74-4CA041B6A791}"/>
              </a:ext>
            </a:extLst>
          </p:cNvPr>
          <p:cNvSpPr>
            <a:spLocks noChangeArrowheads="1"/>
          </p:cNvSpPr>
          <p:nvPr/>
        </p:nvSpPr>
        <p:spPr bwMode="auto">
          <a:xfrm>
            <a:off x="234784" y="5761831"/>
            <a:ext cx="4337215" cy="66044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SQL</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SELECT ID</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NAME</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AMOUNT</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DATE FROM CUSTOMERS </a:t>
            </a:r>
            <a:r>
              <a:rPr kumimoji="0" lang="en-US" altLang="en-US" sz="14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LEFT JOIN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ORDERS ON CUSTOMERS</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ID </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ORDERS</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CUSTOMER_ID</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5BA6EC18-2BD8-44A5-B7C9-2EA87A0D2E24}"/>
              </a:ext>
            </a:extLst>
          </p:cNvPr>
          <p:cNvPicPr>
            <a:picLocks noChangeAspect="1"/>
          </p:cNvPicPr>
          <p:nvPr/>
        </p:nvPicPr>
        <p:blipFill>
          <a:blip r:embed="rId4"/>
          <a:stretch>
            <a:fillRect/>
          </a:stretch>
        </p:blipFill>
        <p:spPr>
          <a:xfrm>
            <a:off x="4734354" y="4709585"/>
            <a:ext cx="3240360" cy="2038162"/>
          </a:xfrm>
          <a:prstGeom prst="rect">
            <a:avLst/>
          </a:prstGeom>
        </p:spPr>
      </p:pic>
    </p:spTree>
    <p:extLst>
      <p:ext uri="{BB962C8B-B14F-4D97-AF65-F5344CB8AC3E}">
        <p14:creationId xmlns:p14="http://schemas.microsoft.com/office/powerpoint/2010/main" val="2021347378"/>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8" grpId="0"/>
      <p:bldP spid="1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9B6CB-4361-4560-82EA-9F9CFAA7E565}"/>
              </a:ext>
            </a:extLst>
          </p:cNvPr>
          <p:cNvSpPr>
            <a:spLocks noGrp="1"/>
          </p:cNvSpPr>
          <p:nvPr>
            <p:ph type="title"/>
          </p:nvPr>
        </p:nvSpPr>
        <p:spPr/>
        <p:txBody>
          <a:bodyPr/>
          <a:lstStyle/>
          <a:p>
            <a:r>
              <a:rPr lang="en-GB" dirty="0"/>
              <a:t>RIGHT JOINS</a:t>
            </a:r>
          </a:p>
        </p:txBody>
      </p:sp>
      <p:sp>
        <p:nvSpPr>
          <p:cNvPr id="3" name="Content Placeholder 2">
            <a:extLst>
              <a:ext uri="{FF2B5EF4-FFF2-40B4-BE49-F238E27FC236}">
                <a16:creationId xmlns:a16="http://schemas.microsoft.com/office/drawing/2014/main" id="{0B8E16C5-0102-40C7-B59A-D12821CAF98B}"/>
              </a:ext>
            </a:extLst>
          </p:cNvPr>
          <p:cNvSpPr>
            <a:spLocks noGrp="1"/>
          </p:cNvSpPr>
          <p:nvPr>
            <p:ph idx="1"/>
          </p:nvPr>
        </p:nvSpPr>
        <p:spPr>
          <a:xfrm>
            <a:off x="467544" y="1265515"/>
            <a:ext cx="8136904" cy="874548"/>
          </a:xfrm>
        </p:spPr>
        <p:txBody>
          <a:bodyPr/>
          <a:lstStyle/>
          <a:p>
            <a:pPr marL="0" indent="0">
              <a:buNone/>
            </a:pPr>
            <a:r>
              <a:rPr lang="en-GB" sz="1600" b="1" dirty="0"/>
              <a:t>RIGHT JOIN </a:t>
            </a:r>
            <a:r>
              <a:rPr lang="en-GB" sz="1600" dirty="0"/>
              <a:t>returns all rows from the right table, even if there are no matches in the left table. This means that if the ON clause matches 0 (zero) records in the left table; the join will still return a row in the result, but with NULL in each column from the left table.</a:t>
            </a:r>
          </a:p>
        </p:txBody>
      </p:sp>
      <p:sp>
        <p:nvSpPr>
          <p:cNvPr id="4" name="Footer Placeholder 3">
            <a:extLst>
              <a:ext uri="{FF2B5EF4-FFF2-40B4-BE49-F238E27FC236}">
                <a16:creationId xmlns:a16="http://schemas.microsoft.com/office/drawing/2014/main" id="{92B53DFF-5302-47FB-BF7C-D087289C49ED}"/>
              </a:ext>
            </a:extLst>
          </p:cNvPr>
          <p:cNvSpPr>
            <a:spLocks noGrp="1"/>
          </p:cNvSpPr>
          <p:nvPr>
            <p:ph type="ftr" sz="quarter" idx="11"/>
          </p:nvPr>
        </p:nvSpPr>
        <p:spPr/>
        <p:txBody>
          <a:bodyPr/>
          <a:lstStyle/>
          <a:p>
            <a:pPr algn="l"/>
            <a:r>
              <a:rPr lang="en-US"/>
              <a:t>SQL: Structured Query Language</a:t>
            </a:r>
            <a:endParaRPr lang="en-US" dirty="0"/>
          </a:p>
        </p:txBody>
      </p:sp>
      <p:sp>
        <p:nvSpPr>
          <p:cNvPr id="6" name="TextBox 5">
            <a:extLst>
              <a:ext uri="{FF2B5EF4-FFF2-40B4-BE49-F238E27FC236}">
                <a16:creationId xmlns:a16="http://schemas.microsoft.com/office/drawing/2014/main" id="{494E67BB-FC5E-44A5-B7A8-5448485AEA19}"/>
              </a:ext>
            </a:extLst>
          </p:cNvPr>
          <p:cNvSpPr txBox="1"/>
          <p:nvPr/>
        </p:nvSpPr>
        <p:spPr>
          <a:xfrm>
            <a:off x="179512" y="2223081"/>
            <a:ext cx="1273223" cy="430887"/>
          </a:xfrm>
          <a:prstGeom prst="rect">
            <a:avLst/>
          </a:prstGeom>
          <a:noFill/>
        </p:spPr>
        <p:txBody>
          <a:bodyPr wrap="square">
            <a:spAutoFit/>
          </a:bodyPr>
          <a:lstStyle/>
          <a:p>
            <a:r>
              <a:rPr lang="en-GB" sz="2000" dirty="0"/>
              <a:t>Syntax</a:t>
            </a:r>
            <a:r>
              <a:rPr lang="en-GB" dirty="0"/>
              <a:t>:</a:t>
            </a:r>
          </a:p>
        </p:txBody>
      </p:sp>
      <p:sp>
        <p:nvSpPr>
          <p:cNvPr id="7" name="Rectangle 1">
            <a:extLst>
              <a:ext uri="{FF2B5EF4-FFF2-40B4-BE49-F238E27FC236}">
                <a16:creationId xmlns:a16="http://schemas.microsoft.com/office/drawing/2014/main" id="{10F3BCA5-5770-466C-B456-3E97BA9024A8}"/>
              </a:ext>
            </a:extLst>
          </p:cNvPr>
          <p:cNvSpPr>
            <a:spLocks noChangeArrowheads="1"/>
          </p:cNvSpPr>
          <p:nvPr/>
        </p:nvSpPr>
        <p:spPr bwMode="auto">
          <a:xfrm>
            <a:off x="1467237" y="2306822"/>
            <a:ext cx="7500293" cy="52322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SELECT table1.column1, table2.column2... FROM table1 </a:t>
            </a:r>
            <a:r>
              <a:rPr kumimoji="0" lang="en-US" altLang="en-US" sz="14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RIGHT</a:t>
            </a:r>
            <a:r>
              <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JOIN table2 ON table1.common_field = table2.common_field;</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9B8EC007-BEFD-4429-8141-9DC7269E2038}"/>
              </a:ext>
            </a:extLst>
          </p:cNvPr>
          <p:cNvSpPr txBox="1"/>
          <p:nvPr/>
        </p:nvSpPr>
        <p:spPr>
          <a:xfrm>
            <a:off x="160242" y="2716619"/>
            <a:ext cx="2232248" cy="430887"/>
          </a:xfrm>
          <a:prstGeom prst="rect">
            <a:avLst/>
          </a:prstGeom>
          <a:noFill/>
        </p:spPr>
        <p:txBody>
          <a:bodyPr wrap="square">
            <a:spAutoFit/>
          </a:bodyPr>
          <a:lstStyle/>
          <a:p>
            <a:r>
              <a:rPr lang="en-GB" sz="2000" dirty="0"/>
              <a:t>Example</a:t>
            </a:r>
            <a:r>
              <a:rPr lang="en-GB" dirty="0"/>
              <a:t>: </a:t>
            </a:r>
          </a:p>
        </p:txBody>
      </p:sp>
      <p:sp>
        <p:nvSpPr>
          <p:cNvPr id="12" name="TextBox 11">
            <a:extLst>
              <a:ext uri="{FF2B5EF4-FFF2-40B4-BE49-F238E27FC236}">
                <a16:creationId xmlns:a16="http://schemas.microsoft.com/office/drawing/2014/main" id="{1D60FC96-B55D-406B-A521-84DAC4767031}"/>
              </a:ext>
            </a:extLst>
          </p:cNvPr>
          <p:cNvSpPr txBox="1"/>
          <p:nvPr/>
        </p:nvSpPr>
        <p:spPr>
          <a:xfrm>
            <a:off x="1485492" y="2817626"/>
            <a:ext cx="5295122" cy="27699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S PGothic" charset="0"/>
                <a:cs typeface="Arial" panose="020B0604020202020204" pitchFamily="34" charset="0"/>
              </a:rPr>
              <a:t>Consider the following two tables.</a:t>
            </a:r>
            <a:endParaRPr kumimoji="0" lang="en-US" altLang="en-US" sz="600" b="0" i="0" u="none" strike="noStrike" kern="1200" cap="none" spc="0" normalizeH="0" baseline="0" noProof="0" dirty="0">
              <a:ln>
                <a:noFill/>
              </a:ln>
              <a:solidFill>
                <a:srgbClr val="000000"/>
              </a:solidFill>
              <a:effectLst/>
              <a:uLnTx/>
              <a:uFillTx/>
              <a:latin typeface="Tahoma" charset="0"/>
              <a:ea typeface="MS PGothic" charset="0"/>
              <a:cs typeface="Arial" charset="0"/>
            </a:endParaRPr>
          </a:p>
        </p:txBody>
      </p:sp>
      <p:pic>
        <p:nvPicPr>
          <p:cNvPr id="14" name="Picture 13">
            <a:extLst>
              <a:ext uri="{FF2B5EF4-FFF2-40B4-BE49-F238E27FC236}">
                <a16:creationId xmlns:a16="http://schemas.microsoft.com/office/drawing/2014/main" id="{98E6ABBD-05CA-48AD-BBA9-96BF33D58D2A}"/>
              </a:ext>
            </a:extLst>
          </p:cNvPr>
          <p:cNvPicPr>
            <a:picLocks noChangeAspect="1"/>
          </p:cNvPicPr>
          <p:nvPr/>
        </p:nvPicPr>
        <p:blipFill>
          <a:blip r:embed="rId2"/>
          <a:stretch>
            <a:fillRect/>
          </a:stretch>
        </p:blipFill>
        <p:spPr>
          <a:xfrm>
            <a:off x="683568" y="3142192"/>
            <a:ext cx="3059604" cy="2155630"/>
          </a:xfrm>
          <a:prstGeom prst="rect">
            <a:avLst/>
          </a:prstGeom>
        </p:spPr>
      </p:pic>
      <p:pic>
        <p:nvPicPr>
          <p:cNvPr id="16" name="Picture 15">
            <a:extLst>
              <a:ext uri="{FF2B5EF4-FFF2-40B4-BE49-F238E27FC236}">
                <a16:creationId xmlns:a16="http://schemas.microsoft.com/office/drawing/2014/main" id="{DCBE0DAD-8011-4876-BCC8-8FB0131B9B04}"/>
              </a:ext>
            </a:extLst>
          </p:cNvPr>
          <p:cNvPicPr>
            <a:picLocks noChangeAspect="1"/>
          </p:cNvPicPr>
          <p:nvPr/>
        </p:nvPicPr>
        <p:blipFill>
          <a:blip r:embed="rId3"/>
          <a:stretch>
            <a:fillRect/>
          </a:stretch>
        </p:blipFill>
        <p:spPr>
          <a:xfrm>
            <a:off x="4133053" y="3168877"/>
            <a:ext cx="3561333" cy="1697011"/>
          </a:xfrm>
          <a:prstGeom prst="rect">
            <a:avLst/>
          </a:prstGeom>
        </p:spPr>
      </p:pic>
      <p:sp>
        <p:nvSpPr>
          <p:cNvPr id="18" name="TextBox 17">
            <a:extLst>
              <a:ext uri="{FF2B5EF4-FFF2-40B4-BE49-F238E27FC236}">
                <a16:creationId xmlns:a16="http://schemas.microsoft.com/office/drawing/2014/main" id="{40A02DE9-C04C-48D2-8EDB-EC7D8F5C7C7B}"/>
              </a:ext>
            </a:extLst>
          </p:cNvPr>
          <p:cNvSpPr txBox="1"/>
          <p:nvPr/>
        </p:nvSpPr>
        <p:spPr>
          <a:xfrm>
            <a:off x="218964" y="5420889"/>
            <a:ext cx="2336812" cy="307777"/>
          </a:xfrm>
          <a:prstGeom prst="rect">
            <a:avLst/>
          </a:prstGeom>
          <a:noFill/>
        </p:spPr>
        <p:txBody>
          <a:bodyPr wrap="square">
            <a:spAutoFit/>
          </a:bodyPr>
          <a:lstStyle/>
          <a:p>
            <a:r>
              <a:rPr lang="en-GB" sz="1400" b="0" i="0" dirty="0">
                <a:solidFill>
                  <a:srgbClr val="000000"/>
                </a:solidFill>
                <a:effectLst/>
                <a:latin typeface="Arial" panose="020B0604020202020204" pitchFamily="34" charset="0"/>
              </a:rPr>
              <a:t>RIGHT JOIN statement </a:t>
            </a:r>
            <a:endParaRPr lang="en-GB" dirty="0"/>
          </a:p>
        </p:txBody>
      </p:sp>
      <p:sp>
        <p:nvSpPr>
          <p:cNvPr id="19" name="Rectangle 3">
            <a:extLst>
              <a:ext uri="{FF2B5EF4-FFF2-40B4-BE49-F238E27FC236}">
                <a16:creationId xmlns:a16="http://schemas.microsoft.com/office/drawing/2014/main" id="{2610984A-CDFF-442A-BD74-4CA041B6A791}"/>
              </a:ext>
            </a:extLst>
          </p:cNvPr>
          <p:cNvSpPr>
            <a:spLocks noChangeArrowheads="1"/>
          </p:cNvSpPr>
          <p:nvPr/>
        </p:nvSpPr>
        <p:spPr bwMode="auto">
          <a:xfrm>
            <a:off x="234784" y="5761831"/>
            <a:ext cx="4337215" cy="66044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SQL</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SELECT ID</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NAME</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AMOUNT</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DATE FROM CUSTOMERS </a:t>
            </a:r>
            <a:r>
              <a:rPr kumimoji="0" lang="en-US" altLang="en-US" sz="14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RIGHT JOIN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ORDERS ON CUSTOMERS</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ID </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ORDERS</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CUSTOMER_ID</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2433654D-A717-4800-9FE5-A82B1E2143FA}"/>
              </a:ext>
            </a:extLst>
          </p:cNvPr>
          <p:cNvPicPr>
            <a:picLocks noChangeAspect="1"/>
          </p:cNvPicPr>
          <p:nvPr/>
        </p:nvPicPr>
        <p:blipFill>
          <a:blip r:embed="rId4"/>
          <a:stretch>
            <a:fillRect/>
          </a:stretch>
        </p:blipFill>
        <p:spPr>
          <a:xfrm>
            <a:off x="4688846" y="5060702"/>
            <a:ext cx="3561334" cy="1485965"/>
          </a:xfrm>
          <a:prstGeom prst="rect">
            <a:avLst/>
          </a:prstGeom>
        </p:spPr>
      </p:pic>
    </p:spTree>
    <p:extLst>
      <p:ext uri="{BB962C8B-B14F-4D97-AF65-F5344CB8AC3E}">
        <p14:creationId xmlns:p14="http://schemas.microsoft.com/office/powerpoint/2010/main" val="3543268709"/>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8" grpId="0"/>
      <p:bldP spid="1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9B6CB-4361-4560-82EA-9F9CFAA7E565}"/>
              </a:ext>
            </a:extLst>
          </p:cNvPr>
          <p:cNvSpPr>
            <a:spLocks noGrp="1"/>
          </p:cNvSpPr>
          <p:nvPr>
            <p:ph type="title"/>
          </p:nvPr>
        </p:nvSpPr>
        <p:spPr/>
        <p:txBody>
          <a:bodyPr/>
          <a:lstStyle/>
          <a:p>
            <a:r>
              <a:rPr lang="en-GB" dirty="0"/>
              <a:t>FULL JOINS</a:t>
            </a:r>
          </a:p>
        </p:txBody>
      </p:sp>
      <p:sp>
        <p:nvSpPr>
          <p:cNvPr id="3" name="Content Placeholder 2">
            <a:extLst>
              <a:ext uri="{FF2B5EF4-FFF2-40B4-BE49-F238E27FC236}">
                <a16:creationId xmlns:a16="http://schemas.microsoft.com/office/drawing/2014/main" id="{0B8E16C5-0102-40C7-B59A-D12821CAF98B}"/>
              </a:ext>
            </a:extLst>
          </p:cNvPr>
          <p:cNvSpPr>
            <a:spLocks noGrp="1"/>
          </p:cNvSpPr>
          <p:nvPr>
            <p:ph idx="1"/>
          </p:nvPr>
        </p:nvSpPr>
        <p:spPr>
          <a:xfrm>
            <a:off x="467544" y="1265515"/>
            <a:ext cx="8136904" cy="874548"/>
          </a:xfrm>
        </p:spPr>
        <p:txBody>
          <a:bodyPr/>
          <a:lstStyle/>
          <a:p>
            <a:pPr marL="0" indent="0">
              <a:buNone/>
            </a:pPr>
            <a:r>
              <a:rPr lang="en-GB" sz="1600" b="1" dirty="0"/>
              <a:t>FULL JOIN </a:t>
            </a:r>
            <a:r>
              <a:rPr lang="en-GB" sz="1600" dirty="0"/>
              <a:t>combines the results of both left and right outer joins. The joined table will contain all records from both the tables and fill in NULLs for missing matches on either side. MySQL does not have FULL JOIN.</a:t>
            </a:r>
          </a:p>
        </p:txBody>
      </p:sp>
      <p:sp>
        <p:nvSpPr>
          <p:cNvPr id="4" name="Footer Placeholder 3">
            <a:extLst>
              <a:ext uri="{FF2B5EF4-FFF2-40B4-BE49-F238E27FC236}">
                <a16:creationId xmlns:a16="http://schemas.microsoft.com/office/drawing/2014/main" id="{92B53DFF-5302-47FB-BF7C-D087289C49ED}"/>
              </a:ext>
            </a:extLst>
          </p:cNvPr>
          <p:cNvSpPr>
            <a:spLocks noGrp="1"/>
          </p:cNvSpPr>
          <p:nvPr>
            <p:ph type="ftr" sz="quarter" idx="11"/>
          </p:nvPr>
        </p:nvSpPr>
        <p:spPr/>
        <p:txBody>
          <a:bodyPr/>
          <a:lstStyle/>
          <a:p>
            <a:pPr algn="l"/>
            <a:r>
              <a:rPr lang="en-US"/>
              <a:t>SQL: Structured Query Language</a:t>
            </a:r>
            <a:endParaRPr lang="en-US" dirty="0"/>
          </a:p>
        </p:txBody>
      </p:sp>
      <p:sp>
        <p:nvSpPr>
          <p:cNvPr id="6" name="TextBox 5">
            <a:extLst>
              <a:ext uri="{FF2B5EF4-FFF2-40B4-BE49-F238E27FC236}">
                <a16:creationId xmlns:a16="http://schemas.microsoft.com/office/drawing/2014/main" id="{494E67BB-FC5E-44A5-B7A8-5448485AEA19}"/>
              </a:ext>
            </a:extLst>
          </p:cNvPr>
          <p:cNvSpPr txBox="1"/>
          <p:nvPr/>
        </p:nvSpPr>
        <p:spPr>
          <a:xfrm>
            <a:off x="179512" y="2223081"/>
            <a:ext cx="1273223" cy="430887"/>
          </a:xfrm>
          <a:prstGeom prst="rect">
            <a:avLst/>
          </a:prstGeom>
          <a:noFill/>
        </p:spPr>
        <p:txBody>
          <a:bodyPr wrap="square">
            <a:spAutoFit/>
          </a:bodyPr>
          <a:lstStyle/>
          <a:p>
            <a:r>
              <a:rPr lang="en-GB" sz="2000" dirty="0"/>
              <a:t>Syntax</a:t>
            </a:r>
            <a:r>
              <a:rPr lang="en-GB" dirty="0"/>
              <a:t>:</a:t>
            </a:r>
          </a:p>
        </p:txBody>
      </p:sp>
      <p:sp>
        <p:nvSpPr>
          <p:cNvPr id="7" name="Rectangle 1">
            <a:extLst>
              <a:ext uri="{FF2B5EF4-FFF2-40B4-BE49-F238E27FC236}">
                <a16:creationId xmlns:a16="http://schemas.microsoft.com/office/drawing/2014/main" id="{10F3BCA5-5770-466C-B456-3E97BA9024A8}"/>
              </a:ext>
            </a:extLst>
          </p:cNvPr>
          <p:cNvSpPr>
            <a:spLocks noChangeArrowheads="1"/>
          </p:cNvSpPr>
          <p:nvPr/>
        </p:nvSpPr>
        <p:spPr bwMode="auto">
          <a:xfrm>
            <a:off x="1467237" y="2306822"/>
            <a:ext cx="7500293" cy="52322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SELECT table1.column1, table2.column2... FROM table1 </a:t>
            </a:r>
            <a:r>
              <a:rPr kumimoji="0" lang="en-US" altLang="en-US" sz="14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FULL</a:t>
            </a:r>
            <a:r>
              <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JOIN table2 ON table1.common_field = table2.common_field;</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9B8EC007-BEFD-4429-8141-9DC7269E2038}"/>
              </a:ext>
            </a:extLst>
          </p:cNvPr>
          <p:cNvSpPr txBox="1"/>
          <p:nvPr/>
        </p:nvSpPr>
        <p:spPr>
          <a:xfrm>
            <a:off x="160242" y="2716619"/>
            <a:ext cx="2232248" cy="430887"/>
          </a:xfrm>
          <a:prstGeom prst="rect">
            <a:avLst/>
          </a:prstGeom>
          <a:noFill/>
        </p:spPr>
        <p:txBody>
          <a:bodyPr wrap="square">
            <a:spAutoFit/>
          </a:bodyPr>
          <a:lstStyle/>
          <a:p>
            <a:r>
              <a:rPr lang="en-GB" sz="2000" dirty="0"/>
              <a:t>Example</a:t>
            </a:r>
            <a:r>
              <a:rPr lang="en-GB" dirty="0"/>
              <a:t>: </a:t>
            </a:r>
          </a:p>
        </p:txBody>
      </p:sp>
      <p:sp>
        <p:nvSpPr>
          <p:cNvPr id="12" name="TextBox 11">
            <a:extLst>
              <a:ext uri="{FF2B5EF4-FFF2-40B4-BE49-F238E27FC236}">
                <a16:creationId xmlns:a16="http://schemas.microsoft.com/office/drawing/2014/main" id="{1D60FC96-B55D-406B-A521-84DAC4767031}"/>
              </a:ext>
            </a:extLst>
          </p:cNvPr>
          <p:cNvSpPr txBox="1"/>
          <p:nvPr/>
        </p:nvSpPr>
        <p:spPr>
          <a:xfrm>
            <a:off x="1485492" y="2817626"/>
            <a:ext cx="5295122" cy="27699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S PGothic" charset="0"/>
                <a:cs typeface="Arial" panose="020B0604020202020204" pitchFamily="34" charset="0"/>
              </a:rPr>
              <a:t>Consider the following two tables.</a:t>
            </a:r>
            <a:endParaRPr kumimoji="0" lang="en-US" altLang="en-US" sz="600" b="0" i="0" u="none" strike="noStrike" kern="1200" cap="none" spc="0" normalizeH="0" baseline="0" noProof="0" dirty="0">
              <a:ln>
                <a:noFill/>
              </a:ln>
              <a:solidFill>
                <a:srgbClr val="000000"/>
              </a:solidFill>
              <a:effectLst/>
              <a:uLnTx/>
              <a:uFillTx/>
              <a:latin typeface="Tahoma" charset="0"/>
              <a:ea typeface="MS PGothic" charset="0"/>
              <a:cs typeface="Arial" charset="0"/>
            </a:endParaRPr>
          </a:p>
        </p:txBody>
      </p:sp>
      <p:pic>
        <p:nvPicPr>
          <p:cNvPr id="14" name="Picture 13">
            <a:extLst>
              <a:ext uri="{FF2B5EF4-FFF2-40B4-BE49-F238E27FC236}">
                <a16:creationId xmlns:a16="http://schemas.microsoft.com/office/drawing/2014/main" id="{98E6ABBD-05CA-48AD-BBA9-96BF33D58D2A}"/>
              </a:ext>
            </a:extLst>
          </p:cNvPr>
          <p:cNvPicPr>
            <a:picLocks noChangeAspect="1"/>
          </p:cNvPicPr>
          <p:nvPr/>
        </p:nvPicPr>
        <p:blipFill>
          <a:blip r:embed="rId2"/>
          <a:stretch>
            <a:fillRect/>
          </a:stretch>
        </p:blipFill>
        <p:spPr>
          <a:xfrm>
            <a:off x="683568" y="3142192"/>
            <a:ext cx="3059604" cy="2155630"/>
          </a:xfrm>
          <a:prstGeom prst="rect">
            <a:avLst/>
          </a:prstGeom>
        </p:spPr>
      </p:pic>
      <p:pic>
        <p:nvPicPr>
          <p:cNvPr id="16" name="Picture 15">
            <a:extLst>
              <a:ext uri="{FF2B5EF4-FFF2-40B4-BE49-F238E27FC236}">
                <a16:creationId xmlns:a16="http://schemas.microsoft.com/office/drawing/2014/main" id="{DCBE0DAD-8011-4876-BCC8-8FB0131B9B04}"/>
              </a:ext>
            </a:extLst>
          </p:cNvPr>
          <p:cNvPicPr>
            <a:picLocks noChangeAspect="1"/>
          </p:cNvPicPr>
          <p:nvPr/>
        </p:nvPicPr>
        <p:blipFill>
          <a:blip r:embed="rId3"/>
          <a:stretch>
            <a:fillRect/>
          </a:stretch>
        </p:blipFill>
        <p:spPr>
          <a:xfrm>
            <a:off x="4133053" y="3168877"/>
            <a:ext cx="3561333" cy="1697011"/>
          </a:xfrm>
          <a:prstGeom prst="rect">
            <a:avLst/>
          </a:prstGeom>
        </p:spPr>
      </p:pic>
      <p:sp>
        <p:nvSpPr>
          <p:cNvPr id="18" name="TextBox 17">
            <a:extLst>
              <a:ext uri="{FF2B5EF4-FFF2-40B4-BE49-F238E27FC236}">
                <a16:creationId xmlns:a16="http://schemas.microsoft.com/office/drawing/2014/main" id="{40A02DE9-C04C-48D2-8EDB-EC7D8F5C7C7B}"/>
              </a:ext>
            </a:extLst>
          </p:cNvPr>
          <p:cNvSpPr txBox="1"/>
          <p:nvPr/>
        </p:nvSpPr>
        <p:spPr>
          <a:xfrm>
            <a:off x="218964" y="5420889"/>
            <a:ext cx="2336812" cy="307777"/>
          </a:xfrm>
          <a:prstGeom prst="rect">
            <a:avLst/>
          </a:prstGeom>
          <a:noFill/>
        </p:spPr>
        <p:txBody>
          <a:bodyPr wrap="square">
            <a:spAutoFit/>
          </a:bodyPr>
          <a:lstStyle/>
          <a:p>
            <a:r>
              <a:rPr lang="en-GB" sz="1400" b="0" i="0" dirty="0">
                <a:solidFill>
                  <a:srgbClr val="000000"/>
                </a:solidFill>
                <a:effectLst/>
                <a:latin typeface="Arial" panose="020B0604020202020204" pitchFamily="34" charset="0"/>
              </a:rPr>
              <a:t>RIGHT JOIN statement </a:t>
            </a:r>
            <a:endParaRPr lang="en-GB" dirty="0"/>
          </a:p>
        </p:txBody>
      </p:sp>
      <p:sp>
        <p:nvSpPr>
          <p:cNvPr id="19" name="Rectangle 3">
            <a:extLst>
              <a:ext uri="{FF2B5EF4-FFF2-40B4-BE49-F238E27FC236}">
                <a16:creationId xmlns:a16="http://schemas.microsoft.com/office/drawing/2014/main" id="{2610984A-CDFF-442A-BD74-4CA041B6A791}"/>
              </a:ext>
            </a:extLst>
          </p:cNvPr>
          <p:cNvSpPr>
            <a:spLocks noChangeArrowheads="1"/>
          </p:cNvSpPr>
          <p:nvPr/>
        </p:nvSpPr>
        <p:spPr bwMode="auto">
          <a:xfrm>
            <a:off x="234784" y="5761831"/>
            <a:ext cx="4337215" cy="66044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SQL</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SELECT ID</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NAME</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AMOUNT</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DATE FROM CUSTOMERS </a:t>
            </a:r>
            <a:r>
              <a:rPr kumimoji="0" lang="en-US" altLang="en-US" sz="14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FULL JOIN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ORDERS ON CUSTOMERS</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ID </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ORDERS</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CUSTOMER_ID</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7C918FA4-66EA-4777-827A-5961D4174B44}"/>
              </a:ext>
            </a:extLst>
          </p:cNvPr>
          <p:cNvPicPr>
            <a:picLocks noChangeAspect="1"/>
          </p:cNvPicPr>
          <p:nvPr/>
        </p:nvPicPr>
        <p:blipFill>
          <a:blip r:embed="rId4"/>
          <a:stretch>
            <a:fillRect/>
          </a:stretch>
        </p:blipFill>
        <p:spPr>
          <a:xfrm>
            <a:off x="4860032" y="4008178"/>
            <a:ext cx="3169086" cy="2564010"/>
          </a:xfrm>
          <a:prstGeom prst="rect">
            <a:avLst/>
          </a:prstGeom>
        </p:spPr>
      </p:pic>
    </p:spTree>
    <p:extLst>
      <p:ext uri="{BB962C8B-B14F-4D97-AF65-F5344CB8AC3E}">
        <p14:creationId xmlns:p14="http://schemas.microsoft.com/office/powerpoint/2010/main" val="764089397"/>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8" grpId="0"/>
      <p:bldP spid="1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9B6CB-4361-4560-82EA-9F9CFAA7E565}"/>
              </a:ext>
            </a:extLst>
          </p:cNvPr>
          <p:cNvSpPr>
            <a:spLocks noGrp="1"/>
          </p:cNvSpPr>
          <p:nvPr>
            <p:ph type="title"/>
          </p:nvPr>
        </p:nvSpPr>
        <p:spPr/>
        <p:txBody>
          <a:bodyPr/>
          <a:lstStyle/>
          <a:p>
            <a:r>
              <a:rPr lang="en-GB" dirty="0"/>
              <a:t>SELF JOINS</a:t>
            </a:r>
          </a:p>
        </p:txBody>
      </p:sp>
      <p:sp>
        <p:nvSpPr>
          <p:cNvPr id="3" name="Content Placeholder 2">
            <a:extLst>
              <a:ext uri="{FF2B5EF4-FFF2-40B4-BE49-F238E27FC236}">
                <a16:creationId xmlns:a16="http://schemas.microsoft.com/office/drawing/2014/main" id="{0B8E16C5-0102-40C7-B59A-D12821CAF98B}"/>
              </a:ext>
            </a:extLst>
          </p:cNvPr>
          <p:cNvSpPr>
            <a:spLocks noGrp="1"/>
          </p:cNvSpPr>
          <p:nvPr>
            <p:ph idx="1"/>
          </p:nvPr>
        </p:nvSpPr>
        <p:spPr>
          <a:xfrm>
            <a:off x="467544" y="1265515"/>
            <a:ext cx="8136904" cy="555161"/>
          </a:xfrm>
        </p:spPr>
        <p:txBody>
          <a:bodyPr/>
          <a:lstStyle/>
          <a:p>
            <a:pPr marL="0" indent="0">
              <a:buNone/>
            </a:pPr>
            <a:r>
              <a:rPr lang="en-GB" sz="1600" b="1" dirty="0"/>
              <a:t>SELF JOIN </a:t>
            </a:r>
            <a:r>
              <a:rPr lang="en-GB" sz="1600" dirty="0"/>
              <a:t>is used to join a </a:t>
            </a:r>
            <a:r>
              <a:rPr lang="en-GB" sz="1600" b="1" dirty="0"/>
              <a:t>table to itself </a:t>
            </a:r>
            <a:r>
              <a:rPr lang="en-GB" sz="1600" dirty="0"/>
              <a:t>as if the table were two tables; temporarily renaming at least one table is needed in the SQL statement.</a:t>
            </a:r>
          </a:p>
        </p:txBody>
      </p:sp>
      <p:sp>
        <p:nvSpPr>
          <p:cNvPr id="4" name="Footer Placeholder 3">
            <a:extLst>
              <a:ext uri="{FF2B5EF4-FFF2-40B4-BE49-F238E27FC236}">
                <a16:creationId xmlns:a16="http://schemas.microsoft.com/office/drawing/2014/main" id="{92B53DFF-5302-47FB-BF7C-D087289C49ED}"/>
              </a:ext>
            </a:extLst>
          </p:cNvPr>
          <p:cNvSpPr>
            <a:spLocks noGrp="1"/>
          </p:cNvSpPr>
          <p:nvPr>
            <p:ph type="ftr" sz="quarter" idx="11"/>
          </p:nvPr>
        </p:nvSpPr>
        <p:spPr/>
        <p:txBody>
          <a:bodyPr/>
          <a:lstStyle/>
          <a:p>
            <a:pPr algn="l"/>
            <a:r>
              <a:rPr lang="en-US"/>
              <a:t>SQL: Structured Query Language</a:t>
            </a:r>
            <a:endParaRPr lang="en-US" dirty="0"/>
          </a:p>
        </p:txBody>
      </p:sp>
      <p:sp>
        <p:nvSpPr>
          <p:cNvPr id="6" name="TextBox 5">
            <a:extLst>
              <a:ext uri="{FF2B5EF4-FFF2-40B4-BE49-F238E27FC236}">
                <a16:creationId xmlns:a16="http://schemas.microsoft.com/office/drawing/2014/main" id="{494E67BB-FC5E-44A5-B7A8-5448485AEA19}"/>
              </a:ext>
            </a:extLst>
          </p:cNvPr>
          <p:cNvSpPr txBox="1"/>
          <p:nvPr/>
        </p:nvSpPr>
        <p:spPr>
          <a:xfrm>
            <a:off x="194014" y="1868243"/>
            <a:ext cx="1273223" cy="430887"/>
          </a:xfrm>
          <a:prstGeom prst="rect">
            <a:avLst/>
          </a:prstGeom>
          <a:noFill/>
        </p:spPr>
        <p:txBody>
          <a:bodyPr wrap="square">
            <a:spAutoFit/>
          </a:bodyPr>
          <a:lstStyle/>
          <a:p>
            <a:r>
              <a:rPr lang="en-GB" sz="2000" dirty="0"/>
              <a:t>Syntax</a:t>
            </a:r>
            <a:r>
              <a:rPr lang="en-GB" dirty="0"/>
              <a:t>:</a:t>
            </a:r>
          </a:p>
        </p:txBody>
      </p:sp>
      <p:sp>
        <p:nvSpPr>
          <p:cNvPr id="7" name="Rectangle 1">
            <a:extLst>
              <a:ext uri="{FF2B5EF4-FFF2-40B4-BE49-F238E27FC236}">
                <a16:creationId xmlns:a16="http://schemas.microsoft.com/office/drawing/2014/main" id="{10F3BCA5-5770-466C-B456-3E97BA9024A8}"/>
              </a:ext>
            </a:extLst>
          </p:cNvPr>
          <p:cNvSpPr>
            <a:spLocks noChangeArrowheads="1"/>
          </p:cNvSpPr>
          <p:nvPr/>
        </p:nvSpPr>
        <p:spPr bwMode="auto">
          <a:xfrm>
            <a:off x="1485493" y="1914849"/>
            <a:ext cx="6686907" cy="52322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SELECT </a:t>
            </a:r>
            <a:r>
              <a:rPr kumimoji="0" lang="en-GB" altLang="en-US" sz="14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a.column_name</a:t>
            </a:r>
            <a:r>
              <a:rPr kumimoji="0" lang="en-GB"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GB" altLang="en-US" sz="14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b.column_name</a:t>
            </a:r>
            <a:r>
              <a:rPr kumimoji="0" lang="en-GB"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...FROM table1 a, table1 b</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WHERE </a:t>
            </a:r>
            <a:r>
              <a:rPr kumimoji="0" lang="en-GB" altLang="en-US" sz="14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a.common_field</a:t>
            </a:r>
            <a:r>
              <a:rPr kumimoji="0" lang="en-GB"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a:t>
            </a:r>
            <a:r>
              <a:rPr kumimoji="0" lang="en-GB" altLang="en-US" sz="14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b.common_field</a:t>
            </a:r>
            <a:r>
              <a:rPr kumimoji="0" lang="en-GB"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9B8EC007-BEFD-4429-8141-9DC7269E2038}"/>
              </a:ext>
            </a:extLst>
          </p:cNvPr>
          <p:cNvSpPr txBox="1"/>
          <p:nvPr/>
        </p:nvSpPr>
        <p:spPr>
          <a:xfrm>
            <a:off x="170939" y="2432476"/>
            <a:ext cx="2232248" cy="430887"/>
          </a:xfrm>
          <a:prstGeom prst="rect">
            <a:avLst/>
          </a:prstGeom>
          <a:noFill/>
        </p:spPr>
        <p:txBody>
          <a:bodyPr wrap="square">
            <a:spAutoFit/>
          </a:bodyPr>
          <a:lstStyle/>
          <a:p>
            <a:r>
              <a:rPr lang="en-GB" sz="2000" dirty="0"/>
              <a:t>Example</a:t>
            </a:r>
            <a:r>
              <a:rPr lang="en-GB" dirty="0"/>
              <a:t>: </a:t>
            </a:r>
          </a:p>
        </p:txBody>
      </p:sp>
      <p:sp>
        <p:nvSpPr>
          <p:cNvPr id="12" name="TextBox 11">
            <a:extLst>
              <a:ext uri="{FF2B5EF4-FFF2-40B4-BE49-F238E27FC236}">
                <a16:creationId xmlns:a16="http://schemas.microsoft.com/office/drawing/2014/main" id="{1D60FC96-B55D-406B-A521-84DAC4767031}"/>
              </a:ext>
            </a:extLst>
          </p:cNvPr>
          <p:cNvSpPr txBox="1"/>
          <p:nvPr/>
        </p:nvSpPr>
        <p:spPr>
          <a:xfrm>
            <a:off x="1485493" y="2517339"/>
            <a:ext cx="5295122" cy="27699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S PGothic" charset="0"/>
                <a:cs typeface="Arial" panose="020B0604020202020204" pitchFamily="34" charset="0"/>
              </a:rPr>
              <a:t>Consider the following two tables.</a:t>
            </a:r>
            <a:endParaRPr kumimoji="0" lang="en-US" altLang="en-US" sz="600" b="0" i="0" u="none" strike="noStrike" kern="1200" cap="none" spc="0" normalizeH="0" baseline="0" noProof="0" dirty="0">
              <a:ln>
                <a:noFill/>
              </a:ln>
              <a:solidFill>
                <a:srgbClr val="000000"/>
              </a:solidFill>
              <a:effectLst/>
              <a:uLnTx/>
              <a:uFillTx/>
              <a:latin typeface="Tahoma" charset="0"/>
              <a:ea typeface="MS PGothic" charset="0"/>
              <a:cs typeface="Arial" charset="0"/>
            </a:endParaRPr>
          </a:p>
        </p:txBody>
      </p:sp>
      <p:pic>
        <p:nvPicPr>
          <p:cNvPr id="14" name="Picture 13">
            <a:extLst>
              <a:ext uri="{FF2B5EF4-FFF2-40B4-BE49-F238E27FC236}">
                <a16:creationId xmlns:a16="http://schemas.microsoft.com/office/drawing/2014/main" id="{98E6ABBD-05CA-48AD-BBA9-96BF33D58D2A}"/>
              </a:ext>
            </a:extLst>
          </p:cNvPr>
          <p:cNvPicPr>
            <a:picLocks noChangeAspect="1"/>
          </p:cNvPicPr>
          <p:nvPr/>
        </p:nvPicPr>
        <p:blipFill>
          <a:blip r:embed="rId2"/>
          <a:stretch>
            <a:fillRect/>
          </a:stretch>
        </p:blipFill>
        <p:spPr>
          <a:xfrm>
            <a:off x="611560" y="2910930"/>
            <a:ext cx="3302933" cy="2327066"/>
          </a:xfrm>
          <a:prstGeom prst="rect">
            <a:avLst/>
          </a:prstGeom>
        </p:spPr>
      </p:pic>
      <p:sp>
        <p:nvSpPr>
          <p:cNvPr id="18" name="TextBox 17">
            <a:extLst>
              <a:ext uri="{FF2B5EF4-FFF2-40B4-BE49-F238E27FC236}">
                <a16:creationId xmlns:a16="http://schemas.microsoft.com/office/drawing/2014/main" id="{40A02DE9-C04C-48D2-8EDB-EC7D8F5C7C7B}"/>
              </a:ext>
            </a:extLst>
          </p:cNvPr>
          <p:cNvSpPr txBox="1"/>
          <p:nvPr/>
        </p:nvSpPr>
        <p:spPr>
          <a:xfrm>
            <a:off x="428396" y="5200699"/>
            <a:ext cx="2336812" cy="307777"/>
          </a:xfrm>
          <a:prstGeom prst="rect">
            <a:avLst/>
          </a:prstGeom>
          <a:noFill/>
        </p:spPr>
        <p:txBody>
          <a:bodyPr wrap="square">
            <a:spAutoFit/>
          </a:bodyPr>
          <a:lstStyle/>
          <a:p>
            <a:r>
              <a:rPr lang="en-GB" sz="1400" b="0" i="0" dirty="0">
                <a:solidFill>
                  <a:srgbClr val="000000"/>
                </a:solidFill>
                <a:effectLst/>
                <a:latin typeface="Arial" panose="020B0604020202020204" pitchFamily="34" charset="0"/>
              </a:rPr>
              <a:t>SELF JOIN statement </a:t>
            </a:r>
            <a:endParaRPr lang="en-GB" dirty="0"/>
          </a:p>
        </p:txBody>
      </p:sp>
      <p:sp>
        <p:nvSpPr>
          <p:cNvPr id="19" name="Rectangle 3">
            <a:extLst>
              <a:ext uri="{FF2B5EF4-FFF2-40B4-BE49-F238E27FC236}">
                <a16:creationId xmlns:a16="http://schemas.microsoft.com/office/drawing/2014/main" id="{2610984A-CDFF-442A-BD74-4CA041B6A791}"/>
              </a:ext>
            </a:extLst>
          </p:cNvPr>
          <p:cNvSpPr>
            <a:spLocks noChangeArrowheads="1"/>
          </p:cNvSpPr>
          <p:nvPr/>
        </p:nvSpPr>
        <p:spPr bwMode="auto">
          <a:xfrm>
            <a:off x="470982" y="5592485"/>
            <a:ext cx="3932337" cy="66044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lvl="0" eaLnBrk="0" hangingPunct="0"/>
            <a:r>
              <a:rPr lang="en-GB" altLang="en-US" sz="1400" b="0" dirty="0">
                <a:solidFill>
                  <a:srgbClr val="000000"/>
                </a:solidFill>
                <a:latin typeface="Courier New" panose="02070309020205020404" pitchFamily="49" charset="0"/>
                <a:cs typeface="Courier New" panose="02070309020205020404" pitchFamily="49" charset="0"/>
              </a:rPr>
              <a:t>SQL&gt; SELECT  a.ID, b.NAME, </a:t>
            </a:r>
            <a:r>
              <a:rPr lang="en-GB" altLang="en-US" sz="1400" b="0" dirty="0" err="1">
                <a:solidFill>
                  <a:srgbClr val="000000"/>
                </a:solidFill>
                <a:latin typeface="Courier New" panose="02070309020205020404" pitchFamily="49" charset="0"/>
                <a:cs typeface="Courier New" panose="02070309020205020404" pitchFamily="49" charset="0"/>
              </a:rPr>
              <a:t>a.SALARY</a:t>
            </a:r>
            <a:endParaRPr lang="en-GB" altLang="en-US" sz="1400" b="0" dirty="0">
              <a:solidFill>
                <a:srgbClr val="000000"/>
              </a:solidFill>
              <a:latin typeface="Courier New" panose="02070309020205020404" pitchFamily="49" charset="0"/>
              <a:cs typeface="Courier New" panose="02070309020205020404" pitchFamily="49" charset="0"/>
            </a:endParaRPr>
          </a:p>
          <a:p>
            <a:pPr lvl="0" eaLnBrk="0" hangingPunct="0"/>
            <a:r>
              <a:rPr lang="en-GB" altLang="en-US" sz="1400" b="0" dirty="0">
                <a:solidFill>
                  <a:srgbClr val="000000"/>
                </a:solidFill>
                <a:latin typeface="Courier New" panose="02070309020205020404" pitchFamily="49" charset="0"/>
                <a:cs typeface="Courier New" panose="02070309020205020404" pitchFamily="49" charset="0"/>
              </a:rPr>
              <a:t>   FROM CUSTOMERS a, CUSTOMERS b</a:t>
            </a:r>
          </a:p>
          <a:p>
            <a:pPr lvl="0" eaLnBrk="0" hangingPunct="0"/>
            <a:r>
              <a:rPr lang="en-GB" altLang="en-US" sz="1400" b="0" dirty="0">
                <a:solidFill>
                  <a:srgbClr val="000000"/>
                </a:solidFill>
                <a:latin typeface="Courier New" panose="02070309020205020404" pitchFamily="49" charset="0"/>
                <a:cs typeface="Courier New" panose="02070309020205020404" pitchFamily="49" charset="0"/>
              </a:rPr>
              <a:t>   WHERE </a:t>
            </a:r>
            <a:r>
              <a:rPr lang="en-GB" altLang="en-US" sz="1400" b="0" dirty="0" err="1">
                <a:solidFill>
                  <a:srgbClr val="000000"/>
                </a:solidFill>
                <a:latin typeface="Courier New" panose="02070309020205020404" pitchFamily="49" charset="0"/>
                <a:cs typeface="Courier New" panose="02070309020205020404" pitchFamily="49" charset="0"/>
              </a:rPr>
              <a:t>a.SALARY</a:t>
            </a:r>
            <a:r>
              <a:rPr lang="en-GB" altLang="en-US" sz="1400" b="0" dirty="0">
                <a:solidFill>
                  <a:srgbClr val="000000"/>
                </a:solidFill>
                <a:latin typeface="Courier New" panose="02070309020205020404" pitchFamily="49" charset="0"/>
                <a:cs typeface="Courier New" panose="02070309020205020404" pitchFamily="49" charset="0"/>
              </a:rPr>
              <a:t> &lt; </a:t>
            </a:r>
            <a:r>
              <a:rPr lang="en-GB" altLang="en-US" sz="1400" b="0" dirty="0" err="1">
                <a:solidFill>
                  <a:srgbClr val="000000"/>
                </a:solidFill>
                <a:latin typeface="Courier New" panose="02070309020205020404" pitchFamily="49" charset="0"/>
                <a:cs typeface="Courier New" panose="02070309020205020404" pitchFamily="49" charset="0"/>
              </a:rPr>
              <a:t>b.SALARY</a:t>
            </a:r>
            <a:r>
              <a:rPr lang="en-GB" altLang="en-US" sz="1400" b="0" dirty="0">
                <a:solidFill>
                  <a:srgbClr val="000000"/>
                </a:solidFill>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216A7982-2E24-4204-9634-3E60AC090B13}"/>
              </a:ext>
            </a:extLst>
          </p:cNvPr>
          <p:cNvPicPr>
            <a:picLocks noChangeAspect="1"/>
          </p:cNvPicPr>
          <p:nvPr/>
        </p:nvPicPr>
        <p:blipFill>
          <a:blip r:embed="rId3"/>
          <a:stretch>
            <a:fillRect/>
          </a:stretch>
        </p:blipFill>
        <p:spPr>
          <a:xfrm>
            <a:off x="5249737" y="2708920"/>
            <a:ext cx="1839991" cy="4103979"/>
          </a:xfrm>
          <a:prstGeom prst="rect">
            <a:avLst/>
          </a:prstGeom>
        </p:spPr>
      </p:pic>
    </p:spTree>
    <p:extLst>
      <p:ext uri="{BB962C8B-B14F-4D97-AF65-F5344CB8AC3E}">
        <p14:creationId xmlns:p14="http://schemas.microsoft.com/office/powerpoint/2010/main" val="1136974600"/>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8" grpId="0"/>
      <p:bldP spid="1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9B6CB-4361-4560-82EA-9F9CFAA7E565}"/>
              </a:ext>
            </a:extLst>
          </p:cNvPr>
          <p:cNvSpPr>
            <a:spLocks noGrp="1"/>
          </p:cNvSpPr>
          <p:nvPr>
            <p:ph type="title"/>
          </p:nvPr>
        </p:nvSpPr>
        <p:spPr/>
        <p:txBody>
          <a:bodyPr/>
          <a:lstStyle/>
          <a:p>
            <a:r>
              <a:rPr lang="en-GB" dirty="0"/>
              <a:t>CARTESIAN JOINS</a:t>
            </a:r>
          </a:p>
        </p:txBody>
      </p:sp>
      <p:sp>
        <p:nvSpPr>
          <p:cNvPr id="3" name="Content Placeholder 2">
            <a:extLst>
              <a:ext uri="{FF2B5EF4-FFF2-40B4-BE49-F238E27FC236}">
                <a16:creationId xmlns:a16="http://schemas.microsoft.com/office/drawing/2014/main" id="{0B8E16C5-0102-40C7-B59A-D12821CAF98B}"/>
              </a:ext>
            </a:extLst>
          </p:cNvPr>
          <p:cNvSpPr>
            <a:spLocks noGrp="1"/>
          </p:cNvSpPr>
          <p:nvPr>
            <p:ph idx="1"/>
          </p:nvPr>
        </p:nvSpPr>
        <p:spPr>
          <a:xfrm>
            <a:off x="467544" y="1265515"/>
            <a:ext cx="8136904" cy="618731"/>
          </a:xfrm>
        </p:spPr>
        <p:txBody>
          <a:bodyPr/>
          <a:lstStyle/>
          <a:p>
            <a:pPr marL="0" indent="0">
              <a:buNone/>
            </a:pPr>
            <a:r>
              <a:rPr lang="en-GB" sz="1600" b="1" dirty="0"/>
              <a:t>CARTESIAN JOIN </a:t>
            </a:r>
            <a:r>
              <a:rPr lang="en-GB" sz="1600" b="0" i="0" dirty="0">
                <a:solidFill>
                  <a:srgbClr val="000000"/>
                </a:solidFill>
                <a:effectLst/>
                <a:latin typeface="Arial" panose="020B0604020202020204" pitchFamily="34" charset="0"/>
              </a:rPr>
              <a:t>returns the Cartesian product of the sets of records from two or more joined tables. Thus, it equates to an inner join where the join-condition always </a:t>
            </a:r>
            <a:r>
              <a:rPr lang="en-GB" sz="1600" b="1" i="0" dirty="0">
                <a:solidFill>
                  <a:srgbClr val="000000"/>
                </a:solidFill>
                <a:effectLst/>
                <a:latin typeface="Arial" panose="020B0604020202020204" pitchFamily="34" charset="0"/>
              </a:rPr>
              <a:t>True</a:t>
            </a:r>
            <a:r>
              <a:rPr lang="en-GB" sz="1600" b="0" i="0" dirty="0">
                <a:solidFill>
                  <a:srgbClr val="000000"/>
                </a:solidFill>
                <a:effectLst/>
                <a:latin typeface="Arial" panose="020B0604020202020204" pitchFamily="34" charset="0"/>
              </a:rPr>
              <a:t>.</a:t>
            </a:r>
            <a:endParaRPr lang="en-GB" sz="1600" dirty="0"/>
          </a:p>
        </p:txBody>
      </p:sp>
      <p:sp>
        <p:nvSpPr>
          <p:cNvPr id="4" name="Footer Placeholder 3">
            <a:extLst>
              <a:ext uri="{FF2B5EF4-FFF2-40B4-BE49-F238E27FC236}">
                <a16:creationId xmlns:a16="http://schemas.microsoft.com/office/drawing/2014/main" id="{92B53DFF-5302-47FB-BF7C-D087289C49ED}"/>
              </a:ext>
            </a:extLst>
          </p:cNvPr>
          <p:cNvSpPr>
            <a:spLocks noGrp="1"/>
          </p:cNvSpPr>
          <p:nvPr>
            <p:ph type="ftr" sz="quarter" idx="11"/>
          </p:nvPr>
        </p:nvSpPr>
        <p:spPr/>
        <p:txBody>
          <a:bodyPr/>
          <a:lstStyle/>
          <a:p>
            <a:pPr algn="l"/>
            <a:r>
              <a:rPr lang="en-US"/>
              <a:t>SQL: Structured Query Language</a:t>
            </a:r>
            <a:endParaRPr lang="en-US" dirty="0"/>
          </a:p>
        </p:txBody>
      </p:sp>
      <p:sp>
        <p:nvSpPr>
          <p:cNvPr id="6" name="TextBox 5">
            <a:extLst>
              <a:ext uri="{FF2B5EF4-FFF2-40B4-BE49-F238E27FC236}">
                <a16:creationId xmlns:a16="http://schemas.microsoft.com/office/drawing/2014/main" id="{494E67BB-FC5E-44A5-B7A8-5448485AEA19}"/>
              </a:ext>
            </a:extLst>
          </p:cNvPr>
          <p:cNvSpPr txBox="1"/>
          <p:nvPr/>
        </p:nvSpPr>
        <p:spPr>
          <a:xfrm>
            <a:off x="143355" y="1821723"/>
            <a:ext cx="1273223" cy="430887"/>
          </a:xfrm>
          <a:prstGeom prst="rect">
            <a:avLst/>
          </a:prstGeom>
          <a:noFill/>
        </p:spPr>
        <p:txBody>
          <a:bodyPr wrap="square">
            <a:spAutoFit/>
          </a:bodyPr>
          <a:lstStyle/>
          <a:p>
            <a:r>
              <a:rPr lang="en-GB" sz="2000" dirty="0"/>
              <a:t>Syntax</a:t>
            </a:r>
            <a:r>
              <a:rPr lang="en-GB" dirty="0"/>
              <a:t>:</a:t>
            </a:r>
          </a:p>
        </p:txBody>
      </p:sp>
      <p:sp>
        <p:nvSpPr>
          <p:cNvPr id="7" name="Rectangle 1">
            <a:extLst>
              <a:ext uri="{FF2B5EF4-FFF2-40B4-BE49-F238E27FC236}">
                <a16:creationId xmlns:a16="http://schemas.microsoft.com/office/drawing/2014/main" id="{10F3BCA5-5770-466C-B456-3E97BA9024A8}"/>
              </a:ext>
            </a:extLst>
          </p:cNvPr>
          <p:cNvSpPr>
            <a:spLocks noChangeArrowheads="1"/>
          </p:cNvSpPr>
          <p:nvPr/>
        </p:nvSpPr>
        <p:spPr bwMode="auto">
          <a:xfrm>
            <a:off x="1394875" y="1894663"/>
            <a:ext cx="7500293" cy="52322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SELECT table1.column1, table2.column2...</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FROM  table1, table2 [, table3 ];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9B8EC007-BEFD-4429-8141-9DC7269E2038}"/>
              </a:ext>
            </a:extLst>
          </p:cNvPr>
          <p:cNvSpPr txBox="1"/>
          <p:nvPr/>
        </p:nvSpPr>
        <p:spPr>
          <a:xfrm>
            <a:off x="121853" y="2380919"/>
            <a:ext cx="2232248" cy="430887"/>
          </a:xfrm>
          <a:prstGeom prst="rect">
            <a:avLst/>
          </a:prstGeom>
          <a:noFill/>
        </p:spPr>
        <p:txBody>
          <a:bodyPr wrap="square">
            <a:spAutoFit/>
          </a:bodyPr>
          <a:lstStyle/>
          <a:p>
            <a:r>
              <a:rPr lang="en-GB" sz="2000" dirty="0"/>
              <a:t>Example</a:t>
            </a:r>
            <a:r>
              <a:rPr lang="en-GB" dirty="0"/>
              <a:t>: </a:t>
            </a:r>
          </a:p>
        </p:txBody>
      </p:sp>
      <p:sp>
        <p:nvSpPr>
          <p:cNvPr id="12" name="TextBox 11">
            <a:extLst>
              <a:ext uri="{FF2B5EF4-FFF2-40B4-BE49-F238E27FC236}">
                <a16:creationId xmlns:a16="http://schemas.microsoft.com/office/drawing/2014/main" id="{1D60FC96-B55D-406B-A521-84DAC4767031}"/>
              </a:ext>
            </a:extLst>
          </p:cNvPr>
          <p:cNvSpPr txBox="1"/>
          <p:nvPr/>
        </p:nvSpPr>
        <p:spPr>
          <a:xfrm>
            <a:off x="1445178" y="2489696"/>
            <a:ext cx="5295122" cy="27699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S PGothic" charset="0"/>
                <a:cs typeface="Arial" panose="020B0604020202020204" pitchFamily="34" charset="0"/>
              </a:rPr>
              <a:t>Consider the following two tables.</a:t>
            </a:r>
            <a:endParaRPr kumimoji="0" lang="en-US" altLang="en-US" sz="600" b="0" i="0" u="none" strike="noStrike" kern="1200" cap="none" spc="0" normalizeH="0" baseline="0" noProof="0" dirty="0">
              <a:ln>
                <a:noFill/>
              </a:ln>
              <a:solidFill>
                <a:srgbClr val="000000"/>
              </a:solidFill>
              <a:effectLst/>
              <a:uLnTx/>
              <a:uFillTx/>
              <a:latin typeface="Tahoma" charset="0"/>
              <a:ea typeface="MS PGothic" charset="0"/>
              <a:cs typeface="Arial" charset="0"/>
            </a:endParaRPr>
          </a:p>
        </p:txBody>
      </p:sp>
      <p:pic>
        <p:nvPicPr>
          <p:cNvPr id="14" name="Picture 13">
            <a:extLst>
              <a:ext uri="{FF2B5EF4-FFF2-40B4-BE49-F238E27FC236}">
                <a16:creationId xmlns:a16="http://schemas.microsoft.com/office/drawing/2014/main" id="{98E6ABBD-05CA-48AD-BBA9-96BF33D58D2A}"/>
              </a:ext>
            </a:extLst>
          </p:cNvPr>
          <p:cNvPicPr>
            <a:picLocks noChangeAspect="1"/>
          </p:cNvPicPr>
          <p:nvPr/>
        </p:nvPicPr>
        <p:blipFill>
          <a:blip r:embed="rId2"/>
          <a:stretch>
            <a:fillRect/>
          </a:stretch>
        </p:blipFill>
        <p:spPr>
          <a:xfrm>
            <a:off x="611560" y="2871336"/>
            <a:ext cx="3059604" cy="2155630"/>
          </a:xfrm>
          <a:prstGeom prst="rect">
            <a:avLst/>
          </a:prstGeom>
        </p:spPr>
      </p:pic>
      <p:pic>
        <p:nvPicPr>
          <p:cNvPr id="16" name="Picture 15">
            <a:extLst>
              <a:ext uri="{FF2B5EF4-FFF2-40B4-BE49-F238E27FC236}">
                <a16:creationId xmlns:a16="http://schemas.microsoft.com/office/drawing/2014/main" id="{DCBE0DAD-8011-4876-BCC8-8FB0131B9B04}"/>
              </a:ext>
            </a:extLst>
          </p:cNvPr>
          <p:cNvPicPr>
            <a:picLocks noChangeAspect="1"/>
          </p:cNvPicPr>
          <p:nvPr/>
        </p:nvPicPr>
        <p:blipFill>
          <a:blip r:embed="rId3"/>
          <a:stretch>
            <a:fillRect/>
          </a:stretch>
        </p:blipFill>
        <p:spPr>
          <a:xfrm>
            <a:off x="4211960" y="2724393"/>
            <a:ext cx="3561333" cy="1697011"/>
          </a:xfrm>
          <a:prstGeom prst="rect">
            <a:avLst/>
          </a:prstGeom>
        </p:spPr>
      </p:pic>
      <p:sp>
        <p:nvSpPr>
          <p:cNvPr id="18" name="TextBox 17">
            <a:extLst>
              <a:ext uri="{FF2B5EF4-FFF2-40B4-BE49-F238E27FC236}">
                <a16:creationId xmlns:a16="http://schemas.microsoft.com/office/drawing/2014/main" id="{40A02DE9-C04C-48D2-8EDB-EC7D8F5C7C7B}"/>
              </a:ext>
            </a:extLst>
          </p:cNvPr>
          <p:cNvSpPr txBox="1"/>
          <p:nvPr/>
        </p:nvSpPr>
        <p:spPr>
          <a:xfrm>
            <a:off x="226468" y="5092281"/>
            <a:ext cx="3409427" cy="307777"/>
          </a:xfrm>
          <a:prstGeom prst="rect">
            <a:avLst/>
          </a:prstGeom>
          <a:noFill/>
        </p:spPr>
        <p:txBody>
          <a:bodyPr wrap="square">
            <a:spAutoFit/>
          </a:bodyPr>
          <a:lstStyle/>
          <a:p>
            <a:r>
              <a:rPr lang="en-GB" sz="1400" b="0" dirty="0">
                <a:solidFill>
                  <a:srgbClr val="000000"/>
                </a:solidFill>
                <a:latin typeface="Arial" panose="020B0604020202020204" pitchFamily="34" charset="0"/>
              </a:rPr>
              <a:t>CARTESIAN JOIN statement </a:t>
            </a:r>
            <a:endParaRPr lang="en-GB" dirty="0"/>
          </a:p>
        </p:txBody>
      </p:sp>
      <p:sp>
        <p:nvSpPr>
          <p:cNvPr id="19" name="Rectangle 3">
            <a:extLst>
              <a:ext uri="{FF2B5EF4-FFF2-40B4-BE49-F238E27FC236}">
                <a16:creationId xmlns:a16="http://schemas.microsoft.com/office/drawing/2014/main" id="{2610984A-CDFF-442A-BD74-4CA041B6A791}"/>
              </a:ext>
            </a:extLst>
          </p:cNvPr>
          <p:cNvSpPr>
            <a:spLocks noChangeArrowheads="1"/>
          </p:cNvSpPr>
          <p:nvPr/>
        </p:nvSpPr>
        <p:spPr bwMode="auto">
          <a:xfrm>
            <a:off x="342504" y="5528335"/>
            <a:ext cx="4112652" cy="44500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lvl="0" eaLnBrk="0" hangingPunct="0"/>
            <a:r>
              <a:rPr lang="en-GB" altLang="en-US" sz="1400" b="0" dirty="0">
                <a:solidFill>
                  <a:srgbClr val="000000"/>
                </a:solidFill>
                <a:latin typeface="Courier New" panose="02070309020205020404" pitchFamily="49" charset="0"/>
                <a:cs typeface="Courier New" panose="02070309020205020404" pitchFamily="49" charset="0"/>
              </a:rPr>
              <a:t>SQL&gt; SELECT  ID, NAME, AMOUNT, DATE</a:t>
            </a:r>
          </a:p>
          <a:p>
            <a:pPr lvl="0" eaLnBrk="0" hangingPunct="0"/>
            <a:r>
              <a:rPr lang="en-GB" altLang="en-US" sz="1400" b="0" dirty="0">
                <a:solidFill>
                  <a:srgbClr val="000000"/>
                </a:solidFill>
                <a:latin typeface="Courier New" panose="02070309020205020404" pitchFamily="49" charset="0"/>
                <a:cs typeface="Courier New" panose="02070309020205020404" pitchFamily="49" charset="0"/>
              </a:rPr>
              <a:t>   FROM CUSTOMERS, ORDERS;</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83CC7241-FA81-43D5-A17F-BE4752DB6B8E}"/>
              </a:ext>
            </a:extLst>
          </p:cNvPr>
          <p:cNvPicPr>
            <a:picLocks noChangeAspect="1"/>
          </p:cNvPicPr>
          <p:nvPr/>
        </p:nvPicPr>
        <p:blipFill>
          <a:blip r:embed="rId4"/>
          <a:stretch>
            <a:fillRect/>
          </a:stretch>
        </p:blipFill>
        <p:spPr>
          <a:xfrm>
            <a:off x="4705479" y="2625598"/>
            <a:ext cx="3810532" cy="3477110"/>
          </a:xfrm>
          <a:prstGeom prst="rect">
            <a:avLst/>
          </a:prstGeom>
        </p:spPr>
      </p:pic>
      <p:sp>
        <p:nvSpPr>
          <p:cNvPr id="11" name="TextBox 10">
            <a:extLst>
              <a:ext uri="{FF2B5EF4-FFF2-40B4-BE49-F238E27FC236}">
                <a16:creationId xmlns:a16="http://schemas.microsoft.com/office/drawing/2014/main" id="{F4526A87-25C9-490F-AD95-BAEEEDCB07F5}"/>
              </a:ext>
            </a:extLst>
          </p:cNvPr>
          <p:cNvSpPr txBox="1"/>
          <p:nvPr/>
        </p:nvSpPr>
        <p:spPr>
          <a:xfrm>
            <a:off x="4840868" y="6237312"/>
            <a:ext cx="523220" cy="437133"/>
          </a:xfrm>
          <a:prstGeom prst="rect">
            <a:avLst/>
          </a:prstGeom>
          <a:noFill/>
        </p:spPr>
        <p:txBody>
          <a:bodyPr vert="eaVert" wrap="square" rtlCol="0">
            <a:spAutoFit/>
          </a:bodyPr>
          <a:lstStyle/>
          <a:p>
            <a:r>
              <a:rPr lang="en-GB" dirty="0"/>
              <a:t>…</a:t>
            </a:r>
          </a:p>
        </p:txBody>
      </p:sp>
    </p:spTree>
    <p:extLst>
      <p:ext uri="{BB962C8B-B14F-4D97-AF65-F5344CB8AC3E}">
        <p14:creationId xmlns:p14="http://schemas.microsoft.com/office/powerpoint/2010/main" val="3748609964"/>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8" grpId="0"/>
      <p:bldP spid="19" grpId="0" animBg="1"/>
      <p:bldP spid="1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C10A9C-65F0-4C5F-A5D7-4161389EC4A1}"/>
              </a:ext>
            </a:extLst>
          </p:cNvPr>
          <p:cNvSpPr>
            <a:spLocks noGrp="1"/>
          </p:cNvSpPr>
          <p:nvPr>
            <p:ph type="title"/>
          </p:nvPr>
        </p:nvSpPr>
        <p:spPr/>
        <p:txBody>
          <a:bodyPr/>
          <a:lstStyle/>
          <a:p>
            <a:r>
              <a:rPr lang="en-GB" dirty="0"/>
              <a:t>Combine multiple results </a:t>
            </a:r>
          </a:p>
        </p:txBody>
      </p:sp>
      <p:sp>
        <p:nvSpPr>
          <p:cNvPr id="6" name="Text Placeholder 5">
            <a:extLst>
              <a:ext uri="{FF2B5EF4-FFF2-40B4-BE49-F238E27FC236}">
                <a16:creationId xmlns:a16="http://schemas.microsoft.com/office/drawing/2014/main" id="{8FBDA0F3-0378-4507-9BE3-35BCDF3DFEE7}"/>
              </a:ext>
            </a:extLst>
          </p:cNvPr>
          <p:cNvSpPr>
            <a:spLocks noGrp="1"/>
          </p:cNvSpPr>
          <p:nvPr>
            <p:ph type="body" idx="1"/>
          </p:nvPr>
        </p:nvSpPr>
        <p:spPr/>
        <p:txBody>
          <a:bodyPr/>
          <a:lstStyle/>
          <a:p>
            <a:r>
              <a:rPr lang="en-GB" dirty="0"/>
              <a:t>UNION, INTERSECT, and EXCEPT </a:t>
            </a:r>
          </a:p>
        </p:txBody>
      </p:sp>
      <p:sp>
        <p:nvSpPr>
          <p:cNvPr id="4" name="Footer Placeholder 3">
            <a:extLst>
              <a:ext uri="{FF2B5EF4-FFF2-40B4-BE49-F238E27FC236}">
                <a16:creationId xmlns:a16="http://schemas.microsoft.com/office/drawing/2014/main" id="{1E1B6B47-ADB3-4987-ABA8-167379AF98E4}"/>
              </a:ext>
            </a:extLst>
          </p:cNvPr>
          <p:cNvSpPr>
            <a:spLocks noGrp="1"/>
          </p:cNvSpPr>
          <p:nvPr>
            <p:ph type="ftr" sz="quarter" idx="4294967295"/>
          </p:nvPr>
        </p:nvSpPr>
        <p:spPr>
          <a:xfrm>
            <a:off x="0" y="6308725"/>
            <a:ext cx="2232025" cy="365125"/>
          </a:xfrm>
        </p:spPr>
        <p:txBody>
          <a:bodyPr/>
          <a:lstStyle/>
          <a:p>
            <a:pPr algn="l"/>
            <a:r>
              <a:rPr lang="en-US"/>
              <a:t>SQL: Structured Query Language</a:t>
            </a:r>
            <a:endParaRPr lang="en-US" dirty="0"/>
          </a:p>
        </p:txBody>
      </p:sp>
    </p:spTree>
    <p:extLst>
      <p:ext uri="{BB962C8B-B14F-4D97-AF65-F5344CB8AC3E}">
        <p14:creationId xmlns:p14="http://schemas.microsoft.com/office/powerpoint/2010/main" val="913023838"/>
      </p:ext>
    </p:extLst>
  </p:cSld>
  <p:clrMapOvr>
    <a:masterClrMapping/>
  </p:clrMapOvr>
  <p:transition spd="slow">
    <p:zoom dir="in"/>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9B6CB-4361-4560-82EA-9F9CFAA7E565}"/>
              </a:ext>
            </a:extLst>
          </p:cNvPr>
          <p:cNvSpPr>
            <a:spLocks noGrp="1"/>
          </p:cNvSpPr>
          <p:nvPr>
            <p:ph type="title"/>
          </p:nvPr>
        </p:nvSpPr>
        <p:spPr/>
        <p:txBody>
          <a:bodyPr/>
          <a:lstStyle/>
          <a:p>
            <a:r>
              <a:rPr lang="en-GB" dirty="0"/>
              <a:t>UNION</a:t>
            </a:r>
          </a:p>
        </p:txBody>
      </p:sp>
      <p:sp>
        <p:nvSpPr>
          <p:cNvPr id="3" name="Content Placeholder 2">
            <a:extLst>
              <a:ext uri="{FF2B5EF4-FFF2-40B4-BE49-F238E27FC236}">
                <a16:creationId xmlns:a16="http://schemas.microsoft.com/office/drawing/2014/main" id="{0B8E16C5-0102-40C7-B59A-D12821CAF98B}"/>
              </a:ext>
            </a:extLst>
          </p:cNvPr>
          <p:cNvSpPr>
            <a:spLocks noGrp="1"/>
          </p:cNvSpPr>
          <p:nvPr>
            <p:ph idx="1"/>
          </p:nvPr>
        </p:nvSpPr>
        <p:spPr>
          <a:xfrm>
            <a:off x="611560" y="1425563"/>
            <a:ext cx="8352928" cy="1997234"/>
          </a:xfrm>
        </p:spPr>
        <p:txBody>
          <a:bodyPr/>
          <a:lstStyle/>
          <a:p>
            <a:pPr marL="0" indent="0">
              <a:buNone/>
            </a:pPr>
            <a:r>
              <a:rPr lang="en-GB" sz="1800" b="1" dirty="0"/>
              <a:t>UNION </a:t>
            </a:r>
            <a:r>
              <a:rPr lang="en-GB" sz="1800" dirty="0"/>
              <a:t>operator is used to combine the results of two or more SELECT statements without returning any duplicate rows.</a:t>
            </a:r>
          </a:p>
          <a:p>
            <a:pPr marL="269875" indent="-269875"/>
            <a:r>
              <a:rPr lang="en-GB" sz="1800" dirty="0"/>
              <a:t>Every SELECT statement within UNION must have the same number of columns</a:t>
            </a:r>
          </a:p>
          <a:p>
            <a:pPr marL="269875" indent="-269875"/>
            <a:r>
              <a:rPr lang="en-GB" sz="1800" dirty="0"/>
              <a:t>The columns must also have similar data types</a:t>
            </a:r>
          </a:p>
          <a:p>
            <a:pPr marL="269875" indent="-269875"/>
            <a:r>
              <a:rPr lang="en-GB" sz="1800" dirty="0"/>
              <a:t>The columns in every SELECT statement must also be in the same order</a:t>
            </a:r>
          </a:p>
        </p:txBody>
      </p:sp>
      <p:sp>
        <p:nvSpPr>
          <p:cNvPr id="4" name="Footer Placeholder 3">
            <a:extLst>
              <a:ext uri="{FF2B5EF4-FFF2-40B4-BE49-F238E27FC236}">
                <a16:creationId xmlns:a16="http://schemas.microsoft.com/office/drawing/2014/main" id="{92B53DFF-5302-47FB-BF7C-D087289C49ED}"/>
              </a:ext>
            </a:extLst>
          </p:cNvPr>
          <p:cNvSpPr>
            <a:spLocks noGrp="1"/>
          </p:cNvSpPr>
          <p:nvPr>
            <p:ph type="ftr" sz="quarter" idx="11"/>
          </p:nvPr>
        </p:nvSpPr>
        <p:spPr/>
        <p:txBody>
          <a:bodyPr/>
          <a:lstStyle/>
          <a:p>
            <a:pPr algn="l"/>
            <a:r>
              <a:rPr lang="en-US"/>
              <a:t>SQL: Structured Query Language</a:t>
            </a:r>
            <a:endParaRPr lang="en-US" dirty="0"/>
          </a:p>
        </p:txBody>
      </p:sp>
      <p:sp>
        <p:nvSpPr>
          <p:cNvPr id="6" name="TextBox 5">
            <a:extLst>
              <a:ext uri="{FF2B5EF4-FFF2-40B4-BE49-F238E27FC236}">
                <a16:creationId xmlns:a16="http://schemas.microsoft.com/office/drawing/2014/main" id="{494E67BB-FC5E-44A5-B7A8-5448485AEA19}"/>
              </a:ext>
            </a:extLst>
          </p:cNvPr>
          <p:cNvSpPr txBox="1"/>
          <p:nvPr/>
        </p:nvSpPr>
        <p:spPr>
          <a:xfrm>
            <a:off x="420890" y="3421140"/>
            <a:ext cx="1273223" cy="430887"/>
          </a:xfrm>
          <a:prstGeom prst="rect">
            <a:avLst/>
          </a:prstGeom>
          <a:noFill/>
        </p:spPr>
        <p:txBody>
          <a:bodyPr wrap="square">
            <a:spAutoFit/>
          </a:bodyPr>
          <a:lstStyle/>
          <a:p>
            <a:r>
              <a:rPr lang="en-GB" sz="2000" dirty="0"/>
              <a:t>Syntax</a:t>
            </a:r>
            <a:r>
              <a:rPr lang="en-GB" dirty="0"/>
              <a:t>:</a:t>
            </a:r>
          </a:p>
        </p:txBody>
      </p:sp>
      <p:sp>
        <p:nvSpPr>
          <p:cNvPr id="7" name="Rectangle 1">
            <a:extLst>
              <a:ext uri="{FF2B5EF4-FFF2-40B4-BE49-F238E27FC236}">
                <a16:creationId xmlns:a16="http://schemas.microsoft.com/office/drawing/2014/main" id="{10F3BCA5-5770-466C-B456-3E97BA9024A8}"/>
              </a:ext>
            </a:extLst>
          </p:cNvPr>
          <p:cNvSpPr>
            <a:spLocks noChangeArrowheads="1"/>
          </p:cNvSpPr>
          <p:nvPr/>
        </p:nvSpPr>
        <p:spPr bwMode="auto">
          <a:xfrm>
            <a:off x="1889702" y="3516949"/>
            <a:ext cx="5994666" cy="73866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SELECT </a:t>
            </a:r>
            <a:r>
              <a:rPr kumimoji="0" lang="en-GB" altLang="en-US" sz="14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column_name</a:t>
            </a:r>
            <a:r>
              <a:rPr kumimoji="0" lang="en-GB"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 FROM table1 [WHERE condition]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UNION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SELECT </a:t>
            </a:r>
            <a:r>
              <a:rPr kumimoji="0" lang="en-GB" altLang="en-US" sz="14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column_name</a:t>
            </a:r>
            <a:r>
              <a:rPr kumimoji="0" lang="en-GB"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 FROM table2[WHERE condition];</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CF3C176B-2AC7-4091-8D68-A56688840E9A}"/>
              </a:ext>
            </a:extLst>
          </p:cNvPr>
          <p:cNvSpPr txBox="1"/>
          <p:nvPr/>
        </p:nvSpPr>
        <p:spPr>
          <a:xfrm>
            <a:off x="670180" y="4434342"/>
            <a:ext cx="8018512" cy="646331"/>
          </a:xfrm>
          <a:prstGeom prst="rect">
            <a:avLst/>
          </a:prstGeom>
          <a:noFill/>
        </p:spPr>
        <p:txBody>
          <a:bodyPr wrap="square">
            <a:spAutoFit/>
          </a:bodyPr>
          <a:lstStyle/>
          <a:p>
            <a:r>
              <a:rPr lang="en-GB" sz="1800" b="0" dirty="0">
                <a:solidFill>
                  <a:srgbClr val="003366"/>
                </a:solidFill>
                <a:latin typeface="Lora" pitchFamily="2" charset="0"/>
              </a:rPr>
              <a:t>The UNION operator selects only distinct values by default. To allow duplicate values, use UNION ALL:</a:t>
            </a:r>
          </a:p>
        </p:txBody>
      </p:sp>
      <p:sp>
        <p:nvSpPr>
          <p:cNvPr id="20" name="Rectangle 1">
            <a:extLst>
              <a:ext uri="{FF2B5EF4-FFF2-40B4-BE49-F238E27FC236}">
                <a16:creationId xmlns:a16="http://schemas.microsoft.com/office/drawing/2014/main" id="{3B920939-D09B-4C7D-BC6B-949D431DE977}"/>
              </a:ext>
            </a:extLst>
          </p:cNvPr>
          <p:cNvSpPr>
            <a:spLocks noChangeArrowheads="1"/>
          </p:cNvSpPr>
          <p:nvPr/>
        </p:nvSpPr>
        <p:spPr bwMode="auto">
          <a:xfrm>
            <a:off x="1889702" y="5326420"/>
            <a:ext cx="5994666" cy="73866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SELECT </a:t>
            </a:r>
            <a:r>
              <a:rPr kumimoji="0" lang="en-GB" altLang="en-US" sz="14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column_name</a:t>
            </a:r>
            <a:r>
              <a:rPr kumimoji="0" lang="en-GB"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 FROM table1 [WHERE condition]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UNION ALL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SELECT </a:t>
            </a:r>
            <a:r>
              <a:rPr kumimoji="0" lang="en-GB" altLang="en-US" sz="14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column_name</a:t>
            </a:r>
            <a:r>
              <a:rPr kumimoji="0" lang="en-GB"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 FROM table2[WHERE condition];</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4904150"/>
      </p:ext>
    </p:extLst>
  </p:cSld>
  <p:clrMapOvr>
    <a:masterClrMapping/>
  </p:clrMapOvr>
  <p:transition spd="slow">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3B19C-374F-4A65-80AD-E94CD5533181}"/>
              </a:ext>
            </a:extLst>
          </p:cNvPr>
          <p:cNvSpPr>
            <a:spLocks noGrp="1"/>
          </p:cNvSpPr>
          <p:nvPr>
            <p:ph type="title"/>
          </p:nvPr>
        </p:nvSpPr>
        <p:spPr/>
        <p:txBody>
          <a:bodyPr/>
          <a:lstStyle/>
          <a:p>
            <a:r>
              <a:rPr lang="en-GB" dirty="0"/>
              <a:t>What is SQL</a:t>
            </a:r>
          </a:p>
        </p:txBody>
      </p:sp>
      <p:sp>
        <p:nvSpPr>
          <p:cNvPr id="3" name="Text Placeholder 2">
            <a:extLst>
              <a:ext uri="{FF2B5EF4-FFF2-40B4-BE49-F238E27FC236}">
                <a16:creationId xmlns:a16="http://schemas.microsoft.com/office/drawing/2014/main" id="{29C79A71-AE90-46F9-98ED-4F233B9D7E4A}"/>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773324860"/>
      </p:ext>
    </p:extLst>
  </p:cSld>
  <p:clrMapOvr>
    <a:masterClrMapping/>
  </p:clrMapOvr>
  <p:transition spd="slow">
    <p:zoom dir="in"/>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DC517-2730-4913-B2E1-D4F22C09DF31}"/>
              </a:ext>
            </a:extLst>
          </p:cNvPr>
          <p:cNvSpPr>
            <a:spLocks noGrp="1"/>
          </p:cNvSpPr>
          <p:nvPr>
            <p:ph type="title"/>
          </p:nvPr>
        </p:nvSpPr>
        <p:spPr/>
        <p:txBody>
          <a:bodyPr/>
          <a:lstStyle/>
          <a:p>
            <a:r>
              <a:rPr lang="en-GB" dirty="0"/>
              <a:t>UNION Examples</a:t>
            </a:r>
          </a:p>
        </p:txBody>
      </p:sp>
      <p:sp>
        <p:nvSpPr>
          <p:cNvPr id="4" name="Footer Placeholder 3">
            <a:extLst>
              <a:ext uri="{FF2B5EF4-FFF2-40B4-BE49-F238E27FC236}">
                <a16:creationId xmlns:a16="http://schemas.microsoft.com/office/drawing/2014/main" id="{79967280-09FD-491A-83A1-18D35FEC381B}"/>
              </a:ext>
            </a:extLst>
          </p:cNvPr>
          <p:cNvSpPr>
            <a:spLocks noGrp="1"/>
          </p:cNvSpPr>
          <p:nvPr>
            <p:ph type="ftr" sz="quarter" idx="11"/>
          </p:nvPr>
        </p:nvSpPr>
        <p:spPr/>
        <p:txBody>
          <a:bodyPr/>
          <a:lstStyle/>
          <a:p>
            <a:pPr algn="l"/>
            <a:r>
              <a:rPr lang="en-US"/>
              <a:t>SQL: Structured Query Language</a:t>
            </a:r>
            <a:endParaRPr lang="en-US" dirty="0"/>
          </a:p>
        </p:txBody>
      </p:sp>
      <p:sp>
        <p:nvSpPr>
          <p:cNvPr id="5" name="TextBox 4">
            <a:extLst>
              <a:ext uri="{FF2B5EF4-FFF2-40B4-BE49-F238E27FC236}">
                <a16:creationId xmlns:a16="http://schemas.microsoft.com/office/drawing/2014/main" id="{90F92747-C605-42AB-A15A-B1010CC93E2A}"/>
              </a:ext>
            </a:extLst>
          </p:cNvPr>
          <p:cNvSpPr txBox="1"/>
          <p:nvPr/>
        </p:nvSpPr>
        <p:spPr>
          <a:xfrm>
            <a:off x="1224364" y="1233169"/>
            <a:ext cx="5295122" cy="27699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S PGothic" charset="0"/>
                <a:cs typeface="Arial" panose="020B0604020202020204" pitchFamily="34" charset="0"/>
              </a:rPr>
              <a:t>Consider the following two tables.</a:t>
            </a:r>
            <a:endParaRPr kumimoji="0" lang="en-US" altLang="en-US" sz="600" b="0" i="0" u="none" strike="noStrike" kern="1200" cap="none" spc="0" normalizeH="0" baseline="0" noProof="0" dirty="0">
              <a:ln>
                <a:noFill/>
              </a:ln>
              <a:solidFill>
                <a:srgbClr val="000000"/>
              </a:solidFill>
              <a:effectLst/>
              <a:uLnTx/>
              <a:uFillTx/>
              <a:latin typeface="Tahoma" charset="0"/>
              <a:ea typeface="MS PGothic" charset="0"/>
              <a:cs typeface="Arial" charset="0"/>
            </a:endParaRPr>
          </a:p>
        </p:txBody>
      </p:sp>
      <p:pic>
        <p:nvPicPr>
          <p:cNvPr id="6" name="Picture 5">
            <a:extLst>
              <a:ext uri="{FF2B5EF4-FFF2-40B4-BE49-F238E27FC236}">
                <a16:creationId xmlns:a16="http://schemas.microsoft.com/office/drawing/2014/main" id="{2E1140BC-E94A-4403-B967-CDB64B2EA47D}"/>
              </a:ext>
            </a:extLst>
          </p:cNvPr>
          <p:cNvPicPr>
            <a:picLocks noChangeAspect="1"/>
          </p:cNvPicPr>
          <p:nvPr/>
        </p:nvPicPr>
        <p:blipFill>
          <a:blip r:embed="rId2"/>
          <a:stretch>
            <a:fillRect/>
          </a:stretch>
        </p:blipFill>
        <p:spPr>
          <a:xfrm>
            <a:off x="4860032" y="1248970"/>
            <a:ext cx="3059604" cy="2155630"/>
          </a:xfrm>
          <a:prstGeom prst="rect">
            <a:avLst/>
          </a:prstGeom>
        </p:spPr>
      </p:pic>
      <p:pic>
        <p:nvPicPr>
          <p:cNvPr id="7" name="Picture 6">
            <a:extLst>
              <a:ext uri="{FF2B5EF4-FFF2-40B4-BE49-F238E27FC236}">
                <a16:creationId xmlns:a16="http://schemas.microsoft.com/office/drawing/2014/main" id="{E4940475-3830-4A80-A49E-3B5603BC485B}"/>
              </a:ext>
            </a:extLst>
          </p:cNvPr>
          <p:cNvPicPr>
            <a:picLocks noChangeAspect="1"/>
          </p:cNvPicPr>
          <p:nvPr/>
        </p:nvPicPr>
        <p:blipFill>
          <a:blip r:embed="rId3"/>
          <a:stretch>
            <a:fillRect/>
          </a:stretch>
        </p:blipFill>
        <p:spPr>
          <a:xfrm>
            <a:off x="1115616" y="1683682"/>
            <a:ext cx="3561333" cy="1697011"/>
          </a:xfrm>
          <a:prstGeom prst="rect">
            <a:avLst/>
          </a:prstGeom>
        </p:spPr>
      </p:pic>
      <p:sp>
        <p:nvSpPr>
          <p:cNvPr id="8" name="Rectangle 1">
            <a:extLst>
              <a:ext uri="{FF2B5EF4-FFF2-40B4-BE49-F238E27FC236}">
                <a16:creationId xmlns:a16="http://schemas.microsoft.com/office/drawing/2014/main" id="{11E0B443-8888-4288-9C8B-67ED52167FA8}"/>
              </a:ext>
            </a:extLst>
          </p:cNvPr>
          <p:cNvSpPr>
            <a:spLocks noChangeArrowheads="1"/>
          </p:cNvSpPr>
          <p:nvPr/>
        </p:nvSpPr>
        <p:spPr bwMode="auto">
          <a:xfrm>
            <a:off x="1097361" y="3461975"/>
            <a:ext cx="7010818" cy="109133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625475" marR="0" lvl="0" indent="-625475"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SQL</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SELECT ID</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NAME</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AMOUNT</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DATE FROM CUSTOMERS </a:t>
            </a:r>
            <a:r>
              <a:rPr kumimoji="0" lang="en-US" altLang="en-US" sz="14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LEFT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JOIN ORDERS ON CUSTOMERS</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ID </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ORDERS</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CUSTOMER_ID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UNION </a:t>
            </a:r>
          </a:p>
          <a:p>
            <a:pPr marL="625475" marR="0" lvl="0" indent="-625475" algn="l" defTabSz="914400" rtl="0" eaLnBrk="0" fontAlgn="base" latinLnBrk="0" hangingPunct="0">
              <a:lnSpc>
                <a:spcPct val="100000"/>
              </a:lnSpc>
              <a:spcBef>
                <a:spcPct val="0"/>
              </a:spcBef>
              <a:spcAft>
                <a:spcPct val="0"/>
              </a:spcAft>
              <a:buClrTx/>
              <a:buSzTx/>
              <a:buFontTx/>
              <a:buNone/>
              <a:tabLst/>
            </a:pPr>
            <a:r>
              <a:rPr lang="en-US" altLang="en-US" sz="1400" b="0" dirty="0">
                <a:solidFill>
                  <a:srgbClr val="000000"/>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SELECT ID</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NAME</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AMOUNT</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DATE FROM CUSTOMERS </a:t>
            </a:r>
            <a:r>
              <a:rPr kumimoji="0" lang="en-US" altLang="en-US" sz="14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RIGHT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JOIN ORDERS ON CUSTOMERS</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ID </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ORDERS</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CUSTOMER_ID</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6A4BBA73-BD38-428B-9FEE-8EF2A4BCE518}"/>
              </a:ext>
            </a:extLst>
          </p:cNvPr>
          <p:cNvPicPr>
            <a:picLocks noChangeAspect="1"/>
          </p:cNvPicPr>
          <p:nvPr/>
        </p:nvPicPr>
        <p:blipFill>
          <a:blip r:embed="rId4"/>
          <a:stretch>
            <a:fillRect/>
          </a:stretch>
        </p:blipFill>
        <p:spPr>
          <a:xfrm>
            <a:off x="4272491" y="4646385"/>
            <a:ext cx="3788756" cy="2273253"/>
          </a:xfrm>
          <a:prstGeom prst="rect">
            <a:avLst/>
          </a:prstGeom>
        </p:spPr>
      </p:pic>
      <p:sp>
        <p:nvSpPr>
          <p:cNvPr id="11" name="TextBox 10">
            <a:extLst>
              <a:ext uri="{FF2B5EF4-FFF2-40B4-BE49-F238E27FC236}">
                <a16:creationId xmlns:a16="http://schemas.microsoft.com/office/drawing/2014/main" id="{CF5ABBA5-B3A9-4607-B996-287BD5BF641F}"/>
              </a:ext>
            </a:extLst>
          </p:cNvPr>
          <p:cNvSpPr txBox="1"/>
          <p:nvPr/>
        </p:nvSpPr>
        <p:spPr>
          <a:xfrm>
            <a:off x="875322" y="4993823"/>
            <a:ext cx="2980173" cy="27699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S PGothic" charset="0"/>
                <a:cs typeface="Arial" panose="020B0604020202020204" pitchFamily="34" charset="0"/>
              </a:rPr>
              <a:t>Will produce the right-hand side results</a:t>
            </a:r>
            <a:endParaRPr kumimoji="0" lang="en-US" altLang="en-US" sz="600" b="0" i="0" u="none" strike="noStrike" kern="1200" cap="none" spc="0" normalizeH="0" baseline="0" noProof="0" dirty="0">
              <a:ln>
                <a:noFill/>
              </a:ln>
              <a:solidFill>
                <a:srgbClr val="000000"/>
              </a:solidFill>
              <a:effectLst/>
              <a:uLnTx/>
              <a:uFillTx/>
              <a:latin typeface="Tahoma" charset="0"/>
              <a:ea typeface="MS PGothic" charset="0"/>
              <a:cs typeface="Arial" charset="0"/>
            </a:endParaRPr>
          </a:p>
        </p:txBody>
      </p:sp>
      <p:pic>
        <p:nvPicPr>
          <p:cNvPr id="12" name="Picture 11">
            <a:extLst>
              <a:ext uri="{FF2B5EF4-FFF2-40B4-BE49-F238E27FC236}">
                <a16:creationId xmlns:a16="http://schemas.microsoft.com/office/drawing/2014/main" id="{7F3BDA61-75A6-4578-9C91-A57586CDF8E8}"/>
              </a:ext>
            </a:extLst>
          </p:cNvPr>
          <p:cNvPicPr>
            <a:picLocks noChangeAspect="1"/>
          </p:cNvPicPr>
          <p:nvPr/>
        </p:nvPicPr>
        <p:blipFill>
          <a:blip r:embed="rId5"/>
          <a:stretch>
            <a:fillRect/>
          </a:stretch>
        </p:blipFill>
        <p:spPr>
          <a:xfrm>
            <a:off x="1286665" y="1681586"/>
            <a:ext cx="2568830" cy="1615798"/>
          </a:xfrm>
          <a:prstGeom prst="rect">
            <a:avLst/>
          </a:prstGeom>
        </p:spPr>
      </p:pic>
      <p:pic>
        <p:nvPicPr>
          <p:cNvPr id="13" name="Picture 12">
            <a:extLst>
              <a:ext uri="{FF2B5EF4-FFF2-40B4-BE49-F238E27FC236}">
                <a16:creationId xmlns:a16="http://schemas.microsoft.com/office/drawing/2014/main" id="{E53EA4CF-7519-4483-B8B2-7FAE90755E00}"/>
              </a:ext>
            </a:extLst>
          </p:cNvPr>
          <p:cNvPicPr>
            <a:picLocks noChangeAspect="1"/>
          </p:cNvPicPr>
          <p:nvPr/>
        </p:nvPicPr>
        <p:blipFill>
          <a:blip r:embed="rId6"/>
          <a:stretch>
            <a:fillRect/>
          </a:stretch>
        </p:blipFill>
        <p:spPr>
          <a:xfrm>
            <a:off x="4676949" y="1812410"/>
            <a:ext cx="3082216" cy="1287775"/>
          </a:xfrm>
          <a:prstGeom prst="rect">
            <a:avLst/>
          </a:prstGeom>
        </p:spPr>
      </p:pic>
    </p:spTree>
    <p:extLst>
      <p:ext uri="{BB962C8B-B14F-4D97-AF65-F5344CB8AC3E}">
        <p14:creationId xmlns:p14="http://schemas.microsoft.com/office/powerpoint/2010/main" val="3712630365"/>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ppt_x"/>
                                          </p:val>
                                        </p:tav>
                                        <p:tav tm="100000">
                                          <p:val>
                                            <p:strVal val="#ppt_x"/>
                                          </p:val>
                                        </p:tav>
                                      </p:tavLst>
                                    </p:anim>
                                    <p:anim calcmode="lin" valueType="num">
                                      <p:cBhvr additive="base">
                                        <p:cTn id="33" dur="500" fill="hold"/>
                                        <p:tgtEl>
                                          <p:spTgt spid="12"/>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additive="base">
                                        <p:cTn id="48" dur="500" fill="hold"/>
                                        <p:tgtEl>
                                          <p:spTgt spid="10"/>
                                        </p:tgtEl>
                                        <p:attrNameLst>
                                          <p:attrName>ppt_x</p:attrName>
                                        </p:attrNameLst>
                                      </p:cBhvr>
                                      <p:tavLst>
                                        <p:tav tm="0">
                                          <p:val>
                                            <p:strVal val="#ppt_x"/>
                                          </p:val>
                                        </p:tav>
                                        <p:tav tm="100000">
                                          <p:val>
                                            <p:strVal val="#ppt_x"/>
                                          </p:val>
                                        </p:tav>
                                      </p:tavLst>
                                    </p:anim>
                                    <p:anim calcmode="lin" valueType="num">
                                      <p:cBhvr additive="base">
                                        <p:cTn id="4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1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DC517-2730-4913-B2E1-D4F22C09DF31}"/>
              </a:ext>
            </a:extLst>
          </p:cNvPr>
          <p:cNvSpPr>
            <a:spLocks noGrp="1"/>
          </p:cNvSpPr>
          <p:nvPr>
            <p:ph type="title"/>
          </p:nvPr>
        </p:nvSpPr>
        <p:spPr/>
        <p:txBody>
          <a:bodyPr/>
          <a:lstStyle/>
          <a:p>
            <a:r>
              <a:rPr lang="en-GB" dirty="0"/>
              <a:t>UNION Examples</a:t>
            </a:r>
          </a:p>
        </p:txBody>
      </p:sp>
      <p:sp>
        <p:nvSpPr>
          <p:cNvPr id="4" name="Footer Placeholder 3">
            <a:extLst>
              <a:ext uri="{FF2B5EF4-FFF2-40B4-BE49-F238E27FC236}">
                <a16:creationId xmlns:a16="http://schemas.microsoft.com/office/drawing/2014/main" id="{79967280-09FD-491A-83A1-18D35FEC381B}"/>
              </a:ext>
            </a:extLst>
          </p:cNvPr>
          <p:cNvSpPr>
            <a:spLocks noGrp="1"/>
          </p:cNvSpPr>
          <p:nvPr>
            <p:ph type="ftr" sz="quarter" idx="11"/>
          </p:nvPr>
        </p:nvSpPr>
        <p:spPr/>
        <p:txBody>
          <a:bodyPr/>
          <a:lstStyle/>
          <a:p>
            <a:pPr algn="l"/>
            <a:r>
              <a:rPr lang="en-US"/>
              <a:t>SQL: Structured Query Language</a:t>
            </a:r>
            <a:endParaRPr lang="en-US" dirty="0"/>
          </a:p>
        </p:txBody>
      </p:sp>
      <p:sp>
        <p:nvSpPr>
          <p:cNvPr id="5" name="TextBox 4">
            <a:extLst>
              <a:ext uri="{FF2B5EF4-FFF2-40B4-BE49-F238E27FC236}">
                <a16:creationId xmlns:a16="http://schemas.microsoft.com/office/drawing/2014/main" id="{90F92747-C605-42AB-A15A-B1010CC93E2A}"/>
              </a:ext>
            </a:extLst>
          </p:cNvPr>
          <p:cNvSpPr txBox="1"/>
          <p:nvPr/>
        </p:nvSpPr>
        <p:spPr>
          <a:xfrm>
            <a:off x="1224364" y="1233169"/>
            <a:ext cx="5295122" cy="27699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S PGothic" charset="0"/>
                <a:cs typeface="Arial" panose="020B0604020202020204" pitchFamily="34" charset="0"/>
              </a:rPr>
              <a:t>Consider the following two tables.</a:t>
            </a:r>
            <a:endParaRPr kumimoji="0" lang="en-US" altLang="en-US" sz="600" b="0" i="0" u="none" strike="noStrike" kern="1200" cap="none" spc="0" normalizeH="0" baseline="0" noProof="0" dirty="0">
              <a:ln>
                <a:noFill/>
              </a:ln>
              <a:solidFill>
                <a:srgbClr val="000000"/>
              </a:solidFill>
              <a:effectLst/>
              <a:uLnTx/>
              <a:uFillTx/>
              <a:latin typeface="Tahoma" charset="0"/>
              <a:ea typeface="MS PGothic" charset="0"/>
              <a:cs typeface="Arial" charset="0"/>
            </a:endParaRPr>
          </a:p>
        </p:txBody>
      </p:sp>
      <p:pic>
        <p:nvPicPr>
          <p:cNvPr id="6" name="Picture 5">
            <a:extLst>
              <a:ext uri="{FF2B5EF4-FFF2-40B4-BE49-F238E27FC236}">
                <a16:creationId xmlns:a16="http://schemas.microsoft.com/office/drawing/2014/main" id="{2E1140BC-E94A-4403-B967-CDB64B2EA47D}"/>
              </a:ext>
            </a:extLst>
          </p:cNvPr>
          <p:cNvPicPr>
            <a:picLocks noChangeAspect="1"/>
          </p:cNvPicPr>
          <p:nvPr/>
        </p:nvPicPr>
        <p:blipFill>
          <a:blip r:embed="rId2"/>
          <a:stretch>
            <a:fillRect/>
          </a:stretch>
        </p:blipFill>
        <p:spPr>
          <a:xfrm>
            <a:off x="4860032" y="1248970"/>
            <a:ext cx="3059604" cy="2155630"/>
          </a:xfrm>
          <a:prstGeom prst="rect">
            <a:avLst/>
          </a:prstGeom>
        </p:spPr>
      </p:pic>
      <p:pic>
        <p:nvPicPr>
          <p:cNvPr id="7" name="Picture 6">
            <a:extLst>
              <a:ext uri="{FF2B5EF4-FFF2-40B4-BE49-F238E27FC236}">
                <a16:creationId xmlns:a16="http://schemas.microsoft.com/office/drawing/2014/main" id="{E4940475-3830-4A80-A49E-3B5603BC485B}"/>
              </a:ext>
            </a:extLst>
          </p:cNvPr>
          <p:cNvPicPr>
            <a:picLocks noChangeAspect="1"/>
          </p:cNvPicPr>
          <p:nvPr/>
        </p:nvPicPr>
        <p:blipFill>
          <a:blip r:embed="rId3"/>
          <a:stretch>
            <a:fillRect/>
          </a:stretch>
        </p:blipFill>
        <p:spPr>
          <a:xfrm>
            <a:off x="1115616" y="1683682"/>
            <a:ext cx="3561333" cy="1697011"/>
          </a:xfrm>
          <a:prstGeom prst="rect">
            <a:avLst/>
          </a:prstGeom>
        </p:spPr>
      </p:pic>
      <p:sp>
        <p:nvSpPr>
          <p:cNvPr id="8" name="Rectangle 1">
            <a:extLst>
              <a:ext uri="{FF2B5EF4-FFF2-40B4-BE49-F238E27FC236}">
                <a16:creationId xmlns:a16="http://schemas.microsoft.com/office/drawing/2014/main" id="{11E0B443-8888-4288-9C8B-67ED52167FA8}"/>
              </a:ext>
            </a:extLst>
          </p:cNvPr>
          <p:cNvSpPr>
            <a:spLocks noChangeArrowheads="1"/>
          </p:cNvSpPr>
          <p:nvPr/>
        </p:nvSpPr>
        <p:spPr bwMode="auto">
          <a:xfrm>
            <a:off x="1097361" y="3461975"/>
            <a:ext cx="7010818" cy="109133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625475" marR="0" lvl="0" indent="-625475"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SQL</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SELECT ID</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NAME</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AMOUNT</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DATE FROM CUSTOMERS LEFT JOIN ORDERS ON CUSTOMERS</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ID </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ORDERS</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CUSTOMER_ID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UNION ALL</a:t>
            </a:r>
          </a:p>
          <a:p>
            <a:pPr marL="625475" marR="0" lvl="0" indent="-625475" algn="l" defTabSz="914400" rtl="0" eaLnBrk="0" fontAlgn="base" latinLnBrk="0" hangingPunct="0">
              <a:lnSpc>
                <a:spcPct val="100000"/>
              </a:lnSpc>
              <a:spcBef>
                <a:spcPct val="0"/>
              </a:spcBef>
              <a:spcAft>
                <a:spcPct val="0"/>
              </a:spcAft>
              <a:buClrTx/>
              <a:buSzTx/>
              <a:buFontTx/>
              <a:buNone/>
              <a:tabLst/>
            </a:pPr>
            <a:r>
              <a:rPr lang="en-US" altLang="en-US" sz="1400" b="0" dirty="0">
                <a:solidFill>
                  <a:srgbClr val="000000"/>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SELECT ID</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NAME</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AMOUNT</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DATE FROM CUSTOMERS RIGHT JOIN ORDERS ON CUSTOMERS</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ID </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ORDERS</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CUSTOMER_ID</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CF5ABBA5-B3A9-4607-B996-287BD5BF641F}"/>
              </a:ext>
            </a:extLst>
          </p:cNvPr>
          <p:cNvSpPr txBox="1"/>
          <p:nvPr/>
        </p:nvSpPr>
        <p:spPr>
          <a:xfrm>
            <a:off x="1115616" y="4725144"/>
            <a:ext cx="2980173" cy="27699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S PGothic" charset="0"/>
                <a:cs typeface="Arial" panose="020B0604020202020204" pitchFamily="34" charset="0"/>
              </a:rPr>
              <a:t>Will produce the right-hand side results</a:t>
            </a:r>
            <a:endParaRPr kumimoji="0" lang="en-US" altLang="en-US" sz="600" b="0" i="0" u="none" strike="noStrike" kern="1200" cap="none" spc="0" normalizeH="0" baseline="0" noProof="0" dirty="0">
              <a:ln>
                <a:noFill/>
              </a:ln>
              <a:solidFill>
                <a:srgbClr val="000000"/>
              </a:solidFill>
              <a:effectLst/>
              <a:uLnTx/>
              <a:uFillTx/>
              <a:latin typeface="Tahoma" charset="0"/>
              <a:ea typeface="MS PGothic" charset="0"/>
              <a:cs typeface="Arial" charset="0"/>
            </a:endParaRPr>
          </a:p>
        </p:txBody>
      </p:sp>
      <p:pic>
        <p:nvPicPr>
          <p:cNvPr id="9" name="Picture 8">
            <a:extLst>
              <a:ext uri="{FF2B5EF4-FFF2-40B4-BE49-F238E27FC236}">
                <a16:creationId xmlns:a16="http://schemas.microsoft.com/office/drawing/2014/main" id="{99E707BF-29AB-46C0-9E28-B099D5C37B7B}"/>
              </a:ext>
            </a:extLst>
          </p:cNvPr>
          <p:cNvPicPr>
            <a:picLocks noChangeAspect="1"/>
          </p:cNvPicPr>
          <p:nvPr/>
        </p:nvPicPr>
        <p:blipFill>
          <a:blip r:embed="rId4"/>
          <a:stretch>
            <a:fillRect/>
          </a:stretch>
        </p:blipFill>
        <p:spPr>
          <a:xfrm>
            <a:off x="4057250" y="3263219"/>
            <a:ext cx="4124901" cy="3200847"/>
          </a:xfrm>
          <a:prstGeom prst="rect">
            <a:avLst/>
          </a:prstGeom>
        </p:spPr>
      </p:pic>
    </p:spTree>
    <p:extLst>
      <p:ext uri="{BB962C8B-B14F-4D97-AF65-F5344CB8AC3E}">
        <p14:creationId xmlns:p14="http://schemas.microsoft.com/office/powerpoint/2010/main" val="681368898"/>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9B6CB-4361-4560-82EA-9F9CFAA7E565}"/>
              </a:ext>
            </a:extLst>
          </p:cNvPr>
          <p:cNvSpPr>
            <a:spLocks noGrp="1"/>
          </p:cNvSpPr>
          <p:nvPr>
            <p:ph type="title"/>
          </p:nvPr>
        </p:nvSpPr>
        <p:spPr/>
        <p:txBody>
          <a:bodyPr/>
          <a:lstStyle/>
          <a:p>
            <a:r>
              <a:rPr lang="en-GB" dirty="0"/>
              <a:t>INTERSECT</a:t>
            </a:r>
          </a:p>
        </p:txBody>
      </p:sp>
      <p:sp>
        <p:nvSpPr>
          <p:cNvPr id="3" name="Content Placeholder 2">
            <a:extLst>
              <a:ext uri="{FF2B5EF4-FFF2-40B4-BE49-F238E27FC236}">
                <a16:creationId xmlns:a16="http://schemas.microsoft.com/office/drawing/2014/main" id="{0B8E16C5-0102-40C7-B59A-D12821CAF98B}"/>
              </a:ext>
            </a:extLst>
          </p:cNvPr>
          <p:cNvSpPr>
            <a:spLocks noGrp="1"/>
          </p:cNvSpPr>
          <p:nvPr>
            <p:ph idx="1"/>
          </p:nvPr>
        </p:nvSpPr>
        <p:spPr>
          <a:xfrm>
            <a:off x="611560" y="1425563"/>
            <a:ext cx="8352928" cy="1499381"/>
          </a:xfrm>
        </p:spPr>
        <p:txBody>
          <a:bodyPr/>
          <a:lstStyle/>
          <a:p>
            <a:pPr marL="0" indent="0">
              <a:buNone/>
            </a:pPr>
            <a:r>
              <a:rPr lang="en-GB" sz="1800" b="1" dirty="0"/>
              <a:t>INTERSECT </a:t>
            </a:r>
            <a:r>
              <a:rPr lang="en-GB" sz="1800" dirty="0"/>
              <a:t>operator is used to combine two SELECT statements, but returns rows only from the first SELECT statement that are identical to a row in the second SELECT statement. This means INTERSECT returns only common rows returned by the two SELECT statements.</a:t>
            </a:r>
          </a:p>
          <a:p>
            <a:pPr marL="0" indent="0">
              <a:buNone/>
            </a:pPr>
            <a:r>
              <a:rPr lang="en-GB" sz="1800" dirty="0"/>
              <a:t>MySQL does not support </a:t>
            </a:r>
            <a:r>
              <a:rPr lang="en-GB" sz="1800" b="1" dirty="0"/>
              <a:t>INTERSECT </a:t>
            </a:r>
            <a:r>
              <a:rPr lang="en-GB" sz="1800" dirty="0"/>
              <a:t>operator. </a:t>
            </a:r>
          </a:p>
        </p:txBody>
      </p:sp>
      <p:sp>
        <p:nvSpPr>
          <p:cNvPr id="4" name="Footer Placeholder 3">
            <a:extLst>
              <a:ext uri="{FF2B5EF4-FFF2-40B4-BE49-F238E27FC236}">
                <a16:creationId xmlns:a16="http://schemas.microsoft.com/office/drawing/2014/main" id="{92B53DFF-5302-47FB-BF7C-D087289C49ED}"/>
              </a:ext>
            </a:extLst>
          </p:cNvPr>
          <p:cNvSpPr>
            <a:spLocks noGrp="1"/>
          </p:cNvSpPr>
          <p:nvPr>
            <p:ph type="ftr" sz="quarter" idx="11"/>
          </p:nvPr>
        </p:nvSpPr>
        <p:spPr/>
        <p:txBody>
          <a:bodyPr/>
          <a:lstStyle/>
          <a:p>
            <a:pPr algn="l"/>
            <a:r>
              <a:rPr lang="en-US"/>
              <a:t>SQL: Structured Query Language</a:t>
            </a:r>
            <a:endParaRPr lang="en-US" dirty="0"/>
          </a:p>
        </p:txBody>
      </p:sp>
      <p:sp>
        <p:nvSpPr>
          <p:cNvPr id="6" name="TextBox 5">
            <a:extLst>
              <a:ext uri="{FF2B5EF4-FFF2-40B4-BE49-F238E27FC236}">
                <a16:creationId xmlns:a16="http://schemas.microsoft.com/office/drawing/2014/main" id="{494E67BB-FC5E-44A5-B7A8-5448485AEA19}"/>
              </a:ext>
            </a:extLst>
          </p:cNvPr>
          <p:cNvSpPr txBox="1"/>
          <p:nvPr/>
        </p:nvSpPr>
        <p:spPr>
          <a:xfrm>
            <a:off x="418457" y="2864629"/>
            <a:ext cx="1273223" cy="430887"/>
          </a:xfrm>
          <a:prstGeom prst="rect">
            <a:avLst/>
          </a:prstGeom>
          <a:noFill/>
        </p:spPr>
        <p:txBody>
          <a:bodyPr wrap="square">
            <a:spAutoFit/>
          </a:bodyPr>
          <a:lstStyle/>
          <a:p>
            <a:r>
              <a:rPr lang="en-GB" sz="1800" dirty="0"/>
              <a:t>Syntax</a:t>
            </a:r>
            <a:r>
              <a:rPr lang="en-GB" dirty="0"/>
              <a:t>:</a:t>
            </a:r>
          </a:p>
        </p:txBody>
      </p:sp>
      <p:sp>
        <p:nvSpPr>
          <p:cNvPr id="7" name="Rectangle 1">
            <a:extLst>
              <a:ext uri="{FF2B5EF4-FFF2-40B4-BE49-F238E27FC236}">
                <a16:creationId xmlns:a16="http://schemas.microsoft.com/office/drawing/2014/main" id="{10F3BCA5-5770-466C-B456-3E97BA9024A8}"/>
              </a:ext>
            </a:extLst>
          </p:cNvPr>
          <p:cNvSpPr>
            <a:spLocks noChangeArrowheads="1"/>
          </p:cNvSpPr>
          <p:nvPr/>
        </p:nvSpPr>
        <p:spPr bwMode="auto">
          <a:xfrm>
            <a:off x="1790691" y="2940979"/>
            <a:ext cx="5994666" cy="73866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SELECT </a:t>
            </a:r>
            <a:r>
              <a:rPr kumimoji="0" lang="en-GB" altLang="en-US" sz="14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column_name</a:t>
            </a:r>
            <a:r>
              <a:rPr kumimoji="0" lang="en-GB"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 FROM table1 [WHERE condition]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INTERSECT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SELECT </a:t>
            </a:r>
            <a:r>
              <a:rPr kumimoji="0" lang="en-GB" altLang="en-US" sz="14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column_name</a:t>
            </a:r>
            <a:r>
              <a:rPr kumimoji="0" lang="en-GB"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 FROM table2[WHERE condition];</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F65643FF-91E2-4D8A-9BA4-BF94CA1EBF45}"/>
              </a:ext>
            </a:extLst>
          </p:cNvPr>
          <p:cNvSpPr txBox="1"/>
          <p:nvPr/>
        </p:nvSpPr>
        <p:spPr>
          <a:xfrm>
            <a:off x="418457" y="3606028"/>
            <a:ext cx="1372234" cy="369332"/>
          </a:xfrm>
          <a:prstGeom prst="rect">
            <a:avLst/>
          </a:prstGeom>
          <a:noFill/>
        </p:spPr>
        <p:txBody>
          <a:bodyPr wrap="square">
            <a:spAutoFit/>
          </a:bodyPr>
          <a:lstStyle/>
          <a:p>
            <a:r>
              <a:rPr lang="en-GB" sz="1800" dirty="0"/>
              <a:t>Example:</a:t>
            </a:r>
          </a:p>
        </p:txBody>
      </p:sp>
      <p:sp>
        <p:nvSpPr>
          <p:cNvPr id="8" name="Rectangle 1">
            <a:extLst>
              <a:ext uri="{FF2B5EF4-FFF2-40B4-BE49-F238E27FC236}">
                <a16:creationId xmlns:a16="http://schemas.microsoft.com/office/drawing/2014/main" id="{2B16FF8E-6F6E-4B39-9A95-6A4E41FC952C}"/>
              </a:ext>
            </a:extLst>
          </p:cNvPr>
          <p:cNvSpPr>
            <a:spLocks noChangeArrowheads="1"/>
          </p:cNvSpPr>
          <p:nvPr/>
        </p:nvSpPr>
        <p:spPr bwMode="auto">
          <a:xfrm>
            <a:off x="611560" y="4099254"/>
            <a:ext cx="4752528" cy="152222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354013" marR="0" lvl="0" indent="-354013"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SQL</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SELECT ID</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NAME</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AMOUNT</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DATE </a:t>
            </a:r>
            <a:r>
              <a:rPr lang="en-US" altLang="en-US" sz="1400" b="0" dirty="0">
                <a:solidFill>
                  <a:srgbClr val="000000"/>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FROM CUSTOMERS </a:t>
            </a:r>
            <a:r>
              <a:rPr kumimoji="0" lang="en-US" altLang="en-US" sz="14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LEFT JOIN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ORDERS ON CUSTOMERS</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ID </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ORDERS</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CUSTOMER_ID</a:t>
            </a:r>
          </a:p>
          <a:p>
            <a:pPr marL="354013" lvl="0" indent="-354013" eaLnBrk="0" hangingPunct="0"/>
            <a:r>
              <a:rPr lang="en-US" altLang="en-US" sz="1400" dirty="0">
                <a:solidFill>
                  <a:srgbClr val="000000"/>
                </a:solidFill>
                <a:latin typeface="Courier New" panose="02070309020205020404" pitchFamily="49" charset="0"/>
                <a:cs typeface="Courier New" panose="02070309020205020404" pitchFamily="49" charset="0"/>
              </a:rPr>
              <a:t>INTERSECT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lang="en-US" altLang="en-US" sz="1400" b="0" dirty="0">
              <a:solidFill>
                <a:srgbClr val="000000"/>
              </a:solidFill>
              <a:latin typeface="Courier New" panose="02070309020205020404" pitchFamily="49" charset="0"/>
              <a:cs typeface="Courier New" panose="02070309020205020404" pitchFamily="49" charset="0"/>
            </a:endParaRPr>
          </a:p>
          <a:p>
            <a:pPr marL="354013" lvl="0" indent="185738" eaLnBrk="0" hangingPunct="0"/>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SELECT ID</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NAME</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AMOUNT</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DATE FROM CUSTOMERS </a:t>
            </a:r>
            <a:r>
              <a:rPr kumimoji="0" lang="en-US" altLang="en-US" sz="14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RIGHT JOIN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ORDERS ON CUSTOMERS</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ID </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ORDERS</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CUSTOMER_ID</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58F43B3E-F009-4CFE-A6B3-6FF19B0CE155}"/>
              </a:ext>
            </a:extLst>
          </p:cNvPr>
          <p:cNvSpPr txBox="1"/>
          <p:nvPr/>
        </p:nvSpPr>
        <p:spPr>
          <a:xfrm>
            <a:off x="1724134" y="3695678"/>
            <a:ext cx="5295122" cy="27699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S PGothic" charset="0"/>
                <a:cs typeface="Arial" panose="020B0604020202020204" pitchFamily="34" charset="0"/>
              </a:rPr>
              <a:t>The same two tables. We</a:t>
            </a:r>
            <a:r>
              <a:rPr kumimoji="0" lang="en-US" altLang="en-US" sz="1200" b="0" i="0" u="none" strike="noStrike" kern="1200" cap="none" spc="0" normalizeH="0" noProof="0" dirty="0">
                <a:ln>
                  <a:noFill/>
                </a:ln>
                <a:solidFill>
                  <a:srgbClr val="000000"/>
                </a:solidFill>
                <a:effectLst/>
                <a:uLnTx/>
                <a:uFillTx/>
                <a:latin typeface="Arial" panose="020B0604020202020204" pitchFamily="34" charset="0"/>
                <a:ea typeface="MS PGothic" charset="0"/>
                <a:cs typeface="Arial" panose="020B0604020202020204" pitchFamily="34" charset="0"/>
              </a:rPr>
              <a:t> can use EXCEPT to combine two SELECT. </a:t>
            </a:r>
            <a:endParaRPr kumimoji="0" lang="en-US" altLang="en-US" sz="600" b="0" i="0" u="none" strike="noStrike" kern="1200" cap="none" spc="0" normalizeH="0" baseline="0" noProof="0" dirty="0">
              <a:ln>
                <a:noFill/>
              </a:ln>
              <a:solidFill>
                <a:srgbClr val="000000"/>
              </a:solidFill>
              <a:effectLst/>
              <a:uLnTx/>
              <a:uFillTx/>
              <a:latin typeface="Tahoma" charset="0"/>
              <a:ea typeface="MS PGothic" charset="0"/>
              <a:cs typeface="Arial" charset="0"/>
            </a:endParaRPr>
          </a:p>
        </p:txBody>
      </p:sp>
    </p:spTree>
    <p:extLst>
      <p:ext uri="{BB962C8B-B14F-4D97-AF65-F5344CB8AC3E}">
        <p14:creationId xmlns:p14="http://schemas.microsoft.com/office/powerpoint/2010/main" val="959865356"/>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animBg="1"/>
      <p:bldP spid="1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2B53DFF-5302-47FB-BF7C-D087289C49ED}"/>
              </a:ext>
            </a:extLst>
          </p:cNvPr>
          <p:cNvSpPr>
            <a:spLocks noGrp="1"/>
          </p:cNvSpPr>
          <p:nvPr>
            <p:ph type="ftr" sz="quarter" idx="11"/>
          </p:nvPr>
        </p:nvSpPr>
        <p:spPr/>
        <p:txBody>
          <a:bodyPr/>
          <a:lstStyle/>
          <a:p>
            <a:pPr algn="l"/>
            <a:r>
              <a:rPr lang="en-US"/>
              <a:t>SQL: Structured Query Language</a:t>
            </a:r>
            <a:endParaRPr lang="en-US" dirty="0"/>
          </a:p>
        </p:txBody>
      </p:sp>
      <p:sp>
        <p:nvSpPr>
          <p:cNvPr id="8" name="Rectangle 1">
            <a:extLst>
              <a:ext uri="{FF2B5EF4-FFF2-40B4-BE49-F238E27FC236}">
                <a16:creationId xmlns:a16="http://schemas.microsoft.com/office/drawing/2014/main" id="{2B16FF8E-6F6E-4B39-9A95-6A4E41FC952C}"/>
              </a:ext>
            </a:extLst>
          </p:cNvPr>
          <p:cNvSpPr>
            <a:spLocks noChangeArrowheads="1"/>
          </p:cNvSpPr>
          <p:nvPr/>
        </p:nvSpPr>
        <p:spPr bwMode="auto">
          <a:xfrm>
            <a:off x="2771800" y="260648"/>
            <a:ext cx="4752528" cy="152222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354013" marR="0" lvl="0" indent="-354013"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SQL</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SELECT ID</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NAME</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AMOUNT</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DATE </a:t>
            </a:r>
            <a:r>
              <a:rPr lang="en-US" altLang="en-US" sz="1400" b="0" dirty="0">
                <a:solidFill>
                  <a:srgbClr val="000000"/>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FROM CUSTOMERS </a:t>
            </a:r>
            <a:r>
              <a:rPr kumimoji="0" lang="en-US" altLang="en-US" sz="14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LEFT JOIN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ORDERS ON CUSTOMERS</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ID </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ORDERS</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CUSTOMER_ID</a:t>
            </a:r>
          </a:p>
          <a:p>
            <a:pPr marL="354013" lvl="0" indent="-354013" eaLnBrk="0" hangingPunct="0"/>
            <a:r>
              <a:rPr lang="en-US" altLang="en-US" sz="1400" dirty="0">
                <a:solidFill>
                  <a:srgbClr val="000000"/>
                </a:solidFill>
                <a:latin typeface="Courier New" panose="02070309020205020404" pitchFamily="49" charset="0"/>
                <a:cs typeface="Courier New" panose="02070309020205020404" pitchFamily="49" charset="0"/>
              </a:rPr>
              <a:t>INTERSECT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lang="en-US" altLang="en-US" sz="1400" b="0" dirty="0">
              <a:solidFill>
                <a:srgbClr val="000000"/>
              </a:solidFill>
              <a:latin typeface="Courier New" panose="02070309020205020404" pitchFamily="49" charset="0"/>
              <a:cs typeface="Courier New" panose="02070309020205020404" pitchFamily="49" charset="0"/>
            </a:endParaRPr>
          </a:p>
          <a:p>
            <a:pPr marL="354013" lvl="0" indent="185738" eaLnBrk="0" hangingPunct="0"/>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SELECT ID</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NAME</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AMOUNT</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DATE FROM CUSTOMERS </a:t>
            </a:r>
            <a:r>
              <a:rPr kumimoji="0" lang="en-US" altLang="en-US" sz="14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RIGHT JOIN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ORDERS ON CUSTOMERS</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ID </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ORDERS</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CUSTOMER_ID</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2C74B96C-91AB-440A-9802-F4F6AAB6DA2F}"/>
              </a:ext>
            </a:extLst>
          </p:cNvPr>
          <p:cNvPicPr>
            <a:picLocks noChangeAspect="1"/>
          </p:cNvPicPr>
          <p:nvPr/>
        </p:nvPicPr>
        <p:blipFill>
          <a:blip r:embed="rId2"/>
          <a:stretch>
            <a:fillRect/>
          </a:stretch>
        </p:blipFill>
        <p:spPr>
          <a:xfrm>
            <a:off x="827584" y="2132856"/>
            <a:ext cx="3168352" cy="1992898"/>
          </a:xfrm>
          <a:prstGeom prst="rect">
            <a:avLst/>
          </a:prstGeom>
        </p:spPr>
      </p:pic>
      <p:pic>
        <p:nvPicPr>
          <p:cNvPr id="13" name="Picture 12">
            <a:extLst>
              <a:ext uri="{FF2B5EF4-FFF2-40B4-BE49-F238E27FC236}">
                <a16:creationId xmlns:a16="http://schemas.microsoft.com/office/drawing/2014/main" id="{A96B748D-6119-40F6-8036-213704272A07}"/>
              </a:ext>
            </a:extLst>
          </p:cNvPr>
          <p:cNvPicPr>
            <a:picLocks noChangeAspect="1"/>
          </p:cNvPicPr>
          <p:nvPr/>
        </p:nvPicPr>
        <p:blipFill>
          <a:blip r:embed="rId3"/>
          <a:stretch>
            <a:fillRect/>
          </a:stretch>
        </p:blipFill>
        <p:spPr>
          <a:xfrm>
            <a:off x="5039469" y="2074631"/>
            <a:ext cx="3868830" cy="1616429"/>
          </a:xfrm>
          <a:prstGeom prst="rect">
            <a:avLst/>
          </a:prstGeom>
        </p:spPr>
      </p:pic>
      <p:sp>
        <p:nvSpPr>
          <p:cNvPr id="14" name="TextBox 13">
            <a:extLst>
              <a:ext uri="{FF2B5EF4-FFF2-40B4-BE49-F238E27FC236}">
                <a16:creationId xmlns:a16="http://schemas.microsoft.com/office/drawing/2014/main" id="{F42C7603-E261-4ADB-B052-6BF17CAD3D0D}"/>
              </a:ext>
            </a:extLst>
          </p:cNvPr>
          <p:cNvSpPr txBox="1"/>
          <p:nvPr/>
        </p:nvSpPr>
        <p:spPr>
          <a:xfrm>
            <a:off x="539552" y="4303431"/>
            <a:ext cx="5305712" cy="584775"/>
          </a:xfrm>
          <a:prstGeom prst="rect">
            <a:avLst/>
          </a:prstGeom>
          <a:noFill/>
        </p:spPr>
        <p:txBody>
          <a:bodyPr wrap="square">
            <a:spAutoFit/>
          </a:bodyPr>
          <a:lstStyle/>
          <a:p>
            <a:r>
              <a:rPr lang="en-GB" sz="1600" b="0" dirty="0"/>
              <a:t>The common rows returned by the two SELECT statements.</a:t>
            </a:r>
          </a:p>
        </p:txBody>
      </p:sp>
      <p:pic>
        <p:nvPicPr>
          <p:cNvPr id="16" name="Picture 15">
            <a:extLst>
              <a:ext uri="{FF2B5EF4-FFF2-40B4-BE49-F238E27FC236}">
                <a16:creationId xmlns:a16="http://schemas.microsoft.com/office/drawing/2014/main" id="{4B508651-DC54-453C-9268-461C161E3A90}"/>
              </a:ext>
            </a:extLst>
          </p:cNvPr>
          <p:cNvPicPr>
            <a:picLocks noChangeAspect="1"/>
          </p:cNvPicPr>
          <p:nvPr/>
        </p:nvPicPr>
        <p:blipFill>
          <a:blip r:embed="rId4"/>
          <a:stretch>
            <a:fillRect/>
          </a:stretch>
        </p:blipFill>
        <p:spPr>
          <a:xfrm>
            <a:off x="3515265" y="4878682"/>
            <a:ext cx="4020111" cy="1629002"/>
          </a:xfrm>
          <a:prstGeom prst="rect">
            <a:avLst/>
          </a:prstGeom>
        </p:spPr>
      </p:pic>
    </p:spTree>
    <p:extLst>
      <p:ext uri="{BB962C8B-B14F-4D97-AF65-F5344CB8AC3E}">
        <p14:creationId xmlns:p14="http://schemas.microsoft.com/office/powerpoint/2010/main" val="1853164803"/>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9B6CB-4361-4560-82EA-9F9CFAA7E565}"/>
              </a:ext>
            </a:extLst>
          </p:cNvPr>
          <p:cNvSpPr>
            <a:spLocks noGrp="1"/>
          </p:cNvSpPr>
          <p:nvPr>
            <p:ph type="title"/>
          </p:nvPr>
        </p:nvSpPr>
        <p:spPr/>
        <p:txBody>
          <a:bodyPr/>
          <a:lstStyle/>
          <a:p>
            <a:r>
              <a:rPr lang="en-GB" dirty="0"/>
              <a:t>EXCEPT</a:t>
            </a:r>
          </a:p>
        </p:txBody>
      </p:sp>
      <p:sp>
        <p:nvSpPr>
          <p:cNvPr id="3" name="Content Placeholder 2">
            <a:extLst>
              <a:ext uri="{FF2B5EF4-FFF2-40B4-BE49-F238E27FC236}">
                <a16:creationId xmlns:a16="http://schemas.microsoft.com/office/drawing/2014/main" id="{0B8E16C5-0102-40C7-B59A-D12821CAF98B}"/>
              </a:ext>
            </a:extLst>
          </p:cNvPr>
          <p:cNvSpPr>
            <a:spLocks noGrp="1"/>
          </p:cNvSpPr>
          <p:nvPr>
            <p:ph idx="1"/>
          </p:nvPr>
        </p:nvSpPr>
        <p:spPr>
          <a:xfrm>
            <a:off x="611560" y="1425563"/>
            <a:ext cx="8352928" cy="1499381"/>
          </a:xfrm>
        </p:spPr>
        <p:txBody>
          <a:bodyPr/>
          <a:lstStyle/>
          <a:p>
            <a:pPr marL="0" indent="0">
              <a:buNone/>
            </a:pPr>
            <a:r>
              <a:rPr lang="en-GB" sz="1800" b="1" dirty="0"/>
              <a:t>EXCEPT </a:t>
            </a:r>
            <a:r>
              <a:rPr lang="en-GB" sz="1800" dirty="0"/>
              <a:t>operator is used to combine two SELECT statements and returns rows from the first SELECT statement that are not returned by the second SELECT statement. This means EXCEPT returns only rows, which are not available in the second SELECT statement.</a:t>
            </a:r>
          </a:p>
          <a:p>
            <a:r>
              <a:rPr lang="en-GB" sz="1800" dirty="0"/>
              <a:t>MySQL does not support Except. </a:t>
            </a:r>
          </a:p>
        </p:txBody>
      </p:sp>
      <p:sp>
        <p:nvSpPr>
          <p:cNvPr id="4" name="Footer Placeholder 3">
            <a:extLst>
              <a:ext uri="{FF2B5EF4-FFF2-40B4-BE49-F238E27FC236}">
                <a16:creationId xmlns:a16="http://schemas.microsoft.com/office/drawing/2014/main" id="{92B53DFF-5302-47FB-BF7C-D087289C49ED}"/>
              </a:ext>
            </a:extLst>
          </p:cNvPr>
          <p:cNvSpPr>
            <a:spLocks noGrp="1"/>
          </p:cNvSpPr>
          <p:nvPr>
            <p:ph type="ftr" sz="quarter" idx="11"/>
          </p:nvPr>
        </p:nvSpPr>
        <p:spPr/>
        <p:txBody>
          <a:bodyPr/>
          <a:lstStyle/>
          <a:p>
            <a:pPr algn="l"/>
            <a:r>
              <a:rPr lang="en-US"/>
              <a:t>SQL: Structured Query Language</a:t>
            </a:r>
            <a:endParaRPr lang="en-US" dirty="0"/>
          </a:p>
        </p:txBody>
      </p:sp>
      <p:sp>
        <p:nvSpPr>
          <p:cNvPr id="6" name="TextBox 5">
            <a:extLst>
              <a:ext uri="{FF2B5EF4-FFF2-40B4-BE49-F238E27FC236}">
                <a16:creationId xmlns:a16="http://schemas.microsoft.com/office/drawing/2014/main" id="{494E67BB-FC5E-44A5-B7A8-5448485AEA19}"/>
              </a:ext>
            </a:extLst>
          </p:cNvPr>
          <p:cNvSpPr txBox="1"/>
          <p:nvPr/>
        </p:nvSpPr>
        <p:spPr>
          <a:xfrm>
            <a:off x="418457" y="2864629"/>
            <a:ext cx="1273223" cy="430887"/>
          </a:xfrm>
          <a:prstGeom prst="rect">
            <a:avLst/>
          </a:prstGeom>
          <a:noFill/>
        </p:spPr>
        <p:txBody>
          <a:bodyPr wrap="square">
            <a:spAutoFit/>
          </a:bodyPr>
          <a:lstStyle/>
          <a:p>
            <a:r>
              <a:rPr lang="en-GB" sz="1800" dirty="0"/>
              <a:t>Syntax</a:t>
            </a:r>
            <a:r>
              <a:rPr lang="en-GB" dirty="0"/>
              <a:t>:</a:t>
            </a:r>
          </a:p>
        </p:txBody>
      </p:sp>
      <p:sp>
        <p:nvSpPr>
          <p:cNvPr id="7" name="Rectangle 1">
            <a:extLst>
              <a:ext uri="{FF2B5EF4-FFF2-40B4-BE49-F238E27FC236}">
                <a16:creationId xmlns:a16="http://schemas.microsoft.com/office/drawing/2014/main" id="{10F3BCA5-5770-466C-B456-3E97BA9024A8}"/>
              </a:ext>
            </a:extLst>
          </p:cNvPr>
          <p:cNvSpPr>
            <a:spLocks noChangeArrowheads="1"/>
          </p:cNvSpPr>
          <p:nvPr/>
        </p:nvSpPr>
        <p:spPr bwMode="auto">
          <a:xfrm>
            <a:off x="1790691" y="2940979"/>
            <a:ext cx="5994666" cy="73866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SELECT </a:t>
            </a:r>
            <a:r>
              <a:rPr kumimoji="0" lang="en-GB" altLang="en-US" sz="14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column_name</a:t>
            </a:r>
            <a:r>
              <a:rPr kumimoji="0" lang="en-GB"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 FROM table1 [WHERE condition]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EXCEPT</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SELECT </a:t>
            </a:r>
            <a:r>
              <a:rPr kumimoji="0" lang="en-GB" altLang="en-US" sz="14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column_name</a:t>
            </a:r>
            <a:r>
              <a:rPr kumimoji="0" lang="en-GB"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 FROM table2[WHERE condition];</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F65643FF-91E2-4D8A-9BA4-BF94CA1EBF45}"/>
              </a:ext>
            </a:extLst>
          </p:cNvPr>
          <p:cNvSpPr txBox="1"/>
          <p:nvPr/>
        </p:nvSpPr>
        <p:spPr>
          <a:xfrm>
            <a:off x="418457" y="3606028"/>
            <a:ext cx="1372234" cy="369332"/>
          </a:xfrm>
          <a:prstGeom prst="rect">
            <a:avLst/>
          </a:prstGeom>
          <a:noFill/>
        </p:spPr>
        <p:txBody>
          <a:bodyPr wrap="square">
            <a:spAutoFit/>
          </a:bodyPr>
          <a:lstStyle/>
          <a:p>
            <a:r>
              <a:rPr lang="en-GB" sz="1800" dirty="0"/>
              <a:t>Example:</a:t>
            </a:r>
          </a:p>
        </p:txBody>
      </p:sp>
      <p:sp>
        <p:nvSpPr>
          <p:cNvPr id="8" name="Rectangle 1">
            <a:extLst>
              <a:ext uri="{FF2B5EF4-FFF2-40B4-BE49-F238E27FC236}">
                <a16:creationId xmlns:a16="http://schemas.microsoft.com/office/drawing/2014/main" id="{2B16FF8E-6F6E-4B39-9A95-6A4E41FC952C}"/>
              </a:ext>
            </a:extLst>
          </p:cNvPr>
          <p:cNvSpPr>
            <a:spLocks noChangeArrowheads="1"/>
          </p:cNvSpPr>
          <p:nvPr/>
        </p:nvSpPr>
        <p:spPr bwMode="auto">
          <a:xfrm>
            <a:off x="611560" y="4099254"/>
            <a:ext cx="4752528" cy="152222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354013" marR="0" lvl="0" indent="-354013"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SQL</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SELECT ID</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NAME</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AMOUNT</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DATE </a:t>
            </a:r>
            <a:r>
              <a:rPr lang="en-US" altLang="en-US" sz="1400" b="0" dirty="0">
                <a:solidFill>
                  <a:srgbClr val="000000"/>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FROM CUSTOMERS </a:t>
            </a:r>
            <a:r>
              <a:rPr kumimoji="0" lang="en-US" altLang="en-US" sz="14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LEFT JOIN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ORDERS ON CUSTOMERS</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ID </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ORDERS</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CUSTOMER_ID</a:t>
            </a:r>
          </a:p>
          <a:p>
            <a:pPr marL="354013" marR="0" lvl="0" indent="-354013"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EXCEPT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354013" marR="0" lvl="0" indent="271463"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SELECT ID</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NAME</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AMOUNT</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DATE FROM CUSTOMERS </a:t>
            </a:r>
            <a:r>
              <a:rPr kumimoji="0" lang="en-US" altLang="en-US" sz="14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RIGHT JOIN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ORDERS ON CUSTOMERS</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ID </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ORDERS</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CUSTOMER_ID</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58F43B3E-F009-4CFE-A6B3-6FF19B0CE155}"/>
              </a:ext>
            </a:extLst>
          </p:cNvPr>
          <p:cNvSpPr txBox="1"/>
          <p:nvPr/>
        </p:nvSpPr>
        <p:spPr>
          <a:xfrm>
            <a:off x="1724134" y="3695678"/>
            <a:ext cx="5295122" cy="27699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MS PGothic" charset="0"/>
                <a:cs typeface="Arial" panose="020B0604020202020204" pitchFamily="34" charset="0"/>
              </a:rPr>
              <a:t>The same two tables. We</a:t>
            </a:r>
            <a:r>
              <a:rPr kumimoji="0" lang="en-US" altLang="en-US" sz="1200" b="0" i="0" u="none" strike="noStrike" kern="1200" cap="none" spc="0" normalizeH="0" noProof="0" dirty="0">
                <a:ln>
                  <a:noFill/>
                </a:ln>
                <a:solidFill>
                  <a:srgbClr val="000000"/>
                </a:solidFill>
                <a:effectLst/>
                <a:uLnTx/>
                <a:uFillTx/>
                <a:latin typeface="Arial" panose="020B0604020202020204" pitchFamily="34" charset="0"/>
                <a:ea typeface="MS PGothic" charset="0"/>
                <a:cs typeface="Arial" panose="020B0604020202020204" pitchFamily="34" charset="0"/>
              </a:rPr>
              <a:t> can use EXCEPT to combine two SELECT. </a:t>
            </a:r>
            <a:endParaRPr kumimoji="0" lang="en-US" altLang="en-US" sz="600" b="0" i="0" u="none" strike="noStrike" kern="1200" cap="none" spc="0" normalizeH="0" baseline="0" noProof="0" dirty="0">
              <a:ln>
                <a:noFill/>
              </a:ln>
              <a:solidFill>
                <a:srgbClr val="000000"/>
              </a:solidFill>
              <a:effectLst/>
              <a:uLnTx/>
              <a:uFillTx/>
              <a:latin typeface="Tahoma" charset="0"/>
              <a:ea typeface="MS PGothic" charset="0"/>
              <a:cs typeface="Arial" charset="0"/>
            </a:endParaRPr>
          </a:p>
        </p:txBody>
      </p:sp>
    </p:spTree>
    <p:extLst>
      <p:ext uri="{BB962C8B-B14F-4D97-AF65-F5344CB8AC3E}">
        <p14:creationId xmlns:p14="http://schemas.microsoft.com/office/powerpoint/2010/main" val="370251140"/>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animBg="1"/>
      <p:bldP spid="1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2B53DFF-5302-47FB-BF7C-D087289C49ED}"/>
              </a:ext>
            </a:extLst>
          </p:cNvPr>
          <p:cNvSpPr>
            <a:spLocks noGrp="1"/>
          </p:cNvSpPr>
          <p:nvPr>
            <p:ph type="ftr" sz="quarter" idx="11"/>
          </p:nvPr>
        </p:nvSpPr>
        <p:spPr/>
        <p:txBody>
          <a:bodyPr/>
          <a:lstStyle/>
          <a:p>
            <a:pPr algn="l"/>
            <a:r>
              <a:rPr lang="en-US"/>
              <a:t>SQL: Structured Query Language</a:t>
            </a:r>
            <a:endParaRPr lang="en-US" dirty="0"/>
          </a:p>
        </p:txBody>
      </p:sp>
      <p:sp>
        <p:nvSpPr>
          <p:cNvPr id="8" name="Rectangle 1">
            <a:extLst>
              <a:ext uri="{FF2B5EF4-FFF2-40B4-BE49-F238E27FC236}">
                <a16:creationId xmlns:a16="http://schemas.microsoft.com/office/drawing/2014/main" id="{2B16FF8E-6F6E-4B39-9A95-6A4E41FC952C}"/>
              </a:ext>
            </a:extLst>
          </p:cNvPr>
          <p:cNvSpPr>
            <a:spLocks noChangeArrowheads="1"/>
          </p:cNvSpPr>
          <p:nvPr/>
        </p:nvSpPr>
        <p:spPr bwMode="auto">
          <a:xfrm>
            <a:off x="2771800" y="260648"/>
            <a:ext cx="4752528" cy="152222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354013" marR="0" lvl="0" indent="-354013"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SQL</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SELECT ID</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NAME</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AMOUNT</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DATE </a:t>
            </a:r>
            <a:r>
              <a:rPr lang="en-US" altLang="en-US" sz="1400" b="0" dirty="0">
                <a:solidFill>
                  <a:srgbClr val="000000"/>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FROM CUSTOMERS </a:t>
            </a:r>
            <a:r>
              <a:rPr kumimoji="0" lang="en-US" altLang="en-US" sz="14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LEFT JOIN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ORDERS ON CUSTOMERS</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ID </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ORDERS</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CUSTOMER_ID</a:t>
            </a:r>
          </a:p>
          <a:p>
            <a:pPr marL="354013" lvl="0" indent="-354013" eaLnBrk="0" hangingPunct="0"/>
            <a:r>
              <a:rPr lang="en-US" altLang="en-US" sz="1400" dirty="0">
                <a:solidFill>
                  <a:srgbClr val="000000"/>
                </a:solidFill>
                <a:latin typeface="Courier New" panose="02070309020205020404" pitchFamily="49" charset="0"/>
                <a:cs typeface="Courier New" panose="02070309020205020404" pitchFamily="49" charset="0"/>
              </a:rPr>
              <a:t>EXCEPT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lang="en-US" altLang="en-US" sz="1400" b="0" dirty="0">
              <a:solidFill>
                <a:srgbClr val="000000"/>
              </a:solidFill>
              <a:latin typeface="Courier New" panose="02070309020205020404" pitchFamily="49" charset="0"/>
              <a:cs typeface="Courier New" panose="02070309020205020404" pitchFamily="49" charset="0"/>
            </a:endParaRPr>
          </a:p>
          <a:p>
            <a:pPr marL="354013" lvl="0" indent="185738" eaLnBrk="0" hangingPunct="0"/>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SELECT ID</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NAME</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AMOUNT</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DATE FROM CUSTOMERS </a:t>
            </a:r>
            <a:r>
              <a:rPr kumimoji="0" lang="en-US" altLang="en-US" sz="14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RIGHT JOIN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ORDERS ON CUSTOMERS</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ID </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ORDERS</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CUSTOMER_ID</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2C74B96C-91AB-440A-9802-F4F6AAB6DA2F}"/>
              </a:ext>
            </a:extLst>
          </p:cNvPr>
          <p:cNvPicPr>
            <a:picLocks noChangeAspect="1"/>
          </p:cNvPicPr>
          <p:nvPr/>
        </p:nvPicPr>
        <p:blipFill>
          <a:blip r:embed="rId2"/>
          <a:stretch>
            <a:fillRect/>
          </a:stretch>
        </p:blipFill>
        <p:spPr>
          <a:xfrm>
            <a:off x="827584" y="2132856"/>
            <a:ext cx="3168352" cy="1992898"/>
          </a:xfrm>
          <a:prstGeom prst="rect">
            <a:avLst/>
          </a:prstGeom>
        </p:spPr>
      </p:pic>
      <p:pic>
        <p:nvPicPr>
          <p:cNvPr id="13" name="Picture 12">
            <a:extLst>
              <a:ext uri="{FF2B5EF4-FFF2-40B4-BE49-F238E27FC236}">
                <a16:creationId xmlns:a16="http://schemas.microsoft.com/office/drawing/2014/main" id="{A96B748D-6119-40F6-8036-213704272A07}"/>
              </a:ext>
            </a:extLst>
          </p:cNvPr>
          <p:cNvPicPr>
            <a:picLocks noChangeAspect="1"/>
          </p:cNvPicPr>
          <p:nvPr/>
        </p:nvPicPr>
        <p:blipFill>
          <a:blip r:embed="rId3"/>
          <a:stretch>
            <a:fillRect/>
          </a:stretch>
        </p:blipFill>
        <p:spPr>
          <a:xfrm>
            <a:off x="5039469" y="2074631"/>
            <a:ext cx="3868830" cy="1616429"/>
          </a:xfrm>
          <a:prstGeom prst="rect">
            <a:avLst/>
          </a:prstGeom>
        </p:spPr>
      </p:pic>
      <p:sp>
        <p:nvSpPr>
          <p:cNvPr id="14" name="TextBox 13">
            <a:extLst>
              <a:ext uri="{FF2B5EF4-FFF2-40B4-BE49-F238E27FC236}">
                <a16:creationId xmlns:a16="http://schemas.microsoft.com/office/drawing/2014/main" id="{F42C7603-E261-4ADB-B052-6BF17CAD3D0D}"/>
              </a:ext>
            </a:extLst>
          </p:cNvPr>
          <p:cNvSpPr txBox="1"/>
          <p:nvPr/>
        </p:nvSpPr>
        <p:spPr>
          <a:xfrm>
            <a:off x="539552" y="4303431"/>
            <a:ext cx="5305712" cy="584775"/>
          </a:xfrm>
          <a:prstGeom prst="rect">
            <a:avLst/>
          </a:prstGeom>
          <a:noFill/>
        </p:spPr>
        <p:txBody>
          <a:bodyPr wrap="square">
            <a:spAutoFit/>
          </a:bodyPr>
          <a:lstStyle/>
          <a:p>
            <a:r>
              <a:rPr lang="en-GB" sz="1600" b="0" dirty="0"/>
              <a:t>The rows in the first return but not in the second select return is</a:t>
            </a:r>
          </a:p>
        </p:txBody>
      </p:sp>
      <p:pic>
        <p:nvPicPr>
          <p:cNvPr id="2" name="Picture 1">
            <a:extLst>
              <a:ext uri="{FF2B5EF4-FFF2-40B4-BE49-F238E27FC236}">
                <a16:creationId xmlns:a16="http://schemas.microsoft.com/office/drawing/2014/main" id="{D7637C4F-A7E8-4BC0-9313-0458CDD92621}"/>
              </a:ext>
            </a:extLst>
          </p:cNvPr>
          <p:cNvPicPr>
            <a:picLocks noChangeAspect="1"/>
          </p:cNvPicPr>
          <p:nvPr/>
        </p:nvPicPr>
        <p:blipFill>
          <a:blip r:embed="rId4"/>
          <a:stretch>
            <a:fillRect/>
          </a:stretch>
        </p:blipFill>
        <p:spPr>
          <a:xfrm>
            <a:off x="3419872" y="4860295"/>
            <a:ext cx="3846909" cy="1627773"/>
          </a:xfrm>
          <a:prstGeom prst="rect">
            <a:avLst/>
          </a:prstGeom>
        </p:spPr>
      </p:pic>
    </p:spTree>
    <p:extLst>
      <p:ext uri="{BB962C8B-B14F-4D97-AF65-F5344CB8AC3E}">
        <p14:creationId xmlns:p14="http://schemas.microsoft.com/office/powerpoint/2010/main" val="3678857702"/>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CCCEE-886E-4338-8FAA-44A9C88E243B}"/>
              </a:ext>
            </a:extLst>
          </p:cNvPr>
          <p:cNvSpPr>
            <a:spLocks noGrp="1"/>
          </p:cNvSpPr>
          <p:nvPr>
            <p:ph type="title"/>
          </p:nvPr>
        </p:nvSpPr>
        <p:spPr/>
        <p:txBody>
          <a:bodyPr/>
          <a:lstStyle/>
          <a:p>
            <a:r>
              <a:rPr lang="en-GB" dirty="0"/>
              <a:t>Other Operations</a:t>
            </a:r>
          </a:p>
        </p:txBody>
      </p:sp>
      <p:sp>
        <p:nvSpPr>
          <p:cNvPr id="3" name="Text Placeholder 2">
            <a:extLst>
              <a:ext uri="{FF2B5EF4-FFF2-40B4-BE49-F238E27FC236}">
                <a16:creationId xmlns:a16="http://schemas.microsoft.com/office/drawing/2014/main" id="{8E0227F1-7662-4923-BEF8-5C25A2BAA93C}"/>
              </a:ext>
            </a:extLst>
          </p:cNvPr>
          <p:cNvSpPr>
            <a:spLocks noGrp="1"/>
          </p:cNvSpPr>
          <p:nvPr>
            <p:ph type="body" idx="1"/>
          </p:nvPr>
        </p:nvSpPr>
        <p:spPr/>
        <p:txBody>
          <a:bodyPr/>
          <a:lstStyle/>
          <a:p>
            <a:r>
              <a:rPr lang="en-GB" dirty="0"/>
              <a:t>Index, view and transactions</a:t>
            </a:r>
          </a:p>
        </p:txBody>
      </p:sp>
    </p:spTree>
    <p:extLst>
      <p:ext uri="{BB962C8B-B14F-4D97-AF65-F5344CB8AC3E}">
        <p14:creationId xmlns:p14="http://schemas.microsoft.com/office/powerpoint/2010/main" val="3577961715"/>
      </p:ext>
    </p:extLst>
  </p:cSld>
  <p:clrMapOvr>
    <a:masterClrMapping/>
  </p:clrMapOvr>
  <p:transition spd="slow">
    <p:zoom dir="in"/>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7E0D9-54E7-4E37-9280-A03A9C96AC3D}"/>
              </a:ext>
            </a:extLst>
          </p:cNvPr>
          <p:cNvSpPr>
            <a:spLocks noGrp="1"/>
          </p:cNvSpPr>
          <p:nvPr>
            <p:ph type="title"/>
          </p:nvPr>
        </p:nvSpPr>
        <p:spPr/>
        <p:txBody>
          <a:bodyPr/>
          <a:lstStyle/>
          <a:p>
            <a:r>
              <a:rPr lang="en-GB" dirty="0"/>
              <a:t>Indexes</a:t>
            </a:r>
          </a:p>
        </p:txBody>
      </p:sp>
      <p:sp>
        <p:nvSpPr>
          <p:cNvPr id="3" name="Content Placeholder 2">
            <a:extLst>
              <a:ext uri="{FF2B5EF4-FFF2-40B4-BE49-F238E27FC236}">
                <a16:creationId xmlns:a16="http://schemas.microsoft.com/office/drawing/2014/main" id="{B2C0769D-CB5B-419B-8535-B442826E1E19}"/>
              </a:ext>
            </a:extLst>
          </p:cNvPr>
          <p:cNvSpPr>
            <a:spLocks noGrp="1"/>
          </p:cNvSpPr>
          <p:nvPr>
            <p:ph idx="1"/>
          </p:nvPr>
        </p:nvSpPr>
        <p:spPr>
          <a:xfrm>
            <a:off x="381322" y="1278309"/>
            <a:ext cx="8511158" cy="4680520"/>
          </a:xfrm>
        </p:spPr>
        <p:txBody>
          <a:bodyPr/>
          <a:lstStyle/>
          <a:p>
            <a:r>
              <a:rPr lang="en-GB" sz="1600" dirty="0"/>
              <a:t>Indexes are special lookup tables that the database search engine can use to speed up data retrieval. </a:t>
            </a:r>
          </a:p>
          <a:p>
            <a:r>
              <a:rPr lang="en-GB" sz="1600" dirty="0"/>
              <a:t>Creating an index needs the </a:t>
            </a:r>
            <a:r>
              <a:rPr lang="en-GB" sz="1600" b="1" dirty="0"/>
              <a:t>CREATE INDEX </a:t>
            </a:r>
            <a:r>
              <a:rPr lang="en-GB" sz="1600" dirty="0"/>
              <a:t>statement, which allows you to name the index, to specify the table and which column or columns to index, and to indicate whether the index is in an ascending or descending order.</a:t>
            </a:r>
          </a:p>
          <a:p>
            <a:r>
              <a:rPr lang="en-GB" sz="1600" dirty="0"/>
              <a:t>Indexes can also be unique, like the UNIQUE constraint, in that the index prevents duplicate entries in the column or combination of columns on which there is an index.</a:t>
            </a:r>
          </a:p>
          <a:p>
            <a:endParaRPr lang="en-GB" sz="1800" dirty="0"/>
          </a:p>
        </p:txBody>
      </p:sp>
      <p:sp>
        <p:nvSpPr>
          <p:cNvPr id="4" name="Footer Placeholder 3">
            <a:extLst>
              <a:ext uri="{FF2B5EF4-FFF2-40B4-BE49-F238E27FC236}">
                <a16:creationId xmlns:a16="http://schemas.microsoft.com/office/drawing/2014/main" id="{82A39DD9-4F8F-4138-844B-A88A19095ECD}"/>
              </a:ext>
            </a:extLst>
          </p:cNvPr>
          <p:cNvSpPr>
            <a:spLocks noGrp="1"/>
          </p:cNvSpPr>
          <p:nvPr>
            <p:ph type="ftr" sz="quarter" idx="11"/>
          </p:nvPr>
        </p:nvSpPr>
        <p:spPr>
          <a:xfrm>
            <a:off x="179512" y="6309320"/>
            <a:ext cx="3024336" cy="365125"/>
          </a:xfrm>
        </p:spPr>
        <p:txBody>
          <a:bodyPr/>
          <a:lstStyle/>
          <a:p>
            <a:pPr algn="l"/>
            <a:r>
              <a:rPr lang="en-US"/>
              <a:t>SQL: Structured Query Language</a:t>
            </a:r>
            <a:endParaRPr lang="en-US" dirty="0"/>
          </a:p>
        </p:txBody>
      </p:sp>
      <p:sp>
        <p:nvSpPr>
          <p:cNvPr id="7" name="TextBox 6">
            <a:extLst>
              <a:ext uri="{FF2B5EF4-FFF2-40B4-BE49-F238E27FC236}">
                <a16:creationId xmlns:a16="http://schemas.microsoft.com/office/drawing/2014/main" id="{E3921759-BD1A-4830-9EEF-1E2655F6B38B}"/>
              </a:ext>
            </a:extLst>
          </p:cNvPr>
          <p:cNvSpPr txBox="1"/>
          <p:nvPr/>
        </p:nvSpPr>
        <p:spPr>
          <a:xfrm>
            <a:off x="413737" y="3329989"/>
            <a:ext cx="1273223" cy="430887"/>
          </a:xfrm>
          <a:prstGeom prst="rect">
            <a:avLst/>
          </a:prstGeom>
          <a:noFill/>
        </p:spPr>
        <p:txBody>
          <a:bodyPr wrap="square">
            <a:spAutoFit/>
          </a:bodyPr>
          <a:lstStyle/>
          <a:p>
            <a:r>
              <a:rPr lang="en-GB" sz="1800" dirty="0"/>
              <a:t>Syntax</a:t>
            </a:r>
            <a:r>
              <a:rPr lang="en-GB" dirty="0"/>
              <a:t>:</a:t>
            </a:r>
          </a:p>
        </p:txBody>
      </p:sp>
      <p:sp>
        <p:nvSpPr>
          <p:cNvPr id="8" name="Rectangle 1">
            <a:extLst>
              <a:ext uri="{FF2B5EF4-FFF2-40B4-BE49-F238E27FC236}">
                <a16:creationId xmlns:a16="http://schemas.microsoft.com/office/drawing/2014/main" id="{6E3B12E9-A31A-4847-8A9E-391D45EDE258}"/>
              </a:ext>
            </a:extLst>
          </p:cNvPr>
          <p:cNvSpPr>
            <a:spLocks noChangeArrowheads="1"/>
          </p:cNvSpPr>
          <p:nvPr/>
        </p:nvSpPr>
        <p:spPr bwMode="auto">
          <a:xfrm>
            <a:off x="1576643" y="3422322"/>
            <a:ext cx="6624736" cy="33855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CREATE INDEX index_name ON table_name;</a:t>
            </a:r>
            <a:r>
              <a:rPr kumimoji="0" lang="en-US" altLang="en-US" sz="1600" b="0" i="0" u="none" strike="noStrike" cap="none" normalizeH="0" baseline="0">
                <a:ln>
                  <a:noFill/>
                </a:ln>
                <a:solidFill>
                  <a:schemeClr val="tx1"/>
                </a:solidFill>
                <a:effectLst/>
              </a:rPr>
              <a:t> </a:t>
            </a:r>
            <a:endParaRPr kumimoji="0" lang="en-US" altLang="en-US" sz="16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78C3CE7F-3562-403F-BE7D-0C6978DDD8C2}"/>
              </a:ext>
            </a:extLst>
          </p:cNvPr>
          <p:cNvSpPr txBox="1"/>
          <p:nvPr/>
        </p:nvSpPr>
        <p:spPr>
          <a:xfrm>
            <a:off x="640539" y="3760876"/>
            <a:ext cx="2375046" cy="338554"/>
          </a:xfrm>
          <a:prstGeom prst="rect">
            <a:avLst/>
          </a:prstGeom>
          <a:noFill/>
        </p:spPr>
        <p:txBody>
          <a:bodyPr wrap="square">
            <a:spAutoFit/>
          </a:bodyPr>
          <a:lstStyle/>
          <a:p>
            <a:pPr algn="l"/>
            <a:r>
              <a:rPr lang="en-GB" sz="1600" b="0" i="0" dirty="0">
                <a:effectLst/>
                <a:latin typeface="Arial" panose="020B0604020202020204" pitchFamily="34" charset="0"/>
              </a:rPr>
              <a:t>Single-Column Indexes</a:t>
            </a:r>
          </a:p>
        </p:txBody>
      </p:sp>
      <p:sp>
        <p:nvSpPr>
          <p:cNvPr id="11" name="Rectangle 2">
            <a:extLst>
              <a:ext uri="{FF2B5EF4-FFF2-40B4-BE49-F238E27FC236}">
                <a16:creationId xmlns:a16="http://schemas.microsoft.com/office/drawing/2014/main" id="{17B68652-4FF3-4967-96CC-3D6D0AAC8D46}"/>
              </a:ext>
            </a:extLst>
          </p:cNvPr>
          <p:cNvSpPr>
            <a:spLocks noChangeArrowheads="1"/>
          </p:cNvSpPr>
          <p:nvPr/>
        </p:nvSpPr>
        <p:spPr bwMode="auto">
          <a:xfrm>
            <a:off x="927604" y="4128174"/>
            <a:ext cx="6624736" cy="33855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CREATE INDEX </a:t>
            </a:r>
            <a:r>
              <a:rPr kumimoji="0" lang="en-US" altLang="en-US"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index_name</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ON </a:t>
            </a:r>
            <a:r>
              <a:rPr kumimoji="0" lang="en-US" altLang="en-US"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table_name</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column_name</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6BDEAA41-A4AB-49FD-9E4E-554D5443B76D}"/>
              </a:ext>
            </a:extLst>
          </p:cNvPr>
          <p:cNvSpPr txBox="1"/>
          <p:nvPr/>
        </p:nvSpPr>
        <p:spPr>
          <a:xfrm>
            <a:off x="640539" y="4437984"/>
            <a:ext cx="2054763" cy="338554"/>
          </a:xfrm>
          <a:prstGeom prst="rect">
            <a:avLst/>
          </a:prstGeom>
          <a:noFill/>
        </p:spPr>
        <p:txBody>
          <a:bodyPr wrap="square">
            <a:spAutoFit/>
          </a:bodyPr>
          <a:lstStyle/>
          <a:p>
            <a:pPr algn="l"/>
            <a:r>
              <a:rPr lang="en-GB" sz="1600" b="0" i="0" dirty="0">
                <a:effectLst/>
                <a:latin typeface="Arial" panose="020B0604020202020204" pitchFamily="34" charset="0"/>
              </a:rPr>
              <a:t>Unique Indexes</a:t>
            </a:r>
          </a:p>
        </p:txBody>
      </p:sp>
      <p:sp>
        <p:nvSpPr>
          <p:cNvPr id="14" name="Rectangle 3">
            <a:extLst>
              <a:ext uri="{FF2B5EF4-FFF2-40B4-BE49-F238E27FC236}">
                <a16:creationId xmlns:a16="http://schemas.microsoft.com/office/drawing/2014/main" id="{D24BDEBE-7872-4B54-B801-68563DA66B67}"/>
              </a:ext>
            </a:extLst>
          </p:cNvPr>
          <p:cNvSpPr>
            <a:spLocks noChangeArrowheads="1"/>
          </p:cNvSpPr>
          <p:nvPr/>
        </p:nvSpPr>
        <p:spPr bwMode="auto">
          <a:xfrm>
            <a:off x="902303" y="4776538"/>
            <a:ext cx="7397352" cy="33855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CREATE UNIQUE INDEX </a:t>
            </a:r>
            <a:r>
              <a:rPr kumimoji="0" lang="en-US" altLang="en-US"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index_name</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on </a:t>
            </a:r>
            <a:r>
              <a:rPr kumimoji="0" lang="en-US" altLang="en-US"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table_name</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column_name</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CCFB0F74-C6A8-49B7-A8F9-3377D8214D88}"/>
              </a:ext>
            </a:extLst>
          </p:cNvPr>
          <p:cNvSpPr txBox="1"/>
          <p:nvPr/>
        </p:nvSpPr>
        <p:spPr>
          <a:xfrm>
            <a:off x="604535" y="5075761"/>
            <a:ext cx="2232248" cy="338554"/>
          </a:xfrm>
          <a:prstGeom prst="rect">
            <a:avLst/>
          </a:prstGeom>
          <a:noFill/>
        </p:spPr>
        <p:txBody>
          <a:bodyPr wrap="square">
            <a:spAutoFit/>
          </a:bodyPr>
          <a:lstStyle/>
          <a:p>
            <a:pPr algn="l"/>
            <a:r>
              <a:rPr lang="en-GB" sz="1600" b="0" i="0" dirty="0">
                <a:effectLst/>
                <a:latin typeface="Arial" panose="020B0604020202020204" pitchFamily="34" charset="0"/>
              </a:rPr>
              <a:t>Composite Indexes</a:t>
            </a:r>
          </a:p>
        </p:txBody>
      </p:sp>
      <p:sp>
        <p:nvSpPr>
          <p:cNvPr id="17" name="Rectangle 4">
            <a:extLst>
              <a:ext uri="{FF2B5EF4-FFF2-40B4-BE49-F238E27FC236}">
                <a16:creationId xmlns:a16="http://schemas.microsoft.com/office/drawing/2014/main" id="{B9568770-2F69-421F-A5FC-8A783929DCFC}"/>
              </a:ext>
            </a:extLst>
          </p:cNvPr>
          <p:cNvSpPr>
            <a:spLocks noChangeArrowheads="1"/>
          </p:cNvSpPr>
          <p:nvPr/>
        </p:nvSpPr>
        <p:spPr bwMode="auto">
          <a:xfrm>
            <a:off x="902303" y="5436012"/>
            <a:ext cx="7397352" cy="33855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CREATE INDEX index_name on table_name (column1, column2);</a:t>
            </a:r>
            <a:r>
              <a:rPr kumimoji="0" lang="en-US" altLang="en-US" sz="1600" b="0" i="0" u="none" strike="noStrike" cap="none" normalizeH="0" baseline="0">
                <a:ln>
                  <a:noFill/>
                </a:ln>
                <a:solidFill>
                  <a:schemeClr val="tx1"/>
                </a:solidFill>
                <a:effectLst/>
              </a:rPr>
              <a:t> </a:t>
            </a:r>
            <a:endParaRPr kumimoji="0" lang="en-US" altLang="en-US" sz="1600" b="0" i="0" u="none" strike="noStrike" cap="none" normalizeH="0" baseline="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A73B9304-195E-4999-A8C4-33472E12C1F9}"/>
              </a:ext>
            </a:extLst>
          </p:cNvPr>
          <p:cNvSpPr txBox="1"/>
          <p:nvPr/>
        </p:nvSpPr>
        <p:spPr>
          <a:xfrm>
            <a:off x="604535" y="5777781"/>
            <a:ext cx="4580708" cy="338554"/>
          </a:xfrm>
          <a:prstGeom prst="rect">
            <a:avLst/>
          </a:prstGeom>
          <a:noFill/>
        </p:spPr>
        <p:txBody>
          <a:bodyPr wrap="square">
            <a:spAutoFit/>
          </a:bodyPr>
          <a:lstStyle/>
          <a:p>
            <a:pPr algn="l"/>
            <a:r>
              <a:rPr lang="en-GB" sz="1600" b="0" i="0" dirty="0">
                <a:effectLst/>
                <a:latin typeface="Arial" panose="020B0604020202020204" pitchFamily="34" charset="0"/>
              </a:rPr>
              <a:t>DROP INDEX</a:t>
            </a:r>
          </a:p>
        </p:txBody>
      </p:sp>
      <p:sp>
        <p:nvSpPr>
          <p:cNvPr id="20" name="Rectangle 5">
            <a:extLst>
              <a:ext uri="{FF2B5EF4-FFF2-40B4-BE49-F238E27FC236}">
                <a16:creationId xmlns:a16="http://schemas.microsoft.com/office/drawing/2014/main" id="{8DEFA2FB-DFF4-4107-8ADB-D5167D3575E6}"/>
              </a:ext>
            </a:extLst>
          </p:cNvPr>
          <p:cNvSpPr>
            <a:spLocks noChangeArrowheads="1"/>
          </p:cNvSpPr>
          <p:nvPr/>
        </p:nvSpPr>
        <p:spPr bwMode="auto">
          <a:xfrm>
            <a:off x="902303" y="6047470"/>
            <a:ext cx="5580112" cy="33855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DROP INDEX index_name;</a:t>
            </a:r>
            <a:r>
              <a:rPr kumimoji="0" lang="en-US" altLang="en-US" sz="1600" b="0" i="0" u="none" strike="noStrike" cap="none" normalizeH="0" baseline="0">
                <a:ln>
                  <a:noFill/>
                </a:ln>
                <a:solidFill>
                  <a:schemeClr val="tx1"/>
                </a:solidFill>
                <a:effectLst/>
              </a:rPr>
              <a:t> </a:t>
            </a:r>
            <a:endParaRPr kumimoji="0" lang="en-US" altLang="en-US" sz="1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1854337"/>
      </p:ext>
    </p:extLst>
  </p:cSld>
  <p:clrMapOvr>
    <a:masterClrMapping/>
  </p:clrMapOvr>
  <p:transition spd="slow">
    <p:zoom dir="in"/>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90602-1FC9-455C-8FAA-8B3F86A8D29F}"/>
              </a:ext>
            </a:extLst>
          </p:cNvPr>
          <p:cNvSpPr>
            <a:spLocks noGrp="1"/>
          </p:cNvSpPr>
          <p:nvPr>
            <p:ph type="title"/>
          </p:nvPr>
        </p:nvSpPr>
        <p:spPr/>
        <p:txBody>
          <a:bodyPr/>
          <a:lstStyle/>
          <a:p>
            <a:r>
              <a:rPr lang="en-GB" dirty="0"/>
              <a:t>Views</a:t>
            </a:r>
          </a:p>
        </p:txBody>
      </p:sp>
      <p:sp>
        <p:nvSpPr>
          <p:cNvPr id="3" name="Content Placeholder 2">
            <a:extLst>
              <a:ext uri="{FF2B5EF4-FFF2-40B4-BE49-F238E27FC236}">
                <a16:creationId xmlns:a16="http://schemas.microsoft.com/office/drawing/2014/main" id="{7913CAFB-4DB3-4790-B88B-E0C92359F031}"/>
              </a:ext>
            </a:extLst>
          </p:cNvPr>
          <p:cNvSpPr>
            <a:spLocks noGrp="1"/>
          </p:cNvSpPr>
          <p:nvPr>
            <p:ph idx="1"/>
          </p:nvPr>
        </p:nvSpPr>
        <p:spPr>
          <a:xfrm>
            <a:off x="634337" y="1172578"/>
            <a:ext cx="8258143" cy="4975469"/>
          </a:xfrm>
        </p:spPr>
        <p:txBody>
          <a:bodyPr/>
          <a:lstStyle/>
          <a:p>
            <a:pPr marL="0" indent="0">
              <a:buNone/>
            </a:pPr>
            <a:r>
              <a:rPr lang="en-GB" dirty="0"/>
              <a:t>A view is actually a composition of a table in the form of a predefined SQL query.</a:t>
            </a:r>
          </a:p>
          <a:p>
            <a:r>
              <a:rPr lang="en-GB" dirty="0"/>
              <a:t>A view can contain all rows of a table or select rows from a table. </a:t>
            </a:r>
          </a:p>
          <a:p>
            <a:r>
              <a:rPr lang="en-GB" dirty="0"/>
              <a:t>A view can be created from one or many tables.</a:t>
            </a:r>
          </a:p>
          <a:p>
            <a:r>
              <a:rPr lang="en-GB" dirty="0"/>
              <a:t>Database views are created using the CREATE VIEW statement. </a:t>
            </a:r>
          </a:p>
          <a:p>
            <a:pPr marL="0" indent="0">
              <a:buNone/>
            </a:pPr>
            <a:endParaRPr lang="en-GB" dirty="0"/>
          </a:p>
          <a:p>
            <a:pPr marL="0" indent="0">
              <a:buNone/>
            </a:pPr>
            <a:endParaRPr lang="en-GB" dirty="0"/>
          </a:p>
          <a:p>
            <a:r>
              <a:rPr lang="en-GB" dirty="0"/>
              <a:t>A view can be updated under </a:t>
            </a:r>
            <a:r>
              <a:rPr lang="en-GB" b="0" i="0" dirty="0">
                <a:solidFill>
                  <a:srgbClr val="000000"/>
                </a:solidFill>
                <a:effectLst/>
                <a:latin typeface="Arial" panose="020B0604020202020204" pitchFamily="34" charset="0"/>
              </a:rPr>
              <a:t>conditions that SELECT uses to create view has to be th</a:t>
            </a:r>
            <a:r>
              <a:rPr lang="en-GB" dirty="0">
                <a:solidFill>
                  <a:srgbClr val="000000"/>
                </a:solidFill>
                <a:latin typeface="Arial" panose="020B0604020202020204" pitchFamily="34" charset="0"/>
              </a:rPr>
              <a:t>e normal SELECT(no extra constraints), update a view is actually update the original tables. </a:t>
            </a:r>
          </a:p>
          <a:p>
            <a:endParaRPr lang="en-GB" dirty="0">
              <a:solidFill>
                <a:srgbClr val="000000"/>
              </a:solidFill>
              <a:latin typeface="Arial" panose="020B0604020202020204" pitchFamily="34" charset="0"/>
            </a:endParaRPr>
          </a:p>
          <a:p>
            <a:r>
              <a:rPr lang="en-GB" dirty="0"/>
              <a:t>We can inserting or deleting rows in a view under the same conditions as update view.</a:t>
            </a:r>
          </a:p>
          <a:p>
            <a:r>
              <a:rPr lang="en-GB" b="0" i="0" dirty="0">
                <a:solidFill>
                  <a:srgbClr val="000000"/>
                </a:solidFill>
                <a:effectLst/>
                <a:latin typeface="Arial" panose="020B0604020202020204" pitchFamily="34" charset="0"/>
              </a:rPr>
              <a:t>A view can be dropped if it is no longer needed using</a:t>
            </a:r>
          </a:p>
          <a:p>
            <a:endParaRPr lang="en-GB" dirty="0">
              <a:solidFill>
                <a:srgbClr val="000000"/>
              </a:solidFill>
              <a:latin typeface="Arial" panose="020B0604020202020204" pitchFamily="34" charset="0"/>
            </a:endParaRPr>
          </a:p>
          <a:p>
            <a:endParaRPr lang="en-GB" dirty="0">
              <a:solidFill>
                <a:srgbClr val="000000"/>
              </a:solidFill>
              <a:latin typeface="Arial" panose="020B0604020202020204" pitchFamily="34" charset="0"/>
            </a:endParaRPr>
          </a:p>
          <a:p>
            <a:endParaRPr lang="en-GB" dirty="0"/>
          </a:p>
        </p:txBody>
      </p:sp>
      <p:sp>
        <p:nvSpPr>
          <p:cNvPr id="4" name="Footer Placeholder 3">
            <a:extLst>
              <a:ext uri="{FF2B5EF4-FFF2-40B4-BE49-F238E27FC236}">
                <a16:creationId xmlns:a16="http://schemas.microsoft.com/office/drawing/2014/main" id="{F1DAF99C-21ED-42BE-BC1A-9F026D8FDF5B}"/>
              </a:ext>
            </a:extLst>
          </p:cNvPr>
          <p:cNvSpPr>
            <a:spLocks noGrp="1"/>
          </p:cNvSpPr>
          <p:nvPr>
            <p:ph type="ftr" sz="quarter" idx="11"/>
          </p:nvPr>
        </p:nvSpPr>
        <p:spPr/>
        <p:txBody>
          <a:bodyPr/>
          <a:lstStyle/>
          <a:p>
            <a:pPr algn="l"/>
            <a:r>
              <a:rPr lang="en-US"/>
              <a:t>SQL: Structured Query Language</a:t>
            </a:r>
            <a:endParaRPr lang="en-US" dirty="0"/>
          </a:p>
        </p:txBody>
      </p:sp>
      <p:sp>
        <p:nvSpPr>
          <p:cNvPr id="5" name="Rectangle 1">
            <a:extLst>
              <a:ext uri="{FF2B5EF4-FFF2-40B4-BE49-F238E27FC236}">
                <a16:creationId xmlns:a16="http://schemas.microsoft.com/office/drawing/2014/main" id="{9CBD202B-8923-4BB9-917D-DC1FE85BF07E}"/>
              </a:ext>
            </a:extLst>
          </p:cNvPr>
          <p:cNvSpPr>
            <a:spLocks noChangeArrowheads="1"/>
          </p:cNvSpPr>
          <p:nvPr/>
        </p:nvSpPr>
        <p:spPr bwMode="auto">
          <a:xfrm>
            <a:off x="982988" y="4020024"/>
            <a:ext cx="7560840" cy="52322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CREATE VIEW &lt;</a:t>
            </a:r>
            <a:r>
              <a:rPr kumimoji="0" lang="en-US" altLang="en-US" sz="14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view_name</a:t>
            </a:r>
            <a:r>
              <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&gt; AS SELECT column1, column2..... FROM </a:t>
            </a:r>
            <a:r>
              <a:rPr kumimoji="0" lang="en-US" altLang="en-US" sz="14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table_name</a:t>
            </a:r>
            <a:r>
              <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WHERE [condition];</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AEDBB83C-D684-4C60-A54D-851D8FACE623}"/>
              </a:ext>
            </a:extLst>
          </p:cNvPr>
          <p:cNvSpPr>
            <a:spLocks noChangeArrowheads="1"/>
          </p:cNvSpPr>
          <p:nvPr/>
        </p:nvSpPr>
        <p:spPr bwMode="auto">
          <a:xfrm>
            <a:off x="982988" y="4543327"/>
            <a:ext cx="7050973" cy="36000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SQL </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UPDATE CUSTOMERS_VIEW SET AGE </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35</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WHERE name </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'Ramesh'</a:t>
            </a:r>
            <a:r>
              <a:rPr kumimoji="0" lang="en-US" altLang="en-US"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11614624-E1C5-42FE-A105-8BFF9ED626E3}"/>
              </a:ext>
            </a:extLst>
          </p:cNvPr>
          <p:cNvSpPr>
            <a:spLocks noChangeArrowheads="1"/>
          </p:cNvSpPr>
          <p:nvPr/>
        </p:nvSpPr>
        <p:spPr bwMode="auto">
          <a:xfrm>
            <a:off x="946876" y="6074591"/>
            <a:ext cx="2699792" cy="30777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DROP VIEW &lt;</a:t>
            </a:r>
            <a:r>
              <a:rPr kumimoji="0" lang="en-US" altLang="en-US" sz="14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view_name</a:t>
            </a:r>
            <a:r>
              <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8521303"/>
      </p:ext>
    </p:extLst>
  </p:cSld>
  <p:clrMapOvr>
    <a:masterClrMapping/>
  </p:clrMapOvr>
  <p:transition spd="slow">
    <p:zoom dir="in"/>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72F64-9442-42F9-9754-46D8E201B9CD}"/>
              </a:ext>
            </a:extLst>
          </p:cNvPr>
          <p:cNvSpPr>
            <a:spLocks noGrp="1"/>
          </p:cNvSpPr>
          <p:nvPr>
            <p:ph type="title"/>
          </p:nvPr>
        </p:nvSpPr>
        <p:spPr/>
        <p:txBody>
          <a:bodyPr/>
          <a:lstStyle/>
          <a:p>
            <a:r>
              <a:rPr lang="en-GB" dirty="0"/>
              <a:t>SQL Stored Procedures</a:t>
            </a:r>
          </a:p>
        </p:txBody>
      </p:sp>
      <p:sp>
        <p:nvSpPr>
          <p:cNvPr id="3" name="Content Placeholder 2">
            <a:extLst>
              <a:ext uri="{FF2B5EF4-FFF2-40B4-BE49-F238E27FC236}">
                <a16:creationId xmlns:a16="http://schemas.microsoft.com/office/drawing/2014/main" id="{3A589F44-8CB3-4D72-AB5D-C4285046AD74}"/>
              </a:ext>
            </a:extLst>
          </p:cNvPr>
          <p:cNvSpPr>
            <a:spLocks noGrp="1"/>
          </p:cNvSpPr>
          <p:nvPr>
            <p:ph idx="1"/>
          </p:nvPr>
        </p:nvSpPr>
        <p:spPr>
          <a:xfrm>
            <a:off x="415008" y="1333849"/>
            <a:ext cx="8287072" cy="2239168"/>
          </a:xfrm>
        </p:spPr>
        <p:txBody>
          <a:bodyPr/>
          <a:lstStyle/>
          <a:p>
            <a:r>
              <a:rPr lang="en-GB" dirty="0"/>
              <a:t>A stored procedure is a prepared SQL code that you can save, so the code can be reused over and over again.</a:t>
            </a:r>
          </a:p>
          <a:p>
            <a:r>
              <a:rPr lang="en-GB" dirty="0"/>
              <a:t>So if you have an SQL query that you write over and over again, save it as a stored procedure, and then just call it to execute it.</a:t>
            </a:r>
          </a:p>
          <a:p>
            <a:r>
              <a:rPr lang="en-GB" dirty="0"/>
              <a:t>You can also pass parameters to a stored procedure, so that the stored procedure can act based on the parameter value(s) that is passed.</a:t>
            </a:r>
          </a:p>
          <a:p>
            <a:r>
              <a:rPr lang="en-GB" b="0" i="0" dirty="0">
                <a:solidFill>
                  <a:srgbClr val="000000"/>
                </a:solidFill>
                <a:effectLst/>
                <a:latin typeface="Segoe UI" panose="020B0502040204020203" pitchFamily="34" charset="0"/>
              </a:rPr>
              <a:t>Stored Procedure Syntax</a:t>
            </a:r>
          </a:p>
          <a:p>
            <a:endParaRPr lang="en-GB" dirty="0">
              <a:solidFill>
                <a:srgbClr val="000000"/>
              </a:solidFill>
              <a:latin typeface="Segoe UI" panose="020B0502040204020203" pitchFamily="34" charset="0"/>
            </a:endParaRPr>
          </a:p>
          <a:p>
            <a:endParaRPr lang="en-GB" b="0" i="0" dirty="0">
              <a:solidFill>
                <a:srgbClr val="000000"/>
              </a:solidFill>
              <a:effectLst/>
              <a:latin typeface="Segoe UI" panose="020B0502040204020203" pitchFamily="34" charset="0"/>
            </a:endParaRPr>
          </a:p>
          <a:p>
            <a:endParaRPr lang="en-GB" dirty="0">
              <a:solidFill>
                <a:srgbClr val="000000"/>
              </a:solidFill>
              <a:latin typeface="Segoe UI" panose="020B0502040204020203" pitchFamily="34" charset="0"/>
            </a:endParaRPr>
          </a:p>
          <a:p>
            <a:r>
              <a:rPr lang="en-GB" b="0" i="0" dirty="0">
                <a:solidFill>
                  <a:srgbClr val="000000"/>
                </a:solidFill>
                <a:effectLst/>
                <a:latin typeface="Segoe UI" panose="020B0502040204020203" pitchFamily="34" charset="0"/>
              </a:rPr>
              <a:t>Execute a Stored Procedure</a:t>
            </a:r>
          </a:p>
          <a:p>
            <a:endParaRPr lang="en-GB" b="0" i="0" dirty="0">
              <a:solidFill>
                <a:srgbClr val="000000"/>
              </a:solidFill>
              <a:effectLst/>
              <a:latin typeface="Segoe UI" panose="020B0502040204020203" pitchFamily="34" charset="0"/>
            </a:endParaRPr>
          </a:p>
        </p:txBody>
      </p:sp>
      <p:sp>
        <p:nvSpPr>
          <p:cNvPr id="4" name="Footer Placeholder 3">
            <a:extLst>
              <a:ext uri="{FF2B5EF4-FFF2-40B4-BE49-F238E27FC236}">
                <a16:creationId xmlns:a16="http://schemas.microsoft.com/office/drawing/2014/main" id="{21B7F1E1-4B2A-4FB6-81FF-FB8DEA108BA2}"/>
              </a:ext>
            </a:extLst>
          </p:cNvPr>
          <p:cNvSpPr>
            <a:spLocks noGrp="1"/>
          </p:cNvSpPr>
          <p:nvPr>
            <p:ph type="ftr" sz="quarter" idx="11"/>
          </p:nvPr>
        </p:nvSpPr>
        <p:spPr/>
        <p:txBody>
          <a:bodyPr/>
          <a:lstStyle/>
          <a:p>
            <a:pPr algn="l"/>
            <a:r>
              <a:rPr lang="en-US"/>
              <a:t>SQL: Structured Query Language</a:t>
            </a:r>
            <a:endParaRPr lang="en-US" dirty="0"/>
          </a:p>
        </p:txBody>
      </p:sp>
      <p:sp>
        <p:nvSpPr>
          <p:cNvPr id="6" name="TextBox 5">
            <a:extLst>
              <a:ext uri="{FF2B5EF4-FFF2-40B4-BE49-F238E27FC236}">
                <a16:creationId xmlns:a16="http://schemas.microsoft.com/office/drawing/2014/main" id="{C19C7FFA-982E-4964-A615-0F69FCADE033}"/>
              </a:ext>
            </a:extLst>
          </p:cNvPr>
          <p:cNvSpPr txBox="1"/>
          <p:nvPr/>
        </p:nvSpPr>
        <p:spPr>
          <a:xfrm>
            <a:off x="1252653" y="5159364"/>
            <a:ext cx="7056784" cy="954107"/>
          </a:xfrm>
          <a:prstGeom prst="rect">
            <a:avLst/>
          </a:prstGeom>
          <a:solidFill>
            <a:schemeClr val="bg2">
              <a:lumMod val="20000"/>
              <a:lumOff val="80000"/>
            </a:schemeClr>
          </a:solidFill>
        </p:spPr>
        <p:txBody>
          <a:bodyPr wrap="square">
            <a:spAutoFit/>
          </a:bodyPr>
          <a:lstStyle/>
          <a:p>
            <a:r>
              <a:rPr lang="en-GB" sz="1400" b="0" dirty="0">
                <a:latin typeface="Courier New" panose="02070309020205020404" pitchFamily="49" charset="0"/>
                <a:cs typeface="Courier New" panose="02070309020205020404" pitchFamily="49" charset="0"/>
              </a:rPr>
              <a:t>CREATE PROCEDURE &lt;</a:t>
            </a:r>
            <a:r>
              <a:rPr lang="en-GB" sz="1400" b="0" dirty="0" err="1">
                <a:latin typeface="Courier New" panose="02070309020205020404" pitchFamily="49" charset="0"/>
                <a:cs typeface="Courier New" panose="02070309020205020404" pitchFamily="49" charset="0"/>
              </a:rPr>
              <a:t>procedure_name</a:t>
            </a:r>
            <a:r>
              <a:rPr lang="en-GB" sz="1400" b="0" dirty="0">
                <a:latin typeface="Courier New" panose="02070309020205020404" pitchFamily="49" charset="0"/>
                <a:cs typeface="Courier New" panose="02070309020205020404" pitchFamily="49" charset="0"/>
              </a:rPr>
              <a:t>&gt;</a:t>
            </a:r>
            <a:br>
              <a:rPr lang="en-GB" sz="1400" b="0" dirty="0">
                <a:latin typeface="Courier New" panose="02070309020205020404" pitchFamily="49" charset="0"/>
                <a:cs typeface="Courier New" panose="02070309020205020404" pitchFamily="49" charset="0"/>
              </a:rPr>
            </a:br>
            <a:r>
              <a:rPr lang="en-GB" sz="1400" b="0" dirty="0">
                <a:latin typeface="Courier New" panose="02070309020205020404" pitchFamily="49" charset="0"/>
                <a:cs typeface="Courier New" panose="02070309020205020404" pitchFamily="49" charset="0"/>
              </a:rPr>
              <a:t>AS</a:t>
            </a:r>
            <a:br>
              <a:rPr lang="en-GB" sz="1400" b="0" dirty="0">
                <a:latin typeface="Courier New" panose="02070309020205020404" pitchFamily="49" charset="0"/>
                <a:cs typeface="Courier New" panose="02070309020205020404" pitchFamily="49" charset="0"/>
              </a:rPr>
            </a:br>
            <a:r>
              <a:rPr lang="en-GB" sz="1400" b="0" dirty="0">
                <a:latin typeface="Courier New" panose="02070309020205020404" pitchFamily="49" charset="0"/>
                <a:cs typeface="Courier New" panose="02070309020205020404" pitchFamily="49" charset="0"/>
              </a:rPr>
              <a:t>&lt;</a:t>
            </a:r>
            <a:r>
              <a:rPr lang="en-GB" sz="1400" b="0" dirty="0" err="1">
                <a:latin typeface="Courier New" panose="02070309020205020404" pitchFamily="49" charset="0"/>
                <a:cs typeface="Courier New" panose="02070309020205020404" pitchFamily="49" charset="0"/>
              </a:rPr>
              <a:t>sql_statement</a:t>
            </a:r>
            <a:r>
              <a:rPr lang="en-GB" sz="1400" b="0" dirty="0">
                <a:latin typeface="Courier New" panose="02070309020205020404" pitchFamily="49" charset="0"/>
                <a:cs typeface="Courier New" panose="02070309020205020404" pitchFamily="49" charset="0"/>
              </a:rPr>
              <a:t>&gt;</a:t>
            </a:r>
            <a:br>
              <a:rPr lang="en-GB" sz="1400" b="0" dirty="0">
                <a:latin typeface="Courier New" panose="02070309020205020404" pitchFamily="49" charset="0"/>
                <a:cs typeface="Courier New" panose="02070309020205020404" pitchFamily="49" charset="0"/>
              </a:rPr>
            </a:br>
            <a:r>
              <a:rPr lang="en-GB" sz="1400" b="0" dirty="0">
                <a:latin typeface="Courier New" panose="02070309020205020404" pitchFamily="49" charset="0"/>
                <a:cs typeface="Courier New" panose="02070309020205020404" pitchFamily="49" charset="0"/>
              </a:rPr>
              <a:t>GO;</a:t>
            </a:r>
          </a:p>
        </p:txBody>
      </p:sp>
      <p:sp>
        <p:nvSpPr>
          <p:cNvPr id="8" name="TextBox 7">
            <a:extLst>
              <a:ext uri="{FF2B5EF4-FFF2-40B4-BE49-F238E27FC236}">
                <a16:creationId xmlns:a16="http://schemas.microsoft.com/office/drawing/2014/main" id="{7671C9F0-1D41-4615-B2CE-684662DD6513}"/>
              </a:ext>
            </a:extLst>
          </p:cNvPr>
          <p:cNvSpPr txBox="1"/>
          <p:nvPr/>
        </p:nvSpPr>
        <p:spPr>
          <a:xfrm>
            <a:off x="1252653" y="6098678"/>
            <a:ext cx="4580708" cy="307777"/>
          </a:xfrm>
          <a:prstGeom prst="rect">
            <a:avLst/>
          </a:prstGeom>
          <a:solidFill>
            <a:schemeClr val="bg2">
              <a:lumMod val="20000"/>
              <a:lumOff val="80000"/>
            </a:schemeClr>
          </a:solidFill>
        </p:spPr>
        <p:txBody>
          <a:bodyPr wrap="square">
            <a:spAutoFit/>
          </a:bodyPr>
          <a:lstStyle/>
          <a:p>
            <a:pPr marL="0" indent="0">
              <a:buNone/>
            </a:pPr>
            <a:r>
              <a:rPr lang="en-GB" sz="1400" b="0" dirty="0">
                <a:latin typeface="Courier New" panose="02070309020205020404" pitchFamily="49" charset="0"/>
                <a:cs typeface="Courier New" panose="02070309020205020404" pitchFamily="49" charset="0"/>
              </a:rPr>
              <a:t>EXEC </a:t>
            </a:r>
            <a:r>
              <a:rPr lang="en-GB" sz="1400" b="0" dirty="0" err="1">
                <a:latin typeface="Courier New" panose="02070309020205020404" pitchFamily="49" charset="0"/>
                <a:cs typeface="Courier New" panose="02070309020205020404" pitchFamily="49" charset="0"/>
              </a:rPr>
              <a:t>procedure_name</a:t>
            </a:r>
            <a:r>
              <a:rPr lang="en-GB" sz="1400" b="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90847901"/>
      </p:ext>
    </p:extLst>
  </p:cSld>
  <p:clrMapOvr>
    <a:masterClrMapping/>
  </p:clrMapOvr>
  <p:transition spd="slow">
    <p:zoom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a:extLst>
              <a:ext uri="{FF2B5EF4-FFF2-40B4-BE49-F238E27FC236}">
                <a16:creationId xmlns:a16="http://schemas.microsoft.com/office/drawing/2014/main" id="{64106DA5-580A-4A34-BC95-3629815D7EED}"/>
              </a:ext>
            </a:extLst>
          </p:cNvPr>
          <p:cNvSpPr txBox="1">
            <a:spLocks noChangeArrowheads="1"/>
          </p:cNvSpPr>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ea typeface="MS PGothic" panose="020B0600070205080204" pitchFamily="34" charset="-128"/>
                <a:cs typeface="WenQuanYi Zen Hei"/>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ea typeface="MS PGothic" panose="020B0600070205080204" pitchFamily="34" charset="-128"/>
                <a:cs typeface="WenQuanYi Zen Hei"/>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ea typeface="MS PGothic" panose="020B0600070205080204" pitchFamily="34" charset="-128"/>
                <a:cs typeface="WenQuanYi Zen Hei"/>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S PGothic" panose="020B0600070205080204" pitchFamily="34" charset="-128"/>
                <a:cs typeface="WenQuanYi Zen Hei"/>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S PGothic" panose="020B0600070205080204" pitchFamily="34" charset="-128"/>
                <a:cs typeface="WenQuanYi Zen Hei"/>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S PGothic" panose="020B0600070205080204" pitchFamily="34" charset="-128"/>
                <a:cs typeface="WenQuanYi Zen Hei"/>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S PGothic" panose="020B0600070205080204" pitchFamily="34" charset="-128"/>
                <a:cs typeface="WenQuanYi Zen Hei"/>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S PGothic" panose="020B0600070205080204" pitchFamily="34" charset="-128"/>
                <a:cs typeface="WenQuanYi Zen Hei"/>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S PGothic" panose="020B0600070205080204" pitchFamily="34" charset="-128"/>
                <a:cs typeface="WenQuanYi Zen Hei"/>
              </a:defRPr>
            </a:lvl9pPr>
          </a:lstStyle>
          <a:p>
            <a:pPr eaLnBrk="1" hangingPunct="1">
              <a:spcBef>
                <a:spcPct val="0"/>
              </a:spcBef>
              <a:buClrTx/>
              <a:buFontTx/>
              <a:buNone/>
            </a:pPr>
            <a:endParaRPr lang="en-US" altLang="en-US" b="1" dirty="0"/>
          </a:p>
        </p:txBody>
      </p:sp>
      <p:sp>
        <p:nvSpPr>
          <p:cNvPr id="3076" name="Text Box 3">
            <a:extLst>
              <a:ext uri="{FF2B5EF4-FFF2-40B4-BE49-F238E27FC236}">
                <a16:creationId xmlns:a16="http://schemas.microsoft.com/office/drawing/2014/main" id="{E4BE1CE8-06E1-4404-808F-0A2F2C4A87A9}"/>
              </a:ext>
            </a:extLst>
          </p:cNvPr>
          <p:cNvSpPr txBox="1">
            <a:spLocks noChangeArrowheads="1"/>
          </p:cNvSpPr>
          <p:nvPr/>
        </p:nvSpPr>
        <p:spPr bwMode="auto">
          <a:xfrm>
            <a:off x="457200" y="1066800"/>
            <a:ext cx="82296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marL="338138" indent="-338138">
              <a:spcBef>
                <a:spcPts val="600"/>
              </a:spcBef>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000000"/>
                </a:solidFill>
                <a:latin typeface="Arial" panose="020B0604020202020204" pitchFamily="34" charset="0"/>
                <a:ea typeface="MS PGothic" panose="020B0600070205080204" pitchFamily="34" charset="-128"/>
                <a:cs typeface="WenQuanYi Zen Hei"/>
              </a:defRPr>
            </a:lvl1pPr>
            <a:lvl2pPr marL="738188" indent="-280988">
              <a:spcBef>
                <a:spcPts val="600"/>
              </a:spcBef>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000000"/>
                </a:solidFill>
                <a:latin typeface="Arial" panose="020B0604020202020204" pitchFamily="34" charset="0"/>
                <a:ea typeface="MS PGothic" panose="020B0600070205080204" pitchFamily="34" charset="-128"/>
                <a:cs typeface="WenQuanYi Zen Hei"/>
              </a:defRPr>
            </a:lvl2pPr>
            <a:lvl3pPr>
              <a:spcBef>
                <a:spcPts val="600"/>
              </a:spcBef>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000000"/>
                </a:solidFill>
                <a:latin typeface="Arial" panose="020B0604020202020204" pitchFamily="34" charset="0"/>
                <a:ea typeface="MS PGothic" panose="020B0600070205080204" pitchFamily="34" charset="-128"/>
                <a:cs typeface="WenQuanYi Zen Hei"/>
              </a:defRPr>
            </a:lvl3pPr>
            <a:lvl4pPr>
              <a:spcBef>
                <a:spcPts val="500"/>
              </a:spcBef>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000">
                <a:solidFill>
                  <a:srgbClr val="000000"/>
                </a:solidFill>
                <a:latin typeface="Arial" panose="020B0604020202020204" pitchFamily="34" charset="0"/>
                <a:ea typeface="MS PGothic" panose="020B0600070205080204" pitchFamily="34" charset="-128"/>
                <a:cs typeface="WenQuanYi Zen Hei"/>
              </a:defRPr>
            </a:lvl4pPr>
            <a:lvl5pPr>
              <a:spcBef>
                <a:spcPts val="500"/>
              </a:spcBef>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000">
                <a:solidFill>
                  <a:srgbClr val="000000"/>
                </a:solidFill>
                <a:latin typeface="Arial" panose="020B0604020202020204" pitchFamily="34" charset="0"/>
                <a:ea typeface="MS PGothic" panose="020B0600070205080204" pitchFamily="34" charset="-128"/>
                <a:cs typeface="WenQuanYi Zen Hei"/>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000">
                <a:solidFill>
                  <a:srgbClr val="000000"/>
                </a:solidFill>
                <a:latin typeface="Arial" panose="020B0604020202020204" pitchFamily="34" charset="0"/>
                <a:ea typeface="MS PGothic" panose="020B0600070205080204" pitchFamily="34" charset="-128"/>
                <a:cs typeface="WenQuanYi Zen Hei"/>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000">
                <a:solidFill>
                  <a:srgbClr val="000000"/>
                </a:solidFill>
                <a:latin typeface="Arial" panose="020B0604020202020204" pitchFamily="34" charset="0"/>
                <a:ea typeface="MS PGothic" panose="020B0600070205080204" pitchFamily="34" charset="-128"/>
                <a:cs typeface="WenQuanYi Zen Hei"/>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000">
                <a:solidFill>
                  <a:srgbClr val="000000"/>
                </a:solidFill>
                <a:latin typeface="Arial" panose="020B0604020202020204" pitchFamily="34" charset="0"/>
                <a:ea typeface="MS PGothic" panose="020B0600070205080204" pitchFamily="34" charset="-128"/>
                <a:cs typeface="WenQuanYi Zen Hei"/>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000">
                <a:solidFill>
                  <a:srgbClr val="000000"/>
                </a:solidFill>
                <a:latin typeface="Arial" panose="020B0604020202020204" pitchFamily="34" charset="0"/>
                <a:ea typeface="MS PGothic" panose="020B0600070205080204" pitchFamily="34" charset="-128"/>
                <a:cs typeface="WenQuanYi Zen Hei"/>
              </a:defRPr>
            </a:lvl9pPr>
          </a:lstStyle>
          <a:p>
            <a:pPr eaLnBrk="1" hangingPunct="1">
              <a:buFont typeface="Arial" panose="020B0604020202020204" pitchFamily="34" charset="0"/>
              <a:buChar char="•"/>
            </a:pPr>
            <a:endParaRPr lang="en-US" altLang="en-US" dirty="0"/>
          </a:p>
        </p:txBody>
      </p:sp>
      <p:sp>
        <p:nvSpPr>
          <p:cNvPr id="2" name="Title 1">
            <a:extLst>
              <a:ext uri="{FF2B5EF4-FFF2-40B4-BE49-F238E27FC236}">
                <a16:creationId xmlns:a16="http://schemas.microsoft.com/office/drawing/2014/main" id="{DB588951-6A89-4B0E-8DB7-45D390C7AB43}"/>
              </a:ext>
            </a:extLst>
          </p:cNvPr>
          <p:cNvSpPr>
            <a:spLocks noGrp="1"/>
          </p:cNvSpPr>
          <p:nvPr>
            <p:ph type="title"/>
          </p:nvPr>
        </p:nvSpPr>
        <p:spPr/>
        <p:txBody>
          <a:bodyPr/>
          <a:lstStyle/>
          <a:p>
            <a:r>
              <a:rPr lang="en-GB" dirty="0"/>
              <a:t>What is SQL?</a:t>
            </a:r>
          </a:p>
        </p:txBody>
      </p:sp>
      <p:sp>
        <p:nvSpPr>
          <p:cNvPr id="3" name="Content Placeholder 2">
            <a:extLst>
              <a:ext uri="{FF2B5EF4-FFF2-40B4-BE49-F238E27FC236}">
                <a16:creationId xmlns:a16="http://schemas.microsoft.com/office/drawing/2014/main" id="{9C2E2E1C-7E28-4325-BA0E-649C2EEF145F}"/>
              </a:ext>
            </a:extLst>
          </p:cNvPr>
          <p:cNvSpPr>
            <a:spLocks noGrp="1"/>
          </p:cNvSpPr>
          <p:nvPr>
            <p:ph idx="1"/>
          </p:nvPr>
        </p:nvSpPr>
        <p:spPr>
          <a:xfrm>
            <a:off x="539552" y="1340768"/>
            <a:ext cx="8287072" cy="4968552"/>
          </a:xfrm>
        </p:spPr>
        <p:txBody>
          <a:bodyPr/>
          <a:lstStyle/>
          <a:p>
            <a:pPr eaLnBrk="1" hangingPunct="1">
              <a:buFont typeface="Arial" panose="020B0604020202020204" pitchFamily="34" charset="0"/>
              <a:buChar char="•"/>
            </a:pPr>
            <a:r>
              <a:rPr lang="en-GB" sz="2400" dirty="0"/>
              <a:t>SQL stands for </a:t>
            </a:r>
            <a:r>
              <a:rPr lang="en-GB" sz="2400" b="1" dirty="0"/>
              <a:t>S</a:t>
            </a:r>
            <a:r>
              <a:rPr lang="en-GB" sz="2400" dirty="0"/>
              <a:t>tructured </a:t>
            </a:r>
            <a:r>
              <a:rPr lang="en-GB" sz="2400" b="1" dirty="0"/>
              <a:t>Q</a:t>
            </a:r>
            <a:r>
              <a:rPr lang="en-GB" sz="2400" dirty="0"/>
              <a:t>uery </a:t>
            </a:r>
            <a:r>
              <a:rPr lang="en-GB" sz="2400" b="1" dirty="0"/>
              <a:t>L</a:t>
            </a:r>
            <a:r>
              <a:rPr lang="en-GB" sz="2400" dirty="0"/>
              <a:t>anguage, which is a computer language for </a:t>
            </a:r>
            <a:r>
              <a:rPr lang="en-GB" sz="2400" dirty="0">
                <a:solidFill>
                  <a:srgbClr val="C00000"/>
                </a:solidFill>
              </a:rPr>
              <a:t>storing</a:t>
            </a:r>
            <a:r>
              <a:rPr lang="en-GB" sz="2400" dirty="0"/>
              <a:t>, </a:t>
            </a:r>
            <a:r>
              <a:rPr lang="en-GB" sz="2400" dirty="0">
                <a:solidFill>
                  <a:srgbClr val="C00000"/>
                </a:solidFill>
              </a:rPr>
              <a:t>manipulating</a:t>
            </a:r>
            <a:r>
              <a:rPr lang="en-GB" sz="2400" dirty="0"/>
              <a:t> and </a:t>
            </a:r>
            <a:r>
              <a:rPr lang="en-GB" sz="2400" dirty="0">
                <a:solidFill>
                  <a:srgbClr val="C00000"/>
                </a:solidFill>
              </a:rPr>
              <a:t>retrieving data </a:t>
            </a:r>
            <a:r>
              <a:rPr lang="en-GB" sz="2400" dirty="0"/>
              <a:t>stored in a </a:t>
            </a:r>
            <a:r>
              <a:rPr lang="en-GB" sz="2400" dirty="0">
                <a:solidFill>
                  <a:srgbClr val="00B050"/>
                </a:solidFill>
              </a:rPr>
              <a:t>relational database</a:t>
            </a:r>
            <a:r>
              <a:rPr lang="en-GB" sz="2400" dirty="0"/>
              <a:t>. </a:t>
            </a:r>
          </a:p>
          <a:p>
            <a:pPr eaLnBrk="1" hangingPunct="1">
              <a:buFont typeface="Arial" panose="020B0604020202020204" pitchFamily="34" charset="0"/>
              <a:buChar char="•"/>
            </a:pPr>
            <a:r>
              <a:rPr lang="en-GB" sz="2400" dirty="0"/>
              <a:t>SQL is the standard language for </a:t>
            </a:r>
            <a:r>
              <a:rPr lang="en-GB" sz="2400" dirty="0">
                <a:solidFill>
                  <a:srgbClr val="0070C0"/>
                </a:solidFill>
              </a:rPr>
              <a:t>Relational Database System</a:t>
            </a:r>
            <a:r>
              <a:rPr lang="en-GB" sz="2400" dirty="0"/>
              <a:t>. All the Relational Database Management Systems (RDMS) like MySQL, MS Access, Oracle, Sybase, Informix, Postgres and SQL Server use SQL as their standard database language. </a:t>
            </a:r>
          </a:p>
          <a:p>
            <a:pPr eaLnBrk="1" hangingPunct="1">
              <a:buFont typeface="Arial" panose="020B0604020202020204" pitchFamily="34" charset="0"/>
              <a:buChar char="•"/>
            </a:pPr>
            <a:r>
              <a:rPr lang="en-GB" sz="2400" dirty="0"/>
              <a:t>Some RDMS uses different dialects, such as: </a:t>
            </a:r>
          </a:p>
          <a:p>
            <a:pPr lvl="1" eaLnBrk="1" hangingPunct="1">
              <a:buFont typeface="Arial" panose="020B0604020202020204" pitchFamily="34" charset="0"/>
              <a:buChar char="•"/>
            </a:pPr>
            <a:r>
              <a:rPr lang="en-GB" sz="2000" dirty="0"/>
              <a:t>MS SQL Server using T-SQL, </a:t>
            </a:r>
          </a:p>
          <a:p>
            <a:pPr lvl="1" eaLnBrk="1" hangingPunct="1">
              <a:buFont typeface="Arial" panose="020B0604020202020204" pitchFamily="34" charset="0"/>
              <a:buChar char="•"/>
            </a:pPr>
            <a:r>
              <a:rPr lang="en-GB" sz="2000" dirty="0"/>
              <a:t>Oracle using PL/SQL, </a:t>
            </a:r>
          </a:p>
          <a:p>
            <a:pPr lvl="1" eaLnBrk="1" hangingPunct="1">
              <a:buFont typeface="Arial" panose="020B0604020202020204" pitchFamily="34" charset="0"/>
              <a:buChar char="•"/>
            </a:pPr>
            <a:r>
              <a:rPr lang="en-GB" sz="2000" dirty="0"/>
              <a:t>MS Access version of SQL is called JET SQL (native format) etc</a:t>
            </a:r>
            <a:endParaRPr lang="en-GB" altLang="en-US" sz="3200" dirty="0"/>
          </a:p>
        </p:txBody>
      </p:sp>
      <p:sp>
        <p:nvSpPr>
          <p:cNvPr id="4" name="Footer Placeholder 3">
            <a:extLst>
              <a:ext uri="{FF2B5EF4-FFF2-40B4-BE49-F238E27FC236}">
                <a16:creationId xmlns:a16="http://schemas.microsoft.com/office/drawing/2014/main" id="{34B56BF8-E982-4E04-A2D3-905167333DDC}"/>
              </a:ext>
            </a:extLst>
          </p:cNvPr>
          <p:cNvSpPr>
            <a:spLocks noGrp="1"/>
          </p:cNvSpPr>
          <p:nvPr>
            <p:ph type="ftr" sz="quarter" idx="11"/>
          </p:nvPr>
        </p:nvSpPr>
        <p:spPr>
          <a:xfrm>
            <a:off x="179512" y="6309320"/>
            <a:ext cx="2232248" cy="365125"/>
          </a:xfrm>
        </p:spPr>
        <p:txBody>
          <a:bodyPr/>
          <a:lstStyle/>
          <a:p>
            <a:pPr algn="l"/>
            <a:r>
              <a:rPr lang="en-US"/>
              <a:t>SQL: Structured Query Language</a:t>
            </a:r>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2197A-2AEF-4FE4-9304-201557CAC697}"/>
              </a:ext>
            </a:extLst>
          </p:cNvPr>
          <p:cNvSpPr>
            <a:spLocks noGrp="1"/>
          </p:cNvSpPr>
          <p:nvPr>
            <p:ph type="title"/>
          </p:nvPr>
        </p:nvSpPr>
        <p:spPr/>
        <p:txBody>
          <a:bodyPr/>
          <a:lstStyle/>
          <a:p>
            <a:r>
              <a:rPr lang="en-GB" dirty="0"/>
              <a:t>Transactions</a:t>
            </a:r>
          </a:p>
        </p:txBody>
      </p:sp>
      <p:sp>
        <p:nvSpPr>
          <p:cNvPr id="3" name="Content Placeholder 2">
            <a:extLst>
              <a:ext uri="{FF2B5EF4-FFF2-40B4-BE49-F238E27FC236}">
                <a16:creationId xmlns:a16="http://schemas.microsoft.com/office/drawing/2014/main" id="{82F4E731-97A3-418D-A3C9-4FF49B8AF904}"/>
              </a:ext>
            </a:extLst>
          </p:cNvPr>
          <p:cNvSpPr>
            <a:spLocks noGrp="1"/>
          </p:cNvSpPr>
          <p:nvPr>
            <p:ph idx="1"/>
          </p:nvPr>
        </p:nvSpPr>
        <p:spPr>
          <a:xfrm>
            <a:off x="323528" y="1320216"/>
            <a:ext cx="8647112" cy="4680520"/>
          </a:xfrm>
        </p:spPr>
        <p:txBody>
          <a:bodyPr/>
          <a:lstStyle/>
          <a:p>
            <a:r>
              <a:rPr lang="en-GB" dirty="0"/>
              <a:t>A transaction is a unit of work that is performed against a database. This unit of work can be creating a record or updating a record or deleting a record from the table.</a:t>
            </a:r>
          </a:p>
          <a:p>
            <a:r>
              <a:rPr lang="en-GB" dirty="0"/>
              <a:t>transaction on that table can be controlled to ensure the data integrity and to handle database errors.</a:t>
            </a:r>
          </a:p>
          <a:p>
            <a:r>
              <a:rPr lang="en-GB" dirty="0"/>
              <a:t>The following commands are used to control transactions.</a:t>
            </a:r>
          </a:p>
          <a:p>
            <a:pPr marL="896938" lvl="1" indent="-223838"/>
            <a:r>
              <a:rPr lang="en-GB" sz="1600" dirty="0"/>
              <a:t>COMMIT − to save the changes.</a:t>
            </a:r>
          </a:p>
          <a:p>
            <a:pPr marL="896938" lvl="1" indent="-223838"/>
            <a:r>
              <a:rPr lang="en-GB" sz="1600" dirty="0"/>
              <a:t>ROLLBACK − to roll back the changes.</a:t>
            </a:r>
          </a:p>
          <a:p>
            <a:pPr marL="896938" lvl="1" indent="-223838"/>
            <a:r>
              <a:rPr lang="en-GB" sz="1600" dirty="0"/>
              <a:t>SAVEPOINT − creates points within the groups of transactions in which to ROLLBACK to.</a:t>
            </a:r>
          </a:p>
          <a:p>
            <a:pPr marL="896938" lvl="1" indent="-223838"/>
            <a:r>
              <a:rPr lang="en-GB" sz="1600" dirty="0"/>
              <a:t>SET TRANSACTION − Places a name on a transaction and set access control as “READ WRITE” or “READ ONLY”.</a:t>
            </a:r>
          </a:p>
          <a:p>
            <a:pPr marL="136526" indent="-223838"/>
            <a:r>
              <a:rPr lang="en-GB" sz="1800" dirty="0"/>
              <a:t>Every transaction must have an explicit end statement, which is either a COMMIT or a ROLLBACK.</a:t>
            </a:r>
          </a:p>
        </p:txBody>
      </p:sp>
      <p:sp>
        <p:nvSpPr>
          <p:cNvPr id="4" name="Footer Placeholder 3">
            <a:extLst>
              <a:ext uri="{FF2B5EF4-FFF2-40B4-BE49-F238E27FC236}">
                <a16:creationId xmlns:a16="http://schemas.microsoft.com/office/drawing/2014/main" id="{5503A962-4244-4E5B-8289-A78FF9891C8B}"/>
              </a:ext>
            </a:extLst>
          </p:cNvPr>
          <p:cNvSpPr>
            <a:spLocks noGrp="1"/>
          </p:cNvSpPr>
          <p:nvPr>
            <p:ph type="ftr" sz="quarter" idx="11"/>
          </p:nvPr>
        </p:nvSpPr>
        <p:spPr/>
        <p:txBody>
          <a:bodyPr/>
          <a:lstStyle/>
          <a:p>
            <a:pPr algn="l"/>
            <a:r>
              <a:rPr lang="en-US"/>
              <a:t>SQL: Structured Query Language</a:t>
            </a:r>
            <a:endParaRPr lang="en-US" dirty="0"/>
          </a:p>
        </p:txBody>
      </p:sp>
    </p:spTree>
    <p:extLst>
      <p:ext uri="{BB962C8B-B14F-4D97-AF65-F5344CB8AC3E}">
        <p14:creationId xmlns:p14="http://schemas.microsoft.com/office/powerpoint/2010/main" val="2757075589"/>
      </p:ext>
    </p:extLst>
  </p:cSld>
  <p:clrMapOvr>
    <a:masterClrMapping/>
  </p:clrMapOvr>
  <p:transition spd="slow">
    <p:zoom dir="in"/>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DEEE3-166D-4244-89EB-1DB19172215F}"/>
              </a:ext>
            </a:extLst>
          </p:cNvPr>
          <p:cNvSpPr>
            <a:spLocks noGrp="1"/>
          </p:cNvSpPr>
          <p:nvPr>
            <p:ph type="title"/>
          </p:nvPr>
        </p:nvSpPr>
        <p:spPr/>
        <p:txBody>
          <a:bodyPr/>
          <a:lstStyle/>
          <a:p>
            <a:r>
              <a:rPr lang="en-GB" dirty="0"/>
              <a:t>Import and export data</a:t>
            </a:r>
          </a:p>
        </p:txBody>
      </p:sp>
      <p:sp>
        <p:nvSpPr>
          <p:cNvPr id="3" name="Text Placeholder 2">
            <a:extLst>
              <a:ext uri="{FF2B5EF4-FFF2-40B4-BE49-F238E27FC236}">
                <a16:creationId xmlns:a16="http://schemas.microsoft.com/office/drawing/2014/main" id="{9CBAAFA8-72BC-45D3-80F6-073C3762F57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4010748741"/>
      </p:ext>
    </p:extLst>
  </p:cSld>
  <p:clrMapOvr>
    <a:masterClrMapping/>
  </p:clrMapOvr>
  <p:transition spd="slow">
    <p:zoom dir="in"/>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8C871-3695-4C76-845B-665F00D92883}"/>
              </a:ext>
            </a:extLst>
          </p:cNvPr>
          <p:cNvSpPr>
            <a:spLocks noGrp="1"/>
          </p:cNvSpPr>
          <p:nvPr>
            <p:ph type="title"/>
          </p:nvPr>
        </p:nvSpPr>
        <p:spPr/>
        <p:txBody>
          <a:bodyPr/>
          <a:lstStyle/>
          <a:p>
            <a:r>
              <a:rPr lang="en-GB" dirty="0"/>
              <a:t>Import CSV File</a:t>
            </a:r>
          </a:p>
        </p:txBody>
      </p:sp>
      <p:sp>
        <p:nvSpPr>
          <p:cNvPr id="3" name="Content Placeholder 2">
            <a:extLst>
              <a:ext uri="{FF2B5EF4-FFF2-40B4-BE49-F238E27FC236}">
                <a16:creationId xmlns:a16="http://schemas.microsoft.com/office/drawing/2014/main" id="{409B7CDA-EF45-4B3C-A0ED-D38B9AE3C13D}"/>
              </a:ext>
            </a:extLst>
          </p:cNvPr>
          <p:cNvSpPr>
            <a:spLocks noGrp="1"/>
          </p:cNvSpPr>
          <p:nvPr>
            <p:ph idx="1"/>
          </p:nvPr>
        </p:nvSpPr>
        <p:spPr>
          <a:xfrm>
            <a:off x="353509" y="1256313"/>
            <a:ext cx="8663515" cy="1951136"/>
          </a:xfrm>
        </p:spPr>
        <p:txBody>
          <a:bodyPr/>
          <a:lstStyle/>
          <a:p>
            <a:r>
              <a:rPr lang="en-GB" dirty="0"/>
              <a:t>The  LOAD DATA INFILE statement allows you to read data from a text file and import the file’s data into a database table very fast.</a:t>
            </a:r>
          </a:p>
          <a:p>
            <a:r>
              <a:rPr lang="en-GB" dirty="0"/>
              <a:t>Before importing the file, you need to prepare the following:</a:t>
            </a:r>
          </a:p>
          <a:p>
            <a:pPr marL="714375" lvl="1" indent="-357188"/>
            <a:r>
              <a:rPr lang="en-GB" dirty="0"/>
              <a:t>A database table to which the data from the file will be imported.</a:t>
            </a:r>
          </a:p>
          <a:p>
            <a:pPr marL="714375" lvl="1" indent="-357188"/>
            <a:r>
              <a:rPr lang="en-GB" dirty="0"/>
              <a:t>A CSV file with data that matches with the number of columns of the table and the type of data in each column.</a:t>
            </a:r>
          </a:p>
        </p:txBody>
      </p:sp>
      <p:sp>
        <p:nvSpPr>
          <p:cNvPr id="4" name="Footer Placeholder 3">
            <a:extLst>
              <a:ext uri="{FF2B5EF4-FFF2-40B4-BE49-F238E27FC236}">
                <a16:creationId xmlns:a16="http://schemas.microsoft.com/office/drawing/2014/main" id="{577980E3-1546-44DF-A52A-9E590FD5158D}"/>
              </a:ext>
            </a:extLst>
          </p:cNvPr>
          <p:cNvSpPr>
            <a:spLocks noGrp="1"/>
          </p:cNvSpPr>
          <p:nvPr>
            <p:ph type="ftr" sz="quarter" idx="11"/>
          </p:nvPr>
        </p:nvSpPr>
        <p:spPr/>
        <p:txBody>
          <a:bodyPr/>
          <a:lstStyle/>
          <a:p>
            <a:pPr algn="l"/>
            <a:r>
              <a:rPr lang="en-US"/>
              <a:t>SQL: Structured Query Language</a:t>
            </a:r>
            <a:endParaRPr lang="en-US" dirty="0"/>
          </a:p>
        </p:txBody>
      </p:sp>
      <p:sp>
        <p:nvSpPr>
          <p:cNvPr id="5" name="TextBox 4">
            <a:extLst>
              <a:ext uri="{FF2B5EF4-FFF2-40B4-BE49-F238E27FC236}">
                <a16:creationId xmlns:a16="http://schemas.microsoft.com/office/drawing/2014/main" id="{81B7ECBF-FF7A-4667-9487-9AEECCBB8837}"/>
              </a:ext>
            </a:extLst>
          </p:cNvPr>
          <p:cNvSpPr txBox="1"/>
          <p:nvPr/>
        </p:nvSpPr>
        <p:spPr>
          <a:xfrm>
            <a:off x="353509" y="3374512"/>
            <a:ext cx="1372234" cy="369332"/>
          </a:xfrm>
          <a:prstGeom prst="rect">
            <a:avLst/>
          </a:prstGeom>
          <a:noFill/>
        </p:spPr>
        <p:txBody>
          <a:bodyPr wrap="square">
            <a:spAutoFit/>
          </a:bodyPr>
          <a:lstStyle/>
          <a:p>
            <a:r>
              <a:rPr lang="en-GB" sz="1800" dirty="0"/>
              <a:t>Example:</a:t>
            </a:r>
          </a:p>
        </p:txBody>
      </p:sp>
      <p:sp>
        <p:nvSpPr>
          <p:cNvPr id="7" name="TextBox 6">
            <a:extLst>
              <a:ext uri="{FF2B5EF4-FFF2-40B4-BE49-F238E27FC236}">
                <a16:creationId xmlns:a16="http://schemas.microsoft.com/office/drawing/2014/main" id="{BA0C4216-C51A-4EFE-A441-9568016F20C1}"/>
              </a:ext>
            </a:extLst>
          </p:cNvPr>
          <p:cNvSpPr txBox="1"/>
          <p:nvPr/>
        </p:nvSpPr>
        <p:spPr>
          <a:xfrm>
            <a:off x="1665040" y="3255355"/>
            <a:ext cx="6500137" cy="584775"/>
          </a:xfrm>
          <a:prstGeom prst="rect">
            <a:avLst/>
          </a:prstGeom>
          <a:noFill/>
        </p:spPr>
        <p:txBody>
          <a:bodyPr wrap="square">
            <a:spAutoFit/>
          </a:bodyPr>
          <a:lstStyle/>
          <a:p>
            <a:r>
              <a:rPr lang="en-GB" sz="1600" b="0" dirty="0"/>
              <a:t>Suppose we have a table named discounts with the following structure:</a:t>
            </a:r>
          </a:p>
        </p:txBody>
      </p:sp>
      <p:pic>
        <p:nvPicPr>
          <p:cNvPr id="9" name="Picture 8">
            <a:extLst>
              <a:ext uri="{FF2B5EF4-FFF2-40B4-BE49-F238E27FC236}">
                <a16:creationId xmlns:a16="http://schemas.microsoft.com/office/drawing/2014/main" id="{12E4DAA6-6CF7-4D43-9C1E-9F9159F3738C}"/>
              </a:ext>
            </a:extLst>
          </p:cNvPr>
          <p:cNvPicPr>
            <a:picLocks noChangeAspect="1"/>
          </p:cNvPicPr>
          <p:nvPr/>
        </p:nvPicPr>
        <p:blipFill>
          <a:blip r:embed="rId2"/>
          <a:stretch>
            <a:fillRect/>
          </a:stretch>
        </p:blipFill>
        <p:spPr>
          <a:xfrm>
            <a:off x="1246466" y="3880619"/>
            <a:ext cx="1381318" cy="1343212"/>
          </a:xfrm>
          <a:prstGeom prst="rect">
            <a:avLst/>
          </a:prstGeom>
        </p:spPr>
      </p:pic>
      <p:sp>
        <p:nvSpPr>
          <p:cNvPr id="11" name="TextBox 10">
            <a:extLst>
              <a:ext uri="{FF2B5EF4-FFF2-40B4-BE49-F238E27FC236}">
                <a16:creationId xmlns:a16="http://schemas.microsoft.com/office/drawing/2014/main" id="{90E62A52-4F88-4783-A35A-DE0D6AAB831F}"/>
              </a:ext>
            </a:extLst>
          </p:cNvPr>
          <p:cNvSpPr txBox="1"/>
          <p:nvPr/>
        </p:nvSpPr>
        <p:spPr>
          <a:xfrm>
            <a:off x="3707904" y="3710506"/>
            <a:ext cx="4580708" cy="1384995"/>
          </a:xfrm>
          <a:prstGeom prst="rect">
            <a:avLst/>
          </a:prstGeom>
          <a:solidFill>
            <a:schemeClr val="bg2">
              <a:lumMod val="20000"/>
              <a:lumOff val="80000"/>
            </a:schemeClr>
          </a:solidFill>
        </p:spPr>
        <p:txBody>
          <a:bodyPr wrap="square">
            <a:spAutoFit/>
          </a:bodyPr>
          <a:lstStyle/>
          <a:p>
            <a:r>
              <a:rPr lang="en-GB" sz="1200" b="0" i="0" dirty="0">
                <a:effectLst/>
                <a:latin typeface="Courier New" panose="02070309020205020404" pitchFamily="49" charset="0"/>
                <a:cs typeface="Courier New" panose="02070309020205020404" pitchFamily="49" charset="0"/>
              </a:rPr>
              <a:t>CREATE TABLE discounts ( </a:t>
            </a:r>
          </a:p>
          <a:p>
            <a:r>
              <a:rPr lang="en-GB" sz="1200" b="0" dirty="0">
                <a:latin typeface="Courier New" panose="02070309020205020404" pitchFamily="49" charset="0"/>
                <a:cs typeface="Courier New" panose="02070309020205020404" pitchFamily="49" charset="0"/>
              </a:rPr>
              <a:t>   </a:t>
            </a:r>
            <a:r>
              <a:rPr lang="en-GB" sz="1200" b="0" i="0" dirty="0">
                <a:effectLst/>
                <a:latin typeface="Courier New" panose="02070309020205020404" pitchFamily="49" charset="0"/>
                <a:cs typeface="Courier New" panose="02070309020205020404" pitchFamily="49" charset="0"/>
              </a:rPr>
              <a:t>id INT NOT NULL AUTO_INCREMENT, </a:t>
            </a:r>
          </a:p>
          <a:p>
            <a:r>
              <a:rPr lang="en-GB" sz="1200" b="0" dirty="0">
                <a:latin typeface="Courier New" panose="02070309020205020404" pitchFamily="49" charset="0"/>
                <a:cs typeface="Courier New" panose="02070309020205020404" pitchFamily="49" charset="0"/>
              </a:rPr>
              <a:t>   </a:t>
            </a:r>
            <a:r>
              <a:rPr lang="en-GB" sz="1200" b="0" i="0" dirty="0">
                <a:effectLst/>
                <a:latin typeface="Courier New" panose="02070309020205020404" pitchFamily="49" charset="0"/>
                <a:cs typeface="Courier New" panose="02070309020205020404" pitchFamily="49" charset="0"/>
              </a:rPr>
              <a:t>title VARCHAR(255) NOT NULL,</a:t>
            </a:r>
          </a:p>
          <a:p>
            <a:r>
              <a:rPr lang="en-GB" sz="1200" b="0" dirty="0">
                <a:latin typeface="Courier New" panose="02070309020205020404" pitchFamily="49" charset="0"/>
                <a:cs typeface="Courier New" panose="02070309020205020404" pitchFamily="49" charset="0"/>
              </a:rPr>
              <a:t>   </a:t>
            </a:r>
            <a:r>
              <a:rPr lang="en-GB" sz="1200" b="0" i="0" dirty="0" err="1">
                <a:effectLst/>
                <a:latin typeface="Courier New" panose="02070309020205020404" pitchFamily="49" charset="0"/>
                <a:cs typeface="Courier New" panose="02070309020205020404" pitchFamily="49" charset="0"/>
              </a:rPr>
              <a:t>expired_date</a:t>
            </a:r>
            <a:r>
              <a:rPr lang="en-GB" sz="1200" b="0" i="0" dirty="0">
                <a:effectLst/>
                <a:latin typeface="Courier New" panose="02070309020205020404" pitchFamily="49" charset="0"/>
                <a:cs typeface="Courier New" panose="02070309020205020404" pitchFamily="49" charset="0"/>
              </a:rPr>
              <a:t> DATE NOT NULL, 	</a:t>
            </a:r>
          </a:p>
          <a:p>
            <a:r>
              <a:rPr lang="en-GB" sz="1200" b="0" dirty="0">
                <a:latin typeface="Courier New" panose="02070309020205020404" pitchFamily="49" charset="0"/>
                <a:cs typeface="Courier New" panose="02070309020205020404" pitchFamily="49" charset="0"/>
              </a:rPr>
              <a:t>   </a:t>
            </a:r>
            <a:r>
              <a:rPr lang="en-GB" sz="1200" b="0" i="0" dirty="0">
                <a:effectLst/>
                <a:latin typeface="Courier New" panose="02070309020205020404" pitchFamily="49" charset="0"/>
                <a:cs typeface="Courier New" panose="02070309020205020404" pitchFamily="49" charset="0"/>
              </a:rPr>
              <a:t>amount DECIMAL(10 , 2 ) NULL, </a:t>
            </a:r>
            <a:endParaRPr lang="en-GB" sz="1200" b="0" dirty="0">
              <a:latin typeface="Courier New" panose="02070309020205020404" pitchFamily="49" charset="0"/>
              <a:cs typeface="Courier New" panose="02070309020205020404" pitchFamily="49" charset="0"/>
            </a:endParaRPr>
          </a:p>
          <a:p>
            <a:r>
              <a:rPr lang="en-GB" sz="1200" b="0" i="0" dirty="0">
                <a:effectLst/>
                <a:latin typeface="Courier New" panose="02070309020205020404" pitchFamily="49" charset="0"/>
                <a:cs typeface="Courier New" panose="02070309020205020404" pitchFamily="49" charset="0"/>
              </a:rPr>
              <a:t>   PRIMARY KEY (id) </a:t>
            </a:r>
          </a:p>
          <a:p>
            <a:r>
              <a:rPr lang="en-GB" sz="1200" b="0" i="0" dirty="0">
                <a:effectLst/>
                <a:latin typeface="Courier New" panose="02070309020205020404" pitchFamily="49" charset="0"/>
                <a:cs typeface="Courier New" panose="02070309020205020404" pitchFamily="49" charset="0"/>
              </a:rPr>
              <a:t>);</a:t>
            </a:r>
            <a:endParaRPr lang="en-GB" sz="1200" dirty="0">
              <a:latin typeface="Courier New" panose="02070309020205020404" pitchFamily="49" charset="0"/>
              <a:cs typeface="Courier New" panose="02070309020205020404" pitchFamily="49" charset="0"/>
            </a:endParaRPr>
          </a:p>
        </p:txBody>
      </p:sp>
      <p:pic>
        <p:nvPicPr>
          <p:cNvPr id="13" name="Picture 12">
            <a:extLst>
              <a:ext uri="{FF2B5EF4-FFF2-40B4-BE49-F238E27FC236}">
                <a16:creationId xmlns:a16="http://schemas.microsoft.com/office/drawing/2014/main" id="{B6EFAB0F-512E-4F55-9291-98E32A2AD74C}"/>
              </a:ext>
            </a:extLst>
          </p:cNvPr>
          <p:cNvPicPr>
            <a:picLocks noChangeAspect="1"/>
          </p:cNvPicPr>
          <p:nvPr/>
        </p:nvPicPr>
        <p:blipFill>
          <a:blip r:embed="rId3"/>
          <a:stretch>
            <a:fillRect/>
          </a:stretch>
        </p:blipFill>
        <p:spPr>
          <a:xfrm>
            <a:off x="317511" y="5282522"/>
            <a:ext cx="3905795" cy="1152686"/>
          </a:xfrm>
          <a:prstGeom prst="rect">
            <a:avLst/>
          </a:prstGeom>
          <a:ln>
            <a:solidFill>
              <a:schemeClr val="tx1"/>
            </a:solidFill>
          </a:ln>
        </p:spPr>
      </p:pic>
      <p:sp>
        <p:nvSpPr>
          <p:cNvPr id="15" name="TextBox 14">
            <a:extLst>
              <a:ext uri="{FF2B5EF4-FFF2-40B4-BE49-F238E27FC236}">
                <a16:creationId xmlns:a16="http://schemas.microsoft.com/office/drawing/2014/main" id="{F91B4D30-DDC3-47CB-A488-F675A9EC9376}"/>
              </a:ext>
            </a:extLst>
          </p:cNvPr>
          <p:cNvSpPr txBox="1"/>
          <p:nvPr/>
        </p:nvSpPr>
        <p:spPr>
          <a:xfrm>
            <a:off x="4407067" y="5234879"/>
            <a:ext cx="3881545" cy="1200329"/>
          </a:xfrm>
          <a:prstGeom prst="rect">
            <a:avLst/>
          </a:prstGeom>
          <a:solidFill>
            <a:schemeClr val="bg2">
              <a:lumMod val="20000"/>
              <a:lumOff val="80000"/>
            </a:schemeClr>
          </a:solidFill>
        </p:spPr>
        <p:txBody>
          <a:bodyPr wrap="square">
            <a:spAutoFit/>
          </a:bodyPr>
          <a:lstStyle/>
          <a:p>
            <a:r>
              <a:rPr lang="en-GB" sz="1200" b="0" dirty="0">
                <a:latin typeface="Courier New" panose="02070309020205020404" pitchFamily="49" charset="0"/>
                <a:cs typeface="Courier New" panose="02070309020205020404" pitchFamily="49" charset="0"/>
              </a:rPr>
              <a:t>LOAD DATA INFILE 'c:/</a:t>
            </a:r>
            <a:r>
              <a:rPr lang="en-GB" sz="1200" b="0" dirty="0" err="1">
                <a:latin typeface="Courier New" panose="02070309020205020404" pitchFamily="49" charset="0"/>
                <a:cs typeface="Courier New" panose="02070309020205020404" pitchFamily="49" charset="0"/>
              </a:rPr>
              <a:t>tmp</a:t>
            </a:r>
            <a:r>
              <a:rPr lang="en-GB" sz="1200" b="0" dirty="0">
                <a:latin typeface="Courier New" panose="02070309020205020404" pitchFamily="49" charset="0"/>
                <a:cs typeface="Courier New" panose="02070309020205020404" pitchFamily="49" charset="0"/>
              </a:rPr>
              <a:t>/discounts.csv’ </a:t>
            </a:r>
          </a:p>
          <a:p>
            <a:r>
              <a:rPr lang="en-GB" sz="1200" b="0" dirty="0">
                <a:latin typeface="Courier New" panose="02070309020205020404" pitchFamily="49" charset="0"/>
                <a:cs typeface="Courier New" panose="02070309020205020404" pitchFamily="49" charset="0"/>
              </a:rPr>
              <a:t>INTO TABLE discounts </a:t>
            </a:r>
          </a:p>
          <a:p>
            <a:r>
              <a:rPr lang="en-GB" sz="1200" b="0" dirty="0">
                <a:latin typeface="Courier New" panose="02070309020205020404" pitchFamily="49" charset="0"/>
                <a:cs typeface="Courier New" panose="02070309020205020404" pitchFamily="49" charset="0"/>
              </a:rPr>
              <a:t>FIELDS TERMINATED BY ',’ </a:t>
            </a:r>
          </a:p>
          <a:p>
            <a:r>
              <a:rPr lang="en-GB" sz="1200" b="0" dirty="0">
                <a:latin typeface="Courier New" panose="02070309020205020404" pitchFamily="49" charset="0"/>
                <a:cs typeface="Courier New" panose="02070309020205020404" pitchFamily="49" charset="0"/>
              </a:rPr>
              <a:t>ENCLOSED BY '“’ </a:t>
            </a:r>
          </a:p>
          <a:p>
            <a:r>
              <a:rPr lang="en-GB" sz="1200" b="0" dirty="0">
                <a:latin typeface="Courier New" panose="02070309020205020404" pitchFamily="49" charset="0"/>
                <a:cs typeface="Courier New" panose="02070309020205020404" pitchFamily="49" charset="0"/>
              </a:rPr>
              <a:t>LINES TERMINATED BY '\n’ </a:t>
            </a:r>
          </a:p>
          <a:p>
            <a:r>
              <a:rPr lang="en-GB" sz="1200" b="0" dirty="0">
                <a:latin typeface="Courier New" panose="02070309020205020404" pitchFamily="49" charset="0"/>
                <a:cs typeface="Courier New" panose="02070309020205020404" pitchFamily="49" charset="0"/>
              </a:rPr>
              <a:t>IGNORE 1 ROWS;</a:t>
            </a:r>
          </a:p>
        </p:txBody>
      </p:sp>
    </p:spTree>
    <p:extLst>
      <p:ext uri="{BB962C8B-B14F-4D97-AF65-F5344CB8AC3E}">
        <p14:creationId xmlns:p14="http://schemas.microsoft.com/office/powerpoint/2010/main" val="1335595364"/>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animBg="1"/>
      <p:bldP spid="15"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8C871-3695-4C76-845B-665F00D92883}"/>
              </a:ext>
            </a:extLst>
          </p:cNvPr>
          <p:cNvSpPr>
            <a:spLocks noGrp="1"/>
          </p:cNvSpPr>
          <p:nvPr>
            <p:ph type="title"/>
          </p:nvPr>
        </p:nvSpPr>
        <p:spPr/>
        <p:txBody>
          <a:bodyPr/>
          <a:lstStyle/>
          <a:p>
            <a:r>
              <a:rPr lang="en-GB" dirty="0"/>
              <a:t>Export table to CSV File</a:t>
            </a:r>
          </a:p>
        </p:txBody>
      </p:sp>
      <p:sp>
        <p:nvSpPr>
          <p:cNvPr id="3" name="Content Placeholder 2">
            <a:extLst>
              <a:ext uri="{FF2B5EF4-FFF2-40B4-BE49-F238E27FC236}">
                <a16:creationId xmlns:a16="http://schemas.microsoft.com/office/drawing/2014/main" id="{409B7CDA-EF45-4B3C-A0ED-D38B9AE3C13D}"/>
              </a:ext>
            </a:extLst>
          </p:cNvPr>
          <p:cNvSpPr>
            <a:spLocks noGrp="1"/>
          </p:cNvSpPr>
          <p:nvPr>
            <p:ph idx="1"/>
          </p:nvPr>
        </p:nvSpPr>
        <p:spPr>
          <a:xfrm>
            <a:off x="611560" y="1256312"/>
            <a:ext cx="8405464" cy="1958553"/>
          </a:xfrm>
        </p:spPr>
        <p:txBody>
          <a:bodyPr/>
          <a:lstStyle/>
          <a:p>
            <a:r>
              <a:rPr lang="en-GB" dirty="0"/>
              <a:t>SQL provides an easy way to export the query’s result into a CSV file that resides in the database server.</a:t>
            </a:r>
          </a:p>
          <a:p>
            <a:r>
              <a:rPr lang="en-GB" dirty="0"/>
              <a:t>Before exporting data, you must ensure that:</a:t>
            </a:r>
          </a:p>
          <a:p>
            <a:pPr lvl="1"/>
            <a:r>
              <a:rPr lang="en-GB" dirty="0"/>
              <a:t>The MySQL server’s process has the write access to the target folder that contains the target CSV file.</a:t>
            </a:r>
          </a:p>
          <a:p>
            <a:pPr lvl="1"/>
            <a:r>
              <a:rPr lang="en-GB" dirty="0"/>
              <a:t>The target CSV file must not exist.</a:t>
            </a:r>
          </a:p>
        </p:txBody>
      </p:sp>
      <p:sp>
        <p:nvSpPr>
          <p:cNvPr id="4" name="Footer Placeholder 3">
            <a:extLst>
              <a:ext uri="{FF2B5EF4-FFF2-40B4-BE49-F238E27FC236}">
                <a16:creationId xmlns:a16="http://schemas.microsoft.com/office/drawing/2014/main" id="{577980E3-1546-44DF-A52A-9E590FD5158D}"/>
              </a:ext>
            </a:extLst>
          </p:cNvPr>
          <p:cNvSpPr>
            <a:spLocks noGrp="1"/>
          </p:cNvSpPr>
          <p:nvPr>
            <p:ph type="ftr" sz="quarter" idx="11"/>
          </p:nvPr>
        </p:nvSpPr>
        <p:spPr/>
        <p:txBody>
          <a:bodyPr/>
          <a:lstStyle/>
          <a:p>
            <a:pPr algn="l"/>
            <a:r>
              <a:rPr lang="en-US"/>
              <a:t>SQL: Structured Query Language</a:t>
            </a:r>
            <a:endParaRPr lang="en-US" dirty="0"/>
          </a:p>
        </p:txBody>
      </p:sp>
      <p:sp>
        <p:nvSpPr>
          <p:cNvPr id="5" name="TextBox 4">
            <a:extLst>
              <a:ext uri="{FF2B5EF4-FFF2-40B4-BE49-F238E27FC236}">
                <a16:creationId xmlns:a16="http://schemas.microsoft.com/office/drawing/2014/main" id="{81B7ECBF-FF7A-4667-9487-9AEECCBB8837}"/>
              </a:ext>
            </a:extLst>
          </p:cNvPr>
          <p:cNvSpPr txBox="1"/>
          <p:nvPr/>
        </p:nvSpPr>
        <p:spPr>
          <a:xfrm>
            <a:off x="395536" y="3217325"/>
            <a:ext cx="1372234" cy="369332"/>
          </a:xfrm>
          <a:prstGeom prst="rect">
            <a:avLst/>
          </a:prstGeom>
          <a:noFill/>
        </p:spPr>
        <p:txBody>
          <a:bodyPr wrap="square">
            <a:spAutoFit/>
          </a:bodyPr>
          <a:lstStyle/>
          <a:p>
            <a:r>
              <a:rPr lang="en-GB" sz="1800" dirty="0"/>
              <a:t>Example:</a:t>
            </a:r>
          </a:p>
        </p:txBody>
      </p:sp>
      <p:sp>
        <p:nvSpPr>
          <p:cNvPr id="7" name="TextBox 6">
            <a:extLst>
              <a:ext uri="{FF2B5EF4-FFF2-40B4-BE49-F238E27FC236}">
                <a16:creationId xmlns:a16="http://schemas.microsoft.com/office/drawing/2014/main" id="{BA0C4216-C51A-4EFE-A441-9568016F20C1}"/>
              </a:ext>
            </a:extLst>
          </p:cNvPr>
          <p:cNvSpPr txBox="1"/>
          <p:nvPr/>
        </p:nvSpPr>
        <p:spPr>
          <a:xfrm>
            <a:off x="1665040" y="3255355"/>
            <a:ext cx="6500137" cy="584775"/>
          </a:xfrm>
          <a:prstGeom prst="rect">
            <a:avLst/>
          </a:prstGeom>
          <a:noFill/>
        </p:spPr>
        <p:txBody>
          <a:bodyPr wrap="square">
            <a:spAutoFit/>
          </a:bodyPr>
          <a:lstStyle/>
          <a:p>
            <a:r>
              <a:rPr lang="en-GB" sz="1600" b="0" dirty="0"/>
              <a:t>Suppose we have a table named </a:t>
            </a:r>
            <a:r>
              <a:rPr lang="en-GB" sz="1600" dirty="0"/>
              <a:t>order</a:t>
            </a:r>
            <a:r>
              <a:rPr lang="en-GB" sz="1600" b="0" dirty="0"/>
              <a:t> and a SELECT statement. WE want the result to be exported to a CVS file. </a:t>
            </a:r>
          </a:p>
        </p:txBody>
      </p:sp>
      <p:sp>
        <p:nvSpPr>
          <p:cNvPr id="11" name="TextBox 10">
            <a:extLst>
              <a:ext uri="{FF2B5EF4-FFF2-40B4-BE49-F238E27FC236}">
                <a16:creationId xmlns:a16="http://schemas.microsoft.com/office/drawing/2014/main" id="{90E62A52-4F88-4783-A35A-DE0D6AAB831F}"/>
              </a:ext>
            </a:extLst>
          </p:cNvPr>
          <p:cNvSpPr txBox="1"/>
          <p:nvPr/>
        </p:nvSpPr>
        <p:spPr>
          <a:xfrm>
            <a:off x="1472626" y="3817505"/>
            <a:ext cx="6884964" cy="1200329"/>
          </a:xfrm>
          <a:prstGeom prst="rect">
            <a:avLst/>
          </a:prstGeom>
          <a:solidFill>
            <a:schemeClr val="bg2">
              <a:lumMod val="20000"/>
              <a:lumOff val="80000"/>
            </a:schemeClr>
          </a:solidFill>
        </p:spPr>
        <p:txBody>
          <a:bodyPr wrap="square">
            <a:spAutoFit/>
          </a:bodyPr>
          <a:lstStyle/>
          <a:p>
            <a:r>
              <a:rPr lang="en-GB" sz="1200" b="0" dirty="0">
                <a:latin typeface="Courier New" panose="02070309020205020404" pitchFamily="49" charset="0"/>
                <a:cs typeface="Courier New" panose="02070309020205020404" pitchFamily="49" charset="0"/>
              </a:rPr>
              <a:t>SELECT </a:t>
            </a:r>
          </a:p>
          <a:p>
            <a:r>
              <a:rPr lang="en-GB" sz="1200" b="0" dirty="0">
                <a:latin typeface="Courier New" panose="02070309020205020404" pitchFamily="49" charset="0"/>
                <a:cs typeface="Courier New" panose="02070309020205020404" pitchFamily="49" charset="0"/>
              </a:rPr>
              <a:t>    </a:t>
            </a:r>
            <a:r>
              <a:rPr lang="en-GB" sz="1200" b="0" dirty="0" err="1">
                <a:latin typeface="Courier New" panose="02070309020205020404" pitchFamily="49" charset="0"/>
                <a:cs typeface="Courier New" panose="02070309020205020404" pitchFamily="49" charset="0"/>
              </a:rPr>
              <a:t>orderNumber</a:t>
            </a:r>
            <a:r>
              <a:rPr lang="en-GB" sz="1200" b="0" dirty="0">
                <a:latin typeface="Courier New" panose="02070309020205020404" pitchFamily="49" charset="0"/>
                <a:cs typeface="Courier New" panose="02070309020205020404" pitchFamily="49" charset="0"/>
              </a:rPr>
              <a:t>, status, </a:t>
            </a:r>
            <a:r>
              <a:rPr lang="en-GB" sz="1200" b="0" dirty="0" err="1">
                <a:latin typeface="Courier New" panose="02070309020205020404" pitchFamily="49" charset="0"/>
                <a:cs typeface="Courier New" panose="02070309020205020404" pitchFamily="49" charset="0"/>
              </a:rPr>
              <a:t>orderDate</a:t>
            </a:r>
            <a:r>
              <a:rPr lang="en-GB" sz="1200" b="0" dirty="0">
                <a:latin typeface="Courier New" panose="02070309020205020404" pitchFamily="49" charset="0"/>
                <a:cs typeface="Courier New" panose="02070309020205020404" pitchFamily="49" charset="0"/>
              </a:rPr>
              <a:t>, </a:t>
            </a:r>
            <a:r>
              <a:rPr lang="en-GB" sz="1200" b="0" dirty="0" err="1">
                <a:latin typeface="Courier New" panose="02070309020205020404" pitchFamily="49" charset="0"/>
                <a:cs typeface="Courier New" panose="02070309020205020404" pitchFamily="49" charset="0"/>
              </a:rPr>
              <a:t>requiredDate</a:t>
            </a:r>
            <a:r>
              <a:rPr lang="en-GB" sz="1200" b="0" dirty="0">
                <a:latin typeface="Courier New" panose="02070309020205020404" pitchFamily="49" charset="0"/>
                <a:cs typeface="Courier New" panose="02070309020205020404" pitchFamily="49" charset="0"/>
              </a:rPr>
              <a:t>, comments</a:t>
            </a:r>
          </a:p>
          <a:p>
            <a:r>
              <a:rPr lang="en-GB" sz="1200" b="0" dirty="0">
                <a:latin typeface="Courier New" panose="02070309020205020404" pitchFamily="49" charset="0"/>
                <a:cs typeface="Courier New" panose="02070309020205020404" pitchFamily="49" charset="0"/>
              </a:rPr>
              <a:t>FROM</a:t>
            </a:r>
          </a:p>
          <a:p>
            <a:r>
              <a:rPr lang="en-GB" sz="1200" b="0" dirty="0">
                <a:latin typeface="Courier New" panose="02070309020205020404" pitchFamily="49" charset="0"/>
                <a:cs typeface="Courier New" panose="02070309020205020404" pitchFamily="49" charset="0"/>
              </a:rPr>
              <a:t>    orders</a:t>
            </a:r>
          </a:p>
          <a:p>
            <a:r>
              <a:rPr lang="en-GB" sz="1200" b="0" dirty="0">
                <a:latin typeface="Courier New" panose="02070309020205020404" pitchFamily="49" charset="0"/>
                <a:cs typeface="Courier New" panose="02070309020205020404" pitchFamily="49" charset="0"/>
              </a:rPr>
              <a:t>WHERE</a:t>
            </a:r>
          </a:p>
          <a:p>
            <a:r>
              <a:rPr lang="en-GB" sz="1200" b="0" dirty="0">
                <a:latin typeface="Courier New" panose="02070309020205020404" pitchFamily="49" charset="0"/>
                <a:cs typeface="Courier New" panose="02070309020205020404" pitchFamily="49" charset="0"/>
              </a:rPr>
              <a:t>    status = 'Cancelled';</a:t>
            </a:r>
            <a:endParaRPr lang="en-GB" sz="1200" dirty="0">
              <a:latin typeface="Courier New" panose="02070309020205020404" pitchFamily="49" charset="0"/>
              <a:cs typeface="Courier New" panose="02070309020205020404" pitchFamily="49" charset="0"/>
            </a:endParaRPr>
          </a:p>
        </p:txBody>
      </p:sp>
      <p:sp>
        <p:nvSpPr>
          <p:cNvPr id="15" name="TextBox 14">
            <a:extLst>
              <a:ext uri="{FF2B5EF4-FFF2-40B4-BE49-F238E27FC236}">
                <a16:creationId xmlns:a16="http://schemas.microsoft.com/office/drawing/2014/main" id="{F91B4D30-DDC3-47CB-A488-F675A9EC9376}"/>
              </a:ext>
            </a:extLst>
          </p:cNvPr>
          <p:cNvSpPr txBox="1"/>
          <p:nvPr/>
        </p:nvSpPr>
        <p:spPr>
          <a:xfrm>
            <a:off x="1472626" y="3827585"/>
            <a:ext cx="6987806" cy="2123658"/>
          </a:xfrm>
          <a:prstGeom prst="rect">
            <a:avLst/>
          </a:prstGeom>
          <a:solidFill>
            <a:schemeClr val="bg2">
              <a:lumMod val="20000"/>
              <a:lumOff val="80000"/>
            </a:schemeClr>
          </a:solidFill>
        </p:spPr>
        <p:txBody>
          <a:bodyPr wrap="square">
            <a:spAutoFit/>
          </a:bodyPr>
          <a:lstStyle/>
          <a:p>
            <a:r>
              <a:rPr lang="en-GB" sz="1200" b="0" dirty="0">
                <a:latin typeface="Courier New" panose="02070309020205020404" pitchFamily="49" charset="0"/>
                <a:cs typeface="Courier New" panose="02070309020205020404" pitchFamily="49" charset="0"/>
              </a:rPr>
              <a:t>SELECT </a:t>
            </a:r>
          </a:p>
          <a:p>
            <a:r>
              <a:rPr lang="en-GB" sz="1200" b="0" dirty="0">
                <a:latin typeface="Courier New" panose="02070309020205020404" pitchFamily="49" charset="0"/>
                <a:cs typeface="Courier New" panose="02070309020205020404" pitchFamily="49" charset="0"/>
              </a:rPr>
              <a:t>    </a:t>
            </a:r>
            <a:r>
              <a:rPr lang="en-GB" sz="1200" b="0" dirty="0" err="1">
                <a:latin typeface="Courier New" panose="02070309020205020404" pitchFamily="49" charset="0"/>
                <a:cs typeface="Courier New" panose="02070309020205020404" pitchFamily="49" charset="0"/>
              </a:rPr>
              <a:t>orderNumber</a:t>
            </a:r>
            <a:r>
              <a:rPr lang="en-GB" sz="1200" b="0" dirty="0">
                <a:latin typeface="Courier New" panose="02070309020205020404" pitchFamily="49" charset="0"/>
                <a:cs typeface="Courier New" panose="02070309020205020404" pitchFamily="49" charset="0"/>
              </a:rPr>
              <a:t>, status, </a:t>
            </a:r>
            <a:r>
              <a:rPr lang="en-GB" sz="1200" b="0" dirty="0" err="1">
                <a:latin typeface="Courier New" panose="02070309020205020404" pitchFamily="49" charset="0"/>
                <a:cs typeface="Courier New" panose="02070309020205020404" pitchFamily="49" charset="0"/>
              </a:rPr>
              <a:t>orderDate</a:t>
            </a:r>
            <a:r>
              <a:rPr lang="en-GB" sz="1200" b="0" dirty="0">
                <a:latin typeface="Courier New" panose="02070309020205020404" pitchFamily="49" charset="0"/>
                <a:cs typeface="Courier New" panose="02070309020205020404" pitchFamily="49" charset="0"/>
              </a:rPr>
              <a:t>, </a:t>
            </a:r>
            <a:r>
              <a:rPr lang="en-GB" sz="1200" b="0" dirty="0" err="1">
                <a:latin typeface="Courier New" panose="02070309020205020404" pitchFamily="49" charset="0"/>
                <a:cs typeface="Courier New" panose="02070309020205020404" pitchFamily="49" charset="0"/>
              </a:rPr>
              <a:t>requiredDate</a:t>
            </a:r>
            <a:r>
              <a:rPr lang="en-GB" sz="1200" b="0" dirty="0">
                <a:latin typeface="Courier New" panose="02070309020205020404" pitchFamily="49" charset="0"/>
                <a:cs typeface="Courier New" panose="02070309020205020404" pitchFamily="49" charset="0"/>
              </a:rPr>
              <a:t>, comments</a:t>
            </a:r>
          </a:p>
          <a:p>
            <a:r>
              <a:rPr lang="en-GB" sz="1200" b="0" dirty="0">
                <a:latin typeface="Courier New" panose="02070309020205020404" pitchFamily="49" charset="0"/>
                <a:cs typeface="Courier New" panose="02070309020205020404" pitchFamily="49" charset="0"/>
              </a:rPr>
              <a:t>FROM</a:t>
            </a:r>
          </a:p>
          <a:p>
            <a:r>
              <a:rPr lang="en-GB" sz="1200" b="0" dirty="0">
                <a:latin typeface="Courier New" panose="02070309020205020404" pitchFamily="49" charset="0"/>
                <a:cs typeface="Courier New" panose="02070309020205020404" pitchFamily="49" charset="0"/>
              </a:rPr>
              <a:t>    orders</a:t>
            </a:r>
          </a:p>
          <a:p>
            <a:r>
              <a:rPr lang="en-GB" sz="1200" b="0" dirty="0">
                <a:latin typeface="Courier New" panose="02070309020205020404" pitchFamily="49" charset="0"/>
                <a:cs typeface="Courier New" panose="02070309020205020404" pitchFamily="49" charset="0"/>
              </a:rPr>
              <a:t>WHERE</a:t>
            </a:r>
          </a:p>
          <a:p>
            <a:r>
              <a:rPr lang="en-GB" sz="1200" b="0" dirty="0">
                <a:latin typeface="Courier New" panose="02070309020205020404" pitchFamily="49" charset="0"/>
                <a:cs typeface="Courier New" panose="02070309020205020404" pitchFamily="49" charset="0"/>
              </a:rPr>
              <a:t>    status = 'Cancelled' </a:t>
            </a:r>
          </a:p>
          <a:p>
            <a:r>
              <a:rPr lang="en-GB" sz="1200" b="0" dirty="0">
                <a:latin typeface="Courier New" panose="02070309020205020404" pitchFamily="49" charset="0"/>
                <a:cs typeface="Courier New" panose="02070309020205020404" pitchFamily="49" charset="0"/>
              </a:rPr>
              <a:t>INTO OUTFILE 'C:/</a:t>
            </a:r>
            <a:r>
              <a:rPr lang="en-GB" sz="1200" b="0" dirty="0" err="1">
                <a:latin typeface="Courier New" panose="02070309020205020404" pitchFamily="49" charset="0"/>
                <a:cs typeface="Courier New" panose="02070309020205020404" pitchFamily="49" charset="0"/>
              </a:rPr>
              <a:t>tmp</a:t>
            </a:r>
            <a:r>
              <a:rPr lang="en-GB" sz="1200" b="0" dirty="0">
                <a:latin typeface="Courier New" panose="02070309020205020404" pitchFamily="49" charset="0"/>
                <a:cs typeface="Courier New" panose="02070309020205020404" pitchFamily="49" charset="0"/>
              </a:rPr>
              <a:t>/cancelled_orders.csv' </a:t>
            </a:r>
          </a:p>
          <a:p>
            <a:r>
              <a:rPr lang="en-GB" sz="1200" b="0" dirty="0">
                <a:latin typeface="Courier New" panose="02070309020205020404" pitchFamily="49" charset="0"/>
                <a:cs typeface="Courier New" panose="02070309020205020404" pitchFamily="49" charset="0"/>
              </a:rPr>
              <a:t>FIELDS ENCLOSED BY '"' </a:t>
            </a:r>
          </a:p>
          <a:p>
            <a:r>
              <a:rPr lang="en-GB" sz="1200" b="0" dirty="0">
                <a:latin typeface="Courier New" panose="02070309020205020404" pitchFamily="49" charset="0"/>
                <a:cs typeface="Courier New" panose="02070309020205020404" pitchFamily="49" charset="0"/>
              </a:rPr>
              <a:t>TERMINATED BY ';' </a:t>
            </a:r>
          </a:p>
          <a:p>
            <a:r>
              <a:rPr lang="en-GB" sz="1200" b="0" dirty="0">
                <a:latin typeface="Courier New" panose="02070309020205020404" pitchFamily="49" charset="0"/>
                <a:cs typeface="Courier New" panose="02070309020205020404" pitchFamily="49" charset="0"/>
              </a:rPr>
              <a:t>ESCAPED BY '"' </a:t>
            </a:r>
          </a:p>
          <a:p>
            <a:r>
              <a:rPr lang="en-GB" sz="1200" b="0" dirty="0">
                <a:latin typeface="Courier New" panose="02070309020205020404" pitchFamily="49" charset="0"/>
                <a:cs typeface="Courier New" panose="02070309020205020404" pitchFamily="49" charset="0"/>
              </a:rPr>
              <a:t>LINES TERMINATED BY '\r\n';</a:t>
            </a:r>
          </a:p>
        </p:txBody>
      </p:sp>
    </p:spTree>
    <p:extLst>
      <p:ext uri="{BB962C8B-B14F-4D97-AF65-F5344CB8AC3E}">
        <p14:creationId xmlns:p14="http://schemas.microsoft.com/office/powerpoint/2010/main" val="3419309007"/>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animBg="1"/>
      <p:bldP spid="1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F8EFE-32D3-4192-A8E3-F57964795C92}"/>
              </a:ext>
            </a:extLst>
          </p:cNvPr>
          <p:cNvSpPr>
            <a:spLocks noGrp="1"/>
          </p:cNvSpPr>
          <p:nvPr>
            <p:ph type="title"/>
          </p:nvPr>
        </p:nvSpPr>
        <p:spPr/>
        <p:txBody>
          <a:bodyPr/>
          <a:lstStyle/>
          <a:p>
            <a:r>
              <a:rPr lang="en-GB" dirty="0">
                <a:hlinkClick r:id="rId2"/>
              </a:rPr>
              <a:t>https://www.tutorialspoint.com/sql/</a:t>
            </a:r>
            <a:r>
              <a:rPr lang="en-GB" dirty="0"/>
              <a:t> Mock test</a:t>
            </a:r>
          </a:p>
        </p:txBody>
      </p:sp>
      <p:sp>
        <p:nvSpPr>
          <p:cNvPr id="3" name="Text Placeholder 2">
            <a:extLst>
              <a:ext uri="{FF2B5EF4-FFF2-40B4-BE49-F238E27FC236}">
                <a16:creationId xmlns:a16="http://schemas.microsoft.com/office/drawing/2014/main" id="{8100AC86-2A75-4D25-B67B-52984E953480}"/>
              </a:ext>
            </a:extLst>
          </p:cNvPr>
          <p:cNvSpPr>
            <a:spLocks noGrp="1"/>
          </p:cNvSpPr>
          <p:nvPr>
            <p:ph type="body" idx="1"/>
          </p:nvPr>
        </p:nvSpPr>
        <p:spPr/>
        <p:txBody>
          <a:bodyPr/>
          <a:lstStyle/>
          <a:p>
            <a:r>
              <a:rPr lang="en-GB" dirty="0"/>
              <a:t>Self exercise and testing</a:t>
            </a:r>
          </a:p>
        </p:txBody>
      </p:sp>
      <p:sp>
        <p:nvSpPr>
          <p:cNvPr id="5" name="TextBox 4">
            <a:extLst>
              <a:ext uri="{FF2B5EF4-FFF2-40B4-BE49-F238E27FC236}">
                <a16:creationId xmlns:a16="http://schemas.microsoft.com/office/drawing/2014/main" id="{9453EA27-9145-4BFB-950C-E5D4400219D6}"/>
              </a:ext>
            </a:extLst>
          </p:cNvPr>
          <p:cNvSpPr txBox="1"/>
          <p:nvPr/>
        </p:nvSpPr>
        <p:spPr>
          <a:xfrm>
            <a:off x="738134" y="2451100"/>
            <a:ext cx="4572000" cy="1446550"/>
          </a:xfrm>
          <a:prstGeom prst="rect">
            <a:avLst/>
          </a:prstGeom>
          <a:noFill/>
        </p:spPr>
        <p:txBody>
          <a:bodyPr wrap="square">
            <a:spAutoFit/>
          </a:bodyPr>
          <a:lstStyle/>
          <a:p>
            <a:r>
              <a:rPr lang="en-GB" dirty="0">
                <a:hlinkClick r:id="rId3"/>
              </a:rPr>
              <a:t>Video:</a:t>
            </a:r>
          </a:p>
          <a:p>
            <a:r>
              <a:rPr lang="en-GB" dirty="0">
                <a:hlinkClick r:id="rId3"/>
              </a:rPr>
              <a:t>https://www.youtube.com/watch?v=7S_tz1z_5bA</a:t>
            </a:r>
            <a:endParaRPr lang="en-GB" dirty="0"/>
          </a:p>
          <a:p>
            <a:endParaRPr lang="en-GB" dirty="0"/>
          </a:p>
        </p:txBody>
      </p:sp>
    </p:spTree>
    <p:extLst>
      <p:ext uri="{BB962C8B-B14F-4D97-AF65-F5344CB8AC3E}">
        <p14:creationId xmlns:p14="http://schemas.microsoft.com/office/powerpoint/2010/main" val="2370670880"/>
      </p:ext>
    </p:extLst>
  </p:cSld>
  <p:clrMapOvr>
    <a:masterClrMapping/>
  </p:clrMapOvr>
  <p:transition spd="slow">
    <p:zoom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A2F29-FC5A-40E4-BEDD-3FC44F877E49}"/>
              </a:ext>
            </a:extLst>
          </p:cNvPr>
          <p:cNvSpPr>
            <a:spLocks noGrp="1"/>
          </p:cNvSpPr>
          <p:nvPr>
            <p:ph type="title"/>
          </p:nvPr>
        </p:nvSpPr>
        <p:spPr/>
        <p:txBody>
          <a:bodyPr/>
          <a:lstStyle/>
          <a:p>
            <a:r>
              <a:rPr lang="en-GB" dirty="0"/>
              <a:t>Why SQL?</a:t>
            </a:r>
          </a:p>
        </p:txBody>
      </p:sp>
      <p:sp>
        <p:nvSpPr>
          <p:cNvPr id="3" name="Content Placeholder 2">
            <a:extLst>
              <a:ext uri="{FF2B5EF4-FFF2-40B4-BE49-F238E27FC236}">
                <a16:creationId xmlns:a16="http://schemas.microsoft.com/office/drawing/2014/main" id="{E3316CC3-A2DA-47C2-BF29-83BB7894D3F7}"/>
              </a:ext>
            </a:extLst>
          </p:cNvPr>
          <p:cNvSpPr>
            <a:spLocks noGrp="1"/>
          </p:cNvSpPr>
          <p:nvPr>
            <p:ph idx="1"/>
          </p:nvPr>
        </p:nvSpPr>
        <p:spPr>
          <a:xfrm>
            <a:off x="683568" y="1344228"/>
            <a:ext cx="8287072" cy="4680520"/>
          </a:xfrm>
        </p:spPr>
        <p:txBody>
          <a:bodyPr/>
          <a:lstStyle/>
          <a:p>
            <a:pPr algn="l" rtl="0"/>
            <a:r>
              <a:rPr lang="en-GB" sz="2400" dirty="0"/>
              <a:t>SQL offers the following advantages: </a:t>
            </a:r>
          </a:p>
          <a:p>
            <a:pPr marL="720725" lvl="1" indent="-365125"/>
            <a:r>
              <a:rPr lang="en-GB" sz="2000" dirty="0"/>
              <a:t>Allows users to access data in the relational database management systems. </a:t>
            </a:r>
          </a:p>
          <a:p>
            <a:pPr marL="720725" lvl="1" indent="-365125"/>
            <a:r>
              <a:rPr lang="en-GB" sz="2000" dirty="0"/>
              <a:t>Allows users to describe the data. </a:t>
            </a:r>
          </a:p>
          <a:p>
            <a:pPr marL="720725" lvl="1" indent="-365125"/>
            <a:r>
              <a:rPr lang="en-GB" sz="2000" dirty="0"/>
              <a:t>Allows users to define the data in a database and manipulate that data. </a:t>
            </a:r>
          </a:p>
          <a:p>
            <a:pPr marL="720725" lvl="1" indent="-365125"/>
            <a:r>
              <a:rPr lang="en-GB" sz="2000" dirty="0"/>
              <a:t>Allows to embed within other languages using SQL modules, libraries &amp; pre-compilers.</a:t>
            </a:r>
          </a:p>
          <a:p>
            <a:pPr marL="720725" lvl="1" indent="-365125"/>
            <a:r>
              <a:rPr lang="en-GB" sz="2000" dirty="0"/>
              <a:t>Allows users to create and drop databases and tables. </a:t>
            </a:r>
          </a:p>
          <a:p>
            <a:pPr marL="720725" lvl="1" indent="-365125"/>
            <a:r>
              <a:rPr lang="en-GB" sz="2000" dirty="0"/>
              <a:t>Allows users to create view, stored procedure, functions in a database. </a:t>
            </a:r>
          </a:p>
          <a:p>
            <a:pPr marL="720725" lvl="1" indent="-365125"/>
            <a:r>
              <a:rPr lang="en-GB" sz="2000" dirty="0"/>
              <a:t>Allows users to set permissions on tables, procedures and views.</a:t>
            </a:r>
          </a:p>
        </p:txBody>
      </p:sp>
      <p:sp>
        <p:nvSpPr>
          <p:cNvPr id="4" name="Footer Placeholder 3">
            <a:extLst>
              <a:ext uri="{FF2B5EF4-FFF2-40B4-BE49-F238E27FC236}">
                <a16:creationId xmlns:a16="http://schemas.microsoft.com/office/drawing/2014/main" id="{BCFABFFF-0FCB-4706-BB58-F40BE87C2D64}"/>
              </a:ext>
            </a:extLst>
          </p:cNvPr>
          <p:cNvSpPr>
            <a:spLocks noGrp="1"/>
          </p:cNvSpPr>
          <p:nvPr>
            <p:ph type="ftr" sz="quarter" idx="11"/>
          </p:nvPr>
        </p:nvSpPr>
        <p:spPr/>
        <p:txBody>
          <a:bodyPr/>
          <a:lstStyle/>
          <a:p>
            <a:pPr algn="l"/>
            <a:r>
              <a:rPr lang="en-US"/>
              <a:t>SQL: Structured Query Language</a:t>
            </a:r>
            <a:endParaRPr lang="en-US" dirty="0"/>
          </a:p>
        </p:txBody>
      </p:sp>
    </p:spTree>
    <p:extLst>
      <p:ext uri="{BB962C8B-B14F-4D97-AF65-F5344CB8AC3E}">
        <p14:creationId xmlns:p14="http://schemas.microsoft.com/office/powerpoint/2010/main" val="1920988262"/>
      </p:ext>
    </p:extLst>
  </p:cSld>
  <p:clrMapOvr>
    <a:masterClrMapping/>
  </p:clrMapOvr>
  <p:transition spd="slow">
    <p:zoom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4E454-9833-4D0B-9D3C-1AFBEB7157B9}"/>
              </a:ext>
            </a:extLst>
          </p:cNvPr>
          <p:cNvSpPr>
            <a:spLocks noGrp="1"/>
          </p:cNvSpPr>
          <p:nvPr>
            <p:ph type="title"/>
          </p:nvPr>
        </p:nvSpPr>
        <p:spPr/>
        <p:txBody>
          <a:bodyPr/>
          <a:lstStyle/>
          <a:p>
            <a:r>
              <a:rPr lang="en-GB" dirty="0"/>
              <a:t>A Brief History of SQL</a:t>
            </a:r>
          </a:p>
        </p:txBody>
      </p:sp>
      <p:sp>
        <p:nvSpPr>
          <p:cNvPr id="3" name="Content Placeholder 2">
            <a:extLst>
              <a:ext uri="{FF2B5EF4-FFF2-40B4-BE49-F238E27FC236}">
                <a16:creationId xmlns:a16="http://schemas.microsoft.com/office/drawing/2014/main" id="{DA8AE1B8-B0EF-41C7-AAF1-8D70AC2D065A}"/>
              </a:ext>
            </a:extLst>
          </p:cNvPr>
          <p:cNvSpPr>
            <a:spLocks noGrp="1"/>
          </p:cNvSpPr>
          <p:nvPr>
            <p:ph idx="1"/>
          </p:nvPr>
        </p:nvSpPr>
        <p:spPr/>
        <p:txBody>
          <a:bodyPr/>
          <a:lstStyle/>
          <a:p>
            <a:r>
              <a:rPr lang="en-GB" sz="2400" dirty="0"/>
              <a:t>1970 – </a:t>
            </a:r>
            <a:r>
              <a:rPr lang="en-GB" sz="2400" dirty="0" err="1"/>
              <a:t>Dr.</a:t>
            </a:r>
            <a:r>
              <a:rPr lang="en-GB" sz="2400" dirty="0"/>
              <a:t> Edgar F. "Ted" Codd of IBM is known as the father of relational databases. He described a relational model for databases. </a:t>
            </a:r>
          </a:p>
          <a:p>
            <a:pPr>
              <a:spcBef>
                <a:spcPts val="1200"/>
              </a:spcBef>
              <a:spcAft>
                <a:spcPts val="600"/>
              </a:spcAft>
            </a:pPr>
            <a:r>
              <a:rPr lang="en-GB" sz="2400" dirty="0"/>
              <a:t>1974 – Structured Query Language appeared. </a:t>
            </a:r>
          </a:p>
          <a:p>
            <a:r>
              <a:rPr lang="en-GB" sz="2400" dirty="0"/>
              <a:t>1978 – IBM worked to develop Codd's ideas and released a product named System/R.</a:t>
            </a:r>
          </a:p>
          <a:p>
            <a:r>
              <a:rPr lang="en-GB" sz="2400" dirty="0"/>
              <a:t>1986 – IBM </a:t>
            </a:r>
            <a:r>
              <a:rPr lang="en-GB" sz="2800" dirty="0"/>
              <a:t>developed</a:t>
            </a:r>
            <a:r>
              <a:rPr lang="en-GB" sz="2400" dirty="0"/>
              <a:t> the first prototype of relational database and standardized by ANSI. The first relational database was released by Relational Software which later came to be known as Oracle.</a:t>
            </a:r>
          </a:p>
        </p:txBody>
      </p:sp>
      <p:sp>
        <p:nvSpPr>
          <p:cNvPr id="4" name="Footer Placeholder 3">
            <a:extLst>
              <a:ext uri="{FF2B5EF4-FFF2-40B4-BE49-F238E27FC236}">
                <a16:creationId xmlns:a16="http://schemas.microsoft.com/office/drawing/2014/main" id="{89F8C167-9941-4358-B855-0606A5C52E58}"/>
              </a:ext>
            </a:extLst>
          </p:cNvPr>
          <p:cNvSpPr>
            <a:spLocks noGrp="1"/>
          </p:cNvSpPr>
          <p:nvPr>
            <p:ph type="ftr" sz="quarter" idx="11"/>
          </p:nvPr>
        </p:nvSpPr>
        <p:spPr/>
        <p:txBody>
          <a:bodyPr/>
          <a:lstStyle/>
          <a:p>
            <a:pPr algn="l"/>
            <a:r>
              <a:rPr lang="en-US"/>
              <a:t>SQL: Structured Query Language</a:t>
            </a:r>
            <a:endParaRPr lang="en-US" dirty="0"/>
          </a:p>
        </p:txBody>
      </p:sp>
    </p:spTree>
    <p:extLst>
      <p:ext uri="{BB962C8B-B14F-4D97-AF65-F5344CB8AC3E}">
        <p14:creationId xmlns:p14="http://schemas.microsoft.com/office/powerpoint/2010/main" val="2768563899"/>
      </p:ext>
    </p:extLst>
  </p:cSld>
  <p:clrMapOvr>
    <a:masterClrMapping/>
  </p:clrMapOvr>
  <p:transition spd="slow">
    <p:zoom dir="in"/>
  </p:transition>
</p:sld>
</file>

<file path=ppt/theme/theme1.xml><?xml version="1.0" encoding="utf-8"?>
<a:theme xmlns:a="http://schemas.openxmlformats.org/drawingml/2006/main" name="NSIA Presentation Template">
  <a:themeElements>
    <a:clrScheme name="NSIA Presentatio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AEAEA"/>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rgbClr val="EAEAEA"/>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a:ln>
              <a:noFill/>
            </a:ln>
            <a:solidFill>
              <a:schemeClr val="tx1"/>
            </a:solidFill>
            <a:effectLst/>
            <a:latin typeface="Tahoma" charset="0"/>
          </a:defRPr>
        </a:defPPr>
      </a:lstStyle>
    </a:lnDef>
  </a:objectDefaults>
  <a:extraClrSchemeLst>
    <a:extraClrScheme>
      <a:clrScheme name="NSIA Presentation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SIA Presentation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SIA Presentation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SIA Presentation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SIA Presentatio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SIA Presentation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SIA Presentatio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57475A0A79F24CA5D55CFCBBC36D20" ma:contentTypeVersion="5" ma:contentTypeDescription="Create a new document." ma:contentTypeScope="" ma:versionID="edafbcc4d685b05ee21ae46b25bd036e">
  <xsd:schema xmlns:xsd="http://www.w3.org/2001/XMLSchema" xmlns:xs="http://www.w3.org/2001/XMLSchema" xmlns:p="http://schemas.microsoft.com/office/2006/metadata/properties" xmlns:ns3="4a99f96f-14cd-4604-a474-9aba890bf184" xmlns:ns4="d7c0ddaa-517f-42a8-bf6f-671cae6167ed" targetNamespace="http://schemas.microsoft.com/office/2006/metadata/properties" ma:root="true" ma:fieldsID="5b1aa323dbbdadbb33d191024b803e1e" ns3:_="" ns4:_="">
    <xsd:import namespace="4a99f96f-14cd-4604-a474-9aba890bf184"/>
    <xsd:import namespace="d7c0ddaa-517f-42a8-bf6f-671cae6167e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99f96f-14cd-4604-a474-9aba890bf18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7c0ddaa-517f-42a8-bf6f-671cae6167e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756CE8-C949-439E-926C-935DB65C1EC7}">
  <ds:schemaRefs>
    <ds:schemaRef ds:uri="http://schemas.microsoft.com/sharepoint/v3/contenttype/forms"/>
  </ds:schemaRefs>
</ds:datastoreItem>
</file>

<file path=customXml/itemProps2.xml><?xml version="1.0" encoding="utf-8"?>
<ds:datastoreItem xmlns:ds="http://schemas.openxmlformats.org/officeDocument/2006/customXml" ds:itemID="{44520291-161A-4127-8A6D-57FED5A61B86}">
  <ds:schemaRefs>
    <ds:schemaRef ds:uri="http://schemas.microsoft.com/office/2006/documentManagement/types"/>
    <ds:schemaRef ds:uri="d7c0ddaa-517f-42a8-bf6f-671cae6167ed"/>
    <ds:schemaRef ds:uri="http://schemas.microsoft.com/office/infopath/2007/PartnerControls"/>
    <ds:schemaRef ds:uri="http://schemas.microsoft.com/office/2006/metadata/properties"/>
    <ds:schemaRef ds:uri="http://www.w3.org/XML/1998/namespace"/>
    <ds:schemaRef ds:uri="http://purl.org/dc/dcmitype/"/>
    <ds:schemaRef ds:uri="http://purl.org/dc/elements/1.1/"/>
    <ds:schemaRef ds:uri="http://schemas.openxmlformats.org/package/2006/metadata/core-properties"/>
    <ds:schemaRef ds:uri="4a99f96f-14cd-4604-a474-9aba890bf184"/>
    <ds:schemaRef ds:uri="http://purl.org/dc/terms/"/>
  </ds:schemaRefs>
</ds:datastoreItem>
</file>

<file path=customXml/itemProps3.xml><?xml version="1.0" encoding="utf-8"?>
<ds:datastoreItem xmlns:ds="http://schemas.openxmlformats.org/officeDocument/2006/customXml" ds:itemID="{688A3C12-DBBC-4D0C-AADA-50B66991BB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99f96f-14cd-4604-a474-9aba890bf184"/>
    <ds:schemaRef ds:uri="d7c0ddaa-517f-42a8-bf6f-671cae6167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E:\Program Files\Microsoft Office\Templates\NSIA Presentation Template.pot</Template>
  <TotalTime>21080</TotalTime>
  <Words>7132</Words>
  <Application>Microsoft Office PowerPoint</Application>
  <PresentationFormat>On-screen Show (4:3)</PresentationFormat>
  <Paragraphs>773</Paragraphs>
  <Slides>74</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74</vt:i4>
      </vt:variant>
    </vt:vector>
  </HeadingPairs>
  <TitlesOfParts>
    <vt:vector size="86" baseType="lpstr">
      <vt:lpstr>Arial Unicode MS</vt:lpstr>
      <vt:lpstr>CG Times</vt:lpstr>
      <vt:lpstr>Arial</vt:lpstr>
      <vt:lpstr>Calibri</vt:lpstr>
      <vt:lpstr>Cambria</vt:lpstr>
      <vt:lpstr>Consolas</vt:lpstr>
      <vt:lpstr>Courier New</vt:lpstr>
      <vt:lpstr>Lora</vt:lpstr>
      <vt:lpstr>Segoe UI</vt:lpstr>
      <vt:lpstr>Tahoma</vt:lpstr>
      <vt:lpstr>Times New Roman</vt:lpstr>
      <vt:lpstr>NSIA Presentation Template</vt:lpstr>
      <vt:lpstr>Data Modelling, Management and Governance CIS108-6</vt:lpstr>
      <vt:lpstr>Review </vt:lpstr>
      <vt:lpstr>Review</vt:lpstr>
      <vt:lpstr>Review</vt:lpstr>
      <vt:lpstr>Outline</vt:lpstr>
      <vt:lpstr>What is SQL</vt:lpstr>
      <vt:lpstr>What is SQL?</vt:lpstr>
      <vt:lpstr>Why SQL?</vt:lpstr>
      <vt:lpstr>A Brief History of SQL</vt:lpstr>
      <vt:lpstr>SQL Process</vt:lpstr>
      <vt:lpstr>SQL Commands</vt:lpstr>
      <vt:lpstr>SQL Syntax</vt:lpstr>
      <vt:lpstr>SQL Syntax</vt:lpstr>
      <vt:lpstr>SQL Syntax</vt:lpstr>
      <vt:lpstr>Conventions </vt:lpstr>
      <vt:lpstr>SQL Data Types </vt:lpstr>
      <vt:lpstr>SQL Expressions and Operators</vt:lpstr>
      <vt:lpstr>SQL Relational Operators</vt:lpstr>
      <vt:lpstr>SQL Logical Operators</vt:lpstr>
      <vt:lpstr>SQL Domain (Range) Operators</vt:lpstr>
      <vt:lpstr>SQL Arithmetic Operators</vt:lpstr>
      <vt:lpstr>Database Operations</vt:lpstr>
      <vt:lpstr>CREATE Database</vt:lpstr>
      <vt:lpstr>DROP or DELETE Database</vt:lpstr>
      <vt:lpstr>SELECT Database</vt:lpstr>
      <vt:lpstr>Table Operations</vt:lpstr>
      <vt:lpstr>CREATE Table</vt:lpstr>
      <vt:lpstr>PowerPoint Presentation</vt:lpstr>
      <vt:lpstr>DROP or DELETE Table</vt:lpstr>
      <vt:lpstr>Records Operations</vt:lpstr>
      <vt:lpstr>INSERT</vt:lpstr>
      <vt:lpstr>PowerPoint Presentation</vt:lpstr>
      <vt:lpstr>SELECT</vt:lpstr>
      <vt:lpstr>PowerPoint Presentation</vt:lpstr>
      <vt:lpstr>SELECT with WHERE</vt:lpstr>
      <vt:lpstr>Relational expression Examples</vt:lpstr>
      <vt:lpstr>UPDATE</vt:lpstr>
      <vt:lpstr>DELETE</vt:lpstr>
      <vt:lpstr>Pattern Matching </vt:lpstr>
      <vt:lpstr>LIKE Operator</vt:lpstr>
      <vt:lpstr>Form a string pattern</vt:lpstr>
      <vt:lpstr>Pattern Examples</vt:lpstr>
      <vt:lpstr>Operations use LIKE</vt:lpstr>
      <vt:lpstr>Specify Return Records</vt:lpstr>
      <vt:lpstr>SELECT TOP</vt:lpstr>
      <vt:lpstr>GROUP BY</vt:lpstr>
      <vt:lpstr>ORDER BY</vt:lpstr>
      <vt:lpstr>Distinct Keyword</vt:lpstr>
      <vt:lpstr>Join</vt:lpstr>
      <vt:lpstr>SQL Joins clause</vt:lpstr>
      <vt:lpstr>PowerPoint Presentation</vt:lpstr>
      <vt:lpstr>INNER JOINS</vt:lpstr>
      <vt:lpstr>LEFT JOINS</vt:lpstr>
      <vt:lpstr>RIGHT JOINS</vt:lpstr>
      <vt:lpstr>FULL JOINS</vt:lpstr>
      <vt:lpstr>SELF JOINS</vt:lpstr>
      <vt:lpstr>CARTESIAN JOINS</vt:lpstr>
      <vt:lpstr>Combine multiple results </vt:lpstr>
      <vt:lpstr>UNION</vt:lpstr>
      <vt:lpstr>UNION Examples</vt:lpstr>
      <vt:lpstr>UNION Examples</vt:lpstr>
      <vt:lpstr>INTERSECT</vt:lpstr>
      <vt:lpstr>PowerPoint Presentation</vt:lpstr>
      <vt:lpstr>EXCEPT</vt:lpstr>
      <vt:lpstr>PowerPoint Presentation</vt:lpstr>
      <vt:lpstr>Other Operations</vt:lpstr>
      <vt:lpstr>Indexes</vt:lpstr>
      <vt:lpstr>Views</vt:lpstr>
      <vt:lpstr>SQL Stored Procedures</vt:lpstr>
      <vt:lpstr>Transactions</vt:lpstr>
      <vt:lpstr>Import and export data</vt:lpstr>
      <vt:lpstr>Import CSV File</vt:lpstr>
      <vt:lpstr>Export table to CSV File</vt:lpstr>
      <vt:lpstr>https://www.tutorialspoint.com/sql/ Mock test</vt:lpstr>
    </vt:vector>
  </TitlesOfParts>
  <Manager/>
  <Company>University of Bedfordshire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Modelling and Management</dc:title>
  <dc:subject/>
  <dc:creator>Ingo Frommholz</dc:creator>
  <cp:keywords/>
  <dc:description/>
  <cp:lastModifiedBy>Gangmin Li</cp:lastModifiedBy>
  <cp:revision>302</cp:revision>
  <cp:lastPrinted>2002-04-12T08:30:10Z</cp:lastPrinted>
  <dcterms:created xsi:type="dcterms:W3CDTF">2002-04-12T08:02:31Z</dcterms:created>
  <dcterms:modified xsi:type="dcterms:W3CDTF">2022-12-03T11:22:38Z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0x010100DE57475A0A79F24CA5D55CFCBBC36D20</vt:lpwstr>
  </property>
</Properties>
</file>