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447" r:id="rId4"/>
    <p:sldId id="425" r:id="rId5"/>
    <p:sldId id="446" r:id="rId6"/>
    <p:sldId id="449" r:id="rId7"/>
    <p:sldId id="45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68C1F8"/>
    <a:srgbClr val="7BE5E2"/>
    <a:srgbClr val="FBC497"/>
    <a:srgbClr val="F78B31"/>
    <a:srgbClr val="004ADE"/>
    <a:srgbClr val="EBF6F9"/>
    <a:srgbClr val="FCFBC8"/>
    <a:srgbClr val="70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5" autoAdjust="0"/>
    <p:restoredTop sz="79315" autoAdjust="0"/>
  </p:normalViewPr>
  <p:slideViewPr>
    <p:cSldViewPr>
      <p:cViewPr>
        <p:scale>
          <a:sx n="75" d="100"/>
          <a:sy n="75" d="100"/>
        </p:scale>
        <p:origin x="-152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72C30-6045-4F33-902D-47658A89F3CD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8417-0A89-45A0-8ED5-9F2245F468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8417-0A89-45A0-8ED5-9F2245F468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5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8417-0A89-45A0-8ED5-9F2245F468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야생동물로 인한 피해액</a:t>
            </a:r>
            <a:r>
              <a:rPr lang="en-US" altLang="ko-KR" dirty="0"/>
              <a:t>(</a:t>
            </a:r>
            <a:r>
              <a:rPr lang="ko-KR" altLang="en-US" dirty="0"/>
              <a:t>농작물</a:t>
            </a:r>
            <a:r>
              <a:rPr lang="en-US" altLang="ko-KR" dirty="0"/>
              <a:t>, </a:t>
            </a:r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전력시설 등</a:t>
            </a:r>
            <a:r>
              <a:rPr lang="en-US" altLang="ko-KR" dirty="0"/>
              <a:t>) </a:t>
            </a:r>
            <a:r>
              <a:rPr lang="ko-KR" altLang="en-US" dirty="0"/>
              <a:t>중 농작물 피해액은 약 </a:t>
            </a:r>
            <a:r>
              <a:rPr lang="en-US" altLang="ko-KR" dirty="0"/>
              <a:t>30%(</a:t>
            </a:r>
            <a:r>
              <a:rPr lang="ko-KR" altLang="en-US" dirty="0"/>
              <a:t>매년 </a:t>
            </a:r>
            <a:r>
              <a:rPr lang="en-US" altLang="ko-KR" dirty="0"/>
              <a:t>100</a:t>
            </a:r>
            <a:r>
              <a:rPr lang="ko-KR" altLang="en-US" dirty="0" err="1"/>
              <a:t>억원</a:t>
            </a:r>
            <a:r>
              <a:rPr lang="ko-KR" altLang="en-US" dirty="0"/>
              <a:t> 수준</a:t>
            </a:r>
            <a:r>
              <a:rPr lang="en-US" altLang="ko-KR" dirty="0"/>
              <a:t>) -   </a:t>
            </a:r>
            <a:r>
              <a:rPr lang="ko-KR" altLang="en-US" dirty="0"/>
              <a:t>전국 유해야생 </a:t>
            </a:r>
            <a:r>
              <a:rPr lang="ko-KR" altLang="en-US" dirty="0" err="1"/>
              <a:t>동물별</a:t>
            </a:r>
            <a:r>
              <a:rPr lang="ko-KR" altLang="en-US" dirty="0"/>
              <a:t> 피해현황 분석 결과 가장 많은 피해를 입힌 동물은 멧돼지 </a:t>
            </a:r>
            <a:r>
              <a:rPr lang="en-US" altLang="ko-KR" dirty="0"/>
              <a:t>&gt; </a:t>
            </a:r>
            <a:r>
              <a:rPr lang="ko-KR" altLang="en-US" dirty="0"/>
              <a:t>고라니 </a:t>
            </a:r>
            <a:r>
              <a:rPr lang="en-US" altLang="ko-KR" dirty="0"/>
              <a:t>&gt; </a:t>
            </a:r>
            <a:r>
              <a:rPr lang="ko-KR" altLang="en-US" dirty="0"/>
              <a:t>까치 순 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유해조수 중 최상위 포식자인 멧돼지의 개체수가 급증하여 그 피해가 증가하는 추세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야생동물로 인한 농작물 피해액의 </a:t>
            </a:r>
            <a:r>
              <a:rPr lang="en-US" altLang="ko-KR" dirty="0"/>
              <a:t>86%</a:t>
            </a:r>
            <a:r>
              <a:rPr lang="ko-KR" altLang="en-US" dirty="0"/>
              <a:t>를 차지하는 멧돼지</a:t>
            </a:r>
            <a:r>
              <a:rPr lang="en-US" altLang="ko-KR" dirty="0"/>
              <a:t>, </a:t>
            </a:r>
            <a:r>
              <a:rPr lang="ko-KR" altLang="en-US" dirty="0"/>
              <a:t>고라니</a:t>
            </a:r>
            <a:r>
              <a:rPr lang="en-US" altLang="ko-KR" dirty="0"/>
              <a:t>, </a:t>
            </a:r>
            <a:r>
              <a:rPr lang="ko-KR" altLang="en-US" dirty="0"/>
              <a:t>까치 퇴치를 위한 기술개발이 시급한 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농작물에 접근하는 야생동물을 실시간으로 감지하여 야생동물 출몰정보를 제공함과 동시에</a:t>
            </a:r>
            <a:r>
              <a:rPr lang="en-US" altLang="ko-KR" dirty="0"/>
              <a:t>, </a:t>
            </a:r>
            <a:r>
              <a:rPr lang="ko-KR" altLang="en-US" dirty="0"/>
              <a:t>유해동물 퇴치기로 야생동물 접근을 방지하여 농작물 피해 방지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8417-0A89-45A0-8ED5-9F2245F468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2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동영상 재생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8417-0A89-45A0-8ED5-9F2245F468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5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1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2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8C61-C42D-419A-8C58-C7AFFC680DB7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BD0-A1E6-4AC4-BE38-1AE5BEA6B49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68C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4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8CB-2EC9-4870-B4B7-FEE1ADA3E608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2D29-CB20-4C9F-9549-45D403CD6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드론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88624" cy="67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2888" y="2152998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 smtClean="0">
                <a:latin typeface="HY동녘M" pitchFamily="18" charset="-127"/>
                <a:ea typeface="HY동녘M" pitchFamily="18" charset="-127"/>
              </a:rPr>
              <a:t>팜론</a:t>
            </a:r>
            <a:endParaRPr lang="en-US" altLang="ko-KR" sz="88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AutoShape 4" descr="data:image/jpeg;base64,/9j/4AAQSkZJRgABAQAAAQABAAD/2wCEAAkGBxQSEhUUExQVFhUXGBsYGBgYGR0eHhwcHB8bHxodHxwdHCgiHB0lHRoYITEhJSkrLi4uHCAzODMsNygtLisBCgoKDg0OFxAQFyscHBwsLCwsLCwsLCwsLCwsLCwsLCwsLCwsLCwsLCwsLCw3LCwsLDcrNys3Kys3KysrKysrK//AABEIAL0BCwMBIgACEQEDEQH/xAAbAAACAwEBAQAAAAAAAAAAAAAEBQIDBgEAB//EAEcQAAEDAgQCBQUNBwQCAwEAAAECAxEAIQQFEjFBUQYTImFxMoGRobEUFiMzNEJScnOSssHRFVNigsLh8CRUotKT8UNjgzX/xAAXAQEBAQEAAAAAAAAAAAAAAAAAAQID/8QAHBEBAQEAAwEBAQAAAAAAAAAAAAERAiExQTJR/9oADAMBAAIRAxEAPwD6nmONU2UhKCtSjAAjkSd+4UIcyf8A9s56U0Vij8Oz4q/AujX1EJJAkgTA49w760hP+1H/APbO/wDGvO5q6CkBlalFOopAEpvF/PVzfSBqYWdCuSwUn0KodWZNJfLhcRpKIHaEkkztxHZItNB45o//ALZ37orn7WeAJUy4gAEkqAiwn10T+2pulp1Q5htyPw0JmGcIcSW4AKgZS5KZHGZTMASaK8M2f/27v3RXDmuI/wBu79wV7CZk8QVpaK2kkpBSUkmDEgbkW3Hrp5hngtIUARPAggg8QQQDTQk/a7moJ0GdOpVvJ4drle1VIzl9QCksOkESCEWIq9TZU++E3PVGBz7W3n289DsrxaUJAZUEgQAlSJAGwjerqJftbEf7d3/x179qYn/buf8AjNXZRj3lPaFIXEdoq+YYJHnMRXV4hHWLTr0kG6CG7ecmoA052+qdLKlAEiUoJFt7iuHO3tWkNEqiSkIMiOYnvFX5etIHxqUnUr93zN95qeC+XOfUV+JFUCuZ6+kEqaUkATKkED0zvXP23iP3C/8Axq/WqMZiHsS6W0CUxJBMJCZgTzPppllmZFQW0s9tKVEHmBY37iRVDHK8YHkhQ3BhQ5H/AA0Hi86cStSUMuOaYkpEgTsKo6G+S59p/SmrUGC8TMakHjwSdudY4/qjhzxwASw6FFUBOm5gTPhVjOcOqIBYdSOKlIsPGhE4l03DZ0nYQZPn/tRWGxCtak3CS0VQfpBSQPPBNbwcbzpxRsy4UyRq09mxgmeW9ROfK0qV1awlJjVpsozpgHiZo3JTGFn7T8aqBXCcKkAQEuKMG/krJrIkvO3BpHVOalTCdHatF45Xrozpwq0hCrAFR0WTP0uXGi3D/rEceysDusk/lVOGUNWLPE6fC+ofrQDMZ64uCG16T87QdPjPKuIz50iUtOKHMNkj00wwigcGI20RbuMH1io5LiEt4VGowRMjjdSotQAnPH/3Dn/iVXBnb3FpaRzLagB56Z4rN0hIKLkm45Dj6dqFxebhaVJ0mCIF/bTsBI6QPEAhpZB2IbUQfPNd/br3FopHNTagPSTU8vzQtBpsglCQEkj8XhReb45txlYSoSIMbEweAO9AuT0geIBDSiDsQ2oj1GuK6QvA6erOqJjQqQO8Tarn0RgWVcUoSPMQSePcKVqweIT2lISANzqB8OPhQM8N0gVqHWo0J4kpUmO+9aGKyufavcjRUoKlJIgRYpTA3NxzrUsDsp8B7KALF/KGfFX4F0U7igkkRtQGZvpQ82tagkJJ3MTKVC0+M0DmeKadUCnElu0EJKYPfc70D0utuCFAHuUmfyNB4VATiFAIAQGxBCdiTYARItPCKTYVjCJOpx0vK/jUmPRNFa8OFypLXVlPYBjnwvEb0xWj64d/3VfpS/PVamHNMlWkxYj1kRQPXYL6Df8Ax/WqsacOUrS2lCXNJHC1rzeYqBv7tQgJTBsBYCI9lVYfPG1uBseUbWk+wGPE7UoxScKtIglu41FtQAPMG9G5fjsMymGxA4mxJ8TN6ooeW4MQ51QTISSolUW1d4I3rysbiQlStNhqESNR0/w6bDvrjWObS8taiNC0EASJuqecRQ6X2ggjrQTIKSUpi3Ma7zubjYURcPdKHDCU61XUdQiEibnTANzavKxmKhRiyZG4kkJmw0ybcfE1WMQ1qQQ4SEhIXIBKtNt9dgqwO9qgH2tK/hCZI0nSIEEntdvtEgkHa1BPDuYpvQhKbqJgBQMSCq5ItabGhFrWl10qkL0Xg8dbfEVccW38HDplMajAvBB7PwnZ203ns1E41ovuLXPVuIUm0TcpuL9xvziqAWnlCY1J3G+483A1QjFKbOtIgg6b8QqAdjyPqq3DM4Y6utLkzbQu0QOE7zNQLOGDm6+rCez2hq1WIngRM1rUxoOhnkufa/0pqK2dSnSpR0ylGkxpuJmDxm3nqXQ09hz7X+lNcU6kdalTiUqUpCkzBjTG6SRvXPj7yWrtI5eofrVTSAp0wqAlsmBESFpsbeyDQSmjpH+r+cZVpRy8kDVHfvROXFCCqXw4pSSkdlKTdQUSYUZ25VpIaZX8k+/+NVLMV8mcH8bvsB/Oi8FmDaGerUpM9obiLqJHHvpeotdR1XWSSvUolYm5EgHwHGopopR91t96jP8A41fpQ+HX2n0/wJJ8QtQ/Oou4ts4hDoXCE6rWkq06d54Amos4xoF9UiXYgyNhO97b8KA/Lx/oh4K/GaDy7Kesw+oLXrUFQFHsTqIForuGx7acOlkKlQSBwuZk8fGp5VmzbTSUKN0zMRFyTz76mCL2QKQ2nqjKwBqSVGCeJSo7eG3hQT2XvNthRSVbSJEp5klMgjvse6nXvgZ5n1frVGNzppbakpJlQgbfrTsJXMueGHSspU4pdylO6QfJuk3EcRtRuYZElpCnAtZ2ASTtJvcb0Tl2dNNtNoUTKUJSYiJA8arzXOG3WihJMmN44eer2KsVjEOYRKATqAQDx4EWPGl7+MJSQUtxG4QkH0xRLTuF6hKCkJc0AFaUpmYEkGb350tXhUEwcSvT9mmY+9QGZ7iUqwzSBqlKIMgj5qdp3rXN7DwFYvOnWC0A0kBQTCjpAKoAAJg91bVGw8KBTmTKV4llK0hSSTYiR5C6pxiMKg3aZjmQBPhRWL+Vs+f8C6Fw2UtreJdGopTASdrEye/hQRw6sIo2ZZP1QD6qmxg2l4iC2kths6ZFp1CwHOJpg7kWHUILSR3psfSKUoy49f1bTi29CSofOmFcZ8d6imz+TMBJIZRtwSPztSF1DYadPVpStSFOJUDqOk239HCDeK1r6iEkjcDlPq41m31thh0BoIKklfkgFSdjOnvPDnQXPZWB1WhhKkq0lQgQNpm4+aVGb3HfXc2yUAfAsIVzEpTb0d3OrcFiihSdYKErSIBgmQAAeyTb9RXekeZhCSBuk38RsO+gW4bDoLy+saRCWp0GNKe0J3NgL0MvMcICR1DU/VP6VelTqnlRoSrRK9ZKYlQESnvO1W4LC4hevQW4CoupYmwPzRB3qiOcYdk4YLabSnXt2YJF+HI2NXZpl7SXsOgNpCVK7SYsbHehc8ZeS2Q6UmQojSpR4fxbeajszWOtwijtYnw0k0R7BYbCuOLb6pvUkmBG6QYn00pxOEHulSEshYSD2YEBMpmxIjxq1b+t0rgJ1EI6yDCVK2EpUCTtPn5URlDSkYtxKiCoNqkiY3Rzk0C/BrYCocYbgncJjT/YU/dyTD6SQ0jySQQO6xrJrG9a/J3NWEbP/wBUegR+VasQv6Fjsufaf0pqpLTRU6pxpLhkeUNgE8Ku6F+S59oPwpqpPlOfWH4RWOPfKrQbmKwxKPgSEJJJR1a4USIk9nhPqpnhUYYiUsoQrSVIOkg2idxbfjVU1Fs/CJ+o57E1uxIPyXKWVspUtpClErkkXPaVRxyTDfuW/RQ+UYoIwyeJGsm8AdtV1E2ApPj8fI1kzPk987QKzij3Mta91Ib6tOjq1q0xaexemP7Fw/7lv0UiOKPWJ6wOEhBbJ6tY3i9k7iBsI3qTWNLCpvvBTBvPdv6qZoa43KmUNqUlpCVAWIFxVGR5UythClNIKjqkkXPaNGP41DrC1IVNtuIuN6l0e+TN+B/EqoOLynDpElpoDmQKBxeGw2hWhtAWE6k9mD4iRerukmzYBglYBIjUAYuJB7+FcTg8MR1WyjfUryyecm89x9FBDJsqZUw0pTSCSgEmNzUc5yxlDKlIbSlQiCBferWMSrDaW3QNGyHEi0ciOB/y9W5+oHDqIIIOmCPEUgAwmAw6cM24tpBJQkkxuSNyaBy3D4db6wpCSFAdWLwImQDb/BTLED/Qt/UR7KzCXChQVtpIV6CDSBr0qy1ppsFtASTIMeFapOw8BSHpr8UnxV7BT8CqEubulL7ZSlSlfNCYnyVTYkA2njUFuuEhwoWgzBKgkX4QAo8PZV+K+WM+f8C6Kzo/B/zD86QC/tVw3Q24oXultJEgkET1k2INAoxig+VBtwrKDICQSBI3TqgXjiaZ9GPilfaufioB/FdXilkJUVQR2UlVpHAEcYvUVcvOnBYtujuLSfYXb0ApCtLg6h+VCLo3HATrOgTwANW45wrXqIUJGxBSeWxuNjxp9lT+ptNySkAEnckcT471bBnMa4XdDa2XDCfJ0XAAifL3kjiN57qktKypB6l9RRpA1NiITMGOsMm/+RTofKz9kfa3TMVkY/rVFx0mxLfaBEG6xIiTfumj+jLh6xxN40pIvaZINue16GeWkYh7UbKSpNikESrcFRiq8lfQytatajPZ0laI4EGCQZ3251pB/TC7QSPKOoj0R7SKGzmFLw6G1JJjTvMWPLjXs6xzb6AAdCgbKJQbcRBWN7eigjiEJXhyFKIbInUtJmBFu0QkdxNB4EDDIFp90ao4xI4UdlroVjXVCRLat990UFjOoW4V6lpBIKkhTUEi9iV2FFZK4lWLcUkQktqIAj6Sfo29FAhXWm6NLnCEfRLifWT7CKzKzc0bk+EW4h3QoJ0quDrFikH5qgOe4rVSGfQryV/aD8Kanhcu68Op1qQQtJCk7+Tt4fpUOhfkr+0/pTReTYhKC7qMSoEWJ2EcK5z2qVZhqbS5cFSAYMWJExajsLkBZT1i3VLWEEEHyQTExxoPOoUXZJCSSSQLxubeFajHn4Jf1f0rdSFWAbb9zoWsaijVCSbSVKg6dp2ueFU5Hl3WOKfdT5KobB2tuqPE289ey3KytoOdYuSFdmExYmBMTwHGiej+IAK0E8lAH0H2Cp8U9pPnTCUlLsdsKT/NFx5+/lTXrBzHppH0mxEadoAKv89HrqQFZg02W1OJgKKeBjUDG44xSD3a4lpsJ1pRCoMbwTO1yJIFFs5SRh0uqWrVp1FMJjtGRwnYjjTLKMMlzCtpWJEHxHaNweBoFKMAue2h5Q30gaR59Mk+mjR1Sk9UtktAiUkJIM8Y7Mz6e+jktPosFBY4EmCPHsmfH1VWMCtxYU8EEJ2TOqTcCewkACTwMmOVQUtPqW3oCFOpiNRSkz5ypAkbSBuONJ8UhxCFtyOr8qJki4ETF78uR3p8rAuJlLa0hBJhJm03ItveTuKGzfBBvDrvqUdMqMDY2AAsEi8Ac6sEX7YFuZ8hvbwFZXFkQfA71q8SYwTdyOw3t4CsriO12QSdRCb95irAdnrbwbT1pBSfJhU8v4RForZis/0zTDTY5Ej1CtDNAnxXy1rz/gVReefFD6w/Og8V8ta8D+BdFZ98UPrD86fYIdGD8CftXPxVTgz/AK1z6ivxJq3ot8SftHPxUMy7oxjioJ7KhA38oGbkWqf0H53htSNY3RfxHEfnSLDYpSZKSpPDxjjWiOYD6C/+P/as3jcraCUpHXadQEKUmACoSE7wTVlBGHxykuBZ7XAzyMbecCnYzRMA6FnwA9HlcNqTYbowwuYLwjgVJ/IGmmH6PsJSElAXE9pdze+9qgW4BtLuKdlIMoJAUAYOocDIoR7EjDqUFsIuZBWjuAsZIi3PjVjGJRh8S55IEFISVBIA1CIJ8NqZrz1tSb9URsQXE/pegG6PFl0u9hBMhXk2AIiASO6rsxwjYfw4CEQSqRpEGx3EVD3xoSIAbgbAOD/rSzEdIAtba4SCgki5vIIoNSMC1+7b+6n9KRYBIGOeAAADarAd6OFQT0suJSmONztx4VzKHteLdV9JtR3ninjxqhAunHRRXykfwpPqWPypQumPRdXwj45sz6Cf1rdQf0L8hf2n9KasyjLWni6XEBRCgBc8hyNQ6F+Qv7T+lNTyfHoa6zUd1A28AL3rlPa0XZrh4LjbfZE6BxgExx7ia1mYiGV9yayeaqC1uEGATM90zw7q1eZH4Fcbaf0rdRV0e+Tt/wA34lUucyzViVIlSQUFYIAI8pNu0CJufVV2WZglrDIm6hI0jmSoj1ULis6WrYEdyfRvudweGxqI4vLCH0tdYqCkq1aUTaLRERUMxylQcaalS0uG6iAICbq8kAbe2vZOXetDrohISoAq1FV+RAj/AA1of2g19NPpqKjmvxC/Ae0Uoy3N0NsBAutIMXEEye+ePLhTbNlAsLg8B7RSvKfc4YQHA2FFJkkCblQmYpBVhc8WlXwhlPGwt4UcekTI+lb6v/akYy1suDXikqbBmAkgmOBO3npp0mYQG0FKUiVpkgC4PtpRRnGdJcQkNSDqmbSCNrAnn6q9m+dNuMlCZ1GDw8Txmjc7wrGlIWkpBVYt6Ume/a1//VVZrhG0YTsAEAJCVWJIn6XHeg5jPkCPs2/YKzeVXfZn94n860mL+Qo+zR7BWZwiilxspEkLBAvc35XqwP8App8W34n8qf1jc+zFbqEhTZRBtIUJmPpAVs6BLi/lzXgfwLorpB8UPrD86BzBzTjG1bwNhuZSoW9NWZziwtuNKh2h5QHfyJoLui3xJ+0c/FS9TCF4p7rEBYShSgkjiFDar+jmJ0NEaFq7azKQCN9t6pw+LCMUtZCrgjTafKBnfuqYKW14Xiywj6yjfwhJqOK9zEDSGE3EwVXEix7G3PumpZV1bTy16FzEJAjspPMc4ApwM6R+7XbuH61AmweZtMr1IbbAIIJQlSTA3ueEjiK1GDxaHRqQZ7uNJ80zMLaUkIUDa5AgQQefdQ+X4ttoJUlCwdI1BMaFGLmCbeIjz1RPBFPux8qAgJUbifnijUZ0wJsR/J+lJ8uzEIfU6oGVgiE8yQeJ7qExjTJWmA6Ek9qVDV3QTPrq4NIc4w/+I/tVDmYYSboSZ49WP0pEcNhueI9KP0qnFMMhPY66f4ymI8w32oNdhW8M55CGj/KmfRE0rwIjHPfUV7UUPl+OYZPYOI+qVJI9H6VDA49Putxy4C0qABIBuUxuY4R56QJl0x6L/GvfYH20tUaKyPEhtx0kEy1FotJ3uRW74hz0L8hf2n9KasyHBNudaVoSohYAKgDwHOquhfkL+0/pTUMrzZDHWBVypU2jlHGuU95NAs5bCS6lKYElISBzsABWrxw/06vqD8qzLz7Dr5cc1ECClAIi30hxpni+kDa0KQAZUIFx+taqPZVk6HMOFSoLUDfUSAdRg6Zj/wBml7+VvIWhBcRKzCSAYsCTPHltRmV56200lBklMyQRxJPE99V43OW1usrFg2SSCReQRzoIe5w2IcbTMkFQUkm/KUTSx3FJTaZPACj8zxbLy9V0gphW025HVAMcwdqKwGY4Vn4tuDzJBPpJn0U7FaMtc9zhxZ0kSdGkTpJGkE7g3qljCLcbQvQoBDa4NiDCh5+KvRR2YZ8lxBQgGTvMbeY+FQy3PG2mktkElM8RxJPPvoETzoIgEEqIAAPMxTbNm3G2UIUlWlKhp1KSSTeLi/pqbGPwaFaksAKFwRFvXUM6zlDyEpTIhQVeOHganqvZ+twlAcEeVF0nlPk1Q65iFYZJVdqBeUzYwOGrcVLPMybxGkgqQRxgGRy8oAcairMke5gwCSRsogD52rYE1UNsR8hR9mj2Cs9lw+HZ+0H501wnSFlLKG1JKoQEnySDAjidqXYLGsJeU4W5EgtgHyd5tMcRUDXpp8W39Y/lWhrG9IM3Q+lISFDSSTMcY5GtjQZ/MmUrxjaVpCkkXB7kqqWc5Yy03qQ2lJ1ASOV/0FdxXy9rwP4FUT0k+JH1x7DV+wBZBljTrMuNhR6xdzPPuqjDZY0vFrbUgFCUmEybQpPf30y6KfEH7RftqjLT/rnfqq/EmoB2svwpfW31BVGwSVcLKPlcz6q5hMsZXiltlvsJRKUmbXT39541zLmkrxa0qAUCHLH6wq1lkpxjiWkphKZjUpEeTxTc34G1KqGLZwSFaQzqjchSo/FembOQ4UgKDQgiRdX61lsyBaKkq8oW577eNa/IsOttpKFpAI5Gd78hHhelxCDC5WhzFrQRKGwohMmDBgAneL1TiWmQtA0thKV9sJKglUd6xHdM00yn5a/9VX4xT9agBeI79qDEYxTHWgoaHVpF0EggniZB/M02zHLWOpDjTaIMGQkqJB2CRMTPPaKMzLIGniDdB46IE+IiPPTDCYdLaEoT5KRAmoMKvDdUpBWzCSRCVx2hMGw2340flLLa8U4NCdAQopSYIEFO24ne4o3pKJxGHT/En8Q/So5cke7ngBA0KsPFHKtDNKNH9HWkqddCkhQ6km4BuFW3oBe58aZdFh8I+eTMek/2rV8SGPQryF/af0pq7o9hG1h0rQlRC/nJB4DnVPQryF/aD8Iovots79cewVznvJoNnvUtyhLTaTF1wAUzytv+tU4NxhTKgG2wtKOysASYib/S4+mhcetbjzmhClmb6eA2HsoZSFhSQtCkGSYPLSq/hW0NMvxGGS0ApptawCSTok3PMzt3cKhlmJw4UQttpUmQYRbuvA9ddyvGhKEjqkqFxqLSiTJM9oCDxqOXOth5XwbeqSQNJKknkAm9hPDhWVWOdWrEJ6tpKk6D2UpSsTaTpSoCdrzVGYrCFwGEiRMdSmRw74uDxNEYh4qxAKdKOwbFKk+oqQfX6aDzJtwK1Apg8e/jYKUQNtzRFoUFNyGAkiylBqI5HVIidtqa9HcpZLCVKbSpSpJKhPEi07C1I2y4EHUpJSoAiD+QUO8XBp5lmNSjBgahrCFdmRMkmLecUCvHYhlSXEoaSk/MUEgHvm/jfvq/D4zChCQpgFQSAToTcxc70nJgVzAsuvk9SiQN1Gwq3A9934T/AG4+4n9aCx2LZUlYQylFhoISJnjJB24QKHxWXvtCXG7fSR2gPGLihqskBDeLASlIaZMACS2CVRxJPOm2TPMOq0LZZSqJEJHajeBFZvDeQO6U+gkflReVuBOIaUdgq55SkifSRTAz6XYRttCNCEpkmdIAnblWoFZfpfikLQjStKoJnSQeXKtQDUoQ4r5e14H8CqJ6S/Ej649iqFxJ/wBe39U/gVRHSj4kfXHsNPsR7on8R/8Aov20t7ZxbobSVG5svQYkcYuO6mPRL4j/APRftqnK/lz31VfiTUUJ0fJ91mRHZX33lNp9Pophg/l732f/AEoLJ8R1mMK9gpKoT329cAmjcH8ve+zH9FKLekTICUO6QShaZtuJ29MU2bWFAEXBEjz0HnRHULniAB4kiPXBpVkObw3oKVKKfox5PCZI42p8FeBf0Yx4kKM6h2RJ8oX8KEz3H9auB5CbAd/E1EIQ47iVLRICFKSFcDqtse+lTzmlJPKtQaDoxmai51J1KEW46Y5ncCtOaUdGsu6loEjtrhSvyHm9tNqwMvnOJHuxuQQGyn+aJNvOY81SylzVjnVQRKVWO47SN6MxCGXsRodbOtI7JKrFO4tI5m0Gg8pbCcc6lIAASqANhdFaC3pI2lL6gniASO87x6j56I6IoJTiFwYKQAecBX9qBz9s+6FgwVKNon50QNt4itdhsKGmNA+ag+mL+uatCnoV5C/tB+EVzIscGtWoWU5E8uyI9O1d6F+Qv64/CKVB1OhaJGrrAqO7TB/Kscf1VM+juMQ2p1ThjUUxYmwknbvNRzJ8PPqUkylDRM+ge1dKyatwLgQl2VAqcASAVQUjewi8keqt2YhnlObqQ2hISSkTfq1nieItQWX4lKMQZbBXqN+rMhXMADVz9NRTjQWUICmgUzdRvueHCxiqmsVfy2BEbgQfCdxWVMMdidWIClImEbFOnlwdHfv6KFx2IQsFPVmO4NJ9aRNdcxoU5Ky2ZbKbGE8OPMG8UD1V469uwF9Qg706BjISW1BLRGi8nqyQCRxjV6DxqfufThm19YuVkjRI0wCeETwHGgUJ0n41CuzsFC8ztzPGKIdJ6pjeNCo5TrVMd/k+qrAO4gEEHiIrTZbnLKG0oujSAIgxbwFZqa5NWxGkx3SEA/B9qxEERB4GdzxtWaJrxNcmkgoYN1jkr2gH2k111UCeUH0X/KuAQtXIhPpBVPqiqUOKJUFIgXgyL/8AugedJcCG0IUFrVqJ8qLbG0Ac62KdqxebvheEw95IlJ8UhI/KfPWyTsKgRYj/APoN/VP4VUR0o+JH1x7DS/N8T1eMSuRZPziQLpUNwCePKoZrm4db0y3OoGEqUTx4FI7qIZ9EviP51+2qMq+XPeCvxJoLJc1DTWmWh2lHtrIO/IJNV4PMwjEOOS32gd1EJ3BsdMnblUUvS8W1AiQoKEc5mtFlM+7HdWqdF9UTunfTb0Uu61nruvPVFRM3cVE846urcDmQ90uOS32kgeUdPzdjpk7chSgzpfiIShHAyo+awHrr3R7LErZ1vISvVGkKAskbekyZpbmKzisSlCSIMCQZAAuoiw7+FbBCQAABAAgDuG1BjFoCV4pKRACYAHAdYmli0yUg7a0T4ahPqp2G9T2MH8Cj6FA/lSNza2+48Rt661B9A93tfvW+J8oHbe00i6PZwdS0OrkRqC1q7wIvz3oxOTBYnrnNKhMAI2PCyeVI8gy8uOLlRSEpi0apJ5EHkayDM9eC8QyW4URpuIUJJJHGDEE70FhcQ6MStSUqKyDI0AndO6dVuHGj8qw/+sWCSrqgSCYmTCQbdxNSyz5e/wDVV+JNUB4jFPIWXVJWJFypqwjTcDXuNIvRLmYPlJs5BB/+Dh466XdI8wS84NN0okA853PhYU8yfGFzDkkyoBQPrjbuirgG6F+Qv7QewVTl6Jw2J7lA+gJNW9C/IX9cfhFWdG0amn081EelIrM9qs+jDIKlKWpzYaQggR5z5qZZWB1WJ56UH0FQ/OgGcMlRE6pKgDpUOIMQCefmonBAI61ItqbWDebhSY8LT661UaTo8ke5mzA2O4/iNB9H3JddBGrVB1QNx/7Poo3o4f8ATN+B/EqqMbhUtEualnWSCkkRB1K0i3EjT/NWRBYT7sQqE6FIUlJMQSImBxvHpo7Nvg0BaUA6VSoQLpg8SLXiu/s1K0nrO0tQEq4g8AnkBy/WoqxiQ2A5ftFtRsBIBuZOxifPQLMXmLbjKrNJURYAyoGRaNIiwNdwmB67AthMBY1FJPPUbHuNKMMF9UuPJmT8IR9EToi9yBP6V7B45aUJGwgkfDLSNzwSDFFeeyXEpSVK0ADe/mrzORYlSQoFuCARfgbjhROGddeKkJ7XG769uQBHaiB6RRrWX4kACNgBZ9Y9QFqaFnvdxXNv0/2qrF5O+ygrWWykciZvtwp37gxP+PufpQOb4R5LRK/Jkf8AyrVxtZVqBKph2xLLlxIgEgz3iq+0SQG1kjcaTY99rU7ZYeSy2oKEKCdKQ45JkWASLebao4APLUpAUNQuR1y79/ZJBjaroBxeHWjDN6xGpa1AcQISL+it2k2FYvP8M6hKes4kx8IpfKfK2raJ2FQIsR8vb+qfwqq/pQPgRb54n0GgMzf6vGoWZICbgbmUqFvTV2Y5uhxpaShwSLEgWPA784qsieiqQcONj21+2li3y3iMQoATpIG1u0m8d1X5TmaWWkILbhIFyEiCTc8aXl9tTzqlIJCkq0iASknjE8KKLyHF/CQomwkJTHaV85SpMqPHuijMC/GKxC4IhuY42i1jxik2VrZQSp1oqVNuIgiLgwJ350VgcybbfcWEEIUkAJAFtuExUoZdG8HBcdVcklIPOD2z51T6Ke1nsP0gaQhKUochIAHk8P5qn752/oL/AOP/AGpgXtPLRinyhKlXIUEo1W1ctQjxpVjWurUUqkRtqsY4eqmOAzdLb7rhCiF7ARI7U3vUc8x7L4kJUHAISTERxmDe0+mruB30XxocZAG6OyfD5vqt5qOYwKEOKcSIUvyjJv8ApSbC9I2kISnQoQB5ISBPGBNWe+hv6C/+P61BJa0s4xalGEraBnvBSOHgaVssl/Fu9WoAXUCQTxA2tzqeYZy24ptWlwFJINwJSRBFlb7euhMszJDL61gK0KSQBMncG5J7udWCeW5CXC4HFFHVnTYceO/DY+eh8sw6ypxKSYCCoyVJn6JOnjBNjzp0OkzV/g1338m/r5Chk500lLmlC9S9RKjFyZ3vtfagv6GH4Nf2n5CruiZ7Lv1/6RVHQv4tf2n5Jpblmb9RrA0nUqe1NrAWgd1Se1Vmbt9U6tPBRCk2EGDPHlcQPzoBOK1KtfyiYFhIgmBtw9VMcdnoeRoIaJOxuSPCRVTWbJDPVJDQlIBIBBO1zaJtWkabo78mb8D+I1fmTOpAImUKSsAcdJuPRNZnLs+6ptKBohM7lU7k8B30T751cm/Sr9KyNIrEAICx2gfJj507Ad/+cKXs4YOtuAwZX5XDUPKI7p1AHurOftaCrSUJCuWrs89JiRqk0a10hKQAlLekCBGuAPRQMM0y4IZcIW5c6iCqQSSAZEX/ALCs3iWiltlUSFpO3MKM+oij8Z0gLiFNnR2rW1Tz4juqvAdIS02lA0kJkSQriZ4CONAvwrbjiwlCTPojxPCnH7BxHNH310Hgs7LS3FDT8IQog6oG5tHjx7qL99auTf8AzoqQyB/m395X6VHNcA6hiVqTCSBAUs2PcTp37qielivoo/5UPmGfqeQUFKQDBkBXDxoCUZW6phKtQKdIUEpKpIIukSYEpJ2FQcWHVN+50IStPkpSNovKzAA2AA7zUMN0icbQhIQmAAASFXiw41RgM4WwFAJBClarhVjA2jwoGnTKeraneTPjArQisJnGaqfCQoAaZ2njHPwrdiiM7jsOlzGoSsSkouPBKqGzzDstq0IaAJTOqTaZ4earc1UsYtJbBK9FojkqdyBtQOalZclYKVECxido4EjcGtFF5DhMO52FNp1JSL6jKuBPdePTUsvy1pWKdQUAoSDpF7XFe6JtfCOK46UgecmfYK4cV1b+KVx0kDxKgPVM1LB3pJljTaErQgC8Ec7E8fCvYTAI654KbT2G0kJ3CTbVFxPHjXMXKsE2SQdKhaQSEmQkGOMEVbjcRofxRmFaU6Y4m1vzqCDWAb6hXY7YUQVQCoBV0fOgEykd07V7F4JrqWiEAbaiNNyjywSVbQFG2/OuO41IS6lOgJKUmE7FZjUAOI3nwFexWPSUuJlGkJQUgXAXaQkchJ9Apg5l2GaL2IJQlSEJKkgjYAk25WFA4nFNKLZSylASoFQF9Q5bCm3R5zViH1WuAbbXUdu6rz0ZZkmV+Ei3qoFpzLDf7ZPq/ShfdTJeQsshLYBCkCDJvB4Ua5k7QxSGoVpKCryjM34+YUyR0ew4Pkk+KjFUC4fFYNagkMgSYkoAHnM0Jhm2U4p4OBsIAISFRAMjae6nwyhj90j0Vn1MIVicSV6oQCrsmDY1BLPiyEJLKWTJMkBJ2H96lg1YVbMqS0lcEQYBJFgQO/fz0nxbqVRoCwB9Jer1RaisnaStK0KUsKAUtOkwCIuCI4H21oN+hvxS/tPyTQWW4zqmHSIKi5An6ok+b9KN6HfFK+0PsTSdLMsqV9F2D4KSn8wPTWePtVN3M3FIKVaSDudIn00ywuISvCOJgam0gbcLaTPOx9FZ0MidUqnxsNuEUVgypQc0nshAKrkcQBtvubGtIcYDM0tYdv4PURIJ7PMmeJ9IFCZnmweCQEBOlQVM8uG1WYdzDpYbDjepSgdRSLyDxMj1VWs4Mx2HR3A/qqoNHlWMS+kqCUggwRvHLhxrL5s0Q+4JKQSbAC/Eb7CnuTKaS24tlJETIUb9kSOJtv66zmPxBe7awrfSSlMCeAme0e4xSC/D9YWFkSUJVB7QAHknySJNzwNCsYwo0KBnQIG215HrPppjhlJRhlpBcJVuCnsggj5wHIDc8a9h8Ky6MOlZIJQRYx846RGnje88KCvDtrcGJKQAJCj2iOKlREX2i8RXsnW91bp0kNlCrlXGDcAbmwFe9zrX7pCBIC5N7mCqBEXPnFC5b1hDikJOgJUlZNuG1+Nh31FDTRbWLUWXWjsNKx3dqD+VB11KJCzySn1qjnVqG2Z4uEYVMeQhtyZ8JEfy0d0qeCmW1JMhSgQe7SYNJs6EJZJ2LKAPML+0UVnrh6rDJ4dWD54SKAPM8c4620Vi3A6SJvBubE24VuKwr+JCmGURdC1DugkEX247VujQIMW4EY1ClGE6Nztsoe2h+kK23IWhxOpIgjiocPRenWPy5D0awbbEGDQR6NNc3PSP0oF/R4paUVuPNyUxpE2mDeR3VUvqnHnypYAIJQqbEzbxpqOjLX0nPSP0rvvZZ5ufeH6UCPKMUUGytMpvqIFxsJ0qvvsPPXsQtKy8papVpGmFWJ4/NGqB3CnvvaZ5ufe/tXfe0zzX97+1TQixKWvhdKlHsJ0do3PHxjka9iks/C6So9hOi5ueO+52safe9pj+P739q972mP4/vf2poT5Y+hCn4XpBSA2ozNiSPy350K5j37fCkzyXWj97TH8f3q9722P4/vU1WWXiXSQoqJULA6xIB3gzUF4x36S/v/3rV+9tj+P71cPRtjkv71UC5dnBAT1jiO8FRn0BuJ89C4XFte6MQVqAQ4kgHnJ4eamfvcY5L+9/au+9xjkr7xojHPJKSY0qAmCDvytRuSOhClqWQn4NSReZJjl4Voj0cY5K+9Ufe4z/AB/e/tV0R6Hj4I/XPsTQWW4htCHWniRqWZABOwA4DeRWhwOFS0kJQIFVYnKGXFFSkXO5BIn0GsT2qxjbGokFwBMxOlRMeAEeunruLw6WFNt7lIE6SJIi5MeNMPe8x9FX3jXve8zyV941UIW22VMoBWtKxvZShxsBsOG1D4jDNgDS4pRJAPYIgcT3mtOOjzPJf3jXj0dZ/j+8aBdk77LGuXFL1QPiyNp8ZmaUYkALhBJTMgkEQOUR5q1HveZ/j+8a8ejrPJf3jQIiWeqXIlwnUnsqAGwIF+QO9AqmGyCCfnCCIAMj6xufVWrHR5jkr7xrvveY5K+8aaMq6qzgBF1BSRBE7jwAg8aYdH2XCSTp6tWpBTKpI7MkWjdSLk0697zH0T94/rU05IyLAKjlrV3d/MA+YVFZpWRuao6xEXggEzYGBbgDxjcRNEKydSEODrAomPmkQASZO8yBsJrQfshq/l3MntruRsTfeupypoRZVtu2q07xe1EKMySUt4UkXQoJVafJgKj7h3jceb3SFjrtPV7oJTBkD50gGNwUHu76cfstrbTY28pW3p2ufSairLmzMpNxB7Srjlvt3VRl38sKGkFWnVr7UE7KI0i4vdKv822ZoVOAbBB03FxJJvczc8yT5zRNWD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1450" y="160338"/>
            <a:ext cx="8757034" cy="6509022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93772" y="5592142"/>
            <a:ext cx="3712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희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재 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 현 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 재 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9627" y="4005064"/>
            <a:ext cx="74168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야생 동물에 의한 농가의 피해를 줄이는 </a:t>
            </a:r>
            <a:r>
              <a:rPr lang="ko-KR" altLang="en-US" sz="2800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</a:t>
            </a:r>
            <a:endParaRPr lang="en-US" altLang="ko-KR" sz="2800" b="1" dirty="0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Striking Arts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312"/>
            <a:ext cx="859378" cy="1491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829" y="44624"/>
            <a:ext cx="40283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HY동녘B" pitchFamily="18" charset="-127"/>
                <a:ea typeface="HY동녘B" pitchFamily="18" charset="-127"/>
                <a:cs typeface="Arial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HY동녘B" pitchFamily="18" charset="-127"/>
              <a:ea typeface="HY동녘B" pitchFamily="18" charset="-127"/>
              <a:cs typeface="Arial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67936" y="1183228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FEB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덧셈 기호 104"/>
          <p:cNvSpPr/>
          <p:nvPr/>
        </p:nvSpPr>
        <p:spPr>
          <a:xfrm>
            <a:off x="7076556" y="1247228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99"/>
          <p:cNvGrpSpPr/>
          <p:nvPr/>
        </p:nvGrpSpPr>
        <p:grpSpPr>
          <a:xfrm>
            <a:off x="289429" y="1116968"/>
            <a:ext cx="976945" cy="854270"/>
            <a:chOff x="1093384" y="1285860"/>
            <a:chExt cx="996791" cy="871624"/>
          </a:xfrm>
        </p:grpSpPr>
        <p:sp>
          <p:nvSpPr>
            <p:cNvPr id="107" name="타원 106"/>
            <p:cNvSpPr/>
            <p:nvPr/>
          </p:nvSpPr>
          <p:spPr>
            <a:xfrm>
              <a:off x="1229524" y="1331093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68"/>
            <p:cNvGrpSpPr/>
            <p:nvPr/>
          </p:nvGrpSpPr>
          <p:grpSpPr>
            <a:xfrm>
              <a:off x="1093384" y="1285860"/>
              <a:ext cx="996791" cy="871624"/>
              <a:chOff x="500034" y="1857364"/>
              <a:chExt cx="1166813" cy="1020298"/>
            </a:xfrm>
          </p:grpSpPr>
          <p:sp>
            <p:nvSpPr>
              <p:cNvPr id="109" name="도넛 108"/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0" name="그룹 213"/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EB80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덧셈 기호 114"/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1" name="그룹 214"/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112" name="달 111"/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6" name="TextBox 115"/>
          <p:cNvSpPr txBox="1"/>
          <p:nvPr/>
        </p:nvSpPr>
        <p:spPr>
          <a:xfrm>
            <a:off x="606902" y="1300237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13537" y="1257348"/>
            <a:ext cx="571240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프로젝트 </a:t>
            </a:r>
            <a:r>
              <a:rPr lang="ko-KR" altLang="en-US" sz="2800" b="1" dirty="0" smtClean="0">
                <a:latin typeface="HY동녘M" pitchFamily="18" charset="-127"/>
                <a:ea typeface="HY동녘M" pitchFamily="18" charset="-127"/>
                <a:cs typeface="Arial" pitchFamily="34" charset="0"/>
              </a:rPr>
              <a:t>동</a:t>
            </a:r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기</a:t>
            </a:r>
            <a:endParaRPr lang="ko-KR" altLang="en-US" sz="2800" b="1" dirty="0">
              <a:effectLst/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67936" y="2197874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8DB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덧셈 기호 118"/>
          <p:cNvSpPr/>
          <p:nvPr/>
        </p:nvSpPr>
        <p:spPr>
          <a:xfrm>
            <a:off x="7076556" y="2261874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8D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07"/>
          <p:cNvGrpSpPr/>
          <p:nvPr/>
        </p:nvGrpSpPr>
        <p:grpSpPr>
          <a:xfrm>
            <a:off x="289429" y="2131614"/>
            <a:ext cx="976945" cy="854270"/>
            <a:chOff x="1093384" y="2347488"/>
            <a:chExt cx="996791" cy="871624"/>
          </a:xfrm>
        </p:grpSpPr>
        <p:sp>
          <p:nvSpPr>
            <p:cNvPr id="121" name="타원 120"/>
            <p:cNvSpPr/>
            <p:nvPr/>
          </p:nvSpPr>
          <p:spPr>
            <a:xfrm>
              <a:off x="1229524" y="2392721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2" name="그룹 178"/>
            <p:cNvGrpSpPr/>
            <p:nvPr/>
          </p:nvGrpSpPr>
          <p:grpSpPr>
            <a:xfrm>
              <a:off x="1093384" y="2347488"/>
              <a:ext cx="996791" cy="871624"/>
              <a:chOff x="500034" y="1857364"/>
              <a:chExt cx="1166813" cy="1020298"/>
            </a:xfrm>
          </p:grpSpPr>
          <p:sp>
            <p:nvSpPr>
              <p:cNvPr id="123" name="도넛 122"/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8DB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4" name="그룹 213"/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8DB4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덧셈 기호 128"/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5" name="그룹 214"/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126" name="달 125"/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30" name="TextBox 129"/>
          <p:cNvSpPr txBox="1"/>
          <p:nvPr/>
        </p:nvSpPr>
        <p:spPr>
          <a:xfrm>
            <a:off x="606902" y="2314883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13537" y="2277124"/>
            <a:ext cx="611079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M" pitchFamily="18" charset="-127"/>
                <a:ea typeface="HY동녘M" pitchFamily="18" charset="-127"/>
                <a:cs typeface="Arial" pitchFamily="34" charset="0"/>
              </a:rPr>
              <a:t>개발목</a:t>
            </a:r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표</a:t>
            </a:r>
            <a:endParaRPr lang="ko-KR" altLang="en-US" sz="2800" b="1" dirty="0"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767936" y="3212520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00A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덧셈 기호 132"/>
          <p:cNvSpPr/>
          <p:nvPr/>
        </p:nvSpPr>
        <p:spPr>
          <a:xfrm>
            <a:off x="7076556" y="3276520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00A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08"/>
          <p:cNvGrpSpPr/>
          <p:nvPr/>
        </p:nvGrpSpPr>
        <p:grpSpPr>
          <a:xfrm>
            <a:off x="289429" y="3146260"/>
            <a:ext cx="976945" cy="854270"/>
            <a:chOff x="1093384" y="3409116"/>
            <a:chExt cx="996791" cy="871624"/>
          </a:xfrm>
        </p:grpSpPr>
        <p:sp>
          <p:nvSpPr>
            <p:cNvPr id="135" name="타원 134"/>
            <p:cNvSpPr/>
            <p:nvPr/>
          </p:nvSpPr>
          <p:spPr>
            <a:xfrm>
              <a:off x="1229524" y="3454349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94"/>
            <p:cNvGrpSpPr/>
            <p:nvPr/>
          </p:nvGrpSpPr>
          <p:grpSpPr>
            <a:xfrm>
              <a:off x="1093384" y="3409116"/>
              <a:ext cx="996791" cy="871624"/>
              <a:chOff x="500034" y="1857364"/>
              <a:chExt cx="1166813" cy="1020298"/>
            </a:xfrm>
          </p:grpSpPr>
          <p:sp>
            <p:nvSpPr>
              <p:cNvPr id="137" name="도넛 136"/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00AE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8" name="그룹 213"/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142" name="타원 141"/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E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덧셈 기호 142"/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9" name="그룹 214"/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140" name="달 139"/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44" name="TextBox 143"/>
          <p:cNvSpPr txBox="1"/>
          <p:nvPr/>
        </p:nvSpPr>
        <p:spPr>
          <a:xfrm>
            <a:off x="606902" y="3329529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413538" y="3293788"/>
            <a:ext cx="442922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M" pitchFamily="18" charset="-127"/>
                <a:ea typeface="HY동녘M" pitchFamily="18" charset="-127"/>
                <a:cs typeface="Arial" pitchFamily="34" charset="0"/>
              </a:rPr>
              <a:t>개발과</a:t>
            </a:r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정</a:t>
            </a:r>
            <a:endParaRPr lang="ko-KR" altLang="en-US" sz="2800" b="1" dirty="0"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5926" y="4293096"/>
            <a:ext cx="6756392" cy="721750"/>
          </a:xfrm>
          <a:prstGeom prst="roundRect">
            <a:avLst>
              <a:gd name="adj" fmla="val 7448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덧셈 기호 48"/>
          <p:cNvSpPr/>
          <p:nvPr/>
        </p:nvSpPr>
        <p:spPr>
          <a:xfrm>
            <a:off x="7074546" y="4357096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20848" y="4271168"/>
            <a:ext cx="765605" cy="7656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도넛 52"/>
          <p:cNvSpPr/>
          <p:nvPr/>
        </p:nvSpPr>
        <p:spPr>
          <a:xfrm>
            <a:off x="376516" y="4226836"/>
            <a:ext cx="854271" cy="854270"/>
          </a:xfrm>
          <a:prstGeom prst="donut">
            <a:avLst>
              <a:gd name="adj" fmla="val 154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47146" y="4545362"/>
            <a:ext cx="217218" cy="21721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덧셈 기호 58"/>
          <p:cNvSpPr/>
          <p:nvPr/>
        </p:nvSpPr>
        <p:spPr>
          <a:xfrm>
            <a:off x="1089883" y="4588099"/>
            <a:ext cx="141159" cy="141159"/>
          </a:xfrm>
          <a:prstGeom prst="mathPlus">
            <a:avLst>
              <a:gd name="adj1" fmla="val 1450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55" name="그룹 214"/>
          <p:cNvGrpSpPr/>
          <p:nvPr/>
        </p:nvGrpSpPr>
        <p:grpSpPr>
          <a:xfrm>
            <a:off x="287419" y="4275817"/>
            <a:ext cx="697268" cy="291442"/>
            <a:chOff x="2448209" y="2066833"/>
            <a:chExt cx="1422545" cy="594592"/>
          </a:xfrm>
        </p:grpSpPr>
        <p:sp>
          <p:nvSpPr>
            <p:cNvPr id="56" name="달 55"/>
            <p:cNvSpPr/>
            <p:nvPr/>
          </p:nvSpPr>
          <p:spPr>
            <a:xfrm rot="3167261">
              <a:off x="2866720" y="1657390"/>
              <a:ext cx="585524" cy="142254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866379" y="2066833"/>
              <a:ext cx="251955" cy="251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04892" y="4410105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91468" y="4403729"/>
            <a:ext cx="571240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HY동녘M" pitchFamily="18" charset="-127"/>
                <a:ea typeface="HY동녘M" pitchFamily="18" charset="-127"/>
                <a:cs typeface="Arial" pitchFamily="34" charset="0"/>
              </a:rPr>
              <a:t>드론</a:t>
            </a:r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 시연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7936" y="5315441"/>
            <a:ext cx="6756392" cy="721750"/>
          </a:xfrm>
          <a:prstGeom prst="roundRect">
            <a:avLst>
              <a:gd name="adj" fmla="val 744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덧셈 기호 64"/>
          <p:cNvSpPr/>
          <p:nvPr/>
        </p:nvSpPr>
        <p:spPr>
          <a:xfrm>
            <a:off x="7076556" y="5379441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8D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22858" y="5293513"/>
            <a:ext cx="765605" cy="7656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도넛 68"/>
          <p:cNvSpPr/>
          <p:nvPr/>
        </p:nvSpPr>
        <p:spPr>
          <a:xfrm>
            <a:off x="378526" y="5249181"/>
            <a:ext cx="854271" cy="854270"/>
          </a:xfrm>
          <a:prstGeom prst="donut">
            <a:avLst>
              <a:gd name="adj" fmla="val 154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049156" y="5567707"/>
            <a:ext cx="217218" cy="2172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덧셈 기호 74"/>
          <p:cNvSpPr/>
          <p:nvPr/>
        </p:nvSpPr>
        <p:spPr>
          <a:xfrm>
            <a:off x="1091893" y="5610444"/>
            <a:ext cx="141159" cy="141159"/>
          </a:xfrm>
          <a:prstGeom prst="mathPlus">
            <a:avLst>
              <a:gd name="adj1" fmla="val 1450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71" name="그룹 214"/>
          <p:cNvGrpSpPr/>
          <p:nvPr/>
        </p:nvGrpSpPr>
        <p:grpSpPr>
          <a:xfrm>
            <a:off x="289429" y="5298162"/>
            <a:ext cx="697268" cy="291442"/>
            <a:chOff x="2448209" y="2066833"/>
            <a:chExt cx="1422545" cy="594592"/>
          </a:xfrm>
        </p:grpSpPr>
        <p:sp>
          <p:nvSpPr>
            <p:cNvPr id="72" name="달 71"/>
            <p:cNvSpPr/>
            <p:nvPr/>
          </p:nvSpPr>
          <p:spPr>
            <a:xfrm rot="3167261">
              <a:off x="2866720" y="1657390"/>
              <a:ext cx="585524" cy="142254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2866379" y="2066833"/>
              <a:ext cx="251955" cy="251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06902" y="5432450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3537" y="5394691"/>
            <a:ext cx="611079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Q&amp;A</a:t>
            </a:r>
            <a:endParaRPr lang="ko-KR" altLang="en-US" sz="2800" b="1" dirty="0"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78" name="슬라이드 번호 개체 틀 68"/>
          <p:cNvSpPr txBox="1">
            <a:spLocks/>
          </p:cNvSpPr>
          <p:nvPr/>
        </p:nvSpPr>
        <p:spPr>
          <a:xfrm>
            <a:off x="8604448" y="6597352"/>
            <a:ext cx="554813" cy="254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8C77C3-9E77-42FB-AA23-D8041E816BDA}" type="slidenum">
              <a:rPr lang="ko-KR" altLang="en-US" sz="1100" smtClean="0">
                <a:solidFill>
                  <a:schemeClr val="accent2">
                    <a:lumMod val="75000"/>
                  </a:schemeClr>
                </a:solidFill>
              </a:rPr>
              <a:pPr/>
              <a:t>2</a:t>
            </a:fld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</a:rPr>
              <a:t>/15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" y="2132856"/>
            <a:ext cx="4320480" cy="362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09" y="2349123"/>
            <a:ext cx="4129835" cy="31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829" y="44624"/>
            <a:ext cx="40283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프로젝트 동기</a:t>
            </a:r>
            <a:endParaRPr lang="ko-KR" altLang="en-US" sz="3600" dirty="0">
              <a:solidFill>
                <a:schemeClr val="bg1"/>
              </a:solidFill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312"/>
            <a:ext cx="859378" cy="1491329"/>
          </a:xfrm>
          <a:prstGeom prst="rect">
            <a:avLst/>
          </a:prstGeom>
        </p:spPr>
      </p:pic>
      <p:pic>
        <p:nvPicPr>
          <p:cNvPr id="2" name="Picture 2" descr="동물 농가 피해 사진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" y="1053071"/>
            <a:ext cx="7747013" cy="50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141"/>
            <a:ext cx="859378" cy="1491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1663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prstClr val="white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ko-KR" altLang="en-US" sz="3200" dirty="0" smtClean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rPr>
              <a:t>개발목</a:t>
            </a:r>
            <a:r>
              <a:rPr lang="ko-KR" altLang="en-US" sz="3200" dirty="0">
                <a:solidFill>
                  <a:prstClr val="white"/>
                </a:solidFill>
                <a:latin typeface="HY동녘M" pitchFamily="18" charset="-127"/>
                <a:ea typeface="HY동녘M" pitchFamily="18" charset="-127"/>
              </a:rPr>
              <a:t>표</a:t>
            </a:r>
            <a:endParaRPr lang="ko-KR" altLang="en-US" sz="3200" dirty="0">
              <a:solidFill>
                <a:prstClr val="white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 rot="5400000">
            <a:off x="2383631" y="3729832"/>
            <a:ext cx="384175" cy="3317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rot="5400000">
            <a:off x="4201319" y="3729832"/>
            <a:ext cx="384175" cy="33178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 rot="5400000">
            <a:off x="6061869" y="3729832"/>
            <a:ext cx="384175" cy="331787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3642" y="3129126"/>
            <a:ext cx="1633024" cy="1533199"/>
            <a:chOff x="1085850" y="3256776"/>
            <a:chExt cx="1352550" cy="1352550"/>
          </a:xfrm>
        </p:grpSpPr>
        <p:sp>
          <p:nvSpPr>
            <p:cNvPr id="7" name="Oval 66"/>
            <p:cNvSpPr>
              <a:spLocks noChangeArrowheads="1"/>
            </p:cNvSpPr>
            <p:nvPr/>
          </p:nvSpPr>
          <p:spPr bwMode="gray">
            <a:xfrm>
              <a:off x="1085850" y="325677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6039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gray">
            <a:xfrm>
              <a:off x="1171575" y="3342501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590292" y="3129126"/>
            <a:ext cx="1633024" cy="1533199"/>
            <a:chOff x="4819649" y="3256776"/>
            <a:chExt cx="1352550" cy="1352550"/>
          </a:xfrm>
        </p:grpSpPr>
        <p:sp>
          <p:nvSpPr>
            <p:cNvPr id="10" name="Oval 67"/>
            <p:cNvSpPr>
              <a:spLocks noChangeArrowheads="1"/>
            </p:cNvSpPr>
            <p:nvPr/>
          </p:nvSpPr>
          <p:spPr bwMode="gray">
            <a:xfrm>
              <a:off x="4819649" y="325677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gray">
            <a:xfrm>
              <a:off x="4905374" y="3342501"/>
              <a:ext cx="1181100" cy="1181100"/>
            </a:xfrm>
            <a:prstGeom prst="ellipse">
              <a:avLst/>
            </a:prstGeom>
            <a:solidFill>
              <a:schemeClr val="hlink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2742442" y="3138651"/>
            <a:ext cx="1633024" cy="1533199"/>
            <a:chOff x="2933700" y="3266301"/>
            <a:chExt cx="1352550" cy="1352550"/>
          </a:xfrm>
        </p:grpSpPr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933700" y="3266301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gray">
            <a:xfrm>
              <a:off x="3019425" y="3352026"/>
              <a:ext cx="1181100" cy="1181100"/>
            </a:xfrm>
            <a:prstGeom prst="ellipse">
              <a:avLst/>
            </a:prstGeom>
            <a:solidFill>
              <a:schemeClr val="accent2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5" name="Rectangle 949"/>
          <p:cNvSpPr>
            <a:spLocks noChangeArrowheads="1"/>
          </p:cNvSpPr>
          <p:nvPr/>
        </p:nvSpPr>
        <p:spPr bwMode="gray">
          <a:xfrm>
            <a:off x="1120554" y="3494072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상황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제시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16" name="Rectangle 949"/>
          <p:cNvSpPr>
            <a:spLocks noChangeArrowheads="1"/>
          </p:cNvSpPr>
          <p:nvPr/>
        </p:nvSpPr>
        <p:spPr bwMode="gray">
          <a:xfrm>
            <a:off x="4797204" y="3545872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작동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17" name="Rectangle 949"/>
          <p:cNvSpPr>
            <a:spLocks noChangeArrowheads="1"/>
          </p:cNvSpPr>
          <p:nvPr/>
        </p:nvSpPr>
        <p:spPr bwMode="gray">
          <a:xfrm>
            <a:off x="2946090" y="3407689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타겟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출현</a:t>
            </a:r>
            <a:r>
              <a:rPr lang="en-US" altLang="ko-KR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&amp;</a:t>
            </a: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감지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6466202" y="2922579"/>
            <a:ext cx="1966913" cy="1850871"/>
            <a:chOff x="6686549" y="3237726"/>
            <a:chExt cx="1352550" cy="1352550"/>
          </a:xfrm>
        </p:grpSpPr>
        <p:sp>
          <p:nvSpPr>
            <p:cNvPr id="19" name="Oval 70"/>
            <p:cNvSpPr>
              <a:spLocks noChangeArrowheads="1"/>
            </p:cNvSpPr>
            <p:nvPr/>
          </p:nvSpPr>
          <p:spPr bwMode="gray">
            <a:xfrm>
              <a:off x="6686549" y="323772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folHlink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gray">
            <a:xfrm>
              <a:off x="6772274" y="3323451"/>
              <a:ext cx="1181100" cy="1181100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1" name="Rectangle 949"/>
            <p:cNvSpPr>
              <a:spLocks noChangeArrowheads="1"/>
            </p:cNvSpPr>
            <p:nvPr/>
          </p:nvSpPr>
          <p:spPr bwMode="gray">
            <a:xfrm>
              <a:off x="6793738" y="3776953"/>
              <a:ext cx="1218964" cy="337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ko-KR" altLang="en-US" sz="2400" b="1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  <a:cs typeface="Arial" charset="0"/>
                </a:rPr>
                <a:t>방범</a:t>
              </a:r>
              <a:endParaRPr lang="en-US" altLang="ko-KR" sz="24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endParaRPr>
            </a:p>
          </p:txBody>
        </p:sp>
      </p:grpSp>
      <p:cxnSp>
        <p:nvCxnSpPr>
          <p:cNvPr id="22" name="Straight Connector 72"/>
          <p:cNvCxnSpPr>
            <a:cxnSpLocks noChangeShapeType="1"/>
            <a:stCxn id="7" idx="4"/>
            <a:endCxn id="24" idx="0"/>
          </p:cNvCxnSpPr>
          <p:nvPr/>
        </p:nvCxnSpPr>
        <p:spPr bwMode="auto">
          <a:xfrm>
            <a:off x="1730154" y="4662325"/>
            <a:ext cx="9042" cy="690226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oval" w="med" len="med"/>
          </a:ln>
        </p:spPr>
      </p:cxnSp>
      <p:cxnSp>
        <p:nvCxnSpPr>
          <p:cNvPr id="23" name="Straight Connector 74"/>
          <p:cNvCxnSpPr>
            <a:cxnSpLocks noChangeShapeType="1"/>
          </p:cNvCxnSpPr>
          <p:nvPr/>
        </p:nvCxnSpPr>
        <p:spPr bwMode="auto">
          <a:xfrm>
            <a:off x="801688" y="4905375"/>
            <a:ext cx="2011362" cy="1588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</p:cxnSp>
      <p:sp>
        <p:nvSpPr>
          <p:cNvPr id="24" name="Text Box 111"/>
          <p:cNvSpPr txBox="1">
            <a:spLocks noChangeArrowheads="1"/>
          </p:cNvSpPr>
          <p:nvPr/>
        </p:nvSpPr>
        <p:spPr bwMode="auto">
          <a:xfrm>
            <a:off x="425419" y="5352551"/>
            <a:ext cx="2627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200" dirty="0">
                <a:solidFill>
                  <a:prstClr val="black"/>
                </a:solidFill>
                <a:ea typeface="굴림" charset="-127"/>
                <a:cs typeface="Arial" charset="0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농가에 해가 되는 동물이</a:t>
            </a:r>
            <a:endParaRPr lang="en-US" altLang="ko-KR" sz="1600" b="1" dirty="0">
              <a:solidFill>
                <a:prstClr val="black"/>
              </a:solidFill>
              <a:latin typeface="HY동녘B" pitchFamily="18" charset="-127"/>
              <a:ea typeface="HY동녘B" pitchFamily="18" charset="-127"/>
              <a:cs typeface="Arial" charset="0"/>
            </a:endParaRPr>
          </a:p>
        </p:txBody>
      </p:sp>
      <p:cxnSp>
        <p:nvCxnSpPr>
          <p:cNvPr id="26" name="Straight Connector 84"/>
          <p:cNvCxnSpPr>
            <a:cxnSpLocks noChangeShapeType="1"/>
            <a:stCxn id="10" idx="4"/>
            <a:endCxn id="28" idx="0"/>
          </p:cNvCxnSpPr>
          <p:nvPr/>
        </p:nvCxnSpPr>
        <p:spPr bwMode="auto">
          <a:xfrm>
            <a:off x="5406804" y="4662325"/>
            <a:ext cx="10061" cy="699751"/>
          </a:xfrm>
          <a:prstGeom prst="line">
            <a:avLst/>
          </a:prstGeom>
          <a:noFill/>
          <a:ln w="19050" algn="ctr">
            <a:solidFill>
              <a:schemeClr val="hlink"/>
            </a:solidFill>
            <a:round/>
            <a:headEnd/>
            <a:tailEnd type="oval" w="med" len="med"/>
          </a:ln>
        </p:spPr>
      </p:cxnSp>
      <p:cxnSp>
        <p:nvCxnSpPr>
          <p:cNvPr id="27" name="Straight Connector 85"/>
          <p:cNvCxnSpPr>
            <a:cxnSpLocks noChangeShapeType="1"/>
          </p:cNvCxnSpPr>
          <p:nvPr/>
        </p:nvCxnSpPr>
        <p:spPr bwMode="auto">
          <a:xfrm>
            <a:off x="4514850" y="4905375"/>
            <a:ext cx="2011363" cy="1588"/>
          </a:xfrm>
          <a:prstGeom prst="line">
            <a:avLst/>
          </a:prstGeom>
          <a:noFill/>
          <a:ln w="9525" algn="ctr">
            <a:solidFill>
              <a:schemeClr val="hlink"/>
            </a:solidFill>
            <a:prstDash val="dash"/>
            <a:round/>
            <a:headEnd/>
            <a:tailEnd/>
          </a:ln>
        </p:spPr>
      </p:cxnSp>
      <p:sp>
        <p:nvSpPr>
          <p:cNvPr id="28" name="Text Box 111"/>
          <p:cNvSpPr txBox="1">
            <a:spLocks noChangeArrowheads="1"/>
          </p:cNvSpPr>
          <p:nvPr/>
        </p:nvSpPr>
        <p:spPr bwMode="auto">
          <a:xfrm>
            <a:off x="4228621" y="5362076"/>
            <a:ext cx="2376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200" dirty="0">
                <a:solidFill>
                  <a:prstClr val="black"/>
                </a:solidFill>
                <a:ea typeface="굴림" charset="-127"/>
                <a:cs typeface="Arial" charset="0"/>
              </a:rPr>
              <a:t>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타겟까지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이동 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cxnSp>
        <p:nvCxnSpPr>
          <p:cNvPr id="29" name="Straight Connector 100"/>
          <p:cNvCxnSpPr>
            <a:cxnSpLocks noChangeShapeType="1"/>
          </p:cNvCxnSpPr>
          <p:nvPr/>
        </p:nvCxnSpPr>
        <p:spPr bwMode="auto">
          <a:xfrm>
            <a:off x="2657475" y="2914650"/>
            <a:ext cx="2011363" cy="1588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</p:cxnSp>
      <p:cxnSp>
        <p:nvCxnSpPr>
          <p:cNvPr id="30" name="Straight Connector 101"/>
          <p:cNvCxnSpPr>
            <a:cxnSpLocks noChangeShapeType="1"/>
          </p:cNvCxnSpPr>
          <p:nvPr/>
        </p:nvCxnSpPr>
        <p:spPr bwMode="auto">
          <a:xfrm>
            <a:off x="6362700" y="2889250"/>
            <a:ext cx="2274888" cy="1588"/>
          </a:xfrm>
          <a:prstGeom prst="line">
            <a:avLst/>
          </a:prstGeom>
          <a:noFill/>
          <a:ln w="9525" algn="ctr">
            <a:solidFill>
              <a:schemeClr val="folHlink"/>
            </a:solidFill>
            <a:prstDash val="dash"/>
            <a:round/>
            <a:headEnd/>
            <a:tailEnd/>
          </a:ln>
        </p:spPr>
      </p:cxnSp>
      <p:cxnSp>
        <p:nvCxnSpPr>
          <p:cNvPr id="31" name="Straight Connector 102"/>
          <p:cNvCxnSpPr>
            <a:cxnSpLocks noChangeShapeType="1"/>
            <a:stCxn id="33" idx="2"/>
            <a:endCxn id="13" idx="0"/>
          </p:cNvCxnSpPr>
          <p:nvPr/>
        </p:nvCxnSpPr>
        <p:spPr bwMode="auto">
          <a:xfrm>
            <a:off x="3555690" y="2507029"/>
            <a:ext cx="3264" cy="631622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oval" w="med" len="med"/>
          </a:ln>
        </p:spPr>
      </p:cxnSp>
      <p:cxnSp>
        <p:nvCxnSpPr>
          <p:cNvPr id="32" name="Straight Connector 105"/>
          <p:cNvCxnSpPr>
            <a:cxnSpLocks noChangeShapeType="1"/>
            <a:stCxn id="19" idx="0"/>
            <a:endCxn id="34" idx="2"/>
          </p:cNvCxnSpPr>
          <p:nvPr/>
        </p:nvCxnSpPr>
        <p:spPr bwMode="auto">
          <a:xfrm flipH="1" flipV="1">
            <a:off x="7449658" y="2329391"/>
            <a:ext cx="1" cy="593188"/>
          </a:xfrm>
          <a:prstGeom prst="line">
            <a:avLst/>
          </a:prstGeom>
          <a:noFill/>
          <a:ln w="19050" algn="ctr">
            <a:solidFill>
              <a:schemeClr val="folHlink"/>
            </a:solidFill>
            <a:round/>
            <a:headEnd/>
            <a:tailEnd type="oval" w="med" len="med"/>
          </a:ln>
        </p:spPr>
      </p:cxn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2144800" y="1848387"/>
            <a:ext cx="2821780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CCTV 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동물 감지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CCTV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가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드론에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신호 보냄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34" name="Text Box 955"/>
          <p:cNvSpPr txBox="1">
            <a:spLocks noChangeArrowheads="1"/>
          </p:cNvSpPr>
          <p:nvPr/>
        </p:nvSpPr>
        <p:spPr bwMode="auto">
          <a:xfrm>
            <a:off x="6211408" y="1960059"/>
            <a:ext cx="2476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b="1" dirty="0">
                <a:solidFill>
                  <a:srgbClr val="1F497D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방범 태세</a:t>
            </a:r>
            <a:endParaRPr lang="en-US" altLang="ko-KR" b="1" dirty="0">
              <a:solidFill>
                <a:srgbClr val="1F497D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52" name="Text Box 111">
            <a:extLst>
              <a:ext uri="{FF2B5EF4-FFF2-40B4-BE49-F238E27FC236}">
                <a16:creationId xmlns:a16="http://schemas.microsoft.com/office/drawing/2014/main" xmlns="" id="{7D68A6E3-BD62-41DE-B39E-5531A94AF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97" y="5656640"/>
            <a:ext cx="2627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CCTV</a:t>
            </a:r>
            <a:r>
              <a:rPr lang="ko-KR" altLang="en-US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에 찍힘</a:t>
            </a:r>
            <a:endParaRPr lang="en-US" altLang="ko-KR" sz="1600" b="1" dirty="0">
              <a:solidFill>
                <a:prstClr val="black"/>
              </a:solidFill>
              <a:latin typeface="HY동녘B" pitchFamily="18" charset="-127"/>
              <a:ea typeface="HY동녘B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312"/>
            <a:ext cx="859378" cy="14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124744"/>
            <a:ext cx="5736298" cy="4302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960" y="2924944"/>
            <a:ext cx="3960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Q&amp;A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3754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2924944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/>
              <a:t>Thank You!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1781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</TotalTime>
  <Words>184</Words>
  <Application>Microsoft Office PowerPoint</Application>
  <PresentationFormat>화면 슬라이드 쇼(4:3)</PresentationFormat>
  <Paragraphs>52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한재철</cp:lastModifiedBy>
  <cp:revision>630</cp:revision>
  <dcterms:created xsi:type="dcterms:W3CDTF">2014-09-27T07:50:03Z</dcterms:created>
  <dcterms:modified xsi:type="dcterms:W3CDTF">2019-11-27T00:27:17Z</dcterms:modified>
</cp:coreProperties>
</file>