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5" r:id="rId8"/>
    <p:sldId id="266" r:id="rId9"/>
    <p:sldId id="267" r:id="rId10"/>
    <p:sldId id="2146847060" r:id="rId11"/>
    <p:sldId id="2146847056" r:id="rId12"/>
    <p:sldId id="2146847057" r:id="rId13"/>
    <p:sldId id="2146847058" r:id="rId14"/>
    <p:sldId id="2146847059"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8" d="100"/>
          <a:sy n="78" d="100"/>
        </p:scale>
        <p:origin x="14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24465" y="1821635"/>
            <a:ext cx="11700387" cy="977778"/>
          </a:xfrm>
        </p:spPr>
        <p:txBody>
          <a:bodyPr>
            <a:normAutofit fontScale="90000"/>
          </a:bodyPr>
          <a:lstStyle/>
          <a:p>
            <a:pPr algn="ctr"/>
            <a:r>
              <a:rPr lang="en-US" dirty="0"/>
              <a:t>Employee Salary Prediction using Machine Learning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Name: GODDATI HIMA NAGA GANGOTHRI</a:t>
            </a:r>
          </a:p>
          <a:p>
            <a:r>
              <a:rPr lang="en-US" sz="2000" b="1" dirty="0">
                <a:solidFill>
                  <a:schemeClr val="bg1"/>
                </a:solidFill>
                <a:latin typeface="Arial"/>
                <a:cs typeface="Arial"/>
              </a:rPr>
              <a:t>AICTE ID: </a:t>
            </a:r>
            <a:r>
              <a:rPr lang="en-US" sz="2000" b="1" dirty="0">
                <a:solidFill>
                  <a:schemeClr val="bg1"/>
                </a:solidFill>
              </a:rPr>
              <a:t>STU66814ff69dd251719750646</a:t>
            </a:r>
          </a:p>
          <a:p>
            <a:r>
              <a:rPr lang="en-US" sz="2000" b="1" dirty="0">
                <a:solidFill>
                  <a:schemeClr val="bg1"/>
                </a:solidFill>
                <a:latin typeface="Arial"/>
                <a:cs typeface="Arial"/>
              </a:rPr>
              <a:t>COLLEGE: NRI INSTITUTE OF TECHNOLOGY</a:t>
            </a:r>
          </a:p>
          <a:p>
            <a:r>
              <a:rPr lang="en-US" sz="2000" b="1" dirty="0">
                <a:solidFill>
                  <a:schemeClr val="bg1"/>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24FFCB-A2CB-073A-BCB3-2CDA15870A3A}"/>
              </a:ext>
            </a:extLst>
          </p:cNvPr>
          <p:cNvPicPr>
            <a:picLocks noChangeAspect="1"/>
          </p:cNvPicPr>
          <p:nvPr/>
        </p:nvPicPr>
        <p:blipFill>
          <a:blip r:embed="rId2"/>
          <a:stretch>
            <a:fillRect/>
          </a:stretch>
        </p:blipFill>
        <p:spPr>
          <a:xfrm>
            <a:off x="2628416" y="1033128"/>
            <a:ext cx="6935168" cy="4791744"/>
          </a:xfrm>
          <a:prstGeom prst="rect">
            <a:avLst/>
          </a:prstGeom>
        </p:spPr>
      </p:pic>
    </p:spTree>
    <p:extLst>
      <p:ext uri="{BB962C8B-B14F-4D97-AF65-F5344CB8AC3E}">
        <p14:creationId xmlns:p14="http://schemas.microsoft.com/office/powerpoint/2010/main" val="1348338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487F10-D6FC-4530-01FA-6D55015536CF}"/>
              </a:ext>
            </a:extLst>
          </p:cNvPr>
          <p:cNvPicPr>
            <a:picLocks noChangeAspect="1"/>
          </p:cNvPicPr>
          <p:nvPr/>
        </p:nvPicPr>
        <p:blipFill>
          <a:blip r:embed="rId2"/>
          <a:stretch>
            <a:fillRect/>
          </a:stretch>
        </p:blipFill>
        <p:spPr>
          <a:xfrm>
            <a:off x="3000000" y="825481"/>
            <a:ext cx="6192000" cy="5704982"/>
          </a:xfrm>
          <a:prstGeom prst="rect">
            <a:avLst/>
          </a:prstGeom>
        </p:spPr>
      </p:pic>
    </p:spTree>
    <p:extLst>
      <p:ext uri="{BB962C8B-B14F-4D97-AF65-F5344CB8AC3E}">
        <p14:creationId xmlns:p14="http://schemas.microsoft.com/office/powerpoint/2010/main" val="29712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800" dirty="0"/>
              <a:t>The project effectively predicted salary classes using demographic data. Random Forest classifier provided the best accuracy and generalization. Preprocessing steps significantly impacted the model's performance. Handled categorical data, missing values, and evaluated multiple models. Challenges included data cleaning and choosing optimal algorithms.</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800" dirty="0"/>
              <a:t>Deploy the model using </a:t>
            </a:r>
            <a:r>
              <a:rPr lang="en-US" sz="2800" dirty="0" err="1"/>
              <a:t>Streamlit</a:t>
            </a:r>
            <a:r>
              <a:rPr lang="en-US" sz="2800" dirty="0"/>
              <a:t> for public access</a:t>
            </a:r>
          </a:p>
          <a:p>
            <a:r>
              <a:rPr lang="en-US" sz="2800" dirty="0"/>
              <a:t>Integrate with a web-based HR tool</a:t>
            </a:r>
          </a:p>
          <a:p>
            <a:r>
              <a:rPr lang="en-US" sz="2800" dirty="0"/>
              <a:t>Include more advanced features (e.g., education field, zip code)</a:t>
            </a:r>
          </a:p>
          <a:p>
            <a:r>
              <a:rPr lang="en-US" sz="2800" dirty="0"/>
              <a:t>Implement hyperparameter tuning and deep learning models</a:t>
            </a:r>
          </a:p>
          <a:p>
            <a:r>
              <a:rPr lang="en-US" sz="2800" dirty="0"/>
              <a:t>Make it interactive with dashboards (e.g., using Power BI or Tableau)</a:t>
            </a:r>
          </a:p>
          <a:p>
            <a:pPr marL="0" indent="0">
              <a:buNone/>
            </a:pP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7F14F5B4-DCD8-F41A-DA54-CB7341F33F4B}"/>
              </a:ext>
            </a:extLst>
          </p:cNvPr>
          <p:cNvSpPr>
            <a:spLocks noGrp="1" noChangeArrowheads="1"/>
          </p:cNvSpPr>
          <p:nvPr>
            <p:ph idx="1"/>
          </p:nvPr>
        </p:nvSpPr>
        <p:spPr bwMode="auto">
          <a:xfrm>
            <a:off x="768005" y="1368391"/>
            <a:ext cx="8940268" cy="223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UCI Machine Learning Repository – Adult Dataset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scikit-learn documentation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pandas, matplotlib, seaborn official docs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Medium articles and Kaggle notebooks on income classification</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800" dirty="0"/>
              <a:t>This project aims to develop a machine learning model that predicts whether an individual earns more or less than $50,000 annually based on demographic and employment attributes. The dataset includes features such as age, education, occupation, and </a:t>
            </a:r>
            <a:r>
              <a:rPr lang="en-US" sz="2800" dirty="0" err="1"/>
              <a:t>workclass</a:t>
            </a:r>
            <a:r>
              <a:rPr lang="en-US" sz="2800" dirty="0"/>
              <a:t>. The objective is to preprocess the data, handle missing values, and apply classification algorithms to accurately categorize income levels. This solution can assist organizations in understanding income patterns and making data-driven HR decisions.</a:t>
            </a:r>
          </a:p>
          <a:p>
            <a:pPr marL="305435" indent="-305435"/>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7270B93E-E406-3B09-2DE0-94574D91A2F5}"/>
              </a:ext>
            </a:extLst>
          </p:cNvPr>
          <p:cNvSpPr>
            <a:spLocks noGrp="1" noChangeArrowheads="1"/>
          </p:cNvSpPr>
          <p:nvPr>
            <p:ph idx="1"/>
          </p:nvPr>
        </p:nvSpPr>
        <p:spPr bwMode="auto">
          <a:xfrm>
            <a:off x="581025" y="1537653"/>
            <a:ext cx="10522404" cy="500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System Requirements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Python 3.x</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panose="020B0604020202020204" pitchFamily="34" charset="0"/>
              </a:rPr>
              <a:t>JuPyter</a:t>
            </a:r>
            <a:r>
              <a:rPr kumimoji="0" lang="en-US" altLang="en-US" sz="2400" b="0" i="0" u="none" strike="noStrike" cap="none" normalizeH="0" baseline="0" dirty="0">
                <a:ln>
                  <a:noFill/>
                </a:ln>
                <a:solidFill>
                  <a:schemeClr val="tx1"/>
                </a:solidFill>
                <a:effectLst/>
                <a:latin typeface="Arial" panose="020B0604020202020204" pitchFamily="34" charset="0"/>
              </a:rPr>
              <a:t> Notebook</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Libraries: </a:t>
            </a:r>
            <a:r>
              <a:rPr kumimoji="0" lang="en-US" altLang="en-US" sz="2400" b="0" i="0" u="none" strike="noStrike" cap="none" normalizeH="0" baseline="0" dirty="0">
                <a:ln>
                  <a:noFill/>
                </a:ln>
                <a:solidFill>
                  <a:schemeClr val="tx1"/>
                </a:solidFill>
                <a:effectLst/>
                <a:latin typeface="Arial Unicode MS"/>
              </a:rPr>
              <a:t>pandas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numpy</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matplotlib</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seaborn</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sklearn</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pandas</a:t>
            </a:r>
            <a:r>
              <a:rPr kumimoji="0" lang="en-US" altLang="en-US" sz="2400" b="0" i="0" u="none" strike="noStrike" cap="none" normalizeH="0" baseline="0" dirty="0">
                <a:ln>
                  <a:noFill/>
                </a:ln>
                <a:solidFill>
                  <a:schemeClr val="tx1"/>
                </a:solidFill>
                <a:effectLst/>
              </a:rPr>
              <a:t> for data manipulation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matplotlib</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a:rPr>
              <a:t>seaborn</a:t>
            </a:r>
            <a:r>
              <a:rPr kumimoji="0" lang="en-US" altLang="en-US" sz="2400" b="0" i="0" u="none" strike="noStrike" cap="none" normalizeH="0" baseline="0" dirty="0">
                <a:ln>
                  <a:noFill/>
                </a:ln>
                <a:solidFill>
                  <a:schemeClr val="tx1"/>
                </a:solidFill>
                <a:effectLst/>
              </a:rPr>
              <a:t> for visualization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a:rPr>
              <a:t>sklearn</a:t>
            </a:r>
            <a:r>
              <a:rPr kumimoji="0" lang="en-US" altLang="en-US" sz="2400" b="0" i="0" u="none" strike="noStrike" cap="none" normalizeH="0" baseline="0" dirty="0">
                <a:ln>
                  <a:noFill/>
                </a:ln>
                <a:solidFill>
                  <a:schemeClr val="tx1"/>
                </a:solidFill>
                <a:effectLst/>
              </a:rPr>
              <a:t> for model building and evaluation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E7E276A6-9A29-E7CD-F4AA-FE8D4433838E}"/>
              </a:ext>
            </a:extLst>
          </p:cNvPr>
          <p:cNvSpPr>
            <a:spLocks noGrp="1" noChangeArrowheads="1"/>
          </p:cNvSpPr>
          <p:nvPr>
            <p:ph idx="1"/>
          </p:nvPr>
        </p:nvSpPr>
        <p:spPr bwMode="auto">
          <a:xfrm>
            <a:off x="720169" y="1372429"/>
            <a:ext cx="10751661"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Load and inspect data</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adult.csv</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Handle missing values</a:t>
            </a:r>
            <a:r>
              <a:rPr kumimoji="0" lang="en-US" altLang="en-US" sz="2000" b="0" i="0" u="none" strike="noStrike" cap="none" normalizeH="0" baseline="0" dirty="0">
                <a:ln>
                  <a:noFill/>
                </a:ln>
                <a:solidFill>
                  <a:schemeClr val="tx1"/>
                </a:solidFill>
                <a:effectLst/>
                <a:latin typeface="Arial" panose="020B0604020202020204" pitchFamily="34" charset="0"/>
              </a:rPr>
              <a:t>: Replaced </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with </a:t>
            </a:r>
            <a:r>
              <a:rPr kumimoji="0" lang="en-US" altLang="en-US" sz="2000" b="0" i="0" u="none" strike="noStrike" cap="none" normalizeH="0" baseline="0" dirty="0">
                <a:ln>
                  <a:noFill/>
                </a:ln>
                <a:solidFill>
                  <a:schemeClr val="tx1"/>
                </a:solidFill>
                <a:effectLst/>
                <a:latin typeface="Arial Unicode MS"/>
              </a:rPr>
              <a:t>'Others'</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Drop unwanted records</a:t>
            </a:r>
            <a:r>
              <a:rPr kumimoji="0" lang="en-US" altLang="en-US" sz="2000" b="0" i="0" u="none" strike="noStrike" cap="none" normalizeH="0" baseline="0" dirty="0">
                <a:ln>
                  <a:noFill/>
                </a:ln>
                <a:solidFill>
                  <a:schemeClr val="tx1"/>
                </a:solidFill>
                <a:effectLst/>
                <a:latin typeface="Arial" panose="020B0604020202020204" pitchFamily="34" charset="0"/>
              </a:rPr>
              <a:t>: Removed rows with </a:t>
            </a:r>
            <a:r>
              <a:rPr kumimoji="0" lang="en-US" altLang="en-US" sz="2000" b="0" i="0" u="none" strike="noStrike" cap="none" normalizeH="0" baseline="0" dirty="0" err="1">
                <a:ln>
                  <a:noFill/>
                </a:ln>
                <a:solidFill>
                  <a:schemeClr val="tx1"/>
                </a:solidFill>
                <a:effectLst/>
                <a:latin typeface="Arial" panose="020B0604020202020204" pitchFamily="34" charset="0"/>
              </a:rPr>
              <a:t>workclass</a:t>
            </a:r>
            <a:r>
              <a:rPr kumimoji="0" lang="en-US" altLang="en-US" sz="2000" b="0" i="0" u="none" strike="noStrike" cap="none" normalizeH="0" baseline="0" dirty="0">
                <a:ln>
                  <a:noFill/>
                </a:ln>
                <a:solidFill>
                  <a:schemeClr val="tx1"/>
                </a:solidFill>
                <a:effectLst/>
                <a:latin typeface="Arial" panose="020B0604020202020204" pitchFamily="34" charset="0"/>
              </a:rPr>
              <a:t> = 'Without-pay' and 'Never-worked'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Encode categorical variables</a:t>
            </a:r>
            <a:r>
              <a:rPr kumimoji="0" lang="en-US" altLang="en-US" sz="2000" b="0" i="0" u="none" strike="noStrike" cap="none" normalizeH="0" baseline="0" dirty="0">
                <a:ln>
                  <a:noFill/>
                </a:ln>
                <a:solidFill>
                  <a:schemeClr val="tx1"/>
                </a:solidFill>
                <a:effectLst/>
                <a:latin typeface="Arial" panose="020B0604020202020204" pitchFamily="34" charset="0"/>
              </a:rPr>
              <a:t> using Label Encoding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Split dataset</a:t>
            </a:r>
            <a:r>
              <a:rPr kumimoji="0" lang="en-US" altLang="en-US" sz="2000" b="0" i="0" u="none" strike="noStrike" cap="none" normalizeH="0" baseline="0" dirty="0">
                <a:ln>
                  <a:noFill/>
                </a:ln>
                <a:solidFill>
                  <a:schemeClr val="tx1"/>
                </a:solidFill>
                <a:effectLst/>
                <a:latin typeface="Arial" panose="020B0604020202020204" pitchFamily="34" charset="0"/>
              </a:rPr>
              <a:t> into training and testing sets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Train models</a:t>
            </a:r>
            <a:r>
              <a:rPr kumimoji="0" lang="en-US" altLang="en-US" sz="2000" b="0" i="0" u="none" strike="noStrike" cap="none" normalizeH="0" baseline="0" dirty="0">
                <a:ln>
                  <a:noFill/>
                </a:ln>
                <a:solidFill>
                  <a:schemeClr val="tx1"/>
                </a:solidFill>
                <a:effectLst/>
                <a:latin typeface="Arial" panose="020B0604020202020204" pitchFamily="34" charset="0"/>
              </a:rPr>
              <a:t>: Logistic Regression, Decision Tree, Random Forest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Evaluate</a:t>
            </a:r>
            <a:r>
              <a:rPr kumimoji="0" lang="en-US" altLang="en-US" sz="2000" b="0" i="0" u="none" strike="noStrike" cap="none" normalizeH="0" baseline="0" dirty="0">
                <a:ln>
                  <a:noFill/>
                </a:ln>
                <a:solidFill>
                  <a:schemeClr val="tx1"/>
                </a:solidFill>
                <a:effectLst/>
                <a:latin typeface="Arial" panose="020B0604020202020204" pitchFamily="34" charset="0"/>
              </a:rPr>
              <a:t> using accuracy, confusion matrix</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Deploy</a:t>
            </a:r>
            <a:r>
              <a:rPr kumimoji="0" lang="en-US" altLang="en-US" sz="2000" b="0" i="0" u="none" strike="noStrike" cap="none" normalizeH="0" baseline="0" dirty="0">
                <a:ln>
                  <a:noFill/>
                </a:ln>
                <a:solidFill>
                  <a:schemeClr val="tx1"/>
                </a:solidFill>
                <a:effectLst/>
                <a:latin typeface="Arial" panose="020B0604020202020204" pitchFamily="34" charset="0"/>
              </a:rPr>
              <a:t> : Could be hosted via </a:t>
            </a:r>
            <a:r>
              <a:rPr kumimoji="0" lang="en-US" altLang="en-US" sz="2000" b="0" i="0" u="none" strike="noStrike" cap="none" normalizeH="0" baseline="0" dirty="0" err="1">
                <a:ln>
                  <a:noFill/>
                </a:ln>
                <a:solidFill>
                  <a:schemeClr val="tx1"/>
                </a:solidFill>
                <a:effectLst/>
                <a:latin typeface="Arial" panose="020B0604020202020204" pitchFamily="34" charset="0"/>
              </a:rPr>
              <a:t>Streamlit</a:t>
            </a:r>
            <a:r>
              <a:rPr kumimoji="0" lang="en-US" altLang="en-US" sz="2000" b="0" i="0" u="none" strike="noStrike" cap="none" normalizeH="0" baseline="0" dirty="0">
                <a:ln>
                  <a:noFill/>
                </a:ln>
                <a:solidFill>
                  <a:schemeClr val="tx1"/>
                </a:solidFill>
                <a:effectLst/>
                <a:latin typeface="Arial" panose="020B0604020202020204" pitchFamily="34" charset="0"/>
              </a:rPr>
              <a:t> if needed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endParaRPr lang="en-US" dirty="0"/>
          </a:p>
        </p:txBody>
      </p:sp>
      <p:pic>
        <p:nvPicPr>
          <p:cNvPr id="4" name="Content Placeholder 3">
            <a:extLst>
              <a:ext uri="{FF2B5EF4-FFF2-40B4-BE49-F238E27FC236}">
                <a16:creationId xmlns:a16="http://schemas.microsoft.com/office/drawing/2014/main" id="{6A92EF5F-2505-268E-8390-3A67A50F1072}"/>
              </a:ext>
            </a:extLst>
          </p:cNvPr>
          <p:cNvPicPr>
            <a:picLocks noGrp="1" noChangeAspect="1"/>
          </p:cNvPicPr>
          <p:nvPr>
            <p:ph idx="1"/>
          </p:nvPr>
        </p:nvPicPr>
        <p:blipFill>
          <a:blip r:embed="rId2"/>
          <a:stretch>
            <a:fillRect/>
          </a:stretch>
        </p:blipFill>
        <p:spPr>
          <a:xfrm>
            <a:off x="1599073" y="1301750"/>
            <a:ext cx="8993853" cy="4673600"/>
          </a:xfr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F4DD-6158-8299-3022-75EFCD26FB47}"/>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sp>
        <p:nvSpPr>
          <p:cNvPr id="3" name="TextBox 2">
            <a:extLst>
              <a:ext uri="{FF2B5EF4-FFF2-40B4-BE49-F238E27FC236}">
                <a16:creationId xmlns:a16="http://schemas.microsoft.com/office/drawing/2014/main" id="{33D89D07-FB5F-D621-43E4-3666AF1E90BC}"/>
              </a:ext>
            </a:extLst>
          </p:cNvPr>
          <p:cNvSpPr txBox="1"/>
          <p:nvPr/>
        </p:nvSpPr>
        <p:spPr>
          <a:xfrm>
            <a:off x="904568" y="2064774"/>
            <a:ext cx="10392697" cy="830997"/>
          </a:xfrm>
          <a:prstGeom prst="rect">
            <a:avLst/>
          </a:prstGeom>
          <a:noFill/>
        </p:spPr>
        <p:txBody>
          <a:bodyPr wrap="square" rtlCol="0">
            <a:spAutoFit/>
          </a:bodyPr>
          <a:lstStyle/>
          <a:p>
            <a:r>
              <a:rPr lang="en-US" sz="2400" dirty="0"/>
              <a:t>GITHUB: https://github.com/Gangothri-1221/Employee-Salary-Prediction-Using-Machine-Learning</a:t>
            </a:r>
            <a:endParaRPr lang="en-IN" sz="2400" dirty="0"/>
          </a:p>
        </p:txBody>
      </p:sp>
    </p:spTree>
    <p:extLst>
      <p:ext uri="{BB962C8B-B14F-4D97-AF65-F5344CB8AC3E}">
        <p14:creationId xmlns:p14="http://schemas.microsoft.com/office/powerpoint/2010/main" val="280114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F27E96-3263-E287-119C-9E5E0679785D}"/>
              </a:ext>
            </a:extLst>
          </p:cNvPr>
          <p:cNvPicPr>
            <a:picLocks noChangeAspect="1"/>
          </p:cNvPicPr>
          <p:nvPr/>
        </p:nvPicPr>
        <p:blipFill>
          <a:blip r:embed="rId2"/>
          <a:stretch>
            <a:fillRect/>
          </a:stretch>
        </p:blipFill>
        <p:spPr>
          <a:xfrm>
            <a:off x="2857048" y="933101"/>
            <a:ext cx="6477904" cy="4991797"/>
          </a:xfrm>
          <a:prstGeom prst="rect">
            <a:avLst/>
          </a:prstGeom>
        </p:spPr>
      </p:pic>
    </p:spTree>
    <p:extLst>
      <p:ext uri="{BB962C8B-B14F-4D97-AF65-F5344CB8AC3E}">
        <p14:creationId xmlns:p14="http://schemas.microsoft.com/office/powerpoint/2010/main" val="407079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380AAC-E2CD-5492-3166-613FD269EF6C}"/>
              </a:ext>
            </a:extLst>
          </p:cNvPr>
          <p:cNvPicPr>
            <a:picLocks noChangeAspect="1"/>
          </p:cNvPicPr>
          <p:nvPr/>
        </p:nvPicPr>
        <p:blipFill>
          <a:blip r:embed="rId2"/>
          <a:stretch>
            <a:fillRect/>
          </a:stretch>
        </p:blipFill>
        <p:spPr>
          <a:xfrm>
            <a:off x="2866574" y="733049"/>
            <a:ext cx="6458851" cy="5391902"/>
          </a:xfrm>
          <a:prstGeom prst="rect">
            <a:avLst/>
          </a:prstGeom>
        </p:spPr>
      </p:pic>
    </p:spTree>
    <p:extLst>
      <p:ext uri="{BB962C8B-B14F-4D97-AF65-F5344CB8AC3E}">
        <p14:creationId xmlns:p14="http://schemas.microsoft.com/office/powerpoint/2010/main" val="24723046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408</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Unicode MS</vt:lpstr>
      <vt:lpstr>Calibri</vt:lpstr>
      <vt:lpstr>Calibri Light</vt:lpstr>
      <vt:lpstr>Franklin Gothic Book</vt:lpstr>
      <vt:lpstr>Franklin Gothic Demi</vt:lpstr>
      <vt:lpstr>Wingdings 2</vt:lpstr>
      <vt:lpstr>DividendVTI</vt:lpstr>
      <vt:lpstr>Employee Salary Prediction using Machine Learning</vt:lpstr>
      <vt:lpstr>OUTLINE</vt:lpstr>
      <vt:lpstr>Problem Statement</vt:lpstr>
      <vt:lpstr>System  Approach</vt:lpstr>
      <vt:lpstr>Algorithm &amp; Deployment</vt:lpstr>
      <vt:lpstr>PowerPoint Presentation</vt:lpstr>
      <vt:lpstr>Result</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Goddati Hima Naga Gangothri</cp:lastModifiedBy>
  <cp:revision>38</cp:revision>
  <dcterms:created xsi:type="dcterms:W3CDTF">2021-05-26T16:50:10Z</dcterms:created>
  <dcterms:modified xsi:type="dcterms:W3CDTF">2025-07-23T09:17:00Z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